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0"/>
  </p:notes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85" r:id="rId13"/>
    <p:sldId id="267" r:id="rId14"/>
    <p:sldId id="268" r:id="rId15"/>
    <p:sldId id="270" r:id="rId16"/>
    <p:sldId id="271" r:id="rId17"/>
    <p:sldId id="272" r:id="rId18"/>
    <p:sldId id="273" r:id="rId19"/>
    <p:sldId id="274" r:id="rId20"/>
    <p:sldId id="269" r:id="rId21"/>
    <p:sldId id="275" r:id="rId22"/>
    <p:sldId id="276" r:id="rId23"/>
    <p:sldId id="277" r:id="rId24"/>
    <p:sldId id="278" r:id="rId25"/>
    <p:sldId id="279" r:id="rId26"/>
    <p:sldId id="282" r:id="rId27"/>
    <p:sldId id="281" r:id="rId28"/>
    <p:sldId id="283" r:id="rId29"/>
  </p:sldIdLst>
  <p:sldSz cx="12192000" cy="6858000"/>
  <p:notesSz cx="6858000" cy="9144000"/>
  <p:defaultTextStyle>
    <a:defPPr>
      <a:defRPr lang="en-S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79" autoAdjust="0"/>
    <p:restoredTop sz="69249" autoAdjust="0"/>
  </p:normalViewPr>
  <p:slideViewPr>
    <p:cSldViewPr snapToGrid="0">
      <p:cViewPr varScale="1">
        <p:scale>
          <a:sx n="44" d="100"/>
          <a:sy n="44" d="100"/>
        </p:scale>
        <p:origin x="141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0906EB-B23C-4D0E-A555-7E4ACC4552B2}" type="datetimeFigureOut">
              <a:rPr lang="en-GB" smtClean="0"/>
              <a:t>15/05/2024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3ED960-4986-4C9C-A1A0-E204F368EE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7805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0587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8238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9349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6984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t-E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8272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402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6111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1541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9239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7573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dirty="0">
              <a:solidFill>
                <a:srgbClr val="0D0D0D"/>
              </a:solidFill>
              <a:effectLst/>
              <a:highlight>
                <a:srgbClr val="FFFFFF"/>
              </a:highlight>
              <a:latin typeface="Söhne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7189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02793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83161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+mj-lt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2390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46675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86465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42194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28877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dirty="0">
              <a:solidFill>
                <a:srgbClr val="0D0D0D"/>
              </a:solidFill>
              <a:effectLst/>
              <a:latin typeface="Söhne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70446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+mj-lt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4655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38399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99531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19143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Söhne"/>
              </a:rPr>
              <a:t/>
            </a:r>
            <a:br>
              <a:rPr lang="en-GB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Söhne"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96459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41509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61624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44816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ED960-4986-4C9C-A1A0-E204F368EE06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1978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3179D-E8E9-E3EA-35D5-600D208EC1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SE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B89B85-DB29-8CD7-3AAE-0C7D8A02AC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1845764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4F669-B068-836D-61D4-2A4838C78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7439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S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185C74-0254-0336-1B45-B061659A5D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1600"/>
            <a:ext cx="10515600" cy="48053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32505986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B3096-5530-0861-0508-3A56D9D70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S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9DF0C6-F634-D4EC-8A3D-15565EF7AC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4711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E2962-CBB6-A5E1-9616-80A8151266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4231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S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A233BE-4880-12D2-FA56-FC85E6CFDF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361440"/>
            <a:ext cx="5181600" cy="4815523"/>
          </a:xfrm>
        </p:spPr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SE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BBFA12-D6DF-9E5F-5131-F67A929604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361440"/>
            <a:ext cx="5181600" cy="4815523"/>
          </a:xfrm>
        </p:spPr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SE" dirty="0"/>
          </a:p>
        </p:txBody>
      </p:sp>
    </p:spTree>
    <p:extLst>
      <p:ext uri="{BB962C8B-B14F-4D97-AF65-F5344CB8AC3E}">
        <p14:creationId xmlns:p14="http://schemas.microsoft.com/office/powerpoint/2010/main" val="1232968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7BA29-5628-36A3-2761-0E7FC6E08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S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A6EB6-804D-D929-87AC-F81224EEE2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7CE9EE-D558-A4DF-6E49-AF196192C3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SE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2AEEF9-3009-ECFE-1246-06D673405B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1157B5-6FB0-0FE1-6228-F1997AF071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SE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B02BFE-CF35-6592-404A-0E1600F125B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06EFCD-9E10-D444-B141-9B23EA676C6C}" type="datetimeFigureOut">
              <a:rPr lang="en-SE" smtClean="0"/>
              <a:t>05/15/2024</a:t>
            </a:fld>
            <a:endParaRPr lang="en-SE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A930C2-AFB0-D70C-A7DB-0AFAFEE480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SE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B32882-E567-3516-777B-1FB7A5BDB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16871F5-4C52-B64A-ACD4-0F293C289581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2960400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88BB7-0C64-AC13-8355-4B321CB049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SE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79993E-B2FE-38A6-9365-78334A1A51C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06EFCD-9E10-D444-B141-9B23EA676C6C}" type="datetimeFigureOut">
              <a:rPr lang="en-SE" smtClean="0"/>
              <a:t>05/15/2024</a:t>
            </a:fld>
            <a:endParaRPr lang="en-SE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6A1F94-D559-80C1-95D2-0856570B9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SE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92DB70-1391-1732-2CC3-BB2DEEEA0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16871F5-4C52-B64A-ACD4-0F293C289581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4126475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F18C9CB-B793-99AB-AA1C-F8D162975C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06EFCD-9E10-D444-B141-9B23EA676C6C}" type="datetimeFigureOut">
              <a:rPr lang="en-SE" smtClean="0"/>
              <a:t>05/15/2024</a:t>
            </a:fld>
            <a:endParaRPr lang="en-SE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21F578-1D3F-1983-2D46-0CA027B99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SE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846DD7-663E-8D55-AE79-CE7021794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16871F5-4C52-B64A-ACD4-0F293C289581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7018808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F0088-7BEE-114C-47D2-7C75E421D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S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81FE15-BED3-4A69-C520-7C4D8C5B00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S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1A165C-8EDB-CB77-96EC-BEE223002F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D5828D-86AC-8E80-0618-7E5119BB7C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06EFCD-9E10-D444-B141-9B23EA676C6C}" type="datetimeFigureOut">
              <a:rPr lang="en-SE" smtClean="0"/>
              <a:t>05/15/2024</a:t>
            </a:fld>
            <a:endParaRPr lang="en-S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1FC49E-0B95-1ACB-11FE-932A3352D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S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459BAC-511D-50A7-5A19-87FF49189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16871F5-4C52-B64A-ACD4-0F293C289581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24297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9537C-4A27-EA8C-7671-C1B8B3187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SE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E3BA6F3-D164-C635-D6FE-E6D0FBDCD9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S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DB5F6A-9E7A-4DBD-7561-3ABB1CDF4A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081FD9-7B78-D626-212F-84DC21CE6E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06EFCD-9E10-D444-B141-9B23EA676C6C}" type="datetimeFigureOut">
              <a:rPr lang="en-SE" smtClean="0"/>
              <a:t>05/15/2024</a:t>
            </a:fld>
            <a:endParaRPr lang="en-S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AF957F-24B7-0B57-8FC3-B96A0317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S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34E2AA-53BF-1C4E-F268-4F6427E3BD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16871F5-4C52-B64A-ACD4-0F293C289581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12545453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307A5-4DC7-1BEC-3FDB-979134770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S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4E0F90-C813-648E-2596-CCCDB18344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S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7869CE-9132-EE61-FA52-BA7AD4776A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06EFCD-9E10-D444-B141-9B23EA676C6C}" type="datetimeFigureOut">
              <a:rPr lang="en-SE" smtClean="0"/>
              <a:t>05/15/2024</a:t>
            </a:fld>
            <a:endParaRPr lang="en-S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6063DB-CC34-9C76-201D-9521D56A93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S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8370E2-DD8D-4EB9-D006-29F9ABCEB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16871F5-4C52-B64A-ACD4-0F293C289581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3382965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9787589-EAF7-7FD7-F2EC-6EBA2A3283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S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F28D9D-9C67-F350-392F-B149C90943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S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2DD0BF-8FCE-1370-F91F-8098E20D0D5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06EFCD-9E10-D444-B141-9B23EA676C6C}" type="datetimeFigureOut">
              <a:rPr lang="en-SE" smtClean="0"/>
              <a:t>05/15/2024</a:t>
            </a:fld>
            <a:endParaRPr lang="en-S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33D41-00BB-F0AC-11EF-165F08B4AD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S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44EC5C-F93C-2349-D975-91319D085E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16871F5-4C52-B64A-ACD4-0F293C289581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2920510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A684F64-240D-C9B3-4318-EA03C8CB6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S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998B89-FF20-91B4-3503-8B6F258DF7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SE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3CAFB99-334F-065D-1C77-534D9178CA71}"/>
              </a:ext>
            </a:extLst>
          </p:cNvPr>
          <p:cNvGrpSpPr/>
          <p:nvPr userDrawn="1"/>
        </p:nvGrpSpPr>
        <p:grpSpPr>
          <a:xfrm>
            <a:off x="179523" y="6121210"/>
            <a:ext cx="6520219" cy="633095"/>
            <a:chOff x="519728" y="10058718"/>
            <a:chExt cx="6520219" cy="633095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37173820-6D4F-B0C4-A30B-F7D0678B2B6A}"/>
                </a:ext>
              </a:extLst>
            </p:cNvPr>
            <p:cNvPicPr/>
            <p:nvPr userDrawn="1"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9728" y="10058718"/>
              <a:ext cx="2218055" cy="633095"/>
            </a:xfrm>
            <a:prstGeom prst="rect">
              <a:avLst/>
            </a:prstGeom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1D579E16-F6AE-08E5-6699-4737ED30B6B0}"/>
                </a:ext>
              </a:extLst>
            </p:cNvPr>
            <p:cNvSpPr txBox="1"/>
            <p:nvPr userDrawn="1"/>
          </p:nvSpPr>
          <p:spPr>
            <a:xfrm>
              <a:off x="2796720" y="10142137"/>
              <a:ext cx="424322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" dirty="0"/>
                <a:t>Reference number: 618596-EPP-1-2020-1-SE-EPPKA2-CBHE-JP</a:t>
              </a:r>
              <a:br>
                <a:rPr lang="en-GB" sz="800" dirty="0"/>
              </a:br>
              <a:r>
                <a:rPr lang="en-GB" sz="800" dirty="0"/>
                <a:t>This publication [communication] reflects the views only of the authors, and the Commission cannot be held responsible for any use, which may be made of the information contained therein.</a:t>
              </a:r>
            </a:p>
          </p:txBody>
        </p:sp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87B58126-C7BE-5D18-F25B-55D3658D4AEE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11058439" y="5504807"/>
            <a:ext cx="1074143" cy="1309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094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S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5.jpg"/><Relationship Id="rId5" Type="http://schemas.openxmlformats.org/officeDocument/2006/relationships/hyperlink" Target="https://www.ncbi.nlm.nih.gov/pmc/articles/PMC6425070/#CR42" TargetMode="Externa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6.jpg"/><Relationship Id="rId5" Type="http://schemas.openxmlformats.org/officeDocument/2006/relationships/hyperlink" Target="https://news.arizona.edu/story/researchers-find-link" TargetMode="Externa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4.jpg"/><Relationship Id="rId5" Type="http://schemas.openxmlformats.org/officeDocument/2006/relationships/image" Target="../media/image13.jp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3.png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3.png"/><Relationship Id="rId5" Type="http://schemas.openxmlformats.org/officeDocument/2006/relationships/image" Target="../media/image16.jp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3.png"/><Relationship Id="rId5" Type="http://schemas.openxmlformats.org/officeDocument/2006/relationships/image" Target="../media/image17.jp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3.pn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3.png"/><Relationship Id="rId5" Type="http://schemas.openxmlformats.org/officeDocument/2006/relationships/image" Target="../media/image19.jp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3.png"/><Relationship Id="rId5" Type="http://schemas.openxmlformats.org/officeDocument/2006/relationships/image" Target="../media/image20.jpg"/><Relationship Id="rId4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image" Target="../media/image3.png"/><Relationship Id="rId5" Type="http://schemas.openxmlformats.org/officeDocument/2006/relationships/image" Target="../media/image21.jpg"/><Relationship Id="rId4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3.png"/><Relationship Id="rId5" Type="http://schemas.openxmlformats.org/officeDocument/2006/relationships/image" Target="../media/image22.jpg"/><Relationship Id="rId4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image" Target="../media/image3.png"/><Relationship Id="rId5" Type="http://schemas.openxmlformats.org/officeDocument/2006/relationships/image" Target="../media/image23.png"/><Relationship Id="rId4" Type="http://schemas.openxmlformats.org/officeDocument/2006/relationships/notesSlide" Target="../notesSlides/notesSlide2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image" Target="../media/image3.png"/><Relationship Id="rId5" Type="http://schemas.openxmlformats.org/officeDocument/2006/relationships/image" Target="../media/image24.jpg"/><Relationship Id="rId4" Type="http://schemas.openxmlformats.org/officeDocument/2006/relationships/notesSlide" Target="../notesSlides/notesSlide2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F4CEB-918A-0472-B6E4-4689B9CD397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t-EE" dirty="0">
                <a:latin typeface="Arial" panose="020B0604020202020204" pitchFamily="34" charset="0"/>
                <a:cs typeface="Arial" panose="020B0604020202020204" pitchFamily="34" charset="0"/>
              </a:rPr>
              <a:t>Voice D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isorders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Care for Neurodegenerative Disorders</a:t>
            </a:r>
            <a:endParaRPr lang="en-SE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1D21B8-B733-D6AC-A679-00D982C921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633095"/>
          </a:xfrm>
        </p:spPr>
        <p:txBody>
          <a:bodyPr>
            <a:normAutofit fontScale="92500" lnSpcReduction="10000"/>
          </a:bodyPr>
          <a:lstStyle/>
          <a:p>
            <a:r>
              <a:rPr lang="en-SE" dirty="0">
                <a:latin typeface="Arial" panose="020B0604020202020204" pitchFamily="34" charset="0"/>
                <a:cs typeface="Arial" panose="020B0604020202020204" pitchFamily="34" charset="0"/>
              </a:rPr>
              <a:t>Name of the course</a:t>
            </a:r>
            <a:r>
              <a:rPr lang="et-EE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Neurology and medical care of neurodegenerative disorders</a:t>
            </a:r>
            <a:endParaRPr lang="en-S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SE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5ADD9B8F-30B1-E9B3-FE6D-B4C2CCF58456}"/>
              </a:ext>
            </a:extLst>
          </p:cNvPr>
          <p:cNvSpPr txBox="1">
            <a:spLocks/>
          </p:cNvSpPr>
          <p:nvPr/>
        </p:nvSpPr>
        <p:spPr>
          <a:xfrm>
            <a:off x="1696949" y="4327208"/>
            <a:ext cx="9144000" cy="63309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t-EE" dirty="0">
                <a:latin typeface="Arial" panose="020B0604020202020204" pitchFamily="34" charset="0"/>
                <a:cs typeface="Arial" panose="020B0604020202020204" pitchFamily="34" charset="0"/>
              </a:rPr>
              <a:t>Andres Köster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t-EE" dirty="0">
                <a:latin typeface="Arial" panose="020B0604020202020204" pitchFamily="34" charset="0"/>
                <a:cs typeface="Arial" panose="020B0604020202020204" pitchFamily="34" charset="0"/>
              </a:rPr>
              <a:t>University of Tartu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1591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81"/>
    </mc:Choice>
    <mc:Fallback xmlns="">
      <p:transition spd="slow" advTm="9781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86437-F497-C477-5649-627CBB2C9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SE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5EAADD-A301-109F-8EFC-1CA5711891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SE" dirty="0">
                <a:latin typeface="Arial" panose="020B0604020202020204" pitchFamily="34" charset="0"/>
                <a:cs typeface="Arial" panose="020B0604020202020204" pitchFamily="34" charset="0"/>
              </a:rPr>
              <a:t>Learning objective</a:t>
            </a:r>
            <a:r>
              <a:rPr lang="et-EE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Get an overview o</a:t>
            </a:r>
            <a:r>
              <a:rPr lang="et-EE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t-EE" dirty="0">
                <a:latin typeface="Arial" panose="020B0604020202020204" pitchFamily="34" charset="0"/>
                <a:cs typeface="Arial" panose="020B0604020202020204" pitchFamily="34" charset="0"/>
              </a:rPr>
              <a:t>Voice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t-EE" dirty="0">
                <a:latin typeface="Arial" panose="020B0604020202020204" pitchFamily="34" charset="0"/>
                <a:cs typeface="Arial" panose="020B0604020202020204" pitchFamily="34" charset="0"/>
              </a:rPr>
              <a:t>physiology and production</a:t>
            </a:r>
            <a:endParaRPr lang="en-S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SE" dirty="0">
                <a:latin typeface="Arial" panose="020B0604020202020204" pitchFamily="34" charset="0"/>
                <a:cs typeface="Arial" panose="020B0604020202020204" pitchFamily="34" charset="0"/>
              </a:rPr>
              <a:t>Learning objective</a:t>
            </a:r>
            <a:r>
              <a:rPr lang="et-EE" dirty="0">
                <a:latin typeface="Arial" panose="020B0604020202020204" pitchFamily="34" charset="0"/>
                <a:cs typeface="Arial" panose="020B0604020202020204" pitchFamily="34" charset="0"/>
              </a:rPr>
              <a:t>: 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et an overview o</a:t>
            </a:r>
            <a:r>
              <a:rPr lang="et-EE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how neurodegenerative diseases affect </a:t>
            </a:r>
            <a:r>
              <a:rPr lang="et-EE" dirty="0">
                <a:latin typeface="Arial" panose="020B0604020202020204" pitchFamily="34" charset="0"/>
                <a:cs typeface="Arial" panose="020B0604020202020204" pitchFamily="34" charset="0"/>
              </a:rPr>
              <a:t>voice production</a:t>
            </a:r>
            <a:endParaRPr lang="en-S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SE" dirty="0">
                <a:latin typeface="Arial" panose="020B0604020202020204" pitchFamily="34" charset="0"/>
                <a:cs typeface="Arial" panose="020B0604020202020204" pitchFamily="34" charset="0"/>
              </a:rPr>
              <a:t>Learning objective </a:t>
            </a:r>
            <a:r>
              <a:rPr lang="et-EE" dirty="0">
                <a:latin typeface="Arial" panose="020B0604020202020204" pitchFamily="34" charset="0"/>
                <a:cs typeface="Arial" panose="020B0604020202020204" pitchFamily="34" charset="0"/>
              </a:rPr>
              <a:t>: 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et an overview o</a:t>
            </a:r>
            <a:r>
              <a:rPr lang="et-EE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t-EE" dirty="0">
                <a:latin typeface="Arial" panose="020B0604020202020204" pitchFamily="34" charset="0"/>
                <a:cs typeface="Arial" panose="020B0604020202020204" pitchFamily="34" charset="0"/>
              </a:rPr>
              <a:t>how the voice disorder affects the patient and their family</a:t>
            </a:r>
            <a:endParaRPr lang="en-S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SE" dirty="0"/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30508121-D988-0C25-D49E-210ED1C9C0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95192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427"/>
    </mc:Choice>
    <mc:Fallback xmlns="">
      <p:transition spd="slow" advTm="194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B881A-DA79-E5DD-F663-356C81FACB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>
                <a:latin typeface="Arial" panose="020B0604020202020204" pitchFamily="34" charset="0"/>
                <a:cs typeface="Arial" panose="020B0604020202020204" pitchFamily="34" charset="0"/>
              </a:rPr>
              <a:t>About me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795BD1-6E05-1D09-E7A0-D1B04B301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Speech and language </a:t>
            </a:r>
            <a:r>
              <a:rPr lang="et-EE" sz="2400" dirty="0">
                <a:latin typeface="Arial" panose="020B0604020202020204" pitchFamily="34" charset="0"/>
                <a:cs typeface="Arial" panose="020B0604020202020204" pitchFamily="34" charset="0"/>
              </a:rPr>
              <a:t>pathologist</a:t>
            </a: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North Estonia Medical Centre, Recovery Department </a:t>
            </a:r>
            <a:endParaRPr lang="et-EE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t-EE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Young researcher and lector </a:t>
            </a:r>
            <a:r>
              <a:rPr lang="et-EE" sz="2400" dirty="0">
                <a:latin typeface="Arial" panose="020B0604020202020204" pitchFamily="34" charset="0"/>
                <a:cs typeface="Arial" panose="020B0604020202020204" pitchFamily="34" charset="0"/>
              </a:rPr>
              <a:t>in the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Medical Department</a:t>
            </a:r>
            <a:r>
              <a:rPr lang="et-EE" sz="24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</a:p>
          <a:p>
            <a:pPr marL="0" indent="0">
              <a:buNone/>
            </a:pPr>
            <a:r>
              <a:rPr lang="et-EE" sz="24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University of Tartu</a:t>
            </a:r>
            <a:endParaRPr lang="et-EE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AD4DD312-D3B2-C306-2100-08CE2DB5D4A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47200" y="467677"/>
            <a:ext cx="2418080" cy="3627120"/>
          </a:xfrm>
          <a:prstGeom prst="rect">
            <a:avLst/>
          </a:prstGeom>
        </p:spPr>
      </p:pic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2C49649B-ED90-E232-29D0-5B7BEDDB22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96760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296"/>
    </mc:Choice>
    <mc:Fallback xmlns="">
      <p:transition spd="slow" advTm="222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5FC2B-908D-54C0-EE70-39F0C0445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/>
              <a:t>What is human voice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B803F1-4A2D-6CFE-E99F-AAC61DBF6D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Cambria" panose="02040503050406030204" pitchFamily="18" charset="0"/>
              </a:rPr>
              <a:t>The human voice provides a multitude of cues to person identity – from only a short recording of a voice, listeners can discriminate between speakers, recognise them as familiar and identify them by their names (</a:t>
            </a:r>
            <a:r>
              <a:rPr lang="en-GB" b="0" i="0" dirty="0" err="1">
                <a:effectLst/>
                <a:latin typeface="Cambria" panose="02040503050406030204" pitchFamily="18" charset="0"/>
              </a:rPr>
              <a:t>Kreiman</a:t>
            </a:r>
            <a:r>
              <a:rPr lang="en-GB" b="0" i="0" dirty="0">
                <a:effectLst/>
                <a:latin typeface="Cambria" panose="02040503050406030204" pitchFamily="18" charset="0"/>
              </a:rPr>
              <a:t> &amp; </a:t>
            </a:r>
            <a:r>
              <a:rPr lang="en-GB" b="0" i="0" dirty="0" err="1">
                <a:effectLst/>
                <a:latin typeface="Cambria" panose="02040503050406030204" pitchFamily="18" charset="0"/>
              </a:rPr>
              <a:t>Sidtis</a:t>
            </a:r>
            <a:r>
              <a:rPr lang="en-GB" b="0" i="0" dirty="0">
                <a:effectLst/>
                <a:latin typeface="Cambria" panose="02040503050406030204" pitchFamily="18" charset="0"/>
              </a:rPr>
              <a:t>, </a:t>
            </a:r>
            <a:r>
              <a:rPr lang="en-GB" b="0" i="0" u="sng" dirty="0">
                <a:effectLst/>
                <a:latin typeface="Cambria" panose="020405030504060302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2011</a:t>
            </a:r>
            <a:r>
              <a:rPr lang="en-GB" b="0" i="0" dirty="0">
                <a:effectLst/>
                <a:latin typeface="Cambria" panose="02040503050406030204" pitchFamily="18" charset="0"/>
              </a:rPr>
              <a:t>)</a:t>
            </a:r>
            <a:endParaRPr lang="et-EE" b="0" i="0" dirty="0">
              <a:effectLst/>
              <a:latin typeface="Cambria" panose="02040503050406030204" pitchFamily="18" charset="0"/>
            </a:endParaRPr>
          </a:p>
          <a:p>
            <a:endParaRPr lang="et-EE" dirty="0">
              <a:latin typeface="Cambria" panose="02040503050406030204" pitchFamily="18" charset="0"/>
            </a:endParaRPr>
          </a:p>
          <a:p>
            <a:endParaRPr lang="et-EE" dirty="0">
              <a:latin typeface="Cambria" panose="02040503050406030204" pitchFamily="18" charset="0"/>
            </a:endParaRPr>
          </a:p>
          <a:p>
            <a:endParaRPr lang="et-EE" dirty="0">
              <a:latin typeface="Cambria" panose="02040503050406030204" pitchFamily="18" charset="0"/>
            </a:endParaRPr>
          </a:p>
          <a:p>
            <a:endParaRPr lang="et-EE" dirty="0">
              <a:latin typeface="Cambria" panose="02040503050406030204" pitchFamily="18" charset="0"/>
            </a:endParaRPr>
          </a:p>
          <a:p>
            <a:endParaRPr lang="et-EE" dirty="0">
              <a:latin typeface="Cambria" panose="02040503050406030204" pitchFamily="18" charset="0"/>
            </a:endParaRPr>
          </a:p>
          <a:p>
            <a:pPr marL="0" indent="0">
              <a:buNone/>
            </a:pPr>
            <a:r>
              <a:rPr lang="en-GB" sz="1200" dirty="0"/>
              <a:t>https://www.aarp.org/home-family/friends-family/friendly-voice/</a:t>
            </a:r>
          </a:p>
        </p:txBody>
      </p:sp>
      <p:pic>
        <p:nvPicPr>
          <p:cNvPr id="5" name="Picture 4" descr="An old person talking on a phone&#10;&#10;Description automatically generated">
            <a:extLst>
              <a:ext uri="{FF2B5EF4-FFF2-40B4-BE49-F238E27FC236}">
                <a16:creationId xmlns:a16="http://schemas.microsoft.com/office/drawing/2014/main" id="{C649C7D9-BE5E-300B-E646-93821475477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3237667"/>
            <a:ext cx="4674328" cy="2685614"/>
          </a:xfrm>
          <a:prstGeom prst="rect">
            <a:avLst/>
          </a:prstGeo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6B347C68-FF0B-52BD-DFD3-6D29B2C230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1131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909"/>
    </mc:Choice>
    <mc:Fallback xmlns="">
      <p:transition spd="slow" advTm="269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B35CA-7513-EF90-1F35-595A0550BC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>
                <a:latin typeface="Arial" panose="020B0604020202020204" pitchFamily="34" charset="0"/>
                <a:cs typeface="Arial" panose="020B0604020202020204" pitchFamily="34" charset="0"/>
              </a:rPr>
              <a:t>Voice Disorder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2A4EA-E4A2-4BA6-9703-5D3A4E5EB3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>
              <a:spcBef>
                <a:spcPts val="0"/>
              </a:spcBef>
            </a:pPr>
            <a:r>
              <a:rPr lang="en-GB" sz="3300" b="0" i="0" u="none" strike="noStrike" dirty="0">
                <a:effectLst/>
                <a:latin typeface="Arial" panose="020B0604020202020204" pitchFamily="34" charset="0"/>
              </a:rPr>
              <a:t>Voice impairment is when</a:t>
            </a:r>
            <a:r>
              <a:rPr lang="et-EE" sz="3300" b="0" i="0" u="none" strike="noStrike" dirty="0">
                <a:effectLst/>
                <a:latin typeface="Arial" panose="020B0604020202020204" pitchFamily="34" charset="0"/>
              </a:rPr>
              <a:t> the</a:t>
            </a:r>
            <a:r>
              <a:rPr lang="en-GB" sz="3300" b="0" i="0" u="none" strike="noStrike" dirty="0">
                <a:effectLst/>
                <a:latin typeface="Arial" panose="020B0604020202020204" pitchFamily="34" charset="0"/>
              </a:rPr>
              <a:t> voice quality disturb</a:t>
            </a:r>
            <a:r>
              <a:rPr lang="et-EE" sz="3300" b="0" i="0" u="none" strike="noStrike" dirty="0">
                <a:effectLst/>
                <a:latin typeface="Arial" panose="020B0604020202020204" pitchFamily="34" charset="0"/>
              </a:rPr>
              <a:t>s</a:t>
            </a:r>
            <a:r>
              <a:rPr lang="en-GB" sz="3300" b="0" i="0" u="none" strike="noStrike" dirty="0">
                <a:effectLst/>
                <a:latin typeface="Arial" panose="020B0604020202020204" pitchFamily="34" charset="0"/>
              </a:rPr>
              <a:t> everyday activities</a:t>
            </a:r>
            <a:endParaRPr lang="et-EE" sz="3300" b="0" i="0" u="none" strike="noStrike" dirty="0">
              <a:effectLst/>
              <a:latin typeface="Arial" panose="020B0604020202020204" pitchFamily="34" charset="0"/>
            </a:endParaRPr>
          </a:p>
          <a:p>
            <a:pPr algn="just">
              <a:spcBef>
                <a:spcPts val="0"/>
              </a:spcBef>
            </a:pPr>
            <a:endParaRPr lang="et-EE" sz="3300" dirty="0">
              <a:latin typeface="Arial" panose="020B0604020202020204" pitchFamily="34" charset="0"/>
            </a:endParaRPr>
          </a:p>
          <a:p>
            <a:pPr algn="just">
              <a:spcBef>
                <a:spcPts val="0"/>
              </a:spcBef>
            </a:pPr>
            <a:endParaRPr lang="et-EE" sz="3300" b="0" i="0" u="none" strike="noStrike" dirty="0">
              <a:effectLst/>
              <a:latin typeface="Arial" panose="020B0604020202020204" pitchFamily="34" charset="0"/>
            </a:endParaRPr>
          </a:p>
          <a:p>
            <a:pPr algn="just">
              <a:spcBef>
                <a:spcPts val="0"/>
              </a:spcBef>
            </a:pPr>
            <a:r>
              <a:rPr lang="en-GB" sz="3300" b="0" i="0" u="none" strike="noStrike" dirty="0">
                <a:effectLst/>
                <a:latin typeface="Arial" panose="020B0604020202020204" pitchFamily="34" charset="0"/>
              </a:rPr>
              <a:t>Vocal disorders can occur with anyone regardless of their age or gender and it might have dramatic influence on person’s everyday life and hobbies</a:t>
            </a:r>
            <a:endParaRPr lang="et-EE" sz="3300" b="0" i="0" u="none" strike="noStrike" dirty="0">
              <a:effectLst/>
              <a:latin typeface="Arial" panose="020B0604020202020204" pitchFamily="34" charset="0"/>
            </a:endParaRPr>
          </a:p>
          <a:p>
            <a:pPr mar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lang="et-EE" dirty="0">
              <a:latin typeface="Arial" panose="020B0604020202020204" pitchFamily="34" charset="0"/>
            </a:endParaRPr>
          </a:p>
          <a:p>
            <a:pPr mar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lang="et-EE" b="0" dirty="0">
              <a:effectLst/>
              <a:latin typeface="Arial" panose="020B0604020202020204" pitchFamily="34" charset="0"/>
            </a:endParaRPr>
          </a:p>
          <a:p>
            <a:pPr mar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lang="et-EE" dirty="0">
              <a:latin typeface="Arial" panose="020B0604020202020204" pitchFamily="34" charset="0"/>
            </a:endParaRPr>
          </a:p>
          <a:p>
            <a:pPr mar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lang="et-EE" b="0" dirty="0">
              <a:effectLst/>
              <a:latin typeface="Arial" panose="020B0604020202020204" pitchFamily="34" charset="0"/>
            </a:endParaRPr>
          </a:p>
          <a:p>
            <a:pPr mar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lang="et-EE" b="0" dirty="0">
              <a:effectLst/>
            </a:endParaRPr>
          </a:p>
          <a:p>
            <a:pPr mar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lang="et-EE" sz="1200" b="0" dirty="0">
              <a:effectLst/>
            </a:endParaRPr>
          </a:p>
          <a:p>
            <a:pPr mar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lang="et-EE" sz="1200" dirty="0"/>
          </a:p>
          <a:p>
            <a:pPr mar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lang="et-EE" sz="1200" b="0" dirty="0">
              <a:effectLst/>
            </a:endParaRPr>
          </a:p>
          <a:p>
            <a:pPr mar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lang="et-EE" sz="1200" b="0" dirty="0">
              <a:effectLst/>
            </a:endParaRPr>
          </a:p>
          <a:p>
            <a:pPr mar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0" dirty="0">
                <a:effectLst/>
                <a:hlinkClick r:id="rId5"/>
              </a:rPr>
              <a:t>https://news.arizona.edu/story/researchers-find-link</a:t>
            </a:r>
            <a:endParaRPr lang="et-EE" sz="1200" b="0" dirty="0">
              <a:effectLst/>
            </a:endParaRPr>
          </a:p>
          <a:p>
            <a:pPr mar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0" dirty="0">
                <a:effectLst/>
              </a:rPr>
              <a:t>-between-parkinsons-gene-and-vocal-issues-could-lead-earlier-diagnosis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5" name="Picture 4" descr="A close-up of a person's neck&#10;&#10;Description automatically generated">
            <a:extLst>
              <a:ext uri="{FF2B5EF4-FFF2-40B4-BE49-F238E27FC236}">
                <a16:creationId xmlns:a16="http://schemas.microsoft.com/office/drawing/2014/main" id="{D4D10CB0-CFF0-3186-26F5-DA21B67E3C6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86880" y="3689542"/>
            <a:ext cx="3737927" cy="2487421"/>
          </a:xfrm>
          <a:prstGeom prst="rect">
            <a:avLst/>
          </a:prstGeom>
        </p:spPr>
      </p:pic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89259815-D035-0F0C-5896-52301672B8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72681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162"/>
    </mc:Choice>
    <mc:Fallback xmlns="">
      <p:transition spd="slow" advTm="441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4017E-38A4-AACC-A5C1-9DF32F4FE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does voice form</a:t>
            </a:r>
            <a:r>
              <a:rPr lang="et-EE" sz="4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57B82F-BF03-7B6A-0D51-B7FD257EBB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1910" y="1310640"/>
            <a:ext cx="10515600" cy="4805363"/>
          </a:xfrm>
        </p:spPr>
        <p:txBody>
          <a:bodyPr>
            <a:normAutofit/>
          </a:bodyPr>
          <a:lstStyle/>
          <a:p>
            <a:pPr algn="l"/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Voice is produced by the human larynx, commonly known as the voice box. The process of voice production involves the following key components: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Respiratory System</a:t>
            </a:r>
            <a:endParaRPr lang="et-EE" b="1" i="0" dirty="0">
              <a:solidFill>
                <a:srgbClr val="374151"/>
              </a:solidFill>
              <a:effectLst/>
              <a:latin typeface="Söhne"/>
            </a:endParaRP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Phonation</a:t>
            </a:r>
            <a:r>
              <a:rPr lang="et-EE" b="1" i="0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Vibration</a:t>
            </a: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Resonance</a:t>
            </a:r>
            <a:endParaRPr lang="et-EE" b="1" i="0" dirty="0">
              <a:solidFill>
                <a:srgbClr val="374151"/>
              </a:solidFill>
              <a:effectLst/>
              <a:latin typeface="Söhne"/>
            </a:endParaRP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Articulation</a:t>
            </a:r>
            <a:endParaRPr lang="et-EE" b="1" i="0" dirty="0">
              <a:solidFill>
                <a:srgbClr val="374151"/>
              </a:solidFill>
              <a:effectLst/>
              <a:latin typeface="Söhne"/>
            </a:endParaRPr>
          </a:p>
          <a:p>
            <a:pPr algn="l">
              <a:buFont typeface="+mj-lt"/>
              <a:buAutoNum type="arabicPeriod"/>
            </a:pPr>
            <a:endParaRPr lang="et-EE" sz="1100" b="1" dirty="0">
              <a:solidFill>
                <a:srgbClr val="374151"/>
              </a:solidFill>
              <a:latin typeface="Söhne"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1050" b="0" i="0" u="none" strike="noStrike" dirty="0">
                <a:effectLst/>
                <a:latin typeface="Arial" panose="020B0604020202020204" pitchFamily="34" charset="0"/>
              </a:rPr>
              <a:t>httphttps://7jazbodysystems.weebly.com/respiratory-system.</a:t>
            </a:r>
            <a:r>
              <a:rPr lang="en-GB" sz="1000" b="0" i="0" u="none" strike="noStrike" dirty="0">
                <a:effectLst/>
                <a:latin typeface="Arial" panose="020B0604020202020204" pitchFamily="34" charset="0"/>
              </a:rPr>
              <a:t>htmlrespiratory-system.html</a:t>
            </a:r>
            <a:endParaRPr lang="en-GB" sz="1000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9564EF79-0E4C-2CCD-3215-D12186DCA1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9823" y="2375171"/>
            <a:ext cx="4395470" cy="3076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1C22B740-4FEE-5692-B8E6-6329CD3629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8159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1638"/>
    </mc:Choice>
    <mc:Fallback xmlns="">
      <p:transition spd="slow" advTm="1816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3FA1A-ECAA-3337-7AAA-014EB27AA3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Composition of the respiratory system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BC8F92-E0FA-4ACB-AFC4-A30C5E3A9C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>
              <a:lnSpc>
                <a:spcPct val="100000"/>
              </a:lnSpc>
              <a:spcBef>
                <a:spcPts val="0"/>
              </a:spcBef>
            </a:pPr>
            <a:r>
              <a:rPr lang="en-GB" sz="2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Muscles, which are involved in the breathing process</a:t>
            </a:r>
            <a:endParaRPr lang="et-EE" sz="24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lnSpc>
                <a:spcPct val="100000"/>
              </a:lnSpc>
              <a:spcBef>
                <a:spcPts val="0"/>
              </a:spcBef>
            </a:pPr>
            <a:endParaRPr lang="et-EE" sz="2400" i="0" u="none" strike="noStrik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lnSpc>
                <a:spcPct val="100000"/>
              </a:lnSpc>
              <a:spcBef>
                <a:spcPts val="0"/>
              </a:spcBef>
            </a:pPr>
            <a:r>
              <a:rPr lang="en-GB" sz="2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average frequency of an adult breathing is ca 12-16 times per minute. For a child between the</a:t>
            </a:r>
            <a:r>
              <a:rPr lang="et-EE" sz="2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ages of 6 and 15 it is 12-20 times per minute. </a:t>
            </a:r>
            <a:endParaRPr lang="et-EE" sz="24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lnSpc>
                <a:spcPct val="100000"/>
              </a:lnSpc>
              <a:spcBef>
                <a:spcPts val="0"/>
              </a:spcBef>
            </a:pPr>
            <a:endParaRPr lang="en-GB" sz="24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lnSpc>
                <a:spcPct val="100000"/>
              </a:lnSpc>
              <a:spcBef>
                <a:spcPts val="0"/>
              </a:spcBef>
            </a:pPr>
            <a:r>
              <a:rPr lang="en-GB" sz="2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Breathing slows down while speaking and singing.</a:t>
            </a:r>
            <a:endParaRPr lang="et-EE" sz="24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lnSpc>
                <a:spcPct val="100000"/>
              </a:lnSpc>
              <a:spcBef>
                <a:spcPts val="0"/>
              </a:spcBef>
            </a:pPr>
            <a:endParaRPr lang="en-GB" sz="24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lnSpc>
                <a:spcPct val="100000"/>
              </a:lnSpc>
              <a:spcBef>
                <a:spcPts val="0"/>
              </a:spcBef>
            </a:pPr>
            <a:r>
              <a:rPr lang="en-GB" sz="2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loudness, pitch height and quality of the phonetical voice is dependent on consistent exhaling, because it ensures an even closure in the vocal cords.</a:t>
            </a:r>
            <a:endParaRPr lang="et-EE" sz="24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lnSpc>
                <a:spcPct val="100000"/>
              </a:lnSpc>
              <a:spcBef>
                <a:spcPts val="0"/>
              </a:spcBef>
            </a:pPr>
            <a:endParaRPr lang="en-GB" sz="24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lnSpc>
                <a:spcPct val="100000"/>
              </a:lnSpc>
              <a:spcBef>
                <a:spcPts val="0"/>
              </a:spcBef>
            </a:pPr>
            <a:r>
              <a:rPr lang="en-GB" sz="2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exhaled air flow supports a smooth phonation/articulation</a:t>
            </a:r>
            <a:r>
              <a:rPr lang="en-GB" sz="2400" b="0" i="0" u="none" strike="noStrike" dirty="0">
                <a:effectLst/>
                <a:latin typeface="Century Gothic" panose="020B0502020202020204" pitchFamily="34" charset="0"/>
              </a:rPr>
              <a:t>.</a:t>
            </a:r>
            <a:endParaRPr lang="en-GB" sz="2400" b="0" i="0" u="none" strike="noStrike" dirty="0"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F0282779-FB06-3FA0-AB6D-F77E3862E3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17717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796"/>
    </mc:Choice>
    <mc:Fallback xmlns="">
      <p:transition spd="slow" advTm="767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3" name="Rectangle 3082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9CC7B2-51BB-A8A5-A708-FD4B4F8E17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Breathing muscles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F584DA-67FA-FF33-3FFE-F03EEADBB1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152774" cy="4303464"/>
          </a:xfrm>
        </p:spPr>
        <p:txBody>
          <a:bodyPr>
            <a:normAutofit/>
          </a:bodyPr>
          <a:lstStyle/>
          <a:p>
            <a:pPr marL="0" indent="0" rtl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000" b="0" i="0" u="none" strike="noStrike" dirty="0">
                <a:effectLst/>
                <a:latin typeface="Century Gothic" panose="020B0502020202020204" pitchFamily="34" charset="0"/>
              </a:rPr>
              <a:t>Diaphragm- the main breathing muscle. Tenses when inhaling and relaxes when exhaling.</a:t>
            </a:r>
            <a:endParaRPr lang="en-GB" sz="2000" b="0" dirty="0">
              <a:effectLst/>
            </a:endParaRPr>
          </a:p>
          <a:p>
            <a:pPr marL="0" indent="0" rtl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000" b="0" i="0" u="none" strike="noStrike" dirty="0">
                <a:effectLst/>
                <a:latin typeface="Century Gothic" panose="020B0502020202020204" pitchFamily="34" charset="0"/>
              </a:rPr>
              <a:t>The outer intercostal muscles- lifts ribs when inhaling</a:t>
            </a:r>
            <a:r>
              <a:rPr lang="en-GB" sz="2000" b="0" dirty="0">
                <a:effectLst/>
              </a:rPr>
              <a:t/>
            </a:r>
            <a:br>
              <a:rPr lang="en-GB" sz="2000" b="0" dirty="0">
                <a:effectLst/>
              </a:rPr>
            </a:br>
            <a:r>
              <a:rPr lang="en-GB" sz="2000" b="0" i="0" u="none" strike="noStrike" dirty="0">
                <a:effectLst/>
                <a:latin typeface="Arial" panose="020B0604020202020204" pitchFamily="34" charset="0"/>
              </a:rPr>
              <a:t>The inner intercostal muscles- lowers ribs when </a:t>
            </a:r>
            <a:r>
              <a:rPr lang="en-GB" sz="2000" b="0" i="0" u="none" strike="noStrike" dirty="0" err="1">
                <a:effectLst/>
                <a:latin typeface="Arial" panose="020B0604020202020204" pitchFamily="34" charset="0"/>
              </a:rPr>
              <a:t>exhaleng</a:t>
            </a:r>
            <a:r>
              <a:rPr lang="en-GB" sz="2000" b="0" i="0" u="none" strike="noStrike" dirty="0">
                <a:effectLst/>
                <a:latin typeface="Arial" panose="020B0604020202020204" pitchFamily="34" charset="0"/>
              </a:rPr>
              <a:t>.</a:t>
            </a:r>
            <a:endParaRPr lang="et-EE" sz="2000" b="0" i="0" u="none" strike="noStrike" dirty="0">
              <a:effectLst/>
              <a:latin typeface="Arial" panose="020B0604020202020204" pitchFamily="34" charset="0"/>
            </a:endParaRPr>
          </a:p>
          <a:p>
            <a:pPr marL="0" indent="0" rtl="0">
              <a:spcBef>
                <a:spcPts val="0"/>
              </a:spcBef>
              <a:spcAft>
                <a:spcPts val="600"/>
              </a:spcAft>
              <a:buNone/>
            </a:pPr>
            <a:endParaRPr lang="et-EE" sz="2000" dirty="0">
              <a:latin typeface="Arial" panose="020B0604020202020204" pitchFamily="34" charset="0"/>
            </a:endParaRPr>
          </a:p>
          <a:p>
            <a:pPr marL="0" indent="0" rtl="0">
              <a:spcBef>
                <a:spcPts val="0"/>
              </a:spcBef>
              <a:spcAft>
                <a:spcPts val="600"/>
              </a:spcAft>
              <a:buNone/>
            </a:pPr>
            <a:endParaRPr lang="et-EE" sz="2000" dirty="0">
              <a:latin typeface="Arial" panose="020B0604020202020204" pitchFamily="34" charset="0"/>
            </a:endParaRPr>
          </a:p>
          <a:p>
            <a:pPr marL="0" indent="0" rtl="0">
              <a:spcBef>
                <a:spcPts val="0"/>
              </a:spcBef>
              <a:spcAft>
                <a:spcPts val="600"/>
              </a:spcAft>
              <a:buNone/>
            </a:pPr>
            <a:endParaRPr lang="et-EE" sz="2000" dirty="0">
              <a:latin typeface="Arial" panose="020B0604020202020204" pitchFamily="34" charset="0"/>
            </a:endParaRPr>
          </a:p>
          <a:p>
            <a:pPr marL="0" indent="0" rtl="0">
              <a:spcBef>
                <a:spcPts val="0"/>
              </a:spcBef>
              <a:spcAft>
                <a:spcPts val="600"/>
              </a:spcAft>
              <a:buNone/>
            </a:pPr>
            <a:endParaRPr lang="et-EE" sz="2000" dirty="0">
              <a:latin typeface="Arial" panose="020B0604020202020204" pitchFamily="34" charset="0"/>
            </a:endParaRPr>
          </a:p>
          <a:p>
            <a:pPr marL="0" indent="0" rtl="0">
              <a:spcBef>
                <a:spcPts val="0"/>
              </a:spcBef>
              <a:spcAft>
                <a:spcPts val="600"/>
              </a:spcAft>
              <a:buNone/>
            </a:pPr>
            <a:endParaRPr lang="et-EE" sz="2000" dirty="0">
              <a:latin typeface="Arial" panose="020B0604020202020204" pitchFamily="34" charset="0"/>
            </a:endParaRPr>
          </a:p>
          <a:p>
            <a:pPr marL="0" indent="0" rtl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050" b="0" i="0" u="none" strike="noStrike" dirty="0">
                <a:effectLst/>
                <a:latin typeface="Arial" panose="020B0604020202020204" pitchFamily="34" charset="0"/>
              </a:rPr>
              <a:t>ttps://7jazbodysystems.weebly.com</a:t>
            </a:r>
            <a:endParaRPr lang="et-EE" sz="1050" b="0" i="0" u="none" strike="noStrike" dirty="0">
              <a:effectLst/>
              <a:latin typeface="Arial" panose="020B0604020202020204" pitchFamily="34" charset="0"/>
            </a:endParaRPr>
          </a:p>
          <a:p>
            <a:pPr marL="0" indent="0" rtl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05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/</a:t>
            </a:r>
            <a:r>
              <a:rPr lang="en-GB" sz="1050" b="0" i="0" u="none" strike="noStrike" dirty="0">
                <a:effectLst/>
                <a:latin typeface="Arial" panose="020B0604020202020204" pitchFamily="34" charset="0"/>
              </a:rPr>
              <a:t>respiratory-system.htm</a:t>
            </a:r>
            <a:endParaRPr lang="en-GB" sz="1050" dirty="0"/>
          </a:p>
        </p:txBody>
      </p:sp>
      <p:pic>
        <p:nvPicPr>
          <p:cNvPr id="3078" name="Picture 6" descr="A diagram of the internal organs of a person&#10;&#10;Description automatically generated">
            <a:extLst>
              <a:ext uri="{FF2B5EF4-FFF2-40B4-BE49-F238E27FC236}">
                <a16:creationId xmlns:a16="http://schemas.microsoft.com/office/drawing/2014/main" id="{F56C5641-8B17-4EAA-89C5-BC51F55A3F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34" r="2" b="2"/>
          <a:stretch/>
        </p:blipFill>
        <p:spPr bwMode="auto">
          <a:xfrm>
            <a:off x="5183500" y="1904282"/>
            <a:ext cx="6170299" cy="4224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125DFAED-D5F9-7B75-5616-D4727BCADE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34105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1925"/>
    </mc:Choice>
    <mc:Fallback xmlns="">
      <p:transition spd="slow" advTm="2019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19980-5948-926D-F4B5-CB24874823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>
                <a:latin typeface="Arial" panose="020B0604020202020204" pitchFamily="34" charset="0"/>
                <a:cs typeface="Arial" panose="020B0604020202020204" pitchFamily="34" charset="0"/>
              </a:rPr>
              <a:t>Accessory b</a:t>
            </a:r>
            <a:r>
              <a:rPr lang="en-GB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reathing</a:t>
            </a:r>
            <a:r>
              <a:rPr lang="en-GB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muscles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6835E1-DA63-B7A6-19DC-1EFBB55143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6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Transversus thoracis muscles- </a:t>
            </a:r>
            <a:r>
              <a:rPr lang="en-GB" sz="26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26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lowers ribs when  exhaling</a:t>
            </a:r>
            <a:endParaRPr lang="et-EE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6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Very important muscles when producing smooth speech.</a:t>
            </a:r>
            <a:endParaRPr lang="et-EE" sz="26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</a:pPr>
            <a:endParaRPr lang="et-EE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6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M. pectoralis- lifts shoulder strap.</a:t>
            </a:r>
            <a:endParaRPr lang="en-GB" sz="26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6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Serratus external and anterior muscles- lifts and lowers ribs.</a:t>
            </a:r>
            <a:endParaRPr lang="et-EE" sz="26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endParaRPr lang="et-EE" sz="1800" dirty="0">
              <a:latin typeface="Century Gothic" panose="020B0502020202020204" pitchFamily="34" charset="0"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endParaRPr lang="en-GB" b="0" dirty="0">
              <a:effectLst/>
            </a:endParaRPr>
          </a:p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endParaRPr lang="et-EE" sz="1000" b="0" i="0" u="none" strike="noStrike" dirty="0">
              <a:effectLst/>
              <a:latin typeface="Century Gothic" panose="020B0502020202020204" pitchFamily="34" charset="0"/>
            </a:endParaRPr>
          </a:p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endParaRPr lang="et-EE" sz="1000" dirty="0">
              <a:latin typeface="Century Gothic" panose="020B0502020202020204" pitchFamily="34" charset="0"/>
            </a:endParaRPr>
          </a:p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endParaRPr lang="et-EE" sz="1000" b="0" i="0" u="none" strike="noStrike" dirty="0">
              <a:effectLst/>
              <a:latin typeface="Century Gothic" panose="020B0502020202020204" pitchFamily="34" charset="0"/>
            </a:endParaRPr>
          </a:p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endParaRPr lang="et-EE" sz="1000" dirty="0">
              <a:latin typeface="Century Gothic" panose="020B0502020202020204" pitchFamily="34" charset="0"/>
            </a:endParaRPr>
          </a:p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endParaRPr lang="et-EE" sz="1000" b="0" i="0" u="none" strike="noStrike" dirty="0">
              <a:effectLst/>
              <a:latin typeface="Century Gothic" panose="020B0502020202020204" pitchFamily="34" charset="0"/>
            </a:endParaRPr>
          </a:p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b="0" i="0" u="none" strike="noStrike" dirty="0">
                <a:effectLst/>
                <a:latin typeface="Century Gothic" panose="020B0502020202020204" pitchFamily="34" charset="0"/>
              </a:rPr>
              <a:t>http://www.tlcschool.com/austin-massage-blog/dont-ignore-the-intercostals/</a:t>
            </a:r>
            <a:endParaRPr lang="en-GB" sz="1000" b="0" dirty="0">
              <a:effectLst/>
            </a:endParaRP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5" name="Picture 4" descr="A diagram of the muscles of the human body&#10;&#10;Description automatically generated">
            <a:extLst>
              <a:ext uri="{FF2B5EF4-FFF2-40B4-BE49-F238E27FC236}">
                <a16:creationId xmlns:a16="http://schemas.microsoft.com/office/drawing/2014/main" id="{A361C2E8-125C-7092-484C-A09B3DD748A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09839" y="479875"/>
            <a:ext cx="2627787" cy="2209854"/>
          </a:xfrm>
          <a:prstGeom prst="rect">
            <a:avLst/>
          </a:prstGeom>
        </p:spPr>
      </p:pic>
      <p:pic>
        <p:nvPicPr>
          <p:cNvPr id="7" name="Picture 6" descr="A diagram of the human body&#10;&#10;Description automatically generated">
            <a:extLst>
              <a:ext uri="{FF2B5EF4-FFF2-40B4-BE49-F238E27FC236}">
                <a16:creationId xmlns:a16="http://schemas.microsoft.com/office/drawing/2014/main" id="{C387F636-1563-1B06-8620-D177875A32B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21712" y="2992066"/>
            <a:ext cx="2851083" cy="2209854"/>
          </a:xfrm>
          <a:prstGeom prst="rect">
            <a:avLst/>
          </a:prstGeom>
        </p:spPr>
      </p:pic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7A9D9A3D-F187-22E3-9B0D-70D38CD685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90461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5986"/>
    </mc:Choice>
    <mc:Fallback xmlns="">
      <p:transition spd="slow" advTm="1759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73AF3-2879-FF60-CC92-EAB32092C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Anatomy of Larynx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3240755E-876E-342D-76BA-E52FA254410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2983" y="1095330"/>
            <a:ext cx="4732792" cy="327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15E0A8F-40E6-4727-F95B-34F3D7746097}"/>
              </a:ext>
            </a:extLst>
          </p:cNvPr>
          <p:cNvSpPr txBox="1"/>
          <p:nvPr/>
        </p:nvSpPr>
        <p:spPr>
          <a:xfrm>
            <a:off x="714103" y="1785257"/>
            <a:ext cx="5921828" cy="37240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Century Gothic" panose="020B0502020202020204" pitchFamily="34" charset="0"/>
              </a:rPr>
              <a:t>I</a:t>
            </a:r>
            <a:r>
              <a:rPr lang="en-GB" sz="1800" b="0" i="0" u="none" strike="noStrike" dirty="0">
                <a:effectLst/>
                <a:latin typeface="Arial" panose="020B0604020202020204" pitchFamily="34" charset="0"/>
              </a:rPr>
              <a:t>n adult male the larynx is at the level of IV-VI cervical vertebrae.</a:t>
            </a:r>
            <a:endParaRPr lang="en-GB" b="0" dirty="0">
              <a:effectLst/>
            </a:endParaRPr>
          </a:p>
          <a:p>
            <a:pPr marL="285750" indent="-285750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Arial" panose="020B0604020202020204" pitchFamily="34" charset="0"/>
              </a:rPr>
              <a:t>In women and children the larynx is higher.</a:t>
            </a:r>
            <a:endParaRPr lang="en-GB" b="0" dirty="0">
              <a:effectLst/>
            </a:endParaRPr>
          </a:p>
          <a:p>
            <a:pPr marL="285750" indent="-285750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b="0" dirty="0">
              <a:effectLst/>
            </a:endParaRPr>
          </a:p>
          <a:p>
            <a:pPr marL="285750" indent="-285750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Arial" panose="020B0604020202020204" pitchFamily="34" charset="0"/>
              </a:rPr>
              <a:t>Larynx is also voice box and part of respiratory tract and protecting trachea and lungs.</a:t>
            </a:r>
            <a:endParaRPr lang="en-GB" b="0" dirty="0">
              <a:effectLst/>
            </a:endParaRPr>
          </a:p>
          <a:p>
            <a:pPr marL="285750" indent="-285750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b="0" dirty="0">
              <a:effectLst/>
            </a:endParaRPr>
          </a:p>
          <a:p>
            <a:pPr marL="285750" indent="-285750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Arial" panose="020B0604020202020204" pitchFamily="34" charset="0"/>
              </a:rPr>
              <a:t>Laryngeal skeleton consists of cartilages</a:t>
            </a:r>
            <a:endParaRPr lang="et-EE" sz="1800" b="0" i="0" u="none" strike="noStrike" dirty="0">
              <a:effectLst/>
              <a:latin typeface="Arial" panose="020B0604020202020204" pitchFamily="34" charset="0"/>
            </a:endParaRPr>
          </a:p>
          <a:p>
            <a:pPr marL="285750" indent="-285750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t-EE" dirty="0">
              <a:latin typeface="Arial" panose="020B0604020202020204" pitchFamily="34" charset="0"/>
            </a:endParaRPr>
          </a:p>
          <a:p>
            <a:pPr marL="285750" indent="-285750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t-EE" b="0" dirty="0">
              <a:effectLst/>
              <a:latin typeface="Arial" panose="020B0604020202020204" pitchFamily="34" charset="0"/>
            </a:endParaRPr>
          </a:p>
          <a:p>
            <a:pPr marL="285750" indent="-285750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000" b="0" i="0" u="none" strike="noStrike" dirty="0">
                <a:effectLst/>
                <a:latin typeface="Arial" panose="020B0604020202020204" pitchFamily="34" charset="0"/>
              </a:rPr>
              <a:t>https://anatomyclass01.us/wp-content/uploads/2017/12/cricoid-cartilage-anatomy-larynx-anatomy-of-the-respiratory-system-study-material.jpg</a:t>
            </a:r>
            <a:endParaRPr lang="en-GB" sz="1000" b="0" dirty="0">
              <a:effectLst/>
            </a:endParaRPr>
          </a:p>
          <a:p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BA49D766-9C18-2379-A27E-A32FABA3BD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59522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226"/>
    </mc:Choice>
    <mc:Fallback xmlns="">
      <p:transition spd="slow" advTm="1142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14793-CB3A-FC34-6897-90FC075220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Subglottic air pressure makes vocal cords mechanically vibrate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F9FB001A-98E3-3A62-B487-9B8A8B6D73C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9853" y="1309188"/>
            <a:ext cx="5283472" cy="3695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A27D806-BB25-2B1F-32CC-F1914BB6FAB4}"/>
              </a:ext>
            </a:extLst>
          </p:cNvPr>
          <p:cNvSpPr txBox="1"/>
          <p:nvPr/>
        </p:nvSpPr>
        <p:spPr>
          <a:xfrm>
            <a:off x="384048" y="1471910"/>
            <a:ext cx="5711952" cy="53860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t-EE" sz="1800" b="0" i="0" u="none" strike="noStrike" dirty="0">
                <a:effectLst/>
                <a:latin typeface="Century Gothic" panose="020B0502020202020204" pitchFamily="34" charset="0"/>
              </a:rPr>
              <a:t>T</a:t>
            </a:r>
            <a:r>
              <a:rPr lang="en-GB" sz="1800" b="0" i="0" u="none" strike="noStrike" dirty="0">
                <a:effectLst/>
                <a:latin typeface="Century Gothic" panose="020B0502020202020204" pitchFamily="34" charset="0"/>
              </a:rPr>
              <a:t>he vibration of the vocal cords goes like a wave. First posterior part (close to </a:t>
            </a:r>
            <a:r>
              <a:rPr lang="en-GB" sz="1800" b="0" i="0" u="none" strike="noStrike" dirty="0" err="1">
                <a:effectLst/>
                <a:latin typeface="Century Gothic" panose="020B0502020202020204" pitchFamily="34" charset="0"/>
              </a:rPr>
              <a:t>esophagus</a:t>
            </a:r>
            <a:r>
              <a:rPr lang="en-GB" sz="1800" b="0" i="0" u="none" strike="noStrike" dirty="0">
                <a:effectLst/>
                <a:latin typeface="Century Gothic" panose="020B0502020202020204" pitchFamily="34" charset="0"/>
              </a:rPr>
              <a:t>) closes and then closing wave moves to upper edges of vocal cords.</a:t>
            </a:r>
            <a:endParaRPr lang="en-GB" b="0" dirty="0">
              <a:effectLst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1800" b="0" i="0" u="none" strike="noStrike" dirty="0">
                <a:effectLst/>
                <a:latin typeface="Century Gothic" panose="020B0502020202020204" pitchFamily="34" charset="0"/>
              </a:rPr>
              <a:t> </a:t>
            </a:r>
            <a:endParaRPr lang="en-GB" b="0" dirty="0">
              <a:effectLst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1800" b="0" i="0" u="none" strike="noStrike" dirty="0">
                <a:effectLst/>
                <a:latin typeface="Century Gothic" panose="020B0502020202020204" pitchFamily="34" charset="0"/>
              </a:rPr>
              <a:t>During phonation vocal cords are closing.</a:t>
            </a:r>
            <a:endParaRPr lang="en-GB" b="0" dirty="0">
              <a:effectLst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1800" b="0" i="0" u="none" strike="noStrike" dirty="0">
                <a:effectLst/>
                <a:latin typeface="Century Gothic" panose="020B0502020202020204" pitchFamily="34" charset="0"/>
              </a:rPr>
              <a:t>In deep breathing the rima glottidis is completely open.</a:t>
            </a:r>
            <a:endParaRPr lang="en-GB" b="0" dirty="0">
              <a:effectLst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1800" b="0" i="0" u="none" strike="noStrike" dirty="0">
                <a:effectLst/>
                <a:latin typeface="Century Gothic" panose="020B0502020202020204" pitchFamily="34" charset="0"/>
              </a:rPr>
              <a:t> </a:t>
            </a:r>
            <a:endParaRPr lang="en-GB" b="0" dirty="0">
              <a:effectLst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1800" b="0" i="0" u="none" strike="noStrike" dirty="0">
                <a:effectLst/>
                <a:latin typeface="Century Gothic" panose="020B0502020202020204" pitchFamily="34" charset="0"/>
              </a:rPr>
              <a:t>The frequency of the voice depends on the amplitude of vocal cord.</a:t>
            </a:r>
            <a:endParaRPr lang="en-GB" b="0" dirty="0">
              <a:effectLst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1800" b="0" i="0" u="none" strike="noStrike" dirty="0">
                <a:effectLst/>
                <a:latin typeface="Century Gothic" panose="020B0502020202020204" pitchFamily="34" charset="0"/>
              </a:rPr>
              <a:t> </a:t>
            </a:r>
            <a:endParaRPr lang="en-GB" b="0" dirty="0">
              <a:effectLst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1800" b="0" i="0" u="none" strike="noStrike" dirty="0">
                <a:effectLst/>
                <a:latin typeface="Century Gothic" panose="020B0502020202020204" pitchFamily="34" charset="0"/>
              </a:rPr>
              <a:t>Voice pitch depends on vocal cords length and tension.</a:t>
            </a:r>
            <a:endParaRPr lang="en-GB" b="0" dirty="0">
              <a:effectLst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1800" b="0" i="0" u="none" strike="noStrike" dirty="0">
                <a:effectLst/>
                <a:latin typeface="Century Gothic" panose="020B0502020202020204" pitchFamily="34" charset="0"/>
              </a:rPr>
              <a:t>Usual voice pitch for men is 100 Hz, for women 200 Hz and for children 300 Hz.</a:t>
            </a:r>
            <a:endParaRPr lang="en-GB" b="0" dirty="0">
              <a:effectLst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endParaRPr lang="et-EE" sz="1000" b="0" i="0" u="none" strike="noStrike" dirty="0">
              <a:effectLst/>
              <a:latin typeface="Century Gothic" panose="020B0502020202020204" pitchFamily="34" charset="0"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1000" b="0" i="0" u="none" strike="noStrike" dirty="0">
                <a:effectLst/>
                <a:latin typeface="Century Gothic" panose="020B0502020202020204" pitchFamily="34" charset="0"/>
              </a:rPr>
              <a:t>https://www.pinterest.com/pin/499407046152512868/</a:t>
            </a:r>
            <a:endParaRPr lang="en-GB" b="0" dirty="0">
              <a:effectLst/>
            </a:endParaRPr>
          </a:p>
          <a:p>
            <a:r>
              <a:rPr lang="en-GB" b="0" dirty="0">
                <a:effectLst/>
              </a:rPr>
              <a:t/>
            </a:r>
            <a:br>
              <a:rPr lang="en-GB" b="0" dirty="0">
                <a:effectLst/>
              </a:rPr>
            </a:br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D4BE460-054C-CB55-A03E-7CCDC7797F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8481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815"/>
    </mc:Choice>
    <mc:Fallback xmlns="">
      <p:transition spd="slow" advTm="1458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3153E-4EF9-BB29-DDEA-DF04CCC6B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>
                <a:latin typeface="Arial" panose="020B0604020202020204" pitchFamily="34" charset="0"/>
                <a:cs typeface="Arial" panose="020B0604020202020204" pitchFamily="34" charset="0"/>
              </a:rPr>
              <a:t>Vocal Cords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3BF1DF-17BF-60EE-58C5-1A7EB9DBB9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Location within the Larynx</a:t>
            </a:r>
            <a:endParaRPr lang="et-EE" dirty="0">
              <a:solidFill>
                <a:srgbClr val="0D0D0D"/>
              </a:solidFill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  <a:endParaRPr lang="et-EE" dirty="0">
              <a:solidFill>
                <a:srgbClr val="0D0D0D"/>
              </a:solidFill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Layers</a:t>
            </a:r>
            <a:endParaRPr lang="et-EE" dirty="0">
              <a:solidFill>
                <a:srgbClr val="0D0D0D"/>
              </a:solidFill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Epithelium</a:t>
            </a:r>
            <a:endParaRPr lang="et-EE" dirty="0">
              <a:solidFill>
                <a:srgbClr val="0D0D0D"/>
              </a:solidFill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Lamina Propria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Vocalis </a:t>
            </a:r>
            <a:r>
              <a:rPr lang="en-GB" i="0" dirty="0" err="1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Muscl</a:t>
            </a:r>
            <a:r>
              <a:rPr lang="et-EE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</a:p>
          <a:p>
            <a:pPr lvl="1"/>
            <a:r>
              <a:rPr lang="en-GB" sz="280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Shape and Size</a:t>
            </a:r>
            <a:endParaRPr lang="et-EE" sz="2800" dirty="0">
              <a:solidFill>
                <a:srgbClr val="0D0D0D"/>
              </a:solidFill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t-EE" sz="2800" i="0" dirty="0">
              <a:solidFill>
                <a:srgbClr val="0D0D0D"/>
              </a:solidFill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t-EE" sz="90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https://voice.weill.cornell.edu/voice-evaluation/normal-voice-function</a:t>
            </a:r>
          </a:p>
        </p:txBody>
      </p:sp>
      <p:pic>
        <p:nvPicPr>
          <p:cNvPr id="5" name="Picture 4" descr="Close up of a person's mouth&#10;&#10;Description automatically generated">
            <a:extLst>
              <a:ext uri="{FF2B5EF4-FFF2-40B4-BE49-F238E27FC236}">
                <a16:creationId xmlns:a16="http://schemas.microsoft.com/office/drawing/2014/main" id="{728306FD-A346-8271-2771-7672D40748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54372" y="3103880"/>
            <a:ext cx="3661682" cy="2057400"/>
          </a:xfrm>
          <a:prstGeom prst="rect">
            <a:avLst/>
          </a:prstGeom>
        </p:spPr>
      </p:pic>
      <p:pic>
        <p:nvPicPr>
          <p:cNvPr id="7" name="Picture 6" descr="Close up of a person's mouth&#10;&#10;Description automatically generated">
            <a:extLst>
              <a:ext uri="{FF2B5EF4-FFF2-40B4-BE49-F238E27FC236}">
                <a16:creationId xmlns:a16="http://schemas.microsoft.com/office/drawing/2014/main" id="{DA67BBFE-A9A9-502C-E1F6-4237F352BEB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1596" y="365125"/>
            <a:ext cx="4627234" cy="2606675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E03332B4-0DF7-AEC1-3DD6-E8F08A98BF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75501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9814"/>
    </mc:Choice>
    <mc:Fallback xmlns="">
      <p:transition spd="slow" advTm="1398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91EB0-AB5D-4F2F-2632-E74705946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Articulation in the system of resonators</a:t>
            </a:r>
            <a:r>
              <a:rPr lang="en-GB" b="0" dirty="0">
                <a:effectLst/>
              </a:rPr>
              <a:t/>
            </a:r>
            <a:br>
              <a:rPr lang="en-GB" b="0" dirty="0">
                <a:effectLst/>
              </a:rPr>
            </a:br>
            <a:endParaRPr lang="en-GB" dirty="0"/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AE2F052F-0EFF-994F-67E8-E88E25A2C88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3424" y="1319187"/>
            <a:ext cx="4902567" cy="469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C6E084C-DC4E-50A9-6263-1DD3CA3F5E0F}"/>
              </a:ext>
            </a:extLst>
          </p:cNvPr>
          <p:cNvSpPr txBox="1"/>
          <p:nvPr/>
        </p:nvSpPr>
        <p:spPr>
          <a:xfrm>
            <a:off x="1663337" y="1120676"/>
            <a:ext cx="5347063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b="0" dirty="0">
                <a:effectLst/>
              </a:rPr>
              <a:t/>
            </a:r>
            <a:br>
              <a:rPr lang="en-GB" b="0" dirty="0">
                <a:effectLst/>
              </a:rPr>
            </a:br>
            <a:r>
              <a:rPr lang="en-GB" b="0" dirty="0">
                <a:effectLst/>
              </a:rPr>
              <a:t/>
            </a:r>
            <a:br>
              <a:rPr lang="en-GB" b="0" dirty="0">
                <a:effectLst/>
              </a:rPr>
            </a:br>
            <a:r>
              <a:rPr lang="en-GB" b="0" dirty="0">
                <a:effectLst/>
              </a:rPr>
              <a:t/>
            </a:r>
            <a:br>
              <a:rPr lang="en-GB" b="0" dirty="0">
                <a:effectLst/>
              </a:rPr>
            </a:br>
            <a:r>
              <a:rPr lang="en-GB" sz="2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Head resonators</a:t>
            </a:r>
            <a:endParaRPr lang="en-GB" sz="24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2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Chest resonators</a:t>
            </a:r>
            <a:endParaRPr lang="en-GB" sz="24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2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Soft palate</a:t>
            </a:r>
            <a:endParaRPr lang="en-GB" sz="24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2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Tongue</a:t>
            </a:r>
            <a:endParaRPr lang="en-GB" sz="24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2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Lips</a:t>
            </a:r>
            <a:endParaRPr lang="en-GB" sz="24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C5D56E2C-C754-A7B4-21A0-2DAD89E228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05865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7620"/>
    </mc:Choice>
    <mc:Fallback xmlns="">
      <p:transition spd="slow" advTm="1676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76858-F671-523F-A04E-E766273109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>
                <a:latin typeface="Arial" panose="020B0604020202020204" pitchFamily="34" charset="0"/>
                <a:cs typeface="Arial" panose="020B0604020202020204" pitchFamily="34" charset="0"/>
              </a:rPr>
              <a:t>Voice Disordres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16A722-6FD4-D166-3004-6DA5E1888C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rtl="0">
              <a:spcBef>
                <a:spcPts val="800"/>
              </a:spcBef>
              <a:spcAft>
                <a:spcPts val="0"/>
              </a:spcAft>
              <a:buNone/>
            </a:pPr>
            <a:r>
              <a:rPr lang="en-GB" sz="3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•Organic</a:t>
            </a:r>
            <a:endParaRPr lang="en-GB" sz="32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457200" rtl="0">
              <a:spcBef>
                <a:spcPts val="700"/>
              </a:spcBef>
              <a:spcAft>
                <a:spcPts val="0"/>
              </a:spcAft>
            </a:pPr>
            <a:r>
              <a:rPr lang="en-GB" sz="3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–Structural</a:t>
            </a:r>
            <a:endParaRPr lang="en-GB" sz="32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457200" rtl="0">
              <a:spcBef>
                <a:spcPts val="700"/>
              </a:spcBef>
              <a:spcAft>
                <a:spcPts val="0"/>
              </a:spcAft>
            </a:pPr>
            <a:r>
              <a:rPr lang="en-GB" sz="3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–Neurogenic</a:t>
            </a:r>
            <a:endParaRPr lang="en-GB" sz="32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>
              <a:spcBef>
                <a:spcPts val="800"/>
              </a:spcBef>
              <a:spcAft>
                <a:spcPts val="0"/>
              </a:spcAft>
            </a:pPr>
            <a:r>
              <a:rPr lang="en-GB" sz="3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Psychogenic</a:t>
            </a:r>
            <a:endParaRPr lang="en-GB" sz="32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>
              <a:spcBef>
                <a:spcPts val="800"/>
              </a:spcBef>
              <a:spcAft>
                <a:spcPts val="0"/>
              </a:spcAft>
            </a:pPr>
            <a:r>
              <a:rPr lang="en-GB" sz="3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Functional</a:t>
            </a:r>
            <a:endParaRPr lang="en-GB" sz="32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https://med.umn.edu/ent/patient-care/lions-voice-clinic/treatments/specific-voice-disorders/organic-disorders</a:t>
            </a:r>
          </a:p>
        </p:txBody>
      </p:sp>
      <p:pic>
        <p:nvPicPr>
          <p:cNvPr id="7" name="Picture 6" descr="Close-up of a human body&#10;&#10;Description automatically generated">
            <a:extLst>
              <a:ext uri="{FF2B5EF4-FFF2-40B4-BE49-F238E27FC236}">
                <a16:creationId xmlns:a16="http://schemas.microsoft.com/office/drawing/2014/main" id="{D56F11A6-8724-D884-F88D-B69DB548BC8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76720" y="940343"/>
            <a:ext cx="3703955" cy="3299321"/>
          </a:xfrm>
          <a:prstGeom prst="rect">
            <a:avLst/>
          </a:prstGeom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9B4D4B8C-57DE-4095-645E-D363A5AF8E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01988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4717"/>
    </mc:Choice>
    <mc:Fallback xmlns="">
      <p:transition spd="slow" advTm="144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84C13-22CD-0CE2-ADF8-8D9AB3091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Why does NDD cause voice disorders?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72885F-1783-C462-AD70-2B14813C7E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l">
              <a:buNone/>
            </a:pPr>
            <a:endParaRPr lang="et-EE" sz="2400" dirty="0">
              <a:solidFill>
                <a:srgbClr val="37415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  <a:buFont typeface="+mj-lt"/>
              <a:buAutoNum type="arabicPeriod"/>
            </a:pPr>
            <a:r>
              <a:rPr lang="en-GB" sz="240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Motor Control Impairment</a:t>
            </a:r>
          </a:p>
          <a:p>
            <a:pPr algn="l">
              <a:lnSpc>
                <a:spcPct val="150000"/>
              </a:lnSpc>
              <a:buFont typeface="+mj-lt"/>
              <a:buAutoNum type="arabicPeriod"/>
            </a:pPr>
            <a:r>
              <a:rPr lang="en-GB" sz="240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Cognitive Impairment</a:t>
            </a:r>
            <a:endParaRPr lang="et-EE" sz="240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  <a:buFont typeface="+mj-lt"/>
              <a:buAutoNum type="arabicPeriod"/>
            </a:pPr>
            <a:r>
              <a:rPr lang="en-GB" sz="240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Dysarthria</a:t>
            </a:r>
            <a:endParaRPr lang="et-EE" sz="240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  <a:buFont typeface="+mj-lt"/>
              <a:buAutoNum type="arabicPeriod"/>
            </a:pPr>
            <a:r>
              <a:rPr lang="en-GB" sz="240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Swallowing Difficulties</a:t>
            </a:r>
            <a:endParaRPr lang="et-EE" sz="240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  <a:buFont typeface="+mj-lt"/>
              <a:buAutoNum type="arabicPeriod"/>
            </a:pPr>
            <a:r>
              <a:rPr lang="en-GB" sz="240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Dopaminergic Dysfunction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4E0142F-60B0-9225-5668-20BF549DAB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30863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2682"/>
    </mc:Choice>
    <mc:Fallback xmlns="">
      <p:transition spd="slow" advTm="2026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1364C-EA56-AF80-ADB8-871F920C4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t-EE" dirty="0">
                <a:latin typeface="Arial" panose="020B0604020202020204" pitchFamily="34" charset="0"/>
                <a:cs typeface="Arial" panose="020B0604020202020204" pitchFamily="34" charset="0"/>
              </a:rPr>
              <a:t>Parkinson disease affect for voice production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BDA79-508B-92CB-1AE1-8A0744C081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buFont typeface="+mj-lt"/>
              <a:buAutoNum type="arabicPeriod"/>
            </a:pPr>
            <a:r>
              <a:rPr lang="en-GB" sz="240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Reduced Loudness (Hypophonia</a:t>
            </a:r>
            <a:r>
              <a:rPr lang="et-EE" sz="240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algn="l">
              <a:buFont typeface="+mj-lt"/>
              <a:buAutoNum type="arabicPeriod"/>
            </a:pPr>
            <a:r>
              <a:rPr lang="en-GB" sz="240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Monotone Speech</a:t>
            </a:r>
            <a:endParaRPr lang="et-EE" sz="240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GB" sz="240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Breathiness and Weak Voice.</a:t>
            </a:r>
          </a:p>
          <a:p>
            <a:pPr algn="l">
              <a:buFont typeface="+mj-lt"/>
              <a:buAutoNum type="arabicPeriod"/>
            </a:pPr>
            <a:r>
              <a:rPr lang="en-GB" sz="240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Imprecise Articulation.</a:t>
            </a:r>
          </a:p>
          <a:p>
            <a:pPr algn="l">
              <a:buFont typeface="+mj-lt"/>
              <a:buAutoNum type="arabicPeriod"/>
            </a:pPr>
            <a:r>
              <a:rPr lang="en-GB" sz="240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Palilalia</a:t>
            </a:r>
            <a:endParaRPr lang="et-EE" sz="240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GB" sz="240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Festinating Speech Rate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EAD50DB8-6A38-6203-9EA9-1359703CB9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24990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5767"/>
    </mc:Choice>
    <mc:Fallback xmlns="">
      <p:transition spd="slow" advTm="1757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10646-E3C2-03CF-AFFE-00156B8C9A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effectLst/>
                <a:latin typeface="Söhne"/>
              </a:rPr>
              <a:t>Amyotrophic Lateral Sclerosis (ALS):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DD0DEC-EE8F-9580-8EAC-5773EDD9F7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Dysarthria</a:t>
            </a:r>
            <a:endParaRPr lang="et-EE" i="0" dirty="0">
              <a:solidFill>
                <a:srgbClr val="0D0D0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Hoarseness</a:t>
            </a:r>
            <a:endParaRPr lang="et-EE" i="0" dirty="0">
              <a:solidFill>
                <a:srgbClr val="0D0D0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Hypernasality or </a:t>
            </a:r>
            <a:r>
              <a:rPr lang="en-GB" i="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Hyponasality</a:t>
            </a:r>
            <a:endParaRPr lang="et-EE" i="0" dirty="0">
              <a:solidFill>
                <a:srgbClr val="0D0D0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Monotone or Reduced Pitch Range</a:t>
            </a:r>
            <a:endParaRPr lang="et-EE" i="0" dirty="0">
              <a:solidFill>
                <a:srgbClr val="0D0D0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Voice Fatigue</a:t>
            </a:r>
            <a:endParaRPr lang="et-EE" i="0" dirty="0">
              <a:solidFill>
                <a:srgbClr val="0D0D0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Voice Tremor</a:t>
            </a:r>
            <a:endParaRPr lang="et-EE" i="0" dirty="0">
              <a:solidFill>
                <a:srgbClr val="0D0D0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t-EE" b="1" dirty="0">
              <a:solidFill>
                <a:srgbClr val="0D0D0D"/>
              </a:solidFill>
              <a:latin typeface="Söhne"/>
            </a:endParaRPr>
          </a:p>
          <a:p>
            <a:endParaRPr lang="et-EE" b="1" dirty="0">
              <a:solidFill>
                <a:srgbClr val="0D0D0D"/>
              </a:solidFill>
              <a:latin typeface="Söhne"/>
            </a:endParaRPr>
          </a:p>
          <a:p>
            <a:r>
              <a:rPr lang="en-GB" sz="1100" dirty="0"/>
              <a:t>https://www.hss.edu/condition-list_amyotrophic-lateral-sclerosis.asp</a:t>
            </a:r>
          </a:p>
        </p:txBody>
      </p:sp>
      <p:pic>
        <p:nvPicPr>
          <p:cNvPr id="5" name="Picture 4" descr="A person in a wheelchair using a computer&#10;&#10;Description automatically generated">
            <a:extLst>
              <a:ext uri="{FF2B5EF4-FFF2-40B4-BE49-F238E27FC236}">
                <a16:creationId xmlns:a16="http://schemas.microsoft.com/office/drawing/2014/main" id="{8D7AE353-535B-0465-33A8-4A4E24C622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99370" y="1495424"/>
            <a:ext cx="4762500" cy="2495550"/>
          </a:xfrm>
          <a:prstGeom prst="rect">
            <a:avLst/>
          </a:prstGeom>
        </p:spPr>
      </p:pic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9D4515A4-660A-B14F-DA21-CA29C8240C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57875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6207"/>
    </mc:Choice>
    <mc:Fallback xmlns="">
      <p:transition spd="slow" advTm="2562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FCE3F-92B7-B441-8B2E-8F1A7DB9D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effectLst/>
                <a:latin typeface="Söhne"/>
              </a:rPr>
              <a:t>Huntington's Disease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3714C-01ED-4795-6A38-9161099EC5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Dysarthria</a:t>
            </a:r>
            <a:endParaRPr lang="et-EE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Strained-Harsh Voice</a:t>
            </a:r>
            <a:endParaRPr lang="et-EE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Voice Tremors</a:t>
            </a:r>
            <a:endParaRPr lang="et-EE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t-EE" dirty="0">
              <a:solidFill>
                <a:srgbClr val="37415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t-EE" dirty="0">
              <a:solidFill>
                <a:srgbClr val="37415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t-EE" sz="1000" dirty="0">
              <a:solidFill>
                <a:srgbClr val="37415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t-EE" sz="1000" dirty="0">
                <a:solidFill>
                  <a:srgbClr val="3741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https://www.dailyrecord.co.uk/news/scottish-news/scots-grandad-battling-crippling-huntingtons-24868834</a:t>
            </a:r>
          </a:p>
        </p:txBody>
      </p:sp>
      <p:pic>
        <p:nvPicPr>
          <p:cNvPr id="9" name="Picture 8" descr="A person and person posing for a picture&#10;&#10;Description automatically generated">
            <a:extLst>
              <a:ext uri="{FF2B5EF4-FFF2-40B4-BE49-F238E27FC236}">
                <a16:creationId xmlns:a16="http://schemas.microsoft.com/office/drawing/2014/main" id="{6D560D6B-782C-1BF2-5409-74D5388138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5143" y="802322"/>
            <a:ext cx="3091539" cy="4403558"/>
          </a:xfrm>
          <a:prstGeom prst="rect">
            <a:avLst/>
          </a:prstGeom>
        </p:spPr>
      </p:pic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4C88426F-9450-B32D-0EF4-2966AEF035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84239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5647"/>
    </mc:Choice>
    <mc:Fallback xmlns="">
      <p:transition spd="slow" advTm="1356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FC5B4-D05E-57C1-5804-71107F83F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b="1" dirty="0">
                <a:latin typeface="Arial" panose="020B0604020202020204" pitchFamily="34" charset="0"/>
                <a:cs typeface="Arial" panose="020B0604020202020204" pitchFamily="34" charset="0"/>
              </a:rPr>
              <a:t>Dementia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2D86C-8E3D-3F12-B056-28C4F1608F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Changes in Pitch and Tone</a:t>
            </a:r>
          </a:p>
          <a:p>
            <a:r>
              <a:rPr lang="en-GB" sz="2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Speech Slurring</a:t>
            </a:r>
          </a:p>
          <a:p>
            <a:r>
              <a:rPr lang="en-GB" sz="2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Reduced Vocal Volume</a:t>
            </a:r>
          </a:p>
          <a:p>
            <a:r>
              <a:rPr lang="en-GB" sz="2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Rapid or Inappropriate Speech</a:t>
            </a:r>
          </a:p>
          <a:p>
            <a:r>
              <a:rPr lang="en-GB" sz="2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Difficulty Finding Words</a:t>
            </a:r>
          </a:p>
          <a:p>
            <a:r>
              <a:rPr lang="en-GB" sz="2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Loss of Fluency</a:t>
            </a:r>
          </a:p>
          <a:p>
            <a:r>
              <a:rPr lang="en-GB" sz="2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Echolalia</a:t>
            </a:r>
          </a:p>
          <a:p>
            <a:r>
              <a:rPr lang="en-GB" sz="2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Emotional Changes in Speech</a:t>
            </a:r>
          </a:p>
          <a:p>
            <a:endParaRPr lang="en-GB"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B41F5D42-4BF0-2289-C9BF-0440638700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830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3852"/>
    </mc:Choice>
    <mc:Fallback xmlns="">
      <p:transition spd="slow" advTm="2138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EC0AA-B4B0-4D40-7995-80F1295BCE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0" i="0" u="none" strike="noStrike" dirty="0">
                <a:effectLst/>
                <a:latin typeface="Arial" panose="020B0604020202020204" pitchFamily="34" charset="0"/>
              </a:rPr>
              <a:t>Voice disorders management</a:t>
            </a:r>
            <a:endParaRPr lang="en-GB" dirty="0"/>
          </a:p>
        </p:txBody>
      </p:sp>
      <p:pic>
        <p:nvPicPr>
          <p:cNvPr id="4" name="Content Placeholder 3" descr="A person in a white lab coat&#10;&#10;Description automatically generated">
            <a:extLst>
              <a:ext uri="{FF2B5EF4-FFF2-40B4-BE49-F238E27FC236}">
                <a16:creationId xmlns:a16="http://schemas.microsoft.com/office/drawing/2014/main" id="{A06A6089-CB06-DF04-2349-7EF37508F1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6496594" y="2738776"/>
            <a:ext cx="4180115" cy="298579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42E75EA-6EEC-99FD-F948-536D5DF36437}"/>
              </a:ext>
            </a:extLst>
          </p:cNvPr>
          <p:cNvSpPr txBox="1"/>
          <p:nvPr/>
        </p:nvSpPr>
        <p:spPr>
          <a:xfrm>
            <a:off x="694054" y="1265587"/>
            <a:ext cx="8029303" cy="43268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t-EE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>
              <a:spcBef>
                <a:spcPts val="800"/>
              </a:spcBef>
              <a:spcAft>
                <a:spcPts val="0"/>
              </a:spcAft>
            </a:pPr>
            <a:r>
              <a:rPr lang="en-GB" sz="2400" b="0" i="0" u="none" strike="noStrike" dirty="0">
                <a:effectLst/>
                <a:latin typeface="Arial" panose="020B0604020202020204" pitchFamily="34" charset="0"/>
              </a:rPr>
              <a:t>•Multidisciplinary care</a:t>
            </a:r>
            <a:endParaRPr lang="en-GB" sz="2400" b="0" dirty="0">
              <a:effectLst/>
            </a:endParaRPr>
          </a:p>
          <a:p>
            <a:pPr rtl="0">
              <a:spcBef>
                <a:spcPts val="800"/>
              </a:spcBef>
              <a:spcAft>
                <a:spcPts val="0"/>
              </a:spcAft>
            </a:pPr>
            <a:r>
              <a:rPr lang="en-GB" sz="2400" b="0" i="0" u="none" strike="noStrike" dirty="0">
                <a:effectLst/>
                <a:latin typeface="Arial" panose="020B0604020202020204" pitchFamily="34" charset="0"/>
              </a:rPr>
              <a:t>•First is ENT specialist visit (fibreoptic </a:t>
            </a:r>
            <a:r>
              <a:rPr lang="en-GB" sz="2400" b="0" i="0" u="none" strike="noStrike" dirty="0" err="1">
                <a:effectLst/>
                <a:latin typeface="Arial" panose="020B0604020202020204" pitchFamily="34" charset="0"/>
              </a:rPr>
              <a:t>nasendoscopy</a:t>
            </a:r>
            <a:r>
              <a:rPr lang="en-GB" sz="2400" b="0" i="0" u="none" strike="noStrike" dirty="0">
                <a:effectLst/>
                <a:latin typeface="Arial" panose="020B0604020202020204" pitchFamily="34" charset="0"/>
              </a:rPr>
              <a:t>)</a:t>
            </a:r>
            <a:endParaRPr lang="en-GB" sz="2400" b="0" dirty="0">
              <a:effectLst/>
            </a:endParaRPr>
          </a:p>
          <a:p>
            <a:pPr rtl="0">
              <a:spcBef>
                <a:spcPts val="800"/>
              </a:spcBef>
              <a:spcAft>
                <a:spcPts val="0"/>
              </a:spcAft>
            </a:pPr>
            <a:r>
              <a:rPr lang="en-GB" sz="2400" b="0" i="0" u="none" strike="noStrike" dirty="0">
                <a:effectLst/>
                <a:latin typeface="Arial" panose="020B0604020202020204" pitchFamily="34" charset="0"/>
              </a:rPr>
              <a:t>•Treatment</a:t>
            </a:r>
            <a:endParaRPr lang="en-GB" sz="2400" b="0" dirty="0">
              <a:effectLst/>
            </a:endParaRPr>
          </a:p>
          <a:p>
            <a:pPr indent="457200" rtl="0">
              <a:spcBef>
                <a:spcPts val="700"/>
              </a:spcBef>
              <a:spcAft>
                <a:spcPts val="0"/>
              </a:spcAft>
            </a:pPr>
            <a:r>
              <a:rPr lang="en-GB" sz="2400" b="0" i="0" u="none" strike="noStrike" dirty="0">
                <a:effectLst/>
                <a:latin typeface="Arial" panose="020B0604020202020204" pitchFamily="34" charset="0"/>
              </a:rPr>
              <a:t>–Medical</a:t>
            </a:r>
            <a:endParaRPr lang="en-GB" sz="2400" b="0" dirty="0">
              <a:effectLst/>
            </a:endParaRPr>
          </a:p>
          <a:p>
            <a:pPr indent="457200" rtl="0">
              <a:spcBef>
                <a:spcPts val="700"/>
              </a:spcBef>
              <a:spcAft>
                <a:spcPts val="0"/>
              </a:spcAft>
            </a:pPr>
            <a:r>
              <a:rPr lang="en-GB" sz="2400" b="0" i="0" u="none" strike="noStrike" dirty="0">
                <a:effectLst/>
                <a:latin typeface="Arial" panose="020B0604020202020204" pitchFamily="34" charset="0"/>
              </a:rPr>
              <a:t>–Voice therapy </a:t>
            </a:r>
            <a:endParaRPr lang="en-GB" sz="2400" b="0" dirty="0">
              <a:effectLst/>
            </a:endParaRPr>
          </a:p>
          <a:p>
            <a:pPr indent="457200" rtl="0">
              <a:spcBef>
                <a:spcPts val="700"/>
              </a:spcBef>
              <a:spcAft>
                <a:spcPts val="0"/>
              </a:spcAft>
            </a:pPr>
            <a:r>
              <a:rPr lang="en-GB" sz="2400" b="0" i="0" u="none" strike="noStrike" dirty="0">
                <a:effectLst/>
                <a:latin typeface="Arial" panose="020B0604020202020204" pitchFamily="34" charset="0"/>
              </a:rPr>
              <a:t>–Surgery</a:t>
            </a:r>
            <a:endParaRPr lang="en-GB" sz="2400" b="0" dirty="0">
              <a:effectLst/>
            </a:endParaRPr>
          </a:p>
          <a:p>
            <a:pPr rtl="0">
              <a:spcBef>
                <a:spcPts val="800"/>
              </a:spcBef>
              <a:spcAft>
                <a:spcPts val="0"/>
              </a:spcAft>
            </a:pPr>
            <a:r>
              <a:rPr lang="en-GB" sz="2400" b="0" i="0" u="none" strike="noStrike" dirty="0">
                <a:effectLst/>
                <a:latin typeface="Arial" panose="020B0604020202020204" pitchFamily="34" charset="0"/>
              </a:rPr>
              <a:t>•Usually treatment is combination</a:t>
            </a:r>
            <a:endParaRPr lang="et-EE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t-E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t-EE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https://www.uthsc.edu/asp/clinical/sls/voice.php</a:t>
            </a:r>
            <a:endParaRPr lang="en-GB" sz="900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16ADE443-1F8E-B4E1-9EE7-C4B5205DB2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14381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9752"/>
    </mc:Choice>
    <mc:Fallback xmlns="">
      <p:transition spd="slow" advTm="2797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8B70F-38A1-0B86-0048-172A48F99F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b="1" dirty="0"/>
              <a:t>What we can do?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0E999-4A8B-800D-A39B-68871EF011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Diagnosis and Assessment</a:t>
            </a:r>
            <a:endParaRPr lang="et-EE" i="0" dirty="0">
              <a:solidFill>
                <a:srgbClr val="0D0D0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Treatment Planning </a:t>
            </a:r>
            <a:endParaRPr lang="et-EE" i="0" dirty="0">
              <a:solidFill>
                <a:srgbClr val="0D0D0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Medication Management</a:t>
            </a:r>
            <a:endParaRPr lang="et-EE" i="0" dirty="0">
              <a:solidFill>
                <a:srgbClr val="0D0D0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Surgical Interventions </a:t>
            </a:r>
            <a:endParaRPr lang="et-EE" i="0" dirty="0">
              <a:solidFill>
                <a:srgbClr val="0D0D0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Voice Therapy</a:t>
            </a:r>
            <a:endParaRPr lang="et-EE" i="0" dirty="0">
              <a:solidFill>
                <a:srgbClr val="0D0D0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Augmentative and Alternative Communication (AAC):</a:t>
            </a:r>
            <a:endParaRPr lang="et-EE" i="0" dirty="0">
              <a:solidFill>
                <a:srgbClr val="0D0D0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Collaboration with Interdisciplinary Team</a:t>
            </a:r>
            <a:endParaRPr lang="et-EE" i="0" dirty="0">
              <a:solidFill>
                <a:srgbClr val="0D0D0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Education and Support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50528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BF5A5-3C42-FBD1-0ADF-5DB12AE365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b="1" dirty="0"/>
              <a:t>Voice Therapy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57001-A84E-AF85-3617-857BB26656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Individualized Assessment</a:t>
            </a:r>
            <a:endParaRPr lang="et-EE" i="0" dirty="0">
              <a:solidFill>
                <a:srgbClr val="0D0D0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Establishing Communication Goals</a:t>
            </a:r>
            <a:endParaRPr lang="et-EE" dirty="0">
              <a:solidFill>
                <a:srgbClr val="0D0D0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Multi-Sensory Approaches </a:t>
            </a:r>
            <a:endParaRPr lang="et-EE" i="0" dirty="0">
              <a:solidFill>
                <a:srgbClr val="0D0D0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Structured and Predictable Sessions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7598BEE-0057-237D-3E1C-B7771EC31C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53464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4042"/>
    </mc:Choice>
    <mc:Fallback xmlns="">
      <p:transition spd="slow" advTm="1540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9134A-8430-E183-2AE1-D9ED973F2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>
                <a:latin typeface="Arial" panose="020B0604020202020204" pitchFamily="34" charset="0"/>
                <a:cs typeface="Arial" panose="020B0604020202020204" pitchFamily="34" charset="0"/>
              </a:rPr>
              <a:t>Lee Silverman Voice Treatment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2275C-5062-884E-FE67-55C02BC4DA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t-EE" i="0" dirty="0"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t-EE" dirty="0"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Loudness training</a:t>
            </a:r>
            <a:endParaRPr lang="et-EE" i="0" dirty="0"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Sensory recalibration</a:t>
            </a:r>
            <a:endParaRPr lang="et-EE" i="0" dirty="0"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Daily homework exercises.</a:t>
            </a:r>
          </a:p>
          <a:p>
            <a:r>
              <a:rPr lang="en-GB" i="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Functional communication training</a:t>
            </a:r>
            <a:endParaRPr lang="et-EE" i="0" dirty="0"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t-EE" dirty="0"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t-EE" dirty="0"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t-EE" dirty="0"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t-EE" dirty="0"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https://westchestermagazine.com/uncategorized/what-are-lsvt-big-and-lsvt-loud/</a:t>
            </a:r>
          </a:p>
        </p:txBody>
      </p:sp>
      <p:pic>
        <p:nvPicPr>
          <p:cNvPr id="5" name="Picture 4" descr="A doctor showing something to a person&#10;&#10;Description automatically generated">
            <a:extLst>
              <a:ext uri="{FF2B5EF4-FFF2-40B4-BE49-F238E27FC236}">
                <a16:creationId xmlns:a16="http://schemas.microsoft.com/office/drawing/2014/main" id="{4E42FF42-6C49-AC1E-EA62-162C9EEA31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9874" y="1672639"/>
            <a:ext cx="4764505" cy="3174351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3E23EBAF-E7CA-8ED7-1611-F51EBDEF82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81390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5535"/>
    </mc:Choice>
    <mc:Fallback xmlns="">
      <p:transition spd="slow" advTm="2055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D1CA0-CF38-131C-8B1D-EF090CFC16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>
                <a:latin typeface="Arial" panose="020B0604020202020204" pitchFamily="34" charset="0"/>
                <a:cs typeface="Arial" panose="020B0604020202020204" pitchFamily="34" charset="0"/>
              </a:rPr>
              <a:t>LaxVox Voice Therapy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5323A3-F87B-6A68-D9CA-825B686FC8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Equipment</a:t>
            </a:r>
            <a:endParaRPr lang="et-EE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Procedure</a:t>
            </a:r>
            <a:endParaRPr lang="et-EE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r>
              <a:rPr lang="et-EE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t-EE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Resonanc</a:t>
            </a:r>
            <a:r>
              <a:rPr lang="et-EE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</a:p>
          <a:p>
            <a:pPr marL="0" indent="0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Effort</a:t>
            </a:r>
            <a:endParaRPr lang="et-EE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Lubrication</a:t>
            </a:r>
            <a:endParaRPr lang="et-EE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Techniques</a:t>
            </a:r>
            <a:endParaRPr lang="et-EE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Bubbling</a:t>
            </a:r>
            <a:endParaRPr lang="et-EE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Variations</a:t>
            </a:r>
            <a:endParaRPr lang="et-EE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Applications</a:t>
            </a:r>
            <a:endParaRPr lang="et-EE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Professional Guidance</a:t>
            </a:r>
            <a:endParaRPr lang="et-EE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https://www.relentlesspursuitcreative.com/blog/lax-vox-vocal-science</a:t>
            </a:r>
          </a:p>
        </p:txBody>
      </p:sp>
      <p:pic>
        <p:nvPicPr>
          <p:cNvPr id="5" name="Picture 4" descr="A person drinking from a straw&#10;&#10;Description automatically generated">
            <a:extLst>
              <a:ext uri="{FF2B5EF4-FFF2-40B4-BE49-F238E27FC236}">
                <a16:creationId xmlns:a16="http://schemas.microsoft.com/office/drawing/2014/main" id="{A2FF91FC-B652-ECEB-1648-BB619F54FE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0012" y="1371600"/>
            <a:ext cx="6295523" cy="3537284"/>
          </a:xfrm>
          <a:prstGeom prst="rect">
            <a:avLst/>
          </a:prstGeom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67B1B8EC-A4AC-A522-14EC-DDD4D07098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33821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0029"/>
    </mc:Choice>
    <mc:Fallback xmlns="">
      <p:transition spd="slow" advTm="2300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D56B1-F3DD-47CC-1931-2D006F92EE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effectLst/>
                <a:highlight>
                  <a:srgbClr val="FFFFFF"/>
                </a:highlight>
                <a:latin typeface="Söhne"/>
              </a:rPr>
              <a:t>Accent Method Voice Therapy (AMVT)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CAD807-6D6F-1A90-59D2-2D263E4743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i="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Breath Support</a:t>
            </a:r>
            <a:endParaRPr lang="et-EE" i="0" dirty="0"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Resonance.</a:t>
            </a:r>
          </a:p>
          <a:p>
            <a:r>
              <a:rPr lang="en-GB" i="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Vocal Fold Function</a:t>
            </a:r>
            <a:endParaRPr lang="et-EE" i="0" dirty="0"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Individualized Treatment.</a:t>
            </a:r>
          </a:p>
          <a:p>
            <a:r>
              <a:rPr lang="en-GB" i="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Holistic Approach</a:t>
            </a:r>
            <a:endParaRPr lang="et-EE" i="0" dirty="0"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t-EE" dirty="0"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t-EE" dirty="0"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t-EE" dirty="0"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https://www.youtube.com/watch?app=desktop&amp;v=EBbjVQIlkVU</a:t>
            </a:r>
          </a:p>
        </p:txBody>
      </p:sp>
      <p:pic>
        <p:nvPicPr>
          <p:cNvPr id="5" name="Picture 4" descr="A person sitting in a chair&#10;&#10;Description automatically generated">
            <a:extLst>
              <a:ext uri="{FF2B5EF4-FFF2-40B4-BE49-F238E27FC236}">
                <a16:creationId xmlns:a16="http://schemas.microsoft.com/office/drawing/2014/main" id="{8A4D68CB-7D0D-0E9D-6A30-631488455A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3527" y="1828800"/>
            <a:ext cx="4877086" cy="2731168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70D5EB9D-F447-249E-941E-890844EFC6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57582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4760"/>
    </mc:Choice>
    <mc:Fallback xmlns="">
      <p:transition spd="slow" advTm="2647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BA52B-77BA-7EEE-5E1E-030D9EA993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Orofacial myofunctional therapy (OMT)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86D96-EE3D-76CF-E94B-A52F69B606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buFont typeface="+mj-lt"/>
              <a:buAutoNum type="arabicPeriod"/>
            </a:pPr>
            <a:r>
              <a:rPr lang="en-GB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Improving Vocal Quality</a:t>
            </a:r>
            <a:endParaRPr lang="et-EE" i="0" dirty="0">
              <a:solidFill>
                <a:srgbClr val="0D0D0D"/>
              </a:solidFill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GB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Addressing Muscle Tension Dysphonia</a:t>
            </a:r>
            <a:endParaRPr lang="et-EE" dirty="0">
              <a:solidFill>
                <a:srgbClr val="0D0D0D"/>
              </a:solidFill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GB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Enhancing Breath Support</a:t>
            </a:r>
            <a:endParaRPr lang="et-EE" i="0" dirty="0">
              <a:solidFill>
                <a:srgbClr val="0D0D0D"/>
              </a:solidFill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GB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Reducing Vocal Strain.</a:t>
            </a:r>
          </a:p>
          <a:p>
            <a:pPr algn="l">
              <a:buFont typeface="+mj-lt"/>
              <a:buAutoNum type="arabicPeriod"/>
            </a:pPr>
            <a:r>
              <a:rPr lang="en-GB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Facilitating Vocal Projection</a:t>
            </a:r>
            <a:endParaRPr lang="et-EE" i="0" dirty="0">
              <a:solidFill>
                <a:srgbClr val="0D0D0D"/>
              </a:solidFill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+mj-lt"/>
              <a:buAutoNum type="arabicPeriod"/>
            </a:pPr>
            <a:endParaRPr lang="et-EE" dirty="0">
              <a:solidFill>
                <a:srgbClr val="0D0D0D"/>
              </a:solidFill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+mj-lt"/>
              <a:buAutoNum type="arabicPeriod"/>
            </a:pPr>
            <a:endParaRPr lang="et-EE" dirty="0">
              <a:solidFill>
                <a:srgbClr val="0D0D0D"/>
              </a:solidFill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https://www.integrativewellnessnow.com/myofunctionaltherapy</a:t>
            </a:r>
          </a:p>
        </p:txBody>
      </p:sp>
      <p:pic>
        <p:nvPicPr>
          <p:cNvPr id="7" name="Picture 6" descr="A person talking to a person&#10;&#10;Description automatically generated">
            <a:extLst>
              <a:ext uri="{FF2B5EF4-FFF2-40B4-BE49-F238E27FC236}">
                <a16:creationId xmlns:a16="http://schemas.microsoft.com/office/drawing/2014/main" id="{9C1BC77B-A193-D2CD-CF08-0BF18FCED8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67285" y="2671011"/>
            <a:ext cx="4629198" cy="3153424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5CFCB42A-3B4F-ACB4-ACBE-D90BDC25F0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94120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3186"/>
    </mc:Choice>
    <mc:Fallback xmlns="">
      <p:transition spd="slow" advTm="2131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C9C37-9946-55C1-3706-4B4F525CD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Augmentative and Alternative Communication</a:t>
            </a:r>
            <a:r>
              <a:rPr lang="et-EE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 (AAC)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066D10-0DDC-76EC-05C1-84DCE2D287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Preserving Communication Abilities</a:t>
            </a:r>
            <a:endParaRPr lang="et-EE" i="0" dirty="0">
              <a:solidFill>
                <a:srgbClr val="0D0D0D"/>
              </a:solidFill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Supporting Caregiver Communication</a:t>
            </a:r>
            <a:endParaRPr lang="et-EE" i="0" dirty="0">
              <a:solidFill>
                <a:srgbClr val="0D0D0D"/>
              </a:solidFill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Empowering Autonomy: </a:t>
            </a:r>
            <a:endParaRPr lang="et-EE" i="0" dirty="0">
              <a:solidFill>
                <a:srgbClr val="0D0D0D"/>
              </a:solidFill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Enhancing Safety and Well-being: </a:t>
            </a:r>
            <a:endParaRPr lang="et-EE" i="0" dirty="0">
              <a:solidFill>
                <a:srgbClr val="0D0D0D"/>
              </a:solidFill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Promoting Cognitive Stimulation: </a:t>
            </a:r>
            <a:endParaRPr lang="et-EE" i="0" dirty="0">
              <a:solidFill>
                <a:srgbClr val="0D0D0D"/>
              </a:solidFill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Improving Quality of Life</a:t>
            </a:r>
            <a:endParaRPr lang="et-EE" i="0" dirty="0">
              <a:solidFill>
                <a:srgbClr val="0D0D0D"/>
              </a:solidFill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t-EE" dirty="0">
              <a:solidFill>
                <a:srgbClr val="0D0D0D"/>
              </a:solidFill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t-EE" dirty="0">
              <a:solidFill>
                <a:srgbClr val="0D0D0D"/>
              </a:solidFill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https://ibrain.net.au/assistive-technology/</a:t>
            </a:r>
          </a:p>
        </p:txBody>
      </p:sp>
      <p:pic>
        <p:nvPicPr>
          <p:cNvPr id="5" name="Picture 4" descr="A person looking at a newspaper&#10;&#10;Description automatically generated">
            <a:extLst>
              <a:ext uri="{FF2B5EF4-FFF2-40B4-BE49-F238E27FC236}">
                <a16:creationId xmlns:a16="http://schemas.microsoft.com/office/drawing/2014/main" id="{6D4D1B8E-6B37-3E3C-5A80-5C14CF4E5A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28733" y="1494421"/>
            <a:ext cx="4205101" cy="3149767"/>
          </a:xfrm>
          <a:prstGeom prst="rect">
            <a:avLst/>
          </a:prstGeom>
        </p:spPr>
      </p:pic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814A243B-E870-24FA-E8B1-D4031653AA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14760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022"/>
    </mc:Choice>
    <mc:Fallback xmlns="">
      <p:transition spd="slow" advTm="1250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978C6-8D0B-6BC7-74C7-3E60F3044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61830-C36B-5F8B-58B7-68F8084FCE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buFont typeface="+mj-lt"/>
              <a:buAutoNum type="arabicPeriod"/>
            </a:pPr>
            <a:r>
              <a:rPr lang="en-GB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Speak Slowly and Clearly</a:t>
            </a:r>
            <a:endParaRPr lang="et-EE" i="0" dirty="0">
              <a:solidFill>
                <a:srgbClr val="0D0D0D"/>
              </a:solidFill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GB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Use Vocal Warm-Up Exercises</a:t>
            </a:r>
            <a:endParaRPr lang="et-EE" dirty="0">
              <a:solidFill>
                <a:srgbClr val="0D0D0D"/>
              </a:solidFill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GB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Stay Hydrated</a:t>
            </a:r>
            <a:endParaRPr lang="et-EE" dirty="0">
              <a:solidFill>
                <a:srgbClr val="0D0D0D"/>
              </a:solidFill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GB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Avoid Caffeine and Alcohol</a:t>
            </a:r>
            <a:endParaRPr lang="et-EE" dirty="0">
              <a:solidFill>
                <a:srgbClr val="0D0D0D"/>
              </a:solidFill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GB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Use Amplification Devices: Practice Speech Therapy Exercises</a:t>
            </a:r>
          </a:p>
          <a:p>
            <a:pPr algn="l">
              <a:buFont typeface="+mj-lt"/>
              <a:buAutoNum type="arabicPeriod"/>
            </a:pPr>
            <a:r>
              <a:rPr lang="en-GB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Reduce Background Noise</a:t>
            </a:r>
            <a:endParaRPr lang="et-EE" dirty="0">
              <a:solidFill>
                <a:srgbClr val="0D0D0D"/>
              </a:solidFill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GB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Encourage Vocal Rest:</a:t>
            </a:r>
          </a:p>
          <a:p>
            <a:pPr algn="l">
              <a:buFont typeface="+mj-lt"/>
              <a:buAutoNum type="arabicPeriod"/>
            </a:pPr>
            <a:r>
              <a:rPr lang="en-GB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Use Visual Aids</a:t>
            </a:r>
          </a:p>
          <a:p>
            <a:pPr algn="l">
              <a:buFont typeface="+mj-lt"/>
              <a:buAutoNum type="arabicPeriod"/>
            </a:pPr>
            <a:r>
              <a:rPr lang="en-GB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Provide Emotional Support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639AECC7-5DE1-1868-0E14-03990FEBED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7548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799"/>
    </mc:Choice>
    <mc:Fallback xmlns="">
      <p:transition spd="slow" advTm="777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52879</TotalTime>
  <Words>990</Words>
  <Application>Microsoft Office PowerPoint</Application>
  <PresentationFormat>Widescreen</PresentationFormat>
  <Paragraphs>289</Paragraphs>
  <Slides>28</Slides>
  <Notes>28</Notes>
  <HiddenSlides>0</HiddenSlides>
  <MMClips>26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Arial</vt:lpstr>
      <vt:lpstr>Calibri</vt:lpstr>
      <vt:lpstr>Calibri Light</vt:lpstr>
      <vt:lpstr>Cambria</vt:lpstr>
      <vt:lpstr>Century Gothic</vt:lpstr>
      <vt:lpstr>Söhne</vt:lpstr>
      <vt:lpstr>Office Theme</vt:lpstr>
      <vt:lpstr>Voice Disorders and Care for Neurodegenerative Disorders</vt:lpstr>
      <vt:lpstr>Learning Objectives</vt:lpstr>
      <vt:lpstr>About me</vt:lpstr>
      <vt:lpstr>What is human voice</vt:lpstr>
      <vt:lpstr>Voice Disorder</vt:lpstr>
      <vt:lpstr>How does voice form?</vt:lpstr>
      <vt:lpstr>Composition of the respiratory system</vt:lpstr>
      <vt:lpstr>Breathing muscles</vt:lpstr>
      <vt:lpstr>Accessory breathing muscles</vt:lpstr>
      <vt:lpstr>Anatomy of Larynx</vt:lpstr>
      <vt:lpstr>Subglottic air pressure makes vocal cords mechanically vibrate</vt:lpstr>
      <vt:lpstr>Vocal Cords</vt:lpstr>
      <vt:lpstr>Articulation in the system of resonators </vt:lpstr>
      <vt:lpstr>Voice Disordres</vt:lpstr>
      <vt:lpstr>Why does NDD cause voice disorders?</vt:lpstr>
      <vt:lpstr>Parkinson disease affect for voice production</vt:lpstr>
      <vt:lpstr>Amyotrophic Lateral Sclerosis (ALS):</vt:lpstr>
      <vt:lpstr>Huntington's Disease</vt:lpstr>
      <vt:lpstr>Dementia</vt:lpstr>
      <vt:lpstr>Voice disorders management</vt:lpstr>
      <vt:lpstr>What we can do?</vt:lpstr>
      <vt:lpstr>Voice Therapy</vt:lpstr>
      <vt:lpstr>Lee Silverman Voice Treatment</vt:lpstr>
      <vt:lpstr>LaxVox Voice Therapy</vt:lpstr>
      <vt:lpstr>Accent Method Voice Therapy (AMVT) </vt:lpstr>
      <vt:lpstr>Orofacial myofunctional therapy (OMT) </vt:lpstr>
      <vt:lpstr>Augmentative and Alternative Communication (AAC)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presentation</dc:title>
  <dc:creator>Martin Jens Persson</dc:creator>
  <cp:lastModifiedBy>Evekai Usar</cp:lastModifiedBy>
  <cp:revision>11</cp:revision>
  <dcterms:created xsi:type="dcterms:W3CDTF">2022-12-12T07:56:35Z</dcterms:created>
  <dcterms:modified xsi:type="dcterms:W3CDTF">2024-05-15T05:52:29Z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9144ccec-98ca-4847-b090-103d5c6592f4_Enabled">
    <vt:lpwstr>true</vt:lpwstr>
  </property>
  <property fmtid="{D5CDD505-2E9C-101B-9397-08002B2CF9AE}" pid="3" name="MSIP_Label_9144ccec-98ca-4847-b090-103d5c6592f4_SetDate">
    <vt:lpwstr>2022-12-12T08:01:38Z</vt:lpwstr>
  </property>
  <property fmtid="{D5CDD505-2E9C-101B-9397-08002B2CF9AE}" pid="4" name="MSIP_Label_9144ccec-98ca-4847-b090-103d5c6592f4_Method">
    <vt:lpwstr>Standard</vt:lpwstr>
  </property>
  <property fmtid="{D5CDD505-2E9C-101B-9397-08002B2CF9AE}" pid="5" name="MSIP_Label_9144ccec-98ca-4847-b090-103d5c6592f4_Name">
    <vt:lpwstr>Information class 1</vt:lpwstr>
  </property>
  <property fmtid="{D5CDD505-2E9C-101B-9397-08002B2CF9AE}" pid="6" name="MSIP_Label_9144ccec-98ca-4847-b090-103d5c6592f4_SiteId">
    <vt:lpwstr>fb665cd7-b4b7-4578-8a42-29ff69176bdf</vt:lpwstr>
  </property>
  <property fmtid="{D5CDD505-2E9C-101B-9397-08002B2CF9AE}" pid="7" name="MSIP_Label_9144ccec-98ca-4847-b090-103d5c6592f4_ActionId">
    <vt:lpwstr>a68d1860-4a23-49fb-977d-35382d0eacfc</vt:lpwstr>
  </property>
  <property fmtid="{D5CDD505-2E9C-101B-9397-08002B2CF9AE}" pid="8" name="MSIP_Label_9144ccec-98ca-4847-b090-103d5c6592f4_ContentBits">
    <vt:lpwstr>0</vt:lpwstr>
  </property>
</Properties>
</file>