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84" r:id="rId4"/>
    <p:sldId id="285" r:id="rId5"/>
    <p:sldId id="286" r:id="rId6"/>
    <p:sldId id="287" r:id="rId7"/>
    <p:sldId id="288" r:id="rId8"/>
    <p:sldId id="289" r:id="rId9"/>
    <p:sldId id="290" r:id="rId10"/>
    <p:sldId id="291" r:id="rId11"/>
    <p:sldId id="292" r:id="rId12"/>
    <p:sldId id="317" r:id="rId13"/>
    <p:sldId id="318"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8" r:id="rId29"/>
    <p:sldId id="309" r:id="rId30"/>
    <p:sldId id="310" r:id="rId31"/>
    <p:sldId id="311" r:id="rId32"/>
    <p:sldId id="312" r:id="rId33"/>
    <p:sldId id="313" r:id="rId34"/>
    <p:sldId id="314" r:id="rId35"/>
    <p:sldId id="315" r:id="rId36"/>
    <p:sldId id="316" r:id="rId37"/>
    <p:sldId id="283" r:id="rId38"/>
    <p:sldId id="319" r:id="rId39"/>
    <p:sldId id="320" r:id="rId40"/>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15"/>
    <p:restoredTop sz="49270"/>
  </p:normalViewPr>
  <p:slideViewPr>
    <p:cSldViewPr snapToGrid="0">
      <p:cViewPr varScale="1">
        <p:scale>
          <a:sx n="55" d="100"/>
          <a:sy n="55" d="100"/>
        </p:scale>
        <p:origin x="1072" y="176"/>
      </p:cViewPr>
      <p:guideLst/>
    </p:cSldViewPr>
  </p:slideViewPr>
  <p:notesTextViewPr>
    <p:cViewPr>
      <p:scale>
        <a:sx n="1" d="1"/>
        <a:sy n="1" d="1"/>
      </p:scale>
      <p:origin x="0" y="0"/>
    </p:cViewPr>
  </p:notesTextViewPr>
  <p:sorterViewPr>
    <p:cViewPr>
      <p:scale>
        <a:sx n="100" d="100"/>
        <a:sy n="100" d="100"/>
      </p:scale>
      <p:origin x="0" y="-4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55F6-94D4-48AB-BD18-390A14B06108}" type="datetimeFigureOut">
              <a:rPr lang="en-CY" smtClean="0"/>
              <a:t>17/08/2024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05F6B-35C7-4118-97E2-D4755DC640DC}" type="slidenum">
              <a:rPr lang="en-CY" smtClean="0"/>
              <a:t>‹#›</a:t>
            </a:fld>
            <a:endParaRPr lang="en-CY"/>
          </a:p>
        </p:txBody>
      </p:sp>
    </p:spTree>
    <p:extLst>
      <p:ext uri="{BB962C8B-B14F-4D97-AF65-F5344CB8AC3E}">
        <p14:creationId xmlns:p14="http://schemas.microsoft.com/office/powerpoint/2010/main" val="263852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Welcome to this self-study module on understanding how patients and their families experience the prospect of death and dying. This section will explore the emotional journey and psychological impact that terminal illness can have on both patients and their loved ones. We will delve into the common emotional responses, such as fear, anger, and acceptance, and examine the coping mechanisms that patients might employ. Additionally, we will </a:t>
            </a:r>
            <a:r>
              <a:rPr lang="en-GB" b="0" i="0" u="none" strike="noStrike" dirty="0" err="1">
                <a:solidFill>
                  <a:srgbClr val="000000"/>
                </a:solidFill>
                <a:effectLst/>
                <a:latin typeface="-webkit-standard"/>
              </a:rPr>
              <a:t>analyze</a:t>
            </a:r>
            <a:r>
              <a:rPr lang="en-GB" b="0" i="0" u="none" strike="noStrike" dirty="0">
                <a:solidFill>
                  <a:srgbClr val="000000"/>
                </a:solidFill>
                <a:effectLst/>
                <a:latin typeface="-webkit-standard"/>
              </a:rPr>
              <a:t> the effect of a terminal illness on family dynamics and communication, identifying barriers and strategies to foster open and honest discussions. By understanding these experiences, healthcare practitioners can better support patients and their families during this profoundly challenging time. This knowledge is crucial in providing compassionate and effective care, ensuring that patients and their loved ones feel heard, supported, and understood throughout the end-of-life process.</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a:t>
            </a:fld>
            <a:endParaRPr lang="en-CY"/>
          </a:p>
        </p:txBody>
      </p:sp>
    </p:spTree>
    <p:extLst>
      <p:ext uri="{BB962C8B-B14F-4D97-AF65-F5344CB8AC3E}">
        <p14:creationId xmlns:p14="http://schemas.microsoft.com/office/powerpoint/2010/main" val="21080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"Now, let's discuss the third task of mourning according to William Worden's model: adjusting to a world without the deceased.</a:t>
            </a:r>
          </a:p>
          <a:p>
            <a:pPr algn="l"/>
            <a:r>
              <a:rPr lang="en-GB" b="0" i="0" u="none" strike="noStrike" dirty="0">
                <a:solidFill>
                  <a:srgbClr val="000000"/>
                </a:solidFill>
                <a:effectLst/>
              </a:rPr>
              <a:t>This task involves rebuilding daily routines and roles that were influenced by the deceased. When someone significant passes away, their absence creates a void that can disrupt daily life and responsibilities. Individuals need to develop new skills and coping mechanisms to manage these changes effectively. This might include practical tasks like taking over financial management or learning new household responsibilities that the deceased used to handle.</a:t>
            </a:r>
          </a:p>
          <a:p>
            <a:pPr algn="l"/>
            <a:r>
              <a:rPr lang="en-GB" b="0" i="0" u="none" strike="noStrike" dirty="0">
                <a:solidFill>
                  <a:srgbClr val="000000"/>
                </a:solidFill>
                <a:effectLst/>
              </a:rPr>
              <a:t>Role changes and identity shifts are also a significant part of this adjustment. For example, someone who becomes a single parent after the loss of a spouse must adapt to new parenting roles and responsibilities. Additionally, the bereaved may need to reevaluate their personal identity in the absence of the deceased, such as transitioning from being a caregiver to finding a new sense of purpose.</a:t>
            </a:r>
          </a:p>
          <a:p>
            <a:pPr algn="l"/>
            <a:r>
              <a:rPr lang="en-GB" b="0" i="0" u="none" strike="noStrike" dirty="0">
                <a:solidFill>
                  <a:srgbClr val="000000"/>
                </a:solidFill>
                <a:effectLst/>
              </a:rPr>
              <a:t>Practical and emotional adjustments are essential for navigating this task. Practically, individuals need to find new sources of support and connection, whether through friends, family, or community resources. Emotionally, embracing new opportunities and experiences can help in building a new life while </a:t>
            </a:r>
            <a:r>
              <a:rPr lang="en-GB" b="0" i="0" u="none" strike="noStrike" dirty="0" err="1">
                <a:solidFill>
                  <a:srgbClr val="000000"/>
                </a:solidFill>
                <a:effectLst/>
              </a:rPr>
              <a:t>honoring</a:t>
            </a:r>
            <a:r>
              <a:rPr lang="en-GB" b="0" i="0" u="none" strike="noStrike" dirty="0">
                <a:solidFill>
                  <a:srgbClr val="000000"/>
                </a:solidFill>
                <a:effectLst/>
              </a:rPr>
              <a:t> the memory of the deceased.</a:t>
            </a:r>
          </a:p>
          <a:p>
            <a:pPr algn="l"/>
            <a:r>
              <a:rPr lang="en-GB" b="0" i="0" u="none" strike="noStrike" dirty="0">
                <a:solidFill>
                  <a:srgbClr val="000000"/>
                </a:solidFill>
                <a:effectLst/>
              </a:rPr>
              <a:t>Adjusting to a world without the deceased is about creating a new normal. It involves significant changes in daily routines, roles, and identity, requiring both practical skills and emotional resilience. This adjustment is a critical part of the grieving process, helping individuals to integrate the loss and move forward with their lives."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10</a:t>
            </a:fld>
            <a:endParaRPr lang="en-CY"/>
          </a:p>
        </p:txBody>
      </p:sp>
    </p:spTree>
    <p:extLst>
      <p:ext uri="{BB962C8B-B14F-4D97-AF65-F5344CB8AC3E}">
        <p14:creationId xmlns:p14="http://schemas.microsoft.com/office/powerpoint/2010/main" val="227798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"Let's examine the fourth and final task of mourning according to William Worden's model: finding an enduring connection with the deceased while moving forward with life.</a:t>
            </a:r>
          </a:p>
          <a:p>
            <a:pPr algn="l"/>
            <a:r>
              <a:rPr lang="en-GB" b="0" i="0" u="none" strike="noStrike" dirty="0">
                <a:solidFill>
                  <a:srgbClr val="000000"/>
                </a:solidFill>
                <a:effectLst/>
              </a:rPr>
              <a:t>This task involves maintaining a bond with the deceased through memories, rituals, and personal mementos. It’s about allowing the deceased to continue to influence one’s life in positive ways. For instance, individuals might keep cherished memories alive by looking at photographs, wearing a piece of </a:t>
            </a:r>
            <a:r>
              <a:rPr lang="en-GB" b="0" i="0" u="none" strike="noStrike" dirty="0" err="1">
                <a:solidFill>
                  <a:srgbClr val="000000"/>
                </a:solidFill>
                <a:effectLst/>
              </a:rPr>
              <a:t>jewelry</a:t>
            </a:r>
            <a:r>
              <a:rPr lang="en-GB" b="0" i="0" u="none" strike="noStrike" dirty="0">
                <a:solidFill>
                  <a:srgbClr val="000000"/>
                </a:solidFill>
                <a:effectLst/>
              </a:rPr>
              <a:t> that belonged to the deceased, or engaging in activities they once enjoyed together.</a:t>
            </a:r>
          </a:p>
          <a:p>
            <a:pPr algn="l"/>
            <a:r>
              <a:rPr lang="en-GB" b="0" i="0" u="none" strike="noStrike" dirty="0">
                <a:solidFill>
                  <a:srgbClr val="000000"/>
                </a:solidFill>
                <a:effectLst/>
              </a:rPr>
              <a:t>Memorializing and continuing bonds are key components of this task. Creating memorials, celebrating anniversaries, and participating in other rituals help keep the deceased’s memory alive. Storytelling and family traditions also play a crucial role in </a:t>
            </a:r>
            <a:r>
              <a:rPr lang="en-GB" b="0" i="0" u="none" strike="noStrike" dirty="0" err="1">
                <a:solidFill>
                  <a:srgbClr val="000000"/>
                </a:solidFill>
                <a:effectLst/>
              </a:rPr>
              <a:t>honoring</a:t>
            </a:r>
            <a:r>
              <a:rPr lang="en-GB" b="0" i="0" u="none" strike="noStrike" dirty="0">
                <a:solidFill>
                  <a:srgbClr val="000000"/>
                </a:solidFill>
                <a:effectLst/>
              </a:rPr>
              <a:t> the legacy of the deceased, providing comfort and a sense of continuity.</a:t>
            </a:r>
          </a:p>
          <a:p>
            <a:pPr algn="l"/>
            <a:r>
              <a:rPr lang="en-GB" b="0" i="0" u="none" strike="noStrike" dirty="0">
                <a:solidFill>
                  <a:srgbClr val="000000"/>
                </a:solidFill>
                <a:effectLst/>
              </a:rPr>
              <a:t>Moving forward while </a:t>
            </a:r>
            <a:r>
              <a:rPr lang="en-GB" b="0" i="0" u="none" strike="noStrike" dirty="0" err="1">
                <a:solidFill>
                  <a:srgbClr val="000000"/>
                </a:solidFill>
                <a:effectLst/>
              </a:rPr>
              <a:t>honoring</a:t>
            </a:r>
            <a:r>
              <a:rPr lang="en-GB" b="0" i="0" u="none" strike="noStrike" dirty="0">
                <a:solidFill>
                  <a:srgbClr val="000000"/>
                </a:solidFill>
                <a:effectLst/>
              </a:rPr>
              <a:t> the past requires balancing the need to remember with the need to live fully in the present. This means finding ways to integrate the loss into one’s ongoing life journey. It’s not about forgetting the deceased but about finding a way to live a fulfilling life while carrying their memory forward.</a:t>
            </a:r>
          </a:p>
          <a:p>
            <a:pPr algn="l"/>
            <a:r>
              <a:rPr lang="en-GB" b="0" i="0" u="none" strike="noStrike" dirty="0">
                <a:solidFill>
                  <a:srgbClr val="000000"/>
                </a:solidFill>
                <a:effectLst/>
              </a:rPr>
              <a:t>This task emphasizes that it’s possible to maintain an enduring connection with the deceased without being overwhelmed by the loss. By </a:t>
            </a:r>
            <a:r>
              <a:rPr lang="en-GB" b="0" i="0" u="none" strike="noStrike" dirty="0" err="1">
                <a:solidFill>
                  <a:srgbClr val="000000"/>
                </a:solidFill>
                <a:effectLst/>
              </a:rPr>
              <a:t>honoring</a:t>
            </a:r>
            <a:r>
              <a:rPr lang="en-GB" b="0" i="0" u="none" strike="noStrike" dirty="0">
                <a:solidFill>
                  <a:srgbClr val="000000"/>
                </a:solidFill>
                <a:effectLst/>
              </a:rPr>
              <a:t> their memory and allowing it to positively influence our lives, we can find a way to embrace the future while cherishing the past.</a:t>
            </a:r>
          </a:p>
          <a:p>
            <a:pPr algn="l"/>
            <a:r>
              <a:rPr lang="en-GB" b="0" i="0" u="none" strike="noStrike" dirty="0">
                <a:solidFill>
                  <a:srgbClr val="000000"/>
                </a:solidFill>
                <a:effectLst/>
              </a:rPr>
              <a:t>Finding this balance is crucial for long-term healing and well-being, helping individuals to continue their life journey with a sense of purpose and connection to their loved ones who have passed."</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11</a:t>
            </a:fld>
            <a:endParaRPr lang="en-CY"/>
          </a:p>
        </p:txBody>
      </p:sp>
    </p:spTree>
    <p:extLst>
      <p:ext uri="{BB962C8B-B14F-4D97-AF65-F5344CB8AC3E}">
        <p14:creationId xmlns:p14="http://schemas.microsoft.com/office/powerpoint/2010/main" val="142116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"Elisabeth Kübler-Ross's five stages of grief—denial, anger, bargaining, depression, and acceptance—were developed in the late 1960s and remain a pivotal framework for understanding how individuals cope with terminal illness and loss. The stages are: Denial, where individuals initially refuse to accept the reality of their situation; Anger, characterized by frustration and emotional outbursts; Bargaining, where individuals seek ways to negotiate or delay the inevitable; Depression, a period of sadness and mourning over the impending loss; and Acceptance, the final stage where individuals come to terms with their situation and find a sense of peace. Kübler-Ross formulated these stages based on her extensive observations and interviews with terminally ill patients and their families. Originally published in 1969 in her groundbreaking book 'On Death and Dying,' this model revolutionized the field of psychology and hospice care. It offers a structured understanding of the emotional and psychological processes experienced by individuals facing mortality. Kübler-Ross's work not only provides insight into the stages of grief but also emphasizes the importance of compassionate care and support for patients and their loved ones during times of profound emotional distress."</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14</a:t>
            </a:fld>
            <a:endParaRPr lang="en-CY"/>
          </a:p>
        </p:txBody>
      </p:sp>
    </p:spTree>
    <p:extLst>
      <p:ext uri="{BB962C8B-B14F-4D97-AF65-F5344CB8AC3E}">
        <p14:creationId xmlns:p14="http://schemas.microsoft.com/office/powerpoint/2010/main" val="393645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Denial. This stage is characterized by shock and disbelief, often expressed through thoughts like 'This can't be happening.' Individuals may experience numbness and emotional detachment as they struggle to accept the reality of the loss. Psychologically, denial serves an important function as a buffer, protecting individuals from the initial shock and allowing them time to gradually process the reality of their situation. To support individuals in denial, it is crucial to provide gentle, consistent reminders of reality and encourage the expression of feelings in a safe environment. Avoid forceful confrontation, as it is essential to allow time for acceptance to naturally unfold. By understanding and respecting the denial stage, we can offer compassionate and effective support to those beginning their journey through grief."</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15</a:t>
            </a:fld>
            <a:endParaRPr lang="en-CY"/>
          </a:p>
        </p:txBody>
      </p:sp>
    </p:spTree>
    <p:extLst>
      <p:ext uri="{BB962C8B-B14F-4D97-AF65-F5344CB8AC3E}">
        <p14:creationId xmlns:p14="http://schemas.microsoft.com/office/powerpoint/2010/main" val="51613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second stage of Elisabeth Kübler-Ross's five stages of grief: Anger. This stage manifests in various expressions of anger, which may be directed towards the deceased for leaving, oneself for perceived failures, others who seem unaffected or unsupportive, or even a higher power for allowing the loss to occur. Individuals often feel a mix of frustration, helplessness, and a profound sense of unfairness during this stage. Anger in grief is typically a surface emotion that masks deeper feelings of pain, fear, and sadness. Common triggers for anger include reminders of the loss, unmet expectations, and perceived injustices or regrets.</a:t>
            </a:r>
          </a:p>
          <a:p>
            <a:pPr algn="l"/>
            <a:r>
              <a:rPr lang="en-GB" b="0" i="0" u="none" strike="noStrike" dirty="0">
                <a:solidFill>
                  <a:srgbClr val="000000"/>
                </a:solidFill>
                <a:effectLst/>
              </a:rPr>
              <a:t>To manage and respond to anger constructively, it is crucial to validate the grieving person's feelings without judgment, acknowledging their pain and frustration. Encouraging the identification and use of healthy outlets for anger, such as engaging in physical activities like exercise, or creative expressions like art or writing, can be particularly helpful. Facilitating open communication is essential, allowing the individual to voice their feelings and thoughts, which can lead to the resolution of underlying issues. Understanding and addressing these deeper emotions can help in processing the anger and moving forward in the grieving process. By recognizing the complexities of anger in grief and implementing supportive strategies, we can provide more effective and compassionate care to those experiencing this intense and challenging stage."</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16</a:t>
            </a:fld>
            <a:endParaRPr lang="en-CY"/>
          </a:p>
        </p:txBody>
      </p:sp>
    </p:spTree>
    <p:extLst>
      <p:ext uri="{BB962C8B-B14F-4D97-AF65-F5344CB8AC3E}">
        <p14:creationId xmlns:p14="http://schemas.microsoft.com/office/powerpoint/2010/main" val="57061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Bargaining. This stage is characterized by the individual's attempt to negotiate a way out of their pain and loss. Common thoughts during this stage include 'If only...', 'What if...', and 'I should have...'. Individuals often engage in </a:t>
            </a:r>
            <a:r>
              <a:rPr lang="en-GB" b="0" i="0" u="none" strike="noStrike" dirty="0" err="1">
                <a:solidFill>
                  <a:srgbClr val="000000"/>
                </a:solidFill>
                <a:effectLst/>
              </a:rPr>
              <a:t>behaviors</a:t>
            </a:r>
            <a:r>
              <a:rPr lang="en-GB" b="0" i="0" u="none" strike="noStrike" dirty="0">
                <a:solidFill>
                  <a:srgbClr val="000000"/>
                </a:solidFill>
                <a:effectLst/>
              </a:rPr>
              <a:t> such as making deals or promises, hoping to reverse the loss or mitigate the pain. This stage is also marked by feelings of guilt and self-blame, as individuals reflect on perceived failures or missed opportunities to prevent the loss.</a:t>
            </a:r>
          </a:p>
          <a:p>
            <a:pPr algn="l"/>
            <a:r>
              <a:rPr lang="en-GB" b="0" i="0" u="none" strike="noStrike" dirty="0">
                <a:solidFill>
                  <a:srgbClr val="000000"/>
                </a:solidFill>
                <a:effectLst/>
              </a:rPr>
              <a:t>Supportive responses to someone in the bargaining stage involve listening empathetically and validating their feelings. It is important to gently guide the individual towards acceptance and more realistic thinking, helping them understand that the loss is not their fault. Encouraging reflection on positive memories and actions taken can also be beneficial, as it helps shift the focus from regret to appreciation of the time spent with the deceased. By recognizing and addressing the bargaining stage with empathy and support, we can assist individuals in navigating this challenging part of the grief process and moving towards healing."</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17</a:t>
            </a:fld>
            <a:endParaRPr lang="en-CY"/>
          </a:p>
        </p:txBody>
      </p:sp>
    </p:spTree>
    <p:extLst>
      <p:ext uri="{BB962C8B-B14F-4D97-AF65-F5344CB8AC3E}">
        <p14:creationId xmlns:p14="http://schemas.microsoft.com/office/powerpoint/2010/main" val="79418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Stage 4 is Depression. This stage is marked by persistent sadness, hopelessness, and a lack of interest in activities that were once enjoyed. Individuals may experience various physical symptoms, such as changes in sleep patterns, appetite, and energy levels. Emotionally, this stage is characterized by deep sorrow and a pervasive sense of emptiness. </a:t>
            </a:r>
            <a:r>
              <a:rPr lang="en-GB" b="0" i="0" u="none" strike="noStrike" dirty="0" err="1">
                <a:solidFill>
                  <a:srgbClr val="000000"/>
                </a:solidFill>
                <a:effectLst/>
              </a:rPr>
              <a:t>Behaviorally</a:t>
            </a:r>
            <a:r>
              <a:rPr lang="en-GB" b="0" i="0" u="none" strike="noStrike" dirty="0">
                <a:solidFill>
                  <a:srgbClr val="000000"/>
                </a:solidFill>
                <a:effectLst/>
              </a:rPr>
              <a:t>, individuals might withdraw from social activities and neglect self-care. Physically, they may suffer from fatigue, changes in weight, and unexplained aches or pains.</a:t>
            </a:r>
          </a:p>
          <a:p>
            <a:pPr algn="l"/>
            <a:r>
              <a:rPr lang="en-GB" b="0" i="0" u="none" strike="noStrike" dirty="0">
                <a:solidFill>
                  <a:srgbClr val="000000"/>
                </a:solidFill>
                <a:effectLst/>
              </a:rPr>
              <a:t>Supporting someone through grief-related depression involves offering a listening ear and providing nonjudgmental support. It's essential to acknowledge their feelings and validate their experience without trying to fix or minimize their pain. If the symptoms are severe or persistent, encouraging the individual to seek professional help from a therapist or </a:t>
            </a:r>
            <a:r>
              <a:rPr lang="en-GB" b="0" i="0" u="none" strike="noStrike" dirty="0" err="1">
                <a:solidFill>
                  <a:srgbClr val="000000"/>
                </a:solidFill>
                <a:effectLst/>
              </a:rPr>
              <a:t>counselor</a:t>
            </a:r>
            <a:r>
              <a:rPr lang="en-GB" b="0" i="0" u="none" strike="noStrike" dirty="0">
                <a:solidFill>
                  <a:srgbClr val="000000"/>
                </a:solidFill>
                <a:effectLst/>
              </a:rPr>
              <a:t> can be crucial. Providing information about the grieving process and normalizing their experience can also help them understand that what they are going through is a natural response to loss. By offering compassionate and informed support, we can help individuals navigate the difficult stage of depression in their grief journey."</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18</a:t>
            </a:fld>
            <a:endParaRPr lang="en-CY"/>
          </a:p>
        </p:txBody>
      </p:sp>
    </p:spTree>
    <p:extLst>
      <p:ext uri="{BB962C8B-B14F-4D97-AF65-F5344CB8AC3E}">
        <p14:creationId xmlns:p14="http://schemas.microsoft.com/office/powerpoint/2010/main" val="257297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fifth and final stage of Elisabeth Kübler-Ross's five stages of grief is Acceptance. This stage represents a significant shift where the individual acknowledges the reality of the loss and begins to learn how to live with it. Acceptance does not mean that the pain of loss is gone, but rather that the individual has found a way to make peace with it. They gradually return to a sense of normalcy and start to experience moments of joy and purpose again.</a:t>
            </a:r>
          </a:p>
          <a:p>
            <a:pPr algn="l"/>
            <a:r>
              <a:rPr lang="en-GB" b="0" i="0" u="none" strike="noStrike" dirty="0">
                <a:solidFill>
                  <a:srgbClr val="000000"/>
                </a:solidFill>
                <a:effectLst/>
              </a:rPr>
              <a:t>Healthy adaptation in this stage involves adapting to life without the deceased while still cherishing their memory. Individuals begin to rebuild their lives, finding new routines, and engaging in activities that bring </a:t>
            </a:r>
            <a:r>
              <a:rPr lang="en-GB" b="0" i="0" u="none" strike="noStrike" dirty="0" err="1">
                <a:solidFill>
                  <a:srgbClr val="000000"/>
                </a:solidFill>
                <a:effectLst/>
              </a:rPr>
              <a:t>fulfillment</a:t>
            </a:r>
            <a:r>
              <a:rPr lang="en-GB" b="0" i="0" u="none" strike="noStrike" dirty="0">
                <a:solidFill>
                  <a:srgbClr val="000000"/>
                </a:solidFill>
                <a:effectLst/>
              </a:rPr>
              <a:t>. Acceptance allows for the integration of the loss into one’s life story, creating a 'new normal' where the deceased's memory is </a:t>
            </a:r>
            <a:r>
              <a:rPr lang="en-GB" b="0" i="0" u="none" strike="noStrike" dirty="0" err="1">
                <a:solidFill>
                  <a:srgbClr val="000000"/>
                </a:solidFill>
                <a:effectLst/>
              </a:rPr>
              <a:t>honored</a:t>
            </a:r>
            <a:r>
              <a:rPr lang="en-GB" b="0" i="0" u="none" strike="noStrike" dirty="0">
                <a:solidFill>
                  <a:srgbClr val="000000"/>
                </a:solidFill>
                <a:effectLst/>
              </a:rPr>
              <a:t>, but life continues to be lived fully.</a:t>
            </a:r>
          </a:p>
          <a:p>
            <a:pPr algn="l"/>
            <a:r>
              <a:rPr lang="en-GB" b="0" i="0" u="none" strike="noStrike" dirty="0">
                <a:solidFill>
                  <a:srgbClr val="000000"/>
                </a:solidFill>
                <a:effectLst/>
              </a:rPr>
              <a:t>Long-term support strategies for those in the acceptance stage include providing ongoing support during anniversaries and significant dates, as these can be particularly challenging times. Encouraging ongoing self-care and personal growth is also important, as it helps individuals maintain their well-being. Facilitating opportunities for connection and community involvement can offer additional support and a sense of belonging. By understanding and supporting the acceptance stage, we can help individuals embrace their new reality and continue to find meaning and joy in life."</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19</a:t>
            </a:fld>
            <a:endParaRPr lang="en-CY"/>
          </a:p>
        </p:txBody>
      </p:sp>
    </p:spTree>
    <p:extLst>
      <p:ext uri="{BB962C8B-B14F-4D97-AF65-F5344CB8AC3E}">
        <p14:creationId xmlns:p14="http://schemas.microsoft.com/office/powerpoint/2010/main" val="83871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key criticisms of Elisabeth Kübler-Ross's five stages of grief model. One major critique is the linear vs. non-linear experiences of grief. Many individuals do not progress through the stages in a set order; instead, grief can be cyclical and experienced in waves, with individuals revisiting stages multiple times or experiencing them simultaneously. This non-linear nature of grief challenges the idea of a predictable, step-by-step process.</a:t>
            </a:r>
          </a:p>
          <a:p>
            <a:pPr algn="l"/>
            <a:r>
              <a:rPr lang="en-GB" b="0" i="0" u="none" strike="noStrike" dirty="0">
                <a:solidFill>
                  <a:srgbClr val="000000"/>
                </a:solidFill>
                <a:effectLst/>
              </a:rPr>
              <a:t>Another significant criticism concerns cultural and individual differences. Kübler-Ross's model may not account for the diverse cultural practices and beliefs about death and mourning. Different cultures have unique rituals, traditions, and expectations surrounding grief, which the model does not always address. Additionally, individual personality and circumstances, such as the nature of the relationship with the deceased and the circumstances of the death, can greatly influence the grieving process.</a:t>
            </a:r>
          </a:p>
          <a:p>
            <a:pPr algn="l"/>
            <a:r>
              <a:rPr lang="en-GB" b="0" i="0" u="none" strike="noStrike" dirty="0">
                <a:solidFill>
                  <a:srgbClr val="000000"/>
                </a:solidFill>
                <a:effectLst/>
              </a:rPr>
              <a:t>In response to these limitations, alternative models and approaches have been developed. For instance, William Worden’s tasks of mourning focus on active tasks rather than passive stages, emphasizing what individuals need to accomplish to adapt to loss. Similarly, Stroebe and </a:t>
            </a:r>
            <a:r>
              <a:rPr lang="en-GB" b="0" i="0" u="none" strike="noStrike" dirty="0" err="1">
                <a:solidFill>
                  <a:srgbClr val="000000"/>
                </a:solidFill>
                <a:effectLst/>
              </a:rPr>
              <a:t>Schut’s</a:t>
            </a:r>
            <a:r>
              <a:rPr lang="en-GB" b="0" i="0" u="none" strike="noStrike" dirty="0">
                <a:solidFill>
                  <a:srgbClr val="000000"/>
                </a:solidFill>
                <a:effectLst/>
              </a:rPr>
              <a:t> dual process model highlights the oscillation between confronting the loss and engaging in restorative activities, acknowledging the dynamic and multifaceted nature of grief. These alternative models emphasize the importance of personalized approaches to grief support, recognizing that each person’s grief journey is unique and complex. By understanding these criticisms and considering alternative frameworks, we can provide more comprehensive and individualized support to those who are grieving."</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20</a:t>
            </a:fld>
            <a:endParaRPr lang="en-CY"/>
          </a:p>
        </p:txBody>
      </p:sp>
    </p:spTree>
    <p:extLst>
      <p:ext uri="{BB962C8B-B14F-4D97-AF65-F5344CB8AC3E}">
        <p14:creationId xmlns:p14="http://schemas.microsoft.com/office/powerpoint/2010/main" val="287959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"In this slide, we will explore the concept of dysfunctional grieving, which refers to prolonged or intense grief that significantly disrupts daily life. Individuals experiencing dysfunctional grief find it challenging to return to their normal activities and responsibilities. This type of grief is marked by persistent and pervasive distress that interferes with overall functioning and well-being.</a:t>
            </a:r>
          </a:p>
          <a:p>
            <a:pPr algn="l"/>
            <a:r>
              <a:rPr lang="en-GB" b="0" i="0" u="none" strike="noStrike" dirty="0">
                <a:solidFill>
                  <a:srgbClr val="000000"/>
                </a:solidFill>
                <a:effectLst/>
              </a:rPr>
              <a:t>Examples and characteristics of dysfunctional grieving include chronic yearning for the deceased and a preoccupation with the loss, which makes it difficult to focus on anything else. Individuals may also experience severe emotional numbness or engage in avoidance </a:t>
            </a:r>
            <a:r>
              <a:rPr lang="en-GB" b="0" i="0" u="none" strike="noStrike" dirty="0" err="1">
                <a:solidFill>
                  <a:srgbClr val="000000"/>
                </a:solidFill>
                <a:effectLst/>
              </a:rPr>
              <a:t>behaviors</a:t>
            </a:r>
            <a:r>
              <a:rPr lang="en-GB" b="0" i="0" u="none" strike="noStrike" dirty="0">
                <a:solidFill>
                  <a:srgbClr val="000000"/>
                </a:solidFill>
                <a:effectLst/>
              </a:rPr>
              <a:t> to keep away from reminders of the deceased. Additionally, ongoing feelings of bitterness, anger, or depression are common and can further complicate the grieving process.</a:t>
            </a:r>
          </a:p>
          <a:p>
            <a:pPr algn="l"/>
            <a:r>
              <a:rPr lang="en-GB" b="0" i="0" u="none" strike="noStrike" dirty="0">
                <a:solidFill>
                  <a:srgbClr val="000000"/>
                </a:solidFill>
                <a:effectLst/>
              </a:rPr>
              <a:t>Recognizing the signs of dysfunctional grieving is crucial for providing appropriate support. Such grief may manifest as an inability to move forward with life, maintaining intense emotional pain long after the loss. Support strategies should focus on validating the person's feelings, encouraging them to seek professional help, and assisting them in finding healthy ways to cope with their emotions. By addressing dysfunctional grieving with empathy and appropriate interventions, we can help individuals work towards healing and regaining a sense of balance in their lives."</a:t>
            </a:r>
          </a:p>
          <a:p>
            <a:pPr algn="l"/>
            <a:endParaRPr lang="en-GB" b="0" i="0" u="none" strike="noStrike" dirty="0">
              <a:solidFill>
                <a:srgbClr val="000000"/>
              </a:solidFill>
              <a:effectLst/>
            </a:endParaRP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21</a:t>
            </a:fld>
            <a:endParaRPr lang="en-CY"/>
          </a:p>
        </p:txBody>
      </p:sp>
    </p:spTree>
    <p:extLst>
      <p:ext uri="{BB962C8B-B14F-4D97-AF65-F5344CB8AC3E}">
        <p14:creationId xmlns:p14="http://schemas.microsoft.com/office/powerpoint/2010/main" val="115312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3600" dirty="0">
                <a:effectLst/>
                <a:ea typeface="Calibri" panose="020F0502020204030204" pitchFamily="34" charset="0"/>
                <a:cs typeface="Times New Roman" panose="02020603050405020304" pitchFamily="18" charset="0"/>
              </a:rPr>
              <a:t>At the completion of this course, student</a:t>
            </a:r>
            <a:r>
              <a:rPr lang="en-GB" sz="3600" dirty="0">
                <a:ea typeface="Calibri" panose="020F0502020204030204" pitchFamily="34" charset="0"/>
                <a:cs typeface="Times New Roman" panose="02020603050405020304" pitchFamily="18" charset="0"/>
              </a:rPr>
              <a:t>s</a:t>
            </a:r>
            <a:r>
              <a:rPr lang="en-US" sz="3600" dirty="0">
                <a:effectLst/>
                <a:ea typeface="Calibri" panose="020F0502020204030204" pitchFamily="34" charset="0"/>
                <a:cs typeface="Times New Roman" panose="02020603050405020304" pitchFamily="18" charset="0"/>
              </a:rPr>
              <a:t> will be able to: </a:t>
            </a:r>
            <a:endParaRPr lang="en-CY" sz="3600" dirty="0">
              <a:effectLst/>
              <a:ea typeface="Calibri" panose="020F0502020204030204" pitchFamily="34" charset="0"/>
              <a:cs typeface="Times New Roman" panose="02020603050405020304" pitchFamily="18" charset="0"/>
            </a:endParaRPr>
          </a:p>
          <a:p>
            <a:pPr lvl="1"/>
            <a:r>
              <a:rPr lang="en-CY" sz="3600" dirty="0">
                <a:effectLst/>
                <a:ea typeface="Times New Roman" panose="02020603050405020304" pitchFamily="18" charset="0"/>
              </a:rPr>
              <a:t>Understand how patients and their families experience the prospect of death and dying.</a:t>
            </a:r>
          </a:p>
          <a:p>
            <a:pPr lvl="1"/>
            <a:r>
              <a:rPr lang="en-CY" sz="3600" dirty="0">
                <a:effectLst/>
                <a:ea typeface="Times New Roman" panose="02020603050405020304" pitchFamily="18" charset="0"/>
              </a:rPr>
              <a:t>Understand the characteristics and stages of loss, bereavement, and grief, and how they are expressed.</a:t>
            </a:r>
          </a:p>
          <a:p>
            <a:pPr lvl="1"/>
            <a:r>
              <a:rPr lang="en-CY" sz="3600" dirty="0">
                <a:effectLst/>
                <a:ea typeface="Times New Roman" panose="02020603050405020304" pitchFamily="18" charset="0"/>
              </a:rPr>
              <a:t>Support family and friends in coping with grief.</a:t>
            </a:r>
            <a:r>
              <a:rPr lang="en-CY" sz="4800" dirty="0">
                <a:effectLst/>
              </a:rPr>
              <a:t> </a:t>
            </a:r>
            <a:endParaRPr lang="en-US" sz="6000" dirty="0">
              <a:effectLst/>
              <a:ea typeface="Calibri" panose="020F0502020204030204" pitchFamily="34" charset="0"/>
              <a:cs typeface="Times New Roman" panose="02020603050405020304" pitchFamily="18" charset="0"/>
            </a:endParaRP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a:t>
            </a:fld>
            <a:endParaRPr lang="en-CY"/>
          </a:p>
        </p:txBody>
      </p:sp>
    </p:spTree>
    <p:extLst>
      <p:ext uri="{BB962C8B-B14F-4D97-AF65-F5344CB8AC3E}">
        <p14:creationId xmlns:p14="http://schemas.microsoft.com/office/powerpoint/2010/main" val="388346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Dysfunctional grieving, manifests through various identifiable risk factors. Firstly, individuals with a history of mental health issues or prior trauma are at heightened risk. This population may struggle to effectively navigate the complexities of grief, compounded by pre-existing psychological vulnerabilities. Additionally, those who had a dependent or ambivalent relationship with the deceased face increased challenges in reconciling feelings of loss and unresolved emotions, potentially leading to prolonged or complicated grief reactions.</a:t>
            </a:r>
          </a:p>
          <a:p>
            <a:pPr algn="l"/>
            <a:r>
              <a:rPr lang="en-GB" b="0" i="0" u="none" strike="noStrike" dirty="0">
                <a:solidFill>
                  <a:srgbClr val="000000"/>
                </a:solidFill>
                <a:effectLst/>
              </a:rPr>
              <a:t>Psychological, social, and situational factors significantly influence the grieving process. A lack of robust social support networks can exacerbate feelings of isolation and despair, hindering the grieving individual's ability to find comfort and solace. Concurrently, major life stressors, such as financial difficulties or relational strains, can amplify the emotional burden of grief, making it more difficult to achieve emotional equilibrium.</a:t>
            </a:r>
          </a:p>
          <a:p>
            <a:pPr algn="l"/>
            <a:r>
              <a:rPr lang="en-GB" b="0" i="0" u="none" strike="noStrike" dirty="0">
                <a:solidFill>
                  <a:srgbClr val="000000"/>
                </a:solidFill>
                <a:effectLst/>
              </a:rPr>
              <a:t>Moreover, the sudden or traumatic nature of the loss plays a critical role in shaping the grieving experience. Deaths that occur unexpectedly or violently often leave survivors grappling with shock, disbelief, and profound emotional upheaval, complicating their journey towards acceptance and healing. Furthermore, pre-existing mental health conditions, including but not limited to depression or anxiety, predispose individuals to a higher risk of dysfunctional grieving. These conditions can intensify grief symptoms, impair coping mechanisms, and prolong the duration of distress.</a:t>
            </a:r>
          </a:p>
          <a:p>
            <a:pPr algn="l"/>
            <a:r>
              <a:rPr lang="en-GB" b="0" i="0" u="none" strike="noStrike" dirty="0">
                <a:solidFill>
                  <a:srgbClr val="000000"/>
                </a:solidFill>
                <a:effectLst/>
              </a:rPr>
              <a:t>In conclusion, understanding the risk factors associated with dysfunctional grieving is crucial for identifying vulnerable individuals and providing targeted interventions. By addressing these factors proactively, healthcare professionals and support networks can offer tailored assistance and foster resilience in navigating the challenging terrain of loss and bereavement.</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22</a:t>
            </a:fld>
            <a:endParaRPr lang="en-CY"/>
          </a:p>
        </p:txBody>
      </p:sp>
    </p:spTree>
    <p:extLst>
      <p:ext uri="{BB962C8B-B14F-4D97-AF65-F5344CB8AC3E}">
        <p14:creationId xmlns:p14="http://schemas.microsoft.com/office/powerpoint/2010/main" val="3741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Dysfunctional grieving is marked by a spectrum of </a:t>
            </a:r>
            <a:r>
              <a:rPr lang="en-GB" b="0" i="0" u="none" strike="noStrike" dirty="0" err="1">
                <a:solidFill>
                  <a:srgbClr val="000000"/>
                </a:solidFill>
                <a:effectLst/>
              </a:rPr>
              <a:t>behavioral</a:t>
            </a:r>
            <a:r>
              <a:rPr lang="en-GB" b="0" i="0" u="none" strike="noStrike" dirty="0">
                <a:solidFill>
                  <a:srgbClr val="000000"/>
                </a:solidFill>
                <a:effectLst/>
              </a:rPr>
              <a:t>, emotional, and physical symptoms that signify a maladaptive response to loss. </a:t>
            </a:r>
            <a:r>
              <a:rPr lang="en-GB" b="0" i="0" u="none" strike="noStrike" dirty="0" err="1">
                <a:solidFill>
                  <a:srgbClr val="000000"/>
                </a:solidFill>
                <a:effectLst/>
              </a:rPr>
              <a:t>Behavioral</a:t>
            </a:r>
            <a:r>
              <a:rPr lang="en-GB" b="0" i="0" u="none" strike="noStrike" dirty="0">
                <a:solidFill>
                  <a:srgbClr val="000000"/>
                </a:solidFill>
                <a:effectLst/>
              </a:rPr>
              <a:t> and emotional indicators often include intense and prolonged emotional distress, where individuals may experience overwhelming sadness, anger, guilt, or numbness that persists beyond what is considered a typical mourning period. These emotions can manifest in unpredictable ways, affecting daily functioning and interpersonal relationships. Additionally, there may be patterns of avoidance or excessive preoccupation with reminders of the deceased, reflecting difficulties in processing the reality of the loss and adapting to life without the loved one.</a:t>
            </a:r>
          </a:p>
          <a:p>
            <a:pPr algn="l"/>
            <a:r>
              <a:rPr lang="en-GB" b="0" i="0" u="none" strike="noStrike" dirty="0">
                <a:solidFill>
                  <a:srgbClr val="000000"/>
                </a:solidFill>
                <a:effectLst/>
              </a:rPr>
              <a:t>A core symptom of dysfunctional grieving is the persistent difficulty in accepting the loss and moving forward. This can manifest as persistent longing for the deceased, feeling stuck in grief, or experiencing intrusive thoughts related to the circumstances of the loss. Such struggles can hinder the natural progression through the grieving process and delay emotional healing.</a:t>
            </a:r>
          </a:p>
          <a:p>
            <a:pPr algn="l"/>
            <a:r>
              <a:rPr lang="en-GB" b="0" i="0" u="none" strike="noStrike" dirty="0">
                <a:solidFill>
                  <a:srgbClr val="000000"/>
                </a:solidFill>
                <a:effectLst/>
              </a:rPr>
              <a:t>The impact of dysfunctional grieving extends to physical health as well, often leading to significant physiological consequences. Chronic fatigue and sleep disturbances are common, stemming from the emotional exhaustion and heightened arousal associated with grief. Moreover, prolonged grief can weaken the immune system, leaving individuals more vulnerable to illnesses and infections. In some cases, the distress associated with unresolved grief may escalate into increased risk </a:t>
            </a:r>
            <a:r>
              <a:rPr lang="en-GB" b="0" i="0" u="none" strike="noStrike" dirty="0" err="1">
                <a:solidFill>
                  <a:srgbClr val="000000"/>
                </a:solidFill>
                <a:effectLst/>
              </a:rPr>
              <a:t>behaviors</a:t>
            </a:r>
            <a:r>
              <a:rPr lang="en-GB" b="0" i="0" u="none" strike="noStrike" dirty="0">
                <a:solidFill>
                  <a:srgbClr val="000000"/>
                </a:solidFill>
                <a:effectLst/>
              </a:rPr>
              <a:t> such as substance abuse or self-harm, as individuals seek relief from overwhelming emotions or attempt to numb their pain.</a:t>
            </a:r>
          </a:p>
          <a:p>
            <a:pPr algn="l"/>
            <a:r>
              <a:rPr lang="en-GB" b="0" i="0" u="none" strike="noStrike" dirty="0">
                <a:solidFill>
                  <a:srgbClr val="000000"/>
                </a:solidFill>
                <a:effectLst/>
              </a:rPr>
              <a:t>Recognizing these symptoms as potential signs of dysfunctional grieving is crucial for timely intervention and support. Effective interventions aim to help individuals process their emotions, develop coping strategies, and gradually rebuild a sense of meaning and purpose in life following loss. By addressing both the emotional and physical dimensions of dysfunctional grieving, healthcare professionals and support networks can facilitate a more adaptive and healing journey through bereavement.</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23</a:t>
            </a:fld>
            <a:endParaRPr lang="en-CY"/>
          </a:p>
        </p:txBody>
      </p:sp>
    </p:spTree>
    <p:extLst>
      <p:ext uri="{BB962C8B-B14F-4D97-AF65-F5344CB8AC3E}">
        <p14:creationId xmlns:p14="http://schemas.microsoft.com/office/powerpoint/2010/main" val="198927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Healthcare practitioners play a pivotal role in providing essential guidance and support during this challenging time.</a:t>
            </a:r>
          </a:p>
          <a:p>
            <a:pPr algn="l"/>
            <a:r>
              <a:rPr lang="en-GB" b="0" i="0" u="none" strike="noStrike" dirty="0">
                <a:solidFill>
                  <a:srgbClr val="000000"/>
                </a:solidFill>
                <a:effectLst/>
              </a:rPr>
              <a:t>Firstly, healthcare practitioners contribute by offering compassionate care and emotional support to grieving individuals and their families. This involves actively listening to their concerns, validating their emotions, and creating a safe space for them to express their grief. By demonstrating empathy and sensitivity, healthcare providers help normalize the grieving experience and foster a sense of trust and comfort.</a:t>
            </a:r>
          </a:p>
          <a:p>
            <a:pPr algn="l"/>
            <a:r>
              <a:rPr lang="en-GB" b="0" i="0" u="none" strike="noStrike" dirty="0">
                <a:solidFill>
                  <a:srgbClr val="000000"/>
                </a:solidFill>
                <a:effectLst/>
              </a:rPr>
              <a:t>In addition to emotional support, healthcare practitioners play a crucial role in offering information and resources about grief and coping strategies. They educate individuals about the normalcy of grief reactions, the variability in grieving processes, and effective coping mechanisms. Providing access to resources such as support groups, </a:t>
            </a:r>
            <a:r>
              <a:rPr lang="en-GB" b="0" i="0" u="none" strike="noStrike" dirty="0" err="1">
                <a:solidFill>
                  <a:srgbClr val="000000"/>
                </a:solidFill>
                <a:effectLst/>
              </a:rPr>
              <a:t>counseling</a:t>
            </a:r>
            <a:r>
              <a:rPr lang="en-GB" b="0" i="0" u="none" strike="noStrike" dirty="0">
                <a:solidFill>
                  <a:srgbClr val="000000"/>
                </a:solidFill>
                <a:effectLst/>
              </a:rPr>
              <a:t> services, and educational materials empowers individuals to navigate their grief journey with greater resilience and understanding.</a:t>
            </a:r>
          </a:p>
          <a:p>
            <a:pPr algn="l"/>
            <a:r>
              <a:rPr lang="en-GB" b="0" i="0" u="none" strike="noStrike" dirty="0">
                <a:solidFill>
                  <a:srgbClr val="000000"/>
                </a:solidFill>
                <a:effectLst/>
              </a:rPr>
              <a:t>Holistic and compassionate care approaches are integral to supporting grieving individuals comprehensively. This involves addressing their physical, emotional, social, and spiritual needs in a balanced manner. Healthcare practitioners recognize that grief impacts all aspects of a person's well-being and therefore adopt a holistic approach that acknowledges and addresses these interconnected dimensions.</a:t>
            </a:r>
          </a:p>
          <a:p>
            <a:pPr algn="l"/>
            <a:r>
              <a:rPr lang="en-GB" b="0" i="0" u="none" strike="noStrike" dirty="0">
                <a:solidFill>
                  <a:srgbClr val="000000"/>
                </a:solidFill>
                <a:effectLst/>
              </a:rPr>
              <a:t>Furthermore, incorporating culturally sensitive practices is essential in providing personalized care plans that respect and </a:t>
            </a:r>
            <a:r>
              <a:rPr lang="en-GB" b="0" i="0" u="none" strike="noStrike" dirty="0" err="1">
                <a:solidFill>
                  <a:srgbClr val="000000"/>
                </a:solidFill>
                <a:effectLst/>
              </a:rPr>
              <a:t>honor</a:t>
            </a:r>
            <a:r>
              <a:rPr lang="en-GB" b="0" i="0" u="none" strike="noStrike" dirty="0">
                <a:solidFill>
                  <a:srgbClr val="000000"/>
                </a:solidFill>
                <a:effectLst/>
              </a:rPr>
              <a:t> diverse cultural beliefs, rituals, and expressions of grief. Healthcare practitioners strive to understand the cultural backgrounds and preferences of grieving individuals and their families, adapting their care strategies accordingly to ensure cultural competence and sensitivity.</a:t>
            </a:r>
          </a:p>
          <a:p>
            <a:pPr algn="l"/>
            <a:r>
              <a:rPr lang="en-GB" b="0" i="0" u="none" strike="noStrike" dirty="0">
                <a:solidFill>
                  <a:srgbClr val="000000"/>
                </a:solidFill>
                <a:effectLst/>
              </a:rPr>
              <a:t>By integrating these principles into their practice, healthcare practitioners contribute significantly to facilitating a healing and adaptive grieving process for individuals experiencing loss. Their supportive role extends beyond medical treatment to encompass compassionate care, education, and holistic support, ultimately promoting resilience and restoration of well-being in the face of grief and bereavement.</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24</a:t>
            </a:fld>
            <a:endParaRPr lang="en-CY"/>
          </a:p>
        </p:txBody>
      </p:sp>
    </p:spTree>
    <p:extLst>
      <p:ext uri="{BB962C8B-B14F-4D97-AF65-F5344CB8AC3E}">
        <p14:creationId xmlns:p14="http://schemas.microsoft.com/office/powerpoint/2010/main" val="368490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Expressing grief is a deeply personal and multifaceted process that encompasses various forms of emotional, physical, and social expression. Understanding and supporting these diverse avenues of grief expression are crucial in fostering healing and adaptation following loss.</a:t>
            </a:r>
          </a:p>
          <a:p>
            <a:pPr algn="l"/>
            <a:r>
              <a:rPr lang="en-GB" b="0" i="0" u="none" strike="noStrike" dirty="0">
                <a:solidFill>
                  <a:srgbClr val="000000"/>
                </a:solidFill>
                <a:effectLst/>
              </a:rPr>
              <a:t>Emotional expressions of grief often include crying, talking about the deceased, and expressing feelings through creative outlets such as art or writing. These outlets provide individuals with channels to process intense emotions such as sadness, anger, guilt, and longing. By encouraging and validating these emotional expressions, individuals are supported in acknowledging and working through their grief in a healthy manner.</a:t>
            </a:r>
          </a:p>
          <a:p>
            <a:pPr algn="l"/>
            <a:r>
              <a:rPr lang="en-GB" b="0" i="0" u="none" strike="noStrike" dirty="0">
                <a:solidFill>
                  <a:srgbClr val="000000"/>
                </a:solidFill>
                <a:effectLst/>
              </a:rPr>
              <a:t>Physically, grief can manifest through changes in sleep patterns, appetite fluctuations, and variations in energy levels. These physical manifestations underscore the profound impact of grief on the body's physiological state. Healthcare practitioners and support networks recognize the importance of monitoring and addressing these physical changes to ensure individuals receive adequate rest, nutrition, and self-care during their grieving process.</a:t>
            </a:r>
          </a:p>
          <a:p>
            <a:pPr algn="l"/>
            <a:r>
              <a:rPr lang="en-GB" b="0" i="0" u="none" strike="noStrike" dirty="0">
                <a:solidFill>
                  <a:srgbClr val="000000"/>
                </a:solidFill>
                <a:effectLst/>
              </a:rPr>
              <a:t>Socially, grieving individuals often seek support from friends, family members, or through participation in support groups. Sharing experiences and connecting with others who have experienced similar losses can provide a sense of validation, solidarity, and comfort. Support networks play a pivotal role in offering companionship, empathy, and practical assistance, reinforcing that grieving is a natural and communal experience.</a:t>
            </a:r>
          </a:p>
          <a:p>
            <a:pPr algn="l"/>
            <a:r>
              <a:rPr lang="en-GB" b="0" i="0" u="none" strike="noStrike" dirty="0">
                <a:solidFill>
                  <a:srgbClr val="000000"/>
                </a:solidFill>
                <a:effectLst/>
              </a:rPr>
              <a:t>Allowing and encouraging grief expression is crucial for several reasons. Firstly, it validates and normalizes the wide range of emotions that accompany loss, reassuring individuals that their feelings are valid and understandable. This validation helps reduce feelings of isolation and self-judgment, promoting self-compassion and acceptance during a vulnerable time.</a:t>
            </a:r>
          </a:p>
          <a:p>
            <a:pPr algn="l"/>
            <a:r>
              <a:rPr lang="en-GB" b="0" i="0" u="none" strike="noStrike" dirty="0">
                <a:solidFill>
                  <a:srgbClr val="000000"/>
                </a:solidFill>
                <a:effectLst/>
              </a:rPr>
              <a:t>Secondly, providing safe spaces for individuals to share their feelings without fear of judgment or criticism facilitates healing. Open and non-judgmental communication environments enable individuals to explore their grief authentically, fostering a sense of emotional release and clarity. This process allows for the exploration and reconciliation of conflicting emotions, promoting emotional growth and resilience over time.</a:t>
            </a:r>
          </a:p>
          <a:p>
            <a:pPr algn="l"/>
            <a:r>
              <a:rPr lang="en-GB" b="0" i="0" u="none" strike="noStrike" dirty="0">
                <a:solidFill>
                  <a:srgbClr val="000000"/>
                </a:solidFill>
                <a:effectLst/>
              </a:rPr>
              <a:t>In conclusion, supporting the expression of grief involves recognizing and respecting the various forms through which individuals may process and articulate their loss. By embracing emotional, physical, and social expressions of grief, healthcare practitioners and support networks contribute to the adaptive coping and healing of individuals experiencing bereavement, promoting emotional well-being and restoration of hope in the midst of profound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25</a:t>
            </a:fld>
            <a:endParaRPr lang="en-CY"/>
          </a:p>
        </p:txBody>
      </p:sp>
    </p:spTree>
    <p:extLst>
      <p:ext uri="{BB962C8B-B14F-4D97-AF65-F5344CB8AC3E}">
        <p14:creationId xmlns:p14="http://schemas.microsoft.com/office/powerpoint/2010/main" val="193803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Supporting individuals through the grieving process involves employing a range of techniques and resources designed to offer empathetic support, therapeutic intervention, and practical assistance. These elements work together to address the complex emotional, psychological, and practical needs of individuals navigating bereavement.</a:t>
            </a:r>
          </a:p>
          <a:p>
            <a:pPr algn="l"/>
            <a:r>
              <a:rPr lang="en-GB" b="1" i="0" u="none" strike="noStrike" dirty="0">
                <a:solidFill>
                  <a:srgbClr val="000000"/>
                </a:solidFill>
                <a:effectLst/>
              </a:rPr>
              <a:t>Active Listening and Empathy:</a:t>
            </a:r>
            <a:r>
              <a:rPr lang="en-GB" b="0" i="0" u="none" strike="noStrike" dirty="0">
                <a:solidFill>
                  <a:srgbClr val="000000"/>
                </a:solidFill>
                <a:effectLst/>
              </a:rPr>
              <a:t> Active listening is a fundamental technique in supporting grieving individuals. Practitioners demonstrate empathy through techniques like reflective listening, where they paraphrase and repeat back what the grieving person has expressed, validating their emotions and experiences. This approach communicates understanding and validates the individual's feelings, fostering trust and emotional connection. Being present and nonjudgmental is equally crucial, creating a safe space where individuals feel comfortable expressing their grief without fear of criticism or misunderstanding.</a:t>
            </a:r>
          </a:p>
          <a:p>
            <a:pPr algn="l"/>
            <a:r>
              <a:rPr lang="en-GB" b="1" i="0" u="none" strike="noStrike" dirty="0" err="1">
                <a:solidFill>
                  <a:srgbClr val="000000"/>
                </a:solidFill>
                <a:effectLst/>
              </a:rPr>
              <a:t>Counseling</a:t>
            </a:r>
            <a:r>
              <a:rPr lang="en-GB" b="1" i="0" u="none" strike="noStrike" dirty="0">
                <a:solidFill>
                  <a:srgbClr val="000000"/>
                </a:solidFill>
                <a:effectLst/>
              </a:rPr>
              <a:t> and Therapy Options:</a:t>
            </a:r>
            <a:r>
              <a:rPr lang="en-GB" b="0" i="0" u="none" strike="noStrike" dirty="0">
                <a:solidFill>
                  <a:srgbClr val="000000"/>
                </a:solidFill>
                <a:effectLst/>
              </a:rPr>
              <a:t> </a:t>
            </a:r>
            <a:r>
              <a:rPr lang="en-GB" b="0" i="0" u="none" strike="noStrike" dirty="0" err="1">
                <a:solidFill>
                  <a:srgbClr val="000000"/>
                </a:solidFill>
                <a:effectLst/>
              </a:rPr>
              <a:t>Counseling</a:t>
            </a:r>
            <a:r>
              <a:rPr lang="en-GB" b="0" i="0" u="none" strike="noStrike" dirty="0">
                <a:solidFill>
                  <a:srgbClr val="000000"/>
                </a:solidFill>
                <a:effectLst/>
              </a:rPr>
              <a:t> and therapy provide structured environments for individuals to explore and process their grief under the guidance of trained professionals. Options include:</a:t>
            </a:r>
          </a:p>
          <a:p>
            <a:pPr algn="l">
              <a:buFont typeface="Arial" panose="020B0604020202020204" pitchFamily="34" charset="0"/>
              <a:buChar char="•"/>
            </a:pPr>
            <a:r>
              <a:rPr lang="en-GB" b="1" i="0" u="none" strike="noStrike" dirty="0">
                <a:solidFill>
                  <a:srgbClr val="000000"/>
                </a:solidFill>
                <a:effectLst/>
              </a:rPr>
              <a:t>Individual Therapy:</a:t>
            </a:r>
            <a:r>
              <a:rPr lang="en-GB" b="0" i="0" u="none" strike="noStrike" dirty="0">
                <a:solidFill>
                  <a:srgbClr val="000000"/>
                </a:solidFill>
                <a:effectLst/>
              </a:rPr>
              <a:t> One-on-one sessions tailored to the specific needs and circumstances of the grieving individual.</a:t>
            </a:r>
          </a:p>
          <a:p>
            <a:pPr algn="l">
              <a:buFont typeface="Arial" panose="020B0604020202020204" pitchFamily="34" charset="0"/>
              <a:buChar char="•"/>
            </a:pPr>
            <a:r>
              <a:rPr lang="en-GB" b="1" i="0" u="none" strike="noStrike" dirty="0">
                <a:solidFill>
                  <a:srgbClr val="000000"/>
                </a:solidFill>
                <a:effectLst/>
              </a:rPr>
              <a:t>Group Therapy:</a:t>
            </a:r>
            <a:r>
              <a:rPr lang="en-GB" b="0" i="0" u="none" strike="noStrike" dirty="0">
                <a:solidFill>
                  <a:srgbClr val="000000"/>
                </a:solidFill>
                <a:effectLst/>
              </a:rPr>
              <a:t> Supportive settings where individuals share experiences with others who have also experienced loss, promoting mutual support and understanding.</a:t>
            </a:r>
          </a:p>
          <a:p>
            <a:pPr algn="l">
              <a:buFont typeface="Arial" panose="020B0604020202020204" pitchFamily="34" charset="0"/>
              <a:buChar char="•"/>
            </a:pPr>
            <a:r>
              <a:rPr lang="en-GB" b="1" i="0" u="none" strike="noStrike" dirty="0">
                <a:solidFill>
                  <a:srgbClr val="000000"/>
                </a:solidFill>
                <a:effectLst/>
              </a:rPr>
              <a:t>Family </a:t>
            </a:r>
            <a:r>
              <a:rPr lang="en-GB" b="1" i="0" u="none" strike="noStrike" dirty="0" err="1">
                <a:solidFill>
                  <a:srgbClr val="000000"/>
                </a:solidFill>
                <a:effectLst/>
              </a:rPr>
              <a:t>Counseling</a:t>
            </a:r>
            <a:r>
              <a:rPr lang="en-GB" b="1" i="0" u="none" strike="noStrike" dirty="0">
                <a:solidFill>
                  <a:srgbClr val="000000"/>
                </a:solidFill>
                <a:effectLst/>
              </a:rPr>
              <a:t>:</a:t>
            </a:r>
            <a:r>
              <a:rPr lang="en-GB" b="0" i="0" u="none" strike="noStrike" dirty="0">
                <a:solidFill>
                  <a:srgbClr val="000000"/>
                </a:solidFill>
                <a:effectLst/>
              </a:rPr>
              <a:t> Helps families navigate grief together, fostering communication, understanding, and support among family members.</a:t>
            </a:r>
          </a:p>
          <a:p>
            <a:pPr algn="l"/>
            <a:r>
              <a:rPr lang="en-GB" b="0" i="0" u="none" strike="noStrike" dirty="0">
                <a:solidFill>
                  <a:srgbClr val="000000"/>
                </a:solidFill>
                <a:effectLst/>
              </a:rPr>
              <a:t>Specific therapeutic approaches such as Cognitive-</a:t>
            </a:r>
            <a:r>
              <a:rPr lang="en-GB" b="0" i="0" u="none" strike="noStrike" dirty="0" err="1">
                <a:solidFill>
                  <a:srgbClr val="000000"/>
                </a:solidFill>
                <a:effectLst/>
              </a:rPr>
              <a:t>Behavioral</a:t>
            </a:r>
            <a:r>
              <a:rPr lang="en-GB" b="0" i="0" u="none" strike="noStrike" dirty="0">
                <a:solidFill>
                  <a:srgbClr val="000000"/>
                </a:solidFill>
                <a:effectLst/>
              </a:rPr>
              <a:t> Therapy (CBT), Grief </a:t>
            </a:r>
            <a:r>
              <a:rPr lang="en-GB" b="0" i="0" u="none" strike="noStrike" dirty="0" err="1">
                <a:solidFill>
                  <a:srgbClr val="000000"/>
                </a:solidFill>
                <a:effectLst/>
              </a:rPr>
              <a:t>Counseling</a:t>
            </a:r>
            <a:r>
              <a:rPr lang="en-GB" b="0" i="0" u="none" strike="noStrike" dirty="0">
                <a:solidFill>
                  <a:srgbClr val="000000"/>
                </a:solidFill>
                <a:effectLst/>
              </a:rPr>
              <a:t>, and Expressive Therapies (e.g., art therapy, music therapy) offer targeted interventions to address different aspects of grief and its impact on mental health. CBT, for example, helps individuals challenge and reframe negative thought patterns associated with grief, promoting adaptive coping strategies and emotional resilience.</a:t>
            </a:r>
          </a:p>
          <a:p>
            <a:pPr algn="l"/>
            <a:r>
              <a:rPr lang="en-GB" b="1" i="0" u="none" strike="noStrike" dirty="0">
                <a:solidFill>
                  <a:srgbClr val="000000"/>
                </a:solidFill>
                <a:effectLst/>
              </a:rPr>
              <a:t>Community Resources:</a:t>
            </a:r>
            <a:r>
              <a:rPr lang="en-GB" b="0" i="0" u="none" strike="noStrike" dirty="0">
                <a:solidFill>
                  <a:srgbClr val="000000"/>
                </a:solidFill>
                <a:effectLst/>
              </a:rPr>
              <a:t> Community resources play a vital role in supplementing professional support and providing practical assistance to grieving individuals and families:</a:t>
            </a:r>
          </a:p>
          <a:p>
            <a:pPr algn="l">
              <a:buFont typeface="Arial" panose="020B0604020202020204" pitchFamily="34" charset="0"/>
              <a:buChar char="•"/>
            </a:pPr>
            <a:r>
              <a:rPr lang="en-GB" b="1" i="0" u="none" strike="noStrike" dirty="0">
                <a:solidFill>
                  <a:srgbClr val="000000"/>
                </a:solidFill>
                <a:effectLst/>
              </a:rPr>
              <a:t>Local Support Groups:</a:t>
            </a:r>
            <a:r>
              <a:rPr lang="en-GB" b="0" i="0" u="none" strike="noStrike" dirty="0">
                <a:solidFill>
                  <a:srgbClr val="000000"/>
                </a:solidFill>
                <a:effectLst/>
              </a:rPr>
              <a:t> Offer opportunities for peer support, sharing experiences, and learning coping strategies from others facing similar challenges.</a:t>
            </a:r>
          </a:p>
          <a:p>
            <a:pPr algn="l">
              <a:buFont typeface="Arial" panose="020B0604020202020204" pitchFamily="34" charset="0"/>
              <a:buChar char="•"/>
            </a:pPr>
            <a:r>
              <a:rPr lang="en-GB" b="1" i="0" u="none" strike="noStrike" dirty="0">
                <a:solidFill>
                  <a:srgbClr val="000000"/>
                </a:solidFill>
                <a:effectLst/>
              </a:rPr>
              <a:t>Online Forums:</a:t>
            </a:r>
            <a:r>
              <a:rPr lang="en-GB" b="0" i="0" u="none" strike="noStrike" dirty="0">
                <a:solidFill>
                  <a:srgbClr val="000000"/>
                </a:solidFill>
                <a:effectLst/>
              </a:rPr>
              <a:t> Provide virtual communities where individuals can connect with others globally, accessing support and information from the comfort of their homes.</a:t>
            </a:r>
          </a:p>
          <a:p>
            <a:pPr algn="l">
              <a:buFont typeface="Arial" panose="020B0604020202020204" pitchFamily="34" charset="0"/>
              <a:buChar char="•"/>
            </a:pPr>
            <a:r>
              <a:rPr lang="en-GB" b="1" i="0" u="none" strike="noStrike" dirty="0">
                <a:solidFill>
                  <a:srgbClr val="000000"/>
                </a:solidFill>
                <a:effectLst/>
              </a:rPr>
              <a:t>Community Organizations:</a:t>
            </a:r>
            <a:r>
              <a:rPr lang="en-GB" b="0" i="0" u="none" strike="noStrike" dirty="0">
                <a:solidFill>
                  <a:srgbClr val="000000"/>
                </a:solidFill>
                <a:effectLst/>
              </a:rPr>
              <a:t> Offer a range of services from grief education and </a:t>
            </a:r>
            <a:r>
              <a:rPr lang="en-GB" b="0" i="0" u="none" strike="noStrike" dirty="0" err="1">
                <a:solidFill>
                  <a:srgbClr val="000000"/>
                </a:solidFill>
                <a:effectLst/>
              </a:rPr>
              <a:t>counseling</a:t>
            </a:r>
            <a:r>
              <a:rPr lang="en-GB" b="0" i="0" u="none" strike="noStrike" dirty="0">
                <a:solidFill>
                  <a:srgbClr val="000000"/>
                </a:solidFill>
                <a:effectLst/>
              </a:rPr>
              <a:t> referrals to practical assistance such as meal delivery, childcare, and financial support.</a:t>
            </a:r>
          </a:p>
          <a:p>
            <a:pPr algn="l"/>
            <a:r>
              <a:rPr lang="en-GB" b="0" i="0" u="none" strike="noStrike" dirty="0">
                <a:solidFill>
                  <a:srgbClr val="000000"/>
                </a:solidFill>
                <a:effectLst/>
              </a:rPr>
              <a:t>These resources not only complement formal therapy but also enhance the support network available to grieving individuals, promoting holistic care and resilience. By integrating these techniques and resources, healthcare practitioners and community support networks can effectively support individuals through the grieving process, promoting healing, and facilitating a healthy adjustment to life after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26</a:t>
            </a:fld>
            <a:endParaRPr lang="en-CY"/>
          </a:p>
        </p:txBody>
      </p:sp>
    </p:spTree>
    <p:extLst>
      <p:ext uri="{BB962C8B-B14F-4D97-AF65-F5344CB8AC3E}">
        <p14:creationId xmlns:p14="http://schemas.microsoft.com/office/powerpoint/2010/main" val="387121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Addressing avoidance </a:t>
            </a:r>
            <a:r>
              <a:rPr lang="en-GB" b="0" i="0" u="none" strike="noStrike" dirty="0" err="1">
                <a:solidFill>
                  <a:srgbClr val="000000"/>
                </a:solidFill>
                <a:effectLst/>
              </a:rPr>
              <a:t>behaviors</a:t>
            </a:r>
            <a:r>
              <a:rPr lang="en-GB" b="0" i="0" u="none" strike="noStrike" dirty="0">
                <a:solidFill>
                  <a:srgbClr val="000000"/>
                </a:solidFill>
                <a:effectLst/>
              </a:rPr>
              <a:t> in grief involves understanding the underlying psychological mechanisms and employing strategies to gently encourage individuals to confront and process their emotions, despite the natural inclination to avoid pain.</a:t>
            </a:r>
          </a:p>
          <a:p>
            <a:pPr algn="l"/>
            <a:r>
              <a:rPr lang="en-GB" b="1" i="0" u="none" strike="noStrike" dirty="0">
                <a:solidFill>
                  <a:srgbClr val="000000"/>
                </a:solidFill>
                <a:effectLst/>
              </a:rPr>
              <a:t>Understanding Avoidance </a:t>
            </a:r>
            <a:r>
              <a:rPr lang="en-GB" b="1" i="0" u="none" strike="noStrike" dirty="0" err="1">
                <a:solidFill>
                  <a:srgbClr val="000000"/>
                </a:solidFill>
                <a:effectLst/>
              </a:rPr>
              <a:t>Behaviors</a:t>
            </a:r>
            <a:r>
              <a:rPr lang="en-GB" b="1" i="0" u="none" strike="noStrike" dirty="0">
                <a:solidFill>
                  <a:srgbClr val="000000"/>
                </a:solidFill>
                <a:effectLst/>
              </a:rPr>
              <a:t>:</a:t>
            </a:r>
            <a:r>
              <a:rPr lang="en-GB" b="0" i="0" u="none" strike="noStrike" dirty="0">
                <a:solidFill>
                  <a:srgbClr val="000000"/>
                </a:solidFill>
                <a:effectLst/>
              </a:rPr>
              <a:t> Avoidance serves as a coping mechanism to temporarily escape the intense emotional pain associated with grief. Individuals may engage in </a:t>
            </a:r>
            <a:r>
              <a:rPr lang="en-GB" b="0" i="0" u="none" strike="noStrike" dirty="0" err="1">
                <a:solidFill>
                  <a:srgbClr val="000000"/>
                </a:solidFill>
                <a:effectLst/>
              </a:rPr>
              <a:t>behaviors</a:t>
            </a:r>
            <a:r>
              <a:rPr lang="en-GB" b="0" i="0" u="none" strike="noStrike" dirty="0">
                <a:solidFill>
                  <a:srgbClr val="000000"/>
                </a:solidFill>
                <a:effectLst/>
              </a:rPr>
              <a:t> such as keeping excessively busy, using substances to numb emotions, or withdrawing emotionally from others. These </a:t>
            </a:r>
            <a:r>
              <a:rPr lang="en-GB" b="0" i="0" u="none" strike="noStrike" dirty="0" err="1">
                <a:solidFill>
                  <a:srgbClr val="000000"/>
                </a:solidFill>
                <a:effectLst/>
              </a:rPr>
              <a:t>behaviors</a:t>
            </a:r>
            <a:r>
              <a:rPr lang="en-GB" b="0" i="0" u="none" strike="noStrike" dirty="0">
                <a:solidFill>
                  <a:srgbClr val="000000"/>
                </a:solidFill>
                <a:effectLst/>
              </a:rPr>
              <a:t> provide a temporary sense of relief but can ultimately hinder the grieving process by prolonging unresolved emotions and delaying healing.</a:t>
            </a:r>
          </a:p>
          <a:p>
            <a:pPr algn="l"/>
            <a:r>
              <a:rPr lang="en-GB" b="1" i="0" u="none" strike="noStrike" dirty="0">
                <a:solidFill>
                  <a:srgbClr val="000000"/>
                </a:solidFill>
                <a:effectLst/>
              </a:rPr>
              <a:t>Common Avoidance </a:t>
            </a:r>
            <a:r>
              <a:rPr lang="en-GB" b="1" i="0" u="none" strike="noStrike" dirty="0" err="1">
                <a:solidFill>
                  <a:srgbClr val="000000"/>
                </a:solidFill>
                <a:effectLst/>
              </a:rPr>
              <a:t>Behaviors</a:t>
            </a:r>
            <a:r>
              <a:rPr lang="en-GB" b="1" i="0" u="none" strike="noStrike" dirty="0">
                <a:solidFill>
                  <a:srgbClr val="000000"/>
                </a:solidFill>
                <a:effectLst/>
              </a:rPr>
              <a:t>:</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Staying Busy:</a:t>
            </a:r>
            <a:r>
              <a:rPr lang="en-GB" b="0" i="0" u="none" strike="noStrike" dirty="0">
                <a:solidFill>
                  <a:srgbClr val="000000"/>
                </a:solidFill>
                <a:effectLst/>
              </a:rPr>
              <a:t> Keeping oneself occupied with work, activities, or tasks to avoid thinking about or feeling the pain of loss.</a:t>
            </a:r>
          </a:p>
          <a:p>
            <a:pPr algn="l">
              <a:buFont typeface="+mj-lt"/>
              <a:buAutoNum type="arabicPeriod"/>
            </a:pPr>
            <a:r>
              <a:rPr lang="en-GB" b="1" i="0" u="none" strike="noStrike" dirty="0">
                <a:solidFill>
                  <a:srgbClr val="000000"/>
                </a:solidFill>
                <a:effectLst/>
              </a:rPr>
              <a:t>Substance Use:</a:t>
            </a:r>
            <a:r>
              <a:rPr lang="en-GB" b="0" i="0" u="none" strike="noStrike" dirty="0">
                <a:solidFill>
                  <a:srgbClr val="000000"/>
                </a:solidFill>
                <a:effectLst/>
              </a:rPr>
              <a:t> Turning to alcohol, drugs, or other substances to numb emotions and dull the pain temporarily.</a:t>
            </a:r>
          </a:p>
          <a:p>
            <a:pPr algn="l">
              <a:buFont typeface="+mj-lt"/>
              <a:buAutoNum type="arabicPeriod"/>
            </a:pPr>
            <a:r>
              <a:rPr lang="en-GB" b="1" i="0" u="none" strike="noStrike" dirty="0">
                <a:solidFill>
                  <a:srgbClr val="000000"/>
                </a:solidFill>
                <a:effectLst/>
              </a:rPr>
              <a:t>Emotional Numbness:</a:t>
            </a:r>
            <a:r>
              <a:rPr lang="en-GB" b="0" i="0" u="none" strike="noStrike" dirty="0">
                <a:solidFill>
                  <a:srgbClr val="000000"/>
                </a:solidFill>
                <a:effectLst/>
              </a:rPr>
              <a:t> Shutting down emotionally, avoiding situations or conversations that may trigger intense feelings related to the loss.</a:t>
            </a:r>
          </a:p>
          <a:p>
            <a:pPr algn="l"/>
            <a:r>
              <a:rPr lang="en-GB" b="1" i="0" u="none" strike="noStrike" dirty="0">
                <a:solidFill>
                  <a:srgbClr val="000000"/>
                </a:solidFill>
                <a:effectLst/>
              </a:rPr>
              <a:t>Psychological Reasons for Avoidance:</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Fear of Overwhelming Emotions:</a:t>
            </a:r>
            <a:r>
              <a:rPr lang="en-GB" b="0" i="0" u="none" strike="noStrike" dirty="0">
                <a:solidFill>
                  <a:srgbClr val="000000"/>
                </a:solidFill>
                <a:effectLst/>
              </a:rPr>
              <a:t> Avoidance may stem from a fear of being overwhelmed by intense emotions such as sadness, anger, or guilt. Individuals may worry that allowing themselves to fully experience these emotions will lead to loss of control or inability to cope.</a:t>
            </a:r>
          </a:p>
          <a:p>
            <a:pPr algn="l">
              <a:buFont typeface="+mj-lt"/>
              <a:buAutoNum type="arabicPeriod"/>
            </a:pPr>
            <a:r>
              <a:rPr lang="en-GB" b="1" i="0" u="none" strike="noStrike" dirty="0">
                <a:solidFill>
                  <a:srgbClr val="000000"/>
                </a:solidFill>
                <a:effectLst/>
              </a:rPr>
              <a:t>Difficulty Facing Reality:</a:t>
            </a:r>
            <a:r>
              <a:rPr lang="en-GB" b="0" i="0" u="none" strike="noStrike" dirty="0">
                <a:solidFill>
                  <a:srgbClr val="000000"/>
                </a:solidFill>
                <a:effectLst/>
              </a:rPr>
              <a:t> Avoidance can also result from the difficulty in accepting the reality of the loss and the profound changes it brings to one's life. Confronting the finality of death and adjusting to life without the presence of a loved one can be overwhelming and painful.</a:t>
            </a:r>
          </a:p>
          <a:p>
            <a:pPr algn="l"/>
            <a:r>
              <a:rPr lang="en-GB" b="1" i="0" u="none" strike="noStrike" dirty="0">
                <a:solidFill>
                  <a:srgbClr val="000000"/>
                </a:solidFill>
                <a:effectLst/>
              </a:rPr>
              <a:t>Strategies to Address Avoidance:</a:t>
            </a: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Encouraging Emotional Expression:</a:t>
            </a:r>
            <a:r>
              <a:rPr lang="en-GB" b="0" i="0" u="none" strike="noStrike" dirty="0">
                <a:solidFill>
                  <a:srgbClr val="000000"/>
                </a:solidFill>
                <a:effectLst/>
              </a:rPr>
              <a:t> Create a safe and supportive environment where individuals feel comfortable expressing their feelings and thoughts without judgment. This can be facilitated through active listening, empathy, and validation of emotions.</a:t>
            </a:r>
          </a:p>
          <a:p>
            <a:pPr algn="l">
              <a:buFont typeface="Arial" panose="020B0604020202020204" pitchFamily="34" charset="0"/>
              <a:buChar char="•"/>
            </a:pPr>
            <a:r>
              <a:rPr lang="en-GB" b="1" i="0" u="none" strike="noStrike" dirty="0">
                <a:solidFill>
                  <a:srgbClr val="000000"/>
                </a:solidFill>
                <a:effectLst/>
              </a:rPr>
              <a:t>Gradual Exposure:</a:t>
            </a:r>
            <a:r>
              <a:rPr lang="en-GB" b="0" i="0" u="none" strike="noStrike" dirty="0">
                <a:solidFill>
                  <a:srgbClr val="000000"/>
                </a:solidFill>
                <a:effectLst/>
              </a:rPr>
              <a:t> Encourage individuals to gradually expose themselves to reminders of the deceased and the emotions associated with their loss. This can help normalize the grief experience and reduce the intensity of avoidance over time.</a:t>
            </a:r>
          </a:p>
          <a:p>
            <a:pPr algn="l">
              <a:buFont typeface="Arial" panose="020B0604020202020204" pitchFamily="34" charset="0"/>
              <a:buChar char="•"/>
            </a:pPr>
            <a:r>
              <a:rPr lang="en-GB" b="1" i="0" u="none" strike="noStrike" dirty="0">
                <a:solidFill>
                  <a:srgbClr val="000000"/>
                </a:solidFill>
                <a:effectLst/>
              </a:rPr>
              <a:t>Mindfulness and Self-Compassion:</a:t>
            </a:r>
            <a:r>
              <a:rPr lang="en-GB" b="0" i="0" u="none" strike="noStrike" dirty="0">
                <a:solidFill>
                  <a:srgbClr val="000000"/>
                </a:solidFill>
                <a:effectLst/>
              </a:rPr>
              <a:t> Teach mindfulness techniques to help individuals stay present with their emotions without judgment. Encourage self-compassion practices to cultivate acceptance of their grief journey and themselves during this challenging time.</a:t>
            </a:r>
          </a:p>
          <a:p>
            <a:pPr algn="l">
              <a:buFont typeface="Arial" panose="020B0604020202020204" pitchFamily="34" charset="0"/>
              <a:buChar char="•"/>
            </a:pPr>
            <a:r>
              <a:rPr lang="en-GB" b="1" i="0" u="none" strike="noStrike" dirty="0">
                <a:solidFill>
                  <a:srgbClr val="000000"/>
                </a:solidFill>
                <a:effectLst/>
              </a:rPr>
              <a:t>Professional Support:</a:t>
            </a:r>
            <a:r>
              <a:rPr lang="en-GB" b="0" i="0" u="none" strike="noStrike" dirty="0">
                <a:solidFill>
                  <a:srgbClr val="000000"/>
                </a:solidFill>
                <a:effectLst/>
              </a:rPr>
              <a:t> Offer </a:t>
            </a:r>
            <a:r>
              <a:rPr lang="en-GB" b="0" i="0" u="none" strike="noStrike" dirty="0" err="1">
                <a:solidFill>
                  <a:srgbClr val="000000"/>
                </a:solidFill>
                <a:effectLst/>
              </a:rPr>
              <a:t>counseling</a:t>
            </a:r>
            <a:r>
              <a:rPr lang="en-GB" b="0" i="0" u="none" strike="noStrike" dirty="0">
                <a:solidFill>
                  <a:srgbClr val="000000"/>
                </a:solidFill>
                <a:effectLst/>
              </a:rPr>
              <a:t> or therapy options that specialize in grief and loss. Therapeutic approaches such as Cognitive-</a:t>
            </a:r>
            <a:r>
              <a:rPr lang="en-GB" b="0" i="0" u="none" strike="noStrike" dirty="0" err="1">
                <a:solidFill>
                  <a:srgbClr val="000000"/>
                </a:solidFill>
                <a:effectLst/>
              </a:rPr>
              <a:t>Behavioral</a:t>
            </a:r>
            <a:r>
              <a:rPr lang="en-GB" b="0" i="0" u="none" strike="noStrike" dirty="0">
                <a:solidFill>
                  <a:srgbClr val="000000"/>
                </a:solidFill>
                <a:effectLst/>
              </a:rPr>
              <a:t> Therapy (CBT) can help individuals recognize and challenge avoidance </a:t>
            </a:r>
            <a:r>
              <a:rPr lang="en-GB" b="0" i="0" u="none" strike="noStrike" dirty="0" err="1">
                <a:solidFill>
                  <a:srgbClr val="000000"/>
                </a:solidFill>
                <a:effectLst/>
              </a:rPr>
              <a:t>behaviors</a:t>
            </a:r>
            <a:r>
              <a:rPr lang="en-GB" b="0" i="0" u="none" strike="noStrike" dirty="0">
                <a:solidFill>
                  <a:srgbClr val="000000"/>
                </a:solidFill>
                <a:effectLst/>
              </a:rPr>
              <a:t>, develop coping strategies, and facilitate emotional processing.</a:t>
            </a:r>
          </a:p>
          <a:p>
            <a:pPr algn="l"/>
            <a:r>
              <a:rPr lang="en-GB" b="0" i="0" u="none" strike="noStrike" dirty="0">
                <a:solidFill>
                  <a:srgbClr val="000000"/>
                </a:solidFill>
                <a:effectLst/>
              </a:rPr>
              <a:t>By addressing avoidance </a:t>
            </a:r>
            <a:r>
              <a:rPr lang="en-GB" b="0" i="0" u="none" strike="noStrike" dirty="0" err="1">
                <a:solidFill>
                  <a:srgbClr val="000000"/>
                </a:solidFill>
                <a:effectLst/>
              </a:rPr>
              <a:t>behaviors</a:t>
            </a:r>
            <a:r>
              <a:rPr lang="en-GB" b="0" i="0" u="none" strike="noStrike" dirty="0">
                <a:solidFill>
                  <a:srgbClr val="000000"/>
                </a:solidFill>
                <a:effectLst/>
              </a:rPr>
              <a:t> with understanding, empathy, and targeted interventions, healthcare practitioners and support networks can help individuals navigate their grief more effectively, promoting emotional healing and adaptation to life after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27</a:t>
            </a:fld>
            <a:endParaRPr lang="en-CY"/>
          </a:p>
        </p:txBody>
      </p:sp>
    </p:spTree>
    <p:extLst>
      <p:ext uri="{BB962C8B-B14F-4D97-AF65-F5344CB8AC3E}">
        <p14:creationId xmlns:p14="http://schemas.microsoft.com/office/powerpoint/2010/main" val="2939358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Confronting difficult decisions in the aftermath of a loss involves understanding the profound emotional impact on individuals, supporting families through compassionate guidance, and navigating the delicate balance between grief and practical responsibilities.</a:t>
            </a:r>
          </a:p>
          <a:p>
            <a:pPr algn="l"/>
            <a:r>
              <a:rPr lang="en-GB" b="1" i="0" u="none" strike="noStrike" dirty="0">
                <a:solidFill>
                  <a:srgbClr val="000000"/>
                </a:solidFill>
                <a:effectLst/>
              </a:rPr>
              <a:t>Emotional Impact of Making Decisions Post-Loss: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Stress and Anxiety:</a:t>
            </a:r>
            <a:r>
              <a:rPr lang="en-GB" b="0" i="0" u="none" strike="noStrike" dirty="0">
                <a:solidFill>
                  <a:srgbClr val="000000"/>
                </a:solidFill>
                <a:effectLst/>
              </a:rPr>
              <a:t> Individuals often experience heightened stress and anxiety when faced with decisions such as funeral planning, handling financial matters, and making necessary life adjustments after the loss of a loved one. These decisions carry significant emotional weight, compounded by the grief and emotional upheaval they are already experiencing.</a:t>
            </a:r>
          </a:p>
          <a:p>
            <a:pPr algn="l">
              <a:buFont typeface="+mj-lt"/>
              <a:buAutoNum type="arabicPeriod"/>
            </a:pPr>
            <a:r>
              <a:rPr lang="en-GB" b="1" i="0" u="none" strike="noStrike" dirty="0">
                <a:solidFill>
                  <a:srgbClr val="000000"/>
                </a:solidFill>
                <a:effectLst/>
              </a:rPr>
              <a:t>Role of Grief in Decision-Making:</a:t>
            </a:r>
            <a:r>
              <a:rPr lang="en-GB" b="0" i="0" u="none" strike="noStrike" dirty="0">
                <a:solidFill>
                  <a:srgbClr val="000000"/>
                </a:solidFill>
                <a:effectLst/>
              </a:rPr>
              <a:t> Grief can significantly complicate the decision-making process by clouding judgment, causing emotional volatility, and affecting clarity of thought. The intensity of emotions such as sadness, anger, guilt, and confusion can make it challenging for individuals to focus on and prioritize necessary tasks.</a:t>
            </a:r>
          </a:p>
          <a:p>
            <a:pPr algn="l"/>
            <a:r>
              <a:rPr lang="en-GB" b="1" i="0" u="none" strike="noStrike" dirty="0">
                <a:solidFill>
                  <a:srgbClr val="000000"/>
                </a:solidFill>
                <a:effectLst/>
              </a:rPr>
              <a:t>Supporting Families Through Difficult Choices: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Providing Clear and Compassionate Guidance:</a:t>
            </a:r>
            <a:r>
              <a:rPr lang="en-GB" b="0" i="0" u="none" strike="noStrike" dirty="0">
                <a:solidFill>
                  <a:srgbClr val="000000"/>
                </a:solidFill>
                <a:effectLst/>
              </a:rPr>
              <a:t> Healthcare practitioners and support networks play a crucial role in offering clear and compassionate guidance to families navigating difficult decisions. This involves listening attentively to their concerns, validating their emotions, and providing information and resources to help them make informed choices.</a:t>
            </a:r>
          </a:p>
          <a:p>
            <a:pPr algn="l">
              <a:buFont typeface="+mj-lt"/>
              <a:buAutoNum type="arabicPeriod"/>
            </a:pPr>
            <a:r>
              <a:rPr lang="en-GB" b="1" i="0" u="none" strike="noStrike" dirty="0">
                <a:solidFill>
                  <a:srgbClr val="000000"/>
                </a:solidFill>
                <a:effectLst/>
              </a:rPr>
              <a:t>Helping Prioritize Decisions:</a:t>
            </a:r>
            <a:r>
              <a:rPr lang="en-GB" b="0" i="0" u="none" strike="noStrike" dirty="0">
                <a:solidFill>
                  <a:srgbClr val="000000"/>
                </a:solidFill>
                <a:effectLst/>
              </a:rPr>
              <a:t> Assist families in prioritizing decisions and breaking them down into manageable steps. By breaking complex tasks into smaller, achievable goals, individuals can approach decision-making more methodically and reduce feelings of overwhelm.</a:t>
            </a:r>
          </a:p>
          <a:p>
            <a:pPr algn="l"/>
            <a:r>
              <a:rPr lang="en-GB" b="1" i="0" u="none" strike="noStrike" dirty="0">
                <a:solidFill>
                  <a:srgbClr val="000000"/>
                </a:solidFill>
                <a:effectLst/>
              </a:rPr>
              <a:t>Balancing Grief and Practicalities: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Recognizing the Need for Emotional Support:</a:t>
            </a:r>
            <a:r>
              <a:rPr lang="en-GB" b="0" i="0" u="none" strike="noStrike" dirty="0">
                <a:solidFill>
                  <a:srgbClr val="000000"/>
                </a:solidFill>
                <a:effectLst/>
              </a:rPr>
              <a:t> Acknowledge the importance of emotional support during decision-making processes. Offer empathy, reassurance, and a listening ear to validate the emotional struggles individuals may face as they navigate difficult choices.</a:t>
            </a:r>
          </a:p>
          <a:p>
            <a:pPr algn="l">
              <a:buFont typeface="+mj-lt"/>
              <a:buAutoNum type="arabicPeriod"/>
            </a:pPr>
            <a:r>
              <a:rPr lang="en-GB" b="1" i="0" u="none" strike="noStrike" dirty="0">
                <a:solidFill>
                  <a:srgbClr val="000000"/>
                </a:solidFill>
                <a:effectLst/>
              </a:rPr>
              <a:t>Encouraging Balance:</a:t>
            </a:r>
            <a:r>
              <a:rPr lang="en-GB" b="0" i="0" u="none" strike="noStrike" dirty="0">
                <a:solidFill>
                  <a:srgbClr val="000000"/>
                </a:solidFill>
                <a:effectLst/>
              </a:rPr>
              <a:t> Encourage a balance between allowing time to grieve and addressing practical responsibilities. Recognize that grieving is a natural and necessary process that requires patience and self-compassion. Simultaneously, guide individuals in taking gradual steps towards managing essential tasks, ensuring they have the necessary support to navigate both emotional and practical aspects of their journey.</a:t>
            </a:r>
          </a:p>
          <a:p>
            <a:pPr algn="l"/>
            <a:r>
              <a:rPr lang="en-GB" b="0" i="0" u="none" strike="noStrike" dirty="0">
                <a:solidFill>
                  <a:srgbClr val="000000"/>
                </a:solidFill>
                <a:effectLst/>
              </a:rPr>
              <a:t>In conclusion, effectively confronting difficult decisions post-loss involves understanding the emotional impact, providing compassionate guidance, and promoting a balanced approach to managing grief and practical responsibilities. By offering support that addresses both the emotional and practical dimensions of grief, healthcare practitioners and support networks can empower individuals and families to navigate their grief journey with greater resilience and clarity.</a:t>
            </a:r>
          </a:p>
        </p:txBody>
      </p:sp>
      <p:sp>
        <p:nvSpPr>
          <p:cNvPr id="4" name="Slide Number Placeholder 3"/>
          <p:cNvSpPr>
            <a:spLocks noGrp="1"/>
          </p:cNvSpPr>
          <p:nvPr>
            <p:ph type="sldNum" sz="quarter" idx="5"/>
          </p:nvPr>
        </p:nvSpPr>
        <p:spPr/>
        <p:txBody>
          <a:bodyPr/>
          <a:lstStyle/>
          <a:p>
            <a:fld id="{9FC05F6B-35C7-4118-97E2-D4755DC640DC}" type="slidenum">
              <a:rPr lang="en-CY" smtClean="0"/>
              <a:t>28</a:t>
            </a:fld>
            <a:endParaRPr lang="en-CY"/>
          </a:p>
        </p:txBody>
      </p:sp>
    </p:spTree>
    <p:extLst>
      <p:ext uri="{BB962C8B-B14F-4D97-AF65-F5344CB8AC3E}">
        <p14:creationId xmlns:p14="http://schemas.microsoft.com/office/powerpoint/2010/main" val="558357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Facilitating decision-making during times of grief involves employing effective communication strategies, utilizing tools and resources, and providing ongoing support to individuals and families navigating difficult choices.</a:t>
            </a:r>
          </a:p>
          <a:p>
            <a:pPr algn="l"/>
            <a:r>
              <a:rPr lang="en-GB" b="1" i="0" u="none" strike="noStrike" dirty="0">
                <a:solidFill>
                  <a:srgbClr val="000000"/>
                </a:solidFill>
                <a:effectLst/>
              </a:rPr>
              <a:t>Communication Strategies for Difficult Conversations: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Clear and Compassionate Language:</a:t>
            </a:r>
            <a:r>
              <a:rPr lang="en-GB" b="0" i="0" u="none" strike="noStrike" dirty="0">
                <a:solidFill>
                  <a:srgbClr val="000000"/>
                </a:solidFill>
                <a:effectLst/>
              </a:rPr>
              <a:t> Use clear, empathetic language when discussing sensitive topics related to decision-making. Avoid jargon or medical terminology that may confuse or overwhelm individuals already grappling with grief.</a:t>
            </a:r>
          </a:p>
          <a:p>
            <a:pPr algn="l">
              <a:buFont typeface="+mj-lt"/>
              <a:buAutoNum type="arabicPeriod"/>
            </a:pPr>
            <a:r>
              <a:rPr lang="en-GB" b="1" i="0" u="none" strike="noStrike" dirty="0">
                <a:solidFill>
                  <a:srgbClr val="000000"/>
                </a:solidFill>
                <a:effectLst/>
              </a:rPr>
              <a:t>Ensuring Understanding:</a:t>
            </a:r>
            <a:r>
              <a:rPr lang="en-GB" b="0" i="0" u="none" strike="noStrike" dirty="0">
                <a:solidFill>
                  <a:srgbClr val="000000"/>
                </a:solidFill>
                <a:effectLst/>
              </a:rPr>
              <a:t> Take the time to ensure that information is understood by repeating key points and encouraging questions. Verify comprehension and address any misunderstandings promptly to promote informed decision-making.</a:t>
            </a:r>
          </a:p>
          <a:p>
            <a:pPr algn="l">
              <a:buFont typeface="+mj-lt"/>
              <a:buAutoNum type="arabicPeriod"/>
            </a:pPr>
            <a:r>
              <a:rPr lang="en-GB" b="1" i="0" u="none" strike="noStrike" dirty="0">
                <a:solidFill>
                  <a:srgbClr val="000000"/>
                </a:solidFill>
                <a:effectLst/>
              </a:rPr>
              <a:t>Allowing Time for Questions and Emotions:</a:t>
            </a:r>
            <a:r>
              <a:rPr lang="en-GB" b="0" i="0" u="none" strike="noStrike" dirty="0">
                <a:solidFill>
                  <a:srgbClr val="000000"/>
                </a:solidFill>
                <a:effectLst/>
              </a:rPr>
              <a:t> Create a supportive environment where individuals feel comfortable expressing their thoughts, concerns, and emotions. Allow sufficient time for questions and provide reassurance that their feelings and uncertainties are valid and understood.</a:t>
            </a:r>
          </a:p>
          <a:p>
            <a:pPr algn="l"/>
            <a:r>
              <a:rPr lang="en-GB" b="1" i="0" u="none" strike="noStrike" dirty="0">
                <a:solidFill>
                  <a:srgbClr val="000000"/>
                </a:solidFill>
                <a:effectLst/>
              </a:rPr>
              <a:t>Tools and Resources to Aid Decision-Making:</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Decision Aids:</a:t>
            </a:r>
            <a:r>
              <a:rPr lang="en-GB" b="0" i="0" u="none" strike="noStrike" dirty="0">
                <a:solidFill>
                  <a:srgbClr val="000000"/>
                </a:solidFill>
                <a:effectLst/>
              </a:rPr>
              <a:t> Introduce decision aids such as informational booklets, online resources, or visual aids that provide clear and unbiased information about available options. Decision aids can help individuals weigh the pros and cons of different choices and make decisions aligned with their values and preferences.</a:t>
            </a:r>
          </a:p>
          <a:p>
            <a:pPr algn="l">
              <a:buFont typeface="+mj-lt"/>
              <a:buAutoNum type="arabicPeriod"/>
            </a:pPr>
            <a:r>
              <a:rPr lang="en-GB" b="1" i="0" u="none" strike="noStrike" dirty="0">
                <a:solidFill>
                  <a:srgbClr val="000000"/>
                </a:solidFill>
                <a:effectLst/>
              </a:rPr>
              <a:t>Advance Directives:</a:t>
            </a:r>
            <a:r>
              <a:rPr lang="en-GB" b="0" i="0" u="none" strike="noStrike" dirty="0">
                <a:solidFill>
                  <a:srgbClr val="000000"/>
                </a:solidFill>
                <a:effectLst/>
              </a:rPr>
              <a:t> Discuss and assist individuals in completing advance directives, which outline their preferences for medical care and end-of-life decisions. Advance directives provide clarity and guidance to healthcare providers and loved ones during critical moments, alleviating uncertainty and stress.</a:t>
            </a:r>
          </a:p>
          <a:p>
            <a:pPr algn="l">
              <a:buFont typeface="+mj-lt"/>
              <a:buAutoNum type="arabicPeriod"/>
            </a:pPr>
            <a:r>
              <a:rPr lang="en-GB" b="1" i="0" u="none" strike="noStrike" dirty="0" err="1">
                <a:solidFill>
                  <a:srgbClr val="000000"/>
                </a:solidFill>
                <a:effectLst/>
              </a:rPr>
              <a:t>Counseling</a:t>
            </a:r>
            <a:r>
              <a:rPr lang="en-GB" b="1" i="0" u="none" strike="noStrike" dirty="0">
                <a:solidFill>
                  <a:srgbClr val="000000"/>
                </a:solidFill>
                <a:effectLst/>
              </a:rPr>
              <a:t> Services:</a:t>
            </a:r>
            <a:r>
              <a:rPr lang="en-GB" b="0" i="0" u="none" strike="noStrike" dirty="0">
                <a:solidFill>
                  <a:srgbClr val="000000"/>
                </a:solidFill>
                <a:effectLst/>
              </a:rPr>
              <a:t> Offer access to grief </a:t>
            </a:r>
            <a:r>
              <a:rPr lang="en-GB" b="0" i="0" u="none" strike="noStrike" dirty="0" err="1">
                <a:solidFill>
                  <a:srgbClr val="000000"/>
                </a:solidFill>
                <a:effectLst/>
              </a:rPr>
              <a:t>counseling</a:t>
            </a:r>
            <a:r>
              <a:rPr lang="en-GB" b="0" i="0" u="none" strike="noStrike" dirty="0">
                <a:solidFill>
                  <a:srgbClr val="000000"/>
                </a:solidFill>
                <a:effectLst/>
              </a:rPr>
              <a:t> and supportive therapy sessions focused on decision-making. Professional </a:t>
            </a:r>
            <a:r>
              <a:rPr lang="en-GB" b="0" i="0" u="none" strike="noStrike" dirty="0" err="1">
                <a:solidFill>
                  <a:srgbClr val="000000"/>
                </a:solidFill>
                <a:effectLst/>
              </a:rPr>
              <a:t>counselors</a:t>
            </a:r>
            <a:r>
              <a:rPr lang="en-GB" b="0" i="0" u="none" strike="noStrike" dirty="0">
                <a:solidFill>
                  <a:srgbClr val="000000"/>
                </a:solidFill>
                <a:effectLst/>
              </a:rPr>
              <a:t> can provide emotional support, facilitate discussions about difficult decisions, and help individuals navigate the complex emotions associated with grief.</a:t>
            </a:r>
          </a:p>
          <a:p>
            <a:pPr algn="l"/>
            <a:r>
              <a:rPr lang="en-GB" b="0" i="0" u="none" strike="noStrike" dirty="0">
                <a:solidFill>
                  <a:srgbClr val="000000"/>
                </a:solidFill>
                <a:effectLst/>
              </a:rPr>
              <a:t>By implementing these strategies and utilizing appropriate tools and resources, healthcare practitioners and support networks can empower individuals and families to make informed decisions amidst grief. Facilitating clear communication, providing access to decision-making aids, and offering compassionate support are essential in guiding individuals through the challenging process of making critical decisions during periods of loss and transition.</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29</a:t>
            </a:fld>
            <a:endParaRPr lang="en-CY"/>
          </a:p>
        </p:txBody>
      </p:sp>
    </p:spTree>
    <p:extLst>
      <p:ext uri="{BB962C8B-B14F-4D97-AF65-F5344CB8AC3E}">
        <p14:creationId xmlns:p14="http://schemas.microsoft.com/office/powerpoint/2010/main" val="3156256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Support groups play a crucial role in the grieving process by offering a supportive community where individuals can find emotional comfort, alleviate feelings of isolation, and receive practical guidance from peers and facilitators alike.</a:t>
            </a:r>
          </a:p>
          <a:p>
            <a:pPr algn="l"/>
            <a:r>
              <a:rPr lang="en-GB" b="1" i="0" u="none" strike="noStrike" dirty="0">
                <a:solidFill>
                  <a:srgbClr val="000000"/>
                </a:solidFill>
                <a:effectLst/>
              </a:rPr>
              <a:t>Benefits of Support Groups for the Grieving Process: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Emotional Support:</a:t>
            </a:r>
            <a:r>
              <a:rPr lang="en-GB" b="0" i="0" u="none" strike="noStrike" dirty="0">
                <a:solidFill>
                  <a:srgbClr val="000000"/>
                </a:solidFill>
                <a:effectLst/>
              </a:rPr>
              <a:t> Support groups provide a safe space for individuals to express their emotions openly and honestly. Participants share their grief experiences, allowing others to understand and empathize with their feelings. This emotional validation helps individuals feel less alone in their grief journey and fosters a sense of belonging and connection.</a:t>
            </a:r>
          </a:p>
          <a:p>
            <a:pPr algn="l">
              <a:buFont typeface="+mj-lt"/>
              <a:buAutoNum type="arabicPeriod"/>
            </a:pPr>
            <a:r>
              <a:rPr lang="en-GB" b="1" i="0" u="none" strike="noStrike" dirty="0">
                <a:solidFill>
                  <a:srgbClr val="000000"/>
                </a:solidFill>
                <a:effectLst/>
              </a:rPr>
              <a:t>Reduction of Isolation:</a:t>
            </a:r>
            <a:r>
              <a:rPr lang="en-GB" b="0" i="0" u="none" strike="noStrike" dirty="0">
                <a:solidFill>
                  <a:srgbClr val="000000"/>
                </a:solidFill>
                <a:effectLst/>
              </a:rPr>
              <a:t> Grieving often leads to feelings of isolation and loneliness, especially when others may not fully comprehend the depth of one's grief. Support groups offer a community of individuals who are experiencing similar challenges and emotions. This sense of camaraderie helps individuals realize that their feelings are normal and shared by others, reducing the sense of isolation and promoting healing.</a:t>
            </a:r>
          </a:p>
          <a:p>
            <a:pPr algn="l">
              <a:buFont typeface="+mj-lt"/>
              <a:buAutoNum type="arabicPeriod"/>
            </a:pPr>
            <a:r>
              <a:rPr lang="en-GB" b="1" i="0" u="none" strike="noStrike" dirty="0">
                <a:solidFill>
                  <a:srgbClr val="000000"/>
                </a:solidFill>
                <a:effectLst/>
              </a:rPr>
              <a:t>Practical Advice and Coping Strategies:</a:t>
            </a:r>
            <a:r>
              <a:rPr lang="en-GB" b="0" i="0" u="none" strike="noStrike" dirty="0">
                <a:solidFill>
                  <a:srgbClr val="000000"/>
                </a:solidFill>
                <a:effectLst/>
              </a:rPr>
              <a:t> Within support groups, participants exchange practical advice, coping strategies, and resources that have been helpful in navigating grief. Whether it's tips on managing overwhelming emotions, handling logistical challenges related to the loss, or finding local services and resources, these shared experiences can provide valuable guidance and reassurance.</a:t>
            </a:r>
          </a:p>
          <a:p>
            <a:pPr algn="l"/>
            <a:r>
              <a:rPr lang="en-GB" b="1" i="0" u="none" strike="noStrike" dirty="0">
                <a:solidFill>
                  <a:srgbClr val="000000"/>
                </a:solidFill>
                <a:effectLst/>
              </a:rPr>
              <a:t>Types of Support Groups Available:</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Peer-Led Support Groups:</a:t>
            </a:r>
            <a:r>
              <a:rPr lang="en-GB" b="0" i="0" u="none" strike="noStrike" dirty="0">
                <a:solidFill>
                  <a:srgbClr val="000000"/>
                </a:solidFill>
                <a:effectLst/>
              </a:rPr>
              <a:t> These groups are facilitated by individuals who have experienced similar losses themselves. Peer-led support groups offer a peer-to-peer perspective and are often structured around sharing experiences, mutual support, and informal guidance.</a:t>
            </a:r>
          </a:p>
          <a:p>
            <a:pPr algn="l">
              <a:buFont typeface="+mj-lt"/>
              <a:buAutoNum type="arabicPeriod"/>
            </a:pPr>
            <a:r>
              <a:rPr lang="en-GB" b="1" i="0" u="none" strike="noStrike" dirty="0">
                <a:solidFill>
                  <a:srgbClr val="000000"/>
                </a:solidFill>
                <a:effectLst/>
              </a:rPr>
              <a:t>Professionally Facilitated Groups:</a:t>
            </a:r>
            <a:r>
              <a:rPr lang="en-GB" b="0" i="0" u="none" strike="noStrike" dirty="0">
                <a:solidFill>
                  <a:srgbClr val="000000"/>
                </a:solidFill>
                <a:effectLst/>
              </a:rPr>
              <a:t> Facilitated by trained professionals such as </a:t>
            </a:r>
            <a:r>
              <a:rPr lang="en-GB" b="0" i="0" u="none" strike="noStrike" dirty="0" err="1">
                <a:solidFill>
                  <a:srgbClr val="000000"/>
                </a:solidFill>
                <a:effectLst/>
              </a:rPr>
              <a:t>counselors</a:t>
            </a:r>
            <a:r>
              <a:rPr lang="en-GB" b="0" i="0" u="none" strike="noStrike" dirty="0">
                <a:solidFill>
                  <a:srgbClr val="000000"/>
                </a:solidFill>
                <a:effectLst/>
              </a:rPr>
              <a:t>, social workers, or psychologists, these groups provide structured support and guidance. Facilitators help maintain a safe and respectful environment, encourage constructive dialogue, and may offer expertise in grief </a:t>
            </a:r>
            <a:r>
              <a:rPr lang="en-GB" b="0" i="0" u="none" strike="noStrike" dirty="0" err="1">
                <a:solidFill>
                  <a:srgbClr val="000000"/>
                </a:solidFill>
                <a:effectLst/>
              </a:rPr>
              <a:t>counseling</a:t>
            </a:r>
            <a:r>
              <a:rPr lang="en-GB" b="0" i="0" u="none" strike="noStrike" dirty="0">
                <a:solidFill>
                  <a:srgbClr val="000000"/>
                </a:solidFill>
                <a:effectLst/>
              </a:rPr>
              <a:t> techniques and coping strategies.</a:t>
            </a:r>
          </a:p>
          <a:p>
            <a:pPr algn="l">
              <a:buFont typeface="+mj-lt"/>
              <a:buAutoNum type="arabicPeriod"/>
            </a:pPr>
            <a:r>
              <a:rPr lang="en-GB" b="1" i="0" u="none" strike="noStrike" dirty="0">
                <a:solidFill>
                  <a:srgbClr val="000000"/>
                </a:solidFill>
                <a:effectLst/>
              </a:rPr>
              <a:t>Specialized Groups:</a:t>
            </a:r>
            <a:r>
              <a:rPr lang="en-GB" b="0" i="0" u="none" strike="noStrike" dirty="0">
                <a:solidFill>
                  <a:srgbClr val="000000"/>
                </a:solidFill>
                <a:effectLst/>
              </a:rPr>
              <a:t> Some support groups cater to specific types of loss or circumstances, such as groups for parents who have lost children, spouses dealing with widowhood, or individuals grieving the loss of a pet. These specialized groups focus on the unique challenges and experiences associated with particular types of loss, allowing participants to connect with others who share similar experiences.</a:t>
            </a:r>
          </a:p>
          <a:p>
            <a:pPr algn="l"/>
            <a:r>
              <a:rPr lang="en-GB" b="0" i="0" u="none" strike="noStrike" dirty="0">
                <a:solidFill>
                  <a:srgbClr val="000000"/>
                </a:solidFill>
                <a:effectLst/>
              </a:rPr>
              <a:t>In conclusion, support groups serve as invaluable resources for individuals navigating grief by offering emotional support, reducing isolation, and providing practical advice and coping strategies. Whether peer-led, professionally facilitated, or specialized in nature, these groups play a vital role in promoting healing, resilience, and community among those experiencing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30</a:t>
            </a:fld>
            <a:endParaRPr lang="en-CY"/>
          </a:p>
        </p:txBody>
      </p:sp>
    </p:spTree>
    <p:extLst>
      <p:ext uri="{BB962C8B-B14F-4D97-AF65-F5344CB8AC3E}">
        <p14:creationId xmlns:p14="http://schemas.microsoft.com/office/powerpoint/2010/main" val="4196816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Support groups come in various forms, each offering unique advantages and considerations tailored to the needs and preferences of individuals experiencing grief and loss.</a:t>
            </a:r>
          </a:p>
          <a:p>
            <a:pPr algn="l"/>
            <a:r>
              <a:rPr lang="en-GB" b="1" i="0" u="none" strike="noStrike" dirty="0">
                <a:solidFill>
                  <a:srgbClr val="000000"/>
                </a:solidFill>
                <a:effectLst/>
              </a:rPr>
              <a:t>In-person vs. Online Support Groups: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In-person Support Groups:</a:t>
            </a:r>
            <a:endParaRPr lang="en-GB" b="0" i="0" u="none" strike="noStrike" dirty="0">
              <a:solidFill>
                <a:srgbClr val="000000"/>
              </a:solidFill>
              <a:effectLst/>
            </a:endParaRPr>
          </a:p>
          <a:p>
            <a:pPr marL="742950" lvl="1" indent="-285750" algn="l">
              <a:buFont typeface="+mj-lt"/>
              <a:buAutoNum type="arabicPeriod"/>
            </a:pPr>
            <a:r>
              <a:rPr lang="en-GB" b="1" i="0" u="none" strike="noStrike" dirty="0">
                <a:solidFill>
                  <a:srgbClr val="000000"/>
                </a:solidFill>
                <a:effectLst/>
              </a:rPr>
              <a:t>Benefits:</a:t>
            </a:r>
            <a:r>
              <a:rPr lang="en-GB" b="0" i="0" u="none" strike="noStrike" dirty="0">
                <a:solidFill>
                  <a:srgbClr val="000000"/>
                </a:solidFill>
                <a:effectLst/>
              </a:rPr>
              <a:t> In-person groups provide a tangible sense of community and personal connection. Participants can share physical space, offer hugs or comforting gestures, which can be particularly comforting during times of intense emotional distress. Face-to-face interaction fosters deeper empathy and understanding among group members.</a:t>
            </a:r>
          </a:p>
          <a:p>
            <a:pPr marL="742950" lvl="1" indent="-285750" algn="l">
              <a:buFont typeface="+mj-lt"/>
              <a:buAutoNum type="arabicPeriod"/>
            </a:pPr>
            <a:r>
              <a:rPr lang="en-GB" b="1" i="0" u="none" strike="noStrike" dirty="0">
                <a:solidFill>
                  <a:srgbClr val="000000"/>
                </a:solidFill>
                <a:effectLst/>
              </a:rPr>
              <a:t>Challenges:</a:t>
            </a:r>
            <a:r>
              <a:rPr lang="en-GB" b="0" i="0" u="none" strike="noStrike" dirty="0">
                <a:solidFill>
                  <a:srgbClr val="000000"/>
                </a:solidFill>
                <a:effectLst/>
              </a:rPr>
              <a:t> Attendance may be limited by geographical location or scheduling conflicts. Some individuals may feel uncomfortable sharing personal experiences in a group setting, especially if they are sensitive to social interactions or prefer anonymity.</a:t>
            </a:r>
          </a:p>
          <a:p>
            <a:pPr algn="l">
              <a:buFont typeface="+mj-lt"/>
              <a:buAutoNum type="arabicPeriod"/>
            </a:pPr>
            <a:r>
              <a:rPr lang="en-GB" b="1" i="0" u="none" strike="noStrike" dirty="0">
                <a:solidFill>
                  <a:srgbClr val="000000"/>
                </a:solidFill>
                <a:effectLst/>
              </a:rPr>
              <a:t>Online Support Groups:</a:t>
            </a:r>
            <a:endParaRPr lang="en-GB" b="0" i="0" u="none" strike="noStrike" dirty="0">
              <a:solidFill>
                <a:srgbClr val="000000"/>
              </a:solidFill>
              <a:effectLst/>
            </a:endParaRPr>
          </a:p>
          <a:p>
            <a:pPr marL="742950" lvl="1" indent="-285750" algn="l">
              <a:buFont typeface="+mj-lt"/>
              <a:buAutoNum type="arabicPeriod"/>
            </a:pPr>
            <a:r>
              <a:rPr lang="en-GB" b="1" i="0" u="none" strike="noStrike" dirty="0">
                <a:solidFill>
                  <a:srgbClr val="000000"/>
                </a:solidFill>
                <a:effectLst/>
              </a:rPr>
              <a:t>Benefits:</a:t>
            </a:r>
            <a:r>
              <a:rPr lang="en-GB" b="0" i="0" u="none" strike="noStrike" dirty="0">
                <a:solidFill>
                  <a:srgbClr val="000000"/>
                </a:solidFill>
                <a:effectLst/>
              </a:rPr>
              <a:t> Online groups offer accessibility and convenience, allowing individuals to participate from the comfort of their homes. This accessibility is particularly beneficial for those with mobility issues, caregiving responsibilities, or living in remote areas. Online platforms facilitate connection with a diverse range of participants globally, expanding support networks beyond local boundaries.</a:t>
            </a:r>
          </a:p>
          <a:p>
            <a:pPr marL="742950" lvl="1" indent="-285750" algn="l">
              <a:buFont typeface="+mj-lt"/>
              <a:buAutoNum type="arabicPeriod"/>
            </a:pPr>
            <a:r>
              <a:rPr lang="en-GB" b="1" i="0" u="none" strike="noStrike" dirty="0">
                <a:solidFill>
                  <a:srgbClr val="000000"/>
                </a:solidFill>
                <a:effectLst/>
              </a:rPr>
              <a:t>Challenges:</a:t>
            </a:r>
            <a:r>
              <a:rPr lang="en-GB" b="0" i="0" u="none" strike="noStrike" dirty="0">
                <a:solidFill>
                  <a:srgbClr val="000000"/>
                </a:solidFill>
                <a:effectLst/>
              </a:rPr>
              <a:t> Virtual interactions may lack the immediacy and intimacy of in-person meetings. Non-verbal cues such as body language and facial expressions can be more challenging to interpret, potentially affecting the depth of emotional connection among group members.</a:t>
            </a:r>
          </a:p>
          <a:p>
            <a:pPr algn="l"/>
            <a:r>
              <a:rPr lang="en-GB" b="1" i="0" u="none" strike="noStrike" dirty="0">
                <a:solidFill>
                  <a:srgbClr val="000000"/>
                </a:solidFill>
                <a:effectLst/>
              </a:rPr>
              <a:t>Specialized Groups for Specific Losses: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Examples of Specialized Groups:</a:t>
            </a:r>
            <a:endParaRPr lang="en-GB" b="0" i="0" u="none" strike="noStrike" dirty="0">
              <a:solidFill>
                <a:srgbClr val="000000"/>
              </a:solidFill>
              <a:effectLst/>
            </a:endParaRPr>
          </a:p>
          <a:p>
            <a:pPr marL="742950" lvl="1" indent="-285750" algn="l">
              <a:buFont typeface="+mj-lt"/>
              <a:buAutoNum type="arabicPeriod"/>
            </a:pPr>
            <a:r>
              <a:rPr lang="en-GB" b="1" i="0" u="none" strike="noStrike" dirty="0">
                <a:solidFill>
                  <a:srgbClr val="000000"/>
                </a:solidFill>
                <a:effectLst/>
              </a:rPr>
              <a:t>Parents Who Have Lost a Child:</a:t>
            </a:r>
            <a:r>
              <a:rPr lang="en-GB" b="0" i="0" u="none" strike="noStrike" dirty="0">
                <a:solidFill>
                  <a:srgbClr val="000000"/>
                </a:solidFill>
                <a:effectLst/>
              </a:rPr>
              <a:t> These groups provide a supportive environment for parents coping with the profound grief of losing a child, offering understanding and shared experiences specific to parental grief.</a:t>
            </a:r>
          </a:p>
          <a:p>
            <a:pPr marL="742950" lvl="1" indent="-285750" algn="l">
              <a:buFont typeface="+mj-lt"/>
              <a:buAutoNum type="arabicPeriod"/>
            </a:pPr>
            <a:r>
              <a:rPr lang="en-GB" b="1" i="0" u="none" strike="noStrike" dirty="0">
                <a:solidFill>
                  <a:srgbClr val="000000"/>
                </a:solidFill>
                <a:effectLst/>
              </a:rPr>
              <a:t>Young Widows/Widowers:</a:t>
            </a:r>
            <a:r>
              <a:rPr lang="en-GB" b="0" i="0" u="none" strike="noStrike" dirty="0">
                <a:solidFill>
                  <a:srgbClr val="000000"/>
                </a:solidFill>
                <a:effectLst/>
              </a:rPr>
              <a:t> Groups tailored for young adults who have lost their spouses provide support that acknowledges the unique challenges and life adjustments faced by this demographic.</a:t>
            </a:r>
          </a:p>
          <a:p>
            <a:pPr marL="742950" lvl="1" indent="-285750" algn="l">
              <a:buFont typeface="+mj-lt"/>
              <a:buAutoNum type="arabicPeriod"/>
            </a:pPr>
            <a:r>
              <a:rPr lang="en-GB" b="1" i="0" u="none" strike="noStrike" dirty="0">
                <a:solidFill>
                  <a:srgbClr val="000000"/>
                </a:solidFill>
                <a:effectLst/>
              </a:rPr>
              <a:t>Loss from Suicide:</a:t>
            </a:r>
            <a:r>
              <a:rPr lang="en-GB" b="0" i="0" u="none" strike="noStrike" dirty="0">
                <a:solidFill>
                  <a:srgbClr val="000000"/>
                </a:solidFill>
                <a:effectLst/>
              </a:rPr>
              <a:t> Support groups for individuals grieving the loss of a loved one to suicide offer a compassionate space to process complex emotions, stigma, and societal misunderstandings surrounding suicide bereavement.</a:t>
            </a:r>
          </a:p>
          <a:p>
            <a:pPr algn="l"/>
            <a:r>
              <a:rPr lang="en-GB" b="0" i="0" u="none" strike="noStrike" dirty="0">
                <a:solidFill>
                  <a:srgbClr val="000000"/>
                </a:solidFill>
                <a:effectLst/>
              </a:rPr>
              <a:t>Specialized support groups focus on the specific circumstances and challenges associated with particular types of loss, ensuring that participants receive tailored support, empathy, and practical advice from others who share similar experiences. These groups foster a sense of community, understanding, and validation, promoting healing and resilience in the face of profound grief.</a:t>
            </a:r>
          </a:p>
          <a:p>
            <a:pPr algn="l"/>
            <a:r>
              <a:rPr lang="en-GB" b="0" i="0" u="none" strike="noStrike" dirty="0">
                <a:solidFill>
                  <a:srgbClr val="000000"/>
                </a:solidFill>
                <a:effectLst/>
              </a:rPr>
              <a:t>In summary, whether in-person or online, and whether general or specialized, support groups play a crucial role in providing comfort, guidance, and community to individuals navigating the complexities of grief and loss. The choice between different types of support groups often depends on individual preferences, logistical considerations, and the specific needs associated with the type of loss being experienced.</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31</a:t>
            </a:fld>
            <a:endParaRPr lang="en-CY"/>
          </a:p>
        </p:txBody>
      </p:sp>
    </p:spTree>
    <p:extLst>
      <p:ext uri="{BB962C8B-B14F-4D97-AF65-F5344CB8AC3E}">
        <p14:creationId xmlns:p14="http://schemas.microsoft.com/office/powerpoint/2010/main" val="310877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"Let's begin by defining some key terms related to the experience of loss.</a:t>
            </a:r>
          </a:p>
          <a:p>
            <a:pPr algn="l"/>
            <a:r>
              <a:rPr lang="en-GB" b="0" i="0" u="none" strike="noStrike" dirty="0">
                <a:solidFill>
                  <a:srgbClr val="000000"/>
                </a:solidFill>
                <a:effectLst/>
              </a:rPr>
              <a:t>Grief is a multifaceted response to loss that encompasses emotional, physical, cognitive, and social reactions. For instance, individuals may experience crying, isolation, and difficulty concentrating as part of their grief response. It’s important to recognize that these reactions can vary widely among individuals.</a:t>
            </a:r>
          </a:p>
          <a:p>
            <a:pPr algn="l"/>
            <a:r>
              <a:rPr lang="en-GB" b="0" i="0" u="none" strike="noStrike" dirty="0">
                <a:solidFill>
                  <a:srgbClr val="000000"/>
                </a:solidFill>
                <a:effectLst/>
              </a:rPr>
              <a:t>Bereavement refers to the period of mourning and adjustment that follows a loss. This period involves both internal processes, such as coming to terms with the absence of a loved one, and external processes, like adapting to new roles and routines without the deceased.</a:t>
            </a:r>
          </a:p>
          <a:p>
            <a:pPr algn="l"/>
            <a:r>
              <a:rPr lang="en-GB" b="0" i="0" u="none" strike="noStrike" dirty="0">
                <a:solidFill>
                  <a:srgbClr val="000000"/>
                </a:solidFill>
                <a:effectLst/>
              </a:rPr>
              <a:t>Mourning is the cultural and public expression of grief. This can include practices such as funerals, memorial services, and wearing specific mourning attire. These rituals serve to </a:t>
            </a:r>
            <a:r>
              <a:rPr lang="en-GB" b="0" i="0" u="none" strike="noStrike" dirty="0" err="1">
                <a:solidFill>
                  <a:srgbClr val="000000"/>
                </a:solidFill>
                <a:effectLst/>
              </a:rPr>
              <a:t>honor</a:t>
            </a:r>
            <a:r>
              <a:rPr lang="en-GB" b="0" i="0" u="none" strike="noStrike" dirty="0">
                <a:solidFill>
                  <a:srgbClr val="000000"/>
                </a:solidFill>
                <a:effectLst/>
              </a:rPr>
              <a:t> the deceased and provide a structure for the bereaved to express their sorrow and begin the healing process.</a:t>
            </a:r>
          </a:p>
          <a:p>
            <a:pPr algn="l"/>
            <a:r>
              <a:rPr lang="en-GB" b="0" i="0" u="none" strike="noStrike" dirty="0">
                <a:solidFill>
                  <a:srgbClr val="000000"/>
                </a:solidFill>
                <a:effectLst/>
              </a:rPr>
              <a:t>Understanding these definitions is crucial as it helps us comprehend the different dimensions of loss and the varied ways individuals might experience and express their grief."</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a:t>
            </a:fld>
            <a:endParaRPr lang="en-CY"/>
          </a:p>
        </p:txBody>
      </p:sp>
    </p:spTree>
    <p:extLst>
      <p:ext uri="{BB962C8B-B14F-4D97-AF65-F5344CB8AC3E}">
        <p14:creationId xmlns:p14="http://schemas.microsoft.com/office/powerpoint/2010/main" val="662505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Adapting support groups for individuals with Neurodegenerative Diseases (NDDs) requires a nuanced understanding of their specific needs and challenges, along with thoughtful adjustments to group content and structure to ensure effective support and inclusion.</a:t>
            </a:r>
          </a:p>
          <a:p>
            <a:pPr algn="l"/>
            <a:r>
              <a:rPr lang="en-GB" b="1" i="0" u="none" strike="noStrike" dirty="0">
                <a:solidFill>
                  <a:srgbClr val="000000"/>
                </a:solidFill>
                <a:effectLst/>
              </a:rPr>
              <a:t>Specific Needs of Individuals with Neurodegenerative Diseases: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Progressive Loss:</a:t>
            </a:r>
            <a:r>
              <a:rPr lang="en-GB" b="0" i="0" u="none" strike="noStrike" dirty="0">
                <a:solidFill>
                  <a:srgbClr val="000000"/>
                </a:solidFill>
                <a:effectLst/>
              </a:rPr>
              <a:t> Individuals with NDDs face progressive deterioration in cognitive and physical functions over time. This ongoing decline can lead to feelings of loss, frustration, and grief as they navigate changes in abilities and independence.</a:t>
            </a:r>
          </a:p>
          <a:p>
            <a:pPr algn="l">
              <a:buFont typeface="+mj-lt"/>
              <a:buAutoNum type="arabicPeriod"/>
            </a:pPr>
            <a:r>
              <a:rPr lang="en-GB" b="1" i="0" u="none" strike="noStrike" dirty="0">
                <a:solidFill>
                  <a:srgbClr val="000000"/>
                </a:solidFill>
                <a:effectLst/>
              </a:rPr>
              <a:t>Caregiving Burdens:</a:t>
            </a:r>
            <a:r>
              <a:rPr lang="en-GB" b="0" i="0" u="none" strike="noStrike" dirty="0">
                <a:solidFill>
                  <a:srgbClr val="000000"/>
                </a:solidFill>
                <a:effectLst/>
              </a:rPr>
              <a:t> Caregivers of individuals with NDDs often experience significant physical, emotional, and financial strain. They may feel isolated, overwhelmed by caregiving responsibilities, and uncertain about the future, leading to caregiver burnout and stress.</a:t>
            </a:r>
          </a:p>
          <a:p>
            <a:pPr algn="l">
              <a:buFont typeface="+mj-lt"/>
              <a:buAutoNum type="arabicPeriod"/>
            </a:pPr>
            <a:r>
              <a:rPr lang="en-GB" b="1" i="0" u="none" strike="noStrike" dirty="0">
                <a:solidFill>
                  <a:srgbClr val="000000"/>
                </a:solidFill>
                <a:effectLst/>
              </a:rPr>
              <a:t>Anticipatory Grief:</a:t>
            </a:r>
            <a:r>
              <a:rPr lang="en-GB" b="0" i="0" u="none" strike="noStrike" dirty="0">
                <a:solidFill>
                  <a:srgbClr val="000000"/>
                </a:solidFill>
                <a:effectLst/>
              </a:rPr>
              <a:t> Both individuals with NDDs and their caregivers may experience anticipatory grief—a mourning process that begins before death as they grieve the loss of abilities, roles, and future plans.</a:t>
            </a:r>
          </a:p>
          <a:p>
            <a:pPr algn="l"/>
            <a:r>
              <a:rPr lang="en-GB" b="1" i="0" u="none" strike="noStrike" dirty="0">
                <a:solidFill>
                  <a:srgbClr val="000000"/>
                </a:solidFill>
                <a:effectLst/>
              </a:rPr>
              <a:t>Tailoring Support Group Content and Structure:</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Smaller Group Sizes:</a:t>
            </a:r>
            <a:r>
              <a:rPr lang="en-GB" b="0" i="0" u="none" strike="noStrike" dirty="0">
                <a:solidFill>
                  <a:srgbClr val="000000"/>
                </a:solidFill>
                <a:effectLst/>
              </a:rPr>
              <a:t> Smaller group sizes can facilitate more intimate and supportive environments where participants feel comfortable sharing personal experiences and emotions. This setting allows for deeper connections among members and more personalized support.</a:t>
            </a:r>
          </a:p>
          <a:p>
            <a:pPr algn="l">
              <a:buFont typeface="+mj-lt"/>
              <a:buAutoNum type="arabicPeriod"/>
            </a:pPr>
            <a:r>
              <a:rPr lang="en-GB" b="1" i="0" u="none" strike="noStrike" dirty="0">
                <a:solidFill>
                  <a:srgbClr val="000000"/>
                </a:solidFill>
                <a:effectLst/>
              </a:rPr>
              <a:t>Longer Sessions:</a:t>
            </a:r>
            <a:r>
              <a:rPr lang="en-GB" b="0" i="0" u="none" strike="noStrike" dirty="0">
                <a:solidFill>
                  <a:srgbClr val="000000"/>
                </a:solidFill>
                <a:effectLst/>
              </a:rPr>
              <a:t> Longer sessions provide ample time for discussions, sharing experiences, and addressing complex issues related to NDDs and caregiving. Extended session durations accommodate the need for thorough exploration of topics and allow participants to express themselves at their own pace.</a:t>
            </a:r>
          </a:p>
          <a:p>
            <a:pPr algn="l">
              <a:buFont typeface="+mj-lt"/>
              <a:buAutoNum type="arabicPeriod"/>
            </a:pPr>
            <a:r>
              <a:rPr lang="en-GB" b="1" i="0" u="none" strike="noStrike" dirty="0">
                <a:solidFill>
                  <a:srgbClr val="000000"/>
                </a:solidFill>
                <a:effectLst/>
              </a:rPr>
              <a:t>Incorporating Caregiver Support:</a:t>
            </a:r>
            <a:r>
              <a:rPr lang="en-GB" b="0" i="0" u="none" strike="noStrike" dirty="0">
                <a:solidFill>
                  <a:srgbClr val="000000"/>
                </a:solidFill>
                <a:effectLst/>
              </a:rPr>
              <a:t> Dedicated segments or separate sessions focused on caregiver support can address the unique needs and challenges faced by caregivers. Topics may include self-care strategies, navigating healthcare systems, managing stress, and connecting with resources for support.</a:t>
            </a:r>
          </a:p>
          <a:p>
            <a:pPr algn="l">
              <a:buFont typeface="+mj-lt"/>
              <a:buAutoNum type="arabicPeriod"/>
            </a:pPr>
            <a:r>
              <a:rPr lang="en-GB" b="1" i="0" u="none" strike="noStrike" dirty="0">
                <a:solidFill>
                  <a:srgbClr val="000000"/>
                </a:solidFill>
                <a:effectLst/>
              </a:rPr>
              <a:t>Flexible and Adaptive Content:</a:t>
            </a:r>
            <a:r>
              <a:rPr lang="en-GB" b="0" i="0" u="none" strike="noStrike" dirty="0">
                <a:solidFill>
                  <a:srgbClr val="000000"/>
                </a:solidFill>
                <a:effectLst/>
              </a:rPr>
              <a:t> Offer flexibility in the content of support groups to address the evolving needs of participants as the disease progresses. Topics can range from coping with symptoms and treatment updates to planning for future care and end-of-life discussions.</a:t>
            </a:r>
          </a:p>
          <a:p>
            <a:pPr algn="l">
              <a:buFont typeface="+mj-lt"/>
              <a:buAutoNum type="arabicPeriod"/>
            </a:pPr>
            <a:r>
              <a:rPr lang="en-GB" b="1" i="0" u="none" strike="noStrike" dirty="0">
                <a:solidFill>
                  <a:srgbClr val="000000"/>
                </a:solidFill>
                <a:effectLst/>
              </a:rPr>
              <a:t>Expert Involvement:</a:t>
            </a:r>
            <a:r>
              <a:rPr lang="en-GB" b="0" i="0" u="none" strike="noStrike" dirty="0">
                <a:solidFill>
                  <a:srgbClr val="000000"/>
                </a:solidFill>
                <a:effectLst/>
              </a:rPr>
              <a:t> Invite guest speakers or healthcare professionals specializing in neurodegenerative diseases to provide insights, guidance, and practical advice during sessions. Their expertise can enhance understanding and provide valuable resources for participants and caregivers.</a:t>
            </a:r>
          </a:p>
          <a:p>
            <a:pPr algn="l"/>
            <a:r>
              <a:rPr lang="en-GB" b="0" i="0" u="none" strike="noStrike" dirty="0">
                <a:solidFill>
                  <a:srgbClr val="000000"/>
                </a:solidFill>
                <a:effectLst/>
              </a:rPr>
              <a:t>By tailoring support groups to accommodate the specific challenges and needs associated with neurodegenerative diseases, healthcare practitioners and support networks can create inclusive and supportive environments. These adaptations promote emotional well-being, foster resilience, and empower individuals and caregivers to navigate the complexities of living with NDDs with greater understanding and support.</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32</a:t>
            </a:fld>
            <a:endParaRPr lang="en-CY"/>
          </a:p>
        </p:txBody>
      </p:sp>
    </p:spTree>
    <p:extLst>
      <p:ext uri="{BB962C8B-B14F-4D97-AF65-F5344CB8AC3E}">
        <p14:creationId xmlns:p14="http://schemas.microsoft.com/office/powerpoint/2010/main" val="2701921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Real-life Examples and Success Stories:</a:t>
            </a:r>
            <a:endParaRPr lang="en-GB" b="0" i="0" u="none" strike="noStrike" dirty="0">
              <a:solidFill>
                <a:srgbClr val="000000"/>
              </a:solidFill>
              <a:effectLst/>
            </a:endParaRPr>
          </a:p>
          <a:p>
            <a:pPr algn="l"/>
            <a:r>
              <a:rPr lang="en-GB" b="0" i="0" u="none" strike="noStrike" dirty="0">
                <a:solidFill>
                  <a:srgbClr val="000000"/>
                </a:solidFill>
                <a:effectLst/>
              </a:rPr>
              <a:t>Support groups have proven instrumental in helping individuals cope with grief by providing a safe space for expression, fostering connections with others facing similar challenges, and offering valuable emotional support and guidance. Here are a few real-life examples showcasing the impact of support groups:</a:t>
            </a:r>
          </a:p>
          <a:p>
            <a:pPr algn="l">
              <a:buFont typeface="+mj-lt"/>
              <a:buAutoNum type="arabicPeriod"/>
            </a:pPr>
            <a:r>
              <a:rPr lang="en-GB" b="1" i="0" u="none" strike="noStrike" dirty="0">
                <a:solidFill>
                  <a:srgbClr val="000000"/>
                </a:solidFill>
                <a:effectLst/>
              </a:rPr>
              <a:t>Jane's Story:</a:t>
            </a:r>
            <a:r>
              <a:rPr lang="en-GB" b="0" i="0" u="none" strike="noStrike" dirty="0">
                <a:solidFill>
                  <a:srgbClr val="000000"/>
                </a:solidFill>
                <a:effectLst/>
              </a:rPr>
              <a:t> Jane lost her husband unexpectedly to a heart attack. Overwhelmed by grief and struggling to adjust to life as a widow, she joined a local support group for bereaved spouses. In the group, Jane found solace in sharing her memories and emotions with others who understood her pain. Through the support of fellow members and guided discussions, she gradually began to navigate her grief journey. The group provided her with practical advice on managing household tasks alone and emotional support during difficult milestones like anniversaries and holidays. Over time, Jane felt less isolated and more empowered to rebuild her life, finding comfort in the camaraderie and understanding of her peers.</a:t>
            </a:r>
          </a:p>
          <a:p>
            <a:pPr algn="l">
              <a:buFont typeface="+mj-lt"/>
              <a:buAutoNum type="arabicPeriod"/>
            </a:pPr>
            <a:r>
              <a:rPr lang="en-GB" b="1" i="0" u="none" strike="noStrike" dirty="0">
                <a:solidFill>
                  <a:srgbClr val="000000"/>
                </a:solidFill>
                <a:effectLst/>
              </a:rPr>
              <a:t>David's Journey:</a:t>
            </a:r>
            <a:r>
              <a:rPr lang="en-GB" b="0" i="0" u="none" strike="noStrike" dirty="0">
                <a:solidFill>
                  <a:srgbClr val="000000"/>
                </a:solidFill>
                <a:effectLst/>
              </a:rPr>
              <a:t> David's teenage son died by suicide, leaving him and his family shattered with grief and guilt. They joined a specialized support group for suicide loss survivors. In the group, David and his family received compassionate guidance and understanding from others who had experienced similar losses. Facilitated discussions helped them process their complex emotions and navigate the stigma surrounding suicide. Through the group, they learned coping strategies for intense grief episodes and found solidarity in supporting one another through the darkest moments of their grief journey. The group became a lifeline for David and his family, providing ongoing support and a sense of community as they worked through their grief together.</a:t>
            </a:r>
          </a:p>
          <a:p>
            <a:pPr algn="l"/>
            <a:r>
              <a:rPr lang="en-GB" b="1" i="0" u="none" strike="noStrike" dirty="0">
                <a:solidFill>
                  <a:srgbClr val="000000"/>
                </a:solidFill>
                <a:effectLst/>
              </a:rPr>
              <a:t>Key Elements of Successful Support Groups: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Effective Facilitation:</a:t>
            </a:r>
            <a:r>
              <a:rPr lang="en-GB" b="0" i="0" u="none" strike="noStrike" dirty="0">
                <a:solidFill>
                  <a:srgbClr val="000000"/>
                </a:solidFill>
                <a:effectLst/>
              </a:rPr>
              <a:t> Successful support groups are led by skilled facilitators who create a structured yet flexible environment. Facilitators guide discussions, encourage active participation, and ensure that all members feel heard and supported. They possess empathy, listening skills, and the ability to manage group dynamics effectively.</a:t>
            </a:r>
          </a:p>
          <a:p>
            <a:pPr algn="l">
              <a:buFont typeface="+mj-lt"/>
              <a:buAutoNum type="arabicPeriod"/>
            </a:pPr>
            <a:r>
              <a:rPr lang="en-GB" b="1" i="0" u="none" strike="noStrike" dirty="0">
                <a:solidFill>
                  <a:srgbClr val="000000"/>
                </a:solidFill>
                <a:effectLst/>
              </a:rPr>
              <a:t>Participant Engagement:</a:t>
            </a:r>
            <a:r>
              <a:rPr lang="en-GB" b="0" i="0" u="none" strike="noStrike" dirty="0">
                <a:solidFill>
                  <a:srgbClr val="000000"/>
                </a:solidFill>
                <a:effectLst/>
              </a:rPr>
              <a:t> Engaged participants actively contribute to discussions, share their experiences, and offer support to others. Support groups encourage open communication, respect for diverse perspectives, and mutual support among members. Engagement fosters a sense of belonging and validation, enhancing the therapeutic benefits of the group.</a:t>
            </a:r>
          </a:p>
          <a:p>
            <a:pPr algn="l">
              <a:buFont typeface="+mj-lt"/>
              <a:buAutoNum type="arabicPeriod"/>
            </a:pPr>
            <a:r>
              <a:rPr lang="en-GB" b="1" i="0" u="none" strike="noStrike" dirty="0">
                <a:solidFill>
                  <a:srgbClr val="000000"/>
                </a:solidFill>
                <a:effectLst/>
              </a:rPr>
              <a:t>Safe, Supportive Environment:</a:t>
            </a:r>
            <a:r>
              <a:rPr lang="en-GB" b="0" i="0" u="none" strike="noStrike" dirty="0">
                <a:solidFill>
                  <a:srgbClr val="000000"/>
                </a:solidFill>
                <a:effectLst/>
              </a:rPr>
              <a:t> A safe and supportive environment is essential for trust-building and emotional healing. Support groups provide confidentiality, respect for privacy, and non-judgmental attitudes towards participants' experiences and feelings. Members feel comfortable expressing vulnerability and exploring their grief journey without fear of criticism or stigma.</a:t>
            </a:r>
          </a:p>
          <a:p>
            <a:pPr algn="l">
              <a:buFont typeface="+mj-lt"/>
              <a:buAutoNum type="arabicPeriod"/>
            </a:pPr>
            <a:r>
              <a:rPr lang="en-GB" b="1" i="0" u="none" strike="noStrike" dirty="0">
                <a:solidFill>
                  <a:srgbClr val="000000"/>
                </a:solidFill>
                <a:effectLst/>
              </a:rPr>
              <a:t>Structured Format:</a:t>
            </a:r>
            <a:r>
              <a:rPr lang="en-GB" b="0" i="0" u="none" strike="noStrike" dirty="0">
                <a:solidFill>
                  <a:srgbClr val="000000"/>
                </a:solidFill>
                <a:effectLst/>
              </a:rPr>
              <a:t> Successful support groups maintain a structured format with clear objectives, meeting schedules, and defined topics for discussion. This structure ensures that sessions are productive, focused on relevant issues, and conducive to meaningful sharing and reflection.</a:t>
            </a:r>
          </a:p>
          <a:p>
            <a:pPr algn="l">
              <a:buFont typeface="+mj-lt"/>
              <a:buAutoNum type="arabicPeriod"/>
            </a:pPr>
            <a:r>
              <a:rPr lang="en-GB" b="1" i="0" u="none" strike="noStrike" dirty="0">
                <a:solidFill>
                  <a:srgbClr val="000000"/>
                </a:solidFill>
                <a:effectLst/>
              </a:rPr>
              <a:t>Resource Sharing:</a:t>
            </a:r>
            <a:r>
              <a:rPr lang="en-GB" b="0" i="0" u="none" strike="noStrike" dirty="0">
                <a:solidFill>
                  <a:srgbClr val="000000"/>
                </a:solidFill>
                <a:effectLst/>
              </a:rPr>
              <a:t> Support groups offer practical resources, information, and referrals to additional services that may benefit participants. This includes educational materials, contact information for professional </a:t>
            </a:r>
            <a:r>
              <a:rPr lang="en-GB" b="0" i="0" u="none" strike="noStrike" dirty="0" err="1">
                <a:solidFill>
                  <a:srgbClr val="000000"/>
                </a:solidFill>
                <a:effectLst/>
              </a:rPr>
              <a:t>counseling</a:t>
            </a:r>
            <a:r>
              <a:rPr lang="en-GB" b="0" i="0" u="none" strike="noStrike" dirty="0">
                <a:solidFill>
                  <a:srgbClr val="000000"/>
                </a:solidFill>
                <a:effectLst/>
              </a:rPr>
              <a:t>, and community resources for specialized support needs.</a:t>
            </a:r>
          </a:p>
          <a:p>
            <a:pPr algn="l"/>
            <a:r>
              <a:rPr lang="en-GB" b="0" i="0" u="none" strike="noStrike" dirty="0">
                <a:solidFill>
                  <a:srgbClr val="000000"/>
                </a:solidFill>
                <a:effectLst/>
              </a:rPr>
              <a:t>By incorporating these key elements into support group settings, healthcare practitioners and community organizations can enhance the effectiveness of grief support programs, empower individuals to navigate their grief journey, and foster resilience in the face of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33</a:t>
            </a:fld>
            <a:endParaRPr lang="en-CY"/>
          </a:p>
        </p:txBody>
      </p:sp>
    </p:spTree>
    <p:extLst>
      <p:ext uri="{BB962C8B-B14F-4D97-AF65-F5344CB8AC3E}">
        <p14:creationId xmlns:p14="http://schemas.microsoft.com/office/powerpoint/2010/main" val="3905987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Facilitator Roles and Responsibilities:</a:t>
            </a:r>
            <a:endParaRPr lang="en-GB" b="0" i="0" u="none" strike="noStrike" dirty="0">
              <a:solidFill>
                <a:srgbClr val="000000"/>
              </a:solidFill>
              <a:effectLst/>
            </a:endParaRPr>
          </a:p>
          <a:p>
            <a:pPr algn="l"/>
            <a:r>
              <a:rPr lang="en-GB" b="0" i="0" u="none" strike="noStrike" dirty="0">
                <a:solidFill>
                  <a:srgbClr val="000000"/>
                </a:solidFill>
                <a:effectLst/>
              </a:rPr>
              <a:t>Facilitators play a critical role in ensuring support groups for grief are productive, supportive, and conducive to healing. Their responsibilities include:</a:t>
            </a:r>
          </a:p>
          <a:p>
            <a:pPr algn="l">
              <a:buFont typeface="+mj-lt"/>
              <a:buAutoNum type="arabicPeriod"/>
            </a:pPr>
            <a:r>
              <a:rPr lang="en-GB" b="1" i="0" u="none" strike="noStrike" dirty="0">
                <a:solidFill>
                  <a:srgbClr val="000000"/>
                </a:solidFill>
                <a:effectLst/>
              </a:rPr>
              <a:t>Guiding Discussions:</a:t>
            </a:r>
            <a:r>
              <a:rPr lang="en-GB" b="0" i="0" u="none" strike="noStrike" dirty="0">
                <a:solidFill>
                  <a:srgbClr val="000000"/>
                </a:solidFill>
                <a:effectLst/>
              </a:rPr>
              <a:t> Facilitators lead group discussions by introducing topics, encouraging participation, and keeping conversations focused and productive. They create a safe space where members can share openly and respectfully.</a:t>
            </a:r>
          </a:p>
          <a:p>
            <a:pPr algn="l">
              <a:buFont typeface="+mj-lt"/>
              <a:buAutoNum type="arabicPeriod"/>
            </a:pPr>
            <a:r>
              <a:rPr lang="en-GB" b="1" i="0" u="none" strike="noStrike" dirty="0">
                <a:solidFill>
                  <a:srgbClr val="000000"/>
                </a:solidFill>
                <a:effectLst/>
              </a:rPr>
              <a:t>Ensuring Everyone Has a Chance to Speak:</a:t>
            </a:r>
            <a:r>
              <a:rPr lang="en-GB" b="0" i="0" u="none" strike="noStrike" dirty="0">
                <a:solidFill>
                  <a:srgbClr val="000000"/>
                </a:solidFill>
                <a:effectLst/>
              </a:rPr>
              <a:t> Facilitators promote inclusivity by ensuring that all members have opportunities to contribute to discussions. They may use techniques like round-robin sharing or inviting quieter members to share their thoughts.</a:t>
            </a:r>
          </a:p>
          <a:p>
            <a:pPr algn="l">
              <a:buFont typeface="+mj-lt"/>
              <a:buAutoNum type="arabicPeriod"/>
            </a:pPr>
            <a:r>
              <a:rPr lang="en-GB" b="1" i="0" u="none" strike="noStrike" dirty="0">
                <a:solidFill>
                  <a:srgbClr val="000000"/>
                </a:solidFill>
                <a:effectLst/>
              </a:rPr>
              <a:t>Managing Group Dynamics:</a:t>
            </a:r>
            <a:r>
              <a:rPr lang="en-GB" b="0" i="0" u="none" strike="noStrike" dirty="0">
                <a:solidFill>
                  <a:srgbClr val="000000"/>
                </a:solidFill>
                <a:effectLst/>
              </a:rPr>
              <a:t> Facilitators monitor and manage group dynamics to maintain a respectful and supportive atmosphere. They address conflicts or disruptions sensitively, ensuring that discussions remain constructive and beneficial for all participants.</a:t>
            </a:r>
          </a:p>
          <a:p>
            <a:pPr algn="l">
              <a:buFont typeface="+mj-lt"/>
              <a:buAutoNum type="arabicPeriod"/>
            </a:pPr>
            <a:r>
              <a:rPr lang="en-GB" b="1" i="0" u="none" strike="noStrike" dirty="0">
                <a:solidFill>
                  <a:srgbClr val="000000"/>
                </a:solidFill>
                <a:effectLst/>
              </a:rPr>
              <a:t>Providing Emotional Support:</a:t>
            </a:r>
            <a:r>
              <a:rPr lang="en-GB" b="0" i="0" u="none" strike="noStrike" dirty="0">
                <a:solidFill>
                  <a:srgbClr val="000000"/>
                </a:solidFill>
                <a:effectLst/>
              </a:rPr>
              <a:t> Facilitators offer empathetic support to participants who are experiencing intense emotions or struggling with their grief journey. They validate feelings, offer reassurance, and encourage peer support within the group.</a:t>
            </a:r>
          </a:p>
          <a:p>
            <a:pPr algn="l">
              <a:buFont typeface="+mj-lt"/>
              <a:buAutoNum type="arabicPeriod"/>
            </a:pPr>
            <a:r>
              <a:rPr lang="en-GB" b="1" i="0" u="none" strike="noStrike" dirty="0">
                <a:solidFill>
                  <a:srgbClr val="000000"/>
                </a:solidFill>
                <a:effectLst/>
              </a:rPr>
              <a:t>Setting Ground Rules:</a:t>
            </a:r>
            <a:r>
              <a:rPr lang="en-GB" b="0" i="0" u="none" strike="noStrike" dirty="0">
                <a:solidFill>
                  <a:srgbClr val="000000"/>
                </a:solidFill>
                <a:effectLst/>
              </a:rPr>
              <a:t> Facilitators establish and uphold ground rules that promote respect, confidentiality, and active listening. Ground rules create a framework for healthy communication and ensure that the group remains a safe space for all members.</a:t>
            </a:r>
          </a:p>
          <a:p>
            <a:pPr algn="l">
              <a:buFont typeface="+mj-lt"/>
              <a:buAutoNum type="arabicPeriod"/>
            </a:pPr>
            <a:r>
              <a:rPr lang="en-GB" b="1" i="0" u="none" strike="noStrike" dirty="0">
                <a:solidFill>
                  <a:srgbClr val="000000"/>
                </a:solidFill>
                <a:effectLst/>
              </a:rPr>
              <a:t>Encouraging Reflection and Insight:</a:t>
            </a:r>
            <a:r>
              <a:rPr lang="en-GB" b="0" i="0" u="none" strike="noStrike" dirty="0">
                <a:solidFill>
                  <a:srgbClr val="000000"/>
                </a:solidFill>
                <a:effectLst/>
              </a:rPr>
              <a:t> Facilitators guide members in reflecting on their experiences, exploring different perspectives, and gaining insights into their grief process. They may pose thought-provoking questions or encourage self-reflection exercises.</a:t>
            </a:r>
          </a:p>
          <a:p>
            <a:pPr algn="l">
              <a:buFont typeface="+mj-lt"/>
              <a:buAutoNum type="arabicPeriod"/>
            </a:pPr>
            <a:r>
              <a:rPr lang="en-GB" b="1" i="0" u="none" strike="noStrike" dirty="0">
                <a:solidFill>
                  <a:srgbClr val="000000"/>
                </a:solidFill>
                <a:effectLst/>
              </a:rPr>
              <a:t>Monitoring Progress:</a:t>
            </a:r>
            <a:r>
              <a:rPr lang="en-GB" b="0" i="0" u="none" strike="noStrike" dirty="0">
                <a:solidFill>
                  <a:srgbClr val="000000"/>
                </a:solidFill>
                <a:effectLst/>
              </a:rPr>
              <a:t> Facilitators track the progress of group discussions and individual participants' journeys. They may identify recurring themes or issues within the group and adjust session topics or approaches accordingly.</a:t>
            </a:r>
          </a:p>
          <a:p>
            <a:pPr algn="l"/>
            <a:r>
              <a:rPr lang="en-GB" b="1" i="0" u="none" strike="noStrike" dirty="0">
                <a:solidFill>
                  <a:srgbClr val="000000"/>
                </a:solidFill>
                <a:effectLst/>
              </a:rPr>
              <a:t>Skills Needed for Effective Group Facilitation:</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Active Listening:</a:t>
            </a:r>
            <a:r>
              <a:rPr lang="en-GB" b="0" i="0" u="none" strike="noStrike" dirty="0">
                <a:solidFill>
                  <a:srgbClr val="000000"/>
                </a:solidFill>
                <a:effectLst/>
              </a:rPr>
              <a:t> Facilitators must listen attentively to participants' verbal and non-verbal cues, demonstrating understanding and empathy towards their experiences and emotions.</a:t>
            </a:r>
          </a:p>
          <a:p>
            <a:pPr algn="l">
              <a:buFont typeface="+mj-lt"/>
              <a:buAutoNum type="arabicPeriod"/>
            </a:pPr>
            <a:r>
              <a:rPr lang="en-GB" b="1" i="0" u="none" strike="noStrike" dirty="0">
                <a:solidFill>
                  <a:srgbClr val="000000"/>
                </a:solidFill>
                <a:effectLst/>
              </a:rPr>
              <a:t>Empathy:</a:t>
            </a:r>
            <a:r>
              <a:rPr lang="en-GB" b="0" i="0" u="none" strike="noStrike" dirty="0">
                <a:solidFill>
                  <a:srgbClr val="000000"/>
                </a:solidFill>
                <a:effectLst/>
              </a:rPr>
              <a:t> The ability to empathize with participants' grief experiences, validate their feelings, and offer compassionate support without judgment.</a:t>
            </a:r>
          </a:p>
          <a:p>
            <a:pPr algn="l">
              <a:buFont typeface="+mj-lt"/>
              <a:buAutoNum type="arabicPeriod"/>
            </a:pPr>
            <a:r>
              <a:rPr lang="en-GB" b="1" i="0" u="none" strike="noStrike" dirty="0">
                <a:solidFill>
                  <a:srgbClr val="000000"/>
                </a:solidFill>
                <a:effectLst/>
              </a:rPr>
              <a:t>Conflict Resolution:</a:t>
            </a:r>
            <a:r>
              <a:rPr lang="en-GB" b="0" i="0" u="none" strike="noStrike" dirty="0">
                <a:solidFill>
                  <a:srgbClr val="000000"/>
                </a:solidFill>
                <a:effectLst/>
              </a:rPr>
              <a:t> Skills in managing conflicts or tensions that may arise within the group, fostering respectful dialogue, and addressing misunderstandings or disagreements constructively.</a:t>
            </a:r>
          </a:p>
          <a:p>
            <a:pPr algn="l">
              <a:buFont typeface="+mj-lt"/>
              <a:buAutoNum type="arabicPeriod"/>
            </a:pPr>
            <a:r>
              <a:rPr lang="en-GB" b="1" i="0" u="none" strike="noStrike" dirty="0">
                <a:solidFill>
                  <a:srgbClr val="000000"/>
                </a:solidFill>
                <a:effectLst/>
              </a:rPr>
              <a:t>Adaptability:</a:t>
            </a:r>
            <a:r>
              <a:rPr lang="en-GB" b="0" i="0" u="none" strike="noStrike" dirty="0">
                <a:solidFill>
                  <a:srgbClr val="000000"/>
                </a:solidFill>
                <a:effectLst/>
              </a:rPr>
              <a:t> Facilitators should be flexible and responsive to the evolving needs of the group and individual participants. They may need to adjust session plans, pacing, or activities based on group dynamics or unexpected emotions.</a:t>
            </a:r>
          </a:p>
          <a:p>
            <a:pPr algn="l">
              <a:buFont typeface="+mj-lt"/>
              <a:buAutoNum type="arabicPeriod"/>
            </a:pPr>
            <a:r>
              <a:rPr lang="en-GB" b="1" i="0" u="none" strike="noStrike" dirty="0">
                <a:solidFill>
                  <a:srgbClr val="000000"/>
                </a:solidFill>
                <a:effectLst/>
              </a:rPr>
              <a:t>Communication Skills:</a:t>
            </a:r>
            <a:r>
              <a:rPr lang="en-GB" b="0" i="0" u="none" strike="noStrike" dirty="0">
                <a:solidFill>
                  <a:srgbClr val="000000"/>
                </a:solidFill>
                <a:effectLst/>
              </a:rPr>
              <a:t> Clear and effective communication is essential for facilitating discussions, explaining concepts, and conveying empathy and support to group members.</a:t>
            </a:r>
          </a:p>
          <a:p>
            <a:pPr algn="l">
              <a:buFont typeface="+mj-lt"/>
              <a:buAutoNum type="arabicPeriod"/>
            </a:pPr>
            <a:r>
              <a:rPr lang="en-GB" b="1" i="0" u="none" strike="noStrike" dirty="0">
                <a:solidFill>
                  <a:srgbClr val="000000"/>
                </a:solidFill>
                <a:effectLst/>
              </a:rPr>
              <a:t>Cultural Sensitivity:</a:t>
            </a:r>
            <a:r>
              <a:rPr lang="en-GB" b="0" i="0" u="none" strike="noStrike" dirty="0">
                <a:solidFill>
                  <a:srgbClr val="000000"/>
                </a:solidFill>
                <a:effectLst/>
              </a:rPr>
              <a:t> Awareness and respect for cultural diversity within the group, understanding how cultural backgrounds may influence grief experiences and coping mechanisms.</a:t>
            </a:r>
          </a:p>
          <a:p>
            <a:pPr algn="l">
              <a:buFont typeface="+mj-lt"/>
              <a:buAutoNum type="arabicPeriod"/>
            </a:pPr>
            <a:r>
              <a:rPr lang="en-GB" b="1" i="0" u="none" strike="noStrike" dirty="0">
                <a:solidFill>
                  <a:srgbClr val="000000"/>
                </a:solidFill>
                <a:effectLst/>
              </a:rPr>
              <a:t>Knowledge of Grief and </a:t>
            </a:r>
            <a:r>
              <a:rPr lang="en-GB" b="1" i="0" u="none" strike="noStrike" dirty="0" err="1">
                <a:solidFill>
                  <a:srgbClr val="000000"/>
                </a:solidFill>
                <a:effectLst/>
              </a:rPr>
              <a:t>Counseling</a:t>
            </a:r>
            <a:r>
              <a:rPr lang="en-GB" b="1" i="0" u="none" strike="noStrike" dirty="0">
                <a:solidFill>
                  <a:srgbClr val="000000"/>
                </a:solidFill>
                <a:effectLst/>
              </a:rPr>
              <a:t> Techniques:</a:t>
            </a:r>
            <a:r>
              <a:rPr lang="en-GB" b="0" i="0" u="none" strike="noStrike" dirty="0">
                <a:solidFill>
                  <a:srgbClr val="000000"/>
                </a:solidFill>
                <a:effectLst/>
              </a:rPr>
              <a:t> Understanding of grief processes, coping strategies, and therapeutic techniques can enhance facilitators' ability to support participants effectively.</a:t>
            </a:r>
          </a:p>
          <a:p>
            <a:pPr algn="l"/>
            <a:r>
              <a:rPr lang="en-GB" b="0" i="0" u="none" strike="noStrike" dirty="0">
                <a:solidFill>
                  <a:srgbClr val="000000"/>
                </a:solidFill>
                <a:effectLst/>
              </a:rPr>
              <a:t>By embodying these skills and fulfilling their roles responsibly, facilitators contribute significantly to the success and impact of grief support groups, fostering a nurturing environment where individuals can heal, grow, and find solace in shared experiences.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34</a:t>
            </a:fld>
            <a:endParaRPr lang="en-CY"/>
          </a:p>
        </p:txBody>
      </p:sp>
    </p:spTree>
    <p:extLst>
      <p:ext uri="{BB962C8B-B14F-4D97-AF65-F5344CB8AC3E}">
        <p14:creationId xmlns:p14="http://schemas.microsoft.com/office/powerpoint/2010/main" val="3414878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Cultural Sensitivity in Grieving:</a:t>
            </a:r>
            <a:endParaRPr lang="en-GB" b="0" i="0" u="none" strike="noStrike" dirty="0">
              <a:solidFill>
                <a:srgbClr val="000000"/>
              </a:solidFill>
              <a:effectLst/>
            </a:endParaRPr>
          </a:p>
          <a:p>
            <a:pPr algn="l"/>
            <a:r>
              <a:rPr lang="en-GB" b="0" i="0" u="none" strike="noStrike" dirty="0">
                <a:solidFill>
                  <a:srgbClr val="000000"/>
                </a:solidFill>
                <a:effectLst/>
              </a:rPr>
              <a:t>Cultural sensitivity in grieving acknowledges and respects the diversity of rituals, traditions, and expressions of grief across different cultures. Understanding and incorporating these practices into grief support are crucial for providing compassionate and effective care.</a:t>
            </a:r>
          </a:p>
          <a:p>
            <a:pPr algn="l"/>
            <a:r>
              <a:rPr lang="en-GB" b="1" i="0" u="none" strike="noStrike" dirty="0">
                <a:solidFill>
                  <a:srgbClr val="000000"/>
                </a:solidFill>
                <a:effectLst/>
              </a:rPr>
              <a:t>Recognizing Diverse Grief Practices: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Unique Rituals and Traditions:</a:t>
            </a:r>
            <a:r>
              <a:rPr lang="en-GB" b="0" i="0" u="none" strike="noStrike" dirty="0">
                <a:solidFill>
                  <a:srgbClr val="000000"/>
                </a:solidFill>
                <a:effectLst/>
              </a:rPr>
              <a:t> Different cultures have distinct rituals and traditions surrounding death and grieving. For example, some cultures may have specific mourning periods, ceremonies, or religious practices that guide how individuals and families mourn their loved ones.</a:t>
            </a:r>
          </a:p>
          <a:p>
            <a:pPr algn="l">
              <a:buFont typeface="+mj-lt"/>
              <a:buAutoNum type="arabicPeriod"/>
            </a:pPr>
            <a:r>
              <a:rPr lang="en-GB" b="1" i="0" u="none" strike="noStrike" dirty="0">
                <a:solidFill>
                  <a:srgbClr val="000000"/>
                </a:solidFill>
                <a:effectLst/>
              </a:rPr>
              <a:t>Expressions of Grief:</a:t>
            </a:r>
            <a:r>
              <a:rPr lang="en-GB" b="0" i="0" u="none" strike="noStrike" dirty="0">
                <a:solidFill>
                  <a:srgbClr val="000000"/>
                </a:solidFill>
                <a:effectLst/>
              </a:rPr>
              <a:t> Cultural backgrounds influence how grief is expressed and experienced. Some cultures may encourage outward displays of emotion, while others may prioritize stoicism or restraint. Understanding these differences helps in validating and supporting diverse emotional responses to loss.</a:t>
            </a:r>
          </a:p>
          <a:p>
            <a:pPr algn="l"/>
            <a:r>
              <a:rPr lang="en-GB" b="1" i="0" u="none" strike="noStrike" dirty="0">
                <a:solidFill>
                  <a:srgbClr val="000000"/>
                </a:solidFill>
                <a:effectLst/>
              </a:rPr>
              <a:t>Impact of Cultural Beliefs on Grieving:</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Understanding Loss:</a:t>
            </a:r>
            <a:r>
              <a:rPr lang="en-GB" b="0" i="0" u="none" strike="noStrike" dirty="0">
                <a:solidFill>
                  <a:srgbClr val="000000"/>
                </a:solidFill>
                <a:effectLst/>
              </a:rPr>
              <a:t> Cultural beliefs shape individuals' perceptions and understanding of death and loss. Beliefs about the afterlife, reincarnation, or spiritual connections influence how individuals interpret the meaning of their loved one's passing and their ongoing relationship with the deceased.</a:t>
            </a:r>
          </a:p>
          <a:p>
            <a:pPr algn="l">
              <a:buFont typeface="+mj-lt"/>
              <a:buAutoNum type="arabicPeriod"/>
            </a:pPr>
            <a:r>
              <a:rPr lang="en-GB" b="1" i="0" u="none" strike="noStrike" dirty="0">
                <a:solidFill>
                  <a:srgbClr val="000000"/>
                </a:solidFill>
                <a:effectLst/>
              </a:rPr>
              <a:t>Expressions and Practices:</a:t>
            </a:r>
            <a:r>
              <a:rPr lang="en-GB" b="0" i="0" u="none" strike="noStrike" dirty="0">
                <a:solidFill>
                  <a:srgbClr val="000000"/>
                </a:solidFill>
                <a:effectLst/>
              </a:rPr>
              <a:t> Cultural backgrounds influence how grief is manifested through </a:t>
            </a:r>
            <a:r>
              <a:rPr lang="en-GB" b="0" i="0" u="none" strike="noStrike" dirty="0" err="1">
                <a:solidFill>
                  <a:srgbClr val="000000"/>
                </a:solidFill>
                <a:effectLst/>
              </a:rPr>
              <a:t>behaviors</a:t>
            </a:r>
            <a:r>
              <a:rPr lang="en-GB" b="0" i="0" u="none" strike="noStrike" dirty="0">
                <a:solidFill>
                  <a:srgbClr val="000000"/>
                </a:solidFill>
                <a:effectLst/>
              </a:rPr>
              <a:t>, rituals, and expressions of mourning. This includes attire, rituals of remembrance, dietary practices during mourning periods, and expectations for community support.</a:t>
            </a:r>
          </a:p>
          <a:p>
            <a:pPr algn="l"/>
            <a:r>
              <a:rPr lang="en-GB" b="1" i="0" u="none" strike="noStrike" dirty="0">
                <a:solidFill>
                  <a:srgbClr val="000000"/>
                </a:solidFill>
                <a:effectLst/>
              </a:rPr>
              <a:t>Providing Culturally Competent Care:</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Education and Awareness:</a:t>
            </a:r>
            <a:r>
              <a:rPr lang="en-GB" b="0" i="0" u="none" strike="noStrike" dirty="0">
                <a:solidFill>
                  <a:srgbClr val="000000"/>
                </a:solidFill>
                <a:effectLst/>
              </a:rPr>
              <a:t> Healthcare practitioners should educate themselves about different cultural practices, beliefs, and attitudes towards death and grieving. This knowledge helps in providing informed and respectful care that aligns with cultural preferences.</a:t>
            </a:r>
          </a:p>
          <a:p>
            <a:pPr algn="l">
              <a:buFont typeface="+mj-lt"/>
              <a:buAutoNum type="arabicPeriod"/>
            </a:pPr>
            <a:r>
              <a:rPr lang="en-GB" b="1" i="0" u="none" strike="noStrike" dirty="0">
                <a:solidFill>
                  <a:srgbClr val="000000"/>
                </a:solidFill>
                <a:effectLst/>
              </a:rPr>
              <a:t>Respecting Preferences:</a:t>
            </a:r>
            <a:r>
              <a:rPr lang="en-GB" b="0" i="0" u="none" strike="noStrike" dirty="0">
                <a:solidFill>
                  <a:srgbClr val="000000"/>
                </a:solidFill>
                <a:effectLst/>
              </a:rPr>
              <a:t> When supporting individuals and families, practitioners should inquire about their cultural preferences and traditions regarding death and bereavement. This includes asking about religious practices, preferred rituals, and the involvement of spiritual leaders or community elders in the grieving process.</a:t>
            </a:r>
          </a:p>
          <a:p>
            <a:pPr algn="l">
              <a:buFont typeface="+mj-lt"/>
              <a:buAutoNum type="arabicPeriod"/>
            </a:pPr>
            <a:r>
              <a:rPr lang="en-GB" b="1" i="0" u="none" strike="noStrike" dirty="0">
                <a:solidFill>
                  <a:srgbClr val="000000"/>
                </a:solidFill>
                <a:effectLst/>
              </a:rPr>
              <a:t>Incorporating Cultural Practices:</a:t>
            </a:r>
            <a:r>
              <a:rPr lang="en-GB" b="0" i="0" u="none" strike="noStrike" dirty="0">
                <a:solidFill>
                  <a:srgbClr val="000000"/>
                </a:solidFill>
                <a:effectLst/>
              </a:rPr>
              <a:t> Incorporating culturally appropriate practices into care plans demonstrates respect and sensitivity towards diverse cultural backgrounds. This may involve adapting care environments, communication styles, and support strategies to accommodate cultural preferences and needs.</a:t>
            </a:r>
          </a:p>
          <a:p>
            <a:pPr algn="l">
              <a:buFont typeface="+mj-lt"/>
              <a:buAutoNum type="arabicPeriod"/>
            </a:pPr>
            <a:r>
              <a:rPr lang="en-GB" b="1" i="0" u="none" strike="noStrike" dirty="0">
                <a:solidFill>
                  <a:srgbClr val="000000"/>
                </a:solidFill>
                <a:effectLst/>
              </a:rPr>
              <a:t>Collaboration and Consultation:</a:t>
            </a:r>
            <a:r>
              <a:rPr lang="en-GB" b="0" i="0" u="none" strike="noStrike" dirty="0">
                <a:solidFill>
                  <a:srgbClr val="000000"/>
                </a:solidFill>
                <a:effectLst/>
              </a:rPr>
              <a:t> Collaborating with interpreters, cultural liaisons, or community leaders can facilitate effective communication and understanding between healthcare providers and individuals from diverse cultural backgrounds. Consulting with cultural experts can offer insights into specific cultural norms and practices that guide grieving processes.</a:t>
            </a:r>
          </a:p>
          <a:p>
            <a:pPr algn="l"/>
            <a:r>
              <a:rPr lang="en-GB" b="0" i="0" u="none" strike="noStrike" dirty="0">
                <a:solidFill>
                  <a:srgbClr val="000000"/>
                </a:solidFill>
                <a:effectLst/>
              </a:rPr>
              <a:t>By embracing cultural sensitivity in grieving, healthcare practitioners and support networks can create inclusive and supportive environments where individuals and families feel respected, validated, and supported in their unique cultural expressions of grief and mourning. This approach fosters trust, enhances communication, and promotes healing across diverse cultural contexts.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35</a:t>
            </a:fld>
            <a:endParaRPr lang="en-CY"/>
          </a:p>
        </p:txBody>
      </p:sp>
    </p:spTree>
    <p:extLst>
      <p:ext uri="{BB962C8B-B14F-4D97-AF65-F5344CB8AC3E}">
        <p14:creationId xmlns:p14="http://schemas.microsoft.com/office/powerpoint/2010/main" val="96278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Summary of Key Points:</a:t>
            </a:r>
            <a:endParaRPr lang="en-GB" b="0" i="0" u="none" strike="noStrike" dirty="0">
              <a:solidFill>
                <a:srgbClr val="000000"/>
              </a:solidFill>
              <a:effectLst/>
            </a:endParaRPr>
          </a:p>
          <a:p>
            <a:pPr algn="l"/>
            <a:r>
              <a:rPr lang="en-GB" b="0" i="0" u="none" strike="noStrike" dirty="0">
                <a:solidFill>
                  <a:srgbClr val="000000"/>
                </a:solidFill>
                <a:effectLst/>
              </a:rPr>
              <a:t>Throughout this discussion, we have explored several critical aspects of grief support, emphasizing the importance of understanding patient and family experiences, recognizing the grieving process, and employing effective support strategies.</a:t>
            </a:r>
          </a:p>
          <a:p>
            <a:pPr algn="l">
              <a:buFont typeface="+mj-lt"/>
              <a:buAutoNum type="arabicPeriod"/>
            </a:pPr>
            <a:r>
              <a:rPr lang="en-GB" b="1" i="0" u="none" strike="noStrike" dirty="0">
                <a:solidFill>
                  <a:srgbClr val="000000"/>
                </a:solidFill>
                <a:effectLst/>
              </a:rPr>
              <a:t>Understanding Patient and Family Experiences:</a:t>
            </a:r>
            <a:r>
              <a:rPr lang="en-GB" b="0" i="0" u="none" strike="noStrike" dirty="0">
                <a:solidFill>
                  <a:srgbClr val="000000"/>
                </a:solidFill>
                <a:effectLst/>
              </a:rPr>
              <a:t> Grief is a deeply personal and complex experience that varies widely among individuals and cultures. It encompasses emotional, social, spiritual, and physical dimensions, influenced by factors such as the nature of the loss, personal coping styles, and cultural beliefs.</a:t>
            </a:r>
          </a:p>
          <a:p>
            <a:pPr algn="l">
              <a:buFont typeface="+mj-lt"/>
              <a:buAutoNum type="arabicPeriod"/>
            </a:pPr>
            <a:r>
              <a:rPr lang="en-GB" b="1" i="0" u="none" strike="noStrike" dirty="0">
                <a:solidFill>
                  <a:srgbClr val="000000"/>
                </a:solidFill>
                <a:effectLst/>
              </a:rPr>
              <a:t>The Grieving Process:</a:t>
            </a:r>
            <a:r>
              <a:rPr lang="en-GB" b="0" i="0" u="none" strike="noStrike" dirty="0">
                <a:solidFill>
                  <a:srgbClr val="000000"/>
                </a:solidFill>
                <a:effectLst/>
              </a:rPr>
              <a:t> We have discussed the stages of grief, including shock, denial, anger, bargaining, depression, and acceptance. While these stages provide a framework, grief is non-linear and unique to each person. It involves adapting to life changes, processing emotions, and finding ways to </a:t>
            </a:r>
            <a:r>
              <a:rPr lang="en-GB" b="0" i="0" u="none" strike="noStrike" dirty="0" err="1">
                <a:solidFill>
                  <a:srgbClr val="000000"/>
                </a:solidFill>
                <a:effectLst/>
              </a:rPr>
              <a:t>honor</a:t>
            </a:r>
            <a:r>
              <a:rPr lang="en-GB" b="0" i="0" u="none" strike="noStrike" dirty="0">
                <a:solidFill>
                  <a:srgbClr val="000000"/>
                </a:solidFill>
                <a:effectLst/>
              </a:rPr>
              <a:t> and remember the deceased.</a:t>
            </a:r>
          </a:p>
          <a:p>
            <a:pPr algn="l">
              <a:buFont typeface="+mj-lt"/>
              <a:buAutoNum type="arabicPeriod"/>
            </a:pPr>
            <a:r>
              <a:rPr lang="en-GB" b="1" i="0" u="none" strike="noStrike" dirty="0">
                <a:solidFill>
                  <a:srgbClr val="000000"/>
                </a:solidFill>
                <a:effectLst/>
              </a:rPr>
              <a:t>Support Strategies:</a:t>
            </a:r>
            <a:r>
              <a:rPr lang="en-GB" b="0" i="0" u="none" strike="noStrike" dirty="0">
                <a:solidFill>
                  <a:srgbClr val="000000"/>
                </a:solidFill>
                <a:effectLst/>
              </a:rPr>
              <a:t> Effective grief support involves empathetic listening, providing emotional validation, and offering practical guidance. Support groups, </a:t>
            </a:r>
            <a:r>
              <a:rPr lang="en-GB" b="0" i="0" u="none" strike="noStrike" dirty="0" err="1">
                <a:solidFill>
                  <a:srgbClr val="000000"/>
                </a:solidFill>
                <a:effectLst/>
              </a:rPr>
              <a:t>counseling</a:t>
            </a:r>
            <a:r>
              <a:rPr lang="en-GB" b="0" i="0" u="none" strike="noStrike" dirty="0">
                <a:solidFill>
                  <a:srgbClr val="000000"/>
                </a:solidFill>
                <a:effectLst/>
              </a:rPr>
              <a:t> services, and community resources play vital roles in helping individuals navigate their grief journey. Tailoring support to cultural preferences and beliefs is essential for providing respectful and compassionate care.</a:t>
            </a:r>
          </a:p>
          <a:p>
            <a:pPr algn="l"/>
            <a:r>
              <a:rPr lang="en-GB" b="1" i="0" u="none" strike="noStrike" dirty="0">
                <a:solidFill>
                  <a:srgbClr val="000000"/>
                </a:solidFill>
                <a:effectLst/>
              </a:rPr>
              <a:t>Highlight of Key Practices: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Importance of Empathy and Active Listening:</a:t>
            </a:r>
            <a:r>
              <a:rPr lang="en-GB" b="0" i="0" u="none" strike="noStrike" dirty="0">
                <a:solidFill>
                  <a:srgbClr val="000000"/>
                </a:solidFill>
                <a:effectLst/>
              </a:rPr>
              <a:t> Empathy allows healthcare practitioners to connect deeply with grieving individuals, validating their emotions and providing a supportive presence. Active listening involves attentively hearing and understanding the person's experiences, fostering trust and openness.</a:t>
            </a:r>
          </a:p>
          <a:p>
            <a:pPr algn="l">
              <a:buFont typeface="+mj-lt"/>
              <a:buAutoNum type="arabicPeriod"/>
            </a:pPr>
            <a:r>
              <a:rPr lang="en-GB" b="1" i="0" u="none" strike="noStrike" dirty="0">
                <a:solidFill>
                  <a:srgbClr val="000000"/>
                </a:solidFill>
                <a:effectLst/>
              </a:rPr>
              <a:t>Cultural Sensitivity in Grief Support:</a:t>
            </a:r>
            <a:r>
              <a:rPr lang="en-GB" b="0" i="0" u="none" strike="noStrike" dirty="0">
                <a:solidFill>
                  <a:srgbClr val="000000"/>
                </a:solidFill>
                <a:effectLst/>
              </a:rPr>
              <a:t> Recognizing and respecting diverse cultural practices and beliefs surrounding death and grieving is crucial. This involves educating oneself, respecting cultural preferences, and incorporating culturally appropriate practices into care plans to </a:t>
            </a:r>
            <a:r>
              <a:rPr lang="en-GB" b="0" i="0" u="none" strike="noStrike" dirty="0" err="1">
                <a:solidFill>
                  <a:srgbClr val="000000"/>
                </a:solidFill>
                <a:effectLst/>
              </a:rPr>
              <a:t>honor</a:t>
            </a:r>
            <a:r>
              <a:rPr lang="en-GB" b="0" i="0" u="none" strike="noStrike" dirty="0">
                <a:solidFill>
                  <a:srgbClr val="000000"/>
                </a:solidFill>
                <a:effectLst/>
              </a:rPr>
              <a:t> and support diverse expressions of grief.</a:t>
            </a:r>
          </a:p>
          <a:p>
            <a:pPr algn="l"/>
            <a:r>
              <a:rPr lang="en-GB" b="1" i="0" u="none" strike="noStrike" dirty="0">
                <a:solidFill>
                  <a:srgbClr val="000000"/>
                </a:solidFill>
                <a:effectLst/>
              </a:rPr>
              <a:t>Takeaway Messages:</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Compassionate and Personalized Care:</a:t>
            </a:r>
            <a:r>
              <a:rPr lang="en-GB" b="0" i="0" u="none" strike="noStrike" dirty="0">
                <a:solidFill>
                  <a:srgbClr val="000000"/>
                </a:solidFill>
                <a:effectLst/>
              </a:rPr>
              <a:t> The foundation of effective grief support lies in providing compassionate, personalized care that acknowledges the uniqueness of each individual's grief journey. By listening with empathy, respecting cultural diversity, and offering tailored support, healthcare providers can empower individuals to navigate their grief with resilience and dignity.</a:t>
            </a:r>
          </a:p>
          <a:p>
            <a:pPr algn="l">
              <a:buFont typeface="+mj-lt"/>
              <a:buAutoNum type="arabicPeriod"/>
            </a:pPr>
            <a:r>
              <a:rPr lang="en-GB" b="1" i="0" u="none" strike="noStrike" dirty="0">
                <a:solidFill>
                  <a:srgbClr val="000000"/>
                </a:solidFill>
                <a:effectLst/>
              </a:rPr>
              <a:t>Continued Learning and Reflection:</a:t>
            </a:r>
            <a:r>
              <a:rPr lang="en-GB" b="0" i="0" u="none" strike="noStrike" dirty="0">
                <a:solidFill>
                  <a:srgbClr val="000000"/>
                </a:solidFill>
                <a:effectLst/>
              </a:rPr>
              <a:t> Grief support is an evolving field that requires ongoing learning and reflection. Healthcare practitioners should continually educate themselves on best practices, cultural competence, and new research in bereavement care. By staying informed and open to growth, practitioners can enhance their ability to provide meaningful support to grieving individuals and families.</a:t>
            </a:r>
          </a:p>
          <a:p>
            <a:pPr algn="l"/>
            <a:r>
              <a:rPr lang="en-GB" b="0" i="0" u="none" strike="noStrike" dirty="0">
                <a:solidFill>
                  <a:srgbClr val="000000"/>
                </a:solidFill>
                <a:effectLst/>
              </a:rPr>
              <a:t>In conclusion, by embracing empathy, active listening, and cultural sensitivity, healthcare providers can create supportive environments where individuals find comfort, healing, and hope amidst grief. Each interaction offers an opportunity to make a positive impact, guiding individuals towards resilience and renewed meaning in their lives after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36</a:t>
            </a:fld>
            <a:endParaRPr lang="en-CY"/>
          </a:p>
        </p:txBody>
      </p:sp>
    </p:spTree>
    <p:extLst>
      <p:ext uri="{BB962C8B-B14F-4D97-AF65-F5344CB8AC3E}">
        <p14:creationId xmlns:p14="http://schemas.microsoft.com/office/powerpoint/2010/main" val="1381940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37</a:t>
            </a:fld>
            <a:endParaRPr lang="en-CY"/>
          </a:p>
        </p:txBody>
      </p:sp>
    </p:spTree>
    <p:extLst>
      <p:ext uri="{BB962C8B-B14F-4D97-AF65-F5344CB8AC3E}">
        <p14:creationId xmlns:p14="http://schemas.microsoft.com/office/powerpoint/2010/main" val="288799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"Next, let's explore the various responses to grief and how they manifest in different aspects of an individual’s life.</a:t>
            </a:r>
          </a:p>
          <a:p>
            <a:pPr algn="l"/>
            <a:r>
              <a:rPr lang="en-GB" b="0" i="0" u="none" strike="noStrike" dirty="0">
                <a:solidFill>
                  <a:srgbClr val="000000"/>
                </a:solidFill>
                <a:effectLst/>
              </a:rPr>
              <a:t>Firstly, grief can trigger a wide range of emotional responses. These include sadness, anger, guilt, and even relief. Such emotions are natural and part of the process of adjusting to the loss.</a:t>
            </a:r>
          </a:p>
          <a:p>
            <a:pPr algn="l"/>
            <a:r>
              <a:rPr lang="en-GB" b="0" i="0" u="none" strike="noStrike" dirty="0">
                <a:solidFill>
                  <a:srgbClr val="000000"/>
                </a:solidFill>
                <a:effectLst/>
              </a:rPr>
              <a:t>Physical responses are also common. Individuals might experience fatigue, headaches, and changes in appetite, as their bodies respond to the stress of grief.</a:t>
            </a:r>
          </a:p>
          <a:p>
            <a:pPr algn="l"/>
            <a:r>
              <a:rPr lang="en-GB" b="0" i="0" u="none" strike="noStrike" dirty="0">
                <a:solidFill>
                  <a:srgbClr val="000000"/>
                </a:solidFill>
                <a:effectLst/>
              </a:rPr>
              <a:t>Cognitively, grief can lead to difficulty concentrating, a sense of disbelief, and a preoccupation with thoughts of the deceased. These cognitive responses can impact daily functioning and decision-making.</a:t>
            </a:r>
          </a:p>
          <a:p>
            <a:pPr algn="l"/>
            <a:r>
              <a:rPr lang="en-GB" b="0" i="0" u="none" strike="noStrike" dirty="0" err="1">
                <a:solidFill>
                  <a:srgbClr val="000000"/>
                </a:solidFill>
                <a:effectLst/>
              </a:rPr>
              <a:t>Behaviorally</a:t>
            </a:r>
            <a:r>
              <a:rPr lang="en-GB" b="0" i="0" u="none" strike="noStrike" dirty="0">
                <a:solidFill>
                  <a:srgbClr val="000000"/>
                </a:solidFill>
                <a:effectLst/>
              </a:rPr>
              <a:t>, grieving individuals may withdraw socially, alter their daily routines, or avoid places and activities that remind them of the deceased. These </a:t>
            </a:r>
            <a:r>
              <a:rPr lang="en-GB" b="0" i="0" u="none" strike="noStrike" dirty="0" err="1">
                <a:solidFill>
                  <a:srgbClr val="000000"/>
                </a:solidFill>
                <a:effectLst/>
              </a:rPr>
              <a:t>behaviors</a:t>
            </a:r>
            <a:r>
              <a:rPr lang="en-GB" b="0" i="0" u="none" strike="noStrike" dirty="0">
                <a:solidFill>
                  <a:srgbClr val="000000"/>
                </a:solidFill>
                <a:effectLst/>
              </a:rPr>
              <a:t> are often coping mechanisms to manage the overwhelming emotions associated with loss.</a:t>
            </a:r>
          </a:p>
          <a:p>
            <a:pPr algn="l"/>
            <a:r>
              <a:rPr lang="en-GB" b="0" i="0" u="none" strike="noStrike" dirty="0">
                <a:solidFill>
                  <a:srgbClr val="000000"/>
                </a:solidFill>
                <a:effectLst/>
              </a:rPr>
              <a:t>It’s important to differentiate between acute and chronic grief. Acute grief refers to the intense, often overwhelming feelings that occur shortly after the loss. In contrast, chronic grief involves prolonged and persistent feelings that interfere with an individual’s daily life and functioning, potentially lasting for months or even years.</a:t>
            </a:r>
          </a:p>
          <a:p>
            <a:pPr algn="l"/>
            <a:r>
              <a:rPr lang="en-GB" b="0" i="0" u="none" strike="noStrike" dirty="0">
                <a:solidFill>
                  <a:srgbClr val="000000"/>
                </a:solidFill>
                <a:effectLst/>
              </a:rPr>
              <a:t>Personal and individual variations play a significant role in the grieving process. Each person's journey through grief is unique, shaped by their relationship with the deceased, their personal resilience, and the support systems they have in place. Additionally, cultural, religious, and personal beliefs can significantly influence how individuals experience and express their grief.</a:t>
            </a:r>
          </a:p>
          <a:p>
            <a:pPr algn="l"/>
            <a:r>
              <a:rPr lang="en-GB" b="0" i="0" u="none" strike="noStrike" dirty="0">
                <a:solidFill>
                  <a:srgbClr val="000000"/>
                </a:solidFill>
                <a:effectLst/>
              </a:rPr>
              <a:t>Understanding these multifaceted responses to grief helps in providing compassionate and effective support to those who are grieving."</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4</a:t>
            </a:fld>
            <a:endParaRPr lang="en-CY"/>
          </a:p>
        </p:txBody>
      </p:sp>
    </p:spTree>
    <p:extLst>
      <p:ext uri="{BB962C8B-B14F-4D97-AF65-F5344CB8AC3E}">
        <p14:creationId xmlns:p14="http://schemas.microsoft.com/office/powerpoint/2010/main" val="326718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"Let's now discuss the impact of bereavement on mental health, the typical duration and phases of bereavement, and the importance of support systems during this challenging time.</a:t>
            </a:r>
          </a:p>
          <a:p>
            <a:pPr algn="l"/>
            <a:r>
              <a:rPr lang="en-GB" b="0" i="0" u="none" strike="noStrike" dirty="0">
                <a:solidFill>
                  <a:srgbClr val="000000"/>
                </a:solidFill>
                <a:effectLst/>
              </a:rPr>
              <a:t>Bereavement significantly affects mental health, often increasing the risk of depression, anxiety, and post-traumatic stress disorder, or PTSD. For some, the grieving process can lead to complicated grief or prolonged grief disorder, where the intense feelings of sorrow and loss persist and interfere with daily life for an extended period.</a:t>
            </a:r>
          </a:p>
          <a:p>
            <a:pPr algn="l"/>
            <a:r>
              <a:rPr lang="en-GB" b="0" i="0" u="none" strike="noStrike" dirty="0">
                <a:solidFill>
                  <a:srgbClr val="000000"/>
                </a:solidFill>
                <a:effectLst/>
              </a:rPr>
              <a:t>Bereavement typically unfolds in phases. Initially, individuals may experience shock and numbness as they try to grasp the reality of the loss. This phase can feel surreal and disorienting. Following this, they enter an intermediate phase of acute grief, characterized by intense emotional pain, yearning, and frequent thoughts of the deceased. Finally, in the long-term adaptation and reorganization phase, individuals gradually begin to accept the loss, adapt to life without their loved one, and find ways to reorganize their lives while maintaining a connection to the deceased.</a:t>
            </a:r>
          </a:p>
          <a:p>
            <a:pPr algn="l"/>
            <a:r>
              <a:rPr lang="en-GB" b="0" i="0" u="none" strike="noStrike" dirty="0">
                <a:solidFill>
                  <a:srgbClr val="000000"/>
                </a:solidFill>
                <a:effectLst/>
              </a:rPr>
              <a:t>Support systems play a crucial role in the grieving process. Family, friends, and community members often serve as key sources of emotional support, providing comfort and understanding. Professional support, such as </a:t>
            </a:r>
            <a:r>
              <a:rPr lang="en-GB" b="0" i="0" u="none" strike="noStrike" dirty="0" err="1">
                <a:solidFill>
                  <a:srgbClr val="000000"/>
                </a:solidFill>
                <a:effectLst/>
              </a:rPr>
              <a:t>counselors</a:t>
            </a:r>
            <a:r>
              <a:rPr lang="en-GB" b="0" i="0" u="none" strike="noStrike" dirty="0">
                <a:solidFill>
                  <a:srgbClr val="000000"/>
                </a:solidFill>
                <a:effectLst/>
              </a:rPr>
              <a:t>, therapists, and support groups, can also be invaluable. These professionals offer specialized guidance and coping strategies, helping individuals navigate their grief journey more effectively.</a:t>
            </a:r>
          </a:p>
          <a:p>
            <a:pPr algn="l"/>
            <a:r>
              <a:rPr lang="en-GB" b="0" i="0" u="none" strike="noStrike" dirty="0">
                <a:solidFill>
                  <a:srgbClr val="000000"/>
                </a:solidFill>
                <a:effectLst/>
              </a:rPr>
              <a:t>Understanding the mental health impacts of bereavement, the phases of grieving, and the importance of support systems is essential for providing comprehensive care to those who are grieving."</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5</a:t>
            </a:fld>
            <a:endParaRPr lang="en-CY"/>
          </a:p>
        </p:txBody>
      </p:sp>
    </p:spTree>
    <p:extLst>
      <p:ext uri="{BB962C8B-B14F-4D97-AF65-F5344CB8AC3E}">
        <p14:creationId xmlns:p14="http://schemas.microsoft.com/office/powerpoint/2010/main" val="233527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"Let's explore the various rituals and practices in mourning across different cultures, the distinction between public and private mourning, and the role of mourning in the healing process.</a:t>
            </a:r>
          </a:p>
          <a:p>
            <a:pPr algn="l"/>
            <a:r>
              <a:rPr lang="en-GB" b="0" i="0" u="none" strike="noStrike" dirty="0">
                <a:solidFill>
                  <a:srgbClr val="000000"/>
                </a:solidFill>
                <a:effectLst/>
              </a:rPr>
              <a:t>Mourning rituals and practices vary widely across cultures, offering unique ways to </a:t>
            </a:r>
            <a:r>
              <a:rPr lang="en-GB" b="0" i="0" u="none" strike="noStrike" dirty="0" err="1">
                <a:solidFill>
                  <a:srgbClr val="000000"/>
                </a:solidFill>
                <a:effectLst/>
              </a:rPr>
              <a:t>honor</a:t>
            </a:r>
            <a:r>
              <a:rPr lang="en-GB" b="0" i="0" u="none" strike="noStrike" dirty="0">
                <a:solidFill>
                  <a:srgbClr val="000000"/>
                </a:solidFill>
                <a:effectLst/>
              </a:rPr>
              <a:t> the deceased and process grief. Examples include wakes, memorial services, and cultural ceremonies, such as Día de </a:t>
            </a:r>
            <a:r>
              <a:rPr lang="en-GB" b="0" i="0" u="none" strike="noStrike" dirty="0" err="1">
                <a:solidFill>
                  <a:srgbClr val="000000"/>
                </a:solidFill>
                <a:effectLst/>
              </a:rPr>
              <a:t>los</a:t>
            </a:r>
            <a:r>
              <a:rPr lang="en-GB" b="0" i="0" u="none" strike="noStrike" dirty="0">
                <a:solidFill>
                  <a:srgbClr val="000000"/>
                </a:solidFill>
                <a:effectLst/>
              </a:rPr>
              <a:t> Muertos in Mexico or the Shiva period in Jewish tradition. These rituals provide a structured way to say goodbye, commemorate the deceased, and find meaning during the mourning process.</a:t>
            </a:r>
          </a:p>
          <a:p>
            <a:pPr algn="l"/>
            <a:r>
              <a:rPr lang="en-GB" b="0" i="0" u="none" strike="noStrike" dirty="0">
                <a:solidFill>
                  <a:srgbClr val="000000"/>
                </a:solidFill>
                <a:effectLst/>
              </a:rPr>
              <a:t>Mourning can be expressed both publicly and privately. Public mourning involves participating in communal rituals and ceremonies, such as funerals and memorial services, where grief is shared and social support is offered collectively. These public expressions help to reinforce communal bonds and collective remembrance. On the other hand, private mourning includes personal reflections, journaling, and private memorials. This form of mourning allows individuals to process their emotions in solitude, engage in introspective activities, and create personal tributes to the deceased.</a:t>
            </a:r>
          </a:p>
          <a:p>
            <a:pPr algn="l"/>
            <a:r>
              <a:rPr lang="en-GB" b="0" i="0" u="none" strike="noStrike" dirty="0">
                <a:solidFill>
                  <a:srgbClr val="000000"/>
                </a:solidFill>
                <a:effectLst/>
              </a:rPr>
              <a:t>Mourning plays a vital role in the healing process. It provides a necessary outlet for individuals to express their grief openly, which is crucial for emotional health. Public mourning rituals, in particular, offer a supportive environment where the bereaved can receive empathy and understanding from others, aiding in the acceptance of the loss. Engaging in these rituals helps individuals to transition from acute grief to long-term adjustment, facilitating the process of coming to terms with their new reality.</a:t>
            </a:r>
          </a:p>
          <a:p>
            <a:pPr algn="l"/>
            <a:r>
              <a:rPr lang="en-GB" b="0" i="0" u="none" strike="noStrike" dirty="0">
                <a:solidFill>
                  <a:srgbClr val="000000"/>
                </a:solidFill>
                <a:effectLst/>
              </a:rPr>
              <a:t>Understanding the significance of mourning rituals, both public and private, and their role in the healing process, highlights the importance of cultural sensitivity and support in bereavement care."</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6</a:t>
            </a:fld>
            <a:endParaRPr lang="en-CY"/>
          </a:p>
        </p:txBody>
      </p:sp>
    </p:spTree>
    <p:extLst>
      <p:ext uri="{BB962C8B-B14F-4D97-AF65-F5344CB8AC3E}">
        <p14:creationId xmlns:p14="http://schemas.microsoft.com/office/powerpoint/2010/main" val="330144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"Now, let's discuss William Worden's four tasks of mourning, a valuable framework for understanding the work involved in adapting to loss. This model emphasizes the importance of active engagement in the mourning process and outlines specific tasks that help individuals navigate their grief.</a:t>
            </a:r>
          </a:p>
          <a:p>
            <a:pPr algn="l"/>
            <a:r>
              <a:rPr lang="en-GB" b="0" i="0" u="none" strike="noStrike" dirty="0">
                <a:solidFill>
                  <a:srgbClr val="000000"/>
                </a:solidFill>
                <a:effectLst/>
              </a:rPr>
              <a:t>Worden's four tasks of mourning are:</a:t>
            </a:r>
          </a:p>
          <a:p>
            <a:pPr algn="l">
              <a:buFont typeface="+mj-lt"/>
              <a:buAutoNum type="arabicPeriod"/>
            </a:pPr>
            <a:r>
              <a:rPr lang="en-GB" b="1" i="0" u="none" strike="noStrike" dirty="0">
                <a:solidFill>
                  <a:srgbClr val="000000"/>
                </a:solidFill>
                <a:effectLst/>
              </a:rPr>
              <a:t>To accept the reality of the loss</a:t>
            </a:r>
            <a:r>
              <a:rPr lang="en-GB" b="0" i="0" u="none" strike="noStrike" dirty="0">
                <a:solidFill>
                  <a:srgbClr val="000000"/>
                </a:solidFill>
                <a:effectLst/>
              </a:rPr>
              <a:t>: This involves coming to terms with the fact that the person is gone and will not return. Denial or disbelief can hinder this acceptance, making it a crucial first step.</a:t>
            </a:r>
          </a:p>
          <a:p>
            <a:pPr algn="l">
              <a:buFont typeface="+mj-lt"/>
              <a:buAutoNum type="arabicPeriod"/>
            </a:pPr>
            <a:r>
              <a:rPr lang="en-GB" b="1" i="0" u="none" strike="noStrike" dirty="0">
                <a:solidFill>
                  <a:srgbClr val="000000"/>
                </a:solidFill>
                <a:effectLst/>
              </a:rPr>
              <a:t>To process the pain of grief</a:t>
            </a:r>
            <a:r>
              <a:rPr lang="en-GB" b="0" i="0" u="none" strike="noStrike" dirty="0">
                <a:solidFill>
                  <a:srgbClr val="000000"/>
                </a:solidFill>
                <a:effectLst/>
              </a:rPr>
              <a:t>: Allowing oneself to feel and express the pain of loss is essential. Suppressing or avoiding these emotions can lead to more intense and prolonged suffering later on.</a:t>
            </a:r>
          </a:p>
          <a:p>
            <a:pPr algn="l">
              <a:buFont typeface="+mj-lt"/>
              <a:buAutoNum type="arabicPeriod"/>
            </a:pPr>
            <a:r>
              <a:rPr lang="en-GB" b="1" i="0" u="none" strike="noStrike" dirty="0">
                <a:solidFill>
                  <a:srgbClr val="000000"/>
                </a:solidFill>
                <a:effectLst/>
              </a:rPr>
              <a:t>To adjust to a world without the deceased</a:t>
            </a:r>
            <a:r>
              <a:rPr lang="en-GB" b="0" i="0" u="none" strike="noStrike" dirty="0">
                <a:solidFill>
                  <a:srgbClr val="000000"/>
                </a:solidFill>
                <a:effectLst/>
              </a:rPr>
              <a:t>: This task involves adapting to the changes brought about by the loss. It may include redefining roles, routines, and a sense of identity in the absence of the loved one.</a:t>
            </a:r>
          </a:p>
          <a:p>
            <a:pPr algn="l">
              <a:buFont typeface="+mj-lt"/>
              <a:buAutoNum type="arabicPeriod"/>
            </a:pPr>
            <a:r>
              <a:rPr lang="en-GB" b="1" i="0" u="none" strike="noStrike" dirty="0">
                <a:solidFill>
                  <a:srgbClr val="000000"/>
                </a:solidFill>
                <a:effectLst/>
              </a:rPr>
              <a:t>To find an enduring connection with the deceased while moving forward with life</a:t>
            </a:r>
            <a:r>
              <a:rPr lang="en-GB" b="0" i="0" u="none" strike="noStrike" dirty="0">
                <a:solidFill>
                  <a:srgbClr val="000000"/>
                </a:solidFill>
                <a:effectLst/>
              </a:rPr>
              <a:t>: This task focuses on finding a way to maintain a bond with the deceased while continuing to live and thrive. It’s about integrating the loss into one's life and finding a balance between remembering the loved one and engaging with the present.</a:t>
            </a:r>
          </a:p>
          <a:p>
            <a:pPr algn="l"/>
            <a:r>
              <a:rPr lang="en-GB" b="0" i="0" u="none" strike="noStrike" dirty="0">
                <a:solidFill>
                  <a:srgbClr val="000000"/>
                </a:solidFill>
                <a:effectLst/>
              </a:rPr>
              <a:t>Completing these tasks is crucial for healthy grieving. Successfully navigating these steps helps individuals integrate the loss into their lives and move forward. When these tasks are left incomplete, it can lead to complicated grief, where the individual remains stuck in their sorrow and is unable to move forward, resulting in prolonged suffering and difficulty adjusting to life without the deceased.</a:t>
            </a:r>
          </a:p>
          <a:p>
            <a:pPr algn="l"/>
            <a:r>
              <a:rPr lang="en-GB" b="0" i="0" u="none" strike="noStrike" dirty="0">
                <a:solidFill>
                  <a:srgbClr val="000000"/>
                </a:solidFill>
                <a:effectLst/>
              </a:rPr>
              <a:t>Understanding and supporting the completion of these tasks can facilitate a healthier grieving process and help individuals find a way to live meaningfully after a significant loss."</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7</a:t>
            </a:fld>
            <a:endParaRPr lang="en-CY"/>
          </a:p>
        </p:txBody>
      </p:sp>
    </p:spTree>
    <p:extLst>
      <p:ext uri="{BB962C8B-B14F-4D97-AF65-F5344CB8AC3E}">
        <p14:creationId xmlns:p14="http://schemas.microsoft.com/office/powerpoint/2010/main" val="60336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"Let's delve into the first task of mourning according to William Worden's model: accepting the reality of the loss.</a:t>
            </a:r>
          </a:p>
          <a:p>
            <a:pPr algn="l"/>
            <a:r>
              <a:rPr lang="en-GB" b="0" i="0" u="none" strike="noStrike" dirty="0">
                <a:solidFill>
                  <a:srgbClr val="000000"/>
                </a:solidFill>
                <a:effectLst/>
              </a:rPr>
              <a:t>This task involves confronting the fact that the loss is real and irreversible. It requires acknowledging both the cognitive and emotional impacts of the loss. Often, individuals initially struggle with denial, which serves as a </a:t>
            </a:r>
            <a:r>
              <a:rPr lang="en-GB" b="0" i="0" u="none" strike="noStrike" dirty="0" err="1">
                <a:solidFill>
                  <a:srgbClr val="000000"/>
                </a:solidFill>
                <a:effectLst/>
              </a:rPr>
              <a:t>defense</a:t>
            </a:r>
            <a:r>
              <a:rPr lang="en-GB" b="0" i="0" u="none" strike="noStrike" dirty="0">
                <a:solidFill>
                  <a:srgbClr val="000000"/>
                </a:solidFill>
                <a:effectLst/>
              </a:rPr>
              <a:t> mechanism that buffers the initial shock of the loss. Denial can manifest as disbelief, numbness, or a sense that the deceased will somehow return.</a:t>
            </a:r>
          </a:p>
          <a:p>
            <a:pPr algn="l"/>
            <a:r>
              <a:rPr lang="en-GB" b="0" i="0" u="none" strike="noStrike" dirty="0">
                <a:solidFill>
                  <a:srgbClr val="000000"/>
                </a:solidFill>
                <a:effectLst/>
              </a:rPr>
              <a:t>To move beyond denial and begin accepting the reality of the loss, individuals must gradually confront and accept the truth. This process can be challenging and requires both time and support.</a:t>
            </a:r>
          </a:p>
          <a:p>
            <a:pPr algn="l"/>
            <a:r>
              <a:rPr lang="en-GB" b="0" i="0" u="none" strike="noStrike" dirty="0">
                <a:solidFill>
                  <a:srgbClr val="000000"/>
                </a:solidFill>
                <a:effectLst/>
              </a:rPr>
              <a:t>Several strategies can help individuals accept the loss:</a:t>
            </a:r>
          </a:p>
          <a:p>
            <a:pPr algn="l">
              <a:buFont typeface="+mj-lt"/>
              <a:buAutoNum type="arabicPeriod"/>
            </a:pPr>
            <a:r>
              <a:rPr lang="en-GB" b="1" i="0" u="none" strike="noStrike" dirty="0">
                <a:solidFill>
                  <a:srgbClr val="000000"/>
                </a:solidFill>
                <a:effectLst/>
              </a:rPr>
              <a:t>Encourage open discussions about the deceased</a:t>
            </a:r>
            <a:r>
              <a:rPr lang="en-GB" b="0" i="0" u="none" strike="noStrike" dirty="0">
                <a:solidFill>
                  <a:srgbClr val="000000"/>
                </a:solidFill>
                <a:effectLst/>
              </a:rPr>
              <a:t>: Talking about the loved one who has passed away helps individuals confront the reality of their absence. Sharing memories, stories, and feelings can make the loss more tangible and real.</a:t>
            </a:r>
          </a:p>
          <a:p>
            <a:pPr algn="l">
              <a:buFont typeface="+mj-lt"/>
              <a:buAutoNum type="arabicPeriod"/>
            </a:pPr>
            <a:r>
              <a:rPr lang="en-GB" b="1" i="0" u="none" strike="noStrike" dirty="0">
                <a:solidFill>
                  <a:srgbClr val="000000"/>
                </a:solidFill>
                <a:effectLst/>
              </a:rPr>
              <a:t>Use of rituals and memorials to acknowledge the loss</a:t>
            </a:r>
            <a:r>
              <a:rPr lang="en-GB" b="0" i="0" u="none" strike="noStrike" dirty="0">
                <a:solidFill>
                  <a:srgbClr val="000000"/>
                </a:solidFill>
                <a:effectLst/>
              </a:rPr>
              <a:t>: Participating in funerals, memorial services, and other rituals provides a structured way to acknowledge the death. These rituals serve as communal affirmations of the loss and offer a space for expressing grief publicly.</a:t>
            </a:r>
          </a:p>
          <a:p>
            <a:pPr algn="l">
              <a:buFont typeface="+mj-lt"/>
              <a:buAutoNum type="arabicPeriod"/>
            </a:pPr>
            <a:r>
              <a:rPr lang="en-GB" b="1" i="0" u="none" strike="noStrike" dirty="0">
                <a:solidFill>
                  <a:srgbClr val="000000"/>
                </a:solidFill>
                <a:effectLst/>
              </a:rPr>
              <a:t>Professional support such as grief </a:t>
            </a:r>
            <a:r>
              <a:rPr lang="en-GB" b="1" i="0" u="none" strike="noStrike" dirty="0" err="1">
                <a:solidFill>
                  <a:srgbClr val="000000"/>
                </a:solidFill>
                <a:effectLst/>
              </a:rPr>
              <a:t>counseling</a:t>
            </a:r>
            <a:r>
              <a:rPr lang="en-GB" b="0" i="0" u="none" strike="noStrike" dirty="0">
                <a:solidFill>
                  <a:srgbClr val="000000"/>
                </a:solidFill>
                <a:effectLst/>
              </a:rPr>
              <a:t>: Grief </a:t>
            </a:r>
            <a:r>
              <a:rPr lang="en-GB" b="0" i="0" u="none" strike="noStrike" dirty="0" err="1">
                <a:solidFill>
                  <a:srgbClr val="000000"/>
                </a:solidFill>
                <a:effectLst/>
              </a:rPr>
              <a:t>counselors</a:t>
            </a:r>
            <a:r>
              <a:rPr lang="en-GB" b="0" i="0" u="none" strike="noStrike" dirty="0">
                <a:solidFill>
                  <a:srgbClr val="000000"/>
                </a:solidFill>
                <a:effectLst/>
              </a:rPr>
              <a:t> and therapists can provide valuable assistance in navigating the denial and acceptance process. Professional support offers a safe environment to explore feelings, confront the reality of the loss, and receive guidance on coping strategies.</a:t>
            </a:r>
          </a:p>
          <a:p>
            <a:pPr algn="l"/>
            <a:r>
              <a:rPr lang="en-GB" b="0" i="0" u="none" strike="noStrike" dirty="0">
                <a:solidFill>
                  <a:srgbClr val="000000"/>
                </a:solidFill>
                <a:effectLst/>
              </a:rPr>
              <a:t>Accepting the reality of the loss is a crucial first step in the mourning process. It sets the foundation for processing the pain, adjusting to life without the deceased, and ultimately finding a way to move forward."</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8</a:t>
            </a:fld>
            <a:endParaRPr lang="en-CY"/>
          </a:p>
        </p:txBody>
      </p:sp>
    </p:spTree>
    <p:extLst>
      <p:ext uri="{BB962C8B-B14F-4D97-AF65-F5344CB8AC3E}">
        <p14:creationId xmlns:p14="http://schemas.microsoft.com/office/powerpoint/2010/main" val="120451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"Moving on to the second task of mourning according to William Worden's model: processing the pain of grief.</a:t>
            </a:r>
          </a:p>
          <a:p>
            <a:pPr algn="l"/>
            <a:r>
              <a:rPr lang="en-GB" b="0" i="0" u="none" strike="noStrike" dirty="0">
                <a:solidFill>
                  <a:srgbClr val="000000"/>
                </a:solidFill>
                <a:effectLst/>
              </a:rPr>
              <a:t>This task involves allowing oneself to fully experience and express the pain of loss. It’s essential to understand that avoiding this pain can hinder the healing process. Avoidance might provide temporary relief, but it can lead to more intense and prolonged grief reactions later on.</a:t>
            </a:r>
          </a:p>
          <a:p>
            <a:pPr algn="l"/>
            <a:r>
              <a:rPr lang="en-GB" b="0" i="0" u="none" strike="noStrike" dirty="0">
                <a:solidFill>
                  <a:srgbClr val="000000"/>
                </a:solidFill>
                <a:effectLst/>
              </a:rPr>
              <a:t>Grief can be expressed both emotionally and physically. Emotional expressions of grief include crying, talking about the deceased, and journaling. These activities allow individuals to externalize their feelings and process their emotions. Physical reactions to grief can also occur, such as crying, fatigue, and changes in appetite. These physical manifestations are natural responses to the emotional turmoil of loss.</a:t>
            </a:r>
          </a:p>
          <a:p>
            <a:pPr algn="l"/>
            <a:r>
              <a:rPr lang="en-GB" b="0" i="0" u="none" strike="noStrike" dirty="0">
                <a:solidFill>
                  <a:srgbClr val="000000"/>
                </a:solidFill>
                <a:effectLst/>
              </a:rPr>
              <a:t>Supportive therapies and interventions can play a crucial role in helping individuals process their grief. Grief </a:t>
            </a:r>
            <a:r>
              <a:rPr lang="en-GB" b="0" i="0" u="none" strike="noStrike" dirty="0" err="1">
                <a:solidFill>
                  <a:srgbClr val="000000"/>
                </a:solidFill>
                <a:effectLst/>
              </a:rPr>
              <a:t>counseling</a:t>
            </a:r>
            <a:r>
              <a:rPr lang="en-GB" b="0" i="0" u="none" strike="noStrike" dirty="0">
                <a:solidFill>
                  <a:srgbClr val="000000"/>
                </a:solidFill>
                <a:effectLst/>
              </a:rPr>
              <a:t> provides a safe space to explore and express emotions, offering professional guidance and coping strategies. Support groups bring together people who are experiencing similar losses, providing mutual understanding and shared experiences. Art therapy can also be beneficial, using creative expression to process emotions that might be difficult to articulate with words.</a:t>
            </a:r>
          </a:p>
          <a:p>
            <a:pPr algn="l"/>
            <a:r>
              <a:rPr lang="en-GB" b="0" i="0" u="none" strike="noStrike" dirty="0">
                <a:solidFill>
                  <a:srgbClr val="000000"/>
                </a:solidFill>
                <a:effectLst/>
              </a:rPr>
              <a:t>Engaging in therapeutic activities that facilitate emotional expression is vital for processing the pain of grief. These activities help individuals confront and work through their emotions, rather than avoiding them, which is essential for moving toward healing and eventual acceptance.</a:t>
            </a:r>
          </a:p>
          <a:p>
            <a:pPr algn="l"/>
            <a:r>
              <a:rPr lang="en-GB" b="0" i="0" u="none" strike="noStrike" dirty="0">
                <a:solidFill>
                  <a:srgbClr val="000000"/>
                </a:solidFill>
                <a:effectLst/>
              </a:rPr>
              <a:t>Processing the pain of grief is a challenging but necessary step in the mourning process. It allows individuals to confront their loss, express their emotions, and begin the journey toward healing and adaptation."</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9</a:t>
            </a:fld>
            <a:endParaRPr lang="en-CY"/>
          </a:p>
        </p:txBody>
      </p:sp>
    </p:spTree>
    <p:extLst>
      <p:ext uri="{BB962C8B-B14F-4D97-AF65-F5344CB8AC3E}">
        <p14:creationId xmlns:p14="http://schemas.microsoft.com/office/powerpoint/2010/main" val="425700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2505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2329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8/17/24</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mayoclinic.org/healthy-lifestyle/end-of-life/in-depth/grief/art-2004726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khanacademy.org/partner-content/pixar/emotions/emotions-revised/v/the-stages-of-grief" TargetMode="External"/><Relationship Id="rId2" Type="http://schemas.openxmlformats.org/officeDocument/2006/relationships/hyperlink" Target="https://www.youtube.com/watch?v=tTb3d5cjSF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p:txBody>
          <a:bodyPr>
            <a:normAutofit fontScale="90000"/>
          </a:bodyPr>
          <a:lstStyle/>
          <a:p>
            <a:r>
              <a:rPr lang="en-GB" dirty="0">
                <a:effectLst/>
                <a:latin typeface="+mn-lt"/>
              </a:rPr>
              <a:t>Understanding Grief and Loss in Neurodegenerative Disorders</a:t>
            </a:r>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524000" y="4327208"/>
            <a:ext cx="9144000" cy="6330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Marios Argyrides, PhD</a:t>
            </a:r>
            <a:br>
              <a:rPr lang="en-GB" dirty="0"/>
            </a:br>
            <a:r>
              <a:rPr lang="en-GB" dirty="0"/>
              <a:t>Neapolis University </a:t>
            </a:r>
            <a:r>
              <a:rPr lang="en-GB" dirty="0" err="1"/>
              <a:t>Pafos</a:t>
            </a:r>
            <a:endParaRPr lang="en-GB" dirty="0"/>
          </a:p>
        </p:txBody>
      </p:sp>
    </p:spTree>
    <p:extLst>
      <p:ext uri="{BB962C8B-B14F-4D97-AF65-F5344CB8AC3E}">
        <p14:creationId xmlns:p14="http://schemas.microsoft.com/office/powerpoint/2010/main" val="116159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C870-AB5A-3751-358D-61F317CEF38C}"/>
              </a:ext>
            </a:extLst>
          </p:cNvPr>
          <p:cNvSpPr>
            <a:spLocks noGrp="1"/>
          </p:cNvSpPr>
          <p:nvPr>
            <p:ph type="title"/>
          </p:nvPr>
        </p:nvSpPr>
        <p:spPr/>
        <p:txBody>
          <a:bodyPr>
            <a:normAutofit/>
          </a:bodyPr>
          <a:lstStyle/>
          <a:p>
            <a:r>
              <a:rPr lang="en-GB" dirty="0">
                <a:latin typeface="+mn-lt"/>
              </a:rPr>
              <a:t>Task 3 of Mourning</a:t>
            </a:r>
            <a:endParaRPr lang="en-CY" dirty="0">
              <a:latin typeface="+mn-lt"/>
            </a:endParaRPr>
          </a:p>
        </p:txBody>
      </p:sp>
      <p:sp>
        <p:nvSpPr>
          <p:cNvPr id="3" name="Content Placeholder 2">
            <a:extLst>
              <a:ext uri="{FF2B5EF4-FFF2-40B4-BE49-F238E27FC236}">
                <a16:creationId xmlns:a16="http://schemas.microsoft.com/office/drawing/2014/main" id="{CEEB6E0C-34CF-6972-9357-27D450F6FEC9}"/>
              </a:ext>
            </a:extLst>
          </p:cNvPr>
          <p:cNvSpPr>
            <a:spLocks noGrp="1"/>
          </p:cNvSpPr>
          <p:nvPr>
            <p:ph idx="1"/>
          </p:nvPr>
        </p:nvSpPr>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200" b="1" dirty="0">
                <a:effectLst/>
              </a:rPr>
              <a:t>Adjusting to a world without the deceased:</a:t>
            </a:r>
            <a:endParaRPr lang="en-GB" sz="3200" dirty="0">
              <a:effectLst/>
            </a:endParaRPr>
          </a:p>
          <a:p>
            <a:pPr marL="1143000" lvl="2" indent="-228600">
              <a:buFont typeface="Arial" panose="020B0604020202020204" pitchFamily="34" charset="0"/>
              <a:buChar char="•"/>
            </a:pPr>
            <a:r>
              <a:rPr lang="en-GB" sz="2800" dirty="0">
                <a:effectLst/>
              </a:rPr>
              <a:t>Rebuilding daily routines and roles that were influenced by the deceased.</a:t>
            </a:r>
          </a:p>
          <a:p>
            <a:pPr marL="1143000" lvl="2" indent="-228600">
              <a:buFont typeface="Arial" panose="020B0604020202020204" pitchFamily="34" charset="0"/>
              <a:buChar char="•"/>
            </a:pPr>
            <a:r>
              <a:rPr lang="en-GB" sz="2800" dirty="0">
                <a:effectLst/>
              </a:rPr>
              <a:t>Developing new skills and coping mechanisms to manage life changes.</a:t>
            </a:r>
          </a:p>
          <a:p>
            <a:pPr marL="742950" lvl="1" indent="-285750">
              <a:buFont typeface="Arial" panose="020B0604020202020204" pitchFamily="34" charset="0"/>
              <a:buChar char="•"/>
            </a:pPr>
            <a:r>
              <a:rPr lang="en-GB" sz="3200" b="1" dirty="0">
                <a:effectLst/>
              </a:rPr>
              <a:t>Role changes and identity shifts:</a:t>
            </a:r>
            <a:endParaRPr lang="en-GB" sz="3200" dirty="0">
              <a:effectLst/>
            </a:endParaRPr>
          </a:p>
          <a:p>
            <a:pPr marL="1143000" lvl="2" indent="-228600">
              <a:buFont typeface="Arial" panose="020B0604020202020204" pitchFamily="34" charset="0"/>
              <a:buChar char="•"/>
            </a:pPr>
            <a:r>
              <a:rPr lang="en-GB" sz="2800" dirty="0">
                <a:effectLst/>
              </a:rPr>
              <a:t>Adapting to changes in family roles (e.g., single parenting, financial management).</a:t>
            </a:r>
          </a:p>
          <a:p>
            <a:pPr marL="1143000" lvl="2" indent="-228600">
              <a:buFont typeface="Arial" panose="020B0604020202020204" pitchFamily="34" charset="0"/>
              <a:buChar char="•"/>
            </a:pPr>
            <a:r>
              <a:rPr lang="en-GB" sz="2800" dirty="0">
                <a:effectLst/>
              </a:rPr>
              <a:t>Reevaluating personal identity in the absence of the deceased.</a:t>
            </a:r>
          </a:p>
          <a:p>
            <a:pPr marL="742950" lvl="1" indent="-285750">
              <a:buFont typeface="Arial" panose="020B0604020202020204" pitchFamily="34" charset="0"/>
              <a:buChar char="•"/>
            </a:pPr>
            <a:r>
              <a:rPr lang="en-GB" sz="3200" b="1" dirty="0">
                <a:effectLst/>
              </a:rPr>
              <a:t>Practical and emotional adjustments:</a:t>
            </a:r>
            <a:endParaRPr lang="en-GB" sz="3200" dirty="0">
              <a:effectLst/>
            </a:endParaRPr>
          </a:p>
          <a:p>
            <a:pPr marL="1143000" lvl="2" indent="-228600">
              <a:buFont typeface="Arial" panose="020B0604020202020204" pitchFamily="34" charset="0"/>
              <a:buChar char="•"/>
            </a:pPr>
            <a:r>
              <a:rPr lang="en-GB" sz="2800" dirty="0">
                <a:effectLst/>
              </a:rPr>
              <a:t>Finding new sources of support and connection.</a:t>
            </a:r>
          </a:p>
          <a:p>
            <a:pPr marL="1143000" lvl="2" indent="-228600">
              <a:buFont typeface="Arial" panose="020B0604020202020204" pitchFamily="34" charset="0"/>
              <a:buChar char="•"/>
            </a:pPr>
            <a:r>
              <a:rPr lang="en-GB" sz="2800" dirty="0">
                <a:effectLst/>
              </a:rPr>
              <a:t>Embracing new opportunities and experiences.</a:t>
            </a:r>
          </a:p>
        </p:txBody>
      </p:sp>
    </p:spTree>
    <p:extLst>
      <p:ext uri="{BB962C8B-B14F-4D97-AF65-F5344CB8AC3E}">
        <p14:creationId xmlns:p14="http://schemas.microsoft.com/office/powerpoint/2010/main" val="241948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9DE8-3F98-EBFB-9698-D4E32BE1BA71}"/>
              </a:ext>
            </a:extLst>
          </p:cNvPr>
          <p:cNvSpPr>
            <a:spLocks noGrp="1"/>
          </p:cNvSpPr>
          <p:nvPr>
            <p:ph type="title"/>
          </p:nvPr>
        </p:nvSpPr>
        <p:spPr/>
        <p:txBody>
          <a:bodyPr>
            <a:normAutofit/>
          </a:bodyPr>
          <a:lstStyle/>
          <a:p>
            <a:r>
              <a:rPr lang="en-GB" dirty="0">
                <a:latin typeface="+mn-lt"/>
              </a:rPr>
              <a:t>Task 4 of Mourning</a:t>
            </a:r>
            <a:endParaRPr lang="en-CY" dirty="0">
              <a:latin typeface="+mn-lt"/>
            </a:endParaRPr>
          </a:p>
        </p:txBody>
      </p:sp>
      <p:sp>
        <p:nvSpPr>
          <p:cNvPr id="3" name="Content Placeholder 2">
            <a:extLst>
              <a:ext uri="{FF2B5EF4-FFF2-40B4-BE49-F238E27FC236}">
                <a16:creationId xmlns:a16="http://schemas.microsoft.com/office/drawing/2014/main" id="{B642CE27-D5FB-D551-546A-D6B005DA0E32}"/>
              </a:ext>
            </a:extLst>
          </p:cNvPr>
          <p:cNvSpPr>
            <a:spLocks noGrp="1"/>
          </p:cNvSpPr>
          <p:nvPr>
            <p:ph idx="1"/>
          </p:nvPr>
        </p:nvSpPr>
        <p:spPr>
          <a:xfrm>
            <a:off x="838200" y="1131503"/>
            <a:ext cx="10515600" cy="4805363"/>
          </a:xfrm>
        </p:spPr>
        <p:txBody>
          <a:bodyPr>
            <a:normAutofit fontScale="92500" lnSpcReduction="20000"/>
          </a:bodyPr>
          <a:lstStyle/>
          <a:p>
            <a:pPr marL="0" indent="0">
              <a:buNone/>
            </a:pPr>
            <a:endParaRPr lang="en-GB" sz="3600" dirty="0">
              <a:effectLst/>
            </a:endParaRPr>
          </a:p>
          <a:p>
            <a:pPr marL="742950" lvl="1" indent="-285750">
              <a:buFont typeface="Arial" panose="020B0604020202020204" pitchFamily="34" charset="0"/>
              <a:buChar char="•"/>
            </a:pPr>
            <a:r>
              <a:rPr lang="en-GB" sz="3200" b="1" dirty="0">
                <a:effectLst/>
              </a:rPr>
              <a:t>Finding an enduring connection with the deceased:</a:t>
            </a:r>
            <a:endParaRPr lang="en-GB" sz="3200" dirty="0">
              <a:effectLst/>
            </a:endParaRPr>
          </a:p>
          <a:p>
            <a:pPr marL="1143000" lvl="2" indent="-228600">
              <a:buFont typeface="Arial" panose="020B0604020202020204" pitchFamily="34" charset="0"/>
              <a:buChar char="•"/>
            </a:pPr>
            <a:r>
              <a:rPr lang="en-GB" sz="2800" dirty="0">
                <a:effectLst/>
              </a:rPr>
              <a:t>Maintaining a bond through memories, rituals, and personal mementos.</a:t>
            </a:r>
          </a:p>
          <a:p>
            <a:pPr marL="1143000" lvl="2" indent="-228600">
              <a:buFont typeface="Arial" panose="020B0604020202020204" pitchFamily="34" charset="0"/>
              <a:buChar char="•"/>
            </a:pPr>
            <a:r>
              <a:rPr lang="en-GB" sz="2800" dirty="0">
                <a:effectLst/>
              </a:rPr>
              <a:t>Allowing the deceased to continue to influence one's life in positive ways.</a:t>
            </a:r>
          </a:p>
          <a:p>
            <a:pPr marL="742950" lvl="1" indent="-285750">
              <a:buFont typeface="Arial" panose="020B0604020202020204" pitchFamily="34" charset="0"/>
              <a:buChar char="•"/>
            </a:pPr>
            <a:r>
              <a:rPr lang="en-GB" sz="3200" b="1" dirty="0">
                <a:effectLst/>
              </a:rPr>
              <a:t>Memorializing and continuing bonds:</a:t>
            </a:r>
            <a:endParaRPr lang="en-GB" sz="3200" dirty="0">
              <a:effectLst/>
            </a:endParaRPr>
          </a:p>
          <a:p>
            <a:pPr marL="1143000" lvl="2" indent="-228600">
              <a:buFont typeface="Arial" panose="020B0604020202020204" pitchFamily="34" charset="0"/>
              <a:buChar char="•"/>
            </a:pPr>
            <a:r>
              <a:rPr lang="en-GB" sz="2800" dirty="0">
                <a:effectLst/>
              </a:rPr>
              <a:t>Creating memorials, celebrating anniversaries, and other rituals.</a:t>
            </a:r>
          </a:p>
          <a:p>
            <a:pPr marL="1143000" lvl="2" indent="-228600">
              <a:buFont typeface="Arial" panose="020B0604020202020204" pitchFamily="34" charset="0"/>
              <a:buChar char="•"/>
            </a:pPr>
            <a:r>
              <a:rPr lang="en-GB" sz="2800" dirty="0">
                <a:effectLst/>
              </a:rPr>
              <a:t>Keeping the deceased’s memory alive through storytelling and traditions.</a:t>
            </a:r>
          </a:p>
          <a:p>
            <a:pPr marL="742950" lvl="1" indent="-285750">
              <a:buFont typeface="Arial" panose="020B0604020202020204" pitchFamily="34" charset="0"/>
              <a:buChar char="•"/>
            </a:pPr>
            <a:r>
              <a:rPr lang="en-GB" sz="3200" b="1" dirty="0">
                <a:effectLst/>
              </a:rPr>
              <a:t>Moving forward while </a:t>
            </a:r>
            <a:r>
              <a:rPr lang="en-GB" sz="3200" b="1" dirty="0" err="1">
                <a:effectLst/>
              </a:rPr>
              <a:t>honoring</a:t>
            </a:r>
            <a:r>
              <a:rPr lang="en-GB" sz="3200" b="1" dirty="0">
                <a:effectLst/>
              </a:rPr>
              <a:t> the past:</a:t>
            </a:r>
            <a:endParaRPr lang="en-GB" sz="3200" dirty="0">
              <a:effectLst/>
            </a:endParaRPr>
          </a:p>
          <a:p>
            <a:pPr marL="1143000" lvl="2" indent="-228600">
              <a:buFont typeface="Arial" panose="020B0604020202020204" pitchFamily="34" charset="0"/>
              <a:buChar char="•"/>
            </a:pPr>
            <a:r>
              <a:rPr lang="en-GB" sz="2800" dirty="0">
                <a:effectLst/>
              </a:rPr>
              <a:t>Balancing the need to remember with the need to live fully in the present.</a:t>
            </a:r>
          </a:p>
          <a:p>
            <a:pPr marL="1143000" lvl="2" indent="-228600">
              <a:buFont typeface="Arial" panose="020B0604020202020204" pitchFamily="34" charset="0"/>
              <a:buChar char="•"/>
            </a:pPr>
            <a:r>
              <a:rPr lang="en-GB" sz="2800" dirty="0">
                <a:effectLst/>
              </a:rPr>
              <a:t>Integrating the loss into one's ongoing life journey.</a:t>
            </a:r>
          </a:p>
        </p:txBody>
      </p:sp>
    </p:spTree>
    <p:extLst>
      <p:ext uri="{BB962C8B-B14F-4D97-AF65-F5344CB8AC3E}">
        <p14:creationId xmlns:p14="http://schemas.microsoft.com/office/powerpoint/2010/main" val="119547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4E13-E014-4951-9701-BCDE7C839198}"/>
              </a:ext>
            </a:extLst>
          </p:cNvPr>
          <p:cNvSpPr>
            <a:spLocks noGrp="1"/>
          </p:cNvSpPr>
          <p:nvPr>
            <p:ph type="title"/>
          </p:nvPr>
        </p:nvSpPr>
        <p:spPr/>
        <p:txBody>
          <a:bodyPr>
            <a:normAutofit fontScale="90000"/>
          </a:bodyPr>
          <a:lstStyle/>
          <a:p>
            <a:r>
              <a:rPr lang="en-CY" dirty="0"/>
              <a:t>Assignment – </a:t>
            </a:r>
            <a:r>
              <a:rPr lang="en-GB" b="1" dirty="0">
                <a:solidFill>
                  <a:srgbClr val="000000"/>
                </a:solidFill>
              </a:rPr>
              <a:t>Applying William Worden's Four Tasks of Mourning</a:t>
            </a:r>
            <a:endParaRPr lang="en-CY" dirty="0"/>
          </a:p>
        </p:txBody>
      </p:sp>
      <p:sp>
        <p:nvSpPr>
          <p:cNvPr id="3" name="Content Placeholder 2">
            <a:extLst>
              <a:ext uri="{FF2B5EF4-FFF2-40B4-BE49-F238E27FC236}">
                <a16:creationId xmlns:a16="http://schemas.microsoft.com/office/drawing/2014/main" id="{08080A04-DDA1-FCF5-001C-B23A88121DAB}"/>
              </a:ext>
            </a:extLst>
          </p:cNvPr>
          <p:cNvSpPr>
            <a:spLocks noGrp="1"/>
          </p:cNvSpPr>
          <p:nvPr>
            <p:ph idx="1"/>
          </p:nvPr>
        </p:nvSpPr>
        <p:spPr>
          <a:xfrm>
            <a:off x="492369" y="1371600"/>
            <a:ext cx="11125200" cy="4805363"/>
          </a:xfrm>
        </p:spPr>
        <p:txBody>
          <a:bodyPr>
            <a:normAutofit fontScale="25000" lnSpcReduction="20000"/>
          </a:bodyPr>
          <a:lstStyle/>
          <a:p>
            <a:pPr algn="l"/>
            <a:r>
              <a:rPr lang="en-GB" sz="4400" b="1" i="0" u="none" strike="noStrike" dirty="0">
                <a:solidFill>
                  <a:srgbClr val="000000"/>
                </a:solidFill>
                <a:effectLst/>
              </a:rPr>
              <a:t>Scenario:</a:t>
            </a:r>
            <a:r>
              <a:rPr lang="en-GB" sz="4400" b="0" i="0" u="none" strike="noStrike" dirty="0">
                <a:solidFill>
                  <a:srgbClr val="000000"/>
                </a:solidFill>
                <a:effectLst/>
              </a:rPr>
              <a:t> Sarah and David had been married for 30 years when David suddenly passed away from a heart attack. Sarah is devastated by the loss of her husband, whom she had shared her entire adult life with. They have two grown children who live in different states. Sarah and David had plans to travel and enjoy retirement together.</a:t>
            </a:r>
          </a:p>
          <a:p>
            <a:pPr algn="l"/>
            <a:r>
              <a:rPr lang="en-GB" sz="4400" b="1" i="0" u="none" strike="noStrike" dirty="0">
                <a:solidFill>
                  <a:srgbClr val="000000"/>
                </a:solidFill>
                <a:effectLst/>
              </a:rPr>
              <a:t>Objective:</a:t>
            </a:r>
            <a:r>
              <a:rPr lang="en-GB" sz="4400" b="0" i="0" u="none" strike="noStrike" dirty="0">
                <a:solidFill>
                  <a:srgbClr val="000000"/>
                </a:solidFill>
                <a:effectLst/>
              </a:rPr>
              <a:t> </a:t>
            </a:r>
            <a:r>
              <a:rPr lang="en-GB" sz="4400" b="0" i="0" u="none" strike="noStrike" dirty="0" err="1">
                <a:solidFill>
                  <a:srgbClr val="000000"/>
                </a:solidFill>
                <a:effectLst/>
              </a:rPr>
              <a:t>Analyze</a:t>
            </a:r>
            <a:r>
              <a:rPr lang="en-GB" sz="4400" b="0" i="0" u="none" strike="noStrike" dirty="0">
                <a:solidFill>
                  <a:srgbClr val="000000"/>
                </a:solidFill>
                <a:effectLst/>
              </a:rPr>
              <a:t> Sarah's grieving process using William Worden's framework of the four tasks of mourning.</a:t>
            </a:r>
          </a:p>
          <a:p>
            <a:pPr marL="0" indent="0" algn="l">
              <a:buNone/>
            </a:pPr>
            <a:r>
              <a:rPr lang="en-GB" sz="4400" b="1" i="0" u="none" strike="noStrike" dirty="0">
                <a:solidFill>
                  <a:srgbClr val="000000"/>
                </a:solidFill>
                <a:effectLst/>
              </a:rPr>
              <a:t>Instructions:</a:t>
            </a:r>
            <a:endParaRPr lang="en-GB" sz="4400" b="0" i="0" u="none" strike="noStrike" dirty="0">
              <a:solidFill>
                <a:srgbClr val="000000"/>
              </a:solidFill>
              <a:effectLst/>
            </a:endParaRPr>
          </a:p>
          <a:p>
            <a:pPr algn="l">
              <a:buFont typeface="+mj-lt"/>
              <a:buAutoNum type="arabicPeriod"/>
            </a:pPr>
            <a:r>
              <a:rPr lang="en-GB" sz="4400" b="1" i="0" u="none" strike="noStrike" dirty="0">
                <a:solidFill>
                  <a:srgbClr val="000000"/>
                </a:solidFill>
                <a:effectLst/>
              </a:rPr>
              <a:t>Introduction:</a:t>
            </a:r>
            <a:endParaRPr lang="en-GB" sz="4400" b="0" i="0" u="none" strike="noStrike" dirty="0">
              <a:solidFill>
                <a:srgbClr val="000000"/>
              </a:solidFill>
              <a:effectLst/>
            </a:endParaRPr>
          </a:p>
          <a:p>
            <a:pPr marL="742950" lvl="1" indent="-285750" algn="l">
              <a:buFont typeface="+mj-lt"/>
              <a:buAutoNum type="arabicPeriod"/>
            </a:pPr>
            <a:r>
              <a:rPr lang="en-GB" sz="4400" b="0" i="0" u="none" strike="noStrike" dirty="0">
                <a:solidFill>
                  <a:srgbClr val="000000"/>
                </a:solidFill>
                <a:effectLst/>
              </a:rPr>
              <a:t>Provide a brief overview of Sarah's situation and the context of her loss.</a:t>
            </a:r>
          </a:p>
          <a:p>
            <a:pPr marL="742950" lvl="1" indent="-285750" algn="l">
              <a:buFont typeface="+mj-lt"/>
              <a:buAutoNum type="arabicPeriod"/>
            </a:pPr>
            <a:r>
              <a:rPr lang="en-GB" sz="4400" b="0" i="0" u="none" strike="noStrike" dirty="0">
                <a:solidFill>
                  <a:srgbClr val="000000"/>
                </a:solidFill>
                <a:effectLst/>
              </a:rPr>
              <a:t>Introduce William Worden's four tasks of mourning: Accepting the Reality of the Loss, Processing the Pain of Grief, Adjusting to a World Without the Deceased, and Finding an Enduring Connection with the Deceased.</a:t>
            </a:r>
          </a:p>
          <a:p>
            <a:pPr algn="l">
              <a:buFont typeface="+mj-lt"/>
              <a:buAutoNum type="arabicPeriod"/>
            </a:pPr>
            <a:r>
              <a:rPr lang="en-GB" sz="4400" b="1" i="0" u="none" strike="noStrike" dirty="0">
                <a:solidFill>
                  <a:srgbClr val="000000"/>
                </a:solidFill>
                <a:effectLst/>
              </a:rPr>
              <a:t>Task Analysis:</a:t>
            </a:r>
            <a:endParaRPr lang="en-GB" sz="4400" b="0" i="0" u="none" strike="noStrike" dirty="0">
              <a:solidFill>
                <a:srgbClr val="000000"/>
              </a:solidFill>
              <a:effectLst/>
            </a:endParaRPr>
          </a:p>
          <a:p>
            <a:pPr marL="742950" lvl="1" indent="-285750" algn="l">
              <a:buFont typeface="+mj-lt"/>
              <a:buAutoNum type="arabicPeriod"/>
            </a:pPr>
            <a:r>
              <a:rPr lang="en-GB" sz="4400" b="1" i="0" u="none" strike="noStrike" dirty="0">
                <a:solidFill>
                  <a:srgbClr val="000000"/>
                </a:solidFill>
                <a:effectLst/>
              </a:rPr>
              <a:t>Task 1: Accepting the Reality of the Loss:</a:t>
            </a:r>
            <a:r>
              <a:rPr lang="en-GB" sz="4400" b="0" i="0" u="none" strike="noStrike" dirty="0">
                <a:solidFill>
                  <a:srgbClr val="000000"/>
                </a:solidFill>
                <a:effectLst/>
              </a:rPr>
              <a:t> Describe Sarah's initial reaction to David's death. How does she struggle with accepting the reality of his absence? What events or experiences help Sarah come to terms with David's passing?</a:t>
            </a:r>
          </a:p>
          <a:p>
            <a:pPr marL="742950" lvl="1" indent="-285750" algn="l">
              <a:buFont typeface="+mj-lt"/>
              <a:buAutoNum type="arabicPeriod"/>
            </a:pPr>
            <a:r>
              <a:rPr lang="en-GB" sz="4400" b="1" i="0" u="none" strike="noStrike" dirty="0">
                <a:solidFill>
                  <a:srgbClr val="000000"/>
                </a:solidFill>
                <a:effectLst/>
              </a:rPr>
              <a:t>Task 2: Processing the Pain of Grief:</a:t>
            </a:r>
            <a:r>
              <a:rPr lang="en-GB" sz="4400" b="0" i="0" u="none" strike="noStrike" dirty="0">
                <a:solidFill>
                  <a:srgbClr val="000000"/>
                </a:solidFill>
                <a:effectLst/>
              </a:rPr>
              <a:t> </a:t>
            </a:r>
            <a:r>
              <a:rPr lang="en-GB" sz="4400" b="0" i="0" u="none" strike="noStrike" dirty="0" err="1">
                <a:solidFill>
                  <a:srgbClr val="000000"/>
                </a:solidFill>
                <a:effectLst/>
              </a:rPr>
              <a:t>Analyze</a:t>
            </a:r>
            <a:r>
              <a:rPr lang="en-GB" sz="4400" b="0" i="0" u="none" strike="noStrike" dirty="0">
                <a:solidFill>
                  <a:srgbClr val="000000"/>
                </a:solidFill>
                <a:effectLst/>
              </a:rPr>
              <a:t> Sarah's emotional journey through grief. What specific emotions does she experience (e.g., sadness, anger, guilt)? How does Sarah cope with her pain? Discuss any support systems or coping strategies she utilizes.</a:t>
            </a:r>
          </a:p>
          <a:p>
            <a:pPr marL="742950" lvl="1" indent="-285750" algn="l">
              <a:buFont typeface="+mj-lt"/>
              <a:buAutoNum type="arabicPeriod"/>
            </a:pPr>
            <a:r>
              <a:rPr lang="en-GB" sz="4400" b="1" i="0" u="none" strike="noStrike" dirty="0">
                <a:solidFill>
                  <a:srgbClr val="000000"/>
                </a:solidFill>
                <a:effectLst/>
              </a:rPr>
              <a:t>Task 3: Adjusting to a World Without the Deceased:</a:t>
            </a:r>
            <a:r>
              <a:rPr lang="en-GB" sz="4400" b="0" i="0" u="none" strike="noStrike" dirty="0">
                <a:solidFill>
                  <a:srgbClr val="000000"/>
                </a:solidFill>
                <a:effectLst/>
              </a:rPr>
              <a:t> Evaluate Sarah's efforts to adapt to life without David. What challenges does she face in adjusting to this new reality? How does Sarah begin to rebuild her life and find a sense of normalcy?</a:t>
            </a:r>
          </a:p>
          <a:p>
            <a:pPr marL="742950" lvl="1" indent="-285750" algn="l">
              <a:buFont typeface="+mj-lt"/>
              <a:buAutoNum type="arabicPeriod"/>
            </a:pPr>
            <a:r>
              <a:rPr lang="en-GB" sz="4400" b="1" i="0" u="none" strike="noStrike" dirty="0">
                <a:solidFill>
                  <a:srgbClr val="000000"/>
                </a:solidFill>
                <a:effectLst/>
              </a:rPr>
              <a:t>Task 4: Finding an Enduring Connection with the Deceased:</a:t>
            </a:r>
            <a:r>
              <a:rPr lang="en-GB" sz="4400" b="0" i="0" u="none" strike="noStrike" dirty="0">
                <a:solidFill>
                  <a:srgbClr val="000000"/>
                </a:solidFill>
                <a:effectLst/>
              </a:rPr>
              <a:t> Explore how Sarah maintains a connection with David after his death. What rituals, memories, or activities does she engage in to </a:t>
            </a:r>
            <a:r>
              <a:rPr lang="en-GB" sz="4400" b="0" i="0" u="none" strike="noStrike" dirty="0" err="1">
                <a:solidFill>
                  <a:srgbClr val="000000"/>
                </a:solidFill>
                <a:effectLst/>
              </a:rPr>
              <a:t>honor</a:t>
            </a:r>
            <a:r>
              <a:rPr lang="en-GB" sz="4400" b="0" i="0" u="none" strike="noStrike" dirty="0">
                <a:solidFill>
                  <a:srgbClr val="000000"/>
                </a:solidFill>
                <a:effectLst/>
              </a:rPr>
              <a:t> his memory? How do these practices help Sarah navigate her grief journey?</a:t>
            </a:r>
          </a:p>
          <a:p>
            <a:pPr algn="l">
              <a:buFont typeface="+mj-lt"/>
              <a:buAutoNum type="arabicPeriod"/>
            </a:pPr>
            <a:r>
              <a:rPr lang="en-GB" sz="4400" b="1" i="0" u="none" strike="noStrike" dirty="0">
                <a:solidFill>
                  <a:srgbClr val="000000"/>
                </a:solidFill>
                <a:effectLst/>
              </a:rPr>
              <a:t>Discussion:</a:t>
            </a:r>
            <a:endParaRPr lang="en-GB" sz="4400" b="0" i="0" u="none" strike="noStrike" dirty="0">
              <a:solidFill>
                <a:srgbClr val="000000"/>
              </a:solidFill>
              <a:effectLst/>
            </a:endParaRPr>
          </a:p>
          <a:p>
            <a:pPr marL="742950" lvl="1" indent="-285750" algn="l">
              <a:buFont typeface="+mj-lt"/>
              <a:buAutoNum type="arabicPeriod"/>
            </a:pPr>
            <a:r>
              <a:rPr lang="en-GB" sz="4400" b="0" i="0" u="none" strike="noStrike" dirty="0">
                <a:solidFill>
                  <a:srgbClr val="000000"/>
                </a:solidFill>
                <a:effectLst/>
              </a:rPr>
              <a:t>Compare Sarah's experience with each task of mourning to William Worden's theoretical framework. How well does Worden's model explain Sarah's grieving process? Discuss any strengths or limitations of applying this framework to real-life scenarios.</a:t>
            </a:r>
          </a:p>
          <a:p>
            <a:pPr algn="l">
              <a:buFont typeface="+mj-lt"/>
              <a:buAutoNum type="arabicPeriod"/>
            </a:pPr>
            <a:r>
              <a:rPr lang="en-GB" sz="4400" b="1" i="0" u="none" strike="noStrike" dirty="0">
                <a:solidFill>
                  <a:srgbClr val="000000"/>
                </a:solidFill>
                <a:effectLst/>
              </a:rPr>
              <a:t>Conclusion:</a:t>
            </a:r>
            <a:endParaRPr lang="en-GB" sz="4400" b="0" i="0" u="none" strike="noStrike" dirty="0">
              <a:solidFill>
                <a:srgbClr val="000000"/>
              </a:solidFill>
              <a:effectLst/>
            </a:endParaRPr>
          </a:p>
          <a:p>
            <a:pPr marL="742950" lvl="1" indent="-285750" algn="l">
              <a:buFont typeface="+mj-lt"/>
              <a:buAutoNum type="arabicPeriod"/>
            </a:pPr>
            <a:r>
              <a:rPr lang="en-GB" sz="4400" b="0" i="0" u="none" strike="noStrike" dirty="0">
                <a:solidFill>
                  <a:srgbClr val="000000"/>
                </a:solidFill>
                <a:effectLst/>
              </a:rPr>
              <a:t>Summarize Sarah's overall journey through grief using William Worden's tasks.</a:t>
            </a:r>
          </a:p>
          <a:p>
            <a:pPr marL="742950" lvl="1" indent="-285750" algn="l">
              <a:buFont typeface="+mj-lt"/>
              <a:buAutoNum type="arabicPeriod"/>
            </a:pPr>
            <a:r>
              <a:rPr lang="en-GB" sz="4400" b="0" i="0" u="none" strike="noStrike" dirty="0">
                <a:solidFill>
                  <a:srgbClr val="000000"/>
                </a:solidFill>
                <a:effectLst/>
              </a:rPr>
              <a:t>Reflect on the insights gained from </a:t>
            </a:r>
            <a:r>
              <a:rPr lang="en-GB" sz="4400" b="0" i="0" u="none" strike="noStrike" dirty="0" err="1">
                <a:solidFill>
                  <a:srgbClr val="000000"/>
                </a:solidFill>
                <a:effectLst/>
              </a:rPr>
              <a:t>analyzing</a:t>
            </a:r>
            <a:r>
              <a:rPr lang="en-GB" sz="4400" b="0" i="0" u="none" strike="noStrike" dirty="0">
                <a:solidFill>
                  <a:srgbClr val="000000"/>
                </a:solidFill>
                <a:effectLst/>
              </a:rPr>
              <a:t> Sarah's experience and applying theoretical concepts to practical situations.</a:t>
            </a:r>
          </a:p>
          <a:p>
            <a:pPr marL="742950" lvl="1" indent="-285750" algn="l">
              <a:buFont typeface="+mj-lt"/>
              <a:buAutoNum type="arabicPeriod"/>
            </a:pPr>
            <a:r>
              <a:rPr lang="en-GB" sz="4400" b="0" i="0" u="none" strike="noStrike" dirty="0">
                <a:solidFill>
                  <a:srgbClr val="000000"/>
                </a:solidFill>
                <a:effectLst/>
              </a:rPr>
              <a:t>Discuss the broader implications for grief </a:t>
            </a:r>
            <a:r>
              <a:rPr lang="en-GB" sz="4400" b="0" i="0" u="none" strike="noStrike" dirty="0" err="1">
                <a:solidFill>
                  <a:srgbClr val="000000"/>
                </a:solidFill>
                <a:effectLst/>
              </a:rPr>
              <a:t>counseling</a:t>
            </a:r>
            <a:r>
              <a:rPr lang="en-GB" sz="4400" b="0" i="0" u="none" strike="noStrike" dirty="0">
                <a:solidFill>
                  <a:srgbClr val="000000"/>
                </a:solidFill>
                <a:effectLst/>
              </a:rPr>
              <a:t> and support based on your analysis.</a:t>
            </a:r>
          </a:p>
          <a:p>
            <a:pPr algn="l">
              <a:buFont typeface="+mj-lt"/>
              <a:buAutoNum type="arabicPeriod"/>
            </a:pPr>
            <a:r>
              <a:rPr lang="en-GB" sz="4400" b="1" i="0" u="none" strike="noStrike" dirty="0">
                <a:solidFill>
                  <a:srgbClr val="000000"/>
                </a:solidFill>
                <a:effectLst/>
              </a:rPr>
              <a:t>References:</a:t>
            </a:r>
            <a:endParaRPr lang="en-GB" sz="4400" b="0" i="0" u="none" strike="noStrike" dirty="0">
              <a:solidFill>
                <a:srgbClr val="000000"/>
              </a:solidFill>
              <a:effectLst/>
            </a:endParaRPr>
          </a:p>
          <a:p>
            <a:pPr marL="742950" lvl="1" indent="-285750" algn="l">
              <a:buFont typeface="+mj-lt"/>
              <a:buAutoNum type="arabicPeriod"/>
            </a:pPr>
            <a:r>
              <a:rPr lang="en-GB" sz="4400" b="0" i="0" u="none" strike="noStrike" dirty="0">
                <a:solidFill>
                  <a:srgbClr val="000000"/>
                </a:solidFill>
                <a:effectLst/>
              </a:rPr>
              <a:t>Include any references used, including William Worden's work and additional sources consulted.</a:t>
            </a:r>
          </a:p>
          <a:p>
            <a:endParaRPr lang="en-CY" dirty="0"/>
          </a:p>
        </p:txBody>
      </p:sp>
    </p:spTree>
    <p:extLst>
      <p:ext uri="{BB962C8B-B14F-4D97-AF65-F5344CB8AC3E}">
        <p14:creationId xmlns:p14="http://schemas.microsoft.com/office/powerpoint/2010/main" val="136695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9D3C-F05F-8FA4-4966-86F9C3DCBAE4}"/>
              </a:ext>
            </a:extLst>
          </p:cNvPr>
          <p:cNvSpPr>
            <a:spLocks noGrp="1"/>
          </p:cNvSpPr>
          <p:nvPr>
            <p:ph type="title"/>
          </p:nvPr>
        </p:nvSpPr>
        <p:spPr/>
        <p:txBody>
          <a:bodyPr/>
          <a:lstStyle/>
          <a:p>
            <a:r>
              <a:rPr lang="en-CY" dirty="0"/>
              <a:t>Answer to Assignment</a:t>
            </a:r>
          </a:p>
        </p:txBody>
      </p:sp>
      <p:sp>
        <p:nvSpPr>
          <p:cNvPr id="3" name="Content Placeholder 2">
            <a:extLst>
              <a:ext uri="{FF2B5EF4-FFF2-40B4-BE49-F238E27FC236}">
                <a16:creationId xmlns:a16="http://schemas.microsoft.com/office/drawing/2014/main" id="{874FB539-7340-A434-0BBA-D1DDF920134B}"/>
              </a:ext>
            </a:extLst>
          </p:cNvPr>
          <p:cNvSpPr>
            <a:spLocks noGrp="1"/>
          </p:cNvSpPr>
          <p:nvPr>
            <p:ph idx="1"/>
          </p:nvPr>
        </p:nvSpPr>
        <p:spPr/>
        <p:txBody>
          <a:bodyPr>
            <a:normAutofit fontScale="70000" lnSpcReduction="20000"/>
          </a:bodyPr>
          <a:lstStyle/>
          <a:p>
            <a:pPr algn="l"/>
            <a:r>
              <a:rPr lang="en-GB" b="1" i="0" u="none" strike="noStrike" dirty="0">
                <a:solidFill>
                  <a:srgbClr val="000000"/>
                </a:solidFill>
                <a:effectLst/>
              </a:rPr>
              <a:t>Scenario:</a:t>
            </a:r>
            <a:endParaRPr lang="en-GB" b="0" i="0" u="none" strike="noStrike" dirty="0">
              <a:solidFill>
                <a:srgbClr val="000000"/>
              </a:solidFill>
              <a:effectLst/>
            </a:endParaRPr>
          </a:p>
          <a:p>
            <a:pPr algn="l"/>
            <a:r>
              <a:rPr lang="en-GB" b="0" i="0" u="none" strike="noStrike" dirty="0">
                <a:solidFill>
                  <a:srgbClr val="000000"/>
                </a:solidFill>
                <a:effectLst/>
              </a:rPr>
              <a:t>Sarah and David had been married for 30 years when David suddenly passed away from a heart attack. Sarah is devastated by the loss of her husband, whom she had shared her entire adult life with. They have two grown children who live in different states. Sarah and David had plans to travel and enjoy retirement together.</a:t>
            </a:r>
          </a:p>
          <a:p>
            <a:pPr algn="l"/>
            <a:r>
              <a:rPr lang="en-GB" b="1" i="0" u="none" strike="noStrike" dirty="0">
                <a:solidFill>
                  <a:srgbClr val="000000"/>
                </a:solidFill>
                <a:effectLst/>
              </a:rPr>
              <a:t>Tasks of Mourning Analysis:</a:t>
            </a:r>
            <a:endParaRPr lang="en-GB" b="0" i="0" u="none" strike="noStrike" dirty="0">
              <a:solidFill>
                <a:srgbClr val="000000"/>
              </a:solidFill>
              <a:effectLst/>
            </a:endParaRPr>
          </a:p>
          <a:p>
            <a:pPr lvl="1">
              <a:buFont typeface="+mj-lt"/>
              <a:buAutoNum type="arabicPeriod"/>
            </a:pPr>
            <a:r>
              <a:rPr lang="en-GB" b="1" i="0" u="none" strike="noStrike" dirty="0">
                <a:solidFill>
                  <a:srgbClr val="000000"/>
                </a:solidFill>
                <a:effectLst/>
              </a:rPr>
              <a:t>Accepting the Reality of the Loss:</a:t>
            </a:r>
            <a:r>
              <a:rPr lang="en-GB" b="0" i="0" u="none" strike="noStrike" dirty="0">
                <a:solidFill>
                  <a:srgbClr val="000000"/>
                </a:solidFill>
                <a:effectLst/>
              </a:rPr>
              <a:t> Sarah initially struggles to accept that David is gone. She finds herself frequently thinking she'll see him again or reaching for the phone to call him. Over time, through attending David's funeral, going through his belongings, and talking with family and friends, Sarah begins to accept that he is truly gone.</a:t>
            </a:r>
          </a:p>
          <a:p>
            <a:pPr lvl="1">
              <a:buFont typeface="+mj-lt"/>
              <a:buAutoNum type="arabicPeriod"/>
            </a:pPr>
            <a:r>
              <a:rPr lang="en-GB" b="1" i="0" u="none" strike="noStrike" dirty="0">
                <a:solidFill>
                  <a:srgbClr val="000000"/>
                </a:solidFill>
                <a:effectLst/>
              </a:rPr>
              <a:t>Processing the Pain of Grief:</a:t>
            </a:r>
            <a:r>
              <a:rPr lang="en-GB" b="0" i="0" u="none" strike="noStrike" dirty="0">
                <a:solidFill>
                  <a:srgbClr val="000000"/>
                </a:solidFill>
                <a:effectLst/>
              </a:rPr>
              <a:t> The pain of losing David is overwhelming for Sarah. She experiences intense emotions of sadness, anger, and guilt. She finds solace in talking about David with her children and close friends, which helps her process her grief. Sarah also begins attending a grief support group where she can openly express her emotions in a safe environment.</a:t>
            </a:r>
          </a:p>
          <a:p>
            <a:pPr lvl="1">
              <a:buFont typeface="+mj-lt"/>
              <a:buAutoNum type="arabicPeriod"/>
            </a:pPr>
            <a:r>
              <a:rPr lang="en-GB" b="1" i="0" u="none" strike="noStrike" dirty="0">
                <a:solidFill>
                  <a:srgbClr val="000000"/>
                </a:solidFill>
                <a:effectLst/>
              </a:rPr>
              <a:t>Adjusting to a World Without the Deceased:</a:t>
            </a:r>
            <a:r>
              <a:rPr lang="en-GB" b="0" i="0" u="none" strike="noStrike" dirty="0">
                <a:solidFill>
                  <a:srgbClr val="000000"/>
                </a:solidFill>
                <a:effectLst/>
              </a:rPr>
              <a:t> Sarah faces the challenge of adjusting to life without David by her side. She struggles with loneliness and the realization that many of their retirement plans will never come to fruition. However, Sarah gradually starts engaging in activities she enjoys, reconnecting with old hobbies, and establishing a new routine that includes spending more time with her children and grandchildren.</a:t>
            </a:r>
          </a:p>
          <a:p>
            <a:pPr lvl="1">
              <a:buFont typeface="+mj-lt"/>
              <a:buAutoNum type="arabicPeriod"/>
            </a:pPr>
            <a:r>
              <a:rPr lang="en-GB" b="1" i="0" u="none" strike="noStrike" dirty="0">
                <a:solidFill>
                  <a:srgbClr val="000000"/>
                </a:solidFill>
                <a:effectLst/>
              </a:rPr>
              <a:t>Finding an Enduring Connection with the Deceased:</a:t>
            </a:r>
            <a:r>
              <a:rPr lang="en-GB" b="0" i="0" u="none" strike="noStrike" dirty="0">
                <a:solidFill>
                  <a:srgbClr val="000000"/>
                </a:solidFill>
                <a:effectLst/>
              </a:rPr>
              <a:t> Sarah finds comfort in keeping David's memory alive. She creates a memory box filled with photographs, letters, and mementos of their life together. Sarah also starts a tradition of visiting David's </a:t>
            </a:r>
            <a:r>
              <a:rPr lang="en-GB" b="0" i="0" u="none" strike="noStrike" dirty="0" err="1">
                <a:solidFill>
                  <a:srgbClr val="000000"/>
                </a:solidFill>
                <a:effectLst/>
              </a:rPr>
              <a:t>favorite</a:t>
            </a:r>
            <a:r>
              <a:rPr lang="en-GB" b="0" i="0" u="none" strike="noStrike" dirty="0">
                <a:solidFill>
                  <a:srgbClr val="000000"/>
                </a:solidFill>
                <a:effectLst/>
              </a:rPr>
              <a:t> places and celebrating their anniversary in a meaningful way each year. Through these rituals and memories, Sarah feels a continued connection with David.</a:t>
            </a:r>
          </a:p>
          <a:p>
            <a:endParaRPr lang="en-CY" dirty="0"/>
          </a:p>
        </p:txBody>
      </p:sp>
    </p:spTree>
    <p:extLst>
      <p:ext uri="{BB962C8B-B14F-4D97-AF65-F5344CB8AC3E}">
        <p14:creationId xmlns:p14="http://schemas.microsoft.com/office/powerpoint/2010/main" val="338320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3B88-940E-DDC8-A318-812DC9E2991A}"/>
              </a:ext>
            </a:extLst>
          </p:cNvPr>
          <p:cNvSpPr>
            <a:spLocks noGrp="1"/>
          </p:cNvSpPr>
          <p:nvPr>
            <p:ph type="title"/>
          </p:nvPr>
        </p:nvSpPr>
        <p:spPr/>
        <p:txBody>
          <a:bodyPr>
            <a:normAutofit/>
          </a:bodyPr>
          <a:lstStyle/>
          <a:p>
            <a:r>
              <a:rPr lang="en-GB" dirty="0">
                <a:latin typeface="+mn-lt"/>
              </a:rPr>
              <a:t>Kubler-Ross Model</a:t>
            </a:r>
            <a:endParaRPr lang="en-CY" dirty="0">
              <a:latin typeface="+mn-lt"/>
            </a:endParaRPr>
          </a:p>
        </p:txBody>
      </p:sp>
      <p:sp>
        <p:nvSpPr>
          <p:cNvPr id="3" name="Content Placeholder 2">
            <a:extLst>
              <a:ext uri="{FF2B5EF4-FFF2-40B4-BE49-F238E27FC236}">
                <a16:creationId xmlns:a16="http://schemas.microsoft.com/office/drawing/2014/main" id="{42618ADA-34F9-CADD-2EC2-174DB73D3EDC}"/>
              </a:ext>
            </a:extLst>
          </p:cNvPr>
          <p:cNvSpPr>
            <a:spLocks noGrp="1"/>
          </p:cNvSpPr>
          <p:nvPr>
            <p:ph idx="1"/>
          </p:nvPr>
        </p:nvSpPr>
        <p:spPr>
          <a:xfrm>
            <a:off x="481264" y="1371601"/>
            <a:ext cx="6015790" cy="4644188"/>
          </a:xfrm>
        </p:spPr>
        <p:txBody>
          <a:bodyPr>
            <a:normAutofit fontScale="92500" lnSpcReduction="20000"/>
          </a:bodyPr>
          <a:lstStyle/>
          <a:p>
            <a:endParaRPr lang="en-GB" dirty="0">
              <a:effectLst/>
            </a:endParaRPr>
          </a:p>
          <a:p>
            <a:pPr marL="742950" lvl="1" indent="-285750">
              <a:buFont typeface="Arial" panose="020B0604020202020204" pitchFamily="34" charset="0"/>
              <a:buChar char="•"/>
            </a:pPr>
            <a:r>
              <a:rPr lang="en-GB" sz="3200" b="1" dirty="0">
                <a:effectLst/>
              </a:rPr>
              <a:t>Elisabeth Kubler-Ross's five stages of grief:</a:t>
            </a:r>
            <a:endParaRPr lang="en-GB" sz="3200" dirty="0">
              <a:effectLst/>
            </a:endParaRPr>
          </a:p>
          <a:p>
            <a:pPr marL="1143000" lvl="2" indent="-228600">
              <a:buFont typeface="Arial" panose="020B0604020202020204" pitchFamily="34" charset="0"/>
              <a:buChar char="•"/>
            </a:pPr>
            <a:r>
              <a:rPr lang="en-GB" sz="2800" dirty="0">
                <a:effectLst/>
              </a:rPr>
              <a:t>Developed based on observations of terminally ill patients.</a:t>
            </a:r>
          </a:p>
          <a:p>
            <a:pPr marL="1143000" lvl="2" indent="-228600">
              <a:buFont typeface="Arial" panose="020B0604020202020204" pitchFamily="34" charset="0"/>
              <a:buChar char="•"/>
            </a:pPr>
            <a:r>
              <a:rPr lang="en-GB" sz="2800" dirty="0">
                <a:effectLst/>
              </a:rPr>
              <a:t>Became a widely recognized framework for understanding grief.</a:t>
            </a:r>
          </a:p>
          <a:p>
            <a:pPr marL="742950" lvl="1" indent="-285750">
              <a:buFont typeface="Arial" panose="020B0604020202020204" pitchFamily="34" charset="0"/>
              <a:buChar char="•"/>
            </a:pPr>
            <a:r>
              <a:rPr lang="en-GB" sz="3200" b="1" dirty="0">
                <a:effectLst/>
              </a:rPr>
              <a:t>Overview and historical context:</a:t>
            </a:r>
            <a:endParaRPr lang="en-GB" sz="3200" dirty="0">
              <a:effectLst/>
            </a:endParaRPr>
          </a:p>
          <a:p>
            <a:pPr marL="1143000" lvl="2" indent="-228600">
              <a:buFont typeface="Arial" panose="020B0604020202020204" pitchFamily="34" charset="0"/>
              <a:buChar char="•"/>
            </a:pPr>
            <a:r>
              <a:rPr lang="en-GB" sz="2800" dirty="0">
                <a:effectLst/>
              </a:rPr>
              <a:t>Published in 1969 in "On Death and Dying".</a:t>
            </a:r>
          </a:p>
          <a:p>
            <a:pPr marL="1143000" lvl="2" indent="-228600">
              <a:buFont typeface="Arial" panose="020B0604020202020204" pitchFamily="34" charset="0"/>
              <a:buChar char="•"/>
            </a:pPr>
            <a:r>
              <a:rPr lang="en-GB" sz="2800" dirty="0">
                <a:effectLst/>
              </a:rPr>
              <a:t>Based on interviews with dying patients and their families.</a:t>
            </a:r>
          </a:p>
          <a:p>
            <a:endParaRPr lang="en-CY" dirty="0"/>
          </a:p>
          <a:p>
            <a:endParaRPr lang="en-CY" dirty="0"/>
          </a:p>
        </p:txBody>
      </p:sp>
      <p:pic>
        <p:nvPicPr>
          <p:cNvPr id="4" name="Picture 3">
            <a:extLst>
              <a:ext uri="{FF2B5EF4-FFF2-40B4-BE49-F238E27FC236}">
                <a16:creationId xmlns:a16="http://schemas.microsoft.com/office/drawing/2014/main" id="{DEC443A4-F335-5C09-B4C0-210FDCD0F8D0}"/>
              </a:ext>
            </a:extLst>
          </p:cNvPr>
          <p:cNvPicPr>
            <a:picLocks noChangeAspect="1"/>
          </p:cNvPicPr>
          <p:nvPr/>
        </p:nvPicPr>
        <p:blipFill>
          <a:blip r:embed="rId3"/>
          <a:stretch>
            <a:fillRect/>
          </a:stretch>
        </p:blipFill>
        <p:spPr>
          <a:xfrm>
            <a:off x="6843964" y="802321"/>
            <a:ext cx="4509836" cy="4427619"/>
          </a:xfrm>
          <a:prstGeom prst="rect">
            <a:avLst/>
          </a:prstGeom>
        </p:spPr>
      </p:pic>
    </p:spTree>
    <p:extLst>
      <p:ext uri="{BB962C8B-B14F-4D97-AF65-F5344CB8AC3E}">
        <p14:creationId xmlns:p14="http://schemas.microsoft.com/office/powerpoint/2010/main" val="214800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CADA-04D1-CA05-A5EB-2C228B55B5AB}"/>
              </a:ext>
            </a:extLst>
          </p:cNvPr>
          <p:cNvSpPr>
            <a:spLocks noGrp="1"/>
          </p:cNvSpPr>
          <p:nvPr>
            <p:ph type="title"/>
          </p:nvPr>
        </p:nvSpPr>
        <p:spPr/>
        <p:txBody>
          <a:bodyPr>
            <a:normAutofit/>
          </a:bodyPr>
          <a:lstStyle/>
          <a:p>
            <a:r>
              <a:rPr lang="en-GB" dirty="0">
                <a:latin typeface="+mn-lt"/>
              </a:rPr>
              <a:t>Stage 1: Denial</a:t>
            </a:r>
            <a:endParaRPr lang="en-CY" dirty="0">
              <a:latin typeface="+mn-lt"/>
            </a:endParaRPr>
          </a:p>
        </p:txBody>
      </p:sp>
      <p:sp>
        <p:nvSpPr>
          <p:cNvPr id="3" name="Content Placeholder 2">
            <a:extLst>
              <a:ext uri="{FF2B5EF4-FFF2-40B4-BE49-F238E27FC236}">
                <a16:creationId xmlns:a16="http://schemas.microsoft.com/office/drawing/2014/main" id="{20DF2BDF-4ADA-99F8-505A-9E4CFB05DC3D}"/>
              </a:ext>
            </a:extLst>
          </p:cNvPr>
          <p:cNvSpPr>
            <a:spLocks noGrp="1"/>
          </p:cNvSpPr>
          <p:nvPr>
            <p:ph idx="1"/>
          </p:nvPr>
        </p:nvSpPr>
        <p:spPr>
          <a:xfrm>
            <a:off x="838200" y="1107440"/>
            <a:ext cx="10515600" cy="4805363"/>
          </a:xfrm>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600" b="1" dirty="0">
                <a:effectLst/>
              </a:rPr>
              <a:t>Characteristics and examples:</a:t>
            </a:r>
            <a:endParaRPr lang="en-GB" sz="3600" dirty="0">
              <a:effectLst/>
            </a:endParaRPr>
          </a:p>
          <a:p>
            <a:pPr marL="1143000" lvl="2" indent="-228600">
              <a:buFont typeface="Arial" panose="020B0604020202020204" pitchFamily="34" charset="0"/>
              <a:buChar char="•"/>
            </a:pPr>
            <a:r>
              <a:rPr lang="en-GB" sz="3200" dirty="0">
                <a:effectLst/>
              </a:rPr>
              <a:t>Shock and disbelief, "This can't be happening".</a:t>
            </a:r>
          </a:p>
          <a:p>
            <a:pPr marL="1143000" lvl="2" indent="-228600">
              <a:buFont typeface="Arial" panose="020B0604020202020204" pitchFamily="34" charset="0"/>
              <a:buChar char="•"/>
            </a:pPr>
            <a:r>
              <a:rPr lang="en-GB" sz="3200" dirty="0">
                <a:effectLst/>
              </a:rPr>
              <a:t>Numbness and emotional detachment.</a:t>
            </a:r>
          </a:p>
          <a:p>
            <a:pPr marL="742950" lvl="1" indent="-285750">
              <a:buFont typeface="Arial" panose="020B0604020202020204" pitchFamily="34" charset="0"/>
              <a:buChar char="•"/>
            </a:pPr>
            <a:r>
              <a:rPr lang="en-GB" sz="3600" b="1" dirty="0">
                <a:effectLst/>
              </a:rPr>
              <a:t>Psychological function of denial:</a:t>
            </a:r>
            <a:endParaRPr lang="en-GB" sz="3600" dirty="0">
              <a:effectLst/>
            </a:endParaRPr>
          </a:p>
          <a:p>
            <a:pPr marL="1143000" lvl="2" indent="-228600">
              <a:buFont typeface="Arial" panose="020B0604020202020204" pitchFamily="34" charset="0"/>
              <a:buChar char="•"/>
            </a:pPr>
            <a:r>
              <a:rPr lang="en-GB" sz="3200" dirty="0">
                <a:effectLst/>
              </a:rPr>
              <a:t>Acts as a buffer to protect from the initial shock.</a:t>
            </a:r>
          </a:p>
          <a:p>
            <a:pPr marL="1143000" lvl="2" indent="-228600">
              <a:buFont typeface="Arial" panose="020B0604020202020204" pitchFamily="34" charset="0"/>
              <a:buChar char="•"/>
            </a:pPr>
            <a:r>
              <a:rPr lang="en-GB" sz="3200" dirty="0">
                <a:effectLst/>
              </a:rPr>
              <a:t>Allows time to gradually process the reality of the loss.</a:t>
            </a:r>
          </a:p>
          <a:p>
            <a:pPr marL="742950" lvl="1" indent="-285750">
              <a:buFont typeface="Arial" panose="020B0604020202020204" pitchFamily="34" charset="0"/>
              <a:buChar char="•"/>
            </a:pPr>
            <a:r>
              <a:rPr lang="en-GB" sz="3600" b="1" dirty="0">
                <a:effectLst/>
              </a:rPr>
              <a:t>Support strategies for individuals in denial:</a:t>
            </a:r>
            <a:endParaRPr lang="en-GB" sz="3600" dirty="0">
              <a:effectLst/>
            </a:endParaRPr>
          </a:p>
          <a:p>
            <a:pPr marL="1143000" lvl="2" indent="-228600">
              <a:buFont typeface="Arial" panose="020B0604020202020204" pitchFamily="34" charset="0"/>
              <a:buChar char="•"/>
            </a:pPr>
            <a:r>
              <a:rPr lang="en-GB" sz="3200" dirty="0">
                <a:effectLst/>
              </a:rPr>
              <a:t>Provide gentle, consistent reality reminders.</a:t>
            </a:r>
          </a:p>
          <a:p>
            <a:pPr marL="1143000" lvl="2" indent="-228600">
              <a:buFont typeface="Arial" panose="020B0604020202020204" pitchFamily="34" charset="0"/>
              <a:buChar char="•"/>
            </a:pPr>
            <a:r>
              <a:rPr lang="en-GB" sz="3200" dirty="0">
                <a:effectLst/>
              </a:rPr>
              <a:t>Encourage expression of feelings in a safe environment.</a:t>
            </a:r>
          </a:p>
          <a:p>
            <a:pPr marL="1143000" lvl="2" indent="-228600">
              <a:buFont typeface="Arial" panose="020B0604020202020204" pitchFamily="34" charset="0"/>
              <a:buChar char="•"/>
            </a:pPr>
            <a:r>
              <a:rPr lang="en-GB" sz="3200" dirty="0">
                <a:effectLst/>
              </a:rPr>
              <a:t>Avoid forceful confrontation; allow time for acceptance.</a:t>
            </a:r>
          </a:p>
        </p:txBody>
      </p:sp>
    </p:spTree>
    <p:extLst>
      <p:ext uri="{BB962C8B-B14F-4D97-AF65-F5344CB8AC3E}">
        <p14:creationId xmlns:p14="http://schemas.microsoft.com/office/powerpoint/2010/main" val="1447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C7F8-07EA-DC98-EEC1-9846C9FAB5B2}"/>
              </a:ext>
            </a:extLst>
          </p:cNvPr>
          <p:cNvSpPr>
            <a:spLocks noGrp="1"/>
          </p:cNvSpPr>
          <p:nvPr>
            <p:ph type="title"/>
          </p:nvPr>
        </p:nvSpPr>
        <p:spPr/>
        <p:txBody>
          <a:bodyPr>
            <a:normAutofit/>
          </a:bodyPr>
          <a:lstStyle/>
          <a:p>
            <a:r>
              <a:rPr lang="en-GB" dirty="0">
                <a:latin typeface="+mn-lt"/>
              </a:rPr>
              <a:t>Stage 2: Anger</a:t>
            </a:r>
            <a:endParaRPr lang="en-CY" dirty="0">
              <a:latin typeface="+mn-lt"/>
            </a:endParaRPr>
          </a:p>
        </p:txBody>
      </p:sp>
      <p:sp>
        <p:nvSpPr>
          <p:cNvPr id="3" name="Content Placeholder 2">
            <a:extLst>
              <a:ext uri="{FF2B5EF4-FFF2-40B4-BE49-F238E27FC236}">
                <a16:creationId xmlns:a16="http://schemas.microsoft.com/office/drawing/2014/main" id="{D3AFCD1F-F22A-04CB-F38B-4D6D22EE66FD}"/>
              </a:ext>
            </a:extLst>
          </p:cNvPr>
          <p:cNvSpPr>
            <a:spLocks noGrp="1"/>
          </p:cNvSpPr>
          <p:nvPr>
            <p:ph idx="1"/>
          </p:nvPr>
        </p:nvSpPr>
        <p:spPr/>
        <p:txBody>
          <a:bodyPr>
            <a:normAutofit fontScale="92500" lnSpcReduction="20000"/>
          </a:bodyPr>
          <a:lstStyle/>
          <a:p>
            <a:endParaRPr lang="en-GB" dirty="0">
              <a:effectLst/>
            </a:endParaRPr>
          </a:p>
          <a:p>
            <a:pPr marL="742950" lvl="1" indent="-285750">
              <a:buFont typeface="Arial" panose="020B0604020202020204" pitchFamily="34" charset="0"/>
              <a:buChar char="•"/>
            </a:pPr>
            <a:r>
              <a:rPr lang="en-GB" sz="3200" b="1" dirty="0">
                <a:effectLst/>
              </a:rPr>
              <a:t>Expressions of anger in grief:</a:t>
            </a:r>
            <a:endParaRPr lang="en-GB" sz="3200" dirty="0">
              <a:effectLst/>
            </a:endParaRPr>
          </a:p>
          <a:p>
            <a:pPr marL="1143000" lvl="2" indent="-228600">
              <a:buFont typeface="Arial" panose="020B0604020202020204" pitchFamily="34" charset="0"/>
              <a:buChar char="•"/>
            </a:pPr>
            <a:r>
              <a:rPr lang="en-GB" sz="2800" dirty="0">
                <a:effectLst/>
              </a:rPr>
              <a:t>Anger towards the deceased, oneself, others, or a higher power.</a:t>
            </a:r>
          </a:p>
          <a:p>
            <a:pPr marL="1143000" lvl="2" indent="-228600">
              <a:buFont typeface="Arial" panose="020B0604020202020204" pitchFamily="34" charset="0"/>
              <a:buChar char="•"/>
            </a:pPr>
            <a:r>
              <a:rPr lang="en-GB" sz="2800" dirty="0">
                <a:effectLst/>
              </a:rPr>
              <a:t>Feelings of frustration, helplessness, and unfairness.</a:t>
            </a:r>
          </a:p>
          <a:p>
            <a:pPr marL="742950" lvl="1" indent="-285750">
              <a:buFont typeface="Arial" panose="020B0604020202020204" pitchFamily="34" charset="0"/>
              <a:buChar char="•"/>
            </a:pPr>
            <a:r>
              <a:rPr lang="en-GB" sz="3200" b="1" dirty="0">
                <a:effectLst/>
              </a:rPr>
              <a:t>Underlying emotions and triggers:</a:t>
            </a:r>
            <a:endParaRPr lang="en-GB" sz="3200" dirty="0">
              <a:effectLst/>
            </a:endParaRPr>
          </a:p>
          <a:p>
            <a:pPr marL="1143000" lvl="2" indent="-228600">
              <a:buFont typeface="Arial" panose="020B0604020202020204" pitchFamily="34" charset="0"/>
              <a:buChar char="•"/>
            </a:pPr>
            <a:r>
              <a:rPr lang="en-GB" sz="2800" dirty="0">
                <a:effectLst/>
              </a:rPr>
              <a:t>Anger often masks deeper feelings of pain, fear, and sadness.</a:t>
            </a:r>
          </a:p>
          <a:p>
            <a:pPr marL="1143000" lvl="2" indent="-228600">
              <a:buFont typeface="Arial" panose="020B0604020202020204" pitchFamily="34" charset="0"/>
              <a:buChar char="•"/>
            </a:pPr>
            <a:r>
              <a:rPr lang="en-GB" sz="2800" dirty="0">
                <a:effectLst/>
              </a:rPr>
              <a:t>Triggers include reminders of the loss, unmet expectations, and perceived injustices.</a:t>
            </a:r>
          </a:p>
          <a:p>
            <a:pPr marL="742950" lvl="1" indent="-285750">
              <a:buFont typeface="Arial" panose="020B0604020202020204" pitchFamily="34" charset="0"/>
              <a:buChar char="•"/>
            </a:pPr>
            <a:r>
              <a:rPr lang="en-GB" sz="3200" b="1" dirty="0">
                <a:effectLst/>
              </a:rPr>
              <a:t>Managing and responding to anger constructively:</a:t>
            </a:r>
            <a:endParaRPr lang="en-GB" sz="3200" dirty="0">
              <a:effectLst/>
            </a:endParaRPr>
          </a:p>
          <a:p>
            <a:pPr marL="1143000" lvl="2" indent="-228600">
              <a:buFont typeface="Arial" panose="020B0604020202020204" pitchFamily="34" charset="0"/>
              <a:buChar char="•"/>
            </a:pPr>
            <a:r>
              <a:rPr lang="en-GB" sz="2800" dirty="0">
                <a:effectLst/>
              </a:rPr>
              <a:t>Validate the person's feelings without judgment.</a:t>
            </a:r>
          </a:p>
          <a:p>
            <a:pPr marL="1143000" lvl="2" indent="-228600">
              <a:buFont typeface="Arial" panose="020B0604020202020204" pitchFamily="34" charset="0"/>
              <a:buChar char="•"/>
            </a:pPr>
            <a:r>
              <a:rPr lang="en-GB" sz="2800" dirty="0">
                <a:effectLst/>
              </a:rPr>
              <a:t>Help identify healthy outlets for anger (e.g., physical activity, creative expression).</a:t>
            </a:r>
          </a:p>
          <a:p>
            <a:pPr marL="1143000" lvl="2" indent="-228600">
              <a:buFont typeface="Arial" panose="020B0604020202020204" pitchFamily="34" charset="0"/>
              <a:buChar char="•"/>
            </a:pPr>
            <a:r>
              <a:rPr lang="en-GB" sz="2800" dirty="0">
                <a:effectLst/>
              </a:rPr>
              <a:t>Encourage open communication and resolution of underlying issues.</a:t>
            </a:r>
          </a:p>
          <a:p>
            <a:pPr marL="0" indent="0">
              <a:buNone/>
            </a:pPr>
            <a:endParaRPr lang="en-GB" dirty="0">
              <a:effectLst/>
              <a:latin typeface="Helvetica Neue" panose="02000503000000020004" pitchFamily="2" charset="0"/>
            </a:endParaRPr>
          </a:p>
        </p:txBody>
      </p:sp>
    </p:spTree>
    <p:extLst>
      <p:ext uri="{BB962C8B-B14F-4D97-AF65-F5344CB8AC3E}">
        <p14:creationId xmlns:p14="http://schemas.microsoft.com/office/powerpoint/2010/main" val="1740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23E9-A7C5-3C3B-2BD3-1487E01C2326}"/>
              </a:ext>
            </a:extLst>
          </p:cNvPr>
          <p:cNvSpPr>
            <a:spLocks noGrp="1"/>
          </p:cNvSpPr>
          <p:nvPr>
            <p:ph type="title"/>
          </p:nvPr>
        </p:nvSpPr>
        <p:spPr/>
        <p:txBody>
          <a:bodyPr>
            <a:normAutofit/>
          </a:bodyPr>
          <a:lstStyle/>
          <a:p>
            <a:r>
              <a:rPr lang="en-GB" dirty="0">
                <a:latin typeface="+mn-lt"/>
              </a:rPr>
              <a:t>Stage 3: Bargaining</a:t>
            </a:r>
            <a:endParaRPr lang="en-CY" dirty="0">
              <a:latin typeface="+mn-lt"/>
            </a:endParaRPr>
          </a:p>
        </p:txBody>
      </p:sp>
      <p:sp>
        <p:nvSpPr>
          <p:cNvPr id="3" name="Content Placeholder 2">
            <a:extLst>
              <a:ext uri="{FF2B5EF4-FFF2-40B4-BE49-F238E27FC236}">
                <a16:creationId xmlns:a16="http://schemas.microsoft.com/office/drawing/2014/main" id="{0DCB6FEA-2EB5-C6DA-AD69-DF1B1DB5C25F}"/>
              </a:ext>
            </a:extLst>
          </p:cNvPr>
          <p:cNvSpPr>
            <a:spLocks noGrp="1"/>
          </p:cNvSpPr>
          <p:nvPr>
            <p:ph idx="1"/>
          </p:nvPr>
        </p:nvSpPr>
        <p:spPr/>
        <p:txBody>
          <a:bodyPr>
            <a:normAutofit fontScale="85000" lnSpcReduction="10000"/>
          </a:bodyPr>
          <a:lstStyle/>
          <a:p>
            <a:pPr marL="0" indent="0">
              <a:buNone/>
            </a:pPr>
            <a:endParaRPr lang="en-GB" dirty="0">
              <a:effectLst/>
            </a:endParaRPr>
          </a:p>
          <a:p>
            <a:pPr marL="742950" lvl="1" indent="-285750">
              <a:buFont typeface="Arial" panose="020B0604020202020204" pitchFamily="34" charset="0"/>
              <a:buChar char="•"/>
            </a:pPr>
            <a:r>
              <a:rPr lang="en-GB" sz="3600" b="1" dirty="0">
                <a:effectLst/>
              </a:rPr>
              <a:t>Nature of bargaining in grief:</a:t>
            </a:r>
            <a:endParaRPr lang="en-GB" sz="3600" dirty="0">
              <a:effectLst/>
            </a:endParaRPr>
          </a:p>
          <a:p>
            <a:pPr marL="1143000" lvl="2" indent="-228600">
              <a:buFont typeface="Arial" panose="020B0604020202020204" pitchFamily="34" charset="0"/>
              <a:buChar char="•"/>
            </a:pPr>
            <a:r>
              <a:rPr lang="en-GB" sz="3200" dirty="0">
                <a:effectLst/>
              </a:rPr>
              <a:t>Attempting to negotiate a way out of the pain.</a:t>
            </a:r>
          </a:p>
          <a:p>
            <a:pPr marL="1143000" lvl="2" indent="-228600">
              <a:buFont typeface="Arial" panose="020B0604020202020204" pitchFamily="34" charset="0"/>
              <a:buChar char="•"/>
            </a:pPr>
            <a:r>
              <a:rPr lang="en-GB" sz="3200" dirty="0">
                <a:effectLst/>
              </a:rPr>
              <a:t>Common thoughts: "If only...", "What if...", "I should have...".</a:t>
            </a:r>
          </a:p>
          <a:p>
            <a:pPr marL="742950" lvl="1" indent="-285750">
              <a:buFont typeface="Arial" panose="020B0604020202020204" pitchFamily="34" charset="0"/>
              <a:buChar char="•"/>
            </a:pPr>
            <a:r>
              <a:rPr lang="en-GB" sz="3600" b="1" dirty="0">
                <a:effectLst/>
              </a:rPr>
              <a:t>Common thoughts and </a:t>
            </a:r>
            <a:r>
              <a:rPr lang="en-GB" sz="3600" b="1" dirty="0" err="1">
                <a:effectLst/>
              </a:rPr>
              <a:t>behaviors</a:t>
            </a:r>
            <a:r>
              <a:rPr lang="en-GB" sz="3600" b="1" dirty="0">
                <a:effectLst/>
              </a:rPr>
              <a:t>:</a:t>
            </a:r>
            <a:endParaRPr lang="en-GB" sz="3600" dirty="0">
              <a:effectLst/>
            </a:endParaRPr>
          </a:p>
          <a:p>
            <a:pPr marL="1143000" lvl="2" indent="-228600">
              <a:buFont typeface="Arial" panose="020B0604020202020204" pitchFamily="34" charset="0"/>
              <a:buChar char="•"/>
            </a:pPr>
            <a:r>
              <a:rPr lang="en-GB" sz="3200" dirty="0">
                <a:effectLst/>
              </a:rPr>
              <a:t>Making deals or promises to reverse the loss.</a:t>
            </a:r>
          </a:p>
          <a:p>
            <a:pPr marL="1143000" lvl="2" indent="-228600">
              <a:buFont typeface="Arial" panose="020B0604020202020204" pitchFamily="34" charset="0"/>
              <a:buChar char="•"/>
            </a:pPr>
            <a:r>
              <a:rPr lang="en-GB" sz="3200" dirty="0">
                <a:effectLst/>
              </a:rPr>
              <a:t>Guilt and self-blame for perceived failures.</a:t>
            </a:r>
          </a:p>
          <a:p>
            <a:pPr marL="742950" lvl="1" indent="-285750">
              <a:buFont typeface="Arial" panose="020B0604020202020204" pitchFamily="34" charset="0"/>
              <a:buChar char="•"/>
            </a:pPr>
            <a:r>
              <a:rPr lang="en-GB" sz="3600" b="1" dirty="0">
                <a:effectLst/>
              </a:rPr>
              <a:t>Supportive responses to bargaining:</a:t>
            </a:r>
            <a:endParaRPr lang="en-GB" sz="3600" dirty="0">
              <a:effectLst/>
            </a:endParaRPr>
          </a:p>
          <a:p>
            <a:pPr marL="1143000" lvl="2" indent="-228600">
              <a:buFont typeface="Arial" panose="020B0604020202020204" pitchFamily="34" charset="0"/>
              <a:buChar char="•"/>
            </a:pPr>
            <a:r>
              <a:rPr lang="en-GB" sz="3200" dirty="0">
                <a:effectLst/>
              </a:rPr>
              <a:t>Listen empathetically and validate their feelings.</a:t>
            </a:r>
          </a:p>
          <a:p>
            <a:pPr marL="1143000" lvl="2" indent="-228600">
              <a:buFont typeface="Arial" panose="020B0604020202020204" pitchFamily="34" charset="0"/>
              <a:buChar char="•"/>
            </a:pPr>
            <a:r>
              <a:rPr lang="en-GB" sz="3200" dirty="0">
                <a:effectLst/>
              </a:rPr>
              <a:t>Gently guide towards acceptance and realistic thinking.</a:t>
            </a:r>
          </a:p>
          <a:p>
            <a:pPr marL="1143000" lvl="2" indent="-228600">
              <a:buFont typeface="Arial" panose="020B0604020202020204" pitchFamily="34" charset="0"/>
              <a:buChar char="•"/>
            </a:pPr>
            <a:r>
              <a:rPr lang="en-GB" sz="3200" dirty="0">
                <a:effectLst/>
              </a:rPr>
              <a:t>Encourage reflection on positive memories and actions taken.</a:t>
            </a:r>
          </a:p>
        </p:txBody>
      </p:sp>
    </p:spTree>
    <p:extLst>
      <p:ext uri="{BB962C8B-B14F-4D97-AF65-F5344CB8AC3E}">
        <p14:creationId xmlns:p14="http://schemas.microsoft.com/office/powerpoint/2010/main" val="205963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2492-1F8F-6850-7A01-A6A3B62EC016}"/>
              </a:ext>
            </a:extLst>
          </p:cNvPr>
          <p:cNvSpPr>
            <a:spLocks noGrp="1"/>
          </p:cNvSpPr>
          <p:nvPr>
            <p:ph type="title"/>
          </p:nvPr>
        </p:nvSpPr>
        <p:spPr/>
        <p:txBody>
          <a:bodyPr>
            <a:normAutofit/>
          </a:bodyPr>
          <a:lstStyle/>
          <a:p>
            <a:r>
              <a:rPr lang="en-GB" dirty="0">
                <a:latin typeface="+mn-lt"/>
              </a:rPr>
              <a:t>Stage 4: Depression</a:t>
            </a:r>
            <a:endParaRPr lang="en-CY" dirty="0">
              <a:latin typeface="+mn-lt"/>
            </a:endParaRPr>
          </a:p>
        </p:txBody>
      </p:sp>
      <p:sp>
        <p:nvSpPr>
          <p:cNvPr id="3" name="Content Placeholder 2">
            <a:extLst>
              <a:ext uri="{FF2B5EF4-FFF2-40B4-BE49-F238E27FC236}">
                <a16:creationId xmlns:a16="http://schemas.microsoft.com/office/drawing/2014/main" id="{165BF93C-2BD1-DC99-8905-F3437E5932A8}"/>
              </a:ext>
            </a:extLst>
          </p:cNvPr>
          <p:cNvSpPr>
            <a:spLocks noGrp="1"/>
          </p:cNvSpPr>
          <p:nvPr>
            <p:ph idx="1"/>
          </p:nvPr>
        </p:nvSpPr>
        <p:spPr/>
        <p:txBody>
          <a:bodyPr>
            <a:normAutofit fontScale="92500" lnSpcReduction="10000"/>
          </a:bodyPr>
          <a:lstStyle/>
          <a:p>
            <a:pPr marL="0" indent="0">
              <a:buNone/>
            </a:pPr>
            <a:endParaRPr lang="en-GB" dirty="0">
              <a:effectLst/>
            </a:endParaRPr>
          </a:p>
          <a:p>
            <a:pPr marL="742950" lvl="1" indent="-285750">
              <a:buFont typeface="Arial" panose="020B0604020202020204" pitchFamily="34" charset="0"/>
              <a:buChar char="•"/>
            </a:pPr>
            <a:r>
              <a:rPr lang="en-GB" sz="3200" b="1" dirty="0">
                <a:effectLst/>
              </a:rPr>
              <a:t>Recognizing depression in grieving:</a:t>
            </a:r>
            <a:endParaRPr lang="en-GB" sz="3200" dirty="0">
              <a:effectLst/>
            </a:endParaRPr>
          </a:p>
          <a:p>
            <a:pPr marL="1143000" lvl="2" indent="-228600">
              <a:buFont typeface="Arial" panose="020B0604020202020204" pitchFamily="34" charset="0"/>
              <a:buChar char="•"/>
            </a:pPr>
            <a:r>
              <a:rPr lang="en-GB" sz="2800" dirty="0">
                <a:effectLst/>
              </a:rPr>
              <a:t>Persistent sadness, hopelessness, and lack of interest in activities.</a:t>
            </a:r>
          </a:p>
          <a:p>
            <a:pPr marL="1143000" lvl="2" indent="-228600">
              <a:buFont typeface="Arial" panose="020B0604020202020204" pitchFamily="34" charset="0"/>
              <a:buChar char="•"/>
            </a:pPr>
            <a:r>
              <a:rPr lang="en-GB" sz="2800" dirty="0">
                <a:effectLst/>
              </a:rPr>
              <a:t>Physical symptoms such as changes in sleep and appetite.</a:t>
            </a:r>
          </a:p>
          <a:p>
            <a:pPr marL="742950" lvl="1" indent="-285750">
              <a:buFont typeface="Arial" panose="020B0604020202020204" pitchFamily="34" charset="0"/>
              <a:buChar char="•"/>
            </a:pPr>
            <a:r>
              <a:rPr lang="en-GB" sz="3200" b="1" dirty="0">
                <a:effectLst/>
              </a:rPr>
              <a:t>Symptoms and signs:</a:t>
            </a:r>
            <a:endParaRPr lang="en-GB" sz="3200" dirty="0">
              <a:effectLst/>
            </a:endParaRPr>
          </a:p>
          <a:p>
            <a:pPr marL="1143000" lvl="2" indent="-228600">
              <a:buFont typeface="Arial" panose="020B0604020202020204" pitchFamily="34" charset="0"/>
              <a:buChar char="•"/>
            </a:pPr>
            <a:r>
              <a:rPr lang="en-GB" sz="2800" dirty="0">
                <a:effectLst/>
              </a:rPr>
              <a:t>Emotional: Deep sorrow, sense of emptiness.</a:t>
            </a:r>
          </a:p>
          <a:p>
            <a:pPr marL="1143000" lvl="2" indent="-228600">
              <a:buFont typeface="Arial" panose="020B0604020202020204" pitchFamily="34" charset="0"/>
              <a:buChar char="•"/>
            </a:pPr>
            <a:r>
              <a:rPr lang="en-GB" sz="2800" dirty="0" err="1">
                <a:effectLst/>
              </a:rPr>
              <a:t>Behavioral</a:t>
            </a:r>
            <a:r>
              <a:rPr lang="en-GB" sz="2800" dirty="0">
                <a:effectLst/>
              </a:rPr>
              <a:t>: Withdrawal from social activities, neglect of self-care.</a:t>
            </a:r>
          </a:p>
          <a:p>
            <a:pPr marL="1143000" lvl="2" indent="-228600">
              <a:buFont typeface="Arial" panose="020B0604020202020204" pitchFamily="34" charset="0"/>
              <a:buChar char="•"/>
            </a:pPr>
            <a:r>
              <a:rPr lang="en-GB" sz="2800" dirty="0">
                <a:effectLst/>
              </a:rPr>
              <a:t>Physical: Fatigue, changes in weight, physical aches.</a:t>
            </a:r>
          </a:p>
          <a:p>
            <a:pPr marL="742950" lvl="1" indent="-285750">
              <a:buFont typeface="Arial" panose="020B0604020202020204" pitchFamily="34" charset="0"/>
              <a:buChar char="•"/>
            </a:pPr>
            <a:r>
              <a:rPr lang="en-GB" sz="3200" b="1" dirty="0">
                <a:effectLst/>
              </a:rPr>
              <a:t>Supporting someone through grief-related depression:</a:t>
            </a:r>
            <a:endParaRPr lang="en-GB" sz="3200" dirty="0">
              <a:effectLst/>
            </a:endParaRPr>
          </a:p>
          <a:p>
            <a:pPr marL="1143000" lvl="2" indent="-228600">
              <a:buFont typeface="Arial" panose="020B0604020202020204" pitchFamily="34" charset="0"/>
              <a:buChar char="•"/>
            </a:pPr>
            <a:r>
              <a:rPr lang="en-GB" sz="2800" dirty="0">
                <a:effectLst/>
              </a:rPr>
              <a:t>Offer a listening ear and nonjudgmental support.</a:t>
            </a:r>
          </a:p>
          <a:p>
            <a:pPr marL="1143000" lvl="2" indent="-228600">
              <a:buFont typeface="Arial" panose="020B0604020202020204" pitchFamily="34" charset="0"/>
              <a:buChar char="•"/>
            </a:pPr>
            <a:r>
              <a:rPr lang="en-GB" sz="2800" dirty="0">
                <a:effectLst/>
              </a:rPr>
              <a:t>Encourage professional help if symptoms are severe or persistent.</a:t>
            </a:r>
          </a:p>
          <a:p>
            <a:pPr marL="1143000" lvl="2" indent="-228600">
              <a:buFont typeface="Arial" panose="020B0604020202020204" pitchFamily="34" charset="0"/>
              <a:buChar char="•"/>
            </a:pPr>
            <a:r>
              <a:rPr lang="en-GB" sz="2800" dirty="0">
                <a:effectLst/>
              </a:rPr>
              <a:t>Provide information about grief and normalizing the experience.</a:t>
            </a:r>
          </a:p>
        </p:txBody>
      </p:sp>
    </p:spTree>
    <p:extLst>
      <p:ext uri="{BB962C8B-B14F-4D97-AF65-F5344CB8AC3E}">
        <p14:creationId xmlns:p14="http://schemas.microsoft.com/office/powerpoint/2010/main" val="56750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354F-16BD-7064-411A-7BA5BB259844}"/>
              </a:ext>
            </a:extLst>
          </p:cNvPr>
          <p:cNvSpPr>
            <a:spLocks noGrp="1"/>
          </p:cNvSpPr>
          <p:nvPr>
            <p:ph type="title"/>
          </p:nvPr>
        </p:nvSpPr>
        <p:spPr/>
        <p:txBody>
          <a:bodyPr>
            <a:normAutofit/>
          </a:bodyPr>
          <a:lstStyle/>
          <a:p>
            <a:r>
              <a:rPr lang="en-GB" dirty="0">
                <a:latin typeface="+mn-lt"/>
              </a:rPr>
              <a:t>Stage 5: Acceptance</a:t>
            </a:r>
            <a:endParaRPr lang="en-CY" dirty="0">
              <a:latin typeface="+mn-lt"/>
            </a:endParaRPr>
          </a:p>
        </p:txBody>
      </p:sp>
      <p:sp>
        <p:nvSpPr>
          <p:cNvPr id="3" name="Content Placeholder 2">
            <a:extLst>
              <a:ext uri="{FF2B5EF4-FFF2-40B4-BE49-F238E27FC236}">
                <a16:creationId xmlns:a16="http://schemas.microsoft.com/office/drawing/2014/main" id="{005F0F04-27AE-15A6-71A1-B0677AE490FB}"/>
              </a:ext>
            </a:extLst>
          </p:cNvPr>
          <p:cNvSpPr>
            <a:spLocks noGrp="1"/>
          </p:cNvSpPr>
          <p:nvPr>
            <p:ph idx="1"/>
          </p:nvPr>
        </p:nvSpPr>
        <p:spPr/>
        <p:txBody>
          <a:bodyPr>
            <a:normAutofit fontScale="85000" lnSpcReduction="10000"/>
          </a:bodyPr>
          <a:lstStyle/>
          <a:p>
            <a:pPr marL="0" indent="0">
              <a:buNone/>
            </a:pPr>
            <a:endParaRPr lang="en-GB" dirty="0">
              <a:effectLst/>
            </a:endParaRPr>
          </a:p>
          <a:p>
            <a:pPr marL="742950" lvl="1" indent="-285750">
              <a:buFont typeface="Arial" panose="020B0604020202020204" pitchFamily="34" charset="0"/>
              <a:buChar char="•"/>
            </a:pPr>
            <a:r>
              <a:rPr lang="en-GB" sz="3500" b="1" dirty="0">
                <a:effectLst/>
              </a:rPr>
              <a:t>What acceptance looks like:</a:t>
            </a:r>
            <a:endParaRPr lang="en-GB" sz="3500" dirty="0">
              <a:effectLst/>
            </a:endParaRPr>
          </a:p>
          <a:p>
            <a:pPr marL="1143000" lvl="2" indent="-228600">
              <a:buFont typeface="Arial" panose="020B0604020202020204" pitchFamily="34" charset="0"/>
              <a:buChar char="•"/>
            </a:pPr>
            <a:r>
              <a:rPr lang="en-GB" sz="3000" dirty="0">
                <a:effectLst/>
              </a:rPr>
              <a:t>Acknowledging the reality of the loss and learning to live with it.</a:t>
            </a:r>
          </a:p>
          <a:p>
            <a:pPr marL="1143000" lvl="2" indent="-228600">
              <a:buFont typeface="Arial" panose="020B0604020202020204" pitchFamily="34" charset="0"/>
              <a:buChar char="•"/>
            </a:pPr>
            <a:r>
              <a:rPr lang="en-GB" sz="3000" dirty="0">
                <a:effectLst/>
              </a:rPr>
              <a:t>Finding peace and gradually returning to a sense of normalcy.</a:t>
            </a:r>
          </a:p>
          <a:p>
            <a:pPr marL="742950" lvl="1" indent="-285750">
              <a:buFont typeface="Arial" panose="020B0604020202020204" pitchFamily="34" charset="0"/>
              <a:buChar char="•"/>
            </a:pPr>
            <a:r>
              <a:rPr lang="en-GB" sz="3500" b="1" dirty="0">
                <a:effectLst/>
              </a:rPr>
              <a:t>Healthy adaptation and new normal:</a:t>
            </a:r>
            <a:endParaRPr lang="en-GB" sz="3500" dirty="0">
              <a:effectLst/>
            </a:endParaRPr>
          </a:p>
          <a:p>
            <a:pPr marL="1143000" lvl="2" indent="-228600">
              <a:buFont typeface="Arial" panose="020B0604020202020204" pitchFamily="34" charset="0"/>
              <a:buChar char="•"/>
            </a:pPr>
            <a:r>
              <a:rPr lang="en-GB" sz="3000" dirty="0">
                <a:effectLst/>
              </a:rPr>
              <a:t>Adapting to life without the deceased while maintaining their memory.</a:t>
            </a:r>
          </a:p>
          <a:p>
            <a:pPr marL="1143000" lvl="2" indent="-228600">
              <a:buFont typeface="Arial" panose="020B0604020202020204" pitchFamily="34" charset="0"/>
              <a:buChar char="•"/>
            </a:pPr>
            <a:r>
              <a:rPr lang="en-GB" sz="3000" dirty="0">
                <a:effectLst/>
              </a:rPr>
              <a:t>Rebuilding life and finding new sources of joy and purpose.</a:t>
            </a:r>
          </a:p>
          <a:p>
            <a:pPr marL="742950" lvl="1" indent="-285750">
              <a:buFont typeface="Arial" panose="020B0604020202020204" pitchFamily="34" charset="0"/>
              <a:buChar char="•"/>
            </a:pPr>
            <a:r>
              <a:rPr lang="en-GB" sz="3500" b="1" dirty="0">
                <a:effectLst/>
              </a:rPr>
              <a:t>Long-term support strategies:</a:t>
            </a:r>
            <a:endParaRPr lang="en-GB" sz="3500" dirty="0">
              <a:effectLst/>
            </a:endParaRPr>
          </a:p>
          <a:p>
            <a:pPr marL="1143000" lvl="2" indent="-228600">
              <a:buFont typeface="Arial" panose="020B0604020202020204" pitchFamily="34" charset="0"/>
              <a:buChar char="•"/>
            </a:pPr>
            <a:r>
              <a:rPr lang="en-GB" sz="3000" dirty="0">
                <a:effectLst/>
              </a:rPr>
              <a:t>Continued support through anniversaries and significant dates.</a:t>
            </a:r>
          </a:p>
          <a:p>
            <a:pPr marL="1143000" lvl="2" indent="-228600">
              <a:buFont typeface="Arial" panose="020B0604020202020204" pitchFamily="34" charset="0"/>
              <a:buChar char="•"/>
            </a:pPr>
            <a:r>
              <a:rPr lang="en-GB" sz="3000" dirty="0">
                <a:effectLst/>
              </a:rPr>
              <a:t>Encouraging ongoing self-care and personal growth.</a:t>
            </a:r>
          </a:p>
          <a:p>
            <a:pPr marL="1143000" lvl="2" indent="-228600">
              <a:buFont typeface="Arial" panose="020B0604020202020204" pitchFamily="34" charset="0"/>
              <a:buChar char="•"/>
            </a:pPr>
            <a:r>
              <a:rPr lang="en-GB" sz="3000" dirty="0">
                <a:effectLst/>
              </a:rPr>
              <a:t>Providing opportunities for connection and community involvement.</a:t>
            </a:r>
          </a:p>
        </p:txBody>
      </p:sp>
    </p:spTree>
    <p:extLst>
      <p:ext uri="{BB962C8B-B14F-4D97-AF65-F5344CB8AC3E}">
        <p14:creationId xmlns:p14="http://schemas.microsoft.com/office/powerpoint/2010/main" val="27616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normAutofit/>
          </a:bodyPr>
          <a:lstStyle/>
          <a:p>
            <a:r>
              <a:rPr lang="en-GB" dirty="0">
                <a:effectLst/>
                <a:latin typeface="+mn-lt"/>
              </a:rPr>
              <a:t>Understanding Grief and Loss in NDDs</a:t>
            </a: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p:txBody>
          <a:bodyPr>
            <a:normAutofit/>
          </a:bodyPr>
          <a:lstStyle/>
          <a:p>
            <a:pPr>
              <a:lnSpc>
                <a:spcPct val="107000"/>
              </a:lnSpc>
              <a:spcAft>
                <a:spcPts val="800"/>
              </a:spcAft>
            </a:pPr>
            <a:r>
              <a:rPr lang="en-US" sz="3600" dirty="0">
                <a:effectLst/>
                <a:ea typeface="Calibri" panose="020F0502020204030204" pitchFamily="34" charset="0"/>
                <a:cs typeface="Times New Roman" panose="02020603050405020304" pitchFamily="18" charset="0"/>
              </a:rPr>
              <a:t>At the completion of this course, student</a:t>
            </a:r>
            <a:r>
              <a:rPr lang="en-GB" sz="3600" dirty="0">
                <a:ea typeface="Calibri" panose="020F0502020204030204" pitchFamily="34" charset="0"/>
                <a:cs typeface="Times New Roman" panose="02020603050405020304" pitchFamily="18" charset="0"/>
              </a:rPr>
              <a:t>s</a:t>
            </a:r>
            <a:r>
              <a:rPr lang="en-US" sz="3600" dirty="0">
                <a:effectLst/>
                <a:ea typeface="Calibri" panose="020F0502020204030204" pitchFamily="34" charset="0"/>
                <a:cs typeface="Times New Roman" panose="02020603050405020304" pitchFamily="18" charset="0"/>
              </a:rPr>
              <a:t> will be able to: </a:t>
            </a:r>
            <a:endParaRPr lang="en-CY" sz="3600" dirty="0">
              <a:effectLst/>
              <a:ea typeface="Calibri" panose="020F0502020204030204" pitchFamily="34" charset="0"/>
              <a:cs typeface="Times New Roman" panose="02020603050405020304" pitchFamily="18" charset="0"/>
            </a:endParaRPr>
          </a:p>
          <a:p>
            <a:pPr lvl="1"/>
            <a:r>
              <a:rPr lang="en-CY" sz="3600" dirty="0">
                <a:effectLst/>
                <a:ea typeface="Times New Roman" panose="02020603050405020304" pitchFamily="18" charset="0"/>
              </a:rPr>
              <a:t>Understand how patients and their families experience the prospect of death and dying.</a:t>
            </a:r>
          </a:p>
          <a:p>
            <a:pPr lvl="1"/>
            <a:r>
              <a:rPr lang="en-CY" sz="3600" dirty="0">
                <a:effectLst/>
                <a:ea typeface="Times New Roman" panose="02020603050405020304" pitchFamily="18" charset="0"/>
              </a:rPr>
              <a:t>Understand the characteristics and stages of loss, bereavement, and grief, and how they are expressed.</a:t>
            </a:r>
          </a:p>
          <a:p>
            <a:pPr lvl="1"/>
            <a:r>
              <a:rPr lang="en-CY" sz="3600" dirty="0">
                <a:effectLst/>
                <a:ea typeface="Times New Roman" panose="02020603050405020304" pitchFamily="18" charset="0"/>
              </a:rPr>
              <a:t>Support family and friends in coping with grief.</a:t>
            </a:r>
            <a:r>
              <a:rPr lang="en-CY" sz="4800" dirty="0">
                <a:effectLst/>
              </a:rPr>
              <a:t> </a:t>
            </a:r>
            <a:endParaRPr lang="en-US"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19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99B3-123F-0C79-90D8-B84A46C0B6F5}"/>
              </a:ext>
            </a:extLst>
          </p:cNvPr>
          <p:cNvSpPr>
            <a:spLocks noGrp="1"/>
          </p:cNvSpPr>
          <p:nvPr>
            <p:ph type="title"/>
          </p:nvPr>
        </p:nvSpPr>
        <p:spPr/>
        <p:txBody>
          <a:bodyPr>
            <a:normAutofit/>
          </a:bodyPr>
          <a:lstStyle/>
          <a:p>
            <a:r>
              <a:rPr lang="en-GB" dirty="0">
                <a:latin typeface="+mn-lt"/>
              </a:rPr>
              <a:t>Criticisms of Kubler-Ross Model</a:t>
            </a:r>
            <a:endParaRPr lang="en-CY" dirty="0">
              <a:latin typeface="+mn-lt"/>
            </a:endParaRPr>
          </a:p>
        </p:txBody>
      </p:sp>
      <p:sp>
        <p:nvSpPr>
          <p:cNvPr id="3" name="Content Placeholder 2">
            <a:extLst>
              <a:ext uri="{FF2B5EF4-FFF2-40B4-BE49-F238E27FC236}">
                <a16:creationId xmlns:a16="http://schemas.microsoft.com/office/drawing/2014/main" id="{AB8BF2D4-92A1-CE6A-BEE2-E2E6A0697AC1}"/>
              </a:ext>
            </a:extLst>
          </p:cNvPr>
          <p:cNvSpPr>
            <a:spLocks noGrp="1"/>
          </p:cNvSpPr>
          <p:nvPr>
            <p:ph idx="1"/>
          </p:nvPr>
        </p:nvSpPr>
        <p:spPr>
          <a:xfrm>
            <a:off x="294107" y="802205"/>
            <a:ext cx="5617410" cy="5141395"/>
          </a:xfrm>
        </p:spPr>
        <p:txBody>
          <a:bodyPr>
            <a:normAutofit fontScale="77500" lnSpcReduction="20000"/>
          </a:bodyPr>
          <a:lstStyle/>
          <a:p>
            <a:pPr marL="0" indent="0">
              <a:buNone/>
            </a:pPr>
            <a:endParaRPr lang="en-GB" dirty="0">
              <a:effectLst/>
              <a:latin typeface="Helvetica Neue" panose="02000503000000020004" pitchFamily="2" charset="0"/>
            </a:endParaRPr>
          </a:p>
          <a:p>
            <a:endParaRPr lang="en-GB" sz="3300" dirty="0">
              <a:effectLst/>
            </a:endParaRPr>
          </a:p>
          <a:p>
            <a:pPr marL="742950" lvl="1" indent="-285750">
              <a:buFont typeface="Arial" panose="020B0604020202020204" pitchFamily="34" charset="0"/>
              <a:buChar char="•"/>
            </a:pPr>
            <a:r>
              <a:rPr lang="en-GB" sz="2800" b="1" dirty="0">
                <a:effectLst/>
              </a:rPr>
              <a:t>Linear vs. non-linear experiences of grief:</a:t>
            </a:r>
            <a:endParaRPr lang="en-GB" sz="2800" dirty="0">
              <a:effectLst/>
            </a:endParaRPr>
          </a:p>
          <a:p>
            <a:pPr marL="1143000" lvl="2" indent="-228600">
              <a:buFont typeface="Arial" panose="020B0604020202020204" pitchFamily="34" charset="0"/>
              <a:buChar char="•"/>
            </a:pPr>
            <a:r>
              <a:rPr lang="en-GB" sz="2400" dirty="0">
                <a:effectLst/>
              </a:rPr>
              <a:t>Many individuals do not progress through stages in a set order.</a:t>
            </a:r>
          </a:p>
          <a:p>
            <a:pPr marL="1143000" lvl="2" indent="-228600">
              <a:buFont typeface="Arial" panose="020B0604020202020204" pitchFamily="34" charset="0"/>
              <a:buChar char="•"/>
            </a:pPr>
            <a:r>
              <a:rPr lang="en-GB" sz="2400" dirty="0">
                <a:effectLst/>
              </a:rPr>
              <a:t>Grief can be cyclical and experienced in waves.</a:t>
            </a:r>
          </a:p>
          <a:p>
            <a:pPr marL="742950" lvl="1" indent="-285750">
              <a:buFont typeface="Arial" panose="020B0604020202020204" pitchFamily="34" charset="0"/>
              <a:buChar char="•"/>
            </a:pPr>
            <a:r>
              <a:rPr lang="en-GB" sz="2800" b="1" dirty="0">
                <a:effectLst/>
              </a:rPr>
              <a:t>Cultural and individual differences:</a:t>
            </a:r>
            <a:endParaRPr lang="en-GB" sz="2800" dirty="0">
              <a:effectLst/>
            </a:endParaRPr>
          </a:p>
          <a:p>
            <a:pPr marL="1143000" lvl="2" indent="-228600">
              <a:buFont typeface="Arial" panose="020B0604020202020204" pitchFamily="34" charset="0"/>
              <a:buChar char="•"/>
            </a:pPr>
            <a:r>
              <a:rPr lang="en-GB" sz="2400" dirty="0">
                <a:effectLst/>
              </a:rPr>
              <a:t>The model may not account for diverse cultural practices and beliefs about death.</a:t>
            </a:r>
          </a:p>
          <a:p>
            <a:pPr marL="1143000" lvl="2" indent="-228600">
              <a:buFont typeface="Arial" panose="020B0604020202020204" pitchFamily="34" charset="0"/>
              <a:buChar char="•"/>
            </a:pPr>
            <a:r>
              <a:rPr lang="en-GB" sz="2400" dirty="0">
                <a:effectLst/>
              </a:rPr>
              <a:t>Individual personality and circumstances can influence the grieving process.</a:t>
            </a:r>
          </a:p>
          <a:p>
            <a:pPr marL="742950" lvl="1" indent="-285750">
              <a:buFont typeface="Arial" panose="020B0604020202020204" pitchFamily="34" charset="0"/>
              <a:buChar char="•"/>
            </a:pPr>
            <a:r>
              <a:rPr lang="en-GB" sz="2800" b="1" dirty="0">
                <a:effectLst/>
              </a:rPr>
              <a:t>Alternative models and approaches:</a:t>
            </a:r>
            <a:endParaRPr lang="en-GB" sz="2800" dirty="0">
              <a:effectLst/>
            </a:endParaRPr>
          </a:p>
          <a:p>
            <a:pPr marL="1143000" lvl="2" indent="-228600">
              <a:buFont typeface="Arial" panose="020B0604020202020204" pitchFamily="34" charset="0"/>
              <a:buChar char="•"/>
            </a:pPr>
            <a:r>
              <a:rPr lang="en-GB" sz="2400" dirty="0">
                <a:effectLst/>
              </a:rPr>
              <a:t>Worden’s tasks of mourning, Stroebe and </a:t>
            </a:r>
            <a:r>
              <a:rPr lang="en-GB" sz="2400" dirty="0" err="1">
                <a:effectLst/>
              </a:rPr>
              <a:t>Schut’s</a:t>
            </a:r>
            <a:r>
              <a:rPr lang="en-GB" sz="2400" dirty="0">
                <a:effectLst/>
              </a:rPr>
              <a:t> dual process model.</a:t>
            </a:r>
          </a:p>
          <a:p>
            <a:pPr marL="1143000" lvl="2" indent="-228600">
              <a:buFont typeface="Arial" panose="020B0604020202020204" pitchFamily="34" charset="0"/>
              <a:buChar char="•"/>
            </a:pPr>
            <a:r>
              <a:rPr lang="en-GB" sz="2400" dirty="0">
                <a:effectLst/>
              </a:rPr>
              <a:t>Emphasis on personalized approaches to grief support.</a:t>
            </a:r>
          </a:p>
          <a:p>
            <a:pPr marL="0" indent="0">
              <a:buNone/>
            </a:pPr>
            <a:endParaRPr lang="en-CY" dirty="0"/>
          </a:p>
        </p:txBody>
      </p:sp>
      <p:pic>
        <p:nvPicPr>
          <p:cNvPr id="4" name="Picture 3">
            <a:extLst>
              <a:ext uri="{FF2B5EF4-FFF2-40B4-BE49-F238E27FC236}">
                <a16:creationId xmlns:a16="http://schemas.microsoft.com/office/drawing/2014/main" id="{6A7514F8-B8EE-3808-975E-A7D286DA67E1}"/>
              </a:ext>
            </a:extLst>
          </p:cNvPr>
          <p:cNvPicPr>
            <a:picLocks noChangeAspect="1"/>
          </p:cNvPicPr>
          <p:nvPr/>
        </p:nvPicPr>
        <p:blipFill>
          <a:blip r:embed="rId3"/>
          <a:stretch>
            <a:fillRect/>
          </a:stretch>
        </p:blipFill>
        <p:spPr>
          <a:xfrm>
            <a:off x="6280485" y="1968549"/>
            <a:ext cx="5617410" cy="2808705"/>
          </a:xfrm>
          <a:prstGeom prst="rect">
            <a:avLst/>
          </a:prstGeom>
        </p:spPr>
      </p:pic>
    </p:spTree>
    <p:extLst>
      <p:ext uri="{BB962C8B-B14F-4D97-AF65-F5344CB8AC3E}">
        <p14:creationId xmlns:p14="http://schemas.microsoft.com/office/powerpoint/2010/main" val="346555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7B6F-8048-3ACC-3C34-A5F759B62682}"/>
              </a:ext>
            </a:extLst>
          </p:cNvPr>
          <p:cNvSpPr>
            <a:spLocks noGrp="1"/>
          </p:cNvSpPr>
          <p:nvPr>
            <p:ph type="title"/>
          </p:nvPr>
        </p:nvSpPr>
        <p:spPr/>
        <p:txBody>
          <a:bodyPr>
            <a:normAutofit/>
          </a:bodyPr>
          <a:lstStyle/>
          <a:p>
            <a:r>
              <a:rPr lang="en-GB" dirty="0">
                <a:latin typeface="+mn-lt"/>
              </a:rPr>
              <a:t>Dysfunctional Grieving</a:t>
            </a:r>
            <a:endParaRPr lang="en-CY" dirty="0">
              <a:latin typeface="+mn-lt"/>
            </a:endParaRPr>
          </a:p>
        </p:txBody>
      </p:sp>
      <p:sp>
        <p:nvSpPr>
          <p:cNvPr id="3" name="Content Placeholder 2">
            <a:extLst>
              <a:ext uri="{FF2B5EF4-FFF2-40B4-BE49-F238E27FC236}">
                <a16:creationId xmlns:a16="http://schemas.microsoft.com/office/drawing/2014/main" id="{0CE5F795-C2DD-2D21-90B0-89D8152D972C}"/>
              </a:ext>
            </a:extLst>
          </p:cNvPr>
          <p:cNvSpPr>
            <a:spLocks noGrp="1"/>
          </p:cNvSpPr>
          <p:nvPr>
            <p:ph idx="1"/>
          </p:nvPr>
        </p:nvSpPr>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4000" b="1" dirty="0">
                <a:effectLst/>
              </a:rPr>
              <a:t>Prolonged or intense grief that disrupts daily life:</a:t>
            </a:r>
            <a:endParaRPr lang="en-GB" sz="4000" dirty="0">
              <a:effectLst/>
            </a:endParaRPr>
          </a:p>
          <a:p>
            <a:pPr marL="1143000" lvl="2" indent="-228600">
              <a:buFont typeface="Arial" panose="020B0604020202020204" pitchFamily="34" charset="0"/>
              <a:buChar char="•"/>
            </a:pPr>
            <a:r>
              <a:rPr lang="en-GB" sz="3600" dirty="0">
                <a:effectLst/>
              </a:rPr>
              <a:t>Inability to return to normal activities and responsibilities.</a:t>
            </a:r>
          </a:p>
          <a:p>
            <a:pPr marL="1143000" lvl="2" indent="-228600">
              <a:buFont typeface="Arial" panose="020B0604020202020204" pitchFamily="34" charset="0"/>
              <a:buChar char="•"/>
            </a:pPr>
            <a:r>
              <a:rPr lang="en-GB" sz="3600" dirty="0">
                <a:effectLst/>
              </a:rPr>
              <a:t>Persistent and pervasive distress that interferes with functioning.</a:t>
            </a:r>
          </a:p>
          <a:p>
            <a:pPr marL="742950" lvl="1" indent="-285750">
              <a:buFont typeface="Arial" panose="020B0604020202020204" pitchFamily="34" charset="0"/>
              <a:buChar char="•"/>
            </a:pPr>
            <a:r>
              <a:rPr lang="en-GB" sz="4000" b="1" dirty="0">
                <a:effectLst/>
              </a:rPr>
              <a:t>Examples and characteristics:</a:t>
            </a:r>
            <a:endParaRPr lang="en-GB" sz="4000" dirty="0">
              <a:effectLst/>
            </a:endParaRPr>
          </a:p>
          <a:p>
            <a:pPr marL="1143000" lvl="2" indent="-228600">
              <a:buFont typeface="Arial" panose="020B0604020202020204" pitchFamily="34" charset="0"/>
              <a:buChar char="•"/>
            </a:pPr>
            <a:r>
              <a:rPr lang="en-GB" sz="3600" dirty="0">
                <a:effectLst/>
              </a:rPr>
              <a:t>Chronic yearning for the deceased, preoccupation with the loss.</a:t>
            </a:r>
          </a:p>
          <a:p>
            <a:pPr marL="1143000" lvl="2" indent="-228600">
              <a:buFont typeface="Arial" panose="020B0604020202020204" pitchFamily="34" charset="0"/>
              <a:buChar char="•"/>
            </a:pPr>
            <a:r>
              <a:rPr lang="en-GB" sz="3600" dirty="0">
                <a:effectLst/>
              </a:rPr>
              <a:t>Severe emotional numbness or avoidance of reminders of the deceased.</a:t>
            </a:r>
          </a:p>
          <a:p>
            <a:pPr marL="1143000" lvl="2" indent="-228600">
              <a:buFont typeface="Arial" panose="020B0604020202020204" pitchFamily="34" charset="0"/>
              <a:buChar char="•"/>
            </a:pPr>
            <a:r>
              <a:rPr lang="en-GB" sz="3600" dirty="0">
                <a:effectLst/>
              </a:rPr>
              <a:t>Ongoing feelings of bitterness, anger, or depression.</a:t>
            </a:r>
          </a:p>
        </p:txBody>
      </p:sp>
    </p:spTree>
    <p:extLst>
      <p:ext uri="{BB962C8B-B14F-4D97-AF65-F5344CB8AC3E}">
        <p14:creationId xmlns:p14="http://schemas.microsoft.com/office/powerpoint/2010/main" val="111374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5934-9995-88CD-FD83-0871FB714A1A}"/>
              </a:ext>
            </a:extLst>
          </p:cNvPr>
          <p:cNvSpPr>
            <a:spLocks noGrp="1"/>
          </p:cNvSpPr>
          <p:nvPr>
            <p:ph type="title"/>
          </p:nvPr>
        </p:nvSpPr>
        <p:spPr/>
        <p:txBody>
          <a:bodyPr>
            <a:normAutofit/>
          </a:bodyPr>
          <a:lstStyle/>
          <a:p>
            <a:r>
              <a:rPr lang="en-GB" dirty="0">
                <a:latin typeface="+mn-lt"/>
              </a:rPr>
              <a:t>Risk Factors for Dysfunctional Grieving</a:t>
            </a:r>
            <a:endParaRPr lang="en-CY" dirty="0">
              <a:latin typeface="+mn-lt"/>
            </a:endParaRPr>
          </a:p>
        </p:txBody>
      </p:sp>
      <p:sp>
        <p:nvSpPr>
          <p:cNvPr id="3" name="Content Placeholder 2">
            <a:extLst>
              <a:ext uri="{FF2B5EF4-FFF2-40B4-BE49-F238E27FC236}">
                <a16:creationId xmlns:a16="http://schemas.microsoft.com/office/drawing/2014/main" id="{9B174990-25F2-D4D2-6E10-61872B4D632C}"/>
              </a:ext>
            </a:extLst>
          </p:cNvPr>
          <p:cNvSpPr>
            <a:spLocks noGrp="1"/>
          </p:cNvSpPr>
          <p:nvPr>
            <p:ph idx="1"/>
          </p:nvPr>
        </p:nvSpPr>
        <p:spPr/>
        <p:txBody>
          <a:bodyPr>
            <a:normAutofit fontScale="92500" lnSpcReduction="10000"/>
          </a:bodyPr>
          <a:lstStyle/>
          <a:p>
            <a:pPr marL="0" indent="0">
              <a:buNone/>
            </a:pPr>
            <a:endParaRPr lang="en-GB" sz="4000" dirty="0">
              <a:effectLst/>
            </a:endParaRPr>
          </a:p>
          <a:p>
            <a:pPr marL="742950" lvl="1" indent="-285750">
              <a:buFont typeface="Arial" panose="020B0604020202020204" pitchFamily="34" charset="0"/>
              <a:buChar char="•"/>
            </a:pPr>
            <a:r>
              <a:rPr lang="en-GB" sz="3600" b="1" dirty="0">
                <a:effectLst/>
              </a:rPr>
              <a:t>Identifying high-risk individuals:</a:t>
            </a:r>
            <a:endParaRPr lang="en-GB" sz="3600" dirty="0">
              <a:effectLst/>
            </a:endParaRPr>
          </a:p>
          <a:p>
            <a:pPr marL="1143000" lvl="2" indent="-228600">
              <a:buFont typeface="Arial" panose="020B0604020202020204" pitchFamily="34" charset="0"/>
              <a:buChar char="•"/>
            </a:pPr>
            <a:r>
              <a:rPr lang="en-GB" sz="3200" dirty="0">
                <a:effectLst/>
              </a:rPr>
              <a:t>Those with a history of mental health issues or previous trauma.</a:t>
            </a:r>
          </a:p>
          <a:p>
            <a:pPr marL="1143000" lvl="2" indent="-228600">
              <a:buFont typeface="Arial" panose="020B0604020202020204" pitchFamily="34" charset="0"/>
              <a:buChar char="•"/>
            </a:pPr>
            <a:r>
              <a:rPr lang="en-GB" sz="3200" dirty="0">
                <a:effectLst/>
              </a:rPr>
              <a:t>Individuals who had a dependent or ambivalent relationship with the deceased.</a:t>
            </a:r>
          </a:p>
          <a:p>
            <a:pPr marL="742950" lvl="1" indent="-285750">
              <a:buFont typeface="Arial" panose="020B0604020202020204" pitchFamily="34" charset="0"/>
              <a:buChar char="•"/>
            </a:pPr>
            <a:r>
              <a:rPr lang="en-GB" sz="3600" b="1" dirty="0">
                <a:effectLst/>
              </a:rPr>
              <a:t>Psychological, social, and situational factors:</a:t>
            </a:r>
            <a:endParaRPr lang="en-GB" sz="3600" dirty="0">
              <a:effectLst/>
            </a:endParaRPr>
          </a:p>
          <a:p>
            <a:pPr marL="1143000" lvl="2" indent="-228600">
              <a:buFont typeface="Arial" panose="020B0604020202020204" pitchFamily="34" charset="0"/>
              <a:buChar char="•"/>
            </a:pPr>
            <a:r>
              <a:rPr lang="en-GB" sz="3200" dirty="0">
                <a:effectLst/>
              </a:rPr>
              <a:t>Lack of social support, significant life stressors.</a:t>
            </a:r>
          </a:p>
          <a:p>
            <a:pPr marL="1143000" lvl="2" indent="-228600">
              <a:buFont typeface="Arial" panose="020B0604020202020204" pitchFamily="34" charset="0"/>
              <a:buChar char="•"/>
            </a:pPr>
            <a:r>
              <a:rPr lang="en-GB" sz="3200" dirty="0">
                <a:effectLst/>
              </a:rPr>
              <a:t>Sudden or traumatic nature of the loss.</a:t>
            </a:r>
          </a:p>
          <a:p>
            <a:pPr marL="1143000" lvl="2" indent="-228600">
              <a:buFont typeface="Arial" panose="020B0604020202020204" pitchFamily="34" charset="0"/>
              <a:buChar char="•"/>
            </a:pPr>
            <a:r>
              <a:rPr lang="en-GB" sz="3200" dirty="0">
                <a:effectLst/>
              </a:rPr>
              <a:t>Pre-existing mental health conditions such as depression or anxiety.</a:t>
            </a:r>
          </a:p>
        </p:txBody>
      </p:sp>
    </p:spTree>
    <p:extLst>
      <p:ext uri="{BB962C8B-B14F-4D97-AF65-F5344CB8AC3E}">
        <p14:creationId xmlns:p14="http://schemas.microsoft.com/office/powerpoint/2010/main" val="192394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FE71-F969-92F6-EABE-623FDC4326B8}"/>
              </a:ext>
            </a:extLst>
          </p:cNvPr>
          <p:cNvSpPr>
            <a:spLocks noGrp="1"/>
          </p:cNvSpPr>
          <p:nvPr>
            <p:ph type="title"/>
          </p:nvPr>
        </p:nvSpPr>
        <p:spPr/>
        <p:txBody>
          <a:bodyPr>
            <a:normAutofit/>
          </a:bodyPr>
          <a:lstStyle/>
          <a:p>
            <a:r>
              <a:rPr lang="en-GB" dirty="0">
                <a:latin typeface="+mn-lt"/>
              </a:rPr>
              <a:t>Symptoms of Dysfunctional Grieving</a:t>
            </a:r>
            <a:endParaRPr lang="en-CY" dirty="0">
              <a:latin typeface="+mn-lt"/>
            </a:endParaRPr>
          </a:p>
        </p:txBody>
      </p:sp>
      <p:sp>
        <p:nvSpPr>
          <p:cNvPr id="3" name="Content Placeholder 2">
            <a:extLst>
              <a:ext uri="{FF2B5EF4-FFF2-40B4-BE49-F238E27FC236}">
                <a16:creationId xmlns:a16="http://schemas.microsoft.com/office/drawing/2014/main" id="{FAED1D25-8827-7EC5-3056-41BF9725B325}"/>
              </a:ext>
            </a:extLst>
          </p:cNvPr>
          <p:cNvSpPr>
            <a:spLocks noGrp="1"/>
          </p:cNvSpPr>
          <p:nvPr>
            <p:ph idx="1"/>
          </p:nvPr>
        </p:nvSpPr>
        <p:spPr/>
        <p:txBody>
          <a:bodyPr>
            <a:normAutofit fontScale="92500" lnSpcReduction="10000"/>
          </a:bodyPr>
          <a:lstStyle/>
          <a:p>
            <a:pPr marL="0" indent="0">
              <a:buNone/>
            </a:pPr>
            <a:endParaRPr lang="en-GB" sz="4000" dirty="0">
              <a:effectLst/>
            </a:endParaRPr>
          </a:p>
          <a:p>
            <a:pPr marL="742950" lvl="1" indent="-285750">
              <a:buFont typeface="Arial" panose="020B0604020202020204" pitchFamily="34" charset="0"/>
              <a:buChar char="•"/>
            </a:pPr>
            <a:r>
              <a:rPr lang="en-GB" sz="3600" b="1" dirty="0" err="1">
                <a:effectLst/>
              </a:rPr>
              <a:t>Behavioral</a:t>
            </a:r>
            <a:r>
              <a:rPr lang="en-GB" sz="3600" b="1" dirty="0">
                <a:effectLst/>
              </a:rPr>
              <a:t> and emotional indicators:</a:t>
            </a:r>
            <a:endParaRPr lang="en-GB" sz="3600" dirty="0">
              <a:effectLst/>
            </a:endParaRPr>
          </a:p>
          <a:p>
            <a:pPr marL="1143000" lvl="2" indent="-228600">
              <a:buFont typeface="Arial" panose="020B0604020202020204" pitchFamily="34" charset="0"/>
              <a:buChar char="•"/>
            </a:pPr>
            <a:r>
              <a:rPr lang="en-GB" sz="3200" dirty="0">
                <a:effectLst/>
              </a:rPr>
              <a:t>Intense and prolonged emotional distress.</a:t>
            </a:r>
          </a:p>
          <a:p>
            <a:pPr marL="1143000" lvl="2" indent="-228600">
              <a:buFont typeface="Arial" panose="020B0604020202020204" pitchFamily="34" charset="0"/>
              <a:buChar char="•"/>
            </a:pPr>
            <a:r>
              <a:rPr lang="en-GB" sz="3200" dirty="0">
                <a:effectLst/>
              </a:rPr>
              <a:t>Avoidance of reminders of the deceased, or conversely, excessive preoccupation.</a:t>
            </a:r>
          </a:p>
          <a:p>
            <a:pPr marL="1143000" lvl="2" indent="-228600">
              <a:buFont typeface="Arial" panose="020B0604020202020204" pitchFamily="34" charset="0"/>
              <a:buChar char="•"/>
            </a:pPr>
            <a:r>
              <a:rPr lang="en-GB" sz="3200" dirty="0">
                <a:effectLst/>
              </a:rPr>
              <a:t>Difficulty accepting the loss and moving forward.</a:t>
            </a:r>
          </a:p>
          <a:p>
            <a:pPr marL="742950" lvl="1" indent="-285750">
              <a:buFont typeface="Arial" panose="020B0604020202020204" pitchFamily="34" charset="0"/>
              <a:buChar char="•"/>
            </a:pPr>
            <a:r>
              <a:rPr lang="en-GB" sz="3600" b="1" dirty="0">
                <a:effectLst/>
              </a:rPr>
              <a:t>Impact on physical health:</a:t>
            </a:r>
            <a:endParaRPr lang="en-GB" sz="3600" dirty="0">
              <a:effectLst/>
            </a:endParaRPr>
          </a:p>
          <a:p>
            <a:pPr marL="1143000" lvl="2" indent="-228600">
              <a:buFont typeface="Arial" panose="020B0604020202020204" pitchFamily="34" charset="0"/>
              <a:buChar char="•"/>
            </a:pPr>
            <a:r>
              <a:rPr lang="en-GB" sz="3200" dirty="0">
                <a:effectLst/>
              </a:rPr>
              <a:t>Chronic fatigue, sleep disturbances, weakened immune system.</a:t>
            </a:r>
          </a:p>
          <a:p>
            <a:pPr marL="1143000" lvl="2" indent="-228600">
              <a:buFont typeface="Arial" panose="020B0604020202020204" pitchFamily="34" charset="0"/>
              <a:buChar char="•"/>
            </a:pPr>
            <a:r>
              <a:rPr lang="en-GB" sz="3200" dirty="0">
                <a:effectLst/>
              </a:rPr>
              <a:t>Increased risk of substance abuse or self-harm </a:t>
            </a:r>
            <a:r>
              <a:rPr lang="en-GB" sz="3200" dirty="0" err="1">
                <a:effectLst/>
              </a:rPr>
              <a:t>behaviors</a:t>
            </a:r>
            <a:r>
              <a:rPr lang="en-GB" sz="3200" dirty="0">
                <a:effectLst/>
              </a:rPr>
              <a:t>.</a:t>
            </a:r>
          </a:p>
        </p:txBody>
      </p:sp>
    </p:spTree>
    <p:extLst>
      <p:ext uri="{BB962C8B-B14F-4D97-AF65-F5344CB8AC3E}">
        <p14:creationId xmlns:p14="http://schemas.microsoft.com/office/powerpoint/2010/main" val="37065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2354-2D60-2885-9BBC-944723EBC157}"/>
              </a:ext>
            </a:extLst>
          </p:cNvPr>
          <p:cNvSpPr>
            <a:spLocks noGrp="1"/>
          </p:cNvSpPr>
          <p:nvPr>
            <p:ph type="title"/>
          </p:nvPr>
        </p:nvSpPr>
        <p:spPr/>
        <p:txBody>
          <a:bodyPr>
            <a:normAutofit/>
          </a:bodyPr>
          <a:lstStyle/>
          <a:p>
            <a:r>
              <a:rPr lang="en-GB" dirty="0">
                <a:latin typeface="+mn-lt"/>
              </a:rPr>
              <a:t>Supporting the Grieving Process</a:t>
            </a:r>
            <a:endParaRPr lang="en-CY" dirty="0">
              <a:latin typeface="+mn-lt"/>
            </a:endParaRPr>
          </a:p>
        </p:txBody>
      </p:sp>
      <p:sp>
        <p:nvSpPr>
          <p:cNvPr id="3" name="Content Placeholder 2">
            <a:extLst>
              <a:ext uri="{FF2B5EF4-FFF2-40B4-BE49-F238E27FC236}">
                <a16:creationId xmlns:a16="http://schemas.microsoft.com/office/drawing/2014/main" id="{C706B3C8-4D34-3774-7B75-92D09FAF71C3}"/>
              </a:ext>
            </a:extLst>
          </p:cNvPr>
          <p:cNvSpPr>
            <a:spLocks noGrp="1"/>
          </p:cNvSpPr>
          <p:nvPr>
            <p:ph idx="1"/>
          </p:nvPr>
        </p:nvSpPr>
        <p:spPr>
          <a:xfrm>
            <a:off x="838200" y="802322"/>
            <a:ext cx="10515600" cy="4805363"/>
          </a:xfrm>
        </p:spPr>
        <p:txBody>
          <a:bodyPr>
            <a:noAutofit/>
          </a:bodyPr>
          <a:lstStyle/>
          <a:p>
            <a:endParaRPr lang="en-GB" sz="4000" dirty="0">
              <a:effectLst/>
            </a:endParaRPr>
          </a:p>
          <a:p>
            <a:pPr marL="742950" lvl="1" indent="-285750">
              <a:buFont typeface="Arial" panose="020B0604020202020204" pitchFamily="34" charset="0"/>
              <a:buChar char="•"/>
            </a:pPr>
            <a:r>
              <a:rPr lang="en-GB" sz="3600" b="1" dirty="0">
                <a:effectLst/>
              </a:rPr>
              <a:t>Role of healthcare practitioners:</a:t>
            </a:r>
            <a:endParaRPr lang="en-GB" sz="3600" dirty="0">
              <a:effectLst/>
            </a:endParaRPr>
          </a:p>
          <a:p>
            <a:pPr marL="1143000" lvl="2" indent="-228600">
              <a:buFont typeface="Arial" panose="020B0604020202020204" pitchFamily="34" charset="0"/>
              <a:buChar char="•"/>
            </a:pPr>
            <a:r>
              <a:rPr lang="en-GB" sz="3200" dirty="0">
                <a:effectLst/>
              </a:rPr>
              <a:t>Providing compassionate care and emotional support.</a:t>
            </a:r>
          </a:p>
          <a:p>
            <a:pPr marL="1143000" lvl="2" indent="-228600">
              <a:buFont typeface="Arial" panose="020B0604020202020204" pitchFamily="34" charset="0"/>
              <a:buChar char="•"/>
            </a:pPr>
            <a:r>
              <a:rPr lang="en-GB" sz="3200" dirty="0">
                <a:effectLst/>
              </a:rPr>
              <a:t>Offering information and resources about grief and coping strategies.</a:t>
            </a:r>
          </a:p>
          <a:p>
            <a:pPr marL="742950" lvl="1" indent="-285750">
              <a:buFont typeface="Arial" panose="020B0604020202020204" pitchFamily="34" charset="0"/>
              <a:buChar char="•"/>
            </a:pPr>
            <a:r>
              <a:rPr lang="en-GB" sz="3600" b="1" dirty="0">
                <a:effectLst/>
              </a:rPr>
              <a:t>Holistic and compassionate care approaches:</a:t>
            </a:r>
            <a:endParaRPr lang="en-GB" sz="3600" dirty="0">
              <a:effectLst/>
            </a:endParaRPr>
          </a:p>
          <a:p>
            <a:pPr marL="1143000" lvl="2" indent="-228600">
              <a:buFont typeface="Arial" panose="020B0604020202020204" pitchFamily="34" charset="0"/>
              <a:buChar char="•"/>
            </a:pPr>
            <a:r>
              <a:rPr lang="en-GB" sz="3200" dirty="0">
                <a:effectLst/>
              </a:rPr>
              <a:t>Addressing the physical, emotional, social, and spiritual needs of the bereaved.</a:t>
            </a:r>
          </a:p>
          <a:p>
            <a:pPr marL="1143000" lvl="2" indent="-228600">
              <a:buFont typeface="Arial" panose="020B0604020202020204" pitchFamily="34" charset="0"/>
              <a:buChar char="•"/>
            </a:pPr>
            <a:r>
              <a:rPr lang="en-GB" sz="3200" dirty="0">
                <a:effectLst/>
              </a:rPr>
              <a:t>Incorporating culturally sensitive practices and personalized care plans.</a:t>
            </a:r>
          </a:p>
        </p:txBody>
      </p:sp>
    </p:spTree>
    <p:extLst>
      <p:ext uri="{BB962C8B-B14F-4D97-AF65-F5344CB8AC3E}">
        <p14:creationId xmlns:p14="http://schemas.microsoft.com/office/powerpoint/2010/main" val="228183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7E8D-FBC0-BB3B-89F1-F73C81B7D5B9}"/>
              </a:ext>
            </a:extLst>
          </p:cNvPr>
          <p:cNvSpPr>
            <a:spLocks noGrp="1"/>
          </p:cNvSpPr>
          <p:nvPr>
            <p:ph type="title"/>
          </p:nvPr>
        </p:nvSpPr>
        <p:spPr/>
        <p:txBody>
          <a:bodyPr>
            <a:normAutofit/>
          </a:bodyPr>
          <a:lstStyle/>
          <a:p>
            <a:r>
              <a:rPr lang="en-GB" dirty="0">
                <a:latin typeface="+mn-lt"/>
              </a:rPr>
              <a:t>Expressing Grief</a:t>
            </a:r>
            <a:endParaRPr lang="en-CY" dirty="0">
              <a:latin typeface="+mn-lt"/>
            </a:endParaRPr>
          </a:p>
        </p:txBody>
      </p:sp>
      <p:sp>
        <p:nvSpPr>
          <p:cNvPr id="3" name="Content Placeholder 2">
            <a:extLst>
              <a:ext uri="{FF2B5EF4-FFF2-40B4-BE49-F238E27FC236}">
                <a16:creationId xmlns:a16="http://schemas.microsoft.com/office/drawing/2014/main" id="{8E8DB8E2-50A0-59D6-A005-D0BD7104BEA0}"/>
              </a:ext>
            </a:extLst>
          </p:cNvPr>
          <p:cNvSpPr>
            <a:spLocks noGrp="1"/>
          </p:cNvSpPr>
          <p:nvPr>
            <p:ph idx="1"/>
          </p:nvPr>
        </p:nvSpPr>
        <p:spPr/>
        <p:txBody>
          <a:bodyPr>
            <a:normAutofit fontScale="92500" lnSpcReduction="20000"/>
          </a:bodyPr>
          <a:lstStyle/>
          <a:p>
            <a:endParaRPr lang="en-GB" dirty="0">
              <a:effectLst/>
            </a:endParaRPr>
          </a:p>
          <a:p>
            <a:pPr marL="742950" lvl="1" indent="-285750">
              <a:buFont typeface="Arial" panose="020B0604020202020204" pitchFamily="34" charset="0"/>
              <a:buChar char="•"/>
            </a:pPr>
            <a:r>
              <a:rPr lang="en-GB" sz="3600" b="1" dirty="0">
                <a:effectLst/>
              </a:rPr>
              <a:t>Various forms of grief expression:</a:t>
            </a:r>
            <a:endParaRPr lang="en-GB" sz="3600" dirty="0">
              <a:effectLst/>
            </a:endParaRPr>
          </a:p>
          <a:p>
            <a:pPr marL="1143000" lvl="2" indent="-228600">
              <a:buFont typeface="Arial" panose="020B0604020202020204" pitchFamily="34" charset="0"/>
              <a:buChar char="•"/>
            </a:pPr>
            <a:r>
              <a:rPr lang="en-GB" sz="3200" dirty="0">
                <a:effectLst/>
              </a:rPr>
              <a:t>Emotional: Crying, talking about the deceased, expressing feelings through art or writing.</a:t>
            </a:r>
          </a:p>
          <a:p>
            <a:pPr marL="1143000" lvl="2" indent="-228600">
              <a:buFont typeface="Arial" panose="020B0604020202020204" pitchFamily="34" charset="0"/>
              <a:buChar char="•"/>
            </a:pPr>
            <a:r>
              <a:rPr lang="en-GB" sz="3200" dirty="0">
                <a:effectLst/>
              </a:rPr>
              <a:t>Physical: Changes in sleep patterns, appetite, energy levels.</a:t>
            </a:r>
          </a:p>
          <a:p>
            <a:pPr marL="1143000" lvl="2" indent="-228600">
              <a:buFont typeface="Arial" panose="020B0604020202020204" pitchFamily="34" charset="0"/>
              <a:buChar char="•"/>
            </a:pPr>
            <a:r>
              <a:rPr lang="en-GB" sz="3200" dirty="0">
                <a:effectLst/>
              </a:rPr>
              <a:t>Social: Seeking support from friends and family, joining support groups.</a:t>
            </a:r>
          </a:p>
          <a:p>
            <a:pPr marL="742950" lvl="1" indent="-285750">
              <a:buFont typeface="Arial" panose="020B0604020202020204" pitchFamily="34" charset="0"/>
              <a:buChar char="•"/>
            </a:pPr>
            <a:r>
              <a:rPr lang="en-GB" sz="3600" b="1" dirty="0">
                <a:effectLst/>
              </a:rPr>
              <a:t>Importance of allowing expression:</a:t>
            </a:r>
            <a:endParaRPr lang="en-GB" sz="3600" dirty="0">
              <a:effectLst/>
            </a:endParaRPr>
          </a:p>
          <a:p>
            <a:pPr marL="1143000" lvl="2" indent="-228600">
              <a:buFont typeface="Arial" panose="020B0604020202020204" pitchFamily="34" charset="0"/>
              <a:buChar char="•"/>
            </a:pPr>
            <a:r>
              <a:rPr lang="en-GB" sz="3200" dirty="0">
                <a:effectLst/>
              </a:rPr>
              <a:t>Validating and normalizing the range of emotions experienced.</a:t>
            </a:r>
          </a:p>
          <a:p>
            <a:pPr marL="1143000" lvl="2" indent="-228600">
              <a:buFont typeface="Arial" panose="020B0604020202020204" pitchFamily="34" charset="0"/>
              <a:buChar char="•"/>
            </a:pPr>
            <a:r>
              <a:rPr lang="en-GB" sz="3200" dirty="0">
                <a:effectLst/>
              </a:rPr>
              <a:t>Providing safe spaces for individuals to share their feelings without judgment.</a:t>
            </a:r>
          </a:p>
        </p:txBody>
      </p:sp>
    </p:spTree>
    <p:extLst>
      <p:ext uri="{BB962C8B-B14F-4D97-AF65-F5344CB8AC3E}">
        <p14:creationId xmlns:p14="http://schemas.microsoft.com/office/powerpoint/2010/main" val="1325323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A728-D6D3-B34C-DE68-9F140973DD11}"/>
              </a:ext>
            </a:extLst>
          </p:cNvPr>
          <p:cNvSpPr>
            <a:spLocks noGrp="1"/>
          </p:cNvSpPr>
          <p:nvPr>
            <p:ph type="title"/>
          </p:nvPr>
        </p:nvSpPr>
        <p:spPr/>
        <p:txBody>
          <a:bodyPr>
            <a:normAutofit/>
          </a:bodyPr>
          <a:lstStyle/>
          <a:p>
            <a:r>
              <a:rPr lang="en-GB" dirty="0">
                <a:latin typeface="+mn-lt"/>
              </a:rPr>
              <a:t>Techniques to Support Grieving</a:t>
            </a:r>
            <a:endParaRPr lang="en-CY" dirty="0">
              <a:latin typeface="+mn-lt"/>
            </a:endParaRPr>
          </a:p>
        </p:txBody>
      </p:sp>
      <p:sp>
        <p:nvSpPr>
          <p:cNvPr id="3" name="Content Placeholder 2">
            <a:extLst>
              <a:ext uri="{FF2B5EF4-FFF2-40B4-BE49-F238E27FC236}">
                <a16:creationId xmlns:a16="http://schemas.microsoft.com/office/drawing/2014/main" id="{501BB319-6427-1B28-C2B8-5E73863F6846}"/>
              </a:ext>
            </a:extLst>
          </p:cNvPr>
          <p:cNvSpPr>
            <a:spLocks noGrp="1"/>
          </p:cNvSpPr>
          <p:nvPr>
            <p:ph idx="1"/>
          </p:nvPr>
        </p:nvSpPr>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200" b="1" dirty="0">
                <a:effectLst/>
              </a:rPr>
              <a:t>Active listening and empathy:</a:t>
            </a:r>
            <a:endParaRPr lang="en-GB" sz="3200" dirty="0">
              <a:effectLst/>
            </a:endParaRPr>
          </a:p>
          <a:p>
            <a:pPr marL="1143000" lvl="2" indent="-228600">
              <a:buFont typeface="Arial" panose="020B0604020202020204" pitchFamily="34" charset="0"/>
              <a:buChar char="•"/>
            </a:pPr>
            <a:r>
              <a:rPr lang="en-GB" sz="2800" dirty="0">
                <a:effectLst/>
              </a:rPr>
              <a:t>Techniques for demonstrating empathy, such as reflective listening and validating emotions.</a:t>
            </a:r>
          </a:p>
          <a:p>
            <a:pPr marL="1143000" lvl="2" indent="-228600">
              <a:buFont typeface="Arial" panose="020B0604020202020204" pitchFamily="34" charset="0"/>
              <a:buChar char="•"/>
            </a:pPr>
            <a:r>
              <a:rPr lang="en-GB" sz="2800" dirty="0">
                <a:effectLst/>
              </a:rPr>
              <a:t>Importance of being present and nonjudgmental.</a:t>
            </a:r>
          </a:p>
          <a:p>
            <a:pPr marL="742950" lvl="1" indent="-285750">
              <a:buFont typeface="Arial" panose="020B0604020202020204" pitchFamily="34" charset="0"/>
              <a:buChar char="•"/>
            </a:pPr>
            <a:r>
              <a:rPr lang="en-GB" sz="3200" b="1" dirty="0" err="1">
                <a:effectLst/>
              </a:rPr>
              <a:t>Counseling</a:t>
            </a:r>
            <a:r>
              <a:rPr lang="en-GB" sz="3200" b="1" dirty="0">
                <a:effectLst/>
              </a:rPr>
              <a:t> and therapy options:</a:t>
            </a:r>
            <a:endParaRPr lang="en-GB" sz="3200" dirty="0">
              <a:effectLst/>
            </a:endParaRPr>
          </a:p>
          <a:p>
            <a:pPr marL="1143000" lvl="2" indent="-228600">
              <a:buFont typeface="Arial" panose="020B0604020202020204" pitchFamily="34" charset="0"/>
              <a:buChar char="•"/>
            </a:pPr>
            <a:r>
              <a:rPr lang="en-GB" sz="2800" dirty="0">
                <a:effectLst/>
              </a:rPr>
              <a:t>Individual therapy, group therapy, and family </a:t>
            </a:r>
            <a:r>
              <a:rPr lang="en-GB" sz="2800" dirty="0" err="1">
                <a:effectLst/>
              </a:rPr>
              <a:t>counseling</a:t>
            </a:r>
            <a:r>
              <a:rPr lang="en-GB" sz="2800" dirty="0">
                <a:effectLst/>
              </a:rPr>
              <a:t>.</a:t>
            </a:r>
          </a:p>
          <a:p>
            <a:pPr marL="1143000" lvl="2" indent="-228600">
              <a:buFont typeface="Arial" panose="020B0604020202020204" pitchFamily="34" charset="0"/>
              <a:buChar char="•"/>
            </a:pPr>
            <a:r>
              <a:rPr lang="en-GB" sz="2800" dirty="0">
                <a:effectLst/>
              </a:rPr>
              <a:t>Specific approaches such as cognitive-</a:t>
            </a:r>
            <a:r>
              <a:rPr lang="en-GB" sz="2800" dirty="0" err="1">
                <a:effectLst/>
              </a:rPr>
              <a:t>behavioral</a:t>
            </a:r>
            <a:r>
              <a:rPr lang="en-GB" sz="2800" dirty="0">
                <a:effectLst/>
              </a:rPr>
              <a:t> therapy (CBT), grief </a:t>
            </a:r>
            <a:r>
              <a:rPr lang="en-GB" sz="2800" dirty="0" err="1">
                <a:effectLst/>
              </a:rPr>
              <a:t>counseling</a:t>
            </a:r>
            <a:r>
              <a:rPr lang="en-GB" sz="2800" dirty="0">
                <a:effectLst/>
              </a:rPr>
              <a:t>, and expressive therapies.</a:t>
            </a:r>
          </a:p>
          <a:p>
            <a:pPr marL="742950" lvl="1" indent="-285750">
              <a:buFont typeface="Arial" panose="020B0604020202020204" pitchFamily="34" charset="0"/>
              <a:buChar char="•"/>
            </a:pPr>
            <a:r>
              <a:rPr lang="en-GB" sz="3200" b="1" dirty="0">
                <a:effectLst/>
              </a:rPr>
              <a:t>Community resources:</a:t>
            </a:r>
            <a:endParaRPr lang="en-GB" sz="3200" dirty="0">
              <a:effectLst/>
            </a:endParaRPr>
          </a:p>
          <a:p>
            <a:pPr marL="1143000" lvl="2" indent="-228600">
              <a:buFont typeface="Arial" panose="020B0604020202020204" pitchFamily="34" charset="0"/>
              <a:buChar char="•"/>
            </a:pPr>
            <a:r>
              <a:rPr lang="en-GB" sz="2800" dirty="0">
                <a:effectLst/>
              </a:rPr>
              <a:t>Local support groups, online forums, and community organizations.</a:t>
            </a:r>
          </a:p>
          <a:p>
            <a:pPr marL="1143000" lvl="2" indent="-228600">
              <a:buFont typeface="Arial" panose="020B0604020202020204" pitchFamily="34" charset="0"/>
              <a:buChar char="•"/>
            </a:pPr>
            <a:r>
              <a:rPr lang="en-GB" sz="2800" dirty="0">
                <a:effectLst/>
              </a:rPr>
              <a:t>Resources for practical assistance such as meal delivery, childcare, and financial support.</a:t>
            </a:r>
          </a:p>
        </p:txBody>
      </p:sp>
    </p:spTree>
    <p:extLst>
      <p:ext uri="{BB962C8B-B14F-4D97-AF65-F5344CB8AC3E}">
        <p14:creationId xmlns:p14="http://schemas.microsoft.com/office/powerpoint/2010/main" val="392675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330F-B512-B6EA-33AB-C34FB6ABEEA7}"/>
              </a:ext>
            </a:extLst>
          </p:cNvPr>
          <p:cNvSpPr>
            <a:spLocks noGrp="1"/>
          </p:cNvSpPr>
          <p:nvPr>
            <p:ph type="title"/>
          </p:nvPr>
        </p:nvSpPr>
        <p:spPr/>
        <p:txBody>
          <a:bodyPr>
            <a:normAutofit/>
          </a:bodyPr>
          <a:lstStyle/>
          <a:p>
            <a:r>
              <a:rPr lang="en-GB" dirty="0">
                <a:latin typeface="+mn-lt"/>
              </a:rPr>
              <a:t>Tackling Avoidance</a:t>
            </a:r>
            <a:endParaRPr lang="en-CY" dirty="0">
              <a:latin typeface="+mn-lt"/>
            </a:endParaRPr>
          </a:p>
        </p:txBody>
      </p:sp>
      <p:sp>
        <p:nvSpPr>
          <p:cNvPr id="3" name="Content Placeholder 2">
            <a:extLst>
              <a:ext uri="{FF2B5EF4-FFF2-40B4-BE49-F238E27FC236}">
                <a16:creationId xmlns:a16="http://schemas.microsoft.com/office/drawing/2014/main" id="{1F256FE7-ED31-7E0A-280C-8828114B4384}"/>
              </a:ext>
            </a:extLst>
          </p:cNvPr>
          <p:cNvSpPr>
            <a:spLocks noGrp="1"/>
          </p:cNvSpPr>
          <p:nvPr>
            <p:ph idx="1"/>
          </p:nvPr>
        </p:nvSpPr>
        <p:spPr/>
        <p:txBody>
          <a:bodyPr>
            <a:normAutofit lnSpcReduction="10000"/>
          </a:bodyPr>
          <a:lstStyle/>
          <a:p>
            <a:endParaRPr lang="en-GB" sz="4000" dirty="0">
              <a:effectLst/>
            </a:endParaRPr>
          </a:p>
          <a:p>
            <a:pPr marL="742950" lvl="1" indent="-285750">
              <a:buFont typeface="Arial" panose="020B0604020202020204" pitchFamily="34" charset="0"/>
              <a:buChar char="•"/>
            </a:pPr>
            <a:r>
              <a:rPr lang="en-GB" sz="3600" b="1" dirty="0">
                <a:effectLst/>
              </a:rPr>
              <a:t>Understanding avoidance </a:t>
            </a:r>
            <a:r>
              <a:rPr lang="en-GB" sz="3600" b="1" dirty="0" err="1">
                <a:effectLst/>
              </a:rPr>
              <a:t>behaviors</a:t>
            </a:r>
            <a:r>
              <a:rPr lang="en-GB" sz="3600" b="1" dirty="0">
                <a:effectLst/>
              </a:rPr>
              <a:t>:</a:t>
            </a:r>
            <a:endParaRPr lang="en-GB" sz="3600" dirty="0">
              <a:effectLst/>
            </a:endParaRPr>
          </a:p>
          <a:p>
            <a:pPr marL="1143000" lvl="2" indent="-228600">
              <a:buFont typeface="Arial" panose="020B0604020202020204" pitchFamily="34" charset="0"/>
              <a:buChar char="•"/>
            </a:pPr>
            <a:r>
              <a:rPr lang="en-GB" sz="3200" dirty="0">
                <a:effectLst/>
              </a:rPr>
              <a:t>Avoidance as a coping mechanism to escape the pain of grief.</a:t>
            </a:r>
          </a:p>
          <a:p>
            <a:pPr marL="1143000" lvl="2" indent="-228600">
              <a:buFont typeface="Arial" panose="020B0604020202020204" pitchFamily="34" charset="0"/>
              <a:buChar char="•"/>
            </a:pPr>
            <a:r>
              <a:rPr lang="en-GB" sz="3200" dirty="0">
                <a:effectLst/>
              </a:rPr>
              <a:t>Common avoidance </a:t>
            </a:r>
            <a:r>
              <a:rPr lang="en-GB" sz="3200" dirty="0" err="1">
                <a:effectLst/>
              </a:rPr>
              <a:t>behaviors</a:t>
            </a:r>
            <a:r>
              <a:rPr lang="en-GB" sz="3200" dirty="0">
                <a:effectLst/>
              </a:rPr>
              <a:t> include staying busy, substance use, and emotional numbness.</a:t>
            </a:r>
          </a:p>
          <a:p>
            <a:pPr marL="742950" lvl="1" indent="-285750">
              <a:buFont typeface="Arial" panose="020B0604020202020204" pitchFamily="34" charset="0"/>
              <a:buChar char="•"/>
            </a:pPr>
            <a:r>
              <a:rPr lang="en-GB" sz="3600" b="1" dirty="0">
                <a:effectLst/>
              </a:rPr>
              <a:t>Psychological reasons for avoidance:</a:t>
            </a:r>
            <a:endParaRPr lang="en-GB" sz="3600" dirty="0">
              <a:effectLst/>
            </a:endParaRPr>
          </a:p>
          <a:p>
            <a:pPr marL="1143000" lvl="2" indent="-228600">
              <a:buFont typeface="Arial" panose="020B0604020202020204" pitchFamily="34" charset="0"/>
              <a:buChar char="•"/>
            </a:pPr>
            <a:r>
              <a:rPr lang="en-GB" sz="3200" dirty="0">
                <a:effectLst/>
              </a:rPr>
              <a:t>Fear of overwhelming emotions and losing control.</a:t>
            </a:r>
          </a:p>
          <a:p>
            <a:pPr marL="1143000" lvl="2" indent="-228600">
              <a:buFont typeface="Arial" panose="020B0604020202020204" pitchFamily="34" charset="0"/>
              <a:buChar char="•"/>
            </a:pPr>
            <a:r>
              <a:rPr lang="en-GB" sz="3200" dirty="0">
                <a:effectLst/>
              </a:rPr>
              <a:t>Difficulty facing the reality of the loss and the changes it brings.</a:t>
            </a:r>
          </a:p>
        </p:txBody>
      </p:sp>
    </p:spTree>
    <p:extLst>
      <p:ext uri="{BB962C8B-B14F-4D97-AF65-F5344CB8AC3E}">
        <p14:creationId xmlns:p14="http://schemas.microsoft.com/office/powerpoint/2010/main" val="185486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9DBD-5AE3-7B50-4414-513A03C818AF}"/>
              </a:ext>
            </a:extLst>
          </p:cNvPr>
          <p:cNvSpPr>
            <a:spLocks noGrp="1"/>
          </p:cNvSpPr>
          <p:nvPr>
            <p:ph type="title"/>
          </p:nvPr>
        </p:nvSpPr>
        <p:spPr/>
        <p:txBody>
          <a:bodyPr>
            <a:normAutofit/>
          </a:bodyPr>
          <a:lstStyle/>
          <a:p>
            <a:r>
              <a:rPr lang="en-GB" dirty="0">
                <a:latin typeface="+mn-lt"/>
              </a:rPr>
              <a:t>Confronting Difficult Decisions</a:t>
            </a:r>
            <a:endParaRPr lang="en-CY" dirty="0">
              <a:latin typeface="+mn-lt"/>
            </a:endParaRPr>
          </a:p>
        </p:txBody>
      </p:sp>
      <p:sp>
        <p:nvSpPr>
          <p:cNvPr id="3" name="Content Placeholder 2">
            <a:extLst>
              <a:ext uri="{FF2B5EF4-FFF2-40B4-BE49-F238E27FC236}">
                <a16:creationId xmlns:a16="http://schemas.microsoft.com/office/drawing/2014/main" id="{F611184B-4730-0536-6554-52988E6BD734}"/>
              </a:ext>
            </a:extLst>
          </p:cNvPr>
          <p:cNvSpPr>
            <a:spLocks noGrp="1"/>
          </p:cNvSpPr>
          <p:nvPr>
            <p:ph idx="1"/>
          </p:nvPr>
        </p:nvSpPr>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200" b="1" dirty="0">
                <a:effectLst/>
              </a:rPr>
              <a:t>Emotional impact of making decisions post-loss:</a:t>
            </a:r>
            <a:endParaRPr lang="en-GB" sz="3200" dirty="0">
              <a:effectLst/>
            </a:endParaRPr>
          </a:p>
          <a:p>
            <a:pPr marL="1143000" lvl="2" indent="-228600">
              <a:buFont typeface="Arial" panose="020B0604020202020204" pitchFamily="34" charset="0"/>
              <a:buChar char="•"/>
            </a:pPr>
            <a:r>
              <a:rPr lang="en-GB" sz="2800" dirty="0">
                <a:effectLst/>
              </a:rPr>
              <a:t>Stress and anxiety related to decisions such as funeral planning, financial matters, and life adjustments.</a:t>
            </a:r>
          </a:p>
          <a:p>
            <a:pPr marL="1143000" lvl="2" indent="-228600">
              <a:buFont typeface="Arial" panose="020B0604020202020204" pitchFamily="34" charset="0"/>
              <a:buChar char="•"/>
            </a:pPr>
            <a:r>
              <a:rPr lang="en-GB" sz="2800" dirty="0">
                <a:effectLst/>
              </a:rPr>
              <a:t>The role of grief in complicating decision-making processes.</a:t>
            </a:r>
          </a:p>
          <a:p>
            <a:pPr marL="742950" lvl="1" indent="-285750">
              <a:buFont typeface="Arial" panose="020B0604020202020204" pitchFamily="34" charset="0"/>
              <a:buChar char="•"/>
            </a:pPr>
            <a:r>
              <a:rPr lang="en-GB" sz="3200" b="1" dirty="0">
                <a:effectLst/>
              </a:rPr>
              <a:t>Supporting families through difficult choices:</a:t>
            </a:r>
            <a:endParaRPr lang="en-GB" sz="3200" dirty="0">
              <a:effectLst/>
            </a:endParaRPr>
          </a:p>
          <a:p>
            <a:pPr marL="1143000" lvl="2" indent="-228600">
              <a:buFont typeface="Arial" panose="020B0604020202020204" pitchFamily="34" charset="0"/>
              <a:buChar char="•"/>
            </a:pPr>
            <a:r>
              <a:rPr lang="en-GB" sz="2800" dirty="0">
                <a:effectLst/>
              </a:rPr>
              <a:t>Providing clear and compassionate guidance.</a:t>
            </a:r>
          </a:p>
          <a:p>
            <a:pPr marL="1143000" lvl="2" indent="-228600">
              <a:buFont typeface="Arial" panose="020B0604020202020204" pitchFamily="34" charset="0"/>
              <a:buChar char="•"/>
            </a:pPr>
            <a:r>
              <a:rPr lang="en-GB" sz="2800" dirty="0">
                <a:effectLst/>
              </a:rPr>
              <a:t>Helping prioritize decisions and break them into manageable steps.</a:t>
            </a:r>
          </a:p>
          <a:p>
            <a:pPr marL="742950" lvl="1" indent="-285750">
              <a:buFont typeface="Arial" panose="020B0604020202020204" pitchFamily="34" charset="0"/>
              <a:buChar char="•"/>
            </a:pPr>
            <a:r>
              <a:rPr lang="en-GB" sz="3200" b="1" dirty="0">
                <a:effectLst/>
              </a:rPr>
              <a:t>Balancing grief and practicalities:</a:t>
            </a:r>
            <a:endParaRPr lang="en-GB" sz="3200" dirty="0">
              <a:effectLst/>
            </a:endParaRPr>
          </a:p>
          <a:p>
            <a:pPr marL="1143000" lvl="2" indent="-228600">
              <a:buFont typeface="Arial" panose="020B0604020202020204" pitchFamily="34" charset="0"/>
              <a:buChar char="•"/>
            </a:pPr>
            <a:r>
              <a:rPr lang="en-GB" sz="2800" dirty="0">
                <a:effectLst/>
              </a:rPr>
              <a:t>Recognizing the need for both emotional support and practical assistance.</a:t>
            </a:r>
          </a:p>
          <a:p>
            <a:pPr marL="1143000" lvl="2" indent="-228600">
              <a:buFont typeface="Arial" panose="020B0604020202020204" pitchFamily="34" charset="0"/>
              <a:buChar char="•"/>
            </a:pPr>
            <a:r>
              <a:rPr lang="en-GB" sz="2800" dirty="0">
                <a:effectLst/>
              </a:rPr>
              <a:t>Encouraging a balance between allowing time to grieve and addressing necessary tasks.</a:t>
            </a:r>
          </a:p>
        </p:txBody>
      </p:sp>
    </p:spTree>
    <p:extLst>
      <p:ext uri="{BB962C8B-B14F-4D97-AF65-F5344CB8AC3E}">
        <p14:creationId xmlns:p14="http://schemas.microsoft.com/office/powerpoint/2010/main" val="350221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8F7F-0513-A65A-964A-D7AE027B83C0}"/>
              </a:ext>
            </a:extLst>
          </p:cNvPr>
          <p:cNvSpPr>
            <a:spLocks noGrp="1"/>
          </p:cNvSpPr>
          <p:nvPr>
            <p:ph type="title"/>
          </p:nvPr>
        </p:nvSpPr>
        <p:spPr/>
        <p:txBody>
          <a:bodyPr>
            <a:normAutofit/>
          </a:bodyPr>
          <a:lstStyle/>
          <a:p>
            <a:r>
              <a:rPr lang="en-GB" dirty="0">
                <a:latin typeface="+mn-lt"/>
              </a:rPr>
              <a:t>Facilitating Decision-Making</a:t>
            </a:r>
            <a:endParaRPr lang="en-CY" dirty="0">
              <a:latin typeface="+mn-lt"/>
            </a:endParaRPr>
          </a:p>
        </p:txBody>
      </p:sp>
      <p:sp>
        <p:nvSpPr>
          <p:cNvPr id="3" name="Content Placeholder 2">
            <a:extLst>
              <a:ext uri="{FF2B5EF4-FFF2-40B4-BE49-F238E27FC236}">
                <a16:creationId xmlns:a16="http://schemas.microsoft.com/office/drawing/2014/main" id="{835E4DF7-7A35-219C-BF0B-6788567024BA}"/>
              </a:ext>
            </a:extLst>
          </p:cNvPr>
          <p:cNvSpPr>
            <a:spLocks noGrp="1"/>
          </p:cNvSpPr>
          <p:nvPr>
            <p:ph idx="1"/>
          </p:nvPr>
        </p:nvSpPr>
        <p:spPr>
          <a:xfrm>
            <a:off x="838200" y="1026318"/>
            <a:ext cx="10515600" cy="4805363"/>
          </a:xfrm>
        </p:spPr>
        <p:txBody>
          <a:bodyPr>
            <a:normAutofit/>
          </a:bodyPr>
          <a:lstStyle/>
          <a:p>
            <a:pPr marL="0" indent="0">
              <a:buNone/>
            </a:pPr>
            <a:endParaRPr lang="en-GB" sz="4000" dirty="0">
              <a:effectLst/>
              <a:latin typeface="Helvetica Neue" panose="02000503000000020004" pitchFamily="2" charset="0"/>
            </a:endParaRPr>
          </a:p>
          <a:p>
            <a:pPr marL="742950" lvl="1" indent="-285750">
              <a:buFont typeface="Arial" panose="020B0604020202020204" pitchFamily="34" charset="0"/>
              <a:buChar char="•"/>
            </a:pPr>
            <a:r>
              <a:rPr lang="en-GB" sz="3600" b="1" dirty="0">
                <a:effectLst/>
                <a:latin typeface="Helvetica Neue" panose="02000503000000020004" pitchFamily="2" charset="0"/>
              </a:rPr>
              <a:t>Communication strategies for difficult conversations:</a:t>
            </a:r>
            <a:r>
              <a:rPr lang="en-GB" sz="3600" dirty="0">
                <a:effectLst/>
                <a:latin typeface="Helvetica Neue" panose="02000503000000020004" pitchFamily="2" charset="0"/>
              </a:rPr>
              <a:t> Provide tips such as using clear, compassionate language, ensuring understanding, and allowing time for questions and emotions.</a:t>
            </a:r>
          </a:p>
          <a:p>
            <a:pPr marL="742950" lvl="1" indent="-285750">
              <a:buFont typeface="Arial" panose="020B0604020202020204" pitchFamily="34" charset="0"/>
              <a:buChar char="•"/>
            </a:pPr>
            <a:r>
              <a:rPr lang="en-GB" sz="3600" b="1" dirty="0">
                <a:effectLst/>
                <a:latin typeface="Helvetica Neue" panose="02000503000000020004" pitchFamily="2" charset="0"/>
              </a:rPr>
              <a:t>Tools and resources to aid decision-making:</a:t>
            </a:r>
            <a:r>
              <a:rPr lang="en-GB" sz="3600" dirty="0">
                <a:effectLst/>
                <a:latin typeface="Helvetica Neue" panose="02000503000000020004" pitchFamily="2" charset="0"/>
              </a:rPr>
              <a:t> Introduce tools like decision aids, advance directives, and </a:t>
            </a:r>
            <a:r>
              <a:rPr lang="en-GB" sz="3600" dirty="0" err="1">
                <a:effectLst/>
                <a:latin typeface="Helvetica Neue" panose="02000503000000020004" pitchFamily="2" charset="0"/>
              </a:rPr>
              <a:t>counseling</a:t>
            </a:r>
            <a:r>
              <a:rPr lang="en-GB" sz="3600" dirty="0">
                <a:effectLst/>
                <a:latin typeface="Helvetica Neue" panose="02000503000000020004" pitchFamily="2" charset="0"/>
              </a:rPr>
              <a:t> services.</a:t>
            </a:r>
          </a:p>
        </p:txBody>
      </p:sp>
    </p:spTree>
    <p:extLst>
      <p:ext uri="{BB962C8B-B14F-4D97-AF65-F5344CB8AC3E}">
        <p14:creationId xmlns:p14="http://schemas.microsoft.com/office/powerpoint/2010/main" val="107646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2B85-49E5-1EA5-FBE7-6A091C2DF27A}"/>
              </a:ext>
            </a:extLst>
          </p:cNvPr>
          <p:cNvSpPr>
            <a:spLocks noGrp="1"/>
          </p:cNvSpPr>
          <p:nvPr>
            <p:ph type="title"/>
          </p:nvPr>
        </p:nvSpPr>
        <p:spPr/>
        <p:txBody>
          <a:bodyPr>
            <a:normAutofit/>
          </a:bodyPr>
          <a:lstStyle/>
          <a:p>
            <a:r>
              <a:rPr lang="en-GB" sz="3600" dirty="0">
                <a:latin typeface="+mn-lt"/>
              </a:rPr>
              <a:t>Differentiating Grief, Bereavement, and Mourning</a:t>
            </a:r>
            <a:endParaRPr lang="en-CY" sz="3600" dirty="0">
              <a:latin typeface="+mn-lt"/>
            </a:endParaRPr>
          </a:p>
        </p:txBody>
      </p:sp>
      <p:sp>
        <p:nvSpPr>
          <p:cNvPr id="3" name="Content Placeholder 2">
            <a:extLst>
              <a:ext uri="{FF2B5EF4-FFF2-40B4-BE49-F238E27FC236}">
                <a16:creationId xmlns:a16="http://schemas.microsoft.com/office/drawing/2014/main" id="{9B4071E8-B88E-2052-C719-C377D9BAECBA}"/>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sz="3600" dirty="0">
                <a:effectLst/>
              </a:rPr>
              <a:t>Definitions:</a:t>
            </a:r>
            <a:endParaRPr lang="en-GB" dirty="0">
              <a:effectLst/>
            </a:endParaRPr>
          </a:p>
          <a:p>
            <a:pPr marL="742950" lvl="1" indent="-285750">
              <a:buFont typeface="Arial" panose="020B0604020202020204" pitchFamily="34" charset="0"/>
              <a:buChar char="•"/>
            </a:pPr>
            <a:r>
              <a:rPr lang="en-GB" sz="3000" b="1" dirty="0">
                <a:effectLst/>
              </a:rPr>
              <a:t>Grief:</a:t>
            </a:r>
            <a:endParaRPr lang="en-GB" sz="3000" dirty="0">
              <a:effectLst/>
            </a:endParaRPr>
          </a:p>
          <a:p>
            <a:pPr marL="1143000" lvl="2" indent="-228600">
              <a:buFont typeface="Arial" panose="020B0604020202020204" pitchFamily="34" charset="0"/>
              <a:buChar char="•"/>
            </a:pPr>
            <a:r>
              <a:rPr lang="en-GB" sz="2600" dirty="0">
                <a:effectLst/>
              </a:rPr>
              <a:t>A multifaceted response to loss, encompassing emotional, physical, cognitive, and social reactions.</a:t>
            </a:r>
          </a:p>
          <a:p>
            <a:pPr marL="1143000" lvl="2" indent="-228600">
              <a:buFont typeface="Arial" panose="020B0604020202020204" pitchFamily="34" charset="0"/>
              <a:buChar char="•"/>
            </a:pPr>
            <a:r>
              <a:rPr lang="en-GB" sz="2600" dirty="0">
                <a:effectLst/>
              </a:rPr>
              <a:t>Examples of grief reactions include crying, isolation, and difficulty concentrating.</a:t>
            </a:r>
          </a:p>
          <a:p>
            <a:pPr marL="742950" lvl="1" indent="-285750">
              <a:buFont typeface="Arial" panose="020B0604020202020204" pitchFamily="34" charset="0"/>
              <a:buChar char="•"/>
            </a:pPr>
            <a:r>
              <a:rPr lang="en-GB" sz="3000" b="1" dirty="0">
                <a:effectLst/>
              </a:rPr>
              <a:t>Bereavement:</a:t>
            </a:r>
            <a:endParaRPr lang="en-GB" sz="3000" dirty="0">
              <a:effectLst/>
            </a:endParaRPr>
          </a:p>
          <a:p>
            <a:pPr marL="1143000" lvl="2" indent="-228600">
              <a:buFont typeface="Arial" panose="020B0604020202020204" pitchFamily="34" charset="0"/>
              <a:buChar char="•"/>
            </a:pPr>
            <a:r>
              <a:rPr lang="en-GB" sz="2600" dirty="0">
                <a:effectLst/>
              </a:rPr>
              <a:t>The period of mourning and adjustment following a loss.</a:t>
            </a:r>
          </a:p>
          <a:p>
            <a:pPr marL="1143000" lvl="2" indent="-228600">
              <a:buFont typeface="Arial" panose="020B0604020202020204" pitchFamily="34" charset="0"/>
              <a:buChar char="•"/>
            </a:pPr>
            <a:r>
              <a:rPr lang="en-GB" sz="2600" dirty="0">
                <a:effectLst/>
              </a:rPr>
              <a:t>Includes both internal and external processes of adapting to the loss.</a:t>
            </a:r>
          </a:p>
          <a:p>
            <a:pPr marL="742950" lvl="1" indent="-285750">
              <a:buFont typeface="Arial" panose="020B0604020202020204" pitchFamily="34" charset="0"/>
              <a:buChar char="•"/>
            </a:pPr>
            <a:r>
              <a:rPr lang="en-GB" sz="3000" b="1" dirty="0">
                <a:effectLst/>
              </a:rPr>
              <a:t>Mourning:</a:t>
            </a:r>
            <a:endParaRPr lang="en-GB" sz="3000" dirty="0">
              <a:effectLst/>
            </a:endParaRPr>
          </a:p>
          <a:p>
            <a:pPr marL="1143000" lvl="2" indent="-228600">
              <a:buFont typeface="Arial" panose="020B0604020202020204" pitchFamily="34" charset="0"/>
              <a:buChar char="•"/>
            </a:pPr>
            <a:r>
              <a:rPr lang="en-GB" sz="2600" dirty="0">
                <a:effectLst/>
              </a:rPr>
              <a:t>The cultural and public expression of grief.</a:t>
            </a:r>
          </a:p>
          <a:p>
            <a:pPr marL="1143000" lvl="2" indent="-228600">
              <a:buFont typeface="Arial" panose="020B0604020202020204" pitchFamily="34" charset="0"/>
              <a:buChar char="•"/>
            </a:pPr>
            <a:r>
              <a:rPr lang="en-GB" sz="2600" dirty="0">
                <a:effectLst/>
              </a:rPr>
              <a:t>Examples include funerals, memorial services, and wearing mourning attire.</a:t>
            </a:r>
          </a:p>
        </p:txBody>
      </p:sp>
    </p:spTree>
    <p:extLst>
      <p:ext uri="{BB962C8B-B14F-4D97-AF65-F5344CB8AC3E}">
        <p14:creationId xmlns:p14="http://schemas.microsoft.com/office/powerpoint/2010/main" val="53576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ECEC-7CE2-0A6B-F039-9E9E6FDEDB41}"/>
              </a:ext>
            </a:extLst>
          </p:cNvPr>
          <p:cNvSpPr>
            <a:spLocks noGrp="1"/>
          </p:cNvSpPr>
          <p:nvPr>
            <p:ph type="title"/>
          </p:nvPr>
        </p:nvSpPr>
        <p:spPr/>
        <p:txBody>
          <a:bodyPr>
            <a:normAutofit/>
          </a:bodyPr>
          <a:lstStyle/>
          <a:p>
            <a:r>
              <a:rPr lang="en-GB" dirty="0">
                <a:latin typeface="+mn-lt"/>
              </a:rPr>
              <a:t>Importance of Support Groups</a:t>
            </a:r>
            <a:endParaRPr lang="en-CY" dirty="0">
              <a:latin typeface="+mn-lt"/>
            </a:endParaRPr>
          </a:p>
        </p:txBody>
      </p:sp>
      <p:sp>
        <p:nvSpPr>
          <p:cNvPr id="3" name="Content Placeholder 2">
            <a:extLst>
              <a:ext uri="{FF2B5EF4-FFF2-40B4-BE49-F238E27FC236}">
                <a16:creationId xmlns:a16="http://schemas.microsoft.com/office/drawing/2014/main" id="{8BD36405-98F0-92F2-1AFB-F9924E14A5C2}"/>
              </a:ext>
            </a:extLst>
          </p:cNvPr>
          <p:cNvSpPr>
            <a:spLocks noGrp="1"/>
          </p:cNvSpPr>
          <p:nvPr>
            <p:ph idx="1"/>
          </p:nvPr>
        </p:nvSpPr>
        <p:spPr/>
        <p:txBody>
          <a:bodyPr>
            <a:normAutofit/>
          </a:bodyPr>
          <a:lstStyle/>
          <a:p>
            <a:pPr marL="742950" lvl="1" indent="-285750">
              <a:buFont typeface="Arial" panose="020B0604020202020204" pitchFamily="34" charset="0"/>
              <a:buChar char="•"/>
            </a:pPr>
            <a:r>
              <a:rPr lang="en-GB" sz="3600" b="1" dirty="0">
                <a:effectLst/>
                <a:latin typeface="Helvetica Neue" panose="02000503000000020004" pitchFamily="2" charset="0"/>
              </a:rPr>
              <a:t>Benefits of support groups for the grieving process:</a:t>
            </a:r>
            <a:r>
              <a:rPr lang="en-GB" sz="3600" dirty="0">
                <a:effectLst/>
                <a:latin typeface="Helvetica Neue" panose="02000503000000020004" pitchFamily="2" charset="0"/>
              </a:rPr>
              <a:t> Explain how support groups provide emotional support, reduce feelings of isolation, and offer practical advice.</a:t>
            </a:r>
          </a:p>
          <a:p>
            <a:pPr marL="742950" lvl="1" indent="-285750">
              <a:buFont typeface="Arial" panose="020B0604020202020204" pitchFamily="34" charset="0"/>
              <a:buChar char="•"/>
            </a:pPr>
            <a:r>
              <a:rPr lang="en-GB" sz="3600" b="1" dirty="0">
                <a:effectLst/>
                <a:latin typeface="Helvetica Neue" panose="02000503000000020004" pitchFamily="2" charset="0"/>
              </a:rPr>
              <a:t>Types of support groups available:</a:t>
            </a:r>
            <a:r>
              <a:rPr lang="en-GB" sz="3600" dirty="0">
                <a:effectLst/>
                <a:latin typeface="Helvetica Neue" panose="02000503000000020004" pitchFamily="2" charset="0"/>
              </a:rPr>
              <a:t> Discuss various types, such as peer-led, professionally facilitated, and specialized groups (e.g., for specific types of loss).</a:t>
            </a:r>
          </a:p>
        </p:txBody>
      </p:sp>
    </p:spTree>
    <p:extLst>
      <p:ext uri="{BB962C8B-B14F-4D97-AF65-F5344CB8AC3E}">
        <p14:creationId xmlns:p14="http://schemas.microsoft.com/office/powerpoint/2010/main" val="120933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A80A-109B-2084-CE06-15C90882AD45}"/>
              </a:ext>
            </a:extLst>
          </p:cNvPr>
          <p:cNvSpPr>
            <a:spLocks noGrp="1"/>
          </p:cNvSpPr>
          <p:nvPr>
            <p:ph type="title"/>
          </p:nvPr>
        </p:nvSpPr>
        <p:spPr/>
        <p:txBody>
          <a:bodyPr>
            <a:normAutofit/>
          </a:bodyPr>
          <a:lstStyle/>
          <a:p>
            <a:r>
              <a:rPr lang="en-GB" dirty="0">
                <a:latin typeface="+mn-lt"/>
              </a:rPr>
              <a:t>Types of Support Groups</a:t>
            </a:r>
            <a:endParaRPr lang="en-CY" dirty="0">
              <a:latin typeface="+mn-lt"/>
            </a:endParaRPr>
          </a:p>
        </p:txBody>
      </p:sp>
      <p:sp>
        <p:nvSpPr>
          <p:cNvPr id="3" name="Content Placeholder 2">
            <a:extLst>
              <a:ext uri="{FF2B5EF4-FFF2-40B4-BE49-F238E27FC236}">
                <a16:creationId xmlns:a16="http://schemas.microsoft.com/office/drawing/2014/main" id="{22AB2F2F-0BBA-DCFA-736D-F76C8C479DC4}"/>
              </a:ext>
            </a:extLst>
          </p:cNvPr>
          <p:cNvSpPr>
            <a:spLocks noGrp="1"/>
          </p:cNvSpPr>
          <p:nvPr>
            <p:ph idx="1"/>
          </p:nvPr>
        </p:nvSpPr>
        <p:spPr/>
        <p:txBody>
          <a:bodyPr>
            <a:normAutofit fontScale="92500" lnSpcReduction="20000"/>
          </a:bodyPr>
          <a:lstStyle/>
          <a:p>
            <a:pPr marL="0" indent="0">
              <a:buNone/>
            </a:pPr>
            <a:endParaRPr lang="en-GB" dirty="0">
              <a:effectLst/>
              <a:latin typeface="Helvetica Neue" panose="02000503000000020004" pitchFamily="2" charset="0"/>
            </a:endParaRPr>
          </a:p>
          <a:p>
            <a:pPr marL="742950" lvl="1" indent="-285750">
              <a:buFont typeface="Arial" panose="020B0604020202020204" pitchFamily="34" charset="0"/>
              <a:buChar char="•"/>
            </a:pPr>
            <a:r>
              <a:rPr lang="en-GB" sz="4300" b="1" dirty="0">
                <a:effectLst/>
              </a:rPr>
              <a:t>In-person vs. online support groups:</a:t>
            </a:r>
            <a:r>
              <a:rPr lang="en-GB" sz="4300" dirty="0">
                <a:effectLst/>
              </a:rPr>
              <a:t> Compare the benefits and challenges of each, such as personal connection in in-person groups vs. accessibility and convenience of online groups.</a:t>
            </a:r>
          </a:p>
          <a:p>
            <a:pPr marL="742950" lvl="1" indent="-285750">
              <a:buFont typeface="Arial" panose="020B0604020202020204" pitchFamily="34" charset="0"/>
              <a:buChar char="•"/>
            </a:pPr>
            <a:r>
              <a:rPr lang="en-GB" sz="4300" b="1" dirty="0">
                <a:effectLst/>
              </a:rPr>
              <a:t>Specialized groups (e.g., for specific losses):</a:t>
            </a:r>
            <a:r>
              <a:rPr lang="en-GB" sz="4300" dirty="0">
                <a:effectLst/>
              </a:rPr>
              <a:t> Provide examples like groups for parents who have lost a child, young widows, or those grieving from suicide loss.</a:t>
            </a:r>
          </a:p>
        </p:txBody>
      </p:sp>
    </p:spTree>
    <p:extLst>
      <p:ext uri="{BB962C8B-B14F-4D97-AF65-F5344CB8AC3E}">
        <p14:creationId xmlns:p14="http://schemas.microsoft.com/office/powerpoint/2010/main" val="18010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A6B7-9258-4D3F-8FE6-83840D1DC81A}"/>
              </a:ext>
            </a:extLst>
          </p:cNvPr>
          <p:cNvSpPr>
            <a:spLocks noGrp="1"/>
          </p:cNvSpPr>
          <p:nvPr>
            <p:ph type="title"/>
          </p:nvPr>
        </p:nvSpPr>
        <p:spPr/>
        <p:txBody>
          <a:bodyPr>
            <a:normAutofit/>
          </a:bodyPr>
          <a:lstStyle/>
          <a:p>
            <a:r>
              <a:rPr lang="en-GB" dirty="0">
                <a:latin typeface="+mn-lt"/>
              </a:rPr>
              <a:t>Adapting Support Groups for NDDs</a:t>
            </a:r>
            <a:endParaRPr lang="en-CY" dirty="0">
              <a:latin typeface="+mn-lt"/>
            </a:endParaRPr>
          </a:p>
        </p:txBody>
      </p:sp>
      <p:sp>
        <p:nvSpPr>
          <p:cNvPr id="3" name="Content Placeholder 2">
            <a:extLst>
              <a:ext uri="{FF2B5EF4-FFF2-40B4-BE49-F238E27FC236}">
                <a16:creationId xmlns:a16="http://schemas.microsoft.com/office/drawing/2014/main" id="{B362F7DB-59E6-DA5F-2E09-43A3530EC59B}"/>
              </a:ext>
            </a:extLst>
          </p:cNvPr>
          <p:cNvSpPr>
            <a:spLocks noGrp="1"/>
          </p:cNvSpPr>
          <p:nvPr>
            <p:ph idx="1"/>
          </p:nvPr>
        </p:nvSpPr>
        <p:spPr/>
        <p:txBody>
          <a:bodyPr>
            <a:normAutofit fontScale="92500"/>
          </a:bodyPr>
          <a:lstStyle/>
          <a:p>
            <a:pPr marL="0" indent="0">
              <a:buNone/>
            </a:pPr>
            <a:endParaRPr lang="en-GB" dirty="0">
              <a:effectLst/>
              <a:latin typeface="Helvetica Neue" panose="02000503000000020004" pitchFamily="2" charset="0"/>
            </a:endParaRPr>
          </a:p>
          <a:p>
            <a:pPr marL="742950" lvl="1" indent="-285750">
              <a:buFont typeface="Arial" panose="020B0604020202020204" pitchFamily="34" charset="0"/>
              <a:buChar char="•"/>
            </a:pPr>
            <a:r>
              <a:rPr lang="en-GB" sz="4000" b="1" dirty="0">
                <a:effectLst/>
              </a:rPr>
              <a:t>Specific needs of individuals with Neurodegenerative Diseases (NDDs):</a:t>
            </a:r>
            <a:r>
              <a:rPr lang="en-GB" sz="4000" dirty="0">
                <a:effectLst/>
              </a:rPr>
              <a:t> Discuss the unique challenges such as progressive loss, caregiving burdens, and anticipatory grief.</a:t>
            </a:r>
          </a:p>
          <a:p>
            <a:pPr marL="742950" lvl="1" indent="-285750">
              <a:buFont typeface="Arial" panose="020B0604020202020204" pitchFamily="34" charset="0"/>
              <a:buChar char="•"/>
            </a:pPr>
            <a:r>
              <a:rPr lang="en-GB" sz="4000" b="1" dirty="0">
                <a:effectLst/>
              </a:rPr>
              <a:t>Tailoring support group content and structure:</a:t>
            </a:r>
            <a:r>
              <a:rPr lang="en-GB" sz="4000" dirty="0">
                <a:effectLst/>
              </a:rPr>
              <a:t> Suggest adaptations like smaller group sizes, longer sessions, and incorporating caregiver support.</a:t>
            </a:r>
          </a:p>
        </p:txBody>
      </p:sp>
    </p:spTree>
    <p:extLst>
      <p:ext uri="{BB962C8B-B14F-4D97-AF65-F5344CB8AC3E}">
        <p14:creationId xmlns:p14="http://schemas.microsoft.com/office/powerpoint/2010/main" val="137352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6442-61A5-D449-B5A9-F17FE16B5A97}"/>
              </a:ext>
            </a:extLst>
          </p:cNvPr>
          <p:cNvSpPr>
            <a:spLocks noGrp="1"/>
          </p:cNvSpPr>
          <p:nvPr>
            <p:ph type="title"/>
          </p:nvPr>
        </p:nvSpPr>
        <p:spPr/>
        <p:txBody>
          <a:bodyPr>
            <a:normAutofit/>
          </a:bodyPr>
          <a:lstStyle/>
          <a:p>
            <a:r>
              <a:rPr lang="en-GB" dirty="0">
                <a:latin typeface="+mn-lt"/>
              </a:rPr>
              <a:t>Practical Examples of Support Groups</a:t>
            </a:r>
            <a:endParaRPr lang="en-CY" dirty="0">
              <a:latin typeface="+mn-lt"/>
            </a:endParaRPr>
          </a:p>
        </p:txBody>
      </p:sp>
      <p:sp>
        <p:nvSpPr>
          <p:cNvPr id="3" name="Content Placeholder 2">
            <a:extLst>
              <a:ext uri="{FF2B5EF4-FFF2-40B4-BE49-F238E27FC236}">
                <a16:creationId xmlns:a16="http://schemas.microsoft.com/office/drawing/2014/main" id="{59710286-15AA-F24B-6992-CD033431F296}"/>
              </a:ext>
            </a:extLst>
          </p:cNvPr>
          <p:cNvSpPr>
            <a:spLocks noGrp="1"/>
          </p:cNvSpPr>
          <p:nvPr>
            <p:ph idx="1"/>
          </p:nvPr>
        </p:nvSpPr>
        <p:spPr/>
        <p:txBody>
          <a:bodyPr/>
          <a:lstStyle/>
          <a:p>
            <a:pPr marL="742950" lvl="1" indent="-285750">
              <a:buFont typeface="Arial" panose="020B0604020202020204" pitchFamily="34" charset="0"/>
              <a:buChar char="•"/>
            </a:pPr>
            <a:r>
              <a:rPr lang="en-GB" sz="4000" b="1" dirty="0">
                <a:effectLst/>
              </a:rPr>
              <a:t>Real-life examples and success stories:</a:t>
            </a:r>
            <a:r>
              <a:rPr lang="en-GB" sz="4000" dirty="0">
                <a:effectLst/>
              </a:rPr>
              <a:t> Share stories of how support groups have helped individuals cope with grief, detailing the process and outcomes.</a:t>
            </a:r>
          </a:p>
          <a:p>
            <a:pPr marL="742950" lvl="1" indent="-285750">
              <a:buFont typeface="Arial" panose="020B0604020202020204" pitchFamily="34" charset="0"/>
              <a:buChar char="•"/>
            </a:pPr>
            <a:r>
              <a:rPr lang="en-GB" sz="4000" b="1" dirty="0">
                <a:effectLst/>
              </a:rPr>
              <a:t>Key elements of successful support groups:</a:t>
            </a:r>
            <a:r>
              <a:rPr lang="en-GB" sz="4000" dirty="0">
                <a:effectLst/>
              </a:rPr>
              <a:t> Identify elements like effective facilitation, participant engagement, and a safe, supportive environment.</a:t>
            </a:r>
          </a:p>
          <a:p>
            <a:endParaRPr lang="en-CY" dirty="0"/>
          </a:p>
        </p:txBody>
      </p:sp>
    </p:spTree>
    <p:extLst>
      <p:ext uri="{BB962C8B-B14F-4D97-AF65-F5344CB8AC3E}">
        <p14:creationId xmlns:p14="http://schemas.microsoft.com/office/powerpoint/2010/main" val="299584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CED9-DDF7-73B3-50FB-200A06528759}"/>
              </a:ext>
            </a:extLst>
          </p:cNvPr>
          <p:cNvSpPr>
            <a:spLocks noGrp="1"/>
          </p:cNvSpPr>
          <p:nvPr>
            <p:ph type="title"/>
          </p:nvPr>
        </p:nvSpPr>
        <p:spPr/>
        <p:txBody>
          <a:bodyPr>
            <a:normAutofit/>
          </a:bodyPr>
          <a:lstStyle/>
          <a:p>
            <a:r>
              <a:rPr lang="en-GB" dirty="0">
                <a:latin typeface="+mn-lt"/>
              </a:rPr>
              <a:t>Practitioner Role in Support Groups</a:t>
            </a:r>
            <a:endParaRPr lang="en-CY" dirty="0">
              <a:latin typeface="+mn-lt"/>
            </a:endParaRPr>
          </a:p>
        </p:txBody>
      </p:sp>
      <p:sp>
        <p:nvSpPr>
          <p:cNvPr id="3" name="Content Placeholder 2">
            <a:extLst>
              <a:ext uri="{FF2B5EF4-FFF2-40B4-BE49-F238E27FC236}">
                <a16:creationId xmlns:a16="http://schemas.microsoft.com/office/drawing/2014/main" id="{90BF06EA-85DF-53B1-2BFD-71ED80BDF9C8}"/>
              </a:ext>
            </a:extLst>
          </p:cNvPr>
          <p:cNvSpPr>
            <a:spLocks noGrp="1"/>
          </p:cNvSpPr>
          <p:nvPr>
            <p:ph idx="1"/>
          </p:nvPr>
        </p:nvSpPr>
        <p:spPr/>
        <p:txBody>
          <a:bodyPr>
            <a:normAutofit fontScale="92500" lnSpcReduction="10000"/>
          </a:bodyPr>
          <a:lstStyle/>
          <a:p>
            <a:pPr marL="0" indent="0">
              <a:buNone/>
            </a:pPr>
            <a:endParaRPr lang="en-GB" dirty="0">
              <a:effectLst/>
              <a:latin typeface="Helvetica Neue" panose="02000503000000020004" pitchFamily="2" charset="0"/>
            </a:endParaRPr>
          </a:p>
          <a:p>
            <a:pPr marL="742950" lvl="1" indent="-285750">
              <a:buFont typeface="Arial" panose="020B0604020202020204" pitchFamily="34" charset="0"/>
              <a:buChar char="•"/>
            </a:pPr>
            <a:r>
              <a:rPr lang="en-GB" sz="4000" b="1" dirty="0">
                <a:effectLst/>
              </a:rPr>
              <a:t>Facilitator roles and responsibilities:</a:t>
            </a:r>
            <a:r>
              <a:rPr lang="en-GB" sz="4000" dirty="0">
                <a:effectLst/>
              </a:rPr>
              <a:t> Outline tasks such as guiding discussions, ensuring everyone has a chance to speak, and managing group dynamics.</a:t>
            </a:r>
          </a:p>
          <a:p>
            <a:pPr marL="742950" lvl="1" indent="-285750">
              <a:buFont typeface="Arial" panose="020B0604020202020204" pitchFamily="34" charset="0"/>
              <a:buChar char="•"/>
            </a:pPr>
            <a:r>
              <a:rPr lang="en-GB" sz="4000" b="1" dirty="0">
                <a:effectLst/>
              </a:rPr>
              <a:t>Skills needed for effective group facilitation:</a:t>
            </a:r>
            <a:r>
              <a:rPr lang="en-GB" sz="4000" dirty="0">
                <a:effectLst/>
              </a:rPr>
              <a:t> Highlight skills like active listening, empathy, conflict resolution, adaptability, communication skills, cultural sensitivity, and knowledge of grief and </a:t>
            </a:r>
            <a:r>
              <a:rPr lang="en-GB" sz="4000" dirty="0" err="1">
                <a:effectLst/>
              </a:rPr>
              <a:t>counseling</a:t>
            </a:r>
            <a:r>
              <a:rPr lang="en-GB" sz="4000" dirty="0">
                <a:effectLst/>
              </a:rPr>
              <a:t> techniques.</a:t>
            </a:r>
          </a:p>
        </p:txBody>
      </p:sp>
    </p:spTree>
    <p:extLst>
      <p:ext uri="{BB962C8B-B14F-4D97-AF65-F5344CB8AC3E}">
        <p14:creationId xmlns:p14="http://schemas.microsoft.com/office/powerpoint/2010/main" val="384515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5F55-75A6-F340-65E5-93680279D00B}"/>
              </a:ext>
            </a:extLst>
          </p:cNvPr>
          <p:cNvSpPr>
            <a:spLocks noGrp="1"/>
          </p:cNvSpPr>
          <p:nvPr>
            <p:ph type="title"/>
          </p:nvPr>
        </p:nvSpPr>
        <p:spPr/>
        <p:txBody>
          <a:bodyPr>
            <a:normAutofit/>
          </a:bodyPr>
          <a:lstStyle/>
          <a:p>
            <a:r>
              <a:rPr lang="en-GB" dirty="0">
                <a:latin typeface="+mn-lt"/>
              </a:rPr>
              <a:t>Cultural Sensitivity in Grieving</a:t>
            </a:r>
            <a:endParaRPr lang="en-CY" dirty="0">
              <a:latin typeface="+mn-lt"/>
            </a:endParaRPr>
          </a:p>
        </p:txBody>
      </p:sp>
      <p:sp>
        <p:nvSpPr>
          <p:cNvPr id="3" name="Content Placeholder 2">
            <a:extLst>
              <a:ext uri="{FF2B5EF4-FFF2-40B4-BE49-F238E27FC236}">
                <a16:creationId xmlns:a16="http://schemas.microsoft.com/office/drawing/2014/main" id="{988BA6DC-8DC6-98D3-19A4-4760BC181A9B}"/>
              </a:ext>
            </a:extLst>
          </p:cNvPr>
          <p:cNvSpPr>
            <a:spLocks noGrp="1"/>
          </p:cNvSpPr>
          <p:nvPr>
            <p:ph idx="1"/>
          </p:nvPr>
        </p:nvSpPr>
        <p:spPr/>
        <p:txBody>
          <a:bodyPr>
            <a:normAutofit fontScale="62500" lnSpcReduction="20000"/>
          </a:bodyPr>
          <a:lstStyle/>
          <a:p>
            <a:endParaRPr lang="en-GB" dirty="0">
              <a:effectLst/>
            </a:endParaRPr>
          </a:p>
          <a:p>
            <a:pPr marL="742950" lvl="1" indent="-285750">
              <a:buFont typeface="Arial" panose="020B0604020202020204" pitchFamily="34" charset="0"/>
              <a:buChar char="•"/>
            </a:pPr>
            <a:r>
              <a:rPr lang="en-GB" sz="4000" b="1" dirty="0">
                <a:effectLst/>
              </a:rPr>
              <a:t>Recognizing diverse grief practices:</a:t>
            </a:r>
            <a:endParaRPr lang="en-GB" sz="4000" dirty="0">
              <a:effectLst/>
            </a:endParaRPr>
          </a:p>
          <a:p>
            <a:pPr marL="1143000" lvl="2" indent="-228600">
              <a:buFont typeface="Arial" panose="020B0604020202020204" pitchFamily="34" charset="0"/>
              <a:buChar char="•"/>
            </a:pPr>
            <a:r>
              <a:rPr lang="en-GB" sz="4000" dirty="0">
                <a:effectLst/>
              </a:rPr>
              <a:t>Understanding that different cultures have unique rituals, traditions, and expressions of grief.</a:t>
            </a:r>
          </a:p>
          <a:p>
            <a:pPr marL="1143000" lvl="2" indent="-228600">
              <a:buFont typeface="Arial" panose="020B0604020202020204" pitchFamily="34" charset="0"/>
              <a:buChar char="•"/>
            </a:pPr>
            <a:r>
              <a:rPr lang="en-GB" sz="4000" dirty="0">
                <a:effectLst/>
              </a:rPr>
              <a:t>Respecting and incorporating these practices into grief support.</a:t>
            </a:r>
          </a:p>
          <a:p>
            <a:pPr marL="742950" lvl="1" indent="-285750">
              <a:buFont typeface="Arial" panose="020B0604020202020204" pitchFamily="34" charset="0"/>
              <a:buChar char="•"/>
            </a:pPr>
            <a:r>
              <a:rPr lang="en-GB" sz="4000" b="1" dirty="0">
                <a:effectLst/>
              </a:rPr>
              <a:t>Impact of cultural beliefs on grieving:</a:t>
            </a:r>
            <a:endParaRPr lang="en-GB" sz="4000" dirty="0">
              <a:effectLst/>
            </a:endParaRPr>
          </a:p>
          <a:p>
            <a:pPr marL="1143000" lvl="2" indent="-228600">
              <a:buFont typeface="Arial" panose="020B0604020202020204" pitchFamily="34" charset="0"/>
              <a:buChar char="•"/>
            </a:pPr>
            <a:r>
              <a:rPr lang="en-GB" sz="4000" dirty="0">
                <a:effectLst/>
              </a:rPr>
              <a:t>Cultural beliefs influence how individuals understand and cope with loss.</a:t>
            </a:r>
          </a:p>
          <a:p>
            <a:pPr marL="1143000" lvl="2" indent="-228600">
              <a:buFont typeface="Arial" panose="020B0604020202020204" pitchFamily="34" charset="0"/>
              <a:buChar char="•"/>
            </a:pPr>
            <a:r>
              <a:rPr lang="en-GB" sz="4000" dirty="0">
                <a:effectLst/>
              </a:rPr>
              <a:t>Differences in expressions of emotions, mourning practices, and support needs.</a:t>
            </a:r>
          </a:p>
          <a:p>
            <a:pPr marL="742950" lvl="1" indent="-285750">
              <a:buFont typeface="Arial" panose="020B0604020202020204" pitchFamily="34" charset="0"/>
              <a:buChar char="•"/>
            </a:pPr>
            <a:r>
              <a:rPr lang="en-GB" sz="4000" b="1" dirty="0">
                <a:effectLst/>
              </a:rPr>
              <a:t>Providing culturally competent care:</a:t>
            </a:r>
            <a:endParaRPr lang="en-GB" sz="4000" dirty="0">
              <a:effectLst/>
            </a:endParaRPr>
          </a:p>
          <a:p>
            <a:pPr marL="1143000" lvl="2" indent="-228600">
              <a:buFont typeface="Arial" panose="020B0604020202020204" pitchFamily="34" charset="0"/>
              <a:buChar char="•"/>
            </a:pPr>
            <a:r>
              <a:rPr lang="en-GB" sz="4000" dirty="0">
                <a:effectLst/>
              </a:rPr>
              <a:t>Educating oneself about different cultural practices and beliefs.</a:t>
            </a:r>
          </a:p>
          <a:p>
            <a:pPr marL="1143000" lvl="2" indent="-228600">
              <a:buFont typeface="Arial" panose="020B0604020202020204" pitchFamily="34" charset="0"/>
              <a:buChar char="•"/>
            </a:pPr>
            <a:r>
              <a:rPr lang="en-GB" sz="4000" dirty="0">
                <a:effectLst/>
              </a:rPr>
              <a:t>Asking individuals and families about their preferences and traditions.</a:t>
            </a:r>
          </a:p>
          <a:p>
            <a:pPr marL="1143000" lvl="2" indent="-228600">
              <a:buFont typeface="Arial" panose="020B0604020202020204" pitchFamily="34" charset="0"/>
              <a:buChar char="•"/>
            </a:pPr>
            <a:r>
              <a:rPr lang="en-GB" sz="4000" dirty="0">
                <a:effectLst/>
              </a:rPr>
              <a:t>Incorporating culturally appropriate practices into care plans.</a:t>
            </a:r>
          </a:p>
          <a:p>
            <a:pPr marL="0" indent="0">
              <a:buNone/>
            </a:pPr>
            <a:endParaRPr lang="en-CY" dirty="0"/>
          </a:p>
        </p:txBody>
      </p:sp>
    </p:spTree>
    <p:extLst>
      <p:ext uri="{BB962C8B-B14F-4D97-AF65-F5344CB8AC3E}">
        <p14:creationId xmlns:p14="http://schemas.microsoft.com/office/powerpoint/2010/main" val="301626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67A6-8F93-78A3-9EF3-E16AF8D167AE}"/>
              </a:ext>
            </a:extLst>
          </p:cNvPr>
          <p:cNvSpPr>
            <a:spLocks noGrp="1"/>
          </p:cNvSpPr>
          <p:nvPr>
            <p:ph type="title"/>
          </p:nvPr>
        </p:nvSpPr>
        <p:spPr/>
        <p:txBody>
          <a:bodyPr>
            <a:normAutofit/>
          </a:bodyPr>
          <a:lstStyle/>
          <a:p>
            <a:r>
              <a:rPr lang="en-GB" dirty="0">
                <a:latin typeface="+mn-lt"/>
              </a:rPr>
              <a:t>Conclusion</a:t>
            </a:r>
            <a:endParaRPr lang="en-CY" dirty="0">
              <a:latin typeface="+mn-lt"/>
            </a:endParaRPr>
          </a:p>
        </p:txBody>
      </p:sp>
      <p:sp>
        <p:nvSpPr>
          <p:cNvPr id="3" name="Content Placeholder 2">
            <a:extLst>
              <a:ext uri="{FF2B5EF4-FFF2-40B4-BE49-F238E27FC236}">
                <a16:creationId xmlns:a16="http://schemas.microsoft.com/office/drawing/2014/main" id="{352DDEA5-DFB2-9304-1D3D-7907552ED177}"/>
              </a:ext>
            </a:extLst>
          </p:cNvPr>
          <p:cNvSpPr>
            <a:spLocks noGrp="1"/>
          </p:cNvSpPr>
          <p:nvPr>
            <p:ph idx="1"/>
          </p:nvPr>
        </p:nvSpPr>
        <p:spPr/>
        <p:txBody>
          <a:bodyPr>
            <a:normAutofit/>
          </a:bodyPr>
          <a:lstStyle/>
          <a:p>
            <a:pPr>
              <a:buFont typeface="Arial" panose="020B0604020202020204" pitchFamily="34" charset="0"/>
              <a:buChar char="•"/>
            </a:pPr>
            <a:r>
              <a:rPr lang="en-GB" sz="3200" b="1" dirty="0">
                <a:effectLst/>
              </a:rPr>
              <a:t>Summary of key points:</a:t>
            </a:r>
            <a:endParaRPr lang="en-GB" sz="3200" dirty="0">
              <a:effectLst/>
            </a:endParaRPr>
          </a:p>
          <a:p>
            <a:pPr marL="742950" lvl="1" indent="-285750">
              <a:buFont typeface="Arial" panose="020B0604020202020204" pitchFamily="34" charset="0"/>
              <a:buChar char="•"/>
            </a:pPr>
            <a:r>
              <a:rPr lang="en-GB" sz="2800" dirty="0">
                <a:effectLst/>
              </a:rPr>
              <a:t>Recap the main topics covered, including understanding patient and family experiences, the grieving process, and support strategies.</a:t>
            </a:r>
          </a:p>
          <a:p>
            <a:pPr marL="742950" lvl="1" indent="-285750">
              <a:buFont typeface="Arial" panose="020B0604020202020204" pitchFamily="34" charset="0"/>
              <a:buChar char="•"/>
            </a:pPr>
            <a:r>
              <a:rPr lang="en-GB" sz="2800" dirty="0">
                <a:effectLst/>
              </a:rPr>
              <a:t>Highlight the importance of empathy, active listening, and cultural sensitivity in providing effective grief support.</a:t>
            </a:r>
          </a:p>
          <a:p>
            <a:pPr>
              <a:buFont typeface="Arial" panose="020B0604020202020204" pitchFamily="34" charset="0"/>
              <a:buChar char="•"/>
            </a:pPr>
            <a:r>
              <a:rPr lang="en-GB" sz="3200" b="1" dirty="0">
                <a:effectLst/>
              </a:rPr>
              <a:t>Takeaway messages:</a:t>
            </a:r>
            <a:endParaRPr lang="en-GB" sz="3200" dirty="0">
              <a:effectLst/>
            </a:endParaRPr>
          </a:p>
          <a:p>
            <a:pPr marL="742950" lvl="1" indent="-285750">
              <a:buFont typeface="Arial" panose="020B0604020202020204" pitchFamily="34" charset="0"/>
              <a:buChar char="•"/>
            </a:pPr>
            <a:r>
              <a:rPr lang="en-GB" sz="2800" dirty="0">
                <a:effectLst/>
              </a:rPr>
              <a:t>Emphasize the value of compassionate and personalized care.</a:t>
            </a:r>
          </a:p>
          <a:p>
            <a:pPr marL="742950" lvl="1" indent="-285750">
              <a:buFont typeface="Arial" panose="020B0604020202020204" pitchFamily="34" charset="0"/>
              <a:buChar char="•"/>
            </a:pPr>
            <a:r>
              <a:rPr lang="en-GB" sz="2800" dirty="0">
                <a:effectLst/>
              </a:rPr>
              <a:t>Encourage continued learning and reflection on grief and bereavement support.</a:t>
            </a:r>
          </a:p>
          <a:p>
            <a:endParaRPr lang="en-CY" dirty="0"/>
          </a:p>
        </p:txBody>
      </p:sp>
    </p:spTree>
    <p:extLst>
      <p:ext uri="{BB962C8B-B14F-4D97-AF65-F5344CB8AC3E}">
        <p14:creationId xmlns:p14="http://schemas.microsoft.com/office/powerpoint/2010/main" val="1168515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p:txBody>
          <a:bodyPr>
            <a:normAutofit/>
          </a:bodyPr>
          <a:lstStyle/>
          <a:p>
            <a:r>
              <a:rPr lang="en-GB" b="1" dirty="0">
                <a:latin typeface="+mn-lt"/>
              </a:rPr>
              <a:t>Thank you</a:t>
            </a:r>
            <a:br>
              <a:rPr lang="en-GB" b="1" dirty="0">
                <a:latin typeface="+mn-lt"/>
              </a:rPr>
            </a:br>
            <a:r>
              <a:rPr lang="en-GB" b="1" dirty="0">
                <a:latin typeface="+mn-lt"/>
              </a:rPr>
              <a:t>End of Presentation</a:t>
            </a:r>
            <a:endParaRPr lang="en-SE" dirty="0">
              <a:latin typeface="+mn-lt"/>
            </a:endParaRPr>
          </a:p>
        </p:txBody>
      </p:sp>
    </p:spTree>
    <p:extLst>
      <p:ext uri="{BB962C8B-B14F-4D97-AF65-F5344CB8AC3E}">
        <p14:creationId xmlns:p14="http://schemas.microsoft.com/office/powerpoint/2010/main" val="225833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D9B8-4F74-10A3-F13D-1506D01C578E}"/>
              </a:ext>
            </a:extLst>
          </p:cNvPr>
          <p:cNvSpPr>
            <a:spLocks noGrp="1"/>
          </p:cNvSpPr>
          <p:nvPr>
            <p:ph type="title"/>
          </p:nvPr>
        </p:nvSpPr>
        <p:spPr/>
        <p:txBody>
          <a:bodyPr/>
          <a:lstStyle/>
          <a:p>
            <a:r>
              <a:rPr lang="en-CY" dirty="0"/>
              <a:t>Weblinks</a:t>
            </a:r>
          </a:p>
        </p:txBody>
      </p:sp>
      <p:sp>
        <p:nvSpPr>
          <p:cNvPr id="3" name="Content Placeholder 2">
            <a:extLst>
              <a:ext uri="{FF2B5EF4-FFF2-40B4-BE49-F238E27FC236}">
                <a16:creationId xmlns:a16="http://schemas.microsoft.com/office/drawing/2014/main" id="{297EA9B9-DF2D-E1AD-BB45-AFA6446C270B}"/>
              </a:ext>
            </a:extLst>
          </p:cNvPr>
          <p:cNvSpPr>
            <a:spLocks noGrp="1"/>
          </p:cNvSpPr>
          <p:nvPr>
            <p:ph idx="1"/>
          </p:nvPr>
        </p:nvSpPr>
        <p:spPr/>
        <p:txBody>
          <a:bodyPr>
            <a:normAutofit fontScale="62500" lnSpcReduction="20000"/>
          </a:bodyPr>
          <a:lstStyle/>
          <a:p>
            <a:pPr algn="l"/>
            <a:r>
              <a:rPr lang="en-GB" b="0" i="0" u="none" strike="noStrike" dirty="0">
                <a:solidFill>
                  <a:srgbClr val="000000"/>
                </a:solidFill>
                <a:effectLst/>
              </a:rPr>
              <a:t>Here are some reliable web links that provide information about the stages of grief:</a:t>
            </a:r>
          </a:p>
          <a:p>
            <a:pPr algn="l">
              <a:buFont typeface="+mj-lt"/>
              <a:buAutoNum type="arabicPeriod"/>
            </a:pPr>
            <a:r>
              <a:rPr lang="en-GB" b="1" i="0" u="none" strike="noStrike" dirty="0">
                <a:solidFill>
                  <a:srgbClr val="000000"/>
                </a:solidFill>
                <a:effectLst/>
              </a:rPr>
              <a:t>Psychology Today - Understanding the Stages of Grief:</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Overview of the Kübler-Ross stages of grief and how they manifest in individuals experiencing loss.</a:t>
            </a:r>
          </a:p>
          <a:p>
            <a:pPr marL="742950" lvl="1" indent="-285750" algn="l">
              <a:buFont typeface="+mj-lt"/>
              <a:buAutoNum type="arabicPeriod"/>
            </a:pPr>
            <a:r>
              <a:rPr lang="en-GB" b="0" i="0" u="none" strike="noStrike" dirty="0">
                <a:solidFill>
                  <a:srgbClr val="000000"/>
                </a:solidFill>
                <a:effectLst/>
              </a:rPr>
              <a:t>Link: Psychology Today - Understanding the Stages of Grief</a:t>
            </a:r>
          </a:p>
          <a:p>
            <a:pPr algn="l">
              <a:buFont typeface="+mj-lt"/>
              <a:buAutoNum type="arabicPeriod"/>
            </a:pPr>
            <a:r>
              <a:rPr lang="en-GB" b="1" i="0" u="none" strike="noStrike" dirty="0">
                <a:solidFill>
                  <a:srgbClr val="000000"/>
                </a:solidFill>
                <a:effectLst/>
              </a:rPr>
              <a:t>Mayo Clinic - Coping with Grief:</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Detailed explanation of the stages of grief, including denial, anger, bargaining, depression, and acceptance.</a:t>
            </a:r>
          </a:p>
          <a:p>
            <a:pPr marL="742950" lvl="1" indent="-285750" algn="l">
              <a:buFont typeface="+mj-lt"/>
              <a:buAutoNum type="arabicPeriod"/>
            </a:pPr>
            <a:r>
              <a:rPr lang="en-GB" b="0" i="0" u="none" strike="noStrike" dirty="0">
                <a:solidFill>
                  <a:srgbClr val="000000"/>
                </a:solidFill>
                <a:effectLst/>
              </a:rPr>
              <a:t>Link: </a:t>
            </a:r>
            <a:r>
              <a:rPr lang="en-GB" b="0" i="0" u="none" strike="noStrike" dirty="0">
                <a:solidFill>
                  <a:srgbClr val="000000"/>
                </a:solidFill>
                <a:effectLst/>
                <a:hlinkClick r:id="rId2"/>
              </a:rPr>
              <a:t>Mayo Clinic - Coping with Grief</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American Cancer Society - Grief and Loss:</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Information on grief reactions and the stages of grief, particularly in the context of coping with loss related to cancer.</a:t>
            </a:r>
          </a:p>
          <a:p>
            <a:pPr marL="742950" lvl="1" indent="-285750" algn="l">
              <a:buFont typeface="+mj-lt"/>
              <a:buAutoNum type="arabicPeriod"/>
            </a:pPr>
            <a:r>
              <a:rPr lang="en-GB" b="0" i="0" u="none" strike="noStrike" dirty="0">
                <a:solidFill>
                  <a:srgbClr val="000000"/>
                </a:solidFill>
                <a:effectLst/>
              </a:rPr>
              <a:t>Link: American Cancer Society - Grief and Loss</a:t>
            </a:r>
          </a:p>
          <a:p>
            <a:pPr algn="l">
              <a:buFont typeface="+mj-lt"/>
              <a:buAutoNum type="arabicPeriod"/>
            </a:pPr>
            <a:r>
              <a:rPr lang="en-GB" b="1" i="0" u="none" strike="noStrike" dirty="0" err="1">
                <a:solidFill>
                  <a:srgbClr val="000000"/>
                </a:solidFill>
                <a:effectLst/>
              </a:rPr>
              <a:t>HelpGuide</a:t>
            </a:r>
            <a:r>
              <a:rPr lang="en-GB" b="1" i="0" u="none" strike="noStrike" dirty="0">
                <a:solidFill>
                  <a:srgbClr val="000000"/>
                </a:solidFill>
                <a:effectLst/>
              </a:rPr>
              <a:t> - Coping with Grief and Loss:</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Resources and articles discussing the stages of grief, practical tips for coping, and when to seek professional help.</a:t>
            </a:r>
          </a:p>
          <a:p>
            <a:pPr marL="742950" lvl="1" indent="-285750" algn="l">
              <a:buFont typeface="+mj-lt"/>
              <a:buAutoNum type="arabicPeriod"/>
            </a:pPr>
            <a:r>
              <a:rPr lang="en-GB" b="0" i="0" u="none" strike="noStrike" dirty="0">
                <a:solidFill>
                  <a:srgbClr val="000000"/>
                </a:solidFill>
                <a:effectLst/>
              </a:rPr>
              <a:t>Link: </a:t>
            </a:r>
            <a:r>
              <a:rPr lang="en-GB" b="0" i="0" u="none" strike="noStrike" dirty="0" err="1">
                <a:solidFill>
                  <a:srgbClr val="000000"/>
                </a:solidFill>
                <a:effectLst/>
              </a:rPr>
              <a:t>HelpGuide</a:t>
            </a:r>
            <a:r>
              <a:rPr lang="en-GB" b="0" i="0" u="none" strike="noStrike" dirty="0">
                <a:solidFill>
                  <a:srgbClr val="000000"/>
                </a:solidFill>
                <a:effectLst/>
              </a:rPr>
              <a:t> - Coping with Grief and Loss</a:t>
            </a:r>
          </a:p>
          <a:p>
            <a:pPr algn="l">
              <a:buFont typeface="+mj-lt"/>
              <a:buAutoNum type="arabicPeriod"/>
            </a:pPr>
            <a:r>
              <a:rPr lang="en-GB" b="1" i="0" u="none" strike="noStrike" dirty="0" err="1">
                <a:solidFill>
                  <a:srgbClr val="000000"/>
                </a:solidFill>
                <a:effectLst/>
              </a:rPr>
              <a:t>Verywell</a:t>
            </a:r>
            <a:r>
              <a:rPr lang="en-GB" b="1" i="0" u="none" strike="noStrike" dirty="0">
                <a:solidFill>
                  <a:srgbClr val="000000"/>
                </a:solidFill>
                <a:effectLst/>
              </a:rPr>
              <a:t> Mind - The 5 Stages of Grief &amp; Loss:</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Comprehensive overview of Elisabeth Kübler-Ross's stages of grief model, with insights into each stage and how they apply to different types of loss.</a:t>
            </a:r>
          </a:p>
          <a:p>
            <a:pPr marL="742950" lvl="1" indent="-285750" algn="l">
              <a:buFont typeface="+mj-lt"/>
              <a:buAutoNum type="arabicPeriod"/>
            </a:pPr>
            <a:r>
              <a:rPr lang="en-GB" b="0" i="0" u="none" strike="noStrike" dirty="0">
                <a:solidFill>
                  <a:srgbClr val="000000"/>
                </a:solidFill>
                <a:effectLst/>
              </a:rPr>
              <a:t>Link: </a:t>
            </a:r>
            <a:r>
              <a:rPr lang="en-GB" b="0" i="0" u="none" strike="noStrike" dirty="0" err="1">
                <a:solidFill>
                  <a:srgbClr val="000000"/>
                </a:solidFill>
                <a:effectLst/>
              </a:rPr>
              <a:t>Verywell</a:t>
            </a:r>
            <a:r>
              <a:rPr lang="en-GB" b="0" i="0" u="none" strike="noStrike" dirty="0">
                <a:solidFill>
                  <a:srgbClr val="000000"/>
                </a:solidFill>
                <a:effectLst/>
              </a:rPr>
              <a:t> Mind - The 5 Stages of Grief &amp; Loss</a:t>
            </a:r>
          </a:p>
          <a:p>
            <a:pPr algn="l"/>
            <a:r>
              <a:rPr lang="en-GB" b="0" i="0" u="none" strike="noStrike" dirty="0">
                <a:solidFill>
                  <a:srgbClr val="000000"/>
                </a:solidFill>
                <a:effectLst/>
              </a:rPr>
              <a:t>These links provide credible sources of information about the stages of grief, including theoretical explanations, practical advice for coping, and insights into the emotional journey of grieving individuals.</a:t>
            </a:r>
          </a:p>
          <a:p>
            <a:endParaRPr lang="en-CY" dirty="0"/>
          </a:p>
        </p:txBody>
      </p:sp>
    </p:spTree>
    <p:extLst>
      <p:ext uri="{BB962C8B-B14F-4D97-AF65-F5344CB8AC3E}">
        <p14:creationId xmlns:p14="http://schemas.microsoft.com/office/powerpoint/2010/main" val="3685836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E27B-5894-C635-21F8-8C99C3B7DDBE}"/>
              </a:ext>
            </a:extLst>
          </p:cNvPr>
          <p:cNvSpPr>
            <a:spLocks noGrp="1"/>
          </p:cNvSpPr>
          <p:nvPr>
            <p:ph type="title"/>
          </p:nvPr>
        </p:nvSpPr>
        <p:spPr/>
        <p:txBody>
          <a:bodyPr/>
          <a:lstStyle/>
          <a:p>
            <a:r>
              <a:rPr lang="en-CY" dirty="0"/>
              <a:t>Audiovisual material</a:t>
            </a:r>
          </a:p>
        </p:txBody>
      </p:sp>
      <p:sp>
        <p:nvSpPr>
          <p:cNvPr id="3" name="Content Placeholder 2">
            <a:extLst>
              <a:ext uri="{FF2B5EF4-FFF2-40B4-BE49-F238E27FC236}">
                <a16:creationId xmlns:a16="http://schemas.microsoft.com/office/drawing/2014/main" id="{3C8F9266-B301-EA2B-E240-E410045CED2A}"/>
              </a:ext>
            </a:extLst>
          </p:cNvPr>
          <p:cNvSpPr>
            <a:spLocks noGrp="1"/>
          </p:cNvSpPr>
          <p:nvPr>
            <p:ph idx="1"/>
          </p:nvPr>
        </p:nvSpPr>
        <p:spPr>
          <a:xfrm>
            <a:off x="838199" y="1371600"/>
            <a:ext cx="10952747" cy="4805363"/>
          </a:xfrm>
        </p:spPr>
        <p:txBody>
          <a:bodyPr>
            <a:normAutofit fontScale="55000" lnSpcReduction="20000"/>
          </a:bodyPr>
          <a:lstStyle/>
          <a:p>
            <a:pPr algn="l"/>
            <a:r>
              <a:rPr lang="en-GB" b="0" i="0" u="none" strike="noStrike" dirty="0">
                <a:solidFill>
                  <a:srgbClr val="000000"/>
                </a:solidFill>
                <a:effectLst/>
              </a:rPr>
              <a:t>Here are some audiovisual resources that explore the stages of grief and provide insights into coping with loss:</a:t>
            </a:r>
          </a:p>
          <a:p>
            <a:pPr algn="l">
              <a:buFont typeface="+mj-lt"/>
              <a:buAutoNum type="arabicPeriod"/>
            </a:pPr>
            <a:r>
              <a:rPr lang="en-GB" b="1" i="0" u="none" strike="noStrike" dirty="0">
                <a:solidFill>
                  <a:srgbClr val="000000"/>
                </a:solidFill>
                <a:effectLst/>
              </a:rPr>
              <a:t>YouTube Video: TED-Ed - The 5 Stages of Grief Explained:</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This animated video from TED-Ed explains the Kübler-Ross stages of grief in a clear and engaging manner.</a:t>
            </a:r>
          </a:p>
          <a:p>
            <a:pPr marL="742950" lvl="1" indent="-285750" algn="l">
              <a:buFont typeface="+mj-lt"/>
              <a:buAutoNum type="arabicPeriod"/>
            </a:pPr>
            <a:r>
              <a:rPr lang="en-GB" b="0" i="0" u="none" strike="noStrike" dirty="0">
                <a:solidFill>
                  <a:srgbClr val="000000"/>
                </a:solidFill>
                <a:effectLst/>
              </a:rPr>
              <a:t>Link: </a:t>
            </a:r>
            <a:r>
              <a:rPr lang="en-GB" b="0" i="0" u="none" strike="noStrike" dirty="0">
                <a:solidFill>
                  <a:srgbClr val="000000"/>
                </a:solidFill>
                <a:effectLst/>
                <a:hlinkClick r:id="rId2"/>
              </a:rPr>
              <a:t>The 5 Stages of Grief Explained</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Video: Khan Academy - The Stages of Grief:</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Khan Academy offers a video that discusses the stages of grief, providing an educational perspective on how individuals experience and cope with loss.</a:t>
            </a:r>
          </a:p>
          <a:p>
            <a:pPr marL="742950" lvl="1" indent="-285750" algn="l">
              <a:buFont typeface="+mj-lt"/>
              <a:buAutoNum type="arabicPeriod"/>
            </a:pPr>
            <a:r>
              <a:rPr lang="en-GB" b="0" i="0" u="none" strike="noStrike" dirty="0">
                <a:solidFill>
                  <a:srgbClr val="000000"/>
                </a:solidFill>
                <a:effectLst/>
              </a:rPr>
              <a:t>Link: </a:t>
            </a:r>
            <a:r>
              <a:rPr lang="en-GB" b="0" i="0" u="none" strike="noStrike" dirty="0">
                <a:solidFill>
                  <a:srgbClr val="000000"/>
                </a:solidFill>
                <a:effectLst/>
                <a:hlinkClick r:id="rId3"/>
              </a:rPr>
              <a:t>The Stages of Grief - Khan Academy</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Podcast Episode: NPR - Coping with Grief and Loss:</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NPR's podcast episode explores various aspects of grief, including the stages of grief and personal stories of coping with loss.</a:t>
            </a:r>
          </a:p>
          <a:p>
            <a:pPr marL="742950" lvl="1" indent="-285750" algn="l">
              <a:buFont typeface="+mj-lt"/>
              <a:buAutoNum type="arabicPeriod"/>
            </a:pPr>
            <a:r>
              <a:rPr lang="en-GB" b="0" i="0" u="none" strike="noStrike" dirty="0">
                <a:solidFill>
                  <a:srgbClr val="000000"/>
                </a:solidFill>
                <a:effectLst/>
              </a:rPr>
              <a:t>Link: NPR Podcast - Coping with Grief and Loss</a:t>
            </a:r>
          </a:p>
          <a:p>
            <a:pPr algn="l">
              <a:buFont typeface="+mj-lt"/>
              <a:buAutoNum type="arabicPeriod"/>
            </a:pPr>
            <a:r>
              <a:rPr lang="en-GB" b="1" i="0" u="none" strike="noStrike" dirty="0">
                <a:solidFill>
                  <a:srgbClr val="000000"/>
                </a:solidFill>
                <a:effectLst/>
              </a:rPr>
              <a:t>Documentary: PBS - Speaking Grief:</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This documentary by PBS delves into the often-misunderstood experience of grief, featuring interviews with bereaved individuals and experts discussing the stages of grief and coping strategies.</a:t>
            </a:r>
          </a:p>
          <a:p>
            <a:pPr marL="742950" lvl="1" indent="-285750" algn="l">
              <a:buFont typeface="+mj-lt"/>
              <a:buAutoNum type="arabicPeriod"/>
            </a:pPr>
            <a:r>
              <a:rPr lang="en-GB" b="0" i="0" u="none" strike="noStrike" dirty="0">
                <a:solidFill>
                  <a:srgbClr val="000000"/>
                </a:solidFill>
                <a:effectLst/>
              </a:rPr>
              <a:t>Link: PBS Documentary - Speaking Grief</a:t>
            </a:r>
          </a:p>
          <a:p>
            <a:pPr algn="l">
              <a:buFont typeface="+mj-lt"/>
              <a:buAutoNum type="arabicPeriod"/>
            </a:pPr>
            <a:r>
              <a:rPr lang="en-GB" b="1" i="0" u="none" strike="noStrike" dirty="0">
                <a:solidFill>
                  <a:srgbClr val="000000"/>
                </a:solidFill>
                <a:effectLst/>
              </a:rPr>
              <a:t>Webinar: Hospice Foundation of America - Understanding Grief:</a:t>
            </a:r>
            <a:endParaRPr lang="en-GB" b="0" i="0" u="none" strike="noStrike" dirty="0">
              <a:solidFill>
                <a:srgbClr val="000000"/>
              </a:solidFill>
              <a:effectLst/>
            </a:endParaRPr>
          </a:p>
          <a:p>
            <a:pPr marL="742950" lvl="1" indent="-285750" algn="l">
              <a:buFont typeface="+mj-lt"/>
              <a:buAutoNum type="arabicPeriod"/>
            </a:pPr>
            <a:r>
              <a:rPr lang="en-GB" b="0" i="0" u="none" strike="noStrike" dirty="0">
                <a:solidFill>
                  <a:srgbClr val="000000"/>
                </a:solidFill>
                <a:effectLst/>
              </a:rPr>
              <a:t>The Hospice Foundation of America offers webinars on understanding grief, including discussions on the stages of grief and supporting individuals through the grieving process.</a:t>
            </a:r>
          </a:p>
          <a:p>
            <a:pPr marL="742950" lvl="1" indent="-285750" algn="l">
              <a:buFont typeface="+mj-lt"/>
              <a:buAutoNum type="arabicPeriod"/>
            </a:pPr>
            <a:r>
              <a:rPr lang="en-GB" b="0" i="0" u="none" strike="noStrike" dirty="0">
                <a:solidFill>
                  <a:srgbClr val="000000"/>
                </a:solidFill>
                <a:effectLst/>
              </a:rPr>
              <a:t>Link: Hospice Foundation of America - Understanding Grief</a:t>
            </a:r>
          </a:p>
          <a:p>
            <a:pPr algn="l"/>
            <a:r>
              <a:rPr lang="en-GB" b="0" i="0" u="none" strike="noStrike" dirty="0">
                <a:solidFill>
                  <a:srgbClr val="000000"/>
                </a:solidFill>
                <a:effectLst/>
              </a:rPr>
              <a:t>These audiovisual resources provide a range of perspectives on the stages of grief, from educational animations and podcasts to documentaries and webinars. They offer valuable insights and personal stories that can deepen understanding and support individuals navigating grief and loss.</a:t>
            </a:r>
          </a:p>
          <a:p>
            <a:endParaRPr lang="en-CY" dirty="0"/>
          </a:p>
        </p:txBody>
      </p:sp>
    </p:spTree>
    <p:extLst>
      <p:ext uri="{BB962C8B-B14F-4D97-AF65-F5344CB8AC3E}">
        <p14:creationId xmlns:p14="http://schemas.microsoft.com/office/powerpoint/2010/main" val="227839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54BB-0D0B-6329-FAF5-AFA4296CF054}"/>
              </a:ext>
            </a:extLst>
          </p:cNvPr>
          <p:cNvSpPr>
            <a:spLocks noGrp="1"/>
          </p:cNvSpPr>
          <p:nvPr>
            <p:ph type="title"/>
          </p:nvPr>
        </p:nvSpPr>
        <p:spPr/>
        <p:txBody>
          <a:bodyPr/>
          <a:lstStyle/>
          <a:p>
            <a:r>
              <a:rPr lang="en-GB" dirty="0">
                <a:latin typeface="+mn-lt"/>
              </a:rPr>
              <a:t>Grief</a:t>
            </a:r>
            <a:endParaRPr lang="en-CY" dirty="0">
              <a:latin typeface="+mn-lt"/>
            </a:endParaRPr>
          </a:p>
        </p:txBody>
      </p:sp>
      <p:sp>
        <p:nvSpPr>
          <p:cNvPr id="3" name="Content Placeholder 2">
            <a:extLst>
              <a:ext uri="{FF2B5EF4-FFF2-40B4-BE49-F238E27FC236}">
                <a16:creationId xmlns:a16="http://schemas.microsoft.com/office/drawing/2014/main" id="{CEAC6760-6486-B191-63FB-ADB26EAE9F6C}"/>
              </a:ext>
            </a:extLst>
          </p:cNvPr>
          <p:cNvSpPr>
            <a:spLocks noGrp="1"/>
          </p:cNvSpPr>
          <p:nvPr>
            <p:ph idx="1"/>
          </p:nvPr>
        </p:nvSpPr>
        <p:spPr>
          <a:xfrm>
            <a:off x="240632" y="802322"/>
            <a:ext cx="5125452" cy="5309720"/>
          </a:xfrm>
        </p:spPr>
        <p:txBody>
          <a:bodyPr>
            <a:normAutofit fontScale="62500" lnSpcReduction="20000"/>
          </a:bodyPr>
          <a:lstStyle/>
          <a:p>
            <a:endParaRPr lang="en-GB" dirty="0">
              <a:effectLst/>
            </a:endParaRPr>
          </a:p>
          <a:p>
            <a:endParaRPr lang="en-GB" sz="3800" dirty="0">
              <a:effectLst/>
            </a:endParaRPr>
          </a:p>
          <a:p>
            <a:pPr marL="742950" lvl="1" indent="-285750">
              <a:buFont typeface="Arial" panose="020B0604020202020204" pitchFamily="34" charset="0"/>
              <a:buChar char="•"/>
            </a:pPr>
            <a:r>
              <a:rPr lang="en-GB" sz="2900" b="1" dirty="0">
                <a:effectLst/>
              </a:rPr>
              <a:t>Emotional, physical, cognitive, and </a:t>
            </a:r>
            <a:r>
              <a:rPr lang="en-GB" sz="2900" b="1" dirty="0" err="1">
                <a:effectLst/>
              </a:rPr>
              <a:t>behavioral</a:t>
            </a:r>
            <a:r>
              <a:rPr lang="en-GB" sz="2900" b="1" dirty="0">
                <a:effectLst/>
              </a:rPr>
              <a:t> responses:</a:t>
            </a:r>
            <a:endParaRPr lang="en-GB" sz="2900" dirty="0">
              <a:effectLst/>
            </a:endParaRPr>
          </a:p>
          <a:p>
            <a:pPr marL="1143000" lvl="2" indent="-228600">
              <a:buFont typeface="Arial" panose="020B0604020202020204" pitchFamily="34" charset="0"/>
              <a:buChar char="•"/>
            </a:pPr>
            <a:r>
              <a:rPr lang="en-GB" sz="2600" dirty="0">
                <a:effectLst/>
              </a:rPr>
              <a:t>Emotional: Sadness, anger, guilt, relief.</a:t>
            </a:r>
          </a:p>
          <a:p>
            <a:pPr marL="1143000" lvl="2" indent="-228600">
              <a:buFont typeface="Arial" panose="020B0604020202020204" pitchFamily="34" charset="0"/>
              <a:buChar char="•"/>
            </a:pPr>
            <a:r>
              <a:rPr lang="en-GB" sz="2600" dirty="0">
                <a:effectLst/>
              </a:rPr>
              <a:t>Physical: Fatigue, headaches, changes in appetite.</a:t>
            </a:r>
          </a:p>
          <a:p>
            <a:pPr marL="1143000" lvl="2" indent="-228600">
              <a:buFont typeface="Arial" panose="020B0604020202020204" pitchFamily="34" charset="0"/>
              <a:buChar char="•"/>
            </a:pPr>
            <a:r>
              <a:rPr lang="en-GB" sz="2600" dirty="0">
                <a:effectLst/>
              </a:rPr>
              <a:t>Cognitive: Difficulty concentrating, disbelief, preoccupation with the deceased.</a:t>
            </a:r>
          </a:p>
          <a:p>
            <a:pPr marL="1143000" lvl="2" indent="-228600">
              <a:buFont typeface="Arial" panose="020B0604020202020204" pitchFamily="34" charset="0"/>
              <a:buChar char="•"/>
            </a:pPr>
            <a:r>
              <a:rPr lang="en-GB" sz="2600" dirty="0" err="1">
                <a:effectLst/>
              </a:rPr>
              <a:t>Behavioral</a:t>
            </a:r>
            <a:r>
              <a:rPr lang="en-GB" sz="2600" dirty="0">
                <a:effectLst/>
              </a:rPr>
              <a:t>: Social withdrawal, changes in daily routines, avoiding reminders.</a:t>
            </a:r>
          </a:p>
          <a:p>
            <a:pPr marL="742950" lvl="1" indent="-285750">
              <a:buFont typeface="Arial" panose="020B0604020202020204" pitchFamily="34" charset="0"/>
              <a:buChar char="•"/>
            </a:pPr>
            <a:r>
              <a:rPr lang="en-GB" sz="2900" b="1" dirty="0">
                <a:effectLst/>
              </a:rPr>
              <a:t>Acute vs. chronic grief:</a:t>
            </a:r>
            <a:endParaRPr lang="en-GB" sz="2900" dirty="0">
              <a:effectLst/>
            </a:endParaRPr>
          </a:p>
          <a:p>
            <a:pPr marL="1143000" lvl="2" indent="-228600">
              <a:buFont typeface="Arial" panose="020B0604020202020204" pitchFamily="34" charset="0"/>
              <a:buChar char="•"/>
            </a:pPr>
            <a:r>
              <a:rPr lang="en-GB" sz="2600" dirty="0">
                <a:effectLst/>
              </a:rPr>
              <a:t>Acute grief: Intense, often overwhelming feelings occurring shortly after the loss.</a:t>
            </a:r>
          </a:p>
          <a:p>
            <a:pPr marL="1143000" lvl="2" indent="-228600">
              <a:buFont typeface="Arial" panose="020B0604020202020204" pitchFamily="34" charset="0"/>
              <a:buChar char="•"/>
            </a:pPr>
            <a:r>
              <a:rPr lang="en-GB" sz="2600" dirty="0">
                <a:effectLst/>
              </a:rPr>
              <a:t>Chronic grief: Prolonged and persistent feelings of grief that interfere with daily life.</a:t>
            </a:r>
          </a:p>
          <a:p>
            <a:pPr marL="742950" lvl="1" indent="-285750">
              <a:buFont typeface="Arial" panose="020B0604020202020204" pitchFamily="34" charset="0"/>
              <a:buChar char="•"/>
            </a:pPr>
            <a:r>
              <a:rPr lang="en-GB" sz="2900" b="1" dirty="0">
                <a:effectLst/>
              </a:rPr>
              <a:t>Personal and individual variations:</a:t>
            </a:r>
            <a:endParaRPr lang="en-GB" sz="2900" dirty="0">
              <a:effectLst/>
            </a:endParaRPr>
          </a:p>
          <a:p>
            <a:pPr marL="1143000" lvl="2" indent="-228600">
              <a:buFont typeface="Arial" panose="020B0604020202020204" pitchFamily="34" charset="0"/>
              <a:buChar char="•"/>
            </a:pPr>
            <a:r>
              <a:rPr lang="en-GB" sz="2600" dirty="0">
                <a:effectLst/>
              </a:rPr>
              <a:t>Each person’s grief journey is unique based on their relationship with the deceased, personal resilience, and support systems.</a:t>
            </a:r>
          </a:p>
          <a:p>
            <a:pPr marL="1143000" lvl="2" indent="-228600">
              <a:buFont typeface="Arial" panose="020B0604020202020204" pitchFamily="34" charset="0"/>
              <a:buChar char="•"/>
            </a:pPr>
            <a:r>
              <a:rPr lang="en-GB" sz="2600" dirty="0">
                <a:effectLst/>
              </a:rPr>
              <a:t>Cultural, religious, and personal beliefs significantly influence the grieving process.</a:t>
            </a:r>
          </a:p>
        </p:txBody>
      </p:sp>
      <p:pic>
        <p:nvPicPr>
          <p:cNvPr id="6" name="Picture 5">
            <a:extLst>
              <a:ext uri="{FF2B5EF4-FFF2-40B4-BE49-F238E27FC236}">
                <a16:creationId xmlns:a16="http://schemas.microsoft.com/office/drawing/2014/main" id="{67C80F8D-4699-CF35-F433-6447707EE828}"/>
              </a:ext>
            </a:extLst>
          </p:cNvPr>
          <p:cNvPicPr>
            <a:picLocks noChangeAspect="1"/>
          </p:cNvPicPr>
          <p:nvPr/>
        </p:nvPicPr>
        <p:blipFill>
          <a:blip r:embed="rId3"/>
          <a:stretch>
            <a:fillRect/>
          </a:stretch>
        </p:blipFill>
        <p:spPr>
          <a:xfrm>
            <a:off x="5366084" y="2091284"/>
            <a:ext cx="6156158" cy="2731795"/>
          </a:xfrm>
          <a:prstGeom prst="rect">
            <a:avLst/>
          </a:prstGeom>
        </p:spPr>
      </p:pic>
    </p:spTree>
    <p:extLst>
      <p:ext uri="{BB962C8B-B14F-4D97-AF65-F5344CB8AC3E}">
        <p14:creationId xmlns:p14="http://schemas.microsoft.com/office/powerpoint/2010/main" val="66610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CEF9-10F7-86F4-0F20-57E72A9CD1BE}"/>
              </a:ext>
            </a:extLst>
          </p:cNvPr>
          <p:cNvSpPr>
            <a:spLocks noGrp="1"/>
          </p:cNvSpPr>
          <p:nvPr>
            <p:ph type="title"/>
          </p:nvPr>
        </p:nvSpPr>
        <p:spPr/>
        <p:txBody>
          <a:bodyPr/>
          <a:lstStyle/>
          <a:p>
            <a:r>
              <a:rPr lang="en-GB" dirty="0">
                <a:latin typeface="+mn-lt"/>
              </a:rPr>
              <a:t>Bereavement</a:t>
            </a:r>
            <a:endParaRPr lang="en-CY" dirty="0">
              <a:latin typeface="+mn-lt"/>
            </a:endParaRPr>
          </a:p>
        </p:txBody>
      </p:sp>
      <p:sp>
        <p:nvSpPr>
          <p:cNvPr id="3" name="Content Placeholder 2">
            <a:extLst>
              <a:ext uri="{FF2B5EF4-FFF2-40B4-BE49-F238E27FC236}">
                <a16:creationId xmlns:a16="http://schemas.microsoft.com/office/drawing/2014/main" id="{C6694D5E-8FFB-5830-C3BB-63F384EC746F}"/>
              </a:ext>
            </a:extLst>
          </p:cNvPr>
          <p:cNvSpPr>
            <a:spLocks noGrp="1"/>
          </p:cNvSpPr>
          <p:nvPr>
            <p:ph idx="1"/>
          </p:nvPr>
        </p:nvSpPr>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200" b="1" dirty="0"/>
              <a:t>I</a:t>
            </a:r>
            <a:r>
              <a:rPr lang="en-GB" sz="3200" b="1" dirty="0">
                <a:effectLst/>
              </a:rPr>
              <a:t>mpact of bereavement on mental health:</a:t>
            </a:r>
            <a:endParaRPr lang="en-GB" sz="3200" dirty="0">
              <a:effectLst/>
            </a:endParaRPr>
          </a:p>
          <a:p>
            <a:pPr marL="1143000" lvl="2" indent="-228600">
              <a:buFont typeface="Arial" panose="020B0604020202020204" pitchFamily="34" charset="0"/>
              <a:buChar char="•"/>
            </a:pPr>
            <a:r>
              <a:rPr lang="en-GB" sz="2800" dirty="0">
                <a:effectLst/>
              </a:rPr>
              <a:t>Increased risk of depression, anxiety, and post-traumatic stress disorder (PTSD).</a:t>
            </a:r>
          </a:p>
          <a:p>
            <a:pPr marL="1143000" lvl="2" indent="-228600">
              <a:buFont typeface="Arial" panose="020B0604020202020204" pitchFamily="34" charset="0"/>
              <a:buChar char="•"/>
            </a:pPr>
            <a:r>
              <a:rPr lang="en-GB" sz="2800" dirty="0">
                <a:effectLst/>
              </a:rPr>
              <a:t>Potential for complicated grief and prolonged grief disorder.</a:t>
            </a:r>
          </a:p>
          <a:p>
            <a:pPr marL="742950" lvl="1" indent="-285750">
              <a:buFont typeface="Arial" panose="020B0604020202020204" pitchFamily="34" charset="0"/>
              <a:buChar char="•"/>
            </a:pPr>
            <a:r>
              <a:rPr lang="en-GB" sz="3200" b="1" dirty="0">
                <a:effectLst/>
              </a:rPr>
              <a:t>Typical duration and phases of bereavement:</a:t>
            </a:r>
            <a:endParaRPr lang="en-GB" sz="3200" dirty="0">
              <a:effectLst/>
            </a:endParaRPr>
          </a:p>
          <a:p>
            <a:pPr marL="1143000" lvl="2" indent="-228600">
              <a:buFont typeface="Arial" panose="020B0604020202020204" pitchFamily="34" charset="0"/>
              <a:buChar char="•"/>
            </a:pPr>
            <a:r>
              <a:rPr lang="en-GB" sz="2800" dirty="0">
                <a:effectLst/>
              </a:rPr>
              <a:t>Initial shock and numbness.</a:t>
            </a:r>
          </a:p>
          <a:p>
            <a:pPr marL="1143000" lvl="2" indent="-228600">
              <a:buFont typeface="Arial" panose="020B0604020202020204" pitchFamily="34" charset="0"/>
              <a:buChar char="•"/>
            </a:pPr>
            <a:r>
              <a:rPr lang="en-GB" sz="2800" dirty="0">
                <a:effectLst/>
              </a:rPr>
              <a:t>Intermediate phase of acute grief.</a:t>
            </a:r>
          </a:p>
          <a:p>
            <a:pPr marL="1143000" lvl="2" indent="-228600">
              <a:buFont typeface="Arial" panose="020B0604020202020204" pitchFamily="34" charset="0"/>
              <a:buChar char="•"/>
            </a:pPr>
            <a:r>
              <a:rPr lang="en-GB" sz="2800" dirty="0">
                <a:effectLst/>
              </a:rPr>
              <a:t>Long-term adaptation and reorganization.</a:t>
            </a:r>
          </a:p>
          <a:p>
            <a:pPr marL="742950" lvl="1" indent="-285750">
              <a:buFont typeface="Arial" panose="020B0604020202020204" pitchFamily="34" charset="0"/>
              <a:buChar char="•"/>
            </a:pPr>
            <a:r>
              <a:rPr lang="en-GB" sz="3200" b="1" dirty="0">
                <a:effectLst/>
              </a:rPr>
              <a:t>Support systems and their importance:</a:t>
            </a:r>
            <a:endParaRPr lang="en-GB" sz="3200" dirty="0">
              <a:effectLst/>
            </a:endParaRPr>
          </a:p>
          <a:p>
            <a:pPr marL="1143000" lvl="2" indent="-228600">
              <a:buFont typeface="Arial" panose="020B0604020202020204" pitchFamily="34" charset="0"/>
              <a:buChar char="•"/>
            </a:pPr>
            <a:r>
              <a:rPr lang="en-GB" sz="2800" dirty="0">
                <a:effectLst/>
              </a:rPr>
              <a:t>Family, friends, and community as key sources of support.</a:t>
            </a:r>
          </a:p>
          <a:p>
            <a:pPr marL="1143000" lvl="2" indent="-228600">
              <a:buFont typeface="Arial" panose="020B0604020202020204" pitchFamily="34" charset="0"/>
              <a:buChar char="•"/>
            </a:pPr>
            <a:r>
              <a:rPr lang="en-GB" sz="2800" dirty="0">
                <a:effectLst/>
              </a:rPr>
              <a:t>Professional support including </a:t>
            </a:r>
            <a:r>
              <a:rPr lang="en-GB" sz="2800" dirty="0" err="1">
                <a:effectLst/>
              </a:rPr>
              <a:t>counselors</a:t>
            </a:r>
            <a:r>
              <a:rPr lang="en-GB" sz="2800" dirty="0">
                <a:effectLst/>
              </a:rPr>
              <a:t>, therapists, and support groups.</a:t>
            </a:r>
          </a:p>
        </p:txBody>
      </p:sp>
    </p:spTree>
    <p:extLst>
      <p:ext uri="{BB962C8B-B14F-4D97-AF65-F5344CB8AC3E}">
        <p14:creationId xmlns:p14="http://schemas.microsoft.com/office/powerpoint/2010/main" val="311892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EDD4-5632-DB05-6934-0CBB026BA017}"/>
              </a:ext>
            </a:extLst>
          </p:cNvPr>
          <p:cNvSpPr>
            <a:spLocks noGrp="1"/>
          </p:cNvSpPr>
          <p:nvPr>
            <p:ph type="title"/>
          </p:nvPr>
        </p:nvSpPr>
        <p:spPr/>
        <p:txBody>
          <a:bodyPr/>
          <a:lstStyle/>
          <a:p>
            <a:r>
              <a:rPr lang="en-GB" dirty="0">
                <a:latin typeface="+mn-lt"/>
              </a:rPr>
              <a:t>Mourning</a:t>
            </a:r>
            <a:endParaRPr lang="en-CY" dirty="0">
              <a:latin typeface="+mn-lt"/>
            </a:endParaRPr>
          </a:p>
        </p:txBody>
      </p:sp>
      <p:sp>
        <p:nvSpPr>
          <p:cNvPr id="3" name="Content Placeholder 2">
            <a:extLst>
              <a:ext uri="{FF2B5EF4-FFF2-40B4-BE49-F238E27FC236}">
                <a16:creationId xmlns:a16="http://schemas.microsoft.com/office/drawing/2014/main" id="{0F285F81-AF6D-C34B-EA50-4383BA219E14}"/>
              </a:ext>
            </a:extLst>
          </p:cNvPr>
          <p:cNvSpPr>
            <a:spLocks noGrp="1"/>
          </p:cNvSpPr>
          <p:nvPr>
            <p:ph idx="1"/>
          </p:nvPr>
        </p:nvSpPr>
        <p:spPr>
          <a:xfrm>
            <a:off x="838200" y="646180"/>
            <a:ext cx="10515600" cy="3901758"/>
          </a:xfrm>
        </p:spPr>
        <p:txBody>
          <a:bodyPr>
            <a:normAutofit/>
          </a:bodyPr>
          <a:lstStyle/>
          <a:p>
            <a:pPr marL="0" indent="0">
              <a:buNone/>
            </a:pPr>
            <a:endParaRPr lang="en-GB" dirty="0">
              <a:effectLst/>
            </a:endParaRPr>
          </a:p>
          <a:p>
            <a:pPr marL="742950" lvl="1" indent="-285750">
              <a:buFont typeface="Arial" panose="020B0604020202020204" pitchFamily="34" charset="0"/>
              <a:buChar char="•"/>
            </a:pPr>
            <a:r>
              <a:rPr lang="en-GB" b="1" dirty="0">
                <a:effectLst/>
              </a:rPr>
              <a:t>Rituals and practices in mourning across cultures:</a:t>
            </a:r>
            <a:endParaRPr lang="en-GB" dirty="0">
              <a:effectLst/>
            </a:endParaRPr>
          </a:p>
          <a:p>
            <a:pPr marL="1143000" lvl="2" indent="-228600">
              <a:buFont typeface="Arial" panose="020B0604020202020204" pitchFamily="34" charset="0"/>
              <a:buChar char="•"/>
            </a:pPr>
            <a:r>
              <a:rPr lang="en-GB" dirty="0">
                <a:effectLst/>
              </a:rPr>
              <a:t>Examples of mourning rituals such as wakes, memorial services, and cultural ceremonies.</a:t>
            </a:r>
          </a:p>
          <a:p>
            <a:pPr marL="1143000" lvl="2" indent="-228600">
              <a:buFont typeface="Arial" panose="020B0604020202020204" pitchFamily="34" charset="0"/>
              <a:buChar char="•"/>
            </a:pPr>
            <a:r>
              <a:rPr lang="en-GB" dirty="0">
                <a:effectLst/>
              </a:rPr>
              <a:t>The role of rituals in providing structure and meaning during the mourning process.</a:t>
            </a:r>
          </a:p>
          <a:p>
            <a:pPr marL="742950" lvl="1" indent="-285750">
              <a:buFont typeface="Arial" panose="020B0604020202020204" pitchFamily="34" charset="0"/>
              <a:buChar char="•"/>
            </a:pPr>
            <a:r>
              <a:rPr lang="en-GB" b="1" dirty="0">
                <a:effectLst/>
              </a:rPr>
              <a:t>Public vs. private mourning:</a:t>
            </a:r>
            <a:endParaRPr lang="en-GB" dirty="0">
              <a:effectLst/>
            </a:endParaRPr>
          </a:p>
          <a:p>
            <a:pPr marL="1143000" lvl="2" indent="-228600">
              <a:buFont typeface="Arial" panose="020B0604020202020204" pitchFamily="34" charset="0"/>
              <a:buChar char="•"/>
            </a:pPr>
            <a:r>
              <a:rPr lang="en-GB" dirty="0">
                <a:effectLst/>
              </a:rPr>
              <a:t>Public mourning: Participation in communal rituals and ceremonies.</a:t>
            </a:r>
          </a:p>
          <a:p>
            <a:pPr marL="1143000" lvl="2" indent="-228600">
              <a:buFont typeface="Arial" panose="020B0604020202020204" pitchFamily="34" charset="0"/>
              <a:buChar char="•"/>
            </a:pPr>
            <a:r>
              <a:rPr lang="en-GB" dirty="0">
                <a:effectLst/>
              </a:rPr>
              <a:t>Private mourning: Personal reflection, journaling, and private memorials.</a:t>
            </a:r>
          </a:p>
          <a:p>
            <a:pPr marL="742950" lvl="1" indent="-285750">
              <a:buFont typeface="Arial" panose="020B0604020202020204" pitchFamily="34" charset="0"/>
              <a:buChar char="•"/>
            </a:pPr>
            <a:r>
              <a:rPr lang="en-GB" b="1" dirty="0">
                <a:effectLst/>
              </a:rPr>
              <a:t>The role of mourning in the healing process:</a:t>
            </a:r>
            <a:endParaRPr lang="en-GB" dirty="0">
              <a:effectLst/>
            </a:endParaRPr>
          </a:p>
          <a:p>
            <a:pPr marL="1143000" lvl="2" indent="-228600">
              <a:buFont typeface="Arial" panose="020B0604020202020204" pitchFamily="34" charset="0"/>
              <a:buChar char="•"/>
            </a:pPr>
            <a:r>
              <a:rPr lang="en-GB" dirty="0">
                <a:effectLst/>
              </a:rPr>
              <a:t>Mourning allows individuals to express their grief and receive social support.</a:t>
            </a:r>
          </a:p>
          <a:p>
            <a:pPr marL="1143000" lvl="2" indent="-228600">
              <a:buFont typeface="Arial" panose="020B0604020202020204" pitchFamily="34" charset="0"/>
              <a:buChar char="•"/>
            </a:pPr>
            <a:r>
              <a:rPr lang="en-GB" dirty="0">
                <a:effectLst/>
              </a:rPr>
              <a:t>Engaging in mourning rituals can facilitate acceptance and adjustment.</a:t>
            </a:r>
          </a:p>
          <a:p>
            <a:endParaRPr lang="en-CY" dirty="0"/>
          </a:p>
        </p:txBody>
      </p:sp>
      <p:pic>
        <p:nvPicPr>
          <p:cNvPr id="4" name="Picture 3">
            <a:extLst>
              <a:ext uri="{FF2B5EF4-FFF2-40B4-BE49-F238E27FC236}">
                <a16:creationId xmlns:a16="http://schemas.microsoft.com/office/drawing/2014/main" id="{20ED4334-FDDD-4837-C47D-04C76D4E1411}"/>
              </a:ext>
            </a:extLst>
          </p:cNvPr>
          <p:cNvPicPr>
            <a:picLocks noChangeAspect="1"/>
          </p:cNvPicPr>
          <p:nvPr/>
        </p:nvPicPr>
        <p:blipFill>
          <a:blip r:embed="rId3"/>
          <a:stretch>
            <a:fillRect/>
          </a:stretch>
        </p:blipFill>
        <p:spPr>
          <a:xfrm>
            <a:off x="742952" y="4547939"/>
            <a:ext cx="2393112" cy="1593850"/>
          </a:xfrm>
          <a:prstGeom prst="rect">
            <a:avLst/>
          </a:prstGeom>
        </p:spPr>
      </p:pic>
      <p:pic>
        <p:nvPicPr>
          <p:cNvPr id="5" name="Picture 4">
            <a:extLst>
              <a:ext uri="{FF2B5EF4-FFF2-40B4-BE49-F238E27FC236}">
                <a16:creationId xmlns:a16="http://schemas.microsoft.com/office/drawing/2014/main" id="{455DAAE2-6890-C08E-98FB-752254F22A02}"/>
              </a:ext>
            </a:extLst>
          </p:cNvPr>
          <p:cNvPicPr>
            <a:picLocks noChangeAspect="1"/>
          </p:cNvPicPr>
          <p:nvPr/>
        </p:nvPicPr>
        <p:blipFill>
          <a:blip r:embed="rId4"/>
          <a:stretch>
            <a:fillRect/>
          </a:stretch>
        </p:blipFill>
        <p:spPr>
          <a:xfrm>
            <a:off x="4414086" y="4547938"/>
            <a:ext cx="2393113" cy="1593851"/>
          </a:xfrm>
          <a:prstGeom prst="rect">
            <a:avLst/>
          </a:prstGeom>
        </p:spPr>
      </p:pic>
      <p:pic>
        <p:nvPicPr>
          <p:cNvPr id="6" name="Picture 5">
            <a:extLst>
              <a:ext uri="{FF2B5EF4-FFF2-40B4-BE49-F238E27FC236}">
                <a16:creationId xmlns:a16="http://schemas.microsoft.com/office/drawing/2014/main" id="{EF75B5C8-2562-A859-6C06-C0E05D1AAF04}"/>
              </a:ext>
            </a:extLst>
          </p:cNvPr>
          <p:cNvPicPr>
            <a:picLocks noChangeAspect="1"/>
          </p:cNvPicPr>
          <p:nvPr/>
        </p:nvPicPr>
        <p:blipFill>
          <a:blip r:embed="rId5"/>
          <a:stretch>
            <a:fillRect/>
          </a:stretch>
        </p:blipFill>
        <p:spPr>
          <a:xfrm>
            <a:off x="8085221" y="4547939"/>
            <a:ext cx="2777958" cy="1593850"/>
          </a:xfrm>
          <a:prstGeom prst="rect">
            <a:avLst/>
          </a:prstGeom>
        </p:spPr>
      </p:pic>
    </p:spTree>
    <p:extLst>
      <p:ext uri="{BB962C8B-B14F-4D97-AF65-F5344CB8AC3E}">
        <p14:creationId xmlns:p14="http://schemas.microsoft.com/office/powerpoint/2010/main" val="269855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7FC580-48DC-BAB5-941B-82C938972387}"/>
              </a:ext>
            </a:extLst>
          </p:cNvPr>
          <p:cNvPicPr>
            <a:picLocks noChangeAspect="1"/>
          </p:cNvPicPr>
          <p:nvPr/>
        </p:nvPicPr>
        <p:blipFill>
          <a:blip r:embed="rId3"/>
          <a:stretch>
            <a:fillRect/>
          </a:stretch>
        </p:blipFill>
        <p:spPr>
          <a:xfrm>
            <a:off x="6697579" y="365125"/>
            <a:ext cx="4965700" cy="5982368"/>
          </a:xfrm>
          <a:prstGeom prst="rect">
            <a:avLst/>
          </a:prstGeom>
        </p:spPr>
      </p:pic>
      <p:sp>
        <p:nvSpPr>
          <p:cNvPr id="2" name="Title 1">
            <a:extLst>
              <a:ext uri="{FF2B5EF4-FFF2-40B4-BE49-F238E27FC236}">
                <a16:creationId xmlns:a16="http://schemas.microsoft.com/office/drawing/2014/main" id="{637AAABF-9FEC-A9A4-F2AA-581EF5F3C729}"/>
              </a:ext>
            </a:extLst>
          </p:cNvPr>
          <p:cNvSpPr>
            <a:spLocks noGrp="1"/>
          </p:cNvSpPr>
          <p:nvPr>
            <p:ph type="title"/>
          </p:nvPr>
        </p:nvSpPr>
        <p:spPr/>
        <p:txBody>
          <a:bodyPr>
            <a:normAutofit/>
          </a:bodyPr>
          <a:lstStyle/>
          <a:p>
            <a:r>
              <a:rPr lang="en-GB" dirty="0">
                <a:latin typeface="+mn-lt"/>
              </a:rPr>
              <a:t>Tasks of Mourning</a:t>
            </a:r>
            <a:endParaRPr lang="en-CY" dirty="0">
              <a:latin typeface="+mn-lt"/>
            </a:endParaRPr>
          </a:p>
        </p:txBody>
      </p:sp>
      <p:sp>
        <p:nvSpPr>
          <p:cNvPr id="3" name="Content Placeholder 2">
            <a:extLst>
              <a:ext uri="{FF2B5EF4-FFF2-40B4-BE49-F238E27FC236}">
                <a16:creationId xmlns:a16="http://schemas.microsoft.com/office/drawing/2014/main" id="{ECA11736-BA8D-3CC0-845C-54A95D67E217}"/>
              </a:ext>
            </a:extLst>
          </p:cNvPr>
          <p:cNvSpPr>
            <a:spLocks noGrp="1"/>
          </p:cNvSpPr>
          <p:nvPr>
            <p:ph idx="1"/>
          </p:nvPr>
        </p:nvSpPr>
        <p:spPr>
          <a:xfrm>
            <a:off x="192505" y="1371601"/>
            <a:ext cx="5611395" cy="4475746"/>
          </a:xfrm>
        </p:spPr>
        <p:txBody>
          <a:bodyPr>
            <a:normAutofit/>
          </a:bodyPr>
          <a:lstStyle/>
          <a:p>
            <a:pPr marL="0" indent="0">
              <a:buNone/>
            </a:pPr>
            <a:endParaRPr lang="en-GB" dirty="0">
              <a:effectLst/>
            </a:endParaRPr>
          </a:p>
          <a:p>
            <a:pPr marL="742950" lvl="1" indent="-285750">
              <a:buFont typeface="Arial" panose="020B0604020202020204" pitchFamily="34" charset="0"/>
              <a:buChar char="•"/>
            </a:pPr>
            <a:r>
              <a:rPr lang="en-GB" b="1" dirty="0">
                <a:effectLst/>
              </a:rPr>
              <a:t>William Worden's four tasks of mourning:</a:t>
            </a:r>
            <a:endParaRPr lang="en-GB" dirty="0">
              <a:effectLst/>
            </a:endParaRPr>
          </a:p>
          <a:p>
            <a:pPr marL="1143000" lvl="2" indent="-228600">
              <a:buFont typeface="Arial" panose="020B0604020202020204" pitchFamily="34" charset="0"/>
              <a:buChar char="•"/>
            </a:pPr>
            <a:r>
              <a:rPr lang="en-GB" dirty="0">
                <a:effectLst/>
              </a:rPr>
              <a:t>Framework for understanding the work involved in adapting to loss.</a:t>
            </a:r>
          </a:p>
          <a:p>
            <a:pPr marL="1143000" lvl="2" indent="-228600">
              <a:buFont typeface="Arial" panose="020B0604020202020204" pitchFamily="34" charset="0"/>
              <a:buChar char="•"/>
            </a:pPr>
            <a:r>
              <a:rPr lang="en-GB" dirty="0">
                <a:effectLst/>
              </a:rPr>
              <a:t>Emphasizes active engagement in the mourning process.</a:t>
            </a:r>
          </a:p>
          <a:p>
            <a:pPr marL="742950" lvl="1" indent="-285750">
              <a:buFont typeface="Arial" panose="020B0604020202020204" pitchFamily="34" charset="0"/>
              <a:buChar char="•"/>
            </a:pPr>
            <a:r>
              <a:rPr lang="en-GB" b="1" dirty="0">
                <a:effectLst/>
              </a:rPr>
              <a:t>Importance of completing these tasks for healthy grieving:</a:t>
            </a:r>
            <a:endParaRPr lang="en-GB" dirty="0">
              <a:effectLst/>
            </a:endParaRPr>
          </a:p>
          <a:p>
            <a:pPr marL="1143000" lvl="2" indent="-228600">
              <a:buFont typeface="Arial" panose="020B0604020202020204" pitchFamily="34" charset="0"/>
              <a:buChar char="•"/>
            </a:pPr>
            <a:r>
              <a:rPr lang="en-GB" dirty="0">
                <a:effectLst/>
              </a:rPr>
              <a:t>Completion of tasks helps individuals integrate the loss and move forward.</a:t>
            </a:r>
          </a:p>
          <a:p>
            <a:pPr marL="1143000" lvl="2" indent="-228600">
              <a:buFont typeface="Arial" panose="020B0604020202020204" pitchFamily="34" charset="0"/>
              <a:buChar char="•"/>
            </a:pPr>
            <a:r>
              <a:rPr lang="en-GB" dirty="0">
                <a:effectLst/>
              </a:rPr>
              <a:t>Incomplete tasks can lead to complicated grief and prolonged suffering.</a:t>
            </a:r>
          </a:p>
          <a:p>
            <a:pPr marL="0" indent="0">
              <a:buNone/>
            </a:pPr>
            <a:endParaRPr lang="en-CY" dirty="0"/>
          </a:p>
        </p:txBody>
      </p:sp>
    </p:spTree>
    <p:extLst>
      <p:ext uri="{BB962C8B-B14F-4D97-AF65-F5344CB8AC3E}">
        <p14:creationId xmlns:p14="http://schemas.microsoft.com/office/powerpoint/2010/main" val="91189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B622-D4CE-4929-44A1-0004EE27130E}"/>
              </a:ext>
            </a:extLst>
          </p:cNvPr>
          <p:cNvSpPr>
            <a:spLocks noGrp="1"/>
          </p:cNvSpPr>
          <p:nvPr>
            <p:ph type="title"/>
          </p:nvPr>
        </p:nvSpPr>
        <p:spPr/>
        <p:txBody>
          <a:bodyPr>
            <a:normAutofit/>
          </a:bodyPr>
          <a:lstStyle/>
          <a:p>
            <a:r>
              <a:rPr lang="en-GB" dirty="0">
                <a:latin typeface="+mn-lt"/>
              </a:rPr>
              <a:t>Task 1 of Mourning</a:t>
            </a:r>
            <a:endParaRPr lang="en-CY" dirty="0">
              <a:latin typeface="+mn-lt"/>
            </a:endParaRPr>
          </a:p>
        </p:txBody>
      </p:sp>
      <p:sp>
        <p:nvSpPr>
          <p:cNvPr id="3" name="Content Placeholder 2">
            <a:extLst>
              <a:ext uri="{FF2B5EF4-FFF2-40B4-BE49-F238E27FC236}">
                <a16:creationId xmlns:a16="http://schemas.microsoft.com/office/drawing/2014/main" id="{885FEAEB-EF4E-1ED4-6EBF-7F2BB6193E79}"/>
              </a:ext>
            </a:extLst>
          </p:cNvPr>
          <p:cNvSpPr>
            <a:spLocks noGrp="1"/>
          </p:cNvSpPr>
          <p:nvPr>
            <p:ph idx="1"/>
          </p:nvPr>
        </p:nvSpPr>
        <p:spPr>
          <a:xfrm>
            <a:off x="838200" y="802322"/>
            <a:ext cx="10515600" cy="4805363"/>
          </a:xfrm>
        </p:spPr>
        <p:txBody>
          <a:bodyPr>
            <a:noAutofit/>
          </a:bodyPr>
          <a:lstStyle/>
          <a:p>
            <a:pPr marL="0" indent="0">
              <a:buNone/>
            </a:pPr>
            <a:endParaRPr lang="en-GB" sz="3600" dirty="0">
              <a:effectLst/>
            </a:endParaRPr>
          </a:p>
          <a:p>
            <a:pPr marL="742950" lvl="1" indent="-285750">
              <a:buFont typeface="Arial" panose="020B0604020202020204" pitchFamily="34" charset="0"/>
              <a:buChar char="•"/>
            </a:pPr>
            <a:r>
              <a:rPr lang="en-GB" sz="3200" b="1" dirty="0">
                <a:effectLst/>
              </a:rPr>
              <a:t>Accepting the reality of the loss:</a:t>
            </a:r>
            <a:endParaRPr lang="en-GB" sz="3200" dirty="0">
              <a:effectLst/>
            </a:endParaRPr>
          </a:p>
          <a:p>
            <a:pPr marL="1143000" lvl="2" indent="-228600">
              <a:buFont typeface="Arial" panose="020B0604020202020204" pitchFamily="34" charset="0"/>
              <a:buChar char="•"/>
            </a:pPr>
            <a:r>
              <a:rPr lang="en-GB" sz="2800" dirty="0">
                <a:effectLst/>
              </a:rPr>
              <a:t>Confronting the fact that the loss is real and irreversible.</a:t>
            </a:r>
          </a:p>
          <a:p>
            <a:pPr marL="1143000" lvl="2" indent="-228600">
              <a:buFont typeface="Arial" panose="020B0604020202020204" pitchFamily="34" charset="0"/>
              <a:buChar char="•"/>
            </a:pPr>
            <a:r>
              <a:rPr lang="en-GB" sz="2800" dirty="0">
                <a:effectLst/>
              </a:rPr>
              <a:t>Acknowledging the emotional impact of the loss.</a:t>
            </a:r>
          </a:p>
          <a:p>
            <a:pPr marL="742950" lvl="1" indent="-285750">
              <a:buFont typeface="Arial" panose="020B0604020202020204" pitchFamily="34" charset="0"/>
              <a:buChar char="•"/>
            </a:pPr>
            <a:r>
              <a:rPr lang="en-GB" sz="3200" b="1" dirty="0">
                <a:effectLst/>
              </a:rPr>
              <a:t>Overcoming denial:</a:t>
            </a:r>
            <a:endParaRPr lang="en-GB" sz="3200" dirty="0">
              <a:effectLst/>
            </a:endParaRPr>
          </a:p>
          <a:p>
            <a:pPr marL="1143000" lvl="2" indent="-228600">
              <a:buFont typeface="Arial" panose="020B0604020202020204" pitchFamily="34" charset="0"/>
              <a:buChar char="•"/>
            </a:pPr>
            <a:r>
              <a:rPr lang="en-GB" sz="2800" dirty="0">
                <a:effectLst/>
              </a:rPr>
              <a:t>Denial as a </a:t>
            </a:r>
            <a:r>
              <a:rPr lang="en-GB" sz="2800" dirty="0" err="1">
                <a:effectLst/>
              </a:rPr>
              <a:t>defense</a:t>
            </a:r>
            <a:r>
              <a:rPr lang="en-GB" sz="2800" dirty="0">
                <a:effectLst/>
              </a:rPr>
              <a:t> mechanism that buffers the initial shock.</a:t>
            </a:r>
          </a:p>
          <a:p>
            <a:pPr marL="1143000" lvl="2" indent="-228600">
              <a:buFont typeface="Arial" panose="020B0604020202020204" pitchFamily="34" charset="0"/>
              <a:buChar char="•"/>
            </a:pPr>
            <a:r>
              <a:rPr lang="en-GB" sz="2800" dirty="0">
                <a:effectLst/>
              </a:rPr>
              <a:t>Gradually confronting and accepting the truth.</a:t>
            </a:r>
          </a:p>
          <a:p>
            <a:pPr marL="742950" lvl="1" indent="-285750">
              <a:buFont typeface="Arial" panose="020B0604020202020204" pitchFamily="34" charset="0"/>
              <a:buChar char="•"/>
            </a:pPr>
            <a:r>
              <a:rPr lang="en-GB" sz="3200" b="1" dirty="0">
                <a:effectLst/>
              </a:rPr>
              <a:t>Strategies to help individuals accept the loss:</a:t>
            </a:r>
            <a:endParaRPr lang="en-GB" sz="3200" dirty="0">
              <a:effectLst/>
            </a:endParaRPr>
          </a:p>
          <a:p>
            <a:pPr marL="1143000" lvl="2" indent="-228600">
              <a:buFont typeface="Arial" panose="020B0604020202020204" pitchFamily="34" charset="0"/>
              <a:buChar char="•"/>
            </a:pPr>
            <a:r>
              <a:rPr lang="en-GB" sz="2800" dirty="0">
                <a:effectLst/>
              </a:rPr>
              <a:t>Encourage open discussions about the deceased.</a:t>
            </a:r>
          </a:p>
          <a:p>
            <a:pPr marL="1143000" lvl="2" indent="-228600">
              <a:buFont typeface="Arial" panose="020B0604020202020204" pitchFamily="34" charset="0"/>
              <a:buChar char="•"/>
            </a:pPr>
            <a:r>
              <a:rPr lang="en-GB" sz="2800" dirty="0">
                <a:effectLst/>
              </a:rPr>
              <a:t>Use of rituals and memorials to acknowledge the loss.</a:t>
            </a:r>
          </a:p>
          <a:p>
            <a:pPr marL="1143000" lvl="2" indent="-228600">
              <a:buFont typeface="Arial" panose="020B0604020202020204" pitchFamily="34" charset="0"/>
              <a:buChar char="•"/>
            </a:pPr>
            <a:r>
              <a:rPr lang="en-GB" sz="2800" dirty="0">
                <a:effectLst/>
              </a:rPr>
              <a:t>Professional support such as grief </a:t>
            </a:r>
            <a:r>
              <a:rPr lang="en-GB" sz="2800" dirty="0" err="1">
                <a:effectLst/>
              </a:rPr>
              <a:t>counseling</a:t>
            </a:r>
            <a:r>
              <a:rPr lang="en-GB" sz="2800" dirty="0">
                <a:effectLst/>
              </a:rPr>
              <a:t>.</a:t>
            </a:r>
          </a:p>
        </p:txBody>
      </p:sp>
    </p:spTree>
    <p:extLst>
      <p:ext uri="{BB962C8B-B14F-4D97-AF65-F5344CB8AC3E}">
        <p14:creationId xmlns:p14="http://schemas.microsoft.com/office/powerpoint/2010/main" val="358108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54C6-65DA-EA0B-E1C9-8493A5C0A771}"/>
              </a:ext>
            </a:extLst>
          </p:cNvPr>
          <p:cNvSpPr>
            <a:spLocks noGrp="1"/>
          </p:cNvSpPr>
          <p:nvPr>
            <p:ph type="title"/>
          </p:nvPr>
        </p:nvSpPr>
        <p:spPr/>
        <p:txBody>
          <a:bodyPr>
            <a:normAutofit/>
          </a:bodyPr>
          <a:lstStyle/>
          <a:p>
            <a:r>
              <a:rPr lang="en-GB" dirty="0">
                <a:latin typeface="+mn-lt"/>
              </a:rPr>
              <a:t>Task 2 of Mourning</a:t>
            </a:r>
            <a:endParaRPr lang="en-CY" dirty="0">
              <a:latin typeface="+mn-lt"/>
            </a:endParaRPr>
          </a:p>
        </p:txBody>
      </p:sp>
      <p:sp>
        <p:nvSpPr>
          <p:cNvPr id="3" name="Content Placeholder 2">
            <a:extLst>
              <a:ext uri="{FF2B5EF4-FFF2-40B4-BE49-F238E27FC236}">
                <a16:creationId xmlns:a16="http://schemas.microsoft.com/office/drawing/2014/main" id="{F9660824-D310-D1BD-F9F3-2E16A217C68D}"/>
              </a:ext>
            </a:extLst>
          </p:cNvPr>
          <p:cNvSpPr>
            <a:spLocks noGrp="1"/>
          </p:cNvSpPr>
          <p:nvPr>
            <p:ph idx="1"/>
          </p:nvPr>
        </p:nvSpPr>
        <p:spPr>
          <a:xfrm>
            <a:off x="838200" y="1239520"/>
            <a:ext cx="10515600" cy="4805363"/>
          </a:xfrm>
        </p:spPr>
        <p:txBody>
          <a:bodyPr>
            <a:normAutofit fontScale="92500" lnSpcReduction="20000"/>
          </a:bodyPr>
          <a:lstStyle/>
          <a:p>
            <a:pPr marL="0" indent="0">
              <a:buNone/>
            </a:pPr>
            <a:endParaRPr lang="en-GB" dirty="0">
              <a:effectLst/>
            </a:endParaRPr>
          </a:p>
          <a:p>
            <a:pPr marL="742950" lvl="1" indent="-285750">
              <a:buFont typeface="Arial" panose="020B0604020202020204" pitchFamily="34" charset="0"/>
              <a:buChar char="•"/>
            </a:pPr>
            <a:r>
              <a:rPr lang="en-GB" sz="3600" b="1" dirty="0">
                <a:effectLst/>
              </a:rPr>
              <a:t>Processing the pain of grief:</a:t>
            </a:r>
            <a:endParaRPr lang="en-GB" sz="3600" dirty="0">
              <a:effectLst/>
            </a:endParaRPr>
          </a:p>
          <a:p>
            <a:pPr marL="1143000" lvl="2" indent="-228600">
              <a:buFont typeface="Arial" panose="020B0604020202020204" pitchFamily="34" charset="0"/>
              <a:buChar char="•"/>
            </a:pPr>
            <a:r>
              <a:rPr lang="en-GB" sz="3200" dirty="0">
                <a:effectLst/>
              </a:rPr>
              <a:t>Allowing oneself to experience and express the pain of loss.</a:t>
            </a:r>
          </a:p>
          <a:p>
            <a:pPr marL="1143000" lvl="2" indent="-228600">
              <a:buFont typeface="Arial" panose="020B0604020202020204" pitchFamily="34" charset="0"/>
              <a:buChar char="•"/>
            </a:pPr>
            <a:r>
              <a:rPr lang="en-GB" sz="3200" dirty="0">
                <a:effectLst/>
              </a:rPr>
              <a:t>Understanding that avoidance of pain can hinder healing.</a:t>
            </a:r>
          </a:p>
          <a:p>
            <a:pPr marL="742950" lvl="1" indent="-285750">
              <a:buFont typeface="Arial" panose="020B0604020202020204" pitchFamily="34" charset="0"/>
              <a:buChar char="•"/>
            </a:pPr>
            <a:r>
              <a:rPr lang="en-GB" sz="3600" b="1" dirty="0">
                <a:effectLst/>
              </a:rPr>
              <a:t>Emotional and physical expressions of grief:</a:t>
            </a:r>
            <a:endParaRPr lang="en-GB" sz="3600" dirty="0">
              <a:effectLst/>
            </a:endParaRPr>
          </a:p>
          <a:p>
            <a:pPr marL="1143000" lvl="2" indent="-228600">
              <a:buFont typeface="Arial" panose="020B0604020202020204" pitchFamily="34" charset="0"/>
              <a:buChar char="•"/>
            </a:pPr>
            <a:r>
              <a:rPr lang="en-GB" sz="3200" dirty="0">
                <a:effectLst/>
              </a:rPr>
              <a:t>Crying, talking about the deceased, journaling.</a:t>
            </a:r>
          </a:p>
          <a:p>
            <a:pPr marL="1143000" lvl="2" indent="-228600">
              <a:buFont typeface="Arial" panose="020B0604020202020204" pitchFamily="34" charset="0"/>
              <a:buChar char="•"/>
            </a:pPr>
            <a:r>
              <a:rPr lang="en-GB" sz="3200" dirty="0">
                <a:effectLst/>
              </a:rPr>
              <a:t>Physical reactions such as crying, fatigue, and changes in appetite.</a:t>
            </a:r>
          </a:p>
          <a:p>
            <a:pPr marL="742950" lvl="1" indent="-285750">
              <a:buFont typeface="Arial" panose="020B0604020202020204" pitchFamily="34" charset="0"/>
              <a:buChar char="•"/>
            </a:pPr>
            <a:r>
              <a:rPr lang="en-GB" sz="3600" b="1" dirty="0">
                <a:effectLst/>
              </a:rPr>
              <a:t>Supportive therapies and interventions:</a:t>
            </a:r>
            <a:endParaRPr lang="en-GB" sz="3600" dirty="0">
              <a:effectLst/>
            </a:endParaRPr>
          </a:p>
          <a:p>
            <a:pPr marL="1143000" lvl="2" indent="-228600">
              <a:buFont typeface="Arial" panose="020B0604020202020204" pitchFamily="34" charset="0"/>
              <a:buChar char="•"/>
            </a:pPr>
            <a:r>
              <a:rPr lang="en-GB" sz="3200" dirty="0">
                <a:effectLst/>
              </a:rPr>
              <a:t>Grief </a:t>
            </a:r>
            <a:r>
              <a:rPr lang="en-GB" sz="3200" dirty="0" err="1">
                <a:effectLst/>
              </a:rPr>
              <a:t>counseling</a:t>
            </a:r>
            <a:r>
              <a:rPr lang="en-GB" sz="3200" dirty="0">
                <a:effectLst/>
              </a:rPr>
              <a:t>, support groups, art therapy.</a:t>
            </a:r>
          </a:p>
          <a:p>
            <a:pPr marL="1143000" lvl="2" indent="-228600">
              <a:buFont typeface="Arial" panose="020B0604020202020204" pitchFamily="34" charset="0"/>
              <a:buChar char="•"/>
            </a:pPr>
            <a:r>
              <a:rPr lang="en-GB" sz="3200" dirty="0">
                <a:effectLst/>
              </a:rPr>
              <a:t>Therapeutic activities that facilitate emotional expression.</a:t>
            </a:r>
          </a:p>
        </p:txBody>
      </p:sp>
    </p:spTree>
    <p:extLst>
      <p:ext uri="{BB962C8B-B14F-4D97-AF65-F5344CB8AC3E}">
        <p14:creationId xmlns:p14="http://schemas.microsoft.com/office/powerpoint/2010/main" val="151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24116</TotalTime>
  <Words>14916</Words>
  <Application>Microsoft Macintosh PowerPoint</Application>
  <PresentationFormat>Widescreen</PresentationFormat>
  <Paragraphs>643</Paragraphs>
  <Slides>39</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-webkit-standard</vt:lpstr>
      <vt:lpstr>Arial</vt:lpstr>
      <vt:lpstr>Calibri</vt:lpstr>
      <vt:lpstr>Calibri Light</vt:lpstr>
      <vt:lpstr>Helvetica Neue</vt:lpstr>
      <vt:lpstr>Times New Roman</vt:lpstr>
      <vt:lpstr>Office Theme</vt:lpstr>
      <vt:lpstr>Understanding Grief and Loss in Neurodegenerative Disorders</vt:lpstr>
      <vt:lpstr>Understanding Grief and Loss in NDDs</vt:lpstr>
      <vt:lpstr>Differentiating Grief, Bereavement, and Mourning</vt:lpstr>
      <vt:lpstr>Grief</vt:lpstr>
      <vt:lpstr>Bereavement</vt:lpstr>
      <vt:lpstr>Mourning</vt:lpstr>
      <vt:lpstr>Tasks of Mourning</vt:lpstr>
      <vt:lpstr>Task 1 of Mourning</vt:lpstr>
      <vt:lpstr>Task 2 of Mourning</vt:lpstr>
      <vt:lpstr>Task 3 of Mourning</vt:lpstr>
      <vt:lpstr>Task 4 of Mourning</vt:lpstr>
      <vt:lpstr>Assignment – Applying William Worden's Four Tasks of Mourning</vt:lpstr>
      <vt:lpstr>Answer to Assignment</vt:lpstr>
      <vt:lpstr>Kubler-Ross Model</vt:lpstr>
      <vt:lpstr>Stage 1: Denial</vt:lpstr>
      <vt:lpstr>Stage 2: Anger</vt:lpstr>
      <vt:lpstr>Stage 3: Bargaining</vt:lpstr>
      <vt:lpstr>Stage 4: Depression</vt:lpstr>
      <vt:lpstr>Stage 5: Acceptance</vt:lpstr>
      <vt:lpstr>Criticisms of Kubler-Ross Model</vt:lpstr>
      <vt:lpstr>Dysfunctional Grieving</vt:lpstr>
      <vt:lpstr>Risk Factors for Dysfunctional Grieving</vt:lpstr>
      <vt:lpstr>Symptoms of Dysfunctional Grieving</vt:lpstr>
      <vt:lpstr>Supporting the Grieving Process</vt:lpstr>
      <vt:lpstr>Expressing Grief</vt:lpstr>
      <vt:lpstr>Techniques to Support Grieving</vt:lpstr>
      <vt:lpstr>Tackling Avoidance</vt:lpstr>
      <vt:lpstr>Confronting Difficult Decisions</vt:lpstr>
      <vt:lpstr>Facilitating Decision-Making</vt:lpstr>
      <vt:lpstr>Importance of Support Groups</vt:lpstr>
      <vt:lpstr>Types of Support Groups</vt:lpstr>
      <vt:lpstr>Adapting Support Groups for NDDs</vt:lpstr>
      <vt:lpstr>Practical Examples of Support Groups</vt:lpstr>
      <vt:lpstr>Practitioner Role in Support Groups</vt:lpstr>
      <vt:lpstr>Cultural Sensitivity in Grieving</vt:lpstr>
      <vt:lpstr>Conclusion</vt:lpstr>
      <vt:lpstr>Thank you End of Presentation</vt:lpstr>
      <vt:lpstr>Weblinks</vt:lpstr>
      <vt:lpstr>Audiovisual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Argyrides Marios</cp:lastModifiedBy>
  <cp:revision>85</cp:revision>
  <dcterms:created xsi:type="dcterms:W3CDTF">2022-12-12T07:56:35Z</dcterms:created>
  <dcterms:modified xsi:type="dcterms:W3CDTF">2024-08-23T13:07:28Z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