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82" r:id="rId24"/>
    <p:sldId id="278" r:id="rId25"/>
    <p:sldId id="279" r:id="rId26"/>
    <p:sldId id="280" r:id="rId27"/>
    <p:sldId id="281" r:id="rId28"/>
    <p:sldId id="283" r:id="rId29"/>
  </p:sldIdLst>
  <p:sldSz cx="12192000" cy="6858000"/>
  <p:notesSz cx="6858000" cy="9144000"/>
  <p:defaultText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867"/>
    <p:restoredTop sz="96058"/>
  </p:normalViewPr>
  <p:slideViewPr>
    <p:cSldViewPr snapToGrid="0">
      <p:cViewPr varScale="1">
        <p:scale>
          <a:sx n="98" d="100"/>
          <a:sy n="98" d="100"/>
        </p:scale>
        <p:origin x="200" y="536"/>
      </p:cViewPr>
      <p:guideLst/>
    </p:cSldViewPr>
  </p:slideViewPr>
  <p:notesTextViewPr>
    <p:cViewPr>
      <p:scale>
        <a:sx n="1" d="1"/>
        <a:sy n="1" d="1"/>
      </p:scale>
      <p:origin x="0" y="0"/>
    </p:cViewPr>
  </p:notesTextViewPr>
  <p:sorterViewPr>
    <p:cViewPr>
      <p:scale>
        <a:sx n="100" d="100"/>
        <a:sy n="100" d="100"/>
      </p:scale>
      <p:origin x="0" y="-481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6F55F6-94D4-48AB-BD18-390A14B06108}" type="datetimeFigureOut">
              <a:rPr lang="en-CY" smtClean="0"/>
              <a:t>17/08/2024</a:t>
            </a:fld>
            <a:endParaRPr lang="en-C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C05F6B-35C7-4118-97E2-D4755DC640DC}" type="slidenum">
              <a:rPr lang="en-CY" smtClean="0"/>
              <a:t>‹#›</a:t>
            </a:fld>
            <a:endParaRPr lang="en-CY"/>
          </a:p>
        </p:txBody>
      </p:sp>
    </p:spTree>
    <p:extLst>
      <p:ext uri="{BB962C8B-B14F-4D97-AF65-F5344CB8AC3E}">
        <p14:creationId xmlns:p14="http://schemas.microsoft.com/office/powerpoint/2010/main" val="2638524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1</a:t>
            </a:fld>
            <a:endParaRPr lang="en-CY"/>
          </a:p>
        </p:txBody>
      </p:sp>
    </p:spTree>
    <p:extLst>
      <p:ext uri="{BB962C8B-B14F-4D97-AF65-F5344CB8AC3E}">
        <p14:creationId xmlns:p14="http://schemas.microsoft.com/office/powerpoint/2010/main" val="2108091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u="none" strike="noStrike" dirty="0">
                <a:solidFill>
                  <a:srgbClr val="000000"/>
                </a:solidFill>
                <a:effectLst/>
              </a:rPr>
              <a:t>Perceived Barriers in HBM: Perceived barriers encompass individuals' beliefs regarding the tangible and psychological costs associated with adopting a recommended health </a:t>
            </a:r>
            <a:r>
              <a:rPr lang="en-GB" b="0" i="0" u="none" strike="noStrike" dirty="0" err="1">
                <a:solidFill>
                  <a:srgbClr val="000000"/>
                </a:solidFill>
                <a:effectLst/>
              </a:rPr>
              <a:t>behavior</a:t>
            </a:r>
            <a:r>
              <a:rPr lang="en-GB" b="0" i="0" u="none" strike="noStrike" dirty="0">
                <a:solidFill>
                  <a:srgbClr val="000000"/>
                </a:solidFill>
                <a:effectLst/>
              </a:rPr>
              <a:t>. These barriers can range from practical obstacles such as time constraints and financial costs to emotional or psychological hurdles such as fear or discomfort. High perceived barriers can act as deterrents to </a:t>
            </a:r>
            <a:r>
              <a:rPr lang="en-GB" b="0" i="0" u="none" strike="noStrike" dirty="0" err="1">
                <a:solidFill>
                  <a:srgbClr val="000000"/>
                </a:solidFill>
                <a:effectLst/>
              </a:rPr>
              <a:t>behavior</a:t>
            </a:r>
            <a:r>
              <a:rPr lang="en-GB" b="0" i="0" u="none" strike="noStrike" dirty="0">
                <a:solidFill>
                  <a:srgbClr val="000000"/>
                </a:solidFill>
                <a:effectLst/>
              </a:rPr>
              <a:t> change, hindering individuals from engaging in health-promoting actions. For instance, patients with neurodegenerative disorders may express concerns about the difficulty and time commitment required for regular exercise, thereby impeding their willingness to initiate or sustain such activities.</a:t>
            </a:r>
          </a:p>
          <a:p>
            <a:pPr algn="l"/>
            <a:r>
              <a:rPr lang="en-GB" b="0" i="0" u="none" strike="noStrike" dirty="0">
                <a:solidFill>
                  <a:srgbClr val="000000"/>
                </a:solidFill>
                <a:effectLst/>
              </a:rPr>
              <a:t>Cues to Action in HBM: Cues to action are stimuli that prompt individuals to initiate or consider </a:t>
            </a:r>
            <a:r>
              <a:rPr lang="en-GB" b="0" i="0" u="none" strike="noStrike" dirty="0" err="1">
                <a:solidFill>
                  <a:srgbClr val="000000"/>
                </a:solidFill>
                <a:effectLst/>
              </a:rPr>
              <a:t>behavior</a:t>
            </a:r>
            <a:r>
              <a:rPr lang="en-GB" b="0" i="0" u="none" strike="noStrike" dirty="0">
                <a:solidFill>
                  <a:srgbClr val="000000"/>
                </a:solidFill>
                <a:effectLst/>
              </a:rPr>
              <a:t> change. These cues can be internal, such as experiencing symptoms or recognizing bodily changes, or external, such as receiving advice from a healthcare provider or exposure to health-related media campaigns. Internal cues may serve as personal motivators, while external cues can influence individuals' perceptions and attitudes towards adopting health </a:t>
            </a:r>
            <a:r>
              <a:rPr lang="en-GB" b="0" i="0" u="none" strike="noStrike" dirty="0" err="1">
                <a:solidFill>
                  <a:srgbClr val="000000"/>
                </a:solidFill>
                <a:effectLst/>
              </a:rPr>
              <a:t>behaviors</a:t>
            </a:r>
            <a:r>
              <a:rPr lang="en-GB" b="0" i="0" u="none" strike="noStrike" dirty="0">
                <a:solidFill>
                  <a:srgbClr val="000000"/>
                </a:solidFill>
                <a:effectLst/>
              </a:rPr>
              <a:t>. For example, an Alzheimer's patient may commence medication following a discussion with a healthcare provider, triggered by external advice.</a:t>
            </a:r>
          </a:p>
          <a:p>
            <a:pPr algn="l"/>
            <a:r>
              <a:rPr lang="en-GB" b="0" i="0" u="none" strike="noStrike" dirty="0">
                <a:solidFill>
                  <a:srgbClr val="000000"/>
                </a:solidFill>
                <a:effectLst/>
              </a:rPr>
              <a:t>Self-Efficacy in HBM: Self-efficacy refers to an individual's confidence in their ability to successfully execute a specific </a:t>
            </a:r>
            <a:r>
              <a:rPr lang="en-GB" b="0" i="0" u="none" strike="noStrike" dirty="0" err="1">
                <a:solidFill>
                  <a:srgbClr val="000000"/>
                </a:solidFill>
                <a:effectLst/>
              </a:rPr>
              <a:t>behavior</a:t>
            </a:r>
            <a:r>
              <a:rPr lang="en-GB" b="0" i="0" u="none" strike="noStrike" dirty="0">
                <a:solidFill>
                  <a:srgbClr val="000000"/>
                </a:solidFill>
                <a:effectLst/>
              </a:rPr>
              <a:t> or course of action. It plays a pivotal role in determining whether individuals will initiate and persist in health-promoting </a:t>
            </a:r>
            <a:r>
              <a:rPr lang="en-GB" b="0" i="0" u="none" strike="noStrike" dirty="0" err="1">
                <a:solidFill>
                  <a:srgbClr val="000000"/>
                </a:solidFill>
                <a:effectLst/>
              </a:rPr>
              <a:t>behaviors</a:t>
            </a:r>
            <a:r>
              <a:rPr lang="en-GB" b="0" i="0" u="none" strike="noStrike" dirty="0">
                <a:solidFill>
                  <a:srgbClr val="000000"/>
                </a:solidFill>
                <a:effectLst/>
              </a:rPr>
              <a:t>. Higher levels of self-efficacy are associated with a greater likelihood of </a:t>
            </a:r>
            <a:r>
              <a:rPr lang="en-GB" b="0" i="0" u="none" strike="noStrike" dirty="0" err="1">
                <a:solidFill>
                  <a:srgbClr val="000000"/>
                </a:solidFill>
                <a:effectLst/>
              </a:rPr>
              <a:t>behavior</a:t>
            </a:r>
            <a:r>
              <a:rPr lang="en-GB" b="0" i="0" u="none" strike="noStrike" dirty="0">
                <a:solidFill>
                  <a:srgbClr val="000000"/>
                </a:solidFill>
                <a:effectLst/>
              </a:rPr>
              <a:t> change, as individuals with greater confidence are more likely to overcome obstacles and persevere in their efforts to adopt healthier habits. Strategies to enhance self-efficacy include skills training, participation in support groups, and health education programs aimed at bolstering individuals' belief in their capacity to enact change.</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13</a:t>
            </a:fld>
            <a:endParaRPr lang="en-CY"/>
          </a:p>
        </p:txBody>
      </p:sp>
    </p:spTree>
    <p:extLst>
      <p:ext uri="{BB962C8B-B14F-4D97-AF65-F5344CB8AC3E}">
        <p14:creationId xmlns:p14="http://schemas.microsoft.com/office/powerpoint/2010/main" val="8298529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u="none" strike="noStrike" dirty="0">
                <a:solidFill>
                  <a:srgbClr val="000000"/>
                </a:solidFill>
                <a:effectLst/>
              </a:rPr>
              <a:t>By applying the principles of the Health Belief Model (HBM), interventions can be designed to effectively promote patient engagement and adherence to treatment plans, ultimately enhancing health outcomes in this population.</a:t>
            </a:r>
          </a:p>
          <a:p>
            <a:pPr algn="l"/>
            <a:r>
              <a:rPr lang="en-GB" b="0" i="0" u="none" strike="noStrike" dirty="0">
                <a:solidFill>
                  <a:srgbClr val="000000"/>
                </a:solidFill>
                <a:effectLst/>
              </a:rPr>
              <a:t>Tailoring Interventions Based on HBM: The Health Belief Model emphasizes the importance of considering individuals' beliefs and attitudes in promoting health </a:t>
            </a:r>
            <a:r>
              <a:rPr lang="en-GB" b="0" i="0" u="none" strike="noStrike" dirty="0" err="1">
                <a:solidFill>
                  <a:srgbClr val="000000"/>
                </a:solidFill>
                <a:effectLst/>
              </a:rPr>
              <a:t>behavior</a:t>
            </a:r>
            <a:r>
              <a:rPr lang="en-GB" b="0" i="0" u="none" strike="noStrike" dirty="0">
                <a:solidFill>
                  <a:srgbClr val="000000"/>
                </a:solidFill>
                <a:effectLst/>
              </a:rPr>
              <a:t> change. When applied to neurodegenerative disorders such as Alzheimer's disease, interventions should be tailored to address the specific concerns and perceptions of patients and caregivers. For example, designing a health education program that addresses common misconceptions about Alzheimer's disease and provides practical strategies for symptom management can help alleviate anxiety and improve coping skills among patients and caregivers alike.</a:t>
            </a:r>
          </a:p>
          <a:p>
            <a:pPr algn="l"/>
            <a:r>
              <a:rPr lang="en-GB" b="0" i="0" u="none" strike="noStrike" dirty="0">
                <a:solidFill>
                  <a:srgbClr val="000000"/>
                </a:solidFill>
                <a:effectLst/>
              </a:rPr>
              <a:t>Benefits of Tailored Interventions: Tailoring interventions based on the principles of the Health Belief Model can yield numerous benefits, including improved patient engagement and adherence to treatment plans. By addressing individual beliefs and attitudes, interventions are more likely to resonate with patients and caregivers, increasing their willingness to participate and follow through with recommended </a:t>
            </a:r>
            <a:r>
              <a:rPr lang="en-GB" b="0" i="0" u="none" strike="noStrike" dirty="0" err="1">
                <a:solidFill>
                  <a:srgbClr val="000000"/>
                </a:solidFill>
                <a:effectLst/>
              </a:rPr>
              <a:t>behaviors</a:t>
            </a:r>
            <a:r>
              <a:rPr lang="en-GB" b="0" i="0" u="none" strike="noStrike" dirty="0">
                <a:solidFill>
                  <a:srgbClr val="000000"/>
                </a:solidFill>
                <a:effectLst/>
              </a:rPr>
              <a:t>. Moreover, tailored interventions can foster a sense of empowerment and self-efficacy, empowering individuals to take an active role in managing their condition and optimizing their quality of life.</a:t>
            </a:r>
          </a:p>
          <a:p>
            <a:pPr algn="l"/>
            <a:r>
              <a:rPr lang="en-GB" b="0" i="0" u="none" strike="noStrike" dirty="0">
                <a:solidFill>
                  <a:srgbClr val="000000"/>
                </a:solidFill>
                <a:effectLst/>
              </a:rPr>
              <a:t>Designing </a:t>
            </a:r>
            <a:r>
              <a:rPr lang="en-GB" b="0" i="0" u="none" strike="noStrike" dirty="0" err="1">
                <a:solidFill>
                  <a:srgbClr val="000000"/>
                </a:solidFill>
                <a:effectLst/>
              </a:rPr>
              <a:t>Behavioral</a:t>
            </a:r>
            <a:r>
              <a:rPr lang="en-GB" b="0" i="0" u="none" strike="noStrike" dirty="0">
                <a:solidFill>
                  <a:srgbClr val="000000"/>
                </a:solidFill>
                <a:effectLst/>
              </a:rPr>
              <a:t> Interventions: Effective interventions for neurodegenerative disorders should focus on identifying target </a:t>
            </a:r>
            <a:r>
              <a:rPr lang="en-GB" b="0" i="0" u="none" strike="noStrike" dirty="0" err="1">
                <a:solidFill>
                  <a:srgbClr val="000000"/>
                </a:solidFill>
                <a:effectLst/>
              </a:rPr>
              <a:t>behaviors</a:t>
            </a:r>
            <a:r>
              <a:rPr lang="en-GB" b="0" i="0" u="none" strike="noStrike" dirty="0">
                <a:solidFill>
                  <a:srgbClr val="000000"/>
                </a:solidFill>
                <a:effectLst/>
              </a:rPr>
              <a:t> that are conducive to health improvement. This may include specific changes such as increasing physical activity levels or implementing cognitive stimulation exercises. Setting achievable goals using the SMART (Specific, Measurable, Achievable, Relevant, Time-bound) criteria ensures that objectives are clear and realistic, enhancing motivation and facilitating progress monitoring. Regular follow-ups and adjustments to the intervention plan based on feedback are essential for optimizing outcomes and maintaining long-term adherence.</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14</a:t>
            </a:fld>
            <a:endParaRPr lang="en-CY"/>
          </a:p>
        </p:txBody>
      </p:sp>
    </p:spTree>
    <p:extLst>
      <p:ext uri="{BB962C8B-B14F-4D97-AF65-F5344CB8AC3E}">
        <p14:creationId xmlns:p14="http://schemas.microsoft.com/office/powerpoint/2010/main" val="7415131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u="none" strike="noStrike" dirty="0">
                <a:solidFill>
                  <a:srgbClr val="000000"/>
                </a:solidFill>
                <a:effectLst/>
              </a:rPr>
              <a:t>By identifying and overcoming these barriers, and enhancing patient education strategies, healthcare professionals can empower patients to better manage their condition and improve their quality of life.</a:t>
            </a:r>
          </a:p>
          <a:p>
            <a:pPr algn="l"/>
            <a:r>
              <a:rPr lang="en-GB" b="0" i="0" u="none" strike="noStrike" dirty="0">
                <a:solidFill>
                  <a:srgbClr val="000000"/>
                </a:solidFill>
                <a:effectLst/>
              </a:rPr>
              <a:t>Strategies to Overcome Barriers:</a:t>
            </a:r>
          </a:p>
          <a:p>
            <a:pPr algn="l">
              <a:buFont typeface="+mj-lt"/>
              <a:buAutoNum type="arabicPeriod"/>
            </a:pPr>
            <a:r>
              <a:rPr lang="en-GB" b="0" i="0" u="none" strike="noStrike" dirty="0">
                <a:solidFill>
                  <a:srgbClr val="000000"/>
                </a:solidFill>
                <a:effectLst/>
              </a:rPr>
              <a:t>Identifying barriers: Healthcare professionals should conduct thorough assessments to identify physical, emotional, and environmental obstacles that hinder patients' adherence to treatment plans. Common barriers include lack of motivation, fear of failure, and limited resources.</a:t>
            </a:r>
          </a:p>
          <a:p>
            <a:pPr algn="l">
              <a:buFont typeface="+mj-lt"/>
              <a:buAutoNum type="arabicPeriod"/>
            </a:pPr>
            <a:r>
              <a:rPr lang="en-GB" b="0" i="0" u="none" strike="noStrike" dirty="0">
                <a:solidFill>
                  <a:srgbClr val="000000"/>
                </a:solidFill>
                <a:effectLst/>
              </a:rPr>
              <a:t>Providing solutions: Once barriers are identified, healthcare professionals can implement solutions such as establishing support systems (e.g., family support, peer groups), providing adaptive tools (e.g., mobility aids), and offering </a:t>
            </a:r>
            <a:r>
              <a:rPr lang="en-GB" b="0" i="0" u="none" strike="noStrike" dirty="0" err="1">
                <a:solidFill>
                  <a:srgbClr val="000000"/>
                </a:solidFill>
                <a:effectLst/>
              </a:rPr>
              <a:t>counseling</a:t>
            </a:r>
            <a:r>
              <a:rPr lang="en-GB" b="0" i="0" u="none" strike="noStrike" dirty="0">
                <a:solidFill>
                  <a:srgbClr val="000000"/>
                </a:solidFill>
                <a:effectLst/>
              </a:rPr>
              <a:t> to address emotional challenges and build resilience.</a:t>
            </a:r>
          </a:p>
          <a:p>
            <a:pPr algn="l">
              <a:buFont typeface="+mj-lt"/>
              <a:buAutoNum type="arabicPeriod"/>
            </a:pPr>
            <a:r>
              <a:rPr lang="en-GB" b="0" i="0" u="none" strike="noStrike" dirty="0">
                <a:solidFill>
                  <a:srgbClr val="000000"/>
                </a:solidFill>
                <a:effectLst/>
              </a:rPr>
              <a:t>Encouraging support: Involving family members and caregivers in the care process can provide essential support and encouragement to patients. Additionally, promoting participation in community support groups fosters a sense of belonging and shared experience, reducing feelings of isolation and enhancing social support networks.</a:t>
            </a:r>
          </a:p>
          <a:p>
            <a:pPr algn="l"/>
            <a:r>
              <a:rPr lang="en-GB" b="0" i="0" u="none" strike="noStrike" dirty="0">
                <a:solidFill>
                  <a:srgbClr val="000000"/>
                </a:solidFill>
                <a:effectLst/>
              </a:rPr>
              <a:t>Enhancing Patient Education and Effective Strategies:</a:t>
            </a:r>
          </a:p>
          <a:p>
            <a:pPr algn="l">
              <a:buFont typeface="+mj-lt"/>
              <a:buAutoNum type="arabicPeriod"/>
            </a:pPr>
            <a:r>
              <a:rPr lang="en-GB" b="0" i="0" u="none" strike="noStrike" dirty="0">
                <a:solidFill>
                  <a:srgbClr val="000000"/>
                </a:solidFill>
                <a:effectLst/>
              </a:rPr>
              <a:t>Tailored information: Patient education materials should be tailored to the individual patient's condition, preferences, and stage of change. Information should be presented in a clear, understandable manner, avoiding jargon and complex terminology.</a:t>
            </a:r>
          </a:p>
          <a:p>
            <a:pPr algn="l">
              <a:buFont typeface="+mj-lt"/>
              <a:buAutoNum type="arabicPeriod"/>
            </a:pPr>
            <a:r>
              <a:rPr lang="en-GB" b="0" i="0" u="none" strike="noStrike" dirty="0">
                <a:solidFill>
                  <a:srgbClr val="000000"/>
                </a:solidFill>
                <a:effectLst/>
              </a:rPr>
              <a:t>Interactive sessions: Engaging patients through interactive sessions, such as discussions, question-and-answer sessions, and practical demonstrations, enhances learning and encourages active participation in the management of their condition.</a:t>
            </a:r>
          </a:p>
          <a:p>
            <a:pPr algn="l">
              <a:buFont typeface="+mj-lt"/>
              <a:buAutoNum type="arabicPeriod"/>
            </a:pPr>
            <a:r>
              <a:rPr lang="en-GB" b="0" i="0" u="none" strike="noStrike" dirty="0">
                <a:solidFill>
                  <a:srgbClr val="000000"/>
                </a:solidFill>
                <a:effectLst/>
              </a:rPr>
              <a:t>Use of multimedia: Incorporating multimedia tools such as videos, brochures, and digital resources can enhance patient understanding and retention of information. Multimedia materials provide visual and auditory cues that reinforce key concepts and facilitate learning.</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15</a:t>
            </a:fld>
            <a:endParaRPr lang="en-CY"/>
          </a:p>
        </p:txBody>
      </p:sp>
    </p:spTree>
    <p:extLst>
      <p:ext uri="{BB962C8B-B14F-4D97-AF65-F5344CB8AC3E}">
        <p14:creationId xmlns:p14="http://schemas.microsoft.com/office/powerpoint/2010/main" val="17039193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u="none" strike="noStrike" dirty="0">
                <a:solidFill>
                  <a:srgbClr val="000000"/>
                </a:solidFill>
                <a:effectLst/>
              </a:rPr>
              <a:t>Establishing trust between healthcare providers and patients is paramount for fostering effective communication, promoting adherence to treatment plans, and ultimately improving health outcomes. Additionally, supporting patients in self-management empowers them to take an active role in managing their health conditions, leading to better long-term outcomes and reduced healthcare costs.</a:t>
            </a:r>
          </a:p>
          <a:p>
            <a:pPr algn="l"/>
            <a:r>
              <a:rPr lang="en-GB" b="0" i="0" u="none" strike="noStrike" dirty="0">
                <a:solidFill>
                  <a:srgbClr val="000000"/>
                </a:solidFill>
                <a:effectLst/>
              </a:rPr>
              <a:t>Establishing Trust with Patients:</a:t>
            </a:r>
          </a:p>
          <a:p>
            <a:pPr algn="l">
              <a:buFont typeface="+mj-lt"/>
              <a:buAutoNum type="arabicPeriod"/>
            </a:pPr>
            <a:r>
              <a:rPr lang="en-GB" b="0" i="0" u="none" strike="noStrike" dirty="0">
                <a:solidFill>
                  <a:srgbClr val="000000"/>
                </a:solidFill>
                <a:effectLst/>
              </a:rPr>
              <a:t>Importance of trust: Trust serves as the foundation for a strong patient-provider relationship, facilitating open communication, mutual respect, and collaboration in decision-making.</a:t>
            </a:r>
          </a:p>
          <a:p>
            <a:pPr algn="l">
              <a:buFont typeface="+mj-lt"/>
              <a:buAutoNum type="arabicPeriod"/>
            </a:pPr>
            <a:r>
              <a:rPr lang="en-GB" b="0" i="0" u="none" strike="noStrike" dirty="0">
                <a:solidFill>
                  <a:srgbClr val="000000"/>
                </a:solidFill>
                <a:effectLst/>
              </a:rPr>
              <a:t>Strategies: Healthcare providers can cultivate trust by demonstrating consistency, honesty, empathy, and active listening. Consistently delivering on promises, being transparent about treatment options and potential outcomes, empathizing with patients' concerns, and actively listening to their needs and preferences are essential components of building trust.</a:t>
            </a:r>
          </a:p>
          <a:p>
            <a:pPr algn="l">
              <a:buFont typeface="+mj-lt"/>
              <a:buAutoNum type="arabicPeriod"/>
            </a:pPr>
            <a:r>
              <a:rPr lang="en-GB" b="0" i="0" u="none" strike="noStrike" dirty="0">
                <a:solidFill>
                  <a:srgbClr val="000000"/>
                </a:solidFill>
                <a:effectLst/>
              </a:rPr>
              <a:t>Long-term relationships: Trust is nurtured over time through ongoing interactions and consistent demonstration of respect and empathy. Building rapport with patients and their families creates a supportive environment where patients feel comfortable expressing concerns, asking questions, and actively participating in their care.</a:t>
            </a:r>
          </a:p>
          <a:p>
            <a:pPr algn="l"/>
            <a:r>
              <a:rPr lang="en-GB" b="0" i="0" u="none" strike="noStrike" dirty="0">
                <a:solidFill>
                  <a:srgbClr val="000000"/>
                </a:solidFill>
                <a:effectLst/>
              </a:rPr>
              <a:t>Supporting Self-Management in Patients:</a:t>
            </a:r>
          </a:p>
          <a:p>
            <a:pPr algn="l">
              <a:buFont typeface="+mj-lt"/>
              <a:buAutoNum type="arabicPeriod"/>
            </a:pPr>
            <a:r>
              <a:rPr lang="en-GB" b="0" i="0" u="none" strike="noStrike" dirty="0">
                <a:solidFill>
                  <a:srgbClr val="000000"/>
                </a:solidFill>
                <a:effectLst/>
              </a:rPr>
              <a:t>Definition: Self-management involves empowering patients to gain the skills and confidence needed to effectively manage their health conditions on a day-to-day basis.</a:t>
            </a:r>
          </a:p>
          <a:p>
            <a:pPr algn="l">
              <a:buFont typeface="+mj-lt"/>
              <a:buAutoNum type="arabicPeriod"/>
            </a:pPr>
            <a:r>
              <a:rPr lang="en-GB" b="0" i="0" u="none" strike="noStrike" dirty="0">
                <a:solidFill>
                  <a:srgbClr val="000000"/>
                </a:solidFill>
                <a:effectLst/>
              </a:rPr>
              <a:t>Tools: Healthcare providers can support self-management by providing patients with self-monitoring devices, personalized care plans tailored to their individual needs and preferences, and educational resources that enhance their understanding of their condition and treatment options.</a:t>
            </a:r>
          </a:p>
          <a:p>
            <a:pPr algn="l">
              <a:buFont typeface="+mj-lt"/>
              <a:buAutoNum type="arabicPeriod"/>
            </a:pPr>
            <a:r>
              <a:rPr lang="en-GB" b="0" i="0" u="none" strike="noStrike" dirty="0">
                <a:solidFill>
                  <a:srgbClr val="000000"/>
                </a:solidFill>
                <a:effectLst/>
              </a:rPr>
              <a:t>Benefits: Empowering patients to self-manage their health conditions has numerous benefits, including increased patient engagement and satisfaction, improved health outcomes, and reduced healthcare costs associated with preventable complications and hospitalizations.</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16</a:t>
            </a:fld>
            <a:endParaRPr lang="en-CY"/>
          </a:p>
        </p:txBody>
      </p:sp>
    </p:spTree>
    <p:extLst>
      <p:ext uri="{BB962C8B-B14F-4D97-AF65-F5344CB8AC3E}">
        <p14:creationId xmlns:p14="http://schemas.microsoft.com/office/powerpoint/2010/main" val="28713771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u="none" strike="noStrike" dirty="0">
                <a:solidFill>
                  <a:srgbClr val="000000"/>
                </a:solidFill>
                <a:effectLst/>
              </a:rPr>
              <a:t>Involving Family and Caregivers:</a:t>
            </a:r>
          </a:p>
          <a:p>
            <a:pPr algn="l">
              <a:buFont typeface="+mj-lt"/>
              <a:buAutoNum type="arabicPeriod"/>
            </a:pPr>
            <a:r>
              <a:rPr lang="en-GB" b="0" i="0" u="none" strike="noStrike" dirty="0">
                <a:solidFill>
                  <a:srgbClr val="000000"/>
                </a:solidFill>
                <a:effectLst/>
              </a:rPr>
              <a:t>Role of caregivers: Caregivers play a pivotal role in providing both emotional and practical support to patients with neurodegenerative disorders. They assist with daily activities, offer companionship, and serve as advocates for their loved ones' needs.</a:t>
            </a:r>
          </a:p>
          <a:p>
            <a:pPr algn="l">
              <a:buFont typeface="+mj-lt"/>
              <a:buAutoNum type="arabicPeriod"/>
            </a:pPr>
            <a:r>
              <a:rPr lang="en-GB" b="0" i="0" u="none" strike="noStrike" dirty="0">
                <a:solidFill>
                  <a:srgbClr val="000000"/>
                </a:solidFill>
                <a:effectLst/>
              </a:rPr>
              <a:t>Inclusion in care plans: It is essential to involve caregivers in care planning processes to ensure they are well-informed about the patient's condition and treatment options. Collaborative decision-making helps address the holistic needs of the patient and fosters a supportive care environment.</a:t>
            </a:r>
          </a:p>
          <a:p>
            <a:pPr algn="l">
              <a:buFont typeface="+mj-lt"/>
              <a:buAutoNum type="arabicPeriod"/>
            </a:pPr>
            <a:r>
              <a:rPr lang="en-GB" b="0" i="0" u="none" strike="noStrike" dirty="0">
                <a:solidFill>
                  <a:srgbClr val="000000"/>
                </a:solidFill>
                <a:effectLst/>
              </a:rPr>
              <a:t>Support networks: Establishing caregiver support groups and providing access to resources such as respite care services can help alleviate caregiver burden and prevent burnout. These support networks offer opportunities for caregivers to connect with others facing similar challenges, share experiences, and access valuable information and assistance.</a:t>
            </a:r>
          </a:p>
          <a:p>
            <a:pPr algn="l"/>
            <a:r>
              <a:rPr lang="en-GB" b="0" i="0" u="none" strike="noStrike" dirty="0">
                <a:solidFill>
                  <a:srgbClr val="000000"/>
                </a:solidFill>
                <a:effectLst/>
              </a:rPr>
              <a:t>Addressing Emotional and Psychological Well-being:</a:t>
            </a:r>
          </a:p>
          <a:p>
            <a:pPr algn="l">
              <a:buFont typeface="+mj-lt"/>
              <a:buAutoNum type="arabicPeriod"/>
            </a:pPr>
            <a:r>
              <a:rPr lang="en-GB" b="0" i="0" u="none" strike="noStrike" dirty="0">
                <a:solidFill>
                  <a:srgbClr val="000000"/>
                </a:solidFill>
                <a:effectLst/>
              </a:rPr>
              <a:t>Importance of mental health: Recognizing and addressing the emotional and psychological well-being of patients and caregivers is integral to providing comprehensive care. Neurodegenerative disorders can have profound effects on mental health, leading to feelings of anxiety, depression, and caregiver stress.</a:t>
            </a:r>
          </a:p>
          <a:p>
            <a:pPr algn="l">
              <a:buFont typeface="+mj-lt"/>
              <a:buAutoNum type="arabicPeriod"/>
            </a:pPr>
            <a:r>
              <a:rPr lang="en-GB" b="0" i="0" u="none" strike="noStrike" dirty="0">
                <a:solidFill>
                  <a:srgbClr val="000000"/>
                </a:solidFill>
                <a:effectLst/>
              </a:rPr>
              <a:t>Strategies: </a:t>
            </a:r>
            <a:r>
              <a:rPr lang="en-GB" b="0" i="0" u="none" strike="noStrike" dirty="0" err="1">
                <a:solidFill>
                  <a:srgbClr val="000000"/>
                </a:solidFill>
                <a:effectLst/>
              </a:rPr>
              <a:t>Counseling</a:t>
            </a:r>
            <a:r>
              <a:rPr lang="en-GB" b="0" i="0" u="none" strike="noStrike" dirty="0">
                <a:solidFill>
                  <a:srgbClr val="000000"/>
                </a:solidFill>
                <a:effectLst/>
              </a:rPr>
              <a:t>, stress management techniques, and participation in support groups are effective strategies for addressing emotional and psychological challenges. </a:t>
            </a:r>
            <a:r>
              <a:rPr lang="en-GB" b="0" i="0" u="none" strike="noStrike" dirty="0" err="1">
                <a:solidFill>
                  <a:srgbClr val="000000"/>
                </a:solidFill>
                <a:effectLst/>
              </a:rPr>
              <a:t>Counseling</a:t>
            </a:r>
            <a:r>
              <a:rPr lang="en-GB" b="0" i="0" u="none" strike="noStrike" dirty="0">
                <a:solidFill>
                  <a:srgbClr val="000000"/>
                </a:solidFill>
                <a:effectLst/>
              </a:rPr>
              <a:t> provides a safe space for patients and caregivers to express their concerns, learn coping skills, and develop resilience in the face of adversity.</a:t>
            </a:r>
          </a:p>
          <a:p>
            <a:pPr algn="l">
              <a:buFont typeface="+mj-lt"/>
              <a:buAutoNum type="arabicPeriod"/>
            </a:pPr>
            <a:r>
              <a:rPr lang="en-GB" b="0" i="0" u="none" strike="noStrike" dirty="0">
                <a:solidFill>
                  <a:srgbClr val="000000"/>
                </a:solidFill>
                <a:effectLst/>
              </a:rPr>
              <a:t>Resources: Referral to mental health professionals trained in working with individuals affected by neurodegenerative disorders ensures access to specialized care. Additionally, online resources and educational materials can provide valuable information and support to patients and caregivers, even in remote or underserved areas.</a:t>
            </a:r>
          </a:p>
          <a:p>
            <a:pPr algn="l"/>
            <a:r>
              <a:rPr lang="en-GB" b="0" i="0" u="none" strike="noStrike" dirty="0">
                <a:solidFill>
                  <a:srgbClr val="000000"/>
                </a:solidFill>
                <a:effectLst/>
              </a:rPr>
              <a:t>Example: Providing </a:t>
            </a:r>
            <a:r>
              <a:rPr lang="en-GB" b="0" i="0" u="none" strike="noStrike" dirty="0" err="1">
                <a:solidFill>
                  <a:srgbClr val="000000"/>
                </a:solidFill>
                <a:effectLst/>
              </a:rPr>
              <a:t>Counseling</a:t>
            </a:r>
            <a:r>
              <a:rPr lang="en-GB" b="0" i="0" u="none" strike="noStrike" dirty="0">
                <a:solidFill>
                  <a:srgbClr val="000000"/>
                </a:solidFill>
                <a:effectLst/>
              </a:rPr>
              <a:t> Services for Depression in Patients with Neurodegenerative Disorders: Incorporating </a:t>
            </a:r>
            <a:r>
              <a:rPr lang="en-GB" b="0" i="0" u="none" strike="noStrike" dirty="0" err="1">
                <a:solidFill>
                  <a:srgbClr val="000000"/>
                </a:solidFill>
                <a:effectLst/>
              </a:rPr>
              <a:t>counseling</a:t>
            </a:r>
            <a:r>
              <a:rPr lang="en-GB" b="0" i="0" u="none" strike="noStrike" dirty="0">
                <a:solidFill>
                  <a:srgbClr val="000000"/>
                </a:solidFill>
                <a:effectLst/>
              </a:rPr>
              <a:t> services into the care plan for patients with neurodegenerative disorders can help address symptoms of depression and improve overall well-being. By working collaboratively with mental health professionals, healthcare providers can offer evidence-based interventions tailored to the individual needs of patients and caregivers. </a:t>
            </a:r>
            <a:r>
              <a:rPr lang="en-GB" b="0" i="0" u="none" strike="noStrike" dirty="0" err="1">
                <a:solidFill>
                  <a:srgbClr val="000000"/>
                </a:solidFill>
                <a:effectLst/>
              </a:rPr>
              <a:t>Counseling</a:t>
            </a:r>
            <a:r>
              <a:rPr lang="en-GB" b="0" i="0" u="none" strike="noStrike" dirty="0">
                <a:solidFill>
                  <a:srgbClr val="000000"/>
                </a:solidFill>
                <a:effectLst/>
              </a:rPr>
              <a:t> sessions may focus on coping strategies, stress management techniques, and psychoeducation about the emotional aspects of living with a chronic illness. Ultimately, addressing mental health concerns contributes to better quality of life and enhanced resilience in patients and caregivers alike.</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17</a:t>
            </a:fld>
            <a:endParaRPr lang="en-CY"/>
          </a:p>
        </p:txBody>
      </p:sp>
    </p:spTree>
    <p:extLst>
      <p:ext uri="{BB962C8B-B14F-4D97-AF65-F5344CB8AC3E}">
        <p14:creationId xmlns:p14="http://schemas.microsoft.com/office/powerpoint/2010/main" val="17909481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u="none" strike="noStrike" dirty="0">
                <a:solidFill>
                  <a:srgbClr val="000000"/>
                </a:solidFill>
                <a:effectLst/>
              </a:rPr>
              <a:t>Encouraging Physical Activity:</a:t>
            </a:r>
          </a:p>
          <a:p>
            <a:pPr algn="l">
              <a:buFont typeface="+mj-lt"/>
              <a:buAutoNum type="arabicPeriod"/>
            </a:pPr>
            <a:r>
              <a:rPr lang="en-GB" b="0" i="0" u="none" strike="noStrike" dirty="0">
                <a:solidFill>
                  <a:srgbClr val="000000"/>
                </a:solidFill>
                <a:effectLst/>
              </a:rPr>
              <a:t>Benefits: Physical activity plays a crucial role in enhancing mobility, mood, and overall health for individuals with neurodegenerative disorders. Regular exercise can help improve muscle strength, flexibility, and balance, reducing the risk of falls and promoting independence in daily activities.</a:t>
            </a:r>
          </a:p>
          <a:p>
            <a:pPr algn="l">
              <a:buFont typeface="+mj-lt"/>
              <a:buAutoNum type="arabicPeriod"/>
            </a:pPr>
            <a:r>
              <a:rPr lang="en-GB" b="0" i="0" u="none" strike="noStrike" dirty="0">
                <a:solidFill>
                  <a:srgbClr val="000000"/>
                </a:solidFill>
                <a:effectLst/>
              </a:rPr>
              <a:t>Strategies: Tailored exercise programs that accommodate the specific needs and abilities of patients, engaging activities that make physical activity enjoyable and motivating, and routine building to establish consistent exercise habits.</a:t>
            </a:r>
          </a:p>
          <a:p>
            <a:pPr algn="l">
              <a:buFont typeface="+mj-lt"/>
              <a:buAutoNum type="arabicPeriod"/>
            </a:pPr>
            <a:r>
              <a:rPr lang="en-GB" b="0" i="0" u="none" strike="noStrike" dirty="0">
                <a:solidFill>
                  <a:srgbClr val="000000"/>
                </a:solidFill>
                <a:effectLst/>
              </a:rPr>
              <a:t>Resources: Providing access to physical therapy services for personalized exercise guidance, as well as community-based exercise groups that offer social support and motivation. Example: Implementing a weekly exercise class for Parkinson's patients, focusing on exercises that target balance, coordination, and flexibility to improve motor symptoms and enhance overall well-being.</a:t>
            </a:r>
          </a:p>
          <a:p>
            <a:pPr algn="l"/>
            <a:r>
              <a:rPr lang="en-GB" b="0" i="0" u="none" strike="noStrike" dirty="0">
                <a:solidFill>
                  <a:srgbClr val="000000"/>
                </a:solidFill>
                <a:effectLst/>
              </a:rPr>
              <a:t>Importance of Nutrition and Diet:</a:t>
            </a:r>
          </a:p>
          <a:p>
            <a:pPr algn="l">
              <a:buFont typeface="+mj-lt"/>
              <a:buAutoNum type="arabicPeriod"/>
            </a:pPr>
            <a:r>
              <a:rPr lang="en-GB" b="0" i="0" u="none" strike="noStrike" dirty="0">
                <a:solidFill>
                  <a:srgbClr val="000000"/>
                </a:solidFill>
                <a:effectLst/>
              </a:rPr>
              <a:t>Role in health: Nutrition plays a critical role in managing symptoms and supporting overall health in individuals with neurodegenerative disorders. A well-balanced diet can help slow disease progression, alleviate symptoms, and improve quality of life.</a:t>
            </a:r>
          </a:p>
          <a:p>
            <a:pPr algn="l">
              <a:buFont typeface="+mj-lt"/>
              <a:buAutoNum type="arabicPeriod"/>
            </a:pPr>
            <a:r>
              <a:rPr lang="en-GB" b="0" i="0" u="none" strike="noStrike" dirty="0">
                <a:solidFill>
                  <a:srgbClr val="000000"/>
                </a:solidFill>
                <a:effectLst/>
              </a:rPr>
              <a:t>Strategies: Developing balanced diet plans that incorporate nutrient-rich foods to meet individual nutritional needs, providing nutritional </a:t>
            </a:r>
            <a:r>
              <a:rPr lang="en-GB" b="0" i="0" u="none" strike="noStrike" dirty="0" err="1">
                <a:solidFill>
                  <a:srgbClr val="000000"/>
                </a:solidFill>
                <a:effectLst/>
              </a:rPr>
              <a:t>counseling</a:t>
            </a:r>
            <a:r>
              <a:rPr lang="en-GB" b="0" i="0" u="none" strike="noStrike" dirty="0">
                <a:solidFill>
                  <a:srgbClr val="000000"/>
                </a:solidFill>
                <a:effectLst/>
              </a:rPr>
              <a:t> to address dietary challenges and optimize nutrient intake, and accommodating dietary restrictions to ensure compliance and enjoyment of meals.</a:t>
            </a:r>
          </a:p>
          <a:p>
            <a:pPr algn="l">
              <a:buFont typeface="+mj-lt"/>
              <a:buAutoNum type="arabicPeriod"/>
            </a:pPr>
            <a:r>
              <a:rPr lang="en-GB" b="0" i="0" u="none" strike="noStrike" dirty="0">
                <a:solidFill>
                  <a:srgbClr val="000000"/>
                </a:solidFill>
                <a:effectLst/>
              </a:rPr>
              <a:t>Resources: Access to registered dietitians for expert guidance and support in meal planning and nutritional management, as well as online nutritional tools and resources for convenient access to dietary information and recipe ideas. Example: Creating individualized meal plans for ALS patients that focus on maintaining adequate calorie and protein intake to support muscle function and prevent weight loss, while also addressing swallowing difficulties and other dietary concerns associated with the condition.</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18</a:t>
            </a:fld>
            <a:endParaRPr lang="en-CY"/>
          </a:p>
        </p:txBody>
      </p:sp>
    </p:spTree>
    <p:extLst>
      <p:ext uri="{BB962C8B-B14F-4D97-AF65-F5344CB8AC3E}">
        <p14:creationId xmlns:p14="http://schemas.microsoft.com/office/powerpoint/2010/main" val="10415537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u="none" strike="noStrike" dirty="0">
                <a:solidFill>
                  <a:srgbClr val="000000"/>
                </a:solidFill>
                <a:effectLst/>
              </a:rPr>
              <a:t>Effective Medication Management:</a:t>
            </a:r>
          </a:p>
          <a:p>
            <a:pPr algn="l">
              <a:buFont typeface="+mj-lt"/>
              <a:buAutoNum type="arabicPeriod"/>
            </a:pPr>
            <a:r>
              <a:rPr lang="en-GB" b="0" i="0" u="none" strike="noStrike" dirty="0">
                <a:solidFill>
                  <a:srgbClr val="000000"/>
                </a:solidFill>
                <a:effectLst/>
              </a:rPr>
              <a:t>Importance: Proper medication management is crucial for effectively managing symptoms and slowing disease progression in individuals with neurodegenerative disorders. Ensuring adherence to medication regimens helps control symptoms, maintain quality of life, and delay disease progression.</a:t>
            </a:r>
          </a:p>
          <a:p>
            <a:pPr algn="l">
              <a:buFont typeface="+mj-lt"/>
              <a:buAutoNum type="arabicPeriod"/>
            </a:pPr>
            <a:r>
              <a:rPr lang="en-GB" b="0" i="0" u="none" strike="noStrike" dirty="0">
                <a:solidFill>
                  <a:srgbClr val="000000"/>
                </a:solidFill>
                <a:effectLst/>
              </a:rPr>
              <a:t>Strategies: Implementing medication schedules to ensure timely administration, utilizing reminder systems such as alarms or medication organizers to enhance adherence, and providing comprehensive education on medication use, including potential side effects and interactions.</a:t>
            </a:r>
          </a:p>
          <a:p>
            <a:pPr algn="l">
              <a:buFont typeface="+mj-lt"/>
              <a:buAutoNum type="arabicPeriod"/>
            </a:pPr>
            <a:r>
              <a:rPr lang="en-GB" b="0" i="0" u="none" strike="noStrike" dirty="0">
                <a:solidFill>
                  <a:srgbClr val="000000"/>
                </a:solidFill>
                <a:effectLst/>
              </a:rPr>
              <a:t>Resources: Collaborating with pharmacists to optimize medication regimens, utilizing medication management apps for tracking and reminders, and offering educational materials to reinforce medication understanding and adherence. Example: Implementing a medication management plan for an Alzheimer’s patient that includes a detailed schedule for medication administration, regular pharmacist consultations for medication reviews, and education on potential side effects and interactions to promote safe and effective medication use.</a:t>
            </a:r>
          </a:p>
          <a:p>
            <a:pPr algn="l"/>
            <a:r>
              <a:rPr lang="en-GB" b="0" i="0" u="none" strike="noStrike" dirty="0">
                <a:solidFill>
                  <a:srgbClr val="000000"/>
                </a:solidFill>
                <a:effectLst/>
              </a:rPr>
              <a:t>Tailoring Communication for Better Patient Outcomes:</a:t>
            </a:r>
          </a:p>
          <a:p>
            <a:pPr algn="l">
              <a:buFont typeface="+mj-lt"/>
              <a:buAutoNum type="arabicPeriod"/>
            </a:pPr>
            <a:r>
              <a:rPr lang="en-GB" b="0" i="0" u="none" strike="noStrike" dirty="0">
                <a:solidFill>
                  <a:srgbClr val="000000"/>
                </a:solidFill>
                <a:effectLst/>
              </a:rPr>
              <a:t>Importance: Clear and patient-</a:t>
            </a:r>
            <a:r>
              <a:rPr lang="en-GB" b="0" i="0" u="none" strike="noStrike" dirty="0" err="1">
                <a:solidFill>
                  <a:srgbClr val="000000"/>
                </a:solidFill>
                <a:effectLst/>
              </a:rPr>
              <a:t>centered</a:t>
            </a:r>
            <a:r>
              <a:rPr lang="en-GB" b="0" i="0" u="none" strike="noStrike" dirty="0">
                <a:solidFill>
                  <a:srgbClr val="000000"/>
                </a:solidFill>
                <a:effectLst/>
              </a:rPr>
              <a:t> communication is essential for facilitating understanding, promoting adherence, and enhancing overall patient outcomes. Tailoring communication approaches to meet the individual needs and preferences of patients improves comprehension and engagement in treatment plans.</a:t>
            </a:r>
          </a:p>
          <a:p>
            <a:pPr algn="l">
              <a:buFont typeface="+mj-lt"/>
              <a:buAutoNum type="arabicPeriod"/>
            </a:pPr>
            <a:r>
              <a:rPr lang="en-GB" b="0" i="0" u="none" strike="noStrike" dirty="0">
                <a:solidFill>
                  <a:srgbClr val="000000"/>
                </a:solidFill>
                <a:effectLst/>
              </a:rPr>
              <a:t>Strategies: Utilizing plain language and avoiding medical jargon, employing visual aids such as diagrams or models to enhance understanding, and employing culturally sensitive approaches that respect patients' cultural beliefs and values.</a:t>
            </a:r>
          </a:p>
          <a:p>
            <a:pPr algn="l">
              <a:buFont typeface="+mj-lt"/>
              <a:buAutoNum type="arabicPeriod"/>
            </a:pPr>
            <a:r>
              <a:rPr lang="en-GB" b="0" i="0" u="none" strike="noStrike" dirty="0">
                <a:solidFill>
                  <a:srgbClr val="000000"/>
                </a:solidFill>
                <a:effectLst/>
              </a:rPr>
              <a:t>Resources: Providing patient education materials in multiple languages, offering interpreter services for non-English speaking patients, and utilizing technology such as video conferencing for remote interpretation services. Example: Providing bilingual resources, including educational materials and medication instructions, for non-English speaking Parkinson’s patients to ensure comprehension and adherence to treatment plans.</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19</a:t>
            </a:fld>
            <a:endParaRPr lang="en-CY"/>
          </a:p>
        </p:txBody>
      </p:sp>
    </p:spTree>
    <p:extLst>
      <p:ext uri="{BB962C8B-B14F-4D97-AF65-F5344CB8AC3E}">
        <p14:creationId xmlns:p14="http://schemas.microsoft.com/office/powerpoint/2010/main" val="11402544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i="0" u="none" strike="noStrike" dirty="0">
                <a:solidFill>
                  <a:srgbClr val="000000"/>
                </a:solidFill>
                <a:effectLst/>
              </a:rPr>
              <a:t>The Common Sense Model of Self-Regulation (CSM) stands as a fundamental framework in understanding how individuals perceive and manage their health and illness experiences. Developed by Leventhal and colleagues, this model provides insights into the cognitive and emotional processes individuals undergo when confronted with health threats or illnesses.</a:t>
            </a:r>
          </a:p>
          <a:p>
            <a:r>
              <a:rPr lang="en-CY" dirty="0"/>
              <a:t>The key components of illness representations, coping strategies, and appraisal of outcomes will be analyzed in detail.</a:t>
            </a:r>
          </a:p>
        </p:txBody>
      </p:sp>
      <p:sp>
        <p:nvSpPr>
          <p:cNvPr id="4" name="Slide Number Placeholder 3"/>
          <p:cNvSpPr>
            <a:spLocks noGrp="1"/>
          </p:cNvSpPr>
          <p:nvPr>
            <p:ph type="sldNum" sz="quarter" idx="5"/>
          </p:nvPr>
        </p:nvSpPr>
        <p:spPr/>
        <p:txBody>
          <a:bodyPr/>
          <a:lstStyle/>
          <a:p>
            <a:fld id="{9FC05F6B-35C7-4118-97E2-D4755DC640DC}" type="slidenum">
              <a:rPr lang="en-CY" smtClean="0"/>
              <a:t>20</a:t>
            </a:fld>
            <a:endParaRPr lang="en-CY"/>
          </a:p>
        </p:txBody>
      </p:sp>
    </p:spTree>
    <p:extLst>
      <p:ext uri="{BB962C8B-B14F-4D97-AF65-F5344CB8AC3E}">
        <p14:creationId xmlns:p14="http://schemas.microsoft.com/office/powerpoint/2010/main" val="33970100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u="none" strike="noStrike" dirty="0">
                <a:solidFill>
                  <a:srgbClr val="000000"/>
                </a:solidFill>
                <a:effectLst/>
              </a:rPr>
              <a:t>Understanding Illness Representations and Coping Strategies within the Common Sense Model (CSM)</a:t>
            </a:r>
          </a:p>
          <a:p>
            <a:pPr algn="l"/>
            <a:r>
              <a:rPr lang="en-GB" b="0" i="0" u="none" strike="noStrike" dirty="0">
                <a:solidFill>
                  <a:srgbClr val="000000"/>
                </a:solidFill>
                <a:effectLst/>
              </a:rPr>
              <a:t>Illness Representations in CSM: Illness representations refer to the cognitive framework through which individuals perceive and interpret their health condition. Within the Common Sense Model (CSM), these representations encompass various dimensions, including:</a:t>
            </a:r>
          </a:p>
          <a:p>
            <a:pPr algn="l">
              <a:buFont typeface="Arial" panose="020B0604020202020204" pitchFamily="34" charset="0"/>
              <a:buChar char="•"/>
            </a:pPr>
            <a:r>
              <a:rPr lang="en-GB" b="0" i="0" u="none" strike="noStrike" dirty="0">
                <a:solidFill>
                  <a:srgbClr val="000000"/>
                </a:solidFill>
                <a:effectLst/>
              </a:rPr>
              <a:t>Identity: How individuals label and define their illness (e.g., Alzheimer's disease).</a:t>
            </a:r>
          </a:p>
          <a:p>
            <a:pPr algn="l">
              <a:buFont typeface="Arial" panose="020B0604020202020204" pitchFamily="34" charset="0"/>
              <a:buChar char="•"/>
            </a:pPr>
            <a:r>
              <a:rPr lang="en-GB" b="0" i="0" u="none" strike="noStrike" dirty="0">
                <a:solidFill>
                  <a:srgbClr val="000000"/>
                </a:solidFill>
                <a:effectLst/>
              </a:rPr>
              <a:t>Cause: Beliefs about the factors responsible for the onset or development of the illness (e.g., genetic predisposition, lifestyle factors).</a:t>
            </a:r>
          </a:p>
          <a:p>
            <a:pPr algn="l">
              <a:buFont typeface="Arial" panose="020B0604020202020204" pitchFamily="34" charset="0"/>
              <a:buChar char="•"/>
            </a:pPr>
            <a:r>
              <a:rPr lang="en-GB" b="0" i="0" u="none" strike="noStrike" dirty="0">
                <a:solidFill>
                  <a:srgbClr val="000000"/>
                </a:solidFill>
                <a:effectLst/>
              </a:rPr>
              <a:t>Timeline: Perceptions of the duration and expected course of the illness (e.g., chronic, acute).</a:t>
            </a:r>
          </a:p>
          <a:p>
            <a:pPr algn="l">
              <a:buFont typeface="Arial" panose="020B0604020202020204" pitchFamily="34" charset="0"/>
              <a:buChar char="•"/>
            </a:pPr>
            <a:r>
              <a:rPr lang="en-GB" b="0" i="0" u="none" strike="noStrike" dirty="0">
                <a:solidFill>
                  <a:srgbClr val="000000"/>
                </a:solidFill>
                <a:effectLst/>
              </a:rPr>
              <a:t>Consequences: Beliefs about the impact of the illness on various aspects of life, such as physical functioning, emotional well-being, and social relationships.</a:t>
            </a:r>
          </a:p>
          <a:p>
            <a:pPr algn="l">
              <a:buFont typeface="Arial" panose="020B0604020202020204" pitchFamily="34" charset="0"/>
              <a:buChar char="•"/>
            </a:pPr>
            <a:r>
              <a:rPr lang="en-GB" b="0" i="0" u="none" strike="noStrike" dirty="0">
                <a:solidFill>
                  <a:srgbClr val="000000"/>
                </a:solidFill>
                <a:effectLst/>
              </a:rPr>
              <a:t>Controllability: Perceptions of the degree to which the illness and its consequences are manageable or controllable through personal or external efforts.</a:t>
            </a:r>
          </a:p>
          <a:p>
            <a:pPr algn="l"/>
            <a:r>
              <a:rPr lang="en-GB" b="0" i="0" u="none" strike="noStrike" dirty="0">
                <a:solidFill>
                  <a:srgbClr val="000000"/>
                </a:solidFill>
                <a:effectLst/>
              </a:rPr>
              <a:t>Importance: Illness representations play a significant role in shaping how individuals respond to and cope with their health condition. They influence health-related </a:t>
            </a:r>
            <a:r>
              <a:rPr lang="en-GB" b="0" i="0" u="none" strike="noStrike" dirty="0" err="1">
                <a:solidFill>
                  <a:srgbClr val="000000"/>
                </a:solidFill>
                <a:effectLst/>
              </a:rPr>
              <a:t>behaviors</a:t>
            </a:r>
            <a:r>
              <a:rPr lang="en-GB" b="0" i="0" u="none" strike="noStrike" dirty="0">
                <a:solidFill>
                  <a:srgbClr val="000000"/>
                </a:solidFill>
                <a:effectLst/>
              </a:rPr>
              <a:t>, treatment adherence, and psychological adjustment to illness. For example, an Alzheimer's patient's beliefs about the progressive nature of the disease and its impact on daily functioning can influence their coping strategies and emotional well-being.</a:t>
            </a:r>
          </a:p>
          <a:p>
            <a:pPr algn="l"/>
            <a:r>
              <a:rPr lang="en-GB" b="0" i="0" u="none" strike="noStrike" dirty="0">
                <a:solidFill>
                  <a:srgbClr val="000000"/>
                </a:solidFill>
                <a:effectLst/>
              </a:rPr>
              <a:t>Example: An Alzheimer's patient may perceive their condition as progressively worsening over time, leading to cognitive decline and functional impairments. This representation may influence their coping strategies, such as seeking social support, engaging in cognitive stimulation activities, or planning for future care needs.</a:t>
            </a:r>
          </a:p>
          <a:p>
            <a:pPr algn="l"/>
            <a:r>
              <a:rPr lang="en-GB" b="0" i="0" u="none" strike="noStrike" dirty="0">
                <a:solidFill>
                  <a:srgbClr val="000000"/>
                </a:solidFill>
                <a:effectLst/>
              </a:rPr>
              <a:t>Coping Strategies in CSM: Coping strategies encompass the diverse methods individuals use to manage the stress and challenges associated with their health condition. In the context of the Common Sense Model (CSM), coping strategies are often categorized into two main types:</a:t>
            </a:r>
          </a:p>
          <a:p>
            <a:pPr algn="l">
              <a:buFont typeface="Arial" panose="020B0604020202020204" pitchFamily="34" charset="0"/>
              <a:buChar char="•"/>
            </a:pPr>
            <a:r>
              <a:rPr lang="en-GB" b="0" i="0" u="none" strike="noStrike" dirty="0">
                <a:solidFill>
                  <a:srgbClr val="000000"/>
                </a:solidFill>
                <a:effectLst/>
              </a:rPr>
              <a:t>Problem-focused coping: Strategies aimed at addressing the underlying cause of stress or health challenges. These may include problem-solving, seeking information or medical treatment, and making lifestyle changes to manage symptoms.</a:t>
            </a:r>
          </a:p>
          <a:p>
            <a:pPr algn="l">
              <a:buFont typeface="Arial" panose="020B0604020202020204" pitchFamily="34" charset="0"/>
              <a:buChar char="•"/>
            </a:pPr>
            <a:r>
              <a:rPr lang="en-GB" b="0" i="0" u="none" strike="noStrike" dirty="0">
                <a:solidFill>
                  <a:srgbClr val="000000"/>
                </a:solidFill>
                <a:effectLst/>
              </a:rPr>
              <a:t>Emotion-focused coping: Strategies aimed at managing the emotional distress and psychological impact of the illness. These may include seeking social support, engaging in relaxation techniques, practicing mindfulness or acceptance, and reframing cognitive appraisals of the illness.</a:t>
            </a:r>
          </a:p>
          <a:p>
            <a:pPr algn="l"/>
            <a:r>
              <a:rPr lang="en-GB" b="0" i="0" u="none" strike="noStrike" dirty="0">
                <a:solidFill>
                  <a:srgbClr val="000000"/>
                </a:solidFill>
                <a:effectLst/>
              </a:rPr>
              <a:t>Example: A Parkinson's patient may utilize both problem-focused and emotion-focused coping strategies to manage their condition. They may engage in physical therapy and medication management (problem-focused) to address motor symptoms and maintain physical function. Additionally, they may practice mindfulness meditation or participate in support groups (emotion-focused) to cope with emotional distress, uncertainty, and social challenges associated with the illness.</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21</a:t>
            </a:fld>
            <a:endParaRPr lang="en-CY"/>
          </a:p>
        </p:txBody>
      </p:sp>
    </p:spTree>
    <p:extLst>
      <p:ext uri="{BB962C8B-B14F-4D97-AF65-F5344CB8AC3E}">
        <p14:creationId xmlns:p14="http://schemas.microsoft.com/office/powerpoint/2010/main" val="9573910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u="none" strike="noStrike" dirty="0">
                <a:solidFill>
                  <a:srgbClr val="000000"/>
                </a:solidFill>
                <a:effectLst/>
              </a:rPr>
              <a:t>Appraisal of Outcomes within the Common Sense Model (CSM)</a:t>
            </a:r>
          </a:p>
          <a:p>
            <a:pPr algn="l"/>
            <a:r>
              <a:rPr lang="en-GB" b="0" i="0" u="none" strike="noStrike" dirty="0">
                <a:solidFill>
                  <a:srgbClr val="000000"/>
                </a:solidFill>
                <a:effectLst/>
              </a:rPr>
              <a:t>Definition: The appraisal of outcomes refers to the evaluation of the effectiveness of coping strategies and adjustments made in response to a health condition or stressor. Within the framework of the Common Sense Model (CSM), this process involves assessing the consequences of coping efforts and determining whether further adaptations or changes are needed to effectively manage the condition.</a:t>
            </a:r>
          </a:p>
          <a:p>
            <a:pPr algn="l"/>
            <a:r>
              <a:rPr lang="en-GB" b="0" i="0" u="none" strike="noStrike" dirty="0">
                <a:solidFill>
                  <a:srgbClr val="000000"/>
                </a:solidFill>
                <a:effectLst/>
              </a:rPr>
              <a:t>Role: The appraisal of outcomes plays a crucial role in guiding individuals' ongoing management of their health condition. By evaluating the outcomes of coping strategies, individuals can determine whether their current approach is yielding the desired results or if adjustments are necessary to improve symptom management, enhance quality of life, and achieve optimal health outcomes.</a:t>
            </a:r>
          </a:p>
          <a:p>
            <a:pPr algn="l"/>
            <a:r>
              <a:rPr lang="en-GB" b="0" i="0" u="none" strike="noStrike" dirty="0">
                <a:solidFill>
                  <a:srgbClr val="000000"/>
                </a:solidFill>
                <a:effectLst/>
              </a:rPr>
              <a:t>Example: An example of the appraisal of outcomes within the context of the Common Sense Model is adjusting a treatment plan based on a Parkinson's patient's response to medication. Suppose a Parkinson's patient begins a new medication regimen to manage motor symptoms such as tremors and rigidity. Over time, the patient monitors their response to the medication, noting changes in symptom severity, functional abilities, and overall well-being. If the patient experiences significant improvement in symptoms with minimal side effects, this positive outcome may indicate that the current treatment plan is effective. However, if the patient experiences little to no improvement or adverse reactions to the medication, they may need to reevaluate their treatment approach and consider alternative medications or adjunct therapies. The appraisal of outcomes guides the patient and healthcare provider in making informed decisions about adjusting the treatment plan to better meet the patient's needs and goals.</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22</a:t>
            </a:fld>
            <a:endParaRPr lang="en-CY"/>
          </a:p>
        </p:txBody>
      </p:sp>
    </p:spTree>
    <p:extLst>
      <p:ext uri="{BB962C8B-B14F-4D97-AF65-F5344CB8AC3E}">
        <p14:creationId xmlns:p14="http://schemas.microsoft.com/office/powerpoint/2010/main" val="1499528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u="none" strike="noStrike" dirty="0">
                <a:solidFill>
                  <a:srgbClr val="000000"/>
                </a:solidFill>
                <a:effectLst/>
              </a:rPr>
              <a:t>At the completion of this course, students will be able to:</a:t>
            </a:r>
          </a:p>
          <a:p>
            <a:pPr algn="l">
              <a:buFont typeface="Arial" panose="020B0604020202020204" pitchFamily="34" charset="0"/>
              <a:buChar char="•"/>
            </a:pPr>
            <a:r>
              <a:rPr lang="en-GB" b="0" i="0" u="none" strike="noStrike" dirty="0">
                <a:solidFill>
                  <a:srgbClr val="000000"/>
                </a:solidFill>
                <a:effectLst/>
              </a:rPr>
              <a:t>Understand the main psychological theories of health </a:t>
            </a:r>
            <a:r>
              <a:rPr lang="en-GB" b="0" i="0" u="none" strike="noStrike" dirty="0" err="1">
                <a:solidFill>
                  <a:srgbClr val="000000"/>
                </a:solidFill>
                <a:effectLst/>
              </a:rPr>
              <a:t>behavior</a:t>
            </a:r>
            <a:r>
              <a:rPr lang="en-GB" b="0" i="0" u="none" strike="noStrike" dirty="0">
                <a:solidFill>
                  <a:srgbClr val="000000"/>
                </a:solidFill>
                <a:effectLst/>
              </a:rPr>
              <a:t> and be able to apply these when working with patients with neurodevelopmental disorders (NDDs).</a:t>
            </a:r>
          </a:p>
          <a:p>
            <a:pPr algn="l">
              <a:buFont typeface="Arial" panose="020B0604020202020204" pitchFamily="34" charset="0"/>
              <a:buChar char="•"/>
            </a:pPr>
            <a:r>
              <a:rPr lang="en-GB" b="0" i="0" u="none" strike="noStrike" dirty="0">
                <a:solidFill>
                  <a:srgbClr val="000000"/>
                </a:solidFill>
                <a:effectLst/>
              </a:rPr>
              <a:t>Understand and apply the principles of the Transtheoretical Model, also known as the Stages of Change, to NDDs.</a:t>
            </a:r>
          </a:p>
          <a:p>
            <a:pPr algn="l">
              <a:buFont typeface="Arial" panose="020B0604020202020204" pitchFamily="34" charset="0"/>
              <a:buChar char="•"/>
            </a:pPr>
            <a:r>
              <a:rPr lang="en-GB" b="0" i="0" u="none" strike="noStrike" dirty="0">
                <a:solidFill>
                  <a:srgbClr val="000000"/>
                </a:solidFill>
                <a:effectLst/>
              </a:rPr>
              <a:t>Understand and apply the principles of the Health Belief Model to NDDs.</a:t>
            </a:r>
          </a:p>
          <a:p>
            <a:pPr algn="l">
              <a:buFont typeface="Arial" panose="020B0604020202020204" pitchFamily="34" charset="0"/>
              <a:buChar char="•"/>
            </a:pPr>
            <a:r>
              <a:rPr lang="en-GB" b="0" i="0" u="none" strike="noStrike" dirty="0">
                <a:solidFill>
                  <a:srgbClr val="000000"/>
                </a:solidFill>
                <a:effectLst/>
              </a:rPr>
              <a:t>Understand and apply the principles of the Common Sense Model of Self-Regulation to NDDs.</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2</a:t>
            </a:fld>
            <a:endParaRPr lang="en-CY"/>
          </a:p>
        </p:txBody>
      </p:sp>
    </p:spTree>
    <p:extLst>
      <p:ext uri="{BB962C8B-B14F-4D97-AF65-F5344CB8AC3E}">
        <p14:creationId xmlns:p14="http://schemas.microsoft.com/office/powerpoint/2010/main" val="38834604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u="none" strike="noStrike" dirty="0">
                <a:solidFill>
                  <a:srgbClr val="000000"/>
                </a:solidFill>
                <a:effectLst/>
              </a:rPr>
              <a:t>By applying the principles of the Common Sense Model (CSM) to these conditions, healthcare providers can develop personalized care plans that address patients' unique illness representations and coping strategies.</a:t>
            </a:r>
          </a:p>
          <a:p>
            <a:pPr algn="l"/>
            <a:r>
              <a:rPr lang="en-GB" b="0" i="0" u="none" strike="noStrike" dirty="0">
                <a:solidFill>
                  <a:srgbClr val="000000"/>
                </a:solidFill>
                <a:effectLst/>
              </a:rPr>
              <a:t>Tailoring Interventions: One of the key tenets of the CSM is recognizing the diversity of individuals' perceptions and responses to illness. Tailoring interventions based on patients' illness representations and coping strategies is essential for promoting engagement and adherence to treatment plans. For example, for an ALS patient, understanding their beliefs about the progression of the disease, their perceived control over symptoms, and their preferred coping methods can inform the development of a comprehensive care plan that addresses their specific needs and preferences.</a:t>
            </a:r>
          </a:p>
          <a:p>
            <a:pPr algn="l"/>
            <a:r>
              <a:rPr lang="en-GB" b="0" i="0" u="none" strike="noStrike" dirty="0">
                <a:solidFill>
                  <a:srgbClr val="000000"/>
                </a:solidFill>
                <a:effectLst/>
              </a:rPr>
              <a:t>Example: Designing a comprehensive care plan for an ALS patient involves considering various factors, including their beliefs about the nature of the illness, its consequences, and their coping strategies. For instance, if an ALS patient perceives the disease as rapidly progressing and feels overwhelmed by the physical and emotional challenges it presents, interventions may focus on providing emotional support, facilitating communication with loved ones, and offering practical assistance with daily activities. Additionally, if the patient prefers problem-focused coping strategies, such as actively seeking information and participating in decision-making regarding their care, the care plan may include regular discussions with healthcare providers, access to educational resources, and involvement in support groups.</a:t>
            </a:r>
          </a:p>
          <a:p>
            <a:pPr algn="l"/>
            <a:r>
              <a:rPr lang="en-GB" b="0" i="0" u="none" strike="noStrike" dirty="0">
                <a:solidFill>
                  <a:srgbClr val="000000"/>
                </a:solidFill>
                <a:effectLst/>
              </a:rPr>
              <a:t>Benefits: Personalizing care plans based on patients' illness representations and coping strategies offers numerous benefits. By aligning interventions with patients' beliefs and preferences, healthcare providers can enhance patient engagement, improve treatment adherence, and ultimately achieve better health outcomes. Additionally, personalized care fosters a sense of empowerment and autonomy, leading to greater patient satisfaction and quality of life.</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23</a:t>
            </a:fld>
            <a:endParaRPr lang="en-CY"/>
          </a:p>
        </p:txBody>
      </p:sp>
    </p:spTree>
    <p:extLst>
      <p:ext uri="{BB962C8B-B14F-4D97-AF65-F5344CB8AC3E}">
        <p14:creationId xmlns:p14="http://schemas.microsoft.com/office/powerpoint/2010/main" val="8152791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u="none" strike="noStrike" dirty="0">
                <a:solidFill>
                  <a:srgbClr val="000000"/>
                </a:solidFill>
                <a:effectLst/>
              </a:rPr>
              <a:t>Integrating Psychological Models in Patient Care: A Holistic Approach</a:t>
            </a:r>
          </a:p>
          <a:p>
            <a:pPr algn="l"/>
            <a:r>
              <a:rPr lang="en-GB" b="0" i="0" u="none" strike="noStrike" dirty="0">
                <a:solidFill>
                  <a:srgbClr val="000000"/>
                </a:solidFill>
                <a:effectLst/>
              </a:rPr>
              <a:t>In the realm of healthcare, integrating psychological models can offer a more comprehensive understanding of patient </a:t>
            </a:r>
            <a:r>
              <a:rPr lang="en-GB" b="0" i="0" u="none" strike="noStrike" dirty="0" err="1">
                <a:solidFill>
                  <a:srgbClr val="000000"/>
                </a:solidFill>
                <a:effectLst/>
              </a:rPr>
              <a:t>behavior</a:t>
            </a:r>
            <a:r>
              <a:rPr lang="en-GB" b="0" i="0" u="none" strike="noStrike" dirty="0">
                <a:solidFill>
                  <a:srgbClr val="000000"/>
                </a:solidFill>
                <a:effectLst/>
              </a:rPr>
              <a:t> and facilitate the development of tailored interventions. By combining elements from the Transtheoretical Model (TTM), Health Belief Model (HBM), and Common Sense Model (CSM), healthcare providers can create holistic care plans that address the diverse needs and preferences of patients.</a:t>
            </a:r>
          </a:p>
          <a:p>
            <a:pPr algn="l"/>
            <a:r>
              <a:rPr lang="en-GB" b="0" i="0" u="none" strike="noStrike" dirty="0">
                <a:solidFill>
                  <a:srgbClr val="000000"/>
                </a:solidFill>
                <a:effectLst/>
              </a:rPr>
              <a:t>Complementary Approaches: Each psychological model brings unique insights into understanding and influencing health-related </a:t>
            </a:r>
            <a:r>
              <a:rPr lang="en-GB" b="0" i="0" u="none" strike="noStrike" dirty="0" err="1">
                <a:solidFill>
                  <a:srgbClr val="000000"/>
                </a:solidFill>
                <a:effectLst/>
              </a:rPr>
              <a:t>behaviors</a:t>
            </a:r>
            <a:r>
              <a:rPr lang="en-GB" b="0" i="0" u="none" strike="noStrike" dirty="0">
                <a:solidFill>
                  <a:srgbClr val="000000"/>
                </a:solidFill>
                <a:effectLst/>
              </a:rPr>
              <a:t>. Integrating elements from multiple models allows healthcare providers to capitalize on their respective strengths and create more nuanced interventions. For example, drawing from the stages of change concept in the Transtheoretical Model, healthcare providers can assess patients' readiness to adopt health </a:t>
            </a:r>
            <a:r>
              <a:rPr lang="en-GB" b="0" i="0" u="none" strike="noStrike" dirty="0" err="1">
                <a:solidFill>
                  <a:srgbClr val="000000"/>
                </a:solidFill>
                <a:effectLst/>
              </a:rPr>
              <a:t>behaviors</a:t>
            </a:r>
            <a:r>
              <a:rPr lang="en-GB" b="0" i="0" u="none" strike="noStrike" dirty="0">
                <a:solidFill>
                  <a:srgbClr val="000000"/>
                </a:solidFill>
                <a:effectLst/>
              </a:rPr>
              <a:t> and tailor interventions accordingly. Meanwhile, incorporating beliefs about illness from the Health Belief Model and coping strategies from the Common Sense Model provides additional layers of insight into patients' perceptions and responses to their health condition.</a:t>
            </a:r>
          </a:p>
          <a:p>
            <a:pPr algn="l"/>
            <a:r>
              <a:rPr lang="en-GB" b="0" i="0" u="none" strike="noStrike" dirty="0">
                <a:solidFill>
                  <a:srgbClr val="000000"/>
                </a:solidFill>
                <a:effectLst/>
              </a:rPr>
              <a:t>Example: In designing patient interventions, healthcare providers may integrate components from the Transtheoretical Model, Health Belief Model, and Common Sense Model to develop holistic care plans. For instance, for a patient with diabetes who is in the contemplation stage of change (TTM), healthcare providers may address beliefs about the seriousness of the condition and the perceived benefits of adopting a healthier lifestyle (HBM). Additionally, they may incorporate coping strategies such as problem-solving and emotion-focused coping to help the patient manage stressors associated with diabetes management (CSM).</a:t>
            </a:r>
          </a:p>
          <a:p>
            <a:pPr algn="l"/>
            <a:r>
              <a:rPr lang="en-GB" b="0" i="0" u="none" strike="noStrike" dirty="0">
                <a:solidFill>
                  <a:srgbClr val="000000"/>
                </a:solidFill>
                <a:effectLst/>
              </a:rPr>
              <a:t>Benefits: Integrating psychological models in patient care offers several benefits. By considering multiple factors influencing health </a:t>
            </a:r>
            <a:r>
              <a:rPr lang="en-GB" b="0" i="0" u="none" strike="noStrike" dirty="0" err="1">
                <a:solidFill>
                  <a:srgbClr val="000000"/>
                </a:solidFill>
                <a:effectLst/>
              </a:rPr>
              <a:t>behaviors</a:t>
            </a:r>
            <a:r>
              <a:rPr lang="en-GB" b="0" i="0" u="none" strike="noStrike" dirty="0">
                <a:solidFill>
                  <a:srgbClr val="000000"/>
                </a:solidFill>
                <a:effectLst/>
              </a:rPr>
              <a:t>, healthcare providers gain a more comprehensive understanding of patients' needs and preferences. This holistic approach enables the development of tailored interventions that are more likely to resonate with patients and result in improved outcomes. Furthermore, by addressing the cognitive, emotional, and </a:t>
            </a:r>
            <a:r>
              <a:rPr lang="en-GB" b="0" i="0" u="none" strike="noStrike" dirty="0" err="1">
                <a:solidFill>
                  <a:srgbClr val="000000"/>
                </a:solidFill>
                <a:effectLst/>
              </a:rPr>
              <a:t>behavioral</a:t>
            </a:r>
            <a:r>
              <a:rPr lang="en-GB" b="0" i="0" u="none" strike="noStrike" dirty="0">
                <a:solidFill>
                  <a:srgbClr val="000000"/>
                </a:solidFill>
                <a:effectLst/>
              </a:rPr>
              <a:t> aspects of health, integrated interventions promote a more sustainable approach to </a:t>
            </a:r>
            <a:r>
              <a:rPr lang="en-GB" b="0" i="0" u="none" strike="noStrike" dirty="0" err="1">
                <a:solidFill>
                  <a:srgbClr val="000000"/>
                </a:solidFill>
                <a:effectLst/>
              </a:rPr>
              <a:t>behavior</a:t>
            </a:r>
            <a:r>
              <a:rPr lang="en-GB" b="0" i="0" u="none" strike="noStrike" dirty="0">
                <a:solidFill>
                  <a:srgbClr val="000000"/>
                </a:solidFill>
                <a:effectLst/>
              </a:rPr>
              <a:t> change and contribute to long-term health and well-being.</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24</a:t>
            </a:fld>
            <a:endParaRPr lang="en-CY"/>
          </a:p>
        </p:txBody>
      </p:sp>
    </p:spTree>
    <p:extLst>
      <p:ext uri="{BB962C8B-B14F-4D97-AF65-F5344CB8AC3E}">
        <p14:creationId xmlns:p14="http://schemas.microsoft.com/office/powerpoint/2010/main" val="9654379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u="none" strike="noStrike" dirty="0">
                <a:solidFill>
                  <a:srgbClr val="000000"/>
                </a:solidFill>
                <a:effectLst/>
              </a:rPr>
              <a:t>Challenges in Applying Psychological Models in Healthcare</a:t>
            </a:r>
          </a:p>
          <a:p>
            <a:pPr algn="l"/>
            <a:r>
              <a:rPr lang="en-GB" b="0" i="0" u="none" strike="noStrike" dirty="0">
                <a:solidFill>
                  <a:srgbClr val="000000"/>
                </a:solidFill>
                <a:effectLst/>
              </a:rPr>
              <a:t>The integration of psychological models in healthcare presents several challenges that healthcare providers must navigate to effectively implement evidence-based practices and improve patient outcomes.</a:t>
            </a:r>
          </a:p>
          <a:p>
            <a:pPr algn="l"/>
            <a:r>
              <a:rPr lang="en-GB" b="0" i="0" u="none" strike="noStrike" dirty="0">
                <a:solidFill>
                  <a:srgbClr val="000000"/>
                </a:solidFill>
                <a:effectLst/>
              </a:rPr>
              <a:t>Complexity: One of the primary challenges lies in the complexity of balancing multiple theories and individual patient needs. Psychological models offer diverse perspectives on health </a:t>
            </a:r>
            <a:r>
              <a:rPr lang="en-GB" b="0" i="0" u="none" strike="noStrike" dirty="0" err="1">
                <a:solidFill>
                  <a:srgbClr val="000000"/>
                </a:solidFill>
                <a:effectLst/>
              </a:rPr>
              <a:t>behavior</a:t>
            </a:r>
            <a:r>
              <a:rPr lang="en-GB" b="0" i="0" u="none" strike="noStrike" dirty="0">
                <a:solidFill>
                  <a:srgbClr val="000000"/>
                </a:solidFill>
                <a:effectLst/>
              </a:rPr>
              <a:t>, and healthcare providers must synthesize this information to develop tailored interventions that address the unique circumstances of each patient.</a:t>
            </a:r>
          </a:p>
          <a:p>
            <a:pPr algn="l"/>
            <a:r>
              <a:rPr lang="en-GB" b="0" i="0" u="none" strike="noStrike" dirty="0">
                <a:solidFill>
                  <a:srgbClr val="000000"/>
                </a:solidFill>
                <a:effectLst/>
              </a:rPr>
              <a:t>Resource Constraints: Limited availability of time, funding, and trained personnel poses a significant barrier to the implementation of psychological models in healthcare settings. Healthcare organizations may lack the resources necessary to support comprehensive training programs or hire specialized personnel proficient in applying psychological theories to patient care.</a:t>
            </a:r>
          </a:p>
          <a:p>
            <a:pPr algn="l"/>
            <a:r>
              <a:rPr lang="en-GB" b="0" i="0" u="none" strike="noStrike" dirty="0">
                <a:solidFill>
                  <a:srgbClr val="000000"/>
                </a:solidFill>
                <a:effectLst/>
              </a:rPr>
              <a:t>Resistance to Change: Resistance to change, both from patients and healthcare providers, can impede the successful integration of psychological models into clinical practice. Patients may be hesitant to adopt new approaches to care, while healthcare providers may be reluctant to deviate from traditional practices or lack the confidence to apply psychological theories effectively.</a:t>
            </a:r>
          </a:p>
          <a:p>
            <a:pPr algn="l"/>
            <a:r>
              <a:rPr lang="en-GB" b="0" i="0" u="none" strike="noStrike" dirty="0">
                <a:solidFill>
                  <a:srgbClr val="000000"/>
                </a:solidFill>
                <a:effectLst/>
              </a:rPr>
              <a:t>Overcoming Implementation Challenges</a:t>
            </a:r>
          </a:p>
          <a:p>
            <a:pPr algn="l"/>
            <a:r>
              <a:rPr lang="en-GB" b="0" i="0" u="none" strike="noStrike" dirty="0">
                <a:solidFill>
                  <a:srgbClr val="000000"/>
                </a:solidFill>
                <a:effectLst/>
              </a:rPr>
              <a:t>Interdisciplinary Collaboration: One strategy for overcoming implementation challenges is to promote interdisciplinary collaboration among healthcare professionals. By engaging professionals from different disciplines, such as psychologists, social workers, and nurses, healthcare teams can leverage their diverse expertise and resources to develop holistic care plans that address the complex needs of patients.</a:t>
            </a:r>
          </a:p>
          <a:p>
            <a:pPr algn="l"/>
            <a:r>
              <a:rPr lang="en-GB" b="0" i="0" u="none" strike="noStrike" dirty="0">
                <a:solidFill>
                  <a:srgbClr val="000000"/>
                </a:solidFill>
                <a:effectLst/>
              </a:rPr>
              <a:t>Training and Education: Providing ongoing training and education to healthcare providers is essential for building competence in applying psychological models to patient care. Training programs should focus on enhancing providers' understanding of psychological theories, developing practical skills for assessing patient needs and preferences, and implementing evidence-based interventions.</a:t>
            </a:r>
          </a:p>
          <a:p>
            <a:pPr algn="l"/>
            <a:r>
              <a:rPr lang="en-GB" b="0" i="0" u="none" strike="noStrike" dirty="0">
                <a:solidFill>
                  <a:srgbClr val="000000"/>
                </a:solidFill>
                <a:effectLst/>
              </a:rPr>
              <a:t>Patient Engagement: Finally, involving patients in decision-making and care planning processes is crucial for overcoming resistance to change and promoting adherence to psychological interventions. Healthcare providers should actively engage patients in discussions about their health goals, preferences, and concerns, empowering them to take an active role in their care and fostering a sense of ownership over their health outcomes.</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25</a:t>
            </a:fld>
            <a:endParaRPr lang="en-CY"/>
          </a:p>
        </p:txBody>
      </p:sp>
    </p:spTree>
    <p:extLst>
      <p:ext uri="{BB962C8B-B14F-4D97-AF65-F5344CB8AC3E}">
        <p14:creationId xmlns:p14="http://schemas.microsoft.com/office/powerpoint/2010/main" val="23479189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u="none" strike="noStrike" dirty="0">
                <a:solidFill>
                  <a:srgbClr val="000000"/>
                </a:solidFill>
                <a:effectLst/>
              </a:rPr>
              <a:t>Ethical Issues in Patient Care</a:t>
            </a:r>
          </a:p>
          <a:p>
            <a:pPr algn="l"/>
            <a:r>
              <a:rPr lang="en-GB" b="0" i="0" u="none" strike="noStrike" dirty="0">
                <a:solidFill>
                  <a:srgbClr val="000000"/>
                </a:solidFill>
                <a:effectLst/>
              </a:rPr>
              <a:t>Ethical considerations play a crucial role in guiding healthcare practices and ensuring the delivery of high-quality, patient-</a:t>
            </a:r>
            <a:r>
              <a:rPr lang="en-GB" b="0" i="0" u="none" strike="noStrike" dirty="0" err="1">
                <a:solidFill>
                  <a:srgbClr val="000000"/>
                </a:solidFill>
                <a:effectLst/>
              </a:rPr>
              <a:t>centered</a:t>
            </a:r>
            <a:r>
              <a:rPr lang="en-GB" b="0" i="0" u="none" strike="noStrike" dirty="0">
                <a:solidFill>
                  <a:srgbClr val="000000"/>
                </a:solidFill>
                <a:effectLst/>
              </a:rPr>
              <a:t> care. Key ethical principles, including autonomy, beneficence, non-maleficence, and justice, serve as guiding frameworks for healthcare professionals in navigating complex clinical situations and making ethically sound decisions.</a:t>
            </a:r>
          </a:p>
          <a:p>
            <a:pPr algn="l"/>
            <a:r>
              <a:rPr lang="en-GB" b="0" i="0" u="none" strike="noStrike" dirty="0">
                <a:solidFill>
                  <a:srgbClr val="000000"/>
                </a:solidFill>
                <a:effectLst/>
              </a:rPr>
              <a:t>Autonomy: Respecting patient autonomy is fundamental to ethical patient care. Autonomy refers to the right of individuals to make informed decisions about their healthcare, including the option to consent to or refuse treatment based on their values, preferences, and beliefs. Healthcare providers must uphold patients' autonomy by providing them with accurate information, respecting their decisions, and involving them in care planning processes.</a:t>
            </a:r>
          </a:p>
          <a:p>
            <a:pPr algn="l"/>
            <a:r>
              <a:rPr lang="en-GB" b="0" i="0" u="none" strike="noStrike" dirty="0">
                <a:solidFill>
                  <a:srgbClr val="000000"/>
                </a:solidFill>
                <a:effectLst/>
              </a:rPr>
              <a:t>Beneficence: The principle of beneficence emphasizes the obligation of healthcare providers to act in the best interest of their patients. Beneficence entails promoting patient well-being, alleviating suffering, and striving to achieve positive health outcomes. Healthcare professionals must carefully weigh the potential benefits and risks of interventions, considering both the short-term and long-term implications for patients' health and quality of life.</a:t>
            </a:r>
          </a:p>
          <a:p>
            <a:pPr algn="l"/>
            <a:r>
              <a:rPr lang="en-GB" b="0" i="0" u="none" strike="noStrike" dirty="0">
                <a:solidFill>
                  <a:srgbClr val="000000"/>
                </a:solidFill>
                <a:effectLst/>
              </a:rPr>
              <a:t>Non-maleficence: Non-maleficence requires healthcare providers to avoid causing harm to patients through their actions or interventions. This principle underscores the importance of minimizing risks, preventing adverse events, and prioritizing patient safety in clinical practice. Healthcare professionals must adhere to evidence-based practices, follow established standards of care, and continuously monitor patients for any signs of harm or adverse effects.</a:t>
            </a:r>
          </a:p>
          <a:p>
            <a:pPr algn="l"/>
            <a:r>
              <a:rPr lang="en-GB" b="0" i="0" u="none" strike="noStrike" dirty="0">
                <a:solidFill>
                  <a:srgbClr val="000000"/>
                </a:solidFill>
                <a:effectLst/>
              </a:rPr>
              <a:t>Justice: Justice pertains to the fair and equitable distribution of healthcare resources and access to care. Healthcare providers have a moral obligation to ensure that all patients receive appropriate and timely care, regardless of their socioeconomic status, ethnicity, or other factors. Addressing issues of healthcare disparities, advocating for underserved populations, and promoting health equity are essential components of ethical patient care.</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26</a:t>
            </a:fld>
            <a:endParaRPr lang="en-CY"/>
          </a:p>
        </p:txBody>
      </p:sp>
    </p:spTree>
    <p:extLst>
      <p:ext uri="{BB962C8B-B14F-4D97-AF65-F5344CB8AC3E}">
        <p14:creationId xmlns:p14="http://schemas.microsoft.com/office/powerpoint/2010/main" val="16770033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u="none" strike="noStrike" dirty="0">
                <a:solidFill>
                  <a:srgbClr val="000000"/>
                </a:solidFill>
                <a:effectLst/>
              </a:rPr>
              <a:t>Future Directions in Health </a:t>
            </a:r>
            <a:r>
              <a:rPr lang="en-GB" b="0" i="0" u="none" strike="noStrike" dirty="0" err="1">
                <a:solidFill>
                  <a:srgbClr val="000000"/>
                </a:solidFill>
                <a:effectLst/>
              </a:rPr>
              <a:t>Behavior</a:t>
            </a:r>
            <a:endParaRPr lang="en-GB" b="0" i="0" u="none" strike="noStrike" dirty="0">
              <a:solidFill>
                <a:srgbClr val="000000"/>
              </a:solidFill>
              <a:effectLst/>
            </a:endParaRPr>
          </a:p>
          <a:p>
            <a:pPr algn="l"/>
            <a:r>
              <a:rPr lang="en-GB" b="0" i="0" u="none" strike="noStrike" dirty="0">
                <a:solidFill>
                  <a:srgbClr val="000000"/>
                </a:solidFill>
                <a:effectLst/>
              </a:rPr>
              <a:t>As the field of health </a:t>
            </a:r>
            <a:r>
              <a:rPr lang="en-GB" b="0" i="0" u="none" strike="noStrike" dirty="0" err="1">
                <a:solidFill>
                  <a:srgbClr val="000000"/>
                </a:solidFill>
                <a:effectLst/>
              </a:rPr>
              <a:t>behavior</a:t>
            </a:r>
            <a:r>
              <a:rPr lang="en-GB" b="0" i="0" u="none" strike="noStrike" dirty="0">
                <a:solidFill>
                  <a:srgbClr val="000000"/>
                </a:solidFill>
                <a:effectLst/>
              </a:rPr>
              <a:t> continues to evolve, several key areas are emerging as future directions for research, practice, and policy. These include:</a:t>
            </a:r>
          </a:p>
          <a:p>
            <a:pPr algn="l">
              <a:buFont typeface="+mj-lt"/>
              <a:buAutoNum type="arabicPeriod"/>
            </a:pPr>
            <a:r>
              <a:rPr lang="en-GB" b="0" i="0" u="none" strike="noStrike" dirty="0">
                <a:solidFill>
                  <a:srgbClr val="000000"/>
                </a:solidFill>
                <a:effectLst/>
              </a:rPr>
              <a:t>Research: There is a growing need for further exploration of psychological models in diverse patient populations. While existing models such as the Transtheoretical Model (TTM), Health Belief Model (HBM), and Common Sense Model (CSM) have provided valuable insights into health </a:t>
            </a:r>
            <a:r>
              <a:rPr lang="en-GB" b="0" i="0" u="none" strike="noStrike" dirty="0" err="1">
                <a:solidFill>
                  <a:srgbClr val="000000"/>
                </a:solidFill>
                <a:effectLst/>
              </a:rPr>
              <a:t>behavior</a:t>
            </a:r>
            <a:r>
              <a:rPr lang="en-GB" b="0" i="0" u="none" strike="noStrike" dirty="0">
                <a:solidFill>
                  <a:srgbClr val="000000"/>
                </a:solidFill>
                <a:effectLst/>
              </a:rPr>
              <a:t> change, there is still much to learn about how these models apply to different demographic groups, cultural contexts, and health conditions. Future research should focus on validating and adapting psychological models to better meet the needs of diverse populations and inform the development of targeted interventions.</a:t>
            </a:r>
          </a:p>
          <a:p>
            <a:pPr algn="l">
              <a:buFont typeface="+mj-lt"/>
              <a:buAutoNum type="arabicPeriod"/>
            </a:pPr>
            <a:r>
              <a:rPr lang="en-GB" b="0" i="0" u="none" strike="noStrike" dirty="0">
                <a:solidFill>
                  <a:srgbClr val="000000"/>
                </a:solidFill>
                <a:effectLst/>
              </a:rPr>
              <a:t>Technology: The integration of technology holds great promise for delivering personalized interventions and monitoring health </a:t>
            </a:r>
            <a:r>
              <a:rPr lang="en-GB" b="0" i="0" u="none" strike="noStrike" dirty="0" err="1">
                <a:solidFill>
                  <a:srgbClr val="000000"/>
                </a:solidFill>
                <a:effectLst/>
              </a:rPr>
              <a:t>behavior</a:t>
            </a:r>
            <a:r>
              <a:rPr lang="en-GB" b="0" i="0" u="none" strike="noStrike" dirty="0">
                <a:solidFill>
                  <a:srgbClr val="000000"/>
                </a:solidFill>
                <a:effectLst/>
              </a:rPr>
              <a:t> change over time. Mobile health apps, wearable devices, and telehealth platforms offer opportunities to engage patients in self-management, provide real-time feedback, and support ongoing </a:t>
            </a:r>
            <a:r>
              <a:rPr lang="en-GB" b="0" i="0" u="none" strike="noStrike" dirty="0" err="1">
                <a:solidFill>
                  <a:srgbClr val="000000"/>
                </a:solidFill>
                <a:effectLst/>
              </a:rPr>
              <a:t>behavior</a:t>
            </a:r>
            <a:r>
              <a:rPr lang="en-GB" b="0" i="0" u="none" strike="noStrike" dirty="0">
                <a:solidFill>
                  <a:srgbClr val="000000"/>
                </a:solidFill>
                <a:effectLst/>
              </a:rPr>
              <a:t> change efforts. Future developments in technology should prioritize usability, accessibility, and integration with existing healthcare systems to maximize their impact on health </a:t>
            </a:r>
            <a:r>
              <a:rPr lang="en-GB" b="0" i="0" u="none" strike="noStrike" dirty="0" err="1">
                <a:solidFill>
                  <a:srgbClr val="000000"/>
                </a:solidFill>
                <a:effectLst/>
              </a:rPr>
              <a:t>behavior</a:t>
            </a:r>
            <a:r>
              <a:rPr lang="en-GB" b="0" i="0" u="none" strike="noStrike" dirty="0">
                <a:solidFill>
                  <a:srgbClr val="000000"/>
                </a:solidFill>
                <a:effectLst/>
              </a:rPr>
              <a:t> outcomes.</a:t>
            </a:r>
          </a:p>
          <a:p>
            <a:pPr algn="l">
              <a:buFont typeface="+mj-lt"/>
              <a:buAutoNum type="arabicPeriod"/>
            </a:pPr>
            <a:r>
              <a:rPr lang="en-GB" b="0" i="0" u="none" strike="noStrike" dirty="0">
                <a:solidFill>
                  <a:srgbClr val="000000"/>
                </a:solidFill>
                <a:effectLst/>
              </a:rPr>
              <a:t>Policy: Advocating for policies that support holistic approaches to patient care is essential for addressing the complex factors that influence health </a:t>
            </a:r>
            <a:r>
              <a:rPr lang="en-GB" b="0" i="0" u="none" strike="noStrike" dirty="0" err="1">
                <a:solidFill>
                  <a:srgbClr val="000000"/>
                </a:solidFill>
                <a:effectLst/>
              </a:rPr>
              <a:t>behavior</a:t>
            </a:r>
            <a:r>
              <a:rPr lang="en-GB" b="0" i="0" u="none" strike="noStrike" dirty="0">
                <a:solidFill>
                  <a:srgbClr val="000000"/>
                </a:solidFill>
                <a:effectLst/>
              </a:rPr>
              <a:t>. Policy initiatives should prioritize the integration of </a:t>
            </a:r>
            <a:r>
              <a:rPr lang="en-GB" b="0" i="0" u="none" strike="noStrike" dirty="0" err="1">
                <a:solidFill>
                  <a:srgbClr val="000000"/>
                </a:solidFill>
                <a:effectLst/>
              </a:rPr>
              <a:t>behavioral</a:t>
            </a:r>
            <a:r>
              <a:rPr lang="en-GB" b="0" i="0" u="none" strike="noStrike" dirty="0">
                <a:solidFill>
                  <a:srgbClr val="000000"/>
                </a:solidFill>
                <a:effectLst/>
              </a:rPr>
              <a:t> health services into primary care settings, promote reimbursement for evidence-based </a:t>
            </a:r>
            <a:r>
              <a:rPr lang="en-GB" b="0" i="0" u="none" strike="noStrike" dirty="0" err="1">
                <a:solidFill>
                  <a:srgbClr val="000000"/>
                </a:solidFill>
                <a:effectLst/>
              </a:rPr>
              <a:t>behavioral</a:t>
            </a:r>
            <a:r>
              <a:rPr lang="en-GB" b="0" i="0" u="none" strike="noStrike" dirty="0">
                <a:solidFill>
                  <a:srgbClr val="000000"/>
                </a:solidFill>
                <a:effectLst/>
              </a:rPr>
              <a:t> interventions, and incentivize healthcare providers to adopt patient-</a:t>
            </a:r>
            <a:r>
              <a:rPr lang="en-GB" b="0" i="0" u="none" strike="noStrike" dirty="0" err="1">
                <a:solidFill>
                  <a:srgbClr val="000000"/>
                </a:solidFill>
                <a:effectLst/>
              </a:rPr>
              <a:t>centered</a:t>
            </a:r>
            <a:r>
              <a:rPr lang="en-GB" b="0" i="0" u="none" strike="noStrike" dirty="0">
                <a:solidFill>
                  <a:srgbClr val="000000"/>
                </a:solidFill>
                <a:effectLst/>
              </a:rPr>
              <a:t> approaches to care. Additionally, policies supporting health promotion and disease prevention efforts, such as tobacco control, healthy eating initiatives, and physical activity promotion, are critical for addressing population-level health </a:t>
            </a:r>
            <a:r>
              <a:rPr lang="en-GB" b="0" i="0" u="none" strike="noStrike" dirty="0" err="1">
                <a:solidFill>
                  <a:srgbClr val="000000"/>
                </a:solidFill>
                <a:effectLst/>
              </a:rPr>
              <a:t>behavior</a:t>
            </a:r>
            <a:r>
              <a:rPr lang="en-GB" b="0" i="0" u="none" strike="noStrike" dirty="0">
                <a:solidFill>
                  <a:srgbClr val="000000"/>
                </a:solidFill>
                <a:effectLst/>
              </a:rPr>
              <a:t> change.</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27</a:t>
            </a:fld>
            <a:endParaRPr lang="en-CY"/>
          </a:p>
        </p:txBody>
      </p:sp>
    </p:spTree>
    <p:extLst>
      <p:ext uri="{BB962C8B-B14F-4D97-AF65-F5344CB8AC3E}">
        <p14:creationId xmlns:p14="http://schemas.microsoft.com/office/powerpoint/2010/main" val="38449904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28</a:t>
            </a:fld>
            <a:endParaRPr lang="en-CY"/>
          </a:p>
        </p:txBody>
      </p:sp>
    </p:spTree>
    <p:extLst>
      <p:ext uri="{BB962C8B-B14F-4D97-AF65-F5344CB8AC3E}">
        <p14:creationId xmlns:p14="http://schemas.microsoft.com/office/powerpoint/2010/main" val="28879914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Maintaining Functionality:</a:t>
            </a:r>
            <a:r>
              <a:rPr lang="en-GB" dirty="0"/>
              <a:t> Health </a:t>
            </a:r>
            <a:r>
              <a:rPr lang="en-GB" dirty="0" err="1"/>
              <a:t>behaviors</a:t>
            </a:r>
            <a:r>
              <a:rPr lang="en-GB" dirty="0"/>
              <a:t> play a crucial role in maintaining functionality, particularly in the context of chronic diseases and aging. Engaging in regular physical activity, adhering to a balanced diet, and following medical advice can significantly slow the progression of many chronic conditions. For instance, exercise can improve cardiovascular health, enhance mobility, and reduce the risk of comorbidities. Proper nutrition provides the necessary nutrients to support bodily functions and immune health. Collectively, these </a:t>
            </a:r>
            <a:r>
              <a:rPr lang="en-GB" dirty="0" err="1"/>
              <a:t>behaviors</a:t>
            </a:r>
            <a:r>
              <a:rPr lang="en-GB" dirty="0"/>
              <a:t> contribute to preserving an individual's physical capabilities and overall quality of life, allowing them to remain active and independent for longer periods.</a:t>
            </a:r>
          </a:p>
          <a:p>
            <a:r>
              <a:rPr lang="en-GB" b="1" dirty="0"/>
              <a:t>Enhancing Quality of Life:</a:t>
            </a:r>
            <a:r>
              <a:rPr lang="en-GB" dirty="0"/>
              <a:t> Quality of life is profoundly influenced by physical activity, nutrition, and mental health practices. Regular physical activity not only strengthens the body but also boosts mental health by releasing endorphins, which help reduce stress and improve mood. Nutrition plays a pivotal role in maintaining energy levels, cognitive function, and overall well-being. A diet rich in fruits, vegetables, whole grains, and lean proteins can prevent nutritional deficiencies and support optimal health. Mental health practices, such as mindfulness, stress management techniques, and adequate sleep, are essential for emotional stability and psychological resilience. Together, these </a:t>
            </a:r>
            <a:r>
              <a:rPr lang="en-GB" dirty="0" err="1"/>
              <a:t>behaviors</a:t>
            </a:r>
            <a:r>
              <a:rPr lang="en-GB" dirty="0"/>
              <a:t> foster a holistic approach to health, promoting a balanced and fulfilling life.</a:t>
            </a:r>
          </a:p>
          <a:p>
            <a:r>
              <a:rPr lang="en-GB" b="1" dirty="0"/>
              <a:t>Patient Compliance:</a:t>
            </a:r>
            <a:r>
              <a:rPr lang="en-GB" dirty="0"/>
              <a:t> One of the significant challenges in healthcare is ensuring patient compliance with treatment regimens. Non-compliance can lead to suboptimal health outcomes, increased healthcare costs, and exacerbation of illnesses. Factors influencing compliance include the complexity of the treatment regimen, side effects, patient understanding of the disease, and the perceived benefits of adherence. Strategies to improve compliance involve patient education, simplifying treatment plans, providing support systems, and addressing barriers to adherence. Effective communication between healthcare providers and patients is essential to foster trust and encourage active participation in their health management. Ensuring that patients understand the importance of following prescribed treatments can lead to better health outcomes and improved quality of life.</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3</a:t>
            </a:fld>
            <a:endParaRPr lang="en-CY"/>
          </a:p>
        </p:txBody>
      </p:sp>
    </p:spTree>
    <p:extLst>
      <p:ext uri="{BB962C8B-B14F-4D97-AF65-F5344CB8AC3E}">
        <p14:creationId xmlns:p14="http://schemas.microsoft.com/office/powerpoint/2010/main" val="32989454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The Stages of </a:t>
            </a:r>
            <a:r>
              <a:rPr lang="en-GB" b="1" i="0" u="none" strike="noStrike" dirty="0" err="1">
                <a:solidFill>
                  <a:srgbClr val="000000"/>
                </a:solidFill>
                <a:effectLst/>
              </a:rPr>
              <a:t>Behavior</a:t>
            </a:r>
            <a:r>
              <a:rPr lang="en-GB" b="1" i="0" u="none" strike="noStrike" dirty="0">
                <a:solidFill>
                  <a:srgbClr val="000000"/>
                </a:solidFill>
                <a:effectLst/>
              </a:rPr>
              <a:t> Change</a:t>
            </a:r>
            <a:endParaRPr lang="en-GB" b="0" i="0" u="none" strike="noStrike" dirty="0">
              <a:solidFill>
                <a:srgbClr val="000000"/>
              </a:solidFill>
              <a:effectLst/>
            </a:endParaRPr>
          </a:p>
          <a:p>
            <a:pPr algn="l">
              <a:buFont typeface="+mj-lt"/>
              <a:buAutoNum type="arabicPeriod"/>
            </a:pPr>
            <a:r>
              <a:rPr lang="en-GB" b="1" i="0" u="none" strike="noStrike" dirty="0">
                <a:solidFill>
                  <a:srgbClr val="000000"/>
                </a:solidFill>
                <a:effectLst/>
              </a:rPr>
              <a:t>Precontemplation:</a:t>
            </a:r>
            <a:r>
              <a:rPr lang="en-GB" b="0" i="0" u="none" strike="noStrike" dirty="0">
                <a:solidFill>
                  <a:srgbClr val="000000"/>
                </a:solidFill>
                <a:effectLst/>
              </a:rPr>
              <a:t> During the precontemplation stage, individuals do not intend to take action to change their </a:t>
            </a:r>
            <a:r>
              <a:rPr lang="en-GB" b="0" i="0" u="none" strike="noStrike" dirty="0" err="1">
                <a:solidFill>
                  <a:srgbClr val="000000"/>
                </a:solidFill>
                <a:effectLst/>
              </a:rPr>
              <a:t>behavior</a:t>
            </a:r>
            <a:r>
              <a:rPr lang="en-GB" b="0" i="0" u="none" strike="noStrike" dirty="0">
                <a:solidFill>
                  <a:srgbClr val="000000"/>
                </a:solidFill>
                <a:effectLst/>
              </a:rPr>
              <a:t> in the foreseeable future, typically defined as the next six months. Often, they are unaware of the problematic nature of their </a:t>
            </a:r>
            <a:r>
              <a:rPr lang="en-GB" b="0" i="0" u="none" strike="noStrike" dirty="0" err="1">
                <a:solidFill>
                  <a:srgbClr val="000000"/>
                </a:solidFill>
                <a:effectLst/>
              </a:rPr>
              <a:t>behavior</a:t>
            </a:r>
            <a:r>
              <a:rPr lang="en-GB" b="0" i="0" u="none" strike="noStrike" dirty="0">
                <a:solidFill>
                  <a:srgbClr val="000000"/>
                </a:solidFill>
                <a:effectLst/>
              </a:rPr>
              <a:t> or the negative consequences it may entail. They may also underestimate the benefits of change or overestimate the difficulties associated with changing. Interventions at this stage focus on raising awareness and providing information to help individuals recognize the need for change.</a:t>
            </a:r>
          </a:p>
          <a:p>
            <a:pPr algn="l">
              <a:buFont typeface="+mj-lt"/>
              <a:buAutoNum type="arabicPeriod"/>
            </a:pPr>
            <a:r>
              <a:rPr lang="en-GB" b="1" i="0" u="none" strike="noStrike" dirty="0">
                <a:solidFill>
                  <a:srgbClr val="000000"/>
                </a:solidFill>
                <a:effectLst/>
              </a:rPr>
              <a:t>Contemplation:</a:t>
            </a:r>
            <a:r>
              <a:rPr lang="en-GB" b="0" i="0" u="none" strike="noStrike" dirty="0">
                <a:solidFill>
                  <a:srgbClr val="000000"/>
                </a:solidFill>
                <a:effectLst/>
              </a:rPr>
              <a:t> In the contemplation stage, individuals become aware of the need for change and begin to consider the possibility of changing their </a:t>
            </a:r>
            <a:r>
              <a:rPr lang="en-GB" b="0" i="0" u="none" strike="noStrike" dirty="0" err="1">
                <a:solidFill>
                  <a:srgbClr val="000000"/>
                </a:solidFill>
                <a:effectLst/>
              </a:rPr>
              <a:t>behavior</a:t>
            </a:r>
            <a:r>
              <a:rPr lang="en-GB" b="0" i="0" u="none" strike="noStrike" dirty="0">
                <a:solidFill>
                  <a:srgbClr val="000000"/>
                </a:solidFill>
                <a:effectLst/>
              </a:rPr>
              <a:t>. They weigh the pros and cons of altering their habits, acknowledging both the benefits of change and the obstacles they might face. Although they are not yet ready to take action, they start to think more seriously about the potential for change within the next six months. Supportive interventions may include motivational interviewing and helping individuals explore their ambivalence towards change.</a:t>
            </a:r>
          </a:p>
          <a:p>
            <a:pPr algn="l">
              <a:buFont typeface="+mj-lt"/>
              <a:buAutoNum type="arabicPeriod"/>
            </a:pPr>
            <a:r>
              <a:rPr lang="en-GB" b="1" i="0" u="none" strike="noStrike" dirty="0">
                <a:solidFill>
                  <a:srgbClr val="000000"/>
                </a:solidFill>
                <a:effectLst/>
              </a:rPr>
              <a:t>Preparation:</a:t>
            </a:r>
            <a:r>
              <a:rPr lang="en-GB" b="0" i="0" u="none" strike="noStrike" dirty="0">
                <a:solidFill>
                  <a:srgbClr val="000000"/>
                </a:solidFill>
                <a:effectLst/>
              </a:rPr>
              <a:t> The preparation stage is characterized by a clear intent to take action in the immediate future, typically within the next month. Individuals in this stage may begin to make small changes or take preliminary steps towards modifying their </a:t>
            </a:r>
            <a:r>
              <a:rPr lang="en-GB" b="0" i="0" u="none" strike="noStrike" dirty="0" err="1">
                <a:solidFill>
                  <a:srgbClr val="000000"/>
                </a:solidFill>
                <a:effectLst/>
              </a:rPr>
              <a:t>behavior</a:t>
            </a:r>
            <a:r>
              <a:rPr lang="en-GB" b="0" i="0" u="none" strike="noStrike" dirty="0">
                <a:solidFill>
                  <a:srgbClr val="000000"/>
                </a:solidFill>
                <a:effectLst/>
              </a:rPr>
              <a:t>. They might seek information, gather resources, or make plans to implement their new </a:t>
            </a:r>
            <a:r>
              <a:rPr lang="en-GB" b="0" i="0" u="none" strike="noStrike" dirty="0" err="1">
                <a:solidFill>
                  <a:srgbClr val="000000"/>
                </a:solidFill>
                <a:effectLst/>
              </a:rPr>
              <a:t>behavior</a:t>
            </a:r>
            <a:r>
              <a:rPr lang="en-GB" b="0" i="0" u="none" strike="noStrike" dirty="0">
                <a:solidFill>
                  <a:srgbClr val="000000"/>
                </a:solidFill>
                <a:effectLst/>
              </a:rPr>
              <a:t>. Effective strategies during this stage involve setting realistic goals, developing an action plan, and providing support to build confidence and commitment to change.</a:t>
            </a:r>
          </a:p>
          <a:p>
            <a:pPr algn="l">
              <a:buFont typeface="+mj-lt"/>
              <a:buAutoNum type="arabicPeriod"/>
            </a:pPr>
            <a:r>
              <a:rPr lang="en-GB" b="1" i="0" u="none" strike="noStrike" dirty="0">
                <a:solidFill>
                  <a:srgbClr val="000000"/>
                </a:solidFill>
                <a:effectLst/>
              </a:rPr>
              <a:t>Action:</a:t>
            </a:r>
            <a:r>
              <a:rPr lang="en-GB" b="0" i="0" u="none" strike="noStrike" dirty="0">
                <a:solidFill>
                  <a:srgbClr val="000000"/>
                </a:solidFill>
                <a:effectLst/>
              </a:rPr>
              <a:t> The action stage involves active modification of </a:t>
            </a:r>
            <a:r>
              <a:rPr lang="en-GB" b="0" i="0" u="none" strike="noStrike" dirty="0" err="1">
                <a:solidFill>
                  <a:srgbClr val="000000"/>
                </a:solidFill>
                <a:effectLst/>
              </a:rPr>
              <a:t>behavior</a:t>
            </a:r>
            <a:r>
              <a:rPr lang="en-GB" b="0" i="0" u="none" strike="noStrike" dirty="0">
                <a:solidFill>
                  <a:srgbClr val="000000"/>
                </a:solidFill>
                <a:effectLst/>
              </a:rPr>
              <a:t>. Individuals have made specific, overt changes to their lifestyle within the past six months. This stage requires considerable time, energy, and commitment, as individuals actively work to adopt new </a:t>
            </a:r>
            <a:r>
              <a:rPr lang="en-GB" b="0" i="0" u="none" strike="noStrike" dirty="0" err="1">
                <a:solidFill>
                  <a:srgbClr val="000000"/>
                </a:solidFill>
                <a:effectLst/>
              </a:rPr>
              <a:t>behaviors</a:t>
            </a:r>
            <a:r>
              <a:rPr lang="en-GB" b="0" i="0" u="none" strike="noStrike" dirty="0">
                <a:solidFill>
                  <a:srgbClr val="000000"/>
                </a:solidFill>
                <a:effectLst/>
              </a:rPr>
              <a:t> and eliminate old ones. Successful interventions at this stage include providing encouragement, feedback, and strategies for overcoming barriers. Continuous support is crucial to help maintain momentum and avoid relapse.</a:t>
            </a:r>
          </a:p>
          <a:p>
            <a:pPr algn="l">
              <a:buFont typeface="+mj-lt"/>
              <a:buAutoNum type="arabicPeriod"/>
            </a:pPr>
            <a:r>
              <a:rPr lang="en-GB" b="1" i="0" u="none" strike="noStrike" dirty="0">
                <a:solidFill>
                  <a:srgbClr val="000000"/>
                </a:solidFill>
                <a:effectLst/>
              </a:rPr>
              <a:t>Maintenance:</a:t>
            </a:r>
            <a:r>
              <a:rPr lang="en-GB" b="0" i="0" u="none" strike="noStrike" dirty="0">
                <a:solidFill>
                  <a:srgbClr val="000000"/>
                </a:solidFill>
                <a:effectLst/>
              </a:rPr>
              <a:t> During the maintenance stage, individuals have sustained their new </a:t>
            </a:r>
            <a:r>
              <a:rPr lang="en-GB" b="0" i="0" u="none" strike="noStrike" dirty="0" err="1">
                <a:solidFill>
                  <a:srgbClr val="000000"/>
                </a:solidFill>
                <a:effectLst/>
              </a:rPr>
              <a:t>behavior</a:t>
            </a:r>
            <a:r>
              <a:rPr lang="en-GB" b="0" i="0" u="none" strike="noStrike" dirty="0">
                <a:solidFill>
                  <a:srgbClr val="000000"/>
                </a:solidFill>
                <a:effectLst/>
              </a:rPr>
              <a:t> for a significant period, typically six months or longer, and are working to prevent relapse. The focus is on consolidating the gains made during the action stage and integrating the new </a:t>
            </a:r>
            <a:r>
              <a:rPr lang="en-GB" b="0" i="0" u="none" strike="noStrike" dirty="0" err="1">
                <a:solidFill>
                  <a:srgbClr val="000000"/>
                </a:solidFill>
                <a:effectLst/>
              </a:rPr>
              <a:t>behavior</a:t>
            </a:r>
            <a:r>
              <a:rPr lang="en-GB" b="0" i="0" u="none" strike="noStrike" dirty="0">
                <a:solidFill>
                  <a:srgbClr val="000000"/>
                </a:solidFill>
                <a:effectLst/>
              </a:rPr>
              <a:t> into their daily lives. Maintenance requires ongoing effort and vigilance, as the risk of relapse can still be present. Supportive strategies include reinforcement of the benefits of the new </a:t>
            </a:r>
            <a:r>
              <a:rPr lang="en-GB" b="0" i="0" u="none" strike="noStrike" dirty="0" err="1">
                <a:solidFill>
                  <a:srgbClr val="000000"/>
                </a:solidFill>
                <a:effectLst/>
              </a:rPr>
              <a:t>behavior</a:t>
            </a:r>
            <a:r>
              <a:rPr lang="en-GB" b="0" i="0" u="none" strike="noStrike" dirty="0">
                <a:solidFill>
                  <a:srgbClr val="000000"/>
                </a:solidFill>
                <a:effectLst/>
              </a:rPr>
              <a:t>, coping mechanisms for potential triggers, and continuous motivation to sustain the change.</a:t>
            </a:r>
          </a:p>
          <a:p>
            <a:pPr algn="l">
              <a:buFont typeface="+mj-lt"/>
              <a:buAutoNum type="arabicPeriod"/>
            </a:pPr>
            <a:r>
              <a:rPr lang="en-GB" b="1" i="0" u="none" strike="noStrike" dirty="0">
                <a:solidFill>
                  <a:srgbClr val="000000"/>
                </a:solidFill>
                <a:effectLst/>
              </a:rPr>
              <a:t>Termination:</a:t>
            </a:r>
            <a:r>
              <a:rPr lang="en-GB" b="0" i="0" u="none" strike="noStrike" dirty="0">
                <a:solidFill>
                  <a:srgbClr val="000000"/>
                </a:solidFill>
                <a:effectLst/>
              </a:rPr>
              <a:t> The termination stage is reached when individuals have no desire to return to their previous unhealthy </a:t>
            </a:r>
            <a:r>
              <a:rPr lang="en-GB" b="0" i="0" u="none" strike="noStrike" dirty="0" err="1">
                <a:solidFill>
                  <a:srgbClr val="000000"/>
                </a:solidFill>
                <a:effectLst/>
              </a:rPr>
              <a:t>behaviors</a:t>
            </a:r>
            <a:r>
              <a:rPr lang="en-GB" b="0" i="0" u="none" strike="noStrike" dirty="0">
                <a:solidFill>
                  <a:srgbClr val="000000"/>
                </a:solidFill>
                <a:effectLst/>
              </a:rPr>
              <a:t> and are confident that they will not relapse. This stage signifies that the new </a:t>
            </a:r>
            <a:r>
              <a:rPr lang="en-GB" b="0" i="0" u="none" strike="noStrike" dirty="0" err="1">
                <a:solidFill>
                  <a:srgbClr val="000000"/>
                </a:solidFill>
                <a:effectLst/>
              </a:rPr>
              <a:t>behavior</a:t>
            </a:r>
            <a:r>
              <a:rPr lang="en-GB" b="0" i="0" u="none" strike="noStrike" dirty="0">
                <a:solidFill>
                  <a:srgbClr val="000000"/>
                </a:solidFill>
                <a:effectLst/>
              </a:rPr>
              <a:t> has become a permanent part of their lifestyle. At this point, individuals may feel a sense of accomplishment and self-efficacy. Interventions are typically no longer needed, but periodic check-ins or support can help ensure long-term success and address any unforeseen challenges.</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6</a:t>
            </a:fld>
            <a:endParaRPr lang="en-CY"/>
          </a:p>
        </p:txBody>
      </p:sp>
    </p:spTree>
    <p:extLst>
      <p:ext uri="{BB962C8B-B14F-4D97-AF65-F5344CB8AC3E}">
        <p14:creationId xmlns:p14="http://schemas.microsoft.com/office/powerpoint/2010/main" val="13327145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Processes of Change in the Transtheoretical Model (TTM)</a:t>
            </a:r>
            <a:endParaRPr lang="en-GB" b="0" i="0" u="none" strike="noStrike" dirty="0">
              <a:solidFill>
                <a:srgbClr val="000000"/>
              </a:solidFill>
              <a:effectLst/>
            </a:endParaRPr>
          </a:p>
          <a:p>
            <a:pPr algn="l">
              <a:buFont typeface="+mj-lt"/>
              <a:buAutoNum type="arabicPeriod"/>
            </a:pPr>
            <a:r>
              <a:rPr lang="en-GB" b="1" i="0" u="none" strike="noStrike" dirty="0">
                <a:solidFill>
                  <a:srgbClr val="000000"/>
                </a:solidFill>
                <a:effectLst/>
              </a:rPr>
              <a:t>Consciousness Raising:</a:t>
            </a:r>
            <a:r>
              <a:rPr lang="en-GB" b="0" i="0" u="none" strike="noStrike" dirty="0">
                <a:solidFill>
                  <a:srgbClr val="000000"/>
                </a:solidFill>
                <a:effectLst/>
              </a:rPr>
              <a:t> This process involves increasing awareness about the healthy </a:t>
            </a:r>
            <a:r>
              <a:rPr lang="en-GB" b="0" i="0" u="none" strike="noStrike" dirty="0" err="1">
                <a:solidFill>
                  <a:srgbClr val="000000"/>
                </a:solidFill>
                <a:effectLst/>
              </a:rPr>
              <a:t>behavior</a:t>
            </a:r>
            <a:r>
              <a:rPr lang="en-GB" b="0" i="0" u="none" strike="noStrike" dirty="0">
                <a:solidFill>
                  <a:srgbClr val="000000"/>
                </a:solidFill>
                <a:effectLst/>
              </a:rPr>
              <a:t>. It aims to educate individuals on the benefits of adopting healthier habits and the risks associated with maintaining unhealthy ones. Techniques for consciousness raising include providing information, feedback, and education through various channels such as reading materials, discussions, workshops, or media campaigns. The goal is to enhance understanding and knowledge, making individuals more conscious of the need for change.</a:t>
            </a:r>
          </a:p>
          <a:p>
            <a:pPr algn="l">
              <a:buFont typeface="+mj-lt"/>
              <a:buAutoNum type="arabicPeriod"/>
            </a:pPr>
            <a:r>
              <a:rPr lang="en-GB" b="1" i="0" u="none" strike="noStrike" dirty="0">
                <a:solidFill>
                  <a:srgbClr val="000000"/>
                </a:solidFill>
                <a:effectLst/>
              </a:rPr>
              <a:t>Dramatic Relief:</a:t>
            </a:r>
            <a:r>
              <a:rPr lang="en-GB" b="0" i="0" u="none" strike="noStrike" dirty="0">
                <a:solidFill>
                  <a:srgbClr val="000000"/>
                </a:solidFill>
                <a:effectLst/>
              </a:rPr>
              <a:t> Dramatic relief involves the emotional arousal that individuals experience about the health </a:t>
            </a:r>
            <a:r>
              <a:rPr lang="en-GB" b="0" i="0" u="none" strike="noStrike" dirty="0" err="1">
                <a:solidFill>
                  <a:srgbClr val="000000"/>
                </a:solidFill>
                <a:effectLst/>
              </a:rPr>
              <a:t>behavior</a:t>
            </a:r>
            <a:r>
              <a:rPr lang="en-GB" b="0" i="0" u="none" strike="noStrike" dirty="0">
                <a:solidFill>
                  <a:srgbClr val="000000"/>
                </a:solidFill>
                <a:effectLst/>
              </a:rPr>
              <a:t>. This process can be triggered by personal experiences, media portrayals, or discussions that evoke emotional responses, such as fear, anxiety, or inspiration. The purpose is to elicit strong emotions that reinforce the importance of changing </a:t>
            </a:r>
            <a:r>
              <a:rPr lang="en-GB" b="0" i="0" u="none" strike="noStrike" dirty="0" err="1">
                <a:solidFill>
                  <a:srgbClr val="000000"/>
                </a:solidFill>
                <a:effectLst/>
              </a:rPr>
              <a:t>behavior</a:t>
            </a:r>
            <a:r>
              <a:rPr lang="en-GB" b="0" i="0" u="none" strike="noStrike" dirty="0">
                <a:solidFill>
                  <a:srgbClr val="000000"/>
                </a:solidFill>
                <a:effectLst/>
              </a:rPr>
              <a:t>. It helps individuals connect emotionally to the consequences of their actions, motivating them to take steps towards healthier </a:t>
            </a:r>
            <a:r>
              <a:rPr lang="en-GB" b="0" i="0" u="none" strike="noStrike" dirty="0" err="1">
                <a:solidFill>
                  <a:srgbClr val="000000"/>
                </a:solidFill>
                <a:effectLst/>
              </a:rPr>
              <a:t>behaviors</a:t>
            </a:r>
            <a:r>
              <a:rPr lang="en-GB" b="0" i="0" u="none" strike="noStrike" dirty="0">
                <a:solidFill>
                  <a:srgbClr val="000000"/>
                </a:solidFill>
                <a:effectLst/>
              </a:rPr>
              <a:t>.</a:t>
            </a:r>
          </a:p>
          <a:p>
            <a:pPr algn="l">
              <a:buFont typeface="+mj-lt"/>
              <a:buAutoNum type="arabicPeriod"/>
            </a:pPr>
            <a:r>
              <a:rPr lang="en-GB" b="1" i="0" u="none" strike="noStrike" dirty="0">
                <a:solidFill>
                  <a:srgbClr val="000000"/>
                </a:solidFill>
                <a:effectLst/>
              </a:rPr>
              <a:t>Self-</a:t>
            </a:r>
            <a:r>
              <a:rPr lang="en-GB" b="1" i="0" u="none" strike="noStrike" dirty="0" err="1">
                <a:solidFill>
                  <a:srgbClr val="000000"/>
                </a:solidFill>
                <a:effectLst/>
              </a:rPr>
              <a:t>Reevaluation</a:t>
            </a:r>
            <a:r>
              <a:rPr lang="en-GB" b="1" i="0" u="none" strike="noStrike" dirty="0">
                <a:solidFill>
                  <a:srgbClr val="000000"/>
                </a:solidFill>
                <a:effectLst/>
              </a:rPr>
              <a:t>:</a:t>
            </a:r>
            <a:r>
              <a:rPr lang="en-GB" b="0" i="0" u="none" strike="noStrike" dirty="0">
                <a:solidFill>
                  <a:srgbClr val="000000"/>
                </a:solidFill>
                <a:effectLst/>
              </a:rPr>
              <a:t> Self-</a:t>
            </a:r>
            <a:r>
              <a:rPr lang="en-GB" b="0" i="0" u="none" strike="noStrike" dirty="0" err="1">
                <a:solidFill>
                  <a:srgbClr val="000000"/>
                </a:solidFill>
                <a:effectLst/>
              </a:rPr>
              <a:t>reevaluation</a:t>
            </a:r>
            <a:r>
              <a:rPr lang="en-GB" b="0" i="0" u="none" strike="noStrike" dirty="0">
                <a:solidFill>
                  <a:srgbClr val="000000"/>
                </a:solidFill>
                <a:effectLst/>
              </a:rPr>
              <a:t> is the process where individuals realize that adopting a healthy </a:t>
            </a:r>
            <a:r>
              <a:rPr lang="en-GB" b="0" i="0" u="none" strike="noStrike" dirty="0" err="1">
                <a:solidFill>
                  <a:srgbClr val="000000"/>
                </a:solidFill>
                <a:effectLst/>
              </a:rPr>
              <a:t>behavior</a:t>
            </a:r>
            <a:r>
              <a:rPr lang="en-GB" b="0" i="0" u="none" strike="noStrike" dirty="0">
                <a:solidFill>
                  <a:srgbClr val="000000"/>
                </a:solidFill>
                <a:effectLst/>
              </a:rPr>
              <a:t> aligns with their values and the person they want to become. This involves a deep, reflective process where individuals assess how their </a:t>
            </a:r>
            <a:r>
              <a:rPr lang="en-GB" b="0" i="0" u="none" strike="noStrike" dirty="0" err="1">
                <a:solidFill>
                  <a:srgbClr val="000000"/>
                </a:solidFill>
                <a:effectLst/>
              </a:rPr>
              <a:t>behavior</a:t>
            </a:r>
            <a:r>
              <a:rPr lang="en-GB" b="0" i="0" u="none" strike="noStrike" dirty="0">
                <a:solidFill>
                  <a:srgbClr val="000000"/>
                </a:solidFill>
                <a:effectLst/>
              </a:rPr>
              <a:t> affects their self-identity and future aspirations. Techniques include guided imagery, value clarification exercises, and self-assessment tools that help individuals envision a healthier self and the benefits of change.</a:t>
            </a:r>
          </a:p>
          <a:p>
            <a:pPr algn="l">
              <a:buFont typeface="+mj-lt"/>
              <a:buAutoNum type="arabicPeriod"/>
            </a:pPr>
            <a:r>
              <a:rPr lang="en-GB" b="1" i="0" u="none" strike="noStrike" dirty="0">
                <a:solidFill>
                  <a:srgbClr val="000000"/>
                </a:solidFill>
                <a:effectLst/>
              </a:rPr>
              <a:t>Environmental </a:t>
            </a:r>
            <a:r>
              <a:rPr lang="en-GB" b="1" i="0" u="none" strike="noStrike" dirty="0" err="1">
                <a:solidFill>
                  <a:srgbClr val="000000"/>
                </a:solidFill>
                <a:effectLst/>
              </a:rPr>
              <a:t>Reevaluation</a:t>
            </a:r>
            <a:r>
              <a:rPr lang="en-GB" b="1" i="0" u="none" strike="noStrike" dirty="0">
                <a:solidFill>
                  <a:srgbClr val="000000"/>
                </a:solidFill>
                <a:effectLst/>
              </a:rPr>
              <a:t>:</a:t>
            </a:r>
            <a:r>
              <a:rPr lang="en-GB" b="0" i="0" u="none" strike="noStrike" dirty="0">
                <a:solidFill>
                  <a:srgbClr val="000000"/>
                </a:solidFill>
                <a:effectLst/>
              </a:rPr>
              <a:t> This process involves individuals realizing the impact of their </a:t>
            </a:r>
            <a:r>
              <a:rPr lang="en-GB" b="0" i="0" u="none" strike="noStrike" dirty="0" err="1">
                <a:solidFill>
                  <a:srgbClr val="000000"/>
                </a:solidFill>
                <a:effectLst/>
              </a:rPr>
              <a:t>behavior</a:t>
            </a:r>
            <a:r>
              <a:rPr lang="en-GB" b="0" i="0" u="none" strike="noStrike" dirty="0">
                <a:solidFill>
                  <a:srgbClr val="000000"/>
                </a:solidFill>
                <a:effectLst/>
              </a:rPr>
              <a:t> on their physical and social environment. It encourages them to assess how their actions affect others and their surroundings. Techniques include role-playing, family interventions, and group discussions that highlight the broader consequences of their </a:t>
            </a:r>
            <a:r>
              <a:rPr lang="en-GB" b="0" i="0" u="none" strike="noStrike" dirty="0" err="1">
                <a:solidFill>
                  <a:srgbClr val="000000"/>
                </a:solidFill>
                <a:effectLst/>
              </a:rPr>
              <a:t>behavior</a:t>
            </a:r>
            <a:r>
              <a:rPr lang="en-GB" b="0" i="0" u="none" strike="noStrike" dirty="0">
                <a:solidFill>
                  <a:srgbClr val="000000"/>
                </a:solidFill>
                <a:effectLst/>
              </a:rPr>
              <a:t>, such as the effect on family, friends, and community. This realization can create a sense of responsibility and urgency to adopt healthier </a:t>
            </a:r>
            <a:r>
              <a:rPr lang="en-GB" b="0" i="0" u="none" strike="noStrike" dirty="0" err="1">
                <a:solidFill>
                  <a:srgbClr val="000000"/>
                </a:solidFill>
                <a:effectLst/>
              </a:rPr>
              <a:t>behaviors</a:t>
            </a:r>
            <a:r>
              <a:rPr lang="en-GB" b="0" i="0" u="none" strike="noStrike" dirty="0">
                <a:solidFill>
                  <a:srgbClr val="000000"/>
                </a:solidFill>
                <a:effectLst/>
              </a:rPr>
              <a:t>.</a:t>
            </a:r>
          </a:p>
          <a:p>
            <a:pPr algn="l">
              <a:buFont typeface="+mj-lt"/>
              <a:buAutoNum type="arabicPeriod"/>
            </a:pPr>
            <a:r>
              <a:rPr lang="en-GB" b="1" i="0" u="none" strike="noStrike" dirty="0">
                <a:solidFill>
                  <a:srgbClr val="000000"/>
                </a:solidFill>
                <a:effectLst/>
              </a:rPr>
              <a:t>Self-Liberation:</a:t>
            </a:r>
            <a:r>
              <a:rPr lang="en-GB" b="0" i="0" u="none" strike="noStrike" dirty="0">
                <a:solidFill>
                  <a:srgbClr val="000000"/>
                </a:solidFill>
                <a:effectLst/>
              </a:rPr>
              <a:t> Self-liberation is the process of believing in one’s ability to change and making a firm commitment to do so. It involves a combination of willpower and decision-making, where individuals build confidence in their capacity to change and take concrete steps towards it. Techniques include goal setting, making public commitments, and developing a clear plan of action. This process empowers individuals to take control of their </a:t>
            </a:r>
            <a:r>
              <a:rPr lang="en-GB" b="0" i="0" u="none" strike="noStrike" dirty="0" err="1">
                <a:solidFill>
                  <a:srgbClr val="000000"/>
                </a:solidFill>
                <a:effectLst/>
              </a:rPr>
              <a:t>behavior</a:t>
            </a:r>
            <a:r>
              <a:rPr lang="en-GB" b="0" i="0" u="none" strike="noStrike" dirty="0">
                <a:solidFill>
                  <a:srgbClr val="000000"/>
                </a:solidFill>
                <a:effectLst/>
              </a:rPr>
              <a:t> and reinforces their determination to succeed.</a:t>
            </a:r>
          </a:p>
          <a:p>
            <a:pPr algn="l">
              <a:buFont typeface="+mj-lt"/>
              <a:buAutoNum type="arabicPeriod"/>
            </a:pPr>
            <a:r>
              <a:rPr lang="en-GB" b="1" i="0" u="none" strike="noStrike" dirty="0">
                <a:solidFill>
                  <a:srgbClr val="000000"/>
                </a:solidFill>
                <a:effectLst/>
              </a:rPr>
              <a:t>Helping Relationships:</a:t>
            </a:r>
            <a:r>
              <a:rPr lang="en-GB" b="0" i="0" u="none" strike="noStrike" dirty="0">
                <a:solidFill>
                  <a:srgbClr val="000000"/>
                </a:solidFill>
                <a:effectLst/>
              </a:rPr>
              <a:t> This process entails seeking and utilizing social support to facilitate </a:t>
            </a:r>
            <a:r>
              <a:rPr lang="en-GB" b="0" i="0" u="none" strike="noStrike" dirty="0" err="1">
                <a:solidFill>
                  <a:srgbClr val="000000"/>
                </a:solidFill>
                <a:effectLst/>
              </a:rPr>
              <a:t>behavior</a:t>
            </a:r>
            <a:r>
              <a:rPr lang="en-GB" b="0" i="0" u="none" strike="noStrike" dirty="0">
                <a:solidFill>
                  <a:srgbClr val="000000"/>
                </a:solidFill>
                <a:effectLst/>
              </a:rPr>
              <a:t> change. It emphasizes the importance of building a network of supportive relationships that provide encouragement, understanding, and assistance. Techniques include peer support groups, </a:t>
            </a:r>
            <a:r>
              <a:rPr lang="en-GB" b="0" i="0" u="none" strike="noStrike" dirty="0" err="1">
                <a:solidFill>
                  <a:srgbClr val="000000"/>
                </a:solidFill>
                <a:effectLst/>
              </a:rPr>
              <a:t>counseling</a:t>
            </a:r>
            <a:r>
              <a:rPr lang="en-GB" b="0" i="0" u="none" strike="noStrike" dirty="0">
                <a:solidFill>
                  <a:srgbClr val="000000"/>
                </a:solidFill>
                <a:effectLst/>
              </a:rPr>
              <a:t>, buddy systems, and family interventions. These relationships offer emotional and practical support, making it easier for individuals to navigate challenges and maintain their commitment to change.</a:t>
            </a:r>
          </a:p>
          <a:p>
            <a:pPr algn="l">
              <a:buFont typeface="+mj-lt"/>
              <a:buAutoNum type="arabicPeriod"/>
            </a:pPr>
            <a:r>
              <a:rPr lang="en-GB" b="1" i="0" u="none" strike="noStrike" dirty="0">
                <a:solidFill>
                  <a:srgbClr val="000000"/>
                </a:solidFill>
                <a:effectLst/>
              </a:rPr>
              <a:t>Counter-Conditioning:</a:t>
            </a:r>
            <a:r>
              <a:rPr lang="en-GB" b="0" i="0" u="none" strike="noStrike" dirty="0">
                <a:solidFill>
                  <a:srgbClr val="000000"/>
                </a:solidFill>
                <a:effectLst/>
              </a:rPr>
              <a:t> Counter-conditioning involves substituting healthy </a:t>
            </a:r>
            <a:r>
              <a:rPr lang="en-GB" b="0" i="0" u="none" strike="noStrike" dirty="0" err="1">
                <a:solidFill>
                  <a:srgbClr val="000000"/>
                </a:solidFill>
                <a:effectLst/>
              </a:rPr>
              <a:t>behaviors</a:t>
            </a:r>
            <a:r>
              <a:rPr lang="en-GB" b="0" i="0" u="none" strike="noStrike" dirty="0">
                <a:solidFill>
                  <a:srgbClr val="000000"/>
                </a:solidFill>
                <a:effectLst/>
              </a:rPr>
              <a:t> for unhealthy ones. It requires individuals to learn and practice healthier alternatives to their previous </a:t>
            </a:r>
            <a:r>
              <a:rPr lang="en-GB" b="0" i="0" u="none" strike="noStrike" dirty="0" err="1">
                <a:solidFill>
                  <a:srgbClr val="000000"/>
                </a:solidFill>
                <a:effectLst/>
              </a:rPr>
              <a:t>behaviors</a:t>
            </a:r>
            <a:r>
              <a:rPr lang="en-GB" b="0" i="0" u="none" strike="noStrike" dirty="0">
                <a:solidFill>
                  <a:srgbClr val="000000"/>
                </a:solidFill>
                <a:effectLst/>
              </a:rPr>
              <a:t>. Techniques include stress management practices, exercise, healthy eating, and relaxation techniques. The goal is to replace old, unhealthy habits with new, positive </a:t>
            </a:r>
            <a:r>
              <a:rPr lang="en-GB" b="0" i="0" u="none" strike="noStrike" dirty="0" err="1">
                <a:solidFill>
                  <a:srgbClr val="000000"/>
                </a:solidFill>
                <a:effectLst/>
              </a:rPr>
              <a:t>behaviors</a:t>
            </a:r>
            <a:r>
              <a:rPr lang="en-GB" b="0" i="0" u="none" strike="noStrike" dirty="0">
                <a:solidFill>
                  <a:srgbClr val="000000"/>
                </a:solidFill>
                <a:effectLst/>
              </a:rPr>
              <a:t> that contribute to overall well-being.</a:t>
            </a:r>
          </a:p>
          <a:p>
            <a:pPr algn="l">
              <a:buFont typeface="+mj-lt"/>
              <a:buAutoNum type="arabicPeriod"/>
            </a:pPr>
            <a:r>
              <a:rPr lang="en-GB" b="1" i="0" u="none" strike="noStrike" dirty="0">
                <a:solidFill>
                  <a:srgbClr val="000000"/>
                </a:solidFill>
                <a:effectLst/>
              </a:rPr>
              <a:t>Reinforcement Management:</a:t>
            </a:r>
            <a:r>
              <a:rPr lang="en-GB" b="0" i="0" u="none" strike="noStrike" dirty="0">
                <a:solidFill>
                  <a:srgbClr val="000000"/>
                </a:solidFill>
                <a:effectLst/>
              </a:rPr>
              <a:t> Reinforcement management focuses on increasing rewards for positive </a:t>
            </a:r>
            <a:r>
              <a:rPr lang="en-GB" b="0" i="0" u="none" strike="noStrike" dirty="0" err="1">
                <a:solidFill>
                  <a:srgbClr val="000000"/>
                </a:solidFill>
                <a:effectLst/>
              </a:rPr>
              <a:t>behavior</a:t>
            </a:r>
            <a:r>
              <a:rPr lang="en-GB" b="0" i="0" u="none" strike="noStrike" dirty="0">
                <a:solidFill>
                  <a:srgbClr val="000000"/>
                </a:solidFill>
                <a:effectLst/>
              </a:rPr>
              <a:t> and reducing rewards for unhealthy </a:t>
            </a:r>
            <a:r>
              <a:rPr lang="en-GB" b="0" i="0" u="none" strike="noStrike" dirty="0" err="1">
                <a:solidFill>
                  <a:srgbClr val="000000"/>
                </a:solidFill>
                <a:effectLst/>
              </a:rPr>
              <a:t>behavior</a:t>
            </a:r>
            <a:r>
              <a:rPr lang="en-GB" b="0" i="0" u="none" strike="noStrike" dirty="0">
                <a:solidFill>
                  <a:srgbClr val="000000"/>
                </a:solidFill>
                <a:effectLst/>
              </a:rPr>
              <a:t>. This process involves developing a system of incentives that encourages and maintains healthy </a:t>
            </a:r>
            <a:r>
              <a:rPr lang="en-GB" b="0" i="0" u="none" strike="noStrike" dirty="0" err="1">
                <a:solidFill>
                  <a:srgbClr val="000000"/>
                </a:solidFill>
                <a:effectLst/>
              </a:rPr>
              <a:t>behaviors</a:t>
            </a:r>
            <a:r>
              <a:rPr lang="en-GB" b="0" i="0" u="none" strike="noStrike" dirty="0">
                <a:solidFill>
                  <a:srgbClr val="000000"/>
                </a:solidFill>
                <a:effectLst/>
              </a:rPr>
              <a:t>. Techniques include self-reinforcement, contingency contracts, and positive reinforcement from others. By recognizing and rewarding progress, individuals are more likely to sustain their </a:t>
            </a:r>
            <a:r>
              <a:rPr lang="en-GB" b="0" i="0" u="none" strike="noStrike" dirty="0" err="1">
                <a:solidFill>
                  <a:srgbClr val="000000"/>
                </a:solidFill>
                <a:effectLst/>
              </a:rPr>
              <a:t>behavior</a:t>
            </a:r>
            <a:r>
              <a:rPr lang="en-GB" b="0" i="0" u="none" strike="noStrike" dirty="0">
                <a:solidFill>
                  <a:srgbClr val="000000"/>
                </a:solidFill>
                <a:effectLst/>
              </a:rPr>
              <a:t> change efforts.</a:t>
            </a:r>
          </a:p>
          <a:p>
            <a:pPr algn="l">
              <a:buFont typeface="+mj-lt"/>
              <a:buAutoNum type="arabicPeriod"/>
            </a:pPr>
            <a:r>
              <a:rPr lang="en-GB" b="1" i="0" u="none" strike="noStrike" dirty="0">
                <a:solidFill>
                  <a:srgbClr val="000000"/>
                </a:solidFill>
                <a:effectLst/>
              </a:rPr>
              <a:t>Stimulus Control:</a:t>
            </a:r>
            <a:r>
              <a:rPr lang="en-GB" b="0" i="0" u="none" strike="noStrike" dirty="0">
                <a:solidFill>
                  <a:srgbClr val="000000"/>
                </a:solidFill>
                <a:effectLst/>
              </a:rPr>
              <a:t> Stimulus control involves removing cues that trigger unhealthy habits and creating environments that support healthy </a:t>
            </a:r>
            <a:r>
              <a:rPr lang="en-GB" b="0" i="0" u="none" strike="noStrike" dirty="0" err="1">
                <a:solidFill>
                  <a:srgbClr val="000000"/>
                </a:solidFill>
                <a:effectLst/>
              </a:rPr>
              <a:t>behavior</a:t>
            </a:r>
            <a:r>
              <a:rPr lang="en-GB" b="0" i="0" u="none" strike="noStrike" dirty="0">
                <a:solidFill>
                  <a:srgbClr val="000000"/>
                </a:solidFill>
                <a:effectLst/>
              </a:rPr>
              <a:t>. This process requires individuals to identify and manage triggers that lead to undesirable </a:t>
            </a:r>
            <a:r>
              <a:rPr lang="en-GB" b="0" i="0" u="none" strike="noStrike" dirty="0" err="1">
                <a:solidFill>
                  <a:srgbClr val="000000"/>
                </a:solidFill>
                <a:effectLst/>
              </a:rPr>
              <a:t>behaviors</a:t>
            </a:r>
            <a:r>
              <a:rPr lang="en-GB" b="0" i="0" u="none" strike="noStrike" dirty="0">
                <a:solidFill>
                  <a:srgbClr val="000000"/>
                </a:solidFill>
                <a:effectLst/>
              </a:rPr>
              <a:t>. Techniques include avoiding environments associated with unhealthy habits, restructuring the physical environment to promote healthy choices, and using reminders or prompts for positive </a:t>
            </a:r>
            <a:r>
              <a:rPr lang="en-GB" b="0" i="0" u="none" strike="noStrike" dirty="0" err="1">
                <a:solidFill>
                  <a:srgbClr val="000000"/>
                </a:solidFill>
                <a:effectLst/>
              </a:rPr>
              <a:t>behaviors</a:t>
            </a:r>
            <a:r>
              <a:rPr lang="en-GB" b="0" i="0" u="none" strike="noStrike" dirty="0">
                <a:solidFill>
                  <a:srgbClr val="000000"/>
                </a:solidFill>
                <a:effectLst/>
              </a:rPr>
              <a:t>. By controlling external stimuli, individuals can reduce temptations and reinforce new, healthier habits.</a:t>
            </a:r>
          </a:p>
          <a:p>
            <a:pPr algn="l">
              <a:buFont typeface="+mj-lt"/>
              <a:buAutoNum type="arabicPeriod"/>
            </a:pPr>
            <a:r>
              <a:rPr lang="en-GB" b="1" i="0" u="none" strike="noStrike" dirty="0">
                <a:solidFill>
                  <a:srgbClr val="000000"/>
                </a:solidFill>
                <a:effectLst/>
              </a:rPr>
              <a:t>Social Liberation:</a:t>
            </a:r>
            <a:r>
              <a:rPr lang="en-GB" b="0" i="0" u="none" strike="noStrike" dirty="0">
                <a:solidFill>
                  <a:srgbClr val="000000"/>
                </a:solidFill>
                <a:effectLst/>
              </a:rPr>
              <a:t> Social liberation is the process of realizing that social norms are changing in </a:t>
            </a:r>
            <a:r>
              <a:rPr lang="en-GB" b="0" i="0" u="none" strike="noStrike" dirty="0" err="1">
                <a:solidFill>
                  <a:srgbClr val="000000"/>
                </a:solidFill>
                <a:effectLst/>
              </a:rPr>
              <a:t>favor</a:t>
            </a:r>
            <a:r>
              <a:rPr lang="en-GB" b="0" i="0" u="none" strike="noStrike" dirty="0">
                <a:solidFill>
                  <a:srgbClr val="000000"/>
                </a:solidFill>
                <a:effectLst/>
              </a:rPr>
              <a:t> of supporting healthy </a:t>
            </a:r>
            <a:r>
              <a:rPr lang="en-GB" b="0" i="0" u="none" strike="noStrike" dirty="0" err="1">
                <a:solidFill>
                  <a:srgbClr val="000000"/>
                </a:solidFill>
                <a:effectLst/>
              </a:rPr>
              <a:t>behavior</a:t>
            </a:r>
            <a:r>
              <a:rPr lang="en-GB" b="0" i="0" u="none" strike="noStrike" dirty="0">
                <a:solidFill>
                  <a:srgbClr val="000000"/>
                </a:solidFill>
                <a:effectLst/>
              </a:rPr>
              <a:t>. This involves recognizing societal changes that facilitate </a:t>
            </a:r>
            <a:r>
              <a:rPr lang="en-GB" b="0" i="0" u="none" strike="noStrike" dirty="0" err="1">
                <a:solidFill>
                  <a:srgbClr val="000000"/>
                </a:solidFill>
                <a:effectLst/>
              </a:rPr>
              <a:t>behavior</a:t>
            </a:r>
            <a:r>
              <a:rPr lang="en-GB" b="0" i="0" u="none" strike="noStrike" dirty="0">
                <a:solidFill>
                  <a:srgbClr val="000000"/>
                </a:solidFill>
                <a:effectLst/>
              </a:rPr>
              <a:t> change, such as policy changes, increased availability of healthy options, and community support for healthy lifestyles. Techniques include advocacy, participating in community initiatives, and aligning with movements that promote health. Understanding that broader social shifts are supportive of their goals can motivate individuals to embrace and maintain their </a:t>
            </a:r>
            <a:r>
              <a:rPr lang="en-GB" b="0" i="0" u="none" strike="noStrike" dirty="0" err="1">
                <a:solidFill>
                  <a:srgbClr val="000000"/>
                </a:solidFill>
                <a:effectLst/>
              </a:rPr>
              <a:t>behavior</a:t>
            </a:r>
            <a:r>
              <a:rPr lang="en-GB" b="0" i="0" u="none" strike="noStrike" dirty="0">
                <a:solidFill>
                  <a:srgbClr val="000000"/>
                </a:solidFill>
                <a:effectLst/>
              </a:rPr>
              <a:t> change.</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7</a:t>
            </a:fld>
            <a:endParaRPr lang="en-CY"/>
          </a:p>
        </p:txBody>
      </p:sp>
    </p:spTree>
    <p:extLst>
      <p:ext uri="{BB962C8B-B14F-4D97-AF65-F5344CB8AC3E}">
        <p14:creationId xmlns:p14="http://schemas.microsoft.com/office/powerpoint/2010/main" val="39518184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Applying the Transtheoretical Model (TTM) to Neurodegenerative Disorders</a:t>
            </a:r>
            <a:endParaRPr lang="en-GB" b="0" i="0" u="none" strike="noStrike" dirty="0">
              <a:solidFill>
                <a:srgbClr val="000000"/>
              </a:solidFill>
              <a:effectLst/>
            </a:endParaRPr>
          </a:p>
          <a:p>
            <a:pPr algn="l">
              <a:buFont typeface="+mj-lt"/>
              <a:buAutoNum type="arabicPeriod"/>
            </a:pPr>
            <a:r>
              <a:rPr lang="en-GB" b="1" i="0" u="none" strike="noStrike" dirty="0">
                <a:solidFill>
                  <a:srgbClr val="000000"/>
                </a:solidFill>
                <a:effectLst/>
              </a:rPr>
              <a:t>Tailoring Interventions:</a:t>
            </a:r>
            <a:r>
              <a:rPr lang="en-GB" b="0" i="0" u="none" strike="noStrike" dirty="0">
                <a:solidFill>
                  <a:srgbClr val="000000"/>
                </a:solidFill>
                <a:effectLst/>
              </a:rPr>
              <a:t> The application of TTM to neurodegenerative disorders involves customizing interventions to fit the specific stage of </a:t>
            </a:r>
            <a:r>
              <a:rPr lang="en-GB" b="0" i="0" u="none" strike="noStrike" dirty="0" err="1">
                <a:solidFill>
                  <a:srgbClr val="000000"/>
                </a:solidFill>
                <a:effectLst/>
              </a:rPr>
              <a:t>behavior</a:t>
            </a:r>
            <a:r>
              <a:rPr lang="en-GB" b="0" i="0" u="none" strike="noStrike" dirty="0">
                <a:solidFill>
                  <a:srgbClr val="000000"/>
                </a:solidFill>
                <a:effectLst/>
              </a:rPr>
              <a:t> change that a patient is in. By understanding that patients progress through different stages—precontemplation, contemplation, preparation, action, maintenance, and termination—healthcare providers can design interventions that are more effective and relevant to the patient's current mindset and readiness to change. Tailoring interventions ensures that strategies are stage-appropriate, addressing the unique needs and challenges faced by patients at each stage.</a:t>
            </a:r>
          </a:p>
          <a:p>
            <a:pPr algn="l">
              <a:buFont typeface="+mj-lt"/>
              <a:buAutoNum type="arabicPeriod"/>
            </a:pPr>
            <a:r>
              <a:rPr lang="en-GB" b="1" i="0" u="none" strike="noStrike" dirty="0">
                <a:solidFill>
                  <a:srgbClr val="000000"/>
                </a:solidFill>
                <a:effectLst/>
              </a:rPr>
              <a:t>Example: Encouraging Exercise in Parkinson’s Patients Starting with Contemplation Stage:</a:t>
            </a:r>
            <a:r>
              <a:rPr lang="en-GB" b="0" i="0" u="none" strike="noStrike" dirty="0">
                <a:solidFill>
                  <a:srgbClr val="000000"/>
                </a:solidFill>
                <a:effectLst/>
              </a:rPr>
              <a:t> For patients with Parkinson’s disease, exercise is a critical component of symptom management and overall health. Applying TTM, healthcare providers can start by identifying patients in the contemplation stage—those who are aware of the need for exercise but have not yet started to implement it. Interventions for these patients might include providing educational materials that highlight the benefits of exercise, addressing common barriers to physical activity, and offering emotional support to help them move towards the preparation and action stages. By aligning the intervention with the patient’s current stage of change, providers can foster a smoother transition into regular physical activity.</a:t>
            </a:r>
          </a:p>
          <a:p>
            <a:pPr algn="l">
              <a:buFont typeface="+mj-lt"/>
              <a:buAutoNum type="arabicPeriod"/>
            </a:pPr>
            <a:r>
              <a:rPr lang="en-GB" b="1" i="0" u="none" strike="noStrike" dirty="0">
                <a:solidFill>
                  <a:srgbClr val="000000"/>
                </a:solidFill>
                <a:effectLst/>
              </a:rPr>
              <a:t>Benefits: Increased Adherence to Treatment, Better Management of Symptoms:</a:t>
            </a:r>
            <a:r>
              <a:rPr lang="en-GB" b="0" i="0" u="none" strike="noStrike" dirty="0">
                <a:solidFill>
                  <a:srgbClr val="000000"/>
                </a:solidFill>
                <a:effectLst/>
              </a:rPr>
              <a:t> The benefits of applying TTM to neurodegenerative disorders include increased adherence to treatment regimens and improved management of symptoms. When interventions are tailored to the patient’s stage of change, they are more likely to be effective and result in sustained </a:t>
            </a:r>
            <a:r>
              <a:rPr lang="en-GB" b="0" i="0" u="none" strike="noStrike" dirty="0" err="1">
                <a:solidFill>
                  <a:srgbClr val="000000"/>
                </a:solidFill>
                <a:effectLst/>
              </a:rPr>
              <a:t>behavior</a:t>
            </a:r>
            <a:r>
              <a:rPr lang="en-GB" b="0" i="0" u="none" strike="noStrike" dirty="0">
                <a:solidFill>
                  <a:srgbClr val="000000"/>
                </a:solidFill>
                <a:effectLst/>
              </a:rPr>
              <a:t> change. For example, patients with Parkinson’s disease who are encouraged to exercise according to their readiness are more likely to stick with their exercise programs, leading to better physical function, reduced symptom severity, and an enhanced quality of life. Additionally, stage-specific interventions can help mitigate the cognitive and emotional challenges associated with neurodegenerative disorders, providing a holistic approach to patient care.</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8</a:t>
            </a:fld>
            <a:endParaRPr lang="en-CY"/>
          </a:p>
        </p:txBody>
      </p:sp>
    </p:spTree>
    <p:extLst>
      <p:ext uri="{BB962C8B-B14F-4D97-AF65-F5344CB8AC3E}">
        <p14:creationId xmlns:p14="http://schemas.microsoft.com/office/powerpoint/2010/main" val="4651972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Motivational Interviewing and the Transtheoretical Model (TTM)</a:t>
            </a:r>
            <a:endParaRPr lang="en-GB" b="0" i="0" u="none" strike="noStrike" dirty="0">
              <a:solidFill>
                <a:srgbClr val="000000"/>
              </a:solidFill>
              <a:effectLst/>
            </a:endParaRPr>
          </a:p>
          <a:p>
            <a:pPr algn="l">
              <a:buFont typeface="+mj-lt"/>
              <a:buAutoNum type="arabicPeriod"/>
            </a:pPr>
            <a:r>
              <a:rPr lang="en-GB" b="1" i="0" u="none" strike="noStrike" dirty="0">
                <a:solidFill>
                  <a:srgbClr val="000000"/>
                </a:solidFill>
                <a:effectLst/>
              </a:rPr>
              <a:t>Definition:</a:t>
            </a:r>
            <a:r>
              <a:rPr lang="en-GB" b="0" i="0" u="none" strike="noStrike" dirty="0">
                <a:solidFill>
                  <a:srgbClr val="000000"/>
                </a:solidFill>
                <a:effectLst/>
              </a:rPr>
              <a:t> Motivational Interviewing (MI) is a patient-</a:t>
            </a:r>
            <a:r>
              <a:rPr lang="en-GB" b="0" i="0" u="none" strike="noStrike" dirty="0" err="1">
                <a:solidFill>
                  <a:srgbClr val="000000"/>
                </a:solidFill>
                <a:effectLst/>
              </a:rPr>
              <a:t>centered</a:t>
            </a:r>
            <a:r>
              <a:rPr lang="en-GB" b="0" i="0" u="none" strike="noStrike" dirty="0">
                <a:solidFill>
                  <a:srgbClr val="000000"/>
                </a:solidFill>
                <a:effectLst/>
              </a:rPr>
              <a:t> </a:t>
            </a:r>
            <a:r>
              <a:rPr lang="en-GB" b="0" i="0" u="none" strike="noStrike" dirty="0" err="1">
                <a:solidFill>
                  <a:srgbClr val="000000"/>
                </a:solidFill>
                <a:effectLst/>
              </a:rPr>
              <a:t>counseling</a:t>
            </a:r>
            <a:r>
              <a:rPr lang="en-GB" b="0" i="0" u="none" strike="noStrike" dirty="0">
                <a:solidFill>
                  <a:srgbClr val="000000"/>
                </a:solidFill>
                <a:effectLst/>
              </a:rPr>
              <a:t> approach designed to help individuals find the intrinsic motivation to make positive decisions and achieve established goals. It involves a collaborative conversation style that strengthens a person's own motivation and commitment to change. MI is particularly effective in addressing ambivalence and resistance, empowering patients to take ownership of their </a:t>
            </a:r>
            <a:r>
              <a:rPr lang="en-GB" b="0" i="0" u="none" strike="noStrike" dirty="0" err="1">
                <a:solidFill>
                  <a:srgbClr val="000000"/>
                </a:solidFill>
                <a:effectLst/>
              </a:rPr>
              <a:t>behavior</a:t>
            </a:r>
            <a:r>
              <a:rPr lang="en-GB" b="0" i="0" u="none" strike="noStrike" dirty="0">
                <a:solidFill>
                  <a:srgbClr val="000000"/>
                </a:solidFill>
                <a:effectLst/>
              </a:rPr>
              <a:t> change journey.</a:t>
            </a:r>
          </a:p>
          <a:p>
            <a:pPr algn="l">
              <a:buFont typeface="+mj-lt"/>
              <a:buAutoNum type="arabicPeriod"/>
            </a:pPr>
            <a:r>
              <a:rPr lang="en-GB" b="1" i="0" u="none" strike="noStrike" dirty="0">
                <a:solidFill>
                  <a:srgbClr val="000000"/>
                </a:solidFill>
                <a:effectLst/>
              </a:rPr>
              <a:t>Role in TTM:</a:t>
            </a:r>
            <a:r>
              <a:rPr lang="en-GB" b="0" i="0" u="none" strike="noStrike" dirty="0">
                <a:solidFill>
                  <a:srgbClr val="000000"/>
                </a:solidFill>
                <a:effectLst/>
              </a:rPr>
              <a:t> MI plays a crucial role in facilitating progression through the stages of change as outlined in the TTM. By utilizing MI techniques, healthcare providers can effectively guide patients from one stage to the next, helping them move from precontemplation to contemplation, and eventually to action and maintenance. MI helps patients articulate their own reasons for change, explore their ambivalence, and build the confidence needed to make and sustain changes.</a:t>
            </a:r>
          </a:p>
          <a:p>
            <a:pPr algn="l">
              <a:buFont typeface="+mj-lt"/>
              <a:buAutoNum type="arabicPeriod"/>
            </a:pPr>
            <a:r>
              <a:rPr lang="en-GB" b="1" i="0" u="none" strike="noStrike" dirty="0">
                <a:solidFill>
                  <a:srgbClr val="000000"/>
                </a:solidFill>
                <a:effectLst/>
              </a:rPr>
              <a:t>Techniques:</a:t>
            </a:r>
            <a:endParaRPr lang="en-GB" b="0" i="0" u="none" strike="noStrike" dirty="0">
              <a:solidFill>
                <a:srgbClr val="000000"/>
              </a:solidFill>
              <a:effectLst/>
            </a:endParaRPr>
          </a:p>
          <a:p>
            <a:pPr marL="742950" lvl="1" indent="-285750" algn="l">
              <a:buFont typeface="+mj-lt"/>
              <a:buAutoNum type="arabicPeriod"/>
            </a:pPr>
            <a:r>
              <a:rPr lang="en-GB" b="1" i="0" u="none" strike="noStrike" dirty="0">
                <a:solidFill>
                  <a:srgbClr val="000000"/>
                </a:solidFill>
                <a:effectLst/>
              </a:rPr>
              <a:t>Open-Ended Questions:</a:t>
            </a:r>
            <a:r>
              <a:rPr lang="en-GB" b="0" i="0" u="none" strike="noStrike" dirty="0">
                <a:solidFill>
                  <a:srgbClr val="000000"/>
                </a:solidFill>
                <a:effectLst/>
              </a:rPr>
              <a:t> These questions encourage patients to talk more about their thoughts and feelings, providing deeper insights into their motivations and barriers. Example: "What are some things you like about your current routine, and what are some things you wish were different?"</a:t>
            </a:r>
          </a:p>
          <a:p>
            <a:pPr marL="742950" lvl="1" indent="-285750" algn="l">
              <a:buFont typeface="+mj-lt"/>
              <a:buAutoNum type="arabicPeriod"/>
            </a:pPr>
            <a:r>
              <a:rPr lang="en-GB" b="1" i="0" u="none" strike="noStrike" dirty="0">
                <a:solidFill>
                  <a:srgbClr val="000000"/>
                </a:solidFill>
                <a:effectLst/>
              </a:rPr>
              <a:t>Reflective Listening:</a:t>
            </a:r>
            <a:r>
              <a:rPr lang="en-GB" b="0" i="0" u="none" strike="noStrike" dirty="0">
                <a:solidFill>
                  <a:srgbClr val="000000"/>
                </a:solidFill>
                <a:effectLst/>
              </a:rPr>
              <a:t> This involves actively listening to the patient and reflecting back what they say, which helps validate their feelings and ensures they feel understood. Example: "It sounds like you’re feeling overwhelmed by the idea of starting a new exercise routine."</a:t>
            </a:r>
          </a:p>
          <a:p>
            <a:pPr marL="742950" lvl="1" indent="-285750" algn="l">
              <a:buFont typeface="+mj-lt"/>
              <a:buAutoNum type="arabicPeriod"/>
            </a:pPr>
            <a:r>
              <a:rPr lang="en-GB" b="1" i="0" u="none" strike="noStrike" dirty="0">
                <a:solidFill>
                  <a:srgbClr val="000000"/>
                </a:solidFill>
                <a:effectLst/>
              </a:rPr>
              <a:t>Affirming:</a:t>
            </a:r>
            <a:r>
              <a:rPr lang="en-GB" b="0" i="0" u="none" strike="noStrike" dirty="0">
                <a:solidFill>
                  <a:srgbClr val="000000"/>
                </a:solidFill>
                <a:effectLst/>
              </a:rPr>
              <a:t> Offering positive affirmations reinforces the patient’s strengths and past successes, boosting their confidence. Example: "It’s great that you’re thinking about making this change. That shows a lot of awareness and determination."</a:t>
            </a:r>
          </a:p>
          <a:p>
            <a:pPr marL="742950" lvl="1" indent="-285750" algn="l">
              <a:buFont typeface="+mj-lt"/>
              <a:buAutoNum type="arabicPeriod"/>
            </a:pPr>
            <a:r>
              <a:rPr lang="en-GB" b="1" i="0" u="none" strike="noStrike" dirty="0">
                <a:solidFill>
                  <a:srgbClr val="000000"/>
                </a:solidFill>
                <a:effectLst/>
              </a:rPr>
              <a:t>Summarizing:</a:t>
            </a:r>
            <a:r>
              <a:rPr lang="en-GB" b="0" i="0" u="none" strike="noStrike" dirty="0">
                <a:solidFill>
                  <a:srgbClr val="000000"/>
                </a:solidFill>
                <a:effectLst/>
              </a:rPr>
              <a:t> Summarizing key points from the conversation helps reinforce important ideas and ensures both the patient and the provider are on the same page. Example: "So far, we’ve discussed your desire to improve your health through exercise and some of the challenges you’re facing. Let’s talk about how we can address these challenges together."</a:t>
            </a:r>
          </a:p>
          <a:p>
            <a:pPr algn="l"/>
            <a:r>
              <a:rPr lang="en-GB" b="1" i="0" u="none" strike="noStrike" dirty="0">
                <a:solidFill>
                  <a:srgbClr val="000000"/>
                </a:solidFill>
                <a:effectLst/>
              </a:rPr>
              <a:t>Enhancing Self-Efficacy in Patients</a:t>
            </a:r>
            <a:endParaRPr lang="en-GB" b="0" i="0" u="none" strike="noStrike" dirty="0">
              <a:solidFill>
                <a:srgbClr val="000000"/>
              </a:solidFill>
              <a:effectLst/>
            </a:endParaRPr>
          </a:p>
          <a:p>
            <a:pPr algn="l">
              <a:buFont typeface="+mj-lt"/>
              <a:buAutoNum type="arabicPeriod"/>
            </a:pPr>
            <a:r>
              <a:rPr lang="en-GB" b="1" i="0" u="none" strike="noStrike" dirty="0">
                <a:solidFill>
                  <a:srgbClr val="000000"/>
                </a:solidFill>
                <a:effectLst/>
              </a:rPr>
              <a:t>Definition:</a:t>
            </a:r>
            <a:r>
              <a:rPr lang="en-GB" b="0" i="0" u="none" strike="noStrike" dirty="0">
                <a:solidFill>
                  <a:srgbClr val="000000"/>
                </a:solidFill>
                <a:effectLst/>
              </a:rPr>
              <a:t> Self-efficacy refers to an individual’s belief in their ability to succeed in specific situations or accomplish a task. This confidence in one's capabilities is essential for initiating and sustaining </a:t>
            </a:r>
            <a:r>
              <a:rPr lang="en-GB" b="0" i="0" u="none" strike="noStrike" dirty="0" err="1">
                <a:solidFill>
                  <a:srgbClr val="000000"/>
                </a:solidFill>
                <a:effectLst/>
              </a:rPr>
              <a:t>behavior</a:t>
            </a:r>
            <a:r>
              <a:rPr lang="en-GB" b="0" i="0" u="none" strike="noStrike" dirty="0">
                <a:solidFill>
                  <a:srgbClr val="000000"/>
                </a:solidFill>
                <a:effectLst/>
              </a:rPr>
              <a:t> change. High self-efficacy can motivate individuals to take on challenges and persevere despite obstacles.</a:t>
            </a:r>
          </a:p>
          <a:p>
            <a:pPr algn="l">
              <a:buFont typeface="+mj-lt"/>
              <a:buAutoNum type="arabicPeriod"/>
            </a:pPr>
            <a:r>
              <a:rPr lang="en-GB" b="1" i="0" u="none" strike="noStrike" dirty="0">
                <a:solidFill>
                  <a:srgbClr val="000000"/>
                </a:solidFill>
                <a:effectLst/>
              </a:rPr>
              <a:t>Importance:</a:t>
            </a:r>
            <a:r>
              <a:rPr lang="en-GB" b="0" i="0" u="none" strike="noStrike" dirty="0">
                <a:solidFill>
                  <a:srgbClr val="000000"/>
                </a:solidFill>
                <a:effectLst/>
              </a:rPr>
              <a:t> Self-efficacy is crucial for progressing through the stages of change in the TTM. Patients with higher self-efficacy are more likely to believe in their ability to make positive changes and maintain these changes over time. Enhancing self-efficacy can help patients overcome barriers, reduce feelings of helplessness, and increase their likelihood of success.</a:t>
            </a:r>
          </a:p>
          <a:p>
            <a:pPr algn="l">
              <a:buFont typeface="+mj-lt"/>
              <a:buAutoNum type="arabicPeriod"/>
            </a:pPr>
            <a:r>
              <a:rPr lang="en-GB" b="1" i="0" u="none" strike="noStrike" dirty="0">
                <a:solidFill>
                  <a:srgbClr val="000000"/>
                </a:solidFill>
                <a:effectLst/>
              </a:rPr>
              <a:t>Strategies:</a:t>
            </a:r>
            <a:endParaRPr lang="en-GB" b="0" i="0" u="none" strike="noStrike" dirty="0">
              <a:solidFill>
                <a:srgbClr val="000000"/>
              </a:solidFill>
              <a:effectLst/>
            </a:endParaRPr>
          </a:p>
          <a:p>
            <a:pPr marL="742950" lvl="1" indent="-285750" algn="l">
              <a:buFont typeface="+mj-lt"/>
              <a:buAutoNum type="arabicPeriod"/>
            </a:pPr>
            <a:r>
              <a:rPr lang="en-GB" b="1" i="0" u="none" strike="noStrike" dirty="0">
                <a:solidFill>
                  <a:srgbClr val="000000"/>
                </a:solidFill>
                <a:effectLst/>
              </a:rPr>
              <a:t>Setting Small, Achievable Goals:</a:t>
            </a:r>
            <a:r>
              <a:rPr lang="en-GB" b="0" i="0" u="none" strike="noStrike" dirty="0">
                <a:solidFill>
                  <a:srgbClr val="000000"/>
                </a:solidFill>
                <a:effectLst/>
              </a:rPr>
              <a:t> Breaking down larger goals into smaller, manageable steps can help patients experience success early and build their confidence. Example: For a Parkinson’s patient, starting with a few minutes of daily exercise and gradually increasing the duration.</a:t>
            </a:r>
          </a:p>
          <a:p>
            <a:pPr marL="742950" lvl="1" indent="-285750" algn="l">
              <a:buFont typeface="+mj-lt"/>
              <a:buAutoNum type="arabicPeriod"/>
            </a:pPr>
            <a:r>
              <a:rPr lang="en-GB" b="1" i="0" u="none" strike="noStrike" dirty="0">
                <a:solidFill>
                  <a:srgbClr val="000000"/>
                </a:solidFill>
                <a:effectLst/>
              </a:rPr>
              <a:t>Providing Positive Reinforcement:</a:t>
            </a:r>
            <a:r>
              <a:rPr lang="en-GB" b="0" i="0" u="none" strike="noStrike" dirty="0">
                <a:solidFill>
                  <a:srgbClr val="000000"/>
                </a:solidFill>
                <a:effectLst/>
              </a:rPr>
              <a:t> Recognizing and celebrating small victories can reinforce positive </a:t>
            </a:r>
            <a:r>
              <a:rPr lang="en-GB" b="0" i="0" u="none" strike="noStrike" dirty="0" err="1">
                <a:solidFill>
                  <a:srgbClr val="000000"/>
                </a:solidFill>
                <a:effectLst/>
              </a:rPr>
              <a:t>behavior</a:t>
            </a:r>
            <a:r>
              <a:rPr lang="en-GB" b="0" i="0" u="none" strike="noStrike" dirty="0">
                <a:solidFill>
                  <a:srgbClr val="000000"/>
                </a:solidFill>
                <a:effectLst/>
              </a:rPr>
              <a:t> and motivate patients to continue their efforts. Example: Praising a patient for completing a week of daily exercises.</a:t>
            </a:r>
          </a:p>
          <a:p>
            <a:pPr marL="742950" lvl="1" indent="-285750" algn="l">
              <a:buFont typeface="+mj-lt"/>
              <a:buAutoNum type="arabicPeriod"/>
            </a:pPr>
            <a:r>
              <a:rPr lang="en-GB" b="1" i="0" u="none" strike="noStrike" dirty="0">
                <a:solidFill>
                  <a:srgbClr val="000000"/>
                </a:solidFill>
                <a:effectLst/>
              </a:rPr>
              <a:t>Skill-Building Exercises:</a:t>
            </a:r>
            <a:r>
              <a:rPr lang="en-GB" b="0" i="0" u="none" strike="noStrike" dirty="0">
                <a:solidFill>
                  <a:srgbClr val="000000"/>
                </a:solidFill>
                <a:effectLst/>
              </a:rPr>
              <a:t> Offering opportunities for patients to practice new skills in a supportive environment can enhance their competence and confidence. Example: Teaching a Parkinson’s patient specific exercises to improve mobility and balance, and gradually increasing the difficulty as their skills improve.</a:t>
            </a:r>
          </a:p>
          <a:p>
            <a:pPr algn="l">
              <a:buFont typeface="+mj-lt"/>
              <a:buAutoNum type="arabicPeriod"/>
            </a:pPr>
            <a:r>
              <a:rPr lang="en-GB" b="1" i="0" u="none" strike="noStrike" dirty="0">
                <a:solidFill>
                  <a:srgbClr val="000000"/>
                </a:solidFill>
                <a:effectLst/>
              </a:rPr>
              <a:t>Example:</a:t>
            </a:r>
            <a:r>
              <a:rPr lang="en-GB" b="0" i="0" u="none" strike="noStrike" dirty="0">
                <a:solidFill>
                  <a:srgbClr val="000000"/>
                </a:solidFill>
                <a:effectLst/>
              </a:rPr>
              <a:t> For Parkinson’s patients, enhancing self-efficacy might involve practicing daily exercises with a gradual increase in difficulty. Initially, the patient might start with simple stretching and balance exercises. As they build confidence and ability, the exercises can become more challenging, such as incorporating resistance training or longer duration activities. By experiencing incremental success, the patient’s belief in their ability to manage their condition and maintain an exercise routine is strengthened.</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9</a:t>
            </a:fld>
            <a:endParaRPr lang="en-CY"/>
          </a:p>
        </p:txBody>
      </p:sp>
    </p:spTree>
    <p:extLst>
      <p:ext uri="{BB962C8B-B14F-4D97-AF65-F5344CB8AC3E}">
        <p14:creationId xmlns:p14="http://schemas.microsoft.com/office/powerpoint/2010/main" val="23271250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u="none" strike="noStrike" dirty="0">
                <a:solidFill>
                  <a:srgbClr val="000000"/>
                </a:solidFill>
                <a:effectLst/>
              </a:rPr>
              <a:t>Healthcare Provider’s Role in the Transtheoretical Model (TTM)</a:t>
            </a:r>
            <a:endParaRPr lang="en-GB" b="0" i="0" u="none" strike="noStrike" dirty="0">
              <a:solidFill>
                <a:srgbClr val="000000"/>
              </a:solidFill>
              <a:effectLst/>
            </a:endParaRPr>
          </a:p>
          <a:p>
            <a:pPr algn="l">
              <a:buFont typeface="+mj-lt"/>
              <a:buAutoNum type="arabicPeriod"/>
            </a:pPr>
            <a:r>
              <a:rPr lang="en-GB" b="1" i="0" u="none" strike="noStrike" dirty="0">
                <a:solidFill>
                  <a:srgbClr val="000000"/>
                </a:solidFill>
                <a:effectLst/>
              </a:rPr>
              <a:t>Educator:</a:t>
            </a:r>
            <a:r>
              <a:rPr lang="en-GB" b="0" i="0" u="none" strike="noStrike" dirty="0">
                <a:solidFill>
                  <a:srgbClr val="000000"/>
                </a:solidFill>
                <a:effectLst/>
              </a:rPr>
              <a:t> As educators, healthcare providers play a pivotal role in providing information and raising awareness about the importance of </a:t>
            </a:r>
            <a:r>
              <a:rPr lang="en-GB" b="0" i="0" u="none" strike="noStrike" dirty="0" err="1">
                <a:solidFill>
                  <a:srgbClr val="000000"/>
                </a:solidFill>
                <a:effectLst/>
              </a:rPr>
              <a:t>behavior</a:t>
            </a:r>
            <a:r>
              <a:rPr lang="en-GB" b="0" i="0" u="none" strike="noStrike" dirty="0">
                <a:solidFill>
                  <a:srgbClr val="000000"/>
                </a:solidFill>
                <a:effectLst/>
              </a:rPr>
              <a:t> change. This involves explaining the health benefits of adopting new </a:t>
            </a:r>
            <a:r>
              <a:rPr lang="en-GB" b="0" i="0" u="none" strike="noStrike" dirty="0" err="1">
                <a:solidFill>
                  <a:srgbClr val="000000"/>
                </a:solidFill>
                <a:effectLst/>
              </a:rPr>
              <a:t>behaviors</a:t>
            </a:r>
            <a:r>
              <a:rPr lang="en-GB" b="0" i="0" u="none" strike="noStrike" dirty="0">
                <a:solidFill>
                  <a:srgbClr val="000000"/>
                </a:solidFill>
                <a:effectLst/>
              </a:rPr>
              <a:t> and the risks associated with maintaining unhealthy ones. Educators use a variety of tools, such as pamphlets, workshops, and one-on-one </a:t>
            </a:r>
            <a:r>
              <a:rPr lang="en-GB" b="0" i="0" u="none" strike="noStrike" dirty="0" err="1">
                <a:solidFill>
                  <a:srgbClr val="000000"/>
                </a:solidFill>
                <a:effectLst/>
              </a:rPr>
              <a:t>counseling</a:t>
            </a:r>
            <a:r>
              <a:rPr lang="en-GB" b="0" i="0" u="none" strike="noStrike" dirty="0">
                <a:solidFill>
                  <a:srgbClr val="000000"/>
                </a:solidFill>
                <a:effectLst/>
              </a:rPr>
              <a:t>, to inform and empower patients with the knowledge needed to make informed decisions about their health.</a:t>
            </a:r>
          </a:p>
          <a:p>
            <a:pPr algn="l">
              <a:buFont typeface="+mj-lt"/>
              <a:buAutoNum type="arabicPeriod"/>
            </a:pPr>
            <a:r>
              <a:rPr lang="en-GB" b="1" i="0" u="none" strike="noStrike" dirty="0">
                <a:solidFill>
                  <a:srgbClr val="000000"/>
                </a:solidFill>
                <a:effectLst/>
              </a:rPr>
              <a:t>Coach:</a:t>
            </a:r>
            <a:r>
              <a:rPr lang="en-GB" b="0" i="0" u="none" strike="noStrike" dirty="0">
                <a:solidFill>
                  <a:srgbClr val="000000"/>
                </a:solidFill>
                <a:effectLst/>
              </a:rPr>
              <a:t> Acting as coaches, healthcare providers offer support and encouragement throughout the </a:t>
            </a:r>
            <a:r>
              <a:rPr lang="en-GB" b="0" i="0" u="none" strike="noStrike" dirty="0" err="1">
                <a:solidFill>
                  <a:srgbClr val="000000"/>
                </a:solidFill>
                <a:effectLst/>
              </a:rPr>
              <a:t>behavior</a:t>
            </a:r>
            <a:r>
              <a:rPr lang="en-GB" b="0" i="0" u="none" strike="noStrike" dirty="0">
                <a:solidFill>
                  <a:srgbClr val="000000"/>
                </a:solidFill>
                <a:effectLst/>
              </a:rPr>
              <a:t> change process. They help patients set realistic goals, provide motivation, and offer emotional support. Coaches use techniques such as motivational interviewing and positive reinforcement to help patients stay committed to their goals. They also celebrate small successes to build confidence and sustain motivation.</a:t>
            </a:r>
          </a:p>
          <a:p>
            <a:pPr algn="l">
              <a:buFont typeface="+mj-lt"/>
              <a:buAutoNum type="arabicPeriod"/>
            </a:pPr>
            <a:r>
              <a:rPr lang="en-GB" b="1" i="0" u="none" strike="noStrike" dirty="0">
                <a:solidFill>
                  <a:srgbClr val="000000"/>
                </a:solidFill>
                <a:effectLst/>
              </a:rPr>
              <a:t>Monitor:</a:t>
            </a:r>
            <a:r>
              <a:rPr lang="en-GB" b="0" i="0" u="none" strike="noStrike" dirty="0">
                <a:solidFill>
                  <a:srgbClr val="000000"/>
                </a:solidFill>
                <a:effectLst/>
              </a:rPr>
              <a:t> As monitors, healthcare providers track the progress of their patients and adjust interventions as needed. This involves regular assessments to evaluate how well the patient is adhering to their </a:t>
            </a:r>
            <a:r>
              <a:rPr lang="en-GB" b="0" i="0" u="none" strike="noStrike" dirty="0" err="1">
                <a:solidFill>
                  <a:srgbClr val="000000"/>
                </a:solidFill>
                <a:effectLst/>
              </a:rPr>
              <a:t>behavior</a:t>
            </a:r>
            <a:r>
              <a:rPr lang="en-GB" b="0" i="0" u="none" strike="noStrike" dirty="0">
                <a:solidFill>
                  <a:srgbClr val="000000"/>
                </a:solidFill>
                <a:effectLst/>
              </a:rPr>
              <a:t> change plan and making necessary modifications to address any challenges or barriers. Monitors ensure that the patient is on the right track and provide timely feedback to keep them motivated and focused.</a:t>
            </a:r>
          </a:p>
          <a:p>
            <a:pPr algn="l">
              <a:buFont typeface="+mj-lt"/>
              <a:buAutoNum type="arabicPeriod"/>
            </a:pPr>
            <a:r>
              <a:rPr lang="en-GB" b="1" i="0" u="none" strike="noStrike" dirty="0">
                <a:solidFill>
                  <a:srgbClr val="000000"/>
                </a:solidFill>
                <a:effectLst/>
              </a:rPr>
              <a:t>Advocate:</a:t>
            </a:r>
            <a:r>
              <a:rPr lang="en-GB" b="0" i="0" u="none" strike="noStrike" dirty="0">
                <a:solidFill>
                  <a:srgbClr val="000000"/>
                </a:solidFill>
                <a:effectLst/>
              </a:rPr>
              <a:t> In their role as advocates, healthcare providers ensure that patients have access to the necessary resources and support systems to facilitate </a:t>
            </a:r>
            <a:r>
              <a:rPr lang="en-GB" b="0" i="0" u="none" strike="noStrike" dirty="0" err="1">
                <a:solidFill>
                  <a:srgbClr val="000000"/>
                </a:solidFill>
                <a:effectLst/>
              </a:rPr>
              <a:t>behavior</a:t>
            </a:r>
            <a:r>
              <a:rPr lang="en-GB" b="0" i="0" u="none" strike="noStrike" dirty="0">
                <a:solidFill>
                  <a:srgbClr val="000000"/>
                </a:solidFill>
                <a:effectLst/>
              </a:rPr>
              <a:t> change. This includes connecting patients with community resources, support groups, and financial assistance programs. Advocates work to remove barriers to care and ensure that patients receive comprehensive support throughout their journey.</a:t>
            </a:r>
          </a:p>
          <a:p>
            <a:pPr algn="l">
              <a:buFont typeface="+mj-lt"/>
              <a:buAutoNum type="arabicPeriod"/>
            </a:pPr>
            <a:r>
              <a:rPr lang="en-GB" b="1" i="0" u="none" strike="noStrike" dirty="0">
                <a:solidFill>
                  <a:srgbClr val="000000"/>
                </a:solidFill>
                <a:effectLst/>
              </a:rPr>
              <a:t>Example:</a:t>
            </a:r>
            <a:r>
              <a:rPr lang="en-GB" b="0" i="0" u="none" strike="noStrike" dirty="0">
                <a:solidFill>
                  <a:srgbClr val="000000"/>
                </a:solidFill>
                <a:effectLst/>
              </a:rPr>
              <a:t> For an ALS patient, regular check-ins with a neurologist and a physical therapist are essential. The neurologist can monitor disease progression, adjust medications, and provide medical advice. The physical therapist can design tailored exercise programs, track physical progress, and provide hands-on support and encouragement. These regular interactions ensure that the patient receives continuous support and adjustments to their care plan as needed.</a:t>
            </a:r>
          </a:p>
          <a:p>
            <a:pPr algn="l"/>
            <a:r>
              <a:rPr lang="en-GB" b="1" i="0" u="none" strike="noStrike" dirty="0">
                <a:solidFill>
                  <a:srgbClr val="000000"/>
                </a:solidFill>
                <a:effectLst/>
              </a:rPr>
              <a:t>Overcoming Challenges in TTM</a:t>
            </a:r>
            <a:endParaRPr lang="en-GB" b="0" i="0" u="none" strike="noStrike" dirty="0">
              <a:solidFill>
                <a:srgbClr val="000000"/>
              </a:solidFill>
              <a:effectLst/>
            </a:endParaRPr>
          </a:p>
          <a:p>
            <a:pPr algn="l">
              <a:buFont typeface="+mj-lt"/>
              <a:buAutoNum type="arabicPeriod"/>
            </a:pPr>
            <a:r>
              <a:rPr lang="en-GB" b="1" i="0" u="none" strike="noStrike" dirty="0">
                <a:solidFill>
                  <a:srgbClr val="000000"/>
                </a:solidFill>
                <a:effectLst/>
              </a:rPr>
              <a:t>Patient Resistance:</a:t>
            </a:r>
            <a:r>
              <a:rPr lang="en-GB" b="0" i="0" u="none" strike="noStrike" dirty="0">
                <a:solidFill>
                  <a:srgbClr val="000000"/>
                </a:solidFill>
                <a:effectLst/>
              </a:rPr>
              <a:t> Patient resistance is a common challenge in </a:t>
            </a:r>
            <a:r>
              <a:rPr lang="en-GB" b="0" i="0" u="none" strike="noStrike" dirty="0" err="1">
                <a:solidFill>
                  <a:srgbClr val="000000"/>
                </a:solidFill>
                <a:effectLst/>
              </a:rPr>
              <a:t>behavior</a:t>
            </a:r>
            <a:r>
              <a:rPr lang="en-GB" b="0" i="0" u="none" strike="noStrike" dirty="0">
                <a:solidFill>
                  <a:srgbClr val="000000"/>
                </a:solidFill>
                <a:effectLst/>
              </a:rPr>
              <a:t> change. Strategies to address reluctance and ambivalence include using motivational interviewing to explore and resolve ambivalence, providing education to increase awareness of the benefits of change, and involving patients in the decision-making process to enhance their sense of control and commitment. Building a trusting relationship and using empathetic communication can also reduce resistance.</a:t>
            </a:r>
          </a:p>
          <a:p>
            <a:pPr algn="l">
              <a:buFont typeface="+mj-lt"/>
              <a:buAutoNum type="arabicPeriod"/>
            </a:pPr>
            <a:r>
              <a:rPr lang="en-GB" b="1" i="0" u="none" strike="noStrike" dirty="0">
                <a:solidFill>
                  <a:srgbClr val="000000"/>
                </a:solidFill>
                <a:effectLst/>
              </a:rPr>
              <a:t>Relapse:</a:t>
            </a:r>
            <a:r>
              <a:rPr lang="en-GB" b="0" i="0" u="none" strike="noStrike" dirty="0">
                <a:solidFill>
                  <a:srgbClr val="000000"/>
                </a:solidFill>
                <a:effectLst/>
              </a:rPr>
              <a:t> Relapse is a normal part of the </a:t>
            </a:r>
            <a:r>
              <a:rPr lang="en-GB" b="0" i="0" u="none" strike="noStrike" dirty="0" err="1">
                <a:solidFill>
                  <a:srgbClr val="000000"/>
                </a:solidFill>
                <a:effectLst/>
              </a:rPr>
              <a:t>behavior</a:t>
            </a:r>
            <a:r>
              <a:rPr lang="en-GB" b="0" i="0" u="none" strike="noStrike" dirty="0">
                <a:solidFill>
                  <a:srgbClr val="000000"/>
                </a:solidFill>
                <a:effectLst/>
              </a:rPr>
              <a:t> change process. Handling setbacks involves encouraging persistence and helping patients view relapse as a learning opportunity rather than a failure. Strategies include developing a relapse prevention plan, identifying triggers, and teaching coping skills. Providing support and reassurance can help patients regain confidence and resume their </a:t>
            </a:r>
            <a:r>
              <a:rPr lang="en-GB" b="0" i="0" u="none" strike="noStrike" dirty="0" err="1">
                <a:solidFill>
                  <a:srgbClr val="000000"/>
                </a:solidFill>
                <a:effectLst/>
              </a:rPr>
              <a:t>behavior</a:t>
            </a:r>
            <a:r>
              <a:rPr lang="en-GB" b="0" i="0" u="none" strike="noStrike" dirty="0">
                <a:solidFill>
                  <a:srgbClr val="000000"/>
                </a:solidFill>
                <a:effectLst/>
              </a:rPr>
              <a:t> change efforts.</a:t>
            </a:r>
          </a:p>
          <a:p>
            <a:pPr algn="l">
              <a:buFont typeface="+mj-lt"/>
              <a:buAutoNum type="arabicPeriod"/>
            </a:pPr>
            <a:r>
              <a:rPr lang="en-GB" b="1" i="0" u="none" strike="noStrike" dirty="0">
                <a:solidFill>
                  <a:srgbClr val="000000"/>
                </a:solidFill>
                <a:effectLst/>
              </a:rPr>
              <a:t>Resource Limitations:</a:t>
            </a:r>
            <a:r>
              <a:rPr lang="en-GB" b="0" i="0" u="none" strike="noStrike" dirty="0">
                <a:solidFill>
                  <a:srgbClr val="000000"/>
                </a:solidFill>
                <a:effectLst/>
              </a:rPr>
              <a:t> Maximizing available resources and support is crucial in overcoming resource limitations. This involves identifying and leveraging community resources, such as support groups, online forums, and volunteer programs. Healthcare providers can also encourage the use of low-cost or free resources, such as public exercise facilities or health apps. Creative solutions, such as implementing a buddy system, can provide additional support without significant financial investment.</a:t>
            </a:r>
          </a:p>
          <a:p>
            <a:pPr algn="l">
              <a:buFont typeface="+mj-lt"/>
              <a:buAutoNum type="arabicPeriod"/>
            </a:pPr>
            <a:r>
              <a:rPr lang="en-GB" b="1" i="0" u="none" strike="noStrike" dirty="0">
                <a:solidFill>
                  <a:srgbClr val="000000"/>
                </a:solidFill>
                <a:effectLst/>
              </a:rPr>
              <a:t>Example:</a:t>
            </a:r>
            <a:r>
              <a:rPr lang="en-GB" b="0" i="0" u="none" strike="noStrike" dirty="0">
                <a:solidFill>
                  <a:srgbClr val="000000"/>
                </a:solidFill>
                <a:effectLst/>
              </a:rPr>
              <a:t> Implementing a buddy system for support in maintaining exercise routines can be particularly effective. For instance, pairing patients with exercise partners can increase accountability, provide social support, and make physical activity more enjoyable. This approach not only maximizes existing resources but also fosters a sense of community and shared motivation among patients.</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10</a:t>
            </a:fld>
            <a:endParaRPr lang="en-CY"/>
          </a:p>
        </p:txBody>
      </p:sp>
    </p:spTree>
    <p:extLst>
      <p:ext uri="{BB962C8B-B14F-4D97-AF65-F5344CB8AC3E}">
        <p14:creationId xmlns:p14="http://schemas.microsoft.com/office/powerpoint/2010/main" val="9820850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u="none" strike="noStrike" dirty="0">
                <a:solidFill>
                  <a:srgbClr val="000000"/>
                </a:solidFill>
                <a:effectLst/>
              </a:rPr>
              <a:t>Perceived Susceptibility in HBM: Perceived susceptibility refers to an individual's belief about the likelihood of contracting a disease or condition. It encompasses the individual's perception of their vulnerability to the health threat. For instance, an individual who perceives themselves as highly susceptible to a particular illness is more likely to engage in preventive </a:t>
            </a:r>
            <a:r>
              <a:rPr lang="en-GB" b="0" i="0" u="none" strike="noStrike" dirty="0" err="1">
                <a:solidFill>
                  <a:srgbClr val="000000"/>
                </a:solidFill>
                <a:effectLst/>
              </a:rPr>
              <a:t>behaviors</a:t>
            </a:r>
            <a:r>
              <a:rPr lang="en-GB" b="0" i="0" u="none" strike="noStrike" dirty="0">
                <a:solidFill>
                  <a:srgbClr val="000000"/>
                </a:solidFill>
                <a:effectLst/>
              </a:rPr>
              <a:t> aimed at reducing the risk of that illness. In the context of the Health Belief Model, higher perceived susceptibility is associated with greater motivation to adopt health-promoting </a:t>
            </a:r>
            <a:r>
              <a:rPr lang="en-GB" b="0" i="0" u="none" strike="noStrike" dirty="0" err="1">
                <a:solidFill>
                  <a:srgbClr val="000000"/>
                </a:solidFill>
                <a:effectLst/>
              </a:rPr>
              <a:t>behaviors</a:t>
            </a:r>
            <a:r>
              <a:rPr lang="en-GB" b="0" i="0" u="none" strike="noStrike" dirty="0">
                <a:solidFill>
                  <a:srgbClr val="000000"/>
                </a:solidFill>
                <a:effectLst/>
              </a:rPr>
              <a:t>.</a:t>
            </a:r>
          </a:p>
          <a:p>
            <a:pPr algn="l"/>
            <a:r>
              <a:rPr lang="en-GB" b="0" i="0" u="none" strike="noStrike" dirty="0">
                <a:solidFill>
                  <a:srgbClr val="000000"/>
                </a:solidFill>
                <a:effectLst/>
              </a:rPr>
              <a:t>Perceived Severity in HBM: Perceived severity pertains to an individual's belief about the seriousness of contracting an illness or leaving it untreated. It encompasses the individual's perception of the potential consequences of the health threat. When an individual perceives the illness as severe, they are more inclined to take preventive or treatment-related actions. Greater perceived severity can serve as a motivating factor for individuals to engage in </a:t>
            </a:r>
            <a:r>
              <a:rPr lang="en-GB" b="0" i="0" u="none" strike="noStrike" dirty="0" err="1">
                <a:solidFill>
                  <a:srgbClr val="000000"/>
                </a:solidFill>
                <a:effectLst/>
              </a:rPr>
              <a:t>behaviors</a:t>
            </a:r>
            <a:r>
              <a:rPr lang="en-GB" b="0" i="0" u="none" strike="noStrike" dirty="0">
                <a:solidFill>
                  <a:srgbClr val="000000"/>
                </a:solidFill>
                <a:effectLst/>
              </a:rPr>
              <a:t> aimed at reducing the risk or severity of the condition.</a:t>
            </a:r>
          </a:p>
          <a:p>
            <a:pPr algn="l"/>
            <a:r>
              <a:rPr lang="en-GB" b="0" i="0" u="none" strike="noStrike" dirty="0">
                <a:solidFill>
                  <a:srgbClr val="000000"/>
                </a:solidFill>
                <a:effectLst/>
              </a:rPr>
              <a:t>Perceived Benefits in HBM: Perceived benefits refer to an individual's belief in the effectiveness of a recommended action to reduce the risk or severity of the health problem. It encompasses the individual's perception of the efficacy of the proposed health </a:t>
            </a:r>
            <a:r>
              <a:rPr lang="en-GB" b="0" i="0" u="none" strike="noStrike" dirty="0" err="1">
                <a:solidFill>
                  <a:srgbClr val="000000"/>
                </a:solidFill>
                <a:effectLst/>
              </a:rPr>
              <a:t>behavior</a:t>
            </a:r>
            <a:r>
              <a:rPr lang="en-GB" b="0" i="0" u="none" strike="noStrike" dirty="0">
                <a:solidFill>
                  <a:srgbClr val="000000"/>
                </a:solidFill>
                <a:effectLst/>
              </a:rPr>
              <a:t>. If an individual believes that a particular action will be beneficial in reducing their susceptibility to a health threat or mitigating its consequences, they are more likely to adopt that </a:t>
            </a:r>
            <a:r>
              <a:rPr lang="en-GB" b="0" i="0" u="none" strike="noStrike" dirty="0" err="1">
                <a:solidFill>
                  <a:srgbClr val="000000"/>
                </a:solidFill>
                <a:effectLst/>
              </a:rPr>
              <a:t>behavior</a:t>
            </a:r>
            <a:r>
              <a:rPr lang="en-GB" b="0" i="0" u="none" strike="noStrike" dirty="0">
                <a:solidFill>
                  <a:srgbClr val="000000"/>
                </a:solidFill>
                <a:effectLst/>
              </a:rPr>
              <a:t>. High perceived benefits are associated with an increased likelihood of adopting health-promoting </a:t>
            </a:r>
            <a:r>
              <a:rPr lang="en-GB" b="0" i="0" u="none" strike="noStrike" dirty="0" err="1">
                <a:solidFill>
                  <a:srgbClr val="000000"/>
                </a:solidFill>
                <a:effectLst/>
              </a:rPr>
              <a:t>behaviors</a:t>
            </a:r>
            <a:r>
              <a:rPr lang="en-GB" b="0" i="0" u="none" strike="noStrike" dirty="0">
                <a:solidFill>
                  <a:srgbClr val="000000"/>
                </a:solidFill>
                <a:effectLst/>
              </a:rPr>
              <a:t>.</a:t>
            </a:r>
          </a:p>
          <a:p>
            <a:endParaRPr lang="en-CY" dirty="0"/>
          </a:p>
        </p:txBody>
      </p:sp>
      <p:sp>
        <p:nvSpPr>
          <p:cNvPr id="4" name="Slide Number Placeholder 3"/>
          <p:cNvSpPr>
            <a:spLocks noGrp="1"/>
          </p:cNvSpPr>
          <p:nvPr>
            <p:ph type="sldNum" sz="quarter" idx="5"/>
          </p:nvPr>
        </p:nvSpPr>
        <p:spPr/>
        <p:txBody>
          <a:bodyPr/>
          <a:lstStyle/>
          <a:p>
            <a:fld id="{9FC05F6B-35C7-4118-97E2-D4755DC640DC}" type="slidenum">
              <a:rPr lang="en-CY" smtClean="0"/>
              <a:t>12</a:t>
            </a:fld>
            <a:endParaRPr lang="en-CY"/>
          </a:p>
        </p:txBody>
      </p:sp>
    </p:spTree>
    <p:extLst>
      <p:ext uri="{BB962C8B-B14F-4D97-AF65-F5344CB8AC3E}">
        <p14:creationId xmlns:p14="http://schemas.microsoft.com/office/powerpoint/2010/main" val="5582914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3179D-E8E9-E3EA-35D5-600D208EC14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SE"/>
          </a:p>
        </p:txBody>
      </p:sp>
      <p:sp>
        <p:nvSpPr>
          <p:cNvPr id="3" name="Subtitle 2">
            <a:extLst>
              <a:ext uri="{FF2B5EF4-FFF2-40B4-BE49-F238E27FC236}">
                <a16:creationId xmlns:a16="http://schemas.microsoft.com/office/drawing/2014/main" id="{75B89B85-DB29-8CD7-3AAE-0C7D8A02AC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SE"/>
          </a:p>
        </p:txBody>
      </p:sp>
    </p:spTree>
    <p:extLst>
      <p:ext uri="{BB962C8B-B14F-4D97-AF65-F5344CB8AC3E}">
        <p14:creationId xmlns:p14="http://schemas.microsoft.com/office/powerpoint/2010/main" val="1845764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307A5-4DC7-1BEC-3FDB-979134770DC9}"/>
              </a:ext>
            </a:extLst>
          </p:cNvPr>
          <p:cNvSpPr>
            <a:spLocks noGrp="1"/>
          </p:cNvSpPr>
          <p:nvPr>
            <p:ph type="title"/>
          </p:nvPr>
        </p:nvSpPr>
        <p:spPr/>
        <p:txBody>
          <a:bodyPr/>
          <a:lstStyle/>
          <a:p>
            <a:r>
              <a:rPr lang="en-GB"/>
              <a:t>Click to edit Master title style</a:t>
            </a:r>
            <a:endParaRPr lang="en-SE"/>
          </a:p>
        </p:txBody>
      </p:sp>
      <p:sp>
        <p:nvSpPr>
          <p:cNvPr id="3" name="Vertical Text Placeholder 2">
            <a:extLst>
              <a:ext uri="{FF2B5EF4-FFF2-40B4-BE49-F238E27FC236}">
                <a16:creationId xmlns:a16="http://schemas.microsoft.com/office/drawing/2014/main" id="{8D4E0F90-C813-648E-2596-CCCDB183444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927869CE-9132-EE61-FA52-BA7AD4776A40}"/>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8/17/24</a:t>
            </a:fld>
            <a:endParaRPr lang="en-SE"/>
          </a:p>
        </p:txBody>
      </p:sp>
      <p:sp>
        <p:nvSpPr>
          <p:cNvPr id="5" name="Footer Placeholder 4">
            <a:extLst>
              <a:ext uri="{FF2B5EF4-FFF2-40B4-BE49-F238E27FC236}">
                <a16:creationId xmlns:a16="http://schemas.microsoft.com/office/drawing/2014/main" id="{426063DB-CC34-9C76-201D-9521D56A93F8}"/>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6" name="Slide Number Placeholder 5">
            <a:extLst>
              <a:ext uri="{FF2B5EF4-FFF2-40B4-BE49-F238E27FC236}">
                <a16:creationId xmlns:a16="http://schemas.microsoft.com/office/drawing/2014/main" id="{408370E2-DD8D-4EB9-D006-29F9ABCEB149}"/>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3382965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787589-EAF7-7FD7-F2EC-6EBA2A3283E4}"/>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SE"/>
          </a:p>
        </p:txBody>
      </p:sp>
      <p:sp>
        <p:nvSpPr>
          <p:cNvPr id="3" name="Vertical Text Placeholder 2">
            <a:extLst>
              <a:ext uri="{FF2B5EF4-FFF2-40B4-BE49-F238E27FC236}">
                <a16:creationId xmlns:a16="http://schemas.microsoft.com/office/drawing/2014/main" id="{98F28D9D-9C67-F350-392F-B149C909434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Date Placeholder 3">
            <a:extLst>
              <a:ext uri="{FF2B5EF4-FFF2-40B4-BE49-F238E27FC236}">
                <a16:creationId xmlns:a16="http://schemas.microsoft.com/office/drawing/2014/main" id="{8D2DD0BF-8FCE-1370-F91F-8098E20D0D50}"/>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8/17/24</a:t>
            </a:fld>
            <a:endParaRPr lang="en-SE"/>
          </a:p>
        </p:txBody>
      </p:sp>
      <p:sp>
        <p:nvSpPr>
          <p:cNvPr id="5" name="Footer Placeholder 4">
            <a:extLst>
              <a:ext uri="{FF2B5EF4-FFF2-40B4-BE49-F238E27FC236}">
                <a16:creationId xmlns:a16="http://schemas.microsoft.com/office/drawing/2014/main" id="{84033D41-00BB-F0AC-11EF-165F08B4ADBE}"/>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6" name="Slide Number Placeholder 5">
            <a:extLst>
              <a:ext uri="{FF2B5EF4-FFF2-40B4-BE49-F238E27FC236}">
                <a16:creationId xmlns:a16="http://schemas.microsoft.com/office/drawing/2014/main" id="{6344EC5C-F93C-2349-D975-91319D085E6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920510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4F669-B068-836D-61D4-2A4838C78116}"/>
              </a:ext>
            </a:extLst>
          </p:cNvPr>
          <p:cNvSpPr>
            <a:spLocks noGrp="1"/>
          </p:cNvSpPr>
          <p:nvPr>
            <p:ph type="title"/>
          </p:nvPr>
        </p:nvSpPr>
        <p:spPr>
          <a:xfrm>
            <a:off x="838200" y="365125"/>
            <a:ext cx="10515600" cy="874395"/>
          </a:xfrm>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5F185C74-0254-0336-1B45-B061659A5D01}"/>
              </a:ext>
            </a:extLst>
          </p:cNvPr>
          <p:cNvSpPr>
            <a:spLocks noGrp="1"/>
          </p:cNvSpPr>
          <p:nvPr>
            <p:ph idx="1"/>
          </p:nvPr>
        </p:nvSpPr>
        <p:spPr>
          <a:xfrm>
            <a:off x="838200" y="1371600"/>
            <a:ext cx="10515600" cy="480536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Tree>
    <p:extLst>
      <p:ext uri="{BB962C8B-B14F-4D97-AF65-F5344CB8AC3E}">
        <p14:creationId xmlns:p14="http://schemas.microsoft.com/office/powerpoint/2010/main" val="3250598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B3096-5530-0861-0508-3A56D9D7071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SE"/>
          </a:p>
        </p:txBody>
      </p:sp>
      <p:sp>
        <p:nvSpPr>
          <p:cNvPr id="3" name="Text Placeholder 2">
            <a:extLst>
              <a:ext uri="{FF2B5EF4-FFF2-40B4-BE49-F238E27FC236}">
                <a16:creationId xmlns:a16="http://schemas.microsoft.com/office/drawing/2014/main" id="{419DF0C6-F634-D4EC-8A3D-15565EF7AC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384711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E2962-CBB6-A5E1-9616-80A8151266CD}"/>
              </a:ext>
            </a:extLst>
          </p:cNvPr>
          <p:cNvSpPr>
            <a:spLocks noGrp="1"/>
          </p:cNvSpPr>
          <p:nvPr>
            <p:ph type="title"/>
          </p:nvPr>
        </p:nvSpPr>
        <p:spPr>
          <a:xfrm>
            <a:off x="838200" y="365125"/>
            <a:ext cx="10515600" cy="742315"/>
          </a:xfrm>
        </p:spPr>
        <p:txBody>
          <a:bodyPr/>
          <a:lstStyle/>
          <a:p>
            <a:r>
              <a:rPr lang="en-GB"/>
              <a:t>Click to edit Master title style</a:t>
            </a:r>
            <a:endParaRPr lang="en-SE"/>
          </a:p>
        </p:txBody>
      </p:sp>
      <p:sp>
        <p:nvSpPr>
          <p:cNvPr id="3" name="Content Placeholder 2">
            <a:extLst>
              <a:ext uri="{FF2B5EF4-FFF2-40B4-BE49-F238E27FC236}">
                <a16:creationId xmlns:a16="http://schemas.microsoft.com/office/drawing/2014/main" id="{BBA233BE-4880-12D2-FA56-FC85E6CFDFED}"/>
              </a:ext>
            </a:extLst>
          </p:cNvPr>
          <p:cNvSpPr>
            <a:spLocks noGrp="1"/>
          </p:cNvSpPr>
          <p:nvPr>
            <p:ph sz="half" idx="1"/>
          </p:nvPr>
        </p:nvSpPr>
        <p:spPr>
          <a:xfrm>
            <a:off x="838200" y="1361440"/>
            <a:ext cx="5181600" cy="4815523"/>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Content Placeholder 3">
            <a:extLst>
              <a:ext uri="{FF2B5EF4-FFF2-40B4-BE49-F238E27FC236}">
                <a16:creationId xmlns:a16="http://schemas.microsoft.com/office/drawing/2014/main" id="{81BBFA12-D6DF-9E5F-5131-F67A929604E3}"/>
              </a:ext>
            </a:extLst>
          </p:cNvPr>
          <p:cNvSpPr>
            <a:spLocks noGrp="1"/>
          </p:cNvSpPr>
          <p:nvPr>
            <p:ph sz="half" idx="2"/>
          </p:nvPr>
        </p:nvSpPr>
        <p:spPr>
          <a:xfrm>
            <a:off x="6172200" y="1361440"/>
            <a:ext cx="5181600" cy="4815523"/>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1232968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7BA29-5628-36A3-2761-0E7FC6E0810C}"/>
              </a:ext>
            </a:extLst>
          </p:cNvPr>
          <p:cNvSpPr>
            <a:spLocks noGrp="1"/>
          </p:cNvSpPr>
          <p:nvPr>
            <p:ph type="title"/>
          </p:nvPr>
        </p:nvSpPr>
        <p:spPr>
          <a:xfrm>
            <a:off x="839788" y="365125"/>
            <a:ext cx="10515600" cy="1325563"/>
          </a:xfrm>
        </p:spPr>
        <p:txBody>
          <a:bodyPr/>
          <a:lstStyle/>
          <a:p>
            <a:r>
              <a:rPr lang="en-GB"/>
              <a:t>Click to edit Master title style</a:t>
            </a:r>
            <a:endParaRPr lang="en-SE"/>
          </a:p>
        </p:txBody>
      </p:sp>
      <p:sp>
        <p:nvSpPr>
          <p:cNvPr id="3" name="Text Placeholder 2">
            <a:extLst>
              <a:ext uri="{FF2B5EF4-FFF2-40B4-BE49-F238E27FC236}">
                <a16:creationId xmlns:a16="http://schemas.microsoft.com/office/drawing/2014/main" id="{CC3A6EB6-804D-D929-87AC-F81224EEE2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D7CE9EE-D558-A4DF-6E49-AF196192C3D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5" name="Text Placeholder 4">
            <a:extLst>
              <a:ext uri="{FF2B5EF4-FFF2-40B4-BE49-F238E27FC236}">
                <a16:creationId xmlns:a16="http://schemas.microsoft.com/office/drawing/2014/main" id="{A22AEEF9-3009-ECFE-1246-06D673405B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21157B5-6FB0-0FE1-6228-F1997AF0711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7" name="Date Placeholder 6">
            <a:extLst>
              <a:ext uri="{FF2B5EF4-FFF2-40B4-BE49-F238E27FC236}">
                <a16:creationId xmlns:a16="http://schemas.microsoft.com/office/drawing/2014/main" id="{C7B02BFE-CF35-6592-404A-0E1600F125B6}"/>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8/17/24</a:t>
            </a:fld>
            <a:endParaRPr lang="en-SE"/>
          </a:p>
        </p:txBody>
      </p:sp>
      <p:sp>
        <p:nvSpPr>
          <p:cNvPr id="8" name="Footer Placeholder 7">
            <a:extLst>
              <a:ext uri="{FF2B5EF4-FFF2-40B4-BE49-F238E27FC236}">
                <a16:creationId xmlns:a16="http://schemas.microsoft.com/office/drawing/2014/main" id="{D8A930C2-AFB0-D70C-A7DB-0AFAFEE480A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9" name="Slide Number Placeholder 8">
            <a:extLst>
              <a:ext uri="{FF2B5EF4-FFF2-40B4-BE49-F238E27FC236}">
                <a16:creationId xmlns:a16="http://schemas.microsoft.com/office/drawing/2014/main" id="{4DB32882-E567-3516-777B-1FB7A5BDB735}"/>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960400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88BB7-0C64-AC13-8355-4B321CB049D3}"/>
              </a:ext>
            </a:extLst>
          </p:cNvPr>
          <p:cNvSpPr>
            <a:spLocks noGrp="1"/>
          </p:cNvSpPr>
          <p:nvPr>
            <p:ph type="title"/>
          </p:nvPr>
        </p:nvSpPr>
        <p:spPr/>
        <p:txBody>
          <a:bodyPr/>
          <a:lstStyle/>
          <a:p>
            <a:r>
              <a:rPr lang="en-GB"/>
              <a:t>Click to edit Master title style</a:t>
            </a:r>
            <a:endParaRPr lang="en-SE"/>
          </a:p>
        </p:txBody>
      </p:sp>
      <p:sp>
        <p:nvSpPr>
          <p:cNvPr id="3" name="Date Placeholder 2">
            <a:extLst>
              <a:ext uri="{FF2B5EF4-FFF2-40B4-BE49-F238E27FC236}">
                <a16:creationId xmlns:a16="http://schemas.microsoft.com/office/drawing/2014/main" id="{7979993E-B2FE-38A6-9365-78334A1A51C3}"/>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8/17/24</a:t>
            </a:fld>
            <a:endParaRPr lang="en-SE"/>
          </a:p>
        </p:txBody>
      </p:sp>
      <p:sp>
        <p:nvSpPr>
          <p:cNvPr id="4" name="Footer Placeholder 3">
            <a:extLst>
              <a:ext uri="{FF2B5EF4-FFF2-40B4-BE49-F238E27FC236}">
                <a16:creationId xmlns:a16="http://schemas.microsoft.com/office/drawing/2014/main" id="{586A1F94-D559-80C1-95D2-0856570B9393}"/>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5" name="Slide Number Placeholder 4">
            <a:extLst>
              <a:ext uri="{FF2B5EF4-FFF2-40B4-BE49-F238E27FC236}">
                <a16:creationId xmlns:a16="http://schemas.microsoft.com/office/drawing/2014/main" id="{0C92DB70-1391-1732-2CC3-BB2DEEEA0EB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4126475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18C9CB-B793-99AB-AA1C-F8D162975C18}"/>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8/17/24</a:t>
            </a:fld>
            <a:endParaRPr lang="en-SE"/>
          </a:p>
        </p:txBody>
      </p:sp>
      <p:sp>
        <p:nvSpPr>
          <p:cNvPr id="3" name="Footer Placeholder 2">
            <a:extLst>
              <a:ext uri="{FF2B5EF4-FFF2-40B4-BE49-F238E27FC236}">
                <a16:creationId xmlns:a16="http://schemas.microsoft.com/office/drawing/2014/main" id="{4F21F578-1D3F-1983-2D46-0CA027B99EF9}"/>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4" name="Slide Number Placeholder 3">
            <a:extLst>
              <a:ext uri="{FF2B5EF4-FFF2-40B4-BE49-F238E27FC236}">
                <a16:creationId xmlns:a16="http://schemas.microsoft.com/office/drawing/2014/main" id="{00846DD7-663E-8D55-AE79-CE7021794BF4}"/>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701880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F0088-7BEE-114C-47D2-7C75E421D6F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SE"/>
          </a:p>
        </p:txBody>
      </p:sp>
      <p:sp>
        <p:nvSpPr>
          <p:cNvPr id="3" name="Content Placeholder 2">
            <a:extLst>
              <a:ext uri="{FF2B5EF4-FFF2-40B4-BE49-F238E27FC236}">
                <a16:creationId xmlns:a16="http://schemas.microsoft.com/office/drawing/2014/main" id="{E281FE15-BED3-4A69-C520-7C4D8C5B00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4" name="Text Placeholder 3">
            <a:extLst>
              <a:ext uri="{FF2B5EF4-FFF2-40B4-BE49-F238E27FC236}">
                <a16:creationId xmlns:a16="http://schemas.microsoft.com/office/drawing/2014/main" id="{B31A165C-8EDB-CB77-96EC-BEE223002F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8D5828D-86AC-8E80-0618-7E5119BB7C3B}"/>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8/17/24</a:t>
            </a:fld>
            <a:endParaRPr lang="en-SE"/>
          </a:p>
        </p:txBody>
      </p:sp>
      <p:sp>
        <p:nvSpPr>
          <p:cNvPr id="6" name="Footer Placeholder 5">
            <a:extLst>
              <a:ext uri="{FF2B5EF4-FFF2-40B4-BE49-F238E27FC236}">
                <a16:creationId xmlns:a16="http://schemas.microsoft.com/office/drawing/2014/main" id="{F41FC49E-0B95-1ACB-11FE-932A3352D1A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7" name="Slide Number Placeholder 6">
            <a:extLst>
              <a:ext uri="{FF2B5EF4-FFF2-40B4-BE49-F238E27FC236}">
                <a16:creationId xmlns:a16="http://schemas.microsoft.com/office/drawing/2014/main" id="{2A459BAC-511D-50A7-5A19-87FF49189BF6}"/>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24297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9537C-4A27-EA8C-7671-C1B8B318751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SE"/>
          </a:p>
        </p:txBody>
      </p:sp>
      <p:sp>
        <p:nvSpPr>
          <p:cNvPr id="3" name="Picture Placeholder 2">
            <a:extLst>
              <a:ext uri="{FF2B5EF4-FFF2-40B4-BE49-F238E27FC236}">
                <a16:creationId xmlns:a16="http://schemas.microsoft.com/office/drawing/2014/main" id="{CE3BA6F3-D164-C635-D6FE-E6D0FBDCD9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a:p>
        </p:txBody>
      </p:sp>
      <p:sp>
        <p:nvSpPr>
          <p:cNvPr id="4" name="Text Placeholder 3">
            <a:extLst>
              <a:ext uri="{FF2B5EF4-FFF2-40B4-BE49-F238E27FC236}">
                <a16:creationId xmlns:a16="http://schemas.microsoft.com/office/drawing/2014/main" id="{5FDB5F6A-9E7A-4DBD-7561-3ABB1CDF4A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5081FD9-7B78-D626-212F-84DC21CE6E07}"/>
              </a:ext>
            </a:extLst>
          </p:cNvPr>
          <p:cNvSpPr>
            <a:spLocks noGrp="1"/>
          </p:cNvSpPr>
          <p:nvPr>
            <p:ph type="dt" sz="half" idx="10"/>
          </p:nvPr>
        </p:nvSpPr>
        <p:spPr>
          <a:xfrm>
            <a:off x="838200" y="6356350"/>
            <a:ext cx="2743200" cy="365125"/>
          </a:xfrm>
          <a:prstGeom prst="rect">
            <a:avLst/>
          </a:prstGeom>
        </p:spPr>
        <p:txBody>
          <a:bodyPr/>
          <a:lstStyle/>
          <a:p>
            <a:fld id="{5706EFCD-9E10-D444-B141-9B23EA676C6C}" type="datetimeFigureOut">
              <a:rPr lang="en-SE" smtClean="0"/>
              <a:t>8/17/24</a:t>
            </a:fld>
            <a:endParaRPr lang="en-SE"/>
          </a:p>
        </p:txBody>
      </p:sp>
      <p:sp>
        <p:nvSpPr>
          <p:cNvPr id="6" name="Footer Placeholder 5">
            <a:extLst>
              <a:ext uri="{FF2B5EF4-FFF2-40B4-BE49-F238E27FC236}">
                <a16:creationId xmlns:a16="http://schemas.microsoft.com/office/drawing/2014/main" id="{00AF957F-24B7-0B57-8FC3-B96A03172986}"/>
              </a:ext>
            </a:extLst>
          </p:cNvPr>
          <p:cNvSpPr>
            <a:spLocks noGrp="1"/>
          </p:cNvSpPr>
          <p:nvPr>
            <p:ph type="ftr" sz="quarter" idx="11"/>
          </p:nvPr>
        </p:nvSpPr>
        <p:spPr>
          <a:xfrm>
            <a:off x="4038600" y="6356350"/>
            <a:ext cx="4114800" cy="365125"/>
          </a:xfrm>
          <a:prstGeom prst="rect">
            <a:avLst/>
          </a:prstGeom>
        </p:spPr>
        <p:txBody>
          <a:bodyPr/>
          <a:lstStyle/>
          <a:p>
            <a:endParaRPr lang="en-SE"/>
          </a:p>
        </p:txBody>
      </p:sp>
      <p:sp>
        <p:nvSpPr>
          <p:cNvPr id="7" name="Slide Number Placeholder 6">
            <a:extLst>
              <a:ext uri="{FF2B5EF4-FFF2-40B4-BE49-F238E27FC236}">
                <a16:creationId xmlns:a16="http://schemas.microsoft.com/office/drawing/2014/main" id="{7034E2AA-53BF-1C4E-F268-4F6427E3BDDB}"/>
              </a:ext>
            </a:extLst>
          </p:cNvPr>
          <p:cNvSpPr>
            <a:spLocks noGrp="1"/>
          </p:cNvSpPr>
          <p:nvPr>
            <p:ph type="sldNum" sz="quarter" idx="12"/>
          </p:nvPr>
        </p:nvSpPr>
        <p:spPr>
          <a:xfrm>
            <a:off x="8610600" y="6356350"/>
            <a:ext cx="2743200" cy="365125"/>
          </a:xfrm>
          <a:prstGeom prst="rect">
            <a:avLst/>
          </a:prstGeom>
        </p:spPr>
        <p:txBody>
          <a:bodyPr/>
          <a:lstStyle/>
          <a:p>
            <a:fld id="{316871F5-4C52-B64A-ACD4-0F293C289581}" type="slidenum">
              <a:rPr lang="en-SE" smtClean="0"/>
              <a:t>‹#›</a:t>
            </a:fld>
            <a:endParaRPr lang="en-SE"/>
          </a:p>
        </p:txBody>
      </p:sp>
    </p:spTree>
    <p:extLst>
      <p:ext uri="{BB962C8B-B14F-4D97-AF65-F5344CB8AC3E}">
        <p14:creationId xmlns:p14="http://schemas.microsoft.com/office/powerpoint/2010/main" val="1254545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684F64-240D-C9B3-4318-EA03C8CB63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SE"/>
          </a:p>
        </p:txBody>
      </p:sp>
      <p:sp>
        <p:nvSpPr>
          <p:cNvPr id="3" name="Text Placeholder 2">
            <a:extLst>
              <a:ext uri="{FF2B5EF4-FFF2-40B4-BE49-F238E27FC236}">
                <a16:creationId xmlns:a16="http://schemas.microsoft.com/office/drawing/2014/main" id="{C1998B89-FF20-91B4-3503-8B6F258DF7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grpSp>
        <p:nvGrpSpPr>
          <p:cNvPr id="7" name="Group 6">
            <a:extLst>
              <a:ext uri="{FF2B5EF4-FFF2-40B4-BE49-F238E27FC236}">
                <a16:creationId xmlns:a16="http://schemas.microsoft.com/office/drawing/2014/main" id="{43CAFB99-334F-065D-1C77-534D9178CA71}"/>
              </a:ext>
            </a:extLst>
          </p:cNvPr>
          <p:cNvGrpSpPr/>
          <p:nvPr userDrawn="1"/>
        </p:nvGrpSpPr>
        <p:grpSpPr>
          <a:xfrm>
            <a:off x="179523" y="6121210"/>
            <a:ext cx="6520219" cy="633095"/>
            <a:chOff x="519728" y="10058718"/>
            <a:chExt cx="6520219" cy="633095"/>
          </a:xfrm>
        </p:grpSpPr>
        <p:pic>
          <p:nvPicPr>
            <p:cNvPr id="8" name="Picture 7">
              <a:extLst>
                <a:ext uri="{FF2B5EF4-FFF2-40B4-BE49-F238E27FC236}">
                  <a16:creationId xmlns:a16="http://schemas.microsoft.com/office/drawing/2014/main" id="{37173820-6D4F-B0C4-A30B-F7D0678B2B6A}"/>
                </a:ext>
              </a:extLst>
            </p:cNvPr>
            <p:cNvPicPr/>
            <p:nvPr userDrawn="1"/>
          </p:nvPicPr>
          <p:blipFill>
            <a:blip r:embed="rId13">
              <a:extLst>
                <a:ext uri="{28A0092B-C50C-407E-A947-70E740481C1C}">
                  <a14:useLocalDpi xmlns:a14="http://schemas.microsoft.com/office/drawing/2010/main" val="0"/>
                </a:ext>
              </a:extLst>
            </a:blip>
            <a:stretch>
              <a:fillRect/>
            </a:stretch>
          </p:blipFill>
          <p:spPr>
            <a:xfrm>
              <a:off x="519728" y="10058718"/>
              <a:ext cx="2218055" cy="633095"/>
            </a:xfrm>
            <a:prstGeom prst="rect">
              <a:avLst/>
            </a:prstGeom>
          </p:spPr>
        </p:pic>
        <p:sp>
          <p:nvSpPr>
            <p:cNvPr id="9" name="TextBox 8">
              <a:extLst>
                <a:ext uri="{FF2B5EF4-FFF2-40B4-BE49-F238E27FC236}">
                  <a16:creationId xmlns:a16="http://schemas.microsoft.com/office/drawing/2014/main" id="{1D579E16-F6AE-08E5-6699-4737ED30B6B0}"/>
                </a:ext>
              </a:extLst>
            </p:cNvPr>
            <p:cNvSpPr txBox="1"/>
            <p:nvPr userDrawn="1"/>
          </p:nvSpPr>
          <p:spPr>
            <a:xfrm>
              <a:off x="2796720" y="10142137"/>
              <a:ext cx="4243227" cy="461665"/>
            </a:xfrm>
            <a:prstGeom prst="rect">
              <a:avLst/>
            </a:prstGeom>
            <a:noFill/>
          </p:spPr>
          <p:txBody>
            <a:bodyPr wrap="square" rtlCol="0">
              <a:spAutoFit/>
            </a:bodyPr>
            <a:lstStyle/>
            <a:p>
              <a:r>
                <a:rPr lang="en-GB" sz="800" dirty="0"/>
                <a:t>Reference number: 618596-EPP-1-2020-1-SE-EPPKA2-CBHE-JP</a:t>
              </a:r>
              <a:br>
                <a:rPr lang="en-GB" sz="800" dirty="0"/>
              </a:br>
              <a:r>
                <a:rPr lang="en-GB" sz="800" dirty="0"/>
                <a:t>This publication [communication] reflects the views only of the authors, and the Commission cannot be held responsible for any use, which may be made of the information contained therein.</a:t>
              </a:r>
            </a:p>
          </p:txBody>
        </p:sp>
      </p:grpSp>
      <p:pic>
        <p:nvPicPr>
          <p:cNvPr id="10" name="Picture 9">
            <a:extLst>
              <a:ext uri="{FF2B5EF4-FFF2-40B4-BE49-F238E27FC236}">
                <a16:creationId xmlns:a16="http://schemas.microsoft.com/office/drawing/2014/main" id="{87B58126-C7BE-5D18-F25B-55D3658D4AEE}"/>
              </a:ext>
            </a:extLst>
          </p:cNvPr>
          <p:cNvPicPr>
            <a:picLocks noChangeAspect="1"/>
          </p:cNvPicPr>
          <p:nvPr userDrawn="1"/>
        </p:nvPicPr>
        <p:blipFill>
          <a:blip r:embed="rId14"/>
          <a:stretch>
            <a:fillRect/>
          </a:stretch>
        </p:blipFill>
        <p:spPr>
          <a:xfrm>
            <a:off x="11058439" y="5504807"/>
            <a:ext cx="1074143" cy="1309111"/>
          </a:xfrm>
          <a:prstGeom prst="rect">
            <a:avLst/>
          </a:prstGeom>
        </p:spPr>
      </p:pic>
    </p:spTree>
    <p:extLst>
      <p:ext uri="{BB962C8B-B14F-4D97-AF65-F5344CB8AC3E}">
        <p14:creationId xmlns:p14="http://schemas.microsoft.com/office/powerpoint/2010/main" val="476094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F4CEB-918A-0472-B6E4-4689B9CD397B}"/>
              </a:ext>
            </a:extLst>
          </p:cNvPr>
          <p:cNvSpPr>
            <a:spLocks noGrp="1"/>
          </p:cNvSpPr>
          <p:nvPr>
            <p:ph type="ctrTitle"/>
          </p:nvPr>
        </p:nvSpPr>
        <p:spPr/>
        <p:txBody>
          <a:bodyPr>
            <a:normAutofit/>
          </a:bodyPr>
          <a:lstStyle/>
          <a:p>
            <a:r>
              <a:rPr lang="en-CY" sz="6000" b="1" dirty="0">
                <a:effectLst/>
                <a:latin typeface="+mn-lt"/>
                <a:ea typeface="Times New Roman" panose="02020603050405020304" pitchFamily="18" charset="0"/>
              </a:rPr>
              <a:t>Theories of Health Behavior</a:t>
            </a:r>
            <a:r>
              <a:rPr lang="en-CY" dirty="0">
                <a:effectLst/>
                <a:latin typeface="+mn-lt"/>
              </a:rPr>
              <a:t> </a:t>
            </a:r>
            <a:endParaRPr lang="en-SE" dirty="0">
              <a:latin typeface="+mn-lt"/>
            </a:endParaRPr>
          </a:p>
        </p:txBody>
      </p:sp>
      <p:sp>
        <p:nvSpPr>
          <p:cNvPr id="9" name="Subtitle 2">
            <a:extLst>
              <a:ext uri="{FF2B5EF4-FFF2-40B4-BE49-F238E27FC236}">
                <a16:creationId xmlns:a16="http://schemas.microsoft.com/office/drawing/2014/main" id="{5ADD9B8F-30B1-E9B3-FE6D-B4C2CCF58456}"/>
              </a:ext>
            </a:extLst>
          </p:cNvPr>
          <p:cNvSpPr txBox="1">
            <a:spLocks/>
          </p:cNvSpPr>
          <p:nvPr/>
        </p:nvSpPr>
        <p:spPr>
          <a:xfrm>
            <a:off x="1524000" y="4327208"/>
            <a:ext cx="9144000" cy="633095"/>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dirty="0"/>
              <a:t>Marios Argyrides, PhD</a:t>
            </a:r>
            <a:br>
              <a:rPr lang="en-GB" dirty="0"/>
            </a:br>
            <a:r>
              <a:rPr lang="en-GB" dirty="0"/>
              <a:t>Neapolis University </a:t>
            </a:r>
            <a:r>
              <a:rPr lang="en-GB" dirty="0" err="1"/>
              <a:t>Pafos</a:t>
            </a:r>
            <a:endParaRPr lang="en-GB" dirty="0"/>
          </a:p>
        </p:txBody>
      </p:sp>
    </p:spTree>
    <p:extLst>
      <p:ext uri="{BB962C8B-B14F-4D97-AF65-F5344CB8AC3E}">
        <p14:creationId xmlns:p14="http://schemas.microsoft.com/office/powerpoint/2010/main" val="1161591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fontScale="90000"/>
          </a:bodyPr>
          <a:lstStyle/>
          <a:p>
            <a:r>
              <a:rPr lang="en-CY" kern="0" dirty="0">
                <a:solidFill>
                  <a:srgbClr val="000000"/>
                </a:solidFill>
                <a:latin typeface="+mn-lt"/>
                <a:ea typeface="Times New Roman" panose="02020603050405020304" pitchFamily="18" charset="0"/>
                <a:cs typeface="Times New Roman" panose="02020603050405020304" pitchFamily="18" charset="0"/>
              </a:rPr>
              <a:t>Role of Healthcare Providers, </a:t>
            </a:r>
            <a:r>
              <a:rPr lang="en-CY" sz="4400" kern="0" dirty="0">
                <a:solidFill>
                  <a:srgbClr val="000000"/>
                </a:solidFill>
                <a:effectLst/>
                <a:latin typeface="+mn-lt"/>
                <a:ea typeface="Times New Roman" panose="02020603050405020304" pitchFamily="18" charset="0"/>
                <a:cs typeface="Times New Roman" panose="02020603050405020304" pitchFamily="18" charset="0"/>
              </a:rPr>
              <a:t>Challenges and Solutions</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lnSpcReduction="10000"/>
          </a:bodyPr>
          <a:lstStyle/>
          <a:p>
            <a:pPr lvl="0">
              <a:buSzPct val="100000"/>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Healthcare Provider’s Role in TTM</a:t>
            </a:r>
            <a:endParaRPr lang="en-CY" sz="24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Educator: Providing information and raising awareness.</a:t>
            </a:r>
            <a:endParaRPr lang="en-CY"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Coach: Offering support and encouragement.</a:t>
            </a:r>
            <a:endParaRPr lang="en-CY"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Monitor: Tracking progress and adjusting interventions as needed.</a:t>
            </a:r>
            <a:endParaRPr lang="en-CY"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Advocate: Ensuring access to resources and support systems.</a:t>
            </a:r>
            <a:endParaRPr lang="en-CY" kern="100" dirty="0">
              <a:solidFill>
                <a:srgbClr val="000000"/>
              </a:solidFill>
              <a:effectLst/>
              <a:ea typeface="Aptos" panose="020B0004020202020204" pitchFamily="34" charset="0"/>
              <a:cs typeface="Times New Roman" panose="02020603050405020304" pitchFamily="18" charset="0"/>
            </a:endParaRPr>
          </a:p>
          <a:p>
            <a:pPr lvl="0">
              <a:buSzPct val="100000"/>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Example: Regular check-ins with a neurologist and physical therapist for an ALS patient.</a:t>
            </a:r>
            <a:endParaRPr lang="en-CY" sz="2400" kern="100" dirty="0">
              <a:solidFill>
                <a:srgbClr val="000000"/>
              </a:solidFill>
              <a:effectLst/>
              <a:ea typeface="Aptos" panose="020B0004020202020204" pitchFamily="34" charset="0"/>
              <a:cs typeface="Times New Roman" panose="02020603050405020304" pitchFamily="18" charset="0"/>
            </a:endParaRPr>
          </a:p>
          <a:p>
            <a:pPr lvl="0">
              <a:buSzPct val="100000"/>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Overcoming Challenges in TTM</a:t>
            </a:r>
            <a:endParaRPr lang="en-CY" sz="24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Patient resistance: Strategies to address reluctance and ambivalence.</a:t>
            </a:r>
            <a:endParaRPr lang="en-CY"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Relapse: Handling setbacks and encouraging persistence.</a:t>
            </a:r>
            <a:endParaRPr lang="en-CY"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Resource limitations: Maximizing available resources and support.</a:t>
            </a:r>
            <a:endParaRPr lang="en-CY" kern="100" dirty="0">
              <a:solidFill>
                <a:srgbClr val="000000"/>
              </a:solidFill>
              <a:effectLst/>
              <a:ea typeface="Aptos" panose="020B0004020202020204" pitchFamily="34" charset="0"/>
              <a:cs typeface="Times New Roman" panose="02020603050405020304" pitchFamily="18" charset="0"/>
            </a:endParaRPr>
          </a:p>
          <a:p>
            <a:pPr lvl="0">
              <a:buSzPct val="100000"/>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Example: Implementing a buddy system for support in maintaining exercise routines.</a:t>
            </a:r>
            <a:endParaRPr lang="en-CY" sz="2400" kern="100" dirty="0">
              <a:solidFill>
                <a:srgbClr val="000000"/>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716437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CY" kern="0" dirty="0">
                <a:solidFill>
                  <a:srgbClr val="000000"/>
                </a:solidFill>
                <a:latin typeface="+mn-lt"/>
                <a:ea typeface="Times New Roman" panose="02020603050405020304" pitchFamily="18" charset="0"/>
                <a:cs typeface="Times New Roman" panose="02020603050405020304" pitchFamily="18" charset="0"/>
              </a:rPr>
              <a:t>The Health Belief Model</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a:bodyPr>
          <a:lstStyle/>
          <a:p>
            <a:pPr lvl="0">
              <a:buSzPct val="100000"/>
              <a:tabLst>
                <a:tab pos="457200" algn="l"/>
              </a:tabLst>
            </a:pPr>
            <a:r>
              <a:rPr lang="en-CY" sz="3600" kern="0" dirty="0">
                <a:solidFill>
                  <a:srgbClr val="000000"/>
                </a:solidFill>
                <a:effectLst/>
                <a:ea typeface="Times New Roman" panose="02020603050405020304" pitchFamily="18" charset="0"/>
                <a:cs typeface="Times New Roman" panose="02020603050405020304" pitchFamily="18" charset="0"/>
              </a:rPr>
              <a:t>The Health Belief Model (HBM)</a:t>
            </a:r>
            <a:endParaRPr lang="en-CY" sz="36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sz="3600" kern="0" dirty="0">
                <a:solidFill>
                  <a:srgbClr val="000000"/>
                </a:solidFill>
                <a:effectLst/>
                <a:ea typeface="Times New Roman" panose="02020603050405020304" pitchFamily="18" charset="0"/>
                <a:cs typeface="Times New Roman" panose="02020603050405020304" pitchFamily="18" charset="0"/>
              </a:rPr>
              <a:t>Developed in the 1950s by social psychologists at the U.S. Public Health Service.</a:t>
            </a:r>
            <a:endParaRPr lang="en-CY" sz="36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sz="3600" kern="0" dirty="0">
                <a:solidFill>
                  <a:srgbClr val="000000"/>
                </a:solidFill>
                <a:effectLst/>
                <a:ea typeface="Times New Roman" panose="02020603050405020304" pitchFamily="18" charset="0"/>
                <a:cs typeface="Times New Roman" panose="02020603050405020304" pitchFamily="18" charset="0"/>
              </a:rPr>
              <a:t>Focuses on the beliefs and attitudes of individuals towards health.</a:t>
            </a:r>
            <a:endParaRPr lang="en-CY" sz="36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sz="3600" kern="0" dirty="0">
                <a:solidFill>
                  <a:srgbClr val="000000"/>
                </a:solidFill>
                <a:effectLst/>
                <a:ea typeface="Times New Roman" panose="02020603050405020304" pitchFamily="18" charset="0"/>
                <a:cs typeface="Times New Roman" panose="02020603050405020304" pitchFamily="18" charset="0"/>
              </a:rPr>
              <a:t>Key components: Perceived susceptibility, perceived severity, perceived benefits, perceived barriers, cues to action, and self-efficacy.</a:t>
            </a:r>
            <a:endParaRPr lang="en-CY" sz="3600" kern="100" dirty="0">
              <a:solidFill>
                <a:srgbClr val="000000"/>
              </a:solidFill>
              <a:effectLst/>
              <a:ea typeface="Aptos" panose="020B0004020202020204" pitchFamily="34" charset="0"/>
              <a:cs typeface="Times New Roman" panose="02020603050405020304" pitchFamily="18" charset="0"/>
            </a:endParaRPr>
          </a:p>
          <a:p>
            <a:pPr marL="0" lvl="0" indent="0">
              <a:lnSpc>
                <a:spcPct val="107000"/>
              </a:lnSpc>
              <a:spcAft>
                <a:spcPts val="800"/>
              </a:spcAft>
              <a:buNone/>
            </a:pPr>
            <a:endParaRPr lang="en-US"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361909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fontScale="90000"/>
          </a:bodyPr>
          <a:lstStyle/>
          <a:p>
            <a:r>
              <a:rPr lang="en-CY" kern="0" dirty="0">
                <a:solidFill>
                  <a:srgbClr val="000000"/>
                </a:solidFill>
                <a:latin typeface="+mn-lt"/>
                <a:ea typeface="Times New Roman" panose="02020603050405020304" pitchFamily="18" charset="0"/>
                <a:cs typeface="Times New Roman" panose="02020603050405020304" pitchFamily="18" charset="0"/>
              </a:rPr>
              <a:t>Perceived Susceptibility, Severity, and Benefits</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fontScale="85000" lnSpcReduction="10000"/>
          </a:bodyPr>
          <a:lstStyle/>
          <a:p>
            <a:pPr marL="342900" lvl="0" indent="-342900">
              <a:buSzPct val="100000"/>
              <a:buFont typeface="Symbol" pitchFamily="2" charset="2"/>
              <a:buChar char=""/>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Perceived Susceptibility in HBM</a:t>
            </a:r>
            <a:endParaRPr lang="en-CY" sz="2400"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Definition: Belief about the likelihood of getting a disease or condition.</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Importance: Higher perceived susceptibility can lead to greater motivation to engage in health behaviors.</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Example: Alzheimer’s patient recognizing the risk of cognitive decline.</a:t>
            </a:r>
            <a:endParaRPr lang="en-CY" kern="100" dirty="0">
              <a:solidFill>
                <a:srgbClr val="000000"/>
              </a:solidFill>
              <a:effectLst/>
              <a:ea typeface="Aptos" panose="020B0004020202020204" pitchFamily="34" charset="0"/>
              <a:cs typeface="Times New Roman" panose="02020603050405020304" pitchFamily="18" charset="0"/>
            </a:endParaRPr>
          </a:p>
          <a:p>
            <a:pPr marL="342900" lvl="0" indent="-342900">
              <a:buSzPct val="100000"/>
              <a:buFont typeface="Symbol" pitchFamily="2" charset="2"/>
              <a:buChar char=""/>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Perceived Severity in HBM</a:t>
            </a:r>
            <a:endParaRPr lang="en-CY" sz="2400"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Definition: Belief about the seriousness of contracting an illness or leaving it untreated.</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Impact: Greater perceived severity can motivate preventive health behaviors.</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Example: Parkinson’s patient understanding the potential impact of untreated symptoms on quality of life.</a:t>
            </a:r>
            <a:endParaRPr lang="en-CY" kern="100" dirty="0">
              <a:solidFill>
                <a:srgbClr val="000000"/>
              </a:solidFill>
              <a:effectLst/>
              <a:ea typeface="Aptos" panose="020B0004020202020204" pitchFamily="34" charset="0"/>
              <a:cs typeface="Times New Roman" panose="02020603050405020304" pitchFamily="18" charset="0"/>
            </a:endParaRPr>
          </a:p>
          <a:p>
            <a:pPr marL="342900" lvl="0" indent="-342900">
              <a:buSzPct val="100000"/>
              <a:buFont typeface="Symbol" pitchFamily="2" charset="2"/>
              <a:buChar char=""/>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Perceived Benefits in HBM</a:t>
            </a:r>
            <a:endParaRPr lang="en-CY" sz="2400"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Definition: Belief in the efficacy of the advised action to reduce risk or seriousness of impact.</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Role: High perceived benefits increase the likelihood of adopting healthy behaviors.</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Example: ALS patient believing in the benefits of physical therapy to maintain mobility.</a:t>
            </a:r>
            <a:endParaRPr lang="en-CY" kern="100" dirty="0">
              <a:solidFill>
                <a:srgbClr val="000000"/>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798103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fontScale="90000"/>
          </a:bodyPr>
          <a:lstStyle/>
          <a:p>
            <a:r>
              <a:rPr lang="en-CY" kern="0" dirty="0">
                <a:solidFill>
                  <a:srgbClr val="000000"/>
                </a:solidFill>
                <a:latin typeface="+mn-lt"/>
                <a:ea typeface="Times New Roman" panose="02020603050405020304" pitchFamily="18" charset="0"/>
                <a:cs typeface="Times New Roman" panose="02020603050405020304" pitchFamily="18" charset="0"/>
              </a:rPr>
              <a:t>Perceived Barriers, Cues to Action, and </a:t>
            </a:r>
            <a:br>
              <a:rPr lang="en-CY" kern="100" dirty="0">
                <a:latin typeface="+mn-lt"/>
                <a:ea typeface="Aptos" panose="020B0004020202020204" pitchFamily="34" charset="0"/>
                <a:cs typeface="Times New Roman" panose="02020603050405020304" pitchFamily="18" charset="0"/>
              </a:rPr>
            </a:br>
            <a:r>
              <a:rPr lang="en-CY" kern="0" dirty="0">
                <a:solidFill>
                  <a:srgbClr val="000000"/>
                </a:solidFill>
                <a:latin typeface="+mn-lt"/>
                <a:ea typeface="Times New Roman" panose="02020603050405020304" pitchFamily="18" charset="0"/>
                <a:cs typeface="Times New Roman" panose="02020603050405020304" pitchFamily="18" charset="0"/>
              </a:rPr>
              <a:t>Self-Efficacy</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a:bodyPr>
          <a:lstStyle/>
          <a:p>
            <a:pPr marL="342900" lvl="0" indent="-342900">
              <a:buSzPct val="100000"/>
              <a:buFont typeface="Symbol" pitchFamily="2" charset="2"/>
              <a:buChar char=""/>
              <a:tabLst>
                <a:tab pos="457200" algn="l"/>
              </a:tabLst>
            </a:pPr>
            <a:r>
              <a:rPr lang="en-CY" sz="2000" kern="0" dirty="0">
                <a:solidFill>
                  <a:srgbClr val="000000"/>
                </a:solidFill>
                <a:effectLst/>
                <a:ea typeface="Times New Roman" panose="02020603050405020304" pitchFamily="18" charset="0"/>
                <a:cs typeface="Times New Roman" panose="02020603050405020304" pitchFamily="18" charset="0"/>
              </a:rPr>
              <a:t>Perceived Barriers in HBM</a:t>
            </a:r>
            <a:endParaRPr lang="en-CY" sz="2000"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sz="2000" kern="0" dirty="0">
                <a:solidFill>
                  <a:srgbClr val="000000"/>
                </a:solidFill>
                <a:effectLst/>
                <a:ea typeface="Times New Roman" panose="02020603050405020304" pitchFamily="18" charset="0"/>
                <a:cs typeface="Times New Roman" panose="02020603050405020304" pitchFamily="18" charset="0"/>
              </a:rPr>
              <a:t>Definition: Belief about the tangible and psychological costs of the advised action.</a:t>
            </a:r>
            <a:endParaRPr lang="en-CY" sz="2000"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sz="2000" kern="0" dirty="0">
                <a:solidFill>
                  <a:srgbClr val="000000"/>
                </a:solidFill>
                <a:effectLst/>
                <a:ea typeface="Times New Roman" panose="02020603050405020304" pitchFamily="18" charset="0"/>
                <a:cs typeface="Times New Roman" panose="02020603050405020304" pitchFamily="18" charset="0"/>
              </a:rPr>
              <a:t>Influence: High perceived barriers can deter health behavior change.</a:t>
            </a:r>
            <a:endParaRPr lang="en-CY" sz="2000"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sz="2000" kern="0" dirty="0">
                <a:solidFill>
                  <a:srgbClr val="000000"/>
                </a:solidFill>
                <a:effectLst/>
                <a:ea typeface="Times New Roman" panose="02020603050405020304" pitchFamily="18" charset="0"/>
                <a:cs typeface="Times New Roman" panose="02020603050405020304" pitchFamily="18" charset="0"/>
              </a:rPr>
              <a:t>Example: Concerns about the difficulty and time commitment of regular exercise in neurodegenerative disorder patients.</a:t>
            </a:r>
            <a:endParaRPr lang="en-CY" sz="2000" kern="100" dirty="0">
              <a:solidFill>
                <a:srgbClr val="000000"/>
              </a:solidFill>
              <a:effectLst/>
              <a:ea typeface="Aptos" panose="020B0004020202020204" pitchFamily="34" charset="0"/>
              <a:cs typeface="Times New Roman" panose="02020603050405020304" pitchFamily="18" charset="0"/>
            </a:endParaRPr>
          </a:p>
          <a:p>
            <a:pPr marL="342900" lvl="0" indent="-342900">
              <a:buSzPct val="100000"/>
              <a:buFont typeface="Symbol" pitchFamily="2" charset="2"/>
              <a:buChar char=""/>
              <a:tabLst>
                <a:tab pos="457200" algn="l"/>
              </a:tabLst>
            </a:pPr>
            <a:r>
              <a:rPr lang="en-CY" sz="2000" kern="0" dirty="0">
                <a:solidFill>
                  <a:srgbClr val="000000"/>
                </a:solidFill>
                <a:effectLst/>
                <a:ea typeface="Times New Roman" panose="02020603050405020304" pitchFamily="18" charset="0"/>
                <a:cs typeface="Times New Roman" panose="02020603050405020304" pitchFamily="18" charset="0"/>
              </a:rPr>
              <a:t>Cues to Action in HBM</a:t>
            </a:r>
            <a:endParaRPr lang="en-CY" sz="2000"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sz="2000" kern="0" dirty="0">
                <a:solidFill>
                  <a:srgbClr val="000000"/>
                </a:solidFill>
                <a:effectLst/>
                <a:ea typeface="Times New Roman" panose="02020603050405020304" pitchFamily="18" charset="0"/>
                <a:cs typeface="Times New Roman" panose="02020603050405020304" pitchFamily="18" charset="0"/>
              </a:rPr>
              <a:t>Definition: Factors that activate readiness to change.</a:t>
            </a:r>
            <a:endParaRPr lang="en-CY" sz="2000"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sz="2000" kern="0" dirty="0">
                <a:solidFill>
                  <a:srgbClr val="000000"/>
                </a:solidFill>
                <a:effectLst/>
                <a:ea typeface="Times New Roman" panose="02020603050405020304" pitchFamily="18" charset="0"/>
                <a:cs typeface="Times New Roman" panose="02020603050405020304" pitchFamily="18" charset="0"/>
              </a:rPr>
              <a:t>Types: Internal cues (symptoms) and external cues (doctor’s advice, media campaigns).</a:t>
            </a:r>
            <a:endParaRPr lang="en-CY" sz="2000"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sz="2000" kern="0" dirty="0">
                <a:solidFill>
                  <a:srgbClr val="000000"/>
                </a:solidFill>
                <a:effectLst/>
                <a:ea typeface="Times New Roman" panose="02020603050405020304" pitchFamily="18" charset="0"/>
                <a:cs typeface="Times New Roman" panose="02020603050405020304" pitchFamily="18" charset="0"/>
              </a:rPr>
              <a:t>Example: Alzheimer’s patient starting medication after a discussion with a healthcare provider.</a:t>
            </a:r>
            <a:endParaRPr lang="en-CY" sz="2000" kern="100" dirty="0">
              <a:solidFill>
                <a:srgbClr val="000000"/>
              </a:solidFill>
              <a:effectLst/>
              <a:ea typeface="Aptos" panose="020B0004020202020204" pitchFamily="34" charset="0"/>
              <a:cs typeface="Times New Roman" panose="02020603050405020304" pitchFamily="18" charset="0"/>
            </a:endParaRPr>
          </a:p>
          <a:p>
            <a:pPr marL="342900" lvl="0" indent="-342900">
              <a:buSzPct val="100000"/>
              <a:buFont typeface="Symbol" pitchFamily="2" charset="2"/>
              <a:buChar char=""/>
              <a:tabLst>
                <a:tab pos="457200" algn="l"/>
              </a:tabLst>
            </a:pPr>
            <a:r>
              <a:rPr lang="en-CY" sz="2000" kern="0" dirty="0">
                <a:solidFill>
                  <a:srgbClr val="000000"/>
                </a:solidFill>
                <a:effectLst/>
                <a:ea typeface="Times New Roman" panose="02020603050405020304" pitchFamily="18" charset="0"/>
                <a:cs typeface="Times New Roman" panose="02020603050405020304" pitchFamily="18" charset="0"/>
              </a:rPr>
              <a:t>Self-Efficacy in HBM</a:t>
            </a:r>
            <a:endParaRPr lang="en-CY" sz="2000"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sz="2000" kern="0" dirty="0">
                <a:solidFill>
                  <a:srgbClr val="000000"/>
                </a:solidFill>
                <a:effectLst/>
                <a:ea typeface="Times New Roman" panose="02020603050405020304" pitchFamily="18" charset="0"/>
                <a:cs typeface="Times New Roman" panose="02020603050405020304" pitchFamily="18" charset="0"/>
              </a:rPr>
              <a:t>Definition: Confidence in one’s ability to take action.</a:t>
            </a:r>
            <a:endParaRPr lang="en-CY" sz="2000"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sz="2000" kern="0" dirty="0">
                <a:solidFill>
                  <a:srgbClr val="000000"/>
                </a:solidFill>
                <a:effectLst/>
                <a:ea typeface="Times New Roman" panose="02020603050405020304" pitchFamily="18" charset="0"/>
                <a:cs typeface="Times New Roman" panose="02020603050405020304" pitchFamily="18" charset="0"/>
              </a:rPr>
              <a:t>Impact: Higher self-efficacy leads to higher likelihood of behavior change.</a:t>
            </a:r>
            <a:endParaRPr lang="en-CY" sz="2000"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sz="2000" kern="0" dirty="0">
                <a:solidFill>
                  <a:srgbClr val="000000"/>
                </a:solidFill>
                <a:effectLst/>
                <a:ea typeface="Times New Roman" panose="02020603050405020304" pitchFamily="18" charset="0"/>
                <a:cs typeface="Times New Roman" panose="02020603050405020304" pitchFamily="18" charset="0"/>
              </a:rPr>
              <a:t>Strategies: Training, support groups, education.</a:t>
            </a:r>
            <a:endParaRPr lang="en-CY" sz="2000" kern="100" dirty="0">
              <a:solidFill>
                <a:srgbClr val="000000"/>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1296984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fontScale="90000"/>
          </a:bodyPr>
          <a:lstStyle/>
          <a:p>
            <a:r>
              <a:rPr lang="en-CY" kern="0" dirty="0">
                <a:solidFill>
                  <a:srgbClr val="000000"/>
                </a:solidFill>
                <a:latin typeface="+mn-lt"/>
                <a:ea typeface="Times New Roman" panose="02020603050405020304" pitchFamily="18" charset="0"/>
                <a:cs typeface="Times New Roman" panose="02020603050405020304" pitchFamily="18" charset="0"/>
              </a:rPr>
              <a:t>Application of HBM in Neurodegenerative Disorders</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a:bodyPr>
          <a:lstStyle/>
          <a:p>
            <a:pPr marL="342900" lvl="0" indent="-342900">
              <a:buSzPct val="100000"/>
              <a:buFont typeface="Symbol" pitchFamily="2" charset="2"/>
              <a:buChar char=""/>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Applying HBM to Neurodegenerative Disorders</a:t>
            </a:r>
            <a:endParaRPr lang="en-CY" sz="2400"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Tailoring interventions: Based on individual beliefs and attitudes.</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Example: Designing a health education program for Alzheimer’s patients and caregivers.</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Benefits: Improved patient engagement and adherence to treatment plans.</a:t>
            </a:r>
            <a:endParaRPr lang="en-US" sz="4400" dirty="0">
              <a:effectLst/>
              <a:ea typeface="Calibri" panose="020F0502020204030204" pitchFamily="34" charset="0"/>
              <a:cs typeface="Times New Roman" panose="02020603050405020304" pitchFamily="18" charset="0"/>
            </a:endParaRPr>
          </a:p>
          <a:p>
            <a:pPr marL="342900" lvl="0" indent="-342900">
              <a:buSzPct val="100000"/>
              <a:buFont typeface="Symbol" pitchFamily="2" charset="2"/>
              <a:buChar char=""/>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Designing Behavioral Interventions</a:t>
            </a:r>
            <a:endParaRPr lang="en-CY" sz="2400"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Identifying target behaviors: Specific changes needed for health improvement (e.g., increasing physical activity).</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Setting achievable goals: SMART (Specific, Measurable, Achievable, Relevant, Time-bound) goals.</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ct val="100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Monitoring progress: Regular follow-ups, adjusting plans as needed based on feedback.</a:t>
            </a:r>
            <a:endParaRPr lang="en-CY" kern="100" dirty="0">
              <a:solidFill>
                <a:srgbClr val="000000"/>
              </a:solidFill>
              <a:effectLst/>
              <a:ea typeface="Aptos" panose="020B000402020202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endParaRPr lang="en-US"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32251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CY" kern="0" dirty="0">
                <a:solidFill>
                  <a:srgbClr val="000000"/>
                </a:solidFill>
                <a:latin typeface="+mn-lt"/>
                <a:ea typeface="Times New Roman" panose="02020603050405020304" pitchFamily="18" charset="0"/>
                <a:cs typeface="Times New Roman" panose="02020603050405020304" pitchFamily="18" charset="0"/>
              </a:rPr>
              <a:t>Overcoming Barriers</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fontScale="92500" lnSpcReduction="20000"/>
          </a:bodyPr>
          <a:lstStyle/>
          <a:p>
            <a:pPr lvl="0">
              <a:buSzPct val="100000"/>
              <a:tabLst>
                <a:tab pos="457200" algn="l"/>
              </a:tabLst>
            </a:pPr>
            <a:r>
              <a:rPr lang="en-CY" kern="0" dirty="0">
                <a:solidFill>
                  <a:srgbClr val="000000"/>
                </a:solidFill>
                <a:effectLst/>
                <a:ea typeface="Times New Roman" panose="02020603050405020304" pitchFamily="18" charset="0"/>
                <a:cs typeface="Times New Roman" panose="02020603050405020304" pitchFamily="18" charset="0"/>
              </a:rPr>
              <a:t>Strategies to Overcome Barriers</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2800" kern="0" dirty="0">
                <a:solidFill>
                  <a:srgbClr val="000000"/>
                </a:solidFill>
                <a:effectLst/>
                <a:ea typeface="Times New Roman" panose="02020603050405020304" pitchFamily="18" charset="0"/>
                <a:cs typeface="Times New Roman" panose="02020603050405020304" pitchFamily="18" charset="0"/>
              </a:rPr>
              <a:t>Identifying barriers: Physical, emotional, and environmental obstacles (e.g., lack of motivation, fear of failure, limited resources).</a:t>
            </a:r>
            <a:endParaRPr lang="en-CY" sz="28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2800" kern="0" dirty="0">
                <a:solidFill>
                  <a:srgbClr val="000000"/>
                </a:solidFill>
                <a:effectLst/>
                <a:ea typeface="Times New Roman" panose="02020603050405020304" pitchFamily="18" charset="0"/>
                <a:cs typeface="Times New Roman" panose="02020603050405020304" pitchFamily="18" charset="0"/>
              </a:rPr>
              <a:t>Providing solutions: Support systems (e.g., family support, peer groups), adaptive tools (e.g., mobility aids), counseling.</a:t>
            </a:r>
            <a:endParaRPr lang="en-CY" sz="28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2800" kern="0" dirty="0">
                <a:solidFill>
                  <a:srgbClr val="000000"/>
                </a:solidFill>
                <a:effectLst/>
                <a:ea typeface="Times New Roman" panose="02020603050405020304" pitchFamily="18" charset="0"/>
                <a:cs typeface="Times New Roman" panose="02020603050405020304" pitchFamily="18" charset="0"/>
              </a:rPr>
              <a:t>Encouraging support: Involving family members and caregivers, promoting community support groups.</a:t>
            </a:r>
            <a:endParaRPr lang="en-US" sz="4800" dirty="0">
              <a:effectLst/>
              <a:ea typeface="Calibri" panose="020F0502020204030204" pitchFamily="34" charset="0"/>
              <a:cs typeface="Times New Roman" panose="02020603050405020304" pitchFamily="18" charset="0"/>
            </a:endParaRPr>
          </a:p>
          <a:p>
            <a:r>
              <a:rPr lang="en-CY" kern="0" dirty="0">
                <a:solidFill>
                  <a:srgbClr val="000000"/>
                </a:solidFill>
                <a:effectLst/>
                <a:ea typeface="Times New Roman" panose="02020603050405020304" pitchFamily="18" charset="0"/>
                <a:cs typeface="Times New Roman" panose="02020603050405020304" pitchFamily="18" charset="0"/>
              </a:rPr>
              <a:t>Enhancing Patient Education and Effective Patient Education Strategies</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2800" kern="0" dirty="0">
                <a:solidFill>
                  <a:srgbClr val="000000"/>
                </a:solidFill>
                <a:effectLst/>
                <a:ea typeface="Times New Roman" panose="02020603050405020304" pitchFamily="18" charset="0"/>
                <a:cs typeface="Times New Roman" panose="02020603050405020304" pitchFamily="18" charset="0"/>
              </a:rPr>
              <a:t>Tailored information: Providing information that is relevant and understandable to the patient’s condition and stage of change.</a:t>
            </a:r>
            <a:endParaRPr lang="en-CY" sz="28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2800" kern="0" dirty="0">
                <a:solidFill>
                  <a:srgbClr val="000000"/>
                </a:solidFill>
                <a:effectLst/>
                <a:ea typeface="Times New Roman" panose="02020603050405020304" pitchFamily="18" charset="0"/>
                <a:cs typeface="Times New Roman" panose="02020603050405020304" pitchFamily="18" charset="0"/>
              </a:rPr>
              <a:t>Interactive sessions: Engaging patients through discussions, Q&amp;A, and practical demonstrations.</a:t>
            </a:r>
            <a:endParaRPr lang="en-CY" sz="28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2800" kern="0" dirty="0">
                <a:solidFill>
                  <a:srgbClr val="000000"/>
                </a:solidFill>
                <a:effectLst/>
                <a:ea typeface="Times New Roman" panose="02020603050405020304" pitchFamily="18" charset="0"/>
                <a:cs typeface="Times New Roman" panose="02020603050405020304" pitchFamily="18" charset="0"/>
              </a:rPr>
              <a:t>Use of multimedia: Employing videos, brochures, and digital tools to enhance understanding.</a:t>
            </a:r>
            <a:endParaRPr lang="en-CY" sz="2800" kern="100" dirty="0">
              <a:solidFill>
                <a:srgbClr val="000000"/>
              </a:solidFill>
              <a:effectLst/>
              <a:ea typeface="Aptos" panose="020B000402020202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endParaRPr lang="en-US"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26874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CY" kern="0" dirty="0">
                <a:solidFill>
                  <a:srgbClr val="000000"/>
                </a:solidFill>
                <a:latin typeface="+mn-lt"/>
                <a:ea typeface="Times New Roman" panose="02020603050405020304" pitchFamily="18" charset="0"/>
                <a:cs typeface="Times New Roman" panose="02020603050405020304" pitchFamily="18" charset="0"/>
              </a:rPr>
              <a:t>Building Trust and Self-Management Support</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lnSpcReduction="10000"/>
          </a:bodyPr>
          <a:lstStyle/>
          <a:p>
            <a:pPr lvl="0">
              <a:buSzPct val="100000"/>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Establishing Trust with Patients</a:t>
            </a:r>
            <a:endParaRPr lang="en-CY" sz="24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Importance of trust: Foundation for effective communication and adherence to treatment.</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Strategies: Consistency, honesty, empathy, and active listening.</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Long-term relationships: Building rapport over time to foster a supportive environment.</a:t>
            </a:r>
            <a:endParaRPr lang="en-US" sz="4400" dirty="0">
              <a:effectLst/>
              <a:ea typeface="Calibri" panose="020F0502020204030204" pitchFamily="34" charset="0"/>
              <a:cs typeface="Times New Roman" panose="02020603050405020304" pitchFamily="18" charset="0"/>
            </a:endParaRPr>
          </a:p>
          <a:p>
            <a:pPr lvl="0">
              <a:buSzPct val="100000"/>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Supporting Self-Management in Patients</a:t>
            </a:r>
            <a:endParaRPr lang="en-CY" sz="24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Definition: Helping patients gain the skills and confidence to manage their health conditions.</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Tools: Self-monitoring devices, personalized care plans, educational resources.</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Benefits: Empowerment, improved health outcomes, reduced healthcare costs.</a:t>
            </a:r>
            <a:endParaRPr lang="en-CY" kern="100" dirty="0">
              <a:solidFill>
                <a:srgbClr val="000000"/>
              </a:solidFill>
              <a:effectLst/>
              <a:ea typeface="Aptos" panose="020B000402020202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endParaRPr lang="en-US"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941300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fontScale="90000"/>
          </a:bodyPr>
          <a:lstStyle/>
          <a:p>
            <a:r>
              <a:rPr lang="en-CY" kern="0" dirty="0">
                <a:solidFill>
                  <a:srgbClr val="000000"/>
                </a:solidFill>
                <a:latin typeface="+mn-lt"/>
                <a:ea typeface="Times New Roman" panose="02020603050405020304" pitchFamily="18" charset="0"/>
                <a:cs typeface="Times New Roman" panose="02020603050405020304" pitchFamily="18" charset="0"/>
              </a:rPr>
              <a:t>Engaging Family and Caregivers and Addressing Psychological Well-being</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a:bodyPr>
          <a:lstStyle/>
          <a:p>
            <a:pPr lvl="0">
              <a:buSzPct val="100000"/>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Involving Family and Caregivers</a:t>
            </a:r>
            <a:endParaRPr lang="en-CY" sz="24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Role of caregivers: Providing emotional and practical support to patients.</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Inclusion in care plans: Ensuring caregivers are informed and involved in decision-making.</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Support networks: Establishing caregiver support groups and resources.</a:t>
            </a:r>
            <a:endParaRPr lang="en-CY" kern="100" dirty="0">
              <a:solidFill>
                <a:srgbClr val="000000"/>
              </a:solidFill>
              <a:effectLst/>
              <a:ea typeface="Aptos" panose="020B0004020202020204" pitchFamily="34" charset="0"/>
              <a:cs typeface="Times New Roman" panose="02020603050405020304" pitchFamily="18" charset="0"/>
            </a:endParaRPr>
          </a:p>
          <a:p>
            <a:r>
              <a:rPr lang="en-CY" sz="2400" kern="0" dirty="0">
                <a:solidFill>
                  <a:srgbClr val="000000"/>
                </a:solidFill>
                <a:effectLst/>
                <a:ea typeface="Times New Roman" panose="02020603050405020304" pitchFamily="18" charset="0"/>
                <a:cs typeface="Times New Roman" panose="02020603050405020304" pitchFamily="18" charset="0"/>
              </a:rPr>
              <a:t>Addressing Emotional and Psychological Well-being</a:t>
            </a:r>
            <a:endParaRPr lang="en-CY" sz="2400" kern="100" dirty="0">
              <a:solidFill>
                <a:srgbClr val="000000"/>
              </a:solidFill>
              <a:effectLst/>
              <a:ea typeface="Aptos" panose="020B0004020202020204" pitchFamily="34" charset="0"/>
              <a:cs typeface="Times New Roman" panose="02020603050405020304" pitchFamily="18" charset="0"/>
            </a:endParaRPr>
          </a:p>
          <a:p>
            <a:pPr lvl="1">
              <a:buSzPts val="1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Importance of mental health: Psychological support as part of comprehensive care.</a:t>
            </a:r>
            <a:endParaRPr lang="en-CY" kern="100" dirty="0">
              <a:solidFill>
                <a:srgbClr val="000000"/>
              </a:solidFill>
              <a:effectLst/>
              <a:ea typeface="Aptos" panose="020B0004020202020204" pitchFamily="34" charset="0"/>
              <a:cs typeface="Times New Roman" panose="02020603050405020304" pitchFamily="18" charset="0"/>
            </a:endParaRPr>
          </a:p>
          <a:p>
            <a:pPr lvl="1">
              <a:buSzPts val="1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Strategies: Counseling, stress management techniques, support groups.</a:t>
            </a:r>
            <a:endParaRPr lang="en-CY" kern="100" dirty="0">
              <a:solidFill>
                <a:srgbClr val="000000"/>
              </a:solidFill>
              <a:effectLst/>
              <a:ea typeface="Aptos" panose="020B0004020202020204" pitchFamily="34" charset="0"/>
              <a:cs typeface="Times New Roman" panose="02020603050405020304" pitchFamily="18" charset="0"/>
            </a:endParaRPr>
          </a:p>
          <a:p>
            <a:pPr lvl="1">
              <a:buSzPts val="1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Resources: Referral to mental health professionals, online resources.</a:t>
            </a:r>
          </a:p>
          <a:p>
            <a:pPr lvl="0">
              <a:buSzPct val="100000"/>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Example: Providing counseling services for depression in patients with neurodegenerative disorders</a:t>
            </a:r>
            <a:endParaRPr lang="en-CY" sz="2400" kern="100" dirty="0">
              <a:solidFill>
                <a:srgbClr val="000000"/>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6902413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fontScale="90000"/>
          </a:bodyPr>
          <a:lstStyle/>
          <a:p>
            <a:r>
              <a:rPr lang="en-CY" kern="0" dirty="0">
                <a:solidFill>
                  <a:srgbClr val="000000"/>
                </a:solidFill>
                <a:latin typeface="+mn-lt"/>
                <a:ea typeface="Times New Roman" panose="02020603050405020304" pitchFamily="18" charset="0"/>
                <a:cs typeface="Times New Roman" panose="02020603050405020304" pitchFamily="18" charset="0"/>
              </a:rPr>
              <a:t>Promoting Physical Activity, Nutrition and Diet</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lnSpcReduction="10000"/>
          </a:bodyPr>
          <a:lstStyle/>
          <a:p>
            <a:r>
              <a:rPr lang="en-CY" sz="2400" kern="0" dirty="0">
                <a:solidFill>
                  <a:srgbClr val="000000"/>
                </a:solidFill>
                <a:effectLst/>
                <a:ea typeface="Times New Roman" panose="02020603050405020304" pitchFamily="18" charset="0"/>
                <a:cs typeface="Times New Roman" panose="02020603050405020304" pitchFamily="18" charset="0"/>
              </a:rPr>
              <a:t>Encouraging Physical Activity</a:t>
            </a:r>
            <a:endParaRPr lang="en-CY" sz="24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Benefits: Improved mobility, mood, and overall health.</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Strategies: Tailored exercise programs, engaging activities, and routine building.</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Resources: Access to physical therapy, community exercise groups.</a:t>
            </a:r>
            <a:endParaRPr lang="en-CY" kern="100" dirty="0">
              <a:solidFill>
                <a:srgbClr val="000000"/>
              </a:solidFill>
              <a:effectLst/>
              <a:ea typeface="Aptos" panose="020B0004020202020204" pitchFamily="34" charset="0"/>
              <a:cs typeface="Times New Roman" panose="02020603050405020304" pitchFamily="18" charset="0"/>
            </a:endParaRPr>
          </a:p>
          <a:p>
            <a:pPr lvl="0">
              <a:buSzPct val="100000"/>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Example: Implementing a weekly exercise class for Parkinson’s patients.</a:t>
            </a:r>
            <a:endParaRPr lang="en-CY" sz="2400" kern="100" dirty="0">
              <a:solidFill>
                <a:srgbClr val="000000"/>
              </a:solidFill>
              <a:effectLst/>
              <a:ea typeface="Aptos" panose="020B0004020202020204" pitchFamily="34" charset="0"/>
              <a:cs typeface="Times New Roman" panose="02020603050405020304" pitchFamily="18" charset="0"/>
            </a:endParaRPr>
          </a:p>
          <a:p>
            <a:pPr lvl="0">
              <a:buSzPct val="100000"/>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Importance of Nutrition and Diet</a:t>
            </a:r>
            <a:endParaRPr lang="en-CY" sz="24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Role in health: Impact of diet on disease progression and symptom management.</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Strategies: Balanced diet plans, nutritional counseling, addressing dietary restrictions.</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Resources: Access to dietitians, online nutritional tools.</a:t>
            </a:r>
            <a:endParaRPr lang="en-CY" kern="100" dirty="0">
              <a:solidFill>
                <a:srgbClr val="000000"/>
              </a:solidFill>
              <a:effectLst/>
              <a:ea typeface="Aptos" panose="020B0004020202020204" pitchFamily="34" charset="0"/>
              <a:cs typeface="Times New Roman" panose="02020603050405020304" pitchFamily="18" charset="0"/>
            </a:endParaRPr>
          </a:p>
          <a:p>
            <a:pPr lvl="0">
              <a:buSzPct val="100000"/>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Example: Creating individualized meal plans for ALS patients.</a:t>
            </a:r>
            <a:endParaRPr lang="en-CY" sz="2400" kern="100" dirty="0">
              <a:solidFill>
                <a:srgbClr val="000000"/>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2578257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a:xfrm>
            <a:off x="838200" y="389509"/>
            <a:ext cx="10515600" cy="874395"/>
          </a:xfrm>
        </p:spPr>
        <p:txBody>
          <a:bodyPr>
            <a:normAutofit fontScale="90000"/>
          </a:bodyPr>
          <a:lstStyle/>
          <a:p>
            <a:r>
              <a:rPr lang="en-CY" kern="0" dirty="0">
                <a:solidFill>
                  <a:srgbClr val="000000"/>
                </a:solidFill>
                <a:latin typeface="+mn-lt"/>
                <a:ea typeface="Times New Roman" panose="02020603050405020304" pitchFamily="18" charset="0"/>
                <a:cs typeface="Times New Roman" panose="02020603050405020304" pitchFamily="18" charset="0"/>
              </a:rPr>
              <a:t>Medication Management &amp; Tailoring Communication</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a:xfrm>
            <a:off x="499872" y="1371600"/>
            <a:ext cx="10853928" cy="4805363"/>
          </a:xfrm>
        </p:spPr>
        <p:txBody>
          <a:bodyPr>
            <a:noAutofit/>
          </a:bodyPr>
          <a:lstStyle/>
          <a:p>
            <a:pPr lvl="0">
              <a:buSzPct val="100000"/>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Effective Medication Management</a:t>
            </a:r>
            <a:endParaRPr lang="en-CY" sz="24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Importance: Ensuring proper use of medications to manage symptoms.</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Strategies: Medication schedules, reminder systems, education on side effects.</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Resources: Pharmacist consultations, medication management apps.</a:t>
            </a:r>
            <a:endParaRPr lang="en-CY" kern="100" dirty="0">
              <a:solidFill>
                <a:srgbClr val="000000"/>
              </a:solidFill>
              <a:effectLst/>
              <a:ea typeface="Aptos" panose="020B0004020202020204" pitchFamily="34" charset="0"/>
              <a:cs typeface="Times New Roman" panose="02020603050405020304" pitchFamily="18" charset="0"/>
            </a:endParaRPr>
          </a:p>
          <a:p>
            <a:pPr>
              <a:buSzPct val="100000"/>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Example: Implementing a medication management plan for an Alzheimer’s patient.</a:t>
            </a:r>
            <a:endParaRPr lang="en-CY" sz="2400" kern="100" dirty="0">
              <a:solidFill>
                <a:srgbClr val="000000"/>
              </a:solidFill>
              <a:effectLst/>
              <a:ea typeface="Aptos" panose="020B0004020202020204" pitchFamily="34" charset="0"/>
              <a:cs typeface="Times New Roman" panose="02020603050405020304" pitchFamily="18" charset="0"/>
            </a:endParaRPr>
          </a:p>
          <a:p>
            <a:r>
              <a:rPr lang="en-CY" sz="2400" kern="0" dirty="0">
                <a:solidFill>
                  <a:srgbClr val="000000"/>
                </a:solidFill>
                <a:effectLst/>
                <a:ea typeface="Times New Roman" panose="02020603050405020304" pitchFamily="18" charset="0"/>
                <a:cs typeface="Times New Roman" panose="02020603050405020304" pitchFamily="18" charset="0"/>
              </a:rPr>
              <a:t>Tailoring Communication for Better Patient Outcomes</a:t>
            </a:r>
            <a:endParaRPr lang="en-CY" sz="24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Importance: Clear, patient-centered communication to enhance understanding and adherence.</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Strategies: Using plain language, visual aids, and culturally sensitive approaches.</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Resources: Patient education materials, interpreter services.</a:t>
            </a:r>
            <a:endParaRPr lang="en-CY" kern="100" dirty="0">
              <a:solidFill>
                <a:srgbClr val="000000"/>
              </a:solidFill>
              <a:effectLst/>
              <a:ea typeface="Aptos" panose="020B0004020202020204" pitchFamily="34" charset="0"/>
              <a:cs typeface="Times New Roman" panose="02020603050405020304" pitchFamily="18" charset="0"/>
            </a:endParaRPr>
          </a:p>
          <a:p>
            <a:pPr lvl="0">
              <a:buSzPct val="100000"/>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Example: Providing bilingual resources for non-English speaking Parkinson’s patients.</a:t>
            </a:r>
            <a:endParaRPr lang="en-CY" sz="2400" kern="100" dirty="0">
              <a:solidFill>
                <a:srgbClr val="000000"/>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35408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fontScale="90000"/>
          </a:bodyPr>
          <a:lstStyle/>
          <a:p>
            <a:r>
              <a:rPr lang="en-GB" b="0" i="0" u="none" strike="noStrike" dirty="0">
                <a:solidFill>
                  <a:srgbClr val="000000"/>
                </a:solidFill>
                <a:effectLst/>
                <a:latin typeface="-webkit-standard"/>
              </a:rPr>
              <a:t>Understanding Psychological Theories of Health </a:t>
            </a:r>
            <a:r>
              <a:rPr lang="en-GB" b="0" i="0" u="none" strike="noStrike" dirty="0" err="1">
                <a:solidFill>
                  <a:srgbClr val="000000"/>
                </a:solidFill>
                <a:effectLst/>
                <a:latin typeface="-webkit-standard"/>
              </a:rPr>
              <a:t>Behavior</a:t>
            </a:r>
            <a:r>
              <a:rPr lang="en-GB" b="0" i="0" u="none" strike="noStrike" dirty="0">
                <a:solidFill>
                  <a:srgbClr val="000000"/>
                </a:solidFill>
                <a:effectLst/>
                <a:latin typeface="-webkit-standard"/>
              </a:rPr>
              <a:t> in Neurodegenerative Disorders</a:t>
            </a:r>
            <a:endParaRPr lang="en-SE" dirty="0"/>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a:bodyPr>
          <a:lstStyle/>
          <a:p>
            <a:pPr>
              <a:lnSpc>
                <a:spcPct val="107000"/>
              </a:lnSpc>
              <a:spcAft>
                <a:spcPts val="800"/>
              </a:spcAft>
            </a:pPr>
            <a:r>
              <a:rPr lang="en-US" sz="3600" dirty="0">
                <a:effectLst/>
                <a:ea typeface="Calibri" panose="020F0502020204030204" pitchFamily="34" charset="0"/>
                <a:cs typeface="Times New Roman" panose="02020603050405020304" pitchFamily="18" charset="0"/>
              </a:rPr>
              <a:t>At the completion of this course, student</a:t>
            </a:r>
            <a:r>
              <a:rPr lang="en-GB" sz="3600" dirty="0">
                <a:ea typeface="Calibri" panose="020F0502020204030204" pitchFamily="34" charset="0"/>
                <a:cs typeface="Times New Roman" panose="02020603050405020304" pitchFamily="18" charset="0"/>
              </a:rPr>
              <a:t>s</a:t>
            </a:r>
            <a:r>
              <a:rPr lang="en-US" sz="3600" dirty="0">
                <a:effectLst/>
                <a:ea typeface="Calibri" panose="020F0502020204030204" pitchFamily="34" charset="0"/>
                <a:cs typeface="Times New Roman" panose="02020603050405020304" pitchFamily="18" charset="0"/>
              </a:rPr>
              <a:t> will be able to: </a:t>
            </a:r>
            <a:endParaRPr lang="en-CY" sz="3600" dirty="0">
              <a:effectLst/>
              <a:ea typeface="Calibri" panose="020F0502020204030204" pitchFamily="34" charset="0"/>
              <a:cs typeface="Times New Roman" panose="02020603050405020304" pitchFamily="18" charset="0"/>
            </a:endParaRPr>
          </a:p>
          <a:p>
            <a:pPr marL="800100" lvl="1" indent="-342900">
              <a:lnSpc>
                <a:spcPct val="107000"/>
              </a:lnSpc>
              <a:spcAft>
                <a:spcPts val="800"/>
              </a:spcAft>
              <a:buFont typeface="Wingdings" panose="05000000000000000000" pitchFamily="2" charset="2"/>
              <a:buChar char=""/>
            </a:pPr>
            <a:r>
              <a:rPr lang="en-US" dirty="0">
                <a:effectLst/>
                <a:ea typeface="Calibri" panose="020F0502020204030204" pitchFamily="34" charset="0"/>
                <a:cs typeface="Times New Roman" panose="02020603050405020304" pitchFamily="18" charset="0"/>
              </a:rPr>
              <a:t>Understand the main psychological theories of health behavior and be able to apply these when working with patients with NDDs</a:t>
            </a:r>
          </a:p>
          <a:p>
            <a:pPr marL="800100" lvl="1" indent="-342900">
              <a:lnSpc>
                <a:spcPct val="107000"/>
              </a:lnSpc>
              <a:spcAft>
                <a:spcPts val="800"/>
              </a:spcAft>
              <a:buFont typeface="Wingdings" panose="05000000000000000000" pitchFamily="2" charset="2"/>
              <a:buChar char=""/>
            </a:pPr>
            <a:r>
              <a:rPr lang="en-US" dirty="0">
                <a:ea typeface="Calibri" panose="020F0502020204030204" pitchFamily="34" charset="0"/>
                <a:cs typeface="Times New Roman" panose="02020603050405020304" pitchFamily="18" charset="0"/>
              </a:rPr>
              <a:t>Understand and apply the principles of </a:t>
            </a:r>
            <a:r>
              <a:rPr lang="en-US" dirty="0">
                <a:effectLst/>
                <a:ea typeface="Calibri" panose="020F0502020204030204" pitchFamily="34" charset="0"/>
                <a:cs typeface="Times New Roman" panose="02020603050405020304" pitchFamily="18" charset="0"/>
              </a:rPr>
              <a:t>the Transtheoretical model/stages of change to NDDs</a:t>
            </a:r>
          </a:p>
          <a:p>
            <a:pPr marL="800100" lvl="1" indent="-342900">
              <a:lnSpc>
                <a:spcPct val="107000"/>
              </a:lnSpc>
              <a:spcAft>
                <a:spcPts val="800"/>
              </a:spcAft>
              <a:buFont typeface="Wingdings" panose="05000000000000000000" pitchFamily="2" charset="2"/>
              <a:buChar char=""/>
            </a:pPr>
            <a:r>
              <a:rPr lang="en-US" dirty="0">
                <a:ea typeface="Calibri" panose="020F0502020204030204" pitchFamily="34" charset="0"/>
                <a:cs typeface="Times New Roman" panose="02020603050405020304" pitchFamily="18" charset="0"/>
              </a:rPr>
              <a:t>Understand and apply the principles of t</a:t>
            </a:r>
            <a:r>
              <a:rPr lang="en-US" dirty="0">
                <a:effectLst/>
                <a:ea typeface="Calibri" panose="020F0502020204030204" pitchFamily="34" charset="0"/>
                <a:cs typeface="Times New Roman" panose="02020603050405020304" pitchFamily="18" charset="0"/>
              </a:rPr>
              <a:t>he Health Belief model to NDDs</a:t>
            </a:r>
          </a:p>
          <a:p>
            <a:pPr marL="800100" lvl="1" indent="-342900">
              <a:lnSpc>
                <a:spcPct val="107000"/>
              </a:lnSpc>
              <a:spcAft>
                <a:spcPts val="800"/>
              </a:spcAft>
              <a:buFont typeface="Wingdings" panose="05000000000000000000" pitchFamily="2" charset="2"/>
              <a:buChar char=""/>
            </a:pPr>
            <a:r>
              <a:rPr lang="en-US" dirty="0">
                <a:ea typeface="Calibri" panose="020F0502020204030204" pitchFamily="34" charset="0"/>
                <a:cs typeface="Times New Roman" panose="02020603050405020304" pitchFamily="18" charset="0"/>
              </a:rPr>
              <a:t>Understand and apply the principles of the </a:t>
            </a:r>
            <a:r>
              <a:rPr lang="en-US" dirty="0">
                <a:effectLst/>
                <a:ea typeface="Calibri" panose="020F0502020204030204" pitchFamily="34" charset="0"/>
                <a:cs typeface="Times New Roman" panose="02020603050405020304" pitchFamily="18" charset="0"/>
              </a:rPr>
              <a:t>Common Sense model of Self-regulation to NDDs</a:t>
            </a:r>
          </a:p>
          <a:p>
            <a:pPr marL="342900" lvl="0" indent="-342900">
              <a:lnSpc>
                <a:spcPct val="107000"/>
              </a:lnSpc>
              <a:spcAft>
                <a:spcPts val="800"/>
              </a:spcAft>
              <a:buFont typeface="Wingdings" panose="05000000000000000000" pitchFamily="2" charset="2"/>
              <a:buChar char=""/>
            </a:pPr>
            <a:endParaRPr lang="en-US"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951926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CY" kern="0" dirty="0">
                <a:solidFill>
                  <a:srgbClr val="000000"/>
                </a:solidFill>
                <a:latin typeface="+mn-lt"/>
                <a:ea typeface="Times New Roman" panose="02020603050405020304" pitchFamily="18" charset="0"/>
                <a:cs typeface="Times New Roman" panose="02020603050405020304" pitchFamily="18" charset="0"/>
              </a:rPr>
              <a:t>Common Sense Model of Self-Regulation</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a:bodyPr>
          <a:lstStyle/>
          <a:p>
            <a:r>
              <a:rPr lang="en-CY" sz="3600" kern="0" dirty="0">
                <a:solidFill>
                  <a:srgbClr val="000000"/>
                </a:solidFill>
                <a:effectLst/>
                <a:ea typeface="Times New Roman" panose="02020603050405020304" pitchFamily="18" charset="0"/>
                <a:cs typeface="Times New Roman" panose="02020603050405020304" pitchFamily="18" charset="0"/>
              </a:rPr>
              <a:t>Introduction to the Common Sense Model</a:t>
            </a:r>
            <a:endParaRPr lang="en-CY" sz="3600" kern="100" dirty="0">
              <a:effectLst/>
              <a:ea typeface="Aptos" panose="020B0004020202020204" pitchFamily="34" charset="0"/>
              <a:cs typeface="Times New Roman" panose="02020603050405020304" pitchFamily="18" charset="0"/>
            </a:endParaRPr>
          </a:p>
          <a:p>
            <a:pPr lvl="0">
              <a:buSzPct val="100000"/>
              <a:tabLst>
                <a:tab pos="457200" algn="l"/>
              </a:tabLst>
            </a:pPr>
            <a:r>
              <a:rPr lang="en-CY" sz="3600" kern="0" dirty="0">
                <a:solidFill>
                  <a:srgbClr val="000000"/>
                </a:solidFill>
                <a:effectLst/>
                <a:ea typeface="Times New Roman" panose="02020603050405020304" pitchFamily="18" charset="0"/>
                <a:cs typeface="Times New Roman" panose="02020603050405020304" pitchFamily="18" charset="0"/>
              </a:rPr>
              <a:t>The Common Sense Model of Self-Regulation (CSM)</a:t>
            </a:r>
            <a:endParaRPr lang="en-CY" sz="36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600" kern="0" dirty="0">
                <a:solidFill>
                  <a:srgbClr val="000000"/>
                </a:solidFill>
                <a:effectLst/>
                <a:ea typeface="Times New Roman" panose="02020603050405020304" pitchFamily="18" charset="0"/>
                <a:cs typeface="Times New Roman" panose="02020603050405020304" pitchFamily="18" charset="0"/>
              </a:rPr>
              <a:t>Developed by Leventhal and colleagues.</a:t>
            </a:r>
            <a:endParaRPr lang="en-CY" sz="36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600" kern="0" dirty="0">
                <a:solidFill>
                  <a:srgbClr val="000000"/>
                </a:solidFill>
                <a:effectLst/>
                <a:ea typeface="Times New Roman" panose="02020603050405020304" pitchFamily="18" charset="0"/>
                <a:cs typeface="Times New Roman" panose="02020603050405020304" pitchFamily="18" charset="0"/>
              </a:rPr>
              <a:t>Focuses on how individuals perceive and manage their health and illness.</a:t>
            </a:r>
            <a:endParaRPr lang="en-CY" sz="36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600" kern="0" dirty="0">
                <a:solidFill>
                  <a:srgbClr val="000000"/>
                </a:solidFill>
                <a:effectLst/>
                <a:ea typeface="Times New Roman" panose="02020603050405020304" pitchFamily="18" charset="0"/>
                <a:cs typeface="Times New Roman" panose="02020603050405020304" pitchFamily="18" charset="0"/>
              </a:rPr>
              <a:t>Key components: Illness representations, coping strategies, and appraisal of outcomes.</a:t>
            </a:r>
            <a:endParaRPr lang="en-CY" sz="3600" kern="100" dirty="0">
              <a:solidFill>
                <a:srgbClr val="000000"/>
              </a:solidFill>
              <a:effectLst/>
              <a:ea typeface="Aptos" panose="020B000402020202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endParaRPr lang="en-US"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33921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CY" kern="0" dirty="0">
                <a:solidFill>
                  <a:srgbClr val="000000"/>
                </a:solidFill>
                <a:latin typeface="+mn-lt"/>
                <a:ea typeface="Times New Roman" panose="02020603050405020304" pitchFamily="18" charset="0"/>
                <a:cs typeface="Times New Roman" panose="02020603050405020304" pitchFamily="18" charset="0"/>
              </a:rPr>
              <a:t>Illness Representations &amp; Coping Strategies</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a:bodyPr>
          <a:lstStyle/>
          <a:p>
            <a:pPr lvl="0">
              <a:buSzPct val="100000"/>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Illness Representations in CSM</a:t>
            </a:r>
            <a:endParaRPr lang="en-CY" sz="24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Definition: Beliefs about an illness, including identity, cause, timeline, consequences, and controllability.</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Importance: Influences how patients respond to and manage their condition.</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Example: Alzheimer’s patient’s belief about the disease’s progression and its impact on daily life.</a:t>
            </a:r>
            <a:endParaRPr lang="en-CY" kern="100" dirty="0">
              <a:solidFill>
                <a:srgbClr val="000000"/>
              </a:solidFill>
              <a:effectLst/>
              <a:ea typeface="Aptos" panose="020B0004020202020204" pitchFamily="34" charset="0"/>
              <a:cs typeface="Times New Roman" panose="02020603050405020304" pitchFamily="18" charset="0"/>
            </a:endParaRPr>
          </a:p>
          <a:p>
            <a:pPr lvl="0">
              <a:buSzPct val="100000"/>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Coping Strategies in CSM</a:t>
            </a:r>
            <a:endParaRPr lang="en-CY" sz="24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Definition: Methods used to manage stress and health challenges.</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Types: Problem-focused (addressing the cause) and emotion-focused (managing emotional response).</a:t>
            </a:r>
            <a:endParaRPr lang="en-CY"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Example: Parkinson’s patient using physical therapy (problem-focused) and mindfulness practices (emotion-focused).</a:t>
            </a:r>
            <a:endParaRPr lang="en-CY" kern="100" dirty="0">
              <a:solidFill>
                <a:srgbClr val="000000"/>
              </a:solidFill>
              <a:effectLst/>
              <a:ea typeface="Aptos" panose="020B000402020202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endParaRPr lang="en-US"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0026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CY" kern="0" dirty="0">
                <a:solidFill>
                  <a:srgbClr val="000000"/>
                </a:solidFill>
                <a:latin typeface="+mn-lt"/>
                <a:ea typeface="Times New Roman" panose="02020603050405020304" pitchFamily="18" charset="0"/>
                <a:cs typeface="Times New Roman" panose="02020603050405020304" pitchFamily="18" charset="0"/>
              </a:rPr>
              <a:t>Appraisal of Outcomes</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a:bodyPr>
          <a:lstStyle/>
          <a:p>
            <a:pPr lvl="0">
              <a:buSzPct val="100000"/>
              <a:tabLst>
                <a:tab pos="457200" algn="l"/>
              </a:tabLst>
            </a:pPr>
            <a:r>
              <a:rPr lang="en-CY" sz="3200" kern="0" dirty="0">
                <a:solidFill>
                  <a:srgbClr val="000000"/>
                </a:solidFill>
                <a:effectLst/>
                <a:ea typeface="Times New Roman" panose="02020603050405020304" pitchFamily="18" charset="0"/>
                <a:cs typeface="Times New Roman" panose="02020603050405020304" pitchFamily="18" charset="0"/>
              </a:rPr>
              <a:t>Appraisal of Outcomes in CSM</a:t>
            </a:r>
            <a:endParaRPr lang="en-CY" sz="32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Definition: Evaluation of the effectiveness of coping strategies and adjustments as needed.</a:t>
            </a:r>
            <a:endParaRPr lang="en-CY" sz="32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Role: Determines if changes are required to improve management of the condition.</a:t>
            </a:r>
            <a:endParaRPr lang="en-CY" sz="32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Example: Adjusting a treatment plan based on a Parkinson’s patient’s response to medication.</a:t>
            </a:r>
            <a:endParaRPr lang="en-CY" sz="3200" kern="100" dirty="0">
              <a:solidFill>
                <a:srgbClr val="000000"/>
              </a:solidFill>
              <a:effectLst/>
              <a:ea typeface="Aptos" panose="020B000402020202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endParaRPr lang="en-US"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endParaRPr lang="en-US"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008907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fontScale="90000"/>
          </a:bodyPr>
          <a:lstStyle/>
          <a:p>
            <a:r>
              <a:rPr lang="en-CY" kern="0" dirty="0">
                <a:solidFill>
                  <a:srgbClr val="000000"/>
                </a:solidFill>
                <a:latin typeface="+mn-lt"/>
                <a:ea typeface="Times New Roman" panose="02020603050405020304" pitchFamily="18" charset="0"/>
                <a:cs typeface="Times New Roman" panose="02020603050405020304" pitchFamily="18" charset="0"/>
              </a:rPr>
              <a:t>Application of CSM in Neurodegenerative Disorders</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a:bodyPr>
          <a:lstStyle/>
          <a:p>
            <a:pPr lvl="0">
              <a:buSzPct val="100000"/>
              <a:tabLst>
                <a:tab pos="457200" algn="l"/>
              </a:tabLst>
            </a:pPr>
            <a:r>
              <a:rPr lang="en-CY" sz="3600" kern="0" dirty="0">
                <a:solidFill>
                  <a:srgbClr val="000000"/>
                </a:solidFill>
                <a:effectLst/>
                <a:ea typeface="Times New Roman" panose="02020603050405020304" pitchFamily="18" charset="0"/>
                <a:cs typeface="Times New Roman" panose="02020603050405020304" pitchFamily="18" charset="0"/>
              </a:rPr>
              <a:t>Applying CSM to Neurodegenerative Disorders</a:t>
            </a:r>
            <a:endParaRPr lang="en-CY" sz="36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600" kern="0" dirty="0">
                <a:solidFill>
                  <a:srgbClr val="000000"/>
                </a:solidFill>
                <a:effectLst/>
                <a:ea typeface="Times New Roman" panose="02020603050405020304" pitchFamily="18" charset="0"/>
                <a:cs typeface="Times New Roman" panose="02020603050405020304" pitchFamily="18" charset="0"/>
              </a:rPr>
              <a:t>Tailoring interventions: Based on patient’s illness representations and coping strategies.</a:t>
            </a:r>
            <a:endParaRPr lang="en-CY" sz="36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600" kern="0" dirty="0">
                <a:solidFill>
                  <a:srgbClr val="000000"/>
                </a:solidFill>
                <a:effectLst/>
                <a:ea typeface="Times New Roman" panose="02020603050405020304" pitchFamily="18" charset="0"/>
                <a:cs typeface="Times New Roman" panose="02020603050405020304" pitchFamily="18" charset="0"/>
              </a:rPr>
              <a:t>Example: Designing a comprehensive care plan for an ALS patient considering their beliefs and coping methods.</a:t>
            </a:r>
            <a:endParaRPr lang="en-CY" sz="36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600" kern="0" dirty="0">
                <a:solidFill>
                  <a:srgbClr val="000000"/>
                </a:solidFill>
                <a:effectLst/>
                <a:ea typeface="Times New Roman" panose="02020603050405020304" pitchFamily="18" charset="0"/>
                <a:cs typeface="Times New Roman" panose="02020603050405020304" pitchFamily="18" charset="0"/>
              </a:rPr>
              <a:t>Benefits: Personalized care leading to better patient outcomes and satisfaction.</a:t>
            </a:r>
            <a:endParaRPr lang="en-CY" sz="3600" kern="100" dirty="0">
              <a:solidFill>
                <a:srgbClr val="000000"/>
              </a:solidFill>
              <a:effectLst/>
              <a:ea typeface="Aptos" panose="020B000402020202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endParaRPr lang="en-US"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endParaRPr lang="en-US"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183596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CY" kern="0" dirty="0">
                <a:solidFill>
                  <a:srgbClr val="000000"/>
                </a:solidFill>
                <a:latin typeface="+mn-lt"/>
                <a:ea typeface="Times New Roman" panose="02020603050405020304" pitchFamily="18" charset="0"/>
                <a:cs typeface="Times New Roman" panose="02020603050405020304" pitchFamily="18" charset="0"/>
              </a:rPr>
              <a:t>Integration of Models</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a:bodyPr>
          <a:lstStyle/>
          <a:p>
            <a:pPr>
              <a:buSzPct val="100000"/>
              <a:tabLst>
                <a:tab pos="457200" algn="l"/>
              </a:tabLst>
            </a:pPr>
            <a:r>
              <a:rPr lang="en-CY" sz="3200" kern="0" dirty="0">
                <a:solidFill>
                  <a:srgbClr val="000000"/>
                </a:solidFill>
                <a:effectLst/>
                <a:ea typeface="Times New Roman" panose="02020603050405020304" pitchFamily="18" charset="0"/>
                <a:cs typeface="Times New Roman" panose="02020603050405020304" pitchFamily="18" charset="0"/>
              </a:rPr>
              <a:t>Integrating Psychological Models in Patient Care</a:t>
            </a:r>
            <a:endParaRPr lang="en-CY" sz="32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Complementary approaches: Utilizing elements from TTM, HBM, and CSM to develop holistic care plans.</a:t>
            </a:r>
            <a:endParaRPr lang="en-CY" sz="32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Example: Incorporating stages of change from TTM, beliefs from HBM, and coping strategies from CSM in patient interventions.</a:t>
            </a:r>
            <a:endParaRPr lang="en-CY" sz="32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Benefits: Comprehensive understanding leading to more effective interventions and improved patient outcomes.</a:t>
            </a:r>
            <a:endParaRPr lang="en-CY" sz="3200" kern="100" dirty="0">
              <a:solidFill>
                <a:srgbClr val="000000"/>
              </a:solidFill>
              <a:effectLst/>
              <a:ea typeface="Aptos" panose="020B000402020202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endParaRPr lang="en-US"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948494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CY" kern="0" dirty="0">
                <a:solidFill>
                  <a:srgbClr val="000000"/>
                </a:solidFill>
                <a:latin typeface="+mn-lt"/>
                <a:ea typeface="Times New Roman" panose="02020603050405020304" pitchFamily="18" charset="0"/>
                <a:cs typeface="Times New Roman" panose="02020603050405020304" pitchFamily="18" charset="0"/>
              </a:rPr>
              <a:t>Challenges in Implementation and Strategies</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fontScale="85000" lnSpcReduction="20000"/>
          </a:bodyPr>
          <a:lstStyle/>
          <a:p>
            <a:pPr lvl="0">
              <a:buSzPct val="100000"/>
              <a:tabLst>
                <a:tab pos="457200" algn="l"/>
              </a:tabLst>
            </a:pPr>
            <a:r>
              <a:rPr lang="en-CY" sz="3200" kern="0" dirty="0">
                <a:solidFill>
                  <a:srgbClr val="000000"/>
                </a:solidFill>
                <a:effectLst/>
                <a:ea typeface="Times New Roman" panose="02020603050405020304" pitchFamily="18" charset="0"/>
                <a:cs typeface="Times New Roman" panose="02020603050405020304" pitchFamily="18" charset="0"/>
              </a:rPr>
              <a:t>Challenges in Applying Psychological Models</a:t>
            </a:r>
            <a:endParaRPr lang="en-CY" sz="32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Complexity: Balancing multiple theories and individual patient needs.</a:t>
            </a:r>
            <a:endParaRPr lang="en-CY" sz="32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Resource constraints: Limited availability of time, funding, and trained personnel.</a:t>
            </a:r>
            <a:endParaRPr lang="en-CY" sz="32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Resistance to change: Overcoming resistance from patients and healthcare providers.</a:t>
            </a:r>
            <a:endParaRPr lang="en-CY" sz="3200" kern="100" dirty="0">
              <a:solidFill>
                <a:srgbClr val="000000"/>
              </a:solidFill>
              <a:effectLst/>
              <a:ea typeface="Aptos" panose="020B0004020202020204" pitchFamily="34" charset="0"/>
              <a:cs typeface="Times New Roman" panose="02020603050405020304" pitchFamily="18" charset="0"/>
            </a:endParaRPr>
          </a:p>
          <a:p>
            <a:pPr lvl="0">
              <a:buSzPct val="100000"/>
              <a:tabLst>
                <a:tab pos="457200" algn="l"/>
              </a:tabLst>
            </a:pPr>
            <a:r>
              <a:rPr lang="en-CY" sz="3200" kern="0" dirty="0">
                <a:solidFill>
                  <a:srgbClr val="000000"/>
                </a:solidFill>
                <a:effectLst/>
                <a:ea typeface="Times New Roman" panose="02020603050405020304" pitchFamily="18" charset="0"/>
                <a:cs typeface="Times New Roman" panose="02020603050405020304" pitchFamily="18" charset="0"/>
              </a:rPr>
              <a:t>Overcoming Implementation Challenges</a:t>
            </a:r>
            <a:endParaRPr lang="en-CY" sz="32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Interdisciplinary collaboration: Engaging professionals from different disciplines to share expertise and resources.</a:t>
            </a:r>
            <a:endParaRPr lang="en-CY" sz="32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Training and education: Providing ongoing training to healthcare providers on psychological theories and their application.</a:t>
            </a:r>
            <a:endParaRPr lang="en-CY" sz="32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Patient engagement: Involving patients in decision-making and care planning to enhance buy-in and adherence.</a:t>
            </a:r>
            <a:endParaRPr lang="en-CY" sz="3200" kern="100" dirty="0">
              <a:solidFill>
                <a:srgbClr val="000000"/>
              </a:solidFill>
              <a:effectLst/>
              <a:ea typeface="Aptos" panose="020B000402020202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endParaRPr lang="en-US"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219339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CY" kern="0" dirty="0">
                <a:solidFill>
                  <a:srgbClr val="000000"/>
                </a:solidFill>
                <a:latin typeface="+mn-lt"/>
                <a:ea typeface="Times New Roman" panose="02020603050405020304" pitchFamily="18" charset="0"/>
                <a:cs typeface="Times New Roman" panose="02020603050405020304" pitchFamily="18" charset="0"/>
              </a:rPr>
              <a:t>Ethical Considerations</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a:bodyPr>
          <a:lstStyle/>
          <a:p>
            <a:pPr lvl="0">
              <a:buSzPct val="100000"/>
              <a:tabLst>
                <a:tab pos="457200" algn="l"/>
              </a:tabLst>
            </a:pPr>
            <a:r>
              <a:rPr lang="en-CY" sz="3200" kern="0" dirty="0">
                <a:solidFill>
                  <a:srgbClr val="000000"/>
                </a:solidFill>
                <a:effectLst/>
                <a:ea typeface="Times New Roman" panose="02020603050405020304" pitchFamily="18" charset="0"/>
                <a:cs typeface="Times New Roman" panose="02020603050405020304" pitchFamily="18" charset="0"/>
              </a:rPr>
              <a:t>Ethical Issues in Patient Care</a:t>
            </a:r>
            <a:endParaRPr lang="en-CY" sz="32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Autonomy: Respecting patient autonomy in decision-making and care planning.</a:t>
            </a:r>
            <a:endParaRPr lang="en-CY" sz="32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Beneficence: Ensuring interventions are in the best interest of the patient.</a:t>
            </a:r>
            <a:endParaRPr lang="en-CY" sz="32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Non-maleficence: Avoiding harm to patients through interventions.</a:t>
            </a:r>
            <a:endParaRPr lang="en-CY" sz="32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Justice: Fair distribution of resources and access to care.</a:t>
            </a:r>
            <a:endParaRPr lang="en-CY" sz="3200" kern="100" dirty="0">
              <a:solidFill>
                <a:srgbClr val="000000"/>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8306064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CY" kern="0" dirty="0">
                <a:solidFill>
                  <a:srgbClr val="000000"/>
                </a:solidFill>
                <a:latin typeface="+mn-lt"/>
                <a:ea typeface="Times New Roman" panose="02020603050405020304" pitchFamily="18" charset="0"/>
                <a:cs typeface="Times New Roman" panose="02020603050405020304" pitchFamily="18" charset="0"/>
              </a:rPr>
              <a:t>Future Directions</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a:bodyPr>
          <a:lstStyle/>
          <a:p>
            <a:r>
              <a:rPr lang="en-CY" sz="3200" kern="0" dirty="0">
                <a:solidFill>
                  <a:srgbClr val="000000"/>
                </a:solidFill>
                <a:effectLst/>
                <a:ea typeface="Times New Roman" panose="02020603050405020304" pitchFamily="18" charset="0"/>
                <a:cs typeface="Times New Roman" panose="02020603050405020304" pitchFamily="18" charset="0"/>
              </a:rPr>
              <a:t>Future Directions in Health Behavior</a:t>
            </a:r>
            <a:endParaRPr lang="en-CY" sz="32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Research: Further exploration of psychological models in diverse patient populations.</a:t>
            </a:r>
            <a:endParaRPr lang="en-CY" sz="32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Technology: Integration of technology in delivering personalized interventions and monitoring.</a:t>
            </a:r>
            <a:endParaRPr lang="en-CY" sz="3200" kern="100" dirty="0">
              <a:solidFill>
                <a:srgbClr val="000000"/>
              </a:solidFill>
              <a:effectLst/>
              <a:ea typeface="Aptos" panose="020B0004020202020204" pitchFamily="34"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Policy: Advocating for policies supporting holistic approaches to patient care.</a:t>
            </a:r>
            <a:endParaRPr lang="en-CY" sz="3200" kern="100" dirty="0">
              <a:solidFill>
                <a:srgbClr val="000000"/>
              </a:solidFill>
              <a:effectLst/>
              <a:ea typeface="Aptos" panose="020B000402020202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endParaRPr lang="en-US"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044335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F4CEB-918A-0472-B6E4-4689B9CD397B}"/>
              </a:ext>
            </a:extLst>
          </p:cNvPr>
          <p:cNvSpPr>
            <a:spLocks noGrp="1"/>
          </p:cNvSpPr>
          <p:nvPr>
            <p:ph type="ctrTitle"/>
          </p:nvPr>
        </p:nvSpPr>
        <p:spPr/>
        <p:txBody>
          <a:bodyPr>
            <a:normAutofit/>
          </a:bodyPr>
          <a:lstStyle/>
          <a:p>
            <a:r>
              <a:rPr lang="en-GB" b="1" dirty="0">
                <a:latin typeface="+mn-lt"/>
              </a:rPr>
              <a:t>Thank you</a:t>
            </a:r>
            <a:br>
              <a:rPr lang="en-GB" b="1" dirty="0">
                <a:latin typeface="+mn-lt"/>
              </a:rPr>
            </a:br>
            <a:r>
              <a:rPr lang="en-GB" b="1" dirty="0">
                <a:latin typeface="+mn-lt"/>
              </a:rPr>
              <a:t>End of Presentation</a:t>
            </a:r>
            <a:endParaRPr lang="en-SE" dirty="0">
              <a:latin typeface="+mn-lt"/>
            </a:endParaRPr>
          </a:p>
        </p:txBody>
      </p:sp>
    </p:spTree>
    <p:extLst>
      <p:ext uri="{BB962C8B-B14F-4D97-AF65-F5344CB8AC3E}">
        <p14:creationId xmlns:p14="http://schemas.microsoft.com/office/powerpoint/2010/main" val="2258337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Autofit/>
          </a:bodyPr>
          <a:lstStyle/>
          <a:p>
            <a:r>
              <a:rPr lang="en-CY" sz="4000" kern="0" dirty="0">
                <a:solidFill>
                  <a:srgbClr val="000000"/>
                </a:solidFill>
                <a:effectLst/>
                <a:latin typeface="+mn-lt"/>
                <a:ea typeface="Times New Roman" panose="02020603050405020304" pitchFamily="18" charset="0"/>
              </a:rPr>
              <a:t>Importance of Health Behavior in Neurodegenerative Disorders</a:t>
            </a:r>
            <a:endParaRPr lang="en-SE" sz="8000"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a:xfrm>
            <a:off x="838200" y="1828800"/>
            <a:ext cx="10515600" cy="4805363"/>
          </a:xfrm>
        </p:spPr>
        <p:txBody>
          <a:bodyPr>
            <a:normAutofit/>
          </a:bodyPr>
          <a:lstStyle/>
          <a:p>
            <a:pPr lvl="0">
              <a:buSzPct val="100000"/>
              <a:tabLst>
                <a:tab pos="457200" algn="l"/>
              </a:tabLst>
            </a:pPr>
            <a:r>
              <a:rPr lang="en-CY" sz="3600" kern="0" dirty="0">
                <a:solidFill>
                  <a:srgbClr val="000000"/>
                </a:solidFill>
                <a:effectLst/>
                <a:ea typeface="Times New Roman" panose="02020603050405020304" pitchFamily="18" charset="0"/>
                <a:cs typeface="Times New Roman" panose="02020603050405020304" pitchFamily="18" charset="0"/>
              </a:rPr>
              <a:t>The Role of Health Behavior</a:t>
            </a:r>
            <a:endParaRPr lang="en-CY" sz="36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sz="3600" kern="0" dirty="0">
                <a:solidFill>
                  <a:srgbClr val="000000"/>
                </a:solidFill>
                <a:effectLst/>
                <a:ea typeface="Times New Roman" panose="02020603050405020304" pitchFamily="18" charset="0"/>
                <a:cs typeface="Times New Roman" panose="02020603050405020304" pitchFamily="18" charset="0"/>
              </a:rPr>
              <a:t>Maintaining Functionality: How health behaviors can slow progression and maintain quality of life.</a:t>
            </a:r>
            <a:endParaRPr lang="en-CY" sz="36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sz="3600" kern="0" dirty="0">
                <a:solidFill>
                  <a:srgbClr val="000000"/>
                </a:solidFill>
                <a:effectLst/>
                <a:ea typeface="Times New Roman" panose="02020603050405020304" pitchFamily="18" charset="0"/>
                <a:cs typeface="Times New Roman" panose="02020603050405020304" pitchFamily="18" charset="0"/>
              </a:rPr>
              <a:t>Enhancing Quality of Life: The role of physical activity, nutrition, and mental health practices.</a:t>
            </a:r>
            <a:endParaRPr lang="en-CY" sz="36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sz="3600" kern="0" dirty="0">
                <a:solidFill>
                  <a:srgbClr val="000000"/>
                </a:solidFill>
                <a:effectLst/>
                <a:ea typeface="Times New Roman" panose="02020603050405020304" pitchFamily="18" charset="0"/>
                <a:cs typeface="Times New Roman" panose="02020603050405020304" pitchFamily="18" charset="0"/>
              </a:rPr>
              <a:t>Patient Compliance: The challenge of ensuring patients adhere to treatment regimens.</a:t>
            </a:r>
            <a:endParaRPr lang="en-CY" sz="3600" kern="100" dirty="0">
              <a:solidFill>
                <a:srgbClr val="000000"/>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89728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CY" kern="0" dirty="0">
                <a:solidFill>
                  <a:srgbClr val="000000"/>
                </a:solidFill>
                <a:latin typeface="+mn-lt"/>
                <a:ea typeface="Times New Roman" panose="02020603050405020304" pitchFamily="18" charset="0"/>
                <a:cs typeface="Times New Roman" panose="02020603050405020304" pitchFamily="18" charset="0"/>
              </a:rPr>
              <a:t>Overview of Psychological Theories</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a:bodyPr>
          <a:lstStyle/>
          <a:p>
            <a:pPr marL="342900" lvl="0" indent="-342900">
              <a:buSzPct val="100000"/>
              <a:buFont typeface="Symbol" pitchFamily="2" charset="2"/>
              <a:buChar char=""/>
              <a:tabLst>
                <a:tab pos="457200" algn="l"/>
              </a:tabLst>
            </a:pPr>
            <a:r>
              <a:rPr lang="en-CY" sz="3600" kern="0" dirty="0">
                <a:solidFill>
                  <a:srgbClr val="000000"/>
                </a:solidFill>
                <a:effectLst/>
                <a:ea typeface="Times New Roman" panose="02020603050405020304" pitchFamily="18" charset="0"/>
                <a:cs typeface="Times New Roman" panose="02020603050405020304" pitchFamily="18" charset="0"/>
              </a:rPr>
              <a:t>Key Psychological Theories in Health Behavior</a:t>
            </a:r>
            <a:endParaRPr lang="en-CY" sz="36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sz="3600" kern="0" dirty="0">
                <a:solidFill>
                  <a:srgbClr val="000000"/>
                </a:solidFill>
                <a:effectLst/>
                <a:ea typeface="Times New Roman" panose="02020603050405020304" pitchFamily="18" charset="0"/>
                <a:cs typeface="Times New Roman" panose="02020603050405020304" pitchFamily="18" charset="0"/>
              </a:rPr>
              <a:t>Transtheoretical Model (TTM): Focuses on stages of change.</a:t>
            </a:r>
            <a:endParaRPr lang="en-CY" sz="36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sz="3600" kern="0" dirty="0">
                <a:solidFill>
                  <a:srgbClr val="000000"/>
                </a:solidFill>
                <a:effectLst/>
                <a:ea typeface="Times New Roman" panose="02020603050405020304" pitchFamily="18" charset="0"/>
                <a:cs typeface="Times New Roman" panose="02020603050405020304" pitchFamily="18" charset="0"/>
              </a:rPr>
              <a:t>Health Belief Model (HBM): Centers on individual beliefs and attitudes towards health.</a:t>
            </a:r>
            <a:endParaRPr lang="en-CY" sz="36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sz="3600" kern="0" dirty="0">
                <a:solidFill>
                  <a:srgbClr val="000000"/>
                </a:solidFill>
                <a:effectLst/>
                <a:ea typeface="Times New Roman" panose="02020603050405020304" pitchFamily="18" charset="0"/>
                <a:cs typeface="Times New Roman" panose="02020603050405020304" pitchFamily="18" charset="0"/>
              </a:rPr>
              <a:t>Common Sense Model of Self-Regulation (CSM): Emphasizes cognitive and emotional representations of illness.</a:t>
            </a:r>
            <a:endParaRPr lang="en-CY" sz="3600" kern="100" dirty="0">
              <a:solidFill>
                <a:srgbClr val="000000"/>
              </a:solidFill>
              <a:effectLst/>
              <a:ea typeface="Aptos" panose="020B000402020202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endParaRPr lang="en-US"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78000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CY" kern="0" dirty="0">
                <a:solidFill>
                  <a:srgbClr val="000000"/>
                </a:solidFill>
                <a:latin typeface="+mn-lt"/>
                <a:ea typeface="Times New Roman" panose="02020603050405020304" pitchFamily="18" charset="0"/>
                <a:cs typeface="Times New Roman" panose="02020603050405020304" pitchFamily="18" charset="0"/>
              </a:rPr>
              <a:t>Introduction to Transtheoretical Model</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a:xfrm>
            <a:off x="96795" y="1518362"/>
            <a:ext cx="7935097" cy="4805363"/>
          </a:xfrm>
        </p:spPr>
        <p:txBody>
          <a:bodyPr>
            <a:normAutofit/>
          </a:bodyPr>
          <a:lstStyle/>
          <a:p>
            <a:pPr marL="342900" lvl="0" indent="-342900">
              <a:buSzPct val="100000"/>
              <a:buFont typeface="Symbol" pitchFamily="2" charset="2"/>
              <a:buChar char=""/>
              <a:tabLst>
                <a:tab pos="457200" algn="l"/>
              </a:tabLst>
            </a:pPr>
            <a:r>
              <a:rPr lang="en-CY" sz="3200" kern="0" dirty="0">
                <a:solidFill>
                  <a:srgbClr val="000000"/>
                </a:solidFill>
                <a:effectLst/>
                <a:ea typeface="Times New Roman" panose="02020603050405020304" pitchFamily="18" charset="0"/>
                <a:cs typeface="Times New Roman" panose="02020603050405020304" pitchFamily="18" charset="0"/>
              </a:rPr>
              <a:t>The Transtheoretical Model (TTM)</a:t>
            </a:r>
            <a:endParaRPr lang="en-CY" sz="32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Developed by Prochaska and DiClemente in the late 1970s.</a:t>
            </a:r>
            <a:endParaRPr lang="en-CY" sz="32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Explains the process of intentional behavior change through a series of stages.</a:t>
            </a:r>
            <a:endParaRPr lang="en-CY" sz="32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Focuses on the decision-making of the individual.</a:t>
            </a:r>
            <a:endParaRPr lang="en-CY" sz="3200" kern="100" dirty="0">
              <a:solidFill>
                <a:srgbClr val="000000"/>
              </a:solidFill>
              <a:effectLst/>
              <a:ea typeface="Aptos" panose="020B0004020202020204" pitchFamily="34" charset="0"/>
              <a:cs typeface="Times New Roman" panose="02020603050405020304" pitchFamily="18" charset="0"/>
            </a:endParaRPr>
          </a:p>
        </p:txBody>
      </p:sp>
      <p:pic>
        <p:nvPicPr>
          <p:cNvPr id="1028" name="Picture 4" descr="Stages of Change | IGH Hub">
            <a:extLst>
              <a:ext uri="{FF2B5EF4-FFF2-40B4-BE49-F238E27FC236}">
                <a16:creationId xmlns:a16="http://schemas.microsoft.com/office/drawing/2014/main" id="{68E7FD76-CB4C-21DA-4BCB-C875FA4142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3271" y="1518362"/>
            <a:ext cx="4361934" cy="37935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0683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CY" kern="0" dirty="0">
                <a:solidFill>
                  <a:srgbClr val="000000"/>
                </a:solidFill>
                <a:latin typeface="+mn-lt"/>
                <a:ea typeface="Times New Roman" panose="02020603050405020304" pitchFamily="18" charset="0"/>
                <a:cs typeface="Times New Roman" panose="02020603050405020304" pitchFamily="18" charset="0"/>
              </a:rPr>
              <a:t>Stages of Change in TTM</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a:xfrm>
            <a:off x="838200" y="1239520"/>
            <a:ext cx="10515600" cy="4805363"/>
          </a:xfrm>
        </p:spPr>
        <p:txBody>
          <a:bodyPr>
            <a:normAutofit/>
          </a:bodyPr>
          <a:lstStyle/>
          <a:p>
            <a:pPr marL="342900" lvl="0" indent="-342900">
              <a:buSzPct val="100000"/>
              <a:buFont typeface="Symbol" pitchFamily="2" charset="2"/>
              <a:buChar char=""/>
              <a:tabLst>
                <a:tab pos="457200" algn="l"/>
              </a:tabLst>
            </a:pPr>
            <a:endParaRPr lang="en-CY"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a:p>
            <a:pPr>
              <a:buSzPct val="100000"/>
              <a:tabLst>
                <a:tab pos="914400" algn="l"/>
              </a:tabLst>
            </a:pPr>
            <a:r>
              <a:rPr lang="en-CY" sz="3600" kern="0" dirty="0">
                <a:solidFill>
                  <a:srgbClr val="000000"/>
                </a:solidFill>
                <a:effectLst/>
                <a:ea typeface="Times New Roman" panose="02020603050405020304" pitchFamily="18" charset="0"/>
                <a:cs typeface="Times New Roman" panose="02020603050405020304" pitchFamily="18" charset="0"/>
              </a:rPr>
              <a:t>The Stages</a:t>
            </a:r>
          </a:p>
          <a:p>
            <a:pPr lvl="1">
              <a:buSzPct val="100000"/>
              <a:tabLst>
                <a:tab pos="914400" algn="l"/>
              </a:tabLst>
            </a:pPr>
            <a:r>
              <a:rPr lang="en-CY" sz="2800" kern="0" dirty="0">
                <a:solidFill>
                  <a:srgbClr val="000000"/>
                </a:solidFill>
                <a:effectLst/>
                <a:ea typeface="Times New Roman" panose="02020603050405020304" pitchFamily="18" charset="0"/>
                <a:cs typeface="Times New Roman" panose="02020603050405020304" pitchFamily="18" charset="0"/>
              </a:rPr>
              <a:t>Precontemplation: No intention of changing behavior in the foreseeable future.</a:t>
            </a:r>
            <a:endParaRPr lang="en-CY" sz="28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sz="2800" kern="0" dirty="0">
                <a:solidFill>
                  <a:srgbClr val="000000"/>
                </a:solidFill>
                <a:effectLst/>
                <a:ea typeface="Times New Roman" panose="02020603050405020304" pitchFamily="18" charset="0"/>
                <a:cs typeface="Times New Roman" panose="02020603050405020304" pitchFamily="18" charset="0"/>
              </a:rPr>
              <a:t>Contemplation: Awareness of the need to change and consideration of changing behavior.</a:t>
            </a:r>
            <a:endParaRPr lang="en-CY" sz="28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sz="2800" kern="0" dirty="0">
                <a:solidFill>
                  <a:srgbClr val="000000"/>
                </a:solidFill>
                <a:effectLst/>
                <a:ea typeface="Times New Roman" panose="02020603050405020304" pitchFamily="18" charset="0"/>
                <a:cs typeface="Times New Roman" panose="02020603050405020304" pitchFamily="18" charset="0"/>
              </a:rPr>
              <a:t>Preparation: Intent to take action soon and some behavioral steps taken.</a:t>
            </a:r>
            <a:endParaRPr lang="en-CY" sz="28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sz="2800" kern="0" dirty="0">
                <a:solidFill>
                  <a:srgbClr val="000000"/>
                </a:solidFill>
                <a:effectLst/>
                <a:ea typeface="Times New Roman" panose="02020603050405020304" pitchFamily="18" charset="0"/>
                <a:cs typeface="Times New Roman" panose="02020603050405020304" pitchFamily="18" charset="0"/>
              </a:rPr>
              <a:t>Action: Active modification of behavior.</a:t>
            </a:r>
            <a:endParaRPr lang="en-CY" sz="28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sz="2800" kern="0" dirty="0">
                <a:solidFill>
                  <a:srgbClr val="000000"/>
                </a:solidFill>
                <a:effectLst/>
                <a:ea typeface="Times New Roman" panose="02020603050405020304" pitchFamily="18" charset="0"/>
                <a:cs typeface="Times New Roman" panose="02020603050405020304" pitchFamily="18" charset="0"/>
              </a:rPr>
              <a:t>Maintenance: Sustained change, new behavior replaces old.</a:t>
            </a:r>
            <a:endParaRPr lang="en-CY" sz="28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sz="2800" kern="0" dirty="0">
                <a:solidFill>
                  <a:srgbClr val="000000"/>
                </a:solidFill>
                <a:effectLst/>
                <a:ea typeface="Times New Roman" panose="02020603050405020304" pitchFamily="18" charset="0"/>
                <a:cs typeface="Times New Roman" panose="02020603050405020304" pitchFamily="18" charset="0"/>
              </a:rPr>
              <a:t>Termination: No desire to return to unhealthy behaviors.</a:t>
            </a:r>
            <a:endParaRPr lang="en-CY" sz="2800" kern="100" dirty="0">
              <a:solidFill>
                <a:srgbClr val="000000"/>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880181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a:bodyPr>
          <a:lstStyle/>
          <a:p>
            <a:r>
              <a:rPr lang="en-CY" kern="0" dirty="0">
                <a:solidFill>
                  <a:srgbClr val="000000"/>
                </a:solidFill>
                <a:latin typeface="+mn-lt"/>
                <a:ea typeface="Times New Roman" panose="02020603050405020304" pitchFamily="18" charset="0"/>
                <a:cs typeface="Times New Roman" panose="02020603050405020304" pitchFamily="18" charset="0"/>
              </a:rPr>
              <a:t>Processes of Change</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fontScale="92500" lnSpcReduction="10000"/>
          </a:bodyPr>
          <a:lstStyle/>
          <a:p>
            <a:pPr marL="342900" lvl="0" indent="-342900">
              <a:buSzPct val="100000"/>
              <a:buFont typeface="Symbol" pitchFamily="2" charset="2"/>
              <a:buChar char=""/>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Processes of Change in TTM</a:t>
            </a:r>
            <a:endParaRPr lang="en-CY" sz="24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Consciousness Raising: Increasing awareness about the healthy behavior.</a:t>
            </a:r>
            <a:endParaRPr lang="en-CY"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Dramatic Relief: Emotional arousal about the health behavior.</a:t>
            </a:r>
            <a:endParaRPr lang="en-CY"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Self-Reevaluation: Realization that the healthy behavior is part of who they want to be.</a:t>
            </a:r>
            <a:endParaRPr lang="en-CY"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Environmental Reevaluation: Realization of the impact on the physical and social environment.</a:t>
            </a:r>
            <a:endParaRPr lang="en-CY"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Self-Liberation: Belief in the ability to change.</a:t>
            </a:r>
            <a:endParaRPr lang="en-CY"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Helping Relationships: Seeking and using social support.</a:t>
            </a:r>
            <a:endParaRPr lang="en-CY"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Counter-Conditioning: Substituting healthy behaviors for unhealthy ones.</a:t>
            </a:r>
            <a:endParaRPr lang="en-CY"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Reinforcement Management: Increasing rewards for positive behavior.</a:t>
            </a:r>
            <a:endParaRPr lang="en-CY"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Stimulus Control: Removing cues for unhealthy habits.</a:t>
            </a:r>
            <a:endParaRPr lang="en-CY"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Social Liberation: Realizing that social norms are changing in the direction of supporting healthy behavior.</a:t>
            </a:r>
            <a:endParaRPr lang="en-CY" kern="100" dirty="0">
              <a:solidFill>
                <a:srgbClr val="000000"/>
              </a:solidFill>
              <a:effectLst/>
              <a:ea typeface="Aptos" panose="020B000402020202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endParaRPr lang="en-US"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33979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a:xfrm>
            <a:off x="838200" y="497205"/>
            <a:ext cx="10515600" cy="874395"/>
          </a:xfrm>
        </p:spPr>
        <p:txBody>
          <a:bodyPr>
            <a:normAutofit fontScale="90000"/>
          </a:bodyPr>
          <a:lstStyle/>
          <a:p>
            <a:r>
              <a:rPr lang="en-CY" kern="0" dirty="0">
                <a:solidFill>
                  <a:srgbClr val="000000"/>
                </a:solidFill>
                <a:latin typeface="+mn-lt"/>
                <a:ea typeface="Times New Roman" panose="02020603050405020304" pitchFamily="18" charset="0"/>
                <a:cs typeface="Times New Roman" panose="02020603050405020304" pitchFamily="18" charset="0"/>
              </a:rPr>
              <a:t>Application of TTM in Neurodegenerative Disorders</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a:xfrm>
            <a:off x="838200" y="1676400"/>
            <a:ext cx="10515600" cy="4805363"/>
          </a:xfrm>
        </p:spPr>
        <p:txBody>
          <a:bodyPr>
            <a:normAutofit/>
          </a:bodyPr>
          <a:lstStyle/>
          <a:p>
            <a:pPr lvl="0">
              <a:buSzPct val="100000"/>
              <a:tabLst>
                <a:tab pos="457200" algn="l"/>
              </a:tabLst>
            </a:pPr>
            <a:r>
              <a:rPr lang="en-CY" sz="3200" kern="0" dirty="0">
                <a:solidFill>
                  <a:srgbClr val="000000"/>
                </a:solidFill>
                <a:effectLst/>
                <a:ea typeface="Times New Roman" panose="02020603050405020304" pitchFamily="18" charset="0"/>
                <a:cs typeface="Times New Roman" panose="02020603050405020304" pitchFamily="18" charset="0"/>
              </a:rPr>
              <a:t>Applying TTM to Neurodegenerative Disorders</a:t>
            </a:r>
            <a:endParaRPr lang="en-CY" sz="32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Tailoring interventions: Stage-specific strategies for behavior change.</a:t>
            </a:r>
            <a:endParaRPr lang="en-CY" sz="32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Example: Encouraging exercise in Parkinson’s patients starting with contemplation stage.</a:t>
            </a:r>
            <a:endParaRPr lang="en-CY" sz="32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sz="3200" kern="0" dirty="0">
                <a:solidFill>
                  <a:srgbClr val="000000"/>
                </a:solidFill>
                <a:effectLst/>
                <a:ea typeface="Times New Roman" panose="02020603050405020304" pitchFamily="18" charset="0"/>
                <a:cs typeface="Times New Roman" panose="02020603050405020304" pitchFamily="18" charset="0"/>
              </a:rPr>
              <a:t>Benefits: Increased adherence to treatment, better management of symptoms.</a:t>
            </a:r>
            <a:endParaRPr lang="en-CY" sz="3200" kern="100" dirty="0">
              <a:solidFill>
                <a:srgbClr val="000000"/>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538485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86437-F497-C477-5649-627CBB2C9056}"/>
              </a:ext>
            </a:extLst>
          </p:cNvPr>
          <p:cNvSpPr>
            <a:spLocks noGrp="1"/>
          </p:cNvSpPr>
          <p:nvPr>
            <p:ph type="title"/>
          </p:nvPr>
        </p:nvSpPr>
        <p:spPr/>
        <p:txBody>
          <a:bodyPr>
            <a:normAutofit fontScale="90000"/>
          </a:bodyPr>
          <a:lstStyle/>
          <a:p>
            <a:r>
              <a:rPr lang="en-CY" kern="0" dirty="0">
                <a:solidFill>
                  <a:srgbClr val="000000"/>
                </a:solidFill>
                <a:latin typeface="+mn-lt"/>
                <a:ea typeface="Times New Roman" panose="02020603050405020304" pitchFamily="18" charset="0"/>
                <a:cs typeface="Times New Roman" panose="02020603050405020304" pitchFamily="18" charset="0"/>
              </a:rPr>
              <a:t>Motivational Interviewing &amp; Building Self-Efficacy</a:t>
            </a:r>
            <a:endParaRPr lang="en-SE" dirty="0">
              <a:latin typeface="+mn-lt"/>
            </a:endParaRPr>
          </a:p>
        </p:txBody>
      </p:sp>
      <p:sp>
        <p:nvSpPr>
          <p:cNvPr id="3" name="Content Placeholder 2">
            <a:extLst>
              <a:ext uri="{FF2B5EF4-FFF2-40B4-BE49-F238E27FC236}">
                <a16:creationId xmlns:a16="http://schemas.microsoft.com/office/drawing/2014/main" id="{955EAADD-A301-109F-8EFC-1CA571189100}"/>
              </a:ext>
            </a:extLst>
          </p:cNvPr>
          <p:cNvSpPr>
            <a:spLocks noGrp="1"/>
          </p:cNvSpPr>
          <p:nvPr>
            <p:ph idx="1"/>
          </p:nvPr>
        </p:nvSpPr>
        <p:spPr/>
        <p:txBody>
          <a:bodyPr>
            <a:normAutofit lnSpcReduction="10000"/>
          </a:bodyPr>
          <a:lstStyle/>
          <a:p>
            <a:pPr lvl="0">
              <a:buSzPct val="100000"/>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Motivational Interviewing and TTM</a:t>
            </a:r>
            <a:endParaRPr lang="en-CY" sz="24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Definition: A counseling approach that helps patients find the motivation to make positive decisions and accomplish established goals.</a:t>
            </a:r>
            <a:endParaRPr lang="en-CY"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Role in TTM: Facilitates progression through stages of change.</a:t>
            </a:r>
            <a:endParaRPr lang="en-CY"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Techniques: Open-ended questions, reflective listening, affirming, summarizing.</a:t>
            </a:r>
            <a:endParaRPr lang="en-CY" kern="100" dirty="0">
              <a:solidFill>
                <a:srgbClr val="000000"/>
              </a:solidFill>
              <a:effectLst/>
              <a:ea typeface="Aptos" panose="020B0004020202020204" pitchFamily="34" charset="0"/>
              <a:cs typeface="Times New Roman" panose="02020603050405020304" pitchFamily="18" charset="0"/>
            </a:endParaRPr>
          </a:p>
          <a:p>
            <a:pPr lvl="0">
              <a:buSzPct val="100000"/>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Enhancing Self-Efficacy in Patients</a:t>
            </a:r>
            <a:endParaRPr lang="en-CY" sz="2400"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Definition: Belief in one’s ability to succeed in specific situations.</a:t>
            </a:r>
            <a:endParaRPr lang="en-CY"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Importance: Crucial for progressing through stages of change.</a:t>
            </a:r>
            <a:endParaRPr lang="en-CY" kern="100" dirty="0">
              <a:solidFill>
                <a:srgbClr val="000000"/>
              </a:solidFill>
              <a:effectLst/>
              <a:ea typeface="Aptos" panose="020B0004020202020204" pitchFamily="34" charset="0"/>
              <a:cs typeface="Times New Roman" panose="02020603050405020304" pitchFamily="18" charset="0"/>
            </a:endParaRPr>
          </a:p>
          <a:p>
            <a:pPr lvl="1">
              <a:buSzPct val="100000"/>
              <a:tabLst>
                <a:tab pos="914400" algn="l"/>
              </a:tabLst>
            </a:pPr>
            <a:r>
              <a:rPr lang="en-CY" kern="0" dirty="0">
                <a:solidFill>
                  <a:srgbClr val="000000"/>
                </a:solidFill>
                <a:effectLst/>
                <a:ea typeface="Times New Roman" panose="02020603050405020304" pitchFamily="18" charset="0"/>
                <a:cs typeface="Times New Roman" panose="02020603050405020304" pitchFamily="18" charset="0"/>
              </a:rPr>
              <a:t>Strategies: Setting small, achievable goals, providing positive reinforcement, skill-building exercises.</a:t>
            </a:r>
            <a:endParaRPr lang="en-CY" kern="100" dirty="0">
              <a:solidFill>
                <a:srgbClr val="000000"/>
              </a:solidFill>
              <a:effectLst/>
              <a:ea typeface="Aptos" panose="020B0004020202020204" pitchFamily="34" charset="0"/>
              <a:cs typeface="Times New Roman" panose="02020603050405020304" pitchFamily="18" charset="0"/>
            </a:endParaRPr>
          </a:p>
          <a:p>
            <a:pPr lvl="0">
              <a:buSzPct val="100000"/>
              <a:tabLst>
                <a:tab pos="457200" algn="l"/>
              </a:tabLst>
            </a:pPr>
            <a:r>
              <a:rPr lang="en-CY" sz="2400" kern="0" dirty="0">
                <a:solidFill>
                  <a:srgbClr val="000000"/>
                </a:solidFill>
                <a:effectLst/>
                <a:ea typeface="Times New Roman" panose="02020603050405020304" pitchFamily="18" charset="0"/>
                <a:cs typeface="Times New Roman" panose="02020603050405020304" pitchFamily="18" charset="0"/>
              </a:rPr>
              <a:t>Example: Parkinson’s patients practicing daily exercises with gradual increase in difficulty.</a:t>
            </a:r>
            <a:endParaRPr lang="en-CY" sz="2400" kern="100" dirty="0">
              <a:solidFill>
                <a:srgbClr val="000000"/>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2592227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9656</TotalTime>
  <Words>10617</Words>
  <Application>Microsoft Macintosh PowerPoint</Application>
  <PresentationFormat>Widescreen</PresentationFormat>
  <Paragraphs>395</Paragraphs>
  <Slides>28</Slides>
  <Notes>25</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28</vt:i4>
      </vt:variant>
    </vt:vector>
  </HeadingPairs>
  <TitlesOfParts>
    <vt:vector size="38" baseType="lpstr">
      <vt:lpstr>-webkit-standard</vt:lpstr>
      <vt:lpstr>Aptos</vt:lpstr>
      <vt:lpstr>Arial</vt:lpstr>
      <vt:lpstr>Calibri</vt:lpstr>
      <vt:lpstr>Calibri Light</vt:lpstr>
      <vt:lpstr>Courier New</vt:lpstr>
      <vt:lpstr>Symbol</vt:lpstr>
      <vt:lpstr>Times New Roman</vt:lpstr>
      <vt:lpstr>Wingdings</vt:lpstr>
      <vt:lpstr>Office Theme</vt:lpstr>
      <vt:lpstr>Theories of Health Behavior </vt:lpstr>
      <vt:lpstr>Understanding Psychological Theories of Health Behavior in Neurodegenerative Disorders</vt:lpstr>
      <vt:lpstr>Importance of Health Behavior in Neurodegenerative Disorders</vt:lpstr>
      <vt:lpstr>Overview of Psychological Theories</vt:lpstr>
      <vt:lpstr>Introduction to Transtheoretical Model</vt:lpstr>
      <vt:lpstr>Stages of Change in TTM</vt:lpstr>
      <vt:lpstr>Processes of Change</vt:lpstr>
      <vt:lpstr>Application of TTM in Neurodegenerative Disorders</vt:lpstr>
      <vt:lpstr>Motivational Interviewing &amp; Building Self-Efficacy</vt:lpstr>
      <vt:lpstr>Role of Healthcare Providers, Challenges and Solutions</vt:lpstr>
      <vt:lpstr>The Health Belief Model</vt:lpstr>
      <vt:lpstr>Perceived Susceptibility, Severity, and Benefits</vt:lpstr>
      <vt:lpstr>Perceived Barriers, Cues to Action, and  Self-Efficacy</vt:lpstr>
      <vt:lpstr>Application of HBM in Neurodegenerative Disorders</vt:lpstr>
      <vt:lpstr>Overcoming Barriers</vt:lpstr>
      <vt:lpstr>Building Trust and Self-Management Support</vt:lpstr>
      <vt:lpstr>Engaging Family and Caregivers and Addressing Psychological Well-being</vt:lpstr>
      <vt:lpstr>Promoting Physical Activity, Nutrition and Diet</vt:lpstr>
      <vt:lpstr>Medication Management &amp; Tailoring Communication</vt:lpstr>
      <vt:lpstr>Common Sense Model of Self-Regulation</vt:lpstr>
      <vt:lpstr>Illness Representations &amp; Coping Strategies</vt:lpstr>
      <vt:lpstr>Appraisal of Outcomes</vt:lpstr>
      <vt:lpstr>Application of CSM in Neurodegenerative Disorders</vt:lpstr>
      <vt:lpstr>Integration of Models</vt:lpstr>
      <vt:lpstr>Challenges in Implementation and Strategies</vt:lpstr>
      <vt:lpstr>Ethical Considerations</vt:lpstr>
      <vt:lpstr>Future Directions</vt:lpstr>
      <vt:lpstr>Thank you End of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presentation</dc:title>
  <dc:creator>Martin Jens Persson</dc:creator>
  <cp:lastModifiedBy>Argyrides Marios</cp:lastModifiedBy>
  <cp:revision>58</cp:revision>
  <dcterms:created xsi:type="dcterms:W3CDTF">2022-12-12T07:56:35Z</dcterms:created>
  <dcterms:modified xsi:type="dcterms:W3CDTF">2024-08-17T12:07:01Z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144ccec-98ca-4847-b090-103d5c6592f4_Enabled">
    <vt:lpwstr>true</vt:lpwstr>
  </property>
  <property fmtid="{D5CDD505-2E9C-101B-9397-08002B2CF9AE}" pid="3" name="MSIP_Label_9144ccec-98ca-4847-b090-103d5c6592f4_SetDate">
    <vt:lpwstr>2022-12-12T08:01:38Z</vt:lpwstr>
  </property>
  <property fmtid="{D5CDD505-2E9C-101B-9397-08002B2CF9AE}" pid="4" name="MSIP_Label_9144ccec-98ca-4847-b090-103d5c6592f4_Method">
    <vt:lpwstr>Standard</vt:lpwstr>
  </property>
  <property fmtid="{D5CDD505-2E9C-101B-9397-08002B2CF9AE}" pid="5" name="MSIP_Label_9144ccec-98ca-4847-b090-103d5c6592f4_Name">
    <vt:lpwstr>Information class 1</vt:lpwstr>
  </property>
  <property fmtid="{D5CDD505-2E9C-101B-9397-08002B2CF9AE}" pid="6" name="MSIP_Label_9144ccec-98ca-4847-b090-103d5c6592f4_SiteId">
    <vt:lpwstr>fb665cd7-b4b7-4578-8a42-29ff69176bdf</vt:lpwstr>
  </property>
  <property fmtid="{D5CDD505-2E9C-101B-9397-08002B2CF9AE}" pid="7" name="MSIP_Label_9144ccec-98ca-4847-b090-103d5c6592f4_ActionId">
    <vt:lpwstr>a68d1860-4a23-49fb-977d-35382d0eacfc</vt:lpwstr>
  </property>
  <property fmtid="{D5CDD505-2E9C-101B-9397-08002B2CF9AE}" pid="8" name="MSIP_Label_9144ccec-98ca-4847-b090-103d5c6592f4_ContentBits">
    <vt:lpwstr>0</vt:lpwstr>
  </property>
</Properties>
</file>