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1"/>
  </p:notesMasterIdLst>
  <p:sldIdLst>
    <p:sldId id="256" r:id="rId2"/>
    <p:sldId id="257" r:id="rId3"/>
    <p:sldId id="284" r:id="rId4"/>
    <p:sldId id="285"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9" r:id="rId18"/>
    <p:sldId id="300" r:id="rId19"/>
    <p:sldId id="301" r:id="rId20"/>
    <p:sldId id="302" r:id="rId21"/>
    <p:sldId id="303" r:id="rId22"/>
    <p:sldId id="304" r:id="rId23"/>
    <p:sldId id="305" r:id="rId24"/>
    <p:sldId id="306" r:id="rId25"/>
    <p:sldId id="307" r:id="rId26"/>
    <p:sldId id="308" r:id="rId27"/>
    <p:sldId id="309" r:id="rId28"/>
    <p:sldId id="310" r:id="rId29"/>
    <p:sldId id="283" r:id="rId30"/>
  </p:sldIdLst>
  <p:sldSz cx="12192000" cy="6858000"/>
  <p:notesSz cx="6858000" cy="9144000"/>
  <p:defaultText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269"/>
    <p:restoredTop sz="89653"/>
  </p:normalViewPr>
  <p:slideViewPr>
    <p:cSldViewPr snapToGrid="0">
      <p:cViewPr varScale="1">
        <p:scale>
          <a:sx n="103" d="100"/>
          <a:sy n="103" d="100"/>
        </p:scale>
        <p:origin x="200" y="464"/>
      </p:cViewPr>
      <p:guideLst/>
    </p:cSldViewPr>
  </p:slideViewPr>
  <p:notesTextViewPr>
    <p:cViewPr>
      <p:scale>
        <a:sx n="1" d="1"/>
        <a:sy n="1" d="1"/>
      </p:scale>
      <p:origin x="0" y="0"/>
    </p:cViewPr>
  </p:notesTextViewPr>
  <p:sorterViewPr>
    <p:cViewPr>
      <p:scale>
        <a:sx n="100" d="100"/>
        <a:sy n="100" d="100"/>
      </p:scale>
      <p:origin x="0" y="-481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6F55F6-94D4-48AB-BD18-390A14B06108}" type="datetimeFigureOut">
              <a:rPr lang="en-CY" smtClean="0"/>
              <a:t>17/08/2024</a:t>
            </a:fld>
            <a:endParaRPr lang="en-C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C05F6B-35C7-4118-97E2-D4755DC640DC}" type="slidenum">
              <a:rPr lang="en-CY" smtClean="0"/>
              <a:t>‹#›</a:t>
            </a:fld>
            <a:endParaRPr lang="en-CY"/>
          </a:p>
        </p:txBody>
      </p:sp>
    </p:spTree>
    <p:extLst>
      <p:ext uri="{BB962C8B-B14F-4D97-AF65-F5344CB8AC3E}">
        <p14:creationId xmlns:p14="http://schemas.microsoft.com/office/powerpoint/2010/main" val="2638524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1</a:t>
            </a:fld>
            <a:endParaRPr lang="en-CY"/>
          </a:p>
        </p:txBody>
      </p:sp>
    </p:spTree>
    <p:extLst>
      <p:ext uri="{BB962C8B-B14F-4D97-AF65-F5344CB8AC3E}">
        <p14:creationId xmlns:p14="http://schemas.microsoft.com/office/powerpoint/2010/main" val="2108091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Psychological Approaches in Care Planning</a:t>
            </a:r>
          </a:p>
          <a:p>
            <a:pPr algn="l"/>
            <a:r>
              <a:rPr lang="en-GB" b="1" i="0" u="none" strike="noStrike" dirty="0">
                <a:solidFill>
                  <a:srgbClr val="000000"/>
                </a:solidFill>
                <a:effectLst/>
              </a:rPr>
              <a:t>Integrative Care Models</a:t>
            </a:r>
          </a:p>
          <a:p>
            <a:pPr algn="l"/>
            <a:r>
              <a:rPr lang="en-GB" b="1" i="0" u="none" strike="noStrike" dirty="0">
                <a:solidFill>
                  <a:srgbClr val="000000"/>
                </a:solidFill>
                <a:effectLst/>
              </a:rPr>
              <a:t>Multidisciplinary Teams:</a:t>
            </a:r>
            <a:r>
              <a:rPr lang="en-GB" b="0" i="0" u="none" strike="noStrike" dirty="0">
                <a:solidFill>
                  <a:srgbClr val="000000"/>
                </a:solidFill>
                <a:effectLst/>
              </a:rPr>
              <a:t> Integrative care models involve collaboration among various healthcare professionals, including neurologists, psychologists, social workers, occupational therapists, and other specialists. These multidisciplinary teams work together to assess and address the complex needs of patients and their families. By pooling their expertise and perspectives, team members can develop comprehensive care plans that consider the diverse aspects of the patient's condition.</a:t>
            </a:r>
          </a:p>
          <a:p>
            <a:pPr algn="l"/>
            <a:r>
              <a:rPr lang="en-GB" b="1" i="0" u="none" strike="noStrike" dirty="0">
                <a:solidFill>
                  <a:srgbClr val="000000"/>
                </a:solidFill>
                <a:effectLst/>
              </a:rPr>
              <a:t>Holistic Care:</a:t>
            </a:r>
            <a:r>
              <a:rPr lang="en-GB" b="0" i="0" u="none" strike="noStrike" dirty="0">
                <a:solidFill>
                  <a:srgbClr val="000000"/>
                </a:solidFill>
                <a:effectLst/>
              </a:rPr>
              <a:t> Holistic care emphasizes addressing the physical, emotional, social, and cognitive needs of patients and families. Rather than focusing solely on treating symptoms, holistic care takes into account the individual as a whole, considering their unique circumstances and preferences. This approach recognizes the interconnectedness of different aspects of health and well-being, aiming to optimize overall quality of life.</a:t>
            </a:r>
          </a:p>
          <a:p>
            <a:pPr algn="l"/>
            <a:r>
              <a:rPr lang="en-GB" b="1" i="0" u="none" strike="noStrike" dirty="0">
                <a:solidFill>
                  <a:srgbClr val="000000"/>
                </a:solidFill>
                <a:effectLst/>
              </a:rPr>
              <a:t>Patient-</a:t>
            </a:r>
            <a:r>
              <a:rPr lang="en-GB" b="1" i="0" u="none" strike="noStrike" dirty="0" err="1">
                <a:solidFill>
                  <a:srgbClr val="000000"/>
                </a:solidFill>
                <a:effectLst/>
              </a:rPr>
              <a:t>Centered</a:t>
            </a:r>
            <a:r>
              <a:rPr lang="en-GB" b="1" i="0" u="none" strike="noStrike" dirty="0">
                <a:solidFill>
                  <a:srgbClr val="000000"/>
                </a:solidFill>
                <a:effectLst/>
              </a:rPr>
              <a:t> Care:</a:t>
            </a:r>
            <a:r>
              <a:rPr lang="en-GB" b="0" i="0" u="none" strike="noStrike" dirty="0">
                <a:solidFill>
                  <a:srgbClr val="000000"/>
                </a:solidFill>
                <a:effectLst/>
              </a:rPr>
              <a:t> Patient-</a:t>
            </a:r>
            <a:r>
              <a:rPr lang="en-GB" b="0" i="0" u="none" strike="noStrike" dirty="0" err="1">
                <a:solidFill>
                  <a:srgbClr val="000000"/>
                </a:solidFill>
                <a:effectLst/>
              </a:rPr>
              <a:t>centered</a:t>
            </a:r>
            <a:r>
              <a:rPr lang="en-GB" b="0" i="0" u="none" strike="noStrike" dirty="0">
                <a:solidFill>
                  <a:srgbClr val="000000"/>
                </a:solidFill>
                <a:effectLst/>
              </a:rPr>
              <a:t> care places the individual needs, preferences, and values of each patient and family at the forefront of care planning. By actively involving patients and families in decision-making processes, healthcare providers can ensure that care plans align with their goals and priorities. Patient-</a:t>
            </a:r>
            <a:r>
              <a:rPr lang="en-GB" b="0" i="0" u="none" strike="noStrike" dirty="0" err="1">
                <a:solidFill>
                  <a:srgbClr val="000000"/>
                </a:solidFill>
                <a:effectLst/>
              </a:rPr>
              <a:t>centered</a:t>
            </a:r>
            <a:r>
              <a:rPr lang="en-GB" b="0" i="0" u="none" strike="noStrike" dirty="0">
                <a:solidFill>
                  <a:srgbClr val="000000"/>
                </a:solidFill>
                <a:effectLst/>
              </a:rPr>
              <a:t> care emphasizes empathy, respect, and shared decision-making, empowering patients to take an active role in managing their health.</a:t>
            </a:r>
          </a:p>
          <a:p>
            <a:pPr algn="l"/>
            <a:r>
              <a:rPr lang="en-GB" b="1" i="0" u="none" strike="noStrike" dirty="0">
                <a:solidFill>
                  <a:srgbClr val="000000"/>
                </a:solidFill>
                <a:effectLst/>
              </a:rPr>
              <a:t>Role of Multidisciplinary Teams</a:t>
            </a:r>
          </a:p>
          <a:p>
            <a:pPr algn="l">
              <a:buFont typeface="Arial" panose="020B0604020202020204" pitchFamily="34" charset="0"/>
              <a:buChar char="•"/>
            </a:pPr>
            <a:r>
              <a:rPr lang="en-GB" b="1" i="0" u="none" strike="noStrike" dirty="0">
                <a:solidFill>
                  <a:srgbClr val="000000"/>
                </a:solidFill>
                <a:effectLst/>
              </a:rPr>
              <a:t>Coordinating Care:</a:t>
            </a:r>
            <a:r>
              <a:rPr lang="en-GB" b="0" i="0" u="none" strike="noStrike" dirty="0">
                <a:solidFill>
                  <a:srgbClr val="000000"/>
                </a:solidFill>
                <a:effectLst/>
              </a:rPr>
              <a:t> Multidisciplinary teams play a vital role in coordinating care across different specialties to provide comprehensive support. By bringing together experts from various disciplines, teams can ensure that all aspects of the patient's condition are addressed effectively. This coordination helps minimize gaps in care and ensures continuity throughout the treatment process.</a:t>
            </a:r>
          </a:p>
          <a:p>
            <a:pPr algn="l">
              <a:buFont typeface="Arial" panose="020B0604020202020204" pitchFamily="34" charset="0"/>
              <a:buChar char="•"/>
            </a:pPr>
            <a:r>
              <a:rPr lang="en-GB" b="1" i="0" u="none" strike="noStrike" dirty="0">
                <a:solidFill>
                  <a:srgbClr val="000000"/>
                </a:solidFill>
                <a:effectLst/>
              </a:rPr>
              <a:t>Ensuring Communication and Collaboration:</a:t>
            </a:r>
            <a:r>
              <a:rPr lang="en-GB" b="0" i="0" u="none" strike="noStrike" dirty="0">
                <a:solidFill>
                  <a:srgbClr val="000000"/>
                </a:solidFill>
                <a:effectLst/>
              </a:rPr>
              <a:t> Effective communication and collaboration among healthcare providers are essential for the success of multidisciplinary care teams. Regular meetings and case conferences facilitate information sharing and decision-making, allowing team members to align their efforts and provide cohesive care. Consistent communication also involves keeping patients and families informed and involved in care planning processes.</a:t>
            </a:r>
          </a:p>
          <a:p>
            <a:pPr algn="l">
              <a:buFont typeface="Arial" panose="020B0604020202020204" pitchFamily="34" charset="0"/>
              <a:buChar char="•"/>
            </a:pPr>
            <a:r>
              <a:rPr lang="en-GB" b="1" i="0" u="none" strike="noStrike" dirty="0">
                <a:solidFill>
                  <a:srgbClr val="000000"/>
                </a:solidFill>
                <a:effectLst/>
              </a:rPr>
              <a:t>Involving Patients and Families:</a:t>
            </a:r>
            <a:r>
              <a:rPr lang="en-GB" b="0" i="0" u="none" strike="noStrike" dirty="0">
                <a:solidFill>
                  <a:srgbClr val="000000"/>
                </a:solidFill>
                <a:effectLst/>
              </a:rPr>
              <a:t> Multidisciplinary teams actively involve patients and families in care planning and decision-making processes. By listening to their concerns, preferences, and goals, teams can tailor care plans to meet their specific needs. Patient and family engagement fosters trust, transparency, and collaboration, empowering them to actively participate in their care and make informed decisions about their health.</a:t>
            </a:r>
          </a:p>
        </p:txBody>
      </p:sp>
      <p:sp>
        <p:nvSpPr>
          <p:cNvPr id="4" name="Slide Number Placeholder 3"/>
          <p:cNvSpPr>
            <a:spLocks noGrp="1"/>
          </p:cNvSpPr>
          <p:nvPr>
            <p:ph type="sldNum" sz="quarter" idx="5"/>
          </p:nvPr>
        </p:nvSpPr>
        <p:spPr/>
        <p:txBody>
          <a:bodyPr/>
          <a:lstStyle/>
          <a:p>
            <a:fld id="{9FC05F6B-35C7-4118-97E2-D4755DC640DC}" type="slidenum">
              <a:rPr lang="en-CY" smtClean="0"/>
              <a:t>10</a:t>
            </a:fld>
            <a:endParaRPr lang="en-CY"/>
          </a:p>
        </p:txBody>
      </p:sp>
    </p:spTree>
    <p:extLst>
      <p:ext uri="{BB962C8B-B14F-4D97-AF65-F5344CB8AC3E}">
        <p14:creationId xmlns:p14="http://schemas.microsoft.com/office/powerpoint/2010/main" val="24903669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Psychological Assessment of Neurodegenerative Diseases (NDDs)</a:t>
            </a:r>
          </a:p>
          <a:p>
            <a:pPr algn="l"/>
            <a:r>
              <a:rPr lang="en-GB" b="1" i="0" u="none" strike="noStrike" dirty="0">
                <a:solidFill>
                  <a:srgbClr val="000000"/>
                </a:solidFill>
                <a:effectLst/>
              </a:rPr>
              <a:t>Tools and Techniques</a:t>
            </a:r>
          </a:p>
          <a:p>
            <a:pPr algn="l"/>
            <a:r>
              <a:rPr lang="en-GB" b="1" i="0" u="none" strike="noStrike" dirty="0">
                <a:solidFill>
                  <a:srgbClr val="000000"/>
                </a:solidFill>
                <a:effectLst/>
              </a:rPr>
              <a:t>Neuropsychological Tests:</a:t>
            </a:r>
            <a:r>
              <a:rPr lang="en-GB" b="0" i="0" u="none" strike="noStrike" dirty="0">
                <a:solidFill>
                  <a:srgbClr val="000000"/>
                </a:solidFill>
                <a:effectLst/>
              </a:rPr>
              <a:t> Psychological assessment of NDDs often involves the use of neuropsychological tests to evaluate cognitive functions. These assessments include widely used tools such as the Mini-Mental State Examination (MMSE), the Montreal Cognitive Assessment (MoCA), and comprehensive testing batteries. These tests provide valuable insights into various cognitive domains such as memory, attention, language, and executive functions, helping clinicians assess the severity and progression of cognitive impairment.</a:t>
            </a:r>
          </a:p>
          <a:p>
            <a:pPr algn="l"/>
            <a:r>
              <a:rPr lang="en-GB" b="1" i="0" u="none" strike="noStrike" dirty="0">
                <a:solidFill>
                  <a:srgbClr val="000000"/>
                </a:solidFill>
                <a:effectLst/>
              </a:rPr>
              <a:t>Psychiatric Evaluations:</a:t>
            </a:r>
            <a:r>
              <a:rPr lang="en-GB" b="0" i="0" u="none" strike="noStrike" dirty="0">
                <a:solidFill>
                  <a:srgbClr val="000000"/>
                </a:solidFill>
                <a:effectLst/>
              </a:rPr>
              <a:t> In addition to cognitive assessment, psychiatric evaluations are essential for identifying co-occurring mental health conditions commonly associated with NDDs, such as depression, anxiety, and psychosis. These evaluations help clinicians understand the impact of mental health symptoms on overall functioning and guide appropriate treatment interventions to address both cognitive and psychiatric aspects of the disease.</a:t>
            </a:r>
          </a:p>
          <a:p>
            <a:pPr algn="l"/>
            <a:r>
              <a:rPr lang="en-GB" b="1" i="0" u="none" strike="noStrike" dirty="0" err="1">
                <a:solidFill>
                  <a:srgbClr val="000000"/>
                </a:solidFill>
                <a:effectLst/>
              </a:rPr>
              <a:t>Behavioral</a:t>
            </a:r>
            <a:r>
              <a:rPr lang="en-GB" b="1" i="0" u="none" strike="noStrike" dirty="0">
                <a:solidFill>
                  <a:srgbClr val="000000"/>
                </a:solidFill>
                <a:effectLst/>
              </a:rPr>
              <a:t> Assessments:</a:t>
            </a:r>
            <a:r>
              <a:rPr lang="en-GB" b="0" i="0" u="none" strike="noStrike" dirty="0">
                <a:solidFill>
                  <a:srgbClr val="000000"/>
                </a:solidFill>
                <a:effectLst/>
              </a:rPr>
              <a:t> </a:t>
            </a:r>
            <a:r>
              <a:rPr lang="en-GB" b="0" i="0" u="none" strike="noStrike" dirty="0" err="1">
                <a:solidFill>
                  <a:srgbClr val="000000"/>
                </a:solidFill>
                <a:effectLst/>
              </a:rPr>
              <a:t>Behavioral</a:t>
            </a:r>
            <a:r>
              <a:rPr lang="en-GB" b="0" i="0" u="none" strike="noStrike" dirty="0">
                <a:solidFill>
                  <a:srgbClr val="000000"/>
                </a:solidFill>
                <a:effectLst/>
              </a:rPr>
              <a:t> assessments involve observations and standardized scales to evaluate emotional and </a:t>
            </a:r>
            <a:r>
              <a:rPr lang="en-GB" b="0" i="0" u="none" strike="noStrike" dirty="0" err="1">
                <a:solidFill>
                  <a:srgbClr val="000000"/>
                </a:solidFill>
                <a:effectLst/>
              </a:rPr>
              <a:t>behavioral</a:t>
            </a:r>
            <a:r>
              <a:rPr lang="en-GB" b="0" i="0" u="none" strike="noStrike" dirty="0">
                <a:solidFill>
                  <a:srgbClr val="000000"/>
                </a:solidFill>
                <a:effectLst/>
              </a:rPr>
              <a:t> symptoms associated with NDDs. These assessments help clinicians identify and quantify symptoms such as agitation, aggression, apathy, and emotional lability. By systematically assessing </a:t>
            </a:r>
            <a:r>
              <a:rPr lang="en-GB" b="0" i="0" u="none" strike="noStrike" dirty="0" err="1">
                <a:solidFill>
                  <a:srgbClr val="000000"/>
                </a:solidFill>
                <a:effectLst/>
              </a:rPr>
              <a:t>behavioral</a:t>
            </a:r>
            <a:r>
              <a:rPr lang="en-GB" b="0" i="0" u="none" strike="noStrike" dirty="0">
                <a:solidFill>
                  <a:srgbClr val="000000"/>
                </a:solidFill>
                <a:effectLst/>
              </a:rPr>
              <a:t> changes, clinicians can develop targeted interventions to manage symptoms and improve the quality of life for patients and their caregivers.</a:t>
            </a:r>
          </a:p>
          <a:p>
            <a:pPr algn="l"/>
            <a:r>
              <a:rPr lang="en-GB" b="1" i="0" u="none" strike="noStrike" dirty="0">
                <a:solidFill>
                  <a:srgbClr val="000000"/>
                </a:solidFill>
                <a:effectLst/>
              </a:rPr>
              <a:t>Case Studies and Examples</a:t>
            </a:r>
          </a:p>
          <a:p>
            <a:pPr algn="l"/>
            <a:r>
              <a:rPr lang="en-GB" b="1" i="0" u="none" strike="noStrike" dirty="0">
                <a:solidFill>
                  <a:srgbClr val="000000"/>
                </a:solidFill>
                <a:effectLst/>
              </a:rPr>
              <a:t>Detailed Assessment Protocols:</a:t>
            </a:r>
            <a:r>
              <a:rPr lang="en-GB" b="0" i="0" u="none" strike="noStrike" dirty="0">
                <a:solidFill>
                  <a:srgbClr val="000000"/>
                </a:solidFill>
                <a:effectLst/>
              </a:rPr>
              <a:t> Case studies and examples provide detailed insight into assessment protocols for specific neurodegenerative diseases, including Alzheimer’s disease, Parkinson’s disease, Amyotrophic Lateral Sclerosis (ALS), and Huntington’s disease. These protocols outline the specific neuropsychological tests, psychiatric evaluations, and </a:t>
            </a:r>
            <a:r>
              <a:rPr lang="en-GB" b="0" i="0" u="none" strike="noStrike" dirty="0" err="1">
                <a:solidFill>
                  <a:srgbClr val="000000"/>
                </a:solidFill>
                <a:effectLst/>
              </a:rPr>
              <a:t>behavioral</a:t>
            </a:r>
            <a:r>
              <a:rPr lang="en-GB" b="0" i="0" u="none" strike="noStrike" dirty="0">
                <a:solidFill>
                  <a:srgbClr val="000000"/>
                </a:solidFill>
                <a:effectLst/>
              </a:rPr>
              <a:t> assessments used in the assessment process for each condition. By understanding the unique cognitive, psychiatric, and </a:t>
            </a:r>
            <a:r>
              <a:rPr lang="en-GB" b="0" i="0" u="none" strike="noStrike" dirty="0" err="1">
                <a:solidFill>
                  <a:srgbClr val="000000"/>
                </a:solidFill>
                <a:effectLst/>
              </a:rPr>
              <a:t>behavioral</a:t>
            </a:r>
            <a:r>
              <a:rPr lang="en-GB" b="0" i="0" u="none" strike="noStrike" dirty="0">
                <a:solidFill>
                  <a:srgbClr val="000000"/>
                </a:solidFill>
                <a:effectLst/>
              </a:rPr>
              <a:t> manifestations of different NDDs, clinicians can tailor assessment protocols to address individual patient needs effectively.</a:t>
            </a:r>
          </a:p>
          <a:p>
            <a:pPr algn="l"/>
            <a:r>
              <a:rPr lang="en-GB" b="1" i="0" u="none" strike="noStrike" dirty="0">
                <a:solidFill>
                  <a:srgbClr val="000000"/>
                </a:solidFill>
                <a:effectLst/>
              </a:rPr>
              <a:t>Discussion of Specific Patient Cases:</a:t>
            </a:r>
            <a:r>
              <a:rPr lang="en-GB" b="0" i="0" u="none" strike="noStrike" dirty="0">
                <a:solidFill>
                  <a:srgbClr val="000000"/>
                </a:solidFill>
                <a:effectLst/>
              </a:rPr>
              <a:t> Case studies also include discussions of specific patient cases, including assessment results, diagnosis, and recommendations for care. These case presentations highlight the complexity and variability of NDDs, illustrating the challenges faced by patients and caregivers throughout the assessment and diagnostic process. By examining real-life examples, clinicians gain valuable insights into the practical application of assessment techniques and the formulation of comprehensive care plans for patients with NDDs.</a:t>
            </a:r>
          </a:p>
        </p:txBody>
      </p:sp>
      <p:sp>
        <p:nvSpPr>
          <p:cNvPr id="4" name="Slide Number Placeholder 3"/>
          <p:cNvSpPr>
            <a:spLocks noGrp="1"/>
          </p:cNvSpPr>
          <p:nvPr>
            <p:ph type="sldNum" sz="quarter" idx="5"/>
          </p:nvPr>
        </p:nvSpPr>
        <p:spPr/>
        <p:txBody>
          <a:bodyPr/>
          <a:lstStyle/>
          <a:p>
            <a:fld id="{9FC05F6B-35C7-4118-97E2-D4755DC640DC}" type="slidenum">
              <a:rPr lang="en-CY" smtClean="0"/>
              <a:t>11</a:t>
            </a:fld>
            <a:endParaRPr lang="en-CY"/>
          </a:p>
        </p:txBody>
      </p:sp>
    </p:spTree>
    <p:extLst>
      <p:ext uri="{BB962C8B-B14F-4D97-AF65-F5344CB8AC3E}">
        <p14:creationId xmlns:p14="http://schemas.microsoft.com/office/powerpoint/2010/main" val="13381102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Developing Care Plans</a:t>
            </a:r>
          </a:p>
          <a:p>
            <a:pPr algn="l"/>
            <a:r>
              <a:rPr lang="en-GB" b="1" i="0" u="none" strike="noStrike" dirty="0">
                <a:solidFill>
                  <a:srgbClr val="000000"/>
                </a:solidFill>
                <a:effectLst/>
              </a:rPr>
              <a:t>Holistic Approach</a:t>
            </a:r>
          </a:p>
          <a:p>
            <a:pPr algn="l"/>
            <a:r>
              <a:rPr lang="en-GB" b="0" i="0" u="none" strike="noStrike" dirty="0">
                <a:solidFill>
                  <a:srgbClr val="000000"/>
                </a:solidFill>
                <a:effectLst/>
              </a:rPr>
              <a:t>A holistic approach to developing care plans for individuals with neurodegenerative diseases (NDDs) involves integrating medical treatments with psychological support to address all aspects of patient care. This approach recognizes that NDDs impact not only physical health but also emotional, cognitive, and social well-being. By combining interventions across these domains, caregivers can provide comprehensive care that addresses the diverse needs of patients. Additionally, environmental modifications and assistive devices are considered to enhance daily functioning and improve the overall quality of life for patients with NDDs.</a:t>
            </a:r>
          </a:p>
          <a:p>
            <a:pPr algn="l"/>
            <a:r>
              <a:rPr lang="en-GB" b="1" i="0" u="none" strike="noStrike" dirty="0">
                <a:solidFill>
                  <a:srgbClr val="000000"/>
                </a:solidFill>
                <a:effectLst/>
              </a:rPr>
              <a:t>Personalized Care Plans</a:t>
            </a:r>
          </a:p>
          <a:p>
            <a:pPr algn="l"/>
            <a:r>
              <a:rPr lang="en-GB" b="0" i="0" u="none" strike="noStrike" dirty="0">
                <a:solidFill>
                  <a:srgbClr val="000000"/>
                </a:solidFill>
                <a:effectLst/>
              </a:rPr>
              <a:t>Developing personalized care plans is essential for effectively managing NDDs and optimizing patient outcomes. Care plans are tailored to individual patient needs, preferences, and life circumstances, recognizing that each person's experience with NDDs is unique. Involving patients and families in the development and ongoing adjustment of care plans ensures that interventions align with their goals and priorities. Regular communication and collaboration between caregivers, patients, and families facilitate the identification of evolving needs and the implementation of timely interventions. Care plans are updated regularly based on patient progress, feedback, and changes in condition, ensuring that care remains responsive and adaptive to the dynamic nature of NDDs.</a:t>
            </a:r>
          </a:p>
        </p:txBody>
      </p:sp>
      <p:sp>
        <p:nvSpPr>
          <p:cNvPr id="4" name="Slide Number Placeholder 3"/>
          <p:cNvSpPr>
            <a:spLocks noGrp="1"/>
          </p:cNvSpPr>
          <p:nvPr>
            <p:ph type="sldNum" sz="quarter" idx="5"/>
          </p:nvPr>
        </p:nvSpPr>
        <p:spPr/>
        <p:txBody>
          <a:bodyPr/>
          <a:lstStyle/>
          <a:p>
            <a:fld id="{9FC05F6B-35C7-4118-97E2-D4755DC640DC}" type="slidenum">
              <a:rPr lang="en-CY" smtClean="0"/>
              <a:t>12</a:t>
            </a:fld>
            <a:endParaRPr lang="en-CY"/>
          </a:p>
        </p:txBody>
      </p:sp>
    </p:spTree>
    <p:extLst>
      <p:ext uri="{BB962C8B-B14F-4D97-AF65-F5344CB8AC3E}">
        <p14:creationId xmlns:p14="http://schemas.microsoft.com/office/powerpoint/2010/main" val="76311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Implementing Psychological Interventions</a:t>
            </a:r>
          </a:p>
          <a:p>
            <a:pPr algn="l"/>
            <a:r>
              <a:rPr lang="en-GB" b="1" i="0" u="none" strike="noStrike" dirty="0">
                <a:solidFill>
                  <a:srgbClr val="000000"/>
                </a:solidFill>
                <a:effectLst/>
              </a:rPr>
              <a:t>Cognitive-</a:t>
            </a:r>
            <a:r>
              <a:rPr lang="en-GB" b="1" i="0" u="none" strike="noStrike" dirty="0" err="1">
                <a:solidFill>
                  <a:srgbClr val="000000"/>
                </a:solidFill>
                <a:effectLst/>
              </a:rPr>
              <a:t>Behavioral</a:t>
            </a:r>
            <a:r>
              <a:rPr lang="en-GB" b="1" i="0" u="none" strike="noStrike" dirty="0">
                <a:solidFill>
                  <a:srgbClr val="000000"/>
                </a:solidFill>
                <a:effectLst/>
              </a:rPr>
              <a:t> Therapy (CBT)</a:t>
            </a:r>
          </a:p>
          <a:p>
            <a:pPr algn="l"/>
            <a:r>
              <a:rPr lang="en-GB" b="1" i="0" u="none" strike="noStrike" dirty="0">
                <a:solidFill>
                  <a:srgbClr val="000000"/>
                </a:solidFill>
                <a:effectLst/>
              </a:rPr>
              <a:t>Cognitive-</a:t>
            </a:r>
            <a:r>
              <a:rPr lang="en-GB" b="1" i="0" u="none" strike="noStrike" dirty="0" err="1">
                <a:solidFill>
                  <a:srgbClr val="000000"/>
                </a:solidFill>
                <a:effectLst/>
              </a:rPr>
              <a:t>Behavioral</a:t>
            </a:r>
            <a:r>
              <a:rPr lang="en-GB" b="1" i="0" u="none" strike="noStrike" dirty="0">
                <a:solidFill>
                  <a:srgbClr val="000000"/>
                </a:solidFill>
                <a:effectLst/>
              </a:rPr>
              <a:t> Therapy (CBT)</a:t>
            </a:r>
            <a:r>
              <a:rPr lang="en-GB" b="0" i="0" u="none" strike="noStrike" dirty="0">
                <a:solidFill>
                  <a:srgbClr val="000000"/>
                </a:solidFill>
                <a:effectLst/>
              </a:rPr>
              <a:t> offers a structured approach to addressing cognitive and </a:t>
            </a:r>
            <a:r>
              <a:rPr lang="en-GB" b="0" i="0" u="none" strike="noStrike" dirty="0" err="1">
                <a:solidFill>
                  <a:srgbClr val="000000"/>
                </a:solidFill>
                <a:effectLst/>
              </a:rPr>
              <a:t>behavioral</a:t>
            </a:r>
            <a:r>
              <a:rPr lang="en-GB" b="0" i="0" u="none" strike="noStrike" dirty="0">
                <a:solidFill>
                  <a:srgbClr val="000000"/>
                </a:solidFill>
                <a:effectLst/>
              </a:rPr>
              <a:t> symptoms associated with neurodegenerative diseases (NDDs). Through CBT, patients learn techniques to challenge and change negative thought patterns and beliefs that contribute to distress. Therapists help patients develop strategies to manage anxiety, depression, and </a:t>
            </a:r>
            <a:r>
              <a:rPr lang="en-GB" b="0" i="0" u="none" strike="noStrike" dirty="0" err="1">
                <a:solidFill>
                  <a:srgbClr val="000000"/>
                </a:solidFill>
                <a:effectLst/>
              </a:rPr>
              <a:t>behavioral</a:t>
            </a:r>
            <a:r>
              <a:rPr lang="en-GB" b="0" i="0" u="none" strike="noStrike" dirty="0">
                <a:solidFill>
                  <a:srgbClr val="000000"/>
                </a:solidFill>
                <a:effectLst/>
              </a:rPr>
              <a:t> issues through cognitive restructuring and </a:t>
            </a:r>
            <a:r>
              <a:rPr lang="en-GB" b="0" i="0" u="none" strike="noStrike" dirty="0" err="1">
                <a:solidFill>
                  <a:srgbClr val="000000"/>
                </a:solidFill>
                <a:effectLst/>
              </a:rPr>
              <a:t>behavioral</a:t>
            </a:r>
            <a:r>
              <a:rPr lang="en-GB" b="0" i="0" u="none" strike="noStrike" dirty="0">
                <a:solidFill>
                  <a:srgbClr val="000000"/>
                </a:solidFill>
                <a:effectLst/>
              </a:rPr>
              <a:t> activation. Skills training in areas such as stress management, problem-solving, and social skills equips patients with practical tools to cope effectively with the challenges posed by NDDs. By empowering patients to modify unhelpful thoughts and </a:t>
            </a:r>
            <a:r>
              <a:rPr lang="en-GB" b="0" i="0" u="none" strike="noStrike" dirty="0" err="1">
                <a:solidFill>
                  <a:srgbClr val="000000"/>
                </a:solidFill>
                <a:effectLst/>
              </a:rPr>
              <a:t>behaviors</a:t>
            </a:r>
            <a:r>
              <a:rPr lang="en-GB" b="0" i="0" u="none" strike="noStrike" dirty="0">
                <a:solidFill>
                  <a:srgbClr val="000000"/>
                </a:solidFill>
                <a:effectLst/>
              </a:rPr>
              <a:t>, CBT promotes improved emotional well-being and enhances overall quality of life.</a:t>
            </a:r>
          </a:p>
          <a:p>
            <a:pPr algn="l"/>
            <a:r>
              <a:rPr lang="en-GB" b="1" i="0" u="none" strike="noStrike" dirty="0">
                <a:solidFill>
                  <a:srgbClr val="000000"/>
                </a:solidFill>
                <a:effectLst/>
              </a:rPr>
              <a:t>Mindfulness and Relaxation Techniques</a:t>
            </a:r>
          </a:p>
          <a:p>
            <a:pPr algn="l"/>
            <a:r>
              <a:rPr lang="en-GB" b="1" i="0" u="none" strike="noStrike" dirty="0">
                <a:solidFill>
                  <a:srgbClr val="000000"/>
                </a:solidFill>
                <a:effectLst/>
              </a:rPr>
              <a:t>Mindfulness and relaxation techniques</a:t>
            </a:r>
            <a:r>
              <a:rPr lang="en-GB" b="0" i="0" u="none" strike="noStrike" dirty="0">
                <a:solidFill>
                  <a:srgbClr val="000000"/>
                </a:solidFill>
                <a:effectLst/>
              </a:rPr>
              <a:t> offer effective strategies for reducing stress, enhancing emotional regulation, and promoting overall well-being in individuals with NDDs. Practices such as mindfulness meditation, deep breathing exercises, progressive muscle relaxation, and guided imagery help patients cultivate present-moment awareness and develop greater resilience to stressors. By incorporating mindfulness into daily routines, patients can promote a sense of calm, focus, and inner peace amidst the challenges of living with NDDs. These techniques not only provide immediate relief from distress but also contribute to long-term improvements in emotional and cognitive functioning.</a:t>
            </a:r>
          </a:p>
        </p:txBody>
      </p:sp>
      <p:sp>
        <p:nvSpPr>
          <p:cNvPr id="4" name="Slide Number Placeholder 3"/>
          <p:cNvSpPr>
            <a:spLocks noGrp="1"/>
          </p:cNvSpPr>
          <p:nvPr>
            <p:ph type="sldNum" sz="quarter" idx="5"/>
          </p:nvPr>
        </p:nvSpPr>
        <p:spPr/>
        <p:txBody>
          <a:bodyPr/>
          <a:lstStyle/>
          <a:p>
            <a:fld id="{9FC05F6B-35C7-4118-97E2-D4755DC640DC}" type="slidenum">
              <a:rPr lang="en-CY" smtClean="0"/>
              <a:t>13</a:t>
            </a:fld>
            <a:endParaRPr lang="en-CY"/>
          </a:p>
        </p:txBody>
      </p:sp>
    </p:spTree>
    <p:extLst>
      <p:ext uri="{BB962C8B-B14F-4D97-AF65-F5344CB8AC3E}">
        <p14:creationId xmlns:p14="http://schemas.microsoft.com/office/powerpoint/2010/main" val="17799136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Case Study: Alzheimer’s Disease</a:t>
            </a:r>
          </a:p>
          <a:p>
            <a:pPr algn="l"/>
            <a:r>
              <a:rPr lang="en-GB" b="1" i="0" u="none" strike="noStrike" dirty="0">
                <a:solidFill>
                  <a:srgbClr val="000000"/>
                </a:solidFill>
                <a:effectLst/>
              </a:rPr>
              <a:t>Psychological Aspects of Alzheimer’s</a:t>
            </a:r>
          </a:p>
          <a:p>
            <a:pPr algn="l"/>
            <a:r>
              <a:rPr lang="en-GB" b="0" i="0" u="none" strike="noStrike" dirty="0">
                <a:solidFill>
                  <a:srgbClr val="000000"/>
                </a:solidFill>
                <a:effectLst/>
              </a:rPr>
              <a:t>Alzheimer’s disease presents a complex array of psychological challenges for patients and their families. Progressive memory loss, disorientation, impaired judgment, and changes in </a:t>
            </a:r>
            <a:r>
              <a:rPr lang="en-GB" b="0" i="0" u="none" strike="noStrike" dirty="0" err="1">
                <a:solidFill>
                  <a:srgbClr val="000000"/>
                </a:solidFill>
                <a:effectLst/>
              </a:rPr>
              <a:t>behavior</a:t>
            </a:r>
            <a:r>
              <a:rPr lang="en-GB" b="0" i="0" u="none" strike="noStrike" dirty="0">
                <a:solidFill>
                  <a:srgbClr val="000000"/>
                </a:solidFill>
                <a:effectLst/>
              </a:rPr>
              <a:t> are hallmark symptoms of the disease. These cognitive deficits not only affect the individual's ability to function independently but also have a profound psychological impact on their sense of identity, self-perception, and emotional well-being. Patients may experience frustration, confusion, and distress as they struggle to make sense of their changing reality. Additionally, challenges in communication, social interactions, and maintaining daily activities further contribute to the psychological burden of Alzheimer’s disease, affecting both patients and their caregivers.</a:t>
            </a:r>
          </a:p>
          <a:p>
            <a:pPr algn="l"/>
            <a:r>
              <a:rPr lang="en-GB" b="1" i="0" u="none" strike="noStrike" dirty="0">
                <a:solidFill>
                  <a:srgbClr val="000000"/>
                </a:solidFill>
                <a:effectLst/>
              </a:rPr>
              <a:t>Case Study: Assessment, Care Planning, and Intervention</a:t>
            </a:r>
          </a:p>
          <a:p>
            <a:pPr algn="l"/>
            <a:r>
              <a:rPr lang="en-GB" b="1" i="0" u="none" strike="noStrike" dirty="0">
                <a:solidFill>
                  <a:srgbClr val="000000"/>
                </a:solidFill>
                <a:effectLst/>
              </a:rPr>
              <a:t>Patient's Journey through Diagnosis:</a:t>
            </a:r>
            <a:r>
              <a:rPr lang="en-GB" b="0" i="0" u="none" strike="noStrike" dirty="0">
                <a:solidFill>
                  <a:srgbClr val="000000"/>
                </a:solidFill>
                <a:effectLst/>
              </a:rPr>
              <a:t> In this case study, we follow the journey of a patient with Alzheimer’s disease from the onset of initial symptoms to formal diagnosis. The patient initially presents with subtle memory difficulties, including forgetfulness and confusion, which progressively worsen over time. A comprehensive neuropsychological assessment is conducted to evaluate cognitive functioning, revealing deficits in memory, attention, and executive functions consistent with Alzheimer’s disease. Following a thorough evaluation, the patient receives a formal diagnosis, confirming the presence of Alzheimer’s disease and initiating the process of care planning and intervention.</a:t>
            </a:r>
          </a:p>
          <a:p>
            <a:pPr algn="l"/>
            <a:r>
              <a:rPr lang="en-GB" b="1" i="0" u="none" strike="noStrike" dirty="0">
                <a:solidFill>
                  <a:srgbClr val="000000"/>
                </a:solidFill>
                <a:effectLst/>
              </a:rPr>
              <a:t>Development of a Comprehensive Care Plan:</a:t>
            </a:r>
            <a:r>
              <a:rPr lang="en-GB" b="0" i="0" u="none" strike="noStrike" dirty="0">
                <a:solidFill>
                  <a:srgbClr val="000000"/>
                </a:solidFill>
                <a:effectLst/>
              </a:rPr>
              <a:t> A comprehensive care plan is developed to address the cognitive, emotional, and </a:t>
            </a:r>
            <a:r>
              <a:rPr lang="en-GB" b="0" i="0" u="none" strike="noStrike" dirty="0" err="1">
                <a:solidFill>
                  <a:srgbClr val="000000"/>
                </a:solidFill>
                <a:effectLst/>
              </a:rPr>
              <a:t>behavioral</a:t>
            </a:r>
            <a:r>
              <a:rPr lang="en-GB" b="0" i="0" u="none" strike="noStrike" dirty="0">
                <a:solidFill>
                  <a:srgbClr val="000000"/>
                </a:solidFill>
                <a:effectLst/>
              </a:rPr>
              <a:t> symptoms of Alzheimer’s disease. The care plan is tailored to the individual needs and preferences of the patient, with input from both the patient and their family members. Interventions are designed to optimize the patient's quality of life and promote independence while managing the progressive nature of the disease. Emphasis is placed on enhancing cognitive functioning, managing emotional distress, and supporting the patient and their family throughout the course of the illness.</a:t>
            </a:r>
          </a:p>
          <a:p>
            <a:pPr algn="l"/>
            <a:r>
              <a:rPr lang="en-GB" b="1" i="0" u="none" strike="noStrike" dirty="0">
                <a:solidFill>
                  <a:srgbClr val="000000"/>
                </a:solidFill>
                <a:effectLst/>
              </a:rPr>
              <a:t>Implementation of Interventions:</a:t>
            </a:r>
            <a:r>
              <a:rPr lang="en-GB" b="0" i="0" u="none" strike="noStrike" dirty="0">
                <a:solidFill>
                  <a:srgbClr val="000000"/>
                </a:solidFill>
                <a:effectLst/>
              </a:rPr>
              <a:t> Interventions implemented in the care plan include cognitive rehabilitation to maintain cognitive abilities and promote functional independence. Cognitive-</a:t>
            </a:r>
            <a:r>
              <a:rPr lang="en-GB" b="0" i="0" u="none" strike="noStrike" dirty="0" err="1">
                <a:solidFill>
                  <a:srgbClr val="000000"/>
                </a:solidFill>
                <a:effectLst/>
              </a:rPr>
              <a:t>Behavioral</a:t>
            </a:r>
            <a:r>
              <a:rPr lang="en-GB" b="0" i="0" u="none" strike="noStrike" dirty="0">
                <a:solidFill>
                  <a:srgbClr val="000000"/>
                </a:solidFill>
                <a:effectLst/>
              </a:rPr>
              <a:t> Therapy (CBT) is utilized to address emotional and </a:t>
            </a:r>
            <a:r>
              <a:rPr lang="en-GB" b="0" i="0" u="none" strike="noStrike" dirty="0" err="1">
                <a:solidFill>
                  <a:srgbClr val="000000"/>
                </a:solidFill>
                <a:effectLst/>
              </a:rPr>
              <a:t>behavioral</a:t>
            </a:r>
            <a:r>
              <a:rPr lang="en-GB" b="0" i="0" u="none" strike="noStrike" dirty="0">
                <a:solidFill>
                  <a:srgbClr val="000000"/>
                </a:solidFill>
                <a:effectLst/>
              </a:rPr>
              <a:t> symptoms such as anxiety, depression, and agitation. Family support services are also provided to assist caregivers in managing the challenges of caring for a loved one with Alzheimer’s disease. By addressing the diverse needs of the patient and their family, these interventions aim to improve overall well-being and enhance the quality of life for individuals living with Alzheimer’s disease.</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14</a:t>
            </a:fld>
            <a:endParaRPr lang="en-CY"/>
          </a:p>
        </p:txBody>
      </p:sp>
    </p:spTree>
    <p:extLst>
      <p:ext uri="{BB962C8B-B14F-4D97-AF65-F5344CB8AC3E}">
        <p14:creationId xmlns:p14="http://schemas.microsoft.com/office/powerpoint/2010/main" val="29638332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Case Study: Parkinson’s Disease</a:t>
            </a:r>
          </a:p>
          <a:p>
            <a:pPr algn="l"/>
            <a:r>
              <a:rPr lang="en-GB" b="1" i="0" u="none" strike="noStrike" dirty="0">
                <a:solidFill>
                  <a:srgbClr val="000000"/>
                </a:solidFill>
                <a:effectLst/>
              </a:rPr>
              <a:t>Psychological Aspects of Parkinson’s</a:t>
            </a:r>
          </a:p>
          <a:p>
            <a:pPr algn="l"/>
            <a:r>
              <a:rPr lang="en-GB" b="0" i="0" u="none" strike="noStrike" dirty="0">
                <a:solidFill>
                  <a:srgbClr val="000000"/>
                </a:solidFill>
                <a:effectLst/>
              </a:rPr>
              <a:t>Parkinson’s disease is characterized by a range of motor and non-motor symptoms that have significant psychological implications for patients. Motor symptoms, such as tremors, rigidity, bradykinesia, and postural instability, can affect mobility and independence, leading to frustration and decreased quality of life. Non-motor symptoms, including depression, anxiety, cognitive decline, and sleep disturbances, further compound the psychological burden of the disease. These symptoms can have a profound impact on daily functioning, social interactions, and overall well-being, highlighting the importance of addressing both motor and non-motor aspects of Parkinson’s disease.</a:t>
            </a:r>
          </a:p>
          <a:p>
            <a:pPr algn="l"/>
            <a:r>
              <a:rPr lang="en-GB" b="1" i="0" u="none" strike="noStrike" dirty="0">
                <a:solidFill>
                  <a:srgbClr val="000000"/>
                </a:solidFill>
                <a:effectLst/>
              </a:rPr>
              <a:t>Case Study: Assessment, Care Planning, and Intervention</a:t>
            </a:r>
          </a:p>
          <a:p>
            <a:pPr algn="l"/>
            <a:r>
              <a:rPr lang="en-GB" b="1" i="0" u="none" strike="noStrike" dirty="0">
                <a:solidFill>
                  <a:srgbClr val="000000"/>
                </a:solidFill>
                <a:effectLst/>
              </a:rPr>
              <a:t>Comprehensive Assessment:</a:t>
            </a:r>
            <a:r>
              <a:rPr lang="en-GB" b="0" i="0" u="none" strike="noStrike" dirty="0">
                <a:solidFill>
                  <a:srgbClr val="000000"/>
                </a:solidFill>
                <a:effectLst/>
              </a:rPr>
              <a:t> In this case study, a comprehensive assessment is conducted to evaluate both motor and non-motor symptoms of Parkinson’s disease. Motor symptoms are assessed through clinical examination and standardized rating scales, while non-motor symptoms are evaluated through self-report measures and structured interviews. The assessment aims to identify the full spectrum of symptoms experienced by the patient, providing a foundation for personalized care planning and intervention.</a:t>
            </a:r>
          </a:p>
          <a:p>
            <a:pPr algn="l"/>
            <a:r>
              <a:rPr lang="en-GB" b="1" i="0" u="none" strike="noStrike" dirty="0">
                <a:solidFill>
                  <a:srgbClr val="000000"/>
                </a:solidFill>
                <a:effectLst/>
              </a:rPr>
              <a:t>Development of a Personalized Care Plan:</a:t>
            </a:r>
            <a:r>
              <a:rPr lang="en-GB" b="0" i="0" u="none" strike="noStrike" dirty="0">
                <a:solidFill>
                  <a:srgbClr val="000000"/>
                </a:solidFill>
                <a:effectLst/>
              </a:rPr>
              <a:t> A personalized care plan is developed based on the findings of the assessment, incorporating a multidisciplinary approach to address the diverse needs of the patient. Medical treatments, including dopaminergic medications and surgical interventions, are prescribed to manage motor symptoms and optimize symptom control. Physical therapy is recommended to improve mobility, balance, and coordination, while psychological support is provided to address non-motor symptoms such as depression and anxiety. The care plan is tailored to the individual needs and preferences of the patient, with input from both the patient and their caregivers.</a:t>
            </a:r>
          </a:p>
          <a:p>
            <a:pPr algn="l"/>
            <a:r>
              <a:rPr lang="en-GB" b="1" i="0" u="none" strike="noStrike" dirty="0">
                <a:solidFill>
                  <a:srgbClr val="000000"/>
                </a:solidFill>
                <a:effectLst/>
              </a:rPr>
              <a:t>Implementation of Interventions:</a:t>
            </a:r>
            <a:r>
              <a:rPr lang="en-GB" b="0" i="0" u="none" strike="noStrike" dirty="0">
                <a:solidFill>
                  <a:srgbClr val="000000"/>
                </a:solidFill>
                <a:effectLst/>
              </a:rPr>
              <a:t> Interventions implemented in the care plan include Cognitive-</a:t>
            </a:r>
            <a:r>
              <a:rPr lang="en-GB" b="0" i="0" u="none" strike="noStrike" dirty="0" err="1">
                <a:solidFill>
                  <a:srgbClr val="000000"/>
                </a:solidFill>
                <a:effectLst/>
              </a:rPr>
              <a:t>Behavioral</a:t>
            </a:r>
            <a:r>
              <a:rPr lang="en-GB" b="0" i="0" u="none" strike="noStrike" dirty="0">
                <a:solidFill>
                  <a:srgbClr val="000000"/>
                </a:solidFill>
                <a:effectLst/>
              </a:rPr>
              <a:t> Therapy (CBT) for depression and anxiety, focusing on challenging negative thought patterns and developing coping strategies. </a:t>
            </a:r>
            <a:r>
              <a:rPr lang="en-GB" b="0" i="0" u="none" strike="noStrike" dirty="0" err="1">
                <a:solidFill>
                  <a:srgbClr val="000000"/>
                </a:solidFill>
                <a:effectLst/>
              </a:rPr>
              <a:t>Behavioral</a:t>
            </a:r>
            <a:r>
              <a:rPr lang="en-GB" b="0" i="0" u="none" strike="noStrike" dirty="0">
                <a:solidFill>
                  <a:srgbClr val="000000"/>
                </a:solidFill>
                <a:effectLst/>
              </a:rPr>
              <a:t> management strategies are employed to address motor and non-motor symptoms, including techniques to manage tremors, improve sleep hygiene, and enhance daily functioning. Caregiver support services are also offered to provide education, resources, and respite care for caregivers, recognizing the significant role they play in supporting patients with Parkinson’s disease.</a:t>
            </a:r>
          </a:p>
        </p:txBody>
      </p:sp>
      <p:sp>
        <p:nvSpPr>
          <p:cNvPr id="4" name="Slide Number Placeholder 3"/>
          <p:cNvSpPr>
            <a:spLocks noGrp="1"/>
          </p:cNvSpPr>
          <p:nvPr>
            <p:ph type="sldNum" sz="quarter" idx="5"/>
          </p:nvPr>
        </p:nvSpPr>
        <p:spPr/>
        <p:txBody>
          <a:bodyPr/>
          <a:lstStyle/>
          <a:p>
            <a:fld id="{9FC05F6B-35C7-4118-97E2-D4755DC640DC}" type="slidenum">
              <a:rPr lang="en-CY" smtClean="0"/>
              <a:t>15</a:t>
            </a:fld>
            <a:endParaRPr lang="en-CY"/>
          </a:p>
        </p:txBody>
      </p:sp>
    </p:spTree>
    <p:extLst>
      <p:ext uri="{BB962C8B-B14F-4D97-AF65-F5344CB8AC3E}">
        <p14:creationId xmlns:p14="http://schemas.microsoft.com/office/powerpoint/2010/main" val="33043094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Role of Caregivers</a:t>
            </a:r>
          </a:p>
          <a:p>
            <a:pPr algn="l"/>
            <a:r>
              <a:rPr lang="en-GB" b="1" i="0" u="none" strike="noStrike" dirty="0">
                <a:solidFill>
                  <a:srgbClr val="000000"/>
                </a:solidFill>
                <a:effectLst/>
              </a:rPr>
              <a:t>Psychological Support for Caregivers</a:t>
            </a:r>
          </a:p>
          <a:p>
            <a:pPr algn="l"/>
            <a:r>
              <a:rPr lang="en-GB" b="0" i="0" u="none" strike="noStrike" dirty="0">
                <a:solidFill>
                  <a:srgbClr val="000000"/>
                </a:solidFill>
                <a:effectLst/>
              </a:rPr>
              <a:t>Caregivers play a vital role in supporting individuals with neurodegenerative diseases (NDDs) and managing the challenges associated with caregiving. Psychological support for caregivers is essential to address the emotional stress, anxiety, and depression often experienced in the caregiving role.</a:t>
            </a:r>
          </a:p>
          <a:p>
            <a:pPr algn="l">
              <a:buFont typeface="Arial" panose="020B0604020202020204" pitchFamily="34" charset="0"/>
              <a:buChar char="•"/>
            </a:pPr>
            <a:r>
              <a:rPr lang="en-GB" b="1" i="0" u="none" strike="noStrike" dirty="0" err="1">
                <a:solidFill>
                  <a:srgbClr val="000000"/>
                </a:solidFill>
                <a:effectLst/>
              </a:rPr>
              <a:t>Counseling</a:t>
            </a:r>
            <a:r>
              <a:rPr lang="en-GB" b="1" i="0" u="none" strike="noStrike" dirty="0">
                <a:solidFill>
                  <a:srgbClr val="000000"/>
                </a:solidFill>
                <a:effectLst/>
              </a:rPr>
              <a:t>:</a:t>
            </a:r>
            <a:r>
              <a:rPr lang="en-GB" b="0" i="0" u="none" strike="noStrike" dirty="0">
                <a:solidFill>
                  <a:srgbClr val="000000"/>
                </a:solidFill>
                <a:effectLst/>
              </a:rPr>
              <a:t> </a:t>
            </a:r>
            <a:r>
              <a:rPr lang="en-GB" b="0" i="0" u="none" strike="noStrike" dirty="0" err="1">
                <a:solidFill>
                  <a:srgbClr val="000000"/>
                </a:solidFill>
                <a:effectLst/>
              </a:rPr>
              <a:t>Counseling</a:t>
            </a:r>
            <a:r>
              <a:rPr lang="en-GB" b="0" i="0" u="none" strike="noStrike" dirty="0">
                <a:solidFill>
                  <a:srgbClr val="000000"/>
                </a:solidFill>
                <a:effectLst/>
              </a:rPr>
              <a:t> offers individual or group therapy sessions tailored to address the unique needs of caregivers. These sessions provide a safe space for caregivers to express their feelings, cope with the challenges of caregiving, and develop strategies for managing stress and emotional well-being.</a:t>
            </a:r>
          </a:p>
          <a:p>
            <a:pPr algn="l">
              <a:buFont typeface="Arial" panose="020B0604020202020204" pitchFamily="34" charset="0"/>
              <a:buChar char="•"/>
            </a:pPr>
            <a:r>
              <a:rPr lang="en-GB" b="1" i="0" u="none" strike="noStrike" dirty="0">
                <a:solidFill>
                  <a:srgbClr val="000000"/>
                </a:solidFill>
                <a:effectLst/>
              </a:rPr>
              <a:t>Support Groups:</a:t>
            </a:r>
            <a:r>
              <a:rPr lang="en-GB" b="0" i="0" u="none" strike="noStrike" dirty="0">
                <a:solidFill>
                  <a:srgbClr val="000000"/>
                </a:solidFill>
                <a:effectLst/>
              </a:rPr>
              <a:t> Support groups offer peer-led or professionally facilitated forums for caregivers to connect with others facing similar challenges. These groups provide emotional support, practical advice, and social connections, reducing feelings of isolation and fostering a sense of community among caregivers.</a:t>
            </a:r>
          </a:p>
          <a:p>
            <a:pPr algn="l">
              <a:buFont typeface="Arial" panose="020B0604020202020204" pitchFamily="34" charset="0"/>
              <a:buChar char="•"/>
            </a:pPr>
            <a:r>
              <a:rPr lang="en-GB" b="1" i="0" u="none" strike="noStrike" dirty="0">
                <a:solidFill>
                  <a:srgbClr val="000000"/>
                </a:solidFill>
                <a:effectLst/>
              </a:rPr>
              <a:t>Respite Care:</a:t>
            </a:r>
            <a:r>
              <a:rPr lang="en-GB" b="0" i="0" u="none" strike="noStrike" dirty="0">
                <a:solidFill>
                  <a:srgbClr val="000000"/>
                </a:solidFill>
                <a:effectLst/>
              </a:rPr>
              <a:t> Respite care offers caregivers temporary relief from their caregiving duties, allowing them to rest and recharge. By providing opportunities for rest and self-care, respite care helps prevent caregiver burnout and maintain caregiver well-being, ultimately benefiting both the caregiver and the individual receiving care.</a:t>
            </a:r>
          </a:p>
          <a:p>
            <a:pPr algn="l"/>
            <a:r>
              <a:rPr lang="en-GB" b="1" i="0" u="none" strike="noStrike" dirty="0">
                <a:solidFill>
                  <a:srgbClr val="000000"/>
                </a:solidFill>
                <a:effectLst/>
              </a:rPr>
              <a:t>Training and Resources</a:t>
            </a:r>
          </a:p>
          <a:p>
            <a:pPr algn="l"/>
            <a:r>
              <a:rPr lang="en-GB" b="0" i="0" u="none" strike="noStrike" dirty="0">
                <a:solidFill>
                  <a:srgbClr val="000000"/>
                </a:solidFill>
                <a:effectLst/>
              </a:rPr>
              <a:t>Caregivers benefit from access to training and resources that equip them with the knowledge and skills needed to provide effective care for individuals with NDDs.</a:t>
            </a:r>
          </a:p>
          <a:p>
            <a:pPr algn="l">
              <a:buFont typeface="Arial" panose="020B0604020202020204" pitchFamily="34" charset="0"/>
              <a:buChar char="•"/>
            </a:pPr>
            <a:r>
              <a:rPr lang="en-GB" b="1" i="0" u="none" strike="noStrike" dirty="0">
                <a:solidFill>
                  <a:srgbClr val="000000"/>
                </a:solidFill>
                <a:effectLst/>
              </a:rPr>
              <a:t>Educational Programs:</a:t>
            </a:r>
            <a:r>
              <a:rPr lang="en-GB" b="0" i="0" u="none" strike="noStrike" dirty="0">
                <a:solidFill>
                  <a:srgbClr val="000000"/>
                </a:solidFill>
                <a:effectLst/>
              </a:rPr>
              <a:t> Educational programs offer workshops and resources on disease management, caregiving techniques, and self-care strategies. These programs provide caregivers with valuable information and practical tips for managing the challenges of caregiving and promoting the well-being of both themselves and their loved ones.</a:t>
            </a:r>
          </a:p>
          <a:p>
            <a:pPr algn="l">
              <a:buFont typeface="Arial" panose="020B0604020202020204" pitchFamily="34" charset="0"/>
              <a:buChar char="•"/>
            </a:pPr>
            <a:r>
              <a:rPr lang="en-GB" b="1" i="0" u="none" strike="noStrike" dirty="0">
                <a:solidFill>
                  <a:srgbClr val="000000"/>
                </a:solidFill>
                <a:effectLst/>
              </a:rPr>
              <a:t>Practical Training:</a:t>
            </a:r>
            <a:r>
              <a:rPr lang="en-GB" b="0" i="0" u="none" strike="noStrike" dirty="0">
                <a:solidFill>
                  <a:srgbClr val="000000"/>
                </a:solidFill>
                <a:effectLst/>
              </a:rPr>
              <a:t> Practical training programs provide hands-on instruction in tasks such as mobility assistance, medication management, and communication strategies. By learning essential caregiving skills, caregivers can feel more confident and competent in their role, improving the quality of care they provide.</a:t>
            </a:r>
          </a:p>
          <a:p>
            <a:pPr algn="l">
              <a:buFont typeface="Arial" panose="020B0604020202020204" pitchFamily="34" charset="0"/>
              <a:buChar char="•"/>
            </a:pPr>
            <a:r>
              <a:rPr lang="en-GB" b="1" i="0" u="none" strike="noStrike" dirty="0">
                <a:solidFill>
                  <a:srgbClr val="000000"/>
                </a:solidFill>
                <a:effectLst/>
              </a:rPr>
              <a:t>Community Resources:</a:t>
            </a:r>
            <a:r>
              <a:rPr lang="en-GB" b="0" i="0" u="none" strike="noStrike" dirty="0">
                <a:solidFill>
                  <a:srgbClr val="000000"/>
                </a:solidFill>
                <a:effectLst/>
              </a:rPr>
              <a:t> Access to local support services, financial assistance, and respite care options is essential for caregivers. Community resources provide caregivers with additional support and resources to help them navigate the complexities of caregiving and access the assistance they need to effectively care for their loved ones.</a:t>
            </a:r>
          </a:p>
        </p:txBody>
      </p:sp>
      <p:sp>
        <p:nvSpPr>
          <p:cNvPr id="4" name="Slide Number Placeholder 3"/>
          <p:cNvSpPr>
            <a:spLocks noGrp="1"/>
          </p:cNvSpPr>
          <p:nvPr>
            <p:ph type="sldNum" sz="quarter" idx="5"/>
          </p:nvPr>
        </p:nvSpPr>
        <p:spPr/>
        <p:txBody>
          <a:bodyPr/>
          <a:lstStyle/>
          <a:p>
            <a:fld id="{9FC05F6B-35C7-4118-97E2-D4755DC640DC}" type="slidenum">
              <a:rPr lang="en-CY" smtClean="0"/>
              <a:t>16</a:t>
            </a:fld>
            <a:endParaRPr lang="en-CY"/>
          </a:p>
        </p:txBody>
      </p:sp>
    </p:spTree>
    <p:extLst>
      <p:ext uri="{BB962C8B-B14F-4D97-AF65-F5344CB8AC3E}">
        <p14:creationId xmlns:p14="http://schemas.microsoft.com/office/powerpoint/2010/main" val="21542756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Ethical Considerations</a:t>
            </a:r>
          </a:p>
          <a:p>
            <a:pPr algn="l"/>
            <a:r>
              <a:rPr lang="en-GB" b="1" i="0" u="none" strike="noStrike" dirty="0">
                <a:solidFill>
                  <a:srgbClr val="000000"/>
                </a:solidFill>
                <a:effectLst/>
              </a:rPr>
              <a:t>Autonomy and Consent</a:t>
            </a:r>
          </a:p>
          <a:p>
            <a:pPr algn="l"/>
            <a:r>
              <a:rPr lang="en-GB" b="0" i="0" u="none" strike="noStrike" dirty="0">
                <a:solidFill>
                  <a:srgbClr val="000000"/>
                </a:solidFill>
                <a:effectLst/>
              </a:rPr>
              <a:t>Ethical considerations in the care of individuals with neurodegenerative diseases (NDDs) encompass the principles of autonomy and consent, ensuring that patients' rights and preferences are respected throughout the care process.</a:t>
            </a:r>
          </a:p>
          <a:p>
            <a:pPr algn="l">
              <a:buFont typeface="Arial" panose="020B0604020202020204" pitchFamily="34" charset="0"/>
              <a:buChar char="•"/>
            </a:pPr>
            <a:r>
              <a:rPr lang="en-GB" b="1" i="0" u="none" strike="noStrike" dirty="0">
                <a:solidFill>
                  <a:srgbClr val="000000"/>
                </a:solidFill>
                <a:effectLst/>
              </a:rPr>
              <a:t>Ensuring Patients' Autonomy:</a:t>
            </a:r>
            <a:r>
              <a:rPr lang="en-GB" b="0" i="0" u="none" strike="noStrike" dirty="0">
                <a:solidFill>
                  <a:srgbClr val="000000"/>
                </a:solidFill>
                <a:effectLst/>
              </a:rPr>
              <a:t> Healthcare providers strive to uphold patients' autonomy in decision-making to the greatest extent possible, respecting their preferences, values, and wishes regarding their care and treatment.</a:t>
            </a:r>
          </a:p>
          <a:p>
            <a:pPr algn="l">
              <a:buFont typeface="Arial" panose="020B0604020202020204" pitchFamily="34" charset="0"/>
              <a:buChar char="•"/>
            </a:pPr>
            <a:r>
              <a:rPr lang="en-GB" b="1" i="0" u="none" strike="noStrike" dirty="0">
                <a:solidFill>
                  <a:srgbClr val="000000"/>
                </a:solidFill>
                <a:effectLst/>
              </a:rPr>
              <a:t>Addressing Issues of Capacity and Informed Consent:</a:t>
            </a:r>
            <a:r>
              <a:rPr lang="en-GB" b="0" i="0" u="none" strike="noStrike" dirty="0">
                <a:solidFill>
                  <a:srgbClr val="000000"/>
                </a:solidFill>
                <a:effectLst/>
              </a:rPr>
              <a:t> Ethical considerations include assessing patients' decision-making capacity and ensuring that informed consent is obtained for medical interventions, research participation, and other aspects of care. This involves evaluating patients' ability to understand relevant information, appreciate the consequences of their decisions, and communicate their preferences.</a:t>
            </a:r>
          </a:p>
          <a:p>
            <a:pPr algn="l">
              <a:buFont typeface="Arial" panose="020B0604020202020204" pitchFamily="34" charset="0"/>
              <a:buChar char="•"/>
            </a:pPr>
            <a:r>
              <a:rPr lang="en-GB" b="1" i="0" u="none" strike="noStrike" dirty="0">
                <a:solidFill>
                  <a:srgbClr val="000000"/>
                </a:solidFill>
                <a:effectLst/>
              </a:rPr>
              <a:t>Balancing Autonomy with Safety and Well-being:</a:t>
            </a:r>
            <a:r>
              <a:rPr lang="en-GB" b="0" i="0" u="none" strike="noStrike" dirty="0">
                <a:solidFill>
                  <a:srgbClr val="000000"/>
                </a:solidFill>
                <a:effectLst/>
              </a:rPr>
              <a:t> While respecting patients' autonomy, healthcare providers also consider the need to protect patients' safety and well-being. Ethical decision-making involves balancing the principles of autonomy with considerations of beneficence and nonmaleficence, ensuring that patients receive appropriate care while preserving their autonomy whenever possible.</a:t>
            </a:r>
          </a:p>
          <a:p>
            <a:pPr algn="l"/>
            <a:r>
              <a:rPr lang="en-GB" b="1" i="0" u="none" strike="noStrike" dirty="0">
                <a:solidFill>
                  <a:srgbClr val="000000"/>
                </a:solidFill>
                <a:effectLst/>
              </a:rPr>
              <a:t>Psychological Implications of Ethical Decisions</a:t>
            </a:r>
          </a:p>
          <a:p>
            <a:pPr algn="l"/>
            <a:r>
              <a:rPr lang="en-GB" b="0" i="0" u="none" strike="noStrike" dirty="0">
                <a:solidFill>
                  <a:srgbClr val="000000"/>
                </a:solidFill>
                <a:effectLst/>
              </a:rPr>
              <a:t>Ethical decisions in the care of individuals with NDDs have significant psychological implications for patients, families, and healthcare providers.</a:t>
            </a:r>
          </a:p>
          <a:p>
            <a:pPr algn="l">
              <a:buFont typeface="Arial" panose="020B0604020202020204" pitchFamily="34" charset="0"/>
              <a:buChar char="•"/>
            </a:pPr>
            <a:r>
              <a:rPr lang="en-GB" b="1" i="0" u="none" strike="noStrike" dirty="0">
                <a:solidFill>
                  <a:srgbClr val="000000"/>
                </a:solidFill>
                <a:effectLst/>
              </a:rPr>
              <a:t>Navigating End-of-Life Care and Treatment Choices:</a:t>
            </a:r>
            <a:r>
              <a:rPr lang="en-GB" b="0" i="0" u="none" strike="noStrike" dirty="0">
                <a:solidFill>
                  <a:srgbClr val="000000"/>
                </a:solidFill>
                <a:effectLst/>
              </a:rPr>
              <a:t> Ethical dilemmas may arise in decisions regarding end-of-life care, treatment choices, and advance directives. Healthcare providers must navigate these complex issues while considering patients' values, wishes, and quality of life.</a:t>
            </a:r>
          </a:p>
          <a:p>
            <a:pPr algn="l">
              <a:buFont typeface="Arial" panose="020B0604020202020204" pitchFamily="34" charset="0"/>
              <a:buChar char="•"/>
            </a:pPr>
            <a:r>
              <a:rPr lang="en-GB" b="1" i="0" u="none" strike="noStrike" dirty="0">
                <a:solidFill>
                  <a:srgbClr val="000000"/>
                </a:solidFill>
                <a:effectLst/>
              </a:rPr>
              <a:t>Managing Family Conflicts:</a:t>
            </a:r>
            <a:r>
              <a:rPr lang="en-GB" b="0" i="0" u="none" strike="noStrike" dirty="0">
                <a:solidFill>
                  <a:srgbClr val="000000"/>
                </a:solidFill>
                <a:effectLst/>
              </a:rPr>
              <a:t> Ethical decision-making may involve managing family conflicts and differing opinions about care decisions. Healthcare providers play a crucial role in facilitating communication, resolving conflicts, and ensuring that care decisions align with patients' best interests and values.</a:t>
            </a:r>
          </a:p>
          <a:p>
            <a:pPr algn="l">
              <a:buFont typeface="Arial" panose="020B0604020202020204" pitchFamily="34" charset="0"/>
              <a:buChar char="•"/>
            </a:pPr>
            <a:r>
              <a:rPr lang="en-GB" b="1" i="0" u="none" strike="noStrike" dirty="0">
                <a:solidFill>
                  <a:srgbClr val="000000"/>
                </a:solidFill>
                <a:effectLst/>
              </a:rPr>
              <a:t>Supporting Informed Decision-Making:</a:t>
            </a:r>
            <a:r>
              <a:rPr lang="en-GB" b="0" i="0" u="none" strike="noStrike" dirty="0">
                <a:solidFill>
                  <a:srgbClr val="000000"/>
                </a:solidFill>
                <a:effectLst/>
              </a:rPr>
              <a:t> Ethical decision-making involves supporting patients and families in making informed, ethically sound decisions that reflect their values and wishes. This may involve providing information, guidance, and emotional support to help patients and families navigate difficult decisions and advocate for their preferences.</a:t>
            </a:r>
          </a:p>
        </p:txBody>
      </p:sp>
      <p:sp>
        <p:nvSpPr>
          <p:cNvPr id="4" name="Slide Number Placeholder 3"/>
          <p:cNvSpPr>
            <a:spLocks noGrp="1"/>
          </p:cNvSpPr>
          <p:nvPr>
            <p:ph type="sldNum" sz="quarter" idx="5"/>
          </p:nvPr>
        </p:nvSpPr>
        <p:spPr/>
        <p:txBody>
          <a:bodyPr/>
          <a:lstStyle/>
          <a:p>
            <a:fld id="{9FC05F6B-35C7-4118-97E2-D4755DC640DC}" type="slidenum">
              <a:rPr lang="en-CY" smtClean="0"/>
              <a:t>17</a:t>
            </a:fld>
            <a:endParaRPr lang="en-CY"/>
          </a:p>
        </p:txBody>
      </p:sp>
    </p:spTree>
    <p:extLst>
      <p:ext uri="{BB962C8B-B14F-4D97-AF65-F5344CB8AC3E}">
        <p14:creationId xmlns:p14="http://schemas.microsoft.com/office/powerpoint/2010/main" val="41262561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Cultural Sensitivity in Psychological Care</a:t>
            </a:r>
          </a:p>
          <a:p>
            <a:pPr algn="l"/>
            <a:r>
              <a:rPr lang="en-GB" b="1" i="0" u="none" strike="noStrike" dirty="0">
                <a:solidFill>
                  <a:srgbClr val="000000"/>
                </a:solidFill>
                <a:effectLst/>
              </a:rPr>
              <a:t>Understanding Cultural Differences</a:t>
            </a:r>
          </a:p>
          <a:p>
            <a:pPr algn="l"/>
            <a:r>
              <a:rPr lang="en-GB" b="0" i="0" u="none" strike="noStrike" dirty="0">
                <a:solidFill>
                  <a:srgbClr val="000000"/>
                </a:solidFill>
                <a:effectLst/>
              </a:rPr>
              <a:t>Cultural sensitivity in psychological care involves recognizing and respecting the diverse beliefs, practices, and values of individuals and families from different cultural backgrounds.</a:t>
            </a:r>
          </a:p>
          <a:p>
            <a:pPr algn="l">
              <a:buFont typeface="Arial" panose="020B0604020202020204" pitchFamily="34" charset="0"/>
              <a:buChar char="•"/>
            </a:pPr>
            <a:r>
              <a:rPr lang="en-GB" b="1" i="0" u="none" strike="noStrike" dirty="0">
                <a:solidFill>
                  <a:srgbClr val="000000"/>
                </a:solidFill>
                <a:effectLst/>
              </a:rPr>
              <a:t>Awareness of Cultural Beliefs and Practices:</a:t>
            </a:r>
            <a:r>
              <a:rPr lang="en-GB" b="0" i="0" u="none" strike="noStrike" dirty="0">
                <a:solidFill>
                  <a:srgbClr val="000000"/>
                </a:solidFill>
                <a:effectLst/>
              </a:rPr>
              <a:t> Healthcare providers maintain awareness of cultural beliefs and practices related to health, illness, and caregiving. This includes understanding cultural variations in attitudes toward mental health, help-seeking </a:t>
            </a:r>
            <a:r>
              <a:rPr lang="en-GB" b="0" i="0" u="none" strike="noStrike" dirty="0" err="1">
                <a:solidFill>
                  <a:srgbClr val="000000"/>
                </a:solidFill>
                <a:effectLst/>
              </a:rPr>
              <a:t>behaviors</a:t>
            </a:r>
            <a:r>
              <a:rPr lang="en-GB" b="0" i="0" u="none" strike="noStrike" dirty="0">
                <a:solidFill>
                  <a:srgbClr val="000000"/>
                </a:solidFill>
                <a:effectLst/>
              </a:rPr>
              <a:t>, and treatment preferences.</a:t>
            </a:r>
          </a:p>
          <a:p>
            <a:pPr algn="l">
              <a:buFont typeface="Arial" panose="020B0604020202020204" pitchFamily="34" charset="0"/>
              <a:buChar char="•"/>
            </a:pPr>
            <a:r>
              <a:rPr lang="en-GB" b="1" i="0" u="none" strike="noStrike" dirty="0">
                <a:solidFill>
                  <a:srgbClr val="000000"/>
                </a:solidFill>
                <a:effectLst/>
              </a:rPr>
              <a:t>Respecting Diverse Perspectives:</a:t>
            </a:r>
            <a:r>
              <a:rPr lang="en-GB" b="0" i="0" u="none" strike="noStrike" dirty="0">
                <a:solidFill>
                  <a:srgbClr val="000000"/>
                </a:solidFill>
                <a:effectLst/>
              </a:rPr>
              <a:t> Cultural sensitivity entails respecting diverse perspectives on medical interventions, end-of-life care, and family roles. Healthcare providers acknowledge that cultural background influences individuals' perceptions of health and illness, as well as their expectations of healthcare providers.</a:t>
            </a:r>
          </a:p>
          <a:p>
            <a:pPr algn="l">
              <a:buFont typeface="Arial" panose="020B0604020202020204" pitchFamily="34" charset="0"/>
              <a:buChar char="•"/>
            </a:pPr>
            <a:r>
              <a:rPr lang="en-GB" b="1" i="0" u="none" strike="noStrike" dirty="0">
                <a:solidFill>
                  <a:srgbClr val="000000"/>
                </a:solidFill>
                <a:effectLst/>
              </a:rPr>
              <a:t>Recognizing Cultural Impact:</a:t>
            </a:r>
            <a:r>
              <a:rPr lang="en-GB" b="0" i="0" u="none" strike="noStrike" dirty="0">
                <a:solidFill>
                  <a:srgbClr val="000000"/>
                </a:solidFill>
                <a:effectLst/>
              </a:rPr>
              <a:t> Cultural background influences patient and family experiences, communication styles, and coping mechanisms. Healthcare providers recognize the impact of cultural factors on healthcare interactions and strive to create a culturally responsive care environment.</a:t>
            </a:r>
          </a:p>
          <a:p>
            <a:pPr algn="l"/>
            <a:r>
              <a:rPr lang="en-GB" b="1" i="0" u="none" strike="noStrike" dirty="0">
                <a:solidFill>
                  <a:srgbClr val="000000"/>
                </a:solidFill>
                <a:effectLst/>
              </a:rPr>
              <a:t>Adapting Psychological Approaches to Diverse Populations</a:t>
            </a:r>
          </a:p>
          <a:p>
            <a:pPr algn="l"/>
            <a:r>
              <a:rPr lang="en-GB" b="0" i="0" u="none" strike="noStrike" dirty="0">
                <a:solidFill>
                  <a:srgbClr val="000000"/>
                </a:solidFill>
                <a:effectLst/>
              </a:rPr>
              <a:t>Cultural sensitivity involves adapting psychological approaches to meet the needs of diverse populations, taking into account language, traditions, and beliefs.</a:t>
            </a:r>
          </a:p>
          <a:p>
            <a:pPr algn="l">
              <a:buFont typeface="Arial" panose="020B0604020202020204" pitchFamily="34" charset="0"/>
              <a:buChar char="•"/>
            </a:pPr>
            <a:r>
              <a:rPr lang="en-GB" b="1" i="0" u="none" strike="noStrike" dirty="0">
                <a:solidFill>
                  <a:srgbClr val="000000"/>
                </a:solidFill>
                <a:effectLst/>
              </a:rPr>
              <a:t>Culturally Tailored Interventions:</a:t>
            </a:r>
            <a:r>
              <a:rPr lang="en-GB" b="0" i="0" u="none" strike="noStrike" dirty="0">
                <a:solidFill>
                  <a:srgbClr val="000000"/>
                </a:solidFill>
                <a:effectLst/>
              </a:rPr>
              <a:t> Healthcare providers offer culturally tailored interventions that consider language, traditions, and beliefs. This may involve integrating culturally relevant practices into therapy, such as incorporating traditional healing methods or rituals.</a:t>
            </a:r>
          </a:p>
          <a:p>
            <a:pPr algn="l">
              <a:buFont typeface="Arial" panose="020B0604020202020204" pitchFamily="34" charset="0"/>
              <a:buChar char="•"/>
            </a:pPr>
            <a:r>
              <a:rPr lang="en-GB" b="1" i="0" u="none" strike="noStrike" dirty="0">
                <a:solidFill>
                  <a:srgbClr val="000000"/>
                </a:solidFill>
                <a:effectLst/>
              </a:rPr>
              <a:t>Building Trust and Rapport:</a:t>
            </a:r>
            <a:r>
              <a:rPr lang="en-GB" b="0" i="0" u="none" strike="noStrike" dirty="0">
                <a:solidFill>
                  <a:srgbClr val="000000"/>
                </a:solidFill>
                <a:effectLst/>
              </a:rPr>
              <a:t> Cultural sensitivity requires building trust and rapport with patients and families from different cultural backgrounds. Healthcare providers demonstrate respect for cultural differences, validate patients' experiences, and foster open communication.</a:t>
            </a:r>
          </a:p>
          <a:p>
            <a:pPr algn="l">
              <a:buFont typeface="Arial" panose="020B0604020202020204" pitchFamily="34" charset="0"/>
              <a:buChar char="•"/>
            </a:pPr>
            <a:r>
              <a:rPr lang="en-GB" b="1" i="0" u="none" strike="noStrike" dirty="0">
                <a:solidFill>
                  <a:srgbClr val="000000"/>
                </a:solidFill>
                <a:effectLst/>
              </a:rPr>
              <a:t>Collaborating with Cultural Mediators:</a:t>
            </a:r>
            <a:r>
              <a:rPr lang="en-GB" b="0" i="0" u="none" strike="noStrike" dirty="0">
                <a:solidFill>
                  <a:srgbClr val="000000"/>
                </a:solidFill>
                <a:effectLst/>
              </a:rPr>
              <a:t> Healthcare providers collaborate with cultural mediators or interpreters to enhance understanding and communication. This may involve working with bilingual staff, professional interpreters, or community leaders to bridge language and cultural barriers.</a:t>
            </a:r>
          </a:p>
        </p:txBody>
      </p:sp>
      <p:sp>
        <p:nvSpPr>
          <p:cNvPr id="4" name="Slide Number Placeholder 3"/>
          <p:cNvSpPr>
            <a:spLocks noGrp="1"/>
          </p:cNvSpPr>
          <p:nvPr>
            <p:ph type="sldNum" sz="quarter" idx="5"/>
          </p:nvPr>
        </p:nvSpPr>
        <p:spPr/>
        <p:txBody>
          <a:bodyPr/>
          <a:lstStyle/>
          <a:p>
            <a:fld id="{9FC05F6B-35C7-4118-97E2-D4755DC640DC}" type="slidenum">
              <a:rPr lang="en-CY" smtClean="0"/>
              <a:t>18</a:t>
            </a:fld>
            <a:endParaRPr lang="en-CY"/>
          </a:p>
        </p:txBody>
      </p:sp>
    </p:spTree>
    <p:extLst>
      <p:ext uri="{BB962C8B-B14F-4D97-AF65-F5344CB8AC3E}">
        <p14:creationId xmlns:p14="http://schemas.microsoft.com/office/powerpoint/2010/main" val="1795332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Technology and Psychological Support</a:t>
            </a:r>
          </a:p>
          <a:p>
            <a:pPr algn="l"/>
            <a:r>
              <a:rPr lang="en-GB" b="1" i="0" u="none" strike="noStrike" dirty="0">
                <a:solidFill>
                  <a:srgbClr val="000000"/>
                </a:solidFill>
                <a:effectLst/>
              </a:rPr>
              <a:t>Telepsychology and Online Resources</a:t>
            </a:r>
          </a:p>
          <a:p>
            <a:pPr algn="l"/>
            <a:r>
              <a:rPr lang="en-GB" b="0" i="0" u="none" strike="noStrike" dirty="0">
                <a:solidFill>
                  <a:srgbClr val="000000"/>
                </a:solidFill>
                <a:effectLst/>
              </a:rPr>
              <a:t>Technology plays a crucial role in expanding access to psychological support through various digital platforms and resources.</a:t>
            </a:r>
          </a:p>
          <a:p>
            <a:pPr algn="l">
              <a:buFont typeface="Arial" panose="020B0604020202020204" pitchFamily="34" charset="0"/>
              <a:buChar char="•"/>
            </a:pPr>
            <a:r>
              <a:rPr lang="en-GB" b="1" i="0" u="none" strike="noStrike" dirty="0">
                <a:solidFill>
                  <a:srgbClr val="000000"/>
                </a:solidFill>
                <a:effectLst/>
              </a:rPr>
              <a:t>Remote Therapy Sessions:</a:t>
            </a:r>
            <a:r>
              <a:rPr lang="en-GB" b="0" i="0" u="none" strike="noStrike" dirty="0">
                <a:solidFill>
                  <a:srgbClr val="000000"/>
                </a:solidFill>
                <a:effectLst/>
              </a:rPr>
              <a:t> Telepsychology offers remote therapy sessions via video conferencing, increasing access and convenience for patients. This mode of therapy enables individuals to receive psychological support from the comfort of their homes, eliminating barriers such as transportation and geographical distance.</a:t>
            </a:r>
          </a:p>
          <a:p>
            <a:pPr algn="l">
              <a:buFont typeface="Arial" panose="020B0604020202020204" pitchFamily="34" charset="0"/>
              <a:buChar char="•"/>
            </a:pPr>
            <a:r>
              <a:rPr lang="en-GB" b="1" i="0" u="none" strike="noStrike" dirty="0">
                <a:solidFill>
                  <a:srgbClr val="000000"/>
                </a:solidFill>
                <a:effectLst/>
              </a:rPr>
              <a:t>Online Support Groups:</a:t>
            </a:r>
            <a:r>
              <a:rPr lang="en-GB" b="0" i="0" u="none" strike="noStrike" dirty="0">
                <a:solidFill>
                  <a:srgbClr val="000000"/>
                </a:solidFill>
                <a:effectLst/>
              </a:rPr>
              <a:t> Virtual support groups provide online communities for patients and families to share experiences, exchange information, and receive emotional support. These platforms offer a sense of connection and camaraderie, fostering a supportive environment for individuals navigating similar challenges.</a:t>
            </a:r>
          </a:p>
          <a:p>
            <a:pPr algn="l">
              <a:buFont typeface="Arial" panose="020B0604020202020204" pitchFamily="34" charset="0"/>
              <a:buChar char="•"/>
            </a:pPr>
            <a:r>
              <a:rPr lang="en-GB" b="1" i="0" u="none" strike="noStrike" dirty="0">
                <a:solidFill>
                  <a:srgbClr val="000000"/>
                </a:solidFill>
                <a:effectLst/>
              </a:rPr>
              <a:t>Educational Materials:</a:t>
            </a:r>
            <a:r>
              <a:rPr lang="en-GB" b="0" i="0" u="none" strike="noStrike" dirty="0">
                <a:solidFill>
                  <a:srgbClr val="000000"/>
                </a:solidFill>
                <a:effectLst/>
              </a:rPr>
              <a:t> Online resources such as articles, webinars, and videos serve as valuable educational tools for patients and caregivers. These resources offer information on various psychological topics, disease management strategies, and coping techniques, empowering individuals to take an active role in their care journey.</a:t>
            </a:r>
          </a:p>
          <a:p>
            <a:pPr algn="l"/>
            <a:r>
              <a:rPr lang="en-GB" b="1" i="0" u="none" strike="noStrike" dirty="0">
                <a:solidFill>
                  <a:srgbClr val="000000"/>
                </a:solidFill>
                <a:effectLst/>
              </a:rPr>
              <a:t>Assistive Technologies for Cognitive Support</a:t>
            </a:r>
          </a:p>
          <a:p>
            <a:pPr algn="l"/>
            <a:r>
              <a:rPr lang="en-GB" b="0" i="0" u="none" strike="noStrike" dirty="0">
                <a:solidFill>
                  <a:srgbClr val="000000"/>
                </a:solidFill>
                <a:effectLst/>
              </a:rPr>
              <a:t>In addition to psychological support, technology offers a range of assistive tools designed to support cognitive functioning and enhance daily living for individuals with neurodegenerative diseases.</a:t>
            </a:r>
          </a:p>
          <a:p>
            <a:pPr algn="l">
              <a:buFont typeface="Arial" panose="020B0604020202020204" pitchFamily="34" charset="0"/>
              <a:buChar char="•"/>
            </a:pPr>
            <a:r>
              <a:rPr lang="en-GB" b="1" i="0" u="none" strike="noStrike" dirty="0">
                <a:solidFill>
                  <a:srgbClr val="000000"/>
                </a:solidFill>
                <a:effectLst/>
              </a:rPr>
              <a:t>Cognitive Aids:</a:t>
            </a:r>
            <a:r>
              <a:rPr lang="en-GB" b="0" i="0" u="none" strike="noStrike" dirty="0">
                <a:solidFill>
                  <a:srgbClr val="000000"/>
                </a:solidFill>
                <a:effectLst/>
              </a:rPr>
              <a:t> Cognitive aids encompass tools such as memory apps, electronic reminders, and digital calendars, assisting individuals in managing daily tasks and routines. These technologies provide prompts and reminders for appointments, medication schedules, and important events, helping individuals maintain independence and organization.</a:t>
            </a:r>
          </a:p>
          <a:p>
            <a:pPr algn="l">
              <a:buFont typeface="Arial" panose="020B0604020202020204" pitchFamily="34" charset="0"/>
              <a:buChar char="•"/>
            </a:pPr>
            <a:r>
              <a:rPr lang="en-GB" b="1" i="0" u="none" strike="noStrike" dirty="0">
                <a:solidFill>
                  <a:srgbClr val="000000"/>
                </a:solidFill>
                <a:effectLst/>
              </a:rPr>
              <a:t>Communication Devices:</a:t>
            </a:r>
            <a:r>
              <a:rPr lang="en-GB" b="0" i="0" u="none" strike="noStrike" dirty="0">
                <a:solidFill>
                  <a:srgbClr val="000000"/>
                </a:solidFill>
                <a:effectLst/>
              </a:rPr>
              <a:t> Assistive communication technologies, including speech-generating devices and text-to-speech software, facilitate communication for individuals with speech impairments or language difficulties. These devices enable individuals to express themselves effectively and participate in social interactions, enhancing their quality of life and social connectedness.</a:t>
            </a:r>
          </a:p>
          <a:p>
            <a:pPr algn="l">
              <a:buFont typeface="Arial" panose="020B0604020202020204" pitchFamily="34" charset="0"/>
              <a:buChar char="•"/>
            </a:pPr>
            <a:r>
              <a:rPr lang="en-GB" b="1" i="0" u="none" strike="noStrike" dirty="0">
                <a:solidFill>
                  <a:srgbClr val="000000"/>
                </a:solidFill>
                <a:effectLst/>
              </a:rPr>
              <a:t>Home Monitoring Systems:</a:t>
            </a:r>
            <a:r>
              <a:rPr lang="en-GB" b="0" i="0" u="none" strike="noStrike" dirty="0">
                <a:solidFill>
                  <a:srgbClr val="000000"/>
                </a:solidFill>
                <a:effectLst/>
              </a:rPr>
              <a:t> Technology-enabled home monitoring systems offer safety and health monitoring for individuals living with neurodegenerative diseases. Features such as fall detection sensors and telehealth services provide peace of mind for caregivers and ensure timely intervention in case of emergencies or changes in health status, promoting safety and well-being.</a:t>
            </a:r>
          </a:p>
        </p:txBody>
      </p:sp>
      <p:sp>
        <p:nvSpPr>
          <p:cNvPr id="4" name="Slide Number Placeholder 3"/>
          <p:cNvSpPr>
            <a:spLocks noGrp="1"/>
          </p:cNvSpPr>
          <p:nvPr>
            <p:ph type="sldNum" sz="quarter" idx="5"/>
          </p:nvPr>
        </p:nvSpPr>
        <p:spPr/>
        <p:txBody>
          <a:bodyPr/>
          <a:lstStyle/>
          <a:p>
            <a:fld id="{9FC05F6B-35C7-4118-97E2-D4755DC640DC}" type="slidenum">
              <a:rPr lang="en-CY" smtClean="0"/>
              <a:t>19</a:t>
            </a:fld>
            <a:endParaRPr lang="en-CY"/>
          </a:p>
        </p:txBody>
      </p:sp>
    </p:spTree>
    <p:extLst>
      <p:ext uri="{BB962C8B-B14F-4D97-AF65-F5344CB8AC3E}">
        <p14:creationId xmlns:p14="http://schemas.microsoft.com/office/powerpoint/2010/main" val="1545926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3600" dirty="0">
                <a:effectLst/>
                <a:ea typeface="Calibri" panose="020F0502020204030204" pitchFamily="34" charset="0"/>
                <a:cs typeface="Times New Roman" panose="02020603050405020304" pitchFamily="18" charset="0"/>
              </a:rPr>
              <a:t>At the completion of this course, student</a:t>
            </a:r>
            <a:r>
              <a:rPr lang="en-GB" sz="3600" dirty="0">
                <a:ea typeface="Calibri" panose="020F0502020204030204" pitchFamily="34" charset="0"/>
                <a:cs typeface="Times New Roman" panose="02020603050405020304" pitchFamily="18" charset="0"/>
              </a:rPr>
              <a:t>s</a:t>
            </a:r>
            <a:r>
              <a:rPr lang="en-US" sz="3600" dirty="0">
                <a:effectLst/>
                <a:ea typeface="Calibri" panose="020F0502020204030204" pitchFamily="34" charset="0"/>
                <a:cs typeface="Times New Roman" panose="02020603050405020304" pitchFamily="18" charset="0"/>
              </a:rPr>
              <a:t> will be able to: </a:t>
            </a:r>
            <a:endParaRPr lang="en-CY" sz="3600" dirty="0">
              <a:effectLst/>
              <a:ea typeface="Calibri" panose="020F0502020204030204" pitchFamily="34" charset="0"/>
              <a:cs typeface="Times New Roman" panose="02020603050405020304" pitchFamily="18" charset="0"/>
            </a:endParaRPr>
          </a:p>
          <a:p>
            <a:pPr lvl="1"/>
            <a:r>
              <a:rPr lang="en-CY" sz="3600" dirty="0">
                <a:effectLst/>
                <a:latin typeface="Times New Roman" panose="02020603050405020304" pitchFamily="18" charset="0"/>
                <a:ea typeface="Times New Roman" panose="02020603050405020304" pitchFamily="18" charset="0"/>
              </a:rPr>
              <a:t>Understand neurodegenerative disorders from a psychological perspective.</a:t>
            </a:r>
          </a:p>
          <a:p>
            <a:pPr lvl="1"/>
            <a:r>
              <a:rPr lang="en-CY" sz="3600" dirty="0">
                <a:effectLst/>
                <a:latin typeface="Times New Roman" panose="02020603050405020304" pitchFamily="18" charset="0"/>
                <a:ea typeface="Times New Roman" panose="02020603050405020304" pitchFamily="18" charset="0"/>
              </a:rPr>
              <a:t>Understand the role of psychology and its importance for patients and their families.</a:t>
            </a:r>
          </a:p>
          <a:p>
            <a:pPr lvl="1"/>
            <a:r>
              <a:rPr lang="en-CY" sz="3600" dirty="0">
                <a:effectLst/>
                <a:latin typeface="Times New Roman" panose="02020603050405020304" pitchFamily="18" charset="0"/>
                <a:ea typeface="Times New Roman" panose="02020603050405020304" pitchFamily="18" charset="0"/>
              </a:rPr>
              <a:t>Apply a psychological approach to the assessment, planning and implementation of care for patients and their families.</a:t>
            </a:r>
            <a:r>
              <a:rPr lang="en-CY" sz="3600" dirty="0">
                <a:effectLst/>
              </a:rPr>
              <a:t> </a:t>
            </a:r>
            <a:endParaRPr lang="en-US" sz="3600" dirty="0">
              <a:effectLst/>
              <a:ea typeface="Calibri" panose="020F0502020204030204" pitchFamily="34" charset="0"/>
              <a:cs typeface="Times New Roman" panose="02020603050405020304" pitchFamily="18" charset="0"/>
            </a:endParaRP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2</a:t>
            </a:fld>
            <a:endParaRPr lang="en-CY"/>
          </a:p>
        </p:txBody>
      </p:sp>
    </p:spTree>
    <p:extLst>
      <p:ext uri="{BB962C8B-B14F-4D97-AF65-F5344CB8AC3E}">
        <p14:creationId xmlns:p14="http://schemas.microsoft.com/office/powerpoint/2010/main" val="38834604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Measuring Outcomes</a:t>
            </a:r>
          </a:p>
          <a:p>
            <a:pPr algn="l"/>
            <a:r>
              <a:rPr lang="en-GB" b="1" i="0" u="none" strike="noStrike" dirty="0">
                <a:solidFill>
                  <a:srgbClr val="000000"/>
                </a:solidFill>
                <a:effectLst/>
              </a:rPr>
              <a:t>Tools for Evaluating the Effectiveness of Psychological Interventions</a:t>
            </a:r>
          </a:p>
          <a:p>
            <a:pPr algn="l"/>
            <a:r>
              <a:rPr lang="en-GB" b="0" i="0" u="none" strike="noStrike" dirty="0">
                <a:solidFill>
                  <a:srgbClr val="000000"/>
                </a:solidFill>
                <a:effectLst/>
              </a:rPr>
              <a:t>Evaluating the effectiveness of psychological interventions in the care of individuals with neurodegenerative diseases requires the use of appropriate measurement tools and research methodologies.</a:t>
            </a:r>
          </a:p>
          <a:p>
            <a:pPr algn="l">
              <a:buFont typeface="Arial" panose="020B0604020202020204" pitchFamily="34" charset="0"/>
              <a:buChar char="•"/>
            </a:pPr>
            <a:r>
              <a:rPr lang="en-GB" b="1" i="0" u="none" strike="noStrike" dirty="0">
                <a:solidFill>
                  <a:srgbClr val="000000"/>
                </a:solidFill>
                <a:effectLst/>
              </a:rPr>
              <a:t>Standardized Scales:</a:t>
            </a:r>
            <a:r>
              <a:rPr lang="en-GB" b="0" i="0" u="none" strike="noStrike" dirty="0">
                <a:solidFill>
                  <a:srgbClr val="000000"/>
                </a:solidFill>
                <a:effectLst/>
              </a:rPr>
              <a:t> Standardized scales offer objective measures to assess changes in mood, </a:t>
            </a:r>
            <a:r>
              <a:rPr lang="en-GB" b="0" i="0" u="none" strike="noStrike" dirty="0" err="1">
                <a:solidFill>
                  <a:srgbClr val="000000"/>
                </a:solidFill>
                <a:effectLst/>
              </a:rPr>
              <a:t>behavior</a:t>
            </a:r>
            <a:r>
              <a:rPr lang="en-GB" b="0" i="0" u="none" strike="noStrike" dirty="0">
                <a:solidFill>
                  <a:srgbClr val="000000"/>
                </a:solidFill>
                <a:effectLst/>
              </a:rPr>
              <a:t>, and cognitive function before and after psychological interventions. Instruments such as the Beck Depression Inventory (BDI) and Generalized Anxiety Disorder 7 (GAD-7) scale provide quantifiable data on symptoms severity and treatment response, facilitating outcome evaluation.</a:t>
            </a:r>
          </a:p>
          <a:p>
            <a:pPr algn="l">
              <a:buFont typeface="Arial" panose="020B0604020202020204" pitchFamily="34" charset="0"/>
              <a:buChar char="•"/>
            </a:pPr>
            <a:r>
              <a:rPr lang="en-GB" b="1" i="0" u="none" strike="noStrike" dirty="0">
                <a:solidFill>
                  <a:srgbClr val="000000"/>
                </a:solidFill>
                <a:effectLst/>
              </a:rPr>
              <a:t>Patient and Caregiver Feedback Surveys:</a:t>
            </a:r>
            <a:r>
              <a:rPr lang="en-GB" b="0" i="0" u="none" strike="noStrike" dirty="0">
                <a:solidFill>
                  <a:srgbClr val="000000"/>
                </a:solidFill>
                <a:effectLst/>
              </a:rPr>
              <a:t> Collecting feedback from patients and caregivers through surveys enables the assessment of satisfaction with psychological interventions and perceived improvements in symptoms and quality of life. Qualitative and quantitative data gathered through feedback surveys provide valuable insights into the impact of interventions from the perspective of those receiving care.</a:t>
            </a:r>
          </a:p>
          <a:p>
            <a:pPr algn="l">
              <a:buFont typeface="Arial" panose="020B0604020202020204" pitchFamily="34" charset="0"/>
              <a:buChar char="•"/>
            </a:pPr>
            <a:r>
              <a:rPr lang="en-GB" b="1" i="0" u="none" strike="noStrike" dirty="0">
                <a:solidFill>
                  <a:srgbClr val="000000"/>
                </a:solidFill>
                <a:effectLst/>
              </a:rPr>
              <a:t>Outcome Studies:</a:t>
            </a:r>
            <a:r>
              <a:rPr lang="en-GB" b="0" i="0" u="none" strike="noStrike" dirty="0">
                <a:solidFill>
                  <a:srgbClr val="000000"/>
                </a:solidFill>
                <a:effectLst/>
              </a:rPr>
              <a:t> Outcome studies, including research designs such as randomized controlled trials (RCTs), offer rigorous methods for assessing the efficacy of psychological interventions. These studies employ standardized protocols and control groups to evaluate the effectiveness of interventions in improving patient outcomes, informing evidence-based practice.</a:t>
            </a:r>
          </a:p>
          <a:p>
            <a:pPr algn="l"/>
            <a:r>
              <a:rPr lang="en-GB" b="1" i="0" u="none" strike="noStrike" dirty="0">
                <a:solidFill>
                  <a:srgbClr val="000000"/>
                </a:solidFill>
                <a:effectLst/>
              </a:rPr>
              <a:t>Success Stories and Evidence-Based Outcomes</a:t>
            </a:r>
          </a:p>
          <a:p>
            <a:pPr algn="l"/>
            <a:r>
              <a:rPr lang="en-GB" b="0" i="0" u="none" strike="noStrike" dirty="0">
                <a:solidFill>
                  <a:srgbClr val="000000"/>
                </a:solidFill>
                <a:effectLst/>
              </a:rPr>
              <a:t>Success stories and evidence-based outcomes serve as compelling indicators of the positive impact of psychological care on individuals with neurodegenerative diseases.</a:t>
            </a:r>
          </a:p>
          <a:p>
            <a:pPr algn="l">
              <a:buFont typeface="Arial" panose="020B0604020202020204" pitchFamily="34" charset="0"/>
              <a:buChar char="•"/>
            </a:pPr>
            <a:r>
              <a:rPr lang="en-GB" b="1" i="0" u="none" strike="noStrike" dirty="0">
                <a:solidFill>
                  <a:srgbClr val="000000"/>
                </a:solidFill>
                <a:effectLst/>
              </a:rPr>
              <a:t>Examples of Patient Success:</a:t>
            </a:r>
            <a:r>
              <a:rPr lang="en-GB" b="0" i="0" u="none" strike="noStrike" dirty="0">
                <a:solidFill>
                  <a:srgbClr val="000000"/>
                </a:solidFill>
                <a:effectLst/>
              </a:rPr>
              <a:t> Sharing examples of patients who have benefited from psychological interventions highlights the potential for positive outcomes in emotional well-being and quality of life. Success stories demonstrate the tangible improvements experienced by individuals as a result of receiving targeted psychological support.</a:t>
            </a:r>
          </a:p>
          <a:p>
            <a:pPr algn="l">
              <a:buFont typeface="Arial" panose="020B0604020202020204" pitchFamily="34" charset="0"/>
              <a:buChar char="•"/>
            </a:pPr>
            <a:r>
              <a:rPr lang="en-GB" b="1" i="0" u="none" strike="noStrike" dirty="0">
                <a:solidFill>
                  <a:srgbClr val="000000"/>
                </a:solidFill>
                <a:effectLst/>
              </a:rPr>
              <a:t>Research Studies:</a:t>
            </a:r>
            <a:r>
              <a:rPr lang="en-GB" b="0" i="0" u="none" strike="noStrike" dirty="0">
                <a:solidFill>
                  <a:srgbClr val="000000"/>
                </a:solidFill>
                <a:effectLst/>
              </a:rPr>
              <a:t> Research studies provide empirical evidence of the impact of psychological care on patient outcomes. Studies demonstrate reductions in depression and anxiety symptoms, enhancements in coping skills, and improvements in social functioning following psychological interventions. By examining evidence-based outcomes, healthcare providers can make informed decisions about the implementation of psychological care in clinical practice.</a:t>
            </a:r>
          </a:p>
        </p:txBody>
      </p:sp>
      <p:sp>
        <p:nvSpPr>
          <p:cNvPr id="4" name="Slide Number Placeholder 3"/>
          <p:cNvSpPr>
            <a:spLocks noGrp="1"/>
          </p:cNvSpPr>
          <p:nvPr>
            <p:ph type="sldNum" sz="quarter" idx="5"/>
          </p:nvPr>
        </p:nvSpPr>
        <p:spPr/>
        <p:txBody>
          <a:bodyPr/>
          <a:lstStyle/>
          <a:p>
            <a:fld id="{9FC05F6B-35C7-4118-97E2-D4755DC640DC}" type="slidenum">
              <a:rPr lang="en-CY" smtClean="0"/>
              <a:t>20</a:t>
            </a:fld>
            <a:endParaRPr lang="en-CY"/>
          </a:p>
        </p:txBody>
      </p:sp>
    </p:spTree>
    <p:extLst>
      <p:ext uri="{BB962C8B-B14F-4D97-AF65-F5344CB8AC3E}">
        <p14:creationId xmlns:p14="http://schemas.microsoft.com/office/powerpoint/2010/main" val="26970614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Challenges in Psychological Care</a:t>
            </a:r>
          </a:p>
          <a:p>
            <a:pPr algn="l"/>
            <a:r>
              <a:rPr lang="en-GB" b="1" i="0" u="none" strike="noStrike" dirty="0">
                <a:solidFill>
                  <a:srgbClr val="000000"/>
                </a:solidFill>
                <a:effectLst/>
              </a:rPr>
              <a:t>Barriers to Access</a:t>
            </a:r>
          </a:p>
          <a:p>
            <a:pPr algn="l"/>
            <a:r>
              <a:rPr lang="en-GB" b="0" i="0" u="none" strike="noStrike" dirty="0">
                <a:solidFill>
                  <a:srgbClr val="000000"/>
                </a:solidFill>
                <a:effectLst/>
              </a:rPr>
              <a:t>Ensuring access to psychological care for individuals with neurodegenerative diseases is hindered by various barriers, limiting the availability and utilization of essential services.</a:t>
            </a:r>
          </a:p>
          <a:p>
            <a:pPr algn="l">
              <a:buFont typeface="Arial" panose="020B0604020202020204" pitchFamily="34" charset="0"/>
              <a:buChar char="•"/>
            </a:pPr>
            <a:r>
              <a:rPr lang="en-GB" b="1" i="0" u="none" strike="noStrike" dirty="0">
                <a:solidFill>
                  <a:srgbClr val="000000"/>
                </a:solidFill>
                <a:effectLst/>
              </a:rPr>
              <a:t>Limited Availability:</a:t>
            </a:r>
            <a:r>
              <a:rPr lang="en-GB" b="0" i="0" u="none" strike="noStrike" dirty="0">
                <a:solidFill>
                  <a:srgbClr val="000000"/>
                </a:solidFill>
                <a:effectLst/>
              </a:rPr>
              <a:t> One of the primary barriers to access is the shortage of specialized psychological services and trained professionals, particularly in rural or underserved areas. The disparity in the distribution of mental health resources exacerbates difficulties in accessing timely and appropriate care for individuals with neurodegenerative diseases.</a:t>
            </a:r>
          </a:p>
          <a:p>
            <a:pPr algn="l">
              <a:buFont typeface="Arial" panose="020B0604020202020204" pitchFamily="34" charset="0"/>
              <a:buChar char="•"/>
            </a:pPr>
            <a:r>
              <a:rPr lang="en-GB" b="1" i="0" u="none" strike="noStrike" dirty="0">
                <a:solidFill>
                  <a:srgbClr val="000000"/>
                </a:solidFill>
                <a:effectLst/>
              </a:rPr>
              <a:t>Financial Constraints:</a:t>
            </a:r>
            <a:r>
              <a:rPr lang="en-GB" b="0" i="0" u="none" strike="noStrike" dirty="0">
                <a:solidFill>
                  <a:srgbClr val="000000"/>
                </a:solidFill>
                <a:effectLst/>
              </a:rPr>
              <a:t> Financial barriers, including lack of insurance coverage and high costs associated with psychological interventions, pose significant challenges for individuals seeking mental health support. Limited financial resources may prevent individuals from accessing essential services or deter them from seeking help altogether, perpetuating disparities in care access.</a:t>
            </a:r>
          </a:p>
          <a:p>
            <a:pPr algn="l">
              <a:buFont typeface="Arial" panose="020B0604020202020204" pitchFamily="34" charset="0"/>
              <a:buChar char="•"/>
            </a:pPr>
            <a:r>
              <a:rPr lang="en-GB" b="1" i="0" u="none" strike="noStrike" dirty="0">
                <a:solidFill>
                  <a:srgbClr val="000000"/>
                </a:solidFill>
                <a:effectLst/>
              </a:rPr>
              <a:t>Geographical Barriers:</a:t>
            </a:r>
            <a:r>
              <a:rPr lang="en-GB" b="0" i="0" u="none" strike="noStrike" dirty="0">
                <a:solidFill>
                  <a:srgbClr val="000000"/>
                </a:solidFill>
                <a:effectLst/>
              </a:rPr>
              <a:t> Geographical barriers, such as transportation difficulties and limited infrastructure, further impede access to psychological care for individuals residing in remote or underserved regions. The lack of accessible and convenient services exacerbates disparities in care access, particularly for vulnerable populations.</a:t>
            </a:r>
          </a:p>
          <a:p>
            <a:pPr algn="l"/>
            <a:r>
              <a:rPr lang="en-GB" b="1" i="0" u="none" strike="noStrike" dirty="0">
                <a:solidFill>
                  <a:srgbClr val="000000"/>
                </a:solidFill>
                <a:effectLst/>
              </a:rPr>
              <a:t>Stigma Around Psychological Support</a:t>
            </a:r>
          </a:p>
          <a:p>
            <a:pPr algn="l"/>
            <a:r>
              <a:rPr lang="en-GB" b="0" i="0" u="none" strike="noStrike" dirty="0">
                <a:solidFill>
                  <a:srgbClr val="000000"/>
                </a:solidFill>
                <a:effectLst/>
              </a:rPr>
              <a:t>Stigma surrounding mental health and psychological support contributes to reluctance in seeking help and impedes efforts to promote psychological well-being.</a:t>
            </a:r>
          </a:p>
          <a:p>
            <a:pPr algn="l">
              <a:buFont typeface="Arial" panose="020B0604020202020204" pitchFamily="34" charset="0"/>
              <a:buChar char="•"/>
            </a:pPr>
            <a:r>
              <a:rPr lang="en-GB" b="1" i="0" u="none" strike="noStrike" dirty="0">
                <a:solidFill>
                  <a:srgbClr val="000000"/>
                </a:solidFill>
                <a:effectLst/>
              </a:rPr>
              <a:t>Misconceptions about Mental Health:</a:t>
            </a:r>
            <a:r>
              <a:rPr lang="en-GB" b="0" i="0" u="none" strike="noStrike" dirty="0">
                <a:solidFill>
                  <a:srgbClr val="000000"/>
                </a:solidFill>
                <a:effectLst/>
              </a:rPr>
              <a:t> Negative attitudes and beliefs about mental health perpetuate stigma and discourage individuals from seeking psychological help. Misconceptions about the nature of mental illness, including stereotypes and myths, contribute to the marginalization of individuals with neurodegenerative diseases seeking mental health support.</a:t>
            </a:r>
          </a:p>
          <a:p>
            <a:pPr algn="l">
              <a:buFont typeface="Arial" panose="020B0604020202020204" pitchFamily="34" charset="0"/>
              <a:buChar char="•"/>
            </a:pPr>
            <a:r>
              <a:rPr lang="en-GB" b="1" i="0" u="none" strike="noStrike" dirty="0">
                <a:solidFill>
                  <a:srgbClr val="000000"/>
                </a:solidFill>
                <a:effectLst/>
              </a:rPr>
              <a:t>Fear of Judgment:</a:t>
            </a:r>
            <a:r>
              <a:rPr lang="en-GB" b="0" i="0" u="none" strike="noStrike" dirty="0">
                <a:solidFill>
                  <a:srgbClr val="000000"/>
                </a:solidFill>
                <a:effectLst/>
              </a:rPr>
              <a:t> Fear of judgment and discrimination discourages individuals from openly discussing their mental health concerns or seeking professional help. Concerns about social stigma and perceived implications for personal identity may lead individuals to avoid disclosing their struggles or accessing mental health services, exacerbating feelings of isolation and distress.</a:t>
            </a:r>
          </a:p>
          <a:p>
            <a:pPr algn="l">
              <a:buFont typeface="Arial" panose="020B0604020202020204" pitchFamily="34" charset="0"/>
              <a:buChar char="•"/>
            </a:pPr>
            <a:r>
              <a:rPr lang="en-GB" b="1" i="0" u="none" strike="noStrike" dirty="0">
                <a:solidFill>
                  <a:srgbClr val="000000"/>
                </a:solidFill>
                <a:effectLst/>
              </a:rPr>
              <a:t>Strategies to Reduce Stigma:</a:t>
            </a:r>
            <a:r>
              <a:rPr lang="en-GB" b="0" i="0" u="none" strike="noStrike" dirty="0">
                <a:solidFill>
                  <a:srgbClr val="000000"/>
                </a:solidFill>
                <a:effectLst/>
              </a:rPr>
              <a:t> Addressing stigma surrounding mental health requires multifaceted approaches, including public education campaigns, mental health awareness initiatives, and destigmatizing discussions about psychological well-being. By promoting open dialogue, challenging stereotypes, and emphasizing the importance of seeking help, efforts to reduce stigma can facilitate greater acceptance and support for individuals with neurodegenerative diseases seeking psychological care.</a:t>
            </a:r>
          </a:p>
        </p:txBody>
      </p:sp>
      <p:sp>
        <p:nvSpPr>
          <p:cNvPr id="4" name="Slide Number Placeholder 3"/>
          <p:cNvSpPr>
            <a:spLocks noGrp="1"/>
          </p:cNvSpPr>
          <p:nvPr>
            <p:ph type="sldNum" sz="quarter" idx="5"/>
          </p:nvPr>
        </p:nvSpPr>
        <p:spPr/>
        <p:txBody>
          <a:bodyPr/>
          <a:lstStyle/>
          <a:p>
            <a:fld id="{9FC05F6B-35C7-4118-97E2-D4755DC640DC}" type="slidenum">
              <a:rPr lang="en-CY" smtClean="0"/>
              <a:t>21</a:t>
            </a:fld>
            <a:endParaRPr lang="en-CY"/>
          </a:p>
        </p:txBody>
      </p:sp>
    </p:spTree>
    <p:extLst>
      <p:ext uri="{BB962C8B-B14F-4D97-AF65-F5344CB8AC3E}">
        <p14:creationId xmlns:p14="http://schemas.microsoft.com/office/powerpoint/2010/main" val="26553359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Future Directions in Psychological Research</a:t>
            </a:r>
          </a:p>
          <a:p>
            <a:pPr algn="l"/>
            <a:r>
              <a:rPr lang="en-GB" b="1" i="0" u="none" strike="noStrike" dirty="0">
                <a:solidFill>
                  <a:srgbClr val="000000"/>
                </a:solidFill>
                <a:effectLst/>
              </a:rPr>
              <a:t>Emerging Trends and Research Areas</a:t>
            </a:r>
          </a:p>
          <a:p>
            <a:pPr algn="l"/>
            <a:r>
              <a:rPr lang="en-GB" b="0" i="0" u="none" strike="noStrike" dirty="0">
                <a:solidFill>
                  <a:srgbClr val="000000"/>
                </a:solidFill>
                <a:effectLst/>
              </a:rPr>
              <a:t>Future research in psychology aims to advance our understanding of neurodegenerative diseases (NDDs) and develop innovative approaches to care.</a:t>
            </a:r>
          </a:p>
          <a:p>
            <a:pPr algn="l">
              <a:buFont typeface="Arial" panose="020B0604020202020204" pitchFamily="34" charset="0"/>
              <a:buChar char="•"/>
            </a:pPr>
            <a:r>
              <a:rPr lang="en-GB" b="1" i="0" u="none" strike="noStrike" dirty="0">
                <a:solidFill>
                  <a:srgbClr val="000000"/>
                </a:solidFill>
                <a:effectLst/>
              </a:rPr>
              <a:t>Advances in Neuroimaging and Biomarkers:</a:t>
            </a:r>
            <a:r>
              <a:rPr lang="en-GB" b="0" i="0" u="none" strike="noStrike" dirty="0">
                <a:solidFill>
                  <a:srgbClr val="000000"/>
                </a:solidFill>
                <a:effectLst/>
              </a:rPr>
              <a:t> Research focuses on developing advanced neuroimaging techniques and biomarkers for early detection and monitoring of NDDs. By identifying subtle changes in brain structure and function, these tools enable early intervention and personalized treatment approaches.</a:t>
            </a:r>
          </a:p>
          <a:p>
            <a:pPr algn="l">
              <a:buFont typeface="Arial" panose="020B0604020202020204" pitchFamily="34" charset="0"/>
              <a:buChar char="•"/>
            </a:pPr>
            <a:r>
              <a:rPr lang="en-GB" b="1" i="0" u="none" strike="noStrike" dirty="0">
                <a:solidFill>
                  <a:srgbClr val="000000"/>
                </a:solidFill>
                <a:effectLst/>
              </a:rPr>
              <a:t>New Therapeutic Approaches:</a:t>
            </a:r>
            <a:r>
              <a:rPr lang="en-GB" b="0" i="0" u="none" strike="noStrike" dirty="0">
                <a:solidFill>
                  <a:srgbClr val="000000"/>
                </a:solidFill>
                <a:effectLst/>
              </a:rPr>
              <a:t> Exploration of novel psychological and pharmacological interventions aims to improve patient outcomes and quality of life. Research investigates innovative approaches to symptom management, cognitive enhancement, and emotional well-being for individuals with NDDs.</a:t>
            </a:r>
          </a:p>
          <a:p>
            <a:pPr algn="l">
              <a:buFont typeface="Arial" panose="020B0604020202020204" pitchFamily="34" charset="0"/>
              <a:buChar char="•"/>
            </a:pPr>
            <a:r>
              <a:rPr lang="en-GB" b="1" i="0" u="none" strike="noStrike" dirty="0">
                <a:solidFill>
                  <a:srgbClr val="000000"/>
                </a:solidFill>
                <a:effectLst/>
              </a:rPr>
              <a:t>Interdisciplinary Research:</a:t>
            </a:r>
            <a:r>
              <a:rPr lang="en-GB" b="0" i="0" u="none" strike="noStrike" dirty="0">
                <a:solidFill>
                  <a:srgbClr val="000000"/>
                </a:solidFill>
                <a:effectLst/>
              </a:rPr>
              <a:t> Collaboration across disciplines, including neuroscience, psychology, and social work, is essential for developing comprehensive care models for individuals with NDDs. Interdisciplinary research fosters holistic approaches to care that address the complex interplay of biological, psychological, and social factors.</a:t>
            </a:r>
          </a:p>
          <a:p>
            <a:pPr algn="l"/>
            <a:r>
              <a:rPr lang="en-GB" b="1" i="0" u="none" strike="noStrike" dirty="0">
                <a:solidFill>
                  <a:srgbClr val="000000"/>
                </a:solidFill>
                <a:effectLst/>
              </a:rPr>
              <a:t>Innovations in Psychological Care for NDDs</a:t>
            </a:r>
          </a:p>
          <a:p>
            <a:pPr algn="l"/>
            <a:r>
              <a:rPr lang="en-GB" b="0" i="0" u="none" strike="noStrike" dirty="0">
                <a:solidFill>
                  <a:srgbClr val="000000"/>
                </a:solidFill>
                <a:effectLst/>
              </a:rPr>
              <a:t>Future innovations in psychological care for NDDs focus on leveraging technology, personalizing interventions, and enhancing training programs for healthcare professionals.</a:t>
            </a:r>
          </a:p>
          <a:p>
            <a:pPr algn="l">
              <a:buFont typeface="Arial" panose="020B0604020202020204" pitchFamily="34" charset="0"/>
              <a:buChar char="•"/>
            </a:pPr>
            <a:r>
              <a:rPr lang="en-GB" b="1" i="0" u="none" strike="noStrike" dirty="0">
                <a:solidFill>
                  <a:srgbClr val="000000"/>
                </a:solidFill>
                <a:effectLst/>
              </a:rPr>
              <a:t>Integration of Technology:</a:t>
            </a:r>
            <a:r>
              <a:rPr lang="en-GB" b="0" i="0" u="none" strike="noStrike" dirty="0">
                <a:solidFill>
                  <a:srgbClr val="000000"/>
                </a:solidFill>
                <a:effectLst/>
              </a:rPr>
              <a:t> Utilization of digital health tools and telepsychology enhances the accessibility and efficacy of psychological support for individuals with NDDs. Telepsychology enables remote delivery of therapy and support services, overcoming geographical barriers and increasing patient engagement.</a:t>
            </a:r>
          </a:p>
          <a:p>
            <a:pPr algn="l">
              <a:buFont typeface="Arial" panose="020B0604020202020204" pitchFamily="34" charset="0"/>
              <a:buChar char="•"/>
            </a:pPr>
            <a:r>
              <a:rPr lang="en-GB" b="1" i="0" u="none" strike="noStrike" dirty="0">
                <a:solidFill>
                  <a:srgbClr val="000000"/>
                </a:solidFill>
                <a:effectLst/>
              </a:rPr>
              <a:t>Personalized Medicine:</a:t>
            </a:r>
            <a:r>
              <a:rPr lang="en-GB" b="0" i="0" u="none" strike="noStrike" dirty="0">
                <a:solidFill>
                  <a:srgbClr val="000000"/>
                </a:solidFill>
                <a:effectLst/>
              </a:rPr>
              <a:t> Tailoring interventions to individual genetic, environmental, and lifestyle factors improves treatment outcomes and enhances the effectiveness of psychological care for NDDs. Personalized approaches consider the unique needs and characteristics of each patient, optimizing treatment response and promoting personalized medicine.</a:t>
            </a:r>
          </a:p>
          <a:p>
            <a:pPr algn="l">
              <a:buFont typeface="Arial" panose="020B0604020202020204" pitchFamily="34" charset="0"/>
              <a:buChar char="•"/>
            </a:pPr>
            <a:r>
              <a:rPr lang="en-GB" b="1" i="0" u="none" strike="noStrike" dirty="0">
                <a:solidFill>
                  <a:srgbClr val="000000"/>
                </a:solidFill>
                <a:effectLst/>
              </a:rPr>
              <a:t>Enhanced Training Programs:</a:t>
            </a:r>
            <a:r>
              <a:rPr lang="en-GB" b="0" i="0" u="none" strike="noStrike" dirty="0">
                <a:solidFill>
                  <a:srgbClr val="000000"/>
                </a:solidFill>
                <a:effectLst/>
              </a:rPr>
              <a:t> Specialized training programs for healthcare professionals in the psychological aspects of neurodegenerative disorders are essential for delivering high-quality care. Training initiatives focus on developing expertise in symptom management, communication skills, and caregiver support, ensuring healthcare professionals are equipped to address the complex needs of individuals with NDDs.</a:t>
            </a:r>
          </a:p>
        </p:txBody>
      </p:sp>
      <p:sp>
        <p:nvSpPr>
          <p:cNvPr id="4" name="Slide Number Placeholder 3"/>
          <p:cNvSpPr>
            <a:spLocks noGrp="1"/>
          </p:cNvSpPr>
          <p:nvPr>
            <p:ph type="sldNum" sz="quarter" idx="5"/>
          </p:nvPr>
        </p:nvSpPr>
        <p:spPr/>
        <p:txBody>
          <a:bodyPr/>
          <a:lstStyle/>
          <a:p>
            <a:fld id="{9FC05F6B-35C7-4118-97E2-D4755DC640DC}" type="slidenum">
              <a:rPr lang="en-CY" smtClean="0"/>
              <a:t>22</a:t>
            </a:fld>
            <a:endParaRPr lang="en-CY"/>
          </a:p>
        </p:txBody>
      </p:sp>
    </p:spTree>
    <p:extLst>
      <p:ext uri="{BB962C8B-B14F-4D97-AF65-F5344CB8AC3E}">
        <p14:creationId xmlns:p14="http://schemas.microsoft.com/office/powerpoint/2010/main" val="42562946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Resources and Support</a:t>
            </a:r>
          </a:p>
          <a:p>
            <a:pPr algn="l"/>
            <a:r>
              <a:rPr lang="en-GB" b="1" i="0" u="none" strike="noStrike" dirty="0">
                <a:solidFill>
                  <a:srgbClr val="000000"/>
                </a:solidFill>
                <a:effectLst/>
              </a:rPr>
              <a:t>Organizations and Websites</a:t>
            </a:r>
          </a:p>
          <a:p>
            <a:pPr algn="l"/>
            <a:r>
              <a:rPr lang="en-GB" b="0" i="0" u="none" strike="noStrike" dirty="0">
                <a:solidFill>
                  <a:srgbClr val="000000"/>
                </a:solidFill>
                <a:effectLst/>
              </a:rPr>
              <a:t>Numerous organizations and websites provide valuable information, support, and resources for individuals and families affected by neurodegenerative diseases.</a:t>
            </a:r>
          </a:p>
          <a:p>
            <a:pPr algn="l">
              <a:buFont typeface="Arial" panose="020B0604020202020204" pitchFamily="34" charset="0"/>
              <a:buChar char="•"/>
            </a:pPr>
            <a:r>
              <a:rPr lang="en-GB" b="1" i="0" u="none" strike="noStrike" dirty="0">
                <a:solidFill>
                  <a:srgbClr val="000000"/>
                </a:solidFill>
                <a:effectLst/>
              </a:rPr>
              <a:t>Alzheimer’s Association:</a:t>
            </a:r>
            <a:r>
              <a:rPr lang="en-GB" b="0" i="0" u="none" strike="noStrike" dirty="0">
                <a:solidFill>
                  <a:srgbClr val="000000"/>
                </a:solidFill>
                <a:effectLst/>
              </a:rPr>
              <a:t> The Alzheimer’s Association offers a wealth of resources, including educational materials, support groups, and caregiving tips for individuals living with Alzheimer's disease and their families.</a:t>
            </a:r>
          </a:p>
          <a:p>
            <a:pPr algn="l">
              <a:buFont typeface="Arial" panose="020B0604020202020204" pitchFamily="34" charset="0"/>
              <a:buChar char="•"/>
            </a:pPr>
            <a:r>
              <a:rPr lang="en-GB" b="1" i="0" u="none" strike="noStrike" dirty="0">
                <a:solidFill>
                  <a:srgbClr val="000000"/>
                </a:solidFill>
                <a:effectLst/>
              </a:rPr>
              <a:t>Parkinson’s Foundation:</a:t>
            </a:r>
            <a:r>
              <a:rPr lang="en-GB" b="0" i="0" u="none" strike="noStrike" dirty="0">
                <a:solidFill>
                  <a:srgbClr val="000000"/>
                </a:solidFill>
                <a:effectLst/>
              </a:rPr>
              <a:t> The Parkinson’s Foundation provides educational resources, support services, and advocacy efforts aimed at improving the lives of individuals living with Parkinson’s disease and their caregivers.</a:t>
            </a:r>
          </a:p>
          <a:p>
            <a:pPr algn="l">
              <a:buFont typeface="Arial" panose="020B0604020202020204" pitchFamily="34" charset="0"/>
              <a:buChar char="•"/>
            </a:pPr>
            <a:r>
              <a:rPr lang="en-GB" b="1" i="0" u="none" strike="noStrike" dirty="0">
                <a:solidFill>
                  <a:srgbClr val="000000"/>
                </a:solidFill>
                <a:effectLst/>
              </a:rPr>
              <a:t>ALS Association:</a:t>
            </a:r>
            <a:r>
              <a:rPr lang="en-GB" b="0" i="0" u="none" strike="noStrike" dirty="0">
                <a:solidFill>
                  <a:srgbClr val="000000"/>
                </a:solidFill>
                <a:effectLst/>
              </a:rPr>
              <a:t> The ALS Association supports research, advocacy, and care services for individuals affected by amyotrophic lateral sclerosis (ALS), also known as Lou Gehrig’s disease.</a:t>
            </a:r>
          </a:p>
          <a:p>
            <a:pPr algn="l">
              <a:buFont typeface="Arial" panose="020B0604020202020204" pitchFamily="34" charset="0"/>
              <a:buChar char="•"/>
            </a:pPr>
            <a:r>
              <a:rPr lang="en-GB" b="1" i="0" u="none" strike="noStrike" dirty="0">
                <a:solidFill>
                  <a:srgbClr val="000000"/>
                </a:solidFill>
                <a:effectLst/>
              </a:rPr>
              <a:t>Huntington’s Disease Society of America:</a:t>
            </a:r>
            <a:r>
              <a:rPr lang="en-GB" b="0" i="0" u="none" strike="noStrike" dirty="0">
                <a:solidFill>
                  <a:srgbClr val="000000"/>
                </a:solidFill>
                <a:effectLst/>
              </a:rPr>
              <a:t> The Huntington’s Disease Society of America offers resources, support groups, and advocacy initiatives for individuals and families impacted by Huntington’s disease.</a:t>
            </a:r>
          </a:p>
          <a:p>
            <a:pPr algn="l">
              <a:buFont typeface="Arial" panose="020B0604020202020204" pitchFamily="34" charset="0"/>
              <a:buChar char="•"/>
            </a:pPr>
            <a:r>
              <a:rPr lang="en-GB" b="1" i="0" u="none" strike="noStrike" dirty="0">
                <a:solidFill>
                  <a:srgbClr val="000000"/>
                </a:solidFill>
                <a:effectLst/>
              </a:rPr>
              <a:t>National Institute of Neurological Disorders and Stroke (NINDS):</a:t>
            </a:r>
            <a:r>
              <a:rPr lang="en-GB" b="0" i="0" u="none" strike="noStrike" dirty="0">
                <a:solidFill>
                  <a:srgbClr val="000000"/>
                </a:solidFill>
                <a:effectLst/>
              </a:rPr>
              <a:t> The NINDS, a part of the National Institutes of Health (NIH), provides research funding, information, and educational resources on neurodegenerative disorders and related conditions.</a:t>
            </a:r>
          </a:p>
          <a:p>
            <a:pPr algn="l"/>
            <a:r>
              <a:rPr lang="en-GB" b="1" i="0" u="none" strike="noStrike" dirty="0">
                <a:solidFill>
                  <a:srgbClr val="000000"/>
                </a:solidFill>
                <a:effectLst/>
              </a:rPr>
              <a:t>Books and Articles</a:t>
            </a:r>
          </a:p>
          <a:p>
            <a:pPr algn="l"/>
            <a:r>
              <a:rPr lang="en-GB" b="0" i="0" u="none" strike="noStrike" dirty="0">
                <a:solidFill>
                  <a:srgbClr val="000000"/>
                </a:solidFill>
                <a:effectLst/>
              </a:rPr>
              <a:t>A variety of books and articles serve as valuable resources for individuals seeking information and support related to neurodegenerative diseases and psychological care.</a:t>
            </a:r>
          </a:p>
          <a:p>
            <a:pPr algn="l">
              <a:buFont typeface="Arial" panose="020B0604020202020204" pitchFamily="34" charset="0"/>
              <a:buChar char="•"/>
            </a:pPr>
            <a:r>
              <a:rPr lang="en-GB" b="1" i="0" u="none" strike="noStrike" dirty="0">
                <a:solidFill>
                  <a:srgbClr val="000000"/>
                </a:solidFill>
                <a:effectLst/>
              </a:rPr>
              <a:t>Key Texts:</a:t>
            </a:r>
            <a:r>
              <a:rPr lang="en-GB" b="0" i="0" u="none" strike="noStrike" dirty="0">
                <a:solidFill>
                  <a:srgbClr val="000000"/>
                </a:solidFill>
                <a:effectLst/>
              </a:rPr>
              <a:t> Comprehensive books such as "The 36-Hour Day" provide essential information and practical advice for caregivers of individuals with Alzheimer's disease and related dementias. These resources offer insights into caregiving strategies, disease management, and coping mechanisms.</a:t>
            </a:r>
          </a:p>
          <a:p>
            <a:pPr algn="l">
              <a:buFont typeface="Arial" panose="020B0604020202020204" pitchFamily="34" charset="0"/>
              <a:buChar char="•"/>
            </a:pPr>
            <a:r>
              <a:rPr lang="en-GB" b="1" i="0" u="none" strike="noStrike" dirty="0">
                <a:solidFill>
                  <a:srgbClr val="000000"/>
                </a:solidFill>
                <a:effectLst/>
              </a:rPr>
              <a:t>Recent Research Articles:</a:t>
            </a:r>
            <a:r>
              <a:rPr lang="en-GB" b="0" i="0" u="none" strike="noStrike" dirty="0">
                <a:solidFill>
                  <a:srgbClr val="000000"/>
                </a:solidFill>
                <a:effectLst/>
              </a:rPr>
              <a:t> Peer-reviewed studies and reviews published in scientific journals offer up-to-date information on the latest advancements in psychological interventions and neurodegenerative disease management. These articles provide valuable insights for healthcare professionals, researchers, and individuals affected by neurodegenerative diseases.</a:t>
            </a:r>
          </a:p>
        </p:txBody>
      </p:sp>
      <p:sp>
        <p:nvSpPr>
          <p:cNvPr id="4" name="Slide Number Placeholder 3"/>
          <p:cNvSpPr>
            <a:spLocks noGrp="1"/>
          </p:cNvSpPr>
          <p:nvPr>
            <p:ph type="sldNum" sz="quarter" idx="5"/>
          </p:nvPr>
        </p:nvSpPr>
        <p:spPr/>
        <p:txBody>
          <a:bodyPr/>
          <a:lstStyle/>
          <a:p>
            <a:fld id="{9FC05F6B-35C7-4118-97E2-D4755DC640DC}" type="slidenum">
              <a:rPr lang="en-CY" smtClean="0"/>
              <a:t>23</a:t>
            </a:fld>
            <a:endParaRPr lang="en-CY"/>
          </a:p>
        </p:txBody>
      </p:sp>
    </p:spTree>
    <p:extLst>
      <p:ext uri="{BB962C8B-B14F-4D97-AF65-F5344CB8AC3E}">
        <p14:creationId xmlns:p14="http://schemas.microsoft.com/office/powerpoint/2010/main" val="12412396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Summary of Key Points</a:t>
            </a:r>
          </a:p>
          <a:p>
            <a:pPr algn="l"/>
            <a:r>
              <a:rPr lang="en-GB" b="1" i="0" u="none" strike="noStrike" dirty="0">
                <a:solidFill>
                  <a:srgbClr val="000000"/>
                </a:solidFill>
                <a:effectLst/>
              </a:rPr>
              <a:t>Recap of Psychological Perspectives on NDDs</a:t>
            </a:r>
          </a:p>
          <a:p>
            <a:pPr algn="l"/>
            <a:r>
              <a:rPr lang="en-GB" b="0" i="0" u="none" strike="noStrike" dirty="0">
                <a:solidFill>
                  <a:srgbClr val="000000"/>
                </a:solidFill>
                <a:effectLst/>
              </a:rPr>
              <a:t>Understanding neurodegenerative disorders (NDDs) from a psychological perspective is essential for comprehensive patient care.</a:t>
            </a:r>
          </a:p>
          <a:p>
            <a:pPr algn="l">
              <a:buFont typeface="Arial" panose="020B0604020202020204" pitchFamily="34" charset="0"/>
              <a:buChar char="•"/>
            </a:pPr>
            <a:r>
              <a:rPr lang="en-GB" b="1" i="0" u="none" strike="noStrike" dirty="0">
                <a:solidFill>
                  <a:srgbClr val="000000"/>
                </a:solidFill>
                <a:effectLst/>
              </a:rPr>
              <a:t>Importance of Understanding:</a:t>
            </a:r>
            <a:r>
              <a:rPr lang="en-GB" b="0" i="0" u="none" strike="noStrike" dirty="0">
                <a:solidFill>
                  <a:srgbClr val="000000"/>
                </a:solidFill>
                <a:effectLst/>
              </a:rPr>
              <a:t> Psychological perspectives offer insights into the emotional, cognitive, and </a:t>
            </a:r>
            <a:r>
              <a:rPr lang="en-GB" b="0" i="0" u="none" strike="noStrike" dirty="0" err="1">
                <a:solidFill>
                  <a:srgbClr val="000000"/>
                </a:solidFill>
                <a:effectLst/>
              </a:rPr>
              <a:t>behavioral</a:t>
            </a:r>
            <a:r>
              <a:rPr lang="en-GB" b="0" i="0" u="none" strike="noStrike" dirty="0">
                <a:solidFill>
                  <a:srgbClr val="000000"/>
                </a:solidFill>
                <a:effectLst/>
              </a:rPr>
              <a:t> aspects of NDDs, enhancing our understanding of the disease experience.</a:t>
            </a:r>
          </a:p>
          <a:p>
            <a:pPr algn="l">
              <a:buFont typeface="Arial" panose="020B0604020202020204" pitchFamily="34" charset="0"/>
              <a:buChar char="•"/>
            </a:pPr>
            <a:r>
              <a:rPr lang="en-GB" b="1" i="0" u="none" strike="noStrike" dirty="0">
                <a:solidFill>
                  <a:srgbClr val="000000"/>
                </a:solidFill>
                <a:effectLst/>
              </a:rPr>
              <a:t>Role of Psychological Support:</a:t>
            </a:r>
            <a:r>
              <a:rPr lang="en-GB" b="0" i="0" u="none" strike="noStrike" dirty="0">
                <a:solidFill>
                  <a:srgbClr val="000000"/>
                </a:solidFill>
                <a:effectLst/>
              </a:rPr>
              <a:t> Psychological support plays a crucial role in improving the well-being of both patients and their families by addressing emotional distress, enhancing coping skills, and promoting adaptation to the challenges of living with NDDs.</a:t>
            </a:r>
          </a:p>
          <a:p>
            <a:pPr algn="l">
              <a:buFont typeface="Arial" panose="020B0604020202020204" pitchFamily="34" charset="0"/>
              <a:buChar char="•"/>
            </a:pPr>
            <a:r>
              <a:rPr lang="en-GB" b="1" i="0" u="none" strike="noStrike" dirty="0">
                <a:solidFill>
                  <a:srgbClr val="000000"/>
                </a:solidFill>
                <a:effectLst/>
              </a:rPr>
              <a:t>Application of Psychological Approaches:</a:t>
            </a:r>
            <a:r>
              <a:rPr lang="en-GB" b="0" i="0" u="none" strike="noStrike" dirty="0">
                <a:solidFill>
                  <a:srgbClr val="000000"/>
                </a:solidFill>
                <a:effectLst/>
              </a:rPr>
              <a:t> Psychological approaches are integral to various aspects of patient care, including assessment, care planning, and intervention. By incorporating psychological principles, healthcare providers can tailor interventions to meet the unique needs of individuals with NDDs.</a:t>
            </a:r>
          </a:p>
          <a:p>
            <a:pPr algn="l"/>
            <a:r>
              <a:rPr lang="en-GB" b="1" i="0" u="none" strike="noStrike" dirty="0">
                <a:solidFill>
                  <a:srgbClr val="000000"/>
                </a:solidFill>
                <a:effectLst/>
              </a:rPr>
              <a:t>Importance of Integrated Care</a:t>
            </a:r>
          </a:p>
          <a:p>
            <a:pPr algn="l"/>
            <a:r>
              <a:rPr lang="en-GB" b="0" i="0" u="none" strike="noStrike" dirty="0">
                <a:solidFill>
                  <a:srgbClr val="000000"/>
                </a:solidFill>
                <a:effectLst/>
              </a:rPr>
              <a:t>Integrated care, which combines medical and psychological interventions, is essential for holistic patient management.</a:t>
            </a:r>
          </a:p>
          <a:p>
            <a:pPr algn="l">
              <a:buFont typeface="Arial" panose="020B0604020202020204" pitchFamily="34" charset="0"/>
              <a:buChar char="•"/>
            </a:pPr>
            <a:r>
              <a:rPr lang="en-GB" b="1" i="0" u="none" strike="noStrike" dirty="0">
                <a:solidFill>
                  <a:srgbClr val="000000"/>
                </a:solidFill>
                <a:effectLst/>
              </a:rPr>
              <a:t>Holistic Patient Management:</a:t>
            </a:r>
            <a:r>
              <a:rPr lang="en-GB" b="0" i="0" u="none" strike="noStrike" dirty="0">
                <a:solidFill>
                  <a:srgbClr val="000000"/>
                </a:solidFill>
                <a:effectLst/>
              </a:rPr>
              <a:t> Integrated care addresses the diverse needs of individuals with NDDs by considering both medical and psychological aspects of their condition. This approach promotes comprehensive and person-</a:t>
            </a:r>
            <a:r>
              <a:rPr lang="en-GB" b="0" i="0" u="none" strike="noStrike" dirty="0" err="1">
                <a:solidFill>
                  <a:srgbClr val="000000"/>
                </a:solidFill>
                <a:effectLst/>
              </a:rPr>
              <a:t>centered</a:t>
            </a:r>
            <a:r>
              <a:rPr lang="en-GB" b="0" i="0" u="none" strike="noStrike" dirty="0">
                <a:solidFill>
                  <a:srgbClr val="000000"/>
                </a:solidFill>
                <a:effectLst/>
              </a:rPr>
              <a:t> care.</a:t>
            </a:r>
          </a:p>
          <a:p>
            <a:pPr algn="l">
              <a:buFont typeface="Arial" panose="020B0604020202020204" pitchFamily="34" charset="0"/>
              <a:buChar char="•"/>
            </a:pPr>
            <a:r>
              <a:rPr lang="en-GB" b="1" i="0" u="none" strike="noStrike" dirty="0">
                <a:solidFill>
                  <a:srgbClr val="000000"/>
                </a:solidFill>
                <a:effectLst/>
              </a:rPr>
              <a:t>Collaboration Among Multidisciplinary Teams:</a:t>
            </a:r>
            <a:r>
              <a:rPr lang="en-GB" b="0" i="0" u="none" strike="noStrike" dirty="0">
                <a:solidFill>
                  <a:srgbClr val="000000"/>
                </a:solidFill>
                <a:effectLst/>
              </a:rPr>
              <a:t> Multidisciplinary teams, comprising healthcare professionals from diverse disciplines, collaborate to address the complex needs of patients and their families. This collaborative approach ensures coordinated and holistic care delivery.</a:t>
            </a:r>
          </a:p>
          <a:p>
            <a:pPr algn="l">
              <a:buFont typeface="Arial" panose="020B0604020202020204" pitchFamily="34" charset="0"/>
              <a:buChar char="•"/>
            </a:pPr>
            <a:r>
              <a:rPr lang="en-GB" b="1" i="0" u="none" strike="noStrike" dirty="0">
                <a:solidFill>
                  <a:srgbClr val="000000"/>
                </a:solidFill>
                <a:effectLst/>
              </a:rPr>
              <a:t>Ongoing Research and Innovation:</a:t>
            </a:r>
            <a:r>
              <a:rPr lang="en-GB" b="0" i="0" u="none" strike="noStrike" dirty="0">
                <a:solidFill>
                  <a:srgbClr val="000000"/>
                </a:solidFill>
                <a:effectLst/>
              </a:rPr>
              <a:t> Ongoing research and innovation in psychological interventions are vital for improving patient outcomes and enhancing the effectiveness of psychological care for individuals with NDDs. By continually advancing our understanding and treatment approaches, we can optimize care delivery and improve quality of life for those affected by NDDs.</a:t>
            </a:r>
          </a:p>
        </p:txBody>
      </p:sp>
      <p:sp>
        <p:nvSpPr>
          <p:cNvPr id="4" name="Slide Number Placeholder 3"/>
          <p:cNvSpPr>
            <a:spLocks noGrp="1"/>
          </p:cNvSpPr>
          <p:nvPr>
            <p:ph type="sldNum" sz="quarter" idx="5"/>
          </p:nvPr>
        </p:nvSpPr>
        <p:spPr/>
        <p:txBody>
          <a:bodyPr/>
          <a:lstStyle/>
          <a:p>
            <a:fld id="{9FC05F6B-35C7-4118-97E2-D4755DC640DC}" type="slidenum">
              <a:rPr lang="en-CY" smtClean="0"/>
              <a:t>24</a:t>
            </a:fld>
            <a:endParaRPr lang="en-CY"/>
          </a:p>
        </p:txBody>
      </p:sp>
    </p:spTree>
    <p:extLst>
      <p:ext uri="{BB962C8B-B14F-4D97-AF65-F5344CB8AC3E}">
        <p14:creationId xmlns:p14="http://schemas.microsoft.com/office/powerpoint/2010/main" val="30116972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29</a:t>
            </a:fld>
            <a:endParaRPr lang="en-CY"/>
          </a:p>
        </p:txBody>
      </p:sp>
    </p:spTree>
    <p:extLst>
      <p:ext uri="{BB962C8B-B14F-4D97-AF65-F5344CB8AC3E}">
        <p14:creationId xmlns:p14="http://schemas.microsoft.com/office/powerpoint/2010/main" val="28879914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u="none" strike="noStrike" dirty="0">
                <a:solidFill>
                  <a:srgbClr val="000000"/>
                </a:solidFill>
                <a:effectLst/>
              </a:rPr>
              <a:t>Patients experiencing cognitive decline endure profound psychological challenges that significantly impact their mental health and emotional well-being. The progressive nature of cognitive impairment often leads to persistent feelings of frustration, helplessness, and a devastating loss of control. Tasks that were once performed effortlessly become insurmountable obstacles, which can cause deep-seated frustration and helplessness as these individuals grapple with their increasing dependence on others. This gradual loss of autonomy and cognitive function erodes their self-esteem and confidence, making them acutely aware of their diminishing abilities and further contributing to feelings of inadequacy and shame. The continuous struggle to manage their declining cognitive abilities creates a chronic stress environment, greatly increasing the risk of developing anxiety and depression.</a:t>
            </a:r>
          </a:p>
          <a:p>
            <a:pPr algn="l"/>
            <a:r>
              <a:rPr lang="en-GB" b="0" i="0" u="none" strike="noStrike" dirty="0">
                <a:solidFill>
                  <a:srgbClr val="000000"/>
                </a:solidFill>
                <a:effectLst/>
              </a:rPr>
              <a:t>Emotionally, patients are plagued by pervasive anxiety concerning the progression of their disease and the uncertainty of their future. The fear of rapid deterioration and the unknown trajectory of their condition can lead to intense worry and apprehension. Observing others with similar conditions often exacerbates these fears, as patients may foresee a similar fate for themselves. This anxiety is compounded by the loss of independence and the ability to perform daily activities, which once defined their roles in their families and communities. The resulting loss of social roles and meaningful engagement can lead to significant depressive episodes, as patients mourn their previous capabilities and the contributions they used to make.</a:t>
            </a:r>
          </a:p>
          <a:p>
            <a:pPr algn="l"/>
            <a:r>
              <a:rPr lang="en-GB" b="0" i="0" u="none" strike="noStrike" dirty="0">
                <a:solidFill>
                  <a:srgbClr val="000000"/>
                </a:solidFill>
                <a:effectLst/>
              </a:rPr>
              <a:t>Moreover, social withdrawal and isolation become common as patients face the stigma associated with cognitive decline and the communication difficulties that accompany it. They might avoid social interactions to escape feelings of embarrassment or inadequacy, leading to further isolation. This social withdrawal can severely impact their mental health, intensifying feelings of loneliness and neglect. The compounded effect of these psychological and emotional challenges underscores the necessity for comprehensive support systems. These systems should aim to address both the cognitive decline and the emotional distress, providing therapy, support groups, and interventions designed to maintain as much independence as possible and enhance the overall quality of life for these individuals.</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3</a:t>
            </a:fld>
            <a:endParaRPr lang="en-CY"/>
          </a:p>
        </p:txBody>
      </p:sp>
    </p:spTree>
    <p:extLst>
      <p:ext uri="{BB962C8B-B14F-4D97-AF65-F5344CB8AC3E}">
        <p14:creationId xmlns:p14="http://schemas.microsoft.com/office/powerpoint/2010/main" val="41744854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u="none" strike="noStrike" dirty="0">
                <a:solidFill>
                  <a:srgbClr val="000000"/>
                </a:solidFill>
                <a:effectLst/>
              </a:rPr>
              <a:t>Families of patients experiencing cognitive decline face a multitude of psychological challenges that profoundly affect their emotional and mental well-being. The emotional burden on family members is considerable, as they endure chronic stress and anxiety about the patient's health and the immense responsibilities of caregiving. This constant worry can lead to feelings of guilt, helplessness, and profound sadness as they witness the patient’s gradual decline, struggling to provide adequate support while feeling powerless to stop the progression of the disease. The fear and uncertainty about the future, and the long-term impact on family life, can create a pervasive sense of dread, affecting their overall mental health and stability.</a:t>
            </a:r>
          </a:p>
          <a:p>
            <a:pPr algn="l"/>
            <a:r>
              <a:rPr lang="en-GB" b="0" i="0" u="none" strike="noStrike" dirty="0">
                <a:solidFill>
                  <a:srgbClr val="000000"/>
                </a:solidFill>
                <a:effectLst/>
              </a:rPr>
              <a:t>Role changes within the family unit further complicate the psychological impact. Children often find themselves assuming caregiving roles for their parents, leading to a significant shift in family dynamics. The demands of caregiving can result in physical and emotional exhaustion, as family members try to balance their caregiving duties with other personal and professional responsibilities. This relentless strain can lead to caregiver burnout, characterized by chronic fatigue, irritability, and a noticeable decline in their quality of life. The constant pressure can erode their resilience, making it difficult to provide effective care while maintaining their well-being.</a:t>
            </a:r>
          </a:p>
          <a:p>
            <a:pPr algn="l"/>
            <a:r>
              <a:rPr lang="en-GB" b="0" i="0" u="none" strike="noStrike" dirty="0">
                <a:solidFill>
                  <a:srgbClr val="000000"/>
                </a:solidFill>
                <a:effectLst/>
              </a:rPr>
              <a:t>Grief and loss are pervasive themes for families dealing with cognitive decline in a loved one. Anticipatory grief sets in as they mourn the gradual loss of the loved one’s abilities and personality, often before the end of life. This process involves grieving the loss of the person they once knew, even as they continue to care for them. The psychological toll of this ongoing mourning can be profound, as family members struggle to reconcile the present reality with the memories of who their loved one used to be. This complex emotional journey underscores the need for comprehensive support for families, including </a:t>
            </a:r>
            <a:r>
              <a:rPr lang="en-GB" b="0" i="0" u="none" strike="noStrike" dirty="0" err="1">
                <a:solidFill>
                  <a:srgbClr val="000000"/>
                </a:solidFill>
                <a:effectLst/>
              </a:rPr>
              <a:t>counseling</a:t>
            </a:r>
            <a:r>
              <a:rPr lang="en-GB" b="0" i="0" u="none" strike="noStrike" dirty="0">
                <a:solidFill>
                  <a:srgbClr val="000000"/>
                </a:solidFill>
                <a:effectLst/>
              </a:rPr>
              <a:t>, respite care, and support groups, to help them navigate the multifaceted challenges of caregiving and mitigate the psychological impact on their lives.</a:t>
            </a:r>
          </a:p>
        </p:txBody>
      </p:sp>
      <p:sp>
        <p:nvSpPr>
          <p:cNvPr id="4" name="Slide Number Placeholder 3"/>
          <p:cNvSpPr>
            <a:spLocks noGrp="1"/>
          </p:cNvSpPr>
          <p:nvPr>
            <p:ph type="sldNum" sz="quarter" idx="5"/>
          </p:nvPr>
        </p:nvSpPr>
        <p:spPr/>
        <p:txBody>
          <a:bodyPr/>
          <a:lstStyle/>
          <a:p>
            <a:fld id="{9FC05F6B-35C7-4118-97E2-D4755DC640DC}" type="slidenum">
              <a:rPr lang="en-CY" smtClean="0"/>
              <a:t>4</a:t>
            </a:fld>
            <a:endParaRPr lang="en-CY"/>
          </a:p>
        </p:txBody>
      </p:sp>
    </p:spTree>
    <p:extLst>
      <p:ext uri="{BB962C8B-B14F-4D97-AF65-F5344CB8AC3E}">
        <p14:creationId xmlns:p14="http://schemas.microsoft.com/office/powerpoint/2010/main" val="34733631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Psychological Theories and Models</a:t>
            </a:r>
          </a:p>
          <a:p>
            <a:pPr algn="l"/>
            <a:r>
              <a:rPr lang="en-GB" b="1" i="0" u="none" strike="noStrike" dirty="0">
                <a:solidFill>
                  <a:srgbClr val="000000"/>
                </a:solidFill>
                <a:effectLst/>
              </a:rPr>
              <a:t>Biopsychosocial Model:</a:t>
            </a:r>
            <a:r>
              <a:rPr lang="en-GB" b="0" i="0" u="none" strike="noStrike" dirty="0">
                <a:solidFill>
                  <a:srgbClr val="000000"/>
                </a:solidFill>
                <a:effectLst/>
              </a:rPr>
              <a:t> The biopsychosocial model is crucial in understanding neurodegenerative diseases (NDDs) because it integrates biological, psychological, and social factors. This comprehensive approach considers how genetic predispositions, neurological changes, psychological states, and social environments interact to influence both the onset and progression of these diseases. By incorporating multiple dimensions, the biopsychosocial model allows for the development of multifaceted treatment plans. These plans address not only the biological aspects of NDDs but also the emotional and social challenges faced by patients, providing a more holistic approach to care.</a:t>
            </a:r>
          </a:p>
          <a:p>
            <a:pPr algn="l"/>
            <a:r>
              <a:rPr lang="en-GB" b="1" i="0" u="none" strike="noStrike" dirty="0">
                <a:solidFill>
                  <a:srgbClr val="000000"/>
                </a:solidFill>
                <a:effectLst/>
              </a:rPr>
              <a:t>Cognitive-</a:t>
            </a:r>
            <a:r>
              <a:rPr lang="en-GB" b="1" i="0" u="none" strike="noStrike" dirty="0" err="1">
                <a:solidFill>
                  <a:srgbClr val="000000"/>
                </a:solidFill>
                <a:effectLst/>
              </a:rPr>
              <a:t>Behavioral</a:t>
            </a:r>
            <a:r>
              <a:rPr lang="en-GB" b="1" i="0" u="none" strike="noStrike" dirty="0">
                <a:solidFill>
                  <a:srgbClr val="000000"/>
                </a:solidFill>
                <a:effectLst/>
              </a:rPr>
              <a:t> Theory:</a:t>
            </a:r>
            <a:r>
              <a:rPr lang="en-GB" b="0" i="0" u="none" strike="noStrike" dirty="0">
                <a:solidFill>
                  <a:srgbClr val="000000"/>
                </a:solidFill>
                <a:effectLst/>
              </a:rPr>
              <a:t> Cognitive-</a:t>
            </a:r>
            <a:r>
              <a:rPr lang="en-GB" b="0" i="0" u="none" strike="noStrike" dirty="0" err="1">
                <a:solidFill>
                  <a:srgbClr val="000000"/>
                </a:solidFill>
                <a:effectLst/>
              </a:rPr>
              <a:t>behavioral</a:t>
            </a:r>
            <a:r>
              <a:rPr lang="en-GB" b="0" i="0" u="none" strike="noStrike" dirty="0">
                <a:solidFill>
                  <a:srgbClr val="000000"/>
                </a:solidFill>
                <a:effectLst/>
              </a:rPr>
              <a:t> theory examines the interplay between thoughts, emotions, and </a:t>
            </a:r>
            <a:r>
              <a:rPr lang="en-GB" b="0" i="0" u="none" strike="noStrike" dirty="0" err="1">
                <a:solidFill>
                  <a:srgbClr val="000000"/>
                </a:solidFill>
                <a:effectLst/>
              </a:rPr>
              <a:t>behaviors</a:t>
            </a:r>
            <a:r>
              <a:rPr lang="en-GB" b="0" i="0" u="none" strike="noStrike" dirty="0">
                <a:solidFill>
                  <a:srgbClr val="000000"/>
                </a:solidFill>
                <a:effectLst/>
              </a:rPr>
              <a:t>, focusing particularly on how individuals cope with chronic illnesses like NDDs. This theory explores how negative thought patterns can exacerbate emotional distress and </a:t>
            </a:r>
            <a:r>
              <a:rPr lang="en-GB" b="0" i="0" u="none" strike="noStrike" dirty="0" err="1">
                <a:solidFill>
                  <a:srgbClr val="000000"/>
                </a:solidFill>
                <a:effectLst/>
              </a:rPr>
              <a:t>behavioral</a:t>
            </a:r>
            <a:r>
              <a:rPr lang="en-GB" b="0" i="0" u="none" strike="noStrike" dirty="0">
                <a:solidFill>
                  <a:srgbClr val="000000"/>
                </a:solidFill>
                <a:effectLst/>
              </a:rPr>
              <a:t> problems, and how modifying these patterns can improve coping strategies and overall well-being. Cognitive-</a:t>
            </a:r>
            <a:r>
              <a:rPr lang="en-GB" b="0" i="0" u="none" strike="noStrike" dirty="0" err="1">
                <a:solidFill>
                  <a:srgbClr val="000000"/>
                </a:solidFill>
                <a:effectLst/>
              </a:rPr>
              <a:t>behavioral</a:t>
            </a:r>
            <a:r>
              <a:rPr lang="en-GB" b="0" i="0" u="none" strike="noStrike" dirty="0">
                <a:solidFill>
                  <a:srgbClr val="000000"/>
                </a:solidFill>
                <a:effectLst/>
              </a:rPr>
              <a:t> interventions are tailored to help patients and their families manage stress, anxiety, and depression, thereby enhancing their quality of life. These interventions provide practical techniques to change maladaptive thoughts and </a:t>
            </a:r>
            <a:r>
              <a:rPr lang="en-GB" b="0" i="0" u="none" strike="noStrike" dirty="0" err="1">
                <a:solidFill>
                  <a:srgbClr val="000000"/>
                </a:solidFill>
                <a:effectLst/>
              </a:rPr>
              <a:t>behaviors</a:t>
            </a:r>
            <a:r>
              <a:rPr lang="en-GB" b="0" i="0" u="none" strike="noStrike" dirty="0">
                <a:solidFill>
                  <a:srgbClr val="000000"/>
                </a:solidFill>
                <a:effectLst/>
              </a:rPr>
              <a:t>, offering significant psychological support to those affected by NDDs.</a:t>
            </a:r>
          </a:p>
          <a:p>
            <a:pPr algn="l"/>
            <a:r>
              <a:rPr lang="en-GB" b="1" i="0" u="none" strike="noStrike" dirty="0">
                <a:solidFill>
                  <a:srgbClr val="000000"/>
                </a:solidFill>
                <a:effectLst/>
              </a:rPr>
              <a:t>Psychodynamic Approaches:</a:t>
            </a:r>
            <a:r>
              <a:rPr lang="en-GB" b="0" i="0" u="none" strike="noStrike" dirty="0">
                <a:solidFill>
                  <a:srgbClr val="000000"/>
                </a:solidFill>
                <a:effectLst/>
              </a:rPr>
              <a:t> Psychodynamic approaches delve into unconscious processes and emotional conflicts that may arise in response to illness. These approaches explore how past experiences and internal conflicts influence current emotional responses to NDDs. By addressing deep-seated emotional issues, psychodynamic therapy can provide relief from psychological distress associated with the disease. This therapeutic method helps patients and families understand and work through complex emotional reactions, fostering better mental health and emotional resilience.</a:t>
            </a:r>
          </a:p>
          <a:p>
            <a:pPr algn="l"/>
            <a:r>
              <a:rPr lang="en-GB" b="1" i="0" u="none" strike="noStrike" dirty="0">
                <a:solidFill>
                  <a:srgbClr val="000000"/>
                </a:solidFill>
                <a:effectLst/>
              </a:rPr>
              <a:t>Research Methods Used in Psychology for NDDs</a:t>
            </a:r>
          </a:p>
          <a:p>
            <a:pPr algn="l"/>
            <a:r>
              <a:rPr lang="en-GB" b="1" i="0" u="none" strike="noStrike" dirty="0">
                <a:solidFill>
                  <a:srgbClr val="000000"/>
                </a:solidFill>
                <a:effectLst/>
              </a:rPr>
              <a:t>Longitudinal Studies:</a:t>
            </a:r>
            <a:r>
              <a:rPr lang="en-GB" b="0" i="0" u="none" strike="noStrike" dirty="0">
                <a:solidFill>
                  <a:srgbClr val="000000"/>
                </a:solidFill>
                <a:effectLst/>
              </a:rPr>
              <a:t> Longitudinal studies track the progression of NDDs and their psychological impact over extended periods. By observing patients over time, researchers can identify patterns and predictors of psychological outcomes, enabling early interventions. These studies provide valuable insights into the long-term effects of NDDs on mental health, helping to develop effective support systems for patients and their caregivers. The continuous data collection allows for a comprehensive understanding of how NDDs evolve and affect individuals psychologically over time.</a:t>
            </a:r>
          </a:p>
          <a:p>
            <a:pPr algn="l"/>
            <a:r>
              <a:rPr lang="en-GB" b="1" i="0" u="none" strike="noStrike" dirty="0">
                <a:solidFill>
                  <a:srgbClr val="000000"/>
                </a:solidFill>
                <a:effectLst/>
              </a:rPr>
              <a:t>Neuropsychological Assessments:</a:t>
            </a:r>
            <a:r>
              <a:rPr lang="en-GB" b="0" i="0" u="none" strike="noStrike" dirty="0">
                <a:solidFill>
                  <a:srgbClr val="000000"/>
                </a:solidFill>
                <a:effectLst/>
              </a:rPr>
              <a:t> Neuropsychological assessments evaluate various cognitive functions such as memory, attention, language, and executive functions. These assessments are essential in diagnosing the extent and nature of cognitive impairments in patients with NDDs. Neuropsychological evaluations help tailor rehabilitation programs and track the efficacy of therapeutic interventions, ensuring that patients receive targeted support based on their specific cognitive deficits. This precise evaluation method is critical for developing individualized care plans that address the unique cognitive challenges faced by each patient.</a:t>
            </a:r>
          </a:p>
          <a:p>
            <a:pPr algn="l"/>
            <a:r>
              <a:rPr lang="en-GB" b="1" i="0" u="none" strike="noStrike" dirty="0">
                <a:solidFill>
                  <a:srgbClr val="000000"/>
                </a:solidFill>
                <a:effectLst/>
              </a:rPr>
              <a:t>Qualitative Research:</a:t>
            </a:r>
            <a:r>
              <a:rPr lang="en-GB" b="0" i="0" u="none" strike="noStrike" dirty="0">
                <a:solidFill>
                  <a:srgbClr val="000000"/>
                </a:solidFill>
                <a:effectLst/>
              </a:rPr>
              <a:t> Qualitative research, utilizing interviews and focus groups, captures the experiences and perspectives of patients and their families. This method provides rich, detailed data on the subjective impact of NDDs, including emotional and social challenges. Understanding the lived experiences of those affected by NDDs informs the development of patient-</a:t>
            </a:r>
            <a:r>
              <a:rPr lang="en-GB" b="0" i="0" u="none" strike="noStrike" dirty="0" err="1">
                <a:solidFill>
                  <a:srgbClr val="000000"/>
                </a:solidFill>
                <a:effectLst/>
              </a:rPr>
              <a:t>centered</a:t>
            </a:r>
            <a:r>
              <a:rPr lang="en-GB" b="0" i="0" u="none" strike="noStrike" dirty="0">
                <a:solidFill>
                  <a:srgbClr val="000000"/>
                </a:solidFill>
                <a:effectLst/>
              </a:rPr>
              <a:t> care strategies and supportive interventions that address their unique needs and concerns. Qualitative research emphasizes the importance of personal narratives and emotional contexts, offering deep insights into how NDDs affect individuals and their support networks.</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5</a:t>
            </a:fld>
            <a:endParaRPr lang="en-CY"/>
          </a:p>
        </p:txBody>
      </p:sp>
    </p:spTree>
    <p:extLst>
      <p:ext uri="{BB962C8B-B14F-4D97-AF65-F5344CB8AC3E}">
        <p14:creationId xmlns:p14="http://schemas.microsoft.com/office/powerpoint/2010/main" val="23226850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Cognitive Decline and Psychology</a:t>
            </a:r>
          </a:p>
          <a:p>
            <a:pPr algn="l"/>
            <a:r>
              <a:rPr lang="en-GB" b="1" i="0" u="none" strike="noStrike" dirty="0">
                <a:solidFill>
                  <a:srgbClr val="000000"/>
                </a:solidFill>
                <a:effectLst/>
              </a:rPr>
              <a:t>Cognitive Impairment Assessment Tools</a:t>
            </a:r>
          </a:p>
          <a:p>
            <a:pPr algn="l"/>
            <a:r>
              <a:rPr lang="en-GB" b="1" i="0" u="none" strike="noStrike" dirty="0">
                <a:solidFill>
                  <a:srgbClr val="000000"/>
                </a:solidFill>
                <a:effectLst/>
              </a:rPr>
              <a:t>Mini-Mental State Examination (MMSE):</a:t>
            </a:r>
            <a:r>
              <a:rPr lang="en-GB" b="0" i="0" u="none" strike="noStrike" dirty="0">
                <a:solidFill>
                  <a:srgbClr val="000000"/>
                </a:solidFill>
                <a:effectLst/>
              </a:rPr>
              <a:t> The Mini-Mental State Examination (MMSE) is a brief 30-point questionnaire used widely to screen for cognitive impairment and track changes over time. It assesses various cognitive functions, including arithmetic, memory, and orientation. The MMSE is a quick and effective tool for initial evaluations and for monitoring the progression of cognitive decline in patients over successive visits. Its widespread use in clinical settings makes it a standard component of cognitive assessments.</a:t>
            </a:r>
          </a:p>
          <a:p>
            <a:pPr algn="l"/>
            <a:r>
              <a:rPr lang="en-GB" b="1" i="0" u="none" strike="noStrike" dirty="0">
                <a:solidFill>
                  <a:srgbClr val="000000"/>
                </a:solidFill>
                <a:effectLst/>
              </a:rPr>
              <a:t>Montreal Cognitive Assessment (MoCA):</a:t>
            </a:r>
            <a:r>
              <a:rPr lang="en-GB" b="0" i="0" u="none" strike="noStrike" dirty="0">
                <a:solidFill>
                  <a:srgbClr val="000000"/>
                </a:solidFill>
                <a:effectLst/>
              </a:rPr>
              <a:t> The Montreal Cognitive Assessment (MoCA) is a more sensitive tool than the MMSE, particularly for detecting mild cognitive impairment. It evaluates a broader range of cognitive functions, including memory, attention, language, and visuospatial abilities. The MoCA is particularly useful for identifying early-stage cognitive decline, which can be crucial for early intervention and management. Its sensitivity makes it a preferred choice for comprehensive cognitive screening.</a:t>
            </a:r>
          </a:p>
          <a:p>
            <a:pPr algn="l"/>
            <a:r>
              <a:rPr lang="en-GB" b="1" i="0" u="none" strike="noStrike" dirty="0">
                <a:solidFill>
                  <a:srgbClr val="000000"/>
                </a:solidFill>
                <a:effectLst/>
              </a:rPr>
              <a:t>Neuropsychological Testing Batteries:</a:t>
            </a:r>
            <a:r>
              <a:rPr lang="en-GB" b="0" i="0" u="none" strike="noStrike" dirty="0">
                <a:solidFill>
                  <a:srgbClr val="000000"/>
                </a:solidFill>
                <a:effectLst/>
              </a:rPr>
              <a:t> Neuropsychological testing batteries offer comprehensive assessments that include a range of tests designed to evaluate various cognitive domains in detail. These batteries assess functions such as memory, attention, executive functions, language, and visuospatial skills. They provide an in-depth understanding of a patient's cognitive profile, helping to diagnose specific cognitive deficits and guide individualized treatment plans. These detailed evaluations are essential for creating targeted interventions and tracking the effectiveness of therapeutic strategies over time.</a:t>
            </a:r>
          </a:p>
          <a:p>
            <a:pPr algn="l"/>
            <a:r>
              <a:rPr lang="en-GB" b="1" i="0" u="none" strike="noStrike" dirty="0">
                <a:solidFill>
                  <a:srgbClr val="000000"/>
                </a:solidFill>
                <a:effectLst/>
              </a:rPr>
              <a:t>Psychological Interventions for Cognitive Symptoms</a:t>
            </a:r>
          </a:p>
          <a:p>
            <a:pPr algn="l"/>
            <a:r>
              <a:rPr lang="en-GB" b="1" i="0" u="none" strike="noStrike" dirty="0">
                <a:solidFill>
                  <a:srgbClr val="000000"/>
                </a:solidFill>
                <a:effectLst/>
              </a:rPr>
              <a:t>Cognitive Rehabilitation:</a:t>
            </a:r>
            <a:r>
              <a:rPr lang="en-GB" b="0" i="0" u="none" strike="noStrike" dirty="0">
                <a:solidFill>
                  <a:srgbClr val="000000"/>
                </a:solidFill>
                <a:effectLst/>
              </a:rPr>
              <a:t> Cognitive rehabilitation involves techniques aimed at improving memory, attention, and problem-solving skills through structured activities and exercises. These techniques are tailored to address the specific cognitive deficits identified in assessments. By engaging patients in targeted exercises, cognitive rehabilitation seeks to enhance cognitive functioning and compensate for areas of weakness, thereby improving daily functioning and quality of life.</a:t>
            </a:r>
          </a:p>
          <a:p>
            <a:pPr algn="l"/>
            <a:r>
              <a:rPr lang="en-GB" b="1" i="0" u="none" strike="noStrike" dirty="0">
                <a:solidFill>
                  <a:srgbClr val="000000"/>
                </a:solidFill>
                <a:effectLst/>
              </a:rPr>
              <a:t>Cognitive Training Programs:</a:t>
            </a:r>
            <a:r>
              <a:rPr lang="en-GB" b="0" i="0" u="none" strike="noStrike" dirty="0">
                <a:solidFill>
                  <a:srgbClr val="000000"/>
                </a:solidFill>
                <a:effectLst/>
              </a:rPr>
              <a:t> Cognitive training programs consist of computer-based or therapist-led activities designed to enhance cognitive functions and slow cognitive decline. These programs often include exercises that challenge various cognitive domains, such as working memory, processing speed, and executive functions. By providing regular cognitive challenges, these programs aim to maintain and potentially improve cognitive abilities, helping patients stay mentally active and engaged.</a:t>
            </a:r>
          </a:p>
          <a:p>
            <a:pPr algn="l"/>
            <a:r>
              <a:rPr lang="en-GB" b="1" i="0" u="none" strike="noStrike" dirty="0">
                <a:solidFill>
                  <a:srgbClr val="000000"/>
                </a:solidFill>
                <a:effectLst/>
              </a:rPr>
              <a:t>Memory Aids and Strategies:</a:t>
            </a:r>
            <a:r>
              <a:rPr lang="en-GB" b="0" i="0" u="none" strike="noStrike" dirty="0">
                <a:solidFill>
                  <a:srgbClr val="000000"/>
                </a:solidFill>
                <a:effectLst/>
              </a:rPr>
              <a:t> Memory aids and strategies involve the use of external aids, such as calendars, alarms, and notebooks, as well as mnemonic strategies to support memory and daily functioning. These tools help patients manage their cognitive symptoms by providing practical solutions for remembering important information and organizing daily tasks. By reducing the cognitive load, memory aids can enhance independence and improve the overall quality of life for individuals experiencing cognitive decline.</a:t>
            </a:r>
          </a:p>
        </p:txBody>
      </p:sp>
      <p:sp>
        <p:nvSpPr>
          <p:cNvPr id="4" name="Slide Number Placeholder 3"/>
          <p:cNvSpPr>
            <a:spLocks noGrp="1"/>
          </p:cNvSpPr>
          <p:nvPr>
            <p:ph type="sldNum" sz="quarter" idx="5"/>
          </p:nvPr>
        </p:nvSpPr>
        <p:spPr/>
        <p:txBody>
          <a:bodyPr/>
          <a:lstStyle/>
          <a:p>
            <a:fld id="{9FC05F6B-35C7-4118-97E2-D4755DC640DC}" type="slidenum">
              <a:rPr lang="en-CY" smtClean="0"/>
              <a:t>6</a:t>
            </a:fld>
            <a:endParaRPr lang="en-CY"/>
          </a:p>
        </p:txBody>
      </p:sp>
    </p:spTree>
    <p:extLst>
      <p:ext uri="{BB962C8B-B14F-4D97-AF65-F5344CB8AC3E}">
        <p14:creationId xmlns:p14="http://schemas.microsoft.com/office/powerpoint/2010/main" val="31410345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Emotional and </a:t>
            </a:r>
            <a:r>
              <a:rPr lang="en-GB" b="1" i="0" u="none" strike="noStrike" dirty="0" err="1">
                <a:solidFill>
                  <a:srgbClr val="000000"/>
                </a:solidFill>
                <a:effectLst/>
              </a:rPr>
              <a:t>Behavioral</a:t>
            </a:r>
            <a:r>
              <a:rPr lang="en-GB" b="1" i="0" u="none" strike="noStrike" dirty="0">
                <a:solidFill>
                  <a:srgbClr val="000000"/>
                </a:solidFill>
                <a:effectLst/>
              </a:rPr>
              <a:t> Symptoms</a:t>
            </a:r>
          </a:p>
          <a:p>
            <a:pPr algn="l"/>
            <a:r>
              <a:rPr lang="en-GB" b="1" i="0" u="none" strike="noStrike" dirty="0">
                <a:solidFill>
                  <a:srgbClr val="000000"/>
                </a:solidFill>
                <a:effectLst/>
              </a:rPr>
              <a:t>Common Emotional and </a:t>
            </a:r>
            <a:r>
              <a:rPr lang="en-GB" b="1" i="0" u="none" strike="noStrike" dirty="0" err="1">
                <a:solidFill>
                  <a:srgbClr val="000000"/>
                </a:solidFill>
                <a:effectLst/>
              </a:rPr>
              <a:t>Behavioral</a:t>
            </a:r>
            <a:r>
              <a:rPr lang="en-GB" b="1" i="0" u="none" strike="noStrike" dirty="0">
                <a:solidFill>
                  <a:srgbClr val="000000"/>
                </a:solidFill>
                <a:effectLst/>
              </a:rPr>
              <a:t> Changes</a:t>
            </a:r>
          </a:p>
          <a:p>
            <a:pPr algn="l"/>
            <a:r>
              <a:rPr lang="en-GB" b="0" i="0" u="none" strike="noStrike" dirty="0">
                <a:solidFill>
                  <a:srgbClr val="000000"/>
                </a:solidFill>
                <a:effectLst/>
              </a:rPr>
              <a:t>Patients experiencing cognitive decline often exhibit a range of emotional and </a:t>
            </a:r>
            <a:r>
              <a:rPr lang="en-GB" b="0" i="0" u="none" strike="noStrike" dirty="0" err="1">
                <a:solidFill>
                  <a:srgbClr val="000000"/>
                </a:solidFill>
                <a:effectLst/>
              </a:rPr>
              <a:t>behavioral</a:t>
            </a:r>
            <a:r>
              <a:rPr lang="en-GB" b="0" i="0" u="none" strike="noStrike" dirty="0">
                <a:solidFill>
                  <a:srgbClr val="000000"/>
                </a:solidFill>
                <a:effectLst/>
              </a:rPr>
              <a:t> changes. Common emotional symptoms include increased irritability, depression, anxiety, and apathy. These emotional shifts can significantly impact the patient's mood and overall mental health. </a:t>
            </a:r>
            <a:r>
              <a:rPr lang="en-GB" b="0" i="0" u="none" strike="noStrike" dirty="0" err="1">
                <a:solidFill>
                  <a:srgbClr val="000000"/>
                </a:solidFill>
                <a:effectLst/>
              </a:rPr>
              <a:t>Behavioral</a:t>
            </a:r>
            <a:r>
              <a:rPr lang="en-GB" b="0" i="0" u="none" strike="noStrike" dirty="0">
                <a:solidFill>
                  <a:srgbClr val="000000"/>
                </a:solidFill>
                <a:effectLst/>
              </a:rPr>
              <a:t> disturbances are also prevalent and can manifest as aggression, agitation, wandering, and sleep disturbances. These </a:t>
            </a:r>
            <a:r>
              <a:rPr lang="en-GB" b="0" i="0" u="none" strike="noStrike" dirty="0" err="1">
                <a:solidFill>
                  <a:srgbClr val="000000"/>
                </a:solidFill>
                <a:effectLst/>
              </a:rPr>
              <a:t>behaviors</a:t>
            </a:r>
            <a:r>
              <a:rPr lang="en-GB" b="0" i="0" u="none" strike="noStrike" dirty="0">
                <a:solidFill>
                  <a:srgbClr val="000000"/>
                </a:solidFill>
                <a:effectLst/>
              </a:rPr>
              <a:t> not only affect the patient's safety but also pose challenges for caregivers. Additionally, emotional lability, characterized by rapid mood changes, and decreased motivation are frequently observed. These symptoms collectively contribute to the complexity of managing cognitive decline and necessitate targeted interventions.</a:t>
            </a:r>
          </a:p>
          <a:p>
            <a:pPr algn="l"/>
            <a:r>
              <a:rPr lang="en-GB" b="1" i="0" u="none" strike="noStrike" dirty="0">
                <a:solidFill>
                  <a:srgbClr val="000000"/>
                </a:solidFill>
                <a:effectLst/>
              </a:rPr>
              <a:t>Psychological Interventions to Manage These Symptoms</a:t>
            </a:r>
          </a:p>
          <a:p>
            <a:pPr algn="l"/>
            <a:r>
              <a:rPr lang="en-GB" b="1" i="0" u="none" strike="noStrike" dirty="0">
                <a:solidFill>
                  <a:srgbClr val="000000"/>
                </a:solidFill>
                <a:effectLst/>
              </a:rPr>
              <a:t>Cognitive-</a:t>
            </a:r>
            <a:r>
              <a:rPr lang="en-GB" b="1" i="0" u="none" strike="noStrike" dirty="0" err="1">
                <a:solidFill>
                  <a:srgbClr val="000000"/>
                </a:solidFill>
                <a:effectLst/>
              </a:rPr>
              <a:t>Behavioral</a:t>
            </a:r>
            <a:r>
              <a:rPr lang="en-GB" b="1" i="0" u="none" strike="noStrike" dirty="0">
                <a:solidFill>
                  <a:srgbClr val="000000"/>
                </a:solidFill>
                <a:effectLst/>
              </a:rPr>
              <a:t> Therapy (CBT):</a:t>
            </a:r>
            <a:r>
              <a:rPr lang="en-GB" b="0" i="0" u="none" strike="noStrike" dirty="0">
                <a:solidFill>
                  <a:srgbClr val="000000"/>
                </a:solidFill>
                <a:effectLst/>
              </a:rPr>
              <a:t> Cognitive-</a:t>
            </a:r>
            <a:r>
              <a:rPr lang="en-GB" b="0" i="0" u="none" strike="noStrike" dirty="0" err="1">
                <a:solidFill>
                  <a:srgbClr val="000000"/>
                </a:solidFill>
                <a:effectLst/>
              </a:rPr>
              <a:t>Behavioral</a:t>
            </a:r>
            <a:r>
              <a:rPr lang="en-GB" b="0" i="0" u="none" strike="noStrike" dirty="0">
                <a:solidFill>
                  <a:srgbClr val="000000"/>
                </a:solidFill>
                <a:effectLst/>
              </a:rPr>
              <a:t> Therapy (CBT) is an effective psychological intervention for managing emotional and </a:t>
            </a:r>
            <a:r>
              <a:rPr lang="en-GB" b="0" i="0" u="none" strike="noStrike" dirty="0" err="1">
                <a:solidFill>
                  <a:srgbClr val="000000"/>
                </a:solidFill>
                <a:effectLst/>
              </a:rPr>
              <a:t>behavioral</a:t>
            </a:r>
            <a:r>
              <a:rPr lang="en-GB" b="0" i="0" u="none" strike="noStrike" dirty="0">
                <a:solidFill>
                  <a:srgbClr val="000000"/>
                </a:solidFill>
                <a:effectLst/>
              </a:rPr>
              <a:t> symptoms associated with cognitive decline. CBT techniques focus on challenging and changing negative thought patterns, which can help manage anxiety and depression. By improving coping skills, CBT assists patients in dealing with the emotional distress caused by their condition. The therapy also aims to reduce irritability and emotional lability, contributing to better emotional regulation and overall mental health.</a:t>
            </a:r>
          </a:p>
          <a:p>
            <a:pPr algn="l"/>
            <a:r>
              <a:rPr lang="en-GB" b="1" i="0" u="none" strike="noStrike" dirty="0" err="1">
                <a:solidFill>
                  <a:srgbClr val="000000"/>
                </a:solidFill>
                <a:effectLst/>
              </a:rPr>
              <a:t>Behavioral</a:t>
            </a:r>
            <a:r>
              <a:rPr lang="en-GB" b="1" i="0" u="none" strike="noStrike" dirty="0">
                <a:solidFill>
                  <a:srgbClr val="000000"/>
                </a:solidFill>
                <a:effectLst/>
              </a:rPr>
              <a:t> Management Techniques:</a:t>
            </a:r>
            <a:r>
              <a:rPr lang="en-GB" b="0" i="0" u="none" strike="noStrike" dirty="0">
                <a:solidFill>
                  <a:srgbClr val="000000"/>
                </a:solidFill>
                <a:effectLst/>
              </a:rPr>
              <a:t> </a:t>
            </a:r>
            <a:r>
              <a:rPr lang="en-GB" b="0" i="0" u="none" strike="noStrike" dirty="0" err="1">
                <a:solidFill>
                  <a:srgbClr val="000000"/>
                </a:solidFill>
                <a:effectLst/>
              </a:rPr>
              <a:t>Behavioral</a:t>
            </a:r>
            <a:r>
              <a:rPr lang="en-GB" b="0" i="0" u="none" strike="noStrike" dirty="0">
                <a:solidFill>
                  <a:srgbClr val="000000"/>
                </a:solidFill>
                <a:effectLst/>
              </a:rPr>
              <a:t> management techniques involve strategies designed to reduce problematic </a:t>
            </a:r>
            <a:r>
              <a:rPr lang="en-GB" b="0" i="0" u="none" strike="noStrike" dirty="0" err="1">
                <a:solidFill>
                  <a:srgbClr val="000000"/>
                </a:solidFill>
                <a:effectLst/>
              </a:rPr>
              <a:t>behaviors</a:t>
            </a:r>
            <a:r>
              <a:rPr lang="en-GB" b="0" i="0" u="none" strike="noStrike" dirty="0">
                <a:solidFill>
                  <a:srgbClr val="000000"/>
                </a:solidFill>
                <a:effectLst/>
              </a:rPr>
              <a:t> through environmental modifications, positive reinforcement, and structured routines. These techniques can help manage </a:t>
            </a:r>
            <a:r>
              <a:rPr lang="en-GB" b="0" i="0" u="none" strike="noStrike" dirty="0" err="1">
                <a:solidFill>
                  <a:srgbClr val="000000"/>
                </a:solidFill>
                <a:effectLst/>
              </a:rPr>
              <a:t>behaviors</a:t>
            </a:r>
            <a:r>
              <a:rPr lang="en-GB" b="0" i="0" u="none" strike="noStrike" dirty="0">
                <a:solidFill>
                  <a:srgbClr val="000000"/>
                </a:solidFill>
                <a:effectLst/>
              </a:rPr>
              <a:t> such as aggression, agitation, and wandering. By creating a supportive and structured environment, caregivers can minimize triggers for </a:t>
            </a:r>
            <a:r>
              <a:rPr lang="en-GB" b="0" i="0" u="none" strike="noStrike" dirty="0" err="1">
                <a:solidFill>
                  <a:srgbClr val="000000"/>
                </a:solidFill>
                <a:effectLst/>
              </a:rPr>
              <a:t>behavioral</a:t>
            </a:r>
            <a:r>
              <a:rPr lang="en-GB" b="0" i="0" u="none" strike="noStrike" dirty="0">
                <a:solidFill>
                  <a:srgbClr val="000000"/>
                </a:solidFill>
                <a:effectLst/>
              </a:rPr>
              <a:t> disturbances. Positive reinforcement encourages desirable </a:t>
            </a:r>
            <a:r>
              <a:rPr lang="en-GB" b="0" i="0" u="none" strike="noStrike" dirty="0" err="1">
                <a:solidFill>
                  <a:srgbClr val="000000"/>
                </a:solidFill>
                <a:effectLst/>
              </a:rPr>
              <a:t>behaviors</a:t>
            </a:r>
            <a:r>
              <a:rPr lang="en-GB" b="0" i="0" u="none" strike="noStrike" dirty="0">
                <a:solidFill>
                  <a:srgbClr val="000000"/>
                </a:solidFill>
                <a:effectLst/>
              </a:rPr>
              <a:t>, while structured routines provide stability, reducing anxiety and agitation in patients.</a:t>
            </a:r>
          </a:p>
          <a:p>
            <a:pPr algn="l"/>
            <a:r>
              <a:rPr lang="en-GB" b="1" i="0" u="none" strike="noStrike" dirty="0">
                <a:solidFill>
                  <a:srgbClr val="000000"/>
                </a:solidFill>
                <a:effectLst/>
              </a:rPr>
              <a:t>Psychopharmacological Interventions:</a:t>
            </a:r>
            <a:r>
              <a:rPr lang="en-GB" b="0" i="0" u="none" strike="noStrike" dirty="0">
                <a:solidFill>
                  <a:srgbClr val="000000"/>
                </a:solidFill>
                <a:effectLst/>
              </a:rPr>
              <a:t> Psychopharmacological interventions involve the use of medications to manage symptoms like depression, anxiety, and agitation. These medications are often used in conjunction with psychological therapies to provide a comprehensive approach to symptom management. While medications can be effective in reducing severe symptoms, they are typically considered part of a broader treatment plan that includes psychological and </a:t>
            </a:r>
            <a:r>
              <a:rPr lang="en-GB" b="0" i="0" u="none" strike="noStrike" dirty="0" err="1">
                <a:solidFill>
                  <a:srgbClr val="000000"/>
                </a:solidFill>
                <a:effectLst/>
              </a:rPr>
              <a:t>behavioral</a:t>
            </a:r>
            <a:r>
              <a:rPr lang="en-GB" b="0" i="0" u="none" strike="noStrike" dirty="0">
                <a:solidFill>
                  <a:srgbClr val="000000"/>
                </a:solidFill>
                <a:effectLst/>
              </a:rPr>
              <a:t> interventions. The combination of pharmacological and non-pharmacological approaches aims to optimize the patient's emotional and </a:t>
            </a:r>
            <a:r>
              <a:rPr lang="en-GB" b="0" i="0" u="none" strike="noStrike" dirty="0" err="1">
                <a:solidFill>
                  <a:srgbClr val="000000"/>
                </a:solidFill>
                <a:effectLst/>
              </a:rPr>
              <a:t>behavioral</a:t>
            </a:r>
            <a:r>
              <a:rPr lang="en-GB" b="0" i="0" u="none" strike="noStrike" dirty="0">
                <a:solidFill>
                  <a:srgbClr val="000000"/>
                </a:solidFill>
                <a:effectLst/>
              </a:rPr>
              <a:t> functioning.</a:t>
            </a:r>
          </a:p>
        </p:txBody>
      </p:sp>
      <p:sp>
        <p:nvSpPr>
          <p:cNvPr id="4" name="Slide Number Placeholder 3"/>
          <p:cNvSpPr>
            <a:spLocks noGrp="1"/>
          </p:cNvSpPr>
          <p:nvPr>
            <p:ph type="sldNum" sz="quarter" idx="5"/>
          </p:nvPr>
        </p:nvSpPr>
        <p:spPr/>
        <p:txBody>
          <a:bodyPr/>
          <a:lstStyle/>
          <a:p>
            <a:fld id="{9FC05F6B-35C7-4118-97E2-D4755DC640DC}" type="slidenum">
              <a:rPr lang="en-CY" smtClean="0"/>
              <a:t>7</a:t>
            </a:fld>
            <a:endParaRPr lang="en-CY"/>
          </a:p>
        </p:txBody>
      </p:sp>
    </p:spTree>
    <p:extLst>
      <p:ext uri="{BB962C8B-B14F-4D97-AF65-F5344CB8AC3E}">
        <p14:creationId xmlns:p14="http://schemas.microsoft.com/office/powerpoint/2010/main" val="28486277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Importance of Psychological Support</a:t>
            </a:r>
          </a:p>
          <a:p>
            <a:pPr algn="l"/>
            <a:r>
              <a:rPr lang="en-GB" b="1" i="0" u="none" strike="noStrike" dirty="0">
                <a:solidFill>
                  <a:srgbClr val="000000"/>
                </a:solidFill>
                <a:effectLst/>
              </a:rPr>
              <a:t>Enhancing Quality of Life</a:t>
            </a:r>
          </a:p>
          <a:p>
            <a:pPr algn="l"/>
            <a:r>
              <a:rPr lang="en-GB" b="0" i="0" u="none" strike="noStrike" dirty="0">
                <a:solidFill>
                  <a:srgbClr val="000000"/>
                </a:solidFill>
                <a:effectLst/>
              </a:rPr>
              <a:t>Psychological support plays a crucial role in enhancing the quality of life for individuals experiencing cognitive decline. Psychological interventions can lead to improved emotional well-being and greater life satisfaction by addressing the emotional and </a:t>
            </a:r>
            <a:r>
              <a:rPr lang="en-GB" b="0" i="0" u="none" strike="noStrike" dirty="0" err="1">
                <a:solidFill>
                  <a:srgbClr val="000000"/>
                </a:solidFill>
                <a:effectLst/>
              </a:rPr>
              <a:t>behavioral</a:t>
            </a:r>
            <a:r>
              <a:rPr lang="en-GB" b="0" i="0" u="none" strike="noStrike" dirty="0">
                <a:solidFill>
                  <a:srgbClr val="000000"/>
                </a:solidFill>
                <a:effectLst/>
              </a:rPr>
              <a:t> challenges associated with the disease. These interventions help patients develop effective coping strategies and build resilience, enabling them to better manage the progression of their condition. Additionally, psychological support fosters enhanced social engagement, which is vital for maintaining connections and reducing feelings of isolation. By promoting emotional stability and social interaction, psychological support significantly contributes to the overall well-being of patients.</a:t>
            </a:r>
          </a:p>
          <a:p>
            <a:pPr algn="l"/>
            <a:r>
              <a:rPr lang="en-GB" b="1" i="0" u="none" strike="noStrike" dirty="0">
                <a:solidFill>
                  <a:srgbClr val="000000"/>
                </a:solidFill>
                <a:effectLst/>
              </a:rPr>
              <a:t>Support Systems</a:t>
            </a:r>
          </a:p>
          <a:p>
            <a:pPr algn="l"/>
            <a:r>
              <a:rPr lang="en-GB" b="1" i="0" u="none" strike="noStrike" dirty="0">
                <a:solidFill>
                  <a:srgbClr val="000000"/>
                </a:solidFill>
                <a:effectLst/>
              </a:rPr>
              <a:t>Individual Therapy:</a:t>
            </a:r>
            <a:r>
              <a:rPr lang="en-GB" b="0" i="0" u="none" strike="noStrike" dirty="0">
                <a:solidFill>
                  <a:srgbClr val="000000"/>
                </a:solidFill>
                <a:effectLst/>
              </a:rPr>
              <a:t> Individual therapy involves one-on-one sessions with a psychologist, providing a personalized approach to addressing specific emotional and </a:t>
            </a:r>
            <a:r>
              <a:rPr lang="en-GB" b="0" i="0" u="none" strike="noStrike" dirty="0" err="1">
                <a:solidFill>
                  <a:srgbClr val="000000"/>
                </a:solidFill>
                <a:effectLst/>
              </a:rPr>
              <a:t>behavioral</a:t>
            </a:r>
            <a:r>
              <a:rPr lang="en-GB" b="0" i="0" u="none" strike="noStrike" dirty="0">
                <a:solidFill>
                  <a:srgbClr val="000000"/>
                </a:solidFill>
                <a:effectLst/>
              </a:rPr>
              <a:t> issues. These sessions offer a safe space for patients to explore their feelings, work through psychological challenges, and develop coping mechanisms tailored to their unique needs. The focused attention and tailored strategies provided in individual therapy can lead to significant improvements in emotional health and daily functioning.</a:t>
            </a:r>
          </a:p>
          <a:p>
            <a:pPr algn="l"/>
            <a:r>
              <a:rPr lang="en-GB" b="1" i="0" u="none" strike="noStrike" dirty="0">
                <a:solidFill>
                  <a:srgbClr val="000000"/>
                </a:solidFill>
                <a:effectLst/>
              </a:rPr>
              <a:t>Group Therapy:</a:t>
            </a:r>
            <a:r>
              <a:rPr lang="en-GB" b="0" i="0" u="none" strike="noStrike" dirty="0">
                <a:solidFill>
                  <a:srgbClr val="000000"/>
                </a:solidFill>
                <a:effectLst/>
              </a:rPr>
              <a:t> Group therapy offers patients and their families the opportunity to share experiences, gain support, and learn from others facing similar challenges. These sessions provide a sense of community and understanding, as participants realize they are not alone in their struggles. The shared experiences and collective wisdom of the group can be incredibly therapeutic, fostering mutual support and providing practical solutions to common problems. Group therapy helps build a network of support, which is essential for emotional resilience.</a:t>
            </a:r>
          </a:p>
          <a:p>
            <a:pPr algn="l"/>
            <a:r>
              <a:rPr lang="en-GB" b="1" i="0" u="none" strike="noStrike" dirty="0">
                <a:solidFill>
                  <a:srgbClr val="000000"/>
                </a:solidFill>
                <a:effectLst/>
              </a:rPr>
              <a:t>Support Groups:</a:t>
            </a:r>
            <a:r>
              <a:rPr lang="en-GB" b="0" i="0" u="none" strike="noStrike" dirty="0">
                <a:solidFill>
                  <a:srgbClr val="000000"/>
                </a:solidFill>
                <a:effectLst/>
              </a:rPr>
              <a:t> Support groups, whether peer-led or professionally facilitated, provide emotional support, practical advice, and social connections. These groups offer a platform for individuals to discuss their experiences, share coping strategies, and receive encouragement from others who understand their situation. Support groups can significantly reduce feelings of isolation and provide a sense of belonging, which is crucial for mental health. The practical advice and emotional solidarity found in support groups contribute to improved coping and overall well-being.</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8</a:t>
            </a:fld>
            <a:endParaRPr lang="en-CY"/>
          </a:p>
        </p:txBody>
      </p:sp>
    </p:spTree>
    <p:extLst>
      <p:ext uri="{BB962C8B-B14F-4D97-AF65-F5344CB8AC3E}">
        <p14:creationId xmlns:p14="http://schemas.microsoft.com/office/powerpoint/2010/main" val="25654505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Family Dynamics and Psychology</a:t>
            </a:r>
          </a:p>
          <a:p>
            <a:pPr algn="l"/>
            <a:r>
              <a:rPr lang="en-GB" b="1" i="0" u="none" strike="noStrike" dirty="0">
                <a:solidFill>
                  <a:srgbClr val="000000"/>
                </a:solidFill>
                <a:effectLst/>
              </a:rPr>
              <a:t>Impact on Family Roles and Relationships</a:t>
            </a:r>
          </a:p>
          <a:p>
            <a:pPr algn="l"/>
            <a:r>
              <a:rPr lang="en-GB" b="0" i="0" u="none" strike="noStrike" dirty="0">
                <a:solidFill>
                  <a:srgbClr val="000000"/>
                </a:solidFill>
                <a:effectLst/>
              </a:rPr>
              <a:t>The onset of cognitive decline in a family member significantly impacts family roles and relationships. One major change is role reversal, where children or spouses become primary caregivers, altering traditional family dynamics. This shift can be challenging, as family members adapt to new responsibilities and the emotional strain of caregiving. Additionally, the demands of caregiving can put a strain on marital and sibling relationships. Differing coping styles and stress levels can lead to misunderstandings and tensions. The potential for family conflict increases, particularly over care decisions and the allocation of resources. These conflicts can further strain relationships and complicate the caregiving process.</a:t>
            </a:r>
          </a:p>
          <a:p>
            <a:pPr algn="l"/>
            <a:r>
              <a:rPr lang="en-GB" b="1" i="0" u="none" strike="noStrike" dirty="0">
                <a:solidFill>
                  <a:srgbClr val="000000"/>
                </a:solidFill>
                <a:effectLst/>
              </a:rPr>
              <a:t>Psychological Support for Families</a:t>
            </a:r>
          </a:p>
          <a:p>
            <a:pPr algn="l"/>
            <a:r>
              <a:rPr lang="en-GB" b="1" i="0" u="none" strike="noStrike" dirty="0" err="1">
                <a:solidFill>
                  <a:srgbClr val="000000"/>
                </a:solidFill>
                <a:effectLst/>
              </a:rPr>
              <a:t>Counseling</a:t>
            </a:r>
            <a:r>
              <a:rPr lang="en-GB" b="1" i="0" u="none" strike="noStrike" dirty="0">
                <a:solidFill>
                  <a:srgbClr val="000000"/>
                </a:solidFill>
                <a:effectLst/>
              </a:rPr>
              <a:t>:</a:t>
            </a:r>
            <a:r>
              <a:rPr lang="en-GB" b="0" i="0" u="none" strike="noStrike" dirty="0">
                <a:solidFill>
                  <a:srgbClr val="000000"/>
                </a:solidFill>
                <a:effectLst/>
              </a:rPr>
              <a:t> </a:t>
            </a:r>
            <a:r>
              <a:rPr lang="en-GB" b="0" i="0" u="none" strike="noStrike" dirty="0" err="1">
                <a:solidFill>
                  <a:srgbClr val="000000"/>
                </a:solidFill>
                <a:effectLst/>
              </a:rPr>
              <a:t>Counseling</a:t>
            </a:r>
            <a:r>
              <a:rPr lang="en-GB" b="0" i="0" u="none" strike="noStrike" dirty="0">
                <a:solidFill>
                  <a:srgbClr val="000000"/>
                </a:solidFill>
                <a:effectLst/>
              </a:rPr>
              <a:t> offers individual or family therapy sessions aimed at addressing the emotional stress, role changes, and interpersonal conflicts that arise from caregiving. These sessions provide a safe space for family members to express their feelings, work through emotional challenges, and develop effective coping strategies. </a:t>
            </a:r>
            <a:r>
              <a:rPr lang="en-GB" b="0" i="0" u="none" strike="noStrike" dirty="0" err="1">
                <a:solidFill>
                  <a:srgbClr val="000000"/>
                </a:solidFill>
                <a:effectLst/>
              </a:rPr>
              <a:t>Counseling</a:t>
            </a:r>
            <a:r>
              <a:rPr lang="en-GB" b="0" i="0" u="none" strike="noStrike" dirty="0">
                <a:solidFill>
                  <a:srgbClr val="000000"/>
                </a:solidFill>
                <a:effectLst/>
              </a:rPr>
              <a:t> helps in managing the psychological burden of caregiving, improving emotional resilience, and fostering healthier family dynamics.</a:t>
            </a:r>
          </a:p>
          <a:p>
            <a:pPr algn="l"/>
            <a:r>
              <a:rPr lang="en-GB" b="1" i="0" u="none" strike="noStrike" dirty="0">
                <a:solidFill>
                  <a:srgbClr val="000000"/>
                </a:solidFill>
                <a:effectLst/>
              </a:rPr>
              <a:t>Family Therapy:</a:t>
            </a:r>
            <a:r>
              <a:rPr lang="en-GB" b="0" i="0" u="none" strike="noStrike" dirty="0">
                <a:solidFill>
                  <a:srgbClr val="000000"/>
                </a:solidFill>
                <a:effectLst/>
              </a:rPr>
              <a:t> Family therapy involves structured interventions designed to improve communication, strengthen support networks, and facilitate collaborative problem-solving. Through family therapy, members can better understand each other's perspectives, reduce conflicts, and develop a unified approach to caregiving. This therapeutic approach enhances the overall functioning and emotional health of the family, promoting a supportive environment for both the patient and caregivers.</a:t>
            </a:r>
          </a:p>
          <a:p>
            <a:pPr algn="l"/>
            <a:r>
              <a:rPr lang="en-GB" b="1" i="0" u="none" strike="noStrike" dirty="0">
                <a:solidFill>
                  <a:srgbClr val="000000"/>
                </a:solidFill>
                <a:effectLst/>
              </a:rPr>
              <a:t>Educational Programs:</a:t>
            </a:r>
            <a:r>
              <a:rPr lang="en-GB" b="0" i="0" u="none" strike="noStrike" dirty="0">
                <a:solidFill>
                  <a:srgbClr val="000000"/>
                </a:solidFill>
                <a:effectLst/>
              </a:rPr>
              <a:t> Educational programs provide workshops and resources to help families understand the disease, caregiving techniques, and self-care strategies. These programs equip families with the knowledge and skills needed to manage caregiving responsibilities effectively. By learning about the disease and practical caregiving methods, family members can reduce stress, improve care quality, and ensure they take care of their own mental and physical health. Educational resources also offer guidance on navigating the complexities of caregiving, helping families make informed decisions and maintain balance in their lives.</a:t>
            </a:r>
          </a:p>
        </p:txBody>
      </p:sp>
      <p:sp>
        <p:nvSpPr>
          <p:cNvPr id="4" name="Slide Number Placeholder 3"/>
          <p:cNvSpPr>
            <a:spLocks noGrp="1"/>
          </p:cNvSpPr>
          <p:nvPr>
            <p:ph type="sldNum" sz="quarter" idx="5"/>
          </p:nvPr>
        </p:nvSpPr>
        <p:spPr/>
        <p:txBody>
          <a:bodyPr/>
          <a:lstStyle/>
          <a:p>
            <a:fld id="{9FC05F6B-35C7-4118-97E2-D4755DC640DC}" type="slidenum">
              <a:rPr lang="en-CY" smtClean="0"/>
              <a:t>9</a:t>
            </a:fld>
            <a:endParaRPr lang="en-CY"/>
          </a:p>
        </p:txBody>
      </p:sp>
    </p:spTree>
    <p:extLst>
      <p:ext uri="{BB962C8B-B14F-4D97-AF65-F5344CB8AC3E}">
        <p14:creationId xmlns:p14="http://schemas.microsoft.com/office/powerpoint/2010/main" val="21711356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3179D-E8E9-E3EA-35D5-600D208EC14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SE"/>
          </a:p>
        </p:txBody>
      </p:sp>
      <p:sp>
        <p:nvSpPr>
          <p:cNvPr id="3" name="Subtitle 2">
            <a:extLst>
              <a:ext uri="{FF2B5EF4-FFF2-40B4-BE49-F238E27FC236}">
                <a16:creationId xmlns:a16="http://schemas.microsoft.com/office/drawing/2014/main" id="{75B89B85-DB29-8CD7-3AAE-0C7D8A02AC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SE"/>
          </a:p>
        </p:txBody>
      </p:sp>
    </p:spTree>
    <p:extLst>
      <p:ext uri="{BB962C8B-B14F-4D97-AF65-F5344CB8AC3E}">
        <p14:creationId xmlns:p14="http://schemas.microsoft.com/office/powerpoint/2010/main" val="1845764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307A5-4DC7-1BEC-3FDB-979134770DC9}"/>
              </a:ext>
            </a:extLst>
          </p:cNvPr>
          <p:cNvSpPr>
            <a:spLocks noGrp="1"/>
          </p:cNvSpPr>
          <p:nvPr>
            <p:ph type="title"/>
          </p:nvPr>
        </p:nvSpPr>
        <p:spPr/>
        <p:txBody>
          <a:bodyPr/>
          <a:lstStyle/>
          <a:p>
            <a:r>
              <a:rPr lang="en-GB"/>
              <a:t>Click to edit Master title style</a:t>
            </a:r>
            <a:endParaRPr lang="en-SE"/>
          </a:p>
        </p:txBody>
      </p:sp>
      <p:sp>
        <p:nvSpPr>
          <p:cNvPr id="3" name="Vertical Text Placeholder 2">
            <a:extLst>
              <a:ext uri="{FF2B5EF4-FFF2-40B4-BE49-F238E27FC236}">
                <a16:creationId xmlns:a16="http://schemas.microsoft.com/office/drawing/2014/main" id="{8D4E0F90-C813-648E-2596-CCCDB183444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927869CE-9132-EE61-FA52-BA7AD4776A40}"/>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8/17/24</a:t>
            </a:fld>
            <a:endParaRPr lang="en-SE"/>
          </a:p>
        </p:txBody>
      </p:sp>
      <p:sp>
        <p:nvSpPr>
          <p:cNvPr id="5" name="Footer Placeholder 4">
            <a:extLst>
              <a:ext uri="{FF2B5EF4-FFF2-40B4-BE49-F238E27FC236}">
                <a16:creationId xmlns:a16="http://schemas.microsoft.com/office/drawing/2014/main" id="{426063DB-CC34-9C76-201D-9521D56A93F8}"/>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6" name="Slide Number Placeholder 5">
            <a:extLst>
              <a:ext uri="{FF2B5EF4-FFF2-40B4-BE49-F238E27FC236}">
                <a16:creationId xmlns:a16="http://schemas.microsoft.com/office/drawing/2014/main" id="{408370E2-DD8D-4EB9-D006-29F9ABCEB149}"/>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3382965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787589-EAF7-7FD7-F2EC-6EBA2A3283E4}"/>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SE"/>
          </a:p>
        </p:txBody>
      </p:sp>
      <p:sp>
        <p:nvSpPr>
          <p:cNvPr id="3" name="Vertical Text Placeholder 2">
            <a:extLst>
              <a:ext uri="{FF2B5EF4-FFF2-40B4-BE49-F238E27FC236}">
                <a16:creationId xmlns:a16="http://schemas.microsoft.com/office/drawing/2014/main" id="{98F28D9D-9C67-F350-392F-B149C909434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8D2DD0BF-8FCE-1370-F91F-8098E20D0D50}"/>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8/17/24</a:t>
            </a:fld>
            <a:endParaRPr lang="en-SE"/>
          </a:p>
        </p:txBody>
      </p:sp>
      <p:sp>
        <p:nvSpPr>
          <p:cNvPr id="5" name="Footer Placeholder 4">
            <a:extLst>
              <a:ext uri="{FF2B5EF4-FFF2-40B4-BE49-F238E27FC236}">
                <a16:creationId xmlns:a16="http://schemas.microsoft.com/office/drawing/2014/main" id="{84033D41-00BB-F0AC-11EF-165F08B4ADBE}"/>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6" name="Slide Number Placeholder 5">
            <a:extLst>
              <a:ext uri="{FF2B5EF4-FFF2-40B4-BE49-F238E27FC236}">
                <a16:creationId xmlns:a16="http://schemas.microsoft.com/office/drawing/2014/main" id="{6344EC5C-F93C-2349-D975-91319D085E6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920510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4F669-B068-836D-61D4-2A4838C78116}"/>
              </a:ext>
            </a:extLst>
          </p:cNvPr>
          <p:cNvSpPr>
            <a:spLocks noGrp="1"/>
          </p:cNvSpPr>
          <p:nvPr>
            <p:ph type="title"/>
          </p:nvPr>
        </p:nvSpPr>
        <p:spPr>
          <a:xfrm>
            <a:off x="838200" y="365125"/>
            <a:ext cx="10515600" cy="874395"/>
          </a:xfrm>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5F185C74-0254-0336-1B45-B061659A5D01}"/>
              </a:ext>
            </a:extLst>
          </p:cNvPr>
          <p:cNvSpPr>
            <a:spLocks noGrp="1"/>
          </p:cNvSpPr>
          <p:nvPr>
            <p:ph idx="1"/>
          </p:nvPr>
        </p:nvSpPr>
        <p:spPr>
          <a:xfrm>
            <a:off x="838200" y="1371600"/>
            <a:ext cx="10515600" cy="480536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Tree>
    <p:extLst>
      <p:ext uri="{BB962C8B-B14F-4D97-AF65-F5344CB8AC3E}">
        <p14:creationId xmlns:p14="http://schemas.microsoft.com/office/powerpoint/2010/main" val="3250598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B3096-5530-0861-0508-3A56D9D7071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SE"/>
          </a:p>
        </p:txBody>
      </p:sp>
      <p:sp>
        <p:nvSpPr>
          <p:cNvPr id="3" name="Text Placeholder 2">
            <a:extLst>
              <a:ext uri="{FF2B5EF4-FFF2-40B4-BE49-F238E27FC236}">
                <a16:creationId xmlns:a16="http://schemas.microsoft.com/office/drawing/2014/main" id="{419DF0C6-F634-D4EC-8A3D-15565EF7AC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384711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E2962-CBB6-A5E1-9616-80A8151266CD}"/>
              </a:ext>
            </a:extLst>
          </p:cNvPr>
          <p:cNvSpPr>
            <a:spLocks noGrp="1"/>
          </p:cNvSpPr>
          <p:nvPr>
            <p:ph type="title"/>
          </p:nvPr>
        </p:nvSpPr>
        <p:spPr>
          <a:xfrm>
            <a:off x="838200" y="365125"/>
            <a:ext cx="10515600" cy="742315"/>
          </a:xfrm>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BBA233BE-4880-12D2-FA56-FC85E6CFDFED}"/>
              </a:ext>
            </a:extLst>
          </p:cNvPr>
          <p:cNvSpPr>
            <a:spLocks noGrp="1"/>
          </p:cNvSpPr>
          <p:nvPr>
            <p:ph sz="half" idx="1"/>
          </p:nvPr>
        </p:nvSpPr>
        <p:spPr>
          <a:xfrm>
            <a:off x="838200" y="1361440"/>
            <a:ext cx="5181600" cy="4815523"/>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Content Placeholder 3">
            <a:extLst>
              <a:ext uri="{FF2B5EF4-FFF2-40B4-BE49-F238E27FC236}">
                <a16:creationId xmlns:a16="http://schemas.microsoft.com/office/drawing/2014/main" id="{81BBFA12-D6DF-9E5F-5131-F67A929604E3}"/>
              </a:ext>
            </a:extLst>
          </p:cNvPr>
          <p:cNvSpPr>
            <a:spLocks noGrp="1"/>
          </p:cNvSpPr>
          <p:nvPr>
            <p:ph sz="half" idx="2"/>
          </p:nvPr>
        </p:nvSpPr>
        <p:spPr>
          <a:xfrm>
            <a:off x="6172200" y="1361440"/>
            <a:ext cx="5181600" cy="4815523"/>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1232968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7BA29-5628-36A3-2761-0E7FC6E0810C}"/>
              </a:ext>
            </a:extLst>
          </p:cNvPr>
          <p:cNvSpPr>
            <a:spLocks noGrp="1"/>
          </p:cNvSpPr>
          <p:nvPr>
            <p:ph type="title"/>
          </p:nvPr>
        </p:nvSpPr>
        <p:spPr>
          <a:xfrm>
            <a:off x="839788" y="365125"/>
            <a:ext cx="10515600" cy="1325563"/>
          </a:xfrm>
        </p:spPr>
        <p:txBody>
          <a:bodyPr/>
          <a:lstStyle/>
          <a:p>
            <a:r>
              <a:rPr lang="en-GB"/>
              <a:t>Click to edit Master title style</a:t>
            </a:r>
            <a:endParaRPr lang="en-SE"/>
          </a:p>
        </p:txBody>
      </p:sp>
      <p:sp>
        <p:nvSpPr>
          <p:cNvPr id="3" name="Text Placeholder 2">
            <a:extLst>
              <a:ext uri="{FF2B5EF4-FFF2-40B4-BE49-F238E27FC236}">
                <a16:creationId xmlns:a16="http://schemas.microsoft.com/office/drawing/2014/main" id="{CC3A6EB6-804D-D929-87AC-F81224EEE2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D7CE9EE-D558-A4DF-6E49-AF196192C3D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Text Placeholder 4">
            <a:extLst>
              <a:ext uri="{FF2B5EF4-FFF2-40B4-BE49-F238E27FC236}">
                <a16:creationId xmlns:a16="http://schemas.microsoft.com/office/drawing/2014/main" id="{A22AEEF9-3009-ECFE-1246-06D673405B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21157B5-6FB0-0FE1-6228-F1997AF0711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7" name="Date Placeholder 6">
            <a:extLst>
              <a:ext uri="{FF2B5EF4-FFF2-40B4-BE49-F238E27FC236}">
                <a16:creationId xmlns:a16="http://schemas.microsoft.com/office/drawing/2014/main" id="{C7B02BFE-CF35-6592-404A-0E1600F125B6}"/>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8/17/24</a:t>
            </a:fld>
            <a:endParaRPr lang="en-SE"/>
          </a:p>
        </p:txBody>
      </p:sp>
      <p:sp>
        <p:nvSpPr>
          <p:cNvPr id="8" name="Footer Placeholder 7">
            <a:extLst>
              <a:ext uri="{FF2B5EF4-FFF2-40B4-BE49-F238E27FC236}">
                <a16:creationId xmlns:a16="http://schemas.microsoft.com/office/drawing/2014/main" id="{D8A930C2-AFB0-D70C-A7DB-0AFAFEE480A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9" name="Slide Number Placeholder 8">
            <a:extLst>
              <a:ext uri="{FF2B5EF4-FFF2-40B4-BE49-F238E27FC236}">
                <a16:creationId xmlns:a16="http://schemas.microsoft.com/office/drawing/2014/main" id="{4DB32882-E567-3516-777B-1FB7A5BDB735}"/>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960400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88BB7-0C64-AC13-8355-4B321CB049D3}"/>
              </a:ext>
            </a:extLst>
          </p:cNvPr>
          <p:cNvSpPr>
            <a:spLocks noGrp="1"/>
          </p:cNvSpPr>
          <p:nvPr>
            <p:ph type="title"/>
          </p:nvPr>
        </p:nvSpPr>
        <p:spPr/>
        <p:txBody>
          <a:bodyPr/>
          <a:lstStyle/>
          <a:p>
            <a:r>
              <a:rPr lang="en-GB"/>
              <a:t>Click to edit Master title style</a:t>
            </a:r>
            <a:endParaRPr lang="en-SE"/>
          </a:p>
        </p:txBody>
      </p:sp>
      <p:sp>
        <p:nvSpPr>
          <p:cNvPr id="3" name="Date Placeholder 2">
            <a:extLst>
              <a:ext uri="{FF2B5EF4-FFF2-40B4-BE49-F238E27FC236}">
                <a16:creationId xmlns:a16="http://schemas.microsoft.com/office/drawing/2014/main" id="{7979993E-B2FE-38A6-9365-78334A1A51C3}"/>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8/17/24</a:t>
            </a:fld>
            <a:endParaRPr lang="en-SE"/>
          </a:p>
        </p:txBody>
      </p:sp>
      <p:sp>
        <p:nvSpPr>
          <p:cNvPr id="4" name="Footer Placeholder 3">
            <a:extLst>
              <a:ext uri="{FF2B5EF4-FFF2-40B4-BE49-F238E27FC236}">
                <a16:creationId xmlns:a16="http://schemas.microsoft.com/office/drawing/2014/main" id="{586A1F94-D559-80C1-95D2-0856570B9393}"/>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5" name="Slide Number Placeholder 4">
            <a:extLst>
              <a:ext uri="{FF2B5EF4-FFF2-40B4-BE49-F238E27FC236}">
                <a16:creationId xmlns:a16="http://schemas.microsoft.com/office/drawing/2014/main" id="{0C92DB70-1391-1732-2CC3-BB2DEEEA0EB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4126475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18C9CB-B793-99AB-AA1C-F8D162975C18}"/>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8/17/24</a:t>
            </a:fld>
            <a:endParaRPr lang="en-SE"/>
          </a:p>
        </p:txBody>
      </p:sp>
      <p:sp>
        <p:nvSpPr>
          <p:cNvPr id="3" name="Footer Placeholder 2">
            <a:extLst>
              <a:ext uri="{FF2B5EF4-FFF2-40B4-BE49-F238E27FC236}">
                <a16:creationId xmlns:a16="http://schemas.microsoft.com/office/drawing/2014/main" id="{4F21F578-1D3F-1983-2D46-0CA027B99EF9}"/>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4" name="Slide Number Placeholder 3">
            <a:extLst>
              <a:ext uri="{FF2B5EF4-FFF2-40B4-BE49-F238E27FC236}">
                <a16:creationId xmlns:a16="http://schemas.microsoft.com/office/drawing/2014/main" id="{00846DD7-663E-8D55-AE79-CE7021794BF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701880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F0088-7BEE-114C-47D2-7C75E421D6F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SE"/>
          </a:p>
        </p:txBody>
      </p:sp>
      <p:sp>
        <p:nvSpPr>
          <p:cNvPr id="3" name="Content Placeholder 2">
            <a:extLst>
              <a:ext uri="{FF2B5EF4-FFF2-40B4-BE49-F238E27FC236}">
                <a16:creationId xmlns:a16="http://schemas.microsoft.com/office/drawing/2014/main" id="{E281FE15-BED3-4A69-C520-7C4D8C5B00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Text Placeholder 3">
            <a:extLst>
              <a:ext uri="{FF2B5EF4-FFF2-40B4-BE49-F238E27FC236}">
                <a16:creationId xmlns:a16="http://schemas.microsoft.com/office/drawing/2014/main" id="{B31A165C-8EDB-CB77-96EC-BEE223002F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8D5828D-86AC-8E80-0618-7E5119BB7C3B}"/>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8/17/24</a:t>
            </a:fld>
            <a:endParaRPr lang="en-SE"/>
          </a:p>
        </p:txBody>
      </p:sp>
      <p:sp>
        <p:nvSpPr>
          <p:cNvPr id="6" name="Footer Placeholder 5">
            <a:extLst>
              <a:ext uri="{FF2B5EF4-FFF2-40B4-BE49-F238E27FC236}">
                <a16:creationId xmlns:a16="http://schemas.microsoft.com/office/drawing/2014/main" id="{F41FC49E-0B95-1ACB-11FE-932A3352D1A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7" name="Slide Number Placeholder 6">
            <a:extLst>
              <a:ext uri="{FF2B5EF4-FFF2-40B4-BE49-F238E27FC236}">
                <a16:creationId xmlns:a16="http://schemas.microsoft.com/office/drawing/2014/main" id="{2A459BAC-511D-50A7-5A19-87FF49189BF6}"/>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4297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9537C-4A27-EA8C-7671-C1B8B318751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SE"/>
          </a:p>
        </p:txBody>
      </p:sp>
      <p:sp>
        <p:nvSpPr>
          <p:cNvPr id="3" name="Picture Placeholder 2">
            <a:extLst>
              <a:ext uri="{FF2B5EF4-FFF2-40B4-BE49-F238E27FC236}">
                <a16:creationId xmlns:a16="http://schemas.microsoft.com/office/drawing/2014/main" id="{CE3BA6F3-D164-C635-D6FE-E6D0FBDCD9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a:p>
        </p:txBody>
      </p:sp>
      <p:sp>
        <p:nvSpPr>
          <p:cNvPr id="4" name="Text Placeholder 3">
            <a:extLst>
              <a:ext uri="{FF2B5EF4-FFF2-40B4-BE49-F238E27FC236}">
                <a16:creationId xmlns:a16="http://schemas.microsoft.com/office/drawing/2014/main" id="{5FDB5F6A-9E7A-4DBD-7561-3ABB1CDF4A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5081FD9-7B78-D626-212F-84DC21CE6E07}"/>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8/17/24</a:t>
            </a:fld>
            <a:endParaRPr lang="en-SE"/>
          </a:p>
        </p:txBody>
      </p:sp>
      <p:sp>
        <p:nvSpPr>
          <p:cNvPr id="6" name="Footer Placeholder 5">
            <a:extLst>
              <a:ext uri="{FF2B5EF4-FFF2-40B4-BE49-F238E27FC236}">
                <a16:creationId xmlns:a16="http://schemas.microsoft.com/office/drawing/2014/main" id="{00AF957F-24B7-0B57-8FC3-B96A0317298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7" name="Slide Number Placeholder 6">
            <a:extLst>
              <a:ext uri="{FF2B5EF4-FFF2-40B4-BE49-F238E27FC236}">
                <a16:creationId xmlns:a16="http://schemas.microsoft.com/office/drawing/2014/main" id="{7034E2AA-53BF-1C4E-F268-4F6427E3BDDB}"/>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1254545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684F64-240D-C9B3-4318-EA03C8CB63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SE"/>
          </a:p>
        </p:txBody>
      </p:sp>
      <p:sp>
        <p:nvSpPr>
          <p:cNvPr id="3" name="Text Placeholder 2">
            <a:extLst>
              <a:ext uri="{FF2B5EF4-FFF2-40B4-BE49-F238E27FC236}">
                <a16:creationId xmlns:a16="http://schemas.microsoft.com/office/drawing/2014/main" id="{C1998B89-FF20-91B4-3503-8B6F258DF7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grpSp>
        <p:nvGrpSpPr>
          <p:cNvPr id="7" name="Group 6">
            <a:extLst>
              <a:ext uri="{FF2B5EF4-FFF2-40B4-BE49-F238E27FC236}">
                <a16:creationId xmlns:a16="http://schemas.microsoft.com/office/drawing/2014/main" id="{43CAFB99-334F-065D-1C77-534D9178CA71}"/>
              </a:ext>
            </a:extLst>
          </p:cNvPr>
          <p:cNvGrpSpPr/>
          <p:nvPr userDrawn="1"/>
        </p:nvGrpSpPr>
        <p:grpSpPr>
          <a:xfrm>
            <a:off x="179523" y="6121210"/>
            <a:ext cx="6520219" cy="633095"/>
            <a:chOff x="519728" y="10058718"/>
            <a:chExt cx="6520219" cy="633095"/>
          </a:xfrm>
        </p:grpSpPr>
        <p:pic>
          <p:nvPicPr>
            <p:cNvPr id="8" name="Picture 7">
              <a:extLst>
                <a:ext uri="{FF2B5EF4-FFF2-40B4-BE49-F238E27FC236}">
                  <a16:creationId xmlns:a16="http://schemas.microsoft.com/office/drawing/2014/main" id="{37173820-6D4F-B0C4-A30B-F7D0678B2B6A}"/>
                </a:ext>
              </a:extLst>
            </p:cNvPr>
            <p:cNvPicPr/>
            <p:nvPr userDrawn="1"/>
          </p:nvPicPr>
          <p:blipFill>
            <a:blip r:embed="rId13">
              <a:extLst>
                <a:ext uri="{28A0092B-C50C-407E-A947-70E740481C1C}">
                  <a14:useLocalDpi xmlns:a14="http://schemas.microsoft.com/office/drawing/2010/main" val="0"/>
                </a:ext>
              </a:extLst>
            </a:blip>
            <a:stretch>
              <a:fillRect/>
            </a:stretch>
          </p:blipFill>
          <p:spPr>
            <a:xfrm>
              <a:off x="519728" y="10058718"/>
              <a:ext cx="2218055" cy="633095"/>
            </a:xfrm>
            <a:prstGeom prst="rect">
              <a:avLst/>
            </a:prstGeom>
          </p:spPr>
        </p:pic>
        <p:sp>
          <p:nvSpPr>
            <p:cNvPr id="9" name="TextBox 8">
              <a:extLst>
                <a:ext uri="{FF2B5EF4-FFF2-40B4-BE49-F238E27FC236}">
                  <a16:creationId xmlns:a16="http://schemas.microsoft.com/office/drawing/2014/main" id="{1D579E16-F6AE-08E5-6699-4737ED30B6B0}"/>
                </a:ext>
              </a:extLst>
            </p:cNvPr>
            <p:cNvSpPr txBox="1"/>
            <p:nvPr userDrawn="1"/>
          </p:nvSpPr>
          <p:spPr>
            <a:xfrm>
              <a:off x="2796720" y="10142137"/>
              <a:ext cx="4243227" cy="461665"/>
            </a:xfrm>
            <a:prstGeom prst="rect">
              <a:avLst/>
            </a:prstGeom>
            <a:noFill/>
          </p:spPr>
          <p:txBody>
            <a:bodyPr wrap="square" rtlCol="0">
              <a:spAutoFit/>
            </a:bodyPr>
            <a:lstStyle/>
            <a:p>
              <a:r>
                <a:rPr lang="en-GB" sz="800" dirty="0"/>
                <a:t>Reference number: 618596-EPP-1-2020-1-SE-EPPKA2-CBHE-JP</a:t>
              </a:r>
              <a:br>
                <a:rPr lang="en-GB" sz="800" dirty="0"/>
              </a:br>
              <a:r>
                <a:rPr lang="en-GB" sz="800" dirty="0"/>
                <a:t>This publication [communication] reflects the views only of the authors, and the Commission cannot be held responsible for any use, which may be made of the information contained therein.</a:t>
              </a:r>
            </a:p>
          </p:txBody>
        </p:sp>
      </p:grpSp>
      <p:pic>
        <p:nvPicPr>
          <p:cNvPr id="10" name="Picture 9">
            <a:extLst>
              <a:ext uri="{FF2B5EF4-FFF2-40B4-BE49-F238E27FC236}">
                <a16:creationId xmlns:a16="http://schemas.microsoft.com/office/drawing/2014/main" id="{87B58126-C7BE-5D18-F25B-55D3658D4AEE}"/>
              </a:ext>
            </a:extLst>
          </p:cNvPr>
          <p:cNvPicPr>
            <a:picLocks noChangeAspect="1"/>
          </p:cNvPicPr>
          <p:nvPr userDrawn="1"/>
        </p:nvPicPr>
        <p:blipFill>
          <a:blip r:embed="rId14"/>
          <a:stretch>
            <a:fillRect/>
          </a:stretch>
        </p:blipFill>
        <p:spPr>
          <a:xfrm>
            <a:off x="11058439" y="5504807"/>
            <a:ext cx="1074143" cy="1309111"/>
          </a:xfrm>
          <a:prstGeom prst="rect">
            <a:avLst/>
          </a:prstGeom>
        </p:spPr>
      </p:pic>
    </p:spTree>
    <p:extLst>
      <p:ext uri="{BB962C8B-B14F-4D97-AF65-F5344CB8AC3E}">
        <p14:creationId xmlns:p14="http://schemas.microsoft.com/office/powerpoint/2010/main" val="476094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F4CEB-918A-0472-B6E4-4689B9CD397B}"/>
              </a:ext>
            </a:extLst>
          </p:cNvPr>
          <p:cNvSpPr>
            <a:spLocks noGrp="1"/>
          </p:cNvSpPr>
          <p:nvPr>
            <p:ph type="ctrTitle"/>
          </p:nvPr>
        </p:nvSpPr>
        <p:spPr/>
        <p:txBody>
          <a:bodyPr>
            <a:normAutofit fontScale="90000"/>
          </a:bodyPr>
          <a:lstStyle/>
          <a:p>
            <a:r>
              <a:rPr lang="en-GB" dirty="0">
                <a:effectLst/>
                <a:latin typeface="Helvetica Neue" panose="02000503000000020004" pitchFamily="2" charset="0"/>
              </a:rPr>
              <a:t>Understanding Neurodegenerative Disorders from a Psychological Perspective</a:t>
            </a:r>
          </a:p>
        </p:txBody>
      </p:sp>
      <p:sp>
        <p:nvSpPr>
          <p:cNvPr id="9" name="Subtitle 2">
            <a:extLst>
              <a:ext uri="{FF2B5EF4-FFF2-40B4-BE49-F238E27FC236}">
                <a16:creationId xmlns:a16="http://schemas.microsoft.com/office/drawing/2014/main" id="{5ADD9B8F-30B1-E9B3-FE6D-B4C2CCF58456}"/>
              </a:ext>
            </a:extLst>
          </p:cNvPr>
          <p:cNvSpPr txBox="1">
            <a:spLocks/>
          </p:cNvSpPr>
          <p:nvPr/>
        </p:nvSpPr>
        <p:spPr>
          <a:xfrm>
            <a:off x="1524000" y="4327208"/>
            <a:ext cx="9144000" cy="633095"/>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dirty="0"/>
              <a:t>Marios Argyrides, PhD</a:t>
            </a:r>
            <a:br>
              <a:rPr lang="en-GB" dirty="0"/>
            </a:br>
            <a:r>
              <a:rPr lang="en-GB" dirty="0"/>
              <a:t>Neapolis University </a:t>
            </a:r>
            <a:r>
              <a:rPr lang="en-GB" dirty="0" err="1"/>
              <a:t>Pafos</a:t>
            </a:r>
            <a:endParaRPr lang="en-GB" dirty="0"/>
          </a:p>
        </p:txBody>
      </p:sp>
    </p:spTree>
    <p:extLst>
      <p:ext uri="{BB962C8B-B14F-4D97-AF65-F5344CB8AC3E}">
        <p14:creationId xmlns:p14="http://schemas.microsoft.com/office/powerpoint/2010/main" val="1161591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fontScale="90000"/>
          </a:bodyPr>
          <a:lstStyle/>
          <a:p>
            <a:r>
              <a:rPr lang="en-GB" dirty="0">
                <a:latin typeface="Helvetica Neue" panose="02000503000000020004" pitchFamily="2" charset="0"/>
              </a:rPr>
              <a:t>Psychological Approaches in Care Planning</a:t>
            </a:r>
            <a:endParaRPr lang="en-SE" dirty="0"/>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fontScale="92500" lnSpcReduction="10000"/>
          </a:bodyPr>
          <a:lstStyle/>
          <a:p>
            <a:r>
              <a:rPr lang="en-GB" dirty="0">
                <a:effectLst/>
                <a:latin typeface="Helvetica Neue" panose="02000503000000020004" pitchFamily="2" charset="0"/>
              </a:rPr>
              <a:t>Integrative Care Models:</a:t>
            </a:r>
          </a:p>
          <a:p>
            <a:pPr lvl="1"/>
            <a:r>
              <a:rPr lang="en-GB" dirty="0">
                <a:effectLst/>
                <a:latin typeface="Helvetica Neue" panose="02000503000000020004" pitchFamily="2" charset="0"/>
              </a:rPr>
              <a:t>Multidisciplinary Teams: Collaboration among neurologists, psychologists, social workers, occupational therapists, and other specialists.</a:t>
            </a:r>
          </a:p>
          <a:p>
            <a:pPr lvl="1"/>
            <a:r>
              <a:rPr lang="en-GB" dirty="0">
                <a:effectLst/>
                <a:latin typeface="Helvetica Neue" panose="02000503000000020004" pitchFamily="2" charset="0"/>
              </a:rPr>
              <a:t>Holistic Care: Addressing the physical, emotional, social, and cognitive needs of patients and families.</a:t>
            </a:r>
          </a:p>
          <a:p>
            <a:pPr lvl="1"/>
            <a:r>
              <a:rPr lang="en-GB" dirty="0">
                <a:effectLst/>
                <a:latin typeface="Helvetica Neue" panose="02000503000000020004" pitchFamily="2" charset="0"/>
              </a:rPr>
              <a:t>Patient-</a:t>
            </a:r>
            <a:r>
              <a:rPr lang="en-GB" dirty="0" err="1">
                <a:effectLst/>
                <a:latin typeface="Helvetica Neue" panose="02000503000000020004" pitchFamily="2" charset="0"/>
              </a:rPr>
              <a:t>Centered</a:t>
            </a:r>
            <a:r>
              <a:rPr lang="en-GB" dirty="0">
                <a:effectLst/>
                <a:latin typeface="Helvetica Neue" panose="02000503000000020004" pitchFamily="2" charset="0"/>
              </a:rPr>
              <a:t> Care: Focusing on the individual needs, preferences, and values of each patient and family.</a:t>
            </a:r>
          </a:p>
          <a:p>
            <a:r>
              <a:rPr lang="en-GB" dirty="0">
                <a:effectLst/>
                <a:latin typeface="Helvetica Neue" panose="02000503000000020004" pitchFamily="2" charset="0"/>
              </a:rPr>
              <a:t>Role of Multidisciplinary Teams:</a:t>
            </a:r>
          </a:p>
          <a:p>
            <a:pPr lvl="1"/>
            <a:r>
              <a:rPr lang="en-GB" dirty="0">
                <a:effectLst/>
                <a:latin typeface="Helvetica Neue" panose="02000503000000020004" pitchFamily="2" charset="0"/>
              </a:rPr>
              <a:t>Coordinating care across different specialties to provide comprehensive support.</a:t>
            </a:r>
          </a:p>
          <a:p>
            <a:pPr lvl="1"/>
            <a:r>
              <a:rPr lang="en-GB" dirty="0">
                <a:effectLst/>
                <a:latin typeface="Helvetica Neue" panose="02000503000000020004" pitchFamily="2" charset="0"/>
              </a:rPr>
              <a:t>Ensuring consistent communication and collaboration among healthcare providers.</a:t>
            </a:r>
          </a:p>
          <a:p>
            <a:pPr lvl="1"/>
            <a:r>
              <a:rPr lang="en-GB" dirty="0">
                <a:effectLst/>
                <a:latin typeface="Helvetica Neue" panose="02000503000000020004" pitchFamily="2" charset="0"/>
              </a:rPr>
              <a:t>Involving patients and families in care planning and decision-making processes.</a:t>
            </a:r>
          </a:p>
        </p:txBody>
      </p:sp>
    </p:spTree>
    <p:extLst>
      <p:ext uri="{BB962C8B-B14F-4D97-AF65-F5344CB8AC3E}">
        <p14:creationId xmlns:p14="http://schemas.microsoft.com/office/powerpoint/2010/main" val="3664010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GB" dirty="0">
                <a:latin typeface="Helvetica Neue" panose="02000503000000020004" pitchFamily="2" charset="0"/>
              </a:rPr>
              <a:t>Psychological Assessment of NDDs</a:t>
            </a:r>
            <a:endParaRPr lang="en-SE" dirty="0"/>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a:bodyPr>
          <a:lstStyle/>
          <a:p>
            <a:r>
              <a:rPr lang="en-GB" dirty="0">
                <a:effectLst/>
                <a:latin typeface="Helvetica Neue" panose="02000503000000020004" pitchFamily="2" charset="0"/>
              </a:rPr>
              <a:t>Tools and Techniques:</a:t>
            </a:r>
          </a:p>
          <a:p>
            <a:pPr lvl="1"/>
            <a:r>
              <a:rPr lang="en-GB" dirty="0">
                <a:effectLst/>
                <a:latin typeface="Helvetica Neue" panose="02000503000000020004" pitchFamily="2" charset="0"/>
              </a:rPr>
              <a:t>Neuropsychological Tests: Assessments such as the MMSE, MoCA, and comprehensive testing batteries to evaluate cognitive functions.</a:t>
            </a:r>
          </a:p>
          <a:p>
            <a:pPr lvl="1"/>
            <a:r>
              <a:rPr lang="en-GB" dirty="0">
                <a:effectLst/>
                <a:latin typeface="Helvetica Neue" panose="02000503000000020004" pitchFamily="2" charset="0"/>
              </a:rPr>
              <a:t>Psychiatric Evaluations: Identifying co-occurring mental health conditions such as depression, anxiety, and psychosis.</a:t>
            </a:r>
          </a:p>
          <a:p>
            <a:pPr lvl="1"/>
            <a:r>
              <a:rPr lang="en-GB" dirty="0" err="1">
                <a:effectLst/>
                <a:latin typeface="Helvetica Neue" panose="02000503000000020004" pitchFamily="2" charset="0"/>
              </a:rPr>
              <a:t>Behavioral</a:t>
            </a:r>
            <a:r>
              <a:rPr lang="en-GB" dirty="0">
                <a:effectLst/>
                <a:latin typeface="Helvetica Neue" panose="02000503000000020004" pitchFamily="2" charset="0"/>
              </a:rPr>
              <a:t> Assessments: Observations and standardized scales to evaluate emotional and </a:t>
            </a:r>
            <a:r>
              <a:rPr lang="en-GB" dirty="0" err="1">
                <a:effectLst/>
                <a:latin typeface="Helvetica Neue" panose="02000503000000020004" pitchFamily="2" charset="0"/>
              </a:rPr>
              <a:t>behavioral</a:t>
            </a:r>
            <a:r>
              <a:rPr lang="en-GB" dirty="0">
                <a:effectLst/>
                <a:latin typeface="Helvetica Neue" panose="02000503000000020004" pitchFamily="2" charset="0"/>
              </a:rPr>
              <a:t> symptoms.</a:t>
            </a:r>
          </a:p>
          <a:p>
            <a:r>
              <a:rPr lang="en-GB" dirty="0">
                <a:effectLst/>
                <a:latin typeface="Helvetica Neue" panose="02000503000000020004" pitchFamily="2" charset="0"/>
              </a:rPr>
              <a:t>Case Studies and Examples:</a:t>
            </a:r>
          </a:p>
          <a:p>
            <a:pPr lvl="1"/>
            <a:r>
              <a:rPr lang="en-GB" dirty="0">
                <a:effectLst/>
                <a:latin typeface="Helvetica Neue" panose="02000503000000020004" pitchFamily="2" charset="0"/>
              </a:rPr>
              <a:t>Detailed examples of assessment protocols for Alzheimer’s, Parkinson’s, ALS, and Huntington’s disease.</a:t>
            </a:r>
          </a:p>
          <a:p>
            <a:pPr lvl="1"/>
            <a:r>
              <a:rPr lang="en-GB" dirty="0">
                <a:effectLst/>
                <a:latin typeface="Helvetica Neue" panose="02000503000000020004" pitchFamily="2" charset="0"/>
              </a:rPr>
              <a:t>Discussion of specific patient cases, including assessment results, diagnosis, and recommendations for care.</a:t>
            </a:r>
          </a:p>
        </p:txBody>
      </p:sp>
    </p:spTree>
    <p:extLst>
      <p:ext uri="{BB962C8B-B14F-4D97-AF65-F5344CB8AC3E}">
        <p14:creationId xmlns:p14="http://schemas.microsoft.com/office/powerpoint/2010/main" val="488514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GB" dirty="0">
                <a:latin typeface="Helvetica Neue" panose="02000503000000020004" pitchFamily="2" charset="0"/>
              </a:rPr>
              <a:t>Developing Care Plans</a:t>
            </a:r>
            <a:endParaRPr lang="en-SE" dirty="0"/>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lnSpcReduction="10000"/>
          </a:bodyPr>
          <a:lstStyle/>
          <a:p>
            <a:r>
              <a:rPr lang="en-GB" dirty="0">
                <a:effectLst/>
                <a:latin typeface="Helvetica Neue" panose="02000503000000020004" pitchFamily="2" charset="0"/>
              </a:rPr>
              <a:t>Holistic Approach:</a:t>
            </a:r>
          </a:p>
          <a:p>
            <a:pPr lvl="1"/>
            <a:r>
              <a:rPr lang="en-GB" dirty="0">
                <a:effectLst/>
                <a:latin typeface="Helvetica Neue" panose="02000503000000020004" pitchFamily="2" charset="0"/>
              </a:rPr>
              <a:t>Combining medical treatments with psychological support to address all aspects of patient care.</a:t>
            </a:r>
          </a:p>
          <a:p>
            <a:pPr lvl="1"/>
            <a:r>
              <a:rPr lang="en-GB" dirty="0">
                <a:effectLst/>
                <a:latin typeface="Helvetica Neue" panose="02000503000000020004" pitchFamily="2" charset="0"/>
              </a:rPr>
              <a:t>Integrating physical, emotional, cognitive, and social interventions for comprehensive care.</a:t>
            </a:r>
          </a:p>
          <a:p>
            <a:pPr lvl="1"/>
            <a:r>
              <a:rPr lang="en-GB" dirty="0">
                <a:effectLst/>
                <a:latin typeface="Helvetica Neue" panose="02000503000000020004" pitchFamily="2" charset="0"/>
              </a:rPr>
              <a:t>Considering environmental modifications and assistive devices to enhance daily functioning.</a:t>
            </a:r>
          </a:p>
          <a:p>
            <a:r>
              <a:rPr lang="en-GB" dirty="0">
                <a:effectLst/>
                <a:latin typeface="Helvetica Neue" panose="02000503000000020004" pitchFamily="2" charset="0"/>
              </a:rPr>
              <a:t>Personalized Care Plans:</a:t>
            </a:r>
          </a:p>
          <a:p>
            <a:pPr lvl="1"/>
            <a:r>
              <a:rPr lang="en-GB" dirty="0">
                <a:effectLst/>
                <a:latin typeface="Helvetica Neue" panose="02000503000000020004" pitchFamily="2" charset="0"/>
              </a:rPr>
              <a:t>Tailoring interventions to individual patient needs, preferences, and life circumstances.</a:t>
            </a:r>
          </a:p>
          <a:p>
            <a:pPr lvl="1"/>
            <a:r>
              <a:rPr lang="en-GB" dirty="0">
                <a:effectLst/>
                <a:latin typeface="Helvetica Neue" panose="02000503000000020004" pitchFamily="2" charset="0"/>
              </a:rPr>
              <a:t>Involving patients and families in the development and ongoing adjustment of care plans.</a:t>
            </a:r>
          </a:p>
          <a:p>
            <a:pPr lvl="1"/>
            <a:r>
              <a:rPr lang="en-GB" dirty="0">
                <a:effectLst/>
                <a:latin typeface="Helvetica Neue" panose="02000503000000020004" pitchFamily="2" charset="0"/>
              </a:rPr>
              <a:t>Regularly updating care plans based on patient progress, feedback, and changes in condition.</a:t>
            </a:r>
          </a:p>
        </p:txBody>
      </p:sp>
    </p:spTree>
    <p:extLst>
      <p:ext uri="{BB962C8B-B14F-4D97-AF65-F5344CB8AC3E}">
        <p14:creationId xmlns:p14="http://schemas.microsoft.com/office/powerpoint/2010/main" val="4254008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fontScale="90000"/>
          </a:bodyPr>
          <a:lstStyle/>
          <a:p>
            <a:r>
              <a:rPr lang="en-GB" dirty="0">
                <a:latin typeface="Helvetica Neue" panose="02000503000000020004" pitchFamily="2" charset="0"/>
              </a:rPr>
              <a:t>Implementing Psychological Interventions</a:t>
            </a:r>
            <a:endParaRPr lang="en-SE" dirty="0"/>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lnSpcReduction="10000"/>
          </a:bodyPr>
          <a:lstStyle/>
          <a:p>
            <a:r>
              <a:rPr lang="en-GB" dirty="0">
                <a:effectLst/>
                <a:latin typeface="Helvetica Neue" panose="02000503000000020004" pitchFamily="2" charset="0"/>
              </a:rPr>
              <a:t>Cognitive-</a:t>
            </a:r>
            <a:r>
              <a:rPr lang="en-GB" dirty="0" err="1">
                <a:effectLst/>
                <a:latin typeface="Helvetica Neue" panose="02000503000000020004" pitchFamily="2" charset="0"/>
              </a:rPr>
              <a:t>Behavioral</a:t>
            </a:r>
            <a:r>
              <a:rPr lang="en-GB" dirty="0">
                <a:effectLst/>
                <a:latin typeface="Helvetica Neue" panose="02000503000000020004" pitchFamily="2" charset="0"/>
              </a:rPr>
              <a:t> Therapy (CBT):</a:t>
            </a:r>
          </a:p>
          <a:p>
            <a:pPr lvl="1"/>
            <a:r>
              <a:rPr lang="en-GB" dirty="0">
                <a:effectLst/>
                <a:latin typeface="Helvetica Neue" panose="02000503000000020004" pitchFamily="2" charset="0"/>
              </a:rPr>
              <a:t>Techniques to challenge and change negative thought patterns and beliefs.</a:t>
            </a:r>
          </a:p>
          <a:p>
            <a:pPr lvl="1"/>
            <a:r>
              <a:rPr lang="en-GB" dirty="0">
                <a:effectLst/>
                <a:latin typeface="Helvetica Neue" panose="02000503000000020004" pitchFamily="2" charset="0"/>
              </a:rPr>
              <a:t>Strategies to manage anxiety, depression, and </a:t>
            </a:r>
            <a:r>
              <a:rPr lang="en-GB" dirty="0" err="1">
                <a:effectLst/>
                <a:latin typeface="Helvetica Neue" panose="02000503000000020004" pitchFamily="2" charset="0"/>
              </a:rPr>
              <a:t>behavioral</a:t>
            </a:r>
            <a:r>
              <a:rPr lang="en-GB" dirty="0">
                <a:effectLst/>
                <a:latin typeface="Helvetica Neue" panose="02000503000000020004" pitchFamily="2" charset="0"/>
              </a:rPr>
              <a:t> issues through cognitive restructuring and </a:t>
            </a:r>
            <a:r>
              <a:rPr lang="en-GB" dirty="0" err="1">
                <a:effectLst/>
                <a:latin typeface="Helvetica Neue" panose="02000503000000020004" pitchFamily="2" charset="0"/>
              </a:rPr>
              <a:t>behavioral</a:t>
            </a:r>
            <a:r>
              <a:rPr lang="en-GB" dirty="0">
                <a:effectLst/>
                <a:latin typeface="Helvetica Neue" panose="02000503000000020004" pitchFamily="2" charset="0"/>
              </a:rPr>
              <a:t> activation.</a:t>
            </a:r>
          </a:p>
          <a:p>
            <a:pPr lvl="1"/>
            <a:r>
              <a:rPr lang="en-GB" dirty="0">
                <a:effectLst/>
                <a:latin typeface="Helvetica Neue" panose="02000503000000020004" pitchFamily="2" charset="0"/>
              </a:rPr>
              <a:t>Skills training in areas such as stress management, problem-solving, and social skills.</a:t>
            </a:r>
          </a:p>
          <a:p>
            <a:r>
              <a:rPr lang="en-GB" dirty="0">
                <a:effectLst/>
                <a:latin typeface="Helvetica Neue" panose="02000503000000020004" pitchFamily="2" charset="0"/>
              </a:rPr>
              <a:t>Mindfulness and Relaxation Techniques:</a:t>
            </a:r>
          </a:p>
          <a:p>
            <a:pPr lvl="1"/>
            <a:r>
              <a:rPr lang="en-GB" dirty="0">
                <a:effectLst/>
                <a:latin typeface="Helvetica Neue" panose="02000503000000020004" pitchFamily="2" charset="0"/>
              </a:rPr>
              <a:t>Practices to reduce stress, enhance emotional regulation, and improve overall well-being.</a:t>
            </a:r>
          </a:p>
          <a:p>
            <a:pPr lvl="1"/>
            <a:r>
              <a:rPr lang="en-GB" dirty="0">
                <a:effectLst/>
                <a:latin typeface="Helvetica Neue" panose="02000503000000020004" pitchFamily="2" charset="0"/>
              </a:rPr>
              <a:t>Techniques such as mindfulness meditation, deep breathing exercises, progressive muscle relaxation, and guided imagery.</a:t>
            </a:r>
          </a:p>
          <a:p>
            <a:pPr lvl="1"/>
            <a:r>
              <a:rPr lang="en-GB" dirty="0">
                <a:effectLst/>
                <a:latin typeface="Helvetica Neue" panose="02000503000000020004" pitchFamily="2" charset="0"/>
              </a:rPr>
              <a:t>Incorporating mindfulness into daily routines to promote calm and focus.</a:t>
            </a:r>
          </a:p>
        </p:txBody>
      </p:sp>
    </p:spTree>
    <p:extLst>
      <p:ext uri="{BB962C8B-B14F-4D97-AF65-F5344CB8AC3E}">
        <p14:creationId xmlns:p14="http://schemas.microsoft.com/office/powerpoint/2010/main" val="41488400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GB" dirty="0">
                <a:latin typeface="Helvetica Neue" panose="02000503000000020004" pitchFamily="2" charset="0"/>
              </a:rPr>
              <a:t>Case Study: Alzheimer’s Disease</a:t>
            </a:r>
            <a:endParaRPr lang="en-SE" dirty="0"/>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lnSpcReduction="10000"/>
          </a:bodyPr>
          <a:lstStyle/>
          <a:p>
            <a:r>
              <a:rPr lang="en-GB" dirty="0">
                <a:effectLst/>
                <a:latin typeface="Helvetica Neue" panose="02000503000000020004" pitchFamily="2" charset="0"/>
              </a:rPr>
              <a:t>Psychological Aspects of Alzheimer’s:</a:t>
            </a:r>
          </a:p>
          <a:p>
            <a:pPr lvl="1"/>
            <a:r>
              <a:rPr lang="en-GB" dirty="0">
                <a:effectLst/>
                <a:latin typeface="Helvetica Neue" panose="02000503000000020004" pitchFamily="2" charset="0"/>
              </a:rPr>
              <a:t>Progressive memory loss, disorientation, impaired judgment, and changes in </a:t>
            </a:r>
            <a:r>
              <a:rPr lang="en-GB" dirty="0" err="1">
                <a:effectLst/>
                <a:latin typeface="Helvetica Neue" panose="02000503000000020004" pitchFamily="2" charset="0"/>
              </a:rPr>
              <a:t>behavior</a:t>
            </a:r>
            <a:r>
              <a:rPr lang="en-GB" dirty="0">
                <a:effectLst/>
                <a:latin typeface="Helvetica Neue" panose="02000503000000020004" pitchFamily="2" charset="0"/>
              </a:rPr>
              <a:t>.</a:t>
            </a:r>
          </a:p>
          <a:p>
            <a:pPr lvl="1"/>
            <a:r>
              <a:rPr lang="en-GB" dirty="0">
                <a:effectLst/>
                <a:latin typeface="Helvetica Neue" panose="02000503000000020004" pitchFamily="2" charset="0"/>
              </a:rPr>
              <a:t>Psychological impact on identity, self-perception, and emotional well-being.</a:t>
            </a:r>
          </a:p>
          <a:p>
            <a:pPr lvl="1"/>
            <a:r>
              <a:rPr lang="en-GB" dirty="0">
                <a:effectLst/>
                <a:latin typeface="Helvetica Neue" panose="02000503000000020004" pitchFamily="2" charset="0"/>
              </a:rPr>
              <a:t>Challenges in communication, social interactions, and maintaining daily activities.</a:t>
            </a:r>
          </a:p>
          <a:p>
            <a:r>
              <a:rPr lang="en-GB" dirty="0">
                <a:effectLst/>
                <a:latin typeface="Helvetica Neue" panose="02000503000000020004" pitchFamily="2" charset="0"/>
              </a:rPr>
              <a:t>Case Study: Assessment, Care Planning, and Intervention:</a:t>
            </a:r>
          </a:p>
          <a:p>
            <a:pPr lvl="1"/>
            <a:r>
              <a:rPr lang="en-GB" dirty="0">
                <a:effectLst/>
                <a:latin typeface="Helvetica Neue" panose="02000503000000020004" pitchFamily="2" charset="0"/>
              </a:rPr>
              <a:t>Example of a patient’s journey through diagnosis, including initial symptoms, neuropsychological assessment, and formal diagnosis.</a:t>
            </a:r>
          </a:p>
          <a:p>
            <a:pPr lvl="1"/>
            <a:r>
              <a:rPr lang="en-GB" dirty="0">
                <a:effectLst/>
                <a:latin typeface="Helvetica Neue" panose="02000503000000020004" pitchFamily="2" charset="0"/>
              </a:rPr>
              <a:t>Development of a comprehensive care plan addressing cognitive, emotional, and </a:t>
            </a:r>
            <a:r>
              <a:rPr lang="en-GB" dirty="0" err="1">
                <a:effectLst/>
                <a:latin typeface="Helvetica Neue" panose="02000503000000020004" pitchFamily="2" charset="0"/>
              </a:rPr>
              <a:t>behavioral</a:t>
            </a:r>
            <a:r>
              <a:rPr lang="en-GB" dirty="0">
                <a:effectLst/>
                <a:latin typeface="Helvetica Neue" panose="02000503000000020004" pitchFamily="2" charset="0"/>
              </a:rPr>
              <a:t> symptoms.</a:t>
            </a:r>
          </a:p>
          <a:p>
            <a:pPr lvl="1"/>
            <a:r>
              <a:rPr lang="en-GB" dirty="0">
                <a:effectLst/>
                <a:latin typeface="Helvetica Neue" panose="02000503000000020004" pitchFamily="2" charset="0"/>
              </a:rPr>
              <a:t>Implementation of interventions such as cognitive rehabilitation, CBT, and family support.</a:t>
            </a:r>
          </a:p>
        </p:txBody>
      </p:sp>
    </p:spTree>
    <p:extLst>
      <p:ext uri="{BB962C8B-B14F-4D97-AF65-F5344CB8AC3E}">
        <p14:creationId xmlns:p14="http://schemas.microsoft.com/office/powerpoint/2010/main" val="22535150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GB" dirty="0">
                <a:latin typeface="Helvetica Neue" panose="02000503000000020004" pitchFamily="2" charset="0"/>
              </a:rPr>
              <a:t>Case Study: Parkinson’s Disease</a:t>
            </a:r>
            <a:endParaRPr lang="en-SE" dirty="0"/>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fontScale="92500" lnSpcReduction="20000"/>
          </a:bodyPr>
          <a:lstStyle/>
          <a:p>
            <a:r>
              <a:rPr lang="en-GB" sz="3200" dirty="0">
                <a:effectLst/>
                <a:latin typeface="Helvetica Neue" panose="02000503000000020004" pitchFamily="2" charset="0"/>
              </a:rPr>
              <a:t>Psychological Aspects of Parkinson’s:</a:t>
            </a:r>
          </a:p>
          <a:p>
            <a:pPr lvl="1"/>
            <a:r>
              <a:rPr lang="en-GB" sz="2800" dirty="0">
                <a:effectLst/>
                <a:latin typeface="Helvetica Neue" panose="02000503000000020004" pitchFamily="2" charset="0"/>
              </a:rPr>
              <a:t>Motor symptoms such as tremors, rigidity, bradykinesia, and postural instability.</a:t>
            </a:r>
          </a:p>
          <a:p>
            <a:pPr lvl="1"/>
            <a:r>
              <a:rPr lang="en-GB" sz="2800" dirty="0">
                <a:effectLst/>
                <a:latin typeface="Helvetica Neue" panose="02000503000000020004" pitchFamily="2" charset="0"/>
              </a:rPr>
              <a:t>Non-motor symptoms including depression, anxiety, cognitive decline, and sleep disturbances.</a:t>
            </a:r>
          </a:p>
          <a:p>
            <a:pPr lvl="1"/>
            <a:r>
              <a:rPr lang="en-GB" sz="2800" dirty="0">
                <a:effectLst/>
                <a:latin typeface="Helvetica Neue" panose="02000503000000020004" pitchFamily="2" charset="0"/>
              </a:rPr>
              <a:t>Impact on daily functioning, social interactions, and quality of life.</a:t>
            </a:r>
          </a:p>
          <a:p>
            <a:r>
              <a:rPr lang="en-GB" sz="3200" dirty="0">
                <a:effectLst/>
                <a:latin typeface="Helvetica Neue" panose="02000503000000020004" pitchFamily="2" charset="0"/>
              </a:rPr>
              <a:t>Case Study: Assessment, Care Planning, and Intervention:</a:t>
            </a:r>
          </a:p>
          <a:p>
            <a:pPr lvl="1"/>
            <a:r>
              <a:rPr lang="en-GB" sz="2800" dirty="0">
                <a:effectLst/>
                <a:latin typeface="Helvetica Neue" panose="02000503000000020004" pitchFamily="2" charset="0"/>
              </a:rPr>
              <a:t>Example of a comprehensive assessment including motor and non-motor symptom evaluation.</a:t>
            </a:r>
          </a:p>
          <a:p>
            <a:pPr lvl="1"/>
            <a:r>
              <a:rPr lang="en-GB" sz="2800" dirty="0">
                <a:effectLst/>
                <a:latin typeface="Helvetica Neue" panose="02000503000000020004" pitchFamily="2" charset="0"/>
              </a:rPr>
              <a:t>Development of a personalized care plan incorporating medical treatments, physical therapy, and psychological support.</a:t>
            </a:r>
          </a:p>
          <a:p>
            <a:pPr lvl="1"/>
            <a:r>
              <a:rPr lang="en-GB" sz="2800" dirty="0">
                <a:effectLst/>
                <a:latin typeface="Helvetica Neue" panose="02000503000000020004" pitchFamily="2" charset="0"/>
              </a:rPr>
              <a:t>Implementation of interventions such as CBT for depression and anxiety, </a:t>
            </a:r>
            <a:r>
              <a:rPr lang="en-GB" sz="2800" dirty="0" err="1">
                <a:effectLst/>
                <a:latin typeface="Helvetica Neue" panose="02000503000000020004" pitchFamily="2" charset="0"/>
              </a:rPr>
              <a:t>behavioral</a:t>
            </a:r>
            <a:r>
              <a:rPr lang="en-GB" sz="2800" dirty="0">
                <a:effectLst/>
                <a:latin typeface="Helvetica Neue" panose="02000503000000020004" pitchFamily="2" charset="0"/>
              </a:rPr>
              <a:t> management strategies, and caregiver support.</a:t>
            </a:r>
          </a:p>
        </p:txBody>
      </p:sp>
    </p:spTree>
    <p:extLst>
      <p:ext uri="{BB962C8B-B14F-4D97-AF65-F5344CB8AC3E}">
        <p14:creationId xmlns:p14="http://schemas.microsoft.com/office/powerpoint/2010/main" val="774572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GB" dirty="0">
                <a:latin typeface="Helvetica Neue" panose="02000503000000020004" pitchFamily="2" charset="0"/>
              </a:rPr>
              <a:t>Role of Caregivers</a:t>
            </a:r>
            <a:endParaRPr lang="en-SE" dirty="0"/>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a:bodyPr>
          <a:lstStyle/>
          <a:p>
            <a:r>
              <a:rPr lang="en-GB" dirty="0">
                <a:effectLst/>
                <a:latin typeface="Helvetica Neue" panose="02000503000000020004" pitchFamily="2" charset="0"/>
              </a:rPr>
              <a:t>Psychological Support for Caregivers:</a:t>
            </a:r>
          </a:p>
          <a:p>
            <a:pPr lvl="1"/>
            <a:r>
              <a:rPr lang="en-GB" sz="2000" dirty="0" err="1">
                <a:effectLst/>
                <a:latin typeface="Helvetica Neue" panose="02000503000000020004" pitchFamily="2" charset="0"/>
              </a:rPr>
              <a:t>Counseling</a:t>
            </a:r>
            <a:r>
              <a:rPr lang="en-GB" sz="2000" dirty="0">
                <a:effectLst/>
                <a:latin typeface="Helvetica Neue" panose="02000503000000020004" pitchFamily="2" charset="0"/>
              </a:rPr>
              <a:t>: Individual or group therapy sessions to address emotional stress, anxiety, and depression related to caregiving.</a:t>
            </a:r>
          </a:p>
          <a:p>
            <a:pPr lvl="1"/>
            <a:r>
              <a:rPr lang="en-GB" sz="2000" dirty="0">
                <a:effectLst/>
                <a:latin typeface="Helvetica Neue" panose="02000503000000020004" pitchFamily="2" charset="0"/>
              </a:rPr>
              <a:t>Support Groups: Peer-led or professionally facilitated groups providing emotional support, practical advice, and social connections.</a:t>
            </a:r>
          </a:p>
          <a:p>
            <a:pPr lvl="1"/>
            <a:r>
              <a:rPr lang="en-GB" sz="2000" dirty="0">
                <a:effectLst/>
                <a:latin typeface="Helvetica Neue" panose="02000503000000020004" pitchFamily="2" charset="0"/>
              </a:rPr>
              <a:t>Respite Care: Temporary relief from caregiving duties to reduce burnout and maintain caregiver well-being.</a:t>
            </a:r>
          </a:p>
          <a:p>
            <a:r>
              <a:rPr lang="en-GB" dirty="0">
                <a:effectLst/>
                <a:latin typeface="Helvetica Neue" panose="02000503000000020004" pitchFamily="2" charset="0"/>
              </a:rPr>
              <a:t>Training and Resources:</a:t>
            </a:r>
          </a:p>
          <a:p>
            <a:pPr lvl="1"/>
            <a:r>
              <a:rPr lang="en-GB" sz="2000" dirty="0">
                <a:effectLst/>
                <a:latin typeface="Helvetica Neue" panose="02000503000000020004" pitchFamily="2" charset="0"/>
              </a:rPr>
              <a:t>Educational Programs: Workshops and resources on disease management, caregiving techniques, and self-care strategies.</a:t>
            </a:r>
          </a:p>
          <a:p>
            <a:pPr lvl="1"/>
            <a:r>
              <a:rPr lang="en-GB" sz="2000" dirty="0">
                <a:effectLst/>
                <a:latin typeface="Helvetica Neue" panose="02000503000000020004" pitchFamily="2" charset="0"/>
              </a:rPr>
              <a:t>Practical Training: Hands-on training in tasks such as mobility assistance, medication management, and communication strategies.</a:t>
            </a:r>
          </a:p>
          <a:p>
            <a:pPr lvl="1"/>
            <a:r>
              <a:rPr lang="en-GB" sz="2000" dirty="0">
                <a:effectLst/>
                <a:latin typeface="Helvetica Neue" panose="02000503000000020004" pitchFamily="2" charset="0"/>
              </a:rPr>
              <a:t>Community Resources: Access to local support services, financial assistance, and respite care options.</a:t>
            </a:r>
          </a:p>
        </p:txBody>
      </p:sp>
    </p:spTree>
    <p:extLst>
      <p:ext uri="{BB962C8B-B14F-4D97-AF65-F5344CB8AC3E}">
        <p14:creationId xmlns:p14="http://schemas.microsoft.com/office/powerpoint/2010/main" val="3900265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GB" dirty="0">
                <a:latin typeface="Helvetica Neue" panose="02000503000000020004" pitchFamily="2" charset="0"/>
              </a:rPr>
              <a:t>Ethical Considerations</a:t>
            </a:r>
            <a:endParaRPr lang="en-SE" dirty="0"/>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fontScale="92500" lnSpcReduction="20000"/>
          </a:bodyPr>
          <a:lstStyle/>
          <a:p>
            <a:r>
              <a:rPr lang="en-GB" sz="3200" dirty="0">
                <a:effectLst/>
                <a:latin typeface="Helvetica Neue" panose="02000503000000020004" pitchFamily="2" charset="0"/>
              </a:rPr>
              <a:t>Autonomy and Consent:</a:t>
            </a:r>
          </a:p>
          <a:p>
            <a:pPr lvl="1"/>
            <a:r>
              <a:rPr lang="en-GB" sz="2800" dirty="0">
                <a:effectLst/>
                <a:latin typeface="Helvetica Neue" panose="02000503000000020004" pitchFamily="2" charset="0"/>
              </a:rPr>
              <a:t>Ensuring patients’ autonomy in decision-making as much as possible, respecting their preferences and values.</a:t>
            </a:r>
          </a:p>
          <a:p>
            <a:pPr lvl="1"/>
            <a:r>
              <a:rPr lang="en-GB" sz="2800" dirty="0">
                <a:effectLst/>
                <a:latin typeface="Helvetica Neue" panose="02000503000000020004" pitchFamily="2" charset="0"/>
              </a:rPr>
              <a:t>Addressing issues of capacity and informed consent, including assessments of decision-making abilities.</a:t>
            </a:r>
          </a:p>
          <a:p>
            <a:pPr lvl="1"/>
            <a:r>
              <a:rPr lang="en-GB" sz="2800" dirty="0">
                <a:effectLst/>
                <a:latin typeface="Helvetica Neue" panose="02000503000000020004" pitchFamily="2" charset="0"/>
              </a:rPr>
              <a:t>Balancing patient autonomy with the need to protect safety and well-being.</a:t>
            </a:r>
          </a:p>
          <a:p>
            <a:r>
              <a:rPr lang="en-GB" sz="3200" dirty="0">
                <a:effectLst/>
                <a:latin typeface="Helvetica Neue" panose="02000503000000020004" pitchFamily="2" charset="0"/>
              </a:rPr>
              <a:t>Psychological Implications of Ethical Decisions:</a:t>
            </a:r>
          </a:p>
          <a:p>
            <a:pPr lvl="1"/>
            <a:r>
              <a:rPr lang="en-GB" sz="2800" dirty="0">
                <a:effectLst/>
                <a:latin typeface="Helvetica Neue" panose="02000503000000020004" pitchFamily="2" charset="0"/>
              </a:rPr>
              <a:t>Navigating ethical dilemmas in end-of-life care, treatment choices, and advance directives.</a:t>
            </a:r>
          </a:p>
          <a:p>
            <a:pPr lvl="1"/>
            <a:r>
              <a:rPr lang="en-GB" sz="2800" dirty="0">
                <a:effectLst/>
                <a:latin typeface="Helvetica Neue" panose="02000503000000020004" pitchFamily="2" charset="0"/>
              </a:rPr>
              <a:t>Managing family conflicts and differing opinions about care decisions.</a:t>
            </a:r>
          </a:p>
          <a:p>
            <a:pPr lvl="1"/>
            <a:r>
              <a:rPr lang="en-GB" sz="2800" dirty="0">
                <a:effectLst/>
                <a:latin typeface="Helvetica Neue" panose="02000503000000020004" pitchFamily="2" charset="0"/>
              </a:rPr>
              <a:t>Supporting patients and families in making informed, ethically sound decisions that align with their values and wishes.</a:t>
            </a:r>
          </a:p>
        </p:txBody>
      </p:sp>
    </p:spTree>
    <p:extLst>
      <p:ext uri="{BB962C8B-B14F-4D97-AF65-F5344CB8AC3E}">
        <p14:creationId xmlns:p14="http://schemas.microsoft.com/office/powerpoint/2010/main" val="41464995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GB" dirty="0">
                <a:latin typeface="Helvetica Neue" panose="02000503000000020004" pitchFamily="2" charset="0"/>
              </a:rPr>
              <a:t>Cultural Sensitivity in Psychological Care</a:t>
            </a:r>
            <a:endParaRPr lang="en-SE" dirty="0"/>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lnSpcReduction="10000"/>
          </a:bodyPr>
          <a:lstStyle/>
          <a:p>
            <a:r>
              <a:rPr lang="en-GB" dirty="0">
                <a:effectLst/>
                <a:latin typeface="Helvetica Neue" panose="02000503000000020004" pitchFamily="2" charset="0"/>
              </a:rPr>
              <a:t>Understanding Cultural Differences:</a:t>
            </a:r>
          </a:p>
          <a:p>
            <a:pPr lvl="1"/>
            <a:r>
              <a:rPr lang="en-GB" dirty="0">
                <a:effectLst/>
                <a:latin typeface="Helvetica Neue" panose="02000503000000020004" pitchFamily="2" charset="0"/>
              </a:rPr>
              <a:t>Awareness of cultural beliefs and practices related to health, illness, and caregiving.</a:t>
            </a:r>
          </a:p>
          <a:p>
            <a:pPr lvl="1"/>
            <a:r>
              <a:rPr lang="en-GB" dirty="0">
                <a:effectLst/>
                <a:latin typeface="Helvetica Neue" panose="02000503000000020004" pitchFamily="2" charset="0"/>
              </a:rPr>
              <a:t>Respecting diverse perspectives on medical interventions, end-of-life care, and family roles.</a:t>
            </a:r>
          </a:p>
          <a:p>
            <a:pPr lvl="1"/>
            <a:r>
              <a:rPr lang="en-GB" dirty="0">
                <a:effectLst/>
                <a:latin typeface="Helvetica Neue" panose="02000503000000020004" pitchFamily="2" charset="0"/>
              </a:rPr>
              <a:t>Recognizing the impact of cultural background on patient and family experiences, communication styles, and coping mechanisms.</a:t>
            </a:r>
          </a:p>
          <a:p>
            <a:r>
              <a:rPr lang="en-GB" dirty="0">
                <a:effectLst/>
                <a:latin typeface="Helvetica Neue" panose="02000503000000020004" pitchFamily="2" charset="0"/>
              </a:rPr>
              <a:t>Adapting Psychological Approaches to Diverse Populations:</a:t>
            </a:r>
          </a:p>
          <a:p>
            <a:pPr lvl="1"/>
            <a:r>
              <a:rPr lang="en-GB" dirty="0">
                <a:effectLst/>
                <a:latin typeface="Helvetica Neue" panose="02000503000000020004" pitchFamily="2" charset="0"/>
              </a:rPr>
              <a:t>Culturally tailored interventions that consider language, traditions, and beliefs.</a:t>
            </a:r>
          </a:p>
          <a:p>
            <a:pPr lvl="1"/>
            <a:r>
              <a:rPr lang="en-GB" dirty="0">
                <a:effectLst/>
                <a:latin typeface="Helvetica Neue" panose="02000503000000020004" pitchFamily="2" charset="0"/>
              </a:rPr>
              <a:t>Building trust and rapport with patients and families from different cultural backgrounds.</a:t>
            </a:r>
          </a:p>
          <a:p>
            <a:pPr lvl="1"/>
            <a:r>
              <a:rPr lang="en-GB" dirty="0">
                <a:effectLst/>
                <a:latin typeface="Helvetica Neue" panose="02000503000000020004" pitchFamily="2" charset="0"/>
              </a:rPr>
              <a:t>Collaborating with cultural mediators or interpreters to enhance understanding and communication.</a:t>
            </a:r>
          </a:p>
        </p:txBody>
      </p:sp>
    </p:spTree>
    <p:extLst>
      <p:ext uri="{BB962C8B-B14F-4D97-AF65-F5344CB8AC3E}">
        <p14:creationId xmlns:p14="http://schemas.microsoft.com/office/powerpoint/2010/main" val="5576126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GB" dirty="0">
                <a:latin typeface="Helvetica Neue" panose="02000503000000020004" pitchFamily="2" charset="0"/>
              </a:rPr>
              <a:t>Technology and Psychological Support</a:t>
            </a:r>
            <a:endParaRPr lang="en-SE" dirty="0"/>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Autofit/>
          </a:bodyPr>
          <a:lstStyle/>
          <a:p>
            <a:r>
              <a:rPr lang="en-GB" dirty="0">
                <a:effectLst/>
                <a:latin typeface="Helvetica Neue" panose="02000503000000020004" pitchFamily="2" charset="0"/>
              </a:rPr>
              <a:t>Telepsychology and Online Resources:</a:t>
            </a:r>
          </a:p>
          <a:p>
            <a:pPr lvl="1"/>
            <a:r>
              <a:rPr lang="en-GB" sz="2000" dirty="0">
                <a:effectLst/>
                <a:latin typeface="Helvetica Neue" panose="02000503000000020004" pitchFamily="2" charset="0"/>
              </a:rPr>
              <a:t>Remote Therapy Sessions: Providing psychological support via video conferencing to increase access and convenience.</a:t>
            </a:r>
          </a:p>
          <a:p>
            <a:pPr lvl="1"/>
            <a:r>
              <a:rPr lang="en-GB" sz="2000" dirty="0">
                <a:effectLst/>
                <a:latin typeface="Helvetica Neue" panose="02000503000000020004" pitchFamily="2" charset="0"/>
              </a:rPr>
              <a:t>Online Support Groups: Virtual communities for patients and families to share experiences and receive emotional support.</a:t>
            </a:r>
          </a:p>
          <a:p>
            <a:pPr lvl="1"/>
            <a:r>
              <a:rPr lang="en-GB" sz="2000" dirty="0">
                <a:effectLst/>
                <a:latin typeface="Helvetica Neue" panose="02000503000000020004" pitchFamily="2" charset="0"/>
              </a:rPr>
              <a:t>Educational Materials: Online resources such as articles, webinars, and videos to inform and empower patients and caregivers.</a:t>
            </a:r>
          </a:p>
          <a:p>
            <a:r>
              <a:rPr lang="en-GB" dirty="0">
                <a:effectLst/>
                <a:latin typeface="Helvetica Neue" panose="02000503000000020004" pitchFamily="2" charset="0"/>
              </a:rPr>
              <a:t>Assistive Technologies for Cognitive Support:</a:t>
            </a:r>
          </a:p>
          <a:p>
            <a:pPr lvl="1"/>
            <a:r>
              <a:rPr lang="en-GB" sz="2000" dirty="0">
                <a:effectLst/>
                <a:latin typeface="Helvetica Neue" panose="02000503000000020004" pitchFamily="2" charset="0"/>
              </a:rPr>
              <a:t>Cognitive Aids: Tools such as memory apps, electronic reminders, and digital calendars to support daily functioning.</a:t>
            </a:r>
          </a:p>
          <a:p>
            <a:pPr lvl="1"/>
            <a:r>
              <a:rPr lang="en-GB" sz="2000" dirty="0">
                <a:effectLst/>
                <a:latin typeface="Helvetica Neue" panose="02000503000000020004" pitchFamily="2" charset="0"/>
              </a:rPr>
              <a:t>Communication Devices: Assistive technologies to enhance communication, such as speech-generating devices and text-to-speech software.</a:t>
            </a:r>
          </a:p>
          <a:p>
            <a:pPr lvl="1"/>
            <a:r>
              <a:rPr lang="en-GB" sz="2000" dirty="0">
                <a:effectLst/>
                <a:latin typeface="Helvetica Neue" panose="02000503000000020004" pitchFamily="2" charset="0"/>
              </a:rPr>
              <a:t>Home Monitoring Systems: Technology to ensure safety and monitor health status, such as fall detection sensors and telehealth services.</a:t>
            </a:r>
          </a:p>
        </p:txBody>
      </p:sp>
    </p:spTree>
    <p:extLst>
      <p:ext uri="{BB962C8B-B14F-4D97-AF65-F5344CB8AC3E}">
        <p14:creationId xmlns:p14="http://schemas.microsoft.com/office/powerpoint/2010/main" val="4096128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fontScale="90000"/>
          </a:bodyPr>
          <a:lstStyle/>
          <a:p>
            <a:r>
              <a:rPr lang="en-GB" dirty="0">
                <a:effectLst/>
                <a:latin typeface="Helvetica Neue" panose="02000503000000020004" pitchFamily="2" charset="0"/>
              </a:rPr>
              <a:t>The Role of Psychology in Patient and Family Care</a:t>
            </a: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lnSpcReduction="10000"/>
          </a:bodyPr>
          <a:lstStyle/>
          <a:p>
            <a:pPr>
              <a:lnSpc>
                <a:spcPct val="107000"/>
              </a:lnSpc>
              <a:spcAft>
                <a:spcPts val="800"/>
              </a:spcAft>
            </a:pPr>
            <a:r>
              <a:rPr lang="en-US" sz="3600" dirty="0">
                <a:effectLst/>
                <a:latin typeface="Helvetica Neue" panose="02000503000000020004" pitchFamily="2" charset="0"/>
                <a:ea typeface="Helvetica Neue" panose="02000503000000020004" pitchFamily="2" charset="0"/>
                <a:cs typeface="Helvetica Neue" panose="02000503000000020004" pitchFamily="2" charset="0"/>
              </a:rPr>
              <a:t>At the completion of this course, student</a:t>
            </a:r>
            <a:r>
              <a:rPr lang="en-GB" sz="3600" dirty="0">
                <a:latin typeface="Helvetica Neue" panose="02000503000000020004" pitchFamily="2" charset="0"/>
                <a:ea typeface="Helvetica Neue" panose="02000503000000020004" pitchFamily="2" charset="0"/>
                <a:cs typeface="Helvetica Neue" panose="02000503000000020004" pitchFamily="2" charset="0"/>
              </a:rPr>
              <a:t>s</a:t>
            </a:r>
            <a:r>
              <a:rPr lang="en-US" sz="3600" dirty="0">
                <a:effectLst/>
                <a:latin typeface="Helvetica Neue" panose="02000503000000020004" pitchFamily="2" charset="0"/>
                <a:ea typeface="Helvetica Neue" panose="02000503000000020004" pitchFamily="2" charset="0"/>
                <a:cs typeface="Helvetica Neue" panose="02000503000000020004" pitchFamily="2" charset="0"/>
              </a:rPr>
              <a:t> will be able to: </a:t>
            </a:r>
            <a:endParaRPr lang="en-CY" sz="3600" dirty="0">
              <a:effectLst/>
              <a:latin typeface="Helvetica Neue" panose="02000503000000020004" pitchFamily="2" charset="0"/>
              <a:ea typeface="Helvetica Neue" panose="02000503000000020004" pitchFamily="2" charset="0"/>
              <a:cs typeface="Helvetica Neue" panose="02000503000000020004" pitchFamily="2" charset="0"/>
            </a:endParaRPr>
          </a:p>
          <a:p>
            <a:pPr lvl="1"/>
            <a:r>
              <a:rPr lang="en-CY" sz="3600" dirty="0">
                <a:effectLst/>
                <a:latin typeface="Helvetica Neue" panose="02000503000000020004" pitchFamily="2" charset="0"/>
                <a:ea typeface="Helvetica Neue" panose="02000503000000020004" pitchFamily="2" charset="0"/>
                <a:cs typeface="Helvetica Neue" panose="02000503000000020004" pitchFamily="2" charset="0"/>
              </a:rPr>
              <a:t>Understand neurodegenerative disorders from a psychological perspective.</a:t>
            </a:r>
          </a:p>
          <a:p>
            <a:pPr lvl="1"/>
            <a:r>
              <a:rPr lang="en-CY" sz="3600" dirty="0">
                <a:effectLst/>
                <a:latin typeface="Helvetica Neue" panose="02000503000000020004" pitchFamily="2" charset="0"/>
                <a:ea typeface="Helvetica Neue" panose="02000503000000020004" pitchFamily="2" charset="0"/>
                <a:cs typeface="Helvetica Neue" panose="02000503000000020004" pitchFamily="2" charset="0"/>
              </a:rPr>
              <a:t>Understand the role of psychology and its importance for patients and their families.</a:t>
            </a:r>
          </a:p>
          <a:p>
            <a:pPr lvl="1"/>
            <a:r>
              <a:rPr lang="en-CY" sz="3600" dirty="0">
                <a:effectLst/>
                <a:latin typeface="Helvetica Neue" panose="02000503000000020004" pitchFamily="2" charset="0"/>
                <a:ea typeface="Helvetica Neue" panose="02000503000000020004" pitchFamily="2" charset="0"/>
                <a:cs typeface="Helvetica Neue" panose="02000503000000020004" pitchFamily="2" charset="0"/>
              </a:rPr>
              <a:t>Apply a psychological approach to the assessment, planning and implementation of care for patients and their families. </a:t>
            </a:r>
            <a:endParaRPr lang="en-US" sz="3600" dirty="0">
              <a:effectLst/>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30951926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GB" dirty="0">
                <a:latin typeface="Helvetica Neue" panose="02000503000000020004" pitchFamily="2" charset="0"/>
              </a:rPr>
              <a:t>Measuring Outcomes</a:t>
            </a:r>
            <a:endParaRPr lang="en-SE" dirty="0"/>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lnSpcReduction="10000"/>
          </a:bodyPr>
          <a:lstStyle/>
          <a:p>
            <a:r>
              <a:rPr lang="en-GB" dirty="0">
                <a:effectLst/>
                <a:latin typeface="Helvetica Neue" panose="02000503000000020004" pitchFamily="2" charset="0"/>
              </a:rPr>
              <a:t>Tools for Evaluating the Effectiveness of Psychological Interventions:</a:t>
            </a:r>
          </a:p>
          <a:p>
            <a:pPr lvl="1"/>
            <a:r>
              <a:rPr lang="en-GB" sz="2000" dirty="0">
                <a:effectLst/>
                <a:latin typeface="Helvetica Neue" panose="02000503000000020004" pitchFamily="2" charset="0"/>
              </a:rPr>
              <a:t>Standardized Scales: Instruments to measure changes in mood, </a:t>
            </a:r>
            <a:r>
              <a:rPr lang="en-GB" sz="2000" dirty="0" err="1">
                <a:effectLst/>
                <a:latin typeface="Helvetica Neue" panose="02000503000000020004" pitchFamily="2" charset="0"/>
              </a:rPr>
              <a:t>behavior</a:t>
            </a:r>
            <a:r>
              <a:rPr lang="en-GB" sz="2000" dirty="0">
                <a:effectLst/>
                <a:latin typeface="Helvetica Neue" panose="02000503000000020004" pitchFamily="2" charset="0"/>
              </a:rPr>
              <a:t>, and cognitive function, such as the Beck Depression Inventory (BDI) and Generalized Anxiety Disorder 7 (GAD-7) scale.</a:t>
            </a:r>
          </a:p>
          <a:p>
            <a:pPr lvl="1"/>
            <a:r>
              <a:rPr lang="en-GB" sz="2000" dirty="0">
                <a:effectLst/>
                <a:latin typeface="Helvetica Neue" panose="02000503000000020004" pitchFamily="2" charset="0"/>
              </a:rPr>
              <a:t>Patient and Caregiver Feedback Surveys: Collecting qualitative and quantitative data on satisfaction with interventions and perceived improvements.</a:t>
            </a:r>
          </a:p>
          <a:p>
            <a:pPr lvl="1"/>
            <a:r>
              <a:rPr lang="en-GB" sz="2000" dirty="0">
                <a:effectLst/>
                <a:latin typeface="Helvetica Neue" panose="02000503000000020004" pitchFamily="2" charset="0"/>
              </a:rPr>
              <a:t>Outcome Studies: Research designs such as randomized controlled trials (RCTs) to assess the efficacy of psychological interventions.</a:t>
            </a:r>
          </a:p>
          <a:p>
            <a:r>
              <a:rPr lang="en-GB" dirty="0">
                <a:effectLst/>
                <a:latin typeface="Helvetica Neue" panose="02000503000000020004" pitchFamily="2" charset="0"/>
              </a:rPr>
              <a:t>Success Stories and Evidence-Based Outcomes:</a:t>
            </a:r>
          </a:p>
          <a:p>
            <a:pPr lvl="1"/>
            <a:r>
              <a:rPr lang="en-GB" sz="2000" dirty="0">
                <a:effectLst/>
                <a:latin typeface="Helvetica Neue" panose="02000503000000020004" pitchFamily="2" charset="0"/>
              </a:rPr>
              <a:t>Examples of patients who have benefited from psychological interventions, demonstrating improvements in emotional well-being and quality of life.</a:t>
            </a:r>
          </a:p>
          <a:p>
            <a:pPr lvl="1"/>
            <a:r>
              <a:rPr lang="en-GB" sz="2000" dirty="0">
                <a:effectLst/>
                <a:latin typeface="Helvetica Neue" panose="02000503000000020004" pitchFamily="2" charset="0"/>
              </a:rPr>
              <a:t>Research studies highlighting the impact of psychological care on patient outcomes, including reduced depression and anxiety, enhanced coping skills, and improved social functioning.</a:t>
            </a:r>
          </a:p>
        </p:txBody>
      </p:sp>
    </p:spTree>
    <p:extLst>
      <p:ext uri="{BB962C8B-B14F-4D97-AF65-F5344CB8AC3E}">
        <p14:creationId xmlns:p14="http://schemas.microsoft.com/office/powerpoint/2010/main" val="6732128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GB" dirty="0">
                <a:latin typeface="Helvetica Neue" panose="02000503000000020004" pitchFamily="2" charset="0"/>
              </a:rPr>
              <a:t>Challenges in Psychological Care</a:t>
            </a:r>
            <a:endParaRPr lang="en-SE" dirty="0"/>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fontScale="92500" lnSpcReduction="20000"/>
          </a:bodyPr>
          <a:lstStyle/>
          <a:p>
            <a:r>
              <a:rPr lang="en-GB" sz="3200" dirty="0">
                <a:effectLst/>
                <a:latin typeface="Helvetica Neue" panose="02000503000000020004" pitchFamily="2" charset="0"/>
              </a:rPr>
              <a:t>Barriers to Access:</a:t>
            </a:r>
          </a:p>
          <a:p>
            <a:pPr lvl="1"/>
            <a:r>
              <a:rPr lang="en-GB" dirty="0">
                <a:effectLst/>
                <a:latin typeface="Helvetica Neue" panose="02000503000000020004" pitchFamily="2" charset="0"/>
              </a:rPr>
              <a:t>Limited Availability: Shortage of specialized psychological services and trained professionals in certain regions.</a:t>
            </a:r>
          </a:p>
          <a:p>
            <a:pPr lvl="1"/>
            <a:r>
              <a:rPr lang="en-GB" dirty="0">
                <a:effectLst/>
                <a:latin typeface="Helvetica Neue" panose="02000503000000020004" pitchFamily="2" charset="0"/>
              </a:rPr>
              <a:t>Financial Constraints: Lack of insurance coverage and high costs associated with psychological interventions.</a:t>
            </a:r>
          </a:p>
          <a:p>
            <a:pPr lvl="1"/>
            <a:r>
              <a:rPr lang="en-GB" dirty="0">
                <a:effectLst/>
                <a:latin typeface="Helvetica Neue" panose="02000503000000020004" pitchFamily="2" charset="0"/>
              </a:rPr>
              <a:t>Geographical Barriers: Difficulties accessing services in rural or underserved areas.</a:t>
            </a:r>
          </a:p>
          <a:p>
            <a:r>
              <a:rPr lang="en-GB" sz="3200" dirty="0">
                <a:effectLst/>
                <a:latin typeface="Helvetica Neue" panose="02000503000000020004" pitchFamily="2" charset="0"/>
              </a:rPr>
              <a:t>Stigma Around Psychological Support:</a:t>
            </a:r>
          </a:p>
          <a:p>
            <a:pPr lvl="1"/>
            <a:r>
              <a:rPr lang="en-GB" dirty="0">
                <a:effectLst/>
                <a:latin typeface="Helvetica Neue" panose="02000503000000020004" pitchFamily="2" charset="0"/>
              </a:rPr>
              <a:t>Misconceptions about Mental Health: Negative attitudes and beliefs about seeking psychological help.</a:t>
            </a:r>
          </a:p>
          <a:p>
            <a:pPr lvl="1"/>
            <a:r>
              <a:rPr lang="en-GB" dirty="0">
                <a:effectLst/>
                <a:latin typeface="Helvetica Neue" panose="02000503000000020004" pitchFamily="2" charset="0"/>
              </a:rPr>
              <a:t>Fear of Judgment: Concerns about being judged or discriminated against for accessing mental health services.</a:t>
            </a:r>
          </a:p>
          <a:p>
            <a:pPr lvl="1"/>
            <a:r>
              <a:rPr lang="en-GB" dirty="0">
                <a:effectLst/>
                <a:latin typeface="Helvetica Neue" panose="02000503000000020004" pitchFamily="2" charset="0"/>
              </a:rPr>
              <a:t>Strategies to Reduce Stigma: Public education campaigns, promoting mental health awareness, and encouraging open discussions about psychological well-being.</a:t>
            </a:r>
          </a:p>
        </p:txBody>
      </p:sp>
    </p:spTree>
    <p:extLst>
      <p:ext uri="{BB962C8B-B14F-4D97-AF65-F5344CB8AC3E}">
        <p14:creationId xmlns:p14="http://schemas.microsoft.com/office/powerpoint/2010/main" val="15663856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fontScale="90000"/>
          </a:bodyPr>
          <a:lstStyle/>
          <a:p>
            <a:r>
              <a:rPr lang="en-GB" dirty="0">
                <a:latin typeface="Helvetica Neue" panose="02000503000000020004" pitchFamily="2" charset="0"/>
              </a:rPr>
              <a:t>Future Directions in Psychological Research</a:t>
            </a:r>
            <a:endParaRPr lang="en-SE" dirty="0"/>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fontScale="92500" lnSpcReduction="10000"/>
          </a:bodyPr>
          <a:lstStyle/>
          <a:p>
            <a:r>
              <a:rPr lang="en-GB" sz="3200" dirty="0">
                <a:effectLst/>
                <a:latin typeface="Helvetica Neue" panose="02000503000000020004" pitchFamily="2" charset="0"/>
              </a:rPr>
              <a:t>Emerging Trends and Research Areas:</a:t>
            </a:r>
          </a:p>
          <a:p>
            <a:pPr lvl="1"/>
            <a:r>
              <a:rPr lang="en-GB" dirty="0">
                <a:effectLst/>
                <a:latin typeface="Helvetica Neue" panose="02000503000000020004" pitchFamily="2" charset="0"/>
              </a:rPr>
              <a:t>Advances in Neuroimaging and Biomarkers: Developing tools for early detection and monitoring of neurodegenerative diseases.</a:t>
            </a:r>
          </a:p>
          <a:p>
            <a:pPr lvl="1"/>
            <a:r>
              <a:rPr lang="en-GB" dirty="0">
                <a:effectLst/>
                <a:latin typeface="Helvetica Neue" panose="02000503000000020004" pitchFamily="2" charset="0"/>
              </a:rPr>
              <a:t>New Therapeutic Approaches: Exploring novel psychological and pharmacological interventions to improve patient outcomes.</a:t>
            </a:r>
          </a:p>
          <a:p>
            <a:pPr lvl="1"/>
            <a:r>
              <a:rPr lang="en-GB" dirty="0">
                <a:effectLst/>
                <a:latin typeface="Helvetica Neue" panose="02000503000000020004" pitchFamily="2" charset="0"/>
              </a:rPr>
              <a:t>Interdisciplinary Research: Collaborating across fields such as neuroscience, psychology, and social work to develop comprehensive care models.</a:t>
            </a:r>
          </a:p>
          <a:p>
            <a:r>
              <a:rPr lang="en-GB" sz="3200" dirty="0">
                <a:effectLst/>
                <a:latin typeface="Helvetica Neue" panose="02000503000000020004" pitchFamily="2" charset="0"/>
              </a:rPr>
              <a:t>Innovations in Psychological Care for NDDs:</a:t>
            </a:r>
          </a:p>
          <a:p>
            <a:pPr lvl="1"/>
            <a:r>
              <a:rPr lang="en-GB" dirty="0">
                <a:effectLst/>
                <a:latin typeface="Helvetica Neue" panose="02000503000000020004" pitchFamily="2" charset="0"/>
              </a:rPr>
              <a:t>Integration of Technology: Utilizing digital health tools and telepsychology to enhance accessibility and efficacy of psychological support.</a:t>
            </a:r>
          </a:p>
          <a:p>
            <a:pPr lvl="1"/>
            <a:r>
              <a:rPr lang="en-GB" dirty="0">
                <a:effectLst/>
                <a:latin typeface="Helvetica Neue" panose="02000503000000020004" pitchFamily="2" charset="0"/>
              </a:rPr>
              <a:t>Personalized Medicine: Tailoring interventions to individual genetic, environmental, and lifestyle factors.</a:t>
            </a:r>
          </a:p>
          <a:p>
            <a:pPr lvl="1"/>
            <a:r>
              <a:rPr lang="en-GB" dirty="0">
                <a:effectLst/>
                <a:latin typeface="Helvetica Neue" panose="02000503000000020004" pitchFamily="2" charset="0"/>
              </a:rPr>
              <a:t>Enhanced Training Programs: Developing specialized training for healthcare professionals in the psychological aspects of neurodegenerative disorders.</a:t>
            </a:r>
          </a:p>
        </p:txBody>
      </p:sp>
    </p:spTree>
    <p:extLst>
      <p:ext uri="{BB962C8B-B14F-4D97-AF65-F5344CB8AC3E}">
        <p14:creationId xmlns:p14="http://schemas.microsoft.com/office/powerpoint/2010/main" val="6463122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GB" dirty="0">
                <a:latin typeface="Helvetica Neue" panose="02000503000000020004" pitchFamily="2" charset="0"/>
              </a:rPr>
              <a:t>Resources and Support</a:t>
            </a:r>
            <a:endParaRPr lang="en-SE" dirty="0"/>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lnSpcReduction="10000"/>
          </a:bodyPr>
          <a:lstStyle/>
          <a:p>
            <a:r>
              <a:rPr lang="en-GB" dirty="0">
                <a:effectLst/>
                <a:latin typeface="Helvetica Neue" panose="02000503000000020004" pitchFamily="2" charset="0"/>
              </a:rPr>
              <a:t>Organizations and Websites:</a:t>
            </a:r>
          </a:p>
          <a:p>
            <a:pPr lvl="1"/>
            <a:r>
              <a:rPr lang="en-GB" sz="2000" dirty="0">
                <a:effectLst/>
                <a:latin typeface="Helvetica Neue" panose="02000503000000020004" pitchFamily="2" charset="0"/>
              </a:rPr>
              <a:t>Alzheimer’s Association: Provides information, support, and resources for patients and families.</a:t>
            </a:r>
          </a:p>
          <a:p>
            <a:pPr lvl="1"/>
            <a:r>
              <a:rPr lang="en-GB" sz="2000" dirty="0">
                <a:effectLst/>
                <a:latin typeface="Helvetica Neue" panose="02000503000000020004" pitchFamily="2" charset="0"/>
              </a:rPr>
              <a:t>Parkinson’s Foundation: Offers educational materials, support services, and advocacy for individuals with Parkinson’s disease.</a:t>
            </a:r>
          </a:p>
          <a:p>
            <a:pPr lvl="1"/>
            <a:r>
              <a:rPr lang="en-GB" sz="2000" dirty="0">
                <a:effectLst/>
                <a:latin typeface="Helvetica Neue" panose="02000503000000020004" pitchFamily="2" charset="0"/>
              </a:rPr>
              <a:t>ALS Association: Supports research, advocacy, and care for people affected by ALS.</a:t>
            </a:r>
          </a:p>
          <a:p>
            <a:pPr lvl="1"/>
            <a:r>
              <a:rPr lang="en-GB" sz="2000" dirty="0">
                <a:effectLst/>
                <a:latin typeface="Helvetica Neue" panose="02000503000000020004" pitchFamily="2" charset="0"/>
              </a:rPr>
              <a:t>Huntington’s Disease Society of America: Provides resources, support, and advocacy for individuals and families impacted by Huntington’s disease.</a:t>
            </a:r>
          </a:p>
          <a:p>
            <a:pPr lvl="1"/>
            <a:r>
              <a:rPr lang="en-GB" sz="2000" dirty="0">
                <a:effectLst/>
                <a:latin typeface="Helvetica Neue" panose="02000503000000020004" pitchFamily="2" charset="0"/>
              </a:rPr>
              <a:t>National Institute of Neurological Disorders and Stroke (NINDS): Offers research, information, and funding opportunities related to neurodegenerative disorders.</a:t>
            </a:r>
          </a:p>
          <a:p>
            <a:r>
              <a:rPr lang="en-GB" dirty="0">
                <a:effectLst/>
                <a:latin typeface="Helvetica Neue" panose="02000503000000020004" pitchFamily="2" charset="0"/>
              </a:rPr>
              <a:t>Books and Articles:</a:t>
            </a:r>
          </a:p>
          <a:p>
            <a:pPr lvl="1"/>
            <a:r>
              <a:rPr lang="en-GB" sz="2000" dirty="0">
                <a:effectLst/>
                <a:latin typeface="Helvetica Neue" panose="02000503000000020004" pitchFamily="2" charset="0"/>
              </a:rPr>
              <a:t>Key Texts: Comprehensive books on neurodegenerative disorders and psychological care, such as "The 36-Hour Day" for Alzheimer's caregiving.</a:t>
            </a:r>
          </a:p>
          <a:p>
            <a:pPr lvl="1"/>
            <a:r>
              <a:rPr lang="en-GB" sz="2000" dirty="0">
                <a:effectLst/>
                <a:latin typeface="Helvetica Neue" panose="02000503000000020004" pitchFamily="2" charset="0"/>
              </a:rPr>
              <a:t>Recent Research Articles: Peer-reviewed studies and reviews on the latest advancements in psychological interventions and neurodegenerative disease management.</a:t>
            </a:r>
          </a:p>
        </p:txBody>
      </p:sp>
    </p:spTree>
    <p:extLst>
      <p:ext uri="{BB962C8B-B14F-4D97-AF65-F5344CB8AC3E}">
        <p14:creationId xmlns:p14="http://schemas.microsoft.com/office/powerpoint/2010/main" val="24351361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GB" dirty="0">
                <a:latin typeface="Helvetica Neue" panose="02000503000000020004" pitchFamily="2" charset="0"/>
              </a:rPr>
              <a:t>Summary of Key Points</a:t>
            </a:r>
            <a:endParaRPr lang="en-SE" dirty="0"/>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fontScale="92500" lnSpcReduction="20000"/>
          </a:bodyPr>
          <a:lstStyle/>
          <a:p>
            <a:r>
              <a:rPr lang="en-GB" sz="3200" dirty="0">
                <a:effectLst/>
                <a:latin typeface="Helvetica Neue" panose="02000503000000020004" pitchFamily="2" charset="0"/>
              </a:rPr>
              <a:t>Recap of Psychological Perspectives on NDDs:</a:t>
            </a:r>
          </a:p>
          <a:p>
            <a:pPr lvl="1"/>
            <a:r>
              <a:rPr lang="en-GB" sz="2800" dirty="0">
                <a:effectLst/>
                <a:latin typeface="Helvetica Neue" panose="02000503000000020004" pitchFamily="2" charset="0"/>
              </a:rPr>
              <a:t>Importance of understanding neurodegenerative disorders through a psychological lens.</a:t>
            </a:r>
          </a:p>
          <a:p>
            <a:pPr lvl="1"/>
            <a:r>
              <a:rPr lang="en-GB" sz="2800" dirty="0">
                <a:effectLst/>
                <a:latin typeface="Helvetica Neue" panose="02000503000000020004" pitchFamily="2" charset="0"/>
              </a:rPr>
              <a:t>Role of psychological support in enhancing patient and family well-being.</a:t>
            </a:r>
          </a:p>
          <a:p>
            <a:pPr lvl="1"/>
            <a:r>
              <a:rPr lang="en-GB" sz="2800" dirty="0">
                <a:effectLst/>
                <a:latin typeface="Helvetica Neue" panose="02000503000000020004" pitchFamily="2" charset="0"/>
              </a:rPr>
              <a:t>Application of psychological approaches in assessment, care planning, and intervention.</a:t>
            </a:r>
          </a:p>
          <a:p>
            <a:r>
              <a:rPr lang="en-GB" sz="3200" dirty="0">
                <a:effectLst/>
                <a:latin typeface="Helvetica Neue" panose="02000503000000020004" pitchFamily="2" charset="0"/>
              </a:rPr>
              <a:t>Importance of Integrated Care:</a:t>
            </a:r>
          </a:p>
          <a:p>
            <a:pPr lvl="1"/>
            <a:r>
              <a:rPr lang="en-GB" sz="2800" dirty="0">
                <a:effectLst/>
                <a:latin typeface="Helvetica Neue" panose="02000503000000020004" pitchFamily="2" charset="0"/>
              </a:rPr>
              <a:t>Combining medical and psychological care for holistic patient management.</a:t>
            </a:r>
          </a:p>
          <a:p>
            <a:pPr lvl="1"/>
            <a:r>
              <a:rPr lang="en-GB" sz="2800" dirty="0">
                <a:effectLst/>
                <a:latin typeface="Helvetica Neue" panose="02000503000000020004" pitchFamily="2" charset="0"/>
              </a:rPr>
              <a:t>Collaboration among multidisciplinary teams to address diverse patient needs.</a:t>
            </a:r>
          </a:p>
          <a:p>
            <a:pPr lvl="1"/>
            <a:r>
              <a:rPr lang="en-GB" sz="2800" dirty="0">
                <a:effectLst/>
                <a:latin typeface="Helvetica Neue" panose="02000503000000020004" pitchFamily="2" charset="0"/>
              </a:rPr>
              <a:t>Ongoing research and innovation to improve psychological interventions and outcomes.</a:t>
            </a:r>
          </a:p>
        </p:txBody>
      </p:sp>
    </p:spTree>
    <p:extLst>
      <p:ext uri="{BB962C8B-B14F-4D97-AF65-F5344CB8AC3E}">
        <p14:creationId xmlns:p14="http://schemas.microsoft.com/office/powerpoint/2010/main" val="8101441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F168D-F3D2-14FA-C5DC-5E7B4A07A433}"/>
              </a:ext>
            </a:extLst>
          </p:cNvPr>
          <p:cNvSpPr>
            <a:spLocks noGrp="1"/>
          </p:cNvSpPr>
          <p:nvPr>
            <p:ph type="title"/>
          </p:nvPr>
        </p:nvSpPr>
        <p:spPr/>
        <p:txBody>
          <a:bodyPr>
            <a:normAutofit/>
          </a:bodyPr>
          <a:lstStyle/>
          <a:p>
            <a:r>
              <a:rPr lang="en-CY" dirty="0"/>
              <a:t>Activity # 1 – </a:t>
            </a:r>
            <a:r>
              <a:rPr lang="en-GB" b="1" i="0" u="none" strike="noStrike" dirty="0">
                <a:solidFill>
                  <a:srgbClr val="000000"/>
                </a:solidFill>
                <a:effectLst/>
              </a:rPr>
              <a:t>Role-Playing Scenarios</a:t>
            </a:r>
            <a:endParaRPr lang="en-CY" dirty="0"/>
          </a:p>
        </p:txBody>
      </p:sp>
      <p:sp>
        <p:nvSpPr>
          <p:cNvPr id="3" name="Content Placeholder 2">
            <a:extLst>
              <a:ext uri="{FF2B5EF4-FFF2-40B4-BE49-F238E27FC236}">
                <a16:creationId xmlns:a16="http://schemas.microsoft.com/office/drawing/2014/main" id="{8B929EE8-191A-A84C-7B3C-7C1816D0579C}"/>
              </a:ext>
            </a:extLst>
          </p:cNvPr>
          <p:cNvSpPr>
            <a:spLocks noGrp="1"/>
          </p:cNvSpPr>
          <p:nvPr>
            <p:ph idx="1"/>
          </p:nvPr>
        </p:nvSpPr>
        <p:spPr/>
        <p:txBody>
          <a:bodyPr>
            <a:normAutofit fontScale="77500" lnSpcReduction="20000"/>
          </a:bodyPr>
          <a:lstStyle/>
          <a:p>
            <a:pPr algn="l">
              <a:buFont typeface="+mj-lt"/>
              <a:buAutoNum type="arabicPeriod"/>
            </a:pPr>
            <a:r>
              <a:rPr lang="en-GB" b="1" i="0" u="none" strike="noStrike" dirty="0">
                <a:solidFill>
                  <a:srgbClr val="000000"/>
                </a:solidFill>
                <a:effectLst/>
              </a:rPr>
              <a:t>Scenario 1: Communication Challenges</a:t>
            </a:r>
            <a:endParaRPr lang="en-GB" b="0" i="0" u="none" strike="noStrike" dirty="0">
              <a:solidFill>
                <a:srgbClr val="000000"/>
              </a:solidFill>
              <a:effectLst/>
            </a:endParaRPr>
          </a:p>
          <a:p>
            <a:pPr marL="742950" lvl="1" indent="-285750" algn="l">
              <a:buFont typeface="+mj-lt"/>
              <a:buAutoNum type="arabicPeriod"/>
            </a:pPr>
            <a:r>
              <a:rPr lang="en-GB" b="0" i="0" u="none" strike="noStrike" dirty="0">
                <a:solidFill>
                  <a:srgbClr val="000000"/>
                </a:solidFill>
                <a:effectLst/>
              </a:rPr>
              <a:t>Role: Caregiver</a:t>
            </a:r>
          </a:p>
          <a:p>
            <a:pPr marL="742950" lvl="1" indent="-285750" algn="l">
              <a:buFont typeface="+mj-lt"/>
              <a:buAutoNum type="arabicPeriod"/>
            </a:pPr>
            <a:r>
              <a:rPr lang="en-GB" b="0" i="0" u="none" strike="noStrike" dirty="0">
                <a:solidFill>
                  <a:srgbClr val="000000"/>
                </a:solidFill>
                <a:effectLst/>
              </a:rPr>
              <a:t>Situation: Your loved one with Alzheimer's disease is experiencing difficulty communicating and becomes frustrated when they cannot find the right words.</a:t>
            </a:r>
          </a:p>
          <a:p>
            <a:pPr marL="742950" lvl="1" indent="-285750" algn="l">
              <a:buFont typeface="+mj-lt"/>
              <a:buAutoNum type="arabicPeriod"/>
            </a:pPr>
            <a:r>
              <a:rPr lang="en-GB" b="0" i="0" u="none" strike="noStrike" dirty="0">
                <a:solidFill>
                  <a:srgbClr val="000000"/>
                </a:solidFill>
                <a:effectLst/>
              </a:rPr>
              <a:t>Objective: Support and reassure your loved one while trying to understand their needs and emotions.</a:t>
            </a:r>
          </a:p>
          <a:p>
            <a:pPr algn="l">
              <a:buFont typeface="+mj-lt"/>
              <a:buAutoNum type="arabicPeriod"/>
            </a:pPr>
            <a:r>
              <a:rPr lang="en-GB" b="1" i="0" u="none" strike="noStrike" dirty="0">
                <a:solidFill>
                  <a:srgbClr val="000000"/>
                </a:solidFill>
                <a:effectLst/>
              </a:rPr>
              <a:t>Scenario 2: Role Reversal</a:t>
            </a:r>
            <a:endParaRPr lang="en-GB" b="0" i="0" u="none" strike="noStrike" dirty="0">
              <a:solidFill>
                <a:srgbClr val="000000"/>
              </a:solidFill>
              <a:effectLst/>
            </a:endParaRPr>
          </a:p>
          <a:p>
            <a:pPr marL="742950" lvl="1" indent="-285750" algn="l">
              <a:buFont typeface="+mj-lt"/>
              <a:buAutoNum type="arabicPeriod"/>
            </a:pPr>
            <a:r>
              <a:rPr lang="en-GB" b="0" i="0" u="none" strike="noStrike" dirty="0">
                <a:solidFill>
                  <a:srgbClr val="000000"/>
                </a:solidFill>
                <a:effectLst/>
              </a:rPr>
              <a:t>Role: Adult child of a parent with Parkinson's disease</a:t>
            </a:r>
          </a:p>
          <a:p>
            <a:pPr marL="742950" lvl="1" indent="-285750" algn="l">
              <a:buFont typeface="+mj-lt"/>
              <a:buAutoNum type="arabicPeriod"/>
            </a:pPr>
            <a:r>
              <a:rPr lang="en-GB" b="0" i="0" u="none" strike="noStrike" dirty="0">
                <a:solidFill>
                  <a:srgbClr val="000000"/>
                </a:solidFill>
                <a:effectLst/>
              </a:rPr>
              <a:t>Situation: You are balancing your own career and family responsibilities while becoming increasingly responsible for your parent's care and daily needs.</a:t>
            </a:r>
          </a:p>
          <a:p>
            <a:pPr marL="742950" lvl="1" indent="-285750" algn="l">
              <a:buFont typeface="+mj-lt"/>
              <a:buAutoNum type="arabicPeriod"/>
            </a:pPr>
            <a:r>
              <a:rPr lang="en-GB" b="0" i="0" u="none" strike="noStrike" dirty="0">
                <a:solidFill>
                  <a:srgbClr val="000000"/>
                </a:solidFill>
                <a:effectLst/>
              </a:rPr>
              <a:t>Objective: Navigate the challenges of role reversal and caregiver stress while maintaining your own well-being.</a:t>
            </a:r>
          </a:p>
          <a:p>
            <a:pPr algn="l">
              <a:buFont typeface="+mj-lt"/>
              <a:buAutoNum type="arabicPeriod"/>
            </a:pPr>
            <a:r>
              <a:rPr lang="en-GB" b="1" i="0" u="none" strike="noStrike" dirty="0">
                <a:solidFill>
                  <a:srgbClr val="000000"/>
                </a:solidFill>
                <a:effectLst/>
              </a:rPr>
              <a:t>Scenario 3: Decision-Making Dilemma</a:t>
            </a:r>
            <a:endParaRPr lang="en-GB" b="0" i="0" u="none" strike="noStrike" dirty="0">
              <a:solidFill>
                <a:srgbClr val="000000"/>
              </a:solidFill>
              <a:effectLst/>
            </a:endParaRPr>
          </a:p>
          <a:p>
            <a:pPr marL="742950" lvl="1" indent="-285750" algn="l">
              <a:buFont typeface="+mj-lt"/>
              <a:buAutoNum type="arabicPeriod"/>
            </a:pPr>
            <a:r>
              <a:rPr lang="en-GB" b="0" i="0" u="none" strike="noStrike" dirty="0">
                <a:solidFill>
                  <a:srgbClr val="000000"/>
                </a:solidFill>
                <a:effectLst/>
              </a:rPr>
              <a:t>Role: Family member</a:t>
            </a:r>
          </a:p>
          <a:p>
            <a:pPr marL="742950" lvl="1" indent="-285750" algn="l">
              <a:buFont typeface="+mj-lt"/>
              <a:buAutoNum type="arabicPeriod"/>
            </a:pPr>
            <a:r>
              <a:rPr lang="en-GB" b="0" i="0" u="none" strike="noStrike" dirty="0">
                <a:solidFill>
                  <a:srgbClr val="000000"/>
                </a:solidFill>
                <a:effectLst/>
              </a:rPr>
              <a:t>Situation: Your loved one with ALS expresses their desire to explore end-of-life options, but other family members disagree on the best course of action.</a:t>
            </a:r>
          </a:p>
          <a:p>
            <a:pPr marL="742950" lvl="1" indent="-285750" algn="l">
              <a:buFont typeface="+mj-lt"/>
              <a:buAutoNum type="arabicPeriod"/>
            </a:pPr>
            <a:r>
              <a:rPr lang="en-GB" b="0" i="0" u="none" strike="noStrike" dirty="0">
                <a:solidFill>
                  <a:srgbClr val="000000"/>
                </a:solidFill>
                <a:effectLst/>
              </a:rPr>
              <a:t>Objective: Navigate conflicting opinions and emotions within the family while respecting your loved one's autonomy and wishes.</a:t>
            </a:r>
          </a:p>
        </p:txBody>
      </p:sp>
    </p:spTree>
    <p:extLst>
      <p:ext uri="{BB962C8B-B14F-4D97-AF65-F5344CB8AC3E}">
        <p14:creationId xmlns:p14="http://schemas.microsoft.com/office/powerpoint/2010/main" val="29796269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CFFBB-C4E1-6634-EDCA-D86BE350E890}"/>
              </a:ext>
            </a:extLst>
          </p:cNvPr>
          <p:cNvSpPr>
            <a:spLocks noGrp="1"/>
          </p:cNvSpPr>
          <p:nvPr>
            <p:ph type="title"/>
          </p:nvPr>
        </p:nvSpPr>
        <p:spPr/>
        <p:txBody>
          <a:bodyPr>
            <a:normAutofit/>
          </a:bodyPr>
          <a:lstStyle/>
          <a:p>
            <a:r>
              <a:rPr lang="en-GB" b="1" dirty="0">
                <a:solidFill>
                  <a:srgbClr val="000000"/>
                </a:solidFill>
              </a:rPr>
              <a:t>Simulation 1: Memory Loss</a:t>
            </a:r>
            <a:endParaRPr lang="en-CY" dirty="0"/>
          </a:p>
        </p:txBody>
      </p:sp>
      <p:sp>
        <p:nvSpPr>
          <p:cNvPr id="3" name="Content Placeholder 2">
            <a:extLst>
              <a:ext uri="{FF2B5EF4-FFF2-40B4-BE49-F238E27FC236}">
                <a16:creationId xmlns:a16="http://schemas.microsoft.com/office/drawing/2014/main" id="{4482FE26-A8AB-A4DE-20D4-351E98AD9DA7}"/>
              </a:ext>
            </a:extLst>
          </p:cNvPr>
          <p:cNvSpPr>
            <a:spLocks noGrp="1"/>
          </p:cNvSpPr>
          <p:nvPr>
            <p:ph idx="1"/>
          </p:nvPr>
        </p:nvSpPr>
        <p:spPr/>
        <p:txBody>
          <a:bodyPr>
            <a:normAutofit fontScale="47500" lnSpcReduction="20000"/>
          </a:bodyPr>
          <a:lstStyle/>
          <a:p>
            <a:pPr algn="l"/>
            <a:r>
              <a:rPr lang="en-GB" b="1" i="0" u="none" strike="noStrike" dirty="0">
                <a:solidFill>
                  <a:srgbClr val="000000"/>
                </a:solidFill>
                <a:effectLst/>
              </a:rPr>
              <a:t>Objective: </a:t>
            </a:r>
            <a:r>
              <a:rPr lang="en-GB" b="0" i="0" u="none" strike="noStrike" dirty="0">
                <a:solidFill>
                  <a:srgbClr val="000000"/>
                </a:solidFill>
                <a:effectLst/>
              </a:rPr>
              <a:t>To experience the challenges of memory loss associated with Alzheimer's disease.</a:t>
            </a:r>
          </a:p>
          <a:p>
            <a:pPr algn="l"/>
            <a:r>
              <a:rPr lang="en-GB" b="1" i="0" u="none" strike="noStrike" dirty="0">
                <a:solidFill>
                  <a:srgbClr val="000000"/>
                </a:solidFill>
                <a:effectLst/>
              </a:rPr>
              <a:t>Materials Needed: </a:t>
            </a:r>
            <a:r>
              <a:rPr lang="en-GB" b="0" i="0" u="none" strike="noStrike" dirty="0">
                <a:solidFill>
                  <a:srgbClr val="000000"/>
                </a:solidFill>
                <a:effectLst/>
              </a:rPr>
              <a:t>Memory games (e.g., matching cards, word recall games), Timer</a:t>
            </a:r>
          </a:p>
          <a:p>
            <a:pPr marL="0" indent="0" algn="l">
              <a:buNone/>
            </a:pPr>
            <a:r>
              <a:rPr lang="en-GB" b="1" i="0" u="none" strike="noStrike" dirty="0">
                <a:solidFill>
                  <a:srgbClr val="000000"/>
                </a:solidFill>
                <a:effectLst/>
              </a:rPr>
              <a:t>Instructions:</a:t>
            </a:r>
          </a:p>
          <a:p>
            <a:pPr algn="l">
              <a:buFont typeface="+mj-lt"/>
              <a:buAutoNum type="arabicPeriod"/>
            </a:pPr>
            <a:r>
              <a:rPr lang="en-GB" b="1" i="0" u="none" strike="noStrike" dirty="0">
                <a:solidFill>
                  <a:srgbClr val="000000"/>
                </a:solidFill>
                <a:effectLst/>
              </a:rPr>
              <a:t>Introduction:</a:t>
            </a:r>
            <a:endParaRPr lang="en-GB" b="0" i="0" u="none" strike="noStrike" dirty="0">
              <a:solidFill>
                <a:srgbClr val="000000"/>
              </a:solidFill>
              <a:effectLst/>
            </a:endParaRPr>
          </a:p>
          <a:p>
            <a:pPr marL="742950" lvl="1" indent="-285750" algn="l">
              <a:buFont typeface="+mj-lt"/>
              <a:buAutoNum type="arabicPeriod"/>
            </a:pPr>
            <a:r>
              <a:rPr lang="en-GB" b="0" i="0" u="none" strike="noStrike" dirty="0">
                <a:solidFill>
                  <a:srgbClr val="000000"/>
                </a:solidFill>
                <a:effectLst/>
              </a:rPr>
              <a:t>Understand that this simulation activity aims to help you experience the difficulties faced by individuals with Alzheimer's disease in remembering information.</a:t>
            </a:r>
          </a:p>
          <a:p>
            <a:pPr algn="l">
              <a:buFont typeface="+mj-lt"/>
              <a:buAutoNum type="arabicPeriod"/>
            </a:pPr>
            <a:r>
              <a:rPr lang="en-GB" b="1" i="0" u="none" strike="noStrike" dirty="0">
                <a:solidFill>
                  <a:srgbClr val="000000"/>
                </a:solidFill>
                <a:effectLst/>
              </a:rPr>
              <a:t>Explanation of Memory Loss:</a:t>
            </a:r>
            <a:endParaRPr lang="en-GB" b="0" i="0" u="none" strike="noStrike" dirty="0">
              <a:solidFill>
                <a:srgbClr val="000000"/>
              </a:solidFill>
              <a:effectLst/>
            </a:endParaRPr>
          </a:p>
          <a:p>
            <a:pPr marL="742950" lvl="1" indent="-285750" algn="l">
              <a:buFont typeface="+mj-lt"/>
              <a:buAutoNum type="arabicPeriod"/>
            </a:pPr>
            <a:r>
              <a:rPr lang="en-GB" b="0" i="0" u="none" strike="noStrike" dirty="0">
                <a:solidFill>
                  <a:srgbClr val="000000"/>
                </a:solidFill>
                <a:effectLst/>
              </a:rPr>
              <a:t>Briefly learn about Alzheimer's disease and how it affects memory function.</a:t>
            </a:r>
          </a:p>
          <a:p>
            <a:pPr algn="l">
              <a:buFont typeface="+mj-lt"/>
              <a:buAutoNum type="arabicPeriod"/>
            </a:pPr>
            <a:r>
              <a:rPr lang="en-GB" b="1" i="0" u="none" strike="noStrike" dirty="0">
                <a:solidFill>
                  <a:srgbClr val="000000"/>
                </a:solidFill>
                <a:effectLst/>
              </a:rPr>
              <a:t>Memory Game Setup:</a:t>
            </a:r>
            <a:endParaRPr lang="en-GB" b="0" i="0" u="none" strike="noStrike" dirty="0">
              <a:solidFill>
                <a:srgbClr val="000000"/>
              </a:solidFill>
              <a:effectLst/>
            </a:endParaRPr>
          </a:p>
          <a:p>
            <a:pPr marL="742950" lvl="1" indent="-285750" algn="l">
              <a:buFont typeface="+mj-lt"/>
              <a:buAutoNum type="arabicPeriod"/>
            </a:pPr>
            <a:r>
              <a:rPr lang="en-GB" b="0" i="0" u="none" strike="noStrike" dirty="0">
                <a:solidFill>
                  <a:srgbClr val="000000"/>
                </a:solidFill>
                <a:effectLst/>
              </a:rPr>
              <a:t>Get into pairs or small groups.</a:t>
            </a:r>
          </a:p>
          <a:p>
            <a:pPr marL="742950" lvl="1" indent="-285750" algn="l">
              <a:buFont typeface="+mj-lt"/>
              <a:buAutoNum type="arabicPeriod"/>
            </a:pPr>
            <a:r>
              <a:rPr lang="en-GB" b="0" i="0" u="none" strike="noStrike" dirty="0">
                <a:solidFill>
                  <a:srgbClr val="000000"/>
                </a:solidFill>
                <a:effectLst/>
              </a:rPr>
              <a:t>Receive memory games (e.g., matching cards, word recall games) from the instructor.</a:t>
            </a:r>
          </a:p>
          <a:p>
            <a:pPr algn="l">
              <a:buFont typeface="+mj-lt"/>
              <a:buAutoNum type="arabicPeriod"/>
            </a:pPr>
            <a:r>
              <a:rPr lang="en-GB" b="1" i="0" u="none" strike="noStrike" dirty="0">
                <a:solidFill>
                  <a:srgbClr val="000000"/>
                </a:solidFill>
                <a:effectLst/>
              </a:rPr>
              <a:t>Simulation Activity:</a:t>
            </a:r>
            <a:endParaRPr lang="en-GB" b="0" i="0" u="none" strike="noStrike" dirty="0">
              <a:solidFill>
                <a:srgbClr val="000000"/>
              </a:solidFill>
              <a:effectLst/>
            </a:endParaRPr>
          </a:p>
          <a:p>
            <a:pPr marL="742950" lvl="1" indent="-285750" algn="l">
              <a:buFont typeface="+mj-lt"/>
              <a:buAutoNum type="arabicPeriod"/>
            </a:pPr>
            <a:r>
              <a:rPr lang="en-GB" b="0" i="0" u="none" strike="noStrike" dirty="0">
                <a:solidFill>
                  <a:srgbClr val="000000"/>
                </a:solidFill>
                <a:effectLst/>
              </a:rPr>
              <a:t>Play the memory games within the specified time limit (e.g., 5 minutes).</a:t>
            </a:r>
          </a:p>
          <a:p>
            <a:pPr marL="742950" lvl="1" indent="-285750" algn="l">
              <a:buFont typeface="+mj-lt"/>
              <a:buAutoNum type="arabicPeriod"/>
            </a:pPr>
            <a:r>
              <a:rPr lang="en-GB" b="0" i="0" u="none" strike="noStrike" dirty="0">
                <a:solidFill>
                  <a:srgbClr val="000000"/>
                </a:solidFill>
                <a:effectLst/>
              </a:rPr>
              <a:t>Keep track of your progress and note any challenges you encounter with memory recall.</a:t>
            </a:r>
          </a:p>
          <a:p>
            <a:pPr algn="l">
              <a:buFont typeface="+mj-lt"/>
              <a:buAutoNum type="arabicPeriod"/>
            </a:pPr>
            <a:r>
              <a:rPr lang="en-GB" b="1" i="0" u="none" strike="noStrike" dirty="0">
                <a:solidFill>
                  <a:srgbClr val="000000"/>
                </a:solidFill>
                <a:effectLst/>
              </a:rPr>
              <a:t>Debriefing Discussion:</a:t>
            </a:r>
            <a:endParaRPr lang="en-GB" b="0" i="0" u="none" strike="noStrike" dirty="0">
              <a:solidFill>
                <a:srgbClr val="000000"/>
              </a:solidFill>
              <a:effectLst/>
            </a:endParaRPr>
          </a:p>
          <a:p>
            <a:pPr marL="742950" lvl="1" indent="-285750" algn="l">
              <a:buFont typeface="+mj-lt"/>
              <a:buAutoNum type="arabicPeriod"/>
            </a:pPr>
            <a:r>
              <a:rPr lang="en-GB" b="0" i="0" u="none" strike="noStrike" dirty="0">
                <a:solidFill>
                  <a:srgbClr val="000000"/>
                </a:solidFill>
                <a:effectLst/>
              </a:rPr>
              <a:t>After the simulation activity, gather for a discussion.</a:t>
            </a:r>
          </a:p>
          <a:p>
            <a:pPr marL="742950" lvl="1" indent="-285750" algn="l">
              <a:buFont typeface="+mj-lt"/>
              <a:buAutoNum type="arabicPeriod"/>
            </a:pPr>
            <a:r>
              <a:rPr lang="en-GB" b="0" i="0" u="none" strike="noStrike" dirty="0">
                <a:solidFill>
                  <a:srgbClr val="000000"/>
                </a:solidFill>
                <a:effectLst/>
              </a:rPr>
              <a:t>Share your experiences and reflect on the challenges of memory loss.</a:t>
            </a:r>
          </a:p>
          <a:p>
            <a:pPr marL="742950" lvl="1" indent="-285750" algn="l">
              <a:buFont typeface="+mj-lt"/>
              <a:buAutoNum type="arabicPeriod"/>
            </a:pPr>
            <a:r>
              <a:rPr lang="en-GB" b="0" i="0" u="none" strike="noStrike" dirty="0">
                <a:solidFill>
                  <a:srgbClr val="000000"/>
                </a:solidFill>
                <a:effectLst/>
              </a:rPr>
              <a:t>Discuss the frustration and difficulty of remembering information and completing tasks.</a:t>
            </a:r>
          </a:p>
          <a:p>
            <a:pPr algn="l">
              <a:buFont typeface="+mj-lt"/>
              <a:buAutoNum type="arabicPeriod"/>
            </a:pPr>
            <a:r>
              <a:rPr lang="en-GB" b="1" i="0" u="none" strike="noStrike" dirty="0">
                <a:solidFill>
                  <a:srgbClr val="000000"/>
                </a:solidFill>
                <a:effectLst/>
              </a:rPr>
              <a:t>Reflection:</a:t>
            </a:r>
            <a:endParaRPr lang="en-GB" b="0" i="0" u="none" strike="noStrike" dirty="0">
              <a:solidFill>
                <a:srgbClr val="000000"/>
              </a:solidFill>
              <a:effectLst/>
            </a:endParaRPr>
          </a:p>
          <a:p>
            <a:pPr marL="742950" lvl="1" indent="-285750" algn="l">
              <a:buFont typeface="+mj-lt"/>
              <a:buAutoNum type="arabicPeriod"/>
            </a:pPr>
            <a:r>
              <a:rPr lang="en-GB" b="0" i="0" u="none" strike="noStrike" dirty="0">
                <a:solidFill>
                  <a:srgbClr val="000000"/>
                </a:solidFill>
                <a:effectLst/>
              </a:rPr>
              <a:t>Write a reflective journal entry or essay about your experiences during the simulation.</a:t>
            </a:r>
          </a:p>
          <a:p>
            <a:pPr marL="742950" lvl="1" indent="-285750" algn="l">
              <a:buFont typeface="+mj-lt"/>
              <a:buAutoNum type="arabicPeriod"/>
            </a:pPr>
            <a:r>
              <a:rPr lang="en-GB" b="0" i="0" u="none" strike="noStrike" dirty="0">
                <a:solidFill>
                  <a:srgbClr val="000000"/>
                </a:solidFill>
                <a:effectLst/>
              </a:rPr>
              <a:t>Reflect on how memory loss impacts daily life and relationships.</a:t>
            </a:r>
          </a:p>
        </p:txBody>
      </p:sp>
    </p:spTree>
    <p:extLst>
      <p:ext uri="{BB962C8B-B14F-4D97-AF65-F5344CB8AC3E}">
        <p14:creationId xmlns:p14="http://schemas.microsoft.com/office/powerpoint/2010/main" val="40464124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90CA7-4FC1-BD4A-93D4-A13B3EB01632}"/>
              </a:ext>
            </a:extLst>
          </p:cNvPr>
          <p:cNvSpPr>
            <a:spLocks noGrp="1"/>
          </p:cNvSpPr>
          <p:nvPr>
            <p:ph type="title"/>
          </p:nvPr>
        </p:nvSpPr>
        <p:spPr/>
        <p:txBody>
          <a:bodyPr>
            <a:normAutofit/>
          </a:bodyPr>
          <a:lstStyle/>
          <a:p>
            <a:r>
              <a:rPr lang="en-GB" b="1" dirty="0">
                <a:solidFill>
                  <a:srgbClr val="000000"/>
                </a:solidFill>
              </a:rPr>
              <a:t>Simulation 2: Motor Impairments</a:t>
            </a:r>
            <a:endParaRPr lang="en-CY" dirty="0"/>
          </a:p>
        </p:txBody>
      </p:sp>
      <p:sp>
        <p:nvSpPr>
          <p:cNvPr id="3" name="Content Placeholder 2">
            <a:extLst>
              <a:ext uri="{FF2B5EF4-FFF2-40B4-BE49-F238E27FC236}">
                <a16:creationId xmlns:a16="http://schemas.microsoft.com/office/drawing/2014/main" id="{C3E4EAB2-81D4-6771-07A6-D4B2F5B15554}"/>
              </a:ext>
            </a:extLst>
          </p:cNvPr>
          <p:cNvSpPr>
            <a:spLocks noGrp="1"/>
          </p:cNvSpPr>
          <p:nvPr>
            <p:ph idx="1"/>
          </p:nvPr>
        </p:nvSpPr>
        <p:spPr/>
        <p:txBody>
          <a:bodyPr>
            <a:normAutofit fontScale="55000" lnSpcReduction="20000"/>
          </a:bodyPr>
          <a:lstStyle/>
          <a:p>
            <a:pPr algn="l"/>
            <a:r>
              <a:rPr lang="en-GB" b="1" i="0" u="none" strike="noStrike" dirty="0">
                <a:solidFill>
                  <a:srgbClr val="000000"/>
                </a:solidFill>
                <a:effectLst/>
              </a:rPr>
              <a:t>Objective: </a:t>
            </a:r>
            <a:r>
              <a:rPr lang="en-GB" b="0" i="0" u="none" strike="noStrike" dirty="0">
                <a:solidFill>
                  <a:srgbClr val="000000"/>
                </a:solidFill>
                <a:effectLst/>
              </a:rPr>
              <a:t>To experience the challenges of motor impairments associated with Parkinson's disease.</a:t>
            </a:r>
          </a:p>
          <a:p>
            <a:pPr algn="l"/>
            <a:r>
              <a:rPr lang="en-GB" b="1" i="0" u="none" strike="noStrike" dirty="0">
                <a:solidFill>
                  <a:srgbClr val="000000"/>
                </a:solidFill>
                <a:effectLst/>
              </a:rPr>
              <a:t>Materials Needed: </a:t>
            </a:r>
            <a:r>
              <a:rPr lang="en-GB" b="0" i="0" u="none" strike="noStrike" dirty="0">
                <a:solidFill>
                  <a:srgbClr val="000000"/>
                </a:solidFill>
                <a:effectLst/>
              </a:rPr>
              <a:t>Weighted gloves or wrist weights; Objects for manipulation tasks (e.g., small objects, utensils)</a:t>
            </a:r>
          </a:p>
          <a:p>
            <a:pPr marL="0" indent="0" algn="l">
              <a:buNone/>
            </a:pPr>
            <a:r>
              <a:rPr lang="en-GB" b="1" i="0" u="none" strike="noStrike" dirty="0">
                <a:solidFill>
                  <a:srgbClr val="000000"/>
                </a:solidFill>
                <a:effectLst/>
              </a:rPr>
              <a:t>Instructions:</a:t>
            </a:r>
          </a:p>
          <a:p>
            <a:pPr algn="l">
              <a:buFont typeface="+mj-lt"/>
              <a:buAutoNum type="arabicPeriod"/>
            </a:pPr>
            <a:r>
              <a:rPr lang="en-GB" b="1" i="0" u="none" strike="noStrike" dirty="0">
                <a:solidFill>
                  <a:srgbClr val="000000"/>
                </a:solidFill>
                <a:effectLst/>
              </a:rPr>
              <a:t>Introduction:</a:t>
            </a:r>
            <a:endParaRPr lang="en-GB" b="0" i="0" u="none" strike="noStrike" dirty="0">
              <a:solidFill>
                <a:srgbClr val="000000"/>
              </a:solidFill>
              <a:effectLst/>
            </a:endParaRPr>
          </a:p>
          <a:p>
            <a:pPr marL="742950" lvl="1" indent="-285750" algn="l">
              <a:buFont typeface="+mj-lt"/>
              <a:buAutoNum type="arabicPeriod"/>
            </a:pPr>
            <a:r>
              <a:rPr lang="en-GB" b="0" i="0" u="none" strike="noStrike" dirty="0">
                <a:solidFill>
                  <a:srgbClr val="000000"/>
                </a:solidFill>
                <a:effectLst/>
              </a:rPr>
              <a:t>Understand that this simulation activity aims to help you experience the limitations of movement associated with Parkinson's disease.</a:t>
            </a:r>
          </a:p>
          <a:p>
            <a:pPr algn="l">
              <a:buFont typeface="+mj-lt"/>
              <a:buAutoNum type="arabicPeriod"/>
            </a:pPr>
            <a:r>
              <a:rPr lang="en-GB" b="1" i="0" u="none" strike="noStrike" dirty="0">
                <a:solidFill>
                  <a:srgbClr val="000000"/>
                </a:solidFill>
                <a:effectLst/>
              </a:rPr>
              <a:t>Explanation of Motor Impairments:</a:t>
            </a:r>
            <a:endParaRPr lang="en-GB" b="0" i="0" u="none" strike="noStrike" dirty="0">
              <a:solidFill>
                <a:srgbClr val="000000"/>
              </a:solidFill>
              <a:effectLst/>
            </a:endParaRPr>
          </a:p>
          <a:p>
            <a:pPr marL="742950" lvl="1" indent="-285750" algn="l">
              <a:buFont typeface="+mj-lt"/>
              <a:buAutoNum type="arabicPeriod"/>
            </a:pPr>
            <a:r>
              <a:rPr lang="en-GB" b="0" i="0" u="none" strike="noStrike" dirty="0">
                <a:solidFill>
                  <a:srgbClr val="000000"/>
                </a:solidFill>
                <a:effectLst/>
              </a:rPr>
              <a:t>Briefly learn about Parkinson's disease and how it affects motor function.</a:t>
            </a:r>
          </a:p>
          <a:p>
            <a:pPr algn="l">
              <a:buFont typeface="+mj-lt"/>
              <a:buAutoNum type="arabicPeriod"/>
            </a:pPr>
            <a:r>
              <a:rPr lang="en-GB" b="1" i="0" u="none" strike="noStrike" dirty="0">
                <a:solidFill>
                  <a:srgbClr val="000000"/>
                </a:solidFill>
                <a:effectLst/>
              </a:rPr>
              <a:t>Simulation Setup:</a:t>
            </a:r>
            <a:endParaRPr lang="en-GB" b="0" i="0" u="none" strike="noStrike" dirty="0">
              <a:solidFill>
                <a:srgbClr val="000000"/>
              </a:solidFill>
              <a:effectLst/>
            </a:endParaRPr>
          </a:p>
          <a:p>
            <a:pPr marL="742950" lvl="1" indent="-285750" algn="l">
              <a:buFont typeface="+mj-lt"/>
              <a:buAutoNum type="arabicPeriod"/>
            </a:pPr>
            <a:r>
              <a:rPr lang="en-GB" b="0" i="0" u="none" strike="noStrike" dirty="0">
                <a:solidFill>
                  <a:srgbClr val="000000"/>
                </a:solidFill>
                <a:effectLst/>
              </a:rPr>
              <a:t>Put on weighted gloves or wrist weights provided by the instructor.</a:t>
            </a:r>
          </a:p>
          <a:p>
            <a:pPr marL="742950" lvl="1" indent="-285750" algn="l">
              <a:buFont typeface="+mj-lt"/>
              <a:buAutoNum type="arabicPeriod"/>
            </a:pPr>
            <a:r>
              <a:rPr lang="en-GB" b="0" i="0" u="none" strike="noStrike" dirty="0">
                <a:solidFill>
                  <a:srgbClr val="000000"/>
                </a:solidFill>
                <a:effectLst/>
              </a:rPr>
              <a:t>Find objects for manipulation tasks (e.g., small objects, utensils) placed on tables or in containers.</a:t>
            </a:r>
          </a:p>
          <a:p>
            <a:pPr algn="l">
              <a:buFont typeface="+mj-lt"/>
              <a:buAutoNum type="arabicPeriod"/>
            </a:pPr>
            <a:r>
              <a:rPr lang="en-GB" b="1" i="0" u="none" strike="noStrike" dirty="0">
                <a:solidFill>
                  <a:srgbClr val="000000"/>
                </a:solidFill>
                <a:effectLst/>
              </a:rPr>
              <a:t>Simulation Activity:</a:t>
            </a:r>
            <a:endParaRPr lang="en-GB" b="0" i="0" u="none" strike="noStrike" dirty="0">
              <a:solidFill>
                <a:srgbClr val="000000"/>
              </a:solidFill>
              <a:effectLst/>
            </a:endParaRPr>
          </a:p>
          <a:p>
            <a:pPr marL="742950" lvl="1" indent="-285750" algn="l">
              <a:buFont typeface="+mj-lt"/>
              <a:buAutoNum type="arabicPeriod"/>
            </a:pPr>
            <a:r>
              <a:rPr lang="en-GB" b="0" i="0" u="none" strike="noStrike" dirty="0">
                <a:solidFill>
                  <a:srgbClr val="000000"/>
                </a:solidFill>
                <a:effectLst/>
              </a:rPr>
              <a:t>Perform simple tasks, such as picking up small objects or using utensils to eat, while wearing the weighted gloves.</a:t>
            </a:r>
          </a:p>
          <a:p>
            <a:pPr marL="742950" lvl="1" indent="-285750" algn="l">
              <a:buFont typeface="+mj-lt"/>
              <a:buAutoNum type="arabicPeriod"/>
            </a:pPr>
            <a:r>
              <a:rPr lang="en-GB" b="0" i="0" u="none" strike="noStrike" dirty="0">
                <a:solidFill>
                  <a:srgbClr val="000000"/>
                </a:solidFill>
                <a:effectLst/>
              </a:rPr>
              <a:t>Note any challenges you encounter and how your movements are affected by the weights.</a:t>
            </a:r>
          </a:p>
          <a:p>
            <a:pPr algn="l">
              <a:buFont typeface="+mj-lt"/>
              <a:buAutoNum type="arabicPeriod"/>
            </a:pPr>
            <a:r>
              <a:rPr lang="en-GB" b="1" i="0" u="none" strike="noStrike" dirty="0">
                <a:solidFill>
                  <a:srgbClr val="000000"/>
                </a:solidFill>
                <a:effectLst/>
              </a:rPr>
              <a:t>Debriefing Discussion:</a:t>
            </a:r>
            <a:endParaRPr lang="en-GB" b="0" i="0" u="none" strike="noStrike" dirty="0">
              <a:solidFill>
                <a:srgbClr val="000000"/>
              </a:solidFill>
              <a:effectLst/>
            </a:endParaRPr>
          </a:p>
          <a:p>
            <a:pPr marL="742950" lvl="1" indent="-285750" algn="l">
              <a:buFont typeface="+mj-lt"/>
              <a:buAutoNum type="arabicPeriod"/>
            </a:pPr>
            <a:r>
              <a:rPr lang="en-GB" b="0" i="0" u="none" strike="noStrike" dirty="0">
                <a:solidFill>
                  <a:srgbClr val="000000"/>
                </a:solidFill>
                <a:effectLst/>
              </a:rPr>
              <a:t>After the simulation activity, gather for a discussion.</a:t>
            </a:r>
          </a:p>
          <a:p>
            <a:pPr marL="742950" lvl="1" indent="-285750" algn="l">
              <a:buFont typeface="+mj-lt"/>
              <a:buAutoNum type="arabicPeriod"/>
            </a:pPr>
            <a:r>
              <a:rPr lang="en-GB" b="0" i="0" u="none" strike="noStrike" dirty="0">
                <a:solidFill>
                  <a:srgbClr val="000000"/>
                </a:solidFill>
                <a:effectLst/>
              </a:rPr>
              <a:t>Share your experiences and reflect on the challenges of motor impairments.</a:t>
            </a:r>
          </a:p>
          <a:p>
            <a:pPr marL="742950" lvl="1" indent="-285750" algn="l">
              <a:buFont typeface="+mj-lt"/>
              <a:buAutoNum type="arabicPeriod"/>
            </a:pPr>
            <a:r>
              <a:rPr lang="en-GB" b="0" i="0" u="none" strike="noStrike" dirty="0">
                <a:solidFill>
                  <a:srgbClr val="000000"/>
                </a:solidFill>
                <a:effectLst/>
              </a:rPr>
              <a:t>Discuss the limitations in movement, coordination, and daily activities experienced by individuals with Parkinson's disease.</a:t>
            </a:r>
          </a:p>
          <a:p>
            <a:pPr algn="l">
              <a:buFont typeface="+mj-lt"/>
              <a:buAutoNum type="arabicPeriod"/>
            </a:pPr>
            <a:r>
              <a:rPr lang="en-GB" b="1" i="0" u="none" strike="noStrike" dirty="0">
                <a:solidFill>
                  <a:srgbClr val="000000"/>
                </a:solidFill>
                <a:effectLst/>
              </a:rPr>
              <a:t>Reflection:</a:t>
            </a:r>
            <a:endParaRPr lang="en-GB" b="0" i="0" u="none" strike="noStrike" dirty="0">
              <a:solidFill>
                <a:srgbClr val="000000"/>
              </a:solidFill>
              <a:effectLst/>
            </a:endParaRPr>
          </a:p>
          <a:p>
            <a:pPr marL="742950" lvl="1" indent="-285750" algn="l">
              <a:buFont typeface="+mj-lt"/>
              <a:buAutoNum type="arabicPeriod"/>
            </a:pPr>
            <a:r>
              <a:rPr lang="en-GB" b="0" i="0" u="none" strike="noStrike" dirty="0">
                <a:solidFill>
                  <a:srgbClr val="000000"/>
                </a:solidFill>
                <a:effectLst/>
              </a:rPr>
              <a:t>Write a reflective journal entry or essay about your experiences during the simulation.</a:t>
            </a:r>
          </a:p>
          <a:p>
            <a:pPr marL="742950" lvl="1" indent="-285750" algn="l">
              <a:buFont typeface="+mj-lt"/>
              <a:buAutoNum type="arabicPeriod"/>
            </a:pPr>
            <a:r>
              <a:rPr lang="en-GB" b="0" i="0" u="none" strike="noStrike" dirty="0">
                <a:solidFill>
                  <a:srgbClr val="000000"/>
                </a:solidFill>
                <a:effectLst/>
              </a:rPr>
              <a:t>Reflect on how motor impairments impact independence and quality of life.</a:t>
            </a:r>
          </a:p>
          <a:p>
            <a:endParaRPr lang="en-CY" dirty="0"/>
          </a:p>
        </p:txBody>
      </p:sp>
    </p:spTree>
    <p:extLst>
      <p:ext uri="{BB962C8B-B14F-4D97-AF65-F5344CB8AC3E}">
        <p14:creationId xmlns:p14="http://schemas.microsoft.com/office/powerpoint/2010/main" val="15242114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10FF8-BAA7-5ADF-231B-A01572A2D0E6}"/>
              </a:ext>
            </a:extLst>
          </p:cNvPr>
          <p:cNvSpPr>
            <a:spLocks noGrp="1"/>
          </p:cNvSpPr>
          <p:nvPr>
            <p:ph type="title"/>
          </p:nvPr>
        </p:nvSpPr>
        <p:spPr/>
        <p:txBody>
          <a:bodyPr>
            <a:normAutofit/>
          </a:bodyPr>
          <a:lstStyle/>
          <a:p>
            <a:r>
              <a:rPr lang="en-GB" b="1" dirty="0">
                <a:solidFill>
                  <a:srgbClr val="000000"/>
                </a:solidFill>
              </a:rPr>
              <a:t>Simulation 3: Communication Difficulties</a:t>
            </a:r>
            <a:endParaRPr lang="en-CY" dirty="0"/>
          </a:p>
        </p:txBody>
      </p:sp>
      <p:sp>
        <p:nvSpPr>
          <p:cNvPr id="3" name="Content Placeholder 2">
            <a:extLst>
              <a:ext uri="{FF2B5EF4-FFF2-40B4-BE49-F238E27FC236}">
                <a16:creationId xmlns:a16="http://schemas.microsoft.com/office/drawing/2014/main" id="{BF4A34E3-6827-90F1-EBC3-22ED8F7C4985}"/>
              </a:ext>
            </a:extLst>
          </p:cNvPr>
          <p:cNvSpPr>
            <a:spLocks noGrp="1"/>
          </p:cNvSpPr>
          <p:nvPr>
            <p:ph idx="1"/>
          </p:nvPr>
        </p:nvSpPr>
        <p:spPr/>
        <p:txBody>
          <a:bodyPr>
            <a:normAutofit fontScale="55000" lnSpcReduction="20000"/>
          </a:bodyPr>
          <a:lstStyle/>
          <a:p>
            <a:pPr algn="l"/>
            <a:r>
              <a:rPr lang="en-GB" b="1" i="0" u="none" strike="noStrike" dirty="0">
                <a:solidFill>
                  <a:srgbClr val="000000"/>
                </a:solidFill>
                <a:effectLst/>
              </a:rPr>
              <a:t>Objective: </a:t>
            </a:r>
            <a:r>
              <a:rPr lang="en-GB" b="0" i="0" u="none" strike="noStrike" dirty="0">
                <a:solidFill>
                  <a:srgbClr val="000000"/>
                </a:solidFill>
                <a:effectLst/>
              </a:rPr>
              <a:t>To experience the challenges of communication difficulties associated with ALS.</a:t>
            </a:r>
          </a:p>
          <a:p>
            <a:pPr algn="l"/>
            <a:r>
              <a:rPr lang="en-GB" b="1" i="0" u="none" strike="noStrike" dirty="0">
                <a:solidFill>
                  <a:srgbClr val="000000"/>
                </a:solidFill>
                <a:effectLst/>
              </a:rPr>
              <a:t>Materials Needed: </a:t>
            </a:r>
            <a:r>
              <a:rPr lang="en-GB" b="0" i="0" u="none" strike="noStrike" dirty="0">
                <a:solidFill>
                  <a:srgbClr val="000000"/>
                </a:solidFill>
                <a:effectLst/>
              </a:rPr>
              <a:t>Communication boards or cards with limited phrases; Timer</a:t>
            </a:r>
          </a:p>
          <a:p>
            <a:pPr marL="0" indent="0" algn="l">
              <a:buNone/>
            </a:pPr>
            <a:r>
              <a:rPr lang="en-GB" b="1" i="0" u="none" strike="noStrike" dirty="0">
                <a:solidFill>
                  <a:srgbClr val="000000"/>
                </a:solidFill>
                <a:effectLst/>
              </a:rPr>
              <a:t>Instructions:</a:t>
            </a:r>
          </a:p>
          <a:p>
            <a:pPr algn="l">
              <a:buFont typeface="+mj-lt"/>
              <a:buAutoNum type="arabicPeriod"/>
            </a:pPr>
            <a:r>
              <a:rPr lang="en-GB" b="1" i="0" u="none" strike="noStrike" dirty="0">
                <a:solidFill>
                  <a:srgbClr val="000000"/>
                </a:solidFill>
                <a:effectLst/>
              </a:rPr>
              <a:t>Introduction:</a:t>
            </a:r>
            <a:endParaRPr lang="en-GB" b="0" i="0" u="none" strike="noStrike" dirty="0">
              <a:solidFill>
                <a:srgbClr val="000000"/>
              </a:solidFill>
              <a:effectLst/>
            </a:endParaRPr>
          </a:p>
          <a:p>
            <a:pPr marL="742950" lvl="1" indent="-285750" algn="l">
              <a:buFont typeface="+mj-lt"/>
              <a:buAutoNum type="arabicPeriod"/>
            </a:pPr>
            <a:r>
              <a:rPr lang="en-GB" b="0" i="0" u="none" strike="noStrike" dirty="0">
                <a:solidFill>
                  <a:srgbClr val="000000"/>
                </a:solidFill>
                <a:effectLst/>
              </a:rPr>
              <a:t>Understand that this simulation activity aims to help you experience the limitations of communication associated with ALS.</a:t>
            </a:r>
          </a:p>
          <a:p>
            <a:pPr algn="l">
              <a:buFont typeface="+mj-lt"/>
              <a:buAutoNum type="arabicPeriod"/>
            </a:pPr>
            <a:r>
              <a:rPr lang="en-GB" b="1" i="0" u="none" strike="noStrike" dirty="0">
                <a:solidFill>
                  <a:srgbClr val="000000"/>
                </a:solidFill>
                <a:effectLst/>
              </a:rPr>
              <a:t>Explanation of Communication Difficulties:</a:t>
            </a:r>
            <a:endParaRPr lang="en-GB" b="0" i="0" u="none" strike="noStrike" dirty="0">
              <a:solidFill>
                <a:srgbClr val="000000"/>
              </a:solidFill>
              <a:effectLst/>
            </a:endParaRPr>
          </a:p>
          <a:p>
            <a:pPr marL="742950" lvl="1" indent="-285750" algn="l">
              <a:buFont typeface="+mj-lt"/>
              <a:buAutoNum type="arabicPeriod"/>
            </a:pPr>
            <a:r>
              <a:rPr lang="en-GB" b="0" i="0" u="none" strike="noStrike" dirty="0">
                <a:solidFill>
                  <a:srgbClr val="000000"/>
                </a:solidFill>
                <a:effectLst/>
              </a:rPr>
              <a:t>Briefly learn about ALS and how it affects speech and communication.</a:t>
            </a:r>
          </a:p>
          <a:p>
            <a:pPr algn="l">
              <a:buFont typeface="+mj-lt"/>
              <a:buAutoNum type="arabicPeriod"/>
            </a:pPr>
            <a:r>
              <a:rPr lang="en-GB" b="1" i="0" u="none" strike="noStrike" dirty="0">
                <a:solidFill>
                  <a:srgbClr val="000000"/>
                </a:solidFill>
                <a:effectLst/>
              </a:rPr>
              <a:t>Simulation Setup:</a:t>
            </a:r>
            <a:endParaRPr lang="en-GB" b="0" i="0" u="none" strike="noStrike" dirty="0">
              <a:solidFill>
                <a:srgbClr val="000000"/>
              </a:solidFill>
              <a:effectLst/>
            </a:endParaRPr>
          </a:p>
          <a:p>
            <a:pPr marL="742950" lvl="1" indent="-285750" algn="l">
              <a:buFont typeface="+mj-lt"/>
              <a:buAutoNum type="arabicPeriod"/>
            </a:pPr>
            <a:r>
              <a:rPr lang="en-GB" b="0" i="0" u="none" strike="noStrike" dirty="0">
                <a:solidFill>
                  <a:srgbClr val="000000"/>
                </a:solidFill>
                <a:effectLst/>
              </a:rPr>
              <a:t>Receive communication boards or cards with limited phrases from the instructor.</a:t>
            </a:r>
          </a:p>
          <a:p>
            <a:pPr marL="742950" lvl="1" indent="-285750" algn="l">
              <a:buFont typeface="+mj-lt"/>
              <a:buAutoNum type="arabicPeriod"/>
            </a:pPr>
            <a:r>
              <a:rPr lang="en-GB" b="0" i="0" u="none" strike="noStrike" dirty="0">
                <a:solidFill>
                  <a:srgbClr val="000000"/>
                </a:solidFill>
                <a:effectLst/>
              </a:rPr>
              <a:t>Set a timer for the duration of the simulation activity.</a:t>
            </a:r>
          </a:p>
          <a:p>
            <a:pPr algn="l">
              <a:buFont typeface="+mj-lt"/>
              <a:buAutoNum type="arabicPeriod"/>
            </a:pPr>
            <a:r>
              <a:rPr lang="en-GB" b="1" i="0" u="none" strike="noStrike" dirty="0">
                <a:solidFill>
                  <a:srgbClr val="000000"/>
                </a:solidFill>
                <a:effectLst/>
              </a:rPr>
              <a:t>Simulation Activity:</a:t>
            </a:r>
            <a:endParaRPr lang="en-GB" b="0" i="0" u="none" strike="noStrike" dirty="0">
              <a:solidFill>
                <a:srgbClr val="000000"/>
              </a:solidFill>
              <a:effectLst/>
            </a:endParaRPr>
          </a:p>
          <a:p>
            <a:pPr marL="742950" lvl="1" indent="-285750" algn="l">
              <a:buFont typeface="+mj-lt"/>
              <a:buAutoNum type="arabicPeriod"/>
            </a:pPr>
            <a:r>
              <a:rPr lang="en-GB" b="0" i="0" u="none" strike="noStrike" dirty="0">
                <a:solidFill>
                  <a:srgbClr val="000000"/>
                </a:solidFill>
                <a:effectLst/>
              </a:rPr>
              <a:t>Communicate using only the phrases provided on the communication boards or cards.</a:t>
            </a:r>
          </a:p>
          <a:p>
            <a:pPr marL="742950" lvl="1" indent="-285750" algn="l">
              <a:buFont typeface="+mj-lt"/>
              <a:buAutoNum type="arabicPeriod"/>
            </a:pPr>
            <a:r>
              <a:rPr lang="en-GB" b="0" i="0" u="none" strike="noStrike" dirty="0">
                <a:solidFill>
                  <a:srgbClr val="000000"/>
                </a:solidFill>
                <a:effectLst/>
              </a:rPr>
              <a:t>Engage in conversations or complete tasks within the specified time limit.</a:t>
            </a:r>
          </a:p>
          <a:p>
            <a:pPr algn="l">
              <a:buFont typeface="+mj-lt"/>
              <a:buAutoNum type="arabicPeriod"/>
            </a:pPr>
            <a:r>
              <a:rPr lang="en-GB" b="1" i="0" u="none" strike="noStrike" dirty="0">
                <a:solidFill>
                  <a:srgbClr val="000000"/>
                </a:solidFill>
                <a:effectLst/>
              </a:rPr>
              <a:t>Debriefing Discussion:</a:t>
            </a:r>
            <a:endParaRPr lang="en-GB" b="0" i="0" u="none" strike="noStrike" dirty="0">
              <a:solidFill>
                <a:srgbClr val="000000"/>
              </a:solidFill>
              <a:effectLst/>
            </a:endParaRPr>
          </a:p>
          <a:p>
            <a:pPr marL="742950" lvl="1" indent="-285750" algn="l">
              <a:buFont typeface="+mj-lt"/>
              <a:buAutoNum type="arabicPeriod"/>
            </a:pPr>
            <a:r>
              <a:rPr lang="en-GB" b="0" i="0" u="none" strike="noStrike" dirty="0">
                <a:solidFill>
                  <a:srgbClr val="000000"/>
                </a:solidFill>
                <a:effectLst/>
              </a:rPr>
              <a:t>After the simulation activity, gather for a discussion.</a:t>
            </a:r>
          </a:p>
          <a:p>
            <a:pPr marL="742950" lvl="1" indent="-285750" algn="l">
              <a:buFont typeface="+mj-lt"/>
              <a:buAutoNum type="arabicPeriod"/>
            </a:pPr>
            <a:r>
              <a:rPr lang="en-GB" b="0" i="0" u="none" strike="noStrike" dirty="0">
                <a:solidFill>
                  <a:srgbClr val="000000"/>
                </a:solidFill>
                <a:effectLst/>
              </a:rPr>
              <a:t>Share your experiences and reflect on the challenges of communication difficulties.</a:t>
            </a:r>
          </a:p>
          <a:p>
            <a:pPr marL="742950" lvl="1" indent="-285750" algn="l">
              <a:buFont typeface="+mj-lt"/>
              <a:buAutoNum type="arabicPeriod"/>
            </a:pPr>
            <a:r>
              <a:rPr lang="en-GB" b="0" i="0" u="none" strike="noStrike" dirty="0">
                <a:solidFill>
                  <a:srgbClr val="000000"/>
                </a:solidFill>
                <a:effectLst/>
              </a:rPr>
              <a:t>Discuss the frustration, limitations, and emotional impact of communication impairments experienced by individuals with ALS.</a:t>
            </a:r>
          </a:p>
          <a:p>
            <a:pPr algn="l">
              <a:buFont typeface="+mj-lt"/>
              <a:buAutoNum type="arabicPeriod"/>
            </a:pPr>
            <a:r>
              <a:rPr lang="en-GB" b="1" i="0" u="none" strike="noStrike" dirty="0">
                <a:solidFill>
                  <a:srgbClr val="000000"/>
                </a:solidFill>
                <a:effectLst/>
              </a:rPr>
              <a:t>Reflection:</a:t>
            </a:r>
            <a:endParaRPr lang="en-GB" b="0" i="0" u="none" strike="noStrike" dirty="0">
              <a:solidFill>
                <a:srgbClr val="000000"/>
              </a:solidFill>
              <a:effectLst/>
            </a:endParaRPr>
          </a:p>
          <a:p>
            <a:pPr marL="742950" lvl="1" indent="-285750" algn="l">
              <a:buFont typeface="+mj-lt"/>
              <a:buAutoNum type="arabicPeriod"/>
            </a:pPr>
            <a:r>
              <a:rPr lang="en-GB" b="0" i="0" u="none" strike="noStrike" dirty="0">
                <a:solidFill>
                  <a:srgbClr val="000000"/>
                </a:solidFill>
                <a:effectLst/>
              </a:rPr>
              <a:t>Write a reflective journal entry or essay about your experiences during the simulation.</a:t>
            </a:r>
          </a:p>
          <a:p>
            <a:pPr marL="742950" lvl="1" indent="-285750" algn="l">
              <a:buFont typeface="+mj-lt"/>
              <a:buAutoNum type="arabicPeriod"/>
            </a:pPr>
            <a:r>
              <a:rPr lang="en-GB" b="0" i="0" u="none" strike="noStrike" dirty="0">
                <a:solidFill>
                  <a:srgbClr val="000000"/>
                </a:solidFill>
                <a:effectLst/>
              </a:rPr>
              <a:t>Reflect on the importance of communication and the challenges faced by individuals with ALS in expressing their needs and emotions.</a:t>
            </a:r>
          </a:p>
          <a:p>
            <a:endParaRPr lang="en-CY" dirty="0"/>
          </a:p>
        </p:txBody>
      </p:sp>
    </p:spTree>
    <p:extLst>
      <p:ext uri="{BB962C8B-B14F-4D97-AF65-F5344CB8AC3E}">
        <p14:creationId xmlns:p14="http://schemas.microsoft.com/office/powerpoint/2010/main" val="16896847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F4CEB-918A-0472-B6E4-4689B9CD397B}"/>
              </a:ext>
            </a:extLst>
          </p:cNvPr>
          <p:cNvSpPr>
            <a:spLocks noGrp="1"/>
          </p:cNvSpPr>
          <p:nvPr>
            <p:ph type="ctrTitle"/>
          </p:nvPr>
        </p:nvSpPr>
        <p:spPr/>
        <p:txBody>
          <a:bodyPr>
            <a:normAutofit/>
          </a:bodyPr>
          <a:lstStyle/>
          <a:p>
            <a:r>
              <a:rPr lang="en-GB" b="1" dirty="0">
                <a:latin typeface="+mn-lt"/>
              </a:rPr>
              <a:t>Thank you</a:t>
            </a:r>
            <a:br>
              <a:rPr lang="en-GB" b="1" dirty="0">
                <a:latin typeface="+mn-lt"/>
              </a:rPr>
            </a:br>
            <a:r>
              <a:rPr lang="en-GB" b="1" dirty="0">
                <a:latin typeface="+mn-lt"/>
              </a:rPr>
              <a:t>End of Presentation</a:t>
            </a:r>
            <a:endParaRPr lang="en-SE" dirty="0">
              <a:latin typeface="+mn-lt"/>
            </a:endParaRPr>
          </a:p>
        </p:txBody>
      </p:sp>
    </p:spTree>
    <p:extLst>
      <p:ext uri="{BB962C8B-B14F-4D97-AF65-F5344CB8AC3E}">
        <p14:creationId xmlns:p14="http://schemas.microsoft.com/office/powerpoint/2010/main" val="2258337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GB" dirty="0">
                <a:latin typeface="Helvetica Neue" panose="02000503000000020004" pitchFamily="2" charset="0"/>
              </a:rPr>
              <a:t>Psychological Impact on Patients</a:t>
            </a:r>
            <a:endParaRPr lang="en-SE" dirty="0"/>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fontScale="92500" lnSpcReduction="10000"/>
          </a:bodyPr>
          <a:lstStyle/>
          <a:p>
            <a:pPr lvl="1"/>
            <a:r>
              <a:rPr lang="en-GB" sz="3600" dirty="0">
                <a:effectLst/>
                <a:latin typeface="Helvetica Neue" panose="02000503000000020004" pitchFamily="2" charset="0"/>
              </a:rPr>
              <a:t>Cognitive Decline and Mental Health</a:t>
            </a:r>
          </a:p>
          <a:p>
            <a:pPr lvl="2"/>
            <a:r>
              <a:rPr lang="en-GB" sz="2800" dirty="0">
                <a:effectLst/>
                <a:latin typeface="Helvetica Neue" panose="02000503000000020004" pitchFamily="2" charset="0"/>
              </a:rPr>
              <a:t>  Feelings of frustration, helplessness, and loss of control.</a:t>
            </a:r>
          </a:p>
          <a:p>
            <a:pPr lvl="2"/>
            <a:r>
              <a:rPr lang="en-GB" sz="2800" dirty="0">
                <a:effectLst/>
                <a:latin typeface="Helvetica Neue" panose="02000503000000020004" pitchFamily="2" charset="0"/>
              </a:rPr>
              <a:t>  Reduced self-esteem and confidence due to declining abilities.</a:t>
            </a:r>
          </a:p>
          <a:p>
            <a:pPr lvl="2"/>
            <a:r>
              <a:rPr lang="en-GB" sz="2800" dirty="0">
                <a:effectLst/>
                <a:latin typeface="Helvetica Neue" panose="02000503000000020004" pitchFamily="2" charset="0"/>
              </a:rPr>
              <a:t>  Increased risk of developing depression and anxiety disorders.</a:t>
            </a:r>
          </a:p>
          <a:p>
            <a:pPr lvl="1"/>
            <a:r>
              <a:rPr lang="en-GB" sz="3600" dirty="0">
                <a:effectLst/>
                <a:latin typeface="Helvetica Neue" panose="02000503000000020004" pitchFamily="2" charset="0"/>
              </a:rPr>
              <a:t>Emotional Responses</a:t>
            </a:r>
          </a:p>
          <a:p>
            <a:pPr lvl="2"/>
            <a:r>
              <a:rPr lang="en-GB" sz="2800" dirty="0">
                <a:effectLst/>
                <a:latin typeface="Helvetica Neue" panose="02000503000000020004" pitchFamily="2" charset="0"/>
              </a:rPr>
              <a:t>  </a:t>
            </a:r>
            <a:r>
              <a:rPr lang="en-US" sz="2800" dirty="0">
                <a:effectLst/>
                <a:latin typeface="Helvetica Neue" panose="02000503000000020004" pitchFamily="2" charset="0"/>
              </a:rPr>
              <a:t>A</a:t>
            </a:r>
            <a:r>
              <a:rPr lang="en-GB" sz="2800" dirty="0" err="1">
                <a:effectLst/>
                <a:latin typeface="Helvetica Neue" panose="02000503000000020004" pitchFamily="2" charset="0"/>
              </a:rPr>
              <a:t>nxiety</a:t>
            </a:r>
            <a:r>
              <a:rPr lang="en-GB" sz="2800" dirty="0">
                <a:effectLst/>
                <a:latin typeface="Helvetica Neue" panose="02000503000000020004" pitchFamily="2" charset="0"/>
              </a:rPr>
              <a:t> about disease progression and future uncertainty.</a:t>
            </a:r>
          </a:p>
          <a:p>
            <a:pPr lvl="2"/>
            <a:r>
              <a:rPr lang="en-GB" sz="2800" dirty="0">
                <a:effectLst/>
                <a:latin typeface="Helvetica Neue" panose="02000503000000020004" pitchFamily="2" charset="0"/>
              </a:rPr>
              <a:t>  Depression due to loss of independence, social roles, and abilities.</a:t>
            </a:r>
          </a:p>
          <a:p>
            <a:pPr lvl="2"/>
            <a:r>
              <a:rPr lang="en-GB" sz="2800" dirty="0">
                <a:effectLst/>
                <a:latin typeface="Helvetica Neue" panose="02000503000000020004" pitchFamily="2" charset="0"/>
              </a:rPr>
              <a:t>  Social withdrawal and isolation from friends and family due to stigma or communication difficulties.</a:t>
            </a:r>
          </a:p>
        </p:txBody>
      </p:sp>
    </p:spTree>
    <p:extLst>
      <p:ext uri="{BB962C8B-B14F-4D97-AF65-F5344CB8AC3E}">
        <p14:creationId xmlns:p14="http://schemas.microsoft.com/office/powerpoint/2010/main" val="163300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GB" dirty="0">
                <a:latin typeface="Helvetica Neue" panose="02000503000000020004" pitchFamily="2" charset="0"/>
              </a:rPr>
              <a:t>Psychological Impact on Patients</a:t>
            </a:r>
            <a:endParaRPr lang="en-SE" dirty="0"/>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lnSpcReduction="10000"/>
          </a:bodyPr>
          <a:lstStyle/>
          <a:p>
            <a:r>
              <a:rPr lang="en-GB" dirty="0">
                <a:effectLst/>
                <a:latin typeface="Helvetica Neue" panose="02000503000000020004" pitchFamily="2" charset="0"/>
              </a:rPr>
              <a:t>Emotional Burden</a:t>
            </a:r>
          </a:p>
          <a:p>
            <a:pPr lvl="1"/>
            <a:r>
              <a:rPr lang="en-GB" sz="2000" dirty="0">
                <a:effectLst/>
                <a:latin typeface="Helvetica Neue" panose="02000503000000020004" pitchFamily="2" charset="0"/>
              </a:rPr>
              <a:t>  Chronic stress and anxiety about the patient’s health and caregiving responsibilities.</a:t>
            </a:r>
          </a:p>
          <a:p>
            <a:pPr lvl="1"/>
            <a:r>
              <a:rPr lang="en-GB" sz="2000" dirty="0">
                <a:effectLst/>
                <a:latin typeface="Helvetica Neue" panose="02000503000000020004" pitchFamily="2" charset="0"/>
              </a:rPr>
              <a:t>  Feelings of guilt, helplessness, and sadness over the patient’s decline.</a:t>
            </a:r>
          </a:p>
          <a:p>
            <a:pPr lvl="1"/>
            <a:r>
              <a:rPr lang="en-GB" sz="2000" dirty="0">
                <a:effectLst/>
                <a:latin typeface="Helvetica Neue" panose="02000503000000020004" pitchFamily="2" charset="0"/>
              </a:rPr>
              <a:t>  Fear and uncertainty about the future and the long-term impact on family life.</a:t>
            </a:r>
          </a:p>
          <a:p>
            <a:r>
              <a:rPr lang="en-GB" dirty="0">
                <a:effectLst/>
                <a:latin typeface="Helvetica Neue" panose="02000503000000020004" pitchFamily="2" charset="0"/>
              </a:rPr>
              <a:t>Role Changes and Caregiver Stress</a:t>
            </a:r>
          </a:p>
          <a:p>
            <a:pPr lvl="1"/>
            <a:r>
              <a:rPr lang="en-GB" sz="2000" dirty="0">
                <a:effectLst/>
                <a:latin typeface="Helvetica Neue" panose="02000503000000020004" pitchFamily="2" charset="0"/>
              </a:rPr>
              <a:t>  Shifts in family dynamics, such as children taking on caregiving roles for parents.</a:t>
            </a:r>
          </a:p>
          <a:p>
            <a:pPr lvl="1"/>
            <a:r>
              <a:rPr lang="en-GB" sz="2000" dirty="0">
                <a:effectLst/>
                <a:latin typeface="Helvetica Neue" panose="02000503000000020004" pitchFamily="2" charset="0"/>
              </a:rPr>
              <a:t>  Physical and emotional exhaustion from the demands of caregiving.</a:t>
            </a:r>
          </a:p>
          <a:p>
            <a:pPr lvl="1"/>
            <a:r>
              <a:rPr lang="en-GB" sz="2000" dirty="0">
                <a:effectLst/>
                <a:latin typeface="Helvetica Neue" panose="02000503000000020004" pitchFamily="2" charset="0"/>
              </a:rPr>
              <a:t>  Potential for caregiver burnout, characterized by fatigue, irritability, and decreased quality of life.</a:t>
            </a:r>
          </a:p>
          <a:p>
            <a:r>
              <a:rPr lang="en-GB" dirty="0">
                <a:effectLst/>
                <a:latin typeface="Helvetica Neue" panose="02000503000000020004" pitchFamily="2" charset="0"/>
              </a:rPr>
              <a:t>Grief and Loss</a:t>
            </a:r>
          </a:p>
          <a:p>
            <a:pPr lvl="1"/>
            <a:r>
              <a:rPr lang="en-GB" sz="2000" dirty="0">
                <a:effectLst/>
                <a:latin typeface="Helvetica Neue" panose="02000503000000020004" pitchFamily="2" charset="0"/>
              </a:rPr>
              <a:t>  Anticipatory grief over the gradual loss of the loved one’s abilities and personality.</a:t>
            </a:r>
          </a:p>
          <a:p>
            <a:pPr lvl="1"/>
            <a:r>
              <a:rPr lang="en-GB" sz="2000" dirty="0">
                <a:effectLst/>
                <a:latin typeface="Helvetica Neue" panose="02000503000000020004" pitchFamily="2" charset="0"/>
              </a:rPr>
              <a:t>  Mourning the perceived loss of the person they once knew, even before the end of life</a:t>
            </a:r>
          </a:p>
        </p:txBody>
      </p:sp>
    </p:spTree>
    <p:extLst>
      <p:ext uri="{BB962C8B-B14F-4D97-AF65-F5344CB8AC3E}">
        <p14:creationId xmlns:p14="http://schemas.microsoft.com/office/powerpoint/2010/main" val="1462615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fontScale="90000"/>
          </a:bodyPr>
          <a:lstStyle/>
          <a:p>
            <a:r>
              <a:rPr lang="en-US" dirty="0">
                <a:solidFill>
                  <a:srgbClr val="000000"/>
                </a:solidFill>
                <a:latin typeface="-webkit-standard"/>
              </a:rPr>
              <a:t>Psychological Theories and Research Methods</a:t>
            </a:r>
            <a:endParaRPr lang="en-SE" dirty="0"/>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fontScale="92500" lnSpcReduction="10000"/>
          </a:bodyPr>
          <a:lstStyle/>
          <a:p>
            <a:r>
              <a:rPr lang="en-GB" sz="3200" dirty="0">
                <a:effectLst/>
                <a:latin typeface="Helvetica Neue" panose="02000503000000020004" pitchFamily="2" charset="0"/>
              </a:rPr>
              <a:t>Psychological Theories and Models</a:t>
            </a:r>
          </a:p>
          <a:p>
            <a:pPr lvl="1"/>
            <a:r>
              <a:rPr lang="en-GB" dirty="0">
                <a:effectLst/>
                <a:latin typeface="Helvetica Neue" panose="02000503000000020004" pitchFamily="2" charset="0"/>
              </a:rPr>
              <a:t>Biopsychosocial Model</a:t>
            </a:r>
            <a:r>
              <a:rPr lang="en-GB" dirty="0">
                <a:latin typeface="Helvetica Neue" panose="02000503000000020004" pitchFamily="2" charset="0"/>
              </a:rPr>
              <a:t>:</a:t>
            </a:r>
            <a:r>
              <a:rPr lang="en-GB" dirty="0">
                <a:effectLst/>
                <a:latin typeface="Helvetica Neue" panose="02000503000000020004" pitchFamily="2" charset="0"/>
              </a:rPr>
              <a:t> Integrates biological, psychological, and social factors in understanding NDDs.</a:t>
            </a:r>
          </a:p>
          <a:p>
            <a:pPr lvl="1"/>
            <a:r>
              <a:rPr lang="en-GB" dirty="0">
                <a:effectLst/>
                <a:latin typeface="Helvetica Neue" panose="02000503000000020004" pitchFamily="2" charset="0"/>
              </a:rPr>
              <a:t> Cognitive-</a:t>
            </a:r>
            <a:r>
              <a:rPr lang="en-GB" dirty="0" err="1">
                <a:effectLst/>
                <a:latin typeface="Helvetica Neue" panose="02000503000000020004" pitchFamily="2" charset="0"/>
              </a:rPr>
              <a:t>Behavioral</a:t>
            </a:r>
            <a:r>
              <a:rPr lang="en-GB" dirty="0">
                <a:effectLst/>
                <a:latin typeface="Helvetica Neue" panose="02000503000000020004" pitchFamily="2" charset="0"/>
              </a:rPr>
              <a:t> Theory: Examines the interplay between thoughts, emotions, and </a:t>
            </a:r>
            <a:r>
              <a:rPr lang="en-GB" dirty="0" err="1">
                <a:effectLst/>
                <a:latin typeface="Helvetica Neue" panose="02000503000000020004" pitchFamily="2" charset="0"/>
              </a:rPr>
              <a:t>behaviors</a:t>
            </a:r>
            <a:r>
              <a:rPr lang="en-GB" dirty="0">
                <a:effectLst/>
                <a:latin typeface="Helvetica Neue" panose="02000503000000020004" pitchFamily="2" charset="0"/>
              </a:rPr>
              <a:t>, particularly in coping with chronic illness.</a:t>
            </a:r>
          </a:p>
          <a:p>
            <a:pPr lvl="1"/>
            <a:r>
              <a:rPr lang="en-GB" dirty="0">
                <a:effectLst/>
                <a:latin typeface="Helvetica Neue" panose="02000503000000020004" pitchFamily="2" charset="0"/>
              </a:rPr>
              <a:t> Psychodynamic Approaches: Explore unconscious processes and emotional conflicts that may arise in response to illness.</a:t>
            </a:r>
          </a:p>
          <a:p>
            <a:r>
              <a:rPr lang="en-GB" sz="3200" dirty="0">
                <a:effectLst/>
                <a:latin typeface="Helvetica Neue" panose="02000503000000020004" pitchFamily="2" charset="0"/>
              </a:rPr>
              <a:t>Research Methods Used in Psychology for NDDs:</a:t>
            </a:r>
          </a:p>
          <a:p>
            <a:pPr lvl="1"/>
            <a:r>
              <a:rPr lang="en-GB" dirty="0">
                <a:effectLst/>
                <a:latin typeface="Helvetica Neue" panose="02000503000000020004" pitchFamily="2" charset="0"/>
              </a:rPr>
              <a:t> Longitudinal Studies: Track disease progression and psychological impact over time.</a:t>
            </a:r>
          </a:p>
          <a:p>
            <a:pPr lvl="1"/>
            <a:r>
              <a:rPr lang="en-GB" dirty="0">
                <a:effectLst/>
                <a:latin typeface="Helvetica Neue" panose="02000503000000020004" pitchFamily="2" charset="0"/>
              </a:rPr>
              <a:t> Neuropsychological Assessments: Evaluate cognitive functions such as memory, attention, language, and executive functions.</a:t>
            </a:r>
          </a:p>
          <a:p>
            <a:pPr lvl="1"/>
            <a:r>
              <a:rPr lang="en-GB" dirty="0">
                <a:effectLst/>
                <a:latin typeface="Helvetica Neue" panose="02000503000000020004" pitchFamily="2" charset="0"/>
              </a:rPr>
              <a:t> Qualitative Research: Interviews and focus groups to understand patient and family experiences and perspectives.</a:t>
            </a:r>
          </a:p>
        </p:txBody>
      </p:sp>
    </p:spTree>
    <p:extLst>
      <p:ext uri="{BB962C8B-B14F-4D97-AF65-F5344CB8AC3E}">
        <p14:creationId xmlns:p14="http://schemas.microsoft.com/office/powerpoint/2010/main" val="3391042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pPr algn="ctr"/>
            <a:r>
              <a:rPr lang="en-GB" sz="4400" dirty="0">
                <a:effectLst/>
                <a:latin typeface="Helvetica Neue" panose="02000503000000020004" pitchFamily="2" charset="0"/>
              </a:rPr>
              <a:t>Cognitive Decline and Psychology</a:t>
            </a: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lnSpcReduction="10000"/>
          </a:bodyPr>
          <a:lstStyle/>
          <a:p>
            <a:r>
              <a:rPr lang="en-GB" dirty="0">
                <a:effectLst/>
                <a:latin typeface="Helvetica Neue" panose="02000503000000020004" pitchFamily="2" charset="0"/>
              </a:rPr>
              <a:t>Cognitive Impairment Assessment Tools:</a:t>
            </a:r>
          </a:p>
          <a:p>
            <a:pPr lvl="1"/>
            <a:r>
              <a:rPr lang="en-GB" sz="2000" dirty="0">
                <a:effectLst/>
                <a:latin typeface="Helvetica Neue" panose="02000503000000020004" pitchFamily="2" charset="0"/>
              </a:rPr>
              <a:t>Mini-Mental State Examination (MMSE): A brief 30-point questionnaire used to screen for cognitive impairment and track changes over time.</a:t>
            </a:r>
          </a:p>
          <a:p>
            <a:pPr lvl="1"/>
            <a:r>
              <a:rPr lang="en-GB" sz="2000" dirty="0">
                <a:effectLst/>
                <a:latin typeface="Helvetica Neue" panose="02000503000000020004" pitchFamily="2" charset="0"/>
              </a:rPr>
              <a:t>Montreal Cognitive Assessment (MoCA): A more sensitive tool for detecting mild cognitive impairment, assessing functions such as memory, attention, and visuospatial abilities.</a:t>
            </a:r>
          </a:p>
          <a:p>
            <a:pPr lvl="1"/>
            <a:r>
              <a:rPr lang="en-GB" sz="2000" dirty="0">
                <a:effectLst/>
                <a:latin typeface="Helvetica Neue" panose="02000503000000020004" pitchFamily="2" charset="0"/>
              </a:rPr>
              <a:t>Neuropsychological Testing Batteries: Comprehensive assessments that include a range of tests to evaluate various cognitive domains in detail.</a:t>
            </a:r>
          </a:p>
          <a:p>
            <a:r>
              <a:rPr lang="en-GB" dirty="0">
                <a:effectLst/>
                <a:latin typeface="Helvetica Neue" panose="02000503000000020004" pitchFamily="2" charset="0"/>
              </a:rPr>
              <a:t>Psychological Interventions for Cognitive Symptoms:</a:t>
            </a:r>
          </a:p>
          <a:p>
            <a:pPr lvl="1"/>
            <a:r>
              <a:rPr lang="en-GB" sz="2000" dirty="0">
                <a:effectLst/>
                <a:latin typeface="Helvetica Neue" panose="02000503000000020004" pitchFamily="2" charset="0"/>
              </a:rPr>
              <a:t>Cognitive Rehabilitation: Techniques aimed at improving memory, attention, and problem-solving skills through structured activities and exercises.</a:t>
            </a:r>
          </a:p>
          <a:p>
            <a:pPr lvl="1"/>
            <a:r>
              <a:rPr lang="en-GB" sz="2000" dirty="0">
                <a:effectLst/>
                <a:latin typeface="Helvetica Neue" panose="02000503000000020004" pitchFamily="2" charset="0"/>
              </a:rPr>
              <a:t>Cognitive Training Programs: Computer-based or therapist-led activities designed to enhance cognitive functions and slow decline.</a:t>
            </a:r>
          </a:p>
          <a:p>
            <a:pPr lvl="1"/>
            <a:r>
              <a:rPr lang="en-GB" sz="2000" dirty="0">
                <a:effectLst/>
                <a:latin typeface="Helvetica Neue" panose="02000503000000020004" pitchFamily="2" charset="0"/>
              </a:rPr>
              <a:t>Memory Aids and Strategies: Use of external aids (e.g., calendars, alarms) and mnemonic strategies to support memory and daily functioning.</a:t>
            </a:r>
          </a:p>
        </p:txBody>
      </p:sp>
    </p:spTree>
    <p:extLst>
      <p:ext uri="{BB962C8B-B14F-4D97-AF65-F5344CB8AC3E}">
        <p14:creationId xmlns:p14="http://schemas.microsoft.com/office/powerpoint/2010/main" val="1990072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GB" sz="4400" dirty="0">
                <a:effectLst/>
                <a:latin typeface="Helvetica Neue" panose="02000503000000020004" pitchFamily="2" charset="0"/>
              </a:rPr>
              <a:t>Emotional and </a:t>
            </a:r>
            <a:r>
              <a:rPr lang="en-GB" sz="4400" dirty="0" err="1">
                <a:effectLst/>
                <a:latin typeface="Helvetica Neue" panose="02000503000000020004" pitchFamily="2" charset="0"/>
              </a:rPr>
              <a:t>Behavioral</a:t>
            </a:r>
            <a:r>
              <a:rPr lang="en-GB" sz="4400" dirty="0">
                <a:effectLst/>
                <a:latin typeface="Helvetica Neue" panose="02000503000000020004" pitchFamily="2" charset="0"/>
              </a:rPr>
              <a:t> Symptoms</a:t>
            </a: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fontScale="92500" lnSpcReduction="20000"/>
          </a:bodyPr>
          <a:lstStyle/>
          <a:p>
            <a:r>
              <a:rPr lang="en-GB" sz="3200" dirty="0">
                <a:effectLst/>
                <a:latin typeface="Helvetica Neue" panose="02000503000000020004" pitchFamily="2" charset="0"/>
              </a:rPr>
              <a:t>Common Emotional and </a:t>
            </a:r>
            <a:r>
              <a:rPr lang="en-GB" sz="3200" dirty="0" err="1">
                <a:effectLst/>
                <a:latin typeface="Helvetica Neue" panose="02000503000000020004" pitchFamily="2" charset="0"/>
              </a:rPr>
              <a:t>Behavioral</a:t>
            </a:r>
            <a:r>
              <a:rPr lang="en-GB" sz="3200" dirty="0">
                <a:effectLst/>
                <a:latin typeface="Helvetica Neue" panose="02000503000000020004" pitchFamily="2" charset="0"/>
              </a:rPr>
              <a:t> Changes:</a:t>
            </a:r>
          </a:p>
          <a:p>
            <a:pPr lvl="1"/>
            <a:r>
              <a:rPr lang="en-GB" dirty="0">
                <a:effectLst/>
                <a:latin typeface="Helvetica Neue" panose="02000503000000020004" pitchFamily="2" charset="0"/>
              </a:rPr>
              <a:t> Increased irritability, depression, anxiety, and apathy.</a:t>
            </a:r>
          </a:p>
          <a:p>
            <a:pPr lvl="1"/>
            <a:r>
              <a:rPr lang="en-GB" dirty="0">
                <a:effectLst/>
                <a:latin typeface="Helvetica Neue" panose="02000503000000020004" pitchFamily="2" charset="0"/>
              </a:rPr>
              <a:t> </a:t>
            </a:r>
            <a:r>
              <a:rPr lang="en-US" dirty="0">
                <a:effectLst/>
                <a:latin typeface="Helvetica Neue" panose="02000503000000020004" pitchFamily="2" charset="0"/>
              </a:rPr>
              <a:t>B</a:t>
            </a:r>
            <a:r>
              <a:rPr lang="en-GB" dirty="0" err="1">
                <a:effectLst/>
                <a:latin typeface="Helvetica Neue" panose="02000503000000020004" pitchFamily="2" charset="0"/>
              </a:rPr>
              <a:t>ehavioral</a:t>
            </a:r>
            <a:r>
              <a:rPr lang="en-GB" dirty="0">
                <a:effectLst/>
                <a:latin typeface="Helvetica Neue" panose="02000503000000020004" pitchFamily="2" charset="0"/>
              </a:rPr>
              <a:t> disturbances such as aggression, agitation, wandering, and sleep disturbances.</a:t>
            </a:r>
          </a:p>
          <a:p>
            <a:pPr lvl="1"/>
            <a:r>
              <a:rPr lang="en-GB" dirty="0">
                <a:effectLst/>
                <a:latin typeface="Helvetica Neue" panose="02000503000000020004" pitchFamily="2" charset="0"/>
              </a:rPr>
              <a:t> Emotional lability (rapid mood changes) and decreased motivation.</a:t>
            </a:r>
          </a:p>
          <a:p>
            <a:r>
              <a:rPr lang="en-GB" sz="3200" dirty="0">
                <a:effectLst/>
                <a:latin typeface="Helvetica Neue" panose="02000503000000020004" pitchFamily="2" charset="0"/>
              </a:rPr>
              <a:t>Psychological Interventions to Manage These Symptoms:</a:t>
            </a:r>
          </a:p>
          <a:p>
            <a:pPr lvl="1"/>
            <a:r>
              <a:rPr lang="en-GB" dirty="0">
                <a:effectLst/>
                <a:latin typeface="Helvetica Neue" panose="02000503000000020004" pitchFamily="2" charset="0"/>
              </a:rPr>
              <a:t>Cognitive-</a:t>
            </a:r>
            <a:r>
              <a:rPr lang="en-GB" dirty="0" err="1">
                <a:effectLst/>
                <a:latin typeface="Helvetica Neue" panose="02000503000000020004" pitchFamily="2" charset="0"/>
              </a:rPr>
              <a:t>Behavioral</a:t>
            </a:r>
            <a:r>
              <a:rPr lang="en-GB" dirty="0">
                <a:effectLst/>
                <a:latin typeface="Helvetica Neue" panose="02000503000000020004" pitchFamily="2" charset="0"/>
              </a:rPr>
              <a:t> Therapy (CBT): Techniques to challenge and change negative thought patterns, manage anxiety and depression, and improve coping skills.</a:t>
            </a:r>
          </a:p>
          <a:p>
            <a:pPr lvl="1"/>
            <a:r>
              <a:rPr lang="en-GB" dirty="0" err="1">
                <a:effectLst/>
                <a:latin typeface="Helvetica Neue" panose="02000503000000020004" pitchFamily="2" charset="0"/>
              </a:rPr>
              <a:t>Behavioral</a:t>
            </a:r>
            <a:r>
              <a:rPr lang="en-GB" dirty="0">
                <a:effectLst/>
                <a:latin typeface="Helvetica Neue" panose="02000503000000020004" pitchFamily="2" charset="0"/>
              </a:rPr>
              <a:t> Management Techniques: Strategies to reduce problematic </a:t>
            </a:r>
            <a:r>
              <a:rPr lang="en-GB" dirty="0" err="1">
                <a:effectLst/>
                <a:latin typeface="Helvetica Neue" panose="02000503000000020004" pitchFamily="2" charset="0"/>
              </a:rPr>
              <a:t>behaviors</a:t>
            </a:r>
            <a:r>
              <a:rPr lang="en-GB" dirty="0">
                <a:effectLst/>
                <a:latin typeface="Helvetica Neue" panose="02000503000000020004" pitchFamily="2" charset="0"/>
              </a:rPr>
              <a:t> through environmental modifications, positive reinforcement, and structured routines.</a:t>
            </a:r>
          </a:p>
          <a:p>
            <a:pPr lvl="1"/>
            <a:r>
              <a:rPr lang="en-GB" dirty="0">
                <a:effectLst/>
                <a:latin typeface="Helvetica Neue" panose="02000503000000020004" pitchFamily="2" charset="0"/>
              </a:rPr>
              <a:t>Psychopharmacological Interventions: Use of medications to manage symptoms like depression, anxiety, and agitation, often in conjunction with psychological therapies.</a:t>
            </a:r>
          </a:p>
        </p:txBody>
      </p:sp>
    </p:spTree>
    <p:extLst>
      <p:ext uri="{BB962C8B-B14F-4D97-AF65-F5344CB8AC3E}">
        <p14:creationId xmlns:p14="http://schemas.microsoft.com/office/powerpoint/2010/main" val="634359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GB" dirty="0">
                <a:latin typeface="Helvetica Neue" panose="02000503000000020004" pitchFamily="2" charset="0"/>
              </a:rPr>
              <a:t>Importance of Psychological Support</a:t>
            </a:r>
            <a:endParaRPr lang="en-SE" dirty="0"/>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fontScale="92500"/>
          </a:bodyPr>
          <a:lstStyle/>
          <a:p>
            <a:r>
              <a:rPr lang="en-GB" sz="3200" dirty="0">
                <a:effectLst/>
                <a:latin typeface="Helvetica Neue" panose="02000503000000020004" pitchFamily="2" charset="0"/>
              </a:rPr>
              <a:t>Enhancing Quality of Life:</a:t>
            </a:r>
          </a:p>
          <a:p>
            <a:pPr lvl="1"/>
            <a:r>
              <a:rPr lang="en-GB" dirty="0">
                <a:effectLst/>
                <a:latin typeface="Helvetica Neue" panose="02000503000000020004" pitchFamily="2" charset="0"/>
              </a:rPr>
              <a:t>Improved emotional well-being and life satisfaction through psychological interventions.</a:t>
            </a:r>
          </a:p>
          <a:p>
            <a:pPr lvl="1"/>
            <a:r>
              <a:rPr lang="en-GB" dirty="0">
                <a:effectLst/>
                <a:latin typeface="Helvetica Neue" panose="02000503000000020004" pitchFamily="2" charset="0"/>
              </a:rPr>
              <a:t>Development of effective coping strategies and resilience in the face of disease progression.</a:t>
            </a:r>
          </a:p>
          <a:p>
            <a:pPr lvl="1"/>
            <a:r>
              <a:rPr lang="en-GB" dirty="0">
                <a:effectLst/>
                <a:latin typeface="Helvetica Neue" panose="02000503000000020004" pitchFamily="2" charset="0"/>
              </a:rPr>
              <a:t>Enhanced social engagement and reduced feelings of isolation.</a:t>
            </a:r>
          </a:p>
          <a:p>
            <a:r>
              <a:rPr lang="en-GB" sz="3200" dirty="0">
                <a:effectLst/>
                <a:latin typeface="Helvetica Neue" panose="02000503000000020004" pitchFamily="2" charset="0"/>
              </a:rPr>
              <a:t>Support Systems:</a:t>
            </a:r>
          </a:p>
          <a:p>
            <a:pPr lvl="1"/>
            <a:r>
              <a:rPr lang="en-GB" dirty="0">
                <a:effectLst/>
                <a:latin typeface="Helvetica Neue" panose="02000503000000020004" pitchFamily="2" charset="0"/>
              </a:rPr>
              <a:t>Individual Therapy: One-on-one sessions with a psychologist to address specific emotional and </a:t>
            </a:r>
            <a:r>
              <a:rPr lang="en-GB" dirty="0" err="1">
                <a:effectLst/>
                <a:latin typeface="Helvetica Neue" panose="02000503000000020004" pitchFamily="2" charset="0"/>
              </a:rPr>
              <a:t>behavioral</a:t>
            </a:r>
            <a:r>
              <a:rPr lang="en-GB" dirty="0">
                <a:effectLst/>
                <a:latin typeface="Helvetica Neue" panose="02000503000000020004" pitchFamily="2" charset="0"/>
              </a:rPr>
              <a:t> issues.</a:t>
            </a:r>
          </a:p>
          <a:p>
            <a:pPr lvl="1"/>
            <a:r>
              <a:rPr lang="en-GB" dirty="0">
                <a:effectLst/>
                <a:latin typeface="Helvetica Neue" panose="02000503000000020004" pitchFamily="2" charset="0"/>
              </a:rPr>
              <a:t>Group Therapy: Opportunities for patients and families to share experiences, gain support, and learn from others facing similar challenges.</a:t>
            </a:r>
          </a:p>
          <a:p>
            <a:pPr lvl="1"/>
            <a:r>
              <a:rPr lang="en-GB" dirty="0">
                <a:effectLst/>
                <a:latin typeface="Helvetica Neue" panose="02000503000000020004" pitchFamily="2" charset="0"/>
              </a:rPr>
              <a:t>Support Groups: Peer-led or professionally facilitated groups providing emotional support, practical advice, and social connections.</a:t>
            </a:r>
          </a:p>
        </p:txBody>
      </p:sp>
    </p:spTree>
    <p:extLst>
      <p:ext uri="{BB962C8B-B14F-4D97-AF65-F5344CB8AC3E}">
        <p14:creationId xmlns:p14="http://schemas.microsoft.com/office/powerpoint/2010/main" val="2166959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GB" dirty="0">
                <a:latin typeface="Helvetica Neue" panose="02000503000000020004" pitchFamily="2" charset="0"/>
              </a:rPr>
              <a:t>Family Dynamics and Psychology</a:t>
            </a:r>
            <a:endParaRPr lang="en-SE" dirty="0"/>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fontScale="92500"/>
          </a:bodyPr>
          <a:lstStyle/>
          <a:p>
            <a:r>
              <a:rPr lang="en-GB" sz="3200" dirty="0">
                <a:effectLst/>
                <a:latin typeface="Helvetica Neue" panose="02000503000000020004" pitchFamily="2" charset="0"/>
              </a:rPr>
              <a:t>Impact on Family Roles and Relationships:</a:t>
            </a:r>
          </a:p>
          <a:p>
            <a:pPr lvl="1"/>
            <a:r>
              <a:rPr lang="en-GB" dirty="0">
                <a:effectLst/>
                <a:latin typeface="Helvetica Neue" panose="02000503000000020004" pitchFamily="2" charset="0"/>
              </a:rPr>
              <a:t>Role reversal, where children or spouses become primary caregivers, altering family dynamics.</a:t>
            </a:r>
          </a:p>
          <a:p>
            <a:pPr lvl="1"/>
            <a:r>
              <a:rPr lang="en-GB" dirty="0">
                <a:effectLst/>
                <a:latin typeface="Helvetica Neue" panose="02000503000000020004" pitchFamily="2" charset="0"/>
              </a:rPr>
              <a:t>Strain on marital and sibling relationships due to caregiving demands and differing coping styles.</a:t>
            </a:r>
          </a:p>
          <a:p>
            <a:pPr lvl="1"/>
            <a:r>
              <a:rPr lang="en-GB" dirty="0">
                <a:effectLst/>
                <a:latin typeface="Helvetica Neue" panose="02000503000000020004" pitchFamily="2" charset="0"/>
              </a:rPr>
              <a:t>Potential for family conflict over care decisions and resource allocation.</a:t>
            </a:r>
          </a:p>
          <a:p>
            <a:r>
              <a:rPr lang="en-GB" sz="3200" dirty="0">
                <a:effectLst/>
                <a:latin typeface="Helvetica Neue" panose="02000503000000020004" pitchFamily="2" charset="0"/>
              </a:rPr>
              <a:t>Psychological Support for Families:</a:t>
            </a:r>
          </a:p>
          <a:p>
            <a:pPr lvl="1"/>
            <a:r>
              <a:rPr lang="en-GB" dirty="0" err="1">
                <a:effectLst/>
                <a:latin typeface="Helvetica Neue" panose="02000503000000020004" pitchFamily="2" charset="0"/>
              </a:rPr>
              <a:t>Counseling</a:t>
            </a:r>
            <a:r>
              <a:rPr lang="en-GB" dirty="0">
                <a:effectLst/>
                <a:latin typeface="Helvetica Neue" panose="02000503000000020004" pitchFamily="2" charset="0"/>
              </a:rPr>
              <a:t>: Individual or family therapy sessions to address emotional stress, role changes, and interpersonal conflicts.</a:t>
            </a:r>
          </a:p>
          <a:p>
            <a:pPr lvl="1"/>
            <a:r>
              <a:rPr lang="en-GB" dirty="0">
                <a:effectLst/>
                <a:latin typeface="Helvetica Neue" panose="02000503000000020004" pitchFamily="2" charset="0"/>
              </a:rPr>
              <a:t>Family Therapy: Structured interventions to improve communication, support networks, and collaborative problem-solving.</a:t>
            </a:r>
          </a:p>
          <a:p>
            <a:pPr lvl="1"/>
            <a:r>
              <a:rPr lang="en-GB" dirty="0">
                <a:effectLst/>
                <a:latin typeface="Helvetica Neue" panose="02000503000000020004" pitchFamily="2" charset="0"/>
              </a:rPr>
              <a:t>Educational Programs: Workshops and resources to help families understand the disease, caregiving techniques, and self-care strategies.</a:t>
            </a:r>
          </a:p>
        </p:txBody>
      </p:sp>
    </p:spTree>
    <p:extLst>
      <p:ext uri="{BB962C8B-B14F-4D97-AF65-F5344CB8AC3E}">
        <p14:creationId xmlns:p14="http://schemas.microsoft.com/office/powerpoint/2010/main" val="24788379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10802</TotalTime>
  <Words>11449</Words>
  <Application>Microsoft Macintosh PowerPoint</Application>
  <PresentationFormat>Widescreen</PresentationFormat>
  <Paragraphs>497</Paragraphs>
  <Slides>29</Slides>
  <Notes>25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-webkit-standard</vt:lpstr>
      <vt:lpstr>Arial</vt:lpstr>
      <vt:lpstr>Calibri</vt:lpstr>
      <vt:lpstr>Calibri Light</vt:lpstr>
      <vt:lpstr>Helvetica Neue</vt:lpstr>
      <vt:lpstr>Times New Roman</vt:lpstr>
      <vt:lpstr>Office Theme</vt:lpstr>
      <vt:lpstr>Understanding Neurodegenerative Disorders from a Psychological Perspective</vt:lpstr>
      <vt:lpstr>The Role of Psychology in Patient and Family Care</vt:lpstr>
      <vt:lpstr>Psychological Impact on Patients</vt:lpstr>
      <vt:lpstr>Psychological Impact on Patients</vt:lpstr>
      <vt:lpstr>Psychological Theories and Research Methods</vt:lpstr>
      <vt:lpstr>Cognitive Decline and Psychology</vt:lpstr>
      <vt:lpstr>Emotional and Behavioral Symptoms</vt:lpstr>
      <vt:lpstr>Importance of Psychological Support</vt:lpstr>
      <vt:lpstr>Family Dynamics and Psychology</vt:lpstr>
      <vt:lpstr>Psychological Approaches in Care Planning</vt:lpstr>
      <vt:lpstr>Psychological Assessment of NDDs</vt:lpstr>
      <vt:lpstr>Developing Care Plans</vt:lpstr>
      <vt:lpstr>Implementing Psychological Interventions</vt:lpstr>
      <vt:lpstr>Case Study: Alzheimer’s Disease</vt:lpstr>
      <vt:lpstr>Case Study: Parkinson’s Disease</vt:lpstr>
      <vt:lpstr>Role of Caregivers</vt:lpstr>
      <vt:lpstr>Ethical Considerations</vt:lpstr>
      <vt:lpstr>Cultural Sensitivity in Psychological Care</vt:lpstr>
      <vt:lpstr>Technology and Psychological Support</vt:lpstr>
      <vt:lpstr>Measuring Outcomes</vt:lpstr>
      <vt:lpstr>Challenges in Psychological Care</vt:lpstr>
      <vt:lpstr>Future Directions in Psychological Research</vt:lpstr>
      <vt:lpstr>Resources and Support</vt:lpstr>
      <vt:lpstr>Summary of Key Points</vt:lpstr>
      <vt:lpstr>Activity # 1 – Role-Playing Scenarios</vt:lpstr>
      <vt:lpstr>Simulation 1: Memory Loss</vt:lpstr>
      <vt:lpstr>Simulation 2: Motor Impairments</vt:lpstr>
      <vt:lpstr>Simulation 3: Communication Difficulties</vt:lpstr>
      <vt:lpstr>Thank you End of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presentation</dc:title>
  <dc:creator>Martin Jens Persson</dc:creator>
  <cp:lastModifiedBy>Argyrides Marios</cp:lastModifiedBy>
  <cp:revision>70</cp:revision>
  <dcterms:created xsi:type="dcterms:W3CDTF">2022-12-12T07:56:35Z</dcterms:created>
  <dcterms:modified xsi:type="dcterms:W3CDTF">2024-08-17T11:55:13Z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144ccec-98ca-4847-b090-103d5c6592f4_Enabled">
    <vt:lpwstr>true</vt:lpwstr>
  </property>
  <property fmtid="{D5CDD505-2E9C-101B-9397-08002B2CF9AE}" pid="3" name="MSIP_Label_9144ccec-98ca-4847-b090-103d5c6592f4_SetDate">
    <vt:lpwstr>2022-12-12T08:01:38Z</vt:lpwstr>
  </property>
  <property fmtid="{D5CDD505-2E9C-101B-9397-08002B2CF9AE}" pid="4" name="MSIP_Label_9144ccec-98ca-4847-b090-103d5c6592f4_Method">
    <vt:lpwstr>Standard</vt:lpwstr>
  </property>
  <property fmtid="{D5CDD505-2E9C-101B-9397-08002B2CF9AE}" pid="5" name="MSIP_Label_9144ccec-98ca-4847-b090-103d5c6592f4_Name">
    <vt:lpwstr>Information class 1</vt:lpwstr>
  </property>
  <property fmtid="{D5CDD505-2E9C-101B-9397-08002B2CF9AE}" pid="6" name="MSIP_Label_9144ccec-98ca-4847-b090-103d5c6592f4_SiteId">
    <vt:lpwstr>fb665cd7-b4b7-4578-8a42-29ff69176bdf</vt:lpwstr>
  </property>
  <property fmtid="{D5CDD505-2E9C-101B-9397-08002B2CF9AE}" pid="7" name="MSIP_Label_9144ccec-98ca-4847-b090-103d5c6592f4_ActionId">
    <vt:lpwstr>a68d1860-4a23-49fb-977d-35382d0eacfc</vt:lpwstr>
  </property>
  <property fmtid="{D5CDD505-2E9C-101B-9397-08002B2CF9AE}" pid="8" name="MSIP_Label_9144ccec-98ca-4847-b090-103d5c6592f4_ContentBits">
    <vt:lpwstr>0</vt:lpwstr>
  </property>
</Properties>
</file>