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0"/>
  </p:notesMasterIdLst>
  <p:sldIdLst>
    <p:sldId id="324" r:id="rId2"/>
    <p:sldId id="361" r:id="rId3"/>
    <p:sldId id="317" r:id="rId4"/>
    <p:sldId id="325" r:id="rId5"/>
    <p:sldId id="326" r:id="rId6"/>
    <p:sldId id="327" r:id="rId7"/>
    <p:sldId id="328" r:id="rId8"/>
    <p:sldId id="329" r:id="rId9"/>
    <p:sldId id="330" r:id="rId10"/>
    <p:sldId id="331" r:id="rId11"/>
    <p:sldId id="332" r:id="rId12"/>
    <p:sldId id="335" r:id="rId13"/>
    <p:sldId id="334" r:id="rId14"/>
    <p:sldId id="336" r:id="rId15"/>
    <p:sldId id="337" r:id="rId16"/>
    <p:sldId id="338" r:id="rId17"/>
    <p:sldId id="339" r:id="rId18"/>
    <p:sldId id="340" r:id="rId19"/>
    <p:sldId id="344" r:id="rId20"/>
    <p:sldId id="342" r:id="rId21"/>
    <p:sldId id="343" r:id="rId22"/>
    <p:sldId id="341" r:id="rId23"/>
    <p:sldId id="346" r:id="rId24"/>
    <p:sldId id="347" r:id="rId25"/>
    <p:sldId id="348" r:id="rId26"/>
    <p:sldId id="349" r:id="rId27"/>
    <p:sldId id="350" r:id="rId28"/>
    <p:sldId id="351" r:id="rId29"/>
    <p:sldId id="352" r:id="rId30"/>
    <p:sldId id="353" r:id="rId31"/>
    <p:sldId id="354" r:id="rId32"/>
    <p:sldId id="355" r:id="rId33"/>
    <p:sldId id="356" r:id="rId34"/>
    <p:sldId id="357" r:id="rId35"/>
    <p:sldId id="358" r:id="rId36"/>
    <p:sldId id="360" r:id="rId37"/>
    <p:sldId id="264" r:id="rId38"/>
    <p:sldId id="362" r:id="rId39"/>
  </p:sldIdLst>
  <p:sldSz cx="12192000" cy="6858000"/>
  <p:notesSz cx="6858000" cy="9144000"/>
  <p:defaultTextStyle>
    <a:defPPr>
      <a:defRPr lang="en-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97"/>
    <p:restoredTop sz="96058"/>
  </p:normalViewPr>
  <p:slideViewPr>
    <p:cSldViewPr snapToGrid="0">
      <p:cViewPr varScale="1">
        <p:scale>
          <a:sx n="114" d="100"/>
          <a:sy n="114" d="100"/>
        </p:scale>
        <p:origin x="576"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Y"/>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26F55F6-94D4-48AB-BD18-390A14B06108}" type="datetimeFigureOut">
              <a:rPr lang="en-CY" smtClean="0"/>
              <a:t>03/01/2025</a:t>
            </a:fld>
            <a:endParaRPr lang="en-CY"/>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Y"/>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Y"/>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Y"/>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C05F6B-35C7-4118-97E2-D4755DC640DC}" type="slidenum">
              <a:rPr lang="en-CY" smtClean="0"/>
              <a:t>‹#›</a:t>
            </a:fld>
            <a:endParaRPr lang="en-CY"/>
          </a:p>
        </p:txBody>
      </p:sp>
    </p:spTree>
    <p:extLst>
      <p:ext uri="{BB962C8B-B14F-4D97-AF65-F5344CB8AC3E}">
        <p14:creationId xmlns:p14="http://schemas.microsoft.com/office/powerpoint/2010/main" val="26385242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Y" dirty="0"/>
          </a:p>
        </p:txBody>
      </p:sp>
      <p:sp>
        <p:nvSpPr>
          <p:cNvPr id="4" name="Slide Number Placeholder 3"/>
          <p:cNvSpPr>
            <a:spLocks noGrp="1"/>
          </p:cNvSpPr>
          <p:nvPr>
            <p:ph type="sldNum" sz="quarter" idx="5"/>
          </p:nvPr>
        </p:nvSpPr>
        <p:spPr/>
        <p:txBody>
          <a:bodyPr/>
          <a:lstStyle/>
          <a:p>
            <a:fld id="{9FC05F6B-35C7-4118-97E2-D4755DC640DC}" type="slidenum">
              <a:rPr lang="en-CY" smtClean="0"/>
              <a:t>1</a:t>
            </a:fld>
            <a:endParaRPr lang="en-CY"/>
          </a:p>
        </p:txBody>
      </p:sp>
    </p:spTree>
    <p:extLst>
      <p:ext uri="{BB962C8B-B14F-4D97-AF65-F5344CB8AC3E}">
        <p14:creationId xmlns:p14="http://schemas.microsoft.com/office/powerpoint/2010/main" val="12257233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Individuals typical of your intended audience are invited to a conveniently located meeting room. The room should be set up for screening a television program. Participants should not be told the real purpose of the session, only that their reactions to a television program are being sought. </a:t>
            </a:r>
          </a:p>
          <a:p>
            <a:r>
              <a:rPr lang="en-US" dirty="0"/>
              <a:t>At the session, participants watch a television program. The program can be any entertaining, non health video approximately 15 to 30 minutes in length. The videotape is interrupted about halfway through by a sequence of four commercials. Your message should be inserted between the second and third commercials. See Appendix A for a description of how to create a roughcut video for theater-testing your message. At the end of the program, participants receive a questionnaire and answer questions designed to gauge their reactions, first to the program and then to the advertisements. Finally, your ad is played again and participants complete several questions about your ad. The majority of these questions should be closed-ended to enable an easy and accurate summary of participant responses. In more sophisticated theater testing, participants use automated intended audience response systems to answer questions. Participants are provided with a small device that has response keys. Once a question is asked, they push a key to respond and the data are automatically </a:t>
            </a:r>
            <a:r>
              <a:rPr lang="en-US" dirty="0" err="1"/>
              <a:t>tabulated.You</a:t>
            </a:r>
            <a:r>
              <a:rPr lang="en-US" dirty="0"/>
              <a:t> have instant access to the numbers using this system. In addition, questions can be instantly added or deleted from the questionnaire based on the previous responses. Using an automated system is much more costly than using a standard paper-and-pencil questionnaire. </a:t>
            </a:r>
            <a:endParaRPr lang="en-CY" dirty="0"/>
          </a:p>
          <a:p>
            <a:endParaRPr lang="en-CY" dirty="0"/>
          </a:p>
        </p:txBody>
      </p:sp>
      <p:sp>
        <p:nvSpPr>
          <p:cNvPr id="4" name="Slide Number Placeholder 3"/>
          <p:cNvSpPr>
            <a:spLocks noGrp="1"/>
          </p:cNvSpPr>
          <p:nvPr>
            <p:ph type="sldNum" sz="quarter" idx="5"/>
          </p:nvPr>
        </p:nvSpPr>
        <p:spPr/>
        <p:txBody>
          <a:bodyPr/>
          <a:lstStyle/>
          <a:p>
            <a:fld id="{9FC05F6B-35C7-4118-97E2-D4755DC640DC}" type="slidenum">
              <a:rPr lang="en-CY" smtClean="0"/>
              <a:t>28</a:t>
            </a:fld>
            <a:endParaRPr lang="en-CY"/>
          </a:p>
        </p:txBody>
      </p:sp>
    </p:spTree>
    <p:extLst>
      <p:ext uri="{BB962C8B-B14F-4D97-AF65-F5344CB8AC3E}">
        <p14:creationId xmlns:p14="http://schemas.microsoft.com/office/powerpoint/2010/main" val="6327437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Plan the Pretest Determine: • The purpose of the study (e.g., what do you want to learn?) • When you need to produce results • What your budget is • The type and number of people who should participate in the pretest • The locations where the pretest will be conducted To conduct theater testing, you must have a large enough space to accommodate all of your participants at the same time. You must also ensure that you have several video monitors so that all participants can adequately view the program. Space constraints may be overcome by seeking out low-cost facilities such as a school auditorium or church </a:t>
            </a:r>
            <a:r>
              <a:rPr lang="en-US" dirty="0" err="1"/>
              <a:t>hall.You</a:t>
            </a:r>
            <a:r>
              <a:rPr lang="en-US" dirty="0"/>
              <a:t> may be able to borrow the audiovisual equipment from these facilities as well. You can also rent space, such as a hotel ballroom, if you want to test a large number of people. Hotels often rent audiovisual equipment as well. Reserve facilities and equipment well in advance of your pretest. </a:t>
            </a:r>
          </a:p>
          <a:p>
            <a:pPr marL="228600" indent="-228600">
              <a:buAutoNum type="arabicPeriod"/>
            </a:pPr>
            <a:r>
              <a:rPr lang="en-US" dirty="0"/>
              <a:t>Develop the Questionnaire To gather useful information from the pretest, you must carefully construct the questionnaire. See the sidebar Components Used in Most Questionnaires on the next page for general guidelines. Once you have written your questionnaire, be sure to test and revise it before you use it with a large number of respondents. </a:t>
            </a:r>
          </a:p>
          <a:p>
            <a:pPr marL="228600" indent="-228600">
              <a:buAutoNum type="arabicPeriod"/>
            </a:pPr>
            <a:r>
              <a:rPr lang="en-US" dirty="0"/>
              <a:t>Recruit Respondents Participants may be recruited through a market research facility or through local community organizations. In either case, you will need to provide an incentive for participants. If using a market research facility, you will also incur recruiting expenses. If you are working with a community organization, you may choose to make a donation.</a:t>
            </a:r>
          </a:p>
          <a:p>
            <a:pPr marL="228600" indent="-228600">
              <a:buAutoNum type="arabicPeriod"/>
            </a:pPr>
            <a:r>
              <a:rPr lang="en-US" dirty="0"/>
              <a:t>Prepare for the Pretest Rehearse the testing session at your own office to anticipate and avoid any problems before actual pretesting. Review the following questions to be sure that your session will go as smoothly as possible: • Is the pretesting videotape ready for use? Are the video and audio portions clear? • Is the videotape equipment—recorder and television monitors—functioning properly? • Is the facility set up? Is the room reserved? Are there enough chairs? Are extra chairs available in case more people show up than you expect? Do you need another monitor so that everyone will be able to see the program? Is the heat or air conditioning working properly? Do you know where the light switches are? If a microphone is needed, is it set up and functioning properly? • Have you made all the necessary staffing arrangements? Are your assistants coming to the session? Do they have transportation and directions for getting there? • Have you made enough copies of your pretest questionnaire (including some extras)? Is each questionnaire complete (with no pages missing)? Do you have pencils for participants? Will they need clipboards or pads? • Has participant recruitment taken place as scheduled? Did you call and remind participants to attend? Do they have transportation and directions? • Has the moderator rehearsed? </a:t>
            </a:r>
          </a:p>
          <a:p>
            <a:pPr marL="228600" indent="-228600">
              <a:buAutoNum type="arabicPeriod"/>
            </a:pPr>
            <a:r>
              <a:rPr lang="en-US" dirty="0"/>
              <a:t>Conduct the Pretest The procedures to follow during the pretest session are relatively simple. The keys to a successful testing session are to: • Be friendly and courteous to participants from the moment they arrive until they leave (remember to say “thank you”). • Keep calm and cool-headed throughout the session. • Anticipate problems in advance (conducting a rehearsal to make sure that both equipment and timing work is a good idea). The test session should take no more than 1 hour and 15 minutes if you are organized and well prepared. Follow the steps below to conduct your test: 1. Encourage participants to take a seat as they arrive. Close the doors no later than 10 minutes after the scheduled starting time. 2. When everyone is seated, introduce yourself by your name only (assuming you are the host). Do not tell participants the name of your organization during the session because it might bias their responses to your test ad. 3. Thank participants for coming and assure them that the evening should be enjoyable and that they will have a chance to give their views to the producers of “new” television program material. Discourage participants from talking to one another during the session. Tell them you are interested in their own individual views and that there are no right or wrong answers. Also, encourage them to write their answers clearly in the space provided on the questionnaire. 4. After your introductory remarks, have your assistants hand out the questionnaires (see Appendix A for a sample), pencils, and clipboards (if needed). Instruct the participants not to open the questionnaire until you ask them to do so. Turn on the video recorder and monitor to begin the test session. 5. Be attentive and watch for any problems with the sound or picture on the monitor. Be sure that the equipment is functioning properly throughout the program. 6. Be prepared to stop the recorder when the television program has ended. Introduce the questions, and thank the participants for their help so far. Ask them to open their questionnaires and complete the questions on the first page. 7. When the participants have finished Part I of the questionnaire, tell them that you would like to gather their reactions to the messages/PSAs that were shown during the program. Have them turn to Part II and instruct them to fill out the questions about the messages. When they have completed these questions, tell them that you want to obtain their reactions to one particular message in the series of messages they viewed. 8. Start the video. (Note: To avoid an awkward pause in the session’s pace, be sure there is not too much lead tape before the message starts.) After your PSA/ad has been replayed, ask participants to turn to the next page of the questionnaire and complete the remaining questions. Encourage them to answer every question and to avoid giving more than one answer, except when this option is indicated on the questionnaire. 9. Circulate through the room to monitor progress and to be sure participants are not discussing their responses. Collect the questionnaires as participants finish. 10. Thank participants for their cooperation. If you have incentives or token gifts, distribute them to participants as they leave. If you have provided a donation to a group in lieu of payment to participants, mention that you hope the group will find the donation helpful. </a:t>
            </a:r>
          </a:p>
          <a:p>
            <a:pPr marL="228600" indent="-228600">
              <a:buAutoNum type="arabicPeriod"/>
            </a:pPr>
            <a:r>
              <a:rPr lang="en-US" dirty="0"/>
              <a:t>Analyze the Pretest Analyze the questionnaires in two steps. First, tabulate or count how many participants gave each possible response to each question. Next, look for patterns in the responses to both closed- and </a:t>
            </a:r>
            <a:r>
              <a:rPr lang="en-US" dirty="0" err="1"/>
              <a:t>openended</a:t>
            </a:r>
            <a:r>
              <a:rPr lang="en-US" dirty="0"/>
              <a:t> questions. The patterns will help you draw conclusions about the effectiveness of your message. See Appendix A for detailed instructions on tabulating closed- and open-ended questions and for a table of average ratings to help interpret standard question responses. At this point, look at the overall results: • What did you learn from the pretest? • Did your message receive a favorable and appropriate intended audience reaction? • Did your message fulfill its communication objectives? • What are your message’s strengths? Weaknesses? • Did answers to any particular question stand out? Use your answers to these questions to decide whether your message is both effective and appropriate and whether you need to revise your message prior to program implementation. </a:t>
            </a:r>
            <a:endParaRPr lang="en-CY" dirty="0"/>
          </a:p>
        </p:txBody>
      </p:sp>
      <p:sp>
        <p:nvSpPr>
          <p:cNvPr id="4" name="Slide Number Placeholder 3"/>
          <p:cNvSpPr>
            <a:spLocks noGrp="1"/>
          </p:cNvSpPr>
          <p:nvPr>
            <p:ph type="sldNum" sz="quarter" idx="5"/>
          </p:nvPr>
        </p:nvSpPr>
        <p:spPr/>
        <p:txBody>
          <a:bodyPr/>
          <a:lstStyle/>
          <a:p>
            <a:fld id="{9FC05F6B-35C7-4118-97E2-D4755DC640DC}" type="slidenum">
              <a:rPr lang="en-CY" smtClean="0"/>
              <a:t>29</a:t>
            </a:fld>
            <a:endParaRPr lang="en-CY"/>
          </a:p>
        </p:txBody>
      </p:sp>
    </p:spTree>
    <p:extLst>
      <p:ext uri="{BB962C8B-B14F-4D97-AF65-F5344CB8AC3E}">
        <p14:creationId xmlns:p14="http://schemas.microsoft.com/office/powerpoint/2010/main" val="36210425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Gatekeeper Reviews </a:t>
            </a:r>
          </a:p>
          <a:p>
            <a:r>
              <a:rPr lang="en-US" dirty="0"/>
              <a:t>Public and patient education materials are often routed to their intended audiences through health professionals or other individuals or organizations that can communicate with these audiences for you. These intermediaries act as gatekeepers, controlling the distribution channels that reach your intended audiences. Their approval or disapproval of materials can be a critical factor in your program’s success. If they do not like a poster or a booklet or do not believe it to be credible or scientifically accurate, it may never reach your intended audience.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Common Uses – Gatekeeper review of rough materials is important and should be considered part of the pretesting process, although it is not a substitute for pretesting materials with intended audience members. Neither is it a substitute for obtaining clearances or expert review for technical accuracy; these should undertaken. Sometimes, telling gatekeepers that technical experts have reviewed the material for accuracy will reassure them and may speed their approval of your material. Methodology The methodology you should use for gatekeeper review depends upon your available resources, time, and budget. Common methods include: • Self-administered questionnaires— Participants are sent the materials and the questionnaire at the same time. • Interviewer-administered questionnaires— Typically, an appointment for the interview is scheduled with the gatekeeper, and the materials are sent for review prior to the interview.</a:t>
            </a:r>
            <a:endParaRPr lang="en-CY" dirty="0"/>
          </a:p>
          <a:p>
            <a:endParaRPr lang="en-CY" dirty="0"/>
          </a:p>
        </p:txBody>
      </p:sp>
      <p:sp>
        <p:nvSpPr>
          <p:cNvPr id="4" name="Slide Number Placeholder 3"/>
          <p:cNvSpPr>
            <a:spLocks noGrp="1"/>
          </p:cNvSpPr>
          <p:nvPr>
            <p:ph type="sldNum" sz="quarter" idx="5"/>
          </p:nvPr>
        </p:nvSpPr>
        <p:spPr/>
        <p:txBody>
          <a:bodyPr/>
          <a:lstStyle/>
          <a:p>
            <a:fld id="{9FC05F6B-35C7-4118-97E2-D4755DC640DC}" type="slidenum">
              <a:rPr lang="en-CY" smtClean="0"/>
              <a:t>35</a:t>
            </a:fld>
            <a:endParaRPr lang="en-CY"/>
          </a:p>
        </p:txBody>
      </p:sp>
    </p:spTree>
    <p:extLst>
      <p:ext uri="{BB962C8B-B14F-4D97-AF65-F5344CB8AC3E}">
        <p14:creationId xmlns:p14="http://schemas.microsoft.com/office/powerpoint/2010/main" val="42364460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3179D-E8E9-E3EA-35D5-600D208EC14B}"/>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SE"/>
          </a:p>
        </p:txBody>
      </p:sp>
      <p:sp>
        <p:nvSpPr>
          <p:cNvPr id="3" name="Subtitle 2">
            <a:extLst>
              <a:ext uri="{FF2B5EF4-FFF2-40B4-BE49-F238E27FC236}">
                <a16:creationId xmlns:a16="http://schemas.microsoft.com/office/drawing/2014/main" id="{75B89B85-DB29-8CD7-3AAE-0C7D8A02ACA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SE"/>
          </a:p>
        </p:txBody>
      </p:sp>
    </p:spTree>
    <p:extLst>
      <p:ext uri="{BB962C8B-B14F-4D97-AF65-F5344CB8AC3E}">
        <p14:creationId xmlns:p14="http://schemas.microsoft.com/office/powerpoint/2010/main" val="1845764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7307A5-4DC7-1BEC-3FDB-979134770DC9}"/>
              </a:ext>
            </a:extLst>
          </p:cNvPr>
          <p:cNvSpPr>
            <a:spLocks noGrp="1"/>
          </p:cNvSpPr>
          <p:nvPr>
            <p:ph type="title"/>
          </p:nvPr>
        </p:nvSpPr>
        <p:spPr/>
        <p:txBody>
          <a:bodyPr/>
          <a:lstStyle/>
          <a:p>
            <a:r>
              <a:rPr lang="en-GB"/>
              <a:t>Click to edit Master title style</a:t>
            </a:r>
            <a:endParaRPr lang="en-SE"/>
          </a:p>
        </p:txBody>
      </p:sp>
      <p:sp>
        <p:nvSpPr>
          <p:cNvPr id="3" name="Vertical Text Placeholder 2">
            <a:extLst>
              <a:ext uri="{FF2B5EF4-FFF2-40B4-BE49-F238E27FC236}">
                <a16:creationId xmlns:a16="http://schemas.microsoft.com/office/drawing/2014/main" id="{8D4E0F90-C813-648E-2596-CCCDB183444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4" name="Date Placeholder 3">
            <a:extLst>
              <a:ext uri="{FF2B5EF4-FFF2-40B4-BE49-F238E27FC236}">
                <a16:creationId xmlns:a16="http://schemas.microsoft.com/office/drawing/2014/main" id="{927869CE-9132-EE61-FA52-BA7AD4776A40}"/>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1/3/25</a:t>
            </a:fld>
            <a:endParaRPr lang="en-SE"/>
          </a:p>
        </p:txBody>
      </p:sp>
      <p:sp>
        <p:nvSpPr>
          <p:cNvPr id="5" name="Footer Placeholder 4">
            <a:extLst>
              <a:ext uri="{FF2B5EF4-FFF2-40B4-BE49-F238E27FC236}">
                <a16:creationId xmlns:a16="http://schemas.microsoft.com/office/drawing/2014/main" id="{426063DB-CC34-9C76-201D-9521D56A93F8}"/>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6" name="Slide Number Placeholder 5">
            <a:extLst>
              <a:ext uri="{FF2B5EF4-FFF2-40B4-BE49-F238E27FC236}">
                <a16:creationId xmlns:a16="http://schemas.microsoft.com/office/drawing/2014/main" id="{408370E2-DD8D-4EB9-D006-29F9ABCEB149}"/>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33829659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9787589-EAF7-7FD7-F2EC-6EBA2A3283E4}"/>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SE"/>
          </a:p>
        </p:txBody>
      </p:sp>
      <p:sp>
        <p:nvSpPr>
          <p:cNvPr id="3" name="Vertical Text Placeholder 2">
            <a:extLst>
              <a:ext uri="{FF2B5EF4-FFF2-40B4-BE49-F238E27FC236}">
                <a16:creationId xmlns:a16="http://schemas.microsoft.com/office/drawing/2014/main" id="{98F28D9D-9C67-F350-392F-B149C9094345}"/>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4" name="Date Placeholder 3">
            <a:extLst>
              <a:ext uri="{FF2B5EF4-FFF2-40B4-BE49-F238E27FC236}">
                <a16:creationId xmlns:a16="http://schemas.microsoft.com/office/drawing/2014/main" id="{8D2DD0BF-8FCE-1370-F91F-8098E20D0D50}"/>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1/3/25</a:t>
            </a:fld>
            <a:endParaRPr lang="en-SE"/>
          </a:p>
        </p:txBody>
      </p:sp>
      <p:sp>
        <p:nvSpPr>
          <p:cNvPr id="5" name="Footer Placeholder 4">
            <a:extLst>
              <a:ext uri="{FF2B5EF4-FFF2-40B4-BE49-F238E27FC236}">
                <a16:creationId xmlns:a16="http://schemas.microsoft.com/office/drawing/2014/main" id="{84033D41-00BB-F0AC-11EF-165F08B4ADBE}"/>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6" name="Slide Number Placeholder 5">
            <a:extLst>
              <a:ext uri="{FF2B5EF4-FFF2-40B4-BE49-F238E27FC236}">
                <a16:creationId xmlns:a16="http://schemas.microsoft.com/office/drawing/2014/main" id="{6344EC5C-F93C-2349-D975-91319D085E64}"/>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2920510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84F669-B068-836D-61D4-2A4838C78116}"/>
              </a:ext>
            </a:extLst>
          </p:cNvPr>
          <p:cNvSpPr>
            <a:spLocks noGrp="1"/>
          </p:cNvSpPr>
          <p:nvPr>
            <p:ph type="title"/>
          </p:nvPr>
        </p:nvSpPr>
        <p:spPr>
          <a:xfrm>
            <a:off x="838200" y="365125"/>
            <a:ext cx="10515600" cy="874395"/>
          </a:xfrm>
        </p:spPr>
        <p:txBody>
          <a:bodyPr/>
          <a:lstStyle/>
          <a:p>
            <a:r>
              <a:rPr lang="en-GB"/>
              <a:t>Click to edit Master title style</a:t>
            </a:r>
            <a:endParaRPr lang="en-SE"/>
          </a:p>
        </p:txBody>
      </p:sp>
      <p:sp>
        <p:nvSpPr>
          <p:cNvPr id="3" name="Content Placeholder 2">
            <a:extLst>
              <a:ext uri="{FF2B5EF4-FFF2-40B4-BE49-F238E27FC236}">
                <a16:creationId xmlns:a16="http://schemas.microsoft.com/office/drawing/2014/main" id="{5F185C74-0254-0336-1B45-B061659A5D01}"/>
              </a:ext>
            </a:extLst>
          </p:cNvPr>
          <p:cNvSpPr>
            <a:spLocks noGrp="1"/>
          </p:cNvSpPr>
          <p:nvPr>
            <p:ph idx="1"/>
          </p:nvPr>
        </p:nvSpPr>
        <p:spPr>
          <a:xfrm>
            <a:off x="838200" y="1371600"/>
            <a:ext cx="10515600" cy="480536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Tree>
    <p:extLst>
      <p:ext uri="{BB962C8B-B14F-4D97-AF65-F5344CB8AC3E}">
        <p14:creationId xmlns:p14="http://schemas.microsoft.com/office/powerpoint/2010/main" val="32505986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B3096-5530-0861-0508-3A56D9D70718}"/>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SE"/>
          </a:p>
        </p:txBody>
      </p:sp>
      <p:sp>
        <p:nvSpPr>
          <p:cNvPr id="3" name="Text Placeholder 2">
            <a:extLst>
              <a:ext uri="{FF2B5EF4-FFF2-40B4-BE49-F238E27FC236}">
                <a16:creationId xmlns:a16="http://schemas.microsoft.com/office/drawing/2014/main" id="{419DF0C6-F634-D4EC-8A3D-15565EF7ACE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Tree>
    <p:extLst>
      <p:ext uri="{BB962C8B-B14F-4D97-AF65-F5344CB8AC3E}">
        <p14:creationId xmlns:p14="http://schemas.microsoft.com/office/powerpoint/2010/main" val="384711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E2962-CBB6-A5E1-9616-80A8151266CD}"/>
              </a:ext>
            </a:extLst>
          </p:cNvPr>
          <p:cNvSpPr>
            <a:spLocks noGrp="1"/>
          </p:cNvSpPr>
          <p:nvPr>
            <p:ph type="title"/>
          </p:nvPr>
        </p:nvSpPr>
        <p:spPr>
          <a:xfrm>
            <a:off x="838200" y="365125"/>
            <a:ext cx="10515600" cy="742315"/>
          </a:xfrm>
        </p:spPr>
        <p:txBody>
          <a:bodyPr/>
          <a:lstStyle/>
          <a:p>
            <a:r>
              <a:rPr lang="en-GB"/>
              <a:t>Click to edit Master title style</a:t>
            </a:r>
            <a:endParaRPr lang="en-SE"/>
          </a:p>
        </p:txBody>
      </p:sp>
      <p:sp>
        <p:nvSpPr>
          <p:cNvPr id="3" name="Content Placeholder 2">
            <a:extLst>
              <a:ext uri="{FF2B5EF4-FFF2-40B4-BE49-F238E27FC236}">
                <a16:creationId xmlns:a16="http://schemas.microsoft.com/office/drawing/2014/main" id="{BBA233BE-4880-12D2-FA56-FC85E6CFDFED}"/>
              </a:ext>
            </a:extLst>
          </p:cNvPr>
          <p:cNvSpPr>
            <a:spLocks noGrp="1"/>
          </p:cNvSpPr>
          <p:nvPr>
            <p:ph sz="half" idx="1"/>
          </p:nvPr>
        </p:nvSpPr>
        <p:spPr>
          <a:xfrm>
            <a:off x="838200" y="1361440"/>
            <a:ext cx="5181600" cy="4815523"/>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Content Placeholder 3">
            <a:extLst>
              <a:ext uri="{FF2B5EF4-FFF2-40B4-BE49-F238E27FC236}">
                <a16:creationId xmlns:a16="http://schemas.microsoft.com/office/drawing/2014/main" id="{81BBFA12-D6DF-9E5F-5131-F67A929604E3}"/>
              </a:ext>
            </a:extLst>
          </p:cNvPr>
          <p:cNvSpPr>
            <a:spLocks noGrp="1"/>
          </p:cNvSpPr>
          <p:nvPr>
            <p:ph sz="half" idx="2"/>
          </p:nvPr>
        </p:nvSpPr>
        <p:spPr>
          <a:xfrm>
            <a:off x="6172200" y="1361440"/>
            <a:ext cx="5181600" cy="4815523"/>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Tree>
    <p:extLst>
      <p:ext uri="{BB962C8B-B14F-4D97-AF65-F5344CB8AC3E}">
        <p14:creationId xmlns:p14="http://schemas.microsoft.com/office/powerpoint/2010/main" val="1232968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7BA29-5628-36A3-2761-0E7FC6E0810C}"/>
              </a:ext>
            </a:extLst>
          </p:cNvPr>
          <p:cNvSpPr>
            <a:spLocks noGrp="1"/>
          </p:cNvSpPr>
          <p:nvPr>
            <p:ph type="title"/>
          </p:nvPr>
        </p:nvSpPr>
        <p:spPr>
          <a:xfrm>
            <a:off x="839788" y="365125"/>
            <a:ext cx="10515600" cy="1325563"/>
          </a:xfrm>
        </p:spPr>
        <p:txBody>
          <a:bodyPr/>
          <a:lstStyle/>
          <a:p>
            <a:r>
              <a:rPr lang="en-GB"/>
              <a:t>Click to edit Master title style</a:t>
            </a:r>
            <a:endParaRPr lang="en-SE"/>
          </a:p>
        </p:txBody>
      </p:sp>
      <p:sp>
        <p:nvSpPr>
          <p:cNvPr id="3" name="Text Placeholder 2">
            <a:extLst>
              <a:ext uri="{FF2B5EF4-FFF2-40B4-BE49-F238E27FC236}">
                <a16:creationId xmlns:a16="http://schemas.microsoft.com/office/drawing/2014/main" id="{CC3A6EB6-804D-D929-87AC-F81224EEE21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BD7CE9EE-D558-A4DF-6E49-AF196192C3D9}"/>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5" name="Text Placeholder 4">
            <a:extLst>
              <a:ext uri="{FF2B5EF4-FFF2-40B4-BE49-F238E27FC236}">
                <a16:creationId xmlns:a16="http://schemas.microsoft.com/office/drawing/2014/main" id="{A22AEEF9-3009-ECFE-1246-06D673405B3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B21157B5-6FB0-0FE1-6228-F1997AF07118}"/>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7" name="Date Placeholder 6">
            <a:extLst>
              <a:ext uri="{FF2B5EF4-FFF2-40B4-BE49-F238E27FC236}">
                <a16:creationId xmlns:a16="http://schemas.microsoft.com/office/drawing/2014/main" id="{C7B02BFE-CF35-6592-404A-0E1600F125B6}"/>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1/3/25</a:t>
            </a:fld>
            <a:endParaRPr lang="en-SE"/>
          </a:p>
        </p:txBody>
      </p:sp>
      <p:sp>
        <p:nvSpPr>
          <p:cNvPr id="8" name="Footer Placeholder 7">
            <a:extLst>
              <a:ext uri="{FF2B5EF4-FFF2-40B4-BE49-F238E27FC236}">
                <a16:creationId xmlns:a16="http://schemas.microsoft.com/office/drawing/2014/main" id="{D8A930C2-AFB0-D70C-A7DB-0AFAFEE480A6}"/>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9" name="Slide Number Placeholder 8">
            <a:extLst>
              <a:ext uri="{FF2B5EF4-FFF2-40B4-BE49-F238E27FC236}">
                <a16:creationId xmlns:a16="http://schemas.microsoft.com/office/drawing/2014/main" id="{4DB32882-E567-3516-777B-1FB7A5BDB735}"/>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29604004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E88BB7-0C64-AC13-8355-4B321CB049D3}"/>
              </a:ext>
            </a:extLst>
          </p:cNvPr>
          <p:cNvSpPr>
            <a:spLocks noGrp="1"/>
          </p:cNvSpPr>
          <p:nvPr>
            <p:ph type="title"/>
          </p:nvPr>
        </p:nvSpPr>
        <p:spPr/>
        <p:txBody>
          <a:bodyPr/>
          <a:lstStyle/>
          <a:p>
            <a:r>
              <a:rPr lang="en-GB"/>
              <a:t>Click to edit Master title style</a:t>
            </a:r>
            <a:endParaRPr lang="en-SE"/>
          </a:p>
        </p:txBody>
      </p:sp>
      <p:sp>
        <p:nvSpPr>
          <p:cNvPr id="3" name="Date Placeholder 2">
            <a:extLst>
              <a:ext uri="{FF2B5EF4-FFF2-40B4-BE49-F238E27FC236}">
                <a16:creationId xmlns:a16="http://schemas.microsoft.com/office/drawing/2014/main" id="{7979993E-B2FE-38A6-9365-78334A1A51C3}"/>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1/3/25</a:t>
            </a:fld>
            <a:endParaRPr lang="en-SE"/>
          </a:p>
        </p:txBody>
      </p:sp>
      <p:sp>
        <p:nvSpPr>
          <p:cNvPr id="4" name="Footer Placeholder 3">
            <a:extLst>
              <a:ext uri="{FF2B5EF4-FFF2-40B4-BE49-F238E27FC236}">
                <a16:creationId xmlns:a16="http://schemas.microsoft.com/office/drawing/2014/main" id="{586A1F94-D559-80C1-95D2-0856570B9393}"/>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5" name="Slide Number Placeholder 4">
            <a:extLst>
              <a:ext uri="{FF2B5EF4-FFF2-40B4-BE49-F238E27FC236}">
                <a16:creationId xmlns:a16="http://schemas.microsoft.com/office/drawing/2014/main" id="{0C92DB70-1391-1732-2CC3-BB2DEEEA0EB4}"/>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4126475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F18C9CB-B793-99AB-AA1C-F8D162975C18}"/>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1/3/25</a:t>
            </a:fld>
            <a:endParaRPr lang="en-SE"/>
          </a:p>
        </p:txBody>
      </p:sp>
      <p:sp>
        <p:nvSpPr>
          <p:cNvPr id="3" name="Footer Placeholder 2">
            <a:extLst>
              <a:ext uri="{FF2B5EF4-FFF2-40B4-BE49-F238E27FC236}">
                <a16:creationId xmlns:a16="http://schemas.microsoft.com/office/drawing/2014/main" id="{4F21F578-1D3F-1983-2D46-0CA027B99EF9}"/>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4" name="Slide Number Placeholder 3">
            <a:extLst>
              <a:ext uri="{FF2B5EF4-FFF2-40B4-BE49-F238E27FC236}">
                <a16:creationId xmlns:a16="http://schemas.microsoft.com/office/drawing/2014/main" id="{00846DD7-663E-8D55-AE79-CE7021794BF4}"/>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7018808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F0088-7BEE-114C-47D2-7C75E421D6F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SE"/>
          </a:p>
        </p:txBody>
      </p:sp>
      <p:sp>
        <p:nvSpPr>
          <p:cNvPr id="3" name="Content Placeholder 2">
            <a:extLst>
              <a:ext uri="{FF2B5EF4-FFF2-40B4-BE49-F238E27FC236}">
                <a16:creationId xmlns:a16="http://schemas.microsoft.com/office/drawing/2014/main" id="{E281FE15-BED3-4A69-C520-7C4D8C5B00E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4" name="Text Placeholder 3">
            <a:extLst>
              <a:ext uri="{FF2B5EF4-FFF2-40B4-BE49-F238E27FC236}">
                <a16:creationId xmlns:a16="http://schemas.microsoft.com/office/drawing/2014/main" id="{B31A165C-8EDB-CB77-96EC-BEE223002F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8D5828D-86AC-8E80-0618-7E5119BB7C3B}"/>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1/3/25</a:t>
            </a:fld>
            <a:endParaRPr lang="en-SE"/>
          </a:p>
        </p:txBody>
      </p:sp>
      <p:sp>
        <p:nvSpPr>
          <p:cNvPr id="6" name="Footer Placeholder 5">
            <a:extLst>
              <a:ext uri="{FF2B5EF4-FFF2-40B4-BE49-F238E27FC236}">
                <a16:creationId xmlns:a16="http://schemas.microsoft.com/office/drawing/2014/main" id="{F41FC49E-0B95-1ACB-11FE-932A3352D1A6}"/>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7" name="Slide Number Placeholder 6">
            <a:extLst>
              <a:ext uri="{FF2B5EF4-FFF2-40B4-BE49-F238E27FC236}">
                <a16:creationId xmlns:a16="http://schemas.microsoft.com/office/drawing/2014/main" id="{2A459BAC-511D-50A7-5A19-87FF49189BF6}"/>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242974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9537C-4A27-EA8C-7671-C1B8B318751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SE"/>
          </a:p>
        </p:txBody>
      </p:sp>
      <p:sp>
        <p:nvSpPr>
          <p:cNvPr id="3" name="Picture Placeholder 2">
            <a:extLst>
              <a:ext uri="{FF2B5EF4-FFF2-40B4-BE49-F238E27FC236}">
                <a16:creationId xmlns:a16="http://schemas.microsoft.com/office/drawing/2014/main" id="{CE3BA6F3-D164-C635-D6FE-E6D0FBDCD9F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E"/>
          </a:p>
        </p:txBody>
      </p:sp>
      <p:sp>
        <p:nvSpPr>
          <p:cNvPr id="4" name="Text Placeholder 3">
            <a:extLst>
              <a:ext uri="{FF2B5EF4-FFF2-40B4-BE49-F238E27FC236}">
                <a16:creationId xmlns:a16="http://schemas.microsoft.com/office/drawing/2014/main" id="{5FDB5F6A-9E7A-4DBD-7561-3ABB1CDF4A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5081FD9-7B78-D626-212F-84DC21CE6E07}"/>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1/3/25</a:t>
            </a:fld>
            <a:endParaRPr lang="en-SE"/>
          </a:p>
        </p:txBody>
      </p:sp>
      <p:sp>
        <p:nvSpPr>
          <p:cNvPr id="6" name="Footer Placeholder 5">
            <a:extLst>
              <a:ext uri="{FF2B5EF4-FFF2-40B4-BE49-F238E27FC236}">
                <a16:creationId xmlns:a16="http://schemas.microsoft.com/office/drawing/2014/main" id="{00AF957F-24B7-0B57-8FC3-B96A03172986}"/>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7" name="Slide Number Placeholder 6">
            <a:extLst>
              <a:ext uri="{FF2B5EF4-FFF2-40B4-BE49-F238E27FC236}">
                <a16:creationId xmlns:a16="http://schemas.microsoft.com/office/drawing/2014/main" id="{7034E2AA-53BF-1C4E-F268-4F6427E3BDDB}"/>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1254545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A684F64-240D-C9B3-4318-EA03C8CB63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SE"/>
          </a:p>
        </p:txBody>
      </p:sp>
      <p:sp>
        <p:nvSpPr>
          <p:cNvPr id="3" name="Text Placeholder 2">
            <a:extLst>
              <a:ext uri="{FF2B5EF4-FFF2-40B4-BE49-F238E27FC236}">
                <a16:creationId xmlns:a16="http://schemas.microsoft.com/office/drawing/2014/main" id="{C1998B89-FF20-91B4-3503-8B6F258DF77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grpSp>
        <p:nvGrpSpPr>
          <p:cNvPr id="7" name="Group 6">
            <a:extLst>
              <a:ext uri="{FF2B5EF4-FFF2-40B4-BE49-F238E27FC236}">
                <a16:creationId xmlns:a16="http://schemas.microsoft.com/office/drawing/2014/main" id="{43CAFB99-334F-065D-1C77-534D9178CA71}"/>
              </a:ext>
            </a:extLst>
          </p:cNvPr>
          <p:cNvGrpSpPr/>
          <p:nvPr userDrawn="1"/>
        </p:nvGrpSpPr>
        <p:grpSpPr>
          <a:xfrm>
            <a:off x="179523" y="6121210"/>
            <a:ext cx="6520219" cy="633095"/>
            <a:chOff x="519728" y="10058718"/>
            <a:chExt cx="6520219" cy="633095"/>
          </a:xfrm>
        </p:grpSpPr>
        <p:pic>
          <p:nvPicPr>
            <p:cNvPr id="8" name="Picture 7">
              <a:extLst>
                <a:ext uri="{FF2B5EF4-FFF2-40B4-BE49-F238E27FC236}">
                  <a16:creationId xmlns:a16="http://schemas.microsoft.com/office/drawing/2014/main" id="{37173820-6D4F-B0C4-A30B-F7D0678B2B6A}"/>
                </a:ext>
              </a:extLst>
            </p:cNvPr>
            <p:cNvPicPr/>
            <p:nvPr userDrawn="1"/>
          </p:nvPicPr>
          <p:blipFill>
            <a:blip r:embed="rId13">
              <a:extLst>
                <a:ext uri="{28A0092B-C50C-407E-A947-70E740481C1C}">
                  <a14:useLocalDpi xmlns:a14="http://schemas.microsoft.com/office/drawing/2010/main" val="0"/>
                </a:ext>
              </a:extLst>
            </a:blip>
            <a:stretch>
              <a:fillRect/>
            </a:stretch>
          </p:blipFill>
          <p:spPr>
            <a:xfrm>
              <a:off x="519728" y="10058718"/>
              <a:ext cx="2218055" cy="633095"/>
            </a:xfrm>
            <a:prstGeom prst="rect">
              <a:avLst/>
            </a:prstGeom>
          </p:spPr>
        </p:pic>
        <p:sp>
          <p:nvSpPr>
            <p:cNvPr id="9" name="TextBox 8">
              <a:extLst>
                <a:ext uri="{FF2B5EF4-FFF2-40B4-BE49-F238E27FC236}">
                  <a16:creationId xmlns:a16="http://schemas.microsoft.com/office/drawing/2014/main" id="{1D579E16-F6AE-08E5-6699-4737ED30B6B0}"/>
                </a:ext>
              </a:extLst>
            </p:cNvPr>
            <p:cNvSpPr txBox="1"/>
            <p:nvPr userDrawn="1"/>
          </p:nvSpPr>
          <p:spPr>
            <a:xfrm>
              <a:off x="2796720" y="10142137"/>
              <a:ext cx="4243227" cy="461665"/>
            </a:xfrm>
            <a:prstGeom prst="rect">
              <a:avLst/>
            </a:prstGeom>
            <a:noFill/>
          </p:spPr>
          <p:txBody>
            <a:bodyPr wrap="square" rtlCol="0">
              <a:spAutoFit/>
            </a:bodyPr>
            <a:lstStyle/>
            <a:p>
              <a:r>
                <a:rPr lang="en-GB" sz="800" dirty="0"/>
                <a:t>Reference number: 618596-EPP-1-2020-1-SE-EPPKA2-CBHE-JP</a:t>
              </a:r>
              <a:br>
                <a:rPr lang="en-GB" sz="800" dirty="0"/>
              </a:br>
              <a:r>
                <a:rPr lang="en-GB" sz="800" dirty="0"/>
                <a:t>This publication [communication] reflects the views only of the authors, and the Commission cannot be held responsible for any use, which may be made of the information contained therein.</a:t>
              </a:r>
            </a:p>
          </p:txBody>
        </p:sp>
      </p:grpSp>
      <p:pic>
        <p:nvPicPr>
          <p:cNvPr id="10" name="Picture 9">
            <a:extLst>
              <a:ext uri="{FF2B5EF4-FFF2-40B4-BE49-F238E27FC236}">
                <a16:creationId xmlns:a16="http://schemas.microsoft.com/office/drawing/2014/main" id="{87B58126-C7BE-5D18-F25B-55D3658D4AEE}"/>
              </a:ext>
            </a:extLst>
          </p:cNvPr>
          <p:cNvPicPr>
            <a:picLocks noChangeAspect="1"/>
          </p:cNvPicPr>
          <p:nvPr userDrawn="1"/>
        </p:nvPicPr>
        <p:blipFill>
          <a:blip r:embed="rId14"/>
          <a:stretch>
            <a:fillRect/>
          </a:stretch>
        </p:blipFill>
        <p:spPr>
          <a:xfrm>
            <a:off x="11058439" y="5504807"/>
            <a:ext cx="1074143" cy="1309111"/>
          </a:xfrm>
          <a:prstGeom prst="rect">
            <a:avLst/>
          </a:prstGeom>
        </p:spPr>
      </p:pic>
    </p:spTree>
    <p:extLst>
      <p:ext uri="{BB962C8B-B14F-4D97-AF65-F5344CB8AC3E}">
        <p14:creationId xmlns:p14="http://schemas.microsoft.com/office/powerpoint/2010/main" val="4760945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0B13CF3-4B85-0D07-4593-B9607073BC5E}"/>
              </a:ext>
            </a:extLst>
          </p:cNvPr>
          <p:cNvSpPr txBox="1"/>
          <p:nvPr/>
        </p:nvSpPr>
        <p:spPr>
          <a:xfrm>
            <a:off x="789215" y="684188"/>
            <a:ext cx="10613570" cy="1754326"/>
          </a:xfrm>
          <a:prstGeom prst="rect">
            <a:avLst/>
          </a:prstGeom>
          <a:noFill/>
        </p:spPr>
        <p:txBody>
          <a:bodyPr wrap="square">
            <a:spAutoFit/>
          </a:bodyPr>
          <a:lstStyle/>
          <a:p>
            <a:pPr algn="ctr"/>
            <a:r>
              <a:rPr lang="en-GB" sz="5400" b="1" dirty="0"/>
              <a:t>Unit 3: </a:t>
            </a:r>
            <a:r>
              <a:rPr lang="en-US" sz="5400" b="1" dirty="0"/>
              <a:t>Communication Research Methods </a:t>
            </a:r>
            <a:endParaRPr lang="en-CY" sz="5400" b="1" dirty="0"/>
          </a:p>
        </p:txBody>
      </p:sp>
      <p:sp>
        <p:nvSpPr>
          <p:cNvPr id="3" name="TextBox 2">
            <a:extLst>
              <a:ext uri="{FF2B5EF4-FFF2-40B4-BE49-F238E27FC236}">
                <a16:creationId xmlns:a16="http://schemas.microsoft.com/office/drawing/2014/main" id="{1C781971-98F4-D35B-1868-C9E33D833641}"/>
              </a:ext>
            </a:extLst>
          </p:cNvPr>
          <p:cNvSpPr txBox="1"/>
          <p:nvPr/>
        </p:nvSpPr>
        <p:spPr>
          <a:xfrm>
            <a:off x="1989038" y="2731646"/>
            <a:ext cx="9274627" cy="2461058"/>
          </a:xfrm>
          <a:prstGeom prst="rect">
            <a:avLst/>
          </a:prstGeom>
          <a:noFill/>
        </p:spPr>
        <p:txBody>
          <a:bodyPr wrap="square">
            <a:spAutoFit/>
          </a:bodyPr>
          <a:lstStyle/>
          <a:p>
            <a:pPr marL="457200" lvl="0" indent="-457200">
              <a:lnSpc>
                <a:spcPct val="107000"/>
              </a:lnSpc>
              <a:spcAft>
                <a:spcPts val="800"/>
              </a:spcAft>
              <a:buFont typeface="Arial" panose="020B0604020202020204" pitchFamily="34" charset="0"/>
              <a:buChar char="•"/>
            </a:pPr>
            <a:r>
              <a:rPr lang="en-US" sz="2400" dirty="0"/>
              <a:t>Types of communication research </a:t>
            </a:r>
          </a:p>
          <a:p>
            <a:pPr marL="457200" lvl="0" indent="-457200">
              <a:lnSpc>
                <a:spcPct val="107000"/>
              </a:lnSpc>
              <a:spcAft>
                <a:spcPts val="800"/>
              </a:spcAft>
              <a:buFont typeface="Arial" panose="020B0604020202020204" pitchFamily="34" charset="0"/>
              <a:buChar char="•"/>
            </a:pPr>
            <a:r>
              <a:rPr lang="en-US" sz="2400" dirty="0"/>
              <a:t>Differences between qualitative and quantitative research methods </a:t>
            </a:r>
          </a:p>
          <a:p>
            <a:pPr marL="457200" lvl="0" indent="-457200">
              <a:lnSpc>
                <a:spcPct val="107000"/>
              </a:lnSpc>
              <a:spcAft>
                <a:spcPts val="800"/>
              </a:spcAft>
              <a:buFont typeface="Arial" panose="020B0604020202020204" pitchFamily="34" charset="0"/>
              <a:buChar char="•"/>
            </a:pPr>
            <a:r>
              <a:rPr lang="en-US" sz="2400" dirty="0"/>
              <a:t>Qualitative research methods </a:t>
            </a:r>
          </a:p>
          <a:p>
            <a:pPr marL="457200" lvl="0" indent="-457200">
              <a:lnSpc>
                <a:spcPct val="107000"/>
              </a:lnSpc>
              <a:spcAft>
                <a:spcPts val="800"/>
              </a:spcAft>
              <a:buFont typeface="Arial" panose="020B0604020202020204" pitchFamily="34" charset="0"/>
              <a:buChar char="•"/>
            </a:pPr>
            <a:r>
              <a:rPr lang="en-US" sz="2400" dirty="0"/>
              <a:t>Quasi-quantitative research methods </a:t>
            </a:r>
          </a:p>
          <a:p>
            <a:pPr marL="457200" lvl="0" indent="-457200">
              <a:lnSpc>
                <a:spcPct val="107000"/>
              </a:lnSpc>
              <a:spcAft>
                <a:spcPts val="800"/>
              </a:spcAft>
              <a:buFont typeface="Arial" panose="020B0604020202020204" pitchFamily="34" charset="0"/>
              <a:buChar char="•"/>
            </a:pPr>
            <a:r>
              <a:rPr lang="en-US" sz="2400" dirty="0"/>
              <a:t>Quantitative research methods </a:t>
            </a:r>
            <a:endParaRPr lang="en-CY" sz="2400" dirty="0"/>
          </a:p>
        </p:txBody>
      </p:sp>
    </p:spTree>
    <p:extLst>
      <p:ext uri="{BB962C8B-B14F-4D97-AF65-F5344CB8AC3E}">
        <p14:creationId xmlns:p14="http://schemas.microsoft.com/office/powerpoint/2010/main" val="8714317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CA55A-BA6E-527B-8582-672E71E66BDE}"/>
              </a:ext>
            </a:extLst>
          </p:cNvPr>
          <p:cNvSpPr>
            <a:spLocks noGrp="1"/>
          </p:cNvSpPr>
          <p:nvPr>
            <p:ph type="title"/>
          </p:nvPr>
        </p:nvSpPr>
        <p:spPr/>
        <p:txBody>
          <a:bodyPr/>
          <a:lstStyle/>
          <a:p>
            <a:r>
              <a:rPr lang="en-US" dirty="0"/>
              <a:t>The number of groups you will convene</a:t>
            </a:r>
            <a:endParaRPr lang="en-CY" dirty="0"/>
          </a:p>
        </p:txBody>
      </p:sp>
      <p:sp>
        <p:nvSpPr>
          <p:cNvPr id="3" name="Content Placeholder 2">
            <a:extLst>
              <a:ext uri="{FF2B5EF4-FFF2-40B4-BE49-F238E27FC236}">
                <a16:creationId xmlns:a16="http://schemas.microsoft.com/office/drawing/2014/main" id="{385EC7C0-C469-031D-920B-CAF27C59A931}"/>
              </a:ext>
            </a:extLst>
          </p:cNvPr>
          <p:cNvSpPr>
            <a:spLocks noGrp="1"/>
          </p:cNvSpPr>
          <p:nvPr>
            <p:ph idx="1"/>
          </p:nvPr>
        </p:nvSpPr>
        <p:spPr/>
        <p:txBody>
          <a:bodyPr>
            <a:normAutofit/>
          </a:bodyPr>
          <a:lstStyle/>
          <a:p>
            <a:r>
              <a:rPr lang="en-US" dirty="0"/>
              <a:t>Divide participants into different focus groups based on their gender, race, age, level of formal education, or any other variable likely to hinder their freedom of expression (e.g., teenage girls will be more comfortable discussing sexual activity if teenage boys or college-age women are not in the group). </a:t>
            </a:r>
          </a:p>
          <a:p>
            <a:r>
              <a:rPr lang="en-US" dirty="0"/>
              <a:t>Conduct a minimum of two focus groups with each intended audience segment (e.g., if you are conducting separate groups with men and women, you will need at least four groups—two with men, two with women). </a:t>
            </a:r>
          </a:p>
          <a:p>
            <a:r>
              <a:rPr lang="en-US" dirty="0"/>
              <a:t>If you are using in-depth interviews, conduct approximately 10 interviews per intended audience segment. </a:t>
            </a:r>
            <a:endParaRPr lang="en-CY" dirty="0"/>
          </a:p>
        </p:txBody>
      </p:sp>
    </p:spTree>
    <p:extLst>
      <p:ext uri="{BB962C8B-B14F-4D97-AF65-F5344CB8AC3E}">
        <p14:creationId xmlns:p14="http://schemas.microsoft.com/office/powerpoint/2010/main" val="28084188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DF302E-FCF3-7653-1BC1-1E7429925402}"/>
              </a:ext>
            </a:extLst>
          </p:cNvPr>
          <p:cNvSpPr>
            <a:spLocks noGrp="1"/>
          </p:cNvSpPr>
          <p:nvPr>
            <p:ph type="title"/>
          </p:nvPr>
        </p:nvSpPr>
        <p:spPr/>
        <p:txBody>
          <a:bodyPr/>
          <a:lstStyle/>
          <a:p>
            <a:r>
              <a:rPr lang="en-US" dirty="0"/>
              <a:t>Choose the Location </a:t>
            </a:r>
            <a:endParaRPr lang="en-CY" dirty="0"/>
          </a:p>
        </p:txBody>
      </p:sp>
      <p:sp>
        <p:nvSpPr>
          <p:cNvPr id="3" name="Content Placeholder 2">
            <a:extLst>
              <a:ext uri="{FF2B5EF4-FFF2-40B4-BE49-F238E27FC236}">
                <a16:creationId xmlns:a16="http://schemas.microsoft.com/office/drawing/2014/main" id="{B90A8234-B191-506F-4176-11A289EEA3BC}"/>
              </a:ext>
            </a:extLst>
          </p:cNvPr>
          <p:cNvSpPr>
            <a:spLocks noGrp="1"/>
          </p:cNvSpPr>
          <p:nvPr>
            <p:ph idx="1"/>
          </p:nvPr>
        </p:nvSpPr>
        <p:spPr/>
        <p:txBody>
          <a:bodyPr>
            <a:normAutofit/>
          </a:bodyPr>
          <a:lstStyle/>
          <a:p>
            <a:r>
              <a:rPr lang="en-US" dirty="0"/>
              <a:t>You can convene focus group discussions or in-depth interviews in a variety of ways: </a:t>
            </a:r>
          </a:p>
          <a:p>
            <a:pPr lvl="1"/>
            <a:r>
              <a:rPr lang="en-US" dirty="0"/>
              <a:t>Commercial focus group facilities can recruit participants for you (for both focus groups and interviews) and offer audio and video recording equipment as well as observation rooms with one-way mirrors for viewing. </a:t>
            </a:r>
          </a:p>
          <a:p>
            <a:pPr lvl="1"/>
            <a:r>
              <a:rPr lang="en-US" dirty="0"/>
              <a:t>Teleconference services can set up telephone focus groups for you. </a:t>
            </a:r>
          </a:p>
          <a:p>
            <a:pPr lvl="1"/>
            <a:r>
              <a:rPr lang="en-US" dirty="0"/>
              <a:t>You can also conduct focus groups or in-depth interviews in meeting rooms at churches, office buildings, or other locations.</a:t>
            </a:r>
            <a:endParaRPr lang="en-CY" dirty="0"/>
          </a:p>
        </p:txBody>
      </p:sp>
    </p:spTree>
    <p:extLst>
      <p:ext uri="{BB962C8B-B14F-4D97-AF65-F5344CB8AC3E}">
        <p14:creationId xmlns:p14="http://schemas.microsoft.com/office/powerpoint/2010/main" val="21263432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ACCD9-9DB3-3177-A91C-21D711BC2A50}"/>
              </a:ext>
            </a:extLst>
          </p:cNvPr>
          <p:cNvSpPr>
            <a:spLocks noGrp="1"/>
          </p:cNvSpPr>
          <p:nvPr>
            <p:ph type="title"/>
          </p:nvPr>
        </p:nvSpPr>
        <p:spPr/>
        <p:txBody>
          <a:bodyPr>
            <a:normAutofit/>
          </a:bodyPr>
          <a:lstStyle/>
          <a:p>
            <a:r>
              <a:rPr lang="en-US" dirty="0"/>
              <a:t>Draft a Recruitment Screener</a:t>
            </a:r>
            <a:endParaRPr lang="en-CY" dirty="0"/>
          </a:p>
        </p:txBody>
      </p:sp>
      <p:sp>
        <p:nvSpPr>
          <p:cNvPr id="3" name="Content Placeholder 2">
            <a:extLst>
              <a:ext uri="{FF2B5EF4-FFF2-40B4-BE49-F238E27FC236}">
                <a16:creationId xmlns:a16="http://schemas.microsoft.com/office/drawing/2014/main" id="{C61192DB-9A0E-E4B6-AD78-47CF86D3C297}"/>
              </a:ext>
            </a:extLst>
          </p:cNvPr>
          <p:cNvSpPr>
            <a:spLocks noGrp="1"/>
          </p:cNvSpPr>
          <p:nvPr>
            <p:ph idx="1"/>
          </p:nvPr>
        </p:nvSpPr>
        <p:spPr/>
        <p:txBody>
          <a:bodyPr>
            <a:normAutofit lnSpcReduction="10000"/>
          </a:bodyPr>
          <a:lstStyle/>
          <a:p>
            <a:r>
              <a:rPr lang="en-US" dirty="0"/>
              <a:t>A recruitment screener is a short questionnaire that is administered to potential participants, typically by telephone, to ensure that they meet the criteria you developed during step 1. Ideally, the screener should help you exclude participants who are already familiar with the specific subject of the sessions, or who know each other. If participants know the subject in advance, they may formulate ideas or may study to become more knowledgeable about the subject than the typical intended audience member. If participants know each other, they may speak less freely. See Appendix A of your textbook for a sample screener. </a:t>
            </a:r>
          </a:p>
          <a:p>
            <a:r>
              <a:rPr lang="en-US" dirty="0"/>
              <a:t>Quick exercise – In groups of 4, create three items that can be added to the screener that deal with </a:t>
            </a:r>
            <a:r>
              <a:rPr lang="en-US" dirty="0" err="1"/>
              <a:t>NDDs</a:t>
            </a:r>
            <a:r>
              <a:rPr lang="en-US" dirty="0"/>
              <a:t> in your country</a:t>
            </a:r>
          </a:p>
        </p:txBody>
      </p:sp>
    </p:spTree>
    <p:extLst>
      <p:ext uri="{BB962C8B-B14F-4D97-AF65-F5344CB8AC3E}">
        <p14:creationId xmlns:p14="http://schemas.microsoft.com/office/powerpoint/2010/main" val="21548917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8">
            <a:extLst>
              <a:ext uri="{FF2B5EF4-FFF2-40B4-BE49-F238E27FC236}">
                <a16:creationId xmlns:a16="http://schemas.microsoft.com/office/drawing/2014/main" id="{2F9EC8F6-1949-5D66-C2C7-0D925CBFF2B3}"/>
              </a:ext>
            </a:extLst>
          </p:cNvPr>
          <p:cNvGraphicFramePr>
            <a:graphicFrameLocks noGrp="1"/>
          </p:cNvGraphicFramePr>
          <p:nvPr>
            <p:ph idx="1"/>
            <p:extLst>
              <p:ext uri="{D42A27DB-BD31-4B8C-83A1-F6EECF244321}">
                <p14:modId xmlns:p14="http://schemas.microsoft.com/office/powerpoint/2010/main" val="2150390539"/>
              </p:ext>
            </p:extLst>
          </p:nvPr>
        </p:nvGraphicFramePr>
        <p:xfrm>
          <a:off x="585096" y="972775"/>
          <a:ext cx="10851990" cy="5039984"/>
        </p:xfrm>
        <a:graphic>
          <a:graphicData uri="http://schemas.openxmlformats.org/drawingml/2006/table">
            <a:tbl>
              <a:tblPr firstRow="1" bandRow="1">
                <a:tableStyleId>{073A0DAA-6AF3-43AB-8588-CEC1D06C72B9}</a:tableStyleId>
              </a:tblPr>
              <a:tblGrid>
                <a:gridCol w="3384586">
                  <a:extLst>
                    <a:ext uri="{9D8B030D-6E8A-4147-A177-3AD203B41FA5}">
                      <a16:colId xmlns:a16="http://schemas.microsoft.com/office/drawing/2014/main" val="1822241880"/>
                    </a:ext>
                  </a:extLst>
                </a:gridCol>
                <a:gridCol w="3687231">
                  <a:extLst>
                    <a:ext uri="{9D8B030D-6E8A-4147-A177-3AD203B41FA5}">
                      <a16:colId xmlns:a16="http://schemas.microsoft.com/office/drawing/2014/main" val="1630395498"/>
                    </a:ext>
                  </a:extLst>
                </a:gridCol>
                <a:gridCol w="3780173">
                  <a:extLst>
                    <a:ext uri="{9D8B030D-6E8A-4147-A177-3AD203B41FA5}">
                      <a16:colId xmlns:a16="http://schemas.microsoft.com/office/drawing/2014/main" val="610002881"/>
                    </a:ext>
                  </a:extLst>
                </a:gridCol>
              </a:tblGrid>
              <a:tr h="213030">
                <a:tc>
                  <a:txBody>
                    <a:bodyPr/>
                    <a:lstStyle/>
                    <a:p>
                      <a:pPr algn="ctr"/>
                      <a:r>
                        <a:rPr lang="en-GB" sz="1800" dirty="0"/>
                        <a:t>Format </a:t>
                      </a:r>
                      <a:endParaRPr lang="en-CY" sz="1800" dirty="0"/>
                    </a:p>
                  </a:txBody>
                  <a:tcPr marL="48416" marR="48416" marT="24208" marB="24208"/>
                </a:tc>
                <a:tc>
                  <a:txBody>
                    <a:bodyPr/>
                    <a:lstStyle/>
                    <a:p>
                      <a:pPr algn="ctr"/>
                      <a:r>
                        <a:rPr lang="en-GB" sz="1800" dirty="0"/>
                        <a:t>Pros</a:t>
                      </a:r>
                      <a:endParaRPr lang="en-CY" sz="1800" dirty="0"/>
                    </a:p>
                  </a:txBody>
                  <a:tcPr marL="48416" marR="48416" marT="24208" marB="24208"/>
                </a:tc>
                <a:tc>
                  <a:txBody>
                    <a:bodyPr/>
                    <a:lstStyle/>
                    <a:p>
                      <a:pPr algn="ctr"/>
                      <a:r>
                        <a:rPr lang="en-GB" sz="1800" dirty="0"/>
                        <a:t>Cons</a:t>
                      </a:r>
                      <a:endParaRPr lang="en-CY" sz="1800" dirty="0"/>
                    </a:p>
                  </a:txBody>
                  <a:tcPr marL="48416" marR="48416" marT="24208" marB="24208"/>
                </a:tc>
                <a:extLst>
                  <a:ext uri="{0D108BD9-81ED-4DB2-BD59-A6C34878D82A}">
                    <a16:rowId xmlns:a16="http://schemas.microsoft.com/office/drawing/2014/main" val="339912280"/>
                  </a:ext>
                </a:extLst>
              </a:tr>
              <a:tr h="794019">
                <a:tc>
                  <a:txBody>
                    <a:bodyPr/>
                    <a:lstStyle/>
                    <a:p>
                      <a:r>
                        <a:rPr lang="en-US" sz="1200" b="1" dirty="0"/>
                        <a:t>Face-to-Face </a:t>
                      </a:r>
                    </a:p>
                    <a:p>
                      <a:endParaRPr lang="en-US" sz="1200" dirty="0"/>
                    </a:p>
                    <a:p>
                      <a:pPr marL="171450" indent="-171450">
                        <a:buFont typeface="Arial" panose="020B0604020202020204" pitchFamily="34" charset="0"/>
                        <a:buChar char="•"/>
                      </a:pPr>
                      <a:r>
                        <a:rPr lang="en-US" sz="1200" dirty="0"/>
                        <a:t>The moderator/interviewer and participants are in one room, usually around a table; observers (members of the research team) are behind a one-way mirror</a:t>
                      </a:r>
                      <a:endParaRPr lang="en-CY" sz="1200" dirty="0"/>
                    </a:p>
                  </a:txBody>
                  <a:tcPr marL="48416" marR="48416" marT="24208" marB="24208"/>
                </a:tc>
                <a:tc>
                  <a:txBody>
                    <a:bodyPr/>
                    <a:lstStyle/>
                    <a:p>
                      <a:r>
                        <a:rPr lang="en-US" sz="1200" b="1" dirty="0"/>
                        <a:t>Face-to-Face </a:t>
                      </a:r>
                    </a:p>
                    <a:p>
                      <a:endParaRPr lang="en-US" sz="1200" dirty="0"/>
                    </a:p>
                    <a:p>
                      <a:pPr marL="171450" indent="-171450">
                        <a:buFont typeface="Arial" panose="020B0604020202020204" pitchFamily="34" charset="0"/>
                        <a:buChar char="•"/>
                      </a:pPr>
                      <a:r>
                        <a:rPr lang="en-US" sz="1200" dirty="0"/>
                        <a:t>Can assess body language </a:t>
                      </a:r>
                    </a:p>
                    <a:p>
                      <a:pPr marL="171450" indent="-171450">
                        <a:buFont typeface="Arial" panose="020B0604020202020204" pitchFamily="34" charset="0"/>
                        <a:buChar char="•"/>
                      </a:pPr>
                      <a:r>
                        <a:rPr lang="en-US" sz="1200" dirty="0"/>
                        <a:t>If videotaped, can share with others who couldn’t attend </a:t>
                      </a:r>
                    </a:p>
                    <a:p>
                      <a:pPr marL="171450" indent="-171450">
                        <a:buFont typeface="Arial" panose="020B0604020202020204" pitchFamily="34" charset="0"/>
                        <a:buChar char="•"/>
                      </a:pPr>
                      <a:r>
                        <a:rPr lang="en-US" sz="1200" dirty="0"/>
                        <a:t>Have participants’ undivided attention</a:t>
                      </a:r>
                      <a:endParaRPr lang="en-CY" sz="1200" dirty="0"/>
                    </a:p>
                  </a:txBody>
                  <a:tcPr marL="48416" marR="48416" marT="24208" marB="24208"/>
                </a:tc>
                <a:tc>
                  <a:txBody>
                    <a:bodyPr/>
                    <a:lstStyle/>
                    <a:p>
                      <a:r>
                        <a:rPr lang="en-US" sz="1200" b="1" dirty="0"/>
                        <a:t>Face-to-Face </a:t>
                      </a:r>
                    </a:p>
                    <a:p>
                      <a:endParaRPr lang="en-US" sz="1200" dirty="0"/>
                    </a:p>
                    <a:p>
                      <a:pPr marL="171450" indent="-171450">
                        <a:buFont typeface="Arial" panose="020B0604020202020204" pitchFamily="34" charset="0"/>
                        <a:buChar char="•"/>
                      </a:pPr>
                      <a:r>
                        <a:rPr lang="en-US" sz="1200" dirty="0"/>
                        <a:t>Responders lose some anonymity </a:t>
                      </a:r>
                    </a:p>
                    <a:p>
                      <a:pPr marL="171450" indent="-171450">
                        <a:buFont typeface="Arial" panose="020B0604020202020204" pitchFamily="34" charset="0"/>
                        <a:buChar char="•"/>
                      </a:pPr>
                      <a:r>
                        <a:rPr lang="en-US" sz="1200" dirty="0"/>
                        <a:t>Higher travel expenses due to multiple locales </a:t>
                      </a:r>
                    </a:p>
                    <a:p>
                      <a:pPr marL="171450" indent="-171450">
                        <a:buFont typeface="Arial" panose="020B0604020202020204" pitchFamily="34" charset="0"/>
                        <a:buChar char="•"/>
                      </a:pPr>
                      <a:r>
                        <a:rPr lang="en-US" sz="1200" dirty="0"/>
                        <a:t>Usually excludes people in rural areas or small towns </a:t>
                      </a:r>
                      <a:endParaRPr lang="en-CY" sz="1200" dirty="0"/>
                    </a:p>
                  </a:txBody>
                  <a:tcPr marL="48416" marR="48416" marT="24208" marB="24208"/>
                </a:tc>
                <a:extLst>
                  <a:ext uri="{0D108BD9-81ED-4DB2-BD59-A6C34878D82A}">
                    <a16:rowId xmlns:a16="http://schemas.microsoft.com/office/drawing/2014/main" val="4045821224"/>
                  </a:ext>
                </a:extLst>
              </a:tr>
              <a:tr h="1520255">
                <a:tc>
                  <a:txBody>
                    <a:bodyPr/>
                    <a:lstStyle/>
                    <a:p>
                      <a:r>
                        <a:rPr lang="en-US" sz="1200" b="1" dirty="0"/>
                        <a:t>Telephone</a:t>
                      </a:r>
                      <a:r>
                        <a:rPr lang="en-US" sz="1200" dirty="0"/>
                        <a:t> </a:t>
                      </a:r>
                    </a:p>
                    <a:p>
                      <a:endParaRPr lang="en-US" sz="1200" dirty="0"/>
                    </a:p>
                    <a:p>
                      <a:pPr marL="171450" indent="-171450">
                        <a:buFont typeface="Arial" panose="020B0604020202020204" pitchFamily="34" charset="0"/>
                        <a:buChar char="•"/>
                      </a:pPr>
                      <a:r>
                        <a:rPr lang="en-US" sz="1200" dirty="0"/>
                        <a:t>The moderator/interviewer and participants are on a conference call; observers listen in </a:t>
                      </a:r>
                    </a:p>
                  </a:txBody>
                  <a:tcPr marL="48416" marR="48416" marT="24208" marB="2420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t>Telephone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More convenient for participants and observers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Can easily include people in rural areas, in small towns, and who are homebound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For professional groups, may be easier to gain participation because it is less likely participants will know each other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Relative anonymity may result in more frank discussion of sensitive issues</a:t>
                      </a:r>
                      <a:endParaRPr lang="en-CY" sz="1200" dirty="0"/>
                    </a:p>
                  </a:txBody>
                  <a:tcPr marL="48416" marR="48416" marT="24208" marB="2420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t>Telephone </a:t>
                      </a:r>
                    </a:p>
                    <a:p>
                      <a:endParaRPr lang="en-US" sz="1200" dirty="0"/>
                    </a:p>
                    <a:p>
                      <a:pPr marL="171450" indent="-171450">
                        <a:buFont typeface="Arial" panose="020B0604020202020204" pitchFamily="34" charset="0"/>
                        <a:buChar char="•"/>
                      </a:pPr>
                      <a:r>
                        <a:rPr lang="en-US" sz="1200" dirty="0"/>
                        <a:t>Can’t assess nonverbal reactions </a:t>
                      </a:r>
                    </a:p>
                    <a:p>
                      <a:pPr marL="171450" indent="-171450">
                        <a:buFont typeface="Arial" panose="020B0604020202020204" pitchFamily="34" charset="0"/>
                        <a:buChar char="•"/>
                      </a:pPr>
                      <a:r>
                        <a:rPr lang="en-US" sz="1200" dirty="0"/>
                        <a:t>It is more difficult to get reactions to visuals (although they can be sent ahead of time) </a:t>
                      </a:r>
                    </a:p>
                    <a:p>
                      <a:pPr marL="171450" indent="-171450">
                        <a:buFont typeface="Arial" panose="020B0604020202020204" pitchFamily="34" charset="0"/>
                        <a:buChar char="•"/>
                      </a:pPr>
                      <a:r>
                        <a:rPr lang="en-US" sz="1200" dirty="0"/>
                        <a:t>Participants can be distracted by their surroundings </a:t>
                      </a:r>
                      <a:endParaRPr lang="en-CY" sz="1200" dirty="0"/>
                    </a:p>
                  </a:txBody>
                  <a:tcPr marL="48416" marR="48416" marT="24208" marB="24208"/>
                </a:tc>
                <a:extLst>
                  <a:ext uri="{0D108BD9-81ED-4DB2-BD59-A6C34878D82A}">
                    <a16:rowId xmlns:a16="http://schemas.microsoft.com/office/drawing/2014/main" val="2069093375"/>
                  </a:ext>
                </a:extLst>
              </a:tr>
              <a:tr h="1665503">
                <a:tc>
                  <a:txBody>
                    <a:bodyPr/>
                    <a:lstStyle/>
                    <a:p>
                      <a:r>
                        <a:rPr lang="en-US" sz="1200" b="1" dirty="0"/>
                        <a:t>Internet Chat Sessions </a:t>
                      </a:r>
                    </a:p>
                    <a:p>
                      <a:endParaRPr lang="en-US" sz="1200" dirty="0"/>
                    </a:p>
                    <a:p>
                      <a:pPr marL="171450" indent="-171450">
                        <a:buFont typeface="Arial" panose="020B0604020202020204" pitchFamily="34" charset="0"/>
                        <a:buChar char="•"/>
                      </a:pPr>
                      <a:r>
                        <a:rPr lang="en-US" sz="1200" dirty="0"/>
                        <a:t>Moderator and participants “chat”; observers watch</a:t>
                      </a:r>
                      <a:endParaRPr lang="en-CY" sz="1200" dirty="0"/>
                    </a:p>
                  </a:txBody>
                  <a:tcPr marL="48416" marR="48416" marT="24208" marB="2420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t>Internet Chat Sessions </a:t>
                      </a:r>
                    </a:p>
                    <a:p>
                      <a:endParaRPr lang="en-US" sz="1200" dirty="0"/>
                    </a:p>
                    <a:p>
                      <a:pPr marL="171450" indent="-171450">
                        <a:buFont typeface="Arial" panose="020B0604020202020204" pitchFamily="34" charset="0"/>
                        <a:buChar char="•"/>
                      </a:pPr>
                      <a:r>
                        <a:rPr lang="en-US" sz="1200" dirty="0"/>
                        <a:t>Complete record of session instantly available </a:t>
                      </a:r>
                    </a:p>
                    <a:p>
                      <a:pPr marL="171450" indent="-171450">
                        <a:buFont typeface="Arial" panose="020B0604020202020204" pitchFamily="34" charset="0"/>
                        <a:buChar char="•"/>
                      </a:pPr>
                      <a:r>
                        <a:rPr lang="en-US" sz="1200" dirty="0"/>
                        <a:t>Relative anonymity may result in a more frank discussion of sensitive issues </a:t>
                      </a:r>
                    </a:p>
                  </a:txBody>
                  <a:tcPr marL="48416" marR="48416" marT="24208" marB="2420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t>Internet Chat Sessions </a:t>
                      </a:r>
                    </a:p>
                    <a:p>
                      <a:endParaRPr lang="en-US" sz="1200" dirty="0"/>
                    </a:p>
                    <a:p>
                      <a:pPr marL="171450" indent="-171450">
                        <a:buFont typeface="Arial" panose="020B0604020202020204" pitchFamily="34" charset="0"/>
                        <a:buChar char="•"/>
                      </a:pPr>
                      <a:r>
                        <a:rPr lang="en-US" sz="1200" dirty="0"/>
                        <a:t>Only useful for participants comfortable with this mode of communication </a:t>
                      </a:r>
                    </a:p>
                    <a:p>
                      <a:pPr marL="171450" indent="-171450">
                        <a:buFont typeface="Arial" panose="020B0604020202020204" pitchFamily="34" charset="0"/>
                        <a:buChar char="•"/>
                      </a:pPr>
                      <a:r>
                        <a:rPr lang="en-US" sz="1200" dirty="0"/>
                        <a:t>Relative slow-paced limits topics that can be covered </a:t>
                      </a:r>
                    </a:p>
                    <a:p>
                      <a:pPr marL="171450" indent="-171450">
                        <a:buFont typeface="Arial" panose="020B0604020202020204" pitchFamily="34" charset="0"/>
                        <a:buChar char="•"/>
                      </a:pPr>
                      <a:r>
                        <a:rPr lang="en-US" sz="1200" dirty="0"/>
                        <a:t>No way to assess if participants meet recruitment criteria </a:t>
                      </a:r>
                    </a:p>
                    <a:p>
                      <a:pPr marL="171450" indent="-171450">
                        <a:buFont typeface="Arial" panose="020B0604020202020204" pitchFamily="34" charset="0"/>
                        <a:buChar char="•"/>
                      </a:pPr>
                      <a:r>
                        <a:rPr lang="en-US" sz="1200" dirty="0"/>
                        <a:t>Can’t assess body language or tone of voice </a:t>
                      </a:r>
                    </a:p>
                    <a:p>
                      <a:pPr marL="171450" indent="-171450">
                        <a:buFont typeface="Arial" panose="020B0604020202020204" pitchFamily="34" charset="0"/>
                        <a:buChar char="•"/>
                      </a:pPr>
                      <a:r>
                        <a:rPr lang="en-US" sz="1200" dirty="0"/>
                        <a:t>More difficult to get reaction to visuals </a:t>
                      </a:r>
                      <a:endParaRPr lang="en-CY" sz="1200" dirty="0"/>
                    </a:p>
                  </a:txBody>
                  <a:tcPr marL="48416" marR="48416" marT="24208" marB="24208"/>
                </a:tc>
                <a:extLst>
                  <a:ext uri="{0D108BD9-81ED-4DB2-BD59-A6C34878D82A}">
                    <a16:rowId xmlns:a16="http://schemas.microsoft.com/office/drawing/2014/main" val="4156218851"/>
                  </a:ext>
                </a:extLst>
              </a:tr>
            </a:tbl>
          </a:graphicData>
        </a:graphic>
      </p:graphicFrame>
      <p:sp>
        <p:nvSpPr>
          <p:cNvPr id="2" name="Title 1">
            <a:extLst>
              <a:ext uri="{FF2B5EF4-FFF2-40B4-BE49-F238E27FC236}">
                <a16:creationId xmlns:a16="http://schemas.microsoft.com/office/drawing/2014/main" id="{43907C46-BB44-1A87-2EE3-83BF01EC9AAA}"/>
              </a:ext>
            </a:extLst>
          </p:cNvPr>
          <p:cNvSpPr>
            <a:spLocks noGrp="1"/>
          </p:cNvSpPr>
          <p:nvPr>
            <p:ph type="title"/>
          </p:nvPr>
        </p:nvSpPr>
        <p:spPr>
          <a:xfrm>
            <a:off x="838200" y="98380"/>
            <a:ext cx="10515600" cy="874395"/>
          </a:xfrm>
        </p:spPr>
        <p:txBody>
          <a:bodyPr/>
          <a:lstStyle/>
          <a:p>
            <a:r>
              <a:rPr lang="en-US" dirty="0"/>
              <a:t>Pros and Cons of different formats</a:t>
            </a:r>
            <a:endParaRPr lang="en-CY" dirty="0"/>
          </a:p>
        </p:txBody>
      </p:sp>
    </p:spTree>
    <p:extLst>
      <p:ext uri="{BB962C8B-B14F-4D97-AF65-F5344CB8AC3E}">
        <p14:creationId xmlns:p14="http://schemas.microsoft.com/office/powerpoint/2010/main" val="9256349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8821E6-B683-EB0C-A2D6-C278A0BE5A6D}"/>
              </a:ext>
            </a:extLst>
          </p:cNvPr>
          <p:cNvSpPr>
            <a:spLocks noGrp="1"/>
          </p:cNvSpPr>
          <p:nvPr>
            <p:ph type="title"/>
          </p:nvPr>
        </p:nvSpPr>
        <p:spPr/>
        <p:txBody>
          <a:bodyPr/>
          <a:lstStyle/>
          <a:p>
            <a:r>
              <a:rPr lang="en-US" dirty="0"/>
              <a:t>Recruit participants</a:t>
            </a:r>
            <a:endParaRPr lang="en-CY" dirty="0"/>
          </a:p>
        </p:txBody>
      </p:sp>
      <p:sp>
        <p:nvSpPr>
          <p:cNvPr id="3" name="Content Placeholder 2">
            <a:extLst>
              <a:ext uri="{FF2B5EF4-FFF2-40B4-BE49-F238E27FC236}">
                <a16:creationId xmlns:a16="http://schemas.microsoft.com/office/drawing/2014/main" id="{B55D946D-7E16-6A85-D428-8C2B099E84E3}"/>
              </a:ext>
            </a:extLst>
          </p:cNvPr>
          <p:cNvSpPr>
            <a:spLocks noGrp="1"/>
          </p:cNvSpPr>
          <p:nvPr>
            <p:ph idx="1"/>
          </p:nvPr>
        </p:nvSpPr>
        <p:spPr/>
        <p:txBody>
          <a:bodyPr>
            <a:normAutofit fontScale="85000" lnSpcReduction="20000"/>
          </a:bodyPr>
          <a:lstStyle/>
          <a:p>
            <a:r>
              <a:rPr lang="en-US" dirty="0"/>
              <a:t>Recruit participants by telephone one to three weeks in advance of the sessions. You can identify potential participants in different ways depending upon the type of people you are seeking and the resources you have available. Identify members of the public through focus group facility databases, by running an ad in a local publication, by working with community organizations, or by using the phone book (although the latter will be extremely time consuming if you have stringent recruitment criteria). Identify professionals through a relevant association or mailing list service or through a focus group facility’s recruiting databases. </a:t>
            </a:r>
          </a:p>
          <a:p>
            <a:r>
              <a:rPr lang="en-US" dirty="0"/>
              <a:t>Ways to recruit </a:t>
            </a:r>
          </a:p>
          <a:p>
            <a:pPr lvl="1"/>
            <a:r>
              <a:rPr lang="en-US" dirty="0"/>
              <a:t>Use your own organization’s staff to recruit participants. </a:t>
            </a:r>
          </a:p>
          <a:p>
            <a:pPr lvl="1"/>
            <a:r>
              <a:rPr lang="en-US" dirty="0"/>
              <a:t>Hire a focus group facility or independent recruiter </a:t>
            </a:r>
          </a:p>
          <a:p>
            <a:pPr lvl="1"/>
            <a:r>
              <a:rPr lang="en-US" dirty="0"/>
              <a:t>Get help from a university marketing research or advertising class. </a:t>
            </a:r>
          </a:p>
          <a:p>
            <a:pPr lvl="1"/>
            <a:r>
              <a:rPr lang="en-US" dirty="0"/>
              <a:t>Work through gatekeepers such as teachers (for students), health care providers (for patients, physicians, or nurses), religious institutions or community organizations (a small donation may encourage them to participate), and instructors of English as a second language. </a:t>
            </a:r>
            <a:endParaRPr lang="en-CY" dirty="0"/>
          </a:p>
          <a:p>
            <a:endParaRPr lang="en-CY" dirty="0"/>
          </a:p>
        </p:txBody>
      </p:sp>
    </p:spTree>
    <p:extLst>
      <p:ext uri="{BB962C8B-B14F-4D97-AF65-F5344CB8AC3E}">
        <p14:creationId xmlns:p14="http://schemas.microsoft.com/office/powerpoint/2010/main" val="41258886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9E6E2D-6449-4151-CC64-0D416EFAE20C}"/>
              </a:ext>
            </a:extLst>
          </p:cNvPr>
          <p:cNvSpPr>
            <a:spLocks noGrp="1"/>
          </p:cNvSpPr>
          <p:nvPr>
            <p:ph type="title"/>
          </p:nvPr>
        </p:nvSpPr>
        <p:spPr/>
        <p:txBody>
          <a:bodyPr/>
          <a:lstStyle/>
          <a:p>
            <a:r>
              <a:rPr lang="en-US" dirty="0"/>
              <a:t>Getting People to Show Up</a:t>
            </a:r>
            <a:endParaRPr lang="en-CY" dirty="0"/>
          </a:p>
        </p:txBody>
      </p:sp>
      <p:sp>
        <p:nvSpPr>
          <p:cNvPr id="3" name="Content Placeholder 2">
            <a:extLst>
              <a:ext uri="{FF2B5EF4-FFF2-40B4-BE49-F238E27FC236}">
                <a16:creationId xmlns:a16="http://schemas.microsoft.com/office/drawing/2014/main" id="{03B85471-AAA1-8E9B-B40A-E1E8849436E7}"/>
              </a:ext>
            </a:extLst>
          </p:cNvPr>
          <p:cNvSpPr>
            <a:spLocks noGrp="1"/>
          </p:cNvSpPr>
          <p:nvPr>
            <p:ph idx="1"/>
          </p:nvPr>
        </p:nvSpPr>
        <p:spPr/>
        <p:txBody>
          <a:bodyPr/>
          <a:lstStyle/>
          <a:p>
            <a:r>
              <a:rPr lang="en-US" dirty="0"/>
              <a:t>To ensure that enough people show up, offer an incentive (usually money) and recruit two or three more people than you actually need. If all show up, select those who best fit the screening criteria, thank the extra participants, give them the agreed-upon incentive, and dismiss them. Other ways to increase participation include: </a:t>
            </a:r>
          </a:p>
          <a:p>
            <a:pPr lvl="1"/>
            <a:r>
              <a:rPr lang="en-US" dirty="0"/>
              <a:t>Scheduling sessions at times that are convenient for your potential participants (e.g., at lunch or after work) </a:t>
            </a:r>
          </a:p>
          <a:p>
            <a:pPr lvl="1"/>
            <a:r>
              <a:rPr lang="en-US" dirty="0"/>
              <a:t>Choosing a safe and convenient site with easy parking </a:t>
            </a:r>
          </a:p>
          <a:p>
            <a:pPr lvl="1"/>
            <a:r>
              <a:rPr lang="en-US" dirty="0"/>
              <a:t>Providing transportation (or reimbursement for agreed-upon transportation costs) </a:t>
            </a:r>
          </a:p>
          <a:p>
            <a:pPr lvl="1"/>
            <a:r>
              <a:rPr lang="en-US" dirty="0"/>
              <a:t>Arranging for childcare, if necessary </a:t>
            </a:r>
          </a:p>
          <a:p>
            <a:pPr lvl="1"/>
            <a:r>
              <a:rPr lang="en-US" dirty="0"/>
              <a:t>Letting them know you will be serving refreshments</a:t>
            </a:r>
            <a:endParaRPr lang="en-CY" dirty="0"/>
          </a:p>
        </p:txBody>
      </p:sp>
    </p:spTree>
    <p:extLst>
      <p:ext uri="{BB962C8B-B14F-4D97-AF65-F5344CB8AC3E}">
        <p14:creationId xmlns:p14="http://schemas.microsoft.com/office/powerpoint/2010/main" val="31082537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F6BEF-DA0F-8BAD-1C30-C31B581CFBBF}"/>
              </a:ext>
            </a:extLst>
          </p:cNvPr>
          <p:cNvSpPr>
            <a:spLocks noGrp="1"/>
          </p:cNvSpPr>
          <p:nvPr>
            <p:ph type="title"/>
          </p:nvPr>
        </p:nvSpPr>
        <p:spPr/>
        <p:txBody>
          <a:bodyPr/>
          <a:lstStyle/>
          <a:p>
            <a:r>
              <a:rPr lang="en-US" dirty="0"/>
              <a:t>Recruiting Patients and Their Families </a:t>
            </a:r>
            <a:endParaRPr lang="en-CY" dirty="0"/>
          </a:p>
        </p:txBody>
      </p:sp>
      <p:sp>
        <p:nvSpPr>
          <p:cNvPr id="3" name="Content Placeholder 2">
            <a:extLst>
              <a:ext uri="{FF2B5EF4-FFF2-40B4-BE49-F238E27FC236}">
                <a16:creationId xmlns:a16="http://schemas.microsoft.com/office/drawing/2014/main" id="{C32387F6-7F95-A64C-4AA7-6C3868801AA1}"/>
              </a:ext>
            </a:extLst>
          </p:cNvPr>
          <p:cNvSpPr>
            <a:spLocks noGrp="1"/>
          </p:cNvSpPr>
          <p:nvPr>
            <p:ph idx="1"/>
          </p:nvPr>
        </p:nvSpPr>
        <p:spPr/>
        <p:txBody>
          <a:bodyPr/>
          <a:lstStyle/>
          <a:p>
            <a:r>
              <a:rPr lang="en-US" dirty="0"/>
              <a:t>Recruiting patients and their families requires special consideration. Contact clinics, hospitals, or local HMOs for help and make adequate plans to ensure that the participants and their family members are not inconvenienced or upset. Some organizations may require institutional review board (IRB) approval of your research. Gaining IRB approval is often a long process, so be sure you check with the organization early in the planning stage of your study to find out whether you will need IRB approval.</a:t>
            </a:r>
            <a:endParaRPr lang="en-CY" dirty="0"/>
          </a:p>
        </p:txBody>
      </p:sp>
    </p:spTree>
    <p:extLst>
      <p:ext uri="{BB962C8B-B14F-4D97-AF65-F5344CB8AC3E}">
        <p14:creationId xmlns:p14="http://schemas.microsoft.com/office/powerpoint/2010/main" val="19238903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3F586-4F1A-21F8-EF4B-2DBB3F4DBFCA}"/>
              </a:ext>
            </a:extLst>
          </p:cNvPr>
          <p:cNvSpPr>
            <a:spLocks noGrp="1"/>
          </p:cNvSpPr>
          <p:nvPr>
            <p:ph type="title"/>
          </p:nvPr>
        </p:nvSpPr>
        <p:spPr/>
        <p:txBody>
          <a:bodyPr/>
          <a:lstStyle/>
          <a:p>
            <a:r>
              <a:rPr lang="en-US" dirty="0"/>
              <a:t>Recruiting for Telephone Interviews </a:t>
            </a:r>
            <a:endParaRPr lang="en-CY" dirty="0"/>
          </a:p>
        </p:txBody>
      </p:sp>
      <p:sp>
        <p:nvSpPr>
          <p:cNvPr id="3" name="Content Placeholder 2">
            <a:extLst>
              <a:ext uri="{FF2B5EF4-FFF2-40B4-BE49-F238E27FC236}">
                <a16:creationId xmlns:a16="http://schemas.microsoft.com/office/drawing/2014/main" id="{54C6C4AD-B18A-2366-D32C-491AEA6A9ABE}"/>
              </a:ext>
            </a:extLst>
          </p:cNvPr>
          <p:cNvSpPr>
            <a:spLocks noGrp="1"/>
          </p:cNvSpPr>
          <p:nvPr>
            <p:ph idx="1"/>
          </p:nvPr>
        </p:nvSpPr>
        <p:spPr/>
        <p:txBody>
          <a:bodyPr>
            <a:normAutofit/>
          </a:bodyPr>
          <a:lstStyle/>
          <a:p>
            <a:r>
              <a:rPr lang="en-US" sz="3200" dirty="0"/>
              <a:t>If you are recruiting for in-depth interviews to be conducted on the telephone, create a spreadsheet that includes spaces for the following information about each potential participant: </a:t>
            </a:r>
          </a:p>
          <a:p>
            <a:pPr lvl="1"/>
            <a:r>
              <a:rPr lang="en-US" sz="2800" dirty="0"/>
              <a:t>Time zone in which the person is located </a:t>
            </a:r>
          </a:p>
          <a:p>
            <a:pPr lvl="1"/>
            <a:r>
              <a:rPr lang="en-US" sz="2800" dirty="0"/>
              <a:t>Date, time, and telephone number at which he or she should be called for the interview </a:t>
            </a:r>
          </a:p>
          <a:p>
            <a:pPr lvl="1"/>
            <a:r>
              <a:rPr lang="en-US" sz="2800" dirty="0"/>
              <a:t>Disposition of each call (e.g., scheduled an interview, no answer, busy, refused)</a:t>
            </a:r>
            <a:endParaRPr lang="en-CY" sz="2800" dirty="0"/>
          </a:p>
        </p:txBody>
      </p:sp>
    </p:spTree>
    <p:extLst>
      <p:ext uri="{BB962C8B-B14F-4D97-AF65-F5344CB8AC3E}">
        <p14:creationId xmlns:p14="http://schemas.microsoft.com/office/powerpoint/2010/main" val="7271876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338787-BDB4-2B56-538D-224CAD0823F6}"/>
              </a:ext>
            </a:extLst>
          </p:cNvPr>
          <p:cNvSpPr>
            <a:spLocks noGrp="1"/>
          </p:cNvSpPr>
          <p:nvPr>
            <p:ph type="title"/>
          </p:nvPr>
        </p:nvSpPr>
        <p:spPr/>
        <p:txBody>
          <a:bodyPr/>
          <a:lstStyle/>
          <a:p>
            <a:r>
              <a:rPr lang="en-US" dirty="0"/>
              <a:t>Develop a Moderator’s Guide </a:t>
            </a:r>
            <a:endParaRPr lang="en-CY" dirty="0"/>
          </a:p>
        </p:txBody>
      </p:sp>
      <p:sp>
        <p:nvSpPr>
          <p:cNvPr id="3" name="Content Placeholder 2">
            <a:extLst>
              <a:ext uri="{FF2B5EF4-FFF2-40B4-BE49-F238E27FC236}">
                <a16:creationId xmlns:a16="http://schemas.microsoft.com/office/drawing/2014/main" id="{335E9E20-AC5D-0B98-E5C7-EF7A00379439}"/>
              </a:ext>
            </a:extLst>
          </p:cNvPr>
          <p:cNvSpPr>
            <a:spLocks noGrp="1"/>
          </p:cNvSpPr>
          <p:nvPr>
            <p:ph idx="1"/>
          </p:nvPr>
        </p:nvSpPr>
        <p:spPr/>
        <p:txBody>
          <a:bodyPr>
            <a:normAutofit fontScale="70000" lnSpcReduction="20000"/>
          </a:bodyPr>
          <a:lstStyle/>
          <a:p>
            <a:r>
              <a:rPr lang="en-US" dirty="0"/>
              <a:t>The moderator’s guide tells the moderator what information you want from the groups and helps him or her keep the discussion on track and on time. It is only a guide, however. During the focus groups, experienced moderators flow with the conversation, asking questions in the prescribed language and sequence when possible but sometimes deviating from the guide to avoid awkward transitions or unnecessary back-and-forth between topics. Before you draft the moderator’s guide, answer the following questions: </a:t>
            </a:r>
          </a:p>
          <a:p>
            <a:pPr lvl="1"/>
            <a:r>
              <a:rPr lang="en-US" dirty="0"/>
              <a:t>What do we want to learn from the focus group? </a:t>
            </a:r>
          </a:p>
          <a:p>
            <a:pPr lvl="1"/>
            <a:r>
              <a:rPr lang="en-US" dirty="0"/>
              <a:t>How will we apply what we learn? </a:t>
            </a:r>
          </a:p>
          <a:p>
            <a:pPr lvl="1"/>
            <a:r>
              <a:rPr lang="en-US" dirty="0"/>
              <a:t>What tools (e.g., descriptive information, message concepts, or other draft creative work) will we need to provide? </a:t>
            </a:r>
          </a:p>
          <a:p>
            <a:r>
              <a:rPr lang="en-US" dirty="0"/>
              <a:t>Then, write questions for the guide that relate to the purposes you have identified. Make most questions open-ended so that participants can provide more in-depth responses than just “yes” or “no,” but make sure the questions are not leading. This will help you get answers that reflect participants’ true feelings and not what they think you would like to hear. The amount of time and depth of questions devoted to each issue should reflect the value of the issue to the research. See Appendix A for an example of a moderator’s guide. Do not include questions for group discussion when you need individual responses. However, you can have the moderator give self-administered questionnaires to each participant to be completed prior to conducting a focus group, or participants can be asked to individually rank items on paper—such as potential actions, benefits, or message concepts— during a group to obtain both individual and group reactions.</a:t>
            </a:r>
            <a:endParaRPr lang="en-CY" dirty="0"/>
          </a:p>
        </p:txBody>
      </p:sp>
    </p:spTree>
    <p:extLst>
      <p:ext uri="{BB962C8B-B14F-4D97-AF65-F5344CB8AC3E}">
        <p14:creationId xmlns:p14="http://schemas.microsoft.com/office/powerpoint/2010/main" val="33259282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B1E88E-0C6D-2AF8-8CA3-935B96D60AFE}"/>
              </a:ext>
            </a:extLst>
          </p:cNvPr>
          <p:cNvSpPr>
            <a:spLocks noGrp="1"/>
          </p:cNvSpPr>
          <p:nvPr>
            <p:ph type="title"/>
          </p:nvPr>
        </p:nvSpPr>
        <p:spPr/>
        <p:txBody>
          <a:bodyPr/>
          <a:lstStyle/>
          <a:p>
            <a:r>
              <a:rPr lang="en-GB" dirty="0"/>
              <a:t>The Moderator’s Role</a:t>
            </a:r>
            <a:endParaRPr lang="en-CY" dirty="0"/>
          </a:p>
        </p:txBody>
      </p:sp>
      <p:sp>
        <p:nvSpPr>
          <p:cNvPr id="3" name="Content Placeholder 2">
            <a:extLst>
              <a:ext uri="{FF2B5EF4-FFF2-40B4-BE49-F238E27FC236}">
                <a16:creationId xmlns:a16="http://schemas.microsoft.com/office/drawing/2014/main" id="{D29559E7-F666-E8F3-8ED1-9A6B934E0B99}"/>
              </a:ext>
            </a:extLst>
          </p:cNvPr>
          <p:cNvSpPr>
            <a:spLocks noGrp="1"/>
          </p:cNvSpPr>
          <p:nvPr>
            <p:ph idx="1"/>
          </p:nvPr>
        </p:nvSpPr>
        <p:spPr/>
        <p:txBody>
          <a:bodyPr>
            <a:normAutofit fontScale="92500" lnSpcReduction="20000"/>
          </a:bodyPr>
          <a:lstStyle/>
          <a:p>
            <a:r>
              <a:rPr lang="en-US" dirty="0"/>
              <a:t>The moderator does not need to be an expert in the subject of your research but must have experience facilitating group discussions. A good moderator builds rapport and trust and probes, without reacting to or influencing, participants’ opinions. The moderator must be able to lead the discussion and not be led by the group. He or she must emphasize that there are no right or wrong answers to the questions that are posed. A good moderator understands the process of eliciting comments, keeps the discussion on track, and figures out other ways of approaching a topic if the first way is unproductive. </a:t>
            </a:r>
          </a:p>
          <a:p>
            <a:r>
              <a:rPr lang="en-US" dirty="0"/>
              <a:t>Good moderators understand what you are looking for and what you need to do with the information, and they are able to probe and guide the discussion accordingly. </a:t>
            </a:r>
          </a:p>
          <a:p>
            <a:r>
              <a:rPr lang="en-US" dirty="0"/>
              <a:t>Go over the guide with the moderator to point out any topics or concerns you want emphasized or discussed in depth. By the end of the focus group or interview, the moderator should ensure that all agreed-upon topics are covered sufficiently. </a:t>
            </a:r>
            <a:endParaRPr lang="en-CY" dirty="0"/>
          </a:p>
        </p:txBody>
      </p:sp>
    </p:spTree>
    <p:extLst>
      <p:ext uri="{BB962C8B-B14F-4D97-AF65-F5344CB8AC3E}">
        <p14:creationId xmlns:p14="http://schemas.microsoft.com/office/powerpoint/2010/main" val="27578281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BD736F-7F84-2DEB-74E4-99383F8D96F2}"/>
              </a:ext>
            </a:extLst>
          </p:cNvPr>
          <p:cNvSpPr>
            <a:spLocks noGrp="1"/>
          </p:cNvSpPr>
          <p:nvPr>
            <p:ph type="title"/>
          </p:nvPr>
        </p:nvSpPr>
        <p:spPr/>
        <p:txBody>
          <a:bodyPr/>
          <a:lstStyle/>
          <a:p>
            <a:r>
              <a:rPr lang="en-GB" dirty="0"/>
              <a:t>Learning Objectives of Unit 3</a:t>
            </a:r>
            <a:endParaRPr lang="en-CY" dirty="0"/>
          </a:p>
        </p:txBody>
      </p:sp>
      <p:sp>
        <p:nvSpPr>
          <p:cNvPr id="3" name="Content Placeholder 2">
            <a:extLst>
              <a:ext uri="{FF2B5EF4-FFF2-40B4-BE49-F238E27FC236}">
                <a16:creationId xmlns:a16="http://schemas.microsoft.com/office/drawing/2014/main" id="{A676670E-73D9-5A8F-67BF-7311D165E978}"/>
              </a:ext>
            </a:extLst>
          </p:cNvPr>
          <p:cNvSpPr>
            <a:spLocks noGrp="1"/>
          </p:cNvSpPr>
          <p:nvPr>
            <p:ph idx="1"/>
          </p:nvPr>
        </p:nvSpPr>
        <p:spPr/>
        <p:txBody>
          <a:bodyPr>
            <a:normAutofit/>
          </a:bodyPr>
          <a:lstStyle/>
          <a:p>
            <a:pPr marL="914400" lvl="1" indent="-457200" algn="l">
              <a:buFont typeface="+mj-lt"/>
              <a:buAutoNum type="arabicPeriod"/>
            </a:pPr>
            <a:r>
              <a:rPr lang="en-US" b="0" i="0" dirty="0">
                <a:solidFill>
                  <a:srgbClr val="374151"/>
                </a:solidFill>
                <a:effectLst/>
                <a:latin typeface="Söhne"/>
              </a:rPr>
              <a:t>Differentiate between various types of communication research, such as formative, process, and outcome research.</a:t>
            </a:r>
          </a:p>
          <a:p>
            <a:pPr marL="914400" lvl="1" indent="-457200" algn="l">
              <a:buFont typeface="+mj-lt"/>
              <a:buAutoNum type="arabicPeriod"/>
            </a:pPr>
            <a:r>
              <a:rPr lang="en-US" b="0" i="0" dirty="0">
                <a:solidFill>
                  <a:srgbClr val="374151"/>
                </a:solidFill>
                <a:effectLst/>
                <a:latin typeface="Söhne"/>
              </a:rPr>
              <a:t>Explain when and why each type of research is used in the context of public health communication.</a:t>
            </a:r>
          </a:p>
          <a:p>
            <a:pPr marL="914400" lvl="1" indent="-457200" algn="l">
              <a:buFont typeface="+mj-lt"/>
              <a:buAutoNum type="arabicPeriod"/>
            </a:pPr>
            <a:r>
              <a:rPr lang="en-US" b="0" i="0" dirty="0">
                <a:solidFill>
                  <a:srgbClr val="374151"/>
                </a:solidFill>
                <a:effectLst/>
                <a:latin typeface="Söhne"/>
              </a:rPr>
              <a:t>Analyze the fundamental differences between qualitative and quantitative research methods in communication research.</a:t>
            </a:r>
          </a:p>
          <a:p>
            <a:pPr marL="914400" lvl="1" indent="-457200" algn="l">
              <a:buFont typeface="+mj-lt"/>
              <a:buAutoNum type="arabicPeriod"/>
            </a:pPr>
            <a:r>
              <a:rPr lang="en-US" b="0" i="0" dirty="0">
                <a:solidFill>
                  <a:srgbClr val="374151"/>
                </a:solidFill>
                <a:effectLst/>
                <a:latin typeface="Söhne"/>
              </a:rPr>
              <a:t>Evaluate the strengths and limitations of each approach.</a:t>
            </a:r>
          </a:p>
          <a:p>
            <a:pPr marL="914400" lvl="1" indent="-457200" algn="l">
              <a:buFont typeface="+mj-lt"/>
              <a:buAutoNum type="arabicPeriod"/>
            </a:pPr>
            <a:r>
              <a:rPr lang="en-US" b="0" i="0" dirty="0">
                <a:solidFill>
                  <a:srgbClr val="374151"/>
                </a:solidFill>
                <a:effectLst/>
                <a:latin typeface="Söhne"/>
              </a:rPr>
              <a:t>Design and be able to explain techniques such as interviews, focus groups, or content analysis to gather qualitative data.</a:t>
            </a:r>
          </a:p>
          <a:p>
            <a:pPr marL="914400" lvl="1" indent="-457200" algn="l">
              <a:buFont typeface="+mj-lt"/>
              <a:buAutoNum type="arabicPeriod"/>
            </a:pPr>
            <a:r>
              <a:rPr lang="en-US" b="0" i="0" dirty="0">
                <a:solidFill>
                  <a:srgbClr val="374151"/>
                </a:solidFill>
                <a:effectLst/>
                <a:latin typeface="Söhne"/>
              </a:rPr>
              <a:t>Identify and apply other research methods, such as case studies or observational research, for specific communication research purposes.</a:t>
            </a:r>
          </a:p>
          <a:p>
            <a:pPr marL="914400" lvl="1" indent="-457200" algn="l">
              <a:buFont typeface="+mj-lt"/>
              <a:buAutoNum type="arabicPeriod"/>
            </a:pPr>
            <a:r>
              <a:rPr lang="en-US" b="0" i="0" dirty="0">
                <a:solidFill>
                  <a:srgbClr val="374151"/>
                </a:solidFill>
                <a:effectLst/>
                <a:latin typeface="Söhne"/>
              </a:rPr>
              <a:t>Adapt research methods to address the unique needs and challenges of public health communication research.</a:t>
            </a:r>
          </a:p>
          <a:p>
            <a:endParaRPr lang="en-CY" dirty="0"/>
          </a:p>
        </p:txBody>
      </p:sp>
    </p:spTree>
    <p:extLst>
      <p:ext uri="{BB962C8B-B14F-4D97-AF65-F5344CB8AC3E}">
        <p14:creationId xmlns:p14="http://schemas.microsoft.com/office/powerpoint/2010/main" val="23437945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0D8B5-8CFF-2D17-D600-DF8046E85298}"/>
              </a:ext>
            </a:extLst>
          </p:cNvPr>
          <p:cNvSpPr>
            <a:spLocks noGrp="1"/>
          </p:cNvSpPr>
          <p:nvPr>
            <p:ph type="title"/>
          </p:nvPr>
        </p:nvSpPr>
        <p:spPr/>
        <p:txBody>
          <a:bodyPr/>
          <a:lstStyle/>
          <a:p>
            <a:r>
              <a:rPr lang="en-US" dirty="0"/>
              <a:t>Conduct the Focus Groups </a:t>
            </a:r>
            <a:endParaRPr lang="en-CY" dirty="0"/>
          </a:p>
        </p:txBody>
      </p:sp>
      <p:sp>
        <p:nvSpPr>
          <p:cNvPr id="3" name="Content Placeholder 2">
            <a:extLst>
              <a:ext uri="{FF2B5EF4-FFF2-40B4-BE49-F238E27FC236}">
                <a16:creationId xmlns:a16="http://schemas.microsoft.com/office/drawing/2014/main" id="{4C6B5BF7-4AD3-FA1A-B46D-415C54E93981}"/>
              </a:ext>
            </a:extLst>
          </p:cNvPr>
          <p:cNvSpPr>
            <a:spLocks noGrp="1"/>
          </p:cNvSpPr>
          <p:nvPr>
            <p:ph idx="1"/>
          </p:nvPr>
        </p:nvSpPr>
        <p:spPr/>
        <p:txBody>
          <a:bodyPr>
            <a:normAutofit fontScale="70000" lnSpcReduction="20000"/>
          </a:bodyPr>
          <a:lstStyle/>
          <a:p>
            <a:r>
              <a:rPr lang="en-US" dirty="0"/>
              <a:t>Focus groups typically begin with the moderator welcoming participants and briefing them on the process (e.g., all opinions welcome—there are no right or wrong answers; the presence of audio- and videotaping and observers; the importance of speaking one at a time; confidentiality). </a:t>
            </a:r>
          </a:p>
          <a:p>
            <a:r>
              <a:rPr lang="en-US" dirty="0"/>
              <a:t>Participants introduce themselves to the group by first name, usually including some information relevant to the topic of discussion (e.g., number of years with glaucoma, amount/type of insulin used each day). Next, the moderator asks a few simple “ice-breaker” questions to help participants get used to the group process and to reduce participant anxiety. This also helps the moderator develop rapport with the participants. Continuing to follow the moderator’s guide, the moderator manages the group and ensures that all topics are covered without overtly directing the discussion. Participants are encouraged to express their views and even disagree with each other about the discussion topics. The moderator does not simply accept what participants say but probes to learn more about participants’ underlying thinking and attitudes. The moderator also seeks out opinions from all participants so that all are heard and a few do not dominate the discussion. Near the end of the discussion, the moderator will often give participants an activity or simply excuse him- or herself from the room for a moment to check with the observers and obtain any additional questions. Alternatively or additionally, notes can be sent in to the moderator while the group is in process if the observers would like different questions asked or other changes made to the group. One advantage of focus group methodology is that the moderator’s guide, and any materials presented, can be revised between groups if necessary.</a:t>
            </a:r>
            <a:endParaRPr lang="en-CY" dirty="0"/>
          </a:p>
        </p:txBody>
      </p:sp>
    </p:spTree>
    <p:extLst>
      <p:ext uri="{BB962C8B-B14F-4D97-AF65-F5344CB8AC3E}">
        <p14:creationId xmlns:p14="http://schemas.microsoft.com/office/powerpoint/2010/main" val="15212621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CD956-1903-EBF1-0017-F13833805F04}"/>
              </a:ext>
            </a:extLst>
          </p:cNvPr>
          <p:cNvSpPr>
            <a:spLocks noGrp="1"/>
          </p:cNvSpPr>
          <p:nvPr>
            <p:ph type="title"/>
          </p:nvPr>
        </p:nvSpPr>
        <p:spPr/>
        <p:txBody>
          <a:bodyPr/>
          <a:lstStyle/>
          <a:p>
            <a:r>
              <a:rPr lang="en-US" dirty="0"/>
              <a:t>Analyze Results </a:t>
            </a:r>
            <a:endParaRPr lang="en-CY" dirty="0"/>
          </a:p>
        </p:txBody>
      </p:sp>
      <p:sp>
        <p:nvSpPr>
          <p:cNvPr id="3" name="Content Placeholder 2">
            <a:extLst>
              <a:ext uri="{FF2B5EF4-FFF2-40B4-BE49-F238E27FC236}">
                <a16:creationId xmlns:a16="http://schemas.microsoft.com/office/drawing/2014/main" id="{284362E0-6230-F20F-259E-7380886B566B}"/>
              </a:ext>
            </a:extLst>
          </p:cNvPr>
          <p:cNvSpPr>
            <a:spLocks noGrp="1"/>
          </p:cNvSpPr>
          <p:nvPr>
            <p:ph idx="1"/>
          </p:nvPr>
        </p:nvSpPr>
        <p:spPr/>
        <p:txBody>
          <a:bodyPr>
            <a:normAutofit fontScale="92500" lnSpcReduction="10000"/>
          </a:bodyPr>
          <a:lstStyle/>
          <a:p>
            <a:r>
              <a:rPr lang="en-US" dirty="0"/>
              <a:t>The easiest and most thorough way to analyze focus groups is by reviewing transcripts, although groups can also be analyzed (albeit less thoroughly) by reviewing notes taken during the discussion. In many analyses, the goal is to look for general trends and agreement on issues. At the same time, it is important to note divergent opinions. Don’t ignore individual comments that raise interesting ideas or concerns such as lack of cultural sensitivity or difficulty in comprehension. In some instances, the goal is to capture the range of opinions about an issue, rather than to look for evidence of agreement or consensus.</a:t>
            </a:r>
          </a:p>
          <a:p>
            <a:r>
              <a:rPr lang="en-US" dirty="0"/>
              <a:t>Avoid counting or quantifying types of responses (e.g., “75 percent of participants preferred concept A”). Attempting to quantify the results—or suggesting in other ways that they represent the opinions of the intended audience as a whole—is inappropriate for qualitative research.</a:t>
            </a:r>
            <a:endParaRPr lang="en-CY" dirty="0"/>
          </a:p>
        </p:txBody>
      </p:sp>
    </p:spTree>
    <p:extLst>
      <p:ext uri="{BB962C8B-B14F-4D97-AF65-F5344CB8AC3E}">
        <p14:creationId xmlns:p14="http://schemas.microsoft.com/office/powerpoint/2010/main" val="28843547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54E33-49B0-FCAB-A935-CA59BC232B78}"/>
              </a:ext>
            </a:extLst>
          </p:cNvPr>
          <p:cNvSpPr>
            <a:spLocks noGrp="1"/>
          </p:cNvSpPr>
          <p:nvPr>
            <p:ph type="title"/>
          </p:nvPr>
        </p:nvSpPr>
        <p:spPr/>
        <p:txBody>
          <a:bodyPr>
            <a:normAutofit fontScale="90000"/>
          </a:bodyPr>
          <a:lstStyle/>
          <a:p>
            <a:r>
              <a:rPr lang="en-US" dirty="0"/>
              <a:t>Quasi-Quantitative Research Methods: Pretesting Messages and Materials</a:t>
            </a:r>
            <a:endParaRPr lang="en-CY" dirty="0"/>
          </a:p>
        </p:txBody>
      </p:sp>
      <p:sp>
        <p:nvSpPr>
          <p:cNvPr id="3" name="Content Placeholder 2">
            <a:extLst>
              <a:ext uri="{FF2B5EF4-FFF2-40B4-BE49-F238E27FC236}">
                <a16:creationId xmlns:a16="http://schemas.microsoft.com/office/drawing/2014/main" id="{CB754CC5-0820-4229-B709-456A6D6AEA74}"/>
              </a:ext>
            </a:extLst>
          </p:cNvPr>
          <p:cNvSpPr>
            <a:spLocks noGrp="1"/>
          </p:cNvSpPr>
          <p:nvPr>
            <p:ph idx="1"/>
          </p:nvPr>
        </p:nvSpPr>
        <p:spPr/>
        <p:txBody>
          <a:bodyPr/>
          <a:lstStyle/>
          <a:p>
            <a:r>
              <a:rPr lang="en-US" dirty="0"/>
              <a:t>Quasi-quantitative methods are most often used during Stage 2 to pretest messages and materials. If your intended audience is geographically dispersed or it is difficult for them to get to a central facility, you can use telephone interviews and send participants any materials in advance. </a:t>
            </a:r>
          </a:p>
          <a:p>
            <a:r>
              <a:rPr lang="en-US" dirty="0"/>
              <a:t>This type of pretest typically resembles an in-depth interviewing project in price and number of interviews, although there may be more closed-ended questions and the question sequence may be adhered to more closely.</a:t>
            </a:r>
            <a:endParaRPr lang="en-CY" dirty="0"/>
          </a:p>
        </p:txBody>
      </p:sp>
    </p:spTree>
    <p:extLst>
      <p:ext uri="{BB962C8B-B14F-4D97-AF65-F5344CB8AC3E}">
        <p14:creationId xmlns:p14="http://schemas.microsoft.com/office/powerpoint/2010/main" val="10416087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23F4784D-0A48-AD50-EE4A-4E2C3789C135}"/>
              </a:ext>
            </a:extLst>
          </p:cNvPr>
          <p:cNvGraphicFramePr>
            <a:graphicFrameLocks noGrp="1"/>
          </p:cNvGraphicFramePr>
          <p:nvPr>
            <p:extLst>
              <p:ext uri="{D42A27DB-BD31-4B8C-83A1-F6EECF244321}">
                <p14:modId xmlns:p14="http://schemas.microsoft.com/office/powerpoint/2010/main" val="3461254497"/>
              </p:ext>
            </p:extLst>
          </p:nvPr>
        </p:nvGraphicFramePr>
        <p:xfrm>
          <a:off x="703182" y="769581"/>
          <a:ext cx="4777381" cy="5149094"/>
        </p:xfrm>
        <a:graphic>
          <a:graphicData uri="http://schemas.openxmlformats.org/drawingml/2006/table">
            <a:tbl>
              <a:tblPr firstRow="1" bandRow="1">
                <a:tableStyleId>{073A0DAA-6AF3-43AB-8588-CEC1D06C72B9}</a:tableStyleId>
              </a:tblPr>
              <a:tblGrid>
                <a:gridCol w="2414677">
                  <a:extLst>
                    <a:ext uri="{9D8B030D-6E8A-4147-A177-3AD203B41FA5}">
                      <a16:colId xmlns:a16="http://schemas.microsoft.com/office/drawing/2014/main" val="34402925"/>
                    </a:ext>
                  </a:extLst>
                </a:gridCol>
                <a:gridCol w="2362704">
                  <a:extLst>
                    <a:ext uri="{9D8B030D-6E8A-4147-A177-3AD203B41FA5}">
                      <a16:colId xmlns:a16="http://schemas.microsoft.com/office/drawing/2014/main" val="2836650811"/>
                    </a:ext>
                  </a:extLst>
                </a:gridCol>
              </a:tblGrid>
              <a:tr h="329303">
                <a:tc>
                  <a:txBody>
                    <a:bodyPr/>
                    <a:lstStyle/>
                    <a:p>
                      <a:pPr algn="ctr"/>
                      <a:r>
                        <a:rPr lang="en-GB" sz="1500" dirty="0"/>
                        <a:t>Pros</a:t>
                      </a:r>
                      <a:endParaRPr lang="en-CY" sz="1500" dirty="0"/>
                    </a:p>
                  </a:txBody>
                  <a:tcPr marL="74841" marR="74841" marT="37421" marB="37421"/>
                </a:tc>
                <a:tc>
                  <a:txBody>
                    <a:bodyPr/>
                    <a:lstStyle/>
                    <a:p>
                      <a:pPr algn="ctr"/>
                      <a:r>
                        <a:rPr lang="en-GB" sz="1500" dirty="0"/>
                        <a:t>Cons</a:t>
                      </a:r>
                      <a:endParaRPr lang="en-CY" sz="1500" dirty="0"/>
                    </a:p>
                  </a:txBody>
                  <a:tcPr marL="74841" marR="74841" marT="37421" marB="37421"/>
                </a:tc>
                <a:extLst>
                  <a:ext uri="{0D108BD9-81ED-4DB2-BD59-A6C34878D82A}">
                    <a16:rowId xmlns:a16="http://schemas.microsoft.com/office/drawing/2014/main" val="1859269590"/>
                  </a:ext>
                </a:extLst>
              </a:tr>
              <a:tr h="4819791">
                <a:tc>
                  <a:txBody>
                    <a:bodyPr/>
                    <a:lstStyle/>
                    <a:p>
                      <a:pPr marL="285750" indent="-285750">
                        <a:buFont typeface="Arial" panose="020B0604020202020204" pitchFamily="34" charset="0"/>
                        <a:buChar char="•"/>
                      </a:pPr>
                      <a:r>
                        <a:rPr lang="en-US" sz="1500"/>
                        <a:t>You can connect with harder-to-reach respondents in locations convenient and comfortable for them. </a:t>
                      </a:r>
                    </a:p>
                    <a:p>
                      <a:pPr marL="285750" indent="-285750">
                        <a:buFont typeface="Arial" panose="020B0604020202020204" pitchFamily="34" charset="0"/>
                        <a:buChar char="•"/>
                      </a:pPr>
                      <a:r>
                        <a:rPr lang="en-US" sz="1500"/>
                        <a:t>The interviews can be conducted quickly. (The interview should be no longer than 15 to 20 minutes.) </a:t>
                      </a:r>
                    </a:p>
                    <a:p>
                      <a:pPr marL="285750" indent="-285750">
                        <a:buFont typeface="Arial" panose="020B0604020202020204" pitchFamily="34" charset="0"/>
                        <a:buChar char="•"/>
                      </a:pPr>
                      <a:r>
                        <a:rPr lang="en-US" sz="1500"/>
                        <a:t>The interviews are a cost-effective means of gathering data in a relatively short time. </a:t>
                      </a:r>
                    </a:p>
                    <a:p>
                      <a:pPr marL="285750" indent="-285750">
                        <a:buFont typeface="Arial" panose="020B0604020202020204" pitchFamily="34" charset="0"/>
                        <a:buChar char="•"/>
                      </a:pPr>
                      <a:r>
                        <a:rPr lang="en-US" sz="1500"/>
                        <a:t>If you choose an appropriate location, you will increase your chance to interview respondents who are among your intended audience. </a:t>
                      </a:r>
                      <a:endParaRPr lang="en-CY" sz="1500"/>
                    </a:p>
                  </a:txBody>
                  <a:tcPr marL="74841" marR="74841" marT="37421" marB="37421"/>
                </a:tc>
                <a:tc>
                  <a:txBody>
                    <a:bodyPr/>
                    <a:lstStyle/>
                    <a:p>
                      <a:pPr marL="285750" indent="-285750">
                        <a:buFont typeface="Arial" panose="020B0604020202020204" pitchFamily="34" charset="0"/>
                        <a:buChar char="•"/>
                      </a:pPr>
                      <a:r>
                        <a:rPr lang="en-US" sz="1500" dirty="0"/>
                        <a:t>You must train interviewers. </a:t>
                      </a:r>
                    </a:p>
                    <a:p>
                      <a:pPr marL="285750" indent="-285750">
                        <a:buFont typeface="Arial" panose="020B0604020202020204" pitchFamily="34" charset="0"/>
                        <a:buChar char="•"/>
                      </a:pPr>
                      <a:r>
                        <a:rPr lang="en-US" sz="1500" dirty="0"/>
                        <a:t>Your results are not representative or generalizable. </a:t>
                      </a:r>
                    </a:p>
                    <a:p>
                      <a:pPr marL="285750" indent="-285750">
                        <a:buFont typeface="Arial" panose="020B0604020202020204" pitchFamily="34" charset="0"/>
                        <a:buChar char="•"/>
                      </a:pPr>
                      <a:r>
                        <a:rPr lang="en-US" sz="1500" dirty="0"/>
                        <a:t>Intercept interviews are not appropriate for sensitive issues or potentially threatening questions. </a:t>
                      </a:r>
                    </a:p>
                    <a:p>
                      <a:pPr marL="285750" indent="-285750">
                        <a:buFont typeface="Arial" panose="020B0604020202020204" pitchFamily="34" charset="0"/>
                        <a:buChar char="•"/>
                      </a:pPr>
                      <a:r>
                        <a:rPr lang="en-US" sz="1500" dirty="0"/>
                        <a:t>Intercept interviews do not allow you to probe easily for additional information. </a:t>
                      </a:r>
                      <a:endParaRPr lang="en-CY" sz="1500" dirty="0"/>
                    </a:p>
                  </a:txBody>
                  <a:tcPr marL="74841" marR="74841" marT="37421" marB="37421"/>
                </a:tc>
                <a:extLst>
                  <a:ext uri="{0D108BD9-81ED-4DB2-BD59-A6C34878D82A}">
                    <a16:rowId xmlns:a16="http://schemas.microsoft.com/office/drawing/2014/main" val="131744270"/>
                  </a:ext>
                </a:extLst>
              </a:tr>
            </a:tbl>
          </a:graphicData>
        </a:graphic>
      </p:graphicFrame>
      <p:sp>
        <p:nvSpPr>
          <p:cNvPr id="5" name="Title 1">
            <a:extLst>
              <a:ext uri="{FF2B5EF4-FFF2-40B4-BE49-F238E27FC236}">
                <a16:creationId xmlns:a16="http://schemas.microsoft.com/office/drawing/2014/main" id="{BCDB7889-DAE7-7F35-AC7C-3B009BEDE150}"/>
              </a:ext>
            </a:extLst>
          </p:cNvPr>
          <p:cNvSpPr txBox="1">
            <a:spLocks/>
          </p:cNvSpPr>
          <p:nvPr/>
        </p:nvSpPr>
        <p:spPr>
          <a:xfrm>
            <a:off x="5894962" y="479493"/>
            <a:ext cx="5458838"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t>Central-Location Intercept Interviews </a:t>
            </a:r>
            <a:endParaRPr lang="en-CY" dirty="0"/>
          </a:p>
        </p:txBody>
      </p:sp>
      <p:sp>
        <p:nvSpPr>
          <p:cNvPr id="6" name="Content Placeholder 2">
            <a:extLst>
              <a:ext uri="{FF2B5EF4-FFF2-40B4-BE49-F238E27FC236}">
                <a16:creationId xmlns:a16="http://schemas.microsoft.com/office/drawing/2014/main" id="{8092618A-CDD1-533F-3ECE-14A2A13F5EE4}"/>
              </a:ext>
            </a:extLst>
          </p:cNvPr>
          <p:cNvSpPr txBox="1">
            <a:spLocks/>
          </p:cNvSpPr>
          <p:nvPr/>
        </p:nvSpPr>
        <p:spPr>
          <a:xfrm>
            <a:off x="5894962" y="1984443"/>
            <a:ext cx="5458838" cy="419252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600" dirty="0"/>
              <a:t>They consist of stationing interviewers at a point frequented by individuals from your intended audience and asking the individuals to participate in a study. If they agree, they are asked specific screening questions to see whether they fit the study criteria. If so, the interviewer takes them to the interviewing station (a quiet spot at a shopping mall or other site), shows the pretest materials, and then administers the pretest questionnaire. For intercept interviews to be effective, you must obtain results from a minimum of 60 to 100 respondents from each intended audience segment you want to test. </a:t>
            </a:r>
          </a:p>
          <a:p>
            <a:r>
              <a:rPr lang="en-US" sz="1600" dirty="0"/>
              <a:t>Central-location intercept interviews should not be used if respondents must be interviewed in depth or on emotional or sensitive subjects. The intercept approach also may not be suitable if respondents are likely to be resistant to being interviewed on the spot. In cases in which central-location intercepts will not work well, schedule interviews with respondents instead.</a:t>
            </a:r>
            <a:endParaRPr lang="en-CY" sz="1600" dirty="0"/>
          </a:p>
        </p:txBody>
      </p:sp>
    </p:spTree>
    <p:extLst>
      <p:ext uri="{BB962C8B-B14F-4D97-AF65-F5344CB8AC3E}">
        <p14:creationId xmlns:p14="http://schemas.microsoft.com/office/powerpoint/2010/main" val="19084356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8BE6EF-52C3-7C20-D6F9-3A50450D74CB}"/>
              </a:ext>
            </a:extLst>
          </p:cNvPr>
          <p:cNvSpPr>
            <a:spLocks noGrp="1"/>
          </p:cNvSpPr>
          <p:nvPr>
            <p:ph type="title"/>
          </p:nvPr>
        </p:nvSpPr>
        <p:spPr/>
        <p:txBody>
          <a:bodyPr/>
          <a:lstStyle/>
          <a:p>
            <a:r>
              <a:rPr lang="en-US" dirty="0"/>
              <a:t>Questionnaire Contents </a:t>
            </a:r>
            <a:endParaRPr lang="en-CY" dirty="0"/>
          </a:p>
        </p:txBody>
      </p:sp>
      <p:sp>
        <p:nvSpPr>
          <p:cNvPr id="3" name="Content Placeholder 2">
            <a:extLst>
              <a:ext uri="{FF2B5EF4-FFF2-40B4-BE49-F238E27FC236}">
                <a16:creationId xmlns:a16="http://schemas.microsoft.com/office/drawing/2014/main" id="{ACED3C93-7DCC-8CE3-2D36-B4FC7EAB03F5}"/>
              </a:ext>
            </a:extLst>
          </p:cNvPr>
          <p:cNvSpPr>
            <a:spLocks noGrp="1"/>
          </p:cNvSpPr>
          <p:nvPr>
            <p:ph idx="1"/>
          </p:nvPr>
        </p:nvSpPr>
        <p:spPr/>
        <p:txBody>
          <a:bodyPr>
            <a:normAutofit fontScale="92500" lnSpcReduction="10000"/>
          </a:bodyPr>
          <a:lstStyle/>
          <a:p>
            <a:r>
              <a:rPr lang="en-US" dirty="0"/>
              <a:t>Unlike focus groups or in-depth interviews, the questionnaire used in central-location intercept pretesting is highly structured and contains primarily multiple choice or closed-ended questions to permit quick response. Open-ended questions, which allow free flowing answers, should be kept to a minimum because they take too much time for the respondent to answer and for the interviewer to record. Questions that assess the intended audience’s comprehension and perceptions of the pretest materials form the core of the questionnaire. A few additional questions, tailored to the specific item or items being tested (“Do you prefer this picture—or this one?”), may also be included to meet your program planners’ particular needs. The questionnaire should be pretested before it is used in the field. </a:t>
            </a:r>
          </a:p>
          <a:p>
            <a:r>
              <a:rPr lang="en-US" dirty="0"/>
              <a:t>See Appendix A of your textbook for a sample questionnaire. </a:t>
            </a:r>
            <a:endParaRPr lang="en-CY" dirty="0"/>
          </a:p>
        </p:txBody>
      </p:sp>
    </p:spTree>
    <p:extLst>
      <p:ext uri="{BB962C8B-B14F-4D97-AF65-F5344CB8AC3E}">
        <p14:creationId xmlns:p14="http://schemas.microsoft.com/office/powerpoint/2010/main" val="7668002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D235E4-7789-1835-BFC5-0E07A82D4A53}"/>
              </a:ext>
            </a:extLst>
          </p:cNvPr>
          <p:cNvSpPr>
            <a:spLocks noGrp="1"/>
          </p:cNvSpPr>
          <p:nvPr>
            <p:ph type="title"/>
          </p:nvPr>
        </p:nvSpPr>
        <p:spPr/>
        <p:txBody>
          <a:bodyPr/>
          <a:lstStyle/>
          <a:p>
            <a:r>
              <a:rPr lang="en-US" dirty="0"/>
              <a:t>Participant Recruitment </a:t>
            </a:r>
            <a:endParaRPr lang="en-CY" dirty="0"/>
          </a:p>
        </p:txBody>
      </p:sp>
      <p:sp>
        <p:nvSpPr>
          <p:cNvPr id="3" name="Content Placeholder 2">
            <a:extLst>
              <a:ext uri="{FF2B5EF4-FFF2-40B4-BE49-F238E27FC236}">
                <a16:creationId xmlns:a16="http://schemas.microsoft.com/office/drawing/2014/main" id="{BE04C1D1-BD40-5FF2-5974-47728E418DEA}"/>
              </a:ext>
            </a:extLst>
          </p:cNvPr>
          <p:cNvSpPr>
            <a:spLocks noGrp="1"/>
          </p:cNvSpPr>
          <p:nvPr>
            <p:ph idx="1"/>
          </p:nvPr>
        </p:nvSpPr>
        <p:spPr/>
        <p:txBody>
          <a:bodyPr/>
          <a:lstStyle/>
          <a:p>
            <a:r>
              <a:rPr lang="en-US" dirty="0"/>
              <a:t>If you or someone in your organization is recruiting the participants, you will need to develop a script and provide training in approaching members of the intended audience. For example, if you are recruiting participants in a clinic waiting room, the interviewer should be familiar with the screening criteria (e.g., women under 60 years of age) and approach only those people who appear to fit the criteria. When, after screening, individuals do not qualify to participate, the interviewer should thank them for their time and indicate that this study is not the right fit for them but that their willingness to participate is appreciated. If they do qualify, the interviewer can bring them to a designated location (e.g., another room or corner of the waiting room) and proceed with the study.</a:t>
            </a:r>
            <a:endParaRPr lang="en-CY" dirty="0"/>
          </a:p>
        </p:txBody>
      </p:sp>
    </p:spTree>
    <p:extLst>
      <p:ext uri="{BB962C8B-B14F-4D97-AF65-F5344CB8AC3E}">
        <p14:creationId xmlns:p14="http://schemas.microsoft.com/office/powerpoint/2010/main" val="19899567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6266B2-5792-34A3-2CD9-E7C5CBA8DC16}"/>
              </a:ext>
            </a:extLst>
          </p:cNvPr>
          <p:cNvSpPr>
            <a:spLocks noGrp="1"/>
          </p:cNvSpPr>
          <p:nvPr>
            <p:ph type="title"/>
          </p:nvPr>
        </p:nvSpPr>
        <p:spPr/>
        <p:txBody>
          <a:bodyPr/>
          <a:lstStyle/>
          <a:p>
            <a:r>
              <a:rPr lang="en-US" dirty="0"/>
              <a:t>Theater-Style Tests </a:t>
            </a:r>
            <a:endParaRPr lang="en-CY" dirty="0"/>
          </a:p>
        </p:txBody>
      </p:sp>
      <p:sp>
        <p:nvSpPr>
          <p:cNvPr id="3" name="Content Placeholder 2">
            <a:extLst>
              <a:ext uri="{FF2B5EF4-FFF2-40B4-BE49-F238E27FC236}">
                <a16:creationId xmlns:a16="http://schemas.microsoft.com/office/drawing/2014/main" id="{EFC7F7E0-5342-27AA-A58C-B7C632DCB508}"/>
              </a:ext>
            </a:extLst>
          </p:cNvPr>
          <p:cNvSpPr>
            <a:spLocks noGrp="1"/>
          </p:cNvSpPr>
          <p:nvPr>
            <p:ph idx="1"/>
          </p:nvPr>
        </p:nvSpPr>
        <p:spPr/>
        <p:txBody>
          <a:bodyPr/>
          <a:lstStyle/>
          <a:p>
            <a:r>
              <a:rPr lang="en-US" dirty="0"/>
              <a:t>Theater testing is often used in the commercial arena to test advertisements for products and services. Theater testing can also be used to test the effectiveness of Public Service Announcements (PSAs). In this methodology, participants are invited to a central location to respond to a pilot for a new television show; in the midst of viewing the TV pilot, they are shown your PSA or advertisement along with other ads. Participants complete a questionnaire following the presentation, first answering questions about the show and then answering questions about how effectively your message was communicated to them and what their overall reactions were. </a:t>
            </a:r>
            <a:endParaRPr lang="en-CY" dirty="0"/>
          </a:p>
        </p:txBody>
      </p:sp>
    </p:spTree>
    <p:extLst>
      <p:ext uri="{BB962C8B-B14F-4D97-AF65-F5344CB8AC3E}">
        <p14:creationId xmlns:p14="http://schemas.microsoft.com/office/powerpoint/2010/main" val="28907961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87C46C-E224-DC57-F1D6-ED096C54E880}"/>
              </a:ext>
            </a:extLst>
          </p:cNvPr>
          <p:cNvSpPr>
            <a:spLocks noGrp="1"/>
          </p:cNvSpPr>
          <p:nvPr>
            <p:ph type="title"/>
          </p:nvPr>
        </p:nvSpPr>
        <p:spPr/>
        <p:txBody>
          <a:bodyPr/>
          <a:lstStyle/>
          <a:p>
            <a:r>
              <a:rPr lang="en-US" dirty="0"/>
              <a:t>Common Uses of Theater-style tests</a:t>
            </a:r>
            <a:endParaRPr lang="en-CY" dirty="0"/>
          </a:p>
        </p:txBody>
      </p:sp>
      <p:sp>
        <p:nvSpPr>
          <p:cNvPr id="3" name="Content Placeholder 2">
            <a:extLst>
              <a:ext uri="{FF2B5EF4-FFF2-40B4-BE49-F238E27FC236}">
                <a16:creationId xmlns:a16="http://schemas.microsoft.com/office/drawing/2014/main" id="{AAB803FE-7956-8E23-4659-DCAEA8C52C3F}"/>
              </a:ext>
            </a:extLst>
          </p:cNvPr>
          <p:cNvSpPr>
            <a:spLocks noGrp="1"/>
          </p:cNvSpPr>
          <p:nvPr>
            <p:ph idx="1"/>
          </p:nvPr>
        </p:nvSpPr>
        <p:spPr/>
        <p:txBody>
          <a:bodyPr/>
          <a:lstStyle/>
          <a:p>
            <a:r>
              <a:rPr lang="en-US" dirty="0"/>
              <a:t>Most commonly used to test TV advertisements and PSAs. For theater-style tests to be effective, you must obtain results from 50 to 100 respondents from each segment you want to test. </a:t>
            </a:r>
          </a:p>
          <a:p>
            <a:endParaRPr lang="en-CY" dirty="0"/>
          </a:p>
        </p:txBody>
      </p:sp>
      <p:graphicFrame>
        <p:nvGraphicFramePr>
          <p:cNvPr id="4" name="Table 3">
            <a:extLst>
              <a:ext uri="{FF2B5EF4-FFF2-40B4-BE49-F238E27FC236}">
                <a16:creationId xmlns:a16="http://schemas.microsoft.com/office/drawing/2014/main" id="{AEBDFE33-7842-369D-682B-BE0C7CA9096A}"/>
              </a:ext>
            </a:extLst>
          </p:cNvPr>
          <p:cNvGraphicFramePr>
            <a:graphicFrameLocks noGrp="1"/>
          </p:cNvGraphicFramePr>
          <p:nvPr>
            <p:extLst>
              <p:ext uri="{D42A27DB-BD31-4B8C-83A1-F6EECF244321}">
                <p14:modId xmlns:p14="http://schemas.microsoft.com/office/powerpoint/2010/main" val="3790814457"/>
              </p:ext>
            </p:extLst>
          </p:nvPr>
        </p:nvGraphicFramePr>
        <p:xfrm>
          <a:off x="838200" y="2720673"/>
          <a:ext cx="10515600" cy="2892884"/>
        </p:xfrm>
        <a:graphic>
          <a:graphicData uri="http://schemas.openxmlformats.org/drawingml/2006/table">
            <a:tbl>
              <a:tblPr firstRow="1" bandRow="1">
                <a:tableStyleId>{073A0DAA-6AF3-43AB-8588-CEC1D06C72B9}</a:tableStyleId>
              </a:tblPr>
              <a:tblGrid>
                <a:gridCol w="5315000">
                  <a:extLst>
                    <a:ext uri="{9D8B030D-6E8A-4147-A177-3AD203B41FA5}">
                      <a16:colId xmlns:a16="http://schemas.microsoft.com/office/drawing/2014/main" val="34402925"/>
                    </a:ext>
                  </a:extLst>
                </a:gridCol>
                <a:gridCol w="5200600">
                  <a:extLst>
                    <a:ext uri="{9D8B030D-6E8A-4147-A177-3AD203B41FA5}">
                      <a16:colId xmlns:a16="http://schemas.microsoft.com/office/drawing/2014/main" val="2836650811"/>
                    </a:ext>
                  </a:extLst>
                </a:gridCol>
              </a:tblGrid>
              <a:tr h="251063">
                <a:tc>
                  <a:txBody>
                    <a:bodyPr/>
                    <a:lstStyle/>
                    <a:p>
                      <a:pPr algn="ctr"/>
                      <a:r>
                        <a:rPr lang="en-GB" sz="2000" dirty="0"/>
                        <a:t>Pros</a:t>
                      </a:r>
                      <a:endParaRPr lang="en-CY" sz="2000" dirty="0"/>
                    </a:p>
                  </a:txBody>
                  <a:tcPr marL="74841" marR="74841" marT="37421" marB="37421"/>
                </a:tc>
                <a:tc>
                  <a:txBody>
                    <a:bodyPr/>
                    <a:lstStyle/>
                    <a:p>
                      <a:pPr algn="ctr"/>
                      <a:r>
                        <a:rPr lang="en-GB" sz="2000" dirty="0"/>
                        <a:t>Cons</a:t>
                      </a:r>
                      <a:endParaRPr lang="en-CY" sz="2000" dirty="0"/>
                    </a:p>
                  </a:txBody>
                  <a:tcPr marL="74841" marR="74841" marT="37421" marB="37421"/>
                </a:tc>
                <a:extLst>
                  <a:ext uri="{0D108BD9-81ED-4DB2-BD59-A6C34878D82A}">
                    <a16:rowId xmlns:a16="http://schemas.microsoft.com/office/drawing/2014/main" val="1859269590"/>
                  </a:ext>
                </a:extLst>
              </a:tr>
              <a:tr h="2384035">
                <a:tc>
                  <a:txBody>
                    <a:bodyPr/>
                    <a:lstStyle/>
                    <a:p>
                      <a:pPr marL="285750" indent="-285750">
                        <a:buFont typeface="Arial" panose="020B0604020202020204" pitchFamily="34" charset="0"/>
                        <a:buChar char="•"/>
                      </a:pPr>
                      <a:r>
                        <a:rPr lang="en-US" sz="2000" dirty="0"/>
                        <a:t>You can obtain responses from a large number of respondents at the same time. </a:t>
                      </a:r>
                    </a:p>
                    <a:p>
                      <a:pPr marL="285750" indent="-285750">
                        <a:buFont typeface="Arial" panose="020B0604020202020204" pitchFamily="34" charset="0"/>
                        <a:buChar char="•"/>
                      </a:pPr>
                      <a:r>
                        <a:rPr lang="en-US" sz="2000" dirty="0"/>
                        <a:t>Theater-style tests more closely replicate what goes on in someone’s home when they are watching TV, so you can accurately judge people’s reactions to your message. </a:t>
                      </a:r>
                    </a:p>
                    <a:p>
                      <a:pPr marL="285750" indent="-285750">
                        <a:buFont typeface="Arial" panose="020B0604020202020204" pitchFamily="34" charset="0"/>
                        <a:buChar char="•"/>
                      </a:pPr>
                      <a:r>
                        <a:rPr lang="en-US" sz="2000" dirty="0"/>
                        <a:t>Theater-style tests can be cost-effective if you use donated facilities and equipment.</a:t>
                      </a:r>
                      <a:endParaRPr lang="en-CY" sz="1800" dirty="0"/>
                    </a:p>
                  </a:txBody>
                  <a:tcPr marL="74841" marR="74841" marT="37421" marB="37421"/>
                </a:tc>
                <a:tc>
                  <a:txBody>
                    <a:bodyPr/>
                    <a:lstStyle/>
                    <a:p>
                      <a:pPr marL="285750" indent="-285750">
                        <a:buFont typeface="Arial" panose="020B0604020202020204" pitchFamily="34" charset="0"/>
                        <a:buChar char="•"/>
                      </a:pPr>
                      <a:r>
                        <a:rPr lang="en-US" sz="2000" dirty="0"/>
                        <a:t>It is expensive to rent a facility and equipment (if necessary). </a:t>
                      </a:r>
                    </a:p>
                    <a:p>
                      <a:pPr marL="285750" indent="-285750">
                        <a:buFont typeface="Arial" panose="020B0604020202020204" pitchFamily="34" charset="0"/>
                        <a:buChar char="•"/>
                      </a:pPr>
                      <a:r>
                        <a:rPr lang="en-US" sz="2000" dirty="0"/>
                        <a:t>Your results are not representative of the general population. </a:t>
                      </a:r>
                      <a:endParaRPr lang="en-CY" sz="1800" dirty="0"/>
                    </a:p>
                  </a:txBody>
                  <a:tcPr marL="74841" marR="74841" marT="37421" marB="37421"/>
                </a:tc>
                <a:extLst>
                  <a:ext uri="{0D108BD9-81ED-4DB2-BD59-A6C34878D82A}">
                    <a16:rowId xmlns:a16="http://schemas.microsoft.com/office/drawing/2014/main" val="131744270"/>
                  </a:ext>
                </a:extLst>
              </a:tr>
            </a:tbl>
          </a:graphicData>
        </a:graphic>
      </p:graphicFrame>
    </p:spTree>
    <p:extLst>
      <p:ext uri="{BB962C8B-B14F-4D97-AF65-F5344CB8AC3E}">
        <p14:creationId xmlns:p14="http://schemas.microsoft.com/office/powerpoint/2010/main" val="38254709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84D7E-24E1-A5C9-4F8A-D1D1018D5DAA}"/>
              </a:ext>
            </a:extLst>
          </p:cNvPr>
          <p:cNvSpPr>
            <a:spLocks noGrp="1"/>
          </p:cNvSpPr>
          <p:nvPr>
            <p:ph type="title"/>
          </p:nvPr>
        </p:nvSpPr>
        <p:spPr/>
        <p:txBody>
          <a:bodyPr/>
          <a:lstStyle/>
          <a:p>
            <a:r>
              <a:rPr lang="en-US" dirty="0"/>
              <a:t>General Format </a:t>
            </a:r>
            <a:endParaRPr lang="en-CY" dirty="0"/>
          </a:p>
        </p:txBody>
      </p:sp>
      <p:sp>
        <p:nvSpPr>
          <p:cNvPr id="3" name="Content Placeholder 2">
            <a:extLst>
              <a:ext uri="{FF2B5EF4-FFF2-40B4-BE49-F238E27FC236}">
                <a16:creationId xmlns:a16="http://schemas.microsoft.com/office/drawing/2014/main" id="{E4797873-AA80-22AE-7693-D5ECCE797675}"/>
              </a:ext>
            </a:extLst>
          </p:cNvPr>
          <p:cNvSpPr>
            <a:spLocks noGrp="1"/>
          </p:cNvSpPr>
          <p:nvPr>
            <p:ph idx="1"/>
          </p:nvPr>
        </p:nvSpPr>
        <p:spPr/>
        <p:txBody>
          <a:bodyPr>
            <a:normAutofit fontScale="92500" lnSpcReduction="10000"/>
          </a:bodyPr>
          <a:lstStyle/>
          <a:p>
            <a:r>
              <a:rPr lang="en-US" dirty="0"/>
              <a:t>Individuals invited to a conveniently located meeting room. The room should be set up for screening a television program. Participants should not be told the real purpose of the session, only that their reactions to a television program are being sought. </a:t>
            </a:r>
          </a:p>
          <a:p>
            <a:r>
              <a:rPr lang="en-US" dirty="0"/>
              <a:t>At the session, participants watch a television program approximately 15 to 30 minutes in length. The videotape is interrupted about halfway through by a sequence of four commercials. Your message should be inserted between the second and third commercials. At the end of the program, participants receive a questionnaire and answer questions designed to gauge their reactions, first to the program and then to the advertisements. Finally, your ad is played again and participants complete several questions about your ad. </a:t>
            </a:r>
          </a:p>
          <a:p>
            <a:r>
              <a:rPr lang="en-US" dirty="0"/>
              <a:t>See Appendix A of your textbook for a description of how to create a roughcut video for theater-testing your message. </a:t>
            </a:r>
            <a:endParaRPr lang="en-CY" dirty="0"/>
          </a:p>
        </p:txBody>
      </p:sp>
    </p:spTree>
    <p:extLst>
      <p:ext uri="{BB962C8B-B14F-4D97-AF65-F5344CB8AC3E}">
        <p14:creationId xmlns:p14="http://schemas.microsoft.com/office/powerpoint/2010/main" val="25776881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73603-B7FA-A2AF-4079-09471E8CD12E}"/>
              </a:ext>
            </a:extLst>
          </p:cNvPr>
          <p:cNvSpPr>
            <a:spLocks noGrp="1"/>
          </p:cNvSpPr>
          <p:nvPr>
            <p:ph type="title"/>
          </p:nvPr>
        </p:nvSpPr>
        <p:spPr/>
        <p:txBody>
          <a:bodyPr>
            <a:normAutofit fontScale="90000"/>
          </a:bodyPr>
          <a:lstStyle/>
          <a:p>
            <a:r>
              <a:rPr lang="en-US" dirty="0"/>
              <a:t>Designing and Conducting a Theater-Style Pretest</a:t>
            </a:r>
            <a:endParaRPr lang="en-CY" dirty="0"/>
          </a:p>
        </p:txBody>
      </p:sp>
      <p:sp>
        <p:nvSpPr>
          <p:cNvPr id="3" name="Content Placeholder 2">
            <a:extLst>
              <a:ext uri="{FF2B5EF4-FFF2-40B4-BE49-F238E27FC236}">
                <a16:creationId xmlns:a16="http://schemas.microsoft.com/office/drawing/2014/main" id="{8E5B631B-8DCB-C0A8-201C-270E8855382E}"/>
              </a:ext>
            </a:extLst>
          </p:cNvPr>
          <p:cNvSpPr>
            <a:spLocks noGrp="1"/>
          </p:cNvSpPr>
          <p:nvPr>
            <p:ph idx="1"/>
          </p:nvPr>
        </p:nvSpPr>
        <p:spPr/>
        <p:txBody>
          <a:bodyPr>
            <a:normAutofit lnSpcReduction="10000"/>
          </a:bodyPr>
          <a:lstStyle/>
          <a:p>
            <a:r>
              <a:rPr lang="en-US" dirty="0"/>
              <a:t>The process for conducting a theater-style test includes the following steps: </a:t>
            </a:r>
          </a:p>
          <a:p>
            <a:pPr marL="514350" indent="-514350">
              <a:buFont typeface="+mj-lt"/>
              <a:buAutoNum type="arabicPeriod"/>
            </a:pPr>
            <a:r>
              <a:rPr lang="en-US" dirty="0"/>
              <a:t>Planning the pretest </a:t>
            </a:r>
          </a:p>
          <a:p>
            <a:pPr marL="514350" indent="-514350">
              <a:buFont typeface="+mj-lt"/>
              <a:buAutoNum type="arabicPeriod"/>
            </a:pPr>
            <a:r>
              <a:rPr lang="en-US" dirty="0"/>
              <a:t>Developing the questionnaire </a:t>
            </a:r>
          </a:p>
          <a:p>
            <a:pPr marL="514350" indent="-514350">
              <a:buFont typeface="+mj-lt"/>
              <a:buAutoNum type="arabicPeriod"/>
            </a:pPr>
            <a:r>
              <a:rPr lang="en-US" dirty="0"/>
              <a:t>Recruiting respondents </a:t>
            </a:r>
          </a:p>
          <a:p>
            <a:pPr marL="514350" indent="-514350">
              <a:buFont typeface="+mj-lt"/>
              <a:buAutoNum type="arabicPeriod"/>
            </a:pPr>
            <a:r>
              <a:rPr lang="en-US" dirty="0"/>
              <a:t>Preparing for the pretest </a:t>
            </a:r>
          </a:p>
          <a:p>
            <a:pPr marL="514350" indent="-514350">
              <a:buFont typeface="+mj-lt"/>
              <a:buAutoNum type="arabicPeriod"/>
            </a:pPr>
            <a:r>
              <a:rPr lang="en-US" dirty="0"/>
              <a:t>Conducting the pretest </a:t>
            </a:r>
          </a:p>
          <a:p>
            <a:pPr marL="514350" indent="-514350">
              <a:buFont typeface="+mj-lt"/>
              <a:buAutoNum type="arabicPeriod"/>
            </a:pPr>
            <a:r>
              <a:rPr lang="en-US" dirty="0"/>
              <a:t>Analyzing the pretest </a:t>
            </a:r>
          </a:p>
          <a:p>
            <a:r>
              <a:rPr lang="en-US" dirty="0"/>
              <a:t>You may find step 2 also useful for central location intercept interviews. </a:t>
            </a:r>
            <a:endParaRPr lang="en-CY" dirty="0"/>
          </a:p>
        </p:txBody>
      </p:sp>
    </p:spTree>
    <p:extLst>
      <p:ext uri="{BB962C8B-B14F-4D97-AF65-F5344CB8AC3E}">
        <p14:creationId xmlns:p14="http://schemas.microsoft.com/office/powerpoint/2010/main" val="42352174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D684B4-8484-E1D8-521D-C12A3C64C953}"/>
              </a:ext>
            </a:extLst>
          </p:cNvPr>
          <p:cNvSpPr>
            <a:spLocks noGrp="1"/>
          </p:cNvSpPr>
          <p:nvPr>
            <p:ph type="title"/>
          </p:nvPr>
        </p:nvSpPr>
        <p:spPr/>
        <p:txBody>
          <a:bodyPr/>
          <a:lstStyle/>
          <a:p>
            <a:r>
              <a:rPr lang="en-GB" dirty="0"/>
              <a:t>Quantitative versus Qualitative Research </a:t>
            </a:r>
            <a:endParaRPr lang="en-CY" dirty="0"/>
          </a:p>
        </p:txBody>
      </p:sp>
      <p:pic>
        <p:nvPicPr>
          <p:cNvPr id="5" name="Content Placeholder 4" descr="A screenshot of a table">
            <a:extLst>
              <a:ext uri="{FF2B5EF4-FFF2-40B4-BE49-F238E27FC236}">
                <a16:creationId xmlns:a16="http://schemas.microsoft.com/office/drawing/2014/main" id="{E0E8D26D-24EC-95FD-4595-5DF459AEAA57}"/>
              </a:ext>
            </a:extLst>
          </p:cNvPr>
          <p:cNvPicPr>
            <a:picLocks noGrp="1" noChangeAspect="1"/>
          </p:cNvPicPr>
          <p:nvPr>
            <p:ph idx="1"/>
          </p:nvPr>
        </p:nvPicPr>
        <p:blipFill>
          <a:blip r:embed="rId2"/>
          <a:stretch>
            <a:fillRect/>
          </a:stretch>
        </p:blipFill>
        <p:spPr>
          <a:xfrm>
            <a:off x="1161610" y="1335505"/>
            <a:ext cx="9868779" cy="4186990"/>
          </a:xfrm>
        </p:spPr>
      </p:pic>
    </p:spTree>
    <p:extLst>
      <p:ext uri="{BB962C8B-B14F-4D97-AF65-F5344CB8AC3E}">
        <p14:creationId xmlns:p14="http://schemas.microsoft.com/office/powerpoint/2010/main" val="27448400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EDA87-8445-1081-CD17-3BD8BC27BEB3}"/>
              </a:ext>
            </a:extLst>
          </p:cNvPr>
          <p:cNvSpPr>
            <a:spLocks noGrp="1"/>
          </p:cNvSpPr>
          <p:nvPr>
            <p:ph type="title"/>
          </p:nvPr>
        </p:nvSpPr>
        <p:spPr/>
        <p:txBody>
          <a:bodyPr/>
          <a:lstStyle/>
          <a:p>
            <a:r>
              <a:rPr lang="en-US" dirty="0"/>
              <a:t>Diaries and Activity Logs </a:t>
            </a:r>
            <a:endParaRPr lang="en-CY" dirty="0"/>
          </a:p>
        </p:txBody>
      </p:sp>
      <p:sp>
        <p:nvSpPr>
          <p:cNvPr id="3" name="Content Placeholder 2">
            <a:extLst>
              <a:ext uri="{FF2B5EF4-FFF2-40B4-BE49-F238E27FC236}">
                <a16:creationId xmlns:a16="http://schemas.microsoft.com/office/drawing/2014/main" id="{5B3E8F3A-8F87-5A75-26FE-D11417BB91B2}"/>
              </a:ext>
            </a:extLst>
          </p:cNvPr>
          <p:cNvSpPr>
            <a:spLocks noGrp="1"/>
          </p:cNvSpPr>
          <p:nvPr>
            <p:ph idx="1"/>
          </p:nvPr>
        </p:nvSpPr>
        <p:spPr/>
        <p:txBody>
          <a:bodyPr>
            <a:normAutofit fontScale="92500" lnSpcReduction="20000"/>
          </a:bodyPr>
          <a:lstStyle/>
          <a:p>
            <a:r>
              <a:rPr lang="en-US" dirty="0"/>
              <a:t>Diaries and activity logs – If you plan to use these tools to gauge the quality of program planning or execution, be sure to start keeping the diaries and activity logs as soon as you begin program planning. For each activity, request information in a specific format from program managers or participants. This information may cover issues such as the quality of program components or track how your intended audience uses the components. </a:t>
            </a:r>
          </a:p>
          <a:p>
            <a:r>
              <a:rPr lang="en-US" dirty="0"/>
              <a:t>Common Uses of Diaries and activity logs </a:t>
            </a:r>
          </a:p>
          <a:p>
            <a:pPr lvl="1"/>
            <a:r>
              <a:rPr lang="en-US" dirty="0"/>
              <a:t>Track program implementation </a:t>
            </a:r>
          </a:p>
          <a:p>
            <a:pPr lvl="1"/>
            <a:r>
              <a:rPr lang="en-US" dirty="0"/>
              <a:t>Assess effectiveness of program implementation </a:t>
            </a:r>
          </a:p>
          <a:p>
            <a:pPr lvl="1"/>
            <a:r>
              <a:rPr lang="en-US" dirty="0"/>
              <a:t>Monitor whether planned activities are being conducted on schedule and within budget </a:t>
            </a:r>
          </a:p>
          <a:p>
            <a:pPr lvl="1"/>
            <a:r>
              <a:rPr lang="en-US" dirty="0"/>
              <a:t>Learn what questions program participants had </a:t>
            </a:r>
          </a:p>
          <a:p>
            <a:pPr lvl="1"/>
            <a:r>
              <a:rPr lang="en-US" dirty="0"/>
              <a:t>Learn what technical assistance was needed by program staff </a:t>
            </a:r>
          </a:p>
          <a:p>
            <a:pPr lvl="1"/>
            <a:r>
              <a:rPr lang="en-US" dirty="0"/>
              <a:t>Track intended audience exposure to program components</a:t>
            </a:r>
          </a:p>
          <a:p>
            <a:endParaRPr lang="en-CY" dirty="0"/>
          </a:p>
        </p:txBody>
      </p:sp>
    </p:spTree>
    <p:extLst>
      <p:ext uri="{BB962C8B-B14F-4D97-AF65-F5344CB8AC3E}">
        <p14:creationId xmlns:p14="http://schemas.microsoft.com/office/powerpoint/2010/main" val="242000029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D11FA1-F8D3-6FF4-D005-F880CAFBCCAD}"/>
              </a:ext>
            </a:extLst>
          </p:cNvPr>
          <p:cNvSpPr>
            <a:spLocks noGrp="1"/>
          </p:cNvSpPr>
          <p:nvPr>
            <p:ph type="title"/>
          </p:nvPr>
        </p:nvSpPr>
        <p:spPr/>
        <p:txBody>
          <a:bodyPr/>
          <a:lstStyle/>
          <a:p>
            <a:r>
              <a:rPr lang="en-US" dirty="0"/>
              <a:t>Diaries and Activity Logs </a:t>
            </a:r>
            <a:endParaRPr lang="en-CY" dirty="0"/>
          </a:p>
        </p:txBody>
      </p:sp>
      <p:sp>
        <p:nvSpPr>
          <p:cNvPr id="3" name="Content Placeholder 2">
            <a:extLst>
              <a:ext uri="{FF2B5EF4-FFF2-40B4-BE49-F238E27FC236}">
                <a16:creationId xmlns:a16="http://schemas.microsoft.com/office/drawing/2014/main" id="{49E610A1-FF1B-36BD-AE67-BD1932643E60}"/>
              </a:ext>
            </a:extLst>
          </p:cNvPr>
          <p:cNvSpPr>
            <a:spLocks noGrp="1"/>
          </p:cNvSpPr>
          <p:nvPr>
            <p:ph idx="1"/>
          </p:nvPr>
        </p:nvSpPr>
        <p:spPr/>
        <p:txBody>
          <a:bodyPr/>
          <a:lstStyle/>
          <a:p>
            <a:endParaRPr lang="en-CY" dirty="0"/>
          </a:p>
        </p:txBody>
      </p:sp>
      <p:graphicFrame>
        <p:nvGraphicFramePr>
          <p:cNvPr id="4" name="Table 3">
            <a:extLst>
              <a:ext uri="{FF2B5EF4-FFF2-40B4-BE49-F238E27FC236}">
                <a16:creationId xmlns:a16="http://schemas.microsoft.com/office/drawing/2014/main" id="{EDA432E5-BAD4-9C50-65DB-2276225CAB5E}"/>
              </a:ext>
            </a:extLst>
          </p:cNvPr>
          <p:cNvGraphicFramePr>
            <a:graphicFrameLocks noGrp="1"/>
          </p:cNvGraphicFramePr>
          <p:nvPr>
            <p:extLst>
              <p:ext uri="{D42A27DB-BD31-4B8C-83A1-F6EECF244321}">
                <p14:modId xmlns:p14="http://schemas.microsoft.com/office/powerpoint/2010/main" val="3999415464"/>
              </p:ext>
            </p:extLst>
          </p:nvPr>
        </p:nvGraphicFramePr>
        <p:xfrm>
          <a:off x="838200" y="1371601"/>
          <a:ext cx="10515600" cy="4904564"/>
        </p:xfrm>
        <a:graphic>
          <a:graphicData uri="http://schemas.openxmlformats.org/drawingml/2006/table">
            <a:tbl>
              <a:tblPr firstRow="1" bandRow="1">
                <a:tableStyleId>{073A0DAA-6AF3-43AB-8588-CEC1D06C72B9}</a:tableStyleId>
              </a:tblPr>
              <a:tblGrid>
                <a:gridCol w="5315000">
                  <a:extLst>
                    <a:ext uri="{9D8B030D-6E8A-4147-A177-3AD203B41FA5}">
                      <a16:colId xmlns:a16="http://schemas.microsoft.com/office/drawing/2014/main" val="34402925"/>
                    </a:ext>
                  </a:extLst>
                </a:gridCol>
                <a:gridCol w="5200600">
                  <a:extLst>
                    <a:ext uri="{9D8B030D-6E8A-4147-A177-3AD203B41FA5}">
                      <a16:colId xmlns:a16="http://schemas.microsoft.com/office/drawing/2014/main" val="2836650811"/>
                    </a:ext>
                  </a:extLst>
                </a:gridCol>
              </a:tblGrid>
              <a:tr h="395207">
                <a:tc>
                  <a:txBody>
                    <a:bodyPr/>
                    <a:lstStyle/>
                    <a:p>
                      <a:pPr algn="ctr"/>
                      <a:r>
                        <a:rPr lang="en-GB" sz="2400" dirty="0"/>
                        <a:t>Pros</a:t>
                      </a:r>
                      <a:endParaRPr lang="en-CY" sz="2400" dirty="0"/>
                    </a:p>
                  </a:txBody>
                  <a:tcPr marL="74841" marR="74841" marT="37421" marB="37421"/>
                </a:tc>
                <a:tc>
                  <a:txBody>
                    <a:bodyPr/>
                    <a:lstStyle/>
                    <a:p>
                      <a:pPr algn="ctr"/>
                      <a:r>
                        <a:rPr lang="en-GB" sz="2400" dirty="0"/>
                        <a:t>Cons</a:t>
                      </a:r>
                      <a:endParaRPr lang="en-CY" sz="2400" dirty="0"/>
                    </a:p>
                  </a:txBody>
                  <a:tcPr marL="74841" marR="74841" marT="37421" marB="37421"/>
                </a:tc>
                <a:extLst>
                  <a:ext uri="{0D108BD9-81ED-4DB2-BD59-A6C34878D82A}">
                    <a16:rowId xmlns:a16="http://schemas.microsoft.com/office/drawing/2014/main" val="1859269590"/>
                  </a:ext>
                </a:extLst>
              </a:tr>
              <a:tr h="3273279">
                <a:tc>
                  <a:txBody>
                    <a:bodyPr/>
                    <a:lstStyle/>
                    <a:p>
                      <a:pPr marL="285750" indent="-285750">
                        <a:buFont typeface="Arial" panose="020B0604020202020204" pitchFamily="34" charset="0"/>
                        <a:buChar char="•"/>
                      </a:pPr>
                      <a:r>
                        <a:rPr lang="en-US" sz="2400" dirty="0"/>
                        <a:t>Allow respondents flexibility in their responses </a:t>
                      </a:r>
                    </a:p>
                    <a:p>
                      <a:pPr marL="285750" indent="-285750">
                        <a:buFont typeface="Arial" panose="020B0604020202020204" pitchFamily="34" charset="0"/>
                        <a:buChar char="•"/>
                      </a:pPr>
                      <a:r>
                        <a:rPr lang="en-US" sz="2400" dirty="0"/>
                        <a:t>Enable researchers to observe behavior over time, rather than only once</a:t>
                      </a:r>
                      <a:endParaRPr lang="en-CY" sz="2000" dirty="0"/>
                    </a:p>
                  </a:txBody>
                  <a:tcPr marL="74841" marR="74841" marT="37421" marB="37421"/>
                </a:tc>
                <a:tc>
                  <a:txBody>
                    <a:bodyPr/>
                    <a:lstStyle/>
                    <a:p>
                      <a:pPr marL="285750" indent="-285750">
                        <a:buFont typeface="Arial" panose="020B0604020202020204" pitchFamily="34" charset="0"/>
                        <a:buChar char="•"/>
                      </a:pPr>
                      <a:r>
                        <a:rPr lang="en-US" sz="2400" dirty="0"/>
                        <a:t>Require considerable effort on respondents’ parts (for this reason, consider offering incentives for completion of the diaries/logs) </a:t>
                      </a:r>
                    </a:p>
                    <a:p>
                      <a:pPr marL="285750" indent="-285750">
                        <a:buFont typeface="Arial" panose="020B0604020202020204" pitchFamily="34" charset="0"/>
                        <a:buChar char="•"/>
                      </a:pPr>
                      <a:r>
                        <a:rPr lang="en-US" sz="2400" dirty="0"/>
                        <a:t>Require staff able to code voluminous and challenging incoming data </a:t>
                      </a:r>
                    </a:p>
                    <a:p>
                      <a:pPr marL="285750" indent="-285750">
                        <a:buFont typeface="Arial" panose="020B0604020202020204" pitchFamily="34" charset="0"/>
                        <a:buChar char="•"/>
                      </a:pPr>
                      <a:r>
                        <a:rPr lang="en-US" sz="2400" dirty="0"/>
                        <a:t>Are not appropriate for respondents who have low literacy skills or who have poor writing skills or penmanship </a:t>
                      </a:r>
                    </a:p>
                    <a:p>
                      <a:pPr marL="285750" indent="-285750">
                        <a:buFont typeface="Arial" panose="020B0604020202020204" pitchFamily="34" charset="0"/>
                        <a:buChar char="•"/>
                      </a:pPr>
                      <a:r>
                        <a:rPr lang="en-US" sz="2400" dirty="0"/>
                        <a:t>It is expensive to rent a facility and equipment (if necessary). </a:t>
                      </a:r>
                    </a:p>
                  </a:txBody>
                  <a:tcPr marL="74841" marR="74841" marT="37421" marB="37421"/>
                </a:tc>
                <a:extLst>
                  <a:ext uri="{0D108BD9-81ED-4DB2-BD59-A6C34878D82A}">
                    <a16:rowId xmlns:a16="http://schemas.microsoft.com/office/drawing/2014/main" val="131744270"/>
                  </a:ext>
                </a:extLst>
              </a:tr>
            </a:tbl>
          </a:graphicData>
        </a:graphic>
      </p:graphicFrame>
    </p:spTree>
    <p:extLst>
      <p:ext uri="{BB962C8B-B14F-4D97-AF65-F5344CB8AC3E}">
        <p14:creationId xmlns:p14="http://schemas.microsoft.com/office/powerpoint/2010/main" val="16814022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DF3EBC-9092-90F8-0803-8012241CCA25}"/>
              </a:ext>
            </a:extLst>
          </p:cNvPr>
          <p:cNvSpPr>
            <a:spLocks noGrp="1"/>
          </p:cNvSpPr>
          <p:nvPr>
            <p:ph type="title"/>
          </p:nvPr>
        </p:nvSpPr>
        <p:spPr/>
        <p:txBody>
          <a:bodyPr/>
          <a:lstStyle/>
          <a:p>
            <a:r>
              <a:rPr lang="en-GB" dirty="0"/>
              <a:t>Quantitative Research Methods</a:t>
            </a:r>
            <a:endParaRPr lang="en-CY" dirty="0"/>
          </a:p>
        </p:txBody>
      </p:sp>
      <p:sp>
        <p:nvSpPr>
          <p:cNvPr id="3" name="Content Placeholder 2">
            <a:extLst>
              <a:ext uri="{FF2B5EF4-FFF2-40B4-BE49-F238E27FC236}">
                <a16:creationId xmlns:a16="http://schemas.microsoft.com/office/drawing/2014/main" id="{37F7D1EB-A39A-2238-AC3A-D45B5E171033}"/>
              </a:ext>
            </a:extLst>
          </p:cNvPr>
          <p:cNvSpPr>
            <a:spLocks noGrp="1"/>
          </p:cNvSpPr>
          <p:nvPr>
            <p:ph idx="1"/>
          </p:nvPr>
        </p:nvSpPr>
        <p:spPr/>
        <p:txBody>
          <a:bodyPr>
            <a:normAutofit fontScale="92500" lnSpcReduction="10000"/>
          </a:bodyPr>
          <a:lstStyle/>
          <a:p>
            <a:r>
              <a:rPr lang="en-US" dirty="0"/>
              <a:t>Use quantitative research methods during the following parts of your program: </a:t>
            </a:r>
          </a:p>
          <a:p>
            <a:pPr lvl="1"/>
            <a:r>
              <a:rPr lang="en-US" dirty="0"/>
              <a:t>Stage 1—to obtain information on prevalence of relevant knowledge, attitudes, behaviors, and behavioral intentions </a:t>
            </a:r>
          </a:p>
          <a:p>
            <a:pPr lvl="1"/>
            <a:r>
              <a:rPr lang="en-US" dirty="0"/>
              <a:t>Stage 3—to monitor usage of materials and intended audience awareness of the communication program and its various tactics </a:t>
            </a:r>
          </a:p>
          <a:p>
            <a:pPr lvl="1"/>
            <a:r>
              <a:rPr lang="en-US" dirty="0"/>
              <a:t>Stage 4—to measure progress toward objectives methods, surveying and readability testing, can be used. </a:t>
            </a:r>
          </a:p>
          <a:p>
            <a:r>
              <a:rPr lang="en-US" dirty="0"/>
              <a:t>Surveys </a:t>
            </a:r>
          </a:p>
          <a:p>
            <a:pPr lvl="1"/>
            <a:r>
              <a:rPr lang="en-US" dirty="0"/>
              <a:t>Surveys are characterized by large numbers of respondents (100 or more) and questionnaires that contain predominantly forced-choice (closed-ended) questions. </a:t>
            </a:r>
          </a:p>
          <a:p>
            <a:r>
              <a:rPr lang="en-US" dirty="0"/>
              <a:t>Common Uses </a:t>
            </a:r>
          </a:p>
          <a:p>
            <a:pPr lvl="1"/>
            <a:r>
              <a:rPr lang="en-US" dirty="0"/>
              <a:t>Used in planning and assessment to obtain baseline and tracking information on knowledge, attitudes, behaviors, and behavioral intentions</a:t>
            </a:r>
            <a:endParaRPr lang="en-CY" dirty="0"/>
          </a:p>
        </p:txBody>
      </p:sp>
    </p:spTree>
    <p:extLst>
      <p:ext uri="{BB962C8B-B14F-4D97-AF65-F5344CB8AC3E}">
        <p14:creationId xmlns:p14="http://schemas.microsoft.com/office/powerpoint/2010/main" val="133335275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D11FA1-F8D3-6FF4-D005-F880CAFBCCAD}"/>
              </a:ext>
            </a:extLst>
          </p:cNvPr>
          <p:cNvSpPr>
            <a:spLocks noGrp="1"/>
          </p:cNvSpPr>
          <p:nvPr>
            <p:ph type="title"/>
          </p:nvPr>
        </p:nvSpPr>
        <p:spPr/>
        <p:txBody>
          <a:bodyPr/>
          <a:lstStyle/>
          <a:p>
            <a:r>
              <a:rPr lang="en-US" dirty="0"/>
              <a:t>Quantitative Research Methods</a:t>
            </a:r>
            <a:endParaRPr lang="en-CY" dirty="0"/>
          </a:p>
        </p:txBody>
      </p:sp>
      <p:sp>
        <p:nvSpPr>
          <p:cNvPr id="3" name="Content Placeholder 2">
            <a:extLst>
              <a:ext uri="{FF2B5EF4-FFF2-40B4-BE49-F238E27FC236}">
                <a16:creationId xmlns:a16="http://schemas.microsoft.com/office/drawing/2014/main" id="{49E610A1-FF1B-36BD-AE67-BD1932643E60}"/>
              </a:ext>
            </a:extLst>
          </p:cNvPr>
          <p:cNvSpPr>
            <a:spLocks noGrp="1"/>
          </p:cNvSpPr>
          <p:nvPr>
            <p:ph idx="1"/>
          </p:nvPr>
        </p:nvSpPr>
        <p:spPr/>
        <p:txBody>
          <a:bodyPr/>
          <a:lstStyle/>
          <a:p>
            <a:endParaRPr lang="en-CY" dirty="0"/>
          </a:p>
        </p:txBody>
      </p:sp>
      <p:graphicFrame>
        <p:nvGraphicFramePr>
          <p:cNvPr id="4" name="Table 3">
            <a:extLst>
              <a:ext uri="{FF2B5EF4-FFF2-40B4-BE49-F238E27FC236}">
                <a16:creationId xmlns:a16="http://schemas.microsoft.com/office/drawing/2014/main" id="{EDA432E5-BAD4-9C50-65DB-2276225CAB5E}"/>
              </a:ext>
            </a:extLst>
          </p:cNvPr>
          <p:cNvGraphicFramePr>
            <a:graphicFrameLocks noGrp="1"/>
          </p:cNvGraphicFramePr>
          <p:nvPr>
            <p:extLst>
              <p:ext uri="{D42A27DB-BD31-4B8C-83A1-F6EECF244321}">
                <p14:modId xmlns:p14="http://schemas.microsoft.com/office/powerpoint/2010/main" val="2677208399"/>
              </p:ext>
            </p:extLst>
          </p:nvPr>
        </p:nvGraphicFramePr>
        <p:xfrm>
          <a:off x="838200" y="1371601"/>
          <a:ext cx="10515600" cy="3713881"/>
        </p:xfrm>
        <a:graphic>
          <a:graphicData uri="http://schemas.openxmlformats.org/drawingml/2006/table">
            <a:tbl>
              <a:tblPr firstRow="1" bandRow="1">
                <a:tableStyleId>{073A0DAA-6AF3-43AB-8588-CEC1D06C72B9}</a:tableStyleId>
              </a:tblPr>
              <a:tblGrid>
                <a:gridCol w="5315000">
                  <a:extLst>
                    <a:ext uri="{9D8B030D-6E8A-4147-A177-3AD203B41FA5}">
                      <a16:colId xmlns:a16="http://schemas.microsoft.com/office/drawing/2014/main" val="34402925"/>
                    </a:ext>
                  </a:extLst>
                </a:gridCol>
                <a:gridCol w="5200600">
                  <a:extLst>
                    <a:ext uri="{9D8B030D-6E8A-4147-A177-3AD203B41FA5}">
                      <a16:colId xmlns:a16="http://schemas.microsoft.com/office/drawing/2014/main" val="2836650811"/>
                    </a:ext>
                  </a:extLst>
                </a:gridCol>
              </a:tblGrid>
              <a:tr h="395207">
                <a:tc>
                  <a:txBody>
                    <a:bodyPr/>
                    <a:lstStyle/>
                    <a:p>
                      <a:pPr algn="ctr"/>
                      <a:r>
                        <a:rPr lang="en-GB" sz="2400" dirty="0"/>
                        <a:t>Pros</a:t>
                      </a:r>
                      <a:endParaRPr lang="en-CY" sz="2400" dirty="0"/>
                    </a:p>
                  </a:txBody>
                  <a:tcPr marL="74841" marR="74841" marT="37421" marB="37421"/>
                </a:tc>
                <a:tc>
                  <a:txBody>
                    <a:bodyPr/>
                    <a:lstStyle/>
                    <a:p>
                      <a:pPr algn="ctr"/>
                      <a:r>
                        <a:rPr lang="en-GB" sz="2400" dirty="0"/>
                        <a:t>Cons</a:t>
                      </a:r>
                      <a:endParaRPr lang="en-CY" sz="2400" dirty="0"/>
                    </a:p>
                  </a:txBody>
                  <a:tcPr marL="74841" marR="74841" marT="37421" marB="37421"/>
                </a:tc>
                <a:extLst>
                  <a:ext uri="{0D108BD9-81ED-4DB2-BD59-A6C34878D82A}">
                    <a16:rowId xmlns:a16="http://schemas.microsoft.com/office/drawing/2014/main" val="1859269590"/>
                  </a:ext>
                </a:extLst>
              </a:tr>
              <a:tr h="3273279">
                <a:tc>
                  <a:txBody>
                    <a:bodyPr/>
                    <a:lstStyle/>
                    <a:p>
                      <a:pPr marL="285750" indent="-285750">
                        <a:buFont typeface="Arial" panose="020B0604020202020204" pitchFamily="34" charset="0"/>
                        <a:buChar char="•"/>
                      </a:pPr>
                      <a:r>
                        <a:rPr lang="en-US" sz="2400" dirty="0"/>
                        <a:t>Provides generalizable results (to generalize to a broader population, you must have a statistically valid random sample) </a:t>
                      </a:r>
                    </a:p>
                    <a:p>
                      <a:pPr marL="285750" indent="-285750">
                        <a:buFont typeface="Arial" panose="020B0604020202020204" pitchFamily="34" charset="0"/>
                        <a:buChar char="•"/>
                      </a:pPr>
                      <a:r>
                        <a:rPr lang="en-US" sz="2400" dirty="0"/>
                        <a:t>Can be anonymous (useful for sensitive topics) </a:t>
                      </a:r>
                    </a:p>
                    <a:p>
                      <a:pPr marL="285750" indent="-285750">
                        <a:buFont typeface="Arial" panose="020B0604020202020204" pitchFamily="34" charset="0"/>
                        <a:buChar char="•"/>
                      </a:pPr>
                      <a:r>
                        <a:rPr lang="en-US" sz="2400" dirty="0"/>
                        <a:t>Can incorporate visual material (e.g., can pretest prototype materials)</a:t>
                      </a:r>
                      <a:endParaRPr lang="en-CY" sz="2000" dirty="0"/>
                    </a:p>
                  </a:txBody>
                  <a:tcPr marL="74841" marR="74841" marT="37421" marB="37421"/>
                </a:tc>
                <a:tc>
                  <a:txBody>
                    <a:bodyPr/>
                    <a:lstStyle/>
                    <a:p>
                      <a:pPr marL="285750" indent="-285750">
                        <a:buFont typeface="Arial" panose="020B0604020202020204" pitchFamily="34" charset="0"/>
                        <a:buChar char="•"/>
                      </a:pPr>
                      <a:r>
                        <a:rPr lang="en-US" sz="2400" dirty="0"/>
                        <a:t>Limited ability to probe answers </a:t>
                      </a:r>
                    </a:p>
                    <a:p>
                      <a:pPr marL="285750" indent="-285750">
                        <a:buFont typeface="Arial" panose="020B0604020202020204" pitchFamily="34" charset="0"/>
                        <a:buChar char="•"/>
                      </a:pPr>
                      <a:r>
                        <a:rPr lang="en-US" sz="2400" dirty="0"/>
                        <a:t>Potential bias from possible respondent self-selection</a:t>
                      </a:r>
                    </a:p>
                  </a:txBody>
                  <a:tcPr marL="74841" marR="74841" marT="37421" marB="37421"/>
                </a:tc>
                <a:extLst>
                  <a:ext uri="{0D108BD9-81ED-4DB2-BD59-A6C34878D82A}">
                    <a16:rowId xmlns:a16="http://schemas.microsoft.com/office/drawing/2014/main" val="131744270"/>
                  </a:ext>
                </a:extLst>
              </a:tr>
            </a:tbl>
          </a:graphicData>
        </a:graphic>
      </p:graphicFrame>
    </p:spTree>
    <p:extLst>
      <p:ext uri="{BB962C8B-B14F-4D97-AF65-F5344CB8AC3E}">
        <p14:creationId xmlns:p14="http://schemas.microsoft.com/office/powerpoint/2010/main" val="30875743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D7A81-C373-94E0-5FE4-6EB69941F61A}"/>
              </a:ext>
            </a:extLst>
          </p:cNvPr>
          <p:cNvSpPr>
            <a:spLocks noGrp="1"/>
          </p:cNvSpPr>
          <p:nvPr>
            <p:ph type="title"/>
          </p:nvPr>
        </p:nvSpPr>
        <p:spPr/>
        <p:txBody>
          <a:bodyPr/>
          <a:lstStyle/>
          <a:p>
            <a:r>
              <a:rPr lang="en-GB" dirty="0"/>
              <a:t>Exercise </a:t>
            </a:r>
            <a:endParaRPr lang="en-CY" dirty="0"/>
          </a:p>
        </p:txBody>
      </p:sp>
      <p:sp>
        <p:nvSpPr>
          <p:cNvPr id="3" name="Content Placeholder 2">
            <a:extLst>
              <a:ext uri="{FF2B5EF4-FFF2-40B4-BE49-F238E27FC236}">
                <a16:creationId xmlns:a16="http://schemas.microsoft.com/office/drawing/2014/main" id="{48281E39-44D4-BE61-7D1A-B4D7F02ECE9E}"/>
              </a:ext>
            </a:extLst>
          </p:cNvPr>
          <p:cNvSpPr>
            <a:spLocks noGrp="1"/>
          </p:cNvSpPr>
          <p:nvPr>
            <p:ph idx="1"/>
          </p:nvPr>
        </p:nvSpPr>
        <p:spPr/>
        <p:txBody>
          <a:bodyPr/>
          <a:lstStyle/>
          <a:p>
            <a:r>
              <a:rPr lang="en-GB" dirty="0"/>
              <a:t>Look over the pros and cons of various survey formats as presented in the table on pages 158-159 of your textbook. Which of the formats do you believe is most appropriate for </a:t>
            </a:r>
            <a:r>
              <a:rPr lang="en-GB" dirty="0" err="1"/>
              <a:t>NDDs</a:t>
            </a:r>
            <a:r>
              <a:rPr lang="en-GB" dirty="0"/>
              <a:t> in your country and why? Present your opinion to the rest of your class. </a:t>
            </a:r>
            <a:endParaRPr lang="en-CY" dirty="0"/>
          </a:p>
        </p:txBody>
      </p:sp>
    </p:spTree>
    <p:extLst>
      <p:ext uri="{BB962C8B-B14F-4D97-AF65-F5344CB8AC3E}">
        <p14:creationId xmlns:p14="http://schemas.microsoft.com/office/powerpoint/2010/main" val="20173814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EAA40-3D7A-1117-6318-28D437D80381}"/>
              </a:ext>
            </a:extLst>
          </p:cNvPr>
          <p:cNvSpPr>
            <a:spLocks noGrp="1"/>
          </p:cNvSpPr>
          <p:nvPr>
            <p:ph type="title"/>
          </p:nvPr>
        </p:nvSpPr>
        <p:spPr/>
        <p:txBody>
          <a:bodyPr/>
          <a:lstStyle/>
          <a:p>
            <a:r>
              <a:rPr lang="en-GB" dirty="0"/>
              <a:t>Additional Research Methods</a:t>
            </a:r>
            <a:endParaRPr lang="en-CY" dirty="0"/>
          </a:p>
        </p:txBody>
      </p:sp>
      <p:sp>
        <p:nvSpPr>
          <p:cNvPr id="3" name="Content Placeholder 2">
            <a:extLst>
              <a:ext uri="{FF2B5EF4-FFF2-40B4-BE49-F238E27FC236}">
                <a16:creationId xmlns:a16="http://schemas.microsoft.com/office/drawing/2014/main" id="{749CDF0D-16CA-234D-94FA-370A0942B704}"/>
              </a:ext>
            </a:extLst>
          </p:cNvPr>
          <p:cNvSpPr>
            <a:spLocks noGrp="1"/>
          </p:cNvSpPr>
          <p:nvPr>
            <p:ph idx="1"/>
          </p:nvPr>
        </p:nvSpPr>
        <p:spPr/>
        <p:txBody>
          <a:bodyPr>
            <a:normAutofit fontScale="92500"/>
          </a:bodyPr>
          <a:lstStyle/>
          <a:p>
            <a:r>
              <a:rPr lang="en-US" dirty="0">
                <a:solidFill>
                  <a:schemeClr val="accent1"/>
                </a:solidFill>
              </a:rPr>
              <a:t>Gatekeeper Reviews </a:t>
            </a:r>
            <a:r>
              <a:rPr lang="en-US" dirty="0"/>
              <a:t>– Public and patient education materials are often routed to their intended audiences through health professionals or other individuals or organizations that can communicate with these audiences for you. These intermediaries act as gatekeepers, controlling the distribution channels that reach your intended audiences. </a:t>
            </a:r>
          </a:p>
          <a:p>
            <a:r>
              <a:rPr lang="en-US" dirty="0"/>
              <a:t>Methodology – The methodology you should use for gatekeeper review depends upon your available resources, time, and budget. Common methods include: </a:t>
            </a:r>
          </a:p>
          <a:p>
            <a:pPr lvl="1"/>
            <a:r>
              <a:rPr lang="en-US" dirty="0"/>
              <a:t>Self-administered questionnaires — Participants are sent the materials and the questionnaire at the same time. </a:t>
            </a:r>
          </a:p>
          <a:p>
            <a:pPr lvl="1"/>
            <a:r>
              <a:rPr lang="en-US" dirty="0"/>
              <a:t>Interviewer-administered questionnaires — Typically, an appointment for the interview is scheduled with the gatekeeper, and the materials are sent for review prior to the interview.</a:t>
            </a:r>
            <a:endParaRPr lang="en-CY" dirty="0"/>
          </a:p>
        </p:txBody>
      </p:sp>
    </p:spTree>
    <p:extLst>
      <p:ext uri="{BB962C8B-B14F-4D97-AF65-F5344CB8AC3E}">
        <p14:creationId xmlns:p14="http://schemas.microsoft.com/office/powerpoint/2010/main" val="426113536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E946F6-99EE-EC08-B633-51CD22CB26EE}"/>
              </a:ext>
            </a:extLst>
          </p:cNvPr>
          <p:cNvSpPr>
            <a:spLocks noGrp="1"/>
          </p:cNvSpPr>
          <p:nvPr>
            <p:ph type="title"/>
          </p:nvPr>
        </p:nvSpPr>
        <p:spPr/>
        <p:txBody>
          <a:bodyPr>
            <a:normAutofit fontScale="90000"/>
          </a:bodyPr>
          <a:lstStyle/>
          <a:p>
            <a:r>
              <a:rPr lang="en-GB" dirty="0"/>
              <a:t>Readability Testing (very important!) and applies to everything said above</a:t>
            </a:r>
            <a:endParaRPr lang="en-CY" dirty="0"/>
          </a:p>
        </p:txBody>
      </p:sp>
      <p:sp>
        <p:nvSpPr>
          <p:cNvPr id="3" name="Content Placeholder 2">
            <a:extLst>
              <a:ext uri="{FF2B5EF4-FFF2-40B4-BE49-F238E27FC236}">
                <a16:creationId xmlns:a16="http://schemas.microsoft.com/office/drawing/2014/main" id="{BBA774A2-B3BF-D0DD-79F5-75EC026E2944}"/>
              </a:ext>
            </a:extLst>
          </p:cNvPr>
          <p:cNvSpPr>
            <a:spLocks noGrp="1"/>
          </p:cNvSpPr>
          <p:nvPr>
            <p:ph idx="1"/>
          </p:nvPr>
        </p:nvSpPr>
        <p:spPr/>
        <p:txBody>
          <a:bodyPr/>
          <a:lstStyle/>
          <a:p>
            <a:r>
              <a:rPr lang="en-US" dirty="0"/>
              <a:t>Readability formulas often are used to assess the reading level of materials. Fry, Flesch, FOG, and SMOG are among the most commonly used. Applying these formulas is a simple process that can be done manually or by using a computer software program. Each method takes only a few minutes. </a:t>
            </a:r>
          </a:p>
          <a:p>
            <a:r>
              <a:rPr lang="en-US" dirty="0"/>
              <a:t>Typically, readability formulas measure the difficulty of the vocabulary used and the average sentence length. In addition, computer software programs analyze a document’s grammar, style, word usage, and punctuation, and assign a reading level. These formulas, however, do not measure the reader’s level of comprehension.</a:t>
            </a:r>
            <a:endParaRPr lang="en-CY" dirty="0"/>
          </a:p>
        </p:txBody>
      </p:sp>
    </p:spTree>
    <p:extLst>
      <p:ext uri="{BB962C8B-B14F-4D97-AF65-F5344CB8AC3E}">
        <p14:creationId xmlns:p14="http://schemas.microsoft.com/office/powerpoint/2010/main" val="170824602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B2AB84-9F23-A75A-28A0-FCD75BE838E2}"/>
              </a:ext>
            </a:extLst>
          </p:cNvPr>
          <p:cNvSpPr>
            <a:spLocks noGrp="1"/>
          </p:cNvSpPr>
          <p:nvPr>
            <p:ph type="title"/>
          </p:nvPr>
        </p:nvSpPr>
        <p:spPr/>
        <p:txBody>
          <a:bodyPr/>
          <a:lstStyle/>
          <a:p>
            <a:r>
              <a:rPr lang="en-GB" dirty="0"/>
              <a:t>Exercise </a:t>
            </a:r>
            <a:endParaRPr lang="en-CY" dirty="0"/>
          </a:p>
        </p:txBody>
      </p:sp>
      <p:sp>
        <p:nvSpPr>
          <p:cNvPr id="3" name="Content Placeholder 2">
            <a:extLst>
              <a:ext uri="{FF2B5EF4-FFF2-40B4-BE49-F238E27FC236}">
                <a16:creationId xmlns:a16="http://schemas.microsoft.com/office/drawing/2014/main" id="{9F67D17E-B6FC-EEB9-D88E-BFF7CAA56452}"/>
              </a:ext>
            </a:extLst>
          </p:cNvPr>
          <p:cNvSpPr>
            <a:spLocks noGrp="1"/>
          </p:cNvSpPr>
          <p:nvPr>
            <p:ph idx="1"/>
          </p:nvPr>
        </p:nvSpPr>
        <p:spPr/>
        <p:txBody>
          <a:bodyPr/>
          <a:lstStyle/>
          <a:p>
            <a:r>
              <a:rPr lang="en-GB" dirty="0"/>
              <a:t>Use the outline on pages 171-172 from your textbook to create your own Communication Program Plan.</a:t>
            </a:r>
          </a:p>
          <a:p>
            <a:r>
              <a:rPr lang="en-GB" dirty="0"/>
              <a:t>Following that, use the outline on pages 176-177 to develop your Partnership Plan.   </a:t>
            </a:r>
            <a:endParaRPr lang="en-CY" dirty="0"/>
          </a:p>
        </p:txBody>
      </p:sp>
    </p:spTree>
    <p:extLst>
      <p:ext uri="{BB962C8B-B14F-4D97-AF65-F5344CB8AC3E}">
        <p14:creationId xmlns:p14="http://schemas.microsoft.com/office/powerpoint/2010/main" val="196362250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3C8F948-8E26-7741-8F5B-93E923BA82E2}"/>
              </a:ext>
            </a:extLst>
          </p:cNvPr>
          <p:cNvSpPr>
            <a:spLocks noGrp="1"/>
          </p:cNvSpPr>
          <p:nvPr>
            <p:ph idx="1"/>
          </p:nvPr>
        </p:nvSpPr>
        <p:spPr/>
        <p:txBody>
          <a:bodyPr/>
          <a:lstStyle/>
          <a:p>
            <a:pPr marL="0" indent="0" algn="ctr">
              <a:buNone/>
            </a:pPr>
            <a:endParaRPr lang="en-US" sz="6000" dirty="0"/>
          </a:p>
          <a:p>
            <a:pPr marL="0" indent="0" algn="ctr">
              <a:buNone/>
            </a:pPr>
            <a:endParaRPr lang="en-US" sz="6000" dirty="0"/>
          </a:p>
          <a:p>
            <a:pPr marL="0" indent="0" algn="ctr">
              <a:buNone/>
            </a:pPr>
            <a:r>
              <a:rPr lang="en-US" sz="6000" dirty="0"/>
              <a:t>Thank you </a:t>
            </a:r>
            <a:endParaRPr lang="en-US" dirty="0"/>
          </a:p>
        </p:txBody>
      </p:sp>
    </p:spTree>
    <p:extLst>
      <p:ext uri="{BB962C8B-B14F-4D97-AF65-F5344CB8AC3E}">
        <p14:creationId xmlns:p14="http://schemas.microsoft.com/office/powerpoint/2010/main" val="39614685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E814B3-F569-6B76-42D1-4CC5A9284CE6}"/>
              </a:ext>
            </a:extLst>
          </p:cNvPr>
          <p:cNvSpPr>
            <a:spLocks noGrp="1"/>
          </p:cNvSpPr>
          <p:nvPr>
            <p:ph type="title"/>
          </p:nvPr>
        </p:nvSpPr>
        <p:spPr/>
        <p:txBody>
          <a:bodyPr/>
          <a:lstStyle/>
          <a:p>
            <a:r>
              <a:rPr lang="en-US" dirty="0"/>
              <a:t>Qualitative Research </a:t>
            </a:r>
            <a:endParaRPr lang="en-CY" dirty="0"/>
          </a:p>
        </p:txBody>
      </p:sp>
      <p:sp>
        <p:nvSpPr>
          <p:cNvPr id="3" name="Content Placeholder 2">
            <a:extLst>
              <a:ext uri="{FF2B5EF4-FFF2-40B4-BE49-F238E27FC236}">
                <a16:creationId xmlns:a16="http://schemas.microsoft.com/office/drawing/2014/main" id="{E81C2A34-0228-AEEA-685E-962DFD0DE278}"/>
              </a:ext>
            </a:extLst>
          </p:cNvPr>
          <p:cNvSpPr>
            <a:spLocks noGrp="1"/>
          </p:cNvSpPr>
          <p:nvPr>
            <p:ph idx="1"/>
          </p:nvPr>
        </p:nvSpPr>
        <p:spPr/>
        <p:txBody>
          <a:bodyPr>
            <a:normAutofit fontScale="85000" lnSpcReduction="20000"/>
          </a:bodyPr>
          <a:lstStyle/>
          <a:p>
            <a:r>
              <a:rPr lang="en-US" dirty="0"/>
              <a:t>Use qualitative research methods when: </a:t>
            </a:r>
          </a:p>
          <a:p>
            <a:pPr lvl="1"/>
            <a:r>
              <a:rPr lang="en-US" dirty="0"/>
              <a:t>You are planning a communication program and developing materials for it </a:t>
            </a:r>
          </a:p>
          <a:p>
            <a:pPr lvl="1"/>
            <a:r>
              <a:rPr lang="en-US" dirty="0"/>
              <a:t>When the goal of your research is to explore a topic or idea </a:t>
            </a:r>
          </a:p>
          <a:p>
            <a:pPr lvl="1"/>
            <a:r>
              <a:rPr lang="en-US" dirty="0"/>
              <a:t>When the goal of your research is to gain insights into an intended audience’s lifestyle, culture, motivations, behaviors, and preferences </a:t>
            </a:r>
          </a:p>
          <a:p>
            <a:r>
              <a:rPr lang="en-US" dirty="0"/>
              <a:t>Conduct qualitative research by: </a:t>
            </a:r>
          </a:p>
          <a:p>
            <a:pPr lvl="1"/>
            <a:r>
              <a:rPr lang="en-US" dirty="0"/>
              <a:t>Selecting a small group of people chosen for particular characteristics </a:t>
            </a:r>
          </a:p>
          <a:p>
            <a:pPr lvl="1"/>
            <a:r>
              <a:rPr lang="en-US" dirty="0"/>
              <a:t>Convening a discussion (i.e., a focus group or in-depth interview) or observing individuals’ behaviors in schools, malls, supermarkets, etc. </a:t>
            </a:r>
          </a:p>
          <a:p>
            <a:pPr lvl="1"/>
            <a:r>
              <a:rPr lang="en-US" dirty="0"/>
              <a:t>Keeping the discussion fairly unstructured, so that participants are free to make any response and are not required to choose from a list of possible responses </a:t>
            </a:r>
          </a:p>
          <a:p>
            <a:pPr lvl="1"/>
            <a:r>
              <a:rPr lang="en-US" dirty="0"/>
              <a:t>Choosing which question to ask next based on your participants’ previous responses</a:t>
            </a:r>
          </a:p>
          <a:p>
            <a:r>
              <a:rPr lang="en-US" dirty="0"/>
              <a:t>Qualitative research results cannot be: </a:t>
            </a:r>
          </a:p>
          <a:p>
            <a:pPr lvl="1"/>
            <a:r>
              <a:rPr lang="en-US" dirty="0"/>
              <a:t>Quantified or subjected to statistical analysis </a:t>
            </a:r>
          </a:p>
          <a:p>
            <a:pPr lvl="1"/>
            <a:r>
              <a:rPr lang="en-US" dirty="0"/>
              <a:t>Projected to the population from which the respondents were drawn because participants are not selected randomly (to be representative of the population as a whole) and because not all participants are asked precisely the same questions</a:t>
            </a:r>
            <a:endParaRPr lang="en-CY" dirty="0"/>
          </a:p>
        </p:txBody>
      </p:sp>
    </p:spTree>
    <p:extLst>
      <p:ext uri="{BB962C8B-B14F-4D97-AF65-F5344CB8AC3E}">
        <p14:creationId xmlns:p14="http://schemas.microsoft.com/office/powerpoint/2010/main" val="29691464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43FF0E-FF26-FAE4-52DC-F6167B5B0C71}"/>
              </a:ext>
            </a:extLst>
          </p:cNvPr>
          <p:cNvSpPr>
            <a:spLocks noGrp="1"/>
          </p:cNvSpPr>
          <p:nvPr>
            <p:ph type="title"/>
          </p:nvPr>
        </p:nvSpPr>
        <p:spPr/>
        <p:txBody>
          <a:bodyPr/>
          <a:lstStyle/>
          <a:p>
            <a:r>
              <a:rPr lang="en-GB" dirty="0"/>
              <a:t>Quantitative Research </a:t>
            </a:r>
            <a:endParaRPr lang="en-CY" dirty="0"/>
          </a:p>
        </p:txBody>
      </p:sp>
      <p:sp>
        <p:nvSpPr>
          <p:cNvPr id="3" name="Content Placeholder 2">
            <a:extLst>
              <a:ext uri="{FF2B5EF4-FFF2-40B4-BE49-F238E27FC236}">
                <a16:creationId xmlns:a16="http://schemas.microsoft.com/office/drawing/2014/main" id="{1FDD6C1F-62BD-1E8C-D9EB-F620564636E6}"/>
              </a:ext>
            </a:extLst>
          </p:cNvPr>
          <p:cNvSpPr>
            <a:spLocks noGrp="1"/>
          </p:cNvSpPr>
          <p:nvPr>
            <p:ph idx="1"/>
          </p:nvPr>
        </p:nvSpPr>
        <p:spPr/>
        <p:txBody>
          <a:bodyPr>
            <a:normAutofit lnSpcReduction="10000"/>
          </a:bodyPr>
          <a:lstStyle/>
          <a:p>
            <a:r>
              <a:rPr lang="en-US" dirty="0"/>
              <a:t>Use quantitative research methods when: </a:t>
            </a:r>
          </a:p>
          <a:p>
            <a:pPr lvl="1"/>
            <a:r>
              <a:rPr lang="en-US" dirty="0"/>
              <a:t>You are planning a communication program (e.g., to measure the prevalence of a particular behavior) or assessing a program already in place </a:t>
            </a:r>
          </a:p>
          <a:p>
            <a:pPr lvl="1"/>
            <a:r>
              <a:rPr lang="en-US" dirty="0"/>
              <a:t>The goal of your research is measurement of particular variables </a:t>
            </a:r>
          </a:p>
          <a:p>
            <a:r>
              <a:rPr lang="en-US" dirty="0"/>
              <a:t>Conduct quantitative research by: </a:t>
            </a:r>
          </a:p>
          <a:p>
            <a:pPr lvl="1"/>
            <a:r>
              <a:rPr lang="en-US" dirty="0"/>
              <a:t>Selecting a large group or groups of people </a:t>
            </a:r>
          </a:p>
          <a:p>
            <a:pPr lvl="1"/>
            <a:r>
              <a:rPr lang="en-US" dirty="0"/>
              <a:t>Using a structured questionnaire containing predominantly forced-choice or closed-ended questions </a:t>
            </a:r>
          </a:p>
          <a:p>
            <a:r>
              <a:rPr lang="en-US" dirty="0"/>
              <a:t>Quantitative research results can be: </a:t>
            </a:r>
          </a:p>
          <a:p>
            <a:pPr lvl="1"/>
            <a:r>
              <a:rPr lang="en-US" dirty="0"/>
              <a:t>Analyzed using statistical techniques </a:t>
            </a:r>
          </a:p>
          <a:p>
            <a:pPr lvl="1"/>
            <a:r>
              <a:rPr lang="en-US" dirty="0"/>
              <a:t>Considered representative of the population from which the respondents were drawn if each person in the population had an equal chance of being included</a:t>
            </a:r>
            <a:endParaRPr lang="en-CY" dirty="0"/>
          </a:p>
        </p:txBody>
      </p:sp>
    </p:spTree>
    <p:extLst>
      <p:ext uri="{BB962C8B-B14F-4D97-AF65-F5344CB8AC3E}">
        <p14:creationId xmlns:p14="http://schemas.microsoft.com/office/powerpoint/2010/main" val="1856071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794EA2-B2D5-AB6C-31E4-82C0B9B822A2}"/>
              </a:ext>
            </a:extLst>
          </p:cNvPr>
          <p:cNvSpPr>
            <a:spLocks noGrp="1"/>
          </p:cNvSpPr>
          <p:nvPr>
            <p:ph type="title"/>
          </p:nvPr>
        </p:nvSpPr>
        <p:spPr/>
        <p:txBody>
          <a:bodyPr/>
          <a:lstStyle/>
          <a:p>
            <a:r>
              <a:rPr lang="en-US" dirty="0"/>
              <a:t>Qualitative Research Methods </a:t>
            </a:r>
            <a:endParaRPr lang="en-CY" dirty="0"/>
          </a:p>
        </p:txBody>
      </p:sp>
      <p:sp>
        <p:nvSpPr>
          <p:cNvPr id="3" name="Content Placeholder 2">
            <a:extLst>
              <a:ext uri="{FF2B5EF4-FFF2-40B4-BE49-F238E27FC236}">
                <a16:creationId xmlns:a16="http://schemas.microsoft.com/office/drawing/2014/main" id="{E6A6FC2E-3277-87C0-D9ED-060C9F878AB0}"/>
              </a:ext>
            </a:extLst>
          </p:cNvPr>
          <p:cNvSpPr>
            <a:spLocks noGrp="1"/>
          </p:cNvSpPr>
          <p:nvPr>
            <p:ph idx="1"/>
          </p:nvPr>
        </p:nvSpPr>
        <p:spPr/>
        <p:txBody>
          <a:bodyPr>
            <a:noAutofit/>
          </a:bodyPr>
          <a:lstStyle/>
          <a:p>
            <a:r>
              <a:rPr lang="en-US" sz="2200" dirty="0"/>
              <a:t>Use qualitative research methods during the following parts of your program: </a:t>
            </a:r>
          </a:p>
          <a:p>
            <a:pPr lvl="1"/>
            <a:r>
              <a:rPr lang="en-US" sz="2200" dirty="0"/>
              <a:t>Stage 1—to find out more about your intended audiences and to learn what the priorities and approach should be for trying to influence their awareness, knowledge, attitudes, intentions, or behaviors </a:t>
            </a:r>
          </a:p>
          <a:p>
            <a:pPr lvl="1"/>
            <a:r>
              <a:rPr lang="en-US" sz="2200" dirty="0"/>
              <a:t>Stage 2—to determine whether your materials communicate the intended messages effectively and persuasively </a:t>
            </a:r>
          </a:p>
          <a:p>
            <a:pPr lvl="1"/>
            <a:r>
              <a:rPr lang="en-US" sz="2200" dirty="0"/>
              <a:t>Stage 3—to understand why the program is or isn’t working as expected </a:t>
            </a:r>
          </a:p>
          <a:p>
            <a:pPr lvl="1"/>
            <a:r>
              <a:rPr lang="en-US" sz="2200" dirty="0"/>
              <a:t>Stage 4—to learn more about what worked and what didn’t, and why certain outcomes occurred </a:t>
            </a:r>
          </a:p>
          <a:p>
            <a:r>
              <a:rPr lang="en-US" sz="2200" dirty="0"/>
              <a:t>Focus groups and in-depth interviews are the most common methods used in qualitative communication research. However, there are many innovative methods, some described here, that can help you learn about an audience. Because the methodologies for each are very similar, they are discussed together here, using instructions for focus groups as a guide. </a:t>
            </a:r>
            <a:endParaRPr lang="en-CY" sz="2200" dirty="0"/>
          </a:p>
        </p:txBody>
      </p:sp>
    </p:spTree>
    <p:extLst>
      <p:ext uri="{BB962C8B-B14F-4D97-AF65-F5344CB8AC3E}">
        <p14:creationId xmlns:p14="http://schemas.microsoft.com/office/powerpoint/2010/main" val="21619753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7D633D-0756-177B-C369-1BF84EBB434C}"/>
              </a:ext>
            </a:extLst>
          </p:cNvPr>
          <p:cNvSpPr>
            <a:spLocks noGrp="1"/>
          </p:cNvSpPr>
          <p:nvPr>
            <p:ph type="title"/>
          </p:nvPr>
        </p:nvSpPr>
        <p:spPr>
          <a:xfrm>
            <a:off x="838200" y="0"/>
            <a:ext cx="10515600" cy="874395"/>
          </a:xfrm>
        </p:spPr>
        <p:txBody>
          <a:bodyPr/>
          <a:lstStyle/>
          <a:p>
            <a:r>
              <a:rPr lang="en-GB" dirty="0"/>
              <a:t>Focus Groups</a:t>
            </a:r>
            <a:endParaRPr lang="en-CY" dirty="0"/>
          </a:p>
        </p:txBody>
      </p:sp>
      <p:sp>
        <p:nvSpPr>
          <p:cNvPr id="3" name="Content Placeholder 2">
            <a:extLst>
              <a:ext uri="{FF2B5EF4-FFF2-40B4-BE49-F238E27FC236}">
                <a16:creationId xmlns:a16="http://schemas.microsoft.com/office/drawing/2014/main" id="{4604A21A-EC7D-A5DD-C2AF-CD0F4F9C4AEE}"/>
              </a:ext>
            </a:extLst>
          </p:cNvPr>
          <p:cNvSpPr>
            <a:spLocks noGrp="1"/>
          </p:cNvSpPr>
          <p:nvPr>
            <p:ph idx="1"/>
          </p:nvPr>
        </p:nvSpPr>
        <p:spPr>
          <a:xfrm>
            <a:off x="838200" y="874396"/>
            <a:ext cx="10515600" cy="5302568"/>
          </a:xfrm>
        </p:spPr>
        <p:txBody>
          <a:bodyPr>
            <a:normAutofit fontScale="55000" lnSpcReduction="20000"/>
          </a:bodyPr>
          <a:lstStyle/>
          <a:p>
            <a:r>
              <a:rPr lang="en-US" sz="2900" dirty="0"/>
              <a:t>Working from a discussion guide, a skilled moderator facilitates a 1- to 2-hour discussion among 6 to 10 participants, which can be conducted either in person or by telephone (ideally in person). The moderator keeps the session on track while participants talk freely and spontaneously. As new topics related to the material emerge, the moderator asks additional questions to learn more. </a:t>
            </a:r>
          </a:p>
          <a:p>
            <a:r>
              <a:rPr lang="en-US" sz="2900" dirty="0"/>
              <a:t>Common Uses </a:t>
            </a:r>
          </a:p>
          <a:p>
            <a:pPr lvl="1"/>
            <a:r>
              <a:rPr lang="en-US" sz="3300" dirty="0"/>
              <a:t>Developing a communication strategy: </a:t>
            </a:r>
          </a:p>
          <a:p>
            <a:pPr lvl="2"/>
            <a:r>
              <a:rPr lang="en-US" sz="2900" dirty="0"/>
              <a:t>—Learning about feelings, motivators, and past experiences related to a health topic </a:t>
            </a:r>
          </a:p>
          <a:p>
            <a:pPr lvl="2"/>
            <a:r>
              <a:rPr lang="en-US" sz="2900" dirty="0"/>
              <a:t>—Exploring the feasibility of various potential actions (from the intended audience’s viewpoint) </a:t>
            </a:r>
          </a:p>
          <a:p>
            <a:pPr lvl="2"/>
            <a:r>
              <a:rPr lang="en-US" sz="2900" dirty="0"/>
              <a:t>—Identifying barriers to those actions </a:t>
            </a:r>
          </a:p>
          <a:p>
            <a:pPr lvl="2"/>
            <a:r>
              <a:rPr lang="en-US" sz="2900" dirty="0"/>
              <a:t>—Exploring what benefits the intended audience members find compelling and what results they expect from taking a particular action </a:t>
            </a:r>
          </a:p>
          <a:p>
            <a:pPr lvl="2"/>
            <a:r>
              <a:rPr lang="en-US" sz="2900" dirty="0"/>
              <a:t>—Learning about the intended-audience’s use of settings, channels, and activities </a:t>
            </a:r>
          </a:p>
          <a:p>
            <a:pPr lvl="2"/>
            <a:r>
              <a:rPr lang="en-US" sz="2900" dirty="0"/>
              <a:t>—Capturing the language used by the intended audience to discuss issues </a:t>
            </a:r>
          </a:p>
          <a:p>
            <a:pPr lvl="1"/>
            <a:r>
              <a:rPr lang="en-US" sz="3300" dirty="0"/>
              <a:t>Exploring reactions to message concepts (concept testing): </a:t>
            </a:r>
          </a:p>
          <a:p>
            <a:pPr lvl="2"/>
            <a:r>
              <a:rPr lang="en-US" sz="2900" dirty="0"/>
              <a:t>—Identifying concepts that do or do not resonate and understanding why </a:t>
            </a:r>
          </a:p>
          <a:p>
            <a:pPr lvl="2"/>
            <a:r>
              <a:rPr lang="en-US" sz="2900" dirty="0"/>
              <a:t>—Triggering the creative thinking of communication professionals </a:t>
            </a:r>
          </a:p>
          <a:p>
            <a:pPr lvl="2"/>
            <a:r>
              <a:rPr lang="en-US" sz="2900" dirty="0"/>
              <a:t>—Illustrating to others how the intended audience thinks and talks about a health issue </a:t>
            </a:r>
          </a:p>
          <a:p>
            <a:pPr lvl="1"/>
            <a:r>
              <a:rPr lang="en-US" sz="3300" dirty="0"/>
              <a:t>Developing hypotheses (or broad issues) for quantitative studies and identifying the range of responses that should be included in closed-ended questionnaires </a:t>
            </a:r>
          </a:p>
          <a:p>
            <a:pPr lvl="1"/>
            <a:r>
              <a:rPr lang="en-US" sz="3300" dirty="0"/>
              <a:t>Providing insights into the results of quantitative studies by obtaining in-depth information from individuals typical of the intended audience to help understand why individuals responded in certain ways</a:t>
            </a:r>
            <a:endParaRPr lang="en-CY" sz="3300" dirty="0"/>
          </a:p>
        </p:txBody>
      </p:sp>
    </p:spTree>
    <p:extLst>
      <p:ext uri="{BB962C8B-B14F-4D97-AF65-F5344CB8AC3E}">
        <p14:creationId xmlns:p14="http://schemas.microsoft.com/office/powerpoint/2010/main" val="3833866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FB9B9-9B3B-F5B6-AF2C-F9B4344D4BE5}"/>
              </a:ext>
            </a:extLst>
          </p:cNvPr>
          <p:cNvSpPr>
            <a:spLocks noGrp="1"/>
          </p:cNvSpPr>
          <p:nvPr>
            <p:ph type="title"/>
          </p:nvPr>
        </p:nvSpPr>
        <p:spPr/>
        <p:txBody>
          <a:bodyPr/>
          <a:lstStyle/>
          <a:p>
            <a:r>
              <a:rPr lang="en-GB" dirty="0"/>
              <a:t>Pros and Cons of Focus Groups</a:t>
            </a:r>
            <a:endParaRPr lang="en-CY" dirty="0"/>
          </a:p>
        </p:txBody>
      </p:sp>
      <p:graphicFrame>
        <p:nvGraphicFramePr>
          <p:cNvPr id="4" name="Content Placeholder 3">
            <a:extLst>
              <a:ext uri="{FF2B5EF4-FFF2-40B4-BE49-F238E27FC236}">
                <a16:creationId xmlns:a16="http://schemas.microsoft.com/office/drawing/2014/main" id="{CFA1242F-51D7-A14B-12F1-B31959FD38B2}"/>
              </a:ext>
            </a:extLst>
          </p:cNvPr>
          <p:cNvGraphicFramePr>
            <a:graphicFrameLocks noGrp="1"/>
          </p:cNvGraphicFramePr>
          <p:nvPr>
            <p:ph idx="1"/>
            <p:extLst>
              <p:ext uri="{D42A27DB-BD31-4B8C-83A1-F6EECF244321}">
                <p14:modId xmlns:p14="http://schemas.microsoft.com/office/powerpoint/2010/main" val="1837378841"/>
              </p:ext>
            </p:extLst>
          </p:nvPr>
        </p:nvGraphicFramePr>
        <p:xfrm>
          <a:off x="838200" y="1371600"/>
          <a:ext cx="10515600" cy="3205480"/>
        </p:xfrm>
        <a:graphic>
          <a:graphicData uri="http://schemas.openxmlformats.org/drawingml/2006/table">
            <a:tbl>
              <a:tblPr firstRow="1" bandRow="1">
                <a:tableStyleId>{073A0DAA-6AF3-43AB-8588-CEC1D06C72B9}</a:tableStyleId>
              </a:tblPr>
              <a:tblGrid>
                <a:gridCol w="5257800">
                  <a:extLst>
                    <a:ext uri="{9D8B030D-6E8A-4147-A177-3AD203B41FA5}">
                      <a16:colId xmlns:a16="http://schemas.microsoft.com/office/drawing/2014/main" val="2346490167"/>
                    </a:ext>
                  </a:extLst>
                </a:gridCol>
                <a:gridCol w="5257800">
                  <a:extLst>
                    <a:ext uri="{9D8B030D-6E8A-4147-A177-3AD203B41FA5}">
                      <a16:colId xmlns:a16="http://schemas.microsoft.com/office/drawing/2014/main" val="4219329629"/>
                    </a:ext>
                  </a:extLst>
                </a:gridCol>
              </a:tblGrid>
              <a:tr h="370840">
                <a:tc>
                  <a:txBody>
                    <a:bodyPr/>
                    <a:lstStyle/>
                    <a:p>
                      <a:pPr algn="ctr"/>
                      <a:r>
                        <a:rPr lang="en-GB" dirty="0"/>
                        <a:t>Pros</a:t>
                      </a:r>
                      <a:endParaRPr lang="en-CY" dirty="0"/>
                    </a:p>
                  </a:txBody>
                  <a:tcPr/>
                </a:tc>
                <a:tc>
                  <a:txBody>
                    <a:bodyPr/>
                    <a:lstStyle/>
                    <a:p>
                      <a:pPr algn="ctr"/>
                      <a:r>
                        <a:rPr lang="en-GB" dirty="0"/>
                        <a:t>Cons</a:t>
                      </a:r>
                      <a:endParaRPr lang="en-CY" dirty="0"/>
                    </a:p>
                  </a:txBody>
                  <a:tcPr/>
                </a:tc>
                <a:extLst>
                  <a:ext uri="{0D108BD9-81ED-4DB2-BD59-A6C34878D82A}">
                    <a16:rowId xmlns:a16="http://schemas.microsoft.com/office/drawing/2014/main" val="3569731265"/>
                  </a:ext>
                </a:extLst>
              </a:tr>
              <a:tr h="370840">
                <a:tc>
                  <a:txBody>
                    <a:bodyPr/>
                    <a:lstStyle/>
                    <a:p>
                      <a:pPr marL="285750" indent="-285750">
                        <a:buFont typeface="Arial" panose="020B0604020202020204" pitchFamily="34" charset="0"/>
                        <a:buChar char="•"/>
                      </a:pPr>
                      <a:r>
                        <a:rPr lang="en-US" dirty="0"/>
                        <a:t>Group interaction can help elicit in-depth thought and discussion. </a:t>
                      </a:r>
                    </a:p>
                    <a:p>
                      <a:pPr marL="285750" indent="-285750">
                        <a:buFont typeface="Arial" panose="020B0604020202020204" pitchFamily="34" charset="0"/>
                        <a:buChar char="•"/>
                      </a:pPr>
                      <a:r>
                        <a:rPr lang="en-US" dirty="0"/>
                        <a:t>Group interaction can help with brainstorming because respondents can build off one another’s ideas. </a:t>
                      </a:r>
                    </a:p>
                    <a:p>
                      <a:pPr marL="285750" indent="-285750">
                        <a:buFont typeface="Arial" panose="020B0604020202020204" pitchFamily="34" charset="0"/>
                        <a:buChar char="•"/>
                      </a:pPr>
                      <a:r>
                        <a:rPr lang="en-US" dirty="0"/>
                        <a:t>Moderators have considerable opportunity to probe responses. </a:t>
                      </a:r>
                    </a:p>
                    <a:p>
                      <a:pPr marL="285750" indent="-285750">
                        <a:buFont typeface="Arial" panose="020B0604020202020204" pitchFamily="34" charset="0"/>
                        <a:buChar char="•"/>
                      </a:pPr>
                      <a:r>
                        <a:rPr lang="en-US" dirty="0"/>
                        <a:t>Focus groups yield richer data than surveys about the complexities of an intended audience’s thinking and behavior.</a:t>
                      </a:r>
                      <a:endParaRPr lang="en-CY" dirty="0"/>
                    </a:p>
                  </a:txBody>
                  <a:tcPr/>
                </a:tc>
                <a:tc>
                  <a:txBody>
                    <a:bodyPr/>
                    <a:lstStyle/>
                    <a:p>
                      <a:pPr marL="285750" indent="-285750">
                        <a:buFont typeface="Arial" panose="020B0604020202020204" pitchFamily="34" charset="0"/>
                        <a:buChar char="•"/>
                      </a:pPr>
                      <a:r>
                        <a:rPr lang="en-US" dirty="0"/>
                        <a:t>Findings are not generalizable to the population. </a:t>
                      </a:r>
                    </a:p>
                    <a:p>
                      <a:pPr marL="285750" indent="-285750">
                        <a:buFont typeface="Arial" panose="020B0604020202020204" pitchFamily="34" charset="0"/>
                        <a:buChar char="•"/>
                      </a:pPr>
                      <a:r>
                        <a:rPr lang="en-US" dirty="0"/>
                        <a:t>Focus groups can be labor intensive and expensive, especially if sessions are conducted in multiple locations. </a:t>
                      </a:r>
                    </a:p>
                    <a:p>
                      <a:pPr marL="285750" indent="-285750">
                        <a:buFont typeface="Arial" panose="020B0604020202020204" pitchFamily="34" charset="0"/>
                        <a:buChar char="•"/>
                      </a:pPr>
                      <a:r>
                        <a:rPr lang="en-US" dirty="0"/>
                        <a:t>Group responses do not necessarily reflect individuals’ opinions because some individuals in the group may dominate the discussion or may influence others’ opinions. </a:t>
                      </a:r>
                    </a:p>
                    <a:p>
                      <a:pPr marL="285750" indent="-285750">
                        <a:buFont typeface="Arial" panose="020B0604020202020204" pitchFamily="34" charset="0"/>
                        <a:buChar char="•"/>
                      </a:pPr>
                      <a:r>
                        <a:rPr lang="en-US" dirty="0"/>
                        <a:t>Each person is limited to about 10 minutes of talking.</a:t>
                      </a:r>
                      <a:endParaRPr lang="en-CY" dirty="0"/>
                    </a:p>
                  </a:txBody>
                  <a:tcPr/>
                </a:tc>
                <a:extLst>
                  <a:ext uri="{0D108BD9-81ED-4DB2-BD59-A6C34878D82A}">
                    <a16:rowId xmlns:a16="http://schemas.microsoft.com/office/drawing/2014/main" val="2906712595"/>
                  </a:ext>
                </a:extLst>
              </a:tr>
            </a:tbl>
          </a:graphicData>
        </a:graphic>
      </p:graphicFrame>
    </p:spTree>
    <p:extLst>
      <p:ext uri="{BB962C8B-B14F-4D97-AF65-F5344CB8AC3E}">
        <p14:creationId xmlns:p14="http://schemas.microsoft.com/office/powerpoint/2010/main" val="37654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0C851-0CD2-E9ED-37B9-5D892C9C4856}"/>
              </a:ext>
            </a:extLst>
          </p:cNvPr>
          <p:cNvSpPr>
            <a:spLocks noGrp="1"/>
          </p:cNvSpPr>
          <p:nvPr>
            <p:ph type="title"/>
          </p:nvPr>
        </p:nvSpPr>
        <p:spPr/>
        <p:txBody>
          <a:bodyPr>
            <a:normAutofit fontScale="90000"/>
          </a:bodyPr>
          <a:lstStyle/>
          <a:p>
            <a:r>
              <a:rPr lang="en-US" dirty="0"/>
              <a:t>How to Design and Conduct a Focus Group or In-Depth Interview Study</a:t>
            </a:r>
            <a:endParaRPr lang="en-CY" dirty="0"/>
          </a:p>
        </p:txBody>
      </p:sp>
      <p:sp>
        <p:nvSpPr>
          <p:cNvPr id="3" name="Content Placeholder 2">
            <a:extLst>
              <a:ext uri="{FF2B5EF4-FFF2-40B4-BE49-F238E27FC236}">
                <a16:creationId xmlns:a16="http://schemas.microsoft.com/office/drawing/2014/main" id="{5BDB6B97-5357-4DA5-40E2-6487CC6550E4}"/>
              </a:ext>
            </a:extLst>
          </p:cNvPr>
          <p:cNvSpPr>
            <a:spLocks noGrp="1"/>
          </p:cNvSpPr>
          <p:nvPr>
            <p:ph idx="1"/>
          </p:nvPr>
        </p:nvSpPr>
        <p:spPr/>
        <p:txBody>
          <a:bodyPr>
            <a:normAutofit fontScale="92500" lnSpcReduction="20000"/>
          </a:bodyPr>
          <a:lstStyle/>
          <a:p>
            <a:r>
              <a:rPr lang="en-US" dirty="0"/>
              <a:t>Plan the Study </a:t>
            </a:r>
          </a:p>
          <a:p>
            <a:r>
              <a:rPr lang="en-US" dirty="0"/>
              <a:t>Determine the following: </a:t>
            </a:r>
          </a:p>
          <a:p>
            <a:pPr lvl="1"/>
            <a:r>
              <a:rPr lang="en-US" dirty="0">
                <a:solidFill>
                  <a:schemeClr val="accent1"/>
                </a:solidFill>
              </a:rPr>
              <a:t>What you want to learn. </a:t>
            </a:r>
            <a:r>
              <a:rPr lang="en-US" dirty="0"/>
              <a:t>Determine the objectives of your study at the outset, and then check to make sure that the moderator’s/interviewer’s guide includes lines of questioning that will provide the answers. You may also use the objectives to help analyze the results of the discussions and to organize the focus group or in-depth interview report. </a:t>
            </a:r>
          </a:p>
          <a:p>
            <a:pPr lvl="1"/>
            <a:r>
              <a:rPr lang="en-US" dirty="0">
                <a:solidFill>
                  <a:schemeClr val="accent1"/>
                </a:solidFill>
              </a:rPr>
              <a:t>When you need to have that information. </a:t>
            </a:r>
          </a:p>
          <a:p>
            <a:pPr lvl="1"/>
            <a:r>
              <a:rPr lang="en-US" dirty="0">
                <a:solidFill>
                  <a:schemeClr val="accent1"/>
                </a:solidFill>
              </a:rPr>
              <a:t>How you will apply what you learn. </a:t>
            </a:r>
            <a:r>
              <a:rPr lang="en-US" dirty="0"/>
              <a:t>It is important to decide how you will use your focus group or in-depth interview results before you conduct your study. </a:t>
            </a:r>
          </a:p>
          <a:p>
            <a:pPr lvl="1"/>
            <a:r>
              <a:rPr lang="en-US" dirty="0">
                <a:solidFill>
                  <a:schemeClr val="accent1"/>
                </a:solidFill>
              </a:rPr>
              <a:t>Your budget. </a:t>
            </a:r>
          </a:p>
          <a:p>
            <a:pPr lvl="1"/>
            <a:r>
              <a:rPr lang="en-US" dirty="0">
                <a:solidFill>
                  <a:schemeClr val="accent1"/>
                </a:solidFill>
              </a:rPr>
              <a:t>Your criteria for who should participate. </a:t>
            </a:r>
            <a:r>
              <a:rPr lang="en-US" dirty="0"/>
              <a:t>Select people who are: </a:t>
            </a:r>
          </a:p>
          <a:p>
            <a:pPr lvl="2"/>
            <a:r>
              <a:rPr lang="en-US" dirty="0"/>
              <a:t>Typical of your intended audience (the same behavioral, demographic, and psychographic characteristics).</a:t>
            </a:r>
          </a:p>
          <a:p>
            <a:pPr lvl="2"/>
            <a:r>
              <a:rPr lang="en-US" dirty="0"/>
              <a:t>Not experts. </a:t>
            </a:r>
          </a:p>
          <a:p>
            <a:pPr lvl="2"/>
            <a:r>
              <a:rPr lang="en-US" dirty="0"/>
              <a:t>Relative newcomers to focus groups or interviews, so that their reactions will be spontaneous. </a:t>
            </a:r>
            <a:endParaRPr lang="en-CY" dirty="0"/>
          </a:p>
        </p:txBody>
      </p:sp>
    </p:spTree>
    <p:extLst>
      <p:ext uri="{BB962C8B-B14F-4D97-AF65-F5344CB8AC3E}">
        <p14:creationId xmlns:p14="http://schemas.microsoft.com/office/powerpoint/2010/main" val="20734608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3174</TotalTime>
  <Words>6939</Words>
  <Application>Microsoft Macintosh PowerPoint</Application>
  <PresentationFormat>Widescreen</PresentationFormat>
  <Paragraphs>288</Paragraphs>
  <Slides>38</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38</vt:i4>
      </vt:variant>
    </vt:vector>
  </HeadingPairs>
  <TitlesOfParts>
    <vt:vector size="43" baseType="lpstr">
      <vt:lpstr>Arial</vt:lpstr>
      <vt:lpstr>Calibri</vt:lpstr>
      <vt:lpstr>Calibri Light</vt:lpstr>
      <vt:lpstr>Söhne</vt:lpstr>
      <vt:lpstr>Office Theme</vt:lpstr>
      <vt:lpstr>PowerPoint Presentation</vt:lpstr>
      <vt:lpstr>Learning Objectives of Unit 3</vt:lpstr>
      <vt:lpstr>Quantitative versus Qualitative Research </vt:lpstr>
      <vt:lpstr>Qualitative Research </vt:lpstr>
      <vt:lpstr>Quantitative Research </vt:lpstr>
      <vt:lpstr>Qualitative Research Methods </vt:lpstr>
      <vt:lpstr>Focus Groups</vt:lpstr>
      <vt:lpstr>Pros and Cons of Focus Groups</vt:lpstr>
      <vt:lpstr>How to Design and Conduct a Focus Group or In-Depth Interview Study</vt:lpstr>
      <vt:lpstr>The number of groups you will convene</vt:lpstr>
      <vt:lpstr>Choose the Location </vt:lpstr>
      <vt:lpstr>Draft a Recruitment Screener</vt:lpstr>
      <vt:lpstr>Pros and Cons of different formats</vt:lpstr>
      <vt:lpstr>Recruit participants</vt:lpstr>
      <vt:lpstr>Getting People to Show Up</vt:lpstr>
      <vt:lpstr>Recruiting Patients and Their Families </vt:lpstr>
      <vt:lpstr>Recruiting for Telephone Interviews </vt:lpstr>
      <vt:lpstr>Develop a Moderator’s Guide </vt:lpstr>
      <vt:lpstr>The Moderator’s Role</vt:lpstr>
      <vt:lpstr>Conduct the Focus Groups </vt:lpstr>
      <vt:lpstr>Analyze Results </vt:lpstr>
      <vt:lpstr>Quasi-Quantitative Research Methods: Pretesting Messages and Materials</vt:lpstr>
      <vt:lpstr>PowerPoint Presentation</vt:lpstr>
      <vt:lpstr>Questionnaire Contents </vt:lpstr>
      <vt:lpstr>Participant Recruitment </vt:lpstr>
      <vt:lpstr>Theater-Style Tests </vt:lpstr>
      <vt:lpstr>Common Uses of Theater-style tests</vt:lpstr>
      <vt:lpstr>General Format </vt:lpstr>
      <vt:lpstr>Designing and Conducting a Theater-Style Pretest</vt:lpstr>
      <vt:lpstr>Diaries and Activity Logs </vt:lpstr>
      <vt:lpstr>Diaries and Activity Logs </vt:lpstr>
      <vt:lpstr>Quantitative Research Methods</vt:lpstr>
      <vt:lpstr>Quantitative Research Methods</vt:lpstr>
      <vt:lpstr>Exercise </vt:lpstr>
      <vt:lpstr>Additional Research Methods</vt:lpstr>
      <vt:lpstr>Readability Testing (very important!) and applies to everything said above</vt:lpstr>
      <vt:lpstr>Exercise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presentation</dc:title>
  <dc:creator>Martin Jens Persson</dc:creator>
  <cp:lastModifiedBy>Argyrides Marios</cp:lastModifiedBy>
  <cp:revision>40</cp:revision>
  <dcterms:created xsi:type="dcterms:W3CDTF">2022-12-12T07:56:35Z</dcterms:created>
  <dcterms:modified xsi:type="dcterms:W3CDTF">2025-01-03T18:07:02Z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9144ccec-98ca-4847-b090-103d5c6592f4_Enabled">
    <vt:lpwstr>true</vt:lpwstr>
  </property>
  <property fmtid="{D5CDD505-2E9C-101B-9397-08002B2CF9AE}" pid="3" name="MSIP_Label_9144ccec-98ca-4847-b090-103d5c6592f4_SetDate">
    <vt:lpwstr>2022-12-12T08:01:38Z</vt:lpwstr>
  </property>
  <property fmtid="{D5CDD505-2E9C-101B-9397-08002B2CF9AE}" pid="4" name="MSIP_Label_9144ccec-98ca-4847-b090-103d5c6592f4_Method">
    <vt:lpwstr>Standard</vt:lpwstr>
  </property>
  <property fmtid="{D5CDD505-2E9C-101B-9397-08002B2CF9AE}" pid="5" name="MSIP_Label_9144ccec-98ca-4847-b090-103d5c6592f4_Name">
    <vt:lpwstr>Information class 1</vt:lpwstr>
  </property>
  <property fmtid="{D5CDD505-2E9C-101B-9397-08002B2CF9AE}" pid="6" name="MSIP_Label_9144ccec-98ca-4847-b090-103d5c6592f4_SiteId">
    <vt:lpwstr>fb665cd7-b4b7-4578-8a42-29ff69176bdf</vt:lpwstr>
  </property>
  <property fmtid="{D5CDD505-2E9C-101B-9397-08002B2CF9AE}" pid="7" name="MSIP_Label_9144ccec-98ca-4847-b090-103d5c6592f4_ActionId">
    <vt:lpwstr>a68d1860-4a23-49fb-977d-35382d0eacfc</vt:lpwstr>
  </property>
  <property fmtid="{D5CDD505-2E9C-101B-9397-08002B2CF9AE}" pid="8" name="MSIP_Label_9144ccec-98ca-4847-b090-103d5c6592f4_ContentBits">
    <vt:lpwstr>0</vt:lpwstr>
  </property>
</Properties>
</file>