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81" r:id="rId2"/>
    <p:sldId id="368" r:id="rId3"/>
    <p:sldId id="367" r:id="rId4"/>
    <p:sldId id="263" r:id="rId5"/>
    <p:sldId id="293" r:id="rId6"/>
    <p:sldId id="294" r:id="rId7"/>
    <p:sldId id="296" r:id="rId8"/>
    <p:sldId id="295" r:id="rId9"/>
    <p:sldId id="297" r:id="rId10"/>
    <p:sldId id="298" r:id="rId11"/>
    <p:sldId id="370" r:id="rId12"/>
    <p:sldId id="363" r:id="rId13"/>
    <p:sldId id="299" r:id="rId14"/>
    <p:sldId id="302" r:id="rId15"/>
    <p:sldId id="300" r:id="rId16"/>
    <p:sldId id="303" r:id="rId17"/>
    <p:sldId id="304" r:id="rId18"/>
    <p:sldId id="364" r:id="rId19"/>
    <p:sldId id="305" r:id="rId20"/>
    <p:sldId id="306" r:id="rId21"/>
    <p:sldId id="307" r:id="rId22"/>
    <p:sldId id="308" r:id="rId23"/>
    <p:sldId id="310" r:id="rId24"/>
    <p:sldId id="312" r:id="rId25"/>
    <p:sldId id="313" r:id="rId26"/>
    <p:sldId id="314" r:id="rId27"/>
    <p:sldId id="319" r:id="rId28"/>
    <p:sldId id="320" r:id="rId29"/>
    <p:sldId id="321" r:id="rId30"/>
    <p:sldId id="322" r:id="rId31"/>
    <p:sldId id="365" r:id="rId32"/>
    <p:sldId id="371" r:id="rId33"/>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6058"/>
  </p:normalViewPr>
  <p:slideViewPr>
    <p:cSldViewPr snapToGrid="0">
      <p:cViewPr varScale="1">
        <p:scale>
          <a:sx n="114" d="100"/>
          <a:sy n="114" d="100"/>
        </p:scale>
        <p:origin x="5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F55F6-94D4-48AB-BD18-390A14B06108}" type="datetimeFigureOut">
              <a:rPr lang="en-CY" smtClean="0"/>
              <a:t>03/01/2025</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05F6B-35C7-4118-97E2-D4755DC640DC}" type="slidenum">
              <a:rPr lang="en-CY" smtClean="0"/>
              <a:t>‹#›</a:t>
            </a:fld>
            <a:endParaRPr lang="en-CY"/>
          </a:p>
        </p:txBody>
      </p:sp>
    </p:spTree>
    <p:extLst>
      <p:ext uri="{BB962C8B-B14F-4D97-AF65-F5344CB8AC3E}">
        <p14:creationId xmlns:p14="http://schemas.microsoft.com/office/powerpoint/2010/main" val="263852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and pretesting messages and materials are important because they allow you to learn early in the program which messages will be most effective with the intended audiences. Knowing this will save your program time and money by ensuring that you do not go through the entire development process with an ineffective message. Positive results from pretesting can also give you early buy-in from your organization. </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4</a:t>
            </a:fld>
            <a:endParaRPr lang="en-CY"/>
          </a:p>
        </p:txBody>
      </p:sp>
    </p:spTree>
    <p:extLst>
      <p:ext uri="{BB962C8B-B14F-4D97-AF65-F5344CB8AC3E}">
        <p14:creationId xmlns:p14="http://schemas.microsoft.com/office/powerpoint/2010/main" val="382632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and materials development and production can be time-consuming and costly. Because this process is creative and has tangible results, it is frequently the key developmental step for a health communication program. Before you begin developing and producing new materials, however, determine whether creating them is necessary.</a:t>
            </a:r>
          </a:p>
          <a:p>
            <a:r>
              <a:rPr lang="en-US" dirty="0"/>
              <a:t>Using the communication strategy statement as a guide, consider the following questions: • Are the messages accurate, current, complete, and relevant? • Are the materials appropriate for the intended audience in format, style, cultural considerations, and readability level? If not, could they be modified to be appropriate?</a:t>
            </a:r>
          </a:p>
          <a:p>
            <a:r>
              <a:rPr lang="en-US" dirty="0"/>
              <a:t>• Are the materials likely to meet the </a:t>
            </a:r>
            <a:r>
              <a:rPr lang="en-GB" dirty="0"/>
              <a:t>communication objectives? </a:t>
            </a:r>
          </a:p>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5</a:t>
            </a:fld>
            <a:endParaRPr lang="en-CY"/>
          </a:p>
        </p:txBody>
      </p:sp>
    </p:spTree>
    <p:extLst>
      <p:ext uri="{BB962C8B-B14F-4D97-AF65-F5344CB8AC3E}">
        <p14:creationId xmlns:p14="http://schemas.microsoft.com/office/powerpoint/2010/main" val="40450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communication strategy statement and program’s needs the other planning you did in Stage 1 form the basis for developing message concepts. Message concepts are messages in rough form and represent ways of presenting the information to the intended audiences. These may include statements only or statements and visuals. If you create two or more concepts for each message, you will be able to explore which alternative works best.) </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6</a:t>
            </a:fld>
            <a:endParaRPr lang="en-CY"/>
          </a:p>
        </p:txBody>
      </p:sp>
    </p:spTree>
    <p:extLst>
      <p:ext uri="{BB962C8B-B14F-4D97-AF65-F5344CB8AC3E}">
        <p14:creationId xmlns:p14="http://schemas.microsoft.com/office/powerpoint/2010/main" val="419869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communication strategy statement and program’s needs the other planning you did in Stage 1 form the basis for developing message concepts. Message concepts are messages in rough form and represent ways of presenting the information to the intended audiences. These may include statements only or statements and visuals. If you create two or more concepts for each message, you will be able to explore which alternative works best.) </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7</a:t>
            </a:fld>
            <a:endParaRPr lang="en-CY"/>
          </a:p>
        </p:txBody>
      </p:sp>
    </p:spTree>
    <p:extLst>
      <p:ext uri="{BB962C8B-B14F-4D97-AF65-F5344CB8AC3E}">
        <p14:creationId xmlns:p14="http://schemas.microsoft.com/office/powerpoint/2010/main" val="152799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message concepts that are effective with the intended audience, determine the material formats (e.g., brochure, videotape) that will best suit your program by evaluating: • The nature of the message (e.g., its complexity, sensitivity, style) • The function of the message (e.g., to call attention to an issue or to teach a new skill) </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8</a:t>
            </a:fld>
            <a:endParaRPr lang="en-CY"/>
          </a:p>
        </p:txBody>
      </p:sp>
    </p:spTree>
    <p:extLst>
      <p:ext uri="{BB962C8B-B14F-4D97-AF65-F5344CB8AC3E}">
        <p14:creationId xmlns:p14="http://schemas.microsoft.com/office/powerpoint/2010/main" val="347741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9</a:t>
            </a:fld>
            <a:endParaRPr lang="en-CY"/>
          </a:p>
        </p:txBody>
      </p:sp>
    </p:spTree>
    <p:extLst>
      <p:ext uri="{BB962C8B-B14F-4D97-AF65-F5344CB8AC3E}">
        <p14:creationId xmlns:p14="http://schemas.microsoft.com/office/powerpoint/2010/main" val="332585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10</a:t>
            </a:fld>
            <a:endParaRPr lang="en-CY"/>
          </a:p>
        </p:txBody>
      </p:sp>
    </p:spTree>
    <p:extLst>
      <p:ext uri="{BB962C8B-B14F-4D97-AF65-F5344CB8AC3E}">
        <p14:creationId xmlns:p14="http://schemas.microsoft.com/office/powerpoint/2010/main" val="74011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Preparing to Implement Your Program Before you launch the program, plan for distribution, promotion, and process evaluation. Make sure you also develop a launch plan, produce sufficient quantities of materials, and prepare your staff for the work ahead. Program Launch</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15</a:t>
            </a:fld>
            <a:endParaRPr lang="en-CY"/>
          </a:p>
        </p:txBody>
      </p:sp>
    </p:spTree>
    <p:extLst>
      <p:ext uri="{BB962C8B-B14F-4D97-AF65-F5344CB8AC3E}">
        <p14:creationId xmlns:p14="http://schemas.microsoft.com/office/powerpoint/2010/main" val="426475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Outcome Evaluation Is Important Outcome evaluation is important because it shows how well the program has met its communication objectives and what you might change or improve to make it more effective. Learning how well the program has met its communication objectives is vital for: • Justifying the program to management • Providing evidence of success or the need for additional resources • Increasing organizational understanding of and support for health communication • Encouraging ongoing cooperative ventures with other organizations </a:t>
            </a:r>
            <a:endParaRPr lang="en-CY" dirty="0"/>
          </a:p>
        </p:txBody>
      </p:sp>
      <p:sp>
        <p:nvSpPr>
          <p:cNvPr id="4" name="Slide Number Placeholder 3"/>
          <p:cNvSpPr>
            <a:spLocks noGrp="1"/>
          </p:cNvSpPr>
          <p:nvPr>
            <p:ph type="sldNum" sz="quarter" idx="5"/>
          </p:nvPr>
        </p:nvSpPr>
        <p:spPr/>
        <p:txBody>
          <a:bodyPr/>
          <a:lstStyle/>
          <a:p>
            <a:fld id="{9FC05F6B-35C7-4118-97E2-D4755DC640DC}" type="slidenum">
              <a:rPr lang="en-CY" smtClean="0"/>
              <a:t>19</a:t>
            </a:fld>
            <a:endParaRPr lang="en-CY"/>
          </a:p>
        </p:txBody>
      </p:sp>
    </p:spTree>
    <p:extLst>
      <p:ext uri="{BB962C8B-B14F-4D97-AF65-F5344CB8AC3E}">
        <p14:creationId xmlns:p14="http://schemas.microsoft.com/office/powerpoint/2010/main" val="172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184576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1/3/25</a:t>
            </a:fld>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38296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1/3/25</a:t>
            </a:fld>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2051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25059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471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23296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1/3/25</a:t>
            </a:fld>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6040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1/3/25</a:t>
            </a:fld>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12647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1/3/25</a:t>
            </a:fld>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70188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1/3/25</a:t>
            </a:fld>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429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1/3/25</a:t>
            </a:fld>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2545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4760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B13CF3-4B85-0D07-4593-B9607073BC5E}"/>
              </a:ext>
            </a:extLst>
          </p:cNvPr>
          <p:cNvSpPr txBox="1"/>
          <p:nvPr/>
        </p:nvSpPr>
        <p:spPr>
          <a:xfrm>
            <a:off x="789215" y="607989"/>
            <a:ext cx="10613570" cy="1107996"/>
          </a:xfrm>
          <a:prstGeom prst="rect">
            <a:avLst/>
          </a:prstGeom>
          <a:noFill/>
        </p:spPr>
        <p:txBody>
          <a:bodyPr wrap="square">
            <a:spAutoFit/>
          </a:bodyPr>
          <a:lstStyle/>
          <a:p>
            <a:pPr algn="ctr"/>
            <a:r>
              <a:rPr lang="en-GB" sz="6600" dirty="0"/>
              <a:t>– Unit 2 – </a:t>
            </a:r>
          </a:p>
        </p:txBody>
      </p:sp>
      <p:sp>
        <p:nvSpPr>
          <p:cNvPr id="4" name="TextBox 3">
            <a:extLst>
              <a:ext uri="{FF2B5EF4-FFF2-40B4-BE49-F238E27FC236}">
                <a16:creationId xmlns:a16="http://schemas.microsoft.com/office/drawing/2014/main" id="{219D65B3-3601-AAEE-88DD-37FE3D664F53}"/>
              </a:ext>
            </a:extLst>
          </p:cNvPr>
          <p:cNvSpPr txBox="1"/>
          <p:nvPr/>
        </p:nvSpPr>
        <p:spPr>
          <a:xfrm>
            <a:off x="1268186" y="2053441"/>
            <a:ext cx="9655628" cy="3682675"/>
          </a:xfrm>
          <a:prstGeom prst="rect">
            <a:avLst/>
          </a:prstGeom>
          <a:noFill/>
        </p:spPr>
        <p:txBody>
          <a:bodyPr wrap="square">
            <a:spAutoFit/>
          </a:bodyPr>
          <a:lstStyle/>
          <a:p>
            <a:pPr algn="ctr">
              <a:lnSpc>
                <a:spcPct val="107000"/>
              </a:lnSpc>
              <a:spcAft>
                <a:spcPts val="800"/>
              </a:spcAft>
            </a:pPr>
            <a:r>
              <a:rPr lang="en-US" sz="4400" b="1" dirty="0">
                <a:effectLst/>
                <a:ea typeface="Calibri" panose="020F0502020204030204" pitchFamily="34" charset="0"/>
                <a:cs typeface="Times New Roman" panose="02020603050405020304" pitchFamily="18" charset="0"/>
              </a:rPr>
              <a:t>Stages 2, 3, and 4 of the Process: Developing and Pretesting Concepts, Messages and Materials, Implementing the Program, and Assessing Effectiveness  </a:t>
            </a:r>
            <a:endParaRPr lang="en-CY"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81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C7CF-ED22-07FA-5727-E25D5FDDE756}"/>
              </a:ext>
            </a:extLst>
          </p:cNvPr>
          <p:cNvSpPr>
            <a:spLocks noGrp="1"/>
          </p:cNvSpPr>
          <p:nvPr>
            <p:ph type="title"/>
          </p:nvPr>
        </p:nvSpPr>
        <p:spPr/>
        <p:txBody>
          <a:bodyPr>
            <a:normAutofit/>
          </a:bodyPr>
          <a:lstStyle/>
          <a:p>
            <a:r>
              <a:rPr lang="en-US" dirty="0"/>
              <a:t>Step </a:t>
            </a:r>
            <a:r>
              <a:rPr lang="en-GB" dirty="0"/>
              <a:t>5</a:t>
            </a:r>
            <a:r>
              <a:rPr lang="en-US" dirty="0"/>
              <a:t>: </a:t>
            </a:r>
            <a:r>
              <a:rPr lang="en-GB" dirty="0"/>
              <a:t>Pretest Messages and Materials</a:t>
            </a:r>
            <a:endParaRPr lang="en-CY" dirty="0"/>
          </a:p>
        </p:txBody>
      </p:sp>
      <p:sp>
        <p:nvSpPr>
          <p:cNvPr id="4" name="Content Placeholder 3">
            <a:extLst>
              <a:ext uri="{FF2B5EF4-FFF2-40B4-BE49-F238E27FC236}">
                <a16:creationId xmlns:a16="http://schemas.microsoft.com/office/drawing/2014/main" id="{4BEC4799-2417-56B5-18BF-73B927D9701F}"/>
              </a:ext>
            </a:extLst>
          </p:cNvPr>
          <p:cNvSpPr>
            <a:spLocks noGrp="1"/>
          </p:cNvSpPr>
          <p:nvPr>
            <p:ph idx="1"/>
          </p:nvPr>
        </p:nvSpPr>
        <p:spPr/>
        <p:txBody>
          <a:bodyPr>
            <a:normAutofit/>
          </a:bodyPr>
          <a:lstStyle/>
          <a:p>
            <a:r>
              <a:rPr lang="en-US" dirty="0"/>
              <a:t>Conducting Concept Tests and Materials Pretests </a:t>
            </a:r>
          </a:p>
          <a:p>
            <a:r>
              <a:rPr lang="en-US" dirty="0"/>
              <a:t>To plan and conduct concept tests and materials pretesting, complete the following steps: </a:t>
            </a:r>
          </a:p>
          <a:p>
            <a:pPr marL="914400" lvl="1" indent="-457200">
              <a:buFont typeface="+mj-lt"/>
              <a:buAutoNum type="arabicPeriod"/>
            </a:pPr>
            <a:r>
              <a:rPr lang="en-US" dirty="0"/>
              <a:t>Determine test objectives. </a:t>
            </a:r>
          </a:p>
          <a:p>
            <a:pPr marL="914400" lvl="1" indent="-457200">
              <a:buFont typeface="+mj-lt"/>
              <a:buAutoNum type="arabicPeriod"/>
            </a:pPr>
            <a:r>
              <a:rPr lang="en-US" dirty="0"/>
              <a:t>Choose methods. </a:t>
            </a:r>
          </a:p>
          <a:p>
            <a:pPr marL="914400" lvl="1" indent="-457200">
              <a:buFont typeface="+mj-lt"/>
              <a:buAutoNum type="arabicPeriod"/>
            </a:pPr>
            <a:r>
              <a:rPr lang="en-US" dirty="0"/>
              <a:t>Secure vendors, facilities, and moderators or interviewers (if required). </a:t>
            </a:r>
          </a:p>
          <a:p>
            <a:pPr marL="914400" lvl="1" indent="-457200">
              <a:buFont typeface="+mj-lt"/>
              <a:buAutoNum type="arabicPeriod"/>
            </a:pPr>
            <a:r>
              <a:rPr lang="en-US" dirty="0"/>
              <a:t>Identify, screen, and recruit respondents. </a:t>
            </a:r>
          </a:p>
          <a:p>
            <a:pPr marL="914400" lvl="1" indent="-457200">
              <a:buFont typeface="+mj-lt"/>
              <a:buAutoNum type="arabicPeriod"/>
            </a:pPr>
            <a:r>
              <a:rPr lang="en-US" dirty="0"/>
              <a:t>Draft test instruments (discussion guides, questionnaires). </a:t>
            </a:r>
          </a:p>
          <a:p>
            <a:pPr marL="914400" lvl="1" indent="-457200">
              <a:buFont typeface="+mj-lt"/>
              <a:buAutoNum type="arabicPeriod"/>
            </a:pPr>
            <a:r>
              <a:rPr lang="en-US" dirty="0"/>
              <a:t>Conduct pretesting. </a:t>
            </a:r>
          </a:p>
          <a:p>
            <a:pPr marL="914400" lvl="1" indent="-457200">
              <a:buFont typeface="+mj-lt"/>
              <a:buAutoNum type="arabicPeriod"/>
            </a:pPr>
            <a:r>
              <a:rPr lang="en-US" dirty="0"/>
              <a:t>Analyze results. </a:t>
            </a:r>
          </a:p>
          <a:p>
            <a:pPr marL="914400" lvl="1" indent="-457200">
              <a:buFont typeface="+mj-lt"/>
              <a:buAutoNum type="arabicPeriod"/>
            </a:pPr>
            <a:r>
              <a:rPr lang="en-US" dirty="0"/>
              <a:t>Make the best use of results.</a:t>
            </a:r>
            <a:endParaRPr lang="en-CY" dirty="0"/>
          </a:p>
        </p:txBody>
      </p:sp>
    </p:spTree>
    <p:extLst>
      <p:ext uri="{BB962C8B-B14F-4D97-AF65-F5344CB8AC3E}">
        <p14:creationId xmlns:p14="http://schemas.microsoft.com/office/powerpoint/2010/main" val="408588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6C59-DA3E-0764-E15A-0C85D6870F33}"/>
              </a:ext>
            </a:extLst>
          </p:cNvPr>
          <p:cNvSpPr>
            <a:spLocks noGrp="1"/>
          </p:cNvSpPr>
          <p:nvPr>
            <p:ph type="title"/>
          </p:nvPr>
        </p:nvSpPr>
        <p:spPr/>
        <p:txBody>
          <a:bodyPr>
            <a:normAutofit fontScale="90000"/>
          </a:bodyPr>
          <a:lstStyle/>
          <a:p>
            <a:r>
              <a:rPr lang="en-US" dirty="0"/>
              <a:t>Common Myths and Misconceptions About Pretesting  </a:t>
            </a:r>
            <a:endParaRPr lang="en-CY" dirty="0"/>
          </a:p>
        </p:txBody>
      </p:sp>
      <p:sp>
        <p:nvSpPr>
          <p:cNvPr id="3" name="Content Placeholder 2">
            <a:extLst>
              <a:ext uri="{FF2B5EF4-FFF2-40B4-BE49-F238E27FC236}">
                <a16:creationId xmlns:a16="http://schemas.microsoft.com/office/drawing/2014/main" id="{96E41E30-13CB-F67C-28FD-26AD1C9D5D95}"/>
              </a:ext>
            </a:extLst>
          </p:cNvPr>
          <p:cNvSpPr>
            <a:spLocks noGrp="1"/>
          </p:cNvSpPr>
          <p:nvPr>
            <p:ph idx="1"/>
          </p:nvPr>
        </p:nvSpPr>
        <p:spPr/>
        <p:txBody>
          <a:bodyPr>
            <a:normAutofit fontScale="77500" lnSpcReduction="20000"/>
          </a:bodyPr>
          <a:lstStyle/>
          <a:p>
            <a:r>
              <a:rPr lang="en-US" dirty="0">
                <a:solidFill>
                  <a:schemeClr val="accent1"/>
                </a:solidFill>
              </a:rPr>
              <a:t>Myth: </a:t>
            </a:r>
            <a:r>
              <a:rPr lang="en-US" dirty="0"/>
              <a:t>I don’t have the time or money.</a:t>
            </a:r>
          </a:p>
          <a:p>
            <a:r>
              <a:rPr lang="en-US" dirty="0">
                <a:solidFill>
                  <a:schemeClr val="accent1"/>
                </a:solidFill>
              </a:rPr>
              <a:t>Fact:</a:t>
            </a:r>
            <a:r>
              <a:rPr lang="en-US" dirty="0"/>
              <a:t> Pretesting needs to be planned as an integral step in the materials development process from the beginning. Include time and resources for pretesting and for any changes you might need to make as a result in the project budget and timeline.</a:t>
            </a:r>
          </a:p>
          <a:p>
            <a:r>
              <a:rPr lang="en-US" dirty="0">
                <a:solidFill>
                  <a:schemeClr val="accent1"/>
                </a:solidFill>
              </a:rPr>
              <a:t>Myth: </a:t>
            </a:r>
            <a:r>
              <a:rPr lang="en-US" dirty="0"/>
              <a:t>My boss won’t support pretesting.</a:t>
            </a:r>
          </a:p>
          <a:p>
            <a:r>
              <a:rPr lang="en-US" dirty="0">
                <a:solidFill>
                  <a:schemeClr val="accent1"/>
                </a:solidFill>
              </a:rPr>
              <a:t>Fact: </a:t>
            </a:r>
            <a:r>
              <a:rPr lang="en-US" dirty="0"/>
              <a:t>Use the information in this module and in the Selected Readings of your textbook to convince your boss that you need to pretest.</a:t>
            </a:r>
          </a:p>
          <a:p>
            <a:r>
              <a:rPr lang="en-US" dirty="0">
                <a:solidFill>
                  <a:schemeClr val="accent1"/>
                </a:solidFill>
              </a:rPr>
              <a:t>Myth: </a:t>
            </a:r>
            <a:r>
              <a:rPr lang="en-US" dirty="0"/>
              <a:t>I can tell the difference between good and bad materials, so I don’t need to pretest.</a:t>
            </a:r>
          </a:p>
          <a:p>
            <a:r>
              <a:rPr lang="en-US" dirty="0">
                <a:solidFill>
                  <a:schemeClr val="accent1"/>
                </a:solidFill>
              </a:rPr>
              <a:t>Fact: </a:t>
            </a:r>
            <a:r>
              <a:rPr lang="en-US" dirty="0"/>
              <a:t>Your training and experience are essential credentials, but are you sure you can react objectively to materials you have created or are responsible for?</a:t>
            </a:r>
          </a:p>
          <a:p>
            <a:r>
              <a:rPr lang="en-US" sz="2800" dirty="0">
                <a:solidFill>
                  <a:schemeClr val="accent1"/>
                </a:solidFill>
              </a:rPr>
              <a:t>Myth: </a:t>
            </a:r>
            <a:r>
              <a:rPr lang="en-US" sz="2800" dirty="0"/>
              <a:t>Our artist/producer says that pretesting can’t be used to judge creativity. </a:t>
            </a:r>
          </a:p>
          <a:p>
            <a:r>
              <a:rPr lang="en-US" sz="2800" dirty="0">
                <a:solidFill>
                  <a:schemeClr val="accent1"/>
                </a:solidFill>
              </a:rPr>
              <a:t>Fact: </a:t>
            </a:r>
            <a:r>
              <a:rPr lang="en-US" sz="2800" dirty="0"/>
              <a:t>Graphics staff, artists, and creative writers may be sensitive to criticism from “nonprofessionals,” including the intended audience. Explaining the purpose of pretesting and involving them in the pretesting may help them understand and appreciate the process.</a:t>
            </a:r>
          </a:p>
          <a:p>
            <a:endParaRPr lang="en-CY" dirty="0"/>
          </a:p>
        </p:txBody>
      </p:sp>
    </p:spTree>
    <p:extLst>
      <p:ext uri="{BB962C8B-B14F-4D97-AF65-F5344CB8AC3E}">
        <p14:creationId xmlns:p14="http://schemas.microsoft.com/office/powerpoint/2010/main" val="402428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0233-39C7-CE74-7C7F-16965471D86C}"/>
              </a:ext>
            </a:extLst>
          </p:cNvPr>
          <p:cNvSpPr>
            <a:spLocks noGrp="1"/>
          </p:cNvSpPr>
          <p:nvPr>
            <p:ph type="title"/>
          </p:nvPr>
        </p:nvSpPr>
        <p:spPr/>
        <p:txBody>
          <a:bodyPr/>
          <a:lstStyle/>
          <a:p>
            <a:r>
              <a:rPr lang="en-US" dirty="0"/>
              <a:t>Questions to Ask and Answer: </a:t>
            </a:r>
            <a:endParaRPr lang="en-CY" dirty="0"/>
          </a:p>
        </p:txBody>
      </p:sp>
      <p:sp>
        <p:nvSpPr>
          <p:cNvPr id="3" name="Content Placeholder 2">
            <a:extLst>
              <a:ext uri="{FF2B5EF4-FFF2-40B4-BE49-F238E27FC236}">
                <a16:creationId xmlns:a16="http://schemas.microsoft.com/office/drawing/2014/main" id="{BAF307CA-AC7E-3E3D-6414-8F434D580FE2}"/>
              </a:ext>
            </a:extLst>
          </p:cNvPr>
          <p:cNvSpPr>
            <a:spLocks noGrp="1"/>
          </p:cNvSpPr>
          <p:nvPr>
            <p:ph idx="1"/>
          </p:nvPr>
        </p:nvSpPr>
        <p:spPr/>
        <p:txBody>
          <a:bodyPr>
            <a:normAutofit fontScale="92500" lnSpcReduction="20000"/>
          </a:bodyPr>
          <a:lstStyle/>
          <a:p>
            <a:r>
              <a:rPr lang="en-US" dirty="0"/>
              <a:t>What materials will fit our strategy, appeal to our intended audience, and adequately convey our message? How can we make the materials as effective as possible? </a:t>
            </a:r>
          </a:p>
          <a:p>
            <a:r>
              <a:rPr lang="en-US" dirty="0"/>
              <a:t>Do we need to create new materials? What types? </a:t>
            </a:r>
          </a:p>
          <a:p>
            <a:r>
              <a:rPr lang="en-US" dirty="0"/>
              <a:t>How do we develop culturally appropriate messages and materials? </a:t>
            </a:r>
          </a:p>
          <a:p>
            <a:r>
              <a:rPr lang="en-US" dirty="0"/>
              <a:t>How do we develop effective materials for low-literacy intended audiences? </a:t>
            </a:r>
          </a:p>
          <a:p>
            <a:r>
              <a:rPr lang="en-US" dirty="0"/>
              <a:t>How can we make sure the materials will be used? </a:t>
            </a:r>
          </a:p>
          <a:p>
            <a:r>
              <a:rPr lang="en-US" dirty="0"/>
              <a:t>When and how should we pretest our materials? </a:t>
            </a:r>
          </a:p>
          <a:p>
            <a:r>
              <a:rPr lang="en-US" dirty="0"/>
              <a:t>How can we keep pretesting costs down? </a:t>
            </a:r>
          </a:p>
          <a:p>
            <a:r>
              <a:rPr lang="en-US" dirty="0"/>
              <a:t>What should we do with pretest results? </a:t>
            </a:r>
          </a:p>
          <a:p>
            <a:r>
              <a:rPr lang="en-US" dirty="0"/>
              <a:t>How can we get the best results from creative and research professionals? From reviewers?</a:t>
            </a:r>
            <a:endParaRPr lang="en-CY" dirty="0"/>
          </a:p>
        </p:txBody>
      </p:sp>
    </p:spTree>
    <p:extLst>
      <p:ext uri="{BB962C8B-B14F-4D97-AF65-F5344CB8AC3E}">
        <p14:creationId xmlns:p14="http://schemas.microsoft.com/office/powerpoint/2010/main" val="292982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7C32-3074-F0D9-BBDC-6E3B9FC96139}"/>
              </a:ext>
            </a:extLst>
          </p:cNvPr>
          <p:cNvSpPr>
            <a:spLocks noGrp="1"/>
          </p:cNvSpPr>
          <p:nvPr>
            <p:ph type="title"/>
          </p:nvPr>
        </p:nvSpPr>
        <p:spPr/>
        <p:txBody>
          <a:bodyPr/>
          <a:lstStyle/>
          <a:p>
            <a:r>
              <a:rPr lang="en-GB" dirty="0"/>
              <a:t>Exercise 	</a:t>
            </a:r>
            <a:endParaRPr lang="en-CY" dirty="0"/>
          </a:p>
        </p:txBody>
      </p:sp>
      <p:sp>
        <p:nvSpPr>
          <p:cNvPr id="3" name="Content Placeholder 2">
            <a:extLst>
              <a:ext uri="{FF2B5EF4-FFF2-40B4-BE49-F238E27FC236}">
                <a16:creationId xmlns:a16="http://schemas.microsoft.com/office/drawing/2014/main" id="{BF6C5B4A-5254-166B-A2FB-0C77A9ADBC0F}"/>
              </a:ext>
            </a:extLst>
          </p:cNvPr>
          <p:cNvSpPr>
            <a:spLocks noGrp="1"/>
          </p:cNvSpPr>
          <p:nvPr>
            <p:ph idx="1"/>
          </p:nvPr>
        </p:nvSpPr>
        <p:spPr/>
        <p:txBody>
          <a:bodyPr/>
          <a:lstStyle/>
          <a:p>
            <a:r>
              <a:rPr lang="en-GB" dirty="0"/>
              <a:t>Read the Benefits and Limitations of pretesting as described in pages 80-81 in your textbook. In groups of 4, discuss which of these apply to the context of your country. Can you adjust any of the points to make a limitation be more beneficial? </a:t>
            </a:r>
            <a:endParaRPr lang="en-CY" dirty="0"/>
          </a:p>
        </p:txBody>
      </p:sp>
    </p:spTree>
    <p:extLst>
      <p:ext uri="{BB962C8B-B14F-4D97-AF65-F5344CB8AC3E}">
        <p14:creationId xmlns:p14="http://schemas.microsoft.com/office/powerpoint/2010/main" val="283212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B13CF3-4B85-0D07-4593-B9607073BC5E}"/>
              </a:ext>
            </a:extLst>
          </p:cNvPr>
          <p:cNvSpPr txBox="1"/>
          <p:nvPr/>
        </p:nvSpPr>
        <p:spPr>
          <a:xfrm>
            <a:off x="789215" y="607988"/>
            <a:ext cx="10613570" cy="2123658"/>
          </a:xfrm>
          <a:prstGeom prst="rect">
            <a:avLst/>
          </a:prstGeom>
          <a:noFill/>
        </p:spPr>
        <p:txBody>
          <a:bodyPr wrap="square">
            <a:spAutoFit/>
          </a:bodyPr>
          <a:lstStyle/>
          <a:p>
            <a:pPr algn="ctr"/>
            <a:r>
              <a:rPr lang="en-GB" sz="6600" dirty="0"/>
              <a:t>Stage 3: </a:t>
            </a:r>
            <a:r>
              <a:rPr lang="en-US" sz="6600" dirty="0"/>
              <a:t>Implementing the Program </a:t>
            </a:r>
            <a:endParaRPr lang="en-CY" sz="6600" dirty="0"/>
          </a:p>
        </p:txBody>
      </p:sp>
      <p:sp>
        <p:nvSpPr>
          <p:cNvPr id="3" name="TextBox 2">
            <a:extLst>
              <a:ext uri="{FF2B5EF4-FFF2-40B4-BE49-F238E27FC236}">
                <a16:creationId xmlns:a16="http://schemas.microsoft.com/office/drawing/2014/main" id="{1C781971-98F4-D35B-1868-C9E33D833641}"/>
              </a:ext>
            </a:extLst>
          </p:cNvPr>
          <p:cNvSpPr txBox="1"/>
          <p:nvPr/>
        </p:nvSpPr>
        <p:spPr>
          <a:xfrm>
            <a:off x="1989038" y="2731646"/>
            <a:ext cx="9274627" cy="3456587"/>
          </a:xfrm>
          <a:prstGeom prst="rect">
            <a:avLst/>
          </a:prstGeom>
          <a:noFill/>
        </p:spPr>
        <p:txBody>
          <a:bodyPr wrap="square">
            <a:spAutoFit/>
          </a:bodyPr>
          <a:lstStyle/>
          <a:p>
            <a:pPr marL="457200" lvl="0" indent="-457200">
              <a:lnSpc>
                <a:spcPct val="107000"/>
              </a:lnSpc>
              <a:spcAft>
                <a:spcPts val="800"/>
              </a:spcAft>
              <a:buFont typeface="Arial" panose="020B0604020202020204" pitchFamily="34" charset="0"/>
              <a:buChar char="•"/>
            </a:pPr>
            <a:r>
              <a:rPr lang="en-US" sz="2400" dirty="0"/>
              <a:t>Preparing to launch and implement your program </a:t>
            </a:r>
          </a:p>
          <a:p>
            <a:pPr marL="457200" lvl="0" indent="-457200">
              <a:lnSpc>
                <a:spcPct val="107000"/>
              </a:lnSpc>
              <a:spcAft>
                <a:spcPts val="800"/>
              </a:spcAft>
              <a:buFont typeface="Arial" panose="020B0604020202020204" pitchFamily="34" charset="0"/>
              <a:buChar char="•"/>
            </a:pPr>
            <a:r>
              <a:rPr lang="en-US" sz="2400" dirty="0"/>
              <a:t>Holding a press conference </a:t>
            </a:r>
          </a:p>
          <a:p>
            <a:pPr marL="457200" lvl="0" indent="-457200">
              <a:lnSpc>
                <a:spcPct val="107000"/>
              </a:lnSpc>
              <a:spcAft>
                <a:spcPts val="800"/>
              </a:spcAft>
              <a:buFont typeface="Arial" panose="020B0604020202020204" pitchFamily="34" charset="0"/>
              <a:buChar char="•"/>
            </a:pPr>
            <a:r>
              <a:rPr lang="en-US" sz="2400" dirty="0"/>
              <a:t>Maintaining media relations after launch </a:t>
            </a:r>
          </a:p>
          <a:p>
            <a:pPr marL="457200" lvl="0" indent="-457200">
              <a:lnSpc>
                <a:spcPct val="107000"/>
              </a:lnSpc>
              <a:spcAft>
                <a:spcPts val="800"/>
              </a:spcAft>
              <a:buFont typeface="Arial" panose="020B0604020202020204" pitchFamily="34" charset="0"/>
              <a:buChar char="•"/>
            </a:pPr>
            <a:r>
              <a:rPr lang="en-US" sz="2400" dirty="0"/>
              <a:t>Working with the media during a crisis </a:t>
            </a:r>
          </a:p>
          <a:p>
            <a:pPr marL="457200" lvl="0" indent="-457200">
              <a:lnSpc>
                <a:spcPct val="107000"/>
              </a:lnSpc>
              <a:spcAft>
                <a:spcPts val="800"/>
              </a:spcAft>
              <a:buFont typeface="Arial" panose="020B0604020202020204" pitchFamily="34" charset="0"/>
              <a:buChar char="•"/>
            </a:pPr>
            <a:r>
              <a:rPr lang="en-US" sz="2400" dirty="0"/>
              <a:t>Managing implementation: monitoring and problem solving </a:t>
            </a:r>
          </a:p>
          <a:p>
            <a:pPr marL="457200" lvl="0" indent="-457200">
              <a:lnSpc>
                <a:spcPct val="107000"/>
              </a:lnSpc>
              <a:spcAft>
                <a:spcPts val="800"/>
              </a:spcAft>
              <a:buFont typeface="Arial" panose="020B0604020202020204" pitchFamily="34" charset="0"/>
              <a:buChar char="•"/>
            </a:pPr>
            <a:r>
              <a:rPr lang="en-US" sz="2400" dirty="0"/>
              <a:t>Maintaining partnerships </a:t>
            </a:r>
          </a:p>
          <a:p>
            <a:pPr marL="457200" lvl="0" indent="-457200">
              <a:lnSpc>
                <a:spcPct val="107000"/>
              </a:lnSpc>
              <a:spcAft>
                <a:spcPts val="800"/>
              </a:spcAft>
              <a:buFont typeface="Arial" panose="020B0604020202020204" pitchFamily="34" charset="0"/>
              <a:buChar char="•"/>
            </a:pPr>
            <a:r>
              <a:rPr lang="en-US" sz="2400" dirty="0"/>
              <a:t>Common myths and misconceptions about implementation</a:t>
            </a:r>
            <a:endParaRPr lang="en-CY" sz="2400" dirty="0"/>
          </a:p>
        </p:txBody>
      </p:sp>
    </p:spTree>
    <p:extLst>
      <p:ext uri="{BB962C8B-B14F-4D97-AF65-F5344CB8AC3E}">
        <p14:creationId xmlns:p14="http://schemas.microsoft.com/office/powerpoint/2010/main" val="21961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172D52-7EB7-6973-9889-5111A21856B9}"/>
              </a:ext>
            </a:extLst>
          </p:cNvPr>
          <p:cNvSpPr>
            <a:spLocks noGrp="1"/>
          </p:cNvSpPr>
          <p:nvPr>
            <p:ph idx="1"/>
          </p:nvPr>
        </p:nvSpPr>
        <p:spPr>
          <a:xfrm>
            <a:off x="838200" y="365126"/>
            <a:ext cx="10515600" cy="5811838"/>
          </a:xfrm>
        </p:spPr>
        <p:txBody>
          <a:bodyPr>
            <a:normAutofit/>
          </a:bodyPr>
          <a:lstStyle/>
          <a:p>
            <a:r>
              <a:rPr lang="en-US" dirty="0"/>
              <a:t>Preparing to Implement Your Program </a:t>
            </a:r>
          </a:p>
          <a:p>
            <a:pPr lvl="1"/>
            <a:r>
              <a:rPr lang="en-US" dirty="0"/>
              <a:t>Program Launch</a:t>
            </a:r>
          </a:p>
          <a:p>
            <a:pPr lvl="1"/>
            <a:r>
              <a:rPr lang="en-GB" dirty="0"/>
              <a:t>Kick-off Event and enhancing media coverage 	</a:t>
            </a:r>
          </a:p>
          <a:p>
            <a:pPr marL="457200" lvl="1" indent="0">
              <a:buNone/>
            </a:pPr>
            <a:r>
              <a:rPr lang="en-GB" dirty="0"/>
              <a:t>   of your event </a:t>
            </a:r>
          </a:p>
          <a:p>
            <a:pPr lvl="1"/>
            <a:r>
              <a:rPr lang="en-GB" dirty="0"/>
              <a:t>Holding a Press Conference</a:t>
            </a:r>
          </a:p>
          <a:p>
            <a:pPr lvl="2"/>
            <a:r>
              <a:rPr lang="en-GB" dirty="0"/>
              <a:t>Invitations </a:t>
            </a:r>
          </a:p>
          <a:p>
            <a:pPr lvl="2"/>
            <a:r>
              <a:rPr lang="en-GB" dirty="0"/>
              <a:t>Speakers</a:t>
            </a:r>
          </a:p>
          <a:p>
            <a:pPr lvl="2"/>
            <a:r>
              <a:rPr lang="en-GB" dirty="0"/>
              <a:t>Timing </a:t>
            </a:r>
          </a:p>
          <a:p>
            <a:pPr lvl="2"/>
            <a:r>
              <a:rPr lang="en-GB" dirty="0" err="1"/>
              <a:t>Logisitcs</a:t>
            </a:r>
            <a:endParaRPr lang="en-GB" dirty="0"/>
          </a:p>
          <a:p>
            <a:pPr lvl="2"/>
            <a:r>
              <a:rPr lang="en-GB" dirty="0"/>
              <a:t>Media Kits</a:t>
            </a:r>
          </a:p>
          <a:p>
            <a:pPr lvl="2"/>
            <a:r>
              <a:rPr lang="en-GB" dirty="0"/>
              <a:t>Follow up</a:t>
            </a:r>
          </a:p>
          <a:p>
            <a:r>
              <a:rPr lang="en-GB" dirty="0"/>
              <a:t>Managing Implementation</a:t>
            </a:r>
          </a:p>
          <a:p>
            <a:pPr lvl="1"/>
            <a:r>
              <a:rPr lang="en-GB" dirty="0"/>
              <a:t>Process Evaluation </a:t>
            </a:r>
          </a:p>
          <a:p>
            <a:pPr lvl="1"/>
            <a:r>
              <a:rPr lang="en-GB" dirty="0"/>
              <a:t>Measuring Audience Satisfaction</a:t>
            </a:r>
          </a:p>
          <a:p>
            <a:pPr lvl="1"/>
            <a:r>
              <a:rPr lang="en-GB" dirty="0"/>
              <a:t>Making Adjustments</a:t>
            </a:r>
            <a:endParaRPr lang="en-CY" dirty="0"/>
          </a:p>
        </p:txBody>
      </p:sp>
      <p:pic>
        <p:nvPicPr>
          <p:cNvPr id="7" name="Picture 6" descr="A close-up of a list of information&#10;&#10;Description automatically generated">
            <a:extLst>
              <a:ext uri="{FF2B5EF4-FFF2-40B4-BE49-F238E27FC236}">
                <a16:creationId xmlns:a16="http://schemas.microsoft.com/office/drawing/2014/main" id="{EBEBC47F-A3D5-8748-EA59-F14DCA636F93}"/>
              </a:ext>
            </a:extLst>
          </p:cNvPr>
          <p:cNvPicPr>
            <a:picLocks noChangeAspect="1"/>
          </p:cNvPicPr>
          <p:nvPr/>
        </p:nvPicPr>
        <p:blipFill>
          <a:blip r:embed="rId3"/>
          <a:stretch>
            <a:fillRect/>
          </a:stretch>
        </p:blipFill>
        <p:spPr>
          <a:xfrm>
            <a:off x="7766892" y="365125"/>
            <a:ext cx="3059604" cy="5605118"/>
          </a:xfrm>
          <a:prstGeom prst="rect">
            <a:avLst/>
          </a:prstGeom>
        </p:spPr>
      </p:pic>
    </p:spTree>
    <p:extLst>
      <p:ext uri="{BB962C8B-B14F-4D97-AF65-F5344CB8AC3E}">
        <p14:creationId xmlns:p14="http://schemas.microsoft.com/office/powerpoint/2010/main" val="1605722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6C59-DA3E-0764-E15A-0C85D6870F33}"/>
              </a:ext>
            </a:extLst>
          </p:cNvPr>
          <p:cNvSpPr>
            <a:spLocks noGrp="1"/>
          </p:cNvSpPr>
          <p:nvPr>
            <p:ph type="title"/>
          </p:nvPr>
        </p:nvSpPr>
        <p:spPr/>
        <p:txBody>
          <a:bodyPr>
            <a:normAutofit fontScale="90000"/>
          </a:bodyPr>
          <a:lstStyle/>
          <a:p>
            <a:r>
              <a:rPr lang="en-US" dirty="0"/>
              <a:t>Common Myths and Misconceptions About Implementing </a:t>
            </a:r>
            <a:endParaRPr lang="en-CY" dirty="0"/>
          </a:p>
        </p:txBody>
      </p:sp>
      <p:sp>
        <p:nvSpPr>
          <p:cNvPr id="3" name="Content Placeholder 2">
            <a:extLst>
              <a:ext uri="{FF2B5EF4-FFF2-40B4-BE49-F238E27FC236}">
                <a16:creationId xmlns:a16="http://schemas.microsoft.com/office/drawing/2014/main" id="{96E41E30-13CB-F67C-28FD-26AD1C9D5D95}"/>
              </a:ext>
            </a:extLst>
          </p:cNvPr>
          <p:cNvSpPr>
            <a:spLocks noGrp="1"/>
          </p:cNvSpPr>
          <p:nvPr>
            <p:ph idx="1"/>
          </p:nvPr>
        </p:nvSpPr>
        <p:spPr/>
        <p:txBody>
          <a:bodyPr>
            <a:normAutofit fontScale="85000" lnSpcReduction="20000"/>
          </a:bodyPr>
          <a:lstStyle/>
          <a:p>
            <a:r>
              <a:rPr lang="en-US" dirty="0">
                <a:solidFill>
                  <a:schemeClr val="accent1"/>
                </a:solidFill>
              </a:rPr>
              <a:t>Myth: </a:t>
            </a:r>
            <a:r>
              <a:rPr lang="en-US" dirty="0"/>
              <a:t>People need the information we are providing, so we will have a large number of requests for our materials. </a:t>
            </a:r>
          </a:p>
          <a:p>
            <a:r>
              <a:rPr lang="en-US" dirty="0">
                <a:solidFill>
                  <a:schemeClr val="accent1"/>
                </a:solidFill>
              </a:rPr>
              <a:t>Fact:</a:t>
            </a:r>
            <a:r>
              <a:rPr lang="en-US" dirty="0"/>
              <a:t> “If we print it they will come” holds true only if you are printing money. For most programs, effective promotion is critical to getting materials into the hands of those who need them. Disseminating printed products is as challenging, and as important, as developing them. </a:t>
            </a:r>
          </a:p>
          <a:p>
            <a:r>
              <a:rPr lang="en-US" dirty="0">
                <a:solidFill>
                  <a:schemeClr val="accent1"/>
                </a:solidFill>
              </a:rPr>
              <a:t>Myth: </a:t>
            </a:r>
            <a:r>
              <a:rPr lang="en-US" dirty="0"/>
              <a:t>Working with the media is more trouble than it is worth. They take statements out of context, don’t bother to check facts, and care only about sensationalism.</a:t>
            </a:r>
          </a:p>
          <a:p>
            <a:r>
              <a:rPr lang="en-US" dirty="0">
                <a:solidFill>
                  <a:schemeClr val="accent1"/>
                </a:solidFill>
              </a:rPr>
              <a:t>Fact: </a:t>
            </a:r>
            <a:r>
              <a:rPr lang="en-US" dirty="0"/>
              <a:t>Although is possible to have bad experiences with the media, if you pay attention to your work with them, you can help foster positive outcomes.</a:t>
            </a:r>
          </a:p>
          <a:p>
            <a:r>
              <a:rPr lang="en-US" dirty="0">
                <a:solidFill>
                  <a:schemeClr val="accent1"/>
                </a:solidFill>
              </a:rPr>
              <a:t>Myth: </a:t>
            </a:r>
            <a:r>
              <a:rPr lang="en-US" dirty="0"/>
              <a:t>When the press conference is over, we can relax. </a:t>
            </a:r>
          </a:p>
          <a:p>
            <a:r>
              <a:rPr lang="en-US" dirty="0">
                <a:solidFill>
                  <a:schemeClr val="accent1"/>
                </a:solidFill>
              </a:rPr>
              <a:t>Fact: </a:t>
            </a:r>
            <a:r>
              <a:rPr lang="en-US" dirty="0"/>
              <a:t>The longevity of news can be measured in days—if not minutes. Single channels or even the entire mass media are unlikely to reach all intended audiences, and one event or activity is not enough. </a:t>
            </a:r>
            <a:endParaRPr lang="en-CY" dirty="0"/>
          </a:p>
        </p:txBody>
      </p:sp>
    </p:spTree>
    <p:extLst>
      <p:ext uri="{BB962C8B-B14F-4D97-AF65-F5344CB8AC3E}">
        <p14:creationId xmlns:p14="http://schemas.microsoft.com/office/powerpoint/2010/main" val="319037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6C59-DA3E-0764-E15A-0C85D6870F33}"/>
              </a:ext>
            </a:extLst>
          </p:cNvPr>
          <p:cNvSpPr>
            <a:spLocks noGrp="1"/>
          </p:cNvSpPr>
          <p:nvPr>
            <p:ph type="title"/>
          </p:nvPr>
        </p:nvSpPr>
        <p:spPr/>
        <p:txBody>
          <a:bodyPr>
            <a:normAutofit fontScale="90000"/>
          </a:bodyPr>
          <a:lstStyle/>
          <a:p>
            <a:r>
              <a:rPr lang="en-US" dirty="0"/>
              <a:t>Common Myths and Misconceptions About Implementing </a:t>
            </a:r>
            <a:endParaRPr lang="en-CY" dirty="0"/>
          </a:p>
        </p:txBody>
      </p:sp>
      <p:sp>
        <p:nvSpPr>
          <p:cNvPr id="3" name="Content Placeholder 2">
            <a:extLst>
              <a:ext uri="{FF2B5EF4-FFF2-40B4-BE49-F238E27FC236}">
                <a16:creationId xmlns:a16="http://schemas.microsoft.com/office/drawing/2014/main" id="{96E41E30-13CB-F67C-28FD-26AD1C9D5D95}"/>
              </a:ext>
            </a:extLst>
          </p:cNvPr>
          <p:cNvSpPr>
            <a:spLocks noGrp="1"/>
          </p:cNvSpPr>
          <p:nvPr>
            <p:ph idx="1"/>
          </p:nvPr>
        </p:nvSpPr>
        <p:spPr/>
        <p:txBody>
          <a:bodyPr>
            <a:normAutofit fontScale="92500" lnSpcReduction="10000"/>
          </a:bodyPr>
          <a:lstStyle/>
          <a:p>
            <a:r>
              <a:rPr lang="en-US" dirty="0">
                <a:solidFill>
                  <a:schemeClr val="accent1"/>
                </a:solidFill>
              </a:rPr>
              <a:t>Myth: </a:t>
            </a:r>
            <a:r>
              <a:rPr lang="en-US" dirty="0"/>
              <a:t>We have partners, so we don’t have to worry as much about implementation. They’ll do a lot of the work for us. </a:t>
            </a:r>
          </a:p>
          <a:p>
            <a:r>
              <a:rPr lang="en-US" dirty="0">
                <a:solidFill>
                  <a:schemeClr val="accent1"/>
                </a:solidFill>
              </a:rPr>
              <a:t>Fact:</a:t>
            </a:r>
            <a:r>
              <a:rPr lang="en-US" dirty="0"/>
              <a:t> Partners can help with implementation, but they are unlikely to reduce your workload.</a:t>
            </a:r>
          </a:p>
          <a:p>
            <a:r>
              <a:rPr lang="en-US" dirty="0">
                <a:solidFill>
                  <a:schemeClr val="accent1"/>
                </a:solidFill>
              </a:rPr>
              <a:t>Myth: </a:t>
            </a:r>
            <a:r>
              <a:rPr lang="en-US" dirty="0"/>
              <a:t>If a program is not an immediate success, it is a failure. </a:t>
            </a:r>
          </a:p>
          <a:p>
            <a:r>
              <a:rPr lang="en-US" dirty="0">
                <a:solidFill>
                  <a:schemeClr val="accent1"/>
                </a:solidFill>
              </a:rPr>
              <a:t>Fact: </a:t>
            </a:r>
            <a:r>
              <a:rPr lang="en-US" dirty="0"/>
              <a:t>All change takes time. Even the best-planned health communication programs have to make mid-course corrections. </a:t>
            </a:r>
          </a:p>
          <a:p>
            <a:r>
              <a:rPr lang="en-US" dirty="0">
                <a:solidFill>
                  <a:schemeClr val="accent1"/>
                </a:solidFill>
              </a:rPr>
              <a:t>Myth: </a:t>
            </a:r>
            <a:r>
              <a:rPr lang="en-US" dirty="0"/>
              <a:t>It is unseemly for a government/nonprofit health program to spend money to promote itself. </a:t>
            </a:r>
          </a:p>
          <a:p>
            <a:r>
              <a:rPr lang="en-US" dirty="0">
                <a:solidFill>
                  <a:schemeClr val="accent1"/>
                </a:solidFill>
              </a:rPr>
              <a:t>Fact: </a:t>
            </a:r>
            <a:r>
              <a:rPr lang="en-US" dirty="0"/>
              <a:t>By promoting your program, you are promoting your issue and your message. The more people who know about what you have to offer, the more the community will benefit.</a:t>
            </a:r>
            <a:endParaRPr lang="en-CY" dirty="0"/>
          </a:p>
        </p:txBody>
      </p:sp>
    </p:spTree>
    <p:extLst>
      <p:ext uri="{BB962C8B-B14F-4D97-AF65-F5344CB8AC3E}">
        <p14:creationId xmlns:p14="http://schemas.microsoft.com/office/powerpoint/2010/main" val="93383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8099-5FAE-911C-815C-9E9A623E0261}"/>
              </a:ext>
            </a:extLst>
          </p:cNvPr>
          <p:cNvSpPr>
            <a:spLocks noGrp="1"/>
          </p:cNvSpPr>
          <p:nvPr>
            <p:ph type="title"/>
          </p:nvPr>
        </p:nvSpPr>
        <p:spPr/>
        <p:txBody>
          <a:bodyPr/>
          <a:lstStyle/>
          <a:p>
            <a:r>
              <a:rPr lang="en-US" dirty="0"/>
              <a:t>Questions to Ask and Answer: </a:t>
            </a:r>
            <a:endParaRPr lang="en-CY" dirty="0"/>
          </a:p>
        </p:txBody>
      </p:sp>
      <p:sp>
        <p:nvSpPr>
          <p:cNvPr id="3" name="Content Placeholder 2">
            <a:extLst>
              <a:ext uri="{FF2B5EF4-FFF2-40B4-BE49-F238E27FC236}">
                <a16:creationId xmlns:a16="http://schemas.microsoft.com/office/drawing/2014/main" id="{FFE4E9B0-9B97-4470-1469-1A05B675C1A7}"/>
              </a:ext>
            </a:extLst>
          </p:cNvPr>
          <p:cNvSpPr>
            <a:spLocks noGrp="1"/>
          </p:cNvSpPr>
          <p:nvPr>
            <p:ph idx="1"/>
          </p:nvPr>
        </p:nvSpPr>
        <p:spPr/>
        <p:txBody>
          <a:bodyPr>
            <a:normAutofit fontScale="85000" lnSpcReduction="20000"/>
          </a:bodyPr>
          <a:lstStyle/>
          <a:p>
            <a:r>
              <a:rPr lang="en-US" dirty="0"/>
              <a:t>How should we launch the program? </a:t>
            </a:r>
          </a:p>
          <a:p>
            <a:r>
              <a:rPr lang="en-US" dirty="0"/>
              <a:t>Should we use a kickoff event? </a:t>
            </a:r>
          </a:p>
          <a:p>
            <a:r>
              <a:rPr lang="en-US" dirty="0"/>
              <a:t>How should we develop and sustain media coverage? Partner involvement? Audience interest? </a:t>
            </a:r>
          </a:p>
          <a:p>
            <a:r>
              <a:rPr lang="en-US" dirty="0"/>
              <a:t>How should we manage a press conference? </a:t>
            </a:r>
          </a:p>
          <a:p>
            <a:r>
              <a:rPr lang="en-US" dirty="0"/>
              <a:t>How should we work with the media during a crisis? </a:t>
            </a:r>
          </a:p>
          <a:p>
            <a:r>
              <a:rPr lang="en-US" dirty="0"/>
              <a:t>How can we ensure that our program operates according to plan? </a:t>
            </a:r>
          </a:p>
          <a:p>
            <a:r>
              <a:rPr lang="en-US" dirty="0"/>
              <a:t>How can we use process evaluation? </a:t>
            </a:r>
          </a:p>
          <a:p>
            <a:r>
              <a:rPr lang="en-US" dirty="0"/>
              <a:t>How can we find out whether we are reaching the intended audience with our information? </a:t>
            </a:r>
          </a:p>
          <a:p>
            <a:r>
              <a:rPr lang="en-US" dirty="0"/>
              <a:t>How can we find out whether they are responding favorably to our message and materials? </a:t>
            </a:r>
          </a:p>
          <a:p>
            <a:r>
              <a:rPr lang="en-US" dirty="0"/>
              <a:t>Are we maintaining good relationships with our partners?</a:t>
            </a:r>
            <a:endParaRPr lang="en-CY" dirty="0"/>
          </a:p>
        </p:txBody>
      </p:sp>
    </p:spTree>
    <p:extLst>
      <p:ext uri="{BB962C8B-B14F-4D97-AF65-F5344CB8AC3E}">
        <p14:creationId xmlns:p14="http://schemas.microsoft.com/office/powerpoint/2010/main" val="176727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B13CF3-4B85-0D07-4593-B9607073BC5E}"/>
              </a:ext>
            </a:extLst>
          </p:cNvPr>
          <p:cNvSpPr txBox="1"/>
          <p:nvPr/>
        </p:nvSpPr>
        <p:spPr>
          <a:xfrm>
            <a:off x="1319566" y="695074"/>
            <a:ext cx="10613570" cy="1754326"/>
          </a:xfrm>
          <a:prstGeom prst="rect">
            <a:avLst/>
          </a:prstGeom>
          <a:noFill/>
        </p:spPr>
        <p:txBody>
          <a:bodyPr wrap="square">
            <a:spAutoFit/>
          </a:bodyPr>
          <a:lstStyle/>
          <a:p>
            <a:r>
              <a:rPr lang="en-GB" sz="5400" dirty="0"/>
              <a:t>Stage 4: </a:t>
            </a:r>
            <a:r>
              <a:rPr lang="en-US" sz="5400" dirty="0"/>
              <a:t>Assessing Effectiveness and Making Refinements </a:t>
            </a:r>
            <a:endParaRPr lang="en-CY" sz="5400" dirty="0"/>
          </a:p>
        </p:txBody>
      </p:sp>
      <p:sp>
        <p:nvSpPr>
          <p:cNvPr id="3" name="TextBox 2">
            <a:extLst>
              <a:ext uri="{FF2B5EF4-FFF2-40B4-BE49-F238E27FC236}">
                <a16:creationId xmlns:a16="http://schemas.microsoft.com/office/drawing/2014/main" id="{1C781971-98F4-D35B-1868-C9E33D833641}"/>
              </a:ext>
            </a:extLst>
          </p:cNvPr>
          <p:cNvSpPr txBox="1"/>
          <p:nvPr/>
        </p:nvSpPr>
        <p:spPr>
          <a:xfrm>
            <a:off x="1989038" y="2731646"/>
            <a:ext cx="9274627" cy="2461058"/>
          </a:xfrm>
          <a:prstGeom prst="rect">
            <a:avLst/>
          </a:prstGeom>
          <a:noFill/>
        </p:spPr>
        <p:txBody>
          <a:bodyPr wrap="square">
            <a:spAutoFit/>
          </a:bodyPr>
          <a:lstStyle/>
          <a:p>
            <a:pPr marL="457200" lvl="0" indent="-457200">
              <a:lnSpc>
                <a:spcPct val="107000"/>
              </a:lnSpc>
              <a:spcAft>
                <a:spcPts val="800"/>
              </a:spcAft>
              <a:buFont typeface="Arial" panose="020B0604020202020204" pitchFamily="34" charset="0"/>
              <a:buChar char="•"/>
            </a:pPr>
            <a:r>
              <a:rPr lang="en-US" sz="2400" dirty="0"/>
              <a:t>Why outcome evaluation is important </a:t>
            </a:r>
          </a:p>
          <a:p>
            <a:pPr marL="457200" lvl="0" indent="-457200">
              <a:lnSpc>
                <a:spcPct val="107000"/>
              </a:lnSpc>
              <a:spcAft>
                <a:spcPts val="800"/>
              </a:spcAft>
              <a:buFont typeface="Arial" panose="020B0604020202020204" pitchFamily="34" charset="0"/>
              <a:buChar char="•"/>
            </a:pPr>
            <a:r>
              <a:rPr lang="en-US" sz="2400" dirty="0"/>
              <a:t>Revising the outcome evaluation plan you wrote during Stage 1 </a:t>
            </a:r>
          </a:p>
          <a:p>
            <a:pPr marL="457200" lvl="0" indent="-457200">
              <a:lnSpc>
                <a:spcPct val="107000"/>
              </a:lnSpc>
              <a:spcAft>
                <a:spcPts val="800"/>
              </a:spcAft>
              <a:buFont typeface="Arial" panose="020B0604020202020204" pitchFamily="34" charset="0"/>
              <a:buChar char="•"/>
            </a:pPr>
            <a:r>
              <a:rPr lang="en-US" sz="2400" dirty="0"/>
              <a:t>Conducting the assessment </a:t>
            </a:r>
          </a:p>
          <a:p>
            <a:pPr marL="457200" lvl="0" indent="-457200">
              <a:lnSpc>
                <a:spcPct val="107000"/>
              </a:lnSpc>
              <a:spcAft>
                <a:spcPts val="800"/>
              </a:spcAft>
              <a:buFont typeface="Arial" panose="020B0604020202020204" pitchFamily="34" charset="0"/>
              <a:buChar char="•"/>
            </a:pPr>
            <a:r>
              <a:rPr lang="en-US" sz="2400" dirty="0"/>
              <a:t>Refining the health communication program </a:t>
            </a:r>
          </a:p>
          <a:p>
            <a:pPr marL="457200" lvl="0" indent="-457200">
              <a:lnSpc>
                <a:spcPct val="107000"/>
              </a:lnSpc>
              <a:spcAft>
                <a:spcPts val="800"/>
              </a:spcAft>
              <a:buFont typeface="Arial" panose="020B0604020202020204" pitchFamily="34" charset="0"/>
              <a:buChar char="•"/>
            </a:pPr>
            <a:r>
              <a:rPr lang="en-US" sz="2400" dirty="0"/>
              <a:t>Common myths and misperceptions about evaluation </a:t>
            </a:r>
            <a:endParaRPr lang="en-CY" sz="2400" dirty="0"/>
          </a:p>
        </p:txBody>
      </p:sp>
    </p:spTree>
    <p:extLst>
      <p:ext uri="{BB962C8B-B14F-4D97-AF65-F5344CB8AC3E}">
        <p14:creationId xmlns:p14="http://schemas.microsoft.com/office/powerpoint/2010/main" val="379644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2410-A38A-8FA3-3069-FA709881A570}"/>
              </a:ext>
            </a:extLst>
          </p:cNvPr>
          <p:cNvSpPr>
            <a:spLocks noGrp="1"/>
          </p:cNvSpPr>
          <p:nvPr>
            <p:ph type="title"/>
          </p:nvPr>
        </p:nvSpPr>
        <p:spPr/>
        <p:txBody>
          <a:bodyPr/>
          <a:lstStyle/>
          <a:p>
            <a:r>
              <a:rPr lang="en-GB" dirty="0"/>
              <a:t>Learning Objectives of Unit 2</a:t>
            </a:r>
            <a:endParaRPr lang="en-CY" dirty="0"/>
          </a:p>
        </p:txBody>
      </p:sp>
      <p:sp>
        <p:nvSpPr>
          <p:cNvPr id="3" name="Content Placeholder 2">
            <a:extLst>
              <a:ext uri="{FF2B5EF4-FFF2-40B4-BE49-F238E27FC236}">
                <a16:creationId xmlns:a16="http://schemas.microsoft.com/office/drawing/2014/main" id="{614CBBFC-46EA-D047-2822-69C27AF05ACF}"/>
              </a:ext>
            </a:extLst>
          </p:cNvPr>
          <p:cNvSpPr>
            <a:spLocks noGrp="1"/>
          </p:cNvSpPr>
          <p:nvPr>
            <p:ph idx="1"/>
          </p:nvPr>
        </p:nvSpPr>
        <p:spPr>
          <a:xfrm>
            <a:off x="576943" y="1371600"/>
            <a:ext cx="10776857" cy="4805363"/>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Y" altLang="en-CY" sz="1800" b="1" i="0" u="none" strike="noStrike" cap="none" normalizeH="0" baseline="0" dirty="0">
                <a:ln>
                  <a:noFill/>
                </a:ln>
                <a:solidFill>
                  <a:schemeClr val="tx1"/>
                </a:solidFill>
                <a:effectLst/>
              </a:rPr>
              <a:t>Stage 2 – Developing and Pretesting Concepts, Messages, and Materials:</a:t>
            </a:r>
            <a:endParaRPr kumimoji="0" lang="en-CY" altLang="en-CY" sz="1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Explain the significance of developing and pretesting messages and materials in health communication.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Create a comprehensive plan for developing and pretesting communication materials.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Identify common myths and misconceptions related to pretesting materials in health communication.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CY" altLang="en-CY" sz="1800" b="1" i="0" u="none" strike="noStrike" cap="none" normalizeH="0" baseline="0" dirty="0">
                <a:ln>
                  <a:noFill/>
                </a:ln>
                <a:solidFill>
                  <a:schemeClr val="tx1"/>
                </a:solidFill>
                <a:effectLst/>
              </a:rPr>
              <a:t>Stage 3 – Implementing the Program:</a:t>
            </a:r>
            <a:endParaRPr kumimoji="0" lang="en-CY" altLang="en-CY" sz="1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Identify potential challenges and solutions related to program implementation.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Develop strategies for maintaining positive media relations after the launch of a communication campaign.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err="1">
                <a:ln>
                  <a:noFill/>
                </a:ln>
                <a:solidFill>
                  <a:schemeClr val="tx1"/>
                </a:solidFill>
                <a:effectLst/>
              </a:rPr>
              <a:t>Analyze</a:t>
            </a:r>
            <a:r>
              <a:rPr kumimoji="0" lang="en-CY" altLang="en-CY" sz="1800" b="0" i="0" u="none" strike="noStrike" cap="none" normalizeH="0" baseline="0" dirty="0">
                <a:ln>
                  <a:noFill/>
                </a:ln>
                <a:solidFill>
                  <a:schemeClr val="tx1"/>
                </a:solidFill>
                <a:effectLst/>
              </a:rPr>
              <a:t> the importance of monitoring and problem-solving during program implementation</a:t>
            </a:r>
            <a:r>
              <a:rPr kumimoji="0" lang="en-GB" altLang="en-CY" sz="1800" b="0" i="0" u="none" strike="noStrike" cap="none" normalizeH="0" baseline="0" dirty="0">
                <a:ln>
                  <a:noFill/>
                </a:ln>
                <a:solidFill>
                  <a:schemeClr val="tx1"/>
                </a:solidFill>
                <a:effectLst/>
              </a:rPr>
              <a:t> as well as </a:t>
            </a:r>
            <a:r>
              <a:rPr kumimoji="0" lang="en-CY" altLang="en-CY" sz="1800" b="0" i="0" u="none" strike="noStrike" cap="none" normalizeH="0" baseline="0" dirty="0">
                <a:ln>
                  <a:noFill/>
                </a:ln>
                <a:solidFill>
                  <a:schemeClr val="tx1"/>
                </a:solidFill>
                <a:effectLst/>
              </a:rPr>
              <a:t>key performance indicators </a:t>
            </a:r>
            <a:endParaRPr kumimoji="0" lang="en-GB" altLang="en-CY" sz="1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Identify common myths and misconceptions about program implementation in health communication.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CY" altLang="en-CY" sz="1800" b="1" i="0" u="none" strike="noStrike" cap="none" normalizeH="0" baseline="0" dirty="0">
                <a:ln>
                  <a:noFill/>
                </a:ln>
                <a:solidFill>
                  <a:schemeClr val="tx1"/>
                </a:solidFill>
                <a:effectLst/>
              </a:rPr>
              <a:t>Stage 4 – Assessing Effectiveness and Making Refinements:</a:t>
            </a:r>
            <a:endParaRPr kumimoji="0" lang="en-CY" altLang="en-CY" sz="1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Discuss the role of outcome evaluation in shaping the effectiveness of communication programs.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Develop </a:t>
            </a:r>
            <a:r>
              <a:rPr kumimoji="0" lang="en-GB" altLang="en-CY" sz="1800" b="0" i="0" u="none" strike="noStrike" cap="none" normalizeH="0" baseline="0" dirty="0">
                <a:ln>
                  <a:noFill/>
                </a:ln>
                <a:solidFill>
                  <a:schemeClr val="tx1"/>
                </a:solidFill>
                <a:effectLst/>
              </a:rPr>
              <a:t>and modify </a:t>
            </a:r>
            <a:r>
              <a:rPr kumimoji="0" lang="en-CY" altLang="en-CY" sz="1800" b="0" i="0" u="none" strike="noStrike" cap="none" normalizeH="0" baseline="0" dirty="0">
                <a:ln>
                  <a:noFill/>
                </a:ln>
                <a:solidFill>
                  <a:schemeClr val="tx1"/>
                </a:solidFill>
                <a:effectLst/>
              </a:rPr>
              <a:t>an outcome evaluation plan for a health communication program.</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Execute </a:t>
            </a:r>
            <a:r>
              <a:rPr kumimoji="0" lang="en-GB" altLang="en-CY" sz="1800" b="0" i="0" u="none" strike="noStrike" cap="none" normalizeH="0" baseline="0" dirty="0">
                <a:ln>
                  <a:noFill/>
                </a:ln>
                <a:solidFill>
                  <a:schemeClr val="tx1"/>
                </a:solidFill>
                <a:effectLst/>
              </a:rPr>
              <a:t>and interpret </a:t>
            </a:r>
            <a:r>
              <a:rPr kumimoji="0" lang="en-CY" altLang="en-CY" sz="1800" b="0" i="0" u="none" strike="noStrike" cap="none" normalizeH="0" baseline="0" dirty="0">
                <a:ln>
                  <a:noFill/>
                </a:ln>
                <a:solidFill>
                  <a:schemeClr val="tx1"/>
                </a:solidFill>
                <a:effectLst/>
              </a:rPr>
              <a:t>the steps involved in conducting outcome evaluation, including data collection and analysis.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Evaluate the results of the outcome evaluation and make recommendations for refining the health communication program.</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CY" altLang="en-CY" sz="1800" b="0" i="0" u="none" strike="noStrike" cap="none" normalizeH="0" baseline="0" dirty="0">
                <a:ln>
                  <a:noFill/>
                </a:ln>
                <a:solidFill>
                  <a:schemeClr val="tx1"/>
                </a:solidFill>
                <a:effectLst/>
              </a:rPr>
              <a:t>Identify common myths and misconceptions related to the evaluation of health communication programs.</a:t>
            </a:r>
          </a:p>
        </p:txBody>
      </p:sp>
      <p:sp>
        <p:nvSpPr>
          <p:cNvPr id="4" name="Rectangle 1">
            <a:extLst>
              <a:ext uri="{FF2B5EF4-FFF2-40B4-BE49-F238E27FC236}">
                <a16:creationId xmlns:a16="http://schemas.microsoft.com/office/drawing/2014/main" id="{421974DE-2F27-43DF-B94D-4C6D087279BC}"/>
              </a:ext>
            </a:extLst>
          </p:cNvPr>
          <p:cNvSpPr>
            <a:spLocks noChangeArrowheads="1"/>
          </p:cNvSpPr>
          <p:nvPr/>
        </p:nvSpPr>
        <p:spPr bwMode="auto">
          <a:xfrm>
            <a:off x="127000" y="2869784"/>
            <a:ext cx="65" cy="677623"/>
          </a:xfrm>
          <a:prstGeom prst="rect">
            <a:avLst/>
          </a:prstGeom>
          <a:solidFill>
            <a:srgbClr val="F7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Y" altLang="en-CY"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789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166F-005D-8E31-4B98-113CE81F1460}"/>
              </a:ext>
            </a:extLst>
          </p:cNvPr>
          <p:cNvSpPr>
            <a:spLocks noGrp="1"/>
          </p:cNvSpPr>
          <p:nvPr>
            <p:ph type="title"/>
          </p:nvPr>
        </p:nvSpPr>
        <p:spPr/>
        <p:txBody>
          <a:bodyPr/>
          <a:lstStyle/>
          <a:p>
            <a:r>
              <a:rPr lang="en-US" dirty="0"/>
              <a:t>Conducting Outcome Evaluation </a:t>
            </a:r>
            <a:endParaRPr lang="en-CY" dirty="0"/>
          </a:p>
        </p:txBody>
      </p:sp>
      <p:sp>
        <p:nvSpPr>
          <p:cNvPr id="3" name="Content Placeholder 2">
            <a:extLst>
              <a:ext uri="{FF2B5EF4-FFF2-40B4-BE49-F238E27FC236}">
                <a16:creationId xmlns:a16="http://schemas.microsoft.com/office/drawing/2014/main" id="{07B03A8C-0925-A9D9-13D0-7038F836DDCE}"/>
              </a:ext>
            </a:extLst>
          </p:cNvPr>
          <p:cNvSpPr>
            <a:spLocks noGrp="1"/>
          </p:cNvSpPr>
          <p:nvPr>
            <p:ph idx="1"/>
          </p:nvPr>
        </p:nvSpPr>
        <p:spPr/>
        <p:txBody>
          <a:bodyPr>
            <a:normAutofit/>
          </a:bodyPr>
          <a:lstStyle/>
          <a:p>
            <a:r>
              <a:rPr lang="en-US" dirty="0"/>
              <a:t>Conduct outcome evaluation by following these steps: </a:t>
            </a:r>
          </a:p>
          <a:p>
            <a:pPr marL="971550" lvl="1" indent="-514350">
              <a:buFont typeface="+mj-lt"/>
              <a:buAutoNum type="arabicPeriod"/>
            </a:pPr>
            <a:r>
              <a:rPr lang="en-US" dirty="0"/>
              <a:t>Determine what information the evaluation must provide. </a:t>
            </a:r>
          </a:p>
          <a:p>
            <a:pPr marL="971550" lvl="1" indent="-514350">
              <a:buFont typeface="+mj-lt"/>
              <a:buAutoNum type="arabicPeriod"/>
            </a:pPr>
            <a:r>
              <a:rPr lang="en-US" dirty="0"/>
              <a:t>Define the data to collect. </a:t>
            </a:r>
          </a:p>
          <a:p>
            <a:pPr marL="971550" lvl="1" indent="-514350">
              <a:buFont typeface="+mj-lt"/>
              <a:buAutoNum type="arabicPeriod"/>
            </a:pPr>
            <a:r>
              <a:rPr lang="en-US" dirty="0"/>
              <a:t>Decide on data collection methods. </a:t>
            </a:r>
          </a:p>
          <a:p>
            <a:pPr marL="971550" lvl="1" indent="-514350">
              <a:buFont typeface="+mj-lt"/>
              <a:buAutoNum type="arabicPeriod"/>
            </a:pPr>
            <a:r>
              <a:rPr lang="en-US" dirty="0"/>
              <a:t>Develop and pretest data collection instruments. </a:t>
            </a:r>
          </a:p>
          <a:p>
            <a:pPr marL="971550" lvl="1" indent="-514350">
              <a:buFont typeface="+mj-lt"/>
              <a:buAutoNum type="arabicPeriod"/>
            </a:pPr>
            <a:r>
              <a:rPr lang="en-US" dirty="0"/>
              <a:t>Collect data. </a:t>
            </a:r>
          </a:p>
          <a:p>
            <a:pPr marL="971550" lvl="1" indent="-514350">
              <a:buFont typeface="+mj-lt"/>
              <a:buAutoNum type="arabicPeriod"/>
            </a:pPr>
            <a:r>
              <a:rPr lang="en-US" dirty="0"/>
              <a:t>Process data. </a:t>
            </a:r>
          </a:p>
          <a:p>
            <a:pPr marL="971550" lvl="1" indent="-514350">
              <a:buFont typeface="+mj-lt"/>
              <a:buAutoNum type="arabicPeriod"/>
            </a:pPr>
            <a:r>
              <a:rPr lang="en-US" dirty="0"/>
              <a:t>Analyze data to answer the evaluation questions. </a:t>
            </a:r>
          </a:p>
          <a:p>
            <a:pPr marL="971550" lvl="1" indent="-514350">
              <a:buFont typeface="+mj-lt"/>
              <a:buAutoNum type="arabicPeriod"/>
            </a:pPr>
            <a:r>
              <a:rPr lang="en-US" dirty="0"/>
              <a:t>Write an evaluation report. </a:t>
            </a:r>
          </a:p>
          <a:p>
            <a:pPr marL="971550" lvl="1" indent="-514350">
              <a:buFont typeface="+mj-lt"/>
              <a:buAutoNum type="arabicPeriod"/>
            </a:pPr>
            <a:r>
              <a:rPr lang="en-US" dirty="0"/>
              <a:t>Disseminate the evaluation report.</a:t>
            </a:r>
            <a:endParaRPr lang="en-CY" dirty="0"/>
          </a:p>
        </p:txBody>
      </p:sp>
    </p:spTree>
    <p:extLst>
      <p:ext uri="{BB962C8B-B14F-4D97-AF65-F5344CB8AC3E}">
        <p14:creationId xmlns:p14="http://schemas.microsoft.com/office/powerpoint/2010/main" val="6943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DA21-2182-2EDC-8E7E-FA9AF125D369}"/>
              </a:ext>
            </a:extLst>
          </p:cNvPr>
          <p:cNvSpPr>
            <a:spLocks noGrp="1"/>
          </p:cNvSpPr>
          <p:nvPr>
            <p:ph type="title"/>
          </p:nvPr>
        </p:nvSpPr>
        <p:spPr/>
        <p:txBody>
          <a:bodyPr>
            <a:normAutofit fontScale="90000"/>
          </a:bodyPr>
          <a:lstStyle/>
          <a:p>
            <a:r>
              <a:rPr lang="en-US" dirty="0"/>
              <a:t>Step 1: Determine What Information the Evaluation Must Provide</a:t>
            </a:r>
            <a:endParaRPr lang="en-CY" dirty="0"/>
          </a:p>
        </p:txBody>
      </p:sp>
      <p:sp>
        <p:nvSpPr>
          <p:cNvPr id="3" name="Content Placeholder 2">
            <a:extLst>
              <a:ext uri="{FF2B5EF4-FFF2-40B4-BE49-F238E27FC236}">
                <a16:creationId xmlns:a16="http://schemas.microsoft.com/office/drawing/2014/main" id="{BEB609C5-B098-7D7C-7157-F17237C77F2E}"/>
              </a:ext>
            </a:extLst>
          </p:cNvPr>
          <p:cNvSpPr>
            <a:spLocks noGrp="1"/>
          </p:cNvSpPr>
          <p:nvPr>
            <p:ph idx="1"/>
          </p:nvPr>
        </p:nvSpPr>
        <p:spPr/>
        <p:txBody>
          <a:bodyPr/>
          <a:lstStyle/>
          <a:p>
            <a:r>
              <a:rPr lang="en-US" dirty="0"/>
              <a:t>An easy way to do this is to think about the decisions you will make based on the evaluation report. What questions do you need to answer to make those decisions?</a:t>
            </a:r>
            <a:endParaRPr lang="en-CY" dirty="0"/>
          </a:p>
        </p:txBody>
      </p:sp>
    </p:spTree>
    <p:extLst>
      <p:ext uri="{BB962C8B-B14F-4D97-AF65-F5344CB8AC3E}">
        <p14:creationId xmlns:p14="http://schemas.microsoft.com/office/powerpoint/2010/main" val="1222160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EDBA-86C0-1019-F8AC-8E3D8B6F28BA}"/>
              </a:ext>
            </a:extLst>
          </p:cNvPr>
          <p:cNvSpPr>
            <a:spLocks noGrp="1"/>
          </p:cNvSpPr>
          <p:nvPr>
            <p:ph type="title"/>
          </p:nvPr>
        </p:nvSpPr>
        <p:spPr/>
        <p:txBody>
          <a:bodyPr/>
          <a:lstStyle/>
          <a:p>
            <a:r>
              <a:rPr lang="en-US" dirty="0"/>
              <a:t>Step 2: Define the Data You Need to Collect</a:t>
            </a:r>
            <a:endParaRPr lang="en-CY" dirty="0"/>
          </a:p>
        </p:txBody>
      </p:sp>
      <p:sp>
        <p:nvSpPr>
          <p:cNvPr id="3" name="Content Placeholder 2">
            <a:extLst>
              <a:ext uri="{FF2B5EF4-FFF2-40B4-BE49-F238E27FC236}">
                <a16:creationId xmlns:a16="http://schemas.microsoft.com/office/drawing/2014/main" id="{0344D5B5-5C06-2040-4780-C4A69CBB92E1}"/>
              </a:ext>
            </a:extLst>
          </p:cNvPr>
          <p:cNvSpPr>
            <a:spLocks noGrp="1"/>
          </p:cNvSpPr>
          <p:nvPr>
            <p:ph idx="1"/>
          </p:nvPr>
        </p:nvSpPr>
        <p:spPr/>
        <p:txBody>
          <a:bodyPr>
            <a:normAutofit lnSpcReduction="10000"/>
          </a:bodyPr>
          <a:lstStyle/>
          <a:p>
            <a:r>
              <a:rPr lang="en-US" dirty="0"/>
              <a:t>Determine what you can and should measure to assess progress on meeting objectives. Use the following questions as a guide: </a:t>
            </a:r>
          </a:p>
          <a:p>
            <a:pPr lvl="1"/>
            <a:r>
              <a:rPr lang="en-US" dirty="0"/>
              <a:t>Did knowledge of the issue increase among the intended audience (e.g., understanding how to choose foods low in fat or high in fiber, knowing reasons not to smoke)? </a:t>
            </a:r>
          </a:p>
          <a:p>
            <a:pPr lvl="1"/>
            <a:r>
              <a:rPr lang="en-US" dirty="0"/>
              <a:t>Did behavioral intentions of the intended audience change (e.g., intending to use a peer pressure resistance skill, intending to buy more vegetables)? </a:t>
            </a:r>
          </a:p>
          <a:p>
            <a:pPr lvl="1"/>
            <a:r>
              <a:rPr lang="en-US" dirty="0"/>
              <a:t>Did intended audience members take steps leading to the behavior change (e.g., purchasing a sunscreen, calling for health information, signing up for an exercise class)? </a:t>
            </a:r>
          </a:p>
          <a:p>
            <a:pPr lvl="1"/>
            <a:r>
              <a:rPr lang="en-US" dirty="0"/>
              <a:t>Did awareness of the campaign message, name, or logo increase among intended audience members? </a:t>
            </a:r>
          </a:p>
          <a:p>
            <a:pPr lvl="1"/>
            <a:r>
              <a:rPr lang="en-US" dirty="0"/>
              <a:t>Were policies initiated or other institutional actions taken (e.g., putting healthy snacks in vending machines, improving school nutrition curricula)? </a:t>
            </a:r>
            <a:endParaRPr lang="en-CY" dirty="0"/>
          </a:p>
        </p:txBody>
      </p:sp>
    </p:spTree>
    <p:extLst>
      <p:ext uri="{BB962C8B-B14F-4D97-AF65-F5344CB8AC3E}">
        <p14:creationId xmlns:p14="http://schemas.microsoft.com/office/powerpoint/2010/main" val="291247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EDBA-86C0-1019-F8AC-8E3D8B6F28BA}"/>
              </a:ext>
            </a:extLst>
          </p:cNvPr>
          <p:cNvSpPr>
            <a:spLocks noGrp="1"/>
          </p:cNvSpPr>
          <p:nvPr>
            <p:ph type="title"/>
          </p:nvPr>
        </p:nvSpPr>
        <p:spPr/>
        <p:txBody>
          <a:bodyPr/>
          <a:lstStyle/>
          <a:p>
            <a:r>
              <a:rPr lang="en-US" dirty="0"/>
              <a:t>Step 3: Decide on Data Collection Methods</a:t>
            </a:r>
            <a:endParaRPr lang="en-CY" dirty="0"/>
          </a:p>
        </p:txBody>
      </p:sp>
      <p:sp>
        <p:nvSpPr>
          <p:cNvPr id="3" name="Content Placeholder 2">
            <a:extLst>
              <a:ext uri="{FF2B5EF4-FFF2-40B4-BE49-F238E27FC236}">
                <a16:creationId xmlns:a16="http://schemas.microsoft.com/office/drawing/2014/main" id="{0344D5B5-5C06-2040-4780-C4A69CBB92E1}"/>
              </a:ext>
            </a:extLst>
          </p:cNvPr>
          <p:cNvSpPr>
            <a:spLocks noGrp="1"/>
          </p:cNvSpPr>
          <p:nvPr>
            <p:ph idx="1"/>
          </p:nvPr>
        </p:nvSpPr>
        <p:spPr/>
        <p:txBody>
          <a:bodyPr>
            <a:normAutofit/>
          </a:bodyPr>
          <a:lstStyle/>
          <a:p>
            <a:r>
              <a:rPr lang="en-US" dirty="0"/>
              <a:t>There are several data collection methods. </a:t>
            </a:r>
          </a:p>
          <a:p>
            <a:r>
              <a:rPr lang="en-US" dirty="0"/>
              <a:t>Look at the Table on pages 112-113 of your textbook. In groups of 4, read the evaluation design and its major limitations. Discuss which evaluation designs are more appropriate for your culture/context and topic covered. </a:t>
            </a:r>
            <a:endParaRPr lang="en-CY" dirty="0"/>
          </a:p>
        </p:txBody>
      </p:sp>
    </p:spTree>
    <p:extLst>
      <p:ext uri="{BB962C8B-B14F-4D97-AF65-F5344CB8AC3E}">
        <p14:creationId xmlns:p14="http://schemas.microsoft.com/office/powerpoint/2010/main" val="93767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5986-3E46-C967-A91B-EFCEF669BF15}"/>
              </a:ext>
            </a:extLst>
          </p:cNvPr>
          <p:cNvSpPr>
            <a:spLocks noGrp="1"/>
          </p:cNvSpPr>
          <p:nvPr>
            <p:ph type="title"/>
          </p:nvPr>
        </p:nvSpPr>
        <p:spPr/>
        <p:txBody>
          <a:bodyPr>
            <a:normAutofit fontScale="90000"/>
          </a:bodyPr>
          <a:lstStyle/>
          <a:p>
            <a:r>
              <a:rPr lang="en-US" dirty="0"/>
              <a:t>Step 4: Develop and Pretest Data Collection Instruments</a:t>
            </a:r>
            <a:endParaRPr lang="en-CY" dirty="0"/>
          </a:p>
        </p:txBody>
      </p:sp>
      <p:sp>
        <p:nvSpPr>
          <p:cNvPr id="3" name="Content Placeholder 2">
            <a:extLst>
              <a:ext uri="{FF2B5EF4-FFF2-40B4-BE49-F238E27FC236}">
                <a16:creationId xmlns:a16="http://schemas.microsoft.com/office/drawing/2014/main" id="{D8DE686E-5A42-2D41-5EFB-BFDDBC6877F3}"/>
              </a:ext>
            </a:extLst>
          </p:cNvPr>
          <p:cNvSpPr>
            <a:spLocks noGrp="1"/>
          </p:cNvSpPr>
          <p:nvPr>
            <p:ph idx="1"/>
          </p:nvPr>
        </p:nvSpPr>
        <p:spPr/>
        <p:txBody>
          <a:bodyPr/>
          <a:lstStyle/>
          <a:p>
            <a:r>
              <a:rPr lang="en-US" dirty="0"/>
              <a:t>Most outcome evaluation methods involve collecting data about participants through observation, a questionnaire, or another method. Instruments may include tally sheets for counting public inquiries, survey questionnaires, interview guides. Select a method that allows you to best answer your evaluation questions based upon your access to your intended audience and your resources. To develop your data collection instruments—or to select and adapt existing ones—ask yourself the following questions:</a:t>
            </a:r>
          </a:p>
          <a:p>
            <a:pPr lvl="1"/>
            <a:r>
              <a:rPr lang="en-US" dirty="0"/>
              <a:t>Which data?</a:t>
            </a:r>
          </a:p>
          <a:p>
            <a:pPr lvl="1"/>
            <a:r>
              <a:rPr lang="en-US" dirty="0"/>
              <a:t>From whom?</a:t>
            </a:r>
          </a:p>
          <a:p>
            <a:pPr lvl="1"/>
            <a:r>
              <a:rPr lang="en-US" dirty="0"/>
              <a:t>How?</a:t>
            </a:r>
          </a:p>
          <a:p>
            <a:pPr lvl="1"/>
            <a:endParaRPr lang="en-CY" dirty="0"/>
          </a:p>
        </p:txBody>
      </p:sp>
    </p:spTree>
    <p:extLst>
      <p:ext uri="{BB962C8B-B14F-4D97-AF65-F5344CB8AC3E}">
        <p14:creationId xmlns:p14="http://schemas.microsoft.com/office/powerpoint/2010/main" val="138549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4DBE-0B3F-345D-D3C2-4EE505CF4C19}"/>
              </a:ext>
            </a:extLst>
          </p:cNvPr>
          <p:cNvSpPr>
            <a:spLocks noGrp="1"/>
          </p:cNvSpPr>
          <p:nvPr>
            <p:ph type="title"/>
          </p:nvPr>
        </p:nvSpPr>
        <p:spPr/>
        <p:txBody>
          <a:bodyPr/>
          <a:lstStyle/>
          <a:p>
            <a:r>
              <a:rPr lang="en-GB" dirty="0"/>
              <a:t>Steps 5-7</a:t>
            </a:r>
            <a:endParaRPr lang="en-CY" dirty="0"/>
          </a:p>
        </p:txBody>
      </p:sp>
      <p:sp>
        <p:nvSpPr>
          <p:cNvPr id="3" name="Content Placeholder 2">
            <a:extLst>
              <a:ext uri="{FF2B5EF4-FFF2-40B4-BE49-F238E27FC236}">
                <a16:creationId xmlns:a16="http://schemas.microsoft.com/office/drawing/2014/main" id="{FCBD0DE2-8831-3D72-7922-46B8B292F604}"/>
              </a:ext>
            </a:extLst>
          </p:cNvPr>
          <p:cNvSpPr>
            <a:spLocks noGrp="1"/>
          </p:cNvSpPr>
          <p:nvPr>
            <p:ph idx="1"/>
          </p:nvPr>
        </p:nvSpPr>
        <p:spPr/>
        <p:txBody>
          <a:bodyPr>
            <a:normAutofit/>
          </a:bodyPr>
          <a:lstStyle/>
          <a:p>
            <a:r>
              <a:rPr lang="en-US" dirty="0"/>
              <a:t>5. Collect Data </a:t>
            </a:r>
          </a:p>
          <a:p>
            <a:pPr lvl="1"/>
            <a:r>
              <a:rPr lang="en-US" dirty="0"/>
              <a:t>Collect post program data. You should have collected baseline data during planning in Stage 1, before your program began, to use for comparison with post program data. </a:t>
            </a:r>
          </a:p>
          <a:p>
            <a:r>
              <a:rPr lang="en-US" dirty="0"/>
              <a:t>6. Process Data </a:t>
            </a:r>
          </a:p>
          <a:p>
            <a:pPr lvl="1"/>
            <a:r>
              <a:rPr lang="en-US" dirty="0"/>
              <a:t>Put the data into usable form for analysis. This may mean organizing the data to give to professional evaluators or entering the data into an evaluation software package. </a:t>
            </a:r>
          </a:p>
          <a:p>
            <a:r>
              <a:rPr lang="en-US" dirty="0"/>
              <a:t>7. Analyze the Data to Answer the Evaluation Questions </a:t>
            </a:r>
          </a:p>
          <a:p>
            <a:pPr lvl="1"/>
            <a:r>
              <a:rPr lang="en-US" dirty="0"/>
              <a:t>Use statistical techniques as appropriate to discover significant relationships. Your program might consider involving university-based evaluators, providing them with an opportunity for publication and your program with expertise.</a:t>
            </a:r>
            <a:endParaRPr lang="en-CY" dirty="0"/>
          </a:p>
        </p:txBody>
      </p:sp>
    </p:spTree>
    <p:extLst>
      <p:ext uri="{BB962C8B-B14F-4D97-AF65-F5344CB8AC3E}">
        <p14:creationId xmlns:p14="http://schemas.microsoft.com/office/powerpoint/2010/main" val="187927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4B38-88C9-EDBE-18B4-2250AA8308DF}"/>
              </a:ext>
            </a:extLst>
          </p:cNvPr>
          <p:cNvSpPr>
            <a:spLocks noGrp="1"/>
          </p:cNvSpPr>
          <p:nvPr>
            <p:ph type="title"/>
          </p:nvPr>
        </p:nvSpPr>
        <p:spPr/>
        <p:txBody>
          <a:bodyPr/>
          <a:lstStyle/>
          <a:p>
            <a:r>
              <a:rPr lang="en-US" dirty="0"/>
              <a:t>Step 8: Write an Evaluation Report </a:t>
            </a:r>
            <a:endParaRPr lang="en-CY" dirty="0"/>
          </a:p>
        </p:txBody>
      </p:sp>
      <p:sp>
        <p:nvSpPr>
          <p:cNvPr id="3" name="Content Placeholder 2">
            <a:extLst>
              <a:ext uri="{FF2B5EF4-FFF2-40B4-BE49-F238E27FC236}">
                <a16:creationId xmlns:a16="http://schemas.microsoft.com/office/drawing/2014/main" id="{14C68D33-3718-F178-014B-78FFF17374AD}"/>
              </a:ext>
            </a:extLst>
          </p:cNvPr>
          <p:cNvSpPr>
            <a:spLocks noGrp="1"/>
          </p:cNvSpPr>
          <p:nvPr>
            <p:ph idx="1"/>
          </p:nvPr>
        </p:nvSpPr>
        <p:spPr/>
        <p:txBody>
          <a:bodyPr/>
          <a:lstStyle/>
          <a:p>
            <a:r>
              <a:rPr lang="en-US" dirty="0"/>
              <a:t>A report outlining what you did and why you did it, as well as what worked and what should be altered in the future, provides a solid base from which to plan future evaluations. Your program evaluation report explains how your program was effective in achieving its communication objectives and serves as a record of what you learned from both your program’s achievements and shortcomings. Be sure to include any questionnaires or other instruments in the report so that you can find them later. </a:t>
            </a:r>
          </a:p>
          <a:p>
            <a:r>
              <a:rPr lang="en-US" dirty="0"/>
              <a:t>See Appendix A of your textbook for a sample evaluation report</a:t>
            </a:r>
            <a:endParaRPr lang="en-CY" dirty="0"/>
          </a:p>
        </p:txBody>
      </p:sp>
    </p:spTree>
    <p:extLst>
      <p:ext uri="{BB962C8B-B14F-4D97-AF65-F5344CB8AC3E}">
        <p14:creationId xmlns:p14="http://schemas.microsoft.com/office/powerpoint/2010/main" val="133822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13AC-C515-9D49-ACA9-F88990BCE82C}"/>
              </a:ext>
            </a:extLst>
          </p:cNvPr>
          <p:cNvSpPr>
            <a:spLocks noGrp="1"/>
          </p:cNvSpPr>
          <p:nvPr>
            <p:ph type="title"/>
          </p:nvPr>
        </p:nvSpPr>
        <p:spPr/>
        <p:txBody>
          <a:bodyPr/>
          <a:lstStyle/>
          <a:p>
            <a:r>
              <a:rPr lang="en-US" dirty="0"/>
              <a:t>Step 9: Disseminate the Evaluation Report</a:t>
            </a:r>
            <a:endParaRPr lang="en-CY" dirty="0"/>
          </a:p>
        </p:txBody>
      </p:sp>
      <p:sp>
        <p:nvSpPr>
          <p:cNvPr id="3" name="Content Placeholder 2">
            <a:extLst>
              <a:ext uri="{FF2B5EF4-FFF2-40B4-BE49-F238E27FC236}">
                <a16:creationId xmlns:a16="http://schemas.microsoft.com/office/drawing/2014/main" id="{143278B8-6F2D-4E45-1775-C754E01CE0AF}"/>
              </a:ext>
            </a:extLst>
          </p:cNvPr>
          <p:cNvSpPr>
            <a:spLocks noGrp="1"/>
          </p:cNvSpPr>
          <p:nvPr>
            <p:ph idx="1"/>
          </p:nvPr>
        </p:nvSpPr>
        <p:spPr/>
        <p:txBody>
          <a:bodyPr>
            <a:normAutofit fontScale="77500" lnSpcReduction="20000"/>
          </a:bodyPr>
          <a:lstStyle/>
          <a:p>
            <a:r>
              <a:rPr lang="en-US" dirty="0"/>
              <a:t>Ask selected stakeholders and key individuals to review the evaluation report before it is released so that they can identify concerns that might compromise its impact. When the report is ready for release, consider developing a dissemination strategy for the report, just as you did for your program products, so the intended audiences you’ve chosen will read it. Don’t go to the hard work of writing the report only to file it away. </a:t>
            </a:r>
          </a:p>
          <a:p>
            <a:r>
              <a:rPr lang="en-US" dirty="0"/>
              <a:t>Letting others know about the program results and continuing needs may prompt them to share similar experiences, lessons, new ideas, or potential resources that you could use to refine the program. </a:t>
            </a:r>
          </a:p>
          <a:p>
            <a:r>
              <a:rPr lang="en-US" dirty="0"/>
              <a:t>In fact, feedback from those who have read the evaluation report or learned about your findings through conference presentations or journal coverage can be valuable for refining the program and developing new programs. You may want to develop a formal mechanism for obtaining feedback from peer or partner audiences. If you use university-based evaluators, the mechanism may be their publication of findings. If appropriate, use the evaluation report to get recognition of the program’s accomplishments.</a:t>
            </a:r>
          </a:p>
          <a:p>
            <a:r>
              <a:rPr lang="en-US" dirty="0"/>
              <a:t>If appropriate, use the evaluation report to get recognition of the program’s accomplishments. </a:t>
            </a:r>
            <a:endParaRPr lang="en-CY" dirty="0"/>
          </a:p>
        </p:txBody>
      </p:sp>
    </p:spTree>
    <p:extLst>
      <p:ext uri="{BB962C8B-B14F-4D97-AF65-F5344CB8AC3E}">
        <p14:creationId xmlns:p14="http://schemas.microsoft.com/office/powerpoint/2010/main" val="1493778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6C3-71CA-F867-0EA8-E473D0BA2373}"/>
              </a:ext>
            </a:extLst>
          </p:cNvPr>
          <p:cNvSpPr>
            <a:spLocks noGrp="1"/>
          </p:cNvSpPr>
          <p:nvPr>
            <p:ph type="title"/>
          </p:nvPr>
        </p:nvSpPr>
        <p:spPr>
          <a:xfrm>
            <a:off x="838200" y="47274"/>
            <a:ext cx="10515600" cy="874395"/>
          </a:xfrm>
        </p:spPr>
        <p:txBody>
          <a:bodyPr/>
          <a:lstStyle/>
          <a:p>
            <a:r>
              <a:rPr lang="en-US" dirty="0"/>
              <a:t>Refining Your Health Communication Program </a:t>
            </a:r>
            <a:endParaRPr lang="en-CY" dirty="0"/>
          </a:p>
        </p:txBody>
      </p:sp>
      <p:sp>
        <p:nvSpPr>
          <p:cNvPr id="3" name="Content Placeholder 2">
            <a:extLst>
              <a:ext uri="{FF2B5EF4-FFF2-40B4-BE49-F238E27FC236}">
                <a16:creationId xmlns:a16="http://schemas.microsoft.com/office/drawing/2014/main" id="{57109DC8-9139-FE1D-E5E9-33F5CD9587DA}"/>
              </a:ext>
            </a:extLst>
          </p:cNvPr>
          <p:cNvSpPr>
            <a:spLocks noGrp="1"/>
          </p:cNvSpPr>
          <p:nvPr>
            <p:ph idx="1"/>
          </p:nvPr>
        </p:nvSpPr>
        <p:spPr>
          <a:xfrm>
            <a:off x="489685" y="921669"/>
            <a:ext cx="11212629" cy="4805363"/>
          </a:xfrm>
        </p:spPr>
        <p:txBody>
          <a:bodyPr>
            <a:normAutofit lnSpcReduction="10000"/>
          </a:bodyPr>
          <a:lstStyle/>
          <a:p>
            <a:r>
              <a:rPr lang="en-US" sz="1600" dirty="0"/>
              <a:t>Review the evaluation report and consider the following to help you identify areas of the program that should be changed, deleted, or augmented: </a:t>
            </a:r>
          </a:p>
          <a:p>
            <a:pPr lvl="1"/>
            <a:r>
              <a:rPr lang="en-US" sz="1400" b="1" dirty="0"/>
              <a:t>Goals and objectives: </a:t>
            </a:r>
          </a:p>
          <a:p>
            <a:pPr lvl="2">
              <a:buFont typeface="Courier New" panose="02070309020205020404" pitchFamily="49" charset="0"/>
              <a:buChar char="o"/>
            </a:pPr>
            <a:r>
              <a:rPr lang="en-US" sz="1200" dirty="0"/>
              <a:t>Have your goals and objectives shifted as you’ve conducted the program? If so, revise the original goals and objectives to meet the new situation. </a:t>
            </a:r>
          </a:p>
          <a:p>
            <a:pPr lvl="2">
              <a:buFont typeface="Courier New" panose="02070309020205020404" pitchFamily="49" charset="0"/>
              <a:buChar char="o"/>
            </a:pPr>
            <a:r>
              <a:rPr lang="en-US" sz="1200" dirty="0"/>
              <a:t>Are there objectives the program is not meeting? Why? What are the barriers you’re encountering? </a:t>
            </a:r>
          </a:p>
          <a:p>
            <a:pPr lvl="2">
              <a:buFont typeface="Courier New" panose="02070309020205020404" pitchFamily="49" charset="0"/>
              <a:buChar char="o"/>
            </a:pPr>
            <a:r>
              <a:rPr lang="en-US" sz="1200" dirty="0"/>
              <a:t>Has the program met all of your objectives, or does it seem not to be working at all? Consider ending the program. </a:t>
            </a:r>
          </a:p>
          <a:p>
            <a:pPr lvl="1"/>
            <a:r>
              <a:rPr lang="en-US" sz="1400" b="1" dirty="0"/>
              <a:t>Where additional effort may be needed: </a:t>
            </a:r>
          </a:p>
          <a:p>
            <a:pPr lvl="2">
              <a:buFont typeface="Courier New" panose="02070309020205020404" pitchFamily="49" charset="0"/>
              <a:buChar char="o"/>
            </a:pPr>
            <a:r>
              <a:rPr lang="en-US" sz="1200" dirty="0"/>
              <a:t>Is there new health information that should be incorporated into the program’s messages or design? </a:t>
            </a:r>
          </a:p>
          <a:p>
            <a:pPr lvl="2">
              <a:buFont typeface="Courier New" panose="02070309020205020404" pitchFamily="49" charset="0"/>
              <a:buChar char="o"/>
            </a:pPr>
            <a:r>
              <a:rPr lang="en-US" sz="1200" dirty="0"/>
              <a:t>Are there strategies or activities that did not succeed? Review why they didn't work and determine what can be done to correct any problems. </a:t>
            </a:r>
          </a:p>
          <a:p>
            <a:pPr lvl="1"/>
            <a:r>
              <a:rPr lang="en-US" sz="1400" b="1" dirty="0"/>
              <a:t>Implications of success: </a:t>
            </a:r>
          </a:p>
          <a:p>
            <a:pPr lvl="2">
              <a:buFont typeface="Courier New" panose="02070309020205020404" pitchFamily="49" charset="0"/>
              <a:buChar char="o"/>
            </a:pPr>
            <a:r>
              <a:rPr lang="en-US" sz="1200" dirty="0"/>
              <a:t>Which objectives have been met, and by what successful activities? </a:t>
            </a:r>
          </a:p>
          <a:p>
            <a:pPr lvl="2">
              <a:buFont typeface="Courier New" panose="02070309020205020404" pitchFamily="49" charset="0"/>
              <a:buChar char="o"/>
            </a:pPr>
            <a:r>
              <a:rPr lang="en-US" sz="1200" dirty="0"/>
              <a:t>Should successful communication activities be continued and strengthened because they appear to work well or should they be considered successful and completed? </a:t>
            </a:r>
          </a:p>
          <a:p>
            <a:pPr lvl="2">
              <a:buFont typeface="Courier New" panose="02070309020205020404" pitchFamily="49" charset="0"/>
              <a:buChar char="o"/>
            </a:pPr>
            <a:r>
              <a:rPr lang="en-US" sz="1200" dirty="0"/>
              <a:t>Can successful communication activities be expanded to apply to other audiences or situations? </a:t>
            </a:r>
          </a:p>
          <a:p>
            <a:pPr lvl="1"/>
            <a:r>
              <a:rPr lang="en-US" sz="1400" b="1" dirty="0"/>
              <a:t>Costs and results of different activities: </a:t>
            </a:r>
          </a:p>
          <a:p>
            <a:pPr lvl="2">
              <a:buFont typeface="Courier New" panose="02070309020205020404" pitchFamily="49" charset="0"/>
              <a:buChar char="o"/>
            </a:pPr>
            <a:r>
              <a:rPr lang="en-US" sz="1200" dirty="0"/>
              <a:t>What were the costs (including staff time) and results of different aspects of the program? </a:t>
            </a:r>
          </a:p>
          <a:p>
            <a:pPr lvl="2">
              <a:buFont typeface="Courier New" panose="02070309020205020404" pitchFamily="49" charset="0"/>
              <a:buChar char="o"/>
            </a:pPr>
            <a:r>
              <a:rPr lang="en-US" sz="1200" dirty="0"/>
              <a:t>Do some activities appear to work as well as, but cost less than, others? </a:t>
            </a:r>
          </a:p>
          <a:p>
            <a:pPr lvl="1"/>
            <a:r>
              <a:rPr lang="en-US" sz="1400" b="1" dirty="0"/>
              <a:t>Accountability: </a:t>
            </a:r>
          </a:p>
          <a:p>
            <a:pPr lvl="2">
              <a:buFont typeface="Courier New" panose="02070309020205020404" pitchFamily="49" charset="0"/>
              <a:buChar char="o"/>
            </a:pPr>
            <a:r>
              <a:rPr lang="en-US" sz="1200" dirty="0"/>
              <a:t>Is there evidence of program effectiveness and of a continued need to persuade your organization to continue the program? </a:t>
            </a:r>
          </a:p>
          <a:p>
            <a:pPr lvl="2">
              <a:buFont typeface="Courier New" panose="02070309020205020404" pitchFamily="49" charset="0"/>
              <a:buChar char="o"/>
            </a:pPr>
            <a:r>
              <a:rPr lang="en-US" sz="1200" dirty="0"/>
              <a:t>Have you shared the results of your activities with the leadership of your organization? </a:t>
            </a:r>
          </a:p>
          <a:p>
            <a:pPr lvl="2">
              <a:buFont typeface="Courier New" panose="02070309020205020404" pitchFamily="49" charset="0"/>
              <a:buChar char="o"/>
            </a:pPr>
            <a:r>
              <a:rPr lang="en-US" sz="1200" dirty="0"/>
              <a:t>Have you shared results with partners? </a:t>
            </a:r>
          </a:p>
          <a:p>
            <a:pPr lvl="2">
              <a:buFont typeface="Courier New" panose="02070309020205020404" pitchFamily="49" charset="0"/>
              <a:buChar char="o"/>
            </a:pPr>
            <a:r>
              <a:rPr lang="en-US" sz="1200" dirty="0"/>
              <a:t>Do the assessment results show a need for new activities that would require partnerships with additional organizations? </a:t>
            </a:r>
            <a:endParaRPr lang="en-CY" sz="1200" dirty="0"/>
          </a:p>
        </p:txBody>
      </p:sp>
    </p:spTree>
    <p:extLst>
      <p:ext uri="{BB962C8B-B14F-4D97-AF65-F5344CB8AC3E}">
        <p14:creationId xmlns:p14="http://schemas.microsoft.com/office/powerpoint/2010/main" val="1934323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6C59-DA3E-0764-E15A-0C85D6870F33}"/>
              </a:ext>
            </a:extLst>
          </p:cNvPr>
          <p:cNvSpPr>
            <a:spLocks noGrp="1"/>
          </p:cNvSpPr>
          <p:nvPr>
            <p:ph type="title"/>
          </p:nvPr>
        </p:nvSpPr>
        <p:spPr>
          <a:xfrm>
            <a:off x="596765" y="365125"/>
            <a:ext cx="11280809" cy="874395"/>
          </a:xfrm>
        </p:spPr>
        <p:txBody>
          <a:bodyPr>
            <a:normAutofit fontScale="90000"/>
          </a:bodyPr>
          <a:lstStyle/>
          <a:p>
            <a:r>
              <a:rPr lang="en-US" dirty="0"/>
              <a:t>Common Myths and Misconceptions About Evaluation</a:t>
            </a:r>
            <a:endParaRPr lang="en-CY" dirty="0"/>
          </a:p>
        </p:txBody>
      </p:sp>
      <p:sp>
        <p:nvSpPr>
          <p:cNvPr id="3" name="Content Placeholder 2">
            <a:extLst>
              <a:ext uri="{FF2B5EF4-FFF2-40B4-BE49-F238E27FC236}">
                <a16:creationId xmlns:a16="http://schemas.microsoft.com/office/drawing/2014/main" id="{96E41E30-13CB-F67C-28FD-26AD1C9D5D95}"/>
              </a:ext>
            </a:extLst>
          </p:cNvPr>
          <p:cNvSpPr>
            <a:spLocks noGrp="1"/>
          </p:cNvSpPr>
          <p:nvPr>
            <p:ph idx="1"/>
          </p:nvPr>
        </p:nvSpPr>
        <p:spPr/>
        <p:txBody>
          <a:bodyPr>
            <a:normAutofit fontScale="85000" lnSpcReduction="20000"/>
          </a:bodyPr>
          <a:lstStyle/>
          <a:p>
            <a:r>
              <a:rPr lang="en-US" dirty="0">
                <a:solidFill>
                  <a:schemeClr val="accent1"/>
                </a:solidFill>
              </a:rPr>
              <a:t>Myth: </a:t>
            </a:r>
            <a:r>
              <a:rPr lang="en-US" dirty="0"/>
              <a:t>We can’t afford an evaluation.</a:t>
            </a:r>
          </a:p>
          <a:p>
            <a:r>
              <a:rPr lang="en-US" dirty="0">
                <a:solidFill>
                  <a:schemeClr val="accent1"/>
                </a:solidFill>
              </a:rPr>
              <a:t>Fact:</a:t>
            </a:r>
            <a:r>
              <a:rPr lang="en-US" dirty="0"/>
              <a:t> Rarely does anyone have access to adequate resources for an ideal health communication program, much less an ideal evaluation. Nevertheless, including evaluation as a part of your work yields the practical benefit of telling you how well your program is working and what needs to be changed.</a:t>
            </a:r>
          </a:p>
          <a:p>
            <a:r>
              <a:rPr lang="en-US" dirty="0">
                <a:solidFill>
                  <a:schemeClr val="accent1"/>
                </a:solidFill>
              </a:rPr>
              <a:t>Myth: </a:t>
            </a:r>
            <a:r>
              <a:rPr lang="en-US" dirty="0"/>
              <a:t>Evaluation is too complicated. No one here knows how to do it. </a:t>
            </a:r>
          </a:p>
          <a:p>
            <a:r>
              <a:rPr lang="en-US" dirty="0">
                <a:solidFill>
                  <a:schemeClr val="accent1"/>
                </a:solidFill>
              </a:rPr>
              <a:t>Fact: </a:t>
            </a:r>
            <a:r>
              <a:rPr lang="en-US" dirty="0"/>
              <a:t>Many sources of help are available for designing an evaluation. Several pertinent texts are included in the selected readings at the end of your textbook as well. </a:t>
            </a:r>
          </a:p>
          <a:p>
            <a:r>
              <a:rPr lang="en-US" dirty="0">
                <a:solidFill>
                  <a:schemeClr val="accent1"/>
                </a:solidFill>
              </a:rPr>
              <a:t>Myth: </a:t>
            </a:r>
            <a:r>
              <a:rPr lang="en-GB" dirty="0"/>
              <a:t>Evaluation takes too long.</a:t>
            </a:r>
            <a:endParaRPr lang="en-US" dirty="0"/>
          </a:p>
          <a:p>
            <a:r>
              <a:rPr lang="en-US" dirty="0">
                <a:solidFill>
                  <a:schemeClr val="accent1"/>
                </a:solidFill>
              </a:rPr>
              <a:t>Fact: </a:t>
            </a:r>
            <a:r>
              <a:rPr lang="en-US" dirty="0"/>
              <a:t>Although large, complicated outcome evaluation studies take time to design and analyze (and may require a sufficient time lapse for changes in attitudes or behavior to become clear), other types of evaluation can be conducted in a few weeks or months, or even as little as a day.</a:t>
            </a:r>
            <a:endParaRPr lang="en-CY" dirty="0"/>
          </a:p>
        </p:txBody>
      </p:sp>
    </p:spTree>
    <p:extLst>
      <p:ext uri="{BB962C8B-B14F-4D97-AF65-F5344CB8AC3E}">
        <p14:creationId xmlns:p14="http://schemas.microsoft.com/office/powerpoint/2010/main" val="120807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BD5-33A6-564B-801A-C1C2740B2068}"/>
              </a:ext>
            </a:extLst>
          </p:cNvPr>
          <p:cNvSpPr>
            <a:spLocks noGrp="1"/>
          </p:cNvSpPr>
          <p:nvPr>
            <p:ph type="ctrTitle"/>
          </p:nvPr>
        </p:nvSpPr>
        <p:spPr>
          <a:xfrm>
            <a:off x="1447800" y="2646363"/>
            <a:ext cx="9144000" cy="2387600"/>
          </a:xfrm>
        </p:spPr>
        <p:txBody>
          <a:bodyPr>
            <a:normAutofit fontScale="90000"/>
          </a:bodyPr>
          <a:lstStyle/>
          <a:p>
            <a:r>
              <a:rPr lang="en-GB" sz="7300" b="1" dirty="0">
                <a:latin typeface="+mn-lt"/>
              </a:rPr>
              <a:t>Stage 2: </a:t>
            </a:r>
            <a:r>
              <a:rPr lang="en-US" sz="7300" b="1" dirty="0">
                <a:latin typeface="+mn-lt"/>
              </a:rPr>
              <a:t>Developing and Pretesting Concepts, Messages, and Materials</a:t>
            </a:r>
            <a:br>
              <a:rPr lang="en-CY" sz="6000" dirty="0">
                <a:latin typeface="+mn-lt"/>
              </a:rPr>
            </a:br>
            <a:endParaRPr lang="en-CY" dirty="0">
              <a:latin typeface="+mn-lt"/>
            </a:endParaRPr>
          </a:p>
        </p:txBody>
      </p:sp>
    </p:spTree>
    <p:extLst>
      <p:ext uri="{BB962C8B-B14F-4D97-AF65-F5344CB8AC3E}">
        <p14:creationId xmlns:p14="http://schemas.microsoft.com/office/powerpoint/2010/main" val="314195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6C59-DA3E-0764-E15A-0C85D6870F33}"/>
              </a:ext>
            </a:extLst>
          </p:cNvPr>
          <p:cNvSpPr>
            <a:spLocks noGrp="1"/>
          </p:cNvSpPr>
          <p:nvPr>
            <p:ph type="title"/>
          </p:nvPr>
        </p:nvSpPr>
        <p:spPr>
          <a:xfrm>
            <a:off x="596765" y="365125"/>
            <a:ext cx="11280809" cy="874395"/>
          </a:xfrm>
        </p:spPr>
        <p:txBody>
          <a:bodyPr>
            <a:normAutofit fontScale="90000"/>
          </a:bodyPr>
          <a:lstStyle/>
          <a:p>
            <a:r>
              <a:rPr lang="en-US" dirty="0"/>
              <a:t>Common Myths and Misconceptions About Evaluation</a:t>
            </a:r>
            <a:endParaRPr lang="en-CY" dirty="0"/>
          </a:p>
        </p:txBody>
      </p:sp>
      <p:sp>
        <p:nvSpPr>
          <p:cNvPr id="3" name="Content Placeholder 2">
            <a:extLst>
              <a:ext uri="{FF2B5EF4-FFF2-40B4-BE49-F238E27FC236}">
                <a16:creationId xmlns:a16="http://schemas.microsoft.com/office/drawing/2014/main" id="{96E41E30-13CB-F67C-28FD-26AD1C9D5D95}"/>
              </a:ext>
            </a:extLst>
          </p:cNvPr>
          <p:cNvSpPr>
            <a:spLocks noGrp="1"/>
          </p:cNvSpPr>
          <p:nvPr>
            <p:ph idx="1"/>
          </p:nvPr>
        </p:nvSpPr>
        <p:spPr/>
        <p:txBody>
          <a:bodyPr>
            <a:normAutofit fontScale="92500" lnSpcReduction="20000"/>
          </a:bodyPr>
          <a:lstStyle/>
          <a:p>
            <a:r>
              <a:rPr lang="en-US" dirty="0">
                <a:solidFill>
                  <a:schemeClr val="accent1"/>
                </a:solidFill>
              </a:rPr>
              <a:t>Myth: </a:t>
            </a:r>
            <a:r>
              <a:rPr lang="en-US" dirty="0"/>
              <a:t>Program evaluation is too risky. What if it shows our funding source (or boss) that we haven’t succeeded?</a:t>
            </a:r>
          </a:p>
          <a:p>
            <a:r>
              <a:rPr lang="en-US" dirty="0">
                <a:solidFill>
                  <a:schemeClr val="accent1"/>
                </a:solidFill>
              </a:rPr>
              <a:t>Fact:</a:t>
            </a:r>
            <a:r>
              <a:rPr lang="en-US" dirty="0"/>
              <a:t> A greater problem is having no results at all. A well-designed evaluation will help you measure and understand the results (e.g., if an attitude or a perception did not change, why not?).</a:t>
            </a:r>
          </a:p>
          <a:p>
            <a:r>
              <a:rPr lang="en-US" dirty="0">
                <a:solidFill>
                  <a:schemeClr val="accent1"/>
                </a:solidFill>
              </a:rPr>
              <a:t>Myth: </a:t>
            </a:r>
            <a:r>
              <a:rPr lang="en-US" dirty="0"/>
              <a:t>We affected only 30 percent of our intended audience. Our program is a failure. </a:t>
            </a:r>
          </a:p>
          <a:p>
            <a:r>
              <a:rPr lang="en-US" dirty="0">
                <a:solidFill>
                  <a:schemeClr val="accent1"/>
                </a:solidFill>
              </a:rPr>
              <a:t>Fact: </a:t>
            </a:r>
            <a:r>
              <a:rPr lang="en-US" dirty="0"/>
              <a:t>Affecting 30 percent of the intended audience is a major accomplishment; it looks like a failure only if your program’s objectives were set unrealistically high. </a:t>
            </a:r>
          </a:p>
          <a:p>
            <a:r>
              <a:rPr lang="en-US" dirty="0">
                <a:solidFill>
                  <a:schemeClr val="accent1"/>
                </a:solidFill>
              </a:rPr>
              <a:t>Myth: </a:t>
            </a:r>
            <a:r>
              <a:rPr lang="en-US" dirty="0"/>
              <a:t>If our program is working, we should see results very soon. </a:t>
            </a:r>
          </a:p>
          <a:p>
            <a:r>
              <a:rPr lang="en-US" dirty="0">
                <a:solidFill>
                  <a:schemeClr val="accent1"/>
                </a:solidFill>
              </a:rPr>
              <a:t>Fact: </a:t>
            </a:r>
            <a:r>
              <a:rPr lang="en-US" dirty="0"/>
              <a:t>Results will vary depending on the program, the issue, and the intended audience. Don’t expect instant results</a:t>
            </a:r>
            <a:endParaRPr lang="en-CY" dirty="0"/>
          </a:p>
        </p:txBody>
      </p:sp>
    </p:spTree>
    <p:extLst>
      <p:ext uri="{BB962C8B-B14F-4D97-AF65-F5344CB8AC3E}">
        <p14:creationId xmlns:p14="http://schemas.microsoft.com/office/powerpoint/2010/main" val="462457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4071-8123-A2B2-29DA-2371892D0A59}"/>
              </a:ext>
            </a:extLst>
          </p:cNvPr>
          <p:cNvSpPr>
            <a:spLocks noGrp="1"/>
          </p:cNvSpPr>
          <p:nvPr>
            <p:ph type="title"/>
          </p:nvPr>
        </p:nvSpPr>
        <p:spPr/>
        <p:txBody>
          <a:bodyPr/>
          <a:lstStyle/>
          <a:p>
            <a:r>
              <a:rPr lang="en-US" dirty="0"/>
              <a:t>Questions to Ask and Answer: </a:t>
            </a:r>
            <a:endParaRPr lang="en-CY" dirty="0"/>
          </a:p>
        </p:txBody>
      </p:sp>
      <p:sp>
        <p:nvSpPr>
          <p:cNvPr id="3" name="Content Placeholder 2">
            <a:extLst>
              <a:ext uri="{FF2B5EF4-FFF2-40B4-BE49-F238E27FC236}">
                <a16:creationId xmlns:a16="http://schemas.microsoft.com/office/drawing/2014/main" id="{2FE75C84-4E55-BBF5-77B0-46AB9AB60FCB}"/>
              </a:ext>
            </a:extLst>
          </p:cNvPr>
          <p:cNvSpPr>
            <a:spLocks noGrp="1"/>
          </p:cNvSpPr>
          <p:nvPr>
            <p:ph idx="1"/>
          </p:nvPr>
        </p:nvSpPr>
        <p:spPr/>
        <p:txBody>
          <a:bodyPr/>
          <a:lstStyle/>
          <a:p>
            <a:r>
              <a:rPr lang="en-US" dirty="0"/>
              <a:t>How can we use outcome evaluation to assess the effectiveness of our program? </a:t>
            </a:r>
          </a:p>
          <a:p>
            <a:r>
              <a:rPr lang="en-US" dirty="0"/>
              <a:t>How do we decide what outcome evaluation methods to use? </a:t>
            </a:r>
          </a:p>
          <a:p>
            <a:r>
              <a:rPr lang="en-US" dirty="0"/>
              <a:t>How should we use our evaluation results? </a:t>
            </a:r>
          </a:p>
          <a:p>
            <a:r>
              <a:rPr lang="en-US" dirty="0"/>
              <a:t>How can we determine to what degree we have achieved our communication objectives? </a:t>
            </a:r>
          </a:p>
          <a:p>
            <a:r>
              <a:rPr lang="en-US" dirty="0"/>
              <a:t>How can we make our communication program more effective?</a:t>
            </a:r>
            <a:endParaRPr lang="en-CY" dirty="0"/>
          </a:p>
        </p:txBody>
      </p:sp>
    </p:spTree>
    <p:extLst>
      <p:ext uri="{BB962C8B-B14F-4D97-AF65-F5344CB8AC3E}">
        <p14:creationId xmlns:p14="http://schemas.microsoft.com/office/powerpoint/2010/main" val="273017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5CE5B-DE87-D06A-DA2F-66F5270E3053}"/>
              </a:ext>
            </a:extLst>
          </p:cNvPr>
          <p:cNvSpPr>
            <a:spLocks noGrp="1"/>
          </p:cNvSpPr>
          <p:nvPr>
            <p:ph idx="1"/>
          </p:nvPr>
        </p:nvSpPr>
        <p:spPr/>
        <p:txBody>
          <a:bodyPr/>
          <a:lstStyle/>
          <a:p>
            <a:pPr marL="0" indent="0" algn="ctr">
              <a:buNone/>
            </a:pPr>
            <a:endParaRPr lang="en-US" sz="6000" dirty="0"/>
          </a:p>
          <a:p>
            <a:pPr marL="0" indent="0" algn="ctr">
              <a:buNone/>
            </a:pPr>
            <a:endParaRPr lang="en-US" sz="6000" dirty="0"/>
          </a:p>
          <a:p>
            <a:pPr marL="0" indent="0" algn="ctr">
              <a:buNone/>
            </a:pPr>
            <a:r>
              <a:rPr lang="en-US" sz="6000" dirty="0"/>
              <a:t>Thank you </a:t>
            </a:r>
            <a:endParaRPr lang="en-US" dirty="0"/>
          </a:p>
        </p:txBody>
      </p:sp>
    </p:spTree>
    <p:extLst>
      <p:ext uri="{BB962C8B-B14F-4D97-AF65-F5344CB8AC3E}">
        <p14:creationId xmlns:p14="http://schemas.microsoft.com/office/powerpoint/2010/main" val="205405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4D0F-B829-26CF-740F-3E072384514F}"/>
              </a:ext>
            </a:extLst>
          </p:cNvPr>
          <p:cNvSpPr>
            <a:spLocks noGrp="1"/>
          </p:cNvSpPr>
          <p:nvPr>
            <p:ph type="title"/>
          </p:nvPr>
        </p:nvSpPr>
        <p:spPr>
          <a:xfrm>
            <a:off x="838200" y="702583"/>
            <a:ext cx="10515600" cy="874395"/>
          </a:xfrm>
        </p:spPr>
        <p:txBody>
          <a:bodyPr>
            <a:normAutofit fontScale="90000"/>
          </a:bodyPr>
          <a:lstStyle/>
          <a:p>
            <a:r>
              <a:rPr lang="en-US" dirty="0"/>
              <a:t>Why Developing and Pretesting Messages and </a:t>
            </a:r>
            <a:r>
              <a:rPr lang="en-US"/>
              <a:t>Materials Is </a:t>
            </a:r>
            <a:r>
              <a:rPr lang="en-US" dirty="0"/>
              <a:t>Important</a:t>
            </a:r>
            <a:br>
              <a:rPr lang="en-US" dirty="0"/>
            </a:br>
            <a:endParaRPr lang="en-CY" dirty="0"/>
          </a:p>
        </p:txBody>
      </p:sp>
      <p:sp>
        <p:nvSpPr>
          <p:cNvPr id="3" name="Content Placeholder 2">
            <a:extLst>
              <a:ext uri="{FF2B5EF4-FFF2-40B4-BE49-F238E27FC236}">
                <a16:creationId xmlns:a16="http://schemas.microsoft.com/office/drawing/2014/main" id="{50642DBF-0600-7A82-2D0E-83209E14713F}"/>
              </a:ext>
            </a:extLst>
          </p:cNvPr>
          <p:cNvSpPr>
            <a:spLocks noGrp="1"/>
          </p:cNvSpPr>
          <p:nvPr>
            <p:ph idx="1"/>
          </p:nvPr>
        </p:nvSpPr>
        <p:spPr>
          <a:xfrm>
            <a:off x="838200" y="2052637"/>
            <a:ext cx="10515600" cy="4805363"/>
          </a:xfrm>
        </p:spPr>
        <p:txBody>
          <a:bodyPr/>
          <a:lstStyle/>
          <a:p>
            <a:r>
              <a:rPr lang="en-US" sz="3600" dirty="0"/>
              <a:t>Steps in Developing and Pretesting Messages and Materials</a:t>
            </a:r>
          </a:p>
          <a:p>
            <a:pPr marL="914400" lvl="1" indent="-457200">
              <a:buFont typeface="+mj-lt"/>
              <a:buAutoNum type="arabicPeriod"/>
            </a:pPr>
            <a:r>
              <a:rPr lang="en-US" sz="3200" dirty="0"/>
              <a:t>Review existing materials </a:t>
            </a:r>
          </a:p>
          <a:p>
            <a:pPr marL="914400" lvl="1" indent="-457200">
              <a:buFont typeface="+mj-lt"/>
              <a:buAutoNum type="arabicPeriod"/>
            </a:pPr>
            <a:r>
              <a:rPr lang="en-US" sz="3200" dirty="0"/>
              <a:t>Develop and test message concepts </a:t>
            </a:r>
          </a:p>
          <a:p>
            <a:pPr marL="914400" lvl="1" indent="-457200">
              <a:buFont typeface="+mj-lt"/>
              <a:buAutoNum type="arabicPeriod"/>
            </a:pPr>
            <a:r>
              <a:rPr lang="en-US" sz="3200" dirty="0"/>
              <a:t>Decide what materials to develop </a:t>
            </a:r>
          </a:p>
          <a:p>
            <a:pPr marL="914400" lvl="1" indent="-457200">
              <a:buFont typeface="+mj-lt"/>
              <a:buAutoNum type="arabicPeriod"/>
            </a:pPr>
            <a:r>
              <a:rPr lang="en-US" sz="3200" dirty="0"/>
              <a:t>Develop messages and materials </a:t>
            </a:r>
          </a:p>
          <a:p>
            <a:pPr marL="914400" lvl="1" indent="-457200">
              <a:buFont typeface="+mj-lt"/>
              <a:buAutoNum type="arabicPeriod"/>
            </a:pPr>
            <a:r>
              <a:rPr lang="en-US" sz="3200" dirty="0"/>
              <a:t>Pretest messages and materials</a:t>
            </a:r>
            <a:endParaRPr lang="en-CY" sz="3200" dirty="0"/>
          </a:p>
        </p:txBody>
      </p:sp>
    </p:spTree>
    <p:extLst>
      <p:ext uri="{BB962C8B-B14F-4D97-AF65-F5344CB8AC3E}">
        <p14:creationId xmlns:p14="http://schemas.microsoft.com/office/powerpoint/2010/main" val="328684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C7CF-ED22-07FA-5727-E25D5FDDE756}"/>
              </a:ext>
            </a:extLst>
          </p:cNvPr>
          <p:cNvSpPr>
            <a:spLocks noGrp="1"/>
          </p:cNvSpPr>
          <p:nvPr>
            <p:ph type="title"/>
          </p:nvPr>
        </p:nvSpPr>
        <p:spPr/>
        <p:txBody>
          <a:bodyPr>
            <a:normAutofit/>
          </a:bodyPr>
          <a:lstStyle/>
          <a:p>
            <a:r>
              <a:rPr lang="en-US" dirty="0"/>
              <a:t>Step 1: </a:t>
            </a:r>
            <a:r>
              <a:rPr lang="en-US" sz="4400" dirty="0"/>
              <a:t>Review existing materials </a:t>
            </a:r>
            <a:endParaRPr lang="en-CY" dirty="0"/>
          </a:p>
        </p:txBody>
      </p:sp>
      <p:sp>
        <p:nvSpPr>
          <p:cNvPr id="3" name="Content Placeholder 2">
            <a:extLst>
              <a:ext uri="{FF2B5EF4-FFF2-40B4-BE49-F238E27FC236}">
                <a16:creationId xmlns:a16="http://schemas.microsoft.com/office/drawing/2014/main" id="{B7DCAA5D-9FE1-1B17-36CC-409DEB4D9263}"/>
              </a:ext>
            </a:extLst>
          </p:cNvPr>
          <p:cNvSpPr>
            <a:spLocks noGrp="1"/>
          </p:cNvSpPr>
          <p:nvPr>
            <p:ph idx="1"/>
          </p:nvPr>
        </p:nvSpPr>
        <p:spPr>
          <a:xfrm>
            <a:off x="838200" y="1360714"/>
            <a:ext cx="10515600" cy="4805363"/>
          </a:xfrm>
        </p:spPr>
        <p:txBody>
          <a:bodyPr>
            <a:normAutofit fontScale="77500" lnSpcReduction="20000"/>
          </a:bodyPr>
          <a:lstStyle/>
          <a:p>
            <a:r>
              <a:rPr lang="en-US" sz="3600" dirty="0"/>
              <a:t>You may find materials at the following sources: </a:t>
            </a:r>
          </a:p>
          <a:p>
            <a:pPr lvl="1"/>
            <a:r>
              <a:rPr lang="en-US" sz="3200" dirty="0"/>
              <a:t>Health departments (in your state or other states) </a:t>
            </a:r>
          </a:p>
          <a:p>
            <a:pPr lvl="1"/>
            <a:r>
              <a:rPr lang="en-US" sz="3200" dirty="0"/>
              <a:t>University or public libraries </a:t>
            </a:r>
          </a:p>
          <a:p>
            <a:pPr lvl="1"/>
            <a:r>
              <a:rPr lang="en-US" sz="3200" dirty="0"/>
              <a:t>Voluntary organizations </a:t>
            </a:r>
          </a:p>
          <a:p>
            <a:pPr lvl="1"/>
            <a:r>
              <a:rPr lang="en-US" sz="3200" dirty="0"/>
              <a:t>Health professional associations </a:t>
            </a:r>
          </a:p>
          <a:p>
            <a:pPr lvl="1"/>
            <a:r>
              <a:rPr lang="en-US" sz="3200" dirty="0"/>
              <a:t>Community-based coalitions </a:t>
            </a:r>
          </a:p>
          <a:p>
            <a:pPr lvl="1"/>
            <a:r>
              <a:rPr lang="en-US" sz="3200" dirty="0"/>
              <a:t>Clearinghouses, Web sites, and telephone information services relevant to the issue </a:t>
            </a:r>
          </a:p>
          <a:p>
            <a:pPr lvl="1"/>
            <a:r>
              <a:rPr lang="en-US" sz="3200" dirty="0"/>
              <a:t>Materials produced by the National Institutes of Health, the Centers for Disease Control and Prevention, or other agencies in the U.S. Department of Health and Human Services </a:t>
            </a:r>
          </a:p>
          <a:p>
            <a:pPr lvl="1"/>
            <a:r>
              <a:rPr lang="en-US" sz="3200" dirty="0" err="1"/>
              <a:t>Healthfinder</a:t>
            </a:r>
            <a:r>
              <a:rPr lang="en-US" sz="3200" dirty="0"/>
              <a:t> ®, the Federal gateway to health information, to identify relevant Federal clearinghouses and other Federal information sources (www.healthfinder.gov) </a:t>
            </a:r>
          </a:p>
          <a:p>
            <a:r>
              <a:rPr lang="en-US" sz="2400" dirty="0"/>
              <a:t>See Appendix C in your textbook for additional contact information for these suggested sources. </a:t>
            </a:r>
            <a:endParaRPr lang="en-GB" sz="3600" dirty="0"/>
          </a:p>
        </p:txBody>
      </p:sp>
    </p:spTree>
    <p:extLst>
      <p:ext uri="{BB962C8B-B14F-4D97-AF65-F5344CB8AC3E}">
        <p14:creationId xmlns:p14="http://schemas.microsoft.com/office/powerpoint/2010/main" val="81967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C7CF-ED22-07FA-5727-E25D5FDDE756}"/>
              </a:ext>
            </a:extLst>
          </p:cNvPr>
          <p:cNvSpPr>
            <a:spLocks noGrp="1"/>
          </p:cNvSpPr>
          <p:nvPr>
            <p:ph type="title"/>
          </p:nvPr>
        </p:nvSpPr>
        <p:spPr>
          <a:xfrm>
            <a:off x="838200" y="129994"/>
            <a:ext cx="10515600" cy="874395"/>
          </a:xfrm>
        </p:spPr>
        <p:txBody>
          <a:bodyPr>
            <a:normAutofit/>
          </a:bodyPr>
          <a:lstStyle/>
          <a:p>
            <a:r>
              <a:rPr lang="en-US" dirty="0"/>
              <a:t>Step 2: </a:t>
            </a:r>
            <a:r>
              <a:rPr lang="en-US" sz="4400" dirty="0"/>
              <a:t>Develop and test message concepts </a:t>
            </a:r>
            <a:endParaRPr lang="en-CY" dirty="0"/>
          </a:p>
        </p:txBody>
      </p:sp>
      <p:sp>
        <p:nvSpPr>
          <p:cNvPr id="3" name="Content Placeholder 2">
            <a:extLst>
              <a:ext uri="{FF2B5EF4-FFF2-40B4-BE49-F238E27FC236}">
                <a16:creationId xmlns:a16="http://schemas.microsoft.com/office/drawing/2014/main" id="{B7DCAA5D-9FE1-1B17-36CC-409DEB4D9263}"/>
              </a:ext>
            </a:extLst>
          </p:cNvPr>
          <p:cNvSpPr>
            <a:spLocks noGrp="1"/>
          </p:cNvSpPr>
          <p:nvPr>
            <p:ph idx="1"/>
          </p:nvPr>
        </p:nvSpPr>
        <p:spPr>
          <a:xfrm>
            <a:off x="527304" y="1026318"/>
            <a:ext cx="11137392" cy="4805363"/>
          </a:xfrm>
        </p:spPr>
        <p:txBody>
          <a:bodyPr>
            <a:noAutofit/>
          </a:bodyPr>
          <a:lstStyle/>
          <a:p>
            <a:r>
              <a:rPr lang="en-GB" sz="2400" dirty="0"/>
              <a:t>Working With Creative Professionals</a:t>
            </a:r>
          </a:p>
          <a:p>
            <a:r>
              <a:rPr lang="en-GB" sz="2400" dirty="0"/>
              <a:t>Developing Culturally Appropriate Communications </a:t>
            </a:r>
          </a:p>
          <a:p>
            <a:pPr lvl="1"/>
            <a:r>
              <a:rPr lang="en-US" sz="2000" dirty="0"/>
              <a:t>Culturally sensitive communications should:</a:t>
            </a:r>
          </a:p>
          <a:p>
            <a:pPr lvl="2"/>
            <a:r>
              <a:rPr lang="en-US" dirty="0"/>
              <a:t>Acknowledge culture as a predominant force in shaping behaviors, values, and institutions </a:t>
            </a:r>
          </a:p>
          <a:p>
            <a:pPr lvl="2"/>
            <a:r>
              <a:rPr lang="en-US" dirty="0"/>
              <a:t>Understand and reflect the diversity within cultures. In designing messages that are culturally appropriate, the following dimensions are important: </a:t>
            </a:r>
          </a:p>
          <a:p>
            <a:pPr lvl="3"/>
            <a:r>
              <a:rPr lang="en-US" sz="2000" dirty="0"/>
              <a:t>Primary cultural factors linked to race, ethnicity, language, nationality, and religion </a:t>
            </a:r>
          </a:p>
          <a:p>
            <a:pPr lvl="3"/>
            <a:r>
              <a:rPr lang="en-US" sz="2000" dirty="0"/>
              <a:t>Secondary cultural factors linked to age, gender, sexual orientation, occupation, income level, and acculturation to mainstream </a:t>
            </a:r>
          </a:p>
          <a:p>
            <a:pPr lvl="2"/>
            <a:r>
              <a:rPr lang="en-US" sz="2400" dirty="0"/>
              <a:t>Reflect and respect the attitudes and values of the intended audience</a:t>
            </a:r>
          </a:p>
          <a:p>
            <a:pPr lvl="2"/>
            <a:r>
              <a:rPr lang="en-US" sz="2400" dirty="0"/>
              <a:t>Are based on concepts and materials developed with the involvement of the intended audience </a:t>
            </a:r>
          </a:p>
          <a:p>
            <a:pPr lvl="2"/>
            <a:r>
              <a:rPr lang="en-US" sz="2400" dirty="0"/>
              <a:t>Refer to cultural groups using terms that members prefer </a:t>
            </a:r>
          </a:p>
          <a:p>
            <a:pPr lvl="2"/>
            <a:r>
              <a:rPr lang="en-US" sz="2400" dirty="0"/>
              <a:t>Use the language of the intended audience </a:t>
            </a:r>
          </a:p>
        </p:txBody>
      </p:sp>
    </p:spTree>
    <p:extLst>
      <p:ext uri="{BB962C8B-B14F-4D97-AF65-F5344CB8AC3E}">
        <p14:creationId xmlns:p14="http://schemas.microsoft.com/office/powerpoint/2010/main" val="252090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C7CF-ED22-07FA-5727-E25D5FDDE756}"/>
              </a:ext>
            </a:extLst>
          </p:cNvPr>
          <p:cNvSpPr>
            <a:spLocks noGrp="1"/>
          </p:cNvSpPr>
          <p:nvPr>
            <p:ph type="title"/>
          </p:nvPr>
        </p:nvSpPr>
        <p:spPr/>
        <p:txBody>
          <a:bodyPr>
            <a:normAutofit/>
          </a:bodyPr>
          <a:lstStyle/>
          <a:p>
            <a:r>
              <a:rPr lang="en-US" dirty="0"/>
              <a:t>Step 2: </a:t>
            </a:r>
            <a:r>
              <a:rPr lang="en-US" sz="4400" dirty="0"/>
              <a:t>Develop and test message concepts </a:t>
            </a:r>
            <a:endParaRPr lang="en-CY" dirty="0"/>
          </a:p>
        </p:txBody>
      </p:sp>
      <p:sp>
        <p:nvSpPr>
          <p:cNvPr id="3" name="Content Placeholder 2">
            <a:extLst>
              <a:ext uri="{FF2B5EF4-FFF2-40B4-BE49-F238E27FC236}">
                <a16:creationId xmlns:a16="http://schemas.microsoft.com/office/drawing/2014/main" id="{B7DCAA5D-9FE1-1B17-36CC-409DEB4D9263}"/>
              </a:ext>
            </a:extLst>
          </p:cNvPr>
          <p:cNvSpPr>
            <a:spLocks noGrp="1"/>
          </p:cNvSpPr>
          <p:nvPr>
            <p:ph idx="1"/>
          </p:nvPr>
        </p:nvSpPr>
        <p:spPr>
          <a:xfrm>
            <a:off x="658368" y="1314994"/>
            <a:ext cx="11137392" cy="4805363"/>
          </a:xfrm>
        </p:spPr>
        <p:txBody>
          <a:bodyPr>
            <a:noAutofit/>
          </a:bodyPr>
          <a:lstStyle/>
          <a:p>
            <a:pPr lvl="1"/>
            <a:r>
              <a:rPr lang="en-US" dirty="0"/>
              <a:t>Choosing the Type of Appeal </a:t>
            </a:r>
            <a:endParaRPr lang="el-GR" dirty="0"/>
          </a:p>
          <a:p>
            <a:pPr lvl="2"/>
            <a:r>
              <a:rPr lang="en-GB" sz="1800" i="1" dirty="0"/>
              <a:t>Positive emotional appeals </a:t>
            </a:r>
            <a:r>
              <a:rPr lang="en-GB" sz="1800" dirty="0"/>
              <a:t>– </a:t>
            </a:r>
            <a:r>
              <a:rPr lang="en-US" b="0" i="0" u="none" strike="noStrike" baseline="0" dirty="0">
                <a:solidFill>
                  <a:srgbClr val="000000"/>
                </a:solidFill>
              </a:rPr>
              <a:t>show the benefits intended audience members will gain when they take the action portrayed in the message. </a:t>
            </a:r>
            <a:endParaRPr lang="el-GR" sz="1800" dirty="0"/>
          </a:p>
          <a:p>
            <a:pPr lvl="2"/>
            <a:r>
              <a:rPr lang="en-GB" sz="1800" i="1" dirty="0"/>
              <a:t>Humorous appeals </a:t>
            </a:r>
            <a:r>
              <a:rPr lang="en-GB" sz="1800" dirty="0"/>
              <a:t>– </a:t>
            </a:r>
            <a:r>
              <a:rPr lang="en-US" b="0" i="0" u="none" strike="noStrike" baseline="0" dirty="0">
                <a:solidFill>
                  <a:srgbClr val="000000"/>
                </a:solidFill>
              </a:rPr>
              <a:t>can work for simple messages, especially if most competing communication is not humorous. </a:t>
            </a:r>
            <a:endParaRPr lang="en-GB" sz="1800" dirty="0"/>
          </a:p>
          <a:p>
            <a:pPr lvl="2"/>
            <a:r>
              <a:rPr lang="en-GB" sz="1800" i="1" dirty="0"/>
              <a:t>Threat (or fear) appeals </a:t>
            </a:r>
            <a:r>
              <a:rPr lang="en-GB" sz="1800" dirty="0"/>
              <a:t>– </a:t>
            </a:r>
            <a:r>
              <a:rPr lang="en-US" b="0" i="0" u="none" strike="noStrike" baseline="0" dirty="0">
                <a:solidFill>
                  <a:srgbClr val="000000"/>
                </a:solidFill>
              </a:rPr>
              <a:t>have been shown to be effective with “copers” (people who are not anxious by nature) and “sensation seekers” (certain youth), and when exposure to the message is voluntary </a:t>
            </a:r>
            <a:endParaRPr lang="el-GR" sz="1800" dirty="0"/>
          </a:p>
          <a:p>
            <a:pPr lvl="1"/>
            <a:r>
              <a:rPr lang="en-GB" dirty="0"/>
              <a:t>Concept Testing</a:t>
            </a:r>
          </a:p>
          <a:p>
            <a:pPr lvl="2"/>
            <a:r>
              <a:rPr lang="en-US" dirty="0">
                <a:solidFill>
                  <a:srgbClr val="000000"/>
                </a:solidFill>
              </a:rPr>
              <a:t>T</a:t>
            </a:r>
            <a:r>
              <a:rPr lang="en-US" b="0" i="0" u="none" strike="noStrike" baseline="0" dirty="0">
                <a:solidFill>
                  <a:srgbClr val="000000"/>
                </a:solidFill>
              </a:rPr>
              <a:t>esting the concepts with intended audiences can help you decide on message appeals (e.g., fear-arousing versus factual), spokespersons (e.g., a scientist, public official, or member of the intended audience), and language (determined by listening to research participants’ language). Testing is especially important if the program deals with a new issue, because it will help you understand where the issue fits within the larger context of the intended audience’s life and perceptions. </a:t>
            </a:r>
            <a:endParaRPr lang="en-GB" sz="1800" dirty="0"/>
          </a:p>
        </p:txBody>
      </p:sp>
    </p:spTree>
    <p:extLst>
      <p:ext uri="{BB962C8B-B14F-4D97-AF65-F5344CB8AC3E}">
        <p14:creationId xmlns:p14="http://schemas.microsoft.com/office/powerpoint/2010/main" val="201215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C7CF-ED22-07FA-5727-E25D5FDDE756}"/>
              </a:ext>
            </a:extLst>
          </p:cNvPr>
          <p:cNvSpPr>
            <a:spLocks noGrp="1"/>
          </p:cNvSpPr>
          <p:nvPr>
            <p:ph type="title"/>
          </p:nvPr>
        </p:nvSpPr>
        <p:spPr/>
        <p:txBody>
          <a:bodyPr>
            <a:normAutofit/>
          </a:bodyPr>
          <a:lstStyle/>
          <a:p>
            <a:r>
              <a:rPr lang="en-US" dirty="0"/>
              <a:t>Step </a:t>
            </a:r>
            <a:r>
              <a:rPr lang="el-GR" dirty="0"/>
              <a:t>3</a:t>
            </a:r>
            <a:r>
              <a:rPr lang="en-US" dirty="0"/>
              <a:t>: </a:t>
            </a:r>
            <a:r>
              <a:rPr lang="en-US" sz="4400" dirty="0"/>
              <a:t>Decide what materials to develop </a:t>
            </a:r>
            <a:endParaRPr lang="en-CY" dirty="0"/>
          </a:p>
        </p:txBody>
      </p:sp>
      <p:pic>
        <p:nvPicPr>
          <p:cNvPr id="9" name="Content Placeholder 8" descr="A list of information on a white background">
            <a:extLst>
              <a:ext uri="{FF2B5EF4-FFF2-40B4-BE49-F238E27FC236}">
                <a16:creationId xmlns:a16="http://schemas.microsoft.com/office/drawing/2014/main" id="{A00A726B-E1BD-8EA7-BB1E-7740365A8A89}"/>
              </a:ext>
            </a:extLst>
          </p:cNvPr>
          <p:cNvPicPr>
            <a:picLocks noGrp="1" noChangeAspect="1"/>
          </p:cNvPicPr>
          <p:nvPr>
            <p:ph idx="1"/>
          </p:nvPr>
        </p:nvPicPr>
        <p:blipFill>
          <a:blip r:embed="rId3"/>
          <a:stretch>
            <a:fillRect/>
          </a:stretch>
        </p:blipFill>
        <p:spPr>
          <a:xfrm>
            <a:off x="575658" y="1239520"/>
            <a:ext cx="5596542" cy="4805362"/>
          </a:xfrm>
        </p:spPr>
      </p:pic>
      <p:pic>
        <p:nvPicPr>
          <p:cNvPr id="11" name="Picture 10" descr="A screenshot of a computer">
            <a:extLst>
              <a:ext uri="{FF2B5EF4-FFF2-40B4-BE49-F238E27FC236}">
                <a16:creationId xmlns:a16="http://schemas.microsoft.com/office/drawing/2014/main" id="{1AD0C881-06DC-5850-1172-53A681F73618}"/>
              </a:ext>
            </a:extLst>
          </p:cNvPr>
          <p:cNvPicPr>
            <a:picLocks noChangeAspect="1"/>
          </p:cNvPicPr>
          <p:nvPr/>
        </p:nvPicPr>
        <p:blipFill>
          <a:blip r:embed="rId4"/>
          <a:stretch>
            <a:fillRect/>
          </a:stretch>
        </p:blipFill>
        <p:spPr>
          <a:xfrm>
            <a:off x="6512109" y="1239520"/>
            <a:ext cx="5596542" cy="4805361"/>
          </a:xfrm>
          <a:prstGeom prst="rect">
            <a:avLst/>
          </a:prstGeom>
        </p:spPr>
      </p:pic>
    </p:spTree>
    <p:extLst>
      <p:ext uri="{BB962C8B-B14F-4D97-AF65-F5344CB8AC3E}">
        <p14:creationId xmlns:p14="http://schemas.microsoft.com/office/powerpoint/2010/main" val="38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C7CF-ED22-07FA-5727-E25D5FDDE756}"/>
              </a:ext>
            </a:extLst>
          </p:cNvPr>
          <p:cNvSpPr>
            <a:spLocks noGrp="1"/>
          </p:cNvSpPr>
          <p:nvPr>
            <p:ph type="title"/>
          </p:nvPr>
        </p:nvSpPr>
        <p:spPr/>
        <p:txBody>
          <a:bodyPr>
            <a:normAutofit/>
          </a:bodyPr>
          <a:lstStyle/>
          <a:p>
            <a:r>
              <a:rPr lang="en-US" dirty="0"/>
              <a:t>Step </a:t>
            </a:r>
            <a:r>
              <a:rPr lang="el-GR" dirty="0"/>
              <a:t>4</a:t>
            </a:r>
            <a:r>
              <a:rPr lang="en-US" dirty="0"/>
              <a:t>: </a:t>
            </a:r>
            <a:r>
              <a:rPr lang="en-GB" dirty="0"/>
              <a:t>Develop Messages and Materials </a:t>
            </a:r>
            <a:endParaRPr lang="en-CY" dirty="0"/>
          </a:p>
        </p:txBody>
      </p:sp>
      <p:sp>
        <p:nvSpPr>
          <p:cNvPr id="4" name="Content Placeholder 3">
            <a:extLst>
              <a:ext uri="{FF2B5EF4-FFF2-40B4-BE49-F238E27FC236}">
                <a16:creationId xmlns:a16="http://schemas.microsoft.com/office/drawing/2014/main" id="{4BEC4799-2417-56B5-18BF-73B927D9701F}"/>
              </a:ext>
            </a:extLst>
          </p:cNvPr>
          <p:cNvSpPr>
            <a:spLocks noGrp="1"/>
          </p:cNvSpPr>
          <p:nvPr>
            <p:ph idx="1"/>
          </p:nvPr>
        </p:nvSpPr>
        <p:spPr/>
        <p:txBody>
          <a:bodyPr/>
          <a:lstStyle/>
          <a:p>
            <a:r>
              <a:rPr lang="en-US" dirty="0"/>
              <a:t>The following guidelines will help your program develop materials that intended audiences understand, accept, and use: </a:t>
            </a:r>
            <a:endParaRPr lang="el-GR" dirty="0"/>
          </a:p>
          <a:p>
            <a:pPr lvl="1"/>
            <a:r>
              <a:rPr lang="en-US" dirty="0"/>
              <a:t>Ensure the message is accurate</a:t>
            </a:r>
            <a:endParaRPr lang="el-GR" dirty="0"/>
          </a:p>
          <a:p>
            <a:pPr lvl="1"/>
            <a:r>
              <a:rPr lang="en-GB" dirty="0"/>
              <a:t>Be consistent</a:t>
            </a:r>
            <a:endParaRPr lang="el-GR" dirty="0"/>
          </a:p>
          <a:p>
            <a:pPr lvl="1"/>
            <a:r>
              <a:rPr lang="en-GB" dirty="0"/>
              <a:t>Be clear </a:t>
            </a:r>
          </a:p>
          <a:p>
            <a:pPr lvl="1"/>
            <a:r>
              <a:rPr lang="en-US" dirty="0"/>
              <a:t>Be relevant to the intended audience</a:t>
            </a:r>
            <a:endParaRPr lang="en-GB" dirty="0"/>
          </a:p>
          <a:p>
            <a:pPr lvl="1"/>
            <a:r>
              <a:rPr lang="en-GB" dirty="0"/>
              <a:t>Be credible</a:t>
            </a:r>
          </a:p>
          <a:p>
            <a:pPr lvl="1"/>
            <a:r>
              <a:rPr lang="en-GB" dirty="0"/>
              <a:t>Be appealing</a:t>
            </a:r>
          </a:p>
          <a:p>
            <a:r>
              <a:rPr lang="en-GB" dirty="0"/>
              <a:t>Tailored Communications </a:t>
            </a:r>
          </a:p>
          <a:p>
            <a:pPr lvl="1"/>
            <a:r>
              <a:rPr lang="en-US" dirty="0"/>
              <a:t>Developing Effective Print Materials for Low-Literacy Intended Audiences </a:t>
            </a:r>
            <a:endParaRPr lang="en-GB" dirty="0"/>
          </a:p>
          <a:p>
            <a:pPr lvl="1"/>
            <a:r>
              <a:rPr lang="en-GB" dirty="0"/>
              <a:t>Developing Effective Web Sites (Table Pg 76 from Textbook)</a:t>
            </a:r>
            <a:endParaRPr lang="el-GR" dirty="0"/>
          </a:p>
          <a:p>
            <a:pPr lvl="1"/>
            <a:endParaRPr lang="en-CY" dirty="0"/>
          </a:p>
        </p:txBody>
      </p:sp>
    </p:spTree>
    <p:extLst>
      <p:ext uri="{BB962C8B-B14F-4D97-AF65-F5344CB8AC3E}">
        <p14:creationId xmlns:p14="http://schemas.microsoft.com/office/powerpoint/2010/main" val="601455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3950</Words>
  <Application>Microsoft Macintosh PowerPoint</Application>
  <PresentationFormat>Widescreen</PresentationFormat>
  <Paragraphs>259</Paragraphs>
  <Slides>32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Courier New</vt:lpstr>
      <vt:lpstr>Office Theme</vt:lpstr>
      <vt:lpstr>PowerPoint Presentation</vt:lpstr>
      <vt:lpstr>Learning Objectives of Unit 2</vt:lpstr>
      <vt:lpstr>Stage 2: Developing and Pretesting Concepts, Messages, and Materials </vt:lpstr>
      <vt:lpstr>Why Developing and Pretesting Messages and Materials Is Important </vt:lpstr>
      <vt:lpstr>Step 1: Review existing materials </vt:lpstr>
      <vt:lpstr>Step 2: Develop and test message concepts </vt:lpstr>
      <vt:lpstr>Step 2: Develop and test message concepts </vt:lpstr>
      <vt:lpstr>Step 3: Decide what materials to develop </vt:lpstr>
      <vt:lpstr>Step 4: Develop Messages and Materials </vt:lpstr>
      <vt:lpstr>Step 5: Pretest Messages and Materials</vt:lpstr>
      <vt:lpstr>Common Myths and Misconceptions About Pretesting  </vt:lpstr>
      <vt:lpstr>Questions to Ask and Answer: </vt:lpstr>
      <vt:lpstr>Exercise  </vt:lpstr>
      <vt:lpstr>PowerPoint Presentation</vt:lpstr>
      <vt:lpstr>PowerPoint Presentation</vt:lpstr>
      <vt:lpstr>Common Myths and Misconceptions About Implementing </vt:lpstr>
      <vt:lpstr>Common Myths and Misconceptions About Implementing </vt:lpstr>
      <vt:lpstr>Questions to Ask and Answer: </vt:lpstr>
      <vt:lpstr>PowerPoint Presentation</vt:lpstr>
      <vt:lpstr>Conducting Outcome Evaluation </vt:lpstr>
      <vt:lpstr>Step 1: Determine What Information the Evaluation Must Provide</vt:lpstr>
      <vt:lpstr>Step 2: Define the Data You Need to Collect</vt:lpstr>
      <vt:lpstr>Step 3: Decide on Data Collection Methods</vt:lpstr>
      <vt:lpstr>Step 4: Develop and Pretest Data Collection Instruments</vt:lpstr>
      <vt:lpstr>Steps 5-7</vt:lpstr>
      <vt:lpstr>Step 8: Write an Evaluation Report </vt:lpstr>
      <vt:lpstr>Step 9: Disseminate the Evaluation Report</vt:lpstr>
      <vt:lpstr>Refining Your Health Communication Program </vt:lpstr>
      <vt:lpstr>Common Myths and Misconceptions About Evaluation</vt:lpstr>
      <vt:lpstr>Common Myths and Misconceptions About Evaluation</vt:lpstr>
      <vt:lpstr>Questions to Ask and Answer: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Argyrides Marios</cp:lastModifiedBy>
  <cp:revision>40</cp:revision>
  <dcterms:created xsi:type="dcterms:W3CDTF">2022-12-12T07:56:35Z</dcterms:created>
  <dcterms:modified xsi:type="dcterms:W3CDTF">2025-01-03T17:59:24Z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