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76" r:id="rId4"/>
    <p:sldId id="287" r:id="rId5"/>
    <p:sldId id="288" r:id="rId6"/>
    <p:sldId id="289" r:id="rId7"/>
    <p:sldId id="275" r:id="rId8"/>
    <p:sldId id="267" r:id="rId9"/>
    <p:sldId id="281" r:id="rId10"/>
    <p:sldId id="277" r:id="rId11"/>
    <p:sldId id="279" r:id="rId12"/>
    <p:sldId id="278" r:id="rId13"/>
    <p:sldId id="280" r:id="rId14"/>
    <p:sldId id="268" r:id="rId15"/>
    <p:sldId id="269" r:id="rId16"/>
    <p:sldId id="270" r:id="rId17"/>
    <p:sldId id="271" r:id="rId18"/>
    <p:sldId id="272" r:id="rId19"/>
    <p:sldId id="274" r:id="rId20"/>
    <p:sldId id="261"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264" r:id="rId35"/>
    <p:sldId id="305" r:id="rId36"/>
    <p:sldId id="306" r:id="rId37"/>
    <p:sldId id="262" r:id="rId38"/>
    <p:sldId id="285" r:id="rId39"/>
    <p:sldId id="307" r:id="rId40"/>
    <p:sldId id="286" r:id="rId41"/>
    <p:sldId id="308" r:id="rId42"/>
    <p:sldId id="265"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Segoe UI" panose="020B0502040204020203"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54" roundtripDataSignature="AMtx7mhbEDh3z4ifdlsP1/zKvv5l/Ba/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80524-7FAD-4FCA-8ACD-050E323C866A}" v="5" dt="2023-10-28T20:54:19.7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45" autoAdjust="0"/>
  </p:normalViewPr>
  <p:slideViewPr>
    <p:cSldViewPr snapToGrid="0">
      <p:cViewPr varScale="1">
        <p:scale>
          <a:sx n="67" d="100"/>
          <a:sy n="67" d="100"/>
        </p:scale>
        <p:origin x="126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kia Taxitari" userId="6f34ebe0db504b22" providerId="LiveId" clId="{F3580524-7FAD-4FCA-8ACD-050E323C866A}"/>
    <pc:docChg chg="undo custSel addSld delSld modSld">
      <pc:chgData name="Loukia Taxitari" userId="6f34ebe0db504b22" providerId="LiveId" clId="{F3580524-7FAD-4FCA-8ACD-050E323C866A}" dt="2023-10-28T21:18:46.615" v="287" actId="20577"/>
      <pc:docMkLst>
        <pc:docMk/>
      </pc:docMkLst>
      <pc:sldChg chg="modSp mod">
        <pc:chgData name="Loukia Taxitari" userId="6f34ebe0db504b22" providerId="LiveId" clId="{F3580524-7FAD-4FCA-8ACD-050E323C866A}" dt="2023-10-28T12:55:28.620" v="105" actId="20577"/>
        <pc:sldMkLst>
          <pc:docMk/>
          <pc:sldMk cId="0" sldId="257"/>
        </pc:sldMkLst>
        <pc:spChg chg="mod">
          <ac:chgData name="Loukia Taxitari" userId="6f34ebe0db504b22" providerId="LiveId" clId="{F3580524-7FAD-4FCA-8ACD-050E323C866A}" dt="2023-10-28T12:55:28.620" v="105" actId="20577"/>
          <ac:spMkLst>
            <pc:docMk/>
            <pc:sldMk cId="0" sldId="257"/>
            <ac:spMk id="86" creationId="{00000000-0000-0000-0000-000000000000}"/>
          </ac:spMkLst>
        </pc:spChg>
      </pc:sldChg>
      <pc:sldChg chg="modSp mod">
        <pc:chgData name="Loukia Taxitari" userId="6f34ebe0db504b22" providerId="LiveId" clId="{F3580524-7FAD-4FCA-8ACD-050E323C866A}" dt="2023-10-28T16:34:34.954" v="207" actId="20577"/>
        <pc:sldMkLst>
          <pc:docMk/>
          <pc:sldMk cId="0" sldId="261"/>
        </pc:sldMkLst>
        <pc:spChg chg="mod">
          <ac:chgData name="Loukia Taxitari" userId="6f34ebe0db504b22" providerId="LiveId" clId="{F3580524-7FAD-4FCA-8ACD-050E323C866A}" dt="2023-10-28T16:34:34.954" v="207" actId="20577"/>
          <ac:spMkLst>
            <pc:docMk/>
            <pc:sldMk cId="0" sldId="261"/>
            <ac:spMk id="21" creationId="{00000000-0000-0000-0000-000000000000}"/>
          </ac:spMkLst>
        </pc:spChg>
      </pc:sldChg>
      <pc:sldChg chg="modSp mod">
        <pc:chgData name="Loukia Taxitari" userId="6f34ebe0db504b22" providerId="LiveId" clId="{F3580524-7FAD-4FCA-8ACD-050E323C866A}" dt="2023-10-28T21:13:49.962" v="262" actId="20577"/>
        <pc:sldMkLst>
          <pc:docMk/>
          <pc:sldMk cId="0" sldId="262"/>
        </pc:sldMkLst>
        <pc:spChg chg="mod">
          <ac:chgData name="Loukia Taxitari" userId="6f34ebe0db504b22" providerId="LiveId" clId="{F3580524-7FAD-4FCA-8ACD-050E323C866A}" dt="2023-10-28T21:13:49.962" v="262" actId="20577"/>
          <ac:spMkLst>
            <pc:docMk/>
            <pc:sldMk cId="0" sldId="262"/>
            <ac:spMk id="115" creationId="{00000000-0000-0000-0000-000000000000}"/>
          </ac:spMkLst>
        </pc:spChg>
      </pc:sldChg>
      <pc:sldChg chg="del">
        <pc:chgData name="Loukia Taxitari" userId="6f34ebe0db504b22" providerId="LiveId" clId="{F3580524-7FAD-4FCA-8ACD-050E323C866A}" dt="2023-10-28T14:28:34.742" v="118" actId="2696"/>
        <pc:sldMkLst>
          <pc:docMk/>
          <pc:sldMk cId="1346522430" sldId="268"/>
        </pc:sldMkLst>
      </pc:sldChg>
      <pc:sldChg chg="add del">
        <pc:chgData name="Loukia Taxitari" userId="6f34ebe0db504b22" providerId="LiveId" clId="{F3580524-7FAD-4FCA-8ACD-050E323C866A}" dt="2023-10-28T15:02:34.088" v="124" actId="2696"/>
        <pc:sldMkLst>
          <pc:docMk/>
          <pc:sldMk cId="1543572474" sldId="268"/>
        </pc:sldMkLst>
      </pc:sldChg>
      <pc:sldChg chg="add">
        <pc:chgData name="Loukia Taxitari" userId="6f34ebe0db504b22" providerId="LiveId" clId="{F3580524-7FAD-4FCA-8ACD-050E323C866A}" dt="2023-10-28T15:02:41.410" v="125"/>
        <pc:sldMkLst>
          <pc:docMk/>
          <pc:sldMk cId="1790719814" sldId="268"/>
        </pc:sldMkLst>
      </pc:sldChg>
      <pc:sldChg chg="modSp mod">
        <pc:chgData name="Loukia Taxitari" userId="6f34ebe0db504b22" providerId="LiveId" clId="{F3580524-7FAD-4FCA-8ACD-050E323C866A}" dt="2023-10-28T16:20:08.056" v="136" actId="20577"/>
        <pc:sldMkLst>
          <pc:docMk/>
          <pc:sldMk cId="689966989" sldId="270"/>
        </pc:sldMkLst>
        <pc:spChg chg="mod">
          <ac:chgData name="Loukia Taxitari" userId="6f34ebe0db504b22" providerId="LiveId" clId="{F3580524-7FAD-4FCA-8ACD-050E323C866A}" dt="2023-10-28T16:20:08.056" v="136" actId="20577"/>
          <ac:spMkLst>
            <pc:docMk/>
            <pc:sldMk cId="689966989" sldId="270"/>
            <ac:spMk id="2" creationId="{00000000-0000-0000-0000-000000000000}"/>
          </ac:spMkLst>
        </pc:spChg>
      </pc:sldChg>
      <pc:sldChg chg="modSp mod">
        <pc:chgData name="Loukia Taxitari" userId="6f34ebe0db504b22" providerId="LiveId" clId="{F3580524-7FAD-4FCA-8ACD-050E323C866A}" dt="2023-10-28T16:20:46.715" v="171" actId="20577"/>
        <pc:sldMkLst>
          <pc:docMk/>
          <pc:sldMk cId="2600861005" sldId="271"/>
        </pc:sldMkLst>
        <pc:spChg chg="mod">
          <ac:chgData name="Loukia Taxitari" userId="6f34ebe0db504b22" providerId="LiveId" clId="{F3580524-7FAD-4FCA-8ACD-050E323C866A}" dt="2023-10-28T16:20:46.715" v="171" actId="20577"/>
          <ac:spMkLst>
            <pc:docMk/>
            <pc:sldMk cId="2600861005" sldId="271"/>
            <ac:spMk id="2" creationId="{00000000-0000-0000-0000-000000000000}"/>
          </ac:spMkLst>
        </pc:spChg>
      </pc:sldChg>
      <pc:sldChg chg="modSp mod">
        <pc:chgData name="Loukia Taxitari" userId="6f34ebe0db504b22" providerId="LiveId" clId="{F3580524-7FAD-4FCA-8ACD-050E323C866A}" dt="2023-10-28T16:33:20.454" v="205" actId="20577"/>
        <pc:sldMkLst>
          <pc:docMk/>
          <pc:sldMk cId="3132743622" sldId="274"/>
        </pc:sldMkLst>
        <pc:spChg chg="mod">
          <ac:chgData name="Loukia Taxitari" userId="6f34ebe0db504b22" providerId="LiveId" clId="{F3580524-7FAD-4FCA-8ACD-050E323C866A}" dt="2023-10-28T16:33:20.454" v="205" actId="20577"/>
          <ac:spMkLst>
            <pc:docMk/>
            <pc:sldMk cId="3132743622" sldId="274"/>
            <ac:spMk id="2" creationId="{00000000-0000-0000-0000-000000000000}"/>
          </ac:spMkLst>
        </pc:spChg>
      </pc:sldChg>
      <pc:sldChg chg="del">
        <pc:chgData name="Loukia Taxitari" userId="6f34ebe0db504b22" providerId="LiveId" clId="{F3580524-7FAD-4FCA-8ACD-050E323C866A}" dt="2023-10-28T14:29:03.826" v="120" actId="2696"/>
        <pc:sldMkLst>
          <pc:docMk/>
          <pc:sldMk cId="1579714278" sldId="277"/>
        </pc:sldMkLst>
      </pc:sldChg>
      <pc:sldChg chg="add">
        <pc:chgData name="Loukia Taxitari" userId="6f34ebe0db504b22" providerId="LiveId" clId="{F3580524-7FAD-4FCA-8ACD-050E323C866A}" dt="2023-10-28T14:29:08.668" v="121"/>
        <pc:sldMkLst>
          <pc:docMk/>
          <pc:sldMk cId="2633916940" sldId="277"/>
        </pc:sldMkLst>
      </pc:sldChg>
      <pc:sldChg chg="add">
        <pc:chgData name="Loukia Taxitari" userId="6f34ebe0db504b22" providerId="LiveId" clId="{F3580524-7FAD-4FCA-8ACD-050E323C866A}" dt="2023-10-28T14:29:08.668" v="121"/>
        <pc:sldMkLst>
          <pc:docMk/>
          <pc:sldMk cId="923708682" sldId="279"/>
        </pc:sldMkLst>
      </pc:sldChg>
      <pc:sldChg chg="del">
        <pc:chgData name="Loukia Taxitari" userId="6f34ebe0db504b22" providerId="LiveId" clId="{F3580524-7FAD-4FCA-8ACD-050E323C866A}" dt="2023-10-28T14:29:03.826" v="120" actId="2696"/>
        <pc:sldMkLst>
          <pc:docMk/>
          <pc:sldMk cId="1639839358" sldId="279"/>
        </pc:sldMkLst>
      </pc:sldChg>
      <pc:sldChg chg="modSp mod">
        <pc:chgData name="Loukia Taxitari" userId="6f34ebe0db504b22" providerId="LiveId" clId="{F3580524-7FAD-4FCA-8ACD-050E323C866A}" dt="2023-10-28T21:16:21.961" v="263" actId="20577"/>
        <pc:sldMkLst>
          <pc:docMk/>
          <pc:sldMk cId="2606097276" sldId="285"/>
        </pc:sldMkLst>
        <pc:spChg chg="mod">
          <ac:chgData name="Loukia Taxitari" userId="6f34ebe0db504b22" providerId="LiveId" clId="{F3580524-7FAD-4FCA-8ACD-050E323C866A}" dt="2023-10-28T21:16:21.961" v="263" actId="20577"/>
          <ac:spMkLst>
            <pc:docMk/>
            <pc:sldMk cId="2606097276" sldId="285"/>
            <ac:spMk id="115" creationId="{00000000-0000-0000-0000-000000000000}"/>
          </ac:spMkLst>
        </pc:spChg>
      </pc:sldChg>
      <pc:sldChg chg="modSp mod">
        <pc:chgData name="Loukia Taxitari" userId="6f34ebe0db504b22" providerId="LiveId" clId="{F3580524-7FAD-4FCA-8ACD-050E323C866A}" dt="2023-10-28T14:50:53.273" v="123" actId="20577"/>
        <pc:sldMkLst>
          <pc:docMk/>
          <pc:sldMk cId="2946120918" sldId="286"/>
        </pc:sldMkLst>
        <pc:spChg chg="mod">
          <ac:chgData name="Loukia Taxitari" userId="6f34ebe0db504b22" providerId="LiveId" clId="{F3580524-7FAD-4FCA-8ACD-050E323C866A}" dt="2023-10-28T14:50:53.273" v="123" actId="20577"/>
          <ac:spMkLst>
            <pc:docMk/>
            <pc:sldMk cId="2946120918" sldId="286"/>
            <ac:spMk id="115" creationId="{00000000-0000-0000-0000-000000000000}"/>
          </ac:spMkLst>
        </pc:spChg>
      </pc:sldChg>
      <pc:sldChg chg="add">
        <pc:chgData name="Loukia Taxitari" userId="6f34ebe0db504b22" providerId="LiveId" clId="{F3580524-7FAD-4FCA-8ACD-050E323C866A}" dt="2023-10-28T14:28:44.308" v="119"/>
        <pc:sldMkLst>
          <pc:docMk/>
          <pc:sldMk cId="3658718" sldId="287"/>
        </pc:sldMkLst>
      </pc:sldChg>
      <pc:sldChg chg="modSp del mod">
        <pc:chgData name="Loukia Taxitari" userId="6f34ebe0db504b22" providerId="LiveId" clId="{F3580524-7FAD-4FCA-8ACD-050E323C866A}" dt="2023-10-28T14:28:34.742" v="118" actId="2696"/>
        <pc:sldMkLst>
          <pc:docMk/>
          <pc:sldMk cId="2112682485" sldId="287"/>
        </pc:sldMkLst>
        <pc:spChg chg="mod">
          <ac:chgData name="Loukia Taxitari" userId="6f34ebe0db504b22" providerId="LiveId" clId="{F3580524-7FAD-4FCA-8ACD-050E323C866A}" dt="2023-10-28T14:28:09.844" v="117" actId="20577"/>
          <ac:spMkLst>
            <pc:docMk/>
            <pc:sldMk cId="2112682485" sldId="287"/>
            <ac:spMk id="2" creationId="{00000000-0000-0000-0000-000000000000}"/>
          </ac:spMkLst>
        </pc:spChg>
      </pc:sldChg>
      <pc:sldChg chg="add">
        <pc:chgData name="Loukia Taxitari" userId="6f34ebe0db504b22" providerId="LiveId" clId="{F3580524-7FAD-4FCA-8ACD-050E323C866A}" dt="2023-10-28T14:28:44.308" v="119"/>
        <pc:sldMkLst>
          <pc:docMk/>
          <pc:sldMk cId="2094894563" sldId="288"/>
        </pc:sldMkLst>
      </pc:sldChg>
      <pc:sldChg chg="del">
        <pc:chgData name="Loukia Taxitari" userId="6f34ebe0db504b22" providerId="LiveId" clId="{F3580524-7FAD-4FCA-8ACD-050E323C866A}" dt="2023-10-28T14:28:34.742" v="118" actId="2696"/>
        <pc:sldMkLst>
          <pc:docMk/>
          <pc:sldMk cId="3024001454" sldId="288"/>
        </pc:sldMkLst>
      </pc:sldChg>
      <pc:sldChg chg="add">
        <pc:chgData name="Loukia Taxitari" userId="6f34ebe0db504b22" providerId="LiveId" clId="{F3580524-7FAD-4FCA-8ACD-050E323C866A}" dt="2023-10-28T14:28:44.308" v="119"/>
        <pc:sldMkLst>
          <pc:docMk/>
          <pc:sldMk cId="3163390981" sldId="289"/>
        </pc:sldMkLst>
      </pc:sldChg>
      <pc:sldChg chg="del">
        <pc:chgData name="Loukia Taxitari" userId="6f34ebe0db504b22" providerId="LiveId" clId="{F3580524-7FAD-4FCA-8ACD-050E323C866A}" dt="2023-10-28T14:28:34.742" v="118" actId="2696"/>
        <pc:sldMkLst>
          <pc:docMk/>
          <pc:sldMk cId="3217276218" sldId="289"/>
        </pc:sldMkLst>
      </pc:sldChg>
      <pc:sldChg chg="modSp mod">
        <pc:chgData name="Loukia Taxitari" userId="6f34ebe0db504b22" providerId="LiveId" clId="{F3580524-7FAD-4FCA-8ACD-050E323C866A}" dt="2023-10-28T16:50:19.469" v="241" actId="20577"/>
        <pc:sldMkLst>
          <pc:docMk/>
          <pc:sldMk cId="1675086363" sldId="292"/>
        </pc:sldMkLst>
        <pc:graphicFrameChg chg="modGraphic">
          <ac:chgData name="Loukia Taxitari" userId="6f34ebe0db504b22" providerId="LiveId" clId="{F3580524-7FAD-4FCA-8ACD-050E323C866A}" dt="2023-10-28T16:50:19.469" v="241" actId="20577"/>
          <ac:graphicFrameMkLst>
            <pc:docMk/>
            <pc:sldMk cId="1675086363" sldId="292"/>
            <ac:graphicFrameMk id="2" creationId="{00000000-0000-0000-0000-000000000000}"/>
          </ac:graphicFrameMkLst>
        </pc:graphicFrameChg>
      </pc:sldChg>
      <pc:sldChg chg="modSp mod">
        <pc:chgData name="Loukia Taxitari" userId="6f34ebe0db504b22" providerId="LiveId" clId="{F3580524-7FAD-4FCA-8ACD-050E323C866A}" dt="2023-10-28T16:50:51.143" v="244" actId="2711"/>
        <pc:sldMkLst>
          <pc:docMk/>
          <pc:sldMk cId="2343122116" sldId="293"/>
        </pc:sldMkLst>
        <pc:graphicFrameChg chg="modGraphic">
          <ac:chgData name="Loukia Taxitari" userId="6f34ebe0db504b22" providerId="LiveId" clId="{F3580524-7FAD-4FCA-8ACD-050E323C866A}" dt="2023-10-28T16:50:51.143" v="244" actId="2711"/>
          <ac:graphicFrameMkLst>
            <pc:docMk/>
            <pc:sldMk cId="2343122116" sldId="293"/>
            <ac:graphicFrameMk id="2" creationId="{00000000-0000-0000-0000-000000000000}"/>
          </ac:graphicFrameMkLst>
        </pc:graphicFrameChg>
      </pc:sldChg>
      <pc:sldChg chg="modSp mod">
        <pc:chgData name="Loukia Taxitari" userId="6f34ebe0db504b22" providerId="LiveId" clId="{F3580524-7FAD-4FCA-8ACD-050E323C866A}" dt="2023-10-28T20:37:58.611" v="248" actId="20577"/>
        <pc:sldMkLst>
          <pc:docMk/>
          <pc:sldMk cId="1227481330" sldId="294"/>
        </pc:sldMkLst>
        <pc:graphicFrameChg chg="modGraphic">
          <ac:chgData name="Loukia Taxitari" userId="6f34ebe0db504b22" providerId="LiveId" clId="{F3580524-7FAD-4FCA-8ACD-050E323C866A}" dt="2023-10-28T20:37:58.611" v="248" actId="20577"/>
          <ac:graphicFrameMkLst>
            <pc:docMk/>
            <pc:sldMk cId="1227481330" sldId="294"/>
            <ac:graphicFrameMk id="2" creationId="{00000000-0000-0000-0000-000000000000}"/>
          </ac:graphicFrameMkLst>
        </pc:graphicFrameChg>
      </pc:sldChg>
      <pc:sldChg chg="modSp mod">
        <pc:chgData name="Loukia Taxitari" userId="6f34ebe0db504b22" providerId="LiveId" clId="{F3580524-7FAD-4FCA-8ACD-050E323C866A}" dt="2023-10-28T20:53:47.295" v="254" actId="20577"/>
        <pc:sldMkLst>
          <pc:docMk/>
          <pc:sldMk cId="2153427475" sldId="299"/>
        </pc:sldMkLst>
        <pc:spChg chg="mod">
          <ac:chgData name="Loukia Taxitari" userId="6f34ebe0db504b22" providerId="LiveId" clId="{F3580524-7FAD-4FCA-8ACD-050E323C866A}" dt="2023-10-28T20:53:47.295" v="254" actId="20577"/>
          <ac:spMkLst>
            <pc:docMk/>
            <pc:sldMk cId="2153427475" sldId="299"/>
            <ac:spMk id="3" creationId="{00000000-0000-0000-0000-000000000000}"/>
          </ac:spMkLst>
        </pc:spChg>
      </pc:sldChg>
      <pc:sldChg chg="modSp mod">
        <pc:chgData name="Loukia Taxitari" userId="6f34ebe0db504b22" providerId="LiveId" clId="{F3580524-7FAD-4FCA-8ACD-050E323C866A}" dt="2023-10-28T20:54:20.867" v="256" actId="20577"/>
        <pc:sldMkLst>
          <pc:docMk/>
          <pc:sldMk cId="909442620" sldId="301"/>
        </pc:sldMkLst>
        <pc:spChg chg="mod">
          <ac:chgData name="Loukia Taxitari" userId="6f34ebe0db504b22" providerId="LiveId" clId="{F3580524-7FAD-4FCA-8ACD-050E323C866A}" dt="2023-10-28T20:54:20.867" v="256" actId="20577"/>
          <ac:spMkLst>
            <pc:docMk/>
            <pc:sldMk cId="909442620" sldId="301"/>
            <ac:spMk id="2" creationId="{00000000-0000-0000-0000-000000000000}"/>
          </ac:spMkLst>
        </pc:spChg>
      </pc:sldChg>
      <pc:sldChg chg="del">
        <pc:chgData name="Loukia Taxitari" userId="6f34ebe0db504b22" providerId="LiveId" clId="{F3580524-7FAD-4FCA-8ACD-050E323C866A}" dt="2023-10-28T14:50:27.773" v="122" actId="2696"/>
        <pc:sldMkLst>
          <pc:docMk/>
          <pc:sldMk cId="2120415183" sldId="304"/>
        </pc:sldMkLst>
      </pc:sldChg>
      <pc:sldChg chg="modSp mod">
        <pc:chgData name="Loukia Taxitari" userId="6f34ebe0db504b22" providerId="LiveId" clId="{F3580524-7FAD-4FCA-8ACD-050E323C866A}" dt="2023-10-28T21:09:31.605" v="261" actId="20577"/>
        <pc:sldMkLst>
          <pc:docMk/>
          <pc:sldMk cId="2414834249" sldId="305"/>
        </pc:sldMkLst>
        <pc:graphicFrameChg chg="modGraphic">
          <ac:chgData name="Loukia Taxitari" userId="6f34ebe0db504b22" providerId="LiveId" clId="{F3580524-7FAD-4FCA-8ACD-050E323C866A}" dt="2023-10-28T21:09:31.605" v="261" actId="20577"/>
          <ac:graphicFrameMkLst>
            <pc:docMk/>
            <pc:sldMk cId="2414834249" sldId="305"/>
            <ac:graphicFrameMk id="4" creationId="{00000000-0000-0000-0000-000000000000}"/>
          </ac:graphicFrameMkLst>
        </pc:graphicFrameChg>
      </pc:sldChg>
      <pc:sldChg chg="modSp mod">
        <pc:chgData name="Loukia Taxitari" userId="6f34ebe0db504b22" providerId="LiveId" clId="{F3580524-7FAD-4FCA-8ACD-050E323C866A}" dt="2023-10-28T21:18:46.615" v="287" actId="20577"/>
        <pc:sldMkLst>
          <pc:docMk/>
          <pc:sldMk cId="869442789" sldId="307"/>
        </pc:sldMkLst>
        <pc:spChg chg="mod">
          <ac:chgData name="Loukia Taxitari" userId="6f34ebe0db504b22" providerId="LiveId" clId="{F3580524-7FAD-4FCA-8ACD-050E323C866A}" dt="2023-10-28T21:17:51.135" v="264" actId="20577"/>
          <ac:spMkLst>
            <pc:docMk/>
            <pc:sldMk cId="869442789" sldId="307"/>
            <ac:spMk id="115" creationId="{00000000-0000-0000-0000-000000000000}"/>
          </ac:spMkLst>
        </pc:spChg>
        <pc:spChg chg="mod">
          <ac:chgData name="Loukia Taxitari" userId="6f34ebe0db504b22" providerId="LiveId" clId="{F3580524-7FAD-4FCA-8ACD-050E323C866A}" dt="2023-10-28T21:18:46.615" v="287" actId="20577"/>
          <ac:spMkLst>
            <pc:docMk/>
            <pc:sldMk cId="869442789" sldId="307"/>
            <ac:spMk id="11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6EA5C4-EDDC-43F9-BF53-EADA04D90E62}" type="doc">
      <dgm:prSet loTypeId="urn:microsoft.com/office/officeart/2005/8/layout/chart3" loCatId="cycle" qsTypeId="urn:microsoft.com/office/officeart/2005/8/quickstyle/simple1" qsCatId="simple" csTypeId="urn:microsoft.com/office/officeart/2005/8/colors/accent1_2" csCatId="accent1" phldr="1"/>
      <dgm:spPr/>
    </dgm:pt>
    <dgm:pt modelId="{E00B4BD1-7D1F-49A5-8875-670AC1AF1A14}">
      <dgm:prSet phldrT="[Text]" custT="1"/>
      <dgm:spPr/>
      <dgm:t>
        <a:bodyPr/>
        <a:lstStyle/>
        <a:p>
          <a:r>
            <a:rPr lang="en-US" sz="1800" b="1" i="0" u="none" strike="noStrike" cap="none" baseline="0">
              <a:solidFill>
                <a:schemeClr val="bg1"/>
              </a:solidFill>
              <a:latin typeface="+mn-lt"/>
              <a:ea typeface="+mn-ea"/>
              <a:cs typeface="+mn-cs"/>
              <a:sym typeface="Arial"/>
            </a:rPr>
            <a:t>Caregiver</a:t>
          </a:r>
        </a:p>
        <a:p>
          <a:r>
            <a:rPr lang="en-US" sz="1800" b="1" i="0" u="none" strike="noStrike" cap="none" baseline="0">
              <a:solidFill>
                <a:schemeClr val="bg1"/>
              </a:solidFill>
              <a:latin typeface="+mn-lt"/>
              <a:ea typeface="+mn-ea"/>
              <a:cs typeface="+mn-cs"/>
              <a:sym typeface="Arial"/>
            </a:rPr>
            <a:t>approach</a:t>
          </a:r>
          <a:endParaRPr lang="en-US" sz="1800" b="1">
            <a:solidFill>
              <a:schemeClr val="bg1"/>
            </a:solidFill>
          </a:endParaRPr>
        </a:p>
      </dgm:t>
    </dgm:pt>
    <dgm:pt modelId="{F7DDB04E-28CE-4269-BFFC-591E338E87E4}" type="parTrans" cxnId="{66CC7244-FDBA-4092-B3BA-E7BC4CAFCBE3}">
      <dgm:prSet/>
      <dgm:spPr/>
      <dgm:t>
        <a:bodyPr/>
        <a:lstStyle/>
        <a:p>
          <a:endParaRPr lang="en-US" sz="1800" b="1">
            <a:solidFill>
              <a:schemeClr val="bg1"/>
            </a:solidFill>
          </a:endParaRPr>
        </a:p>
      </dgm:t>
    </dgm:pt>
    <dgm:pt modelId="{73AE9D24-5A7B-4E71-A005-ACCAAE72CF53}" type="sibTrans" cxnId="{66CC7244-FDBA-4092-B3BA-E7BC4CAFCBE3}">
      <dgm:prSet/>
      <dgm:spPr/>
      <dgm:t>
        <a:bodyPr/>
        <a:lstStyle/>
        <a:p>
          <a:endParaRPr lang="en-US" sz="1800" b="1">
            <a:solidFill>
              <a:schemeClr val="bg1"/>
            </a:solidFill>
          </a:endParaRPr>
        </a:p>
      </dgm:t>
    </dgm:pt>
    <dgm:pt modelId="{9930122C-3848-4418-92EF-27D932AE4108}">
      <dgm:prSet phldrT="[Text]" custT="1"/>
      <dgm:spPr/>
      <dgm:t>
        <a:bodyPr/>
        <a:lstStyle/>
        <a:p>
          <a:r>
            <a:rPr lang="en-US" sz="1800" b="1" i="0" u="none" strike="noStrike" cap="none" baseline="0">
              <a:solidFill>
                <a:schemeClr val="bg1"/>
              </a:solidFill>
              <a:latin typeface="+mn-lt"/>
              <a:ea typeface="+mn-ea"/>
              <a:cs typeface="+mn-cs"/>
              <a:sym typeface="Arial"/>
            </a:rPr>
            <a:t>Physical</a:t>
          </a:r>
        </a:p>
        <a:p>
          <a:r>
            <a:rPr lang="en-US" sz="1800" b="1" i="0" u="none" strike="noStrike" cap="none" baseline="0">
              <a:solidFill>
                <a:schemeClr val="bg1"/>
              </a:solidFill>
              <a:latin typeface="+mn-lt"/>
              <a:ea typeface="+mn-ea"/>
              <a:cs typeface="+mn-cs"/>
              <a:sym typeface="Arial"/>
            </a:rPr>
            <a:t>illness</a:t>
          </a:r>
          <a:endParaRPr lang="en-US" sz="1800" b="1">
            <a:solidFill>
              <a:schemeClr val="bg1"/>
            </a:solidFill>
          </a:endParaRPr>
        </a:p>
      </dgm:t>
    </dgm:pt>
    <dgm:pt modelId="{4BBE6BA5-C6B3-406D-A975-9A40E36AD25B}" type="parTrans" cxnId="{A7D7C0AF-112B-4CAC-9134-8C09F9052360}">
      <dgm:prSet/>
      <dgm:spPr/>
      <dgm:t>
        <a:bodyPr/>
        <a:lstStyle/>
        <a:p>
          <a:endParaRPr lang="en-US" sz="1800" b="1">
            <a:solidFill>
              <a:schemeClr val="bg1"/>
            </a:solidFill>
          </a:endParaRPr>
        </a:p>
      </dgm:t>
    </dgm:pt>
    <dgm:pt modelId="{AE25004A-5BAD-46F1-944F-55D53A4B92B9}" type="sibTrans" cxnId="{A7D7C0AF-112B-4CAC-9134-8C09F9052360}">
      <dgm:prSet/>
      <dgm:spPr/>
      <dgm:t>
        <a:bodyPr/>
        <a:lstStyle/>
        <a:p>
          <a:endParaRPr lang="en-US" sz="1800" b="1">
            <a:solidFill>
              <a:schemeClr val="bg1"/>
            </a:solidFill>
          </a:endParaRPr>
        </a:p>
      </dgm:t>
    </dgm:pt>
    <dgm:pt modelId="{12EC378E-2B94-408E-A48E-77702AC80D9E}">
      <dgm:prSet phldrT="[Text]" custT="1"/>
      <dgm:spPr/>
      <dgm:t>
        <a:bodyPr/>
        <a:lstStyle/>
        <a:p>
          <a:r>
            <a:rPr lang="en-US" sz="1800" b="1" i="0" u="none" strike="noStrike" cap="none" baseline="0">
              <a:solidFill>
                <a:schemeClr val="bg1"/>
              </a:solidFill>
              <a:latin typeface="+mn-lt"/>
              <a:ea typeface="+mn-ea"/>
              <a:cs typeface="+mn-cs"/>
              <a:sym typeface="Arial"/>
            </a:rPr>
            <a:t>Cognitive</a:t>
          </a:r>
        </a:p>
        <a:p>
          <a:r>
            <a:rPr lang="en-US" sz="1800" b="1" i="0" u="none" strike="noStrike" cap="none" baseline="0">
              <a:solidFill>
                <a:schemeClr val="bg1"/>
              </a:solidFill>
              <a:latin typeface="+mn-lt"/>
              <a:ea typeface="+mn-ea"/>
              <a:cs typeface="+mn-cs"/>
              <a:sym typeface="Arial"/>
            </a:rPr>
            <a:t>impairment</a:t>
          </a:r>
          <a:endParaRPr lang="en-US" sz="1800" b="1">
            <a:solidFill>
              <a:schemeClr val="bg1"/>
            </a:solidFill>
          </a:endParaRPr>
        </a:p>
      </dgm:t>
    </dgm:pt>
    <dgm:pt modelId="{D83D79E7-C05B-465F-B285-A8F01F95576A}" type="parTrans" cxnId="{516ED47D-5D2D-4319-AFC5-C0FFA2E0FCE6}">
      <dgm:prSet/>
      <dgm:spPr/>
      <dgm:t>
        <a:bodyPr/>
        <a:lstStyle/>
        <a:p>
          <a:endParaRPr lang="en-US" sz="1800" b="1">
            <a:solidFill>
              <a:schemeClr val="bg1"/>
            </a:solidFill>
          </a:endParaRPr>
        </a:p>
      </dgm:t>
    </dgm:pt>
    <dgm:pt modelId="{C5499EDA-4796-4962-ADF2-2DDC6A4FB8EA}" type="sibTrans" cxnId="{516ED47D-5D2D-4319-AFC5-C0FFA2E0FCE6}">
      <dgm:prSet/>
      <dgm:spPr/>
      <dgm:t>
        <a:bodyPr/>
        <a:lstStyle/>
        <a:p>
          <a:endParaRPr lang="en-US" sz="1800" b="1">
            <a:solidFill>
              <a:schemeClr val="bg1"/>
            </a:solidFill>
          </a:endParaRPr>
        </a:p>
      </dgm:t>
    </dgm:pt>
    <dgm:pt modelId="{C2B52E8F-2853-43FE-909D-E4C1D0DD3EDD}">
      <dgm:prSet custT="1"/>
      <dgm:spPr/>
      <dgm:t>
        <a:bodyPr/>
        <a:lstStyle/>
        <a:p>
          <a:r>
            <a:rPr lang="en-US" sz="1800" b="1" i="0" u="none" strike="noStrike" cap="none" baseline="0">
              <a:solidFill>
                <a:schemeClr val="bg1"/>
              </a:solidFill>
              <a:latin typeface="+mn-lt"/>
              <a:ea typeface="+mn-ea"/>
              <a:cs typeface="+mn-cs"/>
              <a:sym typeface="Arial"/>
            </a:rPr>
            <a:t>Environmental</a:t>
          </a:r>
        </a:p>
        <a:p>
          <a:r>
            <a:rPr lang="en-US" sz="1800" b="1" i="0" u="none" strike="noStrike" cap="none" baseline="0">
              <a:solidFill>
                <a:schemeClr val="bg1"/>
              </a:solidFill>
              <a:latin typeface="+mn-lt"/>
              <a:ea typeface="+mn-ea"/>
              <a:cs typeface="+mn-cs"/>
              <a:sym typeface="Arial"/>
            </a:rPr>
            <a:t>impact</a:t>
          </a:r>
          <a:endParaRPr lang="en-US" sz="1800" b="1">
            <a:solidFill>
              <a:schemeClr val="bg1"/>
            </a:solidFill>
          </a:endParaRPr>
        </a:p>
      </dgm:t>
    </dgm:pt>
    <dgm:pt modelId="{861F25B1-1E3C-475D-B058-C2651C2736A8}" type="parTrans" cxnId="{A43ACE33-0613-479B-9B8A-4D180AAE3A41}">
      <dgm:prSet/>
      <dgm:spPr/>
      <dgm:t>
        <a:bodyPr/>
        <a:lstStyle/>
        <a:p>
          <a:endParaRPr lang="en-US" sz="1800" b="1">
            <a:solidFill>
              <a:schemeClr val="bg1"/>
            </a:solidFill>
          </a:endParaRPr>
        </a:p>
      </dgm:t>
    </dgm:pt>
    <dgm:pt modelId="{C421D3E7-749E-4D4B-88D0-0978CA378CD2}" type="sibTrans" cxnId="{A43ACE33-0613-479B-9B8A-4D180AAE3A41}">
      <dgm:prSet/>
      <dgm:spPr/>
      <dgm:t>
        <a:bodyPr/>
        <a:lstStyle/>
        <a:p>
          <a:endParaRPr lang="en-US" sz="1800" b="1">
            <a:solidFill>
              <a:schemeClr val="bg1"/>
            </a:solidFill>
          </a:endParaRPr>
        </a:p>
      </dgm:t>
    </dgm:pt>
    <dgm:pt modelId="{4E30F3DF-B133-46CA-B351-81A1EBA6340F}">
      <dgm:prSet custT="1"/>
      <dgm:spPr/>
      <dgm:t>
        <a:bodyPr/>
        <a:lstStyle/>
        <a:p>
          <a:r>
            <a:rPr lang="en-US" sz="1800" b="1">
              <a:solidFill>
                <a:schemeClr val="bg1"/>
              </a:solidFill>
            </a:rPr>
            <a:t>Psychiatric</a:t>
          </a:r>
        </a:p>
        <a:p>
          <a:r>
            <a:rPr lang="en-US" sz="1800" b="1">
              <a:solidFill>
                <a:schemeClr val="bg1"/>
              </a:solidFill>
            </a:rPr>
            <a:t>disorders</a:t>
          </a:r>
        </a:p>
      </dgm:t>
    </dgm:pt>
    <dgm:pt modelId="{68A91779-C761-4F82-B118-5A9B8C873E16}" type="parTrans" cxnId="{55D5C273-F33E-4CEE-941B-4B90AE2A4800}">
      <dgm:prSet/>
      <dgm:spPr/>
      <dgm:t>
        <a:bodyPr/>
        <a:lstStyle/>
        <a:p>
          <a:endParaRPr lang="en-US" sz="1800" b="1">
            <a:solidFill>
              <a:schemeClr val="bg1"/>
            </a:solidFill>
          </a:endParaRPr>
        </a:p>
      </dgm:t>
    </dgm:pt>
    <dgm:pt modelId="{A56C200B-B543-4B02-925F-D318A2C77714}" type="sibTrans" cxnId="{55D5C273-F33E-4CEE-941B-4B90AE2A4800}">
      <dgm:prSet/>
      <dgm:spPr/>
      <dgm:t>
        <a:bodyPr/>
        <a:lstStyle/>
        <a:p>
          <a:endParaRPr lang="en-US" sz="1800" b="1">
            <a:solidFill>
              <a:schemeClr val="bg1"/>
            </a:solidFill>
          </a:endParaRPr>
        </a:p>
      </dgm:t>
    </dgm:pt>
    <dgm:pt modelId="{766913D7-03D6-4807-8535-08429A43BF81}" type="pres">
      <dgm:prSet presAssocID="{986EA5C4-EDDC-43F9-BF53-EADA04D90E62}" presName="compositeShape" presStyleCnt="0">
        <dgm:presLayoutVars>
          <dgm:chMax val="7"/>
          <dgm:dir/>
          <dgm:resizeHandles val="exact"/>
        </dgm:presLayoutVars>
      </dgm:prSet>
      <dgm:spPr/>
    </dgm:pt>
    <dgm:pt modelId="{400323BD-8552-4B4A-BB65-3F77EA8B1710}" type="pres">
      <dgm:prSet presAssocID="{986EA5C4-EDDC-43F9-BF53-EADA04D90E62}" presName="wedge1" presStyleLbl="node1" presStyleIdx="0" presStyleCnt="5"/>
      <dgm:spPr/>
    </dgm:pt>
    <dgm:pt modelId="{0F9FBE56-684F-4E30-BDD8-0EB38D9CC709}" type="pres">
      <dgm:prSet presAssocID="{986EA5C4-EDDC-43F9-BF53-EADA04D90E62}" presName="wedge1Tx" presStyleLbl="node1" presStyleIdx="0" presStyleCnt="5">
        <dgm:presLayoutVars>
          <dgm:chMax val="0"/>
          <dgm:chPref val="0"/>
          <dgm:bulletEnabled val="1"/>
        </dgm:presLayoutVars>
      </dgm:prSet>
      <dgm:spPr/>
    </dgm:pt>
    <dgm:pt modelId="{EAB4A2C1-DA69-431E-AF1C-9D5E2F3560A2}" type="pres">
      <dgm:prSet presAssocID="{986EA5C4-EDDC-43F9-BF53-EADA04D90E62}" presName="wedge2" presStyleLbl="node1" presStyleIdx="1" presStyleCnt="5" custScaleX="103876" custScaleY="109136"/>
      <dgm:spPr/>
    </dgm:pt>
    <dgm:pt modelId="{9E84F79A-1096-4B06-8F24-3923D85845B2}" type="pres">
      <dgm:prSet presAssocID="{986EA5C4-EDDC-43F9-BF53-EADA04D90E62}" presName="wedge2Tx" presStyleLbl="node1" presStyleIdx="1" presStyleCnt="5">
        <dgm:presLayoutVars>
          <dgm:chMax val="0"/>
          <dgm:chPref val="0"/>
          <dgm:bulletEnabled val="1"/>
        </dgm:presLayoutVars>
      </dgm:prSet>
      <dgm:spPr/>
    </dgm:pt>
    <dgm:pt modelId="{F34EAB70-AD90-47D9-BB77-F5A6819E8CF1}" type="pres">
      <dgm:prSet presAssocID="{986EA5C4-EDDC-43F9-BF53-EADA04D90E62}" presName="wedge3" presStyleLbl="node1" presStyleIdx="2" presStyleCnt="5"/>
      <dgm:spPr/>
    </dgm:pt>
    <dgm:pt modelId="{58CEAC24-7E3E-43D6-AC38-4B0225C4181F}" type="pres">
      <dgm:prSet presAssocID="{986EA5C4-EDDC-43F9-BF53-EADA04D90E62}" presName="wedge3Tx" presStyleLbl="node1" presStyleIdx="2" presStyleCnt="5">
        <dgm:presLayoutVars>
          <dgm:chMax val="0"/>
          <dgm:chPref val="0"/>
          <dgm:bulletEnabled val="1"/>
        </dgm:presLayoutVars>
      </dgm:prSet>
      <dgm:spPr/>
    </dgm:pt>
    <dgm:pt modelId="{F422CD94-65E9-4E2A-B75F-A179229C7A26}" type="pres">
      <dgm:prSet presAssocID="{986EA5C4-EDDC-43F9-BF53-EADA04D90E62}" presName="wedge4" presStyleLbl="node1" presStyleIdx="3" presStyleCnt="5"/>
      <dgm:spPr/>
    </dgm:pt>
    <dgm:pt modelId="{C1B7F9B9-D55A-4DC8-BBBA-65C27C6BD9B8}" type="pres">
      <dgm:prSet presAssocID="{986EA5C4-EDDC-43F9-BF53-EADA04D90E62}" presName="wedge4Tx" presStyleLbl="node1" presStyleIdx="3" presStyleCnt="5">
        <dgm:presLayoutVars>
          <dgm:chMax val="0"/>
          <dgm:chPref val="0"/>
          <dgm:bulletEnabled val="1"/>
        </dgm:presLayoutVars>
      </dgm:prSet>
      <dgm:spPr/>
    </dgm:pt>
    <dgm:pt modelId="{20B9E8FE-F23B-4A9A-9AAA-92EE7D957F7A}" type="pres">
      <dgm:prSet presAssocID="{986EA5C4-EDDC-43F9-BF53-EADA04D90E62}" presName="wedge5" presStyleLbl="node1" presStyleIdx="4" presStyleCnt="5" custScaleX="112530" custScaleY="110731"/>
      <dgm:spPr/>
    </dgm:pt>
    <dgm:pt modelId="{4702DC21-C211-4BE4-8F3E-4631D525C54C}" type="pres">
      <dgm:prSet presAssocID="{986EA5C4-EDDC-43F9-BF53-EADA04D90E62}" presName="wedge5Tx" presStyleLbl="node1" presStyleIdx="4" presStyleCnt="5">
        <dgm:presLayoutVars>
          <dgm:chMax val="0"/>
          <dgm:chPref val="0"/>
          <dgm:bulletEnabled val="1"/>
        </dgm:presLayoutVars>
      </dgm:prSet>
      <dgm:spPr/>
    </dgm:pt>
  </dgm:ptLst>
  <dgm:cxnLst>
    <dgm:cxn modelId="{A2C2DF06-1973-4ED7-B433-4CB16F361C75}" type="presOf" srcId="{C2B52E8F-2853-43FE-909D-E4C1D0DD3EDD}" destId="{F34EAB70-AD90-47D9-BB77-F5A6819E8CF1}" srcOrd="0" destOrd="0" presId="urn:microsoft.com/office/officeart/2005/8/layout/chart3"/>
    <dgm:cxn modelId="{DAB5EA0B-0A22-44E0-8CAE-A9CA1EFB561D}" type="presOf" srcId="{986EA5C4-EDDC-43F9-BF53-EADA04D90E62}" destId="{766913D7-03D6-4807-8535-08429A43BF81}" srcOrd="0" destOrd="0" presId="urn:microsoft.com/office/officeart/2005/8/layout/chart3"/>
    <dgm:cxn modelId="{A43ACE33-0613-479B-9B8A-4D180AAE3A41}" srcId="{986EA5C4-EDDC-43F9-BF53-EADA04D90E62}" destId="{C2B52E8F-2853-43FE-909D-E4C1D0DD3EDD}" srcOrd="2" destOrd="0" parTransId="{861F25B1-1E3C-475D-B058-C2651C2736A8}" sibTransId="{C421D3E7-749E-4D4B-88D0-0978CA378CD2}"/>
    <dgm:cxn modelId="{83FFB437-E0BD-4375-AF66-41A2794AA9BB}" type="presOf" srcId="{12EC378E-2B94-408E-A48E-77702AC80D9E}" destId="{4702DC21-C211-4BE4-8F3E-4631D525C54C}" srcOrd="1" destOrd="0" presId="urn:microsoft.com/office/officeart/2005/8/layout/chart3"/>
    <dgm:cxn modelId="{80DECC60-ECDD-4704-8A9B-AC72E79F5086}" type="presOf" srcId="{E00B4BD1-7D1F-49A5-8875-670AC1AF1A14}" destId="{400323BD-8552-4B4A-BB65-3F77EA8B1710}" srcOrd="0" destOrd="0" presId="urn:microsoft.com/office/officeart/2005/8/layout/chart3"/>
    <dgm:cxn modelId="{66CC7244-FDBA-4092-B3BA-E7BC4CAFCBE3}" srcId="{986EA5C4-EDDC-43F9-BF53-EADA04D90E62}" destId="{E00B4BD1-7D1F-49A5-8875-670AC1AF1A14}" srcOrd="0" destOrd="0" parTransId="{F7DDB04E-28CE-4269-BFFC-591E338E87E4}" sibTransId="{73AE9D24-5A7B-4E71-A005-ACCAAE72CF53}"/>
    <dgm:cxn modelId="{30C05146-6766-4432-99E6-3F3BEED958BF}" type="presOf" srcId="{E00B4BD1-7D1F-49A5-8875-670AC1AF1A14}" destId="{0F9FBE56-684F-4E30-BDD8-0EB38D9CC709}" srcOrd="1" destOrd="0" presId="urn:microsoft.com/office/officeart/2005/8/layout/chart3"/>
    <dgm:cxn modelId="{55D5C273-F33E-4CEE-941B-4B90AE2A4800}" srcId="{986EA5C4-EDDC-43F9-BF53-EADA04D90E62}" destId="{4E30F3DF-B133-46CA-B351-81A1EBA6340F}" srcOrd="1" destOrd="0" parTransId="{68A91779-C761-4F82-B118-5A9B8C873E16}" sibTransId="{A56C200B-B543-4B02-925F-D318A2C77714}"/>
    <dgm:cxn modelId="{19422654-5AD8-496D-8BF5-5A3A05178315}" type="presOf" srcId="{9930122C-3848-4418-92EF-27D932AE4108}" destId="{C1B7F9B9-D55A-4DC8-BBBA-65C27C6BD9B8}" srcOrd="1" destOrd="0" presId="urn:microsoft.com/office/officeart/2005/8/layout/chart3"/>
    <dgm:cxn modelId="{516ED47D-5D2D-4319-AFC5-C0FFA2E0FCE6}" srcId="{986EA5C4-EDDC-43F9-BF53-EADA04D90E62}" destId="{12EC378E-2B94-408E-A48E-77702AC80D9E}" srcOrd="4" destOrd="0" parTransId="{D83D79E7-C05B-465F-B285-A8F01F95576A}" sibTransId="{C5499EDA-4796-4962-ADF2-2DDC6A4FB8EA}"/>
    <dgm:cxn modelId="{EDEF818E-8A3C-4D3E-A013-4C1DE5933071}" type="presOf" srcId="{9930122C-3848-4418-92EF-27D932AE4108}" destId="{F422CD94-65E9-4E2A-B75F-A179229C7A26}" srcOrd="0" destOrd="0" presId="urn:microsoft.com/office/officeart/2005/8/layout/chart3"/>
    <dgm:cxn modelId="{058FD19F-2840-46A8-A034-4E478897AF33}" type="presOf" srcId="{12EC378E-2B94-408E-A48E-77702AC80D9E}" destId="{20B9E8FE-F23B-4A9A-9AAA-92EE7D957F7A}" srcOrd="0" destOrd="0" presId="urn:microsoft.com/office/officeart/2005/8/layout/chart3"/>
    <dgm:cxn modelId="{A7D7C0AF-112B-4CAC-9134-8C09F9052360}" srcId="{986EA5C4-EDDC-43F9-BF53-EADA04D90E62}" destId="{9930122C-3848-4418-92EF-27D932AE4108}" srcOrd="3" destOrd="0" parTransId="{4BBE6BA5-C6B3-406D-A975-9A40E36AD25B}" sibTransId="{AE25004A-5BAD-46F1-944F-55D53A4B92B9}"/>
    <dgm:cxn modelId="{75E030B4-D22E-4E99-BAEE-E721D6FB7300}" type="presOf" srcId="{4E30F3DF-B133-46CA-B351-81A1EBA6340F}" destId="{9E84F79A-1096-4B06-8F24-3923D85845B2}" srcOrd="1" destOrd="0" presId="urn:microsoft.com/office/officeart/2005/8/layout/chart3"/>
    <dgm:cxn modelId="{43DE0DC3-49AD-4C49-9ECC-4EEAA5BAAB27}" type="presOf" srcId="{4E30F3DF-B133-46CA-B351-81A1EBA6340F}" destId="{EAB4A2C1-DA69-431E-AF1C-9D5E2F3560A2}" srcOrd="0" destOrd="0" presId="urn:microsoft.com/office/officeart/2005/8/layout/chart3"/>
    <dgm:cxn modelId="{FE61D7CA-6A45-4714-BCAB-BE4B6CCD9A77}" type="presOf" srcId="{C2B52E8F-2853-43FE-909D-E4C1D0DD3EDD}" destId="{58CEAC24-7E3E-43D6-AC38-4B0225C4181F}" srcOrd="1" destOrd="0" presId="urn:microsoft.com/office/officeart/2005/8/layout/chart3"/>
    <dgm:cxn modelId="{64554098-ACEB-4417-BA33-7E6694124725}" type="presParOf" srcId="{766913D7-03D6-4807-8535-08429A43BF81}" destId="{400323BD-8552-4B4A-BB65-3F77EA8B1710}" srcOrd="0" destOrd="0" presId="urn:microsoft.com/office/officeart/2005/8/layout/chart3"/>
    <dgm:cxn modelId="{BDD0534C-87FE-472A-8D6E-6BF9CBBB473B}" type="presParOf" srcId="{766913D7-03D6-4807-8535-08429A43BF81}" destId="{0F9FBE56-684F-4E30-BDD8-0EB38D9CC709}" srcOrd="1" destOrd="0" presId="urn:microsoft.com/office/officeart/2005/8/layout/chart3"/>
    <dgm:cxn modelId="{386F3F84-E552-406A-ACC7-022FA5C66336}" type="presParOf" srcId="{766913D7-03D6-4807-8535-08429A43BF81}" destId="{EAB4A2C1-DA69-431E-AF1C-9D5E2F3560A2}" srcOrd="2" destOrd="0" presId="urn:microsoft.com/office/officeart/2005/8/layout/chart3"/>
    <dgm:cxn modelId="{71DA2998-0382-4971-B2C7-2417B6C9C871}" type="presParOf" srcId="{766913D7-03D6-4807-8535-08429A43BF81}" destId="{9E84F79A-1096-4B06-8F24-3923D85845B2}" srcOrd="3" destOrd="0" presId="urn:microsoft.com/office/officeart/2005/8/layout/chart3"/>
    <dgm:cxn modelId="{868171CE-DF40-4DDE-AE4F-EDB3487534C2}" type="presParOf" srcId="{766913D7-03D6-4807-8535-08429A43BF81}" destId="{F34EAB70-AD90-47D9-BB77-F5A6819E8CF1}" srcOrd="4" destOrd="0" presId="urn:microsoft.com/office/officeart/2005/8/layout/chart3"/>
    <dgm:cxn modelId="{C0840571-534F-428D-982A-69AE1B579B98}" type="presParOf" srcId="{766913D7-03D6-4807-8535-08429A43BF81}" destId="{58CEAC24-7E3E-43D6-AC38-4B0225C4181F}" srcOrd="5" destOrd="0" presId="urn:microsoft.com/office/officeart/2005/8/layout/chart3"/>
    <dgm:cxn modelId="{9C2FD411-12C1-45DA-88D7-42D366A5A089}" type="presParOf" srcId="{766913D7-03D6-4807-8535-08429A43BF81}" destId="{F422CD94-65E9-4E2A-B75F-A179229C7A26}" srcOrd="6" destOrd="0" presId="urn:microsoft.com/office/officeart/2005/8/layout/chart3"/>
    <dgm:cxn modelId="{16C32759-FBDF-4B3F-B14E-FD6FA558411D}" type="presParOf" srcId="{766913D7-03D6-4807-8535-08429A43BF81}" destId="{C1B7F9B9-D55A-4DC8-BBBA-65C27C6BD9B8}" srcOrd="7" destOrd="0" presId="urn:microsoft.com/office/officeart/2005/8/layout/chart3"/>
    <dgm:cxn modelId="{F4CC9400-ECE6-4794-AFD2-194E3ADEB109}" type="presParOf" srcId="{766913D7-03D6-4807-8535-08429A43BF81}" destId="{20B9E8FE-F23B-4A9A-9AAA-92EE7D957F7A}" srcOrd="8" destOrd="0" presId="urn:microsoft.com/office/officeart/2005/8/layout/chart3"/>
    <dgm:cxn modelId="{2CFF7FDF-AA52-4150-A5C0-B6D10EED1C1C}" type="presParOf" srcId="{766913D7-03D6-4807-8535-08429A43BF81}" destId="{4702DC21-C211-4BE4-8F3E-4631D525C54C}" srcOrd="9"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323BD-8552-4B4A-BB65-3F77EA8B1710}">
      <dsp:nvSpPr>
        <dsp:cNvPr id="0" name=""/>
        <dsp:cNvSpPr/>
      </dsp:nvSpPr>
      <dsp:spPr>
        <a:xfrm>
          <a:off x="1998555" y="215786"/>
          <a:ext cx="4588880" cy="4588880"/>
        </a:xfrm>
        <a:prstGeom prst="pie">
          <a:avLst>
            <a:gd name="adj1" fmla="val 16200000"/>
            <a:gd name="adj2" fmla="val 205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Caregiver</a:t>
          </a:r>
        </a:p>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approach</a:t>
          </a:r>
          <a:endParaRPr lang="en-US" sz="1800" b="1" kern="1200">
            <a:solidFill>
              <a:schemeClr val="bg1"/>
            </a:solidFill>
          </a:endParaRPr>
        </a:p>
      </dsp:txBody>
      <dsp:txXfrm>
        <a:off x="4350902" y="901387"/>
        <a:ext cx="1556941" cy="1065275"/>
      </dsp:txXfrm>
    </dsp:sp>
    <dsp:sp modelId="{EAB4A2C1-DA69-431E-AF1C-9D5E2F3560A2}">
      <dsp:nvSpPr>
        <dsp:cNvPr id="0" name=""/>
        <dsp:cNvSpPr/>
      </dsp:nvSpPr>
      <dsp:spPr>
        <a:xfrm>
          <a:off x="1749011" y="227416"/>
          <a:ext cx="4766745" cy="5008120"/>
        </a:xfrm>
        <a:prstGeom prst="pie">
          <a:avLst>
            <a:gd name="adj1" fmla="val 20520000"/>
            <a:gd name="adj2" fmla="val 32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Psychiatric</a:t>
          </a:r>
        </a:p>
        <a:p>
          <a:pPr marL="0" lvl="0" indent="0" algn="ctr" defTabSz="800100">
            <a:lnSpc>
              <a:spcPct val="90000"/>
            </a:lnSpc>
            <a:spcBef>
              <a:spcPct val="0"/>
            </a:spcBef>
            <a:spcAft>
              <a:spcPct val="35000"/>
            </a:spcAft>
            <a:buNone/>
          </a:pPr>
          <a:r>
            <a:rPr lang="en-US" sz="1800" b="1" kern="1200">
              <a:solidFill>
                <a:schemeClr val="bg1"/>
              </a:solidFill>
            </a:rPr>
            <a:t>disorders</a:t>
          </a:r>
        </a:p>
      </dsp:txBody>
      <dsp:txXfrm>
        <a:off x="4864420" y="2492994"/>
        <a:ext cx="1418674" cy="1257992"/>
      </dsp:txXfrm>
    </dsp:sp>
    <dsp:sp modelId="{F34EAB70-AD90-47D9-BB77-F5A6819E8CF1}">
      <dsp:nvSpPr>
        <dsp:cNvPr id="0" name=""/>
        <dsp:cNvSpPr/>
      </dsp:nvSpPr>
      <dsp:spPr>
        <a:xfrm>
          <a:off x="1837944" y="437036"/>
          <a:ext cx="4588880" cy="4588880"/>
        </a:xfrm>
        <a:prstGeom prst="pie">
          <a:avLst>
            <a:gd name="adj1" fmla="val 3240000"/>
            <a:gd name="adj2" fmla="val 756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Environmental</a:t>
          </a:r>
        </a:p>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impact</a:t>
          </a:r>
          <a:endParaRPr lang="en-US" sz="1800" b="1" kern="1200">
            <a:solidFill>
              <a:schemeClr val="bg1"/>
            </a:solidFill>
          </a:endParaRPr>
        </a:p>
      </dsp:txBody>
      <dsp:txXfrm>
        <a:off x="3312941" y="3878696"/>
        <a:ext cx="1638885" cy="983331"/>
      </dsp:txXfrm>
    </dsp:sp>
    <dsp:sp modelId="{F422CD94-65E9-4E2A-B75F-A179229C7A26}">
      <dsp:nvSpPr>
        <dsp:cNvPr id="0" name=""/>
        <dsp:cNvSpPr/>
      </dsp:nvSpPr>
      <dsp:spPr>
        <a:xfrm>
          <a:off x="1837944" y="437036"/>
          <a:ext cx="4588880" cy="4588880"/>
        </a:xfrm>
        <a:prstGeom prst="pie">
          <a:avLst>
            <a:gd name="adj1" fmla="val 7560000"/>
            <a:gd name="adj2" fmla="val 1188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Physical</a:t>
          </a:r>
        </a:p>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illness</a:t>
          </a:r>
          <a:endParaRPr lang="en-US" sz="1800" b="1" kern="1200">
            <a:solidFill>
              <a:schemeClr val="bg1"/>
            </a:solidFill>
          </a:endParaRPr>
        </a:p>
      </dsp:txBody>
      <dsp:txXfrm>
        <a:off x="2056462" y="2512958"/>
        <a:ext cx="1365738" cy="1152683"/>
      </dsp:txXfrm>
    </dsp:sp>
    <dsp:sp modelId="{20B9E8FE-F23B-4A9A-9AAA-92EE7D957F7A}">
      <dsp:nvSpPr>
        <dsp:cNvPr id="0" name=""/>
        <dsp:cNvSpPr/>
      </dsp:nvSpPr>
      <dsp:spPr>
        <a:xfrm>
          <a:off x="1550450" y="190819"/>
          <a:ext cx="5163867" cy="5081313"/>
        </a:xfrm>
        <a:prstGeom prst="pie">
          <a:avLst>
            <a:gd name="adj1" fmla="val 1188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Cognitive</a:t>
          </a:r>
        </a:p>
        <a:p>
          <a:pPr marL="0" lvl="0" indent="0" algn="ctr" defTabSz="800100">
            <a:lnSpc>
              <a:spcPct val="90000"/>
            </a:lnSpc>
            <a:spcBef>
              <a:spcPct val="0"/>
            </a:spcBef>
            <a:spcAft>
              <a:spcPct val="35000"/>
            </a:spcAft>
            <a:buNone/>
          </a:pPr>
          <a:r>
            <a:rPr lang="en-US" sz="1800" b="1" i="0" u="none" strike="noStrike" kern="1200" cap="none" baseline="0">
              <a:solidFill>
                <a:schemeClr val="bg1"/>
              </a:solidFill>
              <a:latin typeface="+mn-lt"/>
              <a:ea typeface="+mn-ea"/>
              <a:cs typeface="+mn-cs"/>
              <a:sym typeface="Arial"/>
            </a:rPr>
            <a:t>impairment</a:t>
          </a:r>
          <a:endParaRPr lang="en-US" sz="1800" b="1" kern="1200">
            <a:solidFill>
              <a:schemeClr val="bg1"/>
            </a:solidFill>
          </a:endParaRPr>
        </a:p>
      </dsp:txBody>
      <dsp:txXfrm>
        <a:off x="2303514" y="965115"/>
        <a:ext cx="1752026" cy="117959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a:t>Parkinson’s disease is a degenerative neurologic disease. Degenerative means “declining in quality”—thus, the disease increases in severity over time; neurologic refers to the nervous system. One could therefore say that Parkinson’s disease is a disease of the nervous system that gets worse over time. </a:t>
            </a:r>
            <a:r>
              <a:rPr lang="en-US" sz="1600" b="0" i="0" u="none" strike="noStrike" cap="none" baseline="0">
                <a:solidFill>
                  <a:schemeClr val="dk1"/>
                </a:solidFill>
                <a:latin typeface="Calibri"/>
                <a:ea typeface="Calibri"/>
                <a:cs typeface="Calibri"/>
                <a:sym typeface="Calibri"/>
              </a:rPr>
              <a:t>Parkinson’s disease progresses slowly. We also describe Parkinson’s disease as a chronic, progressive neurologic disease. Chronic means “of long duration”; progressive means “proceeding in steps” or “advancing.” Parkinson’s disease does not go away, and it gradually gets worse. </a:t>
            </a:r>
            <a:r>
              <a:rPr lang="en-US" sz="2000"/>
              <a:t>(</a:t>
            </a:r>
            <a:r>
              <a:rPr lang="en-US" sz="1600" b="0" i="0" u="none" strike="noStrike" cap="none" baseline="0">
                <a:solidFill>
                  <a:schemeClr val="dk1"/>
                </a:solidFill>
                <a:latin typeface="Calibri"/>
                <a:ea typeface="Calibri"/>
                <a:cs typeface="Calibri"/>
                <a:sym typeface="Calibri"/>
              </a:rPr>
              <a:t>Parkinson’s Disease </a:t>
            </a:r>
            <a:r>
              <a:rPr lang="en-US" sz="1600" b="0" i="1" u="none" strike="noStrike" cap="none" baseline="0">
                <a:solidFill>
                  <a:schemeClr val="dk1"/>
                </a:solidFill>
                <a:latin typeface="Calibri"/>
                <a:ea typeface="Calibri"/>
                <a:cs typeface="Calibri"/>
                <a:sym typeface="Calibri"/>
              </a:rPr>
              <a:t>A Complete Guide for Patients and Families </a:t>
            </a:r>
            <a:r>
              <a:rPr lang="en-US" sz="1600" b="0" i="0" u="none" strike="noStrike" cap="none" baseline="0">
                <a:solidFill>
                  <a:schemeClr val="dk1"/>
                </a:solidFill>
                <a:latin typeface="Calibri"/>
                <a:ea typeface="Calibri"/>
                <a:cs typeface="Calibri"/>
                <a:sym typeface="Calibri"/>
              </a:rPr>
              <a:t>William </a:t>
            </a:r>
            <a:r>
              <a:rPr lang="en-US" sz="1600" b="0" i="0" u="none" strike="noStrike" cap="none" baseline="0" err="1">
                <a:solidFill>
                  <a:schemeClr val="dk1"/>
                </a:solidFill>
                <a:latin typeface="Calibri"/>
                <a:ea typeface="Calibri"/>
                <a:cs typeface="Calibri"/>
                <a:sym typeface="Calibri"/>
              </a:rPr>
              <a:t>J.Weiner</a:t>
            </a:r>
            <a:r>
              <a:rPr lang="en-US" sz="1600" b="0" i="0" u="none" strike="noStrike" cap="none" baseline="0">
                <a:solidFill>
                  <a:schemeClr val="dk1"/>
                </a:solidFill>
                <a:latin typeface="Calibri"/>
                <a:ea typeface="Calibri"/>
                <a:cs typeface="Calibri"/>
                <a:sym typeface="Calibri"/>
              </a:rPr>
              <a:t>, M.D. Lisa M.</a:t>
            </a:r>
            <a:r>
              <a:rPr lang="en-US" sz="2000" b="0" i="0" u="none" strike="noStrike" cap="none" baseline="0">
                <a:solidFill>
                  <a:schemeClr val="dk1"/>
                </a:solidFill>
                <a:latin typeface="Calibri"/>
                <a:ea typeface="Calibri"/>
                <a:cs typeface="Calibri"/>
                <a:sym typeface="Calibri"/>
              </a:rPr>
              <a:t>)</a:t>
            </a:r>
            <a:endParaRPr lang="en-US" sz="2000"/>
          </a:p>
          <a:p>
            <a:endParaRPr sz="1600"/>
          </a:p>
        </p:txBody>
      </p:sp>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161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The characteristic symptoms of moderate Parkinson’s disease can be remembered with the acronym </a:t>
            </a:r>
            <a:r>
              <a:rPr lang="en-US" sz="1600"/>
              <a:t>TRAP: T is for tremor and R for rigidity. A is for akinesia (meaning, literally, “lack of movement”), referring to the loss of spontaneous or voluntary movement and loss of fluid motion (the slowing down, rather than complete loss, of movement is called bradykinesia). P is for postural instability, which involves difficulties with balance and the risk of falling. (</a:t>
            </a:r>
            <a:r>
              <a:rPr lang="en-US" sz="1200" b="0" i="0" u="none" strike="noStrike" cap="none" baseline="0">
                <a:solidFill>
                  <a:schemeClr val="dk1"/>
                </a:solidFill>
                <a:latin typeface="Calibri"/>
                <a:ea typeface="Calibri"/>
                <a:cs typeface="Calibri"/>
                <a:sym typeface="Calibri"/>
              </a:rPr>
              <a:t>Parkinson’s Disease </a:t>
            </a:r>
            <a:r>
              <a:rPr lang="en-US" sz="1200" b="0" i="1" u="none" strike="noStrike" cap="none" baseline="0">
                <a:solidFill>
                  <a:schemeClr val="dk1"/>
                </a:solidFill>
                <a:latin typeface="Calibri"/>
                <a:ea typeface="Calibri"/>
                <a:cs typeface="Calibri"/>
                <a:sym typeface="Calibri"/>
              </a:rPr>
              <a:t>A Complete Guide for Patients and Families </a:t>
            </a:r>
            <a:r>
              <a:rPr lang="en-US" sz="1200" b="0" i="0" u="none" strike="noStrike" cap="none" baseline="0">
                <a:solidFill>
                  <a:schemeClr val="dk1"/>
                </a:solidFill>
                <a:latin typeface="Calibri"/>
                <a:ea typeface="Calibri"/>
                <a:cs typeface="Calibri"/>
                <a:sym typeface="Calibri"/>
              </a:rPr>
              <a:t>William </a:t>
            </a:r>
            <a:r>
              <a:rPr lang="en-US" sz="1200" b="0" i="0" u="none" strike="noStrike" cap="none" baseline="0" err="1">
                <a:solidFill>
                  <a:schemeClr val="dk1"/>
                </a:solidFill>
                <a:latin typeface="Calibri"/>
                <a:ea typeface="Calibri"/>
                <a:cs typeface="Calibri"/>
                <a:sym typeface="Calibri"/>
              </a:rPr>
              <a:t>J.Weiner</a:t>
            </a:r>
            <a:r>
              <a:rPr lang="en-US" sz="1200" b="0" i="0" u="none" strike="noStrike" cap="none" baseline="0">
                <a:solidFill>
                  <a:schemeClr val="dk1"/>
                </a:solidFill>
                <a:latin typeface="Calibri"/>
                <a:ea typeface="Calibri"/>
                <a:cs typeface="Calibri"/>
                <a:sym typeface="Calibri"/>
              </a:rPr>
              <a:t>, M.D. Lisa M.</a:t>
            </a:r>
            <a:r>
              <a:rPr lang="en-US" sz="1600" b="0" i="0" u="none" strike="noStrike" cap="none" baseline="0">
                <a:solidFill>
                  <a:schemeClr val="dk1"/>
                </a:solidFill>
                <a:latin typeface="Calibri"/>
                <a:ea typeface="Calibri"/>
                <a:cs typeface="Calibri"/>
                <a:sym typeface="Calibri"/>
              </a:rPr>
              <a:t>)</a:t>
            </a:r>
            <a:endParaRPr lang="en-US" sz="1600"/>
          </a:p>
        </p:txBody>
      </p:sp>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4815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p>
          <a:p>
            <a:pPr fontAlgn="base"/>
            <a:r>
              <a:rPr lang="en-US" sz="1200" b="0" i="0" u="none" strike="noStrike" cap="none">
                <a:solidFill>
                  <a:schemeClr val="dk1"/>
                </a:solidFill>
                <a:effectLst/>
                <a:latin typeface="Calibri"/>
                <a:ea typeface="Calibri"/>
                <a:cs typeface="Calibri"/>
                <a:sym typeface="Calibri"/>
              </a:rPr>
              <a:t>Multiple sclerosis is a long-lasting (chronic) disease of the central nervous system. It is thought to be an autoimmune disorder, a condition in which the body attacks itself by mistake. Multiple sclerosis is an unpredictable disease that affects</a:t>
            </a:r>
          </a:p>
          <a:p>
            <a:pPr fontAlgn="base"/>
            <a:r>
              <a:rPr lang="en-US" sz="1200" b="0" i="0" u="none" strike="noStrike" cap="none">
                <a:solidFill>
                  <a:schemeClr val="dk1"/>
                </a:solidFill>
                <a:effectLst/>
                <a:latin typeface="Calibri"/>
                <a:ea typeface="Calibri"/>
                <a:cs typeface="Calibri"/>
                <a:sym typeface="Calibri"/>
              </a:rPr>
              <a:t>people</a:t>
            </a:r>
            <a:r>
              <a:rPr lang="en-US" sz="1200" b="0" i="0" u="none" strike="noStrike" cap="none" baseline="0">
                <a:solidFill>
                  <a:schemeClr val="dk1"/>
                </a:solidFill>
                <a:effectLst/>
                <a:latin typeface="Calibri"/>
                <a:ea typeface="Calibri"/>
                <a:cs typeface="Calibri"/>
                <a:sym typeface="Calibri"/>
              </a:rPr>
              <a:t> </a:t>
            </a:r>
            <a:r>
              <a:rPr lang="en-US" sz="1200" b="0" i="0" u="none" strike="noStrike" cap="none">
                <a:solidFill>
                  <a:schemeClr val="dk1"/>
                </a:solidFill>
                <a:effectLst/>
                <a:latin typeface="Calibri"/>
                <a:ea typeface="Calibri"/>
                <a:cs typeface="Calibri"/>
                <a:sym typeface="Calibri"/>
              </a:rPr>
              <a:t>differently. Some people with Multiple sclerosis may have only mild symptoms. Others may lose their ability to see clearly, write, speak, or walk when communication between the brain and other parts of the body becomes disrupted.</a:t>
            </a:r>
          </a:p>
          <a:p>
            <a:pPr fontAlgn="base"/>
            <a:r>
              <a:rPr lang="en-US" sz="1200" b="0" i="0" u="none" strike="noStrike" cap="none">
                <a:solidFill>
                  <a:schemeClr val="dk1"/>
                </a:solidFill>
                <a:effectLst/>
                <a:latin typeface="Calibri"/>
                <a:ea typeface="Calibri"/>
                <a:cs typeface="Calibri"/>
                <a:sym typeface="Calibri"/>
              </a:rPr>
              <a:t>Myelin is the fatty tissue that surrounds and protects nerve fibers. In Multiple sclerosis , the myelin is destroyed in many areas. This loss of myelin forms scar tissue called sclerosis. These areas are also called plaques or lesions. When the</a:t>
            </a:r>
          </a:p>
          <a:p>
            <a:pPr fontAlgn="base"/>
            <a:r>
              <a:rPr lang="en-US" sz="1200" b="0" i="0" u="none" strike="noStrike" cap="none">
                <a:solidFill>
                  <a:schemeClr val="dk1"/>
                </a:solidFill>
                <a:effectLst/>
                <a:latin typeface="Calibri"/>
                <a:ea typeface="Calibri"/>
                <a:cs typeface="Calibri"/>
                <a:sym typeface="Calibri"/>
              </a:rPr>
              <a:t>nerves are</a:t>
            </a:r>
            <a:r>
              <a:rPr lang="en-US" sz="1200" b="0" i="0" u="none" strike="noStrike" cap="none" baseline="0">
                <a:solidFill>
                  <a:schemeClr val="dk1"/>
                </a:solidFill>
                <a:effectLst/>
                <a:latin typeface="Calibri"/>
                <a:ea typeface="Calibri"/>
                <a:cs typeface="Calibri"/>
                <a:sym typeface="Calibri"/>
              </a:rPr>
              <a:t> </a:t>
            </a:r>
            <a:r>
              <a:rPr lang="en-US" sz="1200" b="0" i="0" u="none" strike="noStrike" cap="none">
                <a:solidFill>
                  <a:schemeClr val="dk1"/>
                </a:solidFill>
                <a:effectLst/>
                <a:latin typeface="Calibri"/>
                <a:ea typeface="Calibri"/>
                <a:cs typeface="Calibri"/>
                <a:sym typeface="Calibri"/>
              </a:rPr>
              <a:t>damaged in</a:t>
            </a:r>
            <a:r>
              <a:rPr lang="en-US" sz="1200" b="0" i="0" u="none" strike="noStrike" cap="none" baseline="0">
                <a:solidFill>
                  <a:schemeClr val="dk1"/>
                </a:solidFill>
                <a:effectLst/>
                <a:latin typeface="Calibri"/>
                <a:ea typeface="Calibri"/>
                <a:cs typeface="Calibri"/>
                <a:sym typeface="Calibri"/>
              </a:rPr>
              <a:t> </a:t>
            </a:r>
            <a:r>
              <a:rPr lang="en-US" sz="1200" b="0" i="0" u="none" strike="noStrike" cap="none">
                <a:solidFill>
                  <a:schemeClr val="dk1"/>
                </a:solidFill>
                <a:effectLst/>
                <a:latin typeface="Calibri"/>
                <a:ea typeface="Calibri"/>
                <a:cs typeface="Calibri"/>
                <a:sym typeface="Calibri"/>
              </a:rPr>
              <a:t>this way, they can’t conduct electrical impulses to and from the brain.</a:t>
            </a:r>
          </a:p>
          <a:p>
            <a:br>
              <a:rPr lang="en-US"/>
            </a:br>
            <a:endParaRPr lang="en-US"/>
          </a:p>
          <a:p>
            <a:pPr marL="0" lvl="0" indent="0" algn="l" rtl="0">
              <a:spcBef>
                <a:spcPts val="0"/>
              </a:spcBef>
              <a:spcAft>
                <a:spcPts val="0"/>
              </a:spcAft>
              <a:buNone/>
            </a:pPr>
            <a:r>
              <a:rPr lang="en-US"/>
              <a:t>(https://www.hopkinsmedicine.org/health/conditions-and-diseases/multiple-sclerosis-ms)</a:t>
            </a: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1061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fontAlgn="base"/>
            <a:r>
              <a:rPr lang="en-US" sz="1200" b="0" i="0" u="none" strike="noStrike" cap="none" dirty="0">
                <a:solidFill>
                  <a:schemeClr val="dk1"/>
                </a:solidFill>
                <a:effectLst/>
                <a:latin typeface="Calibri"/>
                <a:ea typeface="Calibri"/>
                <a:cs typeface="Calibri"/>
                <a:sym typeface="Calibri"/>
              </a:rPr>
              <a:t>The symptoms of Multiple sclerosis  are often unpredictable. They may be mild or severe, short-term or long-lasting. They may appear in different combinations, depending on the area of the nervous system affected. The following are the most common symptoms of Multiple sclerosis . But each person may have different symptoms. The primary symptoms are a direct result of the destruction of myelin and they mainly consist of weakness, numbness, shaking, loss of vision, pain, paralysis, loss of balance and bladder and bowel problems. The secondary symptoms are complications that may occur because of the primary symptoms, such as paralysis leading to bedsores, urinary tract infections due to the bladder problems, weakness, poor posture, muscle imbalances, decreased bone density, and breathing problems, and finally due to the reduced mobility patients are at a greater risk of pneumonia. The tertiary symptoms involve social, job-related and psychological problems. The patient becomes unable to walk or drive and might lose their livelihood, also their personal relationships are being disrupted and they have a higher risk of depression. </a:t>
            </a:r>
            <a:br>
              <a:rPr lang="en-US" dirty="0"/>
            </a:br>
            <a:endParaRPr lang="en-US" dirty="0"/>
          </a:p>
          <a:p>
            <a:pPr marL="0" lvl="0" indent="0" algn="l" rtl="0">
              <a:spcBef>
                <a:spcPts val="0"/>
              </a:spcBef>
              <a:spcAft>
                <a:spcPts val="0"/>
              </a:spcAft>
              <a:buNone/>
            </a:pPr>
            <a:r>
              <a:rPr lang="en-US" dirty="0"/>
              <a:t>(https://www.hopkinsmedicine.org/health/conditions-and-diseases/multiple-sclerosis-ms)</a:t>
            </a:r>
            <a:endParaRPr dirty="0"/>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241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1. CHANGES IN</a:t>
            </a:r>
            <a:r>
              <a:rPr lang="en-US" baseline="0"/>
              <a:t> </a:t>
            </a:r>
            <a:r>
              <a:rPr lang="en-US"/>
              <a:t>COMMUNICATION</a:t>
            </a:r>
          </a:p>
          <a:p>
            <a:r>
              <a:rPr lang="en-US"/>
              <a:t>For individuals living with Alzheimer’s, changes in</a:t>
            </a:r>
            <a:r>
              <a:rPr lang="en-US" baseline="0"/>
              <a:t> </a:t>
            </a:r>
            <a:r>
              <a:rPr lang="en-US"/>
              <a:t>communication vary and are based on the person</a:t>
            </a:r>
          </a:p>
          <a:p>
            <a:r>
              <a:rPr lang="en-US"/>
              <a:t>and how far along he or she has progressed</a:t>
            </a:r>
            <a:r>
              <a:rPr lang="en-US" baseline="0"/>
              <a:t> </a:t>
            </a:r>
            <a:r>
              <a:rPr lang="en-US"/>
              <a:t>in the disease. Issues you can expect to see</a:t>
            </a:r>
            <a:r>
              <a:rPr lang="en-US" baseline="0"/>
              <a:t> </a:t>
            </a:r>
            <a:r>
              <a:rPr lang="en-US"/>
              <a:t>throughout the disease progression include:</a:t>
            </a:r>
          </a:p>
          <a:p>
            <a:r>
              <a:rPr lang="en-US"/>
              <a:t>»» Difficulty finding the right words.</a:t>
            </a:r>
          </a:p>
          <a:p>
            <a:r>
              <a:rPr lang="en-US"/>
              <a:t>»» Using familiar words repeatedly.</a:t>
            </a:r>
          </a:p>
          <a:p>
            <a:r>
              <a:rPr lang="en-US"/>
              <a:t>»» Describing familiar objects rather than</a:t>
            </a:r>
          </a:p>
          <a:p>
            <a:r>
              <a:rPr lang="en-US"/>
              <a:t>calling them by name.</a:t>
            </a:r>
          </a:p>
          <a:p>
            <a:r>
              <a:rPr lang="en-US"/>
              <a:t>»» Easily losing a train of thought.</a:t>
            </a:r>
          </a:p>
          <a:p>
            <a:r>
              <a:rPr lang="en-US"/>
              <a:t>»» Difficulty organizing words logically.</a:t>
            </a:r>
          </a:p>
          <a:p>
            <a:r>
              <a:rPr lang="en-US"/>
              <a:t>»» Reverting to speaking a native language.</a:t>
            </a:r>
          </a:p>
          <a:p>
            <a:r>
              <a:rPr lang="en-US"/>
              <a:t>»» Speaking less often.</a:t>
            </a:r>
          </a:p>
          <a:p>
            <a:r>
              <a:rPr lang="en-US"/>
              <a:t>»» Relying on gestures more than speaking.</a:t>
            </a:r>
          </a:p>
          <a:p>
            <a:r>
              <a:rPr lang="en-US" sz="1200" b="0" i="0" u="none" strike="noStrike" cap="none" baseline="0">
                <a:solidFill>
                  <a:schemeClr val="dk1"/>
                </a:solidFill>
                <a:latin typeface="Calibri"/>
                <a:ea typeface="Calibri"/>
                <a:cs typeface="Calibri"/>
                <a:sym typeface="Calibri"/>
              </a:rPr>
              <a:t>(COMMUNICATION</a:t>
            </a:r>
          </a:p>
          <a:p>
            <a:r>
              <a:rPr lang="en-US" sz="1200" b="0" i="0" u="none" strike="noStrike" cap="none" baseline="0">
                <a:solidFill>
                  <a:schemeClr val="dk1"/>
                </a:solidFill>
                <a:latin typeface="Calibri"/>
                <a:ea typeface="Calibri"/>
                <a:cs typeface="Calibri"/>
                <a:sym typeface="Calibri"/>
              </a:rPr>
              <a:t>TIPS FOR SUCCESSFUL COMMUNICATION</a:t>
            </a:r>
          </a:p>
          <a:p>
            <a:r>
              <a:rPr lang="en-US" sz="1200" b="0" i="0" u="none" strike="noStrike" cap="none" baseline="0">
                <a:solidFill>
                  <a:schemeClr val="dk1"/>
                </a:solidFill>
                <a:latin typeface="Calibri"/>
                <a:ea typeface="Calibri"/>
                <a:cs typeface="Calibri"/>
                <a:sym typeface="Calibri"/>
              </a:rPr>
              <a:t>DURING ALL STAGES OF ALZHEIMER’S DISEASE)</a:t>
            </a: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6160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1" i="0" u="none" strike="noStrike" cap="none" baseline="0" dirty="0">
                <a:solidFill>
                  <a:schemeClr val="dk1"/>
                </a:solidFill>
                <a:latin typeface="Calibri"/>
                <a:ea typeface="Calibri"/>
                <a:cs typeface="Calibri"/>
                <a:sym typeface="Calibri"/>
              </a:rPr>
              <a:t>2. COMMUNICATION IN THE EARLY STAGE</a:t>
            </a:r>
          </a:p>
          <a:p>
            <a:r>
              <a:rPr lang="en-US" sz="1200" b="0" i="0" u="none" strike="noStrike" cap="none" baseline="0" dirty="0">
                <a:solidFill>
                  <a:schemeClr val="dk1"/>
                </a:solidFill>
                <a:latin typeface="Calibri"/>
                <a:ea typeface="Calibri"/>
                <a:cs typeface="Calibri"/>
                <a:sym typeface="Calibri"/>
              </a:rPr>
              <a:t>In the early stage of Alzheimer’s disease, which is sometimes referred to as mild Alzheimer’s in a medical context, an individual is still able to participate in meaningful conversation and</a:t>
            </a:r>
          </a:p>
          <a:p>
            <a:r>
              <a:rPr lang="en-US" sz="1200" b="0" i="0" u="none" strike="noStrike" cap="none" baseline="0" dirty="0">
                <a:solidFill>
                  <a:schemeClr val="dk1"/>
                </a:solidFill>
                <a:latin typeface="Calibri"/>
                <a:ea typeface="Calibri"/>
                <a:cs typeface="Calibri"/>
                <a:sym typeface="Calibri"/>
              </a:rPr>
              <a:t>engage in social activities. However, he or she may repeat stories, feel overwhelmed by excessive stimulation or have difficulty finding the right word.</a:t>
            </a:r>
          </a:p>
          <a:p>
            <a:r>
              <a:rPr lang="en-US" sz="1200" b="1" i="0" u="none" strike="noStrike" cap="none" baseline="0" dirty="0">
                <a:solidFill>
                  <a:schemeClr val="dk1"/>
                </a:solidFill>
                <a:latin typeface="Calibri"/>
                <a:ea typeface="Calibri"/>
                <a:cs typeface="Calibri"/>
                <a:sym typeface="Calibri"/>
              </a:rPr>
              <a:t>Tips for successful communication:</a:t>
            </a:r>
          </a:p>
          <a:p>
            <a:pPr marL="342900" indent="-342900">
              <a:buFont typeface="Wingdings" panose="05000000000000000000" pitchFamily="2" charset="2"/>
              <a:buChar char="§"/>
            </a:pPr>
            <a:r>
              <a:rPr lang="en-US" sz="1200" dirty="0"/>
              <a:t>Don’t make assumptions about a person’s ability to communicate because of an Alzheimer’s diagnosis. The disease affects each person differently.</a:t>
            </a:r>
          </a:p>
          <a:p>
            <a:pPr marL="342900" indent="-342900">
              <a:buFont typeface="Wingdings" panose="05000000000000000000" pitchFamily="2" charset="2"/>
              <a:buChar char="§"/>
            </a:pPr>
            <a:r>
              <a:rPr lang="en-US" sz="1200" dirty="0"/>
              <a:t>Don’t exclude the person with the disease from conversations. </a:t>
            </a:r>
          </a:p>
          <a:p>
            <a:pPr marL="342900" indent="-342900">
              <a:buFont typeface="Wingdings" panose="05000000000000000000" pitchFamily="2" charset="2"/>
              <a:buChar char="§"/>
            </a:pPr>
            <a:r>
              <a:rPr lang="en-US" sz="1200" dirty="0"/>
              <a:t>Speak directly to the person rather than to his or her care partner or companion.</a:t>
            </a:r>
          </a:p>
          <a:p>
            <a:pPr marL="342900" indent="-342900">
              <a:buFont typeface="Wingdings" panose="05000000000000000000" pitchFamily="2" charset="2"/>
              <a:buChar char="§"/>
            </a:pPr>
            <a:r>
              <a:rPr lang="en-US" sz="1200" dirty="0"/>
              <a:t>Take time to listen to the person express his or her thoughts, feelings and needs.</a:t>
            </a:r>
          </a:p>
          <a:p>
            <a:pPr marL="342900" indent="-342900">
              <a:buFont typeface="Wingdings" panose="05000000000000000000" pitchFamily="2" charset="2"/>
              <a:buChar char="§"/>
            </a:pPr>
            <a:r>
              <a:rPr lang="en-US" sz="1200" dirty="0"/>
              <a:t>Give the person time to respond. Don’t interrupt unless help is requested.</a:t>
            </a:r>
          </a:p>
          <a:p>
            <a:endParaRPr lang="en-US"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(COMMUNICATION</a:t>
            </a:r>
          </a:p>
          <a:p>
            <a:r>
              <a:rPr lang="en-US" sz="1200" b="0" i="0" u="none" strike="noStrike" cap="none" baseline="0" dirty="0">
                <a:solidFill>
                  <a:schemeClr val="dk1"/>
                </a:solidFill>
                <a:latin typeface="Calibri"/>
                <a:ea typeface="Calibri"/>
                <a:cs typeface="Calibri"/>
                <a:sym typeface="Calibri"/>
              </a:rPr>
              <a:t>TIPS FOR SUCCESSFUL COMMUNICATION</a:t>
            </a:r>
          </a:p>
          <a:p>
            <a:r>
              <a:rPr lang="en-US" sz="1200" b="0" i="0" u="none" strike="noStrike" cap="none" baseline="0" dirty="0">
                <a:solidFill>
                  <a:schemeClr val="dk1"/>
                </a:solidFill>
                <a:latin typeface="Calibri"/>
                <a:ea typeface="Calibri"/>
                <a:cs typeface="Calibri"/>
                <a:sym typeface="Calibri"/>
              </a:rPr>
              <a:t>DURING ALL STAGES OF ALZHEIMER’S DISEASE)</a:t>
            </a:r>
            <a:endParaRPr dirty="0"/>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078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indent="-342900">
              <a:buFont typeface="Wingdings" panose="05000000000000000000" pitchFamily="2" charset="2"/>
              <a:buChar char="§"/>
            </a:pPr>
            <a:r>
              <a:rPr lang="en-US" sz="1200"/>
              <a:t>Ask what the person is still comfortable doing and what he or she may need help with.</a:t>
            </a:r>
          </a:p>
          <a:p>
            <a:pPr marL="342900" indent="-342900">
              <a:buFont typeface="Wingdings" panose="05000000000000000000" pitchFamily="2" charset="2"/>
              <a:buChar char="§"/>
            </a:pPr>
            <a:r>
              <a:rPr lang="en-US" sz="1200"/>
              <a:t>Discuss which method of communication is most comfortable. This could include face-to-face conversation, email or phone calls.</a:t>
            </a:r>
          </a:p>
          <a:p>
            <a:pPr marL="342900" indent="-342900">
              <a:buFont typeface="Wingdings" panose="05000000000000000000" pitchFamily="2" charset="2"/>
              <a:buChar char="§"/>
            </a:pPr>
            <a:r>
              <a:rPr lang="en-US" sz="1200"/>
              <a:t>It’s OK to laugh. Sometimes humor lightens the mood and makes communication easier.</a:t>
            </a:r>
          </a:p>
          <a:p>
            <a:pPr marL="342900" indent="-342900">
              <a:buFont typeface="Wingdings" panose="05000000000000000000" pitchFamily="2" charset="2"/>
              <a:buChar char="§"/>
            </a:pPr>
            <a:r>
              <a:rPr lang="en-US" sz="1200"/>
              <a:t>Don’t pull away; your honesty, friendship and support are important to the person.</a:t>
            </a:r>
            <a:endParaRPr lang="en-US" sz="2000"/>
          </a:p>
          <a:p>
            <a:endParaRPr lang="en-US" sz="1200" b="0" i="0" u="none" strike="noStrike" cap="none" baseline="0">
              <a:solidFill>
                <a:schemeClr val="dk1"/>
              </a:solidFill>
              <a:latin typeface="Calibri"/>
              <a:ea typeface="Calibri"/>
              <a:cs typeface="Calibri"/>
              <a:sym typeface="Calibri"/>
            </a:endParaRPr>
          </a:p>
          <a:p>
            <a:r>
              <a:rPr lang="en-US" sz="1200" b="0" i="0" u="none" strike="noStrike" cap="none" baseline="0">
                <a:solidFill>
                  <a:schemeClr val="dk1"/>
                </a:solidFill>
                <a:latin typeface="Calibri"/>
                <a:ea typeface="Calibri"/>
                <a:cs typeface="Calibri"/>
                <a:sym typeface="Calibri"/>
              </a:rPr>
              <a:t>(COMMUNICATION</a:t>
            </a:r>
          </a:p>
          <a:p>
            <a:r>
              <a:rPr lang="en-US" sz="1200" b="0" i="0" u="none" strike="noStrike" cap="none" baseline="0">
                <a:solidFill>
                  <a:schemeClr val="dk1"/>
                </a:solidFill>
                <a:latin typeface="Calibri"/>
                <a:ea typeface="Calibri"/>
                <a:cs typeface="Calibri"/>
                <a:sym typeface="Calibri"/>
              </a:rPr>
              <a:t>TIPS FOR SUCCESSFUL COMMUNICATION</a:t>
            </a:r>
          </a:p>
          <a:p>
            <a:r>
              <a:rPr lang="en-US" sz="1200" b="0" i="0" u="none" strike="noStrike" cap="none" baseline="0">
                <a:solidFill>
                  <a:schemeClr val="dk1"/>
                </a:solidFill>
                <a:latin typeface="Calibri"/>
                <a:ea typeface="Calibri"/>
                <a:cs typeface="Calibri"/>
                <a:sym typeface="Calibri"/>
              </a:rPr>
              <a:t>DURING ALL STAGES OF ALZHEIMER’S DISEASE)</a:t>
            </a: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7517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The middle stage of Alzheimer’s, sometimes referred to as moderate Alzheimer’s, is typically</a:t>
            </a:r>
          </a:p>
          <a:p>
            <a:r>
              <a:rPr lang="en-US" sz="1200" b="0" i="0" u="none" strike="noStrike" cap="none" baseline="0">
                <a:solidFill>
                  <a:schemeClr val="dk1"/>
                </a:solidFill>
                <a:latin typeface="Calibri"/>
                <a:ea typeface="Calibri"/>
                <a:cs typeface="Calibri"/>
                <a:sym typeface="Calibri"/>
              </a:rPr>
              <a:t>the longest and can last for many years. As the disease progresses, the person will have greater</a:t>
            </a:r>
          </a:p>
          <a:p>
            <a:r>
              <a:rPr lang="en-US" sz="1200" b="0" i="0" u="none" strike="noStrike" cap="none" baseline="0">
                <a:solidFill>
                  <a:schemeClr val="dk1"/>
                </a:solidFill>
                <a:latin typeface="Calibri"/>
                <a:ea typeface="Calibri"/>
                <a:cs typeface="Calibri"/>
                <a:sym typeface="Calibri"/>
              </a:rPr>
              <a:t>difficulty communicating and require more direct care.</a:t>
            </a:r>
          </a:p>
          <a:p>
            <a:r>
              <a:rPr lang="en-US" sz="1200" b="1" i="0" u="none" strike="noStrike" cap="none" baseline="0">
                <a:solidFill>
                  <a:schemeClr val="dk1"/>
                </a:solidFill>
                <a:latin typeface="Calibri"/>
                <a:ea typeface="Calibri"/>
                <a:cs typeface="Calibri"/>
                <a:sym typeface="Calibri"/>
              </a:rPr>
              <a:t>Tips for successful communication:</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Engage the person in one-on-one conversation in a quiet space with minimal</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distractions.</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Speak slowly and clearly.</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Maintain eye contact. It shows you care about what he or she is saying.</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Give the person plenty of time to respond so he or she can think about what to say.</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Be patient and offer reassurance. It may encourage the person to explain his or her thoughts.</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Ask one question at a time.</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Ask yes or no questions. For example, “Would you like some coffee?” rather than “What would you like to drink?”</a:t>
            </a:r>
          </a:p>
          <a:p>
            <a:r>
              <a:rPr lang="en-US" sz="1200" b="0" i="0" u="none" strike="noStrike" cap="none" baseline="0">
                <a:solidFill>
                  <a:schemeClr val="dk1"/>
                </a:solidFill>
                <a:latin typeface="Calibri"/>
                <a:ea typeface="Calibri"/>
                <a:cs typeface="Calibri"/>
                <a:sym typeface="Calibri"/>
              </a:rPr>
              <a:t>(COMMUNICATION</a:t>
            </a:r>
          </a:p>
          <a:p>
            <a:r>
              <a:rPr lang="en-US" sz="1200" b="0" i="0" u="none" strike="noStrike" cap="none" baseline="0">
                <a:solidFill>
                  <a:schemeClr val="dk1"/>
                </a:solidFill>
                <a:latin typeface="Calibri"/>
                <a:ea typeface="Calibri"/>
                <a:cs typeface="Calibri"/>
                <a:sym typeface="Calibri"/>
              </a:rPr>
              <a:t>TIPS FOR SUCCESSFUL COMMUNICATION</a:t>
            </a:r>
          </a:p>
          <a:p>
            <a:r>
              <a:rPr lang="en-US" sz="1200" b="0" i="0" u="none" strike="noStrike" cap="none" baseline="0">
                <a:solidFill>
                  <a:schemeClr val="dk1"/>
                </a:solidFill>
                <a:latin typeface="Calibri"/>
                <a:ea typeface="Calibri"/>
                <a:cs typeface="Calibri"/>
                <a:sym typeface="Calibri"/>
              </a:rPr>
              <a:t>DURING ALL STAGES OF ALZHEIMER’S DISEASE)</a:t>
            </a: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81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Avoid criticizing or correcting. Instead, listen and try to find the meaning in what the person says. Repeat what was said to clarify.</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Avoid arguing. If the person says something you don’t agree with, let it be.</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Offer clear, step-by-step instructions for tasks. Lengthy requests may be overwhelming.</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Give visual cues. Demonstrate a task to encourage participation.</a:t>
            </a:r>
          </a:p>
          <a:p>
            <a:pPr marL="342900" indent="-342900">
              <a:buFont typeface="Wingdings" panose="05000000000000000000" pitchFamily="2" charset="2"/>
              <a:buChar char="§"/>
            </a:pPr>
            <a:r>
              <a:rPr lang="en-US" sz="1200">
                <a:solidFill>
                  <a:schemeClr val="dk1"/>
                </a:solidFill>
                <a:latin typeface="Calibri"/>
                <a:ea typeface="Calibri"/>
                <a:cs typeface="Calibri"/>
                <a:sym typeface="Calibri"/>
              </a:rPr>
              <a:t>Written notes can be helpful when spoken words seem confusing.</a:t>
            </a:r>
            <a:endParaRPr lang="en-US" sz="2000"/>
          </a:p>
          <a:p>
            <a:r>
              <a:rPr lang="en-US" sz="1200" b="0" i="0" u="none" strike="noStrike" cap="none" baseline="0">
                <a:solidFill>
                  <a:schemeClr val="dk1"/>
                </a:solidFill>
                <a:latin typeface="Calibri"/>
                <a:ea typeface="Calibri"/>
                <a:cs typeface="Calibri"/>
                <a:sym typeface="Calibri"/>
              </a:rPr>
              <a:t>(COMMUNICATION</a:t>
            </a:r>
          </a:p>
          <a:p>
            <a:r>
              <a:rPr lang="en-US" sz="1200" b="0" i="0" u="none" strike="noStrike" cap="none" baseline="0">
                <a:solidFill>
                  <a:schemeClr val="dk1"/>
                </a:solidFill>
                <a:latin typeface="Calibri"/>
                <a:ea typeface="Calibri"/>
                <a:cs typeface="Calibri"/>
                <a:sym typeface="Calibri"/>
              </a:rPr>
              <a:t>TIPS FOR SUCCESSFUL COMMUNICATION</a:t>
            </a:r>
          </a:p>
          <a:p>
            <a:r>
              <a:rPr lang="en-US" sz="1200" b="0" i="0" u="none" strike="noStrike" cap="none" baseline="0">
                <a:solidFill>
                  <a:schemeClr val="dk1"/>
                </a:solidFill>
                <a:latin typeface="Calibri"/>
                <a:ea typeface="Calibri"/>
                <a:cs typeface="Calibri"/>
                <a:sym typeface="Calibri"/>
              </a:rPr>
              <a:t>DURING ALL STAGES OF ALZHEIMER’S DISEASE)</a:t>
            </a: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109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dirty="0">
                <a:solidFill>
                  <a:schemeClr val="dk1"/>
                </a:solidFill>
                <a:latin typeface="Calibri"/>
                <a:ea typeface="Calibri"/>
                <a:cs typeface="Calibri"/>
                <a:sym typeface="Calibri"/>
              </a:rPr>
              <a:t>The late stage of Alzheimer’s disease, sometimes referred to as severe Alzheimer’s, may last from several weeks to several years. As the disease advances, the person in the late stage may rely on nonverbal communication, such as facial</a:t>
            </a:r>
          </a:p>
          <a:p>
            <a:r>
              <a:rPr lang="en-US" sz="1200" b="0" i="0" u="none" strike="noStrike" cap="none" baseline="0" dirty="0">
                <a:solidFill>
                  <a:schemeClr val="dk1"/>
                </a:solidFill>
                <a:latin typeface="Calibri"/>
                <a:ea typeface="Calibri"/>
                <a:cs typeface="Calibri"/>
                <a:sym typeface="Calibri"/>
              </a:rPr>
              <a:t>expressions or vocal sounds. Around-the-clock care is usually required in this stage.</a:t>
            </a:r>
          </a:p>
          <a:p>
            <a:r>
              <a:rPr lang="en-US" sz="1200" b="1" i="0" u="none" strike="noStrike" cap="none" baseline="0" dirty="0">
                <a:solidFill>
                  <a:schemeClr val="dk1"/>
                </a:solidFill>
                <a:latin typeface="Calibri"/>
                <a:ea typeface="Calibri"/>
                <a:cs typeface="Calibri"/>
                <a:sym typeface="Calibri"/>
              </a:rPr>
              <a:t>Tips for successful communication:</a:t>
            </a:r>
          </a:p>
          <a:p>
            <a:pPr marL="342900" indent="-342900">
              <a:buFont typeface="Wingdings" panose="05000000000000000000" pitchFamily="2" charset="2"/>
              <a:buChar char="§"/>
            </a:pPr>
            <a:r>
              <a:rPr lang="en-US" sz="1200" dirty="0">
                <a:solidFill>
                  <a:schemeClr val="dk1"/>
                </a:solidFill>
                <a:latin typeface="Calibri"/>
                <a:ea typeface="Calibri"/>
                <a:cs typeface="Calibri"/>
                <a:sym typeface="Calibri"/>
              </a:rPr>
              <a:t>Approach the person from the front and identify yourself.</a:t>
            </a:r>
          </a:p>
          <a:p>
            <a:pPr marL="342900" indent="-342900">
              <a:buFont typeface="Wingdings" panose="05000000000000000000" pitchFamily="2" charset="2"/>
              <a:buChar char="§"/>
            </a:pPr>
            <a:r>
              <a:rPr lang="en-US" sz="1200" dirty="0">
                <a:solidFill>
                  <a:schemeClr val="dk1"/>
                </a:solidFill>
                <a:latin typeface="Calibri"/>
                <a:ea typeface="Calibri"/>
                <a:cs typeface="Calibri"/>
                <a:sym typeface="Calibri"/>
              </a:rPr>
              <a:t>Encourage nonverbal communication. If you don’t understand what the person is trying to say, ask him or her to point or gesture.</a:t>
            </a:r>
          </a:p>
          <a:p>
            <a:pPr marL="342900" indent="-342900">
              <a:buFont typeface="Wingdings" panose="05000000000000000000" pitchFamily="2" charset="2"/>
              <a:buChar char="§"/>
            </a:pPr>
            <a:r>
              <a:rPr lang="en-US" sz="1200" dirty="0">
                <a:solidFill>
                  <a:schemeClr val="dk1"/>
                </a:solidFill>
                <a:latin typeface="Calibri"/>
                <a:ea typeface="Calibri"/>
                <a:cs typeface="Calibri"/>
                <a:sym typeface="Calibri"/>
              </a:rPr>
              <a:t>Use touch, sights, sounds, smells and tastes as a form of communication with the person.</a:t>
            </a:r>
          </a:p>
          <a:p>
            <a:pPr marL="342900" indent="-342900">
              <a:buFont typeface="Wingdings" panose="05000000000000000000" pitchFamily="2" charset="2"/>
              <a:buChar char="§"/>
            </a:pPr>
            <a:r>
              <a:rPr lang="en-US" sz="1200" dirty="0">
                <a:solidFill>
                  <a:schemeClr val="dk1"/>
                </a:solidFill>
                <a:latin typeface="Calibri"/>
                <a:ea typeface="Calibri"/>
                <a:cs typeface="Calibri"/>
                <a:sym typeface="Calibri"/>
              </a:rPr>
              <a:t>Consider the feelings behind words or sounds. Sometimes the emotions being expressed are more important than what’s being said.</a:t>
            </a:r>
          </a:p>
          <a:p>
            <a:pPr marL="342900" indent="-342900">
              <a:buFont typeface="Wingdings" panose="05000000000000000000" pitchFamily="2" charset="2"/>
              <a:buChar char="§"/>
            </a:pPr>
            <a:r>
              <a:rPr lang="en-US" sz="1200" dirty="0">
                <a:solidFill>
                  <a:schemeClr val="dk1"/>
                </a:solidFill>
                <a:latin typeface="Calibri"/>
                <a:ea typeface="Calibri"/>
                <a:cs typeface="Calibri"/>
                <a:sym typeface="Calibri"/>
              </a:rPr>
              <a:t>Treat the person with dignity and respect. Avoid talking down to the person or as if he or she isn’t there.</a:t>
            </a:r>
          </a:p>
          <a:p>
            <a:pPr marL="342900" indent="-342900">
              <a:buFont typeface="Wingdings" panose="05000000000000000000" pitchFamily="2" charset="2"/>
              <a:buChar char="§"/>
            </a:pPr>
            <a:r>
              <a:rPr lang="en-US" sz="1200" dirty="0"/>
              <a:t>It’s OK if you don’t know what to say; your presence and friendship are most important.</a:t>
            </a:r>
            <a:endParaRPr lang="en-US" sz="200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(COMMUNICATION</a:t>
            </a:r>
          </a:p>
          <a:p>
            <a:r>
              <a:rPr lang="en-US" sz="1200" b="0" i="0" u="none" strike="noStrike" cap="none" baseline="0" dirty="0">
                <a:solidFill>
                  <a:schemeClr val="dk1"/>
                </a:solidFill>
                <a:latin typeface="Calibri"/>
                <a:ea typeface="Calibri"/>
                <a:cs typeface="Calibri"/>
                <a:sym typeface="Calibri"/>
              </a:rPr>
              <a:t>TIPS FOR SUCCESSFUL COMMUNICATION</a:t>
            </a:r>
          </a:p>
          <a:p>
            <a:r>
              <a:rPr lang="en-US" sz="1200" b="0" i="0" u="none" strike="noStrike" cap="none" baseline="0" dirty="0">
                <a:solidFill>
                  <a:schemeClr val="dk1"/>
                </a:solidFill>
                <a:latin typeface="Calibri"/>
                <a:ea typeface="Calibri"/>
                <a:cs typeface="Calibri"/>
                <a:sym typeface="Calibri"/>
              </a:rPr>
              <a:t>DURING ALL STAGES OF ALZHEIMER’S DISEASE)</a:t>
            </a:r>
            <a:endParaRPr dirty="0"/>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0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learning objectives encompass an exploration of the various communication challenges presented by different types of Neurodevelopmental Disorders (NDDs), an examination of the common hurdles encountered in communication, an analysis of the prevailing misconceptions surrounding communication with NDD patients, a comprehensive understanding of the ineffective approaches to communication, and an exploration of the strategies for facilitating supportive communication in the early stages of the disease.</a:t>
            </a:r>
            <a:endParaRPr/>
          </a:p>
        </p:txBody>
      </p:sp>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It is important for the nurse to realize that</a:t>
            </a:r>
            <a:r>
              <a:rPr lang="en-US" baseline="0"/>
              <a:t> </a:t>
            </a:r>
            <a:r>
              <a:rPr lang="en-US"/>
              <a:t>the behavioral problems of the dementia patient can be managed.</a:t>
            </a:r>
          </a:p>
          <a:p>
            <a:pPr marL="0" lvl="0" indent="0" algn="l" rtl="0">
              <a:spcBef>
                <a:spcPts val="0"/>
              </a:spcBef>
              <a:spcAft>
                <a:spcPts val="0"/>
              </a:spcAft>
              <a:buNone/>
            </a:pPr>
            <a:r>
              <a:rPr lang="en-US"/>
              <a:t>Keep these key principles in mind:</a:t>
            </a:r>
          </a:p>
          <a:p>
            <a:pPr marL="0" lvl="0" indent="0" algn="l" rtl="0">
              <a:spcBef>
                <a:spcPts val="0"/>
              </a:spcBef>
              <a:spcAft>
                <a:spcPts val="0"/>
              </a:spcAft>
              <a:buNone/>
            </a:pPr>
            <a:r>
              <a:rPr lang="en-US"/>
              <a:t>Management of behavioral problems is an important aspect of dementia care.</a:t>
            </a:r>
          </a:p>
          <a:p>
            <a:pPr marL="0" lvl="0" indent="0" algn="l" rtl="0">
              <a:spcBef>
                <a:spcPts val="0"/>
              </a:spcBef>
              <a:spcAft>
                <a:spcPts val="0"/>
              </a:spcAft>
              <a:buNone/>
            </a:pPr>
            <a:r>
              <a:rPr lang="en-US"/>
              <a:t>There are multiple possible causes and effective responses.</a:t>
            </a:r>
          </a:p>
          <a:p>
            <a:pPr marL="0" lvl="0" indent="0" algn="l" rtl="0">
              <a:spcBef>
                <a:spcPts val="0"/>
              </a:spcBef>
              <a:spcAft>
                <a:spcPts val="0"/>
              </a:spcAft>
              <a:buNone/>
            </a:pPr>
            <a:r>
              <a:rPr lang="en-US"/>
              <a:t>Trial and error are essential strategies.</a:t>
            </a:r>
          </a:p>
          <a:p>
            <a:pPr marL="0" lvl="0" indent="0" algn="l" rtl="0">
              <a:spcBef>
                <a:spcPts val="0"/>
              </a:spcBef>
              <a:spcAft>
                <a:spcPts val="0"/>
              </a:spcAft>
              <a:buNone/>
            </a:pPr>
            <a:r>
              <a:rPr lang="en-US"/>
              <a:t>A common language and definition of observable behavioral</a:t>
            </a:r>
            <a:r>
              <a:rPr lang="en-US" baseline="0"/>
              <a:t> </a:t>
            </a:r>
            <a:r>
              <a:rPr lang="en-US"/>
              <a:t>is essential to the process of assessment and management</a:t>
            </a:r>
          </a:p>
          <a:p>
            <a:pPr marL="0" lvl="0" indent="0" algn="l" rtl="0">
              <a:spcBef>
                <a:spcPts val="0"/>
              </a:spcBef>
              <a:spcAft>
                <a:spcPts val="0"/>
              </a:spcAft>
              <a:buNone/>
            </a:pPr>
            <a:r>
              <a:rPr lang="en-US"/>
              <a:t>and must be used consistently by all staff.</a:t>
            </a:r>
          </a:p>
          <a:p>
            <a:pPr marL="0" lvl="0" indent="0" algn="l" rtl="0">
              <a:spcBef>
                <a:spcPts val="0"/>
              </a:spcBef>
              <a:spcAft>
                <a:spcPts val="0"/>
              </a:spcAft>
              <a:buNone/>
            </a:pPr>
            <a:r>
              <a:rPr lang="en-US"/>
              <a:t> (Nurse to Nurse) p. 84 (93</a:t>
            </a:r>
            <a:r>
              <a:rPr lang="en-US" baseline="0"/>
              <a:t> of 209) </a:t>
            </a:r>
            <a:endParaRPr lang="en-US"/>
          </a:p>
          <a:p>
            <a:pPr marL="0" lvl="0" indent="0" algn="l" rtl="0">
              <a:spcBef>
                <a:spcPts val="0"/>
              </a:spcBef>
              <a:spcAft>
                <a:spcPts val="0"/>
              </a:spcAft>
              <a:buNone/>
            </a:pP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It is helpful for the nurse to understand the types of behavioral</a:t>
            </a:r>
          </a:p>
          <a:p>
            <a:pPr marL="0" lvl="0" indent="0" algn="l" rtl="0">
              <a:spcBef>
                <a:spcPts val="0"/>
              </a:spcBef>
              <a:spcAft>
                <a:spcPts val="0"/>
              </a:spcAft>
              <a:buNone/>
            </a:pPr>
            <a:r>
              <a:rPr lang="en-US"/>
              <a:t>problems that are common in patients with dementia care.</a:t>
            </a:r>
          </a:p>
          <a:p>
            <a:pPr marL="0" lvl="0" indent="0" algn="l" rtl="0">
              <a:spcBef>
                <a:spcPts val="0"/>
              </a:spcBef>
              <a:spcAft>
                <a:spcPts val="0"/>
              </a:spcAft>
              <a:buNone/>
            </a:pPr>
            <a:r>
              <a:rPr lang="en-US"/>
              <a:t>These problems are typically a result of how the brain is</a:t>
            </a:r>
          </a:p>
          <a:p>
            <a:pPr marL="0" lvl="0" indent="0" algn="l" rtl="0">
              <a:spcBef>
                <a:spcPts val="0"/>
              </a:spcBef>
              <a:spcAft>
                <a:spcPts val="0"/>
              </a:spcAft>
              <a:buNone/>
            </a:pPr>
            <a:r>
              <a:rPr lang="en-US"/>
              <a:t>affected by the disease, rather than an unwillingness of the</a:t>
            </a:r>
          </a:p>
          <a:p>
            <a:pPr marL="0" lvl="0" indent="0" algn="l" rtl="0">
              <a:spcBef>
                <a:spcPts val="0"/>
              </a:spcBef>
              <a:spcAft>
                <a:spcPts val="0"/>
              </a:spcAft>
              <a:buNone/>
            </a:pPr>
            <a:r>
              <a:rPr lang="en-US"/>
              <a:t>patient to cooperate or behave properly. Common complaints</a:t>
            </a:r>
          </a:p>
          <a:p>
            <a:pPr marL="0" lvl="0" indent="0" algn="l" rtl="0">
              <a:spcBef>
                <a:spcPts val="0"/>
              </a:spcBef>
              <a:spcAft>
                <a:spcPts val="0"/>
              </a:spcAft>
              <a:buNone/>
            </a:pPr>
            <a:r>
              <a:rPr lang="en-US"/>
              <a:t>are listed here.</a:t>
            </a:r>
          </a:p>
          <a:p>
            <a:pPr marL="0" lvl="0" indent="0" algn="l" rtl="0">
              <a:spcBef>
                <a:spcPts val="0"/>
              </a:spcBef>
              <a:spcAft>
                <a:spcPts val="0"/>
              </a:spcAft>
              <a:buNone/>
            </a:pPr>
            <a:r>
              <a:rPr lang="en-US"/>
              <a:t>• Uncooperativeness</a:t>
            </a:r>
          </a:p>
          <a:p>
            <a:pPr marL="0" lvl="0" indent="0" algn="l" rtl="0">
              <a:spcBef>
                <a:spcPts val="0"/>
              </a:spcBef>
              <a:spcAft>
                <a:spcPts val="0"/>
              </a:spcAft>
              <a:buNone/>
            </a:pPr>
            <a:r>
              <a:rPr lang="en-US"/>
              <a:t>• Refusing to bathe</a:t>
            </a:r>
          </a:p>
          <a:p>
            <a:pPr marL="0" lvl="0" indent="0" algn="l" rtl="0">
              <a:spcBef>
                <a:spcPts val="0"/>
              </a:spcBef>
              <a:spcAft>
                <a:spcPts val="0"/>
              </a:spcAft>
              <a:buNone/>
            </a:pPr>
            <a:r>
              <a:rPr lang="en-US"/>
              <a:t>• Refusing medications</a:t>
            </a:r>
          </a:p>
          <a:p>
            <a:pPr marL="0" lvl="0" indent="0" algn="l" rtl="0">
              <a:spcBef>
                <a:spcPts val="0"/>
              </a:spcBef>
              <a:spcAft>
                <a:spcPts val="0"/>
              </a:spcAft>
              <a:buNone/>
            </a:pPr>
            <a:r>
              <a:rPr lang="en-US"/>
              <a:t>• Resisting care</a:t>
            </a:r>
          </a:p>
          <a:p>
            <a:pPr marL="0" lvl="0" indent="0" algn="l" rtl="0">
              <a:spcBef>
                <a:spcPts val="0"/>
              </a:spcBef>
              <a:spcAft>
                <a:spcPts val="0"/>
              </a:spcAft>
              <a:buNone/>
            </a:pPr>
            <a:r>
              <a:rPr lang="en-US"/>
              <a:t>• Attempting to leave a safe area</a:t>
            </a:r>
          </a:p>
          <a:p>
            <a:pPr marL="0" lvl="0" indent="0" algn="l" rtl="0">
              <a:spcBef>
                <a:spcPts val="0"/>
              </a:spcBef>
              <a:spcAft>
                <a:spcPts val="0"/>
              </a:spcAft>
              <a:buNone/>
            </a:pPr>
            <a:r>
              <a:rPr lang="en-US"/>
              <a:t>• Getting lost</a:t>
            </a:r>
          </a:p>
          <a:p>
            <a:pPr marL="0" lvl="0" indent="0" algn="l" rtl="0">
              <a:spcBef>
                <a:spcPts val="0"/>
              </a:spcBef>
              <a:spcAft>
                <a:spcPts val="0"/>
              </a:spcAft>
              <a:buNone/>
            </a:pPr>
            <a:r>
              <a:rPr lang="en-US"/>
              <a:t>• Screaming “Help me! Help me!”</a:t>
            </a:r>
          </a:p>
          <a:p>
            <a:pPr marL="0" lvl="0" indent="0" algn="l" rtl="0">
              <a:spcBef>
                <a:spcPts val="0"/>
              </a:spcBef>
              <a:spcAft>
                <a:spcPts val="0"/>
              </a:spcAft>
              <a:buNone/>
            </a:pPr>
            <a:r>
              <a:rPr lang="en-US"/>
              <a:t>• Combativeness, hitting, scratching, grabbing, spitting, slapping,</a:t>
            </a:r>
          </a:p>
          <a:p>
            <a:pPr marL="0" lvl="0" indent="0" algn="l" rtl="0">
              <a:spcBef>
                <a:spcPts val="0"/>
              </a:spcBef>
              <a:spcAft>
                <a:spcPts val="0"/>
              </a:spcAft>
              <a:buNone/>
            </a:pPr>
            <a:r>
              <a:rPr lang="en-US"/>
              <a:t>kicking</a:t>
            </a:r>
          </a:p>
          <a:p>
            <a:pPr marL="0" lvl="0" indent="0" algn="l" rtl="0">
              <a:spcBef>
                <a:spcPts val="0"/>
              </a:spcBef>
              <a:spcAft>
                <a:spcPts val="0"/>
              </a:spcAft>
              <a:buNone/>
            </a:pPr>
            <a:r>
              <a:rPr lang="en-US"/>
              <a:t>• Pulling out tubes, IVs</a:t>
            </a:r>
          </a:p>
          <a:p>
            <a:pPr marL="0" lvl="0" indent="0" algn="l" rtl="0">
              <a:spcBef>
                <a:spcPts val="0"/>
              </a:spcBef>
              <a:spcAft>
                <a:spcPts val="0"/>
              </a:spcAft>
              <a:buNone/>
            </a:pPr>
            <a:r>
              <a:rPr lang="en-US"/>
              <a:t>• Getting out of bed unsafely</a:t>
            </a: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234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There are five domains that are typically related to behavioral</a:t>
            </a:r>
          </a:p>
          <a:p>
            <a:pPr marL="0" lvl="0" indent="0" algn="l" rtl="0">
              <a:spcBef>
                <a:spcPts val="0"/>
              </a:spcBef>
              <a:spcAft>
                <a:spcPts val="0"/>
              </a:spcAft>
              <a:buNone/>
            </a:pPr>
            <a:r>
              <a:rPr lang="en-US"/>
              <a:t>problems. Often more than one domain is involved. Careful</a:t>
            </a:r>
          </a:p>
          <a:p>
            <a:pPr marL="0" lvl="0" indent="0" algn="l" rtl="0">
              <a:spcBef>
                <a:spcPts val="0"/>
              </a:spcBef>
              <a:spcAft>
                <a:spcPts val="0"/>
              </a:spcAft>
              <a:buNone/>
            </a:pPr>
            <a:r>
              <a:rPr lang="en-US"/>
              <a:t>and systematic review of the domains often leads to the identification</a:t>
            </a:r>
          </a:p>
          <a:p>
            <a:pPr marL="0" lvl="0" indent="0" algn="l" rtl="0">
              <a:spcBef>
                <a:spcPts val="0"/>
              </a:spcBef>
              <a:spcAft>
                <a:spcPts val="0"/>
              </a:spcAft>
              <a:buNone/>
            </a:pPr>
            <a:r>
              <a:rPr lang="en-US"/>
              <a:t>of the issue triggering the behavioral. This allows the</a:t>
            </a:r>
          </a:p>
          <a:p>
            <a:pPr marL="0" lvl="0" indent="0" algn="l" rtl="0">
              <a:spcBef>
                <a:spcPts val="0"/>
              </a:spcBef>
              <a:spcAft>
                <a:spcPts val="0"/>
              </a:spcAft>
              <a:buNone/>
            </a:pPr>
            <a:r>
              <a:rPr lang="en-US"/>
              <a:t>nurse to plan a rational approach for diminishing the frequency and severity of the problem. Origins and risk factors of behavioral</a:t>
            </a:r>
          </a:p>
          <a:p>
            <a:pPr marL="0" lvl="0" indent="0" algn="l" rtl="0">
              <a:spcBef>
                <a:spcPts val="0"/>
              </a:spcBef>
              <a:spcAft>
                <a:spcPts val="0"/>
              </a:spcAft>
              <a:buNone/>
            </a:pPr>
            <a:r>
              <a:rPr lang="en-US"/>
              <a:t>problems are most commonly found in one or more of</a:t>
            </a:r>
          </a:p>
          <a:p>
            <a:pPr marL="0" lvl="0" indent="0" algn="l" rtl="0">
              <a:spcBef>
                <a:spcPts val="0"/>
              </a:spcBef>
              <a:spcAft>
                <a:spcPts val="0"/>
              </a:spcAft>
              <a:buNone/>
            </a:pPr>
            <a:r>
              <a:rPr lang="en-US"/>
              <a:t>these five areas:</a:t>
            </a:r>
          </a:p>
          <a:p>
            <a:pPr marL="0" lvl="0" indent="0" algn="l" rtl="0">
              <a:spcBef>
                <a:spcPts val="0"/>
              </a:spcBef>
              <a:spcAft>
                <a:spcPts val="0"/>
              </a:spcAft>
              <a:buNone/>
            </a:pPr>
            <a:r>
              <a:rPr lang="en-US"/>
              <a:t>1. Cognitive impairment</a:t>
            </a:r>
          </a:p>
          <a:p>
            <a:pPr marL="0" lvl="0" indent="0" algn="l" rtl="0">
              <a:spcBef>
                <a:spcPts val="0"/>
              </a:spcBef>
              <a:spcAft>
                <a:spcPts val="0"/>
              </a:spcAft>
              <a:buNone/>
            </a:pPr>
            <a:r>
              <a:rPr lang="en-US"/>
              <a:t>2. Psychiatric problems</a:t>
            </a:r>
          </a:p>
          <a:p>
            <a:pPr marL="0" lvl="0" indent="0" algn="l" rtl="0">
              <a:spcBef>
                <a:spcPts val="0"/>
              </a:spcBef>
              <a:spcAft>
                <a:spcPts val="0"/>
              </a:spcAft>
              <a:buNone/>
            </a:pPr>
            <a:r>
              <a:rPr lang="en-US"/>
              <a:t>3. Physical illness</a:t>
            </a:r>
          </a:p>
          <a:p>
            <a:pPr marL="0" lvl="0" indent="0" algn="l" rtl="0">
              <a:spcBef>
                <a:spcPts val="0"/>
              </a:spcBef>
              <a:spcAft>
                <a:spcPts val="0"/>
              </a:spcAft>
              <a:buNone/>
            </a:pPr>
            <a:r>
              <a:rPr lang="en-US"/>
              <a:t>4. Environmental impact</a:t>
            </a:r>
          </a:p>
          <a:p>
            <a:pPr marL="0" lvl="0" indent="0" algn="l" rtl="0">
              <a:spcBef>
                <a:spcPts val="0"/>
              </a:spcBef>
              <a:spcAft>
                <a:spcPts val="0"/>
              </a:spcAft>
              <a:buNone/>
            </a:pPr>
            <a:r>
              <a:rPr lang="en-US"/>
              <a:t>5. Caregiver approach</a:t>
            </a:r>
          </a:p>
          <a:p>
            <a:pPr marL="0" lvl="0" indent="0" algn="l" rtl="0">
              <a:spcBef>
                <a:spcPts val="0"/>
              </a:spcBef>
              <a:spcAft>
                <a:spcPts val="0"/>
              </a:spcAft>
              <a:buNone/>
            </a:pPr>
            <a:r>
              <a:rPr lang="en-US"/>
              <a:t>Each of the risk factors can result in a behavioral that is problematic</a:t>
            </a:r>
          </a:p>
          <a:p>
            <a:pPr marL="0" lvl="0" indent="0" algn="l" rtl="0">
              <a:spcBef>
                <a:spcPts val="0"/>
              </a:spcBef>
              <a:spcAft>
                <a:spcPts val="0"/>
              </a:spcAft>
              <a:buNone/>
            </a:pPr>
            <a:r>
              <a:rPr lang="en-US"/>
              <a:t>to caregivers. What follows are five lists of behavioral</a:t>
            </a:r>
          </a:p>
          <a:p>
            <a:pPr marL="0" lvl="0" indent="0" algn="l" rtl="0">
              <a:spcBef>
                <a:spcPts val="0"/>
              </a:spcBef>
              <a:spcAft>
                <a:spcPts val="0"/>
              </a:spcAft>
              <a:buNone/>
            </a:pPr>
            <a:r>
              <a:rPr lang="en-US"/>
              <a:t>problems associated with </a:t>
            </a:r>
            <a:r>
              <a:rPr lang="en-US" baseline="0"/>
              <a:t>c</a:t>
            </a:r>
            <a:r>
              <a:rPr lang="en-US"/>
              <a:t>ognitive</a:t>
            </a:r>
            <a:r>
              <a:rPr lang="en-US" baseline="0"/>
              <a:t> </a:t>
            </a:r>
            <a:r>
              <a:rPr lang="en-US"/>
              <a:t>impairment, psychiatric disorders</a:t>
            </a:r>
            <a:r>
              <a:rPr lang="en-US" baseline="0"/>
              <a:t> and caregiver approach, </a:t>
            </a: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959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More specifically, the first area affected is the cognitive impairment, incorporating the 4 A’s. The first underlying problem is amnesia, meaning the inability to form new memories. For instance, </a:t>
            </a:r>
            <a:r>
              <a:rPr lang="en-US" sz="1200"/>
              <a:t>After eating breakfast, the patient may say, “I haven’t been fed in days!”. Secondly, there is aphasia, which is the inability to find words or understand them. For example, telling a patient to get dressed</a:t>
            </a:r>
            <a:r>
              <a:rPr lang="en-US" sz="1200" baseline="0"/>
              <a:t> </a:t>
            </a:r>
            <a:r>
              <a:rPr lang="en-US" sz="1200"/>
              <a:t>he or she just sits there with no reaction. Furthermore, the patient may develop apraxia (inability to performed learned motor movements), resulting in them putting their clothes inside out or incorrectly buttoned and other similar behaviors. Finally, there is the underlying problem of agnosia, which is the inability to recognize objects and people. For example, the patient is told to put on his or her shirt and can’t find it, even though the shirt is in plain view.</a:t>
            </a:r>
          </a:p>
          <a:p>
            <a:pPr marL="0" lvl="0" indent="0" algn="l" rtl="0">
              <a:spcBef>
                <a:spcPts val="0"/>
              </a:spcBef>
              <a:spcAft>
                <a:spcPts val="0"/>
              </a:spcAft>
              <a:buNone/>
            </a:pP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402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Going on, the second domain affected is the development of psychiatric disorders. In this case, the patient may develop depression (they won’t get out of bed in the morning), or delusions (they won’t take medication in fear of being poisoned). In addition, there is a possibility of hallucinating, when, for example, the </a:t>
            </a:r>
            <a:r>
              <a:rPr lang="en-US" sz="1200"/>
              <a:t>patient points under his or her</a:t>
            </a:r>
            <a:r>
              <a:rPr lang="en-US" sz="1200" baseline="0"/>
              <a:t> </a:t>
            </a:r>
            <a:r>
              <a:rPr lang="en-US" sz="1200"/>
              <a:t>bed, stating there is an animal or</a:t>
            </a:r>
            <a:r>
              <a:rPr lang="en-US" sz="1200" baseline="0"/>
              <a:t> </a:t>
            </a:r>
            <a:r>
              <a:rPr lang="en-US" sz="1200"/>
              <a:t>creature there or having maniac episodes, when the patient makes sexual overtures</a:t>
            </a:r>
            <a:r>
              <a:rPr lang="en-US" sz="1200" baseline="0"/>
              <a:t> </a:t>
            </a:r>
            <a:r>
              <a:rPr lang="en-US" sz="1200"/>
              <a:t>to caregivers and touches them</a:t>
            </a:r>
            <a:r>
              <a:rPr lang="en-US" sz="1200" baseline="0"/>
              <a:t> i</a:t>
            </a:r>
            <a:r>
              <a:rPr lang="en-US" sz="1200"/>
              <a:t>nappropriately.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a:p>
          <a:p>
            <a:pPr marL="0" lvl="0" indent="0" algn="l" rtl="0">
              <a:spcBef>
                <a:spcPts val="0"/>
              </a:spcBef>
              <a:spcAft>
                <a:spcPts val="0"/>
              </a:spcAft>
              <a:buNone/>
            </a:pP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892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It is clear to see that there are many reasons why dementia patients are at high risk for behavioral problems. Their cognitive</a:t>
            </a:r>
          </a:p>
          <a:p>
            <a:pPr marL="0" lvl="0" indent="0" algn="l" rtl="0">
              <a:spcBef>
                <a:spcPts val="0"/>
              </a:spcBef>
              <a:spcAft>
                <a:spcPts val="0"/>
              </a:spcAft>
              <a:buNone/>
            </a:pPr>
            <a:r>
              <a:rPr lang="en-US"/>
              <a:t>impairment, common psychiatric disorders, physical illness, environmental impact, and the caregiver approach may result in</a:t>
            </a:r>
          </a:p>
          <a:p>
            <a:pPr marL="0" lvl="0" indent="0" algn="l" rtl="0">
              <a:spcBef>
                <a:spcPts val="0"/>
              </a:spcBef>
              <a:spcAft>
                <a:spcPts val="0"/>
              </a:spcAft>
              <a:buNone/>
            </a:pPr>
            <a:r>
              <a:rPr lang="en-US"/>
              <a:t>what caregivers define as problematic behavioral. There is, however, a systematic way of understanding the underlying triggers</a:t>
            </a:r>
          </a:p>
          <a:p>
            <a:pPr marL="0" lvl="0" indent="0" algn="l" rtl="0">
              <a:spcBef>
                <a:spcPts val="0"/>
              </a:spcBef>
              <a:spcAft>
                <a:spcPts val="0"/>
              </a:spcAft>
              <a:buNone/>
            </a:pPr>
            <a:r>
              <a:rPr lang="en-US"/>
              <a:t>of problematic behavioral. Once such triggers are identified, a rational plan of care to address them can be devised.</a:t>
            </a: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6202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The 5-D Strategy provides a systematic way to logically understand</a:t>
            </a:r>
          </a:p>
          <a:p>
            <a:r>
              <a:rPr lang="en-US" sz="1200" b="0" i="0" u="none" strike="noStrike" cap="none" baseline="0">
                <a:solidFill>
                  <a:schemeClr val="dk1"/>
                </a:solidFill>
                <a:latin typeface="Calibri"/>
                <a:ea typeface="Calibri"/>
                <a:cs typeface="Calibri"/>
                <a:sym typeface="Calibri"/>
              </a:rPr>
              <a:t>behavioral problems and provides a framework for planning</a:t>
            </a:r>
          </a:p>
          <a:p>
            <a:r>
              <a:rPr lang="en-US" sz="1200" b="0" i="0" u="none" strike="noStrike" cap="none" baseline="0">
                <a:solidFill>
                  <a:schemeClr val="dk1"/>
                </a:solidFill>
                <a:latin typeface="Calibri"/>
                <a:ea typeface="Calibri"/>
                <a:cs typeface="Calibri"/>
                <a:sym typeface="Calibri"/>
              </a:rPr>
              <a:t>to avoid these problems in the future. The following are</a:t>
            </a:r>
          </a:p>
          <a:p>
            <a:r>
              <a:rPr lang="en-US" sz="1200" b="0" i="0" u="none" strike="noStrike" cap="none" baseline="0">
                <a:solidFill>
                  <a:schemeClr val="dk1"/>
                </a:solidFill>
                <a:latin typeface="Calibri"/>
                <a:ea typeface="Calibri"/>
                <a:cs typeface="Calibri"/>
                <a:sym typeface="Calibri"/>
              </a:rPr>
              <a:t>the key elements of this strategy. For each behavioral observed: </a:t>
            </a:r>
          </a:p>
          <a:p>
            <a:r>
              <a:rPr lang="en-US" sz="1200" b="0" i="0" u="none" strike="noStrike" cap="none" baseline="0">
                <a:solidFill>
                  <a:schemeClr val="dk1"/>
                </a:solidFill>
                <a:latin typeface="Calibri"/>
                <a:ea typeface="Calibri"/>
                <a:cs typeface="Calibri"/>
                <a:sym typeface="Calibri"/>
              </a:rPr>
              <a:t>1. Describe it.</a:t>
            </a:r>
          </a:p>
          <a:p>
            <a:r>
              <a:rPr lang="en-US" sz="1200" b="0" i="0" u="none" strike="noStrike" cap="none" baseline="0">
                <a:solidFill>
                  <a:schemeClr val="dk1"/>
                </a:solidFill>
                <a:latin typeface="Calibri"/>
                <a:ea typeface="Calibri"/>
                <a:cs typeface="Calibri"/>
                <a:sym typeface="Calibri"/>
              </a:rPr>
              <a:t>2. Decode it.</a:t>
            </a:r>
          </a:p>
          <a:p>
            <a:r>
              <a:rPr lang="en-US" sz="1200" b="0" i="0" u="none" strike="noStrike" cap="none" baseline="0">
                <a:solidFill>
                  <a:schemeClr val="dk1"/>
                </a:solidFill>
                <a:latin typeface="Calibri"/>
                <a:ea typeface="Calibri"/>
                <a:cs typeface="Calibri"/>
                <a:sym typeface="Calibri"/>
              </a:rPr>
              <a:t>3. Design a treatment plan.</a:t>
            </a:r>
          </a:p>
          <a:p>
            <a:r>
              <a:rPr lang="en-US" sz="1200" b="0" i="0" u="none" strike="noStrike" cap="none" baseline="0">
                <a:solidFill>
                  <a:schemeClr val="dk1"/>
                </a:solidFill>
                <a:latin typeface="Calibri"/>
                <a:ea typeface="Calibri"/>
                <a:cs typeface="Calibri"/>
                <a:sym typeface="Calibri"/>
              </a:rPr>
              <a:t>4. Do it.</a:t>
            </a:r>
          </a:p>
          <a:p>
            <a:r>
              <a:rPr lang="en-US" sz="1200" b="0" i="0" u="none" strike="noStrike" cap="none" baseline="0">
                <a:solidFill>
                  <a:schemeClr val="dk1"/>
                </a:solidFill>
                <a:latin typeface="Calibri"/>
                <a:ea typeface="Calibri"/>
                <a:cs typeface="Calibri"/>
                <a:sym typeface="Calibri"/>
              </a:rPr>
              <a:t>5. Determine if it works.</a:t>
            </a:r>
            <a:endParaRP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6668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One of the most challenging parts of behavioral management is</a:t>
            </a:r>
          </a:p>
          <a:p>
            <a:r>
              <a:rPr lang="en-US" sz="1200" b="0" i="0" u="none" strike="noStrike" cap="none" baseline="0">
                <a:solidFill>
                  <a:schemeClr val="dk1"/>
                </a:solidFill>
                <a:latin typeface="Calibri"/>
                <a:ea typeface="Calibri"/>
                <a:cs typeface="Calibri"/>
                <a:sym typeface="Calibri"/>
              </a:rPr>
              <a:t>accurately and concisely describing the problematic behavioral.</a:t>
            </a:r>
          </a:p>
          <a:p>
            <a:r>
              <a:rPr lang="en-US" sz="1200" b="0" i="0" u="none" strike="noStrike" cap="none" baseline="0">
                <a:solidFill>
                  <a:schemeClr val="dk1"/>
                </a:solidFill>
                <a:latin typeface="Calibri"/>
                <a:ea typeface="Calibri"/>
                <a:cs typeface="Calibri"/>
                <a:sym typeface="Calibri"/>
              </a:rPr>
              <a:t>Helpful descriptions include only the facts and answer these</a:t>
            </a:r>
          </a:p>
          <a:p>
            <a:r>
              <a:rPr lang="en-US" sz="1200" b="0" i="0" u="none" strike="noStrike" cap="none" baseline="0">
                <a:solidFill>
                  <a:schemeClr val="dk1"/>
                </a:solidFill>
                <a:latin typeface="Calibri"/>
                <a:ea typeface="Calibri"/>
                <a:cs typeface="Calibri"/>
                <a:sym typeface="Calibri"/>
              </a:rPr>
              <a:t>questions:</a:t>
            </a:r>
          </a:p>
          <a:p>
            <a:r>
              <a:rPr lang="en-US" sz="1200" b="0" i="0" u="none" strike="noStrike" cap="none" baseline="0">
                <a:solidFill>
                  <a:schemeClr val="dk1"/>
                </a:solidFill>
                <a:latin typeface="Calibri"/>
                <a:ea typeface="Calibri"/>
                <a:cs typeface="Calibri"/>
                <a:sym typeface="Calibri"/>
              </a:rPr>
              <a:t>What did you see and hear?</a:t>
            </a:r>
          </a:p>
          <a:p>
            <a:r>
              <a:rPr lang="en-US" sz="1200" b="0" i="0" u="none" strike="noStrike" cap="none" baseline="0">
                <a:solidFill>
                  <a:schemeClr val="dk1"/>
                </a:solidFill>
                <a:latin typeface="Calibri"/>
                <a:ea typeface="Calibri"/>
                <a:cs typeface="Calibri"/>
                <a:sym typeface="Calibri"/>
              </a:rPr>
              <a:t>Where did it happen?</a:t>
            </a:r>
          </a:p>
          <a:p>
            <a:r>
              <a:rPr lang="en-US" sz="1200" b="0" i="0" u="none" strike="noStrike" cap="none" baseline="0">
                <a:solidFill>
                  <a:schemeClr val="dk1"/>
                </a:solidFill>
                <a:latin typeface="Calibri"/>
                <a:ea typeface="Calibri"/>
                <a:cs typeface="Calibri"/>
                <a:sym typeface="Calibri"/>
              </a:rPr>
              <a:t>When did it happen?</a:t>
            </a:r>
          </a:p>
          <a:p>
            <a:r>
              <a:rPr lang="en-US" sz="1200" b="0" i="0" u="none" strike="noStrike" cap="none" baseline="0">
                <a:solidFill>
                  <a:schemeClr val="dk1"/>
                </a:solidFill>
                <a:latin typeface="Calibri"/>
                <a:ea typeface="Calibri"/>
                <a:cs typeface="Calibri"/>
                <a:sym typeface="Calibri"/>
              </a:rPr>
              <a:t>What happened just before the behavioral was observed?</a:t>
            </a:r>
          </a:p>
          <a:p>
            <a:r>
              <a:rPr lang="en-US" sz="1200" b="0" i="0" u="none" strike="noStrike" cap="none" baseline="0">
                <a:solidFill>
                  <a:schemeClr val="dk1"/>
                </a:solidFill>
                <a:latin typeface="Calibri"/>
                <a:ea typeface="Calibri"/>
                <a:cs typeface="Calibri"/>
                <a:sym typeface="Calibri"/>
              </a:rPr>
              <a:t>During what activity or circumstances?</a:t>
            </a:r>
          </a:p>
          <a:p>
            <a:r>
              <a:rPr lang="en-US" sz="1200" b="0" i="0" u="none" strike="noStrike" cap="none" baseline="0">
                <a:solidFill>
                  <a:schemeClr val="dk1"/>
                </a:solidFill>
                <a:latin typeface="Calibri"/>
                <a:ea typeface="Calibri"/>
                <a:cs typeface="Calibri"/>
                <a:sym typeface="Calibri"/>
              </a:rPr>
              <a:t>With whom?</a:t>
            </a:r>
          </a:p>
          <a:p>
            <a:r>
              <a:rPr lang="en-US" sz="1200" b="0" i="0" u="none" strike="noStrike" cap="none" baseline="0">
                <a:solidFill>
                  <a:schemeClr val="dk1"/>
                </a:solidFill>
                <a:latin typeface="Calibri"/>
                <a:ea typeface="Calibri"/>
                <a:cs typeface="Calibri"/>
                <a:sym typeface="Calibri"/>
              </a:rPr>
              <a:t>How often does the behavioral occur?</a:t>
            </a: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8922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To decode the behavioral problem, identify all the domains that</a:t>
            </a:r>
          </a:p>
          <a:p>
            <a:r>
              <a:rPr lang="en-US" sz="1200" b="0" i="0" u="none" strike="noStrike" cap="none" baseline="0">
                <a:solidFill>
                  <a:schemeClr val="dk1"/>
                </a:solidFill>
                <a:latin typeface="Calibri"/>
                <a:ea typeface="Calibri"/>
                <a:cs typeface="Calibri"/>
                <a:sym typeface="Calibri"/>
              </a:rPr>
              <a:t>could be contributing to the underlying problem. The domains</a:t>
            </a:r>
          </a:p>
          <a:p>
            <a:r>
              <a:rPr lang="en-US" sz="1200" b="0" i="0" u="none" strike="noStrike" cap="none" baseline="0">
                <a:solidFill>
                  <a:schemeClr val="dk1"/>
                </a:solidFill>
                <a:latin typeface="Calibri"/>
                <a:ea typeface="Calibri"/>
                <a:cs typeface="Calibri"/>
                <a:sym typeface="Calibri"/>
              </a:rPr>
              <a:t>are cognitive impairment, psychiatric problems, physical illness,</a:t>
            </a:r>
          </a:p>
          <a:p>
            <a:r>
              <a:rPr lang="en-US" sz="1200" b="0" i="0" u="none" strike="noStrike" cap="none" baseline="0">
                <a:solidFill>
                  <a:schemeClr val="dk1"/>
                </a:solidFill>
                <a:latin typeface="Calibri"/>
                <a:ea typeface="Calibri"/>
                <a:cs typeface="Calibri"/>
                <a:sym typeface="Calibri"/>
              </a:rPr>
              <a:t>environmental impact, and caregiver approach. Ask these</a:t>
            </a:r>
          </a:p>
          <a:p>
            <a:r>
              <a:rPr lang="en-US" sz="1200" b="0" i="0" u="none" strike="noStrike" cap="none" baseline="0">
                <a:solidFill>
                  <a:schemeClr val="dk1"/>
                </a:solidFill>
                <a:latin typeface="Calibri"/>
                <a:ea typeface="Calibri"/>
                <a:cs typeface="Calibri"/>
                <a:sym typeface="Calibri"/>
              </a:rPr>
              <a:t>types of questions to determine the domain.</a:t>
            </a:r>
          </a:p>
          <a:p>
            <a:r>
              <a:rPr lang="en-US" sz="1200" b="0" i="0" u="none" strike="noStrike" cap="none" baseline="0">
                <a:solidFill>
                  <a:schemeClr val="dk1"/>
                </a:solidFill>
                <a:latin typeface="Calibri"/>
                <a:ea typeface="Calibri"/>
                <a:cs typeface="Calibri"/>
                <a:sym typeface="Calibri"/>
              </a:rPr>
              <a:t>Cognition</a:t>
            </a:r>
          </a:p>
          <a:p>
            <a:r>
              <a:rPr lang="en-US" sz="1200" b="0" i="0" u="none" strike="noStrike" cap="none" baseline="0">
                <a:solidFill>
                  <a:schemeClr val="dk1"/>
                </a:solidFill>
                <a:latin typeface="Calibri"/>
                <a:ea typeface="Calibri"/>
                <a:cs typeface="Calibri"/>
                <a:sym typeface="Calibri"/>
              </a:rPr>
              <a:t>• How cognitively impaired is the patient?</a:t>
            </a:r>
          </a:p>
          <a:p>
            <a:r>
              <a:rPr lang="en-US" sz="1200" b="0" i="0" u="none" strike="noStrike" cap="none" baseline="0">
                <a:solidFill>
                  <a:schemeClr val="dk1"/>
                </a:solidFill>
                <a:latin typeface="Calibri"/>
                <a:ea typeface="Calibri"/>
                <a:cs typeface="Calibri"/>
                <a:sym typeface="Calibri"/>
              </a:rPr>
              <a:t>• Is it possible the patient could have misinterpreted someone’s</a:t>
            </a:r>
          </a:p>
          <a:p>
            <a:r>
              <a:rPr lang="en-US" sz="1200" b="0" i="0" u="none" strike="noStrike" cap="none" baseline="0">
                <a:solidFill>
                  <a:schemeClr val="dk1"/>
                </a:solidFill>
                <a:latin typeface="Calibri"/>
                <a:ea typeface="Calibri"/>
                <a:cs typeface="Calibri"/>
                <a:sym typeface="Calibri"/>
              </a:rPr>
              <a:t>actions?</a:t>
            </a:r>
          </a:p>
          <a:p>
            <a:r>
              <a:rPr lang="en-US" sz="1200" b="0" i="0" u="none" strike="noStrike" cap="none" baseline="0">
                <a:solidFill>
                  <a:schemeClr val="dk1"/>
                </a:solidFill>
                <a:latin typeface="Calibri"/>
                <a:ea typeface="Calibri"/>
                <a:cs typeface="Calibri"/>
                <a:sym typeface="Calibri"/>
              </a:rPr>
              <a:t>• The nurse must directly test the cognitive abilities of the</a:t>
            </a:r>
          </a:p>
          <a:p>
            <a:r>
              <a:rPr lang="en-US" sz="1200" b="0" i="0" u="none" strike="noStrike" cap="none" baseline="0">
                <a:solidFill>
                  <a:schemeClr val="dk1"/>
                </a:solidFill>
                <a:latin typeface="Calibri"/>
                <a:ea typeface="Calibri"/>
                <a:cs typeface="Calibri"/>
                <a:sym typeface="Calibri"/>
              </a:rPr>
              <a:t>patient and determine if there has been a sudden change in</a:t>
            </a:r>
          </a:p>
          <a:p>
            <a:r>
              <a:rPr lang="en-US" sz="1200" b="0" i="0" u="none" strike="noStrike" cap="none" baseline="0">
                <a:solidFill>
                  <a:schemeClr val="dk1"/>
                </a:solidFill>
                <a:latin typeface="Calibri"/>
                <a:ea typeface="Calibri"/>
                <a:cs typeface="Calibri"/>
                <a:sym typeface="Calibri"/>
              </a:rPr>
              <a:t>cognitive impairment.</a:t>
            </a: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323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Physical Illness</a:t>
            </a:r>
          </a:p>
          <a:p>
            <a:r>
              <a:rPr lang="en-US" sz="1200" b="0" i="0" u="none" strike="noStrike" cap="none" baseline="0">
                <a:solidFill>
                  <a:schemeClr val="dk1"/>
                </a:solidFill>
                <a:latin typeface="Calibri"/>
                <a:ea typeface="Calibri"/>
                <a:cs typeface="Calibri"/>
                <a:sym typeface="Calibri"/>
              </a:rPr>
              <a:t>Remember! A change in behavioral is often the first sign of an</a:t>
            </a:r>
          </a:p>
          <a:p>
            <a:r>
              <a:rPr lang="en-US" sz="1200" b="0" i="0" u="none" strike="noStrike" cap="none" baseline="0">
                <a:solidFill>
                  <a:schemeClr val="dk1"/>
                </a:solidFill>
                <a:latin typeface="Calibri"/>
                <a:ea typeface="Calibri"/>
                <a:cs typeface="Calibri"/>
                <a:sym typeface="Calibri"/>
              </a:rPr>
              <a:t>emerging medical illness.</a:t>
            </a:r>
          </a:p>
          <a:p>
            <a:r>
              <a:rPr lang="en-US" sz="1200" b="0" i="0" u="none" strike="noStrike" cap="none" baseline="0">
                <a:solidFill>
                  <a:schemeClr val="dk1"/>
                </a:solidFill>
                <a:latin typeface="Calibri"/>
                <a:ea typeface="Calibri"/>
                <a:cs typeface="Calibri"/>
                <a:sym typeface="Calibri"/>
              </a:rPr>
              <a:t>• Has the patient developed a new illness recently?</a:t>
            </a:r>
          </a:p>
          <a:p>
            <a:r>
              <a:rPr lang="en-US" sz="1200" b="0" i="0" u="none" strike="noStrike" cap="none" baseline="0">
                <a:solidFill>
                  <a:schemeClr val="dk1"/>
                </a:solidFill>
                <a:latin typeface="Calibri"/>
                <a:ea typeface="Calibri"/>
                <a:cs typeface="Calibri"/>
                <a:sym typeface="Calibri"/>
              </a:rPr>
              <a:t>• Have new medications been prescribed?</a:t>
            </a:r>
          </a:p>
          <a:p>
            <a:r>
              <a:rPr lang="en-US" sz="1200" b="0" i="0" u="none" strike="noStrike" cap="none" baseline="0">
                <a:solidFill>
                  <a:schemeClr val="dk1"/>
                </a:solidFill>
                <a:latin typeface="Calibri"/>
                <a:ea typeface="Calibri"/>
                <a:cs typeface="Calibri"/>
                <a:sym typeface="Calibri"/>
              </a:rPr>
              <a:t>• Are possible sources of pain leading to irritability?</a:t>
            </a:r>
          </a:p>
          <a:p>
            <a:r>
              <a:rPr lang="en-US" sz="1200" b="0" i="0" u="none" strike="noStrike" cap="none" baseline="0">
                <a:solidFill>
                  <a:schemeClr val="dk1"/>
                </a:solidFill>
                <a:latin typeface="Calibri"/>
                <a:ea typeface="Calibri"/>
                <a:cs typeface="Calibri"/>
                <a:sym typeface="Calibri"/>
              </a:rPr>
              <a:t>You must directly examine the patient and review his or her</a:t>
            </a:r>
          </a:p>
          <a:p>
            <a:r>
              <a:rPr lang="en-US" sz="1200" b="0" i="0" u="none" strike="noStrike" cap="none" baseline="0">
                <a:solidFill>
                  <a:schemeClr val="dk1"/>
                </a:solidFill>
                <a:latin typeface="Calibri"/>
                <a:ea typeface="Calibri"/>
                <a:cs typeface="Calibri"/>
                <a:sym typeface="Calibri"/>
              </a:rPr>
              <a:t>medications. Notice if chronic conditions are stable or if a new</a:t>
            </a:r>
          </a:p>
          <a:p>
            <a:r>
              <a:rPr lang="en-US" sz="1200" b="0" i="0" u="none" strike="noStrike" cap="none" baseline="0">
                <a:solidFill>
                  <a:schemeClr val="dk1"/>
                </a:solidFill>
                <a:latin typeface="Calibri"/>
                <a:ea typeface="Calibri"/>
                <a:cs typeface="Calibri"/>
                <a:sym typeface="Calibri"/>
              </a:rPr>
              <a:t>medical condition has arisen. Examine the patient from head to</a:t>
            </a:r>
          </a:p>
          <a:p>
            <a:r>
              <a:rPr lang="en-US" sz="1200" b="0" i="0" u="none" strike="noStrike" cap="none" baseline="0">
                <a:solidFill>
                  <a:schemeClr val="dk1"/>
                </a:solidFill>
                <a:latin typeface="Calibri"/>
                <a:ea typeface="Calibri"/>
                <a:cs typeface="Calibri"/>
                <a:sym typeface="Calibri"/>
              </a:rPr>
              <a:t>toe by inspection and palpation; conduct a body audit.</a:t>
            </a: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2894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Communication between a nurse and a care receiver is essential to build relationships, perform nursing care tasks such as bathing, toileting, and eating, and to adapt and respond to the needs of clients.</a:t>
            </a:r>
            <a:endParaRPr lang="el-G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CY" sz="1200" b="0" i="0" u="none" strike="noStrike" cap="none" smtClean="0">
                <a:solidFill>
                  <a:schemeClr val="dk1"/>
                </a:solidFill>
                <a:latin typeface="Calibri"/>
                <a:ea typeface="Calibri"/>
                <a:cs typeface="Calibri"/>
                <a:sym typeface="Calibri"/>
              </a:rPr>
              <a:t>3</a:t>
            </a:fld>
            <a:endParaRPr lang="en-CY"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9764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Caregiver Approach</a:t>
            </a:r>
          </a:p>
          <a:p>
            <a:r>
              <a:rPr lang="en-US" sz="1200" b="0" i="0" u="none" strike="noStrike" cap="none" baseline="0">
                <a:solidFill>
                  <a:schemeClr val="dk1"/>
                </a:solidFill>
                <a:latin typeface="Calibri"/>
                <a:ea typeface="Calibri"/>
                <a:cs typeface="Calibri"/>
                <a:sym typeface="Calibri"/>
              </a:rPr>
              <a:t>• How did the caregiver react to a behavioral problem?</a:t>
            </a:r>
          </a:p>
          <a:p>
            <a:r>
              <a:rPr lang="en-US" sz="1200" b="0" i="0" u="none" strike="noStrike" cap="none" baseline="0">
                <a:solidFill>
                  <a:schemeClr val="dk1"/>
                </a:solidFill>
                <a:latin typeface="Calibri"/>
                <a:ea typeface="Calibri"/>
                <a:cs typeface="Calibri"/>
                <a:sym typeface="Calibri"/>
              </a:rPr>
              <a:t>• Did the caregiver’s reaction make the behavioral better or worse?</a:t>
            </a:r>
          </a:p>
          <a:p>
            <a:r>
              <a:rPr lang="en-US" sz="1200" b="0" i="0" u="none" strike="noStrike" cap="none" baseline="0">
                <a:solidFill>
                  <a:schemeClr val="dk1"/>
                </a:solidFill>
                <a:latin typeface="Calibri"/>
                <a:ea typeface="Calibri"/>
                <a:cs typeface="Calibri"/>
                <a:sym typeface="Calibri"/>
              </a:rPr>
              <a:t>• Is the caregiver unfamiliar with the patient and his or her</a:t>
            </a:r>
          </a:p>
          <a:p>
            <a:r>
              <a:rPr lang="en-US" sz="1200" b="0" i="0" u="none" strike="noStrike" cap="none" baseline="0">
                <a:solidFill>
                  <a:schemeClr val="dk1"/>
                </a:solidFill>
                <a:latin typeface="Calibri"/>
                <a:ea typeface="Calibri"/>
                <a:cs typeface="Calibri"/>
                <a:sym typeface="Calibri"/>
              </a:rPr>
              <a:t>impairments?</a:t>
            </a: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2882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a:solidFill>
                  <a:schemeClr val="dk1"/>
                </a:solidFill>
                <a:latin typeface="Calibri"/>
                <a:ea typeface="Calibri"/>
                <a:cs typeface="Calibri"/>
                <a:sym typeface="Calibri"/>
              </a:rPr>
              <a:t>Design a plan based on the results of decoding and the identification</a:t>
            </a:r>
          </a:p>
          <a:p>
            <a:r>
              <a:rPr lang="en-US" sz="1200" b="0" i="0" u="none" strike="noStrike" cap="none" baseline="0">
                <a:solidFill>
                  <a:schemeClr val="dk1"/>
                </a:solidFill>
                <a:latin typeface="Calibri"/>
                <a:ea typeface="Calibri"/>
                <a:cs typeface="Calibri"/>
                <a:sym typeface="Calibri"/>
              </a:rPr>
              <a:t>of likely sources of the behavioral problem. A rational</a:t>
            </a:r>
          </a:p>
          <a:p>
            <a:r>
              <a:rPr lang="en-US" sz="1200" b="0" i="0" u="none" strike="noStrike" cap="none" baseline="0">
                <a:solidFill>
                  <a:schemeClr val="dk1"/>
                </a:solidFill>
                <a:latin typeface="Calibri"/>
                <a:ea typeface="Calibri"/>
                <a:cs typeface="Calibri"/>
                <a:sym typeface="Calibri"/>
              </a:rPr>
              <a:t>approach with concrete information about the incident can lead</a:t>
            </a:r>
          </a:p>
          <a:p>
            <a:r>
              <a:rPr lang="en-US" sz="1200" b="0" i="0" u="none" strike="noStrike" cap="none" baseline="0">
                <a:solidFill>
                  <a:schemeClr val="dk1"/>
                </a:solidFill>
                <a:latin typeface="Calibri"/>
                <a:ea typeface="Calibri"/>
                <a:cs typeface="Calibri"/>
                <a:sym typeface="Calibri"/>
              </a:rPr>
              <a:t>to a plan that will begin to deal with the problem. The clinical</a:t>
            </a:r>
          </a:p>
          <a:p>
            <a:r>
              <a:rPr lang="en-US" sz="1200" b="0" i="0" u="none" strike="noStrike" cap="none" baseline="0">
                <a:solidFill>
                  <a:schemeClr val="dk1"/>
                </a:solidFill>
                <a:latin typeface="Calibri"/>
                <a:ea typeface="Calibri"/>
                <a:cs typeface="Calibri"/>
                <a:sym typeface="Calibri"/>
              </a:rPr>
              <a:t>team should provide a definition of success. This gives the team confidence that if the plan does not work, there will be further</a:t>
            </a:r>
          </a:p>
          <a:p>
            <a:r>
              <a:rPr lang="en-US" sz="1200" b="0" i="0" u="none" strike="noStrike" cap="none" baseline="0">
                <a:solidFill>
                  <a:schemeClr val="dk1"/>
                </a:solidFill>
                <a:latin typeface="Calibri"/>
                <a:ea typeface="Calibri"/>
                <a:cs typeface="Calibri"/>
                <a:sym typeface="Calibri"/>
              </a:rPr>
              <a:t>attempts to solve the problem. If the problem continues to</a:t>
            </a:r>
          </a:p>
          <a:p>
            <a:r>
              <a:rPr lang="en-US" sz="1200" b="0" i="0" u="none" strike="noStrike" cap="none" baseline="0">
                <a:solidFill>
                  <a:schemeClr val="dk1"/>
                </a:solidFill>
                <a:latin typeface="Calibri"/>
                <a:ea typeface="Calibri"/>
                <a:cs typeface="Calibri"/>
                <a:sym typeface="Calibri"/>
              </a:rPr>
              <a:t>occur, revisit and revise the plan until an effective response is</a:t>
            </a:r>
          </a:p>
          <a:p>
            <a:r>
              <a:rPr lang="en-US" sz="1200" b="0" i="0" u="none" strike="noStrike" cap="none" baseline="0">
                <a:solidFill>
                  <a:schemeClr val="dk1"/>
                </a:solidFill>
                <a:latin typeface="Calibri"/>
                <a:ea typeface="Calibri"/>
                <a:cs typeface="Calibri"/>
                <a:sym typeface="Calibri"/>
              </a:rPr>
              <a:t>identified. Remember that trial and error are an expected part</a:t>
            </a:r>
          </a:p>
          <a:p>
            <a:r>
              <a:rPr lang="en-US" sz="1200" b="0" i="0" u="none" strike="noStrike" cap="none" baseline="0">
                <a:solidFill>
                  <a:schemeClr val="dk1"/>
                </a:solidFill>
                <a:latin typeface="Calibri"/>
                <a:ea typeface="Calibri"/>
                <a:cs typeface="Calibri"/>
                <a:sym typeface="Calibri"/>
              </a:rPr>
              <a:t>of the process.</a:t>
            </a: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9484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dirty="0">
                <a:solidFill>
                  <a:schemeClr val="dk1"/>
                </a:solidFill>
                <a:latin typeface="Calibri"/>
                <a:ea typeface="Calibri"/>
                <a:cs typeface="Calibri"/>
                <a:sym typeface="Calibri"/>
              </a:rPr>
              <a:t>Do It</a:t>
            </a:r>
          </a:p>
          <a:p>
            <a:r>
              <a:rPr lang="en-US" sz="1200" b="0" i="0" u="none" strike="noStrike" cap="none" baseline="0" dirty="0">
                <a:solidFill>
                  <a:schemeClr val="dk1"/>
                </a:solidFill>
                <a:latin typeface="Calibri"/>
                <a:ea typeface="Calibri"/>
                <a:cs typeface="Calibri"/>
                <a:sym typeface="Calibri"/>
              </a:rPr>
              <a:t>Excellent behavioral management plans often fail due to the</a:t>
            </a:r>
          </a:p>
          <a:p>
            <a:r>
              <a:rPr lang="en-US" sz="1200" b="0" i="0" u="none" strike="noStrike" cap="none" baseline="0" dirty="0">
                <a:solidFill>
                  <a:schemeClr val="dk1"/>
                </a:solidFill>
                <a:latin typeface="Calibri"/>
                <a:ea typeface="Calibri"/>
                <a:cs typeface="Calibri"/>
                <a:sym typeface="Calibri"/>
              </a:rPr>
              <a:t>lack of consistent implementation. The plans must be written</a:t>
            </a:r>
          </a:p>
          <a:p>
            <a:r>
              <a:rPr lang="en-US" sz="1200" b="0" i="0" u="none" strike="noStrike" cap="none" baseline="0" dirty="0">
                <a:solidFill>
                  <a:schemeClr val="dk1"/>
                </a:solidFill>
                <a:latin typeface="Calibri"/>
                <a:ea typeface="Calibri"/>
                <a:cs typeface="Calibri"/>
                <a:sym typeface="Calibri"/>
              </a:rPr>
              <a:t>in simple language and provided to and explained to the persons</a:t>
            </a:r>
          </a:p>
          <a:p>
            <a:r>
              <a:rPr lang="en-US" sz="1200" b="0" i="0" u="none" strike="noStrike" cap="none" baseline="0" dirty="0">
                <a:solidFill>
                  <a:schemeClr val="dk1"/>
                </a:solidFill>
                <a:latin typeface="Calibri"/>
                <a:ea typeface="Calibri"/>
                <a:cs typeface="Calibri"/>
                <a:sym typeface="Calibri"/>
              </a:rPr>
              <a:t>who will implement them. This is most often the nursing</a:t>
            </a:r>
          </a:p>
          <a:p>
            <a:r>
              <a:rPr lang="en-US" sz="1200" b="0" i="0" u="none" strike="noStrike" cap="none" baseline="0" dirty="0">
                <a:solidFill>
                  <a:schemeClr val="dk1"/>
                </a:solidFill>
                <a:latin typeface="Calibri"/>
                <a:ea typeface="Calibri"/>
                <a:cs typeface="Calibri"/>
                <a:sym typeface="Calibri"/>
              </a:rPr>
              <a:t>assistant or care technician.</a:t>
            </a:r>
          </a:p>
          <a:p>
            <a:r>
              <a:rPr lang="en-US" sz="1200" b="0" i="0" u="none" strike="noStrike" cap="none" baseline="0" dirty="0">
                <a:solidFill>
                  <a:schemeClr val="dk1"/>
                </a:solidFill>
                <a:latin typeface="Calibri"/>
                <a:ea typeface="Calibri"/>
                <a:cs typeface="Calibri"/>
                <a:sym typeface="Calibri"/>
              </a:rPr>
              <a:t>Monitoring the Plan</a:t>
            </a:r>
          </a:p>
          <a:p>
            <a:r>
              <a:rPr lang="en-US" sz="1200" b="0" i="0" u="none" strike="noStrike" cap="none" baseline="0" dirty="0">
                <a:solidFill>
                  <a:schemeClr val="dk1"/>
                </a:solidFill>
                <a:latin typeface="Calibri"/>
                <a:ea typeface="Calibri"/>
                <a:cs typeface="Calibri"/>
                <a:sym typeface="Calibri"/>
              </a:rPr>
              <a:t>The success or failure of the plan must be reported at shift</a:t>
            </a:r>
          </a:p>
          <a:p>
            <a:r>
              <a:rPr lang="en-US" sz="1200" b="0" i="0" u="none" strike="noStrike" cap="none" baseline="0" dirty="0">
                <a:solidFill>
                  <a:schemeClr val="dk1"/>
                </a:solidFill>
                <a:latin typeface="Calibri"/>
                <a:ea typeface="Calibri"/>
                <a:cs typeface="Calibri"/>
                <a:sym typeface="Calibri"/>
              </a:rPr>
              <a:t>change between the aides in order to determine if the plan needs</a:t>
            </a:r>
          </a:p>
          <a:p>
            <a:r>
              <a:rPr lang="en-US" sz="1200" b="0" i="0" u="none" strike="noStrike" cap="none" baseline="0" dirty="0">
                <a:solidFill>
                  <a:schemeClr val="dk1"/>
                </a:solidFill>
                <a:latin typeface="Calibri"/>
                <a:ea typeface="Calibri"/>
                <a:cs typeface="Calibri"/>
                <a:sym typeface="Calibri"/>
              </a:rPr>
              <a:t>to be modified. Simple monitoring of outcomes can be accomplished</a:t>
            </a:r>
          </a:p>
          <a:p>
            <a:r>
              <a:rPr lang="en-US" sz="1200" b="0" i="0" u="none" strike="noStrike" cap="none" baseline="0" dirty="0">
                <a:solidFill>
                  <a:schemeClr val="dk1"/>
                </a:solidFill>
                <a:latin typeface="Calibri"/>
                <a:ea typeface="Calibri"/>
                <a:cs typeface="Calibri"/>
                <a:sym typeface="Calibri"/>
              </a:rPr>
              <a:t>by putting a sheet of graph paper in the nursing aide</a:t>
            </a:r>
          </a:p>
          <a:p>
            <a:r>
              <a:rPr lang="en-US" sz="1200" b="0" i="0" u="none" strike="noStrike" cap="none" baseline="0" dirty="0">
                <a:solidFill>
                  <a:schemeClr val="dk1"/>
                </a:solidFill>
                <a:latin typeface="Calibri"/>
                <a:ea typeface="Calibri"/>
                <a:cs typeface="Calibri"/>
                <a:sym typeface="Calibri"/>
              </a:rPr>
              <a:t>report book with blocks for each hour of the shift and a “+” or</a:t>
            </a:r>
          </a:p>
          <a:p>
            <a:r>
              <a:rPr lang="en-US" sz="1200" b="0" i="0" u="none" strike="noStrike" cap="none" baseline="0" dirty="0">
                <a:solidFill>
                  <a:schemeClr val="dk1"/>
                </a:solidFill>
                <a:latin typeface="Calibri"/>
                <a:ea typeface="Calibri"/>
                <a:cs typeface="Calibri"/>
                <a:sym typeface="Calibri"/>
              </a:rPr>
              <a:t>“–” indicating whether the behavioral occurred that hour or not.</a:t>
            </a:r>
          </a:p>
          <a:p>
            <a:r>
              <a:rPr lang="en-US" sz="1200" b="0" i="0" u="none" strike="noStrike" cap="none" baseline="0" dirty="0">
                <a:solidFill>
                  <a:schemeClr val="dk1"/>
                </a:solidFill>
                <a:latin typeface="Calibri"/>
                <a:ea typeface="Calibri"/>
                <a:cs typeface="Calibri"/>
                <a:sym typeface="Calibri"/>
              </a:rPr>
              <a:t>Dealing with Irregular Shifts</a:t>
            </a:r>
          </a:p>
          <a:p>
            <a:r>
              <a:rPr lang="en-US" sz="1200" b="0" i="0" u="none" strike="noStrike" cap="none" baseline="0" dirty="0">
                <a:solidFill>
                  <a:schemeClr val="dk1"/>
                </a:solidFill>
                <a:latin typeface="Calibri"/>
                <a:ea typeface="Calibri"/>
                <a:cs typeface="Calibri"/>
                <a:sym typeface="Calibri"/>
              </a:rPr>
              <a:t>A succinct plan is especially important for shifts that float on</a:t>
            </a:r>
          </a:p>
          <a:p>
            <a:r>
              <a:rPr lang="en-US" sz="1200" b="0" i="0" u="none" strike="noStrike" cap="none" baseline="0" dirty="0">
                <a:solidFill>
                  <a:schemeClr val="dk1"/>
                </a:solidFill>
                <a:latin typeface="Calibri"/>
                <a:ea typeface="Calibri"/>
                <a:cs typeface="Calibri"/>
                <a:sym typeface="Calibri"/>
              </a:rPr>
              <a:t>other units or only work occasionally. Weekend and agency</a:t>
            </a:r>
          </a:p>
          <a:p>
            <a:r>
              <a:rPr lang="en-US" sz="1200" b="0" i="0" u="none" strike="noStrike" cap="none" baseline="0" dirty="0">
                <a:solidFill>
                  <a:schemeClr val="dk1"/>
                </a:solidFill>
                <a:latin typeface="Calibri"/>
                <a:ea typeface="Calibri"/>
                <a:cs typeface="Calibri"/>
                <a:sym typeface="Calibri"/>
              </a:rPr>
              <a:t>staff must also work from the same plan.</a:t>
            </a:r>
          </a:p>
          <a:p>
            <a:r>
              <a:rPr lang="en-US" sz="1200" b="0" i="0" u="none" strike="noStrike" cap="none" baseline="0" dirty="0">
                <a:solidFill>
                  <a:schemeClr val="dk1"/>
                </a:solidFill>
                <a:latin typeface="Calibri"/>
                <a:ea typeface="Calibri"/>
                <a:cs typeface="Calibri"/>
                <a:sym typeface="Calibri"/>
              </a:rPr>
              <a:t>Role of the Nurse Leader</a:t>
            </a:r>
          </a:p>
          <a:p>
            <a:r>
              <a:rPr lang="en-US" sz="1200" b="0" i="0" u="none" strike="noStrike" cap="none" baseline="0" dirty="0">
                <a:solidFill>
                  <a:schemeClr val="dk1"/>
                </a:solidFill>
                <a:latin typeface="Calibri"/>
                <a:ea typeface="Calibri"/>
                <a:cs typeface="Calibri"/>
                <a:sym typeface="Calibri"/>
              </a:rPr>
              <a:t>Because the success of the plan often has to do with subtle</a:t>
            </a:r>
          </a:p>
          <a:p>
            <a:r>
              <a:rPr lang="en-US" sz="1200" b="0" i="0" u="none" strike="noStrike" cap="none" baseline="0" dirty="0">
                <a:solidFill>
                  <a:schemeClr val="dk1"/>
                </a:solidFill>
                <a:latin typeface="Calibri"/>
                <a:ea typeface="Calibri"/>
                <a:cs typeface="Calibri"/>
                <a:sym typeface="Calibri"/>
              </a:rPr>
              <a:t>issues such as how to greet and approach a patient, the effective</a:t>
            </a:r>
          </a:p>
          <a:p>
            <a:r>
              <a:rPr lang="en-US" sz="1200" b="0" i="0" u="none" strike="noStrike" cap="none" baseline="0" dirty="0">
                <a:solidFill>
                  <a:schemeClr val="dk1"/>
                </a:solidFill>
                <a:latin typeface="Calibri"/>
                <a:ea typeface="Calibri"/>
                <a:cs typeface="Calibri"/>
                <a:sym typeface="Calibri"/>
              </a:rPr>
              <a:t>nurse or team leader will want to demonstrate the correct</a:t>
            </a:r>
          </a:p>
          <a:p>
            <a:r>
              <a:rPr lang="en-US" sz="1200" b="0" i="0" u="none" strike="noStrike" cap="none" baseline="0" dirty="0">
                <a:solidFill>
                  <a:schemeClr val="dk1"/>
                </a:solidFill>
                <a:latin typeface="Calibri"/>
                <a:ea typeface="Calibri"/>
                <a:cs typeface="Calibri"/>
                <a:sym typeface="Calibri"/>
              </a:rPr>
              <a:t>approach and allow the staff to observe. The nursing leader</a:t>
            </a:r>
          </a:p>
          <a:p>
            <a:r>
              <a:rPr lang="en-US" sz="1200" b="0" i="0" u="none" strike="noStrike" cap="none" baseline="0" dirty="0">
                <a:solidFill>
                  <a:schemeClr val="dk1"/>
                </a:solidFill>
                <a:latin typeface="Calibri"/>
                <a:ea typeface="Calibri"/>
                <a:cs typeface="Calibri"/>
                <a:sym typeface="Calibri"/>
              </a:rPr>
              <a:t>who is not willing to engage the difficult patient will quickly</a:t>
            </a:r>
          </a:p>
          <a:p>
            <a:r>
              <a:rPr lang="en-US" sz="1200" b="0" i="0" u="none" strike="noStrike" cap="none" baseline="0" dirty="0">
                <a:solidFill>
                  <a:schemeClr val="dk1"/>
                </a:solidFill>
                <a:latin typeface="Calibri"/>
                <a:ea typeface="Calibri"/>
                <a:cs typeface="Calibri"/>
                <a:sym typeface="Calibri"/>
              </a:rPr>
              <a:t>lose credibility with the staff and they will be less likely to</a:t>
            </a:r>
          </a:p>
          <a:p>
            <a:r>
              <a:rPr lang="en-US" sz="1200" b="0" i="0" u="none" strike="noStrike" cap="none" baseline="0" dirty="0">
                <a:solidFill>
                  <a:schemeClr val="dk1"/>
                </a:solidFill>
                <a:latin typeface="Calibri"/>
                <a:ea typeface="Calibri"/>
                <a:cs typeface="Calibri"/>
                <a:sym typeface="Calibri"/>
              </a:rPr>
              <a:t>attempt the suggested plan. Since most behavioral problems</a:t>
            </a:r>
          </a:p>
          <a:p>
            <a:r>
              <a:rPr lang="en-US" sz="1200" b="0" i="0" u="none" strike="noStrike" cap="none" baseline="0" dirty="0">
                <a:solidFill>
                  <a:schemeClr val="dk1"/>
                </a:solidFill>
                <a:latin typeface="Calibri"/>
                <a:ea typeface="Calibri"/>
                <a:cs typeface="Calibri"/>
                <a:sym typeface="Calibri"/>
              </a:rPr>
              <a:t>occur during bathing, the effective leader must be willing to get</a:t>
            </a:r>
          </a:p>
          <a:p>
            <a:r>
              <a:rPr lang="en-US" sz="1200" b="0" i="0" u="none" strike="noStrike" cap="none" baseline="0" dirty="0">
                <a:solidFill>
                  <a:schemeClr val="dk1"/>
                </a:solidFill>
                <a:latin typeface="Calibri"/>
                <a:ea typeface="Calibri"/>
                <a:cs typeface="Calibri"/>
                <a:sym typeface="Calibri"/>
              </a:rPr>
              <a:t>wet along with the aide. Praise should be given for consistent</a:t>
            </a:r>
          </a:p>
          <a:p>
            <a:r>
              <a:rPr lang="en-US" sz="1200" b="0" i="0" u="none" strike="noStrike" cap="none" baseline="0" dirty="0">
                <a:solidFill>
                  <a:schemeClr val="dk1"/>
                </a:solidFill>
                <a:latin typeface="Calibri"/>
                <a:ea typeface="Calibri"/>
                <a:cs typeface="Calibri"/>
                <a:sym typeface="Calibri"/>
              </a:rPr>
              <a:t>attempts to implement the plan even if it fails.</a:t>
            </a:r>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7277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baseline="0" dirty="0">
                <a:solidFill>
                  <a:schemeClr val="dk1"/>
                </a:solidFill>
                <a:latin typeface="Calibri"/>
                <a:ea typeface="Calibri"/>
                <a:cs typeface="Calibri"/>
                <a:sym typeface="Calibri"/>
              </a:rPr>
              <a:t>Determine If It Works</a:t>
            </a:r>
          </a:p>
          <a:p>
            <a:r>
              <a:rPr lang="en-US" sz="1200" b="0" i="0" u="none" strike="noStrike" cap="none" baseline="0" dirty="0">
                <a:solidFill>
                  <a:schemeClr val="dk1"/>
                </a:solidFill>
                <a:latin typeface="Calibri"/>
                <a:ea typeface="Calibri"/>
                <a:cs typeface="Calibri"/>
                <a:sym typeface="Calibri"/>
              </a:rPr>
              <a:t>Using the definition of success as defined by the clinical team,</a:t>
            </a:r>
          </a:p>
          <a:p>
            <a:r>
              <a:rPr lang="en-US" sz="1200" b="0" i="0" u="none" strike="noStrike" cap="none" baseline="0" dirty="0">
                <a:solidFill>
                  <a:schemeClr val="dk1"/>
                </a:solidFill>
                <a:latin typeface="Calibri"/>
                <a:ea typeface="Calibri"/>
                <a:cs typeface="Calibri"/>
                <a:sym typeface="Calibri"/>
              </a:rPr>
              <a:t>determine if the plan is reducing or eliminating the problem</a:t>
            </a:r>
          </a:p>
          <a:p>
            <a:r>
              <a:rPr lang="en-US" sz="1200" b="0" i="0" u="none" strike="noStrike" cap="none" baseline="0" dirty="0">
                <a:solidFill>
                  <a:schemeClr val="dk1"/>
                </a:solidFill>
                <a:latin typeface="Calibri"/>
                <a:ea typeface="Calibri"/>
                <a:cs typeface="Calibri"/>
                <a:sym typeface="Calibri"/>
              </a:rPr>
              <a:t>behavioral. Trial and error are expected. An emergency plan</a:t>
            </a:r>
          </a:p>
          <a:p>
            <a:r>
              <a:rPr lang="en-US" sz="1200" b="0" i="0" u="none" strike="noStrike" cap="none" baseline="0" dirty="0">
                <a:solidFill>
                  <a:schemeClr val="dk1"/>
                </a:solidFill>
                <a:latin typeface="Calibri"/>
                <a:ea typeface="Calibri"/>
                <a:cs typeface="Calibri"/>
                <a:sym typeface="Calibri"/>
              </a:rPr>
              <a:t>should also be devised, particularly when patients are aggressive.</a:t>
            </a:r>
          </a:p>
          <a:p>
            <a:r>
              <a:rPr lang="en-US" sz="1200" b="0" i="0" u="none" strike="noStrike" cap="none" baseline="0" dirty="0">
                <a:solidFill>
                  <a:schemeClr val="dk1"/>
                </a:solidFill>
                <a:latin typeface="Calibri"/>
                <a:ea typeface="Calibri"/>
                <a:cs typeface="Calibri"/>
                <a:sym typeface="Calibri"/>
              </a:rPr>
              <a:t>An example of an emergency plan is: “If the plan is implemented</a:t>
            </a:r>
          </a:p>
          <a:p>
            <a:r>
              <a:rPr lang="en-US" sz="1200" b="0" i="0" u="none" strike="noStrike" cap="none" baseline="0" dirty="0">
                <a:solidFill>
                  <a:schemeClr val="dk1"/>
                </a:solidFill>
                <a:latin typeface="Calibri"/>
                <a:ea typeface="Calibri"/>
                <a:cs typeface="Calibri"/>
                <a:sym typeface="Calibri"/>
              </a:rPr>
              <a:t>and the patient hits the staff two more times, the psychiatrist</a:t>
            </a:r>
          </a:p>
          <a:p>
            <a:r>
              <a:rPr lang="en-US" sz="1200" b="0" i="0" u="none" strike="noStrike" cap="none" baseline="0" dirty="0">
                <a:solidFill>
                  <a:schemeClr val="dk1"/>
                </a:solidFill>
                <a:latin typeface="Calibri"/>
                <a:ea typeface="Calibri"/>
                <a:cs typeface="Calibri"/>
                <a:sym typeface="Calibri"/>
              </a:rPr>
              <a:t>will be called and other measures considered.”</a:t>
            </a:r>
          </a:p>
          <a:p>
            <a:r>
              <a:rPr lang="en-US" sz="1200" b="0" i="0" u="none" strike="noStrike" cap="none" baseline="0" dirty="0">
                <a:solidFill>
                  <a:schemeClr val="dk1"/>
                </a:solidFill>
                <a:latin typeface="Calibri"/>
                <a:ea typeface="Calibri"/>
                <a:cs typeface="Calibri"/>
                <a:sym typeface="Calibri"/>
              </a:rPr>
              <a:t>Not only does the alternative plan apply a secondary</a:t>
            </a:r>
          </a:p>
          <a:p>
            <a:r>
              <a:rPr lang="en-US" sz="1200" b="0" i="0" u="none" strike="noStrike" cap="none" baseline="0" dirty="0">
                <a:solidFill>
                  <a:schemeClr val="dk1"/>
                </a:solidFill>
                <a:latin typeface="Calibri"/>
                <a:ea typeface="Calibri"/>
                <a:cs typeface="Calibri"/>
                <a:sym typeface="Calibri"/>
              </a:rPr>
              <a:t>approach to eliminating the behavioral, but it helps to prevent</a:t>
            </a:r>
          </a:p>
          <a:p>
            <a:r>
              <a:rPr lang="en-US" sz="1200" b="0" i="0" u="none" strike="noStrike" cap="none" baseline="0" dirty="0">
                <a:solidFill>
                  <a:schemeClr val="dk1"/>
                </a:solidFill>
                <a:latin typeface="Calibri"/>
                <a:ea typeface="Calibri"/>
                <a:cs typeface="Calibri"/>
                <a:sym typeface="Calibri"/>
              </a:rPr>
              <a:t>staff from getting demoralized and thinking that there never</a:t>
            </a:r>
          </a:p>
          <a:p>
            <a:r>
              <a:rPr lang="en-US" sz="1200" b="0" i="0" u="none" strike="noStrike" cap="none" baseline="0" dirty="0">
                <a:solidFill>
                  <a:schemeClr val="dk1"/>
                </a:solidFill>
                <a:latin typeface="Calibri"/>
                <a:ea typeface="Calibri"/>
                <a:cs typeface="Calibri"/>
                <a:sym typeface="Calibri"/>
              </a:rPr>
              <a:t>will be a solution to the problem. Demoralized staff members</a:t>
            </a:r>
          </a:p>
          <a:p>
            <a:r>
              <a:rPr lang="en-US" sz="1200" b="0" i="0" u="none" strike="noStrike" cap="none" baseline="0" dirty="0">
                <a:solidFill>
                  <a:schemeClr val="dk1"/>
                </a:solidFill>
                <a:latin typeface="Calibri"/>
                <a:ea typeface="Calibri"/>
                <a:cs typeface="Calibri"/>
                <a:sym typeface="Calibri"/>
              </a:rPr>
              <a:t>are more likely to retaliate against patients and eventually will</a:t>
            </a:r>
          </a:p>
          <a:p>
            <a:r>
              <a:rPr lang="en-US" sz="1200" b="0" i="0" u="none" strike="noStrike" cap="none" baseline="0" dirty="0">
                <a:solidFill>
                  <a:schemeClr val="dk1"/>
                </a:solidFill>
                <a:latin typeface="Calibri"/>
                <a:ea typeface="Calibri"/>
                <a:cs typeface="Calibri"/>
                <a:sym typeface="Calibri"/>
              </a:rPr>
              <a:t>either refuse to care for the problematic patient or quit.</a:t>
            </a:r>
          </a:p>
          <a:p>
            <a:r>
              <a:rPr lang="en-US" sz="1200" b="0" i="0" u="none" strike="noStrike" cap="none" baseline="0" dirty="0">
                <a:solidFill>
                  <a:schemeClr val="dk1"/>
                </a:solidFill>
                <a:latin typeface="Calibri"/>
                <a:ea typeface="Calibri"/>
                <a:cs typeface="Calibri"/>
                <a:sym typeface="Calibri"/>
              </a:rPr>
              <a:t>In conclusion, the best way to deal with behavioral problems</a:t>
            </a:r>
          </a:p>
          <a:p>
            <a:r>
              <a:rPr lang="en-US" sz="1200" b="0" i="0" u="none" strike="noStrike" cap="none" baseline="0" dirty="0">
                <a:solidFill>
                  <a:schemeClr val="dk1"/>
                </a:solidFill>
                <a:latin typeface="Calibri"/>
                <a:ea typeface="Calibri"/>
                <a:cs typeface="Calibri"/>
                <a:sym typeface="Calibri"/>
              </a:rPr>
              <a:t>is to adjust your expectations to the abilities of the patient,</a:t>
            </a:r>
          </a:p>
          <a:p>
            <a:r>
              <a:rPr lang="en-US" sz="1200" b="0" i="0" u="none" strike="noStrike" cap="none" baseline="0" dirty="0">
                <a:solidFill>
                  <a:schemeClr val="dk1"/>
                </a:solidFill>
                <a:latin typeface="Calibri"/>
                <a:ea typeface="Calibri"/>
                <a:cs typeface="Calibri"/>
                <a:sym typeface="Calibri"/>
              </a:rPr>
              <a:t>recognize and treat physical and psychiatric disorders, moderate</a:t>
            </a:r>
          </a:p>
          <a:p>
            <a:r>
              <a:rPr lang="en-US" sz="1200" b="0" i="0" u="none" strike="noStrike" cap="none" baseline="0" dirty="0">
                <a:solidFill>
                  <a:schemeClr val="dk1"/>
                </a:solidFill>
                <a:latin typeface="Calibri"/>
                <a:ea typeface="Calibri"/>
                <a:cs typeface="Calibri"/>
                <a:sym typeface="Calibri"/>
              </a:rPr>
              <a:t>the environment to the patient’s tolerance, and fine-tune the</a:t>
            </a:r>
          </a:p>
          <a:p>
            <a:r>
              <a:rPr lang="en-US" sz="1200" b="0" i="0" u="none" strike="noStrike" cap="none" baseline="0" dirty="0">
                <a:solidFill>
                  <a:schemeClr val="dk1"/>
                </a:solidFill>
                <a:latin typeface="Calibri"/>
                <a:ea typeface="Calibri"/>
                <a:cs typeface="Calibri"/>
                <a:sym typeface="Calibri"/>
              </a:rPr>
              <a:t>caregiver approach.</a:t>
            </a:r>
            <a:endParaRPr dirty="0"/>
          </a:p>
        </p:txBody>
      </p:sp>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323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Aggressive behavioral has been defined as:</a:t>
            </a:r>
          </a:p>
          <a:p>
            <a:pPr marL="0" lvl="0" indent="0" algn="l" rtl="0">
              <a:spcBef>
                <a:spcPts val="0"/>
              </a:spcBef>
              <a:spcAft>
                <a:spcPts val="0"/>
              </a:spcAft>
              <a:buNone/>
            </a:pPr>
            <a:r>
              <a:rPr lang="en-US" dirty="0"/>
              <a:t>Any behavioral that threatens or causes harm to self, others, or</a:t>
            </a:r>
          </a:p>
          <a:p>
            <a:pPr marL="0" lvl="0" indent="0" algn="l" rtl="0">
              <a:spcBef>
                <a:spcPts val="0"/>
              </a:spcBef>
              <a:spcAft>
                <a:spcPts val="0"/>
              </a:spcAft>
              <a:buNone/>
            </a:pPr>
            <a:r>
              <a:rPr lang="en-US" dirty="0"/>
              <a:t>objects. Aggressive behaviors include kicking, hitting, biting, grabbing,</a:t>
            </a:r>
          </a:p>
          <a:p>
            <a:pPr marL="0" lvl="0" indent="0" algn="l" rtl="0">
              <a:spcBef>
                <a:spcPts val="0"/>
              </a:spcBef>
              <a:spcAft>
                <a:spcPts val="0"/>
              </a:spcAft>
              <a:buNone/>
            </a:pPr>
            <a:r>
              <a:rPr lang="en-US" dirty="0"/>
              <a:t>spitting, slapping and other forceful actions.</a:t>
            </a:r>
          </a:p>
          <a:p>
            <a:pPr marL="0" lvl="0" indent="0" algn="l" rtl="0">
              <a:spcBef>
                <a:spcPts val="0"/>
              </a:spcBef>
              <a:spcAft>
                <a:spcPts val="0"/>
              </a:spcAft>
              <a:buNone/>
            </a:pPr>
            <a:r>
              <a:rPr lang="en-US" dirty="0"/>
              <a:t>The significance of aggressive behavioral lies in the fact that</a:t>
            </a:r>
          </a:p>
          <a:p>
            <a:pPr marL="0" lvl="0" indent="0" algn="l" rtl="0">
              <a:spcBef>
                <a:spcPts val="0"/>
              </a:spcBef>
              <a:spcAft>
                <a:spcPts val="0"/>
              </a:spcAft>
              <a:buNone/>
            </a:pPr>
            <a:r>
              <a:rPr lang="en-US" dirty="0"/>
              <a:t>once a patient is described as aggressive, the staff may avoid the</a:t>
            </a:r>
          </a:p>
          <a:p>
            <a:pPr marL="0" lvl="0" indent="0" algn="l" rtl="0">
              <a:spcBef>
                <a:spcPts val="0"/>
              </a:spcBef>
              <a:spcAft>
                <a:spcPts val="0"/>
              </a:spcAft>
              <a:buNone/>
            </a:pPr>
            <a:r>
              <a:rPr lang="en-US" dirty="0"/>
              <a:t>person. Some staff may even refuse to care for these patients.</a:t>
            </a:r>
          </a:p>
          <a:p>
            <a:pPr marL="0" lvl="0" indent="0" algn="l" rtl="0">
              <a:spcBef>
                <a:spcPts val="0"/>
              </a:spcBef>
              <a:spcAft>
                <a:spcPts val="0"/>
              </a:spcAft>
              <a:buNone/>
            </a:pPr>
            <a:r>
              <a:rPr lang="en-US" dirty="0"/>
              <a:t>• Aggressive behaviors most commonly occur during direct</a:t>
            </a:r>
          </a:p>
          <a:p>
            <a:pPr marL="0" lvl="0" indent="0" algn="l" rtl="0">
              <a:spcBef>
                <a:spcPts val="0"/>
              </a:spcBef>
              <a:spcAft>
                <a:spcPts val="0"/>
              </a:spcAft>
              <a:buNone/>
            </a:pPr>
            <a:r>
              <a:rPr lang="en-US" dirty="0"/>
              <a:t>personal care. Nursing aides and family members are greatly</a:t>
            </a:r>
          </a:p>
          <a:p>
            <a:pPr marL="0" lvl="0" indent="0" algn="l" rtl="0">
              <a:spcBef>
                <a:spcPts val="0"/>
              </a:spcBef>
              <a:spcAft>
                <a:spcPts val="0"/>
              </a:spcAft>
              <a:buNone/>
            </a:pPr>
            <a:r>
              <a:rPr lang="en-US" dirty="0"/>
              <a:t>impacted.</a:t>
            </a:r>
          </a:p>
          <a:p>
            <a:pPr marL="0" lvl="0" indent="0" algn="l" rtl="0">
              <a:spcBef>
                <a:spcPts val="0"/>
              </a:spcBef>
              <a:spcAft>
                <a:spcPts val="0"/>
              </a:spcAft>
              <a:buNone/>
            </a:pPr>
            <a:r>
              <a:rPr lang="en-US" dirty="0"/>
              <a:t>• It is a salient reason for a facility or service to discharge a</a:t>
            </a:r>
          </a:p>
          <a:p>
            <a:pPr marL="0" lvl="0" indent="0" algn="l" rtl="0">
              <a:spcBef>
                <a:spcPts val="0"/>
              </a:spcBef>
              <a:spcAft>
                <a:spcPts val="0"/>
              </a:spcAft>
              <a:buNone/>
            </a:pPr>
            <a:r>
              <a:rPr lang="en-US" dirty="0"/>
              <a:t>patient.</a:t>
            </a:r>
          </a:p>
          <a:p>
            <a:pPr marL="0" lvl="0" indent="0" algn="l" rtl="0">
              <a:spcBef>
                <a:spcPts val="0"/>
              </a:spcBef>
              <a:spcAft>
                <a:spcPts val="0"/>
              </a:spcAft>
              <a:buNone/>
            </a:pPr>
            <a:r>
              <a:rPr lang="en-US" dirty="0"/>
              <a:t>• It may certainly be linked to aides choosing to change jobs if</a:t>
            </a:r>
          </a:p>
          <a:p>
            <a:pPr marL="0" lvl="0" indent="0" algn="l" rtl="0">
              <a:spcBef>
                <a:spcPts val="0"/>
              </a:spcBef>
              <a:spcAft>
                <a:spcPts val="0"/>
              </a:spcAft>
              <a:buNone/>
            </a:pPr>
            <a:r>
              <a:rPr lang="en-US" dirty="0"/>
              <a:t>they feel there is no answer or way to avoid the behavioral.</a:t>
            </a:r>
            <a:endParaRPr dirty="0"/>
          </a:p>
        </p:txBody>
      </p:sp>
      <p:sp>
        <p:nvSpPr>
          <p:cNvPr id="125" name="Google Shape;1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At times it may be obvious that a patient is escalating toward an</a:t>
            </a:r>
          </a:p>
          <a:p>
            <a:pPr marL="0" lvl="0" indent="0" algn="l" rtl="0">
              <a:spcBef>
                <a:spcPts val="0"/>
              </a:spcBef>
              <a:spcAft>
                <a:spcPts val="0"/>
              </a:spcAft>
              <a:buNone/>
            </a:pPr>
            <a:r>
              <a:rPr lang="en-US"/>
              <a:t>aggressive episode. Indicators of escalation include:</a:t>
            </a:r>
          </a:p>
          <a:p>
            <a:pPr marL="0" lvl="0" indent="0" algn="l" rtl="0">
              <a:spcBef>
                <a:spcPts val="0"/>
              </a:spcBef>
              <a:spcAft>
                <a:spcPts val="0"/>
              </a:spcAft>
              <a:buNone/>
            </a:pPr>
            <a:r>
              <a:rPr lang="en-US"/>
              <a:t>• Tension in muscles</a:t>
            </a:r>
          </a:p>
          <a:p>
            <a:pPr marL="0" lvl="0" indent="0" algn="l" rtl="0">
              <a:spcBef>
                <a:spcPts val="0"/>
              </a:spcBef>
              <a:spcAft>
                <a:spcPts val="0"/>
              </a:spcAft>
              <a:buNone/>
            </a:pPr>
            <a:r>
              <a:rPr lang="en-US"/>
              <a:t>• Restlessness, pacing about</a:t>
            </a:r>
          </a:p>
          <a:p>
            <a:pPr marL="0" lvl="0" indent="0" algn="l" rtl="0">
              <a:spcBef>
                <a:spcPts val="0"/>
              </a:spcBef>
              <a:spcAft>
                <a:spcPts val="0"/>
              </a:spcAft>
              <a:buNone/>
            </a:pPr>
            <a:r>
              <a:rPr lang="en-US"/>
              <a:t>• Furrowed brow, angry-appearing face</a:t>
            </a:r>
          </a:p>
          <a:p>
            <a:pPr marL="0" lvl="0" indent="0" algn="l" rtl="0">
              <a:spcBef>
                <a:spcPts val="0"/>
              </a:spcBef>
              <a:spcAft>
                <a:spcPts val="0"/>
              </a:spcAft>
              <a:buNone/>
            </a:pPr>
            <a:r>
              <a:rPr lang="en-US"/>
              <a:t>• Loud voice, whether making threats or not</a:t>
            </a:r>
          </a:p>
          <a:p>
            <a:pPr marL="0" lvl="0" indent="0" algn="l" rtl="0">
              <a:spcBef>
                <a:spcPts val="0"/>
              </a:spcBef>
              <a:spcAft>
                <a:spcPts val="0"/>
              </a:spcAft>
              <a:buNone/>
            </a:pPr>
            <a:r>
              <a:rPr lang="en-US"/>
              <a:t>Remember that it is most always easier to remove those at</a:t>
            </a:r>
          </a:p>
          <a:p>
            <a:pPr marL="0" lvl="0" indent="0" algn="l" rtl="0">
              <a:spcBef>
                <a:spcPts val="0"/>
              </a:spcBef>
              <a:spcAft>
                <a:spcPts val="0"/>
              </a:spcAft>
              <a:buNone/>
            </a:pPr>
            <a:r>
              <a:rPr lang="en-US"/>
              <a:t>risk from an area where a patient is escalating rather than trying</a:t>
            </a:r>
          </a:p>
          <a:p>
            <a:pPr marL="0" lvl="0" indent="0" algn="l" rtl="0">
              <a:spcBef>
                <a:spcPts val="0"/>
              </a:spcBef>
              <a:spcAft>
                <a:spcPts val="0"/>
              </a:spcAft>
              <a:buNone/>
            </a:pPr>
            <a:r>
              <a:rPr lang="en-US"/>
              <a:t>to remove the upset patient. When everyone on the clinical</a:t>
            </a:r>
          </a:p>
          <a:p>
            <a:pPr marL="0" lvl="0" indent="0" algn="l" rtl="0">
              <a:spcBef>
                <a:spcPts val="0"/>
              </a:spcBef>
              <a:spcAft>
                <a:spcPts val="0"/>
              </a:spcAft>
              <a:buNone/>
            </a:pPr>
            <a:r>
              <a:rPr lang="en-US"/>
              <a:t>team is trained in response to aggression, they can act in a coordinated</a:t>
            </a:r>
          </a:p>
          <a:p>
            <a:pPr marL="0" lvl="0" indent="0" algn="l" rtl="0">
              <a:spcBef>
                <a:spcPts val="0"/>
              </a:spcBef>
              <a:spcAft>
                <a:spcPts val="0"/>
              </a:spcAft>
              <a:buNone/>
            </a:pPr>
            <a:r>
              <a:rPr lang="en-US"/>
              <a:t>fashion and often avoid any injury or the need to transfer</a:t>
            </a:r>
          </a:p>
          <a:p>
            <a:pPr marL="0" lvl="0" indent="0" algn="l" rtl="0">
              <a:spcBef>
                <a:spcPts val="0"/>
              </a:spcBef>
              <a:spcAft>
                <a:spcPts val="0"/>
              </a:spcAft>
              <a:buNone/>
            </a:pPr>
            <a:r>
              <a:rPr lang="en-US"/>
              <a:t>the patient.</a:t>
            </a:r>
            <a:endParaRPr/>
          </a:p>
        </p:txBody>
      </p:sp>
      <p:sp>
        <p:nvSpPr>
          <p:cNvPr id="125" name="Google Shape;1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022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Tips to Reduce Aggression</a:t>
            </a:r>
          </a:p>
          <a:p>
            <a:pPr marL="0" lvl="0" indent="0" algn="l" rtl="0">
              <a:spcBef>
                <a:spcPts val="0"/>
              </a:spcBef>
              <a:spcAft>
                <a:spcPts val="0"/>
              </a:spcAft>
              <a:buNone/>
            </a:pPr>
            <a:r>
              <a:rPr lang="en-US" dirty="0"/>
              <a:t>Reduce noise.</a:t>
            </a:r>
          </a:p>
          <a:p>
            <a:pPr marL="0" lvl="0" indent="0" algn="l" rtl="0">
              <a:spcBef>
                <a:spcPts val="0"/>
              </a:spcBef>
              <a:spcAft>
                <a:spcPts val="0"/>
              </a:spcAft>
              <a:buNone/>
            </a:pPr>
            <a:r>
              <a:rPr lang="en-US" dirty="0"/>
              <a:t>Do not call out the cavalry.</a:t>
            </a:r>
          </a:p>
          <a:p>
            <a:pPr marL="0" lvl="0" indent="0" algn="l" rtl="0">
              <a:spcBef>
                <a:spcPts val="0"/>
              </a:spcBef>
              <a:spcAft>
                <a:spcPts val="0"/>
              </a:spcAft>
              <a:buNone/>
            </a:pPr>
            <a:r>
              <a:rPr lang="en-US" dirty="0"/>
              <a:t>Reduce lighting.</a:t>
            </a:r>
          </a:p>
          <a:p>
            <a:pPr marL="0" lvl="0" indent="0" algn="l" rtl="0">
              <a:spcBef>
                <a:spcPts val="0"/>
              </a:spcBef>
              <a:spcAft>
                <a:spcPts val="0"/>
              </a:spcAft>
              <a:buNone/>
            </a:pPr>
            <a:r>
              <a:rPr lang="en-US" dirty="0"/>
              <a:t>Eliminate anything the patient perceives as a threat, such as a</a:t>
            </a:r>
          </a:p>
          <a:p>
            <a:pPr marL="0" lvl="0" indent="0" algn="l" rtl="0">
              <a:spcBef>
                <a:spcPts val="0"/>
              </a:spcBef>
              <a:spcAft>
                <a:spcPts val="0"/>
              </a:spcAft>
              <a:buNone/>
            </a:pPr>
            <a:r>
              <a:rPr lang="en-US" dirty="0"/>
              <a:t>loud peer.</a:t>
            </a:r>
          </a:p>
          <a:p>
            <a:pPr marL="0" lvl="0" indent="0" algn="l" rtl="0">
              <a:spcBef>
                <a:spcPts val="0"/>
              </a:spcBef>
              <a:spcAft>
                <a:spcPts val="0"/>
              </a:spcAft>
              <a:buNone/>
            </a:pPr>
            <a:r>
              <a:rPr lang="en-US" dirty="0"/>
              <a:t>Avoid charging a patient, which can often result in an exaggerated</a:t>
            </a:r>
          </a:p>
          <a:p>
            <a:pPr marL="0" lvl="0" indent="0" algn="l" rtl="0">
              <a:spcBef>
                <a:spcPts val="0"/>
              </a:spcBef>
              <a:spcAft>
                <a:spcPts val="0"/>
              </a:spcAft>
              <a:buNone/>
            </a:pPr>
            <a:r>
              <a:rPr lang="en-US" dirty="0"/>
              <a:t>reaction.</a:t>
            </a:r>
          </a:p>
          <a:p>
            <a:pPr marL="0" lvl="0" indent="0" algn="l" rtl="0">
              <a:spcBef>
                <a:spcPts val="0"/>
              </a:spcBef>
              <a:spcAft>
                <a:spcPts val="0"/>
              </a:spcAft>
              <a:buNone/>
            </a:pPr>
            <a:r>
              <a:rPr lang="en-US" dirty="0"/>
              <a:t>Have only one person talk to the patient.</a:t>
            </a:r>
          </a:p>
          <a:p>
            <a:pPr marL="0" lvl="0" indent="0" algn="l" rtl="0">
              <a:spcBef>
                <a:spcPts val="0"/>
              </a:spcBef>
              <a:spcAft>
                <a:spcPts val="0"/>
              </a:spcAft>
              <a:buNone/>
            </a:pPr>
            <a:r>
              <a:rPr lang="en-US" dirty="0"/>
              <a:t>Try to avoid the use of prn, or as needed, sedating medications.</a:t>
            </a:r>
          </a:p>
          <a:p>
            <a:pPr marL="0" lvl="0" indent="0" algn="l" rtl="0">
              <a:spcBef>
                <a:spcPts val="0"/>
              </a:spcBef>
              <a:spcAft>
                <a:spcPts val="0"/>
              </a:spcAft>
              <a:buNone/>
            </a:pPr>
            <a:r>
              <a:rPr lang="en-US" dirty="0"/>
              <a:t>Although these medications usually provide sedation,</a:t>
            </a:r>
          </a:p>
          <a:p>
            <a:pPr marL="0" lvl="0" indent="0" algn="l" rtl="0">
              <a:spcBef>
                <a:spcPts val="0"/>
              </a:spcBef>
              <a:spcAft>
                <a:spcPts val="0"/>
              </a:spcAft>
              <a:buNone/>
            </a:pPr>
            <a:r>
              <a:rPr lang="en-US" dirty="0"/>
              <a:t>they often make a patient even more confused and do not solve</a:t>
            </a:r>
          </a:p>
          <a:p>
            <a:pPr marL="0" lvl="0" indent="0" algn="l" rtl="0">
              <a:spcBef>
                <a:spcPts val="0"/>
              </a:spcBef>
              <a:spcAft>
                <a:spcPts val="0"/>
              </a:spcAft>
              <a:buNone/>
            </a:pPr>
            <a:r>
              <a:rPr lang="en-US" dirty="0"/>
              <a:t>the problem.</a:t>
            </a:r>
          </a:p>
          <a:p>
            <a:pPr marL="0" lvl="0" indent="0" algn="l" rtl="0">
              <a:spcBef>
                <a:spcPts val="0"/>
              </a:spcBef>
              <a:spcAft>
                <a:spcPts val="0"/>
              </a:spcAft>
              <a:buNone/>
            </a:pPr>
            <a:r>
              <a:rPr lang="en-US" dirty="0"/>
              <a:t>The nurse and aides may wish to attend a class to learn a</a:t>
            </a:r>
          </a:p>
          <a:p>
            <a:pPr marL="0" lvl="0" indent="0" algn="l" rtl="0">
              <a:spcBef>
                <a:spcPts val="0"/>
              </a:spcBef>
              <a:spcAft>
                <a:spcPts val="0"/>
              </a:spcAft>
              <a:buNone/>
            </a:pPr>
            <a:r>
              <a:rPr lang="en-US" dirty="0"/>
              <a:t>“safe hold” or “secure hold.” This is a method of holding a</a:t>
            </a:r>
          </a:p>
          <a:p>
            <a:pPr marL="0" lvl="0" indent="0" algn="l" rtl="0">
              <a:spcBef>
                <a:spcPts val="0"/>
              </a:spcBef>
              <a:spcAft>
                <a:spcPts val="0"/>
              </a:spcAft>
              <a:buNone/>
            </a:pPr>
            <a:r>
              <a:rPr lang="en-US" dirty="0"/>
              <a:t>patient so the individual cannot hurt others or himself or herself.</a:t>
            </a:r>
          </a:p>
          <a:p>
            <a:pPr marL="0" lvl="0" indent="0" algn="l" rtl="0">
              <a:spcBef>
                <a:spcPts val="0"/>
              </a:spcBef>
              <a:spcAft>
                <a:spcPts val="0"/>
              </a:spcAft>
              <a:buNone/>
            </a:pPr>
            <a:r>
              <a:rPr lang="en-US" dirty="0"/>
              <a:t>It allows the patient to be moved to a safe area.</a:t>
            </a:r>
            <a:endParaRPr dirty="0"/>
          </a:p>
        </p:txBody>
      </p:sp>
      <p:sp>
        <p:nvSpPr>
          <p:cNvPr id="125" name="Google Shape;1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805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50800">
              <a:lnSpc>
                <a:spcPct val="150000"/>
              </a:lnSpc>
              <a:spcBef>
                <a:spcPts val="0"/>
              </a:spcBef>
              <a:buSzPts val="2800"/>
              <a:buNone/>
            </a:pPr>
            <a:r>
              <a:rPr lang="en-US" dirty="0"/>
              <a:t>Caregivers need to be in the position to answer several questions. Firstly, concerning the definitions and the basics of each diagnosis. Some examples are: </a:t>
            </a:r>
            <a:r>
              <a:rPr lang="en-US" sz="1200" dirty="0">
                <a:latin typeface="+mn-lt"/>
              </a:rPr>
              <a:t>What is Parkinson’s disease?</a:t>
            </a:r>
          </a:p>
          <a:p>
            <a:pPr marL="228600" lvl="0" indent="-50800">
              <a:lnSpc>
                <a:spcPct val="150000"/>
              </a:lnSpc>
              <a:spcBef>
                <a:spcPts val="0"/>
              </a:spcBef>
              <a:buSzPts val="2800"/>
              <a:buNone/>
            </a:pPr>
            <a:r>
              <a:rPr lang="en-US" sz="1200" dirty="0">
                <a:latin typeface="+mn-lt"/>
              </a:rPr>
              <a:t>Will other members of my family develop Parkinson’s disease?</a:t>
            </a:r>
            <a:endParaRPr lang="en-US" sz="1200" b="1" dirty="0">
              <a:latin typeface="+mn-lt"/>
            </a:endParaRPr>
          </a:p>
          <a:p>
            <a:pPr marL="0" lvl="0" indent="0" algn="l" rtl="0">
              <a:spcBef>
                <a:spcPts val="0"/>
              </a:spcBef>
              <a:spcAft>
                <a:spcPts val="0"/>
              </a:spcAft>
              <a:buNone/>
            </a:pPr>
            <a:r>
              <a:rPr lang="en-US" dirty="0"/>
              <a:t>They also need to be able to answer questions concerning the prognosis of the patients. </a:t>
            </a:r>
          </a:p>
          <a:p>
            <a:pPr marL="228600" lvl="0" indent="-50800">
              <a:lnSpc>
                <a:spcPct val="150000"/>
              </a:lnSpc>
              <a:spcBef>
                <a:spcPts val="0"/>
              </a:spcBef>
              <a:buSzPts val="2800"/>
              <a:buNone/>
            </a:pPr>
            <a:r>
              <a:rPr lang="en-US" sz="1200" dirty="0">
                <a:latin typeface="+mn-lt"/>
              </a:rPr>
              <a:t>What is the prognosis for someone with Parkinson’s disease?</a:t>
            </a:r>
          </a:p>
          <a:p>
            <a:pPr marL="228600" lvl="0" indent="-50800">
              <a:lnSpc>
                <a:spcPct val="150000"/>
              </a:lnSpc>
              <a:spcBef>
                <a:spcPts val="0"/>
              </a:spcBef>
              <a:buSzPts val="2800"/>
              <a:buNone/>
            </a:pPr>
            <a:r>
              <a:rPr lang="en-US" sz="1200" dirty="0">
                <a:latin typeface="+mn-lt"/>
              </a:rPr>
              <a:t>What should I expect to happen to me in the first</a:t>
            </a:r>
          </a:p>
          <a:p>
            <a:pPr marL="228600" lvl="0" indent="-50800">
              <a:lnSpc>
                <a:spcPct val="150000"/>
              </a:lnSpc>
              <a:spcBef>
                <a:spcPts val="0"/>
              </a:spcBef>
              <a:buSzPts val="2800"/>
              <a:buNone/>
            </a:pPr>
            <a:r>
              <a:rPr lang="en-US" sz="1200" dirty="0">
                <a:latin typeface="+mn-lt"/>
              </a:rPr>
              <a:t>two to three years after I’m diagnosed with Parkinson’s disease?</a:t>
            </a:r>
          </a:p>
          <a:p>
            <a:pPr marL="228600" lvl="0" indent="-50800">
              <a:lnSpc>
                <a:spcPct val="150000"/>
              </a:lnSpc>
              <a:spcBef>
                <a:spcPts val="0"/>
              </a:spcBef>
              <a:buSzPts val="2800"/>
              <a:buNone/>
            </a:pPr>
            <a:r>
              <a:rPr lang="en-US" sz="1200" dirty="0">
                <a:latin typeface="+mn-lt"/>
              </a:rPr>
              <a:t>How do the symptoms usually progress?</a:t>
            </a:r>
          </a:p>
          <a:p>
            <a:pPr marL="228600" lvl="0" indent="-50800">
              <a:lnSpc>
                <a:spcPct val="150000"/>
              </a:lnSpc>
              <a:spcBef>
                <a:spcPts val="0"/>
              </a:spcBef>
              <a:buSzPts val="2800"/>
              <a:buNone/>
            </a:pPr>
            <a:r>
              <a:rPr lang="en-US" sz="1200" dirty="0">
                <a:latin typeface="+mn-lt"/>
              </a:rPr>
              <a:t>Will I be an invalid?</a:t>
            </a:r>
          </a:p>
          <a:p>
            <a:pPr marL="228600" lvl="0" indent="-50800">
              <a:lnSpc>
                <a:spcPct val="150000"/>
              </a:lnSpc>
              <a:spcBef>
                <a:spcPts val="0"/>
              </a:spcBef>
              <a:buSzPts val="2800"/>
              <a:buNone/>
            </a:pPr>
            <a:r>
              <a:rPr lang="en-US" sz="1200" dirty="0">
                <a:latin typeface="+mn-lt"/>
              </a:rPr>
              <a:t>What is the relationship between Parkinson’s disease and Alzheimer’s disease?</a:t>
            </a:r>
          </a:p>
          <a:p>
            <a:pPr marL="228600" lvl="0" indent="-50800">
              <a:lnSpc>
                <a:spcPct val="150000"/>
              </a:lnSpc>
              <a:spcBef>
                <a:spcPts val="0"/>
              </a:spcBef>
              <a:buSzPts val="2800"/>
              <a:buNone/>
            </a:pPr>
            <a:r>
              <a:rPr lang="en-US" sz="1200" dirty="0">
                <a:latin typeface="+mn-lt"/>
              </a:rPr>
              <a:t>Does stress make the symptoms of Parkinson’s disease worse?</a:t>
            </a:r>
          </a:p>
          <a:p>
            <a:pPr marL="0" lvl="0" indent="0" algn="l" rtl="0">
              <a:spcBef>
                <a:spcPts val="0"/>
              </a:spcBef>
              <a:spcAft>
                <a:spcPts val="0"/>
              </a:spcAft>
              <a:buNone/>
            </a:pPr>
            <a:endParaRPr dirty="0"/>
          </a:p>
        </p:txBody>
      </p:sp>
      <p:sp>
        <p:nvSpPr>
          <p:cNvPr id="113" name="Google Shape;1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50800">
              <a:lnSpc>
                <a:spcPct val="150000"/>
              </a:lnSpc>
              <a:spcBef>
                <a:spcPts val="0"/>
              </a:spcBef>
              <a:buSzPts val="2800"/>
              <a:buNone/>
            </a:pPr>
            <a:r>
              <a:rPr lang="en-US"/>
              <a:t>Other common questions have to do with the topics of food, drink and exercise. </a:t>
            </a:r>
            <a:r>
              <a:rPr lang="en-US" sz="1200">
                <a:latin typeface="+mn-lt"/>
              </a:rPr>
              <a:t>What activities and foods should I avoid?</a:t>
            </a:r>
          </a:p>
          <a:p>
            <a:pPr marL="228600" lvl="0" indent="-50800">
              <a:lnSpc>
                <a:spcPct val="150000"/>
              </a:lnSpc>
              <a:spcBef>
                <a:spcPts val="0"/>
              </a:spcBef>
              <a:buSzPts val="2800"/>
              <a:buNone/>
            </a:pPr>
            <a:r>
              <a:rPr lang="en-US" sz="1200">
                <a:latin typeface="+mn-lt"/>
              </a:rPr>
              <a:t>Can I still drink alcohol with Parkinson’s disease? And </a:t>
            </a:r>
            <a:r>
              <a:rPr lang="en-US" sz="1200" b="1">
                <a:latin typeface="+mn-lt"/>
              </a:rPr>
              <a:t>Work and Leisure Activities, such as h</a:t>
            </a:r>
            <a:r>
              <a:rPr lang="en-US" sz="1200">
                <a:latin typeface="+mn-lt"/>
              </a:rPr>
              <a:t>ow long should I continue to work?</a:t>
            </a:r>
          </a:p>
          <a:p>
            <a:pPr marL="228600" lvl="0" indent="-50800">
              <a:lnSpc>
                <a:spcPct val="150000"/>
              </a:lnSpc>
              <a:spcBef>
                <a:spcPts val="0"/>
              </a:spcBef>
              <a:buSzPts val="2800"/>
              <a:buNone/>
            </a:pPr>
            <a:r>
              <a:rPr lang="en-US" sz="1200">
                <a:latin typeface="+mn-lt"/>
              </a:rPr>
              <a:t>Will I still be able to drive my car?</a:t>
            </a:r>
          </a:p>
          <a:p>
            <a:pPr marL="228600" lvl="0" indent="-50800">
              <a:lnSpc>
                <a:spcPct val="150000"/>
              </a:lnSpc>
              <a:spcBef>
                <a:spcPts val="0"/>
              </a:spcBef>
              <a:buSzPts val="2800"/>
              <a:buNone/>
            </a:pPr>
            <a:r>
              <a:rPr lang="en-US" sz="1200">
                <a:latin typeface="+mn-lt"/>
              </a:rPr>
              <a:t>Will I be able to travel?</a:t>
            </a:r>
          </a:p>
          <a:p>
            <a:pPr marL="228600" lvl="0" indent="-50800">
              <a:lnSpc>
                <a:spcPct val="150000"/>
              </a:lnSpc>
              <a:spcBef>
                <a:spcPts val="0"/>
              </a:spcBef>
              <a:buSzPts val="2800"/>
              <a:buNone/>
            </a:pPr>
            <a:r>
              <a:rPr lang="en-US" sz="1200">
                <a:latin typeface="+mn-lt"/>
              </a:rPr>
              <a:t>When traveling across time zones, should I adjust my medication schedule?</a:t>
            </a:r>
          </a:p>
          <a:p>
            <a:pPr marL="228600" marR="0" lvl="0" indent="-50800" algn="l" defTabSz="914400" rtl="0" eaLnBrk="1" fontAlgn="auto" latinLnBrk="0" hangingPunct="1">
              <a:lnSpc>
                <a:spcPct val="150000"/>
              </a:lnSpc>
              <a:spcBef>
                <a:spcPts val="0"/>
              </a:spcBef>
              <a:spcAft>
                <a:spcPts val="0"/>
              </a:spcAft>
              <a:buClr>
                <a:srgbClr val="000000"/>
              </a:buClr>
              <a:buSzPts val="2800"/>
              <a:buFont typeface="Arial"/>
              <a:buNone/>
              <a:tabLst/>
              <a:defRPr/>
            </a:pPr>
            <a:endParaRPr lang="en-US" sz="1200" b="1">
              <a:latin typeface="+mn-lt"/>
            </a:endParaRPr>
          </a:p>
          <a:p>
            <a:pPr marL="228600" lvl="0" indent="-50800">
              <a:lnSpc>
                <a:spcPct val="150000"/>
              </a:lnSpc>
              <a:spcBef>
                <a:spcPts val="0"/>
              </a:spcBef>
              <a:buSzPts val="2800"/>
              <a:buNone/>
            </a:pPr>
            <a:endParaRPr lang="en-US" sz="1200" b="1">
              <a:latin typeface="+mn-lt"/>
            </a:endParaRPr>
          </a:p>
          <a:p>
            <a:pPr marL="0" lvl="0" indent="0" algn="l" rtl="0">
              <a:spcBef>
                <a:spcPts val="0"/>
              </a:spcBef>
              <a:spcAft>
                <a:spcPts val="0"/>
              </a:spcAft>
              <a:buNone/>
            </a:pPr>
            <a:endParaRPr/>
          </a:p>
        </p:txBody>
      </p:sp>
      <p:sp>
        <p:nvSpPr>
          <p:cNvPr id="113" name="Google Shape;1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441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50800">
              <a:lnSpc>
                <a:spcPct val="150000"/>
              </a:lnSpc>
              <a:spcBef>
                <a:spcPts val="0"/>
              </a:spcBef>
              <a:buSzPts val="2800"/>
              <a:buNone/>
            </a:pPr>
            <a:r>
              <a:rPr lang="en-US"/>
              <a:t>Moreover, it is of outmost importance for caregivers to be prepared to answer questions that have to do with medications. Some examples could be: </a:t>
            </a:r>
            <a:r>
              <a:rPr lang="en-US" sz="1200">
                <a:latin typeface="+mn-lt"/>
              </a:rPr>
              <a:t>Are there interactions between </a:t>
            </a:r>
            <a:r>
              <a:rPr lang="en-US" sz="1200" err="1">
                <a:latin typeface="+mn-lt"/>
              </a:rPr>
              <a:t>antiparkinson</a:t>
            </a:r>
            <a:r>
              <a:rPr lang="en-US" sz="1200">
                <a:latin typeface="+mn-lt"/>
              </a:rPr>
              <a:t> medications and common over-the-counter</a:t>
            </a:r>
          </a:p>
          <a:p>
            <a:pPr marL="228600" lvl="0" indent="-50800">
              <a:lnSpc>
                <a:spcPct val="150000"/>
              </a:lnSpc>
              <a:spcBef>
                <a:spcPts val="0"/>
              </a:spcBef>
              <a:buSzPts val="2800"/>
              <a:buNone/>
            </a:pPr>
            <a:r>
              <a:rPr lang="en-US" sz="1200">
                <a:latin typeface="+mn-lt"/>
              </a:rPr>
              <a:t>medications such as analgesics and anti-inflammatory drugs, or prescription medications such as</a:t>
            </a:r>
          </a:p>
          <a:p>
            <a:pPr marL="228600" lvl="0" indent="-50800">
              <a:lnSpc>
                <a:spcPct val="150000"/>
              </a:lnSpc>
              <a:spcBef>
                <a:spcPts val="0"/>
              </a:spcBef>
              <a:buSzPts val="2800"/>
              <a:buNone/>
            </a:pPr>
            <a:r>
              <a:rPr lang="en-US" sz="1200">
                <a:latin typeface="+mn-lt"/>
              </a:rPr>
              <a:t>antibiotics, sleeping pills, antidepressants, and anxiolytics?</a:t>
            </a:r>
          </a:p>
          <a:p>
            <a:pPr marL="228600" lvl="0" indent="-50800">
              <a:lnSpc>
                <a:spcPct val="150000"/>
              </a:lnSpc>
              <a:spcBef>
                <a:spcPts val="0"/>
              </a:spcBef>
              <a:buSzPts val="2800"/>
              <a:buNone/>
            </a:pPr>
            <a:r>
              <a:rPr lang="en-US" sz="1200">
                <a:latin typeface="+mn-lt"/>
              </a:rPr>
              <a:t>What drugs should be avoided by someone with Parkinson’s disease?</a:t>
            </a:r>
          </a:p>
          <a:p>
            <a:pPr marL="228600" lvl="0" indent="-50800">
              <a:lnSpc>
                <a:spcPct val="150000"/>
              </a:lnSpc>
              <a:spcBef>
                <a:spcPts val="0"/>
              </a:spcBef>
              <a:buSzPts val="2800"/>
              <a:buNone/>
            </a:pPr>
            <a:r>
              <a:rPr lang="en-US" sz="1200">
                <a:latin typeface="+mn-lt"/>
              </a:rPr>
              <a:t>When should </a:t>
            </a:r>
            <a:r>
              <a:rPr lang="en-US" sz="1200" err="1">
                <a:latin typeface="+mn-lt"/>
              </a:rPr>
              <a:t>antiparkinson</a:t>
            </a:r>
            <a:r>
              <a:rPr lang="en-US" sz="1200">
                <a:latin typeface="+mn-lt"/>
              </a:rPr>
              <a:t> medication be started?</a:t>
            </a:r>
          </a:p>
          <a:p>
            <a:pPr marL="228600" lvl="0" indent="-50800">
              <a:lnSpc>
                <a:spcPct val="150000"/>
              </a:lnSpc>
              <a:spcBef>
                <a:spcPts val="0"/>
              </a:spcBef>
              <a:buSzPts val="2800"/>
              <a:buNone/>
            </a:pPr>
            <a:r>
              <a:rPr lang="en-US" sz="1200">
                <a:latin typeface="+mn-lt"/>
              </a:rPr>
              <a:t>Do levodopa and other medications cause abnormal involuntary movements?</a:t>
            </a:r>
            <a:endParaRPr/>
          </a:p>
        </p:txBody>
      </p:sp>
      <p:sp>
        <p:nvSpPr>
          <p:cNvPr id="113" name="Google Shape;1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113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Dementia is a general term impaired thinking, remembering or reasoning that can affect a person’s ability to function safely. The term has been replaced by “major neurocognitive disorder” and “mild cognitive disorder” in medical</a:t>
            </a:r>
            <a:r>
              <a:rPr lang="en-US" baseline="0"/>
              <a:t> </a:t>
            </a:r>
            <a:r>
              <a:rPr lang="en-US"/>
              <a:t>terminology.</a:t>
            </a:r>
          </a:p>
          <a:p>
            <a:r>
              <a:rPr lang="en-US"/>
              <a:t>Dementia symptoms may be confused with symptoms of depression or other mood disorders</a:t>
            </a:r>
          </a:p>
          <a:p>
            <a:r>
              <a:rPr lang="en-US"/>
              <a:t>Dementia is not a normal consequence of aging.</a:t>
            </a:r>
          </a:p>
          <a:p>
            <a:r>
              <a:rPr lang="en-US"/>
              <a:t>The condition has many causes, so patients with signs or symptoms of dementia should get a comprehensive examination to determine the underlying diagnosis.</a:t>
            </a:r>
          </a:p>
          <a:p>
            <a:r>
              <a:rPr lang="en-US"/>
              <a:t>There are not direct therapies for most types of dementia, but some conditions, such as normal pressure hydrocephalus, can be treatable. For the remainder, drugs may make symptoms more manageable.</a:t>
            </a:r>
          </a:p>
          <a:p>
            <a:endParaRPr lang="en-US"/>
          </a:p>
          <a:p>
            <a:r>
              <a:rPr lang="en-US"/>
              <a:t>(https://www.hopkinsmedicine.org/health/conditions-and-diseases/dementia)</a:t>
            </a: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869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50800">
              <a:lnSpc>
                <a:spcPct val="150000"/>
              </a:lnSpc>
              <a:spcBef>
                <a:spcPts val="0"/>
              </a:spcBef>
              <a:buSzPts val="2800"/>
              <a:buNone/>
            </a:pPr>
            <a:r>
              <a:rPr lang="en-US"/>
              <a:t>Finally, they need to be informed about common questions concerning disabilities.</a:t>
            </a:r>
          </a:p>
          <a:p>
            <a:pPr marL="228600" lvl="0" indent="-50800">
              <a:lnSpc>
                <a:spcPct val="150000"/>
              </a:lnSpc>
              <a:spcBef>
                <a:spcPts val="0"/>
              </a:spcBef>
              <a:buSzPts val="2800"/>
              <a:buNone/>
            </a:pPr>
            <a:r>
              <a:rPr lang="en-US" sz="1200">
                <a:latin typeface="+mn-lt"/>
              </a:rPr>
              <a:t>Will I eventually require live-in help?</a:t>
            </a:r>
          </a:p>
          <a:p>
            <a:pPr marL="228600" lvl="0" indent="-50800">
              <a:lnSpc>
                <a:spcPct val="150000"/>
              </a:lnSpc>
              <a:spcBef>
                <a:spcPts val="0"/>
              </a:spcBef>
              <a:buSzPts val="2800"/>
              <a:buNone/>
            </a:pPr>
            <a:r>
              <a:rPr lang="en-US" sz="1200">
                <a:latin typeface="+mn-lt"/>
              </a:rPr>
              <a:t>Will I ever require nursing-home care?</a:t>
            </a:r>
          </a:p>
          <a:p>
            <a:pPr marL="228600" lvl="0" indent="-50800">
              <a:lnSpc>
                <a:spcPct val="150000"/>
              </a:lnSpc>
              <a:spcBef>
                <a:spcPts val="0"/>
              </a:spcBef>
              <a:buSzPts val="2800"/>
              <a:buNone/>
            </a:pPr>
            <a:r>
              <a:rPr lang="en-US" sz="1200">
                <a:latin typeface="+mn-lt"/>
              </a:rPr>
              <a:t>As my disease progresses, will I be able to control my bladder and bowels?</a:t>
            </a:r>
          </a:p>
          <a:p>
            <a:pPr marL="228600" lvl="0" indent="-50800">
              <a:lnSpc>
                <a:spcPct val="150000"/>
              </a:lnSpc>
              <a:spcBef>
                <a:spcPts val="0"/>
              </a:spcBef>
              <a:buSzPts val="2800"/>
              <a:buNone/>
            </a:pPr>
            <a:r>
              <a:rPr lang="en-US" sz="1200">
                <a:latin typeface="+mn-lt"/>
              </a:rPr>
              <a:t>Is there sex after Parkinson’s disease?</a:t>
            </a:r>
          </a:p>
          <a:p>
            <a:pPr marL="228600" lvl="0" indent="-50800">
              <a:lnSpc>
                <a:spcPct val="150000"/>
              </a:lnSpc>
              <a:spcBef>
                <a:spcPts val="0"/>
              </a:spcBef>
              <a:buSzPts val="2800"/>
              <a:buNone/>
            </a:pPr>
            <a:r>
              <a:rPr lang="en-US" sz="1200">
                <a:latin typeface="+mn-lt"/>
              </a:rPr>
              <a:t>Will Parkinson’s disease shorten my life? Is it fatal?</a:t>
            </a:r>
          </a:p>
          <a:p>
            <a:pPr marL="228600" lvl="0" indent="-50800">
              <a:lnSpc>
                <a:spcPct val="150000"/>
              </a:lnSpc>
              <a:spcBef>
                <a:spcPts val="0"/>
              </a:spcBef>
              <a:buSzPts val="2800"/>
              <a:buNone/>
            </a:pPr>
            <a:r>
              <a:rPr lang="en-US" sz="1200">
                <a:latin typeface="+mn-lt"/>
              </a:rPr>
              <a:t>What is a drug holiday?</a:t>
            </a:r>
          </a:p>
          <a:p>
            <a:pPr marL="0" lvl="0" indent="0" algn="l" rtl="0">
              <a:spcBef>
                <a:spcPts val="0"/>
              </a:spcBef>
              <a:spcAft>
                <a:spcPts val="0"/>
              </a:spcAft>
              <a:buNone/>
            </a:pPr>
            <a:endParaRPr/>
          </a:p>
        </p:txBody>
      </p:sp>
      <p:sp>
        <p:nvSpPr>
          <p:cNvPr id="113" name="Google Shape;1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994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a:t>The following are the different types of dementia: </a:t>
            </a:r>
            <a:r>
              <a:rPr lang="en-US" sz="1200" b="1"/>
              <a:t>Alzheimer’s Disease, </a:t>
            </a:r>
            <a:r>
              <a:rPr lang="en-US" sz="1200"/>
              <a:t>Vascular Dementia, </a:t>
            </a:r>
            <a:r>
              <a:rPr lang="en-US" sz="1200" err="1"/>
              <a:t>Corticobasal</a:t>
            </a:r>
            <a:r>
              <a:rPr lang="en-US" sz="1200"/>
              <a:t> Degeneration, Creutzfeldt-Jakob Disease, Dementia with Lewy Bodies, Frontotemporal Dementia, HIV Dementia, </a:t>
            </a:r>
            <a:r>
              <a:rPr lang="en-US" sz="1200" b="1"/>
              <a:t>Huntington’s Disease, </a:t>
            </a:r>
            <a:r>
              <a:rPr lang="en-US" sz="1200"/>
              <a:t>Normal Pressure Hydrocephalus, </a:t>
            </a:r>
            <a:r>
              <a:rPr lang="en-US"/>
              <a:t>Parkinson’s Disease and Multiple Sclerosis.</a:t>
            </a:r>
            <a:endParaRPr lang="en-US" sz="1200"/>
          </a:p>
          <a:p>
            <a:endParaRPr lang="en-US"/>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277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fontAlgn="base">
              <a:lnSpc>
                <a:spcPct val="150000"/>
              </a:lnSpc>
            </a:pPr>
            <a:r>
              <a:rPr lang="en-US" sz="1200" b="1"/>
              <a:t>Dementia may involve a range of progressive symptoms, depending on its cause</a:t>
            </a:r>
            <a:r>
              <a:rPr lang="en-US" sz="1200"/>
              <a:t>:</a:t>
            </a:r>
          </a:p>
          <a:p>
            <a:pPr marL="342900" indent="-342900" fontAlgn="base">
              <a:lnSpc>
                <a:spcPct val="150000"/>
              </a:lnSpc>
              <a:buFont typeface="Wingdings" panose="05000000000000000000" pitchFamily="2" charset="2"/>
              <a:buChar char="§"/>
            </a:pPr>
            <a:r>
              <a:rPr lang="en-US" sz="1200"/>
              <a:t>Mood and personality changes</a:t>
            </a:r>
          </a:p>
          <a:p>
            <a:pPr marL="342900" indent="-342900" fontAlgn="base">
              <a:lnSpc>
                <a:spcPct val="150000"/>
              </a:lnSpc>
              <a:buFont typeface="Wingdings" panose="05000000000000000000" pitchFamily="2" charset="2"/>
              <a:buChar char="§"/>
            </a:pPr>
            <a:r>
              <a:rPr lang="en-US" sz="1200"/>
              <a:t>Difficulty with words and language</a:t>
            </a:r>
          </a:p>
          <a:p>
            <a:pPr marL="342900" indent="-342900" fontAlgn="base">
              <a:lnSpc>
                <a:spcPct val="150000"/>
              </a:lnSpc>
              <a:buFont typeface="Wingdings" panose="05000000000000000000" pitchFamily="2" charset="2"/>
              <a:buChar char="§"/>
            </a:pPr>
            <a:r>
              <a:rPr lang="en-US" sz="1200"/>
              <a:t>Poor judgment</a:t>
            </a:r>
          </a:p>
          <a:p>
            <a:pPr marL="342900" indent="-342900" fontAlgn="base">
              <a:lnSpc>
                <a:spcPct val="150000"/>
              </a:lnSpc>
              <a:buFont typeface="Wingdings" panose="05000000000000000000" pitchFamily="2" charset="2"/>
              <a:buChar char="§"/>
            </a:pPr>
            <a:r>
              <a:rPr lang="en-US" sz="1200"/>
              <a:t>Confusion regarding familiar places and time, date and season</a:t>
            </a:r>
          </a:p>
          <a:p>
            <a:pPr marL="342900" indent="-342900" fontAlgn="base">
              <a:lnSpc>
                <a:spcPct val="150000"/>
              </a:lnSpc>
              <a:buFont typeface="Wingdings" panose="05000000000000000000" pitchFamily="2" charset="2"/>
              <a:buChar char="§"/>
            </a:pPr>
            <a:r>
              <a:rPr lang="en-US" sz="1200"/>
              <a:t>Inability to concentrate or think clearly</a:t>
            </a:r>
          </a:p>
          <a:p>
            <a:pPr marL="342900" indent="-342900" fontAlgn="base">
              <a:lnSpc>
                <a:spcPct val="150000"/>
              </a:lnSpc>
              <a:buFont typeface="Wingdings" panose="05000000000000000000" pitchFamily="2" charset="2"/>
              <a:buChar char="§"/>
            </a:pPr>
            <a:r>
              <a:rPr lang="en-US" sz="1200"/>
              <a:t>Difficulties with gait or balance</a:t>
            </a:r>
          </a:p>
          <a:p>
            <a:pPr marL="342900" indent="-342900" fontAlgn="base">
              <a:lnSpc>
                <a:spcPct val="150000"/>
              </a:lnSpc>
              <a:buFont typeface="Wingdings" panose="05000000000000000000" pitchFamily="2" charset="2"/>
              <a:buChar char="§"/>
            </a:pPr>
            <a:r>
              <a:rPr lang="en-US" sz="1200"/>
              <a:t>Increased daytime sleepiness</a:t>
            </a:r>
          </a:p>
          <a:p>
            <a:pPr marL="342900" indent="-342900" fontAlgn="base">
              <a:lnSpc>
                <a:spcPct val="150000"/>
              </a:lnSpc>
              <a:buFont typeface="Wingdings" panose="05000000000000000000" pitchFamily="2" charset="2"/>
              <a:buChar char="§"/>
            </a:pPr>
            <a:r>
              <a:rPr lang="en-US" sz="1200"/>
              <a:t>Apathy</a:t>
            </a:r>
          </a:p>
          <a:p>
            <a:pPr marL="342900" indent="-342900" fontAlgn="base">
              <a:lnSpc>
                <a:spcPct val="150000"/>
              </a:lnSpc>
              <a:buFont typeface="Wingdings" panose="05000000000000000000" pitchFamily="2" charset="2"/>
              <a:buChar char="§"/>
            </a:pPr>
            <a:r>
              <a:rPr lang="en-US" sz="1200"/>
              <a:t>Visual hallucinations</a:t>
            </a:r>
            <a:endParaRPr lang="en-US"/>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547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Alzheimer disease is the most common cause of dementia</a:t>
            </a:r>
            <a:r>
              <a:rPr lang="en-US" baseline="0" dirty="0"/>
              <a:t> </a:t>
            </a:r>
            <a:r>
              <a:rPr lang="en-US" dirty="0"/>
              <a:t>and thus the most common type that nurses encounter in clinical</a:t>
            </a:r>
            <a:r>
              <a:rPr lang="en-US" baseline="0" dirty="0"/>
              <a:t> </a:t>
            </a:r>
            <a:r>
              <a:rPr lang="en-US" dirty="0"/>
              <a:t>practice. Alzheimer disease is an incurable neurodegenerative disease. The</a:t>
            </a:r>
            <a:r>
              <a:rPr lang="en-US" baseline="0" dirty="0"/>
              <a:t> </a:t>
            </a:r>
            <a:r>
              <a:rPr lang="en-US" dirty="0"/>
              <a:t>hallmark pathology of Alzheimer disease includes amyloid plaques and neurofibrillary</a:t>
            </a:r>
            <a:r>
              <a:rPr lang="en-US" baseline="0" dirty="0"/>
              <a:t> </a:t>
            </a:r>
            <a:r>
              <a:rPr lang="en-US" dirty="0"/>
              <a:t>tangles in the brain. One also sees general shrinkage</a:t>
            </a:r>
            <a:r>
              <a:rPr lang="en-US" baseline="0" dirty="0"/>
              <a:t> </a:t>
            </a:r>
            <a:r>
              <a:rPr lang="en-US" dirty="0"/>
              <a:t>of the brain and a decrease in the number of functioning neurons. </a:t>
            </a:r>
            <a:r>
              <a:rPr lang="en-US" sz="1200" b="0" i="0" u="none" strike="noStrike" cap="none" baseline="0" dirty="0">
                <a:solidFill>
                  <a:schemeClr val="dk1"/>
                </a:solidFill>
                <a:latin typeface="Calibri"/>
                <a:ea typeface="Calibri"/>
                <a:cs typeface="Calibri"/>
                <a:sym typeface="Calibri"/>
              </a:rPr>
              <a:t>Currently, there is no cure for Alzheimer disease, and treatments that are available may impact the symptoms but do not</a:t>
            </a:r>
            <a:r>
              <a:rPr lang="el-GR" sz="1200" b="0"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slow down the disease process. Alzheimer disease affects different</a:t>
            </a:r>
            <a:r>
              <a:rPr lang="el-GR" sz="1200" b="0"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patients in different ways, and progresses steadily until</a:t>
            </a:r>
            <a:r>
              <a:rPr lang="el-GR" sz="1200" b="0"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patients are completely disabled. The disease typically progresses</a:t>
            </a:r>
            <a:r>
              <a:rPr lang="el-GR" sz="1200" b="0"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through three stages. Patients with</a:t>
            </a:r>
            <a:r>
              <a:rPr lang="el-GR" sz="1200" b="0" i="0" u="none" strike="noStrike" cap="none" baseline="0" dirty="0">
                <a:solidFill>
                  <a:schemeClr val="dk1"/>
                </a:solidFill>
                <a:latin typeface="Calibri"/>
                <a:ea typeface="Calibri"/>
                <a:cs typeface="Calibri"/>
                <a:sym typeface="Calibri"/>
              </a:rPr>
              <a:t> </a:t>
            </a:r>
            <a:r>
              <a:rPr lang="en-US" dirty="0"/>
              <a:t>Alzheimer disease </a:t>
            </a:r>
            <a:r>
              <a:rPr lang="en-US" sz="1200" b="0" i="0" u="none" strike="noStrike" cap="none" baseline="0" dirty="0">
                <a:solidFill>
                  <a:schemeClr val="dk1"/>
                </a:solidFill>
                <a:latin typeface="Calibri"/>
                <a:ea typeface="Calibri"/>
                <a:cs typeface="Calibri"/>
                <a:sym typeface="Calibri"/>
              </a:rPr>
              <a:t>live 4 to 20 years after diagnosis. The most</a:t>
            </a:r>
            <a:r>
              <a:rPr lang="el-GR" sz="1200" b="0"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common causes of death are from aspiration of food or fluids</a:t>
            </a:r>
            <a:r>
              <a:rPr lang="el-GR" sz="1200" b="0" i="0"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into the lungs and from the complications of immobility, as patients are unable to walk </a:t>
            </a:r>
            <a:r>
              <a:rPr lang="en-US" dirty="0"/>
              <a:t>(Nurse to Nurse</a:t>
            </a:r>
            <a:r>
              <a:rPr lang="en-US" baseline="0" dirty="0"/>
              <a:t> </a:t>
            </a:r>
            <a:r>
              <a:rPr lang="en-US" dirty="0"/>
              <a:t>DEMENTIA CARE)</a:t>
            </a:r>
            <a:endParaRPr dirty="0"/>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577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b="0" i="0" u="none" strike="noStrike" cap="none" dirty="0">
                <a:solidFill>
                  <a:schemeClr val="dk1"/>
                </a:solidFill>
                <a:effectLst/>
                <a:latin typeface="Calibri"/>
                <a:ea typeface="Calibri"/>
                <a:cs typeface="Calibri"/>
                <a:sym typeface="Calibri"/>
              </a:rPr>
              <a:t>Huntington's disease is an inherited disorder that causes nerve cells (neurons) in parts of the brain to gradually break down and die. The disease attacks areas of the brain that help to control voluntary (intentional) movement, as well as other areas. People living with Huntington's disease develop uncontrollable dance-like movements (chorea) and abnormal body postures, as well as problems with behavior, emotion, thinking, and personality.</a:t>
            </a:r>
          </a:p>
          <a:p>
            <a:r>
              <a:rPr lang="en-US" sz="1200" b="0" i="0" u="none" strike="noStrike" cap="none" dirty="0">
                <a:solidFill>
                  <a:schemeClr val="dk1"/>
                </a:solidFill>
                <a:effectLst/>
                <a:latin typeface="Calibri"/>
                <a:ea typeface="Calibri"/>
                <a:cs typeface="Calibri"/>
                <a:sym typeface="Calibri"/>
              </a:rPr>
              <a:t>For example, uncontrolled movements in the person's fingers, feet, face, or torso. These movements are signs of chorea. They can get more intense when the person is nervous or distracted; as Huntington's disease  progresses, the person’s movements can become more extreme and obvious.</a:t>
            </a:r>
          </a:p>
          <a:p>
            <a:r>
              <a:rPr lang="en-US" sz="1200" b="0" i="0" u="none" strike="noStrike" cap="none" dirty="0">
                <a:solidFill>
                  <a:schemeClr val="dk1"/>
                </a:solidFill>
                <a:effectLst/>
                <a:latin typeface="Calibri"/>
                <a:ea typeface="Calibri"/>
                <a:cs typeface="Calibri"/>
                <a:sym typeface="Calibri"/>
              </a:rPr>
              <a:t>Symptoms of Huntington's disease typically appear in middle-aged people (adult HD). They can also appear in children (juvenile HD), but this is rare. The disease gets worse over time. Early signs of Huntington's disease can vary, but often include mild clumsiness or problems with balance or movement, cognitive or psychiatric symptoms (problems with thinking or emotion), and changes in behavior. </a:t>
            </a:r>
            <a:r>
              <a:rPr lang="en-US" dirty="0"/>
              <a:t>(https://www.ninds.nih.gov/health-information/disorders/huntingtons-disease#:~:text=HD%20is%20caused%20by%20a,at%20risk%20for%20the%20disease.</a:t>
            </a:r>
          </a:p>
          <a:p>
            <a:pPr marL="0" lvl="0" indent="0" algn="l" rtl="0">
              <a:spcBef>
                <a:spcPts val="0"/>
              </a:spcBef>
              <a:spcAft>
                <a:spcPts val="0"/>
              </a:spcAft>
              <a:buNone/>
            </a:pPr>
            <a:r>
              <a:rPr lang="en-US" dirty="0"/>
              <a:t>https://www.healthdirect.gov.au/huntingtons-disease)</a:t>
            </a:r>
            <a:endParaRPr dirty="0"/>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12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b="0" i="0">
                <a:solidFill>
                  <a:srgbClr val="D1D5DB"/>
                </a:solidFill>
                <a:effectLst/>
                <a:latin typeface="Söhne"/>
              </a:rPr>
              <a:t>This neurodegenerative disorder presents with a range of early symptoms, followed by severe manifestations as it progresses. Some of the early symptoms are irritability, depression, mood swings, trouble driving and learning new things, forgetting facts and having trouble making decisions. </a:t>
            </a:r>
            <a:r>
              <a:rPr lang="en-US" sz="1200" b="1">
                <a:latin typeface="+mn-lt"/>
              </a:rPr>
              <a:t>As the disease progresses, the following symptoms become more common: trouble feeding oneself, difficulty swallowing, strange and uncontrolled movements, loss of memory and judgement, changes in speech and personality, disorientation and confusion, hallucinations, paranoia and psychosis.</a:t>
            </a:r>
            <a:endParaRPr lang="en-US"/>
          </a:p>
          <a:p>
            <a:pPr marL="0" lvl="0" indent="0" algn="l" rtl="0">
              <a:spcBef>
                <a:spcPts val="0"/>
              </a:spcBef>
              <a:spcAft>
                <a:spcPts val="0"/>
              </a:spcAft>
              <a:buNone/>
            </a:pPr>
            <a:r>
              <a:rPr lang="en-US"/>
              <a:t>(https://www.hopkinsmedicine.org/health/conditions-and-diseases/huntingtons-disease)</a:t>
            </a: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450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8200" y="365125"/>
            <a:ext cx="10515600" cy="7423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5"/>
          <p:cNvSpPr txBox="1">
            <a:spLocks noGrp="1"/>
          </p:cNvSpPr>
          <p:nvPr>
            <p:ph type="body" idx="1"/>
          </p:nvPr>
        </p:nvSpPr>
        <p:spPr>
          <a:xfrm>
            <a:off x="838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5"/>
          <p:cNvSpPr txBox="1">
            <a:spLocks noGrp="1"/>
          </p:cNvSpPr>
          <p:nvPr>
            <p:ph type="body" idx="2"/>
          </p:nvPr>
        </p:nvSpPr>
        <p:spPr>
          <a:xfrm>
            <a:off x="6172200" y="1361440"/>
            <a:ext cx="5181600" cy="48155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a:spLocks noGrp="1"/>
          </p:cNvSpPr>
          <p:nvPr>
            <p:ph type="pic" idx="2"/>
          </p:nvPr>
        </p:nvSpPr>
        <p:spPr>
          <a:xfrm>
            <a:off x="5183188" y="987425"/>
            <a:ext cx="6172200" cy="4873625"/>
          </a:xfrm>
          <a:prstGeom prst="rect">
            <a:avLst/>
          </a:prstGeom>
          <a:noFill/>
          <a:ln>
            <a:noFill/>
          </a:ln>
        </p:spPr>
      </p:sp>
      <p:sp>
        <p:nvSpPr>
          <p:cNvPr id="57" name="Google Shape;57;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 name="Google Shape;12;p11"/>
          <p:cNvGrpSpPr/>
          <p:nvPr/>
        </p:nvGrpSpPr>
        <p:grpSpPr>
          <a:xfrm>
            <a:off x="179523" y="6121210"/>
            <a:ext cx="6520219" cy="633095"/>
            <a:chOff x="519728" y="10058718"/>
            <a:chExt cx="6520219" cy="633095"/>
          </a:xfrm>
        </p:grpSpPr>
        <p:pic>
          <p:nvPicPr>
            <p:cNvPr id="13" name="Google Shape;13;p11"/>
            <p:cNvPicPr preferRelativeResize="0"/>
            <p:nvPr/>
          </p:nvPicPr>
          <p:blipFill rotWithShape="1">
            <a:blip r:embed="rId13">
              <a:alphaModFix/>
            </a:blip>
            <a:srcRect/>
            <a:stretch/>
          </p:blipFill>
          <p:spPr>
            <a:xfrm>
              <a:off x="519728" y="10058718"/>
              <a:ext cx="2218055" cy="633095"/>
            </a:xfrm>
            <a:prstGeom prst="rect">
              <a:avLst/>
            </a:prstGeom>
            <a:noFill/>
            <a:ln>
              <a:noFill/>
            </a:ln>
          </p:spPr>
        </p:pic>
        <p:sp>
          <p:nvSpPr>
            <p:cNvPr id="14" name="Google Shape;14;p11"/>
            <p:cNvSpPr txBox="1"/>
            <p:nvPr/>
          </p:nvSpPr>
          <p:spPr>
            <a:xfrm>
              <a:off x="2796720" y="10142137"/>
              <a:ext cx="4243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b="0" i="0" u="none" strike="noStrike" cap="none">
                  <a:solidFill>
                    <a:schemeClr val="dk1"/>
                  </a:solidFill>
                  <a:latin typeface="Calibri"/>
                  <a:ea typeface="Calibri"/>
                  <a:cs typeface="Calibri"/>
                  <a:sym typeface="Calibri"/>
                </a:rPr>
                <a:t>Reference number: 618596-EPP-1-2020-1-SE-EPPKA2-CBHE-JP</a:t>
              </a:r>
              <a:br>
                <a:rPr lang="en-GB" sz="800" b="0" i="0" u="none" strike="noStrike" cap="none">
                  <a:solidFill>
                    <a:schemeClr val="dk1"/>
                  </a:solidFill>
                  <a:latin typeface="Calibri"/>
                  <a:ea typeface="Calibri"/>
                  <a:cs typeface="Calibri"/>
                  <a:sym typeface="Calibri"/>
                </a:rPr>
              </a:br>
              <a:r>
                <a:rPr lang="en-GB" sz="800" b="0" i="0" u="none" strike="noStrike" cap="none">
                  <a:solidFill>
                    <a:schemeClr val="dk1"/>
                  </a:solidFill>
                  <a:latin typeface="Calibri"/>
                  <a:ea typeface="Calibri"/>
                  <a:cs typeface="Calibri"/>
                  <a:sym typeface="Calibri"/>
                </a:rPr>
                <a:t>This publication [communication] reflects the views only of the authors, and the Commission cannot be held responsible for any use, which may be made of the information contained therein.</a:t>
              </a:r>
              <a:endParaRPr/>
            </a:p>
          </p:txBody>
        </p:sp>
      </p:grpSp>
      <p:pic>
        <p:nvPicPr>
          <p:cNvPr id="15" name="Google Shape;15;p11"/>
          <p:cNvPicPr preferRelativeResize="0"/>
          <p:nvPr/>
        </p:nvPicPr>
        <p:blipFill rotWithShape="1">
          <a:blip r:embed="rId14">
            <a:alphaModFix/>
          </a:blip>
          <a:srcRect/>
          <a:stretch/>
        </p:blipFill>
        <p:spPr>
          <a:xfrm>
            <a:off x="11058439" y="5504807"/>
            <a:ext cx="1074143" cy="13091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hyperlink" Target="https://shop.alzheimers.org.uk/" TargetMode="External"/><Relationship Id="rId3" Type="http://schemas.openxmlformats.org/officeDocument/2006/relationships/slideLayout" Target="../slideLayouts/slideLayout2.xml"/><Relationship Id="rId7" Type="http://schemas.openxmlformats.org/officeDocument/2006/relationships/hyperlink" Target="https://www.alz.org/" TargetMode="Externa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hyperlink" Target="http://www.jhu.edu/" TargetMode="External"/><Relationship Id="rId11" Type="http://schemas.openxmlformats.org/officeDocument/2006/relationships/image" Target="../media/image3.png"/><Relationship Id="rId5" Type="http://schemas.openxmlformats.org/officeDocument/2006/relationships/hyperlink" Target="http://dx.doi.org/10.3233/NRE-151241" TargetMode="External"/><Relationship Id="rId10" Type="http://schemas.openxmlformats.org/officeDocument/2006/relationships/hyperlink" Target="http://www.hopkinsmedicine.org/" TargetMode="External"/><Relationship Id="rId4" Type="http://schemas.openxmlformats.org/officeDocument/2006/relationships/hyperlink" Target="https://www.researchgate.net/profile/Aimee-Mooney-2" TargetMode="External"/><Relationship Id="rId9" Type="http://schemas.openxmlformats.org/officeDocument/2006/relationships/hyperlink" Target="http://www.hda.org.uk/"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1490070" y="1470990"/>
            <a:ext cx="9144000" cy="1293537"/>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sz="5400" b="1"/>
              <a:t>Course number 6</a:t>
            </a:r>
            <a:br>
              <a:rPr lang="en-GB" sz="5400" b="1"/>
            </a:br>
            <a:r>
              <a:rPr lang="en-GB" sz="5400" b="1"/>
              <a:t>COMMUNICATION</a:t>
            </a:r>
            <a:endParaRPr sz="5400"/>
          </a:p>
        </p:txBody>
      </p:sp>
      <p:sp>
        <p:nvSpPr>
          <p:cNvPr id="78" name="Google Shape;78;p1"/>
          <p:cNvSpPr txBox="1">
            <a:spLocks noGrp="1"/>
          </p:cNvSpPr>
          <p:nvPr>
            <p:ph type="subTitle" idx="1"/>
          </p:nvPr>
        </p:nvSpPr>
        <p:spPr>
          <a:xfrm>
            <a:off x="1524000" y="3602038"/>
            <a:ext cx="9144000" cy="633095"/>
          </a:xfrm>
          <a:prstGeom prst="rect">
            <a:avLst/>
          </a:prstGeom>
          <a:noFill/>
          <a:ln>
            <a:noFill/>
          </a:ln>
        </p:spPr>
        <p:txBody>
          <a:bodyPr spcFirstLastPara="1" wrap="square" lIns="91425" tIns="45700" rIns="91425" bIns="45700" anchor="t" anchorCtr="0">
            <a:normAutofit fontScale="92500" lnSpcReduction="10000"/>
          </a:bodyPr>
          <a:lstStyle/>
          <a:p>
            <a:pPr marL="0" lvl="0" indent="0">
              <a:spcBef>
                <a:spcPts val="0"/>
              </a:spcBef>
              <a:buSzPct val="100000"/>
            </a:pPr>
            <a:r>
              <a:rPr lang="en-GB" dirty="0"/>
              <a:t>Unit number: 3 Unit name: </a:t>
            </a:r>
            <a:r>
              <a:rPr lang="en-US" b="1" dirty="0"/>
              <a:t>Communication and NDDs</a:t>
            </a:r>
            <a:br>
              <a:rPr lang="en-GB" dirty="0"/>
            </a:br>
            <a:endParaRPr dirty="0"/>
          </a:p>
        </p:txBody>
      </p:sp>
      <p:sp>
        <p:nvSpPr>
          <p:cNvPr id="79" name="Google Shape;79;p1"/>
          <p:cNvSpPr txBox="1"/>
          <p:nvPr/>
        </p:nvSpPr>
        <p:spPr>
          <a:xfrm>
            <a:off x="1696949" y="4327208"/>
            <a:ext cx="9144000" cy="63309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90000"/>
              </a:lnSpc>
              <a:spcBef>
                <a:spcPts val="0"/>
              </a:spcBef>
              <a:spcAft>
                <a:spcPts val="0"/>
              </a:spcAft>
              <a:buClr>
                <a:schemeClr val="dk1"/>
              </a:buClr>
              <a:buSzPts val="2400"/>
              <a:buFont typeface="Arial"/>
              <a:buNone/>
            </a:pPr>
            <a:r>
              <a:rPr lang="en-GB" sz="2400" err="1">
                <a:solidFill>
                  <a:schemeClr val="dk1"/>
                </a:solidFill>
                <a:latin typeface="Calibri"/>
                <a:ea typeface="Calibri"/>
                <a:cs typeface="Calibri"/>
                <a:sym typeface="Calibri"/>
              </a:rPr>
              <a:t>Loukia</a:t>
            </a:r>
            <a:r>
              <a:rPr lang="en-GB" sz="2400">
                <a:solidFill>
                  <a:schemeClr val="dk1"/>
                </a:solidFill>
                <a:latin typeface="Calibri"/>
                <a:ea typeface="Calibri"/>
                <a:cs typeface="Calibri"/>
                <a:sym typeface="Calibri"/>
              </a:rPr>
              <a:t> </a:t>
            </a:r>
            <a:r>
              <a:rPr lang="en-GB" sz="2400" err="1">
                <a:solidFill>
                  <a:schemeClr val="dk1"/>
                </a:solidFill>
                <a:latin typeface="Calibri"/>
                <a:ea typeface="Calibri"/>
                <a:cs typeface="Calibri"/>
                <a:sym typeface="Calibri"/>
              </a:rPr>
              <a:t>Taxitari</a:t>
            </a:r>
            <a:br>
              <a:rPr lang="en-GB" sz="2400">
                <a:solidFill>
                  <a:schemeClr val="dk1"/>
                </a:solidFill>
                <a:latin typeface="Calibri"/>
                <a:ea typeface="Calibri"/>
                <a:cs typeface="Calibri"/>
                <a:sym typeface="Calibri"/>
              </a:rPr>
            </a:br>
            <a:r>
              <a:rPr lang="en-GB" sz="2400" err="1">
                <a:solidFill>
                  <a:schemeClr val="dk1"/>
                </a:solidFill>
                <a:latin typeface="Calibri"/>
                <a:ea typeface="Calibri"/>
                <a:cs typeface="Calibri"/>
                <a:sym typeface="Calibri"/>
              </a:rPr>
              <a:t>Neapolis</a:t>
            </a:r>
            <a:r>
              <a:rPr lang="en-GB" sz="2400">
                <a:solidFill>
                  <a:schemeClr val="dk1"/>
                </a:solidFill>
                <a:latin typeface="Calibri"/>
                <a:ea typeface="Calibri"/>
                <a:cs typeface="Calibri"/>
                <a:sym typeface="Calibri"/>
              </a:rPr>
              <a:t> University </a:t>
            </a:r>
            <a:r>
              <a:rPr lang="en-GB" sz="2400" err="1">
                <a:solidFill>
                  <a:schemeClr val="dk1"/>
                </a:solidFill>
                <a:latin typeface="Calibri"/>
                <a:ea typeface="Calibri"/>
                <a:cs typeface="Calibri"/>
                <a:sym typeface="Calibri"/>
              </a:rPr>
              <a:t>Pafos</a:t>
            </a:r>
            <a:endParaRPr/>
          </a:p>
        </p:txBody>
      </p:sp>
      <p:sp>
        <p:nvSpPr>
          <p:cNvPr id="80" name="Google Shape;80;p1"/>
          <p:cNvSpPr txBox="1"/>
          <p:nvPr/>
        </p:nvSpPr>
        <p:spPr>
          <a:xfrm>
            <a:off x="516835" y="252076"/>
            <a:ext cx="1015116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alibri"/>
                <a:ea typeface="Calibri"/>
                <a:cs typeface="Calibri"/>
                <a:sym typeface="Calibri"/>
              </a:rPr>
              <a:t>nEUROcare - </a:t>
            </a:r>
            <a:br>
              <a:rPr lang="en-GB" sz="1800" b="1">
                <a:solidFill>
                  <a:schemeClr val="dk1"/>
                </a:solidFill>
                <a:latin typeface="Calibri"/>
                <a:ea typeface="Calibri"/>
                <a:cs typeface="Calibri"/>
                <a:sym typeface="Calibri"/>
              </a:rPr>
            </a:br>
            <a:r>
              <a:rPr lang="en-GB" sz="1800" b="1">
                <a:solidFill>
                  <a:schemeClr val="dk1"/>
                </a:solidFill>
                <a:latin typeface="Calibri"/>
                <a:ea typeface="Calibri"/>
                <a:cs typeface="Calibri"/>
                <a:sym typeface="Calibri"/>
              </a:rPr>
              <a:t>a European initiative for capacity building to meet the challenges </a:t>
            </a:r>
            <a:endParaRPr/>
          </a:p>
          <a:p>
            <a:pPr marL="0" marR="0" lvl="0" indent="0" algn="ctr" rtl="0">
              <a:spcBef>
                <a:spcPts val="0"/>
              </a:spcBef>
              <a:spcAft>
                <a:spcPts val="0"/>
              </a:spcAft>
              <a:buNone/>
            </a:pPr>
            <a:r>
              <a:rPr lang="en-GB" sz="1800" b="1">
                <a:solidFill>
                  <a:schemeClr val="dk1"/>
                </a:solidFill>
                <a:latin typeface="Calibri"/>
                <a:ea typeface="Calibri"/>
                <a:cs typeface="Calibri"/>
                <a:sym typeface="Calibri"/>
              </a:rPr>
              <a:t>of caring for people with neurodegenerative disorders in Sri Lanka</a:t>
            </a: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2" name="1">
            <a:hlinkClick r:id="" action="ppaction://media"/>
            <a:extLst>
              <a:ext uri="{FF2B5EF4-FFF2-40B4-BE49-F238E27FC236}">
                <a16:creationId xmlns:a16="http://schemas.microsoft.com/office/drawing/2014/main" id="{6ED4D7E1-DA8A-48BC-F0F8-1503174097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950" y="496030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79"/>
    </mc:Choice>
    <mc:Fallback xmlns="">
      <p:transition spd="slow" advTm="60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77"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What’s Parkinson’s Disease? </a:t>
            </a:r>
            <a:endParaRPr b="1"/>
          </a:p>
        </p:txBody>
      </p:sp>
      <p:pic>
        <p:nvPicPr>
          <p:cNvPr id="4100" name="Picture 4" descr="Parkinson's disease"/>
          <p:cNvPicPr>
            <a:picLocks noChangeAspect="1" noChangeArrowheads="1"/>
          </p:cNvPicPr>
          <p:nvPr/>
        </p:nvPicPr>
        <p:blipFill rotWithShape="1">
          <a:blip r:embed="rId5">
            <a:extLst>
              <a:ext uri="{28A0092B-C50C-407E-A947-70E740481C1C}">
                <a14:useLocalDpi xmlns:a14="http://schemas.microsoft.com/office/drawing/2010/main" val="0"/>
              </a:ext>
            </a:extLst>
          </a:blip>
          <a:srcRect l="3124" t="28989" r="3030" b="14384"/>
          <a:stretch/>
        </p:blipFill>
        <p:spPr bwMode="auto">
          <a:xfrm>
            <a:off x="838200" y="1348352"/>
            <a:ext cx="10325251" cy="4153545"/>
          </a:xfrm>
          <a:prstGeom prst="rect">
            <a:avLst/>
          </a:prstGeom>
          <a:noFill/>
          <a:extLst>
            <a:ext uri="{909E8E84-426E-40DD-AFC4-6F175D3DCCD1}">
              <a14:hiddenFill xmlns:a14="http://schemas.microsoft.com/office/drawing/2010/main">
                <a:solidFill>
                  <a:srgbClr val="FFFFFF"/>
                </a:solidFill>
              </a14:hiddenFill>
            </a:ext>
          </a:extLst>
        </p:spPr>
      </p:pic>
      <p:pic>
        <p:nvPicPr>
          <p:cNvPr id="2" name="5">
            <a:hlinkClick r:id="" action="ppaction://media"/>
            <a:extLst>
              <a:ext uri="{FF2B5EF4-FFF2-40B4-BE49-F238E27FC236}">
                <a16:creationId xmlns:a16="http://schemas.microsoft.com/office/drawing/2014/main" id="{FEB29671-BDF1-C12B-09BA-BBA08056F5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9932" y="4990187"/>
            <a:ext cx="406400" cy="406400"/>
          </a:xfrm>
          <a:prstGeom prst="rect">
            <a:avLst/>
          </a:prstGeom>
        </p:spPr>
      </p:pic>
    </p:spTree>
    <p:extLst>
      <p:ext uri="{BB962C8B-B14F-4D97-AF65-F5344CB8AC3E}">
        <p14:creationId xmlns:p14="http://schemas.microsoft.com/office/powerpoint/2010/main" val="2633916940"/>
      </p:ext>
    </p:extLst>
  </p:cSld>
  <p:clrMapOvr>
    <a:masterClrMapping/>
  </p:clrMapOvr>
  <mc:AlternateContent xmlns:mc="http://schemas.openxmlformats.org/markup-compatibility/2006" xmlns:p14="http://schemas.microsoft.com/office/powerpoint/2010/main">
    <mc:Choice Requires="p14">
      <p:transition spd="slow" p14:dur="2000" advTm="38760"/>
    </mc:Choice>
    <mc:Fallback xmlns="">
      <p:transition spd="slow" advTm="387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5"/>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What’s Parkinson’s Disease? </a:t>
            </a:r>
            <a:endParaRPr b="1"/>
          </a:p>
        </p:txBody>
      </p:sp>
      <p:sp>
        <p:nvSpPr>
          <p:cNvPr id="2" name="Rectangle 1"/>
          <p:cNvSpPr/>
          <p:nvPr/>
        </p:nvSpPr>
        <p:spPr>
          <a:xfrm>
            <a:off x="1175282" y="1914959"/>
            <a:ext cx="10052451" cy="646331"/>
          </a:xfrm>
          <a:prstGeom prst="rect">
            <a:avLst/>
          </a:prstGeom>
        </p:spPr>
        <p:txBody>
          <a:bodyPr wrap="square">
            <a:spAutoFit/>
          </a:bodyPr>
          <a:lstStyle/>
          <a:p>
            <a:r>
              <a:rPr lang="en-US" sz="3600">
                <a:ln w="0"/>
                <a:solidFill>
                  <a:schemeClr val="tx1"/>
                </a:solidFill>
                <a:effectLst>
                  <a:outerShdw blurRad="38100" dist="19050" dir="2700000" algn="tl" rotWithShape="0">
                    <a:schemeClr val="dk1">
                      <a:alpha val="40000"/>
                    </a:schemeClr>
                  </a:outerShdw>
                </a:effectLst>
              </a:rPr>
              <a:t> </a:t>
            </a:r>
          </a:p>
        </p:txBody>
      </p:sp>
      <p:graphicFrame>
        <p:nvGraphicFramePr>
          <p:cNvPr id="3" name="Table 2"/>
          <p:cNvGraphicFramePr>
            <a:graphicFrameLocks noGrp="1"/>
          </p:cNvGraphicFramePr>
          <p:nvPr/>
        </p:nvGraphicFramePr>
        <p:xfrm>
          <a:off x="1175282" y="1914959"/>
          <a:ext cx="7457050" cy="2499360"/>
        </p:xfrm>
        <a:graphic>
          <a:graphicData uri="http://schemas.openxmlformats.org/drawingml/2006/table">
            <a:tbl>
              <a:tblPr firstRow="1" bandRow="1">
                <a:tableStyleId>{2D5ABB26-0587-4C30-8999-92F81FD0307C}</a:tableStyleId>
              </a:tblPr>
              <a:tblGrid>
                <a:gridCol w="2094522">
                  <a:extLst>
                    <a:ext uri="{9D8B030D-6E8A-4147-A177-3AD203B41FA5}">
                      <a16:colId xmlns:a16="http://schemas.microsoft.com/office/drawing/2014/main" val="1410805136"/>
                    </a:ext>
                  </a:extLst>
                </a:gridCol>
                <a:gridCol w="5362528">
                  <a:extLst>
                    <a:ext uri="{9D8B030D-6E8A-4147-A177-3AD203B41FA5}">
                      <a16:colId xmlns:a16="http://schemas.microsoft.com/office/drawing/2014/main" val="706488626"/>
                    </a:ext>
                  </a:extLst>
                </a:gridCol>
              </a:tblGrid>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b="0">
                          <a:ln w="0"/>
                          <a:solidFill>
                            <a:schemeClr val="tx1"/>
                          </a:solidFill>
                          <a:effectLst/>
                        </a:rPr>
                        <a:t>TRAP</a:t>
                      </a:r>
                    </a:p>
                    <a:p>
                      <a:endParaRPr lang="en-US"/>
                    </a:p>
                  </a:txBody>
                  <a:tcPr/>
                </a:tc>
                <a:tc>
                  <a:txBody>
                    <a:bodyPr/>
                    <a:lstStyle/>
                    <a:p>
                      <a:pPr lvl="8"/>
                      <a:r>
                        <a:rPr lang="en-US" sz="3600">
                          <a:ln w="0"/>
                          <a:solidFill>
                            <a:schemeClr val="tx1"/>
                          </a:solidFill>
                          <a:effectLst>
                            <a:outerShdw blurRad="38100" dist="19050" dir="2700000" algn="tl" rotWithShape="0">
                              <a:schemeClr val="dk1">
                                <a:alpha val="40000"/>
                              </a:schemeClr>
                            </a:outerShdw>
                          </a:effectLst>
                        </a:rPr>
                        <a:t>T</a:t>
                      </a:r>
                      <a:r>
                        <a:rPr lang="en-US" sz="2000">
                          <a:ln w="0"/>
                          <a:solidFill>
                            <a:schemeClr val="tx1"/>
                          </a:solidFill>
                          <a:effectLst>
                            <a:outerShdw blurRad="38100" dist="19050" dir="2700000" algn="tl" rotWithShape="0">
                              <a:schemeClr val="dk1">
                                <a:alpha val="40000"/>
                              </a:schemeClr>
                            </a:outerShdw>
                          </a:effectLst>
                        </a:rPr>
                        <a:t>= tremor </a:t>
                      </a:r>
                    </a:p>
                    <a:p>
                      <a:pPr lvl="3"/>
                      <a:r>
                        <a:rPr lang="en-US" sz="3600">
                          <a:ln w="0"/>
                          <a:solidFill>
                            <a:schemeClr val="tx1"/>
                          </a:solidFill>
                          <a:effectLst>
                            <a:outerShdw blurRad="38100" dist="19050" dir="2700000" algn="tl" rotWithShape="0">
                              <a:schemeClr val="dk1">
                                <a:alpha val="40000"/>
                              </a:schemeClr>
                            </a:outerShdw>
                          </a:effectLst>
                        </a:rPr>
                        <a:t>R</a:t>
                      </a:r>
                      <a:r>
                        <a:rPr lang="en-US" sz="2000">
                          <a:ln w="0"/>
                          <a:solidFill>
                            <a:schemeClr val="tx1"/>
                          </a:solidFill>
                          <a:effectLst>
                            <a:outerShdw blurRad="38100" dist="19050" dir="2700000" algn="tl" rotWithShape="0">
                              <a:schemeClr val="dk1">
                                <a:alpha val="40000"/>
                              </a:schemeClr>
                            </a:outerShdw>
                          </a:effectLst>
                        </a:rPr>
                        <a:t>= rigidity</a:t>
                      </a:r>
                    </a:p>
                    <a:p>
                      <a:pPr lvl="3"/>
                      <a:r>
                        <a:rPr lang="en-US" sz="3600">
                          <a:ln w="0"/>
                          <a:solidFill>
                            <a:schemeClr val="tx1"/>
                          </a:solidFill>
                          <a:effectLst>
                            <a:outerShdw blurRad="38100" dist="19050" dir="2700000" algn="tl" rotWithShape="0">
                              <a:schemeClr val="dk1">
                                <a:alpha val="40000"/>
                              </a:schemeClr>
                            </a:outerShdw>
                          </a:effectLst>
                        </a:rPr>
                        <a:t>A</a:t>
                      </a:r>
                      <a:r>
                        <a:rPr lang="en-US" sz="2000">
                          <a:ln w="0"/>
                          <a:solidFill>
                            <a:schemeClr val="tx1"/>
                          </a:solidFill>
                          <a:effectLst>
                            <a:outerShdw blurRad="38100" dist="19050" dir="2700000" algn="tl" rotWithShape="0">
                              <a:schemeClr val="dk1">
                                <a:alpha val="40000"/>
                              </a:schemeClr>
                            </a:outerShdw>
                          </a:effectLst>
                        </a:rPr>
                        <a:t>= akinesia (“lack of movement”)</a:t>
                      </a:r>
                      <a:endParaRPr lang="en-US" sz="3600">
                        <a:ln w="0"/>
                        <a:solidFill>
                          <a:schemeClr val="tx1"/>
                        </a:solidFill>
                        <a:effectLst>
                          <a:outerShdw blurRad="38100" dist="19050" dir="2700000" algn="tl" rotWithShape="0">
                            <a:schemeClr val="dk1">
                              <a:alpha val="40000"/>
                            </a:schemeClr>
                          </a:outerShdw>
                        </a:effectLst>
                      </a:endParaRPr>
                    </a:p>
                    <a:p>
                      <a:pPr lvl="3"/>
                      <a:r>
                        <a:rPr lang="en-US" sz="3600">
                          <a:ln w="0"/>
                          <a:solidFill>
                            <a:schemeClr val="tx1"/>
                          </a:solidFill>
                          <a:effectLst>
                            <a:outerShdw blurRad="38100" dist="19050" dir="2700000" algn="tl" rotWithShape="0">
                              <a:schemeClr val="dk1">
                                <a:alpha val="40000"/>
                              </a:schemeClr>
                            </a:outerShdw>
                          </a:effectLst>
                        </a:rPr>
                        <a:t>P</a:t>
                      </a:r>
                      <a:r>
                        <a:rPr lang="en-US" sz="2000">
                          <a:ln w="0"/>
                          <a:solidFill>
                            <a:schemeClr val="tx1"/>
                          </a:solidFill>
                          <a:effectLst>
                            <a:outerShdw blurRad="38100" dist="19050" dir="2700000" algn="tl" rotWithShape="0">
                              <a:schemeClr val="dk1">
                                <a:alpha val="40000"/>
                              </a:schemeClr>
                            </a:outerShdw>
                          </a:effectLst>
                        </a:rPr>
                        <a:t>=postural instability</a:t>
                      </a:r>
                    </a:p>
                    <a:p>
                      <a:endParaRPr lang="en-US"/>
                    </a:p>
                  </a:txBody>
                  <a:tcPr/>
                </a:tc>
                <a:extLst>
                  <a:ext uri="{0D108BD9-81ED-4DB2-BD59-A6C34878D82A}">
                    <a16:rowId xmlns:a16="http://schemas.microsoft.com/office/drawing/2014/main" val="2833291324"/>
                  </a:ext>
                </a:extLst>
              </a:tr>
            </a:tbl>
          </a:graphicData>
        </a:graphic>
      </p:graphicFrame>
      <p:pic>
        <p:nvPicPr>
          <p:cNvPr id="4" name="6">
            <a:hlinkClick r:id="" action="ppaction://media"/>
            <a:extLst>
              <a:ext uri="{FF2B5EF4-FFF2-40B4-BE49-F238E27FC236}">
                <a16:creationId xmlns:a16="http://schemas.microsoft.com/office/drawing/2014/main" id="{A8A01951-11F0-1533-E656-839982A43C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531" y="4725827"/>
            <a:ext cx="406400" cy="406400"/>
          </a:xfrm>
          <a:prstGeom prst="rect">
            <a:avLst/>
          </a:prstGeom>
        </p:spPr>
      </p:pic>
    </p:spTree>
    <p:extLst>
      <p:ext uri="{BB962C8B-B14F-4D97-AF65-F5344CB8AC3E}">
        <p14:creationId xmlns:p14="http://schemas.microsoft.com/office/powerpoint/2010/main" val="923708682"/>
      </p:ext>
    </p:extLst>
  </p:cSld>
  <p:clrMapOvr>
    <a:masterClrMapping/>
  </p:clrMapOvr>
  <mc:AlternateContent xmlns:mc="http://schemas.openxmlformats.org/markup-compatibility/2006" xmlns:p14="http://schemas.microsoft.com/office/powerpoint/2010/main">
    <mc:Choice Requires="p14">
      <p:transition spd="slow" p14:dur="2000" advTm="23954"/>
    </mc:Choice>
    <mc:Fallback xmlns="">
      <p:transition spd="slow" advTm="23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What is </a:t>
            </a:r>
            <a:r>
              <a:rPr lang="en-US" b="1"/>
              <a:t>Multiple Sclerosis</a:t>
            </a:r>
            <a:r>
              <a:rPr lang="en-GB" b="1"/>
              <a:t>?</a:t>
            </a:r>
            <a:endParaRPr b="1"/>
          </a:p>
        </p:txBody>
      </p:sp>
      <p:pic>
        <p:nvPicPr>
          <p:cNvPr id="2" name="Picture 1"/>
          <p:cNvPicPr>
            <a:picLocks noChangeAspect="1"/>
          </p:cNvPicPr>
          <p:nvPr/>
        </p:nvPicPr>
        <p:blipFill>
          <a:blip r:embed="rId5"/>
          <a:stretch>
            <a:fillRect/>
          </a:stretch>
        </p:blipFill>
        <p:spPr>
          <a:xfrm>
            <a:off x="2855936" y="1239520"/>
            <a:ext cx="3240064" cy="4458804"/>
          </a:xfrm>
          <a:prstGeom prst="rect">
            <a:avLst/>
          </a:prstGeom>
        </p:spPr>
      </p:pic>
      <p:pic>
        <p:nvPicPr>
          <p:cNvPr id="3" name="9">
            <a:hlinkClick r:id="" action="ppaction://media"/>
            <a:extLst>
              <a:ext uri="{FF2B5EF4-FFF2-40B4-BE49-F238E27FC236}">
                <a16:creationId xmlns:a16="http://schemas.microsoft.com/office/drawing/2014/main" id="{B550EDAF-3C69-9914-3524-C2BCD90131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1303" y="4982680"/>
            <a:ext cx="406400" cy="406400"/>
          </a:xfrm>
          <a:prstGeom prst="rect">
            <a:avLst/>
          </a:prstGeom>
        </p:spPr>
      </p:pic>
    </p:spTree>
    <p:extLst>
      <p:ext uri="{BB962C8B-B14F-4D97-AF65-F5344CB8AC3E}">
        <p14:creationId xmlns:p14="http://schemas.microsoft.com/office/powerpoint/2010/main" val="3611617168"/>
      </p:ext>
    </p:extLst>
  </p:cSld>
  <p:clrMapOvr>
    <a:masterClrMapping/>
  </p:clrMapOvr>
  <mc:AlternateContent xmlns:mc="http://schemas.openxmlformats.org/markup-compatibility/2006" xmlns:p14="http://schemas.microsoft.com/office/powerpoint/2010/main">
    <mc:Choice Requires="p14">
      <p:transition spd="slow" p14:dur="2000" advTm="53582"/>
    </mc:Choice>
    <mc:Fallback xmlns="">
      <p:transition spd="slow" advTm="53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What is </a:t>
            </a:r>
            <a:r>
              <a:rPr lang="en-US" b="1"/>
              <a:t>Multiple Sclerosis</a:t>
            </a:r>
            <a:r>
              <a:rPr lang="en-GB" b="1"/>
              <a:t>?</a:t>
            </a:r>
            <a:endParaRPr b="1"/>
          </a:p>
        </p:txBody>
      </p:sp>
      <p:graphicFrame>
        <p:nvGraphicFramePr>
          <p:cNvPr id="3" name="Table 2"/>
          <p:cNvGraphicFramePr>
            <a:graphicFrameLocks noGrp="1"/>
          </p:cNvGraphicFramePr>
          <p:nvPr>
            <p:extLst>
              <p:ext uri="{D42A27DB-BD31-4B8C-83A1-F6EECF244321}">
                <p14:modId xmlns:p14="http://schemas.microsoft.com/office/powerpoint/2010/main" val="2433672094"/>
              </p:ext>
            </p:extLst>
          </p:nvPr>
        </p:nvGraphicFramePr>
        <p:xfrm>
          <a:off x="849922" y="1368473"/>
          <a:ext cx="10955217" cy="4857096"/>
        </p:xfrm>
        <a:graphic>
          <a:graphicData uri="http://schemas.openxmlformats.org/drawingml/2006/table">
            <a:tbl>
              <a:tblPr/>
              <a:tblGrid>
                <a:gridCol w="3651739">
                  <a:extLst>
                    <a:ext uri="{9D8B030D-6E8A-4147-A177-3AD203B41FA5}">
                      <a16:colId xmlns:a16="http://schemas.microsoft.com/office/drawing/2014/main" val="2112871570"/>
                    </a:ext>
                  </a:extLst>
                </a:gridCol>
                <a:gridCol w="3651739">
                  <a:extLst>
                    <a:ext uri="{9D8B030D-6E8A-4147-A177-3AD203B41FA5}">
                      <a16:colId xmlns:a16="http://schemas.microsoft.com/office/drawing/2014/main" val="3432860750"/>
                    </a:ext>
                  </a:extLst>
                </a:gridCol>
                <a:gridCol w="3651739">
                  <a:extLst>
                    <a:ext uri="{9D8B030D-6E8A-4147-A177-3AD203B41FA5}">
                      <a16:colId xmlns:a16="http://schemas.microsoft.com/office/drawing/2014/main" val="2452341773"/>
                    </a:ext>
                  </a:extLst>
                </a:gridCol>
              </a:tblGrid>
              <a:tr h="271959">
                <a:tc>
                  <a:txBody>
                    <a:bodyPr/>
                    <a:lstStyle/>
                    <a:p>
                      <a:pPr algn="l" fontAlgn="t"/>
                      <a:r>
                        <a:rPr lang="en-US" sz="2000" b="1">
                          <a:solidFill>
                            <a:schemeClr val="tx1"/>
                          </a:solidFill>
                          <a:effectLst/>
                          <a:latin typeface="+mn-lt"/>
                        </a:rPr>
                        <a:t>Primary symptoms</a:t>
                      </a:r>
                      <a:endParaRPr lang="en-US" sz="2000">
                        <a:solidFill>
                          <a:schemeClr val="tx1"/>
                        </a:solidFill>
                        <a:effectLst/>
                        <a:latin typeface="+mn-lt"/>
                      </a:endParaRPr>
                    </a:p>
                  </a:txBody>
                  <a:tcPr marL="81588" marR="81588" marT="40794" marB="40794">
                    <a:lnL>
                      <a:noFill/>
                    </a:lnL>
                    <a:lnR w="47625" cap="flat" cmpd="sng" algn="ctr">
                      <a:noFill/>
                      <a:prstDash val="solid"/>
                      <a:round/>
                      <a:headEnd type="none" w="med" len="med"/>
                      <a:tailEnd type="none" w="med" len="med"/>
                    </a:lnR>
                    <a:lnT>
                      <a:noFill/>
                    </a:lnT>
                    <a:lnB w="476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r>
                        <a:rPr lang="en-US" sz="2000" b="1">
                          <a:solidFill>
                            <a:schemeClr val="tx1"/>
                          </a:solidFill>
                          <a:effectLst/>
                          <a:latin typeface="+mn-lt"/>
                        </a:rPr>
                        <a:t> Secondary symptoms</a:t>
                      </a:r>
                      <a:endParaRPr lang="en-US" sz="2000">
                        <a:solidFill>
                          <a:schemeClr val="tx1"/>
                        </a:solidFill>
                        <a:effectLst/>
                        <a:latin typeface="+mn-lt"/>
                      </a:endParaRPr>
                    </a:p>
                  </a:txBody>
                  <a:tcPr marL="81588" marR="81588" marT="40794" marB="40794">
                    <a:lnL w="47625" cap="flat" cmpd="sng" algn="ctr">
                      <a:noFill/>
                      <a:prstDash val="solid"/>
                      <a:round/>
                      <a:headEnd type="none" w="med" len="med"/>
                      <a:tailEnd type="none" w="med" len="med"/>
                    </a:lnL>
                    <a:lnR w="47625" cap="flat" cmpd="sng" algn="ctr">
                      <a:noFill/>
                      <a:prstDash val="solid"/>
                      <a:round/>
                      <a:headEnd type="none" w="med" len="med"/>
                      <a:tailEnd type="none" w="med" len="med"/>
                    </a:lnR>
                    <a:lnT>
                      <a:noFill/>
                    </a:lnT>
                    <a:lnB w="476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t"/>
                      <a:r>
                        <a:rPr lang="en-US" sz="2000">
                          <a:solidFill>
                            <a:schemeClr val="tx1"/>
                          </a:solidFill>
                          <a:effectLst/>
                          <a:latin typeface="+mn-lt"/>
                        </a:rPr>
                        <a:t> </a:t>
                      </a:r>
                      <a:r>
                        <a:rPr lang="en-US" sz="2000" b="1">
                          <a:solidFill>
                            <a:schemeClr val="tx1"/>
                          </a:solidFill>
                          <a:effectLst/>
                          <a:latin typeface="+mn-lt"/>
                        </a:rPr>
                        <a:t>Tertiary symptoms</a:t>
                      </a:r>
                      <a:endParaRPr lang="en-US" sz="2000">
                        <a:solidFill>
                          <a:schemeClr val="tx1"/>
                        </a:solidFill>
                        <a:effectLst/>
                        <a:latin typeface="+mn-lt"/>
                      </a:endParaRPr>
                    </a:p>
                  </a:txBody>
                  <a:tcPr marL="81588" marR="81588" marT="40794" marB="40794">
                    <a:lnL w="47625" cap="flat" cmpd="sng" algn="ctr">
                      <a:noFill/>
                      <a:prstDash val="solid"/>
                      <a:round/>
                      <a:headEnd type="none" w="med" len="med"/>
                      <a:tailEnd type="none" w="med" len="med"/>
                    </a:lnL>
                    <a:lnR>
                      <a:noFill/>
                    </a:lnR>
                    <a:lnT>
                      <a:noFill/>
                    </a:lnT>
                    <a:lnB w="476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776636"/>
                  </a:ext>
                </a:extLst>
              </a:tr>
              <a:tr h="4079379">
                <a:tc>
                  <a:txBody>
                    <a:bodyPr/>
                    <a:lstStyle/>
                    <a:p>
                      <a:pPr algn="l" fontAlgn="base"/>
                      <a:r>
                        <a:rPr lang="en-US" sz="1800">
                          <a:solidFill>
                            <a:srgbClr val="000000"/>
                          </a:solidFill>
                          <a:effectLst/>
                          <a:latin typeface="+mn-lt"/>
                        </a:rPr>
                        <a:t>These symptoms are a direct result of the destruction of myelin:</a:t>
                      </a:r>
                    </a:p>
                    <a:p>
                      <a:pPr marL="285750" indent="-285750" algn="l" fontAlgn="base">
                        <a:buFont typeface="Wingdings" panose="05000000000000000000" pitchFamily="2" charset="2"/>
                        <a:buChar char="§"/>
                      </a:pPr>
                      <a:r>
                        <a:rPr lang="en-US" sz="1800">
                          <a:solidFill>
                            <a:srgbClr val="000000"/>
                          </a:solidFill>
                          <a:effectLst/>
                          <a:latin typeface="+mn-lt"/>
                        </a:rPr>
                        <a:t>Weakness</a:t>
                      </a:r>
                    </a:p>
                    <a:p>
                      <a:pPr marL="285750" indent="-285750" algn="l" fontAlgn="base">
                        <a:buFont typeface="Wingdings" panose="05000000000000000000" pitchFamily="2" charset="2"/>
                        <a:buChar char="§"/>
                      </a:pPr>
                      <a:r>
                        <a:rPr lang="en-US" sz="1800">
                          <a:solidFill>
                            <a:srgbClr val="000000"/>
                          </a:solidFill>
                          <a:effectLst/>
                          <a:latin typeface="+mn-lt"/>
                        </a:rPr>
                        <a:t>Numbness</a:t>
                      </a:r>
                    </a:p>
                    <a:p>
                      <a:pPr marL="285750" indent="-285750" algn="l" fontAlgn="base">
                        <a:buFont typeface="Wingdings" panose="05000000000000000000" pitchFamily="2" charset="2"/>
                        <a:buChar char="§"/>
                      </a:pPr>
                      <a:r>
                        <a:rPr lang="en-US" sz="1800">
                          <a:solidFill>
                            <a:srgbClr val="000000"/>
                          </a:solidFill>
                          <a:effectLst/>
                          <a:latin typeface="+mn-lt"/>
                        </a:rPr>
                        <a:t>Shaking (tremors)</a:t>
                      </a:r>
                    </a:p>
                    <a:p>
                      <a:pPr marL="285750" indent="-285750" algn="l" fontAlgn="base">
                        <a:buFont typeface="Wingdings" panose="05000000000000000000" pitchFamily="2" charset="2"/>
                        <a:buChar char="§"/>
                      </a:pPr>
                      <a:r>
                        <a:rPr lang="en-US" sz="1800">
                          <a:solidFill>
                            <a:srgbClr val="000000"/>
                          </a:solidFill>
                          <a:effectLst/>
                          <a:latin typeface="+mn-lt"/>
                        </a:rPr>
                        <a:t>Loss of vision</a:t>
                      </a:r>
                    </a:p>
                    <a:p>
                      <a:pPr marL="285750" indent="-285750" algn="l" fontAlgn="base">
                        <a:buFont typeface="Wingdings" panose="05000000000000000000" pitchFamily="2" charset="2"/>
                        <a:buChar char="§"/>
                      </a:pPr>
                      <a:r>
                        <a:rPr lang="en-US" sz="1800">
                          <a:solidFill>
                            <a:srgbClr val="000000"/>
                          </a:solidFill>
                          <a:effectLst/>
                          <a:latin typeface="+mn-lt"/>
                        </a:rPr>
                        <a:t>Pain</a:t>
                      </a:r>
                    </a:p>
                    <a:p>
                      <a:pPr marL="285750" indent="-285750" algn="l" fontAlgn="base">
                        <a:buFont typeface="Wingdings" panose="05000000000000000000" pitchFamily="2" charset="2"/>
                        <a:buChar char="§"/>
                      </a:pPr>
                      <a:r>
                        <a:rPr lang="en-US" sz="1800">
                          <a:solidFill>
                            <a:srgbClr val="000000"/>
                          </a:solidFill>
                          <a:effectLst/>
                          <a:latin typeface="+mn-lt"/>
                        </a:rPr>
                        <a:t>Paralysis</a:t>
                      </a:r>
                    </a:p>
                    <a:p>
                      <a:pPr marL="285750" indent="-285750" algn="l" fontAlgn="base">
                        <a:buFont typeface="Wingdings" panose="05000000000000000000" pitchFamily="2" charset="2"/>
                        <a:buChar char="§"/>
                      </a:pPr>
                      <a:r>
                        <a:rPr lang="en-US" sz="1800">
                          <a:solidFill>
                            <a:srgbClr val="000000"/>
                          </a:solidFill>
                          <a:effectLst/>
                          <a:latin typeface="+mn-lt"/>
                        </a:rPr>
                        <a:t>Loss of balance</a:t>
                      </a:r>
                    </a:p>
                    <a:p>
                      <a:pPr marL="285750" indent="-285750" algn="l" fontAlgn="base">
                        <a:buFont typeface="Wingdings" panose="05000000000000000000" pitchFamily="2" charset="2"/>
                        <a:buChar char="§"/>
                      </a:pPr>
                      <a:r>
                        <a:rPr lang="en-US" sz="1800">
                          <a:solidFill>
                            <a:srgbClr val="000000"/>
                          </a:solidFill>
                          <a:effectLst/>
                          <a:latin typeface="+mn-lt"/>
                        </a:rPr>
                        <a:t>Bladder and bowel problems</a:t>
                      </a:r>
                    </a:p>
                  </a:txBody>
                  <a:tcPr marL="81588" marR="81588" marT="40794" marB="40794">
                    <a:lnL>
                      <a:noFill/>
                    </a:lnL>
                    <a:lnR w="47625" cap="flat" cmpd="sng" algn="ctr">
                      <a:solidFill>
                        <a:srgbClr val="FFFFFF"/>
                      </a:solidFill>
                      <a:prstDash val="solid"/>
                      <a:round/>
                      <a:headEnd type="none" w="med" len="med"/>
                      <a:tailEnd type="none" w="med" len="med"/>
                    </a:lnR>
                    <a:lnT w="47625" cap="flat" cmpd="sng" algn="ctr">
                      <a:noFill/>
                      <a:prstDash val="solid"/>
                      <a:round/>
                      <a:headEnd type="none" w="med" len="med"/>
                      <a:tailEnd type="none" w="med" len="med"/>
                    </a:lnT>
                    <a:lnB>
                      <a:noFill/>
                    </a:lnB>
                    <a:noFill/>
                  </a:tcPr>
                </a:tc>
                <a:tc>
                  <a:txBody>
                    <a:bodyPr/>
                    <a:lstStyle/>
                    <a:p>
                      <a:pPr fontAlgn="base"/>
                      <a:r>
                        <a:rPr lang="en-US" sz="1800">
                          <a:solidFill>
                            <a:srgbClr val="000000"/>
                          </a:solidFill>
                          <a:effectLst/>
                          <a:latin typeface="+mn-lt"/>
                        </a:rPr>
                        <a:t>These are complications that may occur as a result of the primary symptoms, for example:</a:t>
                      </a:r>
                    </a:p>
                    <a:p>
                      <a:pPr marL="285750" indent="-285750" fontAlgn="base">
                        <a:buFont typeface="Wingdings" panose="05000000000000000000" pitchFamily="2" charset="2"/>
                        <a:buChar char="§"/>
                      </a:pPr>
                      <a:r>
                        <a:rPr lang="en-US" sz="1800">
                          <a:solidFill>
                            <a:srgbClr val="000000"/>
                          </a:solidFill>
                          <a:effectLst/>
                          <a:latin typeface="+mn-lt"/>
                        </a:rPr>
                        <a:t>Paralysis can lead to bedsores.</a:t>
                      </a:r>
                    </a:p>
                    <a:p>
                      <a:pPr marL="285750" indent="-285750" fontAlgn="base">
                        <a:buFont typeface="Wingdings" panose="05000000000000000000" pitchFamily="2" charset="2"/>
                        <a:buChar char="§"/>
                      </a:pPr>
                      <a:r>
                        <a:rPr lang="en-US" sz="1800">
                          <a:solidFill>
                            <a:srgbClr val="000000"/>
                          </a:solidFill>
                          <a:effectLst/>
                          <a:latin typeface="+mn-lt"/>
                        </a:rPr>
                        <a:t>Bladder problems may cause repeated urinary tract infections.</a:t>
                      </a:r>
                    </a:p>
                    <a:p>
                      <a:pPr marL="285750" indent="-285750" fontAlgn="base">
                        <a:buFont typeface="Wingdings" panose="05000000000000000000" pitchFamily="2" charset="2"/>
                        <a:buChar char="§"/>
                      </a:pPr>
                      <a:r>
                        <a:rPr lang="en-US" sz="1800">
                          <a:solidFill>
                            <a:srgbClr val="000000"/>
                          </a:solidFill>
                          <a:effectLst/>
                          <a:latin typeface="+mn-lt"/>
                        </a:rPr>
                        <a:t>Inactivity can result in weakness, poor posture muscle imbalances, decreased bone density, and breathing problems.</a:t>
                      </a:r>
                    </a:p>
                    <a:p>
                      <a:pPr marL="285750" indent="-285750" fontAlgn="base">
                        <a:buFont typeface="Wingdings" panose="05000000000000000000" pitchFamily="2" charset="2"/>
                        <a:buChar char="§"/>
                      </a:pPr>
                      <a:r>
                        <a:rPr lang="en-US" sz="1800">
                          <a:solidFill>
                            <a:srgbClr val="000000"/>
                          </a:solidFill>
                          <a:effectLst/>
                          <a:latin typeface="+mn-lt"/>
                        </a:rPr>
                        <a:t>Becoming less mobile because of weakness and trouble swallowing can lead to a greater risk of pneumonia.</a:t>
                      </a:r>
                    </a:p>
                  </a:txBody>
                  <a:tcPr marL="81588" marR="81588" marT="40794" marB="40794">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noFill/>
                      <a:prstDash val="solid"/>
                      <a:round/>
                      <a:headEnd type="none" w="med" len="med"/>
                      <a:tailEnd type="none" w="med" len="med"/>
                    </a:lnT>
                    <a:lnB>
                      <a:noFill/>
                    </a:lnB>
                    <a:noFill/>
                  </a:tcPr>
                </a:tc>
                <a:tc>
                  <a:txBody>
                    <a:bodyPr/>
                    <a:lstStyle/>
                    <a:p>
                      <a:pPr fontAlgn="base"/>
                      <a:r>
                        <a:rPr lang="en-US" sz="1800">
                          <a:solidFill>
                            <a:srgbClr val="000000"/>
                          </a:solidFill>
                          <a:effectLst/>
                          <a:latin typeface="+mn-lt"/>
                        </a:rPr>
                        <a:t>These are social, job-related, and psychological problems:</a:t>
                      </a:r>
                    </a:p>
                    <a:p>
                      <a:pPr marL="285750" indent="-285750" fontAlgn="base">
                        <a:buFont typeface="Wingdings" panose="05000000000000000000" pitchFamily="2" charset="2"/>
                        <a:buChar char="§"/>
                      </a:pPr>
                      <a:r>
                        <a:rPr lang="en-US" sz="1800">
                          <a:solidFill>
                            <a:srgbClr val="000000"/>
                          </a:solidFill>
                          <a:effectLst/>
                          <a:latin typeface="+mn-lt"/>
                        </a:rPr>
                        <a:t>A person who becomes unable to walk or drive may lose his or her livelihood.</a:t>
                      </a:r>
                    </a:p>
                    <a:p>
                      <a:pPr marL="285750" indent="-285750" fontAlgn="base">
                        <a:buFont typeface="Wingdings" panose="05000000000000000000" pitchFamily="2" charset="2"/>
                        <a:buChar char="§"/>
                      </a:pPr>
                      <a:r>
                        <a:rPr lang="en-US" sz="1800">
                          <a:solidFill>
                            <a:srgbClr val="000000"/>
                          </a:solidFill>
                          <a:effectLst/>
                          <a:latin typeface="+mn-lt"/>
                        </a:rPr>
                        <a:t>Strain of dealing with a chronic neurological illness may disrupt personal relationships.</a:t>
                      </a:r>
                    </a:p>
                    <a:p>
                      <a:pPr marL="285750" indent="-285750" fontAlgn="base">
                        <a:buFont typeface="Wingdings" panose="05000000000000000000" pitchFamily="2" charset="2"/>
                        <a:buChar char="§"/>
                      </a:pPr>
                      <a:r>
                        <a:rPr lang="en-US" sz="1800">
                          <a:solidFill>
                            <a:srgbClr val="000000"/>
                          </a:solidFill>
                          <a:effectLst/>
                          <a:latin typeface="+mn-lt"/>
                        </a:rPr>
                        <a:t>Depression is often seen among people with MS.</a:t>
                      </a:r>
                    </a:p>
                  </a:txBody>
                  <a:tcPr marL="81588" marR="81588" marT="40794" marB="40794">
                    <a:lnL w="47625" cap="flat" cmpd="sng" algn="ctr">
                      <a:solidFill>
                        <a:srgbClr val="FFFFFF"/>
                      </a:solidFill>
                      <a:prstDash val="solid"/>
                      <a:round/>
                      <a:headEnd type="none" w="med" len="med"/>
                      <a:tailEnd type="none" w="med" len="med"/>
                    </a:lnL>
                    <a:lnR>
                      <a:noFill/>
                    </a:lnR>
                    <a:lnT w="47625" cap="flat" cmpd="sng" algn="ctr">
                      <a:noFill/>
                      <a:prstDash val="solid"/>
                      <a:round/>
                      <a:headEnd type="none" w="med" len="med"/>
                      <a:tailEnd type="none" w="med" len="med"/>
                    </a:lnT>
                    <a:lnB>
                      <a:noFill/>
                    </a:lnB>
                    <a:noFill/>
                  </a:tcPr>
                </a:tc>
                <a:extLst>
                  <a:ext uri="{0D108BD9-81ED-4DB2-BD59-A6C34878D82A}">
                    <a16:rowId xmlns:a16="http://schemas.microsoft.com/office/drawing/2014/main" val="694015142"/>
                  </a:ext>
                </a:extLst>
              </a:tr>
            </a:tbl>
          </a:graphicData>
        </a:graphic>
      </p:graphicFrame>
      <p:pic>
        <p:nvPicPr>
          <p:cNvPr id="2" name="10">
            <a:hlinkClick r:id="" action="ppaction://media"/>
            <a:extLst>
              <a:ext uri="{FF2B5EF4-FFF2-40B4-BE49-F238E27FC236}">
                <a16:creationId xmlns:a16="http://schemas.microsoft.com/office/drawing/2014/main" id="{B2A0BEFB-215B-E9CF-CCAF-A59A315238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2674" y="5075148"/>
            <a:ext cx="406400" cy="406400"/>
          </a:xfrm>
          <a:prstGeom prst="rect">
            <a:avLst/>
          </a:prstGeom>
        </p:spPr>
      </p:pic>
    </p:spTree>
    <p:extLst>
      <p:ext uri="{BB962C8B-B14F-4D97-AF65-F5344CB8AC3E}">
        <p14:creationId xmlns:p14="http://schemas.microsoft.com/office/powerpoint/2010/main" val="1136147076"/>
      </p:ext>
    </p:extLst>
  </p:cSld>
  <p:clrMapOvr>
    <a:masterClrMapping/>
  </p:clrMapOvr>
  <mc:AlternateContent xmlns:mc="http://schemas.openxmlformats.org/markup-compatibility/2006" xmlns:p14="http://schemas.microsoft.com/office/powerpoint/2010/main">
    <mc:Choice Requires="p14">
      <p:transition spd="slow" p14:dur="2000" advTm="70399"/>
    </mc:Choice>
    <mc:Fallback xmlns="">
      <p:transition spd="slow" advTm="703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Dementia and Communication</a:t>
            </a:r>
            <a:endParaRPr b="1"/>
          </a:p>
        </p:txBody>
      </p:sp>
      <p:sp>
        <p:nvSpPr>
          <p:cNvPr id="2" name="Rectangle 1"/>
          <p:cNvSpPr/>
          <p:nvPr/>
        </p:nvSpPr>
        <p:spPr>
          <a:xfrm>
            <a:off x="993228" y="1659285"/>
            <a:ext cx="10515600" cy="3785652"/>
          </a:xfrm>
          <a:prstGeom prst="rect">
            <a:avLst/>
          </a:prstGeom>
        </p:spPr>
        <p:txBody>
          <a:bodyPr wrap="square">
            <a:spAutoFit/>
          </a:bodyPr>
          <a:lstStyle/>
          <a:p>
            <a:r>
              <a:rPr lang="en-US" sz="2400" b="1"/>
              <a:t>Issues you can expect to see throughout the disease progression include</a:t>
            </a:r>
            <a:r>
              <a:rPr lang="en-US" sz="2400"/>
              <a:t>:</a:t>
            </a:r>
          </a:p>
          <a:p>
            <a:pPr marL="342900" lvl="4" indent="-342900">
              <a:buFont typeface="Wingdings" panose="05000000000000000000" pitchFamily="2" charset="2"/>
              <a:buChar char="§"/>
            </a:pPr>
            <a:r>
              <a:rPr lang="en-US" sz="2400"/>
              <a:t>Difficulty finding the right words.</a:t>
            </a:r>
          </a:p>
          <a:p>
            <a:pPr marL="342900" lvl="4" indent="-342900">
              <a:buFont typeface="Wingdings" panose="05000000000000000000" pitchFamily="2" charset="2"/>
              <a:buChar char="§"/>
            </a:pPr>
            <a:r>
              <a:rPr lang="en-US" sz="2400"/>
              <a:t>Using familiar words repeatedly.</a:t>
            </a:r>
          </a:p>
          <a:p>
            <a:pPr marL="342900" lvl="4" indent="-342900">
              <a:buFont typeface="Wingdings" panose="05000000000000000000" pitchFamily="2" charset="2"/>
              <a:buChar char="§"/>
            </a:pPr>
            <a:r>
              <a:rPr lang="en-US" sz="2400"/>
              <a:t>Describing familiar objects rather than calling them by name.</a:t>
            </a:r>
          </a:p>
          <a:p>
            <a:pPr marL="342900" lvl="4" indent="-342900">
              <a:buFont typeface="Wingdings" panose="05000000000000000000" pitchFamily="2" charset="2"/>
              <a:buChar char="§"/>
            </a:pPr>
            <a:r>
              <a:rPr lang="en-US" sz="2400"/>
              <a:t>Easily losing a train of thought.</a:t>
            </a:r>
          </a:p>
          <a:p>
            <a:pPr marL="342900" lvl="4" indent="-342900">
              <a:buFont typeface="Wingdings" panose="05000000000000000000" pitchFamily="2" charset="2"/>
              <a:buChar char="§"/>
            </a:pPr>
            <a:r>
              <a:rPr lang="en-US" sz="2400"/>
              <a:t>Difficulty organizing words logically.</a:t>
            </a:r>
          </a:p>
          <a:p>
            <a:pPr marL="342900" lvl="4" indent="-342900">
              <a:buFont typeface="Wingdings" panose="05000000000000000000" pitchFamily="2" charset="2"/>
              <a:buChar char="§"/>
            </a:pPr>
            <a:r>
              <a:rPr lang="en-US" sz="2400"/>
              <a:t>Reverting to speaking a native language.</a:t>
            </a:r>
          </a:p>
          <a:p>
            <a:pPr marL="342900" lvl="4" indent="-342900">
              <a:buFont typeface="Wingdings" panose="05000000000000000000" pitchFamily="2" charset="2"/>
              <a:buChar char="§"/>
            </a:pPr>
            <a:r>
              <a:rPr lang="en-US" sz="2400"/>
              <a:t>Speaking less often.</a:t>
            </a:r>
          </a:p>
          <a:p>
            <a:pPr marL="342900" lvl="4" indent="-342900">
              <a:buFont typeface="Wingdings" panose="05000000000000000000" pitchFamily="2" charset="2"/>
              <a:buChar char="§"/>
            </a:pPr>
            <a:r>
              <a:rPr lang="en-US" sz="2400"/>
              <a:t>Relying on gestures more than speaking.</a:t>
            </a:r>
          </a:p>
        </p:txBody>
      </p:sp>
      <p:pic>
        <p:nvPicPr>
          <p:cNvPr id="3" name="14">
            <a:hlinkClick r:id="" action="ppaction://media"/>
            <a:extLst>
              <a:ext uri="{FF2B5EF4-FFF2-40B4-BE49-F238E27FC236}">
                <a16:creationId xmlns:a16="http://schemas.microsoft.com/office/drawing/2014/main" id="{2ECA2FEA-3A99-85BF-A5F6-634CEB7CA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0755" y="5332002"/>
            <a:ext cx="406400" cy="406400"/>
          </a:xfrm>
          <a:prstGeom prst="rect">
            <a:avLst/>
          </a:prstGeom>
        </p:spPr>
      </p:pic>
    </p:spTree>
    <p:extLst>
      <p:ext uri="{BB962C8B-B14F-4D97-AF65-F5344CB8AC3E}">
        <p14:creationId xmlns:p14="http://schemas.microsoft.com/office/powerpoint/2010/main" val="1790719814"/>
      </p:ext>
    </p:extLst>
  </p:cSld>
  <p:clrMapOvr>
    <a:masterClrMapping/>
  </p:clrMapOvr>
  <mc:AlternateContent xmlns:mc="http://schemas.openxmlformats.org/markup-compatibility/2006" xmlns:p14="http://schemas.microsoft.com/office/powerpoint/2010/main">
    <mc:Choice Requires="p14">
      <p:transition spd="slow" p14:dur="2000" advTm="39518"/>
    </mc:Choice>
    <mc:Fallback xmlns="">
      <p:transition spd="slow" advTm="39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a:t>Communication in the early stage 1/2</a:t>
            </a:r>
            <a:endParaRPr b="1"/>
          </a:p>
        </p:txBody>
      </p:sp>
      <p:sp>
        <p:nvSpPr>
          <p:cNvPr id="2" name="Rectangle 1"/>
          <p:cNvSpPr/>
          <p:nvPr/>
        </p:nvSpPr>
        <p:spPr>
          <a:xfrm>
            <a:off x="993228" y="1659285"/>
            <a:ext cx="10360572" cy="4154984"/>
          </a:xfrm>
          <a:prstGeom prst="rect">
            <a:avLst/>
          </a:prstGeom>
        </p:spPr>
        <p:txBody>
          <a:bodyPr wrap="square">
            <a:spAutoFit/>
          </a:bodyPr>
          <a:lstStyle/>
          <a:p>
            <a:r>
              <a:rPr lang="en-US" sz="2400" b="1"/>
              <a:t>Tips for successful communication:</a:t>
            </a:r>
          </a:p>
          <a:p>
            <a:pPr marL="342900" indent="-342900">
              <a:buFont typeface="Wingdings" panose="05000000000000000000" pitchFamily="2" charset="2"/>
              <a:buChar char="§"/>
            </a:pPr>
            <a:r>
              <a:rPr lang="en-US" sz="2400"/>
              <a:t>Don’t make assumptions about a person’s ability to communicate because of an Alzheimer’s diagnosis. The disease affects each person differently.</a:t>
            </a:r>
          </a:p>
          <a:p>
            <a:pPr marL="342900" indent="-342900">
              <a:buFont typeface="Wingdings" panose="05000000000000000000" pitchFamily="2" charset="2"/>
              <a:buChar char="§"/>
            </a:pPr>
            <a:r>
              <a:rPr lang="en-US" sz="2400"/>
              <a:t>Don’t exclude the person with the disease from conversations. </a:t>
            </a:r>
          </a:p>
          <a:p>
            <a:pPr marL="342900" indent="-342900">
              <a:buFont typeface="Wingdings" panose="05000000000000000000" pitchFamily="2" charset="2"/>
              <a:buChar char="§"/>
            </a:pPr>
            <a:r>
              <a:rPr lang="en-US" sz="2400"/>
              <a:t>Speak directly to the person rather than to his or her care partner or companion.</a:t>
            </a:r>
          </a:p>
          <a:p>
            <a:pPr marL="342900" indent="-342900">
              <a:buFont typeface="Wingdings" panose="05000000000000000000" pitchFamily="2" charset="2"/>
              <a:buChar char="§"/>
            </a:pPr>
            <a:r>
              <a:rPr lang="en-US" sz="2400"/>
              <a:t>Take time to listen to the person express his or her thoughts, feelings and needs.</a:t>
            </a:r>
          </a:p>
          <a:p>
            <a:pPr marL="342900" indent="-342900">
              <a:buFont typeface="Wingdings" panose="05000000000000000000" pitchFamily="2" charset="2"/>
              <a:buChar char="§"/>
            </a:pPr>
            <a:r>
              <a:rPr lang="en-US" sz="2400"/>
              <a:t>Give the person time to respond. Don’t interrupt unless help is requested.</a:t>
            </a:r>
          </a:p>
        </p:txBody>
      </p:sp>
      <p:pic>
        <p:nvPicPr>
          <p:cNvPr id="3" name="15">
            <a:hlinkClick r:id="" action="ppaction://media"/>
            <a:extLst>
              <a:ext uri="{FF2B5EF4-FFF2-40B4-BE49-F238E27FC236}">
                <a16:creationId xmlns:a16="http://schemas.microsoft.com/office/drawing/2014/main" id="{09A4202C-0B5B-34FD-A4E7-D634E50065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58706" y="5516937"/>
            <a:ext cx="406400" cy="406400"/>
          </a:xfrm>
          <a:prstGeom prst="rect">
            <a:avLst/>
          </a:prstGeom>
        </p:spPr>
      </p:pic>
    </p:spTree>
    <p:extLst>
      <p:ext uri="{BB962C8B-B14F-4D97-AF65-F5344CB8AC3E}">
        <p14:creationId xmlns:p14="http://schemas.microsoft.com/office/powerpoint/2010/main" val="1783728901"/>
      </p:ext>
    </p:extLst>
  </p:cSld>
  <p:clrMapOvr>
    <a:masterClrMapping/>
  </p:clrMapOvr>
  <mc:AlternateContent xmlns:mc="http://schemas.openxmlformats.org/markup-compatibility/2006" xmlns:p14="http://schemas.microsoft.com/office/powerpoint/2010/main">
    <mc:Choice Requires="p14">
      <p:transition spd="slow" p14:dur="2000" advTm="55341"/>
    </mc:Choice>
    <mc:Fallback xmlns="">
      <p:transition spd="slow" advTm="55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a:t>Communication in the early stage 2/2</a:t>
            </a:r>
            <a:endParaRPr b="1"/>
          </a:p>
        </p:txBody>
      </p:sp>
      <p:sp>
        <p:nvSpPr>
          <p:cNvPr id="2" name="Rectangle 1"/>
          <p:cNvSpPr/>
          <p:nvPr/>
        </p:nvSpPr>
        <p:spPr>
          <a:xfrm>
            <a:off x="993228" y="1659285"/>
            <a:ext cx="10360572" cy="3416320"/>
          </a:xfrm>
          <a:prstGeom prst="rect">
            <a:avLst/>
          </a:prstGeom>
        </p:spPr>
        <p:txBody>
          <a:bodyPr wrap="square">
            <a:spAutoFit/>
          </a:bodyPr>
          <a:lstStyle/>
          <a:p>
            <a:r>
              <a:rPr lang="en-US" sz="2400" b="1" dirty="0"/>
              <a:t>Tips for successful communication:</a:t>
            </a:r>
          </a:p>
          <a:p>
            <a:pPr marL="342900" indent="-342900">
              <a:buFont typeface="Wingdings" panose="05000000000000000000" pitchFamily="2" charset="2"/>
              <a:buChar char="§"/>
            </a:pPr>
            <a:r>
              <a:rPr lang="en-US" sz="2400" dirty="0"/>
              <a:t>Ask what the person is still comfortable doing and what they might need help with.</a:t>
            </a:r>
          </a:p>
          <a:p>
            <a:pPr marL="342900" indent="-342900">
              <a:buFont typeface="Wingdings" panose="05000000000000000000" pitchFamily="2" charset="2"/>
              <a:buChar char="§"/>
            </a:pPr>
            <a:r>
              <a:rPr lang="en-US" sz="2400" dirty="0"/>
              <a:t>Discuss which method of communication is most comfortable. This could include face-to-face conversation, email or phone calls.</a:t>
            </a:r>
          </a:p>
          <a:p>
            <a:pPr marL="342900" indent="-342900">
              <a:buFont typeface="Wingdings" panose="05000000000000000000" pitchFamily="2" charset="2"/>
              <a:buChar char="§"/>
            </a:pPr>
            <a:r>
              <a:rPr lang="en-US" sz="2400" dirty="0"/>
              <a:t>It’s OK to laugh. Sometimes humor lightens the mood and makes communication easier.</a:t>
            </a:r>
          </a:p>
          <a:p>
            <a:pPr marL="342900" indent="-342900">
              <a:buFont typeface="Wingdings" panose="05000000000000000000" pitchFamily="2" charset="2"/>
              <a:buChar char="§"/>
            </a:pPr>
            <a:r>
              <a:rPr lang="en-US" sz="2400" dirty="0"/>
              <a:t>Don’t pull away; your honesty, friendship and support are important to the person.</a:t>
            </a:r>
            <a:endParaRPr lang="en-US" sz="4000" dirty="0"/>
          </a:p>
        </p:txBody>
      </p:sp>
      <p:pic>
        <p:nvPicPr>
          <p:cNvPr id="3" name="16">
            <a:hlinkClick r:id="" action="ppaction://media"/>
            <a:extLst>
              <a:ext uri="{FF2B5EF4-FFF2-40B4-BE49-F238E27FC236}">
                <a16:creationId xmlns:a16="http://schemas.microsoft.com/office/drawing/2014/main" id="{B92F644B-38B1-1061-9FC4-157B19E903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2674" y="5218986"/>
            <a:ext cx="406400" cy="406400"/>
          </a:xfrm>
          <a:prstGeom prst="rect">
            <a:avLst/>
          </a:prstGeom>
        </p:spPr>
      </p:pic>
    </p:spTree>
    <p:extLst>
      <p:ext uri="{BB962C8B-B14F-4D97-AF65-F5344CB8AC3E}">
        <p14:creationId xmlns:p14="http://schemas.microsoft.com/office/powerpoint/2010/main" val="689966989"/>
      </p:ext>
    </p:extLst>
  </p:cSld>
  <p:clrMapOvr>
    <a:masterClrMapping/>
  </p:clrMapOvr>
  <mc:AlternateContent xmlns:mc="http://schemas.openxmlformats.org/markup-compatibility/2006" xmlns:p14="http://schemas.microsoft.com/office/powerpoint/2010/main">
    <mc:Choice Requires="p14">
      <p:transition spd="slow" p14:dur="2000" advTm="26735"/>
    </mc:Choice>
    <mc:Fallback xmlns="">
      <p:transition spd="slow" advTm="267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a:t>Communication in the middle stage 1/2</a:t>
            </a:r>
            <a:endParaRPr b="1"/>
          </a:p>
        </p:txBody>
      </p:sp>
      <p:sp>
        <p:nvSpPr>
          <p:cNvPr id="2" name="Rectangle 1"/>
          <p:cNvSpPr/>
          <p:nvPr/>
        </p:nvSpPr>
        <p:spPr>
          <a:xfrm>
            <a:off x="993228" y="1659285"/>
            <a:ext cx="10360572" cy="4524315"/>
          </a:xfrm>
          <a:prstGeom prst="rect">
            <a:avLst/>
          </a:prstGeom>
        </p:spPr>
        <p:txBody>
          <a:bodyPr wrap="square">
            <a:spAutoFit/>
          </a:bodyPr>
          <a:lstStyle/>
          <a:p>
            <a:r>
              <a:rPr lang="en-US" sz="2400" b="1" dirty="0"/>
              <a:t>Tips for successful communication:</a:t>
            </a:r>
          </a:p>
          <a:p>
            <a:pPr marL="360000" indent="-342900">
              <a:buFont typeface="Wingdings" panose="05000000000000000000" pitchFamily="2" charset="2"/>
              <a:buChar char="§"/>
            </a:pPr>
            <a:r>
              <a:rPr lang="en-US" sz="2400" dirty="0">
                <a:solidFill>
                  <a:schemeClr val="dk1"/>
                </a:solidFill>
                <a:latin typeface="Calibri"/>
                <a:ea typeface="Calibri"/>
                <a:cs typeface="Calibri"/>
                <a:sym typeface="Calibri"/>
              </a:rPr>
              <a:t>Engage the person in one to one conversation in a quiet space with minimal</a:t>
            </a:r>
          </a:p>
          <a:p>
            <a:pPr marL="360000"/>
            <a:r>
              <a:rPr lang="en-US" sz="2400" dirty="0">
                <a:solidFill>
                  <a:schemeClr val="dk1"/>
                </a:solidFill>
                <a:latin typeface="Calibri"/>
                <a:ea typeface="Calibri"/>
                <a:cs typeface="Calibri"/>
                <a:sym typeface="Calibri"/>
              </a:rPr>
              <a:t>distractions.</a:t>
            </a:r>
          </a:p>
          <a:p>
            <a:pPr marL="360000" indent="-342900">
              <a:buFont typeface="Wingdings" panose="05000000000000000000" pitchFamily="2" charset="2"/>
              <a:buChar char="§"/>
            </a:pPr>
            <a:r>
              <a:rPr lang="en-US" sz="2400" dirty="0">
                <a:solidFill>
                  <a:schemeClr val="dk1"/>
                </a:solidFill>
                <a:latin typeface="Calibri"/>
                <a:ea typeface="Calibri"/>
                <a:cs typeface="Calibri"/>
                <a:sym typeface="Calibri"/>
              </a:rPr>
              <a:t>Speak slowly and clearly.</a:t>
            </a:r>
          </a:p>
          <a:p>
            <a:pPr marL="360000" indent="-342900">
              <a:buFont typeface="Wingdings" panose="05000000000000000000" pitchFamily="2" charset="2"/>
              <a:buChar char="§"/>
            </a:pPr>
            <a:r>
              <a:rPr lang="en-US" sz="2400" dirty="0">
                <a:solidFill>
                  <a:schemeClr val="dk1"/>
                </a:solidFill>
                <a:latin typeface="Calibri"/>
                <a:ea typeface="Calibri"/>
                <a:cs typeface="Calibri"/>
                <a:sym typeface="Calibri"/>
              </a:rPr>
              <a:t>Maintain eye contact. It shows you care about what they are saying.</a:t>
            </a:r>
          </a:p>
          <a:p>
            <a:pPr marL="360000" indent="-342900">
              <a:buFont typeface="Wingdings" panose="05000000000000000000" pitchFamily="2" charset="2"/>
              <a:buChar char="§"/>
            </a:pPr>
            <a:r>
              <a:rPr lang="en-US" sz="2400" dirty="0">
                <a:solidFill>
                  <a:schemeClr val="dk1"/>
                </a:solidFill>
                <a:latin typeface="Calibri"/>
                <a:ea typeface="Calibri"/>
                <a:cs typeface="Calibri"/>
                <a:sym typeface="Calibri"/>
              </a:rPr>
              <a:t>Give the person plenty of time to respond so they can think about what to say.</a:t>
            </a:r>
          </a:p>
          <a:p>
            <a:pPr marL="360000" indent="-342900">
              <a:buFont typeface="Wingdings" panose="05000000000000000000" pitchFamily="2" charset="2"/>
              <a:buChar char="§"/>
            </a:pPr>
            <a:r>
              <a:rPr lang="en-US" sz="2400" dirty="0">
                <a:solidFill>
                  <a:schemeClr val="dk1"/>
                </a:solidFill>
                <a:latin typeface="Calibri"/>
                <a:ea typeface="Calibri"/>
                <a:cs typeface="Calibri"/>
                <a:sym typeface="Calibri"/>
              </a:rPr>
              <a:t>Be patient and offer reassurance. It may encourage the person to explain their thoughts.</a:t>
            </a:r>
          </a:p>
          <a:p>
            <a:pPr marL="360000" indent="-342900">
              <a:buFont typeface="Wingdings" panose="05000000000000000000" pitchFamily="2" charset="2"/>
              <a:buChar char="§"/>
            </a:pPr>
            <a:r>
              <a:rPr lang="en-US" sz="2400" dirty="0">
                <a:solidFill>
                  <a:schemeClr val="dk1"/>
                </a:solidFill>
                <a:latin typeface="Calibri"/>
                <a:ea typeface="Calibri"/>
                <a:cs typeface="Calibri"/>
                <a:sym typeface="Calibri"/>
              </a:rPr>
              <a:t>Ask one question at a time.</a:t>
            </a:r>
          </a:p>
          <a:p>
            <a:pPr marL="360000" indent="-342900">
              <a:buFont typeface="Wingdings" panose="05000000000000000000" pitchFamily="2" charset="2"/>
              <a:buChar char="§"/>
            </a:pPr>
            <a:r>
              <a:rPr lang="en-US" sz="2400" dirty="0">
                <a:solidFill>
                  <a:schemeClr val="dk1"/>
                </a:solidFill>
                <a:latin typeface="Calibri"/>
                <a:ea typeface="Calibri"/>
                <a:cs typeface="Calibri"/>
                <a:sym typeface="Calibri"/>
              </a:rPr>
              <a:t>Ask yes or no questions. For example, “Would you like some coffee?” rather than “What would you like to drink?”</a:t>
            </a:r>
          </a:p>
          <a:p>
            <a:pPr marL="342900" indent="-342900">
              <a:buFont typeface="Wingdings" panose="05000000000000000000" pitchFamily="2" charset="2"/>
              <a:buChar char="§"/>
            </a:pPr>
            <a:endParaRPr lang="en-US" sz="2400" dirty="0">
              <a:solidFill>
                <a:schemeClr val="dk1"/>
              </a:solidFill>
              <a:latin typeface="Calibri"/>
              <a:ea typeface="Calibri"/>
              <a:cs typeface="Calibri"/>
              <a:sym typeface="Calibri"/>
            </a:endParaRPr>
          </a:p>
        </p:txBody>
      </p:sp>
      <p:pic>
        <p:nvPicPr>
          <p:cNvPr id="3" name="17">
            <a:hlinkClick r:id="" action="ppaction://media"/>
            <a:extLst>
              <a:ext uri="{FF2B5EF4-FFF2-40B4-BE49-F238E27FC236}">
                <a16:creationId xmlns:a16="http://schemas.microsoft.com/office/drawing/2014/main" id="{738C0787-9CD3-1C74-B41F-9F9D77F29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73770" y="5126519"/>
            <a:ext cx="406400" cy="406400"/>
          </a:xfrm>
          <a:prstGeom prst="rect">
            <a:avLst/>
          </a:prstGeom>
        </p:spPr>
      </p:pic>
    </p:spTree>
    <p:extLst>
      <p:ext uri="{BB962C8B-B14F-4D97-AF65-F5344CB8AC3E}">
        <p14:creationId xmlns:p14="http://schemas.microsoft.com/office/powerpoint/2010/main" val="2600861005"/>
      </p:ext>
    </p:extLst>
  </p:cSld>
  <p:clrMapOvr>
    <a:masterClrMapping/>
  </p:clrMapOvr>
  <mc:AlternateContent xmlns:mc="http://schemas.openxmlformats.org/markup-compatibility/2006" xmlns:p14="http://schemas.microsoft.com/office/powerpoint/2010/main">
    <mc:Choice Requires="p14">
      <p:transition spd="slow" p14:dur="2000" advTm="53985"/>
    </mc:Choice>
    <mc:Fallback xmlns="">
      <p:transition spd="slow" advTm="539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a:t>Communication in middle stage 2/2</a:t>
            </a:r>
            <a:endParaRPr b="1"/>
          </a:p>
        </p:txBody>
      </p:sp>
      <p:sp>
        <p:nvSpPr>
          <p:cNvPr id="2" name="Rectangle 1"/>
          <p:cNvSpPr/>
          <p:nvPr/>
        </p:nvSpPr>
        <p:spPr>
          <a:xfrm>
            <a:off x="993228" y="1659285"/>
            <a:ext cx="10360572" cy="3046988"/>
          </a:xfrm>
          <a:prstGeom prst="rect">
            <a:avLst/>
          </a:prstGeom>
        </p:spPr>
        <p:txBody>
          <a:bodyPr wrap="square">
            <a:spAutoFit/>
          </a:bodyPr>
          <a:lstStyle/>
          <a:p>
            <a:r>
              <a:rPr lang="en-US" sz="2400" b="1"/>
              <a:t>Tips for successful communication:</a:t>
            </a:r>
          </a:p>
          <a:p>
            <a:pPr marL="342900" indent="-342900">
              <a:buFont typeface="Wingdings" panose="05000000000000000000" pitchFamily="2" charset="2"/>
              <a:buChar char="§"/>
            </a:pPr>
            <a:r>
              <a:rPr lang="en-US" sz="2400">
                <a:solidFill>
                  <a:schemeClr val="dk1"/>
                </a:solidFill>
                <a:latin typeface="Calibri"/>
                <a:ea typeface="Calibri"/>
                <a:cs typeface="Calibri"/>
                <a:sym typeface="Calibri"/>
              </a:rPr>
              <a:t>Avoid criticizing or correcting. Instead, listen and try to find the meaning in what the person says. Repeat what was said to clarify.</a:t>
            </a:r>
          </a:p>
          <a:p>
            <a:pPr marL="342900" indent="-342900">
              <a:buFont typeface="Wingdings" panose="05000000000000000000" pitchFamily="2" charset="2"/>
              <a:buChar char="§"/>
            </a:pPr>
            <a:r>
              <a:rPr lang="en-US" sz="2400">
                <a:solidFill>
                  <a:schemeClr val="dk1"/>
                </a:solidFill>
                <a:latin typeface="Calibri"/>
                <a:ea typeface="Calibri"/>
                <a:cs typeface="Calibri"/>
                <a:sym typeface="Calibri"/>
              </a:rPr>
              <a:t>Avoid arguing. If the person says something you don’t agree with, let it be.</a:t>
            </a:r>
          </a:p>
          <a:p>
            <a:pPr marL="342900" indent="-342900">
              <a:buFont typeface="Wingdings" panose="05000000000000000000" pitchFamily="2" charset="2"/>
              <a:buChar char="§"/>
            </a:pPr>
            <a:r>
              <a:rPr lang="en-US" sz="2400">
                <a:solidFill>
                  <a:schemeClr val="dk1"/>
                </a:solidFill>
                <a:latin typeface="Calibri"/>
                <a:ea typeface="Calibri"/>
                <a:cs typeface="Calibri"/>
                <a:sym typeface="Calibri"/>
              </a:rPr>
              <a:t>Offer clear, step-by-step instructions for tasks. Lengthy requests may be overwhelming.</a:t>
            </a:r>
          </a:p>
          <a:p>
            <a:pPr marL="342900" indent="-342900">
              <a:buFont typeface="Wingdings" panose="05000000000000000000" pitchFamily="2" charset="2"/>
              <a:buChar char="§"/>
            </a:pPr>
            <a:r>
              <a:rPr lang="en-US" sz="2400">
                <a:solidFill>
                  <a:schemeClr val="dk1"/>
                </a:solidFill>
                <a:latin typeface="Calibri"/>
                <a:ea typeface="Calibri"/>
                <a:cs typeface="Calibri"/>
                <a:sym typeface="Calibri"/>
              </a:rPr>
              <a:t>Give visual cues. Demonstrate a task to encourage participation.</a:t>
            </a:r>
          </a:p>
          <a:p>
            <a:pPr marL="342900" indent="-342900">
              <a:buFont typeface="Wingdings" panose="05000000000000000000" pitchFamily="2" charset="2"/>
              <a:buChar char="§"/>
            </a:pPr>
            <a:r>
              <a:rPr lang="en-US" sz="2400">
                <a:solidFill>
                  <a:schemeClr val="dk1"/>
                </a:solidFill>
                <a:latin typeface="Calibri"/>
                <a:ea typeface="Calibri"/>
                <a:cs typeface="Calibri"/>
                <a:sym typeface="Calibri"/>
              </a:rPr>
              <a:t>Written notes can be helpful when spoken words seem confusing.</a:t>
            </a:r>
            <a:endParaRPr lang="en-US" sz="4000"/>
          </a:p>
        </p:txBody>
      </p:sp>
      <p:pic>
        <p:nvPicPr>
          <p:cNvPr id="3" name="18">
            <a:hlinkClick r:id="" action="ppaction://media"/>
            <a:extLst>
              <a:ext uri="{FF2B5EF4-FFF2-40B4-BE49-F238E27FC236}">
                <a16:creationId xmlns:a16="http://schemas.microsoft.com/office/drawing/2014/main" id="{64CD2E5C-6B12-1988-D6E9-ABCD5F3B2B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175" y="4962132"/>
            <a:ext cx="406400" cy="406400"/>
          </a:xfrm>
          <a:prstGeom prst="rect">
            <a:avLst/>
          </a:prstGeom>
        </p:spPr>
      </p:pic>
    </p:spTree>
    <p:extLst>
      <p:ext uri="{BB962C8B-B14F-4D97-AF65-F5344CB8AC3E}">
        <p14:creationId xmlns:p14="http://schemas.microsoft.com/office/powerpoint/2010/main" val="453881794"/>
      </p:ext>
    </p:extLst>
  </p:cSld>
  <p:clrMapOvr>
    <a:masterClrMapping/>
  </p:clrMapOvr>
  <mc:AlternateContent xmlns:mc="http://schemas.openxmlformats.org/markup-compatibility/2006" xmlns:p14="http://schemas.microsoft.com/office/powerpoint/2010/main">
    <mc:Choice Requires="p14">
      <p:transition spd="slow" p14:dur="2000" advTm="34042"/>
    </mc:Choice>
    <mc:Fallback xmlns="">
      <p:transition spd="slow" advTm="340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a:t>Communication in late stage</a:t>
            </a:r>
            <a:endParaRPr b="1"/>
          </a:p>
        </p:txBody>
      </p:sp>
      <p:sp>
        <p:nvSpPr>
          <p:cNvPr id="2" name="Rectangle 1"/>
          <p:cNvSpPr/>
          <p:nvPr/>
        </p:nvSpPr>
        <p:spPr>
          <a:xfrm>
            <a:off x="993228" y="1401379"/>
            <a:ext cx="10360572" cy="4524315"/>
          </a:xfrm>
          <a:prstGeom prst="rect">
            <a:avLst/>
          </a:prstGeom>
        </p:spPr>
        <p:txBody>
          <a:bodyPr wrap="square">
            <a:spAutoFit/>
          </a:bodyPr>
          <a:lstStyle/>
          <a:p>
            <a:r>
              <a:rPr lang="en-US" sz="2400" b="1" dirty="0"/>
              <a:t>Tips for successful communication:</a:t>
            </a:r>
          </a:p>
          <a:p>
            <a:pPr marL="342900" indent="-342900">
              <a:buFont typeface="Wingdings" panose="05000000000000000000" pitchFamily="2" charset="2"/>
              <a:buChar char="§"/>
            </a:pPr>
            <a:r>
              <a:rPr lang="en-US" sz="2400" dirty="0">
                <a:solidFill>
                  <a:schemeClr val="dk1"/>
                </a:solidFill>
                <a:latin typeface="Calibri"/>
                <a:ea typeface="Calibri"/>
                <a:cs typeface="Calibri"/>
                <a:sym typeface="Calibri"/>
              </a:rPr>
              <a:t>Approach the person from the front and identify yourself.</a:t>
            </a:r>
          </a:p>
          <a:p>
            <a:pPr marL="342900" indent="-342900">
              <a:buFont typeface="Wingdings" panose="05000000000000000000" pitchFamily="2" charset="2"/>
              <a:buChar char="§"/>
            </a:pPr>
            <a:r>
              <a:rPr lang="en-US" sz="2400" dirty="0">
                <a:solidFill>
                  <a:schemeClr val="dk1"/>
                </a:solidFill>
                <a:latin typeface="Calibri"/>
                <a:ea typeface="Calibri"/>
                <a:cs typeface="Calibri"/>
                <a:sym typeface="Calibri"/>
              </a:rPr>
              <a:t>Encourage nonverbal communication. If you don’t understand what the person is trying to say, ask them to point or gesture.</a:t>
            </a:r>
          </a:p>
          <a:p>
            <a:pPr marL="342900" indent="-342900">
              <a:buFont typeface="Wingdings" panose="05000000000000000000" pitchFamily="2" charset="2"/>
              <a:buChar char="§"/>
            </a:pPr>
            <a:r>
              <a:rPr lang="en-US" sz="2400" dirty="0">
                <a:solidFill>
                  <a:schemeClr val="dk1"/>
                </a:solidFill>
                <a:latin typeface="Calibri"/>
                <a:ea typeface="Calibri"/>
                <a:cs typeface="Calibri"/>
                <a:sym typeface="Calibri"/>
              </a:rPr>
              <a:t>Use touch, sights, sounds, smells and tastes as a form of communication with the person.</a:t>
            </a:r>
          </a:p>
          <a:p>
            <a:pPr marL="342900" indent="-342900">
              <a:buFont typeface="Wingdings" panose="05000000000000000000" pitchFamily="2" charset="2"/>
              <a:buChar char="§"/>
            </a:pPr>
            <a:r>
              <a:rPr lang="en-US" sz="2400" dirty="0">
                <a:solidFill>
                  <a:schemeClr val="dk1"/>
                </a:solidFill>
                <a:latin typeface="Calibri"/>
                <a:ea typeface="Calibri"/>
                <a:cs typeface="Calibri"/>
                <a:sym typeface="Calibri"/>
              </a:rPr>
              <a:t>Consider the feelings behind words or sounds. Sometimes the emotions being expressed are more important than what’s being said.</a:t>
            </a:r>
          </a:p>
          <a:p>
            <a:pPr marL="342900" indent="-342900">
              <a:buFont typeface="Wingdings" panose="05000000000000000000" pitchFamily="2" charset="2"/>
              <a:buChar char="§"/>
            </a:pPr>
            <a:r>
              <a:rPr lang="en-US" sz="2400" dirty="0">
                <a:solidFill>
                  <a:schemeClr val="dk1"/>
                </a:solidFill>
                <a:latin typeface="Calibri"/>
                <a:ea typeface="Calibri"/>
                <a:cs typeface="Calibri"/>
                <a:sym typeface="Calibri"/>
              </a:rPr>
              <a:t>Treat the person with dignity and respect. Avoid talking down to the person or act as if they are not there.</a:t>
            </a:r>
          </a:p>
          <a:p>
            <a:pPr marL="342900" indent="-342900">
              <a:buFont typeface="Wingdings" panose="05000000000000000000" pitchFamily="2" charset="2"/>
              <a:buChar char="§"/>
            </a:pPr>
            <a:r>
              <a:rPr lang="en-US" sz="2400" dirty="0"/>
              <a:t>It’s OK if you don’t know what to say; your presence and friendship are most important.</a:t>
            </a:r>
            <a:endParaRPr lang="en-US" sz="4000" dirty="0">
              <a:solidFill>
                <a:schemeClr val="dk1"/>
              </a:solidFill>
              <a:latin typeface="Calibri"/>
              <a:ea typeface="Calibri"/>
              <a:cs typeface="Calibri"/>
              <a:sym typeface="Calibri"/>
            </a:endParaRPr>
          </a:p>
        </p:txBody>
      </p:sp>
      <p:pic>
        <p:nvPicPr>
          <p:cNvPr id="3" name="19">
            <a:hlinkClick r:id="" action="ppaction://media"/>
            <a:extLst>
              <a:ext uri="{FF2B5EF4-FFF2-40B4-BE49-F238E27FC236}">
                <a16:creationId xmlns:a16="http://schemas.microsoft.com/office/drawing/2014/main" id="{05AB504C-DFFE-C24B-113B-060A4D3163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0481" y="5373099"/>
            <a:ext cx="406400" cy="406400"/>
          </a:xfrm>
          <a:prstGeom prst="rect">
            <a:avLst/>
          </a:prstGeom>
        </p:spPr>
      </p:pic>
    </p:spTree>
    <p:extLst>
      <p:ext uri="{BB962C8B-B14F-4D97-AF65-F5344CB8AC3E}">
        <p14:creationId xmlns:p14="http://schemas.microsoft.com/office/powerpoint/2010/main" val="3132743622"/>
      </p:ext>
    </p:extLst>
  </p:cSld>
  <p:clrMapOvr>
    <a:masterClrMapping/>
  </p:clrMapOvr>
  <mc:AlternateContent xmlns:mc="http://schemas.openxmlformats.org/markup-compatibility/2006" xmlns:p14="http://schemas.microsoft.com/office/powerpoint/2010/main">
    <mc:Choice Requires="p14">
      <p:transition spd="slow" p14:dur="2000" advTm="64268"/>
    </mc:Choice>
    <mc:Fallback xmlns="">
      <p:transition spd="slow" advTm="642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Learning Objectives</a:t>
            </a:r>
            <a:endParaRPr/>
          </a:p>
        </p:txBody>
      </p:sp>
      <p:sp>
        <p:nvSpPr>
          <p:cNvPr id="86" name="Google Shape;86;p2"/>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fontScale="92500"/>
          </a:bodyPr>
          <a:lstStyle/>
          <a:p>
            <a:r>
              <a:rPr lang="en-US" dirty="0"/>
              <a:t>Understanding of common difficulties with communication </a:t>
            </a:r>
            <a:endParaRPr lang="en-US" sz="3600" dirty="0"/>
          </a:p>
          <a:p>
            <a:pPr lvl="0"/>
            <a:r>
              <a:rPr lang="en-US" dirty="0"/>
              <a:t>Understanding of communication difficulties in different types of NDDs (primary motor difficulties, cognitive or language)</a:t>
            </a:r>
            <a:endParaRPr lang="en-US" sz="3600" dirty="0"/>
          </a:p>
          <a:p>
            <a:pPr lvl="0"/>
            <a:r>
              <a:rPr lang="en-US" dirty="0"/>
              <a:t>Understanding misconceptions in communication with NDD patients </a:t>
            </a:r>
            <a:endParaRPr lang="en-US" sz="3600" dirty="0"/>
          </a:p>
          <a:p>
            <a:pPr lvl="0"/>
            <a:r>
              <a:rPr lang="en-US" dirty="0"/>
              <a:t>Becoming aware of how not to communicate with NDD patients</a:t>
            </a:r>
            <a:endParaRPr lang="en-US" sz="3600" dirty="0"/>
          </a:p>
          <a:p>
            <a:pPr lvl="0"/>
            <a:r>
              <a:rPr lang="en-US" dirty="0"/>
              <a:t>Supporting communication in the early stage of disease</a:t>
            </a:r>
            <a:endParaRPr lang="en-US" sz="3600" dirty="0"/>
          </a:p>
          <a:p>
            <a:pPr lvl="1"/>
            <a:r>
              <a:rPr lang="en-US" dirty="0"/>
              <a:t>Keeping the conversations going</a:t>
            </a:r>
            <a:endParaRPr lang="en-US" sz="3200" dirty="0"/>
          </a:p>
          <a:p>
            <a:pPr lvl="1"/>
            <a:r>
              <a:rPr lang="en-US" dirty="0"/>
              <a:t>Using pictures/videos/flashcard</a:t>
            </a:r>
            <a:endParaRPr lang="en-US" sz="3200" dirty="0"/>
          </a:p>
          <a:p>
            <a:pPr lvl="1"/>
            <a:r>
              <a:rPr lang="en-US" dirty="0"/>
              <a:t>Barriers/challenges to communication</a:t>
            </a:r>
            <a:endParaRPr lang="en-US" sz="3200" dirty="0"/>
          </a:p>
          <a:p>
            <a:pPr lvl="1"/>
            <a:r>
              <a:rPr lang="en-US" dirty="0"/>
              <a:t>Making sense of syntactic errors</a:t>
            </a:r>
            <a:endParaRPr lang="en-US" sz="3200" dirty="0"/>
          </a:p>
          <a:p>
            <a:pPr lvl="1"/>
            <a:r>
              <a:rPr lang="en-US" dirty="0"/>
              <a:t>Responding to challenging </a:t>
            </a:r>
            <a:r>
              <a:rPr lang="en-US" dirty="0" err="1"/>
              <a:t>behaviour</a:t>
            </a:r>
            <a:endParaRPr lang="en-US" sz="3200" dirty="0"/>
          </a:p>
          <a:p>
            <a:pPr marL="0" lvl="0" indent="0" algn="l" rtl="0">
              <a:lnSpc>
                <a:spcPct val="90000"/>
              </a:lnSpc>
              <a:spcBef>
                <a:spcPts val="1000"/>
              </a:spcBef>
              <a:spcAft>
                <a:spcPts val="0"/>
              </a:spcAft>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2" name="2">
            <a:hlinkClick r:id="" action="ppaction://media"/>
            <a:extLst>
              <a:ext uri="{FF2B5EF4-FFF2-40B4-BE49-F238E27FC236}">
                <a16:creationId xmlns:a16="http://schemas.microsoft.com/office/drawing/2014/main" id="{407A4314-9D28-2A51-98F7-B57D51998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63497" y="59912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60"/>
    </mc:Choice>
    <mc:Fallback xmlns="">
      <p:transition spd="slow" advTm="26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a:t>Keys to Behavioral Management</a:t>
            </a:r>
            <a:endParaRPr b="1"/>
          </a:p>
        </p:txBody>
      </p:sp>
      <p:pic>
        <p:nvPicPr>
          <p:cNvPr id="6" name="Picture 5"/>
          <p:cNvPicPr>
            <a:picLocks noChangeAspect="1"/>
          </p:cNvPicPr>
          <p:nvPr/>
        </p:nvPicPr>
        <p:blipFill>
          <a:blip r:embed="rId5"/>
          <a:stretch>
            <a:fillRect/>
          </a:stretch>
        </p:blipFill>
        <p:spPr>
          <a:xfrm>
            <a:off x="1210233" y="2679762"/>
            <a:ext cx="1646063" cy="792549"/>
          </a:xfrm>
          <a:prstGeom prst="rect">
            <a:avLst/>
          </a:prstGeom>
        </p:spPr>
      </p:pic>
      <p:grpSp>
        <p:nvGrpSpPr>
          <p:cNvPr id="4" name="Group 3"/>
          <p:cNvGrpSpPr/>
          <p:nvPr/>
        </p:nvGrpSpPr>
        <p:grpSpPr>
          <a:xfrm>
            <a:off x="803030" y="1162823"/>
            <a:ext cx="4554416" cy="2309488"/>
            <a:chOff x="803030" y="1162823"/>
            <a:chExt cx="4554416" cy="2309488"/>
          </a:xfrm>
        </p:grpSpPr>
        <p:pic>
          <p:nvPicPr>
            <p:cNvPr id="8" name="Picture 7"/>
            <p:cNvPicPr>
              <a:picLocks noChangeAspect="1"/>
            </p:cNvPicPr>
            <p:nvPr/>
          </p:nvPicPr>
          <p:blipFill>
            <a:blip r:embed="rId6"/>
            <a:stretch>
              <a:fillRect/>
            </a:stretch>
          </p:blipFill>
          <p:spPr>
            <a:xfrm>
              <a:off x="990599" y="1268520"/>
              <a:ext cx="4366847" cy="2109065"/>
            </a:xfrm>
            <a:prstGeom prst="rect">
              <a:avLst/>
            </a:prstGeom>
            <a:solidFill>
              <a:schemeClr val="bg1"/>
            </a:solidFill>
          </p:spPr>
        </p:pic>
        <p:sp>
          <p:nvSpPr>
            <p:cNvPr id="3" name="Rounded Rectangle 2"/>
            <p:cNvSpPr/>
            <p:nvPr/>
          </p:nvSpPr>
          <p:spPr>
            <a:xfrm>
              <a:off x="803030" y="1162823"/>
              <a:ext cx="2029819" cy="230948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Management of behavioral problems is an important aspect of dementia care.</a:t>
              </a:r>
            </a:p>
          </p:txBody>
        </p:sp>
      </p:grpSp>
      <p:grpSp>
        <p:nvGrpSpPr>
          <p:cNvPr id="12" name="Group 11"/>
          <p:cNvGrpSpPr/>
          <p:nvPr/>
        </p:nvGrpSpPr>
        <p:grpSpPr>
          <a:xfrm>
            <a:off x="5914293" y="1200269"/>
            <a:ext cx="4554416" cy="2309488"/>
            <a:chOff x="803030" y="1162823"/>
            <a:chExt cx="4554416" cy="2309488"/>
          </a:xfrm>
        </p:grpSpPr>
        <p:pic>
          <p:nvPicPr>
            <p:cNvPr id="13" name="Picture 12"/>
            <p:cNvPicPr>
              <a:picLocks noChangeAspect="1"/>
            </p:cNvPicPr>
            <p:nvPr/>
          </p:nvPicPr>
          <p:blipFill>
            <a:blip r:embed="rId6"/>
            <a:stretch>
              <a:fillRect/>
            </a:stretch>
          </p:blipFill>
          <p:spPr>
            <a:xfrm>
              <a:off x="990599" y="1268520"/>
              <a:ext cx="4366847" cy="2109065"/>
            </a:xfrm>
            <a:prstGeom prst="rect">
              <a:avLst/>
            </a:prstGeom>
            <a:solidFill>
              <a:schemeClr val="bg1"/>
            </a:solidFill>
          </p:spPr>
        </p:pic>
        <p:sp>
          <p:nvSpPr>
            <p:cNvPr id="14" name="Rounded Rectangle 13"/>
            <p:cNvSpPr/>
            <p:nvPr/>
          </p:nvSpPr>
          <p:spPr>
            <a:xfrm>
              <a:off x="803030" y="1162823"/>
              <a:ext cx="2029819" cy="230948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000">
                  <a:solidFill>
                    <a:schemeClr val="tx1"/>
                  </a:solidFill>
                </a:rPr>
                <a:t>There are multiple possible causes and effective responses.</a:t>
              </a:r>
              <a:r>
                <a:rPr lang="en-US" sz="2000"/>
                <a:t>.</a:t>
              </a:r>
            </a:p>
          </p:txBody>
        </p:sp>
      </p:grpSp>
      <p:grpSp>
        <p:nvGrpSpPr>
          <p:cNvPr id="16" name="Group 15"/>
          <p:cNvGrpSpPr/>
          <p:nvPr/>
        </p:nvGrpSpPr>
        <p:grpSpPr>
          <a:xfrm>
            <a:off x="803030" y="3634083"/>
            <a:ext cx="4554416" cy="2309488"/>
            <a:chOff x="803030" y="1162823"/>
            <a:chExt cx="4554416" cy="2309488"/>
          </a:xfrm>
        </p:grpSpPr>
        <p:pic>
          <p:nvPicPr>
            <p:cNvPr id="17" name="Picture 16"/>
            <p:cNvPicPr>
              <a:picLocks noChangeAspect="1"/>
            </p:cNvPicPr>
            <p:nvPr/>
          </p:nvPicPr>
          <p:blipFill>
            <a:blip r:embed="rId6"/>
            <a:stretch>
              <a:fillRect/>
            </a:stretch>
          </p:blipFill>
          <p:spPr>
            <a:xfrm>
              <a:off x="990599" y="1268520"/>
              <a:ext cx="4366847" cy="2109065"/>
            </a:xfrm>
            <a:prstGeom prst="rect">
              <a:avLst/>
            </a:prstGeom>
            <a:solidFill>
              <a:schemeClr val="bg1"/>
            </a:solidFill>
          </p:spPr>
        </p:pic>
        <p:sp>
          <p:nvSpPr>
            <p:cNvPr id="18" name="Rounded Rectangle 17"/>
            <p:cNvSpPr/>
            <p:nvPr/>
          </p:nvSpPr>
          <p:spPr>
            <a:xfrm>
              <a:off x="803030" y="1162823"/>
              <a:ext cx="2029819" cy="230948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Trial and error are essential strategies.</a:t>
              </a:r>
            </a:p>
          </p:txBody>
        </p:sp>
      </p:grpSp>
      <p:grpSp>
        <p:nvGrpSpPr>
          <p:cNvPr id="19" name="Group 18"/>
          <p:cNvGrpSpPr/>
          <p:nvPr/>
        </p:nvGrpSpPr>
        <p:grpSpPr>
          <a:xfrm>
            <a:off x="6031522" y="3657530"/>
            <a:ext cx="4554416" cy="2309488"/>
            <a:chOff x="803030" y="1162823"/>
            <a:chExt cx="4554416" cy="2309488"/>
          </a:xfrm>
        </p:grpSpPr>
        <p:pic>
          <p:nvPicPr>
            <p:cNvPr id="20" name="Picture 19"/>
            <p:cNvPicPr>
              <a:picLocks noChangeAspect="1"/>
            </p:cNvPicPr>
            <p:nvPr/>
          </p:nvPicPr>
          <p:blipFill>
            <a:blip r:embed="rId6"/>
            <a:stretch>
              <a:fillRect/>
            </a:stretch>
          </p:blipFill>
          <p:spPr>
            <a:xfrm>
              <a:off x="990599" y="1268520"/>
              <a:ext cx="4366847" cy="2109065"/>
            </a:xfrm>
            <a:prstGeom prst="rect">
              <a:avLst/>
            </a:prstGeom>
            <a:solidFill>
              <a:schemeClr val="bg1"/>
            </a:solidFill>
          </p:spPr>
        </p:pic>
        <p:sp>
          <p:nvSpPr>
            <p:cNvPr id="21" name="Rounded Rectangle 20"/>
            <p:cNvSpPr/>
            <p:nvPr/>
          </p:nvSpPr>
          <p:spPr>
            <a:xfrm>
              <a:off x="803030" y="1162823"/>
              <a:ext cx="2029819" cy="2309488"/>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Use a common language and definition of observable behavior.</a:t>
              </a:r>
            </a:p>
          </p:txBody>
        </p:sp>
      </p:grpSp>
      <p:pic>
        <p:nvPicPr>
          <p:cNvPr id="2" name="20">
            <a:hlinkClick r:id="" action="ppaction://media"/>
            <a:extLst>
              <a:ext uri="{FF2B5EF4-FFF2-40B4-BE49-F238E27FC236}">
                <a16:creationId xmlns:a16="http://schemas.microsoft.com/office/drawing/2014/main" id="{11765DEB-95CE-F2C8-CC5B-29ECBCE090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9658" y="523953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25"/>
    </mc:Choice>
    <mc:Fallback xmlns="">
      <p:transition spd="slow" advTm="300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a:t>Most common Behavioral Complaints </a:t>
            </a:r>
            <a:endParaRPr b="1"/>
          </a:p>
        </p:txBody>
      </p:sp>
      <p:graphicFrame>
        <p:nvGraphicFramePr>
          <p:cNvPr id="5" name="Table 4"/>
          <p:cNvGraphicFramePr>
            <a:graphicFrameLocks noGrp="1"/>
          </p:cNvGraphicFramePr>
          <p:nvPr>
            <p:extLst>
              <p:ext uri="{D42A27DB-BD31-4B8C-83A1-F6EECF244321}">
                <p14:modId xmlns:p14="http://schemas.microsoft.com/office/powerpoint/2010/main" val="1243078276"/>
              </p:ext>
            </p:extLst>
          </p:nvPr>
        </p:nvGraphicFramePr>
        <p:xfrm>
          <a:off x="838200" y="1239520"/>
          <a:ext cx="10169768" cy="4911789"/>
        </p:xfrm>
        <a:graphic>
          <a:graphicData uri="http://schemas.openxmlformats.org/drawingml/2006/table">
            <a:tbl>
              <a:tblPr firstRow="1" bandRow="1">
                <a:tableStyleId>{9D7B26C5-4107-4FEC-AEDC-1716B250A1EF}</a:tableStyleId>
              </a:tblPr>
              <a:tblGrid>
                <a:gridCol w="10169768">
                  <a:extLst>
                    <a:ext uri="{9D8B030D-6E8A-4147-A177-3AD203B41FA5}">
                      <a16:colId xmlns:a16="http://schemas.microsoft.com/office/drawing/2014/main" val="1379820249"/>
                    </a:ext>
                  </a:extLst>
                </a:gridCol>
              </a:tblGrid>
              <a:tr h="995322">
                <a:tc>
                  <a:txBody>
                    <a:bodyPr/>
                    <a:lstStyle/>
                    <a:p>
                      <a:pPr>
                        <a:lnSpc>
                          <a:spcPct val="100000"/>
                        </a:lnSpc>
                      </a:pPr>
                      <a:r>
                        <a:rPr lang="en-US" sz="2000" b="0">
                          <a:latin typeface="+mn-lt"/>
                        </a:rPr>
                        <a:t>Common</a:t>
                      </a:r>
                      <a:r>
                        <a:rPr lang="en-US" sz="2000" b="0" baseline="0">
                          <a:latin typeface="+mn-lt"/>
                        </a:rPr>
                        <a:t> </a:t>
                      </a:r>
                      <a:r>
                        <a:rPr lang="en-US" sz="2000" b="0">
                          <a:latin typeface="+mn-lt"/>
                        </a:rPr>
                        <a:t>complaints</a:t>
                      </a:r>
                      <a:r>
                        <a:rPr lang="en-US" sz="2000" b="0" baseline="0">
                          <a:latin typeface="+mn-lt"/>
                        </a:rPr>
                        <a:t> </a:t>
                      </a:r>
                      <a:r>
                        <a:rPr lang="en-US" sz="2000" b="0">
                          <a:latin typeface="+mn-lt"/>
                        </a:rPr>
                        <a:t>are listed here:</a:t>
                      </a:r>
                    </a:p>
                    <a:p>
                      <a:pPr marL="342900" indent="-342900">
                        <a:lnSpc>
                          <a:spcPct val="150000"/>
                        </a:lnSpc>
                        <a:buFont typeface="Wingdings" panose="05000000000000000000" pitchFamily="2" charset="2"/>
                        <a:buChar char="§"/>
                      </a:pPr>
                      <a:r>
                        <a:rPr lang="en-US" sz="2000" b="0">
                          <a:latin typeface="+mn-lt"/>
                        </a:rPr>
                        <a:t>Uncooperativeness</a:t>
                      </a:r>
                    </a:p>
                    <a:p>
                      <a:pPr marL="342900" indent="-342900">
                        <a:lnSpc>
                          <a:spcPct val="150000"/>
                        </a:lnSpc>
                        <a:buFont typeface="Wingdings" panose="05000000000000000000" pitchFamily="2" charset="2"/>
                        <a:buChar char="§"/>
                      </a:pPr>
                      <a:r>
                        <a:rPr lang="en-US" sz="2000" b="0">
                          <a:latin typeface="+mn-lt"/>
                        </a:rPr>
                        <a:t>Refusing to bathe</a:t>
                      </a:r>
                    </a:p>
                    <a:p>
                      <a:pPr marL="342900" indent="-342900">
                        <a:lnSpc>
                          <a:spcPct val="150000"/>
                        </a:lnSpc>
                        <a:buFont typeface="Wingdings" panose="05000000000000000000" pitchFamily="2" charset="2"/>
                        <a:buChar char="§"/>
                      </a:pPr>
                      <a:r>
                        <a:rPr lang="en-US" sz="2000" b="0">
                          <a:latin typeface="+mn-lt"/>
                        </a:rPr>
                        <a:t>Refusing medications</a:t>
                      </a:r>
                    </a:p>
                    <a:p>
                      <a:pPr marL="342900" indent="-342900">
                        <a:lnSpc>
                          <a:spcPct val="150000"/>
                        </a:lnSpc>
                        <a:buFont typeface="Wingdings" panose="05000000000000000000" pitchFamily="2" charset="2"/>
                        <a:buChar char="§"/>
                      </a:pPr>
                      <a:r>
                        <a:rPr lang="en-US" sz="2000" b="0">
                          <a:latin typeface="+mn-lt"/>
                        </a:rPr>
                        <a:t>Resisting care</a:t>
                      </a:r>
                    </a:p>
                    <a:p>
                      <a:pPr marL="342900" indent="-342900">
                        <a:lnSpc>
                          <a:spcPct val="150000"/>
                        </a:lnSpc>
                        <a:buFont typeface="Wingdings" panose="05000000000000000000" pitchFamily="2" charset="2"/>
                        <a:buChar char="§"/>
                      </a:pPr>
                      <a:r>
                        <a:rPr lang="en-US" sz="2000" b="0">
                          <a:latin typeface="+mn-lt"/>
                        </a:rPr>
                        <a:t>Attempting to leave a safe area</a:t>
                      </a:r>
                    </a:p>
                    <a:p>
                      <a:pPr marL="342900" indent="-342900">
                        <a:lnSpc>
                          <a:spcPct val="150000"/>
                        </a:lnSpc>
                        <a:buFont typeface="Wingdings" panose="05000000000000000000" pitchFamily="2" charset="2"/>
                        <a:buChar char="§"/>
                      </a:pPr>
                      <a:r>
                        <a:rPr lang="en-US" sz="2000" b="0">
                          <a:latin typeface="+mn-lt"/>
                        </a:rPr>
                        <a:t>Getting lost</a:t>
                      </a:r>
                    </a:p>
                    <a:p>
                      <a:pPr marL="342900" indent="-342900">
                        <a:lnSpc>
                          <a:spcPct val="150000"/>
                        </a:lnSpc>
                        <a:buFont typeface="Wingdings" panose="05000000000000000000" pitchFamily="2" charset="2"/>
                        <a:buChar char="§"/>
                      </a:pPr>
                      <a:r>
                        <a:rPr lang="en-US" sz="2000" b="0">
                          <a:latin typeface="+mn-lt"/>
                        </a:rPr>
                        <a:t>Screaming “Help me! Help me!”</a:t>
                      </a:r>
                    </a:p>
                    <a:p>
                      <a:pPr marL="342900" indent="-342900">
                        <a:lnSpc>
                          <a:spcPct val="150000"/>
                        </a:lnSpc>
                        <a:buFont typeface="Wingdings" panose="05000000000000000000" pitchFamily="2" charset="2"/>
                        <a:buChar char="§"/>
                      </a:pPr>
                      <a:r>
                        <a:rPr lang="en-US" sz="2000" b="0">
                          <a:latin typeface="+mn-lt"/>
                        </a:rPr>
                        <a:t>Combativeness, hitting, scratching, grabbing, spitting, slapping,</a:t>
                      </a:r>
                      <a:r>
                        <a:rPr lang="en-US" sz="2000" b="0" baseline="0">
                          <a:latin typeface="+mn-lt"/>
                        </a:rPr>
                        <a:t> </a:t>
                      </a:r>
                      <a:r>
                        <a:rPr lang="en-US" sz="2000" b="0">
                          <a:latin typeface="+mn-lt"/>
                        </a:rPr>
                        <a:t>kicking</a:t>
                      </a:r>
                    </a:p>
                    <a:p>
                      <a:pPr marL="342900" indent="-342900">
                        <a:lnSpc>
                          <a:spcPct val="150000"/>
                        </a:lnSpc>
                        <a:buFont typeface="Wingdings" panose="05000000000000000000" pitchFamily="2" charset="2"/>
                        <a:buChar char="§"/>
                      </a:pPr>
                      <a:r>
                        <a:rPr lang="en-US" sz="2000" b="0">
                          <a:latin typeface="+mn-lt"/>
                        </a:rPr>
                        <a:t>Pulling out tubes, IVs</a:t>
                      </a:r>
                    </a:p>
                    <a:p>
                      <a:pPr marL="342900" indent="-342900">
                        <a:lnSpc>
                          <a:spcPct val="150000"/>
                        </a:lnSpc>
                        <a:buFont typeface="Wingdings" panose="05000000000000000000" pitchFamily="2" charset="2"/>
                        <a:buChar char="§"/>
                      </a:pPr>
                      <a:r>
                        <a:rPr lang="en-US" sz="2000" b="0">
                          <a:latin typeface="+mn-lt"/>
                        </a:rPr>
                        <a:t>Getting out of bed unsafely</a:t>
                      </a:r>
                    </a:p>
                  </a:txBody>
                  <a:tcPr anchor="ctr"/>
                </a:tc>
                <a:extLst>
                  <a:ext uri="{0D108BD9-81ED-4DB2-BD59-A6C34878D82A}">
                    <a16:rowId xmlns:a16="http://schemas.microsoft.com/office/drawing/2014/main" val="2772701167"/>
                  </a:ext>
                </a:extLst>
              </a:tr>
            </a:tbl>
          </a:graphicData>
        </a:graphic>
      </p:graphicFrame>
      <p:pic>
        <p:nvPicPr>
          <p:cNvPr id="2" name="21">
            <a:hlinkClick r:id="" action="ppaction://media"/>
            <a:extLst>
              <a:ext uri="{FF2B5EF4-FFF2-40B4-BE49-F238E27FC236}">
                <a16:creationId xmlns:a16="http://schemas.microsoft.com/office/drawing/2014/main" id="{36145EAC-4C74-0D74-1EAC-8DF03A4145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4045" y="5403921"/>
            <a:ext cx="406400" cy="406400"/>
          </a:xfrm>
          <a:prstGeom prst="rect">
            <a:avLst/>
          </a:prstGeom>
        </p:spPr>
      </p:pic>
    </p:spTree>
    <p:extLst>
      <p:ext uri="{BB962C8B-B14F-4D97-AF65-F5344CB8AC3E}">
        <p14:creationId xmlns:p14="http://schemas.microsoft.com/office/powerpoint/2010/main" val="4058803641"/>
      </p:ext>
    </p:extLst>
  </p:cSld>
  <p:clrMapOvr>
    <a:masterClrMapping/>
  </p:clrMapOvr>
  <mc:AlternateContent xmlns:mc="http://schemas.openxmlformats.org/markup-compatibility/2006" xmlns:p14="http://schemas.microsoft.com/office/powerpoint/2010/main">
    <mc:Choice Requires="p14">
      <p:transition spd="slow" p14:dur="2000" advTm="47503"/>
    </mc:Choice>
    <mc:Fallback xmlns="">
      <p:transition spd="slow" advTm="475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fontScale="90000"/>
          </a:bodyPr>
          <a:lstStyle/>
          <a:p>
            <a:r>
              <a:rPr lang="en-US" b="1"/>
              <a:t>Origins &amp; Risk Factors of Behavioral Problems</a:t>
            </a:r>
            <a:endParaRPr b="1"/>
          </a:p>
        </p:txBody>
      </p:sp>
      <p:graphicFrame>
        <p:nvGraphicFramePr>
          <p:cNvPr id="4" name="Diagram 3"/>
          <p:cNvGraphicFramePr/>
          <p:nvPr>
            <p:extLst>
              <p:ext uri="{D42A27DB-BD31-4B8C-83A1-F6EECF244321}">
                <p14:modId xmlns:p14="http://schemas.microsoft.com/office/powerpoint/2010/main" val="3905016439"/>
              </p:ext>
            </p:extLst>
          </p:nvPr>
        </p:nvGraphicFramePr>
        <p:xfrm>
          <a:off x="1934307" y="785447"/>
          <a:ext cx="8264769" cy="54629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3970193" y="5760404"/>
            <a:ext cx="4158511" cy="400110"/>
          </a:xfrm>
          <a:prstGeom prst="rect">
            <a:avLst/>
          </a:prstGeom>
        </p:spPr>
        <p:txBody>
          <a:bodyPr wrap="none">
            <a:spAutoFit/>
          </a:bodyPr>
          <a:lstStyle/>
          <a:p>
            <a:r>
              <a:rPr lang="en-US" sz="2000" b="1"/>
              <a:t>Domains of behavioral problems</a:t>
            </a:r>
          </a:p>
        </p:txBody>
      </p:sp>
      <p:pic>
        <p:nvPicPr>
          <p:cNvPr id="2" name="22">
            <a:hlinkClick r:id="" action="ppaction://media"/>
            <a:extLst>
              <a:ext uri="{FF2B5EF4-FFF2-40B4-BE49-F238E27FC236}">
                <a16:creationId xmlns:a16="http://schemas.microsoft.com/office/drawing/2014/main" id="{2743F864-34F6-439B-2293-DF1CE4C69C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35416" y="4859391"/>
            <a:ext cx="406400" cy="406400"/>
          </a:xfrm>
          <a:prstGeom prst="rect">
            <a:avLst/>
          </a:prstGeom>
        </p:spPr>
      </p:pic>
    </p:spTree>
    <p:extLst>
      <p:ext uri="{BB962C8B-B14F-4D97-AF65-F5344CB8AC3E}">
        <p14:creationId xmlns:p14="http://schemas.microsoft.com/office/powerpoint/2010/main" val="1289378094"/>
      </p:ext>
    </p:extLst>
  </p:cSld>
  <p:clrMapOvr>
    <a:masterClrMapping/>
  </p:clrMapOvr>
  <mc:AlternateContent xmlns:mc="http://schemas.openxmlformats.org/markup-compatibility/2006" xmlns:p14="http://schemas.microsoft.com/office/powerpoint/2010/main">
    <mc:Choice Requires="p14">
      <p:transition spd="slow" p14:dur="2000" advTm="51278"/>
    </mc:Choice>
    <mc:Fallback xmlns="">
      <p:transition spd="slow" advTm="51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fontScale="90000"/>
          </a:bodyPr>
          <a:lstStyle/>
          <a:p>
            <a:r>
              <a:rPr lang="en-US" b="1"/>
              <a:t>Origins &amp; Risk Factors of Behavioral Problems</a:t>
            </a:r>
            <a:endParaRPr b="1"/>
          </a:p>
        </p:txBody>
      </p:sp>
      <p:graphicFrame>
        <p:nvGraphicFramePr>
          <p:cNvPr id="2" name="Table 1"/>
          <p:cNvGraphicFramePr>
            <a:graphicFrameLocks noGrp="1"/>
          </p:cNvGraphicFramePr>
          <p:nvPr>
            <p:extLst>
              <p:ext uri="{D42A27DB-BD31-4B8C-83A1-F6EECF244321}">
                <p14:modId xmlns:p14="http://schemas.microsoft.com/office/powerpoint/2010/main" val="549772372"/>
              </p:ext>
            </p:extLst>
          </p:nvPr>
        </p:nvGraphicFramePr>
        <p:xfrm>
          <a:off x="976923" y="1239520"/>
          <a:ext cx="9960708" cy="4844758"/>
        </p:xfrm>
        <a:graphic>
          <a:graphicData uri="http://schemas.openxmlformats.org/drawingml/2006/table">
            <a:tbl>
              <a:tblPr firstRow="1" bandRow="1">
                <a:tableStyleId>{2D5ABB26-0587-4C30-8999-92F81FD0307C}</a:tableStyleId>
              </a:tblPr>
              <a:tblGrid>
                <a:gridCol w="4980354">
                  <a:extLst>
                    <a:ext uri="{9D8B030D-6E8A-4147-A177-3AD203B41FA5}">
                      <a16:colId xmlns:a16="http://schemas.microsoft.com/office/drawing/2014/main" val="1421116093"/>
                    </a:ext>
                  </a:extLst>
                </a:gridCol>
                <a:gridCol w="4980354">
                  <a:extLst>
                    <a:ext uri="{9D8B030D-6E8A-4147-A177-3AD203B41FA5}">
                      <a16:colId xmlns:a16="http://schemas.microsoft.com/office/drawing/2014/main" val="4070238556"/>
                    </a:ext>
                  </a:extLst>
                </a:gridCol>
              </a:tblGrid>
              <a:tr h="456390">
                <a:tc gridSpan="2">
                  <a:txBody>
                    <a:bodyPr/>
                    <a:lstStyle/>
                    <a:p>
                      <a:r>
                        <a:rPr lang="en-US" sz="2000" b="1"/>
                        <a:t>Domain 1: Cognitive Impairment (The 4 A’s)</a:t>
                      </a:r>
                    </a:p>
                  </a:txBody>
                  <a:tcPr>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p>
                  </a:txBody>
                  <a:tcPr>
                    <a:solidFill>
                      <a:schemeClr val="accent1">
                        <a:lumMod val="60000"/>
                        <a:lumOff val="40000"/>
                      </a:schemeClr>
                    </a:solidFill>
                  </a:tcPr>
                </a:tc>
                <a:extLst>
                  <a:ext uri="{0D108BD9-81ED-4DB2-BD59-A6C34878D82A}">
                    <a16:rowId xmlns:a16="http://schemas.microsoft.com/office/drawing/2014/main" val="727725493"/>
                  </a:ext>
                </a:extLst>
              </a:tr>
              <a:tr h="456390">
                <a:tc>
                  <a:txBody>
                    <a:bodyPr/>
                    <a:lstStyle/>
                    <a:p>
                      <a:r>
                        <a:rPr lang="en-US" sz="2000" b="1"/>
                        <a:t>Underlying Problem </a:t>
                      </a:r>
                    </a:p>
                  </a:txBody>
                  <a:tcP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t>Common Behaviors</a:t>
                      </a:r>
                    </a:p>
                  </a:txBody>
                  <a:tcPr>
                    <a:solidFill>
                      <a:schemeClr val="accent1">
                        <a:lumMod val="60000"/>
                        <a:lumOff val="40000"/>
                      </a:schemeClr>
                    </a:solidFill>
                  </a:tcPr>
                </a:tc>
                <a:extLst>
                  <a:ext uri="{0D108BD9-81ED-4DB2-BD59-A6C34878D82A}">
                    <a16:rowId xmlns:a16="http://schemas.microsoft.com/office/drawing/2014/main" val="3783482159"/>
                  </a:ext>
                </a:extLst>
              </a:tr>
              <a:tr h="1158529">
                <a:tc>
                  <a:txBody>
                    <a:bodyPr/>
                    <a:lstStyle/>
                    <a:p>
                      <a:r>
                        <a:rPr lang="en-US" sz="2000"/>
                        <a:t>Amnesia: Inability to form new memories </a:t>
                      </a:r>
                    </a:p>
                  </a:txBody>
                  <a:tcPr>
                    <a:lnB w="12700" cap="flat" cmpd="sng" algn="ctr">
                      <a:solidFill>
                        <a:schemeClr val="tx1"/>
                      </a:solidFill>
                      <a:prstDash val="solid"/>
                      <a:round/>
                      <a:headEnd type="none" w="med" len="med"/>
                      <a:tailEnd type="none" w="med" len="med"/>
                    </a:lnB>
                  </a:tcPr>
                </a:tc>
                <a:tc>
                  <a:txBody>
                    <a:bodyPr/>
                    <a:lstStyle/>
                    <a:p>
                      <a:r>
                        <a:rPr lang="en-US" sz="2000" dirty="0"/>
                        <a:t>After eating breakfast, the</a:t>
                      </a:r>
                    </a:p>
                    <a:p>
                      <a:r>
                        <a:rPr lang="en-US" sz="2000" dirty="0"/>
                        <a:t>patient might say, “I haven’t been</a:t>
                      </a:r>
                    </a:p>
                    <a:p>
                      <a:r>
                        <a:rPr lang="en-US" sz="2000" dirty="0"/>
                        <a:t>fed in days!”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548121"/>
                  </a:ext>
                </a:extLst>
              </a:tr>
              <a:tr h="807460">
                <a:tc>
                  <a:txBody>
                    <a:bodyPr/>
                    <a:lstStyle/>
                    <a:p>
                      <a:r>
                        <a:rPr lang="en-US" sz="2000"/>
                        <a:t>Aphasia: Inability to </a:t>
                      </a:r>
                      <a:r>
                        <a:rPr lang="en-US" sz="2000" b="0" i="0" u="none" strike="noStrike" cap="none" baseline="0">
                          <a:solidFill>
                            <a:schemeClr val="tx1"/>
                          </a:solidFill>
                          <a:latin typeface="+mn-lt"/>
                          <a:ea typeface="+mn-ea"/>
                          <a:cs typeface="+mn-cs"/>
                          <a:sym typeface="Arial"/>
                        </a:rPr>
                        <a:t>find words or understand them</a:t>
                      </a:r>
                      <a:r>
                        <a:rPr lang="en-US" sz="2000"/>
                        <a:t>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Telling a patient to get dressed</a:t>
                      </a:r>
                      <a:r>
                        <a:rPr lang="en-US" sz="2000" baseline="0" dirty="0"/>
                        <a:t> </a:t>
                      </a:r>
                      <a:r>
                        <a:rPr lang="en-US" sz="2000" dirty="0"/>
                        <a:t>and they just sit there with no reaction.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5808581"/>
                  </a:ext>
                </a:extLst>
              </a:tr>
              <a:tr h="807460">
                <a:tc>
                  <a:txBody>
                    <a:bodyPr/>
                    <a:lstStyle/>
                    <a:p>
                      <a:r>
                        <a:rPr lang="en-US" sz="2000"/>
                        <a:t>Apraxia: Inability to perform learned motor movements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The patient put their clothes on inside out or button them incorrectly.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260763"/>
                  </a:ext>
                </a:extLst>
              </a:tr>
              <a:tr h="1158529">
                <a:tc>
                  <a:txBody>
                    <a:bodyPr/>
                    <a:lstStyle/>
                    <a:p>
                      <a:r>
                        <a:rPr lang="en-US" sz="2000"/>
                        <a:t>Agnosia: Inability to recognize objects and people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The patient is told to put on their shirt and can’t find it, even though the shirt is in plain view.</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30836"/>
                  </a:ext>
                </a:extLst>
              </a:tr>
            </a:tbl>
          </a:graphicData>
        </a:graphic>
      </p:graphicFrame>
      <p:pic>
        <p:nvPicPr>
          <p:cNvPr id="3" name="23">
            <a:hlinkClick r:id="" action="ppaction://media"/>
            <a:extLst>
              <a:ext uri="{FF2B5EF4-FFF2-40B4-BE49-F238E27FC236}">
                <a16:creationId xmlns:a16="http://schemas.microsoft.com/office/drawing/2014/main" id="{56AF4E53-ED98-C6B1-FE0C-92C0A59B7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287" y="5177890"/>
            <a:ext cx="406400" cy="406400"/>
          </a:xfrm>
          <a:prstGeom prst="rect">
            <a:avLst/>
          </a:prstGeom>
        </p:spPr>
      </p:pic>
    </p:spTree>
    <p:extLst>
      <p:ext uri="{BB962C8B-B14F-4D97-AF65-F5344CB8AC3E}">
        <p14:creationId xmlns:p14="http://schemas.microsoft.com/office/powerpoint/2010/main" val="1675086363"/>
      </p:ext>
    </p:extLst>
  </p:cSld>
  <p:clrMapOvr>
    <a:masterClrMapping/>
  </p:clrMapOvr>
  <mc:AlternateContent xmlns:mc="http://schemas.openxmlformats.org/markup-compatibility/2006" xmlns:p14="http://schemas.microsoft.com/office/powerpoint/2010/main">
    <mc:Choice Requires="p14">
      <p:transition spd="slow" p14:dur="2000" advTm="53893"/>
    </mc:Choice>
    <mc:Fallback xmlns="">
      <p:transition spd="slow" advTm="538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fontScale="90000"/>
          </a:bodyPr>
          <a:lstStyle/>
          <a:p>
            <a:r>
              <a:rPr lang="en-US" b="1"/>
              <a:t>Origins &amp; Risk Factors of Behavioral Problems</a:t>
            </a:r>
            <a:endParaRPr b="1"/>
          </a:p>
        </p:txBody>
      </p:sp>
      <p:graphicFrame>
        <p:nvGraphicFramePr>
          <p:cNvPr id="2" name="Table 1"/>
          <p:cNvGraphicFramePr>
            <a:graphicFrameLocks noGrp="1"/>
          </p:cNvGraphicFramePr>
          <p:nvPr>
            <p:extLst>
              <p:ext uri="{D42A27DB-BD31-4B8C-83A1-F6EECF244321}">
                <p14:modId xmlns:p14="http://schemas.microsoft.com/office/powerpoint/2010/main" val="542872118"/>
              </p:ext>
            </p:extLst>
          </p:nvPr>
        </p:nvGraphicFramePr>
        <p:xfrm>
          <a:off x="976923" y="1239518"/>
          <a:ext cx="9960708" cy="4246407"/>
        </p:xfrm>
        <a:graphic>
          <a:graphicData uri="http://schemas.openxmlformats.org/drawingml/2006/table">
            <a:tbl>
              <a:tblPr firstRow="1" bandRow="1">
                <a:tableStyleId>{2D5ABB26-0587-4C30-8999-92F81FD0307C}</a:tableStyleId>
              </a:tblPr>
              <a:tblGrid>
                <a:gridCol w="2915139">
                  <a:extLst>
                    <a:ext uri="{9D8B030D-6E8A-4147-A177-3AD203B41FA5}">
                      <a16:colId xmlns:a16="http://schemas.microsoft.com/office/drawing/2014/main" val="1421116093"/>
                    </a:ext>
                  </a:extLst>
                </a:gridCol>
                <a:gridCol w="7045569">
                  <a:extLst>
                    <a:ext uri="{9D8B030D-6E8A-4147-A177-3AD203B41FA5}">
                      <a16:colId xmlns:a16="http://schemas.microsoft.com/office/drawing/2014/main" val="4070238556"/>
                    </a:ext>
                  </a:extLst>
                </a:gridCol>
              </a:tblGrid>
              <a:tr h="461632">
                <a:tc gridSpan="2">
                  <a:txBody>
                    <a:bodyPr/>
                    <a:lstStyle/>
                    <a:p>
                      <a:r>
                        <a:rPr lang="en-US" sz="2000" b="1"/>
                        <a:t>Domain 2: Psychiatric Disorders</a:t>
                      </a:r>
                    </a:p>
                  </a:txBody>
                  <a:tcPr>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p>
                  </a:txBody>
                  <a:tcPr>
                    <a:solidFill>
                      <a:schemeClr val="accent1">
                        <a:lumMod val="60000"/>
                        <a:lumOff val="40000"/>
                      </a:schemeClr>
                    </a:solidFill>
                  </a:tcPr>
                </a:tc>
                <a:extLst>
                  <a:ext uri="{0D108BD9-81ED-4DB2-BD59-A6C34878D82A}">
                    <a16:rowId xmlns:a16="http://schemas.microsoft.com/office/drawing/2014/main" val="727725493"/>
                  </a:ext>
                </a:extLst>
              </a:tr>
              <a:tr h="461632">
                <a:tc>
                  <a:txBody>
                    <a:bodyPr/>
                    <a:lstStyle/>
                    <a:p>
                      <a:r>
                        <a:rPr lang="en-US" sz="2000" b="1"/>
                        <a:t>Underlying Problem </a:t>
                      </a:r>
                    </a:p>
                  </a:txBody>
                  <a:tcP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t>Common Behaviors</a:t>
                      </a:r>
                    </a:p>
                  </a:txBody>
                  <a:tcPr>
                    <a:solidFill>
                      <a:schemeClr val="accent1">
                        <a:lumMod val="60000"/>
                        <a:lumOff val="40000"/>
                      </a:schemeClr>
                    </a:solidFill>
                  </a:tcPr>
                </a:tc>
                <a:extLst>
                  <a:ext uri="{0D108BD9-81ED-4DB2-BD59-A6C34878D82A}">
                    <a16:rowId xmlns:a16="http://schemas.microsoft.com/office/drawing/2014/main" val="3783482159"/>
                  </a:ext>
                </a:extLst>
              </a:tr>
              <a:tr h="545249">
                <a:tc>
                  <a:txBody>
                    <a:bodyPr/>
                    <a:lstStyle/>
                    <a:p>
                      <a:pPr algn="l"/>
                      <a:r>
                        <a:rPr lang="en-US" sz="2000" b="0" i="0" u="none" strike="noStrike" baseline="0" dirty="0">
                          <a:latin typeface="Arial" panose="020B0604020202020204" pitchFamily="34" charset="0"/>
                          <a:cs typeface="Arial" panose="020B0604020202020204" pitchFamily="34" charset="0"/>
                        </a:rPr>
                        <a:t>Depression </a:t>
                      </a:r>
                      <a:endParaRPr lang="en-US" sz="54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l"/>
                      <a:r>
                        <a:rPr lang="en-US" sz="2000" b="0" i="0" u="none" strike="noStrike" baseline="0" dirty="0">
                          <a:latin typeface="Arial" panose="020B0604020202020204" pitchFamily="34" charset="0"/>
                          <a:cs typeface="Arial" panose="020B0604020202020204" pitchFamily="34" charset="0"/>
                        </a:rPr>
                        <a:t>Patient won’t get out of bed in the morning.</a:t>
                      </a:r>
                      <a:endParaRPr lang="en-US" sz="54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548121"/>
                  </a:ext>
                </a:extLst>
              </a:tr>
              <a:tr h="816733">
                <a:tc>
                  <a:txBody>
                    <a:bodyPr/>
                    <a:lstStyle/>
                    <a:p>
                      <a:r>
                        <a:rPr lang="en-US" sz="2000" dirty="0"/>
                        <a:t>Delusions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Patient won’t take medication</a:t>
                      </a:r>
                      <a:r>
                        <a:rPr lang="en-US" sz="2000" baseline="0" dirty="0"/>
                        <a:t> </a:t>
                      </a:r>
                      <a:r>
                        <a:rPr lang="en-US" sz="2000" dirty="0"/>
                        <a:t>because he or she says it is</a:t>
                      </a:r>
                    </a:p>
                    <a:p>
                      <a:r>
                        <a:rPr lang="en-US" sz="2000" dirty="0"/>
                        <a:t>poisoned.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5808581"/>
                  </a:ext>
                </a:extLst>
              </a:tr>
              <a:tr h="789328">
                <a:tc>
                  <a:txBody>
                    <a:bodyPr/>
                    <a:lstStyle/>
                    <a:p>
                      <a:r>
                        <a:rPr lang="en-US" sz="2000" dirty="0"/>
                        <a:t>Hallucinations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Patient points under his or her</a:t>
                      </a:r>
                      <a:r>
                        <a:rPr lang="en-US" sz="2000" baseline="0"/>
                        <a:t> </a:t>
                      </a:r>
                      <a:r>
                        <a:rPr lang="en-US" sz="2000"/>
                        <a:t>bed, stating there is an animal or</a:t>
                      </a:r>
                      <a:r>
                        <a:rPr lang="en-US" sz="2000" baseline="0"/>
                        <a:t> </a:t>
                      </a:r>
                      <a:r>
                        <a:rPr lang="en-US" sz="2000"/>
                        <a:t>creature there.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260763"/>
                  </a:ext>
                </a:extLst>
              </a:tr>
              <a:tr h="1171833">
                <a:tc>
                  <a:txBody>
                    <a:bodyPr/>
                    <a:lstStyle/>
                    <a:p>
                      <a:r>
                        <a:rPr lang="en-US" sz="2000"/>
                        <a:t>Mania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Patient makes sexual overtures</a:t>
                      </a:r>
                      <a:r>
                        <a:rPr lang="en-US" sz="2000" baseline="0" dirty="0"/>
                        <a:t> </a:t>
                      </a:r>
                      <a:r>
                        <a:rPr lang="en-US" sz="2000" dirty="0"/>
                        <a:t>to caregivers and touches them</a:t>
                      </a:r>
                      <a:r>
                        <a:rPr lang="en-US" sz="2000" baseline="0" dirty="0"/>
                        <a:t> i</a:t>
                      </a:r>
                      <a:r>
                        <a:rPr lang="en-US" sz="2000" dirty="0"/>
                        <a:t>nappropriately.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30836"/>
                  </a:ext>
                </a:extLst>
              </a:tr>
            </a:tbl>
          </a:graphicData>
        </a:graphic>
      </p:graphicFrame>
      <p:pic>
        <p:nvPicPr>
          <p:cNvPr id="3" name="24">
            <a:hlinkClick r:id="" action="ppaction://media"/>
            <a:extLst>
              <a:ext uri="{FF2B5EF4-FFF2-40B4-BE49-F238E27FC236}">
                <a16:creationId xmlns:a16="http://schemas.microsoft.com/office/drawing/2014/main" id="{227F5D88-5A6A-B74C-C72E-1D20AE27C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94319" y="5079525"/>
            <a:ext cx="406400" cy="406400"/>
          </a:xfrm>
          <a:prstGeom prst="rect">
            <a:avLst/>
          </a:prstGeom>
        </p:spPr>
      </p:pic>
    </p:spTree>
    <p:extLst>
      <p:ext uri="{BB962C8B-B14F-4D97-AF65-F5344CB8AC3E}">
        <p14:creationId xmlns:p14="http://schemas.microsoft.com/office/powerpoint/2010/main" val="2343122116"/>
      </p:ext>
    </p:extLst>
  </p:cSld>
  <p:clrMapOvr>
    <a:masterClrMapping/>
  </p:clrMapOvr>
  <mc:AlternateContent xmlns:mc="http://schemas.openxmlformats.org/markup-compatibility/2006" xmlns:p14="http://schemas.microsoft.com/office/powerpoint/2010/main">
    <mc:Choice Requires="p14">
      <p:transition spd="slow" p14:dur="2000" advTm="24842"/>
    </mc:Choice>
    <mc:Fallback xmlns="">
      <p:transition spd="slow" advTm="24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fontScale="90000"/>
          </a:bodyPr>
          <a:lstStyle/>
          <a:p>
            <a:r>
              <a:rPr lang="en-US" b="1"/>
              <a:t>Origins &amp; Risk Factors of Behavioral Problems</a:t>
            </a:r>
            <a:endParaRPr b="1"/>
          </a:p>
        </p:txBody>
      </p:sp>
      <p:graphicFrame>
        <p:nvGraphicFramePr>
          <p:cNvPr id="2" name="Table 1"/>
          <p:cNvGraphicFramePr>
            <a:graphicFrameLocks noGrp="1"/>
          </p:cNvGraphicFramePr>
          <p:nvPr>
            <p:extLst>
              <p:ext uri="{D42A27DB-BD31-4B8C-83A1-F6EECF244321}">
                <p14:modId xmlns:p14="http://schemas.microsoft.com/office/powerpoint/2010/main" val="3530457785"/>
              </p:ext>
            </p:extLst>
          </p:nvPr>
        </p:nvGraphicFramePr>
        <p:xfrm>
          <a:off x="976923" y="1239520"/>
          <a:ext cx="9960708" cy="4280849"/>
        </p:xfrm>
        <a:graphic>
          <a:graphicData uri="http://schemas.openxmlformats.org/drawingml/2006/table">
            <a:tbl>
              <a:tblPr firstRow="1" bandRow="1">
                <a:tableStyleId>{2D5ABB26-0587-4C30-8999-92F81FD0307C}</a:tableStyleId>
              </a:tblPr>
              <a:tblGrid>
                <a:gridCol w="3536462">
                  <a:extLst>
                    <a:ext uri="{9D8B030D-6E8A-4147-A177-3AD203B41FA5}">
                      <a16:colId xmlns:a16="http://schemas.microsoft.com/office/drawing/2014/main" val="1421116093"/>
                    </a:ext>
                  </a:extLst>
                </a:gridCol>
                <a:gridCol w="6424246">
                  <a:extLst>
                    <a:ext uri="{9D8B030D-6E8A-4147-A177-3AD203B41FA5}">
                      <a16:colId xmlns:a16="http://schemas.microsoft.com/office/drawing/2014/main" val="4070238556"/>
                    </a:ext>
                  </a:extLst>
                </a:gridCol>
              </a:tblGrid>
              <a:tr h="456390">
                <a:tc gridSpan="2">
                  <a:txBody>
                    <a:bodyPr/>
                    <a:lstStyle/>
                    <a:p>
                      <a:r>
                        <a:rPr lang="en-US" sz="2000" b="1"/>
                        <a:t>Domain 3: Caregiver Approach</a:t>
                      </a:r>
                    </a:p>
                  </a:txBody>
                  <a:tcPr>
                    <a:solidFill>
                      <a:schemeClr val="accent1">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p>
                  </a:txBody>
                  <a:tcPr>
                    <a:solidFill>
                      <a:schemeClr val="accent1">
                        <a:lumMod val="60000"/>
                        <a:lumOff val="40000"/>
                      </a:schemeClr>
                    </a:solidFill>
                  </a:tcPr>
                </a:tc>
                <a:extLst>
                  <a:ext uri="{0D108BD9-81ED-4DB2-BD59-A6C34878D82A}">
                    <a16:rowId xmlns:a16="http://schemas.microsoft.com/office/drawing/2014/main" val="727725493"/>
                  </a:ext>
                </a:extLst>
              </a:tr>
              <a:tr h="456390">
                <a:tc>
                  <a:txBody>
                    <a:bodyPr/>
                    <a:lstStyle/>
                    <a:p>
                      <a:r>
                        <a:rPr lang="en-US" sz="2000" b="1"/>
                        <a:t>Underlying Problem </a:t>
                      </a:r>
                    </a:p>
                  </a:txBody>
                  <a:tcPr>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t>Common Behaviors</a:t>
                      </a:r>
                    </a:p>
                  </a:txBody>
                  <a:tcPr>
                    <a:solidFill>
                      <a:schemeClr val="accent1">
                        <a:lumMod val="60000"/>
                        <a:lumOff val="40000"/>
                      </a:schemeClr>
                    </a:solidFill>
                  </a:tcPr>
                </a:tc>
                <a:extLst>
                  <a:ext uri="{0D108BD9-81ED-4DB2-BD59-A6C34878D82A}">
                    <a16:rowId xmlns:a16="http://schemas.microsoft.com/office/drawing/2014/main" val="3783482159"/>
                  </a:ext>
                </a:extLst>
              </a:tr>
              <a:tr h="391608">
                <a:tc>
                  <a:txBody>
                    <a:bodyPr/>
                    <a:lstStyle/>
                    <a:p>
                      <a:pPr algn="l"/>
                      <a:r>
                        <a:rPr lang="en-US" sz="2000" b="0" i="0" u="none" strike="noStrike" baseline="0">
                          <a:latin typeface="+mj-lt"/>
                        </a:rPr>
                        <a:t>Untrained weekend staff</a:t>
                      </a:r>
                      <a:endParaRPr lang="en-US" sz="5400">
                        <a:latin typeface="+mj-lt"/>
                      </a:endParaRPr>
                    </a:p>
                  </a:txBody>
                  <a:tcPr>
                    <a:lnB w="12700" cap="flat" cmpd="sng" algn="ctr">
                      <a:solidFill>
                        <a:schemeClr val="tx1"/>
                      </a:solidFill>
                      <a:prstDash val="solid"/>
                      <a:round/>
                      <a:headEnd type="none" w="med" len="med"/>
                      <a:tailEnd type="none" w="med" len="med"/>
                    </a:lnB>
                  </a:tcPr>
                </a:tc>
                <a:tc>
                  <a:txBody>
                    <a:bodyPr/>
                    <a:lstStyle/>
                    <a:p>
                      <a:pPr algn="l"/>
                      <a:r>
                        <a:rPr lang="en-US" sz="2000" b="0" i="0" u="none" strike="noStrike" baseline="0" dirty="0">
                          <a:latin typeface="+mj-lt"/>
                        </a:rPr>
                        <a:t>Every weekend, patient refuses to dress and eat.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548121"/>
                  </a:ext>
                </a:extLst>
              </a:tr>
              <a:tr h="807460">
                <a:tc>
                  <a:txBody>
                    <a:bodyPr/>
                    <a:lstStyle/>
                    <a:p>
                      <a:r>
                        <a:rPr lang="en-US" sz="2000"/>
                        <a:t>Demanding, threatening staff</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Patient cries during meals when the staff states that if the patient doesn’t</a:t>
                      </a:r>
                      <a:r>
                        <a:rPr lang="en-US" sz="2000" baseline="0"/>
                        <a:t> </a:t>
                      </a:r>
                      <a:r>
                        <a:rPr lang="en-US" sz="2000"/>
                        <a:t>immediately eat, they will take the</a:t>
                      </a:r>
                    </a:p>
                    <a:p>
                      <a:r>
                        <a:rPr lang="en-US" sz="2000"/>
                        <a:t>food away.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5808581"/>
                  </a:ext>
                </a:extLst>
              </a:tr>
              <a:tr h="807460">
                <a:tc>
                  <a:txBody>
                    <a:bodyPr/>
                    <a:lstStyle/>
                    <a:p>
                      <a:r>
                        <a:rPr lang="en-US" sz="2000"/>
                        <a:t>Giving multistage commands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Patient completes one step of a task</a:t>
                      </a:r>
                      <a:r>
                        <a:rPr lang="en-US" sz="2000" baseline="0"/>
                        <a:t> </a:t>
                      </a:r>
                      <a:r>
                        <a:rPr lang="en-US" sz="2000"/>
                        <a:t>and then stops.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260763"/>
                  </a:ext>
                </a:extLst>
              </a:tr>
              <a:tr h="1158529">
                <a:tc>
                  <a:txBody>
                    <a:bodyPr/>
                    <a:lstStyle/>
                    <a:p>
                      <a:r>
                        <a:rPr lang="en-US" sz="2000" dirty="0"/>
                        <a:t>Several aides attempt to hold the patient down for a bed bath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The patient bites caregivers’ arms</a:t>
                      </a:r>
                      <a:r>
                        <a:rPr lang="en-US" sz="2000" baseline="0" dirty="0"/>
                        <a:t> </a:t>
                      </a:r>
                      <a:r>
                        <a:rPr lang="en-US" sz="2000" dirty="0"/>
                        <a:t>and spits at them.</a:t>
                      </a:r>
                    </a:p>
                    <a:p>
                      <a:endParaRPr lang="en-US" sz="2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130836"/>
                  </a:ext>
                </a:extLst>
              </a:tr>
            </a:tbl>
          </a:graphicData>
        </a:graphic>
      </p:graphicFrame>
      <p:pic>
        <p:nvPicPr>
          <p:cNvPr id="3" name="25">
            <a:hlinkClick r:id="" action="ppaction://media"/>
            <a:extLst>
              <a:ext uri="{FF2B5EF4-FFF2-40B4-BE49-F238E27FC236}">
                <a16:creationId xmlns:a16="http://schemas.microsoft.com/office/drawing/2014/main" id="{4B1D8F01-DF60-6F38-ED66-0DCAAC1EB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287" y="4777198"/>
            <a:ext cx="406400" cy="406400"/>
          </a:xfrm>
          <a:prstGeom prst="rect">
            <a:avLst/>
          </a:prstGeom>
        </p:spPr>
      </p:pic>
    </p:spTree>
    <p:extLst>
      <p:ext uri="{BB962C8B-B14F-4D97-AF65-F5344CB8AC3E}">
        <p14:creationId xmlns:p14="http://schemas.microsoft.com/office/powerpoint/2010/main" val="1227481330"/>
      </p:ext>
    </p:extLst>
  </p:cSld>
  <p:clrMapOvr>
    <a:masterClrMapping/>
  </p:clrMapOvr>
  <mc:AlternateContent xmlns:mc="http://schemas.openxmlformats.org/markup-compatibility/2006" xmlns:p14="http://schemas.microsoft.com/office/powerpoint/2010/main">
    <mc:Choice Requires="p14">
      <p:transition spd="slow" p14:dur="2000" advTm="32384"/>
    </mc:Choice>
    <mc:Fallback xmlns="">
      <p:transition spd="slow" advTm="323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199" y="365125"/>
            <a:ext cx="11013831" cy="874395"/>
          </a:xfrm>
          <a:prstGeom prst="rect">
            <a:avLst/>
          </a:prstGeom>
          <a:noFill/>
          <a:ln>
            <a:noFill/>
          </a:ln>
        </p:spPr>
        <p:txBody>
          <a:bodyPr spcFirstLastPara="1" wrap="square" lIns="91425" tIns="45700" rIns="91425" bIns="45700" anchor="ctr" anchorCtr="0">
            <a:noAutofit/>
          </a:bodyPr>
          <a:lstStyle/>
          <a:p>
            <a:r>
              <a:rPr lang="en-US" sz="4000" b="1"/>
              <a:t>Prevention &amp; Management of Behavioral Problems</a:t>
            </a:r>
            <a:endParaRPr sz="4000" b="1"/>
          </a:p>
        </p:txBody>
      </p:sp>
      <p:sp>
        <p:nvSpPr>
          <p:cNvPr id="3" name="Rectangle 2"/>
          <p:cNvSpPr/>
          <p:nvPr/>
        </p:nvSpPr>
        <p:spPr>
          <a:xfrm>
            <a:off x="3452450" y="2211180"/>
            <a:ext cx="6096000" cy="2343655"/>
          </a:xfrm>
          <a:prstGeom prst="rect">
            <a:avLst/>
          </a:prstGeom>
        </p:spPr>
        <p:txBody>
          <a:bodyPr>
            <a:spAutoFit/>
          </a:bodyPr>
          <a:lstStyle/>
          <a:p>
            <a:pPr>
              <a:lnSpc>
                <a:spcPct val="150000"/>
              </a:lnSpc>
            </a:pPr>
            <a:r>
              <a:rPr lang="en-US" sz="2000"/>
              <a:t>Describe it.</a:t>
            </a:r>
          </a:p>
          <a:p>
            <a:pPr>
              <a:lnSpc>
                <a:spcPct val="150000"/>
              </a:lnSpc>
            </a:pPr>
            <a:r>
              <a:rPr lang="en-US" sz="2000"/>
              <a:t>Decode it.</a:t>
            </a:r>
          </a:p>
          <a:p>
            <a:pPr>
              <a:lnSpc>
                <a:spcPct val="150000"/>
              </a:lnSpc>
            </a:pPr>
            <a:r>
              <a:rPr lang="en-US" sz="2000"/>
              <a:t>Design a treatment plan.</a:t>
            </a:r>
          </a:p>
          <a:p>
            <a:pPr>
              <a:lnSpc>
                <a:spcPct val="150000"/>
              </a:lnSpc>
            </a:pPr>
            <a:r>
              <a:rPr lang="en-US" sz="2000"/>
              <a:t>Do it.</a:t>
            </a:r>
          </a:p>
          <a:p>
            <a:pPr>
              <a:lnSpc>
                <a:spcPct val="150000"/>
              </a:lnSpc>
            </a:pPr>
            <a:r>
              <a:rPr lang="en-US" sz="2000"/>
              <a:t>Determine if it works.</a:t>
            </a:r>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pic>
        <p:nvPicPr>
          <p:cNvPr id="2" name="26">
            <a:hlinkClick r:id="" action="ppaction://media"/>
            <a:extLst>
              <a:ext uri="{FF2B5EF4-FFF2-40B4-BE49-F238E27FC236}">
                <a16:creationId xmlns:a16="http://schemas.microsoft.com/office/drawing/2014/main" id="{91BF65FA-A02A-3AD3-7983-97919F603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4045" y="5116245"/>
            <a:ext cx="406400" cy="406400"/>
          </a:xfrm>
          <a:prstGeom prst="rect">
            <a:avLst/>
          </a:prstGeom>
        </p:spPr>
      </p:pic>
    </p:spTree>
    <p:extLst>
      <p:ext uri="{BB962C8B-B14F-4D97-AF65-F5344CB8AC3E}">
        <p14:creationId xmlns:p14="http://schemas.microsoft.com/office/powerpoint/2010/main" val="2319421045"/>
      </p:ext>
    </p:extLst>
  </p:cSld>
  <p:clrMapOvr>
    <a:masterClrMapping/>
  </p:clrMapOvr>
  <mc:AlternateContent xmlns:mc="http://schemas.openxmlformats.org/markup-compatibility/2006" xmlns:p14="http://schemas.microsoft.com/office/powerpoint/2010/main">
    <mc:Choice Requires="p14">
      <p:transition spd="slow" p14:dur="2000" advTm="27684"/>
    </mc:Choice>
    <mc:Fallback xmlns="">
      <p:transition spd="slow" advTm="276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199" y="365125"/>
            <a:ext cx="11107612" cy="874395"/>
          </a:xfrm>
          <a:prstGeom prst="rect">
            <a:avLst/>
          </a:prstGeom>
          <a:noFill/>
          <a:ln>
            <a:noFill/>
          </a:ln>
        </p:spPr>
        <p:txBody>
          <a:bodyPr spcFirstLastPara="1" wrap="square" lIns="91425" tIns="45700" rIns="91425" bIns="45700" anchor="ctr" anchorCtr="0">
            <a:normAutofit fontScale="90000"/>
          </a:bodyPr>
          <a:lstStyle/>
          <a:p>
            <a:r>
              <a:rPr lang="en-US" b="1"/>
              <a:t>Prevention &amp; Management of Behavioral Problems</a:t>
            </a:r>
            <a:endParaRPr b="1"/>
          </a:p>
        </p:txBody>
      </p:sp>
      <p:sp>
        <p:nvSpPr>
          <p:cNvPr id="3" name="Rectangle 2"/>
          <p:cNvSpPr/>
          <p:nvPr/>
        </p:nvSpPr>
        <p:spPr>
          <a:xfrm>
            <a:off x="3464166" y="1542964"/>
            <a:ext cx="8387861" cy="4651979"/>
          </a:xfrm>
          <a:prstGeom prst="rect">
            <a:avLst/>
          </a:prstGeom>
        </p:spPr>
        <p:txBody>
          <a:bodyPr wrap="square">
            <a:spAutoFit/>
          </a:bodyPr>
          <a:lstStyle/>
          <a:p>
            <a:pPr>
              <a:lnSpc>
                <a:spcPct val="150000"/>
              </a:lnSpc>
            </a:pPr>
            <a:r>
              <a:rPr lang="en-US" sz="2000" b="1"/>
              <a:t>Describe it</a:t>
            </a:r>
            <a:r>
              <a:rPr lang="en-US" sz="2000"/>
              <a:t>.</a:t>
            </a:r>
          </a:p>
          <a:p>
            <a:pPr>
              <a:lnSpc>
                <a:spcPct val="150000"/>
              </a:lnSpc>
            </a:pPr>
            <a:r>
              <a:rPr lang="en-US" sz="2000"/>
              <a:t>Helpful descriptions include only the facts and answer these</a:t>
            </a:r>
          </a:p>
          <a:p>
            <a:pPr>
              <a:lnSpc>
                <a:spcPct val="150000"/>
              </a:lnSpc>
            </a:pPr>
            <a:r>
              <a:rPr lang="en-US" sz="2000"/>
              <a:t>questions:</a:t>
            </a:r>
          </a:p>
          <a:p>
            <a:pPr marL="342900" lvl="3" indent="-342900">
              <a:lnSpc>
                <a:spcPct val="150000"/>
              </a:lnSpc>
              <a:buFont typeface="Wingdings" panose="05000000000000000000" pitchFamily="2" charset="2"/>
              <a:buChar char="§"/>
            </a:pPr>
            <a:r>
              <a:rPr lang="en-US" sz="2000"/>
              <a:t>What did you see and hear?</a:t>
            </a:r>
          </a:p>
          <a:p>
            <a:pPr marL="342900" lvl="3" indent="-342900">
              <a:lnSpc>
                <a:spcPct val="150000"/>
              </a:lnSpc>
              <a:buFont typeface="Wingdings" panose="05000000000000000000" pitchFamily="2" charset="2"/>
              <a:buChar char="§"/>
            </a:pPr>
            <a:r>
              <a:rPr lang="en-US" sz="2000"/>
              <a:t>Where did it happen?</a:t>
            </a:r>
          </a:p>
          <a:p>
            <a:pPr marL="342900" lvl="3" indent="-342900">
              <a:lnSpc>
                <a:spcPct val="150000"/>
              </a:lnSpc>
              <a:buFont typeface="Wingdings" panose="05000000000000000000" pitchFamily="2" charset="2"/>
              <a:buChar char="§"/>
            </a:pPr>
            <a:r>
              <a:rPr lang="en-US" sz="2000"/>
              <a:t>When did it happen?</a:t>
            </a:r>
          </a:p>
          <a:p>
            <a:pPr marL="342900" lvl="3" indent="-342900">
              <a:lnSpc>
                <a:spcPct val="150000"/>
              </a:lnSpc>
              <a:buFont typeface="Wingdings" panose="05000000000000000000" pitchFamily="2" charset="2"/>
              <a:buChar char="§"/>
            </a:pPr>
            <a:r>
              <a:rPr lang="en-US" sz="2000"/>
              <a:t>What happened just before the behavioral was observed?</a:t>
            </a:r>
          </a:p>
          <a:p>
            <a:pPr marL="342900" lvl="3" indent="-342900">
              <a:lnSpc>
                <a:spcPct val="150000"/>
              </a:lnSpc>
              <a:buFont typeface="Wingdings" panose="05000000000000000000" pitchFamily="2" charset="2"/>
              <a:buChar char="§"/>
            </a:pPr>
            <a:r>
              <a:rPr lang="en-US" sz="2000"/>
              <a:t>During what activity or circumstances?</a:t>
            </a:r>
          </a:p>
          <a:p>
            <a:pPr marL="342900" lvl="3" indent="-342900">
              <a:lnSpc>
                <a:spcPct val="150000"/>
              </a:lnSpc>
              <a:buFont typeface="Wingdings" panose="05000000000000000000" pitchFamily="2" charset="2"/>
              <a:buChar char="§"/>
            </a:pPr>
            <a:r>
              <a:rPr lang="en-US" sz="2000"/>
              <a:t>With whom?</a:t>
            </a:r>
          </a:p>
          <a:p>
            <a:pPr marL="342900" lvl="3" indent="-342900">
              <a:lnSpc>
                <a:spcPct val="150000"/>
              </a:lnSpc>
              <a:buFont typeface="Wingdings" panose="05000000000000000000" pitchFamily="2" charset="2"/>
              <a:buChar char="§"/>
            </a:pPr>
            <a:r>
              <a:rPr lang="en-US" sz="2000"/>
              <a:t>How often does the behavioral occur?</a:t>
            </a:r>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pic>
        <p:nvPicPr>
          <p:cNvPr id="2" name="27">
            <a:hlinkClick r:id="" action="ppaction://media"/>
            <a:extLst>
              <a:ext uri="{FF2B5EF4-FFF2-40B4-BE49-F238E27FC236}">
                <a16:creationId xmlns:a16="http://schemas.microsoft.com/office/drawing/2014/main" id="{7E10911C-3DB2-CFF1-2C97-B13A6626E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38158" y="5284757"/>
            <a:ext cx="406400" cy="406400"/>
          </a:xfrm>
          <a:prstGeom prst="rect">
            <a:avLst/>
          </a:prstGeom>
        </p:spPr>
      </p:pic>
    </p:spTree>
    <p:extLst>
      <p:ext uri="{BB962C8B-B14F-4D97-AF65-F5344CB8AC3E}">
        <p14:creationId xmlns:p14="http://schemas.microsoft.com/office/powerpoint/2010/main" val="1120846276"/>
      </p:ext>
    </p:extLst>
  </p:cSld>
  <p:clrMapOvr>
    <a:masterClrMapping/>
  </p:clrMapOvr>
  <mc:AlternateContent xmlns:mc="http://schemas.openxmlformats.org/markup-compatibility/2006" xmlns:p14="http://schemas.microsoft.com/office/powerpoint/2010/main">
    <mc:Choice Requires="p14">
      <p:transition spd="slow" p14:dur="2000" advTm="29191"/>
    </mc:Choice>
    <mc:Fallback xmlns="">
      <p:transition spd="slow" advTm="29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199" y="365125"/>
            <a:ext cx="11107611" cy="874395"/>
          </a:xfrm>
          <a:prstGeom prst="rect">
            <a:avLst/>
          </a:prstGeom>
          <a:noFill/>
          <a:ln>
            <a:noFill/>
          </a:ln>
        </p:spPr>
        <p:txBody>
          <a:bodyPr spcFirstLastPara="1" wrap="square" lIns="91425" tIns="45700" rIns="91425" bIns="45700" anchor="ctr" anchorCtr="0">
            <a:normAutofit fontScale="90000"/>
          </a:bodyPr>
          <a:lstStyle/>
          <a:p>
            <a:r>
              <a:rPr lang="en-US" b="1"/>
              <a:t>Prevention &amp; Management of Behavioral Problems</a:t>
            </a:r>
            <a:endParaRPr b="1"/>
          </a:p>
        </p:txBody>
      </p:sp>
      <p:sp>
        <p:nvSpPr>
          <p:cNvPr id="3" name="Rectangle 2"/>
          <p:cNvSpPr/>
          <p:nvPr/>
        </p:nvSpPr>
        <p:spPr>
          <a:xfrm>
            <a:off x="3323493" y="1941548"/>
            <a:ext cx="8622318" cy="3323987"/>
          </a:xfrm>
          <a:prstGeom prst="rect">
            <a:avLst/>
          </a:prstGeom>
        </p:spPr>
        <p:txBody>
          <a:bodyPr wrap="square">
            <a:spAutoFit/>
          </a:bodyPr>
          <a:lstStyle/>
          <a:p>
            <a:pPr>
              <a:lnSpc>
                <a:spcPct val="150000"/>
              </a:lnSpc>
            </a:pPr>
            <a:r>
              <a:rPr lang="en-US" sz="2000" b="1"/>
              <a:t>Decode it</a:t>
            </a:r>
          </a:p>
          <a:p>
            <a:pPr>
              <a:lnSpc>
                <a:spcPct val="150000"/>
              </a:lnSpc>
            </a:pPr>
            <a:r>
              <a:rPr lang="en-US" sz="2000"/>
              <a:t>Ask these types of questions to determine the domain.</a:t>
            </a:r>
          </a:p>
          <a:p>
            <a:pPr>
              <a:lnSpc>
                <a:spcPct val="150000"/>
              </a:lnSpc>
            </a:pPr>
            <a:r>
              <a:rPr lang="en-US" sz="2000" u="sng"/>
              <a:t>Cognition</a:t>
            </a:r>
          </a:p>
          <a:p>
            <a:pPr marL="342900" indent="-342900">
              <a:lnSpc>
                <a:spcPct val="150000"/>
              </a:lnSpc>
              <a:buFont typeface="Wingdings" panose="05000000000000000000" pitchFamily="2" charset="2"/>
              <a:buChar char="§"/>
            </a:pPr>
            <a:r>
              <a:rPr lang="en-US" sz="2000"/>
              <a:t>How cognitively impaired is the patient?</a:t>
            </a:r>
          </a:p>
          <a:p>
            <a:pPr marL="342900" indent="-342900">
              <a:lnSpc>
                <a:spcPct val="150000"/>
              </a:lnSpc>
              <a:buFont typeface="Wingdings" panose="05000000000000000000" pitchFamily="2" charset="2"/>
              <a:buChar char="§"/>
            </a:pPr>
            <a:r>
              <a:rPr lang="en-US" sz="2000"/>
              <a:t>Is it possible the patient could have misinterpreted someone’s actions?</a:t>
            </a:r>
          </a:p>
          <a:p>
            <a:pPr marL="342900" indent="-342900">
              <a:lnSpc>
                <a:spcPct val="150000"/>
              </a:lnSpc>
              <a:buFont typeface="Wingdings" panose="05000000000000000000" pitchFamily="2" charset="2"/>
              <a:buChar char="§"/>
            </a:pPr>
            <a:r>
              <a:rPr lang="en-US" sz="2000"/>
              <a:t>The nurse must directly test the cognitive abilities of the patient and determine if there has been a sudden change in cognitive impairment.</a:t>
            </a:r>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pic>
        <p:nvPicPr>
          <p:cNvPr id="2" name="28">
            <a:hlinkClick r:id="" action="ppaction://media"/>
            <a:extLst>
              <a:ext uri="{FF2B5EF4-FFF2-40B4-BE49-F238E27FC236}">
                <a16:creationId xmlns:a16="http://schemas.microsoft.com/office/drawing/2014/main" id="{56776001-8022-B7AE-6B38-E4A7F08F3A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4593" y="5265535"/>
            <a:ext cx="406400" cy="406400"/>
          </a:xfrm>
          <a:prstGeom prst="rect">
            <a:avLst/>
          </a:prstGeom>
        </p:spPr>
      </p:pic>
    </p:spTree>
    <p:extLst>
      <p:ext uri="{BB962C8B-B14F-4D97-AF65-F5344CB8AC3E}">
        <p14:creationId xmlns:p14="http://schemas.microsoft.com/office/powerpoint/2010/main" val="2898237416"/>
      </p:ext>
    </p:extLst>
  </p:cSld>
  <p:clrMapOvr>
    <a:masterClrMapping/>
  </p:clrMapOvr>
  <mc:AlternateContent xmlns:mc="http://schemas.openxmlformats.org/markup-compatibility/2006" xmlns:p14="http://schemas.microsoft.com/office/powerpoint/2010/main">
    <mc:Choice Requires="p14">
      <p:transition spd="slow" p14:dur="2000" advTm="35801"/>
    </mc:Choice>
    <mc:Fallback xmlns="">
      <p:transition spd="slow" advTm="35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1072442" cy="874395"/>
          </a:xfrm>
          <a:prstGeom prst="rect">
            <a:avLst/>
          </a:prstGeom>
          <a:noFill/>
          <a:ln>
            <a:noFill/>
          </a:ln>
        </p:spPr>
        <p:txBody>
          <a:bodyPr spcFirstLastPara="1" wrap="square" lIns="91425" tIns="45700" rIns="91425" bIns="45700" anchor="ctr" anchorCtr="0">
            <a:normAutofit fontScale="90000"/>
          </a:bodyPr>
          <a:lstStyle/>
          <a:p>
            <a:r>
              <a:rPr lang="en-US" b="1"/>
              <a:t>Prevention &amp; Management of Behavioral Problems</a:t>
            </a:r>
            <a:endParaRPr b="1"/>
          </a:p>
        </p:txBody>
      </p:sp>
      <p:sp>
        <p:nvSpPr>
          <p:cNvPr id="3" name="Rectangle 2"/>
          <p:cNvSpPr/>
          <p:nvPr/>
        </p:nvSpPr>
        <p:spPr>
          <a:xfrm>
            <a:off x="3522781" y="2312613"/>
            <a:ext cx="8387861" cy="2343655"/>
          </a:xfrm>
          <a:prstGeom prst="rect">
            <a:avLst/>
          </a:prstGeom>
        </p:spPr>
        <p:txBody>
          <a:bodyPr wrap="square">
            <a:spAutoFit/>
          </a:bodyPr>
          <a:lstStyle/>
          <a:p>
            <a:pPr>
              <a:lnSpc>
                <a:spcPct val="150000"/>
              </a:lnSpc>
            </a:pPr>
            <a:r>
              <a:rPr lang="en-US" sz="2000" b="1"/>
              <a:t>Decode it</a:t>
            </a:r>
          </a:p>
          <a:p>
            <a:pPr>
              <a:lnSpc>
                <a:spcPct val="150000"/>
              </a:lnSpc>
            </a:pPr>
            <a:r>
              <a:rPr lang="en-US" sz="2000" u="sng"/>
              <a:t>Physical Illness</a:t>
            </a:r>
          </a:p>
          <a:p>
            <a:pPr>
              <a:lnSpc>
                <a:spcPct val="150000"/>
              </a:lnSpc>
            </a:pPr>
            <a:r>
              <a:rPr lang="en-US" sz="2000"/>
              <a:t>• Has the patient developed a new illness recently?</a:t>
            </a:r>
          </a:p>
          <a:p>
            <a:pPr>
              <a:lnSpc>
                <a:spcPct val="150000"/>
              </a:lnSpc>
            </a:pPr>
            <a:r>
              <a:rPr lang="en-US" sz="2000"/>
              <a:t>• Have new medications been prescribed?</a:t>
            </a:r>
          </a:p>
          <a:p>
            <a:pPr>
              <a:lnSpc>
                <a:spcPct val="150000"/>
              </a:lnSpc>
            </a:pPr>
            <a:r>
              <a:rPr lang="en-US" sz="2000"/>
              <a:t>• Are possible sources of pain leading to irritability?</a:t>
            </a:r>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pic>
        <p:nvPicPr>
          <p:cNvPr id="2" name="29">
            <a:hlinkClick r:id="" action="ppaction://media"/>
            <a:extLst>
              <a:ext uri="{FF2B5EF4-FFF2-40B4-BE49-F238E27FC236}">
                <a16:creationId xmlns:a16="http://schemas.microsoft.com/office/drawing/2014/main" id="{CDACD433-525E-F977-6C32-46D0D18DC1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5141" y="5116245"/>
            <a:ext cx="406400" cy="406400"/>
          </a:xfrm>
          <a:prstGeom prst="rect">
            <a:avLst/>
          </a:prstGeom>
        </p:spPr>
      </p:pic>
    </p:spTree>
    <p:extLst>
      <p:ext uri="{BB962C8B-B14F-4D97-AF65-F5344CB8AC3E}">
        <p14:creationId xmlns:p14="http://schemas.microsoft.com/office/powerpoint/2010/main" val="1246777466"/>
      </p:ext>
    </p:extLst>
  </p:cSld>
  <p:clrMapOvr>
    <a:masterClrMapping/>
  </p:clrMapOvr>
  <mc:AlternateContent xmlns:mc="http://schemas.openxmlformats.org/markup-compatibility/2006" xmlns:p14="http://schemas.microsoft.com/office/powerpoint/2010/main">
    <mc:Choice Requires="p14">
      <p:transition spd="slow" p14:dur="2000" advTm="34445"/>
    </mc:Choice>
    <mc:Fallback xmlns="">
      <p:transition spd="slow" advTm="344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349011-1E86-144F-BEB8-23B97A966182}"/>
              </a:ext>
            </a:extLst>
          </p:cNvPr>
          <p:cNvSpPr>
            <a:spLocks noGrp="1"/>
          </p:cNvSpPr>
          <p:nvPr>
            <p:ph type="title"/>
          </p:nvPr>
        </p:nvSpPr>
        <p:spPr>
          <a:xfrm>
            <a:off x="2145507" y="494415"/>
            <a:ext cx="7900987" cy="817403"/>
          </a:xfrm>
        </p:spPr>
        <p:txBody>
          <a:bodyPr spcFirstLastPara="1" vert="horz" wrap="square" lIns="91440" tIns="45720" rIns="91440" bIns="45720" rtlCol="0" anchor="b" anchorCtr="0">
            <a:normAutofit/>
          </a:bodyPr>
          <a:lstStyle/>
          <a:p>
            <a:pPr algn="ctr"/>
            <a:r>
              <a:rPr lang="en-US" sz="3100" kern="1200">
                <a:solidFill>
                  <a:schemeClr val="tx1"/>
                </a:solidFill>
                <a:latin typeface="+mj-lt"/>
                <a:ea typeface="+mj-ea"/>
                <a:cs typeface="+mj-cs"/>
              </a:rPr>
              <a:t>Purpose</a:t>
            </a:r>
          </a:p>
        </p:txBody>
      </p:sp>
      <p:sp>
        <p:nvSpPr>
          <p:cNvPr id="7" name="Text Placeholder 6">
            <a:extLst>
              <a:ext uri="{FF2B5EF4-FFF2-40B4-BE49-F238E27FC236}">
                <a16:creationId xmlns:a16="http://schemas.microsoft.com/office/drawing/2014/main" id="{A9597932-85D6-8443-BFC6-8468E738E0BC}"/>
              </a:ext>
            </a:extLst>
          </p:cNvPr>
          <p:cNvSpPr>
            <a:spLocks noGrp="1"/>
          </p:cNvSpPr>
          <p:nvPr>
            <p:ph type="body" idx="1"/>
          </p:nvPr>
        </p:nvSpPr>
        <p:spPr>
          <a:xfrm>
            <a:off x="298765" y="1311818"/>
            <a:ext cx="11126708" cy="1177884"/>
          </a:xfrm>
        </p:spPr>
        <p:txBody>
          <a:bodyPr spcFirstLastPara="1" vert="horz" wrap="square" lIns="91440" tIns="45720" rIns="91440" bIns="45720" rtlCol="0" anchor="t" anchorCtr="0">
            <a:normAutofit/>
          </a:bodyPr>
          <a:lstStyle/>
          <a:p>
            <a:pPr algn="ctr"/>
            <a:r>
              <a:rPr lang="en-US" sz="2000" kern="1200">
                <a:solidFill>
                  <a:schemeClr val="tx1"/>
                </a:solidFill>
                <a:latin typeface="+mn-lt"/>
                <a:ea typeface="+mn-ea"/>
                <a:cs typeface="+mn-cs"/>
              </a:rPr>
              <a:t>Improve the communication for staff working with </a:t>
            </a:r>
            <a:endParaRPr lang="el-GR" sz="2000" kern="1200">
              <a:solidFill>
                <a:schemeClr val="tx1"/>
              </a:solidFill>
              <a:latin typeface="+mn-lt"/>
              <a:ea typeface="+mn-ea"/>
              <a:cs typeface="+mn-cs"/>
            </a:endParaRPr>
          </a:p>
          <a:p>
            <a:pPr algn="ctr"/>
            <a:r>
              <a:rPr lang="en-US" sz="2000" kern="1200">
                <a:solidFill>
                  <a:schemeClr val="tx1"/>
                </a:solidFill>
                <a:latin typeface="+mn-lt"/>
                <a:ea typeface="+mn-ea"/>
                <a:cs typeface="+mn-cs"/>
              </a:rPr>
              <a:t>people affected by neurodegenerative diseases</a:t>
            </a:r>
          </a:p>
        </p:txBody>
      </p:sp>
      <p:pic>
        <p:nvPicPr>
          <p:cNvPr id="3" name="Picture 2">
            <a:extLst>
              <a:ext uri="{FF2B5EF4-FFF2-40B4-BE49-F238E27FC236}">
                <a16:creationId xmlns:a16="http://schemas.microsoft.com/office/drawing/2014/main" id="{3E9522F6-3FB9-7A42-937B-448F8F0D785B}"/>
              </a:ext>
            </a:extLst>
          </p:cNvPr>
          <p:cNvPicPr>
            <a:picLocks noChangeAspect="1"/>
          </p:cNvPicPr>
          <p:nvPr/>
        </p:nvPicPr>
        <p:blipFill>
          <a:blip r:embed="rId5"/>
          <a:stretch>
            <a:fillRect/>
          </a:stretch>
        </p:blipFill>
        <p:spPr>
          <a:xfrm>
            <a:off x="1988344" y="2387132"/>
            <a:ext cx="8058150" cy="2578603"/>
          </a:xfrm>
          <a:prstGeom prst="rect">
            <a:avLst/>
          </a:prstGeom>
        </p:spPr>
      </p:pic>
      <p:pic>
        <p:nvPicPr>
          <p:cNvPr id="2" name="3">
            <a:hlinkClick r:id="" action="ppaction://media"/>
            <a:extLst>
              <a:ext uri="{FF2B5EF4-FFF2-40B4-BE49-F238E27FC236}">
                <a16:creationId xmlns:a16="http://schemas.microsoft.com/office/drawing/2014/main" id="{E6C48C94-8B6D-0A2B-394F-4885758671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321" y="5177889"/>
            <a:ext cx="406400" cy="406400"/>
          </a:xfrm>
          <a:prstGeom prst="rect">
            <a:avLst/>
          </a:prstGeom>
        </p:spPr>
      </p:pic>
    </p:spTree>
    <p:extLst>
      <p:ext uri="{BB962C8B-B14F-4D97-AF65-F5344CB8AC3E}">
        <p14:creationId xmlns:p14="http://schemas.microsoft.com/office/powerpoint/2010/main" val="3606374399"/>
      </p:ext>
    </p:extLst>
  </p:cSld>
  <p:clrMapOvr>
    <a:masterClrMapping/>
  </p:clrMapOvr>
  <mc:AlternateContent xmlns:mc="http://schemas.openxmlformats.org/markup-compatibility/2006" xmlns:p14="http://schemas.microsoft.com/office/powerpoint/2010/main">
    <mc:Choice Requires="p14">
      <p:transition spd="slow" p14:dur="2000" advTm="12437"/>
    </mc:Choice>
    <mc:Fallback xmlns="">
      <p:transition spd="slow" advTm="12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1072442" cy="874395"/>
          </a:xfrm>
          <a:prstGeom prst="rect">
            <a:avLst/>
          </a:prstGeom>
          <a:noFill/>
          <a:ln>
            <a:noFill/>
          </a:ln>
        </p:spPr>
        <p:txBody>
          <a:bodyPr spcFirstLastPara="1" wrap="square" lIns="91425" tIns="45700" rIns="91425" bIns="45700" anchor="ctr" anchorCtr="0">
            <a:normAutofit fontScale="90000"/>
          </a:bodyPr>
          <a:lstStyle/>
          <a:p>
            <a:r>
              <a:rPr lang="en-US" b="1"/>
              <a:t>Prevention &amp; Management of Behavioral Problems</a:t>
            </a:r>
            <a:endParaRPr b="1"/>
          </a:p>
        </p:txBody>
      </p:sp>
      <p:sp>
        <p:nvSpPr>
          <p:cNvPr id="3" name="Rectangle 2"/>
          <p:cNvSpPr/>
          <p:nvPr/>
        </p:nvSpPr>
        <p:spPr>
          <a:xfrm>
            <a:off x="3522781" y="2042984"/>
            <a:ext cx="8387861" cy="2343655"/>
          </a:xfrm>
          <a:prstGeom prst="rect">
            <a:avLst/>
          </a:prstGeom>
        </p:spPr>
        <p:txBody>
          <a:bodyPr wrap="square">
            <a:spAutoFit/>
          </a:bodyPr>
          <a:lstStyle/>
          <a:p>
            <a:pPr>
              <a:lnSpc>
                <a:spcPct val="150000"/>
              </a:lnSpc>
            </a:pPr>
            <a:r>
              <a:rPr lang="en-US" sz="2000" b="1" dirty="0"/>
              <a:t>Decode it</a:t>
            </a:r>
          </a:p>
          <a:p>
            <a:pPr>
              <a:lnSpc>
                <a:spcPct val="150000"/>
              </a:lnSpc>
            </a:pPr>
            <a:r>
              <a:rPr lang="en-US" sz="2000" u="sng" dirty="0"/>
              <a:t>Caregiver Approach</a:t>
            </a:r>
          </a:p>
          <a:p>
            <a:pPr marL="342900" indent="-342900">
              <a:lnSpc>
                <a:spcPct val="150000"/>
              </a:lnSpc>
              <a:buFont typeface="Wingdings" panose="05000000000000000000" pitchFamily="2" charset="2"/>
              <a:buChar char="§"/>
            </a:pPr>
            <a:r>
              <a:rPr lang="en-US" sz="2000" dirty="0"/>
              <a:t>How did the caregiver react to a behavioral problem?</a:t>
            </a:r>
          </a:p>
          <a:p>
            <a:pPr marL="342900" indent="-342900">
              <a:lnSpc>
                <a:spcPct val="150000"/>
              </a:lnSpc>
              <a:buFont typeface="Wingdings" panose="05000000000000000000" pitchFamily="2" charset="2"/>
              <a:buChar char="§"/>
            </a:pPr>
            <a:r>
              <a:rPr lang="en-US" sz="2000" dirty="0"/>
              <a:t>Did the caregiver’s reaction make the behavioral better or worse?</a:t>
            </a:r>
          </a:p>
          <a:p>
            <a:pPr marL="342900" indent="-342900">
              <a:lnSpc>
                <a:spcPct val="150000"/>
              </a:lnSpc>
              <a:buFont typeface="Wingdings" panose="05000000000000000000" pitchFamily="2" charset="2"/>
              <a:buChar char="§"/>
            </a:pPr>
            <a:r>
              <a:rPr lang="en-US" sz="2000" dirty="0"/>
              <a:t>Is the caregiver unfamiliar with the patient and their impairments?</a:t>
            </a:r>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pic>
        <p:nvPicPr>
          <p:cNvPr id="2" name="30">
            <a:hlinkClick r:id="" action="ppaction://media"/>
            <a:extLst>
              <a:ext uri="{FF2B5EF4-FFF2-40B4-BE49-F238E27FC236}">
                <a16:creationId xmlns:a16="http://schemas.microsoft.com/office/drawing/2014/main" id="{B1AF6FCF-2163-6AC7-AC09-2628F9C31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2400" y="4848304"/>
            <a:ext cx="406400" cy="406400"/>
          </a:xfrm>
          <a:prstGeom prst="rect">
            <a:avLst/>
          </a:prstGeom>
        </p:spPr>
      </p:pic>
    </p:spTree>
    <p:extLst>
      <p:ext uri="{BB962C8B-B14F-4D97-AF65-F5344CB8AC3E}">
        <p14:creationId xmlns:p14="http://schemas.microsoft.com/office/powerpoint/2010/main" val="2153427475"/>
      </p:ext>
    </p:extLst>
  </p:cSld>
  <p:clrMapOvr>
    <a:masterClrMapping/>
  </p:clrMapOvr>
  <mc:AlternateContent xmlns:mc="http://schemas.openxmlformats.org/markup-compatibility/2006" xmlns:p14="http://schemas.microsoft.com/office/powerpoint/2010/main">
    <mc:Choice Requires="p14">
      <p:transition spd="slow" p14:dur="2000" advTm="14112"/>
    </mc:Choice>
    <mc:Fallback xmlns="">
      <p:transition spd="slow" advTm="14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1072442" cy="874395"/>
          </a:xfrm>
          <a:prstGeom prst="rect">
            <a:avLst/>
          </a:prstGeom>
          <a:noFill/>
          <a:ln>
            <a:noFill/>
          </a:ln>
        </p:spPr>
        <p:txBody>
          <a:bodyPr spcFirstLastPara="1" wrap="square" lIns="91425" tIns="45700" rIns="91425" bIns="45700" anchor="ctr" anchorCtr="0">
            <a:normAutofit fontScale="90000"/>
          </a:bodyPr>
          <a:lstStyle/>
          <a:p>
            <a:r>
              <a:rPr lang="en-US" b="1"/>
              <a:t>Prevention &amp; Management of Behavioral Problems</a:t>
            </a:r>
            <a:endParaRPr b="1"/>
          </a:p>
        </p:txBody>
      </p:sp>
      <p:sp>
        <p:nvSpPr>
          <p:cNvPr id="3" name="Rectangle 2"/>
          <p:cNvSpPr/>
          <p:nvPr/>
        </p:nvSpPr>
        <p:spPr>
          <a:xfrm>
            <a:off x="3522781" y="2523627"/>
            <a:ext cx="8387861" cy="1420325"/>
          </a:xfrm>
          <a:prstGeom prst="rect">
            <a:avLst/>
          </a:prstGeom>
        </p:spPr>
        <p:txBody>
          <a:bodyPr wrap="square">
            <a:spAutoFit/>
          </a:bodyPr>
          <a:lstStyle/>
          <a:p>
            <a:pPr>
              <a:lnSpc>
                <a:spcPct val="150000"/>
              </a:lnSpc>
            </a:pPr>
            <a:r>
              <a:rPr lang="en-US" sz="2000" b="1">
                <a:latin typeface="+mn-lt"/>
              </a:rPr>
              <a:t>Design a Treatment Plan </a:t>
            </a:r>
          </a:p>
          <a:p>
            <a:pPr>
              <a:lnSpc>
                <a:spcPct val="150000"/>
              </a:lnSpc>
            </a:pPr>
            <a:r>
              <a:rPr lang="en-US" sz="2000">
                <a:solidFill>
                  <a:schemeClr val="dk1"/>
                </a:solidFill>
                <a:latin typeface="+mn-lt"/>
                <a:ea typeface="Calibri"/>
                <a:cs typeface="Calibri"/>
                <a:sym typeface="Calibri"/>
              </a:rPr>
              <a:t>Design a plan based on the results of decoding and the identification</a:t>
            </a:r>
          </a:p>
          <a:p>
            <a:pPr>
              <a:lnSpc>
                <a:spcPct val="150000"/>
              </a:lnSpc>
            </a:pPr>
            <a:r>
              <a:rPr lang="en-US" sz="2000">
                <a:solidFill>
                  <a:schemeClr val="dk1"/>
                </a:solidFill>
                <a:latin typeface="+mn-lt"/>
                <a:ea typeface="Calibri"/>
                <a:cs typeface="Calibri"/>
                <a:sym typeface="Calibri"/>
              </a:rPr>
              <a:t>of likely sources of the behavioral problem. </a:t>
            </a:r>
            <a:endParaRPr lang="en-US" sz="2000">
              <a:latin typeface="+mn-lt"/>
            </a:endParaRPr>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pic>
        <p:nvPicPr>
          <p:cNvPr id="2" name="31">
            <a:hlinkClick r:id="" action="ppaction://media"/>
            <a:extLst>
              <a:ext uri="{FF2B5EF4-FFF2-40B4-BE49-F238E27FC236}">
                <a16:creationId xmlns:a16="http://schemas.microsoft.com/office/drawing/2014/main" id="{171CA3B1-AF34-9AC0-C363-D17555CB31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0755" y="5054600"/>
            <a:ext cx="406400" cy="406400"/>
          </a:xfrm>
          <a:prstGeom prst="rect">
            <a:avLst/>
          </a:prstGeom>
        </p:spPr>
      </p:pic>
    </p:spTree>
    <p:extLst>
      <p:ext uri="{BB962C8B-B14F-4D97-AF65-F5344CB8AC3E}">
        <p14:creationId xmlns:p14="http://schemas.microsoft.com/office/powerpoint/2010/main" val="2400297998"/>
      </p:ext>
    </p:extLst>
  </p:cSld>
  <p:clrMapOvr>
    <a:masterClrMapping/>
  </p:clrMapOvr>
  <mc:AlternateContent xmlns:mc="http://schemas.openxmlformats.org/markup-compatibility/2006" xmlns:p14="http://schemas.microsoft.com/office/powerpoint/2010/main">
    <mc:Choice Requires="p14">
      <p:transition spd="slow" p14:dur="2000" advTm="35457"/>
    </mc:Choice>
    <mc:Fallback xmlns="">
      <p:transition spd="slow" advTm="35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1025554" cy="874395"/>
          </a:xfrm>
          <a:prstGeom prst="rect">
            <a:avLst/>
          </a:prstGeom>
          <a:noFill/>
          <a:ln>
            <a:noFill/>
          </a:ln>
        </p:spPr>
        <p:txBody>
          <a:bodyPr spcFirstLastPara="1" wrap="square" lIns="91425" tIns="45700" rIns="91425" bIns="45700" anchor="ctr" anchorCtr="0">
            <a:normAutofit fontScale="90000"/>
          </a:bodyPr>
          <a:lstStyle/>
          <a:p>
            <a:r>
              <a:rPr lang="en-US" b="1"/>
              <a:t>Prevention &amp; Management of Behavioral Problems</a:t>
            </a:r>
            <a:endParaRPr b="1"/>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sp>
        <p:nvSpPr>
          <p:cNvPr id="2" name="Rectangle 1"/>
          <p:cNvSpPr/>
          <p:nvPr/>
        </p:nvSpPr>
        <p:spPr>
          <a:xfrm>
            <a:off x="3470031" y="2438588"/>
            <a:ext cx="6096000" cy="1881990"/>
          </a:xfrm>
          <a:prstGeom prst="rect">
            <a:avLst/>
          </a:prstGeom>
        </p:spPr>
        <p:txBody>
          <a:bodyPr>
            <a:spAutoFit/>
          </a:bodyPr>
          <a:lstStyle/>
          <a:p>
            <a:pPr>
              <a:lnSpc>
                <a:spcPct val="150000"/>
              </a:lnSpc>
            </a:pPr>
            <a:r>
              <a:rPr lang="en-US" sz="2000" b="1" dirty="0"/>
              <a:t>Do It</a:t>
            </a:r>
          </a:p>
          <a:p>
            <a:pPr>
              <a:lnSpc>
                <a:spcPct val="150000"/>
              </a:lnSpc>
            </a:pPr>
            <a:r>
              <a:rPr lang="en-US" sz="2000" dirty="0"/>
              <a:t>Monitoring the Plan</a:t>
            </a:r>
          </a:p>
          <a:p>
            <a:pPr>
              <a:lnSpc>
                <a:spcPct val="150000"/>
              </a:lnSpc>
            </a:pPr>
            <a:r>
              <a:rPr lang="en-US" sz="2000" dirty="0"/>
              <a:t>Dealing with Irregular Shifts</a:t>
            </a:r>
          </a:p>
          <a:p>
            <a:pPr>
              <a:lnSpc>
                <a:spcPct val="150000"/>
              </a:lnSpc>
            </a:pPr>
            <a:r>
              <a:rPr lang="en-US" sz="2000" dirty="0"/>
              <a:t>Role of the Leader Nurse</a:t>
            </a:r>
          </a:p>
        </p:txBody>
      </p:sp>
      <p:pic>
        <p:nvPicPr>
          <p:cNvPr id="3" name="32">
            <a:hlinkClick r:id="" action="ppaction://media"/>
            <a:extLst>
              <a:ext uri="{FF2B5EF4-FFF2-40B4-BE49-F238E27FC236}">
                <a16:creationId xmlns:a16="http://schemas.microsoft.com/office/drawing/2014/main" id="{E8980E33-DD58-8776-9216-809B57177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2126" y="4879940"/>
            <a:ext cx="406400" cy="406400"/>
          </a:xfrm>
          <a:prstGeom prst="rect">
            <a:avLst/>
          </a:prstGeom>
        </p:spPr>
      </p:pic>
    </p:spTree>
    <p:extLst>
      <p:ext uri="{BB962C8B-B14F-4D97-AF65-F5344CB8AC3E}">
        <p14:creationId xmlns:p14="http://schemas.microsoft.com/office/powerpoint/2010/main" val="909442620"/>
      </p:ext>
    </p:extLst>
  </p:cSld>
  <p:clrMapOvr>
    <a:masterClrMapping/>
  </p:clrMapOvr>
  <mc:AlternateContent xmlns:mc="http://schemas.openxmlformats.org/markup-compatibility/2006" xmlns:p14="http://schemas.microsoft.com/office/powerpoint/2010/main">
    <mc:Choice Requires="p14">
      <p:transition spd="slow" p14:dur="2000" advTm="85374"/>
    </mc:Choice>
    <mc:Fallback xmlns="">
      <p:transition spd="slow" advTm="85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6"/>
          <p:cNvSpPr txBox="1">
            <a:spLocks noGrp="1"/>
          </p:cNvSpPr>
          <p:nvPr>
            <p:ph type="title"/>
          </p:nvPr>
        </p:nvSpPr>
        <p:spPr>
          <a:xfrm>
            <a:off x="838200" y="365125"/>
            <a:ext cx="11177954" cy="874395"/>
          </a:xfrm>
          <a:prstGeom prst="rect">
            <a:avLst/>
          </a:prstGeom>
          <a:noFill/>
          <a:ln>
            <a:noFill/>
          </a:ln>
        </p:spPr>
        <p:txBody>
          <a:bodyPr spcFirstLastPara="1" wrap="square" lIns="91425" tIns="45700" rIns="91425" bIns="45700" anchor="ctr" anchorCtr="0">
            <a:normAutofit fontScale="90000"/>
          </a:bodyPr>
          <a:lstStyle/>
          <a:p>
            <a:r>
              <a:rPr lang="en-US" b="1"/>
              <a:t>Prevention &amp; Management of Behavioral Problems</a:t>
            </a:r>
            <a:endParaRPr b="1"/>
          </a:p>
        </p:txBody>
      </p:sp>
      <p:sp>
        <p:nvSpPr>
          <p:cNvPr id="3" name="Rectangle 2"/>
          <p:cNvSpPr/>
          <p:nvPr/>
        </p:nvSpPr>
        <p:spPr>
          <a:xfrm>
            <a:off x="3452449" y="2187734"/>
            <a:ext cx="7485181" cy="2343655"/>
          </a:xfrm>
          <a:prstGeom prst="rect">
            <a:avLst/>
          </a:prstGeom>
        </p:spPr>
        <p:txBody>
          <a:bodyPr wrap="square">
            <a:spAutoFit/>
          </a:bodyPr>
          <a:lstStyle/>
          <a:p>
            <a:pPr>
              <a:lnSpc>
                <a:spcPct val="150000"/>
              </a:lnSpc>
            </a:pPr>
            <a:r>
              <a:rPr lang="en-US" sz="2000" b="1"/>
              <a:t>Determine if it works</a:t>
            </a:r>
          </a:p>
          <a:p>
            <a:pPr>
              <a:lnSpc>
                <a:spcPct val="150000"/>
              </a:lnSpc>
            </a:pPr>
            <a:r>
              <a:rPr lang="en-US" sz="2000"/>
              <a:t>The best way to deal with behavioral problems is to adjust your expectations to the abilities of the patient, recognize and treat physical and psychiatric disorders, moderate the environment to the patient’s tolerance, and fine-tune the caregiver approach.</a:t>
            </a:r>
          </a:p>
        </p:txBody>
      </p:sp>
      <p:sp>
        <p:nvSpPr>
          <p:cNvPr id="4" name="TextBox 3"/>
          <p:cNvSpPr txBox="1"/>
          <p:nvPr/>
        </p:nvSpPr>
        <p:spPr>
          <a:xfrm>
            <a:off x="720970" y="984745"/>
            <a:ext cx="2602523" cy="4708981"/>
          </a:xfrm>
          <a:prstGeom prst="rect">
            <a:avLst/>
          </a:prstGeom>
          <a:noFill/>
        </p:spPr>
        <p:txBody>
          <a:bodyPr wrap="square" rtlCol="0">
            <a:spAutoFit/>
          </a:bodyPr>
          <a:lstStyle/>
          <a:p>
            <a:r>
              <a:rPr lang="en-US" sz="30000">
                <a:ln w="0"/>
                <a:solidFill>
                  <a:schemeClr val="accent1"/>
                </a:solidFill>
                <a:effectLst>
                  <a:outerShdw blurRad="38100" dist="25400" dir="5400000" algn="ctr" rotWithShape="0">
                    <a:srgbClr val="6E747A">
                      <a:alpha val="43000"/>
                    </a:srgbClr>
                  </a:outerShdw>
                </a:effectLst>
              </a:rPr>
              <a:t>D</a:t>
            </a:r>
          </a:p>
        </p:txBody>
      </p:sp>
      <p:pic>
        <p:nvPicPr>
          <p:cNvPr id="2" name="33">
            <a:hlinkClick r:id="" action="ppaction://media"/>
            <a:extLst>
              <a:ext uri="{FF2B5EF4-FFF2-40B4-BE49-F238E27FC236}">
                <a16:creationId xmlns:a16="http://schemas.microsoft.com/office/drawing/2014/main" id="{B51BD79B-194D-8EE8-8B2C-403A5B42F3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1852" y="4674456"/>
            <a:ext cx="406400" cy="406400"/>
          </a:xfrm>
          <a:prstGeom prst="rect">
            <a:avLst/>
          </a:prstGeom>
        </p:spPr>
      </p:pic>
    </p:spTree>
    <p:extLst>
      <p:ext uri="{BB962C8B-B14F-4D97-AF65-F5344CB8AC3E}">
        <p14:creationId xmlns:p14="http://schemas.microsoft.com/office/powerpoint/2010/main" val="1993021111"/>
      </p:ext>
    </p:extLst>
  </p:cSld>
  <p:clrMapOvr>
    <a:masterClrMapping/>
  </p:clrMapOvr>
  <mc:AlternateContent xmlns:mc="http://schemas.openxmlformats.org/markup-compatibility/2006" xmlns:p14="http://schemas.microsoft.com/office/powerpoint/2010/main">
    <mc:Choice Requires="p14">
      <p:transition spd="slow" p14:dur="2000" advTm="62745"/>
    </mc:Choice>
    <mc:Fallback xmlns="">
      <p:transition spd="slow" advTm="62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a:t>Managing Aggressive Problems </a:t>
            </a:r>
            <a:endParaRPr b="1"/>
          </a:p>
        </p:txBody>
      </p:sp>
      <p:sp>
        <p:nvSpPr>
          <p:cNvPr id="128" name="Google Shape;128;p9"/>
          <p:cNvSpPr txBox="1">
            <a:spLocks noGrp="1"/>
          </p:cNvSpPr>
          <p:nvPr>
            <p:ph type="body" idx="1"/>
          </p:nvPr>
        </p:nvSpPr>
        <p:spPr>
          <a:xfrm>
            <a:off x="838200" y="2168769"/>
            <a:ext cx="10515600" cy="4008194"/>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b="1">
                <a:latin typeface="+mn-lt"/>
              </a:rPr>
              <a:t>Aggressive behavioral has been defined as</a:t>
            </a:r>
            <a:r>
              <a:rPr lang="en-US" sz="2000">
                <a:latin typeface="+mn-lt"/>
              </a:rPr>
              <a:t>:</a:t>
            </a:r>
          </a:p>
          <a:p>
            <a:pPr marL="228600" lvl="0" indent="-50800">
              <a:lnSpc>
                <a:spcPct val="150000"/>
              </a:lnSpc>
              <a:spcBef>
                <a:spcPts val="0"/>
              </a:spcBef>
              <a:buSzPts val="2800"/>
              <a:buNone/>
            </a:pPr>
            <a:r>
              <a:rPr lang="en-US" sz="2000">
                <a:latin typeface="+mn-lt"/>
              </a:rPr>
              <a:t>Any behavioral that threatens or causes harm to self, others, or objects. Aggressive</a:t>
            </a:r>
          </a:p>
          <a:p>
            <a:pPr marL="228600" lvl="0" indent="-50800">
              <a:lnSpc>
                <a:spcPct val="150000"/>
              </a:lnSpc>
              <a:spcBef>
                <a:spcPts val="0"/>
              </a:spcBef>
              <a:buSzPts val="2800"/>
              <a:buNone/>
            </a:pPr>
            <a:r>
              <a:rPr lang="en-US" sz="2000">
                <a:latin typeface="+mn-lt"/>
              </a:rPr>
              <a:t>behaviors include kicking, hitting, biting, grabbing, spitting, slapping and other forceful actions.</a:t>
            </a:r>
            <a:endParaRPr sz="2000">
              <a:latin typeface="+mn-lt"/>
            </a:endParaRPr>
          </a:p>
        </p:txBody>
      </p:sp>
      <p:pic>
        <p:nvPicPr>
          <p:cNvPr id="2" name="34">
            <a:hlinkClick r:id="" action="ppaction://media"/>
            <a:extLst>
              <a:ext uri="{FF2B5EF4-FFF2-40B4-BE49-F238E27FC236}">
                <a16:creationId xmlns:a16="http://schemas.microsoft.com/office/drawing/2014/main" id="{4C1CF0EA-6616-BF30-97EE-EB1709246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2126" y="474637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10"/>
    </mc:Choice>
    <mc:Fallback xmlns="">
      <p:transition spd="slow" advTm="491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a:t>Managing Aggressive Problems </a:t>
            </a:r>
            <a:endParaRPr b="1"/>
          </a:p>
        </p:txBody>
      </p:sp>
      <p:graphicFrame>
        <p:nvGraphicFramePr>
          <p:cNvPr id="4" name="Table 3"/>
          <p:cNvGraphicFramePr>
            <a:graphicFrameLocks noGrp="1"/>
          </p:cNvGraphicFramePr>
          <p:nvPr>
            <p:extLst>
              <p:ext uri="{D42A27DB-BD31-4B8C-83A1-F6EECF244321}">
                <p14:modId xmlns:p14="http://schemas.microsoft.com/office/powerpoint/2010/main" val="3359672663"/>
              </p:ext>
            </p:extLst>
          </p:nvPr>
        </p:nvGraphicFramePr>
        <p:xfrm>
          <a:off x="838200" y="1321582"/>
          <a:ext cx="10134600" cy="4773175"/>
        </p:xfrm>
        <a:graphic>
          <a:graphicData uri="http://schemas.openxmlformats.org/drawingml/2006/table">
            <a:tbl>
              <a:tblPr firstRow="1" bandRow="1">
                <a:tableStyleId>{2D5ABB26-0587-4C30-8999-92F81FD0307C}</a:tableStyleId>
              </a:tblPr>
              <a:tblGrid>
                <a:gridCol w="3369267">
                  <a:extLst>
                    <a:ext uri="{9D8B030D-6E8A-4147-A177-3AD203B41FA5}">
                      <a16:colId xmlns:a16="http://schemas.microsoft.com/office/drawing/2014/main" val="1680900299"/>
                    </a:ext>
                  </a:extLst>
                </a:gridCol>
                <a:gridCol w="6765333">
                  <a:extLst>
                    <a:ext uri="{9D8B030D-6E8A-4147-A177-3AD203B41FA5}">
                      <a16:colId xmlns:a16="http://schemas.microsoft.com/office/drawing/2014/main" val="1577300869"/>
                    </a:ext>
                  </a:extLst>
                </a:gridCol>
              </a:tblGrid>
              <a:tr h="518419">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000" b="1"/>
                        <a:t>Patient</a:t>
                      </a:r>
                    </a:p>
                  </a:txBody>
                  <a:tcPr>
                    <a:solidFill>
                      <a:schemeClr val="accent1">
                        <a:lumMod val="60000"/>
                        <a:lumOff val="40000"/>
                      </a:schemeClr>
                    </a:solidFill>
                  </a:tcPr>
                </a:tc>
                <a:tc>
                  <a:txBody>
                    <a:bodyPr/>
                    <a:lstStyle/>
                    <a:p>
                      <a:pPr>
                        <a:lnSpc>
                          <a:spcPct val="150000"/>
                        </a:lnSpc>
                      </a:pPr>
                      <a:r>
                        <a:rPr lang="en-US" sz="2000" b="1"/>
                        <a:t>Staff Response</a:t>
                      </a:r>
                    </a:p>
                  </a:txBody>
                  <a:tcPr>
                    <a:solidFill>
                      <a:schemeClr val="accent1">
                        <a:lumMod val="60000"/>
                        <a:lumOff val="40000"/>
                      </a:schemeClr>
                    </a:solidFill>
                  </a:tcPr>
                </a:tc>
                <a:extLst>
                  <a:ext uri="{0D108BD9-81ED-4DB2-BD59-A6C34878D82A}">
                    <a16:rowId xmlns:a16="http://schemas.microsoft.com/office/drawing/2014/main" val="2077056153"/>
                  </a:ext>
                </a:extLst>
              </a:tr>
              <a:tr h="724366">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000"/>
                        <a:t>Anxious, fretful</a:t>
                      </a:r>
                    </a:p>
                  </a:txBody>
                  <a:tcP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000"/>
                        <a:t>Reassure, use gentle touch.</a:t>
                      </a:r>
                    </a:p>
                    <a:p>
                      <a:pPr>
                        <a:lnSpc>
                          <a:spcPct val="150000"/>
                        </a:lnSpc>
                      </a:pPr>
                      <a:endParaRPr lang="en-US" sz="200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041157"/>
                  </a:ext>
                </a:extLst>
              </a:tr>
              <a:tr h="724366">
                <a:tc>
                  <a:txBody>
                    <a:bodyPr/>
                    <a:lstStyle/>
                    <a:p>
                      <a:pPr>
                        <a:lnSpc>
                          <a:spcPct val="150000"/>
                        </a:lnSpc>
                      </a:pPr>
                      <a:r>
                        <a:rPr lang="en-US" sz="2000"/>
                        <a:t>Angry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000"/>
                        <a:t>Listen but do not touch, give space.</a:t>
                      </a:r>
                    </a:p>
                    <a:p>
                      <a:pPr>
                        <a:lnSpc>
                          <a:spcPct val="150000"/>
                        </a:lnSpc>
                      </a:pPr>
                      <a:endParaRPr lang="en-US" sz="20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956640"/>
                  </a:ext>
                </a:extLst>
              </a:tr>
              <a:tr h="724366">
                <a:tc>
                  <a:txBody>
                    <a:bodyPr/>
                    <a:lstStyle/>
                    <a:p>
                      <a:pPr>
                        <a:lnSpc>
                          <a:spcPct val="150000"/>
                        </a:lnSpc>
                      </a:pPr>
                      <a:r>
                        <a:rPr lang="en-US" sz="2000"/>
                        <a:t>Hostile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000"/>
                        <a:t>Start making a plan of action, survey the environment</a:t>
                      </a:r>
                    </a:p>
                    <a:p>
                      <a:pPr>
                        <a:lnSpc>
                          <a:spcPct val="150000"/>
                        </a:lnSpc>
                      </a:pPr>
                      <a:r>
                        <a:rPr lang="en-US" sz="2000"/>
                        <a:t>for those at risk.</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71622"/>
                  </a:ext>
                </a:extLst>
              </a:tr>
              <a:tr h="1320902">
                <a:tc>
                  <a:txBody>
                    <a:bodyPr/>
                    <a:lstStyle/>
                    <a:p>
                      <a:pPr>
                        <a:lnSpc>
                          <a:spcPct val="150000"/>
                        </a:lnSpc>
                      </a:pPr>
                      <a:r>
                        <a:rPr lang="en-US" sz="2000"/>
                        <a:t>Aggressive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US" sz="2000" dirty="0"/>
                        <a:t>Allow to de-escalate (calm down) if possible. If not,</a:t>
                      </a:r>
                    </a:p>
                    <a:p>
                      <a:pPr>
                        <a:lnSpc>
                          <a:spcPct val="150000"/>
                        </a:lnSpc>
                      </a:pPr>
                      <a:r>
                        <a:rPr lang="en-US" sz="2000" dirty="0"/>
                        <a:t>use non-offensive physical control to prevent harm</a:t>
                      </a:r>
                    </a:p>
                    <a:p>
                      <a:pPr>
                        <a:lnSpc>
                          <a:spcPct val="150000"/>
                        </a:lnSpc>
                      </a:pPr>
                      <a:r>
                        <a:rPr lang="en-US" sz="2000" dirty="0"/>
                        <a:t>to the patient and those around the patient.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3279145"/>
                  </a:ext>
                </a:extLst>
              </a:tr>
            </a:tbl>
          </a:graphicData>
        </a:graphic>
      </p:graphicFrame>
      <p:pic>
        <p:nvPicPr>
          <p:cNvPr id="2" name="35">
            <a:hlinkClick r:id="" action="ppaction://media"/>
            <a:extLst>
              <a:ext uri="{FF2B5EF4-FFF2-40B4-BE49-F238E27FC236}">
                <a16:creationId xmlns:a16="http://schemas.microsoft.com/office/drawing/2014/main" id="{5E7A35E0-9FF8-683C-8C90-CF8C08182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58705" y="5157342"/>
            <a:ext cx="406400" cy="406400"/>
          </a:xfrm>
          <a:prstGeom prst="rect">
            <a:avLst/>
          </a:prstGeom>
        </p:spPr>
      </p:pic>
    </p:spTree>
    <p:extLst>
      <p:ext uri="{BB962C8B-B14F-4D97-AF65-F5344CB8AC3E}">
        <p14:creationId xmlns:p14="http://schemas.microsoft.com/office/powerpoint/2010/main" val="2414834249"/>
      </p:ext>
    </p:extLst>
  </p:cSld>
  <p:clrMapOvr>
    <a:masterClrMapping/>
  </p:clrMapOvr>
  <mc:AlternateContent xmlns:mc="http://schemas.openxmlformats.org/markup-compatibility/2006" xmlns:p14="http://schemas.microsoft.com/office/powerpoint/2010/main">
    <mc:Choice Requires="p14">
      <p:transition spd="slow" p14:dur="2000" advTm="37394"/>
    </mc:Choice>
    <mc:Fallback xmlns="">
      <p:transition spd="slow" advTm="37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b="1"/>
              <a:t>Managing Aggressive Problems </a:t>
            </a:r>
            <a:endParaRPr b="1"/>
          </a:p>
        </p:txBody>
      </p:sp>
      <p:graphicFrame>
        <p:nvGraphicFramePr>
          <p:cNvPr id="4" name="Table 3"/>
          <p:cNvGraphicFramePr>
            <a:graphicFrameLocks noGrp="1"/>
          </p:cNvGraphicFramePr>
          <p:nvPr>
            <p:extLst>
              <p:ext uri="{D42A27DB-BD31-4B8C-83A1-F6EECF244321}">
                <p14:modId xmlns:p14="http://schemas.microsoft.com/office/powerpoint/2010/main" val="4173833803"/>
              </p:ext>
            </p:extLst>
          </p:nvPr>
        </p:nvGraphicFramePr>
        <p:xfrm>
          <a:off x="838200" y="1567765"/>
          <a:ext cx="10216662" cy="3297132"/>
        </p:xfrm>
        <a:graphic>
          <a:graphicData uri="http://schemas.openxmlformats.org/drawingml/2006/table">
            <a:tbl>
              <a:tblPr firstRow="1" bandRow="1">
                <a:tableStyleId>{2D5ABB26-0587-4C30-8999-92F81FD0307C}</a:tableStyleId>
              </a:tblPr>
              <a:tblGrid>
                <a:gridCol w="10216662">
                  <a:extLst>
                    <a:ext uri="{9D8B030D-6E8A-4147-A177-3AD203B41FA5}">
                      <a16:colId xmlns:a16="http://schemas.microsoft.com/office/drawing/2014/main" val="1680900299"/>
                    </a:ext>
                  </a:extLst>
                </a:gridCol>
              </a:tblGrid>
              <a:tr h="51894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a:t>Tips to Reduce Aggression</a:t>
                      </a:r>
                    </a:p>
                  </a:txBody>
                  <a:tcPr>
                    <a:solidFill>
                      <a:schemeClr val="accent1">
                        <a:lumMod val="60000"/>
                        <a:lumOff val="40000"/>
                      </a:schemeClr>
                    </a:solidFill>
                  </a:tcPr>
                </a:tc>
                <a:extLst>
                  <a:ext uri="{0D108BD9-81ED-4DB2-BD59-A6C34878D82A}">
                    <a16:rowId xmlns:a16="http://schemas.microsoft.com/office/drawing/2014/main" val="2077056153"/>
                  </a:ext>
                </a:extLst>
              </a:tr>
              <a:tr h="1997930">
                <a:tc>
                  <a:txBody>
                    <a:bodyPr/>
                    <a:lstStyle/>
                    <a:p>
                      <a:pPr marL="342900" marR="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lang="en-US" sz="2000"/>
                        <a:t>Reduce noise.</a:t>
                      </a:r>
                    </a:p>
                    <a:p>
                      <a:pPr marL="342900" marR="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lang="en-US" sz="2000"/>
                        <a:t>Do not call out the cavalry.</a:t>
                      </a:r>
                    </a:p>
                    <a:p>
                      <a:pPr marL="342900" marR="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lang="en-US" sz="2000"/>
                        <a:t>Reduce lighting.</a:t>
                      </a:r>
                    </a:p>
                    <a:p>
                      <a:pPr marL="342900" marR="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lang="en-US" sz="2000"/>
                        <a:t>Eliminate anything the patient perceives as a threat, such as a</a:t>
                      </a:r>
                      <a:r>
                        <a:rPr lang="en-US" sz="2000" baseline="0"/>
                        <a:t> </a:t>
                      </a:r>
                      <a:r>
                        <a:rPr lang="en-US" sz="2000"/>
                        <a:t>loud peer.</a:t>
                      </a:r>
                    </a:p>
                    <a:p>
                      <a:pPr marL="342900" marR="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lang="en-US" sz="2000"/>
                        <a:t>Avoid charging a patient, which can often result in an exaggerated</a:t>
                      </a:r>
                      <a:r>
                        <a:rPr lang="en-US" sz="2000" baseline="0"/>
                        <a:t> </a:t>
                      </a:r>
                      <a:r>
                        <a:rPr lang="en-US" sz="2000"/>
                        <a:t>reaction.</a:t>
                      </a:r>
                    </a:p>
                    <a:p>
                      <a:pPr marL="342900" marR="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lang="en-US" sz="2000"/>
                        <a:t>Have only one person talk to the patient.</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6041157"/>
                  </a:ext>
                </a:extLst>
              </a:tr>
            </a:tbl>
          </a:graphicData>
        </a:graphic>
      </p:graphicFrame>
      <p:pic>
        <p:nvPicPr>
          <p:cNvPr id="2" name="36">
            <a:hlinkClick r:id="" action="ppaction://media"/>
            <a:extLst>
              <a:ext uri="{FF2B5EF4-FFF2-40B4-BE49-F238E27FC236}">
                <a16:creationId xmlns:a16="http://schemas.microsoft.com/office/drawing/2014/main" id="{7C44F9E4-8748-0E43-EE9B-F2FCBDB02E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6238" y="5044325"/>
            <a:ext cx="406400" cy="406400"/>
          </a:xfrm>
          <a:prstGeom prst="rect">
            <a:avLst/>
          </a:prstGeom>
        </p:spPr>
      </p:pic>
    </p:spTree>
    <p:extLst>
      <p:ext uri="{BB962C8B-B14F-4D97-AF65-F5344CB8AC3E}">
        <p14:creationId xmlns:p14="http://schemas.microsoft.com/office/powerpoint/2010/main" val="3540060336"/>
      </p:ext>
    </p:extLst>
  </p:cSld>
  <p:clrMapOvr>
    <a:masterClrMapping/>
  </p:clrMapOvr>
  <mc:AlternateContent xmlns:mc="http://schemas.openxmlformats.org/markup-compatibility/2006" xmlns:p14="http://schemas.microsoft.com/office/powerpoint/2010/main">
    <mc:Choice Requires="p14">
      <p:transition spd="slow" p14:dur="2000" advTm="49741"/>
    </mc:Choice>
    <mc:Fallback xmlns="">
      <p:transition spd="slow" advTm="497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dirty="0"/>
              <a:t>Caregivers must be prepared to answer </a:t>
            </a:r>
            <a:r>
              <a:rPr lang="en-CY" dirty="0"/>
              <a:t>…</a:t>
            </a:r>
            <a:endParaRPr dirty="0"/>
          </a:p>
        </p:txBody>
      </p:sp>
      <p:sp>
        <p:nvSpPr>
          <p:cNvPr id="116" name="Google Shape;116;p7"/>
          <p:cNvSpPr txBox="1">
            <a:spLocks noGrp="1"/>
          </p:cNvSpPr>
          <p:nvPr>
            <p:ph type="body" idx="1"/>
          </p:nvPr>
        </p:nvSpPr>
        <p:spPr>
          <a:xfrm>
            <a:off x="838200" y="1160586"/>
            <a:ext cx="10515600" cy="4805363"/>
          </a:xfrm>
          <a:prstGeom prst="rect">
            <a:avLst/>
          </a:prstGeom>
          <a:noFill/>
          <a:ln>
            <a:noFill/>
          </a:ln>
        </p:spPr>
        <p:txBody>
          <a:bodyPr spcFirstLastPara="1" wrap="square" lIns="91425" tIns="45700" rIns="91425" bIns="45700" anchor="t" anchorCtr="0">
            <a:noAutofit/>
          </a:bodyPr>
          <a:lstStyle/>
          <a:p>
            <a:pPr marL="228600" lvl="0" indent="-50800">
              <a:lnSpc>
                <a:spcPct val="150000"/>
              </a:lnSpc>
              <a:spcBef>
                <a:spcPts val="0"/>
              </a:spcBef>
              <a:buSzPts val="2800"/>
              <a:buNone/>
            </a:pPr>
            <a:r>
              <a:rPr lang="en-US" sz="2000" b="1">
                <a:latin typeface="+mn-lt"/>
              </a:rPr>
              <a:t>Definitions and Basics</a:t>
            </a:r>
          </a:p>
          <a:p>
            <a:pPr marL="228600" lvl="0" indent="-50800">
              <a:lnSpc>
                <a:spcPct val="150000"/>
              </a:lnSpc>
              <a:spcBef>
                <a:spcPts val="0"/>
              </a:spcBef>
              <a:buSzPts val="2800"/>
              <a:buNone/>
            </a:pPr>
            <a:r>
              <a:rPr lang="en-US" sz="2000">
                <a:latin typeface="+mn-lt"/>
              </a:rPr>
              <a:t>What is Parkinson’s disease?</a:t>
            </a:r>
          </a:p>
          <a:p>
            <a:pPr marL="228600" lvl="0" indent="-50800">
              <a:lnSpc>
                <a:spcPct val="150000"/>
              </a:lnSpc>
              <a:spcBef>
                <a:spcPts val="0"/>
              </a:spcBef>
              <a:buSzPts val="2800"/>
              <a:buNone/>
            </a:pPr>
            <a:r>
              <a:rPr lang="en-US" sz="2000">
                <a:latin typeface="+mn-lt"/>
              </a:rPr>
              <a:t>Will other members of my family develop Parkinson’s disease?</a:t>
            </a:r>
            <a:endParaRPr lang="en-US" sz="2000" b="1">
              <a:latin typeface="+mn-lt"/>
            </a:endParaRPr>
          </a:p>
          <a:p>
            <a:pPr marL="228600" lvl="0" indent="-50800">
              <a:lnSpc>
                <a:spcPct val="150000"/>
              </a:lnSpc>
              <a:spcBef>
                <a:spcPts val="0"/>
              </a:spcBef>
              <a:buSzPts val="2800"/>
              <a:buNone/>
            </a:pPr>
            <a:r>
              <a:rPr lang="en-US" sz="2000" b="1">
                <a:latin typeface="+mn-lt"/>
              </a:rPr>
              <a:t>Prognosis</a:t>
            </a:r>
          </a:p>
          <a:p>
            <a:pPr marL="228600" lvl="0" indent="-50800">
              <a:lnSpc>
                <a:spcPct val="150000"/>
              </a:lnSpc>
              <a:spcBef>
                <a:spcPts val="0"/>
              </a:spcBef>
              <a:buSzPts val="2800"/>
              <a:buNone/>
            </a:pPr>
            <a:r>
              <a:rPr lang="en-US" sz="2000">
                <a:latin typeface="+mn-lt"/>
              </a:rPr>
              <a:t>What is the prognosis for someone with Parkinson’s disease?</a:t>
            </a:r>
          </a:p>
          <a:p>
            <a:pPr marL="228600" lvl="0" indent="-50800">
              <a:lnSpc>
                <a:spcPct val="150000"/>
              </a:lnSpc>
              <a:spcBef>
                <a:spcPts val="0"/>
              </a:spcBef>
              <a:buSzPts val="2800"/>
              <a:buNone/>
            </a:pPr>
            <a:r>
              <a:rPr lang="en-US" sz="2000">
                <a:latin typeface="+mn-lt"/>
              </a:rPr>
              <a:t>What should I expect to happen to me in the first</a:t>
            </a:r>
          </a:p>
          <a:p>
            <a:pPr marL="228600" lvl="0" indent="-50800">
              <a:lnSpc>
                <a:spcPct val="150000"/>
              </a:lnSpc>
              <a:spcBef>
                <a:spcPts val="0"/>
              </a:spcBef>
              <a:buSzPts val="2800"/>
              <a:buNone/>
            </a:pPr>
            <a:r>
              <a:rPr lang="en-US" sz="2000">
                <a:latin typeface="+mn-lt"/>
              </a:rPr>
              <a:t>two to three years after I’m diagnosed with Parkinson’s disease?</a:t>
            </a:r>
          </a:p>
          <a:p>
            <a:pPr marL="228600" lvl="0" indent="-50800">
              <a:lnSpc>
                <a:spcPct val="150000"/>
              </a:lnSpc>
              <a:spcBef>
                <a:spcPts val="0"/>
              </a:spcBef>
              <a:buSzPts val="2800"/>
              <a:buNone/>
            </a:pPr>
            <a:r>
              <a:rPr lang="en-US" sz="2000">
                <a:latin typeface="+mn-lt"/>
              </a:rPr>
              <a:t>How do the symptoms usually progress?</a:t>
            </a:r>
          </a:p>
          <a:p>
            <a:pPr marL="228600" lvl="0" indent="-50800">
              <a:lnSpc>
                <a:spcPct val="150000"/>
              </a:lnSpc>
              <a:spcBef>
                <a:spcPts val="0"/>
              </a:spcBef>
              <a:buSzPts val="2800"/>
              <a:buNone/>
            </a:pPr>
            <a:r>
              <a:rPr lang="en-US" sz="2000">
                <a:latin typeface="+mn-lt"/>
              </a:rPr>
              <a:t>Will I be an invalid?</a:t>
            </a:r>
          </a:p>
          <a:p>
            <a:pPr marL="228600" lvl="0" indent="-50800">
              <a:lnSpc>
                <a:spcPct val="150000"/>
              </a:lnSpc>
              <a:spcBef>
                <a:spcPts val="0"/>
              </a:spcBef>
              <a:buSzPts val="2800"/>
              <a:buNone/>
            </a:pPr>
            <a:r>
              <a:rPr lang="en-US" sz="2000">
                <a:latin typeface="+mn-lt"/>
              </a:rPr>
              <a:t>What is the relationship between Parkinson’s disease and Alzheimer’s disease?</a:t>
            </a:r>
          </a:p>
          <a:p>
            <a:pPr marL="228600" lvl="0" indent="-50800">
              <a:lnSpc>
                <a:spcPct val="150000"/>
              </a:lnSpc>
              <a:spcBef>
                <a:spcPts val="0"/>
              </a:spcBef>
              <a:buSzPts val="2800"/>
              <a:buNone/>
            </a:pPr>
            <a:r>
              <a:rPr lang="en-US" sz="2000">
                <a:latin typeface="+mn-lt"/>
              </a:rPr>
              <a:t>Does stress make the symptoms of Parkinson’s disease worse?</a:t>
            </a:r>
          </a:p>
          <a:p>
            <a:pPr marL="228600" lvl="0" indent="-50800">
              <a:spcBef>
                <a:spcPts val="0"/>
              </a:spcBef>
              <a:buSzPts val="2800"/>
              <a:buNone/>
            </a:pPr>
            <a:endParaRPr sz="2400">
              <a:latin typeface="+mn-lt"/>
            </a:endParaRPr>
          </a:p>
        </p:txBody>
      </p:sp>
      <p:pic>
        <p:nvPicPr>
          <p:cNvPr id="2" name="37">
            <a:hlinkClick r:id="" action="ppaction://media"/>
            <a:extLst>
              <a:ext uri="{FF2B5EF4-FFF2-40B4-BE49-F238E27FC236}">
                <a16:creationId xmlns:a16="http://schemas.microsoft.com/office/drawing/2014/main" id="{D569C862-C715-057B-D8E5-D53003EDF5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0899" y="522926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62"/>
    </mc:Choice>
    <mc:Fallback xmlns="">
      <p:transition spd="slow" advTm="48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dirty="0"/>
              <a:t>Caregivers must be prepared to answer </a:t>
            </a:r>
            <a:r>
              <a:rPr lang="en-CY" dirty="0"/>
              <a:t>…</a:t>
            </a:r>
            <a:endParaRPr dirty="0"/>
          </a:p>
        </p:txBody>
      </p:sp>
      <p:sp>
        <p:nvSpPr>
          <p:cNvPr id="116" name="Google Shape;116;p7"/>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b="1">
                <a:latin typeface="+mn-lt"/>
              </a:rPr>
              <a:t>Food, Drink, and Exercise</a:t>
            </a:r>
          </a:p>
          <a:p>
            <a:pPr marL="228600" lvl="0" indent="-50800">
              <a:lnSpc>
                <a:spcPct val="150000"/>
              </a:lnSpc>
              <a:spcBef>
                <a:spcPts val="0"/>
              </a:spcBef>
              <a:buSzPts val="2800"/>
              <a:buNone/>
            </a:pPr>
            <a:r>
              <a:rPr lang="en-US" sz="2000">
                <a:latin typeface="+mn-lt"/>
              </a:rPr>
              <a:t>What activities and foods should I avoid?</a:t>
            </a:r>
          </a:p>
          <a:p>
            <a:pPr marL="228600" lvl="0" indent="-50800">
              <a:lnSpc>
                <a:spcPct val="150000"/>
              </a:lnSpc>
              <a:spcBef>
                <a:spcPts val="0"/>
              </a:spcBef>
              <a:buSzPts val="2800"/>
              <a:buNone/>
            </a:pPr>
            <a:r>
              <a:rPr lang="en-US" sz="2000">
                <a:latin typeface="+mn-lt"/>
              </a:rPr>
              <a:t>Can I still drink alcohol with Parkinson’s disease?</a:t>
            </a:r>
            <a:endParaRPr lang="en-US" sz="2000" b="1">
              <a:latin typeface="+mn-lt"/>
            </a:endParaRPr>
          </a:p>
          <a:p>
            <a:pPr marL="228600" lvl="0" indent="-50800">
              <a:lnSpc>
                <a:spcPct val="150000"/>
              </a:lnSpc>
              <a:spcBef>
                <a:spcPts val="0"/>
              </a:spcBef>
              <a:buSzPts val="2800"/>
              <a:buNone/>
            </a:pPr>
            <a:r>
              <a:rPr lang="en-US" sz="2000" b="1">
                <a:latin typeface="+mn-lt"/>
              </a:rPr>
              <a:t>Work and Leisure Activities</a:t>
            </a:r>
          </a:p>
          <a:p>
            <a:pPr marL="228600" lvl="0" indent="-50800">
              <a:lnSpc>
                <a:spcPct val="150000"/>
              </a:lnSpc>
              <a:spcBef>
                <a:spcPts val="0"/>
              </a:spcBef>
              <a:buSzPts val="2800"/>
              <a:buNone/>
            </a:pPr>
            <a:r>
              <a:rPr lang="en-US" sz="2000">
                <a:latin typeface="+mn-lt"/>
              </a:rPr>
              <a:t>How long should I continue to work?</a:t>
            </a:r>
          </a:p>
          <a:p>
            <a:pPr marL="228600" lvl="0" indent="-50800">
              <a:lnSpc>
                <a:spcPct val="150000"/>
              </a:lnSpc>
              <a:spcBef>
                <a:spcPts val="0"/>
              </a:spcBef>
              <a:buSzPts val="2800"/>
              <a:buNone/>
            </a:pPr>
            <a:r>
              <a:rPr lang="en-US" sz="2000">
                <a:latin typeface="+mn-lt"/>
              </a:rPr>
              <a:t>Will I still be able to drive my car?</a:t>
            </a:r>
          </a:p>
          <a:p>
            <a:pPr marL="228600" lvl="0" indent="-50800">
              <a:lnSpc>
                <a:spcPct val="150000"/>
              </a:lnSpc>
              <a:spcBef>
                <a:spcPts val="0"/>
              </a:spcBef>
              <a:buSzPts val="2800"/>
              <a:buNone/>
            </a:pPr>
            <a:r>
              <a:rPr lang="en-US" sz="2000">
                <a:latin typeface="+mn-lt"/>
              </a:rPr>
              <a:t>Will I be able to travel?</a:t>
            </a:r>
          </a:p>
          <a:p>
            <a:pPr marL="228600" lvl="0" indent="-50800">
              <a:lnSpc>
                <a:spcPct val="150000"/>
              </a:lnSpc>
              <a:spcBef>
                <a:spcPts val="0"/>
              </a:spcBef>
              <a:buSzPts val="2800"/>
              <a:buNone/>
            </a:pPr>
            <a:r>
              <a:rPr lang="en-US" sz="2000">
                <a:latin typeface="+mn-lt"/>
              </a:rPr>
              <a:t>When traveling across time zones, should I adjust my medication schedule?</a:t>
            </a:r>
          </a:p>
        </p:txBody>
      </p:sp>
      <p:pic>
        <p:nvPicPr>
          <p:cNvPr id="2" name="38">
            <a:hlinkClick r:id="" action="ppaction://media"/>
            <a:extLst>
              <a:ext uri="{FF2B5EF4-FFF2-40B4-BE49-F238E27FC236}">
                <a16:creationId xmlns:a16="http://schemas.microsoft.com/office/drawing/2014/main" id="{DF88BFB1-FD56-F6CF-6A52-12A69FE1A8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4868" y="5167616"/>
            <a:ext cx="406400" cy="406400"/>
          </a:xfrm>
          <a:prstGeom prst="rect">
            <a:avLst/>
          </a:prstGeom>
        </p:spPr>
      </p:pic>
    </p:spTree>
    <p:extLst>
      <p:ext uri="{BB962C8B-B14F-4D97-AF65-F5344CB8AC3E}">
        <p14:creationId xmlns:p14="http://schemas.microsoft.com/office/powerpoint/2010/main" val="2606097276"/>
      </p:ext>
    </p:extLst>
  </p:cSld>
  <p:clrMapOvr>
    <a:masterClrMapping/>
  </p:clrMapOvr>
  <mc:AlternateContent xmlns:mc="http://schemas.openxmlformats.org/markup-compatibility/2006" xmlns:p14="http://schemas.microsoft.com/office/powerpoint/2010/main">
    <mc:Choice Requires="p14">
      <p:transition spd="slow" p14:dur="2000" advTm="28251"/>
    </mc:Choice>
    <mc:Fallback xmlns="">
      <p:transition spd="slow" advTm="282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dirty="0"/>
              <a:t>Caregivers must be prepared to answer </a:t>
            </a:r>
            <a:r>
              <a:rPr lang="en-CY" dirty="0"/>
              <a:t>…</a:t>
            </a:r>
            <a:endParaRPr dirty="0"/>
          </a:p>
        </p:txBody>
      </p:sp>
      <p:sp>
        <p:nvSpPr>
          <p:cNvPr id="116" name="Google Shape;116;p7"/>
          <p:cNvSpPr txBox="1">
            <a:spLocks noGrp="1"/>
          </p:cNvSpPr>
          <p:nvPr>
            <p:ph type="body" idx="1"/>
          </p:nvPr>
        </p:nvSpPr>
        <p:spPr>
          <a:xfrm>
            <a:off x="838200" y="1371600"/>
            <a:ext cx="10515600" cy="4805363"/>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b="1" dirty="0">
                <a:latin typeface="+mn-lt"/>
              </a:rPr>
              <a:t>Medications</a:t>
            </a:r>
          </a:p>
          <a:p>
            <a:pPr marL="228600" lvl="0" indent="-50800">
              <a:lnSpc>
                <a:spcPct val="150000"/>
              </a:lnSpc>
              <a:spcBef>
                <a:spcPts val="0"/>
              </a:spcBef>
              <a:buSzPts val="2800"/>
              <a:buNone/>
            </a:pPr>
            <a:r>
              <a:rPr lang="en-US" sz="2000" dirty="0">
                <a:latin typeface="+mn-lt"/>
              </a:rPr>
              <a:t>Are there interactions between anti-Parkinson’s medication and common over-the-counter medication, such as analgesics and anti-inflammatory drugs, or prescription medication, such as antibiotics, sleeping pills, antidepressants, and anxiolytics?</a:t>
            </a:r>
          </a:p>
          <a:p>
            <a:pPr marL="228600" lvl="0" indent="-50800">
              <a:lnSpc>
                <a:spcPct val="150000"/>
              </a:lnSpc>
              <a:spcBef>
                <a:spcPts val="0"/>
              </a:spcBef>
              <a:buSzPts val="2800"/>
              <a:buNone/>
            </a:pPr>
            <a:r>
              <a:rPr lang="en-US" sz="2000" dirty="0">
                <a:latin typeface="+mn-lt"/>
              </a:rPr>
              <a:t>What drugs should be avoided by someone with Parkinson’s disease?</a:t>
            </a:r>
          </a:p>
          <a:p>
            <a:pPr marL="228600" lvl="0" indent="-50800">
              <a:lnSpc>
                <a:spcPct val="150000"/>
              </a:lnSpc>
              <a:spcBef>
                <a:spcPts val="0"/>
              </a:spcBef>
              <a:buSzPts val="2800"/>
              <a:buNone/>
            </a:pPr>
            <a:r>
              <a:rPr lang="en-US" sz="2000" dirty="0">
                <a:latin typeface="+mn-lt"/>
              </a:rPr>
              <a:t>When should anti-Parkinson’s medication be started?</a:t>
            </a:r>
          </a:p>
          <a:p>
            <a:pPr marL="228600" lvl="0" indent="-50800">
              <a:lnSpc>
                <a:spcPct val="150000"/>
              </a:lnSpc>
              <a:spcBef>
                <a:spcPts val="0"/>
              </a:spcBef>
              <a:buSzPts val="2800"/>
              <a:buNone/>
            </a:pPr>
            <a:r>
              <a:rPr lang="en-US" sz="2000" dirty="0">
                <a:latin typeface="+mn-lt"/>
              </a:rPr>
              <a:t>Do levodopa and </a:t>
            </a:r>
            <a:r>
              <a:rPr lang="en-US" sz="2000">
                <a:latin typeface="+mn-lt"/>
              </a:rPr>
              <a:t>other medication </a:t>
            </a:r>
            <a:r>
              <a:rPr lang="en-US" sz="2000" dirty="0">
                <a:latin typeface="+mn-lt"/>
              </a:rPr>
              <a:t>cause abnormal involuntary movements?</a:t>
            </a:r>
            <a:endParaRPr sz="2000" dirty="0">
              <a:latin typeface="+mn-lt"/>
            </a:endParaRPr>
          </a:p>
        </p:txBody>
      </p:sp>
      <p:pic>
        <p:nvPicPr>
          <p:cNvPr id="2" name="39">
            <a:hlinkClick r:id="" action="ppaction://media"/>
            <a:extLst>
              <a:ext uri="{FF2B5EF4-FFF2-40B4-BE49-F238E27FC236}">
                <a16:creationId xmlns:a16="http://schemas.microsoft.com/office/drawing/2014/main" id="{D2BC09A7-5F26-8FE8-5DD3-3D0F5CE58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63496" y="5177890"/>
            <a:ext cx="406400" cy="406400"/>
          </a:xfrm>
          <a:prstGeom prst="rect">
            <a:avLst/>
          </a:prstGeom>
        </p:spPr>
      </p:pic>
    </p:spTree>
    <p:extLst>
      <p:ext uri="{BB962C8B-B14F-4D97-AF65-F5344CB8AC3E}">
        <p14:creationId xmlns:p14="http://schemas.microsoft.com/office/powerpoint/2010/main" val="869442789"/>
      </p:ext>
    </p:extLst>
  </p:cSld>
  <p:clrMapOvr>
    <a:masterClrMapping/>
  </p:clrMapOvr>
  <mc:AlternateContent xmlns:mc="http://schemas.openxmlformats.org/markup-compatibility/2006" xmlns:p14="http://schemas.microsoft.com/office/powerpoint/2010/main">
    <mc:Choice Requires="p14">
      <p:transition spd="slow" p14:dur="2000" advTm="37479"/>
    </mc:Choice>
    <mc:Fallback xmlns="">
      <p:transition spd="slow" advTm="374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What is Dementia Disease?</a:t>
            </a:r>
            <a:endParaRPr b="1"/>
          </a:p>
        </p:txBody>
      </p:sp>
      <p:sp>
        <p:nvSpPr>
          <p:cNvPr id="2" name="Rectangle 1"/>
          <p:cNvSpPr/>
          <p:nvPr/>
        </p:nvSpPr>
        <p:spPr>
          <a:xfrm>
            <a:off x="838200" y="2852825"/>
            <a:ext cx="10193215" cy="707886"/>
          </a:xfrm>
          <a:prstGeom prst="rect">
            <a:avLst/>
          </a:prstGeom>
        </p:spPr>
        <p:txBody>
          <a:bodyPr wrap="square">
            <a:spAutoFit/>
          </a:bodyPr>
          <a:lstStyle/>
          <a:p>
            <a:r>
              <a:rPr lang="en-US" sz="2000" dirty="0"/>
              <a:t>Dementia is a general term involving impaired thinking, remembering or reasoning that can affect a person’s ability to function safely. </a:t>
            </a:r>
          </a:p>
        </p:txBody>
      </p:sp>
      <p:pic>
        <p:nvPicPr>
          <p:cNvPr id="3" name="11">
            <a:hlinkClick r:id="" action="ppaction://media"/>
            <a:extLst>
              <a:ext uri="{FF2B5EF4-FFF2-40B4-BE49-F238E27FC236}">
                <a16:creationId xmlns:a16="http://schemas.microsoft.com/office/drawing/2014/main" id="{50487E62-3FB0-340D-382E-DC7B23D6B4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612" y="4417602"/>
            <a:ext cx="406400" cy="406400"/>
          </a:xfrm>
          <a:prstGeom prst="rect">
            <a:avLst/>
          </a:prstGeom>
        </p:spPr>
      </p:pic>
    </p:spTree>
    <p:extLst>
      <p:ext uri="{BB962C8B-B14F-4D97-AF65-F5344CB8AC3E}">
        <p14:creationId xmlns:p14="http://schemas.microsoft.com/office/powerpoint/2010/main" val="3658718"/>
      </p:ext>
    </p:extLst>
  </p:cSld>
  <p:clrMapOvr>
    <a:masterClrMapping/>
  </p:clrMapOvr>
  <mc:AlternateContent xmlns:mc="http://schemas.openxmlformats.org/markup-compatibility/2006" xmlns:p14="http://schemas.microsoft.com/office/powerpoint/2010/main">
    <mc:Choice Requires="p14">
      <p:transition spd="slow" p14:dur="2000" advTm="47105"/>
    </mc:Choice>
    <mc:Fallback xmlns="">
      <p:transition spd="slow" advTm="47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r>
              <a:rPr lang="en-US" dirty="0"/>
              <a:t>Caregivers must be prepared to answer </a:t>
            </a:r>
            <a:r>
              <a:rPr lang="en-CY" dirty="0"/>
              <a:t>…</a:t>
            </a:r>
            <a:endParaRPr dirty="0"/>
          </a:p>
        </p:txBody>
      </p:sp>
      <p:sp>
        <p:nvSpPr>
          <p:cNvPr id="116" name="Google Shape;116;p7"/>
          <p:cNvSpPr txBox="1">
            <a:spLocks noGrp="1"/>
          </p:cNvSpPr>
          <p:nvPr>
            <p:ph type="body" idx="1"/>
          </p:nvPr>
        </p:nvSpPr>
        <p:spPr>
          <a:xfrm>
            <a:off x="838200" y="1629509"/>
            <a:ext cx="10515600" cy="4301271"/>
          </a:xfrm>
          <a:prstGeom prst="rect">
            <a:avLst/>
          </a:prstGeom>
          <a:noFill/>
          <a:ln>
            <a:noFill/>
          </a:ln>
        </p:spPr>
        <p:txBody>
          <a:bodyPr spcFirstLastPara="1" wrap="square" lIns="91425" tIns="45700" rIns="91425" bIns="45700" anchor="t" anchorCtr="0">
            <a:normAutofit/>
          </a:bodyPr>
          <a:lstStyle/>
          <a:p>
            <a:pPr marL="228600" lvl="0" indent="-50800">
              <a:lnSpc>
                <a:spcPct val="150000"/>
              </a:lnSpc>
              <a:spcBef>
                <a:spcPts val="0"/>
              </a:spcBef>
              <a:buSzPts val="2800"/>
              <a:buNone/>
            </a:pPr>
            <a:r>
              <a:rPr lang="en-US" sz="2000" b="1">
                <a:latin typeface="+mn-lt"/>
              </a:rPr>
              <a:t>Disability</a:t>
            </a:r>
          </a:p>
          <a:p>
            <a:pPr marL="228600" lvl="0" indent="-50800">
              <a:lnSpc>
                <a:spcPct val="150000"/>
              </a:lnSpc>
              <a:spcBef>
                <a:spcPts val="0"/>
              </a:spcBef>
              <a:buSzPts val="2800"/>
              <a:buNone/>
            </a:pPr>
            <a:r>
              <a:rPr lang="en-US" sz="2000">
                <a:latin typeface="+mn-lt"/>
              </a:rPr>
              <a:t>Will I eventually require live-in help?</a:t>
            </a:r>
          </a:p>
          <a:p>
            <a:pPr marL="228600" lvl="0" indent="-50800">
              <a:lnSpc>
                <a:spcPct val="150000"/>
              </a:lnSpc>
              <a:spcBef>
                <a:spcPts val="0"/>
              </a:spcBef>
              <a:buSzPts val="2800"/>
              <a:buNone/>
            </a:pPr>
            <a:r>
              <a:rPr lang="en-US" sz="2000">
                <a:latin typeface="+mn-lt"/>
              </a:rPr>
              <a:t>Will I ever require nursing-home care?</a:t>
            </a:r>
          </a:p>
          <a:p>
            <a:pPr marL="228600" lvl="0" indent="-50800">
              <a:lnSpc>
                <a:spcPct val="150000"/>
              </a:lnSpc>
              <a:spcBef>
                <a:spcPts val="0"/>
              </a:spcBef>
              <a:buSzPts val="2800"/>
              <a:buNone/>
            </a:pPr>
            <a:r>
              <a:rPr lang="en-US" sz="2000">
                <a:latin typeface="+mn-lt"/>
              </a:rPr>
              <a:t>As my disease progresses, will I be able to control my bladder and bowels?</a:t>
            </a:r>
          </a:p>
          <a:p>
            <a:pPr marL="228600" lvl="0" indent="-50800">
              <a:lnSpc>
                <a:spcPct val="150000"/>
              </a:lnSpc>
              <a:spcBef>
                <a:spcPts val="0"/>
              </a:spcBef>
              <a:buSzPts val="2800"/>
              <a:buNone/>
            </a:pPr>
            <a:r>
              <a:rPr lang="en-US" sz="2000">
                <a:latin typeface="+mn-lt"/>
              </a:rPr>
              <a:t>Is there sex after Parkinson’s disease?</a:t>
            </a:r>
          </a:p>
          <a:p>
            <a:pPr marL="228600" lvl="0" indent="-50800">
              <a:lnSpc>
                <a:spcPct val="150000"/>
              </a:lnSpc>
              <a:spcBef>
                <a:spcPts val="0"/>
              </a:spcBef>
              <a:buSzPts val="2800"/>
              <a:buNone/>
            </a:pPr>
            <a:r>
              <a:rPr lang="en-US" sz="2000">
                <a:latin typeface="+mn-lt"/>
              </a:rPr>
              <a:t>Will Parkinson’s disease shorten my life? Is it fatal?</a:t>
            </a:r>
          </a:p>
          <a:p>
            <a:pPr marL="228600" lvl="0" indent="-50800">
              <a:lnSpc>
                <a:spcPct val="150000"/>
              </a:lnSpc>
              <a:spcBef>
                <a:spcPts val="0"/>
              </a:spcBef>
              <a:buSzPts val="2800"/>
              <a:buNone/>
            </a:pPr>
            <a:r>
              <a:rPr lang="en-US" sz="2000">
                <a:latin typeface="+mn-lt"/>
              </a:rPr>
              <a:t>What is a drug holiday?</a:t>
            </a:r>
          </a:p>
        </p:txBody>
      </p:sp>
      <p:pic>
        <p:nvPicPr>
          <p:cNvPr id="2" name="40">
            <a:hlinkClick r:id="" action="ppaction://media"/>
            <a:extLst>
              <a:ext uri="{FF2B5EF4-FFF2-40B4-BE49-F238E27FC236}">
                <a16:creationId xmlns:a16="http://schemas.microsoft.com/office/drawing/2014/main" id="{7BC5DA6E-F7F7-7E69-AEB0-081154705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7609" y="5075149"/>
            <a:ext cx="406400" cy="406400"/>
          </a:xfrm>
          <a:prstGeom prst="rect">
            <a:avLst/>
          </a:prstGeom>
        </p:spPr>
      </p:pic>
    </p:spTree>
    <p:extLst>
      <p:ext uri="{BB962C8B-B14F-4D97-AF65-F5344CB8AC3E}">
        <p14:creationId xmlns:p14="http://schemas.microsoft.com/office/powerpoint/2010/main" val="2946120918"/>
      </p:ext>
    </p:extLst>
  </p:cSld>
  <p:clrMapOvr>
    <a:masterClrMapping/>
  </p:clrMapOvr>
  <mc:AlternateContent xmlns:mc="http://schemas.openxmlformats.org/markup-compatibility/2006" xmlns:p14="http://schemas.microsoft.com/office/powerpoint/2010/main">
    <mc:Choice Requires="p14">
      <p:transition spd="slow" p14:dur="2000" advTm="28468"/>
    </mc:Choice>
    <mc:Fallback xmlns="">
      <p:transition spd="slow" advTm="284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D114E8-BA14-2728-B716-8A9594294AE4}"/>
              </a:ext>
            </a:extLst>
          </p:cNvPr>
          <p:cNvSpPr>
            <a:spLocks noGrp="1"/>
          </p:cNvSpPr>
          <p:nvPr>
            <p:ph type="title"/>
          </p:nvPr>
        </p:nvSpPr>
        <p:spPr/>
        <p:txBody>
          <a:bodyPr/>
          <a:lstStyle/>
          <a:p>
            <a:r>
              <a:rPr lang="el-GR" err="1"/>
              <a:t>References</a:t>
            </a:r>
            <a:r>
              <a:rPr lang="el-GR"/>
              <a:t> and </a:t>
            </a:r>
            <a:r>
              <a:rPr lang="el-GR" err="1"/>
              <a:t>Useful</a:t>
            </a:r>
            <a:r>
              <a:rPr lang="el-GR"/>
              <a:t> </a:t>
            </a:r>
            <a:r>
              <a:rPr lang="el-GR" err="1"/>
              <a:t>Websites</a:t>
            </a:r>
            <a:r>
              <a:rPr lang="el-GR"/>
              <a:t>:</a:t>
            </a:r>
          </a:p>
        </p:txBody>
      </p:sp>
      <p:sp>
        <p:nvSpPr>
          <p:cNvPr id="3" name="Θέση κειμένου 2">
            <a:extLst>
              <a:ext uri="{FF2B5EF4-FFF2-40B4-BE49-F238E27FC236}">
                <a16:creationId xmlns:a16="http://schemas.microsoft.com/office/drawing/2014/main" id="{532E7431-B474-F5E9-7F10-5D93E591761D}"/>
              </a:ext>
            </a:extLst>
          </p:cNvPr>
          <p:cNvSpPr>
            <a:spLocks noGrp="1"/>
          </p:cNvSpPr>
          <p:nvPr>
            <p:ph type="body" idx="1"/>
          </p:nvPr>
        </p:nvSpPr>
        <p:spPr/>
        <p:txBody>
          <a:bodyPr>
            <a:normAutofit fontScale="70000" lnSpcReduction="20000"/>
          </a:bodyPr>
          <a:lstStyle/>
          <a:p>
            <a:pPr marL="114300" indent="0" algn="l" rtl="0" fontAlgn="base">
              <a:buNone/>
            </a:pPr>
            <a:r>
              <a:rPr lang="en-US" sz="2800" b="0" i="0" dirty="0">
                <a:solidFill>
                  <a:srgbClr val="000000"/>
                </a:solidFill>
                <a:effectLst/>
                <a:latin typeface="Calibri" panose="020F0502020204030204" pitchFamily="34" charset="0"/>
              </a:rPr>
              <a:t>Fried-</a:t>
            </a:r>
            <a:r>
              <a:rPr lang="en-US" sz="2800" b="0" i="0" dirty="0" err="1">
                <a:solidFill>
                  <a:srgbClr val="000000"/>
                </a:solidFill>
                <a:effectLst/>
                <a:latin typeface="Calibri" panose="020F0502020204030204" pitchFamily="34" charset="0"/>
              </a:rPr>
              <a:t>Oken</a:t>
            </a:r>
            <a:r>
              <a:rPr lang="en-US" sz="2800" b="0" i="0" dirty="0">
                <a:solidFill>
                  <a:srgbClr val="000000"/>
                </a:solidFill>
                <a:effectLst/>
                <a:latin typeface="Calibri" panose="020F0502020204030204" pitchFamily="34" charset="0"/>
              </a:rPr>
              <a:t>, M., </a:t>
            </a:r>
            <a:r>
              <a:rPr lang="en-US" sz="2800" b="0" i="0" u="sng" strike="noStrike" dirty="0">
                <a:solidFill>
                  <a:srgbClr val="000000"/>
                </a:solidFill>
                <a:effectLst/>
                <a:latin typeface="Calibri" panose="020F0502020204030204" pitchFamily="34" charset="0"/>
                <a:hlinkClick r:id="rId4"/>
              </a:rPr>
              <a:t>Mooney</a:t>
            </a:r>
            <a:r>
              <a:rPr lang="en-US" sz="2800" b="0" i="0" dirty="0">
                <a:solidFill>
                  <a:srgbClr val="000000"/>
                </a:solidFill>
                <a:effectLst/>
                <a:latin typeface="Calibri" panose="020F0502020204030204" pitchFamily="34" charset="0"/>
              </a:rPr>
              <a:t>, A. &amp; Petters, B. (2015). Supporting communication for patients with neurodegenerative disease, </a:t>
            </a:r>
            <a:r>
              <a:rPr lang="en-US" sz="2800" b="0" i="1" dirty="0" err="1">
                <a:solidFill>
                  <a:srgbClr val="000000"/>
                </a:solidFill>
                <a:effectLst/>
                <a:latin typeface="Calibri" panose="020F0502020204030204" pitchFamily="34" charset="0"/>
              </a:rPr>
              <a:t>NeuroRehabilitation</a:t>
            </a:r>
            <a:r>
              <a:rPr lang="en-US" sz="2800" b="0" i="0" dirty="0">
                <a:solidFill>
                  <a:srgbClr val="000000"/>
                </a:solidFill>
                <a:effectLst/>
                <a:latin typeface="Calibri" panose="020F0502020204030204" pitchFamily="34" charset="0"/>
              </a:rPr>
              <a:t>, 37, 69–87, </a:t>
            </a:r>
            <a:r>
              <a:rPr lang="en-US" sz="2800" b="0" i="0" dirty="0">
                <a:solidFill>
                  <a:srgbClr val="555555"/>
                </a:solidFill>
                <a:effectLst/>
                <a:latin typeface="Calibri" panose="020F0502020204030204" pitchFamily="34" charset="0"/>
              </a:rPr>
              <a:t>doi:</a:t>
            </a:r>
            <a:r>
              <a:rPr lang="en-US" sz="2800" b="0" i="0" u="sng" strike="noStrike" dirty="0">
                <a:solidFill>
                  <a:srgbClr val="0563C1"/>
                </a:solidFill>
                <a:effectLst/>
                <a:latin typeface="Calibri" panose="020F0502020204030204" pitchFamily="34" charset="0"/>
                <a:hlinkClick r:id="rId5"/>
              </a:rPr>
              <a:t>10.3233/NRE-151241</a:t>
            </a:r>
            <a:r>
              <a:rPr lang="en-US" sz="2800" b="0" i="0" dirty="0">
                <a:solidFill>
                  <a:srgbClr val="000000"/>
                </a:solidFill>
                <a:effectLst/>
                <a:latin typeface="Calibri" panose="020F0502020204030204" pitchFamily="34" charset="0"/>
              </a:rPr>
              <a:t> </a:t>
            </a:r>
          </a:p>
          <a:p>
            <a:pPr marL="114300" indent="0">
              <a:buNone/>
            </a:pPr>
            <a:r>
              <a:rPr lang="en-US" sz="2800" b="0" i="0" dirty="0">
                <a:solidFill>
                  <a:srgbClr val="000000"/>
                </a:solidFill>
                <a:effectLst/>
                <a:latin typeface="Calibri" panose="020F0502020204030204" pitchFamily="34" charset="0"/>
              </a:rPr>
              <a:t>Weiner, W. J., Shulman, L. M., &amp; Lang, A. E. (2013). </a:t>
            </a:r>
            <a:r>
              <a:rPr lang="en-US" sz="2800" b="0" i="1" dirty="0">
                <a:solidFill>
                  <a:srgbClr val="000000"/>
                </a:solidFill>
                <a:effectLst/>
                <a:latin typeface="Calibri" panose="020F0502020204030204" pitchFamily="34" charset="0"/>
              </a:rPr>
              <a:t>Parkinson's disease: A complete guide for patients and families.</a:t>
            </a:r>
            <a:r>
              <a:rPr lang="en-US" sz="2800" b="0" i="0" dirty="0">
                <a:solidFill>
                  <a:srgbClr val="000000"/>
                </a:solidFill>
                <a:effectLst/>
                <a:latin typeface="Calibri" panose="020F0502020204030204" pitchFamily="34" charset="0"/>
              </a:rPr>
              <a:t> </a:t>
            </a:r>
            <a:r>
              <a:rPr lang="en-US" sz="2800" b="0" i="0" u="sng" strike="noStrike" dirty="0">
                <a:solidFill>
                  <a:srgbClr val="0563C1"/>
                </a:solidFill>
                <a:effectLst/>
                <a:latin typeface="Calibri" panose="020F0502020204030204" pitchFamily="34" charset="0"/>
                <a:hlinkClick r:id="rId6"/>
              </a:rPr>
              <a:t>www.jhu.edu</a:t>
            </a:r>
            <a:endParaRPr lang="en-US" sz="2800" b="0" i="0" u="sng" strike="noStrike" dirty="0">
              <a:solidFill>
                <a:srgbClr val="0563C1"/>
              </a:solidFill>
              <a:effectLst/>
              <a:latin typeface="Calibri" panose="020F0502020204030204" pitchFamily="34" charset="0"/>
            </a:endParaRPr>
          </a:p>
          <a:p>
            <a:pPr marL="114300" indent="0" algn="l" rtl="0" fontAlgn="base">
              <a:buNone/>
            </a:pPr>
            <a:r>
              <a:rPr lang="en-US" sz="2800" b="1" i="0" dirty="0">
                <a:solidFill>
                  <a:srgbClr val="000000"/>
                </a:solidFill>
                <a:effectLst/>
                <a:latin typeface="Calibri" panose="020F0502020204030204" pitchFamily="34" charset="0"/>
              </a:rPr>
              <a:t>Websites:  </a:t>
            </a:r>
            <a:endParaRPr lang="en-US" sz="2800" b="1" i="0" dirty="0">
              <a:solidFill>
                <a:srgbClr val="000000"/>
              </a:solidFill>
              <a:effectLst/>
              <a:latin typeface="Segoe UI" panose="020B0502040204020203" pitchFamily="34" charset="0"/>
            </a:endParaRPr>
          </a:p>
          <a:p>
            <a:pPr marL="114300" indent="0" algn="l" rtl="0" fontAlgn="base">
              <a:buNone/>
            </a:pPr>
            <a:r>
              <a:rPr lang="en-US" sz="2800" b="0" i="0" dirty="0">
                <a:solidFill>
                  <a:srgbClr val="000000"/>
                </a:solidFill>
                <a:effectLst/>
                <a:latin typeface="Calibri" panose="020F0502020204030204" pitchFamily="34" charset="0"/>
              </a:rPr>
              <a:t>Alzheimer’s association. (n.d.). Communication and </a:t>
            </a:r>
            <a:r>
              <a:rPr lang="en-US" sz="2800" b="0" i="0" dirty="0" err="1">
                <a:solidFill>
                  <a:srgbClr val="000000"/>
                </a:solidFill>
                <a:effectLst/>
                <a:latin typeface="Calibri" panose="020F0502020204030204" pitchFamily="34" charset="0"/>
              </a:rPr>
              <a:t>alzheimer's</a:t>
            </a:r>
            <a:r>
              <a:rPr lang="en-US" sz="2800" b="0" i="0" dirty="0">
                <a:solidFill>
                  <a:srgbClr val="000000"/>
                </a:solidFill>
                <a:effectLst/>
                <a:latin typeface="Calibri" panose="020F0502020204030204" pitchFamily="34" charset="0"/>
              </a:rPr>
              <a:t>. </a:t>
            </a:r>
            <a:r>
              <a:rPr lang="en-US" sz="2800" b="0" i="0" u="sng" strike="noStrike" dirty="0">
                <a:solidFill>
                  <a:srgbClr val="0563C1"/>
                </a:solidFill>
                <a:effectLst/>
                <a:latin typeface="Calibri" panose="020F0502020204030204" pitchFamily="34" charset="0"/>
                <a:hlinkClick r:id="rId7"/>
              </a:rPr>
              <a:t>https://www.alz.org/</a:t>
            </a:r>
            <a:r>
              <a:rPr lang="en-US" sz="2800" b="0" i="0" dirty="0">
                <a:solidFill>
                  <a:srgbClr val="000000"/>
                </a:solidFill>
                <a:effectLst/>
                <a:latin typeface="Calibri" panose="020F0502020204030204" pitchFamily="34" charset="0"/>
              </a:rPr>
              <a:t> [May, 2023]</a:t>
            </a:r>
            <a:r>
              <a:rPr lang="en-US" sz="2800" b="1" i="0" dirty="0">
                <a:solidFill>
                  <a:srgbClr val="000000"/>
                </a:solidFill>
                <a:effectLst/>
                <a:latin typeface="Calibri" panose="020F0502020204030204" pitchFamily="34" charset="0"/>
              </a:rPr>
              <a:t> </a:t>
            </a:r>
          </a:p>
          <a:p>
            <a:pPr marL="114300" indent="0" algn="l" rtl="0" fontAlgn="base">
              <a:buNone/>
            </a:pPr>
            <a:r>
              <a:rPr lang="en-US" sz="2800" b="0" i="0" dirty="0">
                <a:solidFill>
                  <a:srgbClr val="000000"/>
                </a:solidFill>
                <a:effectLst/>
                <a:latin typeface="Calibri" panose="020F0502020204030204" pitchFamily="34" charset="0"/>
              </a:rPr>
              <a:t>Alzheimer’s society.</a:t>
            </a:r>
            <a:r>
              <a:rPr lang="en-US" sz="2800" b="0" i="0" u="sng" strike="noStrike" dirty="0">
                <a:solidFill>
                  <a:srgbClr val="0563C1"/>
                </a:solidFill>
                <a:effectLst/>
                <a:latin typeface="Calibri" panose="020F0502020204030204" pitchFamily="34" charset="0"/>
                <a:hlinkClick r:id="rId8"/>
              </a:rPr>
              <a:t> (alzheimers.org.uk)</a:t>
            </a:r>
            <a:r>
              <a:rPr lang="en-US" sz="2800" b="0" i="0" dirty="0">
                <a:solidFill>
                  <a:srgbClr val="000000"/>
                </a:solidFill>
                <a:effectLst/>
                <a:latin typeface="Calibri" panose="020F0502020204030204" pitchFamily="34" charset="0"/>
              </a:rPr>
              <a:t> [May, 2023] </a:t>
            </a:r>
          </a:p>
          <a:p>
            <a:pPr marL="114300" indent="0" algn="l" rtl="0" fontAlgn="base">
              <a:buNone/>
            </a:pPr>
            <a:r>
              <a:rPr lang="en-US" sz="2800" b="0" i="0" dirty="0">
                <a:solidFill>
                  <a:srgbClr val="000000"/>
                </a:solidFill>
                <a:effectLst/>
                <a:latin typeface="Calibri" panose="020F0502020204030204" pitchFamily="34" charset="0"/>
              </a:rPr>
              <a:t>Huntington's Disease Association (n.d.). The symptoms of Huntington’s disease vary widely between people. Even people in the same family may be affected differently. </a:t>
            </a:r>
            <a:r>
              <a:rPr lang="en-US" sz="2800" b="0" i="0" u="sng" strike="noStrike" dirty="0">
                <a:solidFill>
                  <a:srgbClr val="0563C1"/>
                </a:solidFill>
                <a:effectLst/>
                <a:latin typeface="Calibri" panose="020F0502020204030204" pitchFamily="34" charset="0"/>
                <a:hlinkClick r:id="rId9"/>
              </a:rPr>
              <a:t>www.hda.org.uk</a:t>
            </a:r>
            <a:r>
              <a:rPr lang="en-US" sz="2800" b="1" i="0" dirty="0">
                <a:solidFill>
                  <a:srgbClr val="000000"/>
                </a:solidFill>
                <a:effectLst/>
                <a:latin typeface="Calibri" panose="020F0502020204030204" pitchFamily="34" charset="0"/>
              </a:rPr>
              <a:t> </a:t>
            </a:r>
            <a:r>
              <a:rPr lang="en-US" sz="2800" b="0" i="0" dirty="0">
                <a:solidFill>
                  <a:srgbClr val="000000"/>
                </a:solidFill>
                <a:effectLst/>
                <a:latin typeface="Calibri" panose="020F0502020204030204" pitchFamily="34" charset="0"/>
              </a:rPr>
              <a:t>[May, 2023]</a:t>
            </a:r>
            <a:r>
              <a:rPr lang="en-US" sz="2800" b="1" i="0" dirty="0">
                <a:solidFill>
                  <a:srgbClr val="000000"/>
                </a:solidFill>
                <a:effectLst/>
                <a:latin typeface="Calibri" panose="020F0502020204030204" pitchFamily="34" charset="0"/>
              </a:rPr>
              <a:t> </a:t>
            </a:r>
            <a:endParaRPr lang="en-US" sz="2800" b="0" i="0" dirty="0">
              <a:solidFill>
                <a:srgbClr val="000000"/>
              </a:solidFill>
              <a:effectLst/>
              <a:latin typeface="Calibri" panose="020F0502020204030204" pitchFamily="34" charset="0"/>
            </a:endParaRPr>
          </a:p>
          <a:p>
            <a:pPr marL="114300" indent="0" algn="l" rtl="0" fontAlgn="base">
              <a:buNone/>
            </a:pPr>
            <a:r>
              <a:rPr lang="en-US" sz="2800" b="0" i="0" dirty="0">
                <a:solidFill>
                  <a:srgbClr val="000000"/>
                </a:solidFill>
                <a:effectLst/>
                <a:latin typeface="Calibri" panose="020F0502020204030204" pitchFamily="34" charset="0"/>
              </a:rPr>
              <a:t>Johns Hopkins Medicine (n.d.). Alzheimer's disease. </a:t>
            </a:r>
            <a:r>
              <a:rPr lang="en-US" sz="2800" b="0" i="0" u="sng" strike="noStrike" dirty="0">
                <a:solidFill>
                  <a:srgbClr val="0563C1"/>
                </a:solidFill>
                <a:effectLst/>
                <a:latin typeface="Calibri" panose="020F0502020204030204" pitchFamily="34" charset="0"/>
                <a:hlinkClick r:id="rId10"/>
              </a:rPr>
              <a:t>www.hopkinsmedicine.org</a:t>
            </a:r>
            <a:r>
              <a:rPr lang="en-US" sz="2800" b="0" i="0" dirty="0">
                <a:solidFill>
                  <a:srgbClr val="000000"/>
                </a:solidFill>
                <a:effectLst/>
                <a:latin typeface="Calibri" panose="020F0502020204030204" pitchFamily="34" charset="0"/>
              </a:rPr>
              <a:t> [May, 2023]</a:t>
            </a:r>
            <a:r>
              <a:rPr lang="en-US" sz="2800" b="1" i="0" dirty="0">
                <a:solidFill>
                  <a:srgbClr val="000000"/>
                </a:solidFill>
                <a:effectLst/>
                <a:latin typeface="Calibri" panose="020F0502020204030204" pitchFamily="34" charset="0"/>
              </a:rPr>
              <a:t> </a:t>
            </a:r>
          </a:p>
          <a:p>
            <a:pPr marL="114300" indent="0" algn="l" rtl="0" fontAlgn="base">
              <a:buNone/>
            </a:pPr>
            <a:r>
              <a:rPr lang="en-US" sz="2800" b="0" i="0" dirty="0">
                <a:solidFill>
                  <a:srgbClr val="000000"/>
                </a:solidFill>
                <a:effectLst/>
                <a:latin typeface="Calibri" panose="020F0502020204030204" pitchFamily="34" charset="0"/>
              </a:rPr>
              <a:t>Johns Hopkins Medicine (n.d.). Huntington’s</a:t>
            </a:r>
            <a:r>
              <a:rPr lang="en-US" sz="2800" b="1" i="0" dirty="0">
                <a:solidFill>
                  <a:srgbClr val="000000"/>
                </a:solidFill>
                <a:effectLst/>
                <a:latin typeface="Calibri" panose="020F0502020204030204" pitchFamily="34" charset="0"/>
              </a:rPr>
              <a:t> </a:t>
            </a:r>
            <a:r>
              <a:rPr lang="en-US" sz="2800" b="0" i="0" dirty="0">
                <a:solidFill>
                  <a:srgbClr val="000000"/>
                </a:solidFill>
                <a:effectLst/>
                <a:latin typeface="Calibri" panose="020F0502020204030204" pitchFamily="34" charset="0"/>
              </a:rPr>
              <a:t>disease. </a:t>
            </a:r>
            <a:r>
              <a:rPr lang="en-US" sz="2800" b="0" i="0" u="sng" strike="noStrike" dirty="0">
                <a:solidFill>
                  <a:srgbClr val="0563C1"/>
                </a:solidFill>
                <a:effectLst/>
                <a:latin typeface="Calibri" panose="020F0502020204030204" pitchFamily="34" charset="0"/>
                <a:hlinkClick r:id="rId10"/>
              </a:rPr>
              <a:t>www.hopkinsmedicine.org</a:t>
            </a:r>
            <a:r>
              <a:rPr lang="en-US" sz="2800" b="0" i="0" dirty="0">
                <a:solidFill>
                  <a:srgbClr val="000000"/>
                </a:solidFill>
                <a:effectLst/>
                <a:latin typeface="Calibri" panose="020F0502020204030204" pitchFamily="34" charset="0"/>
              </a:rPr>
              <a:t> [May, 2023]</a:t>
            </a:r>
            <a:r>
              <a:rPr lang="en-US" sz="2800" b="1" i="0" dirty="0">
                <a:solidFill>
                  <a:srgbClr val="000000"/>
                </a:solidFill>
                <a:effectLst/>
                <a:latin typeface="Calibri" panose="020F0502020204030204" pitchFamily="34" charset="0"/>
              </a:rPr>
              <a:t> </a:t>
            </a:r>
          </a:p>
          <a:p>
            <a:pPr marL="114300" indent="0" algn="l" rtl="0" fontAlgn="base">
              <a:buNone/>
            </a:pPr>
            <a:r>
              <a:rPr lang="en-US" sz="2800" b="0" i="0" dirty="0">
                <a:solidFill>
                  <a:srgbClr val="000000"/>
                </a:solidFill>
                <a:effectLst/>
                <a:latin typeface="Calibri" panose="020F0502020204030204" pitchFamily="34" charset="0"/>
              </a:rPr>
              <a:t>Johns Hopkins Medicine (n.d.). Multiple sclerosis. </a:t>
            </a:r>
            <a:r>
              <a:rPr lang="en-US" sz="2800" b="0" i="0" u="sng" strike="noStrike" dirty="0">
                <a:solidFill>
                  <a:srgbClr val="0563C1"/>
                </a:solidFill>
                <a:effectLst/>
                <a:latin typeface="Calibri" panose="020F0502020204030204" pitchFamily="34" charset="0"/>
                <a:hlinkClick r:id="rId10"/>
              </a:rPr>
              <a:t>www.hopkinsmedicine.org</a:t>
            </a:r>
            <a:r>
              <a:rPr lang="en-US" sz="2800" b="0" i="0" dirty="0">
                <a:solidFill>
                  <a:srgbClr val="000000"/>
                </a:solidFill>
                <a:effectLst/>
                <a:latin typeface="Calibri" panose="020F0502020204030204" pitchFamily="34" charset="0"/>
              </a:rPr>
              <a:t> [May, 2023]</a:t>
            </a:r>
            <a:r>
              <a:rPr lang="en-US" sz="2800" b="1" i="0" dirty="0">
                <a:solidFill>
                  <a:srgbClr val="000000"/>
                </a:solidFill>
                <a:effectLst/>
                <a:latin typeface="Calibri" panose="020F0502020204030204" pitchFamily="34" charset="0"/>
              </a:rPr>
              <a:t> </a:t>
            </a:r>
          </a:p>
          <a:p>
            <a:pPr marL="114300" indent="0" algn="l" rtl="0" fontAlgn="base">
              <a:buNone/>
            </a:pPr>
            <a:r>
              <a:rPr lang="en-US" sz="2800" b="0" i="0" dirty="0">
                <a:solidFill>
                  <a:srgbClr val="000000"/>
                </a:solidFill>
                <a:effectLst/>
                <a:latin typeface="Calibri" panose="020F0502020204030204" pitchFamily="34" charset="0"/>
              </a:rPr>
              <a:t>Johns Hopkins Medicine (n.d.). Parkinson's disease. </a:t>
            </a:r>
            <a:r>
              <a:rPr lang="en-US" sz="2800" b="0" i="0" u="sng" strike="noStrike" dirty="0">
                <a:solidFill>
                  <a:srgbClr val="0563C1"/>
                </a:solidFill>
                <a:effectLst/>
                <a:latin typeface="Calibri" panose="020F0502020204030204" pitchFamily="34" charset="0"/>
                <a:hlinkClick r:id="rId10"/>
              </a:rPr>
              <a:t>www.hopkinsmedicine.org</a:t>
            </a:r>
            <a:r>
              <a:rPr lang="en-US" sz="2800" b="0" i="0" dirty="0">
                <a:solidFill>
                  <a:srgbClr val="000000"/>
                </a:solidFill>
                <a:effectLst/>
                <a:latin typeface="Calibri" panose="020F0502020204030204" pitchFamily="34" charset="0"/>
              </a:rPr>
              <a:t> [May, 2023]</a:t>
            </a:r>
            <a:r>
              <a:rPr lang="en-US" sz="2800" b="1" i="0" dirty="0">
                <a:solidFill>
                  <a:srgbClr val="000000"/>
                </a:solidFill>
                <a:effectLst/>
                <a:latin typeface="Calibri" panose="020F0502020204030204" pitchFamily="34" charset="0"/>
              </a:rPr>
              <a:t> </a:t>
            </a:r>
          </a:p>
          <a:p>
            <a:pPr marL="114300" indent="0">
              <a:buNone/>
            </a:pPr>
            <a:endParaRPr lang="el-GR" dirty="0"/>
          </a:p>
        </p:txBody>
      </p:sp>
      <p:pic>
        <p:nvPicPr>
          <p:cNvPr id="4" name="42">
            <a:hlinkClick r:id="" action="ppaction://media"/>
            <a:extLst>
              <a:ext uri="{FF2B5EF4-FFF2-40B4-BE49-F238E27FC236}">
                <a16:creationId xmlns:a16="http://schemas.microsoft.com/office/drawing/2014/main" id="{EFDD6EA1-49AE-3C01-60C6-4381DC6B05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68980" y="5403921"/>
            <a:ext cx="406400" cy="406400"/>
          </a:xfrm>
          <a:prstGeom prst="rect">
            <a:avLst/>
          </a:prstGeom>
        </p:spPr>
      </p:pic>
    </p:spTree>
    <p:extLst>
      <p:ext uri="{BB962C8B-B14F-4D97-AF65-F5344CB8AC3E}">
        <p14:creationId xmlns:p14="http://schemas.microsoft.com/office/powerpoint/2010/main" val="2186203660"/>
      </p:ext>
    </p:extLst>
  </p:cSld>
  <p:clrMapOvr>
    <a:masterClrMapping/>
  </p:clrMapOvr>
  <mc:AlternateContent xmlns:mc="http://schemas.openxmlformats.org/markup-compatibility/2006" xmlns:p14="http://schemas.microsoft.com/office/powerpoint/2010/main">
    <mc:Choice Requires="p14">
      <p:transition spd="slow" p14:dur="2000" advTm="4621"/>
    </mc:Choice>
    <mc:Fallback xmlns="">
      <p:transition spd="slow" advTm="4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0"/>
          <p:cNvSpPr txBox="1">
            <a:spLocks noGrp="1"/>
          </p:cNvSpPr>
          <p:nvPr>
            <p:ph type="title"/>
          </p:nvPr>
        </p:nvSpPr>
        <p:spPr>
          <a:xfrm>
            <a:off x="1919654" y="4756639"/>
            <a:ext cx="8354891" cy="93044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700"/>
              <a:buFont typeface="Calibri"/>
              <a:buNone/>
            </a:pPr>
            <a:r>
              <a:rPr lang="en-GB" sz="4700">
                <a:solidFill>
                  <a:srgbClr val="FFFFFF"/>
                </a:solidFill>
              </a:rPr>
              <a:t>Developed by</a:t>
            </a:r>
            <a:endParaRPr/>
          </a:p>
        </p:txBody>
      </p:sp>
      <p:pic>
        <p:nvPicPr>
          <p:cNvPr id="135" name="Google Shape;135;p10"/>
          <p:cNvPicPr preferRelativeResize="0"/>
          <p:nvPr/>
        </p:nvPicPr>
        <p:blipFill rotWithShape="1">
          <a:blip r:embed="rId5">
            <a:alphaModFix/>
          </a:blip>
          <a:srcRect/>
          <a:stretch/>
        </p:blipFill>
        <p:spPr>
          <a:xfrm>
            <a:off x="1764030" y="1638557"/>
            <a:ext cx="2569206" cy="1335987"/>
          </a:xfrm>
          <a:prstGeom prst="rect">
            <a:avLst/>
          </a:prstGeom>
          <a:noFill/>
          <a:ln>
            <a:noFill/>
          </a:ln>
        </p:spPr>
      </p:pic>
      <p:pic>
        <p:nvPicPr>
          <p:cNvPr id="136" name="Google Shape;136;p10"/>
          <p:cNvPicPr preferRelativeResize="0"/>
          <p:nvPr/>
        </p:nvPicPr>
        <p:blipFill rotWithShape="1">
          <a:blip r:embed="rId6">
            <a:alphaModFix/>
          </a:blip>
          <a:srcRect/>
          <a:stretch/>
        </p:blipFill>
        <p:spPr>
          <a:xfrm>
            <a:off x="4813297" y="1698207"/>
            <a:ext cx="2574993" cy="1216684"/>
          </a:xfrm>
          <a:prstGeom prst="rect">
            <a:avLst/>
          </a:prstGeom>
          <a:noFill/>
          <a:ln>
            <a:noFill/>
          </a:ln>
        </p:spPr>
      </p:pic>
      <p:pic>
        <p:nvPicPr>
          <p:cNvPr id="137" name="Google Shape;137;p10"/>
          <p:cNvPicPr preferRelativeResize="0"/>
          <p:nvPr/>
        </p:nvPicPr>
        <p:blipFill rotWithShape="1">
          <a:blip r:embed="rId7">
            <a:alphaModFix/>
          </a:blip>
          <a:srcRect/>
          <a:stretch/>
        </p:blipFill>
        <p:spPr>
          <a:xfrm>
            <a:off x="7861294" y="538065"/>
            <a:ext cx="2567937" cy="3581596"/>
          </a:xfrm>
          <a:prstGeom prst="rect">
            <a:avLst/>
          </a:prstGeom>
          <a:noFill/>
          <a:ln>
            <a:noFill/>
          </a:ln>
        </p:spPr>
      </p:pic>
      <p:pic>
        <p:nvPicPr>
          <p:cNvPr id="2" name="43">
            <a:hlinkClick r:id="" action="ppaction://media"/>
            <a:extLst>
              <a:ext uri="{FF2B5EF4-FFF2-40B4-BE49-F238E27FC236}">
                <a16:creationId xmlns:a16="http://schemas.microsoft.com/office/drawing/2014/main" id="{5B1DB7E5-423F-1CAB-C29D-EC822E70BA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14868" y="455343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4"/>
    </mc:Choice>
    <mc:Fallback xmlns="">
      <p:transition spd="slow" advTm="6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lvl="0">
              <a:buSzPts val="4400"/>
            </a:pPr>
            <a:r>
              <a:rPr lang="en-US" b="1"/>
              <a:t>What are the Different Types of Dementia?</a:t>
            </a:r>
            <a:endParaRPr b="1"/>
          </a:p>
        </p:txBody>
      </p:sp>
      <p:sp>
        <p:nvSpPr>
          <p:cNvPr id="2" name="Rectangle 1"/>
          <p:cNvSpPr/>
          <p:nvPr/>
        </p:nvSpPr>
        <p:spPr>
          <a:xfrm>
            <a:off x="838200" y="1481225"/>
            <a:ext cx="10193215" cy="4190314"/>
          </a:xfrm>
          <a:prstGeom prst="rect">
            <a:avLst/>
          </a:prstGeom>
        </p:spPr>
        <p:txBody>
          <a:bodyPr wrap="square">
            <a:spAutoFit/>
          </a:bodyPr>
          <a:lstStyle/>
          <a:p>
            <a:pPr marL="342900" indent="-342900" fontAlgn="base">
              <a:lnSpc>
                <a:spcPct val="150000"/>
              </a:lnSpc>
              <a:buFont typeface="Wingdings" panose="05000000000000000000" pitchFamily="2" charset="2"/>
              <a:buChar char="§"/>
            </a:pPr>
            <a:r>
              <a:rPr lang="en-US" sz="2000" b="1"/>
              <a:t>Alzheimer’s Disease</a:t>
            </a:r>
          </a:p>
          <a:p>
            <a:pPr marL="342900" indent="-342900" fontAlgn="base">
              <a:lnSpc>
                <a:spcPct val="150000"/>
              </a:lnSpc>
              <a:buFont typeface="Wingdings" panose="05000000000000000000" pitchFamily="2" charset="2"/>
              <a:buChar char="§"/>
            </a:pPr>
            <a:r>
              <a:rPr lang="en-US" sz="2000"/>
              <a:t>Vascular Dementia</a:t>
            </a:r>
          </a:p>
          <a:p>
            <a:pPr marL="342900" indent="-342900" fontAlgn="base">
              <a:lnSpc>
                <a:spcPct val="150000"/>
              </a:lnSpc>
              <a:buFont typeface="Wingdings" panose="05000000000000000000" pitchFamily="2" charset="2"/>
              <a:buChar char="§"/>
            </a:pPr>
            <a:r>
              <a:rPr lang="en-US" sz="2000" err="1"/>
              <a:t>Corticobasal</a:t>
            </a:r>
            <a:r>
              <a:rPr lang="en-US" sz="2000"/>
              <a:t> Degeneration</a:t>
            </a:r>
          </a:p>
          <a:p>
            <a:pPr marL="342900" indent="-342900" fontAlgn="base">
              <a:lnSpc>
                <a:spcPct val="150000"/>
              </a:lnSpc>
              <a:buFont typeface="Wingdings" panose="05000000000000000000" pitchFamily="2" charset="2"/>
              <a:buChar char="§"/>
            </a:pPr>
            <a:r>
              <a:rPr lang="en-US" sz="2000"/>
              <a:t>Creutzfeldt-Jakob Disease</a:t>
            </a:r>
          </a:p>
          <a:p>
            <a:pPr marL="342900" indent="-342900" fontAlgn="base">
              <a:lnSpc>
                <a:spcPct val="150000"/>
              </a:lnSpc>
              <a:buFont typeface="Wingdings" panose="05000000000000000000" pitchFamily="2" charset="2"/>
              <a:buChar char="§"/>
            </a:pPr>
            <a:r>
              <a:rPr lang="en-US" sz="2000"/>
              <a:t>Dementia with </a:t>
            </a:r>
            <a:r>
              <a:rPr lang="en-US" sz="2000" err="1"/>
              <a:t>Lewy</a:t>
            </a:r>
            <a:r>
              <a:rPr lang="en-US" sz="2000"/>
              <a:t> Bodies</a:t>
            </a:r>
          </a:p>
          <a:p>
            <a:pPr marL="342900" indent="-342900" fontAlgn="base">
              <a:lnSpc>
                <a:spcPct val="150000"/>
              </a:lnSpc>
              <a:buFont typeface="Wingdings" panose="05000000000000000000" pitchFamily="2" charset="2"/>
              <a:buChar char="§"/>
            </a:pPr>
            <a:r>
              <a:rPr lang="en-US" sz="2000"/>
              <a:t>Frontotemporal Dementia</a:t>
            </a:r>
          </a:p>
          <a:p>
            <a:pPr marL="342900" indent="-342900" fontAlgn="base">
              <a:lnSpc>
                <a:spcPct val="150000"/>
              </a:lnSpc>
              <a:buFont typeface="Wingdings" panose="05000000000000000000" pitchFamily="2" charset="2"/>
              <a:buChar char="§"/>
            </a:pPr>
            <a:r>
              <a:rPr lang="en-US" sz="2000"/>
              <a:t>HIV Dementia</a:t>
            </a:r>
          </a:p>
          <a:p>
            <a:pPr marL="342900" indent="-342900" fontAlgn="base">
              <a:lnSpc>
                <a:spcPct val="150000"/>
              </a:lnSpc>
              <a:buFont typeface="Wingdings" panose="05000000000000000000" pitchFamily="2" charset="2"/>
              <a:buChar char="§"/>
            </a:pPr>
            <a:r>
              <a:rPr lang="en-US" sz="2000" b="1"/>
              <a:t>Huntington’s Disease</a:t>
            </a:r>
          </a:p>
          <a:p>
            <a:pPr marL="342900" indent="-342900" fontAlgn="base">
              <a:lnSpc>
                <a:spcPct val="150000"/>
              </a:lnSpc>
              <a:buFont typeface="Wingdings" panose="05000000000000000000" pitchFamily="2" charset="2"/>
              <a:buChar char="§"/>
            </a:pPr>
            <a:r>
              <a:rPr lang="en-US" sz="2000"/>
              <a:t>Normal Pressure Hydrocephalus</a:t>
            </a:r>
          </a:p>
        </p:txBody>
      </p:sp>
      <p:pic>
        <p:nvPicPr>
          <p:cNvPr id="3" name="12">
            <a:hlinkClick r:id="" action="ppaction://media"/>
            <a:extLst>
              <a:ext uri="{FF2B5EF4-FFF2-40B4-BE49-F238E27FC236}">
                <a16:creationId xmlns:a16="http://schemas.microsoft.com/office/drawing/2014/main" id="{63EFDABC-8B0F-D04E-4F98-5CF18914B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3223" y="5373098"/>
            <a:ext cx="406400" cy="406400"/>
          </a:xfrm>
          <a:prstGeom prst="rect">
            <a:avLst/>
          </a:prstGeom>
        </p:spPr>
      </p:pic>
    </p:spTree>
    <p:extLst>
      <p:ext uri="{BB962C8B-B14F-4D97-AF65-F5344CB8AC3E}">
        <p14:creationId xmlns:p14="http://schemas.microsoft.com/office/powerpoint/2010/main" val="2094894563"/>
      </p:ext>
    </p:extLst>
  </p:cSld>
  <p:clrMapOvr>
    <a:masterClrMapping/>
  </p:clrMapOvr>
  <mc:AlternateContent xmlns:mc="http://schemas.openxmlformats.org/markup-compatibility/2006" xmlns:p14="http://schemas.microsoft.com/office/powerpoint/2010/main">
    <mc:Choice Requires="p14">
      <p:transition spd="slow" p14:dur="2000" advTm="17550"/>
    </mc:Choice>
    <mc:Fallback xmlns="">
      <p:transition spd="slow" advTm="17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fontAlgn="base"/>
            <a:r>
              <a:rPr lang="en-US" b="1"/>
              <a:t>Symptoms of Dementia</a:t>
            </a:r>
          </a:p>
        </p:txBody>
      </p:sp>
      <p:sp>
        <p:nvSpPr>
          <p:cNvPr id="2" name="Rectangle 1"/>
          <p:cNvSpPr/>
          <p:nvPr/>
        </p:nvSpPr>
        <p:spPr>
          <a:xfrm>
            <a:off x="838200" y="1239520"/>
            <a:ext cx="10193215" cy="4708981"/>
          </a:xfrm>
          <a:prstGeom prst="rect">
            <a:avLst/>
          </a:prstGeom>
        </p:spPr>
        <p:txBody>
          <a:bodyPr wrap="square">
            <a:spAutoFit/>
          </a:bodyPr>
          <a:lstStyle/>
          <a:p>
            <a:pPr fontAlgn="base">
              <a:lnSpc>
                <a:spcPct val="150000"/>
              </a:lnSpc>
            </a:pPr>
            <a:r>
              <a:rPr lang="en-US" sz="2000" b="1"/>
              <a:t>Dementia may involve a range of progressive symptoms, depending on its cause</a:t>
            </a:r>
            <a:r>
              <a:rPr lang="en-US" sz="2000"/>
              <a:t>:</a:t>
            </a:r>
          </a:p>
          <a:p>
            <a:pPr marL="342900" indent="-342900" fontAlgn="base">
              <a:lnSpc>
                <a:spcPct val="150000"/>
              </a:lnSpc>
              <a:buFont typeface="Wingdings" panose="05000000000000000000" pitchFamily="2" charset="2"/>
              <a:buChar char="§"/>
            </a:pPr>
            <a:r>
              <a:rPr lang="en-US" sz="2000"/>
              <a:t>Mood and personality changes</a:t>
            </a:r>
          </a:p>
          <a:p>
            <a:pPr marL="342900" indent="-342900" fontAlgn="base">
              <a:lnSpc>
                <a:spcPct val="150000"/>
              </a:lnSpc>
              <a:buFont typeface="Wingdings" panose="05000000000000000000" pitchFamily="2" charset="2"/>
              <a:buChar char="§"/>
            </a:pPr>
            <a:r>
              <a:rPr lang="en-US" sz="2000"/>
              <a:t>Difficulty with words and language</a:t>
            </a:r>
          </a:p>
          <a:p>
            <a:pPr marL="342900" indent="-342900" fontAlgn="base">
              <a:lnSpc>
                <a:spcPct val="150000"/>
              </a:lnSpc>
              <a:buFont typeface="Wingdings" panose="05000000000000000000" pitchFamily="2" charset="2"/>
              <a:buChar char="§"/>
            </a:pPr>
            <a:r>
              <a:rPr lang="en-US" sz="2000"/>
              <a:t>Poor judgment</a:t>
            </a:r>
          </a:p>
          <a:p>
            <a:pPr marL="342900" indent="-342900" fontAlgn="base">
              <a:lnSpc>
                <a:spcPct val="150000"/>
              </a:lnSpc>
              <a:buFont typeface="Wingdings" panose="05000000000000000000" pitchFamily="2" charset="2"/>
              <a:buChar char="§"/>
            </a:pPr>
            <a:r>
              <a:rPr lang="en-US" sz="2000"/>
              <a:t>Confusion regarding familiar places and time, date and season</a:t>
            </a:r>
          </a:p>
          <a:p>
            <a:pPr marL="342900" indent="-342900" fontAlgn="base">
              <a:lnSpc>
                <a:spcPct val="150000"/>
              </a:lnSpc>
              <a:buFont typeface="Wingdings" panose="05000000000000000000" pitchFamily="2" charset="2"/>
              <a:buChar char="§"/>
            </a:pPr>
            <a:r>
              <a:rPr lang="en-US" sz="2000"/>
              <a:t>Inability to concentrate or think clearly</a:t>
            </a:r>
          </a:p>
          <a:p>
            <a:pPr marL="342900" indent="-342900" fontAlgn="base">
              <a:lnSpc>
                <a:spcPct val="150000"/>
              </a:lnSpc>
              <a:buFont typeface="Wingdings" panose="05000000000000000000" pitchFamily="2" charset="2"/>
              <a:buChar char="§"/>
            </a:pPr>
            <a:r>
              <a:rPr lang="en-US" sz="2000"/>
              <a:t>Difficulties with gait or balance</a:t>
            </a:r>
          </a:p>
          <a:p>
            <a:pPr marL="342900" indent="-342900" fontAlgn="base">
              <a:lnSpc>
                <a:spcPct val="150000"/>
              </a:lnSpc>
              <a:buFont typeface="Wingdings" panose="05000000000000000000" pitchFamily="2" charset="2"/>
              <a:buChar char="§"/>
            </a:pPr>
            <a:r>
              <a:rPr lang="en-US" sz="2000"/>
              <a:t>Increased daytime sleepiness</a:t>
            </a:r>
          </a:p>
          <a:p>
            <a:pPr marL="342900" indent="-342900" fontAlgn="base">
              <a:lnSpc>
                <a:spcPct val="150000"/>
              </a:lnSpc>
              <a:buFont typeface="Wingdings" panose="05000000000000000000" pitchFamily="2" charset="2"/>
              <a:buChar char="§"/>
            </a:pPr>
            <a:r>
              <a:rPr lang="en-US" sz="2000"/>
              <a:t>Apathy</a:t>
            </a:r>
          </a:p>
          <a:p>
            <a:pPr marL="342900" indent="-342900" fontAlgn="base">
              <a:lnSpc>
                <a:spcPct val="150000"/>
              </a:lnSpc>
              <a:buFont typeface="Wingdings" panose="05000000000000000000" pitchFamily="2" charset="2"/>
              <a:buChar char="§"/>
            </a:pPr>
            <a:r>
              <a:rPr lang="en-US" sz="2000"/>
              <a:t>Visual hallucinations</a:t>
            </a:r>
          </a:p>
        </p:txBody>
      </p:sp>
      <p:pic>
        <p:nvPicPr>
          <p:cNvPr id="3" name="13">
            <a:hlinkClick r:id="" action="ppaction://media"/>
            <a:extLst>
              <a:ext uri="{FF2B5EF4-FFF2-40B4-BE49-F238E27FC236}">
                <a16:creationId xmlns:a16="http://schemas.microsoft.com/office/drawing/2014/main" id="{0F64E618-E0DA-23AA-0E79-798582C415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1447" y="5542101"/>
            <a:ext cx="406400" cy="406400"/>
          </a:xfrm>
          <a:prstGeom prst="rect">
            <a:avLst/>
          </a:prstGeom>
        </p:spPr>
      </p:pic>
    </p:spTree>
    <p:extLst>
      <p:ext uri="{BB962C8B-B14F-4D97-AF65-F5344CB8AC3E}">
        <p14:creationId xmlns:p14="http://schemas.microsoft.com/office/powerpoint/2010/main" val="3163390981"/>
      </p:ext>
    </p:extLst>
  </p:cSld>
  <p:clrMapOvr>
    <a:masterClrMapping/>
  </p:clrMapOvr>
  <mc:AlternateContent xmlns:mc="http://schemas.openxmlformats.org/markup-compatibility/2006" xmlns:p14="http://schemas.microsoft.com/office/powerpoint/2010/main">
    <mc:Choice Requires="p14">
      <p:transition spd="slow" p14:dur="2000" advTm="23257"/>
    </mc:Choice>
    <mc:Fallback xmlns="">
      <p:transition spd="slow" advTm="232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What is Alzheimer’s Disease?</a:t>
            </a:r>
            <a:endParaRPr b="1"/>
          </a:p>
        </p:txBody>
      </p:sp>
      <p:pic>
        <p:nvPicPr>
          <p:cNvPr id="4" name="Picture 4" descr="Alzheimer's Disease: Symptoms, Causes and Natural Support Strategies"/>
          <p:cNvPicPr>
            <a:picLocks noChangeAspect="1" noChangeArrowheads="1"/>
          </p:cNvPicPr>
          <p:nvPr/>
        </p:nvPicPr>
        <p:blipFill rotWithShape="1">
          <a:blip r:embed="rId5">
            <a:extLst>
              <a:ext uri="{28A0092B-C50C-407E-A947-70E740481C1C}">
                <a14:useLocalDpi xmlns:a14="http://schemas.microsoft.com/office/drawing/2010/main" val="0"/>
              </a:ext>
            </a:extLst>
          </a:blip>
          <a:srcRect t="18154"/>
          <a:stretch/>
        </p:blipFill>
        <p:spPr bwMode="auto">
          <a:xfrm>
            <a:off x="982051" y="1169377"/>
            <a:ext cx="8572500" cy="4677506"/>
          </a:xfrm>
          <a:prstGeom prst="rect">
            <a:avLst/>
          </a:prstGeom>
          <a:noFill/>
          <a:extLst>
            <a:ext uri="{909E8E84-426E-40DD-AFC4-6F175D3DCCD1}">
              <a14:hiddenFill xmlns:a14="http://schemas.microsoft.com/office/drawing/2010/main">
                <a:solidFill>
                  <a:srgbClr val="FFFFFF"/>
                </a:solidFill>
              </a14:hiddenFill>
            </a:ext>
          </a:extLst>
        </p:spPr>
      </p:pic>
      <p:pic>
        <p:nvPicPr>
          <p:cNvPr id="2" name="4">
            <a:hlinkClick r:id="" action="ppaction://media"/>
            <a:extLst>
              <a:ext uri="{FF2B5EF4-FFF2-40B4-BE49-F238E27FC236}">
                <a16:creationId xmlns:a16="http://schemas.microsoft.com/office/drawing/2014/main" id="{B9B4E1DB-7AF2-C5C0-7361-C753D3938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0755" y="5229260"/>
            <a:ext cx="406400" cy="406400"/>
          </a:xfrm>
          <a:prstGeom prst="rect">
            <a:avLst/>
          </a:prstGeom>
        </p:spPr>
      </p:pic>
    </p:spTree>
    <p:extLst>
      <p:ext uri="{BB962C8B-B14F-4D97-AF65-F5344CB8AC3E}">
        <p14:creationId xmlns:p14="http://schemas.microsoft.com/office/powerpoint/2010/main" val="1026194868"/>
      </p:ext>
    </p:extLst>
  </p:cSld>
  <p:clrMapOvr>
    <a:masterClrMapping/>
  </p:clrMapOvr>
  <mc:AlternateContent xmlns:mc="http://schemas.openxmlformats.org/markup-compatibility/2006" xmlns:p14="http://schemas.microsoft.com/office/powerpoint/2010/main">
    <mc:Choice Requires="p14">
      <p:transition spd="slow" p14:dur="2000" advTm="61545"/>
    </mc:Choice>
    <mc:Fallback xmlns="">
      <p:transition spd="slow" advTm="615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What is Huntington’s Disease?</a:t>
            </a:r>
            <a:endParaRPr b="1"/>
          </a:p>
        </p:txBody>
      </p:sp>
      <p:pic>
        <p:nvPicPr>
          <p:cNvPr id="2050" name="Picture 2" descr="Illustration showing the difference in structure of a normal brain and one with Huntington's dise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298" y="1233002"/>
            <a:ext cx="9525000" cy="4676776"/>
          </a:xfrm>
          <a:prstGeom prst="rect">
            <a:avLst/>
          </a:prstGeom>
          <a:noFill/>
          <a:extLst>
            <a:ext uri="{909E8E84-426E-40DD-AFC4-6F175D3DCCD1}">
              <a14:hiddenFill xmlns:a14="http://schemas.microsoft.com/office/drawing/2010/main">
                <a:solidFill>
                  <a:srgbClr val="FFFFFF"/>
                </a:solidFill>
              </a14:hiddenFill>
            </a:ext>
          </a:extLst>
        </p:spPr>
      </p:pic>
      <p:pic>
        <p:nvPicPr>
          <p:cNvPr id="2" name="7">
            <a:hlinkClick r:id="" action="ppaction://media"/>
            <a:extLst>
              <a:ext uri="{FF2B5EF4-FFF2-40B4-BE49-F238E27FC236}">
                <a16:creationId xmlns:a16="http://schemas.microsoft.com/office/drawing/2014/main" id="{DC0312E9-7222-07AC-412F-B9BF9810B7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7465" y="5075148"/>
            <a:ext cx="406400" cy="406400"/>
          </a:xfrm>
          <a:prstGeom prst="rect">
            <a:avLst/>
          </a:prstGeom>
        </p:spPr>
      </p:pic>
    </p:spTree>
    <p:extLst>
      <p:ext uri="{BB962C8B-B14F-4D97-AF65-F5344CB8AC3E}">
        <p14:creationId xmlns:p14="http://schemas.microsoft.com/office/powerpoint/2010/main" val="879610831"/>
      </p:ext>
    </p:extLst>
  </p:cSld>
  <p:clrMapOvr>
    <a:masterClrMapping/>
  </p:clrMapOvr>
  <mc:AlternateContent xmlns:mc="http://schemas.openxmlformats.org/markup-compatibility/2006" xmlns:p14="http://schemas.microsoft.com/office/powerpoint/2010/main">
    <mc:Choice Requires="p14">
      <p:transition spd="slow" p14:dur="2000" advTm="64497"/>
    </mc:Choice>
    <mc:Fallback xmlns="">
      <p:transition spd="slow" advTm="64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838200" y="365125"/>
            <a:ext cx="10515600" cy="8743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Symptoms of Huntington’s Disease</a:t>
            </a:r>
            <a:endParaRPr b="1"/>
          </a:p>
        </p:txBody>
      </p:sp>
      <p:graphicFrame>
        <p:nvGraphicFramePr>
          <p:cNvPr id="7" name="Table 6"/>
          <p:cNvGraphicFramePr>
            <a:graphicFrameLocks noGrp="1"/>
          </p:cNvGraphicFramePr>
          <p:nvPr>
            <p:extLst>
              <p:ext uri="{D42A27DB-BD31-4B8C-83A1-F6EECF244321}">
                <p14:modId xmlns:p14="http://schemas.microsoft.com/office/powerpoint/2010/main" val="2252830453"/>
              </p:ext>
            </p:extLst>
          </p:nvPr>
        </p:nvGraphicFramePr>
        <p:xfrm>
          <a:off x="838200" y="2025808"/>
          <a:ext cx="10744200" cy="3641084"/>
        </p:xfrm>
        <a:graphic>
          <a:graphicData uri="http://schemas.openxmlformats.org/drawingml/2006/table">
            <a:tbl>
              <a:tblPr/>
              <a:tblGrid>
                <a:gridCol w="3886200">
                  <a:extLst>
                    <a:ext uri="{9D8B030D-6E8A-4147-A177-3AD203B41FA5}">
                      <a16:colId xmlns:a16="http://schemas.microsoft.com/office/drawing/2014/main" val="2112871570"/>
                    </a:ext>
                  </a:extLst>
                </a:gridCol>
                <a:gridCol w="6858000">
                  <a:extLst>
                    <a:ext uri="{9D8B030D-6E8A-4147-A177-3AD203B41FA5}">
                      <a16:colId xmlns:a16="http://schemas.microsoft.com/office/drawing/2014/main" val="3432860750"/>
                    </a:ext>
                  </a:extLst>
                </a:gridCol>
              </a:tblGrid>
              <a:tr h="499815">
                <a:tc>
                  <a:txBody>
                    <a:bodyPr/>
                    <a:lstStyle/>
                    <a:p>
                      <a:pPr algn="l" fontAlgn="t"/>
                      <a:r>
                        <a:rPr lang="en-US" sz="2000" b="1">
                          <a:solidFill>
                            <a:schemeClr val="tx1"/>
                          </a:solidFill>
                          <a:effectLst/>
                          <a:latin typeface="+mn-lt"/>
                        </a:rPr>
                        <a:t>Early symptoms</a:t>
                      </a:r>
                      <a:endParaRPr lang="en-US" sz="2000">
                        <a:solidFill>
                          <a:schemeClr val="tx1"/>
                        </a:solidFill>
                        <a:effectLst/>
                        <a:latin typeface="+mn-lt"/>
                      </a:endParaRPr>
                    </a:p>
                  </a:txBody>
                  <a:tcPr marL="81588" marR="81588" marT="40794" marB="40794">
                    <a:lnL>
                      <a:noFill/>
                    </a:lnL>
                    <a:lnR w="47625" cap="flat" cmpd="sng" algn="ctr">
                      <a:noFill/>
                      <a:prstDash val="solid"/>
                      <a:round/>
                      <a:headEnd type="none" w="med" len="med"/>
                      <a:tailEnd type="none" w="med" len="med"/>
                    </a:lnR>
                    <a:lnT>
                      <a:noFill/>
                    </a:lnT>
                    <a:lnB w="476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2000" b="1">
                          <a:solidFill>
                            <a:schemeClr val="tx1"/>
                          </a:solidFill>
                          <a:effectLst/>
                          <a:latin typeface="+mn-lt"/>
                        </a:rPr>
                        <a:t> </a:t>
                      </a:r>
                      <a:r>
                        <a:rPr lang="en-US" sz="2000" b="1">
                          <a:latin typeface="+mn-lt"/>
                        </a:rPr>
                        <a:t>As the disease progresses, </a:t>
                      </a:r>
                    </a:p>
                    <a:p>
                      <a:pPr marL="0" marR="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2000" b="1">
                          <a:latin typeface="+mn-lt"/>
                        </a:rPr>
                        <a:t>the following symptoms become more common:</a:t>
                      </a:r>
                    </a:p>
                  </a:txBody>
                  <a:tcPr marL="81588" marR="81588" marT="40794" marB="40794">
                    <a:lnL w="47625" cap="flat" cmpd="sng" algn="ctr">
                      <a:noFill/>
                      <a:prstDash val="solid"/>
                      <a:round/>
                      <a:headEnd type="none" w="med" len="med"/>
                      <a:tailEnd type="none" w="med" len="med"/>
                    </a:lnL>
                    <a:lnR w="47625" cap="flat" cmpd="sng" algn="ctr">
                      <a:noFill/>
                      <a:prstDash val="solid"/>
                      <a:round/>
                      <a:headEnd type="none" w="med" len="med"/>
                      <a:tailEnd type="none" w="med" len="med"/>
                    </a:lnR>
                    <a:lnT>
                      <a:noFill/>
                    </a:lnT>
                    <a:lnB w="476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776636"/>
                  </a:ext>
                </a:extLst>
              </a:tr>
              <a:tr h="2949896">
                <a:tc>
                  <a:txBody>
                    <a:bodyPr/>
                    <a:lstStyle/>
                    <a:p>
                      <a:pPr marL="285750" indent="-285750">
                        <a:buFont typeface="Wingdings" panose="05000000000000000000" pitchFamily="2" charset="2"/>
                        <a:buChar char="§"/>
                      </a:pPr>
                      <a:r>
                        <a:rPr lang="en-US" sz="1800">
                          <a:latin typeface="+mn-lt"/>
                        </a:rPr>
                        <a:t>Irritability</a:t>
                      </a:r>
                    </a:p>
                    <a:p>
                      <a:pPr marL="285750" indent="-285750">
                        <a:buFont typeface="Wingdings" panose="05000000000000000000" pitchFamily="2" charset="2"/>
                        <a:buChar char="§"/>
                      </a:pPr>
                      <a:r>
                        <a:rPr lang="en-US" sz="1800">
                          <a:latin typeface="+mn-lt"/>
                        </a:rPr>
                        <a:t>Depression</a:t>
                      </a:r>
                    </a:p>
                    <a:p>
                      <a:pPr marL="285750" indent="-285750">
                        <a:buFont typeface="Wingdings" panose="05000000000000000000" pitchFamily="2" charset="2"/>
                        <a:buChar char="§"/>
                      </a:pPr>
                      <a:r>
                        <a:rPr lang="en-US" sz="1800">
                          <a:latin typeface="+mn-lt"/>
                        </a:rPr>
                        <a:t>Mood swings</a:t>
                      </a:r>
                    </a:p>
                    <a:p>
                      <a:pPr marL="285750" indent="-285750">
                        <a:buFont typeface="Wingdings" panose="05000000000000000000" pitchFamily="2" charset="2"/>
                        <a:buChar char="§"/>
                      </a:pPr>
                      <a:r>
                        <a:rPr lang="en-US" sz="1800">
                          <a:latin typeface="+mn-lt"/>
                        </a:rPr>
                        <a:t>Trouble driving</a:t>
                      </a:r>
                    </a:p>
                    <a:p>
                      <a:pPr marL="285750" indent="-285750">
                        <a:buFont typeface="Wingdings" panose="05000000000000000000" pitchFamily="2" charset="2"/>
                        <a:buChar char="§"/>
                      </a:pPr>
                      <a:r>
                        <a:rPr lang="en-US" sz="1800">
                          <a:latin typeface="+mn-lt"/>
                        </a:rPr>
                        <a:t>Trouble learning new things</a:t>
                      </a:r>
                    </a:p>
                    <a:p>
                      <a:pPr marL="285750" indent="-285750">
                        <a:buFont typeface="Wingdings" panose="05000000000000000000" pitchFamily="2" charset="2"/>
                        <a:buChar char="§"/>
                      </a:pPr>
                      <a:r>
                        <a:rPr lang="en-US" sz="1800">
                          <a:latin typeface="+mn-lt"/>
                        </a:rPr>
                        <a:t>Forgetting facts</a:t>
                      </a:r>
                    </a:p>
                    <a:p>
                      <a:pPr marL="285750" indent="-285750">
                        <a:buFont typeface="Wingdings" panose="05000000000000000000" pitchFamily="2" charset="2"/>
                        <a:buChar char="§"/>
                      </a:pPr>
                      <a:r>
                        <a:rPr lang="en-US" sz="1800">
                          <a:latin typeface="+mn-lt"/>
                        </a:rPr>
                        <a:t>Trouble making decisions</a:t>
                      </a:r>
                    </a:p>
                    <a:p>
                      <a:endParaRPr lang="en-US" sz="1800">
                        <a:solidFill>
                          <a:srgbClr val="000000"/>
                        </a:solidFill>
                        <a:effectLst/>
                        <a:latin typeface="+mn-lt"/>
                      </a:endParaRPr>
                    </a:p>
                  </a:txBody>
                  <a:tcPr marL="81588" marR="81588" marT="40794" marB="40794">
                    <a:lnL>
                      <a:noFill/>
                    </a:lnL>
                    <a:lnR w="47625" cap="flat" cmpd="sng" algn="ctr">
                      <a:solidFill>
                        <a:srgbClr val="FFFFFF"/>
                      </a:solidFill>
                      <a:prstDash val="solid"/>
                      <a:round/>
                      <a:headEnd type="none" w="med" len="med"/>
                      <a:tailEnd type="none" w="med" len="med"/>
                    </a:lnR>
                    <a:lnT w="47625" cap="flat" cmpd="sng" algn="ctr">
                      <a:noFill/>
                      <a:prstDash val="solid"/>
                      <a:round/>
                      <a:headEnd type="none" w="med" len="med"/>
                      <a:tailEnd type="none" w="med" len="med"/>
                    </a:lnT>
                    <a:lnB>
                      <a:noFill/>
                    </a:lnB>
                    <a:noFill/>
                  </a:tcPr>
                </a:tc>
                <a:tc>
                  <a:txBody>
                    <a:bodyPr/>
                    <a:lstStyle/>
                    <a:p>
                      <a:pPr marL="342900" indent="-342900">
                        <a:buFont typeface="Wingdings" panose="05000000000000000000" pitchFamily="2" charset="2"/>
                        <a:buChar char="§"/>
                      </a:pPr>
                      <a:r>
                        <a:rPr lang="en-US" sz="1800">
                          <a:latin typeface="+mn-lt"/>
                        </a:rPr>
                        <a:t>Trouble feeding oneself</a:t>
                      </a:r>
                    </a:p>
                    <a:p>
                      <a:pPr marL="342900" indent="-342900">
                        <a:buFont typeface="Wingdings" panose="05000000000000000000" pitchFamily="2" charset="2"/>
                        <a:buChar char="§"/>
                      </a:pPr>
                      <a:r>
                        <a:rPr lang="en-US" sz="1800">
                          <a:latin typeface="+mn-lt"/>
                        </a:rPr>
                        <a:t>Difficulty swallowing</a:t>
                      </a:r>
                    </a:p>
                    <a:p>
                      <a:pPr marL="342900" indent="-342900">
                        <a:buFont typeface="Wingdings" panose="05000000000000000000" pitchFamily="2" charset="2"/>
                        <a:buChar char="§"/>
                      </a:pPr>
                      <a:r>
                        <a:rPr lang="en-US" sz="1800">
                          <a:latin typeface="+mn-lt"/>
                        </a:rPr>
                        <a:t>Strange and uncontrolled movements that are either slow or wild and jerking (chorea)</a:t>
                      </a:r>
                    </a:p>
                    <a:p>
                      <a:pPr marL="342900" indent="-342900">
                        <a:buFont typeface="Wingdings" panose="05000000000000000000" pitchFamily="2" charset="2"/>
                        <a:buChar char="§"/>
                      </a:pPr>
                      <a:r>
                        <a:rPr lang="en-US" sz="1800">
                          <a:latin typeface="+mn-lt"/>
                        </a:rPr>
                        <a:t>Loss of memory and judgment</a:t>
                      </a:r>
                    </a:p>
                    <a:p>
                      <a:pPr marL="342900" indent="-342900">
                        <a:buFont typeface="Wingdings" panose="05000000000000000000" pitchFamily="2" charset="2"/>
                        <a:buChar char="§"/>
                      </a:pPr>
                      <a:r>
                        <a:rPr lang="en-US" sz="1800">
                          <a:latin typeface="+mn-lt"/>
                        </a:rPr>
                        <a:t>Changes in speech</a:t>
                      </a:r>
                    </a:p>
                    <a:p>
                      <a:pPr marL="342900" indent="-342900">
                        <a:buFont typeface="Wingdings" panose="05000000000000000000" pitchFamily="2" charset="2"/>
                        <a:buChar char="§"/>
                      </a:pPr>
                      <a:r>
                        <a:rPr lang="en-US" sz="1800">
                          <a:latin typeface="+mn-lt"/>
                        </a:rPr>
                        <a:t>Personality changes</a:t>
                      </a:r>
                    </a:p>
                    <a:p>
                      <a:pPr marL="342900" indent="-342900">
                        <a:buFont typeface="Wingdings" panose="05000000000000000000" pitchFamily="2" charset="2"/>
                        <a:buChar char="§"/>
                      </a:pPr>
                      <a:r>
                        <a:rPr lang="en-US" sz="1800">
                          <a:latin typeface="+mn-lt"/>
                        </a:rPr>
                        <a:t>Disorientation and confusion</a:t>
                      </a:r>
                    </a:p>
                    <a:p>
                      <a:pPr marL="342900" indent="-342900">
                        <a:buFont typeface="Wingdings" panose="05000000000000000000" pitchFamily="2" charset="2"/>
                        <a:buChar char="§"/>
                      </a:pPr>
                      <a:r>
                        <a:rPr lang="en-US" sz="1800">
                          <a:latin typeface="+mn-lt"/>
                        </a:rPr>
                        <a:t>Hallucinations, paranoia, and psychosis</a:t>
                      </a:r>
                    </a:p>
                  </a:txBody>
                  <a:tcPr marL="81588" marR="81588" marT="40794" marB="40794">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noFill/>
                      <a:prstDash val="solid"/>
                      <a:round/>
                      <a:headEnd type="none" w="med" len="med"/>
                      <a:tailEnd type="none" w="med" len="med"/>
                    </a:lnT>
                    <a:lnB>
                      <a:noFill/>
                    </a:lnB>
                    <a:noFill/>
                  </a:tcPr>
                </a:tc>
                <a:extLst>
                  <a:ext uri="{0D108BD9-81ED-4DB2-BD59-A6C34878D82A}">
                    <a16:rowId xmlns:a16="http://schemas.microsoft.com/office/drawing/2014/main" val="694015142"/>
                  </a:ext>
                </a:extLst>
              </a:tr>
            </a:tbl>
          </a:graphicData>
        </a:graphic>
      </p:graphicFrame>
      <p:pic>
        <p:nvPicPr>
          <p:cNvPr id="2" name="8">
            <a:hlinkClick r:id="" action="ppaction://media"/>
            <a:extLst>
              <a:ext uri="{FF2B5EF4-FFF2-40B4-BE49-F238E27FC236}">
                <a16:creationId xmlns:a16="http://schemas.microsoft.com/office/drawing/2014/main" id="{8CEFF97D-ED43-6B63-B8F1-509C447DF9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6643" y="5147068"/>
            <a:ext cx="406400" cy="406400"/>
          </a:xfrm>
          <a:prstGeom prst="rect">
            <a:avLst/>
          </a:prstGeom>
        </p:spPr>
      </p:pic>
    </p:spTree>
    <p:extLst>
      <p:ext uri="{BB962C8B-B14F-4D97-AF65-F5344CB8AC3E}">
        <p14:creationId xmlns:p14="http://schemas.microsoft.com/office/powerpoint/2010/main" val="549348216"/>
      </p:ext>
    </p:extLst>
  </p:cSld>
  <p:clrMapOvr>
    <a:masterClrMapping/>
  </p:clrMapOvr>
  <mc:AlternateContent xmlns:mc="http://schemas.openxmlformats.org/markup-compatibility/2006" xmlns:p14="http://schemas.microsoft.com/office/powerpoint/2010/main">
    <mc:Choice Requires="p14">
      <p:transition spd="slow" p14:dur="2000" advTm="36264"/>
    </mc:Choice>
    <mc:Fallback xmlns="">
      <p:transition spd="slow" advTm="362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TotalTime>
  <Words>7207</Words>
  <Application>Microsoft Office PowerPoint</Application>
  <PresentationFormat>Widescreen</PresentationFormat>
  <Paragraphs>673</Paragraphs>
  <Slides>42</Slides>
  <Notes>41</Notes>
  <HiddenSlides>0</HiddenSlides>
  <MMClips>42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Wingdings</vt:lpstr>
      <vt:lpstr>Söhne</vt:lpstr>
      <vt:lpstr>Calibri</vt:lpstr>
      <vt:lpstr>Segoe UI</vt:lpstr>
      <vt:lpstr>Arial</vt:lpstr>
      <vt:lpstr>Office Theme</vt:lpstr>
      <vt:lpstr>Course number 6 COMMUNICATION</vt:lpstr>
      <vt:lpstr>Learning Objectives</vt:lpstr>
      <vt:lpstr>Purpose</vt:lpstr>
      <vt:lpstr>What is Dementia Disease?</vt:lpstr>
      <vt:lpstr>What are the Different Types of Dementia?</vt:lpstr>
      <vt:lpstr>Symptoms of Dementia</vt:lpstr>
      <vt:lpstr>What is Alzheimer’s Disease?</vt:lpstr>
      <vt:lpstr>What is Huntington’s Disease?</vt:lpstr>
      <vt:lpstr>Symptoms of Huntington’s Disease</vt:lpstr>
      <vt:lpstr>What’s Parkinson’s Disease? </vt:lpstr>
      <vt:lpstr>What’s Parkinson’s Disease? </vt:lpstr>
      <vt:lpstr>What is Multiple Sclerosis?</vt:lpstr>
      <vt:lpstr>What is Multiple Sclerosis?</vt:lpstr>
      <vt:lpstr>Dementia and Communication</vt:lpstr>
      <vt:lpstr>Communication in the early stage 1/2</vt:lpstr>
      <vt:lpstr>Communication in the early stage 2/2</vt:lpstr>
      <vt:lpstr>Communication in the middle stage 1/2</vt:lpstr>
      <vt:lpstr>Communication in middle stage 2/2</vt:lpstr>
      <vt:lpstr>Communication in late stage</vt:lpstr>
      <vt:lpstr>Keys to Behavioral Management</vt:lpstr>
      <vt:lpstr>Most common Behavioral Complaints </vt:lpstr>
      <vt:lpstr>Origins &amp; Risk Factors of Behavioral Problems</vt:lpstr>
      <vt:lpstr>Origins &amp; Risk Factors of Behavioral Problems</vt:lpstr>
      <vt:lpstr>Origins &amp; Risk Factors of Behavioral Problems</vt:lpstr>
      <vt:lpstr>Origins &amp; Risk Factors of Behavioral Problems</vt:lpstr>
      <vt:lpstr>Prevention &amp; Management of Behavioral Problems</vt:lpstr>
      <vt:lpstr>Prevention &amp; Management of Behavioral Problems</vt:lpstr>
      <vt:lpstr>Prevention &amp; Management of Behavioral Problems</vt:lpstr>
      <vt:lpstr>Prevention &amp; Management of Behavioral Problems</vt:lpstr>
      <vt:lpstr>Prevention &amp; Management of Behavioral Problems</vt:lpstr>
      <vt:lpstr>Prevention &amp; Management of Behavioral Problems</vt:lpstr>
      <vt:lpstr>Prevention &amp; Management of Behavioral Problems</vt:lpstr>
      <vt:lpstr>Prevention &amp; Management of Behavioral Problems</vt:lpstr>
      <vt:lpstr>Managing Aggressive Problems </vt:lpstr>
      <vt:lpstr>Managing Aggressive Problems </vt:lpstr>
      <vt:lpstr>Managing Aggressive Problems </vt:lpstr>
      <vt:lpstr>Caregivers must be prepared to answer …</vt:lpstr>
      <vt:lpstr>Caregivers must be prepared to answer …</vt:lpstr>
      <vt:lpstr>Caregivers must be prepared to answer …</vt:lpstr>
      <vt:lpstr>Caregivers must be prepared to answer …</vt:lpstr>
      <vt:lpstr>References and Useful Websites:</vt:lpstr>
      <vt:lpstr>Developed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number 6 COMMUNICATION</dc:title>
  <dc:creator>Martin Jens Persson</dc:creator>
  <cp:lastModifiedBy>Loukia Taxitari</cp:lastModifiedBy>
  <cp:revision>47</cp:revision>
  <dcterms:created xsi:type="dcterms:W3CDTF">2022-12-12T07:56:35Z</dcterms:created>
  <dcterms:modified xsi:type="dcterms:W3CDTF">2023-11-07T03:52:27Z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