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73" r:id="rId4"/>
    <p:sldId id="267" r:id="rId5"/>
    <p:sldId id="275" r:id="rId6"/>
    <p:sldId id="272" r:id="rId7"/>
    <p:sldId id="269" r:id="rId8"/>
    <p:sldId id="278" r:id="rId9"/>
    <p:sldId id="279" r:id="rId10"/>
    <p:sldId id="280" r:id="rId11"/>
    <p:sldId id="270" r:id="rId12"/>
    <p:sldId id="281" r:id="rId13"/>
    <p:sldId id="265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hgnKjG5wktwyMCJPxiZ9DWmznC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913D68-5362-C156-0D69-780CB3886429}" v="1" dt="2023-11-16T18:07:37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ilsen" userId="S::thomas.nilsen_skole.rogfk.no#ext#@hkrse.onmicrosoft.com::7791ebb6-3a8d-49fa-a92a-8a4ded0a90c2" providerId="AD" clId="Web-{1E913D68-5362-C156-0D69-780CB3886429}"/>
    <pc:docChg chg="modSld">
      <pc:chgData name="Thomas Nilsen" userId="S::thomas.nilsen_skole.rogfk.no#ext#@hkrse.onmicrosoft.com::7791ebb6-3a8d-49fa-a92a-8a4ded0a90c2" providerId="AD" clId="Web-{1E913D68-5362-C156-0D69-780CB3886429}" dt="2023-11-16T18:07:37.392" v="0" actId="20577"/>
      <pc:docMkLst>
        <pc:docMk/>
      </pc:docMkLst>
      <pc:sldChg chg="modSp">
        <pc:chgData name="Thomas Nilsen" userId="S::thomas.nilsen_skole.rogfk.no#ext#@hkrse.onmicrosoft.com::7791ebb6-3a8d-49fa-a92a-8a4ded0a90c2" providerId="AD" clId="Web-{1E913D68-5362-C156-0D69-780CB3886429}" dt="2023-11-16T18:07:37.392" v="0" actId="20577"/>
        <pc:sldMkLst>
          <pc:docMk/>
          <pc:sldMk cId="0" sldId="256"/>
        </pc:sldMkLst>
        <pc:spChg chg="mod">
          <ac:chgData name="Thomas Nilsen" userId="S::thomas.nilsen_skole.rogfk.no#ext#@hkrse.onmicrosoft.com::7791ebb6-3a8d-49fa-a92a-8a4ded0a90c2" providerId="AD" clId="Web-{1E913D68-5362-C156-0D69-780CB3886429}" dt="2023-11-16T18:07:37.392" v="0" actId="20577"/>
          <ac:spMkLst>
            <pc:docMk/>
            <pc:sldMk cId="0" sldId="256"/>
            <ac:spMk id="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74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body" idx="1"/>
          </p:nvPr>
        </p:nvSpPr>
        <p:spPr>
          <a:xfrm>
            <a:off x="838200" y="1371600"/>
            <a:ext cx="10515600" cy="4805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742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body" idx="1"/>
          </p:nvPr>
        </p:nvSpPr>
        <p:spPr>
          <a:xfrm>
            <a:off x="838200" y="1361440"/>
            <a:ext cx="5181600" cy="48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body" idx="2"/>
          </p:nvPr>
        </p:nvSpPr>
        <p:spPr>
          <a:xfrm>
            <a:off x="6172200" y="1361440"/>
            <a:ext cx="5181600" cy="48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grpSp>
        <p:nvGrpSpPr>
          <p:cNvPr id="12" name="Google Shape;12;p11"/>
          <p:cNvGrpSpPr/>
          <p:nvPr/>
        </p:nvGrpSpPr>
        <p:grpSpPr>
          <a:xfrm>
            <a:off x="179523" y="6121210"/>
            <a:ext cx="6520219" cy="633095"/>
            <a:chOff x="519728" y="10058718"/>
            <a:chExt cx="6520219" cy="633095"/>
          </a:xfrm>
        </p:grpSpPr>
        <p:pic>
          <p:nvPicPr>
            <p:cNvPr id="13" name="Google Shape;13;p11"/>
            <p:cNvPicPr preferRelativeResize="0"/>
            <p:nvPr/>
          </p:nvPicPr>
          <p:blipFill rotWithShape="1">
            <a:blip r:embed="rId13">
              <a:alphaModFix/>
            </a:blip>
            <a:srcRect/>
            <a:stretch/>
          </p:blipFill>
          <p:spPr>
            <a:xfrm>
              <a:off x="519728" y="10058718"/>
              <a:ext cx="2218055" cy="6330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Google Shape;14;p11"/>
            <p:cNvSpPr txBox="1"/>
            <p:nvPr/>
          </p:nvSpPr>
          <p:spPr>
            <a:xfrm>
              <a:off x="2796720" y="10142137"/>
              <a:ext cx="4243227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Reference number: 618596-EPP-1-2020-1-SE-EPPKA2-CBHE-JP</a:t>
              </a:r>
              <a:br>
                <a:rPr lang="en-GB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GB" sz="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publication [communication] reflects the views only of the authors, and the Commission cannot be held responsible for any use, which may be made of the information contained therein.</a:t>
              </a:r>
              <a:endParaRPr/>
            </a:p>
          </p:txBody>
        </p:sp>
      </p:grpSp>
      <p:pic>
        <p:nvPicPr>
          <p:cNvPr id="15" name="Google Shape;15;p1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1058439" y="5504807"/>
            <a:ext cx="1074143" cy="130911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"/>
          <p:cNvSpPr txBox="1">
            <a:spLocks noGrp="1"/>
          </p:cNvSpPr>
          <p:nvPr>
            <p:ph type="ctrTitle"/>
          </p:nvPr>
        </p:nvSpPr>
        <p:spPr>
          <a:xfrm>
            <a:off x="1353883" y="1639603"/>
            <a:ext cx="9434092" cy="12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5400" b="1" dirty="0"/>
              <a:t>Course </a:t>
            </a:r>
            <a:r>
              <a:rPr lang="en-GB" sz="5400" b="1"/>
              <a:t>number 6</a:t>
            </a:r>
            <a:br>
              <a:rPr lang="en-GB" sz="5400" b="1" dirty="0"/>
            </a:br>
            <a:r>
              <a:rPr lang="en-GB" sz="5400" b="1"/>
              <a:t>COMMUNICATION</a:t>
            </a:r>
            <a:endParaRPr sz="5400"/>
          </a:p>
        </p:txBody>
      </p:sp>
      <p:sp>
        <p:nvSpPr>
          <p:cNvPr id="79" name="Google Shape;79;p1"/>
          <p:cNvSpPr txBox="1"/>
          <p:nvPr/>
        </p:nvSpPr>
        <p:spPr>
          <a:xfrm>
            <a:off x="1490071" y="4507831"/>
            <a:ext cx="9297904" cy="1182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GB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 Dr </a:t>
            </a:r>
            <a:r>
              <a:rPr lang="en-GB" sz="2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Pramudika</a:t>
            </a:r>
            <a:r>
              <a:rPr lang="en-GB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Kariyawasam</a:t>
            </a:r>
            <a:r>
              <a:rPr lang="en-GB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&amp;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GB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 </a:t>
            </a:r>
            <a:r>
              <a:rPr lang="en-GB" sz="2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Thamudi</a:t>
            </a:r>
            <a:r>
              <a:rPr lang="en-GB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Sundarapperuma</a:t>
            </a:r>
            <a:endParaRPr lang="en-GB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br>
              <a:rPr lang="en-GB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University of Ruhuna</a:t>
            </a:r>
            <a:endParaRPr sz="2000" dirty="0"/>
          </a:p>
        </p:txBody>
      </p:sp>
      <p:sp>
        <p:nvSpPr>
          <p:cNvPr id="80" name="Google Shape;80;p1"/>
          <p:cNvSpPr txBox="1"/>
          <p:nvPr/>
        </p:nvSpPr>
        <p:spPr>
          <a:xfrm>
            <a:off x="516835" y="252076"/>
            <a:ext cx="1015116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nEUROcare</a:t>
            </a:r>
            <a:r>
              <a:rPr lang="en-GB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br>
              <a:rPr lang="en-GB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European initiative for capacity building to meet the challenges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caring for people with neurodegenerative disorders in Sri Lanka</a:t>
            </a: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78;p1">
            <a:extLst>
              <a:ext uri="{FF2B5EF4-FFF2-40B4-BE49-F238E27FC236}">
                <a16:creationId xmlns:a16="http://schemas.microsoft.com/office/drawing/2014/main" id="{B654764D-6216-8CF2-D26D-C57C715534F2}"/>
              </a:ext>
            </a:extLst>
          </p:cNvPr>
          <p:cNvSpPr txBox="1">
            <a:spLocks/>
          </p:cNvSpPr>
          <p:nvPr/>
        </p:nvSpPr>
        <p:spPr>
          <a:xfrm>
            <a:off x="1490070" y="3141811"/>
            <a:ext cx="9798996" cy="12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ct val="100000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Unit number: 6 </a:t>
            </a:r>
          </a:p>
          <a:p>
            <a:pPr marL="0" indent="0">
              <a:spcBef>
                <a:spcPts val="0"/>
              </a:spcBef>
              <a:buSzPct val="100000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Unit name: </a:t>
            </a:r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 between healthcare providers and family members/caregivers and legal aspects of this communication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SzPct val="100000"/>
            </a:pPr>
            <a:b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8D23A-7BB9-E6B9-A786-77A862685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Communicating with social services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D4182-BD43-AA71-D761-F082D1E875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Effective communication is an extremely important part of social services. </a:t>
            </a:r>
          </a:p>
          <a:p>
            <a:r>
              <a:rPr lang="en-US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allows social workers to discover the most important issues and needs of their clients and respond appropriately. </a:t>
            </a:r>
          </a:p>
          <a:p>
            <a:r>
              <a:rPr lang="en-US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also helps them discover information about their client that the client may be communicating through non-verbal cues and other methods. </a:t>
            </a:r>
          </a:p>
          <a:p>
            <a:r>
              <a:rPr lang="en-US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Good communication also allows social workers to empathize with clients and understand the client’s points of view.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930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E8DCD-ADC7-A3EB-5E0B-1CE603875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Communicating with social services cont.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FA316-1761-7067-EFDD-AF87AEB187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/>
              <a:t>Limited Social services are available in Sri Lanka for patients and caregivers of NDDs</a:t>
            </a:r>
          </a:p>
          <a:p>
            <a:pPr marL="114300" indent="0">
              <a:buNone/>
            </a:pPr>
            <a:r>
              <a:rPr lang="en-US" dirty="0"/>
              <a:t>There are NGOs as Alzheimer's foundation, Sri Lanka. However, these organizations mainly help the patients, but not caregivers.</a:t>
            </a:r>
          </a:p>
          <a:p>
            <a:r>
              <a:rPr lang="en-US" dirty="0"/>
              <a:t>Enhance therapeutic interactions</a:t>
            </a:r>
          </a:p>
          <a:p>
            <a:r>
              <a:rPr lang="en-US" dirty="0"/>
              <a:t>Communicate effectively and identify the needs of the patients</a:t>
            </a:r>
          </a:p>
          <a:p>
            <a:r>
              <a:rPr lang="en-US" dirty="0"/>
              <a:t>Identify the availability of social services</a:t>
            </a:r>
          </a:p>
          <a:p>
            <a:r>
              <a:rPr lang="en-US" dirty="0"/>
              <a:t>Refer the patients to get support</a:t>
            </a:r>
          </a:p>
          <a:p>
            <a:r>
              <a:rPr lang="en-US" dirty="0"/>
              <a:t>Engage them in appropriate activities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55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691C3-4CD9-EE31-D454-E5624422B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communication methods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FD62D0-D5D6-1952-C4F0-47A4F211FF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multiple effective methods that social workers can use in their work with clients, including:</a:t>
            </a:r>
          </a:p>
          <a:p>
            <a:endParaRPr lang="en-US" dirty="0"/>
          </a:p>
          <a:p>
            <a:r>
              <a:rPr lang="en-US" dirty="0"/>
              <a:t>Using open-ended questions (questions that have answers that are more than one word and provide subjective information)</a:t>
            </a:r>
          </a:p>
          <a:p>
            <a:r>
              <a:rPr lang="en-US" dirty="0"/>
              <a:t>Paraphrasing client expressions</a:t>
            </a:r>
          </a:p>
          <a:p>
            <a:r>
              <a:rPr lang="en-US" dirty="0"/>
              <a:t>Interpreting the verbal and the nonverbal communication of clients</a:t>
            </a:r>
          </a:p>
          <a:p>
            <a:r>
              <a:rPr lang="en-US" dirty="0"/>
              <a:t>Focusing the conversation on one or two pertinent topics</a:t>
            </a:r>
          </a:p>
          <a:p>
            <a:r>
              <a:rPr lang="en-US" dirty="0"/>
              <a:t>Communicating with concise language</a:t>
            </a:r>
          </a:p>
        </p:txBody>
      </p:sp>
    </p:spTree>
    <p:extLst>
      <p:ext uri="{BB962C8B-B14F-4D97-AF65-F5344CB8AC3E}">
        <p14:creationId xmlns:p14="http://schemas.microsoft.com/office/powerpoint/2010/main" val="1941414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"/>
          <p:cNvSpPr txBox="1">
            <a:spLocks noGrp="1"/>
          </p:cNvSpPr>
          <p:nvPr>
            <p:ph type="title"/>
          </p:nvPr>
        </p:nvSpPr>
        <p:spPr>
          <a:xfrm>
            <a:off x="1919654" y="4756639"/>
            <a:ext cx="8354891" cy="930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Calibri"/>
              <a:buNone/>
            </a:pPr>
            <a:r>
              <a:rPr lang="en-GB" sz="4700">
                <a:solidFill>
                  <a:srgbClr val="FFFFFF"/>
                </a:solidFill>
              </a:rPr>
              <a:t>Developed by</a:t>
            </a:r>
            <a:endParaRPr/>
          </a:p>
        </p:txBody>
      </p:sp>
      <p:pic>
        <p:nvPicPr>
          <p:cNvPr id="135" name="Google Shape;135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64030" y="1638557"/>
            <a:ext cx="2569206" cy="1335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13297" y="1698207"/>
            <a:ext cx="2574993" cy="12166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61294" y="538065"/>
            <a:ext cx="2567937" cy="35815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F2F0-2003-3253-9085-F61FF0F5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642" y="1824274"/>
            <a:ext cx="10515600" cy="874395"/>
          </a:xfrm>
        </p:spPr>
        <p:txBody>
          <a:bodyPr>
            <a:normAutofit/>
          </a:bodyPr>
          <a:lstStyle/>
          <a:p>
            <a:r>
              <a:rPr lang="en-US" sz="3200" dirty="0"/>
              <a:t>Learning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E8CA4-69FB-53E9-EACC-A691F6D6E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035031"/>
            <a:ext cx="10515600" cy="2791838"/>
          </a:xfrm>
        </p:spPr>
        <p:txBody>
          <a:bodyPr/>
          <a:lstStyle/>
          <a:p>
            <a:r>
              <a:rPr lang="en-US" dirty="0"/>
              <a:t>Communicate with family/caregivers effectively.</a:t>
            </a:r>
          </a:p>
          <a:p>
            <a:r>
              <a:rPr lang="en-US" dirty="0"/>
              <a:t>Communicate with healthcare team members effectively.</a:t>
            </a:r>
          </a:p>
          <a:p>
            <a:r>
              <a:rPr lang="en-US" dirty="0"/>
              <a:t>Communicate with social services effectively.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B9D267-6E1B-B5CB-0F66-8C9F6FEF6025}"/>
              </a:ext>
            </a:extLst>
          </p:cNvPr>
          <p:cNvSpPr txBox="1"/>
          <p:nvPr/>
        </p:nvSpPr>
        <p:spPr>
          <a:xfrm>
            <a:off x="536642" y="517639"/>
            <a:ext cx="102213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>Communicate with Family/Caregivers with NDD</a:t>
            </a:r>
          </a:p>
        </p:txBody>
      </p:sp>
    </p:spTree>
    <p:extLst>
      <p:ext uri="{BB962C8B-B14F-4D97-AF65-F5344CB8AC3E}">
        <p14:creationId xmlns:p14="http://schemas.microsoft.com/office/powerpoint/2010/main" val="2378821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EB914-A135-2CE3-51B9-3E48C8013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communication with family is important?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65FAB-15CB-7173-C47A-8AD577CC20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Patients with dementia or NDDs generally depend on family members who engage as informal caregivers in Sri Lankan setting.</a:t>
            </a:r>
          </a:p>
          <a:p>
            <a:pPr algn="just"/>
            <a:r>
              <a:rPr lang="en-US" dirty="0"/>
              <a:t>These family members will often accompany the patients to clinical appointments and to hospital visits. </a:t>
            </a:r>
          </a:p>
          <a:p>
            <a:pPr algn="just"/>
            <a:r>
              <a:rPr lang="en-US" dirty="0"/>
              <a:t>Recently, due to social isolation of elders due to migration and other social issues there are informal caregivers to facilitate care.   </a:t>
            </a:r>
          </a:p>
          <a:p>
            <a:pPr algn="just"/>
            <a:r>
              <a:rPr lang="en-US" dirty="0"/>
              <a:t>Moreover, communicating effectively with caregivers is important for patient’s physical and mental well-being. </a:t>
            </a:r>
          </a:p>
          <a:p>
            <a:pPr algn="just"/>
            <a:r>
              <a:rPr lang="en-US" dirty="0"/>
              <a:t>As the communication between patient and healthcare professionals is facilitated by the caregiver improper communication may impact the wellbeing of the patients.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075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4765F-7403-D95F-591A-5D95BAEA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Strategies to communicate with family/caregivers effectively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D1374-B2DE-702C-1D3C-AD16EA0838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Assess the background- level of knowledge and understanding of family members/caregivers</a:t>
            </a:r>
          </a:p>
          <a:p>
            <a:r>
              <a:rPr lang="en-US" dirty="0"/>
              <a:t>Build up a good rapport and therapeutic relationship –build up trust </a:t>
            </a:r>
          </a:p>
          <a:p>
            <a:r>
              <a:rPr lang="en-US" dirty="0"/>
              <a:t>Identify the level of knowledge of the family member/caregiver</a:t>
            </a:r>
          </a:p>
          <a:p>
            <a:r>
              <a:rPr lang="en-US" dirty="0"/>
              <a:t>Use simple language/Avoid medical jargon</a:t>
            </a:r>
          </a:p>
          <a:p>
            <a:r>
              <a:rPr lang="en-US" dirty="0"/>
              <a:t>Observe and listen- Allow them to express their ideas freely without interruptions.</a:t>
            </a:r>
          </a:p>
          <a:p>
            <a:r>
              <a:rPr lang="en-US" dirty="0"/>
              <a:t>Train nurses and healthcare team members regarding best practices for communication with family and caregivers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87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B96A9-EA6D-D203-9688-9E96E16F1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Strategies to communicate with family/caregivers effectively Cont.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3556-3C35-31F1-CE15-A55E8FBB7E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Preparation of the environment for communication </a:t>
            </a:r>
          </a:p>
          <a:p>
            <a:r>
              <a:rPr lang="en-US" dirty="0"/>
              <a:t>Listen actively and be empathetic </a:t>
            </a:r>
          </a:p>
          <a:p>
            <a:r>
              <a:rPr lang="en-US" dirty="0"/>
              <a:t>Summarize or rephase, ask questions to clarify the things that they have explained</a:t>
            </a:r>
          </a:p>
          <a:p>
            <a:r>
              <a:rPr lang="en-US" dirty="0"/>
              <a:t>Encourage them to ask questions and clarify what we have explained</a:t>
            </a:r>
          </a:p>
          <a:p>
            <a:r>
              <a:rPr lang="en-US" dirty="0"/>
              <a:t>Encourage them to use new technologies to communicate with healthcare team members</a:t>
            </a:r>
          </a:p>
          <a:p>
            <a:pPr marL="114300" indent="0">
              <a:buNone/>
            </a:pPr>
            <a:r>
              <a:rPr lang="en-US" dirty="0"/>
              <a:t>Ex; Websites, mobile applications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864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086D6-7F63-2C2C-D258-CA25AECD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Importance of therapeutic communication in practice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DDE4F-533E-6EBC-E7CE-0E52DB1358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600" dirty="0">
                <a:latin typeface="+mn-lt"/>
              </a:rPr>
              <a:t>Family caregivers have the most direct contact hours with patients. </a:t>
            </a:r>
          </a:p>
          <a:p>
            <a:pPr algn="just"/>
            <a:r>
              <a:rPr lang="en-US" sz="2600" dirty="0">
                <a:latin typeface="+mn-lt"/>
              </a:rPr>
              <a:t>One of the main ways for healthcare workers to establish trust with patients is through communicating effectively with their family members. </a:t>
            </a:r>
          </a:p>
          <a:p>
            <a:pPr algn="just"/>
            <a:r>
              <a:rPr lang="en-US" sz="2600" dirty="0">
                <a:latin typeface="+mn-lt"/>
              </a:rPr>
              <a:t>Effective communication with family members and caregivers is critical. </a:t>
            </a:r>
          </a:p>
          <a:p>
            <a:pPr algn="just"/>
            <a:r>
              <a:rPr lang="en-US" sz="2600" dirty="0">
                <a:latin typeface="+mn-lt"/>
              </a:rPr>
              <a:t>It helps to provide the quality professional care to the patient effectively.</a:t>
            </a:r>
          </a:p>
          <a:p>
            <a:pPr algn="just"/>
            <a:r>
              <a:rPr lang="en-US" sz="2600" dirty="0">
                <a:latin typeface="+mn-lt"/>
              </a:rPr>
              <a:t>Therapeutic communication techniques with family members and caregivers promote quality care (</a:t>
            </a:r>
            <a:r>
              <a:rPr lang="en-US" sz="2600" b="0" i="0" dirty="0">
                <a:solidFill>
                  <a:srgbClr val="212121"/>
                </a:solidFill>
                <a:effectLst/>
                <a:latin typeface="+mn-lt"/>
              </a:rPr>
              <a:t>Siemens, I., &amp; Hazelton, L. (2011).</a:t>
            </a:r>
            <a:endParaRPr lang="en-US" sz="2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6109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7C473-C486-737D-F8CC-819A8CEFD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Communicate with healthcare team members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16C25B-E336-64B4-E40E-8DD9337FE0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a caregiver/family member of a patient with NDD you should be able to</a:t>
            </a:r>
          </a:p>
          <a:p>
            <a:r>
              <a:rPr lang="en-US" dirty="0"/>
              <a:t>Ask and discuss about the disease condition –Progress of the disease, treatment strategies, etc. of your patients</a:t>
            </a:r>
          </a:p>
          <a:p>
            <a:r>
              <a:rPr lang="en-US" dirty="0"/>
              <a:t>Communicate with healthcare team members in friendly manner</a:t>
            </a:r>
          </a:p>
          <a:p>
            <a:r>
              <a:rPr lang="en-US" dirty="0"/>
              <a:t>Express own feelings and psychological impairments related to you </a:t>
            </a:r>
          </a:p>
          <a:p>
            <a:r>
              <a:rPr lang="en-US" dirty="0"/>
              <a:t>Nurses, physicians, doctors, physiotherapists, occupational therapists, dieticians and nutritionists should be aware about therapeutic  communication strategies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801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3CBB2-E671-526A-A95B-B89E1AE89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Barriers in Sri Lankan setting for effective communication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C71F2-47A7-DA46-BD2A-F34150EBF4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Sri Lankan setting patients and family members hesitate to ask questions from nurses, doctors and other healthcare workers.</a:t>
            </a:r>
          </a:p>
          <a:p>
            <a:r>
              <a:rPr lang="en-US" dirty="0"/>
              <a:t>Due to busy work schedules nurses have limited time to talk with patients, and their family. </a:t>
            </a:r>
          </a:p>
          <a:p>
            <a:r>
              <a:rPr lang="en-US" dirty="0"/>
              <a:t>More often, nurses and doctors do not encourage patients to ask questions and clarify their doubts. </a:t>
            </a:r>
          </a:p>
          <a:p>
            <a:r>
              <a:rPr lang="en-US" dirty="0"/>
              <a:t>Therefore, it is important to acknowledge patients when they ask questions and clarifications regarding their disease condition.</a:t>
            </a:r>
          </a:p>
        </p:txBody>
      </p:sp>
    </p:spTree>
    <p:extLst>
      <p:ext uri="{BB962C8B-B14F-4D97-AF65-F5344CB8AC3E}">
        <p14:creationId xmlns:p14="http://schemas.microsoft.com/office/powerpoint/2010/main" val="467249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600ED-8E3D-CF4B-8B3A-0229C7ACB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overcome barriers for effective communication within Sri Lanka?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747C2-8A44-6B5B-F53D-A1D4EF2CD3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Educate nursing officers and the other healthcare team members</a:t>
            </a:r>
          </a:p>
          <a:p>
            <a:r>
              <a:rPr lang="en-US" dirty="0"/>
              <a:t>Educate family members regarding available social services to contact when necessary</a:t>
            </a:r>
          </a:p>
          <a:p>
            <a:r>
              <a:rPr lang="en-US" dirty="0"/>
              <a:t>Provide resources including required space, time and adequate staff to carry out the communication process and to provide health education smoothly.</a:t>
            </a:r>
          </a:p>
          <a:p>
            <a:r>
              <a:rPr lang="en-US" dirty="0"/>
              <a:t>Educate regarding available social services </a:t>
            </a:r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603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5187</TotalTime>
  <Words>862</Words>
  <Application>Microsoft Office PowerPoint</Application>
  <PresentationFormat>Widescreen</PresentationFormat>
  <Paragraphs>82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4" baseType="lpstr">
      <vt:lpstr>Office Theme</vt:lpstr>
      <vt:lpstr>Course number 6 COMMUNICATION</vt:lpstr>
      <vt:lpstr>Learning objectives</vt:lpstr>
      <vt:lpstr>Why communication with family is important?</vt:lpstr>
      <vt:lpstr>Strategies to communicate with family/caregivers effectively</vt:lpstr>
      <vt:lpstr>Strategies to communicate with family/caregivers effectively Cont.</vt:lpstr>
      <vt:lpstr>Importance of therapeutic communication in practice</vt:lpstr>
      <vt:lpstr>Communicate with healthcare team members</vt:lpstr>
      <vt:lpstr>Barriers in Sri Lankan setting for effective communication </vt:lpstr>
      <vt:lpstr>How to overcome barriers for effective communication within Sri Lanka?</vt:lpstr>
      <vt:lpstr>Communicating with social services</vt:lpstr>
      <vt:lpstr>Communicating with social services cont.</vt:lpstr>
      <vt:lpstr>Effective communication methods </vt:lpstr>
      <vt:lpstr>Developed 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number 5 COMMUNICATION</dc:title>
  <dc:creator>Martin Jens Persson</dc:creator>
  <cp:lastModifiedBy>Thomas Nilsen</cp:lastModifiedBy>
  <cp:revision>40</cp:revision>
  <dcterms:created xsi:type="dcterms:W3CDTF">2022-12-12T07:56:35Z</dcterms:created>
  <dcterms:modified xsi:type="dcterms:W3CDTF">2023-11-16T18:07:37Z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44ccec-98ca-4847-b090-103d5c6592f4_Enabled">
    <vt:lpwstr>true</vt:lpwstr>
  </property>
  <property fmtid="{D5CDD505-2E9C-101B-9397-08002B2CF9AE}" pid="3" name="MSIP_Label_9144ccec-98ca-4847-b090-103d5c6592f4_SetDate">
    <vt:lpwstr>2022-12-12T08:01:38Z</vt:lpwstr>
  </property>
  <property fmtid="{D5CDD505-2E9C-101B-9397-08002B2CF9AE}" pid="4" name="MSIP_Label_9144ccec-98ca-4847-b090-103d5c6592f4_Method">
    <vt:lpwstr>Standard</vt:lpwstr>
  </property>
  <property fmtid="{D5CDD505-2E9C-101B-9397-08002B2CF9AE}" pid="5" name="MSIP_Label_9144ccec-98ca-4847-b090-103d5c6592f4_Name">
    <vt:lpwstr>Information class 1</vt:lpwstr>
  </property>
  <property fmtid="{D5CDD505-2E9C-101B-9397-08002B2CF9AE}" pid="6" name="MSIP_Label_9144ccec-98ca-4847-b090-103d5c6592f4_SiteId">
    <vt:lpwstr>fb665cd7-b4b7-4578-8a42-29ff69176bdf</vt:lpwstr>
  </property>
  <property fmtid="{D5CDD505-2E9C-101B-9397-08002B2CF9AE}" pid="7" name="MSIP_Label_9144ccec-98ca-4847-b090-103d5c6592f4_ActionId">
    <vt:lpwstr>a68d1860-4a23-49fb-977d-35382d0eacfc</vt:lpwstr>
  </property>
  <property fmtid="{D5CDD505-2E9C-101B-9397-08002B2CF9AE}" pid="8" name="MSIP_Label_9144ccec-98ca-4847-b090-103d5c6592f4_ContentBits">
    <vt:lpwstr>0</vt:lpwstr>
  </property>
</Properties>
</file>