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56" r:id="rId2"/>
    <p:sldId id="266" r:id="rId3"/>
    <p:sldId id="272" r:id="rId4"/>
    <p:sldId id="284" r:id="rId5"/>
    <p:sldId id="285" r:id="rId6"/>
    <p:sldId id="267" r:id="rId7"/>
    <p:sldId id="273" r:id="rId8"/>
    <p:sldId id="274" r:id="rId9"/>
    <p:sldId id="275" r:id="rId10"/>
    <p:sldId id="276" r:id="rId11"/>
    <p:sldId id="287" r:id="rId12"/>
    <p:sldId id="289" r:id="rId13"/>
    <p:sldId id="288" r:id="rId14"/>
    <p:sldId id="265"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hgnKjG5wktwyMCJPxiZ9DWmznC2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B9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F7279B-EB3E-0A3B-6B20-1EC533DFC753}" v="2" dt="2023-11-16T18:08:29.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71" autoAdjust="0"/>
    <p:restoredTop sz="94694"/>
  </p:normalViewPr>
  <p:slideViewPr>
    <p:cSldViewPr snapToGrid="0">
      <p:cViewPr varScale="1">
        <p:scale>
          <a:sx n="121" d="100"/>
          <a:sy n="121" d="100"/>
        </p:scale>
        <p:origin x="8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customschemas.google.com/relationships/presentationmetadata" Target="meta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Nilsen" userId="S::thomas.nilsen_skole.rogfk.no#ext#@hkrse.onmicrosoft.com::7791ebb6-3a8d-49fa-a92a-8a4ded0a90c2" providerId="AD" clId="Web-{23F7279B-EB3E-0A3B-6B20-1EC533DFC753}"/>
    <pc:docChg chg="modSld">
      <pc:chgData name="Thomas Nilsen" userId="S::thomas.nilsen_skole.rogfk.no#ext#@hkrse.onmicrosoft.com::7791ebb6-3a8d-49fa-a92a-8a4ded0a90c2" providerId="AD" clId="Web-{23F7279B-EB3E-0A3B-6B20-1EC533DFC753}" dt="2023-11-16T18:08:29.345" v="1" actId="20577"/>
      <pc:docMkLst>
        <pc:docMk/>
      </pc:docMkLst>
      <pc:sldChg chg="modSp">
        <pc:chgData name="Thomas Nilsen" userId="S::thomas.nilsen_skole.rogfk.no#ext#@hkrse.onmicrosoft.com::7791ebb6-3a8d-49fa-a92a-8a4ded0a90c2" providerId="AD" clId="Web-{23F7279B-EB3E-0A3B-6B20-1EC533DFC753}" dt="2023-11-16T18:08:29.345" v="1" actId="20577"/>
        <pc:sldMkLst>
          <pc:docMk/>
          <pc:sldMk cId="0" sldId="256"/>
        </pc:sldMkLst>
        <pc:spChg chg="mod">
          <ac:chgData name="Thomas Nilsen" userId="S::thomas.nilsen_skole.rogfk.no#ext#@hkrse.onmicrosoft.com::7791ebb6-3a8d-49fa-a92a-8a4ded0a90c2" providerId="AD" clId="Web-{23F7279B-EB3E-0A3B-6B20-1EC533DFC753}" dt="2023-11-16T18:08:29.345" v="1" actId="20577"/>
          <ac:spMkLst>
            <pc:docMk/>
            <pc:sldMk cId="0" sldId="256"/>
            <ac:spMk id="7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1582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7"/>
        <p:cNvGrpSpPr/>
        <p:nvPr/>
      </p:nvGrpSpPr>
      <p:grpSpPr>
        <a:xfrm>
          <a:off x="0" y="0"/>
          <a:ext cx="0" cy="0"/>
          <a:chOff x="0" y="0"/>
          <a:chExt cx="0" cy="0"/>
        </a:xfrm>
      </p:grpSpPr>
      <p:sp>
        <p:nvSpPr>
          <p:cNvPr id="68" name="Google Shape;68;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3"/>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15"/>
          <p:cNvSpPr txBox="1">
            <a:spLocks noGrp="1"/>
          </p:cNvSpPr>
          <p:nvPr>
            <p:ph type="title"/>
          </p:nvPr>
        </p:nvSpPr>
        <p:spPr>
          <a:xfrm>
            <a:off x="838200" y="365125"/>
            <a:ext cx="10515600" cy="7423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5"/>
          <p:cNvSpPr txBox="1">
            <a:spLocks noGrp="1"/>
          </p:cNvSpPr>
          <p:nvPr>
            <p:ph type="body" idx="1"/>
          </p:nvPr>
        </p:nvSpPr>
        <p:spPr>
          <a:xfrm>
            <a:off x="838200" y="1361440"/>
            <a:ext cx="5181600" cy="48155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5"/>
          <p:cNvSpPr txBox="1">
            <a:spLocks noGrp="1"/>
          </p:cNvSpPr>
          <p:nvPr>
            <p:ph type="body" idx="2"/>
          </p:nvPr>
        </p:nvSpPr>
        <p:spPr>
          <a:xfrm>
            <a:off x="6172200" y="1361440"/>
            <a:ext cx="5181600" cy="48155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0" name="Google Shape;50;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a:spLocks noGrp="1"/>
          </p:cNvSpPr>
          <p:nvPr>
            <p:ph type="pic" idx="2"/>
          </p:nvPr>
        </p:nvSpPr>
        <p:spPr>
          <a:xfrm>
            <a:off x="5183188" y="987425"/>
            <a:ext cx="6172200" cy="4873625"/>
          </a:xfrm>
          <a:prstGeom prst="rect">
            <a:avLst/>
          </a:prstGeom>
          <a:noFill/>
          <a:ln>
            <a:noFill/>
          </a:ln>
        </p:spPr>
      </p:sp>
      <p:sp>
        <p:nvSpPr>
          <p:cNvPr id="57" name="Google Shape;57;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 name="Google Shape;12;p11"/>
          <p:cNvGrpSpPr/>
          <p:nvPr/>
        </p:nvGrpSpPr>
        <p:grpSpPr>
          <a:xfrm>
            <a:off x="179523" y="6121210"/>
            <a:ext cx="6520219" cy="633095"/>
            <a:chOff x="519728" y="10058718"/>
            <a:chExt cx="6520219" cy="633095"/>
          </a:xfrm>
        </p:grpSpPr>
        <p:pic>
          <p:nvPicPr>
            <p:cNvPr id="13" name="Google Shape;13;p11"/>
            <p:cNvPicPr preferRelativeResize="0"/>
            <p:nvPr/>
          </p:nvPicPr>
          <p:blipFill rotWithShape="1">
            <a:blip r:embed="rId13">
              <a:alphaModFix/>
            </a:blip>
            <a:srcRect/>
            <a:stretch/>
          </p:blipFill>
          <p:spPr>
            <a:xfrm>
              <a:off x="519728" y="10058718"/>
              <a:ext cx="2218055" cy="633095"/>
            </a:xfrm>
            <a:prstGeom prst="rect">
              <a:avLst/>
            </a:prstGeom>
            <a:noFill/>
            <a:ln>
              <a:noFill/>
            </a:ln>
          </p:spPr>
        </p:pic>
        <p:sp>
          <p:nvSpPr>
            <p:cNvPr id="14" name="Google Shape;14;p11"/>
            <p:cNvSpPr txBox="1"/>
            <p:nvPr/>
          </p:nvSpPr>
          <p:spPr>
            <a:xfrm>
              <a:off x="2796720" y="10142137"/>
              <a:ext cx="424322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b="0" i="0" u="none" strike="noStrike" cap="none">
                  <a:solidFill>
                    <a:schemeClr val="dk1"/>
                  </a:solidFill>
                  <a:latin typeface="Calibri"/>
                  <a:ea typeface="Calibri"/>
                  <a:cs typeface="Calibri"/>
                  <a:sym typeface="Calibri"/>
                </a:rPr>
                <a:t>Reference number: 618596-EPP-1-2020-1-SE-EPPKA2-CBHE-JP</a:t>
              </a:r>
              <a:br>
                <a:rPr lang="en-GB" sz="800" b="0" i="0" u="none" strike="noStrike" cap="none">
                  <a:solidFill>
                    <a:schemeClr val="dk1"/>
                  </a:solidFill>
                  <a:latin typeface="Calibri"/>
                  <a:ea typeface="Calibri"/>
                  <a:cs typeface="Calibri"/>
                  <a:sym typeface="Calibri"/>
                </a:rPr>
              </a:br>
              <a:r>
                <a:rPr lang="en-GB" sz="800" b="0" i="0" u="none" strike="noStrike" cap="none">
                  <a:solidFill>
                    <a:schemeClr val="dk1"/>
                  </a:solidFill>
                  <a:latin typeface="Calibri"/>
                  <a:ea typeface="Calibri"/>
                  <a:cs typeface="Calibri"/>
                  <a:sym typeface="Calibri"/>
                </a:rPr>
                <a:t>This publication [communication] reflects the views only of the authors, and the Commission cannot be held responsible for any use, which may be made of the information contained therein.</a:t>
              </a:r>
              <a:endParaRPr/>
            </a:p>
          </p:txBody>
        </p:sp>
      </p:grpSp>
      <p:pic>
        <p:nvPicPr>
          <p:cNvPr id="15" name="Google Shape;15;p11"/>
          <p:cNvPicPr preferRelativeResize="0"/>
          <p:nvPr/>
        </p:nvPicPr>
        <p:blipFill rotWithShape="1">
          <a:blip r:embed="rId14">
            <a:alphaModFix/>
          </a:blip>
          <a:srcRect/>
          <a:stretch/>
        </p:blipFill>
        <p:spPr>
          <a:xfrm>
            <a:off x="11058439" y="5504807"/>
            <a:ext cx="1074143" cy="130911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youtu.be/hgVMKEnkvHo?si=WoahynVxblFhLWv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dementiauk.org/breaking-difficult-news-to-a-person-with-dementia/#:~:text=Use%20short%2C%20simple%20sentences%20and,dementia%20to%20process%20the%20information" TargetMode="External"/><Relationship Id="rId2" Type="http://schemas.openxmlformats.org/officeDocument/2006/relationships/hyperlink" Target="https://www.ncbi.nlm.nih.gov/pmc/articles/PMC6042679/"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youtu.be/vy2ZC5ZSZL8"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ctrTitle"/>
          </p:nvPr>
        </p:nvSpPr>
        <p:spPr>
          <a:xfrm>
            <a:off x="1490070" y="1775790"/>
            <a:ext cx="9144000" cy="1293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GB" sz="5400" b="1" dirty="0"/>
              <a:t>Course </a:t>
            </a:r>
            <a:r>
              <a:rPr lang="en-GB" sz="5400" b="1"/>
              <a:t>number 6</a:t>
            </a:r>
            <a:br>
              <a:rPr lang="en-GB" sz="5400" b="1" dirty="0"/>
            </a:br>
            <a:r>
              <a:rPr lang="en-GB" sz="5400" b="1" dirty="0"/>
              <a:t>COMMUNICATION</a:t>
            </a:r>
            <a:endParaRPr sz="5400" dirty="0"/>
          </a:p>
        </p:txBody>
      </p:sp>
      <p:sp>
        <p:nvSpPr>
          <p:cNvPr id="79" name="Google Shape;79;p1"/>
          <p:cNvSpPr txBox="1"/>
          <p:nvPr/>
        </p:nvSpPr>
        <p:spPr>
          <a:xfrm>
            <a:off x="1490070" y="4556240"/>
            <a:ext cx="9144000" cy="105218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n-GB" sz="2000" dirty="0">
                <a:solidFill>
                  <a:schemeClr val="dk1"/>
                </a:solidFill>
                <a:latin typeface="Calibri"/>
                <a:ea typeface="Calibri"/>
                <a:cs typeface="Calibri"/>
                <a:sym typeface="Calibri"/>
              </a:rPr>
              <a:t>By: Dr </a:t>
            </a:r>
            <a:r>
              <a:rPr lang="en-GB" sz="2000" dirty="0" err="1">
                <a:solidFill>
                  <a:schemeClr val="dk1"/>
                </a:solidFill>
                <a:latin typeface="Calibri"/>
                <a:ea typeface="Calibri"/>
                <a:cs typeface="Calibri"/>
                <a:sym typeface="Calibri"/>
              </a:rPr>
              <a:t>Thamudi</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Sundarapperuma</a:t>
            </a:r>
            <a:endParaRPr lang="en-GB" sz="2000"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400"/>
              <a:buFont typeface="Arial"/>
              <a:buNone/>
            </a:pPr>
            <a:r>
              <a:rPr lang="en-GB" sz="2000" dirty="0">
                <a:solidFill>
                  <a:schemeClr val="dk1"/>
                </a:solidFill>
                <a:latin typeface="Calibri"/>
                <a:ea typeface="Calibri"/>
                <a:cs typeface="Calibri"/>
                <a:sym typeface="Calibri"/>
              </a:rPr>
              <a:t>Dr </a:t>
            </a:r>
            <a:r>
              <a:rPr lang="en-GB" sz="2000" dirty="0" err="1">
                <a:solidFill>
                  <a:schemeClr val="dk1"/>
                </a:solidFill>
                <a:latin typeface="Calibri"/>
                <a:ea typeface="Calibri"/>
                <a:cs typeface="Calibri"/>
                <a:sym typeface="Calibri"/>
              </a:rPr>
              <a:t>Pramudika</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Kariyawasam</a:t>
            </a:r>
            <a:endParaRPr lang="en-GB" sz="2000"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400"/>
              <a:buFont typeface="Arial"/>
              <a:buNone/>
            </a:pPr>
            <a:br>
              <a:rPr lang="en-GB" sz="2000" dirty="0">
                <a:solidFill>
                  <a:schemeClr val="dk1"/>
                </a:solidFill>
                <a:latin typeface="Calibri"/>
                <a:ea typeface="Calibri"/>
                <a:cs typeface="Calibri"/>
                <a:sym typeface="Calibri"/>
              </a:rPr>
            </a:br>
            <a:r>
              <a:rPr lang="en-GB" sz="2000" dirty="0">
                <a:solidFill>
                  <a:schemeClr val="dk1"/>
                </a:solidFill>
                <a:latin typeface="Calibri"/>
                <a:ea typeface="Calibri"/>
                <a:cs typeface="Calibri"/>
                <a:sym typeface="Calibri"/>
              </a:rPr>
              <a:t>University of Ruhuna</a:t>
            </a:r>
            <a:endParaRPr sz="2000" dirty="0"/>
          </a:p>
        </p:txBody>
      </p:sp>
      <p:sp>
        <p:nvSpPr>
          <p:cNvPr id="80" name="Google Shape;80;p1"/>
          <p:cNvSpPr txBox="1"/>
          <p:nvPr/>
        </p:nvSpPr>
        <p:spPr>
          <a:xfrm>
            <a:off x="516835" y="252076"/>
            <a:ext cx="1015116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err="1">
                <a:solidFill>
                  <a:schemeClr val="dk1"/>
                </a:solidFill>
                <a:latin typeface="Calibri"/>
                <a:ea typeface="Calibri"/>
                <a:cs typeface="Calibri"/>
                <a:sym typeface="Calibri"/>
              </a:rPr>
              <a:t>nEUROcare</a:t>
            </a:r>
            <a:r>
              <a:rPr lang="en-GB" sz="1800" b="1" dirty="0">
                <a:solidFill>
                  <a:schemeClr val="dk1"/>
                </a:solidFill>
                <a:latin typeface="Calibri"/>
                <a:ea typeface="Calibri"/>
                <a:cs typeface="Calibri"/>
                <a:sym typeface="Calibri"/>
              </a:rPr>
              <a:t> - </a:t>
            </a:r>
            <a:br>
              <a:rPr lang="en-GB" sz="1800" b="1" dirty="0">
                <a:solidFill>
                  <a:schemeClr val="dk1"/>
                </a:solidFill>
                <a:latin typeface="Calibri"/>
                <a:ea typeface="Calibri"/>
                <a:cs typeface="Calibri"/>
                <a:sym typeface="Calibri"/>
              </a:rPr>
            </a:br>
            <a:r>
              <a:rPr lang="en-GB" sz="1800" b="1" dirty="0">
                <a:solidFill>
                  <a:schemeClr val="dk1"/>
                </a:solidFill>
                <a:latin typeface="Calibri"/>
                <a:ea typeface="Calibri"/>
                <a:cs typeface="Calibri"/>
                <a:sym typeface="Calibri"/>
              </a:rPr>
              <a:t>a European initiative for capacity building to meet the challenges </a:t>
            </a:r>
            <a:endParaRPr dirty="0"/>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of caring for people with neurodegenerative disorders in Sri Lanka</a:t>
            </a:r>
            <a:r>
              <a:rPr lang="en-GB"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p:txBody>
      </p:sp>
      <p:sp>
        <p:nvSpPr>
          <p:cNvPr id="2" name="Google Shape;78;p1">
            <a:extLst>
              <a:ext uri="{FF2B5EF4-FFF2-40B4-BE49-F238E27FC236}">
                <a16:creationId xmlns:a16="http://schemas.microsoft.com/office/drawing/2014/main" id="{FBF68091-4AD0-4E8E-5AB5-6C2472F14FB1}"/>
              </a:ext>
            </a:extLst>
          </p:cNvPr>
          <p:cNvSpPr txBox="1">
            <a:spLocks/>
          </p:cNvSpPr>
          <p:nvPr/>
        </p:nvSpPr>
        <p:spPr>
          <a:xfrm>
            <a:off x="1162572" y="3166015"/>
            <a:ext cx="9798996" cy="1293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spcBef>
                <a:spcPts val="0"/>
              </a:spcBef>
              <a:buSzPct val="100000"/>
            </a:pPr>
            <a:r>
              <a:rPr lang="en-GB" sz="2000" dirty="0">
                <a:latin typeface="Calibri" panose="020F0502020204030204" pitchFamily="34" charset="0"/>
                <a:cs typeface="Calibri" panose="020F0502020204030204" pitchFamily="34" charset="0"/>
              </a:rPr>
              <a:t>Unit number: 6</a:t>
            </a:r>
          </a:p>
          <a:p>
            <a:pPr marL="0" indent="0">
              <a:spcBef>
                <a:spcPts val="0"/>
              </a:spcBef>
              <a:buSzPct val="100000"/>
            </a:pPr>
            <a:r>
              <a:rPr lang="en-GB" sz="2000" dirty="0">
                <a:latin typeface="Calibri" panose="020F0502020204030204" pitchFamily="34" charset="0"/>
                <a:cs typeface="Calibri" panose="020F0502020204030204" pitchFamily="34" charset="0"/>
              </a:rPr>
              <a:t>Unit name: </a:t>
            </a:r>
            <a:r>
              <a:rPr lang="en-GB" sz="2000" dirty="0">
                <a:solidFill>
                  <a:srgbClr val="000000"/>
                </a:solidFill>
                <a:latin typeface="Calibri" panose="020F0502020204030204" pitchFamily="34" charset="0"/>
                <a:ea typeface="Calibri" panose="020F0502020204030204" pitchFamily="34" charset="0"/>
                <a:cs typeface="Calibri" panose="020F0502020204030204" pitchFamily="34" charset="0"/>
              </a:rPr>
              <a:t>Communication between healthcare providers and family members/caregivers and legal aspects of this communication</a:t>
            </a:r>
            <a:endParaRPr lang="en-GB" sz="20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SzPct val="100000"/>
            </a:pPr>
            <a:br>
              <a:rPr lang="en-GB" sz="2000" dirty="0">
                <a:latin typeface="Calibri" panose="020F0502020204030204" pitchFamily="34" charset="0"/>
                <a:cs typeface="Calibri" panose="020F0502020204030204" pitchFamily="34" charset="0"/>
              </a:rPr>
            </a:br>
            <a:endParaRPr lang="en-GB" sz="2000" dirty="0">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BE50C-FF5B-7D36-E7BC-3AAB1370C39B}"/>
              </a:ext>
            </a:extLst>
          </p:cNvPr>
          <p:cNvSpPr>
            <a:spLocks noGrp="1"/>
          </p:cNvSpPr>
          <p:nvPr>
            <p:ph type="title"/>
          </p:nvPr>
        </p:nvSpPr>
        <p:spPr/>
        <p:txBody>
          <a:bodyPr/>
          <a:lstStyle/>
          <a:p>
            <a:r>
              <a:rPr lang="en-US" dirty="0"/>
              <a:t>Case Scenario </a:t>
            </a:r>
          </a:p>
        </p:txBody>
      </p:sp>
      <p:sp>
        <p:nvSpPr>
          <p:cNvPr id="3" name="Text Placeholder 2">
            <a:extLst>
              <a:ext uri="{FF2B5EF4-FFF2-40B4-BE49-F238E27FC236}">
                <a16:creationId xmlns:a16="http://schemas.microsoft.com/office/drawing/2014/main" id="{63F86A41-01A5-8502-F7B8-F6B0159AA8E5}"/>
              </a:ext>
            </a:extLst>
          </p:cNvPr>
          <p:cNvSpPr>
            <a:spLocks noGrp="1"/>
          </p:cNvSpPr>
          <p:nvPr>
            <p:ph type="body" idx="1"/>
          </p:nvPr>
        </p:nvSpPr>
        <p:spPr/>
        <p:txBody>
          <a:bodyPr/>
          <a:lstStyle/>
          <a:p>
            <a:r>
              <a:rPr lang="en-US" dirty="0"/>
              <a:t>Mr. Saman is a 56 years old male person diagnosed with Parkinson’s disease. He is alone in his house without any assistance and difficult to walk steadily and there is an impact on his activities of daily living.</a:t>
            </a:r>
          </a:p>
          <a:p>
            <a:r>
              <a:rPr lang="en-US" dirty="0"/>
              <a:t>How should we communicate with him compassionately about this situation and about the consequences of falling?</a:t>
            </a:r>
          </a:p>
          <a:p>
            <a:endParaRPr lang="en-US" dirty="0"/>
          </a:p>
        </p:txBody>
      </p:sp>
    </p:spTree>
    <p:extLst>
      <p:ext uri="{BB962C8B-B14F-4D97-AF65-F5344CB8AC3E}">
        <p14:creationId xmlns:p14="http://schemas.microsoft.com/office/powerpoint/2010/main" val="640868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9347C-7E23-2BB1-1519-8D9CA12127D9}"/>
              </a:ext>
            </a:extLst>
          </p:cNvPr>
          <p:cNvSpPr>
            <a:spLocks noGrp="1"/>
          </p:cNvSpPr>
          <p:nvPr>
            <p:ph type="title"/>
          </p:nvPr>
        </p:nvSpPr>
        <p:spPr/>
        <p:txBody>
          <a:bodyPr/>
          <a:lstStyle/>
          <a:p>
            <a:r>
              <a:rPr lang="en-US" dirty="0"/>
              <a:t>Group Activity</a:t>
            </a:r>
          </a:p>
        </p:txBody>
      </p:sp>
      <p:sp>
        <p:nvSpPr>
          <p:cNvPr id="3" name="Text Placeholder 2">
            <a:extLst>
              <a:ext uri="{FF2B5EF4-FFF2-40B4-BE49-F238E27FC236}">
                <a16:creationId xmlns:a16="http://schemas.microsoft.com/office/drawing/2014/main" id="{ECB4BD5D-E3E0-D1CB-EBB7-4DFF00172F64}"/>
              </a:ext>
            </a:extLst>
          </p:cNvPr>
          <p:cNvSpPr>
            <a:spLocks noGrp="1"/>
          </p:cNvSpPr>
          <p:nvPr>
            <p:ph type="body" idx="1"/>
          </p:nvPr>
        </p:nvSpPr>
        <p:spPr/>
        <p:txBody>
          <a:bodyPr>
            <a:normAutofit/>
          </a:bodyPr>
          <a:lstStyle/>
          <a:p>
            <a:r>
              <a:rPr lang="en-US" dirty="0"/>
              <a:t>Role play</a:t>
            </a:r>
          </a:p>
          <a:p>
            <a:pPr marL="114300" indent="0">
              <a:buNone/>
            </a:pPr>
            <a:r>
              <a:rPr lang="en-US" dirty="0"/>
              <a:t>Guide for the role play</a:t>
            </a:r>
          </a:p>
          <a:p>
            <a:pPr marL="628650" indent="-514350">
              <a:buAutoNum type="arabicPeriod"/>
            </a:pPr>
            <a:r>
              <a:rPr lang="en-US" dirty="0"/>
              <a:t>Assign roles based on the given scenario</a:t>
            </a:r>
          </a:p>
          <a:p>
            <a:pPr marL="628650" indent="-514350">
              <a:buAutoNum type="arabicPeriod"/>
            </a:pPr>
            <a:r>
              <a:rPr lang="en-US" dirty="0"/>
              <a:t>Give 15 minutes for the preparation</a:t>
            </a:r>
          </a:p>
          <a:p>
            <a:pPr marL="628650" indent="-514350">
              <a:buAutoNum type="arabicPeriod"/>
            </a:pPr>
            <a:r>
              <a:rPr lang="en-US" dirty="0"/>
              <a:t>Act out</a:t>
            </a:r>
          </a:p>
          <a:p>
            <a:pPr marL="628650" indent="-514350">
              <a:buAutoNum type="arabicPeriod"/>
            </a:pPr>
            <a:r>
              <a:rPr lang="en-US" dirty="0"/>
              <a:t>Discuss the right and wrong practices followed during the communication process</a:t>
            </a:r>
          </a:p>
          <a:p>
            <a:pPr marL="628650" indent="-514350">
              <a:buAutoNum type="arabicPeriod"/>
            </a:pPr>
            <a:r>
              <a:rPr lang="en-US" dirty="0"/>
              <a:t>Evaluation </a:t>
            </a:r>
          </a:p>
        </p:txBody>
      </p:sp>
    </p:spTree>
    <p:extLst>
      <p:ext uri="{BB962C8B-B14F-4D97-AF65-F5344CB8AC3E}">
        <p14:creationId xmlns:p14="http://schemas.microsoft.com/office/powerpoint/2010/main" val="2853233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Communicating with patients in different situations</a:t>
            </a:r>
          </a:p>
        </p:txBody>
      </p:sp>
      <p:sp>
        <p:nvSpPr>
          <p:cNvPr id="3" name="Text Placeholder 2"/>
          <p:cNvSpPr>
            <a:spLocks noGrp="1"/>
          </p:cNvSpPr>
          <p:nvPr>
            <p:ph type="body" idx="1"/>
          </p:nvPr>
        </p:nvSpPr>
        <p:spPr/>
        <p:txBody>
          <a:bodyPr/>
          <a:lstStyle/>
          <a:p>
            <a:pPr marL="114300" indent="0">
              <a:buNone/>
            </a:pPr>
            <a:r>
              <a:rPr lang="en-US" dirty="0"/>
              <a:t>Video link</a:t>
            </a:r>
          </a:p>
          <a:p>
            <a:pPr marL="114300" indent="0">
              <a:buNone/>
            </a:pPr>
            <a:r>
              <a:rPr lang="en-US" dirty="0">
                <a:hlinkClick r:id="rId2"/>
              </a:rPr>
              <a:t>https://youtu.be/hgVMKEnkvHo?si=WoahynVxblFhLWvg</a:t>
            </a:r>
            <a:r>
              <a:rPr lang="en-US" dirty="0"/>
              <a:t> </a:t>
            </a:r>
          </a:p>
        </p:txBody>
      </p:sp>
    </p:spTree>
    <p:extLst>
      <p:ext uri="{BB962C8B-B14F-4D97-AF65-F5344CB8AC3E}">
        <p14:creationId xmlns:p14="http://schemas.microsoft.com/office/powerpoint/2010/main" val="1005653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Text Placeholder 2"/>
          <p:cNvSpPr>
            <a:spLocks noGrp="1"/>
          </p:cNvSpPr>
          <p:nvPr>
            <p:ph type="body" idx="1"/>
          </p:nvPr>
        </p:nvSpPr>
        <p:spPr/>
        <p:txBody>
          <a:bodyPr>
            <a:normAutofit/>
          </a:bodyPr>
          <a:lstStyle/>
          <a:p>
            <a:pPr marL="0" indent="0">
              <a:buNone/>
            </a:pPr>
            <a:r>
              <a:rPr lang="en-US" dirty="0"/>
              <a:t> </a:t>
            </a:r>
          </a:p>
          <a:p>
            <a:pPr indent="-457200"/>
            <a:r>
              <a:rPr lang="en-US" dirty="0">
                <a:solidFill>
                  <a:srgbClr val="212121"/>
                </a:solidFill>
                <a:latin typeface="Roboto" panose="02000000000000000000" pitchFamily="2" charset="0"/>
              </a:rPr>
              <a:t>Lee, L., &amp; Weston, W. W. (2011). Disclosing a diagnosis of dementia: helping learners to break bad news. </a:t>
            </a:r>
            <a:r>
              <a:rPr lang="en-US" i="1" dirty="0">
                <a:solidFill>
                  <a:srgbClr val="212121"/>
                </a:solidFill>
                <a:latin typeface="Roboto" panose="02000000000000000000" pitchFamily="2" charset="0"/>
              </a:rPr>
              <a:t>Canadian family physician </a:t>
            </a:r>
            <a:r>
              <a:rPr lang="en-US" i="1" dirty="0" err="1">
                <a:solidFill>
                  <a:srgbClr val="212121"/>
                </a:solidFill>
                <a:latin typeface="Roboto" panose="02000000000000000000" pitchFamily="2" charset="0"/>
              </a:rPr>
              <a:t>Medecin</a:t>
            </a:r>
            <a:r>
              <a:rPr lang="en-US" i="1" dirty="0">
                <a:solidFill>
                  <a:srgbClr val="212121"/>
                </a:solidFill>
                <a:latin typeface="Roboto" panose="02000000000000000000" pitchFamily="2" charset="0"/>
              </a:rPr>
              <a:t> de </a:t>
            </a:r>
            <a:r>
              <a:rPr lang="en-US" i="1" dirty="0" err="1">
                <a:solidFill>
                  <a:srgbClr val="212121"/>
                </a:solidFill>
                <a:latin typeface="Roboto" panose="02000000000000000000" pitchFamily="2" charset="0"/>
              </a:rPr>
              <a:t>famille</a:t>
            </a:r>
            <a:r>
              <a:rPr lang="en-US" i="1" dirty="0">
                <a:solidFill>
                  <a:srgbClr val="212121"/>
                </a:solidFill>
                <a:latin typeface="Roboto" panose="02000000000000000000" pitchFamily="2" charset="0"/>
              </a:rPr>
              <a:t> </a:t>
            </a:r>
            <a:r>
              <a:rPr lang="en-US" i="1" dirty="0" err="1">
                <a:solidFill>
                  <a:srgbClr val="212121"/>
                </a:solidFill>
                <a:latin typeface="Roboto" panose="02000000000000000000" pitchFamily="2" charset="0"/>
              </a:rPr>
              <a:t>canadien</a:t>
            </a:r>
            <a:r>
              <a:rPr lang="en-US" dirty="0">
                <a:solidFill>
                  <a:srgbClr val="212121"/>
                </a:solidFill>
                <a:latin typeface="Roboto" panose="02000000000000000000" pitchFamily="2" charset="0"/>
              </a:rPr>
              <a:t>, </a:t>
            </a:r>
            <a:r>
              <a:rPr lang="en-US" i="1" dirty="0">
                <a:solidFill>
                  <a:srgbClr val="212121"/>
                </a:solidFill>
                <a:latin typeface="Roboto" panose="02000000000000000000" pitchFamily="2" charset="0"/>
              </a:rPr>
              <a:t>57</a:t>
            </a:r>
            <a:r>
              <a:rPr lang="en-US" dirty="0">
                <a:solidFill>
                  <a:srgbClr val="212121"/>
                </a:solidFill>
                <a:latin typeface="Roboto" panose="02000000000000000000" pitchFamily="2" charset="0"/>
              </a:rPr>
              <a:t>(7), 851–e272.</a:t>
            </a:r>
          </a:p>
          <a:p>
            <a:pPr marL="0" indent="0">
              <a:buNone/>
            </a:pPr>
            <a:r>
              <a:rPr lang="en-US" dirty="0">
                <a:hlinkClick r:id="rId2"/>
              </a:rPr>
              <a:t>      https://www.ncbi.nlm.nih.gov/pmc/articles/PMC6042679/</a:t>
            </a:r>
            <a:r>
              <a:rPr lang="en-US" dirty="0">
                <a:solidFill>
                  <a:srgbClr val="212121"/>
                </a:solidFill>
                <a:latin typeface="Roboto" panose="02000000000000000000" pitchFamily="2" charset="0"/>
              </a:rPr>
              <a:t> </a:t>
            </a:r>
          </a:p>
          <a:p>
            <a:pPr marL="114300" indent="0">
              <a:buNone/>
            </a:pPr>
            <a:endParaRPr lang="en-US" dirty="0"/>
          </a:p>
          <a:p>
            <a:r>
              <a:rPr lang="en-US" dirty="0">
                <a:hlinkClick r:id="rId3"/>
              </a:rPr>
              <a:t>https://www.dementiauk.org/breaking-difficult-news-to-a-person-with-dementia/#:~:text=Use%20short%2C%20simple%20sentences%20and,dementia%20to%20process%20the%20information</a:t>
            </a:r>
            <a:r>
              <a:rPr lang="en-US" dirty="0"/>
              <a:t> </a:t>
            </a:r>
          </a:p>
          <a:p>
            <a:pPr marL="0" indent="0">
              <a:buNone/>
            </a:pPr>
            <a:endParaRPr lang="en-US" dirty="0"/>
          </a:p>
          <a:p>
            <a:endParaRPr lang="en-US" dirty="0"/>
          </a:p>
        </p:txBody>
      </p:sp>
    </p:spTree>
    <p:extLst>
      <p:ext uri="{BB962C8B-B14F-4D97-AF65-F5344CB8AC3E}">
        <p14:creationId xmlns:p14="http://schemas.microsoft.com/office/powerpoint/2010/main" val="3048461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0"/>
          <p:cNvSpPr txBox="1">
            <a:spLocks noGrp="1"/>
          </p:cNvSpPr>
          <p:nvPr>
            <p:ph type="title"/>
          </p:nvPr>
        </p:nvSpPr>
        <p:spPr>
          <a:xfrm>
            <a:off x="1919654" y="4756639"/>
            <a:ext cx="8354891"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700"/>
              <a:buFont typeface="Calibri"/>
              <a:buNone/>
            </a:pPr>
            <a:r>
              <a:rPr lang="en-GB" sz="4700">
                <a:solidFill>
                  <a:srgbClr val="FFFFFF"/>
                </a:solidFill>
              </a:rPr>
              <a:t>Developed by</a:t>
            </a:r>
            <a:endParaRPr/>
          </a:p>
        </p:txBody>
      </p:sp>
      <p:pic>
        <p:nvPicPr>
          <p:cNvPr id="135" name="Google Shape;135;p10"/>
          <p:cNvPicPr preferRelativeResize="0"/>
          <p:nvPr/>
        </p:nvPicPr>
        <p:blipFill rotWithShape="1">
          <a:blip r:embed="rId3">
            <a:alphaModFix/>
          </a:blip>
          <a:srcRect/>
          <a:stretch/>
        </p:blipFill>
        <p:spPr>
          <a:xfrm>
            <a:off x="1764030" y="1638557"/>
            <a:ext cx="2569206" cy="1335987"/>
          </a:xfrm>
          <a:prstGeom prst="rect">
            <a:avLst/>
          </a:prstGeom>
          <a:noFill/>
          <a:ln>
            <a:noFill/>
          </a:ln>
        </p:spPr>
      </p:pic>
      <p:pic>
        <p:nvPicPr>
          <p:cNvPr id="136" name="Google Shape;136;p10"/>
          <p:cNvPicPr preferRelativeResize="0"/>
          <p:nvPr/>
        </p:nvPicPr>
        <p:blipFill rotWithShape="1">
          <a:blip r:embed="rId4">
            <a:alphaModFix/>
          </a:blip>
          <a:srcRect/>
          <a:stretch/>
        </p:blipFill>
        <p:spPr>
          <a:xfrm>
            <a:off x="4813297" y="1698207"/>
            <a:ext cx="2574993" cy="1216684"/>
          </a:xfrm>
          <a:prstGeom prst="rect">
            <a:avLst/>
          </a:prstGeom>
          <a:noFill/>
          <a:ln>
            <a:noFill/>
          </a:ln>
        </p:spPr>
      </p:pic>
      <p:pic>
        <p:nvPicPr>
          <p:cNvPr id="137" name="Google Shape;137;p10"/>
          <p:cNvPicPr preferRelativeResize="0"/>
          <p:nvPr/>
        </p:nvPicPr>
        <p:blipFill rotWithShape="1">
          <a:blip r:embed="rId5">
            <a:alphaModFix/>
          </a:blip>
          <a:srcRect/>
          <a:stretch/>
        </p:blipFill>
        <p:spPr>
          <a:xfrm>
            <a:off x="7861294" y="538065"/>
            <a:ext cx="2567937" cy="358159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4F2F0-2003-3253-9085-F61FF0F5791F}"/>
              </a:ext>
            </a:extLst>
          </p:cNvPr>
          <p:cNvSpPr>
            <a:spLocks noGrp="1"/>
          </p:cNvSpPr>
          <p:nvPr>
            <p:ph type="title"/>
          </p:nvPr>
        </p:nvSpPr>
        <p:spPr>
          <a:xfrm>
            <a:off x="633919" y="1566154"/>
            <a:ext cx="10515600" cy="874395"/>
          </a:xfrm>
        </p:spPr>
        <p:txBody>
          <a:bodyPr>
            <a:normAutofit/>
          </a:bodyPr>
          <a:lstStyle/>
          <a:p>
            <a:r>
              <a:rPr lang="en-US" sz="2800" dirty="0"/>
              <a:t>Learning objectives</a:t>
            </a:r>
          </a:p>
        </p:txBody>
      </p:sp>
      <p:sp>
        <p:nvSpPr>
          <p:cNvPr id="3" name="Text Placeholder 2">
            <a:extLst>
              <a:ext uri="{FF2B5EF4-FFF2-40B4-BE49-F238E27FC236}">
                <a16:creationId xmlns:a16="http://schemas.microsoft.com/office/drawing/2014/main" id="{AB2E8CA4-69FB-53E9-EACC-A691F6D6EFBA}"/>
              </a:ext>
            </a:extLst>
          </p:cNvPr>
          <p:cNvSpPr>
            <a:spLocks noGrp="1"/>
          </p:cNvSpPr>
          <p:nvPr>
            <p:ph type="body" idx="1"/>
          </p:nvPr>
        </p:nvSpPr>
        <p:spPr>
          <a:xfrm>
            <a:off x="750651" y="2245996"/>
            <a:ext cx="10515600" cy="4182894"/>
          </a:xfrm>
        </p:spPr>
        <p:txBody>
          <a:bodyPr/>
          <a:lstStyle/>
          <a:p>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 apply communication strategies in different situations faced by the patients with NDD</a:t>
            </a:r>
            <a:endPar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Communicating bad news to the patient and family members/caregivers </a:t>
            </a: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Dealing with emotional reactions</a:t>
            </a: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Conveying information with compassion</a:t>
            </a: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114300" indent="0">
              <a:buNone/>
            </a:pPr>
            <a:endParaRPr lang="en-US" dirty="0"/>
          </a:p>
        </p:txBody>
      </p:sp>
      <p:sp>
        <p:nvSpPr>
          <p:cNvPr id="5" name="TextBox 4">
            <a:extLst>
              <a:ext uri="{FF2B5EF4-FFF2-40B4-BE49-F238E27FC236}">
                <a16:creationId xmlns:a16="http://schemas.microsoft.com/office/drawing/2014/main" id="{701B4C25-578D-FAC6-5CA8-309D09C26A50}"/>
              </a:ext>
            </a:extLst>
          </p:cNvPr>
          <p:cNvSpPr txBox="1"/>
          <p:nvPr/>
        </p:nvSpPr>
        <p:spPr>
          <a:xfrm>
            <a:off x="430449" y="56944"/>
            <a:ext cx="11156004" cy="1200329"/>
          </a:xfrm>
          <a:prstGeom prst="rect">
            <a:avLst/>
          </a:prstGeom>
          <a:noFill/>
        </p:spPr>
        <p:txBody>
          <a:bodyPr wrap="square">
            <a:spAutoFit/>
          </a:bodyPr>
          <a:lstStyle/>
          <a:p>
            <a:pPr algn="ctr"/>
            <a:r>
              <a:rPr lang="en-US" sz="3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communication strategies in different situations faced by the patients with NDD</a:t>
            </a:r>
            <a:endParaRPr lang="en-GB"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8821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18B09-0A93-09D7-781D-CE0D665538BD}"/>
              </a:ext>
            </a:extLst>
          </p:cNvPr>
          <p:cNvSpPr>
            <a:spLocks noGrp="1"/>
          </p:cNvSpPr>
          <p:nvPr>
            <p:ph type="title"/>
          </p:nvPr>
        </p:nvSpPr>
        <p:spPr/>
        <p:txBody>
          <a:bodyPr/>
          <a:lstStyle/>
          <a:p>
            <a:r>
              <a:rPr lang="en-US" dirty="0"/>
              <a:t>How to communicate a bad news?</a:t>
            </a:r>
          </a:p>
        </p:txBody>
      </p:sp>
      <p:sp>
        <p:nvSpPr>
          <p:cNvPr id="3" name="Text Placeholder 2">
            <a:extLst>
              <a:ext uri="{FF2B5EF4-FFF2-40B4-BE49-F238E27FC236}">
                <a16:creationId xmlns:a16="http://schemas.microsoft.com/office/drawing/2014/main" id="{A1FC7499-1B5D-8B3A-5456-CFDB4C4E53A7}"/>
              </a:ext>
            </a:extLst>
          </p:cNvPr>
          <p:cNvSpPr>
            <a:spLocks noGrp="1"/>
          </p:cNvSpPr>
          <p:nvPr>
            <p:ph type="body" idx="1"/>
          </p:nvPr>
        </p:nvSpPr>
        <p:spPr/>
        <p:txBody>
          <a:bodyPr>
            <a:normAutofit lnSpcReduction="10000"/>
          </a:bodyPr>
          <a:lstStyle/>
          <a:p>
            <a:pPr marL="114300" indent="0">
              <a:buNone/>
            </a:pPr>
            <a:r>
              <a:rPr lang="en-US" b="1" dirty="0">
                <a:latin typeface="Times New Roman" panose="02020603050405020304" pitchFamily="18" charset="0"/>
                <a:cs typeface="Times New Roman" panose="02020603050405020304" pitchFamily="18" charset="0"/>
              </a:rPr>
              <a:t>Prepare and plan</a:t>
            </a:r>
          </a:p>
          <a:p>
            <a:r>
              <a:rPr lang="en-US" dirty="0">
                <a:latin typeface="Times New Roman" panose="02020603050405020304" pitchFamily="18" charset="0"/>
                <a:cs typeface="Times New Roman" panose="02020603050405020304" pitchFamily="18" charset="0"/>
              </a:rPr>
              <a:t>Prepare the environment</a:t>
            </a:r>
          </a:p>
          <a:p>
            <a:r>
              <a:rPr lang="en-US" dirty="0">
                <a:latin typeface="Times New Roman" panose="02020603050405020304" pitchFamily="18" charset="0"/>
                <a:cs typeface="Times New Roman" panose="02020603050405020304" pitchFamily="18" charset="0"/>
              </a:rPr>
              <a:t>Decide with the patient who needs to be there before disclosing the bad news (family and support for them, other disciplines)</a:t>
            </a:r>
          </a:p>
          <a:p>
            <a:r>
              <a:rPr lang="en-US" dirty="0">
                <a:latin typeface="Times New Roman" panose="02020603050405020304" pitchFamily="18" charset="0"/>
                <a:cs typeface="Times New Roman" panose="02020603050405020304" pitchFamily="18" charset="0"/>
              </a:rPr>
              <a:t>Check the people and identify the correct persons with their names, decide the content of message, know details well and recheck them</a:t>
            </a:r>
          </a:p>
          <a:p>
            <a:r>
              <a:rPr lang="en-US" dirty="0">
                <a:latin typeface="Times New Roman" panose="02020603050405020304" pitchFamily="18" charset="0"/>
                <a:cs typeface="Times New Roman" panose="02020603050405020304" pitchFamily="18" charset="0"/>
              </a:rPr>
              <a:t>Have an idea about the family’s religious background- Allow them to express the bad news according to their religion </a:t>
            </a:r>
          </a:p>
          <a:p>
            <a:r>
              <a:rPr lang="en-US" dirty="0">
                <a:latin typeface="Times New Roman" panose="02020603050405020304" pitchFamily="18" charset="0"/>
                <a:cs typeface="Times New Roman" panose="02020603050405020304" pitchFamily="18" charset="0"/>
              </a:rPr>
              <a:t>Talk to other staff members prior</a:t>
            </a:r>
          </a:p>
          <a:p>
            <a:r>
              <a:rPr lang="en-US" dirty="0">
                <a:latin typeface="Times New Roman" panose="02020603050405020304" pitchFamily="18" charset="0"/>
                <a:cs typeface="Times New Roman" panose="02020603050405020304" pitchFamily="18" charset="0"/>
              </a:rPr>
              <a:t>Seek advice if required</a:t>
            </a:r>
          </a:p>
          <a:p>
            <a:pPr marL="114300" indent="0">
              <a:buNone/>
            </a:pPr>
            <a:endParaRPr lang="en-US" dirty="0"/>
          </a:p>
        </p:txBody>
      </p:sp>
    </p:spTree>
    <p:extLst>
      <p:ext uri="{BB962C8B-B14F-4D97-AF65-F5344CB8AC3E}">
        <p14:creationId xmlns:p14="http://schemas.microsoft.com/office/powerpoint/2010/main" val="3498630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32F0A-3BE6-3FA6-0AFE-C2E9E7A59094}"/>
              </a:ext>
            </a:extLst>
          </p:cNvPr>
          <p:cNvSpPr>
            <a:spLocks noGrp="1"/>
          </p:cNvSpPr>
          <p:nvPr>
            <p:ph type="title"/>
          </p:nvPr>
        </p:nvSpPr>
        <p:spPr/>
        <p:txBody>
          <a:bodyPr/>
          <a:lstStyle/>
          <a:p>
            <a:r>
              <a:rPr lang="en-US" dirty="0"/>
              <a:t>Steps to deliver a bad news</a:t>
            </a:r>
          </a:p>
        </p:txBody>
      </p:sp>
      <p:sp>
        <p:nvSpPr>
          <p:cNvPr id="3" name="Text Placeholder 2">
            <a:extLst>
              <a:ext uri="{FF2B5EF4-FFF2-40B4-BE49-F238E27FC236}">
                <a16:creationId xmlns:a16="http://schemas.microsoft.com/office/drawing/2014/main" id="{153A4ACB-09C8-36D8-3803-93B13CB99634}"/>
              </a:ext>
            </a:extLst>
          </p:cNvPr>
          <p:cNvSpPr>
            <a:spLocks noGrp="1"/>
          </p:cNvSpPr>
          <p:nvPr>
            <p:ph type="body" idx="1"/>
          </p:nvPr>
        </p:nvSpPr>
        <p:spPr/>
        <p:txBody>
          <a:bodyPr/>
          <a:lstStyle/>
          <a:p>
            <a:r>
              <a:rPr lang="en-US" dirty="0"/>
              <a:t>ABCDE approach </a:t>
            </a:r>
          </a:p>
          <a:p>
            <a:pPr marL="114300" indent="0">
              <a:buNone/>
            </a:pPr>
            <a:r>
              <a:rPr lang="en-US" dirty="0"/>
              <a:t>A –Advanced planning</a:t>
            </a:r>
          </a:p>
          <a:p>
            <a:pPr marL="114300" indent="0">
              <a:buNone/>
            </a:pPr>
            <a:r>
              <a:rPr lang="en-US" dirty="0"/>
              <a:t>B – Build a relationship</a:t>
            </a:r>
          </a:p>
          <a:p>
            <a:pPr marL="114300" indent="0">
              <a:buNone/>
            </a:pPr>
            <a:r>
              <a:rPr lang="en-US" dirty="0"/>
              <a:t>C- Communicate well</a:t>
            </a:r>
          </a:p>
          <a:p>
            <a:pPr marL="114300" indent="0">
              <a:buNone/>
            </a:pPr>
            <a:r>
              <a:rPr lang="en-US" dirty="0"/>
              <a:t>D- Deal with reactions</a:t>
            </a:r>
          </a:p>
          <a:p>
            <a:pPr marL="114300" indent="0">
              <a:buNone/>
            </a:pPr>
            <a:r>
              <a:rPr lang="en-US" dirty="0"/>
              <a:t>E- Encourage </a:t>
            </a:r>
          </a:p>
        </p:txBody>
      </p:sp>
    </p:spTree>
    <p:extLst>
      <p:ext uri="{BB962C8B-B14F-4D97-AF65-F5344CB8AC3E}">
        <p14:creationId xmlns:p14="http://schemas.microsoft.com/office/powerpoint/2010/main" val="3127790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B602-B88E-54C2-8532-41EA2F824D8D}"/>
              </a:ext>
            </a:extLst>
          </p:cNvPr>
          <p:cNvSpPr>
            <a:spLocks noGrp="1"/>
          </p:cNvSpPr>
          <p:nvPr>
            <p:ph type="title"/>
          </p:nvPr>
        </p:nvSpPr>
        <p:spPr/>
        <p:txBody>
          <a:bodyPr/>
          <a:lstStyle/>
          <a:p>
            <a:r>
              <a:rPr lang="en-US" dirty="0"/>
              <a:t>Steps to deliver a bad news</a:t>
            </a:r>
          </a:p>
        </p:txBody>
      </p:sp>
      <p:sp>
        <p:nvSpPr>
          <p:cNvPr id="3" name="Text Placeholder 2">
            <a:extLst>
              <a:ext uri="{FF2B5EF4-FFF2-40B4-BE49-F238E27FC236}">
                <a16:creationId xmlns:a16="http://schemas.microsoft.com/office/drawing/2014/main" id="{902E709B-4C1A-DDE8-2CE9-C7D845AF434A}"/>
              </a:ext>
            </a:extLst>
          </p:cNvPr>
          <p:cNvSpPr>
            <a:spLocks noGrp="1"/>
          </p:cNvSpPr>
          <p:nvPr>
            <p:ph type="body" idx="1"/>
          </p:nvPr>
        </p:nvSpPr>
        <p:spPr/>
        <p:txBody>
          <a:bodyPr>
            <a:normAutofit lnSpcReduction="10000"/>
          </a:bodyPr>
          <a:lstStyle/>
          <a:p>
            <a:r>
              <a:rPr lang="en-US" dirty="0"/>
              <a:t>SPIKES approach </a:t>
            </a:r>
          </a:p>
          <a:p>
            <a:pPr marL="114300" indent="0">
              <a:buNone/>
            </a:pPr>
            <a:r>
              <a:rPr lang="en-US" dirty="0"/>
              <a:t>S- Setting up and starting (mentally prepare, practice and arrange prior)</a:t>
            </a:r>
          </a:p>
          <a:p>
            <a:pPr marL="114300" indent="0">
              <a:buNone/>
            </a:pPr>
            <a:r>
              <a:rPr lang="en-US" dirty="0"/>
              <a:t>P -Perception (Elicit the patient’s perspectives)</a:t>
            </a:r>
          </a:p>
          <a:p>
            <a:pPr marL="114300" indent="0">
              <a:buNone/>
            </a:pPr>
            <a:r>
              <a:rPr lang="en-US" dirty="0"/>
              <a:t>I- Invitation (Ask the patient what they would like to know)</a:t>
            </a:r>
          </a:p>
          <a:p>
            <a:pPr marL="114300" indent="0">
              <a:buNone/>
            </a:pPr>
            <a:r>
              <a:rPr lang="en-US" dirty="0"/>
              <a:t>K- Knowledge  (Provide information in small pieces)</a:t>
            </a:r>
          </a:p>
          <a:p>
            <a:pPr marL="114300" indent="0">
              <a:buNone/>
            </a:pPr>
            <a:r>
              <a:rPr lang="en-US" dirty="0"/>
              <a:t>E- Emotions (Recognize and empathize with the emotions of the patient)</a:t>
            </a:r>
          </a:p>
          <a:p>
            <a:pPr marL="114300" indent="0">
              <a:buNone/>
            </a:pPr>
            <a:r>
              <a:rPr lang="en-US" dirty="0"/>
              <a:t>S- Strategy and Summary (Use different strategies to convey the message according to the situation and summarize)</a:t>
            </a:r>
          </a:p>
        </p:txBody>
      </p:sp>
    </p:spTree>
    <p:extLst>
      <p:ext uri="{BB962C8B-B14F-4D97-AF65-F5344CB8AC3E}">
        <p14:creationId xmlns:p14="http://schemas.microsoft.com/office/powerpoint/2010/main" val="2354982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765F-7403-D95F-591A-5D95BAEA0F72}"/>
              </a:ext>
            </a:extLst>
          </p:cNvPr>
          <p:cNvSpPr>
            <a:spLocks noGrp="1"/>
          </p:cNvSpPr>
          <p:nvPr>
            <p:ph type="title"/>
          </p:nvPr>
        </p:nvSpPr>
        <p:spPr/>
        <p:txBody>
          <a:bodyPr>
            <a:normAutofit fontScale="90000"/>
          </a:bodyPr>
          <a:lstStyle/>
          <a:p>
            <a:r>
              <a:rPr lang="en-US" dirty="0"/>
              <a:t>Example videos</a:t>
            </a:r>
            <a:br>
              <a:rPr lang="en-US" dirty="0"/>
            </a:br>
            <a:endParaRPr lang="en-US" dirty="0"/>
          </a:p>
        </p:txBody>
      </p:sp>
      <p:sp>
        <p:nvSpPr>
          <p:cNvPr id="3" name="Text Placeholder 2">
            <a:extLst>
              <a:ext uri="{FF2B5EF4-FFF2-40B4-BE49-F238E27FC236}">
                <a16:creationId xmlns:a16="http://schemas.microsoft.com/office/drawing/2014/main" id="{D6AD1374-B2DE-702C-1D3C-AD16EA08386B}"/>
              </a:ext>
            </a:extLst>
          </p:cNvPr>
          <p:cNvSpPr>
            <a:spLocks noGrp="1"/>
          </p:cNvSpPr>
          <p:nvPr>
            <p:ph type="body" idx="1"/>
          </p:nvPr>
        </p:nvSpPr>
        <p:spPr>
          <a:xfrm>
            <a:off x="838200" y="966356"/>
            <a:ext cx="10515600" cy="5210608"/>
          </a:xfrm>
        </p:spPr>
        <p:txBody>
          <a:bodyPr>
            <a:normAutofit/>
          </a:bodyPr>
          <a:lstStyle/>
          <a:p>
            <a:r>
              <a:rPr lang="en-US" dirty="0"/>
              <a:t>Disclosing the diagnosis of Dementia to the patient and his family.</a:t>
            </a:r>
          </a:p>
          <a:p>
            <a:pPr marL="114300" indent="0">
              <a:buNone/>
            </a:pPr>
            <a:endParaRPr lang="en-US" dirty="0"/>
          </a:p>
        </p:txBody>
      </p:sp>
      <p:pic>
        <p:nvPicPr>
          <p:cNvPr id="5" name="Delivering an Alzheimer's Disease Diagnos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1" y="1630623"/>
            <a:ext cx="4581832" cy="2577280"/>
          </a:xfrm>
          <a:prstGeom prst="rect">
            <a:avLst/>
          </a:prstGeom>
        </p:spPr>
      </p:pic>
      <p:sp>
        <p:nvSpPr>
          <p:cNvPr id="6" name="Rectangle 5"/>
          <p:cNvSpPr/>
          <p:nvPr/>
        </p:nvSpPr>
        <p:spPr>
          <a:xfrm>
            <a:off x="7325030" y="4207903"/>
            <a:ext cx="4768647" cy="1415772"/>
          </a:xfrm>
          <a:prstGeom prst="rect">
            <a:avLst/>
          </a:prstGeom>
        </p:spPr>
        <p:txBody>
          <a:bodyPr wrap="square">
            <a:spAutoFit/>
          </a:bodyPr>
          <a:lstStyle/>
          <a:p>
            <a:r>
              <a:rPr lang="en-US" sz="2400" dirty="0"/>
              <a:t>A video showing the accurate/appropriate ways of communication in this situation.</a:t>
            </a:r>
          </a:p>
          <a:p>
            <a:pPr marL="0" indent="0">
              <a:buNone/>
            </a:pPr>
            <a:r>
              <a:rPr lang="en-US" dirty="0">
                <a:hlinkClick r:id="rId5"/>
              </a:rPr>
              <a:t>https://youtu.be/vy2ZC5ZSZL8</a:t>
            </a:r>
            <a:r>
              <a:rPr lang="en-US" dirty="0"/>
              <a:t> </a:t>
            </a:r>
          </a:p>
        </p:txBody>
      </p:sp>
    </p:spTree>
    <p:extLst>
      <p:ext uri="{BB962C8B-B14F-4D97-AF65-F5344CB8AC3E}">
        <p14:creationId xmlns:p14="http://schemas.microsoft.com/office/powerpoint/2010/main" val="2992872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EEFDD-BEDE-6826-C04D-FB51518225E1}"/>
              </a:ext>
            </a:extLst>
          </p:cNvPr>
          <p:cNvSpPr>
            <a:spLocks noGrp="1"/>
          </p:cNvSpPr>
          <p:nvPr>
            <p:ph type="title"/>
          </p:nvPr>
        </p:nvSpPr>
        <p:spPr/>
        <p:txBody>
          <a:bodyPr>
            <a:normAutofit fontScale="90000"/>
          </a:bodyPr>
          <a:lstStyle/>
          <a:p>
            <a:b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How to deal with emotional reactions?</a:t>
            </a:r>
            <a:b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C1CEF531-5BFD-FFCB-513F-795B91B75C69}"/>
              </a:ext>
            </a:extLst>
          </p:cNvPr>
          <p:cNvSpPr>
            <a:spLocks noGrp="1"/>
          </p:cNvSpPr>
          <p:nvPr>
            <p:ph type="body" idx="1"/>
          </p:nvPr>
        </p:nvSpPr>
        <p:spPr/>
        <p:txBody>
          <a:bodyPr>
            <a:normAutofit/>
          </a:bodyPr>
          <a:lstStyle/>
          <a:p>
            <a:pPr marL="114300" indent="0">
              <a:buNone/>
            </a:pPr>
            <a:r>
              <a:rPr lang="en-US" dirty="0"/>
              <a:t>Listen and observe </a:t>
            </a:r>
          </a:p>
          <a:p>
            <a:pPr>
              <a:buFont typeface="Arial" panose="020B0604020202020204" pitchFamily="34" charset="0"/>
              <a:buChar char="•"/>
            </a:pPr>
            <a:r>
              <a:rPr lang="en-US" dirty="0"/>
              <a:t>Listen to the patient and caregivers without interruptions</a:t>
            </a:r>
          </a:p>
          <a:p>
            <a:pPr>
              <a:buFont typeface="Arial" panose="020B0604020202020204" pitchFamily="34" charset="0"/>
              <a:buChar char="•"/>
            </a:pPr>
            <a:r>
              <a:rPr lang="en-US" dirty="0"/>
              <a:t>Allow them to express their feelings and respect their feelings</a:t>
            </a:r>
          </a:p>
          <a:p>
            <a:pPr>
              <a:buFont typeface="Arial" panose="020B0604020202020204" pitchFamily="34" charset="0"/>
              <a:buChar char="•"/>
            </a:pPr>
            <a:r>
              <a:rPr lang="en-US" dirty="0"/>
              <a:t>Identify how to start the therapeutic relationship and break ice</a:t>
            </a:r>
          </a:p>
          <a:p>
            <a:pPr>
              <a:buFont typeface="Arial" panose="020B0604020202020204" pitchFamily="34" charset="0"/>
              <a:buChar char="•"/>
            </a:pPr>
            <a:r>
              <a:rPr lang="en-US" dirty="0"/>
              <a:t> Be empathetic</a:t>
            </a:r>
          </a:p>
          <a:p>
            <a:pPr>
              <a:buFont typeface="Arial" panose="020B0604020202020204" pitchFamily="34" charset="0"/>
              <a:buChar char="•"/>
            </a:pPr>
            <a:r>
              <a:rPr lang="en-US" dirty="0"/>
              <a:t>Be with the patient when need</a:t>
            </a:r>
          </a:p>
          <a:p>
            <a:pPr>
              <a:buFont typeface="Arial" panose="020B0604020202020204" pitchFamily="34" charset="0"/>
              <a:buChar char="•"/>
            </a:pPr>
            <a:r>
              <a:rPr lang="en-US" dirty="0"/>
              <a:t>Allow the involvement of family members with the permission of the patient</a:t>
            </a:r>
          </a:p>
          <a:p>
            <a:pPr>
              <a:buFont typeface="Arial" panose="020B0604020202020204" pitchFamily="34" charset="0"/>
              <a:buChar char="•"/>
            </a:pPr>
            <a:r>
              <a:rPr lang="en-US" dirty="0"/>
              <a:t>Anticipate for the panic emotional attacks </a:t>
            </a:r>
          </a:p>
          <a:p>
            <a:pPr marL="11430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marL="114300" indent="0">
              <a:buNone/>
            </a:pPr>
            <a:endParaRPr lang="en-US" i="1" dirty="0"/>
          </a:p>
        </p:txBody>
      </p:sp>
    </p:spTree>
    <p:extLst>
      <p:ext uri="{BB962C8B-B14F-4D97-AF65-F5344CB8AC3E}">
        <p14:creationId xmlns:p14="http://schemas.microsoft.com/office/powerpoint/2010/main" val="153146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7C04-9A79-97F5-B6DC-040F6B743CDF}"/>
              </a:ext>
            </a:extLst>
          </p:cNvPr>
          <p:cNvSpPr>
            <a:spLocks noGrp="1"/>
          </p:cNvSpPr>
          <p:nvPr>
            <p:ph type="title"/>
          </p:nvPr>
        </p:nvSpPr>
        <p:spPr/>
        <p:txBody>
          <a:bodyPr/>
          <a:lstStyle/>
          <a:p>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How to deal with emotional reactions? Cont..</a:t>
            </a:r>
            <a:endParaRPr lang="en-US" dirty="0"/>
          </a:p>
        </p:txBody>
      </p:sp>
      <p:sp>
        <p:nvSpPr>
          <p:cNvPr id="3" name="Text Placeholder 2">
            <a:extLst>
              <a:ext uri="{FF2B5EF4-FFF2-40B4-BE49-F238E27FC236}">
                <a16:creationId xmlns:a16="http://schemas.microsoft.com/office/drawing/2014/main" id="{A1F68E72-4FBD-CAA9-4E87-168C72C8B367}"/>
              </a:ext>
            </a:extLst>
          </p:cNvPr>
          <p:cNvSpPr>
            <a:spLocks noGrp="1"/>
          </p:cNvSpPr>
          <p:nvPr>
            <p:ph type="body" idx="1"/>
          </p:nvPr>
        </p:nvSpPr>
        <p:spPr/>
        <p:txBody>
          <a:bodyPr/>
          <a:lstStyle/>
          <a:p>
            <a:r>
              <a:rPr lang="en-US" dirty="0"/>
              <a:t>Prepare the environment</a:t>
            </a:r>
          </a:p>
          <a:p>
            <a:pPr marL="114300" indent="0">
              <a:buNone/>
            </a:pPr>
            <a:r>
              <a:rPr lang="en-US" dirty="0"/>
              <a:t>Remove hazards and make the safe environment</a:t>
            </a:r>
          </a:p>
          <a:p>
            <a:pPr marL="114300" indent="0">
              <a:buNone/>
            </a:pPr>
            <a:r>
              <a:rPr lang="en-US" dirty="0"/>
              <a:t>Arrange a noise free calm and quiet environment </a:t>
            </a:r>
          </a:p>
          <a:p>
            <a:r>
              <a:rPr lang="en-US" dirty="0"/>
              <a:t>Avoid confrontation with patient </a:t>
            </a:r>
          </a:p>
          <a:p>
            <a:r>
              <a:rPr lang="en-US" dirty="0"/>
              <a:t>Convey the messages clearly using a simple language </a:t>
            </a:r>
          </a:p>
          <a:p>
            <a:endParaRPr lang="en-US" dirty="0"/>
          </a:p>
        </p:txBody>
      </p:sp>
    </p:spTree>
    <p:extLst>
      <p:ext uri="{BB962C8B-B14F-4D97-AF65-F5344CB8AC3E}">
        <p14:creationId xmlns:p14="http://schemas.microsoft.com/office/powerpoint/2010/main" val="758570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E5BEE-3781-B2E1-5692-8A274079A146}"/>
              </a:ext>
            </a:extLst>
          </p:cNvPr>
          <p:cNvSpPr>
            <a:spLocks noGrp="1"/>
          </p:cNvSpPr>
          <p:nvPr>
            <p:ph type="title"/>
          </p:nvPr>
        </p:nvSpPr>
        <p:spPr/>
        <p:txBody>
          <a:bodyPr>
            <a:normAutofit fontScale="90000"/>
          </a:bodyPr>
          <a:lstStyle/>
          <a:p>
            <a:br>
              <a:rPr lang="en-US" dirty="0"/>
            </a:br>
            <a:r>
              <a:rPr lang="en-US" dirty="0"/>
              <a:t>Conveying information with compassion</a:t>
            </a:r>
            <a:br>
              <a:rPr lang="en-US" dirty="0"/>
            </a:br>
            <a:endParaRPr lang="en-US" dirty="0"/>
          </a:p>
        </p:txBody>
      </p:sp>
      <p:sp>
        <p:nvSpPr>
          <p:cNvPr id="3" name="Text Placeholder 2">
            <a:extLst>
              <a:ext uri="{FF2B5EF4-FFF2-40B4-BE49-F238E27FC236}">
                <a16:creationId xmlns:a16="http://schemas.microsoft.com/office/drawing/2014/main" id="{8C4339FC-16E8-2937-B7A2-489989471257}"/>
              </a:ext>
            </a:extLst>
          </p:cNvPr>
          <p:cNvSpPr>
            <a:spLocks noGrp="1"/>
          </p:cNvSpPr>
          <p:nvPr>
            <p:ph type="body" idx="1"/>
          </p:nvPr>
        </p:nvSpPr>
        <p:spPr/>
        <p:txBody>
          <a:bodyPr>
            <a:normAutofit fontScale="92500" lnSpcReduction="10000"/>
          </a:bodyPr>
          <a:lstStyle/>
          <a:p>
            <a:r>
              <a:rPr lang="en-US" dirty="0"/>
              <a:t>Practice observing actions rather than judging </a:t>
            </a:r>
          </a:p>
          <a:p>
            <a:r>
              <a:rPr lang="en-US" dirty="0"/>
              <a:t>Be clear and honest</a:t>
            </a:r>
          </a:p>
          <a:p>
            <a:r>
              <a:rPr lang="en-US" dirty="0"/>
              <a:t>Identify the feelings and emotions of the patient/family member/caregiver</a:t>
            </a:r>
          </a:p>
          <a:p>
            <a:r>
              <a:rPr lang="en-US" dirty="0">
                <a:latin typeface="-apple-system"/>
              </a:rPr>
              <a:t>U</a:t>
            </a:r>
            <a:r>
              <a:rPr lang="en-US" b="0" i="0" dirty="0">
                <a:effectLst/>
                <a:latin typeface="-apple-system"/>
              </a:rPr>
              <a:t>se words and phrases that express your concern, appreciation, and solidarity. </a:t>
            </a:r>
          </a:p>
          <a:p>
            <a:r>
              <a:rPr lang="en-US" b="0" i="0" dirty="0">
                <a:effectLst/>
                <a:latin typeface="-apple-system"/>
              </a:rPr>
              <a:t>For example, "We understand how difficult this situation is for you", "We appreciate your patience and cooperation", or "We are in this together". </a:t>
            </a:r>
          </a:p>
          <a:p>
            <a:r>
              <a:rPr lang="en-US" dirty="0">
                <a:latin typeface="-apple-system"/>
              </a:rPr>
              <a:t>U</a:t>
            </a:r>
            <a:r>
              <a:rPr lang="en-US" b="0" i="0" dirty="0">
                <a:effectLst/>
                <a:latin typeface="-apple-system"/>
              </a:rPr>
              <a:t>se stories and examples that illustrate how you or others are coping with the crisis and overcoming the challenges.</a:t>
            </a:r>
          </a:p>
          <a:p>
            <a:r>
              <a:rPr lang="en-US" dirty="0">
                <a:latin typeface="-apple-system"/>
              </a:rPr>
              <a:t>Be positive and honest</a:t>
            </a:r>
            <a:endParaRPr lang="en-US" dirty="0"/>
          </a:p>
        </p:txBody>
      </p:sp>
    </p:spTree>
    <p:extLst>
      <p:ext uri="{BB962C8B-B14F-4D97-AF65-F5344CB8AC3E}">
        <p14:creationId xmlns:p14="http://schemas.microsoft.com/office/powerpoint/2010/main" val="382213402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7191</TotalTime>
  <Words>762</Words>
  <Application>Microsoft Office PowerPoint</Application>
  <PresentationFormat>Widescreen</PresentationFormat>
  <Paragraphs>90</Paragraphs>
  <Slides>14</Slides>
  <Notes>3</Notes>
  <HiddenSlides>0</HiddenSlides>
  <MMClips>1</MMClips>
  <ScaleCrop>false</ScaleCrop>
  <HeadingPairs>
    <vt:vector size="4" baseType="variant">
      <vt:variant>
        <vt:lpstr>Tema</vt:lpstr>
      </vt:variant>
      <vt:variant>
        <vt:i4>1</vt:i4>
      </vt:variant>
      <vt:variant>
        <vt:lpstr>Lysbildetitler</vt:lpstr>
      </vt:variant>
      <vt:variant>
        <vt:i4>14</vt:i4>
      </vt:variant>
    </vt:vector>
  </HeadingPairs>
  <TitlesOfParts>
    <vt:vector size="15" baseType="lpstr">
      <vt:lpstr>Office Theme</vt:lpstr>
      <vt:lpstr>Course number 6 COMMUNICATION</vt:lpstr>
      <vt:lpstr>Learning objectives</vt:lpstr>
      <vt:lpstr>How to communicate a bad news?</vt:lpstr>
      <vt:lpstr>Steps to deliver a bad news</vt:lpstr>
      <vt:lpstr>Steps to deliver a bad news</vt:lpstr>
      <vt:lpstr>Example videos </vt:lpstr>
      <vt:lpstr> How to deal with emotional reactions? </vt:lpstr>
      <vt:lpstr>How to deal with emotional reactions? Cont..</vt:lpstr>
      <vt:lpstr> Conveying information with compassion </vt:lpstr>
      <vt:lpstr>Case Scenario </vt:lpstr>
      <vt:lpstr>Group Activity</vt:lpstr>
      <vt:lpstr>Communicating with patients in different situations</vt:lpstr>
      <vt:lpstr>References</vt:lpstr>
      <vt:lpstr>Developed 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number 5 COMMUNICATION</dc:title>
  <dc:creator>Martin Jens Persson</dc:creator>
  <cp:lastModifiedBy>Thomas Nilsen</cp:lastModifiedBy>
  <cp:revision>61</cp:revision>
  <dcterms:created xsi:type="dcterms:W3CDTF">2022-12-12T07:56:35Z</dcterms:created>
  <dcterms:modified xsi:type="dcterms:W3CDTF">2023-11-16T18:08:36Z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