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7"/>
  </p:notesMasterIdLst>
  <p:sldIdLst>
    <p:sldId id="256" r:id="rId2"/>
    <p:sldId id="266" r:id="rId3"/>
    <p:sldId id="267" r:id="rId4"/>
    <p:sldId id="275" r:id="rId5"/>
    <p:sldId id="276" r:id="rId6"/>
    <p:sldId id="277" r:id="rId7"/>
    <p:sldId id="278" r:id="rId8"/>
    <p:sldId id="279" r:id="rId9"/>
    <p:sldId id="280" r:id="rId10"/>
    <p:sldId id="268" r:id="rId11"/>
    <p:sldId id="282" r:id="rId12"/>
    <p:sldId id="290" r:id="rId13"/>
    <p:sldId id="283" r:id="rId14"/>
    <p:sldId id="285" r:id="rId15"/>
    <p:sldId id="286" r:id="rId16"/>
    <p:sldId id="288" r:id="rId17"/>
    <p:sldId id="289" r:id="rId18"/>
    <p:sldId id="291" r:id="rId19"/>
    <p:sldId id="269" r:id="rId20"/>
    <p:sldId id="270" r:id="rId21"/>
    <p:sldId id="271" r:id="rId22"/>
    <p:sldId id="272" r:id="rId23"/>
    <p:sldId id="273" r:id="rId24"/>
    <p:sldId id="274" r:id="rId25"/>
    <p:sldId id="265" r:id="rId2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hgnKjG5wktwyMCJPxiZ9DWmznC2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71A921-BF41-A273-A3FA-8DEC70F49E2A}" v="4" dt="2023-11-16T18:07:34.6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83" d="100"/>
          <a:sy n="83" d="100"/>
        </p:scale>
        <p:origin x="547"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customschemas.google.com/relationships/presentationmetadata" Target="metadata"/><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Nilsen" userId="S::thomas.nilsen_skole.rogfk.no#ext#@hkrse.onmicrosoft.com::7791ebb6-3a8d-49fa-a92a-8a4ded0a90c2" providerId="AD" clId="Web-{4C71A921-BF41-A273-A3FA-8DEC70F49E2A}"/>
    <pc:docChg chg="modSld">
      <pc:chgData name="Thomas Nilsen" userId="S::thomas.nilsen_skole.rogfk.no#ext#@hkrse.onmicrosoft.com::7791ebb6-3a8d-49fa-a92a-8a4ded0a90c2" providerId="AD" clId="Web-{4C71A921-BF41-A273-A3FA-8DEC70F49E2A}" dt="2023-11-16T18:07:28.897" v="2" actId="20577"/>
      <pc:docMkLst>
        <pc:docMk/>
      </pc:docMkLst>
      <pc:sldChg chg="modSp">
        <pc:chgData name="Thomas Nilsen" userId="S::thomas.nilsen_skole.rogfk.no#ext#@hkrse.onmicrosoft.com::7791ebb6-3a8d-49fa-a92a-8a4ded0a90c2" providerId="AD" clId="Web-{4C71A921-BF41-A273-A3FA-8DEC70F49E2A}" dt="2023-11-16T18:07:28.897" v="2" actId="20577"/>
        <pc:sldMkLst>
          <pc:docMk/>
          <pc:sldMk cId="0" sldId="256"/>
        </pc:sldMkLst>
        <pc:spChg chg="mod">
          <ac:chgData name="Thomas Nilsen" userId="S::thomas.nilsen_skole.rogfk.no#ext#@hkrse.onmicrosoft.com::7791ebb6-3a8d-49fa-a92a-8a4ded0a90c2" providerId="AD" clId="Web-{4C71A921-BF41-A273-A3FA-8DEC70F49E2A}" dt="2023-11-16T18:07:28.897" v="2" actId="20577"/>
          <ac:spMkLst>
            <pc:docMk/>
            <pc:sldMk cId="0" sldId="256"/>
            <ac:spMk id="7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371801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 name="Google Shape;7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8</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95667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extLst>
      <p:ext uri="{BB962C8B-B14F-4D97-AF65-F5344CB8AC3E}">
        <p14:creationId xmlns:p14="http://schemas.microsoft.com/office/powerpoint/2010/main" val="3291356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13"/>
          <p:cNvSpPr txBox="1">
            <a:spLocks noGrp="1"/>
          </p:cNvSpPr>
          <p:nvPr>
            <p:ph type="title"/>
          </p:nvPr>
        </p:nvSpPr>
        <p:spPr>
          <a:xfrm>
            <a:off x="838200" y="365125"/>
            <a:ext cx="10515600" cy="8743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3"/>
          <p:cNvSpPr txBox="1">
            <a:spLocks noGrp="1"/>
          </p:cNvSpPr>
          <p:nvPr>
            <p:ph type="body" idx="1"/>
          </p:nvPr>
        </p:nvSpPr>
        <p:spPr>
          <a:xfrm>
            <a:off x="838200" y="1371600"/>
            <a:ext cx="10515600" cy="480536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7"/>
        <p:cNvGrpSpPr/>
        <p:nvPr/>
      </p:nvGrpSpPr>
      <p:grpSpPr>
        <a:xfrm>
          <a:off x="0" y="0"/>
          <a:ext cx="0" cy="0"/>
          <a:chOff x="0" y="0"/>
          <a:chExt cx="0" cy="0"/>
        </a:xfrm>
      </p:grpSpPr>
      <p:sp>
        <p:nvSpPr>
          <p:cNvPr id="68" name="Google Shape;68;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Google Shape;71;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6"/>
        <p:cNvGrpSpPr/>
        <p:nvPr/>
      </p:nvGrpSpPr>
      <p:grpSpPr>
        <a:xfrm>
          <a:off x="0" y="0"/>
          <a:ext cx="0" cy="0"/>
          <a:chOff x="0" y="0"/>
          <a:chExt cx="0" cy="0"/>
        </a:xfrm>
      </p:grpSpPr>
      <p:sp>
        <p:nvSpPr>
          <p:cNvPr id="17" name="Google Shape;17;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4223199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2"/>
        <p:cNvGrpSpPr/>
        <p:nvPr/>
      </p:nvGrpSpPr>
      <p:grpSpPr>
        <a:xfrm>
          <a:off x="0" y="0"/>
          <a:ext cx="0" cy="0"/>
          <a:chOff x="0" y="0"/>
          <a:chExt cx="0" cy="0"/>
        </a:xfrm>
      </p:grpSpPr>
      <p:sp>
        <p:nvSpPr>
          <p:cNvPr id="23" name="Google Shape;23;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15"/>
          <p:cNvSpPr txBox="1">
            <a:spLocks noGrp="1"/>
          </p:cNvSpPr>
          <p:nvPr>
            <p:ph type="title"/>
          </p:nvPr>
        </p:nvSpPr>
        <p:spPr>
          <a:xfrm>
            <a:off x="838200" y="365125"/>
            <a:ext cx="10515600" cy="74231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5"/>
          <p:cNvSpPr txBox="1">
            <a:spLocks noGrp="1"/>
          </p:cNvSpPr>
          <p:nvPr>
            <p:ph type="body" idx="1"/>
          </p:nvPr>
        </p:nvSpPr>
        <p:spPr>
          <a:xfrm>
            <a:off x="838200" y="1361440"/>
            <a:ext cx="5181600" cy="481552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5"/>
          <p:cNvSpPr txBox="1">
            <a:spLocks noGrp="1"/>
          </p:cNvSpPr>
          <p:nvPr>
            <p:ph type="body" idx="2"/>
          </p:nvPr>
        </p:nvSpPr>
        <p:spPr>
          <a:xfrm>
            <a:off x="6172200" y="1361440"/>
            <a:ext cx="5181600" cy="481552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9"/>
        <p:cNvGrpSpPr/>
        <p:nvPr/>
      </p:nvGrpSpPr>
      <p:grpSpPr>
        <a:xfrm>
          <a:off x="0" y="0"/>
          <a:ext cx="0" cy="0"/>
          <a:chOff x="0" y="0"/>
          <a:chExt cx="0" cy="0"/>
        </a:xfrm>
      </p:grpSpPr>
      <p:sp>
        <p:nvSpPr>
          <p:cNvPr id="30" name="Google Shape;30;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2" name="Google Shape;32;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6" name="Google Shape;3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7" name="Google Shape;3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8"/>
        <p:cNvGrpSpPr/>
        <p:nvPr/>
      </p:nvGrpSpPr>
      <p:grpSpPr>
        <a:xfrm>
          <a:off x="0" y="0"/>
          <a:ext cx="0" cy="0"/>
          <a:chOff x="0" y="0"/>
          <a:chExt cx="0" cy="0"/>
        </a:xfrm>
      </p:grpSpPr>
      <p:sp>
        <p:nvSpPr>
          <p:cNvPr id="39" name="Google Shape;3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1" name="Google Shape;41;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2" name="Google Shape;42;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5" name="Google Shape;4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6" name="Google Shape;4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7"/>
        <p:cNvGrpSpPr/>
        <p:nvPr/>
      </p:nvGrpSpPr>
      <p:grpSpPr>
        <a:xfrm>
          <a:off x="0" y="0"/>
          <a:ext cx="0" cy="0"/>
          <a:chOff x="0" y="0"/>
          <a:chExt cx="0" cy="0"/>
        </a:xfrm>
      </p:grpSpPr>
      <p:sp>
        <p:nvSpPr>
          <p:cNvPr id="48" name="Google Shape;48;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0" name="Google Shape;50;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a:spLocks noGrp="1"/>
          </p:cNvSpPr>
          <p:nvPr>
            <p:ph type="pic" idx="2"/>
          </p:nvPr>
        </p:nvSpPr>
        <p:spPr>
          <a:xfrm>
            <a:off x="5183188" y="987425"/>
            <a:ext cx="6172200" cy="4873625"/>
          </a:xfrm>
          <a:prstGeom prst="rect">
            <a:avLst/>
          </a:prstGeom>
          <a:noFill/>
          <a:ln>
            <a:noFill/>
          </a:ln>
        </p:spPr>
      </p:sp>
      <p:sp>
        <p:nvSpPr>
          <p:cNvPr id="57" name="Google Shape;57;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Google Shape;5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5" name="Google Shape;65;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Google Shape;66;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12" name="Google Shape;12;p11"/>
          <p:cNvGrpSpPr/>
          <p:nvPr/>
        </p:nvGrpSpPr>
        <p:grpSpPr>
          <a:xfrm>
            <a:off x="179523" y="6121210"/>
            <a:ext cx="6520219" cy="633095"/>
            <a:chOff x="519728" y="10058718"/>
            <a:chExt cx="6520219" cy="633095"/>
          </a:xfrm>
        </p:grpSpPr>
        <p:pic>
          <p:nvPicPr>
            <p:cNvPr id="13" name="Google Shape;13;p11"/>
            <p:cNvPicPr preferRelativeResize="0"/>
            <p:nvPr/>
          </p:nvPicPr>
          <p:blipFill rotWithShape="1">
            <a:blip r:embed="rId13">
              <a:alphaModFix/>
            </a:blip>
            <a:srcRect/>
            <a:stretch/>
          </p:blipFill>
          <p:spPr>
            <a:xfrm>
              <a:off x="519728" y="10058718"/>
              <a:ext cx="2218055" cy="633095"/>
            </a:xfrm>
            <a:prstGeom prst="rect">
              <a:avLst/>
            </a:prstGeom>
            <a:noFill/>
            <a:ln>
              <a:noFill/>
            </a:ln>
          </p:spPr>
        </p:pic>
        <p:sp>
          <p:nvSpPr>
            <p:cNvPr id="14" name="Google Shape;14;p11"/>
            <p:cNvSpPr txBox="1"/>
            <p:nvPr/>
          </p:nvSpPr>
          <p:spPr>
            <a:xfrm>
              <a:off x="2796720" y="10142137"/>
              <a:ext cx="4243227"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800" b="0" i="0" u="none" strike="noStrike" cap="none">
                  <a:solidFill>
                    <a:schemeClr val="dk1"/>
                  </a:solidFill>
                  <a:latin typeface="Calibri"/>
                  <a:ea typeface="Calibri"/>
                  <a:cs typeface="Calibri"/>
                  <a:sym typeface="Calibri"/>
                </a:rPr>
                <a:t>Reference number: 618596-EPP-1-2020-1-SE-EPPKA2-CBHE-JP</a:t>
              </a:r>
              <a:br>
                <a:rPr lang="en-GB" sz="800" b="0" i="0" u="none" strike="noStrike" cap="none">
                  <a:solidFill>
                    <a:schemeClr val="dk1"/>
                  </a:solidFill>
                  <a:latin typeface="Calibri"/>
                  <a:ea typeface="Calibri"/>
                  <a:cs typeface="Calibri"/>
                  <a:sym typeface="Calibri"/>
                </a:rPr>
              </a:br>
              <a:r>
                <a:rPr lang="en-GB" sz="800" b="0" i="0" u="none" strike="noStrike" cap="none">
                  <a:solidFill>
                    <a:schemeClr val="dk1"/>
                  </a:solidFill>
                  <a:latin typeface="Calibri"/>
                  <a:ea typeface="Calibri"/>
                  <a:cs typeface="Calibri"/>
                  <a:sym typeface="Calibri"/>
                </a:rPr>
                <a:t>This publication [communication] reflects the views only of the authors, and the Commission cannot be held responsible for any use, which may be made of the information contained therein.</a:t>
              </a:r>
              <a:endParaRPr/>
            </a:p>
          </p:txBody>
        </p:sp>
      </p:grpSp>
      <p:pic>
        <p:nvPicPr>
          <p:cNvPr id="15" name="Google Shape;15;p11"/>
          <p:cNvPicPr preferRelativeResize="0"/>
          <p:nvPr/>
        </p:nvPicPr>
        <p:blipFill rotWithShape="1">
          <a:blip r:embed="rId14">
            <a:alphaModFix/>
          </a:blip>
          <a:srcRect/>
          <a:stretch/>
        </p:blipFill>
        <p:spPr>
          <a:xfrm>
            <a:off x="11058439" y="5504807"/>
            <a:ext cx="1074143" cy="130911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
          <p:cNvSpPr txBox="1">
            <a:spLocks noGrp="1"/>
          </p:cNvSpPr>
          <p:nvPr>
            <p:ph type="ctrTitle"/>
          </p:nvPr>
        </p:nvSpPr>
        <p:spPr>
          <a:xfrm>
            <a:off x="1490070" y="1775790"/>
            <a:ext cx="9144000" cy="1293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dk1"/>
              </a:buClr>
              <a:buSzPct val="100000"/>
              <a:buFont typeface="Calibri"/>
              <a:buNone/>
            </a:pPr>
            <a:r>
              <a:rPr lang="en-GB" sz="5400" b="1" dirty="0"/>
              <a:t>Course number 6</a:t>
            </a:r>
            <a:br>
              <a:rPr lang="en-GB" sz="5400" b="1" dirty="0"/>
            </a:br>
            <a:r>
              <a:rPr lang="en-GB" sz="5400" b="1" dirty="0"/>
              <a:t>COMMUNICATION</a:t>
            </a:r>
            <a:endParaRPr sz="5400" dirty="0"/>
          </a:p>
        </p:txBody>
      </p:sp>
      <p:sp>
        <p:nvSpPr>
          <p:cNvPr id="79" name="Google Shape;79;p1"/>
          <p:cNvSpPr txBox="1"/>
          <p:nvPr/>
        </p:nvSpPr>
        <p:spPr>
          <a:xfrm>
            <a:off x="1696949" y="4327208"/>
            <a:ext cx="9144000" cy="633095"/>
          </a:xfrm>
          <a:prstGeom prst="rect">
            <a:avLst/>
          </a:prstGeom>
          <a:noFill/>
          <a:ln>
            <a:noFill/>
          </a:ln>
        </p:spPr>
        <p:txBody>
          <a:bodyPr spcFirstLastPara="1" wrap="square" lIns="91425" tIns="45700" rIns="91425" bIns="45700" anchor="t" anchorCtr="0">
            <a:normAutofit fontScale="92500" lnSpcReduction="10000"/>
          </a:bodyPr>
          <a:lstStyle/>
          <a:p>
            <a:pPr marL="0" marR="0" lvl="0" indent="0" algn="ctr" rtl="0">
              <a:lnSpc>
                <a:spcPct val="90000"/>
              </a:lnSpc>
              <a:spcBef>
                <a:spcPts val="0"/>
              </a:spcBef>
              <a:spcAft>
                <a:spcPts val="0"/>
              </a:spcAft>
              <a:buClr>
                <a:schemeClr val="dk1"/>
              </a:buClr>
              <a:buSzPts val="2400"/>
              <a:buFont typeface="Arial"/>
              <a:buNone/>
            </a:pPr>
            <a:r>
              <a:rPr lang="en-GB" sz="2400" dirty="0">
                <a:solidFill>
                  <a:schemeClr val="dk1"/>
                </a:solidFill>
                <a:latin typeface="Calibri"/>
                <a:ea typeface="Calibri"/>
                <a:cs typeface="Calibri"/>
                <a:sym typeface="Calibri"/>
              </a:rPr>
              <a:t>Ms. KKPM Kumari De Silva</a:t>
            </a:r>
            <a:br>
              <a:rPr lang="en-GB" sz="2400" dirty="0">
                <a:solidFill>
                  <a:schemeClr val="dk1"/>
                </a:solidFill>
                <a:latin typeface="Calibri"/>
                <a:ea typeface="Calibri"/>
                <a:cs typeface="Calibri"/>
                <a:sym typeface="Calibri"/>
              </a:rPr>
            </a:br>
            <a:r>
              <a:rPr lang="en-GB" sz="2400" dirty="0">
                <a:solidFill>
                  <a:schemeClr val="dk1"/>
                </a:solidFill>
                <a:latin typeface="Calibri"/>
                <a:ea typeface="Calibri"/>
                <a:cs typeface="Calibri"/>
                <a:sym typeface="Calibri"/>
              </a:rPr>
              <a:t>University of Ruhuna</a:t>
            </a:r>
            <a:endParaRPr dirty="0"/>
          </a:p>
        </p:txBody>
      </p:sp>
      <p:sp>
        <p:nvSpPr>
          <p:cNvPr id="80" name="Google Shape;80;p1"/>
          <p:cNvSpPr txBox="1"/>
          <p:nvPr/>
        </p:nvSpPr>
        <p:spPr>
          <a:xfrm>
            <a:off x="516835" y="252076"/>
            <a:ext cx="10151165"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dirty="0" err="1">
                <a:solidFill>
                  <a:schemeClr val="dk1"/>
                </a:solidFill>
                <a:latin typeface="Calibri"/>
                <a:ea typeface="Calibri"/>
                <a:cs typeface="Calibri"/>
                <a:sym typeface="Calibri"/>
              </a:rPr>
              <a:t>nEUROcare</a:t>
            </a:r>
            <a:r>
              <a:rPr lang="en-GB" sz="1800" b="1" dirty="0">
                <a:solidFill>
                  <a:schemeClr val="dk1"/>
                </a:solidFill>
                <a:latin typeface="Calibri"/>
                <a:ea typeface="Calibri"/>
                <a:cs typeface="Calibri"/>
                <a:sym typeface="Calibri"/>
              </a:rPr>
              <a:t> - </a:t>
            </a:r>
            <a:br>
              <a:rPr lang="en-GB" sz="1800" b="1" dirty="0">
                <a:solidFill>
                  <a:schemeClr val="dk1"/>
                </a:solidFill>
                <a:latin typeface="Calibri"/>
                <a:ea typeface="Calibri"/>
                <a:cs typeface="Calibri"/>
                <a:sym typeface="Calibri"/>
              </a:rPr>
            </a:br>
            <a:r>
              <a:rPr lang="en-GB" sz="1800" b="1" dirty="0">
                <a:solidFill>
                  <a:schemeClr val="dk1"/>
                </a:solidFill>
                <a:latin typeface="Calibri"/>
                <a:ea typeface="Calibri"/>
                <a:cs typeface="Calibri"/>
                <a:sym typeface="Calibri"/>
              </a:rPr>
              <a:t>a European initiative for capacity building to meet the challenges </a:t>
            </a:r>
            <a:endParaRPr dirty="0"/>
          </a:p>
          <a:p>
            <a:pPr marL="0" marR="0" lvl="0" indent="0" algn="ctr" rtl="0">
              <a:spcBef>
                <a:spcPts val="0"/>
              </a:spcBef>
              <a:spcAft>
                <a:spcPts val="0"/>
              </a:spcAft>
              <a:buNone/>
            </a:pPr>
            <a:r>
              <a:rPr lang="en-GB" sz="1800" b="1" dirty="0">
                <a:solidFill>
                  <a:schemeClr val="dk1"/>
                </a:solidFill>
                <a:latin typeface="Calibri"/>
                <a:ea typeface="Calibri"/>
                <a:cs typeface="Calibri"/>
                <a:sym typeface="Calibri"/>
              </a:rPr>
              <a:t>of caring for people with neurodegenerative disorders in Sri Lanka</a:t>
            </a:r>
            <a:r>
              <a:rPr lang="en-GB" sz="1800" dirty="0">
                <a:solidFill>
                  <a:schemeClr val="dk1"/>
                </a:solidFill>
                <a:latin typeface="Calibri"/>
                <a:ea typeface="Calibri"/>
                <a:cs typeface="Calibri"/>
                <a:sym typeface="Calibri"/>
              </a:rPr>
              <a:t> </a:t>
            </a:r>
            <a:endParaRPr sz="1800" dirty="0">
              <a:solidFill>
                <a:schemeClr val="dk1"/>
              </a:solidFill>
              <a:latin typeface="Calibri"/>
              <a:ea typeface="Calibri"/>
              <a:cs typeface="Calibri"/>
              <a:sym typeface="Calibri"/>
            </a:endParaRPr>
          </a:p>
        </p:txBody>
      </p:sp>
      <p:sp>
        <p:nvSpPr>
          <p:cNvPr id="4" name="Google Shape;78;p1">
            <a:extLst>
              <a:ext uri="{FF2B5EF4-FFF2-40B4-BE49-F238E27FC236}">
                <a16:creationId xmlns:a16="http://schemas.microsoft.com/office/drawing/2014/main" id="{00B7A88D-FEF8-ADDA-D784-3B510B982B6C}"/>
              </a:ext>
            </a:extLst>
          </p:cNvPr>
          <p:cNvSpPr txBox="1">
            <a:spLocks/>
          </p:cNvSpPr>
          <p:nvPr/>
        </p:nvSpPr>
        <p:spPr>
          <a:xfrm>
            <a:off x="1196502" y="3141811"/>
            <a:ext cx="9798996" cy="12936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marL="0" indent="0">
              <a:spcBef>
                <a:spcPts val="0"/>
              </a:spcBef>
              <a:buSzPct val="100000"/>
            </a:pPr>
            <a:r>
              <a:rPr lang="en-GB" sz="2000" dirty="0">
                <a:latin typeface="Calibri" panose="020F0502020204030204" pitchFamily="34" charset="0"/>
                <a:cs typeface="Calibri" panose="020F0502020204030204" pitchFamily="34" charset="0"/>
              </a:rPr>
              <a:t>Unit number: 6 </a:t>
            </a:r>
          </a:p>
          <a:p>
            <a:pPr marL="0" indent="0">
              <a:spcBef>
                <a:spcPts val="0"/>
              </a:spcBef>
              <a:buSzPct val="100000"/>
            </a:pPr>
            <a:r>
              <a:rPr lang="en-GB" sz="2000" dirty="0">
                <a:latin typeface="Calibri" panose="020F0502020204030204" pitchFamily="34" charset="0"/>
                <a:cs typeface="Calibri" panose="020F0502020204030204" pitchFamily="34" charset="0"/>
              </a:rPr>
              <a:t>Unit name: </a:t>
            </a:r>
            <a:r>
              <a:rPr lang="en-GB" sz="2000" dirty="0">
                <a:solidFill>
                  <a:srgbClr val="000000"/>
                </a:solidFill>
                <a:latin typeface="Calibri" panose="020F0502020204030204" pitchFamily="34" charset="0"/>
                <a:ea typeface="Calibri" panose="020F0502020204030204" pitchFamily="34" charset="0"/>
                <a:cs typeface="Calibri" panose="020F0502020204030204" pitchFamily="34" charset="0"/>
              </a:rPr>
              <a:t>Communication between healthcare providers and family members/caregivers and legal aspects of this communication</a:t>
            </a:r>
          </a:p>
          <a:p>
            <a:pPr marL="0" indent="0">
              <a:spcBef>
                <a:spcPts val="0"/>
              </a:spcBef>
              <a:buSzPct val="100000"/>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SzPct val="100000"/>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SzPct val="100000"/>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SzPct val="100000"/>
            </a:pPr>
            <a:endParaRPr lang="en-GB" sz="2000" dirty="0">
              <a:latin typeface="Calibri" panose="020F0502020204030204" pitchFamily="34" charset="0"/>
              <a:cs typeface="Calibri" panose="020F0502020204030204" pitchFamily="34" charset="0"/>
            </a:endParaRPr>
          </a:p>
          <a:p>
            <a:pPr marL="0" indent="0">
              <a:spcBef>
                <a:spcPts val="0"/>
              </a:spcBef>
              <a:buSzPct val="100000"/>
            </a:pPr>
            <a:br>
              <a:rPr lang="en-GB" sz="2000" dirty="0">
                <a:latin typeface="Calibri" panose="020F0502020204030204" pitchFamily="34" charset="0"/>
                <a:cs typeface="Calibri" panose="020F0502020204030204" pitchFamily="34" charset="0"/>
              </a:rPr>
            </a:br>
            <a:endParaRPr lang="en-GB" sz="2000"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34E86-E118-0243-7786-D4661EAF64C5}"/>
              </a:ext>
            </a:extLst>
          </p:cNvPr>
          <p:cNvSpPr>
            <a:spLocks noGrp="1"/>
          </p:cNvSpPr>
          <p:nvPr>
            <p:ph type="title"/>
          </p:nvPr>
        </p:nvSpPr>
        <p:spPr>
          <a:xfrm>
            <a:off x="838200" y="341563"/>
            <a:ext cx="7060661" cy="884122"/>
          </a:xfrm>
        </p:spPr>
        <p:txBody>
          <a:bodyPr>
            <a:noAutofit/>
          </a:bodyPr>
          <a:lstStyle/>
          <a:p>
            <a:r>
              <a:rPr lang="en-US" sz="3600" b="1" dirty="0"/>
              <a:t>Legal issues in communication </a:t>
            </a:r>
            <a:endParaRPr lang="en-GB" sz="3600" dirty="0"/>
          </a:p>
        </p:txBody>
      </p:sp>
      <p:sp>
        <p:nvSpPr>
          <p:cNvPr id="3" name="Text Placeholder 2">
            <a:extLst>
              <a:ext uri="{FF2B5EF4-FFF2-40B4-BE49-F238E27FC236}">
                <a16:creationId xmlns:a16="http://schemas.microsoft.com/office/drawing/2014/main" id="{D9222670-9020-9ABB-883D-ADEA5AF1A9A9}"/>
              </a:ext>
            </a:extLst>
          </p:cNvPr>
          <p:cNvSpPr>
            <a:spLocks noGrp="1"/>
          </p:cNvSpPr>
          <p:nvPr>
            <p:ph type="body" idx="1"/>
          </p:nvPr>
        </p:nvSpPr>
        <p:spPr>
          <a:xfrm>
            <a:off x="838200" y="1535977"/>
            <a:ext cx="10515600" cy="4805363"/>
          </a:xfrm>
        </p:spPr>
        <p:txBody>
          <a:bodyPr>
            <a:normAutofit/>
          </a:bodyPr>
          <a:lstStyle/>
          <a:p>
            <a:pPr marL="0" indent="0">
              <a:buNone/>
            </a:pPr>
            <a:r>
              <a:rPr lang="en-US" sz="2800" b="1" dirty="0"/>
              <a:t>Legal issues may arise related to the following in the Sri Lankan context</a:t>
            </a:r>
            <a:endParaRPr lang="en-US" sz="2800" dirty="0"/>
          </a:p>
          <a:p>
            <a:pPr marL="342900" indent="-342900">
              <a:buFont typeface="Wingdings" panose="05000000000000000000" pitchFamily="2" charset="2"/>
              <a:buChar char="§"/>
            </a:pPr>
            <a:r>
              <a:rPr lang="en-US" sz="2800" dirty="0"/>
              <a:t>Providing their last will</a:t>
            </a:r>
          </a:p>
          <a:p>
            <a:pPr marL="342900" indent="-342900">
              <a:buFont typeface="Wingdings" panose="05000000000000000000" pitchFamily="2" charset="2"/>
              <a:buChar char="§"/>
            </a:pPr>
            <a:r>
              <a:rPr lang="en-US" sz="2800" dirty="0"/>
              <a:t>Taking their informed consent written or verbally </a:t>
            </a:r>
          </a:p>
          <a:p>
            <a:pPr marL="342900" indent="-342900">
              <a:buFont typeface="Wingdings" panose="05000000000000000000" pitchFamily="2" charset="2"/>
              <a:buChar char="§"/>
            </a:pPr>
            <a:r>
              <a:rPr lang="en-US" sz="2800" dirty="0"/>
              <a:t>Providing their evidence to the existing legal cases with them </a:t>
            </a:r>
          </a:p>
          <a:p>
            <a:pPr marL="342900" indent="-342900">
              <a:buFont typeface="Wingdings" panose="05000000000000000000" pitchFamily="2" charset="2"/>
              <a:buChar char="§"/>
            </a:pPr>
            <a:r>
              <a:rPr lang="en-US" sz="2800" dirty="0"/>
              <a:t>Breach of confidentiality</a:t>
            </a:r>
          </a:p>
          <a:p>
            <a:pPr marL="342900" indent="-342900">
              <a:buFont typeface="Wingdings" panose="05000000000000000000" pitchFamily="2" charset="2"/>
              <a:buChar char="§"/>
            </a:pPr>
            <a:r>
              <a:rPr lang="en-US" sz="2800" dirty="0"/>
              <a:t>Failure to communicate</a:t>
            </a:r>
          </a:p>
          <a:p>
            <a:pPr marL="342900" indent="-342900">
              <a:buFont typeface="Wingdings" panose="05000000000000000000" pitchFamily="2" charset="2"/>
              <a:buChar char="§"/>
            </a:pPr>
            <a:r>
              <a:rPr lang="en-US" sz="2800" dirty="0"/>
              <a:t>Malpractice</a:t>
            </a:r>
          </a:p>
          <a:p>
            <a:pPr marL="0" indent="0">
              <a:buNone/>
            </a:pPr>
            <a:endParaRPr lang="en-US" sz="2800" dirty="0"/>
          </a:p>
          <a:p>
            <a:endParaRPr lang="en-GB" dirty="0"/>
          </a:p>
        </p:txBody>
      </p:sp>
    </p:spTree>
    <p:extLst>
      <p:ext uri="{BB962C8B-B14F-4D97-AF65-F5344CB8AC3E}">
        <p14:creationId xmlns:p14="http://schemas.microsoft.com/office/powerpoint/2010/main" val="2162444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4388" y="385738"/>
            <a:ext cx="10501312" cy="5816977"/>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Legal issues-</a:t>
            </a:r>
          </a:p>
          <a:p>
            <a:pPr marL="342900" indent="-342900">
              <a:buFont typeface="Wingdings" panose="05000000000000000000" pitchFamily="2" charset="2"/>
              <a:buChar char="§"/>
            </a:pPr>
            <a:r>
              <a:rPr lang="en-US" sz="2800" dirty="0">
                <a:latin typeface="Calibri" panose="020F0502020204030204" pitchFamily="34" charset="0"/>
                <a:cs typeface="Calibri" panose="020F0502020204030204" pitchFamily="34" charset="0"/>
              </a:rPr>
              <a:t>Providing their last will</a:t>
            </a:r>
          </a:p>
          <a:p>
            <a:r>
              <a:rPr lang="en-US" sz="2800" dirty="0">
                <a:latin typeface="Calibri" panose="020F0502020204030204" pitchFamily="34" charset="0"/>
                <a:cs typeface="Calibri" panose="020F0502020204030204" pitchFamily="34" charset="0"/>
              </a:rPr>
              <a:t>Last will of a person is needed for handling and transferring his or her belongings to the next generation according to the  Sri Lankan context. Sometimes when they aging or suffering with chronic diseases , they have planned to do this transfer process or already this process is over before or at the time of the death. If they couldn’t  there may be legal issue regard to the ownership of the properties when sharing or dividing to the family members.</a:t>
            </a:r>
          </a:p>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When we consider the patients with neurodegenerative diseases , some times at the beginning if they want to complete this process they couldn’t till they die due to following reasons   </a:t>
            </a:r>
          </a:p>
        </p:txBody>
      </p:sp>
    </p:spTree>
    <p:extLst>
      <p:ext uri="{BB962C8B-B14F-4D97-AF65-F5344CB8AC3E}">
        <p14:creationId xmlns:p14="http://schemas.microsoft.com/office/powerpoint/2010/main" val="100372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7300" y="314299"/>
            <a:ext cx="9786938" cy="5693866"/>
          </a:xfrm>
          <a:prstGeom prst="rect">
            <a:avLst/>
          </a:prstGeom>
          <a:noFill/>
        </p:spPr>
        <p:txBody>
          <a:bodyPr wrap="square" rtlCol="0">
            <a:spAutoFit/>
          </a:bodyPr>
          <a:lstStyle/>
          <a:p>
            <a:r>
              <a:rPr lang="en-US" sz="2400" dirty="0"/>
              <a:t>Reasons- </a:t>
            </a:r>
          </a:p>
          <a:p>
            <a:endParaRPr lang="en-US" dirty="0"/>
          </a:p>
          <a:p>
            <a:pPr marL="342900" indent="-342900">
              <a:buFont typeface="Wingdings" panose="05000000000000000000" pitchFamily="2" charset="2"/>
              <a:buChar char="§"/>
            </a:pPr>
            <a:r>
              <a:rPr lang="en-US" sz="2400" dirty="0"/>
              <a:t>Due to some characteristics of the condition- </a:t>
            </a:r>
          </a:p>
          <a:p>
            <a:pPr marL="228600" indent="-228600"/>
            <a:r>
              <a:rPr lang="en-US" sz="2400" dirty="0"/>
              <a:t>   ( Loss of memory, Poor decision making , unable to express their opinions, thoughts and feelings etc.)</a:t>
            </a:r>
          </a:p>
          <a:p>
            <a:pPr marL="342900" indent="-342900">
              <a:buFont typeface="Wingdings" panose="05000000000000000000" pitchFamily="2" charset="2"/>
              <a:buChar char="§"/>
            </a:pPr>
            <a:r>
              <a:rPr lang="en-US" sz="2400" dirty="0"/>
              <a:t>No  close relations as a care giver</a:t>
            </a:r>
          </a:p>
          <a:p>
            <a:pPr marL="342900" indent="-342900">
              <a:buFont typeface="Wingdings" panose="05000000000000000000" pitchFamily="2" charset="2"/>
              <a:buChar char="§"/>
            </a:pPr>
            <a:r>
              <a:rPr lang="en-US" sz="2400" dirty="0"/>
              <a:t>Isolated from their family members and they live in elderly homes or some other places</a:t>
            </a:r>
          </a:p>
          <a:p>
            <a:pPr marL="342900" indent="-342900">
              <a:buFont typeface="Wingdings" panose="05000000000000000000" pitchFamily="2" charset="2"/>
              <a:buChar char="§"/>
            </a:pPr>
            <a:r>
              <a:rPr lang="en-US" sz="2400" dirty="0"/>
              <a:t>Refusing of giving the last will till they die even with the if they can provide</a:t>
            </a:r>
          </a:p>
          <a:p>
            <a:pPr marL="342900" indent="-342900">
              <a:buFont typeface="Wingdings" panose="05000000000000000000" pitchFamily="2" charset="2"/>
              <a:buChar char="§"/>
            </a:pPr>
            <a:r>
              <a:rPr lang="en-US" sz="2400" dirty="0"/>
              <a:t>Family members live in other countries and only patient is at home. No one to force them.</a:t>
            </a:r>
          </a:p>
          <a:p>
            <a:pPr marL="342900" indent="-342900">
              <a:buFont typeface="Wingdings" panose="05000000000000000000" pitchFamily="2" charset="2"/>
              <a:buChar char="§"/>
            </a:pPr>
            <a:endParaRPr lang="en-US" sz="2400" dirty="0"/>
          </a:p>
          <a:p>
            <a:endParaRPr lang="en-US" sz="2400" dirty="0"/>
          </a:p>
          <a:p>
            <a:pPr marL="342900" indent="-342900">
              <a:buFont typeface="Wingdings" panose="05000000000000000000" pitchFamily="2" charset="2"/>
              <a:buChar char="§"/>
            </a:pPr>
            <a:endParaRPr lang="en-US" sz="2400" dirty="0"/>
          </a:p>
          <a:p>
            <a:endParaRPr lang="en-US" dirty="0"/>
          </a:p>
        </p:txBody>
      </p:sp>
    </p:spTree>
    <p:extLst>
      <p:ext uri="{BB962C8B-B14F-4D97-AF65-F5344CB8AC3E}">
        <p14:creationId xmlns:p14="http://schemas.microsoft.com/office/powerpoint/2010/main" val="1173292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00020"/>
            <a:ext cx="11172825" cy="5078313"/>
          </a:xfrm>
          <a:prstGeom prst="rect">
            <a:avLst/>
          </a:prstGeom>
          <a:noFill/>
        </p:spPr>
        <p:txBody>
          <a:bodyPr wrap="square" rtlCol="0">
            <a:spAutoFit/>
          </a:bodyPr>
          <a:lstStyle/>
          <a:p>
            <a:pPr marL="342900" indent="-342900">
              <a:buFont typeface="Wingdings" panose="05000000000000000000" pitchFamily="2" charset="2"/>
              <a:buChar char="§"/>
            </a:pPr>
            <a:r>
              <a:rPr lang="en-US" sz="3600" dirty="0">
                <a:latin typeface="Calibri" panose="020F0502020204030204" pitchFamily="34" charset="0"/>
                <a:cs typeface="Calibri" panose="020F0502020204030204" pitchFamily="34" charset="0"/>
              </a:rPr>
              <a:t>Informed consent written or verbally</a:t>
            </a:r>
          </a:p>
          <a:p>
            <a:pPr marL="285750" indent="-285750"/>
            <a:r>
              <a:rPr lang="en-US" sz="2400" dirty="0"/>
              <a:t>    </a:t>
            </a:r>
            <a:r>
              <a:rPr lang="en-US" sz="2400" dirty="0">
                <a:latin typeface="Calibri" panose="020F0502020204030204" pitchFamily="34" charset="0"/>
                <a:cs typeface="Calibri" panose="020F0502020204030204" pitchFamily="34" charset="0"/>
              </a:rPr>
              <a:t>In Sri Lanka, as health professionals, we are bound to take informed consent from the patients before we start any inspection and examination of the body ,procedures ,investigations and treatments involved with the patients. This may be taken verbally or written one.</a:t>
            </a:r>
          </a:p>
          <a:p>
            <a:pPr marL="285750" indent="-285750"/>
            <a:endParaRPr lang="en-US" sz="2400" dirty="0">
              <a:latin typeface="Calibri" panose="020F0502020204030204" pitchFamily="34" charset="0"/>
              <a:cs typeface="Calibri" panose="020F0502020204030204" pitchFamily="34" charset="0"/>
            </a:endParaRPr>
          </a:p>
          <a:p>
            <a:pPr marL="285750" indent="57150"/>
            <a:r>
              <a:rPr lang="en-US" sz="2400" dirty="0">
                <a:latin typeface="Calibri" panose="020F0502020204030204" pitchFamily="34" charset="0"/>
                <a:cs typeface="Calibri" panose="020F0502020204030204" pitchFamily="34" charset="0"/>
              </a:rPr>
              <a:t>When we consider care of the NDD patients they are not capable of giving their own informed consent to the staff and we need their close relatives consent to start their investigations, treatment and other things. Sometimes we have to conduct treatment and other things as an emergency when they brought to the ward by not relatives . Sometimes later, family members may create issue related to the treatments, procedures and investigations conducted without their consent that will end up as a legal issue.   </a:t>
            </a:r>
          </a:p>
        </p:txBody>
      </p:sp>
    </p:spTree>
    <p:extLst>
      <p:ext uri="{BB962C8B-B14F-4D97-AF65-F5344CB8AC3E}">
        <p14:creationId xmlns:p14="http://schemas.microsoft.com/office/powerpoint/2010/main" val="1210551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638" y="485770"/>
            <a:ext cx="11287125" cy="5078313"/>
          </a:xfrm>
          <a:prstGeom prst="rect">
            <a:avLst/>
          </a:prstGeom>
          <a:noFill/>
        </p:spPr>
        <p:txBody>
          <a:bodyPr wrap="square" rtlCol="0">
            <a:spAutoFit/>
          </a:bodyPr>
          <a:lstStyle/>
          <a:p>
            <a:pPr marL="457200" indent="-457200">
              <a:buFont typeface="Wingdings" panose="05000000000000000000" pitchFamily="2" charset="2"/>
              <a:buChar char="§"/>
            </a:pPr>
            <a:r>
              <a:rPr lang="en-US" sz="3600" dirty="0">
                <a:latin typeface="Calibri" panose="020F0502020204030204" pitchFamily="34" charset="0"/>
                <a:cs typeface="Calibri" panose="020F0502020204030204" pitchFamily="34" charset="0"/>
              </a:rPr>
              <a:t>Providing evidence to the existing legal cases with them</a:t>
            </a:r>
          </a:p>
          <a:p>
            <a:r>
              <a:rPr lang="en-US" sz="2400" dirty="0">
                <a:latin typeface="Calibri" panose="020F0502020204030204" pitchFamily="34" charset="0"/>
                <a:cs typeface="Calibri" panose="020F0502020204030204" pitchFamily="34" charset="0"/>
              </a:rPr>
              <a:t>In Sri Lanka , according to our cultural  context  several types of legal cases conducted can be seen. When the </a:t>
            </a:r>
            <a:r>
              <a:rPr lang="en-US" sz="2400" dirty="0" err="1">
                <a:latin typeface="Calibri" panose="020F0502020204030204" pitchFamily="34" charset="0"/>
                <a:cs typeface="Calibri" panose="020F0502020204030204" pitchFamily="34" charset="0"/>
              </a:rPr>
              <a:t>judgement</a:t>
            </a:r>
            <a:r>
              <a:rPr lang="en-US" sz="2400" dirty="0">
                <a:latin typeface="Calibri" panose="020F0502020204030204" pitchFamily="34" charset="0"/>
                <a:cs typeface="Calibri" panose="020F0502020204030204" pitchFamily="34" charset="0"/>
              </a:rPr>
              <a:t> of cases they are used to follow  evidences (written and verbal). It is not an easy task to end up legal cases which will be lasted for a long time in Sri Lanka.</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 When we consider the patients with NDD diseases if they already involved with the court cases before starting condition they are unable to proceed this such a situation due to their inability. Such as poor memory, poor decision making ,inability of writing, unable to speak and express  their opinions and ideas. </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Above mentioned  communication barriers  of the patients legal issues will be lasted for a long time and they and their family members facing some difficulties in legal setting</a:t>
            </a:r>
            <a:r>
              <a:rPr lang="en-US" sz="2000" dirty="0"/>
              <a:t>.</a:t>
            </a:r>
          </a:p>
        </p:txBody>
      </p:sp>
    </p:spTree>
    <p:extLst>
      <p:ext uri="{BB962C8B-B14F-4D97-AF65-F5344CB8AC3E}">
        <p14:creationId xmlns:p14="http://schemas.microsoft.com/office/powerpoint/2010/main" val="3698324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8651" y="400045"/>
            <a:ext cx="11087100" cy="4708981"/>
          </a:xfrm>
          <a:prstGeom prst="rect">
            <a:avLst/>
          </a:prstGeom>
          <a:noFill/>
        </p:spPr>
        <p:txBody>
          <a:bodyPr wrap="square" rtlCol="0">
            <a:spAutoFit/>
          </a:bodyPr>
          <a:lstStyle/>
          <a:p>
            <a:pPr marL="342900" indent="-342900">
              <a:buFont typeface="Wingdings" panose="05000000000000000000" pitchFamily="2" charset="2"/>
              <a:buChar char="§"/>
            </a:pPr>
            <a:r>
              <a:rPr lang="en-US" sz="3600" dirty="0">
                <a:latin typeface="Calibri" panose="020F0502020204030204" pitchFamily="34" charset="0"/>
                <a:cs typeface="Calibri" panose="020F0502020204030204" pitchFamily="34" charset="0"/>
              </a:rPr>
              <a:t>Breach of confidentiality</a:t>
            </a:r>
          </a:p>
          <a:p>
            <a:r>
              <a:rPr lang="en-US" sz="2400" dirty="0"/>
              <a:t>As health professionals we are bound to maintain patients’ confidentiality related to their condition including their treatment ,procedures ,investigations and other personal issues with the patients .</a:t>
            </a:r>
          </a:p>
          <a:p>
            <a:endParaRPr lang="en-US" sz="2400" dirty="0"/>
          </a:p>
          <a:p>
            <a:r>
              <a:rPr lang="en-US" sz="2400" dirty="0"/>
              <a:t>In Sri Lanka  according to the law, obtaining ,disclosing or procuring personal data without consent of the patient  can be considered as a criminal offence.  </a:t>
            </a:r>
            <a:r>
              <a:rPr lang="en-US" sz="2400" dirty="0" err="1"/>
              <a:t>Futher</a:t>
            </a:r>
            <a:r>
              <a:rPr lang="en-US" sz="2400" dirty="0"/>
              <a:t> more there is an act for protecting personal data  towards patient’s safety</a:t>
            </a:r>
          </a:p>
          <a:p>
            <a:r>
              <a:rPr lang="en-US" sz="2400" dirty="0"/>
              <a:t> </a:t>
            </a:r>
          </a:p>
          <a:p>
            <a:r>
              <a:rPr lang="en-US" sz="2400" dirty="0"/>
              <a:t>When we consider the patients with NDD , some times we collect their information by getting their relatives consent without having the patient’s  own consent may create a legal issue. </a:t>
            </a:r>
          </a:p>
        </p:txBody>
      </p:sp>
    </p:spTree>
    <p:extLst>
      <p:ext uri="{BB962C8B-B14F-4D97-AF65-F5344CB8AC3E}">
        <p14:creationId xmlns:p14="http://schemas.microsoft.com/office/powerpoint/2010/main" val="1930997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1514" y="357171"/>
            <a:ext cx="10744200" cy="5663089"/>
          </a:xfrm>
          <a:prstGeom prst="rect">
            <a:avLst/>
          </a:prstGeom>
          <a:noFill/>
        </p:spPr>
        <p:txBody>
          <a:bodyPr wrap="square" rtlCol="0">
            <a:spAutoFit/>
          </a:bodyPr>
          <a:lstStyle/>
          <a:p>
            <a:pPr marL="342900" indent="-342900">
              <a:buFont typeface="Wingdings" panose="05000000000000000000" pitchFamily="2" charset="2"/>
              <a:buChar char="§"/>
            </a:pPr>
            <a:r>
              <a:rPr lang="en-US" sz="3600" dirty="0">
                <a:latin typeface="Calibri" panose="020F0502020204030204" pitchFamily="34" charset="0"/>
                <a:cs typeface="Calibri" panose="020F0502020204030204" pitchFamily="34" charset="0"/>
              </a:rPr>
              <a:t>Failure to communicate</a:t>
            </a:r>
          </a:p>
          <a:p>
            <a:pPr marL="342900" indent="-342900">
              <a:buFont typeface="Wingdings" panose="05000000000000000000" pitchFamily="2" charset="2"/>
              <a:buChar char="§"/>
            </a:pPr>
            <a:endParaRPr lang="en-US" dirty="0"/>
          </a:p>
          <a:p>
            <a:r>
              <a:rPr lang="en-US" sz="2400" dirty="0">
                <a:latin typeface="Calibri" panose="020F0502020204030204" pitchFamily="34" charset="0"/>
                <a:cs typeface="Calibri" panose="020F0502020204030204" pitchFamily="34" charset="0"/>
              </a:rPr>
              <a:t>As health care professionals , Communication with the patients is a  part of our duty. Most of the time we try to communicate the patients in better way related to the condition , treatment, procedures and other related things when we provide the care for them.  </a:t>
            </a:r>
          </a:p>
          <a:p>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When we provide the care for the patients with NDD , according patient ‘s situation try to communicate patient and their relatives as well. </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When an emergency,  patients with NDD are brought for the seeking care  by not relatives  we are unable to communicate their relations as no proper information . Any way for recover the patient , starting treatment and other things may create a legal issue in Sri Lanka.  </a:t>
            </a:r>
          </a:p>
        </p:txBody>
      </p:sp>
    </p:spTree>
    <p:extLst>
      <p:ext uri="{BB962C8B-B14F-4D97-AF65-F5344CB8AC3E}">
        <p14:creationId xmlns:p14="http://schemas.microsoft.com/office/powerpoint/2010/main" val="3070512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63" y="400040"/>
            <a:ext cx="10901362" cy="6555641"/>
          </a:xfrm>
          <a:prstGeom prst="rect">
            <a:avLst/>
          </a:prstGeom>
          <a:noFill/>
        </p:spPr>
        <p:txBody>
          <a:bodyPr wrap="square" rtlCol="0">
            <a:spAutoFit/>
          </a:bodyPr>
          <a:lstStyle/>
          <a:p>
            <a:pPr marL="342900" indent="-342900">
              <a:buFont typeface="Wingdings" panose="05000000000000000000" pitchFamily="2" charset="2"/>
              <a:buChar char="§"/>
            </a:pPr>
            <a:r>
              <a:rPr lang="en-US" sz="3600" dirty="0">
                <a:latin typeface="Calibri" panose="020F0502020204030204" pitchFamily="34" charset="0"/>
                <a:cs typeface="Calibri" panose="020F0502020204030204" pitchFamily="34" charset="0"/>
              </a:rPr>
              <a:t>Malpractice</a:t>
            </a:r>
          </a:p>
          <a:p>
            <a:r>
              <a:rPr lang="en-US" sz="2400" dirty="0">
                <a:latin typeface="Calibri" panose="020F0502020204030204" pitchFamily="34" charset="0"/>
                <a:cs typeface="Calibri" panose="020F0502020204030204" pitchFamily="34" charset="0"/>
              </a:rPr>
              <a:t>In the legal sense , malpractice refers to negative or incompetent behavior of the part of a health professional toward to the care of patients. </a:t>
            </a:r>
          </a:p>
          <a:p>
            <a:r>
              <a:rPr lang="en-US" sz="2400" dirty="0">
                <a:latin typeface="Calibri" panose="020F0502020204030204" pitchFamily="34" charset="0"/>
                <a:cs typeface="Calibri" panose="020F0502020204030204" pitchFamily="34" charset="0"/>
              </a:rPr>
              <a:t>In Sri Lanka when we consider the care to the patients with NDD the following situations can be considered as malpractice.</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Disregard or failure to take appropriate patient’s history</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Poor follow up care</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Failure to respond to the patients in a timely manner</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Failure to treat  at once and wait for their relatives consents</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In Sri Lanka, according to the legal guide lines a patient seeking  redress of health professional negligence can report to the relevant health authorities . As well as </a:t>
            </a:r>
          </a:p>
          <a:p>
            <a:r>
              <a:rPr lang="en-US" sz="2400" dirty="0">
                <a:latin typeface="Calibri" panose="020F0502020204030204" pitchFamily="34" charset="0"/>
                <a:cs typeface="Calibri" panose="020F0502020204030204" pitchFamily="34" charset="0"/>
              </a:rPr>
              <a:t>Can make complaints to the public service commission and Human rights commission. Under the civil law there is a provision regard to the patient’s compensation claim against to the malpractice activities. </a:t>
            </a:r>
          </a:p>
          <a:p>
            <a:pPr marL="342900" indent="-342900">
              <a:buFont typeface="Wingdings" panose="05000000000000000000" pitchFamily="2" charset="2"/>
              <a:buChar char="§"/>
            </a:pPr>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8193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638" y="385740"/>
            <a:ext cx="11029950" cy="5663089"/>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Suggestions  to minimize ethical  and legal Issues towards the Patients with NDD in Sri Lanka</a:t>
            </a:r>
          </a:p>
          <a:p>
            <a:endParaRPr lang="en-US" sz="3600" b="1" dirty="0">
              <a:latin typeface="Calibri" panose="020F0502020204030204" pitchFamily="34" charset="0"/>
              <a:cs typeface="Calibri" panose="020F0502020204030204" pitchFamily="34" charset="0"/>
            </a:endParaRP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Families and health care professionals and careful exploration of the real concerns may be helpful </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Clear explanation of the likely symptoms and issues at the end of life</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 Reassurance of the family members</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 Discussion that the patient can request that life prolonging treatment is withheld, and careful exploration and discussion of the deeper existential, emotional and spiritual issues may all be helpful.</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More consideration of many ethical issues by the health professionals </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Careful discussion with patients and families is essential, together with discussion amongst all members of the multidisciplinary team. </a:t>
            </a:r>
          </a:p>
          <a:p>
            <a:endParaRPr lang="en-US" dirty="0"/>
          </a:p>
        </p:txBody>
      </p:sp>
    </p:spTree>
    <p:extLst>
      <p:ext uri="{BB962C8B-B14F-4D97-AF65-F5344CB8AC3E}">
        <p14:creationId xmlns:p14="http://schemas.microsoft.com/office/powerpoint/2010/main" val="2577532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BE1AE-9F12-984B-3CCD-655797820296}"/>
              </a:ext>
            </a:extLst>
          </p:cNvPr>
          <p:cNvSpPr>
            <a:spLocks noGrp="1"/>
          </p:cNvSpPr>
          <p:nvPr>
            <p:ph type="title"/>
          </p:nvPr>
        </p:nvSpPr>
        <p:spPr>
          <a:xfrm>
            <a:off x="838199" y="365125"/>
            <a:ext cx="11019817" cy="874395"/>
          </a:xfrm>
        </p:spPr>
        <p:txBody>
          <a:bodyPr>
            <a:normAutofit fontScale="90000"/>
          </a:bodyPr>
          <a:lstStyle/>
          <a:p>
            <a:pPr lvl="0"/>
            <a:r>
              <a:rPr lang="en-US" sz="4000" b="1" dirty="0"/>
              <a:t>Importance of using an effective communication in legal and ethical matters </a:t>
            </a:r>
            <a:endParaRPr lang="en-GB" dirty="0"/>
          </a:p>
        </p:txBody>
      </p:sp>
      <p:sp>
        <p:nvSpPr>
          <p:cNvPr id="3" name="Text Placeholder 2">
            <a:extLst>
              <a:ext uri="{FF2B5EF4-FFF2-40B4-BE49-F238E27FC236}">
                <a16:creationId xmlns:a16="http://schemas.microsoft.com/office/drawing/2014/main" id="{E9CE84E9-AF6D-8BB4-D6F0-521C50FE7414}"/>
              </a:ext>
            </a:extLst>
          </p:cNvPr>
          <p:cNvSpPr>
            <a:spLocks noGrp="1"/>
          </p:cNvSpPr>
          <p:nvPr>
            <p:ph type="body" idx="1"/>
          </p:nvPr>
        </p:nvSpPr>
        <p:spPr/>
        <p:txBody>
          <a:bodyPr/>
          <a:lstStyle/>
          <a:p>
            <a:pPr marL="342900" indent="-342900">
              <a:buFont typeface="Wingdings" panose="05000000000000000000" pitchFamily="2" charset="2"/>
              <a:buChar char="§"/>
            </a:pPr>
            <a:r>
              <a:rPr lang="en-US" sz="2800" dirty="0"/>
              <a:t>Building trust. Effective communication fosters trust with others. </a:t>
            </a:r>
          </a:p>
          <a:p>
            <a:pPr marL="342900" indent="-342900">
              <a:buFont typeface="Wingdings" panose="05000000000000000000" pitchFamily="2" charset="2"/>
              <a:buChar char="§"/>
            </a:pPr>
            <a:r>
              <a:rPr lang="en-US" sz="2800" dirty="0"/>
              <a:t>Preventing or resolving problems. </a:t>
            </a:r>
          </a:p>
          <a:p>
            <a:pPr marL="342900" indent="-342900">
              <a:buFont typeface="Wingdings" panose="05000000000000000000" pitchFamily="2" charset="2"/>
              <a:buChar char="§"/>
            </a:pPr>
            <a:r>
              <a:rPr lang="en-US" sz="2800" dirty="0"/>
              <a:t>Providing clarity and direction. </a:t>
            </a:r>
          </a:p>
          <a:p>
            <a:pPr marL="342900" indent="-342900">
              <a:buFont typeface="Wingdings" panose="05000000000000000000" pitchFamily="2" charset="2"/>
              <a:buChar char="§"/>
            </a:pPr>
            <a:r>
              <a:rPr lang="en-US" sz="2800" dirty="0"/>
              <a:t>Creates better relationships. </a:t>
            </a:r>
          </a:p>
          <a:p>
            <a:pPr marL="342900" indent="-342900">
              <a:buFont typeface="Wingdings" panose="05000000000000000000" pitchFamily="2" charset="2"/>
              <a:buChar char="§"/>
            </a:pPr>
            <a:r>
              <a:rPr lang="en-US" sz="2800" dirty="0"/>
              <a:t>Increases engagement. </a:t>
            </a:r>
          </a:p>
          <a:p>
            <a:pPr marL="342900" indent="-342900">
              <a:buFont typeface="Wingdings" panose="05000000000000000000" pitchFamily="2" charset="2"/>
              <a:buChar char="§"/>
            </a:pPr>
            <a:r>
              <a:rPr lang="en-US" sz="2800" dirty="0"/>
              <a:t>Improves productivity. </a:t>
            </a:r>
          </a:p>
          <a:p>
            <a:pPr marL="342900" indent="-342900">
              <a:buFont typeface="Wingdings" panose="05000000000000000000" pitchFamily="2" charset="2"/>
              <a:buChar char="§"/>
            </a:pPr>
            <a:r>
              <a:rPr lang="en-US" sz="2800" dirty="0"/>
              <a:t>Promotes team building.</a:t>
            </a:r>
          </a:p>
          <a:p>
            <a:pPr marL="342900" indent="-342900">
              <a:buFont typeface="Wingdings" panose="05000000000000000000" pitchFamily="2" charset="2"/>
              <a:buChar char="§"/>
            </a:pPr>
            <a:r>
              <a:rPr lang="en-US" sz="2800" dirty="0"/>
              <a:t>Builds empathy.</a:t>
            </a:r>
          </a:p>
          <a:p>
            <a:pPr marL="342900" indent="-342900">
              <a:buFont typeface="Wingdings" panose="05000000000000000000" pitchFamily="2" charset="2"/>
              <a:buChar char="§"/>
            </a:pPr>
            <a:r>
              <a:rPr lang="en-US" sz="2800" dirty="0"/>
              <a:t>Increases self-awareness.</a:t>
            </a:r>
          </a:p>
          <a:p>
            <a:endParaRPr lang="en-GB" dirty="0"/>
          </a:p>
        </p:txBody>
      </p:sp>
    </p:spTree>
    <p:extLst>
      <p:ext uri="{BB962C8B-B14F-4D97-AF65-F5344CB8AC3E}">
        <p14:creationId xmlns:p14="http://schemas.microsoft.com/office/powerpoint/2010/main" val="3720551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D73E4-7A9E-A969-CCE3-55AEC47554C8}"/>
              </a:ext>
            </a:extLst>
          </p:cNvPr>
          <p:cNvSpPr>
            <a:spLocks noGrp="1"/>
          </p:cNvSpPr>
          <p:nvPr>
            <p:ph type="title"/>
          </p:nvPr>
        </p:nvSpPr>
        <p:spPr>
          <a:xfrm>
            <a:off x="604735" y="579134"/>
            <a:ext cx="11146277" cy="1249666"/>
          </a:xfrm>
        </p:spPr>
        <p:txBody>
          <a:bodyPr>
            <a:noAutofit/>
          </a:bodyPr>
          <a:lstStyle/>
          <a:p>
            <a:pPr lvl="0" algn="ctr"/>
            <a:r>
              <a:rPr lang="en-US" sz="3200" b="1" dirty="0"/>
              <a:t>Legal and ethical issues in communication</a:t>
            </a:r>
            <a:br>
              <a:rPr lang="en-US" sz="3200" b="1" dirty="0"/>
            </a:br>
            <a:r>
              <a:rPr lang="en-US" sz="3200" b="1" dirty="0"/>
              <a:t>towards patients with Neurodegenerative Diseases </a:t>
            </a:r>
            <a:br>
              <a:rPr lang="en-US" sz="3200" b="1" dirty="0"/>
            </a:br>
            <a:endParaRPr lang="en-GB" sz="3200" dirty="0"/>
          </a:p>
        </p:txBody>
      </p:sp>
      <p:sp>
        <p:nvSpPr>
          <p:cNvPr id="4" name="Text Placeholder 3">
            <a:extLst>
              <a:ext uri="{FF2B5EF4-FFF2-40B4-BE49-F238E27FC236}">
                <a16:creationId xmlns:a16="http://schemas.microsoft.com/office/drawing/2014/main" id="{32AFE8FC-60E7-CECB-CA80-61BF1F6445FE}"/>
              </a:ext>
            </a:extLst>
          </p:cNvPr>
          <p:cNvSpPr txBox="1">
            <a:spLocks noGrp="1"/>
          </p:cNvSpPr>
          <p:nvPr>
            <p:ph type="body" idx="1"/>
          </p:nvPr>
        </p:nvSpPr>
        <p:spPr>
          <a:xfrm flipH="1">
            <a:off x="838199" y="1955260"/>
            <a:ext cx="10515600" cy="2932044"/>
          </a:xfrm>
          <a:prstGeom prst="rect">
            <a:avLst/>
          </a:prstGeom>
          <a:noFill/>
        </p:spPr>
        <p:txBody>
          <a:bodyPr wrap="square" rtlCol="0">
            <a:spAutoFit/>
          </a:bodyPr>
          <a:lstStyle/>
          <a:p>
            <a:pPr marL="114300" indent="0">
              <a:buNone/>
            </a:pPr>
            <a:r>
              <a:rPr lang="en-US" b="1" i="1" dirty="0"/>
              <a:t>Objectives</a:t>
            </a:r>
          </a:p>
          <a:p>
            <a:pPr marL="342900" indent="-342900">
              <a:buFont typeface="Wingdings" panose="05000000000000000000" pitchFamily="2" charset="2"/>
              <a:buChar char="§"/>
            </a:pPr>
            <a:r>
              <a:rPr lang="en-US" dirty="0"/>
              <a:t>To explain legal and ethical issues in communication </a:t>
            </a:r>
          </a:p>
          <a:p>
            <a:pPr marL="342900" indent="-342900">
              <a:buFont typeface="Wingdings" panose="05000000000000000000" pitchFamily="2" charset="2"/>
              <a:buChar char="§"/>
            </a:pPr>
            <a:r>
              <a:rPr lang="en-US" dirty="0"/>
              <a:t>To describe importance of using an effective communication in legal and ethical matters. </a:t>
            </a:r>
          </a:p>
          <a:p>
            <a:pPr marL="342900" indent="-342900">
              <a:buFont typeface="Wingdings" panose="05000000000000000000" pitchFamily="2" charset="2"/>
              <a:buChar char="§"/>
            </a:pPr>
            <a:r>
              <a:rPr lang="en-US" dirty="0"/>
              <a:t>To describe communication strategies used in dealing with legal and ethical issues of the NDD patients</a:t>
            </a:r>
          </a:p>
        </p:txBody>
      </p:sp>
    </p:spTree>
    <p:extLst>
      <p:ext uri="{BB962C8B-B14F-4D97-AF65-F5344CB8AC3E}">
        <p14:creationId xmlns:p14="http://schemas.microsoft.com/office/powerpoint/2010/main" val="1325958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25789-72DC-8152-5BDE-1A48F4B93BEC}"/>
              </a:ext>
            </a:extLst>
          </p:cNvPr>
          <p:cNvSpPr>
            <a:spLocks noGrp="1"/>
          </p:cNvSpPr>
          <p:nvPr>
            <p:ph type="title"/>
          </p:nvPr>
        </p:nvSpPr>
        <p:spPr/>
        <p:txBody>
          <a:bodyPr>
            <a:noAutofit/>
          </a:bodyPr>
          <a:lstStyle/>
          <a:p>
            <a:r>
              <a:rPr lang="en-US" sz="3600" b="1" dirty="0"/>
              <a:t>Communication strategies used in dealing with legal and ethical issues of the NDD patients in Sri Lanka</a:t>
            </a:r>
            <a:endParaRPr lang="en-GB" sz="3600" dirty="0"/>
          </a:p>
        </p:txBody>
      </p:sp>
      <p:sp>
        <p:nvSpPr>
          <p:cNvPr id="3" name="Text Placeholder 2">
            <a:extLst>
              <a:ext uri="{FF2B5EF4-FFF2-40B4-BE49-F238E27FC236}">
                <a16:creationId xmlns:a16="http://schemas.microsoft.com/office/drawing/2014/main" id="{FC3D633B-7A2E-4859-7DB8-EBBA68C83A85}"/>
              </a:ext>
            </a:extLst>
          </p:cNvPr>
          <p:cNvSpPr>
            <a:spLocks noGrp="1"/>
          </p:cNvSpPr>
          <p:nvPr>
            <p:ph type="body" idx="1"/>
          </p:nvPr>
        </p:nvSpPr>
        <p:spPr/>
        <p:txBody>
          <a:bodyPr>
            <a:normAutofit fontScale="92500" lnSpcReduction="20000"/>
          </a:bodyPr>
          <a:lstStyle/>
          <a:p>
            <a:pPr marL="114300" lvl="0" indent="0">
              <a:buNone/>
            </a:pPr>
            <a:r>
              <a:rPr lang="en-US" sz="2800" b="1" dirty="0"/>
              <a:t>Existing Strategies- </a:t>
            </a:r>
          </a:p>
          <a:p>
            <a:pPr marL="342900" lvl="0" indent="-342900">
              <a:buFont typeface="Wingdings" panose="05000000000000000000" pitchFamily="2" charset="2"/>
              <a:buChar char="§"/>
            </a:pPr>
            <a:r>
              <a:rPr lang="en-US" sz="2800" dirty="0"/>
              <a:t>Buildup the good relationship with patient and family</a:t>
            </a:r>
          </a:p>
          <a:p>
            <a:pPr marL="342900" lvl="0" indent="-342900">
              <a:buFont typeface="Wingdings" panose="05000000000000000000" pitchFamily="2" charset="2"/>
              <a:buChar char="§"/>
            </a:pPr>
            <a:r>
              <a:rPr lang="en-US" sz="2800" dirty="0"/>
              <a:t>Be empathetic toward the patient</a:t>
            </a:r>
          </a:p>
          <a:p>
            <a:pPr marL="342900" lvl="0" indent="-342900">
              <a:buFont typeface="Wingdings" panose="05000000000000000000" pitchFamily="2" charset="2"/>
              <a:buChar char="§"/>
            </a:pPr>
            <a:r>
              <a:rPr lang="en-US" sz="2800" dirty="0"/>
              <a:t>Discussion related to the care of the patient with family members</a:t>
            </a:r>
          </a:p>
          <a:p>
            <a:pPr marL="342900" lvl="0" indent="-342900">
              <a:buFont typeface="Wingdings" panose="05000000000000000000" pitchFamily="2" charset="2"/>
              <a:buChar char="§"/>
            </a:pPr>
            <a:r>
              <a:rPr lang="en-US" sz="2800" dirty="0"/>
              <a:t>Maintaining documentation related to the communication with the patient and family</a:t>
            </a:r>
          </a:p>
          <a:p>
            <a:pPr marL="342900" lvl="0" indent="-342900">
              <a:buFont typeface="Wingdings" panose="05000000000000000000" pitchFamily="2" charset="2"/>
              <a:buChar char="§"/>
            </a:pPr>
            <a:r>
              <a:rPr lang="en-US" sz="2800" dirty="0"/>
              <a:t>Use the method of handing over of the patient care</a:t>
            </a:r>
          </a:p>
          <a:p>
            <a:pPr marL="342900" lvl="0" indent="-342900">
              <a:buFont typeface="Wingdings" panose="05000000000000000000" pitchFamily="2" charset="2"/>
              <a:buChar char="§"/>
            </a:pPr>
            <a:r>
              <a:rPr lang="en-US" sz="2800" dirty="0"/>
              <a:t>Maintain the patience with the patient and family</a:t>
            </a:r>
          </a:p>
          <a:p>
            <a:pPr marL="342900" lvl="0" indent="-342900">
              <a:buFont typeface="Wingdings" panose="05000000000000000000" pitchFamily="2" charset="2"/>
              <a:buChar char="§"/>
            </a:pPr>
            <a:r>
              <a:rPr lang="en-US" sz="2800" dirty="0"/>
              <a:t>Reassurance of the patients</a:t>
            </a:r>
          </a:p>
          <a:p>
            <a:pPr marL="342900" lvl="0" indent="-342900">
              <a:buFont typeface="Wingdings" panose="05000000000000000000" pitchFamily="2" charset="2"/>
              <a:buChar char="§"/>
            </a:pPr>
            <a:r>
              <a:rPr lang="en-US" sz="2800" dirty="0"/>
              <a:t>Active listening to the patient’s needs</a:t>
            </a:r>
          </a:p>
          <a:p>
            <a:pPr marL="342900" lvl="0" indent="-342900">
              <a:buFont typeface="Wingdings" panose="05000000000000000000" pitchFamily="2" charset="2"/>
              <a:buChar char="§"/>
            </a:pPr>
            <a:r>
              <a:rPr lang="en-US" sz="2800" dirty="0"/>
              <a:t>Getting involvement of patient’s friends and family</a:t>
            </a:r>
          </a:p>
          <a:p>
            <a:endParaRPr lang="en-GB" dirty="0"/>
          </a:p>
        </p:txBody>
      </p:sp>
    </p:spTree>
    <p:extLst>
      <p:ext uri="{BB962C8B-B14F-4D97-AF65-F5344CB8AC3E}">
        <p14:creationId xmlns:p14="http://schemas.microsoft.com/office/powerpoint/2010/main" val="1594876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E63D44-7529-B3A9-3EBC-C3F9D83EFD06}"/>
              </a:ext>
            </a:extLst>
          </p:cNvPr>
          <p:cNvSpPr>
            <a:spLocks noGrp="1"/>
          </p:cNvSpPr>
          <p:nvPr>
            <p:ph type="body" idx="1"/>
          </p:nvPr>
        </p:nvSpPr>
        <p:spPr>
          <a:xfrm>
            <a:off x="604736" y="214294"/>
            <a:ext cx="10515600" cy="4801715"/>
          </a:xfrm>
        </p:spPr>
        <p:txBody>
          <a:bodyPr>
            <a:normAutofit/>
          </a:bodyPr>
          <a:lstStyle/>
          <a:p>
            <a:pPr marL="114300" indent="0">
              <a:buNone/>
            </a:pPr>
            <a:r>
              <a:rPr lang="en-US" b="1" dirty="0"/>
              <a:t>Case Scenario- 1</a:t>
            </a:r>
            <a:endParaRPr lang="en-US" dirty="0"/>
          </a:p>
          <a:p>
            <a:pPr marL="114300" indent="0">
              <a:buNone/>
            </a:pPr>
            <a:r>
              <a:rPr lang="en-US" dirty="0"/>
              <a:t>An elderly woman was sent to the hospital because she was getting increasingly forgetful and unable to carry out her daily activities. When the nurse talking with the patient , she says that last will of her  property not given to the anybody and much worried about this situation.</a:t>
            </a:r>
          </a:p>
          <a:p>
            <a:pPr marL="114300" indent="0">
              <a:buNone/>
            </a:pPr>
            <a:r>
              <a:rPr lang="en-US" dirty="0"/>
              <a:t>How would you facilitate the patient and her family toward this situation ? </a:t>
            </a:r>
          </a:p>
        </p:txBody>
      </p:sp>
    </p:spTree>
    <p:extLst>
      <p:ext uri="{BB962C8B-B14F-4D97-AF65-F5344CB8AC3E}">
        <p14:creationId xmlns:p14="http://schemas.microsoft.com/office/powerpoint/2010/main" val="2436907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DCCE4D5-3DA5-9580-CA76-1D6AE290C6AE}"/>
              </a:ext>
            </a:extLst>
          </p:cNvPr>
          <p:cNvSpPr>
            <a:spLocks noGrp="1"/>
          </p:cNvSpPr>
          <p:nvPr>
            <p:ph type="body" idx="1"/>
          </p:nvPr>
        </p:nvSpPr>
        <p:spPr>
          <a:xfrm>
            <a:off x="838200" y="514342"/>
            <a:ext cx="10515600" cy="4819650"/>
          </a:xfrm>
        </p:spPr>
        <p:txBody>
          <a:bodyPr/>
          <a:lstStyle/>
          <a:p>
            <a:pPr marL="114300" indent="0">
              <a:buNone/>
            </a:pPr>
            <a:r>
              <a:rPr lang="en-US" sz="2800" b="1" dirty="0"/>
              <a:t>Case scenario-2</a:t>
            </a:r>
          </a:p>
          <a:p>
            <a:endParaRPr lang="en-US" sz="2800" b="1" dirty="0"/>
          </a:p>
          <a:p>
            <a:pPr marL="114300" indent="0">
              <a:buNone/>
            </a:pPr>
            <a:r>
              <a:rPr lang="en-US" sz="2800" dirty="0"/>
              <a:t>An elderly men was sent to the hospital because he was waiting for a surgery . Already he has got the language deficiencies related to the verbal expression , hearing expression and repetition and diagnosed patient with Alzheimer’s disease . </a:t>
            </a:r>
          </a:p>
          <a:p>
            <a:pPr marL="114300" indent="0">
              <a:buNone/>
            </a:pPr>
            <a:endParaRPr lang="en-US" sz="2800" dirty="0"/>
          </a:p>
          <a:p>
            <a:pPr marL="114300" indent="0">
              <a:buNone/>
            </a:pPr>
            <a:r>
              <a:rPr lang="en-US" sz="2800" dirty="0"/>
              <a:t>Nurses want to get the informed consent from the patient for his surgery and how would you facilitate this situation ? </a:t>
            </a:r>
          </a:p>
          <a:p>
            <a:endParaRPr lang="en-GB" dirty="0"/>
          </a:p>
        </p:txBody>
      </p:sp>
    </p:spTree>
    <p:extLst>
      <p:ext uri="{BB962C8B-B14F-4D97-AF65-F5344CB8AC3E}">
        <p14:creationId xmlns:p14="http://schemas.microsoft.com/office/powerpoint/2010/main" val="1258404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9402446-A631-AE0C-1BA6-4102C991C688}"/>
              </a:ext>
            </a:extLst>
          </p:cNvPr>
          <p:cNvSpPr>
            <a:spLocks noGrp="1"/>
          </p:cNvSpPr>
          <p:nvPr>
            <p:ph type="body" idx="1"/>
          </p:nvPr>
        </p:nvSpPr>
        <p:spPr>
          <a:xfrm>
            <a:off x="838200" y="285744"/>
            <a:ext cx="10515600" cy="4833938"/>
          </a:xfrm>
        </p:spPr>
        <p:txBody>
          <a:bodyPr/>
          <a:lstStyle/>
          <a:p>
            <a:pPr marL="114300" indent="0">
              <a:buNone/>
            </a:pPr>
            <a:r>
              <a:rPr lang="en-US" sz="2800" b="1" dirty="0"/>
              <a:t>Case scenario-3</a:t>
            </a:r>
          </a:p>
          <a:p>
            <a:endParaRPr lang="en-US" sz="2800" b="1" dirty="0"/>
          </a:p>
          <a:p>
            <a:r>
              <a:rPr lang="en-US" sz="2800" dirty="0"/>
              <a:t>An unmarried elderly woman was sent to the hospital because she met with sexual harassment by a one of her relation and she fed up with the situation happened. When the nurse talking with the patient she identified that memory loss , confusion and difficulty in speaking toward the patient.</a:t>
            </a:r>
          </a:p>
          <a:p>
            <a:r>
              <a:rPr lang="en-US" sz="2800" dirty="0"/>
              <a:t>No closed relations to look after the patient as well. </a:t>
            </a:r>
          </a:p>
          <a:p>
            <a:r>
              <a:rPr lang="en-US" sz="2800" dirty="0"/>
              <a:t>How would facilitate the situation concerning about the legal issue of the patient</a:t>
            </a:r>
            <a:r>
              <a:rPr lang="en-US" sz="2800" b="1" dirty="0"/>
              <a:t>.  </a:t>
            </a:r>
          </a:p>
          <a:p>
            <a:endParaRPr lang="en-GB" dirty="0"/>
          </a:p>
        </p:txBody>
      </p:sp>
    </p:spTree>
    <p:extLst>
      <p:ext uri="{BB962C8B-B14F-4D97-AF65-F5344CB8AC3E}">
        <p14:creationId xmlns:p14="http://schemas.microsoft.com/office/powerpoint/2010/main" val="3544422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9F59E3A-C830-A4C1-B133-B800EF13A349}"/>
              </a:ext>
            </a:extLst>
          </p:cNvPr>
          <p:cNvSpPr>
            <a:spLocks noGrp="1"/>
          </p:cNvSpPr>
          <p:nvPr>
            <p:ph type="body" idx="1"/>
          </p:nvPr>
        </p:nvSpPr>
        <p:spPr>
          <a:xfrm>
            <a:off x="342900" y="214307"/>
            <a:ext cx="11010900" cy="4848225"/>
          </a:xfrm>
        </p:spPr>
        <p:txBody>
          <a:bodyPr/>
          <a:lstStyle/>
          <a:p>
            <a:pPr marL="114300" indent="0">
              <a:buNone/>
            </a:pPr>
            <a:r>
              <a:rPr lang="en-US" sz="2800" b="1" dirty="0"/>
              <a:t>Case scenario-4</a:t>
            </a:r>
          </a:p>
          <a:p>
            <a:pPr marL="114300" indent="0">
              <a:buNone/>
            </a:pPr>
            <a:r>
              <a:rPr lang="en-US" sz="2800" dirty="0"/>
              <a:t>An elderly woman was sent to the hospital because she was getting increasingly forgetful and unable to carry out her daily activities. When the nurse offer the medicine to the patient , she says that I have already taken medicine and refusing  the medicines all the times. It is difficult to provide the medicine for the patient.</a:t>
            </a:r>
          </a:p>
          <a:p>
            <a:pPr marL="114300" indent="0">
              <a:buNone/>
            </a:pPr>
            <a:r>
              <a:rPr lang="en-US" sz="2800" dirty="0"/>
              <a:t>How would you facilitate this situation and what strategies you can use to facilitate ?</a:t>
            </a:r>
          </a:p>
          <a:p>
            <a:endParaRPr lang="en-US" sz="2800" dirty="0"/>
          </a:p>
          <a:p>
            <a:endParaRPr lang="en-GB" dirty="0"/>
          </a:p>
        </p:txBody>
      </p:sp>
    </p:spTree>
    <p:extLst>
      <p:ext uri="{BB962C8B-B14F-4D97-AF65-F5344CB8AC3E}">
        <p14:creationId xmlns:p14="http://schemas.microsoft.com/office/powerpoint/2010/main" val="3862693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0"/>
          <p:cNvSpPr txBox="1">
            <a:spLocks noGrp="1"/>
          </p:cNvSpPr>
          <p:nvPr>
            <p:ph type="title"/>
          </p:nvPr>
        </p:nvSpPr>
        <p:spPr>
          <a:xfrm>
            <a:off x="1919654" y="4756639"/>
            <a:ext cx="8354891" cy="930447"/>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FF"/>
              </a:buClr>
              <a:buSzPts val="4700"/>
              <a:buFont typeface="Calibri"/>
              <a:buNone/>
            </a:pPr>
            <a:r>
              <a:rPr lang="en-GB" sz="4700">
                <a:solidFill>
                  <a:srgbClr val="FFFFFF"/>
                </a:solidFill>
              </a:rPr>
              <a:t>Developed by</a:t>
            </a:r>
            <a:endParaRPr/>
          </a:p>
        </p:txBody>
      </p:sp>
      <p:pic>
        <p:nvPicPr>
          <p:cNvPr id="135" name="Google Shape;135;p10"/>
          <p:cNvPicPr preferRelativeResize="0"/>
          <p:nvPr/>
        </p:nvPicPr>
        <p:blipFill rotWithShape="1">
          <a:blip r:embed="rId3">
            <a:alphaModFix/>
          </a:blip>
          <a:srcRect/>
          <a:stretch/>
        </p:blipFill>
        <p:spPr>
          <a:xfrm>
            <a:off x="1764030" y="1638557"/>
            <a:ext cx="2569206" cy="1335987"/>
          </a:xfrm>
          <a:prstGeom prst="rect">
            <a:avLst/>
          </a:prstGeom>
          <a:noFill/>
          <a:ln>
            <a:noFill/>
          </a:ln>
        </p:spPr>
      </p:pic>
      <p:pic>
        <p:nvPicPr>
          <p:cNvPr id="136" name="Google Shape;136;p10"/>
          <p:cNvPicPr preferRelativeResize="0"/>
          <p:nvPr/>
        </p:nvPicPr>
        <p:blipFill rotWithShape="1">
          <a:blip r:embed="rId4">
            <a:alphaModFix/>
          </a:blip>
          <a:srcRect/>
          <a:stretch/>
        </p:blipFill>
        <p:spPr>
          <a:xfrm>
            <a:off x="4813297" y="1698207"/>
            <a:ext cx="2574993" cy="1216684"/>
          </a:xfrm>
          <a:prstGeom prst="rect">
            <a:avLst/>
          </a:prstGeom>
          <a:noFill/>
          <a:ln>
            <a:noFill/>
          </a:ln>
        </p:spPr>
      </p:pic>
      <p:pic>
        <p:nvPicPr>
          <p:cNvPr id="137" name="Google Shape;137;p10"/>
          <p:cNvPicPr preferRelativeResize="0"/>
          <p:nvPr/>
        </p:nvPicPr>
        <p:blipFill rotWithShape="1">
          <a:blip r:embed="rId5">
            <a:alphaModFix/>
          </a:blip>
          <a:srcRect/>
          <a:stretch/>
        </p:blipFill>
        <p:spPr>
          <a:xfrm>
            <a:off x="7861294" y="538065"/>
            <a:ext cx="2567937" cy="358159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20E69-42B7-C696-F58C-ECC21E80A160}"/>
              </a:ext>
            </a:extLst>
          </p:cNvPr>
          <p:cNvSpPr>
            <a:spLocks noGrp="1"/>
          </p:cNvSpPr>
          <p:nvPr>
            <p:ph type="title"/>
          </p:nvPr>
        </p:nvSpPr>
        <p:spPr>
          <a:xfrm>
            <a:off x="838200" y="365125"/>
            <a:ext cx="10980906" cy="874395"/>
          </a:xfrm>
        </p:spPr>
        <p:txBody>
          <a:bodyPr>
            <a:noAutofit/>
          </a:bodyPr>
          <a:lstStyle/>
          <a:p>
            <a:r>
              <a:rPr lang="en-US" sz="3600" b="1" dirty="0"/>
              <a:t>Legal and ethical issues in communication towards patients with NDD  in Sri Lanka</a:t>
            </a:r>
            <a:endParaRPr lang="en-GB" sz="3600" dirty="0"/>
          </a:p>
        </p:txBody>
      </p:sp>
      <p:sp>
        <p:nvSpPr>
          <p:cNvPr id="3" name="Text Placeholder 2">
            <a:extLst>
              <a:ext uri="{FF2B5EF4-FFF2-40B4-BE49-F238E27FC236}">
                <a16:creationId xmlns:a16="http://schemas.microsoft.com/office/drawing/2014/main" id="{B6381723-5EE6-E0BD-B30D-CAF841C49325}"/>
              </a:ext>
            </a:extLst>
          </p:cNvPr>
          <p:cNvSpPr>
            <a:spLocks noGrp="1"/>
          </p:cNvSpPr>
          <p:nvPr>
            <p:ph type="body" idx="1"/>
          </p:nvPr>
        </p:nvSpPr>
        <p:spPr/>
        <p:txBody>
          <a:bodyPr>
            <a:normAutofit/>
          </a:bodyPr>
          <a:lstStyle/>
          <a:p>
            <a:pPr marL="114300" indent="0">
              <a:buNone/>
            </a:pPr>
            <a:r>
              <a:rPr lang="en-US" sz="2800" b="1" dirty="0"/>
              <a:t>Ethical issues in communication-</a:t>
            </a:r>
          </a:p>
          <a:p>
            <a:pPr marL="114300" indent="0">
              <a:buNone/>
            </a:pPr>
            <a:r>
              <a:rPr lang="en-US" sz="2800" dirty="0"/>
              <a:t>Issues may arise related to the following ethical principles</a:t>
            </a:r>
          </a:p>
          <a:p>
            <a:pPr marL="342900" indent="-342900">
              <a:buFont typeface="Wingdings" panose="05000000000000000000" pitchFamily="2" charset="2"/>
              <a:buChar char="§"/>
            </a:pPr>
            <a:r>
              <a:rPr lang="en-US" sz="2800" dirty="0"/>
              <a:t>Beneficence</a:t>
            </a:r>
          </a:p>
          <a:p>
            <a:pPr marL="342900" indent="-342900">
              <a:buFont typeface="Wingdings" panose="05000000000000000000" pitchFamily="2" charset="2"/>
              <a:buChar char="§"/>
            </a:pPr>
            <a:r>
              <a:rPr lang="en-US" sz="2800" dirty="0"/>
              <a:t>Non-maleficence</a:t>
            </a:r>
          </a:p>
          <a:p>
            <a:pPr marL="342900" indent="-342900">
              <a:buFont typeface="Wingdings" panose="05000000000000000000" pitchFamily="2" charset="2"/>
              <a:buChar char="§"/>
            </a:pPr>
            <a:r>
              <a:rPr lang="en-US" sz="2800" dirty="0"/>
              <a:t>Respect for personal autonomy and justice</a:t>
            </a:r>
          </a:p>
          <a:p>
            <a:pPr marL="342900" indent="-342900">
              <a:buFont typeface="Wingdings" panose="05000000000000000000" pitchFamily="2" charset="2"/>
              <a:buChar char="§"/>
            </a:pPr>
            <a:r>
              <a:rPr lang="en-US" sz="2800" dirty="0"/>
              <a:t>Maintaining confidentiality and privacy</a:t>
            </a:r>
          </a:p>
          <a:p>
            <a:pPr marL="342900" indent="-342900">
              <a:buFont typeface="Wingdings" panose="05000000000000000000" pitchFamily="2" charset="2"/>
              <a:buChar char="§"/>
            </a:pPr>
            <a:r>
              <a:rPr lang="en-US" sz="2800" dirty="0"/>
              <a:t>Informed consent of the patients</a:t>
            </a:r>
          </a:p>
          <a:p>
            <a:pPr marL="342900" indent="-342900">
              <a:buFont typeface="Wingdings" panose="05000000000000000000" pitchFamily="2" charset="2"/>
              <a:buChar char="§"/>
            </a:pPr>
            <a:r>
              <a:rPr lang="en-US" sz="2800" dirty="0"/>
              <a:t>Publication of images of the patients</a:t>
            </a:r>
          </a:p>
          <a:p>
            <a:pPr marL="114300" indent="0">
              <a:buNone/>
            </a:pPr>
            <a:endParaRPr lang="en-GB" dirty="0"/>
          </a:p>
        </p:txBody>
      </p:sp>
    </p:spTree>
    <p:extLst>
      <p:ext uri="{BB962C8B-B14F-4D97-AF65-F5344CB8AC3E}">
        <p14:creationId xmlns:p14="http://schemas.microsoft.com/office/powerpoint/2010/main" val="2474642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85838" y="142838"/>
            <a:ext cx="9786937" cy="5355312"/>
          </a:xfrm>
          <a:prstGeom prst="rect">
            <a:avLst/>
          </a:prstGeom>
          <a:noFill/>
        </p:spPr>
        <p:txBody>
          <a:bodyPr wrap="square" rtlCol="0">
            <a:spAutoFit/>
          </a:bodyPr>
          <a:lstStyle/>
          <a:p>
            <a:r>
              <a:rPr lang="en-US" sz="3600" dirty="0">
                <a:latin typeface="Calibri" panose="020F0502020204030204" pitchFamily="34" charset="0"/>
                <a:cs typeface="Calibri" panose="020F0502020204030204" pitchFamily="34" charset="0"/>
              </a:rPr>
              <a:t>Ethical issues arise related to the ethical principles</a:t>
            </a:r>
          </a:p>
          <a:p>
            <a:pPr marL="571500" indent="-571500">
              <a:buFont typeface="Wingdings" panose="05000000000000000000" pitchFamily="2" charset="2"/>
              <a:buChar char="§"/>
            </a:pPr>
            <a:r>
              <a:rPr lang="en-US" sz="2800" dirty="0">
                <a:latin typeface="Calibri" panose="020F0502020204030204" pitchFamily="34" charset="0"/>
                <a:cs typeface="Calibri" panose="020F0502020204030204" pitchFamily="34" charset="0"/>
              </a:rPr>
              <a:t>Beneficence-</a:t>
            </a:r>
            <a:endParaRPr lang="en-US" sz="2800" dirty="0"/>
          </a:p>
          <a:p>
            <a:r>
              <a:rPr lang="en-US" sz="2400" dirty="0">
                <a:latin typeface="Calibri" panose="020F0502020204030204" pitchFamily="34" charset="0"/>
                <a:cs typeface="Calibri" panose="020F0502020204030204" pitchFamily="34" charset="0"/>
              </a:rPr>
              <a:t>In Sri Lanka, ethical issues may arise related to the ethical principal of beneficence. Usually health professionals may perform their duties by adhering to the their code of ethics. When we consider the care of patients with Neurodegenerative diseases, health professionals  faced some difficulties for doing maximum for the patients due to following  reasons</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Some times patients with neurodegenerative diseases may refuse their treatment</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No adequate knowledge related to the disease with patients </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Due to cultural diversity some patients have different understanding level with the given information</a:t>
            </a:r>
          </a:p>
          <a:p>
            <a:pPr marL="342900" indent="-342900">
              <a:buFont typeface="Wingdings" panose="05000000000000000000" pitchFamily="2" charset="2"/>
              <a:buChar char="§"/>
            </a:pPr>
            <a:r>
              <a:rPr lang="en-US" sz="2400" dirty="0">
                <a:latin typeface="Calibri" panose="020F0502020204030204" pitchFamily="34" charset="0"/>
                <a:cs typeface="Calibri" panose="020F0502020204030204" pitchFamily="34" charset="0"/>
              </a:rPr>
              <a:t>Rarely patient is isolated and no one as a care giver</a:t>
            </a:r>
          </a:p>
          <a:p>
            <a:pPr marL="342900" indent="-342900">
              <a:buFont typeface="Wingdings" panose="05000000000000000000" pitchFamily="2" charset="2"/>
              <a:buChar char="§"/>
            </a:pPr>
            <a:endParaRPr lang="en-US" dirty="0"/>
          </a:p>
        </p:txBody>
      </p:sp>
    </p:spTree>
    <p:extLst>
      <p:ext uri="{BB962C8B-B14F-4D97-AF65-F5344CB8AC3E}">
        <p14:creationId xmlns:p14="http://schemas.microsoft.com/office/powerpoint/2010/main" val="3384455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0100" y="385758"/>
            <a:ext cx="10301288" cy="3970318"/>
          </a:xfrm>
          <a:prstGeom prst="rect">
            <a:avLst/>
          </a:prstGeom>
          <a:noFill/>
        </p:spPr>
        <p:txBody>
          <a:bodyPr wrap="square" rtlCol="0">
            <a:spAutoFit/>
          </a:bodyPr>
          <a:lstStyle/>
          <a:p>
            <a:pPr marL="571500" indent="-571500">
              <a:buFont typeface="Wingdings" panose="05000000000000000000" pitchFamily="2" charset="2"/>
              <a:buChar char="§"/>
            </a:pPr>
            <a:r>
              <a:rPr lang="en-US" sz="3600" dirty="0">
                <a:latin typeface="Calibri" panose="020F0502020204030204" pitchFamily="34" charset="0"/>
                <a:cs typeface="Calibri" panose="020F0502020204030204" pitchFamily="34" charset="0"/>
              </a:rPr>
              <a:t>Non–maleficence-</a:t>
            </a:r>
          </a:p>
          <a:p>
            <a:r>
              <a:rPr lang="en-US" sz="2400" dirty="0">
                <a:latin typeface="Calibri" panose="020F0502020204030204" pitchFamily="34" charset="0"/>
                <a:cs typeface="Calibri" panose="020F0502020204030204" pitchFamily="34" charset="0"/>
              </a:rPr>
              <a:t>In Sri Lankan situation, all health professionals are adhered to their code of ethics and not conducting harmful things for the patients and try to continue maximum for the recovery and otherwise till their peaceful death.  </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Although when we consider the care of patients with neurodegenerative diseases we will have to violate this ethical principle at  their end of the life. Such as </a:t>
            </a:r>
          </a:p>
          <a:p>
            <a:r>
              <a:rPr lang="en-US" sz="2400" dirty="0">
                <a:latin typeface="Calibri" panose="020F0502020204030204" pitchFamily="34" charset="0"/>
                <a:cs typeface="Calibri" panose="020F0502020204030204" pitchFamily="34" charset="0"/>
              </a:rPr>
              <a:t> stopping some medications , investigations and treatments . Some times patient’s relations who know this situation as we explained them. Some they do not know can be considered as maleficence. </a:t>
            </a:r>
          </a:p>
        </p:txBody>
      </p:sp>
    </p:spTree>
    <p:extLst>
      <p:ext uri="{BB962C8B-B14F-4D97-AF65-F5344CB8AC3E}">
        <p14:creationId xmlns:p14="http://schemas.microsoft.com/office/powerpoint/2010/main" val="1477620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2963" y="600063"/>
            <a:ext cx="10615612" cy="5447645"/>
          </a:xfrm>
          <a:prstGeom prst="rect">
            <a:avLst/>
          </a:prstGeom>
          <a:noFill/>
        </p:spPr>
        <p:txBody>
          <a:bodyPr wrap="square" rtlCol="0">
            <a:spAutoFit/>
          </a:bodyPr>
          <a:lstStyle/>
          <a:p>
            <a:pPr marL="457200" indent="-457200">
              <a:buFont typeface="Wingdings" panose="05000000000000000000" pitchFamily="2" charset="2"/>
              <a:buChar char="§"/>
            </a:pPr>
            <a:r>
              <a:rPr lang="en-US" sz="3600" dirty="0">
                <a:latin typeface="Calibri" panose="020F0502020204030204" pitchFamily="34" charset="0"/>
                <a:cs typeface="Calibri" panose="020F0502020204030204" pitchFamily="34" charset="0"/>
              </a:rPr>
              <a:t>Respect for autonomy and justice</a:t>
            </a:r>
          </a:p>
          <a:p>
            <a:r>
              <a:rPr lang="en-US" sz="2400" dirty="0"/>
              <a:t>In Sri Lankan situation, as health care professionals, most of the time we respect patient’s autonomy and  acknowledging their own viewpoints, are free to make choices, and act voluntarily according to their values, beliefs and preferences . </a:t>
            </a:r>
          </a:p>
          <a:p>
            <a:r>
              <a:rPr lang="en-US" sz="2400" dirty="0"/>
              <a:t>When we consider the care of patients with neurodegenerative diseases this may be violated due to following reasons </a:t>
            </a:r>
          </a:p>
          <a:p>
            <a:pPr marL="457200" indent="-457200">
              <a:buFont typeface="Wingdings" panose="05000000000000000000" pitchFamily="2" charset="2"/>
              <a:buChar char="§"/>
            </a:pPr>
            <a:r>
              <a:rPr lang="en-US" sz="2400" dirty="0"/>
              <a:t>Severity of the patient’s condition</a:t>
            </a:r>
          </a:p>
          <a:p>
            <a:pPr marL="457200" indent="-457200">
              <a:buFont typeface="Wingdings" panose="05000000000000000000" pitchFamily="2" charset="2"/>
              <a:buChar char="§"/>
            </a:pPr>
            <a:r>
              <a:rPr lang="en-US" sz="2400" dirty="0"/>
              <a:t>Unable to express their own views to the health professionals</a:t>
            </a:r>
          </a:p>
          <a:p>
            <a:pPr marL="457200" indent="-457200">
              <a:buFont typeface="Wingdings" panose="05000000000000000000" pitchFamily="2" charset="2"/>
              <a:buChar char="§"/>
            </a:pPr>
            <a:r>
              <a:rPr lang="en-US" sz="2400" dirty="0"/>
              <a:t>Even if they can express their views, no adequate knowledge with the condition</a:t>
            </a:r>
          </a:p>
          <a:p>
            <a:pPr marL="457200" indent="-457200">
              <a:buFont typeface="Wingdings" panose="05000000000000000000" pitchFamily="2" charset="2"/>
              <a:buChar char="§"/>
            </a:pPr>
            <a:r>
              <a:rPr lang="en-US" sz="2400" dirty="0"/>
              <a:t>Cultural diversity </a:t>
            </a:r>
          </a:p>
          <a:p>
            <a:pPr marL="457200" indent="-457200">
              <a:buFont typeface="Wingdings" panose="05000000000000000000" pitchFamily="2" charset="2"/>
              <a:buChar char="§"/>
            </a:pPr>
            <a:r>
              <a:rPr lang="en-US" sz="2400" dirty="0"/>
              <a:t>Patient is isolated and no one as a care giver </a:t>
            </a:r>
          </a:p>
          <a:p>
            <a:pPr marL="457200" indent="-457200">
              <a:buFont typeface="Wingdings" panose="05000000000000000000" pitchFamily="2" charset="2"/>
              <a:buChar char="§"/>
            </a:pPr>
            <a:endParaRPr lang="en-US" sz="2400" dirty="0"/>
          </a:p>
        </p:txBody>
      </p:sp>
    </p:spTree>
    <p:extLst>
      <p:ext uri="{BB962C8B-B14F-4D97-AF65-F5344CB8AC3E}">
        <p14:creationId xmlns:p14="http://schemas.microsoft.com/office/powerpoint/2010/main" val="3619921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85751"/>
            <a:ext cx="11072813" cy="5078313"/>
          </a:xfrm>
          <a:prstGeom prst="rect">
            <a:avLst/>
          </a:prstGeom>
          <a:noFill/>
        </p:spPr>
        <p:txBody>
          <a:bodyPr wrap="square" rtlCol="0">
            <a:spAutoFit/>
          </a:bodyPr>
          <a:lstStyle/>
          <a:p>
            <a:pPr marL="342900" indent="-342900">
              <a:buFont typeface="Wingdings" panose="05000000000000000000" pitchFamily="2" charset="2"/>
              <a:buChar char="§"/>
            </a:pPr>
            <a:r>
              <a:rPr lang="en-US" sz="3600" dirty="0">
                <a:latin typeface="Calibri" panose="020F0502020204030204" pitchFamily="34" charset="0"/>
                <a:cs typeface="Calibri" panose="020F0502020204030204" pitchFamily="34" charset="0"/>
              </a:rPr>
              <a:t>Maintaining confidentiality and privacy</a:t>
            </a:r>
          </a:p>
          <a:p>
            <a:r>
              <a:rPr lang="en-US" sz="2400" dirty="0">
                <a:latin typeface="Calibri" panose="020F0502020204030204" pitchFamily="34" charset="0"/>
                <a:cs typeface="Calibri" panose="020F0502020204030204" pitchFamily="34" charset="0"/>
              </a:rPr>
              <a:t>In Sri Lankan situation, as health care professionals  we are bound to maintain confidentiality and privacy of the patients by giving information to particular patient and to their family members. Sri Lanka has been increasingly moving towards adapting electronic medical records of the patients to maintain the  confidentiality and privacy in proper manner.</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When we consider care for patients with neurodegenerative diseases some times this may be violated when the  care giver of the patients is not a member of their own family .  Some times care givers of the patients are not their relatives. As well as  in Sri Lanka patients and their relations do not have much knowledge about importance of maintaining confidentiality and privacy</a:t>
            </a:r>
            <a:r>
              <a:rPr lang="en-US" sz="2400" dirty="0"/>
              <a:t> </a:t>
            </a:r>
            <a:r>
              <a:rPr lang="en-US" sz="2400" dirty="0">
                <a:latin typeface="Calibri" panose="020F0502020204030204" pitchFamily="34" charset="0"/>
                <a:cs typeface="Calibri" panose="020F0502020204030204" pitchFamily="34" charset="0"/>
              </a:rPr>
              <a:t>and spread their personal information with talking each other.    </a:t>
            </a:r>
          </a:p>
        </p:txBody>
      </p:sp>
    </p:spTree>
    <p:extLst>
      <p:ext uri="{BB962C8B-B14F-4D97-AF65-F5344CB8AC3E}">
        <p14:creationId xmlns:p14="http://schemas.microsoft.com/office/powerpoint/2010/main" val="401814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7225" y="257154"/>
            <a:ext cx="10729913" cy="5078313"/>
          </a:xfrm>
          <a:prstGeom prst="rect">
            <a:avLst/>
          </a:prstGeom>
          <a:noFill/>
        </p:spPr>
        <p:txBody>
          <a:bodyPr wrap="square" rtlCol="0">
            <a:spAutoFit/>
          </a:bodyPr>
          <a:lstStyle/>
          <a:p>
            <a:pPr marL="571500" indent="-571500">
              <a:buFont typeface="Wingdings" panose="05000000000000000000" pitchFamily="2" charset="2"/>
              <a:buChar char="§"/>
            </a:pPr>
            <a:r>
              <a:rPr lang="en-US" sz="3600" dirty="0">
                <a:latin typeface="Calibri" panose="020F0502020204030204" pitchFamily="34" charset="0"/>
                <a:cs typeface="Calibri" panose="020F0502020204030204" pitchFamily="34" charset="0"/>
              </a:rPr>
              <a:t>Providing informed consent</a:t>
            </a:r>
          </a:p>
          <a:p>
            <a:r>
              <a:rPr lang="en-US" sz="2400" dirty="0">
                <a:latin typeface="Calibri" panose="020F0502020204030204" pitchFamily="34" charset="0"/>
                <a:cs typeface="Calibri" panose="020F0502020204030204" pitchFamily="34" charset="0"/>
              </a:rPr>
              <a:t>In Sri Lanka, as health professionals, we are bound to take informed consent from the patients before we start any inspection and examination of the body ,procedures ,investigations and treatments involved with the patients. This may be taken verbally or written one. Written consent usually take for procedures, investigations and treatments. At this moment we will have to explain risk and benefits of what we are going to do with the patients. If they do not provide their consent , cannot  be done all the things and will have to wait for their relatives consent.</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When we consider care of the NDD patients they are not capable of giving their own informed consent to the staff and we need their close relatives consent to start their investigations, treatment and other things. At this stage we conduct treatment and other things following the relatives consent may help to create ethical issue.  </a:t>
            </a:r>
          </a:p>
        </p:txBody>
      </p:sp>
    </p:spTree>
    <p:extLst>
      <p:ext uri="{BB962C8B-B14F-4D97-AF65-F5344CB8AC3E}">
        <p14:creationId xmlns:p14="http://schemas.microsoft.com/office/powerpoint/2010/main" val="121155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7225" y="342893"/>
            <a:ext cx="10815638" cy="5078313"/>
          </a:xfrm>
          <a:prstGeom prst="rect">
            <a:avLst/>
          </a:prstGeom>
          <a:noFill/>
        </p:spPr>
        <p:txBody>
          <a:bodyPr wrap="square" rtlCol="0">
            <a:spAutoFit/>
          </a:bodyPr>
          <a:lstStyle/>
          <a:p>
            <a:pPr marL="342900" indent="-342900">
              <a:buFont typeface="Wingdings" panose="05000000000000000000" pitchFamily="2" charset="2"/>
              <a:buChar char="§"/>
            </a:pPr>
            <a:r>
              <a:rPr lang="en-US" sz="3600" dirty="0">
                <a:latin typeface="Calibri" panose="020F0502020204030204" pitchFamily="34" charset="0"/>
                <a:cs typeface="Calibri" panose="020F0502020204030204" pitchFamily="34" charset="0"/>
              </a:rPr>
              <a:t>Publication of images of the patients</a:t>
            </a:r>
          </a:p>
          <a:p>
            <a:r>
              <a:rPr lang="en-US" sz="2400" dirty="0">
                <a:latin typeface="Calibri" panose="020F0502020204030204" pitchFamily="34" charset="0"/>
                <a:cs typeface="Calibri" panose="020F0502020204030204" pitchFamily="34" charset="0"/>
              </a:rPr>
              <a:t>Usually In Sri Lanka, It has been prohibited to publish images  and photographs in the any social media without their informed consent. </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As professionals, for  some educational purposes we are used to get photographs of patients with their consents. Even with the consents we showcase their photographs by applying the black eye cover over the eyes to reduce the identification of real picture.</a:t>
            </a:r>
          </a:p>
          <a:p>
            <a:r>
              <a:rPr lang="en-US" sz="2400" dirty="0">
                <a:latin typeface="Calibri" panose="020F0502020204030204" pitchFamily="34" charset="0"/>
                <a:cs typeface="Calibri" panose="020F0502020204030204" pitchFamily="34" charset="0"/>
              </a:rPr>
              <a:t>Considering the care of the NDD patients , if we take some photograph (specially for research purposes and other educational purposes) with their relations consent , it doesn’t represents the actual informed consent that they have provided and ethical issue may be created.   </a:t>
            </a:r>
          </a:p>
          <a:p>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5510279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2954</TotalTime>
  <Words>2367</Words>
  <Application>Microsoft Office PowerPoint</Application>
  <PresentationFormat>Widescreen</PresentationFormat>
  <Paragraphs>163</Paragraphs>
  <Slides>25</Slides>
  <Notes>3</Notes>
  <HiddenSlides>0</HiddenSlides>
  <MMClips>0</MMClips>
  <ScaleCrop>false</ScaleCrop>
  <HeadingPairs>
    <vt:vector size="4" baseType="variant">
      <vt:variant>
        <vt:lpstr>Tema</vt:lpstr>
      </vt:variant>
      <vt:variant>
        <vt:i4>1</vt:i4>
      </vt:variant>
      <vt:variant>
        <vt:lpstr>Lysbildetitler</vt:lpstr>
      </vt:variant>
      <vt:variant>
        <vt:i4>25</vt:i4>
      </vt:variant>
    </vt:vector>
  </HeadingPairs>
  <TitlesOfParts>
    <vt:vector size="26" baseType="lpstr">
      <vt:lpstr>Office Theme</vt:lpstr>
      <vt:lpstr>Course number 6 COMMUNICATION</vt:lpstr>
      <vt:lpstr>Legal and ethical issues in communication towards patients with Neurodegenerative Diseases  </vt:lpstr>
      <vt:lpstr>Legal and ethical issues in communication towards patients with NDD  in Sri Lanka</vt:lpstr>
      <vt:lpstr>PowerPoint-presentasjon</vt:lpstr>
      <vt:lpstr>PowerPoint-presentasjon</vt:lpstr>
      <vt:lpstr>PowerPoint-presentasjon</vt:lpstr>
      <vt:lpstr>PowerPoint-presentasjon</vt:lpstr>
      <vt:lpstr>PowerPoint-presentasjon</vt:lpstr>
      <vt:lpstr>PowerPoint-presentasjon</vt:lpstr>
      <vt:lpstr>Legal issues in communication </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Importance of using an effective communication in legal and ethical matters </vt:lpstr>
      <vt:lpstr>Communication strategies used in dealing with legal and ethical issues of the NDD patients in Sri Lanka</vt:lpstr>
      <vt:lpstr>PowerPoint-presentasjon</vt:lpstr>
      <vt:lpstr>PowerPoint-presentasjon</vt:lpstr>
      <vt:lpstr>PowerPoint-presentasjon</vt:lpstr>
      <vt:lpstr>PowerPoint-presentasjon</vt:lpstr>
      <vt:lpstr>Developed by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number 5 COMMUNICATION</dc:title>
  <dc:creator>Martin Jens Persson</dc:creator>
  <cp:lastModifiedBy>B.I. Wickramarachchi</cp:lastModifiedBy>
  <cp:revision>134</cp:revision>
  <dcterms:created xsi:type="dcterms:W3CDTF">2022-12-12T07:56:35Z</dcterms:created>
  <dcterms:modified xsi:type="dcterms:W3CDTF">2023-11-16T18:07:44Z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