
<file path=[Content_Types].xml><?xml version="1.0" encoding="utf-8"?>
<Types xmlns="http://schemas.openxmlformats.org/package/2006/content-types">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3"/>
  </p:notesMasterIdLst>
  <p:sldIdLst>
    <p:sldId id="256" r:id="rId2"/>
    <p:sldId id="266" r:id="rId3"/>
    <p:sldId id="258" r:id="rId4"/>
    <p:sldId id="267" r:id="rId5"/>
    <p:sldId id="273" r:id="rId6"/>
    <p:sldId id="268" r:id="rId7"/>
    <p:sldId id="282" r:id="rId8"/>
    <p:sldId id="283" r:id="rId9"/>
    <p:sldId id="269" r:id="rId10"/>
    <p:sldId id="275" r:id="rId11"/>
    <p:sldId id="270" r:id="rId12"/>
    <p:sldId id="276" r:id="rId13"/>
    <p:sldId id="277" r:id="rId14"/>
    <p:sldId id="286" r:id="rId15"/>
    <p:sldId id="278" r:id="rId16"/>
    <p:sldId id="279" r:id="rId17"/>
    <p:sldId id="280" r:id="rId18"/>
    <p:sldId id="288" r:id="rId19"/>
    <p:sldId id="287" r:id="rId20"/>
    <p:sldId id="264" r:id="rId21"/>
    <p:sldId id="265"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0" roundtripDataSignature="AMtx7mhgnKjG5wktwyMCJPxiZ9DWmznC2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 name="Google Shape;7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4</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1501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7"/>
        <p:cNvGrpSpPr/>
        <p:nvPr/>
      </p:nvGrpSpPr>
      <p:grpSpPr>
        <a:xfrm>
          <a:off x="0" y="0"/>
          <a:ext cx="0" cy="0"/>
          <a:chOff x="0" y="0"/>
          <a:chExt cx="0" cy="0"/>
        </a:xfrm>
      </p:grpSpPr>
      <p:sp>
        <p:nvSpPr>
          <p:cNvPr id="68" name="Google Shape;68;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13"/>
          <p:cNvSpPr txBox="1">
            <a:spLocks noGrp="1"/>
          </p:cNvSpPr>
          <p:nvPr>
            <p:ph type="title"/>
          </p:nvPr>
        </p:nvSpPr>
        <p:spPr>
          <a:xfrm>
            <a:off x="838200" y="365125"/>
            <a:ext cx="10515600" cy="87439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3"/>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
        <p:cNvGrpSpPr/>
        <p:nvPr/>
      </p:nvGrpSpPr>
      <p:grpSpPr>
        <a:xfrm>
          <a:off x="0" y="0"/>
          <a:ext cx="0" cy="0"/>
          <a:chOff x="0" y="0"/>
          <a:chExt cx="0" cy="0"/>
        </a:xfrm>
      </p:grpSpPr>
      <p:sp>
        <p:nvSpPr>
          <p:cNvPr id="23" name="Google Shape;23;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
        <p:cNvGrpSpPr/>
        <p:nvPr/>
      </p:nvGrpSpPr>
      <p:grpSpPr>
        <a:xfrm>
          <a:off x="0" y="0"/>
          <a:ext cx="0" cy="0"/>
          <a:chOff x="0" y="0"/>
          <a:chExt cx="0" cy="0"/>
        </a:xfrm>
      </p:grpSpPr>
      <p:sp>
        <p:nvSpPr>
          <p:cNvPr id="26" name="Google Shape;26;p15"/>
          <p:cNvSpPr txBox="1">
            <a:spLocks noGrp="1"/>
          </p:cNvSpPr>
          <p:nvPr>
            <p:ph type="title"/>
          </p:nvPr>
        </p:nvSpPr>
        <p:spPr>
          <a:xfrm>
            <a:off x="838200" y="365125"/>
            <a:ext cx="10515600" cy="74231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5"/>
          <p:cNvSpPr txBox="1">
            <a:spLocks noGrp="1"/>
          </p:cNvSpPr>
          <p:nvPr>
            <p:ph type="body" idx="1"/>
          </p:nvPr>
        </p:nvSpPr>
        <p:spPr>
          <a:xfrm>
            <a:off x="838200" y="1361440"/>
            <a:ext cx="5181600" cy="481552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5"/>
          <p:cNvSpPr txBox="1">
            <a:spLocks noGrp="1"/>
          </p:cNvSpPr>
          <p:nvPr>
            <p:ph type="body" idx="2"/>
          </p:nvPr>
        </p:nvSpPr>
        <p:spPr>
          <a:xfrm>
            <a:off x="6172200" y="1361440"/>
            <a:ext cx="5181600" cy="481552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9"/>
        <p:cNvGrpSpPr/>
        <p:nvPr/>
      </p:nvGrpSpPr>
      <p:grpSpPr>
        <a:xfrm>
          <a:off x="0" y="0"/>
          <a:ext cx="0" cy="0"/>
          <a:chOff x="0" y="0"/>
          <a:chExt cx="0" cy="0"/>
        </a:xfrm>
      </p:grpSpPr>
      <p:sp>
        <p:nvSpPr>
          <p:cNvPr id="30" name="Google Shape;30;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2" name="Google Shape;32;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 name="Google Shape;34;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 name="Google Shape;3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7"/>
        <p:cNvGrpSpPr/>
        <p:nvPr/>
      </p:nvGrpSpPr>
      <p:grpSpPr>
        <a:xfrm>
          <a:off x="0" y="0"/>
          <a:ext cx="0" cy="0"/>
          <a:chOff x="0" y="0"/>
          <a:chExt cx="0" cy="0"/>
        </a:xfrm>
      </p:grpSpPr>
      <p:sp>
        <p:nvSpPr>
          <p:cNvPr id="48" name="Google Shape;48;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0" name="Google Shape;50;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0"/>
          <p:cNvSpPr>
            <a:spLocks noGrp="1"/>
          </p:cNvSpPr>
          <p:nvPr>
            <p:ph type="pic" idx="2"/>
          </p:nvPr>
        </p:nvSpPr>
        <p:spPr>
          <a:xfrm>
            <a:off x="5183188" y="987425"/>
            <a:ext cx="6172200" cy="4873625"/>
          </a:xfrm>
          <a:prstGeom prst="rect">
            <a:avLst/>
          </a:prstGeom>
          <a:noFill/>
          <a:ln>
            <a:noFill/>
          </a:ln>
        </p:spPr>
      </p:sp>
      <p:sp>
        <p:nvSpPr>
          <p:cNvPr id="57" name="Google Shape;57;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2" name="Google Shape;12;p11"/>
          <p:cNvGrpSpPr/>
          <p:nvPr/>
        </p:nvGrpSpPr>
        <p:grpSpPr>
          <a:xfrm>
            <a:off x="179523" y="6121210"/>
            <a:ext cx="6520219" cy="633095"/>
            <a:chOff x="519728" y="10058718"/>
            <a:chExt cx="6520219" cy="633095"/>
          </a:xfrm>
        </p:grpSpPr>
        <p:pic>
          <p:nvPicPr>
            <p:cNvPr id="13" name="Google Shape;13;p11"/>
            <p:cNvPicPr preferRelativeResize="0"/>
            <p:nvPr/>
          </p:nvPicPr>
          <p:blipFill rotWithShape="1">
            <a:blip r:embed="rId13">
              <a:alphaModFix/>
            </a:blip>
            <a:srcRect/>
            <a:stretch/>
          </p:blipFill>
          <p:spPr>
            <a:xfrm>
              <a:off x="519728" y="10058718"/>
              <a:ext cx="2218055" cy="633095"/>
            </a:xfrm>
            <a:prstGeom prst="rect">
              <a:avLst/>
            </a:prstGeom>
            <a:noFill/>
            <a:ln>
              <a:noFill/>
            </a:ln>
          </p:spPr>
        </p:pic>
        <p:sp>
          <p:nvSpPr>
            <p:cNvPr id="14" name="Google Shape;14;p11"/>
            <p:cNvSpPr txBox="1"/>
            <p:nvPr/>
          </p:nvSpPr>
          <p:spPr>
            <a:xfrm>
              <a:off x="2796720" y="10142137"/>
              <a:ext cx="424322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b="0" i="0" u="none" strike="noStrike" cap="none">
                  <a:solidFill>
                    <a:schemeClr val="dk1"/>
                  </a:solidFill>
                  <a:latin typeface="Calibri"/>
                  <a:ea typeface="Calibri"/>
                  <a:cs typeface="Calibri"/>
                  <a:sym typeface="Calibri"/>
                </a:rPr>
                <a:t>Reference number: 618596-EPP-1-2020-1-SE-EPPKA2-CBHE-JP</a:t>
              </a:r>
              <a:br>
                <a:rPr lang="en-GB" sz="800" b="0" i="0" u="none" strike="noStrike" cap="none">
                  <a:solidFill>
                    <a:schemeClr val="dk1"/>
                  </a:solidFill>
                  <a:latin typeface="Calibri"/>
                  <a:ea typeface="Calibri"/>
                  <a:cs typeface="Calibri"/>
                  <a:sym typeface="Calibri"/>
                </a:rPr>
              </a:br>
              <a:r>
                <a:rPr lang="en-GB" sz="800" b="0" i="0" u="none" strike="noStrike" cap="none">
                  <a:solidFill>
                    <a:schemeClr val="dk1"/>
                  </a:solidFill>
                  <a:latin typeface="Calibri"/>
                  <a:ea typeface="Calibri"/>
                  <a:cs typeface="Calibri"/>
                  <a:sym typeface="Calibri"/>
                </a:rPr>
                <a:t>This publication [communication] reflects the views only of the authors, and the Commission cannot be held responsible for any use, which may be made of the information contained therein.</a:t>
              </a:r>
              <a:endParaRPr/>
            </a:p>
          </p:txBody>
        </p:sp>
      </p:grpSp>
      <p:pic>
        <p:nvPicPr>
          <p:cNvPr id="15" name="Google Shape;15;p11"/>
          <p:cNvPicPr preferRelativeResize="0"/>
          <p:nvPr/>
        </p:nvPicPr>
        <p:blipFill rotWithShape="1">
          <a:blip r:embed="rId14">
            <a:alphaModFix/>
          </a:blip>
          <a:srcRect/>
          <a:stretch/>
        </p:blipFill>
        <p:spPr>
          <a:xfrm>
            <a:off x="11058439" y="5504807"/>
            <a:ext cx="1074143" cy="130911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p3"/><Relationship Id="rId1" Type="http://schemas.microsoft.com/office/2007/relationships/media" Target="../media/media10.mp3"/><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p3"/><Relationship Id="rId1" Type="http://schemas.microsoft.com/office/2007/relationships/media" Target="../media/media11.mp3"/><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p3"/><Relationship Id="rId1" Type="http://schemas.microsoft.com/office/2007/relationships/media" Target="../media/media12.mp3"/><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p3"/><Relationship Id="rId1" Type="http://schemas.microsoft.com/office/2007/relationships/media" Target="../media/media13.mp3"/><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p3"/><Relationship Id="rId1" Type="http://schemas.microsoft.com/office/2007/relationships/media" Target="../media/media14.mp3"/><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p3"/><Relationship Id="rId1" Type="http://schemas.microsoft.com/office/2007/relationships/media" Target="../media/media15.mp3"/><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p3"/><Relationship Id="rId1" Type="http://schemas.microsoft.com/office/2007/relationships/media" Target="../media/media16.mp3"/><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p3"/><Relationship Id="rId1" Type="http://schemas.microsoft.com/office/2007/relationships/media" Target="../media/media17.mp3"/><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p3"/><Relationship Id="rId1" Type="http://schemas.microsoft.com/office/2007/relationships/media" Target="../media/media17.mp3"/><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p3"/><Relationship Id="rId1" Type="http://schemas.microsoft.com/office/2007/relationships/media" Target="../media/media18.mp3"/><Relationship Id="rId6" Type="http://schemas.openxmlformats.org/officeDocument/2006/relationships/image" Target="../media/image3.png"/><Relationship Id="rId5" Type="http://schemas.openxmlformats.org/officeDocument/2006/relationships/hyperlink" Target="http://www.health.gov.lk/moh_final/english/public/elfinder/files/publications/list_publi/NDHGS%20v2.pdf" TargetMode="External"/><Relationship Id="rId4" Type="http://schemas.openxmlformats.org/officeDocument/2006/relationships/hyperlink" Target="https://www.worldbank.org/en/news/feature/2014/04/17/upgraded-record-keeping-helps-save-lives"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mp3"/><Relationship Id="rId1" Type="http://schemas.microsoft.com/office/2007/relationships/media" Target="../media/media19.mp3"/><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6.jpg"/><Relationship Id="rId2" Type="http://schemas.openxmlformats.org/officeDocument/2006/relationships/audio" Target="../media/media20.mp3"/><Relationship Id="rId1" Type="http://schemas.microsoft.com/office/2007/relationships/media" Target="../media/media20.mp3"/><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notesSlide" Target="../notesSlides/notesSlide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p3"/><Relationship Id="rId1" Type="http://schemas.microsoft.com/office/2007/relationships/media" Target="../media/media8.mp3"/><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p3"/><Relationship Id="rId1" Type="http://schemas.microsoft.com/office/2007/relationships/media" Target="../media/media9.mp3"/><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
          <p:cNvSpPr txBox="1">
            <a:spLocks noGrp="1"/>
          </p:cNvSpPr>
          <p:nvPr>
            <p:ph type="ctrTitle"/>
          </p:nvPr>
        </p:nvSpPr>
        <p:spPr>
          <a:xfrm>
            <a:off x="1490070" y="1775790"/>
            <a:ext cx="9144000" cy="12936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en-GB" sz="5400" b="1" dirty="0"/>
              <a:t>Course number 5</a:t>
            </a:r>
            <a:br>
              <a:rPr lang="en-GB" sz="5400" b="1" dirty="0"/>
            </a:br>
            <a:r>
              <a:rPr lang="en-GB" sz="5400" b="1" dirty="0"/>
              <a:t>COMMUNICATION</a:t>
            </a:r>
            <a:endParaRPr sz="5400" dirty="0"/>
          </a:p>
        </p:txBody>
      </p:sp>
      <p:sp>
        <p:nvSpPr>
          <p:cNvPr id="78" name="Google Shape;78;p1"/>
          <p:cNvSpPr txBox="1">
            <a:spLocks noGrp="1"/>
          </p:cNvSpPr>
          <p:nvPr>
            <p:ph type="subTitle" idx="1"/>
          </p:nvPr>
        </p:nvSpPr>
        <p:spPr>
          <a:xfrm>
            <a:off x="1524000" y="3311804"/>
            <a:ext cx="9144000" cy="923329"/>
          </a:xfrm>
          <a:prstGeom prst="rect">
            <a:avLst/>
          </a:prstGeom>
          <a:noFill/>
          <a:ln>
            <a:noFill/>
          </a:ln>
        </p:spPr>
        <p:txBody>
          <a:bodyPr spcFirstLastPara="1" wrap="square" lIns="91425" tIns="45700" rIns="91425" bIns="45700" anchor="t" anchorCtr="0">
            <a:normAutofit fontScale="70000" lnSpcReduction="20000"/>
          </a:bodyPr>
          <a:lstStyle/>
          <a:p>
            <a:pPr marL="0" lvl="0" indent="0" algn="ctr" rtl="0">
              <a:lnSpc>
                <a:spcPct val="90000"/>
              </a:lnSpc>
              <a:spcBef>
                <a:spcPts val="0"/>
              </a:spcBef>
              <a:spcAft>
                <a:spcPts val="0"/>
              </a:spcAft>
              <a:buClr>
                <a:schemeClr val="dk1"/>
              </a:buClr>
              <a:buSzPct val="100000"/>
              <a:buNone/>
            </a:pPr>
            <a:r>
              <a:rPr lang="en-GB" sz="2600" b="1" dirty="0">
                <a:latin typeface="Calibri" panose="020F0502020204030204" pitchFamily="34" charset="0"/>
                <a:cs typeface="Calibri" panose="020F0502020204030204" pitchFamily="34" charset="0"/>
              </a:rPr>
              <a:t>Unit number 6 </a:t>
            </a:r>
          </a:p>
          <a:p>
            <a:pPr marL="0" lvl="0" indent="0" algn="ctr" rtl="0">
              <a:lnSpc>
                <a:spcPct val="90000"/>
              </a:lnSpc>
              <a:spcBef>
                <a:spcPts val="0"/>
              </a:spcBef>
              <a:spcAft>
                <a:spcPts val="0"/>
              </a:spcAft>
              <a:buClr>
                <a:schemeClr val="dk1"/>
              </a:buClr>
              <a:buSzPct val="100000"/>
              <a:buNone/>
            </a:pPr>
            <a:r>
              <a:rPr lang="en-GB" sz="2600" dirty="0">
                <a:latin typeface="Calibri" panose="020F0502020204030204" pitchFamily="34" charset="0"/>
                <a:cs typeface="Calibri" panose="020F0502020204030204" pitchFamily="34" charset="0"/>
              </a:rPr>
              <a:t>Unit name:</a:t>
            </a:r>
            <a:r>
              <a:rPr lang="nb-NO" sz="2600" b="1" i="0" u="none" strike="noStrike" dirty="0" err="1">
                <a:solidFill>
                  <a:srgbClr val="000000"/>
                </a:solidFill>
                <a:effectLst/>
                <a:latin typeface="Calibri" panose="020F0502020204030204" pitchFamily="34" charset="0"/>
                <a:cs typeface="Calibri" panose="020F0502020204030204" pitchFamily="34" charset="0"/>
              </a:rPr>
              <a:t>Communication</a:t>
            </a:r>
            <a:r>
              <a:rPr lang="nb-NO" sz="2600" b="1" i="0" u="none" strike="noStrike" dirty="0">
                <a:solidFill>
                  <a:srgbClr val="000000"/>
                </a:solidFill>
                <a:effectLst/>
                <a:latin typeface="Calibri" panose="020F0502020204030204" pitchFamily="34" charset="0"/>
                <a:cs typeface="Calibri" panose="020F0502020204030204" pitchFamily="34" charset="0"/>
              </a:rPr>
              <a:t> </a:t>
            </a:r>
            <a:r>
              <a:rPr lang="nb-NO" sz="2600" b="1" i="0" u="none" strike="noStrike" dirty="0" err="1">
                <a:solidFill>
                  <a:srgbClr val="000000"/>
                </a:solidFill>
                <a:effectLst/>
                <a:latin typeface="Calibri" panose="020F0502020204030204" pitchFamily="34" charset="0"/>
                <a:cs typeface="Calibri" panose="020F0502020204030204" pitchFamily="34" charset="0"/>
              </a:rPr>
              <a:t>between</a:t>
            </a:r>
            <a:r>
              <a:rPr lang="nb-NO" sz="2600" b="1" i="0" u="none" strike="noStrike" dirty="0">
                <a:solidFill>
                  <a:srgbClr val="000000"/>
                </a:solidFill>
                <a:effectLst/>
                <a:latin typeface="Calibri" panose="020F0502020204030204" pitchFamily="34" charset="0"/>
                <a:cs typeface="Calibri" panose="020F0502020204030204" pitchFamily="34" charset="0"/>
              </a:rPr>
              <a:t> </a:t>
            </a:r>
            <a:r>
              <a:rPr lang="nb-NO" sz="2600" b="1" i="0" u="none" strike="noStrike" dirty="0" err="1">
                <a:solidFill>
                  <a:srgbClr val="000000"/>
                </a:solidFill>
                <a:effectLst/>
                <a:latin typeface="Calibri" panose="020F0502020204030204" pitchFamily="34" charset="0"/>
                <a:cs typeface="Calibri" panose="020F0502020204030204" pitchFamily="34" charset="0"/>
              </a:rPr>
              <a:t>healthcare</a:t>
            </a:r>
            <a:r>
              <a:rPr lang="nb-NO" sz="2600" b="1" i="0" u="none" strike="noStrike" dirty="0">
                <a:solidFill>
                  <a:srgbClr val="000000"/>
                </a:solidFill>
                <a:effectLst/>
                <a:latin typeface="Calibri" panose="020F0502020204030204" pitchFamily="34" charset="0"/>
                <a:cs typeface="Calibri" panose="020F0502020204030204" pitchFamily="34" charset="0"/>
              </a:rPr>
              <a:t> </a:t>
            </a:r>
            <a:r>
              <a:rPr lang="nb-NO" sz="2600" b="1" i="0" u="none" strike="noStrike" dirty="0" err="1">
                <a:solidFill>
                  <a:srgbClr val="000000"/>
                </a:solidFill>
                <a:effectLst/>
                <a:latin typeface="Calibri" panose="020F0502020204030204" pitchFamily="34" charset="0"/>
                <a:cs typeface="Calibri" panose="020F0502020204030204" pitchFamily="34" charset="0"/>
              </a:rPr>
              <a:t>providers</a:t>
            </a:r>
            <a:r>
              <a:rPr lang="nb-NO" sz="2600" b="1" i="0" u="none" strike="noStrike" dirty="0">
                <a:solidFill>
                  <a:srgbClr val="000000"/>
                </a:solidFill>
                <a:effectLst/>
                <a:latin typeface="Calibri" panose="020F0502020204030204" pitchFamily="34" charset="0"/>
                <a:cs typeface="Calibri" panose="020F0502020204030204" pitchFamily="34" charset="0"/>
              </a:rPr>
              <a:t> and </a:t>
            </a:r>
            <a:r>
              <a:rPr lang="nb-NO" sz="2600" b="1" i="0" u="none" strike="noStrike" dirty="0" err="1">
                <a:solidFill>
                  <a:srgbClr val="000000"/>
                </a:solidFill>
                <a:effectLst/>
                <a:latin typeface="Calibri" panose="020F0502020204030204" pitchFamily="34" charset="0"/>
                <a:cs typeface="Calibri" panose="020F0502020204030204" pitchFamily="34" charset="0"/>
              </a:rPr>
              <a:t>family</a:t>
            </a:r>
            <a:r>
              <a:rPr lang="nb-NO" sz="2600" b="1" i="0" u="none" strike="noStrike" dirty="0">
                <a:solidFill>
                  <a:srgbClr val="000000"/>
                </a:solidFill>
                <a:effectLst/>
                <a:latin typeface="Calibri" panose="020F0502020204030204" pitchFamily="34" charset="0"/>
                <a:cs typeface="Calibri" panose="020F0502020204030204" pitchFamily="34" charset="0"/>
              </a:rPr>
              <a:t> </a:t>
            </a:r>
            <a:r>
              <a:rPr lang="nb-NO" sz="2600" b="1" i="0" u="none" strike="noStrike" dirty="0" err="1">
                <a:solidFill>
                  <a:srgbClr val="000000"/>
                </a:solidFill>
                <a:effectLst/>
                <a:latin typeface="Calibri" panose="020F0502020204030204" pitchFamily="34" charset="0"/>
                <a:cs typeface="Calibri" panose="020F0502020204030204" pitchFamily="34" charset="0"/>
              </a:rPr>
              <a:t>members</a:t>
            </a:r>
            <a:r>
              <a:rPr lang="nb-NO" sz="2600" b="1" i="0" u="none" strike="noStrike" dirty="0">
                <a:solidFill>
                  <a:srgbClr val="000000"/>
                </a:solidFill>
                <a:effectLst/>
                <a:latin typeface="Calibri" panose="020F0502020204030204" pitchFamily="34" charset="0"/>
                <a:cs typeface="Calibri" panose="020F0502020204030204" pitchFamily="34" charset="0"/>
              </a:rPr>
              <a:t>/caregivers</a:t>
            </a:r>
            <a:br>
              <a:rPr lang="en-GB" dirty="0"/>
            </a:br>
            <a:endParaRPr dirty="0"/>
          </a:p>
        </p:txBody>
      </p:sp>
      <p:sp>
        <p:nvSpPr>
          <p:cNvPr id="79" name="Google Shape;79;p1"/>
          <p:cNvSpPr txBox="1"/>
          <p:nvPr/>
        </p:nvSpPr>
        <p:spPr>
          <a:xfrm>
            <a:off x="1696949" y="4327208"/>
            <a:ext cx="9144000" cy="633095"/>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ctr" rtl="0">
              <a:lnSpc>
                <a:spcPct val="90000"/>
              </a:lnSpc>
              <a:spcBef>
                <a:spcPts val="0"/>
              </a:spcBef>
              <a:spcAft>
                <a:spcPts val="0"/>
              </a:spcAft>
              <a:buClr>
                <a:schemeClr val="dk1"/>
              </a:buClr>
              <a:buSzPts val="2400"/>
              <a:buFont typeface="Arial"/>
              <a:buNone/>
            </a:pPr>
            <a:r>
              <a:rPr lang="en-GB" sz="2400" dirty="0">
                <a:solidFill>
                  <a:schemeClr val="dk1"/>
                </a:solidFill>
                <a:latin typeface="Calibri"/>
                <a:ea typeface="Calibri"/>
                <a:cs typeface="Calibri"/>
                <a:sym typeface="Calibri"/>
              </a:rPr>
              <a:t>Dr </a:t>
            </a:r>
            <a:r>
              <a:rPr lang="en-GB" sz="2400" dirty="0" err="1">
                <a:solidFill>
                  <a:schemeClr val="dk1"/>
                </a:solidFill>
                <a:latin typeface="Calibri"/>
                <a:ea typeface="Calibri"/>
                <a:cs typeface="Calibri"/>
                <a:sym typeface="Calibri"/>
              </a:rPr>
              <a:t>Bimba</a:t>
            </a:r>
            <a:r>
              <a:rPr lang="en-GB" sz="2400" dirty="0">
                <a:solidFill>
                  <a:schemeClr val="dk1"/>
                </a:solidFill>
                <a:latin typeface="Calibri"/>
                <a:ea typeface="Calibri"/>
                <a:cs typeface="Calibri"/>
                <a:sym typeface="Calibri"/>
              </a:rPr>
              <a:t> Wickramarachchi</a:t>
            </a:r>
            <a:br>
              <a:rPr lang="en-GB" sz="2400" dirty="0">
                <a:solidFill>
                  <a:schemeClr val="dk1"/>
                </a:solidFill>
                <a:latin typeface="Calibri"/>
                <a:ea typeface="Calibri"/>
                <a:cs typeface="Calibri"/>
                <a:sym typeface="Calibri"/>
              </a:rPr>
            </a:br>
            <a:r>
              <a:rPr lang="en-GB" sz="2400" dirty="0">
                <a:solidFill>
                  <a:schemeClr val="dk1"/>
                </a:solidFill>
                <a:latin typeface="Calibri"/>
                <a:ea typeface="Calibri"/>
                <a:cs typeface="Calibri"/>
                <a:sym typeface="Calibri"/>
              </a:rPr>
              <a:t>University of Ruhuna</a:t>
            </a:r>
            <a:endParaRPr dirty="0"/>
          </a:p>
        </p:txBody>
      </p:sp>
      <p:sp>
        <p:nvSpPr>
          <p:cNvPr id="80" name="Google Shape;80;p1"/>
          <p:cNvSpPr txBox="1"/>
          <p:nvPr/>
        </p:nvSpPr>
        <p:spPr>
          <a:xfrm>
            <a:off x="516835" y="252076"/>
            <a:ext cx="10151165"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dirty="0" err="1">
                <a:solidFill>
                  <a:schemeClr val="dk1"/>
                </a:solidFill>
                <a:latin typeface="Calibri"/>
                <a:ea typeface="Calibri"/>
                <a:cs typeface="Calibri"/>
                <a:sym typeface="Calibri"/>
              </a:rPr>
              <a:t>nEUROcare</a:t>
            </a:r>
            <a:r>
              <a:rPr lang="en-GB" sz="1800" b="1" dirty="0">
                <a:solidFill>
                  <a:schemeClr val="dk1"/>
                </a:solidFill>
                <a:latin typeface="Calibri"/>
                <a:ea typeface="Calibri"/>
                <a:cs typeface="Calibri"/>
                <a:sym typeface="Calibri"/>
              </a:rPr>
              <a:t> - </a:t>
            </a:r>
            <a:br>
              <a:rPr lang="en-GB" sz="1800" b="1" dirty="0">
                <a:solidFill>
                  <a:schemeClr val="dk1"/>
                </a:solidFill>
                <a:latin typeface="Calibri"/>
                <a:ea typeface="Calibri"/>
                <a:cs typeface="Calibri"/>
                <a:sym typeface="Calibri"/>
              </a:rPr>
            </a:br>
            <a:r>
              <a:rPr lang="en-GB" sz="1800" b="1" dirty="0">
                <a:solidFill>
                  <a:schemeClr val="dk1"/>
                </a:solidFill>
                <a:latin typeface="Calibri"/>
                <a:ea typeface="Calibri"/>
                <a:cs typeface="Calibri"/>
                <a:sym typeface="Calibri"/>
              </a:rPr>
              <a:t>a European initiative for capacity building to meet the challenges </a:t>
            </a:r>
            <a:endParaRPr dirty="0"/>
          </a:p>
          <a:p>
            <a:pPr marL="0" marR="0" lvl="0" indent="0" algn="ctr" rtl="0">
              <a:spcBef>
                <a:spcPts val="0"/>
              </a:spcBef>
              <a:spcAft>
                <a:spcPts val="0"/>
              </a:spcAft>
              <a:buNone/>
            </a:pPr>
            <a:r>
              <a:rPr lang="en-GB" sz="1800" b="1" dirty="0">
                <a:solidFill>
                  <a:schemeClr val="dk1"/>
                </a:solidFill>
                <a:latin typeface="Calibri"/>
                <a:ea typeface="Calibri"/>
                <a:cs typeface="Calibri"/>
                <a:sym typeface="Calibri"/>
              </a:rPr>
              <a:t>of caring for people with neurodegenerative disorders in Sri Lanka</a:t>
            </a:r>
            <a:r>
              <a:rPr lang="en-GB"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p:txBody>
      </p:sp>
      <p:pic>
        <p:nvPicPr>
          <p:cNvPr id="2" name="ElevenLabs_2023-08-30T12_33_04_Dorothy_pre_s50_sb75_se0_b_m1">
            <a:hlinkClick r:id="" action="ppaction://media"/>
            <a:extLst>
              <a:ext uri="{FF2B5EF4-FFF2-40B4-BE49-F238E27FC236}">
                <a16:creationId xmlns:a16="http://schemas.microsoft.com/office/drawing/2014/main" id="{A0929CA1-9743-FF40-E0F4-EA26E07AC31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2075" y="92075"/>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7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6827F-9426-DCDC-E3FB-E94E725B5BEF}"/>
              </a:ext>
            </a:extLst>
          </p:cNvPr>
          <p:cNvSpPr>
            <a:spLocks noGrp="1"/>
          </p:cNvSpPr>
          <p:nvPr>
            <p:ph type="title"/>
          </p:nvPr>
        </p:nvSpPr>
        <p:spPr/>
        <p:txBody>
          <a:bodyPr/>
          <a:lstStyle/>
          <a:p>
            <a:r>
              <a:rPr lang="en-GB" dirty="0"/>
              <a:t>Case scenario </a:t>
            </a:r>
          </a:p>
        </p:txBody>
      </p:sp>
      <p:sp>
        <p:nvSpPr>
          <p:cNvPr id="3" name="Text Placeholder 2">
            <a:extLst>
              <a:ext uri="{FF2B5EF4-FFF2-40B4-BE49-F238E27FC236}">
                <a16:creationId xmlns:a16="http://schemas.microsoft.com/office/drawing/2014/main" id="{04BFF475-49DE-868F-ED10-559C75BBEDE7}"/>
              </a:ext>
            </a:extLst>
          </p:cNvPr>
          <p:cNvSpPr>
            <a:spLocks noGrp="1"/>
          </p:cNvSpPr>
          <p:nvPr>
            <p:ph type="body" idx="1"/>
          </p:nvPr>
        </p:nvSpPr>
        <p:spPr>
          <a:xfrm>
            <a:off x="838200" y="1575882"/>
            <a:ext cx="10515600" cy="3365770"/>
          </a:xfrm>
        </p:spPr>
        <p:txBody>
          <a:bodyPr/>
          <a:lstStyle/>
          <a:p>
            <a:pPr marL="114300" indent="0" algn="just">
              <a:buNone/>
            </a:pPr>
            <a:r>
              <a:rPr lang="en-GB" dirty="0"/>
              <a:t>Vipul is a 63 years old diagnosed Alzheimer disease patient, admitted to the surgical ward for a hernia preparation surgery. He is having mild cognitive impairment with language difficulties due to dementia. Explain the inform consent procedure to prepare this patient for the surgery.  </a:t>
            </a:r>
          </a:p>
        </p:txBody>
      </p:sp>
      <p:pic>
        <p:nvPicPr>
          <p:cNvPr id="4" name="ElevenLabs_2023-09-12T11_17_31_Dorothy_pre_s64_sb75_e1 (1)">
            <a:hlinkClick r:id="" action="ppaction://media"/>
            <a:extLst>
              <a:ext uri="{FF2B5EF4-FFF2-40B4-BE49-F238E27FC236}">
                <a16:creationId xmlns:a16="http://schemas.microsoft.com/office/drawing/2014/main" id="{0CB50387-234B-15EA-27A6-51215CE5399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2075" y="92075"/>
            <a:ext cx="487363" cy="487363"/>
          </a:xfrm>
          <a:prstGeom prst="rect">
            <a:avLst/>
          </a:prstGeom>
        </p:spPr>
      </p:pic>
    </p:spTree>
    <p:extLst>
      <p:ext uri="{BB962C8B-B14F-4D97-AF65-F5344CB8AC3E}">
        <p14:creationId xmlns:p14="http://schemas.microsoft.com/office/powerpoint/2010/main" val="14229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63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EE0F1-C899-F84C-8B53-4F4C96F41BB4}"/>
              </a:ext>
            </a:extLst>
          </p:cNvPr>
          <p:cNvSpPr>
            <a:spLocks noGrp="1"/>
          </p:cNvSpPr>
          <p:nvPr>
            <p:ph type="title"/>
          </p:nvPr>
        </p:nvSpPr>
        <p:spPr>
          <a:xfrm>
            <a:off x="552043" y="351289"/>
            <a:ext cx="11087911" cy="874395"/>
          </a:xfrm>
        </p:spPr>
        <p:txBody>
          <a:bodyPr>
            <a:noAutofit/>
          </a:bodyPr>
          <a:lstStyle/>
          <a:p>
            <a:r>
              <a:rPr lang="en-GB" sz="3600" b="1" dirty="0">
                <a:latin typeface="Calibri" panose="020F0502020204030204" pitchFamily="34" charset="0"/>
                <a:ea typeface="Arial"/>
                <a:cs typeface="Calibri" panose="020F0502020204030204" pitchFamily="34" charset="0"/>
                <a:sym typeface="Arial"/>
              </a:rPr>
              <a:t>Communication barriers to effective communication in the HC system in Sri Lanka</a:t>
            </a:r>
            <a:endParaRPr lang="en-GB" sz="3600" b="1" dirty="0">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AEEB640E-BA25-C403-6DD5-F33C2E998A86}"/>
              </a:ext>
            </a:extLst>
          </p:cNvPr>
          <p:cNvSpPr>
            <a:spLocks noGrp="1"/>
          </p:cNvSpPr>
          <p:nvPr>
            <p:ph type="body" idx="1"/>
          </p:nvPr>
        </p:nvSpPr>
        <p:spPr>
          <a:xfrm>
            <a:off x="838199" y="1750980"/>
            <a:ext cx="10515600" cy="3881336"/>
          </a:xfrm>
        </p:spPr>
        <p:txBody>
          <a:bodyPr/>
          <a:lstStyle/>
          <a:p>
            <a:pPr algn="l">
              <a:buFont typeface="Arial" panose="020B0604020202020204" pitchFamily="34" charset="0"/>
              <a:buChar char="•"/>
            </a:pPr>
            <a:r>
              <a:rPr lang="en-GB" b="0" i="0" dirty="0">
                <a:solidFill>
                  <a:srgbClr val="202124"/>
                </a:solidFill>
                <a:effectLst/>
                <a:latin typeface="Calibri" panose="020F0502020204030204" pitchFamily="34" charset="0"/>
                <a:cs typeface="Calibri" panose="020F0502020204030204" pitchFamily="34" charset="0"/>
              </a:rPr>
              <a:t>Semantic barriers </a:t>
            </a:r>
          </a:p>
          <a:p>
            <a:pPr algn="l">
              <a:buFont typeface="Arial" panose="020B0604020202020204" pitchFamily="34" charset="0"/>
              <a:buChar char="•"/>
            </a:pPr>
            <a:r>
              <a:rPr lang="en-GB" b="0" i="0" dirty="0">
                <a:solidFill>
                  <a:srgbClr val="202124"/>
                </a:solidFill>
                <a:effectLst/>
                <a:latin typeface="Calibri" panose="020F0502020204030204" pitchFamily="34" charset="0"/>
                <a:cs typeface="Calibri" panose="020F0502020204030204" pitchFamily="34" charset="0"/>
              </a:rPr>
              <a:t>Psychological barriers</a:t>
            </a:r>
          </a:p>
          <a:p>
            <a:pPr algn="l">
              <a:buFont typeface="Arial" panose="020B0604020202020204" pitchFamily="34" charset="0"/>
              <a:buChar char="•"/>
            </a:pPr>
            <a:r>
              <a:rPr lang="en-GB" b="0" i="0" dirty="0">
                <a:solidFill>
                  <a:srgbClr val="202124"/>
                </a:solidFill>
                <a:effectLst/>
                <a:latin typeface="Calibri" panose="020F0502020204030204" pitchFamily="34" charset="0"/>
                <a:cs typeface="Calibri" panose="020F0502020204030204" pitchFamily="34" charset="0"/>
              </a:rPr>
              <a:t>Organisational barriers</a:t>
            </a:r>
          </a:p>
          <a:p>
            <a:pPr algn="l">
              <a:buFont typeface="Arial" panose="020B0604020202020204" pitchFamily="34" charset="0"/>
              <a:buChar char="•"/>
            </a:pPr>
            <a:r>
              <a:rPr lang="en-GB" b="0" i="0" dirty="0">
                <a:solidFill>
                  <a:srgbClr val="202124"/>
                </a:solidFill>
                <a:effectLst/>
                <a:latin typeface="Calibri" panose="020F0502020204030204" pitchFamily="34" charset="0"/>
                <a:cs typeface="Calibri" panose="020F0502020204030204" pitchFamily="34" charset="0"/>
              </a:rPr>
              <a:t>Cultural barriers</a:t>
            </a:r>
          </a:p>
          <a:p>
            <a:pPr algn="l">
              <a:buFont typeface="Arial" panose="020B0604020202020204" pitchFamily="34" charset="0"/>
              <a:buChar char="•"/>
            </a:pPr>
            <a:r>
              <a:rPr lang="en-GB" b="0" i="0" dirty="0">
                <a:solidFill>
                  <a:srgbClr val="202124"/>
                </a:solidFill>
                <a:effectLst/>
                <a:latin typeface="Calibri" panose="020F0502020204030204" pitchFamily="34" charset="0"/>
                <a:cs typeface="Calibri" panose="020F0502020204030204" pitchFamily="34" charset="0"/>
              </a:rPr>
              <a:t>Physical barriers</a:t>
            </a:r>
          </a:p>
          <a:p>
            <a:pPr marL="114300" indent="0">
              <a:buNone/>
            </a:pPr>
            <a:endParaRPr lang="en-GB" dirty="0">
              <a:latin typeface="Calibri" panose="020F0502020204030204" pitchFamily="34" charset="0"/>
              <a:cs typeface="Calibri" panose="020F0502020204030204" pitchFamily="34" charset="0"/>
            </a:endParaRPr>
          </a:p>
        </p:txBody>
      </p:sp>
      <p:pic>
        <p:nvPicPr>
          <p:cNvPr id="4" name="ElevenLabs_2023-09-12T11_23_22_Dorothy_pre_s64_sb75_e1">
            <a:hlinkClick r:id="" action="ppaction://media"/>
            <a:extLst>
              <a:ext uri="{FF2B5EF4-FFF2-40B4-BE49-F238E27FC236}">
                <a16:creationId xmlns:a16="http://schemas.microsoft.com/office/drawing/2014/main" id="{BEB9DDBA-5E06-EE86-CA58-827571F197E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2075" y="92075"/>
            <a:ext cx="487363" cy="487363"/>
          </a:xfrm>
          <a:prstGeom prst="rect">
            <a:avLst/>
          </a:prstGeom>
        </p:spPr>
      </p:pic>
    </p:spTree>
    <p:extLst>
      <p:ext uri="{BB962C8B-B14F-4D97-AF65-F5344CB8AC3E}">
        <p14:creationId xmlns:p14="http://schemas.microsoft.com/office/powerpoint/2010/main" val="4106020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863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D37B3-AABC-954F-8D15-992135E087B2}"/>
              </a:ext>
            </a:extLst>
          </p:cNvPr>
          <p:cNvSpPr>
            <a:spLocks noGrp="1"/>
          </p:cNvSpPr>
          <p:nvPr>
            <p:ph type="title"/>
          </p:nvPr>
        </p:nvSpPr>
        <p:spPr>
          <a:xfrm>
            <a:off x="1013298" y="469629"/>
            <a:ext cx="4366098" cy="422815"/>
          </a:xfrm>
        </p:spPr>
        <p:txBody>
          <a:bodyPr>
            <a:normAutofit fontScale="90000"/>
          </a:bodyPr>
          <a:lstStyle/>
          <a:p>
            <a:r>
              <a:rPr lang="en-GB" b="1" i="1" dirty="0">
                <a:solidFill>
                  <a:srgbClr val="202124"/>
                </a:solidFill>
                <a:effectLst/>
                <a:latin typeface="Calibri" panose="020F0502020204030204" pitchFamily="34" charset="0"/>
                <a:cs typeface="Calibri" panose="020F0502020204030204" pitchFamily="34" charset="0"/>
              </a:rPr>
              <a:t>Semantic barriers</a:t>
            </a:r>
            <a:endParaRPr lang="en-GB" b="1" i="1" dirty="0">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CA06209C-3696-444A-2D5E-DE75DD42BE02}"/>
              </a:ext>
            </a:extLst>
          </p:cNvPr>
          <p:cNvSpPr>
            <a:spLocks noGrp="1"/>
          </p:cNvSpPr>
          <p:nvPr>
            <p:ph type="body" idx="1"/>
          </p:nvPr>
        </p:nvSpPr>
        <p:spPr>
          <a:xfrm>
            <a:off x="535021" y="1089497"/>
            <a:ext cx="11254901" cy="5298873"/>
          </a:xfrm>
        </p:spPr>
        <p:txBody>
          <a:bodyPr>
            <a:normAutofit fontScale="92500" lnSpcReduction="20000"/>
          </a:bodyPr>
          <a:lstStyle/>
          <a:p>
            <a:pPr marL="114300" indent="0" algn="just">
              <a:buNone/>
            </a:pPr>
            <a:r>
              <a:rPr lang="en-GB" b="0" i="0" dirty="0">
                <a:solidFill>
                  <a:srgbClr val="24292F"/>
                </a:solidFill>
                <a:effectLst/>
                <a:latin typeface="-apple-system"/>
              </a:rPr>
              <a:t>Semantic barriers of communication in the healthcare system of Sri Lanka can arise due to differences in language, terminology, and understanding of medical concepts. </a:t>
            </a:r>
          </a:p>
          <a:p>
            <a:pPr algn="l">
              <a:buFont typeface="Arial" panose="020B0604020202020204" pitchFamily="34" charset="0"/>
              <a:buChar char="•"/>
            </a:pPr>
            <a:r>
              <a:rPr lang="en-GB" sz="2800" b="1" i="0" dirty="0">
                <a:solidFill>
                  <a:srgbClr val="24292F"/>
                </a:solidFill>
                <a:effectLst/>
                <a:latin typeface="-apple-system"/>
              </a:rPr>
              <a:t>Language Differences: </a:t>
            </a:r>
            <a:r>
              <a:rPr lang="en-GB" sz="2800" b="0" i="0" dirty="0">
                <a:solidFill>
                  <a:srgbClr val="24292F"/>
                </a:solidFill>
                <a:effectLst/>
                <a:latin typeface="-apple-system"/>
              </a:rPr>
              <a:t>Sri Lanka is a diverse country with multiple languages spoken across different regions. Language barriers can occur when healthcare professionals and patients do not share a common language. </a:t>
            </a:r>
          </a:p>
          <a:p>
            <a:pPr algn="l">
              <a:buFont typeface="Arial" panose="020B0604020202020204" pitchFamily="34" charset="0"/>
              <a:buChar char="•"/>
            </a:pPr>
            <a:r>
              <a:rPr lang="en-GB" sz="2800" b="1" i="0" dirty="0">
                <a:solidFill>
                  <a:srgbClr val="24292F"/>
                </a:solidFill>
                <a:effectLst/>
                <a:latin typeface="-apple-system"/>
              </a:rPr>
              <a:t>Medical terminology: </a:t>
            </a:r>
            <a:r>
              <a:rPr lang="en-GB" sz="2800" b="0" i="0" dirty="0">
                <a:solidFill>
                  <a:srgbClr val="24292F"/>
                </a:solidFill>
                <a:effectLst/>
                <a:latin typeface="-apple-system"/>
              </a:rPr>
              <a:t>Healthcare professionals often use specialized medical terminology and jargon that may not be easily understood by other health care professional, patients or individuals from non-medical backgrounds. </a:t>
            </a:r>
          </a:p>
          <a:p>
            <a:pPr algn="l">
              <a:buFont typeface="Arial" panose="020B0604020202020204" pitchFamily="34" charset="0"/>
              <a:buChar char="•"/>
            </a:pPr>
            <a:r>
              <a:rPr lang="en-GB" b="1" dirty="0">
                <a:solidFill>
                  <a:srgbClr val="24292F"/>
                </a:solidFill>
                <a:latin typeface="-apple-system"/>
                <a:cs typeface="Calibri" panose="020F0502020204030204" pitchFamily="34" charset="0"/>
              </a:rPr>
              <a:t>Cultural and Regional Variations: </a:t>
            </a:r>
            <a:r>
              <a:rPr lang="en-GB" dirty="0">
                <a:solidFill>
                  <a:srgbClr val="24292F"/>
                </a:solidFill>
                <a:latin typeface="-apple-system"/>
                <a:cs typeface="Calibri" panose="020F0502020204030204" pitchFamily="34" charset="0"/>
              </a:rPr>
              <a:t>Sri Lanka has diverse cultural and regional variations, and this can affect communication in healthcare settings. </a:t>
            </a:r>
          </a:p>
          <a:p>
            <a:pPr>
              <a:buFont typeface="Arial" panose="020B0604020202020204" pitchFamily="34" charset="0"/>
              <a:buChar char="•"/>
            </a:pPr>
            <a:r>
              <a:rPr lang="en-GB" sz="2800" b="1" i="0" dirty="0">
                <a:solidFill>
                  <a:srgbClr val="24292F"/>
                </a:solidFill>
                <a:effectLst/>
                <a:latin typeface="Calibri" panose="020F0502020204030204" pitchFamily="34" charset="0"/>
                <a:cs typeface="Calibri" panose="020F0502020204030204" pitchFamily="34" charset="0"/>
              </a:rPr>
              <a:t>Misinterpretation of Information: </a:t>
            </a:r>
            <a:r>
              <a:rPr lang="en-GB" sz="2800" b="0" i="0" dirty="0">
                <a:solidFill>
                  <a:srgbClr val="24292F"/>
                </a:solidFill>
                <a:effectLst/>
                <a:latin typeface="Calibri" panose="020F0502020204030204" pitchFamily="34" charset="0"/>
                <a:cs typeface="Calibri" panose="020F0502020204030204" pitchFamily="34" charset="0"/>
              </a:rPr>
              <a:t>Misinterpretation of information can occur when there is a lack of clarity or ambiguity in the communication. Poorly explained or misunderstood information can lead to incorrect assumptions, misconceptions, and errors in patient care.</a:t>
            </a:r>
          </a:p>
          <a:p>
            <a:pPr algn="l">
              <a:buFont typeface="Arial" panose="020B0604020202020204" pitchFamily="34" charset="0"/>
              <a:buChar char="•"/>
            </a:pPr>
            <a:endParaRPr lang="en-GB" dirty="0">
              <a:solidFill>
                <a:srgbClr val="24292F"/>
              </a:solidFill>
              <a:latin typeface="-apple-system"/>
              <a:cs typeface="Calibri" panose="020F0502020204030204" pitchFamily="34" charset="0"/>
            </a:endParaRPr>
          </a:p>
          <a:p>
            <a:pPr marL="114300" indent="0" algn="just">
              <a:buNone/>
            </a:pPr>
            <a:endParaRPr lang="en-GB" dirty="0">
              <a:solidFill>
                <a:srgbClr val="202124"/>
              </a:solidFill>
              <a:latin typeface="Calibri" panose="020F0502020204030204" pitchFamily="34" charset="0"/>
              <a:cs typeface="Calibri" panose="020F0502020204030204" pitchFamily="34" charset="0"/>
            </a:endParaRPr>
          </a:p>
        </p:txBody>
      </p:sp>
      <p:pic>
        <p:nvPicPr>
          <p:cNvPr id="4" name="ElevenLabs_2023-09-12T11_43_24_Dorothy_pre_s64_sb75_e1">
            <a:hlinkClick r:id="" action="ppaction://media"/>
            <a:extLst>
              <a:ext uri="{FF2B5EF4-FFF2-40B4-BE49-F238E27FC236}">
                <a16:creationId xmlns:a16="http://schemas.microsoft.com/office/drawing/2014/main" id="{D1F7B8DF-0099-3A39-BB2C-7CD62728515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2075" y="92075"/>
            <a:ext cx="487363" cy="487363"/>
          </a:xfrm>
          <a:prstGeom prst="rect">
            <a:avLst/>
          </a:prstGeom>
        </p:spPr>
      </p:pic>
    </p:spTree>
    <p:extLst>
      <p:ext uri="{BB962C8B-B14F-4D97-AF65-F5344CB8AC3E}">
        <p14:creationId xmlns:p14="http://schemas.microsoft.com/office/powerpoint/2010/main" val="50754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340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17AB0-8CA9-F4ED-4C21-287B71AEC69E}"/>
              </a:ext>
            </a:extLst>
          </p:cNvPr>
          <p:cNvSpPr>
            <a:spLocks noGrp="1"/>
          </p:cNvSpPr>
          <p:nvPr>
            <p:ph type="title"/>
          </p:nvPr>
        </p:nvSpPr>
        <p:spPr>
          <a:xfrm>
            <a:off x="507460" y="126460"/>
            <a:ext cx="10515600" cy="874395"/>
          </a:xfrm>
        </p:spPr>
        <p:txBody>
          <a:bodyPr>
            <a:normAutofit/>
          </a:bodyPr>
          <a:lstStyle/>
          <a:p>
            <a:r>
              <a:rPr lang="en-GB" sz="3600" b="1" i="1" dirty="0">
                <a:solidFill>
                  <a:srgbClr val="202124"/>
                </a:solidFill>
                <a:effectLst/>
                <a:latin typeface="Calibri" panose="020F0502020204030204" pitchFamily="34" charset="0"/>
                <a:cs typeface="Calibri" panose="020F0502020204030204" pitchFamily="34" charset="0"/>
              </a:rPr>
              <a:t>Psychological barriers</a:t>
            </a:r>
            <a:endParaRPr lang="en-GB" sz="3600" b="1" i="1" dirty="0">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C59D40C8-9A2C-75F2-7AE7-5F64BC1D7B43}"/>
              </a:ext>
            </a:extLst>
          </p:cNvPr>
          <p:cNvSpPr>
            <a:spLocks noGrp="1"/>
          </p:cNvSpPr>
          <p:nvPr>
            <p:ph type="body" idx="1"/>
          </p:nvPr>
        </p:nvSpPr>
        <p:spPr>
          <a:xfrm>
            <a:off x="252919" y="1000855"/>
            <a:ext cx="11760741" cy="5029200"/>
          </a:xfrm>
        </p:spPr>
        <p:txBody>
          <a:bodyPr>
            <a:noAutofit/>
          </a:bodyPr>
          <a:lstStyle/>
          <a:p>
            <a:pPr algn="l">
              <a:buFont typeface="Arial" panose="020B0604020202020204" pitchFamily="34" charset="0"/>
              <a:buChar char="•"/>
            </a:pPr>
            <a:r>
              <a:rPr lang="en-GB" sz="2400" b="1" i="0" dirty="0">
                <a:solidFill>
                  <a:srgbClr val="24292F"/>
                </a:solidFill>
                <a:effectLst/>
                <a:latin typeface="Calibri" panose="020F0502020204030204" pitchFamily="34" charset="0"/>
                <a:cs typeface="Calibri" panose="020F0502020204030204" pitchFamily="34" charset="0"/>
              </a:rPr>
              <a:t>Hierarchical Structures: </a:t>
            </a:r>
            <a:r>
              <a:rPr lang="en-GB" sz="2400" b="0" i="0" dirty="0">
                <a:solidFill>
                  <a:srgbClr val="24292F"/>
                </a:solidFill>
                <a:effectLst/>
                <a:latin typeface="Calibri" panose="020F0502020204030204" pitchFamily="34" charset="0"/>
                <a:cs typeface="Calibri" panose="020F0502020204030204" pitchFamily="34" charset="0"/>
              </a:rPr>
              <a:t>The hierarchical nature of the healthcare system can create psychological barriers to effective communication. Junior healthcare professionals may feel intimidated or hesitant to express their opinions or concerns to their superiors, leading to a lack of open and collaborative communication. </a:t>
            </a:r>
          </a:p>
          <a:p>
            <a:pPr algn="l">
              <a:buFont typeface="Arial" panose="020B0604020202020204" pitchFamily="34" charset="0"/>
              <a:buChar char="•"/>
            </a:pPr>
            <a:r>
              <a:rPr lang="en-GB" sz="2400" b="1" i="0" dirty="0">
                <a:solidFill>
                  <a:srgbClr val="24292F"/>
                </a:solidFill>
                <a:effectLst/>
                <a:latin typeface="Calibri" panose="020F0502020204030204" pitchFamily="34" charset="0"/>
                <a:cs typeface="Calibri" panose="020F0502020204030204" pitchFamily="34" charset="0"/>
              </a:rPr>
              <a:t>Ego and Professional Identity: </a:t>
            </a:r>
            <a:r>
              <a:rPr lang="en-GB" sz="2400" b="0" i="0" dirty="0">
                <a:solidFill>
                  <a:srgbClr val="24292F"/>
                </a:solidFill>
                <a:effectLst/>
                <a:latin typeface="Calibri" panose="020F0502020204030204" pitchFamily="34" charset="0"/>
                <a:cs typeface="Calibri" panose="020F0502020204030204" pitchFamily="34" charset="0"/>
              </a:rPr>
              <a:t>Personal egos and professional identities can sometimes hinder effective communication. Healthcare professionals may be reluctant to admit mistakes, seek clarification, or engage in open discussions due to concerns about their professional reputation. </a:t>
            </a:r>
          </a:p>
          <a:p>
            <a:pPr algn="l">
              <a:buFont typeface="Arial" panose="020B0604020202020204" pitchFamily="34" charset="0"/>
              <a:buChar char="•"/>
            </a:pPr>
            <a:r>
              <a:rPr lang="en-GB" sz="2400" b="1" i="0" dirty="0">
                <a:solidFill>
                  <a:srgbClr val="24292F"/>
                </a:solidFill>
                <a:effectLst/>
                <a:latin typeface="Calibri" panose="020F0502020204030204" pitchFamily="34" charset="0"/>
                <a:cs typeface="Calibri" panose="020F0502020204030204" pitchFamily="34" charset="0"/>
              </a:rPr>
              <a:t>Workload and Time Constraints: </a:t>
            </a:r>
            <a:r>
              <a:rPr lang="en-GB" sz="2400" b="0" i="0" dirty="0">
                <a:solidFill>
                  <a:srgbClr val="24292F"/>
                </a:solidFill>
                <a:effectLst/>
                <a:latin typeface="Calibri" panose="020F0502020204030204" pitchFamily="34" charset="0"/>
                <a:cs typeface="Calibri" panose="020F0502020204030204" pitchFamily="34" charset="0"/>
              </a:rPr>
              <a:t>Healthcare professionals often face heavy workloads and time constraints, which can impact interpersonal communication. Rushed interactions and limited time for meaningful conversations can lead to miscommunication, misunderstandings, and incomplete information sharing. </a:t>
            </a:r>
          </a:p>
          <a:p>
            <a:pPr algn="l">
              <a:buFont typeface="Arial" panose="020B0604020202020204" pitchFamily="34" charset="0"/>
              <a:buChar char="•"/>
            </a:pPr>
            <a:endParaRPr lang="en-GB" sz="2400" dirty="0">
              <a:solidFill>
                <a:srgbClr val="24292F"/>
              </a:solidFill>
              <a:latin typeface="Calibri" panose="020F0502020204030204" pitchFamily="34" charset="0"/>
              <a:cs typeface="Calibri" panose="020F0502020204030204" pitchFamily="34" charset="0"/>
            </a:endParaRPr>
          </a:p>
          <a:p>
            <a:pPr algn="l">
              <a:buFont typeface="Arial" panose="020B0604020202020204" pitchFamily="34" charset="0"/>
              <a:buChar char="•"/>
            </a:pPr>
            <a:endParaRPr lang="en-GB" sz="2400" b="0" i="0" dirty="0">
              <a:solidFill>
                <a:srgbClr val="24292F"/>
              </a:solidFill>
              <a:effectLst/>
              <a:latin typeface="Calibri" panose="020F0502020204030204" pitchFamily="34" charset="0"/>
              <a:cs typeface="Calibri" panose="020F0502020204030204" pitchFamily="34" charset="0"/>
            </a:endParaRPr>
          </a:p>
        </p:txBody>
      </p:sp>
      <p:pic>
        <p:nvPicPr>
          <p:cNvPr id="4" name="ElevenLabs_2023-09-12T11_45_42_Dorothy_pre_s50_sb75_e1">
            <a:hlinkClick r:id="" action="ppaction://media"/>
            <a:extLst>
              <a:ext uri="{FF2B5EF4-FFF2-40B4-BE49-F238E27FC236}">
                <a16:creationId xmlns:a16="http://schemas.microsoft.com/office/drawing/2014/main" id="{DD5A34D9-DEFA-24A6-DD0B-A951C5940D3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2075" y="92075"/>
            <a:ext cx="487363" cy="487363"/>
          </a:xfrm>
          <a:prstGeom prst="rect">
            <a:avLst/>
          </a:prstGeom>
        </p:spPr>
      </p:pic>
    </p:spTree>
    <p:extLst>
      <p:ext uri="{BB962C8B-B14F-4D97-AF65-F5344CB8AC3E}">
        <p14:creationId xmlns:p14="http://schemas.microsoft.com/office/powerpoint/2010/main" val="121046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837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9D40C8-9A2C-75F2-7AE7-5F64BC1D7B43}"/>
              </a:ext>
            </a:extLst>
          </p:cNvPr>
          <p:cNvSpPr>
            <a:spLocks noGrp="1"/>
          </p:cNvSpPr>
          <p:nvPr>
            <p:ph type="body" idx="1"/>
          </p:nvPr>
        </p:nvSpPr>
        <p:spPr>
          <a:xfrm>
            <a:off x="535020" y="593387"/>
            <a:ext cx="10963073" cy="5417212"/>
          </a:xfrm>
        </p:spPr>
        <p:txBody>
          <a:bodyPr>
            <a:noAutofit/>
          </a:bodyPr>
          <a:lstStyle/>
          <a:p>
            <a:pPr algn="l">
              <a:buFont typeface="Arial" panose="020B0604020202020204" pitchFamily="34" charset="0"/>
              <a:buChar char="•"/>
            </a:pPr>
            <a:r>
              <a:rPr lang="en-GB" sz="2400" b="1" i="0" dirty="0">
                <a:solidFill>
                  <a:srgbClr val="24292F"/>
                </a:solidFill>
                <a:effectLst/>
                <a:latin typeface="Calibri" panose="020F0502020204030204" pitchFamily="34" charset="0"/>
                <a:cs typeface="Calibri" panose="020F0502020204030204" pitchFamily="34" charset="0"/>
              </a:rPr>
              <a:t>Burnout and Stress: </a:t>
            </a:r>
            <a:r>
              <a:rPr lang="en-GB" sz="2400" b="0" i="0" dirty="0">
                <a:solidFill>
                  <a:srgbClr val="24292F"/>
                </a:solidFill>
                <a:effectLst/>
                <a:latin typeface="Calibri" panose="020F0502020204030204" pitchFamily="34" charset="0"/>
                <a:cs typeface="Calibri" panose="020F0502020204030204" pitchFamily="34" charset="0"/>
              </a:rPr>
              <a:t>Burnout and high levels of stress among healthcare professionals can negatively affect interpersonal communication. When healthcare professionals are exhausted, overwhelmed, or emotionally drained, their ability to engage in effective communication and provide empathetic care may be compromised. </a:t>
            </a:r>
          </a:p>
          <a:p>
            <a:pPr algn="l">
              <a:buFont typeface="Arial" panose="020B0604020202020204" pitchFamily="34" charset="0"/>
              <a:buChar char="•"/>
            </a:pPr>
            <a:r>
              <a:rPr lang="en-GB" sz="2400" b="1" i="0" dirty="0">
                <a:solidFill>
                  <a:srgbClr val="24292F"/>
                </a:solidFill>
                <a:effectLst/>
                <a:latin typeface="Calibri" panose="020F0502020204030204" pitchFamily="34" charset="0"/>
                <a:cs typeface="Calibri" panose="020F0502020204030204" pitchFamily="34" charset="0"/>
              </a:rPr>
              <a:t>Patient Vulnerability and Power Dynamics: </a:t>
            </a:r>
            <a:r>
              <a:rPr lang="en-GB" sz="2400" b="0" i="0" dirty="0">
                <a:solidFill>
                  <a:srgbClr val="24292F"/>
                </a:solidFill>
                <a:effectLst/>
                <a:latin typeface="Calibri" panose="020F0502020204030204" pitchFamily="34" charset="0"/>
                <a:cs typeface="Calibri" panose="020F0502020204030204" pitchFamily="34" charset="0"/>
              </a:rPr>
              <a:t>Power dynamics can exist between healthcare professionals and patients, potentially impacting interpersonal communication. Patients may feel hesitant to voice their concerns, ask questions, or challenge healthcare professionals due to perceived power imbalances. </a:t>
            </a:r>
          </a:p>
          <a:p>
            <a:pPr algn="l">
              <a:buFont typeface="Arial" panose="020B0604020202020204" pitchFamily="34" charset="0"/>
              <a:buChar char="•"/>
            </a:pPr>
            <a:r>
              <a:rPr lang="en-GB" sz="2400" b="1" i="0" dirty="0">
                <a:solidFill>
                  <a:srgbClr val="24292F"/>
                </a:solidFill>
                <a:effectLst/>
                <a:latin typeface="Calibri" panose="020F0502020204030204" pitchFamily="34" charset="0"/>
                <a:cs typeface="Calibri" panose="020F0502020204030204" pitchFamily="34" charset="0"/>
              </a:rPr>
              <a:t>Cultural and Gender Biases: </a:t>
            </a:r>
            <a:r>
              <a:rPr lang="en-GB" sz="2400" b="0" i="0" dirty="0">
                <a:solidFill>
                  <a:srgbClr val="24292F"/>
                </a:solidFill>
                <a:effectLst/>
                <a:latin typeface="Calibri" panose="020F0502020204030204" pitchFamily="34" charset="0"/>
                <a:cs typeface="Calibri" panose="020F0502020204030204" pitchFamily="34" charset="0"/>
              </a:rPr>
              <a:t>Cultural and gender biases can influence interpersonal communication within the healthcare system. Preconceived notions or stereotypes about certain cultural groups or genders can impact the quality of communication and lead to misunderstandings or unequal treatment. </a:t>
            </a:r>
            <a:endParaRPr lang="en-GB" sz="2400" dirty="0">
              <a:latin typeface="Calibri" panose="020F0502020204030204" pitchFamily="34" charset="0"/>
              <a:cs typeface="Calibri" panose="020F0502020204030204" pitchFamily="34" charset="0"/>
            </a:endParaRPr>
          </a:p>
          <a:p>
            <a:pPr algn="l">
              <a:buFont typeface="Arial" panose="020B0604020202020204" pitchFamily="34" charset="0"/>
              <a:buChar char="•"/>
            </a:pPr>
            <a:endParaRPr lang="en-GB" sz="2400" b="0" i="0" dirty="0">
              <a:solidFill>
                <a:srgbClr val="24292F"/>
              </a:solidFill>
              <a:effectLst/>
              <a:latin typeface="Calibri" panose="020F0502020204030204" pitchFamily="34" charset="0"/>
              <a:cs typeface="Calibri" panose="020F0502020204030204" pitchFamily="34" charset="0"/>
            </a:endParaRPr>
          </a:p>
        </p:txBody>
      </p:sp>
      <p:pic>
        <p:nvPicPr>
          <p:cNvPr id="2" name="ElevenLabs_2023-09-12T11_49_06_Dorothy_pre_s64_sb75_e1">
            <a:hlinkClick r:id="" action="ppaction://media"/>
            <a:extLst>
              <a:ext uri="{FF2B5EF4-FFF2-40B4-BE49-F238E27FC236}">
                <a16:creationId xmlns:a16="http://schemas.microsoft.com/office/drawing/2014/main" id="{3C24B0B8-088A-25CA-B7C7-B5C653FD314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2075" y="92075"/>
            <a:ext cx="487363" cy="487363"/>
          </a:xfrm>
          <a:prstGeom prst="rect">
            <a:avLst/>
          </a:prstGeom>
        </p:spPr>
      </p:pic>
    </p:spTree>
    <p:extLst>
      <p:ext uri="{BB962C8B-B14F-4D97-AF65-F5344CB8AC3E}">
        <p14:creationId xmlns:p14="http://schemas.microsoft.com/office/powerpoint/2010/main" val="129838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246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4B936-087F-11D9-3AEF-1BD1F0A84179}"/>
              </a:ext>
            </a:extLst>
          </p:cNvPr>
          <p:cNvSpPr>
            <a:spLocks noGrp="1"/>
          </p:cNvSpPr>
          <p:nvPr>
            <p:ph type="title"/>
          </p:nvPr>
        </p:nvSpPr>
        <p:spPr>
          <a:xfrm>
            <a:off x="570689" y="549950"/>
            <a:ext cx="10515600" cy="607641"/>
          </a:xfrm>
        </p:spPr>
        <p:txBody>
          <a:bodyPr>
            <a:normAutofit/>
          </a:bodyPr>
          <a:lstStyle/>
          <a:p>
            <a:r>
              <a:rPr lang="en-GB" sz="3600" b="1" i="1" dirty="0">
                <a:solidFill>
                  <a:srgbClr val="202124"/>
                </a:solidFill>
                <a:effectLst/>
                <a:latin typeface="Calibri" panose="020F0502020204030204" pitchFamily="34" charset="0"/>
                <a:cs typeface="Calibri" panose="020F0502020204030204" pitchFamily="34" charset="0"/>
              </a:rPr>
              <a:t>Organisational barriers</a:t>
            </a:r>
            <a:endParaRPr lang="en-GB" sz="3600" b="1" i="1" dirty="0">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9697D234-16B0-9439-65E6-F3153B88A52B}"/>
              </a:ext>
            </a:extLst>
          </p:cNvPr>
          <p:cNvSpPr>
            <a:spLocks noGrp="1"/>
          </p:cNvSpPr>
          <p:nvPr>
            <p:ph type="body" idx="1"/>
          </p:nvPr>
        </p:nvSpPr>
        <p:spPr>
          <a:xfrm>
            <a:off x="463685" y="1522042"/>
            <a:ext cx="11264629" cy="4178367"/>
          </a:xfrm>
        </p:spPr>
        <p:txBody>
          <a:bodyPr>
            <a:noAutofit/>
          </a:bodyPr>
          <a:lstStyle/>
          <a:p>
            <a:pPr algn="just">
              <a:lnSpc>
                <a:spcPct val="107000"/>
              </a:lnSpc>
              <a:spcAft>
                <a:spcPts val="800"/>
              </a:spcAft>
            </a:pPr>
            <a:r>
              <a:rPr lang="en-GB" sz="2400" b="1" kern="100" dirty="0">
                <a:effectLst/>
                <a:latin typeface="Calibri" panose="020F0502020204030204" pitchFamily="34" charset="0"/>
                <a:ea typeface="Calibri" panose="020F0502020204030204" pitchFamily="34" charset="0"/>
                <a:cs typeface="Calibri" panose="020F0502020204030204" pitchFamily="34" charset="0"/>
              </a:rPr>
              <a:t>Lack of Feedback and Recognition:</a:t>
            </a:r>
            <a:r>
              <a:rPr lang="en-GB" sz="2400" kern="100" dirty="0">
                <a:effectLst/>
                <a:latin typeface="Calibri" panose="020F0502020204030204" pitchFamily="34" charset="0"/>
                <a:ea typeface="Calibri" panose="020F0502020204030204" pitchFamily="34" charset="0"/>
                <a:cs typeface="Calibri" panose="020F0502020204030204" pitchFamily="34" charset="0"/>
              </a:rPr>
              <a:t> Healthcare organizations in Sri Lanka sometimes lack robust mechanisms for feedback and recognition. </a:t>
            </a:r>
          </a:p>
          <a:p>
            <a:pPr algn="just">
              <a:lnSpc>
                <a:spcPct val="107000"/>
              </a:lnSpc>
              <a:spcAft>
                <a:spcPts val="800"/>
              </a:spcAft>
            </a:pPr>
            <a:r>
              <a:rPr lang="en-GB" sz="2400" b="1" kern="100" dirty="0">
                <a:effectLst/>
                <a:latin typeface="Calibri" panose="020F0502020204030204" pitchFamily="34" charset="0"/>
                <a:ea typeface="Calibri" panose="020F0502020204030204" pitchFamily="34" charset="0"/>
                <a:cs typeface="Calibri" panose="020F0502020204030204" pitchFamily="34" charset="0"/>
              </a:rPr>
              <a:t>Inefficient Communication Systems: </a:t>
            </a:r>
            <a:r>
              <a:rPr lang="en-GB" sz="2400" kern="100" dirty="0">
                <a:effectLst/>
                <a:latin typeface="Calibri" panose="020F0502020204030204" pitchFamily="34" charset="0"/>
                <a:ea typeface="Calibri" panose="020F0502020204030204" pitchFamily="34" charset="0"/>
                <a:cs typeface="Calibri" panose="020F0502020204030204" pitchFamily="34" charset="0"/>
              </a:rPr>
              <a:t>The presence of outdated communication systems, manual processes, or unreliable technology can impede timely and accurate communication among healthcare professionals. </a:t>
            </a:r>
          </a:p>
          <a:p>
            <a:pPr algn="just">
              <a:lnSpc>
                <a:spcPct val="107000"/>
              </a:lnSpc>
              <a:spcAft>
                <a:spcPts val="800"/>
              </a:spcAft>
            </a:pPr>
            <a:r>
              <a:rPr lang="en-GB" sz="2400" b="1" kern="100" dirty="0">
                <a:effectLst/>
                <a:latin typeface="Calibri" panose="020F0502020204030204" pitchFamily="34" charset="0"/>
                <a:ea typeface="Calibri" panose="020F0502020204030204" pitchFamily="34" charset="0"/>
                <a:cs typeface="Calibri" panose="020F0502020204030204" pitchFamily="34" charset="0"/>
              </a:rPr>
              <a:t>Unclear Roles and Responsibilities:</a:t>
            </a:r>
            <a:r>
              <a:rPr lang="en-GB" sz="2400" kern="100" dirty="0">
                <a:effectLst/>
                <a:latin typeface="Calibri" panose="020F0502020204030204" pitchFamily="34" charset="0"/>
                <a:ea typeface="Calibri" panose="020F0502020204030204" pitchFamily="34" charset="0"/>
                <a:cs typeface="Calibri" panose="020F0502020204030204" pitchFamily="34" charset="0"/>
              </a:rPr>
              <a:t> Ambiguity in roles and responsibilities can generate confusion and overlap, resulting in communication gaps. </a:t>
            </a:r>
          </a:p>
        </p:txBody>
      </p:sp>
      <p:pic>
        <p:nvPicPr>
          <p:cNvPr id="4" name="ElevenLabs_2023-09-12T11_51_44_Dorothy_pre_s64_sb75_e1">
            <a:hlinkClick r:id="" action="ppaction://media"/>
            <a:extLst>
              <a:ext uri="{FF2B5EF4-FFF2-40B4-BE49-F238E27FC236}">
                <a16:creationId xmlns:a16="http://schemas.microsoft.com/office/drawing/2014/main" id="{7C3F85E9-7EB4-F5F0-05D3-9A8AD9A8030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2075" y="92075"/>
            <a:ext cx="487363" cy="487363"/>
          </a:xfrm>
          <a:prstGeom prst="rect">
            <a:avLst/>
          </a:prstGeom>
        </p:spPr>
      </p:pic>
    </p:spTree>
    <p:extLst>
      <p:ext uri="{BB962C8B-B14F-4D97-AF65-F5344CB8AC3E}">
        <p14:creationId xmlns:p14="http://schemas.microsoft.com/office/powerpoint/2010/main" val="2052515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854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FD2B5-B82E-C4CA-6847-CCF3D7C7A28A}"/>
              </a:ext>
            </a:extLst>
          </p:cNvPr>
          <p:cNvSpPr>
            <a:spLocks noGrp="1"/>
          </p:cNvSpPr>
          <p:nvPr>
            <p:ph type="title"/>
          </p:nvPr>
        </p:nvSpPr>
        <p:spPr>
          <a:xfrm>
            <a:off x="838200" y="365125"/>
            <a:ext cx="6360268" cy="549275"/>
          </a:xfrm>
        </p:spPr>
        <p:txBody>
          <a:bodyPr>
            <a:normAutofit fontScale="90000"/>
          </a:bodyPr>
          <a:lstStyle/>
          <a:p>
            <a:r>
              <a:rPr lang="en-GB" sz="3600" b="1" i="1" dirty="0">
                <a:solidFill>
                  <a:srgbClr val="202124"/>
                </a:solidFill>
                <a:effectLst/>
                <a:latin typeface="Calibri" panose="020F0502020204030204" pitchFamily="34" charset="0"/>
                <a:cs typeface="Calibri" panose="020F0502020204030204" pitchFamily="34" charset="0"/>
              </a:rPr>
              <a:t>Cultural barriers</a:t>
            </a:r>
            <a:endParaRPr lang="en-GB" sz="3600" b="1" i="1" dirty="0">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60875CC9-D9F8-AF7D-9E77-4166E55B502A}"/>
              </a:ext>
            </a:extLst>
          </p:cNvPr>
          <p:cNvSpPr>
            <a:spLocks noGrp="1"/>
          </p:cNvSpPr>
          <p:nvPr>
            <p:ph type="body" idx="1"/>
          </p:nvPr>
        </p:nvSpPr>
        <p:spPr>
          <a:xfrm>
            <a:off x="651753" y="1026318"/>
            <a:ext cx="10702047" cy="4805363"/>
          </a:xfrm>
        </p:spPr>
        <p:txBody>
          <a:bodyPr>
            <a:noAutofit/>
          </a:bodyPr>
          <a:lstStyle/>
          <a:p>
            <a:pPr algn="just">
              <a:lnSpc>
                <a:spcPct val="107000"/>
              </a:lnSpc>
              <a:spcAft>
                <a:spcPts val="800"/>
              </a:spcAft>
            </a:pPr>
            <a:r>
              <a:rPr lang="en-GB" sz="2400" b="1" kern="100" dirty="0">
                <a:effectLst/>
                <a:latin typeface="Calibri" panose="020F0502020204030204" pitchFamily="34" charset="0"/>
                <a:ea typeface="Calibri" panose="020F0502020204030204" pitchFamily="34" charset="0"/>
                <a:cs typeface="Calibri" panose="020F0502020204030204" pitchFamily="34" charset="0"/>
              </a:rPr>
              <a:t>Language Barriers:</a:t>
            </a:r>
            <a:r>
              <a:rPr lang="en-GB" sz="2400" kern="100" dirty="0">
                <a:effectLst/>
                <a:latin typeface="Calibri" panose="020F0502020204030204" pitchFamily="34" charset="0"/>
                <a:ea typeface="Calibri" panose="020F0502020204030204" pitchFamily="34" charset="0"/>
                <a:cs typeface="Calibri" panose="020F0502020204030204" pitchFamily="34" charset="0"/>
              </a:rPr>
              <a:t> The multilingual nature of Sri Lanka can potentially lead to language barriers. In healthcare settings, where clarity and precision are paramount, linguistic discrepancies can lead to misunderstandings and impede the accurate conveyance of medical information.</a:t>
            </a:r>
          </a:p>
          <a:p>
            <a:pPr algn="just">
              <a:lnSpc>
                <a:spcPct val="107000"/>
              </a:lnSpc>
              <a:spcAft>
                <a:spcPts val="800"/>
              </a:spcAft>
            </a:pPr>
            <a:r>
              <a:rPr lang="en-GB" sz="2400" b="1" kern="100" dirty="0">
                <a:effectLst/>
                <a:latin typeface="Calibri" panose="020F0502020204030204" pitchFamily="34" charset="0"/>
                <a:ea typeface="Calibri" panose="020F0502020204030204" pitchFamily="34" charset="0"/>
                <a:cs typeface="Calibri" panose="020F0502020204030204" pitchFamily="34" charset="0"/>
              </a:rPr>
              <a:t>Non-Verbal Communication:</a:t>
            </a:r>
            <a:r>
              <a:rPr lang="en-GB" sz="2400" kern="100" dirty="0">
                <a:effectLst/>
                <a:latin typeface="Calibri" panose="020F0502020204030204" pitchFamily="34" charset="0"/>
                <a:ea typeface="Calibri" panose="020F0502020204030204" pitchFamily="34" charset="0"/>
                <a:cs typeface="Calibri" panose="020F0502020204030204" pitchFamily="34" charset="0"/>
              </a:rPr>
              <a:t> Cultural disparities in non-verbal communication—such as gestures, facial expressions, and body language—can obstruct effective communication. </a:t>
            </a:r>
          </a:p>
          <a:p>
            <a:pPr algn="just">
              <a:lnSpc>
                <a:spcPct val="107000"/>
              </a:lnSpc>
              <a:spcAft>
                <a:spcPts val="800"/>
              </a:spcAft>
            </a:pPr>
            <a:r>
              <a:rPr lang="en-GB" sz="2400" b="1" kern="100" dirty="0">
                <a:effectLst/>
                <a:latin typeface="Calibri" panose="020F0502020204030204" pitchFamily="34" charset="0"/>
                <a:ea typeface="Calibri" panose="020F0502020204030204" pitchFamily="34" charset="0"/>
                <a:cs typeface="Calibri" panose="020F0502020204030204" pitchFamily="34" charset="0"/>
              </a:rPr>
              <a:t>Cultural Beliefs and Taboos:</a:t>
            </a:r>
            <a:r>
              <a:rPr lang="en-GB" sz="2400" kern="100" dirty="0">
                <a:effectLst/>
                <a:latin typeface="Calibri" panose="020F0502020204030204" pitchFamily="34" charset="0"/>
                <a:ea typeface="Calibri" panose="020F0502020204030204" pitchFamily="34" charset="0"/>
                <a:cs typeface="Calibri" panose="020F0502020204030204" pitchFamily="34" charset="0"/>
              </a:rPr>
              <a:t> Cultural beliefs and taboos can limit open dialogue, particularly concerning sensitive topics like mental health or end-of-life care. </a:t>
            </a:r>
          </a:p>
        </p:txBody>
      </p:sp>
      <p:pic>
        <p:nvPicPr>
          <p:cNvPr id="4" name="ElevenLabs_2023-09-12T11_54_34_Dorothy_pre_s64_sb75_e1">
            <a:hlinkClick r:id="" action="ppaction://media"/>
            <a:extLst>
              <a:ext uri="{FF2B5EF4-FFF2-40B4-BE49-F238E27FC236}">
                <a16:creationId xmlns:a16="http://schemas.microsoft.com/office/drawing/2014/main" id="{F6BB147F-8994-3514-3222-A2588F7C2A8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2075" y="92075"/>
            <a:ext cx="487363" cy="487363"/>
          </a:xfrm>
          <a:prstGeom prst="rect">
            <a:avLst/>
          </a:prstGeom>
        </p:spPr>
      </p:pic>
    </p:spTree>
    <p:extLst>
      <p:ext uri="{BB962C8B-B14F-4D97-AF65-F5344CB8AC3E}">
        <p14:creationId xmlns:p14="http://schemas.microsoft.com/office/powerpoint/2010/main" val="419534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749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CCAF3-B470-E203-2018-B7B85C2E83EF}"/>
              </a:ext>
            </a:extLst>
          </p:cNvPr>
          <p:cNvSpPr>
            <a:spLocks noGrp="1"/>
          </p:cNvSpPr>
          <p:nvPr>
            <p:ph type="title"/>
          </p:nvPr>
        </p:nvSpPr>
        <p:spPr>
          <a:xfrm>
            <a:off x="750651" y="284804"/>
            <a:ext cx="6963383" cy="792466"/>
          </a:xfrm>
        </p:spPr>
        <p:txBody>
          <a:bodyPr>
            <a:normAutofit/>
          </a:bodyPr>
          <a:lstStyle/>
          <a:p>
            <a:r>
              <a:rPr lang="en-GB" sz="3600" b="1" i="1" dirty="0">
                <a:solidFill>
                  <a:srgbClr val="202124"/>
                </a:solidFill>
                <a:effectLst/>
                <a:latin typeface="Calibri" panose="020F0502020204030204" pitchFamily="34" charset="0"/>
                <a:cs typeface="Calibri" panose="020F0502020204030204" pitchFamily="34" charset="0"/>
              </a:rPr>
              <a:t>Physical barriers</a:t>
            </a:r>
            <a:endParaRPr lang="en-GB" sz="3600" b="1" i="1" dirty="0">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54B85B86-EF46-3417-9C80-EF656A8C1697}"/>
              </a:ext>
            </a:extLst>
          </p:cNvPr>
          <p:cNvSpPr>
            <a:spLocks noGrp="1"/>
          </p:cNvSpPr>
          <p:nvPr>
            <p:ph type="body" idx="1"/>
          </p:nvPr>
        </p:nvSpPr>
        <p:spPr>
          <a:xfrm>
            <a:off x="750651" y="1215957"/>
            <a:ext cx="10515600" cy="4805363"/>
          </a:xfrm>
        </p:spPr>
        <p:txBody>
          <a:bodyPr>
            <a:noAutofit/>
          </a:bodyPr>
          <a:lstStyle/>
          <a:p>
            <a:pPr algn="just">
              <a:lnSpc>
                <a:spcPct val="107000"/>
              </a:lnSpc>
              <a:spcAft>
                <a:spcPts val="800"/>
              </a:spcAft>
            </a:pPr>
            <a:r>
              <a:rPr lang="en-GB" sz="2400" b="1" kern="100" dirty="0">
                <a:effectLst/>
                <a:latin typeface="Calibri" panose="020F0502020204030204" pitchFamily="34" charset="0"/>
                <a:ea typeface="Calibri" panose="020F0502020204030204" pitchFamily="34" charset="0"/>
                <a:cs typeface="Calibri" panose="020F0502020204030204" pitchFamily="34" charset="0"/>
              </a:rPr>
              <a:t>Noise and Environmental Factors:</a:t>
            </a:r>
            <a:r>
              <a:rPr lang="en-GB" sz="2400" kern="100" dirty="0">
                <a:effectLst/>
                <a:latin typeface="Calibri" panose="020F0502020204030204" pitchFamily="34" charset="0"/>
                <a:ea typeface="Calibri" panose="020F0502020204030204" pitchFamily="34" charset="0"/>
                <a:cs typeface="Calibri" panose="020F0502020204030204" pitchFamily="34" charset="0"/>
              </a:rPr>
              <a:t> High noise levels and constant distractions in healthcare environments can make it arduous for staff members to comprehend and articulate information effectively. </a:t>
            </a:r>
          </a:p>
          <a:p>
            <a:pPr algn="just">
              <a:lnSpc>
                <a:spcPct val="107000"/>
              </a:lnSpc>
              <a:spcAft>
                <a:spcPts val="800"/>
              </a:spcAft>
            </a:pPr>
            <a:r>
              <a:rPr lang="en-GB" sz="2400" b="1" kern="100" dirty="0">
                <a:effectLst/>
                <a:latin typeface="Calibri" panose="020F0502020204030204" pitchFamily="34" charset="0"/>
                <a:ea typeface="Calibri" panose="020F0502020204030204" pitchFamily="34" charset="0"/>
                <a:cs typeface="Calibri" panose="020F0502020204030204" pitchFamily="34" charset="0"/>
              </a:rPr>
              <a:t>Distance and Physical Separation:</a:t>
            </a:r>
            <a:r>
              <a:rPr lang="en-GB" sz="2400" kern="100" dirty="0">
                <a:effectLst/>
                <a:latin typeface="Calibri" panose="020F0502020204030204" pitchFamily="34" charset="0"/>
                <a:ea typeface="Calibri" panose="020F0502020204030204" pitchFamily="34" charset="0"/>
                <a:cs typeface="Calibri" panose="020F0502020204030204" pitchFamily="34" charset="0"/>
              </a:rPr>
              <a:t> In sprawling healthcare facilities, staff members might be separated by significant distances or located in disparate departments. </a:t>
            </a:r>
          </a:p>
          <a:p>
            <a:pPr algn="just">
              <a:lnSpc>
                <a:spcPct val="107000"/>
              </a:lnSpc>
              <a:spcAft>
                <a:spcPts val="800"/>
              </a:spcAft>
            </a:pPr>
            <a:r>
              <a:rPr lang="en-GB" sz="2400" b="1" kern="100" dirty="0">
                <a:effectLst/>
                <a:latin typeface="Calibri" panose="020F0502020204030204" pitchFamily="34" charset="0"/>
                <a:ea typeface="Calibri" panose="020F0502020204030204" pitchFamily="34" charset="0"/>
                <a:cs typeface="Calibri" panose="020F0502020204030204" pitchFamily="34" charset="0"/>
              </a:rPr>
              <a:t>Limited Access to Technology:</a:t>
            </a:r>
            <a:r>
              <a:rPr lang="en-GB" sz="2400" kern="100" dirty="0">
                <a:effectLst/>
                <a:latin typeface="Calibri" panose="020F0502020204030204" pitchFamily="34" charset="0"/>
                <a:ea typeface="Calibri" panose="020F0502020204030204" pitchFamily="34" charset="0"/>
                <a:cs typeface="Calibri" panose="020F0502020204030204" pitchFamily="34" charset="0"/>
              </a:rPr>
              <a:t> In certain healthcare settings, access to communication technologies such as telephones, computers, or messaging</a:t>
            </a:r>
          </a:p>
          <a:p>
            <a:pPr marL="114300" indent="0" algn="just">
              <a:lnSpc>
                <a:spcPct val="107000"/>
              </a:lnSpc>
              <a:spcAft>
                <a:spcPts val="800"/>
              </a:spcAft>
              <a:buNone/>
            </a:pPr>
            <a:endParaRPr lang="en-GB" sz="2400" dirty="0">
              <a:latin typeface="Calibri" panose="020F0502020204030204" pitchFamily="34" charset="0"/>
              <a:cs typeface="Calibri" panose="020F0502020204030204" pitchFamily="34" charset="0"/>
            </a:endParaRPr>
          </a:p>
          <a:p>
            <a:endParaRPr lang="en-GB" sz="2400" dirty="0">
              <a:latin typeface="Calibri" panose="020F0502020204030204" pitchFamily="34" charset="0"/>
              <a:cs typeface="Calibri" panose="020F0502020204030204" pitchFamily="34" charset="0"/>
            </a:endParaRPr>
          </a:p>
          <a:p>
            <a:endParaRPr lang="en-GB" sz="2400" dirty="0">
              <a:latin typeface="Calibri" panose="020F0502020204030204" pitchFamily="34" charset="0"/>
              <a:cs typeface="Calibri" panose="020F0502020204030204" pitchFamily="34" charset="0"/>
            </a:endParaRPr>
          </a:p>
          <a:p>
            <a:endParaRPr lang="en-GB" sz="2400" dirty="0">
              <a:latin typeface="Calibri" panose="020F0502020204030204" pitchFamily="34" charset="0"/>
              <a:cs typeface="Calibri" panose="020F0502020204030204" pitchFamily="34" charset="0"/>
            </a:endParaRPr>
          </a:p>
        </p:txBody>
      </p:sp>
      <p:pic>
        <p:nvPicPr>
          <p:cNvPr id="5" name="ElevenLabs_2023-09-13T02_49_31_Dorothy_pre_s64_sb75_e1">
            <a:hlinkClick r:id="" action="ppaction://media"/>
            <a:extLst>
              <a:ext uri="{FF2B5EF4-FFF2-40B4-BE49-F238E27FC236}">
                <a16:creationId xmlns:a16="http://schemas.microsoft.com/office/drawing/2014/main" id="{88CCC7D2-877E-3314-E2FE-F911393A220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2075" y="92075"/>
            <a:ext cx="487363" cy="487363"/>
          </a:xfrm>
          <a:prstGeom prst="rect">
            <a:avLst/>
          </a:prstGeom>
        </p:spPr>
      </p:pic>
    </p:spTree>
    <p:extLst>
      <p:ext uri="{BB962C8B-B14F-4D97-AF65-F5344CB8AC3E}">
        <p14:creationId xmlns:p14="http://schemas.microsoft.com/office/powerpoint/2010/main" val="324636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662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E204C-8957-18EE-D6C2-A32D061EF579}"/>
              </a:ext>
            </a:extLst>
          </p:cNvPr>
          <p:cNvSpPr>
            <a:spLocks noGrp="1"/>
          </p:cNvSpPr>
          <p:nvPr>
            <p:ph type="title"/>
          </p:nvPr>
        </p:nvSpPr>
        <p:spPr/>
        <p:txBody>
          <a:bodyPr/>
          <a:lstStyle/>
          <a:p>
            <a:r>
              <a:rPr lang="en-GB" dirty="0"/>
              <a:t>Summary </a:t>
            </a:r>
          </a:p>
        </p:txBody>
      </p:sp>
      <p:sp>
        <p:nvSpPr>
          <p:cNvPr id="3" name="Text Placeholder 2">
            <a:extLst>
              <a:ext uri="{FF2B5EF4-FFF2-40B4-BE49-F238E27FC236}">
                <a16:creationId xmlns:a16="http://schemas.microsoft.com/office/drawing/2014/main" id="{9FE7FC73-7EED-4A19-313F-C395E639B1F6}"/>
              </a:ext>
            </a:extLst>
          </p:cNvPr>
          <p:cNvSpPr>
            <a:spLocks noGrp="1"/>
          </p:cNvSpPr>
          <p:nvPr>
            <p:ph type="body" idx="1"/>
          </p:nvPr>
        </p:nvSpPr>
        <p:spPr>
          <a:xfrm>
            <a:off x="615274" y="1391055"/>
            <a:ext cx="10961451" cy="4805363"/>
          </a:xfrm>
        </p:spPr>
        <p:txBody>
          <a:bodyPr>
            <a:normAutofit/>
          </a:bodyPr>
          <a:lstStyle/>
          <a:p>
            <a:r>
              <a:rPr lang="en-GB" kern="100" dirty="0">
                <a:effectLst/>
                <a:latin typeface="Calibri" panose="020F0502020204030204" pitchFamily="34" charset="0"/>
                <a:ea typeface="Calibri" panose="020F0502020204030204" pitchFamily="34" charset="0"/>
                <a:cs typeface="Calibri" panose="020F0502020204030204" pitchFamily="34" charset="0"/>
              </a:rPr>
              <a:t>In summary, this lecture covered communication of the health care service and Multidisciplinary team in Sri Lanka. In Sri Lanka's healthcare system, formal and legal communication strategies are employed, adhering to established protocols. Informal communication methods, like interpersonal dialogue, are also prevalent. Communication barriers, such as language diversity and limited resources and organizational barriers can hinder effective healthcare communication. To improve, emphasizing language access, restructuring the organizational structure and resource allocation is crucial.</a:t>
            </a:r>
          </a:p>
          <a:p>
            <a:endParaRPr lang="en-GB" dirty="0">
              <a:latin typeface="Calibri" panose="020F0502020204030204" pitchFamily="34" charset="0"/>
              <a:cs typeface="Calibri" panose="020F0502020204030204" pitchFamily="34" charset="0"/>
            </a:endParaRPr>
          </a:p>
        </p:txBody>
      </p:sp>
      <p:pic>
        <p:nvPicPr>
          <p:cNvPr id="4" name="ElevenLabs_2023-09-13T02_49_31_Dorothy_pre_s64_sb75_e1">
            <a:hlinkClick r:id="" action="ppaction://media"/>
            <a:extLst>
              <a:ext uri="{FF2B5EF4-FFF2-40B4-BE49-F238E27FC236}">
                <a16:creationId xmlns:a16="http://schemas.microsoft.com/office/drawing/2014/main" id="{7B9A82E3-F7D9-4F9C-9305-E3AD9470931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2075" y="92075"/>
            <a:ext cx="487363" cy="487363"/>
          </a:xfrm>
          <a:prstGeom prst="rect">
            <a:avLst/>
          </a:prstGeom>
        </p:spPr>
      </p:pic>
    </p:spTree>
    <p:extLst>
      <p:ext uri="{BB962C8B-B14F-4D97-AF65-F5344CB8AC3E}">
        <p14:creationId xmlns:p14="http://schemas.microsoft.com/office/powerpoint/2010/main" val="137351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662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1CCAD-586A-0232-07C8-5C0F46FD9245}"/>
              </a:ext>
            </a:extLst>
          </p:cNvPr>
          <p:cNvSpPr>
            <a:spLocks noGrp="1"/>
          </p:cNvSpPr>
          <p:nvPr>
            <p:ph type="title"/>
          </p:nvPr>
        </p:nvSpPr>
        <p:spPr/>
        <p:txBody>
          <a:bodyPr/>
          <a:lstStyle/>
          <a:p>
            <a:r>
              <a:rPr lang="en-GB" dirty="0"/>
              <a:t>References </a:t>
            </a:r>
          </a:p>
        </p:txBody>
      </p:sp>
      <p:sp>
        <p:nvSpPr>
          <p:cNvPr id="3" name="Text Placeholder 2">
            <a:extLst>
              <a:ext uri="{FF2B5EF4-FFF2-40B4-BE49-F238E27FC236}">
                <a16:creationId xmlns:a16="http://schemas.microsoft.com/office/drawing/2014/main" id="{6E996C8B-12A7-1EA8-7693-948D3020A933}"/>
              </a:ext>
            </a:extLst>
          </p:cNvPr>
          <p:cNvSpPr>
            <a:spLocks noGrp="1"/>
          </p:cNvSpPr>
          <p:nvPr>
            <p:ph type="body" idx="1"/>
          </p:nvPr>
        </p:nvSpPr>
        <p:spPr/>
        <p:txBody>
          <a:bodyPr/>
          <a:lstStyle/>
          <a:p>
            <a:r>
              <a:rPr lang="en-GB" dirty="0">
                <a:hlinkClick r:id="rId4"/>
              </a:rPr>
              <a:t>https://www.worldbank.org/en/news/feature/2014/04/17/upgraded-record-keeping-helps-save-lives</a:t>
            </a:r>
            <a:endParaRPr lang="en-GB" dirty="0"/>
          </a:p>
          <a:p>
            <a:r>
              <a:rPr lang="en-GB" dirty="0"/>
              <a:t>Gamage 2004 et al. 2011 Health information management practice in Sri Lanka. </a:t>
            </a:r>
            <a:r>
              <a:rPr lang="en-GB" i="1" dirty="0"/>
              <a:t>Health Information Management, </a:t>
            </a:r>
            <a:r>
              <a:rPr lang="en-GB" dirty="0"/>
              <a:t>2004 - ISSN 1322-4913 Vol 33 No 3 Page 99</a:t>
            </a:r>
          </a:p>
          <a:p>
            <a:r>
              <a:rPr lang="en-GB" dirty="0"/>
              <a:t>National digital health guidelines and standards, Ministry of Health, </a:t>
            </a:r>
            <a:r>
              <a:rPr lang="en-GB" dirty="0">
                <a:hlinkClick r:id="rId5"/>
              </a:rPr>
              <a:t>http://www.health.gov.lk/moh_final/english/public/elfinder/files/publications/list_publi/NDHGS%20v2.pdf</a:t>
            </a:r>
            <a:endParaRPr lang="en-GB" dirty="0"/>
          </a:p>
          <a:p>
            <a:endParaRPr lang="en-GB" dirty="0"/>
          </a:p>
        </p:txBody>
      </p:sp>
      <p:pic>
        <p:nvPicPr>
          <p:cNvPr id="4" name="ElevenLabs_2023-09-13T03_05_37_Dorothy_pre_s64_sb75_e1">
            <a:hlinkClick r:id="" action="ppaction://media"/>
            <a:extLst>
              <a:ext uri="{FF2B5EF4-FFF2-40B4-BE49-F238E27FC236}">
                <a16:creationId xmlns:a16="http://schemas.microsoft.com/office/drawing/2014/main" id="{27DCA63D-8A4F-48EC-9334-EA7581BF06F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2075" y="92075"/>
            <a:ext cx="487363" cy="487363"/>
          </a:xfrm>
          <a:prstGeom prst="rect">
            <a:avLst/>
          </a:prstGeom>
        </p:spPr>
      </p:pic>
    </p:spTree>
    <p:extLst>
      <p:ext uri="{BB962C8B-B14F-4D97-AF65-F5344CB8AC3E}">
        <p14:creationId xmlns:p14="http://schemas.microsoft.com/office/powerpoint/2010/main" val="358085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72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FB6A2-8666-D92A-7C3B-5935D8298BD4}"/>
              </a:ext>
            </a:extLst>
          </p:cNvPr>
          <p:cNvSpPr>
            <a:spLocks noGrp="1"/>
          </p:cNvSpPr>
          <p:nvPr>
            <p:ph type="title"/>
          </p:nvPr>
        </p:nvSpPr>
        <p:spPr>
          <a:xfrm>
            <a:off x="2716448" y="423491"/>
            <a:ext cx="6759103" cy="874395"/>
          </a:xfrm>
        </p:spPr>
        <p:txBody>
          <a:bodyPr>
            <a:normAutofit fontScale="90000"/>
          </a:bodyPr>
          <a:lstStyle/>
          <a:p>
            <a:pPr marL="0" lvl="0" indent="-228600" algn="l" rtl="0">
              <a:lnSpc>
                <a:spcPct val="115000"/>
              </a:lnSpc>
              <a:spcBef>
                <a:spcPts val="1200"/>
              </a:spcBef>
              <a:spcAft>
                <a:spcPts val="0"/>
              </a:spcAft>
              <a:buClr>
                <a:schemeClr val="dk1"/>
              </a:buClr>
              <a:buSzPts val="1100"/>
              <a:buFont typeface="Arial"/>
              <a:buNone/>
            </a:pPr>
            <a:r>
              <a:rPr lang="en-GB" sz="4400" dirty="0">
                <a:latin typeface="Arial"/>
                <a:ea typeface="Arial"/>
                <a:cs typeface="Arial"/>
                <a:sym typeface="Arial"/>
              </a:rPr>
              <a:t>Introduction to the Unit 5</a:t>
            </a:r>
          </a:p>
        </p:txBody>
      </p:sp>
      <p:sp>
        <p:nvSpPr>
          <p:cNvPr id="3" name="Text Placeholder 2">
            <a:extLst>
              <a:ext uri="{FF2B5EF4-FFF2-40B4-BE49-F238E27FC236}">
                <a16:creationId xmlns:a16="http://schemas.microsoft.com/office/drawing/2014/main" id="{5D22B7B3-AF78-B4E3-D27E-C0F2AF5B66F2}"/>
              </a:ext>
            </a:extLst>
          </p:cNvPr>
          <p:cNvSpPr>
            <a:spLocks noGrp="1"/>
          </p:cNvSpPr>
          <p:nvPr>
            <p:ph type="body" idx="1"/>
          </p:nvPr>
        </p:nvSpPr>
        <p:spPr>
          <a:xfrm>
            <a:off x="838200" y="1371600"/>
            <a:ext cx="11000362" cy="4805363"/>
          </a:xfrm>
        </p:spPr>
        <p:txBody>
          <a:bodyPr/>
          <a:lstStyle/>
          <a:p>
            <a:pPr marL="114300" indent="0">
              <a:buNone/>
            </a:pPr>
            <a:r>
              <a:rPr lang="en-GB" b="1" i="1" dirty="0">
                <a:latin typeface="Calibri" panose="020F0502020204030204" pitchFamily="34" charset="0"/>
                <a:cs typeface="Calibri" panose="020F0502020204030204" pitchFamily="34" charset="0"/>
              </a:rPr>
              <a:t>Learning Objectives</a:t>
            </a:r>
          </a:p>
          <a:p>
            <a:pPr marL="0" lvl="0" indent="0" algn="l" rtl="0">
              <a:lnSpc>
                <a:spcPct val="115000"/>
              </a:lnSpc>
              <a:spcBef>
                <a:spcPts val="1200"/>
              </a:spcBef>
              <a:spcAft>
                <a:spcPts val="0"/>
              </a:spcAft>
              <a:buClr>
                <a:schemeClr val="dk1"/>
              </a:buClr>
              <a:buSzPts val="1100"/>
              <a:buFont typeface="Arial"/>
              <a:buNone/>
            </a:pPr>
            <a:r>
              <a:rPr lang="en-GB" sz="2800" dirty="0">
                <a:latin typeface="Calibri" panose="020F0502020204030204" pitchFamily="34" charset="0"/>
                <a:ea typeface="Arial"/>
                <a:cs typeface="Calibri" panose="020F0502020204030204" pitchFamily="34" charset="0"/>
                <a:sym typeface="Arial"/>
              </a:rPr>
              <a:t>At the end of the lesson students will be able to</a:t>
            </a:r>
          </a:p>
          <a:p>
            <a:pPr marL="457200" lvl="0" indent="-419100" algn="l" rtl="0">
              <a:lnSpc>
                <a:spcPct val="115000"/>
              </a:lnSpc>
              <a:spcBef>
                <a:spcPts val="1200"/>
              </a:spcBef>
              <a:spcAft>
                <a:spcPts val="0"/>
              </a:spcAft>
              <a:buSzPts val="3000"/>
              <a:buFont typeface="Arial"/>
              <a:buAutoNum type="arabicPeriod"/>
            </a:pPr>
            <a:r>
              <a:rPr lang="en-GB" sz="2800" dirty="0">
                <a:latin typeface="Calibri" panose="020F0502020204030204" pitchFamily="34" charset="0"/>
                <a:ea typeface="Arial"/>
                <a:cs typeface="Calibri" panose="020F0502020204030204" pitchFamily="34" charset="0"/>
                <a:sym typeface="Arial"/>
              </a:rPr>
              <a:t>analyse the existing communication practices use </a:t>
            </a:r>
            <a:r>
              <a:rPr lang="en-GB" dirty="0">
                <a:latin typeface="Calibri" panose="020F0502020204030204" pitchFamily="34" charset="0"/>
                <a:ea typeface="Arial"/>
                <a:cs typeface="Calibri" panose="020F0502020204030204" pitchFamily="34" charset="0"/>
                <a:sym typeface="Arial"/>
              </a:rPr>
              <a:t>among </a:t>
            </a:r>
            <a:r>
              <a:rPr lang="en-GB" sz="2800" dirty="0">
                <a:latin typeface="Calibri" panose="020F0502020204030204" pitchFamily="34" charset="0"/>
                <a:ea typeface="Arial"/>
                <a:cs typeface="Calibri" panose="020F0502020204030204" pitchFamily="34" charset="0"/>
                <a:sym typeface="Arial"/>
              </a:rPr>
              <a:t>health staff in Sri Lanka</a:t>
            </a:r>
          </a:p>
          <a:p>
            <a:pPr marL="457200" lvl="0" indent="-419100" algn="l" rtl="0">
              <a:lnSpc>
                <a:spcPct val="115000"/>
              </a:lnSpc>
              <a:spcBef>
                <a:spcPts val="0"/>
              </a:spcBef>
              <a:spcAft>
                <a:spcPts val="0"/>
              </a:spcAft>
              <a:buSzPts val="3000"/>
              <a:buFont typeface="Arial"/>
              <a:buAutoNum type="arabicPeriod"/>
            </a:pPr>
            <a:r>
              <a:rPr lang="en-GB" sz="2800" dirty="0">
                <a:latin typeface="Calibri" panose="020F0502020204030204" pitchFamily="34" charset="0"/>
                <a:ea typeface="Arial"/>
                <a:cs typeface="Calibri" panose="020F0502020204030204" pitchFamily="34" charset="0"/>
                <a:sym typeface="Arial"/>
              </a:rPr>
              <a:t>demonstrate the communications skill when educating the patients and abilities</a:t>
            </a:r>
          </a:p>
          <a:p>
            <a:pPr marL="457200" lvl="0" indent="-419100" algn="l" rtl="0">
              <a:lnSpc>
                <a:spcPct val="115000"/>
              </a:lnSpc>
              <a:spcBef>
                <a:spcPts val="0"/>
              </a:spcBef>
              <a:spcAft>
                <a:spcPts val="0"/>
              </a:spcAft>
              <a:buSzPts val="3000"/>
              <a:buFont typeface="Arial"/>
              <a:buAutoNum type="arabicPeriod"/>
            </a:pPr>
            <a:r>
              <a:rPr lang="en-GB" sz="2800" dirty="0">
                <a:latin typeface="Calibri" panose="020F0502020204030204" pitchFamily="34" charset="0"/>
                <a:ea typeface="Arial"/>
                <a:cs typeface="Calibri" panose="020F0502020204030204" pitchFamily="34" charset="0"/>
                <a:sym typeface="Arial"/>
              </a:rPr>
              <a:t>apply communication strategies in different situations faced by the patients with NDD</a:t>
            </a:r>
          </a:p>
          <a:p>
            <a:pPr marL="114300" indent="0">
              <a:buNone/>
            </a:pPr>
            <a:endParaRPr lang="en-GB" dirty="0">
              <a:latin typeface="Calibri" panose="020F0502020204030204" pitchFamily="34" charset="0"/>
              <a:cs typeface="Calibri" panose="020F0502020204030204" pitchFamily="34" charset="0"/>
            </a:endParaRPr>
          </a:p>
        </p:txBody>
      </p:sp>
      <p:pic>
        <p:nvPicPr>
          <p:cNvPr id="5" name="ElevenLabs_2023-08-30T12_34_21_Dorothy_pre_s50_sb75_se0_b_m1">
            <a:hlinkClick r:id="" action="ppaction://media"/>
            <a:extLst>
              <a:ext uri="{FF2B5EF4-FFF2-40B4-BE49-F238E27FC236}">
                <a16:creationId xmlns:a16="http://schemas.microsoft.com/office/drawing/2014/main" id="{DA787535-BF81-64AA-94B5-DFB84B47F9F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2075" y="92075"/>
            <a:ext cx="487363" cy="487363"/>
          </a:xfrm>
          <a:prstGeom prst="rect">
            <a:avLst/>
          </a:prstGeom>
        </p:spPr>
      </p:pic>
    </p:spTree>
    <p:extLst>
      <p:ext uri="{BB962C8B-B14F-4D97-AF65-F5344CB8AC3E}">
        <p14:creationId xmlns:p14="http://schemas.microsoft.com/office/powerpoint/2010/main" val="16761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103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9"/>
          <p:cNvSpPr txBox="1">
            <a:spLocks noGrp="1"/>
          </p:cNvSpPr>
          <p:nvPr>
            <p:ph type="title"/>
          </p:nvPr>
        </p:nvSpPr>
        <p:spPr>
          <a:xfrm>
            <a:off x="838200" y="365125"/>
            <a:ext cx="10515600" cy="87439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b="1" dirty="0"/>
              <a:t>Self Study</a:t>
            </a:r>
            <a:endParaRPr b="1" dirty="0"/>
          </a:p>
        </p:txBody>
      </p:sp>
      <p:sp>
        <p:nvSpPr>
          <p:cNvPr id="128" name="Google Shape;128;p9"/>
          <p:cNvSpPr txBox="1">
            <a:spLocks noGrp="1"/>
          </p:cNvSpPr>
          <p:nvPr>
            <p:ph type="body" idx="1"/>
          </p:nvPr>
        </p:nvSpPr>
        <p:spPr>
          <a:xfrm>
            <a:off x="838200" y="1371601"/>
            <a:ext cx="10515600" cy="3939702"/>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r>
              <a:rPr lang="en-GB" b="1" u="sng" dirty="0"/>
              <a:t>Complete the given assignment using the given reflective writing guide.</a:t>
            </a:r>
          </a:p>
          <a:p>
            <a:pPr marL="228600" lvl="0" indent="-50800" algn="l" rtl="0">
              <a:lnSpc>
                <a:spcPct val="90000"/>
              </a:lnSpc>
              <a:spcBef>
                <a:spcPts val="0"/>
              </a:spcBef>
              <a:spcAft>
                <a:spcPts val="0"/>
              </a:spcAft>
              <a:buClr>
                <a:schemeClr val="dk1"/>
              </a:buClr>
              <a:buSzPts val="2800"/>
              <a:buNone/>
            </a:pPr>
            <a:endParaRPr lang="en-GB" b="1" u="sng" dirty="0"/>
          </a:p>
          <a:p>
            <a:pPr marL="228600" lvl="0" indent="-50800" algn="l" rtl="0">
              <a:lnSpc>
                <a:spcPct val="90000"/>
              </a:lnSpc>
              <a:spcBef>
                <a:spcPts val="0"/>
              </a:spcBef>
              <a:spcAft>
                <a:spcPts val="0"/>
              </a:spcAft>
              <a:buClr>
                <a:schemeClr val="dk1"/>
              </a:buClr>
              <a:buSzPts val="2800"/>
              <a:buNone/>
            </a:pPr>
            <a:r>
              <a:rPr lang="en-GB" b="1" u="sng" dirty="0"/>
              <a:t>Write a reflective writing</a:t>
            </a:r>
          </a:p>
          <a:p>
            <a:pPr marL="228600" lvl="0" indent="-50800" algn="l" rtl="0">
              <a:lnSpc>
                <a:spcPct val="90000"/>
              </a:lnSpc>
              <a:spcBef>
                <a:spcPts val="0"/>
              </a:spcBef>
              <a:spcAft>
                <a:spcPts val="0"/>
              </a:spcAft>
              <a:buClr>
                <a:schemeClr val="dk1"/>
              </a:buClr>
              <a:buSzPts val="2800"/>
              <a:buNone/>
            </a:pPr>
            <a:endParaRPr lang="en-GB" dirty="0"/>
          </a:p>
          <a:p>
            <a:pPr marL="228600" lvl="0" indent="-50800" algn="l" rtl="0">
              <a:lnSpc>
                <a:spcPct val="90000"/>
              </a:lnSpc>
              <a:spcBef>
                <a:spcPts val="0"/>
              </a:spcBef>
              <a:spcAft>
                <a:spcPts val="0"/>
              </a:spcAft>
              <a:buClr>
                <a:schemeClr val="dk1"/>
              </a:buClr>
              <a:buSzPts val="2800"/>
              <a:buNone/>
            </a:pPr>
            <a:r>
              <a:rPr lang="en-GB" dirty="0"/>
              <a:t>Write an incident of communication barrier among hospital staff while treating to an older patient with dementia. </a:t>
            </a:r>
          </a:p>
          <a:p>
            <a:pPr marL="228600" lvl="0" indent="-50800" algn="l" rtl="0">
              <a:lnSpc>
                <a:spcPct val="90000"/>
              </a:lnSpc>
              <a:spcBef>
                <a:spcPts val="0"/>
              </a:spcBef>
              <a:spcAft>
                <a:spcPts val="0"/>
              </a:spcAft>
              <a:buClr>
                <a:schemeClr val="dk1"/>
              </a:buClr>
              <a:buSzPts val="2800"/>
              <a:buNone/>
            </a:pPr>
            <a:endParaRPr lang="en-GB" dirty="0"/>
          </a:p>
          <a:p>
            <a:pPr marL="228600" lvl="0" indent="-50800" algn="l" rtl="0">
              <a:lnSpc>
                <a:spcPct val="90000"/>
              </a:lnSpc>
              <a:spcBef>
                <a:spcPts val="0"/>
              </a:spcBef>
              <a:spcAft>
                <a:spcPts val="0"/>
              </a:spcAft>
              <a:buClr>
                <a:schemeClr val="dk1"/>
              </a:buClr>
              <a:buSzPts val="2800"/>
              <a:buNone/>
            </a:pPr>
            <a:r>
              <a:rPr lang="en-GB" dirty="0"/>
              <a:t>Follow the given reflective writing guide  (Annexure 1)</a:t>
            </a:r>
            <a:endParaRPr dirty="0"/>
          </a:p>
        </p:txBody>
      </p:sp>
      <p:pic>
        <p:nvPicPr>
          <p:cNvPr id="2" name="ElevenLabs_2023-09-13T03_15_21_Dorothy_pre_s64_sb75_e1">
            <a:hlinkClick r:id="" action="ppaction://media"/>
            <a:extLst>
              <a:ext uri="{FF2B5EF4-FFF2-40B4-BE49-F238E27FC236}">
                <a16:creationId xmlns:a16="http://schemas.microsoft.com/office/drawing/2014/main" id="{6A9BD08D-EE50-4193-75A7-336563296D8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2075" y="92075"/>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8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0"/>
          <p:cNvSpPr txBox="1">
            <a:spLocks noGrp="1"/>
          </p:cNvSpPr>
          <p:nvPr>
            <p:ph type="title"/>
          </p:nvPr>
        </p:nvSpPr>
        <p:spPr>
          <a:xfrm>
            <a:off x="1919654" y="4756639"/>
            <a:ext cx="8354891" cy="133598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FFFFF"/>
              </a:buClr>
              <a:buSzPts val="4700"/>
              <a:buFont typeface="Calibri"/>
              <a:buNone/>
            </a:pPr>
            <a:r>
              <a:rPr lang="en-GB" sz="4700" b="1" dirty="0">
                <a:solidFill>
                  <a:srgbClr val="FFFFFF"/>
                </a:solidFill>
              </a:rPr>
              <a:t> you </a:t>
            </a:r>
            <a:r>
              <a:rPr lang="en-GB" sz="4700" b="1" dirty="0">
                <a:solidFill>
                  <a:schemeClr val="tx1"/>
                </a:solidFill>
              </a:rPr>
              <a:t>Thank you </a:t>
            </a:r>
            <a:r>
              <a:rPr lang="en-GB" sz="4700" b="1" dirty="0">
                <a:solidFill>
                  <a:srgbClr val="FFFFFF"/>
                </a:solidFill>
              </a:rPr>
              <a:t> by</a:t>
            </a:r>
            <a:endParaRPr b="1" dirty="0"/>
          </a:p>
        </p:txBody>
      </p:sp>
      <p:pic>
        <p:nvPicPr>
          <p:cNvPr id="135" name="Google Shape;135;p10"/>
          <p:cNvPicPr preferRelativeResize="0"/>
          <p:nvPr/>
        </p:nvPicPr>
        <p:blipFill rotWithShape="1">
          <a:blip r:embed="rId5">
            <a:alphaModFix/>
          </a:blip>
          <a:srcRect/>
          <a:stretch/>
        </p:blipFill>
        <p:spPr>
          <a:xfrm>
            <a:off x="1209554" y="1998481"/>
            <a:ext cx="2569206" cy="1335987"/>
          </a:xfrm>
          <a:prstGeom prst="rect">
            <a:avLst/>
          </a:prstGeom>
          <a:noFill/>
          <a:ln>
            <a:noFill/>
          </a:ln>
        </p:spPr>
      </p:pic>
      <p:pic>
        <p:nvPicPr>
          <p:cNvPr id="136" name="Google Shape;136;p10"/>
          <p:cNvPicPr preferRelativeResize="0"/>
          <p:nvPr/>
        </p:nvPicPr>
        <p:blipFill rotWithShape="1">
          <a:blip r:embed="rId6">
            <a:alphaModFix/>
          </a:blip>
          <a:srcRect/>
          <a:stretch/>
        </p:blipFill>
        <p:spPr>
          <a:xfrm>
            <a:off x="4725748" y="2212316"/>
            <a:ext cx="2574993" cy="1216684"/>
          </a:xfrm>
          <a:prstGeom prst="rect">
            <a:avLst/>
          </a:prstGeom>
          <a:noFill/>
          <a:ln>
            <a:noFill/>
          </a:ln>
        </p:spPr>
      </p:pic>
      <p:pic>
        <p:nvPicPr>
          <p:cNvPr id="137" name="Google Shape;137;p10"/>
          <p:cNvPicPr preferRelativeResize="0"/>
          <p:nvPr/>
        </p:nvPicPr>
        <p:blipFill rotWithShape="1">
          <a:blip r:embed="rId7">
            <a:alphaModFix/>
          </a:blip>
          <a:srcRect/>
          <a:stretch/>
        </p:blipFill>
        <p:spPr>
          <a:xfrm>
            <a:off x="7861294" y="538065"/>
            <a:ext cx="2567937" cy="3581596"/>
          </a:xfrm>
          <a:prstGeom prst="rect">
            <a:avLst/>
          </a:prstGeom>
          <a:noFill/>
          <a:ln>
            <a:noFill/>
          </a:ln>
        </p:spPr>
      </p:pic>
      <p:pic>
        <p:nvPicPr>
          <p:cNvPr id="2" name="ElevenLabs_2023-09-13T03_13_56_Dorothy_pre_s64_sb75_e1">
            <a:hlinkClick r:id="" action="ppaction://media"/>
            <a:extLst>
              <a:ext uri="{FF2B5EF4-FFF2-40B4-BE49-F238E27FC236}">
                <a16:creationId xmlns:a16="http://schemas.microsoft.com/office/drawing/2014/main" id="{51085D47-86D5-2C3C-A360-057FA9478A9B}"/>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2075" y="92075"/>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6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3"/>
          <p:cNvSpPr txBox="1">
            <a:spLocks noGrp="1"/>
          </p:cNvSpPr>
          <p:nvPr>
            <p:ph type="title"/>
          </p:nvPr>
        </p:nvSpPr>
        <p:spPr>
          <a:xfrm>
            <a:off x="4484452" y="497206"/>
            <a:ext cx="2587557" cy="87439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dirty="0"/>
              <a:t>Lecture 1</a:t>
            </a:r>
          </a:p>
        </p:txBody>
      </p:sp>
      <p:sp>
        <p:nvSpPr>
          <p:cNvPr id="92" name="Google Shape;92;p3"/>
          <p:cNvSpPr txBox="1">
            <a:spLocks noGrp="1"/>
          </p:cNvSpPr>
          <p:nvPr>
            <p:ph type="body" idx="1"/>
          </p:nvPr>
        </p:nvSpPr>
        <p:spPr>
          <a:xfrm>
            <a:off x="711739" y="1731525"/>
            <a:ext cx="11146278" cy="3774332"/>
          </a:xfrm>
          <a:prstGeom prst="rect">
            <a:avLst/>
          </a:prstGeom>
          <a:noFill/>
          <a:ln>
            <a:noFill/>
          </a:ln>
        </p:spPr>
        <p:txBody>
          <a:bodyPr spcFirstLastPara="1" wrap="square" lIns="91425" tIns="45700" rIns="91425" bIns="45700" anchor="t" anchorCtr="0">
            <a:normAutofit/>
          </a:bodyPr>
          <a:lstStyle/>
          <a:p>
            <a:pPr marL="0" lvl="0" indent="-228600" algn="l" rtl="0">
              <a:lnSpc>
                <a:spcPct val="115000"/>
              </a:lnSpc>
              <a:spcBef>
                <a:spcPts val="1200"/>
              </a:spcBef>
              <a:spcAft>
                <a:spcPts val="0"/>
              </a:spcAft>
              <a:buClr>
                <a:schemeClr val="dk1"/>
              </a:buClr>
              <a:buSzPts val="1100"/>
              <a:buFont typeface="Arial"/>
              <a:buNone/>
            </a:pPr>
            <a:r>
              <a:rPr lang="en-GB" b="1" i="1" dirty="0">
                <a:latin typeface="Calibri" panose="020F0502020204030204" pitchFamily="34" charset="0"/>
                <a:ea typeface="Arial"/>
                <a:cs typeface="Calibri" panose="020F0502020204030204" pitchFamily="34" charset="0"/>
                <a:sym typeface="Arial"/>
              </a:rPr>
              <a:t>Communication of the health care service and Multidisciplinary team in Sri Lanka</a:t>
            </a:r>
          </a:p>
          <a:p>
            <a:pPr marL="228600" lvl="0" indent="-457200" algn="l" rtl="0">
              <a:lnSpc>
                <a:spcPct val="115000"/>
              </a:lnSpc>
              <a:spcBef>
                <a:spcPts val="1200"/>
              </a:spcBef>
              <a:spcAft>
                <a:spcPts val="0"/>
              </a:spcAft>
              <a:buClr>
                <a:schemeClr val="dk1"/>
              </a:buClr>
              <a:buSzPts val="1100"/>
              <a:buFont typeface="Wingdings" panose="05000000000000000000" pitchFamily="2" charset="2"/>
              <a:buChar char="§"/>
            </a:pPr>
            <a:r>
              <a:rPr lang="en-GB" dirty="0">
                <a:latin typeface="Calibri" panose="020F0502020204030204" pitchFamily="34" charset="0"/>
                <a:ea typeface="Arial"/>
                <a:cs typeface="Calibri" panose="020F0502020204030204" pitchFamily="34" charset="0"/>
                <a:sym typeface="Arial"/>
              </a:rPr>
              <a:t>Formal and legal communication strategies used in the health care system in Sri Lanka</a:t>
            </a:r>
          </a:p>
          <a:p>
            <a:pPr marL="228600" lvl="0" indent="-457200" algn="l" rtl="0">
              <a:lnSpc>
                <a:spcPct val="115000"/>
              </a:lnSpc>
              <a:spcBef>
                <a:spcPts val="1200"/>
              </a:spcBef>
              <a:spcAft>
                <a:spcPts val="0"/>
              </a:spcAft>
              <a:buClr>
                <a:schemeClr val="dk1"/>
              </a:buClr>
              <a:buSzPts val="1100"/>
              <a:buFont typeface="Wingdings" panose="05000000000000000000" pitchFamily="2" charset="2"/>
              <a:buChar char="§"/>
            </a:pPr>
            <a:r>
              <a:rPr lang="en-GB" dirty="0">
                <a:latin typeface="Calibri" panose="020F0502020204030204" pitchFamily="34" charset="0"/>
                <a:ea typeface="Arial"/>
                <a:cs typeface="Calibri" panose="020F0502020204030204" pitchFamily="34" charset="0"/>
                <a:sym typeface="Arial"/>
              </a:rPr>
              <a:t>Informal ways of communication in Sri Lanka</a:t>
            </a:r>
          </a:p>
          <a:p>
            <a:pPr marL="228600" lvl="0" indent="-457200" algn="l" rtl="0">
              <a:lnSpc>
                <a:spcPct val="115000"/>
              </a:lnSpc>
              <a:spcBef>
                <a:spcPts val="1200"/>
              </a:spcBef>
              <a:spcAft>
                <a:spcPts val="0"/>
              </a:spcAft>
              <a:buClr>
                <a:schemeClr val="dk1"/>
              </a:buClr>
              <a:buSzPts val="1100"/>
              <a:buFont typeface="Wingdings" panose="05000000000000000000" pitchFamily="2" charset="2"/>
              <a:buChar char="§"/>
            </a:pPr>
            <a:r>
              <a:rPr lang="en-GB" dirty="0">
                <a:latin typeface="Calibri" panose="020F0502020204030204" pitchFamily="34" charset="0"/>
                <a:ea typeface="Arial"/>
                <a:cs typeface="Calibri" panose="020F0502020204030204" pitchFamily="34" charset="0"/>
                <a:sym typeface="Arial"/>
              </a:rPr>
              <a:t>Communication barriers in the health care system in Sri Lanka</a:t>
            </a:r>
            <a:endParaRPr dirty="0">
              <a:latin typeface="Calibri" panose="020F0502020204030204" pitchFamily="34" charset="0"/>
              <a:ea typeface="Arial"/>
              <a:cs typeface="Calibri" panose="020F0502020204030204" pitchFamily="34" charset="0"/>
              <a:sym typeface="Arial"/>
            </a:endParaRPr>
          </a:p>
          <a:p>
            <a:pPr marL="228600" lvl="0" indent="-50800" algn="l" rtl="0">
              <a:lnSpc>
                <a:spcPct val="90000"/>
              </a:lnSpc>
              <a:spcBef>
                <a:spcPts val="0"/>
              </a:spcBef>
              <a:spcAft>
                <a:spcPts val="0"/>
              </a:spcAft>
              <a:buClr>
                <a:schemeClr val="dk1"/>
              </a:buClr>
              <a:buSzPts val="2800"/>
              <a:buNone/>
            </a:pPr>
            <a:endParaRPr dirty="0">
              <a:latin typeface="Calibri" panose="020F0502020204030204" pitchFamily="34" charset="0"/>
              <a:ea typeface="Arial"/>
              <a:cs typeface="Calibri" panose="020F0502020204030204" pitchFamily="34" charset="0"/>
              <a:sym typeface="Arial"/>
            </a:endParaRPr>
          </a:p>
        </p:txBody>
      </p:sp>
      <p:pic>
        <p:nvPicPr>
          <p:cNvPr id="3" name="ElevenLabs_2023-08-30T12_42_10_Dorothy_pre_s50_sb75_se0_b_m1">
            <a:hlinkClick r:id="" action="ppaction://media"/>
            <a:extLst>
              <a:ext uri="{FF2B5EF4-FFF2-40B4-BE49-F238E27FC236}">
                <a16:creationId xmlns:a16="http://schemas.microsoft.com/office/drawing/2014/main" id="{314589DD-BB4B-53F4-AE02-82E0CF01668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2075" y="92075"/>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705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C216E-0701-CC8F-870F-492BCB7E0600}"/>
              </a:ext>
            </a:extLst>
          </p:cNvPr>
          <p:cNvSpPr>
            <a:spLocks noGrp="1"/>
          </p:cNvSpPr>
          <p:nvPr>
            <p:ph type="title"/>
          </p:nvPr>
        </p:nvSpPr>
        <p:spPr>
          <a:xfrm>
            <a:off x="497732" y="350296"/>
            <a:ext cx="11457561" cy="1274223"/>
          </a:xfrm>
          <a:solidFill>
            <a:schemeClr val="accent2">
              <a:lumMod val="20000"/>
              <a:lumOff val="80000"/>
            </a:schemeClr>
          </a:solidFill>
        </p:spPr>
        <p:txBody>
          <a:bodyPr>
            <a:noAutofit/>
          </a:bodyPr>
          <a:lstStyle/>
          <a:p>
            <a:pPr marL="0" lvl="0" indent="-228600" algn="l" rtl="0">
              <a:lnSpc>
                <a:spcPct val="115000"/>
              </a:lnSpc>
              <a:spcBef>
                <a:spcPts val="1200"/>
              </a:spcBef>
              <a:spcAft>
                <a:spcPts val="0"/>
              </a:spcAft>
              <a:buClr>
                <a:schemeClr val="dk1"/>
              </a:buClr>
              <a:buSzPts val="1100"/>
              <a:buFont typeface="Arial"/>
              <a:buNone/>
            </a:pPr>
            <a:r>
              <a:rPr lang="en-GB" sz="3200" dirty="0">
                <a:latin typeface="Calibri" panose="020F0502020204030204" pitchFamily="34" charset="0"/>
                <a:ea typeface="Arial"/>
                <a:cs typeface="Calibri" panose="020F0502020204030204" pitchFamily="34" charset="0"/>
                <a:sym typeface="Arial"/>
              </a:rPr>
              <a:t>Communication of the health care service and Multidisciplinary team in Sri Lanka</a:t>
            </a:r>
          </a:p>
        </p:txBody>
      </p:sp>
      <p:sp>
        <p:nvSpPr>
          <p:cNvPr id="5" name="Text Placeholder 4">
            <a:extLst>
              <a:ext uri="{FF2B5EF4-FFF2-40B4-BE49-F238E27FC236}">
                <a16:creationId xmlns:a16="http://schemas.microsoft.com/office/drawing/2014/main" id="{96D640A7-C73D-914D-5FD4-2F162579F335}"/>
              </a:ext>
            </a:extLst>
          </p:cNvPr>
          <p:cNvSpPr>
            <a:spLocks noGrp="1"/>
          </p:cNvSpPr>
          <p:nvPr>
            <p:ph type="body" idx="1"/>
          </p:nvPr>
        </p:nvSpPr>
        <p:spPr>
          <a:xfrm>
            <a:off x="389107" y="1964989"/>
            <a:ext cx="11566186" cy="3949430"/>
          </a:xfrm>
        </p:spPr>
        <p:txBody>
          <a:bodyPr/>
          <a:lstStyle/>
          <a:p>
            <a:pPr marL="114300" indent="0">
              <a:buNone/>
            </a:pPr>
            <a:r>
              <a:rPr lang="en-GB" b="1" dirty="0"/>
              <a:t>Communication among health care workers</a:t>
            </a:r>
          </a:p>
          <a:p>
            <a:pPr marL="114300" indent="0">
              <a:buNone/>
            </a:pPr>
            <a:endParaRPr lang="en-GB" dirty="0"/>
          </a:p>
          <a:p>
            <a:r>
              <a:rPr lang="en-GB" i="0" dirty="0">
                <a:solidFill>
                  <a:srgbClr val="202124"/>
                </a:solidFill>
                <a:effectLst/>
                <a:latin typeface="Calibri" panose="020F0502020204030204" pitchFamily="34" charset="0"/>
                <a:cs typeface="Calibri" panose="020F0502020204030204" pitchFamily="34" charset="0"/>
              </a:rPr>
              <a:t>Effective communication among staff encourages effective teamwork and promotes continuity and clarity within the patient care team. </a:t>
            </a:r>
            <a:endParaRPr lang="en-GB" dirty="0">
              <a:solidFill>
                <a:srgbClr val="202124"/>
              </a:solidFill>
              <a:latin typeface="Calibri" panose="020F0502020204030204" pitchFamily="34" charset="0"/>
              <a:cs typeface="Calibri" panose="020F0502020204030204" pitchFamily="34" charset="0"/>
            </a:endParaRPr>
          </a:p>
          <a:p>
            <a:r>
              <a:rPr lang="en-GB" dirty="0">
                <a:solidFill>
                  <a:srgbClr val="202124"/>
                </a:solidFill>
                <a:latin typeface="Calibri" panose="020F0502020204030204" pitchFamily="34" charset="0"/>
                <a:cs typeface="Calibri" panose="020F0502020204030204" pitchFamily="34" charset="0"/>
              </a:rPr>
              <a:t>G</a:t>
            </a:r>
            <a:r>
              <a:rPr lang="en-GB" i="0" dirty="0">
                <a:solidFill>
                  <a:srgbClr val="202124"/>
                </a:solidFill>
                <a:effectLst/>
                <a:latin typeface="Calibri" panose="020F0502020204030204" pitchFamily="34" charset="0"/>
                <a:cs typeface="Calibri" panose="020F0502020204030204" pitchFamily="34" charset="0"/>
              </a:rPr>
              <a:t>ood communication encourages collaboration, fosters teamwork, and helps prevent errors.</a:t>
            </a:r>
            <a:endParaRPr lang="en-GB" dirty="0">
              <a:latin typeface="Calibri" panose="020F0502020204030204" pitchFamily="34" charset="0"/>
              <a:cs typeface="Calibri" panose="020F0502020204030204" pitchFamily="34" charset="0"/>
            </a:endParaRPr>
          </a:p>
          <a:p>
            <a:pPr marL="114300" indent="0">
              <a:buNone/>
            </a:pPr>
            <a:endParaRPr lang="en-GB" dirty="0"/>
          </a:p>
        </p:txBody>
      </p:sp>
      <p:pic>
        <p:nvPicPr>
          <p:cNvPr id="3" name="ElevenLabs_2023-09-08T08_08_45_Dorothy_pre_s51_sb75_e1">
            <a:hlinkClick r:id="" action="ppaction://media"/>
            <a:extLst>
              <a:ext uri="{FF2B5EF4-FFF2-40B4-BE49-F238E27FC236}">
                <a16:creationId xmlns:a16="http://schemas.microsoft.com/office/drawing/2014/main" id="{C111961E-1F63-BF4A-29E2-8756C724C3A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2075" y="92075"/>
            <a:ext cx="487363" cy="487363"/>
          </a:xfrm>
          <a:prstGeom prst="rect">
            <a:avLst/>
          </a:prstGeom>
        </p:spPr>
      </p:pic>
    </p:spTree>
    <p:extLst>
      <p:ext uri="{BB962C8B-B14F-4D97-AF65-F5344CB8AC3E}">
        <p14:creationId xmlns:p14="http://schemas.microsoft.com/office/powerpoint/2010/main" val="2868713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911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2A69B47-5EDB-48BE-F4F6-E6C4F15BCFDE}"/>
              </a:ext>
            </a:extLst>
          </p:cNvPr>
          <p:cNvSpPr>
            <a:spLocks noGrp="1"/>
          </p:cNvSpPr>
          <p:nvPr>
            <p:ph type="body" idx="1"/>
          </p:nvPr>
        </p:nvSpPr>
        <p:spPr>
          <a:xfrm>
            <a:off x="382216" y="651755"/>
            <a:ext cx="11427568" cy="5228616"/>
          </a:xfrm>
        </p:spPr>
        <p:txBody>
          <a:bodyPr>
            <a:normAutofit/>
          </a:bodyPr>
          <a:lstStyle/>
          <a:p>
            <a:r>
              <a:rPr lang="en-GB" b="0" i="0" dirty="0">
                <a:solidFill>
                  <a:srgbClr val="000000"/>
                </a:solidFill>
                <a:effectLst/>
                <a:latin typeface="Calibri" panose="020F0502020204030204" pitchFamily="34" charset="0"/>
                <a:cs typeface="Calibri" panose="020F0502020204030204" pitchFamily="34" charset="0"/>
              </a:rPr>
              <a:t>It’s estimated that 80% of serious medical errors occur due to ineffective communication among healthcare providers. </a:t>
            </a:r>
          </a:p>
          <a:p>
            <a:r>
              <a:rPr lang="en-GB" dirty="0">
                <a:solidFill>
                  <a:srgbClr val="000000"/>
                </a:solidFill>
                <a:latin typeface="Calibri" panose="020F0502020204030204" pitchFamily="34" charset="0"/>
                <a:cs typeface="Calibri" panose="020F0502020204030204" pitchFamily="34" charset="0"/>
              </a:rPr>
              <a:t>Effective internal communication in the healthcare industry is essential to make hospital staff feel informed and empowered to do their job in the best way possible. </a:t>
            </a:r>
          </a:p>
          <a:p>
            <a:r>
              <a:rPr lang="en-GB" dirty="0">
                <a:solidFill>
                  <a:srgbClr val="000000"/>
                </a:solidFill>
                <a:latin typeface="Calibri" panose="020F0502020204030204" pitchFamily="34" charset="0"/>
                <a:cs typeface="Calibri" panose="020F0502020204030204" pitchFamily="34" charset="0"/>
              </a:rPr>
              <a:t>S</a:t>
            </a:r>
            <a:r>
              <a:rPr lang="en-GB" b="0" i="0" dirty="0">
                <a:solidFill>
                  <a:srgbClr val="000000"/>
                </a:solidFill>
                <a:effectLst/>
                <a:latin typeface="Calibri" panose="020F0502020204030204" pitchFamily="34" charset="0"/>
                <a:cs typeface="Calibri" panose="020F0502020204030204" pitchFamily="34" charset="0"/>
              </a:rPr>
              <a:t>ingle patient may receive care from different healthcare professionals during the hospital stay</a:t>
            </a:r>
          </a:p>
          <a:p>
            <a:r>
              <a:rPr lang="en-GB" dirty="0">
                <a:solidFill>
                  <a:srgbClr val="000000"/>
                </a:solidFill>
                <a:latin typeface="Calibri" panose="020F0502020204030204" pitchFamily="34" charset="0"/>
                <a:cs typeface="Calibri" panose="020F0502020204030204" pitchFamily="34" charset="0"/>
              </a:rPr>
              <a:t>In Sri Lanka, Physician (Team leader of the health care team), In charge Nurse, </a:t>
            </a:r>
            <a:r>
              <a:rPr lang="en-GB" b="0" i="0" dirty="0">
                <a:solidFill>
                  <a:srgbClr val="000000"/>
                </a:solidFill>
                <a:effectLst/>
                <a:latin typeface="Calibri" panose="020F0502020204030204" pitchFamily="34" charset="0"/>
                <a:cs typeface="Calibri" panose="020F0502020204030204" pitchFamily="34" charset="0"/>
              </a:rPr>
              <a:t> Senior Nurses, Junior Nurses, work attendant, Labourer, Nutritionist, Physiotherapist are the main professionals in the Health care team. </a:t>
            </a:r>
          </a:p>
          <a:p>
            <a:pPr marL="114300" indent="0">
              <a:buNone/>
            </a:pPr>
            <a:endParaRPr lang="en-GB" dirty="0">
              <a:latin typeface="Calibri" panose="020F0502020204030204" pitchFamily="34" charset="0"/>
              <a:cs typeface="Calibri" panose="020F0502020204030204" pitchFamily="34" charset="0"/>
            </a:endParaRPr>
          </a:p>
        </p:txBody>
      </p:sp>
      <p:pic>
        <p:nvPicPr>
          <p:cNvPr id="2" name="ElevenLabs_2023-09-08T08_58_32_Dorothy_pre_s64_sb75_e1">
            <a:hlinkClick r:id="" action="ppaction://media"/>
            <a:extLst>
              <a:ext uri="{FF2B5EF4-FFF2-40B4-BE49-F238E27FC236}">
                <a16:creationId xmlns:a16="http://schemas.microsoft.com/office/drawing/2014/main" id="{8C8A98FB-2535-56A8-3C91-0E9B354CB54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2075" y="92075"/>
            <a:ext cx="487363" cy="487363"/>
          </a:xfrm>
          <a:prstGeom prst="rect">
            <a:avLst/>
          </a:prstGeom>
        </p:spPr>
      </p:pic>
    </p:spTree>
    <p:extLst>
      <p:ext uri="{BB962C8B-B14F-4D97-AF65-F5344CB8AC3E}">
        <p14:creationId xmlns:p14="http://schemas.microsoft.com/office/powerpoint/2010/main" val="3738467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196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76A8D-F174-94E3-528F-A2A822D962CA}"/>
              </a:ext>
            </a:extLst>
          </p:cNvPr>
          <p:cNvSpPr>
            <a:spLocks noGrp="1"/>
          </p:cNvSpPr>
          <p:nvPr>
            <p:ph type="title"/>
          </p:nvPr>
        </p:nvSpPr>
        <p:spPr>
          <a:xfrm>
            <a:off x="400455" y="389754"/>
            <a:ext cx="11391089" cy="874395"/>
          </a:xfrm>
        </p:spPr>
        <p:txBody>
          <a:bodyPr>
            <a:noAutofit/>
          </a:bodyPr>
          <a:lstStyle/>
          <a:p>
            <a:r>
              <a:rPr lang="en-GB" sz="2800" b="1" dirty="0">
                <a:latin typeface="Calibri" panose="020F0502020204030204" pitchFamily="34" charset="0"/>
                <a:ea typeface="Arial"/>
                <a:cs typeface="Calibri" panose="020F0502020204030204" pitchFamily="34" charset="0"/>
                <a:sym typeface="Arial"/>
              </a:rPr>
              <a:t>Nature of communication of the health care service and Multidisciplinary team in Sri Lanka</a:t>
            </a:r>
            <a:endParaRPr lang="en-GB" sz="2800" b="1" dirty="0">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1128151E-5D43-3D3F-37CD-1BC0AD716A05}"/>
              </a:ext>
            </a:extLst>
          </p:cNvPr>
          <p:cNvSpPr>
            <a:spLocks noGrp="1"/>
          </p:cNvSpPr>
          <p:nvPr>
            <p:ph type="body" idx="1"/>
          </p:nvPr>
        </p:nvSpPr>
        <p:spPr>
          <a:xfrm>
            <a:off x="338036" y="1459150"/>
            <a:ext cx="11515928" cy="4688732"/>
          </a:xfrm>
        </p:spPr>
        <p:txBody>
          <a:bodyPr>
            <a:normAutofit/>
          </a:bodyPr>
          <a:lstStyle/>
          <a:p>
            <a:pPr>
              <a:buFont typeface="Arial" panose="020B0604020202020204" pitchFamily="34" charset="0"/>
              <a:buChar char="•"/>
            </a:pPr>
            <a:r>
              <a:rPr lang="en-GB" b="1" dirty="0"/>
              <a:t>Communication happen from top to bottom </a:t>
            </a:r>
            <a:r>
              <a:rPr lang="en-GB" dirty="0"/>
              <a:t>- </a:t>
            </a:r>
            <a:r>
              <a:rPr lang="en-GB" sz="2400" dirty="0">
                <a:solidFill>
                  <a:srgbClr val="24292F"/>
                </a:solidFill>
                <a:latin typeface="-apple-system"/>
              </a:rPr>
              <a:t>I</a:t>
            </a:r>
            <a:r>
              <a:rPr lang="en-GB" sz="2400" b="0" i="0" dirty="0">
                <a:solidFill>
                  <a:srgbClr val="24292F"/>
                </a:solidFill>
                <a:effectLst/>
                <a:latin typeface="-apple-system"/>
              </a:rPr>
              <a:t>nformation and directives are communicated from senior management down to frontline staff. </a:t>
            </a:r>
            <a:endParaRPr lang="en-GB" sz="2400" dirty="0"/>
          </a:p>
          <a:p>
            <a:pPr>
              <a:buFont typeface="Arial" panose="020B0604020202020204" pitchFamily="34" charset="0"/>
              <a:buChar char="•"/>
            </a:pPr>
            <a:r>
              <a:rPr lang="en-GB" b="1" dirty="0"/>
              <a:t>Authoritative - </a:t>
            </a:r>
            <a:r>
              <a:rPr lang="en-GB" sz="2400" b="0" i="0" dirty="0">
                <a:solidFill>
                  <a:srgbClr val="24292F"/>
                </a:solidFill>
                <a:effectLst/>
                <a:latin typeface="-apple-system"/>
              </a:rPr>
              <a:t>The healthcare system in Sri Lanka is primarily based on a hierarchical structure, where authority and decision-making power are concentrated at the top levels. </a:t>
            </a:r>
            <a:r>
              <a:rPr lang="en-GB" sz="2400" dirty="0">
                <a:solidFill>
                  <a:srgbClr val="24292F"/>
                </a:solidFill>
                <a:latin typeface="-apple-system"/>
              </a:rPr>
              <a:t>S</a:t>
            </a:r>
            <a:r>
              <a:rPr lang="en-GB" sz="2400" b="0" i="0" dirty="0">
                <a:solidFill>
                  <a:srgbClr val="24292F"/>
                </a:solidFill>
                <a:effectLst/>
                <a:latin typeface="-apple-system"/>
              </a:rPr>
              <a:t>ri Lanka has been making efforts to promote patient-</a:t>
            </a:r>
            <a:r>
              <a:rPr lang="en-GB" sz="2400" b="0" i="0" dirty="0" err="1">
                <a:solidFill>
                  <a:srgbClr val="24292F"/>
                </a:solidFill>
                <a:effectLst/>
                <a:latin typeface="-apple-system"/>
              </a:rPr>
              <a:t>centered</a:t>
            </a:r>
            <a:r>
              <a:rPr lang="en-GB" sz="2400" b="0" i="0" dirty="0">
                <a:solidFill>
                  <a:srgbClr val="24292F"/>
                </a:solidFill>
                <a:effectLst/>
                <a:latin typeface="-apple-system"/>
              </a:rPr>
              <a:t> care and involve patients in the decision-making process. </a:t>
            </a:r>
          </a:p>
          <a:p>
            <a:pPr>
              <a:buFont typeface="Arial" panose="020B0604020202020204" pitchFamily="34" charset="0"/>
              <a:buChar char="•"/>
            </a:pPr>
            <a:endParaRPr lang="en-GB" sz="2400" dirty="0">
              <a:solidFill>
                <a:srgbClr val="24292F"/>
              </a:solidFill>
              <a:latin typeface="-apple-system"/>
            </a:endParaRPr>
          </a:p>
          <a:p>
            <a:pPr>
              <a:buFont typeface="Arial" panose="020B0604020202020204" pitchFamily="34" charset="0"/>
              <a:buChar char="•"/>
            </a:pPr>
            <a:r>
              <a:rPr lang="en-GB" b="1" dirty="0"/>
              <a:t>Not a performance based-  </a:t>
            </a:r>
            <a:r>
              <a:rPr lang="en-GB" sz="2400" dirty="0"/>
              <a:t>Seniors have more power to take decisions, </a:t>
            </a:r>
            <a:r>
              <a:rPr lang="en-GB" sz="2400" b="0" i="0" dirty="0">
                <a:solidFill>
                  <a:srgbClr val="24292F"/>
                </a:solidFill>
                <a:effectLst/>
                <a:latin typeface="-apple-system"/>
              </a:rPr>
              <a:t>information and directives are communicated from senior management down to frontline staff.</a:t>
            </a:r>
            <a:endParaRPr lang="en-GB" sz="2400" dirty="0"/>
          </a:p>
        </p:txBody>
      </p:sp>
      <p:pic>
        <p:nvPicPr>
          <p:cNvPr id="4" name="ElevenLabs_2023-09-12T09_20_34_Dorothy_pre_s64_sb75_e1">
            <a:hlinkClick r:id="" action="ppaction://media"/>
            <a:extLst>
              <a:ext uri="{FF2B5EF4-FFF2-40B4-BE49-F238E27FC236}">
                <a16:creationId xmlns:a16="http://schemas.microsoft.com/office/drawing/2014/main" id="{5B28AFBD-CF5E-66B4-E943-583AFB471BF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2075" y="92075"/>
            <a:ext cx="487363" cy="487363"/>
          </a:xfrm>
          <a:prstGeom prst="rect">
            <a:avLst/>
          </a:prstGeom>
        </p:spPr>
      </p:pic>
    </p:spTree>
    <p:extLst>
      <p:ext uri="{BB962C8B-B14F-4D97-AF65-F5344CB8AC3E}">
        <p14:creationId xmlns:p14="http://schemas.microsoft.com/office/powerpoint/2010/main" val="73916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500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D1D5BBC-ED44-5348-FE9A-809CE8236805}"/>
              </a:ext>
            </a:extLst>
          </p:cNvPr>
          <p:cNvSpPr>
            <a:spLocks noGrp="1"/>
          </p:cNvSpPr>
          <p:nvPr>
            <p:ph type="body" idx="1"/>
          </p:nvPr>
        </p:nvSpPr>
        <p:spPr>
          <a:xfrm>
            <a:off x="517187" y="525293"/>
            <a:ext cx="11399196" cy="4990290"/>
          </a:xfrm>
        </p:spPr>
        <p:txBody>
          <a:bodyPr>
            <a:normAutofit/>
          </a:bodyPr>
          <a:lstStyle/>
          <a:p>
            <a:pPr marL="114300" indent="0">
              <a:buNone/>
            </a:pPr>
            <a:r>
              <a:rPr lang="en-GB" b="1" dirty="0"/>
              <a:t>Both informal and formal communication use</a:t>
            </a:r>
          </a:p>
          <a:p>
            <a:pPr algn="just">
              <a:buFont typeface="Arial" panose="020B0604020202020204" pitchFamily="34" charset="0"/>
              <a:buChar char="•"/>
            </a:pPr>
            <a:r>
              <a:rPr lang="en-GB" sz="2400" b="0" i="0" dirty="0">
                <a:solidFill>
                  <a:srgbClr val="24292F"/>
                </a:solidFill>
                <a:effectLst/>
                <a:latin typeface="-apple-system"/>
              </a:rPr>
              <a:t>In the healthcare system of Sri Lanka, it is common for communication among hospital staff to have both formal and informal aspects. While formal communication channels and protocols exist for important matters such as patient care plans, medical documentation, and administrative procedures, informal communication also plays a significant role in day-to-day interactions among healthcare professionals.</a:t>
            </a:r>
          </a:p>
        </p:txBody>
      </p:sp>
      <p:pic>
        <p:nvPicPr>
          <p:cNvPr id="2" name="ElevenLabs_2023-09-12T09_53_52_Dorothy_pre_s64_sb75_e1 (1)">
            <a:hlinkClick r:id="" action="ppaction://media"/>
            <a:extLst>
              <a:ext uri="{FF2B5EF4-FFF2-40B4-BE49-F238E27FC236}">
                <a16:creationId xmlns:a16="http://schemas.microsoft.com/office/drawing/2014/main" id="{812B84B2-BEAE-5471-C7E7-4192B6E1DC0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2075" y="92075"/>
            <a:ext cx="487363" cy="487363"/>
          </a:xfrm>
          <a:prstGeom prst="rect">
            <a:avLst/>
          </a:prstGeom>
        </p:spPr>
      </p:pic>
    </p:spTree>
    <p:extLst>
      <p:ext uri="{BB962C8B-B14F-4D97-AF65-F5344CB8AC3E}">
        <p14:creationId xmlns:p14="http://schemas.microsoft.com/office/powerpoint/2010/main" val="2058813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159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743029-6AF0-4241-6F6E-697228F288DF}"/>
              </a:ext>
            </a:extLst>
          </p:cNvPr>
          <p:cNvSpPr>
            <a:spLocks noGrp="1"/>
          </p:cNvSpPr>
          <p:nvPr>
            <p:ph type="body" idx="1"/>
          </p:nvPr>
        </p:nvSpPr>
        <p:spPr>
          <a:xfrm>
            <a:off x="478276" y="486383"/>
            <a:ext cx="11399195" cy="5758774"/>
          </a:xfrm>
        </p:spPr>
        <p:txBody>
          <a:bodyPr>
            <a:normAutofit/>
          </a:bodyPr>
          <a:lstStyle/>
          <a:p>
            <a:pPr marL="114300" indent="0" algn="l">
              <a:buNone/>
            </a:pPr>
            <a:r>
              <a:rPr lang="en-GB" b="1" dirty="0"/>
              <a:t>No communication channel between hospitals and community care centres: </a:t>
            </a:r>
            <a:r>
              <a:rPr lang="en-GB" sz="2400" b="0" i="0" dirty="0">
                <a:solidFill>
                  <a:srgbClr val="24292F"/>
                </a:solidFill>
                <a:effectLst/>
                <a:latin typeface="-apple-system"/>
              </a:rPr>
              <a:t>In Sri Lanka, there may be challenges or limited communication channels between hospitals and community care </a:t>
            </a:r>
            <a:r>
              <a:rPr lang="en-GB" sz="2400" b="0" i="0" dirty="0" err="1">
                <a:solidFill>
                  <a:srgbClr val="24292F"/>
                </a:solidFill>
                <a:effectLst/>
                <a:latin typeface="-apple-system"/>
              </a:rPr>
              <a:t>centers</a:t>
            </a:r>
            <a:r>
              <a:rPr lang="en-GB" sz="2400" dirty="0">
                <a:solidFill>
                  <a:srgbClr val="24292F"/>
                </a:solidFill>
                <a:latin typeface="-apple-system"/>
              </a:rPr>
              <a:t>. </a:t>
            </a:r>
          </a:p>
          <a:p>
            <a:pPr marL="114300" indent="0" algn="l">
              <a:buNone/>
            </a:pPr>
            <a:endParaRPr lang="en-GB" sz="2400" b="1" dirty="0">
              <a:solidFill>
                <a:srgbClr val="24292F"/>
              </a:solidFill>
              <a:latin typeface="-apple-system"/>
            </a:endParaRPr>
          </a:p>
          <a:p>
            <a:pPr marL="114300" indent="0" algn="l">
              <a:buNone/>
            </a:pPr>
            <a:r>
              <a:rPr lang="en-GB" b="1" dirty="0"/>
              <a:t>Poor handwriting of the physician : </a:t>
            </a:r>
            <a:r>
              <a:rPr lang="en-GB" sz="2400" b="0" i="0" dirty="0">
                <a:solidFill>
                  <a:srgbClr val="24292F"/>
                </a:solidFill>
                <a:effectLst/>
                <a:latin typeface="-apple-system"/>
              </a:rPr>
              <a:t>Poor handwriting of physicians is a barrier to effective communication in hospitals. Illegible or difficult-to-read handwriting can lead to misunderstandings, errors, and delays in patient care. </a:t>
            </a:r>
            <a:endParaRPr lang="en-GB" dirty="0"/>
          </a:p>
          <a:p>
            <a:pPr marL="114300" indent="0">
              <a:buNone/>
            </a:pPr>
            <a:r>
              <a:rPr lang="en-GB" dirty="0"/>
              <a:t> </a:t>
            </a:r>
          </a:p>
          <a:p>
            <a:endParaRPr lang="en-GB" dirty="0"/>
          </a:p>
        </p:txBody>
      </p:sp>
      <p:pic>
        <p:nvPicPr>
          <p:cNvPr id="5" name="ElevenLabs_2023-09-12T11_04_14_Dorothy_pre_s64_sb75_e1">
            <a:hlinkClick r:id="" action="ppaction://media"/>
            <a:extLst>
              <a:ext uri="{FF2B5EF4-FFF2-40B4-BE49-F238E27FC236}">
                <a16:creationId xmlns:a16="http://schemas.microsoft.com/office/drawing/2014/main" id="{26405D99-5031-BEC2-F981-80551F3D5AD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2075" y="92075"/>
            <a:ext cx="487363" cy="487363"/>
          </a:xfrm>
          <a:prstGeom prst="rect">
            <a:avLst/>
          </a:prstGeom>
        </p:spPr>
      </p:pic>
    </p:spTree>
    <p:extLst>
      <p:ext uri="{BB962C8B-B14F-4D97-AF65-F5344CB8AC3E}">
        <p14:creationId xmlns:p14="http://schemas.microsoft.com/office/powerpoint/2010/main" val="407824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590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9DF8D-B957-B46C-A90A-24D46452A2F3}"/>
              </a:ext>
            </a:extLst>
          </p:cNvPr>
          <p:cNvSpPr>
            <a:spLocks noGrp="1"/>
          </p:cNvSpPr>
          <p:nvPr>
            <p:ph type="title"/>
          </p:nvPr>
        </p:nvSpPr>
        <p:spPr>
          <a:xfrm>
            <a:off x="389107" y="365125"/>
            <a:ext cx="11400816" cy="874395"/>
          </a:xfrm>
        </p:spPr>
        <p:txBody>
          <a:bodyPr>
            <a:noAutofit/>
          </a:bodyPr>
          <a:lstStyle/>
          <a:p>
            <a:r>
              <a:rPr lang="en-GB" sz="3200" b="1" dirty="0">
                <a:latin typeface="Calibri" panose="020F0502020204030204" pitchFamily="34" charset="0"/>
                <a:ea typeface="Arial"/>
                <a:cs typeface="Calibri" panose="020F0502020204030204" pitchFamily="34" charset="0"/>
                <a:sym typeface="Arial"/>
              </a:rPr>
              <a:t>Formal and legal communication strategies used in the HC system in Sri Lanka</a:t>
            </a:r>
            <a:endParaRPr lang="en-GB" sz="3200" b="1" dirty="0">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47777050-ED1C-DA1D-FCAD-8FB043314CDB}"/>
              </a:ext>
            </a:extLst>
          </p:cNvPr>
          <p:cNvSpPr>
            <a:spLocks noGrp="1"/>
          </p:cNvSpPr>
          <p:nvPr>
            <p:ph type="body" idx="1"/>
          </p:nvPr>
        </p:nvSpPr>
        <p:spPr>
          <a:xfrm>
            <a:off x="620138" y="1809344"/>
            <a:ext cx="10951723" cy="3920247"/>
          </a:xfrm>
        </p:spPr>
        <p:txBody>
          <a:bodyPr/>
          <a:lstStyle/>
          <a:p>
            <a:r>
              <a:rPr lang="en-GB" dirty="0"/>
              <a:t>Bed Head Ticket is the legal document use to record disease relevant data of the patient</a:t>
            </a:r>
          </a:p>
          <a:p>
            <a:r>
              <a:rPr lang="en-GB" dirty="0"/>
              <a:t>In clinic – a continuation clinic book is used</a:t>
            </a:r>
          </a:p>
          <a:p>
            <a:r>
              <a:rPr lang="en-GB" dirty="0"/>
              <a:t>Informed consent is taken from the patient for the procedures</a:t>
            </a:r>
          </a:p>
          <a:p>
            <a:r>
              <a:rPr lang="en-GB" dirty="0"/>
              <a:t>Legal family member can give permission for the procedures if the patient is not in a good conscious level</a:t>
            </a:r>
          </a:p>
        </p:txBody>
      </p:sp>
      <p:pic>
        <p:nvPicPr>
          <p:cNvPr id="4" name="ElevenLabs_2023-09-12T11_14_46_Dorothy_pre_s64_sb75_e1">
            <a:hlinkClick r:id="" action="ppaction://media"/>
            <a:extLst>
              <a:ext uri="{FF2B5EF4-FFF2-40B4-BE49-F238E27FC236}">
                <a16:creationId xmlns:a16="http://schemas.microsoft.com/office/drawing/2014/main" id="{121AC8B3-6C11-C517-9D20-53AFC8DA2FB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2075" y="92075"/>
            <a:ext cx="487363" cy="487363"/>
          </a:xfrm>
          <a:prstGeom prst="rect">
            <a:avLst/>
          </a:prstGeom>
        </p:spPr>
      </p:pic>
    </p:spTree>
    <p:extLst>
      <p:ext uri="{BB962C8B-B14F-4D97-AF65-F5344CB8AC3E}">
        <p14:creationId xmlns:p14="http://schemas.microsoft.com/office/powerpoint/2010/main" val="342178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652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3756</TotalTime>
  <Words>1560</Words>
  <Application>Microsoft Macintosh PowerPoint</Application>
  <PresentationFormat>Widescreen</PresentationFormat>
  <Paragraphs>94</Paragraphs>
  <Slides>21</Slides>
  <Notes>5</Notes>
  <HiddenSlides>0</HiddenSlides>
  <MMClips>21</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21</vt:i4>
      </vt:variant>
    </vt:vector>
  </HeadingPairs>
  <TitlesOfParts>
    <vt:vector size="26" baseType="lpstr">
      <vt:lpstr>-apple-system</vt:lpstr>
      <vt:lpstr>Arial</vt:lpstr>
      <vt:lpstr>Calibri</vt:lpstr>
      <vt:lpstr>Wingdings</vt:lpstr>
      <vt:lpstr>Office Theme</vt:lpstr>
      <vt:lpstr>Course number 5 COMMUNICATION</vt:lpstr>
      <vt:lpstr>Introduction to the Unit 5</vt:lpstr>
      <vt:lpstr>Lecture 1</vt:lpstr>
      <vt:lpstr>Communication of the health care service and Multidisciplinary team in Sri Lanka</vt:lpstr>
      <vt:lpstr>PowerPoint-presentasjon</vt:lpstr>
      <vt:lpstr>Nature of communication of the health care service and Multidisciplinary team in Sri Lanka</vt:lpstr>
      <vt:lpstr>PowerPoint-presentasjon</vt:lpstr>
      <vt:lpstr>PowerPoint-presentasjon</vt:lpstr>
      <vt:lpstr>Formal and legal communication strategies used in the HC system in Sri Lanka</vt:lpstr>
      <vt:lpstr>Case scenario </vt:lpstr>
      <vt:lpstr>Communication barriers to effective communication in the HC system in Sri Lanka</vt:lpstr>
      <vt:lpstr>Semantic barriers</vt:lpstr>
      <vt:lpstr>Psychological barriers</vt:lpstr>
      <vt:lpstr>PowerPoint-presentasjon</vt:lpstr>
      <vt:lpstr>Organisational barriers</vt:lpstr>
      <vt:lpstr>Cultural barriers</vt:lpstr>
      <vt:lpstr>Physical barriers</vt:lpstr>
      <vt:lpstr>Summary </vt:lpstr>
      <vt:lpstr>References </vt:lpstr>
      <vt:lpstr>Self Study</vt:lpstr>
      <vt:lpstr> you Thank you  by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number 5 COMMUNICATION</dc:title>
  <dc:creator>Martin Jens Persson</dc:creator>
  <cp:lastModifiedBy>Thomas Nilsen</cp:lastModifiedBy>
  <cp:revision>44</cp:revision>
  <dcterms:created xsi:type="dcterms:W3CDTF">2022-12-12T07:56:35Z</dcterms:created>
  <dcterms:modified xsi:type="dcterms:W3CDTF">2023-09-18T09:45:50Z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144ccec-98ca-4847-b090-103d5c6592f4_Enabled">
    <vt:lpwstr>true</vt:lpwstr>
  </property>
  <property fmtid="{D5CDD505-2E9C-101B-9397-08002B2CF9AE}" pid="3" name="MSIP_Label_9144ccec-98ca-4847-b090-103d5c6592f4_SetDate">
    <vt:lpwstr>2022-12-12T08:01:38Z</vt:lpwstr>
  </property>
  <property fmtid="{D5CDD505-2E9C-101B-9397-08002B2CF9AE}" pid="4" name="MSIP_Label_9144ccec-98ca-4847-b090-103d5c6592f4_Method">
    <vt:lpwstr>Standard</vt:lpwstr>
  </property>
  <property fmtid="{D5CDD505-2E9C-101B-9397-08002B2CF9AE}" pid="5" name="MSIP_Label_9144ccec-98ca-4847-b090-103d5c6592f4_Name">
    <vt:lpwstr>Information class 1</vt:lpwstr>
  </property>
  <property fmtid="{D5CDD505-2E9C-101B-9397-08002B2CF9AE}" pid="6" name="MSIP_Label_9144ccec-98ca-4847-b090-103d5c6592f4_SiteId">
    <vt:lpwstr>fb665cd7-b4b7-4578-8a42-29ff69176bdf</vt:lpwstr>
  </property>
  <property fmtid="{D5CDD505-2E9C-101B-9397-08002B2CF9AE}" pid="7" name="MSIP_Label_9144ccec-98ca-4847-b090-103d5c6592f4_ActionId">
    <vt:lpwstr>a68d1860-4a23-49fb-977d-35382d0eacfc</vt:lpwstr>
  </property>
  <property fmtid="{D5CDD505-2E9C-101B-9397-08002B2CF9AE}" pid="8" name="MSIP_Label_9144ccec-98ca-4847-b090-103d5c6592f4_ContentBits">
    <vt:lpwstr>0</vt:lpwstr>
  </property>
</Properties>
</file>