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487" r:id="rId4"/>
    <p:sldId id="483" r:id="rId5"/>
    <p:sldId id="263" r:id="rId6"/>
    <p:sldId id="277" r:id="rId7"/>
    <p:sldId id="503" r:id="rId8"/>
    <p:sldId id="458" r:id="rId9"/>
    <p:sldId id="501" r:id="rId10"/>
    <p:sldId id="279" r:id="rId11"/>
    <p:sldId id="460" r:id="rId12"/>
    <p:sldId id="495" r:id="rId13"/>
    <p:sldId id="280" r:id="rId14"/>
    <p:sldId id="281" r:id="rId15"/>
    <p:sldId id="496" r:id="rId16"/>
    <p:sldId id="497" r:id="rId17"/>
    <p:sldId id="490" r:id="rId18"/>
    <p:sldId id="468" r:id="rId19"/>
    <p:sldId id="437" r:id="rId20"/>
    <p:sldId id="276" r:id="rId21"/>
    <p:sldId id="286" r:id="rId22"/>
    <p:sldId id="321" r:id="rId23"/>
    <p:sldId id="358" r:id="rId24"/>
    <p:sldId id="470" r:id="rId25"/>
    <p:sldId id="471" r:id="rId26"/>
    <p:sldId id="473" r:id="rId27"/>
    <p:sldId id="322" r:id="rId28"/>
    <p:sldId id="475" r:id="rId29"/>
    <p:sldId id="320" r:id="rId30"/>
    <p:sldId id="465" r:id="rId31"/>
    <p:sldId id="467" r:id="rId32"/>
    <p:sldId id="464" r:id="rId33"/>
    <p:sldId id="264" r:id="rId34"/>
    <p:sldId id="265" r:id="rId35"/>
    <p:sldId id="499" r:id="rId36"/>
    <p:sldId id="272" r:id="rId37"/>
    <p:sldId id="500" r:id="rId38"/>
    <p:sldId id="504" r:id="rId39"/>
    <p:sldId id="480" r:id="rId4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327"/>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307A5-4DC7-1BEC-3FDB-979134770DC9}"/>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5" name="Footer Placeholder 4">
            <a:extLst>
              <a:ext uri="{FF2B5EF4-FFF2-40B4-BE49-F238E27FC236}">
                <a16:creationId xmlns:a16="http://schemas.microsoft.com/office/drawing/2014/main" xmlns=""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5" name="Footer Placeholder 4">
            <a:extLst>
              <a:ext uri="{FF2B5EF4-FFF2-40B4-BE49-F238E27FC236}">
                <a16:creationId xmlns:a16="http://schemas.microsoft.com/office/drawing/2014/main" xmlns=""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xmlns=""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Content Placeholder 3">
            <a:extLst>
              <a:ext uri="{FF2B5EF4-FFF2-40B4-BE49-F238E27FC236}">
                <a16:creationId xmlns:a16="http://schemas.microsoft.com/office/drawing/2014/main" xmlns=""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8" name="Footer Placeholder 7">
            <a:extLst>
              <a:ext uri="{FF2B5EF4-FFF2-40B4-BE49-F238E27FC236}">
                <a16:creationId xmlns:a16="http://schemas.microsoft.com/office/drawing/2014/main" xmlns=""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xmlns=""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88BB7-0C64-AC13-8355-4B321CB049D3}"/>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4" name="Footer Placeholder 3">
            <a:extLst>
              <a:ext uri="{FF2B5EF4-FFF2-40B4-BE49-F238E27FC236}">
                <a16:creationId xmlns:a16="http://schemas.microsoft.com/office/drawing/2014/main" xmlns=""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xmlns=""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3" name="Footer Placeholder 2">
            <a:extLst>
              <a:ext uri="{FF2B5EF4-FFF2-40B4-BE49-F238E27FC236}">
                <a16:creationId xmlns:a16="http://schemas.microsoft.com/office/drawing/2014/main" xmlns=""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xmlns=""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6" name="Footer Placeholder 5">
            <a:extLst>
              <a:ext uri="{FF2B5EF4-FFF2-40B4-BE49-F238E27FC236}">
                <a16:creationId xmlns:a16="http://schemas.microsoft.com/office/drawing/2014/main" xmlns=""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xmlns=""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x-none" smtClean="0"/>
              <a:t>8/16/2023</a:t>
            </a:fld>
            <a:endParaRPr lang="x-none"/>
          </a:p>
        </p:txBody>
      </p:sp>
      <p:sp>
        <p:nvSpPr>
          <p:cNvPr id="6" name="Footer Placeholder 5">
            <a:extLst>
              <a:ext uri="{FF2B5EF4-FFF2-40B4-BE49-F238E27FC236}">
                <a16:creationId xmlns:a16="http://schemas.microsoft.com/office/drawing/2014/main" xmlns=""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xmlns=""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x-none" smtClean="0"/>
              <a:t>‹#›</a:t>
            </a:fld>
            <a:endParaRPr lang="x-non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grpSp>
        <p:nvGrpSpPr>
          <p:cNvPr id="7" name="Group 6">
            <a:extLst>
              <a:ext uri="{FF2B5EF4-FFF2-40B4-BE49-F238E27FC236}">
                <a16:creationId xmlns:a16="http://schemas.microsoft.com/office/drawing/2014/main" xmlns=""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xmlns=""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xmlns=""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xmlns=""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doi.org/10.17533/udea.iee.v40n3e05"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F4CEB-918A-0472-B6E4-4689B9CD397B}"/>
              </a:ext>
            </a:extLst>
          </p:cNvPr>
          <p:cNvSpPr>
            <a:spLocks noGrp="1"/>
          </p:cNvSpPr>
          <p:nvPr>
            <p:ph type="ctrTitle"/>
          </p:nvPr>
        </p:nvSpPr>
        <p:spPr>
          <a:xfrm>
            <a:off x="1524000" y="115198"/>
            <a:ext cx="9144000" cy="2747272"/>
          </a:xfrm>
        </p:spPr>
        <p:txBody>
          <a:bodyPr>
            <a:normAutofit/>
          </a:bodyPr>
          <a:lstStyle/>
          <a:p>
            <a:pPr marL="0" marR="0" algn="ctr">
              <a:lnSpc>
                <a:spcPct val="115000"/>
              </a:lnSpc>
              <a:spcBef>
                <a:spcPts val="0"/>
              </a:spcBef>
              <a:spcAft>
                <a:spcPts val="800"/>
              </a:spcAft>
            </a:pPr>
            <a:r>
              <a:rPr lang="en-US" sz="4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Comprehensive care for people with Neurodegenerative disorders</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E1D4D-D784-5522-0F79-96DE2850D716}"/>
              </a:ext>
            </a:extLst>
          </p:cNvPr>
          <p:cNvSpPr>
            <a:spLocks noGrp="1"/>
          </p:cNvSpPr>
          <p:nvPr>
            <p:ph type="title"/>
          </p:nvPr>
        </p:nvSpPr>
        <p:spPr/>
        <p:txBody>
          <a:bodyPr/>
          <a:lstStyle/>
          <a:p>
            <a:r>
              <a:rPr lang="en-US" dirty="0">
                <a:solidFill>
                  <a:srgbClr val="0070C0"/>
                </a:solidFill>
              </a:rPr>
              <a:t>Sociocultural Factors</a:t>
            </a:r>
          </a:p>
        </p:txBody>
      </p:sp>
      <p:sp>
        <p:nvSpPr>
          <p:cNvPr id="3" name="Content Placeholder 2">
            <a:extLst>
              <a:ext uri="{FF2B5EF4-FFF2-40B4-BE49-F238E27FC236}">
                <a16:creationId xmlns:a16="http://schemas.microsoft.com/office/drawing/2014/main" xmlns="" id="{1CF021B4-7243-4C27-A70F-529EE1A7F655}"/>
              </a:ext>
            </a:extLst>
          </p:cNvPr>
          <p:cNvSpPr>
            <a:spLocks noGrp="1"/>
          </p:cNvSpPr>
          <p:nvPr>
            <p:ph idx="1"/>
          </p:nvPr>
        </p:nvSpPr>
        <p:spPr>
          <a:xfrm>
            <a:off x="838200" y="1295399"/>
            <a:ext cx="10515600" cy="4267201"/>
          </a:xfrm>
        </p:spPr>
        <p:style>
          <a:lnRef idx="1">
            <a:schemeClr val="accent4"/>
          </a:lnRef>
          <a:fillRef idx="2">
            <a:schemeClr val="accent4"/>
          </a:fillRef>
          <a:effectRef idx="1">
            <a:schemeClr val="accent4"/>
          </a:effectRef>
          <a:fontRef idx="minor">
            <a:schemeClr val="dk1"/>
          </a:fontRef>
        </p:style>
        <p:txBody>
          <a:bodyPr>
            <a:normAutofit/>
          </a:bodyPr>
          <a:lstStyle/>
          <a:p>
            <a:endParaRPr lang="en-US" b="0" i="0" dirty="0">
              <a:solidFill>
                <a:srgbClr val="0070C0"/>
              </a:solidFill>
              <a:effectLst/>
              <a:latin typeface="roboto" panose="02000000000000000000" pitchFamily="2" charset="0"/>
            </a:endParaRPr>
          </a:p>
          <a:p>
            <a:r>
              <a:rPr lang="en-US" b="0" i="0" dirty="0">
                <a:solidFill>
                  <a:srgbClr val="0070C0"/>
                </a:solidFill>
                <a:effectLst/>
                <a:latin typeface="roboto" panose="02000000000000000000" pitchFamily="2" charset="0"/>
              </a:rPr>
              <a:t>The sociocultural factor gives the impact of society and culture as experienced by the individual patient. </a:t>
            </a:r>
          </a:p>
          <a:p>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expectations and values based on class and status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culture within the sociocultural factor relates to the beliefs, expectations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values held by the individual patient for him or herself as well as by others pertaining to independence</a:t>
            </a:r>
          </a:p>
        </p:txBody>
      </p:sp>
    </p:spTree>
    <p:extLst>
      <p:ext uri="{BB962C8B-B14F-4D97-AF65-F5344CB8AC3E}">
        <p14:creationId xmlns:p14="http://schemas.microsoft.com/office/powerpoint/2010/main" val="2432026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4AF3D-7040-39DC-166F-66C6AF4DD0BF}"/>
              </a:ext>
            </a:extLst>
          </p:cNvPr>
          <p:cNvSpPr>
            <a:spLocks noGrp="1"/>
          </p:cNvSpPr>
          <p:nvPr>
            <p:ph type="title"/>
          </p:nvPr>
        </p:nvSpPr>
        <p:spPr>
          <a:xfrm>
            <a:off x="838200" y="365125"/>
            <a:ext cx="10515600" cy="455969"/>
          </a:xfrm>
        </p:spPr>
        <p:txBody>
          <a:bodyPr>
            <a:normAutofit fontScale="90000"/>
          </a:bodyPr>
          <a:lstStyle/>
          <a:p>
            <a:r>
              <a:rPr lang="en-US" b="1" dirty="0">
                <a:solidFill>
                  <a:srgbClr val="0070C0"/>
                </a:solidFill>
              </a:rPr>
              <a:t>Sociocultural factors</a:t>
            </a:r>
          </a:p>
        </p:txBody>
      </p:sp>
      <p:sp>
        <p:nvSpPr>
          <p:cNvPr id="3" name="Content Placeholder 2">
            <a:extLst>
              <a:ext uri="{FF2B5EF4-FFF2-40B4-BE49-F238E27FC236}">
                <a16:creationId xmlns:a16="http://schemas.microsoft.com/office/drawing/2014/main" xmlns="" id="{42313260-A434-7842-57E2-7CB45388FF1C}"/>
              </a:ext>
            </a:extLst>
          </p:cNvPr>
          <p:cNvSpPr>
            <a:spLocks noGrp="1"/>
          </p:cNvSpPr>
          <p:nvPr>
            <p:ph idx="1"/>
          </p:nvPr>
        </p:nvSpPr>
        <p:spPr>
          <a:xfrm>
            <a:off x="530290" y="821094"/>
            <a:ext cx="11076992" cy="5327779"/>
          </a:xfrm>
        </p:spPr>
        <p:txBody>
          <a:bodyPr>
            <a:normAutofit fontScale="85000" lnSpcReduction="10000"/>
          </a:bodyPr>
          <a:lstStyle/>
          <a:p>
            <a:pPr marL="285750" indent="-285750">
              <a:buFont typeface="Arial" panose="020B0604020202020204" pitchFamily="34" charset="0"/>
              <a:buChar char="•"/>
            </a:pPr>
            <a:r>
              <a:rPr lang="en-GB" b="1" dirty="0">
                <a:solidFill>
                  <a:srgbClr val="0070C0"/>
                </a:solidFill>
              </a:rPr>
              <a:t>Social </a:t>
            </a:r>
            <a:r>
              <a:rPr lang="en-GB" dirty="0">
                <a:solidFill>
                  <a:srgbClr val="0070C0"/>
                </a:solidFill>
              </a:rPr>
              <a:t>(concerned with roles, relationships and interactions / engagement in society.</a:t>
            </a:r>
          </a:p>
          <a:p>
            <a:pPr marL="285750" indent="-285750">
              <a:buFont typeface="Arial" panose="020B0604020202020204" pitchFamily="34" charset="0"/>
              <a:buChar char="•"/>
            </a:pPr>
            <a:r>
              <a:rPr lang="en-GB" b="1" dirty="0">
                <a:solidFill>
                  <a:srgbClr val="0070C0"/>
                </a:solidFill>
              </a:rPr>
              <a:t>Cultural </a:t>
            </a:r>
            <a:r>
              <a:rPr lang="en-GB" dirty="0">
                <a:solidFill>
                  <a:srgbClr val="0070C0"/>
                </a:solidFill>
              </a:rPr>
              <a:t>(concerned with values and beliefs shared among groups/ societies)</a:t>
            </a:r>
          </a:p>
          <a:p>
            <a:pPr marL="285750" indent="-285750">
              <a:buFont typeface="Arial" panose="020B0604020202020204" pitchFamily="34" charset="0"/>
              <a:buChar char="•"/>
            </a:pPr>
            <a:r>
              <a:rPr lang="en-GB" b="1" dirty="0">
                <a:solidFill>
                  <a:srgbClr val="0070C0"/>
                </a:solidFill>
              </a:rPr>
              <a:t>Family – </a:t>
            </a:r>
            <a:r>
              <a:rPr lang="en-GB" dirty="0">
                <a:solidFill>
                  <a:srgbClr val="0070C0"/>
                </a:solidFill>
              </a:rPr>
              <a:t>nuclear, extended</a:t>
            </a:r>
            <a:endParaRPr lang="en-GB" b="1" dirty="0">
              <a:solidFill>
                <a:srgbClr val="0070C0"/>
              </a:solidFill>
            </a:endParaRPr>
          </a:p>
          <a:p>
            <a:pPr marL="285750" indent="-285750"/>
            <a:r>
              <a:rPr lang="en-GB" b="1" dirty="0">
                <a:solidFill>
                  <a:srgbClr val="0070C0"/>
                </a:solidFill>
              </a:rPr>
              <a:t>Social roles - </a:t>
            </a:r>
            <a:r>
              <a:rPr lang="en-GB" dirty="0">
                <a:solidFill>
                  <a:srgbClr val="0070C0"/>
                </a:solidFill>
              </a:rPr>
              <a:t>Carers of grand children, commitments to social and religious activities</a:t>
            </a:r>
          </a:p>
          <a:p>
            <a:pPr marL="285750" indent="-285750">
              <a:buFont typeface="Arial" panose="020B0604020202020204" pitchFamily="34" charset="0"/>
              <a:buChar char="•"/>
            </a:pPr>
            <a:r>
              <a:rPr lang="en-GB" b="1" dirty="0">
                <a:solidFill>
                  <a:srgbClr val="0070C0"/>
                </a:solidFill>
              </a:rPr>
              <a:t>Cultural perspectives </a:t>
            </a:r>
            <a:r>
              <a:rPr lang="en-GB" dirty="0">
                <a:solidFill>
                  <a:srgbClr val="0070C0"/>
                </a:solidFill>
              </a:rPr>
              <a:t>on -</a:t>
            </a:r>
          </a:p>
          <a:p>
            <a:pPr marL="742950" lvl="1" indent="-285750">
              <a:buFont typeface="Arial" panose="020B0604020202020204" pitchFamily="34" charset="0"/>
              <a:buChar char="•"/>
            </a:pPr>
            <a:r>
              <a:rPr lang="en-GB" dirty="0">
                <a:solidFill>
                  <a:srgbClr val="0070C0"/>
                </a:solidFill>
              </a:rPr>
              <a:t>Aging</a:t>
            </a:r>
          </a:p>
          <a:p>
            <a:pPr marL="742950" lvl="1" indent="-285750">
              <a:buFont typeface="Arial" panose="020B0604020202020204" pitchFamily="34" charset="0"/>
              <a:buChar char="•"/>
            </a:pPr>
            <a:r>
              <a:rPr lang="en-GB" dirty="0">
                <a:solidFill>
                  <a:srgbClr val="0070C0"/>
                </a:solidFill>
              </a:rPr>
              <a:t>Retirement</a:t>
            </a:r>
          </a:p>
          <a:p>
            <a:pPr marL="742950" lvl="1" indent="-285750">
              <a:buFont typeface="Arial" panose="020B0604020202020204" pitchFamily="34" charset="0"/>
              <a:buChar char="•"/>
            </a:pPr>
            <a:r>
              <a:rPr lang="en-GB" dirty="0">
                <a:solidFill>
                  <a:srgbClr val="0070C0"/>
                </a:solidFill>
              </a:rPr>
              <a:t>Incontinence</a:t>
            </a:r>
          </a:p>
          <a:p>
            <a:pPr marL="742950" lvl="1" indent="-285750">
              <a:buFont typeface="Arial" panose="020B0604020202020204" pitchFamily="34" charset="0"/>
              <a:buChar char="•"/>
            </a:pPr>
            <a:r>
              <a:rPr lang="en-GB" dirty="0">
                <a:solidFill>
                  <a:srgbClr val="0070C0"/>
                </a:solidFill>
              </a:rPr>
              <a:t>Dementia</a:t>
            </a:r>
          </a:p>
          <a:p>
            <a:pPr marL="742950" lvl="1" indent="-285750">
              <a:buFont typeface="Arial" panose="020B0604020202020204" pitchFamily="34" charset="0"/>
              <a:buChar char="•"/>
            </a:pPr>
            <a:r>
              <a:rPr lang="en-GB" dirty="0">
                <a:solidFill>
                  <a:srgbClr val="0070C0"/>
                </a:solidFill>
              </a:rPr>
              <a:t>Incapacity</a:t>
            </a:r>
          </a:p>
          <a:p>
            <a:pPr marL="0" lvl="1" indent="-285750">
              <a:lnSpc>
                <a:spcPct val="110000"/>
              </a:lnSpc>
              <a:spcBef>
                <a:spcPts val="0"/>
              </a:spcBef>
              <a:buFont typeface="Arial" panose="020B0604020202020204" pitchFamily="34" charset="0"/>
              <a:buChar char="•"/>
            </a:pPr>
            <a:r>
              <a:rPr lang="en-GB" b="1" dirty="0">
                <a:solidFill>
                  <a:srgbClr val="0070C0"/>
                </a:solidFill>
              </a:rPr>
              <a:t>All the above </a:t>
            </a:r>
            <a:r>
              <a:rPr lang="en-GB" dirty="0">
                <a:solidFill>
                  <a:srgbClr val="0070C0"/>
                </a:solidFill>
              </a:rPr>
              <a:t>influence dependence/ independence with regard to carrying out Als.</a:t>
            </a:r>
          </a:p>
          <a:p>
            <a:pPr marL="0" lvl="1" indent="-285750">
              <a:lnSpc>
                <a:spcPct val="110000"/>
              </a:lnSpc>
              <a:spcBef>
                <a:spcPts val="0"/>
              </a:spcBef>
              <a:buFont typeface="Arial" panose="020B0604020202020204" pitchFamily="34" charset="0"/>
              <a:buChar char="•"/>
            </a:pPr>
            <a:r>
              <a:rPr lang="en-GB" dirty="0">
                <a:solidFill>
                  <a:srgbClr val="0070C0"/>
                </a:solidFill>
              </a:rPr>
              <a:t>These factors influence attitudes </a:t>
            </a:r>
          </a:p>
          <a:p>
            <a:pPr marL="914400" lvl="3" indent="-285750">
              <a:lnSpc>
                <a:spcPct val="110000"/>
              </a:lnSpc>
              <a:spcBef>
                <a:spcPts val="0"/>
              </a:spcBef>
            </a:pPr>
            <a:r>
              <a:rPr lang="en-GB" dirty="0">
                <a:solidFill>
                  <a:srgbClr val="0070C0"/>
                </a:solidFill>
              </a:rPr>
              <a:t>Positively   -  e.g. through fostering inclusivity, non-judgemental, supportive community approaches</a:t>
            </a:r>
          </a:p>
          <a:p>
            <a:pPr marL="914400" lvl="3" indent="-285750">
              <a:lnSpc>
                <a:spcPct val="110000"/>
              </a:lnSpc>
              <a:spcBef>
                <a:spcPts val="0"/>
              </a:spcBef>
            </a:pPr>
            <a:r>
              <a:rPr lang="en-GB" dirty="0">
                <a:solidFill>
                  <a:srgbClr val="0070C0"/>
                </a:solidFill>
              </a:rPr>
              <a:t>Negatively – e.g. through reinforcing social stigma, blame, exclusion, isolation.</a:t>
            </a:r>
          </a:p>
          <a:p>
            <a:pPr marL="457200" lvl="1" indent="0">
              <a:buNone/>
            </a:pPr>
            <a:endParaRPr lang="en-GB" b="1"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3519764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E57B4-6AC8-CFAC-0DD4-BA39E4F4CE5A}"/>
              </a:ext>
            </a:extLst>
          </p:cNvPr>
          <p:cNvSpPr>
            <a:spLocks noGrp="1"/>
          </p:cNvSpPr>
          <p:nvPr>
            <p:ph type="title"/>
          </p:nvPr>
        </p:nvSpPr>
        <p:spPr/>
        <p:txBody>
          <a:bodyPr/>
          <a:lstStyle/>
          <a:p>
            <a:r>
              <a:rPr lang="en-US" dirty="0" err="1">
                <a:solidFill>
                  <a:srgbClr val="0070C0"/>
                </a:solidFill>
              </a:rPr>
              <a:t>Contd</a:t>
            </a:r>
            <a:r>
              <a:rPr lang="en-US" dirty="0">
                <a:solidFill>
                  <a:srgbClr val="0070C0"/>
                </a:solidFill>
              </a:rPr>
              <a:t>…</a:t>
            </a:r>
          </a:p>
        </p:txBody>
      </p:sp>
      <p:sp>
        <p:nvSpPr>
          <p:cNvPr id="3" name="Content Placeholder 2">
            <a:extLst>
              <a:ext uri="{FF2B5EF4-FFF2-40B4-BE49-F238E27FC236}">
                <a16:creationId xmlns:a16="http://schemas.microsoft.com/office/drawing/2014/main" xmlns="" id="{348E0C0F-783B-1549-DA1B-06AE45149261}"/>
              </a:ext>
            </a:extLst>
          </p:cNvPr>
          <p:cNvSpPr>
            <a:spLocks noGrp="1"/>
          </p:cNvSpPr>
          <p:nvPr>
            <p:ph idx="1"/>
          </p:nvPr>
        </p:nvSpPr>
        <p:spPr>
          <a:xfrm>
            <a:off x="838200" y="1239520"/>
            <a:ext cx="10624930" cy="4805363"/>
          </a:xfrm>
        </p:spPr>
        <p:txBody>
          <a:bodyPr>
            <a:noAutofit/>
          </a:bodyPr>
          <a:lstStyle/>
          <a:p>
            <a:endParaRPr lang="en-GB" dirty="0">
              <a:solidFill>
                <a:srgbClr val="0070C0"/>
              </a:solidFill>
            </a:endParaRPr>
          </a:p>
          <a:p>
            <a:r>
              <a:rPr lang="en-GB" dirty="0">
                <a:solidFill>
                  <a:srgbClr val="0070C0"/>
                </a:solidFill>
              </a:rPr>
              <a:t>Sociocultural factors then, influence for example:</a:t>
            </a:r>
          </a:p>
          <a:p>
            <a:r>
              <a:rPr lang="en-GB" dirty="0">
                <a:solidFill>
                  <a:srgbClr val="0070C0"/>
                </a:solidFill>
              </a:rPr>
              <a:t>Help-seeking behaviours</a:t>
            </a:r>
          </a:p>
          <a:p>
            <a:r>
              <a:rPr lang="en-GB" dirty="0">
                <a:solidFill>
                  <a:srgbClr val="0070C0"/>
                </a:solidFill>
              </a:rPr>
              <a:t>Use of complementary and alternative medicine</a:t>
            </a:r>
          </a:p>
          <a:p>
            <a:r>
              <a:rPr lang="en-GB" dirty="0">
                <a:solidFill>
                  <a:srgbClr val="0070C0"/>
                </a:solidFill>
              </a:rPr>
              <a:t>Social stigma </a:t>
            </a:r>
          </a:p>
          <a:p>
            <a:r>
              <a:rPr lang="en-GB" dirty="0">
                <a:solidFill>
                  <a:srgbClr val="0070C0"/>
                </a:solidFill>
              </a:rPr>
              <a:t>Caregiver burden</a:t>
            </a:r>
          </a:p>
          <a:p>
            <a:r>
              <a:rPr lang="en-GB" dirty="0">
                <a:solidFill>
                  <a:srgbClr val="0070C0"/>
                </a:solidFill>
              </a:rPr>
              <a:t>Social factors include infrastructure, such as public transport, access to hospitals / clinics/ family doctor. </a:t>
            </a:r>
          </a:p>
          <a:p>
            <a:endParaRPr lang="en-GB" dirty="0">
              <a:solidFill>
                <a:srgbClr val="0070C0"/>
              </a:solidFill>
            </a:endParaRPr>
          </a:p>
          <a:p>
            <a:endParaRPr lang="en-US" dirty="0">
              <a:solidFill>
                <a:srgbClr val="0070C0"/>
              </a:solidFill>
            </a:endParaRPr>
          </a:p>
        </p:txBody>
      </p:sp>
      <p:sp>
        <p:nvSpPr>
          <p:cNvPr id="4" name="Content Placeholder 2">
            <a:extLst>
              <a:ext uri="{FF2B5EF4-FFF2-40B4-BE49-F238E27FC236}">
                <a16:creationId xmlns:a16="http://schemas.microsoft.com/office/drawing/2014/main" xmlns="" id="{F0005379-342F-5014-C260-9E96CEBD1CF1}"/>
              </a:ext>
            </a:extLst>
          </p:cNvPr>
          <p:cNvSpPr txBox="1">
            <a:spLocks/>
          </p:cNvSpPr>
          <p:nvPr/>
        </p:nvSpPr>
        <p:spPr>
          <a:xfrm>
            <a:off x="6702287" y="1358789"/>
            <a:ext cx="5065643" cy="4805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70C0"/>
              </a:solidFill>
            </a:endParaRPr>
          </a:p>
        </p:txBody>
      </p:sp>
    </p:spTree>
    <p:extLst>
      <p:ext uri="{BB962C8B-B14F-4D97-AF65-F5344CB8AC3E}">
        <p14:creationId xmlns:p14="http://schemas.microsoft.com/office/powerpoint/2010/main" val="306973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23B19-446B-DE92-1DF6-411733A8A7EF}"/>
              </a:ext>
            </a:extLst>
          </p:cNvPr>
          <p:cNvSpPr>
            <a:spLocks noGrp="1"/>
          </p:cNvSpPr>
          <p:nvPr>
            <p:ph type="title"/>
          </p:nvPr>
        </p:nvSpPr>
        <p:spPr/>
        <p:txBody>
          <a:bodyPr/>
          <a:lstStyle/>
          <a:p>
            <a:r>
              <a:rPr lang="en-US" dirty="0">
                <a:solidFill>
                  <a:srgbClr val="0070C0"/>
                </a:solidFill>
              </a:rPr>
              <a:t>Environmental Factors</a:t>
            </a:r>
          </a:p>
        </p:txBody>
      </p:sp>
      <p:sp>
        <p:nvSpPr>
          <p:cNvPr id="3" name="Content Placeholder 2">
            <a:extLst>
              <a:ext uri="{FF2B5EF4-FFF2-40B4-BE49-F238E27FC236}">
                <a16:creationId xmlns:a16="http://schemas.microsoft.com/office/drawing/2014/main" xmlns="" id="{768B1373-D159-7581-9924-040C185AC0D5}"/>
              </a:ext>
            </a:extLst>
          </p:cNvPr>
          <p:cNvSpPr>
            <a:spLocks noGrp="1"/>
          </p:cNvSpPr>
          <p:nvPr>
            <p:ph idx="1"/>
          </p:nvPr>
        </p:nvSpPr>
        <p:spPr>
          <a:xfrm>
            <a:off x="502298" y="1307142"/>
            <a:ext cx="10515600" cy="4636457"/>
          </a:xfrm>
        </p:spPr>
        <p:style>
          <a:lnRef idx="1">
            <a:schemeClr val="accent2"/>
          </a:lnRef>
          <a:fillRef idx="2">
            <a:schemeClr val="accent2"/>
          </a:fillRef>
          <a:effectRef idx="1">
            <a:schemeClr val="accent2"/>
          </a:effectRef>
          <a:fontRef idx="minor">
            <a:schemeClr val="dk1"/>
          </a:fontRef>
        </p:style>
        <p:txBody>
          <a:bodyPr>
            <a:normAutofit/>
          </a:bodyPr>
          <a:lstStyle/>
          <a:p>
            <a:r>
              <a:rPr lang="en-US" dirty="0">
                <a:solidFill>
                  <a:srgbClr val="0070C0"/>
                </a:solidFill>
                <a:latin typeface="roboto" panose="02000000000000000000" pitchFamily="2" charset="0"/>
              </a:rPr>
              <a:t>Good consideration of </a:t>
            </a:r>
            <a:r>
              <a:rPr lang="en-US" b="0" i="0" dirty="0">
                <a:solidFill>
                  <a:srgbClr val="0070C0"/>
                </a:solidFill>
                <a:effectLst/>
                <a:latin typeface="roboto" panose="02000000000000000000" pitchFamily="2" charset="0"/>
              </a:rPr>
              <a:t>environmental factors </a:t>
            </a:r>
            <a:r>
              <a:rPr lang="en-US" b="0" i="1" u="sng" dirty="0">
                <a:solidFill>
                  <a:srgbClr val="0070C0"/>
                </a:solidFill>
                <a:effectLst/>
                <a:latin typeface="roboto" panose="02000000000000000000" pitchFamily="2" charset="0"/>
              </a:rPr>
              <a:t>should</a:t>
            </a:r>
            <a:r>
              <a:rPr lang="en-US" b="0" i="0" dirty="0">
                <a:solidFill>
                  <a:srgbClr val="0070C0"/>
                </a:solidFill>
                <a:effectLst/>
                <a:latin typeface="roboto" panose="02000000000000000000" pitchFamily="2" charset="0"/>
              </a:rPr>
              <a:t> make it a </a:t>
            </a:r>
            <a:r>
              <a:rPr lang="en-US" b="0" i="0" dirty="0">
                <a:solidFill>
                  <a:schemeClr val="accent6"/>
                </a:solidFill>
                <a:effectLst/>
                <a:latin typeface="roboto" panose="02000000000000000000" pitchFamily="2" charset="0"/>
              </a:rPr>
              <a:t>“green” </a:t>
            </a:r>
            <a:r>
              <a:rPr lang="en-US" b="0" i="0" dirty="0">
                <a:solidFill>
                  <a:srgbClr val="0070C0"/>
                </a:solidFill>
                <a:effectLst/>
                <a:latin typeface="roboto" panose="02000000000000000000" pitchFamily="2" charset="0"/>
              </a:rPr>
              <a:t>model. </a:t>
            </a:r>
            <a:endParaRPr lang="en-US" dirty="0">
              <a:solidFill>
                <a:srgbClr val="0070C0"/>
              </a:solidFill>
              <a:latin typeface="roboto" panose="02000000000000000000" pitchFamily="2" charset="0"/>
            </a:endParaRPr>
          </a:p>
          <a:p>
            <a:r>
              <a:rPr lang="en-US" b="0" i="0" dirty="0">
                <a:solidFill>
                  <a:srgbClr val="0070C0"/>
                </a:solidFill>
                <a:effectLst/>
                <a:latin typeface="roboto" panose="02000000000000000000" pitchFamily="2" charset="0"/>
              </a:rPr>
              <a:t>The theory takes into consideration the impact of the environment on the activities of living. </a:t>
            </a:r>
          </a:p>
          <a:p>
            <a:r>
              <a:rPr lang="en-US" dirty="0">
                <a:solidFill>
                  <a:srgbClr val="0070C0"/>
                </a:solidFill>
              </a:rPr>
              <a:t>Examples of relevant issues include:</a:t>
            </a:r>
          </a:p>
          <a:p>
            <a:r>
              <a:rPr lang="en-US" dirty="0">
                <a:solidFill>
                  <a:srgbClr val="0070C0"/>
                </a:solidFill>
              </a:rPr>
              <a:t>Unfamiliar surrounding - Moving to a care home</a:t>
            </a:r>
          </a:p>
          <a:p>
            <a:r>
              <a:rPr lang="en-US" dirty="0">
                <a:solidFill>
                  <a:srgbClr val="0070C0"/>
                </a:solidFill>
              </a:rPr>
              <a:t>Unsafe home environment </a:t>
            </a:r>
          </a:p>
          <a:p>
            <a:pPr marL="285750" indent="-285750">
              <a:buFont typeface="Arial" panose="020B0604020202020204" pitchFamily="34" charset="0"/>
              <a:buChar char="•"/>
            </a:pPr>
            <a:r>
              <a:rPr lang="en-GB" dirty="0">
                <a:solidFill>
                  <a:srgbClr val="0070C0"/>
                </a:solidFill>
              </a:rPr>
              <a:t>Unguarded machinery</a:t>
            </a:r>
          </a:p>
          <a:p>
            <a:pPr marL="285750" indent="-285750">
              <a:buFont typeface="Arial" panose="020B0604020202020204" pitchFamily="34" charset="0"/>
              <a:buChar char="•"/>
            </a:pPr>
            <a:r>
              <a:rPr lang="en-GB" dirty="0">
                <a:solidFill>
                  <a:srgbClr val="0070C0"/>
                </a:solidFill>
              </a:rPr>
              <a:t>Noisy environment</a:t>
            </a:r>
          </a:p>
          <a:p>
            <a:endParaRPr lang="en-US" dirty="0">
              <a:solidFill>
                <a:srgbClr val="0070C0"/>
              </a:solidFill>
            </a:endParaRPr>
          </a:p>
        </p:txBody>
      </p:sp>
    </p:spTree>
    <p:extLst>
      <p:ext uri="{BB962C8B-B14F-4D97-AF65-F5344CB8AC3E}">
        <p14:creationId xmlns:p14="http://schemas.microsoft.com/office/powerpoint/2010/main" val="1247152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84856-7244-6904-E44E-C4CEBDBA44C2}"/>
              </a:ext>
            </a:extLst>
          </p:cNvPr>
          <p:cNvSpPr>
            <a:spLocks noGrp="1"/>
          </p:cNvSpPr>
          <p:nvPr>
            <p:ph type="title"/>
          </p:nvPr>
        </p:nvSpPr>
        <p:spPr/>
        <p:txBody>
          <a:bodyPr/>
          <a:lstStyle/>
          <a:p>
            <a:r>
              <a:rPr lang="en-US" dirty="0">
                <a:solidFill>
                  <a:srgbClr val="0070C0"/>
                </a:solidFill>
              </a:rPr>
              <a:t>Politico-economic Factors</a:t>
            </a:r>
          </a:p>
        </p:txBody>
      </p:sp>
      <p:sp>
        <p:nvSpPr>
          <p:cNvPr id="3" name="Content Placeholder 2">
            <a:extLst>
              <a:ext uri="{FF2B5EF4-FFF2-40B4-BE49-F238E27FC236}">
                <a16:creationId xmlns:a16="http://schemas.microsoft.com/office/drawing/2014/main" xmlns="" id="{A5A07BFC-D1DB-AFE5-303C-0886099D616E}"/>
              </a:ext>
            </a:extLst>
          </p:cNvPr>
          <p:cNvSpPr>
            <a:spLocks noGrp="1"/>
          </p:cNvSpPr>
          <p:nvPr>
            <p:ph idx="1"/>
          </p:nvPr>
        </p:nvSpPr>
        <p:spPr>
          <a:xfrm>
            <a:off x="270589" y="1371600"/>
            <a:ext cx="11607280" cy="4300330"/>
          </a:xfrm>
        </p:spPr>
        <p:style>
          <a:lnRef idx="1">
            <a:schemeClr val="accent6"/>
          </a:lnRef>
          <a:fillRef idx="2">
            <a:schemeClr val="accent6"/>
          </a:fillRef>
          <a:effectRef idx="1">
            <a:schemeClr val="accent6"/>
          </a:effectRef>
          <a:fontRef idx="minor">
            <a:schemeClr val="dk1"/>
          </a:fontRef>
        </p:style>
        <p:txBody>
          <a:bodyPr>
            <a:normAutofit/>
          </a:bodyPr>
          <a:lstStyle/>
          <a:p>
            <a:endParaRPr lang="en-US" b="0" i="0" dirty="0">
              <a:solidFill>
                <a:srgbClr val="0070C0"/>
              </a:solidFill>
              <a:effectLst/>
              <a:latin typeface="roboto" panose="02000000000000000000" pitchFamily="2" charset="0"/>
            </a:endParaRPr>
          </a:p>
          <a:p>
            <a:r>
              <a:rPr lang="en-US" dirty="0">
                <a:solidFill>
                  <a:srgbClr val="0070C0"/>
                </a:solidFill>
                <a:latin typeface="roboto" panose="02000000000000000000" pitchFamily="2" charset="0"/>
              </a:rPr>
              <a:t>P</a:t>
            </a:r>
            <a:r>
              <a:rPr lang="en-US" b="0" i="0" dirty="0">
                <a:solidFill>
                  <a:srgbClr val="0070C0"/>
                </a:solidFill>
                <a:effectLst/>
                <a:latin typeface="roboto" panose="02000000000000000000" pitchFamily="2" charset="0"/>
              </a:rPr>
              <a:t>olitico-economic factors include the impact of the government, politics, and economy on how independently or otherwise people are able to carry out activities of living. </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government policies and programs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war or conflict</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availability to benefits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political reforms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interest rates</a:t>
            </a:r>
            <a:endParaRPr lang="en-US" dirty="0">
              <a:solidFill>
                <a:srgbClr val="0070C0"/>
              </a:solidFill>
              <a:latin typeface="roboto" panose="02000000000000000000" pitchFamily="2" charset="0"/>
            </a:endParaRPr>
          </a:p>
          <a:p>
            <a:pPr lvl="1"/>
            <a:r>
              <a:rPr lang="en-US" b="0" i="0" dirty="0">
                <a:solidFill>
                  <a:srgbClr val="0070C0"/>
                </a:solidFill>
                <a:effectLst/>
                <a:latin typeface="roboto" panose="02000000000000000000" pitchFamily="2" charset="0"/>
              </a:rPr>
              <a:t>availability of public and private funding</a:t>
            </a:r>
            <a:endParaRPr lang="en-US" dirty="0">
              <a:solidFill>
                <a:srgbClr val="0070C0"/>
              </a:solidFill>
            </a:endParaRPr>
          </a:p>
        </p:txBody>
      </p:sp>
    </p:spTree>
    <p:extLst>
      <p:ext uri="{BB962C8B-B14F-4D97-AF65-F5344CB8AC3E}">
        <p14:creationId xmlns:p14="http://schemas.microsoft.com/office/powerpoint/2010/main" val="91205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B82C053-96E6-4865-B3F3-46146DDA834B}"/>
              </a:ext>
            </a:extLst>
          </p:cNvPr>
          <p:cNvSpPr>
            <a:spLocks noGrp="1"/>
          </p:cNvSpPr>
          <p:nvPr>
            <p:ph type="title"/>
          </p:nvPr>
        </p:nvSpPr>
        <p:spPr>
          <a:xfrm>
            <a:off x="1037230" y="403013"/>
            <a:ext cx="10646770" cy="653628"/>
          </a:xfrm>
        </p:spPr>
        <p:txBody>
          <a:bodyPr>
            <a:normAutofit/>
          </a:bodyPr>
          <a:lstStyle/>
          <a:p>
            <a:r>
              <a:rPr lang="en-GB" sz="3600" b="1" dirty="0">
                <a:solidFill>
                  <a:srgbClr val="0070C0"/>
                </a:solidFill>
              </a:rPr>
              <a:t>Politico-economic factors</a:t>
            </a:r>
          </a:p>
        </p:txBody>
      </p:sp>
      <p:sp>
        <p:nvSpPr>
          <p:cNvPr id="7" name="Content Placeholder 6">
            <a:extLst>
              <a:ext uri="{FF2B5EF4-FFF2-40B4-BE49-F238E27FC236}">
                <a16:creationId xmlns:a16="http://schemas.microsoft.com/office/drawing/2014/main" xmlns="" id="{1A1D293E-0ED6-4466-91F9-84C89CE42DC1}"/>
              </a:ext>
            </a:extLst>
          </p:cNvPr>
          <p:cNvSpPr>
            <a:spLocks noGrp="1"/>
          </p:cNvSpPr>
          <p:nvPr>
            <p:ph idx="1"/>
          </p:nvPr>
        </p:nvSpPr>
        <p:spPr>
          <a:xfrm>
            <a:off x="289249" y="1259841"/>
            <a:ext cx="11588620" cy="4319866"/>
          </a:xfrm>
        </p:spPr>
        <p:txBody>
          <a:bodyPr>
            <a:normAutofit/>
          </a:bodyPr>
          <a:lstStyle/>
          <a:p>
            <a:r>
              <a:rPr lang="en-GB" dirty="0">
                <a:solidFill>
                  <a:srgbClr val="0070C0"/>
                </a:solidFill>
              </a:rPr>
              <a:t>Examples include: </a:t>
            </a:r>
          </a:p>
          <a:p>
            <a:r>
              <a:rPr lang="en-GB" dirty="0">
                <a:solidFill>
                  <a:srgbClr val="0070C0"/>
                </a:solidFill>
              </a:rPr>
              <a:t>National policy and Government Act on aging, caring and rehabilitation</a:t>
            </a:r>
          </a:p>
          <a:p>
            <a:r>
              <a:rPr lang="en-GB" dirty="0">
                <a:solidFill>
                  <a:srgbClr val="0070C0"/>
                </a:solidFill>
              </a:rPr>
              <a:t>Preventive health care from public health agencies</a:t>
            </a:r>
          </a:p>
          <a:p>
            <a:r>
              <a:rPr lang="en-GB" dirty="0">
                <a:solidFill>
                  <a:srgbClr val="0070C0"/>
                </a:solidFill>
              </a:rPr>
              <a:t>Fund allocation for aging matters (Teaching, Researching, Caring)</a:t>
            </a:r>
          </a:p>
          <a:p>
            <a:r>
              <a:rPr lang="en-GB" dirty="0">
                <a:solidFill>
                  <a:srgbClr val="0070C0"/>
                </a:solidFill>
              </a:rPr>
              <a:t>Specialized education programmes for aging </a:t>
            </a:r>
          </a:p>
          <a:p>
            <a:r>
              <a:rPr lang="en-GB" dirty="0">
                <a:solidFill>
                  <a:srgbClr val="0070C0"/>
                </a:solidFill>
              </a:rPr>
              <a:t>State, Private or NGOs focused on elderly  </a:t>
            </a:r>
          </a:p>
          <a:p>
            <a:r>
              <a:rPr lang="en-GB" dirty="0">
                <a:solidFill>
                  <a:srgbClr val="0070C0"/>
                </a:solidFill>
              </a:rPr>
              <a:t>Pension scheme, donations</a:t>
            </a:r>
          </a:p>
          <a:p>
            <a:r>
              <a:rPr lang="en-GB" dirty="0">
                <a:solidFill>
                  <a:srgbClr val="0070C0"/>
                </a:solidFill>
              </a:rPr>
              <a:t>Day centres/Elderly care associations </a:t>
            </a:r>
          </a:p>
          <a:p>
            <a:pPr marL="0" indent="0">
              <a:buNone/>
            </a:pPr>
            <a:endParaRPr lang="en-GB" dirty="0">
              <a:solidFill>
                <a:srgbClr val="0070C0"/>
              </a:solidFill>
            </a:endParaRPr>
          </a:p>
        </p:txBody>
      </p:sp>
    </p:spTree>
    <p:extLst>
      <p:ext uri="{BB962C8B-B14F-4D97-AF65-F5344CB8AC3E}">
        <p14:creationId xmlns:p14="http://schemas.microsoft.com/office/powerpoint/2010/main" val="149617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580A4-98B9-F944-8DC3-1DB870B773CB}"/>
              </a:ext>
            </a:extLst>
          </p:cNvPr>
          <p:cNvSpPr>
            <a:spLocks noGrp="1"/>
          </p:cNvSpPr>
          <p:nvPr>
            <p:ph type="title"/>
          </p:nvPr>
        </p:nvSpPr>
        <p:spPr/>
        <p:txBody>
          <a:bodyPr/>
          <a:lstStyle/>
          <a:p>
            <a:r>
              <a:rPr lang="en-US" b="1" dirty="0" err="1">
                <a:solidFill>
                  <a:srgbClr val="0070C0"/>
                </a:solidFill>
              </a:rPr>
              <a:t>Contd</a:t>
            </a:r>
            <a:r>
              <a:rPr lang="en-US" b="1" dirty="0">
                <a:solidFill>
                  <a:srgbClr val="0070C0"/>
                </a:solidFill>
              </a:rPr>
              <a:t>….</a:t>
            </a:r>
          </a:p>
        </p:txBody>
      </p:sp>
      <p:sp>
        <p:nvSpPr>
          <p:cNvPr id="3" name="Content Placeholder 2">
            <a:extLst>
              <a:ext uri="{FF2B5EF4-FFF2-40B4-BE49-F238E27FC236}">
                <a16:creationId xmlns:a16="http://schemas.microsoft.com/office/drawing/2014/main" xmlns="" id="{5384CD55-1865-0D7E-A52A-4414E04E25F6}"/>
              </a:ext>
            </a:extLst>
          </p:cNvPr>
          <p:cNvSpPr>
            <a:spLocks noGrp="1"/>
          </p:cNvSpPr>
          <p:nvPr>
            <p:ph idx="1"/>
          </p:nvPr>
        </p:nvSpPr>
        <p:spPr>
          <a:xfrm>
            <a:off x="298580" y="1371601"/>
            <a:ext cx="11467322" cy="4021494"/>
          </a:xfrm>
        </p:spPr>
        <p:txBody>
          <a:bodyPr>
            <a:normAutofit/>
          </a:bodyPr>
          <a:lstStyle/>
          <a:p>
            <a:r>
              <a:rPr lang="en-GB" dirty="0">
                <a:solidFill>
                  <a:srgbClr val="0070C0"/>
                </a:solidFill>
              </a:rPr>
              <a:t>Financial implications of caring within a family (extended family)</a:t>
            </a:r>
          </a:p>
          <a:p>
            <a:r>
              <a:rPr lang="en-GB" dirty="0">
                <a:solidFill>
                  <a:srgbClr val="0070C0"/>
                </a:solidFill>
              </a:rPr>
              <a:t>Payments for caregivers</a:t>
            </a:r>
          </a:p>
          <a:p>
            <a:r>
              <a:rPr lang="en-GB" dirty="0">
                <a:solidFill>
                  <a:srgbClr val="0070C0"/>
                </a:solidFill>
              </a:rPr>
              <a:t>Part time jobs (security officers, sewing, weaving, tea plucking etc)</a:t>
            </a:r>
          </a:p>
          <a:p>
            <a:r>
              <a:rPr lang="en-GB" dirty="0">
                <a:solidFill>
                  <a:srgbClr val="0070C0"/>
                </a:solidFill>
              </a:rPr>
              <a:t>Low wages, poor conditions (working)</a:t>
            </a:r>
          </a:p>
          <a:p>
            <a:r>
              <a:rPr lang="en-GB" dirty="0">
                <a:solidFill>
                  <a:srgbClr val="0070C0"/>
                </a:solidFill>
              </a:rPr>
              <a:t>Economic crisis - Cost of medicine and goods  </a:t>
            </a:r>
          </a:p>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95955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BA04D-8B55-8462-893F-04FA4C4E3B9D}"/>
              </a:ext>
            </a:extLst>
          </p:cNvPr>
          <p:cNvSpPr>
            <a:spLocks noGrp="1"/>
          </p:cNvSpPr>
          <p:nvPr>
            <p:ph type="title"/>
          </p:nvPr>
        </p:nvSpPr>
        <p:spPr/>
        <p:txBody>
          <a:bodyPr>
            <a:normAutofit fontScale="90000"/>
          </a:bodyPr>
          <a:lstStyle/>
          <a:p>
            <a:pPr algn="ctr"/>
            <a:r>
              <a:rPr lang="en-US" b="1" dirty="0">
                <a:solidFill>
                  <a:srgbClr val="0070C0"/>
                </a:solidFill>
              </a:rPr>
              <a:t>Comprehensive care planning for patients with NDD</a:t>
            </a:r>
          </a:p>
        </p:txBody>
      </p:sp>
      <p:pic>
        <p:nvPicPr>
          <p:cNvPr id="4" name="Picture 3">
            <a:extLst>
              <a:ext uri="{FF2B5EF4-FFF2-40B4-BE49-F238E27FC236}">
                <a16:creationId xmlns:a16="http://schemas.microsoft.com/office/drawing/2014/main" xmlns="" id="{F52724A3-C551-BAAB-9BBB-D54B44E2A3EF}"/>
              </a:ext>
            </a:extLst>
          </p:cNvPr>
          <p:cNvPicPr>
            <a:picLocks noChangeAspect="1"/>
          </p:cNvPicPr>
          <p:nvPr/>
        </p:nvPicPr>
        <p:blipFill>
          <a:blip r:embed="rId2"/>
          <a:stretch>
            <a:fillRect/>
          </a:stretch>
        </p:blipFill>
        <p:spPr>
          <a:xfrm>
            <a:off x="2863551" y="1825018"/>
            <a:ext cx="7316147" cy="4923512"/>
          </a:xfrm>
          <a:prstGeom prst="rect">
            <a:avLst/>
          </a:prstGeom>
        </p:spPr>
      </p:pic>
      <p:sp>
        <p:nvSpPr>
          <p:cNvPr id="5" name="Rectangle 4">
            <a:extLst>
              <a:ext uri="{FF2B5EF4-FFF2-40B4-BE49-F238E27FC236}">
                <a16:creationId xmlns:a16="http://schemas.microsoft.com/office/drawing/2014/main" xmlns="" id="{6F9DAADB-9939-EC91-BD13-90952DF06DD7}"/>
              </a:ext>
            </a:extLst>
          </p:cNvPr>
          <p:cNvSpPr/>
          <p:nvPr/>
        </p:nvSpPr>
        <p:spPr>
          <a:xfrm>
            <a:off x="5633728" y="3867539"/>
            <a:ext cx="1952060" cy="622852"/>
          </a:xfrm>
          <a:prstGeom prst="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70C0"/>
                </a:solidFill>
              </a:rPr>
              <a:t>Care planning process</a:t>
            </a:r>
          </a:p>
        </p:txBody>
      </p:sp>
      <p:sp>
        <p:nvSpPr>
          <p:cNvPr id="6" name="Rectangle 5">
            <a:extLst>
              <a:ext uri="{FF2B5EF4-FFF2-40B4-BE49-F238E27FC236}">
                <a16:creationId xmlns:a16="http://schemas.microsoft.com/office/drawing/2014/main" xmlns="" id="{931E18F1-966F-8F93-5D38-0E4BBECDC1F6}"/>
              </a:ext>
            </a:extLst>
          </p:cNvPr>
          <p:cNvSpPr/>
          <p:nvPr/>
        </p:nvSpPr>
        <p:spPr>
          <a:xfrm>
            <a:off x="7060568" y="3475382"/>
            <a:ext cx="1444487" cy="530087"/>
          </a:xfrm>
          <a:prstGeom prst="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0070C0"/>
                </a:solidFill>
              </a:rPr>
              <a:t>Identifying needs</a:t>
            </a:r>
          </a:p>
        </p:txBody>
      </p:sp>
      <p:sp>
        <p:nvSpPr>
          <p:cNvPr id="3" name="Rectangle 2">
            <a:extLst>
              <a:ext uri="{FF2B5EF4-FFF2-40B4-BE49-F238E27FC236}">
                <a16:creationId xmlns:a16="http://schemas.microsoft.com/office/drawing/2014/main" xmlns="" id="{491EAEA7-7582-BE9E-FE74-DD0C8662CAC3}"/>
              </a:ext>
            </a:extLst>
          </p:cNvPr>
          <p:cNvSpPr/>
          <p:nvPr/>
        </p:nvSpPr>
        <p:spPr>
          <a:xfrm>
            <a:off x="417443" y="1559974"/>
            <a:ext cx="2339009" cy="1090461"/>
          </a:xfrm>
          <a:prstGeom prst="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0070C0"/>
                </a:solidFill>
              </a:rPr>
              <a:t>Interdisciplinary team involvement in every step</a:t>
            </a:r>
          </a:p>
        </p:txBody>
      </p:sp>
    </p:spTree>
    <p:extLst>
      <p:ext uri="{BB962C8B-B14F-4D97-AF65-F5344CB8AC3E}">
        <p14:creationId xmlns:p14="http://schemas.microsoft.com/office/powerpoint/2010/main" val="310252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DFA18-7254-25AC-F07C-A15DE2CA3296}"/>
              </a:ext>
            </a:extLst>
          </p:cNvPr>
          <p:cNvSpPr>
            <a:spLocks noGrp="1"/>
          </p:cNvSpPr>
          <p:nvPr>
            <p:ph type="title"/>
          </p:nvPr>
        </p:nvSpPr>
        <p:spPr/>
        <p:txBody>
          <a:bodyPr/>
          <a:lstStyle/>
          <a:p>
            <a:r>
              <a:rPr lang="en-US" b="1" dirty="0">
                <a:solidFill>
                  <a:srgbClr val="0070C0"/>
                </a:solidFill>
              </a:rPr>
              <a:t>Caring for patients with NDD</a:t>
            </a:r>
          </a:p>
        </p:txBody>
      </p:sp>
      <p:sp>
        <p:nvSpPr>
          <p:cNvPr id="3" name="Content Placeholder 2">
            <a:extLst>
              <a:ext uri="{FF2B5EF4-FFF2-40B4-BE49-F238E27FC236}">
                <a16:creationId xmlns:a16="http://schemas.microsoft.com/office/drawing/2014/main" xmlns="" id="{C725FD9B-BA4B-286F-B86A-608A94C4D312}"/>
              </a:ext>
            </a:extLst>
          </p:cNvPr>
          <p:cNvSpPr>
            <a:spLocks noGrp="1"/>
          </p:cNvSpPr>
          <p:nvPr>
            <p:ph idx="1"/>
          </p:nvPr>
        </p:nvSpPr>
        <p:spPr/>
        <p:txBody>
          <a:bodyPr>
            <a:normAutofit/>
          </a:bodyPr>
          <a:lstStyle/>
          <a:p>
            <a:r>
              <a:rPr lang="en-US" dirty="0">
                <a:solidFill>
                  <a:srgbClr val="0070C0"/>
                </a:solidFill>
              </a:rPr>
              <a:t>Caring for patients with NDD is challenging.</a:t>
            </a:r>
          </a:p>
          <a:p>
            <a:endParaRPr lang="en-US" dirty="0">
              <a:solidFill>
                <a:srgbClr val="0070C0"/>
              </a:solidFill>
            </a:endParaRPr>
          </a:p>
          <a:p>
            <a:r>
              <a:rPr lang="en-US" dirty="0">
                <a:solidFill>
                  <a:srgbClr val="0070C0"/>
                </a:solidFill>
              </a:rPr>
              <a:t>The quality of caring affects the patient’s behaviors and progression.</a:t>
            </a:r>
          </a:p>
          <a:p>
            <a:endParaRPr lang="en-US" dirty="0">
              <a:solidFill>
                <a:srgbClr val="0070C0"/>
              </a:solidFill>
            </a:endParaRPr>
          </a:p>
          <a:p>
            <a:r>
              <a:rPr lang="en-US" dirty="0">
                <a:solidFill>
                  <a:srgbClr val="0070C0"/>
                </a:solidFill>
              </a:rPr>
              <a:t>Characteristics of a good caregiver - demonstrate kindness, empathy, mercy</a:t>
            </a:r>
          </a:p>
          <a:p>
            <a:endParaRPr lang="en-US" dirty="0">
              <a:solidFill>
                <a:srgbClr val="0070C0"/>
              </a:solidFill>
            </a:endParaRPr>
          </a:p>
          <a:p>
            <a:r>
              <a:rPr lang="en-US" dirty="0">
                <a:solidFill>
                  <a:srgbClr val="0070C0"/>
                </a:solidFill>
              </a:rPr>
              <a:t>Need to be abreast on treatment, overall care and other issues with knowledge and understanding. </a:t>
            </a:r>
          </a:p>
        </p:txBody>
      </p:sp>
    </p:spTree>
    <p:extLst>
      <p:ext uri="{BB962C8B-B14F-4D97-AF65-F5344CB8AC3E}">
        <p14:creationId xmlns:p14="http://schemas.microsoft.com/office/powerpoint/2010/main" val="1948898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A471-E3DE-F255-AFDE-B584E785C7D7}"/>
              </a:ext>
            </a:extLst>
          </p:cNvPr>
          <p:cNvSpPr>
            <a:spLocks noGrp="1"/>
          </p:cNvSpPr>
          <p:nvPr>
            <p:ph type="title"/>
          </p:nvPr>
        </p:nvSpPr>
        <p:spPr/>
        <p:txBody>
          <a:bodyPr>
            <a:normAutofit/>
          </a:bodyPr>
          <a:lstStyle/>
          <a:p>
            <a:r>
              <a:rPr lang="en-US" b="1" dirty="0">
                <a:solidFill>
                  <a:srgbClr val="0070C0"/>
                </a:solidFill>
              </a:rPr>
              <a:t>Identifying needs</a:t>
            </a:r>
          </a:p>
        </p:txBody>
      </p:sp>
      <p:sp>
        <p:nvSpPr>
          <p:cNvPr id="3" name="Content Placeholder 2">
            <a:extLst>
              <a:ext uri="{FF2B5EF4-FFF2-40B4-BE49-F238E27FC236}">
                <a16:creationId xmlns:a16="http://schemas.microsoft.com/office/drawing/2014/main" xmlns="" id="{15995CF2-E9DE-81CA-CAAA-6D9E84D2E2BD}"/>
              </a:ext>
            </a:extLst>
          </p:cNvPr>
          <p:cNvSpPr>
            <a:spLocks noGrp="1"/>
          </p:cNvSpPr>
          <p:nvPr>
            <p:ph sz="half" idx="1"/>
          </p:nvPr>
        </p:nvSpPr>
        <p:spPr/>
        <p:txBody>
          <a:bodyPr>
            <a:normAutofit fontScale="92500"/>
          </a:bodyPr>
          <a:lstStyle/>
          <a:p>
            <a:r>
              <a:rPr lang="en-US" dirty="0">
                <a:solidFill>
                  <a:srgbClr val="0070C0"/>
                </a:solidFill>
              </a:rPr>
              <a:t>Help to carry out Als such as bathing, dressing, mobilizing, managing toileting, may be needed due to problems such as:</a:t>
            </a:r>
          </a:p>
          <a:p>
            <a:r>
              <a:rPr lang="en-US" dirty="0">
                <a:solidFill>
                  <a:srgbClr val="0070C0"/>
                </a:solidFill>
              </a:rPr>
              <a:t>Impaired memory</a:t>
            </a:r>
          </a:p>
          <a:p>
            <a:r>
              <a:rPr lang="en-US" dirty="0">
                <a:solidFill>
                  <a:srgbClr val="0070C0"/>
                </a:solidFill>
              </a:rPr>
              <a:t>Disturbed thought process</a:t>
            </a:r>
          </a:p>
          <a:p>
            <a:r>
              <a:rPr lang="en-US" dirty="0">
                <a:solidFill>
                  <a:srgbClr val="0070C0"/>
                </a:solidFill>
              </a:rPr>
              <a:t>Risk for injury</a:t>
            </a:r>
          </a:p>
          <a:p>
            <a:r>
              <a:rPr lang="en-US" dirty="0">
                <a:solidFill>
                  <a:srgbClr val="0070C0"/>
                </a:solidFill>
              </a:rPr>
              <a:t>Confusion/chronic confusion</a:t>
            </a:r>
          </a:p>
          <a:p>
            <a:r>
              <a:rPr lang="en-US" dirty="0">
                <a:solidFill>
                  <a:srgbClr val="0070C0"/>
                </a:solidFill>
              </a:rPr>
              <a:t>Anxiety   </a:t>
            </a:r>
          </a:p>
          <a:p>
            <a:r>
              <a:rPr lang="en-US" dirty="0">
                <a:solidFill>
                  <a:srgbClr val="0070C0"/>
                </a:solidFill>
              </a:rPr>
              <a:t>Impaired verbal communication</a:t>
            </a:r>
          </a:p>
          <a:p>
            <a:endParaRPr lang="en-US" dirty="0">
              <a:solidFill>
                <a:srgbClr val="0070C0"/>
              </a:solidFill>
            </a:endParaRPr>
          </a:p>
        </p:txBody>
      </p:sp>
      <p:sp>
        <p:nvSpPr>
          <p:cNvPr id="4" name="Content Placeholder 3">
            <a:extLst>
              <a:ext uri="{FF2B5EF4-FFF2-40B4-BE49-F238E27FC236}">
                <a16:creationId xmlns:a16="http://schemas.microsoft.com/office/drawing/2014/main" xmlns="" id="{5D99CF9B-AF7B-C055-72DC-D13EECC4F89D}"/>
              </a:ext>
            </a:extLst>
          </p:cNvPr>
          <p:cNvSpPr>
            <a:spLocks noGrp="1"/>
          </p:cNvSpPr>
          <p:nvPr>
            <p:ph sz="half" idx="2"/>
          </p:nvPr>
        </p:nvSpPr>
        <p:spPr/>
        <p:txBody>
          <a:bodyPr>
            <a:normAutofit fontScale="92500"/>
          </a:bodyPr>
          <a:lstStyle/>
          <a:p>
            <a:r>
              <a:rPr lang="en-US" dirty="0">
                <a:solidFill>
                  <a:srgbClr val="0070C0"/>
                </a:solidFill>
              </a:rPr>
              <a:t>Impaired physical mobility</a:t>
            </a:r>
          </a:p>
          <a:p>
            <a:r>
              <a:rPr lang="en-US" dirty="0">
                <a:solidFill>
                  <a:srgbClr val="0070C0"/>
                </a:solidFill>
              </a:rPr>
              <a:t>Disturbed sleep pattern</a:t>
            </a:r>
          </a:p>
          <a:p>
            <a:r>
              <a:rPr lang="en-US" dirty="0">
                <a:solidFill>
                  <a:srgbClr val="0070C0"/>
                </a:solidFill>
              </a:rPr>
              <a:t>Social isolation and loneliness</a:t>
            </a:r>
          </a:p>
          <a:p>
            <a:r>
              <a:rPr lang="en-US" dirty="0">
                <a:solidFill>
                  <a:srgbClr val="0070C0"/>
                </a:solidFill>
              </a:rPr>
              <a:t>Bereavement and grief </a:t>
            </a:r>
          </a:p>
          <a:p>
            <a:r>
              <a:rPr lang="en-US" dirty="0">
                <a:solidFill>
                  <a:srgbClr val="0070C0"/>
                </a:solidFill>
              </a:rPr>
              <a:t>Disturbed sensory perception</a:t>
            </a:r>
          </a:p>
          <a:p>
            <a:r>
              <a:rPr lang="en-US" dirty="0">
                <a:solidFill>
                  <a:srgbClr val="0070C0"/>
                </a:solidFill>
              </a:rPr>
              <a:t>Compromised family coping</a:t>
            </a:r>
          </a:p>
          <a:p>
            <a:r>
              <a:rPr lang="en-US" dirty="0">
                <a:solidFill>
                  <a:srgbClr val="0070C0"/>
                </a:solidFill>
              </a:rPr>
              <a:t>Wandering   </a:t>
            </a:r>
          </a:p>
        </p:txBody>
      </p:sp>
    </p:spTree>
    <p:extLst>
      <p:ext uri="{BB962C8B-B14F-4D97-AF65-F5344CB8AC3E}">
        <p14:creationId xmlns:p14="http://schemas.microsoft.com/office/powerpoint/2010/main" val="322938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86437-F497-C477-5649-627CBB2C9056}"/>
              </a:ext>
            </a:extLst>
          </p:cNvPr>
          <p:cNvSpPr>
            <a:spLocks noGrp="1"/>
          </p:cNvSpPr>
          <p:nvPr>
            <p:ph type="title"/>
          </p:nvPr>
        </p:nvSpPr>
        <p:spPr/>
        <p:txBody>
          <a:bodyPr/>
          <a:lstStyle/>
          <a:p>
            <a:r>
              <a:rPr lang="x-none" b="1" dirty="0">
                <a:solidFill>
                  <a:srgbClr val="0070C0"/>
                </a:solidFill>
              </a:rPr>
              <a:t>Learning </a:t>
            </a:r>
            <a:r>
              <a:rPr lang="en-US" b="1" dirty="0">
                <a:solidFill>
                  <a:srgbClr val="0070C0"/>
                </a:solidFill>
              </a:rPr>
              <a:t>Outcomes </a:t>
            </a:r>
            <a:endParaRPr lang="x-none" b="1" dirty="0">
              <a:solidFill>
                <a:srgbClr val="0070C0"/>
              </a:solidFill>
            </a:endParaRPr>
          </a:p>
        </p:txBody>
      </p:sp>
      <p:sp>
        <p:nvSpPr>
          <p:cNvPr id="3" name="Content Placeholder 2">
            <a:extLst>
              <a:ext uri="{FF2B5EF4-FFF2-40B4-BE49-F238E27FC236}">
                <a16:creationId xmlns:a16="http://schemas.microsoft.com/office/drawing/2014/main" xmlns="" id="{955EAADD-A301-109F-8EFC-1CA571189100}"/>
              </a:ext>
            </a:extLst>
          </p:cNvPr>
          <p:cNvSpPr>
            <a:spLocks noGrp="1"/>
          </p:cNvSpPr>
          <p:nvPr>
            <p:ph idx="1"/>
          </p:nvPr>
        </p:nvSpPr>
        <p:spPr>
          <a:xfrm>
            <a:off x="475861" y="1427536"/>
            <a:ext cx="11476653" cy="3825600"/>
          </a:xfrm>
        </p:spPr>
        <p:txBody>
          <a:bodyPr>
            <a:noAutofit/>
          </a:bodyPr>
          <a:lstStyle/>
          <a:p>
            <a:r>
              <a:rPr lang="en-GB" sz="2400" dirty="0">
                <a:solidFill>
                  <a:srgbClr val="0070C0"/>
                </a:solidFill>
                <a:latin typeface="Arial" panose="020B0604020202020204" pitchFamily="34" charset="0"/>
                <a:cs typeface="Arial" panose="020B0604020202020204" pitchFamily="34" charset="0"/>
              </a:rPr>
              <a:t>At the end of this session, participants will be able to:</a:t>
            </a:r>
          </a:p>
          <a:p>
            <a:r>
              <a:rPr lang="en-GB" sz="2400" dirty="0">
                <a:solidFill>
                  <a:srgbClr val="0070C0"/>
                </a:solidFill>
                <a:latin typeface="Arial" panose="020B0604020202020204" pitchFamily="34" charset="0"/>
                <a:cs typeface="Arial" panose="020B0604020202020204" pitchFamily="34" charset="0"/>
              </a:rPr>
              <a:t>Conceptualise comprehensive care and explain its importance</a:t>
            </a:r>
          </a:p>
          <a:p>
            <a:r>
              <a:rPr lang="en-GB" sz="2400" dirty="0">
                <a:solidFill>
                  <a:srgbClr val="0070C0"/>
                </a:solidFill>
                <a:latin typeface="Arial" panose="020B0604020202020204" pitchFamily="34" charset="0"/>
                <a:cs typeface="Arial" panose="020B0604020202020204" pitchFamily="34" charset="0"/>
              </a:rPr>
              <a:t>Explain how to utilise a conceptual model to structure comprehensive care</a:t>
            </a:r>
            <a:endParaRPr lang="en-GB" sz="2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r>
              <a:rPr lang="en-GB" sz="2400" dirty="0">
                <a:solidFill>
                  <a:srgbClr val="0070C0"/>
                </a:solidFill>
                <a:latin typeface="Arial" panose="020B0604020202020204" pitchFamily="34" charset="0"/>
                <a:ea typeface="Calibri" panose="020F0502020204030204" pitchFamily="34" charset="0"/>
                <a:cs typeface="Arial" panose="020B0604020202020204" pitchFamily="34" charset="0"/>
              </a:rPr>
              <a:t>D</a:t>
            </a:r>
            <a:r>
              <a:rPr lang="en-GB"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iscuss important aspects of caring a patient with NDD</a:t>
            </a:r>
            <a:endParaRPr lang="en-GB" sz="2400" dirty="0">
              <a:solidFill>
                <a:srgbClr val="0070C0"/>
              </a:solidFill>
              <a:latin typeface="Arial" panose="020B0604020202020204" pitchFamily="34" charset="0"/>
              <a:ea typeface="Calibri" panose="020F0502020204030204" pitchFamily="34" charset="0"/>
              <a:cs typeface="Arial" panose="020B0604020202020204" pitchFamily="34" charset="0"/>
            </a:endParaRPr>
          </a:p>
          <a:p>
            <a:r>
              <a:rPr lang="en-GB" sz="2400" dirty="0">
                <a:solidFill>
                  <a:srgbClr val="0070C0"/>
                </a:solidFill>
                <a:latin typeface="Arial" panose="020B0604020202020204" pitchFamily="34" charset="0"/>
                <a:cs typeface="Arial" panose="020B0604020202020204" pitchFamily="34" charset="0"/>
              </a:rPr>
              <a:t>Outline a comprehensive approach to caring for patients with NDD</a:t>
            </a:r>
            <a:endParaRPr lang="en-GB" sz="2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r>
              <a:rPr lang="en-GB" sz="2400" dirty="0">
                <a:solidFill>
                  <a:srgbClr val="0070C0"/>
                </a:solidFill>
                <a:latin typeface="Arial" panose="020B0604020202020204" pitchFamily="34" charset="0"/>
                <a:ea typeface="Calibri" panose="020F0502020204030204" pitchFamily="34" charset="0"/>
                <a:cs typeface="Arial" panose="020B0604020202020204" pitchFamily="34" charset="0"/>
              </a:rPr>
              <a:t>I</a:t>
            </a:r>
            <a:r>
              <a:rPr lang="en-GB"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dentify ways they could contribute towards establishing comprehensive care for patients with NDD in Sri Lanka</a:t>
            </a:r>
          </a:p>
          <a:p>
            <a:endParaRPr lang="en-GB" sz="2400" dirty="0">
              <a:solidFill>
                <a:srgbClr val="0070C0"/>
              </a:solidFill>
              <a:latin typeface="Arial" panose="020B0604020202020204" pitchFamily="34" charset="0"/>
              <a:cs typeface="Arial" panose="020B0604020202020204" pitchFamily="34" charset="0"/>
            </a:endParaRPr>
          </a:p>
          <a:p>
            <a:pPr marL="0" indent="0">
              <a:buNone/>
            </a:pPr>
            <a:endParaRPr lang="x-none" sz="2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19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6100F-30FB-5FFE-0700-88CCD23AF92A}"/>
              </a:ext>
            </a:extLst>
          </p:cNvPr>
          <p:cNvSpPr>
            <a:spLocks noGrp="1"/>
          </p:cNvSpPr>
          <p:nvPr>
            <p:ph type="title"/>
          </p:nvPr>
        </p:nvSpPr>
        <p:spPr>
          <a:xfrm>
            <a:off x="838200" y="365125"/>
            <a:ext cx="10515600" cy="493291"/>
          </a:xfrm>
        </p:spPr>
        <p:txBody>
          <a:bodyPr>
            <a:noAutofit/>
          </a:bodyPr>
          <a:lstStyle/>
          <a:p>
            <a:r>
              <a:rPr lang="en-US" sz="3200" b="1" dirty="0" err="1">
                <a:solidFill>
                  <a:srgbClr val="0070C0"/>
                </a:solidFill>
                <a:latin typeface="Arial" panose="020B0604020202020204" pitchFamily="34" charset="0"/>
                <a:cs typeface="Arial" panose="020B0604020202020204" pitchFamily="34" charset="0"/>
              </a:rPr>
              <a:t>Contd</a:t>
            </a:r>
            <a:r>
              <a:rPr lang="en-US" sz="3200" b="1" dirty="0">
                <a:solidFill>
                  <a:srgbClr val="0070C0"/>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xmlns="" id="{9821488C-453F-3BDB-8A4A-EF07204571DD}"/>
              </a:ext>
            </a:extLst>
          </p:cNvPr>
          <p:cNvSpPr>
            <a:spLocks noGrp="1"/>
          </p:cNvSpPr>
          <p:nvPr>
            <p:ph idx="1"/>
          </p:nvPr>
        </p:nvSpPr>
        <p:spPr>
          <a:xfrm>
            <a:off x="408992" y="1026318"/>
            <a:ext cx="11374016" cy="4805363"/>
          </a:xfrm>
        </p:spPr>
        <p:txBody>
          <a:bodyPr>
            <a:normAutofit lnSpcReduction="10000"/>
          </a:bodyPr>
          <a:lstStyle/>
          <a:p>
            <a:r>
              <a:rPr lang="en-US" dirty="0">
                <a:solidFill>
                  <a:srgbClr val="0070C0"/>
                </a:solidFill>
                <a:latin typeface="Arial" panose="020B0604020202020204" pitchFamily="34" charset="0"/>
                <a:cs typeface="Arial" panose="020B0604020202020204" pitchFamily="34" charset="0"/>
              </a:rPr>
              <a:t>Ability to carry out Als independently and consequently the person’s quality of life may also be impacted by issues such as:</a:t>
            </a:r>
          </a:p>
          <a:p>
            <a:r>
              <a:rPr lang="en-US" dirty="0">
                <a:solidFill>
                  <a:srgbClr val="0070C0"/>
                </a:solidFill>
                <a:latin typeface="Arial" panose="020B0604020202020204" pitchFamily="34" charset="0"/>
                <a:cs typeface="Arial" panose="020B0604020202020204" pitchFamily="34" charset="0"/>
              </a:rPr>
              <a:t>Social deprivation and stigma</a:t>
            </a:r>
          </a:p>
          <a:p>
            <a:r>
              <a:rPr lang="en-US" dirty="0">
                <a:solidFill>
                  <a:srgbClr val="0070C0"/>
                </a:solidFill>
                <a:latin typeface="Arial" panose="020B0604020202020204" pitchFamily="34" charset="0"/>
                <a:cs typeface="Arial" panose="020B0604020202020204" pitchFamily="34" charset="0"/>
              </a:rPr>
              <a:t>Loneliness</a:t>
            </a:r>
          </a:p>
          <a:p>
            <a:r>
              <a:rPr lang="en-US" dirty="0">
                <a:solidFill>
                  <a:srgbClr val="0070C0"/>
                </a:solidFill>
                <a:latin typeface="Arial" panose="020B0604020202020204" pitchFamily="34" charset="0"/>
                <a:cs typeface="Arial" panose="020B0604020202020204" pitchFamily="34" charset="0"/>
              </a:rPr>
              <a:t>Disability</a:t>
            </a:r>
          </a:p>
          <a:p>
            <a:r>
              <a:rPr lang="en-US" dirty="0">
                <a:solidFill>
                  <a:srgbClr val="0070C0"/>
                </a:solidFill>
                <a:latin typeface="Arial" panose="020B0604020202020204" pitchFamily="34" charset="0"/>
                <a:cs typeface="Arial" panose="020B0604020202020204" pitchFamily="34" charset="0"/>
              </a:rPr>
              <a:t>Dependence on external care</a:t>
            </a:r>
          </a:p>
          <a:p>
            <a:r>
              <a:rPr lang="en-US" dirty="0">
                <a:solidFill>
                  <a:srgbClr val="0070C0"/>
                </a:solidFill>
                <a:latin typeface="Arial" panose="020B0604020202020204" pitchFamily="34" charset="0"/>
                <a:cs typeface="Arial" panose="020B0604020202020204" pitchFamily="34" charset="0"/>
              </a:rPr>
              <a:t>Increased use of health services</a:t>
            </a:r>
          </a:p>
          <a:p>
            <a:r>
              <a:rPr lang="en-US" dirty="0">
                <a:solidFill>
                  <a:srgbClr val="0070C0"/>
                </a:solidFill>
                <a:latin typeface="Arial" panose="020B0604020202020204" pitchFamily="34" charset="0"/>
                <a:cs typeface="Arial" panose="020B0604020202020204" pitchFamily="34" charset="0"/>
              </a:rPr>
              <a:t>Increased risk of chronic illnesses</a:t>
            </a:r>
          </a:p>
          <a:p>
            <a:r>
              <a:rPr lang="en-US" dirty="0">
                <a:solidFill>
                  <a:srgbClr val="0070C0"/>
                </a:solidFill>
                <a:latin typeface="Arial" panose="020B0604020202020204" pitchFamily="34" charset="0"/>
                <a:cs typeface="Arial" panose="020B0604020202020204" pitchFamily="34" charset="0"/>
              </a:rPr>
              <a:t>Risk for suicidal attempts</a:t>
            </a:r>
          </a:p>
          <a:p>
            <a:r>
              <a:rPr lang="en-US" dirty="0">
                <a:solidFill>
                  <a:srgbClr val="0070C0"/>
                </a:solidFill>
                <a:latin typeface="Arial" panose="020B0604020202020204" pitchFamily="34" charset="0"/>
                <a:cs typeface="Arial" panose="020B0604020202020204" pitchFamily="34" charset="0"/>
              </a:rPr>
              <a:t>Increased mortality</a:t>
            </a:r>
          </a:p>
        </p:txBody>
      </p:sp>
    </p:spTree>
    <p:extLst>
      <p:ext uri="{BB962C8B-B14F-4D97-AF65-F5344CB8AC3E}">
        <p14:creationId xmlns:p14="http://schemas.microsoft.com/office/powerpoint/2010/main" val="2310589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12C2A-DC41-0EBD-1BFC-DBE962FB788D}"/>
              </a:ext>
            </a:extLst>
          </p:cNvPr>
          <p:cNvSpPr>
            <a:spLocks noGrp="1"/>
          </p:cNvSpPr>
          <p:nvPr>
            <p:ph type="title"/>
          </p:nvPr>
        </p:nvSpPr>
        <p:spPr>
          <a:xfrm>
            <a:off x="838200" y="365126"/>
            <a:ext cx="10515600" cy="457524"/>
          </a:xfrm>
        </p:spPr>
        <p:txBody>
          <a:bodyPr>
            <a:noAutofit/>
          </a:bodyPr>
          <a:lstStyle/>
          <a:p>
            <a:r>
              <a:rPr lang="en-US" sz="3200" b="1" dirty="0">
                <a:solidFill>
                  <a:srgbClr val="0070C0"/>
                </a:solidFill>
              </a:rPr>
              <a:t>Maintaining a safe environment (Minimizing risk)</a:t>
            </a:r>
          </a:p>
        </p:txBody>
      </p:sp>
      <p:pic>
        <p:nvPicPr>
          <p:cNvPr id="4" name="Picture 3">
            <a:extLst>
              <a:ext uri="{FF2B5EF4-FFF2-40B4-BE49-F238E27FC236}">
                <a16:creationId xmlns:a16="http://schemas.microsoft.com/office/drawing/2014/main" xmlns="" id="{3AC582B2-8C52-D60E-4517-AB95C7633DA7}"/>
              </a:ext>
            </a:extLst>
          </p:cNvPr>
          <p:cNvPicPr>
            <a:picLocks noChangeAspect="1"/>
          </p:cNvPicPr>
          <p:nvPr/>
        </p:nvPicPr>
        <p:blipFill>
          <a:blip r:embed="rId2"/>
          <a:stretch>
            <a:fillRect/>
          </a:stretch>
        </p:blipFill>
        <p:spPr>
          <a:xfrm>
            <a:off x="247066" y="902184"/>
            <a:ext cx="1888024" cy="1061686"/>
          </a:xfrm>
          <a:prstGeom prst="rect">
            <a:avLst/>
          </a:prstGeom>
        </p:spPr>
      </p:pic>
      <p:pic>
        <p:nvPicPr>
          <p:cNvPr id="5" name="Picture 4">
            <a:extLst>
              <a:ext uri="{FF2B5EF4-FFF2-40B4-BE49-F238E27FC236}">
                <a16:creationId xmlns:a16="http://schemas.microsoft.com/office/drawing/2014/main" xmlns="" id="{7FD43803-C917-1D52-484B-4D47C43BA1DE}"/>
              </a:ext>
            </a:extLst>
          </p:cNvPr>
          <p:cNvPicPr>
            <a:picLocks noChangeAspect="1"/>
          </p:cNvPicPr>
          <p:nvPr/>
        </p:nvPicPr>
        <p:blipFill>
          <a:blip r:embed="rId3"/>
          <a:stretch>
            <a:fillRect/>
          </a:stretch>
        </p:blipFill>
        <p:spPr>
          <a:xfrm>
            <a:off x="9861677" y="847294"/>
            <a:ext cx="1771685" cy="1181123"/>
          </a:xfrm>
          <a:prstGeom prst="rect">
            <a:avLst/>
          </a:prstGeom>
        </p:spPr>
      </p:pic>
      <p:graphicFrame>
        <p:nvGraphicFramePr>
          <p:cNvPr id="3" name="Table 5">
            <a:extLst>
              <a:ext uri="{FF2B5EF4-FFF2-40B4-BE49-F238E27FC236}">
                <a16:creationId xmlns:a16="http://schemas.microsoft.com/office/drawing/2014/main" xmlns="" id="{67D8247B-E69B-49E0-B48F-81BA97DDF5BD}"/>
              </a:ext>
            </a:extLst>
          </p:cNvPr>
          <p:cNvGraphicFramePr>
            <a:graphicFrameLocks noGrp="1"/>
          </p:cNvGraphicFramePr>
          <p:nvPr>
            <p:extLst>
              <p:ext uri="{D42A27DB-BD31-4B8C-83A1-F6EECF244321}">
                <p14:modId xmlns:p14="http://schemas.microsoft.com/office/powerpoint/2010/main" val="3420352407"/>
              </p:ext>
            </p:extLst>
          </p:nvPr>
        </p:nvGraphicFramePr>
        <p:xfrm>
          <a:off x="214230" y="2333202"/>
          <a:ext cx="11419132" cy="1010920"/>
        </p:xfrm>
        <a:graphic>
          <a:graphicData uri="http://schemas.openxmlformats.org/drawingml/2006/table">
            <a:tbl>
              <a:tblPr firstRow="1" bandRow="1">
                <a:tableStyleId>{5C22544A-7EE6-4342-B048-85BDC9FD1C3A}</a:tableStyleId>
              </a:tblPr>
              <a:tblGrid>
                <a:gridCol w="1875827">
                  <a:extLst>
                    <a:ext uri="{9D8B030D-6E8A-4147-A177-3AD203B41FA5}">
                      <a16:colId xmlns:a16="http://schemas.microsoft.com/office/drawing/2014/main" xmlns="" val="1929636345"/>
                    </a:ext>
                  </a:extLst>
                </a:gridCol>
                <a:gridCol w="1754155">
                  <a:extLst>
                    <a:ext uri="{9D8B030D-6E8A-4147-A177-3AD203B41FA5}">
                      <a16:colId xmlns:a16="http://schemas.microsoft.com/office/drawing/2014/main" xmlns="" val="2732010392"/>
                    </a:ext>
                  </a:extLst>
                </a:gridCol>
                <a:gridCol w="4934367">
                  <a:extLst>
                    <a:ext uri="{9D8B030D-6E8A-4147-A177-3AD203B41FA5}">
                      <a16:colId xmlns:a16="http://schemas.microsoft.com/office/drawing/2014/main" xmlns="" val="1030576301"/>
                    </a:ext>
                  </a:extLst>
                </a:gridCol>
                <a:gridCol w="2854783">
                  <a:extLst>
                    <a:ext uri="{9D8B030D-6E8A-4147-A177-3AD203B41FA5}">
                      <a16:colId xmlns:a16="http://schemas.microsoft.com/office/drawing/2014/main" xmlns="" val="1188832592"/>
                    </a:ext>
                  </a:extLst>
                </a:gridCol>
              </a:tblGrid>
              <a:tr h="370840">
                <a:tc>
                  <a:txBody>
                    <a:bodyPr/>
                    <a:lstStyle/>
                    <a:p>
                      <a:r>
                        <a:rPr lang="en-GB" dirty="0"/>
                        <a:t>Problem</a:t>
                      </a:r>
                    </a:p>
                  </a:txBody>
                  <a:tcPr/>
                </a:tc>
                <a:tc>
                  <a:txBody>
                    <a:bodyPr/>
                    <a:lstStyle/>
                    <a:p>
                      <a:r>
                        <a:rPr lang="en-GB" dirty="0"/>
                        <a:t>Goal</a:t>
                      </a:r>
                    </a:p>
                  </a:txBody>
                  <a:tcPr/>
                </a:tc>
                <a:tc>
                  <a:txBody>
                    <a:bodyPr/>
                    <a:lstStyle/>
                    <a:p>
                      <a:r>
                        <a:rPr lang="en-GB" dirty="0"/>
                        <a:t>Intervention</a:t>
                      </a:r>
                    </a:p>
                  </a:txBody>
                  <a:tcPr/>
                </a:tc>
                <a:tc>
                  <a:txBody>
                    <a:bodyPr/>
                    <a:lstStyle/>
                    <a:p>
                      <a:r>
                        <a:rPr lang="en-GB" dirty="0"/>
                        <a:t>Evaluation</a:t>
                      </a:r>
                    </a:p>
                  </a:txBody>
                  <a:tcPr/>
                </a:tc>
                <a:extLst>
                  <a:ext uri="{0D108BD9-81ED-4DB2-BD59-A6C34878D82A}">
                    <a16:rowId xmlns:a16="http://schemas.microsoft.com/office/drawing/2014/main" xmlns="" val="3750500189"/>
                  </a:ext>
                </a:extLst>
              </a:tr>
              <a:tr h="370840">
                <a:tc>
                  <a:txBody>
                    <a:bodyPr/>
                    <a:lstStyle/>
                    <a:p>
                      <a:r>
                        <a:rPr lang="en-GB" dirty="0">
                          <a:solidFill>
                            <a:srgbClr val="0070C0"/>
                          </a:solidFill>
                        </a:rPr>
                        <a:t>Mr Jones keeps falling over.</a:t>
                      </a:r>
                    </a:p>
                  </a:txBody>
                  <a:tcPr/>
                </a:tc>
                <a:tc>
                  <a:txBody>
                    <a:bodyPr/>
                    <a:lstStyle/>
                    <a:p>
                      <a:r>
                        <a:rPr lang="en-GB" dirty="0">
                          <a:solidFill>
                            <a:srgbClr val="0070C0"/>
                          </a:solidFill>
                        </a:rPr>
                        <a:t>Improve his balance.</a:t>
                      </a:r>
                    </a:p>
                  </a:txBody>
                  <a:tcPr/>
                </a:tc>
                <a:tc>
                  <a:txBody>
                    <a:bodyPr/>
                    <a:lstStyle/>
                    <a:p>
                      <a:r>
                        <a:rPr lang="en-GB" dirty="0">
                          <a:solidFill>
                            <a:srgbClr val="0070C0"/>
                          </a:solidFill>
                        </a:rPr>
                        <a:t>Instruct him to stay in his chair until someone is ready to help him walk. </a:t>
                      </a:r>
                    </a:p>
                  </a:txBody>
                  <a:tcPr/>
                </a:tc>
                <a:tc>
                  <a:txBody>
                    <a:bodyPr/>
                    <a:lstStyle/>
                    <a:p>
                      <a:r>
                        <a:rPr lang="en-GB" dirty="0">
                          <a:solidFill>
                            <a:srgbClr val="0070C0"/>
                          </a:solidFill>
                        </a:rPr>
                        <a:t>Over time check he’s improving</a:t>
                      </a:r>
                    </a:p>
                  </a:txBody>
                  <a:tcPr/>
                </a:tc>
                <a:extLst>
                  <a:ext uri="{0D108BD9-81ED-4DB2-BD59-A6C34878D82A}">
                    <a16:rowId xmlns:a16="http://schemas.microsoft.com/office/drawing/2014/main" xmlns="" val="1655313559"/>
                  </a:ext>
                </a:extLst>
              </a:tr>
            </a:tbl>
          </a:graphicData>
        </a:graphic>
      </p:graphicFrame>
      <p:graphicFrame>
        <p:nvGraphicFramePr>
          <p:cNvPr id="6" name="Table 5">
            <a:extLst>
              <a:ext uri="{FF2B5EF4-FFF2-40B4-BE49-F238E27FC236}">
                <a16:creationId xmlns:a16="http://schemas.microsoft.com/office/drawing/2014/main" xmlns="" id="{910A1C55-CF67-0BBA-F971-0CB6025091C4}"/>
              </a:ext>
            </a:extLst>
          </p:cNvPr>
          <p:cNvGraphicFramePr>
            <a:graphicFrameLocks noGrp="1"/>
          </p:cNvGraphicFramePr>
          <p:nvPr>
            <p:extLst>
              <p:ext uri="{D42A27DB-BD31-4B8C-83A1-F6EECF244321}">
                <p14:modId xmlns:p14="http://schemas.microsoft.com/office/powerpoint/2010/main" val="818556000"/>
              </p:ext>
            </p:extLst>
          </p:nvPr>
        </p:nvGraphicFramePr>
        <p:xfrm>
          <a:off x="214230" y="3798332"/>
          <a:ext cx="11419132" cy="2382520"/>
        </p:xfrm>
        <a:graphic>
          <a:graphicData uri="http://schemas.openxmlformats.org/drawingml/2006/table">
            <a:tbl>
              <a:tblPr firstRow="1" bandRow="1">
                <a:tableStyleId>{5C22544A-7EE6-4342-B048-85BDC9FD1C3A}</a:tableStyleId>
              </a:tblPr>
              <a:tblGrid>
                <a:gridCol w="2854783">
                  <a:extLst>
                    <a:ext uri="{9D8B030D-6E8A-4147-A177-3AD203B41FA5}">
                      <a16:colId xmlns:a16="http://schemas.microsoft.com/office/drawing/2014/main" xmlns="" val="1929636345"/>
                    </a:ext>
                  </a:extLst>
                </a:gridCol>
                <a:gridCol w="1978848">
                  <a:extLst>
                    <a:ext uri="{9D8B030D-6E8A-4147-A177-3AD203B41FA5}">
                      <a16:colId xmlns:a16="http://schemas.microsoft.com/office/drawing/2014/main" xmlns="" val="2732010392"/>
                    </a:ext>
                  </a:extLst>
                </a:gridCol>
                <a:gridCol w="3730718">
                  <a:extLst>
                    <a:ext uri="{9D8B030D-6E8A-4147-A177-3AD203B41FA5}">
                      <a16:colId xmlns:a16="http://schemas.microsoft.com/office/drawing/2014/main" xmlns="" val="1030576301"/>
                    </a:ext>
                  </a:extLst>
                </a:gridCol>
                <a:gridCol w="2854783">
                  <a:extLst>
                    <a:ext uri="{9D8B030D-6E8A-4147-A177-3AD203B41FA5}">
                      <a16:colId xmlns:a16="http://schemas.microsoft.com/office/drawing/2014/main" xmlns="" val="1188832592"/>
                    </a:ext>
                  </a:extLst>
                </a:gridCol>
              </a:tblGrid>
              <a:tr h="370840">
                <a:tc>
                  <a:txBody>
                    <a:bodyPr/>
                    <a:lstStyle/>
                    <a:p>
                      <a:r>
                        <a:rPr lang="en-GB" dirty="0"/>
                        <a:t>Problem</a:t>
                      </a:r>
                    </a:p>
                  </a:txBody>
                  <a:tcPr/>
                </a:tc>
                <a:tc>
                  <a:txBody>
                    <a:bodyPr/>
                    <a:lstStyle/>
                    <a:p>
                      <a:r>
                        <a:rPr lang="en-GB" dirty="0"/>
                        <a:t>Goal</a:t>
                      </a:r>
                    </a:p>
                  </a:txBody>
                  <a:tcPr/>
                </a:tc>
                <a:tc>
                  <a:txBody>
                    <a:bodyPr/>
                    <a:lstStyle/>
                    <a:p>
                      <a:r>
                        <a:rPr lang="en-GB" dirty="0"/>
                        <a:t>Intervention</a:t>
                      </a:r>
                    </a:p>
                  </a:txBody>
                  <a:tcPr/>
                </a:tc>
                <a:tc>
                  <a:txBody>
                    <a:bodyPr/>
                    <a:lstStyle/>
                    <a:p>
                      <a:r>
                        <a:rPr lang="en-GB" dirty="0"/>
                        <a:t>Evaluation</a:t>
                      </a:r>
                    </a:p>
                  </a:txBody>
                  <a:tcPr/>
                </a:tc>
                <a:extLst>
                  <a:ext uri="{0D108BD9-81ED-4DB2-BD59-A6C34878D82A}">
                    <a16:rowId xmlns:a16="http://schemas.microsoft.com/office/drawing/2014/main" xmlns="" val="3750500189"/>
                  </a:ext>
                </a:extLst>
              </a:tr>
              <a:tr h="370840">
                <a:tc>
                  <a:txBody>
                    <a:bodyPr/>
                    <a:lstStyle/>
                    <a:p>
                      <a:r>
                        <a:rPr lang="en-GB" dirty="0">
                          <a:solidFill>
                            <a:srgbClr val="0070C0"/>
                          </a:solidFill>
                        </a:rPr>
                        <a:t>Mr Jones has fallen three times in the past two weeks- twice tripping over a rug, and once when he turned while walking, to see who was calling to him.</a:t>
                      </a:r>
                    </a:p>
                  </a:txBody>
                  <a:tcPr/>
                </a:tc>
                <a:tc>
                  <a:txBody>
                    <a:bodyPr/>
                    <a:lstStyle/>
                    <a:p>
                      <a:r>
                        <a:rPr lang="en-GB" dirty="0">
                          <a:solidFill>
                            <a:srgbClr val="0070C0"/>
                          </a:solidFill>
                        </a:rPr>
                        <a:t>Mr Jones will have no further falls</a:t>
                      </a:r>
                    </a:p>
                  </a:txBody>
                  <a:tcPr/>
                </a:tc>
                <a:tc>
                  <a:txBody>
                    <a:bodyPr/>
                    <a:lstStyle/>
                    <a:p>
                      <a:pPr marL="342900" indent="-342900">
                        <a:buAutoNum type="arabicParenR"/>
                      </a:pPr>
                      <a:r>
                        <a:rPr lang="en-GB" dirty="0">
                          <a:solidFill>
                            <a:srgbClr val="0070C0"/>
                          </a:solidFill>
                        </a:rPr>
                        <a:t>Remove loose rugs from routes Mr Jones walks. </a:t>
                      </a:r>
                    </a:p>
                    <a:p>
                      <a:pPr marL="342900" indent="-342900">
                        <a:buAutoNum type="arabicParenR"/>
                      </a:pPr>
                      <a:r>
                        <a:rPr lang="en-GB" dirty="0">
                          <a:solidFill>
                            <a:srgbClr val="0070C0"/>
                          </a:solidFill>
                        </a:rPr>
                        <a:t>Avoid calling to Mr Jones from behind him – get in front of him before talking to him.</a:t>
                      </a:r>
                    </a:p>
                  </a:txBody>
                  <a:tcPr/>
                </a:tc>
                <a:tc>
                  <a:txBody>
                    <a:bodyPr/>
                    <a:lstStyle/>
                    <a:p>
                      <a:r>
                        <a:rPr lang="en-GB" dirty="0">
                          <a:solidFill>
                            <a:srgbClr val="0070C0"/>
                          </a:solidFill>
                        </a:rPr>
                        <a:t>Review with team including Mr Jones and his carer weekly from (date) and following any trip or near miss.  Modify care plan if / as appropriate.  </a:t>
                      </a:r>
                    </a:p>
                  </a:txBody>
                  <a:tcPr/>
                </a:tc>
                <a:extLst>
                  <a:ext uri="{0D108BD9-81ED-4DB2-BD59-A6C34878D82A}">
                    <a16:rowId xmlns:a16="http://schemas.microsoft.com/office/drawing/2014/main" xmlns="" val="1655313559"/>
                  </a:ext>
                </a:extLst>
              </a:tr>
            </a:tbl>
          </a:graphicData>
        </a:graphic>
      </p:graphicFrame>
      <p:sp>
        <p:nvSpPr>
          <p:cNvPr id="7" name="TextBox 6">
            <a:extLst>
              <a:ext uri="{FF2B5EF4-FFF2-40B4-BE49-F238E27FC236}">
                <a16:creationId xmlns:a16="http://schemas.microsoft.com/office/drawing/2014/main" xmlns="" id="{4FC7ECCC-F9D8-3600-793A-42D70E849916}"/>
              </a:ext>
            </a:extLst>
          </p:cNvPr>
          <p:cNvSpPr txBox="1"/>
          <p:nvPr/>
        </p:nvSpPr>
        <p:spPr>
          <a:xfrm>
            <a:off x="214230" y="1963870"/>
            <a:ext cx="4618653" cy="369332"/>
          </a:xfrm>
          <a:prstGeom prst="rect">
            <a:avLst/>
          </a:prstGeom>
          <a:noFill/>
        </p:spPr>
        <p:txBody>
          <a:bodyPr wrap="square" rtlCol="0">
            <a:spAutoFit/>
          </a:bodyPr>
          <a:lstStyle/>
          <a:p>
            <a:r>
              <a:rPr lang="en-GB" dirty="0">
                <a:solidFill>
                  <a:srgbClr val="0070C0"/>
                </a:solidFill>
              </a:rPr>
              <a:t>Poor example – unclear, not specific: </a:t>
            </a:r>
          </a:p>
        </p:txBody>
      </p:sp>
      <p:sp>
        <p:nvSpPr>
          <p:cNvPr id="8" name="TextBox 7">
            <a:extLst>
              <a:ext uri="{FF2B5EF4-FFF2-40B4-BE49-F238E27FC236}">
                <a16:creationId xmlns:a16="http://schemas.microsoft.com/office/drawing/2014/main" xmlns="" id="{DC69B476-6FCF-15EE-109D-22EC9612BE77}"/>
              </a:ext>
            </a:extLst>
          </p:cNvPr>
          <p:cNvSpPr txBox="1"/>
          <p:nvPr/>
        </p:nvSpPr>
        <p:spPr>
          <a:xfrm>
            <a:off x="190708" y="3429000"/>
            <a:ext cx="3508311" cy="369332"/>
          </a:xfrm>
          <a:prstGeom prst="rect">
            <a:avLst/>
          </a:prstGeom>
          <a:noFill/>
        </p:spPr>
        <p:txBody>
          <a:bodyPr wrap="square" rtlCol="0">
            <a:spAutoFit/>
          </a:bodyPr>
          <a:lstStyle/>
          <a:p>
            <a:r>
              <a:rPr lang="en-GB" dirty="0">
                <a:solidFill>
                  <a:srgbClr val="0070C0"/>
                </a:solidFill>
              </a:rPr>
              <a:t>Better?....</a:t>
            </a:r>
          </a:p>
        </p:txBody>
      </p:sp>
      <p:sp>
        <p:nvSpPr>
          <p:cNvPr id="9" name="TextBox 8">
            <a:extLst>
              <a:ext uri="{FF2B5EF4-FFF2-40B4-BE49-F238E27FC236}">
                <a16:creationId xmlns:a16="http://schemas.microsoft.com/office/drawing/2014/main" xmlns="" id="{68A419B2-DC99-698B-ABA2-C833F77FAA59}"/>
              </a:ext>
            </a:extLst>
          </p:cNvPr>
          <p:cNvSpPr txBox="1"/>
          <p:nvPr/>
        </p:nvSpPr>
        <p:spPr>
          <a:xfrm>
            <a:off x="2313991" y="1035698"/>
            <a:ext cx="7427167" cy="646331"/>
          </a:xfrm>
          <a:prstGeom prst="rect">
            <a:avLst/>
          </a:prstGeom>
          <a:noFill/>
        </p:spPr>
        <p:txBody>
          <a:bodyPr wrap="square" rtlCol="0">
            <a:spAutoFit/>
          </a:bodyPr>
          <a:lstStyle/>
          <a:p>
            <a:r>
              <a:rPr lang="en-GB" dirty="0">
                <a:solidFill>
                  <a:srgbClr val="0070C0"/>
                </a:solidFill>
              </a:rPr>
              <a:t>Remember- keep goals SMART – specific, measurable, achievable, realistic, time-based.</a:t>
            </a:r>
          </a:p>
        </p:txBody>
      </p:sp>
    </p:spTree>
    <p:extLst>
      <p:ext uri="{BB962C8B-B14F-4D97-AF65-F5344CB8AC3E}">
        <p14:creationId xmlns:p14="http://schemas.microsoft.com/office/powerpoint/2010/main" val="1476987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F69BA-DD06-B9C1-5996-3CD02F0BF7FD}"/>
              </a:ext>
            </a:extLst>
          </p:cNvPr>
          <p:cNvSpPr>
            <a:spLocks noGrp="1"/>
          </p:cNvSpPr>
          <p:nvPr>
            <p:ph type="title"/>
          </p:nvPr>
        </p:nvSpPr>
        <p:spPr/>
        <p:txBody>
          <a:bodyPr>
            <a:normAutofit/>
          </a:bodyPr>
          <a:lstStyle/>
          <a:p>
            <a:r>
              <a:rPr lang="en-US" sz="3600" b="1" dirty="0">
                <a:solidFill>
                  <a:srgbClr val="0070C0"/>
                </a:solidFill>
              </a:rPr>
              <a:t>Enhancing nutrition and overall health </a:t>
            </a:r>
          </a:p>
        </p:txBody>
      </p:sp>
      <p:pic>
        <p:nvPicPr>
          <p:cNvPr id="4" name="Picture 3">
            <a:extLst>
              <a:ext uri="{FF2B5EF4-FFF2-40B4-BE49-F238E27FC236}">
                <a16:creationId xmlns:a16="http://schemas.microsoft.com/office/drawing/2014/main" xmlns="" id="{9F4565B5-3305-4E33-F82C-5B2B550DFF60}"/>
              </a:ext>
            </a:extLst>
          </p:cNvPr>
          <p:cNvPicPr>
            <a:picLocks noChangeAspect="1"/>
          </p:cNvPicPr>
          <p:nvPr/>
        </p:nvPicPr>
        <p:blipFill>
          <a:blip r:embed="rId2"/>
          <a:stretch>
            <a:fillRect/>
          </a:stretch>
        </p:blipFill>
        <p:spPr>
          <a:xfrm>
            <a:off x="198782" y="1588397"/>
            <a:ext cx="8507896" cy="4466645"/>
          </a:xfrm>
          <a:prstGeom prst="rect">
            <a:avLst/>
          </a:prstGeom>
        </p:spPr>
      </p:pic>
      <p:pic>
        <p:nvPicPr>
          <p:cNvPr id="5" name="Picture 4">
            <a:extLst>
              <a:ext uri="{FF2B5EF4-FFF2-40B4-BE49-F238E27FC236}">
                <a16:creationId xmlns:a16="http://schemas.microsoft.com/office/drawing/2014/main" xmlns="" id="{0F8E2A09-616E-2CDE-0928-2F58C857583E}"/>
              </a:ext>
            </a:extLst>
          </p:cNvPr>
          <p:cNvPicPr>
            <a:picLocks noChangeAspect="1"/>
          </p:cNvPicPr>
          <p:nvPr/>
        </p:nvPicPr>
        <p:blipFill>
          <a:blip r:embed="rId3"/>
          <a:stretch>
            <a:fillRect/>
          </a:stretch>
        </p:blipFill>
        <p:spPr>
          <a:xfrm>
            <a:off x="9030446" y="2913075"/>
            <a:ext cx="2962772" cy="1976977"/>
          </a:xfrm>
          <a:prstGeom prst="rect">
            <a:avLst/>
          </a:prstGeom>
        </p:spPr>
      </p:pic>
    </p:spTree>
    <p:extLst>
      <p:ext uri="{BB962C8B-B14F-4D97-AF65-F5344CB8AC3E}">
        <p14:creationId xmlns:p14="http://schemas.microsoft.com/office/powerpoint/2010/main" val="4117184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41AAD-BB5A-0E4B-91B6-EF02980D47DD}"/>
              </a:ext>
            </a:extLst>
          </p:cNvPr>
          <p:cNvSpPr>
            <a:spLocks noGrp="1"/>
          </p:cNvSpPr>
          <p:nvPr>
            <p:ph type="title"/>
          </p:nvPr>
        </p:nvSpPr>
        <p:spPr/>
        <p:txBody>
          <a:bodyPr>
            <a:normAutofit fontScale="90000"/>
          </a:bodyPr>
          <a:lstStyle/>
          <a:p>
            <a:r>
              <a:rPr lang="en-US" b="1" dirty="0">
                <a:solidFill>
                  <a:srgbClr val="0070C0"/>
                </a:solidFill>
              </a:rPr>
              <a:t>Establishing appropriate communicating </a:t>
            </a:r>
          </a:p>
        </p:txBody>
      </p:sp>
      <p:sp>
        <p:nvSpPr>
          <p:cNvPr id="3" name="Content Placeholder 2">
            <a:extLst>
              <a:ext uri="{FF2B5EF4-FFF2-40B4-BE49-F238E27FC236}">
                <a16:creationId xmlns:a16="http://schemas.microsoft.com/office/drawing/2014/main" xmlns="" id="{B0BF1BD2-2B1D-BAA9-52FE-A3C0AE8AC562}"/>
              </a:ext>
            </a:extLst>
          </p:cNvPr>
          <p:cNvSpPr>
            <a:spLocks noGrp="1"/>
          </p:cNvSpPr>
          <p:nvPr>
            <p:ph idx="1"/>
          </p:nvPr>
        </p:nvSpPr>
        <p:spPr/>
        <p:txBody>
          <a:bodyPr>
            <a:normAutofit/>
          </a:bodyPr>
          <a:lstStyle/>
          <a:p>
            <a:pPr marL="0" indent="0">
              <a:buNone/>
            </a:pPr>
            <a:r>
              <a:rPr lang="en-US" i="0" dirty="0">
                <a:solidFill>
                  <a:srgbClr val="0070C0"/>
                </a:solidFill>
                <a:effectLst/>
              </a:rPr>
              <a:t/>
            </a:r>
            <a:br>
              <a:rPr lang="en-US" i="0" dirty="0">
                <a:solidFill>
                  <a:srgbClr val="0070C0"/>
                </a:solidFill>
                <a:effectLst/>
              </a:rPr>
            </a:br>
            <a:endParaRPr lang="en-US" dirty="0">
              <a:solidFill>
                <a:srgbClr val="0070C0"/>
              </a:solidFill>
            </a:endParaRPr>
          </a:p>
        </p:txBody>
      </p:sp>
      <p:pic>
        <p:nvPicPr>
          <p:cNvPr id="4" name="Picture 3">
            <a:extLst>
              <a:ext uri="{FF2B5EF4-FFF2-40B4-BE49-F238E27FC236}">
                <a16:creationId xmlns:a16="http://schemas.microsoft.com/office/drawing/2014/main" xmlns="" id="{716D5FF7-D799-6E9A-982B-72A30E332453}"/>
              </a:ext>
            </a:extLst>
          </p:cNvPr>
          <p:cNvPicPr>
            <a:picLocks noChangeAspect="1"/>
          </p:cNvPicPr>
          <p:nvPr/>
        </p:nvPicPr>
        <p:blipFill>
          <a:blip r:embed="rId2"/>
          <a:stretch>
            <a:fillRect/>
          </a:stretch>
        </p:blipFill>
        <p:spPr>
          <a:xfrm>
            <a:off x="107538" y="1371600"/>
            <a:ext cx="5124171" cy="2882347"/>
          </a:xfrm>
          <a:prstGeom prst="rect">
            <a:avLst/>
          </a:prstGeom>
        </p:spPr>
      </p:pic>
      <p:pic>
        <p:nvPicPr>
          <p:cNvPr id="5" name="Picture 4">
            <a:extLst>
              <a:ext uri="{FF2B5EF4-FFF2-40B4-BE49-F238E27FC236}">
                <a16:creationId xmlns:a16="http://schemas.microsoft.com/office/drawing/2014/main" xmlns="" id="{B8CC20C8-6199-186A-F658-AE545363DE4A}"/>
              </a:ext>
            </a:extLst>
          </p:cNvPr>
          <p:cNvPicPr>
            <a:picLocks noChangeAspect="1"/>
          </p:cNvPicPr>
          <p:nvPr/>
        </p:nvPicPr>
        <p:blipFill>
          <a:blip r:embed="rId3"/>
          <a:stretch>
            <a:fillRect/>
          </a:stretch>
        </p:blipFill>
        <p:spPr>
          <a:xfrm>
            <a:off x="5446643" y="2053895"/>
            <a:ext cx="4121426" cy="2750209"/>
          </a:xfrm>
          <a:prstGeom prst="rect">
            <a:avLst/>
          </a:prstGeom>
        </p:spPr>
      </p:pic>
      <p:pic>
        <p:nvPicPr>
          <p:cNvPr id="6" name="Picture 5">
            <a:extLst>
              <a:ext uri="{FF2B5EF4-FFF2-40B4-BE49-F238E27FC236}">
                <a16:creationId xmlns:a16="http://schemas.microsoft.com/office/drawing/2014/main" xmlns="" id="{70DA34D3-172B-1E2C-593D-55E0DFD3AC46}"/>
              </a:ext>
            </a:extLst>
          </p:cNvPr>
          <p:cNvPicPr>
            <a:picLocks noChangeAspect="1"/>
          </p:cNvPicPr>
          <p:nvPr/>
        </p:nvPicPr>
        <p:blipFill>
          <a:blip r:embed="rId4"/>
          <a:stretch>
            <a:fillRect/>
          </a:stretch>
        </p:blipFill>
        <p:spPr>
          <a:xfrm>
            <a:off x="7465942" y="4804104"/>
            <a:ext cx="4726058" cy="2100470"/>
          </a:xfrm>
          <a:prstGeom prst="rect">
            <a:avLst/>
          </a:prstGeom>
        </p:spPr>
      </p:pic>
    </p:spTree>
    <p:extLst>
      <p:ext uri="{BB962C8B-B14F-4D97-AF65-F5344CB8AC3E}">
        <p14:creationId xmlns:p14="http://schemas.microsoft.com/office/powerpoint/2010/main" val="3004758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EE5BC-81E0-AE3A-53DA-142413B19FF6}"/>
              </a:ext>
            </a:extLst>
          </p:cNvPr>
          <p:cNvSpPr>
            <a:spLocks noGrp="1"/>
          </p:cNvSpPr>
          <p:nvPr>
            <p:ph type="title"/>
          </p:nvPr>
        </p:nvSpPr>
        <p:spPr/>
        <p:txBody>
          <a:bodyPr>
            <a:normAutofit fontScale="90000"/>
          </a:bodyPr>
          <a:lstStyle/>
          <a:p>
            <a:r>
              <a:rPr lang="en-US" b="1" dirty="0">
                <a:solidFill>
                  <a:srgbClr val="0070C0"/>
                </a:solidFill>
              </a:rPr>
              <a:t>Providing hygienic needs and skin care</a:t>
            </a:r>
          </a:p>
        </p:txBody>
      </p:sp>
      <p:pic>
        <p:nvPicPr>
          <p:cNvPr id="4" name="Picture 3">
            <a:extLst>
              <a:ext uri="{FF2B5EF4-FFF2-40B4-BE49-F238E27FC236}">
                <a16:creationId xmlns:a16="http://schemas.microsoft.com/office/drawing/2014/main" xmlns="" id="{071F64BD-DE2B-6070-48A9-74D767861F19}"/>
              </a:ext>
            </a:extLst>
          </p:cNvPr>
          <p:cNvPicPr>
            <a:picLocks noChangeAspect="1"/>
          </p:cNvPicPr>
          <p:nvPr/>
        </p:nvPicPr>
        <p:blipFill>
          <a:blip r:embed="rId2"/>
          <a:stretch>
            <a:fillRect/>
          </a:stretch>
        </p:blipFill>
        <p:spPr>
          <a:xfrm>
            <a:off x="4459358" y="3302271"/>
            <a:ext cx="3596496" cy="2396164"/>
          </a:xfrm>
          <a:prstGeom prst="rect">
            <a:avLst/>
          </a:prstGeom>
        </p:spPr>
      </p:pic>
      <p:pic>
        <p:nvPicPr>
          <p:cNvPr id="5" name="Picture 4">
            <a:extLst>
              <a:ext uri="{FF2B5EF4-FFF2-40B4-BE49-F238E27FC236}">
                <a16:creationId xmlns:a16="http://schemas.microsoft.com/office/drawing/2014/main" xmlns="" id="{04F411FD-B4BF-6C75-B082-506B890272C4}"/>
              </a:ext>
            </a:extLst>
          </p:cNvPr>
          <p:cNvPicPr>
            <a:picLocks noChangeAspect="1"/>
          </p:cNvPicPr>
          <p:nvPr/>
        </p:nvPicPr>
        <p:blipFill>
          <a:blip r:embed="rId3"/>
          <a:stretch>
            <a:fillRect/>
          </a:stretch>
        </p:blipFill>
        <p:spPr>
          <a:xfrm>
            <a:off x="848139" y="1495149"/>
            <a:ext cx="3369423" cy="2241963"/>
          </a:xfrm>
          <a:prstGeom prst="rect">
            <a:avLst/>
          </a:prstGeom>
        </p:spPr>
      </p:pic>
      <p:pic>
        <p:nvPicPr>
          <p:cNvPr id="8" name="Picture 2" descr="Parkinson's disease: Signs and symptoms">
            <a:extLst>
              <a:ext uri="{FF2B5EF4-FFF2-40B4-BE49-F238E27FC236}">
                <a16:creationId xmlns:a16="http://schemas.microsoft.com/office/drawing/2014/main" xmlns="" id="{23BEEE90-8257-D468-D064-C73DDD28B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199" y="5486400"/>
            <a:ext cx="1826576"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66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AE287-9C5E-2CE0-D528-3103C1B690D7}"/>
              </a:ext>
            </a:extLst>
          </p:cNvPr>
          <p:cNvSpPr>
            <a:spLocks noGrp="1"/>
          </p:cNvSpPr>
          <p:nvPr>
            <p:ph type="title"/>
          </p:nvPr>
        </p:nvSpPr>
        <p:spPr/>
        <p:txBody>
          <a:bodyPr>
            <a:normAutofit/>
          </a:bodyPr>
          <a:lstStyle/>
          <a:p>
            <a:r>
              <a:rPr lang="en-US" sz="4000" b="1" dirty="0">
                <a:solidFill>
                  <a:srgbClr val="0070C0"/>
                </a:solidFill>
              </a:rPr>
              <a:t>Fulfilling eliminating/toileting needs</a:t>
            </a:r>
          </a:p>
        </p:txBody>
      </p:sp>
      <p:pic>
        <p:nvPicPr>
          <p:cNvPr id="4" name="Picture 3">
            <a:extLst>
              <a:ext uri="{FF2B5EF4-FFF2-40B4-BE49-F238E27FC236}">
                <a16:creationId xmlns:a16="http://schemas.microsoft.com/office/drawing/2014/main" xmlns="" id="{6C27F767-F6CF-6F8D-6A7B-F3FE8E733A77}"/>
              </a:ext>
            </a:extLst>
          </p:cNvPr>
          <p:cNvPicPr>
            <a:picLocks noChangeAspect="1"/>
          </p:cNvPicPr>
          <p:nvPr/>
        </p:nvPicPr>
        <p:blipFill>
          <a:blip r:embed="rId2"/>
          <a:stretch>
            <a:fillRect/>
          </a:stretch>
        </p:blipFill>
        <p:spPr>
          <a:xfrm>
            <a:off x="1086265" y="1371600"/>
            <a:ext cx="4657758" cy="2763078"/>
          </a:xfrm>
          <a:prstGeom prst="rect">
            <a:avLst/>
          </a:prstGeom>
        </p:spPr>
      </p:pic>
      <p:pic>
        <p:nvPicPr>
          <p:cNvPr id="5" name="Picture 4">
            <a:extLst>
              <a:ext uri="{FF2B5EF4-FFF2-40B4-BE49-F238E27FC236}">
                <a16:creationId xmlns:a16="http://schemas.microsoft.com/office/drawing/2014/main" xmlns="" id="{E25B5AF4-8469-8FFB-405E-FF3BA8F66983}"/>
              </a:ext>
            </a:extLst>
          </p:cNvPr>
          <p:cNvPicPr>
            <a:picLocks noChangeAspect="1"/>
          </p:cNvPicPr>
          <p:nvPr/>
        </p:nvPicPr>
        <p:blipFill>
          <a:blip r:embed="rId3"/>
          <a:stretch>
            <a:fillRect/>
          </a:stretch>
        </p:blipFill>
        <p:spPr>
          <a:xfrm>
            <a:off x="6096000" y="3429000"/>
            <a:ext cx="4829972" cy="2865783"/>
          </a:xfrm>
          <a:prstGeom prst="rect">
            <a:avLst/>
          </a:prstGeom>
        </p:spPr>
      </p:pic>
    </p:spTree>
    <p:extLst>
      <p:ext uri="{BB962C8B-B14F-4D97-AF65-F5344CB8AC3E}">
        <p14:creationId xmlns:p14="http://schemas.microsoft.com/office/powerpoint/2010/main" val="1213224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3A452-65B3-3844-9AE7-23CBB7B2A2CB}"/>
              </a:ext>
            </a:extLst>
          </p:cNvPr>
          <p:cNvSpPr>
            <a:spLocks noGrp="1"/>
          </p:cNvSpPr>
          <p:nvPr>
            <p:ph type="title"/>
          </p:nvPr>
        </p:nvSpPr>
        <p:spPr/>
        <p:txBody>
          <a:bodyPr>
            <a:normAutofit fontScale="90000"/>
          </a:bodyPr>
          <a:lstStyle/>
          <a:p>
            <a:r>
              <a:rPr lang="en-US" sz="4000" b="1" dirty="0">
                <a:solidFill>
                  <a:srgbClr val="0070C0"/>
                </a:solidFill>
              </a:rPr>
              <a:t>Relieving physical and mental pain and promote sleep </a:t>
            </a:r>
          </a:p>
        </p:txBody>
      </p:sp>
      <p:pic>
        <p:nvPicPr>
          <p:cNvPr id="5" name="Picture 4">
            <a:extLst>
              <a:ext uri="{FF2B5EF4-FFF2-40B4-BE49-F238E27FC236}">
                <a16:creationId xmlns:a16="http://schemas.microsoft.com/office/drawing/2014/main" xmlns="" id="{639AFB4B-B931-93E7-88F6-470AF6196E43}"/>
              </a:ext>
            </a:extLst>
          </p:cNvPr>
          <p:cNvPicPr>
            <a:picLocks noChangeAspect="1"/>
          </p:cNvPicPr>
          <p:nvPr/>
        </p:nvPicPr>
        <p:blipFill>
          <a:blip r:embed="rId2"/>
          <a:stretch>
            <a:fillRect/>
          </a:stretch>
        </p:blipFill>
        <p:spPr>
          <a:xfrm>
            <a:off x="5738716" y="2176616"/>
            <a:ext cx="4359441" cy="2504768"/>
          </a:xfrm>
          <a:prstGeom prst="rect">
            <a:avLst/>
          </a:prstGeom>
        </p:spPr>
      </p:pic>
      <p:pic>
        <p:nvPicPr>
          <p:cNvPr id="2050" name="Picture 2" descr="50 Essential Dementia Resources for Caregivers | Senior Lifestyle">
            <a:extLst>
              <a:ext uri="{FF2B5EF4-FFF2-40B4-BE49-F238E27FC236}">
                <a16:creationId xmlns:a16="http://schemas.microsoft.com/office/drawing/2014/main" xmlns="" id="{F6059736-94E3-C8DE-1AD3-FCEACD9E0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251"/>
            <a:ext cx="4900516" cy="3267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ABCA211-47AF-42E3-4D5B-703149464029}"/>
              </a:ext>
            </a:extLst>
          </p:cNvPr>
          <p:cNvPicPr>
            <a:picLocks noChangeAspect="1"/>
          </p:cNvPicPr>
          <p:nvPr/>
        </p:nvPicPr>
        <p:blipFill>
          <a:blip r:embed="rId4"/>
          <a:stretch>
            <a:fillRect/>
          </a:stretch>
        </p:blipFill>
        <p:spPr>
          <a:xfrm>
            <a:off x="9336352" y="5254487"/>
            <a:ext cx="2855648" cy="1603513"/>
          </a:xfrm>
          <a:prstGeom prst="rect">
            <a:avLst/>
          </a:prstGeom>
        </p:spPr>
      </p:pic>
    </p:spTree>
    <p:extLst>
      <p:ext uri="{BB962C8B-B14F-4D97-AF65-F5344CB8AC3E}">
        <p14:creationId xmlns:p14="http://schemas.microsoft.com/office/powerpoint/2010/main" val="12954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407C4A-E965-6486-2E8A-C3D8E22597DC}"/>
              </a:ext>
            </a:extLst>
          </p:cNvPr>
          <p:cNvSpPr>
            <a:spLocks noGrp="1"/>
          </p:cNvSpPr>
          <p:nvPr>
            <p:ph type="title"/>
          </p:nvPr>
        </p:nvSpPr>
        <p:spPr/>
        <p:txBody>
          <a:bodyPr>
            <a:normAutofit fontScale="90000"/>
          </a:bodyPr>
          <a:lstStyle/>
          <a:p>
            <a:r>
              <a:rPr lang="en-US" b="1" dirty="0">
                <a:solidFill>
                  <a:srgbClr val="0070C0"/>
                </a:solidFill>
              </a:rPr>
              <a:t>Enhancing physical and mental activity</a:t>
            </a:r>
            <a:br>
              <a:rPr lang="en-US" b="1" dirty="0">
                <a:solidFill>
                  <a:srgbClr val="0070C0"/>
                </a:solidFill>
              </a:rPr>
            </a:br>
            <a:r>
              <a:rPr lang="en-US" dirty="0">
                <a:solidFill>
                  <a:srgbClr val="0070C0"/>
                </a:solidFill>
              </a:rPr>
              <a:t>(The AL of ‘working and playing’)</a:t>
            </a:r>
          </a:p>
        </p:txBody>
      </p:sp>
      <p:pic>
        <p:nvPicPr>
          <p:cNvPr id="4" name="Picture 3">
            <a:extLst>
              <a:ext uri="{FF2B5EF4-FFF2-40B4-BE49-F238E27FC236}">
                <a16:creationId xmlns:a16="http://schemas.microsoft.com/office/drawing/2014/main" xmlns="" id="{5C83F68F-0B56-AB40-A168-78F6381B380E}"/>
              </a:ext>
            </a:extLst>
          </p:cNvPr>
          <p:cNvPicPr>
            <a:picLocks noChangeAspect="1"/>
          </p:cNvPicPr>
          <p:nvPr/>
        </p:nvPicPr>
        <p:blipFill>
          <a:blip r:embed="rId2"/>
          <a:stretch>
            <a:fillRect/>
          </a:stretch>
        </p:blipFill>
        <p:spPr>
          <a:xfrm>
            <a:off x="1076739" y="1913263"/>
            <a:ext cx="2640527" cy="1650329"/>
          </a:xfrm>
          <a:prstGeom prst="rect">
            <a:avLst/>
          </a:prstGeom>
        </p:spPr>
      </p:pic>
      <p:pic>
        <p:nvPicPr>
          <p:cNvPr id="5" name="Picture 4">
            <a:extLst>
              <a:ext uri="{FF2B5EF4-FFF2-40B4-BE49-F238E27FC236}">
                <a16:creationId xmlns:a16="http://schemas.microsoft.com/office/drawing/2014/main" xmlns="" id="{8A4AB8A7-8B61-3E72-681D-AED269AC2DDD}"/>
              </a:ext>
            </a:extLst>
          </p:cNvPr>
          <p:cNvPicPr>
            <a:picLocks noChangeAspect="1"/>
          </p:cNvPicPr>
          <p:nvPr/>
        </p:nvPicPr>
        <p:blipFill>
          <a:blip r:embed="rId3"/>
          <a:stretch>
            <a:fillRect/>
          </a:stretch>
        </p:blipFill>
        <p:spPr>
          <a:xfrm>
            <a:off x="4516315" y="3139522"/>
            <a:ext cx="2619375" cy="1743075"/>
          </a:xfrm>
          <a:prstGeom prst="rect">
            <a:avLst/>
          </a:prstGeom>
        </p:spPr>
      </p:pic>
      <p:pic>
        <p:nvPicPr>
          <p:cNvPr id="6" name="Picture 5">
            <a:extLst>
              <a:ext uri="{FF2B5EF4-FFF2-40B4-BE49-F238E27FC236}">
                <a16:creationId xmlns:a16="http://schemas.microsoft.com/office/drawing/2014/main" xmlns="" id="{C792B3F6-F8A0-D560-8720-7D813FDC462E}"/>
              </a:ext>
            </a:extLst>
          </p:cNvPr>
          <p:cNvPicPr>
            <a:picLocks noChangeAspect="1"/>
          </p:cNvPicPr>
          <p:nvPr/>
        </p:nvPicPr>
        <p:blipFill>
          <a:blip r:embed="rId4"/>
          <a:stretch>
            <a:fillRect/>
          </a:stretch>
        </p:blipFill>
        <p:spPr>
          <a:xfrm>
            <a:off x="8072762" y="4424983"/>
            <a:ext cx="2455571" cy="1637367"/>
          </a:xfrm>
          <a:prstGeom prst="rect">
            <a:avLst/>
          </a:prstGeom>
        </p:spPr>
      </p:pic>
    </p:spTree>
    <p:extLst>
      <p:ext uri="{BB962C8B-B14F-4D97-AF65-F5344CB8AC3E}">
        <p14:creationId xmlns:p14="http://schemas.microsoft.com/office/powerpoint/2010/main" val="1321031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F2FB2E-C094-44E3-C074-060F8B3B7587}"/>
              </a:ext>
            </a:extLst>
          </p:cNvPr>
          <p:cNvSpPr>
            <a:spLocks noGrp="1"/>
          </p:cNvSpPr>
          <p:nvPr>
            <p:ph type="title"/>
          </p:nvPr>
        </p:nvSpPr>
        <p:spPr/>
        <p:txBody>
          <a:bodyPr>
            <a:normAutofit fontScale="90000"/>
          </a:bodyPr>
          <a:lstStyle/>
          <a:p>
            <a:r>
              <a:rPr lang="en-US" b="1" dirty="0">
                <a:solidFill>
                  <a:srgbClr val="0070C0"/>
                </a:solidFill>
              </a:rPr>
              <a:t>Handling wandering, aggression, agitation </a:t>
            </a:r>
            <a:br>
              <a:rPr lang="en-US" b="1" dirty="0">
                <a:solidFill>
                  <a:srgbClr val="0070C0"/>
                </a:solidFill>
              </a:rPr>
            </a:br>
            <a:r>
              <a:rPr lang="en-US" sz="2700" dirty="0">
                <a:solidFill>
                  <a:srgbClr val="0070C0"/>
                </a:solidFill>
              </a:rPr>
              <a:t>(Als of </a:t>
            </a:r>
            <a:r>
              <a:rPr lang="en-US" sz="2700" dirty="0" err="1">
                <a:solidFill>
                  <a:srgbClr val="0070C0"/>
                </a:solidFill>
              </a:rPr>
              <a:t>Mobilising</a:t>
            </a:r>
            <a:r>
              <a:rPr lang="en-US" sz="2700" dirty="0">
                <a:solidFill>
                  <a:srgbClr val="0070C0"/>
                </a:solidFill>
              </a:rPr>
              <a:t> and of Communicating)</a:t>
            </a:r>
          </a:p>
        </p:txBody>
      </p:sp>
      <p:pic>
        <p:nvPicPr>
          <p:cNvPr id="4" name="Picture 3">
            <a:extLst>
              <a:ext uri="{FF2B5EF4-FFF2-40B4-BE49-F238E27FC236}">
                <a16:creationId xmlns:a16="http://schemas.microsoft.com/office/drawing/2014/main" xmlns="" id="{6BAF8B81-E6F3-F06C-E736-DEFAAA2AF130}"/>
              </a:ext>
            </a:extLst>
          </p:cNvPr>
          <p:cNvPicPr>
            <a:picLocks noChangeAspect="1"/>
          </p:cNvPicPr>
          <p:nvPr/>
        </p:nvPicPr>
        <p:blipFill>
          <a:blip r:embed="rId2"/>
          <a:stretch>
            <a:fillRect/>
          </a:stretch>
        </p:blipFill>
        <p:spPr>
          <a:xfrm>
            <a:off x="1847851" y="4569725"/>
            <a:ext cx="2135391" cy="1477766"/>
          </a:xfrm>
          <a:prstGeom prst="rect">
            <a:avLst/>
          </a:prstGeom>
        </p:spPr>
      </p:pic>
      <p:pic>
        <p:nvPicPr>
          <p:cNvPr id="5" name="Picture 4">
            <a:extLst>
              <a:ext uri="{FF2B5EF4-FFF2-40B4-BE49-F238E27FC236}">
                <a16:creationId xmlns:a16="http://schemas.microsoft.com/office/drawing/2014/main" xmlns="" id="{195EF1CB-4A50-8C4A-F541-3D3EF1B16D4B}"/>
              </a:ext>
            </a:extLst>
          </p:cNvPr>
          <p:cNvPicPr>
            <a:picLocks noChangeAspect="1"/>
          </p:cNvPicPr>
          <p:nvPr/>
        </p:nvPicPr>
        <p:blipFill>
          <a:blip r:embed="rId3"/>
          <a:stretch>
            <a:fillRect/>
          </a:stretch>
        </p:blipFill>
        <p:spPr>
          <a:xfrm>
            <a:off x="4982546" y="4601112"/>
            <a:ext cx="2549243" cy="1446379"/>
          </a:xfrm>
          <a:prstGeom prst="rect">
            <a:avLst/>
          </a:prstGeom>
        </p:spPr>
      </p:pic>
      <p:pic>
        <p:nvPicPr>
          <p:cNvPr id="6" name="Picture 5">
            <a:extLst>
              <a:ext uri="{FF2B5EF4-FFF2-40B4-BE49-F238E27FC236}">
                <a16:creationId xmlns:a16="http://schemas.microsoft.com/office/drawing/2014/main" xmlns="" id="{05E4AD18-0651-A971-E936-4A665102ED02}"/>
              </a:ext>
            </a:extLst>
          </p:cNvPr>
          <p:cNvPicPr>
            <a:picLocks noChangeAspect="1"/>
          </p:cNvPicPr>
          <p:nvPr/>
        </p:nvPicPr>
        <p:blipFill>
          <a:blip r:embed="rId4"/>
          <a:stretch>
            <a:fillRect/>
          </a:stretch>
        </p:blipFill>
        <p:spPr>
          <a:xfrm>
            <a:off x="8015557" y="4569725"/>
            <a:ext cx="2434729" cy="1527792"/>
          </a:xfrm>
          <a:prstGeom prst="rect">
            <a:avLst/>
          </a:prstGeom>
        </p:spPr>
      </p:pic>
      <p:sp>
        <p:nvSpPr>
          <p:cNvPr id="7" name="TextBox 6">
            <a:extLst>
              <a:ext uri="{FF2B5EF4-FFF2-40B4-BE49-F238E27FC236}">
                <a16:creationId xmlns:a16="http://schemas.microsoft.com/office/drawing/2014/main" xmlns="" id="{2E7C01E9-9693-4234-FC78-4504AA4F7DE4}"/>
              </a:ext>
            </a:extLst>
          </p:cNvPr>
          <p:cNvSpPr txBox="1"/>
          <p:nvPr/>
        </p:nvSpPr>
        <p:spPr>
          <a:xfrm>
            <a:off x="292359" y="1430404"/>
            <a:ext cx="11607282" cy="3139321"/>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70C0"/>
                </a:solidFill>
              </a:rPr>
              <a:t>Reminiscence therapy </a:t>
            </a:r>
            <a:r>
              <a:rPr lang="en-US" dirty="0">
                <a:solidFill>
                  <a:srgbClr val="0070C0"/>
                </a:solidFill>
              </a:rPr>
              <a:t>(old family members, neighbors, friends with regular sessions)</a:t>
            </a:r>
          </a:p>
          <a:p>
            <a:pPr marL="285750" indent="-285750">
              <a:buFont typeface="Arial" panose="020B0604020202020204" pitchFamily="34" charset="0"/>
              <a:buChar char="•"/>
            </a:pPr>
            <a:r>
              <a:rPr lang="en-US" b="1" dirty="0">
                <a:solidFill>
                  <a:srgbClr val="0070C0"/>
                </a:solidFill>
              </a:rPr>
              <a:t>Cognitive stimulation therapy </a:t>
            </a:r>
            <a:r>
              <a:rPr lang="en-US" dirty="0">
                <a:solidFill>
                  <a:srgbClr val="0070C0"/>
                </a:solidFill>
              </a:rPr>
              <a:t>– sessions with different themes (childhood, food, current affaires, using money, word games, memory games) – These improve cognition, language comprehension, relationships, quality of life.</a:t>
            </a:r>
          </a:p>
          <a:p>
            <a:pPr marL="285750" indent="-285750">
              <a:buFont typeface="Arial" panose="020B0604020202020204" pitchFamily="34" charset="0"/>
              <a:buChar char="•"/>
            </a:pPr>
            <a:r>
              <a:rPr lang="en-US" b="1" dirty="0">
                <a:solidFill>
                  <a:srgbClr val="0070C0"/>
                </a:solidFill>
              </a:rPr>
              <a:t>Cognitive rehabilitation </a:t>
            </a:r>
            <a:r>
              <a:rPr lang="en-US" dirty="0">
                <a:solidFill>
                  <a:srgbClr val="0070C0"/>
                </a:solidFill>
              </a:rPr>
              <a:t>– strategy using cognitive exercises through real life experience</a:t>
            </a:r>
          </a:p>
          <a:p>
            <a:pPr marL="285750" indent="-285750">
              <a:buFont typeface="Arial" panose="020B0604020202020204" pitchFamily="34" charset="0"/>
              <a:buChar char="•"/>
            </a:pPr>
            <a:r>
              <a:rPr lang="en-US" b="1" dirty="0">
                <a:solidFill>
                  <a:srgbClr val="0070C0"/>
                </a:solidFill>
              </a:rPr>
              <a:t>Reality orientation therapy </a:t>
            </a:r>
            <a:r>
              <a:rPr lang="en-US" dirty="0">
                <a:solidFill>
                  <a:srgbClr val="0070C0"/>
                </a:solidFill>
              </a:rPr>
              <a:t>– 24 </a:t>
            </a:r>
            <a:r>
              <a:rPr lang="en-US" dirty="0" err="1">
                <a:solidFill>
                  <a:srgbClr val="0070C0"/>
                </a:solidFill>
              </a:rPr>
              <a:t>hrs</a:t>
            </a:r>
            <a:r>
              <a:rPr lang="en-US" dirty="0">
                <a:solidFill>
                  <a:srgbClr val="0070C0"/>
                </a:solidFill>
              </a:rPr>
              <a:t> orientation with manipulation of environment with sign boards, calendars, notices, clocks </a:t>
            </a:r>
            <a:r>
              <a:rPr lang="en-US" dirty="0" err="1">
                <a:solidFill>
                  <a:srgbClr val="0070C0"/>
                </a:solidFill>
              </a:rPr>
              <a:t>etc</a:t>
            </a:r>
            <a:endParaRPr lang="en-US" dirty="0">
              <a:solidFill>
                <a:srgbClr val="0070C0"/>
              </a:solidFill>
            </a:endParaRPr>
          </a:p>
          <a:p>
            <a:pPr marL="285750" indent="-285750">
              <a:buFont typeface="Arial" panose="020B0604020202020204" pitchFamily="34" charset="0"/>
              <a:buChar char="•"/>
            </a:pPr>
            <a:r>
              <a:rPr lang="en-US" b="1" dirty="0">
                <a:solidFill>
                  <a:srgbClr val="0070C0"/>
                </a:solidFill>
              </a:rPr>
              <a:t>Validation therapy/Fantasy therapy </a:t>
            </a:r>
            <a:r>
              <a:rPr lang="en-US" dirty="0">
                <a:solidFill>
                  <a:srgbClr val="0070C0"/>
                </a:solidFill>
              </a:rPr>
              <a:t>– use patients emotions to avoid stress, boredom, loneliness (take away from the reality if the reality is painful)</a:t>
            </a:r>
          </a:p>
          <a:p>
            <a:pPr marL="285750" indent="-285750">
              <a:buFont typeface="Arial" panose="020B0604020202020204" pitchFamily="34" charset="0"/>
              <a:buChar char="•"/>
            </a:pPr>
            <a:r>
              <a:rPr lang="en-US" b="1" dirty="0">
                <a:solidFill>
                  <a:srgbClr val="0070C0"/>
                </a:solidFill>
              </a:rPr>
              <a:t>Creative/Expressive therapy </a:t>
            </a:r>
            <a:r>
              <a:rPr lang="en-US" dirty="0">
                <a:solidFill>
                  <a:srgbClr val="0070C0"/>
                </a:solidFill>
              </a:rPr>
              <a:t>– art therapy, drama therapy, dance therapy, music therapy (use of aesthetic for enhance the relationships and joy)</a:t>
            </a:r>
          </a:p>
        </p:txBody>
      </p:sp>
    </p:spTree>
    <p:extLst>
      <p:ext uri="{BB962C8B-B14F-4D97-AF65-F5344CB8AC3E}">
        <p14:creationId xmlns:p14="http://schemas.microsoft.com/office/powerpoint/2010/main" val="3187587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2162EF-1478-39CF-36CF-50800A9C29D7}"/>
              </a:ext>
            </a:extLst>
          </p:cNvPr>
          <p:cNvSpPr>
            <a:spLocks noGrp="1"/>
          </p:cNvSpPr>
          <p:nvPr>
            <p:ph type="title"/>
          </p:nvPr>
        </p:nvSpPr>
        <p:spPr>
          <a:xfrm>
            <a:off x="177281" y="748784"/>
            <a:ext cx="11905861" cy="874395"/>
          </a:xfrm>
        </p:spPr>
        <p:txBody>
          <a:bodyPr>
            <a:normAutofit fontScale="90000"/>
          </a:bodyPr>
          <a:lstStyle/>
          <a:p>
            <a:r>
              <a:rPr lang="en-US" sz="3600" b="1" dirty="0">
                <a:solidFill>
                  <a:srgbClr val="0070C0"/>
                </a:solidFill>
              </a:rPr>
              <a:t>Managing and controlling associated problems of medical comorbidities and medications and psychotic problems </a:t>
            </a:r>
            <a:br>
              <a:rPr lang="en-US" sz="3600" b="1" dirty="0">
                <a:solidFill>
                  <a:srgbClr val="0070C0"/>
                </a:solidFill>
              </a:rPr>
            </a:br>
            <a:r>
              <a:rPr lang="en-US" b="1" dirty="0">
                <a:solidFill>
                  <a:srgbClr val="0070C0"/>
                </a:solidFill>
              </a:rPr>
              <a:t/>
            </a:r>
            <a:br>
              <a:rPr lang="en-US" b="1" dirty="0">
                <a:solidFill>
                  <a:srgbClr val="0070C0"/>
                </a:solidFill>
              </a:rPr>
            </a:br>
            <a:endParaRPr lang="en-US" sz="2700" dirty="0">
              <a:solidFill>
                <a:srgbClr val="0070C0"/>
              </a:solidFill>
            </a:endParaRPr>
          </a:p>
        </p:txBody>
      </p:sp>
      <p:sp>
        <p:nvSpPr>
          <p:cNvPr id="3" name="Content Placeholder 2">
            <a:extLst>
              <a:ext uri="{FF2B5EF4-FFF2-40B4-BE49-F238E27FC236}">
                <a16:creationId xmlns:a16="http://schemas.microsoft.com/office/drawing/2014/main" xmlns="" id="{E294346A-97AD-A53D-3677-FBB86004E11F}"/>
              </a:ext>
            </a:extLst>
          </p:cNvPr>
          <p:cNvSpPr>
            <a:spLocks noGrp="1"/>
          </p:cNvSpPr>
          <p:nvPr>
            <p:ph idx="1"/>
          </p:nvPr>
        </p:nvSpPr>
        <p:spPr>
          <a:xfrm>
            <a:off x="838200" y="1371601"/>
            <a:ext cx="10515600" cy="1970076"/>
          </a:xfrm>
        </p:spPr>
        <p:txBody>
          <a:bodyPr>
            <a:normAutofit/>
          </a:bodyPr>
          <a:lstStyle/>
          <a:p>
            <a:r>
              <a:rPr lang="en-US" sz="2000" dirty="0">
                <a:solidFill>
                  <a:srgbClr val="0070C0"/>
                </a:solidFill>
              </a:rPr>
              <a:t>Hence the importance of identifying, in this case, physical factors and psychological factors to be addressed, and setting clear, agreed, specific, measurable, achievable, realistic, time-based (SMART) goals.</a:t>
            </a:r>
          </a:p>
          <a:p>
            <a:r>
              <a:rPr lang="en-US" sz="2000" dirty="0">
                <a:solidFill>
                  <a:srgbClr val="0070C0"/>
                </a:solidFill>
              </a:rPr>
              <a:t>Without doing so, all the problems seem a confusing mix, and when we intervene, it is difficult to evaluate the effectiveness – especially if we were never really clear about what goal/s were intended to be achieved. </a:t>
            </a:r>
            <a:endParaRPr lang="en-GB" sz="2000" dirty="0"/>
          </a:p>
        </p:txBody>
      </p:sp>
      <p:pic>
        <p:nvPicPr>
          <p:cNvPr id="4" name="Picture 3">
            <a:extLst>
              <a:ext uri="{FF2B5EF4-FFF2-40B4-BE49-F238E27FC236}">
                <a16:creationId xmlns:a16="http://schemas.microsoft.com/office/drawing/2014/main" xmlns="" id="{E3037DE7-919B-38D8-DF05-6ABE48EDD252}"/>
              </a:ext>
            </a:extLst>
          </p:cNvPr>
          <p:cNvPicPr>
            <a:picLocks noChangeAspect="1"/>
          </p:cNvPicPr>
          <p:nvPr/>
        </p:nvPicPr>
        <p:blipFill>
          <a:blip r:embed="rId2"/>
          <a:stretch>
            <a:fillRect/>
          </a:stretch>
        </p:blipFill>
        <p:spPr>
          <a:xfrm>
            <a:off x="5551713" y="4141475"/>
            <a:ext cx="3764475" cy="1970075"/>
          </a:xfrm>
          <a:prstGeom prst="rect">
            <a:avLst/>
          </a:prstGeom>
        </p:spPr>
      </p:pic>
      <p:pic>
        <p:nvPicPr>
          <p:cNvPr id="5" name="Picture 4">
            <a:extLst>
              <a:ext uri="{FF2B5EF4-FFF2-40B4-BE49-F238E27FC236}">
                <a16:creationId xmlns:a16="http://schemas.microsoft.com/office/drawing/2014/main" xmlns="" id="{4C93406F-2913-D50F-D462-F5E9D648368A}"/>
              </a:ext>
            </a:extLst>
          </p:cNvPr>
          <p:cNvPicPr>
            <a:picLocks noChangeAspect="1"/>
          </p:cNvPicPr>
          <p:nvPr/>
        </p:nvPicPr>
        <p:blipFill>
          <a:blip r:embed="rId3"/>
          <a:stretch>
            <a:fillRect/>
          </a:stretch>
        </p:blipFill>
        <p:spPr>
          <a:xfrm>
            <a:off x="1763486" y="3527296"/>
            <a:ext cx="3677342" cy="1924476"/>
          </a:xfrm>
          <a:prstGeom prst="rect">
            <a:avLst/>
          </a:prstGeom>
        </p:spPr>
      </p:pic>
      <p:pic>
        <p:nvPicPr>
          <p:cNvPr id="6" name="Picture 5">
            <a:extLst>
              <a:ext uri="{FF2B5EF4-FFF2-40B4-BE49-F238E27FC236}">
                <a16:creationId xmlns:a16="http://schemas.microsoft.com/office/drawing/2014/main" xmlns="" id="{8D2D1E40-2BB1-022A-3794-50574C549481}"/>
              </a:ext>
            </a:extLst>
          </p:cNvPr>
          <p:cNvPicPr>
            <a:picLocks noChangeAspect="1"/>
          </p:cNvPicPr>
          <p:nvPr/>
        </p:nvPicPr>
        <p:blipFill>
          <a:blip r:embed="rId4"/>
          <a:stretch>
            <a:fillRect/>
          </a:stretch>
        </p:blipFill>
        <p:spPr>
          <a:xfrm>
            <a:off x="9537959" y="5365102"/>
            <a:ext cx="2654041" cy="1492898"/>
          </a:xfrm>
          <a:prstGeom prst="rect">
            <a:avLst/>
          </a:prstGeom>
        </p:spPr>
      </p:pic>
    </p:spTree>
    <p:extLst>
      <p:ext uri="{BB962C8B-B14F-4D97-AF65-F5344CB8AC3E}">
        <p14:creationId xmlns:p14="http://schemas.microsoft.com/office/powerpoint/2010/main" val="280980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4F6A7-C91F-D8B7-40F0-A17B6C4ABD16}"/>
              </a:ext>
            </a:extLst>
          </p:cNvPr>
          <p:cNvSpPr>
            <a:spLocks noGrp="1"/>
          </p:cNvSpPr>
          <p:nvPr>
            <p:ph type="title"/>
          </p:nvPr>
        </p:nvSpPr>
        <p:spPr>
          <a:xfrm>
            <a:off x="838200" y="365125"/>
            <a:ext cx="10515600" cy="554893"/>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What is comprehensive care? </a:t>
            </a:r>
            <a:endParaRPr lang="en-US" b="1" dirty="0">
              <a:solidFill>
                <a:srgbClr val="0070C0"/>
              </a:solidFill>
            </a:endParaRPr>
          </a:p>
        </p:txBody>
      </p:sp>
      <p:sp>
        <p:nvSpPr>
          <p:cNvPr id="3" name="Content Placeholder 2">
            <a:extLst>
              <a:ext uri="{FF2B5EF4-FFF2-40B4-BE49-F238E27FC236}">
                <a16:creationId xmlns:a16="http://schemas.microsoft.com/office/drawing/2014/main" xmlns="" id="{28DBA801-8A75-D3AC-94A6-50D687AF07E4}"/>
              </a:ext>
            </a:extLst>
          </p:cNvPr>
          <p:cNvSpPr>
            <a:spLocks noGrp="1"/>
          </p:cNvSpPr>
          <p:nvPr>
            <p:ph idx="1"/>
          </p:nvPr>
        </p:nvSpPr>
        <p:spPr>
          <a:xfrm>
            <a:off x="199053" y="1254869"/>
            <a:ext cx="11793894" cy="2355027"/>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marL="0" indent="0">
              <a:lnSpc>
                <a:spcPct val="110000"/>
              </a:lnSpc>
              <a:spcBef>
                <a:spcPts val="0"/>
              </a:spcBef>
              <a:buNone/>
            </a:pPr>
            <a:r>
              <a:rPr lang="en-US" sz="3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There is no clear universally agreed definition</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900"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en-US" sz="2900" dirty="0" err="1">
                <a:solidFill>
                  <a:srgbClr val="0070C0"/>
                </a:solidFill>
                <a:latin typeface="Calibri" panose="020F0502020204030204" pitchFamily="34" charset="0"/>
                <a:ea typeface="Calibri" panose="020F0502020204030204" pitchFamily="34" charset="0"/>
                <a:cs typeface="Calibri" panose="020F0502020204030204" pitchFamily="34" charset="0"/>
              </a:rPr>
              <a:t>Renghea</a:t>
            </a:r>
            <a:r>
              <a:rPr lang="en-US" sz="2900" dirty="0">
                <a:solidFill>
                  <a:srgbClr val="0070C0"/>
                </a:solidFill>
                <a:latin typeface="Calibri" panose="020F0502020204030204" pitchFamily="34" charset="0"/>
                <a:ea typeface="Calibri" panose="020F0502020204030204" pitchFamily="34" charset="0"/>
                <a:cs typeface="Calibri" panose="020F0502020204030204" pitchFamily="34" charset="0"/>
              </a:rPr>
              <a:t> et al 2022). </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Attempts </a:t>
            </a:r>
            <a:r>
              <a:rPr lang="en-US" sz="3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include:  </a:t>
            </a:r>
          </a:p>
          <a:p>
            <a:pPr>
              <a:lnSpc>
                <a:spcPct val="110000"/>
              </a:lnSpc>
              <a:spcBef>
                <a:spcPts val="0"/>
              </a:spcBef>
            </a:pPr>
            <a:endParaRPr lang="en-US" sz="3600" dirty="0" smtClean="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nSpc>
                <a:spcPct val="110000"/>
              </a:lnSpc>
              <a:spcBef>
                <a:spcPts val="0"/>
              </a:spcBef>
            </a:pPr>
            <a:r>
              <a:rPr lang="en-US" sz="36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C</a:t>
            </a:r>
            <a:r>
              <a:rPr lang="en-US" sz="36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oordinated </a:t>
            </a:r>
            <a:r>
              <a:rPr lang="en-US" sz="3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delivery of the total health care required or requested by a patient) </a:t>
            </a:r>
            <a:r>
              <a:rPr lang="en-US" sz="29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(Government of South Australia, 2023).</a:t>
            </a:r>
          </a:p>
          <a:p>
            <a:pPr>
              <a:lnSpc>
                <a:spcPct val="110000"/>
              </a:lnSpc>
              <a:spcBef>
                <a:spcPts val="0"/>
              </a:spcBef>
            </a:pPr>
            <a:r>
              <a:rPr lang="en-GB" sz="3600" b="0" i="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Comprehensive </a:t>
            </a:r>
            <a:r>
              <a:rPr lang="en-GB" sz="36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care must be personalised and prioritise what the person needs most, even if it is not related to the clinical reason for admission. This care must be extended to the family and society. In addition, it should focus on spiritual care, social relations and personal projection, which … improves quality of life and patient satisfaction … Comprehensive care …favours a balance between the patient's health, personal autonomy and satisfaction with his or her life in general terms.</a:t>
            </a:r>
            <a:r>
              <a:rPr lang="en-US" sz="36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2900"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en-US" sz="2900" dirty="0" err="1">
                <a:solidFill>
                  <a:srgbClr val="0070C0"/>
                </a:solidFill>
                <a:latin typeface="Calibri" panose="020F0502020204030204" pitchFamily="34" charset="0"/>
                <a:ea typeface="Calibri" panose="020F0502020204030204" pitchFamily="34" charset="0"/>
                <a:cs typeface="Calibri" panose="020F0502020204030204" pitchFamily="34" charset="0"/>
              </a:rPr>
              <a:t>Renghea</a:t>
            </a:r>
            <a:r>
              <a:rPr lang="en-US" sz="2900" dirty="0">
                <a:solidFill>
                  <a:srgbClr val="0070C0"/>
                </a:solidFill>
                <a:latin typeface="Calibri" panose="020F0502020204030204" pitchFamily="34" charset="0"/>
                <a:ea typeface="Calibri" panose="020F0502020204030204" pitchFamily="34" charset="0"/>
                <a:cs typeface="Calibri" panose="020F0502020204030204" pitchFamily="34" charset="0"/>
              </a:rPr>
              <a:t> et al 2022). </a:t>
            </a:r>
            <a:endParaRPr lang="en-US" sz="29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Content Placeholder 2">
            <a:extLst>
              <a:ext uri="{FF2B5EF4-FFF2-40B4-BE49-F238E27FC236}">
                <a16:creationId xmlns:a16="http://schemas.microsoft.com/office/drawing/2014/main" xmlns="" id="{BE5C2822-9CB8-F6E4-8A67-4878ABEA99BB}"/>
              </a:ext>
            </a:extLst>
          </p:cNvPr>
          <p:cNvSpPr txBox="1">
            <a:spLocks/>
          </p:cNvSpPr>
          <p:nvPr/>
        </p:nvSpPr>
        <p:spPr>
          <a:xfrm>
            <a:off x="677585" y="4137271"/>
            <a:ext cx="4730622" cy="180452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It involves integrated teams of health professionals working together with the person receiving care and family / caregivers,  and communicating effectively to plan, manage and coordinate care with the patient. </a:t>
            </a:r>
          </a:p>
          <a:p>
            <a:endParaRPr lang="en-US" dirty="0"/>
          </a:p>
        </p:txBody>
      </p:sp>
      <p:sp>
        <p:nvSpPr>
          <p:cNvPr id="5" name="Content Placeholder 2">
            <a:extLst>
              <a:ext uri="{FF2B5EF4-FFF2-40B4-BE49-F238E27FC236}">
                <a16:creationId xmlns:a16="http://schemas.microsoft.com/office/drawing/2014/main" xmlns="" id="{C4B912F2-4F01-417C-884B-4B47F9E8AC51}"/>
              </a:ext>
            </a:extLst>
          </p:cNvPr>
          <p:cNvSpPr txBox="1">
            <a:spLocks/>
          </p:cNvSpPr>
          <p:nvPr/>
        </p:nvSpPr>
        <p:spPr>
          <a:xfrm>
            <a:off x="6096000" y="4137271"/>
            <a:ext cx="4809930" cy="180452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It requires health service organizations to have systems and processes in place to support this, and to foster a collaborative and person-</a:t>
            </a:r>
            <a:r>
              <a:rPr lang="en-US" sz="2000" b="0" i="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centred</a:t>
            </a:r>
            <a:r>
              <a:rPr lang="en-US" sz="20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culture.  </a:t>
            </a:r>
          </a:p>
          <a:p>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It addresses physical, psychological, spiritual, social, cultural, economic factors that influence the impact of health issues. </a:t>
            </a:r>
          </a:p>
          <a:p>
            <a:endParaRPr lang="en-US" dirty="0"/>
          </a:p>
        </p:txBody>
      </p:sp>
    </p:spTree>
    <p:extLst>
      <p:ext uri="{BB962C8B-B14F-4D97-AF65-F5344CB8AC3E}">
        <p14:creationId xmlns:p14="http://schemas.microsoft.com/office/powerpoint/2010/main" val="382639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EAD4F-01F0-2682-5080-9B67E281E2FF}"/>
              </a:ext>
            </a:extLst>
          </p:cNvPr>
          <p:cNvSpPr>
            <a:spLocks noGrp="1"/>
          </p:cNvSpPr>
          <p:nvPr>
            <p:ph type="title"/>
          </p:nvPr>
        </p:nvSpPr>
        <p:spPr>
          <a:xfrm>
            <a:off x="838200" y="365125"/>
            <a:ext cx="10515600" cy="483961"/>
          </a:xfrm>
        </p:spPr>
        <p:txBody>
          <a:bodyPr>
            <a:normAutofit fontScale="90000"/>
          </a:bodyPr>
          <a:lstStyle/>
          <a:p>
            <a:r>
              <a:rPr lang="en-US" b="1" dirty="0">
                <a:solidFill>
                  <a:srgbClr val="0070C0"/>
                </a:solidFill>
              </a:rPr>
              <a:t>Planning end of life</a:t>
            </a:r>
          </a:p>
        </p:txBody>
      </p:sp>
      <p:pic>
        <p:nvPicPr>
          <p:cNvPr id="4" name="Picture 3">
            <a:extLst>
              <a:ext uri="{FF2B5EF4-FFF2-40B4-BE49-F238E27FC236}">
                <a16:creationId xmlns:a16="http://schemas.microsoft.com/office/drawing/2014/main" xmlns="" id="{469F1535-44B4-1FEC-8BED-EB05688A9B7D}"/>
              </a:ext>
            </a:extLst>
          </p:cNvPr>
          <p:cNvPicPr>
            <a:picLocks noChangeAspect="1"/>
          </p:cNvPicPr>
          <p:nvPr/>
        </p:nvPicPr>
        <p:blipFill>
          <a:blip r:embed="rId2"/>
          <a:stretch>
            <a:fillRect/>
          </a:stretch>
        </p:blipFill>
        <p:spPr>
          <a:xfrm>
            <a:off x="7925746" y="913697"/>
            <a:ext cx="2375250" cy="1607559"/>
          </a:xfrm>
          <a:prstGeom prst="rect">
            <a:avLst/>
          </a:prstGeom>
        </p:spPr>
      </p:pic>
      <p:pic>
        <p:nvPicPr>
          <p:cNvPr id="5" name="Picture 4">
            <a:extLst>
              <a:ext uri="{FF2B5EF4-FFF2-40B4-BE49-F238E27FC236}">
                <a16:creationId xmlns:a16="http://schemas.microsoft.com/office/drawing/2014/main" xmlns="" id="{035D2E45-F1F8-C0EA-540B-0A0A28A4CF45}"/>
              </a:ext>
            </a:extLst>
          </p:cNvPr>
          <p:cNvPicPr>
            <a:picLocks noChangeAspect="1"/>
          </p:cNvPicPr>
          <p:nvPr/>
        </p:nvPicPr>
        <p:blipFill>
          <a:blip r:embed="rId3"/>
          <a:stretch>
            <a:fillRect/>
          </a:stretch>
        </p:blipFill>
        <p:spPr>
          <a:xfrm>
            <a:off x="363894" y="913697"/>
            <a:ext cx="4693298" cy="1607335"/>
          </a:xfrm>
          <a:prstGeom prst="rect">
            <a:avLst/>
          </a:prstGeom>
        </p:spPr>
      </p:pic>
      <p:sp>
        <p:nvSpPr>
          <p:cNvPr id="3" name="TextBox 2">
            <a:extLst>
              <a:ext uri="{FF2B5EF4-FFF2-40B4-BE49-F238E27FC236}">
                <a16:creationId xmlns:a16="http://schemas.microsoft.com/office/drawing/2014/main" xmlns="" id="{718BFA08-E28C-016B-62DA-AA906720B83F}"/>
              </a:ext>
            </a:extLst>
          </p:cNvPr>
          <p:cNvSpPr txBox="1"/>
          <p:nvPr/>
        </p:nvSpPr>
        <p:spPr>
          <a:xfrm>
            <a:off x="363894" y="2477685"/>
            <a:ext cx="11464212" cy="2862322"/>
          </a:xfrm>
          <a:prstGeom prst="rect">
            <a:avLst/>
          </a:prstGeom>
          <a:noFill/>
        </p:spPr>
        <p:txBody>
          <a:bodyPr wrap="square" rtlCol="0">
            <a:spAutoFit/>
          </a:bodyPr>
          <a:lstStyle/>
          <a:p>
            <a:r>
              <a:rPr lang="en-GB" sz="2000" dirty="0">
                <a:solidFill>
                  <a:srgbClr val="0070C0"/>
                </a:solidFill>
              </a:rPr>
              <a:t>Maximising independence to make choices</a:t>
            </a:r>
          </a:p>
          <a:p>
            <a:r>
              <a:rPr lang="en-GB" sz="2000" dirty="0">
                <a:solidFill>
                  <a:srgbClr val="0070C0"/>
                </a:solidFill>
              </a:rPr>
              <a:t>Involve the person and family</a:t>
            </a:r>
          </a:p>
          <a:p>
            <a:r>
              <a:rPr lang="en-GB" sz="2000" dirty="0">
                <a:solidFill>
                  <a:srgbClr val="0070C0"/>
                </a:solidFill>
              </a:rPr>
              <a:t>Respect wishes, and religious practices; Address spiritual needs; Think about: </a:t>
            </a:r>
          </a:p>
          <a:p>
            <a:pPr marL="285750" indent="-285750">
              <a:buFont typeface="Arial" panose="020B0604020202020204" pitchFamily="34" charset="0"/>
              <a:buChar char="•"/>
            </a:pPr>
            <a:r>
              <a:rPr lang="en-GB" sz="2000" dirty="0">
                <a:solidFill>
                  <a:srgbClr val="0070C0"/>
                </a:solidFill>
              </a:rPr>
              <a:t>Physical factors, e.g. pain, continence management, hydration…</a:t>
            </a:r>
          </a:p>
          <a:p>
            <a:pPr marL="285750" indent="-285750">
              <a:buFont typeface="Arial" panose="020B0604020202020204" pitchFamily="34" charset="0"/>
              <a:buChar char="•"/>
            </a:pPr>
            <a:r>
              <a:rPr lang="en-GB" sz="2000" dirty="0">
                <a:solidFill>
                  <a:srgbClr val="0070C0"/>
                </a:solidFill>
              </a:rPr>
              <a:t>Psychological factors, e.g. anxiety, fear of death, depression, worry for others…</a:t>
            </a:r>
          </a:p>
          <a:p>
            <a:pPr marL="285750" indent="-285750">
              <a:buFont typeface="Arial" panose="020B0604020202020204" pitchFamily="34" charset="0"/>
              <a:buChar char="•"/>
            </a:pPr>
            <a:r>
              <a:rPr lang="en-GB" sz="2000" dirty="0" err="1">
                <a:solidFill>
                  <a:srgbClr val="0070C0"/>
                </a:solidFill>
              </a:rPr>
              <a:t>Politicoeconomic</a:t>
            </a:r>
            <a:r>
              <a:rPr lang="en-GB" sz="2000" dirty="0">
                <a:solidFill>
                  <a:srgbClr val="0070C0"/>
                </a:solidFill>
              </a:rPr>
              <a:t> factors, e.g. the laws concerning wills/ advanced directives; cost of funeral…</a:t>
            </a:r>
          </a:p>
          <a:p>
            <a:pPr marL="285750" indent="-285750">
              <a:buFont typeface="Arial" panose="020B0604020202020204" pitchFamily="34" charset="0"/>
              <a:buChar char="•"/>
            </a:pPr>
            <a:r>
              <a:rPr lang="en-GB" sz="2000" dirty="0">
                <a:solidFill>
                  <a:srgbClr val="0070C0"/>
                </a:solidFill>
              </a:rPr>
              <a:t>Sociocultural factors, e.g. religious beliefs around death, traditions, spiritual leader involvement…</a:t>
            </a:r>
          </a:p>
          <a:p>
            <a:pPr marL="285750" indent="-285750">
              <a:buFont typeface="Arial" panose="020B0604020202020204" pitchFamily="34" charset="0"/>
              <a:buChar char="•"/>
            </a:pPr>
            <a:r>
              <a:rPr lang="en-GB" sz="2000" dirty="0">
                <a:solidFill>
                  <a:srgbClr val="0070C0"/>
                </a:solidFill>
              </a:rPr>
              <a:t>Environmental factors, e.g. problems with privacy in hospital, practical access to wash and toilet facilities at home…</a:t>
            </a:r>
          </a:p>
        </p:txBody>
      </p:sp>
    </p:spTree>
    <p:extLst>
      <p:ext uri="{BB962C8B-B14F-4D97-AF65-F5344CB8AC3E}">
        <p14:creationId xmlns:p14="http://schemas.microsoft.com/office/powerpoint/2010/main" val="1314021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7F58C-68FC-604A-6614-A5A0A3199557}"/>
              </a:ext>
            </a:extLst>
          </p:cNvPr>
          <p:cNvSpPr>
            <a:spLocks noGrp="1"/>
          </p:cNvSpPr>
          <p:nvPr>
            <p:ph type="title"/>
          </p:nvPr>
        </p:nvSpPr>
        <p:spPr>
          <a:xfrm>
            <a:off x="270589" y="365125"/>
            <a:ext cx="11663264" cy="874395"/>
          </a:xfrm>
        </p:spPr>
        <p:txBody>
          <a:bodyPr/>
          <a:lstStyle/>
          <a:p>
            <a:r>
              <a:rPr lang="en-US" b="1" dirty="0">
                <a:solidFill>
                  <a:srgbClr val="0070C0"/>
                </a:solidFill>
              </a:rPr>
              <a:t>Involve the interdisciplinary team, </a:t>
            </a:r>
            <a:r>
              <a:rPr lang="en-US" b="1" dirty="0" err="1">
                <a:solidFill>
                  <a:srgbClr val="0070C0"/>
                </a:solidFill>
              </a:rPr>
              <a:t>e.g</a:t>
            </a:r>
            <a:r>
              <a:rPr lang="en-US" b="1" dirty="0">
                <a:solidFill>
                  <a:srgbClr val="0070C0"/>
                </a:solidFill>
              </a:rPr>
              <a:t>…</a:t>
            </a:r>
          </a:p>
        </p:txBody>
      </p:sp>
      <p:sp>
        <p:nvSpPr>
          <p:cNvPr id="3" name="Content Placeholder 2">
            <a:extLst>
              <a:ext uri="{FF2B5EF4-FFF2-40B4-BE49-F238E27FC236}">
                <a16:creationId xmlns:a16="http://schemas.microsoft.com/office/drawing/2014/main" xmlns="" id="{0A1C46A5-879F-0A3D-1675-9A67C4F70928}"/>
              </a:ext>
            </a:extLst>
          </p:cNvPr>
          <p:cNvSpPr>
            <a:spLocks noGrp="1"/>
          </p:cNvSpPr>
          <p:nvPr>
            <p:ph idx="1"/>
          </p:nvPr>
        </p:nvSpPr>
        <p:spPr>
          <a:xfrm>
            <a:off x="270589" y="1371600"/>
            <a:ext cx="11663264" cy="4805363"/>
          </a:xfrm>
        </p:spPr>
        <p:txBody>
          <a:bodyPr>
            <a:normAutofit/>
          </a:bodyPr>
          <a:lstStyle/>
          <a:p>
            <a:r>
              <a:rPr lang="en-US" dirty="0">
                <a:solidFill>
                  <a:srgbClr val="0070C0"/>
                </a:solidFill>
              </a:rPr>
              <a:t>Occupational therapy – intervention support with everyday tasks to improve social participation, wellbeing, daily functioning and sense of competence, and if necessary, home modification.</a:t>
            </a:r>
          </a:p>
          <a:p>
            <a:r>
              <a:rPr lang="en-US" dirty="0">
                <a:solidFill>
                  <a:srgbClr val="0070C0"/>
                </a:solidFill>
              </a:rPr>
              <a:t>Bright light therapy</a:t>
            </a:r>
          </a:p>
          <a:p>
            <a:r>
              <a:rPr lang="en-US" dirty="0">
                <a:solidFill>
                  <a:srgbClr val="0070C0"/>
                </a:solidFill>
              </a:rPr>
              <a:t>Aroma therapy</a:t>
            </a:r>
          </a:p>
          <a:p>
            <a:r>
              <a:rPr lang="en-US" dirty="0">
                <a:solidFill>
                  <a:srgbClr val="0070C0"/>
                </a:solidFill>
              </a:rPr>
              <a:t>Pet therapy/Animal assisted therapy</a:t>
            </a:r>
          </a:p>
          <a:p>
            <a:r>
              <a:rPr lang="en-US" dirty="0">
                <a:solidFill>
                  <a:srgbClr val="0070C0"/>
                </a:solidFill>
              </a:rPr>
              <a:t>Use of assistive technologies – assist frail vulnerable members in home care (use with care as it can detract from building human relationships)</a:t>
            </a:r>
          </a:p>
        </p:txBody>
      </p:sp>
    </p:spTree>
    <p:extLst>
      <p:ext uri="{BB962C8B-B14F-4D97-AF65-F5344CB8AC3E}">
        <p14:creationId xmlns:p14="http://schemas.microsoft.com/office/powerpoint/2010/main" val="923250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9D5685-D741-981C-90CC-AD7420B97663}"/>
              </a:ext>
            </a:extLst>
          </p:cNvPr>
          <p:cNvSpPr>
            <a:spLocks noGrp="1"/>
          </p:cNvSpPr>
          <p:nvPr>
            <p:ph type="title"/>
          </p:nvPr>
        </p:nvSpPr>
        <p:spPr>
          <a:xfrm>
            <a:off x="205273" y="365125"/>
            <a:ext cx="11765903" cy="874395"/>
          </a:xfrm>
        </p:spPr>
        <p:txBody>
          <a:bodyPr/>
          <a:lstStyle/>
          <a:p>
            <a:r>
              <a:rPr lang="en-US" b="1" dirty="0">
                <a:solidFill>
                  <a:srgbClr val="0070C0"/>
                </a:solidFill>
              </a:rPr>
              <a:t>Caregiver role strain/caregiver support</a:t>
            </a:r>
          </a:p>
        </p:txBody>
      </p:sp>
      <p:sp>
        <p:nvSpPr>
          <p:cNvPr id="3" name="Content Placeholder 2">
            <a:extLst>
              <a:ext uri="{FF2B5EF4-FFF2-40B4-BE49-F238E27FC236}">
                <a16:creationId xmlns:a16="http://schemas.microsoft.com/office/drawing/2014/main" xmlns="" id="{B918D300-E4B9-B919-C540-F09C2938CDCD}"/>
              </a:ext>
            </a:extLst>
          </p:cNvPr>
          <p:cNvSpPr>
            <a:spLocks noGrp="1"/>
          </p:cNvSpPr>
          <p:nvPr>
            <p:ph idx="1"/>
          </p:nvPr>
        </p:nvSpPr>
        <p:spPr>
          <a:xfrm>
            <a:off x="205273" y="1371600"/>
            <a:ext cx="11765903" cy="3489649"/>
          </a:xfrm>
        </p:spPr>
        <p:txBody>
          <a:bodyPr/>
          <a:lstStyle/>
          <a:p>
            <a:r>
              <a:rPr lang="en-US" dirty="0">
                <a:solidFill>
                  <a:srgbClr val="0070C0"/>
                </a:solidFill>
              </a:rPr>
              <a:t>Primary caregiver – most a family member</a:t>
            </a:r>
          </a:p>
          <a:p>
            <a:r>
              <a:rPr lang="en-US" dirty="0">
                <a:solidFill>
                  <a:srgbClr val="0070C0"/>
                </a:solidFill>
              </a:rPr>
              <a:t>Burden to the caregiver (social, psychological, economic, physical)</a:t>
            </a:r>
          </a:p>
          <a:p>
            <a:r>
              <a:rPr lang="en-US" dirty="0">
                <a:solidFill>
                  <a:srgbClr val="0070C0"/>
                </a:solidFill>
              </a:rPr>
              <a:t>Some do not understand it as a burden (due to cultural and religious boundaries); but their suffering is concealed. </a:t>
            </a:r>
          </a:p>
          <a:p>
            <a:r>
              <a:rPr lang="en-US" dirty="0">
                <a:solidFill>
                  <a:srgbClr val="0070C0"/>
                </a:solidFill>
              </a:rPr>
              <a:t>They should be supported in every aspect to look after them selves, rest and relax</a:t>
            </a:r>
          </a:p>
          <a:p>
            <a:r>
              <a:rPr lang="en-US" dirty="0">
                <a:solidFill>
                  <a:srgbClr val="0070C0"/>
                </a:solidFill>
              </a:rPr>
              <a:t>Direct them to information, support and to enhance manual dexterity. </a:t>
            </a:r>
          </a:p>
        </p:txBody>
      </p:sp>
      <p:pic>
        <p:nvPicPr>
          <p:cNvPr id="5" name="Picture 4">
            <a:extLst>
              <a:ext uri="{FF2B5EF4-FFF2-40B4-BE49-F238E27FC236}">
                <a16:creationId xmlns:a16="http://schemas.microsoft.com/office/drawing/2014/main" xmlns="" id="{65C889D4-3B65-9EE5-9FCF-043D0D68C5EA}"/>
              </a:ext>
            </a:extLst>
          </p:cNvPr>
          <p:cNvPicPr>
            <a:picLocks noChangeAspect="1"/>
          </p:cNvPicPr>
          <p:nvPr/>
        </p:nvPicPr>
        <p:blipFill>
          <a:blip r:embed="rId2"/>
          <a:stretch>
            <a:fillRect/>
          </a:stretch>
        </p:blipFill>
        <p:spPr>
          <a:xfrm>
            <a:off x="9691132" y="5402516"/>
            <a:ext cx="2639358" cy="1455483"/>
          </a:xfrm>
          <a:prstGeom prst="rect">
            <a:avLst/>
          </a:prstGeom>
        </p:spPr>
      </p:pic>
    </p:spTree>
    <p:extLst>
      <p:ext uri="{BB962C8B-B14F-4D97-AF65-F5344CB8AC3E}">
        <p14:creationId xmlns:p14="http://schemas.microsoft.com/office/powerpoint/2010/main" val="3977532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BA7A9-9BA1-44D5-FB65-E6BF268B9AA7}"/>
              </a:ext>
            </a:extLst>
          </p:cNvPr>
          <p:cNvSpPr>
            <a:spLocks noGrp="1"/>
          </p:cNvSpPr>
          <p:nvPr>
            <p:ph type="title"/>
          </p:nvPr>
        </p:nvSpPr>
        <p:spPr/>
        <p:txBody>
          <a:bodyPr>
            <a:normAutofit fontScale="90000"/>
          </a:bodyPr>
          <a:lstStyle/>
          <a:p>
            <a:r>
              <a:rPr lang="en-US" b="1" dirty="0">
                <a:solidFill>
                  <a:srgbClr val="0070C0"/>
                </a:solidFill>
              </a:rPr>
              <a:t>Addressing the needs of elderly patients with NDD in SL</a:t>
            </a:r>
            <a:endParaRPr lang="en-US" dirty="0">
              <a:solidFill>
                <a:srgbClr val="0070C0"/>
              </a:solidFill>
            </a:endParaRPr>
          </a:p>
        </p:txBody>
      </p:sp>
      <p:sp>
        <p:nvSpPr>
          <p:cNvPr id="3" name="Content Placeholder 2">
            <a:extLst>
              <a:ext uri="{FF2B5EF4-FFF2-40B4-BE49-F238E27FC236}">
                <a16:creationId xmlns:a16="http://schemas.microsoft.com/office/drawing/2014/main" xmlns="" id="{923921DC-D6A6-A951-307F-3E56AC0896F0}"/>
              </a:ext>
            </a:extLst>
          </p:cNvPr>
          <p:cNvSpPr>
            <a:spLocks noGrp="1"/>
          </p:cNvSpPr>
          <p:nvPr>
            <p:ph idx="1"/>
          </p:nvPr>
        </p:nvSpPr>
        <p:spPr>
          <a:xfrm>
            <a:off x="289249" y="1590260"/>
            <a:ext cx="11266647" cy="3723861"/>
          </a:xfrm>
        </p:spPr>
        <p:txBody>
          <a:bodyPr>
            <a:normAutofit/>
          </a:bodyPr>
          <a:lstStyle/>
          <a:p>
            <a:r>
              <a:rPr lang="en-US" dirty="0">
                <a:solidFill>
                  <a:srgbClr val="0070C0"/>
                </a:solidFill>
                <a:cs typeface="Arial" panose="020B0604020202020204" pitchFamily="34" charset="0"/>
              </a:rPr>
              <a:t>Patients with NDD are cared by the informal caregivers in the Sri Lankan setting. </a:t>
            </a:r>
          </a:p>
          <a:p>
            <a:endParaRPr lang="en-US" dirty="0">
              <a:solidFill>
                <a:srgbClr val="0070C0"/>
              </a:solidFill>
              <a:cs typeface="Arial" panose="020B0604020202020204" pitchFamily="34" charset="0"/>
            </a:endParaRPr>
          </a:p>
          <a:p>
            <a:r>
              <a:rPr lang="en-US" dirty="0">
                <a:solidFill>
                  <a:srgbClr val="0070C0"/>
                </a:solidFill>
                <a:effectLst/>
                <a:ea typeface="Calibri" panose="020F0502020204030204" pitchFamily="34" charset="0"/>
                <a:cs typeface="Arial" panose="020B0604020202020204" pitchFamily="34" charset="0"/>
              </a:rPr>
              <a:t>Sri Lanka has the 3</a:t>
            </a:r>
            <a:r>
              <a:rPr lang="en-US" baseline="30000" dirty="0">
                <a:solidFill>
                  <a:srgbClr val="0070C0"/>
                </a:solidFill>
                <a:effectLst/>
                <a:ea typeface="Calibri" panose="020F0502020204030204" pitchFamily="34" charset="0"/>
                <a:cs typeface="Arial" panose="020B0604020202020204" pitchFamily="34" charset="0"/>
              </a:rPr>
              <a:t>rd</a:t>
            </a:r>
            <a:r>
              <a:rPr lang="en-US" dirty="0">
                <a:solidFill>
                  <a:srgbClr val="0070C0"/>
                </a:solidFill>
                <a:effectLst/>
                <a:ea typeface="Calibri" panose="020F0502020204030204" pitchFamily="34" charset="0"/>
                <a:cs typeface="Arial" panose="020B0604020202020204" pitchFamily="34" charset="0"/>
              </a:rPr>
              <a:t> highest rate of elderly population.</a:t>
            </a:r>
          </a:p>
          <a:p>
            <a:endParaRPr lang="en-US" dirty="0">
              <a:solidFill>
                <a:srgbClr val="0070C0"/>
              </a:solidFill>
              <a:ea typeface="Calibri" panose="020F0502020204030204" pitchFamily="34" charset="0"/>
              <a:cs typeface="Arial" panose="020B0604020202020204" pitchFamily="34" charset="0"/>
            </a:endParaRPr>
          </a:p>
          <a:p>
            <a:r>
              <a:rPr lang="en-US" b="0" i="0" dirty="0">
                <a:solidFill>
                  <a:srgbClr val="0070C0"/>
                </a:solidFill>
                <a:effectLst/>
              </a:rPr>
              <a:t>Different sociocultural, environmental, and politico-economic issues in </a:t>
            </a:r>
            <a:r>
              <a:rPr lang="en-US" dirty="0">
                <a:solidFill>
                  <a:srgbClr val="0070C0"/>
                </a:solidFill>
                <a:effectLst/>
                <a:ea typeface="Calibri" panose="020F0502020204030204" pitchFamily="34" charset="0"/>
                <a:cs typeface="Arial" panose="020B0604020202020204" pitchFamily="34" charset="0"/>
              </a:rPr>
              <a:t>Sri Lanka would double its impact in future. </a:t>
            </a:r>
            <a:endParaRPr lang="en-US" sz="40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xmlns="" id="{8F5C730F-AD47-9098-0D64-87B4367E1AF4}"/>
              </a:ext>
            </a:extLst>
          </p:cNvPr>
          <p:cNvPicPr>
            <a:picLocks noChangeAspect="1"/>
          </p:cNvPicPr>
          <p:nvPr/>
        </p:nvPicPr>
        <p:blipFill>
          <a:blip r:embed="rId2"/>
          <a:stretch>
            <a:fillRect/>
          </a:stretch>
        </p:blipFill>
        <p:spPr>
          <a:xfrm>
            <a:off x="8930108" y="5418690"/>
            <a:ext cx="3261892" cy="1439310"/>
          </a:xfrm>
          <a:prstGeom prst="rect">
            <a:avLst/>
          </a:prstGeom>
        </p:spPr>
      </p:pic>
    </p:spTree>
    <p:extLst>
      <p:ext uri="{BB962C8B-B14F-4D97-AF65-F5344CB8AC3E}">
        <p14:creationId xmlns:p14="http://schemas.microsoft.com/office/powerpoint/2010/main" val="102412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921FA-DC6F-8349-17DA-45929C6E8839}"/>
              </a:ext>
            </a:extLst>
          </p:cNvPr>
          <p:cNvSpPr>
            <a:spLocks noGrp="1"/>
          </p:cNvSpPr>
          <p:nvPr>
            <p:ph type="title"/>
          </p:nvPr>
        </p:nvSpPr>
        <p:spPr>
          <a:xfrm>
            <a:off x="279918" y="365125"/>
            <a:ext cx="11607282" cy="874395"/>
          </a:xfrm>
        </p:spPr>
        <p:txBody>
          <a:bodyPr>
            <a:normAutofit/>
          </a:bodyPr>
          <a:lstStyle/>
          <a:p>
            <a:r>
              <a:rPr lang="en-US" b="1" dirty="0" err="1">
                <a:solidFill>
                  <a:srgbClr val="0070C0"/>
                </a:solidFill>
              </a:rPr>
              <a:t>Contd</a:t>
            </a:r>
            <a:r>
              <a:rPr lang="en-US" b="1" dirty="0">
                <a:solidFill>
                  <a:srgbClr val="0070C0"/>
                </a:solidFill>
              </a:rPr>
              <a:t>….</a:t>
            </a:r>
          </a:p>
        </p:txBody>
      </p:sp>
      <p:sp>
        <p:nvSpPr>
          <p:cNvPr id="3" name="Content Placeholder 2">
            <a:extLst>
              <a:ext uri="{FF2B5EF4-FFF2-40B4-BE49-F238E27FC236}">
                <a16:creationId xmlns:a16="http://schemas.microsoft.com/office/drawing/2014/main" xmlns="" id="{5DBADF54-67FB-C983-A3AE-5C8473512B79}"/>
              </a:ext>
            </a:extLst>
          </p:cNvPr>
          <p:cNvSpPr>
            <a:spLocks noGrp="1"/>
          </p:cNvSpPr>
          <p:nvPr>
            <p:ph idx="1"/>
          </p:nvPr>
        </p:nvSpPr>
        <p:spPr>
          <a:xfrm>
            <a:off x="279918" y="1371600"/>
            <a:ext cx="11607282" cy="4805363"/>
          </a:xfrm>
        </p:spPr>
        <p:txBody>
          <a:bodyPr>
            <a:normAutofit/>
          </a:bodyPr>
          <a:lstStyle/>
          <a:p>
            <a:endParaRPr lang="en-US"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70C0"/>
                </a:solidFill>
                <a:effectLst/>
                <a:latin typeface="Arial" panose="020B0604020202020204" pitchFamily="34" charset="0"/>
                <a:ea typeface="Calibri" panose="020F0502020204030204" pitchFamily="34" charset="0"/>
                <a:cs typeface="Arial" panose="020B0604020202020204" pitchFamily="34" charset="0"/>
              </a:rPr>
              <a:t>Sri Lankan healthcare professionals (HCP) should address the coordinated delivery of care for affected elderly while addressing the needs of patients and controlling factors affecting negatively on care and rehabilitation. </a:t>
            </a:r>
          </a:p>
          <a:p>
            <a:endParaRPr lang="en-US" sz="4000" dirty="0">
              <a:solidFill>
                <a:srgbClr val="0070C0"/>
              </a:solidFill>
              <a:latin typeface="Arial" panose="020B0604020202020204" pitchFamily="34" charset="0"/>
              <a:cs typeface="Arial" panose="020B0604020202020204" pitchFamily="34" charset="0"/>
            </a:endParaRPr>
          </a:p>
          <a:p>
            <a:r>
              <a:rPr lang="en-US" dirty="0">
                <a:solidFill>
                  <a:srgbClr val="0070C0"/>
                </a:solidFill>
                <a:latin typeface="Arial" panose="020B0604020202020204" pitchFamily="34" charset="0"/>
                <a:cs typeface="Arial" panose="020B0604020202020204" pitchFamily="34" charset="0"/>
              </a:rPr>
              <a:t>A comprehensive approach should be taken with an inter-disciplinary team involvement and involvement of informal caregivers or the family. </a:t>
            </a:r>
          </a:p>
          <a:p>
            <a:endParaRPr lang="en-US" dirty="0">
              <a:solidFill>
                <a:srgbClr val="0070C0"/>
              </a:solidFill>
              <a:latin typeface="Arial" panose="020B0604020202020204" pitchFamily="34" charset="0"/>
              <a:cs typeface="Arial" panose="020B0604020202020204" pitchFamily="34" charset="0"/>
            </a:endParaRPr>
          </a:p>
          <a:p>
            <a:pPr marL="0" indent="0">
              <a:buNone/>
            </a:pPr>
            <a:endParaRPr lang="en-US" dirty="0">
              <a:solidFill>
                <a:srgbClr val="0070C0"/>
              </a:solidFill>
              <a:latin typeface="Arial" panose="020B0604020202020204" pitchFamily="34" charset="0"/>
              <a:cs typeface="Arial" panose="020B0604020202020204" pitchFamily="34" charset="0"/>
            </a:endParaRPr>
          </a:p>
          <a:p>
            <a:endParaRPr lang="en-US" dirty="0">
              <a:solidFill>
                <a:srgbClr val="0070C0"/>
              </a:solidFill>
              <a:latin typeface="Arial" panose="020B0604020202020204" pitchFamily="34" charset="0"/>
              <a:cs typeface="Arial" panose="020B0604020202020204" pitchFamily="34" charset="0"/>
            </a:endParaRPr>
          </a:p>
          <a:p>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90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C8E53-A205-F134-FF67-1CDF24BC2EA0}"/>
              </a:ext>
            </a:extLst>
          </p:cNvPr>
          <p:cNvSpPr>
            <a:spLocks noGrp="1"/>
          </p:cNvSpPr>
          <p:nvPr>
            <p:ph type="title"/>
          </p:nvPr>
        </p:nvSpPr>
        <p:spPr/>
        <p:txBody>
          <a:bodyPr/>
          <a:lstStyle/>
          <a:p>
            <a:r>
              <a:rPr lang="en-US" b="1" dirty="0">
                <a:solidFill>
                  <a:srgbClr val="0070C0"/>
                </a:solidFill>
              </a:rPr>
              <a:t>Challenges encountered  </a:t>
            </a:r>
          </a:p>
        </p:txBody>
      </p:sp>
      <p:sp>
        <p:nvSpPr>
          <p:cNvPr id="3" name="Content Placeholder 2">
            <a:extLst>
              <a:ext uri="{FF2B5EF4-FFF2-40B4-BE49-F238E27FC236}">
                <a16:creationId xmlns:a16="http://schemas.microsoft.com/office/drawing/2014/main" xmlns="" id="{D4DA2699-3567-A121-1C14-7B22F133129A}"/>
              </a:ext>
            </a:extLst>
          </p:cNvPr>
          <p:cNvSpPr>
            <a:spLocks noGrp="1"/>
          </p:cNvSpPr>
          <p:nvPr>
            <p:ph idx="1"/>
          </p:nvPr>
        </p:nvSpPr>
        <p:spPr/>
        <p:txBody>
          <a:bodyPr>
            <a:normAutofit/>
          </a:bodyPr>
          <a:lstStyle/>
          <a:p>
            <a:endParaRPr lang="en-US" sz="1100" dirty="0">
              <a:solidFill>
                <a:srgbClr val="0070C0"/>
              </a:solidFill>
            </a:endParaRPr>
          </a:p>
          <a:p>
            <a:r>
              <a:rPr lang="en-US" sz="2800" dirty="0">
                <a:solidFill>
                  <a:srgbClr val="0070C0"/>
                </a:solidFill>
              </a:rPr>
              <a:t>Organizational barriers</a:t>
            </a:r>
          </a:p>
          <a:p>
            <a:r>
              <a:rPr lang="en-US" sz="2800" dirty="0">
                <a:solidFill>
                  <a:srgbClr val="0070C0"/>
                </a:solidFill>
              </a:rPr>
              <a:t>Cultural and ethical </a:t>
            </a:r>
            <a:r>
              <a:rPr lang="en-US" dirty="0">
                <a:solidFill>
                  <a:srgbClr val="0070C0"/>
                </a:solidFill>
              </a:rPr>
              <a:t>perspectives</a:t>
            </a:r>
            <a:endParaRPr lang="en-US" sz="2800" dirty="0">
              <a:solidFill>
                <a:srgbClr val="0070C0"/>
              </a:solidFill>
            </a:endParaRPr>
          </a:p>
          <a:p>
            <a:r>
              <a:rPr lang="en-US" sz="2800" dirty="0">
                <a:solidFill>
                  <a:srgbClr val="0070C0"/>
                </a:solidFill>
              </a:rPr>
              <a:t>Adherence to principles of caring </a:t>
            </a:r>
          </a:p>
          <a:p>
            <a:r>
              <a:rPr lang="en-US" sz="2800" dirty="0">
                <a:solidFill>
                  <a:srgbClr val="0070C0"/>
                </a:solidFill>
              </a:rPr>
              <a:t>Education and training </a:t>
            </a:r>
          </a:p>
          <a:p>
            <a:r>
              <a:rPr lang="en-US" sz="2800" dirty="0">
                <a:solidFill>
                  <a:srgbClr val="0070C0"/>
                </a:solidFill>
              </a:rPr>
              <a:t>Delivery of continuing care</a:t>
            </a:r>
          </a:p>
          <a:p>
            <a:r>
              <a:rPr lang="en-US" sz="2800" dirty="0">
                <a:solidFill>
                  <a:srgbClr val="0070C0"/>
                </a:solidFill>
              </a:rPr>
              <a:t>Financial issues, economic crisis </a:t>
            </a:r>
          </a:p>
          <a:p>
            <a:r>
              <a:rPr lang="en-US" sz="2800" dirty="0">
                <a:solidFill>
                  <a:srgbClr val="0070C0"/>
                </a:solidFill>
              </a:rPr>
              <a:t>Cultural acceptance</a:t>
            </a:r>
          </a:p>
          <a:p>
            <a:r>
              <a:rPr lang="en-US" dirty="0">
                <a:solidFill>
                  <a:srgbClr val="0070C0"/>
                </a:solidFill>
              </a:rPr>
              <a:t>Barriers in lobbying </a:t>
            </a:r>
            <a:endParaRPr lang="en-US" sz="2800" dirty="0">
              <a:solidFill>
                <a:srgbClr val="0070C0"/>
              </a:solidFill>
            </a:endParaRPr>
          </a:p>
          <a:p>
            <a:endParaRPr lang="en-US" dirty="0">
              <a:solidFill>
                <a:srgbClr val="0070C0"/>
              </a:solidFill>
            </a:endParaRPr>
          </a:p>
        </p:txBody>
      </p:sp>
      <p:pic>
        <p:nvPicPr>
          <p:cNvPr id="4" name="Picture 3">
            <a:extLst>
              <a:ext uri="{FF2B5EF4-FFF2-40B4-BE49-F238E27FC236}">
                <a16:creationId xmlns:a16="http://schemas.microsoft.com/office/drawing/2014/main" xmlns="" id="{19F75CC7-AFB1-1228-A6E8-0A108EED9A60}"/>
              </a:ext>
            </a:extLst>
          </p:cNvPr>
          <p:cNvPicPr>
            <a:picLocks noChangeAspect="1"/>
          </p:cNvPicPr>
          <p:nvPr/>
        </p:nvPicPr>
        <p:blipFill>
          <a:blip r:embed="rId2"/>
          <a:stretch>
            <a:fillRect/>
          </a:stretch>
        </p:blipFill>
        <p:spPr>
          <a:xfrm>
            <a:off x="7182678" y="4040256"/>
            <a:ext cx="5009322" cy="2817744"/>
          </a:xfrm>
          <a:prstGeom prst="rect">
            <a:avLst/>
          </a:prstGeom>
        </p:spPr>
      </p:pic>
    </p:spTree>
    <p:extLst>
      <p:ext uri="{BB962C8B-B14F-4D97-AF65-F5344CB8AC3E}">
        <p14:creationId xmlns:p14="http://schemas.microsoft.com/office/powerpoint/2010/main" val="1643983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68F40-32DE-98CE-C13E-5D860B9A43D3}"/>
              </a:ext>
            </a:extLst>
          </p:cNvPr>
          <p:cNvSpPr>
            <a:spLocks noGrp="1"/>
          </p:cNvSpPr>
          <p:nvPr>
            <p:ph type="title"/>
          </p:nvPr>
        </p:nvSpPr>
        <p:spPr>
          <a:xfrm>
            <a:off x="242596" y="365125"/>
            <a:ext cx="11700588" cy="874395"/>
          </a:xfrm>
        </p:spPr>
        <p:txBody>
          <a:bodyPr/>
          <a:lstStyle/>
          <a:p>
            <a:r>
              <a:rPr lang="en-US" b="1" dirty="0">
                <a:solidFill>
                  <a:srgbClr val="0070C0"/>
                </a:solidFill>
              </a:rPr>
              <a:t>Overcome the challenges</a:t>
            </a:r>
          </a:p>
        </p:txBody>
      </p:sp>
      <p:sp>
        <p:nvSpPr>
          <p:cNvPr id="3" name="Content Placeholder 2">
            <a:extLst>
              <a:ext uri="{FF2B5EF4-FFF2-40B4-BE49-F238E27FC236}">
                <a16:creationId xmlns:a16="http://schemas.microsoft.com/office/drawing/2014/main" xmlns="" id="{E4380EEE-4EA7-6D28-DB09-99E5D9B9D433}"/>
              </a:ext>
            </a:extLst>
          </p:cNvPr>
          <p:cNvSpPr>
            <a:spLocks noGrp="1"/>
          </p:cNvSpPr>
          <p:nvPr>
            <p:ph idx="1"/>
          </p:nvPr>
        </p:nvSpPr>
        <p:spPr>
          <a:xfrm>
            <a:off x="242596" y="1371600"/>
            <a:ext cx="11700588" cy="4805363"/>
          </a:xfrm>
        </p:spPr>
        <p:txBody>
          <a:bodyPr>
            <a:normAutofit fontScale="92500" lnSpcReduction="20000"/>
          </a:bodyPr>
          <a:lstStyle/>
          <a:p>
            <a:r>
              <a:rPr lang="en-US" dirty="0">
                <a:solidFill>
                  <a:srgbClr val="0070C0"/>
                </a:solidFill>
                <a:latin typeface="Arial" panose="020B0604020202020204" pitchFamily="34" charset="0"/>
                <a:cs typeface="Arial" panose="020B0604020202020204" pitchFamily="34" charset="0"/>
              </a:rPr>
              <a:t>Have greater integration between medical and social care services for patients living with NDD</a:t>
            </a:r>
          </a:p>
          <a:p>
            <a:r>
              <a:rPr lang="en-US" dirty="0">
                <a:solidFill>
                  <a:srgbClr val="0070C0"/>
                </a:solidFill>
                <a:latin typeface="Arial" panose="020B0604020202020204" pitchFamily="34" charset="0"/>
                <a:cs typeface="Arial" panose="020B0604020202020204" pitchFamily="34" charset="0"/>
              </a:rPr>
              <a:t>Have mutual understanding and realistic expectations regarding the availability and utility of medical treatments and social services</a:t>
            </a:r>
          </a:p>
          <a:p>
            <a:r>
              <a:rPr lang="en-US" dirty="0">
                <a:solidFill>
                  <a:srgbClr val="0070C0"/>
                </a:solidFill>
                <a:latin typeface="Arial" panose="020B0604020202020204" pitchFamily="34" charset="0"/>
                <a:cs typeface="Arial" panose="020B0604020202020204" pitchFamily="34" charset="0"/>
              </a:rPr>
              <a:t>Identify the reasons why patients living with NDD require highly accessible, specialized and flexible services</a:t>
            </a:r>
          </a:p>
          <a:p>
            <a:r>
              <a:rPr lang="en-US" dirty="0">
                <a:solidFill>
                  <a:srgbClr val="0070C0"/>
                </a:solidFill>
                <a:latin typeface="Arial" panose="020B0604020202020204" pitchFamily="34" charset="0"/>
                <a:cs typeface="Arial" panose="020B0604020202020204" pitchFamily="34" charset="0"/>
              </a:rPr>
              <a:t>Undergo training in NDD to learn how to support function and respond to needs</a:t>
            </a:r>
          </a:p>
          <a:p>
            <a:r>
              <a:rPr lang="en-US" dirty="0">
                <a:solidFill>
                  <a:srgbClr val="0070C0"/>
                </a:solidFill>
                <a:latin typeface="Arial" panose="020B0604020202020204" pitchFamily="34" charset="0"/>
                <a:cs typeface="Arial" panose="020B0604020202020204" pitchFamily="34" charset="0"/>
              </a:rPr>
              <a:t>Introduce programs and services that are personalized and able to accommodate a full spectrum of symptoms and needs </a:t>
            </a:r>
          </a:p>
          <a:p>
            <a:r>
              <a:rPr lang="en-US" b="1" dirty="0">
                <a:solidFill>
                  <a:srgbClr val="0070C0"/>
                </a:solidFill>
                <a:latin typeface="Arial" panose="020B0604020202020204" pitchFamily="34" charset="0"/>
                <a:cs typeface="Arial" panose="020B0604020202020204" pitchFamily="34" charset="0"/>
              </a:rPr>
              <a:t>Provide collaborative efforts that may reduce harm for patients and their families (health authorities, social services, politics, education, research and training)</a:t>
            </a:r>
          </a:p>
          <a:p>
            <a:endParaRPr 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543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9A7AB-9195-F6EC-5854-8A2CEB3FFFCB}"/>
              </a:ext>
            </a:extLst>
          </p:cNvPr>
          <p:cNvSpPr>
            <a:spLocks noGrp="1"/>
          </p:cNvSpPr>
          <p:nvPr>
            <p:ph type="title"/>
          </p:nvPr>
        </p:nvSpPr>
        <p:spPr/>
        <p:txBody>
          <a:bodyPr/>
          <a:lstStyle/>
          <a:p>
            <a:r>
              <a:rPr lang="en-US" b="1" dirty="0">
                <a:solidFill>
                  <a:srgbClr val="0070C0"/>
                </a:solidFill>
              </a:rPr>
              <a:t>Summary </a:t>
            </a:r>
          </a:p>
        </p:txBody>
      </p:sp>
      <p:sp>
        <p:nvSpPr>
          <p:cNvPr id="3" name="Content Placeholder 2">
            <a:extLst>
              <a:ext uri="{FF2B5EF4-FFF2-40B4-BE49-F238E27FC236}">
                <a16:creationId xmlns:a16="http://schemas.microsoft.com/office/drawing/2014/main" xmlns="" id="{74B1A9C6-1D14-C26A-8F77-DADB8CD69A70}"/>
              </a:ext>
            </a:extLst>
          </p:cNvPr>
          <p:cNvSpPr>
            <a:spLocks noGrp="1"/>
          </p:cNvSpPr>
          <p:nvPr>
            <p:ph idx="1"/>
          </p:nvPr>
        </p:nvSpPr>
        <p:spPr>
          <a:xfrm>
            <a:off x="569844" y="1371600"/>
            <a:ext cx="7156174" cy="4805363"/>
          </a:xfrm>
        </p:spPr>
        <p:txBody>
          <a:bodyPr>
            <a:normAutofit fontScale="92500" lnSpcReduction="20000"/>
          </a:bodyPr>
          <a:lstStyle/>
          <a:p>
            <a:r>
              <a:rPr lang="en-US" sz="2800" dirty="0">
                <a:solidFill>
                  <a:srgbClr val="0070C0"/>
                </a:solidFill>
                <a:latin typeface="Arial" panose="020B0604020202020204" pitchFamily="34" charset="0"/>
                <a:cs typeface="Arial" panose="020B0604020202020204" pitchFamily="34" charset="0"/>
              </a:rPr>
              <a:t>Diagnosis, management and rehabilitation of a patient with NDD is a long journey.</a:t>
            </a:r>
          </a:p>
          <a:p>
            <a:endParaRPr lang="en-US" dirty="0">
              <a:solidFill>
                <a:srgbClr val="0070C0"/>
              </a:solidFill>
              <a:latin typeface="Arial" panose="020B0604020202020204" pitchFamily="34" charset="0"/>
              <a:cs typeface="Arial" panose="020B0604020202020204" pitchFamily="34" charset="0"/>
            </a:endParaRPr>
          </a:p>
          <a:p>
            <a:r>
              <a:rPr lang="en-US" sz="2800" dirty="0">
                <a:solidFill>
                  <a:srgbClr val="0070C0"/>
                </a:solidFill>
                <a:latin typeface="Arial" panose="020B0604020202020204" pitchFamily="34" charset="0"/>
                <a:cs typeface="Arial" panose="020B0604020202020204" pitchFamily="34" charset="0"/>
              </a:rPr>
              <a:t>Comprehensive care d</a:t>
            </a:r>
            <a:r>
              <a:rPr lang="en-US" sz="2800" dirty="0">
                <a:solidFill>
                  <a:srgbClr val="0070C0"/>
                </a:solidFill>
              </a:rPr>
              <a:t>elivers coordinated care, improve the  health and reduce cost. </a:t>
            </a:r>
          </a:p>
          <a:p>
            <a:endParaRPr lang="en-US" dirty="0">
              <a:solidFill>
                <a:srgbClr val="0070C0"/>
              </a:solidFill>
            </a:endParaRPr>
          </a:p>
          <a:p>
            <a:r>
              <a:rPr lang="en-US" sz="2800" dirty="0">
                <a:solidFill>
                  <a:srgbClr val="0070C0"/>
                </a:solidFill>
              </a:rPr>
              <a:t>Current health system remains with many barriers and challenges.</a:t>
            </a:r>
          </a:p>
          <a:p>
            <a:endParaRPr lang="en-US" dirty="0">
              <a:solidFill>
                <a:srgbClr val="0070C0"/>
              </a:solidFill>
            </a:endParaRPr>
          </a:p>
          <a:p>
            <a:r>
              <a:rPr lang="en-US" sz="2800" dirty="0">
                <a:solidFill>
                  <a:srgbClr val="0070C0"/>
                </a:solidFill>
                <a:latin typeface="Arial" panose="020B0604020202020204" pitchFamily="34" charset="0"/>
                <a:cs typeface="Arial" panose="020B0604020202020204" pitchFamily="34" charset="0"/>
              </a:rPr>
              <a:t>All should have to accompany with the patient and the carer on the journey assisting and supporting with their expertise to enhance the QoL.</a:t>
            </a:r>
            <a:endParaRPr lang="en-US" sz="2800" dirty="0">
              <a:solidFill>
                <a:srgbClr val="0070C0"/>
              </a:solidFill>
            </a:endParaRPr>
          </a:p>
          <a:p>
            <a:endParaRPr lang="en-US" sz="2800" dirty="0">
              <a:solidFill>
                <a:srgbClr val="0070C0"/>
              </a:solidFill>
              <a:latin typeface="Arial" panose="020B0604020202020204" pitchFamily="34" charset="0"/>
              <a:cs typeface="Arial" panose="020B0604020202020204" pitchFamily="34" charset="0"/>
            </a:endParaRPr>
          </a:p>
          <a:p>
            <a:endParaRPr lang="en-US" dirty="0">
              <a:solidFill>
                <a:srgbClr val="0070C0"/>
              </a:solidFill>
            </a:endParaRPr>
          </a:p>
        </p:txBody>
      </p:sp>
      <p:pic>
        <p:nvPicPr>
          <p:cNvPr id="4" name="Picture 3">
            <a:extLst>
              <a:ext uri="{FF2B5EF4-FFF2-40B4-BE49-F238E27FC236}">
                <a16:creationId xmlns:a16="http://schemas.microsoft.com/office/drawing/2014/main" xmlns="" id="{D644D226-EBAD-792E-4207-08B4EA7ED463}"/>
              </a:ext>
            </a:extLst>
          </p:cNvPr>
          <p:cNvPicPr>
            <a:picLocks noChangeAspect="1"/>
          </p:cNvPicPr>
          <p:nvPr/>
        </p:nvPicPr>
        <p:blipFill>
          <a:blip r:embed="rId2"/>
          <a:stretch>
            <a:fillRect/>
          </a:stretch>
        </p:blipFill>
        <p:spPr>
          <a:xfrm>
            <a:off x="7964557" y="2224828"/>
            <a:ext cx="4028660" cy="2685103"/>
          </a:xfrm>
          <a:prstGeom prst="rect">
            <a:avLst/>
          </a:prstGeom>
        </p:spPr>
      </p:pic>
    </p:spTree>
    <p:extLst>
      <p:ext uri="{BB962C8B-B14F-4D97-AF65-F5344CB8AC3E}">
        <p14:creationId xmlns:p14="http://schemas.microsoft.com/office/powerpoint/2010/main" val="4260900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D85E8-4A35-16E2-D758-57A66119B1EB}"/>
              </a:ext>
            </a:extLst>
          </p:cNvPr>
          <p:cNvSpPr>
            <a:spLocks noGrp="1"/>
          </p:cNvSpPr>
          <p:nvPr>
            <p:ph type="title"/>
          </p:nvPr>
        </p:nvSpPr>
        <p:spPr>
          <a:xfrm>
            <a:off x="270588" y="365125"/>
            <a:ext cx="11083212" cy="874395"/>
          </a:xfrm>
        </p:spPr>
        <p:txBody>
          <a:bodyPr/>
          <a:lstStyle/>
          <a:p>
            <a:r>
              <a:rPr lang="en-GB" dirty="0">
                <a:solidFill>
                  <a:srgbClr val="0070C0"/>
                </a:solidFill>
                <a:latin typeface="Calibri" panose="020F0502020204030204" pitchFamily="34" charset="0"/>
                <a:ea typeface="Calibri" panose="020F0502020204030204" pitchFamily="34" charset="0"/>
                <a:cs typeface="Calibri" panose="020F0502020204030204" pitchFamily="34" charset="0"/>
              </a:rPr>
              <a:t>References</a:t>
            </a:r>
          </a:p>
        </p:txBody>
      </p:sp>
      <p:sp>
        <p:nvSpPr>
          <p:cNvPr id="3" name="Content Placeholder 2">
            <a:extLst>
              <a:ext uri="{FF2B5EF4-FFF2-40B4-BE49-F238E27FC236}">
                <a16:creationId xmlns:a16="http://schemas.microsoft.com/office/drawing/2014/main" xmlns="" id="{4272252C-1284-BB5F-F092-A88D5D0AD0F5}"/>
              </a:ext>
            </a:extLst>
          </p:cNvPr>
          <p:cNvSpPr>
            <a:spLocks noGrp="1"/>
          </p:cNvSpPr>
          <p:nvPr>
            <p:ph idx="1"/>
          </p:nvPr>
        </p:nvSpPr>
        <p:spPr>
          <a:xfrm>
            <a:off x="270587" y="1371600"/>
            <a:ext cx="11691257" cy="4805363"/>
          </a:xfrm>
        </p:spPr>
        <p:txBody>
          <a:bodyPr>
            <a:normAutofit/>
          </a:bodyPr>
          <a:lstStyle/>
          <a:p>
            <a:r>
              <a:rPr lang="en-GB" sz="1100" b="0" i="0" dirty="0">
                <a:solidFill>
                  <a:srgbClr val="0070C0"/>
                </a:solidFill>
                <a:effectLst/>
                <a:latin typeface="Helvetica Neue"/>
              </a:rPr>
              <a:t>Government of South Australia (2023) Comprehensive Care, https://www.sahealth.sa.gov.au/wps/wcm/connect/public+content/sa+health+internet/clinical+resources/clinical+programs+and+practice+guidelines/safety+and+wellbeing/comprehensive+care/comprehensive+care#:~:text=Comprehensive%20care%20is%20the%20coordinated,wellbeing%2C%20and%20is%20clinically%20appropriate.</a:t>
            </a:r>
          </a:p>
          <a:p>
            <a:r>
              <a:rPr lang="en-GB" sz="1100" b="0" i="0" dirty="0">
                <a:solidFill>
                  <a:srgbClr val="0070C0"/>
                </a:solidFill>
                <a:effectLst/>
                <a:latin typeface="Helvetica Neue"/>
              </a:rPr>
              <a:t> </a:t>
            </a:r>
            <a:r>
              <a:rPr lang="en-GB" sz="1100" b="0" i="0" dirty="0" err="1">
                <a:solidFill>
                  <a:srgbClr val="0070C0"/>
                </a:solidFill>
                <a:effectLst/>
                <a:latin typeface="Helvetica Neue"/>
              </a:rPr>
              <a:t>Renghea</a:t>
            </a:r>
            <a:r>
              <a:rPr lang="en-GB" sz="1100" b="0" i="0" dirty="0">
                <a:solidFill>
                  <a:srgbClr val="0070C0"/>
                </a:solidFill>
                <a:effectLst/>
                <a:latin typeface="Helvetica Neue"/>
              </a:rPr>
              <a:t>, A. ., Cuevas-</a:t>
            </a:r>
            <a:r>
              <a:rPr lang="en-GB" sz="1100" b="0" i="0" dirty="0" err="1">
                <a:solidFill>
                  <a:srgbClr val="0070C0"/>
                </a:solidFill>
                <a:effectLst/>
                <a:latin typeface="Helvetica Neue"/>
              </a:rPr>
              <a:t>Budhart</a:t>
            </a:r>
            <a:r>
              <a:rPr lang="en-GB" sz="1100" b="0" i="0" dirty="0">
                <a:solidFill>
                  <a:srgbClr val="0070C0"/>
                </a:solidFill>
                <a:effectLst/>
                <a:latin typeface="Helvetica Neue"/>
              </a:rPr>
              <a:t>, M. A. ., </a:t>
            </a:r>
            <a:r>
              <a:rPr lang="en-GB" sz="1100" b="0" i="0" dirty="0" err="1">
                <a:solidFill>
                  <a:srgbClr val="0070C0"/>
                </a:solidFill>
                <a:effectLst/>
                <a:latin typeface="Helvetica Neue"/>
              </a:rPr>
              <a:t>Yébenes-Revuelto</a:t>
            </a:r>
            <a:r>
              <a:rPr lang="en-GB" sz="1100" b="0" i="0" dirty="0">
                <a:solidFill>
                  <a:srgbClr val="0070C0"/>
                </a:solidFill>
                <a:effectLst/>
                <a:latin typeface="Helvetica Neue"/>
              </a:rPr>
              <a:t>, H., Gómez del </a:t>
            </a:r>
            <a:r>
              <a:rPr lang="en-GB" sz="1100" b="0" i="0" dirty="0" err="1">
                <a:solidFill>
                  <a:srgbClr val="0070C0"/>
                </a:solidFill>
                <a:effectLst/>
                <a:latin typeface="Helvetica Neue"/>
              </a:rPr>
              <a:t>Pulgar</a:t>
            </a:r>
            <a:r>
              <a:rPr lang="en-GB" sz="1100" b="0" i="0" dirty="0">
                <a:solidFill>
                  <a:srgbClr val="0070C0"/>
                </a:solidFill>
                <a:effectLst/>
                <a:latin typeface="Helvetica Neue"/>
              </a:rPr>
              <a:t>, M. ., &amp; Iglesias-López, M. T. . (2022). "Comprehensive Care" Concept in Nursing: Systematic Review. </a:t>
            </a:r>
            <a:r>
              <a:rPr lang="en-GB" sz="1100" b="0" i="0" dirty="0" err="1">
                <a:solidFill>
                  <a:srgbClr val="0070C0"/>
                </a:solidFill>
                <a:effectLst/>
                <a:latin typeface="Helvetica Neue"/>
              </a:rPr>
              <a:t>Investigación</a:t>
            </a:r>
            <a:r>
              <a:rPr lang="en-GB" sz="1100" b="0" i="0" dirty="0">
                <a:solidFill>
                  <a:srgbClr val="0070C0"/>
                </a:solidFill>
                <a:effectLst/>
                <a:latin typeface="Helvetica Neue"/>
              </a:rPr>
              <a:t> Y </a:t>
            </a:r>
            <a:r>
              <a:rPr lang="en-GB" sz="1100" b="0" i="0" dirty="0" err="1">
                <a:solidFill>
                  <a:srgbClr val="0070C0"/>
                </a:solidFill>
                <a:effectLst/>
                <a:latin typeface="Helvetica Neue"/>
              </a:rPr>
              <a:t>Educación</a:t>
            </a:r>
            <a:r>
              <a:rPr lang="en-GB" sz="1100" b="0" i="0" dirty="0">
                <a:solidFill>
                  <a:srgbClr val="0070C0"/>
                </a:solidFill>
                <a:effectLst/>
                <a:latin typeface="Helvetica Neue"/>
              </a:rPr>
              <a:t> En </a:t>
            </a:r>
            <a:r>
              <a:rPr lang="en-GB" sz="1100" b="0" i="0" dirty="0" err="1">
                <a:solidFill>
                  <a:srgbClr val="0070C0"/>
                </a:solidFill>
                <a:effectLst/>
                <a:latin typeface="Helvetica Neue"/>
              </a:rPr>
              <a:t>Enfermería</a:t>
            </a:r>
            <a:r>
              <a:rPr lang="en-GB" sz="1100" b="0" i="0" dirty="0">
                <a:solidFill>
                  <a:srgbClr val="0070C0"/>
                </a:solidFill>
                <a:effectLst/>
                <a:latin typeface="Helvetica Neue"/>
              </a:rPr>
              <a:t>, 40(3). </a:t>
            </a:r>
            <a:r>
              <a:rPr lang="en-GB" sz="1100" b="0" i="0" u="sng" dirty="0">
                <a:solidFill>
                  <a:srgbClr val="0070C0"/>
                </a:solidFill>
                <a:effectLst/>
                <a:latin typeface="Helvetica Neue"/>
                <a:hlinkClick r:id="rId2">
                  <a:extLst>
                    <a:ext uri="{A12FA001-AC4F-418D-AE19-62706E023703}">
                      <ahyp:hlinkClr xmlns:ahyp="http://schemas.microsoft.com/office/drawing/2018/hyperlinkcolor" xmlns="" val="tx"/>
                    </a:ext>
                  </a:extLst>
                </a:hlinkClick>
              </a:rPr>
              <a:t>https://doi.org/10.17533/udea.iee.v40n3e05</a:t>
            </a:r>
            <a:endParaRPr lang="en-GB" sz="1100" b="0" i="0" u="sng" dirty="0">
              <a:solidFill>
                <a:srgbClr val="0070C0"/>
              </a:solidFill>
              <a:effectLst/>
              <a:latin typeface="Helvetica Neue"/>
            </a:endParaRPr>
          </a:p>
          <a:p>
            <a:endParaRPr lang="en-GB"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091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561903-B9AD-0E74-D23A-9BE4C3FCCA5E}"/>
              </a:ext>
            </a:extLst>
          </p:cNvPr>
          <p:cNvSpPr>
            <a:spLocks noGrp="1"/>
          </p:cNvSpPr>
          <p:nvPr>
            <p:ph type="title"/>
          </p:nvPr>
        </p:nvSpPr>
        <p:spPr>
          <a:xfrm>
            <a:off x="4572000" y="365125"/>
            <a:ext cx="3896139" cy="1325563"/>
          </a:xfrm>
        </p:spPr>
        <p:txBody>
          <a:bodyPr/>
          <a:lstStyle/>
          <a:p>
            <a:r>
              <a:rPr lang="en-US" b="1" dirty="0"/>
              <a:t>Thank you</a:t>
            </a:r>
          </a:p>
        </p:txBody>
      </p:sp>
      <p:pic>
        <p:nvPicPr>
          <p:cNvPr id="1026" name="Picture 2" descr="Parkinson's Disease Outreach » Movement Disorders &amp; Neurorestoration  Program NORMAN FIXEL INSTITUTE for NEUROLOGICAL DISEASES » UF Health »  University of Florida">
            <a:extLst>
              <a:ext uri="{FF2B5EF4-FFF2-40B4-BE49-F238E27FC236}">
                <a16:creationId xmlns:a16="http://schemas.microsoft.com/office/drawing/2014/main" xmlns="" id="{73872D55-0060-58E4-1062-F462588E3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025" y="2591623"/>
            <a:ext cx="1736035" cy="140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9CAFB51-03E3-6968-E4C6-8565A1869682}"/>
              </a:ext>
            </a:extLst>
          </p:cNvPr>
          <p:cNvPicPr>
            <a:picLocks noChangeAspect="1"/>
          </p:cNvPicPr>
          <p:nvPr/>
        </p:nvPicPr>
        <p:blipFill>
          <a:blip r:embed="rId3"/>
          <a:stretch>
            <a:fillRect/>
          </a:stretch>
        </p:blipFill>
        <p:spPr>
          <a:xfrm>
            <a:off x="285336" y="709415"/>
            <a:ext cx="3132914" cy="1695460"/>
          </a:xfrm>
          <a:prstGeom prst="rect">
            <a:avLst/>
          </a:prstGeom>
        </p:spPr>
      </p:pic>
      <p:pic>
        <p:nvPicPr>
          <p:cNvPr id="5" name="Picture 4">
            <a:extLst>
              <a:ext uri="{FF2B5EF4-FFF2-40B4-BE49-F238E27FC236}">
                <a16:creationId xmlns:a16="http://schemas.microsoft.com/office/drawing/2014/main" xmlns="" id="{78711F83-E7FD-AF87-28B6-E4C5A8E0C23C}"/>
              </a:ext>
            </a:extLst>
          </p:cNvPr>
          <p:cNvPicPr>
            <a:picLocks noChangeAspect="1"/>
          </p:cNvPicPr>
          <p:nvPr/>
        </p:nvPicPr>
        <p:blipFill rotWithShape="1">
          <a:blip r:embed="rId4"/>
          <a:srcRect l="8750" t="19131" r="10254" b="15011"/>
          <a:stretch/>
        </p:blipFill>
        <p:spPr>
          <a:xfrm>
            <a:off x="6637057" y="4318576"/>
            <a:ext cx="5554943" cy="2539424"/>
          </a:xfrm>
          <a:prstGeom prst="rect">
            <a:avLst/>
          </a:prstGeom>
        </p:spPr>
      </p:pic>
      <p:pic>
        <p:nvPicPr>
          <p:cNvPr id="6" name="Picture 5">
            <a:extLst>
              <a:ext uri="{FF2B5EF4-FFF2-40B4-BE49-F238E27FC236}">
                <a16:creationId xmlns:a16="http://schemas.microsoft.com/office/drawing/2014/main" xmlns="" id="{5FEFD81C-0009-A010-C8B8-9469FEFDA78C}"/>
              </a:ext>
            </a:extLst>
          </p:cNvPr>
          <p:cNvPicPr>
            <a:picLocks noChangeAspect="1"/>
          </p:cNvPicPr>
          <p:nvPr/>
        </p:nvPicPr>
        <p:blipFill>
          <a:blip r:embed="rId5"/>
          <a:stretch>
            <a:fillRect/>
          </a:stretch>
        </p:blipFill>
        <p:spPr>
          <a:xfrm>
            <a:off x="8885581" y="2238194"/>
            <a:ext cx="1736035" cy="2112869"/>
          </a:xfrm>
          <a:prstGeom prst="rect">
            <a:avLst/>
          </a:prstGeom>
        </p:spPr>
      </p:pic>
    </p:spTree>
    <p:extLst>
      <p:ext uri="{BB962C8B-B14F-4D97-AF65-F5344CB8AC3E}">
        <p14:creationId xmlns:p14="http://schemas.microsoft.com/office/powerpoint/2010/main" val="181034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F8855-88E0-84EF-5645-C3FD757FC3D0}"/>
              </a:ext>
            </a:extLst>
          </p:cNvPr>
          <p:cNvSpPr>
            <a:spLocks noGrp="1"/>
          </p:cNvSpPr>
          <p:nvPr>
            <p:ph type="title"/>
          </p:nvPr>
        </p:nvSpPr>
        <p:spPr>
          <a:xfrm>
            <a:off x="914398" y="258668"/>
            <a:ext cx="6626089" cy="459790"/>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Why CC is important?</a:t>
            </a:r>
            <a:endParaRPr lang="en-US" b="1" dirty="0">
              <a:solidFill>
                <a:srgbClr val="0070C0"/>
              </a:solidFill>
            </a:endParaRPr>
          </a:p>
        </p:txBody>
      </p:sp>
      <p:sp>
        <p:nvSpPr>
          <p:cNvPr id="3" name="Content Placeholder 2">
            <a:extLst>
              <a:ext uri="{FF2B5EF4-FFF2-40B4-BE49-F238E27FC236}">
                <a16:creationId xmlns:a16="http://schemas.microsoft.com/office/drawing/2014/main" xmlns="" id="{6BDA91A6-7FD9-3662-D697-9DA6CC6A4929}"/>
              </a:ext>
            </a:extLst>
          </p:cNvPr>
          <p:cNvSpPr>
            <a:spLocks noGrp="1"/>
          </p:cNvSpPr>
          <p:nvPr>
            <p:ph idx="1"/>
          </p:nvPr>
        </p:nvSpPr>
        <p:spPr>
          <a:xfrm>
            <a:off x="175967" y="1143462"/>
            <a:ext cx="11737909" cy="4805264"/>
          </a:xfrm>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endParaRPr lang="en-US" sz="3200" b="0" i="0" dirty="0" smtClean="0">
              <a:solidFill>
                <a:srgbClr val="0070C0"/>
              </a:solidFill>
              <a:effectLst/>
            </a:endParaRPr>
          </a:p>
          <a:p>
            <a:r>
              <a:rPr lang="en-US" sz="3200" b="0" i="0" dirty="0" smtClean="0">
                <a:solidFill>
                  <a:srgbClr val="0070C0"/>
                </a:solidFill>
                <a:effectLst/>
              </a:rPr>
              <a:t>Delivering </a:t>
            </a:r>
            <a:r>
              <a:rPr lang="en-US" sz="3200" b="0" i="0" dirty="0">
                <a:solidFill>
                  <a:srgbClr val="0070C0"/>
                </a:solidFill>
                <a:effectLst/>
              </a:rPr>
              <a:t>comprehensive care is about ensuring that health care provided </a:t>
            </a:r>
            <a:endParaRPr lang="en-US" sz="2800" b="0" i="0" dirty="0">
              <a:solidFill>
                <a:srgbClr val="0070C0"/>
              </a:solidFill>
              <a:effectLst/>
            </a:endParaRPr>
          </a:p>
          <a:p>
            <a:pPr lvl="1"/>
            <a:r>
              <a:rPr lang="en-US" sz="2800" b="0" i="0" dirty="0">
                <a:solidFill>
                  <a:srgbClr val="0070C0"/>
                </a:solidFill>
                <a:effectLst/>
              </a:rPr>
              <a:t>is informed by a person's clinical and personal needs and preferences</a:t>
            </a:r>
            <a:endParaRPr lang="en-US" sz="2800" dirty="0">
              <a:solidFill>
                <a:srgbClr val="0070C0"/>
              </a:solidFill>
            </a:endParaRPr>
          </a:p>
          <a:p>
            <a:pPr lvl="1"/>
            <a:r>
              <a:rPr lang="en-US" sz="2800" b="0" i="0" dirty="0">
                <a:solidFill>
                  <a:srgbClr val="0070C0"/>
                </a:solidFill>
                <a:effectLst/>
              </a:rPr>
              <a:t>is shaped by shared decisions</a:t>
            </a:r>
            <a:endParaRPr lang="en-US" sz="2800" dirty="0">
              <a:solidFill>
                <a:srgbClr val="0070C0"/>
              </a:solidFill>
            </a:endParaRPr>
          </a:p>
          <a:p>
            <a:pPr lvl="1"/>
            <a:r>
              <a:rPr lang="en-US" sz="2800" b="0" i="0" dirty="0">
                <a:solidFill>
                  <a:srgbClr val="0070C0"/>
                </a:solidFill>
                <a:effectLst/>
              </a:rPr>
              <a:t>is planned and delivered in partnership with the multidisciplinary team.</a:t>
            </a:r>
          </a:p>
          <a:p>
            <a:pPr marL="0" lvl="1">
              <a:lnSpc>
                <a:spcPct val="100000"/>
              </a:lnSpc>
              <a:spcBef>
                <a:spcPts val="0"/>
              </a:spcBef>
            </a:pPr>
            <a:endParaRPr lang="en-US" sz="2800" b="1" i="0" dirty="0" smtClean="0">
              <a:solidFill>
                <a:srgbClr val="0070C0"/>
              </a:solidFill>
              <a:effectLst/>
            </a:endParaRPr>
          </a:p>
          <a:p>
            <a:pPr marL="0" lvl="1">
              <a:lnSpc>
                <a:spcPct val="100000"/>
              </a:lnSpc>
              <a:spcBef>
                <a:spcPts val="0"/>
              </a:spcBef>
            </a:pPr>
            <a:r>
              <a:rPr lang="en-US" sz="2800" b="1" i="0" dirty="0" smtClean="0">
                <a:solidFill>
                  <a:srgbClr val="0070C0"/>
                </a:solidFill>
                <a:effectLst/>
              </a:rPr>
              <a:t>This </a:t>
            </a:r>
            <a:r>
              <a:rPr lang="en-US" sz="2800" b="1" i="0" dirty="0">
                <a:solidFill>
                  <a:srgbClr val="0070C0"/>
                </a:solidFill>
                <a:effectLst/>
              </a:rPr>
              <a:t>is important because </a:t>
            </a:r>
            <a:r>
              <a:rPr lang="en-US" sz="2800" b="0" i="0" dirty="0">
                <a:solidFill>
                  <a:srgbClr val="0070C0"/>
                </a:solidFill>
                <a:effectLst/>
              </a:rPr>
              <a:t>greater independence to make own decisions/ choices; ability to participate socially, increases sense of living a meaningful life and greater quality of life.  </a:t>
            </a:r>
          </a:p>
          <a:p>
            <a:pPr marL="0" lvl="1">
              <a:lnSpc>
                <a:spcPct val="100000"/>
              </a:lnSpc>
              <a:spcBef>
                <a:spcPts val="0"/>
              </a:spcBef>
            </a:pPr>
            <a:endParaRPr lang="en-US" sz="2800" b="1" dirty="0" smtClean="0">
              <a:solidFill>
                <a:srgbClr val="0070C0"/>
              </a:solidFill>
            </a:endParaRPr>
          </a:p>
          <a:p>
            <a:pPr marL="0" lvl="1">
              <a:lnSpc>
                <a:spcPct val="100000"/>
              </a:lnSpc>
              <a:spcBef>
                <a:spcPts val="0"/>
              </a:spcBef>
            </a:pPr>
            <a:r>
              <a:rPr lang="en-US" sz="2800" b="1" dirty="0" smtClean="0">
                <a:solidFill>
                  <a:srgbClr val="0070C0"/>
                </a:solidFill>
              </a:rPr>
              <a:t>And </a:t>
            </a:r>
            <a:r>
              <a:rPr lang="en-US" sz="2800" b="1" dirty="0">
                <a:solidFill>
                  <a:srgbClr val="0070C0"/>
                </a:solidFill>
              </a:rPr>
              <a:t>because </a:t>
            </a:r>
            <a:r>
              <a:rPr lang="en-US" sz="2800" dirty="0">
                <a:solidFill>
                  <a:srgbClr val="0070C0"/>
                </a:solidFill>
              </a:rPr>
              <a:t>having decisions made for individuals, being denied independence diminishes self esteem and sense of purpose. </a:t>
            </a:r>
          </a:p>
          <a:p>
            <a:pPr marL="0" lvl="1">
              <a:lnSpc>
                <a:spcPct val="100000"/>
              </a:lnSpc>
              <a:spcBef>
                <a:spcPts val="0"/>
              </a:spcBef>
            </a:pPr>
            <a:endParaRPr lang="en-US" sz="2800" b="1" i="0" dirty="0" smtClean="0">
              <a:solidFill>
                <a:srgbClr val="0070C0"/>
              </a:solidFill>
              <a:effectLst/>
            </a:endParaRPr>
          </a:p>
          <a:p>
            <a:pPr marL="0" lvl="1">
              <a:lnSpc>
                <a:spcPct val="100000"/>
              </a:lnSpc>
              <a:spcBef>
                <a:spcPts val="0"/>
              </a:spcBef>
            </a:pPr>
            <a:r>
              <a:rPr lang="en-US" sz="2800" b="1" i="0" dirty="0" smtClean="0">
                <a:solidFill>
                  <a:srgbClr val="0070C0"/>
                </a:solidFill>
                <a:effectLst/>
              </a:rPr>
              <a:t>And </a:t>
            </a:r>
            <a:r>
              <a:rPr lang="en-US" sz="2800" b="1" i="0" dirty="0">
                <a:solidFill>
                  <a:srgbClr val="0070C0"/>
                </a:solidFill>
                <a:effectLst/>
              </a:rPr>
              <a:t>because </a:t>
            </a:r>
            <a:r>
              <a:rPr lang="en-US" sz="2800" i="0" dirty="0">
                <a:solidFill>
                  <a:srgbClr val="0070C0"/>
                </a:solidFill>
                <a:effectLst/>
              </a:rPr>
              <a:t>addressing for example, physical reasons for impaired swallowing, does not necessarily improve ability to eat.  Motivation to eat (psychological), ideal surroundings (environmental), food choices/ acceptability of foods (sociocultural), ability to afford foods (politico-economic) all need to be considered if the person is to be supported to be able to eat. </a:t>
            </a:r>
          </a:p>
          <a:p>
            <a:pPr marL="0" lvl="1">
              <a:lnSpc>
                <a:spcPct val="100000"/>
              </a:lnSpc>
              <a:spcBef>
                <a:spcPts val="0"/>
              </a:spcBef>
            </a:pPr>
            <a:endParaRPr lang="en-US" sz="2800" i="0" dirty="0" smtClean="0">
              <a:solidFill>
                <a:srgbClr val="0070C0"/>
              </a:solidFill>
              <a:effectLst/>
            </a:endParaRPr>
          </a:p>
          <a:p>
            <a:pPr marL="0" lvl="1">
              <a:lnSpc>
                <a:spcPct val="100000"/>
              </a:lnSpc>
              <a:spcBef>
                <a:spcPts val="0"/>
              </a:spcBef>
            </a:pPr>
            <a:r>
              <a:rPr lang="en-US" sz="2800" i="0" dirty="0" smtClean="0">
                <a:solidFill>
                  <a:srgbClr val="0070C0"/>
                </a:solidFill>
                <a:effectLst/>
              </a:rPr>
              <a:t>This </a:t>
            </a:r>
            <a:r>
              <a:rPr lang="en-US" sz="2800" i="0" dirty="0">
                <a:solidFill>
                  <a:srgbClr val="0070C0"/>
                </a:solidFill>
                <a:effectLst/>
              </a:rPr>
              <a:t>is true regarding all ALs </a:t>
            </a:r>
            <a:endParaRPr lang="en-US" sz="2800" b="1" i="0" dirty="0">
              <a:solidFill>
                <a:srgbClr val="0070C0"/>
              </a:solidFill>
              <a:effectLst/>
            </a:endParaRPr>
          </a:p>
          <a:p>
            <a:endParaRPr lang="en-US" sz="3200" dirty="0">
              <a:solidFill>
                <a:srgbClr val="0070C0"/>
              </a:solidFill>
            </a:endParaRPr>
          </a:p>
        </p:txBody>
      </p:sp>
    </p:spTree>
    <p:extLst>
      <p:ext uri="{BB962C8B-B14F-4D97-AF65-F5344CB8AC3E}">
        <p14:creationId xmlns:p14="http://schemas.microsoft.com/office/powerpoint/2010/main" val="1256031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D735B-1508-0800-A24F-927D1672C8A5}"/>
              </a:ext>
            </a:extLst>
          </p:cNvPr>
          <p:cNvSpPr>
            <a:spLocks noGrp="1"/>
          </p:cNvSpPr>
          <p:nvPr>
            <p:ph type="title"/>
          </p:nvPr>
        </p:nvSpPr>
        <p:spPr/>
        <p:txBody>
          <a:bodyPr/>
          <a:lstStyle/>
          <a:p>
            <a:r>
              <a:rPr lang="en-US" b="1" dirty="0">
                <a:solidFill>
                  <a:srgbClr val="0070C0"/>
                </a:solidFill>
              </a:rPr>
              <a:t>Model for comprehensive care </a:t>
            </a:r>
          </a:p>
        </p:txBody>
      </p:sp>
      <p:sp>
        <p:nvSpPr>
          <p:cNvPr id="3" name="Content Placeholder 2">
            <a:extLst>
              <a:ext uri="{FF2B5EF4-FFF2-40B4-BE49-F238E27FC236}">
                <a16:creationId xmlns:a16="http://schemas.microsoft.com/office/drawing/2014/main" xmlns="" id="{DF64634E-4C4B-756A-6C35-59CB001E376A}"/>
              </a:ext>
            </a:extLst>
          </p:cNvPr>
          <p:cNvSpPr>
            <a:spLocks noGrp="1"/>
          </p:cNvSpPr>
          <p:nvPr>
            <p:ph idx="1"/>
          </p:nvPr>
        </p:nvSpPr>
        <p:spPr/>
        <p:txBody>
          <a:bodyPr>
            <a:normAutofit/>
          </a:bodyPr>
          <a:lstStyle/>
          <a:p>
            <a:r>
              <a:rPr lang="en-US" b="0" i="0" dirty="0">
                <a:solidFill>
                  <a:srgbClr val="0070C0"/>
                </a:solidFill>
                <a:effectLst/>
                <a:latin typeface="roboto" panose="02000000000000000000" pitchFamily="2" charset="0"/>
              </a:rPr>
              <a:t>The </a:t>
            </a:r>
            <a:r>
              <a:rPr lang="en-US" b="1" i="0" dirty="0">
                <a:solidFill>
                  <a:srgbClr val="0070C0"/>
                </a:solidFill>
                <a:effectLst/>
                <a:latin typeface="roboto" panose="02000000000000000000" pitchFamily="2" charset="0"/>
              </a:rPr>
              <a:t>Roper-Logan-Tierney (RLT) Model </a:t>
            </a:r>
            <a:r>
              <a:rPr lang="en-US" b="0" i="0" dirty="0">
                <a:solidFill>
                  <a:srgbClr val="0070C0"/>
                </a:solidFill>
                <a:effectLst/>
                <a:latin typeface="roboto" panose="02000000000000000000" pitchFamily="2" charset="0"/>
              </a:rPr>
              <a:t>for Nursing is a theory of nursing based on activities of daily living</a:t>
            </a:r>
            <a:r>
              <a:rPr lang="en-US" dirty="0">
                <a:solidFill>
                  <a:srgbClr val="0070C0"/>
                </a:solidFill>
                <a:latin typeface="roboto" panose="02000000000000000000" pitchFamily="2" charset="0"/>
              </a:rPr>
              <a:t>.  We find it can be helpfully applied in the broader context of care.</a:t>
            </a:r>
            <a:endParaRPr lang="en-US" b="0" i="0" dirty="0">
              <a:solidFill>
                <a:srgbClr val="0070C0"/>
              </a:solidFill>
              <a:effectLst/>
              <a:latin typeface="roboto" panose="02000000000000000000" pitchFamily="2" charset="0"/>
            </a:endParaRPr>
          </a:p>
          <a:p>
            <a:r>
              <a:rPr lang="en-US" b="1" dirty="0">
                <a:solidFill>
                  <a:srgbClr val="0070C0"/>
                </a:solidFill>
                <a:latin typeface="roboto" panose="02000000000000000000" pitchFamily="2" charset="0"/>
              </a:rPr>
              <a:t>Dependence-independence continuum: </a:t>
            </a:r>
            <a:r>
              <a:rPr lang="en-US" dirty="0">
                <a:solidFill>
                  <a:srgbClr val="0070C0"/>
                </a:solidFill>
                <a:latin typeface="roboto" panose="02000000000000000000" pitchFamily="2" charset="0"/>
              </a:rPr>
              <a:t>t</a:t>
            </a:r>
            <a:r>
              <a:rPr lang="en-US" b="0" i="0" dirty="0">
                <a:solidFill>
                  <a:srgbClr val="0070C0"/>
                </a:solidFill>
                <a:effectLst/>
                <a:latin typeface="roboto" panose="02000000000000000000" pitchFamily="2" charset="0"/>
              </a:rPr>
              <a:t>he dependence and independence of the patient is reviewed throughout the care plan and evaluation.  Goals are designed to support </a:t>
            </a:r>
            <a:r>
              <a:rPr lang="en-US" b="0" i="0" dirty="0" err="1">
                <a:solidFill>
                  <a:srgbClr val="0070C0"/>
                </a:solidFill>
                <a:effectLst/>
                <a:latin typeface="roboto" panose="02000000000000000000" pitchFamily="2" charset="0"/>
              </a:rPr>
              <a:t>maximising</a:t>
            </a:r>
            <a:r>
              <a:rPr lang="en-US" b="0" i="0" dirty="0">
                <a:solidFill>
                  <a:srgbClr val="0070C0"/>
                </a:solidFill>
                <a:effectLst/>
                <a:latin typeface="roboto" panose="02000000000000000000" pitchFamily="2" charset="0"/>
              </a:rPr>
              <a:t> independence as far as is possible/ reasonable and care interventions aim at meeting needs that cannot be independently met. </a:t>
            </a:r>
          </a:p>
          <a:p>
            <a:pPr marL="0" indent="0">
              <a:buNone/>
            </a:pPr>
            <a:endParaRPr lang="en-US" dirty="0">
              <a:solidFill>
                <a:srgbClr val="0070C0"/>
              </a:solidFill>
            </a:endParaRPr>
          </a:p>
        </p:txBody>
      </p:sp>
    </p:spTree>
    <p:extLst>
      <p:ext uri="{BB962C8B-B14F-4D97-AF65-F5344CB8AC3E}">
        <p14:creationId xmlns:p14="http://schemas.microsoft.com/office/powerpoint/2010/main" val="180195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6F25C-4D8D-7099-E476-25BE94C03053}"/>
              </a:ext>
            </a:extLst>
          </p:cNvPr>
          <p:cNvSpPr>
            <a:spLocks noGrp="1"/>
          </p:cNvSpPr>
          <p:nvPr>
            <p:ph type="title"/>
          </p:nvPr>
        </p:nvSpPr>
        <p:spPr/>
        <p:txBody>
          <a:bodyPr/>
          <a:lstStyle/>
          <a:p>
            <a:r>
              <a:rPr lang="en-US" dirty="0" err="1">
                <a:solidFill>
                  <a:srgbClr val="0070C0"/>
                </a:solidFill>
              </a:rPr>
              <a:t>Contd</a:t>
            </a:r>
            <a:r>
              <a:rPr lang="en-US" dirty="0">
                <a:solidFill>
                  <a:srgbClr val="0070C0"/>
                </a:solidFill>
              </a:rPr>
              <a:t>…..</a:t>
            </a:r>
          </a:p>
        </p:txBody>
      </p:sp>
      <p:sp>
        <p:nvSpPr>
          <p:cNvPr id="3" name="Content Placeholder 2">
            <a:extLst>
              <a:ext uri="{FF2B5EF4-FFF2-40B4-BE49-F238E27FC236}">
                <a16:creationId xmlns:a16="http://schemas.microsoft.com/office/drawing/2014/main" xmlns="" id="{56EF808E-FE7A-2337-FA55-47FAE0649D8C}"/>
              </a:ext>
            </a:extLst>
          </p:cNvPr>
          <p:cNvSpPr>
            <a:spLocks noGrp="1"/>
          </p:cNvSpPr>
          <p:nvPr>
            <p:ph idx="1"/>
          </p:nvPr>
        </p:nvSpPr>
        <p:spPr/>
        <p:txBody>
          <a:bodyPr>
            <a:normAutofit/>
          </a:bodyPr>
          <a:lstStyle/>
          <a:p>
            <a:r>
              <a:rPr lang="en-US" b="0" i="0" dirty="0">
                <a:solidFill>
                  <a:srgbClr val="0070C0"/>
                </a:solidFill>
                <a:effectLst/>
                <a:latin typeface="roboto" panose="02000000000000000000" pitchFamily="2" charset="0"/>
              </a:rPr>
              <a:t>The model identifies five factors that influence the activities of living. </a:t>
            </a:r>
          </a:p>
          <a:p>
            <a:pPr lvl="1"/>
            <a:r>
              <a:rPr lang="en-US" b="0" i="0" dirty="0">
                <a:solidFill>
                  <a:srgbClr val="0070C0"/>
                </a:solidFill>
                <a:effectLst/>
                <a:latin typeface="roboto" panose="02000000000000000000" pitchFamily="2" charset="0"/>
              </a:rPr>
              <a:t>Biological,  psychological, socio-cultural, environmental and politico-economic</a:t>
            </a:r>
          </a:p>
          <a:p>
            <a:endParaRPr lang="en-US" dirty="0">
              <a:solidFill>
                <a:srgbClr val="0070C0"/>
              </a:solidFill>
              <a:latin typeface="roboto" panose="02000000000000000000" pitchFamily="2" charset="0"/>
            </a:endParaRPr>
          </a:p>
          <a:p>
            <a:r>
              <a:rPr lang="en-US" b="0" i="0" dirty="0">
                <a:solidFill>
                  <a:srgbClr val="0070C0"/>
                </a:solidFill>
                <a:effectLst/>
                <a:latin typeface="roboto" panose="02000000000000000000" pitchFamily="2" charset="0"/>
              </a:rPr>
              <a:t>The incorporation of these factors into the theory makes it a comprehensive approach</a:t>
            </a:r>
          </a:p>
          <a:p>
            <a:endParaRPr lang="en-US" dirty="0">
              <a:solidFill>
                <a:srgbClr val="0070C0"/>
              </a:solidFill>
              <a:latin typeface="roboto" panose="02000000000000000000" pitchFamily="2" charset="0"/>
            </a:endParaRPr>
          </a:p>
          <a:p>
            <a:r>
              <a:rPr lang="en-US" b="0" i="0" dirty="0">
                <a:solidFill>
                  <a:srgbClr val="0070C0"/>
                </a:solidFill>
                <a:effectLst/>
                <a:latin typeface="roboto" panose="02000000000000000000" pitchFamily="2" charset="0"/>
              </a:rPr>
              <a:t>The factors are used to determine the individual patient’s relative independence in regards to the activities of living.</a:t>
            </a:r>
          </a:p>
          <a:p>
            <a:endParaRPr lang="en-US" dirty="0">
              <a:solidFill>
                <a:srgbClr val="0070C0"/>
              </a:solidFill>
              <a:latin typeface="roboto" panose="02000000000000000000" pitchFamily="2" charset="0"/>
            </a:endParaRPr>
          </a:p>
        </p:txBody>
      </p:sp>
    </p:spTree>
    <p:extLst>
      <p:ext uri="{BB962C8B-B14F-4D97-AF65-F5344CB8AC3E}">
        <p14:creationId xmlns:p14="http://schemas.microsoft.com/office/powerpoint/2010/main" val="85870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support worker's guide to models of living and nursing | British Journal  of Healthcare Assistants">
            <a:extLst>
              <a:ext uri="{FF2B5EF4-FFF2-40B4-BE49-F238E27FC236}">
                <a16:creationId xmlns:a16="http://schemas.microsoft.com/office/drawing/2014/main" xmlns="" id="{5EBDDCB4-0950-68BD-021D-7AC4A618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114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613C57F-533D-841D-6386-354A0CC29F3C}"/>
              </a:ext>
            </a:extLst>
          </p:cNvPr>
          <p:cNvSpPr txBox="1"/>
          <p:nvPr/>
        </p:nvSpPr>
        <p:spPr>
          <a:xfrm>
            <a:off x="10575234" y="3244334"/>
            <a:ext cx="1366557" cy="369332"/>
          </a:xfrm>
          <a:prstGeom prst="rect">
            <a:avLst/>
          </a:prstGeom>
          <a:noFill/>
        </p:spPr>
        <p:txBody>
          <a:bodyPr wrap="square">
            <a:spAutoFit/>
          </a:bodyPr>
          <a:lstStyle/>
          <a:p>
            <a:r>
              <a:rPr lang="en-US" b="1" i="0" dirty="0">
                <a:solidFill>
                  <a:srgbClr val="C00000"/>
                </a:solidFill>
                <a:effectLst/>
                <a:latin typeface="roboto" panose="02000000000000000000" pitchFamily="2" charset="0"/>
              </a:rPr>
              <a:t>RLT Model </a:t>
            </a:r>
            <a:endParaRPr lang="en-US" dirty="0"/>
          </a:p>
        </p:txBody>
      </p:sp>
      <p:sp>
        <p:nvSpPr>
          <p:cNvPr id="2" name="Oval 1">
            <a:extLst>
              <a:ext uri="{FF2B5EF4-FFF2-40B4-BE49-F238E27FC236}">
                <a16:creationId xmlns:a16="http://schemas.microsoft.com/office/drawing/2014/main" xmlns="" id="{5953AFE5-32D2-26FB-6989-BA8A06551466}"/>
              </a:ext>
            </a:extLst>
          </p:cNvPr>
          <p:cNvSpPr/>
          <p:nvPr/>
        </p:nvSpPr>
        <p:spPr>
          <a:xfrm>
            <a:off x="0" y="132522"/>
            <a:ext cx="2345635" cy="2584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387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BADD9-9079-5FDB-A0BC-0A09B089C606}"/>
              </a:ext>
            </a:extLst>
          </p:cNvPr>
          <p:cNvSpPr>
            <a:spLocks noGrp="1"/>
          </p:cNvSpPr>
          <p:nvPr>
            <p:ph type="title"/>
          </p:nvPr>
        </p:nvSpPr>
        <p:spPr/>
        <p:txBody>
          <a:bodyPr/>
          <a:lstStyle/>
          <a:p>
            <a:r>
              <a:rPr lang="en-US" b="1" dirty="0">
                <a:solidFill>
                  <a:srgbClr val="0070C0"/>
                </a:solidFill>
              </a:rPr>
              <a:t>Biological/Physical factors</a:t>
            </a:r>
          </a:p>
        </p:txBody>
      </p:sp>
      <p:sp>
        <p:nvSpPr>
          <p:cNvPr id="3" name="Content Placeholder 2">
            <a:extLst>
              <a:ext uri="{FF2B5EF4-FFF2-40B4-BE49-F238E27FC236}">
                <a16:creationId xmlns:a16="http://schemas.microsoft.com/office/drawing/2014/main" xmlns="" id="{CF95C6FC-2740-A43E-AB52-30DD56084D72}"/>
              </a:ext>
            </a:extLst>
          </p:cNvPr>
          <p:cNvSpPr>
            <a:spLocks noGrp="1"/>
          </p:cNvSpPr>
          <p:nvPr>
            <p:ph idx="1"/>
          </p:nvPr>
        </p:nvSpPr>
        <p:spPr>
          <a:xfrm>
            <a:off x="838200" y="1901687"/>
            <a:ext cx="10515600" cy="3491407"/>
          </a:xfrm>
        </p:spPr>
        <p:txBody>
          <a:bodyPr>
            <a:normAutofit/>
          </a:bodyPr>
          <a:lstStyle/>
          <a:p>
            <a:r>
              <a:rPr lang="en-US" dirty="0">
                <a:solidFill>
                  <a:srgbClr val="0070C0"/>
                </a:solidFill>
              </a:rPr>
              <a:t>Physical aspects of diseases</a:t>
            </a:r>
          </a:p>
          <a:p>
            <a:r>
              <a:rPr lang="en-US" dirty="0">
                <a:solidFill>
                  <a:srgbClr val="0070C0"/>
                </a:solidFill>
              </a:rPr>
              <a:t>Medication associated issues (</a:t>
            </a:r>
            <a:r>
              <a:rPr lang="en-GB" dirty="0">
                <a:solidFill>
                  <a:srgbClr val="0070C0"/>
                </a:solidFill>
              </a:rPr>
              <a:t>Hypoglycaemia, prone to fainting etc)</a:t>
            </a:r>
          </a:p>
          <a:p>
            <a:r>
              <a:rPr lang="en-GB" dirty="0">
                <a:solidFill>
                  <a:srgbClr val="0070C0"/>
                </a:solidFill>
              </a:rPr>
              <a:t>Examples include: physical deficits causing walking difficulty, shuffling gait, falls tendency, incontinence, swallowing  and breathing problems. </a:t>
            </a:r>
          </a:p>
          <a:p>
            <a:pPr marL="0" indent="0">
              <a:buNone/>
            </a:pPr>
            <a:endParaRPr lang="en-US" dirty="0">
              <a:solidFill>
                <a:srgbClr val="0070C0"/>
              </a:solidFill>
            </a:endParaRPr>
          </a:p>
        </p:txBody>
      </p:sp>
    </p:spTree>
    <p:extLst>
      <p:ext uri="{BB962C8B-B14F-4D97-AF65-F5344CB8AC3E}">
        <p14:creationId xmlns:p14="http://schemas.microsoft.com/office/powerpoint/2010/main" val="12222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FE8F4-35B6-D29D-97F0-F3B94A1589AB}"/>
              </a:ext>
            </a:extLst>
          </p:cNvPr>
          <p:cNvSpPr>
            <a:spLocks noGrp="1"/>
          </p:cNvSpPr>
          <p:nvPr>
            <p:ph type="title"/>
          </p:nvPr>
        </p:nvSpPr>
        <p:spPr/>
        <p:txBody>
          <a:bodyPr/>
          <a:lstStyle/>
          <a:p>
            <a:r>
              <a:rPr lang="en-US" dirty="0">
                <a:solidFill>
                  <a:srgbClr val="0070C0"/>
                </a:solidFill>
              </a:rPr>
              <a:t>Psychological Factors</a:t>
            </a:r>
          </a:p>
        </p:txBody>
      </p:sp>
      <p:sp>
        <p:nvSpPr>
          <p:cNvPr id="4" name="Content Placeholder 2">
            <a:extLst>
              <a:ext uri="{FF2B5EF4-FFF2-40B4-BE49-F238E27FC236}">
                <a16:creationId xmlns:a16="http://schemas.microsoft.com/office/drawing/2014/main" xmlns="" id="{5122F076-216E-0CEE-92C7-8BD7088144CC}"/>
              </a:ext>
            </a:extLst>
          </p:cNvPr>
          <p:cNvSpPr txBox="1">
            <a:spLocks/>
          </p:cNvSpPr>
          <p:nvPr/>
        </p:nvSpPr>
        <p:spPr>
          <a:xfrm>
            <a:off x="838200" y="1352939"/>
            <a:ext cx="10515600" cy="4376057"/>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solidFill>
                <a:srgbClr val="0070C0"/>
              </a:solidFill>
              <a:latin typeface="roboto" panose="02000000000000000000" pitchFamily="2" charset="0"/>
            </a:endParaRPr>
          </a:p>
          <a:p>
            <a:r>
              <a:rPr lang="en-US" sz="3600" dirty="0">
                <a:solidFill>
                  <a:srgbClr val="0070C0"/>
                </a:solidFill>
                <a:latin typeface="roboto" panose="02000000000000000000" pitchFamily="2" charset="0"/>
              </a:rPr>
              <a:t>The psychological factors influencing how well or otherwise individuals may be able to carry out Als involve  </a:t>
            </a:r>
          </a:p>
          <a:p>
            <a:pPr lvl="1"/>
            <a:r>
              <a:rPr lang="en-US" sz="3200" dirty="0">
                <a:solidFill>
                  <a:srgbClr val="0070C0"/>
                </a:solidFill>
                <a:latin typeface="roboto" panose="02000000000000000000" pitchFamily="2" charset="0"/>
              </a:rPr>
              <a:t>Emotions</a:t>
            </a:r>
          </a:p>
          <a:p>
            <a:pPr lvl="1"/>
            <a:r>
              <a:rPr lang="en-US" sz="3200" dirty="0">
                <a:solidFill>
                  <a:srgbClr val="0070C0"/>
                </a:solidFill>
                <a:latin typeface="roboto" panose="02000000000000000000" pitchFamily="2" charset="0"/>
              </a:rPr>
              <a:t>Temperament / mood</a:t>
            </a:r>
          </a:p>
          <a:p>
            <a:pPr lvl="1"/>
            <a:r>
              <a:rPr lang="en-US" sz="3200" dirty="0">
                <a:solidFill>
                  <a:srgbClr val="0070C0"/>
                </a:solidFill>
                <a:latin typeface="roboto" panose="02000000000000000000" pitchFamily="2" charset="0"/>
              </a:rPr>
              <a:t>Cognition</a:t>
            </a:r>
          </a:p>
          <a:p>
            <a:pPr lvl="1"/>
            <a:r>
              <a:rPr lang="en-US" sz="3200" dirty="0">
                <a:solidFill>
                  <a:srgbClr val="0070C0"/>
                </a:solidFill>
                <a:latin typeface="roboto" panose="02000000000000000000" pitchFamily="2" charset="0"/>
              </a:rPr>
              <a:t>Thinking</a:t>
            </a:r>
          </a:p>
          <a:p>
            <a:pPr lvl="1"/>
            <a:r>
              <a:rPr lang="en-US" sz="3200" dirty="0">
                <a:solidFill>
                  <a:srgbClr val="0070C0"/>
                </a:solidFill>
                <a:latin typeface="roboto" panose="02000000000000000000" pitchFamily="2" charset="0"/>
              </a:rPr>
              <a:t>Perceptions</a:t>
            </a:r>
          </a:p>
          <a:p>
            <a:pPr lvl="1"/>
            <a:r>
              <a:rPr lang="en-US" sz="3200" dirty="0">
                <a:solidFill>
                  <a:srgbClr val="0070C0"/>
                </a:solidFill>
                <a:latin typeface="roboto" panose="02000000000000000000" pitchFamily="2" charset="0"/>
              </a:rPr>
              <a:t>Ability to understand </a:t>
            </a:r>
          </a:p>
          <a:p>
            <a:pPr marL="457200" lvl="1" indent="0">
              <a:buNone/>
            </a:pPr>
            <a:endParaRPr lang="en-US" sz="3200" dirty="0">
              <a:solidFill>
                <a:srgbClr val="0070C0"/>
              </a:solidFill>
              <a:latin typeface="roboto" panose="02000000000000000000" pitchFamily="2" charset="0"/>
            </a:endParaRPr>
          </a:p>
        </p:txBody>
      </p:sp>
    </p:spTree>
    <p:extLst>
      <p:ext uri="{BB962C8B-B14F-4D97-AF65-F5344CB8AC3E}">
        <p14:creationId xmlns:p14="http://schemas.microsoft.com/office/powerpoint/2010/main" val="2910292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2218</Words>
  <Application>Microsoft Office PowerPoint</Application>
  <PresentationFormat>Widescreen</PresentationFormat>
  <Paragraphs>256</Paragraphs>
  <Slides>39</Slides>
  <Notes>0</Notes>
  <HiddenSlides>12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Helvetica Neue</vt:lpstr>
      <vt:lpstr>roboto</vt:lpstr>
      <vt:lpstr>Office Theme</vt:lpstr>
      <vt:lpstr>Comprehensive care for people with Neurodegenerative disorders</vt:lpstr>
      <vt:lpstr>Learning Outcomes </vt:lpstr>
      <vt:lpstr>What is comprehensive care? </vt:lpstr>
      <vt:lpstr>Why CC is important?</vt:lpstr>
      <vt:lpstr>Model for comprehensive care </vt:lpstr>
      <vt:lpstr>Contd…..</vt:lpstr>
      <vt:lpstr>PowerPoint Presentation</vt:lpstr>
      <vt:lpstr>Biological/Physical factors</vt:lpstr>
      <vt:lpstr>Psychological Factors</vt:lpstr>
      <vt:lpstr>Sociocultural Factors</vt:lpstr>
      <vt:lpstr>Sociocultural factors</vt:lpstr>
      <vt:lpstr>Contd…</vt:lpstr>
      <vt:lpstr>Environmental Factors</vt:lpstr>
      <vt:lpstr>Politico-economic Factors</vt:lpstr>
      <vt:lpstr>Politico-economic factors</vt:lpstr>
      <vt:lpstr>Contd….</vt:lpstr>
      <vt:lpstr>Comprehensive care planning for patients with NDD</vt:lpstr>
      <vt:lpstr>Caring for patients with NDD</vt:lpstr>
      <vt:lpstr>Identifying needs</vt:lpstr>
      <vt:lpstr>Contd……</vt:lpstr>
      <vt:lpstr>Maintaining a safe environment (Minimizing risk)</vt:lpstr>
      <vt:lpstr>Enhancing nutrition and overall health </vt:lpstr>
      <vt:lpstr>Establishing appropriate communicating </vt:lpstr>
      <vt:lpstr>Providing hygienic needs and skin care</vt:lpstr>
      <vt:lpstr>Fulfilling eliminating/toileting needs</vt:lpstr>
      <vt:lpstr>Relieving physical and mental pain and promote sleep </vt:lpstr>
      <vt:lpstr>Enhancing physical and mental activity (The AL of ‘working and playing’)</vt:lpstr>
      <vt:lpstr>Handling wandering, aggression, agitation  (Als of Mobilising and of Communicating)</vt:lpstr>
      <vt:lpstr>Managing and controlling associated problems of medical comorbidities and medications and psychotic problems   </vt:lpstr>
      <vt:lpstr>Planning end of life</vt:lpstr>
      <vt:lpstr>Involve the interdisciplinary team, e.g…</vt:lpstr>
      <vt:lpstr>Caregiver role strain/caregiver support</vt:lpstr>
      <vt:lpstr>Addressing the needs of elderly patients with NDD in SL</vt:lpstr>
      <vt:lpstr>Contd….</vt:lpstr>
      <vt:lpstr>Challenges encountered  </vt:lpstr>
      <vt:lpstr>Overcome the challenges</vt:lpstr>
      <vt:lpstr>Summary </vt:lpstr>
      <vt:lpstr>References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HP</cp:lastModifiedBy>
  <cp:revision>109</cp:revision>
  <dcterms:created xsi:type="dcterms:W3CDTF">2022-12-12T07:56:35Z</dcterms:created>
  <dcterms:modified xsi:type="dcterms:W3CDTF">2023-08-16T00:24:15Z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