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373" r:id="rId3"/>
    <p:sldId id="291" r:id="rId4"/>
    <p:sldId id="372" r:id="rId5"/>
    <p:sldId id="375" r:id="rId6"/>
    <p:sldId id="376" r:id="rId7"/>
    <p:sldId id="377" r:id="rId8"/>
    <p:sldId id="258" r:id="rId9"/>
    <p:sldId id="313" r:id="rId10"/>
    <p:sldId id="314" r:id="rId11"/>
    <p:sldId id="315" r:id="rId12"/>
    <p:sldId id="316" r:id="rId13"/>
    <p:sldId id="350" r:id="rId14"/>
    <p:sldId id="369" r:id="rId15"/>
    <p:sldId id="337" r:id="rId16"/>
    <p:sldId id="338" r:id="rId17"/>
    <p:sldId id="339" r:id="rId18"/>
    <p:sldId id="340" r:id="rId19"/>
    <p:sldId id="341" r:id="rId20"/>
    <p:sldId id="342" r:id="rId21"/>
    <p:sldId id="344" r:id="rId22"/>
    <p:sldId id="345" r:id="rId23"/>
    <p:sldId id="308" r:id="rId24"/>
    <p:sldId id="311" r:id="rId25"/>
    <p:sldId id="325" r:id="rId26"/>
    <p:sldId id="324" r:id="rId27"/>
    <p:sldId id="329" r:id="rId28"/>
    <p:sldId id="326" r:id="rId29"/>
    <p:sldId id="328" r:id="rId30"/>
    <p:sldId id="327" r:id="rId31"/>
    <p:sldId id="330" r:id="rId32"/>
    <p:sldId id="310" r:id="rId33"/>
    <p:sldId id="312" r:id="rId34"/>
    <p:sldId id="288" r:id="rId35"/>
    <p:sldId id="293" r:id="rId36"/>
    <p:sldId id="294" r:id="rId37"/>
    <p:sldId id="352" r:id="rId38"/>
    <p:sldId id="351" r:id="rId39"/>
    <p:sldId id="295" r:id="rId40"/>
    <p:sldId id="296" r:id="rId41"/>
    <p:sldId id="353" r:id="rId42"/>
    <p:sldId id="332" r:id="rId43"/>
    <p:sldId id="297" r:id="rId44"/>
    <p:sldId id="331" r:id="rId45"/>
    <p:sldId id="363" r:id="rId46"/>
    <p:sldId id="357" r:id="rId47"/>
    <p:sldId id="358" r:id="rId48"/>
    <p:sldId id="354" r:id="rId49"/>
    <p:sldId id="355" r:id="rId50"/>
    <p:sldId id="360" r:id="rId51"/>
    <p:sldId id="356" r:id="rId52"/>
    <p:sldId id="302" r:id="rId53"/>
    <p:sldId id="298" r:id="rId54"/>
    <p:sldId id="299" r:id="rId55"/>
    <p:sldId id="300" r:id="rId56"/>
    <p:sldId id="301" r:id="rId57"/>
    <p:sldId id="303" r:id="rId58"/>
    <p:sldId id="304" r:id="rId59"/>
    <p:sldId id="286" r:id="rId60"/>
    <p:sldId id="334" r:id="rId61"/>
    <p:sldId id="336" r:id="rId62"/>
    <p:sldId id="335" r:id="rId63"/>
    <p:sldId id="333" r:id="rId64"/>
    <p:sldId id="283" r:id="rId65"/>
    <p:sldId id="284" r:id="rId66"/>
    <p:sldId id="285" r:id="rId67"/>
    <p:sldId id="305" r:id="rId68"/>
    <p:sldId id="306" r:id="rId69"/>
    <p:sldId id="347" r:id="rId70"/>
    <p:sldId id="348" r:id="rId71"/>
    <p:sldId id="307" r:id="rId72"/>
    <p:sldId id="287" r:id="rId73"/>
    <p:sldId id="289" r:id="rId74"/>
    <p:sldId id="346" r:id="rId75"/>
    <p:sldId id="292" r:id="rId76"/>
    <p:sldId id="378" r:id="rId77"/>
    <p:sldId id="383" r:id="rId78"/>
    <p:sldId id="382" r:id="rId79"/>
    <p:sldId id="384" r:id="rId80"/>
    <p:sldId id="385" r:id="rId81"/>
    <p:sldId id="386" r:id="rId82"/>
    <p:sldId id="379" r:id="rId83"/>
    <p:sldId id="380" r:id="rId84"/>
    <p:sldId id="381" r:id="rId85"/>
    <p:sldId id="367" r:id="rId86"/>
    <p:sldId id="309" r:id="rId87"/>
    <p:sldId id="349" r:id="rId88"/>
    <p:sldId id="281" r:id="rId89"/>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2789"/>
  </p:normalViewPr>
  <p:slideViewPr>
    <p:cSldViewPr snapToGrid="0">
      <p:cViewPr varScale="1">
        <p:scale>
          <a:sx n="91" d="100"/>
          <a:sy n="91" d="100"/>
        </p:scale>
        <p:origin x="19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1.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0.svg"/><Relationship Id="rId2" Type="http://schemas.openxmlformats.org/officeDocument/2006/relationships/image" Target="../media/image82.svg"/><Relationship Id="rId16" Type="http://schemas.openxmlformats.org/officeDocument/2006/relationships/image" Target="../media/image94.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62.svg"/><Relationship Id="rId4" Type="http://schemas.openxmlformats.org/officeDocument/2006/relationships/image" Target="../media/image84.svg"/><Relationship Id="rId9" Type="http://schemas.openxmlformats.org/officeDocument/2006/relationships/image" Target="../media/image61.png"/><Relationship Id="rId14" Type="http://schemas.openxmlformats.org/officeDocument/2006/relationships/image" Target="../media/image92.sv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ata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ata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1.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0.svg"/><Relationship Id="rId2" Type="http://schemas.openxmlformats.org/officeDocument/2006/relationships/image" Target="../media/image82.svg"/><Relationship Id="rId16" Type="http://schemas.openxmlformats.org/officeDocument/2006/relationships/image" Target="../media/image94.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62.svg"/><Relationship Id="rId4" Type="http://schemas.openxmlformats.org/officeDocument/2006/relationships/image" Target="../media/image84.svg"/><Relationship Id="rId9" Type="http://schemas.openxmlformats.org/officeDocument/2006/relationships/image" Target="../media/image61.png"/><Relationship Id="rId14" Type="http://schemas.openxmlformats.org/officeDocument/2006/relationships/image" Target="../media/image9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67F6A3F-A5BB-4A5D-B1D9-C248141B0C8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B046585-4BB6-4BF3-9CD8-F409ED057F59}">
      <dgm:prSet/>
      <dgm:spPr/>
      <dgm:t>
        <a:bodyPr/>
        <a:lstStyle/>
        <a:p>
          <a:r>
            <a:rPr lang="nb-NO" b="0"/>
            <a:t>Coupland et.al's Communication Accommodation Theory</a:t>
          </a:r>
          <a:endParaRPr lang="en-US"/>
        </a:p>
      </dgm:t>
    </dgm:pt>
    <dgm:pt modelId="{99556FF6-1A8D-4D23-90D6-7D74F6FFF791}" type="parTrans" cxnId="{88D19007-237B-4B98-BBBB-A1B378707539}">
      <dgm:prSet/>
      <dgm:spPr/>
      <dgm:t>
        <a:bodyPr/>
        <a:lstStyle/>
        <a:p>
          <a:endParaRPr lang="en-US"/>
        </a:p>
      </dgm:t>
    </dgm:pt>
    <dgm:pt modelId="{E0A640B6-E672-48B3-8BD8-41B9D4C04FAC}" type="sibTrans" cxnId="{88D19007-237B-4B98-BBBB-A1B378707539}">
      <dgm:prSet/>
      <dgm:spPr/>
      <dgm:t>
        <a:bodyPr/>
        <a:lstStyle/>
        <a:p>
          <a:endParaRPr lang="en-US"/>
        </a:p>
      </dgm:t>
    </dgm:pt>
    <dgm:pt modelId="{50C56AFB-BA01-49E0-8DD3-CAB7DBF3E5DF}">
      <dgm:prSet/>
      <dgm:spPr/>
      <dgm:t>
        <a:bodyPr/>
        <a:lstStyle/>
        <a:p>
          <a:r>
            <a:rPr lang="nb-NO"/>
            <a:t>Ryan et.al’s Communication Predicaments of Ageing Model</a:t>
          </a:r>
          <a:endParaRPr lang="en-US"/>
        </a:p>
      </dgm:t>
    </dgm:pt>
    <dgm:pt modelId="{AFB2F569-6C3C-438C-97B2-32C6357875A7}" type="parTrans" cxnId="{E701E81C-89FE-4B17-B671-557906DE278A}">
      <dgm:prSet/>
      <dgm:spPr/>
      <dgm:t>
        <a:bodyPr/>
        <a:lstStyle/>
        <a:p>
          <a:endParaRPr lang="en-US"/>
        </a:p>
      </dgm:t>
    </dgm:pt>
    <dgm:pt modelId="{FAAD9459-6E31-453E-8AB6-31EE3419AF62}" type="sibTrans" cxnId="{E701E81C-89FE-4B17-B671-557906DE278A}">
      <dgm:prSet/>
      <dgm:spPr/>
      <dgm:t>
        <a:bodyPr/>
        <a:lstStyle/>
        <a:p>
          <a:endParaRPr lang="en-US"/>
        </a:p>
      </dgm:t>
    </dgm:pt>
    <dgm:pt modelId="{395A368D-39A0-4909-BE73-E3CFABDDE40F}">
      <dgm:prSet/>
      <dgm:spPr/>
      <dgm:t>
        <a:bodyPr/>
        <a:lstStyle/>
        <a:p>
          <a:r>
            <a:rPr lang="nb-NO" b="0"/>
            <a:t>Ryan et al's Communication Enhancement Model</a:t>
          </a:r>
          <a:endParaRPr lang="en-US"/>
        </a:p>
      </dgm:t>
    </dgm:pt>
    <dgm:pt modelId="{F1DD0A11-5D0F-4FBE-91B7-E5AAEEAE90A9}" type="parTrans" cxnId="{CC2689A4-541D-4FCF-9F57-FAFE895F0D5E}">
      <dgm:prSet/>
      <dgm:spPr/>
      <dgm:t>
        <a:bodyPr/>
        <a:lstStyle/>
        <a:p>
          <a:endParaRPr lang="en-US"/>
        </a:p>
      </dgm:t>
    </dgm:pt>
    <dgm:pt modelId="{2F728A1E-31CC-42CF-A138-3EB8C04619DA}" type="sibTrans" cxnId="{CC2689A4-541D-4FCF-9F57-FAFE895F0D5E}">
      <dgm:prSet/>
      <dgm:spPr/>
      <dgm:t>
        <a:bodyPr/>
        <a:lstStyle/>
        <a:p>
          <a:endParaRPr lang="en-US"/>
        </a:p>
      </dgm:t>
    </dgm:pt>
    <dgm:pt modelId="{AFECD1AB-EFDE-F04E-A581-E737CC524E77}" type="pres">
      <dgm:prSet presAssocID="{E67F6A3F-A5BB-4A5D-B1D9-C248141B0C87}" presName="linear" presStyleCnt="0">
        <dgm:presLayoutVars>
          <dgm:animLvl val="lvl"/>
          <dgm:resizeHandles val="exact"/>
        </dgm:presLayoutVars>
      </dgm:prSet>
      <dgm:spPr/>
    </dgm:pt>
    <dgm:pt modelId="{E32E7F4A-3A71-8840-9AD3-1A6D94FB3E21}" type="pres">
      <dgm:prSet presAssocID="{8B046585-4BB6-4BF3-9CD8-F409ED057F59}" presName="parentText" presStyleLbl="node1" presStyleIdx="0" presStyleCnt="3">
        <dgm:presLayoutVars>
          <dgm:chMax val="0"/>
          <dgm:bulletEnabled val="1"/>
        </dgm:presLayoutVars>
      </dgm:prSet>
      <dgm:spPr/>
    </dgm:pt>
    <dgm:pt modelId="{197C372C-6BD8-AB4E-8BF3-BA290A6589F6}" type="pres">
      <dgm:prSet presAssocID="{E0A640B6-E672-48B3-8BD8-41B9D4C04FAC}" presName="spacer" presStyleCnt="0"/>
      <dgm:spPr/>
    </dgm:pt>
    <dgm:pt modelId="{A989D5FA-1E71-9741-A94F-6806FACF4F86}" type="pres">
      <dgm:prSet presAssocID="{50C56AFB-BA01-49E0-8DD3-CAB7DBF3E5DF}" presName="parentText" presStyleLbl="node1" presStyleIdx="1" presStyleCnt="3">
        <dgm:presLayoutVars>
          <dgm:chMax val="0"/>
          <dgm:bulletEnabled val="1"/>
        </dgm:presLayoutVars>
      </dgm:prSet>
      <dgm:spPr/>
    </dgm:pt>
    <dgm:pt modelId="{0B7B05C8-77B2-4F48-9B00-37282B6B272D}" type="pres">
      <dgm:prSet presAssocID="{FAAD9459-6E31-453E-8AB6-31EE3419AF62}" presName="spacer" presStyleCnt="0"/>
      <dgm:spPr/>
    </dgm:pt>
    <dgm:pt modelId="{68D62631-66E1-9243-AC58-6BB49C0E5DED}" type="pres">
      <dgm:prSet presAssocID="{395A368D-39A0-4909-BE73-E3CFABDDE40F}" presName="parentText" presStyleLbl="node1" presStyleIdx="2" presStyleCnt="3">
        <dgm:presLayoutVars>
          <dgm:chMax val="0"/>
          <dgm:bulletEnabled val="1"/>
        </dgm:presLayoutVars>
      </dgm:prSet>
      <dgm:spPr/>
    </dgm:pt>
  </dgm:ptLst>
  <dgm:cxnLst>
    <dgm:cxn modelId="{88D19007-237B-4B98-BBBB-A1B378707539}" srcId="{E67F6A3F-A5BB-4A5D-B1D9-C248141B0C87}" destId="{8B046585-4BB6-4BF3-9CD8-F409ED057F59}" srcOrd="0" destOrd="0" parTransId="{99556FF6-1A8D-4D23-90D6-7D74F6FFF791}" sibTransId="{E0A640B6-E672-48B3-8BD8-41B9D4C04FAC}"/>
    <dgm:cxn modelId="{E701E81C-89FE-4B17-B671-557906DE278A}" srcId="{E67F6A3F-A5BB-4A5D-B1D9-C248141B0C87}" destId="{50C56AFB-BA01-49E0-8DD3-CAB7DBF3E5DF}" srcOrd="1" destOrd="0" parTransId="{AFB2F569-6C3C-438C-97B2-32C6357875A7}" sibTransId="{FAAD9459-6E31-453E-8AB6-31EE3419AF62}"/>
    <dgm:cxn modelId="{EB929E5D-6FCB-3946-B574-B4E4513E0545}" type="presOf" srcId="{50C56AFB-BA01-49E0-8DD3-CAB7DBF3E5DF}" destId="{A989D5FA-1E71-9741-A94F-6806FACF4F86}" srcOrd="0" destOrd="0" presId="urn:microsoft.com/office/officeart/2005/8/layout/vList2"/>
    <dgm:cxn modelId="{1C238E6E-CA59-CB47-9CF7-8086A6F40CC6}" type="presOf" srcId="{395A368D-39A0-4909-BE73-E3CFABDDE40F}" destId="{68D62631-66E1-9243-AC58-6BB49C0E5DED}" srcOrd="0" destOrd="0" presId="urn:microsoft.com/office/officeart/2005/8/layout/vList2"/>
    <dgm:cxn modelId="{587B9E8F-54E5-4945-A3FF-656C5B0052FB}" type="presOf" srcId="{8B046585-4BB6-4BF3-9CD8-F409ED057F59}" destId="{E32E7F4A-3A71-8840-9AD3-1A6D94FB3E21}" srcOrd="0" destOrd="0" presId="urn:microsoft.com/office/officeart/2005/8/layout/vList2"/>
    <dgm:cxn modelId="{CC2689A4-541D-4FCF-9F57-FAFE895F0D5E}" srcId="{E67F6A3F-A5BB-4A5D-B1D9-C248141B0C87}" destId="{395A368D-39A0-4909-BE73-E3CFABDDE40F}" srcOrd="2" destOrd="0" parTransId="{F1DD0A11-5D0F-4FBE-91B7-E5AAEEAE90A9}" sibTransId="{2F728A1E-31CC-42CF-A138-3EB8C04619DA}"/>
    <dgm:cxn modelId="{79A3F9F5-73E5-244A-9316-83F98B7790CB}" type="presOf" srcId="{E67F6A3F-A5BB-4A5D-B1D9-C248141B0C87}" destId="{AFECD1AB-EFDE-F04E-A581-E737CC524E77}" srcOrd="0" destOrd="0" presId="urn:microsoft.com/office/officeart/2005/8/layout/vList2"/>
    <dgm:cxn modelId="{BF373030-9E8A-7E4F-84A5-BD2EB7FDF0DE}" type="presParOf" srcId="{AFECD1AB-EFDE-F04E-A581-E737CC524E77}" destId="{E32E7F4A-3A71-8840-9AD3-1A6D94FB3E21}" srcOrd="0" destOrd="0" presId="urn:microsoft.com/office/officeart/2005/8/layout/vList2"/>
    <dgm:cxn modelId="{17C6D7CC-72C4-F142-9149-466CF4A66F8D}" type="presParOf" srcId="{AFECD1AB-EFDE-F04E-A581-E737CC524E77}" destId="{197C372C-6BD8-AB4E-8BF3-BA290A6589F6}" srcOrd="1" destOrd="0" presId="urn:microsoft.com/office/officeart/2005/8/layout/vList2"/>
    <dgm:cxn modelId="{A71FEA56-5EDF-1740-8851-17714C3762B3}" type="presParOf" srcId="{AFECD1AB-EFDE-F04E-A581-E737CC524E77}" destId="{A989D5FA-1E71-9741-A94F-6806FACF4F86}" srcOrd="2" destOrd="0" presId="urn:microsoft.com/office/officeart/2005/8/layout/vList2"/>
    <dgm:cxn modelId="{E6B0E7BE-6340-5C47-ABC3-A856E360E517}" type="presParOf" srcId="{AFECD1AB-EFDE-F04E-A581-E737CC524E77}" destId="{0B7B05C8-77B2-4F48-9B00-37282B6B272D}" srcOrd="3" destOrd="0" presId="urn:microsoft.com/office/officeart/2005/8/layout/vList2"/>
    <dgm:cxn modelId="{B065418E-F169-4C46-91F2-30DC6787E533}" type="presParOf" srcId="{AFECD1AB-EFDE-F04E-A581-E737CC524E77}" destId="{68D62631-66E1-9243-AC58-6BB49C0E5DE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F52644-509B-42D8-BEAA-5720F1B86DC4}"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6AFD4BA4-C2F1-4601-8FDF-7A12DB9B0879}">
      <dgm:prSet custT="1"/>
      <dgm:spPr/>
      <dgm:t>
        <a:bodyPr/>
        <a:lstStyle/>
        <a:p>
          <a:r>
            <a:rPr lang="nb-NO" sz="2400" b="1" i="0"/>
            <a:t>Body language: </a:t>
          </a:r>
          <a:r>
            <a:rPr lang="nb-NO" sz="2400" b="0" i="0"/>
            <a:t>Pay attention to your own body language and use it to convey openness, calmness, and respect. Avoid crossing your arms or displaying signs of impatience or frustration, as this can create barriers to effective communication.</a:t>
          </a:r>
          <a:endParaRPr lang="en-US" sz="2400"/>
        </a:p>
      </dgm:t>
    </dgm:pt>
    <dgm:pt modelId="{0C42B310-8E3E-403D-9348-0AA654E73AA6}" type="parTrans" cxnId="{CD267103-3F13-4568-84C5-6F621ECE22A8}">
      <dgm:prSet/>
      <dgm:spPr/>
      <dgm:t>
        <a:bodyPr/>
        <a:lstStyle/>
        <a:p>
          <a:endParaRPr lang="en-US"/>
        </a:p>
      </dgm:t>
    </dgm:pt>
    <dgm:pt modelId="{2726C1D0-C527-4317-9005-F183A4E4D07D}" type="sibTrans" cxnId="{CD267103-3F13-4568-84C5-6F621ECE22A8}">
      <dgm:prSet/>
      <dgm:spPr/>
      <dgm:t>
        <a:bodyPr/>
        <a:lstStyle/>
        <a:p>
          <a:endParaRPr lang="en-US"/>
        </a:p>
      </dgm:t>
    </dgm:pt>
    <dgm:pt modelId="{72CB45BF-A77E-4FDF-9A32-5DADAAD70117}">
      <dgm:prSet custT="1"/>
      <dgm:spPr/>
      <dgm:t>
        <a:bodyPr/>
        <a:lstStyle/>
        <a:p>
          <a:r>
            <a:rPr lang="nb-NO" sz="2400" b="1" i="0" u="sng"/>
            <a:t>Gentle gestures: </a:t>
          </a:r>
          <a:r>
            <a:rPr lang="nb-NO" sz="2400" b="0" i="0"/>
            <a:t>Use gentle gestures to communicate understanding and support. For example, nodding your head to indicate agreement or understanding, or pointing to objects or pictures to aid comprehension.</a:t>
          </a:r>
          <a:endParaRPr lang="en-US" sz="2400"/>
        </a:p>
      </dgm:t>
    </dgm:pt>
    <dgm:pt modelId="{EFC9B987-737A-4CAB-8813-A2DA0A697E6C}" type="parTrans" cxnId="{B16447D7-88DE-4831-AFBA-639F1D0D3104}">
      <dgm:prSet/>
      <dgm:spPr/>
      <dgm:t>
        <a:bodyPr/>
        <a:lstStyle/>
        <a:p>
          <a:endParaRPr lang="en-US"/>
        </a:p>
      </dgm:t>
    </dgm:pt>
    <dgm:pt modelId="{BE055FDC-8B7A-4CA4-AD8D-2930C6116A4C}" type="sibTrans" cxnId="{B16447D7-88DE-4831-AFBA-639F1D0D3104}">
      <dgm:prSet/>
      <dgm:spPr/>
      <dgm:t>
        <a:bodyPr/>
        <a:lstStyle/>
        <a:p>
          <a:endParaRPr lang="en-US"/>
        </a:p>
      </dgm:t>
    </dgm:pt>
    <dgm:pt modelId="{3E80501D-8C61-46B9-A696-ACE17B963EFC}">
      <dgm:prSet custT="1"/>
      <dgm:spPr/>
      <dgm:t>
        <a:bodyPr/>
        <a:lstStyle/>
        <a:p>
          <a:r>
            <a:rPr lang="nb-NO" sz="2400" b="1" i="0" u="sng"/>
            <a:t>Visual aids: </a:t>
          </a:r>
          <a:r>
            <a:rPr lang="nb-NO" sz="2400" b="0" i="0"/>
            <a:t>Utilize visual aids such as photographs, objects, or written cues to enhance understanding and facilitate communication. These aids can help stimulate memories, prompt conversations, and provide context to the person's environment.</a:t>
          </a:r>
          <a:endParaRPr lang="en-US" sz="2400"/>
        </a:p>
      </dgm:t>
    </dgm:pt>
    <dgm:pt modelId="{476B04D4-B0C7-49B2-BCBA-F450D07C5E6C}" type="parTrans" cxnId="{C7E7EB28-53ED-4FFB-925E-D9388AAE943B}">
      <dgm:prSet/>
      <dgm:spPr/>
      <dgm:t>
        <a:bodyPr/>
        <a:lstStyle/>
        <a:p>
          <a:endParaRPr lang="en-US"/>
        </a:p>
      </dgm:t>
    </dgm:pt>
    <dgm:pt modelId="{1B20435F-2139-43E5-8C23-C18021964BC6}" type="sibTrans" cxnId="{C7E7EB28-53ED-4FFB-925E-D9388AAE943B}">
      <dgm:prSet/>
      <dgm:spPr/>
      <dgm:t>
        <a:bodyPr/>
        <a:lstStyle/>
        <a:p>
          <a:endParaRPr lang="en-US"/>
        </a:p>
      </dgm:t>
    </dgm:pt>
    <dgm:pt modelId="{DAB4FCCE-7CD1-406A-9AC4-79D33F14E461}">
      <dgm:prSet custT="1"/>
      <dgm:spPr/>
      <dgm:t>
        <a:bodyPr/>
        <a:lstStyle/>
        <a:p>
          <a:r>
            <a:rPr lang="nb-NO" sz="2400" b="1" i="0" u="sng"/>
            <a:t>Music and sound: </a:t>
          </a:r>
          <a:r>
            <a:rPr lang="nb-NO" sz="2400" b="0" i="0"/>
            <a:t>Engage the person with dementia through music, soothing sounds, or familiar melodies. Music can evoke emotions, memories, and a sense of comfort, even when verbal communication is limited.</a:t>
          </a:r>
          <a:endParaRPr lang="en-US" sz="2400"/>
        </a:p>
      </dgm:t>
    </dgm:pt>
    <dgm:pt modelId="{D8C0ED74-97C3-4BC2-BE4B-C695B61EF1A3}" type="parTrans" cxnId="{0F9B05F5-526E-41CB-83DC-FA9D35008202}">
      <dgm:prSet/>
      <dgm:spPr/>
      <dgm:t>
        <a:bodyPr/>
        <a:lstStyle/>
        <a:p>
          <a:endParaRPr lang="en-US"/>
        </a:p>
      </dgm:t>
    </dgm:pt>
    <dgm:pt modelId="{8BC7712D-B95B-4E14-B5B5-14C810BF52ED}" type="sibTrans" cxnId="{0F9B05F5-526E-41CB-83DC-FA9D35008202}">
      <dgm:prSet/>
      <dgm:spPr/>
      <dgm:t>
        <a:bodyPr/>
        <a:lstStyle/>
        <a:p>
          <a:endParaRPr lang="en-US"/>
        </a:p>
      </dgm:t>
    </dgm:pt>
    <dgm:pt modelId="{D1F6801B-1C33-B646-8C19-F96D8E84E7B1}" type="pres">
      <dgm:prSet presAssocID="{79F52644-509B-42D8-BEAA-5720F1B86DC4}" presName="matrix" presStyleCnt="0">
        <dgm:presLayoutVars>
          <dgm:chMax val="1"/>
          <dgm:dir/>
          <dgm:resizeHandles val="exact"/>
        </dgm:presLayoutVars>
      </dgm:prSet>
      <dgm:spPr/>
    </dgm:pt>
    <dgm:pt modelId="{8FC497FF-9ABB-E045-8C40-0EED5557ECE8}" type="pres">
      <dgm:prSet presAssocID="{79F52644-509B-42D8-BEAA-5720F1B86DC4}" presName="axisShape" presStyleLbl="bgShp" presStyleIdx="0" presStyleCnt="1"/>
      <dgm:spPr/>
    </dgm:pt>
    <dgm:pt modelId="{F5179E50-F036-834C-83F9-4D8D1CC7BD5D}" type="pres">
      <dgm:prSet presAssocID="{79F52644-509B-42D8-BEAA-5720F1B86DC4}" presName="rect1" presStyleLbl="node1" presStyleIdx="0" presStyleCnt="4" custScaleX="236271" custLinFactNeighborX="-69163">
        <dgm:presLayoutVars>
          <dgm:chMax val="0"/>
          <dgm:chPref val="0"/>
          <dgm:bulletEnabled val="1"/>
        </dgm:presLayoutVars>
      </dgm:prSet>
      <dgm:spPr/>
    </dgm:pt>
    <dgm:pt modelId="{7DB12E6F-9C6B-E943-A2B9-851945FF046D}" type="pres">
      <dgm:prSet presAssocID="{79F52644-509B-42D8-BEAA-5720F1B86DC4}" presName="rect2" presStyleLbl="node1" presStyleIdx="1" presStyleCnt="4" custScaleX="232169" custLinFactNeighborX="63097" custLinFactNeighborY="-1820">
        <dgm:presLayoutVars>
          <dgm:chMax val="0"/>
          <dgm:chPref val="0"/>
          <dgm:bulletEnabled val="1"/>
        </dgm:presLayoutVars>
      </dgm:prSet>
      <dgm:spPr/>
    </dgm:pt>
    <dgm:pt modelId="{E3FB2A84-625C-F048-B648-0E766C7DD84F}" type="pres">
      <dgm:prSet presAssocID="{79F52644-509B-42D8-BEAA-5720F1B86DC4}" presName="rect3" presStyleLbl="node1" presStyleIdx="2" presStyleCnt="4" custScaleX="233704" custLinFactNeighborX="-67246" custLinFactNeighborY="607">
        <dgm:presLayoutVars>
          <dgm:chMax val="0"/>
          <dgm:chPref val="0"/>
          <dgm:bulletEnabled val="1"/>
        </dgm:presLayoutVars>
      </dgm:prSet>
      <dgm:spPr/>
    </dgm:pt>
    <dgm:pt modelId="{FC29A44A-A0EF-F149-80D2-88AE3886DC4F}" type="pres">
      <dgm:prSet presAssocID="{79F52644-509B-42D8-BEAA-5720F1B86DC4}" presName="rect4" presStyleLbl="node1" presStyleIdx="3" presStyleCnt="4" custScaleX="242177" custLinFactNeighborX="67421" custLinFactNeighborY="-2427">
        <dgm:presLayoutVars>
          <dgm:chMax val="0"/>
          <dgm:chPref val="0"/>
          <dgm:bulletEnabled val="1"/>
        </dgm:presLayoutVars>
      </dgm:prSet>
      <dgm:spPr/>
    </dgm:pt>
  </dgm:ptLst>
  <dgm:cxnLst>
    <dgm:cxn modelId="{CD267103-3F13-4568-84C5-6F621ECE22A8}" srcId="{79F52644-509B-42D8-BEAA-5720F1B86DC4}" destId="{6AFD4BA4-C2F1-4601-8FDF-7A12DB9B0879}" srcOrd="0" destOrd="0" parTransId="{0C42B310-8E3E-403D-9348-0AA654E73AA6}" sibTransId="{2726C1D0-C527-4317-9005-F183A4E4D07D}"/>
    <dgm:cxn modelId="{2A8DDC22-B9D2-D747-8542-77A3D8303ACA}" type="presOf" srcId="{3E80501D-8C61-46B9-A696-ACE17B963EFC}" destId="{E3FB2A84-625C-F048-B648-0E766C7DD84F}" srcOrd="0" destOrd="0" presId="urn:microsoft.com/office/officeart/2005/8/layout/matrix2"/>
    <dgm:cxn modelId="{C7E7EB28-53ED-4FFB-925E-D9388AAE943B}" srcId="{79F52644-509B-42D8-BEAA-5720F1B86DC4}" destId="{3E80501D-8C61-46B9-A696-ACE17B963EFC}" srcOrd="2" destOrd="0" parTransId="{476B04D4-B0C7-49B2-BCBA-F450D07C5E6C}" sibTransId="{1B20435F-2139-43E5-8C23-C18021964BC6}"/>
    <dgm:cxn modelId="{CFD05C69-9A84-2B43-AB4D-84947F7D5D34}" type="presOf" srcId="{6AFD4BA4-C2F1-4601-8FDF-7A12DB9B0879}" destId="{F5179E50-F036-834C-83F9-4D8D1CC7BD5D}" srcOrd="0" destOrd="0" presId="urn:microsoft.com/office/officeart/2005/8/layout/matrix2"/>
    <dgm:cxn modelId="{880D18B9-9A1F-5D40-9BF5-2B8546FCBDF9}" type="presOf" srcId="{72CB45BF-A77E-4FDF-9A32-5DADAAD70117}" destId="{7DB12E6F-9C6B-E943-A2B9-851945FF046D}" srcOrd="0" destOrd="0" presId="urn:microsoft.com/office/officeart/2005/8/layout/matrix2"/>
    <dgm:cxn modelId="{44362FCC-22FC-B140-8234-61FBFE378054}" type="presOf" srcId="{DAB4FCCE-7CD1-406A-9AC4-79D33F14E461}" destId="{FC29A44A-A0EF-F149-80D2-88AE3886DC4F}" srcOrd="0" destOrd="0" presId="urn:microsoft.com/office/officeart/2005/8/layout/matrix2"/>
    <dgm:cxn modelId="{B16447D7-88DE-4831-AFBA-639F1D0D3104}" srcId="{79F52644-509B-42D8-BEAA-5720F1B86DC4}" destId="{72CB45BF-A77E-4FDF-9A32-5DADAAD70117}" srcOrd="1" destOrd="0" parTransId="{EFC9B987-737A-4CAB-8813-A2DA0A697E6C}" sibTransId="{BE055FDC-8B7A-4CA4-AD8D-2930C6116A4C}"/>
    <dgm:cxn modelId="{ADE0F8F2-11DE-9543-A50A-E5CF0765F431}" type="presOf" srcId="{79F52644-509B-42D8-BEAA-5720F1B86DC4}" destId="{D1F6801B-1C33-B646-8C19-F96D8E84E7B1}" srcOrd="0" destOrd="0" presId="urn:microsoft.com/office/officeart/2005/8/layout/matrix2"/>
    <dgm:cxn modelId="{0F9B05F5-526E-41CB-83DC-FA9D35008202}" srcId="{79F52644-509B-42D8-BEAA-5720F1B86DC4}" destId="{DAB4FCCE-7CD1-406A-9AC4-79D33F14E461}" srcOrd="3" destOrd="0" parTransId="{D8C0ED74-97C3-4BC2-BE4B-C695B61EF1A3}" sibTransId="{8BC7712D-B95B-4E14-B5B5-14C810BF52ED}"/>
    <dgm:cxn modelId="{45E82063-AAB9-E94B-B6BD-5C21C1F68111}" type="presParOf" srcId="{D1F6801B-1C33-B646-8C19-F96D8E84E7B1}" destId="{8FC497FF-9ABB-E045-8C40-0EED5557ECE8}" srcOrd="0" destOrd="0" presId="urn:microsoft.com/office/officeart/2005/8/layout/matrix2"/>
    <dgm:cxn modelId="{6D80E4F1-A118-9647-AA12-D953F3AC633A}" type="presParOf" srcId="{D1F6801B-1C33-B646-8C19-F96D8E84E7B1}" destId="{F5179E50-F036-834C-83F9-4D8D1CC7BD5D}" srcOrd="1" destOrd="0" presId="urn:microsoft.com/office/officeart/2005/8/layout/matrix2"/>
    <dgm:cxn modelId="{39866050-07A7-AA4B-BA91-584ED7130B46}" type="presParOf" srcId="{D1F6801B-1C33-B646-8C19-F96D8E84E7B1}" destId="{7DB12E6F-9C6B-E943-A2B9-851945FF046D}" srcOrd="2" destOrd="0" presId="urn:microsoft.com/office/officeart/2005/8/layout/matrix2"/>
    <dgm:cxn modelId="{AF1C102B-AF65-484E-900F-BE16AE5E1258}" type="presParOf" srcId="{D1F6801B-1C33-B646-8C19-F96D8E84E7B1}" destId="{E3FB2A84-625C-F048-B648-0E766C7DD84F}" srcOrd="3" destOrd="0" presId="urn:microsoft.com/office/officeart/2005/8/layout/matrix2"/>
    <dgm:cxn modelId="{E5539114-8586-C24B-8BC3-A9A7ABD90DFC}" type="presParOf" srcId="{D1F6801B-1C33-B646-8C19-F96D8E84E7B1}" destId="{FC29A44A-A0EF-F149-80D2-88AE3886DC4F}"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170296-115A-48FF-B06C-35D0B0CE1EE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46666EE-4E6F-4E5E-9367-612062EF41B2}">
      <dgm:prSet custT="1"/>
      <dgm:spPr/>
      <dgm:t>
        <a:bodyPr/>
        <a:lstStyle/>
        <a:p>
          <a:r>
            <a:rPr lang="nb-NO" sz="2400" b="1" i="0" u="sng"/>
            <a:t>Body positioning: </a:t>
          </a:r>
          <a:r>
            <a:rPr lang="nb-NO" sz="2400" b="0" i="0"/>
            <a:t>Be aware of your body positioning and maintain a calm and non-threatening posture. Approach the person from the front, at their eye level, and avoid standing too close or invading their personal space.</a:t>
          </a:r>
          <a:endParaRPr lang="en-US" sz="2400"/>
        </a:p>
      </dgm:t>
    </dgm:pt>
    <dgm:pt modelId="{1AEEC590-77BC-4AE9-8C79-557D92A292DF}" type="parTrans" cxnId="{038B6054-7DFE-426B-B7C2-A070DC53F5C8}">
      <dgm:prSet/>
      <dgm:spPr/>
      <dgm:t>
        <a:bodyPr/>
        <a:lstStyle/>
        <a:p>
          <a:endParaRPr lang="en-US"/>
        </a:p>
      </dgm:t>
    </dgm:pt>
    <dgm:pt modelId="{49D0AF06-1784-4853-ACFE-487150DBD979}" type="sibTrans" cxnId="{038B6054-7DFE-426B-B7C2-A070DC53F5C8}">
      <dgm:prSet/>
      <dgm:spPr/>
      <dgm:t>
        <a:bodyPr/>
        <a:lstStyle/>
        <a:p>
          <a:endParaRPr lang="en-US"/>
        </a:p>
      </dgm:t>
    </dgm:pt>
    <dgm:pt modelId="{645DE057-801F-4086-82AA-6EEB6E571E04}">
      <dgm:prSet/>
      <dgm:spPr/>
      <dgm:t>
        <a:bodyPr/>
        <a:lstStyle/>
        <a:p>
          <a:r>
            <a:rPr lang="nb-NO" b="1" i="0" u="sng"/>
            <a:t>Observation and interpretation: </a:t>
          </a:r>
          <a:r>
            <a:rPr lang="nb-NO" b="0" i="0"/>
            <a:t>Observe the person's non-verbal cues, such as changes in facial expression, body language, or agitation. Interpret these cues to understand their needs, emotions, and potential discomfort, and respond accordingly.</a:t>
          </a:r>
          <a:endParaRPr lang="en-US"/>
        </a:p>
      </dgm:t>
    </dgm:pt>
    <dgm:pt modelId="{6FFC164E-217C-4F0A-9EFF-15A441B05D05}" type="parTrans" cxnId="{07263CCA-B4C0-4FF2-972C-01ADA4659A08}">
      <dgm:prSet/>
      <dgm:spPr/>
      <dgm:t>
        <a:bodyPr/>
        <a:lstStyle/>
        <a:p>
          <a:endParaRPr lang="en-US"/>
        </a:p>
      </dgm:t>
    </dgm:pt>
    <dgm:pt modelId="{30BCA588-E8BE-4260-9DCD-B1365BD25D0F}" type="sibTrans" cxnId="{07263CCA-B4C0-4FF2-972C-01ADA4659A08}">
      <dgm:prSet/>
      <dgm:spPr/>
      <dgm:t>
        <a:bodyPr/>
        <a:lstStyle/>
        <a:p>
          <a:endParaRPr lang="en-US"/>
        </a:p>
      </dgm:t>
    </dgm:pt>
    <dgm:pt modelId="{F16F558C-E6F7-45C1-8A80-A00FAD92EA3F}">
      <dgm:prSet/>
      <dgm:spPr/>
      <dgm:t>
        <a:bodyPr/>
        <a:lstStyle/>
        <a:p>
          <a:r>
            <a:rPr lang="nb-NO" b="1" i="0" u="sng"/>
            <a:t>Patience and presence: </a:t>
          </a:r>
          <a:r>
            <a:rPr lang="nb-NO" b="0" i="0"/>
            <a:t>Remain patient and present during interactions. Give the person ample time to process information, respond, and express themselves. Avoid rushing or interrupting, as it can cause further frustration or confusion.</a:t>
          </a:r>
          <a:endParaRPr lang="en-US"/>
        </a:p>
      </dgm:t>
    </dgm:pt>
    <dgm:pt modelId="{7786FB61-60FE-42A8-B42D-5C2F77984B8D}" type="parTrans" cxnId="{58E03ECA-5141-44DE-BB95-B5009C661192}">
      <dgm:prSet/>
      <dgm:spPr/>
      <dgm:t>
        <a:bodyPr/>
        <a:lstStyle/>
        <a:p>
          <a:endParaRPr lang="en-US"/>
        </a:p>
      </dgm:t>
    </dgm:pt>
    <dgm:pt modelId="{C034D5B5-C1BA-4427-B108-F1839FAE5665}" type="sibTrans" cxnId="{58E03ECA-5141-44DE-BB95-B5009C661192}">
      <dgm:prSet/>
      <dgm:spPr/>
      <dgm:t>
        <a:bodyPr/>
        <a:lstStyle/>
        <a:p>
          <a:endParaRPr lang="en-US"/>
        </a:p>
      </dgm:t>
    </dgm:pt>
    <dgm:pt modelId="{AB9B192D-8A2B-4541-800A-50816F79C3C6}" type="pres">
      <dgm:prSet presAssocID="{60170296-115A-48FF-B06C-35D0B0CE1EE9}" presName="vert0" presStyleCnt="0">
        <dgm:presLayoutVars>
          <dgm:dir/>
          <dgm:animOne val="branch"/>
          <dgm:animLvl val="lvl"/>
        </dgm:presLayoutVars>
      </dgm:prSet>
      <dgm:spPr/>
    </dgm:pt>
    <dgm:pt modelId="{1CFA1D87-7A72-D24D-B728-1DE38AD9C111}" type="pres">
      <dgm:prSet presAssocID="{C46666EE-4E6F-4E5E-9367-612062EF41B2}" presName="thickLine" presStyleLbl="alignNode1" presStyleIdx="0" presStyleCnt="3"/>
      <dgm:spPr/>
    </dgm:pt>
    <dgm:pt modelId="{25620981-6247-324B-BE3B-9A97F08ED618}" type="pres">
      <dgm:prSet presAssocID="{C46666EE-4E6F-4E5E-9367-612062EF41B2}" presName="horz1" presStyleCnt="0"/>
      <dgm:spPr/>
    </dgm:pt>
    <dgm:pt modelId="{BB1976EA-C085-134F-A218-BCB8C88DBCD7}" type="pres">
      <dgm:prSet presAssocID="{C46666EE-4E6F-4E5E-9367-612062EF41B2}" presName="tx1" presStyleLbl="revTx" presStyleIdx="0" presStyleCnt="3"/>
      <dgm:spPr/>
    </dgm:pt>
    <dgm:pt modelId="{CAE68A4A-6E11-6E42-B931-A82688E1212E}" type="pres">
      <dgm:prSet presAssocID="{C46666EE-4E6F-4E5E-9367-612062EF41B2}" presName="vert1" presStyleCnt="0"/>
      <dgm:spPr/>
    </dgm:pt>
    <dgm:pt modelId="{1B220D24-7D69-CF4E-BFD1-4E49A67EEBF1}" type="pres">
      <dgm:prSet presAssocID="{645DE057-801F-4086-82AA-6EEB6E571E04}" presName="thickLine" presStyleLbl="alignNode1" presStyleIdx="1" presStyleCnt="3"/>
      <dgm:spPr/>
    </dgm:pt>
    <dgm:pt modelId="{1A8E5749-4CE8-BD4E-9880-078945F6AF21}" type="pres">
      <dgm:prSet presAssocID="{645DE057-801F-4086-82AA-6EEB6E571E04}" presName="horz1" presStyleCnt="0"/>
      <dgm:spPr/>
    </dgm:pt>
    <dgm:pt modelId="{EE9E84F4-C95D-C949-AD1B-A0C7EB28D5CF}" type="pres">
      <dgm:prSet presAssocID="{645DE057-801F-4086-82AA-6EEB6E571E04}" presName="tx1" presStyleLbl="revTx" presStyleIdx="1" presStyleCnt="3"/>
      <dgm:spPr/>
    </dgm:pt>
    <dgm:pt modelId="{1123150C-3C65-1B41-9AF0-801C62D920BD}" type="pres">
      <dgm:prSet presAssocID="{645DE057-801F-4086-82AA-6EEB6E571E04}" presName="vert1" presStyleCnt="0"/>
      <dgm:spPr/>
    </dgm:pt>
    <dgm:pt modelId="{6D089F67-5BE5-EF42-87D1-93491166AE5A}" type="pres">
      <dgm:prSet presAssocID="{F16F558C-E6F7-45C1-8A80-A00FAD92EA3F}" presName="thickLine" presStyleLbl="alignNode1" presStyleIdx="2" presStyleCnt="3"/>
      <dgm:spPr/>
    </dgm:pt>
    <dgm:pt modelId="{0678D7F3-86DC-C74C-B2FE-B99EBF2C2C08}" type="pres">
      <dgm:prSet presAssocID="{F16F558C-E6F7-45C1-8A80-A00FAD92EA3F}" presName="horz1" presStyleCnt="0"/>
      <dgm:spPr/>
    </dgm:pt>
    <dgm:pt modelId="{5E791BD0-3061-114F-B6BD-2A561945EEE1}" type="pres">
      <dgm:prSet presAssocID="{F16F558C-E6F7-45C1-8A80-A00FAD92EA3F}" presName="tx1" presStyleLbl="revTx" presStyleIdx="2" presStyleCnt="3"/>
      <dgm:spPr/>
    </dgm:pt>
    <dgm:pt modelId="{F8FEDA6D-C467-0646-A7F9-D4F0921A854E}" type="pres">
      <dgm:prSet presAssocID="{F16F558C-E6F7-45C1-8A80-A00FAD92EA3F}" presName="vert1" presStyleCnt="0"/>
      <dgm:spPr/>
    </dgm:pt>
  </dgm:ptLst>
  <dgm:cxnLst>
    <dgm:cxn modelId="{7D50EE53-872E-5C48-B1A0-B0E1C37F1D3E}" type="presOf" srcId="{F16F558C-E6F7-45C1-8A80-A00FAD92EA3F}" destId="{5E791BD0-3061-114F-B6BD-2A561945EEE1}" srcOrd="0" destOrd="0" presId="urn:microsoft.com/office/officeart/2008/layout/LinedList"/>
    <dgm:cxn modelId="{038B6054-7DFE-426B-B7C2-A070DC53F5C8}" srcId="{60170296-115A-48FF-B06C-35D0B0CE1EE9}" destId="{C46666EE-4E6F-4E5E-9367-612062EF41B2}" srcOrd="0" destOrd="0" parTransId="{1AEEC590-77BC-4AE9-8C79-557D92A292DF}" sibTransId="{49D0AF06-1784-4853-ACFE-487150DBD979}"/>
    <dgm:cxn modelId="{AC11295D-9CE9-DF4D-A7E6-C3CB3F456555}" type="presOf" srcId="{C46666EE-4E6F-4E5E-9367-612062EF41B2}" destId="{BB1976EA-C085-134F-A218-BCB8C88DBCD7}" srcOrd="0" destOrd="0" presId="urn:microsoft.com/office/officeart/2008/layout/LinedList"/>
    <dgm:cxn modelId="{8C69F18C-9EC1-564A-BCFA-B12B417288F9}" type="presOf" srcId="{645DE057-801F-4086-82AA-6EEB6E571E04}" destId="{EE9E84F4-C95D-C949-AD1B-A0C7EB28D5CF}" srcOrd="0" destOrd="0" presId="urn:microsoft.com/office/officeart/2008/layout/LinedList"/>
    <dgm:cxn modelId="{2D16F7BD-1FD1-1D4A-AEEE-7A9F8497330D}" type="presOf" srcId="{60170296-115A-48FF-B06C-35D0B0CE1EE9}" destId="{AB9B192D-8A2B-4541-800A-50816F79C3C6}" srcOrd="0" destOrd="0" presId="urn:microsoft.com/office/officeart/2008/layout/LinedList"/>
    <dgm:cxn modelId="{07263CCA-B4C0-4FF2-972C-01ADA4659A08}" srcId="{60170296-115A-48FF-B06C-35D0B0CE1EE9}" destId="{645DE057-801F-4086-82AA-6EEB6E571E04}" srcOrd="1" destOrd="0" parTransId="{6FFC164E-217C-4F0A-9EFF-15A441B05D05}" sibTransId="{30BCA588-E8BE-4260-9DCD-B1365BD25D0F}"/>
    <dgm:cxn modelId="{58E03ECA-5141-44DE-BB95-B5009C661192}" srcId="{60170296-115A-48FF-B06C-35D0B0CE1EE9}" destId="{F16F558C-E6F7-45C1-8A80-A00FAD92EA3F}" srcOrd="2" destOrd="0" parTransId="{7786FB61-60FE-42A8-B42D-5C2F77984B8D}" sibTransId="{C034D5B5-C1BA-4427-B108-F1839FAE5665}"/>
    <dgm:cxn modelId="{ADEFD2F3-CFFA-D142-876D-BC6905CBB037}" type="presParOf" srcId="{AB9B192D-8A2B-4541-800A-50816F79C3C6}" destId="{1CFA1D87-7A72-D24D-B728-1DE38AD9C111}" srcOrd="0" destOrd="0" presId="urn:microsoft.com/office/officeart/2008/layout/LinedList"/>
    <dgm:cxn modelId="{06C0D4D9-0FB4-234D-BC82-EBAADEAB2C08}" type="presParOf" srcId="{AB9B192D-8A2B-4541-800A-50816F79C3C6}" destId="{25620981-6247-324B-BE3B-9A97F08ED618}" srcOrd="1" destOrd="0" presId="urn:microsoft.com/office/officeart/2008/layout/LinedList"/>
    <dgm:cxn modelId="{AE60EC35-4B80-CC40-A525-6A9B806BF471}" type="presParOf" srcId="{25620981-6247-324B-BE3B-9A97F08ED618}" destId="{BB1976EA-C085-134F-A218-BCB8C88DBCD7}" srcOrd="0" destOrd="0" presId="urn:microsoft.com/office/officeart/2008/layout/LinedList"/>
    <dgm:cxn modelId="{FC993E07-C36D-CB49-A0AC-3120DD3AB443}" type="presParOf" srcId="{25620981-6247-324B-BE3B-9A97F08ED618}" destId="{CAE68A4A-6E11-6E42-B931-A82688E1212E}" srcOrd="1" destOrd="0" presId="urn:microsoft.com/office/officeart/2008/layout/LinedList"/>
    <dgm:cxn modelId="{D99EE73F-1CD6-2D4F-9D13-7C8049EF5BFD}" type="presParOf" srcId="{AB9B192D-8A2B-4541-800A-50816F79C3C6}" destId="{1B220D24-7D69-CF4E-BFD1-4E49A67EEBF1}" srcOrd="2" destOrd="0" presId="urn:microsoft.com/office/officeart/2008/layout/LinedList"/>
    <dgm:cxn modelId="{7EC89D82-CE7C-6B42-812B-ADD26099A3A2}" type="presParOf" srcId="{AB9B192D-8A2B-4541-800A-50816F79C3C6}" destId="{1A8E5749-4CE8-BD4E-9880-078945F6AF21}" srcOrd="3" destOrd="0" presId="urn:microsoft.com/office/officeart/2008/layout/LinedList"/>
    <dgm:cxn modelId="{73CF47DF-2BCA-4643-88B4-9D58B2B6E629}" type="presParOf" srcId="{1A8E5749-4CE8-BD4E-9880-078945F6AF21}" destId="{EE9E84F4-C95D-C949-AD1B-A0C7EB28D5CF}" srcOrd="0" destOrd="0" presId="urn:microsoft.com/office/officeart/2008/layout/LinedList"/>
    <dgm:cxn modelId="{78E0BF0B-DC5F-F148-957F-68CB7AD94341}" type="presParOf" srcId="{1A8E5749-4CE8-BD4E-9880-078945F6AF21}" destId="{1123150C-3C65-1B41-9AF0-801C62D920BD}" srcOrd="1" destOrd="0" presId="urn:microsoft.com/office/officeart/2008/layout/LinedList"/>
    <dgm:cxn modelId="{6828A3E1-27DD-D34F-9816-6318B9EB802C}" type="presParOf" srcId="{AB9B192D-8A2B-4541-800A-50816F79C3C6}" destId="{6D089F67-5BE5-EF42-87D1-93491166AE5A}" srcOrd="4" destOrd="0" presId="urn:microsoft.com/office/officeart/2008/layout/LinedList"/>
    <dgm:cxn modelId="{C473FEB7-FB7D-6441-BAA3-47B3F66433A7}" type="presParOf" srcId="{AB9B192D-8A2B-4541-800A-50816F79C3C6}" destId="{0678D7F3-86DC-C74C-B2FE-B99EBF2C2C08}" srcOrd="5" destOrd="0" presId="urn:microsoft.com/office/officeart/2008/layout/LinedList"/>
    <dgm:cxn modelId="{D66AA81F-D083-F94F-94A5-7F61B40F1F58}" type="presParOf" srcId="{0678D7F3-86DC-C74C-B2FE-B99EBF2C2C08}" destId="{5E791BD0-3061-114F-B6BD-2A561945EEE1}" srcOrd="0" destOrd="0" presId="urn:microsoft.com/office/officeart/2008/layout/LinedList"/>
    <dgm:cxn modelId="{896F2A10-EDED-8745-93E9-E64FBCFBA4AC}" type="presParOf" srcId="{0678D7F3-86DC-C74C-B2FE-B99EBF2C2C08}" destId="{F8FEDA6D-C467-0646-A7F9-D4F0921A85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AFFB7F-7769-41AA-B2BA-74CB6870AF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518F5D9-3DD3-468D-AD47-87CDADA09288}">
      <dgm:prSet custT="1"/>
      <dgm:spPr/>
      <dgm:t>
        <a:bodyPr/>
        <a:lstStyle/>
        <a:p>
          <a:pPr>
            <a:lnSpc>
              <a:spcPct val="100000"/>
            </a:lnSpc>
          </a:pPr>
          <a:r>
            <a:rPr lang="nb-NO" sz="2800" i="1"/>
            <a:t>Using familiar words repeatedly</a:t>
          </a:r>
          <a:r>
            <a:rPr lang="nb-NO" sz="1600" i="1"/>
            <a:t>.</a:t>
          </a:r>
          <a:endParaRPr lang="en-US" sz="1600"/>
        </a:p>
      </dgm:t>
    </dgm:pt>
    <dgm:pt modelId="{D3901FBA-D130-4CA3-95A1-1E7AF08AA607}" type="parTrans" cxnId="{BAC3976E-A24F-491E-A7B8-9E9545E236F7}">
      <dgm:prSet/>
      <dgm:spPr/>
      <dgm:t>
        <a:bodyPr/>
        <a:lstStyle/>
        <a:p>
          <a:endParaRPr lang="en-US"/>
        </a:p>
      </dgm:t>
    </dgm:pt>
    <dgm:pt modelId="{932F720C-A352-4661-9667-F896DD7E793F}" type="sibTrans" cxnId="{BAC3976E-A24F-491E-A7B8-9E9545E236F7}">
      <dgm:prSet/>
      <dgm:spPr/>
      <dgm:t>
        <a:bodyPr/>
        <a:lstStyle/>
        <a:p>
          <a:endParaRPr lang="en-US"/>
        </a:p>
      </dgm:t>
    </dgm:pt>
    <dgm:pt modelId="{F43F3CDC-18CF-44E9-A00B-A76F67876802}">
      <dgm:prSet custT="1"/>
      <dgm:spPr/>
      <dgm:t>
        <a:bodyPr/>
        <a:lstStyle/>
        <a:p>
          <a:pPr>
            <a:lnSpc>
              <a:spcPct val="100000"/>
            </a:lnSpc>
          </a:pPr>
          <a:r>
            <a:rPr lang="nb-NO" sz="2800" i="1"/>
            <a:t>Describing familiar objects rather than</a:t>
          </a:r>
          <a:r>
            <a:rPr lang="nb-NO" sz="2800"/>
            <a:t> </a:t>
          </a:r>
          <a:r>
            <a:rPr lang="nb-NO" sz="2800" i="1"/>
            <a:t>calling them by name.</a:t>
          </a:r>
          <a:endParaRPr lang="en-US" sz="2800"/>
        </a:p>
      </dgm:t>
    </dgm:pt>
    <dgm:pt modelId="{E5B96285-2555-4889-9D0F-9FD8FD046DA6}" type="parTrans" cxnId="{ADC45378-3F0C-4E23-820F-646676156A4F}">
      <dgm:prSet/>
      <dgm:spPr/>
      <dgm:t>
        <a:bodyPr/>
        <a:lstStyle/>
        <a:p>
          <a:endParaRPr lang="en-US"/>
        </a:p>
      </dgm:t>
    </dgm:pt>
    <dgm:pt modelId="{D6C9CFD9-2469-4625-B643-78AEB52054AB}" type="sibTrans" cxnId="{ADC45378-3F0C-4E23-820F-646676156A4F}">
      <dgm:prSet/>
      <dgm:spPr/>
      <dgm:t>
        <a:bodyPr/>
        <a:lstStyle/>
        <a:p>
          <a:endParaRPr lang="en-US"/>
        </a:p>
      </dgm:t>
    </dgm:pt>
    <dgm:pt modelId="{2849811E-1476-41BC-AEF6-0C6AF689E8A2}">
      <dgm:prSet custT="1"/>
      <dgm:spPr/>
      <dgm:t>
        <a:bodyPr/>
        <a:lstStyle/>
        <a:p>
          <a:pPr>
            <a:lnSpc>
              <a:spcPct val="100000"/>
            </a:lnSpc>
          </a:pPr>
          <a:r>
            <a:rPr lang="nb-NO" sz="2800" i="1"/>
            <a:t>Difficulty finding the right words</a:t>
          </a:r>
          <a:r>
            <a:rPr lang="nb-NO" sz="1600" i="1"/>
            <a:t>.</a:t>
          </a:r>
          <a:endParaRPr lang="en-US" sz="1600"/>
        </a:p>
      </dgm:t>
    </dgm:pt>
    <dgm:pt modelId="{D6333CD2-2C10-4268-845B-AF8B64A102A9}" type="parTrans" cxnId="{B0D7CB94-B9CC-443F-8C93-DB77F7E66579}">
      <dgm:prSet/>
      <dgm:spPr/>
      <dgm:t>
        <a:bodyPr/>
        <a:lstStyle/>
        <a:p>
          <a:endParaRPr lang="en-US"/>
        </a:p>
      </dgm:t>
    </dgm:pt>
    <dgm:pt modelId="{ABD9A325-BD45-4BA2-A3C4-EC1AFAEB43C0}" type="sibTrans" cxnId="{B0D7CB94-B9CC-443F-8C93-DB77F7E66579}">
      <dgm:prSet/>
      <dgm:spPr/>
      <dgm:t>
        <a:bodyPr/>
        <a:lstStyle/>
        <a:p>
          <a:endParaRPr lang="en-US"/>
        </a:p>
      </dgm:t>
    </dgm:pt>
    <dgm:pt modelId="{E5D63F42-6A6F-45D0-B8C3-1561DE564F35}">
      <dgm:prSet custT="1"/>
      <dgm:spPr/>
      <dgm:t>
        <a:bodyPr/>
        <a:lstStyle/>
        <a:p>
          <a:pPr>
            <a:lnSpc>
              <a:spcPct val="100000"/>
            </a:lnSpc>
          </a:pPr>
          <a:r>
            <a:rPr lang="nb-NO" sz="2800" i="1"/>
            <a:t>Easily losing a train of thought</a:t>
          </a:r>
          <a:r>
            <a:rPr lang="nb-NO" sz="1600" i="1"/>
            <a:t>.</a:t>
          </a:r>
          <a:endParaRPr lang="en-US" sz="1600"/>
        </a:p>
      </dgm:t>
    </dgm:pt>
    <dgm:pt modelId="{253BE3F0-F7F5-436F-A490-6D538A992650}" type="parTrans" cxnId="{BC23702E-0805-4666-80B5-D5B3C8132073}">
      <dgm:prSet/>
      <dgm:spPr/>
      <dgm:t>
        <a:bodyPr/>
        <a:lstStyle/>
        <a:p>
          <a:endParaRPr lang="en-US"/>
        </a:p>
      </dgm:t>
    </dgm:pt>
    <dgm:pt modelId="{2D2D6313-5364-462A-8DC8-F48069E2BAF6}" type="sibTrans" cxnId="{BC23702E-0805-4666-80B5-D5B3C8132073}">
      <dgm:prSet/>
      <dgm:spPr/>
      <dgm:t>
        <a:bodyPr/>
        <a:lstStyle/>
        <a:p>
          <a:endParaRPr lang="en-US"/>
        </a:p>
      </dgm:t>
    </dgm:pt>
    <dgm:pt modelId="{ABF6A7C2-B47F-4850-BE03-6575AE941E12}">
      <dgm:prSet custT="1"/>
      <dgm:spPr/>
      <dgm:t>
        <a:bodyPr/>
        <a:lstStyle/>
        <a:p>
          <a:pPr>
            <a:lnSpc>
              <a:spcPct val="100000"/>
            </a:lnSpc>
          </a:pPr>
          <a:r>
            <a:rPr lang="nb-NO" sz="2800" i="1"/>
            <a:t>Difficulty with logical word organizing</a:t>
          </a:r>
          <a:endParaRPr lang="en-US" sz="2800"/>
        </a:p>
      </dgm:t>
    </dgm:pt>
    <dgm:pt modelId="{04AB58AD-49B0-46A5-80E0-C5536370D189}" type="parTrans" cxnId="{E6B9D018-BD6F-4B39-A901-ACCD28A99728}">
      <dgm:prSet/>
      <dgm:spPr/>
      <dgm:t>
        <a:bodyPr/>
        <a:lstStyle/>
        <a:p>
          <a:endParaRPr lang="en-US"/>
        </a:p>
      </dgm:t>
    </dgm:pt>
    <dgm:pt modelId="{B9D2A5B6-0D78-4F32-BF25-3B1536359023}" type="sibTrans" cxnId="{E6B9D018-BD6F-4B39-A901-ACCD28A99728}">
      <dgm:prSet/>
      <dgm:spPr/>
      <dgm:t>
        <a:bodyPr/>
        <a:lstStyle/>
        <a:p>
          <a:endParaRPr lang="en-US"/>
        </a:p>
      </dgm:t>
    </dgm:pt>
    <dgm:pt modelId="{B8090DFE-C8A2-496B-A16D-9C802F48719F}">
      <dgm:prSet custT="1"/>
      <dgm:spPr/>
      <dgm:t>
        <a:bodyPr/>
        <a:lstStyle/>
        <a:p>
          <a:pPr>
            <a:lnSpc>
              <a:spcPct val="100000"/>
            </a:lnSpc>
          </a:pPr>
          <a:r>
            <a:rPr lang="nb-NO" sz="2800" i="1"/>
            <a:t>Speaking not so frequently.</a:t>
          </a:r>
          <a:endParaRPr lang="en-US" sz="2800"/>
        </a:p>
      </dgm:t>
    </dgm:pt>
    <dgm:pt modelId="{AB940D22-9042-40FF-9934-63B245DBA6BD}" type="parTrans" cxnId="{AD7CE3FC-55B1-454E-B723-19B037F8AD95}">
      <dgm:prSet/>
      <dgm:spPr/>
      <dgm:t>
        <a:bodyPr/>
        <a:lstStyle/>
        <a:p>
          <a:endParaRPr lang="en-US"/>
        </a:p>
      </dgm:t>
    </dgm:pt>
    <dgm:pt modelId="{AB8AB8C9-9254-4FE8-B26E-B9CD381811A3}" type="sibTrans" cxnId="{AD7CE3FC-55B1-454E-B723-19B037F8AD95}">
      <dgm:prSet/>
      <dgm:spPr/>
      <dgm:t>
        <a:bodyPr/>
        <a:lstStyle/>
        <a:p>
          <a:endParaRPr lang="en-US"/>
        </a:p>
      </dgm:t>
    </dgm:pt>
    <dgm:pt modelId="{418BD6E8-098A-4B2D-86AE-4E96BBED1EA0}">
      <dgm:prSet custT="1"/>
      <dgm:spPr/>
      <dgm:t>
        <a:bodyPr/>
        <a:lstStyle/>
        <a:p>
          <a:pPr>
            <a:lnSpc>
              <a:spcPct val="100000"/>
            </a:lnSpc>
          </a:pPr>
          <a:r>
            <a:rPr lang="nb-NO" sz="2800" i="1"/>
            <a:t>Reverting to speaking a native language</a:t>
          </a:r>
          <a:endParaRPr lang="en-US" sz="2800"/>
        </a:p>
      </dgm:t>
    </dgm:pt>
    <dgm:pt modelId="{D9E1FBBE-F3D2-4F4D-8AE8-BE5E6C83B7DA}" type="parTrans" cxnId="{892502B2-1F30-4DCD-8583-FF03F3DD208C}">
      <dgm:prSet/>
      <dgm:spPr/>
      <dgm:t>
        <a:bodyPr/>
        <a:lstStyle/>
        <a:p>
          <a:endParaRPr lang="en-US"/>
        </a:p>
      </dgm:t>
    </dgm:pt>
    <dgm:pt modelId="{D030F084-740A-4D52-811A-F6CEFB60E9B6}" type="sibTrans" cxnId="{892502B2-1F30-4DCD-8583-FF03F3DD208C}">
      <dgm:prSet/>
      <dgm:spPr/>
      <dgm:t>
        <a:bodyPr/>
        <a:lstStyle/>
        <a:p>
          <a:endParaRPr lang="en-US"/>
        </a:p>
      </dgm:t>
    </dgm:pt>
    <dgm:pt modelId="{5279B7EF-6BEC-48B1-9E97-60EDCC4CE2D1}">
      <dgm:prSet custT="1"/>
      <dgm:spPr/>
      <dgm:t>
        <a:bodyPr/>
        <a:lstStyle/>
        <a:p>
          <a:pPr>
            <a:lnSpc>
              <a:spcPct val="100000"/>
            </a:lnSpc>
          </a:pPr>
          <a:r>
            <a:rPr lang="nb-NO" sz="2800" i="1"/>
            <a:t>Using gestures more than words</a:t>
          </a:r>
          <a:endParaRPr lang="en-US" sz="2800"/>
        </a:p>
      </dgm:t>
    </dgm:pt>
    <dgm:pt modelId="{19AAD21B-5A66-42D2-BFE0-E43C2B2CD936}" type="parTrans" cxnId="{68298246-5887-4805-9E86-A196F76731E0}">
      <dgm:prSet/>
      <dgm:spPr/>
      <dgm:t>
        <a:bodyPr/>
        <a:lstStyle/>
        <a:p>
          <a:endParaRPr lang="en-US"/>
        </a:p>
      </dgm:t>
    </dgm:pt>
    <dgm:pt modelId="{FB4A0D12-852D-483F-AFC3-F2E4CBA14042}" type="sibTrans" cxnId="{68298246-5887-4805-9E86-A196F76731E0}">
      <dgm:prSet/>
      <dgm:spPr/>
      <dgm:t>
        <a:bodyPr/>
        <a:lstStyle/>
        <a:p>
          <a:endParaRPr lang="en-US"/>
        </a:p>
      </dgm:t>
    </dgm:pt>
    <dgm:pt modelId="{BB05A965-4ACA-46DE-95A9-AD0133EE12CD}" type="pres">
      <dgm:prSet presAssocID="{6BAFFB7F-7769-41AA-B2BA-74CB6870AF50}" presName="root" presStyleCnt="0">
        <dgm:presLayoutVars>
          <dgm:dir/>
          <dgm:resizeHandles val="exact"/>
        </dgm:presLayoutVars>
      </dgm:prSet>
      <dgm:spPr/>
    </dgm:pt>
    <dgm:pt modelId="{15A1B5E0-2B06-4D14-A85D-1F85A6C47698}" type="pres">
      <dgm:prSet presAssocID="{3518F5D9-3DD3-468D-AD47-87CDADA09288}" presName="compNode" presStyleCnt="0"/>
      <dgm:spPr/>
    </dgm:pt>
    <dgm:pt modelId="{EEFB5AD5-F363-46FF-966A-A390300E68F9}" type="pres">
      <dgm:prSet presAssocID="{3518F5D9-3DD3-468D-AD47-87CDADA09288}" presName="bgRect" presStyleLbl="bgShp" presStyleIdx="0" presStyleCnt="8" custLinFactNeighborX="-7971" custLinFactNeighborY="2855"/>
      <dgm:spPr/>
    </dgm:pt>
    <dgm:pt modelId="{D2DD1EA2-1F26-4565-8745-ED93A99A8329}" type="pres">
      <dgm:prSet presAssocID="{3518F5D9-3DD3-468D-AD47-87CDADA0928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ksting"/>
        </a:ext>
      </dgm:extLst>
    </dgm:pt>
    <dgm:pt modelId="{B1C4C561-BD4C-47D9-9525-04155731B16D}" type="pres">
      <dgm:prSet presAssocID="{3518F5D9-3DD3-468D-AD47-87CDADA09288}" presName="spaceRect" presStyleCnt="0"/>
      <dgm:spPr/>
    </dgm:pt>
    <dgm:pt modelId="{8180BB5D-A9BA-43B9-936C-F807964A990F}" type="pres">
      <dgm:prSet presAssocID="{3518F5D9-3DD3-468D-AD47-87CDADA09288}" presName="parTx" presStyleLbl="revTx" presStyleIdx="0" presStyleCnt="8">
        <dgm:presLayoutVars>
          <dgm:chMax val="0"/>
          <dgm:chPref val="0"/>
        </dgm:presLayoutVars>
      </dgm:prSet>
      <dgm:spPr/>
    </dgm:pt>
    <dgm:pt modelId="{EDB98F17-C0D4-4836-8BB9-AA3C777F43B0}" type="pres">
      <dgm:prSet presAssocID="{932F720C-A352-4661-9667-F896DD7E793F}" presName="sibTrans" presStyleCnt="0"/>
      <dgm:spPr/>
    </dgm:pt>
    <dgm:pt modelId="{3EE79B9B-CBD8-4290-8A35-F329D5C7F92D}" type="pres">
      <dgm:prSet presAssocID="{F43F3CDC-18CF-44E9-A00B-A76F67876802}" presName="compNode" presStyleCnt="0"/>
      <dgm:spPr/>
    </dgm:pt>
    <dgm:pt modelId="{05E3CE93-63DF-4254-AC63-C799C303AEA4}" type="pres">
      <dgm:prSet presAssocID="{F43F3CDC-18CF-44E9-A00B-A76F67876802}" presName="bgRect" presStyleLbl="bgShp" presStyleIdx="1" presStyleCnt="8"/>
      <dgm:spPr/>
    </dgm:pt>
    <dgm:pt modelId="{509083CC-B29C-4982-858F-A5773702CB8B}" type="pres">
      <dgm:prSet presAssocID="{F43F3CDC-18CF-44E9-A00B-A76F6787680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unge"/>
        </a:ext>
      </dgm:extLst>
    </dgm:pt>
    <dgm:pt modelId="{0578A124-EB24-48B2-AAA1-B43B5A817152}" type="pres">
      <dgm:prSet presAssocID="{F43F3CDC-18CF-44E9-A00B-A76F67876802}" presName="spaceRect" presStyleCnt="0"/>
      <dgm:spPr/>
    </dgm:pt>
    <dgm:pt modelId="{301792E4-E65D-4007-96A7-C51F4149F542}" type="pres">
      <dgm:prSet presAssocID="{F43F3CDC-18CF-44E9-A00B-A76F67876802}" presName="parTx" presStyleLbl="revTx" presStyleIdx="1" presStyleCnt="8">
        <dgm:presLayoutVars>
          <dgm:chMax val="0"/>
          <dgm:chPref val="0"/>
        </dgm:presLayoutVars>
      </dgm:prSet>
      <dgm:spPr/>
    </dgm:pt>
    <dgm:pt modelId="{C1D0CAB3-D8FF-49A6-852C-0C86F9E2F572}" type="pres">
      <dgm:prSet presAssocID="{D6C9CFD9-2469-4625-B643-78AEB52054AB}" presName="sibTrans" presStyleCnt="0"/>
      <dgm:spPr/>
    </dgm:pt>
    <dgm:pt modelId="{EC68426D-7C7A-4869-92C3-FB02523606FD}" type="pres">
      <dgm:prSet presAssocID="{2849811E-1476-41BC-AEF6-0C6AF689E8A2}" presName="compNode" presStyleCnt="0"/>
      <dgm:spPr/>
    </dgm:pt>
    <dgm:pt modelId="{6A6B1C0D-2320-4EF9-BFD4-8BA5433E5BA8}" type="pres">
      <dgm:prSet presAssocID="{2849811E-1476-41BC-AEF6-0C6AF689E8A2}" presName="bgRect" presStyleLbl="bgShp" presStyleIdx="2" presStyleCnt="8"/>
      <dgm:spPr/>
    </dgm:pt>
    <dgm:pt modelId="{4B1A2105-EED0-4DC9-8C99-A92E0B0A5170}" type="pres">
      <dgm:prSet presAssocID="{2849811E-1476-41BC-AEF6-0C6AF689E8A2}"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byrint"/>
        </a:ext>
      </dgm:extLst>
    </dgm:pt>
    <dgm:pt modelId="{3A100BF2-C4EB-4B06-B09B-7D0D9BD2F78B}" type="pres">
      <dgm:prSet presAssocID="{2849811E-1476-41BC-AEF6-0C6AF689E8A2}" presName="spaceRect" presStyleCnt="0"/>
      <dgm:spPr/>
    </dgm:pt>
    <dgm:pt modelId="{B3A0E9A8-D33A-49E2-BF99-32A33A266399}" type="pres">
      <dgm:prSet presAssocID="{2849811E-1476-41BC-AEF6-0C6AF689E8A2}" presName="parTx" presStyleLbl="revTx" presStyleIdx="2" presStyleCnt="8">
        <dgm:presLayoutVars>
          <dgm:chMax val="0"/>
          <dgm:chPref val="0"/>
        </dgm:presLayoutVars>
      </dgm:prSet>
      <dgm:spPr/>
    </dgm:pt>
    <dgm:pt modelId="{D115FE79-D607-457A-BD32-A2B0BBFD6D44}" type="pres">
      <dgm:prSet presAssocID="{ABD9A325-BD45-4BA2-A3C4-EC1AFAEB43C0}" presName="sibTrans" presStyleCnt="0"/>
      <dgm:spPr/>
    </dgm:pt>
    <dgm:pt modelId="{E8FD851F-2FFA-4329-81E3-FDC3FDCE8B69}" type="pres">
      <dgm:prSet presAssocID="{E5D63F42-6A6F-45D0-B8C3-1561DE564F35}" presName="compNode" presStyleCnt="0"/>
      <dgm:spPr/>
    </dgm:pt>
    <dgm:pt modelId="{556E9981-6412-48A5-B0F5-75018D7B0051}" type="pres">
      <dgm:prSet presAssocID="{E5D63F42-6A6F-45D0-B8C3-1561DE564F35}" presName="bgRect" presStyleLbl="bgShp" presStyleIdx="3" presStyleCnt="8"/>
      <dgm:spPr/>
    </dgm:pt>
    <dgm:pt modelId="{4366FBD2-BBAB-4991-9EA2-9EFC808F3CAB}" type="pres">
      <dgm:prSet presAssocID="{E5D63F42-6A6F-45D0-B8C3-1561DE564F3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g"/>
        </a:ext>
      </dgm:extLst>
    </dgm:pt>
    <dgm:pt modelId="{D8EEB128-6FB6-4D68-998D-9DEB2D2A1789}" type="pres">
      <dgm:prSet presAssocID="{E5D63F42-6A6F-45D0-B8C3-1561DE564F35}" presName="spaceRect" presStyleCnt="0"/>
      <dgm:spPr/>
    </dgm:pt>
    <dgm:pt modelId="{F4587B41-2AB4-44E2-8098-136FEC7166A3}" type="pres">
      <dgm:prSet presAssocID="{E5D63F42-6A6F-45D0-B8C3-1561DE564F35}" presName="parTx" presStyleLbl="revTx" presStyleIdx="3" presStyleCnt="8">
        <dgm:presLayoutVars>
          <dgm:chMax val="0"/>
          <dgm:chPref val="0"/>
        </dgm:presLayoutVars>
      </dgm:prSet>
      <dgm:spPr/>
    </dgm:pt>
    <dgm:pt modelId="{9C62D1A2-FAB0-4B04-BC03-17FC2BDE36B3}" type="pres">
      <dgm:prSet presAssocID="{2D2D6313-5364-462A-8DC8-F48069E2BAF6}" presName="sibTrans" presStyleCnt="0"/>
      <dgm:spPr/>
    </dgm:pt>
    <dgm:pt modelId="{66645CE7-7CC7-4D5B-9E3B-4588305D7851}" type="pres">
      <dgm:prSet presAssocID="{ABF6A7C2-B47F-4850-BE03-6575AE941E12}" presName="compNode" presStyleCnt="0"/>
      <dgm:spPr/>
    </dgm:pt>
    <dgm:pt modelId="{BFC6C9A7-6279-4D0B-B96A-94EAAD62CE6B}" type="pres">
      <dgm:prSet presAssocID="{ABF6A7C2-B47F-4850-BE03-6575AE941E12}" presName="bgRect" presStyleLbl="bgShp" presStyleIdx="4" presStyleCnt="8"/>
      <dgm:spPr/>
    </dgm:pt>
    <dgm:pt modelId="{44AF9361-3FFA-4941-9C0E-85849BB17F61}" type="pres">
      <dgm:prSet presAssocID="{ABF6A7C2-B47F-4850-BE03-6575AE941E1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kument"/>
        </a:ext>
      </dgm:extLst>
    </dgm:pt>
    <dgm:pt modelId="{A691D077-51ED-4612-81AD-10F071E14D3E}" type="pres">
      <dgm:prSet presAssocID="{ABF6A7C2-B47F-4850-BE03-6575AE941E12}" presName="spaceRect" presStyleCnt="0"/>
      <dgm:spPr/>
    </dgm:pt>
    <dgm:pt modelId="{BC75B337-6791-494C-BE18-434EDAEF2E7A}" type="pres">
      <dgm:prSet presAssocID="{ABF6A7C2-B47F-4850-BE03-6575AE941E12}" presName="parTx" presStyleLbl="revTx" presStyleIdx="4" presStyleCnt="8">
        <dgm:presLayoutVars>
          <dgm:chMax val="0"/>
          <dgm:chPref val="0"/>
        </dgm:presLayoutVars>
      </dgm:prSet>
      <dgm:spPr/>
    </dgm:pt>
    <dgm:pt modelId="{96B45122-DADF-4410-80CE-06E6CA434053}" type="pres">
      <dgm:prSet presAssocID="{B9D2A5B6-0D78-4F32-BF25-3B1536359023}" presName="sibTrans" presStyleCnt="0"/>
      <dgm:spPr/>
    </dgm:pt>
    <dgm:pt modelId="{9D37562F-DD28-4D52-9F9D-0CB6D17A1434}" type="pres">
      <dgm:prSet presAssocID="{B8090DFE-C8A2-496B-A16D-9C802F48719F}" presName="compNode" presStyleCnt="0"/>
      <dgm:spPr/>
    </dgm:pt>
    <dgm:pt modelId="{0BFAEF26-0F5A-49FD-9F9B-2B9C14C96738}" type="pres">
      <dgm:prSet presAssocID="{B8090DFE-C8A2-496B-A16D-9C802F48719F}" presName="bgRect" presStyleLbl="bgShp" presStyleIdx="5" presStyleCnt="8"/>
      <dgm:spPr/>
    </dgm:pt>
    <dgm:pt modelId="{36290A24-CF3E-440C-B01B-E7436AC2D711}" type="pres">
      <dgm:prSet presAssocID="{B8090DFE-C8A2-496B-A16D-9C802F48719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at"/>
        </a:ext>
      </dgm:extLst>
    </dgm:pt>
    <dgm:pt modelId="{E25D3BEB-0519-4038-8D0E-A96F1EB593DE}" type="pres">
      <dgm:prSet presAssocID="{B8090DFE-C8A2-496B-A16D-9C802F48719F}" presName="spaceRect" presStyleCnt="0"/>
      <dgm:spPr/>
    </dgm:pt>
    <dgm:pt modelId="{9BC1D29D-966E-4E30-96F0-435AA11D4916}" type="pres">
      <dgm:prSet presAssocID="{B8090DFE-C8A2-496B-A16D-9C802F48719F}" presName="parTx" presStyleLbl="revTx" presStyleIdx="5" presStyleCnt="8">
        <dgm:presLayoutVars>
          <dgm:chMax val="0"/>
          <dgm:chPref val="0"/>
        </dgm:presLayoutVars>
      </dgm:prSet>
      <dgm:spPr/>
    </dgm:pt>
    <dgm:pt modelId="{8F061EE9-F802-4107-A901-3425F2D253CD}" type="pres">
      <dgm:prSet presAssocID="{AB8AB8C9-9254-4FE8-B26E-B9CD381811A3}" presName="sibTrans" presStyleCnt="0"/>
      <dgm:spPr/>
    </dgm:pt>
    <dgm:pt modelId="{18FA2B2E-B628-4421-8DDB-C3E2AF8438FB}" type="pres">
      <dgm:prSet presAssocID="{418BD6E8-098A-4B2D-86AE-4E96BBED1EA0}" presName="compNode" presStyleCnt="0"/>
      <dgm:spPr/>
    </dgm:pt>
    <dgm:pt modelId="{833A91E7-7770-4040-AB0A-D7A774D71DBA}" type="pres">
      <dgm:prSet presAssocID="{418BD6E8-098A-4B2D-86AE-4E96BBED1EA0}" presName="bgRect" presStyleLbl="bgShp" presStyleIdx="6" presStyleCnt="8"/>
      <dgm:spPr/>
    </dgm:pt>
    <dgm:pt modelId="{B2AD581A-8377-4DF7-AA83-D4944A2AE57E}" type="pres">
      <dgm:prSet presAssocID="{418BD6E8-098A-4B2D-86AE-4E96BBED1EA0}"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Foreleser"/>
        </a:ext>
      </dgm:extLst>
    </dgm:pt>
    <dgm:pt modelId="{128C3563-6FCB-4D75-A639-16AC0600F341}" type="pres">
      <dgm:prSet presAssocID="{418BD6E8-098A-4B2D-86AE-4E96BBED1EA0}" presName="spaceRect" presStyleCnt="0"/>
      <dgm:spPr/>
    </dgm:pt>
    <dgm:pt modelId="{1348E66B-651E-456F-93DF-41388B1A6B61}" type="pres">
      <dgm:prSet presAssocID="{418BD6E8-098A-4B2D-86AE-4E96BBED1EA0}" presName="parTx" presStyleLbl="revTx" presStyleIdx="6" presStyleCnt="8">
        <dgm:presLayoutVars>
          <dgm:chMax val="0"/>
          <dgm:chPref val="0"/>
        </dgm:presLayoutVars>
      </dgm:prSet>
      <dgm:spPr/>
    </dgm:pt>
    <dgm:pt modelId="{ACD4BEFA-C937-4E6B-B955-624543361F82}" type="pres">
      <dgm:prSet presAssocID="{D030F084-740A-4D52-811A-F6CEFB60E9B6}" presName="sibTrans" presStyleCnt="0"/>
      <dgm:spPr/>
    </dgm:pt>
    <dgm:pt modelId="{131AA983-7CF0-426D-B3FD-D03C4C36DC8C}" type="pres">
      <dgm:prSet presAssocID="{5279B7EF-6BEC-48B1-9E97-60EDCC4CE2D1}" presName="compNode" presStyleCnt="0"/>
      <dgm:spPr/>
    </dgm:pt>
    <dgm:pt modelId="{03D5F662-E90F-49E3-9F78-FA8A2D4BC288}" type="pres">
      <dgm:prSet presAssocID="{5279B7EF-6BEC-48B1-9E97-60EDCC4CE2D1}" presName="bgRect" presStyleLbl="bgShp" presStyleIdx="7" presStyleCnt="8"/>
      <dgm:spPr/>
    </dgm:pt>
    <dgm:pt modelId="{46B1DEB3-8CBE-462B-ACCE-CAD9B3095DC5}" type="pres">
      <dgm:prSet presAssocID="{5279B7EF-6BEC-48B1-9E97-60EDCC4CE2D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Thumbs Up Sign"/>
        </a:ext>
      </dgm:extLst>
    </dgm:pt>
    <dgm:pt modelId="{870AFD6D-2FED-4087-B9DF-BB6ED5CFF0F1}" type="pres">
      <dgm:prSet presAssocID="{5279B7EF-6BEC-48B1-9E97-60EDCC4CE2D1}" presName="spaceRect" presStyleCnt="0"/>
      <dgm:spPr/>
    </dgm:pt>
    <dgm:pt modelId="{8AE55816-2779-4014-A4BC-56519CC59E75}" type="pres">
      <dgm:prSet presAssocID="{5279B7EF-6BEC-48B1-9E97-60EDCC4CE2D1}" presName="parTx" presStyleLbl="revTx" presStyleIdx="7" presStyleCnt="8">
        <dgm:presLayoutVars>
          <dgm:chMax val="0"/>
          <dgm:chPref val="0"/>
        </dgm:presLayoutVars>
      </dgm:prSet>
      <dgm:spPr/>
    </dgm:pt>
  </dgm:ptLst>
  <dgm:cxnLst>
    <dgm:cxn modelId="{E6B9D018-BD6F-4B39-A901-ACCD28A99728}" srcId="{6BAFFB7F-7769-41AA-B2BA-74CB6870AF50}" destId="{ABF6A7C2-B47F-4850-BE03-6575AE941E12}" srcOrd="4" destOrd="0" parTransId="{04AB58AD-49B0-46A5-80E0-C5536370D189}" sibTransId="{B9D2A5B6-0D78-4F32-BF25-3B1536359023}"/>
    <dgm:cxn modelId="{BC23702E-0805-4666-80B5-D5B3C8132073}" srcId="{6BAFFB7F-7769-41AA-B2BA-74CB6870AF50}" destId="{E5D63F42-6A6F-45D0-B8C3-1561DE564F35}" srcOrd="3" destOrd="0" parTransId="{253BE3F0-F7F5-436F-A490-6D538A992650}" sibTransId="{2D2D6313-5364-462A-8DC8-F48069E2BAF6}"/>
    <dgm:cxn modelId="{CD20E135-1D7D-46BE-B92C-D0E2865B7441}" type="presOf" srcId="{2849811E-1476-41BC-AEF6-0C6AF689E8A2}" destId="{B3A0E9A8-D33A-49E2-BF99-32A33A266399}" srcOrd="0" destOrd="0" presId="urn:microsoft.com/office/officeart/2018/2/layout/IconVerticalSolidList"/>
    <dgm:cxn modelId="{C1383437-E25D-4401-A288-C16C58A8EB41}" type="presOf" srcId="{5279B7EF-6BEC-48B1-9E97-60EDCC4CE2D1}" destId="{8AE55816-2779-4014-A4BC-56519CC59E75}" srcOrd="0" destOrd="0" presId="urn:microsoft.com/office/officeart/2018/2/layout/IconVerticalSolidList"/>
    <dgm:cxn modelId="{FD672938-9E63-47C6-95F1-63613B80E951}" type="presOf" srcId="{6BAFFB7F-7769-41AA-B2BA-74CB6870AF50}" destId="{BB05A965-4ACA-46DE-95A9-AD0133EE12CD}" srcOrd="0" destOrd="0" presId="urn:microsoft.com/office/officeart/2018/2/layout/IconVerticalSolidList"/>
    <dgm:cxn modelId="{68298246-5887-4805-9E86-A196F76731E0}" srcId="{6BAFFB7F-7769-41AA-B2BA-74CB6870AF50}" destId="{5279B7EF-6BEC-48B1-9E97-60EDCC4CE2D1}" srcOrd="7" destOrd="0" parTransId="{19AAD21B-5A66-42D2-BFE0-E43C2B2CD936}" sibTransId="{FB4A0D12-852D-483F-AFC3-F2E4CBA14042}"/>
    <dgm:cxn modelId="{F704B756-72F7-4EB0-B63B-AC95A415F37C}" type="presOf" srcId="{E5D63F42-6A6F-45D0-B8C3-1561DE564F35}" destId="{F4587B41-2AB4-44E2-8098-136FEC7166A3}" srcOrd="0" destOrd="0" presId="urn:microsoft.com/office/officeart/2018/2/layout/IconVerticalSolidList"/>
    <dgm:cxn modelId="{4FE08862-819B-405C-8AA9-71B9BBB6092E}" type="presOf" srcId="{418BD6E8-098A-4B2D-86AE-4E96BBED1EA0}" destId="{1348E66B-651E-456F-93DF-41388B1A6B61}" srcOrd="0" destOrd="0" presId="urn:microsoft.com/office/officeart/2018/2/layout/IconVerticalSolidList"/>
    <dgm:cxn modelId="{BAC3976E-A24F-491E-A7B8-9E9545E236F7}" srcId="{6BAFFB7F-7769-41AA-B2BA-74CB6870AF50}" destId="{3518F5D9-3DD3-468D-AD47-87CDADA09288}" srcOrd="0" destOrd="0" parTransId="{D3901FBA-D130-4CA3-95A1-1E7AF08AA607}" sibTransId="{932F720C-A352-4661-9667-F896DD7E793F}"/>
    <dgm:cxn modelId="{7D39AF73-EEC6-4153-8C52-EBCC2A171F52}" type="presOf" srcId="{F43F3CDC-18CF-44E9-A00B-A76F67876802}" destId="{301792E4-E65D-4007-96A7-C51F4149F542}" srcOrd="0" destOrd="0" presId="urn:microsoft.com/office/officeart/2018/2/layout/IconVerticalSolidList"/>
    <dgm:cxn modelId="{ADC45378-3F0C-4E23-820F-646676156A4F}" srcId="{6BAFFB7F-7769-41AA-B2BA-74CB6870AF50}" destId="{F43F3CDC-18CF-44E9-A00B-A76F67876802}" srcOrd="1" destOrd="0" parTransId="{E5B96285-2555-4889-9D0F-9FD8FD046DA6}" sibTransId="{D6C9CFD9-2469-4625-B643-78AEB52054AB}"/>
    <dgm:cxn modelId="{B0D7CB94-B9CC-443F-8C93-DB77F7E66579}" srcId="{6BAFFB7F-7769-41AA-B2BA-74CB6870AF50}" destId="{2849811E-1476-41BC-AEF6-0C6AF689E8A2}" srcOrd="2" destOrd="0" parTransId="{D6333CD2-2C10-4268-845B-AF8B64A102A9}" sibTransId="{ABD9A325-BD45-4BA2-A3C4-EC1AFAEB43C0}"/>
    <dgm:cxn modelId="{3F1D5CAD-2955-4D49-8736-2D4F3E40D2F0}" type="presOf" srcId="{B8090DFE-C8A2-496B-A16D-9C802F48719F}" destId="{9BC1D29D-966E-4E30-96F0-435AA11D4916}" srcOrd="0" destOrd="0" presId="urn:microsoft.com/office/officeart/2018/2/layout/IconVerticalSolidList"/>
    <dgm:cxn modelId="{892502B2-1F30-4DCD-8583-FF03F3DD208C}" srcId="{6BAFFB7F-7769-41AA-B2BA-74CB6870AF50}" destId="{418BD6E8-098A-4B2D-86AE-4E96BBED1EA0}" srcOrd="6" destOrd="0" parTransId="{D9E1FBBE-F3D2-4F4D-8AE8-BE5E6C83B7DA}" sibTransId="{D030F084-740A-4D52-811A-F6CEFB60E9B6}"/>
    <dgm:cxn modelId="{5B3F22BE-54C4-4932-B6C9-09C00607C987}" type="presOf" srcId="{3518F5D9-3DD3-468D-AD47-87CDADA09288}" destId="{8180BB5D-A9BA-43B9-936C-F807964A990F}" srcOrd="0" destOrd="0" presId="urn:microsoft.com/office/officeart/2018/2/layout/IconVerticalSolidList"/>
    <dgm:cxn modelId="{BDA5E7E7-9F62-4EC1-ABA0-854A003CF15D}" type="presOf" srcId="{ABF6A7C2-B47F-4850-BE03-6575AE941E12}" destId="{BC75B337-6791-494C-BE18-434EDAEF2E7A}" srcOrd="0" destOrd="0" presId="urn:microsoft.com/office/officeart/2018/2/layout/IconVerticalSolidList"/>
    <dgm:cxn modelId="{AD7CE3FC-55B1-454E-B723-19B037F8AD95}" srcId="{6BAFFB7F-7769-41AA-B2BA-74CB6870AF50}" destId="{B8090DFE-C8A2-496B-A16D-9C802F48719F}" srcOrd="5" destOrd="0" parTransId="{AB940D22-9042-40FF-9934-63B245DBA6BD}" sibTransId="{AB8AB8C9-9254-4FE8-B26E-B9CD381811A3}"/>
    <dgm:cxn modelId="{6850D3C0-56B3-4F06-9F0A-78D5E2BA7A21}" type="presParOf" srcId="{BB05A965-4ACA-46DE-95A9-AD0133EE12CD}" destId="{15A1B5E0-2B06-4D14-A85D-1F85A6C47698}" srcOrd="0" destOrd="0" presId="urn:microsoft.com/office/officeart/2018/2/layout/IconVerticalSolidList"/>
    <dgm:cxn modelId="{6F2F1295-8ABD-4EB3-A419-9C705102AE7B}" type="presParOf" srcId="{15A1B5E0-2B06-4D14-A85D-1F85A6C47698}" destId="{EEFB5AD5-F363-46FF-966A-A390300E68F9}" srcOrd="0" destOrd="0" presId="urn:microsoft.com/office/officeart/2018/2/layout/IconVerticalSolidList"/>
    <dgm:cxn modelId="{1FD15AC6-BC3D-4B2B-BE36-98CAD4A214F9}" type="presParOf" srcId="{15A1B5E0-2B06-4D14-A85D-1F85A6C47698}" destId="{D2DD1EA2-1F26-4565-8745-ED93A99A8329}" srcOrd="1" destOrd="0" presId="urn:microsoft.com/office/officeart/2018/2/layout/IconVerticalSolidList"/>
    <dgm:cxn modelId="{FB3698AD-C8FD-41C4-BA18-94360D90B1DD}" type="presParOf" srcId="{15A1B5E0-2B06-4D14-A85D-1F85A6C47698}" destId="{B1C4C561-BD4C-47D9-9525-04155731B16D}" srcOrd="2" destOrd="0" presId="urn:microsoft.com/office/officeart/2018/2/layout/IconVerticalSolidList"/>
    <dgm:cxn modelId="{417D8393-E7F5-4041-A298-5E994A8C4637}" type="presParOf" srcId="{15A1B5E0-2B06-4D14-A85D-1F85A6C47698}" destId="{8180BB5D-A9BA-43B9-936C-F807964A990F}" srcOrd="3" destOrd="0" presId="urn:microsoft.com/office/officeart/2018/2/layout/IconVerticalSolidList"/>
    <dgm:cxn modelId="{36D2A289-95AD-406D-8282-9B4C10923D27}" type="presParOf" srcId="{BB05A965-4ACA-46DE-95A9-AD0133EE12CD}" destId="{EDB98F17-C0D4-4836-8BB9-AA3C777F43B0}" srcOrd="1" destOrd="0" presId="urn:microsoft.com/office/officeart/2018/2/layout/IconVerticalSolidList"/>
    <dgm:cxn modelId="{91359D10-2600-4758-B916-A233F52757CC}" type="presParOf" srcId="{BB05A965-4ACA-46DE-95A9-AD0133EE12CD}" destId="{3EE79B9B-CBD8-4290-8A35-F329D5C7F92D}" srcOrd="2" destOrd="0" presId="urn:microsoft.com/office/officeart/2018/2/layout/IconVerticalSolidList"/>
    <dgm:cxn modelId="{5EFC131E-1EA3-4E1A-B275-6A4305205ADB}" type="presParOf" srcId="{3EE79B9B-CBD8-4290-8A35-F329D5C7F92D}" destId="{05E3CE93-63DF-4254-AC63-C799C303AEA4}" srcOrd="0" destOrd="0" presId="urn:microsoft.com/office/officeart/2018/2/layout/IconVerticalSolidList"/>
    <dgm:cxn modelId="{F276E1C1-D246-4A74-A28D-93A9BD76E158}" type="presParOf" srcId="{3EE79B9B-CBD8-4290-8A35-F329D5C7F92D}" destId="{509083CC-B29C-4982-858F-A5773702CB8B}" srcOrd="1" destOrd="0" presId="urn:microsoft.com/office/officeart/2018/2/layout/IconVerticalSolidList"/>
    <dgm:cxn modelId="{72243B10-7999-4719-8F1F-05181EBFBBD2}" type="presParOf" srcId="{3EE79B9B-CBD8-4290-8A35-F329D5C7F92D}" destId="{0578A124-EB24-48B2-AAA1-B43B5A817152}" srcOrd="2" destOrd="0" presId="urn:microsoft.com/office/officeart/2018/2/layout/IconVerticalSolidList"/>
    <dgm:cxn modelId="{70562567-02FF-4D1D-98DA-5589179F246D}" type="presParOf" srcId="{3EE79B9B-CBD8-4290-8A35-F329D5C7F92D}" destId="{301792E4-E65D-4007-96A7-C51F4149F542}" srcOrd="3" destOrd="0" presId="urn:microsoft.com/office/officeart/2018/2/layout/IconVerticalSolidList"/>
    <dgm:cxn modelId="{2C93EDD2-7694-452D-8B44-80673E32C50B}" type="presParOf" srcId="{BB05A965-4ACA-46DE-95A9-AD0133EE12CD}" destId="{C1D0CAB3-D8FF-49A6-852C-0C86F9E2F572}" srcOrd="3" destOrd="0" presId="urn:microsoft.com/office/officeart/2018/2/layout/IconVerticalSolidList"/>
    <dgm:cxn modelId="{AF20AB80-6692-4C4A-920F-9AD3DC722E6C}" type="presParOf" srcId="{BB05A965-4ACA-46DE-95A9-AD0133EE12CD}" destId="{EC68426D-7C7A-4869-92C3-FB02523606FD}" srcOrd="4" destOrd="0" presId="urn:microsoft.com/office/officeart/2018/2/layout/IconVerticalSolidList"/>
    <dgm:cxn modelId="{28D2605B-B85E-43B7-BCC9-617AF38743FA}" type="presParOf" srcId="{EC68426D-7C7A-4869-92C3-FB02523606FD}" destId="{6A6B1C0D-2320-4EF9-BFD4-8BA5433E5BA8}" srcOrd="0" destOrd="0" presId="urn:microsoft.com/office/officeart/2018/2/layout/IconVerticalSolidList"/>
    <dgm:cxn modelId="{F0E4B200-74E8-412B-ADE1-117B08EFAF6F}" type="presParOf" srcId="{EC68426D-7C7A-4869-92C3-FB02523606FD}" destId="{4B1A2105-EED0-4DC9-8C99-A92E0B0A5170}" srcOrd="1" destOrd="0" presId="urn:microsoft.com/office/officeart/2018/2/layout/IconVerticalSolidList"/>
    <dgm:cxn modelId="{FD99F22E-D711-4347-8B8C-2702ACBD55DB}" type="presParOf" srcId="{EC68426D-7C7A-4869-92C3-FB02523606FD}" destId="{3A100BF2-C4EB-4B06-B09B-7D0D9BD2F78B}" srcOrd="2" destOrd="0" presId="urn:microsoft.com/office/officeart/2018/2/layout/IconVerticalSolidList"/>
    <dgm:cxn modelId="{01B9AA1D-B260-42E7-945A-34067317F8B5}" type="presParOf" srcId="{EC68426D-7C7A-4869-92C3-FB02523606FD}" destId="{B3A0E9A8-D33A-49E2-BF99-32A33A266399}" srcOrd="3" destOrd="0" presId="urn:microsoft.com/office/officeart/2018/2/layout/IconVerticalSolidList"/>
    <dgm:cxn modelId="{31D48069-9268-4AA9-A23E-B9451134D81A}" type="presParOf" srcId="{BB05A965-4ACA-46DE-95A9-AD0133EE12CD}" destId="{D115FE79-D607-457A-BD32-A2B0BBFD6D44}" srcOrd="5" destOrd="0" presId="urn:microsoft.com/office/officeart/2018/2/layout/IconVerticalSolidList"/>
    <dgm:cxn modelId="{F4C7AAA5-54F5-4675-A526-AB0FC4329096}" type="presParOf" srcId="{BB05A965-4ACA-46DE-95A9-AD0133EE12CD}" destId="{E8FD851F-2FFA-4329-81E3-FDC3FDCE8B69}" srcOrd="6" destOrd="0" presId="urn:microsoft.com/office/officeart/2018/2/layout/IconVerticalSolidList"/>
    <dgm:cxn modelId="{FD05A9A9-3197-4F08-80EB-2E5B7556AAAC}" type="presParOf" srcId="{E8FD851F-2FFA-4329-81E3-FDC3FDCE8B69}" destId="{556E9981-6412-48A5-B0F5-75018D7B0051}" srcOrd="0" destOrd="0" presId="urn:microsoft.com/office/officeart/2018/2/layout/IconVerticalSolidList"/>
    <dgm:cxn modelId="{0084E9FB-1D95-49B0-B3B8-404553517B09}" type="presParOf" srcId="{E8FD851F-2FFA-4329-81E3-FDC3FDCE8B69}" destId="{4366FBD2-BBAB-4991-9EA2-9EFC808F3CAB}" srcOrd="1" destOrd="0" presId="urn:microsoft.com/office/officeart/2018/2/layout/IconVerticalSolidList"/>
    <dgm:cxn modelId="{EC361051-0486-441B-88C1-9A261FCADA96}" type="presParOf" srcId="{E8FD851F-2FFA-4329-81E3-FDC3FDCE8B69}" destId="{D8EEB128-6FB6-4D68-998D-9DEB2D2A1789}" srcOrd="2" destOrd="0" presId="urn:microsoft.com/office/officeart/2018/2/layout/IconVerticalSolidList"/>
    <dgm:cxn modelId="{86FB1DB6-F8D8-4377-A8D8-2B3069962291}" type="presParOf" srcId="{E8FD851F-2FFA-4329-81E3-FDC3FDCE8B69}" destId="{F4587B41-2AB4-44E2-8098-136FEC7166A3}" srcOrd="3" destOrd="0" presId="urn:microsoft.com/office/officeart/2018/2/layout/IconVerticalSolidList"/>
    <dgm:cxn modelId="{A261CAD5-98FD-4387-B71A-4EBF4A6638E1}" type="presParOf" srcId="{BB05A965-4ACA-46DE-95A9-AD0133EE12CD}" destId="{9C62D1A2-FAB0-4B04-BC03-17FC2BDE36B3}" srcOrd="7" destOrd="0" presId="urn:microsoft.com/office/officeart/2018/2/layout/IconVerticalSolidList"/>
    <dgm:cxn modelId="{49A14379-FC0D-4F20-AC2F-669179F562C3}" type="presParOf" srcId="{BB05A965-4ACA-46DE-95A9-AD0133EE12CD}" destId="{66645CE7-7CC7-4D5B-9E3B-4588305D7851}" srcOrd="8" destOrd="0" presId="urn:microsoft.com/office/officeart/2018/2/layout/IconVerticalSolidList"/>
    <dgm:cxn modelId="{7CFCD417-35A4-43B3-A2E3-92FE60EA824A}" type="presParOf" srcId="{66645CE7-7CC7-4D5B-9E3B-4588305D7851}" destId="{BFC6C9A7-6279-4D0B-B96A-94EAAD62CE6B}" srcOrd="0" destOrd="0" presId="urn:microsoft.com/office/officeart/2018/2/layout/IconVerticalSolidList"/>
    <dgm:cxn modelId="{25C3DE23-96AA-4CE8-91CF-AAC13027C820}" type="presParOf" srcId="{66645CE7-7CC7-4D5B-9E3B-4588305D7851}" destId="{44AF9361-3FFA-4941-9C0E-85849BB17F61}" srcOrd="1" destOrd="0" presId="urn:microsoft.com/office/officeart/2018/2/layout/IconVerticalSolidList"/>
    <dgm:cxn modelId="{7EC60E2D-8898-4C7E-B153-88FAD0E32A88}" type="presParOf" srcId="{66645CE7-7CC7-4D5B-9E3B-4588305D7851}" destId="{A691D077-51ED-4612-81AD-10F071E14D3E}" srcOrd="2" destOrd="0" presId="urn:microsoft.com/office/officeart/2018/2/layout/IconVerticalSolidList"/>
    <dgm:cxn modelId="{A6D96501-6DF8-499B-BD26-F8EEA9AB4087}" type="presParOf" srcId="{66645CE7-7CC7-4D5B-9E3B-4588305D7851}" destId="{BC75B337-6791-494C-BE18-434EDAEF2E7A}" srcOrd="3" destOrd="0" presId="urn:microsoft.com/office/officeart/2018/2/layout/IconVerticalSolidList"/>
    <dgm:cxn modelId="{BF32DE8B-4FD9-45DA-BB2E-E156F2C92260}" type="presParOf" srcId="{BB05A965-4ACA-46DE-95A9-AD0133EE12CD}" destId="{96B45122-DADF-4410-80CE-06E6CA434053}" srcOrd="9" destOrd="0" presId="urn:microsoft.com/office/officeart/2018/2/layout/IconVerticalSolidList"/>
    <dgm:cxn modelId="{6AD83DF7-9F8E-4079-8F42-EB2724F2EA5A}" type="presParOf" srcId="{BB05A965-4ACA-46DE-95A9-AD0133EE12CD}" destId="{9D37562F-DD28-4D52-9F9D-0CB6D17A1434}" srcOrd="10" destOrd="0" presId="urn:microsoft.com/office/officeart/2018/2/layout/IconVerticalSolidList"/>
    <dgm:cxn modelId="{FAC2FFE1-24AB-4C7B-AFB0-3A10D7EDC544}" type="presParOf" srcId="{9D37562F-DD28-4D52-9F9D-0CB6D17A1434}" destId="{0BFAEF26-0F5A-49FD-9F9B-2B9C14C96738}" srcOrd="0" destOrd="0" presId="urn:microsoft.com/office/officeart/2018/2/layout/IconVerticalSolidList"/>
    <dgm:cxn modelId="{7D31811C-A0C0-4EFE-91F3-BE05016833AA}" type="presParOf" srcId="{9D37562F-DD28-4D52-9F9D-0CB6D17A1434}" destId="{36290A24-CF3E-440C-B01B-E7436AC2D711}" srcOrd="1" destOrd="0" presId="urn:microsoft.com/office/officeart/2018/2/layout/IconVerticalSolidList"/>
    <dgm:cxn modelId="{78444AD4-9B5C-4DEE-8975-BBB71102B9A0}" type="presParOf" srcId="{9D37562F-DD28-4D52-9F9D-0CB6D17A1434}" destId="{E25D3BEB-0519-4038-8D0E-A96F1EB593DE}" srcOrd="2" destOrd="0" presId="urn:microsoft.com/office/officeart/2018/2/layout/IconVerticalSolidList"/>
    <dgm:cxn modelId="{E3969985-28DE-43CD-BFB7-F585EDC986DB}" type="presParOf" srcId="{9D37562F-DD28-4D52-9F9D-0CB6D17A1434}" destId="{9BC1D29D-966E-4E30-96F0-435AA11D4916}" srcOrd="3" destOrd="0" presId="urn:microsoft.com/office/officeart/2018/2/layout/IconVerticalSolidList"/>
    <dgm:cxn modelId="{1EA99352-6EA1-44C0-84D3-FF60C0EFCA61}" type="presParOf" srcId="{BB05A965-4ACA-46DE-95A9-AD0133EE12CD}" destId="{8F061EE9-F802-4107-A901-3425F2D253CD}" srcOrd="11" destOrd="0" presId="urn:microsoft.com/office/officeart/2018/2/layout/IconVerticalSolidList"/>
    <dgm:cxn modelId="{D81075CD-6CE2-4ECF-9B6C-079E7885BA8D}" type="presParOf" srcId="{BB05A965-4ACA-46DE-95A9-AD0133EE12CD}" destId="{18FA2B2E-B628-4421-8DDB-C3E2AF8438FB}" srcOrd="12" destOrd="0" presId="urn:microsoft.com/office/officeart/2018/2/layout/IconVerticalSolidList"/>
    <dgm:cxn modelId="{0B33386A-CECC-4E23-9DC2-9850742E72B5}" type="presParOf" srcId="{18FA2B2E-B628-4421-8DDB-C3E2AF8438FB}" destId="{833A91E7-7770-4040-AB0A-D7A774D71DBA}" srcOrd="0" destOrd="0" presId="urn:microsoft.com/office/officeart/2018/2/layout/IconVerticalSolidList"/>
    <dgm:cxn modelId="{FBF5576B-51A0-42D2-977C-6F2FF6ED5E83}" type="presParOf" srcId="{18FA2B2E-B628-4421-8DDB-C3E2AF8438FB}" destId="{B2AD581A-8377-4DF7-AA83-D4944A2AE57E}" srcOrd="1" destOrd="0" presId="urn:microsoft.com/office/officeart/2018/2/layout/IconVerticalSolidList"/>
    <dgm:cxn modelId="{4C6A1988-0043-4579-8CA3-2375637F384A}" type="presParOf" srcId="{18FA2B2E-B628-4421-8DDB-C3E2AF8438FB}" destId="{128C3563-6FCB-4D75-A639-16AC0600F341}" srcOrd="2" destOrd="0" presId="urn:microsoft.com/office/officeart/2018/2/layout/IconVerticalSolidList"/>
    <dgm:cxn modelId="{538E788C-EF1F-40F8-A3ED-B619E38CA756}" type="presParOf" srcId="{18FA2B2E-B628-4421-8DDB-C3E2AF8438FB}" destId="{1348E66B-651E-456F-93DF-41388B1A6B61}" srcOrd="3" destOrd="0" presId="urn:microsoft.com/office/officeart/2018/2/layout/IconVerticalSolidList"/>
    <dgm:cxn modelId="{9C32DCAB-0194-4FDB-BB4E-71C9956F4297}" type="presParOf" srcId="{BB05A965-4ACA-46DE-95A9-AD0133EE12CD}" destId="{ACD4BEFA-C937-4E6B-B955-624543361F82}" srcOrd="13" destOrd="0" presId="urn:microsoft.com/office/officeart/2018/2/layout/IconVerticalSolidList"/>
    <dgm:cxn modelId="{A63A7128-70D7-4D6B-88F4-96D0B1B3369D}" type="presParOf" srcId="{BB05A965-4ACA-46DE-95A9-AD0133EE12CD}" destId="{131AA983-7CF0-426D-B3FD-D03C4C36DC8C}" srcOrd="14" destOrd="0" presId="urn:microsoft.com/office/officeart/2018/2/layout/IconVerticalSolidList"/>
    <dgm:cxn modelId="{616D534D-70CE-446E-8F14-F0AB4A63092D}" type="presParOf" srcId="{131AA983-7CF0-426D-B3FD-D03C4C36DC8C}" destId="{03D5F662-E90F-49E3-9F78-FA8A2D4BC288}" srcOrd="0" destOrd="0" presId="urn:microsoft.com/office/officeart/2018/2/layout/IconVerticalSolidList"/>
    <dgm:cxn modelId="{8440C998-CB09-480E-8DC5-9344DA1AED0B}" type="presParOf" srcId="{131AA983-7CF0-426D-B3FD-D03C4C36DC8C}" destId="{46B1DEB3-8CBE-462B-ACCE-CAD9B3095DC5}" srcOrd="1" destOrd="0" presId="urn:microsoft.com/office/officeart/2018/2/layout/IconVerticalSolidList"/>
    <dgm:cxn modelId="{DE7A0DAB-CDFC-4EF2-85A8-EDE4F9A0BA8D}" type="presParOf" srcId="{131AA983-7CF0-426D-B3FD-D03C4C36DC8C}" destId="{870AFD6D-2FED-4087-B9DF-BB6ED5CFF0F1}" srcOrd="2" destOrd="0" presId="urn:microsoft.com/office/officeart/2018/2/layout/IconVerticalSolidList"/>
    <dgm:cxn modelId="{8453DD33-2415-43FD-8468-BEFE51B3B9F4}" type="presParOf" srcId="{131AA983-7CF0-426D-B3FD-D03C4C36DC8C}" destId="{8AE55816-2779-4014-A4BC-56519CC59E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5663527-1A89-4E24-8D36-9FEB7D07DB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E64E7E9-E1B6-4773-84C3-101F75D61124}">
      <dgm:prSet/>
      <dgm:spPr/>
      <dgm:t>
        <a:bodyPr/>
        <a:lstStyle/>
        <a:p>
          <a:r>
            <a:rPr lang="nb-NO"/>
            <a:t>There are a lot of different types of AAC.</a:t>
          </a:r>
          <a:r>
            <a:rPr lang="nb-NO" b="1"/>
            <a:t> No-tech</a:t>
          </a:r>
          <a:r>
            <a:rPr lang="nb-NO"/>
            <a:t> and </a:t>
          </a:r>
          <a:r>
            <a:rPr lang="nb-NO" b="1"/>
            <a:t>low-tech</a:t>
          </a:r>
          <a:r>
            <a:rPr lang="nb-NO"/>
            <a:t> options include things like</a:t>
          </a:r>
          <a:endParaRPr lang="en-US"/>
        </a:p>
      </dgm:t>
    </dgm:pt>
    <dgm:pt modelId="{ECAEBC44-B03A-4809-8F78-618B6959C6FE}" type="parTrans" cxnId="{138DE0D9-3E48-4773-BF62-4173D3057917}">
      <dgm:prSet/>
      <dgm:spPr/>
      <dgm:t>
        <a:bodyPr/>
        <a:lstStyle/>
        <a:p>
          <a:endParaRPr lang="en-US"/>
        </a:p>
      </dgm:t>
    </dgm:pt>
    <dgm:pt modelId="{EC2CD21F-D586-4896-A0D4-20EBAE616206}" type="sibTrans" cxnId="{138DE0D9-3E48-4773-BF62-4173D3057917}">
      <dgm:prSet/>
      <dgm:spPr/>
      <dgm:t>
        <a:bodyPr/>
        <a:lstStyle/>
        <a:p>
          <a:endParaRPr lang="en-US"/>
        </a:p>
      </dgm:t>
    </dgm:pt>
    <dgm:pt modelId="{66674B86-DA01-4862-BD06-B1275996A153}">
      <dgm:prSet/>
      <dgm:spPr/>
      <dgm:t>
        <a:bodyPr/>
        <a:lstStyle/>
        <a:p>
          <a:r>
            <a:rPr lang="nb-NO"/>
            <a:t>gestures and facial expressions,</a:t>
          </a:r>
          <a:endParaRPr lang="en-US"/>
        </a:p>
      </dgm:t>
    </dgm:pt>
    <dgm:pt modelId="{7A222320-2A93-41D1-8627-85801F46E19B}" type="parTrans" cxnId="{06C8BF0B-CA60-41DF-9C57-9BE91F434D15}">
      <dgm:prSet/>
      <dgm:spPr/>
      <dgm:t>
        <a:bodyPr/>
        <a:lstStyle/>
        <a:p>
          <a:endParaRPr lang="en-US"/>
        </a:p>
      </dgm:t>
    </dgm:pt>
    <dgm:pt modelId="{2E276980-67B8-468A-A1AA-12D12B224902}" type="sibTrans" cxnId="{06C8BF0B-CA60-41DF-9C57-9BE91F434D15}">
      <dgm:prSet/>
      <dgm:spPr/>
      <dgm:t>
        <a:bodyPr/>
        <a:lstStyle/>
        <a:p>
          <a:endParaRPr lang="en-US"/>
        </a:p>
      </dgm:t>
    </dgm:pt>
    <dgm:pt modelId="{51D9DAA2-0B71-45B7-B313-BF25783E1A97}">
      <dgm:prSet/>
      <dgm:spPr/>
      <dgm:t>
        <a:bodyPr/>
        <a:lstStyle/>
        <a:p>
          <a:r>
            <a:rPr lang="nb-NO"/>
            <a:t>writing, drawing,</a:t>
          </a:r>
          <a:endParaRPr lang="en-US"/>
        </a:p>
      </dgm:t>
    </dgm:pt>
    <dgm:pt modelId="{BA62B250-3EC0-4560-B978-D928582251F4}" type="parTrans" cxnId="{0B67E077-186C-449D-9A5E-C93B60A3CC83}">
      <dgm:prSet/>
      <dgm:spPr/>
      <dgm:t>
        <a:bodyPr/>
        <a:lstStyle/>
        <a:p>
          <a:endParaRPr lang="en-US"/>
        </a:p>
      </dgm:t>
    </dgm:pt>
    <dgm:pt modelId="{0429500F-485E-4253-80CD-81379BECAF53}" type="sibTrans" cxnId="{0B67E077-186C-449D-9A5E-C93B60A3CC83}">
      <dgm:prSet/>
      <dgm:spPr/>
      <dgm:t>
        <a:bodyPr/>
        <a:lstStyle/>
        <a:p>
          <a:endParaRPr lang="en-US"/>
        </a:p>
      </dgm:t>
    </dgm:pt>
    <dgm:pt modelId="{E929A11A-DCF7-4BE9-8706-800BF0119DC9}">
      <dgm:prSet/>
      <dgm:spPr/>
      <dgm:t>
        <a:bodyPr/>
        <a:lstStyle/>
        <a:p>
          <a:r>
            <a:rPr lang="nb-NO"/>
            <a:t>spelling words by pointing to letters, and</a:t>
          </a:r>
          <a:endParaRPr lang="en-US"/>
        </a:p>
      </dgm:t>
    </dgm:pt>
    <dgm:pt modelId="{75FB417F-082B-4F5A-8DE3-60C8D720C020}" type="parTrans" cxnId="{09B05E83-C799-461D-B0E7-8DBE02CF2131}">
      <dgm:prSet/>
      <dgm:spPr/>
      <dgm:t>
        <a:bodyPr/>
        <a:lstStyle/>
        <a:p>
          <a:endParaRPr lang="en-US"/>
        </a:p>
      </dgm:t>
    </dgm:pt>
    <dgm:pt modelId="{0B4491C8-114A-4646-ABA7-7B4814BC447F}" type="sibTrans" cxnId="{09B05E83-C799-461D-B0E7-8DBE02CF2131}">
      <dgm:prSet/>
      <dgm:spPr/>
      <dgm:t>
        <a:bodyPr/>
        <a:lstStyle/>
        <a:p>
          <a:endParaRPr lang="en-US"/>
        </a:p>
      </dgm:t>
    </dgm:pt>
    <dgm:pt modelId="{296310FE-C58E-4641-8372-93676127063E}">
      <dgm:prSet/>
      <dgm:spPr/>
      <dgm:t>
        <a:bodyPr/>
        <a:lstStyle/>
        <a:p>
          <a:r>
            <a:rPr lang="nb-NO"/>
            <a:t>pointing to photos, pictures, or written words.</a:t>
          </a:r>
          <a:endParaRPr lang="en-US"/>
        </a:p>
      </dgm:t>
    </dgm:pt>
    <dgm:pt modelId="{F6A7C84A-C934-4292-8A90-79492E91CFE3}" type="parTrans" cxnId="{3744A28B-4466-45CD-B88A-B63AB5ECE571}">
      <dgm:prSet/>
      <dgm:spPr/>
      <dgm:t>
        <a:bodyPr/>
        <a:lstStyle/>
        <a:p>
          <a:endParaRPr lang="en-US"/>
        </a:p>
      </dgm:t>
    </dgm:pt>
    <dgm:pt modelId="{AF09A0D9-BE9A-4099-8E13-A34AD0F885C3}" type="sibTrans" cxnId="{3744A28B-4466-45CD-B88A-B63AB5ECE571}">
      <dgm:prSet/>
      <dgm:spPr/>
      <dgm:t>
        <a:bodyPr/>
        <a:lstStyle/>
        <a:p>
          <a:endParaRPr lang="en-US"/>
        </a:p>
      </dgm:t>
    </dgm:pt>
    <dgm:pt modelId="{F8378DC4-F726-40CA-8886-CF0B7E5B32CD}">
      <dgm:prSet/>
      <dgm:spPr/>
      <dgm:t>
        <a:bodyPr/>
        <a:lstStyle/>
        <a:p>
          <a:r>
            <a:rPr lang="nb-NO" b="1"/>
            <a:t>High-tech</a:t>
          </a:r>
          <a:r>
            <a:rPr lang="nb-NO"/>
            <a:t> options include things like</a:t>
          </a:r>
          <a:endParaRPr lang="en-US"/>
        </a:p>
      </dgm:t>
    </dgm:pt>
    <dgm:pt modelId="{89AC6861-4D45-4A89-949A-989679D0CD07}" type="parTrans" cxnId="{19F10954-95D2-4406-B9FC-44F9B5DA533D}">
      <dgm:prSet/>
      <dgm:spPr/>
      <dgm:t>
        <a:bodyPr/>
        <a:lstStyle/>
        <a:p>
          <a:endParaRPr lang="en-US"/>
        </a:p>
      </dgm:t>
    </dgm:pt>
    <dgm:pt modelId="{6F04B0F8-5641-4B90-A3D0-357D2B538223}" type="sibTrans" cxnId="{19F10954-95D2-4406-B9FC-44F9B5DA533D}">
      <dgm:prSet/>
      <dgm:spPr/>
      <dgm:t>
        <a:bodyPr/>
        <a:lstStyle/>
        <a:p>
          <a:endParaRPr lang="en-US"/>
        </a:p>
      </dgm:t>
    </dgm:pt>
    <dgm:pt modelId="{12473BCE-3E01-45E5-A45B-437880C05598}">
      <dgm:prSet/>
      <dgm:spPr/>
      <dgm:t>
        <a:bodyPr/>
        <a:lstStyle/>
        <a:p>
          <a:r>
            <a:rPr lang="nb-NO"/>
            <a:t>using an app on an iPad or tablet to communicate and</a:t>
          </a:r>
          <a:endParaRPr lang="en-US"/>
        </a:p>
      </dgm:t>
    </dgm:pt>
    <dgm:pt modelId="{3478018A-062B-46DF-B6D6-D96C84B9DC4F}" type="parTrans" cxnId="{0A5BF399-C927-49E1-83EB-2EF553D8C680}">
      <dgm:prSet/>
      <dgm:spPr/>
      <dgm:t>
        <a:bodyPr/>
        <a:lstStyle/>
        <a:p>
          <a:endParaRPr lang="en-US"/>
        </a:p>
      </dgm:t>
    </dgm:pt>
    <dgm:pt modelId="{C8F59D39-18CC-4A96-9C7D-A56395DB1369}" type="sibTrans" cxnId="{0A5BF399-C927-49E1-83EB-2EF553D8C680}">
      <dgm:prSet/>
      <dgm:spPr/>
      <dgm:t>
        <a:bodyPr/>
        <a:lstStyle/>
        <a:p>
          <a:endParaRPr lang="en-US"/>
        </a:p>
      </dgm:t>
    </dgm:pt>
    <dgm:pt modelId="{C99B01B2-DA3A-4071-9585-29FAAFD149AF}">
      <dgm:prSet/>
      <dgm:spPr/>
      <dgm:t>
        <a:bodyPr/>
        <a:lstStyle/>
        <a:p>
          <a:r>
            <a:rPr lang="nb-NO"/>
            <a:t>using a computer with a “voice," sometimes called a </a:t>
          </a:r>
          <a:r>
            <a:rPr lang="nb-NO" b="1"/>
            <a:t>speech-generating device.</a:t>
          </a:r>
          <a:endParaRPr lang="en-US"/>
        </a:p>
      </dgm:t>
    </dgm:pt>
    <dgm:pt modelId="{E1237914-9037-483C-9E96-B448DD720FC8}" type="parTrans" cxnId="{CA0AF06F-1E7E-452D-8AB5-8691DBE71130}">
      <dgm:prSet/>
      <dgm:spPr/>
      <dgm:t>
        <a:bodyPr/>
        <a:lstStyle/>
        <a:p>
          <a:endParaRPr lang="en-US"/>
        </a:p>
      </dgm:t>
    </dgm:pt>
    <dgm:pt modelId="{90B5EA38-BB59-4A0E-9944-A7F6361F1C47}" type="sibTrans" cxnId="{CA0AF06F-1E7E-452D-8AB5-8691DBE71130}">
      <dgm:prSet/>
      <dgm:spPr/>
      <dgm:t>
        <a:bodyPr/>
        <a:lstStyle/>
        <a:p>
          <a:endParaRPr lang="en-US"/>
        </a:p>
      </dgm:t>
    </dgm:pt>
    <dgm:pt modelId="{2F8BFEAB-24E2-2C40-B0AC-0B804015964B}" type="pres">
      <dgm:prSet presAssocID="{65663527-1A89-4E24-8D36-9FEB7D07DB4B}" presName="linear" presStyleCnt="0">
        <dgm:presLayoutVars>
          <dgm:animLvl val="lvl"/>
          <dgm:resizeHandles val="exact"/>
        </dgm:presLayoutVars>
      </dgm:prSet>
      <dgm:spPr/>
    </dgm:pt>
    <dgm:pt modelId="{3EF14E22-9DD2-A341-939F-CE88E5479679}" type="pres">
      <dgm:prSet presAssocID="{7E64E7E9-E1B6-4773-84C3-101F75D61124}" presName="parentText" presStyleLbl="node1" presStyleIdx="0" presStyleCnt="2">
        <dgm:presLayoutVars>
          <dgm:chMax val="0"/>
          <dgm:bulletEnabled val="1"/>
        </dgm:presLayoutVars>
      </dgm:prSet>
      <dgm:spPr/>
    </dgm:pt>
    <dgm:pt modelId="{D779AFED-CEF9-0442-9319-297AD40AD06F}" type="pres">
      <dgm:prSet presAssocID="{7E64E7E9-E1B6-4773-84C3-101F75D61124}" presName="childText" presStyleLbl="revTx" presStyleIdx="0" presStyleCnt="2">
        <dgm:presLayoutVars>
          <dgm:bulletEnabled val="1"/>
        </dgm:presLayoutVars>
      </dgm:prSet>
      <dgm:spPr/>
    </dgm:pt>
    <dgm:pt modelId="{C3C33BB2-9785-7E4D-9978-81CF29546351}" type="pres">
      <dgm:prSet presAssocID="{F8378DC4-F726-40CA-8886-CF0B7E5B32CD}" presName="parentText" presStyleLbl="node1" presStyleIdx="1" presStyleCnt="2">
        <dgm:presLayoutVars>
          <dgm:chMax val="0"/>
          <dgm:bulletEnabled val="1"/>
        </dgm:presLayoutVars>
      </dgm:prSet>
      <dgm:spPr/>
    </dgm:pt>
    <dgm:pt modelId="{4C32147F-67D1-BC42-8630-1CA029DF0E1A}" type="pres">
      <dgm:prSet presAssocID="{F8378DC4-F726-40CA-8886-CF0B7E5B32CD}" presName="childText" presStyleLbl="revTx" presStyleIdx="1" presStyleCnt="2">
        <dgm:presLayoutVars>
          <dgm:bulletEnabled val="1"/>
        </dgm:presLayoutVars>
      </dgm:prSet>
      <dgm:spPr/>
    </dgm:pt>
  </dgm:ptLst>
  <dgm:cxnLst>
    <dgm:cxn modelId="{06C8BF0B-CA60-41DF-9C57-9BE91F434D15}" srcId="{7E64E7E9-E1B6-4773-84C3-101F75D61124}" destId="{66674B86-DA01-4862-BD06-B1275996A153}" srcOrd="0" destOrd="0" parTransId="{7A222320-2A93-41D1-8627-85801F46E19B}" sibTransId="{2E276980-67B8-468A-A1AA-12D12B224902}"/>
    <dgm:cxn modelId="{8BA86D26-B5E6-494F-B419-B5729B8542CB}" type="presOf" srcId="{65663527-1A89-4E24-8D36-9FEB7D07DB4B}" destId="{2F8BFEAB-24E2-2C40-B0AC-0B804015964B}" srcOrd="0" destOrd="0" presId="urn:microsoft.com/office/officeart/2005/8/layout/vList2"/>
    <dgm:cxn modelId="{B060953F-6F1A-0542-96D0-09B0B8B4F8CA}" type="presOf" srcId="{66674B86-DA01-4862-BD06-B1275996A153}" destId="{D779AFED-CEF9-0442-9319-297AD40AD06F}" srcOrd="0" destOrd="0" presId="urn:microsoft.com/office/officeart/2005/8/layout/vList2"/>
    <dgm:cxn modelId="{E54D5B4E-4173-C940-AD79-B4F0EE4C7387}" type="presOf" srcId="{C99B01B2-DA3A-4071-9585-29FAAFD149AF}" destId="{4C32147F-67D1-BC42-8630-1CA029DF0E1A}" srcOrd="0" destOrd="1" presId="urn:microsoft.com/office/officeart/2005/8/layout/vList2"/>
    <dgm:cxn modelId="{1BAACD4E-901B-AA40-B257-451C1E883129}" type="presOf" srcId="{296310FE-C58E-4641-8372-93676127063E}" destId="{D779AFED-CEF9-0442-9319-297AD40AD06F}" srcOrd="0" destOrd="3" presId="urn:microsoft.com/office/officeart/2005/8/layout/vList2"/>
    <dgm:cxn modelId="{19F10954-95D2-4406-B9FC-44F9B5DA533D}" srcId="{65663527-1A89-4E24-8D36-9FEB7D07DB4B}" destId="{F8378DC4-F726-40CA-8886-CF0B7E5B32CD}" srcOrd="1" destOrd="0" parTransId="{89AC6861-4D45-4A89-949A-989679D0CD07}" sibTransId="{6F04B0F8-5641-4B90-A3D0-357D2B538223}"/>
    <dgm:cxn modelId="{FE164456-B2D5-F148-AC4E-F4C9D7C15211}" type="presOf" srcId="{E929A11A-DCF7-4BE9-8706-800BF0119DC9}" destId="{D779AFED-CEF9-0442-9319-297AD40AD06F}" srcOrd="0" destOrd="2" presId="urn:microsoft.com/office/officeart/2005/8/layout/vList2"/>
    <dgm:cxn modelId="{CA0AF06F-1E7E-452D-8AB5-8691DBE71130}" srcId="{F8378DC4-F726-40CA-8886-CF0B7E5B32CD}" destId="{C99B01B2-DA3A-4071-9585-29FAAFD149AF}" srcOrd="1" destOrd="0" parTransId="{E1237914-9037-483C-9E96-B448DD720FC8}" sibTransId="{90B5EA38-BB59-4A0E-9944-A7F6361F1C47}"/>
    <dgm:cxn modelId="{0B67E077-186C-449D-9A5E-C93B60A3CC83}" srcId="{7E64E7E9-E1B6-4773-84C3-101F75D61124}" destId="{51D9DAA2-0B71-45B7-B313-BF25783E1A97}" srcOrd="1" destOrd="0" parTransId="{BA62B250-3EC0-4560-B978-D928582251F4}" sibTransId="{0429500F-485E-4253-80CD-81379BECAF53}"/>
    <dgm:cxn modelId="{09B05E83-C799-461D-B0E7-8DBE02CF2131}" srcId="{7E64E7E9-E1B6-4773-84C3-101F75D61124}" destId="{E929A11A-DCF7-4BE9-8706-800BF0119DC9}" srcOrd="2" destOrd="0" parTransId="{75FB417F-082B-4F5A-8DE3-60C8D720C020}" sibTransId="{0B4491C8-114A-4646-ABA7-7B4814BC447F}"/>
    <dgm:cxn modelId="{3744A28B-4466-45CD-B88A-B63AB5ECE571}" srcId="{7E64E7E9-E1B6-4773-84C3-101F75D61124}" destId="{296310FE-C58E-4641-8372-93676127063E}" srcOrd="3" destOrd="0" parTransId="{F6A7C84A-C934-4292-8A90-79492E91CFE3}" sibTransId="{AF09A0D9-BE9A-4099-8E13-A34AD0F885C3}"/>
    <dgm:cxn modelId="{0A5BF399-C927-49E1-83EB-2EF553D8C680}" srcId="{F8378DC4-F726-40CA-8886-CF0B7E5B32CD}" destId="{12473BCE-3E01-45E5-A45B-437880C05598}" srcOrd="0" destOrd="0" parTransId="{3478018A-062B-46DF-B6D6-D96C84B9DC4F}" sibTransId="{C8F59D39-18CC-4A96-9C7D-A56395DB1369}"/>
    <dgm:cxn modelId="{C8C4E9CD-80C7-2146-B104-DD2718DA0EB5}" type="presOf" srcId="{F8378DC4-F726-40CA-8886-CF0B7E5B32CD}" destId="{C3C33BB2-9785-7E4D-9978-81CF29546351}" srcOrd="0" destOrd="0" presId="urn:microsoft.com/office/officeart/2005/8/layout/vList2"/>
    <dgm:cxn modelId="{A8DCAFCF-DE6A-774A-9691-9636B49FE93E}" type="presOf" srcId="{12473BCE-3E01-45E5-A45B-437880C05598}" destId="{4C32147F-67D1-BC42-8630-1CA029DF0E1A}" srcOrd="0" destOrd="0" presId="urn:microsoft.com/office/officeart/2005/8/layout/vList2"/>
    <dgm:cxn modelId="{3EF98CD1-FCF0-B840-AC05-0F7E7814A541}" type="presOf" srcId="{51D9DAA2-0B71-45B7-B313-BF25783E1A97}" destId="{D779AFED-CEF9-0442-9319-297AD40AD06F}" srcOrd="0" destOrd="1" presId="urn:microsoft.com/office/officeart/2005/8/layout/vList2"/>
    <dgm:cxn modelId="{138DE0D9-3E48-4773-BF62-4173D3057917}" srcId="{65663527-1A89-4E24-8D36-9FEB7D07DB4B}" destId="{7E64E7E9-E1B6-4773-84C3-101F75D61124}" srcOrd="0" destOrd="0" parTransId="{ECAEBC44-B03A-4809-8F78-618B6959C6FE}" sibTransId="{EC2CD21F-D586-4896-A0D4-20EBAE616206}"/>
    <dgm:cxn modelId="{C587C3F6-733B-CF4B-9680-F7F524B780A1}" type="presOf" srcId="{7E64E7E9-E1B6-4773-84C3-101F75D61124}" destId="{3EF14E22-9DD2-A341-939F-CE88E5479679}" srcOrd="0" destOrd="0" presId="urn:microsoft.com/office/officeart/2005/8/layout/vList2"/>
    <dgm:cxn modelId="{489744CA-E1E2-094D-A93A-1F3F4522301E}" type="presParOf" srcId="{2F8BFEAB-24E2-2C40-B0AC-0B804015964B}" destId="{3EF14E22-9DD2-A341-939F-CE88E5479679}" srcOrd="0" destOrd="0" presId="urn:microsoft.com/office/officeart/2005/8/layout/vList2"/>
    <dgm:cxn modelId="{875DF743-FCD0-BA4D-A37C-ED028BBAFA22}" type="presParOf" srcId="{2F8BFEAB-24E2-2C40-B0AC-0B804015964B}" destId="{D779AFED-CEF9-0442-9319-297AD40AD06F}" srcOrd="1" destOrd="0" presId="urn:microsoft.com/office/officeart/2005/8/layout/vList2"/>
    <dgm:cxn modelId="{BC45F1BA-80C4-404A-BB2C-CDD0342EEC9D}" type="presParOf" srcId="{2F8BFEAB-24E2-2C40-B0AC-0B804015964B}" destId="{C3C33BB2-9785-7E4D-9978-81CF29546351}" srcOrd="2" destOrd="0" presId="urn:microsoft.com/office/officeart/2005/8/layout/vList2"/>
    <dgm:cxn modelId="{83EFB0D7-2364-EA48-9AC4-00481751E033}" type="presParOf" srcId="{2F8BFEAB-24E2-2C40-B0AC-0B804015964B}" destId="{4C32147F-67D1-BC42-8630-1CA029DF0E1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5A8CA-03BE-481D-BAA4-D6C0415935E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027BA317-6E91-44BC-A79E-0694CF29B048}">
      <dgm:prSet/>
      <dgm:spPr/>
      <dgm:t>
        <a:bodyPr/>
        <a:lstStyle/>
        <a:p>
          <a:r>
            <a:rPr lang="nb-NO" b="0" i="0"/>
            <a:t>The PCEM model consists of four key elements, which are:</a:t>
          </a:r>
          <a:endParaRPr lang="en-US"/>
        </a:p>
      </dgm:t>
    </dgm:pt>
    <dgm:pt modelId="{0E59AFA8-6622-4266-8F14-9A9D50EA07ED}" type="parTrans" cxnId="{6E29BDF0-6782-4EB0-BCF3-F5ABABA263F6}">
      <dgm:prSet/>
      <dgm:spPr/>
      <dgm:t>
        <a:bodyPr/>
        <a:lstStyle/>
        <a:p>
          <a:endParaRPr lang="en-US"/>
        </a:p>
      </dgm:t>
    </dgm:pt>
    <dgm:pt modelId="{5DF66458-4E48-4AF3-8152-C4E7241C2305}" type="sibTrans" cxnId="{6E29BDF0-6782-4EB0-BCF3-F5ABABA263F6}">
      <dgm:prSet/>
      <dgm:spPr/>
      <dgm:t>
        <a:bodyPr/>
        <a:lstStyle/>
        <a:p>
          <a:endParaRPr lang="en-US"/>
        </a:p>
      </dgm:t>
    </dgm:pt>
    <dgm:pt modelId="{6993D7F1-1984-4E78-A96F-D2D09AB2332C}">
      <dgm:prSet/>
      <dgm:spPr/>
      <dgm:t>
        <a:bodyPr/>
        <a:lstStyle/>
        <a:p>
          <a:r>
            <a:rPr lang="nb-NO" b="0" i="0"/>
            <a:t>Empathy</a:t>
          </a:r>
          <a:endParaRPr lang="en-US"/>
        </a:p>
      </dgm:t>
    </dgm:pt>
    <dgm:pt modelId="{79ED4613-56E2-4364-BD43-950EFED4A937}" type="parTrans" cxnId="{07645A99-835B-4F4A-9945-56C57BB27D3A}">
      <dgm:prSet/>
      <dgm:spPr/>
      <dgm:t>
        <a:bodyPr/>
        <a:lstStyle/>
        <a:p>
          <a:endParaRPr lang="en-US"/>
        </a:p>
      </dgm:t>
    </dgm:pt>
    <dgm:pt modelId="{D91D06D3-E866-4B01-BE6D-57DC8FB162C0}" type="sibTrans" cxnId="{07645A99-835B-4F4A-9945-56C57BB27D3A}">
      <dgm:prSet/>
      <dgm:spPr/>
      <dgm:t>
        <a:bodyPr/>
        <a:lstStyle/>
        <a:p>
          <a:endParaRPr lang="en-US"/>
        </a:p>
      </dgm:t>
    </dgm:pt>
    <dgm:pt modelId="{EEF3246C-38B0-45AD-9292-A72B0159C4FA}">
      <dgm:prSet/>
      <dgm:spPr/>
      <dgm:t>
        <a:bodyPr/>
        <a:lstStyle/>
        <a:p>
          <a:r>
            <a:rPr lang="nb-NO" b="0" i="0"/>
            <a:t>Respect</a:t>
          </a:r>
          <a:endParaRPr lang="en-US"/>
        </a:p>
      </dgm:t>
    </dgm:pt>
    <dgm:pt modelId="{90E7AB4B-7CD3-4A7C-87F8-2F8C75A82238}" type="parTrans" cxnId="{89CDE4FF-97BA-46EA-9EA6-C91EE7743F68}">
      <dgm:prSet/>
      <dgm:spPr/>
      <dgm:t>
        <a:bodyPr/>
        <a:lstStyle/>
        <a:p>
          <a:endParaRPr lang="en-US"/>
        </a:p>
      </dgm:t>
    </dgm:pt>
    <dgm:pt modelId="{1BB69C8A-4240-430B-95DC-A72AB0886DCE}" type="sibTrans" cxnId="{89CDE4FF-97BA-46EA-9EA6-C91EE7743F68}">
      <dgm:prSet/>
      <dgm:spPr/>
      <dgm:t>
        <a:bodyPr/>
        <a:lstStyle/>
        <a:p>
          <a:endParaRPr lang="en-US"/>
        </a:p>
      </dgm:t>
    </dgm:pt>
    <dgm:pt modelId="{2547A699-A231-4BCD-9EAE-1533CDE66ED4}">
      <dgm:prSet/>
      <dgm:spPr/>
      <dgm:t>
        <a:bodyPr/>
        <a:lstStyle/>
        <a:p>
          <a:r>
            <a:rPr lang="nb-NO" b="0" i="0"/>
            <a:t>Genuineness</a:t>
          </a:r>
          <a:endParaRPr lang="en-US"/>
        </a:p>
      </dgm:t>
    </dgm:pt>
    <dgm:pt modelId="{09302DE4-CC61-4ECD-9BFF-FBC294FB668F}" type="parTrans" cxnId="{A78B15C8-2B32-4609-A49D-C15A10C70EEB}">
      <dgm:prSet/>
      <dgm:spPr/>
      <dgm:t>
        <a:bodyPr/>
        <a:lstStyle/>
        <a:p>
          <a:endParaRPr lang="en-US"/>
        </a:p>
      </dgm:t>
    </dgm:pt>
    <dgm:pt modelId="{CC945F99-357D-45A9-A9A8-EF13ADCB5F8D}" type="sibTrans" cxnId="{A78B15C8-2B32-4609-A49D-C15A10C70EEB}">
      <dgm:prSet/>
      <dgm:spPr/>
      <dgm:t>
        <a:bodyPr/>
        <a:lstStyle/>
        <a:p>
          <a:endParaRPr lang="en-US"/>
        </a:p>
      </dgm:t>
    </dgm:pt>
    <dgm:pt modelId="{2A0C5D85-08A1-4B91-A60A-ED14DF0EA05F}">
      <dgm:prSet/>
      <dgm:spPr/>
      <dgm:t>
        <a:bodyPr/>
        <a:lstStyle/>
        <a:p>
          <a:r>
            <a:rPr lang="nb-NO" b="0" i="0"/>
            <a:t>Concreteness</a:t>
          </a:r>
          <a:endParaRPr lang="en-US"/>
        </a:p>
      </dgm:t>
    </dgm:pt>
    <dgm:pt modelId="{C2D6697A-9E8A-4E97-9217-3D50D0F797EA}" type="parTrans" cxnId="{ABC39E3D-8303-4D13-B1F6-60EDE0DF6707}">
      <dgm:prSet/>
      <dgm:spPr/>
      <dgm:t>
        <a:bodyPr/>
        <a:lstStyle/>
        <a:p>
          <a:endParaRPr lang="en-US"/>
        </a:p>
      </dgm:t>
    </dgm:pt>
    <dgm:pt modelId="{D77B7C00-6BD8-4D14-9F00-2CFBBD0EBAD9}" type="sibTrans" cxnId="{ABC39E3D-8303-4D13-B1F6-60EDE0DF6707}">
      <dgm:prSet/>
      <dgm:spPr/>
      <dgm:t>
        <a:bodyPr/>
        <a:lstStyle/>
        <a:p>
          <a:endParaRPr lang="en-US"/>
        </a:p>
      </dgm:t>
    </dgm:pt>
    <dgm:pt modelId="{B5F7A9E3-1276-F541-BED8-AC254FE5BEEB}" type="pres">
      <dgm:prSet presAssocID="{96C5A8CA-03BE-481D-BAA4-D6C0415935EA}" presName="outerComposite" presStyleCnt="0">
        <dgm:presLayoutVars>
          <dgm:chMax val="5"/>
          <dgm:dir/>
          <dgm:resizeHandles val="exact"/>
        </dgm:presLayoutVars>
      </dgm:prSet>
      <dgm:spPr/>
    </dgm:pt>
    <dgm:pt modelId="{AE0A14A9-D360-2249-832D-94C9CD2526DD}" type="pres">
      <dgm:prSet presAssocID="{96C5A8CA-03BE-481D-BAA4-D6C0415935EA}" presName="dummyMaxCanvas" presStyleCnt="0">
        <dgm:presLayoutVars/>
      </dgm:prSet>
      <dgm:spPr/>
    </dgm:pt>
    <dgm:pt modelId="{EC0CF4F4-FCA7-1544-A8FB-A4E4EFF257D6}" type="pres">
      <dgm:prSet presAssocID="{96C5A8CA-03BE-481D-BAA4-D6C0415935EA}" presName="FiveNodes_1" presStyleLbl="node1" presStyleIdx="0" presStyleCnt="5">
        <dgm:presLayoutVars>
          <dgm:bulletEnabled val="1"/>
        </dgm:presLayoutVars>
      </dgm:prSet>
      <dgm:spPr/>
    </dgm:pt>
    <dgm:pt modelId="{C5F42512-480F-9F4B-A518-2A1CCE7F29F5}" type="pres">
      <dgm:prSet presAssocID="{96C5A8CA-03BE-481D-BAA4-D6C0415935EA}" presName="FiveNodes_2" presStyleLbl="node1" presStyleIdx="1" presStyleCnt="5">
        <dgm:presLayoutVars>
          <dgm:bulletEnabled val="1"/>
        </dgm:presLayoutVars>
      </dgm:prSet>
      <dgm:spPr/>
    </dgm:pt>
    <dgm:pt modelId="{0DBD95BA-0248-D24F-8BEC-0CA226DC01E3}" type="pres">
      <dgm:prSet presAssocID="{96C5A8CA-03BE-481D-BAA4-D6C0415935EA}" presName="FiveNodes_3" presStyleLbl="node1" presStyleIdx="2" presStyleCnt="5">
        <dgm:presLayoutVars>
          <dgm:bulletEnabled val="1"/>
        </dgm:presLayoutVars>
      </dgm:prSet>
      <dgm:spPr/>
    </dgm:pt>
    <dgm:pt modelId="{C7C18B3F-EE19-404F-A5FB-D8B9F74F8C07}" type="pres">
      <dgm:prSet presAssocID="{96C5A8CA-03BE-481D-BAA4-D6C0415935EA}" presName="FiveNodes_4" presStyleLbl="node1" presStyleIdx="3" presStyleCnt="5">
        <dgm:presLayoutVars>
          <dgm:bulletEnabled val="1"/>
        </dgm:presLayoutVars>
      </dgm:prSet>
      <dgm:spPr/>
    </dgm:pt>
    <dgm:pt modelId="{22C4EC7A-4464-D64B-B919-72267863A8F1}" type="pres">
      <dgm:prSet presAssocID="{96C5A8CA-03BE-481D-BAA4-D6C0415935EA}" presName="FiveNodes_5" presStyleLbl="node1" presStyleIdx="4" presStyleCnt="5">
        <dgm:presLayoutVars>
          <dgm:bulletEnabled val="1"/>
        </dgm:presLayoutVars>
      </dgm:prSet>
      <dgm:spPr/>
    </dgm:pt>
    <dgm:pt modelId="{BC05A8DE-149B-5046-9D57-DAA6808A3CE0}" type="pres">
      <dgm:prSet presAssocID="{96C5A8CA-03BE-481D-BAA4-D6C0415935EA}" presName="FiveConn_1-2" presStyleLbl="fgAccFollowNode1" presStyleIdx="0" presStyleCnt="4">
        <dgm:presLayoutVars>
          <dgm:bulletEnabled val="1"/>
        </dgm:presLayoutVars>
      </dgm:prSet>
      <dgm:spPr/>
    </dgm:pt>
    <dgm:pt modelId="{9BE4D6A8-824A-7841-A53D-C64DCDFAC580}" type="pres">
      <dgm:prSet presAssocID="{96C5A8CA-03BE-481D-BAA4-D6C0415935EA}" presName="FiveConn_2-3" presStyleLbl="fgAccFollowNode1" presStyleIdx="1" presStyleCnt="4">
        <dgm:presLayoutVars>
          <dgm:bulletEnabled val="1"/>
        </dgm:presLayoutVars>
      </dgm:prSet>
      <dgm:spPr/>
    </dgm:pt>
    <dgm:pt modelId="{214DF40C-4DBF-B144-BC5A-75DC93CC97F1}" type="pres">
      <dgm:prSet presAssocID="{96C5A8CA-03BE-481D-BAA4-D6C0415935EA}" presName="FiveConn_3-4" presStyleLbl="fgAccFollowNode1" presStyleIdx="2" presStyleCnt="4">
        <dgm:presLayoutVars>
          <dgm:bulletEnabled val="1"/>
        </dgm:presLayoutVars>
      </dgm:prSet>
      <dgm:spPr/>
    </dgm:pt>
    <dgm:pt modelId="{CC4AF5B4-0E85-0C48-9B73-357C7E73A641}" type="pres">
      <dgm:prSet presAssocID="{96C5A8CA-03BE-481D-BAA4-D6C0415935EA}" presName="FiveConn_4-5" presStyleLbl="fgAccFollowNode1" presStyleIdx="3" presStyleCnt="4">
        <dgm:presLayoutVars>
          <dgm:bulletEnabled val="1"/>
        </dgm:presLayoutVars>
      </dgm:prSet>
      <dgm:spPr/>
    </dgm:pt>
    <dgm:pt modelId="{178397FC-E673-1440-A812-40B7EBA2A84A}" type="pres">
      <dgm:prSet presAssocID="{96C5A8CA-03BE-481D-BAA4-D6C0415935EA}" presName="FiveNodes_1_text" presStyleLbl="node1" presStyleIdx="4" presStyleCnt="5">
        <dgm:presLayoutVars>
          <dgm:bulletEnabled val="1"/>
        </dgm:presLayoutVars>
      </dgm:prSet>
      <dgm:spPr/>
    </dgm:pt>
    <dgm:pt modelId="{062F9FEA-32AF-CA49-92D9-3742F291D051}" type="pres">
      <dgm:prSet presAssocID="{96C5A8CA-03BE-481D-BAA4-D6C0415935EA}" presName="FiveNodes_2_text" presStyleLbl="node1" presStyleIdx="4" presStyleCnt="5">
        <dgm:presLayoutVars>
          <dgm:bulletEnabled val="1"/>
        </dgm:presLayoutVars>
      </dgm:prSet>
      <dgm:spPr/>
    </dgm:pt>
    <dgm:pt modelId="{45193BC3-8F38-B848-B39F-E202B210BCDF}" type="pres">
      <dgm:prSet presAssocID="{96C5A8CA-03BE-481D-BAA4-D6C0415935EA}" presName="FiveNodes_3_text" presStyleLbl="node1" presStyleIdx="4" presStyleCnt="5">
        <dgm:presLayoutVars>
          <dgm:bulletEnabled val="1"/>
        </dgm:presLayoutVars>
      </dgm:prSet>
      <dgm:spPr/>
    </dgm:pt>
    <dgm:pt modelId="{99675555-7DC5-EF45-B277-6E5727943848}" type="pres">
      <dgm:prSet presAssocID="{96C5A8CA-03BE-481D-BAA4-D6C0415935EA}" presName="FiveNodes_4_text" presStyleLbl="node1" presStyleIdx="4" presStyleCnt="5">
        <dgm:presLayoutVars>
          <dgm:bulletEnabled val="1"/>
        </dgm:presLayoutVars>
      </dgm:prSet>
      <dgm:spPr/>
    </dgm:pt>
    <dgm:pt modelId="{6AC3FCB0-95E6-1644-8D4B-A2839FA5F8CE}" type="pres">
      <dgm:prSet presAssocID="{96C5A8CA-03BE-481D-BAA4-D6C0415935EA}" presName="FiveNodes_5_text" presStyleLbl="node1" presStyleIdx="4" presStyleCnt="5">
        <dgm:presLayoutVars>
          <dgm:bulletEnabled val="1"/>
        </dgm:presLayoutVars>
      </dgm:prSet>
      <dgm:spPr/>
    </dgm:pt>
  </dgm:ptLst>
  <dgm:cxnLst>
    <dgm:cxn modelId="{47B55002-C3F5-DD4D-98ED-D2F82354F6F8}" type="presOf" srcId="{EEF3246C-38B0-45AD-9292-A72B0159C4FA}" destId="{0DBD95BA-0248-D24F-8BEC-0CA226DC01E3}" srcOrd="0" destOrd="0" presId="urn:microsoft.com/office/officeart/2005/8/layout/vProcess5"/>
    <dgm:cxn modelId="{23E7602F-B5D5-7E45-992F-B050FA21B018}" type="presOf" srcId="{2547A699-A231-4BCD-9EAE-1533CDE66ED4}" destId="{99675555-7DC5-EF45-B277-6E5727943848}" srcOrd="1" destOrd="0" presId="urn:microsoft.com/office/officeart/2005/8/layout/vProcess5"/>
    <dgm:cxn modelId="{65990F31-8FD2-F840-9DC7-D3B2EE7AEA9E}" type="presOf" srcId="{5DF66458-4E48-4AF3-8152-C4E7241C2305}" destId="{BC05A8DE-149B-5046-9D57-DAA6808A3CE0}" srcOrd="0" destOrd="0" presId="urn:microsoft.com/office/officeart/2005/8/layout/vProcess5"/>
    <dgm:cxn modelId="{ABC39E3D-8303-4D13-B1F6-60EDE0DF6707}" srcId="{96C5A8CA-03BE-481D-BAA4-D6C0415935EA}" destId="{2A0C5D85-08A1-4B91-A60A-ED14DF0EA05F}" srcOrd="4" destOrd="0" parTransId="{C2D6697A-9E8A-4E97-9217-3D50D0F797EA}" sibTransId="{D77B7C00-6BD8-4D14-9F00-2CFBBD0EBAD9}"/>
    <dgm:cxn modelId="{3D2F1D4B-2FBB-DA4F-9CE3-2F87F7F11F18}" type="presOf" srcId="{EEF3246C-38B0-45AD-9292-A72B0159C4FA}" destId="{45193BC3-8F38-B848-B39F-E202B210BCDF}" srcOrd="1" destOrd="0" presId="urn:microsoft.com/office/officeart/2005/8/layout/vProcess5"/>
    <dgm:cxn modelId="{34D4604E-1708-5046-8460-9D8C0F54CD15}" type="presOf" srcId="{2A0C5D85-08A1-4B91-A60A-ED14DF0EA05F}" destId="{6AC3FCB0-95E6-1644-8D4B-A2839FA5F8CE}" srcOrd="1" destOrd="0" presId="urn:microsoft.com/office/officeart/2005/8/layout/vProcess5"/>
    <dgm:cxn modelId="{F716985D-8489-CE41-BF79-9DFDA641A31D}" type="presOf" srcId="{2547A699-A231-4BCD-9EAE-1533CDE66ED4}" destId="{C7C18B3F-EE19-404F-A5FB-D8B9F74F8C07}" srcOrd="0" destOrd="0" presId="urn:microsoft.com/office/officeart/2005/8/layout/vProcess5"/>
    <dgm:cxn modelId="{268F7A91-33B4-3346-AA66-F8864EBD9CEF}" type="presOf" srcId="{2A0C5D85-08A1-4B91-A60A-ED14DF0EA05F}" destId="{22C4EC7A-4464-D64B-B919-72267863A8F1}" srcOrd="0" destOrd="0" presId="urn:microsoft.com/office/officeart/2005/8/layout/vProcess5"/>
    <dgm:cxn modelId="{07645A99-835B-4F4A-9945-56C57BB27D3A}" srcId="{96C5A8CA-03BE-481D-BAA4-D6C0415935EA}" destId="{6993D7F1-1984-4E78-A96F-D2D09AB2332C}" srcOrd="1" destOrd="0" parTransId="{79ED4613-56E2-4364-BD43-950EFED4A937}" sibTransId="{D91D06D3-E866-4B01-BE6D-57DC8FB162C0}"/>
    <dgm:cxn modelId="{0B92F1B1-BAD5-7940-8150-8C4A0F67F236}" type="presOf" srcId="{96C5A8CA-03BE-481D-BAA4-D6C0415935EA}" destId="{B5F7A9E3-1276-F541-BED8-AC254FE5BEEB}" srcOrd="0" destOrd="0" presId="urn:microsoft.com/office/officeart/2005/8/layout/vProcess5"/>
    <dgm:cxn modelId="{A78B15C8-2B32-4609-A49D-C15A10C70EEB}" srcId="{96C5A8CA-03BE-481D-BAA4-D6C0415935EA}" destId="{2547A699-A231-4BCD-9EAE-1533CDE66ED4}" srcOrd="3" destOrd="0" parTransId="{09302DE4-CC61-4ECD-9BFF-FBC294FB668F}" sibTransId="{CC945F99-357D-45A9-A9A8-EF13ADCB5F8D}"/>
    <dgm:cxn modelId="{B1896DC9-6418-2B45-9CD6-42101AF79876}" type="presOf" srcId="{027BA317-6E91-44BC-A79E-0694CF29B048}" destId="{EC0CF4F4-FCA7-1544-A8FB-A4E4EFF257D6}" srcOrd="0" destOrd="0" presId="urn:microsoft.com/office/officeart/2005/8/layout/vProcess5"/>
    <dgm:cxn modelId="{7B4E2CCE-55FA-9E40-BDA4-BC7C9FECA836}" type="presOf" srcId="{CC945F99-357D-45A9-A9A8-EF13ADCB5F8D}" destId="{CC4AF5B4-0E85-0C48-9B73-357C7E73A641}" srcOrd="0" destOrd="0" presId="urn:microsoft.com/office/officeart/2005/8/layout/vProcess5"/>
    <dgm:cxn modelId="{4267EBD1-11E4-CE4F-97DB-40211B308B8D}" type="presOf" srcId="{D91D06D3-E866-4B01-BE6D-57DC8FB162C0}" destId="{9BE4D6A8-824A-7841-A53D-C64DCDFAC580}" srcOrd="0" destOrd="0" presId="urn:microsoft.com/office/officeart/2005/8/layout/vProcess5"/>
    <dgm:cxn modelId="{17FB53DC-4391-8944-A2FB-6311358A2033}" type="presOf" srcId="{1BB69C8A-4240-430B-95DC-A72AB0886DCE}" destId="{214DF40C-4DBF-B144-BC5A-75DC93CC97F1}" srcOrd="0" destOrd="0" presId="urn:microsoft.com/office/officeart/2005/8/layout/vProcess5"/>
    <dgm:cxn modelId="{A485B6E4-F0B3-4149-874F-019FDAB8F70B}" type="presOf" srcId="{027BA317-6E91-44BC-A79E-0694CF29B048}" destId="{178397FC-E673-1440-A812-40B7EBA2A84A}" srcOrd="1" destOrd="0" presId="urn:microsoft.com/office/officeart/2005/8/layout/vProcess5"/>
    <dgm:cxn modelId="{6E29BDF0-6782-4EB0-BCF3-F5ABABA263F6}" srcId="{96C5A8CA-03BE-481D-BAA4-D6C0415935EA}" destId="{027BA317-6E91-44BC-A79E-0694CF29B048}" srcOrd="0" destOrd="0" parTransId="{0E59AFA8-6622-4266-8F14-9A9D50EA07ED}" sibTransId="{5DF66458-4E48-4AF3-8152-C4E7241C2305}"/>
    <dgm:cxn modelId="{914338F8-B2AC-2B41-B1FA-B752BC390A55}" type="presOf" srcId="{6993D7F1-1984-4E78-A96F-D2D09AB2332C}" destId="{C5F42512-480F-9F4B-A518-2A1CCE7F29F5}" srcOrd="0" destOrd="0" presId="urn:microsoft.com/office/officeart/2005/8/layout/vProcess5"/>
    <dgm:cxn modelId="{ECD573FD-DEF4-A647-BB29-875DDF6C1964}" type="presOf" srcId="{6993D7F1-1984-4E78-A96F-D2D09AB2332C}" destId="{062F9FEA-32AF-CA49-92D9-3742F291D051}" srcOrd="1" destOrd="0" presId="urn:microsoft.com/office/officeart/2005/8/layout/vProcess5"/>
    <dgm:cxn modelId="{89CDE4FF-97BA-46EA-9EA6-C91EE7743F68}" srcId="{96C5A8CA-03BE-481D-BAA4-D6C0415935EA}" destId="{EEF3246C-38B0-45AD-9292-A72B0159C4FA}" srcOrd="2" destOrd="0" parTransId="{90E7AB4B-7CD3-4A7C-87F8-2F8C75A82238}" sibTransId="{1BB69C8A-4240-430B-95DC-A72AB0886DCE}"/>
    <dgm:cxn modelId="{3726EAEE-C6FE-B64B-9FAD-CC7AB5E1E07C}" type="presParOf" srcId="{B5F7A9E3-1276-F541-BED8-AC254FE5BEEB}" destId="{AE0A14A9-D360-2249-832D-94C9CD2526DD}" srcOrd="0" destOrd="0" presId="urn:microsoft.com/office/officeart/2005/8/layout/vProcess5"/>
    <dgm:cxn modelId="{0DCD4270-3949-D744-94C0-5D4D1C9288F0}" type="presParOf" srcId="{B5F7A9E3-1276-F541-BED8-AC254FE5BEEB}" destId="{EC0CF4F4-FCA7-1544-A8FB-A4E4EFF257D6}" srcOrd="1" destOrd="0" presId="urn:microsoft.com/office/officeart/2005/8/layout/vProcess5"/>
    <dgm:cxn modelId="{3895F1E1-2DBF-BD47-8C04-A11EEF23E240}" type="presParOf" srcId="{B5F7A9E3-1276-F541-BED8-AC254FE5BEEB}" destId="{C5F42512-480F-9F4B-A518-2A1CCE7F29F5}" srcOrd="2" destOrd="0" presId="urn:microsoft.com/office/officeart/2005/8/layout/vProcess5"/>
    <dgm:cxn modelId="{CDFC461D-100D-4F4B-BE37-8D4AB880370C}" type="presParOf" srcId="{B5F7A9E3-1276-F541-BED8-AC254FE5BEEB}" destId="{0DBD95BA-0248-D24F-8BEC-0CA226DC01E3}" srcOrd="3" destOrd="0" presId="urn:microsoft.com/office/officeart/2005/8/layout/vProcess5"/>
    <dgm:cxn modelId="{8E760616-02A2-C740-A49D-EE2AFA2740E7}" type="presParOf" srcId="{B5F7A9E3-1276-F541-BED8-AC254FE5BEEB}" destId="{C7C18B3F-EE19-404F-A5FB-D8B9F74F8C07}" srcOrd="4" destOrd="0" presId="urn:microsoft.com/office/officeart/2005/8/layout/vProcess5"/>
    <dgm:cxn modelId="{DA0C013D-CEA6-5B41-9B2F-C49A6904F0C0}" type="presParOf" srcId="{B5F7A9E3-1276-F541-BED8-AC254FE5BEEB}" destId="{22C4EC7A-4464-D64B-B919-72267863A8F1}" srcOrd="5" destOrd="0" presId="urn:microsoft.com/office/officeart/2005/8/layout/vProcess5"/>
    <dgm:cxn modelId="{DAE351AF-CA5E-1446-94EC-8DA654987C22}" type="presParOf" srcId="{B5F7A9E3-1276-F541-BED8-AC254FE5BEEB}" destId="{BC05A8DE-149B-5046-9D57-DAA6808A3CE0}" srcOrd="6" destOrd="0" presId="urn:microsoft.com/office/officeart/2005/8/layout/vProcess5"/>
    <dgm:cxn modelId="{5C2ADE3F-2A92-B644-8133-E7CF655AF813}" type="presParOf" srcId="{B5F7A9E3-1276-F541-BED8-AC254FE5BEEB}" destId="{9BE4D6A8-824A-7841-A53D-C64DCDFAC580}" srcOrd="7" destOrd="0" presId="urn:microsoft.com/office/officeart/2005/8/layout/vProcess5"/>
    <dgm:cxn modelId="{39781B3D-874E-4148-9217-81D65E717D93}" type="presParOf" srcId="{B5F7A9E3-1276-F541-BED8-AC254FE5BEEB}" destId="{214DF40C-4DBF-B144-BC5A-75DC93CC97F1}" srcOrd="8" destOrd="0" presId="urn:microsoft.com/office/officeart/2005/8/layout/vProcess5"/>
    <dgm:cxn modelId="{0B076C6D-CD57-ED4A-A11C-E2CA548827BC}" type="presParOf" srcId="{B5F7A9E3-1276-F541-BED8-AC254FE5BEEB}" destId="{CC4AF5B4-0E85-0C48-9B73-357C7E73A641}" srcOrd="9" destOrd="0" presId="urn:microsoft.com/office/officeart/2005/8/layout/vProcess5"/>
    <dgm:cxn modelId="{6CC9EB5F-18C7-8C45-AC96-CFF5EE06479C}" type="presParOf" srcId="{B5F7A9E3-1276-F541-BED8-AC254FE5BEEB}" destId="{178397FC-E673-1440-A812-40B7EBA2A84A}" srcOrd="10" destOrd="0" presId="urn:microsoft.com/office/officeart/2005/8/layout/vProcess5"/>
    <dgm:cxn modelId="{8DD26749-187F-6546-B025-A813995AF836}" type="presParOf" srcId="{B5F7A9E3-1276-F541-BED8-AC254FE5BEEB}" destId="{062F9FEA-32AF-CA49-92D9-3742F291D051}" srcOrd="11" destOrd="0" presId="urn:microsoft.com/office/officeart/2005/8/layout/vProcess5"/>
    <dgm:cxn modelId="{A61941B6-294F-9748-B674-54BF1195D7BA}" type="presParOf" srcId="{B5F7A9E3-1276-F541-BED8-AC254FE5BEEB}" destId="{45193BC3-8F38-B848-B39F-E202B210BCDF}" srcOrd="12" destOrd="0" presId="urn:microsoft.com/office/officeart/2005/8/layout/vProcess5"/>
    <dgm:cxn modelId="{9F4D7BA7-AD97-4D42-8364-73E72B19C0C1}" type="presParOf" srcId="{B5F7A9E3-1276-F541-BED8-AC254FE5BEEB}" destId="{99675555-7DC5-EF45-B277-6E5727943848}" srcOrd="13" destOrd="0" presId="urn:microsoft.com/office/officeart/2005/8/layout/vProcess5"/>
    <dgm:cxn modelId="{9E02D428-B69D-564E-8C74-D894E55C95F3}" type="presParOf" srcId="{B5F7A9E3-1276-F541-BED8-AC254FE5BEEB}" destId="{6AC3FCB0-95E6-1644-8D4B-A2839FA5F8CE}"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E08352-C0F2-4576-88BE-5ED13C4A03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C03BBB1-8B2A-4A35-90CB-9123F7A1AA80}">
      <dgm:prSet/>
      <dgm:spPr/>
      <dgm:t>
        <a:bodyPr/>
        <a:lstStyle/>
        <a:p>
          <a:r>
            <a:rPr lang="en-GB"/>
            <a:t>The model suggests that communication is influenced by three factors:</a:t>
          </a:r>
          <a:endParaRPr lang="en-US" dirty="0"/>
        </a:p>
      </dgm:t>
    </dgm:pt>
    <dgm:pt modelId="{8DB78F26-1407-46BA-8DBE-104D63BCA799}" type="parTrans" cxnId="{1EFA8DA7-4799-4704-9979-E23287E814F4}">
      <dgm:prSet/>
      <dgm:spPr/>
      <dgm:t>
        <a:bodyPr/>
        <a:lstStyle/>
        <a:p>
          <a:endParaRPr lang="en-US"/>
        </a:p>
      </dgm:t>
    </dgm:pt>
    <dgm:pt modelId="{A29E407B-1776-41B3-BF02-8D77584E0D53}" type="sibTrans" cxnId="{1EFA8DA7-4799-4704-9979-E23287E814F4}">
      <dgm:prSet/>
      <dgm:spPr/>
      <dgm:t>
        <a:bodyPr/>
        <a:lstStyle/>
        <a:p>
          <a:endParaRPr lang="en-US"/>
        </a:p>
      </dgm:t>
    </dgm:pt>
    <dgm:pt modelId="{1A4A5CEA-1078-42F3-855E-D604ED5E0161}">
      <dgm:prSet/>
      <dgm:spPr/>
      <dgm:t>
        <a:bodyPr/>
        <a:lstStyle/>
        <a:p>
          <a:r>
            <a:rPr lang="nb-NO" b="0" i="0" dirty="0"/>
            <a:t>Provider </a:t>
          </a:r>
          <a:r>
            <a:rPr lang="nb-NO" b="0" i="0" dirty="0" err="1"/>
            <a:t>factors</a:t>
          </a:r>
          <a:r>
            <a:rPr lang="nb-NO" b="0" i="0" dirty="0"/>
            <a:t> </a:t>
          </a:r>
          <a:endParaRPr lang="en-US" dirty="0"/>
        </a:p>
      </dgm:t>
    </dgm:pt>
    <dgm:pt modelId="{7CEEBB33-92C9-4C44-A89F-57C5859DB318}" type="parTrans" cxnId="{88D95B7E-FBA5-42CD-B76A-D79474DB961C}">
      <dgm:prSet/>
      <dgm:spPr/>
      <dgm:t>
        <a:bodyPr/>
        <a:lstStyle/>
        <a:p>
          <a:endParaRPr lang="en-US"/>
        </a:p>
      </dgm:t>
    </dgm:pt>
    <dgm:pt modelId="{8DF8A97B-1443-45DA-A4D5-2EB27440E345}" type="sibTrans" cxnId="{88D95B7E-FBA5-42CD-B76A-D79474DB961C}">
      <dgm:prSet/>
      <dgm:spPr/>
      <dgm:t>
        <a:bodyPr/>
        <a:lstStyle/>
        <a:p>
          <a:endParaRPr lang="en-US"/>
        </a:p>
      </dgm:t>
    </dgm:pt>
    <dgm:pt modelId="{941FDC52-BCC3-4322-A236-7B8B689CB1E0}">
      <dgm:prSet/>
      <dgm:spPr/>
      <dgm:t>
        <a:bodyPr/>
        <a:lstStyle/>
        <a:p>
          <a:r>
            <a:rPr lang="nb-NO" b="0" i="0" dirty="0" err="1"/>
            <a:t>Patient</a:t>
          </a:r>
          <a:r>
            <a:rPr lang="nb-NO" b="0" i="0" dirty="0"/>
            <a:t> </a:t>
          </a:r>
          <a:r>
            <a:rPr lang="nb-NO" b="0" i="0" dirty="0" err="1"/>
            <a:t>factors</a:t>
          </a:r>
          <a:r>
            <a:rPr lang="nb-NO" b="0" i="0" dirty="0"/>
            <a:t> </a:t>
          </a:r>
          <a:endParaRPr lang="en-US" dirty="0"/>
        </a:p>
      </dgm:t>
    </dgm:pt>
    <dgm:pt modelId="{13E8FC36-AD74-467F-9E4B-698AEA815236}" type="parTrans" cxnId="{07292F28-83C0-4A3B-9A9F-E5293BD00D89}">
      <dgm:prSet/>
      <dgm:spPr/>
      <dgm:t>
        <a:bodyPr/>
        <a:lstStyle/>
        <a:p>
          <a:endParaRPr lang="en-US"/>
        </a:p>
      </dgm:t>
    </dgm:pt>
    <dgm:pt modelId="{2E528402-AD2A-4F0E-B73B-F6493BB158DC}" type="sibTrans" cxnId="{07292F28-83C0-4A3B-9A9F-E5293BD00D89}">
      <dgm:prSet/>
      <dgm:spPr/>
      <dgm:t>
        <a:bodyPr/>
        <a:lstStyle/>
        <a:p>
          <a:endParaRPr lang="en-US"/>
        </a:p>
      </dgm:t>
    </dgm:pt>
    <dgm:pt modelId="{E2C88C50-733E-45A3-B851-ED08C069F04A}">
      <dgm:prSet/>
      <dgm:spPr/>
      <dgm:t>
        <a:bodyPr/>
        <a:lstStyle/>
        <a:p>
          <a:r>
            <a:rPr lang="nb-NO" b="0" i="0" dirty="0" err="1"/>
            <a:t>Environmental</a:t>
          </a:r>
          <a:r>
            <a:rPr lang="nb-NO" b="0" i="0" dirty="0"/>
            <a:t> </a:t>
          </a:r>
          <a:r>
            <a:rPr lang="nb-NO" b="0" i="0" dirty="0" err="1"/>
            <a:t>factors</a:t>
          </a:r>
          <a:r>
            <a:rPr lang="nb-NO" b="0" i="0" dirty="0"/>
            <a:t> </a:t>
          </a:r>
          <a:endParaRPr lang="en-US" dirty="0"/>
        </a:p>
      </dgm:t>
    </dgm:pt>
    <dgm:pt modelId="{C060758D-EA53-4C00-A0E2-A1C086B81AC2}" type="parTrans" cxnId="{0BC90227-B5E3-42D8-B106-EF0EC815F5E6}">
      <dgm:prSet/>
      <dgm:spPr/>
      <dgm:t>
        <a:bodyPr/>
        <a:lstStyle/>
        <a:p>
          <a:endParaRPr lang="en-US"/>
        </a:p>
      </dgm:t>
    </dgm:pt>
    <dgm:pt modelId="{6CAAE1CC-4792-413E-AE14-B922E509CDA7}" type="sibTrans" cxnId="{0BC90227-B5E3-42D8-B106-EF0EC815F5E6}">
      <dgm:prSet/>
      <dgm:spPr/>
      <dgm:t>
        <a:bodyPr/>
        <a:lstStyle/>
        <a:p>
          <a:endParaRPr lang="en-US"/>
        </a:p>
      </dgm:t>
    </dgm:pt>
    <dgm:pt modelId="{621FC302-E973-814C-A39F-B8E7C529CD8D}" type="pres">
      <dgm:prSet presAssocID="{98E08352-C0F2-4576-88BE-5ED13C4A0391}" presName="linear" presStyleCnt="0">
        <dgm:presLayoutVars>
          <dgm:animLvl val="lvl"/>
          <dgm:resizeHandles val="exact"/>
        </dgm:presLayoutVars>
      </dgm:prSet>
      <dgm:spPr/>
    </dgm:pt>
    <dgm:pt modelId="{27895D41-1D13-A447-A25C-BC53921BC24C}" type="pres">
      <dgm:prSet presAssocID="{9C03BBB1-8B2A-4A35-90CB-9123F7A1AA80}" presName="parentText" presStyleLbl="node1" presStyleIdx="0" presStyleCnt="4">
        <dgm:presLayoutVars>
          <dgm:chMax val="0"/>
          <dgm:bulletEnabled val="1"/>
        </dgm:presLayoutVars>
      </dgm:prSet>
      <dgm:spPr/>
    </dgm:pt>
    <dgm:pt modelId="{3FB0947D-5F29-0F4C-B568-6BFA93CA0CD7}" type="pres">
      <dgm:prSet presAssocID="{A29E407B-1776-41B3-BF02-8D77584E0D53}" presName="spacer" presStyleCnt="0"/>
      <dgm:spPr/>
    </dgm:pt>
    <dgm:pt modelId="{C9F70707-A964-BB46-BE22-024E4D206BB1}" type="pres">
      <dgm:prSet presAssocID="{1A4A5CEA-1078-42F3-855E-D604ED5E0161}" presName="parentText" presStyleLbl="node1" presStyleIdx="1" presStyleCnt="4">
        <dgm:presLayoutVars>
          <dgm:chMax val="0"/>
          <dgm:bulletEnabled val="1"/>
        </dgm:presLayoutVars>
      </dgm:prSet>
      <dgm:spPr/>
    </dgm:pt>
    <dgm:pt modelId="{8E1DFB34-1047-B84F-A4D2-BF31D1F10BD3}" type="pres">
      <dgm:prSet presAssocID="{8DF8A97B-1443-45DA-A4D5-2EB27440E345}" presName="spacer" presStyleCnt="0"/>
      <dgm:spPr/>
    </dgm:pt>
    <dgm:pt modelId="{9315D36C-4028-6C49-8616-380594AA0717}" type="pres">
      <dgm:prSet presAssocID="{941FDC52-BCC3-4322-A236-7B8B689CB1E0}" presName="parentText" presStyleLbl="node1" presStyleIdx="2" presStyleCnt="4">
        <dgm:presLayoutVars>
          <dgm:chMax val="0"/>
          <dgm:bulletEnabled val="1"/>
        </dgm:presLayoutVars>
      </dgm:prSet>
      <dgm:spPr/>
    </dgm:pt>
    <dgm:pt modelId="{C3D7D59D-D17F-DE40-BC6A-07F52955BF7A}" type="pres">
      <dgm:prSet presAssocID="{2E528402-AD2A-4F0E-B73B-F6493BB158DC}" presName="spacer" presStyleCnt="0"/>
      <dgm:spPr/>
    </dgm:pt>
    <dgm:pt modelId="{2AB8876A-7F26-BD4C-99CA-80EB8FBA9F3E}" type="pres">
      <dgm:prSet presAssocID="{E2C88C50-733E-45A3-B851-ED08C069F04A}" presName="parentText" presStyleLbl="node1" presStyleIdx="3" presStyleCnt="4">
        <dgm:presLayoutVars>
          <dgm:chMax val="0"/>
          <dgm:bulletEnabled val="1"/>
        </dgm:presLayoutVars>
      </dgm:prSet>
      <dgm:spPr/>
    </dgm:pt>
  </dgm:ptLst>
  <dgm:cxnLst>
    <dgm:cxn modelId="{0BC90227-B5E3-42D8-B106-EF0EC815F5E6}" srcId="{98E08352-C0F2-4576-88BE-5ED13C4A0391}" destId="{E2C88C50-733E-45A3-B851-ED08C069F04A}" srcOrd="3" destOrd="0" parTransId="{C060758D-EA53-4C00-A0E2-A1C086B81AC2}" sibTransId="{6CAAE1CC-4792-413E-AE14-B922E509CDA7}"/>
    <dgm:cxn modelId="{07292F28-83C0-4A3B-9A9F-E5293BD00D89}" srcId="{98E08352-C0F2-4576-88BE-5ED13C4A0391}" destId="{941FDC52-BCC3-4322-A236-7B8B689CB1E0}" srcOrd="2" destOrd="0" parTransId="{13E8FC36-AD74-467F-9E4B-698AEA815236}" sibTransId="{2E528402-AD2A-4F0E-B73B-F6493BB158DC}"/>
    <dgm:cxn modelId="{C578902D-A761-F246-B181-3A77E245A30F}" type="presOf" srcId="{941FDC52-BCC3-4322-A236-7B8B689CB1E0}" destId="{9315D36C-4028-6C49-8616-380594AA0717}" srcOrd="0" destOrd="0" presId="urn:microsoft.com/office/officeart/2005/8/layout/vList2"/>
    <dgm:cxn modelId="{23CB1E4E-B03D-BD42-A7E3-E8FF2BD1DB1B}" type="presOf" srcId="{E2C88C50-733E-45A3-B851-ED08C069F04A}" destId="{2AB8876A-7F26-BD4C-99CA-80EB8FBA9F3E}" srcOrd="0" destOrd="0" presId="urn:microsoft.com/office/officeart/2005/8/layout/vList2"/>
    <dgm:cxn modelId="{C398BD53-DB23-D84D-A3A0-681EEA05E6EA}" type="presOf" srcId="{98E08352-C0F2-4576-88BE-5ED13C4A0391}" destId="{621FC302-E973-814C-A39F-B8E7C529CD8D}" srcOrd="0" destOrd="0" presId="urn:microsoft.com/office/officeart/2005/8/layout/vList2"/>
    <dgm:cxn modelId="{710B7C5F-B78F-E44F-B170-6F26466E3BF6}" type="presOf" srcId="{9C03BBB1-8B2A-4A35-90CB-9123F7A1AA80}" destId="{27895D41-1D13-A447-A25C-BC53921BC24C}" srcOrd="0" destOrd="0" presId="urn:microsoft.com/office/officeart/2005/8/layout/vList2"/>
    <dgm:cxn modelId="{88D95B7E-FBA5-42CD-B76A-D79474DB961C}" srcId="{98E08352-C0F2-4576-88BE-5ED13C4A0391}" destId="{1A4A5CEA-1078-42F3-855E-D604ED5E0161}" srcOrd="1" destOrd="0" parTransId="{7CEEBB33-92C9-4C44-A89F-57C5859DB318}" sibTransId="{8DF8A97B-1443-45DA-A4D5-2EB27440E345}"/>
    <dgm:cxn modelId="{1EFA8DA7-4799-4704-9979-E23287E814F4}" srcId="{98E08352-C0F2-4576-88BE-5ED13C4A0391}" destId="{9C03BBB1-8B2A-4A35-90CB-9123F7A1AA80}" srcOrd="0" destOrd="0" parTransId="{8DB78F26-1407-46BA-8DBE-104D63BCA799}" sibTransId="{A29E407B-1776-41B3-BF02-8D77584E0D53}"/>
    <dgm:cxn modelId="{671C73DA-99A6-C24D-9BB3-04B884A494D0}" type="presOf" srcId="{1A4A5CEA-1078-42F3-855E-D604ED5E0161}" destId="{C9F70707-A964-BB46-BE22-024E4D206BB1}" srcOrd="0" destOrd="0" presId="urn:microsoft.com/office/officeart/2005/8/layout/vList2"/>
    <dgm:cxn modelId="{0E46DA7A-827C-B64B-9694-92ED0F3FE04A}" type="presParOf" srcId="{621FC302-E973-814C-A39F-B8E7C529CD8D}" destId="{27895D41-1D13-A447-A25C-BC53921BC24C}" srcOrd="0" destOrd="0" presId="urn:microsoft.com/office/officeart/2005/8/layout/vList2"/>
    <dgm:cxn modelId="{9B579512-B3F1-7B42-AB5E-8B88EFE016E0}" type="presParOf" srcId="{621FC302-E973-814C-A39F-B8E7C529CD8D}" destId="{3FB0947D-5F29-0F4C-B568-6BFA93CA0CD7}" srcOrd="1" destOrd="0" presId="urn:microsoft.com/office/officeart/2005/8/layout/vList2"/>
    <dgm:cxn modelId="{6FC51F2B-ADC8-044E-ABAD-67D3C3C8EB9A}" type="presParOf" srcId="{621FC302-E973-814C-A39F-B8E7C529CD8D}" destId="{C9F70707-A964-BB46-BE22-024E4D206BB1}" srcOrd="2" destOrd="0" presId="urn:microsoft.com/office/officeart/2005/8/layout/vList2"/>
    <dgm:cxn modelId="{8F51CA94-729C-1A43-ADFA-D9525990C8AE}" type="presParOf" srcId="{621FC302-E973-814C-A39F-B8E7C529CD8D}" destId="{8E1DFB34-1047-B84F-A4D2-BF31D1F10BD3}" srcOrd="3" destOrd="0" presId="urn:microsoft.com/office/officeart/2005/8/layout/vList2"/>
    <dgm:cxn modelId="{4D978C2C-6CBE-CB44-9EBF-4D24C40F537E}" type="presParOf" srcId="{621FC302-E973-814C-A39F-B8E7C529CD8D}" destId="{9315D36C-4028-6C49-8616-380594AA0717}" srcOrd="4" destOrd="0" presId="urn:microsoft.com/office/officeart/2005/8/layout/vList2"/>
    <dgm:cxn modelId="{0BD995DB-D2E0-A841-A7D3-C62A8C2A4BFB}" type="presParOf" srcId="{621FC302-E973-814C-A39F-B8E7C529CD8D}" destId="{C3D7D59D-D17F-DE40-BC6A-07F52955BF7A}" srcOrd="5" destOrd="0" presId="urn:microsoft.com/office/officeart/2005/8/layout/vList2"/>
    <dgm:cxn modelId="{389F25E7-AD35-9446-B00D-B077FA519446}" type="presParOf" srcId="{621FC302-E973-814C-A39F-B8E7C529CD8D}" destId="{2AB8876A-7F26-BD4C-99CA-80EB8FBA9F3E}"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45734A-10F3-4BCF-AE75-BD0F8DB8F24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A366AA-E0E0-4195-863D-AD65B3914B51}">
      <dgm:prSet custT="1"/>
      <dgm:spPr/>
      <dgm:t>
        <a:bodyPr/>
        <a:lstStyle/>
        <a:p>
          <a:r>
            <a:rPr lang="nb-NO" sz="2800" b="1" i="0"/>
            <a:t>Theory of mind: </a:t>
          </a:r>
          <a:endParaRPr lang="en-US" sz="2800"/>
        </a:p>
      </dgm:t>
    </dgm:pt>
    <dgm:pt modelId="{D925362C-822B-4534-AAFC-FCB3D3F5FDD2}" type="parTrans" cxnId="{B0F9F37C-7067-432D-A231-42FD76274407}">
      <dgm:prSet/>
      <dgm:spPr/>
      <dgm:t>
        <a:bodyPr/>
        <a:lstStyle/>
        <a:p>
          <a:endParaRPr lang="en-US"/>
        </a:p>
      </dgm:t>
    </dgm:pt>
    <dgm:pt modelId="{467ACDA8-85F0-4AA7-B2D4-10A6F180067A}" type="sibTrans" cxnId="{B0F9F37C-7067-432D-A231-42FD76274407}">
      <dgm:prSet/>
      <dgm:spPr/>
      <dgm:t>
        <a:bodyPr/>
        <a:lstStyle/>
        <a:p>
          <a:endParaRPr lang="en-US"/>
        </a:p>
      </dgm:t>
    </dgm:pt>
    <dgm:pt modelId="{8FB80D13-69A1-4ABF-A83F-3DEED74DD1C2}">
      <dgm:prSet custT="1"/>
      <dgm:spPr/>
      <dgm:t>
        <a:bodyPr/>
        <a:lstStyle/>
        <a:p>
          <a:r>
            <a:rPr lang="nb-NO" sz="2800" b="0" i="0"/>
            <a:t>Research suggests that some </a:t>
          </a:r>
          <a:r>
            <a:rPr lang="nb-NO" sz="2800" b="0" i="0" u="none" strike="noStrike">
              <a:effectLst/>
            </a:rPr>
            <a:t>NDD</a:t>
          </a:r>
          <a:r>
            <a:rPr lang="nb-NO" sz="2800" b="0" i="0"/>
            <a:t> patients have trouble inferring the mental states of others based on the information that is immediately available, such as facial expression or voice tone </a:t>
          </a:r>
          <a:r>
            <a:rPr lang="nb-NO" sz="1400" b="0" i="0"/>
            <a:t>(Bora, Eryavuz, Kayahan, Sungu, &amp; Veznedaroglu, 2006; Bora, Walterfang, &amp; Velakoulis, 2015; Heitz et al., 2016). </a:t>
          </a:r>
        </a:p>
        <a:p>
          <a:endParaRPr lang="nb-NO" sz="1400" b="0" i="0"/>
        </a:p>
        <a:p>
          <a:r>
            <a:rPr lang="nb-NO" sz="2800" b="0" i="0"/>
            <a:t>The connection with a caregiver may become strained as a result, as they could feel unheard and underappreciated.</a:t>
          </a:r>
          <a:endParaRPr lang="en-US" sz="2800"/>
        </a:p>
      </dgm:t>
    </dgm:pt>
    <dgm:pt modelId="{EF4A4BE9-273D-4F5C-BAB5-6C1B533C619A}" type="parTrans" cxnId="{BA486486-CEEB-4F6C-A59E-90A40B4168F0}">
      <dgm:prSet/>
      <dgm:spPr/>
      <dgm:t>
        <a:bodyPr/>
        <a:lstStyle/>
        <a:p>
          <a:endParaRPr lang="en-US"/>
        </a:p>
      </dgm:t>
    </dgm:pt>
    <dgm:pt modelId="{2BAF244D-2070-4DF8-BFA5-FAEFEB3BDB63}" type="sibTrans" cxnId="{BA486486-CEEB-4F6C-A59E-90A40B4168F0}">
      <dgm:prSet/>
      <dgm:spPr/>
      <dgm:t>
        <a:bodyPr/>
        <a:lstStyle/>
        <a:p>
          <a:endParaRPr lang="en-US"/>
        </a:p>
      </dgm:t>
    </dgm:pt>
    <dgm:pt modelId="{BA440BD7-3583-4114-B198-AC58A4192631}" type="pres">
      <dgm:prSet presAssocID="{F845734A-10F3-4BCF-AE75-BD0F8DB8F24D}" presName="root" presStyleCnt="0">
        <dgm:presLayoutVars>
          <dgm:dir/>
          <dgm:resizeHandles val="exact"/>
        </dgm:presLayoutVars>
      </dgm:prSet>
      <dgm:spPr/>
    </dgm:pt>
    <dgm:pt modelId="{8A4E2D07-4BAE-470F-B331-0A0854D45964}" type="pres">
      <dgm:prSet presAssocID="{82A366AA-E0E0-4195-863D-AD65B3914B51}" presName="compNode" presStyleCnt="0"/>
      <dgm:spPr/>
    </dgm:pt>
    <dgm:pt modelId="{6A7AC74E-0F10-4A59-894C-25E7A51DBCF5}" type="pres">
      <dgm:prSet presAssocID="{82A366AA-E0E0-4195-863D-AD65B3914B51}" presName="iconRect" presStyleLbl="node1" presStyleIdx="0" presStyleCnt="2" custScaleX="398140" custScaleY="1200697" custLinFactX="-299971" custLinFactY="-499519" custLinFactNeighborX="-300000" custLinFactNeighborY="-5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847F513F-9E7A-4C9A-975B-A8440054E1C1}" type="pres">
      <dgm:prSet presAssocID="{82A366AA-E0E0-4195-863D-AD65B3914B51}" presName="spaceRect" presStyleCnt="0"/>
      <dgm:spPr/>
    </dgm:pt>
    <dgm:pt modelId="{455134D9-D275-497D-A042-7E731D6BC4AD}" type="pres">
      <dgm:prSet presAssocID="{82A366AA-E0E0-4195-863D-AD65B3914B51}" presName="textRect" presStyleLbl="revTx" presStyleIdx="0" presStyleCnt="2" custScaleX="331723" custLinFactX="-100000" custLinFactNeighborX="-112106" custLinFactNeighborY="-39257">
        <dgm:presLayoutVars>
          <dgm:chMax val="1"/>
          <dgm:chPref val="1"/>
        </dgm:presLayoutVars>
      </dgm:prSet>
      <dgm:spPr/>
    </dgm:pt>
    <dgm:pt modelId="{0BD1E384-D35C-4187-8339-7A1245FDF30A}" type="pres">
      <dgm:prSet presAssocID="{467ACDA8-85F0-4AA7-B2D4-10A6F180067A}" presName="sibTrans" presStyleCnt="0"/>
      <dgm:spPr/>
    </dgm:pt>
    <dgm:pt modelId="{1BBD6263-F3D7-483B-A603-2F5960F6102B}" type="pres">
      <dgm:prSet presAssocID="{8FB80D13-69A1-4ABF-A83F-3DEED74DD1C2}" presName="compNode" presStyleCnt="0"/>
      <dgm:spPr/>
    </dgm:pt>
    <dgm:pt modelId="{8C882C92-4CE9-47AE-9D45-77A7689A116F}" type="pres">
      <dgm:prSet presAssocID="{8FB80D13-69A1-4ABF-A83F-3DEED74DD1C2}" presName="iconRect" presStyleLbl="node1" presStyleIdx="1" presStyleCnt="2" custScaleX="343634" custScaleY="373100" custLinFactX="-500000" custLinFactY="336945" custLinFactNeighborX="-596626" custLinFactNeighborY="400000"/>
      <dgm:spPr>
        <a:blipFill>
          <a:blip xmlns:r="http://schemas.openxmlformats.org/officeDocument/2006/relationships" r:embed="rId3">
            <a:alphaModFix/>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jerne"/>
        </a:ext>
      </dgm:extLst>
    </dgm:pt>
    <dgm:pt modelId="{135E05E3-2D46-424B-AD47-8AAED287603F}" type="pres">
      <dgm:prSet presAssocID="{8FB80D13-69A1-4ABF-A83F-3DEED74DD1C2}" presName="spaceRect" presStyleCnt="0"/>
      <dgm:spPr/>
    </dgm:pt>
    <dgm:pt modelId="{FC155FCE-F377-4A59-AB57-5CCFC56EAD19}" type="pres">
      <dgm:prSet presAssocID="{8FB80D13-69A1-4ABF-A83F-3DEED74DD1C2}" presName="textRect" presStyleLbl="revTx" presStyleIdx="1" presStyleCnt="2" custScaleX="740335" custScaleY="332981" custLinFactNeighborX="7506" custLinFactNeighborY="39624">
        <dgm:presLayoutVars>
          <dgm:chMax val="1"/>
          <dgm:chPref val="1"/>
        </dgm:presLayoutVars>
      </dgm:prSet>
      <dgm:spPr/>
    </dgm:pt>
  </dgm:ptLst>
  <dgm:cxnLst>
    <dgm:cxn modelId="{CF9FD148-FAF4-4AFC-9878-79F8E284ECDA}" type="presOf" srcId="{F845734A-10F3-4BCF-AE75-BD0F8DB8F24D}" destId="{BA440BD7-3583-4114-B198-AC58A4192631}" srcOrd="0" destOrd="0" presId="urn:microsoft.com/office/officeart/2018/2/layout/IconLabelList"/>
    <dgm:cxn modelId="{B0F9F37C-7067-432D-A231-42FD76274407}" srcId="{F845734A-10F3-4BCF-AE75-BD0F8DB8F24D}" destId="{82A366AA-E0E0-4195-863D-AD65B3914B51}" srcOrd="0" destOrd="0" parTransId="{D925362C-822B-4534-AAFC-FCB3D3F5FDD2}" sibTransId="{467ACDA8-85F0-4AA7-B2D4-10A6F180067A}"/>
    <dgm:cxn modelId="{BA486486-CEEB-4F6C-A59E-90A40B4168F0}" srcId="{F845734A-10F3-4BCF-AE75-BD0F8DB8F24D}" destId="{8FB80D13-69A1-4ABF-A83F-3DEED74DD1C2}" srcOrd="1" destOrd="0" parTransId="{EF4A4BE9-273D-4F5C-BAB5-6C1B533C619A}" sibTransId="{2BAF244D-2070-4DF8-BFA5-FAEFEB3BDB63}"/>
    <dgm:cxn modelId="{D40AB59A-FBD1-40EB-A076-8B987672CF6D}" type="presOf" srcId="{82A366AA-E0E0-4195-863D-AD65B3914B51}" destId="{455134D9-D275-497D-A042-7E731D6BC4AD}" srcOrd="0" destOrd="0" presId="urn:microsoft.com/office/officeart/2018/2/layout/IconLabelList"/>
    <dgm:cxn modelId="{C22E26BD-6444-4DFA-82F0-3720B22A9E5A}" type="presOf" srcId="{8FB80D13-69A1-4ABF-A83F-3DEED74DD1C2}" destId="{FC155FCE-F377-4A59-AB57-5CCFC56EAD19}" srcOrd="0" destOrd="0" presId="urn:microsoft.com/office/officeart/2018/2/layout/IconLabelList"/>
    <dgm:cxn modelId="{8B8DC029-63BF-4FDD-93ED-1C92B7DFABF7}" type="presParOf" srcId="{BA440BD7-3583-4114-B198-AC58A4192631}" destId="{8A4E2D07-4BAE-470F-B331-0A0854D45964}" srcOrd="0" destOrd="0" presId="urn:microsoft.com/office/officeart/2018/2/layout/IconLabelList"/>
    <dgm:cxn modelId="{5569D12F-36F8-4E36-AE6C-14441A99C01B}" type="presParOf" srcId="{8A4E2D07-4BAE-470F-B331-0A0854D45964}" destId="{6A7AC74E-0F10-4A59-894C-25E7A51DBCF5}" srcOrd="0" destOrd="0" presId="urn:microsoft.com/office/officeart/2018/2/layout/IconLabelList"/>
    <dgm:cxn modelId="{9E9492E4-B28D-4F36-B946-130887EAEE12}" type="presParOf" srcId="{8A4E2D07-4BAE-470F-B331-0A0854D45964}" destId="{847F513F-9E7A-4C9A-975B-A8440054E1C1}" srcOrd="1" destOrd="0" presId="urn:microsoft.com/office/officeart/2018/2/layout/IconLabelList"/>
    <dgm:cxn modelId="{B372895B-C655-4538-B08C-4BE3CCE22058}" type="presParOf" srcId="{8A4E2D07-4BAE-470F-B331-0A0854D45964}" destId="{455134D9-D275-497D-A042-7E731D6BC4AD}" srcOrd="2" destOrd="0" presId="urn:microsoft.com/office/officeart/2018/2/layout/IconLabelList"/>
    <dgm:cxn modelId="{02367910-1617-4302-9416-5FDA3FC8286B}" type="presParOf" srcId="{BA440BD7-3583-4114-B198-AC58A4192631}" destId="{0BD1E384-D35C-4187-8339-7A1245FDF30A}" srcOrd="1" destOrd="0" presId="urn:microsoft.com/office/officeart/2018/2/layout/IconLabelList"/>
    <dgm:cxn modelId="{21B680FF-EDBB-45D4-AE7D-CAD3F0F80D7F}" type="presParOf" srcId="{BA440BD7-3583-4114-B198-AC58A4192631}" destId="{1BBD6263-F3D7-483B-A603-2F5960F6102B}" srcOrd="2" destOrd="0" presId="urn:microsoft.com/office/officeart/2018/2/layout/IconLabelList"/>
    <dgm:cxn modelId="{7DA4E3F2-A317-46F1-904A-BEF1BFD8F1FC}" type="presParOf" srcId="{1BBD6263-F3D7-483B-A603-2F5960F6102B}" destId="{8C882C92-4CE9-47AE-9D45-77A7689A116F}" srcOrd="0" destOrd="0" presId="urn:microsoft.com/office/officeart/2018/2/layout/IconLabelList"/>
    <dgm:cxn modelId="{650C5F42-9E31-462A-B890-E643036CBCB0}" type="presParOf" srcId="{1BBD6263-F3D7-483B-A603-2F5960F6102B}" destId="{135E05E3-2D46-424B-AD47-8AAED287603F}" srcOrd="1" destOrd="0" presId="urn:microsoft.com/office/officeart/2018/2/layout/IconLabelList"/>
    <dgm:cxn modelId="{5C8A3165-A26C-4F41-85E0-5671224C9B66}" type="presParOf" srcId="{1BBD6263-F3D7-483B-A603-2F5960F6102B}" destId="{FC155FCE-F377-4A59-AB57-5CCFC56EAD1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7B3F45-9449-459A-BD48-ED28E7F65DA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B006E6-E33C-4E66-AB7A-52B8324C38F6}">
      <dgm:prSet custT="1"/>
      <dgm:spPr/>
      <dgm:t>
        <a:bodyPr/>
        <a:lstStyle/>
        <a:p>
          <a:r>
            <a:rPr lang="nb-NO" sz="2800" b="1" i="0"/>
            <a:t>Grief: </a:t>
          </a:r>
          <a:endParaRPr lang="en-US" sz="2800"/>
        </a:p>
      </dgm:t>
    </dgm:pt>
    <dgm:pt modelId="{2CE75FE7-CBFD-4153-BE05-C7FD7ADE1123}" type="parTrans" cxnId="{E5A29E05-0FE2-43BE-94B1-A716AF5AC482}">
      <dgm:prSet/>
      <dgm:spPr/>
      <dgm:t>
        <a:bodyPr/>
        <a:lstStyle/>
        <a:p>
          <a:endParaRPr lang="en-US"/>
        </a:p>
      </dgm:t>
    </dgm:pt>
    <dgm:pt modelId="{6FC18079-A06E-4511-AA08-D6C2D16066AB}" type="sibTrans" cxnId="{E5A29E05-0FE2-43BE-94B1-A716AF5AC482}">
      <dgm:prSet/>
      <dgm:spPr/>
      <dgm:t>
        <a:bodyPr/>
        <a:lstStyle/>
        <a:p>
          <a:endParaRPr lang="en-US"/>
        </a:p>
      </dgm:t>
    </dgm:pt>
    <dgm:pt modelId="{B2B3AFE9-88A8-43FB-B58B-F62E0EF70648}">
      <dgm:prSet/>
      <dgm:spPr/>
      <dgm:t>
        <a:bodyPr/>
        <a:lstStyle/>
        <a:p>
          <a:r>
            <a:rPr lang="nb-NO" b="0" i="0"/>
            <a:t>As they observe the ongoing changes that a person with </a:t>
          </a:r>
          <a:r>
            <a:rPr lang="nb-NO" b="0" i="0" u="none" strike="noStrike">
              <a:effectLst/>
            </a:rPr>
            <a:t>NDDs</a:t>
          </a:r>
          <a:r>
            <a:rPr lang="nb-NO" b="0" i="0"/>
            <a:t> is going through and as they deal with their own emotional and social reactions to the "loss" of the person to the disease (Pozzebon et al., 2016), caregivers may also be going through a complex grief response (Butcher et al., 2001). </a:t>
          </a:r>
        </a:p>
        <a:p>
          <a:r>
            <a:rPr lang="nb-NO" b="0" i="0"/>
            <a:t>People's capacities for "adaptive coping" differ, which is the assimilation and acceptance of this shift that would allow "restoration of coherence to the narrative of [their] lives" (Schut &amp; Stroebe, 1999, p. 202).</a:t>
          </a:r>
          <a:endParaRPr lang="en-US"/>
        </a:p>
      </dgm:t>
    </dgm:pt>
    <dgm:pt modelId="{618ED5E7-5CBE-4D5B-9C0D-20F34B59E3B8}" type="parTrans" cxnId="{09926A15-61E5-43DB-B045-EACC6FA7FD24}">
      <dgm:prSet/>
      <dgm:spPr/>
      <dgm:t>
        <a:bodyPr/>
        <a:lstStyle/>
        <a:p>
          <a:endParaRPr lang="en-US"/>
        </a:p>
      </dgm:t>
    </dgm:pt>
    <dgm:pt modelId="{AE43CA78-61BA-4240-9265-1BFCFD8653C7}" type="sibTrans" cxnId="{09926A15-61E5-43DB-B045-EACC6FA7FD24}">
      <dgm:prSet/>
      <dgm:spPr/>
      <dgm:t>
        <a:bodyPr/>
        <a:lstStyle/>
        <a:p>
          <a:endParaRPr lang="en-US"/>
        </a:p>
      </dgm:t>
    </dgm:pt>
    <dgm:pt modelId="{BF70484E-9B4E-4A15-BB8C-C4A15C7A9B87}" type="pres">
      <dgm:prSet presAssocID="{7A7B3F45-9449-459A-BD48-ED28E7F65DAA}" presName="root" presStyleCnt="0">
        <dgm:presLayoutVars>
          <dgm:dir/>
          <dgm:resizeHandles val="exact"/>
        </dgm:presLayoutVars>
      </dgm:prSet>
      <dgm:spPr/>
    </dgm:pt>
    <dgm:pt modelId="{48DAB40A-608C-48A1-BCED-A528B33DDDF2}" type="pres">
      <dgm:prSet presAssocID="{C4B006E6-E33C-4E66-AB7A-52B8324C38F6}" presName="compNode" presStyleCnt="0"/>
      <dgm:spPr/>
    </dgm:pt>
    <dgm:pt modelId="{2671A872-A10F-4EE6-9637-E8261AC8AE5E}" type="pres">
      <dgm:prSet presAssocID="{C4B006E6-E33C-4E66-AB7A-52B8324C38F6}" presName="iconRect" presStyleLbl="node1" presStyleIdx="0" presStyleCnt="2" custLinFactX="-7100" custLinFactNeighborX="-100000" custLinFactNeighborY="-701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1FC16D7A-B965-4527-956D-69F2D9BF0CB3}" type="pres">
      <dgm:prSet presAssocID="{C4B006E6-E33C-4E66-AB7A-52B8324C38F6}" presName="spaceRect" presStyleCnt="0"/>
      <dgm:spPr/>
    </dgm:pt>
    <dgm:pt modelId="{BA791382-2974-44C9-B14C-BD2889309119}" type="pres">
      <dgm:prSet presAssocID="{C4B006E6-E33C-4E66-AB7A-52B8324C38F6}" presName="textRect" presStyleLbl="revTx" presStyleIdx="0" presStyleCnt="2" custScaleX="63472" custLinFactY="-68030" custLinFactNeighborX="-51005" custLinFactNeighborY="-100000">
        <dgm:presLayoutVars>
          <dgm:chMax val="1"/>
          <dgm:chPref val="1"/>
        </dgm:presLayoutVars>
      </dgm:prSet>
      <dgm:spPr/>
    </dgm:pt>
    <dgm:pt modelId="{D0BE2935-D85B-49CA-BB9C-2424360C3C74}" type="pres">
      <dgm:prSet presAssocID="{6FC18079-A06E-4511-AA08-D6C2D16066AB}" presName="sibTrans" presStyleCnt="0"/>
      <dgm:spPr/>
    </dgm:pt>
    <dgm:pt modelId="{0780F028-10A3-4150-8195-CDE63D87B4FC}" type="pres">
      <dgm:prSet presAssocID="{B2B3AFE9-88A8-43FB-B58B-F62E0EF70648}" presName="compNode" presStyleCnt="0"/>
      <dgm:spPr/>
    </dgm:pt>
    <dgm:pt modelId="{FE847DF9-EAFF-445D-8C5B-9E2045CBCD0A}" type="pres">
      <dgm:prSet presAssocID="{B2B3AFE9-88A8-43FB-B58B-F62E0EF70648}" presName="iconRect" presStyleLbl="node1" presStyleIdx="1" presStyleCnt="2" custLinFactX="-197921" custLinFactY="100000" custLinFactNeighborX="-200000" custLinFactNeighborY="1537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18F45E5C-AC0C-4E15-BF9D-E91A96F862CA}" type="pres">
      <dgm:prSet presAssocID="{B2B3AFE9-88A8-43FB-B58B-F62E0EF70648}" presName="spaceRect" presStyleCnt="0"/>
      <dgm:spPr/>
    </dgm:pt>
    <dgm:pt modelId="{8F6494A6-E0B0-4BC7-8CA5-CAB621953CC8}" type="pres">
      <dgm:prSet presAssocID="{B2B3AFE9-88A8-43FB-B58B-F62E0EF70648}" presName="textRect" presStyleLbl="revTx" presStyleIdx="1" presStyleCnt="2" custScaleX="247024" custScaleY="627926" custLinFactNeighborX="-12413" custLinFactNeighborY="-13677">
        <dgm:presLayoutVars>
          <dgm:chMax val="1"/>
          <dgm:chPref val="1"/>
        </dgm:presLayoutVars>
      </dgm:prSet>
      <dgm:spPr/>
    </dgm:pt>
  </dgm:ptLst>
  <dgm:cxnLst>
    <dgm:cxn modelId="{E5A29E05-0FE2-43BE-94B1-A716AF5AC482}" srcId="{7A7B3F45-9449-459A-BD48-ED28E7F65DAA}" destId="{C4B006E6-E33C-4E66-AB7A-52B8324C38F6}" srcOrd="0" destOrd="0" parTransId="{2CE75FE7-CBFD-4153-BE05-C7FD7ADE1123}" sibTransId="{6FC18079-A06E-4511-AA08-D6C2D16066AB}"/>
    <dgm:cxn modelId="{09926A15-61E5-43DB-B045-EACC6FA7FD24}" srcId="{7A7B3F45-9449-459A-BD48-ED28E7F65DAA}" destId="{B2B3AFE9-88A8-43FB-B58B-F62E0EF70648}" srcOrd="1" destOrd="0" parTransId="{618ED5E7-5CBE-4D5B-9C0D-20F34B59E3B8}" sibTransId="{AE43CA78-61BA-4240-9265-1BFCFD8653C7}"/>
    <dgm:cxn modelId="{A465F31D-DF86-4C20-8FA1-A70DFFE61B54}" type="presOf" srcId="{C4B006E6-E33C-4E66-AB7A-52B8324C38F6}" destId="{BA791382-2974-44C9-B14C-BD2889309119}" srcOrd="0" destOrd="0" presId="urn:microsoft.com/office/officeart/2018/2/layout/IconLabelList"/>
    <dgm:cxn modelId="{9A9EFEE5-CC84-452F-83A0-1EB6CFFCD844}" type="presOf" srcId="{B2B3AFE9-88A8-43FB-B58B-F62E0EF70648}" destId="{8F6494A6-E0B0-4BC7-8CA5-CAB621953CC8}" srcOrd="0" destOrd="0" presId="urn:microsoft.com/office/officeart/2018/2/layout/IconLabelList"/>
    <dgm:cxn modelId="{57F683E9-B70F-4F72-AF73-675AF752AC6A}" type="presOf" srcId="{7A7B3F45-9449-459A-BD48-ED28E7F65DAA}" destId="{BF70484E-9B4E-4A15-BB8C-C4A15C7A9B87}" srcOrd="0" destOrd="0" presId="urn:microsoft.com/office/officeart/2018/2/layout/IconLabelList"/>
    <dgm:cxn modelId="{7BADE96A-CFEB-4DDA-AD2A-C24A51D74AA2}" type="presParOf" srcId="{BF70484E-9B4E-4A15-BB8C-C4A15C7A9B87}" destId="{48DAB40A-608C-48A1-BCED-A528B33DDDF2}" srcOrd="0" destOrd="0" presId="urn:microsoft.com/office/officeart/2018/2/layout/IconLabelList"/>
    <dgm:cxn modelId="{8AA9A82D-39F8-4B58-B08C-16F14F20216C}" type="presParOf" srcId="{48DAB40A-608C-48A1-BCED-A528B33DDDF2}" destId="{2671A872-A10F-4EE6-9637-E8261AC8AE5E}" srcOrd="0" destOrd="0" presId="urn:microsoft.com/office/officeart/2018/2/layout/IconLabelList"/>
    <dgm:cxn modelId="{B5DB38F4-9032-419E-8A43-6463FE1A647E}" type="presParOf" srcId="{48DAB40A-608C-48A1-BCED-A528B33DDDF2}" destId="{1FC16D7A-B965-4527-956D-69F2D9BF0CB3}" srcOrd="1" destOrd="0" presId="urn:microsoft.com/office/officeart/2018/2/layout/IconLabelList"/>
    <dgm:cxn modelId="{026B033C-7FEF-4AB0-8411-8BC51B2AB514}" type="presParOf" srcId="{48DAB40A-608C-48A1-BCED-A528B33DDDF2}" destId="{BA791382-2974-44C9-B14C-BD2889309119}" srcOrd="2" destOrd="0" presId="urn:microsoft.com/office/officeart/2018/2/layout/IconLabelList"/>
    <dgm:cxn modelId="{79EA3785-D10E-43AA-8FAA-E490D25D451E}" type="presParOf" srcId="{BF70484E-9B4E-4A15-BB8C-C4A15C7A9B87}" destId="{D0BE2935-D85B-49CA-BB9C-2424360C3C74}" srcOrd="1" destOrd="0" presId="urn:microsoft.com/office/officeart/2018/2/layout/IconLabelList"/>
    <dgm:cxn modelId="{34D36087-DCE9-4B2B-A430-E7E64FBAA88D}" type="presParOf" srcId="{BF70484E-9B4E-4A15-BB8C-C4A15C7A9B87}" destId="{0780F028-10A3-4150-8195-CDE63D87B4FC}" srcOrd="2" destOrd="0" presId="urn:microsoft.com/office/officeart/2018/2/layout/IconLabelList"/>
    <dgm:cxn modelId="{6BE09AFA-BCA0-4465-8133-2815B0CCAAD4}" type="presParOf" srcId="{0780F028-10A3-4150-8195-CDE63D87B4FC}" destId="{FE847DF9-EAFF-445D-8C5B-9E2045CBCD0A}" srcOrd="0" destOrd="0" presId="urn:microsoft.com/office/officeart/2018/2/layout/IconLabelList"/>
    <dgm:cxn modelId="{736F1758-9BCC-42E3-B2BA-CF7737C3617C}" type="presParOf" srcId="{0780F028-10A3-4150-8195-CDE63D87B4FC}" destId="{18F45E5C-AC0C-4E15-BF9D-E91A96F862CA}" srcOrd="1" destOrd="0" presId="urn:microsoft.com/office/officeart/2018/2/layout/IconLabelList"/>
    <dgm:cxn modelId="{949EF9C5-6562-44AF-94C8-C334FBFFB6FB}" type="presParOf" srcId="{0780F028-10A3-4150-8195-CDE63D87B4FC}" destId="{8F6494A6-E0B0-4BC7-8CA5-CAB621953CC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AD4D15-BAD0-4AC6-A3B4-30E1D2D8F38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FA071F-7401-4228-AE03-64942D2BB505}">
      <dgm:prSet custT="1"/>
      <dgm:spPr/>
      <dgm:t>
        <a:bodyPr/>
        <a:lstStyle/>
        <a:p>
          <a:pPr>
            <a:defRPr cap="all"/>
          </a:pPr>
          <a:r>
            <a:rPr lang="nb-NO" sz="1800" i="1">
              <a:solidFill>
                <a:schemeClr val="tx1"/>
              </a:solidFill>
            </a:rPr>
            <a:t>It’s OK to laugh. Humour can lighten</a:t>
          </a:r>
          <a:r>
            <a:rPr lang="nb-NO" sz="1800">
              <a:solidFill>
                <a:schemeClr val="tx1"/>
              </a:solidFill>
            </a:rPr>
            <a:t> </a:t>
          </a:r>
          <a:r>
            <a:rPr lang="nb-NO" sz="1800" i="1">
              <a:solidFill>
                <a:schemeClr val="tx1"/>
              </a:solidFill>
            </a:rPr>
            <a:t>the mood and make talking easier.</a:t>
          </a:r>
          <a:endParaRPr lang="en-US" sz="1800">
            <a:solidFill>
              <a:schemeClr val="tx1"/>
            </a:solidFill>
          </a:endParaRPr>
        </a:p>
      </dgm:t>
    </dgm:pt>
    <dgm:pt modelId="{3BA0A773-6456-4BDF-85CC-E42206C04DBA}" type="parTrans" cxnId="{BB9763A2-3962-48C2-8FAF-74CEBE2A5ACE}">
      <dgm:prSet/>
      <dgm:spPr/>
      <dgm:t>
        <a:bodyPr/>
        <a:lstStyle/>
        <a:p>
          <a:endParaRPr lang="en-US"/>
        </a:p>
      </dgm:t>
    </dgm:pt>
    <dgm:pt modelId="{2EA74D43-8859-4E5B-AEC9-E1DA385AF1A8}" type="sibTrans" cxnId="{BB9763A2-3962-48C2-8FAF-74CEBE2A5ACE}">
      <dgm:prSet/>
      <dgm:spPr/>
      <dgm:t>
        <a:bodyPr/>
        <a:lstStyle/>
        <a:p>
          <a:endParaRPr lang="en-US"/>
        </a:p>
      </dgm:t>
    </dgm:pt>
    <dgm:pt modelId="{AABB0C77-6264-4354-B87C-42253D3D0238}">
      <dgm:prSet custT="1"/>
      <dgm:spPr/>
      <dgm:t>
        <a:bodyPr/>
        <a:lstStyle/>
        <a:p>
          <a:pPr>
            <a:defRPr cap="all"/>
          </a:pPr>
          <a:r>
            <a:rPr lang="nb-NO" sz="1800" i="1">
              <a:solidFill>
                <a:schemeClr val="tx1"/>
              </a:solidFill>
            </a:rPr>
            <a:t>Speak directly to the person and not to</a:t>
          </a:r>
          <a:r>
            <a:rPr lang="nb-NO" sz="1800">
              <a:solidFill>
                <a:schemeClr val="tx1"/>
              </a:solidFill>
            </a:rPr>
            <a:t> </a:t>
          </a:r>
          <a:r>
            <a:rPr lang="nb-NO" sz="1800" i="1">
              <a:solidFill>
                <a:schemeClr val="tx1"/>
              </a:solidFill>
            </a:rPr>
            <a:t>their care partner.</a:t>
          </a:r>
          <a:endParaRPr lang="en-US" sz="1800">
            <a:solidFill>
              <a:schemeClr val="tx1"/>
            </a:solidFill>
          </a:endParaRPr>
        </a:p>
      </dgm:t>
    </dgm:pt>
    <dgm:pt modelId="{974A034D-2AE2-4487-9D30-8F7C7407F71D}" type="parTrans" cxnId="{10D09ABD-C4E8-49F0-BC1D-2567E7050D75}">
      <dgm:prSet/>
      <dgm:spPr/>
      <dgm:t>
        <a:bodyPr/>
        <a:lstStyle/>
        <a:p>
          <a:endParaRPr lang="en-US"/>
        </a:p>
      </dgm:t>
    </dgm:pt>
    <dgm:pt modelId="{6E31DB34-157E-4C74-885F-138611DFD296}" type="sibTrans" cxnId="{10D09ABD-C4E8-49F0-BC1D-2567E7050D75}">
      <dgm:prSet/>
      <dgm:spPr/>
      <dgm:t>
        <a:bodyPr/>
        <a:lstStyle/>
        <a:p>
          <a:endParaRPr lang="en-US"/>
        </a:p>
      </dgm:t>
    </dgm:pt>
    <dgm:pt modelId="{8DE7BD9B-BF29-49D2-B3A8-B854E45F6A14}">
      <dgm:prSet custT="1"/>
      <dgm:spPr/>
      <dgm:t>
        <a:bodyPr/>
        <a:lstStyle/>
        <a:p>
          <a:pPr>
            <a:defRPr cap="all"/>
          </a:pPr>
          <a:r>
            <a:rPr lang="nb-NO" sz="1800" i="1">
              <a:solidFill>
                <a:schemeClr val="tx1"/>
              </a:solidFill>
            </a:rPr>
            <a:t>Take time to listen to someone expressing their thoughts, feelings and needs.</a:t>
          </a:r>
          <a:endParaRPr lang="en-US" sz="1800">
            <a:solidFill>
              <a:schemeClr val="tx1"/>
            </a:solidFill>
          </a:endParaRPr>
        </a:p>
      </dgm:t>
    </dgm:pt>
    <dgm:pt modelId="{FD0EAA87-6972-4FBB-B270-511579409D8A}" type="parTrans" cxnId="{38BBE2D5-F055-4A8A-8B89-2339B1F2A4ED}">
      <dgm:prSet/>
      <dgm:spPr/>
      <dgm:t>
        <a:bodyPr/>
        <a:lstStyle/>
        <a:p>
          <a:endParaRPr lang="en-US"/>
        </a:p>
      </dgm:t>
    </dgm:pt>
    <dgm:pt modelId="{47300A36-A41A-45AF-90DE-4124AF07996B}" type="sibTrans" cxnId="{38BBE2D5-F055-4A8A-8B89-2339B1F2A4ED}">
      <dgm:prSet/>
      <dgm:spPr/>
      <dgm:t>
        <a:bodyPr/>
        <a:lstStyle/>
        <a:p>
          <a:endParaRPr lang="en-US"/>
        </a:p>
      </dgm:t>
    </dgm:pt>
    <dgm:pt modelId="{C4246DC2-FFEB-4FCA-9A8D-310390A2B3ED}">
      <dgm:prSet custT="1"/>
      <dgm:spPr/>
      <dgm:t>
        <a:bodyPr/>
        <a:lstStyle/>
        <a:p>
          <a:pPr>
            <a:defRPr cap="all"/>
          </a:pPr>
          <a:r>
            <a:rPr lang="nb-NO" sz="1800" i="1">
              <a:solidFill>
                <a:schemeClr val="tx1"/>
              </a:solidFill>
            </a:rPr>
            <a:t>Ask what the person is still comfortable</a:t>
          </a:r>
          <a:r>
            <a:rPr lang="nb-NO" sz="1800">
              <a:solidFill>
                <a:schemeClr val="tx1"/>
              </a:solidFill>
            </a:rPr>
            <a:t> </a:t>
          </a:r>
          <a:r>
            <a:rPr lang="nb-NO" sz="1800" i="1">
              <a:solidFill>
                <a:schemeClr val="tx1"/>
              </a:solidFill>
            </a:rPr>
            <a:t>doing and what they may need help with.</a:t>
          </a:r>
          <a:endParaRPr lang="en-US" sz="1800">
            <a:solidFill>
              <a:schemeClr val="tx1"/>
            </a:solidFill>
          </a:endParaRPr>
        </a:p>
      </dgm:t>
    </dgm:pt>
    <dgm:pt modelId="{FF6D259A-9DA8-4A3B-AB1B-8DC01551DE31}" type="parTrans" cxnId="{929D679E-5A27-46BA-AD8F-010D20468209}">
      <dgm:prSet/>
      <dgm:spPr/>
      <dgm:t>
        <a:bodyPr/>
        <a:lstStyle/>
        <a:p>
          <a:endParaRPr lang="en-US"/>
        </a:p>
      </dgm:t>
    </dgm:pt>
    <dgm:pt modelId="{E42BF4AA-E96E-49B6-B182-C6FA9F1CCB6F}" type="sibTrans" cxnId="{929D679E-5A27-46BA-AD8F-010D20468209}">
      <dgm:prSet/>
      <dgm:spPr/>
      <dgm:t>
        <a:bodyPr/>
        <a:lstStyle/>
        <a:p>
          <a:endParaRPr lang="en-US"/>
        </a:p>
      </dgm:t>
    </dgm:pt>
    <dgm:pt modelId="{D7D5CCDC-CAAE-43DF-92A8-13C0BCA2894F}">
      <dgm:prSet custT="1"/>
      <dgm:spPr/>
      <dgm:t>
        <a:bodyPr/>
        <a:lstStyle/>
        <a:p>
          <a:pPr>
            <a:defRPr cap="all"/>
          </a:pPr>
          <a:r>
            <a:rPr lang="nb-NO" sz="1800" i="1">
              <a:solidFill>
                <a:schemeClr val="tx1"/>
              </a:solidFill>
            </a:rPr>
            <a:t>Discuss which type of communication is</a:t>
          </a:r>
          <a:r>
            <a:rPr lang="nb-NO" sz="1800">
              <a:solidFill>
                <a:schemeClr val="tx1"/>
              </a:solidFill>
            </a:rPr>
            <a:t> </a:t>
          </a:r>
          <a:r>
            <a:rPr lang="nb-NO" sz="1800" i="1">
              <a:solidFill>
                <a:schemeClr val="tx1"/>
              </a:solidFill>
            </a:rPr>
            <a:t>most comfortable. </a:t>
          </a:r>
          <a:endParaRPr lang="en-US" sz="1800">
            <a:solidFill>
              <a:schemeClr val="tx1"/>
            </a:solidFill>
          </a:endParaRPr>
        </a:p>
      </dgm:t>
    </dgm:pt>
    <dgm:pt modelId="{764ED1EF-2A6C-41F7-8972-E0F5B23FBE84}" type="parTrans" cxnId="{6CC06557-1118-4857-BC7A-2EAF26E761C8}">
      <dgm:prSet/>
      <dgm:spPr/>
      <dgm:t>
        <a:bodyPr/>
        <a:lstStyle/>
        <a:p>
          <a:endParaRPr lang="en-US"/>
        </a:p>
      </dgm:t>
    </dgm:pt>
    <dgm:pt modelId="{754D58D3-4D96-461E-9034-238D373CE1BB}" type="sibTrans" cxnId="{6CC06557-1118-4857-BC7A-2EAF26E761C8}">
      <dgm:prSet/>
      <dgm:spPr/>
      <dgm:t>
        <a:bodyPr/>
        <a:lstStyle/>
        <a:p>
          <a:endParaRPr lang="en-US"/>
        </a:p>
      </dgm:t>
    </dgm:pt>
    <dgm:pt modelId="{6C3BE34E-C5F0-4342-A750-B6AA017E3F81}">
      <dgm:prSet custT="1"/>
      <dgm:spPr/>
      <dgm:t>
        <a:bodyPr/>
        <a:lstStyle/>
        <a:p>
          <a:pPr>
            <a:defRPr cap="all"/>
          </a:pPr>
          <a:r>
            <a:rPr lang="nb-NO" sz="1800" i="1">
              <a:solidFill>
                <a:schemeClr val="tx1"/>
              </a:solidFill>
            </a:rPr>
            <a:t>Don’t pull away; your support, friendship and honesty are important to the person.</a:t>
          </a:r>
          <a:endParaRPr lang="en-US" sz="1800">
            <a:solidFill>
              <a:schemeClr val="tx1"/>
            </a:solidFill>
          </a:endParaRPr>
        </a:p>
      </dgm:t>
    </dgm:pt>
    <dgm:pt modelId="{5985E912-3CB9-490A-92DC-CF1A98251F87}" type="parTrans" cxnId="{926A80B8-ADDC-4362-A90D-20565A0B8A67}">
      <dgm:prSet/>
      <dgm:spPr/>
      <dgm:t>
        <a:bodyPr/>
        <a:lstStyle/>
        <a:p>
          <a:endParaRPr lang="en-US"/>
        </a:p>
      </dgm:t>
    </dgm:pt>
    <dgm:pt modelId="{7E99471A-DE9E-4903-AAA0-EF73EAB8F133}" type="sibTrans" cxnId="{926A80B8-ADDC-4362-A90D-20565A0B8A67}">
      <dgm:prSet/>
      <dgm:spPr/>
      <dgm:t>
        <a:bodyPr/>
        <a:lstStyle/>
        <a:p>
          <a:endParaRPr lang="en-US"/>
        </a:p>
      </dgm:t>
    </dgm:pt>
    <dgm:pt modelId="{1CCDD7C0-645A-4B90-9AED-7D881AACFA4A}">
      <dgm:prSet custT="1"/>
      <dgm:spPr/>
      <dgm:t>
        <a:bodyPr/>
        <a:lstStyle/>
        <a:p>
          <a:pPr>
            <a:defRPr cap="all"/>
          </a:pPr>
          <a:r>
            <a:rPr lang="nb-NO" sz="2000" i="1">
              <a:solidFill>
                <a:schemeClr val="tx1"/>
              </a:solidFill>
            </a:rPr>
            <a:t>Give the person time to respond. Don’t</a:t>
          </a:r>
          <a:r>
            <a:rPr lang="nb-NO" sz="2000">
              <a:solidFill>
                <a:schemeClr val="tx1"/>
              </a:solidFill>
            </a:rPr>
            <a:t> </a:t>
          </a:r>
          <a:r>
            <a:rPr lang="nb-NO" sz="2000" i="1">
              <a:solidFill>
                <a:schemeClr val="tx1"/>
              </a:solidFill>
            </a:rPr>
            <a:t>interrupt unless help is requested</a:t>
          </a:r>
          <a:r>
            <a:rPr lang="nb-NO" sz="1700" i="1">
              <a:solidFill>
                <a:schemeClr val="tx1"/>
              </a:solidFill>
            </a:rPr>
            <a:t>.</a:t>
          </a:r>
          <a:endParaRPr lang="en-US" sz="1700">
            <a:solidFill>
              <a:schemeClr val="tx1"/>
            </a:solidFill>
          </a:endParaRPr>
        </a:p>
      </dgm:t>
    </dgm:pt>
    <dgm:pt modelId="{34E09813-B051-4136-99B3-8E6090DABE50}" type="parTrans" cxnId="{77AD56FB-F344-4E72-83FF-5CAC255AE5D1}">
      <dgm:prSet/>
      <dgm:spPr/>
      <dgm:t>
        <a:bodyPr/>
        <a:lstStyle/>
        <a:p>
          <a:endParaRPr lang="en-US"/>
        </a:p>
      </dgm:t>
    </dgm:pt>
    <dgm:pt modelId="{B00747F9-BD65-4C2E-B42F-A2BC31B9CA7E}" type="sibTrans" cxnId="{77AD56FB-F344-4E72-83FF-5CAC255AE5D1}">
      <dgm:prSet/>
      <dgm:spPr/>
      <dgm:t>
        <a:bodyPr/>
        <a:lstStyle/>
        <a:p>
          <a:endParaRPr lang="en-US"/>
        </a:p>
      </dgm:t>
    </dgm:pt>
    <dgm:pt modelId="{F0678866-23AB-4847-AF5D-461D77EA06F4}" type="pres">
      <dgm:prSet presAssocID="{DEAD4D15-BAD0-4AC6-A3B4-30E1D2D8F383}" presName="root" presStyleCnt="0">
        <dgm:presLayoutVars>
          <dgm:dir/>
          <dgm:resizeHandles val="exact"/>
        </dgm:presLayoutVars>
      </dgm:prSet>
      <dgm:spPr/>
    </dgm:pt>
    <dgm:pt modelId="{72C730BD-2C5C-42D2-A8E6-648CD052CC0C}" type="pres">
      <dgm:prSet presAssocID="{2CFA071F-7401-4228-AE03-64942D2BB505}" presName="compNode" presStyleCnt="0"/>
      <dgm:spPr/>
    </dgm:pt>
    <dgm:pt modelId="{5B9D52AE-857E-4055-98B0-2CF728C251A7}" type="pres">
      <dgm:prSet presAssocID="{2CFA071F-7401-4228-AE03-64942D2BB505}" presName="iconBgRect" presStyleLbl="bgShp" presStyleIdx="0" presStyleCnt="7"/>
      <dgm:spPr/>
    </dgm:pt>
    <dgm:pt modelId="{EF36B6D9-DB07-4FFB-8308-0C8914600881}" type="pres">
      <dgm:prSet presAssocID="{2CFA071F-7401-4228-AE03-64942D2BB50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nny Face Outline"/>
        </a:ext>
      </dgm:extLst>
    </dgm:pt>
    <dgm:pt modelId="{8322B9B9-C388-4D66-8D22-956C7410CABB}" type="pres">
      <dgm:prSet presAssocID="{2CFA071F-7401-4228-AE03-64942D2BB505}" presName="spaceRect" presStyleCnt="0"/>
      <dgm:spPr/>
    </dgm:pt>
    <dgm:pt modelId="{8C07534D-22C9-43D5-A7AE-CDCE8A72AFA2}" type="pres">
      <dgm:prSet presAssocID="{2CFA071F-7401-4228-AE03-64942D2BB505}" presName="textRect" presStyleLbl="revTx" presStyleIdx="0" presStyleCnt="7">
        <dgm:presLayoutVars>
          <dgm:chMax val="1"/>
          <dgm:chPref val="1"/>
        </dgm:presLayoutVars>
      </dgm:prSet>
      <dgm:spPr/>
    </dgm:pt>
    <dgm:pt modelId="{F25A6109-405C-40BE-87FA-C55A64D03021}" type="pres">
      <dgm:prSet presAssocID="{2EA74D43-8859-4E5B-AEC9-E1DA385AF1A8}" presName="sibTrans" presStyleCnt="0"/>
      <dgm:spPr/>
    </dgm:pt>
    <dgm:pt modelId="{D57742DF-9698-411A-A582-910A9744BF46}" type="pres">
      <dgm:prSet presAssocID="{AABB0C77-6264-4354-B87C-42253D3D0238}" presName="compNode" presStyleCnt="0"/>
      <dgm:spPr/>
    </dgm:pt>
    <dgm:pt modelId="{2BF92D9F-011D-41A6-8698-0BBBB609DA15}" type="pres">
      <dgm:prSet presAssocID="{AABB0C77-6264-4354-B87C-42253D3D0238}" presName="iconBgRect" presStyleLbl="bgShp" presStyleIdx="1" presStyleCnt="7"/>
      <dgm:spPr/>
    </dgm:pt>
    <dgm:pt modelId="{D948A599-8814-428F-81E5-79E724A18363}" type="pres">
      <dgm:prSet presAssocID="{AABB0C77-6264-4354-B87C-42253D3D023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øv"/>
        </a:ext>
      </dgm:extLst>
    </dgm:pt>
    <dgm:pt modelId="{AC922DFD-6578-428F-AD46-098CA817F365}" type="pres">
      <dgm:prSet presAssocID="{AABB0C77-6264-4354-B87C-42253D3D0238}" presName="spaceRect" presStyleCnt="0"/>
      <dgm:spPr/>
    </dgm:pt>
    <dgm:pt modelId="{B97749D0-5133-48EC-8DE3-684C761B9A05}" type="pres">
      <dgm:prSet presAssocID="{AABB0C77-6264-4354-B87C-42253D3D0238}" presName="textRect" presStyleLbl="revTx" presStyleIdx="1" presStyleCnt="7">
        <dgm:presLayoutVars>
          <dgm:chMax val="1"/>
          <dgm:chPref val="1"/>
        </dgm:presLayoutVars>
      </dgm:prSet>
      <dgm:spPr/>
    </dgm:pt>
    <dgm:pt modelId="{AF5CFF4E-EFFC-41C5-86F6-3DFB95CBF587}" type="pres">
      <dgm:prSet presAssocID="{6E31DB34-157E-4C74-885F-138611DFD296}" presName="sibTrans" presStyleCnt="0"/>
      <dgm:spPr/>
    </dgm:pt>
    <dgm:pt modelId="{2FCFD02C-8A9F-42C3-8EFA-C0ECB6FD6E4D}" type="pres">
      <dgm:prSet presAssocID="{8DE7BD9B-BF29-49D2-B3A8-B854E45F6A14}" presName="compNode" presStyleCnt="0"/>
      <dgm:spPr/>
    </dgm:pt>
    <dgm:pt modelId="{47725584-2C73-4726-98ED-C76D2AC1BC61}" type="pres">
      <dgm:prSet presAssocID="{8DE7BD9B-BF29-49D2-B3A8-B854E45F6A14}" presName="iconBgRect" presStyleLbl="bgShp" presStyleIdx="2" presStyleCnt="7"/>
      <dgm:spPr/>
    </dgm:pt>
    <dgm:pt modelId="{9C2A2667-154E-443A-906F-A142F92C92E8}" type="pres">
      <dgm:prSet presAssocID="{8DE7BD9B-BF29-49D2-B3A8-B854E45F6A1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Øre"/>
        </a:ext>
      </dgm:extLst>
    </dgm:pt>
    <dgm:pt modelId="{EC12F655-9E17-49A6-80BD-79EB3948E0CB}" type="pres">
      <dgm:prSet presAssocID="{8DE7BD9B-BF29-49D2-B3A8-B854E45F6A14}" presName="spaceRect" presStyleCnt="0"/>
      <dgm:spPr/>
    </dgm:pt>
    <dgm:pt modelId="{015CAF01-7FED-4F4E-94E5-149FC820B695}" type="pres">
      <dgm:prSet presAssocID="{8DE7BD9B-BF29-49D2-B3A8-B854E45F6A14}" presName="textRect" presStyleLbl="revTx" presStyleIdx="2" presStyleCnt="7">
        <dgm:presLayoutVars>
          <dgm:chMax val="1"/>
          <dgm:chPref val="1"/>
        </dgm:presLayoutVars>
      </dgm:prSet>
      <dgm:spPr/>
    </dgm:pt>
    <dgm:pt modelId="{98982D39-821F-4F2A-AA70-A33A434FE9EB}" type="pres">
      <dgm:prSet presAssocID="{47300A36-A41A-45AF-90DE-4124AF07996B}" presName="sibTrans" presStyleCnt="0"/>
      <dgm:spPr/>
    </dgm:pt>
    <dgm:pt modelId="{36786B92-ABB0-4612-A2C3-746C6DE052FC}" type="pres">
      <dgm:prSet presAssocID="{C4246DC2-FFEB-4FCA-9A8D-310390A2B3ED}" presName="compNode" presStyleCnt="0"/>
      <dgm:spPr/>
    </dgm:pt>
    <dgm:pt modelId="{5B87A97F-7823-4E4A-A449-61114A5F1B86}" type="pres">
      <dgm:prSet presAssocID="{C4246DC2-FFEB-4FCA-9A8D-310390A2B3ED}" presName="iconBgRect" presStyleLbl="bgShp" presStyleIdx="3" presStyleCnt="7"/>
      <dgm:spPr/>
    </dgm:pt>
    <dgm:pt modelId="{D5ABAF53-A526-46FC-8645-DDF66D5F51ED}" type="pres">
      <dgm:prSet presAssocID="{C4246DC2-FFEB-4FCA-9A8D-310390A2B3E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fused Person"/>
        </a:ext>
      </dgm:extLst>
    </dgm:pt>
    <dgm:pt modelId="{91BC97AD-D2B4-44F4-8076-EA3A8B4775E1}" type="pres">
      <dgm:prSet presAssocID="{C4246DC2-FFEB-4FCA-9A8D-310390A2B3ED}" presName="spaceRect" presStyleCnt="0"/>
      <dgm:spPr/>
    </dgm:pt>
    <dgm:pt modelId="{646170F9-B045-4E0E-AA62-FAA7DB3A557F}" type="pres">
      <dgm:prSet presAssocID="{C4246DC2-FFEB-4FCA-9A8D-310390A2B3ED}" presName="textRect" presStyleLbl="revTx" presStyleIdx="3" presStyleCnt="7">
        <dgm:presLayoutVars>
          <dgm:chMax val="1"/>
          <dgm:chPref val="1"/>
        </dgm:presLayoutVars>
      </dgm:prSet>
      <dgm:spPr/>
    </dgm:pt>
    <dgm:pt modelId="{7BF7BF55-1E7A-4B62-966F-62AC114DA004}" type="pres">
      <dgm:prSet presAssocID="{E42BF4AA-E96E-49B6-B182-C6FA9F1CCB6F}" presName="sibTrans" presStyleCnt="0"/>
      <dgm:spPr/>
    </dgm:pt>
    <dgm:pt modelId="{D8C81A14-BC3E-4707-8CF6-B7C65DD2F1D2}" type="pres">
      <dgm:prSet presAssocID="{D7D5CCDC-CAAE-43DF-92A8-13C0BCA2894F}" presName="compNode" presStyleCnt="0"/>
      <dgm:spPr/>
    </dgm:pt>
    <dgm:pt modelId="{F75AB246-7B73-4462-A236-6546C1D18802}" type="pres">
      <dgm:prSet presAssocID="{D7D5CCDC-CAAE-43DF-92A8-13C0BCA2894F}" presName="iconBgRect" presStyleLbl="bgShp" presStyleIdx="4" presStyleCnt="7"/>
      <dgm:spPr/>
    </dgm:pt>
    <dgm:pt modelId="{BB77CFCA-F882-4B43-AAC8-43920EBB37AB}" type="pres">
      <dgm:prSet presAssocID="{D7D5CCDC-CAAE-43DF-92A8-13C0BCA2894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631963D9-0ED7-40BD-A2D6-502090077DBF}" type="pres">
      <dgm:prSet presAssocID="{D7D5CCDC-CAAE-43DF-92A8-13C0BCA2894F}" presName="spaceRect" presStyleCnt="0"/>
      <dgm:spPr/>
    </dgm:pt>
    <dgm:pt modelId="{7D29B8A5-48C3-44E3-A602-3D1F30A892C6}" type="pres">
      <dgm:prSet presAssocID="{D7D5CCDC-CAAE-43DF-92A8-13C0BCA2894F}" presName="textRect" presStyleLbl="revTx" presStyleIdx="4" presStyleCnt="7" custScaleX="120528">
        <dgm:presLayoutVars>
          <dgm:chMax val="1"/>
          <dgm:chPref val="1"/>
        </dgm:presLayoutVars>
      </dgm:prSet>
      <dgm:spPr/>
    </dgm:pt>
    <dgm:pt modelId="{86293CAF-A8A3-4705-803E-23F27D14042A}" type="pres">
      <dgm:prSet presAssocID="{754D58D3-4D96-461E-9034-238D373CE1BB}" presName="sibTrans" presStyleCnt="0"/>
      <dgm:spPr/>
    </dgm:pt>
    <dgm:pt modelId="{F16C283F-AEA8-48B0-90C4-9A0523435CCB}" type="pres">
      <dgm:prSet presAssocID="{6C3BE34E-C5F0-4342-A750-B6AA017E3F81}" presName="compNode" presStyleCnt="0"/>
      <dgm:spPr/>
    </dgm:pt>
    <dgm:pt modelId="{25327365-3D11-4C71-95D1-B367AEEBD308}" type="pres">
      <dgm:prSet presAssocID="{6C3BE34E-C5F0-4342-A750-B6AA017E3F81}" presName="iconBgRect" presStyleLbl="bgShp" presStyleIdx="5" presStyleCnt="7"/>
      <dgm:spPr/>
    </dgm:pt>
    <dgm:pt modelId="{83C4DECF-778A-4563-88A4-6CB9A536CF04}" type="pres">
      <dgm:prSet presAssocID="{6C3BE34E-C5F0-4342-A750-B6AA017E3F8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vil Face Outline"/>
        </a:ext>
      </dgm:extLst>
    </dgm:pt>
    <dgm:pt modelId="{B3497EC2-F366-4575-8409-500FE50F614D}" type="pres">
      <dgm:prSet presAssocID="{6C3BE34E-C5F0-4342-A750-B6AA017E3F81}" presName="spaceRect" presStyleCnt="0"/>
      <dgm:spPr/>
    </dgm:pt>
    <dgm:pt modelId="{18A3DFF9-FF73-47E6-B4CB-84FE52527F57}" type="pres">
      <dgm:prSet presAssocID="{6C3BE34E-C5F0-4342-A750-B6AA017E3F81}" presName="textRect" presStyleLbl="revTx" presStyleIdx="5" presStyleCnt="7">
        <dgm:presLayoutVars>
          <dgm:chMax val="1"/>
          <dgm:chPref val="1"/>
        </dgm:presLayoutVars>
      </dgm:prSet>
      <dgm:spPr/>
    </dgm:pt>
    <dgm:pt modelId="{709C8957-AA9C-4EF9-A729-045BEB16A1F5}" type="pres">
      <dgm:prSet presAssocID="{7E99471A-DE9E-4903-AAA0-EF73EAB8F133}" presName="sibTrans" presStyleCnt="0"/>
      <dgm:spPr/>
    </dgm:pt>
    <dgm:pt modelId="{CEFC8AEA-1DFD-4315-8C14-400609058797}" type="pres">
      <dgm:prSet presAssocID="{1CCDD7C0-645A-4B90-9AED-7D881AACFA4A}" presName="compNode" presStyleCnt="0"/>
      <dgm:spPr/>
    </dgm:pt>
    <dgm:pt modelId="{81F436C7-2543-4A65-B99C-5A8DBE0E7728}" type="pres">
      <dgm:prSet presAssocID="{1CCDD7C0-645A-4B90-9AED-7D881AACFA4A}" presName="iconBgRect" presStyleLbl="bgShp" presStyleIdx="6" presStyleCnt="7" custLinFactX="100000" custLinFactNeighborX="195191" custLinFactNeighborY="-49198"/>
      <dgm:spPr/>
    </dgm:pt>
    <dgm:pt modelId="{E317AB1B-9E08-42A0-95EC-30B17E9D0835}" type="pres">
      <dgm:prSet presAssocID="{1CCDD7C0-645A-4B90-9AED-7D881AACFA4A}" presName="iconRect" presStyleLbl="node1" presStyleIdx="6" presStyleCnt="7" custLinFactX="214476" custLinFactNeighborX="300000" custLinFactNeighborY="-92891"/>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Irriterende"/>
        </a:ext>
      </dgm:extLst>
    </dgm:pt>
    <dgm:pt modelId="{36BC7999-9EAF-4863-955E-3A9513012358}" type="pres">
      <dgm:prSet presAssocID="{1CCDD7C0-645A-4B90-9AED-7D881AACFA4A}" presName="spaceRect" presStyleCnt="0"/>
      <dgm:spPr/>
    </dgm:pt>
    <dgm:pt modelId="{D2F829AF-409A-4A65-AB58-3B513DA33633}" type="pres">
      <dgm:prSet presAssocID="{1CCDD7C0-645A-4B90-9AED-7D881AACFA4A}" presName="textRect" presStyleLbl="revTx" presStyleIdx="6" presStyleCnt="7" custLinFactX="78399" custLinFactNeighborX="100000" custLinFactNeighborY="-38402">
        <dgm:presLayoutVars>
          <dgm:chMax val="1"/>
          <dgm:chPref val="1"/>
        </dgm:presLayoutVars>
      </dgm:prSet>
      <dgm:spPr/>
    </dgm:pt>
  </dgm:ptLst>
  <dgm:cxnLst>
    <dgm:cxn modelId="{52D65C27-90C9-435E-A2FE-691ED983951D}" type="presOf" srcId="{8DE7BD9B-BF29-49D2-B3A8-B854E45F6A14}" destId="{015CAF01-7FED-4F4E-94E5-149FC820B695}" srcOrd="0" destOrd="0" presId="urn:microsoft.com/office/officeart/2018/5/layout/IconCircleLabelList"/>
    <dgm:cxn modelId="{6CC06557-1118-4857-BC7A-2EAF26E761C8}" srcId="{DEAD4D15-BAD0-4AC6-A3B4-30E1D2D8F383}" destId="{D7D5CCDC-CAAE-43DF-92A8-13C0BCA2894F}" srcOrd="4" destOrd="0" parTransId="{764ED1EF-2A6C-41F7-8972-E0F5B23FBE84}" sibTransId="{754D58D3-4D96-461E-9034-238D373CE1BB}"/>
    <dgm:cxn modelId="{83AED666-1B50-4077-ABF7-70A986C28837}" type="presOf" srcId="{DEAD4D15-BAD0-4AC6-A3B4-30E1D2D8F383}" destId="{F0678866-23AB-4847-AF5D-461D77EA06F4}" srcOrd="0" destOrd="0" presId="urn:microsoft.com/office/officeart/2018/5/layout/IconCircleLabelList"/>
    <dgm:cxn modelId="{82544A85-C8E1-4A44-BADA-0976C601397C}" type="presOf" srcId="{C4246DC2-FFEB-4FCA-9A8D-310390A2B3ED}" destId="{646170F9-B045-4E0E-AA62-FAA7DB3A557F}" srcOrd="0" destOrd="0" presId="urn:microsoft.com/office/officeart/2018/5/layout/IconCircleLabelList"/>
    <dgm:cxn modelId="{929D679E-5A27-46BA-AD8F-010D20468209}" srcId="{DEAD4D15-BAD0-4AC6-A3B4-30E1D2D8F383}" destId="{C4246DC2-FFEB-4FCA-9A8D-310390A2B3ED}" srcOrd="3" destOrd="0" parTransId="{FF6D259A-9DA8-4A3B-AB1B-8DC01551DE31}" sibTransId="{E42BF4AA-E96E-49B6-B182-C6FA9F1CCB6F}"/>
    <dgm:cxn modelId="{BB9763A2-3962-48C2-8FAF-74CEBE2A5ACE}" srcId="{DEAD4D15-BAD0-4AC6-A3B4-30E1D2D8F383}" destId="{2CFA071F-7401-4228-AE03-64942D2BB505}" srcOrd="0" destOrd="0" parTransId="{3BA0A773-6456-4BDF-85CC-E42206C04DBA}" sibTransId="{2EA74D43-8859-4E5B-AEC9-E1DA385AF1A8}"/>
    <dgm:cxn modelId="{D01EB2B2-62F5-4D50-A44B-B12C6D64569F}" type="presOf" srcId="{AABB0C77-6264-4354-B87C-42253D3D0238}" destId="{B97749D0-5133-48EC-8DE3-684C761B9A05}" srcOrd="0" destOrd="0" presId="urn:microsoft.com/office/officeart/2018/5/layout/IconCircleLabelList"/>
    <dgm:cxn modelId="{926A80B8-ADDC-4362-A90D-20565A0B8A67}" srcId="{DEAD4D15-BAD0-4AC6-A3B4-30E1D2D8F383}" destId="{6C3BE34E-C5F0-4342-A750-B6AA017E3F81}" srcOrd="5" destOrd="0" parTransId="{5985E912-3CB9-490A-92DC-CF1A98251F87}" sibTransId="{7E99471A-DE9E-4903-AAA0-EF73EAB8F133}"/>
    <dgm:cxn modelId="{10D09ABD-C4E8-49F0-BC1D-2567E7050D75}" srcId="{DEAD4D15-BAD0-4AC6-A3B4-30E1D2D8F383}" destId="{AABB0C77-6264-4354-B87C-42253D3D0238}" srcOrd="1" destOrd="0" parTransId="{974A034D-2AE2-4487-9D30-8F7C7407F71D}" sibTransId="{6E31DB34-157E-4C74-885F-138611DFD296}"/>
    <dgm:cxn modelId="{38BBE2D5-F055-4A8A-8B89-2339B1F2A4ED}" srcId="{DEAD4D15-BAD0-4AC6-A3B4-30E1D2D8F383}" destId="{8DE7BD9B-BF29-49D2-B3A8-B854E45F6A14}" srcOrd="2" destOrd="0" parTransId="{FD0EAA87-6972-4FBB-B270-511579409D8A}" sibTransId="{47300A36-A41A-45AF-90DE-4124AF07996B}"/>
    <dgm:cxn modelId="{5CE962E5-4624-4C2D-BF13-0E1F766CF068}" type="presOf" srcId="{2CFA071F-7401-4228-AE03-64942D2BB505}" destId="{8C07534D-22C9-43D5-A7AE-CDCE8A72AFA2}" srcOrd="0" destOrd="0" presId="urn:microsoft.com/office/officeart/2018/5/layout/IconCircleLabelList"/>
    <dgm:cxn modelId="{8DE988E7-95F1-4244-9C05-24B511991679}" type="presOf" srcId="{D7D5CCDC-CAAE-43DF-92A8-13C0BCA2894F}" destId="{7D29B8A5-48C3-44E3-A602-3D1F30A892C6}" srcOrd="0" destOrd="0" presId="urn:microsoft.com/office/officeart/2018/5/layout/IconCircleLabelList"/>
    <dgm:cxn modelId="{F5AB41EA-6A65-4B32-8358-93BAB1A80294}" type="presOf" srcId="{6C3BE34E-C5F0-4342-A750-B6AA017E3F81}" destId="{18A3DFF9-FF73-47E6-B4CB-84FE52527F57}" srcOrd="0" destOrd="0" presId="urn:microsoft.com/office/officeart/2018/5/layout/IconCircleLabelList"/>
    <dgm:cxn modelId="{317A26FA-1665-42FF-A622-2B42AE4067D6}" type="presOf" srcId="{1CCDD7C0-645A-4B90-9AED-7D881AACFA4A}" destId="{D2F829AF-409A-4A65-AB58-3B513DA33633}" srcOrd="0" destOrd="0" presId="urn:microsoft.com/office/officeart/2018/5/layout/IconCircleLabelList"/>
    <dgm:cxn modelId="{77AD56FB-F344-4E72-83FF-5CAC255AE5D1}" srcId="{DEAD4D15-BAD0-4AC6-A3B4-30E1D2D8F383}" destId="{1CCDD7C0-645A-4B90-9AED-7D881AACFA4A}" srcOrd="6" destOrd="0" parTransId="{34E09813-B051-4136-99B3-8E6090DABE50}" sibTransId="{B00747F9-BD65-4C2E-B42F-A2BC31B9CA7E}"/>
    <dgm:cxn modelId="{DCB0B77A-3CEC-42CF-AAA9-D7F0DD97F58E}" type="presParOf" srcId="{F0678866-23AB-4847-AF5D-461D77EA06F4}" destId="{72C730BD-2C5C-42D2-A8E6-648CD052CC0C}" srcOrd="0" destOrd="0" presId="urn:microsoft.com/office/officeart/2018/5/layout/IconCircleLabelList"/>
    <dgm:cxn modelId="{6811889A-FE76-46AB-B7EB-BDD32D79F29C}" type="presParOf" srcId="{72C730BD-2C5C-42D2-A8E6-648CD052CC0C}" destId="{5B9D52AE-857E-4055-98B0-2CF728C251A7}" srcOrd="0" destOrd="0" presId="urn:microsoft.com/office/officeart/2018/5/layout/IconCircleLabelList"/>
    <dgm:cxn modelId="{38C21644-9997-4AE7-B2F6-8799E90D9C99}" type="presParOf" srcId="{72C730BD-2C5C-42D2-A8E6-648CD052CC0C}" destId="{EF36B6D9-DB07-4FFB-8308-0C8914600881}" srcOrd="1" destOrd="0" presId="urn:microsoft.com/office/officeart/2018/5/layout/IconCircleLabelList"/>
    <dgm:cxn modelId="{8F7FDD12-9608-4335-9413-CDD06F860696}" type="presParOf" srcId="{72C730BD-2C5C-42D2-A8E6-648CD052CC0C}" destId="{8322B9B9-C388-4D66-8D22-956C7410CABB}" srcOrd="2" destOrd="0" presId="urn:microsoft.com/office/officeart/2018/5/layout/IconCircleLabelList"/>
    <dgm:cxn modelId="{7AC2E4E8-5010-4833-9413-B32926B719A7}" type="presParOf" srcId="{72C730BD-2C5C-42D2-A8E6-648CD052CC0C}" destId="{8C07534D-22C9-43D5-A7AE-CDCE8A72AFA2}" srcOrd="3" destOrd="0" presId="urn:microsoft.com/office/officeart/2018/5/layout/IconCircleLabelList"/>
    <dgm:cxn modelId="{11F50AD8-AAB5-47E8-969F-4733027AF009}" type="presParOf" srcId="{F0678866-23AB-4847-AF5D-461D77EA06F4}" destId="{F25A6109-405C-40BE-87FA-C55A64D03021}" srcOrd="1" destOrd="0" presId="urn:microsoft.com/office/officeart/2018/5/layout/IconCircleLabelList"/>
    <dgm:cxn modelId="{A093B42E-B0FB-481D-AD56-4716DFC322E8}" type="presParOf" srcId="{F0678866-23AB-4847-AF5D-461D77EA06F4}" destId="{D57742DF-9698-411A-A582-910A9744BF46}" srcOrd="2" destOrd="0" presId="urn:microsoft.com/office/officeart/2018/5/layout/IconCircleLabelList"/>
    <dgm:cxn modelId="{4AB5D39A-B9A8-4466-B6F4-2770D01606CF}" type="presParOf" srcId="{D57742DF-9698-411A-A582-910A9744BF46}" destId="{2BF92D9F-011D-41A6-8698-0BBBB609DA15}" srcOrd="0" destOrd="0" presId="urn:microsoft.com/office/officeart/2018/5/layout/IconCircleLabelList"/>
    <dgm:cxn modelId="{780E28CB-15C1-4453-9D74-5D4C74B301F6}" type="presParOf" srcId="{D57742DF-9698-411A-A582-910A9744BF46}" destId="{D948A599-8814-428F-81E5-79E724A18363}" srcOrd="1" destOrd="0" presId="urn:microsoft.com/office/officeart/2018/5/layout/IconCircleLabelList"/>
    <dgm:cxn modelId="{CB723891-865C-499B-9E39-0290E71484ED}" type="presParOf" srcId="{D57742DF-9698-411A-A582-910A9744BF46}" destId="{AC922DFD-6578-428F-AD46-098CA817F365}" srcOrd="2" destOrd="0" presId="urn:microsoft.com/office/officeart/2018/5/layout/IconCircleLabelList"/>
    <dgm:cxn modelId="{C45CF5F4-CC85-4166-960E-DC937E849D1A}" type="presParOf" srcId="{D57742DF-9698-411A-A582-910A9744BF46}" destId="{B97749D0-5133-48EC-8DE3-684C761B9A05}" srcOrd="3" destOrd="0" presId="urn:microsoft.com/office/officeart/2018/5/layout/IconCircleLabelList"/>
    <dgm:cxn modelId="{C7078D97-5FCA-42CD-AD31-F041B4C7DD62}" type="presParOf" srcId="{F0678866-23AB-4847-AF5D-461D77EA06F4}" destId="{AF5CFF4E-EFFC-41C5-86F6-3DFB95CBF587}" srcOrd="3" destOrd="0" presId="urn:microsoft.com/office/officeart/2018/5/layout/IconCircleLabelList"/>
    <dgm:cxn modelId="{11663B57-07AC-4A2A-BA63-890BFE40EE1C}" type="presParOf" srcId="{F0678866-23AB-4847-AF5D-461D77EA06F4}" destId="{2FCFD02C-8A9F-42C3-8EFA-C0ECB6FD6E4D}" srcOrd="4" destOrd="0" presId="urn:microsoft.com/office/officeart/2018/5/layout/IconCircleLabelList"/>
    <dgm:cxn modelId="{40C85F58-26B8-4BAF-AABC-C6AABF5EEB08}" type="presParOf" srcId="{2FCFD02C-8A9F-42C3-8EFA-C0ECB6FD6E4D}" destId="{47725584-2C73-4726-98ED-C76D2AC1BC61}" srcOrd="0" destOrd="0" presId="urn:microsoft.com/office/officeart/2018/5/layout/IconCircleLabelList"/>
    <dgm:cxn modelId="{CB2E801B-B3A8-425F-A5C8-B47EAAAD1348}" type="presParOf" srcId="{2FCFD02C-8A9F-42C3-8EFA-C0ECB6FD6E4D}" destId="{9C2A2667-154E-443A-906F-A142F92C92E8}" srcOrd="1" destOrd="0" presId="urn:microsoft.com/office/officeart/2018/5/layout/IconCircleLabelList"/>
    <dgm:cxn modelId="{1498E475-CAC2-41C0-98DB-FA6AE184CC8A}" type="presParOf" srcId="{2FCFD02C-8A9F-42C3-8EFA-C0ECB6FD6E4D}" destId="{EC12F655-9E17-49A6-80BD-79EB3948E0CB}" srcOrd="2" destOrd="0" presId="urn:microsoft.com/office/officeart/2018/5/layout/IconCircleLabelList"/>
    <dgm:cxn modelId="{16667153-CF5B-4827-BEF5-7DA290349BC8}" type="presParOf" srcId="{2FCFD02C-8A9F-42C3-8EFA-C0ECB6FD6E4D}" destId="{015CAF01-7FED-4F4E-94E5-149FC820B695}" srcOrd="3" destOrd="0" presId="urn:microsoft.com/office/officeart/2018/5/layout/IconCircleLabelList"/>
    <dgm:cxn modelId="{5B0B1C9B-B8F0-4A2F-9BE3-AE00051460A8}" type="presParOf" srcId="{F0678866-23AB-4847-AF5D-461D77EA06F4}" destId="{98982D39-821F-4F2A-AA70-A33A434FE9EB}" srcOrd="5" destOrd="0" presId="urn:microsoft.com/office/officeart/2018/5/layout/IconCircleLabelList"/>
    <dgm:cxn modelId="{12D384BB-7A65-4507-97E2-B31F90B8D4C8}" type="presParOf" srcId="{F0678866-23AB-4847-AF5D-461D77EA06F4}" destId="{36786B92-ABB0-4612-A2C3-746C6DE052FC}" srcOrd="6" destOrd="0" presId="urn:microsoft.com/office/officeart/2018/5/layout/IconCircleLabelList"/>
    <dgm:cxn modelId="{8F49727A-1129-48AB-86C2-4E1CFC288603}" type="presParOf" srcId="{36786B92-ABB0-4612-A2C3-746C6DE052FC}" destId="{5B87A97F-7823-4E4A-A449-61114A5F1B86}" srcOrd="0" destOrd="0" presId="urn:microsoft.com/office/officeart/2018/5/layout/IconCircleLabelList"/>
    <dgm:cxn modelId="{6787FA29-F8DB-4627-9A01-917C47A571D6}" type="presParOf" srcId="{36786B92-ABB0-4612-A2C3-746C6DE052FC}" destId="{D5ABAF53-A526-46FC-8645-DDF66D5F51ED}" srcOrd="1" destOrd="0" presId="urn:microsoft.com/office/officeart/2018/5/layout/IconCircleLabelList"/>
    <dgm:cxn modelId="{0664934D-EDA9-4A1C-8DFE-1B7792783612}" type="presParOf" srcId="{36786B92-ABB0-4612-A2C3-746C6DE052FC}" destId="{91BC97AD-D2B4-44F4-8076-EA3A8B4775E1}" srcOrd="2" destOrd="0" presId="urn:microsoft.com/office/officeart/2018/5/layout/IconCircleLabelList"/>
    <dgm:cxn modelId="{DC845E84-2F09-47B9-ADC8-156A4D313A32}" type="presParOf" srcId="{36786B92-ABB0-4612-A2C3-746C6DE052FC}" destId="{646170F9-B045-4E0E-AA62-FAA7DB3A557F}" srcOrd="3" destOrd="0" presId="urn:microsoft.com/office/officeart/2018/5/layout/IconCircleLabelList"/>
    <dgm:cxn modelId="{17A87112-FC95-4761-A32C-705AD2584F7E}" type="presParOf" srcId="{F0678866-23AB-4847-AF5D-461D77EA06F4}" destId="{7BF7BF55-1E7A-4B62-966F-62AC114DA004}" srcOrd="7" destOrd="0" presId="urn:microsoft.com/office/officeart/2018/5/layout/IconCircleLabelList"/>
    <dgm:cxn modelId="{ECEE3F6B-5A53-479D-B086-311BFE1EEB7E}" type="presParOf" srcId="{F0678866-23AB-4847-AF5D-461D77EA06F4}" destId="{D8C81A14-BC3E-4707-8CF6-B7C65DD2F1D2}" srcOrd="8" destOrd="0" presId="urn:microsoft.com/office/officeart/2018/5/layout/IconCircleLabelList"/>
    <dgm:cxn modelId="{A2FCB3C6-A2D9-48EB-8632-D803C8DBF3A1}" type="presParOf" srcId="{D8C81A14-BC3E-4707-8CF6-B7C65DD2F1D2}" destId="{F75AB246-7B73-4462-A236-6546C1D18802}" srcOrd="0" destOrd="0" presId="urn:microsoft.com/office/officeart/2018/5/layout/IconCircleLabelList"/>
    <dgm:cxn modelId="{1C5CDA3D-1226-4A89-B7A6-7E3A94AE6D1D}" type="presParOf" srcId="{D8C81A14-BC3E-4707-8CF6-B7C65DD2F1D2}" destId="{BB77CFCA-F882-4B43-AAC8-43920EBB37AB}" srcOrd="1" destOrd="0" presId="urn:microsoft.com/office/officeart/2018/5/layout/IconCircleLabelList"/>
    <dgm:cxn modelId="{605E122D-7EBF-4CDC-83CE-D29CE8F159D0}" type="presParOf" srcId="{D8C81A14-BC3E-4707-8CF6-B7C65DD2F1D2}" destId="{631963D9-0ED7-40BD-A2D6-502090077DBF}" srcOrd="2" destOrd="0" presId="urn:microsoft.com/office/officeart/2018/5/layout/IconCircleLabelList"/>
    <dgm:cxn modelId="{C52C02B3-B993-4CFA-A2DD-33A91801660E}" type="presParOf" srcId="{D8C81A14-BC3E-4707-8CF6-B7C65DD2F1D2}" destId="{7D29B8A5-48C3-44E3-A602-3D1F30A892C6}" srcOrd="3" destOrd="0" presId="urn:microsoft.com/office/officeart/2018/5/layout/IconCircleLabelList"/>
    <dgm:cxn modelId="{A953273B-53CA-489F-B587-A0A52C1C335E}" type="presParOf" srcId="{F0678866-23AB-4847-AF5D-461D77EA06F4}" destId="{86293CAF-A8A3-4705-803E-23F27D14042A}" srcOrd="9" destOrd="0" presId="urn:microsoft.com/office/officeart/2018/5/layout/IconCircleLabelList"/>
    <dgm:cxn modelId="{57DE0B9D-CDCC-48DF-9D4F-8C76D5ED07DF}" type="presParOf" srcId="{F0678866-23AB-4847-AF5D-461D77EA06F4}" destId="{F16C283F-AEA8-48B0-90C4-9A0523435CCB}" srcOrd="10" destOrd="0" presId="urn:microsoft.com/office/officeart/2018/5/layout/IconCircleLabelList"/>
    <dgm:cxn modelId="{195F87AC-D36D-4E97-B719-54852A98E655}" type="presParOf" srcId="{F16C283F-AEA8-48B0-90C4-9A0523435CCB}" destId="{25327365-3D11-4C71-95D1-B367AEEBD308}" srcOrd="0" destOrd="0" presId="urn:microsoft.com/office/officeart/2018/5/layout/IconCircleLabelList"/>
    <dgm:cxn modelId="{454057E2-D80D-489C-9B9B-5F2BDDD7A675}" type="presParOf" srcId="{F16C283F-AEA8-48B0-90C4-9A0523435CCB}" destId="{83C4DECF-778A-4563-88A4-6CB9A536CF04}" srcOrd="1" destOrd="0" presId="urn:microsoft.com/office/officeart/2018/5/layout/IconCircleLabelList"/>
    <dgm:cxn modelId="{EC20D74D-EF63-472C-AFCB-22B38470A04B}" type="presParOf" srcId="{F16C283F-AEA8-48B0-90C4-9A0523435CCB}" destId="{B3497EC2-F366-4575-8409-500FE50F614D}" srcOrd="2" destOrd="0" presId="urn:microsoft.com/office/officeart/2018/5/layout/IconCircleLabelList"/>
    <dgm:cxn modelId="{71DD86E7-AB63-4EF2-B961-984A97786391}" type="presParOf" srcId="{F16C283F-AEA8-48B0-90C4-9A0523435CCB}" destId="{18A3DFF9-FF73-47E6-B4CB-84FE52527F57}" srcOrd="3" destOrd="0" presId="urn:microsoft.com/office/officeart/2018/5/layout/IconCircleLabelList"/>
    <dgm:cxn modelId="{63A25AEF-FAAC-4F56-B86B-88AC6249C87A}" type="presParOf" srcId="{F0678866-23AB-4847-AF5D-461D77EA06F4}" destId="{709C8957-AA9C-4EF9-A729-045BEB16A1F5}" srcOrd="11" destOrd="0" presId="urn:microsoft.com/office/officeart/2018/5/layout/IconCircleLabelList"/>
    <dgm:cxn modelId="{93C788BC-0B15-41F9-AAC3-175F402DF0DE}" type="presParOf" srcId="{F0678866-23AB-4847-AF5D-461D77EA06F4}" destId="{CEFC8AEA-1DFD-4315-8C14-400609058797}" srcOrd="12" destOrd="0" presId="urn:microsoft.com/office/officeart/2018/5/layout/IconCircleLabelList"/>
    <dgm:cxn modelId="{382B9959-902E-4172-86E2-AF4D6F1602D6}" type="presParOf" srcId="{CEFC8AEA-1DFD-4315-8C14-400609058797}" destId="{81F436C7-2543-4A65-B99C-5A8DBE0E7728}" srcOrd="0" destOrd="0" presId="urn:microsoft.com/office/officeart/2018/5/layout/IconCircleLabelList"/>
    <dgm:cxn modelId="{4CC567C5-3A94-451E-ADD4-E2224AC43CD8}" type="presParOf" srcId="{CEFC8AEA-1DFD-4315-8C14-400609058797}" destId="{E317AB1B-9E08-42A0-95EC-30B17E9D0835}" srcOrd="1" destOrd="0" presId="urn:microsoft.com/office/officeart/2018/5/layout/IconCircleLabelList"/>
    <dgm:cxn modelId="{7C7169C4-2999-49C8-A976-F7B0C015E18A}" type="presParOf" srcId="{CEFC8AEA-1DFD-4315-8C14-400609058797}" destId="{36BC7999-9EAF-4863-955E-3A9513012358}" srcOrd="2" destOrd="0" presId="urn:microsoft.com/office/officeart/2018/5/layout/IconCircleLabelList"/>
    <dgm:cxn modelId="{6FE4E13C-EBC2-45E2-9E5C-51CB3FC4684D}" type="presParOf" srcId="{CEFC8AEA-1DFD-4315-8C14-400609058797}" destId="{D2F829AF-409A-4A65-AB58-3B513DA33633}"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8A5DED-A646-4B86-B98F-DC4F2C07535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D74744A-903A-4081-AA96-78F3DB7F70D4}">
      <dgm:prSet custT="1"/>
      <dgm:spPr/>
      <dgm:t>
        <a:bodyPr/>
        <a:lstStyle/>
        <a:p>
          <a:pPr>
            <a:lnSpc>
              <a:spcPct val="100000"/>
            </a:lnSpc>
          </a:pPr>
          <a:r>
            <a:rPr lang="nb-NO" sz="2800"/>
            <a:t>Give visual cues. Demonstrate a task to encourage participation.</a:t>
          </a:r>
          <a:endParaRPr lang="en-US" sz="2800"/>
        </a:p>
      </dgm:t>
    </dgm:pt>
    <dgm:pt modelId="{6D28CD4F-DF5A-4C72-A74A-B19BBF2723AF}" type="parTrans" cxnId="{B2AF2B62-78AF-4905-8A8C-048087D2D299}">
      <dgm:prSet/>
      <dgm:spPr/>
      <dgm:t>
        <a:bodyPr/>
        <a:lstStyle/>
        <a:p>
          <a:endParaRPr lang="en-US"/>
        </a:p>
      </dgm:t>
    </dgm:pt>
    <dgm:pt modelId="{C8E80B26-4399-45CE-B1AC-FAB6D5A95B5A}" type="sibTrans" cxnId="{B2AF2B62-78AF-4905-8A8C-048087D2D299}">
      <dgm:prSet/>
      <dgm:spPr/>
      <dgm:t>
        <a:bodyPr/>
        <a:lstStyle/>
        <a:p>
          <a:endParaRPr lang="en-US"/>
        </a:p>
      </dgm:t>
    </dgm:pt>
    <dgm:pt modelId="{0C4E1943-264B-4FDF-9D97-FFF1E8BA523E}">
      <dgm:prSet custT="1"/>
      <dgm:spPr/>
      <dgm:t>
        <a:bodyPr/>
        <a:lstStyle/>
        <a:p>
          <a:pPr>
            <a:lnSpc>
              <a:spcPct val="100000"/>
            </a:lnSpc>
          </a:pPr>
          <a:r>
            <a:rPr lang="nb-NO" sz="2800"/>
            <a:t>Ask one question at a time. Ask yes or no questions. </a:t>
          </a:r>
          <a:endParaRPr lang="en-US" sz="2800"/>
        </a:p>
      </dgm:t>
    </dgm:pt>
    <dgm:pt modelId="{22CC8939-2CF8-43A3-B95B-8B0BE5A6A020}" type="parTrans" cxnId="{A5E423DC-50C7-454A-868F-00B4D2F37CA8}">
      <dgm:prSet/>
      <dgm:spPr/>
      <dgm:t>
        <a:bodyPr/>
        <a:lstStyle/>
        <a:p>
          <a:endParaRPr lang="en-US"/>
        </a:p>
      </dgm:t>
    </dgm:pt>
    <dgm:pt modelId="{D6F2A49E-3282-47BC-A6A3-7D21736CEE7A}" type="sibTrans" cxnId="{A5E423DC-50C7-454A-868F-00B4D2F37CA8}">
      <dgm:prSet/>
      <dgm:spPr/>
      <dgm:t>
        <a:bodyPr/>
        <a:lstStyle/>
        <a:p>
          <a:endParaRPr lang="en-US"/>
        </a:p>
      </dgm:t>
    </dgm:pt>
    <dgm:pt modelId="{81224333-D9F9-408D-A406-756EF32035DD}">
      <dgm:prSet custT="1"/>
      <dgm:spPr/>
      <dgm:t>
        <a:bodyPr/>
        <a:lstStyle/>
        <a:p>
          <a:pPr>
            <a:lnSpc>
              <a:spcPct val="100000"/>
            </a:lnSpc>
          </a:pPr>
          <a:r>
            <a:rPr lang="nb-NO" sz="2800"/>
            <a:t>Be patient and offer reassurance. It may encourage expressing thoughts.</a:t>
          </a:r>
          <a:endParaRPr lang="en-US" sz="2800"/>
        </a:p>
      </dgm:t>
    </dgm:pt>
    <dgm:pt modelId="{D1BDD4FE-192A-40BB-A486-DC1E5AA74916}" type="parTrans" cxnId="{74EC6E7A-3A72-4BBD-9461-EBD8FDDCD503}">
      <dgm:prSet/>
      <dgm:spPr/>
      <dgm:t>
        <a:bodyPr/>
        <a:lstStyle/>
        <a:p>
          <a:endParaRPr lang="en-US"/>
        </a:p>
      </dgm:t>
    </dgm:pt>
    <dgm:pt modelId="{2A161B85-595B-4791-9D34-5F47247EE73B}" type="sibTrans" cxnId="{74EC6E7A-3A72-4BBD-9461-EBD8FDDCD503}">
      <dgm:prSet/>
      <dgm:spPr/>
      <dgm:t>
        <a:bodyPr/>
        <a:lstStyle/>
        <a:p>
          <a:endParaRPr lang="en-US"/>
        </a:p>
      </dgm:t>
    </dgm:pt>
    <dgm:pt modelId="{CE785B0E-9B76-4180-89DA-AF12076B6605}">
      <dgm:prSet custT="1"/>
      <dgm:spPr/>
      <dgm:t>
        <a:bodyPr/>
        <a:lstStyle/>
        <a:p>
          <a:pPr>
            <a:lnSpc>
              <a:spcPct val="100000"/>
            </a:lnSpc>
          </a:pPr>
          <a:r>
            <a:rPr lang="nb-NO" sz="2800"/>
            <a:t>Avoid correction. Rather, listen and try to find the meaning in what the person says. Repeat to clarify.</a:t>
          </a:r>
          <a:endParaRPr lang="en-US" sz="2800"/>
        </a:p>
      </dgm:t>
    </dgm:pt>
    <dgm:pt modelId="{9C3DAD05-0530-433F-B6E5-DFB8FE9BD1D9}" type="parTrans" cxnId="{E4CFDBCD-8BD0-4063-BB3D-F7CC5EEDB36A}">
      <dgm:prSet/>
      <dgm:spPr/>
      <dgm:t>
        <a:bodyPr/>
        <a:lstStyle/>
        <a:p>
          <a:endParaRPr lang="en-US"/>
        </a:p>
      </dgm:t>
    </dgm:pt>
    <dgm:pt modelId="{6B0D3D58-A2AD-4166-8FC1-CDF2AC4291C1}" type="sibTrans" cxnId="{E4CFDBCD-8BD0-4063-BB3D-F7CC5EEDB36A}">
      <dgm:prSet/>
      <dgm:spPr/>
      <dgm:t>
        <a:bodyPr/>
        <a:lstStyle/>
        <a:p>
          <a:endParaRPr lang="en-US"/>
        </a:p>
      </dgm:t>
    </dgm:pt>
    <dgm:pt modelId="{E3DC0394-1ABE-4E16-ACDB-BE67736EA94A}">
      <dgm:prSet custT="1"/>
      <dgm:spPr/>
      <dgm:t>
        <a:bodyPr/>
        <a:lstStyle/>
        <a:p>
          <a:pPr>
            <a:lnSpc>
              <a:spcPct val="100000"/>
            </a:lnSpc>
          </a:pPr>
          <a:r>
            <a:rPr lang="nb-NO" sz="2800"/>
            <a:t>Avoid arguing. If they say things you don’t agree with, leave it</a:t>
          </a:r>
          <a:r>
            <a:rPr lang="nb-NO" sz="1600"/>
            <a:t>.</a:t>
          </a:r>
          <a:endParaRPr lang="en-US" sz="1600"/>
        </a:p>
      </dgm:t>
    </dgm:pt>
    <dgm:pt modelId="{AD7DA028-A49E-4ED7-9F56-20060661E5B0}" type="parTrans" cxnId="{C2AA8ED6-D991-4587-BA0C-BC706B70442B}">
      <dgm:prSet/>
      <dgm:spPr/>
      <dgm:t>
        <a:bodyPr/>
        <a:lstStyle/>
        <a:p>
          <a:endParaRPr lang="en-US"/>
        </a:p>
      </dgm:t>
    </dgm:pt>
    <dgm:pt modelId="{0E679D5F-D1FE-461F-8F0E-7FE609D02511}" type="sibTrans" cxnId="{C2AA8ED6-D991-4587-BA0C-BC706B70442B}">
      <dgm:prSet/>
      <dgm:spPr/>
      <dgm:t>
        <a:bodyPr/>
        <a:lstStyle/>
        <a:p>
          <a:endParaRPr lang="en-US"/>
        </a:p>
      </dgm:t>
    </dgm:pt>
    <dgm:pt modelId="{D16D548E-22E9-4252-B3BE-F3DAA18BB6E4}">
      <dgm:prSet custT="1"/>
      <dgm:spPr/>
      <dgm:t>
        <a:bodyPr/>
        <a:lstStyle/>
        <a:p>
          <a:pPr>
            <a:lnSpc>
              <a:spcPct val="100000"/>
            </a:lnSpc>
          </a:pPr>
          <a:r>
            <a:rPr lang="nb-NO" sz="2800"/>
            <a:t>Give clear, step-by-step instructions for tasks</a:t>
          </a:r>
          <a:r>
            <a:rPr lang="nb-NO" sz="1600"/>
            <a:t>. </a:t>
          </a:r>
          <a:endParaRPr lang="en-US" sz="1600"/>
        </a:p>
      </dgm:t>
    </dgm:pt>
    <dgm:pt modelId="{DA1FFC5A-453F-4D5E-8797-D08B490A49BF}" type="parTrans" cxnId="{1AF025E4-E759-4C15-AADF-5EC719D28EE9}">
      <dgm:prSet/>
      <dgm:spPr/>
      <dgm:t>
        <a:bodyPr/>
        <a:lstStyle/>
        <a:p>
          <a:endParaRPr lang="en-US"/>
        </a:p>
      </dgm:t>
    </dgm:pt>
    <dgm:pt modelId="{2DA6DE4B-E967-4A70-8895-ED2B4306D1F6}" type="sibTrans" cxnId="{1AF025E4-E759-4C15-AADF-5EC719D28EE9}">
      <dgm:prSet/>
      <dgm:spPr/>
      <dgm:t>
        <a:bodyPr/>
        <a:lstStyle/>
        <a:p>
          <a:endParaRPr lang="en-US"/>
        </a:p>
      </dgm:t>
    </dgm:pt>
    <dgm:pt modelId="{3BB7FF32-87D5-4435-A2EA-D33BB152B893}">
      <dgm:prSet custT="1"/>
      <dgm:spPr/>
      <dgm:t>
        <a:bodyPr/>
        <a:lstStyle/>
        <a:p>
          <a:pPr>
            <a:lnSpc>
              <a:spcPct val="100000"/>
            </a:lnSpc>
          </a:pPr>
          <a:r>
            <a:rPr lang="nb-NO" sz="2800"/>
            <a:t>Written notes can be helpful when spoken words seem confusing</a:t>
          </a:r>
          <a:r>
            <a:rPr lang="nb-NO" sz="1600"/>
            <a:t>.</a:t>
          </a:r>
          <a:endParaRPr lang="en-US" sz="1600"/>
        </a:p>
      </dgm:t>
    </dgm:pt>
    <dgm:pt modelId="{94F3E65F-F8ED-4A25-8454-EB1E567A994B}" type="parTrans" cxnId="{93CFFE44-C915-4136-984F-00E042F36C9D}">
      <dgm:prSet/>
      <dgm:spPr/>
      <dgm:t>
        <a:bodyPr/>
        <a:lstStyle/>
        <a:p>
          <a:endParaRPr lang="en-US"/>
        </a:p>
      </dgm:t>
    </dgm:pt>
    <dgm:pt modelId="{65869EA8-11D2-4AE6-B4F6-B169CA7E9CFA}" type="sibTrans" cxnId="{93CFFE44-C915-4136-984F-00E042F36C9D}">
      <dgm:prSet/>
      <dgm:spPr/>
      <dgm:t>
        <a:bodyPr/>
        <a:lstStyle/>
        <a:p>
          <a:endParaRPr lang="en-US"/>
        </a:p>
      </dgm:t>
    </dgm:pt>
    <dgm:pt modelId="{5EEDEB30-6A64-4EBC-8390-040434DD20A3}" type="pres">
      <dgm:prSet presAssocID="{4F8A5DED-A646-4B86-B98F-DC4F2C075359}" presName="root" presStyleCnt="0">
        <dgm:presLayoutVars>
          <dgm:dir/>
          <dgm:resizeHandles val="exact"/>
        </dgm:presLayoutVars>
      </dgm:prSet>
      <dgm:spPr/>
    </dgm:pt>
    <dgm:pt modelId="{E32DC8E3-F507-42E1-BB04-B54524B15064}" type="pres">
      <dgm:prSet presAssocID="{2D74744A-903A-4081-AA96-78F3DB7F70D4}" presName="compNode" presStyleCnt="0"/>
      <dgm:spPr/>
    </dgm:pt>
    <dgm:pt modelId="{049CA0FA-2A6A-4A17-9300-D699E088AB27}" type="pres">
      <dgm:prSet presAssocID="{2D74744A-903A-4081-AA96-78F3DB7F70D4}" presName="bgRect" presStyleLbl="bgShp" presStyleIdx="0" presStyleCnt="7"/>
      <dgm:spPr/>
    </dgm:pt>
    <dgm:pt modelId="{F79764B8-30DA-4FEA-89F6-0626A08FA527}" type="pres">
      <dgm:prSet presAssocID="{2D74744A-903A-4081-AA96-78F3DB7F70D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Øye"/>
        </a:ext>
      </dgm:extLst>
    </dgm:pt>
    <dgm:pt modelId="{F7637B60-45C0-4BB7-93C7-729779B080CF}" type="pres">
      <dgm:prSet presAssocID="{2D74744A-903A-4081-AA96-78F3DB7F70D4}" presName="spaceRect" presStyleCnt="0"/>
      <dgm:spPr/>
    </dgm:pt>
    <dgm:pt modelId="{6E26E7A7-5FF3-4CBA-84CA-AA46AD5A25E6}" type="pres">
      <dgm:prSet presAssocID="{2D74744A-903A-4081-AA96-78F3DB7F70D4}" presName="parTx" presStyleLbl="revTx" presStyleIdx="0" presStyleCnt="7">
        <dgm:presLayoutVars>
          <dgm:chMax val="0"/>
          <dgm:chPref val="0"/>
        </dgm:presLayoutVars>
      </dgm:prSet>
      <dgm:spPr/>
    </dgm:pt>
    <dgm:pt modelId="{E7D54DF0-63BD-416B-A104-E3B7E1733D6C}" type="pres">
      <dgm:prSet presAssocID="{C8E80B26-4399-45CE-B1AC-FAB6D5A95B5A}" presName="sibTrans" presStyleCnt="0"/>
      <dgm:spPr/>
    </dgm:pt>
    <dgm:pt modelId="{3B9C45D9-EBF8-4B46-8063-8E50E3526E01}" type="pres">
      <dgm:prSet presAssocID="{0C4E1943-264B-4FDF-9D97-FFF1E8BA523E}" presName="compNode" presStyleCnt="0"/>
      <dgm:spPr/>
    </dgm:pt>
    <dgm:pt modelId="{65C52D60-150C-4E8A-B68F-B1C4A2D2164C}" type="pres">
      <dgm:prSet presAssocID="{0C4E1943-264B-4FDF-9D97-FFF1E8BA523E}" presName="bgRect" presStyleLbl="bgShp" presStyleIdx="1" presStyleCnt="7"/>
      <dgm:spPr/>
    </dgm:pt>
    <dgm:pt modelId="{004BBF5B-F6E2-44E9-A937-83923608DDF0}" type="pres">
      <dgm:prSet presAssocID="{0C4E1943-264B-4FDF-9D97-FFF1E8BA523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 mark"/>
        </a:ext>
      </dgm:extLst>
    </dgm:pt>
    <dgm:pt modelId="{3A8A45E2-05AB-450F-9BDE-B41C14091C48}" type="pres">
      <dgm:prSet presAssocID="{0C4E1943-264B-4FDF-9D97-FFF1E8BA523E}" presName="spaceRect" presStyleCnt="0"/>
      <dgm:spPr/>
    </dgm:pt>
    <dgm:pt modelId="{C226428C-5440-40AF-97F0-0FA2B13C7C75}" type="pres">
      <dgm:prSet presAssocID="{0C4E1943-264B-4FDF-9D97-FFF1E8BA523E}" presName="parTx" presStyleLbl="revTx" presStyleIdx="1" presStyleCnt="7">
        <dgm:presLayoutVars>
          <dgm:chMax val="0"/>
          <dgm:chPref val="0"/>
        </dgm:presLayoutVars>
      </dgm:prSet>
      <dgm:spPr/>
    </dgm:pt>
    <dgm:pt modelId="{A92278BD-4390-465C-871A-F671A9E3A03C}" type="pres">
      <dgm:prSet presAssocID="{D6F2A49E-3282-47BC-A6A3-7D21736CEE7A}" presName="sibTrans" presStyleCnt="0"/>
      <dgm:spPr/>
    </dgm:pt>
    <dgm:pt modelId="{DAA05B9D-F1CD-4F8A-8ACE-1B6392EEC157}" type="pres">
      <dgm:prSet presAssocID="{81224333-D9F9-408D-A406-756EF32035DD}" presName="compNode" presStyleCnt="0"/>
      <dgm:spPr/>
    </dgm:pt>
    <dgm:pt modelId="{227A77C7-A8BE-4D02-9305-280CB166EF0A}" type="pres">
      <dgm:prSet presAssocID="{81224333-D9F9-408D-A406-756EF32035DD}" presName="bgRect" presStyleLbl="bgShp" presStyleIdx="2" presStyleCnt="7"/>
      <dgm:spPr/>
    </dgm:pt>
    <dgm:pt modelId="{BB3F0DBB-84FE-417F-8723-5366085FAF9F}" type="pres">
      <dgm:prSet presAssocID="{81224333-D9F9-408D-A406-756EF32035D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øv"/>
        </a:ext>
      </dgm:extLst>
    </dgm:pt>
    <dgm:pt modelId="{CF0FE7B3-1212-4869-A1C0-9BD24E063F76}" type="pres">
      <dgm:prSet presAssocID="{81224333-D9F9-408D-A406-756EF32035DD}" presName="spaceRect" presStyleCnt="0"/>
      <dgm:spPr/>
    </dgm:pt>
    <dgm:pt modelId="{4956397E-CE5E-41FA-9DB0-6D5098529D99}" type="pres">
      <dgm:prSet presAssocID="{81224333-D9F9-408D-A406-756EF32035DD}" presName="parTx" presStyleLbl="revTx" presStyleIdx="2" presStyleCnt="7">
        <dgm:presLayoutVars>
          <dgm:chMax val="0"/>
          <dgm:chPref val="0"/>
        </dgm:presLayoutVars>
      </dgm:prSet>
      <dgm:spPr/>
    </dgm:pt>
    <dgm:pt modelId="{1A11BFBF-6B41-4238-9B30-B234E2BC38E5}" type="pres">
      <dgm:prSet presAssocID="{2A161B85-595B-4791-9D34-5F47247EE73B}" presName="sibTrans" presStyleCnt="0"/>
      <dgm:spPr/>
    </dgm:pt>
    <dgm:pt modelId="{7474948A-F986-488F-8B96-DB3C6C1536F5}" type="pres">
      <dgm:prSet presAssocID="{CE785B0E-9B76-4180-89DA-AF12076B6605}" presName="compNode" presStyleCnt="0"/>
      <dgm:spPr/>
    </dgm:pt>
    <dgm:pt modelId="{6846BBE6-4AF1-4A33-984A-6EE9AB96B515}" type="pres">
      <dgm:prSet presAssocID="{CE785B0E-9B76-4180-89DA-AF12076B6605}" presName="bgRect" presStyleLbl="bgShp" presStyleIdx="3" presStyleCnt="7"/>
      <dgm:spPr/>
    </dgm:pt>
    <dgm:pt modelId="{C666D812-7022-4960-AF05-2E22B89A6249}" type="pres">
      <dgm:prSet presAssocID="{CE785B0E-9B76-4180-89DA-AF12076B660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inger"/>
        </a:ext>
      </dgm:extLst>
    </dgm:pt>
    <dgm:pt modelId="{1DCE647A-E8AE-487C-B0D2-7681DFA7DCFF}" type="pres">
      <dgm:prSet presAssocID="{CE785B0E-9B76-4180-89DA-AF12076B6605}" presName="spaceRect" presStyleCnt="0"/>
      <dgm:spPr/>
    </dgm:pt>
    <dgm:pt modelId="{026028D3-2518-4CF1-AF58-3F2ACB1B21EB}" type="pres">
      <dgm:prSet presAssocID="{CE785B0E-9B76-4180-89DA-AF12076B6605}" presName="parTx" presStyleLbl="revTx" presStyleIdx="3" presStyleCnt="7">
        <dgm:presLayoutVars>
          <dgm:chMax val="0"/>
          <dgm:chPref val="0"/>
        </dgm:presLayoutVars>
      </dgm:prSet>
      <dgm:spPr/>
    </dgm:pt>
    <dgm:pt modelId="{C7D59FB1-4FCC-4425-B8CB-F57FEFE32CB2}" type="pres">
      <dgm:prSet presAssocID="{6B0D3D58-A2AD-4166-8FC1-CDF2AC4291C1}" presName="sibTrans" presStyleCnt="0"/>
      <dgm:spPr/>
    </dgm:pt>
    <dgm:pt modelId="{268BE38B-A441-4925-9BF6-CDA684981364}" type="pres">
      <dgm:prSet presAssocID="{E3DC0394-1ABE-4E16-ACDB-BE67736EA94A}" presName="compNode" presStyleCnt="0"/>
      <dgm:spPr/>
    </dgm:pt>
    <dgm:pt modelId="{D54ECCF2-81B8-426D-8FE1-4C5C08679706}" type="pres">
      <dgm:prSet presAssocID="{E3DC0394-1ABE-4E16-ACDB-BE67736EA94A}" presName="bgRect" presStyleLbl="bgShp" presStyleIdx="4" presStyleCnt="7" custLinFactNeighborX="9273" custLinFactNeighborY="2742"/>
      <dgm:spPr/>
    </dgm:pt>
    <dgm:pt modelId="{FCDFCAD8-F577-4FBB-9780-2B55AEC980F2}" type="pres">
      <dgm:prSet presAssocID="{E3DC0394-1ABE-4E16-ACDB-BE67736EA94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No sign"/>
        </a:ext>
      </dgm:extLst>
    </dgm:pt>
    <dgm:pt modelId="{8E3FCA19-C32B-4690-9512-C7F035F27539}" type="pres">
      <dgm:prSet presAssocID="{E3DC0394-1ABE-4E16-ACDB-BE67736EA94A}" presName="spaceRect" presStyleCnt="0"/>
      <dgm:spPr/>
    </dgm:pt>
    <dgm:pt modelId="{FB59BAB0-15AC-471E-98EE-CB279324AF09}" type="pres">
      <dgm:prSet presAssocID="{E3DC0394-1ABE-4E16-ACDB-BE67736EA94A}" presName="parTx" presStyleLbl="revTx" presStyleIdx="4" presStyleCnt="7">
        <dgm:presLayoutVars>
          <dgm:chMax val="0"/>
          <dgm:chPref val="0"/>
        </dgm:presLayoutVars>
      </dgm:prSet>
      <dgm:spPr/>
    </dgm:pt>
    <dgm:pt modelId="{919AE8BD-3B65-4A12-AD15-0FD8CC0BA6FB}" type="pres">
      <dgm:prSet presAssocID="{0E679D5F-D1FE-461F-8F0E-7FE609D02511}" presName="sibTrans" presStyleCnt="0"/>
      <dgm:spPr/>
    </dgm:pt>
    <dgm:pt modelId="{A9EC8B96-9F4D-4DFE-A572-4E69B0BC1C3D}" type="pres">
      <dgm:prSet presAssocID="{D16D548E-22E9-4252-B3BE-F3DAA18BB6E4}" presName="compNode" presStyleCnt="0"/>
      <dgm:spPr/>
    </dgm:pt>
    <dgm:pt modelId="{E77D9785-85E4-4D04-8B3F-277A6F9AB9CB}" type="pres">
      <dgm:prSet presAssocID="{D16D548E-22E9-4252-B3BE-F3DAA18BB6E4}" presName="bgRect" presStyleLbl="bgShp" presStyleIdx="5" presStyleCnt="7"/>
      <dgm:spPr/>
    </dgm:pt>
    <dgm:pt modelId="{70E3BCC4-3790-4FEB-A52B-4CEE97A14E69}" type="pres">
      <dgm:prSet presAssocID="{D16D548E-22E9-4252-B3BE-F3DAA18BB6E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okument"/>
        </a:ext>
      </dgm:extLst>
    </dgm:pt>
    <dgm:pt modelId="{24243322-351D-488F-94A6-0D773E6C9D88}" type="pres">
      <dgm:prSet presAssocID="{D16D548E-22E9-4252-B3BE-F3DAA18BB6E4}" presName="spaceRect" presStyleCnt="0"/>
      <dgm:spPr/>
    </dgm:pt>
    <dgm:pt modelId="{CB8C7148-B706-426F-B976-1199A199F41C}" type="pres">
      <dgm:prSet presAssocID="{D16D548E-22E9-4252-B3BE-F3DAA18BB6E4}" presName="parTx" presStyleLbl="revTx" presStyleIdx="5" presStyleCnt="7">
        <dgm:presLayoutVars>
          <dgm:chMax val="0"/>
          <dgm:chPref val="0"/>
        </dgm:presLayoutVars>
      </dgm:prSet>
      <dgm:spPr/>
    </dgm:pt>
    <dgm:pt modelId="{143B7578-6123-4CE1-B85A-5163C57B877B}" type="pres">
      <dgm:prSet presAssocID="{2DA6DE4B-E967-4A70-8895-ED2B4306D1F6}" presName="sibTrans" presStyleCnt="0"/>
      <dgm:spPr/>
    </dgm:pt>
    <dgm:pt modelId="{AE35B5AA-4640-482C-BD48-468B1946782B}" type="pres">
      <dgm:prSet presAssocID="{3BB7FF32-87D5-4435-A2EA-D33BB152B893}" presName="compNode" presStyleCnt="0"/>
      <dgm:spPr/>
    </dgm:pt>
    <dgm:pt modelId="{8A6F2141-4915-4383-BDEA-7C0FC339F22D}" type="pres">
      <dgm:prSet presAssocID="{3BB7FF32-87D5-4435-A2EA-D33BB152B893}" presName="bgRect" presStyleLbl="bgShp" presStyleIdx="6" presStyleCnt="7"/>
      <dgm:spPr/>
    </dgm:pt>
    <dgm:pt modelId="{4AD45F74-9137-4C3E-B94D-A944B9A04DC2}" type="pres">
      <dgm:prSet presAssocID="{3BB7FF32-87D5-4435-A2EA-D33BB152B89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Øre"/>
        </a:ext>
      </dgm:extLst>
    </dgm:pt>
    <dgm:pt modelId="{61E47F3F-1C3E-4DF7-9FDF-1C9F9E5802E8}" type="pres">
      <dgm:prSet presAssocID="{3BB7FF32-87D5-4435-A2EA-D33BB152B893}" presName="spaceRect" presStyleCnt="0"/>
      <dgm:spPr/>
    </dgm:pt>
    <dgm:pt modelId="{511093E3-63AD-4C29-82CA-ED464E1425F4}" type="pres">
      <dgm:prSet presAssocID="{3BB7FF32-87D5-4435-A2EA-D33BB152B893}" presName="parTx" presStyleLbl="revTx" presStyleIdx="6" presStyleCnt="7">
        <dgm:presLayoutVars>
          <dgm:chMax val="0"/>
          <dgm:chPref val="0"/>
        </dgm:presLayoutVars>
      </dgm:prSet>
      <dgm:spPr/>
    </dgm:pt>
  </dgm:ptLst>
  <dgm:cxnLst>
    <dgm:cxn modelId="{FF097A00-75F9-4760-835A-6799B6571444}" type="presOf" srcId="{CE785B0E-9B76-4180-89DA-AF12076B6605}" destId="{026028D3-2518-4CF1-AF58-3F2ACB1B21EB}" srcOrd="0" destOrd="0" presId="urn:microsoft.com/office/officeart/2018/2/layout/IconVerticalSolidList"/>
    <dgm:cxn modelId="{C635630F-5584-48E8-B2BE-BE1AC0F6DA55}" type="presOf" srcId="{3BB7FF32-87D5-4435-A2EA-D33BB152B893}" destId="{511093E3-63AD-4C29-82CA-ED464E1425F4}" srcOrd="0" destOrd="0" presId="urn:microsoft.com/office/officeart/2018/2/layout/IconVerticalSolidList"/>
    <dgm:cxn modelId="{E8DFA91C-9C0A-412A-8E74-26F57E7F7FD5}" type="presOf" srcId="{E3DC0394-1ABE-4E16-ACDB-BE67736EA94A}" destId="{FB59BAB0-15AC-471E-98EE-CB279324AF09}" srcOrd="0" destOrd="0" presId="urn:microsoft.com/office/officeart/2018/2/layout/IconVerticalSolidList"/>
    <dgm:cxn modelId="{3069392A-F6F5-4673-A682-165F16D1420A}" type="presOf" srcId="{0C4E1943-264B-4FDF-9D97-FFF1E8BA523E}" destId="{C226428C-5440-40AF-97F0-0FA2B13C7C75}" srcOrd="0" destOrd="0" presId="urn:microsoft.com/office/officeart/2018/2/layout/IconVerticalSolidList"/>
    <dgm:cxn modelId="{93CFFE44-C915-4136-984F-00E042F36C9D}" srcId="{4F8A5DED-A646-4B86-B98F-DC4F2C075359}" destId="{3BB7FF32-87D5-4435-A2EA-D33BB152B893}" srcOrd="6" destOrd="0" parTransId="{94F3E65F-F8ED-4A25-8454-EB1E567A994B}" sibTransId="{65869EA8-11D2-4AE6-B4F6-B169CA7E9CFA}"/>
    <dgm:cxn modelId="{8017634A-6D08-412C-B0D0-F3729FACAB3A}" type="presOf" srcId="{D16D548E-22E9-4252-B3BE-F3DAA18BB6E4}" destId="{CB8C7148-B706-426F-B976-1199A199F41C}" srcOrd="0" destOrd="0" presId="urn:microsoft.com/office/officeart/2018/2/layout/IconVerticalSolidList"/>
    <dgm:cxn modelId="{B2AF2B62-78AF-4905-8A8C-048087D2D299}" srcId="{4F8A5DED-A646-4B86-B98F-DC4F2C075359}" destId="{2D74744A-903A-4081-AA96-78F3DB7F70D4}" srcOrd="0" destOrd="0" parTransId="{6D28CD4F-DF5A-4C72-A74A-B19BBF2723AF}" sibTransId="{C8E80B26-4399-45CE-B1AC-FAB6D5A95B5A}"/>
    <dgm:cxn modelId="{74EC6E7A-3A72-4BBD-9461-EBD8FDDCD503}" srcId="{4F8A5DED-A646-4B86-B98F-DC4F2C075359}" destId="{81224333-D9F9-408D-A406-756EF32035DD}" srcOrd="2" destOrd="0" parTransId="{D1BDD4FE-192A-40BB-A486-DC1E5AA74916}" sibTransId="{2A161B85-595B-4791-9D34-5F47247EE73B}"/>
    <dgm:cxn modelId="{106AFE9D-3D25-4DEE-AA1D-815F6FE68BB6}" type="presOf" srcId="{2D74744A-903A-4081-AA96-78F3DB7F70D4}" destId="{6E26E7A7-5FF3-4CBA-84CA-AA46AD5A25E6}" srcOrd="0" destOrd="0" presId="urn:microsoft.com/office/officeart/2018/2/layout/IconVerticalSolidList"/>
    <dgm:cxn modelId="{77977ACC-CF05-4DFD-9AAD-32CBB1C89953}" type="presOf" srcId="{81224333-D9F9-408D-A406-756EF32035DD}" destId="{4956397E-CE5E-41FA-9DB0-6D5098529D99}" srcOrd="0" destOrd="0" presId="urn:microsoft.com/office/officeart/2018/2/layout/IconVerticalSolidList"/>
    <dgm:cxn modelId="{E4CFDBCD-8BD0-4063-BB3D-F7CC5EEDB36A}" srcId="{4F8A5DED-A646-4B86-B98F-DC4F2C075359}" destId="{CE785B0E-9B76-4180-89DA-AF12076B6605}" srcOrd="3" destOrd="0" parTransId="{9C3DAD05-0530-433F-B6E5-DFB8FE9BD1D9}" sibTransId="{6B0D3D58-A2AD-4166-8FC1-CDF2AC4291C1}"/>
    <dgm:cxn modelId="{F16566D2-30EE-4228-BD06-55950A767844}" type="presOf" srcId="{4F8A5DED-A646-4B86-B98F-DC4F2C075359}" destId="{5EEDEB30-6A64-4EBC-8390-040434DD20A3}" srcOrd="0" destOrd="0" presId="urn:microsoft.com/office/officeart/2018/2/layout/IconVerticalSolidList"/>
    <dgm:cxn modelId="{C2AA8ED6-D991-4587-BA0C-BC706B70442B}" srcId="{4F8A5DED-A646-4B86-B98F-DC4F2C075359}" destId="{E3DC0394-1ABE-4E16-ACDB-BE67736EA94A}" srcOrd="4" destOrd="0" parTransId="{AD7DA028-A49E-4ED7-9F56-20060661E5B0}" sibTransId="{0E679D5F-D1FE-461F-8F0E-7FE609D02511}"/>
    <dgm:cxn modelId="{A5E423DC-50C7-454A-868F-00B4D2F37CA8}" srcId="{4F8A5DED-A646-4B86-B98F-DC4F2C075359}" destId="{0C4E1943-264B-4FDF-9D97-FFF1E8BA523E}" srcOrd="1" destOrd="0" parTransId="{22CC8939-2CF8-43A3-B95B-8B0BE5A6A020}" sibTransId="{D6F2A49E-3282-47BC-A6A3-7D21736CEE7A}"/>
    <dgm:cxn modelId="{1AF025E4-E759-4C15-AADF-5EC719D28EE9}" srcId="{4F8A5DED-A646-4B86-B98F-DC4F2C075359}" destId="{D16D548E-22E9-4252-B3BE-F3DAA18BB6E4}" srcOrd="5" destOrd="0" parTransId="{DA1FFC5A-453F-4D5E-8797-D08B490A49BF}" sibTransId="{2DA6DE4B-E967-4A70-8895-ED2B4306D1F6}"/>
    <dgm:cxn modelId="{CF51D335-50DE-40BC-BB6F-77913961906B}" type="presParOf" srcId="{5EEDEB30-6A64-4EBC-8390-040434DD20A3}" destId="{E32DC8E3-F507-42E1-BB04-B54524B15064}" srcOrd="0" destOrd="0" presId="urn:microsoft.com/office/officeart/2018/2/layout/IconVerticalSolidList"/>
    <dgm:cxn modelId="{B952A7EC-2B1F-439C-B0EB-9371C220762D}" type="presParOf" srcId="{E32DC8E3-F507-42E1-BB04-B54524B15064}" destId="{049CA0FA-2A6A-4A17-9300-D699E088AB27}" srcOrd="0" destOrd="0" presId="urn:microsoft.com/office/officeart/2018/2/layout/IconVerticalSolidList"/>
    <dgm:cxn modelId="{A213BCBA-422B-4E24-BDCD-2FD8CFE7A43C}" type="presParOf" srcId="{E32DC8E3-F507-42E1-BB04-B54524B15064}" destId="{F79764B8-30DA-4FEA-89F6-0626A08FA527}" srcOrd="1" destOrd="0" presId="urn:microsoft.com/office/officeart/2018/2/layout/IconVerticalSolidList"/>
    <dgm:cxn modelId="{590C8076-7D19-4481-BFBA-580B09F01176}" type="presParOf" srcId="{E32DC8E3-F507-42E1-BB04-B54524B15064}" destId="{F7637B60-45C0-4BB7-93C7-729779B080CF}" srcOrd="2" destOrd="0" presId="urn:microsoft.com/office/officeart/2018/2/layout/IconVerticalSolidList"/>
    <dgm:cxn modelId="{97F46308-75D4-4CF1-8C87-AE6236DF7971}" type="presParOf" srcId="{E32DC8E3-F507-42E1-BB04-B54524B15064}" destId="{6E26E7A7-5FF3-4CBA-84CA-AA46AD5A25E6}" srcOrd="3" destOrd="0" presId="urn:microsoft.com/office/officeart/2018/2/layout/IconVerticalSolidList"/>
    <dgm:cxn modelId="{B3FF8726-1C23-4BFA-BDBD-5D50F5274727}" type="presParOf" srcId="{5EEDEB30-6A64-4EBC-8390-040434DD20A3}" destId="{E7D54DF0-63BD-416B-A104-E3B7E1733D6C}" srcOrd="1" destOrd="0" presId="urn:microsoft.com/office/officeart/2018/2/layout/IconVerticalSolidList"/>
    <dgm:cxn modelId="{E1E98CBB-5E70-4640-8B81-324959105CC0}" type="presParOf" srcId="{5EEDEB30-6A64-4EBC-8390-040434DD20A3}" destId="{3B9C45D9-EBF8-4B46-8063-8E50E3526E01}" srcOrd="2" destOrd="0" presId="urn:microsoft.com/office/officeart/2018/2/layout/IconVerticalSolidList"/>
    <dgm:cxn modelId="{E46ABCD9-97EB-47B4-9255-01C47E275410}" type="presParOf" srcId="{3B9C45D9-EBF8-4B46-8063-8E50E3526E01}" destId="{65C52D60-150C-4E8A-B68F-B1C4A2D2164C}" srcOrd="0" destOrd="0" presId="urn:microsoft.com/office/officeart/2018/2/layout/IconVerticalSolidList"/>
    <dgm:cxn modelId="{C1A40863-BA3F-45F9-8FAA-0ED2E3398981}" type="presParOf" srcId="{3B9C45D9-EBF8-4B46-8063-8E50E3526E01}" destId="{004BBF5B-F6E2-44E9-A937-83923608DDF0}" srcOrd="1" destOrd="0" presId="urn:microsoft.com/office/officeart/2018/2/layout/IconVerticalSolidList"/>
    <dgm:cxn modelId="{5F5FCD25-1E5A-4542-ACED-D60ED83FF4AC}" type="presParOf" srcId="{3B9C45D9-EBF8-4B46-8063-8E50E3526E01}" destId="{3A8A45E2-05AB-450F-9BDE-B41C14091C48}" srcOrd="2" destOrd="0" presId="urn:microsoft.com/office/officeart/2018/2/layout/IconVerticalSolidList"/>
    <dgm:cxn modelId="{3FCD697A-86BF-4CF5-B14C-8568A3534471}" type="presParOf" srcId="{3B9C45D9-EBF8-4B46-8063-8E50E3526E01}" destId="{C226428C-5440-40AF-97F0-0FA2B13C7C75}" srcOrd="3" destOrd="0" presId="urn:microsoft.com/office/officeart/2018/2/layout/IconVerticalSolidList"/>
    <dgm:cxn modelId="{3CEA8AD2-A450-4810-8D32-B000A118AA8D}" type="presParOf" srcId="{5EEDEB30-6A64-4EBC-8390-040434DD20A3}" destId="{A92278BD-4390-465C-871A-F671A9E3A03C}" srcOrd="3" destOrd="0" presId="urn:microsoft.com/office/officeart/2018/2/layout/IconVerticalSolidList"/>
    <dgm:cxn modelId="{A1C890E1-760D-4FE6-A367-57DE443B79AF}" type="presParOf" srcId="{5EEDEB30-6A64-4EBC-8390-040434DD20A3}" destId="{DAA05B9D-F1CD-4F8A-8ACE-1B6392EEC157}" srcOrd="4" destOrd="0" presId="urn:microsoft.com/office/officeart/2018/2/layout/IconVerticalSolidList"/>
    <dgm:cxn modelId="{B087AA65-C93F-4F69-9A7C-919681501228}" type="presParOf" srcId="{DAA05B9D-F1CD-4F8A-8ACE-1B6392EEC157}" destId="{227A77C7-A8BE-4D02-9305-280CB166EF0A}" srcOrd="0" destOrd="0" presId="urn:microsoft.com/office/officeart/2018/2/layout/IconVerticalSolidList"/>
    <dgm:cxn modelId="{718F24BA-B6B4-4C5F-B6B3-0B3D5F71D6EA}" type="presParOf" srcId="{DAA05B9D-F1CD-4F8A-8ACE-1B6392EEC157}" destId="{BB3F0DBB-84FE-417F-8723-5366085FAF9F}" srcOrd="1" destOrd="0" presId="urn:microsoft.com/office/officeart/2018/2/layout/IconVerticalSolidList"/>
    <dgm:cxn modelId="{18A1FC8A-074F-4943-8C3F-B138E001BCEF}" type="presParOf" srcId="{DAA05B9D-F1CD-4F8A-8ACE-1B6392EEC157}" destId="{CF0FE7B3-1212-4869-A1C0-9BD24E063F76}" srcOrd="2" destOrd="0" presId="urn:microsoft.com/office/officeart/2018/2/layout/IconVerticalSolidList"/>
    <dgm:cxn modelId="{223E5C28-4EB9-4291-AF8B-2BB83F6B3BA8}" type="presParOf" srcId="{DAA05B9D-F1CD-4F8A-8ACE-1B6392EEC157}" destId="{4956397E-CE5E-41FA-9DB0-6D5098529D99}" srcOrd="3" destOrd="0" presId="urn:microsoft.com/office/officeart/2018/2/layout/IconVerticalSolidList"/>
    <dgm:cxn modelId="{F6238AD7-BF4E-4B7D-8D82-6A9108FD335E}" type="presParOf" srcId="{5EEDEB30-6A64-4EBC-8390-040434DD20A3}" destId="{1A11BFBF-6B41-4238-9B30-B234E2BC38E5}" srcOrd="5" destOrd="0" presId="urn:microsoft.com/office/officeart/2018/2/layout/IconVerticalSolidList"/>
    <dgm:cxn modelId="{863035E5-9513-4020-93E8-E934F243D76B}" type="presParOf" srcId="{5EEDEB30-6A64-4EBC-8390-040434DD20A3}" destId="{7474948A-F986-488F-8B96-DB3C6C1536F5}" srcOrd="6" destOrd="0" presId="urn:microsoft.com/office/officeart/2018/2/layout/IconVerticalSolidList"/>
    <dgm:cxn modelId="{3F91610A-95A9-4AF6-8980-95426D81B20C}" type="presParOf" srcId="{7474948A-F986-488F-8B96-DB3C6C1536F5}" destId="{6846BBE6-4AF1-4A33-984A-6EE9AB96B515}" srcOrd="0" destOrd="0" presId="urn:microsoft.com/office/officeart/2018/2/layout/IconVerticalSolidList"/>
    <dgm:cxn modelId="{226325DC-90FC-47E1-A52A-6B4013F8120C}" type="presParOf" srcId="{7474948A-F986-488F-8B96-DB3C6C1536F5}" destId="{C666D812-7022-4960-AF05-2E22B89A6249}" srcOrd="1" destOrd="0" presId="urn:microsoft.com/office/officeart/2018/2/layout/IconVerticalSolidList"/>
    <dgm:cxn modelId="{AF54C0E2-61B2-4043-8D8F-8B6335C6CFF2}" type="presParOf" srcId="{7474948A-F986-488F-8B96-DB3C6C1536F5}" destId="{1DCE647A-E8AE-487C-B0D2-7681DFA7DCFF}" srcOrd="2" destOrd="0" presId="urn:microsoft.com/office/officeart/2018/2/layout/IconVerticalSolidList"/>
    <dgm:cxn modelId="{17F63A89-18FD-4A10-9BD0-8715A59DD97D}" type="presParOf" srcId="{7474948A-F986-488F-8B96-DB3C6C1536F5}" destId="{026028D3-2518-4CF1-AF58-3F2ACB1B21EB}" srcOrd="3" destOrd="0" presId="urn:microsoft.com/office/officeart/2018/2/layout/IconVerticalSolidList"/>
    <dgm:cxn modelId="{85256AC4-C31F-4A5E-8D97-429D9B4D87E5}" type="presParOf" srcId="{5EEDEB30-6A64-4EBC-8390-040434DD20A3}" destId="{C7D59FB1-4FCC-4425-B8CB-F57FEFE32CB2}" srcOrd="7" destOrd="0" presId="urn:microsoft.com/office/officeart/2018/2/layout/IconVerticalSolidList"/>
    <dgm:cxn modelId="{28E08479-5B83-4125-99CC-8739580F3BE2}" type="presParOf" srcId="{5EEDEB30-6A64-4EBC-8390-040434DD20A3}" destId="{268BE38B-A441-4925-9BF6-CDA684981364}" srcOrd="8" destOrd="0" presId="urn:microsoft.com/office/officeart/2018/2/layout/IconVerticalSolidList"/>
    <dgm:cxn modelId="{140416FD-920B-457F-B78F-A3B1F908BCA0}" type="presParOf" srcId="{268BE38B-A441-4925-9BF6-CDA684981364}" destId="{D54ECCF2-81B8-426D-8FE1-4C5C08679706}" srcOrd="0" destOrd="0" presId="urn:microsoft.com/office/officeart/2018/2/layout/IconVerticalSolidList"/>
    <dgm:cxn modelId="{5C029A24-29A1-4680-B390-97EC19DCAFF5}" type="presParOf" srcId="{268BE38B-A441-4925-9BF6-CDA684981364}" destId="{FCDFCAD8-F577-4FBB-9780-2B55AEC980F2}" srcOrd="1" destOrd="0" presId="urn:microsoft.com/office/officeart/2018/2/layout/IconVerticalSolidList"/>
    <dgm:cxn modelId="{F393218C-72EF-4551-A0AC-910A6074CD3F}" type="presParOf" srcId="{268BE38B-A441-4925-9BF6-CDA684981364}" destId="{8E3FCA19-C32B-4690-9512-C7F035F27539}" srcOrd="2" destOrd="0" presId="urn:microsoft.com/office/officeart/2018/2/layout/IconVerticalSolidList"/>
    <dgm:cxn modelId="{1F02BEB9-1947-4386-A9C6-853C5B7D1166}" type="presParOf" srcId="{268BE38B-A441-4925-9BF6-CDA684981364}" destId="{FB59BAB0-15AC-471E-98EE-CB279324AF09}" srcOrd="3" destOrd="0" presId="urn:microsoft.com/office/officeart/2018/2/layout/IconVerticalSolidList"/>
    <dgm:cxn modelId="{C72BF645-76BC-4CB3-B327-287AD2722504}" type="presParOf" srcId="{5EEDEB30-6A64-4EBC-8390-040434DD20A3}" destId="{919AE8BD-3B65-4A12-AD15-0FD8CC0BA6FB}" srcOrd="9" destOrd="0" presId="urn:microsoft.com/office/officeart/2018/2/layout/IconVerticalSolidList"/>
    <dgm:cxn modelId="{967B0091-2D4D-47CB-B8F2-ED723948A9EB}" type="presParOf" srcId="{5EEDEB30-6A64-4EBC-8390-040434DD20A3}" destId="{A9EC8B96-9F4D-4DFE-A572-4E69B0BC1C3D}" srcOrd="10" destOrd="0" presId="urn:microsoft.com/office/officeart/2018/2/layout/IconVerticalSolidList"/>
    <dgm:cxn modelId="{D37809F0-BE1C-4ED3-ACBA-7F4EA440B26B}" type="presParOf" srcId="{A9EC8B96-9F4D-4DFE-A572-4E69B0BC1C3D}" destId="{E77D9785-85E4-4D04-8B3F-277A6F9AB9CB}" srcOrd="0" destOrd="0" presId="urn:microsoft.com/office/officeart/2018/2/layout/IconVerticalSolidList"/>
    <dgm:cxn modelId="{740FF9ED-7158-437C-893A-15DEC4FD914D}" type="presParOf" srcId="{A9EC8B96-9F4D-4DFE-A572-4E69B0BC1C3D}" destId="{70E3BCC4-3790-4FEB-A52B-4CEE97A14E69}" srcOrd="1" destOrd="0" presId="urn:microsoft.com/office/officeart/2018/2/layout/IconVerticalSolidList"/>
    <dgm:cxn modelId="{27B40A8B-0A93-4AC4-8346-6B76D053865E}" type="presParOf" srcId="{A9EC8B96-9F4D-4DFE-A572-4E69B0BC1C3D}" destId="{24243322-351D-488F-94A6-0D773E6C9D88}" srcOrd="2" destOrd="0" presId="urn:microsoft.com/office/officeart/2018/2/layout/IconVerticalSolidList"/>
    <dgm:cxn modelId="{DE586444-82C4-4651-B32F-6BACF7DE9621}" type="presParOf" srcId="{A9EC8B96-9F4D-4DFE-A572-4E69B0BC1C3D}" destId="{CB8C7148-B706-426F-B976-1199A199F41C}" srcOrd="3" destOrd="0" presId="urn:microsoft.com/office/officeart/2018/2/layout/IconVerticalSolidList"/>
    <dgm:cxn modelId="{E4F990FC-BBB1-4416-85A5-E8AA9286C5F3}" type="presParOf" srcId="{5EEDEB30-6A64-4EBC-8390-040434DD20A3}" destId="{143B7578-6123-4CE1-B85A-5163C57B877B}" srcOrd="11" destOrd="0" presId="urn:microsoft.com/office/officeart/2018/2/layout/IconVerticalSolidList"/>
    <dgm:cxn modelId="{70A96044-68CF-40B6-893C-295C84E5BB8D}" type="presParOf" srcId="{5EEDEB30-6A64-4EBC-8390-040434DD20A3}" destId="{AE35B5AA-4640-482C-BD48-468B1946782B}" srcOrd="12" destOrd="0" presId="urn:microsoft.com/office/officeart/2018/2/layout/IconVerticalSolidList"/>
    <dgm:cxn modelId="{CDBE3A49-F5B3-4E80-BC14-471DE8AF0253}" type="presParOf" srcId="{AE35B5AA-4640-482C-BD48-468B1946782B}" destId="{8A6F2141-4915-4383-BDEA-7C0FC339F22D}" srcOrd="0" destOrd="0" presId="urn:microsoft.com/office/officeart/2018/2/layout/IconVerticalSolidList"/>
    <dgm:cxn modelId="{B260BF30-6D20-46BD-9063-C7EAB916A112}" type="presParOf" srcId="{AE35B5AA-4640-482C-BD48-468B1946782B}" destId="{4AD45F74-9137-4C3E-B94D-A944B9A04DC2}" srcOrd="1" destOrd="0" presId="urn:microsoft.com/office/officeart/2018/2/layout/IconVerticalSolidList"/>
    <dgm:cxn modelId="{0DA6E26D-ABCA-4B1F-8389-3B20007E1585}" type="presParOf" srcId="{AE35B5AA-4640-482C-BD48-468B1946782B}" destId="{61E47F3F-1C3E-4DF7-9FDF-1C9F9E5802E8}" srcOrd="2" destOrd="0" presId="urn:microsoft.com/office/officeart/2018/2/layout/IconVerticalSolidList"/>
    <dgm:cxn modelId="{FC1ACD55-5E61-418E-8189-5D81207E8C64}" type="presParOf" srcId="{AE35B5AA-4640-482C-BD48-468B1946782B}" destId="{511093E3-63AD-4C29-82CA-ED464E1425F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A6C5C2-4A12-472E-99EE-02F895854C7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523C0B2-FF7D-4453-9B5F-E207957E749C}">
      <dgm:prSet/>
      <dgm:spPr/>
      <dgm:t>
        <a:bodyPr/>
        <a:lstStyle/>
        <a:p>
          <a:r>
            <a:rPr lang="nb-NO" b="1" u="sng" dirty="0" err="1"/>
            <a:t>Example</a:t>
          </a:r>
          <a:r>
            <a:rPr lang="nb-NO" b="1" u="sng" dirty="0"/>
            <a:t> Statement from </a:t>
          </a:r>
          <a:r>
            <a:rPr lang="nb-NO" b="1" u="sng" dirty="0" err="1"/>
            <a:t>Mrs</a:t>
          </a:r>
          <a:r>
            <a:rPr lang="nb-NO" b="1" u="sng" dirty="0"/>
            <a:t> </a:t>
          </a:r>
          <a:r>
            <a:rPr lang="nb-NO" b="1" u="sng" dirty="0" err="1"/>
            <a:t>Damayanti</a:t>
          </a:r>
          <a:r>
            <a:rPr lang="nb-NO" b="1" u="sng" dirty="0"/>
            <a:t>:</a:t>
          </a:r>
          <a:endParaRPr lang="en-US" b="1" u="sng" dirty="0"/>
        </a:p>
      </dgm:t>
    </dgm:pt>
    <dgm:pt modelId="{CFC0B064-7B98-4D45-A5C7-361BAEF08D3E}" type="parTrans" cxnId="{19645407-E9B0-42E4-A5E3-C0EB7F509CDD}">
      <dgm:prSet/>
      <dgm:spPr/>
      <dgm:t>
        <a:bodyPr/>
        <a:lstStyle/>
        <a:p>
          <a:endParaRPr lang="en-US"/>
        </a:p>
      </dgm:t>
    </dgm:pt>
    <dgm:pt modelId="{A9524494-375A-4131-A5A5-DE0A816AC775}" type="sibTrans" cxnId="{19645407-E9B0-42E4-A5E3-C0EB7F509CDD}">
      <dgm:prSet/>
      <dgm:spPr/>
      <dgm:t>
        <a:bodyPr/>
        <a:lstStyle/>
        <a:p>
          <a:endParaRPr lang="en-US"/>
        </a:p>
      </dgm:t>
    </dgm:pt>
    <dgm:pt modelId="{5FC93A0B-F71D-4BDD-A7D3-E92C65D12761}">
      <dgm:prSet/>
      <dgm:spPr/>
      <dgm:t>
        <a:bodyPr/>
        <a:lstStyle/>
        <a:p>
          <a:r>
            <a:rPr lang="nb-NO"/>
            <a:t>Most carers would say: “Mrs Damayanti, you know that your daughter lives in Weligama and was here to visit you last summer. I’m sure you’re wrong.” </a:t>
          </a:r>
          <a:endParaRPr lang="en-US"/>
        </a:p>
      </dgm:t>
    </dgm:pt>
    <dgm:pt modelId="{044EAFB3-65D1-4AB8-AFEF-2070F58B2643}" type="parTrans" cxnId="{91D0E244-01BA-4E26-B171-427BA73F0DC2}">
      <dgm:prSet/>
      <dgm:spPr/>
      <dgm:t>
        <a:bodyPr/>
        <a:lstStyle/>
        <a:p>
          <a:endParaRPr lang="en-US"/>
        </a:p>
      </dgm:t>
    </dgm:pt>
    <dgm:pt modelId="{EC79E6C2-9E69-4043-B4E2-5A38B8F1D66D}" type="sibTrans" cxnId="{91D0E244-01BA-4E26-B171-427BA73F0DC2}">
      <dgm:prSet/>
      <dgm:spPr/>
      <dgm:t>
        <a:bodyPr/>
        <a:lstStyle/>
        <a:p>
          <a:endParaRPr lang="en-US"/>
        </a:p>
      </dgm:t>
    </dgm:pt>
    <dgm:pt modelId="{8784E5D5-1916-4D74-8FA4-8E45FE3EA56D}">
      <dgm:prSet/>
      <dgm:spPr/>
      <dgm:t>
        <a:bodyPr/>
        <a:lstStyle/>
        <a:p>
          <a:r>
            <a:rPr lang="nb-NO" dirty="0"/>
            <a:t>The </a:t>
          </a:r>
          <a:r>
            <a:rPr lang="nb-NO" dirty="0" err="1"/>
            <a:t>Validation</a:t>
          </a:r>
          <a:r>
            <a:rPr lang="nb-NO" dirty="0"/>
            <a:t> </a:t>
          </a:r>
          <a:r>
            <a:rPr lang="nb-NO" dirty="0" err="1"/>
            <a:t>of</a:t>
          </a:r>
          <a:r>
            <a:rPr lang="nb-NO" dirty="0"/>
            <a:t> her </a:t>
          </a:r>
          <a:r>
            <a:rPr lang="nb-NO" dirty="0" err="1"/>
            <a:t>idea</a:t>
          </a:r>
          <a:r>
            <a:rPr lang="nb-NO" dirty="0"/>
            <a:t> </a:t>
          </a:r>
          <a:r>
            <a:rPr lang="nb-NO" dirty="0" err="1"/>
            <a:t>will</a:t>
          </a:r>
          <a:r>
            <a:rPr lang="nb-NO" dirty="0"/>
            <a:t> be </a:t>
          </a:r>
          <a:r>
            <a:rPr lang="nb-NO" dirty="0" err="1"/>
            <a:t>the</a:t>
          </a:r>
          <a:r>
            <a:rPr lang="nb-NO" dirty="0"/>
            <a:t> best </a:t>
          </a:r>
          <a:r>
            <a:rPr lang="nb-NO" dirty="0" err="1"/>
            <a:t>response</a:t>
          </a:r>
          <a:r>
            <a:rPr lang="nb-NO" dirty="0"/>
            <a:t>: “</a:t>
          </a:r>
          <a:r>
            <a:rPr lang="nb-NO" dirty="0" err="1"/>
            <a:t>Well</a:t>
          </a:r>
          <a:r>
            <a:rPr lang="nb-NO" dirty="0"/>
            <a:t> </a:t>
          </a:r>
          <a:r>
            <a:rPr lang="nb-NO" dirty="0" err="1"/>
            <a:t>Mrs</a:t>
          </a:r>
          <a:r>
            <a:rPr lang="nb-NO" dirty="0"/>
            <a:t> </a:t>
          </a:r>
          <a:r>
            <a:rPr lang="nb-NO" dirty="0" err="1"/>
            <a:t>Damayanti</a:t>
          </a:r>
          <a:r>
            <a:rPr lang="nb-NO" dirty="0"/>
            <a:t>, </a:t>
          </a:r>
          <a:r>
            <a:rPr lang="nb-NO" dirty="0" err="1"/>
            <a:t>if</a:t>
          </a:r>
          <a:r>
            <a:rPr lang="nb-NO" dirty="0"/>
            <a:t> </a:t>
          </a:r>
          <a:r>
            <a:rPr lang="nb-NO" dirty="0" err="1"/>
            <a:t>your</a:t>
          </a:r>
          <a:r>
            <a:rPr lang="nb-NO" dirty="0"/>
            <a:t> </a:t>
          </a:r>
          <a:r>
            <a:rPr lang="nb-NO" dirty="0" err="1"/>
            <a:t>daughter</a:t>
          </a:r>
          <a:r>
            <a:rPr lang="nb-NO" dirty="0"/>
            <a:t> has </a:t>
          </a:r>
          <a:r>
            <a:rPr lang="nb-NO" dirty="0" err="1"/>
            <a:t>come</a:t>
          </a:r>
          <a:r>
            <a:rPr lang="nb-NO" dirty="0"/>
            <a:t> all </a:t>
          </a:r>
          <a:r>
            <a:rPr lang="nb-NO" dirty="0" err="1"/>
            <a:t>this</a:t>
          </a:r>
          <a:r>
            <a:rPr lang="nb-NO" dirty="0"/>
            <a:t> </a:t>
          </a:r>
          <a:r>
            <a:rPr lang="nb-NO" dirty="0" err="1"/>
            <a:t>way</a:t>
          </a:r>
          <a:r>
            <a:rPr lang="nb-NO" dirty="0"/>
            <a:t> to </a:t>
          </a:r>
          <a:r>
            <a:rPr lang="nb-NO" dirty="0" err="1"/>
            <a:t>visit</a:t>
          </a:r>
          <a:r>
            <a:rPr lang="nb-NO" dirty="0"/>
            <a:t> </a:t>
          </a:r>
          <a:r>
            <a:rPr lang="nb-NO" dirty="0" err="1"/>
            <a:t>you</a:t>
          </a:r>
          <a:r>
            <a:rPr lang="nb-NO" dirty="0"/>
            <a:t>, </a:t>
          </a:r>
          <a:r>
            <a:rPr lang="nb-NO" dirty="0" err="1"/>
            <a:t>I’m</a:t>
          </a:r>
          <a:r>
            <a:rPr lang="nb-NO" dirty="0"/>
            <a:t> sure </a:t>
          </a:r>
          <a:r>
            <a:rPr lang="nb-NO" dirty="0" err="1"/>
            <a:t>she</a:t>
          </a:r>
          <a:r>
            <a:rPr lang="nb-NO" dirty="0"/>
            <a:t> </a:t>
          </a:r>
          <a:r>
            <a:rPr lang="nb-NO" dirty="0" err="1"/>
            <a:t>remembers</a:t>
          </a:r>
          <a:r>
            <a:rPr lang="nb-NO" dirty="0"/>
            <a:t> </a:t>
          </a:r>
          <a:r>
            <a:rPr lang="nb-NO" dirty="0" err="1"/>
            <a:t>where</a:t>
          </a:r>
          <a:r>
            <a:rPr lang="nb-NO" dirty="0"/>
            <a:t> </a:t>
          </a:r>
          <a:r>
            <a:rPr lang="nb-NO" dirty="0" err="1"/>
            <a:t>you</a:t>
          </a:r>
          <a:r>
            <a:rPr lang="nb-NO" dirty="0"/>
            <a:t> live. </a:t>
          </a:r>
          <a:r>
            <a:rPr lang="nb-NO" dirty="0" err="1"/>
            <a:t>Let’s</a:t>
          </a:r>
          <a:r>
            <a:rPr lang="nb-NO" dirty="0"/>
            <a:t> </a:t>
          </a:r>
          <a:r>
            <a:rPr lang="nb-NO" dirty="0" err="1"/>
            <a:t>sit</a:t>
          </a:r>
          <a:r>
            <a:rPr lang="nb-NO" dirty="0"/>
            <a:t> </a:t>
          </a:r>
          <a:r>
            <a:rPr lang="nb-NO" dirty="0" err="1"/>
            <a:t>down</a:t>
          </a:r>
          <a:r>
            <a:rPr lang="nb-NO" dirty="0"/>
            <a:t> and I </a:t>
          </a:r>
          <a:r>
            <a:rPr lang="nb-NO" dirty="0" err="1"/>
            <a:t>would</a:t>
          </a:r>
          <a:r>
            <a:rPr lang="nb-NO" dirty="0"/>
            <a:t> like to </a:t>
          </a:r>
          <a:r>
            <a:rPr lang="nb-NO" dirty="0" err="1"/>
            <a:t>hear</a:t>
          </a:r>
          <a:r>
            <a:rPr lang="nb-NO" dirty="0"/>
            <a:t> more </a:t>
          </a:r>
          <a:r>
            <a:rPr lang="nb-NO" dirty="0" err="1"/>
            <a:t>about</a:t>
          </a:r>
          <a:r>
            <a:rPr lang="nb-NO" dirty="0"/>
            <a:t> her.” </a:t>
          </a:r>
          <a:endParaRPr lang="en-US" dirty="0"/>
        </a:p>
      </dgm:t>
    </dgm:pt>
    <dgm:pt modelId="{81A7DA70-CA75-4000-8839-9C2A5C4A81B8}" type="parTrans" cxnId="{05DB989F-7BDF-423D-BF62-F5D38767B3B0}">
      <dgm:prSet/>
      <dgm:spPr/>
      <dgm:t>
        <a:bodyPr/>
        <a:lstStyle/>
        <a:p>
          <a:endParaRPr lang="en-US"/>
        </a:p>
      </dgm:t>
    </dgm:pt>
    <dgm:pt modelId="{4D5BDE04-BEB5-4B4F-92D4-1F93D8EB0072}" type="sibTrans" cxnId="{05DB989F-7BDF-423D-BF62-F5D38767B3B0}">
      <dgm:prSet/>
      <dgm:spPr/>
      <dgm:t>
        <a:bodyPr/>
        <a:lstStyle/>
        <a:p>
          <a:endParaRPr lang="en-US"/>
        </a:p>
      </dgm:t>
    </dgm:pt>
    <dgm:pt modelId="{C4A7AEF8-7245-1A4A-944E-C00AFC237D8C}">
      <dgm:prSet/>
      <dgm:spPr/>
      <dgm:t>
        <a:bodyPr/>
        <a:lstStyle/>
        <a:p>
          <a:r>
            <a:rPr lang="nb-NO" dirty="0"/>
            <a:t>“I just </a:t>
          </a:r>
          <a:r>
            <a:rPr lang="nb-NO" dirty="0" err="1"/>
            <a:t>saw</a:t>
          </a:r>
          <a:r>
            <a:rPr lang="nb-NO" dirty="0"/>
            <a:t> my </a:t>
          </a:r>
          <a:r>
            <a:rPr lang="nb-NO" dirty="0" err="1"/>
            <a:t>daughter</a:t>
          </a:r>
          <a:r>
            <a:rPr lang="nb-NO" dirty="0"/>
            <a:t> and her son </a:t>
          </a:r>
          <a:r>
            <a:rPr lang="nb-NO" dirty="0" err="1"/>
            <a:t>outside</a:t>
          </a:r>
          <a:r>
            <a:rPr lang="nb-NO" dirty="0"/>
            <a:t> in </a:t>
          </a:r>
          <a:r>
            <a:rPr lang="nb-NO" dirty="0" err="1"/>
            <a:t>the</a:t>
          </a:r>
          <a:r>
            <a:rPr lang="nb-NO" dirty="0"/>
            <a:t> garden. I </a:t>
          </a:r>
          <a:r>
            <a:rPr lang="nb-NO" dirty="0" err="1"/>
            <a:t>need</a:t>
          </a:r>
          <a:r>
            <a:rPr lang="nb-NO" dirty="0"/>
            <a:t> to </a:t>
          </a:r>
          <a:r>
            <a:rPr lang="nb-NO" dirty="0" err="1"/>
            <a:t>go</a:t>
          </a:r>
          <a:r>
            <a:rPr lang="nb-NO" dirty="0"/>
            <a:t> </a:t>
          </a:r>
          <a:r>
            <a:rPr lang="nb-NO" dirty="0" err="1"/>
            <a:t>outside</a:t>
          </a:r>
          <a:r>
            <a:rPr lang="nb-NO" dirty="0"/>
            <a:t> and talk to </a:t>
          </a:r>
          <a:r>
            <a:rPr lang="nb-NO" dirty="0" err="1"/>
            <a:t>them</a:t>
          </a:r>
          <a:r>
            <a:rPr lang="nb-NO" dirty="0"/>
            <a:t>.” </a:t>
          </a:r>
          <a:endParaRPr lang="nb-NO"/>
        </a:p>
      </dgm:t>
    </dgm:pt>
    <dgm:pt modelId="{45DCCA01-1EE7-1042-8019-9580169905F4}" type="parTrans" cxnId="{7E6D52EE-4D93-1C46-9FBA-091A09EA11D9}">
      <dgm:prSet/>
      <dgm:spPr/>
    </dgm:pt>
    <dgm:pt modelId="{887A9B03-2ED5-D246-A690-7EFA5DEA226E}" type="sibTrans" cxnId="{7E6D52EE-4D93-1C46-9FBA-091A09EA11D9}">
      <dgm:prSet/>
      <dgm:spPr/>
    </dgm:pt>
    <dgm:pt modelId="{81E32264-437A-4D44-A94A-80D5B2095539}" type="pres">
      <dgm:prSet presAssocID="{DAA6C5C2-4A12-472E-99EE-02F895854C7B}" presName="linear" presStyleCnt="0">
        <dgm:presLayoutVars>
          <dgm:animLvl val="lvl"/>
          <dgm:resizeHandles val="exact"/>
        </dgm:presLayoutVars>
      </dgm:prSet>
      <dgm:spPr/>
    </dgm:pt>
    <dgm:pt modelId="{AB19346D-B741-F94A-8FD0-F6D662EED193}" type="pres">
      <dgm:prSet presAssocID="{C523C0B2-FF7D-4453-9B5F-E207957E749C}" presName="parentText" presStyleLbl="node1" presStyleIdx="0" presStyleCnt="4">
        <dgm:presLayoutVars>
          <dgm:chMax val="0"/>
          <dgm:bulletEnabled val="1"/>
        </dgm:presLayoutVars>
      </dgm:prSet>
      <dgm:spPr/>
    </dgm:pt>
    <dgm:pt modelId="{CD1BCF8A-B630-2C47-8C5F-5B0344AD4272}" type="pres">
      <dgm:prSet presAssocID="{A9524494-375A-4131-A5A5-DE0A816AC775}" presName="spacer" presStyleCnt="0"/>
      <dgm:spPr/>
    </dgm:pt>
    <dgm:pt modelId="{17D61720-01AB-454F-BE3D-A09D5815C14A}" type="pres">
      <dgm:prSet presAssocID="{C4A7AEF8-7245-1A4A-944E-C00AFC237D8C}" presName="parentText" presStyleLbl="node1" presStyleIdx="1" presStyleCnt="4">
        <dgm:presLayoutVars>
          <dgm:chMax val="0"/>
          <dgm:bulletEnabled val="1"/>
        </dgm:presLayoutVars>
      </dgm:prSet>
      <dgm:spPr/>
    </dgm:pt>
    <dgm:pt modelId="{CEB1062C-6143-B74F-BABB-482F29C4B0AD}" type="pres">
      <dgm:prSet presAssocID="{887A9B03-2ED5-D246-A690-7EFA5DEA226E}" presName="spacer" presStyleCnt="0"/>
      <dgm:spPr/>
    </dgm:pt>
    <dgm:pt modelId="{A84862CB-1469-CF4C-80F0-80A16545CE17}" type="pres">
      <dgm:prSet presAssocID="{5FC93A0B-F71D-4BDD-A7D3-E92C65D12761}" presName="parentText" presStyleLbl="node1" presStyleIdx="2" presStyleCnt="4">
        <dgm:presLayoutVars>
          <dgm:chMax val="0"/>
          <dgm:bulletEnabled val="1"/>
        </dgm:presLayoutVars>
      </dgm:prSet>
      <dgm:spPr/>
    </dgm:pt>
    <dgm:pt modelId="{DF901A7A-A190-0B4A-B12B-34D3C780A8E1}" type="pres">
      <dgm:prSet presAssocID="{EC79E6C2-9E69-4043-B4E2-5A38B8F1D66D}" presName="spacer" presStyleCnt="0"/>
      <dgm:spPr/>
    </dgm:pt>
    <dgm:pt modelId="{16EB8ECD-37AB-2645-A51F-F14E39B99145}" type="pres">
      <dgm:prSet presAssocID="{8784E5D5-1916-4D74-8FA4-8E45FE3EA56D}" presName="parentText" presStyleLbl="node1" presStyleIdx="3" presStyleCnt="4">
        <dgm:presLayoutVars>
          <dgm:chMax val="0"/>
          <dgm:bulletEnabled val="1"/>
        </dgm:presLayoutVars>
      </dgm:prSet>
      <dgm:spPr/>
    </dgm:pt>
  </dgm:ptLst>
  <dgm:cxnLst>
    <dgm:cxn modelId="{19645407-E9B0-42E4-A5E3-C0EB7F509CDD}" srcId="{DAA6C5C2-4A12-472E-99EE-02F895854C7B}" destId="{C523C0B2-FF7D-4453-9B5F-E207957E749C}" srcOrd="0" destOrd="0" parTransId="{CFC0B064-7B98-4D45-A5C7-361BAEF08D3E}" sibTransId="{A9524494-375A-4131-A5A5-DE0A816AC775}"/>
    <dgm:cxn modelId="{C605D619-326F-854A-8537-1E66E1393AEE}" type="presOf" srcId="{C4A7AEF8-7245-1A4A-944E-C00AFC237D8C}" destId="{17D61720-01AB-454F-BE3D-A09D5815C14A}" srcOrd="0" destOrd="0" presId="urn:microsoft.com/office/officeart/2005/8/layout/vList2"/>
    <dgm:cxn modelId="{91D0E244-01BA-4E26-B171-427BA73F0DC2}" srcId="{DAA6C5C2-4A12-472E-99EE-02F895854C7B}" destId="{5FC93A0B-F71D-4BDD-A7D3-E92C65D12761}" srcOrd="2" destOrd="0" parTransId="{044EAFB3-65D1-4AB8-AFEF-2070F58B2643}" sibTransId="{EC79E6C2-9E69-4043-B4E2-5A38B8F1D66D}"/>
    <dgm:cxn modelId="{BDF7D249-172B-9A4C-9CD2-47C85754A73E}" type="presOf" srcId="{C523C0B2-FF7D-4453-9B5F-E207957E749C}" destId="{AB19346D-B741-F94A-8FD0-F6D662EED193}" srcOrd="0" destOrd="0" presId="urn:microsoft.com/office/officeart/2005/8/layout/vList2"/>
    <dgm:cxn modelId="{D3960B69-2457-1A4E-B4E8-FD5CD1ED5925}" type="presOf" srcId="{5FC93A0B-F71D-4BDD-A7D3-E92C65D12761}" destId="{A84862CB-1469-CF4C-80F0-80A16545CE17}" srcOrd="0" destOrd="0" presId="urn:microsoft.com/office/officeart/2005/8/layout/vList2"/>
    <dgm:cxn modelId="{05DB989F-7BDF-423D-BF62-F5D38767B3B0}" srcId="{DAA6C5C2-4A12-472E-99EE-02F895854C7B}" destId="{8784E5D5-1916-4D74-8FA4-8E45FE3EA56D}" srcOrd="3" destOrd="0" parTransId="{81A7DA70-CA75-4000-8839-9C2A5C4A81B8}" sibTransId="{4D5BDE04-BEB5-4B4F-92D4-1F93D8EB0072}"/>
    <dgm:cxn modelId="{C38A79A6-1B5F-484F-BA4B-966CA62CE019}" type="presOf" srcId="{DAA6C5C2-4A12-472E-99EE-02F895854C7B}" destId="{81E32264-437A-4D44-A94A-80D5B2095539}" srcOrd="0" destOrd="0" presId="urn:microsoft.com/office/officeart/2005/8/layout/vList2"/>
    <dgm:cxn modelId="{0596AED9-8ED4-FF48-92C2-AC81E935A6BF}" type="presOf" srcId="{8784E5D5-1916-4D74-8FA4-8E45FE3EA56D}" destId="{16EB8ECD-37AB-2645-A51F-F14E39B99145}" srcOrd="0" destOrd="0" presId="urn:microsoft.com/office/officeart/2005/8/layout/vList2"/>
    <dgm:cxn modelId="{7E6D52EE-4D93-1C46-9FBA-091A09EA11D9}" srcId="{DAA6C5C2-4A12-472E-99EE-02F895854C7B}" destId="{C4A7AEF8-7245-1A4A-944E-C00AFC237D8C}" srcOrd="1" destOrd="0" parTransId="{45DCCA01-1EE7-1042-8019-9580169905F4}" sibTransId="{887A9B03-2ED5-D246-A690-7EFA5DEA226E}"/>
    <dgm:cxn modelId="{A022390F-7B22-CC44-AA1F-637902EE4AA2}" type="presParOf" srcId="{81E32264-437A-4D44-A94A-80D5B2095539}" destId="{AB19346D-B741-F94A-8FD0-F6D662EED193}" srcOrd="0" destOrd="0" presId="urn:microsoft.com/office/officeart/2005/8/layout/vList2"/>
    <dgm:cxn modelId="{CA005086-5203-3843-B00A-3A982B12F145}" type="presParOf" srcId="{81E32264-437A-4D44-A94A-80D5B2095539}" destId="{CD1BCF8A-B630-2C47-8C5F-5B0344AD4272}" srcOrd="1" destOrd="0" presId="urn:microsoft.com/office/officeart/2005/8/layout/vList2"/>
    <dgm:cxn modelId="{EDB106A9-637D-5042-B0FB-6AEFFFA0A0B8}" type="presParOf" srcId="{81E32264-437A-4D44-A94A-80D5B2095539}" destId="{17D61720-01AB-454F-BE3D-A09D5815C14A}" srcOrd="2" destOrd="0" presId="urn:microsoft.com/office/officeart/2005/8/layout/vList2"/>
    <dgm:cxn modelId="{E9FECE38-5787-484B-B17E-A3FCA61C7E3D}" type="presParOf" srcId="{81E32264-437A-4D44-A94A-80D5B2095539}" destId="{CEB1062C-6143-B74F-BABB-482F29C4B0AD}" srcOrd="3" destOrd="0" presId="urn:microsoft.com/office/officeart/2005/8/layout/vList2"/>
    <dgm:cxn modelId="{17E9DBC9-E989-B140-A1F9-E36C5B1F24B5}" type="presParOf" srcId="{81E32264-437A-4D44-A94A-80D5B2095539}" destId="{A84862CB-1469-CF4C-80F0-80A16545CE17}" srcOrd="4" destOrd="0" presId="urn:microsoft.com/office/officeart/2005/8/layout/vList2"/>
    <dgm:cxn modelId="{726188C4-6AB2-B342-A6B5-5AC847E2D4FD}" type="presParOf" srcId="{81E32264-437A-4D44-A94A-80D5B2095539}" destId="{DF901A7A-A190-0B4A-B12B-34D3C780A8E1}" srcOrd="5" destOrd="0" presId="urn:microsoft.com/office/officeart/2005/8/layout/vList2"/>
    <dgm:cxn modelId="{01DB6D69-5366-1949-A31E-CF45E11F0235}" type="presParOf" srcId="{81E32264-437A-4D44-A94A-80D5B2095539}" destId="{16EB8ECD-37AB-2645-A51F-F14E39B991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5B1E41-AECB-4789-AF9A-5A6C5F51406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0AAE779-4EC7-4CF4-BF4E-60D1F445AD00}">
      <dgm:prSet custT="1"/>
      <dgm:spPr/>
      <dgm:t>
        <a:bodyPr/>
        <a:lstStyle/>
        <a:p>
          <a:r>
            <a:rPr lang="nb-NO" sz="2800" b="1" i="0"/>
            <a:t>Facial expressions: </a:t>
          </a:r>
          <a:r>
            <a:rPr lang="nb-NO" sz="2800" b="0" i="0"/>
            <a:t>Use your facial expressions to convey warmth, empathy, and reassurance. A smile can help create a positive and comforting environment, while a concerned expression can demonstrate understanding and empathy.</a:t>
          </a:r>
          <a:endParaRPr lang="en-US" sz="2800"/>
        </a:p>
      </dgm:t>
    </dgm:pt>
    <dgm:pt modelId="{FD64E459-4CBB-4D31-BF20-1A14E3F80CD3}" type="parTrans" cxnId="{071AE3CC-263B-4F7A-85AF-6CC235E1F9FD}">
      <dgm:prSet/>
      <dgm:spPr/>
      <dgm:t>
        <a:bodyPr/>
        <a:lstStyle/>
        <a:p>
          <a:endParaRPr lang="en-US"/>
        </a:p>
      </dgm:t>
    </dgm:pt>
    <dgm:pt modelId="{F4C19098-43AC-4B00-8DC0-B2C34D8378C0}" type="sibTrans" cxnId="{071AE3CC-263B-4F7A-85AF-6CC235E1F9FD}">
      <dgm:prSet/>
      <dgm:spPr/>
      <dgm:t>
        <a:bodyPr/>
        <a:lstStyle/>
        <a:p>
          <a:endParaRPr lang="en-US"/>
        </a:p>
      </dgm:t>
    </dgm:pt>
    <dgm:pt modelId="{565DABCB-1334-44CF-96DA-89C06CF3E8B9}">
      <dgm:prSet custT="1"/>
      <dgm:spPr/>
      <dgm:t>
        <a:bodyPr/>
        <a:lstStyle/>
        <a:p>
          <a:r>
            <a:rPr lang="nb-NO" sz="2800" b="1" i="0"/>
            <a:t>Eye contact: </a:t>
          </a:r>
          <a:r>
            <a:rPr lang="nb-NO" sz="2800" b="0" i="0"/>
            <a:t>Maintain eye contact with the person to show attentiveness and interest. Eye contact can help establish a connection and promote a sense of being seen and understood.</a:t>
          </a:r>
          <a:endParaRPr lang="en-US" sz="2800"/>
        </a:p>
      </dgm:t>
    </dgm:pt>
    <dgm:pt modelId="{AD5E27EF-3ADD-48D9-8438-32E961C701D4}" type="parTrans" cxnId="{25C3C63A-DD84-46F0-85C3-DFDD3182FB52}">
      <dgm:prSet/>
      <dgm:spPr/>
      <dgm:t>
        <a:bodyPr/>
        <a:lstStyle/>
        <a:p>
          <a:endParaRPr lang="en-US"/>
        </a:p>
      </dgm:t>
    </dgm:pt>
    <dgm:pt modelId="{92254468-BFF3-48E9-931B-F74ED210AB26}" type="sibTrans" cxnId="{25C3C63A-DD84-46F0-85C3-DFDD3182FB52}">
      <dgm:prSet/>
      <dgm:spPr/>
      <dgm:t>
        <a:bodyPr/>
        <a:lstStyle/>
        <a:p>
          <a:endParaRPr lang="en-US"/>
        </a:p>
      </dgm:t>
    </dgm:pt>
    <dgm:pt modelId="{0E7BA371-CD76-4101-B036-59FA973EDE91}">
      <dgm:prSet custT="1"/>
      <dgm:spPr/>
      <dgm:t>
        <a:bodyPr/>
        <a:lstStyle/>
        <a:p>
          <a:r>
            <a:rPr lang="nb-NO" sz="2800" b="1" i="0">
              <a:solidFill>
                <a:schemeClr val="tx1"/>
              </a:solidFill>
            </a:rPr>
            <a:t>Touch</a:t>
          </a:r>
          <a:r>
            <a:rPr lang="nb-NO" sz="2800" b="0" i="0">
              <a:solidFill>
                <a:schemeClr val="tx1"/>
              </a:solidFill>
            </a:rPr>
            <a:t>: Appropriate touch, such as holding hands or gently patting the person's shoulder, can convey comfort, support, and reassurance. However, always ensure that the person is comfortable with touch and respect their personal boundaries.</a:t>
          </a:r>
          <a:endParaRPr lang="en-US" sz="2800">
            <a:solidFill>
              <a:schemeClr val="tx1"/>
            </a:solidFill>
          </a:endParaRPr>
        </a:p>
      </dgm:t>
    </dgm:pt>
    <dgm:pt modelId="{EB2252CA-211D-4776-A4DF-FA5ACFA3971F}" type="parTrans" cxnId="{9D241D5F-AD97-4E1B-912C-5B0AE4723C6E}">
      <dgm:prSet/>
      <dgm:spPr/>
      <dgm:t>
        <a:bodyPr/>
        <a:lstStyle/>
        <a:p>
          <a:endParaRPr lang="en-US"/>
        </a:p>
      </dgm:t>
    </dgm:pt>
    <dgm:pt modelId="{A51E1EBE-C031-4340-BBB6-C211DA4E8756}" type="sibTrans" cxnId="{9D241D5F-AD97-4E1B-912C-5B0AE4723C6E}">
      <dgm:prSet/>
      <dgm:spPr/>
      <dgm:t>
        <a:bodyPr/>
        <a:lstStyle/>
        <a:p>
          <a:endParaRPr lang="en-US"/>
        </a:p>
      </dgm:t>
    </dgm:pt>
    <dgm:pt modelId="{CA652C4B-C092-43ED-9FC9-77DCA47BAE7A}" type="pres">
      <dgm:prSet presAssocID="{EB5B1E41-AECB-4789-AF9A-5A6C5F514067}" presName="root" presStyleCnt="0">
        <dgm:presLayoutVars>
          <dgm:dir/>
          <dgm:resizeHandles val="exact"/>
        </dgm:presLayoutVars>
      </dgm:prSet>
      <dgm:spPr/>
    </dgm:pt>
    <dgm:pt modelId="{1C6F41FA-4034-4655-BCA5-C4624AF6E59A}" type="pres">
      <dgm:prSet presAssocID="{60AAE779-4EC7-4CF4-BF4E-60D1F445AD00}" presName="compNode" presStyleCnt="0"/>
      <dgm:spPr/>
    </dgm:pt>
    <dgm:pt modelId="{9AEBCCEC-5FF2-4134-9D26-7ABE78AFD8EB}" type="pres">
      <dgm:prSet presAssocID="{60AAE779-4EC7-4CF4-BF4E-60D1F445AD00}" presName="bgRect" presStyleLbl="bgShp" presStyleIdx="0" presStyleCnt="3"/>
      <dgm:spPr/>
    </dgm:pt>
    <dgm:pt modelId="{F5B51700-6FEB-4F9A-8526-71603B11E5D0}" type="pres">
      <dgm:prSet presAssocID="{60AAE779-4EC7-4CF4-BF4E-60D1F445AD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4F922FC8-B32B-4947-982E-A3B2EAF7C1CF}" type="pres">
      <dgm:prSet presAssocID="{60AAE779-4EC7-4CF4-BF4E-60D1F445AD00}" presName="spaceRect" presStyleCnt="0"/>
      <dgm:spPr/>
    </dgm:pt>
    <dgm:pt modelId="{760D4B36-4D46-47A8-9479-1209BF27F93B}" type="pres">
      <dgm:prSet presAssocID="{60AAE779-4EC7-4CF4-BF4E-60D1F445AD00}" presName="parTx" presStyleLbl="revTx" presStyleIdx="0" presStyleCnt="3">
        <dgm:presLayoutVars>
          <dgm:chMax val="0"/>
          <dgm:chPref val="0"/>
        </dgm:presLayoutVars>
      </dgm:prSet>
      <dgm:spPr/>
    </dgm:pt>
    <dgm:pt modelId="{3FDA5D5C-D394-4D02-9915-AA5C5665A29F}" type="pres">
      <dgm:prSet presAssocID="{F4C19098-43AC-4B00-8DC0-B2C34D8378C0}" presName="sibTrans" presStyleCnt="0"/>
      <dgm:spPr/>
    </dgm:pt>
    <dgm:pt modelId="{483E1F40-2184-4D87-BEAE-55EC06B249F7}" type="pres">
      <dgm:prSet presAssocID="{565DABCB-1334-44CF-96DA-89C06CF3E8B9}" presName="compNode" presStyleCnt="0"/>
      <dgm:spPr/>
    </dgm:pt>
    <dgm:pt modelId="{2AD9CDF7-9CBA-4227-8F4A-8D241392FB8C}" type="pres">
      <dgm:prSet presAssocID="{565DABCB-1334-44CF-96DA-89C06CF3E8B9}" presName="bgRect" presStyleLbl="bgShp" presStyleIdx="1" presStyleCnt="3"/>
      <dgm:spPr/>
    </dgm:pt>
    <dgm:pt modelId="{A0E3F998-3B5E-4EC7-A50F-B9325FCE5970}" type="pres">
      <dgm:prSet presAssocID="{565DABCB-1334-44CF-96DA-89C06CF3E8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Øye"/>
        </a:ext>
      </dgm:extLst>
    </dgm:pt>
    <dgm:pt modelId="{1AE33BAB-A475-4045-9ED7-0E09C0666E18}" type="pres">
      <dgm:prSet presAssocID="{565DABCB-1334-44CF-96DA-89C06CF3E8B9}" presName="spaceRect" presStyleCnt="0"/>
      <dgm:spPr/>
    </dgm:pt>
    <dgm:pt modelId="{AA0DF5A4-AF05-4B57-9224-0E3406D620C9}" type="pres">
      <dgm:prSet presAssocID="{565DABCB-1334-44CF-96DA-89C06CF3E8B9}" presName="parTx" presStyleLbl="revTx" presStyleIdx="1" presStyleCnt="3">
        <dgm:presLayoutVars>
          <dgm:chMax val="0"/>
          <dgm:chPref val="0"/>
        </dgm:presLayoutVars>
      </dgm:prSet>
      <dgm:spPr/>
    </dgm:pt>
    <dgm:pt modelId="{1A15B97A-CDA9-45EE-9FE5-8BA8963EAE10}" type="pres">
      <dgm:prSet presAssocID="{92254468-BFF3-48E9-931B-F74ED210AB26}" presName="sibTrans" presStyleCnt="0"/>
      <dgm:spPr/>
    </dgm:pt>
    <dgm:pt modelId="{53CF856F-9993-495B-A4A6-C1388D3B6A19}" type="pres">
      <dgm:prSet presAssocID="{0E7BA371-CD76-4101-B036-59FA973EDE91}" presName="compNode" presStyleCnt="0"/>
      <dgm:spPr/>
    </dgm:pt>
    <dgm:pt modelId="{E3D0AE56-9E8B-42C6-9F12-B502FA99F5B5}" type="pres">
      <dgm:prSet presAssocID="{0E7BA371-CD76-4101-B036-59FA973EDE91}" presName="bgRect" presStyleLbl="bgShp" presStyleIdx="2" presStyleCnt="3"/>
      <dgm:spPr/>
    </dgm:pt>
    <dgm:pt modelId="{650D14FE-BD8C-4B26-BDD2-697C928990C0}" type="pres">
      <dgm:prSet presAssocID="{0E7BA371-CD76-4101-B036-59FA973EDE9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åndtrykk"/>
        </a:ext>
      </dgm:extLst>
    </dgm:pt>
    <dgm:pt modelId="{C77685D2-BF3A-497B-8B97-6B61B0D814CA}" type="pres">
      <dgm:prSet presAssocID="{0E7BA371-CD76-4101-B036-59FA973EDE91}" presName="spaceRect" presStyleCnt="0"/>
      <dgm:spPr/>
    </dgm:pt>
    <dgm:pt modelId="{38BE9C67-257E-4853-965F-906F4C22CB1B}" type="pres">
      <dgm:prSet presAssocID="{0E7BA371-CD76-4101-B036-59FA973EDE91}" presName="parTx" presStyleLbl="revTx" presStyleIdx="2" presStyleCnt="3">
        <dgm:presLayoutVars>
          <dgm:chMax val="0"/>
          <dgm:chPref val="0"/>
        </dgm:presLayoutVars>
      </dgm:prSet>
      <dgm:spPr/>
    </dgm:pt>
  </dgm:ptLst>
  <dgm:cxnLst>
    <dgm:cxn modelId="{29522123-1779-4F5B-B1E5-3A09889CF3F5}" type="presOf" srcId="{EB5B1E41-AECB-4789-AF9A-5A6C5F514067}" destId="{CA652C4B-C092-43ED-9FC9-77DCA47BAE7A}" srcOrd="0" destOrd="0" presId="urn:microsoft.com/office/officeart/2018/2/layout/IconVerticalSolidList"/>
    <dgm:cxn modelId="{25C3C63A-DD84-46F0-85C3-DFDD3182FB52}" srcId="{EB5B1E41-AECB-4789-AF9A-5A6C5F514067}" destId="{565DABCB-1334-44CF-96DA-89C06CF3E8B9}" srcOrd="1" destOrd="0" parTransId="{AD5E27EF-3ADD-48D9-8438-32E961C701D4}" sibTransId="{92254468-BFF3-48E9-931B-F74ED210AB26}"/>
    <dgm:cxn modelId="{9D241D5F-AD97-4E1B-912C-5B0AE4723C6E}" srcId="{EB5B1E41-AECB-4789-AF9A-5A6C5F514067}" destId="{0E7BA371-CD76-4101-B036-59FA973EDE91}" srcOrd="2" destOrd="0" parTransId="{EB2252CA-211D-4776-A4DF-FA5ACFA3971F}" sibTransId="{A51E1EBE-C031-4340-BBB6-C211DA4E8756}"/>
    <dgm:cxn modelId="{CA854675-651F-4B0E-B7FF-F10EB9979DD3}" type="presOf" srcId="{0E7BA371-CD76-4101-B036-59FA973EDE91}" destId="{38BE9C67-257E-4853-965F-906F4C22CB1B}" srcOrd="0" destOrd="0" presId="urn:microsoft.com/office/officeart/2018/2/layout/IconVerticalSolidList"/>
    <dgm:cxn modelId="{E81C4B99-8571-4261-B76F-6AD7C89D496A}" type="presOf" srcId="{60AAE779-4EC7-4CF4-BF4E-60D1F445AD00}" destId="{760D4B36-4D46-47A8-9479-1209BF27F93B}" srcOrd="0" destOrd="0" presId="urn:microsoft.com/office/officeart/2018/2/layout/IconVerticalSolidList"/>
    <dgm:cxn modelId="{071AE3CC-263B-4F7A-85AF-6CC235E1F9FD}" srcId="{EB5B1E41-AECB-4789-AF9A-5A6C5F514067}" destId="{60AAE779-4EC7-4CF4-BF4E-60D1F445AD00}" srcOrd="0" destOrd="0" parTransId="{FD64E459-4CBB-4D31-BF20-1A14E3F80CD3}" sibTransId="{F4C19098-43AC-4B00-8DC0-B2C34D8378C0}"/>
    <dgm:cxn modelId="{B63296F5-86C2-4F8B-90B8-188E24C09536}" type="presOf" srcId="{565DABCB-1334-44CF-96DA-89C06CF3E8B9}" destId="{AA0DF5A4-AF05-4B57-9224-0E3406D620C9}" srcOrd="0" destOrd="0" presId="urn:microsoft.com/office/officeart/2018/2/layout/IconVerticalSolidList"/>
    <dgm:cxn modelId="{D36EB6AA-1862-42EE-981A-5ECC0F4EABFE}" type="presParOf" srcId="{CA652C4B-C092-43ED-9FC9-77DCA47BAE7A}" destId="{1C6F41FA-4034-4655-BCA5-C4624AF6E59A}" srcOrd="0" destOrd="0" presId="urn:microsoft.com/office/officeart/2018/2/layout/IconVerticalSolidList"/>
    <dgm:cxn modelId="{A8DDF2B8-F17D-40B2-93BA-B93D504592DD}" type="presParOf" srcId="{1C6F41FA-4034-4655-BCA5-C4624AF6E59A}" destId="{9AEBCCEC-5FF2-4134-9D26-7ABE78AFD8EB}" srcOrd="0" destOrd="0" presId="urn:microsoft.com/office/officeart/2018/2/layout/IconVerticalSolidList"/>
    <dgm:cxn modelId="{FC84AF8E-874F-4A5E-8228-3E772FB52C83}" type="presParOf" srcId="{1C6F41FA-4034-4655-BCA5-C4624AF6E59A}" destId="{F5B51700-6FEB-4F9A-8526-71603B11E5D0}" srcOrd="1" destOrd="0" presId="urn:microsoft.com/office/officeart/2018/2/layout/IconVerticalSolidList"/>
    <dgm:cxn modelId="{0ABB1D92-4F06-426A-B743-EF256BB39703}" type="presParOf" srcId="{1C6F41FA-4034-4655-BCA5-C4624AF6E59A}" destId="{4F922FC8-B32B-4947-982E-A3B2EAF7C1CF}" srcOrd="2" destOrd="0" presId="urn:microsoft.com/office/officeart/2018/2/layout/IconVerticalSolidList"/>
    <dgm:cxn modelId="{D6EF22B6-51EC-4843-BD72-C02673011255}" type="presParOf" srcId="{1C6F41FA-4034-4655-BCA5-C4624AF6E59A}" destId="{760D4B36-4D46-47A8-9479-1209BF27F93B}" srcOrd="3" destOrd="0" presId="urn:microsoft.com/office/officeart/2018/2/layout/IconVerticalSolidList"/>
    <dgm:cxn modelId="{6D5F9B32-5A02-4C9D-8D2C-0CFE9916E2A7}" type="presParOf" srcId="{CA652C4B-C092-43ED-9FC9-77DCA47BAE7A}" destId="{3FDA5D5C-D394-4D02-9915-AA5C5665A29F}" srcOrd="1" destOrd="0" presId="urn:microsoft.com/office/officeart/2018/2/layout/IconVerticalSolidList"/>
    <dgm:cxn modelId="{247C6115-403E-4E97-80F0-7F13D4C11DD1}" type="presParOf" srcId="{CA652C4B-C092-43ED-9FC9-77DCA47BAE7A}" destId="{483E1F40-2184-4D87-BEAE-55EC06B249F7}" srcOrd="2" destOrd="0" presId="urn:microsoft.com/office/officeart/2018/2/layout/IconVerticalSolidList"/>
    <dgm:cxn modelId="{05D778B3-1AAD-464B-8157-55D562111893}" type="presParOf" srcId="{483E1F40-2184-4D87-BEAE-55EC06B249F7}" destId="{2AD9CDF7-9CBA-4227-8F4A-8D241392FB8C}" srcOrd="0" destOrd="0" presId="urn:microsoft.com/office/officeart/2018/2/layout/IconVerticalSolidList"/>
    <dgm:cxn modelId="{93E78C0A-1996-4CF0-BC13-6C971DECCB62}" type="presParOf" srcId="{483E1F40-2184-4D87-BEAE-55EC06B249F7}" destId="{A0E3F998-3B5E-4EC7-A50F-B9325FCE5970}" srcOrd="1" destOrd="0" presId="urn:microsoft.com/office/officeart/2018/2/layout/IconVerticalSolidList"/>
    <dgm:cxn modelId="{D1B2CB84-6523-43FE-A78D-E8B8F06F7118}" type="presParOf" srcId="{483E1F40-2184-4D87-BEAE-55EC06B249F7}" destId="{1AE33BAB-A475-4045-9ED7-0E09C0666E18}" srcOrd="2" destOrd="0" presId="urn:microsoft.com/office/officeart/2018/2/layout/IconVerticalSolidList"/>
    <dgm:cxn modelId="{12338542-2EA7-462B-9E06-5A4EF8629CAC}" type="presParOf" srcId="{483E1F40-2184-4D87-BEAE-55EC06B249F7}" destId="{AA0DF5A4-AF05-4B57-9224-0E3406D620C9}" srcOrd="3" destOrd="0" presId="urn:microsoft.com/office/officeart/2018/2/layout/IconVerticalSolidList"/>
    <dgm:cxn modelId="{9BA3CC1D-22E3-4D77-B594-8A65E078A9F5}" type="presParOf" srcId="{CA652C4B-C092-43ED-9FC9-77DCA47BAE7A}" destId="{1A15B97A-CDA9-45EE-9FE5-8BA8963EAE10}" srcOrd="3" destOrd="0" presId="urn:microsoft.com/office/officeart/2018/2/layout/IconVerticalSolidList"/>
    <dgm:cxn modelId="{9AA7A25F-89E5-4102-9DBE-7911A8C09CD4}" type="presParOf" srcId="{CA652C4B-C092-43ED-9FC9-77DCA47BAE7A}" destId="{53CF856F-9993-495B-A4A6-C1388D3B6A19}" srcOrd="4" destOrd="0" presId="urn:microsoft.com/office/officeart/2018/2/layout/IconVerticalSolidList"/>
    <dgm:cxn modelId="{F21966AF-5358-4A5D-B5DC-AE6AA8099FAC}" type="presParOf" srcId="{53CF856F-9993-495B-A4A6-C1388D3B6A19}" destId="{E3D0AE56-9E8B-42C6-9F12-B502FA99F5B5}" srcOrd="0" destOrd="0" presId="urn:microsoft.com/office/officeart/2018/2/layout/IconVerticalSolidList"/>
    <dgm:cxn modelId="{A724261A-FB7A-4471-A67A-CDB03D67E655}" type="presParOf" srcId="{53CF856F-9993-495B-A4A6-C1388D3B6A19}" destId="{650D14FE-BD8C-4B26-BDD2-697C928990C0}" srcOrd="1" destOrd="0" presId="urn:microsoft.com/office/officeart/2018/2/layout/IconVerticalSolidList"/>
    <dgm:cxn modelId="{42C0B084-4DFC-4FF5-980E-6137EDC4BEEC}" type="presParOf" srcId="{53CF856F-9993-495B-A4A6-C1388D3B6A19}" destId="{C77685D2-BF3A-497B-8B97-6B61B0D814CA}" srcOrd="2" destOrd="0" presId="urn:microsoft.com/office/officeart/2018/2/layout/IconVerticalSolidList"/>
    <dgm:cxn modelId="{8F4A4B52-2611-446B-9B8C-1E6EA4EA5B5C}" type="presParOf" srcId="{53CF856F-9993-495B-A4A6-C1388D3B6A19}" destId="{38BE9C67-257E-4853-965F-906F4C22CB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E7F4A-3A71-8840-9AD3-1A6D94FB3E21}">
      <dsp:nvSpPr>
        <dsp:cNvPr id="0" name=""/>
        <dsp:cNvSpPr/>
      </dsp:nvSpPr>
      <dsp:spPr>
        <a:xfrm>
          <a:off x="0" y="625643"/>
          <a:ext cx="6263640" cy="1352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b="0" kern="1200"/>
            <a:t>Coupland et.al's Communication Accommodation Theory</a:t>
          </a:r>
          <a:endParaRPr lang="en-US" sz="3400" kern="1200"/>
        </a:p>
      </dsp:txBody>
      <dsp:txXfrm>
        <a:off x="66025" y="691668"/>
        <a:ext cx="6131590" cy="1220470"/>
      </dsp:txXfrm>
    </dsp:sp>
    <dsp:sp modelId="{A989D5FA-1E71-9741-A94F-6806FACF4F86}">
      <dsp:nvSpPr>
        <dsp:cNvPr id="0" name=""/>
        <dsp:cNvSpPr/>
      </dsp:nvSpPr>
      <dsp:spPr>
        <a:xfrm>
          <a:off x="0" y="2076083"/>
          <a:ext cx="6263640" cy="13525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kern="1200"/>
            <a:t>Ryan et.al’s Communication Predicaments of Ageing Model</a:t>
          </a:r>
          <a:endParaRPr lang="en-US" sz="3400" kern="1200"/>
        </a:p>
      </dsp:txBody>
      <dsp:txXfrm>
        <a:off x="66025" y="2142108"/>
        <a:ext cx="6131590" cy="1220470"/>
      </dsp:txXfrm>
    </dsp:sp>
    <dsp:sp modelId="{68D62631-66E1-9243-AC58-6BB49C0E5DED}">
      <dsp:nvSpPr>
        <dsp:cNvPr id="0" name=""/>
        <dsp:cNvSpPr/>
      </dsp:nvSpPr>
      <dsp:spPr>
        <a:xfrm>
          <a:off x="0" y="3526523"/>
          <a:ext cx="6263640" cy="1352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b="0" kern="1200"/>
            <a:t>Ryan et al's Communication Enhancement Model</a:t>
          </a:r>
          <a:endParaRPr lang="en-US" sz="3400" kern="1200"/>
        </a:p>
      </dsp:txBody>
      <dsp:txXfrm>
        <a:off x="66025" y="3592548"/>
        <a:ext cx="6131590" cy="12204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497FF-9ABB-E045-8C40-0EED5557ECE8}">
      <dsp:nvSpPr>
        <dsp:cNvPr id="0" name=""/>
        <dsp:cNvSpPr/>
      </dsp:nvSpPr>
      <dsp:spPr>
        <a:xfrm>
          <a:off x="2971036" y="0"/>
          <a:ext cx="6176963" cy="617696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79E50-F036-834C-83F9-4D8D1CC7BD5D}">
      <dsp:nvSpPr>
        <dsp:cNvPr id="0" name=""/>
        <dsp:cNvSpPr/>
      </dsp:nvSpPr>
      <dsp:spPr>
        <a:xfrm>
          <a:off x="0" y="401502"/>
          <a:ext cx="5837748"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kern="1200"/>
            <a:t>Body language: </a:t>
          </a:r>
          <a:r>
            <a:rPr lang="nb-NO" sz="2400" b="0" i="0" kern="1200"/>
            <a:t>Pay attention to your own body language and use it to convey openness, calmness, and respect. Avoid crossing your arms or displaying signs of impatience or frustration, as this can create barriers to effective communication.</a:t>
          </a:r>
          <a:endParaRPr lang="en-US" sz="2400" kern="1200"/>
        </a:p>
      </dsp:txBody>
      <dsp:txXfrm>
        <a:off x="120614" y="522116"/>
        <a:ext cx="5596520" cy="2229557"/>
      </dsp:txXfrm>
    </dsp:sp>
    <dsp:sp modelId="{7DB12E6F-9C6B-E943-A2B9-851945FF046D}">
      <dsp:nvSpPr>
        <dsp:cNvPr id="0" name=""/>
        <dsp:cNvSpPr/>
      </dsp:nvSpPr>
      <dsp:spPr>
        <a:xfrm>
          <a:off x="6201897" y="356534"/>
          <a:ext cx="5736397"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u="sng" kern="1200"/>
            <a:t>Gentle gestures: </a:t>
          </a:r>
          <a:r>
            <a:rPr lang="nb-NO" sz="2400" b="0" i="0" kern="1200"/>
            <a:t>Use gentle gestures to communicate understanding and support. For example, nodding your head to indicate agreement or understanding, or pointing to objects or pictures to aid comprehension.</a:t>
          </a:r>
          <a:endParaRPr lang="en-US" sz="2400" kern="1200"/>
        </a:p>
      </dsp:txBody>
      <dsp:txXfrm>
        <a:off x="6322511" y="477148"/>
        <a:ext cx="5495169" cy="2229557"/>
      </dsp:txXfrm>
    </dsp:sp>
    <dsp:sp modelId="{E3FB2A84-625C-F048-B648-0E766C7DD84F}">
      <dsp:nvSpPr>
        <dsp:cNvPr id="0" name=""/>
        <dsp:cNvSpPr/>
      </dsp:nvSpPr>
      <dsp:spPr>
        <a:xfrm>
          <a:off x="59265" y="3319672"/>
          <a:ext cx="5774323"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u="sng" kern="1200"/>
            <a:t>Visual aids: </a:t>
          </a:r>
          <a:r>
            <a:rPr lang="nb-NO" sz="2400" b="0" i="0" kern="1200"/>
            <a:t>Utilize visual aids such as photographs, objects, or written cues to enhance understanding and facilitate communication. These aids can help stimulate memories, prompt conversations, and provide context to the person's environment.</a:t>
          </a:r>
          <a:endParaRPr lang="en-US" sz="2400" kern="1200"/>
        </a:p>
      </dsp:txBody>
      <dsp:txXfrm>
        <a:off x="179879" y="3440286"/>
        <a:ext cx="5533095" cy="2229557"/>
      </dsp:txXfrm>
    </dsp:sp>
    <dsp:sp modelId="{FC29A44A-A0EF-F149-80D2-88AE3886DC4F}">
      <dsp:nvSpPr>
        <dsp:cNvPr id="0" name=""/>
        <dsp:cNvSpPr/>
      </dsp:nvSpPr>
      <dsp:spPr>
        <a:xfrm>
          <a:off x="6185096" y="3244709"/>
          <a:ext cx="5983673" cy="24707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b="1" i="0" u="sng" kern="1200"/>
            <a:t>Music and sound: </a:t>
          </a:r>
          <a:r>
            <a:rPr lang="nb-NO" sz="2400" b="0" i="0" kern="1200"/>
            <a:t>Engage the person with dementia through music, soothing sounds, or familiar melodies. Music can evoke emotions, memories, and a sense of comfort, even when verbal communication is limited.</a:t>
          </a:r>
          <a:endParaRPr lang="en-US" sz="2400" kern="1200"/>
        </a:p>
      </dsp:txBody>
      <dsp:txXfrm>
        <a:off x="6305710" y="3365323"/>
        <a:ext cx="5742445" cy="22295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A1D87-7A72-D24D-B728-1DE38AD9C111}">
      <dsp:nvSpPr>
        <dsp:cNvPr id="0" name=""/>
        <dsp:cNvSpPr/>
      </dsp:nvSpPr>
      <dsp:spPr>
        <a:xfrm>
          <a:off x="0" y="3233"/>
          <a:ext cx="66178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976EA-C085-134F-A218-BCB8C88DBCD7}">
      <dsp:nvSpPr>
        <dsp:cNvPr id="0" name=""/>
        <dsp:cNvSpPr/>
      </dsp:nvSpPr>
      <dsp:spPr>
        <a:xfrm>
          <a:off x="0" y="3233"/>
          <a:ext cx="6617843" cy="2205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b="1" i="0" u="sng" kern="1200"/>
            <a:t>Body positioning: </a:t>
          </a:r>
          <a:r>
            <a:rPr lang="nb-NO" sz="2400" b="0" i="0" kern="1200"/>
            <a:t>Be aware of your body positioning and maintain a calm and non-threatening posture. Approach the person from the front, at their eye level, and avoid standing too close or invading their personal space.</a:t>
          </a:r>
          <a:endParaRPr lang="en-US" sz="2400" kern="1200"/>
        </a:p>
      </dsp:txBody>
      <dsp:txXfrm>
        <a:off x="0" y="3233"/>
        <a:ext cx="6617843" cy="2205509"/>
      </dsp:txXfrm>
    </dsp:sp>
    <dsp:sp modelId="{1B220D24-7D69-CF4E-BFD1-4E49A67EEBF1}">
      <dsp:nvSpPr>
        <dsp:cNvPr id="0" name=""/>
        <dsp:cNvSpPr/>
      </dsp:nvSpPr>
      <dsp:spPr>
        <a:xfrm>
          <a:off x="0" y="2208743"/>
          <a:ext cx="6617843"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E84F4-C95D-C949-AD1B-A0C7EB28D5CF}">
      <dsp:nvSpPr>
        <dsp:cNvPr id="0" name=""/>
        <dsp:cNvSpPr/>
      </dsp:nvSpPr>
      <dsp:spPr>
        <a:xfrm>
          <a:off x="0" y="2208743"/>
          <a:ext cx="6617843" cy="2205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b="1" i="0" u="sng" kern="1200"/>
            <a:t>Observation and interpretation: </a:t>
          </a:r>
          <a:r>
            <a:rPr lang="nb-NO" sz="2400" b="0" i="0" kern="1200"/>
            <a:t>Observe the person's non-verbal cues, such as changes in facial expression, body language, or agitation. Interpret these cues to understand their needs, emotions, and potential discomfort, and respond accordingly.</a:t>
          </a:r>
          <a:endParaRPr lang="en-US" sz="2400" kern="1200"/>
        </a:p>
      </dsp:txBody>
      <dsp:txXfrm>
        <a:off x="0" y="2208743"/>
        <a:ext cx="6617843" cy="2205509"/>
      </dsp:txXfrm>
    </dsp:sp>
    <dsp:sp modelId="{6D089F67-5BE5-EF42-87D1-93491166AE5A}">
      <dsp:nvSpPr>
        <dsp:cNvPr id="0" name=""/>
        <dsp:cNvSpPr/>
      </dsp:nvSpPr>
      <dsp:spPr>
        <a:xfrm>
          <a:off x="0" y="4414253"/>
          <a:ext cx="6617843"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791BD0-3061-114F-B6BD-2A561945EEE1}">
      <dsp:nvSpPr>
        <dsp:cNvPr id="0" name=""/>
        <dsp:cNvSpPr/>
      </dsp:nvSpPr>
      <dsp:spPr>
        <a:xfrm>
          <a:off x="0" y="4414253"/>
          <a:ext cx="6617843" cy="2205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b="1" i="0" u="sng" kern="1200"/>
            <a:t>Patience and presence: </a:t>
          </a:r>
          <a:r>
            <a:rPr lang="nb-NO" sz="2400" b="0" i="0" kern="1200"/>
            <a:t>Remain patient and present during interactions. Give the person ample time to process information, respond, and express themselves. Avoid rushing or interrupting, as it can cause further frustration or confusion.</a:t>
          </a:r>
          <a:endParaRPr lang="en-US" sz="2400" kern="1200"/>
        </a:p>
      </dsp:txBody>
      <dsp:txXfrm>
        <a:off x="0" y="4414253"/>
        <a:ext cx="6617843" cy="22055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B5AD5-F363-46FF-966A-A390300E68F9}">
      <dsp:nvSpPr>
        <dsp:cNvPr id="0" name=""/>
        <dsp:cNvSpPr/>
      </dsp:nvSpPr>
      <dsp:spPr>
        <a:xfrm>
          <a:off x="0" y="15424"/>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D1EA2-1F26-4565-8745-ED93A99A8329}">
      <dsp:nvSpPr>
        <dsp:cNvPr id="0" name=""/>
        <dsp:cNvSpPr/>
      </dsp:nvSpPr>
      <dsp:spPr>
        <a:xfrm>
          <a:off x="132362" y="101383"/>
          <a:ext cx="240893" cy="240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80BB5D-A9BA-43B9-936C-F807964A990F}">
      <dsp:nvSpPr>
        <dsp:cNvPr id="0" name=""/>
        <dsp:cNvSpPr/>
      </dsp:nvSpPr>
      <dsp:spPr>
        <a:xfrm>
          <a:off x="505618" y="2932"/>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Using familiar words repeatedly</a:t>
          </a:r>
          <a:r>
            <a:rPr lang="nb-NO" sz="1600" i="1" kern="1200"/>
            <a:t>.</a:t>
          </a:r>
          <a:endParaRPr lang="en-US" sz="1600" kern="1200"/>
        </a:p>
      </dsp:txBody>
      <dsp:txXfrm>
        <a:off x="505618" y="2932"/>
        <a:ext cx="9979611" cy="492256"/>
      </dsp:txXfrm>
    </dsp:sp>
    <dsp:sp modelId="{05E3CE93-63DF-4254-AC63-C799C303AEA4}">
      <dsp:nvSpPr>
        <dsp:cNvPr id="0" name=""/>
        <dsp:cNvSpPr/>
      </dsp:nvSpPr>
      <dsp:spPr>
        <a:xfrm>
          <a:off x="0" y="618252"/>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083CC-B29C-4982-858F-A5773702CB8B}">
      <dsp:nvSpPr>
        <dsp:cNvPr id="0" name=""/>
        <dsp:cNvSpPr/>
      </dsp:nvSpPr>
      <dsp:spPr>
        <a:xfrm>
          <a:off x="132362" y="716703"/>
          <a:ext cx="240893" cy="2406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792E4-E65D-4007-96A7-C51F4149F542}">
      <dsp:nvSpPr>
        <dsp:cNvPr id="0" name=""/>
        <dsp:cNvSpPr/>
      </dsp:nvSpPr>
      <dsp:spPr>
        <a:xfrm>
          <a:off x="505618" y="618252"/>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Describing familiar objects rather than</a:t>
          </a:r>
          <a:r>
            <a:rPr lang="nb-NO" sz="2800" kern="1200"/>
            <a:t> </a:t>
          </a:r>
          <a:r>
            <a:rPr lang="nb-NO" sz="2800" i="1" kern="1200"/>
            <a:t>calling them by name.</a:t>
          </a:r>
          <a:endParaRPr lang="en-US" sz="2800" kern="1200"/>
        </a:p>
      </dsp:txBody>
      <dsp:txXfrm>
        <a:off x="505618" y="618252"/>
        <a:ext cx="9979611" cy="492256"/>
      </dsp:txXfrm>
    </dsp:sp>
    <dsp:sp modelId="{6A6B1C0D-2320-4EF9-BFD4-8BA5433E5BA8}">
      <dsp:nvSpPr>
        <dsp:cNvPr id="0" name=""/>
        <dsp:cNvSpPr/>
      </dsp:nvSpPr>
      <dsp:spPr>
        <a:xfrm>
          <a:off x="0" y="1233572"/>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A2105-EED0-4DC9-8C99-A92E0B0A5170}">
      <dsp:nvSpPr>
        <dsp:cNvPr id="0" name=""/>
        <dsp:cNvSpPr/>
      </dsp:nvSpPr>
      <dsp:spPr>
        <a:xfrm>
          <a:off x="132362" y="1332024"/>
          <a:ext cx="240893" cy="240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0E9A8-D33A-49E2-BF99-32A33A266399}">
      <dsp:nvSpPr>
        <dsp:cNvPr id="0" name=""/>
        <dsp:cNvSpPr/>
      </dsp:nvSpPr>
      <dsp:spPr>
        <a:xfrm>
          <a:off x="505618" y="1233572"/>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Difficulty finding the right words</a:t>
          </a:r>
          <a:r>
            <a:rPr lang="nb-NO" sz="1600" i="1" kern="1200"/>
            <a:t>.</a:t>
          </a:r>
          <a:endParaRPr lang="en-US" sz="1600" kern="1200"/>
        </a:p>
      </dsp:txBody>
      <dsp:txXfrm>
        <a:off x="505618" y="1233572"/>
        <a:ext cx="9979611" cy="492256"/>
      </dsp:txXfrm>
    </dsp:sp>
    <dsp:sp modelId="{556E9981-6412-48A5-B0F5-75018D7B0051}">
      <dsp:nvSpPr>
        <dsp:cNvPr id="0" name=""/>
        <dsp:cNvSpPr/>
      </dsp:nvSpPr>
      <dsp:spPr>
        <a:xfrm>
          <a:off x="0" y="1848893"/>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6FBD2-BBAB-4991-9EA2-9EFC808F3CAB}">
      <dsp:nvSpPr>
        <dsp:cNvPr id="0" name=""/>
        <dsp:cNvSpPr/>
      </dsp:nvSpPr>
      <dsp:spPr>
        <a:xfrm>
          <a:off x="132362" y="1947344"/>
          <a:ext cx="240893" cy="2406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587B41-2AB4-44E2-8098-136FEC7166A3}">
      <dsp:nvSpPr>
        <dsp:cNvPr id="0" name=""/>
        <dsp:cNvSpPr/>
      </dsp:nvSpPr>
      <dsp:spPr>
        <a:xfrm>
          <a:off x="505618" y="1848893"/>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Easily losing a train of thought</a:t>
          </a:r>
          <a:r>
            <a:rPr lang="nb-NO" sz="1600" i="1" kern="1200"/>
            <a:t>.</a:t>
          </a:r>
          <a:endParaRPr lang="en-US" sz="1600" kern="1200"/>
        </a:p>
      </dsp:txBody>
      <dsp:txXfrm>
        <a:off x="505618" y="1848893"/>
        <a:ext cx="9979611" cy="492256"/>
      </dsp:txXfrm>
    </dsp:sp>
    <dsp:sp modelId="{BFC6C9A7-6279-4D0B-B96A-94EAAD62CE6B}">
      <dsp:nvSpPr>
        <dsp:cNvPr id="0" name=""/>
        <dsp:cNvSpPr/>
      </dsp:nvSpPr>
      <dsp:spPr>
        <a:xfrm>
          <a:off x="0" y="2464213"/>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F9361-3FFA-4941-9C0E-85849BB17F61}">
      <dsp:nvSpPr>
        <dsp:cNvPr id="0" name=""/>
        <dsp:cNvSpPr/>
      </dsp:nvSpPr>
      <dsp:spPr>
        <a:xfrm>
          <a:off x="132362" y="2562664"/>
          <a:ext cx="240893" cy="2406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5B337-6791-494C-BE18-434EDAEF2E7A}">
      <dsp:nvSpPr>
        <dsp:cNvPr id="0" name=""/>
        <dsp:cNvSpPr/>
      </dsp:nvSpPr>
      <dsp:spPr>
        <a:xfrm>
          <a:off x="505618" y="2464213"/>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Difficulty with logical word organizing</a:t>
          </a:r>
          <a:endParaRPr lang="en-US" sz="2800" kern="1200"/>
        </a:p>
      </dsp:txBody>
      <dsp:txXfrm>
        <a:off x="505618" y="2464213"/>
        <a:ext cx="9979611" cy="492256"/>
      </dsp:txXfrm>
    </dsp:sp>
    <dsp:sp modelId="{0BFAEF26-0F5A-49FD-9F9B-2B9C14C96738}">
      <dsp:nvSpPr>
        <dsp:cNvPr id="0" name=""/>
        <dsp:cNvSpPr/>
      </dsp:nvSpPr>
      <dsp:spPr>
        <a:xfrm>
          <a:off x="0" y="3079533"/>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90A24-CF3E-440C-B01B-E7436AC2D711}">
      <dsp:nvSpPr>
        <dsp:cNvPr id="0" name=""/>
        <dsp:cNvSpPr/>
      </dsp:nvSpPr>
      <dsp:spPr>
        <a:xfrm>
          <a:off x="132362" y="3177985"/>
          <a:ext cx="240893" cy="24065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1D29D-966E-4E30-96F0-435AA11D4916}">
      <dsp:nvSpPr>
        <dsp:cNvPr id="0" name=""/>
        <dsp:cNvSpPr/>
      </dsp:nvSpPr>
      <dsp:spPr>
        <a:xfrm>
          <a:off x="505618" y="3079533"/>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Speaking not so frequently.</a:t>
          </a:r>
          <a:endParaRPr lang="en-US" sz="2800" kern="1200"/>
        </a:p>
      </dsp:txBody>
      <dsp:txXfrm>
        <a:off x="505618" y="3079533"/>
        <a:ext cx="9979611" cy="492256"/>
      </dsp:txXfrm>
    </dsp:sp>
    <dsp:sp modelId="{833A91E7-7770-4040-AB0A-D7A774D71DBA}">
      <dsp:nvSpPr>
        <dsp:cNvPr id="0" name=""/>
        <dsp:cNvSpPr/>
      </dsp:nvSpPr>
      <dsp:spPr>
        <a:xfrm>
          <a:off x="0" y="3694854"/>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D581A-8377-4DF7-AA83-D4944A2AE57E}">
      <dsp:nvSpPr>
        <dsp:cNvPr id="0" name=""/>
        <dsp:cNvSpPr/>
      </dsp:nvSpPr>
      <dsp:spPr>
        <a:xfrm>
          <a:off x="132362" y="3793305"/>
          <a:ext cx="240893" cy="24065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8E66B-651E-456F-93DF-41388B1A6B61}">
      <dsp:nvSpPr>
        <dsp:cNvPr id="0" name=""/>
        <dsp:cNvSpPr/>
      </dsp:nvSpPr>
      <dsp:spPr>
        <a:xfrm>
          <a:off x="505618" y="3694854"/>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Reverting to speaking a native language</a:t>
          </a:r>
          <a:endParaRPr lang="en-US" sz="2800" kern="1200"/>
        </a:p>
      </dsp:txBody>
      <dsp:txXfrm>
        <a:off x="505618" y="3694854"/>
        <a:ext cx="9979611" cy="492256"/>
      </dsp:txXfrm>
    </dsp:sp>
    <dsp:sp modelId="{03D5F662-E90F-49E3-9F78-FA8A2D4BC288}">
      <dsp:nvSpPr>
        <dsp:cNvPr id="0" name=""/>
        <dsp:cNvSpPr/>
      </dsp:nvSpPr>
      <dsp:spPr>
        <a:xfrm>
          <a:off x="0" y="4310174"/>
          <a:ext cx="10515600" cy="4375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1DEB3-8CBE-462B-ACCE-CAD9B3095DC5}">
      <dsp:nvSpPr>
        <dsp:cNvPr id="0" name=""/>
        <dsp:cNvSpPr/>
      </dsp:nvSpPr>
      <dsp:spPr>
        <a:xfrm>
          <a:off x="132362" y="4408625"/>
          <a:ext cx="240893" cy="24065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55816-2779-4014-A4BC-56519CC59E75}">
      <dsp:nvSpPr>
        <dsp:cNvPr id="0" name=""/>
        <dsp:cNvSpPr/>
      </dsp:nvSpPr>
      <dsp:spPr>
        <a:xfrm>
          <a:off x="505618" y="4310174"/>
          <a:ext cx="9979611" cy="492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97" tIns="52097" rIns="52097" bIns="52097" numCol="1" spcCol="1270" anchor="ctr" anchorCtr="0">
          <a:noAutofit/>
        </a:bodyPr>
        <a:lstStyle/>
        <a:p>
          <a:pPr marL="0" lvl="0" indent="0" algn="l" defTabSz="1244600">
            <a:lnSpc>
              <a:spcPct val="100000"/>
            </a:lnSpc>
            <a:spcBef>
              <a:spcPct val="0"/>
            </a:spcBef>
            <a:spcAft>
              <a:spcPct val="35000"/>
            </a:spcAft>
            <a:buNone/>
          </a:pPr>
          <a:r>
            <a:rPr lang="nb-NO" sz="2800" i="1" kern="1200"/>
            <a:t>Using gestures more than words</a:t>
          </a:r>
          <a:endParaRPr lang="en-US" sz="2800" kern="1200"/>
        </a:p>
      </dsp:txBody>
      <dsp:txXfrm>
        <a:off x="505618" y="4310174"/>
        <a:ext cx="9979611" cy="4922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14E22-9DD2-A341-939F-CE88E5479679}">
      <dsp:nvSpPr>
        <dsp:cNvPr id="0" name=""/>
        <dsp:cNvSpPr/>
      </dsp:nvSpPr>
      <dsp:spPr>
        <a:xfrm>
          <a:off x="0" y="304383"/>
          <a:ext cx="6589260" cy="1074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b-NO" sz="2700" kern="1200"/>
            <a:t>There are a lot of different types of AAC.</a:t>
          </a:r>
          <a:r>
            <a:rPr lang="nb-NO" sz="2700" b="1" kern="1200"/>
            <a:t> No-tech</a:t>
          </a:r>
          <a:r>
            <a:rPr lang="nb-NO" sz="2700" kern="1200"/>
            <a:t> and </a:t>
          </a:r>
          <a:r>
            <a:rPr lang="nb-NO" sz="2700" b="1" kern="1200"/>
            <a:t>low-tech</a:t>
          </a:r>
          <a:r>
            <a:rPr lang="nb-NO" sz="2700" kern="1200"/>
            <a:t> options include things like</a:t>
          </a:r>
          <a:endParaRPr lang="en-US" sz="2700" kern="1200"/>
        </a:p>
      </dsp:txBody>
      <dsp:txXfrm>
        <a:off x="52431" y="356814"/>
        <a:ext cx="6484398" cy="969198"/>
      </dsp:txXfrm>
    </dsp:sp>
    <dsp:sp modelId="{D779AFED-CEF9-0442-9319-297AD40AD06F}">
      <dsp:nvSpPr>
        <dsp:cNvPr id="0" name=""/>
        <dsp:cNvSpPr/>
      </dsp:nvSpPr>
      <dsp:spPr>
        <a:xfrm>
          <a:off x="0" y="1378444"/>
          <a:ext cx="658926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20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nb-NO" sz="2100" kern="1200"/>
            <a:t>gestures and facial expressions,</a:t>
          </a:r>
          <a:endParaRPr lang="en-US" sz="2100" kern="1200"/>
        </a:p>
        <a:p>
          <a:pPr marL="228600" lvl="1" indent="-228600" algn="l" defTabSz="933450">
            <a:lnSpc>
              <a:spcPct val="90000"/>
            </a:lnSpc>
            <a:spcBef>
              <a:spcPct val="0"/>
            </a:spcBef>
            <a:spcAft>
              <a:spcPct val="20000"/>
            </a:spcAft>
            <a:buChar char="•"/>
          </a:pPr>
          <a:r>
            <a:rPr lang="nb-NO" sz="2100" kern="1200"/>
            <a:t>writing, drawing,</a:t>
          </a:r>
          <a:endParaRPr lang="en-US" sz="2100" kern="1200"/>
        </a:p>
        <a:p>
          <a:pPr marL="228600" lvl="1" indent="-228600" algn="l" defTabSz="933450">
            <a:lnSpc>
              <a:spcPct val="90000"/>
            </a:lnSpc>
            <a:spcBef>
              <a:spcPct val="0"/>
            </a:spcBef>
            <a:spcAft>
              <a:spcPct val="20000"/>
            </a:spcAft>
            <a:buChar char="•"/>
          </a:pPr>
          <a:r>
            <a:rPr lang="nb-NO" sz="2100" kern="1200"/>
            <a:t>spelling words by pointing to letters, and</a:t>
          </a:r>
          <a:endParaRPr lang="en-US" sz="2100" kern="1200"/>
        </a:p>
        <a:p>
          <a:pPr marL="228600" lvl="1" indent="-228600" algn="l" defTabSz="933450">
            <a:lnSpc>
              <a:spcPct val="90000"/>
            </a:lnSpc>
            <a:spcBef>
              <a:spcPct val="0"/>
            </a:spcBef>
            <a:spcAft>
              <a:spcPct val="20000"/>
            </a:spcAft>
            <a:buChar char="•"/>
          </a:pPr>
          <a:r>
            <a:rPr lang="nb-NO" sz="2100" kern="1200"/>
            <a:t>pointing to photos, pictures, or written words.</a:t>
          </a:r>
          <a:endParaRPr lang="en-US" sz="2100" kern="1200"/>
        </a:p>
      </dsp:txBody>
      <dsp:txXfrm>
        <a:off x="0" y="1378444"/>
        <a:ext cx="6589260" cy="1453140"/>
      </dsp:txXfrm>
    </dsp:sp>
    <dsp:sp modelId="{C3C33BB2-9785-7E4D-9978-81CF29546351}">
      <dsp:nvSpPr>
        <dsp:cNvPr id="0" name=""/>
        <dsp:cNvSpPr/>
      </dsp:nvSpPr>
      <dsp:spPr>
        <a:xfrm>
          <a:off x="0" y="2831584"/>
          <a:ext cx="6589260" cy="10740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b-NO" sz="2700" b="1" kern="1200"/>
            <a:t>High-tech</a:t>
          </a:r>
          <a:r>
            <a:rPr lang="nb-NO" sz="2700" kern="1200"/>
            <a:t> options include things like</a:t>
          </a:r>
          <a:endParaRPr lang="en-US" sz="2700" kern="1200"/>
        </a:p>
      </dsp:txBody>
      <dsp:txXfrm>
        <a:off x="52431" y="2884015"/>
        <a:ext cx="6484398" cy="969198"/>
      </dsp:txXfrm>
    </dsp:sp>
    <dsp:sp modelId="{4C32147F-67D1-BC42-8630-1CA029DF0E1A}">
      <dsp:nvSpPr>
        <dsp:cNvPr id="0" name=""/>
        <dsp:cNvSpPr/>
      </dsp:nvSpPr>
      <dsp:spPr>
        <a:xfrm>
          <a:off x="0" y="3905644"/>
          <a:ext cx="658926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20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nb-NO" sz="2100" kern="1200"/>
            <a:t>using an app on an iPad or tablet to communicate and</a:t>
          </a:r>
          <a:endParaRPr lang="en-US" sz="2100" kern="1200"/>
        </a:p>
        <a:p>
          <a:pPr marL="228600" lvl="1" indent="-228600" algn="l" defTabSz="933450">
            <a:lnSpc>
              <a:spcPct val="90000"/>
            </a:lnSpc>
            <a:spcBef>
              <a:spcPct val="0"/>
            </a:spcBef>
            <a:spcAft>
              <a:spcPct val="20000"/>
            </a:spcAft>
            <a:buChar char="•"/>
          </a:pPr>
          <a:r>
            <a:rPr lang="nb-NO" sz="2100" kern="1200"/>
            <a:t>using a computer with a “voice," sometimes called a </a:t>
          </a:r>
          <a:r>
            <a:rPr lang="nb-NO" sz="2100" b="1" kern="1200"/>
            <a:t>speech-generating device.</a:t>
          </a:r>
          <a:endParaRPr lang="en-US" sz="2100" kern="1200"/>
        </a:p>
      </dsp:txBody>
      <dsp:txXfrm>
        <a:off x="0" y="3905644"/>
        <a:ext cx="6589260" cy="1033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CF4F4-FCA7-1544-A8FB-A4E4EFF257D6}">
      <dsp:nvSpPr>
        <dsp:cNvPr id="0" name=""/>
        <dsp:cNvSpPr/>
      </dsp:nvSpPr>
      <dsp:spPr>
        <a:xfrm>
          <a:off x="0" y="0"/>
          <a:ext cx="3717692" cy="10173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The PCEM model consists of four key elements, which are:</a:t>
          </a:r>
          <a:endParaRPr lang="en-US" sz="1900" kern="1200"/>
        </a:p>
      </dsp:txBody>
      <dsp:txXfrm>
        <a:off x="29797" y="29797"/>
        <a:ext cx="2500860" cy="957757"/>
      </dsp:txXfrm>
    </dsp:sp>
    <dsp:sp modelId="{C5F42512-480F-9F4B-A518-2A1CCE7F29F5}">
      <dsp:nvSpPr>
        <dsp:cNvPr id="0" name=""/>
        <dsp:cNvSpPr/>
      </dsp:nvSpPr>
      <dsp:spPr>
        <a:xfrm>
          <a:off x="277619" y="1158650"/>
          <a:ext cx="3717692" cy="101735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Empathy</a:t>
          </a:r>
          <a:endParaRPr lang="en-US" sz="1900" kern="1200"/>
        </a:p>
      </dsp:txBody>
      <dsp:txXfrm>
        <a:off x="307416" y="1188447"/>
        <a:ext cx="2719199" cy="957757"/>
      </dsp:txXfrm>
    </dsp:sp>
    <dsp:sp modelId="{0DBD95BA-0248-D24F-8BEC-0CA226DC01E3}">
      <dsp:nvSpPr>
        <dsp:cNvPr id="0" name=""/>
        <dsp:cNvSpPr/>
      </dsp:nvSpPr>
      <dsp:spPr>
        <a:xfrm>
          <a:off x="555239" y="2317301"/>
          <a:ext cx="3717692" cy="101735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Respect</a:t>
          </a:r>
          <a:endParaRPr lang="en-US" sz="1900" kern="1200"/>
        </a:p>
      </dsp:txBody>
      <dsp:txXfrm>
        <a:off x="585036" y="2347098"/>
        <a:ext cx="2719199" cy="957757"/>
      </dsp:txXfrm>
    </dsp:sp>
    <dsp:sp modelId="{C7C18B3F-EE19-404F-A5FB-D8B9F74F8C07}">
      <dsp:nvSpPr>
        <dsp:cNvPr id="0" name=""/>
        <dsp:cNvSpPr/>
      </dsp:nvSpPr>
      <dsp:spPr>
        <a:xfrm>
          <a:off x="832859" y="3475952"/>
          <a:ext cx="3717692" cy="101735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Genuineness</a:t>
          </a:r>
          <a:endParaRPr lang="en-US" sz="1900" kern="1200"/>
        </a:p>
      </dsp:txBody>
      <dsp:txXfrm>
        <a:off x="862656" y="3505749"/>
        <a:ext cx="2719199" cy="957757"/>
      </dsp:txXfrm>
    </dsp:sp>
    <dsp:sp modelId="{22C4EC7A-4464-D64B-B919-72267863A8F1}">
      <dsp:nvSpPr>
        <dsp:cNvPr id="0" name=""/>
        <dsp:cNvSpPr/>
      </dsp:nvSpPr>
      <dsp:spPr>
        <a:xfrm>
          <a:off x="1110479" y="4634603"/>
          <a:ext cx="3717692" cy="101735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Concreteness</a:t>
          </a:r>
          <a:endParaRPr lang="en-US" sz="1900" kern="1200"/>
        </a:p>
      </dsp:txBody>
      <dsp:txXfrm>
        <a:off x="1140276" y="4664400"/>
        <a:ext cx="2719199" cy="957757"/>
      </dsp:txXfrm>
    </dsp:sp>
    <dsp:sp modelId="{BC05A8DE-149B-5046-9D57-DAA6808A3CE0}">
      <dsp:nvSpPr>
        <dsp:cNvPr id="0" name=""/>
        <dsp:cNvSpPr/>
      </dsp:nvSpPr>
      <dsp:spPr>
        <a:xfrm>
          <a:off x="3056413" y="743232"/>
          <a:ext cx="661278" cy="66127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205201" y="743232"/>
        <a:ext cx="363702" cy="497612"/>
      </dsp:txXfrm>
    </dsp:sp>
    <dsp:sp modelId="{9BE4D6A8-824A-7841-A53D-C64DCDFAC580}">
      <dsp:nvSpPr>
        <dsp:cNvPr id="0" name=""/>
        <dsp:cNvSpPr/>
      </dsp:nvSpPr>
      <dsp:spPr>
        <a:xfrm>
          <a:off x="3334033" y="1901882"/>
          <a:ext cx="661278" cy="661278"/>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482821" y="1901882"/>
        <a:ext cx="363702" cy="497612"/>
      </dsp:txXfrm>
    </dsp:sp>
    <dsp:sp modelId="{214DF40C-4DBF-B144-BC5A-75DC93CC97F1}">
      <dsp:nvSpPr>
        <dsp:cNvPr id="0" name=""/>
        <dsp:cNvSpPr/>
      </dsp:nvSpPr>
      <dsp:spPr>
        <a:xfrm>
          <a:off x="3611653" y="3043577"/>
          <a:ext cx="661278" cy="661278"/>
        </a:xfrm>
        <a:prstGeom prst="downArrow">
          <a:avLst>
            <a:gd name="adj1" fmla="val 55000"/>
            <a:gd name="adj2" fmla="val 45000"/>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760441" y="3043577"/>
        <a:ext cx="363702" cy="497612"/>
      </dsp:txXfrm>
    </dsp:sp>
    <dsp:sp modelId="{CC4AF5B4-0E85-0C48-9B73-357C7E73A641}">
      <dsp:nvSpPr>
        <dsp:cNvPr id="0" name=""/>
        <dsp:cNvSpPr/>
      </dsp:nvSpPr>
      <dsp:spPr>
        <a:xfrm>
          <a:off x="3889273" y="4213532"/>
          <a:ext cx="661278" cy="661278"/>
        </a:xfrm>
        <a:prstGeom prst="downArrow">
          <a:avLst>
            <a:gd name="adj1" fmla="val 55000"/>
            <a:gd name="adj2" fmla="val 45000"/>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038061" y="4213532"/>
        <a:ext cx="363702" cy="497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95D41-1D13-A447-A25C-BC53921BC24C}">
      <dsp:nvSpPr>
        <dsp:cNvPr id="0" name=""/>
        <dsp:cNvSpPr/>
      </dsp:nvSpPr>
      <dsp:spPr>
        <a:xfrm>
          <a:off x="0" y="47349"/>
          <a:ext cx="6586489"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The model suggests that communication is influenced by three factors:</a:t>
          </a:r>
          <a:endParaRPr lang="en-US" sz="2200" kern="1200" dirty="0"/>
        </a:p>
      </dsp:txBody>
      <dsp:txXfrm>
        <a:off x="42722" y="90071"/>
        <a:ext cx="6501045" cy="789716"/>
      </dsp:txXfrm>
    </dsp:sp>
    <dsp:sp modelId="{C9F70707-A964-BB46-BE22-024E4D206BB1}">
      <dsp:nvSpPr>
        <dsp:cNvPr id="0" name=""/>
        <dsp:cNvSpPr/>
      </dsp:nvSpPr>
      <dsp:spPr>
        <a:xfrm>
          <a:off x="0" y="985869"/>
          <a:ext cx="6586489" cy="8751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0" i="0" kern="1200" dirty="0"/>
            <a:t>Provider </a:t>
          </a:r>
          <a:r>
            <a:rPr lang="nb-NO" sz="2200" b="0" i="0" kern="1200" dirty="0" err="1"/>
            <a:t>factors</a:t>
          </a:r>
          <a:r>
            <a:rPr lang="nb-NO" sz="2200" b="0" i="0" kern="1200" dirty="0"/>
            <a:t> </a:t>
          </a:r>
          <a:endParaRPr lang="en-US" sz="2200" kern="1200" dirty="0"/>
        </a:p>
      </dsp:txBody>
      <dsp:txXfrm>
        <a:off x="42722" y="1028591"/>
        <a:ext cx="6501045" cy="789716"/>
      </dsp:txXfrm>
    </dsp:sp>
    <dsp:sp modelId="{9315D36C-4028-6C49-8616-380594AA0717}">
      <dsp:nvSpPr>
        <dsp:cNvPr id="0" name=""/>
        <dsp:cNvSpPr/>
      </dsp:nvSpPr>
      <dsp:spPr>
        <a:xfrm>
          <a:off x="0" y="1924389"/>
          <a:ext cx="6586489" cy="8751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0" i="0" kern="1200" dirty="0" err="1"/>
            <a:t>Patient</a:t>
          </a:r>
          <a:r>
            <a:rPr lang="nb-NO" sz="2200" b="0" i="0" kern="1200" dirty="0"/>
            <a:t> </a:t>
          </a:r>
          <a:r>
            <a:rPr lang="nb-NO" sz="2200" b="0" i="0" kern="1200" dirty="0" err="1"/>
            <a:t>factors</a:t>
          </a:r>
          <a:r>
            <a:rPr lang="nb-NO" sz="2200" b="0" i="0" kern="1200" dirty="0"/>
            <a:t> </a:t>
          </a:r>
          <a:endParaRPr lang="en-US" sz="2200" kern="1200" dirty="0"/>
        </a:p>
      </dsp:txBody>
      <dsp:txXfrm>
        <a:off x="42722" y="1967111"/>
        <a:ext cx="6501045" cy="789716"/>
      </dsp:txXfrm>
    </dsp:sp>
    <dsp:sp modelId="{2AB8876A-7F26-BD4C-99CA-80EB8FBA9F3E}">
      <dsp:nvSpPr>
        <dsp:cNvPr id="0" name=""/>
        <dsp:cNvSpPr/>
      </dsp:nvSpPr>
      <dsp:spPr>
        <a:xfrm>
          <a:off x="0" y="2862909"/>
          <a:ext cx="6586489" cy="8751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0" i="0" kern="1200" dirty="0" err="1"/>
            <a:t>Environmental</a:t>
          </a:r>
          <a:r>
            <a:rPr lang="nb-NO" sz="2200" b="0" i="0" kern="1200" dirty="0"/>
            <a:t> </a:t>
          </a:r>
          <a:r>
            <a:rPr lang="nb-NO" sz="2200" b="0" i="0" kern="1200" dirty="0" err="1"/>
            <a:t>factors</a:t>
          </a:r>
          <a:r>
            <a:rPr lang="nb-NO" sz="2200" b="0" i="0" kern="1200" dirty="0"/>
            <a:t> </a:t>
          </a:r>
          <a:endParaRPr lang="en-US" sz="2200" kern="1200" dirty="0"/>
        </a:p>
      </dsp:txBody>
      <dsp:txXfrm>
        <a:off x="42722" y="2905631"/>
        <a:ext cx="6501045" cy="789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AC74E-0F10-4A59-894C-25E7A51DBCF5}">
      <dsp:nvSpPr>
        <dsp:cNvPr id="0" name=""/>
        <dsp:cNvSpPr/>
      </dsp:nvSpPr>
      <dsp:spPr>
        <a:xfrm>
          <a:off x="0" y="557022"/>
          <a:ext cx="1717404" cy="1691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5134D9-D275-497D-A042-7E731D6BC4AD}">
      <dsp:nvSpPr>
        <dsp:cNvPr id="0" name=""/>
        <dsp:cNvSpPr/>
      </dsp:nvSpPr>
      <dsp:spPr>
        <a:xfrm>
          <a:off x="0" y="2403452"/>
          <a:ext cx="3179800" cy="1691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1" i="0" kern="1200"/>
            <a:t>Theory of mind: </a:t>
          </a:r>
          <a:endParaRPr lang="en-US" sz="2800" kern="1200"/>
        </a:p>
      </dsp:txBody>
      <dsp:txXfrm>
        <a:off x="0" y="2403452"/>
        <a:ext cx="3179800" cy="1691617"/>
      </dsp:txXfrm>
    </dsp:sp>
    <dsp:sp modelId="{8C882C92-4CE9-47AE-9D45-77A7689A116F}">
      <dsp:nvSpPr>
        <dsp:cNvPr id="0" name=""/>
        <dsp:cNvSpPr/>
      </dsp:nvSpPr>
      <dsp:spPr>
        <a:xfrm>
          <a:off x="2298248" y="4496706"/>
          <a:ext cx="1482288" cy="1609392"/>
        </a:xfrm>
        <a:prstGeom prst="rect">
          <a:avLst/>
        </a:prstGeom>
        <a:blipFill>
          <a:blip xmlns:r="http://schemas.openxmlformats.org/officeDocument/2006/relationships" r:embed="rId3">
            <a:alphaModFix/>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55FCE-F377-4A59-AB57-5CCFC56EAD19}">
      <dsp:nvSpPr>
        <dsp:cNvPr id="0" name=""/>
        <dsp:cNvSpPr/>
      </dsp:nvSpPr>
      <dsp:spPr>
        <a:xfrm>
          <a:off x="4293397" y="1091591"/>
          <a:ext cx="7096635" cy="563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0" i="0" kern="1200"/>
            <a:t>Research suggests that some </a:t>
          </a:r>
          <a:r>
            <a:rPr lang="nb-NO" sz="2800" b="0" i="0" u="none" strike="noStrike" kern="1200">
              <a:effectLst/>
            </a:rPr>
            <a:t>NDD</a:t>
          </a:r>
          <a:r>
            <a:rPr lang="nb-NO" sz="2800" b="0" i="0" kern="1200"/>
            <a:t> patients have trouble inferring the mental states of others based on the information that is immediately available, such as facial expression or voice tone </a:t>
          </a:r>
          <a:r>
            <a:rPr lang="nb-NO" sz="1400" b="0" i="0" kern="1200"/>
            <a:t>(Bora, Eryavuz, Kayahan, Sungu, &amp; Veznedaroglu, 2006; Bora, Walterfang, &amp; Velakoulis, 2015; Heitz et al., 2016). </a:t>
          </a:r>
        </a:p>
        <a:p>
          <a:pPr marL="0" lvl="0" indent="0" algn="ctr" defTabSz="1244600">
            <a:lnSpc>
              <a:spcPct val="90000"/>
            </a:lnSpc>
            <a:spcBef>
              <a:spcPct val="0"/>
            </a:spcBef>
            <a:spcAft>
              <a:spcPct val="35000"/>
            </a:spcAft>
            <a:buNone/>
          </a:pPr>
          <a:endParaRPr lang="nb-NO" sz="1400" b="0" i="0" kern="1200"/>
        </a:p>
        <a:p>
          <a:pPr marL="0" lvl="0" indent="0" algn="ctr" defTabSz="1244600">
            <a:lnSpc>
              <a:spcPct val="90000"/>
            </a:lnSpc>
            <a:spcBef>
              <a:spcPct val="0"/>
            </a:spcBef>
            <a:spcAft>
              <a:spcPct val="35000"/>
            </a:spcAft>
            <a:buNone/>
          </a:pPr>
          <a:r>
            <a:rPr lang="nb-NO" sz="2800" b="0" i="0" kern="1200"/>
            <a:t>The connection with a caregiver may become strained as a result, as they could feel unheard and underappreciated.</a:t>
          </a:r>
          <a:endParaRPr lang="en-US" sz="2800" kern="1200"/>
        </a:p>
      </dsp:txBody>
      <dsp:txXfrm>
        <a:off x="4293397" y="1091591"/>
        <a:ext cx="7096635" cy="56327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1A872-A10F-4EE6-9637-E8261AC8AE5E}">
      <dsp:nvSpPr>
        <dsp:cNvPr id="0" name=""/>
        <dsp:cNvSpPr/>
      </dsp:nvSpPr>
      <dsp:spPr>
        <a:xfrm>
          <a:off x="0" y="991147"/>
          <a:ext cx="1483312" cy="148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791382-2974-44C9-B14C-BD2889309119}">
      <dsp:nvSpPr>
        <dsp:cNvPr id="0" name=""/>
        <dsp:cNvSpPr/>
      </dsp:nvSpPr>
      <dsp:spPr>
        <a:xfrm>
          <a:off x="0" y="2705925"/>
          <a:ext cx="20921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1" i="0" kern="1200"/>
            <a:t>Grief: </a:t>
          </a:r>
          <a:endParaRPr lang="en-US" sz="2800" kern="1200"/>
        </a:p>
      </dsp:txBody>
      <dsp:txXfrm>
        <a:off x="0" y="2705925"/>
        <a:ext cx="2092195" cy="720000"/>
      </dsp:txXfrm>
    </dsp:sp>
    <dsp:sp modelId="{FE847DF9-EAFF-445D-8C5B-9E2045CBCD0A}">
      <dsp:nvSpPr>
        <dsp:cNvPr id="0" name=""/>
        <dsp:cNvSpPr/>
      </dsp:nvSpPr>
      <dsp:spPr>
        <a:xfrm>
          <a:off x="1339231" y="4853838"/>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6494A6-E0B0-4BC7-8CA5-CAB621953CC8}">
      <dsp:nvSpPr>
        <dsp:cNvPr id="0" name=""/>
        <dsp:cNvSpPr/>
      </dsp:nvSpPr>
      <dsp:spPr>
        <a:xfrm>
          <a:off x="3502872" y="975034"/>
          <a:ext cx="8142528" cy="452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nb-NO" sz="2800" b="0" i="0" kern="1200"/>
            <a:t>As they observe the ongoing changes that a person with </a:t>
          </a:r>
          <a:r>
            <a:rPr lang="nb-NO" sz="2800" b="0" i="0" u="none" strike="noStrike" kern="1200">
              <a:effectLst/>
            </a:rPr>
            <a:t>NDDs</a:t>
          </a:r>
          <a:r>
            <a:rPr lang="nb-NO" sz="2800" b="0" i="0" kern="1200"/>
            <a:t> is going through and as they deal with their own emotional and social reactions to the "loss" of the person to the disease (Pozzebon et al., 2016), caregivers may also be going through a complex grief response (Butcher et al., 2001). </a:t>
          </a:r>
        </a:p>
        <a:p>
          <a:pPr marL="0" lvl="0" indent="0" algn="ctr" defTabSz="1244600">
            <a:lnSpc>
              <a:spcPct val="90000"/>
            </a:lnSpc>
            <a:spcBef>
              <a:spcPct val="0"/>
            </a:spcBef>
            <a:spcAft>
              <a:spcPct val="35000"/>
            </a:spcAft>
            <a:buNone/>
          </a:pPr>
          <a:r>
            <a:rPr lang="nb-NO" sz="2800" b="0" i="0" kern="1200"/>
            <a:t>People's capacities for "adaptive coping" differ, which is the assimilation and acceptance of this shift that would allow "restoration of coherence to the narrative of [their] lives" (Schut &amp; Stroebe, 1999, p. 202).</a:t>
          </a:r>
          <a:endParaRPr lang="en-US" sz="2800" kern="1200"/>
        </a:p>
      </dsp:txBody>
      <dsp:txXfrm>
        <a:off x="3502872" y="975034"/>
        <a:ext cx="8142528" cy="45210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D52AE-857E-4055-98B0-2CF728C251A7}">
      <dsp:nvSpPr>
        <dsp:cNvPr id="0" name=""/>
        <dsp:cNvSpPr/>
      </dsp:nvSpPr>
      <dsp:spPr>
        <a:xfrm>
          <a:off x="451076"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6B6D9-DB07-4FFB-8308-0C8914600881}">
      <dsp:nvSpPr>
        <dsp:cNvPr id="0" name=""/>
        <dsp:cNvSpPr/>
      </dsp:nvSpPr>
      <dsp:spPr>
        <a:xfrm>
          <a:off x="670451" y="222418"/>
          <a:ext cx="590625" cy="59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07534D-22C9-43D5-A7AE-CDCE8A72AFA2}">
      <dsp:nvSpPr>
        <dsp:cNvPr id="0" name=""/>
        <dsp:cNvSpPr/>
      </dsp:nvSpPr>
      <dsp:spPr>
        <a:xfrm>
          <a:off x="122013"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It’s OK to laugh. Humour can lighten</a:t>
          </a:r>
          <a:r>
            <a:rPr lang="nb-NO" sz="1800" kern="1200">
              <a:solidFill>
                <a:schemeClr val="tx1"/>
              </a:solidFill>
            </a:rPr>
            <a:t> </a:t>
          </a:r>
          <a:r>
            <a:rPr lang="nb-NO" sz="1800" i="1" kern="1200">
              <a:solidFill>
                <a:schemeClr val="tx1"/>
              </a:solidFill>
            </a:rPr>
            <a:t>the mood and make talking easier.</a:t>
          </a:r>
          <a:endParaRPr lang="en-US" sz="1800" kern="1200">
            <a:solidFill>
              <a:schemeClr val="tx1"/>
            </a:solidFill>
          </a:endParaRPr>
        </a:p>
      </dsp:txBody>
      <dsp:txXfrm>
        <a:off x="122013" y="1353043"/>
        <a:ext cx="1687500" cy="1661132"/>
      </dsp:txXfrm>
    </dsp:sp>
    <dsp:sp modelId="{2BF92D9F-011D-41A6-8698-0BBBB609DA15}">
      <dsp:nvSpPr>
        <dsp:cNvPr id="0" name=""/>
        <dsp:cNvSpPr/>
      </dsp:nvSpPr>
      <dsp:spPr>
        <a:xfrm>
          <a:off x="2433888"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8A599-8814-428F-81E5-79E724A18363}">
      <dsp:nvSpPr>
        <dsp:cNvPr id="0" name=""/>
        <dsp:cNvSpPr/>
      </dsp:nvSpPr>
      <dsp:spPr>
        <a:xfrm>
          <a:off x="2653263" y="222418"/>
          <a:ext cx="590625" cy="59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749D0-5133-48EC-8DE3-684C761B9A05}">
      <dsp:nvSpPr>
        <dsp:cNvPr id="0" name=""/>
        <dsp:cNvSpPr/>
      </dsp:nvSpPr>
      <dsp:spPr>
        <a:xfrm>
          <a:off x="2104826"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Speak directly to the person and not to</a:t>
          </a:r>
          <a:r>
            <a:rPr lang="nb-NO" sz="1800" kern="1200">
              <a:solidFill>
                <a:schemeClr val="tx1"/>
              </a:solidFill>
            </a:rPr>
            <a:t> </a:t>
          </a:r>
          <a:r>
            <a:rPr lang="nb-NO" sz="1800" i="1" kern="1200">
              <a:solidFill>
                <a:schemeClr val="tx1"/>
              </a:solidFill>
            </a:rPr>
            <a:t>their care partner.</a:t>
          </a:r>
          <a:endParaRPr lang="en-US" sz="1800" kern="1200">
            <a:solidFill>
              <a:schemeClr val="tx1"/>
            </a:solidFill>
          </a:endParaRPr>
        </a:p>
      </dsp:txBody>
      <dsp:txXfrm>
        <a:off x="2104826" y="1353043"/>
        <a:ext cx="1687500" cy="1661132"/>
      </dsp:txXfrm>
    </dsp:sp>
    <dsp:sp modelId="{47725584-2C73-4726-98ED-C76D2AC1BC61}">
      <dsp:nvSpPr>
        <dsp:cNvPr id="0" name=""/>
        <dsp:cNvSpPr/>
      </dsp:nvSpPr>
      <dsp:spPr>
        <a:xfrm>
          <a:off x="4416701"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2A2667-154E-443A-906F-A142F92C92E8}">
      <dsp:nvSpPr>
        <dsp:cNvPr id="0" name=""/>
        <dsp:cNvSpPr/>
      </dsp:nvSpPr>
      <dsp:spPr>
        <a:xfrm>
          <a:off x="4636076" y="222418"/>
          <a:ext cx="590625" cy="590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5CAF01-7FED-4F4E-94E5-149FC820B695}">
      <dsp:nvSpPr>
        <dsp:cNvPr id="0" name=""/>
        <dsp:cNvSpPr/>
      </dsp:nvSpPr>
      <dsp:spPr>
        <a:xfrm>
          <a:off x="4087638"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Take time to listen to someone expressing their thoughts, feelings and needs.</a:t>
          </a:r>
          <a:endParaRPr lang="en-US" sz="1800" kern="1200">
            <a:solidFill>
              <a:schemeClr val="tx1"/>
            </a:solidFill>
          </a:endParaRPr>
        </a:p>
      </dsp:txBody>
      <dsp:txXfrm>
        <a:off x="4087638" y="1353043"/>
        <a:ext cx="1687500" cy="1661132"/>
      </dsp:txXfrm>
    </dsp:sp>
    <dsp:sp modelId="{5B87A97F-7823-4E4A-A449-61114A5F1B86}">
      <dsp:nvSpPr>
        <dsp:cNvPr id="0" name=""/>
        <dsp:cNvSpPr/>
      </dsp:nvSpPr>
      <dsp:spPr>
        <a:xfrm>
          <a:off x="6399513"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BAF53-A526-46FC-8645-DDF66D5F51ED}">
      <dsp:nvSpPr>
        <dsp:cNvPr id="0" name=""/>
        <dsp:cNvSpPr/>
      </dsp:nvSpPr>
      <dsp:spPr>
        <a:xfrm>
          <a:off x="6618888" y="222418"/>
          <a:ext cx="590625" cy="5906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170F9-B045-4E0E-AA62-FAA7DB3A557F}">
      <dsp:nvSpPr>
        <dsp:cNvPr id="0" name=""/>
        <dsp:cNvSpPr/>
      </dsp:nvSpPr>
      <dsp:spPr>
        <a:xfrm>
          <a:off x="6070451"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Ask what the person is still comfortable</a:t>
          </a:r>
          <a:r>
            <a:rPr lang="nb-NO" sz="1800" kern="1200">
              <a:solidFill>
                <a:schemeClr val="tx1"/>
              </a:solidFill>
            </a:rPr>
            <a:t> </a:t>
          </a:r>
          <a:r>
            <a:rPr lang="nb-NO" sz="1800" i="1" kern="1200">
              <a:solidFill>
                <a:schemeClr val="tx1"/>
              </a:solidFill>
            </a:rPr>
            <a:t>doing and what they may need help with.</a:t>
          </a:r>
          <a:endParaRPr lang="en-US" sz="1800" kern="1200">
            <a:solidFill>
              <a:schemeClr val="tx1"/>
            </a:solidFill>
          </a:endParaRPr>
        </a:p>
      </dsp:txBody>
      <dsp:txXfrm>
        <a:off x="6070451" y="1353043"/>
        <a:ext cx="1687500" cy="1661132"/>
      </dsp:txXfrm>
    </dsp:sp>
    <dsp:sp modelId="{F75AB246-7B73-4462-A236-6546C1D18802}">
      <dsp:nvSpPr>
        <dsp:cNvPr id="0" name=""/>
        <dsp:cNvSpPr/>
      </dsp:nvSpPr>
      <dsp:spPr>
        <a:xfrm>
          <a:off x="8555531"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7CFCA-F882-4B43-AAC8-43920EBB37AB}">
      <dsp:nvSpPr>
        <dsp:cNvPr id="0" name=""/>
        <dsp:cNvSpPr/>
      </dsp:nvSpPr>
      <dsp:spPr>
        <a:xfrm>
          <a:off x="8774906" y="222418"/>
          <a:ext cx="590625" cy="5906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9B8A5-48C3-44E3-A602-3D1F30A892C6}">
      <dsp:nvSpPr>
        <dsp:cNvPr id="0" name=""/>
        <dsp:cNvSpPr/>
      </dsp:nvSpPr>
      <dsp:spPr>
        <a:xfrm>
          <a:off x="8053263" y="1353043"/>
          <a:ext cx="203391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Discuss which type of communication is</a:t>
          </a:r>
          <a:r>
            <a:rPr lang="nb-NO" sz="1800" kern="1200">
              <a:solidFill>
                <a:schemeClr val="tx1"/>
              </a:solidFill>
            </a:rPr>
            <a:t> </a:t>
          </a:r>
          <a:r>
            <a:rPr lang="nb-NO" sz="1800" i="1" kern="1200">
              <a:solidFill>
                <a:schemeClr val="tx1"/>
              </a:solidFill>
            </a:rPr>
            <a:t>most comfortable. </a:t>
          </a:r>
          <a:endParaRPr lang="en-US" sz="1800" kern="1200">
            <a:solidFill>
              <a:schemeClr val="tx1"/>
            </a:solidFill>
          </a:endParaRPr>
        </a:p>
      </dsp:txBody>
      <dsp:txXfrm>
        <a:off x="8053263" y="1353043"/>
        <a:ext cx="2033910" cy="1661132"/>
      </dsp:txXfrm>
    </dsp:sp>
    <dsp:sp modelId="{25327365-3D11-4C71-95D1-B367AEEBD308}">
      <dsp:nvSpPr>
        <dsp:cNvPr id="0" name=""/>
        <dsp:cNvSpPr/>
      </dsp:nvSpPr>
      <dsp:spPr>
        <a:xfrm>
          <a:off x="10711548" y="3043"/>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4DECF-778A-4563-88A4-6CB9A536CF04}">
      <dsp:nvSpPr>
        <dsp:cNvPr id="0" name=""/>
        <dsp:cNvSpPr/>
      </dsp:nvSpPr>
      <dsp:spPr>
        <a:xfrm>
          <a:off x="10930923" y="222418"/>
          <a:ext cx="590625" cy="5906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A3DFF9-FF73-47E6-B4CB-84FE52527F57}">
      <dsp:nvSpPr>
        <dsp:cNvPr id="0" name=""/>
        <dsp:cNvSpPr/>
      </dsp:nvSpPr>
      <dsp:spPr>
        <a:xfrm>
          <a:off x="10382486" y="1353043"/>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nb-NO" sz="1800" i="1" kern="1200">
              <a:solidFill>
                <a:schemeClr val="tx1"/>
              </a:solidFill>
            </a:rPr>
            <a:t>Don’t pull away; your support, friendship and honesty are important to the person.</a:t>
          </a:r>
          <a:endParaRPr lang="en-US" sz="1800" kern="1200">
            <a:solidFill>
              <a:schemeClr val="tx1"/>
            </a:solidFill>
          </a:endParaRPr>
        </a:p>
      </dsp:txBody>
      <dsp:txXfrm>
        <a:off x="10382486" y="1353043"/>
        <a:ext cx="1687500" cy="1661132"/>
      </dsp:txXfrm>
    </dsp:sp>
    <dsp:sp modelId="{81F436C7-2543-4A65-B99C-5A8DBE0E7728}">
      <dsp:nvSpPr>
        <dsp:cNvPr id="0" name=""/>
        <dsp:cNvSpPr/>
      </dsp:nvSpPr>
      <dsp:spPr>
        <a:xfrm>
          <a:off x="8619934" y="2929619"/>
          <a:ext cx="1029375" cy="102937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7AB1B-9E08-42A0-95EC-30B17E9D0835}">
      <dsp:nvSpPr>
        <dsp:cNvPr id="0" name=""/>
        <dsp:cNvSpPr/>
      </dsp:nvSpPr>
      <dsp:spPr>
        <a:xfrm>
          <a:off x="8839311" y="3106788"/>
          <a:ext cx="590625" cy="59062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F829AF-409A-4A65-AB58-3B513DA33633}">
      <dsp:nvSpPr>
        <dsp:cNvPr id="0" name=""/>
        <dsp:cNvSpPr/>
      </dsp:nvSpPr>
      <dsp:spPr>
        <a:xfrm>
          <a:off x="8262733" y="4148142"/>
          <a:ext cx="1687500" cy="166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nb-NO" sz="2000" i="1" kern="1200">
              <a:solidFill>
                <a:schemeClr val="tx1"/>
              </a:solidFill>
            </a:rPr>
            <a:t>Give the person time to respond. Don’t</a:t>
          </a:r>
          <a:r>
            <a:rPr lang="nb-NO" sz="2000" kern="1200">
              <a:solidFill>
                <a:schemeClr val="tx1"/>
              </a:solidFill>
            </a:rPr>
            <a:t> </a:t>
          </a:r>
          <a:r>
            <a:rPr lang="nb-NO" sz="2000" i="1" kern="1200">
              <a:solidFill>
                <a:schemeClr val="tx1"/>
              </a:solidFill>
            </a:rPr>
            <a:t>interrupt unless help is requested</a:t>
          </a:r>
          <a:r>
            <a:rPr lang="nb-NO" sz="1700" i="1" kern="1200">
              <a:solidFill>
                <a:schemeClr val="tx1"/>
              </a:solidFill>
            </a:rPr>
            <a:t>.</a:t>
          </a:r>
          <a:endParaRPr lang="en-US" sz="1700" kern="1200">
            <a:solidFill>
              <a:schemeClr val="tx1"/>
            </a:solidFill>
          </a:endParaRPr>
        </a:p>
      </dsp:txBody>
      <dsp:txXfrm>
        <a:off x="8262733" y="4148142"/>
        <a:ext cx="1687500" cy="1661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CA0FA-2A6A-4A17-9300-D699E088AB27}">
      <dsp:nvSpPr>
        <dsp:cNvPr id="0" name=""/>
        <dsp:cNvSpPr/>
      </dsp:nvSpPr>
      <dsp:spPr>
        <a:xfrm>
          <a:off x="0" y="3436"/>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764B8-30DA-4FEA-89F6-0626A08FA527}">
      <dsp:nvSpPr>
        <dsp:cNvPr id="0" name=""/>
        <dsp:cNvSpPr/>
      </dsp:nvSpPr>
      <dsp:spPr>
        <a:xfrm>
          <a:off x="133629" y="102830"/>
          <a:ext cx="243200" cy="2429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6E7A7-5FF3-4CBA-84CA-AA46AD5A25E6}">
      <dsp:nvSpPr>
        <dsp:cNvPr id="0" name=""/>
        <dsp:cNvSpPr/>
      </dsp:nvSpPr>
      <dsp:spPr>
        <a:xfrm>
          <a:off x="510460" y="3436"/>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Give visual cues. Demonstrate a task to encourage participation.</a:t>
          </a:r>
          <a:endParaRPr lang="en-US" sz="2800" kern="1200"/>
        </a:p>
      </dsp:txBody>
      <dsp:txXfrm>
        <a:off x="510460" y="3436"/>
        <a:ext cx="11071439" cy="704041"/>
      </dsp:txXfrm>
    </dsp:sp>
    <dsp:sp modelId="{65C52D60-150C-4E8A-B68F-B1C4A2D2164C}">
      <dsp:nvSpPr>
        <dsp:cNvPr id="0" name=""/>
        <dsp:cNvSpPr/>
      </dsp:nvSpPr>
      <dsp:spPr>
        <a:xfrm>
          <a:off x="0" y="883488"/>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BBF5B-F6E2-44E9-A937-83923608DDF0}">
      <dsp:nvSpPr>
        <dsp:cNvPr id="0" name=""/>
        <dsp:cNvSpPr/>
      </dsp:nvSpPr>
      <dsp:spPr>
        <a:xfrm>
          <a:off x="133629" y="982882"/>
          <a:ext cx="243200" cy="2429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26428C-5440-40AF-97F0-0FA2B13C7C75}">
      <dsp:nvSpPr>
        <dsp:cNvPr id="0" name=""/>
        <dsp:cNvSpPr/>
      </dsp:nvSpPr>
      <dsp:spPr>
        <a:xfrm>
          <a:off x="510460" y="883488"/>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Ask one question at a time. Ask yes or no questions. </a:t>
          </a:r>
          <a:endParaRPr lang="en-US" sz="2800" kern="1200"/>
        </a:p>
      </dsp:txBody>
      <dsp:txXfrm>
        <a:off x="510460" y="883488"/>
        <a:ext cx="11071439" cy="704041"/>
      </dsp:txXfrm>
    </dsp:sp>
    <dsp:sp modelId="{227A77C7-A8BE-4D02-9305-280CB166EF0A}">
      <dsp:nvSpPr>
        <dsp:cNvPr id="0" name=""/>
        <dsp:cNvSpPr/>
      </dsp:nvSpPr>
      <dsp:spPr>
        <a:xfrm>
          <a:off x="0" y="1763540"/>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F0DBB-84FE-417F-8723-5366085FAF9F}">
      <dsp:nvSpPr>
        <dsp:cNvPr id="0" name=""/>
        <dsp:cNvSpPr/>
      </dsp:nvSpPr>
      <dsp:spPr>
        <a:xfrm>
          <a:off x="133629" y="1862934"/>
          <a:ext cx="243200" cy="2429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56397E-CE5E-41FA-9DB0-6D5098529D99}">
      <dsp:nvSpPr>
        <dsp:cNvPr id="0" name=""/>
        <dsp:cNvSpPr/>
      </dsp:nvSpPr>
      <dsp:spPr>
        <a:xfrm>
          <a:off x="510460" y="1763540"/>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Be patient and offer reassurance. It may encourage expressing thoughts.</a:t>
          </a:r>
          <a:endParaRPr lang="en-US" sz="2800" kern="1200"/>
        </a:p>
      </dsp:txBody>
      <dsp:txXfrm>
        <a:off x="510460" y="1763540"/>
        <a:ext cx="11071439" cy="704041"/>
      </dsp:txXfrm>
    </dsp:sp>
    <dsp:sp modelId="{6846BBE6-4AF1-4A33-984A-6EE9AB96B515}">
      <dsp:nvSpPr>
        <dsp:cNvPr id="0" name=""/>
        <dsp:cNvSpPr/>
      </dsp:nvSpPr>
      <dsp:spPr>
        <a:xfrm>
          <a:off x="0" y="2643591"/>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66D812-7022-4960-AF05-2E22B89A6249}">
      <dsp:nvSpPr>
        <dsp:cNvPr id="0" name=""/>
        <dsp:cNvSpPr/>
      </dsp:nvSpPr>
      <dsp:spPr>
        <a:xfrm>
          <a:off x="133629" y="2742985"/>
          <a:ext cx="243200" cy="2429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028D3-2518-4CF1-AF58-3F2ACB1B21EB}">
      <dsp:nvSpPr>
        <dsp:cNvPr id="0" name=""/>
        <dsp:cNvSpPr/>
      </dsp:nvSpPr>
      <dsp:spPr>
        <a:xfrm>
          <a:off x="510460" y="2643591"/>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Avoid correction. Rather, listen and try to find the meaning in what the person says. Repeat to clarify.</a:t>
          </a:r>
          <a:endParaRPr lang="en-US" sz="2800" kern="1200"/>
        </a:p>
      </dsp:txBody>
      <dsp:txXfrm>
        <a:off x="510460" y="2643591"/>
        <a:ext cx="11071439" cy="704041"/>
      </dsp:txXfrm>
    </dsp:sp>
    <dsp:sp modelId="{D54ECCF2-81B8-426D-8FE1-4C5C08679706}">
      <dsp:nvSpPr>
        <dsp:cNvPr id="0" name=""/>
        <dsp:cNvSpPr/>
      </dsp:nvSpPr>
      <dsp:spPr>
        <a:xfrm>
          <a:off x="0" y="3535756"/>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DFCAD8-F577-4FBB-9780-2B55AEC980F2}">
      <dsp:nvSpPr>
        <dsp:cNvPr id="0" name=""/>
        <dsp:cNvSpPr/>
      </dsp:nvSpPr>
      <dsp:spPr>
        <a:xfrm>
          <a:off x="133629" y="3623037"/>
          <a:ext cx="243200" cy="2429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9BAB0-15AC-471E-98EE-CB279324AF09}">
      <dsp:nvSpPr>
        <dsp:cNvPr id="0" name=""/>
        <dsp:cNvSpPr/>
      </dsp:nvSpPr>
      <dsp:spPr>
        <a:xfrm>
          <a:off x="510460" y="3523643"/>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Avoid arguing. If they say things you don’t agree with, leave it</a:t>
          </a:r>
          <a:r>
            <a:rPr lang="nb-NO" sz="1600" kern="1200"/>
            <a:t>.</a:t>
          </a:r>
          <a:endParaRPr lang="en-US" sz="1600" kern="1200"/>
        </a:p>
      </dsp:txBody>
      <dsp:txXfrm>
        <a:off x="510460" y="3523643"/>
        <a:ext cx="11071439" cy="704041"/>
      </dsp:txXfrm>
    </dsp:sp>
    <dsp:sp modelId="{E77D9785-85E4-4D04-8B3F-277A6F9AB9CB}">
      <dsp:nvSpPr>
        <dsp:cNvPr id="0" name=""/>
        <dsp:cNvSpPr/>
      </dsp:nvSpPr>
      <dsp:spPr>
        <a:xfrm>
          <a:off x="0" y="4403695"/>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3BCC4-3790-4FEB-A52B-4CEE97A14E69}">
      <dsp:nvSpPr>
        <dsp:cNvPr id="0" name=""/>
        <dsp:cNvSpPr/>
      </dsp:nvSpPr>
      <dsp:spPr>
        <a:xfrm>
          <a:off x="133629" y="4503089"/>
          <a:ext cx="243200" cy="2429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C7148-B706-426F-B976-1199A199F41C}">
      <dsp:nvSpPr>
        <dsp:cNvPr id="0" name=""/>
        <dsp:cNvSpPr/>
      </dsp:nvSpPr>
      <dsp:spPr>
        <a:xfrm>
          <a:off x="510460" y="4403695"/>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Give clear, step-by-step instructions for tasks</a:t>
          </a:r>
          <a:r>
            <a:rPr lang="nb-NO" sz="1600" kern="1200"/>
            <a:t>. </a:t>
          </a:r>
          <a:endParaRPr lang="en-US" sz="1600" kern="1200"/>
        </a:p>
      </dsp:txBody>
      <dsp:txXfrm>
        <a:off x="510460" y="4403695"/>
        <a:ext cx="11071439" cy="704041"/>
      </dsp:txXfrm>
    </dsp:sp>
    <dsp:sp modelId="{8A6F2141-4915-4383-BDEA-7C0FC339F22D}">
      <dsp:nvSpPr>
        <dsp:cNvPr id="0" name=""/>
        <dsp:cNvSpPr/>
      </dsp:nvSpPr>
      <dsp:spPr>
        <a:xfrm>
          <a:off x="0" y="5283746"/>
          <a:ext cx="11726562" cy="4417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45F74-9137-4C3E-B94D-A944B9A04DC2}">
      <dsp:nvSpPr>
        <dsp:cNvPr id="0" name=""/>
        <dsp:cNvSpPr/>
      </dsp:nvSpPr>
      <dsp:spPr>
        <a:xfrm>
          <a:off x="133629" y="5383140"/>
          <a:ext cx="243200" cy="24296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093E3-63AD-4C29-82CA-ED464E1425F4}">
      <dsp:nvSpPr>
        <dsp:cNvPr id="0" name=""/>
        <dsp:cNvSpPr/>
      </dsp:nvSpPr>
      <dsp:spPr>
        <a:xfrm>
          <a:off x="510460" y="5283746"/>
          <a:ext cx="11071439" cy="70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511" tIns="74511" rIns="74511" bIns="74511" numCol="1" spcCol="1270" anchor="ctr" anchorCtr="0">
          <a:noAutofit/>
        </a:bodyPr>
        <a:lstStyle/>
        <a:p>
          <a:pPr marL="0" lvl="0" indent="0" algn="l" defTabSz="1244600">
            <a:lnSpc>
              <a:spcPct val="100000"/>
            </a:lnSpc>
            <a:spcBef>
              <a:spcPct val="0"/>
            </a:spcBef>
            <a:spcAft>
              <a:spcPct val="35000"/>
            </a:spcAft>
            <a:buNone/>
          </a:pPr>
          <a:r>
            <a:rPr lang="nb-NO" sz="2800" kern="1200"/>
            <a:t>Written notes can be helpful when spoken words seem confusing</a:t>
          </a:r>
          <a:r>
            <a:rPr lang="nb-NO" sz="1600" kern="1200"/>
            <a:t>.</a:t>
          </a:r>
          <a:endParaRPr lang="en-US" sz="1600" kern="1200"/>
        </a:p>
      </dsp:txBody>
      <dsp:txXfrm>
        <a:off x="510460" y="5283746"/>
        <a:ext cx="11071439" cy="7040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9346D-B741-F94A-8FD0-F6D662EED193}">
      <dsp:nvSpPr>
        <dsp:cNvPr id="0" name=""/>
        <dsp:cNvSpPr/>
      </dsp:nvSpPr>
      <dsp:spPr>
        <a:xfrm>
          <a:off x="0" y="97880"/>
          <a:ext cx="6263640" cy="12883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b="1" u="sng" kern="1200" dirty="0" err="1"/>
            <a:t>Example</a:t>
          </a:r>
          <a:r>
            <a:rPr lang="nb-NO" sz="1800" b="1" u="sng" kern="1200" dirty="0"/>
            <a:t> Statement from </a:t>
          </a:r>
          <a:r>
            <a:rPr lang="nb-NO" sz="1800" b="1" u="sng" kern="1200" dirty="0" err="1"/>
            <a:t>Mrs</a:t>
          </a:r>
          <a:r>
            <a:rPr lang="nb-NO" sz="1800" b="1" u="sng" kern="1200" dirty="0"/>
            <a:t> </a:t>
          </a:r>
          <a:r>
            <a:rPr lang="nb-NO" sz="1800" b="1" u="sng" kern="1200" dirty="0" err="1"/>
            <a:t>Damayanti</a:t>
          </a:r>
          <a:r>
            <a:rPr lang="nb-NO" sz="1800" b="1" u="sng" kern="1200" dirty="0"/>
            <a:t>:</a:t>
          </a:r>
          <a:endParaRPr lang="en-US" sz="1800" b="1" u="sng" kern="1200" dirty="0"/>
        </a:p>
      </dsp:txBody>
      <dsp:txXfrm>
        <a:off x="62892" y="160772"/>
        <a:ext cx="6137856" cy="1162567"/>
      </dsp:txXfrm>
    </dsp:sp>
    <dsp:sp modelId="{17D61720-01AB-454F-BE3D-A09D5815C14A}">
      <dsp:nvSpPr>
        <dsp:cNvPr id="0" name=""/>
        <dsp:cNvSpPr/>
      </dsp:nvSpPr>
      <dsp:spPr>
        <a:xfrm>
          <a:off x="0" y="1438072"/>
          <a:ext cx="6263640" cy="1288351"/>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dirty="0"/>
            <a:t>“I just </a:t>
          </a:r>
          <a:r>
            <a:rPr lang="nb-NO" sz="1800" kern="1200" dirty="0" err="1"/>
            <a:t>saw</a:t>
          </a:r>
          <a:r>
            <a:rPr lang="nb-NO" sz="1800" kern="1200" dirty="0"/>
            <a:t> my </a:t>
          </a:r>
          <a:r>
            <a:rPr lang="nb-NO" sz="1800" kern="1200" dirty="0" err="1"/>
            <a:t>daughter</a:t>
          </a:r>
          <a:r>
            <a:rPr lang="nb-NO" sz="1800" kern="1200" dirty="0"/>
            <a:t> and her son </a:t>
          </a:r>
          <a:r>
            <a:rPr lang="nb-NO" sz="1800" kern="1200" dirty="0" err="1"/>
            <a:t>outside</a:t>
          </a:r>
          <a:r>
            <a:rPr lang="nb-NO" sz="1800" kern="1200" dirty="0"/>
            <a:t> in </a:t>
          </a:r>
          <a:r>
            <a:rPr lang="nb-NO" sz="1800" kern="1200" dirty="0" err="1"/>
            <a:t>the</a:t>
          </a:r>
          <a:r>
            <a:rPr lang="nb-NO" sz="1800" kern="1200" dirty="0"/>
            <a:t> garden. I </a:t>
          </a:r>
          <a:r>
            <a:rPr lang="nb-NO" sz="1800" kern="1200" dirty="0" err="1"/>
            <a:t>need</a:t>
          </a:r>
          <a:r>
            <a:rPr lang="nb-NO" sz="1800" kern="1200" dirty="0"/>
            <a:t> to </a:t>
          </a:r>
          <a:r>
            <a:rPr lang="nb-NO" sz="1800" kern="1200" dirty="0" err="1"/>
            <a:t>go</a:t>
          </a:r>
          <a:r>
            <a:rPr lang="nb-NO" sz="1800" kern="1200" dirty="0"/>
            <a:t> </a:t>
          </a:r>
          <a:r>
            <a:rPr lang="nb-NO" sz="1800" kern="1200" dirty="0" err="1"/>
            <a:t>outside</a:t>
          </a:r>
          <a:r>
            <a:rPr lang="nb-NO" sz="1800" kern="1200" dirty="0"/>
            <a:t> and talk to </a:t>
          </a:r>
          <a:r>
            <a:rPr lang="nb-NO" sz="1800" kern="1200" dirty="0" err="1"/>
            <a:t>them</a:t>
          </a:r>
          <a:r>
            <a:rPr lang="nb-NO" sz="1800" kern="1200" dirty="0"/>
            <a:t>.” </a:t>
          </a:r>
          <a:endParaRPr lang="nb-NO" sz="1800" kern="1200"/>
        </a:p>
      </dsp:txBody>
      <dsp:txXfrm>
        <a:off x="62892" y="1500964"/>
        <a:ext cx="6137856" cy="1162567"/>
      </dsp:txXfrm>
    </dsp:sp>
    <dsp:sp modelId="{A84862CB-1469-CF4C-80F0-80A16545CE17}">
      <dsp:nvSpPr>
        <dsp:cNvPr id="0" name=""/>
        <dsp:cNvSpPr/>
      </dsp:nvSpPr>
      <dsp:spPr>
        <a:xfrm>
          <a:off x="0" y="2778263"/>
          <a:ext cx="6263640" cy="128835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a:t>Most carers would say: “Mrs Damayanti, you know that your daughter lives in Weligama and was here to visit you last summer. I’m sure you’re wrong.” </a:t>
          </a:r>
          <a:endParaRPr lang="en-US" sz="1800" kern="1200"/>
        </a:p>
      </dsp:txBody>
      <dsp:txXfrm>
        <a:off x="62892" y="2841155"/>
        <a:ext cx="6137856" cy="1162567"/>
      </dsp:txXfrm>
    </dsp:sp>
    <dsp:sp modelId="{16EB8ECD-37AB-2645-A51F-F14E39B99145}">
      <dsp:nvSpPr>
        <dsp:cNvPr id="0" name=""/>
        <dsp:cNvSpPr/>
      </dsp:nvSpPr>
      <dsp:spPr>
        <a:xfrm>
          <a:off x="0" y="4118455"/>
          <a:ext cx="6263640" cy="128835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kern="1200" dirty="0"/>
            <a:t>The </a:t>
          </a:r>
          <a:r>
            <a:rPr lang="nb-NO" sz="1800" kern="1200" dirty="0" err="1"/>
            <a:t>Validation</a:t>
          </a:r>
          <a:r>
            <a:rPr lang="nb-NO" sz="1800" kern="1200" dirty="0"/>
            <a:t> </a:t>
          </a:r>
          <a:r>
            <a:rPr lang="nb-NO" sz="1800" kern="1200" dirty="0" err="1"/>
            <a:t>of</a:t>
          </a:r>
          <a:r>
            <a:rPr lang="nb-NO" sz="1800" kern="1200" dirty="0"/>
            <a:t> her </a:t>
          </a:r>
          <a:r>
            <a:rPr lang="nb-NO" sz="1800" kern="1200" dirty="0" err="1"/>
            <a:t>idea</a:t>
          </a:r>
          <a:r>
            <a:rPr lang="nb-NO" sz="1800" kern="1200" dirty="0"/>
            <a:t> </a:t>
          </a:r>
          <a:r>
            <a:rPr lang="nb-NO" sz="1800" kern="1200" dirty="0" err="1"/>
            <a:t>will</a:t>
          </a:r>
          <a:r>
            <a:rPr lang="nb-NO" sz="1800" kern="1200" dirty="0"/>
            <a:t> be </a:t>
          </a:r>
          <a:r>
            <a:rPr lang="nb-NO" sz="1800" kern="1200" dirty="0" err="1"/>
            <a:t>the</a:t>
          </a:r>
          <a:r>
            <a:rPr lang="nb-NO" sz="1800" kern="1200" dirty="0"/>
            <a:t> best </a:t>
          </a:r>
          <a:r>
            <a:rPr lang="nb-NO" sz="1800" kern="1200" dirty="0" err="1"/>
            <a:t>response</a:t>
          </a:r>
          <a:r>
            <a:rPr lang="nb-NO" sz="1800" kern="1200" dirty="0"/>
            <a:t>: “</a:t>
          </a:r>
          <a:r>
            <a:rPr lang="nb-NO" sz="1800" kern="1200" dirty="0" err="1"/>
            <a:t>Well</a:t>
          </a:r>
          <a:r>
            <a:rPr lang="nb-NO" sz="1800" kern="1200" dirty="0"/>
            <a:t> </a:t>
          </a:r>
          <a:r>
            <a:rPr lang="nb-NO" sz="1800" kern="1200" dirty="0" err="1"/>
            <a:t>Mrs</a:t>
          </a:r>
          <a:r>
            <a:rPr lang="nb-NO" sz="1800" kern="1200" dirty="0"/>
            <a:t> </a:t>
          </a:r>
          <a:r>
            <a:rPr lang="nb-NO" sz="1800" kern="1200" dirty="0" err="1"/>
            <a:t>Damayanti</a:t>
          </a:r>
          <a:r>
            <a:rPr lang="nb-NO" sz="1800" kern="1200" dirty="0"/>
            <a:t>, </a:t>
          </a:r>
          <a:r>
            <a:rPr lang="nb-NO" sz="1800" kern="1200" dirty="0" err="1"/>
            <a:t>if</a:t>
          </a:r>
          <a:r>
            <a:rPr lang="nb-NO" sz="1800" kern="1200" dirty="0"/>
            <a:t> </a:t>
          </a:r>
          <a:r>
            <a:rPr lang="nb-NO" sz="1800" kern="1200" dirty="0" err="1"/>
            <a:t>your</a:t>
          </a:r>
          <a:r>
            <a:rPr lang="nb-NO" sz="1800" kern="1200" dirty="0"/>
            <a:t> </a:t>
          </a:r>
          <a:r>
            <a:rPr lang="nb-NO" sz="1800" kern="1200" dirty="0" err="1"/>
            <a:t>daughter</a:t>
          </a:r>
          <a:r>
            <a:rPr lang="nb-NO" sz="1800" kern="1200" dirty="0"/>
            <a:t> has </a:t>
          </a:r>
          <a:r>
            <a:rPr lang="nb-NO" sz="1800" kern="1200" dirty="0" err="1"/>
            <a:t>come</a:t>
          </a:r>
          <a:r>
            <a:rPr lang="nb-NO" sz="1800" kern="1200" dirty="0"/>
            <a:t> all </a:t>
          </a:r>
          <a:r>
            <a:rPr lang="nb-NO" sz="1800" kern="1200" dirty="0" err="1"/>
            <a:t>this</a:t>
          </a:r>
          <a:r>
            <a:rPr lang="nb-NO" sz="1800" kern="1200" dirty="0"/>
            <a:t> </a:t>
          </a:r>
          <a:r>
            <a:rPr lang="nb-NO" sz="1800" kern="1200" dirty="0" err="1"/>
            <a:t>way</a:t>
          </a:r>
          <a:r>
            <a:rPr lang="nb-NO" sz="1800" kern="1200" dirty="0"/>
            <a:t> to </a:t>
          </a:r>
          <a:r>
            <a:rPr lang="nb-NO" sz="1800" kern="1200" dirty="0" err="1"/>
            <a:t>visit</a:t>
          </a:r>
          <a:r>
            <a:rPr lang="nb-NO" sz="1800" kern="1200" dirty="0"/>
            <a:t> </a:t>
          </a:r>
          <a:r>
            <a:rPr lang="nb-NO" sz="1800" kern="1200" dirty="0" err="1"/>
            <a:t>you</a:t>
          </a:r>
          <a:r>
            <a:rPr lang="nb-NO" sz="1800" kern="1200" dirty="0"/>
            <a:t>, </a:t>
          </a:r>
          <a:r>
            <a:rPr lang="nb-NO" sz="1800" kern="1200" dirty="0" err="1"/>
            <a:t>I’m</a:t>
          </a:r>
          <a:r>
            <a:rPr lang="nb-NO" sz="1800" kern="1200" dirty="0"/>
            <a:t> sure </a:t>
          </a:r>
          <a:r>
            <a:rPr lang="nb-NO" sz="1800" kern="1200" dirty="0" err="1"/>
            <a:t>she</a:t>
          </a:r>
          <a:r>
            <a:rPr lang="nb-NO" sz="1800" kern="1200" dirty="0"/>
            <a:t> </a:t>
          </a:r>
          <a:r>
            <a:rPr lang="nb-NO" sz="1800" kern="1200" dirty="0" err="1"/>
            <a:t>remembers</a:t>
          </a:r>
          <a:r>
            <a:rPr lang="nb-NO" sz="1800" kern="1200" dirty="0"/>
            <a:t> </a:t>
          </a:r>
          <a:r>
            <a:rPr lang="nb-NO" sz="1800" kern="1200" dirty="0" err="1"/>
            <a:t>where</a:t>
          </a:r>
          <a:r>
            <a:rPr lang="nb-NO" sz="1800" kern="1200" dirty="0"/>
            <a:t> </a:t>
          </a:r>
          <a:r>
            <a:rPr lang="nb-NO" sz="1800" kern="1200" dirty="0" err="1"/>
            <a:t>you</a:t>
          </a:r>
          <a:r>
            <a:rPr lang="nb-NO" sz="1800" kern="1200" dirty="0"/>
            <a:t> live. </a:t>
          </a:r>
          <a:r>
            <a:rPr lang="nb-NO" sz="1800" kern="1200" dirty="0" err="1"/>
            <a:t>Let’s</a:t>
          </a:r>
          <a:r>
            <a:rPr lang="nb-NO" sz="1800" kern="1200" dirty="0"/>
            <a:t> </a:t>
          </a:r>
          <a:r>
            <a:rPr lang="nb-NO" sz="1800" kern="1200" dirty="0" err="1"/>
            <a:t>sit</a:t>
          </a:r>
          <a:r>
            <a:rPr lang="nb-NO" sz="1800" kern="1200" dirty="0"/>
            <a:t> </a:t>
          </a:r>
          <a:r>
            <a:rPr lang="nb-NO" sz="1800" kern="1200" dirty="0" err="1"/>
            <a:t>down</a:t>
          </a:r>
          <a:r>
            <a:rPr lang="nb-NO" sz="1800" kern="1200" dirty="0"/>
            <a:t> and I </a:t>
          </a:r>
          <a:r>
            <a:rPr lang="nb-NO" sz="1800" kern="1200" dirty="0" err="1"/>
            <a:t>would</a:t>
          </a:r>
          <a:r>
            <a:rPr lang="nb-NO" sz="1800" kern="1200" dirty="0"/>
            <a:t> like to </a:t>
          </a:r>
          <a:r>
            <a:rPr lang="nb-NO" sz="1800" kern="1200" dirty="0" err="1"/>
            <a:t>hear</a:t>
          </a:r>
          <a:r>
            <a:rPr lang="nb-NO" sz="1800" kern="1200" dirty="0"/>
            <a:t> more </a:t>
          </a:r>
          <a:r>
            <a:rPr lang="nb-NO" sz="1800" kern="1200" dirty="0" err="1"/>
            <a:t>about</a:t>
          </a:r>
          <a:r>
            <a:rPr lang="nb-NO" sz="1800" kern="1200" dirty="0"/>
            <a:t> her.” </a:t>
          </a:r>
          <a:endParaRPr lang="en-US" sz="1800" kern="1200" dirty="0"/>
        </a:p>
      </dsp:txBody>
      <dsp:txXfrm>
        <a:off x="62892" y="4181347"/>
        <a:ext cx="6137856" cy="11625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BCCEC-5FF2-4134-9D26-7ABE78AFD8EB}">
      <dsp:nvSpPr>
        <dsp:cNvPr id="0" name=""/>
        <dsp:cNvSpPr/>
      </dsp:nvSpPr>
      <dsp:spPr>
        <a:xfrm>
          <a:off x="0" y="5939"/>
          <a:ext cx="11722308" cy="18728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51700-6FEB-4F9A-8526-71603B11E5D0}">
      <dsp:nvSpPr>
        <dsp:cNvPr id="0" name=""/>
        <dsp:cNvSpPr/>
      </dsp:nvSpPr>
      <dsp:spPr>
        <a:xfrm>
          <a:off x="566533" y="427328"/>
          <a:ext cx="1031068" cy="10300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D4B36-4D46-47A8-9479-1209BF27F93B}">
      <dsp:nvSpPr>
        <dsp:cNvPr id="0" name=""/>
        <dsp:cNvSpPr/>
      </dsp:nvSpPr>
      <dsp:spPr>
        <a:xfrm>
          <a:off x="2164136" y="5939"/>
          <a:ext cx="9473381" cy="187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3" tIns="198403" rIns="198403" bIns="198403" numCol="1" spcCol="1270" anchor="ctr" anchorCtr="0">
          <a:noAutofit/>
        </a:bodyPr>
        <a:lstStyle/>
        <a:p>
          <a:pPr marL="0" lvl="0" indent="0" algn="l" defTabSz="1244600">
            <a:lnSpc>
              <a:spcPct val="90000"/>
            </a:lnSpc>
            <a:spcBef>
              <a:spcPct val="0"/>
            </a:spcBef>
            <a:spcAft>
              <a:spcPct val="35000"/>
            </a:spcAft>
            <a:buNone/>
          </a:pPr>
          <a:r>
            <a:rPr lang="nb-NO" sz="2800" b="1" i="0" kern="1200"/>
            <a:t>Facial expressions: </a:t>
          </a:r>
          <a:r>
            <a:rPr lang="nb-NO" sz="2800" b="0" i="0" kern="1200"/>
            <a:t>Use your facial expressions to convey warmth, empathy, and reassurance. A smile can help create a positive and comforting environment, while a concerned expression can demonstrate understanding and empathy.</a:t>
          </a:r>
          <a:endParaRPr lang="en-US" sz="2800" kern="1200"/>
        </a:p>
      </dsp:txBody>
      <dsp:txXfrm>
        <a:off x="2164136" y="5939"/>
        <a:ext cx="9473381" cy="1874670"/>
      </dsp:txXfrm>
    </dsp:sp>
    <dsp:sp modelId="{2AD9CDF7-9CBA-4227-8F4A-8D241392FB8C}">
      <dsp:nvSpPr>
        <dsp:cNvPr id="0" name=""/>
        <dsp:cNvSpPr/>
      </dsp:nvSpPr>
      <dsp:spPr>
        <a:xfrm>
          <a:off x="0" y="2335074"/>
          <a:ext cx="11722308" cy="18728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E3F998-3B5E-4EC7-A50F-B9325FCE5970}">
      <dsp:nvSpPr>
        <dsp:cNvPr id="0" name=""/>
        <dsp:cNvSpPr/>
      </dsp:nvSpPr>
      <dsp:spPr>
        <a:xfrm>
          <a:off x="566533" y="2756463"/>
          <a:ext cx="1031068" cy="10300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0DF5A4-AF05-4B57-9224-0E3406D620C9}">
      <dsp:nvSpPr>
        <dsp:cNvPr id="0" name=""/>
        <dsp:cNvSpPr/>
      </dsp:nvSpPr>
      <dsp:spPr>
        <a:xfrm>
          <a:off x="2164136" y="2335074"/>
          <a:ext cx="9473381" cy="187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3" tIns="198403" rIns="198403" bIns="198403" numCol="1" spcCol="1270" anchor="ctr" anchorCtr="0">
          <a:noAutofit/>
        </a:bodyPr>
        <a:lstStyle/>
        <a:p>
          <a:pPr marL="0" lvl="0" indent="0" algn="l" defTabSz="1244600">
            <a:lnSpc>
              <a:spcPct val="90000"/>
            </a:lnSpc>
            <a:spcBef>
              <a:spcPct val="0"/>
            </a:spcBef>
            <a:spcAft>
              <a:spcPct val="35000"/>
            </a:spcAft>
            <a:buNone/>
          </a:pPr>
          <a:r>
            <a:rPr lang="nb-NO" sz="2800" b="1" i="0" kern="1200"/>
            <a:t>Eye contact: </a:t>
          </a:r>
          <a:r>
            <a:rPr lang="nb-NO" sz="2800" b="0" i="0" kern="1200"/>
            <a:t>Maintain eye contact with the person to show attentiveness and interest. Eye contact can help establish a connection and promote a sense of being seen and understood.</a:t>
          </a:r>
          <a:endParaRPr lang="en-US" sz="2800" kern="1200"/>
        </a:p>
      </dsp:txBody>
      <dsp:txXfrm>
        <a:off x="2164136" y="2335074"/>
        <a:ext cx="9473381" cy="1874670"/>
      </dsp:txXfrm>
    </dsp:sp>
    <dsp:sp modelId="{E3D0AE56-9E8B-42C6-9F12-B502FA99F5B5}">
      <dsp:nvSpPr>
        <dsp:cNvPr id="0" name=""/>
        <dsp:cNvSpPr/>
      </dsp:nvSpPr>
      <dsp:spPr>
        <a:xfrm>
          <a:off x="0" y="4664210"/>
          <a:ext cx="11722308" cy="18728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D14FE-BD8C-4B26-BDD2-697C928990C0}">
      <dsp:nvSpPr>
        <dsp:cNvPr id="0" name=""/>
        <dsp:cNvSpPr/>
      </dsp:nvSpPr>
      <dsp:spPr>
        <a:xfrm>
          <a:off x="566533" y="5085599"/>
          <a:ext cx="1031068" cy="10300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BE9C67-257E-4853-965F-906F4C22CB1B}">
      <dsp:nvSpPr>
        <dsp:cNvPr id="0" name=""/>
        <dsp:cNvSpPr/>
      </dsp:nvSpPr>
      <dsp:spPr>
        <a:xfrm>
          <a:off x="2164136" y="4664210"/>
          <a:ext cx="9473381" cy="187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3" tIns="198403" rIns="198403" bIns="198403" numCol="1" spcCol="1270" anchor="ctr" anchorCtr="0">
          <a:noAutofit/>
        </a:bodyPr>
        <a:lstStyle/>
        <a:p>
          <a:pPr marL="0" lvl="0" indent="0" algn="l" defTabSz="1244600">
            <a:lnSpc>
              <a:spcPct val="90000"/>
            </a:lnSpc>
            <a:spcBef>
              <a:spcPct val="0"/>
            </a:spcBef>
            <a:spcAft>
              <a:spcPct val="35000"/>
            </a:spcAft>
            <a:buNone/>
          </a:pPr>
          <a:r>
            <a:rPr lang="nb-NO" sz="2800" b="1" i="0" kern="1200">
              <a:solidFill>
                <a:schemeClr val="tx1"/>
              </a:solidFill>
            </a:rPr>
            <a:t>Touch</a:t>
          </a:r>
          <a:r>
            <a:rPr lang="nb-NO" sz="2800" b="0" i="0" kern="1200">
              <a:solidFill>
                <a:schemeClr val="tx1"/>
              </a:solidFill>
            </a:rPr>
            <a:t>: Appropriate touch, such as holding hands or gently patting the person's shoulder, can convey comfort, support, and reassurance. However, always ensure that the person is comfortable with touch and respect their personal boundaries.</a:t>
          </a:r>
          <a:endParaRPr lang="en-US" sz="2800" kern="1200">
            <a:solidFill>
              <a:schemeClr val="tx1"/>
            </a:solidFill>
          </a:endParaRPr>
        </a:p>
      </dsp:txBody>
      <dsp:txXfrm>
        <a:off x="2164136" y="4664210"/>
        <a:ext cx="9473381" cy="18746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77B63-3116-AC42-83EE-9AB5A406B5EA}" type="datetimeFigureOut">
              <a:rPr lang="en-GB" smtClean="0"/>
              <a:t>06/11/2023</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60B39-9644-9442-B7E4-C4C7820C1594}" type="slidenum">
              <a:rPr lang="en-GB" smtClean="0"/>
              <a:t>‹#›</a:t>
            </a:fld>
            <a:endParaRPr lang="en-GB"/>
          </a:p>
        </p:txBody>
      </p:sp>
    </p:spTree>
    <p:extLst>
      <p:ext uri="{BB962C8B-B14F-4D97-AF65-F5344CB8AC3E}">
        <p14:creationId xmlns:p14="http://schemas.microsoft.com/office/powerpoint/2010/main" val="180877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med.ncbi.nlm.nih.gov/?term=Collins%20R%5BAuthor%5D"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pubmed.ncbi.nlm.nih.gov/?term=Hunt%20A%5BAuthor%5D"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a:t>
            </a:fld>
            <a:endParaRPr lang="en-GB"/>
          </a:p>
        </p:txBody>
      </p:sp>
    </p:spTree>
    <p:extLst>
      <p:ext uri="{BB962C8B-B14F-4D97-AF65-F5344CB8AC3E}">
        <p14:creationId xmlns:p14="http://schemas.microsoft.com/office/powerpoint/2010/main" val="277466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(CAT) is a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psychology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explains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how</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people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adjust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styles to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in order to </a:t>
            </a:r>
            <a:r>
              <a:rPr lang="nb-NO" b="0" i="0" u="none" strike="noStrike" dirty="0" err="1">
                <a:solidFill>
                  <a:srgbClr val="374151"/>
                </a:solidFill>
                <a:effectLst/>
                <a:latin typeface="Söhne"/>
              </a:rPr>
              <a:t>create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bonds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interpersonal </a:t>
            </a:r>
            <a:r>
              <a:rPr lang="nb-NO" b="0" i="0" u="none" strike="noStrike" dirty="0" err="1">
                <a:solidFill>
                  <a:srgbClr val="374151"/>
                </a:solidFill>
                <a:effectLst/>
                <a:latin typeface="Söhne"/>
              </a:rPr>
              <a:t>conflict</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was</a:t>
            </a:r>
            <a:r>
              <a:rPr lang="nb-NO" b="0" i="0" u="none" strike="noStrike" dirty="0">
                <a:solidFill>
                  <a:srgbClr val="374151"/>
                </a:solidFill>
                <a:effectLst/>
                <a:latin typeface="Söhne"/>
              </a:rPr>
              <a:t> first </a:t>
            </a:r>
            <a:r>
              <a:rPr lang="nb-NO" b="0" i="0" u="none" strike="noStrike" dirty="0" err="1">
                <a:solidFill>
                  <a:srgbClr val="374151"/>
                </a:solidFill>
                <a:effectLst/>
                <a:latin typeface="Söhne"/>
              </a:rPr>
              <a:t>proposed</a:t>
            </a:r>
            <a:r>
              <a:rPr lang="nb-NO" b="0" i="0" u="none" strike="noStrike" dirty="0">
                <a:solidFill>
                  <a:srgbClr val="374151"/>
                </a:solidFill>
                <a:effectLst/>
                <a:latin typeface="Söhne"/>
              </a:rPr>
              <a:t> by Howard </a:t>
            </a:r>
            <a:r>
              <a:rPr lang="nb-NO" b="0" i="0" u="none" strike="noStrike" dirty="0" err="1">
                <a:solidFill>
                  <a:srgbClr val="374151"/>
                </a:solidFill>
                <a:effectLst/>
                <a:latin typeface="Söhne"/>
              </a:rPr>
              <a:t>Giles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colleagues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1970s, and </a:t>
            </a:r>
            <a:r>
              <a:rPr lang="nb-NO" b="0" i="0" u="none" strike="noStrike" dirty="0" err="1">
                <a:solidFill>
                  <a:srgbClr val="374151"/>
                </a:solidFill>
                <a:effectLst/>
                <a:latin typeface="Söhne"/>
              </a:rPr>
              <a:t>expanded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Giles</a:t>
            </a:r>
            <a:r>
              <a:rPr lang="nb-NO" b="0" i="0" u="none" strike="noStrike" dirty="0">
                <a:solidFill>
                  <a:srgbClr val="374151"/>
                </a:solidFill>
                <a:effectLst/>
                <a:latin typeface="Söhne"/>
              </a:rPr>
              <a:t> and Peter Coupland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1990s.</a:t>
            </a:r>
          </a:p>
          <a:p>
            <a:pPr algn="l"/>
            <a:r>
              <a:rPr lang="nb-NO" b="0" i="0" u="none" strike="noStrike" dirty="0" err="1">
                <a:solidFill>
                  <a:srgbClr val="374151"/>
                </a:solidFill>
                <a:effectLst/>
                <a:latin typeface="Söhne"/>
              </a:rPr>
              <a:t>Coupland's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Convergence</a:t>
            </a:r>
            <a:r>
              <a:rPr lang="nb-NO" b="0" i="0" u="none" strike="noStrike" dirty="0">
                <a:solidFill>
                  <a:srgbClr val="374151"/>
                </a:solidFill>
                <a:effectLst/>
                <a:latin typeface="Söhne"/>
              </a:rPr>
              <a:t>: This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adapting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be more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This is </a:t>
            </a:r>
            <a:r>
              <a:rPr lang="nb-NO" b="0" i="0" u="none" strike="noStrike" dirty="0" err="1">
                <a:solidFill>
                  <a:srgbClr val="374151"/>
                </a:solidFill>
                <a:effectLst/>
                <a:latin typeface="Söhne"/>
              </a:rPr>
              <a:t>often</a:t>
            </a:r>
            <a:r>
              <a:rPr lang="nb-NO" b="0" i="0" u="none" strike="noStrike" dirty="0">
                <a:solidFill>
                  <a:srgbClr val="374151"/>
                </a:solidFill>
                <a:effectLst/>
                <a:latin typeface="Söhne"/>
              </a:rPr>
              <a:t> used to </a:t>
            </a:r>
            <a:r>
              <a:rPr lang="nb-NO" b="0" i="0" u="none" strike="noStrike" dirty="0" err="1">
                <a:solidFill>
                  <a:srgbClr val="374151"/>
                </a:solidFill>
                <a:effectLst/>
                <a:latin typeface="Söhne"/>
              </a:rPr>
              <a:t>build</a:t>
            </a:r>
            <a:r>
              <a:rPr lang="nb-NO" b="0" i="0" u="none" strike="noStrike" dirty="0">
                <a:solidFill>
                  <a:srgbClr val="374151"/>
                </a:solidFill>
                <a:effectLst/>
                <a:latin typeface="Söhne"/>
              </a:rPr>
              <a:t> rapport,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distance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enhance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harmony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Convergence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accomplished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vocabulary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adopting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similar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pronunciation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patterns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Divergence</a:t>
            </a:r>
            <a:r>
              <a:rPr lang="nb-NO" b="0" i="0" u="none" strike="noStrike" dirty="0">
                <a:solidFill>
                  <a:srgbClr val="374151"/>
                </a:solidFill>
                <a:effectLst/>
                <a:latin typeface="Söhne"/>
              </a:rPr>
              <a:t>: This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deliberately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emphasizing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oneself</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done to </a:t>
            </a:r>
            <a:r>
              <a:rPr lang="nb-NO" b="0" i="0" u="none" strike="noStrike" dirty="0" err="1">
                <a:solidFill>
                  <a:srgbClr val="374151"/>
                </a:solidFill>
                <a:effectLst/>
                <a:latin typeface="Söhne"/>
              </a:rPr>
              <a:t>assert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distance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highlight</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power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imbalance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Divergence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accomplished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specialized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vocabulary</a:t>
            </a:r>
            <a:r>
              <a:rPr lang="nb-NO" b="0" i="0" u="none" strike="noStrike" dirty="0">
                <a:solidFill>
                  <a:srgbClr val="374151"/>
                </a:solidFill>
                <a:effectLst/>
                <a:latin typeface="Söhne"/>
              </a:rPr>
              <a:t> or accent, </a:t>
            </a:r>
            <a:r>
              <a:rPr lang="nb-NO" b="0" i="0" u="none" strike="noStrike" dirty="0" err="1">
                <a:solidFill>
                  <a:srgbClr val="374151"/>
                </a:solidFill>
                <a:effectLst/>
                <a:latin typeface="Söhne"/>
              </a:rPr>
              <a:t>emphasizing</a:t>
            </a:r>
            <a:r>
              <a:rPr lang="nb-NO" b="0" i="0" u="none" strike="noStrike" dirty="0">
                <a:solidFill>
                  <a:srgbClr val="374151"/>
                </a:solidFill>
                <a:effectLst/>
                <a:latin typeface="Söhne"/>
              </a:rPr>
              <a:t> different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 different tone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voice</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Maintenance</a:t>
            </a:r>
            <a:r>
              <a:rPr lang="nb-NO" b="0" i="0" u="none" strike="noStrike" dirty="0">
                <a:solidFill>
                  <a:srgbClr val="374151"/>
                </a:solidFill>
                <a:effectLst/>
                <a:latin typeface="Söhne"/>
              </a:rPr>
              <a:t>: This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maintaining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own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t>
            </a:r>
            <a:r>
              <a:rPr lang="nb-NO" b="0" i="0" u="none" strike="noStrike" dirty="0" err="1">
                <a:solidFill>
                  <a:srgbClr val="374151"/>
                </a:solidFill>
                <a:effectLst/>
                <a:latin typeface="Söhne"/>
              </a:rPr>
              <a:t>without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attempting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person's</a:t>
            </a:r>
            <a:r>
              <a:rPr lang="nb-NO" b="0" i="0" u="none" strike="noStrike" dirty="0">
                <a:solidFill>
                  <a:srgbClr val="374151"/>
                </a:solidFill>
                <a:effectLst/>
                <a:latin typeface="Söhne"/>
              </a:rPr>
              <a:t> style.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done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there</a:t>
            </a:r>
            <a:r>
              <a:rPr lang="nb-NO" b="0" i="0" u="none" strike="noStrike" dirty="0">
                <a:solidFill>
                  <a:srgbClr val="374151"/>
                </a:solidFill>
                <a:effectLst/>
                <a:latin typeface="Söhne"/>
              </a:rPr>
              <a:t> is a mutual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each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or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there</a:t>
            </a:r>
            <a:r>
              <a:rPr lang="nb-NO" b="0" i="0" u="none" strike="noStrike" dirty="0">
                <a:solidFill>
                  <a:srgbClr val="374151"/>
                </a:solidFill>
                <a:effectLst/>
                <a:latin typeface="Söhne"/>
              </a:rPr>
              <a:t> is a </a:t>
            </a:r>
            <a:r>
              <a:rPr lang="nb-NO" b="0" i="0" u="none" strike="noStrike" dirty="0" err="1">
                <a:solidFill>
                  <a:srgbClr val="374151"/>
                </a:solidFill>
                <a:effectLst/>
                <a:latin typeface="Söhne"/>
              </a:rPr>
              <a:t>desire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distinction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groups</a:t>
            </a:r>
            <a:r>
              <a:rPr lang="nb-NO" b="0" i="0" u="none" strike="noStrike" dirty="0">
                <a:solidFill>
                  <a:srgbClr val="374151"/>
                </a:solidFill>
                <a:effectLst/>
                <a:latin typeface="Söhne"/>
              </a:rPr>
              <a:t>.</a:t>
            </a:r>
          </a:p>
          <a:p>
            <a:pPr algn="l">
              <a:buFont typeface="+mj-lt"/>
              <a:buAutoNum type="arabicPeriod"/>
            </a:pPr>
            <a:endParaRPr lang="nb-NO" b="0" i="0" u="none" strike="noStrike" dirty="0">
              <a:solidFill>
                <a:srgbClr val="374151"/>
              </a:solidFill>
              <a:effectLst/>
              <a:latin typeface="Söhne"/>
            </a:endParaRPr>
          </a:p>
          <a:p>
            <a:pPr algn="l">
              <a:buFont typeface="+mj-lt"/>
              <a:buAutoNum type="arabicPeriod"/>
            </a:pPr>
            <a:endParaRPr lang="nb-NO" b="0" i="0" u="none" strike="noStrike" dirty="0">
              <a:solidFill>
                <a:srgbClr val="374151"/>
              </a:solidFill>
              <a:effectLst/>
              <a:latin typeface="Söhne"/>
            </a:endParaRPr>
          </a:p>
          <a:p>
            <a:pPr algn="l"/>
            <a:r>
              <a:rPr lang="nb-NO" b="0" i="0" u="none" strike="noStrike" dirty="0" err="1">
                <a:solidFill>
                  <a:srgbClr val="374151"/>
                </a:solidFill>
                <a:effectLst/>
                <a:latin typeface="Söhne"/>
              </a:rPr>
              <a:t>Coupland's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an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choice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Identity: An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age, </a:t>
            </a:r>
            <a:r>
              <a:rPr lang="nb-NO" b="0" i="0" u="none" strike="noStrike" dirty="0" err="1">
                <a:solidFill>
                  <a:srgbClr val="374151"/>
                </a:solidFill>
                <a:effectLst/>
                <a:latin typeface="Söhne"/>
              </a:rPr>
              <a:t>gender</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ethnicity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extent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willing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purpose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interaction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setting, or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relationship</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choice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An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and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relationship</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choice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strategy</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Coupland's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explains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how</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influence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highlights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in shaping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behavior</a:t>
            </a:r>
            <a:r>
              <a:rPr lang="nb-NO" b="0" i="0" u="none" strike="noStrike" dirty="0">
                <a:solidFill>
                  <a:srgbClr val="374151"/>
                </a:solidFill>
                <a:effectLst/>
                <a:latin typeface="Söhne"/>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10</a:t>
            </a:fld>
            <a:endParaRPr lang="en-GB"/>
          </a:p>
        </p:txBody>
      </p:sp>
    </p:spTree>
    <p:extLst>
      <p:ext uri="{BB962C8B-B14F-4D97-AF65-F5344CB8AC3E}">
        <p14:creationId xmlns:p14="http://schemas.microsoft.com/office/powerpoint/2010/main" val="342568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Ageing</a:t>
            </a:r>
            <a:r>
              <a:rPr lang="nb-NO" b="0" i="0" u="none" strike="noStrike" dirty="0">
                <a:solidFill>
                  <a:srgbClr val="374151"/>
                </a:solidFill>
                <a:effectLst/>
                <a:latin typeface="Söhne"/>
              </a:rPr>
              <a:t> Model is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proposed</a:t>
            </a:r>
            <a:r>
              <a:rPr lang="nb-NO" b="0" i="0" u="none" strike="noStrike" dirty="0">
                <a:solidFill>
                  <a:srgbClr val="374151"/>
                </a:solidFill>
                <a:effectLst/>
                <a:latin typeface="Söhne"/>
              </a:rPr>
              <a:t> by Ryan, </a:t>
            </a:r>
            <a:r>
              <a:rPr lang="nb-NO" b="0" i="0" u="none" strike="noStrike" dirty="0" err="1">
                <a:solidFill>
                  <a:srgbClr val="374151"/>
                </a:solidFill>
                <a:effectLst/>
                <a:latin typeface="Söhne"/>
              </a:rPr>
              <a:t>Giles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Bartolucci</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seeks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explain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challenges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faced</a:t>
            </a:r>
            <a:r>
              <a:rPr lang="nb-NO" b="0" i="0" u="none" strike="noStrike" dirty="0">
                <a:solidFill>
                  <a:srgbClr val="374151"/>
                </a:solidFill>
                <a:effectLst/>
                <a:latin typeface="Söhne"/>
              </a:rPr>
              <a:t> by older adults in </a:t>
            </a:r>
            <a:r>
              <a:rPr lang="nb-NO" b="0" i="0" u="none" strike="noStrike" dirty="0" err="1">
                <a:solidFill>
                  <a:srgbClr val="374151"/>
                </a:solidFill>
                <a:effectLst/>
                <a:latin typeface="Söhne"/>
              </a:rPr>
              <a:t>intergenerational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suggests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older adults face in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Structural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Structural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structures</a:t>
            </a:r>
            <a:r>
              <a:rPr lang="nb-NO" b="0" i="0" u="none" strike="noStrike" dirty="0">
                <a:solidFill>
                  <a:srgbClr val="374151"/>
                </a:solidFill>
                <a:effectLst/>
                <a:latin typeface="Söhne"/>
              </a:rPr>
              <a:t> and systems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exist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includes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technology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norms. For </a:t>
            </a:r>
            <a:r>
              <a:rPr lang="nb-NO" b="0" i="0" u="none" strike="noStrike" dirty="0" err="1">
                <a:solidFill>
                  <a:srgbClr val="374151"/>
                </a:solidFill>
                <a:effectLst/>
                <a:latin typeface="Söhne"/>
              </a:rPr>
              <a:t>example</a:t>
            </a:r>
            <a:r>
              <a:rPr lang="nb-NO" b="0" i="0" u="none" strike="noStrike" dirty="0">
                <a:solidFill>
                  <a:srgbClr val="374151"/>
                </a:solidFill>
                <a:effectLst/>
                <a:latin typeface="Söhne"/>
              </a:rPr>
              <a:t>, older adults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limited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digital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technologies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leading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difficulties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prefer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texting</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media.</a:t>
            </a:r>
          </a:p>
          <a:p>
            <a:pPr algn="l">
              <a:buFont typeface="+mj-lt"/>
              <a:buAutoNum type="arabicPeriod"/>
            </a:pPr>
            <a:r>
              <a:rPr lang="nb-NO" b="0" i="0" u="none" strike="noStrike" dirty="0" err="1">
                <a:solidFill>
                  <a:srgbClr val="374151"/>
                </a:solidFill>
                <a:effectLst/>
                <a:latin typeface="Söhne"/>
              </a:rPr>
              <a:t>Interactional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Interactional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arise</a:t>
            </a:r>
            <a:r>
              <a:rPr lang="nb-NO" b="0" i="0" u="none" strike="noStrike" dirty="0">
                <a:solidFill>
                  <a:srgbClr val="374151"/>
                </a:solidFill>
                <a:effectLst/>
                <a:latin typeface="Söhne"/>
              </a:rPr>
              <a:t> from </a:t>
            </a:r>
            <a:r>
              <a:rPr lang="nb-NO" b="0" i="0" u="none" strike="noStrike" dirty="0" err="1">
                <a:solidFill>
                  <a:srgbClr val="374151"/>
                </a:solidFill>
                <a:effectLst/>
                <a:latin typeface="Söhne"/>
              </a:rPr>
              <a:t>differences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conversational</a:t>
            </a:r>
            <a:r>
              <a:rPr lang="nb-NO" b="0" i="0" u="none" strike="noStrike" dirty="0">
                <a:solidFill>
                  <a:srgbClr val="374151"/>
                </a:solidFill>
                <a:effectLst/>
                <a:latin typeface="Söhne"/>
              </a:rPr>
              <a:t> styles and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example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engage</a:t>
            </a:r>
            <a:r>
              <a:rPr lang="nb-NO" b="0" i="0" u="none" strike="noStrike" dirty="0">
                <a:solidFill>
                  <a:srgbClr val="374151"/>
                </a:solidFill>
                <a:effectLst/>
                <a:latin typeface="Söhne"/>
              </a:rPr>
              <a:t> in more </a:t>
            </a:r>
            <a:r>
              <a:rPr lang="nb-NO" b="0" i="0" u="none" strike="noStrike" dirty="0" err="1">
                <a:solidFill>
                  <a:srgbClr val="374151"/>
                </a:solidFill>
                <a:effectLst/>
                <a:latin typeface="Söhne"/>
              </a:rPr>
              <a:t>interruptions</a:t>
            </a:r>
            <a:r>
              <a:rPr lang="nb-NO" b="0" i="0" u="none" strike="noStrike" dirty="0">
                <a:solidFill>
                  <a:srgbClr val="374151"/>
                </a:solidFill>
                <a:effectLst/>
                <a:latin typeface="Söhne"/>
              </a:rPr>
              <a:t> and overlapping </a:t>
            </a:r>
            <a:r>
              <a:rPr lang="nb-NO" b="0" i="0" u="none" strike="noStrike" dirty="0" err="1">
                <a:solidFill>
                  <a:srgbClr val="374151"/>
                </a:solidFill>
                <a:effectLst/>
                <a:latin typeface="Söhne"/>
              </a:rPr>
              <a:t>speech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seen</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rude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disrespectful</a:t>
            </a:r>
            <a:r>
              <a:rPr lang="nb-NO" b="0" i="0" u="none" strike="noStrike" dirty="0">
                <a:solidFill>
                  <a:srgbClr val="374151"/>
                </a:solidFill>
                <a:effectLst/>
                <a:latin typeface="Söhne"/>
              </a:rPr>
              <a:t> by older adults </a:t>
            </a:r>
            <a:r>
              <a:rPr lang="nb-NO" b="0" i="0" u="none" strike="noStrike" dirty="0" err="1">
                <a:solidFill>
                  <a:srgbClr val="374151"/>
                </a:solidFill>
                <a:effectLst/>
                <a:latin typeface="Söhne"/>
              </a:rPr>
              <a:t>who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value</a:t>
            </a:r>
            <a:r>
              <a:rPr lang="nb-NO" b="0" i="0" u="none" strike="noStrike" dirty="0">
                <a:solidFill>
                  <a:srgbClr val="374151"/>
                </a:solidFill>
                <a:effectLst/>
                <a:latin typeface="Söhne"/>
              </a:rPr>
              <a:t> turn-taking and </a:t>
            </a:r>
            <a:r>
              <a:rPr lang="nb-NO" b="0" i="0" u="none" strike="noStrike" dirty="0" err="1">
                <a:solidFill>
                  <a:srgbClr val="374151"/>
                </a:solidFill>
                <a:effectLst/>
                <a:latin typeface="Söhne"/>
              </a:rPr>
              <a:t>politeness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Attitudinal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Attitudinal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negative stereotypes and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hold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older adults.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include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ageism</a:t>
            </a:r>
            <a:r>
              <a:rPr lang="nb-NO" b="0" i="0" u="none" strike="noStrike" dirty="0">
                <a:solidFill>
                  <a:srgbClr val="374151"/>
                </a:solidFill>
                <a:effectLst/>
                <a:latin typeface="Söhne"/>
              </a:rPr>
              <a:t>, stereotyping, and </a:t>
            </a:r>
            <a:r>
              <a:rPr lang="nb-NO" b="0" i="0" u="none" strike="noStrike" dirty="0" err="1">
                <a:solidFill>
                  <a:srgbClr val="374151"/>
                </a:solidFill>
                <a:effectLst/>
                <a:latin typeface="Söhne"/>
              </a:rPr>
              <a:t>marginalization</a:t>
            </a:r>
            <a:r>
              <a:rPr lang="nb-NO" b="0" i="0" u="none" strike="noStrike" dirty="0">
                <a:solidFill>
                  <a:srgbClr val="374151"/>
                </a:solidFill>
                <a:effectLst/>
                <a:latin typeface="Söhne"/>
              </a:rPr>
              <a:t>. Negative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older adults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lead to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barriers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exclusion</a:t>
            </a:r>
            <a:r>
              <a:rPr lang="nb-NO" b="0" i="0" u="none" strike="noStrike" dirty="0">
                <a:solidFill>
                  <a:srgbClr val="374151"/>
                </a:solidFill>
                <a:effectLst/>
                <a:latin typeface="Söhne"/>
              </a:rPr>
              <a:t>.</a:t>
            </a:r>
          </a:p>
          <a:p>
            <a:pPr algn="l">
              <a:buFont typeface="+mj-lt"/>
              <a:buAutoNum type="arabicPeriod"/>
            </a:pPr>
            <a:endParaRPr lang="nb-NO" b="0" i="0" u="none" strike="noStrike" dirty="0">
              <a:solidFill>
                <a:srgbClr val="374151"/>
              </a:solidFill>
              <a:effectLst/>
              <a:latin typeface="Söhne"/>
            </a:endParaRPr>
          </a:p>
          <a:p>
            <a:pPr algn="l">
              <a:buFont typeface="+mj-lt"/>
              <a:buAutoNum type="arabicPeriod"/>
            </a:pPr>
            <a:endParaRPr lang="nb-NO" b="0" i="0" u="none" strike="noStrike" dirty="0">
              <a:solidFill>
                <a:srgbClr val="374151"/>
              </a:solidFill>
              <a:effectLst/>
              <a:latin typeface="Söhne"/>
            </a:endParaRPr>
          </a:p>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address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adjustments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a:t>
            </a:r>
            <a:r>
              <a:rPr lang="nb-NO" b="0" i="0" u="none" strike="noStrike" dirty="0" err="1">
                <a:solidFill>
                  <a:srgbClr val="374151"/>
                </a:solidFill>
                <a:effectLst/>
                <a:latin typeface="Söhne"/>
              </a:rPr>
              <a:t>better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fit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For </a:t>
            </a:r>
            <a:r>
              <a:rPr lang="nb-NO" b="0" i="0" u="none" strike="noStrike" dirty="0" err="1">
                <a:solidFill>
                  <a:srgbClr val="374151"/>
                </a:solidFill>
                <a:effectLst/>
                <a:latin typeface="Söhne"/>
              </a:rPr>
              <a:t>example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accommodate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older adults by </a:t>
            </a:r>
            <a:r>
              <a:rPr lang="nb-NO" b="0" i="0" u="none" strike="noStrike" dirty="0" err="1">
                <a:solidFill>
                  <a:srgbClr val="374151"/>
                </a:solidFill>
                <a:effectLst/>
                <a:latin typeface="Söhne"/>
              </a:rPr>
              <a:t>speaking</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slowly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clearly</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-taking: </a:t>
            </a: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-taking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trying</a:t>
            </a:r>
            <a:r>
              <a:rPr lang="nb-NO" b="0" i="0" u="none" strike="noStrike" dirty="0">
                <a:solidFill>
                  <a:srgbClr val="374151"/>
                </a:solidFill>
                <a:effectLst/>
                <a:latin typeface="Söhne"/>
              </a:rPr>
              <a:t> to understand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negative </a:t>
            </a:r>
            <a:r>
              <a:rPr lang="nb-NO" b="0" i="0" u="none" strike="noStrike" dirty="0" err="1">
                <a:solidFill>
                  <a:srgbClr val="374151"/>
                </a:solidFill>
                <a:effectLst/>
                <a:latin typeface="Söhne"/>
              </a:rPr>
              <a:t>attitudes</a:t>
            </a:r>
            <a:r>
              <a:rPr lang="nb-NO" b="0" i="0" u="none" strike="noStrike" dirty="0">
                <a:solidFill>
                  <a:srgbClr val="374151"/>
                </a:solidFill>
                <a:effectLst/>
                <a:latin typeface="Söhne"/>
              </a:rPr>
              <a:t> and stereotypes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older adults.</a:t>
            </a:r>
          </a:p>
          <a:p>
            <a:pPr algn="l">
              <a:buFont typeface="+mj-lt"/>
              <a:buAutoNum type="arabicPeriod"/>
            </a:pPr>
            <a:r>
              <a:rPr lang="nb-NO" b="0" i="0" u="none" strike="noStrike" dirty="0" err="1">
                <a:solidFill>
                  <a:srgbClr val="374151"/>
                </a:solidFill>
                <a:effectLst/>
                <a:latin typeface="Söhne"/>
              </a:rPr>
              <a:t>Negotiation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Negotiation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finding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ground</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mutually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acceptable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practices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a:t>
            </a:r>
            <a:r>
              <a:rPr lang="nb-NO" b="0" i="0" u="none" strike="noStrike" dirty="0">
                <a:solidFill>
                  <a:srgbClr val="374151"/>
                </a:solidFill>
                <a:effectLst/>
                <a:latin typeface="Söhne"/>
              </a:rPr>
              <a:t> to bridge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gaps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support: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support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providing </a:t>
            </a:r>
            <a:r>
              <a:rPr lang="nb-NO" b="0" i="0" u="none" strike="noStrike" dirty="0" err="1">
                <a:solidFill>
                  <a:srgbClr val="374151"/>
                </a:solidFill>
                <a:effectLst/>
                <a:latin typeface="Söhne"/>
              </a:rPr>
              <a:t>emotional</a:t>
            </a:r>
            <a:r>
              <a:rPr lang="nb-NO" b="0" i="0" u="none" strike="noStrike" dirty="0">
                <a:solidFill>
                  <a:srgbClr val="374151"/>
                </a:solidFill>
                <a:effectLst/>
                <a:latin typeface="Söhne"/>
              </a:rPr>
              <a:t> support and </a:t>
            </a:r>
            <a:r>
              <a:rPr lang="nb-NO" b="0" i="0" u="none" strike="noStrike" dirty="0" err="1">
                <a:solidFill>
                  <a:srgbClr val="374151"/>
                </a:solidFill>
                <a:effectLst/>
                <a:latin typeface="Söhne"/>
              </a:rPr>
              <a:t>assistance</a:t>
            </a:r>
            <a:r>
              <a:rPr lang="nb-NO" b="0" i="0" u="none" strike="noStrike" dirty="0">
                <a:solidFill>
                  <a:srgbClr val="374151"/>
                </a:solidFill>
                <a:effectLst/>
                <a:latin typeface="Söhne"/>
              </a:rPr>
              <a:t> to older adults in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reduce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negative </a:t>
            </a:r>
            <a:r>
              <a:rPr lang="nb-NO" b="0" i="0" u="none" strike="noStrike" dirty="0" err="1">
                <a:solidFill>
                  <a:srgbClr val="374151"/>
                </a:solidFill>
                <a:effectLst/>
                <a:latin typeface="Söhne"/>
              </a:rPr>
              <a:t>effects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ageism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marginalization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Ryan et </a:t>
            </a:r>
            <a:r>
              <a:rPr lang="nb-NO" b="0" i="0" u="none" strike="noStrike" dirty="0" err="1">
                <a:solidFill>
                  <a:srgbClr val="374151"/>
                </a:solidFill>
                <a:effectLst/>
                <a:latin typeface="Söhne"/>
              </a:rPr>
              <a:t>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Ageing</a:t>
            </a:r>
            <a:r>
              <a:rPr lang="nb-NO" b="0" i="0" u="none" strike="noStrike" dirty="0">
                <a:solidFill>
                  <a:srgbClr val="374151"/>
                </a:solidFill>
                <a:effectLst/>
                <a:latin typeface="Söhne"/>
              </a:rPr>
              <a:t> Model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predicaments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faced</a:t>
            </a:r>
            <a:r>
              <a:rPr lang="nb-NO" b="0" i="0" u="none" strike="noStrike" dirty="0">
                <a:solidFill>
                  <a:srgbClr val="374151"/>
                </a:solidFill>
                <a:effectLst/>
                <a:latin typeface="Söhne"/>
              </a:rPr>
              <a:t> by older adults in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younger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generations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provides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intergenerational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11</a:t>
            </a:fld>
            <a:endParaRPr lang="en-GB"/>
          </a:p>
        </p:txBody>
      </p:sp>
    </p:spTree>
    <p:extLst>
      <p:ext uri="{BB962C8B-B14F-4D97-AF65-F5344CB8AC3E}">
        <p14:creationId xmlns:p14="http://schemas.microsoft.com/office/powerpoint/2010/main" val="261543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Enhancement Model is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theory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proposed</a:t>
            </a:r>
            <a:r>
              <a:rPr lang="nb-NO" b="0" i="0" u="none" strike="noStrike" dirty="0">
                <a:solidFill>
                  <a:srgbClr val="374151"/>
                </a:solidFill>
                <a:effectLst/>
                <a:latin typeface="Söhne"/>
              </a:rPr>
              <a:t> by Ryan and </a:t>
            </a:r>
            <a:r>
              <a:rPr lang="nb-NO" b="0" i="0" u="none" strike="noStrike" dirty="0" err="1">
                <a:solidFill>
                  <a:srgbClr val="374151"/>
                </a:solidFill>
                <a:effectLst/>
                <a:latin typeface="Söhne"/>
              </a:rPr>
              <a:t>colleagues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seeks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explain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contribute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older adults and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suggests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influenced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a:t>
            </a:r>
          </a:p>
          <a:p>
            <a:pPr algn="l">
              <a:buFont typeface="+mj-lt"/>
              <a:buAutoNum type="arabicPeriod"/>
            </a:pPr>
            <a:r>
              <a:rPr lang="nb-NO" b="0" i="0" u="none" strike="noStrike" dirty="0">
                <a:solidFill>
                  <a:srgbClr val="374151"/>
                </a:solidFill>
                <a:effectLst/>
                <a:latin typeface="Söhne"/>
              </a:rPr>
              <a:t>Provider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Provider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characteristics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skills,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knowledge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requires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appropriate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terminology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demonstrate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explanations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medical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conditions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treatment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options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characteristics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older adult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literacy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cognitive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ability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requires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a:t>
            </a:r>
            <a:r>
              <a:rPr lang="nb-NO" b="0" i="0" u="none" strike="noStrike" dirty="0" err="1">
                <a:solidFill>
                  <a:srgbClr val="374151"/>
                </a:solidFill>
                <a:effectLst/>
                <a:latin typeface="Söhne"/>
              </a:rPr>
              <a:t>meet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aids to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comprehension</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Environmental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refer</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physical</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takes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place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noise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level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privacy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cultural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context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requires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consider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impact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ability</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adapt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accordingly</a:t>
            </a:r>
            <a:r>
              <a:rPr lang="nb-NO" b="0" i="0" u="none" strike="noStrike" dirty="0">
                <a:solidFill>
                  <a:srgbClr val="374151"/>
                </a:solidFill>
                <a:effectLst/>
                <a:latin typeface="Söhne"/>
              </a:rPr>
              <a:t>.</a:t>
            </a:r>
          </a:p>
          <a:p>
            <a:pPr algn="l">
              <a:buFont typeface="+mj-lt"/>
              <a:buAutoNum type="arabicPeriod"/>
            </a:pPr>
            <a:endParaRPr lang="nb-NO" b="0" i="0" u="none" strike="noStrike" dirty="0">
              <a:solidFill>
                <a:srgbClr val="374151"/>
              </a:solidFill>
              <a:effectLst/>
              <a:latin typeface="Söhne"/>
            </a:endParaRPr>
          </a:p>
          <a:p>
            <a:pPr algn="l">
              <a:buFont typeface="+mj-lt"/>
              <a:buAutoNum type="arabicPeriod"/>
            </a:pPr>
            <a:endParaRPr lang="nb-NO" b="0" i="0" u="none" strike="noStrike" dirty="0">
              <a:solidFill>
                <a:srgbClr val="374151"/>
              </a:solidFill>
              <a:effectLst/>
              <a:latin typeface="Söhne"/>
            </a:endParaRPr>
          </a:p>
          <a:p>
            <a:pPr algn="l"/>
            <a:r>
              <a:rPr lang="nb-NO" b="0" i="0" u="none" strike="noStrike" dirty="0">
                <a:solidFill>
                  <a:srgbClr val="374151"/>
                </a:solidFill>
                <a:effectLst/>
                <a:latin typeface="Söhne"/>
              </a:rPr>
              <a:t>The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enhance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older adults and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Establishing</a:t>
            </a:r>
            <a:r>
              <a:rPr lang="nb-NO" b="0" i="0" u="none" strike="noStrike" dirty="0">
                <a:solidFill>
                  <a:srgbClr val="374151"/>
                </a:solidFill>
                <a:effectLst/>
                <a:latin typeface="Söhne"/>
              </a:rPr>
              <a:t> rapport: </a:t>
            </a:r>
            <a:r>
              <a:rPr lang="nb-NO" b="0" i="0" u="none" strike="noStrike" dirty="0" err="1">
                <a:solidFill>
                  <a:srgbClr val="374151"/>
                </a:solidFill>
                <a:effectLst/>
                <a:latin typeface="Söhne"/>
              </a:rPr>
              <a:t>Establishing</a:t>
            </a:r>
            <a:r>
              <a:rPr lang="nb-NO" b="0" i="0" u="none" strike="noStrike" dirty="0">
                <a:solidFill>
                  <a:srgbClr val="374151"/>
                </a:solidFill>
                <a:effectLst/>
                <a:latin typeface="Söhne"/>
              </a:rPr>
              <a:t> rapport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building</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relationship</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trust and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older adult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achieved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listening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demonstrating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acknowledging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concerns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Assessing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Assessing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identifying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adapting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style to </a:t>
            </a:r>
            <a:r>
              <a:rPr lang="nb-NO" b="0" i="0" u="none" strike="noStrike" dirty="0" err="1">
                <a:solidFill>
                  <a:srgbClr val="374151"/>
                </a:solidFill>
                <a:effectLst/>
                <a:latin typeface="Söhne"/>
              </a:rPr>
              <a:t>meet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those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include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plain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aids, and </a:t>
            </a:r>
            <a:r>
              <a:rPr lang="nb-NO" b="0" i="0" u="none" strike="noStrike" dirty="0" err="1">
                <a:solidFill>
                  <a:srgbClr val="374151"/>
                </a:solidFill>
                <a:effectLst/>
                <a:latin typeface="Söhne"/>
              </a:rPr>
              <a:t>allowing</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adequate</a:t>
            </a:r>
            <a:r>
              <a:rPr lang="nb-NO" b="0" i="0" u="none" strike="noStrike" dirty="0">
                <a:solidFill>
                  <a:srgbClr val="374151"/>
                </a:solidFill>
                <a:effectLst/>
                <a:latin typeface="Söhne"/>
              </a:rPr>
              <a:t> time to ask questions and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feedback.</a:t>
            </a:r>
          </a:p>
          <a:p>
            <a:pPr algn="l">
              <a:buFont typeface="+mj-lt"/>
              <a:buAutoNum type="arabicPeriod"/>
            </a:pPr>
            <a:r>
              <a:rPr lang="nb-NO" b="0" i="0" u="none" strike="noStrike" dirty="0">
                <a:solidFill>
                  <a:srgbClr val="374151"/>
                </a:solidFill>
                <a:effectLst/>
                <a:latin typeface="Söhne"/>
              </a:rPr>
              <a:t>Providing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Providing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giving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accurate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explanations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medical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conditions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treatment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options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relevant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accomplished</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appropriate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aids, and </a:t>
            </a:r>
            <a:r>
              <a:rPr lang="nb-NO" b="0" i="0" u="none" strike="noStrike" dirty="0" err="1">
                <a:solidFill>
                  <a:srgbClr val="374151"/>
                </a:solidFill>
                <a:effectLst/>
                <a:latin typeface="Söhne"/>
              </a:rPr>
              <a:t>repetition</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ensure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comprehension</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Facilitating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shared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Facilitating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shared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decision-making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respecting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values</a:t>
            </a:r>
            <a:r>
              <a:rPr lang="nb-NO" b="0" i="0" u="none" strike="noStrike" dirty="0">
                <a:solidFill>
                  <a:srgbClr val="374151"/>
                </a:solidFill>
                <a:effectLst/>
                <a:latin typeface="Söhne"/>
              </a:rPr>
              <a:t>. This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achieved</a:t>
            </a:r>
            <a:r>
              <a:rPr lang="nb-NO" b="0" i="0" u="none" strike="noStrike" dirty="0">
                <a:solidFill>
                  <a:srgbClr val="374151"/>
                </a:solidFill>
                <a:effectLst/>
                <a:latin typeface="Söhne"/>
              </a:rPr>
              <a:t> by providing </a:t>
            </a:r>
            <a:r>
              <a:rPr lang="nb-NO" b="0" i="0" u="none" strike="noStrike" dirty="0" err="1">
                <a:solidFill>
                  <a:srgbClr val="374151"/>
                </a:solidFill>
                <a:effectLst/>
                <a:latin typeface="Söhne"/>
              </a:rPr>
              <a:t>information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treatment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options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to make </a:t>
            </a:r>
            <a:r>
              <a:rPr lang="nb-NO" b="0" i="0" u="none" strike="noStrike" dirty="0" err="1">
                <a:solidFill>
                  <a:srgbClr val="374151"/>
                </a:solidFill>
                <a:effectLst/>
                <a:latin typeface="Söhne"/>
              </a:rPr>
              <a:t>informed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decisions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based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personal </a:t>
            </a:r>
            <a:r>
              <a:rPr lang="nb-NO" b="0" i="0" u="none" strike="noStrike" dirty="0" err="1">
                <a:solidFill>
                  <a:srgbClr val="374151"/>
                </a:solidFill>
                <a:effectLst/>
                <a:latin typeface="Söhne"/>
              </a:rPr>
              <a:t>values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preferences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Ryan et </a:t>
            </a:r>
            <a:r>
              <a:rPr lang="nb-NO" b="0" i="0" u="none" strike="noStrike" dirty="0" err="1">
                <a:solidFill>
                  <a:srgbClr val="374151"/>
                </a:solidFill>
                <a:effectLst/>
                <a:latin typeface="Söhne"/>
              </a:rPr>
              <a:t>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Enhancement Model </a:t>
            </a:r>
            <a:r>
              <a:rPr lang="nb-NO" b="0" i="0" u="none" strike="noStrike" dirty="0" err="1">
                <a:solidFill>
                  <a:srgbClr val="374151"/>
                </a:solidFill>
                <a:effectLst/>
                <a:latin typeface="Söhne"/>
              </a:rPr>
              <a:t>identifies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three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factors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contribute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older adults and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professionals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provides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processes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used to </a:t>
            </a:r>
            <a:r>
              <a:rPr lang="nb-NO" b="0" i="0" u="none" strike="noStrike" dirty="0" err="1">
                <a:solidFill>
                  <a:srgbClr val="374151"/>
                </a:solidFill>
                <a:effectLst/>
                <a:latin typeface="Söhne"/>
              </a:rPr>
              <a:t>enhance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healthcare</a:t>
            </a:r>
            <a:r>
              <a:rPr lang="nb-NO" b="0" i="0" u="none" strike="noStrike" dirty="0">
                <a:solidFill>
                  <a:srgbClr val="374151"/>
                </a:solidFill>
                <a:effectLst/>
                <a:latin typeface="Söhne"/>
              </a:rPr>
              <a:t> settings.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12</a:t>
            </a:fld>
            <a:endParaRPr lang="en-GB"/>
          </a:p>
        </p:txBody>
      </p:sp>
    </p:spTree>
    <p:extLst>
      <p:ext uri="{BB962C8B-B14F-4D97-AF65-F5344CB8AC3E}">
        <p14:creationId xmlns:p14="http://schemas.microsoft.com/office/powerpoint/2010/main" val="79404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Ref: from </a:t>
            </a:r>
            <a:r>
              <a:rPr lang="nb-NO" b="1"/>
              <a:t>Methods and approaches for enhancing communication with people with moderate-to-severe dementia that can facilitate their inclusion in research and service evaluation: Findings from the IDEAL programme</a:t>
            </a:r>
          </a:p>
          <a:p>
            <a:r>
              <a:rPr lang="nb-NO">
                <a:hlinkClick r:id="rId3"/>
              </a:rPr>
              <a:t>Rachel Collins</a:t>
            </a:r>
            <a:r>
              <a:rPr lang="nb-NO"/>
              <a:t> and </a:t>
            </a:r>
            <a:r>
              <a:rPr lang="nb-NO">
                <a:hlinkClick r:id="rId4"/>
              </a:rPr>
              <a:t>Anna Hunt</a:t>
            </a:r>
            <a:endParaRPr lang="nb-NO"/>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13</a:t>
            </a:fld>
            <a:endParaRPr lang="en-GB"/>
          </a:p>
        </p:txBody>
      </p:sp>
    </p:spTree>
    <p:extLst>
      <p:ext uri="{BB962C8B-B14F-4D97-AF65-F5344CB8AC3E}">
        <p14:creationId xmlns:p14="http://schemas.microsoft.com/office/powerpoint/2010/main" val="65405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It is a bit like this illustration shows if you have a standardised way to communicate towards everyone</a:t>
            </a:r>
          </a:p>
          <a:p>
            <a:endParaRPr lang="en-GB"/>
          </a:p>
          <a:p>
            <a:r>
              <a:rPr lang="en-GB"/>
              <a:t>For a fair selection, everybody has to take the same exam:</a:t>
            </a:r>
          </a:p>
          <a:p>
            <a:r>
              <a:rPr lang="en-GB"/>
              <a:t>Please climb that tree</a:t>
            </a:r>
          </a:p>
        </p:txBody>
      </p:sp>
      <p:sp>
        <p:nvSpPr>
          <p:cNvPr id="4" name="Plassholder for lysbildenummer 3"/>
          <p:cNvSpPr>
            <a:spLocks noGrp="1"/>
          </p:cNvSpPr>
          <p:nvPr>
            <p:ph type="sldNum" sz="quarter" idx="5"/>
          </p:nvPr>
        </p:nvSpPr>
        <p:spPr/>
        <p:txBody>
          <a:bodyPr/>
          <a:lstStyle/>
          <a:p>
            <a:fld id="{3DD60B39-9644-9442-B7E4-C4C7820C1594}" type="slidenum">
              <a:rPr lang="en-GB" smtClean="0"/>
              <a:t>14</a:t>
            </a:fld>
            <a:endParaRPr lang="en-GB"/>
          </a:p>
        </p:txBody>
      </p:sp>
    </p:spTree>
    <p:extLst>
      <p:ext uri="{BB962C8B-B14F-4D97-AF65-F5344CB8AC3E}">
        <p14:creationId xmlns:p14="http://schemas.microsoft.com/office/powerpoint/2010/main" val="417310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1">
                <a:effectLst/>
                <a:latin typeface="Times" pitchFamily="2" charset="0"/>
              </a:rPr>
              <a:t>Several factors potentially contribute to difficulties in communication between family carers</a:t>
            </a:r>
            <a:r>
              <a:rPr lang="nb-NO" i="0">
                <a:effectLst/>
                <a:latin typeface="Times" pitchFamily="2" charset="0"/>
              </a:rPr>
              <a:t> </a:t>
            </a:r>
            <a:r>
              <a:rPr lang="nb-NO" i="1">
                <a:effectLst/>
                <a:latin typeface="Times" pitchFamily="2" charset="0"/>
              </a:rPr>
              <a:t>and people living with NDDs, and it is these factors that need to be accommodated</a:t>
            </a:r>
            <a:endParaRPr lang="nb-NO">
              <a:effectLst/>
              <a:latin typeface="Times" pitchFamily="2"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15</a:t>
            </a:fld>
            <a:endParaRPr lang="en-GB"/>
          </a:p>
        </p:txBody>
      </p:sp>
    </p:spTree>
    <p:extLst>
      <p:ext uri="{BB962C8B-B14F-4D97-AF65-F5344CB8AC3E}">
        <p14:creationId xmlns:p14="http://schemas.microsoft.com/office/powerpoint/2010/main" val="235408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16</a:t>
            </a:fld>
            <a:endParaRPr lang="en-GB"/>
          </a:p>
        </p:txBody>
      </p:sp>
    </p:spTree>
    <p:extLst>
      <p:ext uri="{BB962C8B-B14F-4D97-AF65-F5344CB8AC3E}">
        <p14:creationId xmlns:p14="http://schemas.microsoft.com/office/powerpoint/2010/main" val="125400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17</a:t>
            </a:fld>
            <a:endParaRPr lang="en-GB"/>
          </a:p>
        </p:txBody>
      </p:sp>
    </p:spTree>
    <p:extLst>
      <p:ext uri="{BB962C8B-B14F-4D97-AF65-F5344CB8AC3E}">
        <p14:creationId xmlns:p14="http://schemas.microsoft.com/office/powerpoint/2010/main" val="3338756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18</a:t>
            </a:fld>
            <a:endParaRPr lang="en-GB"/>
          </a:p>
        </p:txBody>
      </p:sp>
    </p:spTree>
    <p:extLst>
      <p:ext uri="{BB962C8B-B14F-4D97-AF65-F5344CB8AC3E}">
        <p14:creationId xmlns:p14="http://schemas.microsoft.com/office/powerpoint/2010/main" val="332857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19</a:t>
            </a:fld>
            <a:endParaRPr lang="en-GB"/>
          </a:p>
        </p:txBody>
      </p:sp>
    </p:spTree>
    <p:extLst>
      <p:ext uri="{BB962C8B-B14F-4D97-AF65-F5344CB8AC3E}">
        <p14:creationId xmlns:p14="http://schemas.microsoft.com/office/powerpoint/2010/main" val="94145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en-US" sz="1200" kern="1200" dirty="0">
                <a:solidFill>
                  <a:prstClr val="black"/>
                </a:solidFill>
                <a:latin typeface="Calibri" panose="020F0502020204030204" pitchFamily="34" charset="0"/>
                <a:ea typeface="+mn-ea"/>
                <a:cs typeface="Calibri" panose="020F0502020204030204" pitchFamily="34" charset="0"/>
              </a:rPr>
              <a:t>After this CPD- course the student will be able to:</a:t>
            </a:r>
          </a:p>
          <a:p>
            <a:pPr fontAlgn="base"/>
            <a:r>
              <a:rPr lang="en-US" sz="1200" kern="1200" dirty="0">
                <a:solidFill>
                  <a:prstClr val="black"/>
                </a:solidFill>
                <a:latin typeface="Calibri" panose="020F0502020204030204" pitchFamily="34" charset="0"/>
                <a:ea typeface="+mn-ea"/>
                <a:cs typeface="Calibri" panose="020F0502020204030204" pitchFamily="34" charset="0"/>
              </a:rPr>
              <a:t>Discuss the fundamental aspects and basic principles of communication  </a:t>
            </a:r>
          </a:p>
          <a:p>
            <a:pPr fontAlgn="base"/>
            <a:r>
              <a:rPr lang="en-US" sz="1200" kern="1200" dirty="0">
                <a:solidFill>
                  <a:prstClr val="black"/>
                </a:solidFill>
                <a:latin typeface="Calibri" panose="020F0502020204030204" pitchFamily="34" charset="0"/>
                <a:ea typeface="+mn-ea"/>
                <a:cs typeface="Calibri" panose="020F0502020204030204" pitchFamily="34" charset="0"/>
              </a:rPr>
              <a:t>Describe suitable communication methods towards patients with common Neurodegenerative Diseases (NDD) and family/caregivers from diverse populations and cultural backgrounds. </a:t>
            </a:r>
          </a:p>
          <a:p>
            <a:pPr fontAlgn="base"/>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Summarize different AAC- Augmentative and Alternative Communication tools for communication with NDD patients.</a:t>
            </a:r>
          </a:p>
          <a:p>
            <a:pPr fontAlgn="base"/>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Describe how the various types of NDDs require different kinds of communication strategies and be able to choose the appropriate one in every situation.</a:t>
            </a:r>
          </a:p>
          <a:p>
            <a:pPr fontAlgn="base"/>
            <a:r>
              <a:rPr lang="nb-NO" sz="12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Discuss legal and ethical issues when dealing with NDD patients</a:t>
            </a:r>
            <a:endParaRPr lang="el-GR" sz="1200" kern="1200" dirty="0">
              <a:solidFill>
                <a:prstClr val="black"/>
              </a:solidFill>
              <a:latin typeface="Calibri" panose="020F0502020204030204" pitchFamily="34" charset="0"/>
              <a:ea typeface="Noto Sans Symbols"/>
              <a:cs typeface="Calibri" panose="020F0502020204030204" pitchFamily="34"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a:t>
            </a:fld>
            <a:endParaRPr lang="en-GB"/>
          </a:p>
        </p:txBody>
      </p:sp>
    </p:spTree>
    <p:extLst>
      <p:ext uri="{BB962C8B-B14F-4D97-AF65-F5344CB8AC3E}">
        <p14:creationId xmlns:p14="http://schemas.microsoft.com/office/powerpoint/2010/main" val="3733097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20</a:t>
            </a:fld>
            <a:endParaRPr lang="en-GB"/>
          </a:p>
        </p:txBody>
      </p:sp>
    </p:spTree>
    <p:extLst>
      <p:ext uri="{BB962C8B-B14F-4D97-AF65-F5344CB8AC3E}">
        <p14:creationId xmlns:p14="http://schemas.microsoft.com/office/powerpoint/2010/main" val="365388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21</a:t>
            </a:fld>
            <a:endParaRPr lang="en-GB"/>
          </a:p>
        </p:txBody>
      </p:sp>
    </p:spTree>
    <p:extLst>
      <p:ext uri="{BB962C8B-B14F-4D97-AF65-F5344CB8AC3E}">
        <p14:creationId xmlns:p14="http://schemas.microsoft.com/office/powerpoint/2010/main" val="2232010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22</a:t>
            </a:fld>
            <a:endParaRPr lang="en-GB"/>
          </a:p>
        </p:txBody>
      </p:sp>
    </p:spTree>
    <p:extLst>
      <p:ext uri="{BB962C8B-B14F-4D97-AF65-F5344CB8AC3E}">
        <p14:creationId xmlns:p14="http://schemas.microsoft.com/office/powerpoint/2010/main" val="1194721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effectLst/>
                <a:latin typeface="Times" pitchFamily="2" charset="0"/>
              </a:rPr>
              <a:t>The </a:t>
            </a:r>
            <a:r>
              <a:rPr lang="nb-NO" i="1" dirty="0" err="1">
                <a:effectLst/>
                <a:latin typeface="Times" pitchFamily="2" charset="0"/>
              </a:rPr>
              <a:t>linguistic</a:t>
            </a:r>
            <a:r>
              <a:rPr lang="nb-NO" i="1" dirty="0">
                <a:effectLst/>
                <a:latin typeface="Times" pitchFamily="2" charset="0"/>
              </a:rPr>
              <a:t> elements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0" dirty="0">
                <a:effectLst/>
                <a:latin typeface="Times" pitchFamily="2" charset="0"/>
              </a:rPr>
              <a:t> </a:t>
            </a:r>
            <a:r>
              <a:rPr lang="nb-NO" i="1" dirty="0">
                <a:effectLst/>
                <a:latin typeface="Times" pitchFamily="2" charset="0"/>
              </a:rPr>
              <a:t>dementia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de</a:t>
            </a:r>
            <a:r>
              <a:rPr lang="nb-NO" i="1" dirty="0" err="1">
                <a:effectLst/>
                <a:latin typeface="Helvetica" pitchFamily="2" charset="0"/>
              </a:rPr>
              <a:t>fi</a:t>
            </a:r>
            <a:r>
              <a:rPr lang="nb-NO" i="1" dirty="0" err="1">
                <a:effectLst/>
                <a:latin typeface="Times" pitchFamily="2" charset="0"/>
              </a:rPr>
              <a:t>ned</a:t>
            </a:r>
            <a:r>
              <a:rPr lang="nb-NO" i="1" dirty="0">
                <a:effectLst/>
                <a:latin typeface="Times" pitchFamily="2" charset="0"/>
              </a:rPr>
              <a:t> as </a:t>
            </a:r>
            <a:r>
              <a:rPr lang="nb-NO" i="1" dirty="0" err="1">
                <a:effectLst/>
                <a:latin typeface="Times" pitchFamily="2" charset="0"/>
              </a:rPr>
              <a:t>language-based</a:t>
            </a:r>
            <a:r>
              <a:rPr lang="nb-NO" i="1" dirty="0">
                <a:effectLst/>
                <a:latin typeface="Times" pitchFamily="2" charset="0"/>
              </a:rPr>
              <a:t> </a:t>
            </a:r>
            <a:r>
              <a:rPr lang="nb-NO" i="1" dirty="0" err="1">
                <a:effectLst/>
                <a:latin typeface="Times" pitchFamily="2" charset="0"/>
              </a:rPr>
              <a:t>strategies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promote</a:t>
            </a:r>
            <a:r>
              <a:rPr lang="nb-NO" i="1" dirty="0">
                <a:effectLst/>
                <a:latin typeface="Times" pitchFamily="2" charset="0"/>
              </a:rPr>
              <a:t> </a:t>
            </a:r>
            <a:r>
              <a:rPr lang="nb-NO" i="1" dirty="0" err="1">
                <a:effectLst/>
                <a:latin typeface="Times" pitchFamily="2" charset="0"/>
              </a:rPr>
              <a:t>communication</a:t>
            </a:r>
            <a:r>
              <a:rPr lang="nb-NO" i="0" dirty="0">
                <a:effectLst/>
                <a:latin typeface="Times" pitchFamily="2" charset="0"/>
              </a:rPr>
              <a:t> </a:t>
            </a:r>
            <a:r>
              <a:rPr lang="nb-NO" i="1" dirty="0">
                <a:effectLst/>
                <a:latin typeface="Times" pitchFamily="2" charset="0"/>
              </a:rPr>
              <a:t>goals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reciprocity</a:t>
            </a:r>
            <a:r>
              <a:rPr lang="nb-NO" i="1" dirty="0">
                <a:effectLst/>
                <a:latin typeface="Times" pitchFamily="2" charset="0"/>
              </a:rPr>
              <a:t>, </a:t>
            </a:r>
            <a:r>
              <a:rPr lang="nb-NO" i="1" dirty="0" err="1">
                <a:effectLst/>
                <a:latin typeface="Times" pitchFamily="2" charset="0"/>
              </a:rPr>
              <a:t>clarity</a:t>
            </a:r>
            <a:r>
              <a:rPr lang="nb-NO" i="1" dirty="0">
                <a:effectLst/>
                <a:latin typeface="Times" pitchFamily="2" charset="0"/>
              </a:rPr>
              <a:t>/</a:t>
            </a:r>
            <a:r>
              <a:rPr lang="nb-NO" i="1" dirty="0" err="1">
                <a:effectLst/>
                <a:latin typeface="Times" pitchFamily="2" charset="0"/>
              </a:rPr>
              <a:t>coherence</a:t>
            </a:r>
            <a:r>
              <a:rPr lang="nb-NO" i="1" dirty="0">
                <a:effectLst/>
                <a:latin typeface="Times" pitchFamily="2" charset="0"/>
              </a:rPr>
              <a:t> and </a:t>
            </a:r>
            <a:r>
              <a:rPr lang="nb-NO" i="1" dirty="0" err="1">
                <a:effectLst/>
                <a:latin typeface="Times" pitchFamily="2" charset="0"/>
              </a:rPr>
              <a:t>continuity</a:t>
            </a:r>
            <a:r>
              <a:rPr lang="nb-NO" i="1" dirty="0">
                <a:effectLst/>
                <a:latin typeface="Times" pitchFamily="2" charset="0"/>
              </a:rPr>
              <a:t> </a:t>
            </a:r>
            <a:r>
              <a:rPr lang="nb-NO" i="1" dirty="0" err="1">
                <a:effectLst/>
                <a:latin typeface="Times" pitchFamily="2" charset="0"/>
              </a:rPr>
              <a:t>when</a:t>
            </a:r>
            <a:r>
              <a:rPr lang="nb-NO" i="1" dirty="0">
                <a:effectLst/>
                <a:latin typeface="Times" pitchFamily="2" charset="0"/>
              </a:rPr>
              <a:t> </a:t>
            </a:r>
            <a:r>
              <a:rPr lang="nb-NO" i="1" dirty="0" err="1">
                <a:effectLst/>
                <a:latin typeface="Times" pitchFamily="2" charset="0"/>
              </a:rPr>
              <a:t>communicating</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a:t>
            </a:r>
            <a:r>
              <a:rPr lang="nb-NO" i="1" dirty="0" err="1">
                <a:effectLst/>
                <a:latin typeface="Times" pitchFamily="2" charset="0"/>
              </a:rPr>
              <a:t>individuals</a:t>
            </a:r>
            <a:r>
              <a:rPr lang="nb-NO" i="1" dirty="0">
                <a:effectLst/>
                <a:latin typeface="Times" pitchFamily="2" charset="0"/>
              </a:rPr>
              <a:t> </a:t>
            </a:r>
            <a:r>
              <a:rPr lang="nb-NO" i="1" dirty="0" err="1">
                <a:effectLst/>
                <a:latin typeface="Times" pitchFamily="2" charset="0"/>
              </a:rPr>
              <a:t>with</a:t>
            </a:r>
            <a:r>
              <a:rPr lang="nb-NO" i="0" dirty="0">
                <a:effectLst/>
                <a:latin typeface="Times" pitchFamily="2" charset="0"/>
              </a:rPr>
              <a:t> </a:t>
            </a:r>
            <a:r>
              <a:rPr lang="nb-NO" i="1" dirty="0">
                <a:effectLst/>
                <a:latin typeface="Times" pitchFamily="2" charset="0"/>
              </a:rPr>
              <a:t>dementia. The </a:t>
            </a:r>
            <a:r>
              <a:rPr lang="nb-NO" i="1" dirty="0" err="1">
                <a:effectLst/>
                <a:latin typeface="Times" pitchFamily="2" charset="0"/>
              </a:rPr>
              <a:t>relational</a:t>
            </a:r>
            <a:r>
              <a:rPr lang="nb-NO" i="1" dirty="0">
                <a:effectLst/>
                <a:latin typeface="Times" pitchFamily="2" charset="0"/>
              </a:rPr>
              <a:t> </a:t>
            </a:r>
            <a:r>
              <a:rPr lang="nb-NO" i="1" dirty="0" err="1">
                <a:effectLst/>
                <a:latin typeface="Times" pitchFamily="2" charset="0"/>
              </a:rPr>
              <a:t>aspects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1" dirty="0">
                <a:effectLst/>
                <a:latin typeface="Times" pitchFamily="2" charset="0"/>
              </a:rPr>
              <a:t> dementia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include</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that</a:t>
            </a:r>
            <a:r>
              <a:rPr lang="nb-NO" i="0" dirty="0">
                <a:effectLst/>
                <a:latin typeface="Times" pitchFamily="2" charset="0"/>
              </a:rPr>
              <a:t> </a:t>
            </a:r>
            <a:r>
              <a:rPr lang="nb-NO" i="1" dirty="0" err="1">
                <a:effectLst/>
                <a:latin typeface="Times" pitchFamily="2" charset="0"/>
              </a:rPr>
              <a:t>extend</a:t>
            </a:r>
            <a:r>
              <a:rPr lang="nb-NO" i="1" dirty="0">
                <a:effectLst/>
                <a:latin typeface="Times" pitchFamily="2" charset="0"/>
              </a:rPr>
              <a:t> </a:t>
            </a:r>
            <a:r>
              <a:rPr lang="nb-NO" i="1" dirty="0" err="1">
                <a:effectLst/>
                <a:latin typeface="Times" pitchFamily="2" charset="0"/>
              </a:rPr>
              <a:t>beyond</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functional</a:t>
            </a:r>
            <a:r>
              <a:rPr lang="nb-NO" i="1" dirty="0">
                <a:effectLst/>
                <a:latin typeface="Times" pitchFamily="2" charset="0"/>
              </a:rPr>
              <a:t> </a:t>
            </a:r>
            <a:r>
              <a:rPr lang="nb-NO" i="1" dirty="0" err="1">
                <a:effectLst/>
                <a:latin typeface="Times" pitchFamily="2" charset="0"/>
              </a:rPr>
              <a:t>aspects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to </a:t>
            </a:r>
            <a:r>
              <a:rPr lang="nb-NO" i="1" dirty="0" err="1">
                <a:effectLst/>
                <a:latin typeface="Times" pitchFamily="2" charset="0"/>
              </a:rPr>
              <a:t>address</a:t>
            </a:r>
            <a:r>
              <a:rPr lang="nb-NO" i="1" dirty="0">
                <a:effectLst/>
                <a:latin typeface="Times" pitchFamily="2" charset="0"/>
              </a:rPr>
              <a:t> </a:t>
            </a:r>
            <a:r>
              <a:rPr lang="nb-NO" i="1" dirty="0" err="1">
                <a:effectLst/>
                <a:latin typeface="Times" pitchFamily="2" charset="0"/>
              </a:rPr>
              <a:t>personhood</a:t>
            </a:r>
            <a:r>
              <a:rPr lang="nb-NO" i="1" dirty="0">
                <a:effectLst/>
                <a:latin typeface="Times" pitchFamily="2" charset="0"/>
              </a:rPr>
              <a:t>, </a:t>
            </a:r>
            <a:r>
              <a:rPr lang="nb-NO" i="1" dirty="0" err="1">
                <a:effectLst/>
                <a:latin typeface="Times" pitchFamily="2" charset="0"/>
              </a:rPr>
              <a:t>inclusive</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the</a:t>
            </a:r>
            <a:r>
              <a:rPr lang="nb-NO" i="0" dirty="0">
                <a:effectLst/>
                <a:latin typeface="Times" pitchFamily="2" charset="0"/>
              </a:rPr>
              <a:t> </a:t>
            </a:r>
            <a:r>
              <a:rPr lang="nb-NO" i="1" dirty="0" err="1">
                <a:effectLst/>
                <a:latin typeface="Times" pitchFamily="2" charset="0"/>
              </a:rPr>
              <a:t>individual</a:t>
            </a:r>
            <a:r>
              <a:rPr lang="nb-NO" i="1" dirty="0" err="1">
                <a:effectLst/>
                <a:latin typeface="Helvetica" pitchFamily="2" charset="0"/>
              </a:rPr>
              <a:t>’</a:t>
            </a:r>
            <a:r>
              <a:rPr lang="nb-NO" i="1" dirty="0" err="1">
                <a:effectLst/>
                <a:latin typeface="Times" pitchFamily="2" charset="0"/>
              </a:rPr>
              <a:t>s</a:t>
            </a:r>
            <a:r>
              <a:rPr lang="nb-NO" i="1" dirty="0">
                <a:effectLst/>
                <a:latin typeface="Times" pitchFamily="2" charset="0"/>
              </a:rPr>
              <a:t> </a:t>
            </a:r>
            <a:r>
              <a:rPr lang="nb-NO" i="1" dirty="0" err="1">
                <a:effectLst/>
                <a:latin typeface="Times" pitchFamily="2" charset="0"/>
              </a:rPr>
              <a:t>life</a:t>
            </a:r>
            <a:r>
              <a:rPr lang="nb-NO" i="1" dirty="0">
                <a:effectLst/>
                <a:latin typeface="Times" pitchFamily="2" charset="0"/>
              </a:rPr>
              <a:t> </a:t>
            </a:r>
            <a:r>
              <a:rPr lang="nb-NO" i="1" dirty="0" err="1">
                <a:effectLst/>
                <a:latin typeface="Times" pitchFamily="2" charset="0"/>
              </a:rPr>
              <a:t>history</a:t>
            </a:r>
            <a:r>
              <a:rPr lang="nb-NO" i="1" dirty="0">
                <a:effectLst/>
                <a:latin typeface="Times" pitchFamily="2" charset="0"/>
              </a:rPr>
              <a:t>, </a:t>
            </a:r>
            <a:r>
              <a:rPr lang="nb-NO" i="1" dirty="0" err="1">
                <a:effectLst/>
                <a:latin typeface="Times" pitchFamily="2" charset="0"/>
              </a:rPr>
              <a:t>values</a:t>
            </a:r>
            <a:r>
              <a:rPr lang="nb-NO" i="1" dirty="0">
                <a:effectLst/>
                <a:latin typeface="Times" pitchFamily="2" charset="0"/>
              </a:rPr>
              <a:t> and </a:t>
            </a:r>
            <a:r>
              <a:rPr lang="nb-NO" i="1" dirty="0" err="1">
                <a:effectLst/>
                <a:latin typeface="Times" pitchFamily="2" charset="0"/>
              </a:rPr>
              <a:t>preferences</a:t>
            </a:r>
            <a:r>
              <a:rPr lang="nb-NO" i="1" dirty="0">
                <a:effectLst/>
                <a:latin typeface="Times" pitchFamily="2" charset="0"/>
              </a:rPr>
              <a:t> (</a:t>
            </a:r>
            <a:r>
              <a:rPr lang="nb-NO" i="1" dirty="0" err="1">
                <a:solidFill>
                  <a:srgbClr val="0000FF"/>
                </a:solidFill>
                <a:effectLst/>
                <a:latin typeface="Times" pitchFamily="2" charset="0"/>
              </a:rPr>
              <a:t>Savundrananyagam</a:t>
            </a:r>
            <a:r>
              <a:rPr lang="nb-NO" i="1" dirty="0">
                <a:solidFill>
                  <a:srgbClr val="0000FF"/>
                </a:solidFill>
                <a:effectLst/>
                <a:latin typeface="Times" pitchFamily="2" charset="0"/>
              </a:rPr>
              <a:t> &amp; Moore-Nielsen, 2015</a:t>
            </a:r>
            <a:r>
              <a:rPr lang="nb-NO" i="1" dirty="0">
                <a:effectLst/>
                <a:latin typeface="Times" pitchFamily="2" charset="0"/>
              </a:rPr>
              <a:t>). </a:t>
            </a:r>
          </a:p>
          <a:p>
            <a:r>
              <a:rPr lang="nb-NO" i="1" dirty="0">
                <a:effectLst/>
                <a:latin typeface="Times" pitchFamily="2" charset="0"/>
              </a:rPr>
              <a:t>The person-</a:t>
            </a:r>
            <a:r>
              <a:rPr lang="nb-NO" i="1" dirty="0" err="1">
                <a:effectLst/>
                <a:latin typeface="Times" pitchFamily="2" charset="0"/>
              </a:rPr>
              <a:t>centred</a:t>
            </a:r>
            <a:r>
              <a:rPr lang="nb-NO" i="0"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work</a:t>
            </a:r>
            <a:r>
              <a:rPr lang="nb-NO" i="1" dirty="0">
                <a:effectLst/>
                <a:latin typeface="Times" pitchFamily="2" charset="0"/>
              </a:rPr>
              <a:t> </a:t>
            </a:r>
            <a:r>
              <a:rPr lang="nb-NO" i="1" dirty="0" err="1">
                <a:effectLst/>
                <a:latin typeface="Times" pitchFamily="2" charset="0"/>
              </a:rPr>
              <a:t>indicates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enacted</a:t>
            </a:r>
            <a:r>
              <a:rPr lang="nb-NO" i="1" dirty="0">
                <a:effectLst/>
                <a:latin typeface="Times" pitchFamily="2" charset="0"/>
              </a:rPr>
              <a:t> by </a:t>
            </a:r>
            <a:r>
              <a:rPr lang="nb-NO" i="1" dirty="0" err="1">
                <a:effectLst/>
                <a:latin typeface="Times" pitchFamily="2" charset="0"/>
              </a:rPr>
              <a:t>providers</a:t>
            </a:r>
            <a:r>
              <a:rPr lang="nb-NO" i="1" dirty="0">
                <a:effectLst/>
                <a:latin typeface="Times" pitchFamily="2" charset="0"/>
              </a:rPr>
              <a:t> offer a </a:t>
            </a:r>
            <a:r>
              <a:rPr lang="nb-NO" i="1" dirty="0" err="1">
                <a:effectLst/>
                <a:latin typeface="Times" pitchFamily="2" charset="0"/>
              </a:rPr>
              <a:t>critical</a:t>
            </a:r>
            <a:r>
              <a:rPr lang="nb-NO" i="0" dirty="0">
                <a:effectLst/>
                <a:latin typeface="Times" pitchFamily="2" charset="0"/>
              </a:rPr>
              <a:t> </a:t>
            </a:r>
            <a:r>
              <a:rPr lang="nb-NO" i="1" dirty="0" err="1">
                <a:effectLst/>
                <a:latin typeface="Times" pitchFamily="2" charset="0"/>
              </a:rPr>
              <a:t>pathway</a:t>
            </a:r>
            <a:r>
              <a:rPr lang="nb-NO" i="1" dirty="0">
                <a:effectLst/>
                <a:latin typeface="Times" pitchFamily="2" charset="0"/>
              </a:rPr>
              <a:t> to </a:t>
            </a:r>
            <a:r>
              <a:rPr lang="nb-NO" i="1" dirty="0" err="1">
                <a:effectLst/>
                <a:latin typeface="Times" pitchFamily="2" charset="0"/>
              </a:rPr>
              <a:t>developing</a:t>
            </a:r>
            <a:r>
              <a:rPr lang="nb-NO" i="1" dirty="0">
                <a:effectLst/>
                <a:latin typeface="Times" pitchFamily="2" charset="0"/>
              </a:rPr>
              <a:t> and </a:t>
            </a:r>
            <a:r>
              <a:rPr lang="nb-NO" i="1" dirty="0" err="1">
                <a:effectLst/>
                <a:latin typeface="Times" pitchFamily="2" charset="0"/>
              </a:rPr>
              <a:t>maintaining</a:t>
            </a:r>
            <a:r>
              <a:rPr lang="nb-NO" i="1" dirty="0">
                <a:effectLst/>
                <a:latin typeface="Times" pitchFamily="2" charset="0"/>
              </a:rPr>
              <a:t> </a:t>
            </a:r>
            <a:r>
              <a:rPr lang="nb-NO" i="1" dirty="0" err="1">
                <a:effectLst/>
                <a:latin typeface="Times" pitchFamily="2" charset="0"/>
              </a:rPr>
              <a:t>meaningful</a:t>
            </a:r>
            <a:r>
              <a:rPr lang="nb-NO" i="1" dirty="0">
                <a:effectLst/>
                <a:latin typeface="Times" pitchFamily="2" charset="0"/>
              </a:rPr>
              <a:t> person-provider relationships and </a:t>
            </a:r>
            <a:r>
              <a:rPr lang="nb-NO" i="1" dirty="0" err="1">
                <a:effectLst/>
                <a:latin typeface="Times" pitchFamily="2" charset="0"/>
              </a:rPr>
              <a:t>supporting</a:t>
            </a:r>
            <a:r>
              <a:rPr lang="nb-NO" i="0" dirty="0">
                <a:effectLst/>
                <a:latin typeface="Times" pitchFamily="2" charset="0"/>
              </a:rPr>
              <a:t> </a:t>
            </a:r>
            <a:r>
              <a:rPr lang="nb-NO" i="1" dirty="0">
                <a:effectLst/>
                <a:latin typeface="Times" pitchFamily="2" charset="0"/>
              </a:rPr>
              <a:t>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solidFill>
                  <a:srgbClr val="0000FF"/>
                </a:solidFill>
                <a:effectLst/>
                <a:latin typeface="Times" pitchFamily="2" charset="0"/>
              </a:rPr>
              <a:t>McCormack</a:t>
            </a:r>
            <a:r>
              <a:rPr lang="nb-NO" i="1" dirty="0">
                <a:solidFill>
                  <a:srgbClr val="0000FF"/>
                </a:solidFill>
                <a:effectLst/>
                <a:latin typeface="Times" pitchFamily="2" charset="0"/>
              </a:rPr>
              <a:t> &amp; </a:t>
            </a:r>
            <a:r>
              <a:rPr lang="nb-NO" i="1" dirty="0" err="1">
                <a:solidFill>
                  <a:srgbClr val="0000FF"/>
                </a:solidFill>
                <a:effectLst/>
                <a:latin typeface="Times" pitchFamily="2" charset="0"/>
              </a:rPr>
              <a:t>McCance</a:t>
            </a:r>
            <a:r>
              <a:rPr lang="nb-NO" i="1" dirty="0">
                <a:solidFill>
                  <a:srgbClr val="0000FF"/>
                </a:solidFill>
                <a:effectLst/>
                <a:latin typeface="Times" pitchFamily="2" charset="0"/>
              </a:rPr>
              <a:t>, 2006</a:t>
            </a:r>
            <a:r>
              <a:rPr lang="nb-NO" i="1" dirty="0">
                <a:effectLst/>
                <a:latin typeface="Times" pitchFamily="2" charset="0"/>
              </a:rPr>
              <a:t>). The </a:t>
            </a:r>
            <a:r>
              <a:rPr lang="nb-NO" i="1" dirty="0" err="1">
                <a:effectLst/>
                <a:latin typeface="Times" pitchFamily="2" charset="0"/>
              </a:rPr>
              <a:t>literature</a:t>
            </a:r>
            <a:r>
              <a:rPr lang="nb-NO" i="1" dirty="0">
                <a:effectLst/>
                <a:latin typeface="Times" pitchFamily="2" charset="0"/>
              </a:rPr>
              <a:t> </a:t>
            </a:r>
            <a:r>
              <a:rPr lang="nb-NO" i="1" dirty="0" err="1">
                <a:effectLst/>
                <a:latin typeface="Times" pitchFamily="2" charset="0"/>
              </a:rPr>
              <a:t>also</a:t>
            </a:r>
            <a:r>
              <a:rPr lang="nb-NO" i="1" dirty="0">
                <a:effectLst/>
                <a:latin typeface="Times" pitchFamily="2" charset="0"/>
              </a:rPr>
              <a:t> </a:t>
            </a:r>
            <a:r>
              <a:rPr lang="nb-NO" i="1" dirty="0" err="1">
                <a:effectLst/>
                <a:latin typeface="Times" pitchFamily="2" charset="0"/>
              </a:rPr>
              <a:t>suggests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individuals</a:t>
            </a:r>
            <a:r>
              <a:rPr lang="nb-NO" i="0" dirty="0">
                <a:effectLst/>
                <a:latin typeface="Times" pitchFamily="2" charset="0"/>
              </a:rPr>
              <a:t> </a:t>
            </a:r>
            <a:r>
              <a:rPr lang="nb-NO" i="1" dirty="0" err="1">
                <a:effectLst/>
                <a:latin typeface="Times" pitchFamily="2" charset="0"/>
              </a:rPr>
              <a:t>with</a:t>
            </a:r>
            <a:r>
              <a:rPr lang="nb-NO" i="1" dirty="0">
                <a:effectLst/>
                <a:latin typeface="Times" pitchFamily="2" charset="0"/>
              </a:rPr>
              <a:t> moderate dementia </a:t>
            </a:r>
            <a:r>
              <a:rPr lang="nb-NO" i="1" dirty="0" err="1">
                <a:effectLst/>
                <a:latin typeface="Times" pitchFamily="2" charset="0"/>
              </a:rPr>
              <a:t>can</a:t>
            </a:r>
            <a:r>
              <a:rPr lang="nb-NO" i="1" dirty="0">
                <a:effectLst/>
                <a:latin typeface="Times" pitchFamily="2" charset="0"/>
              </a:rPr>
              <a:t> </a:t>
            </a:r>
            <a:r>
              <a:rPr lang="nb-NO" i="1" dirty="0" err="1">
                <a:effectLst/>
                <a:latin typeface="Times" pitchFamily="2" charset="0"/>
              </a:rPr>
              <a:t>engage</a:t>
            </a:r>
            <a:r>
              <a:rPr lang="nb-NO" i="1" dirty="0">
                <a:effectLst/>
                <a:latin typeface="Times" pitchFamily="2" charset="0"/>
              </a:rPr>
              <a:t> in </a:t>
            </a:r>
            <a:r>
              <a:rPr lang="nb-NO" i="1" dirty="0" err="1">
                <a:effectLst/>
                <a:latin typeface="Times" pitchFamily="2" charset="0"/>
              </a:rPr>
              <a:t>meaningful</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and </a:t>
            </a:r>
            <a:r>
              <a:rPr lang="nb-NO" i="1" dirty="0" err="1">
                <a:effectLst/>
                <a:latin typeface="Times" pitchFamily="2" charset="0"/>
              </a:rPr>
              <a:t>mutually</a:t>
            </a:r>
            <a:r>
              <a:rPr lang="nb-NO" i="1" dirty="0">
                <a:effectLst/>
                <a:latin typeface="Times" pitchFamily="2" charset="0"/>
              </a:rPr>
              <a:t> </a:t>
            </a:r>
            <a:r>
              <a:rPr lang="nb-NO" i="1" dirty="0" err="1">
                <a:effectLst/>
                <a:latin typeface="Times" pitchFamily="2" charset="0"/>
              </a:rPr>
              <a:t>satisfying</a:t>
            </a:r>
            <a:r>
              <a:rPr lang="nb-NO" i="1" dirty="0">
                <a:effectLst/>
                <a:latin typeface="Times" pitchFamily="2" charset="0"/>
              </a:rPr>
              <a:t> relationships.</a:t>
            </a:r>
            <a:endParaRPr lang="nb-NO" dirty="0">
              <a:effectLst/>
              <a:latin typeface="Times" pitchFamily="2" charset="0"/>
            </a:endParaRPr>
          </a:p>
          <a:p>
            <a:r>
              <a:rPr lang="nb-NO" i="1" dirty="0">
                <a:effectLst/>
                <a:latin typeface="Times" pitchFamily="2" charset="0"/>
              </a:rPr>
              <a:t>In </a:t>
            </a:r>
            <a:r>
              <a:rPr lang="nb-NO" i="1" dirty="0" err="1">
                <a:effectLst/>
                <a:latin typeface="Times" pitchFamily="2" charset="0"/>
              </a:rPr>
              <a:t>many</a:t>
            </a:r>
            <a:r>
              <a:rPr lang="nb-NO" i="1" dirty="0">
                <a:effectLst/>
                <a:latin typeface="Times" pitchFamily="2" charset="0"/>
              </a:rPr>
              <a:t> cases, </a:t>
            </a:r>
            <a:r>
              <a:rPr lang="nb-NO" i="1" dirty="0" err="1">
                <a:effectLst/>
                <a:latin typeface="Times" pitchFamily="2" charset="0"/>
              </a:rPr>
              <a:t>they</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also</a:t>
            </a:r>
            <a:r>
              <a:rPr lang="nb-NO" i="1" dirty="0">
                <a:effectLst/>
                <a:latin typeface="Times" pitchFamily="2" charset="0"/>
              </a:rPr>
              <a:t> </a:t>
            </a:r>
            <a:r>
              <a:rPr lang="nb-NO" i="1" dirty="0" err="1">
                <a:effectLst/>
                <a:latin typeface="Times" pitchFamily="2" charset="0"/>
              </a:rPr>
              <a:t>able</a:t>
            </a:r>
            <a:r>
              <a:rPr lang="nb-NO" i="1" dirty="0">
                <a:effectLst/>
                <a:latin typeface="Times" pitchFamily="2" charset="0"/>
              </a:rPr>
              <a:t> to </a:t>
            </a:r>
            <a:r>
              <a:rPr lang="nb-NO" i="1" dirty="0" err="1">
                <a:effectLst/>
                <a:latin typeface="Times" pitchFamily="2" charset="0"/>
              </a:rPr>
              <a:t>evaluate</a:t>
            </a:r>
            <a:r>
              <a:rPr lang="nb-NO" i="1" dirty="0">
                <a:effectLst/>
                <a:latin typeface="Times" pitchFamily="2" charset="0"/>
              </a:rPr>
              <a:t> </a:t>
            </a:r>
            <a:r>
              <a:rPr lang="nb-NO" i="1" dirty="0" err="1">
                <a:effectLst/>
                <a:latin typeface="Times" pitchFamily="2" charset="0"/>
              </a:rPr>
              <a:t>social</a:t>
            </a:r>
            <a:r>
              <a:rPr lang="nb-NO" i="1" dirty="0">
                <a:effectLst/>
                <a:latin typeface="Times" pitchFamily="2" charset="0"/>
              </a:rPr>
              <a:t> </a:t>
            </a:r>
            <a:r>
              <a:rPr lang="nb-NO" i="1" dirty="0" err="1">
                <a:effectLst/>
                <a:latin typeface="Times" pitchFamily="2" charset="0"/>
              </a:rPr>
              <a:t>behaviour</a:t>
            </a:r>
            <a:r>
              <a:rPr lang="nb-NO" i="1" dirty="0">
                <a:effectLst/>
                <a:latin typeface="Times" pitchFamily="2" charset="0"/>
              </a:rPr>
              <a:t> and interpret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difference</a:t>
            </a:r>
            <a:r>
              <a:rPr lang="nb-NO" i="1" dirty="0">
                <a:effectLst/>
                <a:latin typeface="Times" pitchFamily="2" charset="0"/>
              </a:rPr>
              <a:t> </a:t>
            </a:r>
            <a:r>
              <a:rPr lang="nb-NO" i="1" dirty="0" err="1">
                <a:effectLst/>
                <a:latin typeface="Times" pitchFamily="2" charset="0"/>
              </a:rPr>
              <a:t>between</a:t>
            </a:r>
            <a:r>
              <a:rPr lang="nb-NO" i="1" dirty="0">
                <a:effectLst/>
                <a:latin typeface="Times" pitchFamily="2" charset="0"/>
              </a:rPr>
              <a:t> </a:t>
            </a:r>
            <a:r>
              <a:rPr lang="nb-NO" i="1" dirty="0">
                <a:effectLst/>
                <a:latin typeface="Helvetica" pitchFamily="2" charset="0"/>
              </a:rPr>
              <a:t>‘</a:t>
            </a:r>
            <a:r>
              <a:rPr lang="nb-NO" i="1" dirty="0" err="1">
                <a:effectLst/>
                <a:latin typeface="Times" pitchFamily="2" charset="0"/>
              </a:rPr>
              <a:t>task-based</a:t>
            </a:r>
            <a:r>
              <a:rPr lang="nb-NO" i="1" dirty="0">
                <a:effectLst/>
                <a:latin typeface="Helvetica" pitchFamily="2" charset="0"/>
              </a:rPr>
              <a:t>’ </a:t>
            </a:r>
            <a:r>
              <a:rPr lang="nb-NO" i="1" dirty="0">
                <a:effectLst/>
                <a:latin typeface="Times" pitchFamily="2" charset="0"/>
              </a:rPr>
              <a:t>and </a:t>
            </a:r>
            <a:r>
              <a:rPr lang="nb-NO" i="1" dirty="0">
                <a:effectLst/>
                <a:latin typeface="Helvetica" pitchFamily="2" charset="0"/>
              </a:rPr>
              <a:t>‘</a:t>
            </a:r>
            <a:r>
              <a:rPr lang="nb-NO" i="1" dirty="0">
                <a:effectLst/>
                <a:latin typeface="Times" pitchFamily="2" charset="0"/>
              </a:rPr>
              <a:t>person-</a:t>
            </a:r>
            <a:r>
              <a:rPr lang="nb-NO" i="1" dirty="0" err="1">
                <a:effectLst/>
                <a:latin typeface="Times" pitchFamily="2" charset="0"/>
              </a:rPr>
              <a:t>centred</a:t>
            </a:r>
            <a:r>
              <a:rPr lang="nb-NO" i="1" dirty="0">
                <a:effectLst/>
                <a:latin typeface="Helvetica" pitchFamily="2" charset="0"/>
              </a:rPr>
              <a:t>’ </a:t>
            </a:r>
            <a:r>
              <a:rPr lang="nb-NO" i="1" dirty="0" err="1">
                <a:effectLst/>
                <a:latin typeface="Times" pitchFamily="2" charset="0"/>
              </a:rPr>
              <a:t>behaviour</a:t>
            </a:r>
            <a:r>
              <a:rPr lang="nb-NO" i="1" dirty="0">
                <a:effectLst/>
                <a:latin typeface="Times" pitchFamily="2" charset="0"/>
              </a:rPr>
              <a:t> (</a:t>
            </a:r>
            <a:r>
              <a:rPr lang="nb-NO" i="1" dirty="0" err="1">
                <a:solidFill>
                  <a:srgbClr val="0000FF"/>
                </a:solidFill>
                <a:effectLst/>
                <a:latin typeface="Times" pitchFamily="2" charset="0"/>
              </a:rPr>
              <a:t>Sabat</a:t>
            </a:r>
            <a:r>
              <a:rPr lang="nb-NO" i="1" dirty="0">
                <a:solidFill>
                  <a:srgbClr val="0000FF"/>
                </a:solidFill>
                <a:effectLst/>
                <a:latin typeface="Times" pitchFamily="2" charset="0"/>
              </a:rPr>
              <a:t> &amp; Lee, 2011</a:t>
            </a:r>
            <a:r>
              <a:rPr lang="nb-NO" i="1" dirty="0">
                <a:effectLst/>
                <a:latin typeface="Times" pitchFamily="2" charset="0"/>
              </a:rPr>
              <a:t>). Thus, a </a:t>
            </a:r>
            <a:r>
              <a:rPr lang="nb-NO" i="1" dirty="0" err="1">
                <a:effectLst/>
                <a:latin typeface="Times" pitchFamily="2" charset="0"/>
              </a:rPr>
              <a:t>connection</a:t>
            </a:r>
            <a:r>
              <a:rPr lang="nb-NO" i="1" dirty="0">
                <a:effectLst/>
                <a:latin typeface="Times" pitchFamily="2" charset="0"/>
              </a:rPr>
              <a:t> to </a:t>
            </a:r>
            <a:r>
              <a:rPr lang="nb-NO" i="1" dirty="0" err="1">
                <a:effectLst/>
                <a:latin typeface="Times" pitchFamily="2" charset="0"/>
              </a:rPr>
              <a:t>the</a:t>
            </a:r>
            <a:r>
              <a:rPr lang="nb-NO" i="0" dirty="0">
                <a:effectLst/>
                <a:latin typeface="Times" pitchFamily="2" charset="0"/>
              </a:rPr>
              <a:t> </a:t>
            </a:r>
            <a:r>
              <a:rPr lang="nb-NO" i="1" dirty="0">
                <a:effectLst/>
                <a:latin typeface="Times" pitchFamily="2" charset="0"/>
              </a:rPr>
              <a:t>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literature</a:t>
            </a:r>
            <a:r>
              <a:rPr lang="nb-NO" i="1" dirty="0">
                <a:effectLst/>
                <a:latin typeface="Times" pitchFamily="2" charset="0"/>
              </a:rPr>
              <a:t> is </a:t>
            </a:r>
            <a:r>
              <a:rPr lang="nb-NO" i="1" dirty="0" err="1">
                <a:effectLst/>
                <a:latin typeface="Times" pitchFamily="2" charset="0"/>
              </a:rPr>
              <a:t>essential</a:t>
            </a:r>
            <a:r>
              <a:rPr lang="nb-NO" i="1" dirty="0">
                <a:effectLst/>
                <a:latin typeface="Times" pitchFamily="2" charset="0"/>
              </a:rPr>
              <a:t> to </a:t>
            </a:r>
            <a:r>
              <a:rPr lang="nb-NO" i="1" dirty="0" err="1">
                <a:effectLst/>
                <a:latin typeface="Times" pitchFamily="2" charset="0"/>
              </a:rPr>
              <a:t>underpin</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elements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0"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p>
          <a:p>
            <a:r>
              <a:rPr lang="nb-NO" i="1" dirty="0" err="1">
                <a:effectLst/>
                <a:latin typeface="Times" pitchFamily="2" charset="0"/>
              </a:rPr>
              <a:t>Secondly</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cohesive</a:t>
            </a:r>
            <a:r>
              <a:rPr lang="nb-NO" i="1"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principles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effectLst/>
                <a:latin typeface="Times" pitchFamily="2" charset="0"/>
              </a:rPr>
              <a:t>namely</a:t>
            </a:r>
            <a:r>
              <a:rPr lang="nb-NO" i="1" dirty="0">
                <a:effectLst/>
                <a:latin typeface="Times" pitchFamily="2" charset="0"/>
              </a:rPr>
              <a:t> </a:t>
            </a:r>
            <a:r>
              <a:rPr lang="nb-NO" i="1" dirty="0" err="1">
                <a:effectLst/>
                <a:latin typeface="Times" pitchFamily="2" charset="0"/>
              </a:rPr>
              <a:t>valuing</a:t>
            </a:r>
            <a:r>
              <a:rPr lang="nb-NO" i="1" dirty="0">
                <a:effectLst/>
                <a:latin typeface="Times" pitchFamily="2" charset="0"/>
              </a:rPr>
              <a:t> and </a:t>
            </a:r>
            <a:r>
              <a:rPr lang="nb-NO" i="1" dirty="0" err="1">
                <a:effectLst/>
                <a:latin typeface="Times" pitchFamily="2" charset="0"/>
              </a:rPr>
              <a:t>respecting</a:t>
            </a:r>
            <a:r>
              <a:rPr lang="nb-NO" i="0" dirty="0">
                <a:effectLst/>
                <a:latin typeface="Times" pitchFamily="2" charset="0"/>
              </a:rPr>
              <a:t> </a:t>
            </a:r>
            <a:r>
              <a:rPr lang="nb-NO" i="1" dirty="0" err="1">
                <a:effectLst/>
                <a:latin typeface="Times" pitchFamily="2" charset="0"/>
              </a:rPr>
              <a:t>the</a:t>
            </a:r>
            <a:r>
              <a:rPr lang="nb-NO" i="1" dirty="0">
                <a:effectLst/>
                <a:latin typeface="Times" pitchFamily="2" charset="0"/>
              </a:rPr>
              <a:t> person, and </a:t>
            </a:r>
            <a:r>
              <a:rPr lang="nb-NO" i="1" dirty="0" err="1">
                <a:effectLst/>
                <a:latin typeface="Times" pitchFamily="2" charset="0"/>
              </a:rPr>
              <a:t>perceiving</a:t>
            </a:r>
            <a:r>
              <a:rPr lang="nb-NO" i="1" dirty="0">
                <a:effectLst/>
                <a:latin typeface="Times" pitchFamily="2" charset="0"/>
              </a:rPr>
              <a:t> </a:t>
            </a:r>
            <a:r>
              <a:rPr lang="nb-NO" i="1" dirty="0" err="1">
                <a:effectLst/>
                <a:latin typeface="Times" pitchFamily="2" charset="0"/>
              </a:rPr>
              <a:t>them</a:t>
            </a:r>
            <a:r>
              <a:rPr lang="nb-NO" i="1" dirty="0">
                <a:effectLst/>
                <a:latin typeface="Times" pitchFamily="2" charset="0"/>
              </a:rPr>
              <a:t> as a </a:t>
            </a:r>
            <a:r>
              <a:rPr lang="nb-NO" i="1" dirty="0" err="1">
                <a:effectLst/>
                <a:latin typeface="Times" pitchFamily="2" charset="0"/>
              </a:rPr>
              <a:t>unique</a:t>
            </a:r>
            <a:r>
              <a:rPr lang="nb-NO" i="1" dirty="0">
                <a:effectLst/>
                <a:latin typeface="Times" pitchFamily="2" charset="0"/>
              </a:rPr>
              <a:t> </a:t>
            </a:r>
            <a:r>
              <a:rPr lang="nb-NO" i="1" dirty="0" err="1">
                <a:effectLst/>
                <a:latin typeface="Times" pitchFamily="2" charset="0"/>
              </a:rPr>
              <a:t>individual</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a:t>
            </a:r>
            <a:r>
              <a:rPr lang="nb-NO" i="1" dirty="0" err="1">
                <a:effectLst/>
                <a:latin typeface="Times" pitchFamily="2" charset="0"/>
              </a:rPr>
              <a:t>speci</a:t>
            </a:r>
            <a:r>
              <a:rPr lang="nb-NO" i="1" dirty="0" err="1">
                <a:effectLst/>
                <a:latin typeface="Helvetica" pitchFamily="2" charset="0"/>
              </a:rPr>
              <a:t>fi</a:t>
            </a:r>
            <a:r>
              <a:rPr lang="nb-NO" i="1" dirty="0" err="1">
                <a:effectLst/>
                <a:latin typeface="Times" pitchFamily="2" charset="0"/>
              </a:rPr>
              <a:t>c</a:t>
            </a:r>
            <a:r>
              <a:rPr lang="nb-NO" i="1" dirty="0">
                <a:effectLst/>
                <a:latin typeface="Times" pitchFamily="2" charset="0"/>
              </a:rPr>
              <a:t> </a:t>
            </a:r>
            <a:r>
              <a:rPr lang="nb-NO" i="1" dirty="0" err="1">
                <a:effectLst/>
                <a:latin typeface="Times" pitchFamily="2" charset="0"/>
              </a:rPr>
              <a:t>needs</a:t>
            </a:r>
            <a:r>
              <a:rPr lang="nb-NO" i="1" dirty="0">
                <a:effectLst/>
                <a:latin typeface="Times" pitchFamily="2" charset="0"/>
              </a:rPr>
              <a:t> and </a:t>
            </a:r>
            <a:r>
              <a:rPr lang="nb-NO" i="1" dirty="0" err="1">
                <a:effectLst/>
                <a:latin typeface="Times" pitchFamily="2" charset="0"/>
              </a:rPr>
              <a:t>care</a:t>
            </a:r>
            <a:r>
              <a:rPr lang="nb-NO" i="0"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solidFill>
                  <a:srgbClr val="0000FF"/>
                </a:solidFill>
                <a:effectLst/>
                <a:latin typeface="Times" pitchFamily="2" charset="0"/>
              </a:rPr>
              <a:t>Brooker</a:t>
            </a:r>
            <a:r>
              <a:rPr lang="nb-NO" i="1" dirty="0">
                <a:solidFill>
                  <a:srgbClr val="0000FF"/>
                </a:solidFill>
                <a:effectLst/>
                <a:latin typeface="Times" pitchFamily="2" charset="0"/>
              </a:rPr>
              <a:t>, 2007</a:t>
            </a:r>
            <a:r>
              <a:rPr lang="nb-NO" i="1" dirty="0">
                <a:effectLst/>
                <a:latin typeface="Times" pitchFamily="2" charset="0"/>
              </a:rPr>
              <a:t>; </a:t>
            </a:r>
            <a:r>
              <a:rPr lang="nb-NO" i="1" dirty="0" err="1">
                <a:solidFill>
                  <a:srgbClr val="0000FF"/>
                </a:solidFill>
                <a:effectLst/>
                <a:latin typeface="Times" pitchFamily="2" charset="0"/>
              </a:rPr>
              <a:t>Kitwood</a:t>
            </a:r>
            <a:r>
              <a:rPr lang="nb-NO" i="1" dirty="0">
                <a:solidFill>
                  <a:srgbClr val="0000FF"/>
                </a:solidFill>
                <a:effectLst/>
                <a:latin typeface="Times" pitchFamily="2" charset="0"/>
              </a:rPr>
              <a:t>, 1997</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re</a:t>
            </a:r>
            <a:r>
              <a:rPr lang="nb-NO" i="1" dirty="0" err="1">
                <a:effectLst/>
                <a:latin typeface="Helvetica" pitchFamily="2" charset="0"/>
              </a:rPr>
              <a:t>fl</a:t>
            </a:r>
            <a:r>
              <a:rPr lang="nb-NO" i="1" dirty="0" err="1">
                <a:effectLst/>
                <a:latin typeface="Times" pitchFamily="2" charset="0"/>
              </a:rPr>
              <a:t>ected</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elements </a:t>
            </a:r>
            <a:r>
              <a:rPr lang="nb-NO" i="1" dirty="0" err="1">
                <a:effectLst/>
                <a:latin typeface="Times" pitchFamily="2" charset="0"/>
              </a:rPr>
              <a:t>of</a:t>
            </a:r>
            <a:r>
              <a:rPr lang="nb-NO" i="1" dirty="0">
                <a:effectLst/>
                <a:latin typeface="Times" pitchFamily="2" charset="0"/>
              </a:rPr>
              <a:t> person-</a:t>
            </a:r>
            <a:r>
              <a:rPr lang="nb-NO" i="1" dirty="0" err="1">
                <a:effectLst/>
                <a:latin typeface="Times" pitchFamily="2" charset="0"/>
              </a:rPr>
              <a:t>centred</a:t>
            </a:r>
            <a:r>
              <a:rPr lang="nb-NO" i="0"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Effective</a:t>
            </a:r>
            <a:r>
              <a:rPr lang="nb-NO" i="1" dirty="0">
                <a:effectLst/>
                <a:latin typeface="Times" pitchFamily="2" charset="0"/>
              </a:rPr>
              <a:t> </a:t>
            </a:r>
            <a:r>
              <a:rPr lang="nb-NO" i="1" dirty="0" err="1">
                <a:effectLst/>
                <a:latin typeface="Times" pitchFamily="2" charset="0"/>
              </a:rPr>
              <a:t>language-based</a:t>
            </a:r>
            <a:r>
              <a:rPr lang="nb-NO" i="1" dirty="0">
                <a:effectLst/>
                <a:latin typeface="Times" pitchFamily="2" charset="0"/>
              </a:rPr>
              <a:t> </a:t>
            </a:r>
            <a:r>
              <a:rPr lang="nb-NO" i="1" dirty="0" err="1">
                <a:effectLst/>
                <a:latin typeface="Times" pitchFamily="2" charset="0"/>
              </a:rPr>
              <a:t>accommodation</a:t>
            </a:r>
            <a:r>
              <a:rPr lang="nb-NO" i="1" dirty="0">
                <a:effectLst/>
                <a:latin typeface="Times" pitchFamily="2" charset="0"/>
              </a:rPr>
              <a:t> </a:t>
            </a:r>
            <a:r>
              <a:rPr lang="nb-NO" i="1" dirty="0" err="1">
                <a:effectLst/>
                <a:latin typeface="Times" pitchFamily="2" charset="0"/>
              </a:rPr>
              <a:t>strategies</a:t>
            </a:r>
            <a:r>
              <a:rPr lang="nb-NO" i="1" dirty="0">
                <a:effectLst/>
                <a:latin typeface="Times" pitchFamily="2" charset="0"/>
              </a:rPr>
              <a:t> </a:t>
            </a:r>
            <a:r>
              <a:rPr lang="nb-NO" i="1" dirty="0" err="1">
                <a:effectLst/>
                <a:latin typeface="Times" pitchFamily="2" charset="0"/>
              </a:rPr>
              <a:t>plus</a:t>
            </a:r>
            <a:r>
              <a:rPr lang="nb-NO" i="1" dirty="0">
                <a:effectLst/>
                <a:latin typeface="Times" pitchFamily="2" charset="0"/>
              </a:rPr>
              <a:t> </a:t>
            </a:r>
            <a:r>
              <a:rPr lang="nb-NO" i="1" dirty="0" err="1">
                <a:effectLst/>
                <a:latin typeface="Times" pitchFamily="2" charset="0"/>
              </a:rPr>
              <a:t>these</a:t>
            </a:r>
            <a:r>
              <a:rPr lang="nb-NO" i="1" dirty="0">
                <a:effectLst/>
                <a:latin typeface="Times" pitchFamily="2" charset="0"/>
              </a:rPr>
              <a:t> </a:t>
            </a:r>
            <a:r>
              <a:rPr lang="nb-NO" i="1" dirty="0" err="1">
                <a:effectLst/>
                <a:latin typeface="Times" pitchFamily="2" charset="0"/>
              </a:rPr>
              <a:t>relational</a:t>
            </a:r>
            <a:r>
              <a:rPr lang="nb-NO" i="1" dirty="0">
                <a:effectLst/>
                <a:latin typeface="Times" pitchFamily="2" charset="0"/>
              </a:rPr>
              <a:t> (</a:t>
            </a:r>
            <a:r>
              <a:rPr lang="nb-NO" i="1" dirty="0" err="1">
                <a:effectLst/>
                <a:latin typeface="Times" pitchFamily="2" charset="0"/>
              </a:rPr>
              <a:t>personcentred</a:t>
            </a:r>
            <a:r>
              <a:rPr lang="nb-NO" i="1" dirty="0">
                <a:effectLst/>
                <a:latin typeface="Times" pitchFamily="2" charset="0"/>
              </a:rPr>
              <a:t>)</a:t>
            </a:r>
            <a:r>
              <a:rPr lang="nb-NO" i="0"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are</a:t>
            </a:r>
            <a:r>
              <a:rPr lang="nb-NO" i="1" dirty="0">
                <a:effectLst/>
                <a:latin typeface="Times" pitchFamily="2" charset="0"/>
              </a:rPr>
              <a:t> </a:t>
            </a:r>
            <a:r>
              <a:rPr lang="nb-NO" i="1" dirty="0" err="1">
                <a:effectLst/>
                <a:latin typeface="Times" pitchFamily="2" charset="0"/>
              </a:rPr>
              <a:t>necessary</a:t>
            </a:r>
            <a:r>
              <a:rPr lang="nb-NO" i="1" dirty="0">
                <a:effectLst/>
                <a:latin typeface="Times" pitchFamily="2" charset="0"/>
              </a:rPr>
              <a:t> to </a:t>
            </a:r>
            <a:r>
              <a:rPr lang="nb-NO" i="1" dirty="0" err="1">
                <a:effectLst/>
                <a:latin typeface="Times" pitchFamily="2" charset="0"/>
              </a:rPr>
              <a:t>ensure</a:t>
            </a:r>
            <a:r>
              <a:rPr lang="nb-NO" i="1" dirty="0">
                <a:effectLst/>
                <a:latin typeface="Times" pitchFamily="2" charset="0"/>
              </a:rPr>
              <a:t> </a:t>
            </a:r>
            <a:r>
              <a:rPr lang="nb-NO" i="1" dirty="0" err="1">
                <a:effectLst/>
                <a:latin typeface="Times" pitchFamily="2" charset="0"/>
              </a:rPr>
              <a:t>respectful</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and </a:t>
            </a:r>
            <a:r>
              <a:rPr lang="nb-NO" i="1" dirty="0" err="1">
                <a:effectLst/>
                <a:latin typeface="Times" pitchFamily="2" charset="0"/>
              </a:rPr>
              <a:t>quality</a:t>
            </a:r>
            <a:r>
              <a:rPr lang="nb-NO" i="1" dirty="0">
                <a:effectLst/>
                <a:latin typeface="Times" pitchFamily="2" charset="0"/>
              </a:rPr>
              <a:t> interpersonal</a:t>
            </a:r>
            <a:r>
              <a:rPr lang="nb-NO" i="0" dirty="0">
                <a:effectLst/>
                <a:latin typeface="Times" pitchFamily="2" charset="0"/>
              </a:rPr>
              <a:t> </a:t>
            </a:r>
            <a:r>
              <a:rPr lang="nb-NO" i="1" dirty="0" err="1">
                <a:effectLst/>
                <a:latin typeface="Times" pitchFamily="2" charset="0"/>
              </a:rPr>
              <a:t>relations</a:t>
            </a:r>
            <a:r>
              <a:rPr lang="nb-NO" i="1" dirty="0">
                <a:effectLst/>
                <a:latin typeface="Times" pitchFamily="2" charset="0"/>
              </a:rPr>
              <a:t> </a:t>
            </a:r>
            <a:r>
              <a:rPr lang="nb-NO" i="1" dirty="0" err="1">
                <a:effectLst/>
                <a:latin typeface="Times" pitchFamily="2" charset="0"/>
              </a:rPr>
              <a:t>whilst</a:t>
            </a:r>
            <a:r>
              <a:rPr lang="nb-NO" i="1" dirty="0">
                <a:effectLst/>
                <a:latin typeface="Times" pitchFamily="2" charset="0"/>
              </a:rPr>
              <a:t> </a:t>
            </a:r>
            <a:r>
              <a:rPr lang="nb-NO" i="1" dirty="0" err="1">
                <a:effectLst/>
                <a:latin typeface="Times" pitchFamily="2" charset="0"/>
              </a:rPr>
              <a:t>promoting</a:t>
            </a:r>
            <a:r>
              <a:rPr lang="nb-NO" i="1" dirty="0">
                <a:effectLst/>
                <a:latin typeface="Times" pitchFamily="2" charset="0"/>
              </a:rPr>
              <a:t> or </a:t>
            </a:r>
            <a:r>
              <a:rPr lang="nb-NO" i="1" dirty="0" err="1">
                <a:effectLst/>
                <a:latin typeface="Times" pitchFamily="2" charset="0"/>
              </a:rPr>
              <a:t>maintaining</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competence</a:t>
            </a:r>
            <a:r>
              <a:rPr lang="nb-NO" i="1" dirty="0">
                <a:effectLst/>
                <a:latin typeface="Times" pitchFamily="2" charset="0"/>
              </a:rPr>
              <a:t> (</a:t>
            </a:r>
            <a:r>
              <a:rPr lang="nb-NO" i="1" dirty="0" err="1">
                <a:solidFill>
                  <a:srgbClr val="0000FF"/>
                </a:solidFill>
                <a:effectLst/>
                <a:latin typeface="Times" pitchFamily="2" charset="0"/>
              </a:rPr>
              <a:t>Savundranayagam</a:t>
            </a:r>
            <a:r>
              <a:rPr lang="nb-NO" i="1" dirty="0">
                <a:solidFill>
                  <a:srgbClr val="0000FF"/>
                </a:solidFill>
                <a:effectLst/>
                <a:latin typeface="Times" pitchFamily="2" charset="0"/>
              </a:rPr>
              <a:t> &amp;</a:t>
            </a:r>
            <a:r>
              <a:rPr lang="nb-NO" i="0" dirty="0">
                <a:solidFill>
                  <a:schemeClr val="tx1"/>
                </a:solidFill>
                <a:effectLst/>
                <a:latin typeface="Times" pitchFamily="2" charset="0"/>
              </a:rPr>
              <a:t> </a:t>
            </a:r>
            <a:r>
              <a:rPr lang="nb-NO" i="1" dirty="0">
                <a:solidFill>
                  <a:srgbClr val="0000FF"/>
                </a:solidFill>
                <a:effectLst/>
                <a:latin typeface="Times" pitchFamily="2" charset="0"/>
              </a:rPr>
              <a:t>Moore-Nielsen, 2015</a:t>
            </a:r>
            <a:r>
              <a:rPr lang="nb-NO" i="1" dirty="0">
                <a:solidFill>
                  <a:srgbClr val="000000"/>
                </a:solidFill>
                <a:effectLst/>
                <a:latin typeface="Times" pitchFamily="2" charset="0"/>
              </a:rPr>
              <a:t>)</a:t>
            </a:r>
            <a:endParaRPr lang="nb-NO" dirty="0">
              <a:solidFill>
                <a:srgbClr val="0000FF"/>
              </a:solidFill>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23</a:t>
            </a:fld>
            <a:endParaRPr lang="en-GB"/>
          </a:p>
        </p:txBody>
      </p:sp>
    </p:spTree>
    <p:extLst>
      <p:ext uri="{BB962C8B-B14F-4D97-AF65-F5344CB8AC3E}">
        <p14:creationId xmlns:p14="http://schemas.microsoft.com/office/powerpoint/2010/main" val="654641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24</a:t>
            </a:fld>
            <a:endParaRPr lang="en-GB"/>
          </a:p>
        </p:txBody>
      </p:sp>
    </p:spTree>
    <p:extLst>
      <p:ext uri="{BB962C8B-B14F-4D97-AF65-F5344CB8AC3E}">
        <p14:creationId xmlns:p14="http://schemas.microsoft.com/office/powerpoint/2010/main" val="2222417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25</a:t>
            </a:fld>
            <a:endParaRPr lang="en-GB"/>
          </a:p>
        </p:txBody>
      </p:sp>
    </p:spTree>
    <p:extLst>
      <p:ext uri="{BB962C8B-B14F-4D97-AF65-F5344CB8AC3E}">
        <p14:creationId xmlns:p14="http://schemas.microsoft.com/office/powerpoint/2010/main" val="3542017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26</a:t>
            </a:fld>
            <a:endParaRPr lang="en-GB"/>
          </a:p>
        </p:txBody>
      </p:sp>
    </p:spTree>
    <p:extLst>
      <p:ext uri="{BB962C8B-B14F-4D97-AF65-F5344CB8AC3E}">
        <p14:creationId xmlns:p14="http://schemas.microsoft.com/office/powerpoint/2010/main" val="4197936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28</a:t>
            </a:fld>
            <a:endParaRPr lang="en-GB"/>
          </a:p>
        </p:txBody>
      </p:sp>
    </p:spTree>
    <p:extLst>
      <p:ext uri="{BB962C8B-B14F-4D97-AF65-F5344CB8AC3E}">
        <p14:creationId xmlns:p14="http://schemas.microsoft.com/office/powerpoint/2010/main" val="2524611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29</a:t>
            </a:fld>
            <a:endParaRPr lang="en-GB"/>
          </a:p>
        </p:txBody>
      </p:sp>
    </p:spTree>
    <p:extLst>
      <p:ext uri="{BB962C8B-B14F-4D97-AF65-F5344CB8AC3E}">
        <p14:creationId xmlns:p14="http://schemas.microsoft.com/office/powerpoint/2010/main" val="22994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30</a:t>
            </a:fld>
            <a:endParaRPr lang="en-GB"/>
          </a:p>
        </p:txBody>
      </p:sp>
    </p:spTree>
    <p:extLst>
      <p:ext uri="{BB962C8B-B14F-4D97-AF65-F5344CB8AC3E}">
        <p14:creationId xmlns:p14="http://schemas.microsoft.com/office/powerpoint/2010/main" val="410794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a:t>
            </a:fld>
            <a:endParaRPr lang="en-GB"/>
          </a:p>
        </p:txBody>
      </p:sp>
    </p:spTree>
    <p:extLst>
      <p:ext uri="{BB962C8B-B14F-4D97-AF65-F5344CB8AC3E}">
        <p14:creationId xmlns:p14="http://schemas.microsoft.com/office/powerpoint/2010/main" val="654321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31</a:t>
            </a:fld>
            <a:endParaRPr lang="en-GB"/>
          </a:p>
        </p:txBody>
      </p:sp>
    </p:spTree>
    <p:extLst>
      <p:ext uri="{BB962C8B-B14F-4D97-AF65-F5344CB8AC3E}">
        <p14:creationId xmlns:p14="http://schemas.microsoft.com/office/powerpoint/2010/main" val="2044112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74151"/>
                </a:solidFill>
                <a:effectLst/>
                <a:latin typeface="Söhne"/>
              </a:rPr>
              <a:t>The Person-</a:t>
            </a:r>
            <a:r>
              <a:rPr lang="nb-NO" b="0" i="0" u="none" strike="noStrike" dirty="0" err="1">
                <a:solidFill>
                  <a:srgbClr val="374151"/>
                </a:solidFill>
                <a:effectLst/>
                <a:latin typeface="Söhne"/>
              </a:rPr>
              <a:t>centred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Enhancement Model (PCEM) is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framework</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aims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between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emphasizing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valuing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unique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each</a:t>
            </a:r>
            <a:r>
              <a:rPr lang="nb-NO" b="0" i="0" u="none" strike="noStrike" dirty="0">
                <a:solidFill>
                  <a:srgbClr val="374151"/>
                </a:solidFill>
                <a:effectLst/>
                <a:latin typeface="Söhne"/>
              </a:rPr>
              <a:t> person. It </a:t>
            </a:r>
            <a:r>
              <a:rPr lang="nb-NO" b="0" i="0" u="none" strike="noStrike" dirty="0" err="1">
                <a:solidFill>
                  <a:srgbClr val="374151"/>
                </a:solidFill>
                <a:effectLst/>
                <a:latin typeface="Söhne"/>
              </a:rPr>
              <a:t>was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developed</a:t>
            </a:r>
            <a:r>
              <a:rPr lang="nb-NO" b="0" i="0" u="none" strike="noStrike" dirty="0">
                <a:solidFill>
                  <a:srgbClr val="374151"/>
                </a:solidFill>
                <a:effectLst/>
                <a:latin typeface="Söhne"/>
              </a:rPr>
              <a:t> by Richard W. </a:t>
            </a:r>
            <a:r>
              <a:rPr lang="nb-NO" b="0" i="0" u="none" strike="noStrike" dirty="0" err="1">
                <a:solidFill>
                  <a:srgbClr val="374151"/>
                </a:solidFill>
                <a:effectLst/>
                <a:latin typeface="Söhne"/>
              </a:rPr>
              <a:t>Peach</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scholar</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educator</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The PCEM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consists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key</a:t>
            </a:r>
            <a:r>
              <a:rPr lang="nb-NO" b="0" i="0" u="none" strike="noStrike" dirty="0">
                <a:solidFill>
                  <a:srgbClr val="374151"/>
                </a:solidFill>
                <a:effectLst/>
                <a:latin typeface="Söhne"/>
              </a:rPr>
              <a:t> elements,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are</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sharing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feelings, </a:t>
            </a:r>
            <a:r>
              <a:rPr lang="nb-NO" b="0" i="0" u="none" strike="noStrike" dirty="0" err="1">
                <a:solidFill>
                  <a:srgbClr val="374151"/>
                </a:solidFill>
                <a:effectLst/>
                <a:latin typeface="Söhne"/>
              </a:rPr>
              <a:t>thoughts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another</a:t>
            </a:r>
            <a:r>
              <a:rPr lang="nb-NO" b="0" i="0" u="none" strike="noStrike" dirty="0">
                <a:solidFill>
                  <a:srgbClr val="374151"/>
                </a:solidFill>
                <a:effectLst/>
                <a:latin typeface="Söhne"/>
              </a:rPr>
              <a:t> person. It is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foundation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PCEM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and it is </a:t>
            </a:r>
            <a:r>
              <a:rPr lang="nb-NO" b="0" i="0" u="none" strike="noStrike" dirty="0" err="1">
                <a:solidFill>
                  <a:srgbClr val="374151"/>
                </a:solidFill>
                <a:effectLst/>
                <a:latin typeface="Söhne"/>
              </a:rPr>
              <a:t>critical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effective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better</a:t>
            </a:r>
            <a:r>
              <a:rPr lang="nb-NO" b="0" i="0" u="none" strike="noStrike" dirty="0">
                <a:solidFill>
                  <a:srgbClr val="374151"/>
                </a:solidFill>
                <a:effectLst/>
                <a:latin typeface="Söhne"/>
              </a:rPr>
              <a:t> understand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person and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in a </a:t>
            </a:r>
            <a:r>
              <a:rPr lang="nb-NO" b="0" i="0" u="none" strike="noStrike" dirty="0" err="1">
                <a:solidFill>
                  <a:srgbClr val="374151"/>
                </a:solidFill>
                <a:effectLst/>
                <a:latin typeface="Söhne"/>
              </a:rPr>
              <a:t>way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is more sensitive and </a:t>
            </a:r>
            <a:r>
              <a:rPr lang="nb-NO" b="0" i="0" u="none" strike="noStrike" dirty="0" err="1">
                <a:solidFill>
                  <a:srgbClr val="374151"/>
                </a:solidFill>
                <a:effectLst/>
                <a:latin typeface="Söhne"/>
              </a:rPr>
              <a:t>appropriate</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acknowledging</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valuing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perspectives</a:t>
            </a:r>
            <a:r>
              <a:rPr lang="nb-NO" b="0" i="0" u="none" strike="noStrike" dirty="0">
                <a:solidFill>
                  <a:srgbClr val="374151"/>
                </a:solidFill>
                <a:effectLst/>
                <a:latin typeface="Söhne"/>
              </a:rPr>
              <a:t>, and feelings. It </a:t>
            </a:r>
            <a:r>
              <a:rPr lang="nb-NO" b="0" i="0" u="none" strike="noStrike" dirty="0" err="1">
                <a:solidFill>
                  <a:srgbClr val="374151"/>
                </a:solidFill>
                <a:effectLst/>
                <a:latin typeface="Söhne"/>
              </a:rPr>
              <a:t>means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treating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equal</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worth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essential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creating</a:t>
            </a:r>
            <a:r>
              <a:rPr lang="nb-NO" b="0" i="0" u="none" strike="noStrike" dirty="0">
                <a:solidFill>
                  <a:srgbClr val="374151"/>
                </a:solidFill>
                <a:effectLst/>
                <a:latin typeface="Söhne"/>
              </a:rPr>
              <a:t> a positive and </a:t>
            </a:r>
            <a:r>
              <a:rPr lang="nb-NO" b="0" i="0" u="none" strike="noStrike" dirty="0" err="1">
                <a:solidFill>
                  <a:srgbClr val="374151"/>
                </a:solidFill>
                <a:effectLst/>
                <a:latin typeface="Söhne"/>
              </a:rPr>
              <a:t>productive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authentic</a:t>
            </a:r>
            <a:r>
              <a:rPr lang="nb-NO" b="0" i="0" u="none" strike="noStrike" dirty="0">
                <a:solidFill>
                  <a:srgbClr val="374151"/>
                </a:solidFill>
                <a:effectLst/>
                <a:latin typeface="Söhne"/>
              </a:rPr>
              <a:t> and transparent in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means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oneself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honestly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openly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trying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hide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 true feelings or </a:t>
            </a:r>
            <a:r>
              <a:rPr lang="nb-NO" b="0" i="0" u="none" strike="noStrike" dirty="0" err="1">
                <a:solidFill>
                  <a:srgbClr val="374151"/>
                </a:solidFill>
                <a:effectLst/>
                <a:latin typeface="Söhne"/>
              </a:rPr>
              <a:t>intentions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build</a:t>
            </a:r>
            <a:r>
              <a:rPr lang="nb-NO" b="0" i="0" u="none" strike="noStrike" dirty="0">
                <a:solidFill>
                  <a:srgbClr val="374151"/>
                </a:solidFill>
                <a:effectLst/>
                <a:latin typeface="Söhne"/>
              </a:rPr>
              <a:t> trust and </a:t>
            </a:r>
            <a:r>
              <a:rPr lang="nb-NO" b="0" i="0" u="none" strike="noStrike" dirty="0" err="1">
                <a:solidFill>
                  <a:srgbClr val="374151"/>
                </a:solidFill>
                <a:effectLst/>
                <a:latin typeface="Söhne"/>
              </a:rPr>
              <a:t>credibility</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pPr algn="l">
              <a:buFont typeface="+mj-lt"/>
              <a:buAutoNum type="arabicPeriod"/>
            </a:pP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involves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in a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specific</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precise</a:t>
            </a:r>
            <a:r>
              <a:rPr lang="nb-NO" b="0" i="0" u="none" strike="noStrike" dirty="0">
                <a:solidFill>
                  <a:srgbClr val="374151"/>
                </a:solidFill>
                <a:effectLst/>
                <a:latin typeface="Söhne"/>
              </a:rPr>
              <a:t> manner. It </a:t>
            </a:r>
            <a:r>
              <a:rPr lang="nb-NO" b="0" i="0" u="none" strike="noStrike" dirty="0" err="1">
                <a:solidFill>
                  <a:srgbClr val="374151"/>
                </a:solidFill>
                <a:effectLst/>
                <a:latin typeface="Söhne"/>
              </a:rPr>
              <a:t>means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concrete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avoiding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vague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abstract</a:t>
            </a:r>
            <a:r>
              <a:rPr lang="nb-NO" b="0" i="0" u="none" strike="noStrike" dirty="0">
                <a:solidFill>
                  <a:srgbClr val="374151"/>
                </a:solidFill>
                <a:effectLst/>
                <a:latin typeface="Söhne"/>
              </a:rPr>
              <a:t> terms. </a:t>
            </a: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helps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ensure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clear</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both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parties</a:t>
            </a:r>
            <a:r>
              <a:rPr lang="nb-NO" b="0" i="0" u="none" strike="noStrike" dirty="0">
                <a:solidFill>
                  <a:srgbClr val="374151"/>
                </a:solidFill>
                <a:effectLst/>
                <a:latin typeface="Söhne"/>
              </a:rPr>
              <a:t> have a </a:t>
            </a:r>
            <a:r>
              <a:rPr lang="nb-NO" b="0" i="0" u="none" strike="noStrike" dirty="0" err="1">
                <a:solidFill>
                  <a:srgbClr val="374151"/>
                </a:solidFill>
                <a:effectLst/>
                <a:latin typeface="Söhne"/>
              </a:rPr>
              <a:t>shared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what</a:t>
            </a:r>
            <a:r>
              <a:rPr lang="nb-NO" b="0" i="0" u="none" strike="noStrike" dirty="0">
                <a:solidFill>
                  <a:srgbClr val="374151"/>
                </a:solidFill>
                <a:effectLst/>
                <a:latin typeface="Söhne"/>
              </a:rPr>
              <a:t> is </a:t>
            </a:r>
            <a:r>
              <a:rPr lang="nb-NO" b="0" i="0" u="none" strike="noStrike" dirty="0" err="1">
                <a:solidFill>
                  <a:srgbClr val="374151"/>
                </a:solidFill>
                <a:effectLst/>
                <a:latin typeface="Söhne"/>
              </a:rPr>
              <a:t>being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discussed</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summary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PCEM </a:t>
            </a:r>
            <a:r>
              <a:rPr lang="nb-NO" b="0" i="0" u="none" strike="noStrike" dirty="0" err="1">
                <a:solidFill>
                  <a:srgbClr val="374151"/>
                </a:solidFill>
                <a:effectLst/>
                <a:latin typeface="Söhne"/>
              </a:rPr>
              <a:t>model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emphasizes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empathy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respect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genuineness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concreteness</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By </a:t>
            </a:r>
            <a:r>
              <a:rPr lang="nb-NO" b="0" i="0" u="none" strike="noStrike" dirty="0" err="1">
                <a:solidFill>
                  <a:srgbClr val="374151"/>
                </a:solidFill>
                <a:effectLst/>
                <a:latin typeface="Söhne"/>
              </a:rPr>
              <a:t>focusing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these</a:t>
            </a:r>
            <a:r>
              <a:rPr lang="nb-NO" b="0" i="0" u="none" strike="noStrike" dirty="0">
                <a:solidFill>
                  <a:srgbClr val="374151"/>
                </a:solidFill>
                <a:effectLst/>
                <a:latin typeface="Söhne"/>
              </a:rPr>
              <a:t> elements,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create</a:t>
            </a:r>
            <a:r>
              <a:rPr lang="nb-NO" b="0" i="0" u="none" strike="noStrike" dirty="0">
                <a:solidFill>
                  <a:srgbClr val="374151"/>
                </a:solidFill>
                <a:effectLst/>
                <a:latin typeface="Söhne"/>
              </a:rPr>
              <a:t> a more positive and </a:t>
            </a:r>
            <a:r>
              <a:rPr lang="nb-NO" b="0" i="0" u="none" strike="noStrike" dirty="0" err="1">
                <a:solidFill>
                  <a:srgbClr val="374151"/>
                </a:solidFill>
                <a:effectLst/>
                <a:latin typeface="Söhne"/>
              </a:rPr>
              <a:t>productive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improve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ability</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connect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32</a:t>
            </a:fld>
            <a:endParaRPr lang="en-GB"/>
          </a:p>
        </p:txBody>
      </p:sp>
    </p:spTree>
    <p:extLst>
      <p:ext uri="{BB962C8B-B14F-4D97-AF65-F5344CB8AC3E}">
        <p14:creationId xmlns:p14="http://schemas.microsoft.com/office/powerpoint/2010/main" val="3516271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33</a:t>
            </a:fld>
            <a:endParaRPr lang="en-GB"/>
          </a:p>
        </p:txBody>
      </p:sp>
    </p:spTree>
    <p:extLst>
      <p:ext uri="{BB962C8B-B14F-4D97-AF65-F5344CB8AC3E}">
        <p14:creationId xmlns:p14="http://schemas.microsoft.com/office/powerpoint/2010/main" val="69866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effectLst/>
                <a:latin typeface="Calibri" panose="020F0502020204030204" pitchFamily="34" charset="0"/>
              </a:rPr>
            </a:br>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early</a:t>
            </a:r>
            <a:r>
              <a:rPr lang="nb-NO" b="0" i="0" u="none" strike="noStrike" dirty="0">
                <a:solidFill>
                  <a:srgbClr val="374151"/>
                </a:solidFill>
                <a:effectLst/>
                <a:latin typeface="Söhne"/>
              </a:rPr>
              <a:t>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challenging</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finding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right </a:t>
            </a:r>
            <a:r>
              <a:rPr lang="nb-NO" b="0" i="0" u="none" strike="noStrike" dirty="0" err="1">
                <a:solidFill>
                  <a:srgbClr val="374151"/>
                </a:solidFill>
                <a:effectLst/>
                <a:latin typeface="Söhne"/>
              </a:rPr>
              <a:t>words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themselves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clearly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following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conversations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repeat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themselves</a:t>
            </a:r>
            <a:r>
              <a:rPr lang="nb-NO" b="0" i="0" u="none" strike="noStrike" dirty="0">
                <a:solidFill>
                  <a:srgbClr val="374151"/>
                </a:solidFill>
                <a:effectLst/>
                <a:latin typeface="Söhne"/>
              </a:rPr>
              <a:t>, have trouble </a:t>
            </a:r>
            <a:r>
              <a:rPr lang="nb-NO" b="0" i="0" u="none" strike="noStrike" dirty="0" err="1">
                <a:solidFill>
                  <a:srgbClr val="374151"/>
                </a:solidFill>
                <a:effectLst/>
                <a:latin typeface="Söhne"/>
              </a:rPr>
              <a:t>organizing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thoughts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struggle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remembering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recent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events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conversations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greater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including</a:t>
            </a:r>
            <a:r>
              <a:rPr lang="nb-NO" b="0" i="0" u="none" strike="noStrike" dirty="0">
                <a:solidFill>
                  <a:srgbClr val="374151"/>
                </a:solidFill>
                <a:effectLst/>
                <a:latin typeface="Söhne"/>
              </a:rPr>
              <a:t> trouble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comprehension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meaning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words</a:t>
            </a:r>
            <a:r>
              <a:rPr lang="nb-NO" b="0" i="0" u="none" strike="noStrike" dirty="0">
                <a:solidFill>
                  <a:srgbClr val="374151"/>
                </a:solidFill>
                <a:effectLst/>
                <a:latin typeface="Söhne"/>
              </a:rPr>
              <a:t>, and trouble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familiar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faces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objects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begin</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facial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expressions</a:t>
            </a:r>
            <a:r>
              <a:rPr lang="nb-NO" b="0" i="0" u="none" strike="noStrike" dirty="0">
                <a:solidFill>
                  <a:srgbClr val="374151"/>
                </a:solidFill>
                <a:effectLst/>
                <a:latin typeface="Söhne"/>
              </a:rPr>
              <a:t> and body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convey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be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someone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speak</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slowly</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clearly</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use</a:t>
            </a:r>
            <a:r>
              <a:rPr lang="nb-NO" b="0" i="0" u="none" strike="noStrike" dirty="0">
                <a:solidFill>
                  <a:srgbClr val="374151"/>
                </a:solidFill>
                <a:effectLst/>
                <a:latin typeface="Söhne"/>
              </a:rPr>
              <a:t> simple, </a:t>
            </a:r>
            <a:r>
              <a:rPr lang="nb-NO" b="0" i="0" u="none" strike="noStrike" dirty="0" err="1">
                <a:solidFill>
                  <a:srgbClr val="374151"/>
                </a:solidFill>
                <a:effectLst/>
                <a:latin typeface="Söhne"/>
              </a:rPr>
              <a:t>concrete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pointing</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objects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aid</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34</a:t>
            </a:fld>
            <a:endParaRPr lang="en-GB"/>
          </a:p>
        </p:txBody>
      </p:sp>
    </p:spTree>
    <p:extLst>
      <p:ext uri="{BB962C8B-B14F-4D97-AF65-F5344CB8AC3E}">
        <p14:creationId xmlns:p14="http://schemas.microsoft.com/office/powerpoint/2010/main" val="1685568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It’s OK to laugh. Humour can lighten</a:t>
            </a:r>
            <a:r>
              <a:rPr lang="nb-NO" sz="1200">
                <a:solidFill>
                  <a:schemeClr val="bg1"/>
                </a:solidFill>
              </a:rPr>
              <a:t> </a:t>
            </a:r>
            <a:r>
              <a:rPr lang="nb-NO" sz="1200" i="1">
                <a:solidFill>
                  <a:schemeClr val="bg1"/>
                </a:solidFill>
              </a:rPr>
              <a:t>the mood and make talking easier.</a:t>
            </a:r>
            <a:endParaRPr lang="en-US" sz="1200">
              <a:solidFill>
                <a:schemeClr val="bg1"/>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Speak directly to the person and not to</a:t>
            </a:r>
            <a:r>
              <a:rPr lang="nb-NO" sz="1200">
                <a:solidFill>
                  <a:schemeClr val="bg1"/>
                </a:solidFill>
              </a:rPr>
              <a:t> </a:t>
            </a:r>
            <a:r>
              <a:rPr lang="nb-NO" sz="1200" i="1">
                <a:solidFill>
                  <a:schemeClr val="bg1"/>
                </a:solidFill>
              </a:rPr>
              <a:t>their care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Take time to listen to someone expressing their thoughts, feelings and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Ask what the person is still comfortable</a:t>
            </a:r>
            <a:r>
              <a:rPr lang="nb-NO" sz="1200">
                <a:solidFill>
                  <a:schemeClr val="bg1"/>
                </a:solidFill>
              </a:rPr>
              <a:t> </a:t>
            </a:r>
            <a:r>
              <a:rPr lang="nb-NO" sz="1200" i="1">
                <a:solidFill>
                  <a:schemeClr val="bg1"/>
                </a:solidFill>
              </a:rPr>
              <a:t>doing and what they may need help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Discuss which type of communication is</a:t>
            </a:r>
            <a:r>
              <a:rPr lang="nb-NO" sz="1200">
                <a:solidFill>
                  <a:schemeClr val="bg1"/>
                </a:solidFill>
              </a:rPr>
              <a:t> </a:t>
            </a:r>
            <a:r>
              <a:rPr lang="nb-NO" sz="1200" i="1">
                <a:solidFill>
                  <a:schemeClr val="bg1"/>
                </a:solidFill>
              </a:rPr>
              <a:t>most comfortable</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Don’t pull away; your support, friendship and honesty are important to the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bg1"/>
                </a:solidFill>
              </a:rPr>
              <a:t>Give the person time to respond. Don’t</a:t>
            </a:r>
            <a:r>
              <a:rPr lang="nb-NO" sz="1200">
                <a:solidFill>
                  <a:schemeClr val="bg1"/>
                </a:solidFill>
              </a:rPr>
              <a:t> </a:t>
            </a:r>
            <a:r>
              <a:rPr lang="nb-NO" sz="1200" i="1">
                <a:solidFill>
                  <a:schemeClr val="bg1"/>
                </a:solidFill>
              </a:rPr>
              <a:t>interrupt unless help is requested</a:t>
            </a:r>
            <a:r>
              <a:rPr lang="nb-NO" sz="1100" i="1">
                <a:solidFill>
                  <a:schemeClr val="bg1"/>
                </a:solidFill>
              </a:rPr>
              <a:t>.</a:t>
            </a:r>
            <a:endParaRPr lang="en-US" sz="11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35</a:t>
            </a:fld>
            <a:endParaRPr lang="en-GB"/>
          </a:p>
        </p:txBody>
      </p:sp>
    </p:spTree>
    <p:extLst>
      <p:ext uri="{BB962C8B-B14F-4D97-AF65-F5344CB8AC3E}">
        <p14:creationId xmlns:p14="http://schemas.microsoft.com/office/powerpoint/2010/main" val="1738297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i="1" dirty="0">
                <a:solidFill>
                  <a:srgbClr val="333333"/>
                </a:solidFill>
                <a:effectLst/>
                <a:latin typeface="Helvetica" pitchFamily="2" charset="0"/>
              </a:rPr>
              <a:t>The </a:t>
            </a:r>
            <a:r>
              <a:rPr lang="nb-NO" i="1" dirty="0" err="1">
                <a:solidFill>
                  <a:srgbClr val="333333"/>
                </a:solidFill>
                <a:effectLst/>
                <a:latin typeface="Helvetica" pitchFamily="2" charset="0"/>
              </a:rPr>
              <a:t>middle</a:t>
            </a:r>
            <a:r>
              <a:rPr lang="nb-NO" i="1" dirty="0">
                <a:solidFill>
                  <a:srgbClr val="333333"/>
                </a:solidFill>
                <a:effectLst/>
                <a:latin typeface="Helvetica" pitchFamily="2" charset="0"/>
              </a:rPr>
              <a:t> stage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sometimes</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referred</a:t>
            </a:r>
            <a:r>
              <a:rPr lang="nb-NO" i="1" dirty="0">
                <a:solidFill>
                  <a:srgbClr val="333333"/>
                </a:solidFill>
                <a:effectLst/>
                <a:latin typeface="Helvetica" pitchFamily="2" charset="0"/>
              </a:rPr>
              <a:t> to as moderate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is </a:t>
            </a:r>
            <a:r>
              <a:rPr lang="nb-NO" i="1" dirty="0" err="1">
                <a:solidFill>
                  <a:srgbClr val="333333"/>
                </a:solidFill>
                <a:effectLst/>
                <a:latin typeface="Helvetica" pitchFamily="2" charset="0"/>
              </a:rPr>
              <a:t>regarded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longest</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last for </a:t>
            </a:r>
            <a:r>
              <a:rPr lang="nb-NO" i="1" dirty="0" err="1">
                <a:solidFill>
                  <a:srgbClr val="333333"/>
                </a:solidFill>
                <a:effectLst/>
                <a:latin typeface="Helvetica" pitchFamily="2" charset="0"/>
              </a:rPr>
              <a:t>many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years</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progresses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person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have </a:t>
            </a:r>
            <a:r>
              <a:rPr lang="nb-NO" i="1" dirty="0" err="1">
                <a:solidFill>
                  <a:srgbClr val="333333"/>
                </a:solidFill>
                <a:effectLst/>
                <a:latin typeface="Helvetica" pitchFamily="2" charset="0"/>
              </a:rPr>
              <a:t>greater</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difficulty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communicating</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require</a:t>
            </a:r>
            <a:r>
              <a:rPr lang="nb-NO" i="1" dirty="0">
                <a:solidFill>
                  <a:srgbClr val="333333"/>
                </a:solidFill>
                <a:effectLst/>
                <a:latin typeface="Helvetica" pitchFamily="2" charset="0"/>
              </a:rPr>
              <a:t> more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direct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care</a:t>
            </a:r>
            <a:r>
              <a:rPr lang="nb-NO" i="1" dirty="0">
                <a:solidFill>
                  <a:srgbClr val="333333"/>
                </a:solidFill>
                <a:effectLst/>
                <a:latin typeface="Helvetica" pitchFamily="2" charset="0"/>
              </a:rPr>
              <a:t>, </a:t>
            </a:r>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spoken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following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instructions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recalling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words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struggle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express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themselves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more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conversation</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withdraw</a:t>
            </a:r>
            <a:r>
              <a:rPr lang="nb-NO" b="0" i="0" u="none" strike="noStrike" dirty="0">
                <a:solidFill>
                  <a:srgbClr val="374151"/>
                </a:solidFill>
                <a:effectLst/>
                <a:latin typeface="Söhne"/>
              </a:rPr>
              <a:t> from </a:t>
            </a:r>
            <a:r>
              <a:rPr lang="nb-NO" b="0" i="0" u="none" strike="noStrike" dirty="0" err="1">
                <a:solidFill>
                  <a:srgbClr val="374151"/>
                </a:solidFill>
                <a:effectLst/>
                <a:latin typeface="Söhne"/>
              </a:rPr>
              <a:t>social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interaction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altogether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more </a:t>
            </a:r>
            <a:r>
              <a:rPr lang="nb-NO" b="0" i="0" u="none" strike="noStrike" dirty="0" err="1">
                <a:solidFill>
                  <a:srgbClr val="374151"/>
                </a:solidFill>
                <a:effectLst/>
                <a:latin typeface="Söhne"/>
              </a:rPr>
              <a:t>frustrated</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agitated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cannot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effectively</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continue</a:t>
            </a:r>
            <a:r>
              <a:rPr lang="nb-NO" b="0" i="0" u="none" strike="noStrike" dirty="0">
                <a:solidFill>
                  <a:srgbClr val="374151"/>
                </a:solidFill>
                <a:effectLst/>
                <a:latin typeface="Söhne"/>
              </a:rPr>
              <a:t> to be </a:t>
            </a:r>
            <a:r>
              <a:rPr lang="nb-NO" b="0" i="0" u="none" strike="noStrike" dirty="0" err="1">
                <a:solidFill>
                  <a:srgbClr val="374151"/>
                </a:solidFill>
                <a:effectLst/>
                <a:latin typeface="Söhne"/>
              </a:rPr>
              <a:t>patient</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someone</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middle</a:t>
            </a:r>
            <a:r>
              <a:rPr lang="nb-NO" b="0" i="0" u="none" strike="noStrike" dirty="0">
                <a:solidFill>
                  <a:srgbClr val="374151"/>
                </a:solidFill>
                <a:effectLst/>
                <a:latin typeface="Söhne"/>
              </a:rPr>
              <a:t>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strategies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simple </a:t>
            </a:r>
            <a:r>
              <a:rPr lang="nb-NO" b="0" i="0" u="none" strike="noStrike" dirty="0" err="1">
                <a:solidFill>
                  <a:srgbClr val="374151"/>
                </a:solidFill>
                <a:effectLst/>
                <a:latin typeface="Söhne"/>
              </a:rPr>
              <a:t>language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visual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and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still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Additionally</a:t>
            </a:r>
            <a:r>
              <a:rPr lang="nb-NO" b="0" i="0" u="none" strike="noStrike" dirty="0">
                <a:solidFill>
                  <a:srgbClr val="374151"/>
                </a:solidFill>
                <a:effectLst/>
                <a:latin typeface="Söhne"/>
              </a:rPr>
              <a:t>, it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speak</a:t>
            </a:r>
            <a:r>
              <a:rPr lang="nb-NO" b="0" i="0" u="none" strike="noStrike" dirty="0">
                <a:solidFill>
                  <a:srgbClr val="374151"/>
                </a:solidFill>
                <a:effectLst/>
                <a:latin typeface="Söhne"/>
              </a:rPr>
              <a:t> in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reassuring</a:t>
            </a:r>
            <a:r>
              <a:rPr lang="nb-NO" b="0" i="0" u="none" strike="noStrike" dirty="0">
                <a:solidFill>
                  <a:srgbClr val="374151"/>
                </a:solidFill>
                <a:effectLst/>
                <a:latin typeface="Söhne"/>
              </a:rPr>
              <a:t> tone, to </a:t>
            </a:r>
            <a:r>
              <a:rPr lang="nb-NO" b="0" i="0" u="none" strike="noStrike" dirty="0" err="1">
                <a:solidFill>
                  <a:srgbClr val="374151"/>
                </a:solidFill>
                <a:effectLst/>
                <a:latin typeface="Söhne"/>
              </a:rPr>
              <a:t>give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time to </a:t>
            </a:r>
            <a:r>
              <a:rPr lang="nb-NO" b="0" i="0" u="none" strike="noStrike" dirty="0" err="1">
                <a:solidFill>
                  <a:srgbClr val="374151"/>
                </a:solidFill>
                <a:effectLst/>
                <a:latin typeface="Söhne"/>
              </a:rPr>
              <a:t>respond</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support and </a:t>
            </a:r>
            <a:r>
              <a:rPr lang="nb-NO" b="0" i="0" u="none" strike="noStrike" dirty="0" err="1">
                <a:solidFill>
                  <a:srgbClr val="374151"/>
                </a:solidFill>
                <a:effectLst/>
                <a:latin typeface="Söhne"/>
              </a:rPr>
              <a:t>encouragement</a:t>
            </a:r>
            <a:r>
              <a:rPr lang="nb-NO" b="0" i="0" u="none" strike="noStrike" dirty="0">
                <a:solidFill>
                  <a:srgbClr val="374151"/>
                </a:solidFill>
                <a:effectLst/>
                <a:latin typeface="Söhne"/>
              </a:rPr>
              <a:t>. Using </a:t>
            </a:r>
            <a:r>
              <a:rPr lang="nb-NO" b="0" i="0" u="none" strike="noStrike" dirty="0" err="1">
                <a:solidFill>
                  <a:srgbClr val="374151"/>
                </a:solidFill>
                <a:effectLst/>
                <a:latin typeface="Söhne"/>
              </a:rPr>
              <a:t>reminiscence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therapy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asking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about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past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experiences</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old </a:t>
            </a:r>
            <a:r>
              <a:rPr lang="nb-NO" b="0" i="0" u="none" strike="noStrike" dirty="0" err="1">
                <a:solidFill>
                  <a:srgbClr val="374151"/>
                </a:solidFill>
                <a:effectLst/>
                <a:latin typeface="Söhne"/>
              </a:rPr>
              <a:t>photos</a:t>
            </a:r>
            <a:r>
              <a:rPr lang="nb-NO" b="0" i="0" u="none" strike="noStrike" dirty="0">
                <a:solidFill>
                  <a:srgbClr val="374151"/>
                </a:solidFill>
                <a:effectLst/>
                <a:latin typeface="Söhne"/>
              </a:rPr>
              <a:t> to spark </a:t>
            </a:r>
            <a:r>
              <a:rPr lang="nb-NO" b="0" i="0" u="none" strike="noStrike" dirty="0" err="1">
                <a:solidFill>
                  <a:srgbClr val="374151"/>
                </a:solidFill>
                <a:effectLst/>
                <a:latin typeface="Söhne"/>
              </a:rPr>
              <a:t>memories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helpful</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facilitating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a:t>
            </a: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36</a:t>
            </a:fld>
            <a:endParaRPr lang="en-GB"/>
          </a:p>
        </p:txBody>
      </p:sp>
    </p:spTree>
    <p:extLst>
      <p:ext uri="{BB962C8B-B14F-4D97-AF65-F5344CB8AC3E}">
        <p14:creationId xmlns:p14="http://schemas.microsoft.com/office/powerpoint/2010/main" val="2174427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a:effectLst/>
                <a:latin typeface="Helvetica" pitchFamily="2" charset="0"/>
              </a:rPr>
              <a:t>Diagram to visualize the process of communicating with people with moderate-to-severe</a:t>
            </a:r>
            <a:r>
              <a:rPr lang="nb-NO" i="0">
                <a:effectLst/>
                <a:latin typeface="Helvetica" pitchFamily="2" charset="0"/>
              </a:rPr>
              <a:t> </a:t>
            </a:r>
            <a:r>
              <a:rPr lang="nb-NO" i="1">
                <a:effectLst/>
                <a:latin typeface="Helvetica" pitchFamily="2" charset="0"/>
              </a:rPr>
              <a:t>dementia. (</a:t>
            </a:r>
            <a:r>
              <a:rPr lang="nb-NO" b="0" i="0" u="none" strike="noStrike">
                <a:solidFill>
                  <a:srgbClr val="212121"/>
                </a:solidFill>
                <a:effectLst/>
                <a:latin typeface="BlinkMacSystemFont"/>
              </a:rPr>
              <a:t>Collins R, Hunt A, Quinn C, Martyr A, Pentecost C, Clare L. 2022 )</a:t>
            </a:r>
            <a:endParaRPr lang="nb-NO">
              <a:effectLst/>
              <a:latin typeface="Helvetica" pitchFamily="2"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37</a:t>
            </a:fld>
            <a:endParaRPr lang="en-GB"/>
          </a:p>
        </p:txBody>
      </p:sp>
    </p:spTree>
    <p:extLst>
      <p:ext uri="{BB962C8B-B14F-4D97-AF65-F5344CB8AC3E}">
        <p14:creationId xmlns:p14="http://schemas.microsoft.com/office/powerpoint/2010/main" val="3455455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38</a:t>
            </a:fld>
            <a:endParaRPr lang="en-GB"/>
          </a:p>
        </p:txBody>
      </p:sp>
    </p:spTree>
    <p:extLst>
      <p:ext uri="{BB962C8B-B14F-4D97-AF65-F5344CB8AC3E}">
        <p14:creationId xmlns:p14="http://schemas.microsoft.com/office/powerpoint/2010/main" val="1466372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asking, use yes or no questions. </a:t>
            </a:r>
            <a:r>
              <a:rPr lang="nb-NO" i="1" dirty="0">
                <a:solidFill>
                  <a:srgbClr val="333333"/>
                </a:solidFill>
                <a:effectLst/>
                <a:latin typeface="Helvetica" pitchFamily="2" charset="0"/>
              </a:rPr>
              <a:t>For </a:t>
            </a:r>
            <a:r>
              <a:rPr lang="nb-NO" i="1" dirty="0" err="1">
                <a:solidFill>
                  <a:srgbClr val="333333"/>
                </a:solidFill>
                <a:effectLst/>
                <a:latin typeface="Helvetica" pitchFamily="2" charset="0"/>
              </a:rPr>
              <a:t>example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Would</a:t>
            </a:r>
            <a:r>
              <a:rPr lang="nb-NO" dirty="0">
                <a:solidFill>
                  <a:srgbClr val="333333"/>
                </a:solidFill>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like </a:t>
            </a:r>
            <a:r>
              <a:rPr lang="nb-NO" i="1" dirty="0" err="1">
                <a:solidFill>
                  <a:srgbClr val="333333"/>
                </a:solidFill>
                <a:effectLst/>
                <a:latin typeface="Helvetica" pitchFamily="2" charset="0"/>
              </a:rPr>
              <a:t>some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coffee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rather</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than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What</a:t>
            </a:r>
            <a:r>
              <a:rPr lang="nb-NO" dirty="0">
                <a:solidFill>
                  <a:srgbClr val="333333"/>
                </a:solidFill>
                <a:latin typeface="Helvetica" pitchFamily="2" charset="0"/>
              </a:rPr>
              <a:t> </a:t>
            </a:r>
            <a:r>
              <a:rPr lang="nb-NO" i="1" dirty="0" err="1">
                <a:solidFill>
                  <a:srgbClr val="333333"/>
                </a:solidFill>
                <a:effectLst/>
                <a:latin typeface="Helvetica" pitchFamily="2" charset="0"/>
              </a:rPr>
              <a:t>would</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like to drink?”. </a:t>
            </a:r>
            <a:r>
              <a:rPr lang="nb-NO" i="1" dirty="0" err="1">
                <a:solidFill>
                  <a:srgbClr val="333333"/>
                </a:solidFill>
                <a:effectLst/>
                <a:latin typeface="Helvetica" pitchFamily="2" charset="0"/>
              </a:rPr>
              <a:t>Keep</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instructions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short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Lengthy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requests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may</a:t>
            </a:r>
            <a:r>
              <a:rPr lang="nb-NO" i="1" dirty="0">
                <a:solidFill>
                  <a:srgbClr val="333333"/>
                </a:solidFill>
                <a:effectLst/>
                <a:latin typeface="Helvetica" pitchFamily="2" charset="0"/>
              </a:rPr>
              <a:t> be </a:t>
            </a:r>
            <a:r>
              <a:rPr lang="nb-NO" i="1" dirty="0" err="1">
                <a:solidFill>
                  <a:srgbClr val="333333"/>
                </a:solidFill>
                <a:effectLst/>
                <a:latin typeface="Helvetica" pitchFamily="2" charset="0"/>
              </a:rPr>
              <a:t>overwhelming</a:t>
            </a:r>
            <a:r>
              <a:rPr lang="nb-NO" i="1" dirty="0">
                <a:solidFill>
                  <a:srgbClr val="333333"/>
                </a:solidFill>
                <a:effectLst/>
                <a:latin typeface="Helvetica" pitchFamily="2" charset="0"/>
              </a:rPr>
              <a:t>.</a:t>
            </a:r>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39</a:t>
            </a:fld>
            <a:endParaRPr lang="en-GB"/>
          </a:p>
        </p:txBody>
      </p:sp>
    </p:spTree>
    <p:extLst>
      <p:ext uri="{BB962C8B-B14F-4D97-AF65-F5344CB8AC3E}">
        <p14:creationId xmlns:p14="http://schemas.microsoft.com/office/powerpoint/2010/main" val="2051931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i="1" dirty="0">
                <a:solidFill>
                  <a:srgbClr val="333333"/>
                </a:solidFill>
                <a:effectLst/>
                <a:latin typeface="Helvetica" pitchFamily="2" charset="0"/>
              </a:rPr>
              <a:t>The late stage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sometimes</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called</a:t>
            </a:r>
            <a:r>
              <a:rPr lang="nb-NO" i="1" dirty="0">
                <a:solidFill>
                  <a:srgbClr val="333333"/>
                </a:solidFill>
                <a:effectLst/>
                <a:latin typeface="Helvetica" pitchFamily="2" charset="0"/>
              </a:rPr>
              <a:t> severe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last from</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weeks</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several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years</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advances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person in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late stage </a:t>
            </a:r>
            <a:r>
              <a:rPr lang="nb-NO" i="1" dirty="0" err="1">
                <a:solidFill>
                  <a:srgbClr val="333333"/>
                </a:solidFill>
                <a:effectLst/>
                <a:latin typeface="Helvetica" pitchFamily="2" charset="0"/>
              </a:rPr>
              <a:t>may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rely</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primarily</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on</a:t>
            </a:r>
            <a:r>
              <a:rPr lang="nb-NO" i="1" dirty="0">
                <a:solidFill>
                  <a:srgbClr val="333333"/>
                </a:solidFill>
                <a:effectLst/>
                <a:latin typeface="Helvetica" pitchFamily="2" charset="0"/>
              </a:rPr>
              <a:t> nonverbal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such</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facial</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expressions</a:t>
            </a:r>
            <a:r>
              <a:rPr lang="nb-NO" i="1" dirty="0">
                <a:solidFill>
                  <a:srgbClr val="333333"/>
                </a:solidFill>
                <a:effectLst/>
                <a:latin typeface="Helvetica" pitchFamily="2" charset="0"/>
              </a:rPr>
              <a:t> or </a:t>
            </a:r>
            <a:r>
              <a:rPr lang="nb-NO" i="1" dirty="0" err="1">
                <a:solidFill>
                  <a:srgbClr val="333333"/>
                </a:solidFill>
                <a:effectLst/>
                <a:latin typeface="Helvetica" pitchFamily="2" charset="0"/>
              </a:rPr>
              <a:t>vocal</a:t>
            </a:r>
            <a:r>
              <a:rPr lang="nb-NO" i="1" dirty="0">
                <a:solidFill>
                  <a:srgbClr val="333333"/>
                </a:solidFill>
                <a:effectLst/>
                <a:latin typeface="Helvetica" pitchFamily="2" charset="0"/>
              </a:rPr>
              <a:t> sounds. </a:t>
            </a:r>
            <a:r>
              <a:rPr lang="nb-NO" i="1" dirty="0" err="1">
                <a:solidFill>
                  <a:srgbClr val="333333"/>
                </a:solidFill>
                <a:effectLst/>
                <a:latin typeface="Helvetica" pitchFamily="2" charset="0"/>
              </a:rPr>
              <a:t>Around-the-clock</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care</a:t>
            </a:r>
            <a:r>
              <a:rPr lang="nb-NO" i="1" dirty="0">
                <a:solidFill>
                  <a:srgbClr val="333333"/>
                </a:solidFill>
                <a:effectLst/>
                <a:latin typeface="Helvetica" pitchFamily="2" charset="0"/>
              </a:rPr>
              <a:t> is </a:t>
            </a:r>
            <a:r>
              <a:rPr lang="nb-NO" i="1" dirty="0" err="1">
                <a:solidFill>
                  <a:srgbClr val="333333"/>
                </a:solidFill>
                <a:effectLst/>
                <a:latin typeface="Helvetica" pitchFamily="2" charset="0"/>
              </a:rPr>
              <a:t>usually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required</a:t>
            </a:r>
            <a:r>
              <a:rPr lang="nb-NO" i="1" dirty="0">
                <a:solidFill>
                  <a:srgbClr val="333333"/>
                </a:solidFill>
                <a:effectLst/>
                <a:latin typeface="Helvetica" pitchFamily="2" charset="0"/>
              </a:rPr>
              <a:t> in </a:t>
            </a:r>
            <a:r>
              <a:rPr lang="nb-NO" i="1" dirty="0" err="1">
                <a:solidFill>
                  <a:srgbClr val="333333"/>
                </a:solidFill>
                <a:effectLst/>
                <a:latin typeface="Helvetica" pitchFamily="2" charset="0"/>
              </a:rPr>
              <a:t>this</a:t>
            </a:r>
            <a:r>
              <a:rPr lang="nb-NO" i="1" dirty="0">
                <a:solidFill>
                  <a:srgbClr val="333333"/>
                </a:solidFill>
                <a:effectLst/>
                <a:latin typeface="Helvetica" pitchFamily="2" charset="0"/>
              </a:rPr>
              <a:t> stage. </a:t>
            </a:r>
            <a:r>
              <a:rPr lang="nb-NO" sz="1200" i="1" dirty="0">
                <a:solidFill>
                  <a:srgbClr val="333333"/>
                </a:solidFill>
                <a:effectLst/>
                <a:latin typeface="Helvetica" pitchFamily="2" charset="0"/>
              </a:rPr>
              <a:t>If </a:t>
            </a:r>
            <a:r>
              <a:rPr lang="nb-NO" sz="1200" i="1" dirty="0" err="1">
                <a:solidFill>
                  <a:srgbClr val="333333"/>
                </a:solidFill>
                <a:effectLst/>
                <a:latin typeface="Helvetica" pitchFamily="2" charset="0"/>
              </a:rPr>
              <a:t>you</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don’t</a:t>
            </a:r>
            <a:r>
              <a:rPr lang="nb-NO" sz="1200" i="1" dirty="0">
                <a:solidFill>
                  <a:srgbClr val="333333"/>
                </a:solidFill>
                <a:effectLst/>
                <a:latin typeface="Helvetica" pitchFamily="2" charset="0"/>
              </a:rPr>
              <a:t> understand </a:t>
            </a:r>
            <a:r>
              <a:rPr lang="nb-NO" sz="1200" i="1" dirty="0" err="1">
                <a:solidFill>
                  <a:srgbClr val="333333"/>
                </a:solidFill>
                <a:effectLst/>
                <a:latin typeface="Helvetica" pitchFamily="2" charset="0"/>
              </a:rPr>
              <a:t>what</a:t>
            </a:r>
            <a:r>
              <a:rPr lang="nb-NO" sz="1200" i="1" dirty="0">
                <a:solidFill>
                  <a:srgbClr val="333333"/>
                </a:solidFill>
                <a:effectLst/>
                <a:latin typeface="Helvetica" pitchFamily="2" charset="0"/>
              </a:rPr>
              <a:t> </a:t>
            </a:r>
            <a:r>
              <a:rPr lang="nb-NO" sz="1200" i="1" dirty="0" err="1">
                <a:solidFill>
                  <a:srgbClr val="333333"/>
                </a:solidFill>
                <a:effectLst/>
                <a:latin typeface="Helvetica" pitchFamily="2" charset="0"/>
              </a:rPr>
              <a:t>the</a:t>
            </a:r>
            <a:r>
              <a:rPr lang="nb-NO" sz="1200" i="1" dirty="0">
                <a:solidFill>
                  <a:srgbClr val="333333"/>
                </a:solidFill>
                <a:effectLst/>
                <a:latin typeface="Helvetica" pitchFamily="2" charset="0"/>
              </a:rPr>
              <a:t> person is </a:t>
            </a:r>
            <a:r>
              <a:rPr lang="nb-NO" sz="1200" i="1" dirty="0" err="1">
                <a:solidFill>
                  <a:srgbClr val="333333"/>
                </a:solidFill>
                <a:effectLst/>
                <a:latin typeface="Helvetica" pitchFamily="2" charset="0"/>
              </a:rPr>
              <a:t>trying</a:t>
            </a:r>
            <a:r>
              <a:rPr lang="nb-NO" sz="1200" i="1" dirty="0">
                <a:solidFill>
                  <a:srgbClr val="333333"/>
                </a:solidFill>
                <a:effectLst/>
                <a:latin typeface="Helvetica" pitchFamily="2" charset="0"/>
              </a:rPr>
              <a:t> to</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say</a:t>
            </a:r>
            <a:r>
              <a:rPr lang="nb-NO" sz="1200" i="1" dirty="0">
                <a:solidFill>
                  <a:srgbClr val="333333"/>
                </a:solidFill>
                <a:effectLst/>
                <a:latin typeface="Helvetica" pitchFamily="2" charset="0"/>
              </a:rPr>
              <a:t>, ask him or her to </a:t>
            </a:r>
            <a:r>
              <a:rPr lang="nb-NO" sz="1200" i="1" dirty="0" err="1">
                <a:solidFill>
                  <a:srgbClr val="333333"/>
                </a:solidFill>
                <a:effectLst/>
                <a:latin typeface="Helvetica" pitchFamily="2" charset="0"/>
              </a:rPr>
              <a:t>point</a:t>
            </a:r>
            <a:r>
              <a:rPr lang="nb-NO" sz="1200" i="1" dirty="0">
                <a:solidFill>
                  <a:srgbClr val="333333"/>
                </a:solidFill>
                <a:effectLst/>
                <a:latin typeface="Helvetica" pitchFamily="2" charset="0"/>
              </a:rPr>
              <a:t> or </a:t>
            </a:r>
            <a:r>
              <a:rPr lang="nb-NO" sz="1200" i="1" dirty="0" err="1">
                <a:solidFill>
                  <a:srgbClr val="333333"/>
                </a:solidFill>
                <a:effectLst/>
                <a:latin typeface="Helvetica" pitchFamily="2" charset="0"/>
              </a:rPr>
              <a:t>gesture</a:t>
            </a:r>
            <a:r>
              <a:rPr lang="nb-NO" sz="1200" i="1" dirty="0">
                <a:solidFill>
                  <a:srgbClr val="333333"/>
                </a:solidFill>
                <a:effectLst/>
                <a:latin typeface="Helvetica" pitchFamily="2" charset="0"/>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extremely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challenging</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surroundings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nonverbal and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facial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convey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swallowing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further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complicate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and lead to </a:t>
            </a:r>
            <a:r>
              <a:rPr lang="nb-NO" b="0" i="0" u="none" strike="noStrike" dirty="0" err="1">
                <a:solidFill>
                  <a:srgbClr val="374151"/>
                </a:solidFill>
                <a:effectLst/>
                <a:latin typeface="Söhne"/>
              </a:rPr>
              <a:t>isolation</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frustration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continue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It's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reassuring</a:t>
            </a:r>
            <a:r>
              <a:rPr lang="nb-NO" b="0" i="0" u="none" strike="noStrike" dirty="0">
                <a:solidFill>
                  <a:srgbClr val="374151"/>
                </a:solidFill>
                <a:effectLst/>
                <a:latin typeface="Söhne"/>
              </a:rPr>
              <a:t> tone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voice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physical</a:t>
            </a:r>
            <a:r>
              <a:rPr lang="nb-NO" b="0" i="0" u="none" strike="noStrike" dirty="0">
                <a:solidFill>
                  <a:srgbClr val="374151"/>
                </a:solidFill>
                <a:effectLst/>
                <a:latin typeface="Söhne"/>
              </a:rPr>
              <a:t> touch and </a:t>
            </a:r>
            <a:r>
              <a:rPr lang="nb-NO" b="0" i="0" u="none" strike="noStrike" dirty="0" err="1">
                <a:solidFill>
                  <a:srgbClr val="374151"/>
                </a:solidFill>
                <a:effectLst/>
                <a:latin typeface="Söhne"/>
              </a:rPr>
              <a:t>reassurance</a:t>
            </a:r>
            <a:r>
              <a:rPr lang="nb-NO" b="0" i="0" u="none" strike="noStrike" dirty="0">
                <a:solidFill>
                  <a:srgbClr val="374151"/>
                </a:solidFill>
                <a:effectLst/>
                <a:latin typeface="Söhne"/>
              </a:rPr>
              <a:t>. Caregivers and </a:t>
            </a:r>
            <a:r>
              <a:rPr lang="nb-NO" b="0" i="0" u="none" strike="noStrike" dirty="0" err="1">
                <a:solidFill>
                  <a:srgbClr val="374151"/>
                </a:solidFill>
                <a:effectLst/>
                <a:latin typeface="Söhne"/>
              </a:rPr>
              <a:t>family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members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consider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touch </a:t>
            </a:r>
            <a:r>
              <a:rPr lang="nb-NO" b="0" i="0" u="none" strike="noStrike" dirty="0" err="1">
                <a:solidFill>
                  <a:srgbClr val="374151"/>
                </a:solidFill>
                <a:effectLst/>
                <a:latin typeface="Söhne"/>
              </a:rPr>
              <a:t>therapy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massage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holding</a:t>
            </a:r>
            <a:r>
              <a:rPr lang="nb-NO" b="0" i="0" u="none" strike="noStrike" dirty="0">
                <a:solidFill>
                  <a:srgbClr val="374151"/>
                </a:solidFill>
                <a:effectLst/>
                <a:latin typeface="Söhne"/>
              </a:rPr>
              <a:t> hands,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comfort</a:t>
            </a:r>
            <a:r>
              <a:rPr lang="nb-NO" b="0" i="0" u="none" strike="noStrike" dirty="0">
                <a:solidFill>
                  <a:srgbClr val="374151"/>
                </a:solidFill>
                <a:effectLst/>
                <a:latin typeface="Söhne"/>
              </a:rPr>
              <a:t> and support.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remember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even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no</a:t>
            </a:r>
            <a:r>
              <a:rPr lang="nb-NO" b="0" i="0" u="none" strike="noStrike" dirty="0">
                <a:solidFill>
                  <a:srgbClr val="374151"/>
                </a:solidFill>
                <a:effectLst/>
                <a:latin typeface="Söhne"/>
              </a:rPr>
              <a:t> longer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traditional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ways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still </a:t>
            </a:r>
            <a:r>
              <a:rPr lang="nb-NO" b="0" i="0" u="none" strike="noStrike" dirty="0" err="1">
                <a:solidFill>
                  <a:srgbClr val="374151"/>
                </a:solidFill>
                <a:effectLst/>
                <a:latin typeface="Söhne"/>
              </a:rPr>
              <a:t>benefit</a:t>
            </a:r>
            <a:r>
              <a:rPr lang="nb-NO" b="0" i="0" u="none" strike="noStrike" dirty="0">
                <a:solidFill>
                  <a:srgbClr val="374151"/>
                </a:solidFill>
                <a:effectLst/>
                <a:latin typeface="Söhne"/>
              </a:rPr>
              <a:t> from human </a:t>
            </a:r>
            <a:r>
              <a:rPr lang="nb-NO" b="0" i="0" u="none" strike="noStrike" dirty="0" err="1">
                <a:solidFill>
                  <a:srgbClr val="374151"/>
                </a:solidFill>
                <a:effectLst/>
                <a:latin typeface="Söhne"/>
              </a:rPr>
              <a:t>connection</a:t>
            </a:r>
            <a:r>
              <a:rPr lang="nb-NO" b="0" i="0" u="none" strike="noStrike" dirty="0">
                <a:solidFill>
                  <a:srgbClr val="374151"/>
                </a:solidFill>
                <a:effectLst/>
                <a:latin typeface="Söhne"/>
              </a:rPr>
              <a:t> and touch. The </a:t>
            </a:r>
            <a:r>
              <a:rPr lang="nb-NO" b="0" i="0" u="none" strike="noStrike" dirty="0" err="1">
                <a:solidFill>
                  <a:srgbClr val="374151"/>
                </a:solidFill>
                <a:effectLst/>
                <a:latin typeface="Söhne"/>
              </a:rPr>
              <a:t>focus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should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shift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creating</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comforting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meets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basic</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allows</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meaningful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connections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loved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sz="1200" dirty="0">
              <a:solidFill>
                <a:srgbClr val="333333"/>
              </a:solidFill>
              <a:effectLst/>
              <a:latin typeface="Helvetica" pitchFamily="2" charset="0"/>
            </a:endParaRP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40</a:t>
            </a:fld>
            <a:endParaRPr lang="en-GB"/>
          </a:p>
        </p:txBody>
      </p:sp>
    </p:spTree>
    <p:extLst>
      <p:ext uri="{BB962C8B-B14F-4D97-AF65-F5344CB8AC3E}">
        <p14:creationId xmlns:p14="http://schemas.microsoft.com/office/powerpoint/2010/main" val="408453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Purpose of the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Improve the communication for staff working with people affected by neurodegenerative diseases</a:t>
            </a: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a:t>
            </a:fld>
            <a:endParaRPr lang="en-GB"/>
          </a:p>
        </p:txBody>
      </p:sp>
    </p:spTree>
    <p:extLst>
      <p:ext uri="{BB962C8B-B14F-4D97-AF65-F5344CB8AC3E}">
        <p14:creationId xmlns:p14="http://schemas.microsoft.com/office/powerpoint/2010/main" val="2210306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i="1" dirty="0">
                <a:solidFill>
                  <a:srgbClr val="333333"/>
                </a:solidFill>
                <a:effectLst/>
                <a:latin typeface="Helvetica" pitchFamily="2" charset="0"/>
              </a:rPr>
              <a:t>The late stage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sometimes</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called</a:t>
            </a:r>
            <a:r>
              <a:rPr lang="nb-NO" i="1" dirty="0">
                <a:solidFill>
                  <a:srgbClr val="333333"/>
                </a:solidFill>
                <a:effectLst/>
                <a:latin typeface="Helvetica" pitchFamily="2" charset="0"/>
              </a:rPr>
              <a:t> severe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last from</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weeks</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several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years</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advances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person in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late stage </a:t>
            </a:r>
            <a:r>
              <a:rPr lang="nb-NO" i="1" dirty="0" err="1">
                <a:solidFill>
                  <a:srgbClr val="333333"/>
                </a:solidFill>
                <a:effectLst/>
                <a:latin typeface="Helvetica" pitchFamily="2" charset="0"/>
              </a:rPr>
              <a:t>may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rely</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primarily</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on</a:t>
            </a:r>
            <a:r>
              <a:rPr lang="nb-NO" i="1" dirty="0">
                <a:solidFill>
                  <a:srgbClr val="333333"/>
                </a:solidFill>
                <a:effectLst/>
                <a:latin typeface="Helvetica" pitchFamily="2" charset="0"/>
              </a:rPr>
              <a:t> nonverbal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such</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facial</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expressions</a:t>
            </a:r>
            <a:r>
              <a:rPr lang="nb-NO" i="1" dirty="0">
                <a:solidFill>
                  <a:srgbClr val="333333"/>
                </a:solidFill>
                <a:effectLst/>
                <a:latin typeface="Helvetica" pitchFamily="2" charset="0"/>
              </a:rPr>
              <a:t> or </a:t>
            </a:r>
            <a:r>
              <a:rPr lang="nb-NO" i="1" dirty="0" err="1">
                <a:solidFill>
                  <a:srgbClr val="333333"/>
                </a:solidFill>
                <a:effectLst/>
                <a:latin typeface="Helvetica" pitchFamily="2" charset="0"/>
              </a:rPr>
              <a:t>vocal</a:t>
            </a:r>
            <a:r>
              <a:rPr lang="nb-NO" i="1" dirty="0">
                <a:solidFill>
                  <a:srgbClr val="333333"/>
                </a:solidFill>
                <a:effectLst/>
                <a:latin typeface="Helvetica" pitchFamily="2" charset="0"/>
              </a:rPr>
              <a:t> sounds. </a:t>
            </a:r>
            <a:r>
              <a:rPr lang="nb-NO" i="1" dirty="0" err="1">
                <a:solidFill>
                  <a:srgbClr val="333333"/>
                </a:solidFill>
                <a:effectLst/>
                <a:latin typeface="Helvetica" pitchFamily="2" charset="0"/>
              </a:rPr>
              <a:t>Around-the-clock</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care</a:t>
            </a:r>
            <a:r>
              <a:rPr lang="nb-NO" i="1" dirty="0">
                <a:solidFill>
                  <a:srgbClr val="333333"/>
                </a:solidFill>
                <a:effectLst/>
                <a:latin typeface="Helvetica" pitchFamily="2" charset="0"/>
              </a:rPr>
              <a:t> is </a:t>
            </a:r>
            <a:r>
              <a:rPr lang="nb-NO" i="1" dirty="0" err="1">
                <a:solidFill>
                  <a:srgbClr val="333333"/>
                </a:solidFill>
                <a:effectLst/>
                <a:latin typeface="Helvetica" pitchFamily="2" charset="0"/>
              </a:rPr>
              <a:t>usually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required</a:t>
            </a:r>
            <a:r>
              <a:rPr lang="nb-NO" i="1" dirty="0">
                <a:solidFill>
                  <a:srgbClr val="333333"/>
                </a:solidFill>
                <a:effectLst/>
                <a:latin typeface="Helvetica" pitchFamily="2" charset="0"/>
              </a:rPr>
              <a:t> in </a:t>
            </a:r>
            <a:r>
              <a:rPr lang="nb-NO" i="1" dirty="0" err="1">
                <a:solidFill>
                  <a:srgbClr val="333333"/>
                </a:solidFill>
                <a:effectLst/>
                <a:latin typeface="Helvetica" pitchFamily="2" charset="0"/>
              </a:rPr>
              <a:t>this</a:t>
            </a:r>
            <a:r>
              <a:rPr lang="nb-NO" i="1" dirty="0">
                <a:solidFill>
                  <a:srgbClr val="333333"/>
                </a:solidFill>
                <a:effectLst/>
                <a:latin typeface="Helvetica" pitchFamily="2" charset="0"/>
              </a:rPr>
              <a:t> stage. </a:t>
            </a:r>
            <a:r>
              <a:rPr lang="nb-NO" sz="1200" i="1" dirty="0">
                <a:solidFill>
                  <a:srgbClr val="333333"/>
                </a:solidFill>
                <a:effectLst/>
                <a:latin typeface="Helvetica" pitchFamily="2" charset="0"/>
              </a:rPr>
              <a:t>If </a:t>
            </a:r>
            <a:r>
              <a:rPr lang="nb-NO" sz="1200" i="1" dirty="0" err="1">
                <a:solidFill>
                  <a:srgbClr val="333333"/>
                </a:solidFill>
                <a:effectLst/>
                <a:latin typeface="Helvetica" pitchFamily="2" charset="0"/>
              </a:rPr>
              <a:t>you</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don’t</a:t>
            </a:r>
            <a:r>
              <a:rPr lang="nb-NO" sz="1200" i="1" dirty="0">
                <a:solidFill>
                  <a:srgbClr val="333333"/>
                </a:solidFill>
                <a:effectLst/>
                <a:latin typeface="Helvetica" pitchFamily="2" charset="0"/>
              </a:rPr>
              <a:t> understand </a:t>
            </a:r>
            <a:r>
              <a:rPr lang="nb-NO" sz="1200" i="1" dirty="0" err="1">
                <a:solidFill>
                  <a:srgbClr val="333333"/>
                </a:solidFill>
                <a:effectLst/>
                <a:latin typeface="Helvetica" pitchFamily="2" charset="0"/>
              </a:rPr>
              <a:t>what</a:t>
            </a:r>
            <a:r>
              <a:rPr lang="nb-NO" sz="1200" i="1" dirty="0">
                <a:solidFill>
                  <a:srgbClr val="333333"/>
                </a:solidFill>
                <a:effectLst/>
                <a:latin typeface="Helvetica" pitchFamily="2" charset="0"/>
              </a:rPr>
              <a:t> </a:t>
            </a:r>
            <a:r>
              <a:rPr lang="nb-NO" sz="1200" i="1" dirty="0" err="1">
                <a:solidFill>
                  <a:srgbClr val="333333"/>
                </a:solidFill>
                <a:effectLst/>
                <a:latin typeface="Helvetica" pitchFamily="2" charset="0"/>
              </a:rPr>
              <a:t>the</a:t>
            </a:r>
            <a:r>
              <a:rPr lang="nb-NO" sz="1200" i="1" dirty="0">
                <a:solidFill>
                  <a:srgbClr val="333333"/>
                </a:solidFill>
                <a:effectLst/>
                <a:latin typeface="Helvetica" pitchFamily="2" charset="0"/>
              </a:rPr>
              <a:t> person is </a:t>
            </a:r>
            <a:r>
              <a:rPr lang="nb-NO" sz="1200" i="1" dirty="0" err="1">
                <a:solidFill>
                  <a:srgbClr val="333333"/>
                </a:solidFill>
                <a:effectLst/>
                <a:latin typeface="Helvetica" pitchFamily="2" charset="0"/>
              </a:rPr>
              <a:t>trying</a:t>
            </a:r>
            <a:r>
              <a:rPr lang="nb-NO" sz="1200" i="1" dirty="0">
                <a:solidFill>
                  <a:srgbClr val="333333"/>
                </a:solidFill>
                <a:effectLst/>
                <a:latin typeface="Helvetica" pitchFamily="2" charset="0"/>
              </a:rPr>
              <a:t> to</a:t>
            </a:r>
            <a:r>
              <a:rPr lang="nb-NO" sz="1200" dirty="0">
                <a:solidFill>
                  <a:srgbClr val="333333"/>
                </a:solidFill>
                <a:latin typeface="Helvetica" pitchFamily="2" charset="0"/>
              </a:rPr>
              <a:t> </a:t>
            </a:r>
            <a:r>
              <a:rPr lang="nb-NO" sz="1200" i="1" dirty="0" err="1">
                <a:solidFill>
                  <a:srgbClr val="333333"/>
                </a:solidFill>
                <a:effectLst/>
                <a:latin typeface="Helvetica" pitchFamily="2" charset="0"/>
              </a:rPr>
              <a:t>say</a:t>
            </a:r>
            <a:r>
              <a:rPr lang="nb-NO" sz="1200" i="1" dirty="0">
                <a:solidFill>
                  <a:srgbClr val="333333"/>
                </a:solidFill>
                <a:effectLst/>
                <a:latin typeface="Helvetica" pitchFamily="2" charset="0"/>
              </a:rPr>
              <a:t>, ask him or her to </a:t>
            </a:r>
            <a:r>
              <a:rPr lang="nb-NO" sz="1200" i="1" dirty="0" err="1">
                <a:solidFill>
                  <a:srgbClr val="333333"/>
                </a:solidFill>
                <a:effectLst/>
                <a:latin typeface="Helvetica" pitchFamily="2" charset="0"/>
              </a:rPr>
              <a:t>point</a:t>
            </a:r>
            <a:r>
              <a:rPr lang="nb-NO" sz="1200" i="1" dirty="0">
                <a:solidFill>
                  <a:srgbClr val="333333"/>
                </a:solidFill>
                <a:effectLst/>
                <a:latin typeface="Helvetica" pitchFamily="2" charset="0"/>
              </a:rPr>
              <a:t> or </a:t>
            </a:r>
            <a:r>
              <a:rPr lang="nb-NO" sz="1200" i="1" dirty="0" err="1">
                <a:solidFill>
                  <a:srgbClr val="333333"/>
                </a:solidFill>
                <a:effectLst/>
                <a:latin typeface="Helvetica" pitchFamily="2" charset="0"/>
              </a:rPr>
              <a:t>gesture</a:t>
            </a:r>
            <a:r>
              <a:rPr lang="nb-NO" sz="1200" i="1" dirty="0">
                <a:solidFill>
                  <a:srgbClr val="333333"/>
                </a:solidFill>
                <a:effectLst/>
                <a:latin typeface="Helvetica" pitchFamily="2" charset="0"/>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be </a:t>
            </a:r>
            <a:r>
              <a:rPr lang="nb-NO" b="0" i="0" u="none" strike="noStrike" dirty="0" err="1">
                <a:solidFill>
                  <a:srgbClr val="374151"/>
                </a:solidFill>
                <a:effectLst/>
                <a:latin typeface="Söhne"/>
              </a:rPr>
              <a:t>extremely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challenging</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have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speaking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recognizing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others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understanding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surroundings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become</a:t>
            </a:r>
            <a:r>
              <a:rPr lang="nb-NO" b="0" i="0" u="none" strike="noStrike" dirty="0">
                <a:solidFill>
                  <a:srgbClr val="374151"/>
                </a:solidFill>
                <a:effectLst/>
                <a:latin typeface="Söhne"/>
              </a:rPr>
              <a:t> nonverbal and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rely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facial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expressions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convey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their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emotions</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As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disease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progresses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experience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difficulty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swallowing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which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further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complicate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communication</a:t>
            </a:r>
            <a:r>
              <a:rPr lang="nb-NO" b="0" i="0" u="none" strike="noStrike" dirty="0">
                <a:solidFill>
                  <a:srgbClr val="374151"/>
                </a:solidFill>
                <a:effectLst/>
                <a:latin typeface="Söhne"/>
              </a:rPr>
              <a:t> and lead to </a:t>
            </a:r>
            <a:r>
              <a:rPr lang="nb-NO" b="0" i="0" u="none" strike="noStrike" dirty="0" err="1">
                <a:solidFill>
                  <a:srgbClr val="374151"/>
                </a:solidFill>
                <a:effectLst/>
                <a:latin typeface="Söhne"/>
              </a:rPr>
              <a:t>isolation</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frustration</a:t>
            </a:r>
            <a:r>
              <a:rPr lang="nb-NO" b="0" i="0" u="none" strike="noStrike" dirty="0">
                <a:solidFill>
                  <a:srgbClr val="374151"/>
                </a:solidFill>
                <a:effectLst/>
                <a:latin typeface="Söhne"/>
              </a:rPr>
              <a:t>.</a:t>
            </a:r>
          </a:p>
          <a:p>
            <a:pPr algn="l"/>
            <a:r>
              <a:rPr lang="nb-NO" b="0" i="0" u="none" strike="noStrike" dirty="0">
                <a:solidFill>
                  <a:srgbClr val="374151"/>
                </a:solidFill>
                <a:effectLst/>
                <a:latin typeface="Söhne"/>
              </a:rPr>
              <a:t>In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late stages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continue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nonverbal </a:t>
            </a:r>
            <a:r>
              <a:rPr lang="nb-NO" b="0" i="0" u="none" strike="noStrike" dirty="0" err="1">
                <a:solidFill>
                  <a:srgbClr val="374151"/>
                </a:solidFill>
                <a:effectLst/>
                <a:latin typeface="Söhne"/>
              </a:rPr>
              <a:t>cues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gestures</a:t>
            </a:r>
            <a:r>
              <a:rPr lang="nb-NO" b="0" i="0" u="none" strike="noStrike" dirty="0">
                <a:solidFill>
                  <a:srgbClr val="374151"/>
                </a:solidFill>
                <a:effectLst/>
                <a:latin typeface="Söhne"/>
              </a:rPr>
              <a:t>. It's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reassuring</a:t>
            </a:r>
            <a:r>
              <a:rPr lang="nb-NO" b="0" i="0" u="none" strike="noStrike" dirty="0">
                <a:solidFill>
                  <a:srgbClr val="374151"/>
                </a:solidFill>
                <a:effectLst/>
                <a:latin typeface="Söhne"/>
              </a:rPr>
              <a:t> tone </a:t>
            </a:r>
            <a:r>
              <a:rPr lang="nb-NO" b="0" i="0" u="none" strike="noStrike" dirty="0" err="1">
                <a:solidFill>
                  <a:srgbClr val="374151"/>
                </a:solidFill>
                <a:effectLst/>
                <a:latin typeface="Söhne"/>
              </a:rPr>
              <a:t>of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voice</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maintain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eye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contact</a:t>
            </a:r>
            <a:r>
              <a:rPr lang="nb-NO" b="0" i="0" u="none" strike="noStrike" dirty="0">
                <a:solidFill>
                  <a:srgbClr val="374151"/>
                </a:solidFill>
                <a:effectLst/>
                <a:latin typeface="Söhne"/>
              </a:rPr>
              <a:t>, and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physical</a:t>
            </a:r>
            <a:r>
              <a:rPr lang="nb-NO" b="0" i="0" u="none" strike="noStrike" dirty="0">
                <a:solidFill>
                  <a:srgbClr val="374151"/>
                </a:solidFill>
                <a:effectLst/>
                <a:latin typeface="Söhne"/>
              </a:rPr>
              <a:t> touch and </a:t>
            </a:r>
            <a:r>
              <a:rPr lang="nb-NO" b="0" i="0" u="none" strike="noStrike" dirty="0" err="1">
                <a:solidFill>
                  <a:srgbClr val="374151"/>
                </a:solidFill>
                <a:effectLst/>
                <a:latin typeface="Söhne"/>
              </a:rPr>
              <a:t>reassurance</a:t>
            </a:r>
            <a:r>
              <a:rPr lang="nb-NO" b="0" i="0" u="none" strike="noStrike" dirty="0">
                <a:solidFill>
                  <a:srgbClr val="374151"/>
                </a:solidFill>
                <a:effectLst/>
                <a:latin typeface="Söhne"/>
              </a:rPr>
              <a:t>. Caregivers and </a:t>
            </a:r>
            <a:r>
              <a:rPr lang="nb-NO" b="0" i="0" u="none" strike="noStrike" dirty="0" err="1">
                <a:solidFill>
                  <a:srgbClr val="374151"/>
                </a:solidFill>
                <a:effectLst/>
                <a:latin typeface="Söhne"/>
              </a:rPr>
              <a:t>family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members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may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also</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consider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using</a:t>
            </a:r>
            <a:r>
              <a:rPr lang="nb-NO" b="0" i="0" u="none" strike="noStrike" dirty="0">
                <a:solidFill>
                  <a:srgbClr val="374151"/>
                </a:solidFill>
                <a:effectLst/>
                <a:latin typeface="Söhne"/>
              </a:rPr>
              <a:t> touch </a:t>
            </a:r>
            <a:r>
              <a:rPr lang="nb-NO" b="0" i="0" u="none" strike="noStrike" dirty="0" err="1">
                <a:solidFill>
                  <a:srgbClr val="374151"/>
                </a:solidFill>
                <a:effectLst/>
                <a:latin typeface="Söhne"/>
              </a:rPr>
              <a:t>therapy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such</a:t>
            </a:r>
            <a:r>
              <a:rPr lang="nb-NO" b="0" i="0" u="none" strike="noStrike" dirty="0">
                <a:solidFill>
                  <a:srgbClr val="374151"/>
                </a:solidFill>
                <a:effectLst/>
                <a:latin typeface="Söhne"/>
              </a:rPr>
              <a:t> as </a:t>
            </a:r>
            <a:r>
              <a:rPr lang="nb-NO" b="0" i="0" u="none" strike="noStrike" dirty="0" err="1">
                <a:solidFill>
                  <a:srgbClr val="374151"/>
                </a:solidFill>
                <a:effectLst/>
                <a:latin typeface="Söhne"/>
              </a:rPr>
              <a:t>massage</a:t>
            </a:r>
            <a:r>
              <a:rPr lang="nb-NO" b="0" i="0" u="none" strike="noStrike" dirty="0">
                <a:solidFill>
                  <a:srgbClr val="374151"/>
                </a:solidFill>
                <a:effectLst/>
                <a:latin typeface="Söhne"/>
              </a:rPr>
              <a:t> or </a:t>
            </a:r>
            <a:r>
              <a:rPr lang="nb-NO" b="0" i="0" u="none" strike="noStrike" dirty="0" err="1">
                <a:solidFill>
                  <a:srgbClr val="374151"/>
                </a:solidFill>
                <a:effectLst/>
                <a:latin typeface="Söhne"/>
              </a:rPr>
              <a:t>holding</a:t>
            </a:r>
            <a:r>
              <a:rPr lang="nb-NO" b="0" i="0" u="none" strike="noStrike" dirty="0">
                <a:solidFill>
                  <a:srgbClr val="374151"/>
                </a:solidFill>
                <a:effectLst/>
                <a:latin typeface="Söhne"/>
              </a:rPr>
              <a:t> hands, to </a:t>
            </a:r>
            <a:r>
              <a:rPr lang="nb-NO" b="0" i="0" u="none" strike="noStrike" dirty="0" err="1">
                <a:solidFill>
                  <a:srgbClr val="374151"/>
                </a:solidFill>
                <a:effectLst/>
                <a:latin typeface="Söhne"/>
              </a:rPr>
              <a:t>provide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comfort</a:t>
            </a:r>
            <a:r>
              <a:rPr lang="nb-NO" b="0" i="0" u="none" strike="noStrike" dirty="0">
                <a:solidFill>
                  <a:srgbClr val="374151"/>
                </a:solidFill>
                <a:effectLst/>
                <a:latin typeface="Söhne"/>
              </a:rPr>
              <a:t> and support.</a:t>
            </a:r>
          </a:p>
          <a:p>
            <a:pPr algn="l"/>
            <a:r>
              <a:rPr lang="nb-NO" b="0" i="0" u="none" strike="noStrike" dirty="0">
                <a:solidFill>
                  <a:srgbClr val="374151"/>
                </a:solidFill>
                <a:effectLst/>
                <a:latin typeface="Söhne"/>
              </a:rPr>
              <a:t>It's </a:t>
            </a:r>
            <a:r>
              <a:rPr lang="nb-NO" b="0" i="0" u="none" strike="noStrike" dirty="0" err="1">
                <a:solidFill>
                  <a:srgbClr val="374151"/>
                </a:solidFill>
                <a:effectLst/>
                <a:latin typeface="Söhne"/>
              </a:rPr>
              <a:t>important</a:t>
            </a:r>
            <a:r>
              <a:rPr lang="nb-NO" b="0" i="0" u="none" strike="noStrike" dirty="0">
                <a:solidFill>
                  <a:srgbClr val="374151"/>
                </a:solidFill>
                <a:effectLst/>
                <a:latin typeface="Söhne"/>
              </a:rPr>
              <a:t> to </a:t>
            </a:r>
            <a:r>
              <a:rPr lang="nb-NO" b="0" i="0" u="none" strike="noStrike" dirty="0" err="1">
                <a:solidFill>
                  <a:srgbClr val="374151"/>
                </a:solidFill>
                <a:effectLst/>
                <a:latin typeface="Söhne"/>
              </a:rPr>
              <a:t>remember</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even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if</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Alzheimer's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no</a:t>
            </a:r>
            <a:r>
              <a:rPr lang="nb-NO" b="0" i="0" u="none" strike="noStrike" dirty="0">
                <a:solidFill>
                  <a:srgbClr val="374151"/>
                </a:solidFill>
                <a:effectLst/>
                <a:latin typeface="Söhne"/>
              </a:rPr>
              <a:t> longer </a:t>
            </a:r>
            <a:r>
              <a:rPr lang="nb-NO" b="0" i="0" u="none" strike="noStrike" dirty="0" err="1">
                <a:solidFill>
                  <a:srgbClr val="374151"/>
                </a:solidFill>
                <a:effectLst/>
                <a:latin typeface="Söhne"/>
              </a:rPr>
              <a:t>communicate</a:t>
            </a:r>
            <a:r>
              <a:rPr lang="nb-NO" b="0" i="0" u="none" strike="noStrike" dirty="0">
                <a:solidFill>
                  <a:srgbClr val="374151"/>
                </a:solidFill>
                <a:effectLst/>
                <a:latin typeface="Söhne"/>
              </a:rPr>
              <a:t> in </a:t>
            </a:r>
            <a:r>
              <a:rPr lang="nb-NO" b="0" i="0" u="none" strike="noStrike" dirty="0" err="1">
                <a:solidFill>
                  <a:srgbClr val="374151"/>
                </a:solidFill>
                <a:effectLst/>
                <a:latin typeface="Söhne"/>
              </a:rPr>
              <a:t>traditional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ways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they</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can</a:t>
            </a:r>
            <a:r>
              <a:rPr lang="nb-NO" b="0" i="0" u="none" strike="noStrike" dirty="0">
                <a:solidFill>
                  <a:srgbClr val="374151"/>
                </a:solidFill>
                <a:effectLst/>
                <a:latin typeface="Söhne"/>
              </a:rPr>
              <a:t> still </a:t>
            </a:r>
            <a:r>
              <a:rPr lang="nb-NO" b="0" i="0" u="none" strike="noStrike" dirty="0" err="1">
                <a:solidFill>
                  <a:srgbClr val="374151"/>
                </a:solidFill>
                <a:effectLst/>
                <a:latin typeface="Söhne"/>
              </a:rPr>
              <a:t>benefit</a:t>
            </a:r>
            <a:r>
              <a:rPr lang="nb-NO" b="0" i="0" u="none" strike="noStrike" dirty="0">
                <a:solidFill>
                  <a:srgbClr val="374151"/>
                </a:solidFill>
                <a:effectLst/>
                <a:latin typeface="Söhne"/>
              </a:rPr>
              <a:t> from human </a:t>
            </a:r>
            <a:r>
              <a:rPr lang="nb-NO" b="0" i="0" u="none" strike="noStrike" dirty="0" err="1">
                <a:solidFill>
                  <a:srgbClr val="374151"/>
                </a:solidFill>
                <a:effectLst/>
                <a:latin typeface="Söhne"/>
              </a:rPr>
              <a:t>connection</a:t>
            </a:r>
            <a:r>
              <a:rPr lang="nb-NO" b="0" i="0" u="none" strike="noStrike" dirty="0">
                <a:solidFill>
                  <a:srgbClr val="374151"/>
                </a:solidFill>
                <a:effectLst/>
                <a:latin typeface="Söhne"/>
              </a:rPr>
              <a:t> and touch. The </a:t>
            </a:r>
            <a:r>
              <a:rPr lang="nb-NO" b="0" i="0" u="none" strike="noStrike" dirty="0" err="1">
                <a:solidFill>
                  <a:srgbClr val="374151"/>
                </a:solidFill>
                <a:effectLst/>
                <a:latin typeface="Söhne"/>
              </a:rPr>
              <a:t>focus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should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shift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towards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creating</a:t>
            </a:r>
            <a:r>
              <a:rPr lang="nb-NO" b="0" i="0" u="none" strike="noStrike" dirty="0">
                <a:solidFill>
                  <a:srgbClr val="374151"/>
                </a:solidFill>
                <a:effectLst/>
                <a:latin typeface="Söhne"/>
              </a:rPr>
              <a:t> a </a:t>
            </a:r>
            <a:r>
              <a:rPr lang="nb-NO" b="0" i="0" u="none" strike="noStrike" dirty="0" err="1">
                <a:solidFill>
                  <a:srgbClr val="374151"/>
                </a:solidFill>
                <a:effectLst/>
                <a:latin typeface="Söhne"/>
              </a:rPr>
              <a:t>calm</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comforting</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environment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that</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meets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the</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individual's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basic</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needs</a:t>
            </a:r>
            <a:r>
              <a:rPr lang="nb-NO" b="0" i="0" u="none" strike="noStrike" dirty="0">
                <a:solidFill>
                  <a:srgbClr val="374151"/>
                </a:solidFill>
                <a:effectLst/>
                <a:latin typeface="Söhne"/>
              </a:rPr>
              <a:t> and </a:t>
            </a:r>
            <a:r>
              <a:rPr lang="nb-NO" b="0" i="0" u="none" strike="noStrike" dirty="0" err="1">
                <a:solidFill>
                  <a:srgbClr val="374151"/>
                </a:solidFill>
                <a:effectLst/>
                <a:latin typeface="Söhne"/>
              </a:rPr>
              <a:t>allows</a:t>
            </a:r>
            <a:r>
              <a:rPr lang="nb-NO" b="0" i="0" u="none" strike="noStrike" dirty="0">
                <a:solidFill>
                  <a:srgbClr val="374151"/>
                </a:solidFill>
                <a:effectLst/>
                <a:latin typeface="Söhne"/>
              </a:rPr>
              <a:t> for </a:t>
            </a:r>
            <a:r>
              <a:rPr lang="nb-NO" b="0" i="0" u="none" strike="noStrike" dirty="0" err="1">
                <a:solidFill>
                  <a:srgbClr val="374151"/>
                </a:solidFill>
                <a:effectLst/>
                <a:latin typeface="Söhne"/>
              </a:rPr>
              <a:t>meaningful</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connections</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with</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loved</a:t>
            </a:r>
            <a:r>
              <a:rPr lang="nb-NO" b="0" i="0" u="none" strike="noStrike" dirty="0">
                <a:solidFill>
                  <a:srgbClr val="374151"/>
                </a:solidFill>
                <a:effectLst/>
                <a:latin typeface="Söhne"/>
              </a:rPr>
              <a:t> </a:t>
            </a:r>
            <a:r>
              <a:rPr lang="nb-NO" b="0" i="0" u="none" strike="noStrike" dirty="0" err="1">
                <a:solidFill>
                  <a:srgbClr val="374151"/>
                </a:solidFill>
                <a:effectLst/>
                <a:latin typeface="Söhne"/>
              </a:rPr>
              <a:t>ones</a:t>
            </a:r>
            <a:r>
              <a:rPr lang="nb-NO" b="0" i="0" u="none" strike="noStrike" dirty="0">
                <a:solidFill>
                  <a:srgbClr val="374151"/>
                </a:solidFill>
                <a:effectLst/>
                <a:latin typeface="Söhne"/>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sz="1200" dirty="0">
              <a:solidFill>
                <a:srgbClr val="333333"/>
              </a:solidFill>
              <a:effectLst/>
              <a:latin typeface="Helvetica" pitchFamily="2" charset="0"/>
            </a:endParaRP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41</a:t>
            </a:fld>
            <a:endParaRPr lang="en-GB"/>
          </a:p>
        </p:txBody>
      </p:sp>
    </p:spTree>
    <p:extLst>
      <p:ext uri="{BB962C8B-B14F-4D97-AF65-F5344CB8AC3E}">
        <p14:creationId xmlns:p14="http://schemas.microsoft.com/office/powerpoint/2010/main" val="31858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b="0" i="0" u="none" strike="noStrike" dirty="0">
              <a:solidFill>
                <a:srgbClr val="374151"/>
              </a:solidFill>
              <a:effectLst/>
              <a:latin typeface="Söhne"/>
            </a:endParaRPr>
          </a:p>
          <a:p>
            <a:pPr algn="l"/>
            <a:r>
              <a:rPr lang="nb-NO" b="0" i="0" u="none" strike="noStrike">
                <a:solidFill>
                  <a:srgbClr val="303030"/>
                </a:solidFill>
                <a:effectLst/>
                <a:latin typeface="Open Sans" panose="020B0606030504020204" pitchFamily="34" charset="0"/>
              </a:rPr>
              <a:t>How we communicate with a person with advanced Neurodegenerative diseases can vary, depending on what we know about the individual – particularly things they have enjoyed during their life. It can be influenced by where they are receiving the care (in their own home, care home or hospital) and the relationship they have with the people providing care and support.</a:t>
            </a:r>
          </a:p>
          <a:p>
            <a:pPr algn="l"/>
            <a:r>
              <a:rPr lang="nb-NO" b="0" i="0" u="none" strike="noStrike">
                <a:solidFill>
                  <a:srgbClr val="303030"/>
                </a:solidFill>
                <a:effectLst/>
                <a:latin typeface="Open Sans" panose="020B0606030504020204" pitchFamily="34" charset="0"/>
              </a:rPr>
              <a:t>It sometimes helps to think about how we communicate with a baby or toddler just starting out on their life. We have to be very careful when making comparisons between older people and children. We do not want to be in the habit of treating adult citizens as if they were children in a way that would feel patronising.</a:t>
            </a:r>
          </a:p>
          <a:p>
            <a:pPr algn="l"/>
            <a:r>
              <a:rPr lang="nb-NO" b="0" i="0" u="none" strike="noStrike">
                <a:solidFill>
                  <a:srgbClr val="303030"/>
                </a:solidFill>
                <a:effectLst/>
                <a:latin typeface="Open Sans" panose="020B0606030504020204" pitchFamily="34" charset="0"/>
              </a:rPr>
              <a:t>From a conceptual point of view, however, if we see human development as being triggered by the brain maturing through infancy and childhood, what we see happening in Neurodegenerative diseases  can be viewed as a reversal of this process. So we focus our communication approach accordingly.</a:t>
            </a:r>
          </a:p>
          <a:p>
            <a:pPr algn="l"/>
            <a:r>
              <a:rPr lang="nb-NO" b="0" i="0" u="none" strike="noStrike">
                <a:solidFill>
                  <a:srgbClr val="303030"/>
                </a:solidFill>
                <a:effectLst/>
                <a:latin typeface="Open Sans" panose="020B0606030504020204" pitchFamily="34" charset="0"/>
              </a:rPr>
              <a:t>There are some striking similarities between what babies and toddlers need from their carers or care workers and what people with advanced or end-stage Neurodegenerative diseases  need from theirs. Most people who have cared for babies or toddlers find some reactions that come quite naturally.</a:t>
            </a:r>
          </a:p>
          <a:p>
            <a:pPr algn="l"/>
            <a:r>
              <a:rPr lang="nb-NO" b="0" i="0" u="none" strike="noStrike">
                <a:solidFill>
                  <a:srgbClr val="303030"/>
                </a:solidFill>
                <a:effectLst/>
                <a:latin typeface="Open Sans" panose="020B0606030504020204" pitchFamily="34" charset="0"/>
              </a:rPr>
              <a:t>We feel drawn to use touch, to hold, to stroke gently, to achieve eye-contact, to try to make them smile, to soothe them when they cry and to make sure they are comfortable. Over time we get to know the personality of the baby or toddler and what they are trying to communicate.</a:t>
            </a:r>
          </a:p>
          <a:p>
            <a:pPr algn="l"/>
            <a:r>
              <a:rPr lang="nb-NO" b="0" i="0" u="none" strike="noStrike">
                <a:solidFill>
                  <a:srgbClr val="303030"/>
                </a:solidFill>
                <a:effectLst/>
                <a:latin typeface="Open Sans" panose="020B0606030504020204" pitchFamily="34" charset="0"/>
              </a:rPr>
              <a:t>Communicating with a person with advanced Neurodegenerative diseases  requires us to use these same set of skills. We need to recognise that we are caring for someone who has a long life behind them and many stored memories and experiences. If we can find a bridge into these memories we can find a way to communicate with them and nurture their spirit at this final stage of life.</a:t>
            </a:r>
          </a:p>
          <a:p>
            <a:pPr algn="l"/>
            <a:endParaRPr lang="nb-NO" b="0" i="0" u="none" strike="noStrike"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nb-NO" sz="1200" dirty="0">
              <a:solidFill>
                <a:srgbClr val="333333"/>
              </a:solidFill>
              <a:effectLst/>
              <a:latin typeface="Helvetica" pitchFamily="2" charset="0"/>
            </a:endParaRPr>
          </a:p>
          <a:p>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42</a:t>
            </a:fld>
            <a:endParaRPr lang="en-GB"/>
          </a:p>
        </p:txBody>
      </p:sp>
    </p:spTree>
    <p:extLst>
      <p:ext uri="{BB962C8B-B14F-4D97-AF65-F5344CB8AC3E}">
        <p14:creationId xmlns:p14="http://schemas.microsoft.com/office/powerpoint/2010/main" val="321210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200" i="1" dirty="0" err="1">
                <a:solidFill>
                  <a:srgbClr val="333333"/>
                </a:solidFill>
                <a:effectLst/>
              </a:rPr>
              <a:t>Remember</a:t>
            </a:r>
            <a:r>
              <a:rPr lang="nb-NO" sz="1200" i="1" dirty="0">
                <a:solidFill>
                  <a:srgbClr val="333333"/>
                </a:solidFill>
                <a:effectLst/>
              </a:rPr>
              <a:t> </a:t>
            </a:r>
            <a:r>
              <a:rPr lang="nb-NO" sz="1200" i="1" dirty="0" err="1">
                <a:solidFill>
                  <a:srgbClr val="333333"/>
                </a:solidFill>
                <a:effectLst/>
              </a:rPr>
              <a:t>respect-Avoid</a:t>
            </a:r>
            <a:r>
              <a:rPr lang="nb-NO" sz="1200" i="1" dirty="0">
                <a:solidFill>
                  <a:srgbClr val="333333"/>
                </a:solidFill>
                <a:effectLst/>
              </a:rPr>
              <a:t> </a:t>
            </a:r>
            <a:r>
              <a:rPr lang="nb-NO" sz="1200" i="1" dirty="0" err="1">
                <a:solidFill>
                  <a:srgbClr val="333333"/>
                </a:solidFill>
                <a:effectLst/>
              </a:rPr>
              <a:t>talking</a:t>
            </a:r>
            <a:r>
              <a:rPr lang="nb-NO" sz="1200" i="1" dirty="0">
                <a:solidFill>
                  <a:srgbClr val="333333"/>
                </a:solidFill>
                <a:effectLst/>
              </a:rPr>
              <a:t> </a:t>
            </a:r>
            <a:r>
              <a:rPr lang="nb-NO" sz="1200" i="1" dirty="0" err="1">
                <a:solidFill>
                  <a:srgbClr val="333333"/>
                </a:solidFill>
                <a:effectLst/>
              </a:rPr>
              <a:t>down</a:t>
            </a:r>
            <a:r>
              <a:rPr lang="nb-NO" sz="1200" i="1" dirty="0">
                <a:solidFill>
                  <a:srgbClr val="333333"/>
                </a:solidFill>
                <a:effectLst/>
              </a:rPr>
              <a:t> to </a:t>
            </a:r>
            <a:r>
              <a:rPr lang="nb-NO" sz="1200" i="1" dirty="0" err="1">
                <a:solidFill>
                  <a:srgbClr val="333333"/>
                </a:solidFill>
                <a:effectLst/>
              </a:rPr>
              <a:t>the</a:t>
            </a:r>
            <a:r>
              <a:rPr lang="nb-NO" sz="1200" i="1" dirty="0">
                <a:solidFill>
                  <a:srgbClr val="333333"/>
                </a:solidFill>
                <a:effectLst/>
              </a:rPr>
              <a:t> person or as </a:t>
            </a:r>
            <a:r>
              <a:rPr lang="nb-NO" sz="1200" i="1" dirty="0" err="1">
                <a:solidFill>
                  <a:srgbClr val="333333"/>
                </a:solidFill>
                <a:effectLst/>
              </a:rPr>
              <a:t>if</a:t>
            </a:r>
            <a:r>
              <a:rPr lang="nb-NO" sz="1200" i="1" dirty="0">
                <a:solidFill>
                  <a:srgbClr val="333333"/>
                </a:solidFill>
                <a:effectLst/>
              </a:rPr>
              <a:t> </a:t>
            </a:r>
            <a:r>
              <a:rPr lang="nb-NO" sz="1200" i="1" dirty="0" err="1">
                <a:solidFill>
                  <a:srgbClr val="333333"/>
                </a:solidFill>
                <a:effectLst/>
              </a:rPr>
              <a:t>he</a:t>
            </a:r>
            <a:r>
              <a:rPr lang="nb-NO" sz="1200" i="1" dirty="0">
                <a:solidFill>
                  <a:srgbClr val="333333"/>
                </a:solidFill>
                <a:effectLst/>
              </a:rPr>
              <a:t> or</a:t>
            </a:r>
            <a:r>
              <a:rPr lang="nb-NO" sz="1200" i="0" dirty="0">
                <a:solidFill>
                  <a:srgbClr val="333333"/>
                </a:solidFill>
                <a:effectLst/>
              </a:rPr>
              <a:t> </a:t>
            </a:r>
            <a:r>
              <a:rPr lang="nb-NO" sz="1200" i="1" dirty="0" err="1">
                <a:solidFill>
                  <a:srgbClr val="333333"/>
                </a:solidFill>
                <a:effectLst/>
              </a:rPr>
              <a:t>she</a:t>
            </a:r>
            <a:r>
              <a:rPr lang="nb-NO" sz="1200" i="1" dirty="0">
                <a:solidFill>
                  <a:srgbClr val="333333"/>
                </a:solidFill>
                <a:effectLst/>
              </a:rPr>
              <a:t> </a:t>
            </a:r>
            <a:r>
              <a:rPr lang="nb-NO" sz="1200" i="1" dirty="0" err="1">
                <a:solidFill>
                  <a:srgbClr val="333333"/>
                </a:solidFill>
                <a:effectLst/>
              </a:rPr>
              <a:t>isn’t</a:t>
            </a:r>
            <a:r>
              <a:rPr lang="nb-NO" sz="1200" i="1" dirty="0">
                <a:solidFill>
                  <a:srgbClr val="333333"/>
                </a:solidFill>
                <a:effectLst/>
              </a:rPr>
              <a:t> </a:t>
            </a:r>
            <a:r>
              <a:rPr lang="nb-NO" sz="1200" i="1" dirty="0" err="1">
                <a:solidFill>
                  <a:srgbClr val="333333"/>
                </a:solidFill>
                <a:effectLst/>
              </a:rPr>
              <a:t>there</a:t>
            </a:r>
            <a:r>
              <a:rPr lang="nb-NO" sz="1200" i="1" dirty="0">
                <a:solidFill>
                  <a:srgbClr val="333333"/>
                </a:solidFill>
                <a:effectLst/>
              </a:rPr>
              <a:t>. </a:t>
            </a:r>
            <a:r>
              <a:rPr lang="nb-NO" sz="1200" i="1" dirty="0" err="1">
                <a:solidFill>
                  <a:srgbClr val="333333"/>
                </a:solidFill>
                <a:effectLst/>
              </a:rPr>
              <a:t>Sometimes</a:t>
            </a:r>
            <a:r>
              <a:rPr lang="nb-NO" sz="1200" i="1" dirty="0">
                <a:solidFill>
                  <a:srgbClr val="333333"/>
                </a:solidFill>
                <a:effectLst/>
              </a:rPr>
              <a:t> </a:t>
            </a:r>
            <a:r>
              <a:rPr lang="nb-NO" sz="1200" i="1" dirty="0" err="1">
                <a:solidFill>
                  <a:srgbClr val="333333"/>
                </a:solidFill>
                <a:effectLst/>
              </a:rPr>
              <a:t>the</a:t>
            </a:r>
            <a:r>
              <a:rPr lang="nb-NO" sz="1200" i="1" dirty="0">
                <a:solidFill>
                  <a:srgbClr val="333333"/>
                </a:solidFill>
                <a:effectLst/>
              </a:rPr>
              <a:t> </a:t>
            </a:r>
            <a:r>
              <a:rPr lang="nb-NO" sz="1200" i="1" dirty="0" err="1">
                <a:solidFill>
                  <a:srgbClr val="333333"/>
                </a:solidFill>
                <a:effectLst/>
              </a:rPr>
              <a:t>emotions</a:t>
            </a:r>
            <a:r>
              <a:rPr lang="nb-NO" sz="1200" i="1" dirty="0">
                <a:solidFill>
                  <a:srgbClr val="333333"/>
                </a:solidFill>
                <a:effectLst/>
              </a:rPr>
              <a:t> </a:t>
            </a:r>
            <a:r>
              <a:rPr lang="nb-NO" sz="1200" i="1" dirty="0" err="1">
                <a:solidFill>
                  <a:srgbClr val="333333"/>
                </a:solidFill>
                <a:effectLst/>
              </a:rPr>
              <a:t>being</a:t>
            </a:r>
            <a:r>
              <a:rPr lang="nb-NO" sz="1200" i="1" dirty="0">
                <a:solidFill>
                  <a:srgbClr val="333333"/>
                </a:solidFill>
                <a:effectLst/>
              </a:rPr>
              <a:t> </a:t>
            </a:r>
            <a:r>
              <a:rPr lang="nb-NO" sz="1200" i="1" dirty="0" err="1">
                <a:solidFill>
                  <a:srgbClr val="333333"/>
                </a:solidFill>
                <a:effectLst/>
              </a:rPr>
              <a:t>expressed</a:t>
            </a:r>
            <a:r>
              <a:rPr lang="nb-NO" sz="1200" i="1" dirty="0">
                <a:solidFill>
                  <a:srgbClr val="333333"/>
                </a:solidFill>
                <a:effectLst/>
              </a:rPr>
              <a:t> </a:t>
            </a:r>
            <a:r>
              <a:rPr lang="nb-NO" sz="1200" i="1" dirty="0" err="1">
                <a:solidFill>
                  <a:srgbClr val="333333"/>
                </a:solidFill>
                <a:effectLst/>
              </a:rPr>
              <a:t>are</a:t>
            </a:r>
            <a:r>
              <a:rPr lang="nb-NO" sz="1200" i="0" dirty="0">
                <a:solidFill>
                  <a:srgbClr val="333333"/>
                </a:solidFill>
                <a:effectLst/>
              </a:rPr>
              <a:t> </a:t>
            </a:r>
            <a:r>
              <a:rPr lang="nb-NO" sz="1200" i="1" dirty="0">
                <a:solidFill>
                  <a:srgbClr val="333333"/>
                </a:solidFill>
                <a:effectLst/>
              </a:rPr>
              <a:t>more </a:t>
            </a:r>
            <a:r>
              <a:rPr lang="nb-NO" sz="1200" i="1" dirty="0" err="1">
                <a:solidFill>
                  <a:srgbClr val="333333"/>
                </a:solidFill>
                <a:effectLst/>
              </a:rPr>
              <a:t>important</a:t>
            </a:r>
            <a:r>
              <a:rPr lang="nb-NO" sz="1200" i="1" dirty="0">
                <a:solidFill>
                  <a:srgbClr val="333333"/>
                </a:solidFill>
                <a:effectLst/>
              </a:rPr>
              <a:t> </a:t>
            </a:r>
            <a:r>
              <a:rPr lang="nb-NO" sz="1200" i="1" dirty="0" err="1">
                <a:solidFill>
                  <a:srgbClr val="333333"/>
                </a:solidFill>
                <a:effectLst/>
              </a:rPr>
              <a:t>than</a:t>
            </a:r>
            <a:r>
              <a:rPr lang="nb-NO" sz="1200" i="1" dirty="0">
                <a:solidFill>
                  <a:srgbClr val="333333"/>
                </a:solidFill>
                <a:effectLst/>
              </a:rPr>
              <a:t> </a:t>
            </a:r>
            <a:r>
              <a:rPr lang="nb-NO" sz="1200" i="1" dirty="0" err="1">
                <a:solidFill>
                  <a:srgbClr val="333333"/>
                </a:solidFill>
                <a:effectLst/>
              </a:rPr>
              <a:t>what’s</a:t>
            </a:r>
            <a:r>
              <a:rPr lang="nb-NO" sz="1200" i="1" dirty="0">
                <a:solidFill>
                  <a:srgbClr val="333333"/>
                </a:solidFill>
                <a:effectLst/>
              </a:rPr>
              <a:t> </a:t>
            </a:r>
            <a:r>
              <a:rPr lang="nb-NO" sz="1200" i="1" dirty="0" err="1">
                <a:solidFill>
                  <a:srgbClr val="333333"/>
                </a:solidFill>
                <a:effectLst/>
              </a:rPr>
              <a:t>being</a:t>
            </a:r>
            <a:r>
              <a:rPr lang="nb-NO" sz="1200" i="1" dirty="0">
                <a:solidFill>
                  <a:srgbClr val="333333"/>
                </a:solidFill>
                <a:effectLst/>
              </a:rPr>
              <a:t> </a:t>
            </a:r>
            <a:r>
              <a:rPr lang="nb-NO" sz="1200" i="1" dirty="0" err="1">
                <a:solidFill>
                  <a:srgbClr val="333333"/>
                </a:solidFill>
                <a:effectLst/>
              </a:rPr>
              <a:t>said</a:t>
            </a:r>
            <a:r>
              <a:rPr lang="nb-NO" sz="1200" i="1" dirty="0">
                <a:solidFill>
                  <a:srgbClr val="333333"/>
                </a:solidFill>
                <a:effectLst/>
              </a:rPr>
              <a:t>.</a:t>
            </a:r>
            <a:endParaRPr lang="nb-NO" sz="1200" dirty="0">
              <a:solidFill>
                <a:srgbClr val="333333"/>
              </a:solidFill>
              <a:effectLst/>
            </a:endParaRPr>
          </a:p>
          <a:p>
            <a:pPr>
              <a:lnSpc>
                <a:spcPct val="150000"/>
              </a:lnSpc>
            </a:pPr>
            <a:endParaRPr lang="nb-NO" sz="1200" dirty="0">
              <a:solidFill>
                <a:srgbClr val="333333"/>
              </a:solidFill>
              <a:effectLst/>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43</a:t>
            </a:fld>
            <a:endParaRPr lang="en-GB"/>
          </a:p>
        </p:txBody>
      </p:sp>
    </p:spTree>
    <p:extLst>
      <p:ext uri="{BB962C8B-B14F-4D97-AF65-F5344CB8AC3E}">
        <p14:creationId xmlns:p14="http://schemas.microsoft.com/office/powerpoint/2010/main" val="2522029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a:solidFill>
                  <a:srgbClr val="303030"/>
                </a:solidFill>
                <a:effectLst/>
                <a:latin typeface="Open Sans" panose="020B0606030504020204" pitchFamily="34" charset="0"/>
              </a:rPr>
              <a:t>Communication should be there until the end. Never assume that the person cannot hear or understand you. Try reminiscing about their past, talk to them about things of interest (for example, how the family are and what the grandchildren are doing). Pick up on a hobby or interest they may have had (if they enjoyed horse racing, talk about the races that day, the form of the horses, the odds and the jockeys involved).</a:t>
            </a:r>
          </a:p>
          <a:p>
            <a:pPr algn="l"/>
            <a:r>
              <a:rPr lang="nb-NO" b="0" i="0" u="none" strike="noStrike">
                <a:solidFill>
                  <a:srgbClr val="303030"/>
                </a:solidFill>
                <a:effectLst/>
                <a:latin typeface="Open Sans" panose="020B0606030504020204" pitchFamily="34" charset="0"/>
              </a:rPr>
              <a:t>Non-verbal communication is vital. Touch can be used to stimulate senses and provide reassurance. Try to achieve eye contact. Be aware of the tone of your voice. Remember that the expression on your face will convey more than the content of your words.</a:t>
            </a:r>
          </a:p>
          <a:p>
            <a:pPr algn="l"/>
            <a:r>
              <a:rPr lang="nb-NO" b="0" i="0" u="none" strike="noStrike">
                <a:solidFill>
                  <a:srgbClr val="303030"/>
                </a:solidFill>
                <a:effectLst/>
                <a:latin typeface="Open Sans" panose="020B0606030504020204" pitchFamily="34" charset="0"/>
              </a:rPr>
              <a:t>Communicating well with a person in end-stage dementia is not written about extensively. It is something that is best seen first-hand. Some years ago, communication experts Kate Allan and John Killick undertook an in-depth piece of work in Australia called the Good Sunset Project specifically to develop ways of working with people with advanced dementia. They based this on a communication approach developed in coma work and got some very positive results.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44</a:t>
            </a:fld>
            <a:endParaRPr lang="en-GB"/>
          </a:p>
        </p:txBody>
      </p:sp>
    </p:spTree>
    <p:extLst>
      <p:ext uri="{BB962C8B-B14F-4D97-AF65-F5344CB8AC3E}">
        <p14:creationId xmlns:p14="http://schemas.microsoft.com/office/powerpoint/2010/main" val="3859144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45</a:t>
            </a:fld>
            <a:endParaRPr lang="en-GB"/>
          </a:p>
        </p:txBody>
      </p:sp>
    </p:spTree>
    <p:extLst>
      <p:ext uri="{BB962C8B-B14F-4D97-AF65-F5344CB8AC3E}">
        <p14:creationId xmlns:p14="http://schemas.microsoft.com/office/powerpoint/2010/main" val="2524820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46</a:t>
            </a:fld>
            <a:endParaRPr lang="en-GB"/>
          </a:p>
        </p:txBody>
      </p:sp>
    </p:spTree>
    <p:extLst>
      <p:ext uri="{BB962C8B-B14F-4D97-AF65-F5344CB8AC3E}">
        <p14:creationId xmlns:p14="http://schemas.microsoft.com/office/powerpoint/2010/main" val="3605041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47</a:t>
            </a:fld>
            <a:endParaRPr lang="en-GB"/>
          </a:p>
        </p:txBody>
      </p:sp>
    </p:spTree>
    <p:extLst>
      <p:ext uri="{BB962C8B-B14F-4D97-AF65-F5344CB8AC3E}">
        <p14:creationId xmlns:p14="http://schemas.microsoft.com/office/powerpoint/2010/main" val="1734452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solidFill>
                  <a:srgbClr val="FFFFFF"/>
                </a:solidFill>
              </a:rPr>
              <a:t>Parkinson’s- Huntington’s some tips for easier communication </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48</a:t>
            </a:fld>
            <a:endParaRPr lang="en-GB"/>
          </a:p>
        </p:txBody>
      </p:sp>
    </p:spTree>
    <p:extLst>
      <p:ext uri="{BB962C8B-B14F-4D97-AF65-F5344CB8AC3E}">
        <p14:creationId xmlns:p14="http://schemas.microsoft.com/office/powerpoint/2010/main" val="683950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49</a:t>
            </a:fld>
            <a:endParaRPr lang="en-GB"/>
          </a:p>
        </p:txBody>
      </p:sp>
    </p:spTree>
    <p:extLst>
      <p:ext uri="{BB962C8B-B14F-4D97-AF65-F5344CB8AC3E}">
        <p14:creationId xmlns:p14="http://schemas.microsoft.com/office/powerpoint/2010/main" val="4159381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50</a:t>
            </a:fld>
            <a:endParaRPr lang="en-GB"/>
          </a:p>
        </p:txBody>
      </p:sp>
    </p:spTree>
    <p:extLst>
      <p:ext uri="{BB962C8B-B14F-4D97-AF65-F5344CB8AC3E}">
        <p14:creationId xmlns:p14="http://schemas.microsoft.com/office/powerpoint/2010/main" val="1093868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just">
              <a:buClrTx/>
              <a:buSzTx/>
              <a:buNone/>
            </a:pPr>
            <a:r>
              <a:rPr lang="en-US" sz="1200" b="1" i="1" kern="1200" dirty="0">
                <a:solidFill>
                  <a:prstClr val="black"/>
                </a:solidFill>
                <a:ea typeface="+mn-ea"/>
                <a:cs typeface="+mn-cs"/>
              </a:rPr>
              <a:t>As communication, we can define the exchange of information, thoughts and feelings among people using speech or other means. </a:t>
            </a:r>
          </a:p>
          <a:p>
            <a:pPr marL="0" lvl="0" indent="0" algn="just">
              <a:buClrTx/>
              <a:buSzTx/>
              <a:buNone/>
            </a:pPr>
            <a:endParaRPr lang="en-US" sz="1200" kern="1200" dirty="0">
              <a:solidFill>
                <a:prstClr val="black"/>
              </a:solidFill>
              <a:ea typeface="+mn-ea"/>
              <a:cs typeface="+mn-cs"/>
            </a:endParaRPr>
          </a:p>
          <a:p>
            <a:pPr marL="0" lvl="0" indent="0" algn="just">
              <a:buClrTx/>
              <a:buSzTx/>
              <a:buNone/>
            </a:pPr>
            <a:endParaRPr lang="en-US" sz="1200" kern="1200" dirty="0">
              <a:solidFill>
                <a:prstClr val="black"/>
              </a:solidFill>
              <a:ea typeface="+mn-ea"/>
              <a:cs typeface="+mn-cs"/>
            </a:endParaRPr>
          </a:p>
          <a:p>
            <a:pPr marL="0" lvl="0" indent="0" algn="just">
              <a:buClrTx/>
              <a:buSzTx/>
              <a:buNone/>
            </a:pPr>
            <a:r>
              <a:rPr lang="en-US" sz="1200" kern="1200" dirty="0">
                <a:solidFill>
                  <a:prstClr val="black"/>
                </a:solidFill>
                <a:ea typeface="+mn-ea"/>
                <a:cs typeface="+mn-cs"/>
              </a:rPr>
              <a:t>The therapeutic practice involves the oral communication of public health officials and nurses on the one hand and the patient or his relatives on the other. It is a two-way process. </a:t>
            </a:r>
          </a:p>
          <a:p>
            <a:pPr marL="0" indent="0">
              <a:buNone/>
            </a:pPr>
            <a:r>
              <a:rPr lang="en-US" sz="1200" kern="1200" dirty="0">
                <a:solidFill>
                  <a:prstClr val="black"/>
                </a:solidFill>
                <a:ea typeface="+mn-ea"/>
                <a:cs typeface="+mn-cs"/>
              </a:rPr>
              <a:t>Good communication makes residents feel valued, cared for and puts them at ease. Effective communication not only improves care services but also creates a better working environment for carers as it creates more transparency and openness related to daily tasks and requirements. </a:t>
            </a: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a:t>
            </a:fld>
            <a:endParaRPr lang="en-GB"/>
          </a:p>
        </p:txBody>
      </p:sp>
    </p:spTree>
    <p:extLst>
      <p:ext uri="{BB962C8B-B14F-4D97-AF65-F5344CB8AC3E}">
        <p14:creationId xmlns:p14="http://schemas.microsoft.com/office/powerpoint/2010/main" val="2652720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51</a:t>
            </a:fld>
            <a:endParaRPr lang="en-GB"/>
          </a:p>
        </p:txBody>
      </p:sp>
    </p:spTree>
    <p:extLst>
      <p:ext uri="{BB962C8B-B14F-4D97-AF65-F5344CB8AC3E}">
        <p14:creationId xmlns:p14="http://schemas.microsoft.com/office/powerpoint/2010/main" val="1446738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dirty="0"/>
              <a:t>Some more suggestions for communication:</a:t>
            </a:r>
          </a:p>
          <a:p>
            <a:pPr marL="0" indent="0">
              <a:buNone/>
            </a:pPr>
            <a:r>
              <a:rPr lang="en-GB" dirty="0"/>
              <a:t>Whenever you need a person with NDDs to complete a task, you will be able to communicate your message in far less time by showing patience and confidence through body language and words. As we’ve seen in the context of dining and bathing, taking time to sit with the patient to talk about simple things without expecting a response is one of the best ways to win cooperation. </a:t>
            </a:r>
          </a:p>
          <a:p>
            <a:pPr marL="0" indent="0">
              <a:buNone/>
            </a:pPr>
            <a:r>
              <a:rPr lang="en-GB" dirty="0"/>
              <a:t>Communication says that we value the patient. Also, never underestimate the power of physical communication with a person who has NDDs. Touch is a marvellous expression of nurturing and security. «Use simple language because idioms, metaphors, slang, and other speech variations are tough for a person with NDDs to interpret. If you suggest to a patient that she is “pulling my leg,” be prepared for her to do just that literally.</a:t>
            </a:r>
          </a:p>
          <a:p>
            <a:pPr marL="0" indent="0">
              <a:buNone/>
            </a:pPr>
            <a:endParaRPr lang="en-GB" dirty="0"/>
          </a:p>
          <a:p>
            <a:pPr marL="0" indent="0">
              <a:buNone/>
            </a:pPr>
            <a:r>
              <a:rPr lang="en-GB" dirty="0"/>
              <a:t>When you need to have a serious conversation, find a quiet place where the patient will not be overstimulated. The best place is one where you can sit at right angles with the patient, establish eye contact, and touch him to show your support, concern, and love during the conversation.</a:t>
            </a:r>
          </a:p>
          <a:p>
            <a:pPr marL="0" indent="0">
              <a:buNone/>
            </a:pPr>
            <a:endParaRPr lang="en-GB" dirty="0"/>
          </a:p>
          <a:p>
            <a:pPr marL="0" indent="0">
              <a:buNone/>
            </a:pPr>
            <a:r>
              <a:rPr lang="en-GB" dirty="0"/>
              <a:t>Assure the patient frequently that her/his communication is successful. They know failure all too well and need constant reassurance that he/she is still functioning. </a:t>
            </a:r>
          </a:p>
          <a:p>
            <a:pPr marL="0" indent="0">
              <a:buNone/>
            </a:pPr>
            <a:r>
              <a:rPr lang="en-GB" dirty="0"/>
              <a:t>When the patient’s words are mixed up and seem nonsensical, smile, touch her, and say, “I have a problem understanding.” This underscores that he/she is not the problem.</a:t>
            </a:r>
          </a:p>
          <a:p>
            <a:pPr marL="0" indent="0">
              <a:buNone/>
            </a:pPr>
            <a:r>
              <a:rPr lang="en-GB" dirty="0"/>
              <a:t>Humour remains the best way to communicate. Laughing at oneself is a true gift; laughing with someone else is the greatest joy. Watch comedy videotapes together, listen to humorous audio cassettes, and read aloud funny anecdotes.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52</a:t>
            </a:fld>
            <a:endParaRPr lang="en-GB"/>
          </a:p>
        </p:txBody>
      </p:sp>
    </p:spTree>
    <p:extLst>
      <p:ext uri="{BB962C8B-B14F-4D97-AF65-F5344CB8AC3E}">
        <p14:creationId xmlns:p14="http://schemas.microsoft.com/office/powerpoint/2010/main" val="54204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latin typeface="Calibri" panose="020F0502020204030204" pitchFamily="34" charset="0"/>
              </a:rPr>
              <a:t>The </a:t>
            </a:r>
            <a:r>
              <a:rPr lang="nb-NO" dirty="0" err="1">
                <a:effectLst/>
                <a:latin typeface="Calibri" panose="020F0502020204030204" pitchFamily="34" charset="0"/>
              </a:rPr>
              <a:t>following</a:t>
            </a:r>
            <a:r>
              <a:rPr lang="nb-NO" dirty="0">
                <a:effectLst/>
                <a:latin typeface="Calibri" panose="020F0502020204030204" pitchFamily="34" charset="0"/>
              </a:rPr>
              <a:t> </a:t>
            </a:r>
            <a:r>
              <a:rPr lang="nb-NO" dirty="0" err="1">
                <a:effectLst/>
                <a:latin typeface="Calibri" panose="020F0502020204030204" pitchFamily="34" charset="0"/>
              </a:rPr>
              <a:t>examples</a:t>
            </a:r>
            <a:r>
              <a:rPr lang="nb-NO" dirty="0">
                <a:effectLst/>
                <a:latin typeface="Calibri" panose="020F0502020204030204" pitchFamily="34" charset="0"/>
              </a:rPr>
              <a:t> </a:t>
            </a:r>
            <a:r>
              <a:rPr lang="nb-NO" dirty="0" err="1">
                <a:effectLst/>
                <a:latin typeface="Calibri" panose="020F0502020204030204" pitchFamily="34" charset="0"/>
              </a:rPr>
              <a:t>allow</a:t>
            </a:r>
            <a:r>
              <a:rPr lang="nb-NO" dirty="0">
                <a:effectLst/>
                <a:latin typeface="Calibri" panose="020F0502020204030204" pitchFamily="34" charset="0"/>
              </a:rPr>
              <a:t> </a:t>
            </a:r>
            <a:r>
              <a:rPr lang="nb-NO" dirty="0" err="1">
                <a:effectLst/>
                <a:latin typeface="Calibri" panose="020F0502020204030204" pitchFamily="34" charset="0"/>
              </a:rPr>
              <a:t>us</a:t>
            </a:r>
            <a:r>
              <a:rPr lang="nb-NO" dirty="0">
                <a:effectLst/>
                <a:latin typeface="Calibri" panose="020F0502020204030204" pitchFamily="34" charset="0"/>
              </a:rPr>
              <a:t> to support </a:t>
            </a:r>
            <a:r>
              <a:rPr lang="nb-NO" dirty="0" err="1">
                <a:effectLst/>
                <a:latin typeface="Calibri" panose="020F0502020204030204" pitchFamily="34" charset="0"/>
              </a:rPr>
              <a:t>our</a:t>
            </a:r>
            <a:r>
              <a:rPr lang="nb-NO" dirty="0">
                <a:effectLst/>
                <a:latin typeface="Calibri" panose="020F0502020204030204" pitchFamily="34" charset="0"/>
              </a:rPr>
              <a:t> </a:t>
            </a:r>
            <a:r>
              <a:rPr lang="nb-NO" dirty="0" err="1">
                <a:effectLst/>
                <a:latin typeface="Calibri" panose="020F0502020204030204" pitchFamily="34" charset="0"/>
              </a:rPr>
              <a:t>patients</a:t>
            </a:r>
            <a:r>
              <a:rPr lang="nb-NO" dirty="0">
                <a:effectLst/>
                <a:latin typeface="Calibri" panose="020F0502020204030204" pitchFamily="34" charset="0"/>
              </a:rPr>
              <a:t> </a:t>
            </a:r>
            <a:r>
              <a:rPr lang="nb-NO" dirty="0" err="1">
                <a:effectLst/>
                <a:latin typeface="Calibri" panose="020F0502020204030204" pitchFamily="34" charset="0"/>
              </a:rPr>
              <a:t>with</a:t>
            </a:r>
            <a:r>
              <a:rPr lang="nb-NO" dirty="0">
                <a:effectLst/>
                <a:latin typeface="Calibri" panose="020F0502020204030204" pitchFamily="34" charset="0"/>
              </a:rPr>
              <a:t> dementia in a </a:t>
            </a:r>
            <a:r>
              <a:rPr lang="nb-NO" dirty="0" err="1">
                <a:effectLst/>
                <a:latin typeface="Calibri" panose="020F0502020204030204" pitchFamily="34" charset="0"/>
              </a:rPr>
              <a:t>caring</a:t>
            </a:r>
            <a:r>
              <a:rPr lang="nb-NO" dirty="0">
                <a:effectLst/>
                <a:latin typeface="Calibri" panose="020F0502020204030204" pitchFamily="34" charset="0"/>
              </a:rPr>
              <a:t> manner: </a:t>
            </a:r>
          </a:p>
          <a:p>
            <a:r>
              <a:rPr lang="en-GB" sz="1200" dirty="0">
                <a:solidFill>
                  <a:schemeClr val="bg1"/>
                </a:solidFill>
              </a:rPr>
              <a:t>Conversation validation for NDDs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u="sng" dirty="0" err="1"/>
              <a:t>Example</a:t>
            </a:r>
            <a:r>
              <a:rPr lang="nb-NO" b="1" u="sng" dirty="0"/>
              <a:t> Statement from </a:t>
            </a:r>
            <a:r>
              <a:rPr lang="nb-NO" b="1" u="sng" dirty="0" err="1"/>
              <a:t>Mrs</a:t>
            </a:r>
            <a:r>
              <a:rPr lang="nb-NO" b="1" u="sng" dirty="0"/>
              <a:t> </a:t>
            </a:r>
            <a:r>
              <a:rPr lang="nb-NO" b="1" u="sng" dirty="0" err="1"/>
              <a:t>Damayanti</a:t>
            </a:r>
            <a:r>
              <a:rPr lang="nb-NO" b="1"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just </a:t>
            </a:r>
            <a:r>
              <a:rPr lang="nb-NO" dirty="0" err="1"/>
              <a:t>saw</a:t>
            </a:r>
            <a:r>
              <a:rPr lang="nb-NO" dirty="0"/>
              <a:t> my </a:t>
            </a:r>
            <a:r>
              <a:rPr lang="nb-NO" dirty="0" err="1"/>
              <a:t>daughter</a:t>
            </a:r>
            <a:r>
              <a:rPr lang="nb-NO" dirty="0"/>
              <a:t> and her son </a:t>
            </a:r>
            <a:r>
              <a:rPr lang="nb-NO" dirty="0" err="1"/>
              <a:t>outside</a:t>
            </a:r>
            <a:r>
              <a:rPr lang="nb-NO" dirty="0"/>
              <a:t> in </a:t>
            </a:r>
            <a:r>
              <a:rPr lang="nb-NO" dirty="0" err="1"/>
              <a:t>the</a:t>
            </a:r>
            <a:r>
              <a:rPr lang="nb-NO" dirty="0"/>
              <a:t> garden. I </a:t>
            </a:r>
            <a:r>
              <a:rPr lang="nb-NO" dirty="0" err="1"/>
              <a:t>need</a:t>
            </a:r>
            <a:r>
              <a:rPr lang="nb-NO" dirty="0"/>
              <a:t> to </a:t>
            </a:r>
            <a:r>
              <a:rPr lang="nb-NO" dirty="0" err="1"/>
              <a:t>go</a:t>
            </a:r>
            <a:r>
              <a:rPr lang="nb-NO" dirty="0"/>
              <a:t> </a:t>
            </a:r>
            <a:r>
              <a:rPr lang="nb-NO" dirty="0" err="1"/>
              <a:t>outside</a:t>
            </a:r>
            <a:r>
              <a:rPr lang="nb-NO" dirty="0"/>
              <a:t> and talk to </a:t>
            </a:r>
            <a:r>
              <a:rPr lang="nb-NO" dirty="0" err="1"/>
              <a:t>them</a:t>
            </a:r>
            <a:r>
              <a:rPr lang="nb-NO" dirty="0"/>
              <a:t>.” </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Most carers would say: “Mrs Damayanti, you know that your daughter lives in Weligama and was here to visit you last summer. I’m sure you’re wrong.”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Validation</a:t>
            </a:r>
            <a:r>
              <a:rPr lang="nb-NO" dirty="0"/>
              <a:t> </a:t>
            </a:r>
            <a:r>
              <a:rPr lang="nb-NO" dirty="0" err="1"/>
              <a:t>of</a:t>
            </a:r>
            <a:r>
              <a:rPr lang="nb-NO" dirty="0"/>
              <a:t> her </a:t>
            </a:r>
            <a:r>
              <a:rPr lang="nb-NO" dirty="0" err="1"/>
              <a:t>idea</a:t>
            </a:r>
            <a:r>
              <a:rPr lang="nb-NO" dirty="0"/>
              <a:t> </a:t>
            </a:r>
            <a:r>
              <a:rPr lang="nb-NO" dirty="0" err="1"/>
              <a:t>will</a:t>
            </a:r>
            <a:r>
              <a:rPr lang="nb-NO" dirty="0"/>
              <a:t> be </a:t>
            </a:r>
            <a:r>
              <a:rPr lang="nb-NO" dirty="0" err="1"/>
              <a:t>the</a:t>
            </a:r>
            <a:r>
              <a:rPr lang="nb-NO" dirty="0"/>
              <a:t> best </a:t>
            </a:r>
            <a:r>
              <a:rPr lang="nb-NO" dirty="0" err="1"/>
              <a:t>response</a:t>
            </a:r>
            <a:r>
              <a:rPr lang="nb-NO" dirty="0"/>
              <a:t>: “</a:t>
            </a:r>
            <a:r>
              <a:rPr lang="nb-NO" dirty="0" err="1"/>
              <a:t>Well</a:t>
            </a:r>
            <a:r>
              <a:rPr lang="nb-NO" dirty="0"/>
              <a:t> </a:t>
            </a:r>
            <a:r>
              <a:rPr lang="nb-NO" dirty="0" err="1"/>
              <a:t>Mrs</a:t>
            </a:r>
            <a:r>
              <a:rPr lang="nb-NO" dirty="0"/>
              <a:t> </a:t>
            </a:r>
            <a:r>
              <a:rPr lang="nb-NO" dirty="0" err="1"/>
              <a:t>Damayanti</a:t>
            </a:r>
            <a:r>
              <a:rPr lang="nb-NO" dirty="0"/>
              <a:t>, </a:t>
            </a:r>
            <a:r>
              <a:rPr lang="nb-NO" dirty="0" err="1"/>
              <a:t>if</a:t>
            </a:r>
            <a:r>
              <a:rPr lang="nb-NO" dirty="0"/>
              <a:t> </a:t>
            </a:r>
            <a:r>
              <a:rPr lang="nb-NO" dirty="0" err="1"/>
              <a:t>your</a:t>
            </a:r>
            <a:r>
              <a:rPr lang="nb-NO" dirty="0"/>
              <a:t> </a:t>
            </a:r>
            <a:r>
              <a:rPr lang="nb-NO" dirty="0" err="1"/>
              <a:t>daughter</a:t>
            </a:r>
            <a:r>
              <a:rPr lang="nb-NO" dirty="0"/>
              <a:t> has </a:t>
            </a:r>
            <a:r>
              <a:rPr lang="nb-NO" dirty="0" err="1"/>
              <a:t>come</a:t>
            </a:r>
            <a:r>
              <a:rPr lang="nb-NO" dirty="0"/>
              <a:t> all </a:t>
            </a:r>
            <a:r>
              <a:rPr lang="nb-NO" dirty="0" err="1"/>
              <a:t>this</a:t>
            </a:r>
            <a:r>
              <a:rPr lang="nb-NO" dirty="0"/>
              <a:t> </a:t>
            </a:r>
            <a:r>
              <a:rPr lang="nb-NO" dirty="0" err="1"/>
              <a:t>way</a:t>
            </a:r>
            <a:r>
              <a:rPr lang="nb-NO" dirty="0"/>
              <a:t> to </a:t>
            </a:r>
            <a:r>
              <a:rPr lang="nb-NO" dirty="0" err="1"/>
              <a:t>visit</a:t>
            </a:r>
            <a:r>
              <a:rPr lang="nb-NO" dirty="0"/>
              <a:t> </a:t>
            </a:r>
            <a:r>
              <a:rPr lang="nb-NO" dirty="0" err="1"/>
              <a:t>you</a:t>
            </a:r>
            <a:r>
              <a:rPr lang="nb-NO" dirty="0"/>
              <a:t>, </a:t>
            </a:r>
            <a:r>
              <a:rPr lang="nb-NO" dirty="0" err="1"/>
              <a:t>I’m</a:t>
            </a:r>
            <a:r>
              <a:rPr lang="nb-NO" dirty="0"/>
              <a:t> sure </a:t>
            </a:r>
            <a:r>
              <a:rPr lang="nb-NO" dirty="0" err="1"/>
              <a:t>she</a:t>
            </a:r>
            <a:r>
              <a:rPr lang="nb-NO" dirty="0"/>
              <a:t> </a:t>
            </a:r>
            <a:r>
              <a:rPr lang="nb-NO" dirty="0" err="1"/>
              <a:t>remembers</a:t>
            </a:r>
            <a:r>
              <a:rPr lang="nb-NO" dirty="0"/>
              <a:t> </a:t>
            </a:r>
            <a:r>
              <a:rPr lang="nb-NO" dirty="0" err="1"/>
              <a:t>where</a:t>
            </a:r>
            <a:r>
              <a:rPr lang="nb-NO" dirty="0"/>
              <a:t> </a:t>
            </a:r>
            <a:r>
              <a:rPr lang="nb-NO" dirty="0" err="1"/>
              <a:t>you</a:t>
            </a:r>
            <a:r>
              <a:rPr lang="nb-NO" dirty="0"/>
              <a:t> live. </a:t>
            </a:r>
            <a:r>
              <a:rPr lang="nb-NO" dirty="0" err="1"/>
              <a:t>Let’s</a:t>
            </a:r>
            <a:r>
              <a:rPr lang="nb-NO" dirty="0"/>
              <a:t> </a:t>
            </a:r>
            <a:r>
              <a:rPr lang="nb-NO" dirty="0" err="1"/>
              <a:t>sit</a:t>
            </a:r>
            <a:r>
              <a:rPr lang="nb-NO" dirty="0"/>
              <a:t> </a:t>
            </a:r>
            <a:r>
              <a:rPr lang="nb-NO" dirty="0" err="1"/>
              <a:t>down</a:t>
            </a:r>
            <a:r>
              <a:rPr lang="nb-NO" dirty="0"/>
              <a:t> and I </a:t>
            </a:r>
            <a:r>
              <a:rPr lang="nb-NO" dirty="0" err="1"/>
              <a:t>would</a:t>
            </a:r>
            <a:r>
              <a:rPr lang="nb-NO" dirty="0"/>
              <a:t> like to </a:t>
            </a:r>
            <a:r>
              <a:rPr lang="nb-NO" dirty="0" err="1"/>
              <a:t>hear</a:t>
            </a:r>
            <a:r>
              <a:rPr lang="nb-NO" dirty="0"/>
              <a:t> more </a:t>
            </a:r>
            <a:r>
              <a:rPr lang="nb-NO" dirty="0" err="1"/>
              <a:t>about</a:t>
            </a:r>
            <a:r>
              <a:rPr lang="nb-NO" dirty="0"/>
              <a:t> her.”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53</a:t>
            </a:fld>
            <a:endParaRPr lang="en-GB"/>
          </a:p>
        </p:txBody>
      </p:sp>
    </p:spTree>
    <p:extLst>
      <p:ext uri="{BB962C8B-B14F-4D97-AF65-F5344CB8AC3E}">
        <p14:creationId xmlns:p14="http://schemas.microsoft.com/office/powerpoint/2010/main" val="526223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54</a:t>
            </a:fld>
            <a:endParaRPr lang="en-GB"/>
          </a:p>
        </p:txBody>
      </p:sp>
    </p:spTree>
    <p:extLst>
      <p:ext uri="{BB962C8B-B14F-4D97-AF65-F5344CB8AC3E}">
        <p14:creationId xmlns:p14="http://schemas.microsoft.com/office/powerpoint/2010/main" val="34445110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dirty="0" err="1">
                <a:effectLst/>
                <a:latin typeface="Calibri" panose="020F0502020204030204" pitchFamily="34" charset="0"/>
              </a:rPr>
              <a:t>Sometimes</a:t>
            </a:r>
            <a:r>
              <a:rPr lang="nb-NO" dirty="0">
                <a:effectLst/>
                <a:latin typeface="Calibri" panose="020F0502020204030204" pitchFamily="34" charset="0"/>
              </a:rPr>
              <a:t> </a:t>
            </a:r>
            <a:r>
              <a:rPr lang="nb-NO" dirty="0" err="1">
                <a:effectLst/>
                <a:latin typeface="Calibri" panose="020F0502020204030204" pitchFamily="34" charset="0"/>
              </a:rPr>
              <a:t>the</a:t>
            </a:r>
            <a:r>
              <a:rPr lang="nb-NO" dirty="0">
                <a:effectLst/>
                <a:latin typeface="Calibri" panose="020F0502020204030204" pitchFamily="34" charset="0"/>
              </a:rPr>
              <a:t> best </a:t>
            </a:r>
            <a:r>
              <a:rPr lang="nb-NO" dirty="0" err="1">
                <a:effectLst/>
                <a:latin typeface="Calibri" panose="020F0502020204030204" pitchFamily="34" charset="0"/>
              </a:rPr>
              <a:t>thing</a:t>
            </a:r>
            <a:r>
              <a:rPr lang="nb-NO" dirty="0">
                <a:effectLst/>
                <a:latin typeface="Calibri" panose="020F0502020204030204" pitchFamily="34" charset="0"/>
              </a:rPr>
              <a:t> </a:t>
            </a:r>
            <a:r>
              <a:rPr lang="nb-NO" dirty="0" err="1">
                <a:effectLst/>
                <a:latin typeface="Calibri" panose="020F0502020204030204" pitchFamily="34" charset="0"/>
              </a:rPr>
              <a:t>we</a:t>
            </a:r>
            <a:r>
              <a:rPr lang="nb-NO" dirty="0">
                <a:effectLst/>
                <a:latin typeface="Calibri" panose="020F0502020204030204" pitchFamily="34" charset="0"/>
              </a:rPr>
              <a:t> </a:t>
            </a:r>
            <a:r>
              <a:rPr lang="nb-NO" dirty="0" err="1">
                <a:effectLst/>
                <a:latin typeface="Calibri" panose="020F0502020204030204" pitchFamily="34" charset="0"/>
              </a:rPr>
              <a:t>can</a:t>
            </a:r>
            <a:r>
              <a:rPr lang="nb-NO" dirty="0">
                <a:effectLst/>
                <a:latin typeface="Calibri" panose="020F0502020204030204" pitchFamily="34" charset="0"/>
              </a:rPr>
              <a:t> do </a:t>
            </a:r>
            <a:r>
              <a:rPr lang="nb-NO" dirty="0" err="1">
                <a:effectLst/>
                <a:latin typeface="Calibri" panose="020F0502020204030204" pitchFamily="34" charset="0"/>
              </a:rPr>
              <a:t>around</a:t>
            </a:r>
            <a:r>
              <a:rPr lang="nb-NO" dirty="0">
                <a:effectLst/>
                <a:latin typeface="Calibri" panose="020F0502020204030204" pitchFamily="34" charset="0"/>
              </a:rPr>
              <a:t> a </a:t>
            </a:r>
            <a:r>
              <a:rPr lang="nb-NO" dirty="0" err="1">
                <a:effectLst/>
                <a:latin typeface="Calibri" panose="020F0502020204030204" pitchFamily="34" charset="0"/>
              </a:rPr>
              <a:t>conversation</a:t>
            </a:r>
            <a:r>
              <a:rPr lang="nb-NO" dirty="0">
                <a:effectLst/>
                <a:latin typeface="Calibri" panose="020F0502020204030204" pitchFamily="34" charset="0"/>
              </a:rPr>
              <a:t> is make </a:t>
            </a:r>
            <a:r>
              <a:rPr lang="nb-NO" dirty="0" err="1">
                <a:effectLst/>
                <a:latin typeface="Calibri" panose="020F0502020204030204" pitchFamily="34" charset="0"/>
              </a:rPr>
              <a:t>the</a:t>
            </a:r>
            <a:r>
              <a:rPr lang="nb-NO" dirty="0">
                <a:effectLst/>
                <a:latin typeface="Calibri" panose="020F0502020204030204" pitchFamily="34" charset="0"/>
              </a:rPr>
              <a:t> person </a:t>
            </a:r>
            <a:r>
              <a:rPr lang="nb-NO" dirty="0" err="1">
                <a:effectLst/>
                <a:latin typeface="Calibri" panose="020F0502020204030204" pitchFamily="34" charset="0"/>
              </a:rPr>
              <a:t>feel</a:t>
            </a:r>
            <a:r>
              <a:rPr lang="nb-NO" dirty="0">
                <a:effectLst/>
                <a:latin typeface="Calibri" panose="020F0502020204030204" pitchFamily="34" charset="0"/>
              </a:rPr>
              <a:t> </a:t>
            </a:r>
            <a:r>
              <a:rPr lang="nb-NO" dirty="0" err="1">
                <a:effectLst/>
                <a:latin typeface="Calibri" panose="020F0502020204030204" pitchFamily="34" charset="0"/>
              </a:rPr>
              <a:t>special</a:t>
            </a:r>
            <a:r>
              <a:rPr lang="nb-NO" dirty="0">
                <a:effectLst/>
                <a:latin typeface="Calibri" panose="020F0502020204030204" pitchFamily="34" charset="0"/>
              </a:rPr>
              <a:t>. </a:t>
            </a:r>
            <a:r>
              <a:rPr lang="nb-NO" dirty="0" err="1">
                <a:effectLst/>
                <a:latin typeface="Calibri" panose="020F0502020204030204" pitchFamily="34" charset="0"/>
              </a:rPr>
              <a:t>Consider</a:t>
            </a:r>
            <a:r>
              <a:rPr lang="nb-NO" dirty="0">
                <a:effectLst/>
                <a:latin typeface="Calibri" panose="020F0502020204030204" pitchFamily="34" charset="0"/>
              </a:rPr>
              <a:t> </a:t>
            </a:r>
            <a:r>
              <a:rPr lang="nb-NO" dirty="0" err="1">
                <a:effectLst/>
                <a:latin typeface="Calibri" panose="020F0502020204030204" pitchFamily="34" charset="0"/>
              </a:rPr>
              <a:t>the</a:t>
            </a:r>
            <a:r>
              <a:rPr lang="nb-NO" dirty="0">
                <a:effectLst/>
                <a:latin typeface="Calibri" panose="020F0502020204030204" pitchFamily="34" charset="0"/>
              </a:rPr>
              <a:t> </a:t>
            </a:r>
            <a:r>
              <a:rPr lang="nb-NO" dirty="0" err="1">
                <a:effectLst/>
                <a:latin typeface="Calibri" panose="020F0502020204030204" pitchFamily="34" charset="0"/>
              </a:rPr>
              <a:t>following</a:t>
            </a:r>
            <a:r>
              <a:rPr lang="nb-NO" dirty="0">
                <a:effectLst/>
                <a:latin typeface="Calibri" panose="020F0502020204030204" pitchFamily="34" charset="0"/>
              </a:rPr>
              <a:t> ‘I </a:t>
            </a:r>
            <a:r>
              <a:rPr lang="nb-NO" dirty="0" err="1">
                <a:effectLst/>
                <a:latin typeface="Calibri" panose="020F0502020204030204" pitchFamily="34" charset="0"/>
              </a:rPr>
              <a:t>care</a:t>
            </a:r>
            <a:r>
              <a:rPr lang="nb-NO" dirty="0">
                <a:effectLst/>
                <a:latin typeface="Calibri" panose="020F0502020204030204" pitchFamily="34" charset="0"/>
              </a:rPr>
              <a:t>’ statements: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dirty="0">
              <a:effectLst/>
              <a:latin typeface="Calibri" panose="020F0502020204030204" pitchFamily="34" charset="0"/>
            </a:endParaRPr>
          </a:p>
          <a:p>
            <a:r>
              <a:rPr lang="nb-NO" sz="1200">
                <a:effectLst/>
                <a:latin typeface="Calibri" panose="020F0502020204030204" pitchFamily="34" charset="0"/>
              </a:rPr>
              <a:t>This is so enjoyable, sitting here with you.” </a:t>
            </a:r>
          </a:p>
          <a:p>
            <a:r>
              <a:rPr lang="nb-NO" sz="1200">
                <a:effectLst/>
                <a:latin typeface="Calibri" panose="020F0502020204030204" pitchFamily="34" charset="0"/>
              </a:rPr>
              <a:t>“I don’t know what it is, but you always manage to make me laugh.” </a:t>
            </a:r>
          </a:p>
          <a:p>
            <a:r>
              <a:rPr lang="nb-NO" sz="1200">
                <a:effectLst/>
                <a:latin typeface="Calibri" panose="020F0502020204030204" pitchFamily="34" charset="0"/>
              </a:rPr>
              <a:t>“I enjoy your company very much.” </a:t>
            </a:r>
          </a:p>
          <a:p>
            <a:r>
              <a:rPr lang="nb-NO" sz="1200">
                <a:effectLst/>
                <a:latin typeface="Calibri" panose="020F0502020204030204" pitchFamily="34" charset="0"/>
              </a:rPr>
              <a:t>“That’s a piece of good advice – I’ll have to take that into consideration.” </a:t>
            </a:r>
          </a:p>
          <a:p>
            <a:r>
              <a:rPr lang="nb-NO" sz="1200">
                <a:effectLst/>
                <a:latin typeface="Calibri" panose="020F0502020204030204" pitchFamily="34" charset="0"/>
              </a:rPr>
              <a:t>“Your smile makes me happy.” </a:t>
            </a:r>
          </a:p>
          <a:p>
            <a:r>
              <a:rPr lang="nb-NO" sz="1200">
                <a:effectLst/>
                <a:latin typeface="Calibri" panose="020F0502020204030204" pitchFamily="34" charset="0"/>
              </a:rPr>
              <a:t>“You have so many nice memories – I really enjoy listening to you.” </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dirty="0">
              <a:effectLst/>
              <a:latin typeface="Calibri" panose="020F0502020204030204" pitchFamily="34"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55</a:t>
            </a:fld>
            <a:endParaRPr lang="en-GB"/>
          </a:p>
        </p:txBody>
      </p:sp>
    </p:spTree>
    <p:extLst>
      <p:ext uri="{BB962C8B-B14F-4D97-AF65-F5344CB8AC3E}">
        <p14:creationId xmlns:p14="http://schemas.microsoft.com/office/powerpoint/2010/main" val="2817995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eaLnBrk="1" fontAlgn="t" latinLnBrk="0" hangingPunct="1">
              <a:spcBef>
                <a:spcPts val="0"/>
              </a:spcBef>
              <a:spcAft>
                <a:spcPts val="0"/>
              </a:spcAft>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Is that a new dress? </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0000"/>
                </a:solidFill>
                <a:effectLst/>
                <a:latin typeface="Calibri" panose="020F0502020204030204" pitchFamily="34" charset="0"/>
              </a:rPr>
              <a:t>What a nice dress!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Do you know who I am?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0000"/>
                </a:solidFill>
                <a:effectLst/>
                <a:latin typeface="Calibri" panose="020F0502020204030204" pitchFamily="34" charset="0"/>
              </a:rPr>
              <a:t>Hi, I’m so glad to see you.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What would you like to do? </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I’d like to invite you to take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a walk with me.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You already told me that.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BETTER APPROACH:</a:t>
            </a: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0000"/>
                </a:solidFill>
                <a:effectLst/>
                <a:latin typeface="Calibri" panose="020F0502020204030204" pitchFamily="34" charset="0"/>
              </a:rPr>
              <a:t>That’s interesting – thank you for sharing! </a:t>
            </a:r>
            <a:endParaRPr lang="nb-NO"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800" b="0" i="0" u="none" strike="noStrike" kern="1200">
                <a:solidFill>
                  <a:srgbClr val="0070C0"/>
                </a:solidFill>
                <a:effectLst/>
                <a:latin typeface="Calibri" panose="020F0502020204030204" pitchFamily="34" charset="0"/>
              </a:rPr>
              <a:t>TYPICAL APPROACH:</a:t>
            </a:r>
            <a:endParaRPr lang="nb-NO" sz="1800" b="0" i="0" u="none" strike="noStrike" kern="120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I just explained that to you. </a:t>
            </a:r>
            <a:endParaRPr lang="en-GB"/>
          </a:p>
          <a:p>
            <a:pPr marL="0" algn="l" rtl="0" eaLnBrk="1" fontAlgn="t" latinLnBrk="0" hangingPunct="1">
              <a:spcBef>
                <a:spcPts val="0"/>
              </a:spcBef>
              <a:spcAft>
                <a:spcPts val="0"/>
              </a:spcAft>
            </a:pPr>
            <a:r>
              <a:rPr lang="nb-NO" sz="1800" b="0" i="0" u="none" strike="noStrike" kern="1200">
                <a:solidFill>
                  <a:srgbClr val="0070C0"/>
                </a:solidFill>
                <a:effectLst/>
                <a:latin typeface="Calibri" panose="020F0502020204030204" pitchFamily="34" charset="0"/>
              </a:rPr>
              <a:t>BETTER APPROACH:</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Calibri" panose="020F0502020204030204" pitchFamily="34" charset="0"/>
              </a:rPr>
              <a:t>Let me show you. </a:t>
            </a:r>
            <a:endParaRPr lang="nb-NO" sz="1800" b="0" i="0" u="none" strike="noStrike">
              <a:effectLst/>
              <a:latin typeface="Arial" panose="020B0604020202020204" pitchFamily="34"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56</a:t>
            </a:fld>
            <a:endParaRPr lang="en-GB"/>
          </a:p>
        </p:txBody>
      </p:sp>
    </p:spTree>
    <p:extLst>
      <p:ext uri="{BB962C8B-B14F-4D97-AF65-F5344CB8AC3E}">
        <p14:creationId xmlns:p14="http://schemas.microsoft.com/office/powerpoint/2010/main" val="3816401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95000"/>
                    <a:lumOff val="5000"/>
                  </a:schemeClr>
                </a:solidFill>
                <a:latin typeface="+mn-lt"/>
              </a:rPr>
              <a:t>«Reminding and scolding me does not make me better, only sadder. When someone asks me questions about where I’ve been and who I’ve seen and what I did, and I can’t retrieve that information, I feel stupid and unworthy.»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lumMod val="95000"/>
                  <a:lumOff val="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bg1"/>
                </a:solidFill>
              </a:rPr>
              <a:t>Excerpt from Learning to Speak Alzheimer’s, Joanne Koenig </a:t>
            </a:r>
            <a:r>
              <a:rPr lang="en-GB" sz="1200" i="1" dirty="0" err="1">
                <a:solidFill>
                  <a:schemeClr val="bg1"/>
                </a:solidFill>
              </a:rPr>
              <a:t>Coste</a:t>
            </a:r>
            <a:r>
              <a:rPr lang="en-GB" sz="1200" dirty="0">
                <a:solidFill>
                  <a:schemeClr val="bg1"/>
                </a:solidFill>
              </a:rPr>
              <a:t>)</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57</a:t>
            </a:fld>
            <a:endParaRPr lang="en-GB"/>
          </a:p>
        </p:txBody>
      </p:sp>
    </p:spTree>
    <p:extLst>
      <p:ext uri="{BB962C8B-B14F-4D97-AF65-F5344CB8AC3E}">
        <p14:creationId xmlns:p14="http://schemas.microsoft.com/office/powerpoint/2010/main" val="1718561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dirty="0"/>
              <a:t>Words are only a small part of communication. Suppose you visit an Alzheimer’s unit somewhere, and the people living there have different ethnical origins. In that case, you might frequently come across small groups or some people relating to each other as dear old friends. They appear to be reminiscing the days of their youth and are laughing together as they share stories of their past. Upon closer inspection, you might find that each person speaks a different language, perhaps the mother tongue that they grew up with. Even though they have no words in common there is emotional communication taking place.</a:t>
            </a:r>
          </a:p>
          <a:p>
            <a:pPr marL="0" indent="0">
              <a:buNone/>
            </a:pPr>
            <a:r>
              <a:rPr lang="en-GB" dirty="0"/>
              <a:t>We can only assume that Alzheimer’s patients focus on the speaker’s eyes and determine meaning through tone and gestures, much the way we can watch television without sound and still understand the plot.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uses gestures and pictures, tone and voice pitch, facial expressions and body movements to convey messages to friends, colleagues, family, and strangers. At times, body language seems more honest and reliable than words. People with Alzheimer’s, in trying to compensate for their cognitive and sensory losses, pay more attention to this nonverbal communication and become quite adept at understanding it.</a:t>
            </a:r>
          </a:p>
          <a:p>
            <a:pPr marL="0" indent="0">
              <a:buNone/>
            </a:pPr>
            <a:endParaRPr lang="en-GB" dirty="0"/>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58</a:t>
            </a:fld>
            <a:endParaRPr lang="en-GB"/>
          </a:p>
        </p:txBody>
      </p:sp>
    </p:spTree>
    <p:extLst>
      <p:ext uri="{BB962C8B-B14F-4D97-AF65-F5344CB8AC3E}">
        <p14:creationId xmlns:p14="http://schemas.microsoft.com/office/powerpoint/2010/main" val="2096069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solidFill>
                  <a:schemeClr val="tx1">
                    <a:lumMod val="85000"/>
                    <a:lumOff val="15000"/>
                  </a:schemeClr>
                </a:solidFill>
              </a:rPr>
              <a:t>How non-verbal communication can help when words fail</a:t>
            </a:r>
          </a:p>
          <a:p>
            <a:endParaRPr lang="en-US" sz="1200" b="0" i="0" u="none" strike="noStrike">
              <a:solidFill>
                <a:schemeClr val="tx1">
                  <a:lumMod val="85000"/>
                  <a:lumOff val="15000"/>
                </a:schemeClr>
              </a:solidFill>
              <a:effectLst/>
              <a:latin typeface="Söhne"/>
            </a:endParaRPr>
          </a:p>
          <a:p>
            <a:r>
              <a:rPr lang="nb-NO" b="0" i="0" u="none" strike="noStrike">
                <a:solidFill>
                  <a:srgbClr val="374151"/>
                </a:solidFill>
                <a:effectLst/>
                <a:latin typeface="Söhne"/>
              </a:rPr>
              <a:t>Non-verbal communication can be particularly valuable in neurodegenerative disease care when verbal communication becomes challenging. Here are some ways non-verbal communication can assist in such situations:</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59</a:t>
            </a:fld>
            <a:endParaRPr lang="en-GB"/>
          </a:p>
        </p:txBody>
      </p:sp>
    </p:spTree>
    <p:extLst>
      <p:ext uri="{BB962C8B-B14F-4D97-AF65-F5344CB8AC3E}">
        <p14:creationId xmlns:p14="http://schemas.microsoft.com/office/powerpoint/2010/main" val="1872585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t>Facial expressions: </a:t>
            </a:r>
            <a:r>
              <a:rPr lang="nb-NO" sz="1200" b="0" i="0"/>
              <a:t>Use your facial expressions to convey warmth, empathy, and reassurance. A smile can help create a positive and comforting environment, while a concerned expression can demonstrate understanding and empathy.</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t>Eye contact: </a:t>
            </a:r>
            <a:r>
              <a:rPr lang="nb-NO" sz="1200" b="0" i="0"/>
              <a:t>Maintain eye contact with the person to show attentiveness and interest. Eye contact can help establish a connection and promote a sense of being seen and understood.</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solidFill>
                  <a:schemeClr val="tx1"/>
                </a:solidFill>
              </a:rPr>
              <a:t>Touch</a:t>
            </a:r>
            <a:r>
              <a:rPr lang="nb-NO" sz="1200" b="0" i="0">
                <a:solidFill>
                  <a:schemeClr val="tx1"/>
                </a:solidFill>
              </a:rPr>
              <a:t>: Appropriate touch, such as holding hands or gently patting the person's shoulder, can convey comfort, support, and reassurance. However, always ensure that the person is comfortable with touch and respect their personal boundaries.</a:t>
            </a:r>
            <a:endParaRPr lang="en-US" sz="1200">
              <a:solidFill>
                <a:schemeClr val="tx1"/>
              </a:solidFill>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60</a:t>
            </a:fld>
            <a:endParaRPr lang="en-GB"/>
          </a:p>
        </p:txBody>
      </p:sp>
    </p:spTree>
    <p:extLst>
      <p:ext uri="{BB962C8B-B14F-4D97-AF65-F5344CB8AC3E}">
        <p14:creationId xmlns:p14="http://schemas.microsoft.com/office/powerpoint/2010/main" val="338277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Communication Strategies for Healthcare Professionals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Be Attentive </a:t>
            </a:r>
          </a:p>
          <a:p>
            <a:pPr marL="0" lvl="0" indent="0" algn="l" rtl="0">
              <a:spcBef>
                <a:spcPts val="0"/>
              </a:spcBef>
              <a:spcAft>
                <a:spcPts val="0"/>
              </a:spcAft>
              <a:buNone/>
            </a:pPr>
            <a:r>
              <a:rPr lang="en-US" b="0" dirty="0"/>
              <a:t>Attention is the first step in building relationships with patients. Discussions are only meaningful when you pay attention to the patients' complaints and health needs.</a:t>
            </a:r>
          </a:p>
          <a:p>
            <a:pPr marL="0" lvl="0" indent="0" algn="l" rtl="0">
              <a:spcBef>
                <a:spcPts val="0"/>
              </a:spcBef>
              <a:spcAft>
                <a:spcPts val="0"/>
              </a:spcAft>
              <a:buNone/>
            </a:pPr>
            <a:r>
              <a:rPr lang="en-US" b="0" dirty="0"/>
              <a:t>Listen with an open mind, don't be </a:t>
            </a:r>
            <a:r>
              <a:rPr lang="en-US" b="0" dirty="0" err="1"/>
              <a:t>judgemental</a:t>
            </a:r>
            <a:r>
              <a:rPr lang="en-US" b="0" dirty="0"/>
              <a:t>, and never listen to look for the following question to ask or the next point to make.</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2. Ask Open Questions </a:t>
            </a:r>
          </a:p>
          <a:p>
            <a:pPr marL="0" lvl="0" indent="0" algn="l" rtl="0">
              <a:spcBef>
                <a:spcPts val="0"/>
              </a:spcBef>
              <a:spcAft>
                <a:spcPts val="0"/>
              </a:spcAft>
              <a:buNone/>
            </a:pPr>
            <a:r>
              <a:rPr lang="en-US" b="0" dirty="0"/>
              <a:t>Asking open questions is an excellent way to solicit more information from your patients. Genuine questions encourage them to provide a more detailed, authentic, and lengthier response. </a:t>
            </a:r>
          </a:p>
          <a:p>
            <a:pPr marL="0" lvl="0" indent="0" algn="l" rtl="0">
              <a:spcBef>
                <a:spcPts val="0"/>
              </a:spcBef>
              <a:spcAft>
                <a:spcPts val="0"/>
              </a:spcAft>
              <a:buNone/>
            </a:pPr>
            <a:r>
              <a:rPr lang="en-US" b="0" dirty="0"/>
              <a:t>Remember that the more information you have about a patient, the more accurate your diagnosis is.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3. Be Curious </a:t>
            </a:r>
          </a:p>
          <a:p>
            <a:pPr marL="0" lvl="0" indent="0" algn="l" rtl="0">
              <a:spcBef>
                <a:spcPts val="0"/>
              </a:spcBef>
              <a:spcAft>
                <a:spcPts val="0"/>
              </a:spcAft>
              <a:buNone/>
            </a:pPr>
            <a:r>
              <a:rPr lang="en-US" b="0" dirty="0"/>
              <a:t>Always be curious about your patient. Questions are instrumental in building relationships. Asking questions borne from curiosity shows your interest in the patient. Be interested in the little details in their story and ask questions. </a:t>
            </a:r>
          </a:p>
          <a:p>
            <a:pPr marL="0" lvl="0" indent="0" algn="l" rtl="0">
              <a:spcBef>
                <a:spcPts val="0"/>
              </a:spcBef>
              <a:spcAft>
                <a:spcPts val="0"/>
              </a:spcAft>
              <a:buNone/>
            </a:pPr>
            <a:r>
              <a:rPr lang="en-US" b="0" dirty="0"/>
              <a:t>When you are curious enough about your patient, asking excellent and well-timed questions will become more accessible, making you an authentic communicator.</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4. Non-Verbal Communication </a:t>
            </a:r>
          </a:p>
          <a:p>
            <a:pPr marL="0" lvl="0" indent="0" algn="l" rtl="0">
              <a:spcBef>
                <a:spcPts val="0"/>
              </a:spcBef>
              <a:spcAft>
                <a:spcPts val="0"/>
              </a:spcAft>
              <a:buNone/>
            </a:pPr>
            <a:r>
              <a:rPr lang="en-US" b="0" dirty="0"/>
              <a:t>Not all communication has to be in words. Sometimes, non-verbal communication might be all that's necessary for specific moments of your conversation. </a:t>
            </a:r>
          </a:p>
          <a:p>
            <a:pPr marL="0" lvl="0" indent="0" algn="l" rtl="0">
              <a:spcBef>
                <a:spcPts val="0"/>
              </a:spcBef>
              <a:spcAft>
                <a:spcPts val="0"/>
              </a:spcAft>
              <a:buNone/>
            </a:pPr>
            <a:r>
              <a:rPr lang="en-US" b="0" dirty="0"/>
              <a:t>Non-verbal communication skills include; eye contact, appropriate body language, using a specific voice tone, or simply adding a smile. Non-verbal communication can aid verbal communication and pass the message with more clarity to your patients.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5. Summarize Throughout </a:t>
            </a:r>
          </a:p>
          <a:p>
            <a:pPr marL="0" lvl="0" indent="0" algn="l" rtl="0">
              <a:spcBef>
                <a:spcPts val="0"/>
              </a:spcBef>
              <a:spcAft>
                <a:spcPts val="0"/>
              </a:spcAft>
              <a:buNone/>
            </a:pPr>
            <a:r>
              <a:rPr lang="en-US" b="0" dirty="0"/>
              <a:t>Not just some parts, summarize everything your patients communicate to you. Also, ask them if you have correctly understood their narrations. When you do this, you will hardly miss details. Secondly, you show willingness to understand them. </a:t>
            </a: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a:t>
            </a:fld>
            <a:endParaRPr lang="en-GB"/>
          </a:p>
        </p:txBody>
      </p:sp>
    </p:spTree>
    <p:extLst>
      <p:ext uri="{BB962C8B-B14F-4D97-AF65-F5344CB8AC3E}">
        <p14:creationId xmlns:p14="http://schemas.microsoft.com/office/powerpoint/2010/main" val="11962484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a:t>Body language: </a:t>
            </a:r>
            <a:r>
              <a:rPr lang="nb-NO" sz="1200" b="0" i="0"/>
              <a:t>Pay attention to your own body language and use it to convey openness, calmness, and respect. Avoid crossing your arms or displaying signs of impatience or frustration, as this can create barriers to effective communication.</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Gentle gestures: </a:t>
            </a:r>
            <a:r>
              <a:rPr lang="nb-NO" sz="1200" b="0" i="0"/>
              <a:t>Use gentle gestures to communicate understanding and support. For example, nodding your head to indicate agreement or understanding, or pointing to objects or pictures to aid comprehension.</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Visual aids: </a:t>
            </a:r>
            <a:r>
              <a:rPr lang="nb-NO" sz="1200" b="0" i="0"/>
              <a:t>Utilize visual aids such as photographs, objects, or written cues to enhance understanding and facilitate communication. These aids can help stimulate memories, prompt conversations, and provide context to the person's environment.</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Music and sound: </a:t>
            </a:r>
            <a:r>
              <a:rPr lang="nb-NO" sz="1200" b="0" i="0"/>
              <a:t>Engage the person with dementia through music, soothing sounds, or familiar melodies. Music can evoke emotions, memories, and a sense of comfort, even when verbal communication is limited.</a:t>
            </a:r>
            <a:endParaRPr lang="en-US" sz="1200"/>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61</a:t>
            </a:fld>
            <a:endParaRPr lang="en-GB"/>
          </a:p>
        </p:txBody>
      </p:sp>
    </p:spTree>
    <p:extLst>
      <p:ext uri="{BB962C8B-B14F-4D97-AF65-F5344CB8AC3E}">
        <p14:creationId xmlns:p14="http://schemas.microsoft.com/office/powerpoint/2010/main" val="3503266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a:t>Body positioning: </a:t>
            </a:r>
            <a:r>
              <a:rPr lang="nb-NO" sz="1200" b="0" i="0"/>
              <a:t>Be aware of your body positioning and maintain a calm and non-threatening posture. Approach the person from the front, at their eye level, and avoid standing too close or invading their personal space.</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u="sng"/>
              <a:t>Observation and interpretation: </a:t>
            </a:r>
            <a:r>
              <a:rPr lang="nb-NO" b="0" i="0"/>
              <a:t>Observe the person's non-verbal cues, such as changes in facial expression, body language, or agitation. Interpret these cues to understand their needs, emotions, and potential discomfort, and respond accordingly.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u="sng"/>
              <a:t>Patience and presence: </a:t>
            </a:r>
            <a:r>
              <a:rPr lang="nb-NO" b="0" i="0"/>
              <a:t>Remain patient and present during interactions. Give the person ample time to process information, respond, and express themselves. Avoid rushing or interrupting, as it can cause further frustration or confusion.</a:t>
            </a:r>
            <a:endParaRPr lang="en-US"/>
          </a:p>
          <a:p>
            <a:endParaRPr lang="nb-NO" b="0" i="0" u="none" strike="noStrike">
              <a:solidFill>
                <a:srgbClr val="374151"/>
              </a:solidFill>
              <a:effectLst/>
              <a:latin typeface="Söhne"/>
            </a:endParaRPr>
          </a:p>
          <a:p>
            <a:r>
              <a:rPr lang="nb-NO" b="0" i="0" u="none" strike="noStrike">
                <a:solidFill>
                  <a:srgbClr val="374151"/>
                </a:solidFill>
                <a:effectLst/>
                <a:latin typeface="Söhne"/>
              </a:rPr>
              <a:t>Non-verbal communication can be a powerful tool for establishing meaningful connections and maintaining a sense of understanding and empathy in neurodegenerative disease care. By adapting and utilizing these techniques, you can enhance communication and foster a supportive and person-centered care environment.</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62</a:t>
            </a:fld>
            <a:endParaRPr lang="en-GB"/>
          </a:p>
        </p:txBody>
      </p:sp>
    </p:spTree>
    <p:extLst>
      <p:ext uri="{BB962C8B-B14F-4D97-AF65-F5344CB8AC3E}">
        <p14:creationId xmlns:p14="http://schemas.microsoft.com/office/powerpoint/2010/main" val="3321240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err="1">
                <a:solidFill>
                  <a:srgbClr val="212B32"/>
                </a:solidFill>
                <a:effectLst/>
                <a:latin typeface="Frutiger W01"/>
              </a:rPr>
              <a:t>Encourage communication</a:t>
            </a:r>
          </a:p>
          <a:p>
            <a:r>
              <a:rPr lang="nb-NO" b="0" i="0" u="none" strike="noStrike" dirty="0" err="1">
                <a:solidFill>
                  <a:srgbClr val="212B32"/>
                </a:solidFill>
                <a:effectLst/>
                <a:latin typeface="Frutiger W01"/>
              </a:rPr>
              <a:t>Try</a:t>
            </a:r>
            <a:r>
              <a:rPr lang="nb-NO" b="0" i="0" u="none" strike="noStrike" dirty="0">
                <a:solidFill>
                  <a:srgbClr val="212B32"/>
                </a:solidFill>
                <a:effectLst/>
                <a:latin typeface="Frutiger W01"/>
              </a:rPr>
              <a:t> to start </a:t>
            </a:r>
            <a:r>
              <a:rPr lang="nb-NO" b="0" i="0" u="none" strike="noStrike" dirty="0" err="1">
                <a:solidFill>
                  <a:srgbClr val="212B32"/>
                </a:solidFill>
                <a:effectLst/>
                <a:latin typeface="Frutiger W01"/>
              </a:rPr>
              <a:t>conversations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with</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a:t>
            </a:r>
            <a:r>
              <a:rPr lang="nb-NO" b="0" i="0" u="none" strike="noStrike" dirty="0">
                <a:solidFill>
                  <a:srgbClr val="212B32"/>
                </a:solidFill>
                <a:effectLst/>
                <a:latin typeface="Frutiger W01"/>
              </a:rPr>
              <a:t> person </a:t>
            </a:r>
            <a:r>
              <a:rPr lang="nb-NO" b="0" i="0" u="none" strike="noStrike" dirty="0" err="1">
                <a:solidFill>
                  <a:srgbClr val="212B32"/>
                </a:solidFill>
                <a:effectLst/>
                <a:latin typeface="Frutiger W01"/>
              </a:rPr>
              <a:t>you're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looking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after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especially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if</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notice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that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they're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starting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fewer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conversations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themselves</a:t>
            </a:r>
            <a:r>
              <a:rPr lang="nb-NO" b="0" i="0" u="none" strike="noStrike" dirty="0">
                <a:solidFill>
                  <a:srgbClr val="212B32"/>
                </a:solidFill>
                <a:effectLst/>
                <a:latin typeface="Frutiger W01"/>
              </a:rPr>
              <a:t>.</a:t>
            </a:r>
          </a:p>
          <a:p>
            <a:endParaRPr lang="nb-NO" b="0" i="0" u="none" strike="noStrike" dirty="0">
              <a:solidFill>
                <a:srgbClr val="212B32"/>
              </a:solidFill>
              <a:effectLst/>
              <a:latin typeface="Frutiger W01"/>
            </a:endParaRPr>
          </a:p>
          <a:p>
            <a:pPr>
              <a:buFont typeface="Arial" panose="020B0604020202020204" pitchFamily="34" charset="0"/>
              <a:buChar char="•"/>
            </a:pPr>
            <a:r>
              <a:rPr lang="nb-NO" b="0" i="0" u="none" strike="noStrike">
                <a:effectLst/>
              </a:rPr>
              <a:t>speak clearly and slowly, using short sentences</a:t>
            </a:r>
          </a:p>
          <a:p>
            <a:pPr>
              <a:buFont typeface="Arial" panose="020B0604020202020204" pitchFamily="34" charset="0"/>
              <a:buChar char="•"/>
            </a:pPr>
            <a:r>
              <a:rPr lang="nb-NO" b="0" i="0" u="none" strike="noStrike">
                <a:effectLst/>
              </a:rPr>
              <a:t>make eye contact with the person when they're talking or asking questions</a:t>
            </a:r>
          </a:p>
          <a:p>
            <a:pPr>
              <a:buFont typeface="Arial" panose="020B0604020202020204" pitchFamily="34" charset="0"/>
              <a:buChar char="•"/>
            </a:pPr>
            <a:r>
              <a:rPr lang="nb-NO" b="0" i="0" u="none" strike="noStrike">
                <a:effectLst/>
              </a:rPr>
              <a:t>give them time to respond, because they may feel pressured if you try to speed up their answers</a:t>
            </a:r>
          </a:p>
          <a:p>
            <a:pPr>
              <a:buFont typeface="Arial" panose="020B0604020202020204" pitchFamily="34" charset="0"/>
              <a:buChar char="•"/>
            </a:pPr>
            <a:r>
              <a:rPr lang="nb-NO" b="0" i="0" u="none" strike="noStrike">
                <a:effectLst/>
              </a:rPr>
              <a:t>encourage them to join in conversations with others, where possible</a:t>
            </a:r>
          </a:p>
          <a:p>
            <a:pPr>
              <a:buFont typeface="Arial" panose="020B0604020202020204" pitchFamily="34" charset="0"/>
              <a:buChar char="•"/>
            </a:pPr>
            <a:r>
              <a:rPr lang="nb-NO" b="0" i="0" u="none" strike="noStrike">
                <a:effectLst/>
              </a:rPr>
              <a:t>let them speak for themselves during discussions about their welfare or health issues</a:t>
            </a: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63</a:t>
            </a:fld>
            <a:endParaRPr lang="en-GB"/>
          </a:p>
        </p:txBody>
      </p:sp>
    </p:spTree>
    <p:extLst>
      <p:ext uri="{BB962C8B-B14F-4D97-AF65-F5344CB8AC3E}">
        <p14:creationId xmlns:p14="http://schemas.microsoft.com/office/powerpoint/2010/main" val="273896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212B32"/>
                </a:solidFill>
                <a:effectLst/>
                <a:latin typeface="Frutiger W01"/>
              </a:rPr>
              <a:t>.</a:t>
            </a:r>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64</a:t>
            </a:fld>
            <a:endParaRPr lang="en-GB"/>
          </a:p>
        </p:txBody>
      </p:sp>
    </p:spTree>
    <p:extLst>
      <p:ext uri="{BB962C8B-B14F-4D97-AF65-F5344CB8AC3E}">
        <p14:creationId xmlns:p14="http://schemas.microsoft.com/office/powerpoint/2010/main" val="4057509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err="1">
                <a:solidFill>
                  <a:srgbClr val="212B32"/>
                </a:solidFill>
                <a:effectLst/>
                <a:latin typeface="Frutiger W01"/>
              </a:rPr>
              <a:t>Communication</a:t>
            </a:r>
            <a:r>
              <a:rPr lang="nb-NO" b="0" i="0" u="none" strike="noStrike" dirty="0">
                <a:solidFill>
                  <a:srgbClr val="212B32"/>
                </a:solidFill>
                <a:effectLst/>
                <a:latin typeface="Frutiger W01"/>
              </a:rPr>
              <a:t> is not just </a:t>
            </a:r>
            <a:r>
              <a:rPr lang="nb-NO" b="0" i="0" u="none" strike="noStrike" dirty="0" err="1">
                <a:solidFill>
                  <a:srgbClr val="212B32"/>
                </a:solidFill>
                <a:effectLst/>
                <a:latin typeface="Frutiger W01"/>
              </a:rPr>
              <a:t>talking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Gestures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movement</a:t>
            </a:r>
            <a:r>
              <a:rPr lang="nb-NO" b="0" i="0" u="none" strike="noStrike" dirty="0">
                <a:solidFill>
                  <a:srgbClr val="212B32"/>
                </a:solidFill>
                <a:effectLst/>
                <a:latin typeface="Frutiger W01"/>
              </a:rPr>
              <a:t> and </a:t>
            </a:r>
            <a:r>
              <a:rPr lang="nb-NO" b="0" i="0" u="none" strike="noStrike" dirty="0" err="1">
                <a:solidFill>
                  <a:srgbClr val="212B32"/>
                </a:solidFill>
                <a:effectLst/>
                <a:latin typeface="Frutiger W01"/>
              </a:rPr>
              <a:t>facial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expressions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can</a:t>
            </a:r>
            <a:r>
              <a:rPr lang="nb-NO" b="0" i="0" u="none" strike="noStrike" dirty="0">
                <a:solidFill>
                  <a:srgbClr val="212B32"/>
                </a:solidFill>
                <a:effectLst/>
                <a:latin typeface="Frutiger W01"/>
              </a:rPr>
              <a:t> all </a:t>
            </a:r>
            <a:r>
              <a:rPr lang="nb-NO" b="0" i="0" u="none" strike="noStrike" dirty="0" err="1">
                <a:solidFill>
                  <a:srgbClr val="212B32"/>
                </a:solidFill>
                <a:effectLst/>
                <a:latin typeface="Frutiger W01"/>
              </a:rPr>
              <a:t>convey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meaning</a:t>
            </a:r>
            <a:r>
              <a:rPr lang="nb-NO" b="0" i="0" u="none" strike="noStrike" dirty="0">
                <a:solidFill>
                  <a:srgbClr val="212B32"/>
                </a:solidFill>
                <a:effectLst/>
                <a:latin typeface="Frutiger W01"/>
              </a:rPr>
              <a:t> or </a:t>
            </a:r>
            <a:r>
              <a:rPr lang="nb-NO" b="0" i="0" u="none" strike="noStrike" dirty="0" err="1">
                <a:solidFill>
                  <a:srgbClr val="212B32"/>
                </a:solidFill>
                <a:effectLst/>
                <a:latin typeface="Frutiger W01"/>
              </a:rPr>
              <a:t>help</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get</a:t>
            </a:r>
            <a:r>
              <a:rPr lang="nb-NO" b="0" i="0" u="none" strike="noStrike" dirty="0">
                <a:solidFill>
                  <a:srgbClr val="212B32"/>
                </a:solidFill>
                <a:effectLst/>
                <a:latin typeface="Frutiger W01"/>
              </a:rPr>
              <a:t> a </a:t>
            </a:r>
            <a:r>
              <a:rPr lang="nb-NO" b="0" i="0" u="none" strike="noStrike" dirty="0" err="1">
                <a:solidFill>
                  <a:srgbClr val="212B32"/>
                </a:solidFill>
                <a:effectLst/>
                <a:latin typeface="Frutiger W01"/>
              </a:rPr>
              <a:t>message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across</a:t>
            </a:r>
            <a:r>
              <a:rPr lang="nb-NO" b="0" i="0" u="none" strike="noStrike" dirty="0">
                <a:solidFill>
                  <a:srgbClr val="212B32"/>
                </a:solidFill>
                <a:effectLst/>
                <a:latin typeface="Frutiger W01"/>
              </a:rPr>
              <a:t>. Body </a:t>
            </a:r>
            <a:r>
              <a:rPr lang="nb-NO" b="0" i="0" u="none" strike="noStrike" dirty="0" err="1">
                <a:solidFill>
                  <a:srgbClr val="212B32"/>
                </a:solidFill>
                <a:effectLst/>
                <a:latin typeface="Frutiger W01"/>
              </a:rPr>
              <a:t>language</a:t>
            </a:r>
            <a:r>
              <a:rPr lang="nb-NO" b="0" i="0" u="none" strike="noStrike" dirty="0">
                <a:solidFill>
                  <a:srgbClr val="212B32"/>
                </a:solidFill>
                <a:effectLst/>
                <a:latin typeface="Frutiger W01"/>
              </a:rPr>
              <a:t> and </a:t>
            </a:r>
            <a:r>
              <a:rPr lang="nb-NO" b="0" i="0" u="none" strike="noStrike" dirty="0" err="1">
                <a:solidFill>
                  <a:srgbClr val="212B32"/>
                </a:solidFill>
                <a:effectLst/>
                <a:latin typeface="Frutiger W01"/>
              </a:rPr>
              <a:t>physical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contact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become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significant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when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speech</a:t>
            </a:r>
            <a:r>
              <a:rPr lang="nb-NO" b="0" i="0" u="none" strike="noStrike" dirty="0">
                <a:solidFill>
                  <a:srgbClr val="212B32"/>
                </a:solidFill>
                <a:effectLst/>
                <a:latin typeface="Frutiger W01"/>
              </a:rPr>
              <a:t> is </a:t>
            </a:r>
            <a:r>
              <a:rPr lang="nb-NO" b="0" i="0" u="none" strike="noStrike" dirty="0" err="1">
                <a:solidFill>
                  <a:srgbClr val="212B32"/>
                </a:solidFill>
                <a:effectLst/>
                <a:latin typeface="Frutiger W01"/>
              </a:rPr>
              <a:t>difficult</a:t>
            </a:r>
            <a:r>
              <a:rPr lang="nb-NO" b="0" i="0" u="none" strike="noStrike" dirty="0">
                <a:solidFill>
                  <a:srgbClr val="212B32"/>
                </a:solidFill>
                <a:effectLst/>
                <a:latin typeface="Frutiger W01"/>
              </a:rPr>
              <a:t> for a person </a:t>
            </a:r>
            <a:r>
              <a:rPr lang="nb-NO" b="0" i="0" u="none" strike="noStrike" dirty="0" err="1">
                <a:solidFill>
                  <a:srgbClr val="212B32"/>
                </a:solidFill>
                <a:effectLst/>
                <a:latin typeface="Frutiger W01"/>
              </a:rPr>
              <a:t>with</a:t>
            </a:r>
            <a:r>
              <a:rPr lang="nb-NO" b="0" i="0" u="none" strike="noStrike" dirty="0">
                <a:solidFill>
                  <a:srgbClr val="212B32"/>
                </a:solidFill>
                <a:effectLst/>
                <a:latin typeface="Frutiger W01"/>
              </a:rPr>
              <a:t> dementia. It's </a:t>
            </a:r>
            <a:r>
              <a:rPr lang="nb-NO" b="0" i="0" u="none" strike="noStrike" dirty="0" err="1">
                <a:solidFill>
                  <a:srgbClr val="212B32"/>
                </a:solidFill>
                <a:effectLst/>
                <a:latin typeface="Frutiger W01"/>
              </a:rPr>
              <a:t>important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that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encourage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a:t>
            </a:r>
            <a:r>
              <a:rPr lang="nb-NO" b="0" i="0" u="none" strike="noStrike" dirty="0">
                <a:solidFill>
                  <a:srgbClr val="212B32"/>
                </a:solidFill>
                <a:effectLst/>
                <a:latin typeface="Frutiger W01"/>
              </a:rPr>
              <a:t> person to </a:t>
            </a:r>
            <a:r>
              <a:rPr lang="nb-NO" b="0" i="0" u="none" strike="noStrike" dirty="0" err="1">
                <a:solidFill>
                  <a:srgbClr val="212B32"/>
                </a:solidFill>
                <a:effectLst/>
                <a:latin typeface="Frutiger W01"/>
              </a:rPr>
              <a:t>communicate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what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want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however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can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Remember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we</a:t>
            </a:r>
            <a:r>
              <a:rPr lang="nb-NO" b="0" i="0" u="none" strike="noStrike" dirty="0">
                <a:solidFill>
                  <a:srgbClr val="212B32"/>
                </a:solidFill>
                <a:effectLst/>
                <a:latin typeface="Frutiger W01"/>
              </a:rPr>
              <a:t> all </a:t>
            </a:r>
            <a:r>
              <a:rPr lang="nb-NO" b="0" i="0" u="none" strike="noStrike" dirty="0" err="1">
                <a:solidFill>
                  <a:srgbClr val="212B32"/>
                </a:solidFill>
                <a:effectLst/>
                <a:latin typeface="Frutiger W01"/>
              </a:rPr>
              <a:t>find</a:t>
            </a:r>
            <a:r>
              <a:rPr lang="nb-NO" b="0" i="0" u="none" strike="noStrike" dirty="0">
                <a:solidFill>
                  <a:srgbClr val="212B32"/>
                </a:solidFill>
                <a:effectLst/>
                <a:latin typeface="Frutiger W01"/>
              </a:rPr>
              <a:t> it </a:t>
            </a:r>
            <a:r>
              <a:rPr lang="nb-NO" b="0" i="0" u="none" strike="noStrike" dirty="0" err="1">
                <a:solidFill>
                  <a:srgbClr val="212B32"/>
                </a:solidFill>
                <a:effectLst/>
                <a:latin typeface="Frutiger W01"/>
              </a:rPr>
              <a:t>frustrating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when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cannot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communicate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effectively</a:t>
            </a:r>
            <a:r>
              <a:rPr lang="nb-NO" b="0" i="0" u="none" strike="noStrike" dirty="0">
                <a:solidFill>
                  <a:srgbClr val="212B32"/>
                </a:solidFill>
                <a:effectLst/>
                <a:latin typeface="Frutiger W01"/>
              </a:rPr>
              <a:t>, or </a:t>
            </a:r>
            <a:r>
              <a:rPr lang="nb-NO" b="0" i="0" u="none" strike="noStrike" dirty="0" err="1">
                <a:solidFill>
                  <a:srgbClr val="212B32"/>
                </a:solidFill>
                <a:effectLst/>
                <a:latin typeface="Frutiger W01"/>
              </a:rPr>
              <a:t>are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misunderstood</a:t>
            </a:r>
            <a:r>
              <a:rPr lang="nb-NO" b="0" i="0" u="none" strike="noStrike" dirty="0">
                <a:solidFill>
                  <a:srgbClr val="212B32"/>
                </a:solidFill>
                <a:effectLst/>
                <a:latin typeface="Frutiger W01"/>
              </a:rPr>
              <a:t>.</a:t>
            </a:r>
          </a:p>
          <a:p>
            <a:endParaRPr lang="nb-NO" b="0" i="0" u="none" strike="noStrike" dirty="0">
              <a:solidFill>
                <a:srgbClr val="212B32"/>
              </a:solidFill>
              <a:effectLst/>
              <a:latin typeface="Frutiger W01"/>
            </a:endParaRPr>
          </a:p>
          <a:p>
            <a:pPr algn="l">
              <a:buFont typeface="Arial" panose="020B0604020202020204" pitchFamily="34" charset="0"/>
              <a:buChar char="•"/>
            </a:pPr>
            <a:r>
              <a:rPr lang="nb-NO" b="0" i="0" u="none" strike="noStrike" dirty="0">
                <a:solidFill>
                  <a:srgbClr val="212B32"/>
                </a:solidFill>
                <a:effectLst/>
              </a:rPr>
              <a:t>be </a:t>
            </a:r>
            <a:r>
              <a:rPr lang="nb-NO" b="0" i="0" u="none" strike="noStrike" dirty="0" err="1">
                <a:solidFill>
                  <a:srgbClr val="212B32"/>
                </a:solidFill>
                <a:effectLst/>
              </a:rPr>
              <a:t>patient</a:t>
            </a:r>
            <a:r>
              <a:rPr lang="nb-NO" b="0" i="0" u="none" strike="noStrike" dirty="0">
                <a:solidFill>
                  <a:srgbClr val="212B32"/>
                </a:solidFill>
                <a:effectLst/>
              </a:rPr>
              <a:t> and </a:t>
            </a:r>
            <a:r>
              <a:rPr lang="nb-NO" b="0" i="0" u="none" strike="noStrike" dirty="0" err="1">
                <a:solidFill>
                  <a:srgbClr val="212B32"/>
                </a:solidFill>
                <a:effectLst/>
              </a:rPr>
              <a:t>remain</a:t>
            </a:r>
            <a:r>
              <a:rPr lang="nb-NO" b="0" i="0" u="none" strike="noStrike" dirty="0">
                <a:solidFill>
                  <a:srgbClr val="212B32"/>
                </a:solidFill>
                <a:effectLst/>
              </a:rPr>
              <a:t> </a:t>
            </a:r>
            <a:r>
              <a:rPr lang="nb-NO" b="0" i="0" u="none" strike="noStrike" dirty="0" err="1">
                <a:solidFill>
                  <a:srgbClr val="212B32"/>
                </a:solidFill>
                <a:effectLst/>
              </a:rPr>
              <a:t>calm</a:t>
            </a:r>
            <a:r>
              <a:rPr lang="nb-NO" b="0" i="0" u="none" strike="noStrike" dirty="0">
                <a:solidFill>
                  <a:srgbClr val="212B32"/>
                </a:solidFill>
                <a:effectLst/>
              </a:rPr>
              <a:t>, </a:t>
            </a:r>
            <a:r>
              <a:rPr lang="nb-NO" b="0" i="0" u="none" strike="noStrike" dirty="0" err="1">
                <a:solidFill>
                  <a:srgbClr val="212B32"/>
                </a:solidFill>
                <a:effectLst/>
              </a:rPr>
              <a:t>which</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communicate</a:t>
            </a:r>
            <a:r>
              <a:rPr lang="nb-NO" b="0" i="0" u="none" strike="noStrike" dirty="0">
                <a:solidFill>
                  <a:srgbClr val="212B32"/>
                </a:solidFill>
                <a:effectLst/>
              </a:rPr>
              <a:t> more </a:t>
            </a:r>
            <a:r>
              <a:rPr lang="nb-NO" b="0" i="0" u="none" strike="noStrike" dirty="0" err="1">
                <a:solidFill>
                  <a:srgbClr val="212B32"/>
                </a:solidFill>
                <a:effectLst/>
              </a:rPr>
              <a:t>easily</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keep</a:t>
            </a:r>
            <a:r>
              <a:rPr lang="nb-NO" b="0" i="0" u="none" strike="noStrike" dirty="0">
                <a:solidFill>
                  <a:srgbClr val="212B32"/>
                </a:solidFill>
                <a:effectLst/>
              </a:rPr>
              <a:t> </a:t>
            </a:r>
            <a:r>
              <a:rPr lang="nb-NO" b="0" i="0" u="none" strike="noStrike" dirty="0" err="1">
                <a:solidFill>
                  <a:srgbClr val="212B32"/>
                </a:solidFill>
                <a:effectLst/>
              </a:rPr>
              <a:t>your</a:t>
            </a:r>
            <a:r>
              <a:rPr lang="nb-NO" b="0" i="0" u="none" strike="noStrike" dirty="0">
                <a:solidFill>
                  <a:srgbClr val="212B32"/>
                </a:solidFill>
                <a:effectLst/>
              </a:rPr>
              <a:t> tone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voice</a:t>
            </a:r>
            <a:r>
              <a:rPr lang="nb-NO" b="0" i="0" u="none" strike="noStrike" dirty="0">
                <a:solidFill>
                  <a:srgbClr val="212B32"/>
                </a:solidFill>
                <a:effectLst/>
              </a:rPr>
              <a:t> positive and </a:t>
            </a:r>
            <a:r>
              <a:rPr lang="nb-NO" b="0" i="0" u="none" strike="noStrike" dirty="0" err="1">
                <a:solidFill>
                  <a:srgbClr val="212B32"/>
                </a:solidFill>
                <a:effectLst/>
              </a:rPr>
              <a:t>friendly</a:t>
            </a:r>
            <a:r>
              <a:rPr lang="nb-NO" b="0" i="0" u="none" strike="noStrike" dirty="0">
                <a:solidFill>
                  <a:srgbClr val="212B32"/>
                </a:solidFill>
                <a:effectLst/>
              </a:rPr>
              <a:t>, </a:t>
            </a:r>
            <a:r>
              <a:rPr lang="nb-NO" b="0" i="0" u="none" strike="noStrike" dirty="0" err="1">
                <a:solidFill>
                  <a:srgbClr val="212B32"/>
                </a:solidFill>
                <a:effectLst/>
              </a:rPr>
              <a:t>where</a:t>
            </a:r>
            <a:r>
              <a:rPr lang="nb-NO" b="0" i="0" u="none" strike="noStrike" dirty="0">
                <a:solidFill>
                  <a:srgbClr val="212B32"/>
                </a:solidFill>
                <a:effectLst/>
              </a:rPr>
              <a:t> </a:t>
            </a:r>
            <a:r>
              <a:rPr lang="nb-NO" b="0" i="0" u="none" strike="noStrike" dirty="0" err="1">
                <a:solidFill>
                  <a:srgbClr val="212B32"/>
                </a:solidFill>
                <a:effectLst/>
              </a:rPr>
              <a:t>possible</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talk to </a:t>
            </a:r>
            <a:r>
              <a:rPr lang="nb-NO" b="0" i="0" u="none" strike="noStrike" dirty="0" err="1">
                <a:solidFill>
                  <a:srgbClr val="212B32"/>
                </a:solidFill>
                <a:effectLst/>
              </a:rPr>
              <a:t>them</a:t>
            </a:r>
            <a:r>
              <a:rPr lang="nb-NO" b="0" i="0" u="none" strike="noStrike" dirty="0">
                <a:solidFill>
                  <a:srgbClr val="212B32"/>
                </a:solidFill>
                <a:effectLst/>
              </a:rPr>
              <a:t> at a </a:t>
            </a:r>
            <a:r>
              <a:rPr lang="nb-NO" b="0" i="0" u="none" strike="noStrike" dirty="0" err="1">
                <a:solidFill>
                  <a:srgbClr val="212B32"/>
                </a:solidFill>
                <a:effectLst/>
              </a:rPr>
              <a:t>respectful</a:t>
            </a:r>
            <a:r>
              <a:rPr lang="nb-NO" b="0" i="0" u="none" strike="noStrike" dirty="0">
                <a:solidFill>
                  <a:srgbClr val="212B32"/>
                </a:solidFill>
                <a:effectLst/>
              </a:rPr>
              <a:t> </a:t>
            </a:r>
            <a:r>
              <a:rPr lang="nb-NO" b="0" i="0" u="none" strike="noStrike" dirty="0" err="1">
                <a:solidFill>
                  <a:srgbClr val="212B32"/>
                </a:solidFill>
                <a:effectLst/>
              </a:rPr>
              <a:t>distance</a:t>
            </a:r>
            <a:r>
              <a:rPr lang="nb-NO" b="0" i="0" u="none" strike="noStrike" dirty="0">
                <a:solidFill>
                  <a:srgbClr val="212B32"/>
                </a:solidFill>
                <a:effectLst/>
              </a:rPr>
              <a:t> to </a:t>
            </a:r>
            <a:r>
              <a:rPr lang="nb-NO" b="0" i="0" u="none" strike="noStrike" dirty="0" err="1">
                <a:solidFill>
                  <a:srgbClr val="212B32"/>
                </a:solidFill>
                <a:effectLst/>
              </a:rPr>
              <a:t>avoid</a:t>
            </a:r>
            <a:r>
              <a:rPr lang="nb-NO" b="0" i="0" u="none" strike="noStrike" dirty="0">
                <a:solidFill>
                  <a:srgbClr val="212B32"/>
                </a:solidFill>
                <a:effectLst/>
              </a:rPr>
              <a:t> </a:t>
            </a:r>
            <a:r>
              <a:rPr lang="nb-NO" b="0" i="0" u="none" strike="noStrike" dirty="0" err="1">
                <a:solidFill>
                  <a:srgbClr val="212B32"/>
                </a:solidFill>
                <a:effectLst/>
              </a:rPr>
              <a:t>intimidating</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 </a:t>
            </a:r>
            <a:r>
              <a:rPr lang="nb-NO" b="0" i="0" u="none" strike="noStrike" dirty="0" err="1">
                <a:solidFill>
                  <a:srgbClr val="212B32"/>
                </a:solidFill>
                <a:effectLst/>
              </a:rPr>
              <a:t>being</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same </a:t>
            </a:r>
            <a:r>
              <a:rPr lang="nb-NO" b="0" i="0" u="none" strike="noStrike" dirty="0" err="1">
                <a:solidFill>
                  <a:srgbClr val="212B32"/>
                </a:solidFill>
                <a:effectLst/>
              </a:rPr>
              <a:t>level</a:t>
            </a:r>
            <a:r>
              <a:rPr lang="nb-NO" b="0" i="0" u="none" strike="noStrike" dirty="0">
                <a:solidFill>
                  <a:srgbClr val="212B32"/>
                </a:solidFill>
                <a:effectLst/>
              </a:rPr>
              <a:t> or </a:t>
            </a:r>
            <a:r>
              <a:rPr lang="nb-NO" b="0" i="0" u="none" strike="noStrike" dirty="0" err="1">
                <a:solidFill>
                  <a:srgbClr val="212B32"/>
                </a:solidFill>
                <a:effectLst/>
              </a:rPr>
              <a:t>lower</a:t>
            </a:r>
            <a:r>
              <a:rPr lang="nb-NO" b="0" i="0" u="none" strike="noStrike" dirty="0">
                <a:solidFill>
                  <a:srgbClr val="212B32"/>
                </a:solidFill>
                <a:effectLst/>
              </a:rPr>
              <a:t> </a:t>
            </a:r>
            <a:r>
              <a:rPr lang="nb-NO" b="0" i="0" u="none" strike="noStrike" dirty="0" err="1">
                <a:solidFill>
                  <a:srgbClr val="212B32"/>
                </a:solidFill>
                <a:effectLst/>
              </a:rPr>
              <a:t>than</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(for </a:t>
            </a:r>
            <a:r>
              <a:rPr lang="nb-NO" b="0" i="0" u="none" strike="noStrike" dirty="0" err="1">
                <a:solidFill>
                  <a:srgbClr val="212B32"/>
                </a:solidFill>
                <a:effectLst/>
              </a:rPr>
              <a:t>example</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sitting)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also</a:t>
            </a:r>
            <a:r>
              <a:rPr lang="nb-NO" b="0" i="0" u="none" strike="noStrike" dirty="0">
                <a:solidFill>
                  <a:srgbClr val="212B32"/>
                </a:solidFill>
                <a:effectLst/>
              </a:rPr>
              <a:t> </a:t>
            </a:r>
            <a:r>
              <a:rPr lang="nb-NO" b="0" i="0" u="none" strike="noStrike" dirty="0" err="1">
                <a:solidFill>
                  <a:srgbClr val="212B32"/>
                </a:solidFill>
                <a:effectLst/>
              </a:rPr>
              <a:t>help</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pat</a:t>
            </a:r>
            <a:r>
              <a:rPr lang="nb-NO" b="0" i="0" u="none" strike="noStrike" dirty="0">
                <a:solidFill>
                  <a:srgbClr val="212B32"/>
                </a:solidFill>
                <a:effectLst/>
              </a:rPr>
              <a:t> or hold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person's</a:t>
            </a:r>
            <a:r>
              <a:rPr lang="nb-NO" b="0" i="0" u="none" strike="noStrike" dirty="0">
                <a:solidFill>
                  <a:srgbClr val="212B32"/>
                </a:solidFill>
                <a:effectLst/>
              </a:rPr>
              <a:t> hand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talking</a:t>
            </a:r>
            <a:r>
              <a:rPr lang="nb-NO" b="0" i="0" u="none" strike="noStrike" dirty="0">
                <a:solidFill>
                  <a:srgbClr val="212B32"/>
                </a:solidFill>
                <a:effectLst/>
              </a:rPr>
              <a:t> to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reassure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and make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feel</a:t>
            </a:r>
            <a:r>
              <a:rPr lang="nb-NO" b="0" i="0" u="none" strike="noStrike" dirty="0">
                <a:solidFill>
                  <a:srgbClr val="212B32"/>
                </a:solidFill>
                <a:effectLst/>
              </a:rPr>
              <a:t> </a:t>
            </a:r>
            <a:r>
              <a:rPr lang="nb-NO" b="0" i="0" u="none" strike="noStrike" dirty="0" err="1">
                <a:solidFill>
                  <a:srgbClr val="212B32"/>
                </a:solidFill>
                <a:effectLst/>
              </a:rPr>
              <a:t>closer</a:t>
            </a:r>
            <a:r>
              <a:rPr lang="nb-NO" b="0" i="0" u="none" strike="noStrike" dirty="0">
                <a:solidFill>
                  <a:srgbClr val="212B32"/>
                </a:solidFill>
                <a:effectLst/>
              </a:rPr>
              <a:t> – </a:t>
            </a:r>
            <a:r>
              <a:rPr lang="nb-NO" b="0" i="0" u="none" strike="noStrike" dirty="0" err="1">
                <a:solidFill>
                  <a:srgbClr val="212B32"/>
                </a:solidFill>
                <a:effectLst/>
              </a:rPr>
              <a:t>watch</a:t>
            </a:r>
            <a:r>
              <a:rPr lang="nb-NO" b="0" i="0" u="none" strike="noStrike" dirty="0">
                <a:solidFill>
                  <a:srgbClr val="212B32"/>
                </a:solidFill>
                <a:effectLst/>
              </a:rPr>
              <a:t> </a:t>
            </a:r>
            <a:r>
              <a:rPr lang="nb-NO" b="0" i="0" u="none" strike="noStrike" dirty="0" err="1">
                <a:solidFill>
                  <a:srgbClr val="212B32"/>
                </a:solidFill>
                <a:effectLst/>
              </a:rPr>
              <a:t>their</a:t>
            </a:r>
            <a:r>
              <a:rPr lang="nb-NO" b="0" i="0" u="none" strike="noStrike" dirty="0">
                <a:solidFill>
                  <a:srgbClr val="212B32"/>
                </a:solidFill>
                <a:effectLst/>
              </a:rPr>
              <a:t> body </a:t>
            </a:r>
            <a:r>
              <a:rPr lang="nb-NO" b="0" i="0" u="none" strike="noStrike" dirty="0" err="1">
                <a:solidFill>
                  <a:srgbClr val="212B32"/>
                </a:solidFill>
                <a:effectLst/>
              </a:rPr>
              <a:t>language</a:t>
            </a:r>
            <a:r>
              <a:rPr lang="nb-NO" b="0" i="0" u="none" strike="noStrike" dirty="0">
                <a:solidFill>
                  <a:srgbClr val="212B32"/>
                </a:solidFill>
                <a:effectLst/>
              </a:rPr>
              <a:t> and listen to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say</a:t>
            </a:r>
            <a:r>
              <a:rPr lang="nb-NO" b="0" i="0" u="none" strike="noStrike" dirty="0">
                <a:solidFill>
                  <a:srgbClr val="212B32"/>
                </a:solidFill>
                <a:effectLst/>
              </a:rPr>
              <a:t> to </a:t>
            </a:r>
            <a:r>
              <a:rPr lang="nb-NO" b="0" i="0" u="none" strike="noStrike" dirty="0" err="1">
                <a:solidFill>
                  <a:srgbClr val="212B32"/>
                </a:solidFill>
                <a:effectLst/>
              </a:rPr>
              <a:t>see</a:t>
            </a:r>
            <a:r>
              <a:rPr lang="nb-NO" b="0" i="0" u="none" strike="noStrike" dirty="0">
                <a:solidFill>
                  <a:srgbClr val="212B32"/>
                </a:solidFill>
                <a:effectLst/>
              </a:rPr>
              <a:t> </a:t>
            </a:r>
            <a:r>
              <a:rPr lang="nb-NO" b="0" i="0" u="none" strike="noStrike" dirty="0" err="1">
                <a:solidFill>
                  <a:srgbClr val="212B32"/>
                </a:solidFill>
                <a:effectLst/>
              </a:rPr>
              <a:t>whether</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comfortable</a:t>
            </a:r>
            <a:r>
              <a:rPr lang="nb-NO" b="0" i="0" u="none" strike="noStrike" dirty="0">
                <a:solidFill>
                  <a:srgbClr val="212B32"/>
                </a:solidFill>
                <a:effectLst/>
              </a:rPr>
              <a:t> </a:t>
            </a:r>
            <a:r>
              <a:rPr lang="nb-NO" b="0" i="0" u="none" strike="noStrike" dirty="0" err="1">
                <a:solidFill>
                  <a:srgbClr val="212B32"/>
                </a:solidFill>
                <a:effectLst/>
              </a:rPr>
              <a:t>with</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a:t>
            </a:r>
            <a:r>
              <a:rPr lang="nb-NO" b="0" i="0" u="none" strike="noStrike" dirty="0" err="1">
                <a:solidFill>
                  <a:srgbClr val="212B32"/>
                </a:solidFill>
                <a:effectLst/>
              </a:rPr>
              <a:t>this</a:t>
            </a:r>
            <a:endParaRPr lang="nb-NO" b="0" i="0" u="none" strike="noStrike" dirty="0">
              <a:solidFill>
                <a:srgbClr val="212B32"/>
              </a:solidFill>
              <a:effectLst/>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65</a:t>
            </a:fld>
            <a:endParaRPr lang="en-GB"/>
          </a:p>
        </p:txBody>
      </p:sp>
    </p:spTree>
    <p:extLst>
      <p:ext uri="{BB962C8B-B14F-4D97-AF65-F5344CB8AC3E}">
        <p14:creationId xmlns:p14="http://schemas.microsoft.com/office/powerpoint/2010/main" val="2272285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err="1">
                <a:solidFill>
                  <a:srgbClr val="212B32"/>
                </a:solidFill>
                <a:effectLst/>
                <a:latin typeface="Frutiger W01"/>
              </a:rPr>
              <a:t>Communication</a:t>
            </a:r>
            <a:r>
              <a:rPr lang="nb-NO" b="0" i="0" u="none" strike="noStrike" dirty="0">
                <a:solidFill>
                  <a:srgbClr val="212B32"/>
                </a:solidFill>
                <a:effectLst/>
                <a:latin typeface="Frutiger W01"/>
              </a:rPr>
              <a:t> is a </a:t>
            </a:r>
            <a:r>
              <a:rPr lang="nb-NO" b="0" i="0" u="none" strike="noStrike" dirty="0" err="1">
                <a:solidFill>
                  <a:srgbClr val="212B32"/>
                </a:solidFill>
                <a:effectLst/>
                <a:latin typeface="Frutiger W01"/>
              </a:rPr>
              <a:t>two-way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process</a:t>
            </a:r>
            <a:r>
              <a:rPr lang="nb-NO" b="0" i="0" u="none" strike="noStrike" dirty="0">
                <a:solidFill>
                  <a:srgbClr val="212B32"/>
                </a:solidFill>
                <a:effectLst/>
                <a:latin typeface="Frutiger W01"/>
              </a:rPr>
              <a:t>. As a </a:t>
            </a:r>
            <a:r>
              <a:rPr lang="nb-NO" b="0" i="0" u="none" strike="noStrike" dirty="0" err="1">
                <a:solidFill>
                  <a:srgbClr val="212B32"/>
                </a:solidFill>
                <a:effectLst/>
                <a:latin typeface="Frutiger W01"/>
              </a:rPr>
              <a:t>carer</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of</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someone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with</a:t>
            </a:r>
            <a:r>
              <a:rPr lang="nb-NO" b="0" i="0" u="none" strike="noStrike" dirty="0">
                <a:solidFill>
                  <a:srgbClr val="212B32"/>
                </a:solidFill>
                <a:effectLst/>
                <a:latin typeface="Frutiger W01"/>
              </a:rPr>
              <a:t> dementia,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will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probably</a:t>
            </a:r>
            <a:r>
              <a:rPr lang="nb-NO" b="0" i="0" u="none" strike="noStrike" dirty="0">
                <a:solidFill>
                  <a:srgbClr val="212B32"/>
                </a:solidFill>
                <a:effectLst/>
                <a:latin typeface="Frutiger W01"/>
              </a:rPr>
              <a:t> have to </a:t>
            </a:r>
            <a:r>
              <a:rPr lang="nb-NO" b="0" i="0" u="none" strike="noStrike" dirty="0" err="1">
                <a:solidFill>
                  <a:srgbClr val="212B32"/>
                </a:solidFill>
                <a:effectLst/>
                <a:latin typeface="Frutiger W01"/>
              </a:rPr>
              <a:t>learn</a:t>
            </a:r>
            <a:r>
              <a:rPr lang="nb-NO" b="0" i="0" u="none" strike="noStrike" dirty="0">
                <a:solidFill>
                  <a:srgbClr val="212B32"/>
                </a:solidFill>
                <a:effectLst/>
                <a:latin typeface="Frutiger W01"/>
              </a:rPr>
              <a:t> to listen more </a:t>
            </a:r>
            <a:r>
              <a:rPr lang="nb-NO" b="0" i="0" u="none" strike="noStrike" dirty="0" err="1">
                <a:solidFill>
                  <a:srgbClr val="212B32"/>
                </a:solidFill>
                <a:effectLst/>
                <a:latin typeface="Frutiger W01"/>
              </a:rPr>
              <a:t>carefully</a:t>
            </a:r>
            <a:r>
              <a:rPr lang="nb-NO" b="0" i="0" u="none" strike="noStrike" dirty="0">
                <a:solidFill>
                  <a:srgbClr val="212B32"/>
                </a:solidFill>
                <a:effectLst/>
                <a:latin typeface="Frutiger W01"/>
              </a:rPr>
              <a:t>.</a:t>
            </a:r>
          </a:p>
          <a:p>
            <a:pPr algn="l"/>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may</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need</a:t>
            </a:r>
            <a:r>
              <a:rPr lang="nb-NO" b="0" i="0" u="none" strike="noStrike" dirty="0">
                <a:solidFill>
                  <a:srgbClr val="212B32"/>
                </a:solidFill>
                <a:effectLst/>
                <a:latin typeface="Frutiger W01"/>
              </a:rPr>
              <a:t> to be more </a:t>
            </a:r>
            <a:r>
              <a:rPr lang="nb-NO" b="0" i="0" u="none" strike="noStrike" dirty="0" err="1">
                <a:solidFill>
                  <a:srgbClr val="212B32"/>
                </a:solidFill>
                <a:effectLst/>
                <a:latin typeface="Frutiger W01"/>
              </a:rPr>
              <a:t>aware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of</a:t>
            </a:r>
            <a:r>
              <a:rPr lang="nb-NO" b="0" i="0" u="none" strike="noStrike" dirty="0">
                <a:solidFill>
                  <a:srgbClr val="212B32"/>
                </a:solidFill>
                <a:effectLst/>
                <a:latin typeface="Frutiger W01"/>
              </a:rPr>
              <a:t> non-verbal </a:t>
            </a:r>
            <a:r>
              <a:rPr lang="nb-NO" b="0" i="0" u="none" strike="noStrike" dirty="0" err="1">
                <a:solidFill>
                  <a:srgbClr val="212B32"/>
                </a:solidFill>
                <a:effectLst/>
                <a:latin typeface="Frutiger W01"/>
              </a:rPr>
              <a:t>messages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such</a:t>
            </a:r>
            <a:r>
              <a:rPr lang="nb-NO" b="0" i="0" u="none" strike="noStrike" dirty="0">
                <a:solidFill>
                  <a:srgbClr val="212B32"/>
                </a:solidFill>
                <a:effectLst/>
                <a:latin typeface="Frutiger W01"/>
              </a:rPr>
              <a:t> as </a:t>
            </a:r>
            <a:r>
              <a:rPr lang="nb-NO" b="0" i="0" u="none" strike="noStrike" dirty="0" err="1">
                <a:solidFill>
                  <a:srgbClr val="212B32"/>
                </a:solidFill>
                <a:effectLst/>
                <a:latin typeface="Frutiger W01"/>
              </a:rPr>
              <a:t>facial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expressions</a:t>
            </a:r>
            <a:r>
              <a:rPr lang="nb-NO" b="0" i="0" u="none" strike="noStrike" dirty="0">
                <a:solidFill>
                  <a:srgbClr val="212B32"/>
                </a:solidFill>
                <a:effectLst/>
                <a:latin typeface="Frutiger W01"/>
              </a:rPr>
              <a:t> and body </a:t>
            </a:r>
            <a:r>
              <a:rPr lang="nb-NO" b="0" i="0" u="none" strike="noStrike" dirty="0" err="1">
                <a:solidFill>
                  <a:srgbClr val="212B32"/>
                </a:solidFill>
                <a:effectLst/>
                <a:latin typeface="Frutiger W01"/>
              </a:rPr>
              <a:t>language</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You</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may</a:t>
            </a:r>
            <a:r>
              <a:rPr lang="nb-NO" b="0" i="0" u="none" strike="noStrike" dirty="0">
                <a:solidFill>
                  <a:srgbClr val="212B32"/>
                </a:solidFill>
                <a:effectLst/>
                <a:latin typeface="Frutiger W01"/>
              </a:rPr>
              <a:t> have to </a:t>
            </a:r>
            <a:r>
              <a:rPr lang="nb-NO" b="0" i="0" u="none" strike="noStrike" dirty="0" err="1">
                <a:solidFill>
                  <a:srgbClr val="212B32"/>
                </a:solidFill>
                <a:effectLst/>
                <a:latin typeface="Frutiger W01"/>
              </a:rPr>
              <a:t>use</a:t>
            </a:r>
            <a:r>
              <a:rPr lang="nb-NO" b="0" i="0" u="none" strike="noStrike" dirty="0">
                <a:solidFill>
                  <a:srgbClr val="212B32"/>
                </a:solidFill>
                <a:effectLst/>
                <a:latin typeface="Frutiger W01"/>
              </a:rPr>
              <a:t> more </a:t>
            </a:r>
            <a:r>
              <a:rPr lang="nb-NO" b="0" i="0" u="none" strike="noStrike" dirty="0" err="1">
                <a:solidFill>
                  <a:srgbClr val="212B32"/>
                </a:solidFill>
                <a:effectLst/>
                <a:latin typeface="Frutiger W01"/>
              </a:rPr>
              <a:t>physical</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contact</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such</a:t>
            </a:r>
            <a:r>
              <a:rPr lang="nb-NO" b="0" i="0" u="none" strike="noStrike" dirty="0">
                <a:solidFill>
                  <a:srgbClr val="212B32"/>
                </a:solidFill>
                <a:effectLst/>
                <a:latin typeface="Frutiger W01"/>
              </a:rPr>
              <a:t> as </a:t>
            </a:r>
            <a:r>
              <a:rPr lang="nb-NO" b="0" i="0" u="none" strike="noStrike" dirty="0" err="1">
                <a:solidFill>
                  <a:srgbClr val="212B32"/>
                </a:solidFill>
                <a:effectLst/>
                <a:latin typeface="Frutiger W01"/>
              </a:rPr>
              <a:t>reassuring</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pats</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on</a:t>
            </a:r>
            <a:r>
              <a:rPr lang="nb-NO" b="0" i="0" u="none" strike="noStrike" dirty="0">
                <a:solidFill>
                  <a:srgbClr val="212B32"/>
                </a:solidFill>
                <a:effectLst/>
                <a:latin typeface="Frutiger W01"/>
              </a:rPr>
              <a:t> </a:t>
            </a:r>
            <a:r>
              <a:rPr lang="nb-NO" b="0" i="0" u="none" strike="noStrike" dirty="0" err="1">
                <a:solidFill>
                  <a:srgbClr val="212B32"/>
                </a:solidFill>
                <a:effectLst/>
                <a:latin typeface="Frutiger W01"/>
              </a:rPr>
              <a:t>the</a:t>
            </a:r>
            <a:r>
              <a:rPr lang="nb-NO" b="0" i="0" u="none" strike="noStrike" dirty="0">
                <a:solidFill>
                  <a:srgbClr val="212B32"/>
                </a:solidFill>
                <a:effectLst/>
                <a:latin typeface="Frutiger W01"/>
              </a:rPr>
              <a:t> arm, or smile as </a:t>
            </a:r>
            <a:r>
              <a:rPr lang="nb-NO" b="0" i="0" u="none" strike="noStrike" dirty="0" err="1">
                <a:solidFill>
                  <a:srgbClr val="212B32"/>
                </a:solidFill>
                <a:effectLst/>
                <a:latin typeface="Frutiger W01"/>
              </a:rPr>
              <a:t>well</a:t>
            </a:r>
            <a:r>
              <a:rPr lang="nb-NO" b="0" i="0" u="none" strike="noStrike" dirty="0">
                <a:solidFill>
                  <a:srgbClr val="212B32"/>
                </a:solidFill>
                <a:effectLst/>
                <a:latin typeface="Frutiger W01"/>
              </a:rPr>
              <a:t> as </a:t>
            </a:r>
            <a:r>
              <a:rPr lang="nb-NO" b="0" i="0" u="none" strike="noStrike" dirty="0" err="1">
                <a:solidFill>
                  <a:srgbClr val="212B32"/>
                </a:solidFill>
                <a:effectLst/>
                <a:latin typeface="Frutiger W01"/>
              </a:rPr>
              <a:t>speaking</a:t>
            </a:r>
            <a:r>
              <a:rPr lang="nb-NO" b="0" i="0" u="none" strike="noStrike" dirty="0">
                <a:solidFill>
                  <a:srgbClr val="212B32"/>
                </a:solidFill>
                <a:effectLst/>
                <a:latin typeface="Frutiger W01"/>
              </a:rPr>
              <a:t>.</a:t>
            </a:r>
          </a:p>
          <a:p>
            <a:pPr algn="l"/>
            <a:endParaRPr lang="nb-NO" b="0" i="0" u="none" strike="noStrike" dirty="0">
              <a:solidFill>
                <a:srgbClr val="212B32"/>
              </a:solidFill>
              <a:effectLst/>
              <a:latin typeface="Frutiger W01"/>
            </a:endParaRPr>
          </a:p>
          <a:p>
            <a:pPr algn="l">
              <a:buFont typeface="Arial" panose="020B0604020202020204" pitchFamily="34" charset="0"/>
              <a:buChar char="•"/>
            </a:pPr>
            <a:r>
              <a:rPr lang="nb-NO" b="0" i="0" u="none" strike="noStrike" dirty="0" err="1">
                <a:solidFill>
                  <a:srgbClr val="212B32"/>
                </a:solidFill>
                <a:effectLst/>
              </a:rPr>
              <a:t>use</a:t>
            </a:r>
            <a:r>
              <a:rPr lang="nb-NO" b="0" i="0" u="none" strike="noStrike" dirty="0">
                <a:solidFill>
                  <a:srgbClr val="212B32"/>
                </a:solidFill>
                <a:effectLst/>
              </a:rPr>
              <a:t> </a:t>
            </a:r>
            <a:r>
              <a:rPr lang="nb-NO" b="0" i="0" u="none" strike="noStrike" dirty="0" err="1">
                <a:solidFill>
                  <a:srgbClr val="212B32"/>
                </a:solidFill>
                <a:effectLst/>
              </a:rPr>
              <a:t>eye</a:t>
            </a:r>
            <a:r>
              <a:rPr lang="nb-NO" b="0" i="0" u="none" strike="noStrike" dirty="0">
                <a:solidFill>
                  <a:srgbClr val="212B32"/>
                </a:solidFill>
                <a:effectLst/>
              </a:rPr>
              <a:t> </a:t>
            </a:r>
            <a:r>
              <a:rPr lang="nb-NO" b="0" i="0" u="none" strike="noStrike" dirty="0" err="1">
                <a:solidFill>
                  <a:srgbClr val="212B32"/>
                </a:solidFill>
                <a:effectLst/>
              </a:rPr>
              <a:t>contact</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person, and </a:t>
            </a:r>
            <a:r>
              <a:rPr lang="nb-NO" b="0" i="0" u="none" strike="noStrike" dirty="0" err="1">
                <a:solidFill>
                  <a:srgbClr val="212B32"/>
                </a:solidFill>
                <a:effectLst/>
              </a:rPr>
              <a:t>encourage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when</a:t>
            </a:r>
            <a:r>
              <a:rPr lang="nb-NO" b="0" i="0" u="none" strike="noStrike" dirty="0">
                <a:solidFill>
                  <a:srgbClr val="212B32"/>
                </a:solidFill>
                <a:effectLst/>
              </a:rPr>
              <a:t> </a:t>
            </a:r>
            <a:r>
              <a:rPr lang="nb-NO" b="0" i="0" u="none" strike="noStrike" dirty="0" err="1">
                <a:solidFill>
                  <a:srgbClr val="212B32"/>
                </a:solidFill>
                <a:effectLst/>
              </a:rPr>
              <a:t>either</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a:t>
            </a:r>
            <a:r>
              <a:rPr lang="nb-NO" b="0" i="0" u="none" strike="noStrike" dirty="0" err="1">
                <a:solidFill>
                  <a:srgbClr val="212B32"/>
                </a:solidFill>
                <a:effectLst/>
              </a:rPr>
              <a:t>talking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try</a:t>
            </a:r>
            <a:r>
              <a:rPr lang="nb-NO" b="0" i="0" u="none" strike="noStrike" dirty="0">
                <a:solidFill>
                  <a:srgbClr val="212B32"/>
                </a:solidFill>
                <a:effectLst/>
              </a:rPr>
              <a:t> not to </a:t>
            </a:r>
            <a:r>
              <a:rPr lang="nb-NO" b="0" i="0" u="none" strike="noStrike" dirty="0" err="1">
                <a:solidFill>
                  <a:srgbClr val="212B32"/>
                </a:solidFill>
                <a:effectLst/>
              </a:rPr>
              <a:t>interrupt</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t>
            </a:r>
            <a:r>
              <a:rPr lang="nb-NO" b="0" i="0" u="none" strike="noStrike" dirty="0" err="1">
                <a:solidFill>
                  <a:srgbClr val="212B32"/>
                </a:solidFill>
                <a:effectLst/>
              </a:rPr>
              <a:t>even</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think</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know</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saying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stop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you're</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so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give</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your</a:t>
            </a:r>
            <a:r>
              <a:rPr lang="nb-NO" b="0" i="0" u="none" strike="noStrike" dirty="0">
                <a:solidFill>
                  <a:srgbClr val="212B32"/>
                </a:solidFill>
                <a:effectLst/>
              </a:rPr>
              <a:t> full </a:t>
            </a:r>
            <a:r>
              <a:rPr lang="nb-NO" b="0" i="0" u="none" strike="noStrike" dirty="0" err="1">
                <a:solidFill>
                  <a:srgbClr val="212B32"/>
                </a:solidFill>
                <a:effectLst/>
              </a:rPr>
              <a:t>attention</a:t>
            </a:r>
            <a:r>
              <a:rPr lang="nb-NO" b="0" i="0" u="none" strike="noStrike" dirty="0">
                <a:solidFill>
                  <a:srgbClr val="212B32"/>
                </a:solidFill>
                <a:effectLst/>
              </a:rPr>
              <a:t>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speak</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minimise</a:t>
            </a:r>
            <a:r>
              <a:rPr lang="nb-NO" b="0" i="0" u="none" strike="noStrike" dirty="0">
                <a:solidFill>
                  <a:srgbClr val="212B32"/>
                </a:solidFill>
                <a:effectLst/>
              </a:rPr>
              <a:t> </a:t>
            </a:r>
            <a:r>
              <a:rPr lang="nb-NO" b="0" i="0" u="none" strike="noStrike" dirty="0" err="1">
                <a:solidFill>
                  <a:srgbClr val="212B32"/>
                </a:solidFill>
                <a:effectLst/>
              </a:rPr>
              <a:t>distractions</a:t>
            </a:r>
            <a:r>
              <a:rPr lang="nb-NO" b="0" i="0" u="none" strike="noStrike" dirty="0">
                <a:solidFill>
                  <a:srgbClr val="212B32"/>
                </a:solidFill>
                <a:effectLst/>
              </a:rPr>
              <a:t> </a:t>
            </a:r>
            <a:r>
              <a:rPr lang="nb-NO" b="0" i="0" u="none" strike="noStrike" dirty="0" err="1">
                <a:solidFill>
                  <a:srgbClr val="212B32"/>
                </a:solidFill>
                <a:effectLst/>
              </a:rPr>
              <a:t>that</a:t>
            </a:r>
            <a:r>
              <a:rPr lang="nb-NO" b="0" i="0" u="none" strike="noStrike" dirty="0">
                <a:solidFill>
                  <a:srgbClr val="212B32"/>
                </a:solidFill>
                <a:effectLst/>
              </a:rPr>
              <a:t> </a:t>
            </a:r>
            <a:r>
              <a:rPr lang="nb-NO" b="0" i="0" u="none" strike="noStrike" dirty="0" err="1">
                <a:solidFill>
                  <a:srgbClr val="212B32"/>
                </a:solidFill>
                <a:effectLst/>
              </a:rPr>
              <a:t>may</a:t>
            </a:r>
            <a:r>
              <a:rPr lang="nb-NO" b="0" i="0" u="none" strike="noStrike" dirty="0">
                <a:solidFill>
                  <a:srgbClr val="212B32"/>
                </a:solidFill>
                <a:effectLst/>
              </a:rPr>
              <a:t> </a:t>
            </a:r>
            <a:r>
              <a:rPr lang="nb-NO" b="0" i="0" u="none" strike="noStrike" dirty="0" err="1">
                <a:solidFill>
                  <a:srgbClr val="212B32"/>
                </a:solidFill>
                <a:effectLst/>
              </a:rPr>
              <a:t>get</a:t>
            </a:r>
            <a:r>
              <a:rPr lang="nb-NO" b="0" i="0" u="none" strike="noStrike" dirty="0">
                <a:solidFill>
                  <a:srgbClr val="212B32"/>
                </a:solidFill>
                <a:effectLst/>
              </a:rPr>
              <a:t> in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way</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communication</a:t>
            </a:r>
            <a:r>
              <a:rPr lang="nb-NO" b="0" i="0" u="none" strike="noStrike" dirty="0">
                <a:solidFill>
                  <a:srgbClr val="212B32"/>
                </a:solidFill>
                <a:effectLst/>
              </a:rPr>
              <a:t>, </a:t>
            </a:r>
            <a:r>
              <a:rPr lang="nb-NO" b="0" i="0" u="none" strike="noStrike" dirty="0" err="1">
                <a:solidFill>
                  <a:srgbClr val="212B32"/>
                </a:solidFill>
                <a:effectLst/>
              </a:rPr>
              <a:t>such</a:t>
            </a:r>
            <a:r>
              <a:rPr lang="nb-NO" b="0" i="0" u="none" strike="noStrike" dirty="0">
                <a:solidFill>
                  <a:srgbClr val="212B32"/>
                </a:solidFill>
                <a:effectLst/>
              </a:rPr>
              <a:t> as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television</a:t>
            </a:r>
            <a:r>
              <a:rPr lang="nb-NO" b="0" i="0" u="none" strike="noStrike" dirty="0">
                <a:solidFill>
                  <a:srgbClr val="212B32"/>
                </a:solidFill>
                <a:effectLst/>
              </a:rPr>
              <a:t> or </a:t>
            </a:r>
            <a:r>
              <a:rPr lang="nb-NO" b="0" i="0" u="none" strike="noStrike" dirty="0" err="1">
                <a:solidFill>
                  <a:srgbClr val="212B32"/>
                </a:solidFill>
                <a:effectLst/>
              </a:rPr>
              <a:t>the</a:t>
            </a:r>
            <a:r>
              <a:rPr lang="nb-NO" b="0" i="0" u="none" strike="noStrike" dirty="0">
                <a:solidFill>
                  <a:srgbClr val="212B32"/>
                </a:solidFill>
                <a:effectLst/>
              </a:rPr>
              <a:t> radio </a:t>
            </a:r>
            <a:r>
              <a:rPr lang="nb-NO" b="0" i="0" u="none" strike="noStrike" dirty="0" err="1">
                <a:solidFill>
                  <a:srgbClr val="212B32"/>
                </a:solidFill>
                <a:effectLst/>
              </a:rPr>
              <a:t>playing</a:t>
            </a:r>
            <a:r>
              <a:rPr lang="nb-NO" b="0" i="0" u="none" strike="noStrike" dirty="0">
                <a:solidFill>
                  <a:srgbClr val="212B32"/>
                </a:solidFill>
                <a:effectLst/>
              </a:rPr>
              <a:t> </a:t>
            </a:r>
            <a:r>
              <a:rPr lang="nb-NO" b="0" i="0" u="none" strike="noStrike" dirty="0" err="1">
                <a:solidFill>
                  <a:srgbClr val="212B32"/>
                </a:solidFill>
                <a:effectLst/>
              </a:rPr>
              <a:t>too</a:t>
            </a:r>
            <a:r>
              <a:rPr lang="nb-NO" b="0" i="0" u="none" strike="noStrike" dirty="0">
                <a:solidFill>
                  <a:srgbClr val="212B32"/>
                </a:solidFill>
                <a:effectLst/>
              </a:rPr>
              <a:t> </a:t>
            </a:r>
            <a:r>
              <a:rPr lang="nb-NO" b="0" i="0" u="none" strike="noStrike" dirty="0" err="1">
                <a:solidFill>
                  <a:srgbClr val="212B32"/>
                </a:solidFill>
                <a:effectLst/>
              </a:rPr>
              <a:t>loudly</a:t>
            </a:r>
            <a:r>
              <a:rPr lang="nb-NO" b="0" i="0" u="none" strike="noStrike" dirty="0">
                <a:solidFill>
                  <a:srgbClr val="212B32"/>
                </a:solidFill>
                <a:effectLst/>
              </a:rPr>
              <a:t>, </a:t>
            </a:r>
            <a:r>
              <a:rPr lang="nb-NO" b="0" i="0" u="none" strike="noStrike" dirty="0" err="1">
                <a:solidFill>
                  <a:srgbClr val="212B32"/>
                </a:solidFill>
                <a:effectLst/>
              </a:rPr>
              <a:t>but</a:t>
            </a:r>
            <a:r>
              <a:rPr lang="nb-NO" b="0" i="0" u="none" strike="noStrike" dirty="0">
                <a:solidFill>
                  <a:srgbClr val="212B32"/>
                </a:solidFill>
                <a:effectLst/>
              </a:rPr>
              <a:t> </a:t>
            </a:r>
            <a:r>
              <a:rPr lang="nb-NO" b="0" i="0" u="none" strike="noStrike" dirty="0" err="1">
                <a:solidFill>
                  <a:srgbClr val="212B32"/>
                </a:solidFill>
                <a:effectLst/>
              </a:rPr>
              <a:t>always</a:t>
            </a:r>
            <a:r>
              <a:rPr lang="nb-NO" b="0" i="0" u="none" strike="noStrike" dirty="0">
                <a:solidFill>
                  <a:srgbClr val="212B32"/>
                </a:solidFill>
                <a:effectLst/>
              </a:rPr>
              <a:t> </a:t>
            </a:r>
            <a:r>
              <a:rPr lang="nb-NO" b="0" i="0" u="none" strike="noStrike" dirty="0" err="1">
                <a:solidFill>
                  <a:srgbClr val="212B32"/>
                </a:solidFill>
                <a:effectLst/>
              </a:rPr>
              <a:t>check</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OK to do so</a:t>
            </a:r>
          </a:p>
          <a:p>
            <a:pPr algn="l">
              <a:buFont typeface="Arial" panose="020B0604020202020204" pitchFamily="34" charset="0"/>
              <a:buChar char="•"/>
            </a:pP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heard</a:t>
            </a:r>
            <a:r>
              <a:rPr lang="nb-NO" b="0" i="0" u="none" strike="noStrike" dirty="0">
                <a:solidFill>
                  <a:srgbClr val="212B32"/>
                </a:solidFill>
                <a:effectLst/>
              </a:rPr>
              <a:t> back to </a:t>
            </a:r>
            <a:r>
              <a:rPr lang="nb-NO" b="0" i="0" u="none" strike="noStrike" dirty="0" err="1">
                <a:solidFill>
                  <a:srgbClr val="212B32"/>
                </a:solidFill>
                <a:effectLst/>
              </a:rPr>
              <a:t>the</a:t>
            </a:r>
            <a:r>
              <a:rPr lang="nb-NO" b="0" i="0" u="none" strike="noStrike" dirty="0">
                <a:solidFill>
                  <a:srgbClr val="212B32"/>
                </a:solidFill>
                <a:effectLst/>
              </a:rPr>
              <a:t> person and ask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a:t>
            </a:r>
            <a:r>
              <a:rPr lang="nb-NO" b="0" i="0" u="none" strike="noStrike" dirty="0" err="1">
                <a:solidFill>
                  <a:srgbClr val="212B32"/>
                </a:solidFill>
                <a:effectLst/>
              </a:rPr>
              <a:t>accurate</a:t>
            </a:r>
            <a:r>
              <a:rPr lang="nb-NO" b="0" i="0" u="none" strike="noStrike" dirty="0">
                <a:solidFill>
                  <a:srgbClr val="212B32"/>
                </a:solidFill>
                <a:effectLst/>
              </a:rPr>
              <a:t>, or ask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said</a:t>
            </a:r>
            <a:endParaRPr lang="nb-NO" b="0" i="0" u="none" strike="noStrike" dirty="0">
              <a:solidFill>
                <a:srgbClr val="212B32"/>
              </a:solidFill>
              <a:effectLst/>
            </a:endParaRPr>
          </a:p>
          <a:p>
            <a:pPr algn="l"/>
            <a:endParaRPr lang="nb-NO" b="0" i="0" u="none" strike="noStrike" dirty="0">
              <a:solidFill>
                <a:srgbClr val="212B32"/>
              </a:solidFill>
              <a:effectLst/>
              <a:latin typeface="Frutiger W01"/>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66</a:t>
            </a:fld>
            <a:endParaRPr lang="en-GB"/>
          </a:p>
        </p:txBody>
      </p:sp>
    </p:spTree>
    <p:extLst>
      <p:ext uri="{BB962C8B-B14F-4D97-AF65-F5344CB8AC3E}">
        <p14:creationId xmlns:p14="http://schemas.microsoft.com/office/powerpoint/2010/main" val="650372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68</a:t>
            </a:fld>
            <a:endParaRPr lang="en-GB"/>
          </a:p>
        </p:txBody>
      </p:sp>
    </p:spTree>
    <p:extLst>
      <p:ext uri="{BB962C8B-B14F-4D97-AF65-F5344CB8AC3E}">
        <p14:creationId xmlns:p14="http://schemas.microsoft.com/office/powerpoint/2010/main" val="29308764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69</a:t>
            </a:fld>
            <a:endParaRPr lang="en-GB"/>
          </a:p>
        </p:txBody>
      </p:sp>
    </p:spTree>
    <p:extLst>
      <p:ext uri="{BB962C8B-B14F-4D97-AF65-F5344CB8AC3E}">
        <p14:creationId xmlns:p14="http://schemas.microsoft.com/office/powerpoint/2010/main" val="6739248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Templates for these life-story books can be found via a simple internet search. Templates are also downloadable</a:t>
            </a:r>
          </a:p>
          <a:p>
            <a:endParaRPr lang="en-GB"/>
          </a:p>
          <a:p>
            <a:r>
              <a:rPr lang="en-GB"/>
              <a:t>https://www.dementiauk.org/get-support/living-with-dementia/creating-a-life-story/#our-template</a:t>
            </a:r>
          </a:p>
        </p:txBody>
      </p:sp>
      <p:sp>
        <p:nvSpPr>
          <p:cNvPr id="4" name="Plassholder for lysbildenummer 3"/>
          <p:cNvSpPr>
            <a:spLocks noGrp="1"/>
          </p:cNvSpPr>
          <p:nvPr>
            <p:ph type="sldNum" sz="quarter" idx="5"/>
          </p:nvPr>
        </p:nvSpPr>
        <p:spPr/>
        <p:txBody>
          <a:bodyPr/>
          <a:lstStyle/>
          <a:p>
            <a:fld id="{3DD60B39-9644-9442-B7E4-C4C7820C1594}" type="slidenum">
              <a:rPr lang="en-GB" smtClean="0"/>
              <a:t>70</a:t>
            </a:fld>
            <a:endParaRPr lang="en-GB"/>
          </a:p>
        </p:txBody>
      </p:sp>
    </p:spTree>
    <p:extLst>
      <p:ext uri="{BB962C8B-B14F-4D97-AF65-F5344CB8AC3E}">
        <p14:creationId xmlns:p14="http://schemas.microsoft.com/office/powerpoint/2010/main" val="42136422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71</a:t>
            </a:fld>
            <a:endParaRPr lang="en-GB"/>
          </a:p>
        </p:txBody>
      </p:sp>
    </p:spTree>
    <p:extLst>
      <p:ext uri="{BB962C8B-B14F-4D97-AF65-F5344CB8AC3E}">
        <p14:creationId xmlns:p14="http://schemas.microsoft.com/office/powerpoint/2010/main" val="47631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en-US" b="1" dirty="0"/>
              <a:t>6. Involve Friends and Family </a:t>
            </a:r>
          </a:p>
          <a:p>
            <a:pPr marL="0" lvl="0" indent="0" algn="l" rtl="0">
              <a:spcBef>
                <a:spcPts val="0"/>
              </a:spcBef>
              <a:spcAft>
                <a:spcPts val="0"/>
              </a:spcAft>
              <a:buNone/>
            </a:pPr>
            <a:r>
              <a:rPr lang="en-US" b="0" dirty="0"/>
              <a:t>When patients are under stress, they tend to forget the most important details that you communicate to them. It is important to involve family members in such conversations. </a:t>
            </a:r>
          </a:p>
          <a:p>
            <a:pPr marL="0" lvl="0" indent="0" algn="l" rtl="0">
              <a:spcBef>
                <a:spcPts val="0"/>
              </a:spcBef>
              <a:spcAft>
                <a:spcPts val="0"/>
              </a:spcAft>
              <a:buNone/>
            </a:pPr>
            <a:r>
              <a:rPr lang="en-US" b="0" dirty="0"/>
              <a:t>Make sure that patients in more severe conditions have family or friends around them to see all sides of the story. Family or friends can remind them of the vital details that might have slipped through their minds during their visit.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7. Be Aware of Their Cultures and Religion </a:t>
            </a:r>
          </a:p>
          <a:p>
            <a:pPr marL="0" lvl="0" indent="0" algn="l" rtl="0">
              <a:spcBef>
                <a:spcPts val="0"/>
              </a:spcBef>
              <a:spcAft>
                <a:spcPts val="0"/>
              </a:spcAft>
              <a:buNone/>
            </a:pPr>
            <a:r>
              <a:rPr lang="en-US" b="0" dirty="0"/>
              <a:t>In communication, you need to consider that every patient is unique with different cultures or religions. You need to consider their cultural and religious beliefs while communicating or taking action with them.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8. Be Aware of Your Patient's Situation</a:t>
            </a:r>
          </a:p>
          <a:p>
            <a:pPr marL="0" lvl="0" indent="0" algn="l" rtl="0">
              <a:spcBef>
                <a:spcPts val="0"/>
              </a:spcBef>
              <a:spcAft>
                <a:spcPts val="0"/>
              </a:spcAft>
              <a:buNone/>
            </a:pPr>
            <a:r>
              <a:rPr lang="en-US" b="0" dirty="0"/>
              <a:t> They might be going through some non-health challenges. You must be aware of their situations as it will educate how you engage with them. </a:t>
            </a:r>
          </a:p>
          <a:p>
            <a:pPr marL="0" lvl="0" indent="0" algn="l" rtl="0">
              <a:spcBef>
                <a:spcPts val="0"/>
              </a:spcBef>
              <a:spcAft>
                <a:spcPts val="0"/>
              </a:spcAft>
              <a:buNone/>
            </a:pPr>
            <a:r>
              <a:rPr lang="en-US" b="0" dirty="0"/>
              <a:t>They might have lost someone close recently or even be in a financial jam. Please take note of these details so that you can relate to them better.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9. Inspire Trust </a:t>
            </a:r>
          </a:p>
          <a:p>
            <a:pPr marL="0" lvl="0" indent="0" algn="l" rtl="0">
              <a:spcBef>
                <a:spcPts val="0"/>
              </a:spcBef>
              <a:spcAft>
                <a:spcPts val="0"/>
              </a:spcAft>
              <a:buNone/>
            </a:pPr>
            <a:r>
              <a:rPr lang="en-US" b="0" dirty="0"/>
              <a:t>The best way to inspire trust in your patients is to always keep to your words. Never make a promise or give assurances you cannot control. Also, being compassionate and showing constant interest in your patients' welfare is another way to build trust in your patients.</a:t>
            </a:r>
          </a:p>
          <a:p>
            <a:pPr marL="0" lvl="0" indent="0" algn="l" rtl="0">
              <a:spcBef>
                <a:spcPts val="0"/>
              </a:spcBef>
              <a:spcAft>
                <a:spcPts val="0"/>
              </a:spcAft>
              <a:buNone/>
            </a:pPr>
            <a:r>
              <a:rPr lang="en-US" b="0" dirty="0"/>
              <a:t>When there is trust between you and your patient, they get comfortable opening up with you in in-depth details about their condition.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10. Show Compassion </a:t>
            </a:r>
          </a:p>
          <a:p>
            <a:pPr marL="0" lvl="0" indent="0" algn="l" rtl="0">
              <a:spcBef>
                <a:spcPts val="0"/>
              </a:spcBef>
              <a:spcAft>
                <a:spcPts val="0"/>
              </a:spcAft>
              <a:buNone/>
            </a:pPr>
            <a:r>
              <a:rPr lang="en-US" b="0" dirty="0"/>
              <a:t>You need to understand your patients. Treat them equally with respect and dignity. Many patients pass through a lot. They might feel depressed, scared, or even helpless in the hospital.</a:t>
            </a:r>
          </a:p>
          <a:p>
            <a:pPr marL="0" lvl="0" indent="0" algn="l" rtl="0">
              <a:spcBef>
                <a:spcPts val="0"/>
              </a:spcBef>
              <a:spcAft>
                <a:spcPts val="0"/>
              </a:spcAft>
              <a:buNone/>
            </a:pPr>
            <a:r>
              <a:rPr lang="en-US" b="0" dirty="0"/>
              <a:t>But allowing your compassion to show in your communication with them will go a long way in easing their anxiety and worries.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11. Be Patient </a:t>
            </a:r>
          </a:p>
          <a:p>
            <a:pPr marL="0" lvl="0" indent="0" algn="l" rtl="0">
              <a:spcBef>
                <a:spcPts val="0"/>
              </a:spcBef>
              <a:spcAft>
                <a:spcPts val="0"/>
              </a:spcAft>
              <a:buNone/>
            </a:pPr>
            <a:r>
              <a:rPr lang="en-US" b="0" dirty="0"/>
              <a:t>More often, patients want someone to listen to them. Allowing them time and space to express themselves is a great communication strategy to make them feel comfortable with you. Most patients need time to express their feelings and communicate their symptoms accurately. </a:t>
            </a:r>
          </a:p>
          <a:p>
            <a:pPr marL="0" lvl="0" indent="0" algn="l" rtl="0">
              <a:spcBef>
                <a:spcPts val="0"/>
              </a:spcBef>
              <a:spcAft>
                <a:spcPts val="0"/>
              </a:spcAft>
              <a:buNone/>
            </a:pPr>
            <a:r>
              <a:rPr lang="en-US" b="0" dirty="0"/>
              <a:t>Therefore patiently listening to your patients gives you the ability to make a better diagnosis.</a:t>
            </a:r>
          </a:p>
          <a:p>
            <a:pPr marL="0" lvl="0" indent="0" algn="l" rtl="0">
              <a:spcBef>
                <a:spcPts val="0"/>
              </a:spcBef>
              <a:spcAft>
                <a:spcPts val="0"/>
              </a:spcAft>
              <a:buNone/>
            </a:pPr>
            <a:endParaRPr lang="en-US" b="0" dirty="0"/>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a:t>
            </a:fld>
            <a:endParaRPr lang="en-GB"/>
          </a:p>
        </p:txBody>
      </p:sp>
    </p:spTree>
    <p:extLst>
      <p:ext uri="{BB962C8B-B14F-4D97-AF65-F5344CB8AC3E}">
        <p14:creationId xmlns:p14="http://schemas.microsoft.com/office/powerpoint/2010/main" val="2547217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72</a:t>
            </a:fld>
            <a:endParaRPr lang="en-GB"/>
          </a:p>
        </p:txBody>
      </p:sp>
    </p:spTree>
    <p:extLst>
      <p:ext uri="{BB962C8B-B14F-4D97-AF65-F5344CB8AC3E}">
        <p14:creationId xmlns:p14="http://schemas.microsoft.com/office/powerpoint/2010/main" val="41004831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73</a:t>
            </a:fld>
            <a:endParaRPr lang="en-GB"/>
          </a:p>
        </p:txBody>
      </p:sp>
    </p:spTree>
    <p:extLst>
      <p:ext uri="{BB962C8B-B14F-4D97-AF65-F5344CB8AC3E}">
        <p14:creationId xmlns:p14="http://schemas.microsoft.com/office/powerpoint/2010/main" val="4256602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i="1" dirty="0">
                <a:solidFill>
                  <a:srgbClr val="333333"/>
                </a:solidFill>
                <a:effectLst/>
                <a:latin typeface="Helvetica" pitchFamily="2" charset="0"/>
              </a:rPr>
              <a:t>The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skills </a:t>
            </a:r>
            <a:r>
              <a:rPr lang="nb-NO" i="1" dirty="0" err="1">
                <a:solidFill>
                  <a:srgbClr val="333333"/>
                </a:solidFill>
                <a:effectLst/>
                <a:latin typeface="Helvetica" pitchFamily="2" charset="0"/>
              </a:rPr>
              <a:t>of</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someone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living</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with</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or </a:t>
            </a:r>
            <a:r>
              <a:rPr lang="nb-NO" i="1" dirty="0" err="1">
                <a:solidFill>
                  <a:srgbClr val="333333"/>
                </a:solidFill>
                <a:effectLst/>
                <a:latin typeface="Helvetica" pitchFamily="2" charset="0"/>
              </a:rPr>
              <a:t>another</a:t>
            </a:r>
            <a:r>
              <a:rPr lang="nb-NO" i="1" dirty="0">
                <a:solidFill>
                  <a:srgbClr val="333333"/>
                </a:solidFill>
                <a:effectLst/>
                <a:latin typeface="Helvetica" pitchFamily="2" charset="0"/>
              </a:rPr>
              <a:t> NDD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gradually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decline</a:t>
            </a:r>
            <a:r>
              <a:rPr lang="nb-NO" i="1" dirty="0">
                <a:solidFill>
                  <a:srgbClr val="333333"/>
                </a:solidFill>
                <a:effectLst/>
                <a:latin typeface="Helvetica" pitchFamily="2" charset="0"/>
              </a:rPr>
              <a:t> as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progresses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Eventually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have</a:t>
            </a:r>
            <a:r>
              <a:rPr lang="nb-NO" i="0" dirty="0">
                <a:solidFill>
                  <a:srgbClr val="333333"/>
                </a:solidFill>
                <a:effectLst/>
                <a:latin typeface="Helvetica" pitchFamily="2" charset="0"/>
              </a:rPr>
              <a:t> </a:t>
            </a:r>
            <a:r>
              <a:rPr lang="nb-NO" i="1" dirty="0">
                <a:solidFill>
                  <a:srgbClr val="333333"/>
                </a:solidFill>
                <a:effectLst/>
                <a:latin typeface="Helvetica" pitchFamily="2" charset="0"/>
              </a:rPr>
              <a:t>more </a:t>
            </a:r>
            <a:r>
              <a:rPr lang="nb-NO" i="1" dirty="0" err="1">
                <a:solidFill>
                  <a:srgbClr val="333333"/>
                </a:solidFill>
                <a:effectLst/>
                <a:latin typeface="Helvetica" pitchFamily="2" charset="0"/>
              </a:rPr>
              <a:t>difficulty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expressing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thoughts</a:t>
            </a:r>
            <a:r>
              <a:rPr lang="nb-NO" i="1" dirty="0">
                <a:solidFill>
                  <a:srgbClr val="333333"/>
                </a:solidFill>
                <a:effectLst/>
                <a:latin typeface="Helvetica" pitchFamily="2" charset="0"/>
              </a:rPr>
              <a:t> and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emotions</a:t>
            </a:r>
            <a:r>
              <a:rPr lang="nb-NO" i="1" dirty="0">
                <a:solidFill>
                  <a:srgbClr val="333333"/>
                </a:solidFill>
                <a:effectLst/>
                <a:latin typeface="Helvetica" pitchFamily="2" charset="0"/>
              </a:rPr>
              <a:t>.</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These</a:t>
            </a:r>
            <a:r>
              <a:rPr lang="nb-NO" i="0" dirty="0">
                <a:solidFill>
                  <a:srgbClr val="333333"/>
                </a:solidFill>
                <a:effectLst/>
                <a:latin typeface="Helvetica" pitchFamily="2" charset="0"/>
              </a:rPr>
              <a:t> </a:t>
            </a:r>
            <a:r>
              <a:rPr lang="nb-NO" i="0" dirty="0" err="1">
                <a:solidFill>
                  <a:srgbClr val="333333"/>
                </a:solidFill>
                <a:effectLst/>
                <a:latin typeface="Helvetica" pitchFamily="2" charset="0"/>
              </a:rPr>
              <a:t>c</a:t>
            </a:r>
            <a:r>
              <a:rPr lang="nb-NO" i="1" dirty="0" err="1">
                <a:solidFill>
                  <a:srgbClr val="333333"/>
                </a:solidFill>
                <a:effectLst/>
                <a:latin typeface="Helvetica" pitchFamily="2" charset="0"/>
              </a:rPr>
              <a:t>hallenges</a:t>
            </a:r>
            <a:r>
              <a:rPr lang="nb-NO" i="1" dirty="0">
                <a:solidFill>
                  <a:srgbClr val="333333"/>
                </a:solidFill>
                <a:effectLst/>
                <a:latin typeface="Helvetica" pitchFamily="2" charset="0"/>
              </a:rPr>
              <a:t> in </a:t>
            </a:r>
            <a:r>
              <a:rPr lang="nb-NO" i="1" dirty="0" err="1">
                <a:solidFill>
                  <a:srgbClr val="333333"/>
                </a:solidFill>
                <a:effectLst/>
                <a:latin typeface="Helvetica" pitchFamily="2" charset="0"/>
              </a:rPr>
              <a:t>communication</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lead to </a:t>
            </a:r>
            <a:r>
              <a:rPr lang="nb-NO" i="1" dirty="0" err="1">
                <a:solidFill>
                  <a:srgbClr val="333333"/>
                </a:solidFill>
                <a:effectLst/>
                <a:latin typeface="Helvetica" pitchFamily="2" charset="0"/>
              </a:rPr>
              <a:t>great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frustration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However</a:t>
            </a:r>
            <a:r>
              <a:rPr lang="nb-NO" i="1" dirty="0">
                <a:solidFill>
                  <a:srgbClr val="333333"/>
                </a:solidFill>
                <a:effectLst/>
                <a:latin typeface="Helvetica" pitchFamily="2" charset="0"/>
              </a:rPr>
              <a:t>, by</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understanding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what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changes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that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will</a:t>
            </a:r>
            <a:r>
              <a:rPr lang="nb-NO" i="1" dirty="0">
                <a:solidFill>
                  <a:srgbClr val="333333"/>
                </a:solidFill>
                <a:effectLst/>
                <a:latin typeface="Helvetica" pitchFamily="2" charset="0"/>
              </a:rPr>
              <a:t> most </a:t>
            </a:r>
            <a:r>
              <a:rPr lang="nb-NO" i="1" dirty="0" err="1">
                <a:solidFill>
                  <a:srgbClr val="333333"/>
                </a:solidFill>
                <a:effectLst/>
                <a:latin typeface="Helvetica" pitchFamily="2" charset="0"/>
              </a:rPr>
              <a:t>likely</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occur</a:t>
            </a:r>
            <a:r>
              <a:rPr lang="nb-NO" i="1" dirty="0">
                <a:solidFill>
                  <a:srgbClr val="333333"/>
                </a:solidFill>
                <a:effectLst/>
                <a:latin typeface="Helvetica" pitchFamily="2" charset="0"/>
              </a:rPr>
              <a:t>,</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prepare</a:t>
            </a:r>
            <a:r>
              <a:rPr lang="nb-NO" i="1" dirty="0">
                <a:solidFill>
                  <a:srgbClr val="333333"/>
                </a:solidFill>
                <a:effectLst/>
                <a:latin typeface="Helvetica" pitchFamily="2" charset="0"/>
              </a:rPr>
              <a:t>, make </a:t>
            </a:r>
            <a:r>
              <a:rPr lang="nb-NO" i="1" dirty="0" err="1">
                <a:solidFill>
                  <a:srgbClr val="333333"/>
                </a:solidFill>
                <a:effectLst/>
                <a:latin typeface="Helvetica" pitchFamily="2" charset="0"/>
              </a:rPr>
              <a:t>appropriate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adjustments</a:t>
            </a:r>
            <a:r>
              <a:rPr lang="nb-NO" i="1" dirty="0">
                <a:solidFill>
                  <a:srgbClr val="333333"/>
                </a:solidFill>
                <a:effectLst/>
                <a:latin typeface="Helvetica" pitchFamily="2" charset="0"/>
              </a:rPr>
              <a:t> and</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know</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how</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respond</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help</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improve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a:t>
            </a:r>
            <a:endParaRPr lang="nb-NO" dirty="0">
              <a:solidFill>
                <a:srgbClr val="333333"/>
              </a:solidFill>
              <a:effectLst/>
              <a:latin typeface="Helvetica" pitchFamily="2" charset="0"/>
            </a:endParaRPr>
          </a:p>
          <a:p>
            <a:r>
              <a:rPr lang="nb-NO" i="1" dirty="0">
                <a:solidFill>
                  <a:srgbClr val="333333"/>
                </a:solidFill>
                <a:effectLst/>
                <a:latin typeface="Helvetica" pitchFamily="2" charset="0"/>
              </a:rPr>
              <a:t>For persons </a:t>
            </a:r>
            <a:r>
              <a:rPr lang="nb-NO" i="1" dirty="0" err="1">
                <a:solidFill>
                  <a:srgbClr val="333333"/>
                </a:solidFill>
                <a:effectLst/>
                <a:latin typeface="Helvetica" pitchFamily="2" charset="0"/>
              </a:rPr>
              <a:t>living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with</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Alzheimer’s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changes</a:t>
            </a:r>
            <a:r>
              <a:rPr lang="nb-NO" i="1" dirty="0">
                <a:solidFill>
                  <a:srgbClr val="333333"/>
                </a:solidFill>
                <a:effectLst/>
                <a:latin typeface="Helvetica" pitchFamily="2" charset="0"/>
              </a:rPr>
              <a:t> in</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communication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vary</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are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based</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on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individual</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factors</a:t>
            </a:r>
            <a:r>
              <a:rPr lang="nb-NO" i="1" dirty="0">
                <a:solidFill>
                  <a:srgbClr val="333333"/>
                </a:solidFill>
                <a:effectLst/>
                <a:latin typeface="Helvetica" pitchFamily="2" charset="0"/>
              </a:rPr>
              <a:t> and </a:t>
            </a:r>
            <a:r>
              <a:rPr lang="nb-NO" i="1" dirty="0" err="1">
                <a:solidFill>
                  <a:srgbClr val="333333"/>
                </a:solidFill>
                <a:effectLst/>
                <a:latin typeface="Helvetica" pitchFamily="2" charset="0"/>
              </a:rPr>
              <a:t>how</a:t>
            </a:r>
            <a:r>
              <a:rPr lang="nb-NO" i="1" dirty="0">
                <a:solidFill>
                  <a:srgbClr val="333333"/>
                </a:solidFill>
                <a:effectLst/>
                <a:latin typeface="Helvetica" pitchFamily="2" charset="0"/>
              </a:rPr>
              <a:t> far </a:t>
            </a:r>
            <a:r>
              <a:rPr lang="nb-NO" i="1" dirty="0" err="1">
                <a:solidFill>
                  <a:srgbClr val="333333"/>
                </a:solidFill>
                <a:effectLst/>
                <a:latin typeface="Helvetica" pitchFamily="2" charset="0"/>
              </a:rPr>
              <a:t>along</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they</a:t>
            </a:r>
            <a:r>
              <a:rPr lang="nb-NO" i="1" dirty="0">
                <a:solidFill>
                  <a:srgbClr val="333333"/>
                </a:solidFill>
                <a:effectLst/>
                <a:latin typeface="Helvetica" pitchFamily="2" charset="0"/>
              </a:rPr>
              <a:t> have </a:t>
            </a:r>
            <a:r>
              <a:rPr lang="nb-NO" i="1" dirty="0" err="1">
                <a:solidFill>
                  <a:srgbClr val="333333"/>
                </a:solidFill>
                <a:effectLst/>
                <a:latin typeface="Helvetica" pitchFamily="2" charset="0"/>
              </a:rPr>
              <a:t>progressed</a:t>
            </a:r>
            <a:r>
              <a:rPr lang="nb-NO" i="0" dirty="0">
                <a:solidFill>
                  <a:srgbClr val="333333"/>
                </a:solidFill>
                <a:effectLst/>
                <a:latin typeface="Helvetica" pitchFamily="2" charset="0"/>
              </a:rPr>
              <a:t> </a:t>
            </a:r>
            <a:r>
              <a:rPr lang="nb-NO" i="1" dirty="0">
                <a:solidFill>
                  <a:srgbClr val="333333"/>
                </a:solidFill>
                <a:effectLst/>
                <a:latin typeface="Helvetica" pitchFamily="2" charset="0"/>
              </a:rPr>
              <a:t>in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Issues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you</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can</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expect</a:t>
            </a:r>
            <a:r>
              <a:rPr lang="nb-NO" i="1" dirty="0">
                <a:solidFill>
                  <a:srgbClr val="333333"/>
                </a:solidFill>
                <a:effectLst/>
                <a:latin typeface="Helvetica" pitchFamily="2" charset="0"/>
              </a:rPr>
              <a:t> to </a:t>
            </a:r>
            <a:r>
              <a:rPr lang="nb-NO" i="1" dirty="0" err="1">
                <a:solidFill>
                  <a:srgbClr val="333333"/>
                </a:solidFill>
                <a:effectLst/>
                <a:latin typeface="Helvetica" pitchFamily="2" charset="0"/>
              </a:rPr>
              <a:t>observe</a:t>
            </a:r>
            <a:r>
              <a:rPr lang="nb-NO" i="0" dirty="0">
                <a:solidFill>
                  <a:srgbClr val="333333"/>
                </a:solidFill>
                <a:effectLst/>
                <a:latin typeface="Helvetica" pitchFamily="2" charset="0"/>
              </a:rPr>
              <a:t> </a:t>
            </a:r>
            <a:r>
              <a:rPr lang="nb-NO" i="1" dirty="0" err="1">
                <a:solidFill>
                  <a:srgbClr val="333333"/>
                </a:solidFill>
                <a:effectLst/>
                <a:latin typeface="Helvetica" pitchFamily="2" charset="0"/>
              </a:rPr>
              <a:t>throughout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the</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disease’s</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development</a:t>
            </a:r>
            <a:r>
              <a:rPr lang="nb-NO" i="1" dirty="0">
                <a:solidFill>
                  <a:srgbClr val="333333"/>
                </a:solidFill>
                <a:effectLst/>
                <a:latin typeface="Helvetica" pitchFamily="2" charset="0"/>
              </a:rPr>
              <a:t> </a:t>
            </a:r>
            <a:r>
              <a:rPr lang="nb-NO" i="1" dirty="0" err="1">
                <a:solidFill>
                  <a:srgbClr val="333333"/>
                </a:solidFill>
                <a:effectLst/>
                <a:latin typeface="Helvetica" pitchFamily="2" charset="0"/>
              </a:rPr>
              <a:t>include</a:t>
            </a:r>
            <a:r>
              <a:rPr lang="nb-NO" i="1" dirty="0">
                <a:solidFill>
                  <a:srgbClr val="333333"/>
                </a:solidFill>
                <a:effectLst/>
                <a:latin typeface="Helvetica" pitchFamily="2" charset="0"/>
              </a:rPr>
              <a:t>:</a:t>
            </a:r>
            <a:endParaRPr lang="nb-NO" dirty="0">
              <a:solidFill>
                <a:srgbClr val="333333"/>
              </a:solidFill>
              <a:effectLst/>
              <a:latin typeface="Helvetica"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75</a:t>
            </a:fld>
            <a:endParaRPr lang="en-GB"/>
          </a:p>
        </p:txBody>
      </p:sp>
    </p:spTree>
    <p:extLst>
      <p:ext uri="{BB962C8B-B14F-4D97-AF65-F5344CB8AC3E}">
        <p14:creationId xmlns:p14="http://schemas.microsoft.com/office/powerpoint/2010/main" val="17452398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indent="-50800">
              <a:lnSpc>
                <a:spcPct val="150000"/>
              </a:lnSpc>
              <a:spcBef>
                <a:spcPts val="0"/>
              </a:spcBef>
              <a:buSzPts val="2800"/>
              <a:buNone/>
            </a:pPr>
            <a:r>
              <a:rPr lang="en-US" sz="1200" b="1" dirty="0"/>
              <a:t>Augmentative and alternative communication </a:t>
            </a:r>
            <a:r>
              <a:rPr lang="en-US" sz="1200" dirty="0"/>
              <a:t>(AAC) refers to a set of tools used by people who cannot express themselves clearly using their natural speech alone. </a:t>
            </a:r>
          </a:p>
          <a:p>
            <a:pPr marL="228600" lvl="0" indent="-50800">
              <a:lnSpc>
                <a:spcPct val="150000"/>
              </a:lnSpc>
              <a:spcBef>
                <a:spcPts val="0"/>
              </a:spcBef>
              <a:buSzPts val="2800"/>
              <a:buNone/>
            </a:pPr>
            <a:r>
              <a:rPr lang="en-US" sz="1200" dirty="0"/>
              <a:t>Communication support is defined broadly as anything that improves access to or participation in communication, events, or activities.</a:t>
            </a:r>
          </a:p>
          <a:p>
            <a:pPr marL="228600" lvl="0" indent="-50800">
              <a:lnSpc>
                <a:spcPct val="150000"/>
              </a:lnSpc>
              <a:spcBef>
                <a:spcPts val="0"/>
              </a:spcBef>
              <a:buSzPts val="2800"/>
              <a:buNone/>
            </a:pPr>
            <a:endParaRPr lang="en-US" sz="1200" dirty="0"/>
          </a:p>
          <a:p>
            <a:pPr marL="228600" lvl="0" indent="-50800">
              <a:lnSpc>
                <a:spcPct val="150000"/>
              </a:lnSpc>
              <a:spcBef>
                <a:spcPts val="0"/>
              </a:spcBef>
              <a:buSzPts val="2800"/>
              <a:buNone/>
            </a:pPr>
            <a:r>
              <a:rPr lang="en-US" sz="1200" dirty="0"/>
              <a:t>Here we will focus on AAC and other AT (assistive technology) services and devices.</a:t>
            </a:r>
          </a:p>
          <a:p>
            <a:pPr marL="228600" lvl="0" indent="-50800">
              <a:lnSpc>
                <a:spcPct val="150000"/>
              </a:lnSpc>
              <a:spcBef>
                <a:spcPts val="0"/>
              </a:spcBef>
              <a:buSzPts val="2800"/>
              <a:buNone/>
            </a:pPr>
            <a:r>
              <a:rPr lang="en-US" sz="1200" b="1" dirty="0"/>
              <a:t>Augment</a:t>
            </a:r>
            <a:r>
              <a:rPr lang="en-US" sz="1200" dirty="0"/>
              <a:t> means to add to or to enhance. </a:t>
            </a:r>
          </a:p>
          <a:p>
            <a:pPr marL="228600" lvl="0" indent="-50800">
              <a:lnSpc>
                <a:spcPct val="150000"/>
              </a:lnSpc>
              <a:spcBef>
                <a:spcPts val="0"/>
              </a:spcBef>
              <a:buSzPts val="2800"/>
              <a:buNone/>
            </a:pPr>
            <a:r>
              <a:rPr lang="en-US" sz="1200" b="1" dirty="0"/>
              <a:t>Alternative </a:t>
            </a:r>
            <a:r>
              <a:rPr lang="en-US" sz="1200" dirty="0"/>
              <a:t>means a choice or a substitute. </a:t>
            </a:r>
          </a:p>
          <a:p>
            <a:pPr marL="228600" lvl="0" indent="-50800">
              <a:lnSpc>
                <a:spcPct val="150000"/>
              </a:lnSpc>
              <a:spcBef>
                <a:spcPts val="0"/>
              </a:spcBef>
              <a:buSzPts val="2800"/>
              <a:buNone/>
            </a:pPr>
            <a:r>
              <a:rPr lang="en-US" sz="1200" b="1" dirty="0"/>
              <a:t>Communication</a:t>
            </a:r>
            <a:r>
              <a:rPr lang="en-US" sz="1200" dirty="0"/>
              <a:t> means to send and </a:t>
            </a:r>
            <a:r>
              <a:rPr lang="en-US" sz="1050" dirty="0"/>
              <a:t>receive messages with at least one other person.</a:t>
            </a:r>
          </a:p>
          <a:p>
            <a:pPr marL="457200" lvl="0" indent="-298450" algn="l" rtl="0">
              <a:lnSpc>
                <a:spcPct val="115000"/>
              </a:lnSpc>
              <a:spcBef>
                <a:spcPts val="2900"/>
              </a:spcBef>
              <a:spcAft>
                <a:spcPts val="0"/>
              </a:spcAft>
              <a:buClr>
                <a:schemeClr val="dk1"/>
              </a:buClr>
              <a:buSzPts val="1100"/>
              <a:buAutoNum type="arabicPeriod"/>
            </a:pPr>
            <a:endParaRPr lang="en-GB" dirty="0"/>
          </a:p>
          <a:p>
            <a:pPr marL="457200" lvl="0" indent="-298450" algn="l" rtl="0">
              <a:lnSpc>
                <a:spcPct val="115000"/>
              </a:lnSpc>
              <a:spcBef>
                <a:spcPts val="2900"/>
              </a:spcBef>
              <a:spcAft>
                <a:spcPts val="0"/>
              </a:spcAft>
              <a:buClr>
                <a:schemeClr val="dk1"/>
              </a:buClr>
              <a:buSzPts val="1100"/>
              <a:buAutoNum type="arabicPeriod"/>
            </a:pPr>
            <a:endParaRPr lang="en-GB" dirty="0"/>
          </a:p>
          <a:p>
            <a:pPr marL="457200" lvl="0" indent="-298450" algn="l" rtl="0">
              <a:lnSpc>
                <a:spcPct val="115000"/>
              </a:lnSpc>
              <a:spcBef>
                <a:spcPts val="2900"/>
              </a:spcBef>
              <a:spcAft>
                <a:spcPts val="0"/>
              </a:spcAft>
              <a:buClr>
                <a:schemeClr val="dk1"/>
              </a:buClr>
              <a:buSzPts val="1100"/>
              <a:buAutoNum type="arabicPeriod"/>
            </a:pPr>
            <a:r>
              <a:rPr lang="en-GB" dirty="0"/>
              <a:t>Compensating for speech difficulties: Many adults with neurodegenerative diseases have difficulty speaking due to weakness, tremors, or other motor issues. AAC can provide tools such as communication boards, speech-generating devices, and software that can help them communicate more effectively.</a:t>
            </a:r>
          </a:p>
          <a:p>
            <a:pPr marL="457200" lvl="0" indent="-298450" algn="l" rtl="0">
              <a:lnSpc>
                <a:spcPct val="115000"/>
              </a:lnSpc>
              <a:spcBef>
                <a:spcPts val="0"/>
              </a:spcBef>
              <a:spcAft>
                <a:spcPts val="0"/>
              </a:spcAft>
              <a:buClr>
                <a:schemeClr val="dk1"/>
              </a:buClr>
              <a:buSzPts val="1100"/>
              <a:buAutoNum type="arabicPeriod"/>
            </a:pPr>
            <a:r>
              <a:rPr lang="en-GB" dirty="0"/>
              <a:t>Improving the quality of life: By improving communication, AAC can help adults with neurodegenerative diseases to maintain their independence, reduce frustration and anxiety, and improve their social interactions.</a:t>
            </a:r>
          </a:p>
          <a:p>
            <a:pPr marL="457200" lvl="0" indent="-298450" algn="l" rtl="0">
              <a:lnSpc>
                <a:spcPct val="115000"/>
              </a:lnSpc>
              <a:spcBef>
                <a:spcPts val="0"/>
              </a:spcBef>
              <a:spcAft>
                <a:spcPts val="0"/>
              </a:spcAft>
              <a:buClr>
                <a:schemeClr val="dk1"/>
              </a:buClr>
              <a:buSzPts val="1100"/>
              <a:buAutoNum type="arabicPeriod"/>
            </a:pPr>
            <a:r>
              <a:rPr lang="en-GB" dirty="0"/>
              <a:t>Supporting memory and cognition: AAC can also support memory and cognition in adults with neurodegenerative diseases. For example, memory aids such as visual schedules, checklists, and reminders can help individuals remember important tasks and information.</a:t>
            </a:r>
          </a:p>
          <a:p>
            <a:pPr marL="457200" lvl="0" indent="-298450" algn="l" rtl="0">
              <a:lnSpc>
                <a:spcPct val="115000"/>
              </a:lnSpc>
              <a:spcBef>
                <a:spcPts val="0"/>
              </a:spcBef>
              <a:spcAft>
                <a:spcPts val="0"/>
              </a:spcAft>
              <a:buClr>
                <a:schemeClr val="dk1"/>
              </a:buClr>
              <a:buSzPts val="1100"/>
              <a:buAutoNum type="arabicPeriod"/>
            </a:pPr>
            <a:r>
              <a:rPr lang="en-GB" dirty="0"/>
              <a:t>Providing caregiver support: Caregivers of adults with neurodegenerative diseases can also benefit from AAC tools and techniques. For example, using picture boards or visual schedules can help caregivers communicate with their loved ones more effectively and reduce stress.</a:t>
            </a:r>
          </a:p>
          <a:p>
            <a:pPr marL="457200" lvl="0" indent="-298450" algn="l" rtl="0">
              <a:lnSpc>
                <a:spcPct val="115000"/>
              </a:lnSpc>
              <a:spcBef>
                <a:spcPts val="0"/>
              </a:spcBef>
              <a:spcAft>
                <a:spcPts val="0"/>
              </a:spcAft>
              <a:buClr>
                <a:schemeClr val="dk1"/>
              </a:buClr>
              <a:buSzPts val="1100"/>
              <a:buAutoNum type="arabicPeriod"/>
            </a:pPr>
            <a:r>
              <a:rPr lang="en-GB" dirty="0"/>
              <a:t>Facilitating end-of-life care: In some cases, individuals with neurodegenerative diseases may lose the ability to communicate completely. In these cases, AAC tools such as facial expression charts or eye-tracking technology can be used to help them communicate their needs and preferences in end-of-life care.</a:t>
            </a:r>
          </a:p>
          <a:p>
            <a:pPr marL="457200" lvl="0" indent="-298450" algn="l" rtl="0">
              <a:lnSpc>
                <a:spcPct val="115000"/>
              </a:lnSpc>
              <a:spcBef>
                <a:spcPts val="0"/>
              </a:spcBef>
              <a:spcAft>
                <a:spcPts val="0"/>
              </a:spcAft>
              <a:buClr>
                <a:schemeClr val="dk1"/>
              </a:buClr>
              <a:buSzPts val="1100"/>
              <a:buAutoNum type="arabicPeriod"/>
            </a:pPr>
            <a:endParaRPr lang="en-GB" dirty="0"/>
          </a:p>
          <a:p>
            <a:pPr marL="0" lvl="0" indent="0" algn="l" rtl="0">
              <a:lnSpc>
                <a:spcPct val="175000"/>
              </a:lnSpc>
              <a:spcBef>
                <a:spcPts val="2900"/>
              </a:spcBef>
              <a:spcAft>
                <a:spcPts val="0"/>
              </a:spcAft>
              <a:buClr>
                <a:schemeClr val="dk1"/>
              </a:buClr>
              <a:buSzPts val="1100"/>
              <a:buFont typeface="Arial"/>
              <a:buNone/>
            </a:pPr>
            <a:r>
              <a:rPr lang="en-GB" dirty="0"/>
              <a:t>Overall, AAC can be a valuable tool for improving communication and quality of life for adults with neurodegenerative diseases.</a:t>
            </a: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76</a:t>
            </a:fld>
            <a:endParaRPr lang="en-GB"/>
          </a:p>
        </p:txBody>
      </p:sp>
    </p:spTree>
    <p:extLst>
      <p:ext uri="{BB962C8B-B14F-4D97-AF65-F5344CB8AC3E}">
        <p14:creationId xmlns:p14="http://schemas.microsoft.com/office/powerpoint/2010/main" val="1025116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Caregivers are crucial partners for the success of AAC intervention, both for providing accurate information about a person’s past and for engineering the current environment for successful AAC implementation. Supporting someone’s communication through cueing or tools is not intuitive, however. Caregivers may require specific training to learn positive interaction styles and cueing strategies. One value of AAC for conversation between persons with dementia and their caregivers is that the tools offer visual and literal joint reference to create common meaning for social interaction. </a:t>
            </a:r>
          </a:p>
          <a:p>
            <a:endParaRPr lang="nb-NO"/>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77</a:t>
            </a:fld>
            <a:endParaRPr lang="en-GB"/>
          </a:p>
        </p:txBody>
      </p:sp>
    </p:spTree>
    <p:extLst>
      <p:ext uri="{BB962C8B-B14F-4D97-AF65-F5344CB8AC3E}">
        <p14:creationId xmlns:p14="http://schemas.microsoft.com/office/powerpoint/2010/main" val="11962442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Ref:</a:t>
            </a:r>
          </a:p>
          <a:p>
            <a:r>
              <a:rPr lang="en-GB"/>
              <a:t>http://www.aimsxml.com/Sub_Pages/Palmtop.html</a:t>
            </a:r>
          </a:p>
        </p:txBody>
      </p:sp>
      <p:sp>
        <p:nvSpPr>
          <p:cNvPr id="4" name="Plassholder for lysbildenummer 3"/>
          <p:cNvSpPr>
            <a:spLocks noGrp="1"/>
          </p:cNvSpPr>
          <p:nvPr>
            <p:ph type="sldNum" sz="quarter" idx="5"/>
          </p:nvPr>
        </p:nvSpPr>
        <p:spPr/>
        <p:txBody>
          <a:bodyPr/>
          <a:lstStyle/>
          <a:p>
            <a:fld id="{3DD60B39-9644-9442-B7E4-C4C7820C1594}" type="slidenum">
              <a:rPr lang="en-GB" smtClean="0"/>
              <a:t>78</a:t>
            </a:fld>
            <a:endParaRPr lang="en-GB"/>
          </a:p>
        </p:txBody>
      </p:sp>
    </p:spTree>
    <p:extLst>
      <p:ext uri="{BB962C8B-B14F-4D97-AF65-F5344CB8AC3E}">
        <p14:creationId xmlns:p14="http://schemas.microsoft.com/office/powerpoint/2010/main" val="3578292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Ref:</a:t>
            </a:r>
          </a:p>
          <a:p>
            <a:r>
              <a:rPr lang="en-GB"/>
              <a:t>https://relish-life.com/dementia-reminiscence/magnetic-picture-boards</a:t>
            </a: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79</a:t>
            </a:fld>
            <a:endParaRPr lang="en-GB"/>
          </a:p>
        </p:txBody>
      </p:sp>
    </p:spTree>
    <p:extLst>
      <p:ext uri="{BB962C8B-B14F-4D97-AF65-F5344CB8AC3E}">
        <p14:creationId xmlns:p14="http://schemas.microsoft.com/office/powerpoint/2010/main" val="18470173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Bourgeois has shown that use of simple memory aids enhances the quality of conversation of persons with moderate Alzheimer-type dementia. Six individuals with moderate to severe dementia served as either subject or partner in dyads during 5-min conversational probes conducted three times per week in day-care and nursing-home settings. During phases when a memory aid, consisting of personally relevant picture and sentence stimuli, was available, most subjects used their own aid to improve the quality of conversations by increasing the frequency of on-topic statements, diminishing nonproductive utterances, lengthening their conversational turn, and/or increasing the frequency of turns taken</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80</a:t>
            </a:fld>
            <a:endParaRPr lang="en-GB"/>
          </a:p>
        </p:txBody>
      </p:sp>
    </p:spTree>
    <p:extLst>
      <p:ext uri="{BB962C8B-B14F-4D97-AF65-F5344CB8AC3E}">
        <p14:creationId xmlns:p14="http://schemas.microsoft.com/office/powerpoint/2010/main" val="33793987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Yasuda and colleagues (2009) have reported success in reducing behavioral disturbances in persons with dementia by using personalized reminiscence photo videos (personal photos with narration and background music) and video phone technology.</a:t>
            </a:r>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81</a:t>
            </a:fld>
            <a:endParaRPr lang="en-GB"/>
          </a:p>
        </p:txBody>
      </p:sp>
    </p:spTree>
    <p:extLst>
      <p:ext uri="{BB962C8B-B14F-4D97-AF65-F5344CB8AC3E}">
        <p14:creationId xmlns:p14="http://schemas.microsoft.com/office/powerpoint/2010/main" val="3048683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In Sri Lanka, as health professionals, we are bound to take informed consent from the patients before we start any inspection and examination of the body, procedures, investigations and treatments with the patients. This may be taken verbally or in writing. At this moment we will have to explain risk and benefits of what we are going to do with the patients. When we consider care of the NDD patients, many are not capable of giving their own informed consent to the staff, and we need their close relative’s consent to start our job. If not this can end up as a serious legal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Informed consent implies that they really know and have an understanding of what they are agreeing to. It is the general view of the Sri Lankan law that the patients should decide for themselves, and not have things decided for them by the healthcare staff, no matter how well the intention of this would be. Several court cases have considered elements that staff should 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personality, temperament and attitude of the patient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 person’s level of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To be valid such consent must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Competently given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Freely given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Informed and specific to the examination or procedure being performed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Calibri" panose="020F0502020204030204" pitchFamily="34" charset="0"/>
              <a:cs typeface="Calibri" panose="020F0502020204030204" pitchFamily="34" charset="0"/>
            </a:endParaRPr>
          </a:p>
          <a:p>
            <a:r>
              <a:rPr lang="en-US" sz="1200" i="0" dirty="0">
                <a:latin typeface="Calibri" panose="020F0502020204030204" pitchFamily="34" charset="0"/>
                <a:cs typeface="Calibri" panose="020F0502020204030204" pitchFamily="34" charset="0"/>
              </a:rPr>
              <a:t>According to the Sri Lankan Policy on healthcare quality and safety, it is a priority </a:t>
            </a:r>
            <a:r>
              <a:rPr lang="nb-NO" i="0">
                <a:effectLst/>
                <a:latin typeface="Helvetica" pitchFamily="2" charset="0"/>
              </a:rPr>
              <a:t>To promote evidence-based, ethically accepted clinical practices to ensure the best possible outcome for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82</a:t>
            </a:fld>
            <a:endParaRPr lang="en-GB"/>
          </a:p>
        </p:txBody>
      </p:sp>
    </p:spTree>
    <p:extLst>
      <p:ext uri="{BB962C8B-B14F-4D97-AF65-F5344CB8AC3E}">
        <p14:creationId xmlns:p14="http://schemas.microsoft.com/office/powerpoint/2010/main" val="3669057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8</a:t>
            </a:fld>
            <a:endParaRPr lang="en-GB"/>
          </a:p>
        </p:txBody>
      </p:sp>
    </p:spTree>
    <p:extLst>
      <p:ext uri="{BB962C8B-B14F-4D97-AF65-F5344CB8AC3E}">
        <p14:creationId xmlns:p14="http://schemas.microsoft.com/office/powerpoint/2010/main" val="37642714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Ref: Healthcare for older people with Dementia  Holistic approach. Sri Lanka association of geriatric medicine, 2018</a:t>
            </a:r>
          </a:p>
          <a:p>
            <a:r>
              <a:rPr lang="en-GB"/>
              <a:t> https://www.slagm.lk/wp-content/uploads/2019/04/Dementia-Final.pdf</a:t>
            </a:r>
          </a:p>
        </p:txBody>
      </p:sp>
      <p:sp>
        <p:nvSpPr>
          <p:cNvPr id="4" name="Plassholder for lysbildenummer 3"/>
          <p:cNvSpPr>
            <a:spLocks noGrp="1"/>
          </p:cNvSpPr>
          <p:nvPr>
            <p:ph type="sldNum" sz="quarter" idx="5"/>
          </p:nvPr>
        </p:nvSpPr>
        <p:spPr/>
        <p:txBody>
          <a:bodyPr/>
          <a:lstStyle/>
          <a:p>
            <a:fld id="{3DD60B39-9644-9442-B7E4-C4C7820C1594}" type="slidenum">
              <a:rPr lang="en-GB" smtClean="0"/>
              <a:t>83</a:t>
            </a:fld>
            <a:endParaRPr lang="en-GB"/>
          </a:p>
        </p:txBody>
      </p:sp>
    </p:spTree>
    <p:extLst>
      <p:ext uri="{BB962C8B-B14F-4D97-AF65-F5344CB8AC3E}">
        <p14:creationId xmlns:p14="http://schemas.microsoft.com/office/powerpoint/2010/main" val="3506811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DISCUSS IN PAIRS WHAT CAN THE HEALTCARE PROFESSIONAL CONTRIBUTE WITH HERE? </a:t>
            </a:r>
          </a:p>
          <a:p>
            <a:endParaRPr lang="en-GB"/>
          </a:p>
          <a:p>
            <a:r>
              <a:rPr lang="en-GB"/>
              <a:t>Case from:</a:t>
            </a:r>
          </a:p>
          <a:p>
            <a:r>
              <a:rPr lang="en-GB"/>
              <a:t>https://www.slagm.lk/wp-content/uploads/2019/04/Dementia-Final.pdf</a:t>
            </a:r>
          </a:p>
          <a:p>
            <a:r>
              <a:rPr lang="en-GB"/>
              <a:t>Page 16</a:t>
            </a:r>
          </a:p>
          <a:p>
            <a:endParaRPr lang="en-GB"/>
          </a:p>
          <a:p>
            <a:r>
              <a:rPr lang="en-GB"/>
              <a:t>Ideally a detailed functional assessment and risk assessment should be carried out by the multidisciplinary team. </a:t>
            </a:r>
          </a:p>
          <a:p>
            <a:r>
              <a:rPr lang="en-GB"/>
              <a:t>Neuro-imaging is recommended at least once during the assessment specially to look for reversible causes. Even though MRI scan is better, in Sri Lanka a CT scan of brain is an option as MRI scan facilities are limited.</a:t>
            </a:r>
          </a:p>
          <a:p>
            <a:endParaRPr lang="en-GB"/>
          </a:p>
          <a:p>
            <a:r>
              <a:rPr lang="en-GB"/>
              <a:t>His family must be educated about the nature of illness, the role of cognitive enhancers, importance of non-pharmacological interventions and legal aspects.</a:t>
            </a:r>
          </a:p>
          <a:p>
            <a:endParaRPr lang="en-GB"/>
          </a:p>
          <a:p>
            <a:r>
              <a:rPr lang="en-GB"/>
              <a:t>Non-pharmacological strategies</a:t>
            </a:r>
          </a:p>
          <a:p>
            <a:r>
              <a:rPr lang="en-GB"/>
              <a:t>Physical exercise, socialization and regular routines were recommended as this improves quality of life and reduces boredom and behaviour problems. Tasks which are cognitively stimulating such as reading, board games and puzzle making were recommended. These activities should be tailored according to the patient’s interest and abilities. In in-patient units and day units these activities can be carried out in groups. Reminiscence therapy which includes looking at old photographs was tried with help of his family. Reality orientation with calendars and clocks was done</a:t>
            </a:r>
          </a:p>
          <a:p>
            <a:endParaRPr lang="en-GB"/>
          </a:p>
          <a:p>
            <a:r>
              <a:rPr lang="en-GB"/>
              <a:t>Care giver assessment is an important aspect of management. His wife was</a:t>
            </a:r>
          </a:p>
          <a:p>
            <a:r>
              <a:rPr lang="en-GB"/>
              <a:t>assessed to see whether she was coping well and if there was any evidence</a:t>
            </a:r>
          </a:p>
          <a:p>
            <a:r>
              <a:rPr lang="en-GB"/>
              <a:t>of stress or depression. She was educated regarding stress management</a:t>
            </a:r>
          </a:p>
          <a:p>
            <a:r>
              <a:rPr lang="en-GB"/>
              <a:t>strategies. In Sri Lanka the family looks after patients with dementia as there</a:t>
            </a:r>
          </a:p>
          <a:p>
            <a:r>
              <a:rPr lang="en-GB"/>
              <a:t>are very few residential and day facilities which take care of such patients.</a:t>
            </a:r>
          </a:p>
          <a:p>
            <a:r>
              <a:rPr lang="en-GB"/>
              <a:t>Patients living around Colombo can attend the day center of the Sri Lanka</a:t>
            </a:r>
          </a:p>
          <a:p>
            <a:r>
              <a:rPr lang="en-GB"/>
              <a:t>Alzheimer’s Foundation. This provides a respite for caregivers. It is important</a:t>
            </a:r>
          </a:p>
          <a:p>
            <a:r>
              <a:rPr lang="en-GB"/>
              <a:t>that the whole family contributes to the management as often a single carer is</a:t>
            </a:r>
          </a:p>
          <a:p>
            <a:r>
              <a:rPr lang="en-GB"/>
              <a:t>burdened with the task of looking after such patients.</a:t>
            </a:r>
          </a:p>
          <a:p>
            <a:r>
              <a:rPr lang="en-GB"/>
              <a:t>A family meeting was held with his two children and they were encouraged to</a:t>
            </a:r>
          </a:p>
          <a:p>
            <a:r>
              <a:rPr lang="en-GB"/>
              <a:t>provide respite for their mother during weekends.</a:t>
            </a:r>
          </a:p>
        </p:txBody>
      </p:sp>
      <p:sp>
        <p:nvSpPr>
          <p:cNvPr id="4" name="Plassholder for lysbildenummer 3"/>
          <p:cNvSpPr>
            <a:spLocks noGrp="1"/>
          </p:cNvSpPr>
          <p:nvPr>
            <p:ph type="sldNum" sz="quarter" idx="5"/>
          </p:nvPr>
        </p:nvSpPr>
        <p:spPr/>
        <p:txBody>
          <a:bodyPr/>
          <a:lstStyle/>
          <a:p>
            <a:fld id="{3DD60B39-9644-9442-B7E4-C4C7820C1594}" type="slidenum">
              <a:rPr lang="en-GB" smtClean="0"/>
              <a:t>84</a:t>
            </a:fld>
            <a:endParaRPr lang="en-GB"/>
          </a:p>
        </p:txBody>
      </p:sp>
    </p:spTree>
    <p:extLst>
      <p:ext uri="{BB962C8B-B14F-4D97-AF65-F5344CB8AC3E}">
        <p14:creationId xmlns:p14="http://schemas.microsoft.com/office/powerpoint/2010/main" val="8106111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85</a:t>
            </a:fld>
            <a:endParaRPr lang="en-GB"/>
          </a:p>
        </p:txBody>
      </p:sp>
    </p:spTree>
    <p:extLst>
      <p:ext uri="{BB962C8B-B14F-4D97-AF65-F5344CB8AC3E}">
        <p14:creationId xmlns:p14="http://schemas.microsoft.com/office/powerpoint/2010/main" val="15033278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3DD60B39-9644-9442-B7E4-C4C7820C1594}" type="slidenum">
              <a:rPr lang="en-GB" smtClean="0"/>
              <a:t>87</a:t>
            </a:fld>
            <a:endParaRPr lang="en-GB"/>
          </a:p>
        </p:txBody>
      </p:sp>
    </p:spTree>
    <p:extLst>
      <p:ext uri="{BB962C8B-B14F-4D97-AF65-F5344CB8AC3E}">
        <p14:creationId xmlns:p14="http://schemas.microsoft.com/office/powerpoint/2010/main" val="196092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45981C-09A1-4A4E-AF87-BCA9ACF904EB}" type="slidenum">
              <a:rPr lang="en-GB" smtClean="0"/>
              <a:t>88</a:t>
            </a:fld>
            <a:endParaRPr lang="en-GB"/>
          </a:p>
        </p:txBody>
      </p:sp>
    </p:spTree>
    <p:extLst>
      <p:ext uri="{BB962C8B-B14F-4D97-AF65-F5344CB8AC3E}">
        <p14:creationId xmlns:p14="http://schemas.microsoft.com/office/powerpoint/2010/main" val="338424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effectLst/>
                <a:latin typeface="Times" pitchFamily="2" charset="0"/>
              </a:rPr>
              <a:t>In </a:t>
            </a:r>
            <a:r>
              <a:rPr lang="nb-NO" i="1" dirty="0" err="1">
                <a:effectLst/>
                <a:latin typeface="Times" pitchFamily="2" charset="0"/>
              </a:rPr>
              <a:t>consideration</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extant</a:t>
            </a:r>
            <a:r>
              <a:rPr lang="nb-NO" i="1" dirty="0">
                <a:effectLst/>
                <a:latin typeface="Times" pitchFamily="2" charset="0"/>
              </a:rPr>
              <a:t> </a:t>
            </a:r>
            <a:r>
              <a:rPr lang="nb-NO" i="1" dirty="0" err="1">
                <a:effectLst/>
                <a:latin typeface="Times" pitchFamily="2" charset="0"/>
              </a:rPr>
              <a:t>theory</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have </a:t>
            </a:r>
            <a:r>
              <a:rPr lang="nb-NO" i="1" dirty="0" err="1">
                <a:effectLst/>
                <a:latin typeface="Times" pitchFamily="2" charset="0"/>
              </a:rPr>
              <a:t>been</a:t>
            </a:r>
            <a:r>
              <a:rPr lang="nb-NO" i="1" dirty="0">
                <a:effectLst/>
                <a:latin typeface="Times" pitchFamily="2" charset="0"/>
              </a:rPr>
              <a:t> used to </a:t>
            </a:r>
            <a:r>
              <a:rPr lang="nb-NO" i="1" dirty="0" err="1">
                <a:effectLst/>
                <a:latin typeface="Times" pitchFamily="2" charset="0"/>
              </a:rPr>
              <a:t>study</a:t>
            </a:r>
            <a:r>
              <a:rPr lang="nb-NO" i="1" dirty="0">
                <a:effectLst/>
                <a:latin typeface="Times" pitchFamily="2" charset="0"/>
              </a:rPr>
              <a:t> person-</a:t>
            </a:r>
            <a:r>
              <a:rPr lang="nb-NO" i="1" dirty="0" err="1">
                <a:effectLst/>
                <a:latin typeface="Times" pitchFamily="2" charset="0"/>
              </a:rPr>
              <a:t>centred</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three</a:t>
            </a:r>
            <a:r>
              <a:rPr lang="nb-NO" i="0" dirty="0">
                <a:effectLst/>
                <a:latin typeface="Times" pitchFamily="2" charset="0"/>
              </a:rPr>
              <a:t> </a:t>
            </a:r>
            <a:r>
              <a:rPr lang="nb-NO" i="1" dirty="0" err="1">
                <a:effectLst/>
                <a:latin typeface="Times" pitchFamily="2" charset="0"/>
              </a:rPr>
              <a:t>theoretical</a:t>
            </a:r>
            <a:r>
              <a:rPr lang="nb-NO" i="1" dirty="0">
                <a:effectLst/>
                <a:latin typeface="Times" pitchFamily="2" charset="0"/>
              </a:rPr>
              <a:t> </a:t>
            </a:r>
            <a:r>
              <a:rPr lang="nb-NO" i="1" dirty="0" err="1">
                <a:effectLst/>
                <a:latin typeface="Times" pitchFamily="2" charset="0"/>
              </a:rPr>
              <a:t>perspectives</a:t>
            </a:r>
            <a:r>
              <a:rPr lang="nb-NO" i="1" dirty="0">
                <a:effectLst/>
                <a:latin typeface="Times" pitchFamily="2" charset="0"/>
              </a:rPr>
              <a:t> </a:t>
            </a:r>
            <a:r>
              <a:rPr lang="nb-NO" i="1" dirty="0" err="1">
                <a:effectLst/>
                <a:latin typeface="Times" pitchFamily="2" charset="0"/>
              </a:rPr>
              <a:t>emerged</a:t>
            </a:r>
            <a:r>
              <a:rPr lang="nb-NO" i="1" dirty="0">
                <a:effectLst/>
                <a:latin typeface="Times" pitchFamily="2" charset="0"/>
              </a:rPr>
              <a:t>.</a:t>
            </a:r>
          </a:p>
          <a:p>
            <a:endParaRPr lang="nb-NO" i="1" dirty="0">
              <a:effectLst/>
              <a:latin typeface="Times" pitchFamily="2" charset="0"/>
            </a:endParaRPr>
          </a:p>
          <a:p>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Accommodation</a:t>
            </a:r>
            <a:r>
              <a:rPr lang="nb-NO" i="1" dirty="0">
                <a:effectLst/>
                <a:latin typeface="Times" pitchFamily="2" charset="0"/>
              </a:rPr>
              <a:t> </a:t>
            </a:r>
            <a:r>
              <a:rPr lang="nb-NO" i="1" dirty="0" err="1">
                <a:effectLst/>
                <a:latin typeface="Times" pitchFamily="2" charset="0"/>
              </a:rPr>
              <a:t>Theory</a:t>
            </a:r>
            <a:r>
              <a:rPr lang="nb-NO" i="1" dirty="0">
                <a:effectLst/>
                <a:latin typeface="Times" pitchFamily="2" charset="0"/>
              </a:rPr>
              <a:t> </a:t>
            </a:r>
            <a:r>
              <a:rPr lang="nb-NO" i="1" dirty="0" err="1">
                <a:effectLst/>
                <a:latin typeface="Times" pitchFamily="2" charset="0"/>
              </a:rPr>
              <a:t>assumes</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communicators</a:t>
            </a:r>
            <a:r>
              <a:rPr lang="nb-NO" i="1" dirty="0">
                <a:effectLst/>
                <a:latin typeface="Times" pitchFamily="2" charset="0"/>
              </a:rPr>
              <a:t> </a:t>
            </a:r>
            <a:r>
              <a:rPr lang="nb-NO" i="1" dirty="0" err="1">
                <a:effectLst/>
                <a:latin typeface="Times" pitchFamily="2" charset="0"/>
              </a:rPr>
              <a:t>modify</a:t>
            </a:r>
            <a:r>
              <a:rPr lang="nb-NO" i="1" dirty="0">
                <a:effectLst/>
                <a:latin typeface="Times" pitchFamily="2" charset="0"/>
              </a:rPr>
              <a:t> or </a:t>
            </a:r>
            <a:r>
              <a:rPr lang="nb-NO" i="1" dirty="0" err="1">
                <a:effectLst/>
                <a:latin typeface="Times" pitchFamily="2" charset="0"/>
              </a:rPr>
              <a:t>adjust</a:t>
            </a:r>
            <a:r>
              <a:rPr lang="nb-NO" i="1" dirty="0">
                <a:effectLst/>
                <a:latin typeface="Times" pitchFamily="2" charset="0"/>
              </a:rPr>
              <a:t> </a:t>
            </a:r>
            <a:r>
              <a:rPr lang="nb-NO" i="1" dirty="0" err="1">
                <a:effectLst/>
                <a:latin typeface="Times" pitchFamily="2" charset="0"/>
              </a:rPr>
              <a:t>their</a:t>
            </a:r>
            <a:r>
              <a:rPr lang="nb-NO" i="0" dirty="0">
                <a:effectLst/>
                <a:latin typeface="Times" pitchFamily="2" charset="0"/>
              </a:rPr>
              <a:t> </a:t>
            </a:r>
            <a:r>
              <a:rPr lang="nb-NO" i="1" dirty="0" err="1">
                <a:effectLst/>
                <a:latin typeface="Times" pitchFamily="2" charset="0"/>
              </a:rPr>
              <a:t>speech</a:t>
            </a:r>
            <a:r>
              <a:rPr lang="nb-NO" i="1" dirty="0">
                <a:effectLst/>
                <a:latin typeface="Times" pitchFamily="2" charset="0"/>
              </a:rPr>
              <a:t> and non-verbal </a:t>
            </a:r>
            <a:r>
              <a:rPr lang="nb-NO" i="1" dirty="0" err="1">
                <a:effectLst/>
                <a:latin typeface="Times" pitchFamily="2" charset="0"/>
              </a:rPr>
              <a:t>behaviours</a:t>
            </a:r>
            <a:r>
              <a:rPr lang="nb-NO" i="1" dirty="0">
                <a:effectLst/>
                <a:latin typeface="Times" pitchFamily="2" charset="0"/>
              </a:rPr>
              <a:t> to </a:t>
            </a:r>
            <a:r>
              <a:rPr lang="nb-NO" i="1" dirty="0" err="1">
                <a:effectLst/>
                <a:latin typeface="Times" pitchFamily="2" charset="0"/>
              </a:rPr>
              <a:t>each</a:t>
            </a:r>
            <a:r>
              <a:rPr lang="nb-NO" i="1" dirty="0">
                <a:effectLst/>
                <a:latin typeface="Times" pitchFamily="2" charset="0"/>
              </a:rPr>
              <a:t> </a:t>
            </a:r>
            <a:r>
              <a:rPr lang="nb-NO" i="1" dirty="0" err="1">
                <a:effectLst/>
                <a:latin typeface="Times" pitchFamily="2" charset="0"/>
              </a:rPr>
              <a:t>other</a:t>
            </a:r>
            <a:r>
              <a:rPr lang="nb-NO" i="1" dirty="0">
                <a:effectLst/>
                <a:latin typeface="Times" pitchFamily="2" charset="0"/>
              </a:rPr>
              <a:t> </a:t>
            </a:r>
            <a:r>
              <a:rPr lang="nb-NO" i="1" dirty="0" err="1">
                <a:effectLst/>
                <a:latin typeface="Times" pitchFamily="2" charset="0"/>
              </a:rPr>
              <a:t>based</a:t>
            </a:r>
            <a:r>
              <a:rPr lang="nb-NO" i="1" dirty="0">
                <a:effectLst/>
                <a:latin typeface="Times" pitchFamily="2" charset="0"/>
              </a:rPr>
              <a:t> </a:t>
            </a:r>
            <a:r>
              <a:rPr lang="nb-NO" i="1" dirty="0" err="1">
                <a:effectLst/>
                <a:latin typeface="Times" pitchFamily="2" charset="0"/>
              </a:rPr>
              <a:t>on</a:t>
            </a:r>
            <a:r>
              <a:rPr lang="nb-NO" i="1" dirty="0">
                <a:effectLst/>
                <a:latin typeface="Times" pitchFamily="2" charset="0"/>
              </a:rPr>
              <a:t> </a:t>
            </a:r>
            <a:r>
              <a:rPr lang="nb-NO" i="1" dirty="0" err="1">
                <a:effectLst/>
                <a:latin typeface="Times" pitchFamily="2" charset="0"/>
              </a:rPr>
              <a:t>individual</a:t>
            </a:r>
            <a:r>
              <a:rPr lang="nb-NO" i="1" dirty="0">
                <a:effectLst/>
                <a:latin typeface="Times" pitchFamily="2" charset="0"/>
              </a:rPr>
              <a:t> </a:t>
            </a:r>
            <a:r>
              <a:rPr lang="nb-NO" i="1" dirty="0" err="1">
                <a:effectLst/>
                <a:latin typeface="Times" pitchFamily="2" charset="0"/>
              </a:rPr>
              <a:t>values</a:t>
            </a:r>
            <a:r>
              <a:rPr lang="nb-NO" i="1" dirty="0">
                <a:effectLst/>
                <a:latin typeface="Times" pitchFamily="2" charset="0"/>
              </a:rPr>
              <a:t>, </a:t>
            </a:r>
            <a:r>
              <a:rPr lang="nb-NO" i="1" dirty="0" err="1">
                <a:effectLst/>
                <a:latin typeface="Times" pitchFamily="2" charset="0"/>
              </a:rPr>
              <a:t>perceptions</a:t>
            </a:r>
            <a:r>
              <a:rPr lang="nb-NO" i="1" dirty="0">
                <a:effectLst/>
                <a:latin typeface="Times" pitchFamily="2" charset="0"/>
              </a:rPr>
              <a:t> and</a:t>
            </a:r>
            <a:r>
              <a:rPr lang="nb-NO" i="0" dirty="0">
                <a:effectLst/>
                <a:latin typeface="Times" pitchFamily="2" charset="0"/>
              </a:rPr>
              <a:t> </a:t>
            </a:r>
            <a:r>
              <a:rPr lang="nb-NO" i="1" dirty="0" err="1">
                <a:effectLst/>
                <a:latin typeface="Times" pitchFamily="2" charset="0"/>
              </a:rPr>
              <a:t>motivations</a:t>
            </a:r>
            <a:r>
              <a:rPr lang="nb-NO" i="1" dirty="0">
                <a:effectLst/>
                <a:latin typeface="Times" pitchFamily="2" charset="0"/>
              </a:rPr>
              <a:t>. In </a:t>
            </a:r>
            <a:r>
              <a:rPr lang="nb-NO" i="1" dirty="0" err="1">
                <a:effectLst/>
                <a:latin typeface="Times" pitchFamily="2" charset="0"/>
              </a:rPr>
              <a:t>other</a:t>
            </a:r>
            <a:r>
              <a:rPr lang="nb-NO" i="1" dirty="0">
                <a:effectLst/>
                <a:latin typeface="Times" pitchFamily="2" charset="0"/>
              </a:rPr>
              <a:t> </a:t>
            </a:r>
            <a:r>
              <a:rPr lang="nb-NO" i="1" dirty="0" err="1">
                <a:effectLst/>
                <a:latin typeface="Times" pitchFamily="2" charset="0"/>
              </a:rPr>
              <a:t>words</a:t>
            </a:r>
            <a:r>
              <a:rPr lang="nb-NO" i="1" dirty="0">
                <a:effectLst/>
                <a:latin typeface="Times" pitchFamily="2" charset="0"/>
              </a:rPr>
              <a:t>, speakers </a:t>
            </a:r>
            <a:r>
              <a:rPr lang="nb-NO" i="1" dirty="0" err="1">
                <a:effectLst/>
                <a:latin typeface="Helvetica" pitchFamily="2" charset="0"/>
              </a:rPr>
              <a:t>accommodate</a:t>
            </a:r>
            <a:r>
              <a:rPr lang="nb-NO" i="1" dirty="0">
                <a:effectLst/>
                <a:latin typeface="Helvetica" pitchFamily="2" charset="0"/>
              </a:rPr>
              <a:t> </a:t>
            </a:r>
            <a:r>
              <a:rPr lang="nb-NO" i="1" dirty="0" err="1">
                <a:effectLst/>
                <a:latin typeface="Times" pitchFamily="2" charset="0"/>
              </a:rPr>
              <a:t>their</a:t>
            </a:r>
            <a:r>
              <a:rPr lang="nb-NO" i="1" dirty="0">
                <a:effectLst/>
                <a:latin typeface="Times" pitchFamily="2" charset="0"/>
              </a:rPr>
              <a:t> </a:t>
            </a:r>
            <a:r>
              <a:rPr lang="nb-NO" i="1" dirty="0" err="1">
                <a:effectLst/>
                <a:latin typeface="Times" pitchFamily="2" charset="0"/>
              </a:rPr>
              <a:t>approaches</a:t>
            </a:r>
            <a:r>
              <a:rPr lang="nb-NO" i="1" dirty="0">
                <a:effectLst/>
                <a:latin typeface="Times" pitchFamily="2" charset="0"/>
              </a:rPr>
              <a:t> </a:t>
            </a:r>
            <a:r>
              <a:rPr lang="nb-NO" i="1" dirty="0" err="1">
                <a:effectLst/>
                <a:latin typeface="Times" pitchFamily="2" charset="0"/>
              </a:rPr>
              <a:t>based</a:t>
            </a:r>
            <a:r>
              <a:rPr lang="nb-NO" i="1" dirty="0">
                <a:effectLst/>
                <a:latin typeface="Times" pitchFamily="2" charset="0"/>
              </a:rPr>
              <a:t> </a:t>
            </a:r>
            <a:r>
              <a:rPr lang="nb-NO" i="1" dirty="0" err="1">
                <a:effectLst/>
                <a:latin typeface="Times" pitchFamily="2" charset="0"/>
              </a:rPr>
              <a:t>on</a:t>
            </a:r>
            <a:r>
              <a:rPr lang="nb-NO" i="1" dirty="0">
                <a:effectLst/>
                <a:latin typeface="Times" pitchFamily="2" charset="0"/>
              </a:rPr>
              <a:t> </a:t>
            </a:r>
            <a:r>
              <a:rPr lang="nb-NO" i="1" dirty="0" err="1">
                <a:effectLst/>
                <a:latin typeface="Helvetica" pitchFamily="2" charset="0"/>
              </a:rPr>
              <a:t>their</a:t>
            </a:r>
            <a:r>
              <a:rPr lang="nb-NO" i="1" dirty="0">
                <a:effectLst/>
                <a:latin typeface="Helvetica" pitchFamily="2" charset="0"/>
              </a:rPr>
              <a:t> </a:t>
            </a:r>
            <a:r>
              <a:rPr lang="nb-NO" i="1" dirty="0" err="1">
                <a:effectLst/>
                <a:latin typeface="Helvetica" pitchFamily="2" charset="0"/>
              </a:rPr>
              <a:t>belief</a:t>
            </a:r>
            <a:r>
              <a:rPr lang="nb-NO" i="1" dirty="0">
                <a:effectLst/>
                <a:latin typeface="Helvetica"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the</a:t>
            </a:r>
            <a:r>
              <a:rPr lang="nb-NO" i="0" dirty="0">
                <a:effectLst/>
                <a:latin typeface="Times" pitchFamily="2" charset="0"/>
              </a:rPr>
              <a:t> </a:t>
            </a:r>
            <a:r>
              <a:rPr lang="nb-NO" i="1" dirty="0" err="1">
                <a:effectLst/>
                <a:latin typeface="Times" pitchFamily="2" charset="0"/>
              </a:rPr>
              <a:t>other</a:t>
            </a:r>
            <a:r>
              <a:rPr lang="nb-NO" i="1" dirty="0">
                <a:effectLst/>
                <a:latin typeface="Times" pitchFamily="2" charset="0"/>
              </a:rPr>
              <a:t> persons</a:t>
            </a:r>
            <a:r>
              <a:rPr lang="nb-NO" i="1" dirty="0">
                <a:effectLst/>
                <a:latin typeface="Helvetica" pitchFamily="2" charset="0"/>
              </a:rPr>
              <a:t>’ </a:t>
            </a:r>
            <a:r>
              <a:rPr lang="nb-NO" i="1" dirty="0" err="1">
                <a:effectLst/>
                <a:latin typeface="Times" pitchFamily="2" charset="0"/>
              </a:rPr>
              <a:t>communicative</a:t>
            </a:r>
            <a:r>
              <a:rPr lang="nb-NO" i="1" dirty="0">
                <a:effectLst/>
                <a:latin typeface="Times" pitchFamily="2" charset="0"/>
              </a:rPr>
              <a:t> </a:t>
            </a:r>
            <a:r>
              <a:rPr lang="nb-NO" i="1" dirty="0" err="1">
                <a:effectLst/>
                <a:latin typeface="Times" pitchFamily="2" charset="0"/>
              </a:rPr>
              <a:t>capabilities</a:t>
            </a:r>
            <a:r>
              <a:rPr lang="nb-NO" i="1" dirty="0">
                <a:effectLst/>
                <a:latin typeface="Times" pitchFamily="2" charset="0"/>
              </a:rPr>
              <a:t> (</a:t>
            </a:r>
            <a:r>
              <a:rPr lang="nb-NO" i="1" dirty="0">
                <a:solidFill>
                  <a:srgbClr val="0000FF"/>
                </a:solidFill>
                <a:effectLst/>
                <a:latin typeface="Times" pitchFamily="2" charset="0"/>
              </a:rPr>
              <a:t>Coupland et al., 1988</a:t>
            </a:r>
            <a:r>
              <a:rPr lang="nb-NO" i="1" dirty="0">
                <a:effectLst/>
                <a:latin typeface="Times" pitchFamily="2" charset="0"/>
              </a:rPr>
              <a:t>).</a:t>
            </a:r>
            <a:endParaRPr lang="nb-NO" dirty="0">
              <a:effectLst/>
              <a:latin typeface="Times" pitchFamily="2" charset="0"/>
            </a:endParaRPr>
          </a:p>
          <a:p>
            <a:endParaRPr lang="nb-NO" i="1" dirty="0">
              <a:effectLst/>
              <a:latin typeface="Times" pitchFamily="2" charset="0"/>
            </a:endParaRPr>
          </a:p>
          <a:p>
            <a:endParaRPr lang="nb-NO" i="1"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Ryan et.al’s Communication Predicaments of Ageing Model</a:t>
            </a:r>
            <a:endParaRPr lang="en-US"/>
          </a:p>
          <a:p>
            <a:r>
              <a:rPr lang="nb-NO" i="1" dirty="0" err="1">
                <a:effectLst/>
                <a:latin typeface="Times" pitchFamily="2" charset="0"/>
              </a:rPr>
              <a:t>Inspired</a:t>
            </a:r>
            <a:r>
              <a:rPr lang="nb-NO" i="1" dirty="0">
                <a:effectLst/>
                <a:latin typeface="Times" pitchFamily="2" charset="0"/>
              </a:rPr>
              <a:t> by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Accommodation</a:t>
            </a:r>
            <a:r>
              <a:rPr lang="nb-NO" i="0" dirty="0">
                <a:effectLst/>
                <a:latin typeface="Times" pitchFamily="2" charset="0"/>
              </a:rPr>
              <a:t> </a:t>
            </a:r>
            <a:r>
              <a:rPr lang="nb-NO" i="1" dirty="0" err="1">
                <a:effectLst/>
                <a:latin typeface="Times" pitchFamily="2" charset="0"/>
              </a:rPr>
              <a:t>Theory</a:t>
            </a:r>
            <a:r>
              <a:rPr lang="nb-NO" i="1" dirty="0">
                <a:effectLst/>
                <a:latin typeface="Times" pitchFamily="2" charset="0"/>
              </a:rPr>
              <a:t>, </a:t>
            </a:r>
            <a:r>
              <a:rPr lang="nb-NO" i="1" dirty="0" err="1">
                <a:effectLst/>
                <a:latin typeface="Times" pitchFamily="2" charset="0"/>
              </a:rPr>
              <a:t>this</a:t>
            </a:r>
            <a:r>
              <a:rPr lang="nb-NO" i="1" dirty="0">
                <a:effectLst/>
                <a:latin typeface="Times" pitchFamily="2" charset="0"/>
              </a:rPr>
              <a:t> </a:t>
            </a:r>
            <a:r>
              <a:rPr lang="nb-NO" i="1" dirty="0" err="1">
                <a:effectLst/>
                <a:latin typeface="Times" pitchFamily="2" charset="0"/>
              </a:rPr>
              <a:t>model</a:t>
            </a:r>
            <a:r>
              <a:rPr lang="nb-NO" i="1" dirty="0">
                <a:effectLst/>
                <a:latin typeface="Times" pitchFamily="2" charset="0"/>
              </a:rPr>
              <a:t> (</a:t>
            </a:r>
            <a:r>
              <a:rPr lang="nb-NO" i="1" dirty="0">
                <a:solidFill>
                  <a:srgbClr val="0000FF"/>
                </a:solidFill>
                <a:effectLst/>
                <a:latin typeface="Times" pitchFamily="2" charset="0"/>
              </a:rPr>
              <a:t>Ryan et al., 1986</a:t>
            </a:r>
            <a:r>
              <a:rPr lang="nb-NO" i="1" dirty="0">
                <a:effectLst/>
                <a:latin typeface="Times" pitchFamily="2" charset="0"/>
              </a:rPr>
              <a:t>) </a:t>
            </a:r>
            <a:r>
              <a:rPr lang="nb-NO" i="1" dirty="0" err="1">
                <a:effectLst/>
                <a:latin typeface="Times" pitchFamily="2" charset="0"/>
              </a:rPr>
              <a:t>asserted</a:t>
            </a:r>
            <a:r>
              <a:rPr lang="nb-NO" i="1" dirty="0">
                <a:effectLst/>
                <a:latin typeface="Times" pitchFamily="2" charset="0"/>
              </a:rPr>
              <a:t> </a:t>
            </a:r>
            <a:r>
              <a:rPr lang="nb-NO" i="1" dirty="0" err="1">
                <a:effectLst/>
                <a:latin typeface="Times" pitchFamily="2" charset="0"/>
              </a:rPr>
              <a:t>that</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natural</a:t>
            </a:r>
            <a:r>
              <a:rPr lang="nb-NO" i="1" dirty="0">
                <a:effectLst/>
                <a:latin typeface="Times" pitchFamily="2" charset="0"/>
              </a:rPr>
              <a:t> </a:t>
            </a:r>
            <a:r>
              <a:rPr lang="nb-NO" i="1" dirty="0" err="1">
                <a:effectLst/>
                <a:latin typeface="Times" pitchFamily="2" charset="0"/>
              </a:rPr>
              <a:t>tendency</a:t>
            </a:r>
            <a:r>
              <a:rPr lang="nb-NO" i="1" dirty="0">
                <a:effectLst/>
                <a:latin typeface="Times" pitchFamily="2" charset="0"/>
              </a:rPr>
              <a:t> for </a:t>
            </a:r>
            <a:r>
              <a:rPr lang="nb-NO" i="1" dirty="0" err="1">
                <a:effectLst/>
                <a:latin typeface="Times" pitchFamily="2" charset="0"/>
              </a:rPr>
              <a:t>health</a:t>
            </a:r>
            <a:r>
              <a:rPr lang="nb-NO" i="1" dirty="0">
                <a:effectLst/>
                <a:latin typeface="Times" pitchFamily="2" charset="0"/>
              </a:rPr>
              <a:t> </a:t>
            </a:r>
            <a:r>
              <a:rPr lang="nb-NO" i="1" dirty="0" err="1">
                <a:effectLst/>
                <a:latin typeface="Times" pitchFamily="2" charset="0"/>
              </a:rPr>
              <a:t>care</a:t>
            </a:r>
            <a:r>
              <a:rPr lang="nb-NO" i="1" dirty="0">
                <a:effectLst/>
                <a:latin typeface="Times" pitchFamily="2" charset="0"/>
              </a:rPr>
              <a:t> </a:t>
            </a:r>
            <a:r>
              <a:rPr lang="nb-NO" i="1" dirty="0" err="1">
                <a:effectLst/>
                <a:latin typeface="Times" pitchFamily="2" charset="0"/>
              </a:rPr>
              <a:t>providers</a:t>
            </a:r>
            <a:r>
              <a:rPr lang="nb-NO" i="1" dirty="0">
                <a:effectLst/>
                <a:latin typeface="Times" pitchFamily="2" charset="0"/>
              </a:rPr>
              <a:t> to</a:t>
            </a:r>
            <a:r>
              <a:rPr lang="nb-NO" i="0" dirty="0">
                <a:effectLst/>
                <a:latin typeface="Times" pitchFamily="2" charset="0"/>
              </a:rPr>
              <a:t> </a:t>
            </a:r>
            <a:r>
              <a:rPr lang="nb-NO" i="1" dirty="0" err="1">
                <a:effectLst/>
                <a:latin typeface="Times" pitchFamily="2" charset="0"/>
              </a:rPr>
              <a:t>accommodate</a:t>
            </a:r>
            <a:r>
              <a:rPr lang="nb-NO" i="1" dirty="0">
                <a:effectLst/>
                <a:latin typeface="Times" pitchFamily="2" charset="0"/>
              </a:rPr>
              <a:t> </a:t>
            </a:r>
            <a:r>
              <a:rPr lang="nb-NO" i="1" dirty="0" err="1">
                <a:effectLst/>
                <a:latin typeface="Times" pitchFamily="2" charset="0"/>
              </a:rPr>
              <a:t>their</a:t>
            </a:r>
            <a:r>
              <a:rPr lang="nb-NO" i="1" dirty="0">
                <a:effectLst/>
                <a:latin typeface="Times" pitchFamily="2" charset="0"/>
              </a:rPr>
              <a:t> </a:t>
            </a:r>
            <a:r>
              <a:rPr lang="nb-NO" i="1" dirty="0" err="1">
                <a:effectLst/>
                <a:latin typeface="Times" pitchFamily="2" charset="0"/>
              </a:rPr>
              <a:t>speech</a:t>
            </a:r>
            <a:r>
              <a:rPr lang="nb-NO" i="1" dirty="0">
                <a:effectLst/>
                <a:latin typeface="Times" pitchFamily="2" charset="0"/>
              </a:rPr>
              <a:t> </a:t>
            </a:r>
            <a:r>
              <a:rPr lang="nb-NO" i="1" dirty="0" err="1">
                <a:effectLst/>
                <a:latin typeface="Times" pitchFamily="2" charset="0"/>
              </a:rPr>
              <a:t>when</a:t>
            </a:r>
            <a:r>
              <a:rPr lang="nb-NO" i="1" dirty="0">
                <a:effectLst/>
                <a:latin typeface="Times" pitchFamily="2" charset="0"/>
              </a:rPr>
              <a:t> </a:t>
            </a:r>
            <a:r>
              <a:rPr lang="nb-NO" i="1" dirty="0" err="1">
                <a:effectLst/>
                <a:latin typeface="Times" pitchFamily="2" charset="0"/>
              </a:rPr>
              <a:t>conversing</a:t>
            </a:r>
            <a:r>
              <a:rPr lang="nb-NO" i="1" dirty="0">
                <a:effectLst/>
                <a:latin typeface="Times" pitchFamily="2" charset="0"/>
              </a:rPr>
              <a:t> </a:t>
            </a:r>
            <a:r>
              <a:rPr lang="nb-NO" i="1" dirty="0" err="1">
                <a:effectLst/>
                <a:latin typeface="Times" pitchFamily="2" charset="0"/>
              </a:rPr>
              <a:t>with</a:t>
            </a:r>
            <a:r>
              <a:rPr lang="nb-NO" i="1" dirty="0">
                <a:effectLst/>
                <a:latin typeface="Times" pitchFamily="2" charset="0"/>
              </a:rPr>
              <a:t> older adults is </a:t>
            </a:r>
            <a:r>
              <a:rPr lang="nb-NO" i="1" dirty="0" err="1">
                <a:effectLst/>
                <a:latin typeface="Times" pitchFamily="2" charset="0"/>
              </a:rPr>
              <a:t>based</a:t>
            </a:r>
            <a:r>
              <a:rPr lang="nb-NO" i="1" dirty="0">
                <a:effectLst/>
                <a:latin typeface="Times" pitchFamily="2" charset="0"/>
              </a:rPr>
              <a:t> </a:t>
            </a:r>
            <a:r>
              <a:rPr lang="nb-NO" i="1" dirty="0" err="1">
                <a:effectLst/>
                <a:latin typeface="Times" pitchFamily="2" charset="0"/>
              </a:rPr>
              <a:t>on</a:t>
            </a:r>
            <a:r>
              <a:rPr lang="nb-NO" i="1" dirty="0">
                <a:effectLst/>
                <a:latin typeface="Times" pitchFamily="2" charset="0"/>
              </a:rPr>
              <a:t> </a:t>
            </a:r>
            <a:r>
              <a:rPr lang="nb-NO" i="1" dirty="0" err="1">
                <a:effectLst/>
                <a:latin typeface="Times" pitchFamily="2" charset="0"/>
              </a:rPr>
              <a:t>distorted</a:t>
            </a:r>
            <a:r>
              <a:rPr lang="nb-NO" i="1" dirty="0">
                <a:effectLst/>
                <a:latin typeface="Times" pitchFamily="2" charset="0"/>
              </a:rPr>
              <a:t> </a:t>
            </a:r>
            <a:r>
              <a:rPr lang="nb-NO" i="1" dirty="0" err="1">
                <a:effectLst/>
                <a:latin typeface="Times" pitchFamily="2" charset="0"/>
              </a:rPr>
              <a:t>perspectives</a:t>
            </a:r>
            <a:r>
              <a:rPr lang="nb-NO" i="1" dirty="0">
                <a:effectLst/>
                <a:latin typeface="Times" pitchFamily="2" charset="0"/>
              </a:rPr>
              <a:t> </a:t>
            </a:r>
            <a:r>
              <a:rPr lang="nb-NO" i="1" dirty="0" err="1">
                <a:effectLst/>
                <a:latin typeface="Times" pitchFamily="2" charset="0"/>
              </a:rPr>
              <a:t>of</a:t>
            </a:r>
            <a:r>
              <a:rPr lang="nb-NO" i="0" dirty="0">
                <a:effectLst/>
                <a:latin typeface="Times" pitchFamily="2" charset="0"/>
              </a:rPr>
              <a:t> </a:t>
            </a:r>
            <a:r>
              <a:rPr lang="nb-NO" i="1" dirty="0" err="1">
                <a:effectLst/>
                <a:latin typeface="Times" pitchFamily="2" charset="0"/>
              </a:rPr>
              <a:t>dependency</a:t>
            </a:r>
            <a:r>
              <a:rPr lang="nb-NO" i="1" dirty="0">
                <a:effectLst/>
                <a:latin typeface="Times" pitchFamily="2" charset="0"/>
              </a:rPr>
              <a:t> and </a:t>
            </a:r>
            <a:r>
              <a:rPr lang="nb-NO" i="1" dirty="0" err="1">
                <a:effectLst/>
                <a:latin typeface="Times" pitchFamily="2" charset="0"/>
              </a:rPr>
              <a:t>incompetence</a:t>
            </a:r>
            <a:r>
              <a:rPr lang="nb-NO" i="1" dirty="0">
                <a:effectLst/>
                <a:latin typeface="Times" pitchFamily="2" charset="0"/>
              </a:rPr>
              <a:t>.</a:t>
            </a:r>
          </a:p>
          <a:p>
            <a:endParaRPr lang="nb-NO" i="1" dirty="0">
              <a:effectLst/>
              <a:latin typeface="Times" pitchFamily="2" charset="0"/>
            </a:endParaRPr>
          </a:p>
          <a:p>
            <a:r>
              <a:rPr lang="nb-NO" i="1" dirty="0">
                <a:effectLst/>
                <a:latin typeface="Times" pitchFamily="2" charset="0"/>
              </a:rPr>
              <a:t>The </a:t>
            </a:r>
            <a:r>
              <a:rPr lang="nb-NO" i="1" dirty="0" err="1">
                <a:effectLst/>
                <a:latin typeface="Times" pitchFamily="2" charset="0"/>
              </a:rPr>
              <a:t>Communication</a:t>
            </a:r>
            <a:r>
              <a:rPr lang="nb-NO" i="1" dirty="0">
                <a:effectLst/>
                <a:latin typeface="Times" pitchFamily="2" charset="0"/>
              </a:rPr>
              <a:t> Enhancement Model (</a:t>
            </a:r>
            <a:r>
              <a:rPr lang="nb-NO" i="1" dirty="0">
                <a:solidFill>
                  <a:srgbClr val="0000FF"/>
                </a:solidFill>
                <a:effectLst/>
                <a:latin typeface="Times" pitchFamily="2" charset="0"/>
              </a:rPr>
              <a:t>Ryan et al., 1995</a:t>
            </a:r>
            <a:r>
              <a:rPr lang="nb-NO" i="1" dirty="0">
                <a:effectLst/>
                <a:latin typeface="Times" pitchFamily="2" charset="0"/>
              </a:rPr>
              <a:t>)</a:t>
            </a:r>
            <a:r>
              <a:rPr lang="nb-NO" i="0" dirty="0">
                <a:effectLst/>
                <a:latin typeface="Times" pitchFamily="2" charset="0"/>
              </a:rPr>
              <a:t> </a:t>
            </a:r>
            <a:r>
              <a:rPr lang="nb-NO" i="1" dirty="0" err="1">
                <a:effectLst/>
                <a:latin typeface="Times" pitchFamily="2" charset="0"/>
              </a:rPr>
              <a:t>was</a:t>
            </a:r>
            <a:r>
              <a:rPr lang="nb-NO" i="1" dirty="0">
                <a:effectLst/>
                <a:latin typeface="Times" pitchFamily="2" charset="0"/>
              </a:rPr>
              <a:t> </a:t>
            </a:r>
            <a:r>
              <a:rPr lang="nb-NO" i="1" dirty="0" err="1">
                <a:effectLst/>
                <a:latin typeface="Times" pitchFamily="2" charset="0"/>
              </a:rPr>
              <a:t>introduced</a:t>
            </a:r>
            <a:r>
              <a:rPr lang="nb-NO" i="1" dirty="0">
                <a:effectLst/>
                <a:latin typeface="Times" pitchFamily="2" charset="0"/>
              </a:rPr>
              <a:t> to </a:t>
            </a:r>
            <a:r>
              <a:rPr lang="nb-NO" i="1" dirty="0" err="1">
                <a:effectLst/>
                <a:latin typeface="Times" pitchFamily="2" charset="0"/>
              </a:rPr>
              <a:t>address</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predicaments</a:t>
            </a:r>
            <a:r>
              <a:rPr lang="nb-NO" i="1" dirty="0">
                <a:effectLst/>
                <a:latin typeface="Times" pitchFamily="2" charset="0"/>
              </a:rPr>
              <a:t> and negative </a:t>
            </a:r>
            <a:r>
              <a:rPr lang="nb-NO" i="1" dirty="0" err="1">
                <a:effectLst/>
                <a:latin typeface="Times" pitchFamily="2" charset="0"/>
              </a:rPr>
              <a:t>health</a:t>
            </a:r>
            <a:r>
              <a:rPr lang="nb-NO" i="1" dirty="0">
                <a:effectLst/>
                <a:latin typeface="Times" pitchFamily="2" charset="0"/>
              </a:rPr>
              <a:t> </a:t>
            </a:r>
            <a:r>
              <a:rPr lang="nb-NO" i="1" dirty="0" err="1">
                <a:effectLst/>
                <a:latin typeface="Times" pitchFamily="2" charset="0"/>
              </a:rPr>
              <a:t>outcomes</a:t>
            </a:r>
            <a:r>
              <a:rPr lang="nb-NO" i="1" dirty="0">
                <a:effectLst/>
                <a:latin typeface="Times" pitchFamily="2" charset="0"/>
              </a:rPr>
              <a:t> </a:t>
            </a:r>
            <a:r>
              <a:rPr lang="nb-NO" i="1" dirty="0" err="1">
                <a:effectLst/>
                <a:latin typeface="Times" pitchFamily="2" charset="0"/>
              </a:rPr>
              <a:t>outlined</a:t>
            </a:r>
            <a:r>
              <a:rPr lang="nb-NO" i="1" dirty="0">
                <a:effectLst/>
                <a:latin typeface="Times" pitchFamily="2" charset="0"/>
              </a:rPr>
              <a:t> in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Predicaments</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Ageing</a:t>
            </a:r>
            <a:r>
              <a:rPr lang="nb-NO" i="1" dirty="0">
                <a:effectLst/>
                <a:latin typeface="Times" pitchFamily="2" charset="0"/>
              </a:rPr>
              <a:t> Model. Embedded </a:t>
            </a:r>
            <a:r>
              <a:rPr lang="nb-NO" i="1" dirty="0" err="1">
                <a:effectLst/>
                <a:latin typeface="Times" pitchFamily="2" charset="0"/>
              </a:rPr>
              <a:t>within</a:t>
            </a:r>
            <a:r>
              <a:rPr lang="nb-NO" i="1" dirty="0">
                <a:effectLst/>
                <a:latin typeface="Times" pitchFamily="2" charset="0"/>
              </a:rPr>
              <a:t> an action-</a:t>
            </a:r>
            <a:r>
              <a:rPr lang="nb-NO" i="1" dirty="0" err="1">
                <a:effectLst/>
                <a:latin typeface="Times" pitchFamily="2" charset="0"/>
              </a:rPr>
              <a:t>oriented</a:t>
            </a:r>
            <a:r>
              <a:rPr lang="nb-NO" i="1" dirty="0">
                <a:effectLst/>
                <a:latin typeface="Times" pitchFamily="2" charset="0"/>
              </a:rPr>
              <a:t> </a:t>
            </a:r>
            <a:r>
              <a:rPr lang="nb-NO" i="1" dirty="0" err="1">
                <a:effectLst/>
                <a:latin typeface="Times" pitchFamily="2" charset="0"/>
              </a:rPr>
              <a:t>health</a:t>
            </a:r>
            <a:r>
              <a:rPr lang="nb-NO" i="0" dirty="0">
                <a:effectLst/>
                <a:latin typeface="Times" pitchFamily="2" charset="0"/>
              </a:rPr>
              <a:t> </a:t>
            </a:r>
            <a:r>
              <a:rPr lang="nb-NO" i="1" dirty="0" err="1">
                <a:effectLst/>
                <a:latin typeface="Times" pitchFamily="2" charset="0"/>
              </a:rPr>
              <a:t>promotion</a:t>
            </a:r>
            <a:r>
              <a:rPr lang="nb-NO" i="1" dirty="0">
                <a:effectLst/>
                <a:latin typeface="Times" pitchFamily="2" charset="0"/>
              </a:rPr>
              <a:t> </a:t>
            </a:r>
            <a:r>
              <a:rPr lang="nb-NO" i="1" dirty="0" err="1">
                <a:effectLst/>
                <a:latin typeface="Times" pitchFamily="2" charset="0"/>
              </a:rPr>
              <a:t>framework</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Enhancement Model </a:t>
            </a:r>
            <a:r>
              <a:rPr lang="nb-NO" i="1" dirty="0" err="1">
                <a:effectLst/>
                <a:latin typeface="Times" pitchFamily="2" charset="0"/>
              </a:rPr>
              <a:t>aims</a:t>
            </a:r>
            <a:r>
              <a:rPr lang="nb-NO" i="1" dirty="0">
                <a:effectLst/>
                <a:latin typeface="Times" pitchFamily="2" charset="0"/>
              </a:rPr>
              <a:t> to </a:t>
            </a:r>
            <a:r>
              <a:rPr lang="nb-NO" i="1" dirty="0" err="1">
                <a:effectLst/>
                <a:latin typeface="Times" pitchFamily="2" charset="0"/>
              </a:rPr>
              <a:t>direct</a:t>
            </a:r>
            <a:r>
              <a:rPr lang="nb-NO" i="1" dirty="0">
                <a:effectLst/>
                <a:latin typeface="Times" pitchFamily="2" charset="0"/>
              </a:rPr>
              <a:t> </a:t>
            </a:r>
            <a:r>
              <a:rPr lang="nb-NO" i="1" dirty="0" err="1">
                <a:effectLst/>
                <a:latin typeface="Times" pitchFamily="2" charset="0"/>
              </a:rPr>
              <a:t>change</a:t>
            </a:r>
            <a:r>
              <a:rPr lang="nb-NO" i="1" dirty="0">
                <a:effectLst/>
                <a:latin typeface="Times" pitchFamily="2" charset="0"/>
              </a:rPr>
              <a:t> at </a:t>
            </a:r>
            <a:r>
              <a:rPr lang="nb-NO" i="1" dirty="0" err="1">
                <a:effectLst/>
                <a:latin typeface="Times" pitchFamily="2" charset="0"/>
              </a:rPr>
              <a:t>both</a:t>
            </a:r>
            <a:r>
              <a:rPr lang="nb-NO" i="1" dirty="0">
                <a:effectLst/>
                <a:latin typeface="Times" pitchFamily="2" charset="0"/>
              </a:rPr>
              <a:t> </a:t>
            </a:r>
            <a:r>
              <a:rPr lang="nb-NO" i="1" dirty="0" err="1">
                <a:effectLst/>
                <a:latin typeface="Times" pitchFamily="2" charset="0"/>
              </a:rPr>
              <a:t>the</a:t>
            </a:r>
            <a:r>
              <a:rPr lang="nb-NO" i="0" dirty="0">
                <a:effectLst/>
                <a:latin typeface="Times" pitchFamily="2" charset="0"/>
              </a:rPr>
              <a:t> </a:t>
            </a:r>
            <a:r>
              <a:rPr lang="nb-NO" i="1" dirty="0" err="1">
                <a:effectLst/>
                <a:latin typeface="Times" pitchFamily="2" charset="0"/>
              </a:rPr>
              <a:t>individual</a:t>
            </a:r>
            <a:r>
              <a:rPr lang="nb-NO" i="1" dirty="0">
                <a:effectLst/>
                <a:latin typeface="Times" pitchFamily="2" charset="0"/>
              </a:rPr>
              <a:t> and system </a:t>
            </a:r>
            <a:r>
              <a:rPr lang="nb-NO" i="1" dirty="0" err="1">
                <a:effectLst/>
                <a:latin typeface="Times" pitchFamily="2" charset="0"/>
              </a:rPr>
              <a:t>levels</a:t>
            </a:r>
            <a:r>
              <a:rPr lang="nb-NO" i="1" dirty="0">
                <a:effectLst/>
                <a:latin typeface="Times" pitchFamily="2" charset="0"/>
              </a:rPr>
              <a:t> (</a:t>
            </a:r>
            <a:r>
              <a:rPr lang="nb-NO" i="1" dirty="0">
                <a:solidFill>
                  <a:srgbClr val="0000FF"/>
                </a:solidFill>
                <a:effectLst/>
                <a:latin typeface="Times" pitchFamily="2" charset="0"/>
              </a:rPr>
              <a:t>Ryan et al., 1995</a:t>
            </a:r>
            <a:r>
              <a:rPr lang="nb-NO" i="1" dirty="0">
                <a:effectLst/>
                <a:latin typeface="Times" pitchFamily="2" charset="0"/>
              </a:rPr>
              <a:t>). The </a:t>
            </a:r>
            <a:r>
              <a:rPr lang="nb-NO" i="1" dirty="0" err="1">
                <a:effectLst/>
                <a:latin typeface="Times" pitchFamily="2" charset="0"/>
              </a:rPr>
              <a:t>model</a:t>
            </a:r>
            <a:r>
              <a:rPr lang="nb-NO" i="1" dirty="0">
                <a:effectLst/>
                <a:latin typeface="Times" pitchFamily="2" charset="0"/>
              </a:rPr>
              <a:t> has </a:t>
            </a:r>
            <a:r>
              <a:rPr lang="nb-NO" i="1" dirty="0" err="1">
                <a:effectLst/>
                <a:latin typeface="Times" pitchFamily="2" charset="0"/>
              </a:rPr>
              <a:t>also</a:t>
            </a:r>
            <a:r>
              <a:rPr lang="nb-NO" i="1" dirty="0">
                <a:effectLst/>
                <a:latin typeface="Times" pitchFamily="2" charset="0"/>
              </a:rPr>
              <a:t> </a:t>
            </a:r>
            <a:r>
              <a:rPr lang="nb-NO" i="1" dirty="0" err="1">
                <a:effectLst/>
                <a:latin typeface="Times" pitchFamily="2" charset="0"/>
              </a:rPr>
              <a:t>been</a:t>
            </a:r>
            <a:r>
              <a:rPr lang="nb-NO" i="1" dirty="0">
                <a:effectLst/>
                <a:latin typeface="Times" pitchFamily="2" charset="0"/>
              </a:rPr>
              <a:t> </a:t>
            </a:r>
            <a:r>
              <a:rPr lang="nb-NO" i="1" dirty="0" err="1">
                <a:effectLst/>
                <a:latin typeface="Times" pitchFamily="2" charset="0"/>
              </a:rPr>
              <a:t>positioned</a:t>
            </a:r>
            <a:r>
              <a:rPr lang="nb-NO" i="1" dirty="0">
                <a:effectLst/>
                <a:latin typeface="Times" pitchFamily="2" charset="0"/>
              </a:rPr>
              <a:t> to </a:t>
            </a:r>
            <a:r>
              <a:rPr lang="nb-NO" i="1" dirty="0" err="1">
                <a:effectLst/>
                <a:latin typeface="Times" pitchFamily="2" charset="0"/>
              </a:rPr>
              <a:t>provide</a:t>
            </a:r>
            <a:endParaRPr lang="nb-NO" dirty="0">
              <a:effectLst/>
              <a:latin typeface="Times" pitchFamily="2" charset="0"/>
            </a:endParaRPr>
          </a:p>
          <a:p>
            <a:r>
              <a:rPr lang="nb-NO" i="1" dirty="0">
                <a:effectLst/>
                <a:latin typeface="Times" pitchFamily="2" charset="0"/>
              </a:rPr>
              <a:t>a </a:t>
            </a:r>
            <a:r>
              <a:rPr lang="nb-NO" i="1" dirty="0" err="1">
                <a:effectLst/>
                <a:latin typeface="Times" pitchFamily="2" charset="0"/>
              </a:rPr>
              <a:t>theoretical</a:t>
            </a:r>
            <a:r>
              <a:rPr lang="nb-NO" i="1" dirty="0">
                <a:effectLst/>
                <a:latin typeface="Times" pitchFamily="2" charset="0"/>
              </a:rPr>
              <a:t> basis for </a:t>
            </a:r>
            <a:r>
              <a:rPr lang="nb-NO" i="1" dirty="0" err="1">
                <a:effectLst/>
                <a:latin typeface="Times" pitchFamily="2" charset="0"/>
              </a:rPr>
              <a:t>enhancing</a:t>
            </a:r>
            <a:r>
              <a:rPr lang="nb-NO" i="1" dirty="0">
                <a:effectLst/>
                <a:latin typeface="Times" pitchFamily="2" charset="0"/>
              </a:rPr>
              <a:t> </a:t>
            </a:r>
            <a:r>
              <a:rPr lang="nb-NO" i="1" dirty="0" err="1">
                <a:effectLst/>
                <a:latin typeface="Times" pitchFamily="2" charset="0"/>
              </a:rPr>
              <a:t>communication</a:t>
            </a:r>
            <a:r>
              <a:rPr lang="nb-NO" i="1" dirty="0">
                <a:effectLst/>
                <a:latin typeface="Times" pitchFamily="2" charset="0"/>
              </a:rPr>
              <a:t> </a:t>
            </a:r>
            <a:r>
              <a:rPr lang="nb-NO" i="1" dirty="0" err="1">
                <a:effectLst/>
                <a:latin typeface="Times" pitchFamily="2" charset="0"/>
              </a:rPr>
              <a:t>strategies</a:t>
            </a:r>
            <a:r>
              <a:rPr lang="nb-NO" i="1" dirty="0">
                <a:effectLst/>
                <a:latin typeface="Times" pitchFamily="2" charset="0"/>
              </a:rPr>
              <a:t> </a:t>
            </a:r>
            <a:r>
              <a:rPr lang="nb-NO" i="1" dirty="0" err="1">
                <a:effectLst/>
                <a:latin typeface="Times" pitchFamily="2" charset="0"/>
              </a:rPr>
              <a:t>between</a:t>
            </a:r>
            <a:r>
              <a:rPr lang="nb-NO" i="1" dirty="0">
                <a:effectLst/>
                <a:latin typeface="Times" pitchFamily="2" charset="0"/>
              </a:rPr>
              <a:t> </a:t>
            </a:r>
            <a:r>
              <a:rPr lang="nb-NO" i="1" dirty="0" err="1">
                <a:effectLst/>
                <a:latin typeface="Times" pitchFamily="2" charset="0"/>
              </a:rPr>
              <a:t>providers</a:t>
            </a:r>
            <a:r>
              <a:rPr lang="nb-NO" i="1" dirty="0">
                <a:effectLst/>
                <a:latin typeface="Times" pitchFamily="2" charset="0"/>
              </a:rPr>
              <a:t> and </a:t>
            </a:r>
            <a:r>
              <a:rPr lang="nb-NO" i="1" dirty="0" err="1">
                <a:effectLst/>
                <a:latin typeface="Times" pitchFamily="2" charset="0"/>
              </a:rPr>
              <a:t>people</a:t>
            </a:r>
            <a:r>
              <a:rPr lang="nb-NO" i="1" dirty="0">
                <a:effectLst/>
                <a:latin typeface="Times" pitchFamily="2" charset="0"/>
              </a:rPr>
              <a:t> </a:t>
            </a:r>
            <a:r>
              <a:rPr lang="nb-NO" i="1" dirty="0" err="1">
                <a:effectLst/>
                <a:latin typeface="Times" pitchFamily="2" charset="0"/>
              </a:rPr>
              <a:t>with</a:t>
            </a:r>
            <a:r>
              <a:rPr lang="nb-NO" i="0" dirty="0">
                <a:effectLst/>
                <a:latin typeface="Times" pitchFamily="2" charset="0"/>
              </a:rPr>
              <a:t> </a:t>
            </a:r>
            <a:r>
              <a:rPr lang="nb-NO" i="1" dirty="0">
                <a:effectLst/>
                <a:latin typeface="Times" pitchFamily="2" charset="0"/>
              </a:rPr>
              <a:t>dementia (</a:t>
            </a:r>
            <a:r>
              <a:rPr lang="nb-NO" i="1" dirty="0">
                <a:solidFill>
                  <a:srgbClr val="0000FF"/>
                </a:solidFill>
                <a:effectLst/>
                <a:latin typeface="Times" pitchFamily="2" charset="0"/>
              </a:rPr>
              <a:t>Orange, et al., 1995</a:t>
            </a:r>
            <a:r>
              <a:rPr lang="nb-NO" i="1" dirty="0">
                <a:effectLst/>
                <a:latin typeface="Times" pitchFamily="2" charset="0"/>
              </a:rPr>
              <a:t>). </a:t>
            </a:r>
            <a:r>
              <a:rPr lang="nb-NO" i="1" dirty="0" err="1">
                <a:effectLst/>
                <a:latin typeface="Times" pitchFamily="2" charset="0"/>
              </a:rPr>
              <a:t>Establishing</a:t>
            </a:r>
            <a:r>
              <a:rPr lang="nb-NO" i="1" dirty="0">
                <a:effectLst/>
                <a:latin typeface="Times" pitchFamily="2" charset="0"/>
              </a:rPr>
              <a:t> a link to person-</a:t>
            </a:r>
            <a:r>
              <a:rPr lang="nb-NO" i="1" dirty="0" err="1">
                <a:effectLst/>
                <a:latin typeface="Times" pitchFamily="2" charset="0"/>
              </a:rPr>
              <a:t>centred</a:t>
            </a:r>
            <a:r>
              <a:rPr lang="nb-NO" i="1" dirty="0">
                <a:effectLst/>
                <a:latin typeface="Times" pitchFamily="2" charset="0"/>
              </a:rPr>
              <a:t> dementia </a:t>
            </a:r>
            <a:r>
              <a:rPr lang="nb-NO" i="1" dirty="0" err="1">
                <a:effectLst/>
                <a:latin typeface="Times" pitchFamily="2" charset="0"/>
              </a:rPr>
              <a:t>care</a:t>
            </a:r>
            <a:r>
              <a:rPr lang="nb-NO" i="1" dirty="0">
                <a:effectLst/>
                <a:latin typeface="Times" pitchFamily="2" charset="0"/>
              </a:rPr>
              <a:t> and </a:t>
            </a:r>
            <a:r>
              <a:rPr lang="nb-NO" i="1" dirty="0" err="1">
                <a:effectLst/>
                <a:latin typeface="Times" pitchFamily="2" charset="0"/>
              </a:rPr>
              <a:t>communication</a:t>
            </a:r>
            <a:r>
              <a:rPr lang="nb-NO" i="1" dirty="0">
                <a:effectLst/>
                <a:latin typeface="Times" pitchFamily="2" charset="0"/>
              </a:rPr>
              <a:t>,</a:t>
            </a:r>
            <a:r>
              <a:rPr lang="nb-NO" i="0" dirty="0">
                <a:effectLst/>
                <a:latin typeface="Times" pitchFamily="2" charset="0"/>
              </a:rPr>
              <a:t> </a:t>
            </a:r>
            <a:r>
              <a:rPr lang="nb-NO" i="1" dirty="0" err="1">
                <a:effectLst/>
                <a:latin typeface="Times" pitchFamily="2" charset="0"/>
              </a:rPr>
              <a:t>the</a:t>
            </a:r>
            <a:r>
              <a:rPr lang="nb-NO" i="1" dirty="0">
                <a:effectLst/>
                <a:latin typeface="Times" pitchFamily="2" charset="0"/>
              </a:rPr>
              <a:t> </a:t>
            </a:r>
            <a:r>
              <a:rPr lang="nb-NO" i="1" dirty="0" err="1">
                <a:effectLst/>
                <a:latin typeface="Times" pitchFamily="2" charset="0"/>
              </a:rPr>
              <a:t>model</a:t>
            </a:r>
            <a:r>
              <a:rPr lang="nb-NO" i="1" dirty="0">
                <a:effectLst/>
                <a:latin typeface="Times" pitchFamily="2" charset="0"/>
              </a:rPr>
              <a:t> promotes </a:t>
            </a:r>
            <a:r>
              <a:rPr lang="nb-NO" i="1" dirty="0" err="1">
                <a:effectLst/>
                <a:latin typeface="Times" pitchFamily="2" charset="0"/>
              </a:rPr>
              <a:t>individualized</a:t>
            </a:r>
            <a:r>
              <a:rPr lang="nb-NO" i="1" dirty="0">
                <a:effectLst/>
                <a:latin typeface="Times" pitchFamily="2" charset="0"/>
              </a:rPr>
              <a:t> </a:t>
            </a:r>
            <a:r>
              <a:rPr lang="nb-NO" i="1" dirty="0" err="1">
                <a:effectLst/>
                <a:latin typeface="Times" pitchFamily="2" charset="0"/>
              </a:rPr>
              <a:t>assessment</a:t>
            </a:r>
            <a:r>
              <a:rPr lang="nb-NO" i="1" dirty="0">
                <a:effectLst/>
                <a:latin typeface="Times" pitchFamily="2" charset="0"/>
              </a:rPr>
              <a:t> and </a:t>
            </a:r>
            <a:r>
              <a:rPr lang="nb-NO" i="1" dirty="0" err="1">
                <a:effectLst/>
                <a:latin typeface="Times" pitchFamily="2" charset="0"/>
              </a:rPr>
              <a:t>knowledge</a:t>
            </a:r>
            <a:r>
              <a:rPr lang="nb-NO" i="1" dirty="0">
                <a:effectLst/>
                <a:latin typeface="Times" pitchFamily="2" charset="0"/>
              </a:rPr>
              <a:t> </a:t>
            </a:r>
            <a:r>
              <a:rPr lang="nb-NO" i="1" dirty="0" err="1">
                <a:effectLst/>
                <a:latin typeface="Times" pitchFamily="2" charset="0"/>
              </a:rPr>
              <a:t>of</a:t>
            </a:r>
            <a:r>
              <a:rPr lang="nb-NO" i="1" dirty="0">
                <a:effectLst/>
                <a:latin typeface="Times" pitchFamily="2" charset="0"/>
              </a:rPr>
              <a:t> </a:t>
            </a:r>
            <a:r>
              <a:rPr lang="nb-NO" i="1" dirty="0" err="1">
                <a:effectLst/>
                <a:latin typeface="Times" pitchFamily="2" charset="0"/>
              </a:rPr>
              <a:t>the</a:t>
            </a:r>
            <a:r>
              <a:rPr lang="nb-NO" i="1" dirty="0">
                <a:effectLst/>
                <a:latin typeface="Times" pitchFamily="2" charset="0"/>
              </a:rPr>
              <a:t> person and </a:t>
            </a:r>
            <a:r>
              <a:rPr lang="nb-NO" i="1" dirty="0" err="1">
                <a:effectLst/>
                <a:latin typeface="Times" pitchFamily="2" charset="0"/>
              </a:rPr>
              <a:t>their</a:t>
            </a:r>
            <a:r>
              <a:rPr lang="nb-NO" i="0" dirty="0">
                <a:effectLst/>
                <a:latin typeface="Times" pitchFamily="2" charset="0"/>
              </a:rPr>
              <a:t> </a:t>
            </a:r>
            <a:r>
              <a:rPr lang="nb-NO" i="1" dirty="0" err="1">
                <a:effectLst/>
                <a:latin typeface="Times" pitchFamily="2" charset="0"/>
              </a:rPr>
              <a:t>strengths</a:t>
            </a:r>
            <a:r>
              <a:rPr lang="nb-NO" i="1" dirty="0">
                <a:effectLst/>
                <a:latin typeface="Times" pitchFamily="2" charset="0"/>
              </a:rPr>
              <a:t>.</a:t>
            </a:r>
            <a:endParaRPr lang="nb-NO" dirty="0">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nb-NO" dirty="0">
              <a:effectLst/>
              <a:latin typeface="Times" pitchFamily="2" charset="0"/>
            </a:endParaRPr>
          </a:p>
          <a:p>
            <a:endParaRPr lang="nb-NO" i="1" dirty="0">
              <a:effectLst/>
              <a:latin typeface="Times" pitchFamily="2" charset="0"/>
            </a:endParaRPr>
          </a:p>
          <a:p>
            <a:endParaRPr lang="nb-NO" dirty="0">
              <a:effectLst/>
              <a:latin typeface="Times" pitchFamily="2" charset="0"/>
            </a:endParaRPr>
          </a:p>
          <a:p>
            <a:endParaRPr lang="en-GB" dirty="0"/>
          </a:p>
        </p:txBody>
      </p:sp>
      <p:sp>
        <p:nvSpPr>
          <p:cNvPr id="4" name="Plassholder for lysbildenummer 3"/>
          <p:cNvSpPr>
            <a:spLocks noGrp="1"/>
          </p:cNvSpPr>
          <p:nvPr>
            <p:ph type="sldNum" sz="quarter" idx="5"/>
          </p:nvPr>
        </p:nvSpPr>
        <p:spPr/>
        <p:txBody>
          <a:bodyPr/>
          <a:lstStyle/>
          <a:p>
            <a:fld id="{3DD60B39-9644-9442-B7E4-C4C7820C1594}" type="slidenum">
              <a:rPr lang="en-GB" smtClean="0"/>
              <a:t>9</a:t>
            </a:fld>
            <a:endParaRPr lang="en-GB"/>
          </a:p>
        </p:txBody>
      </p:sp>
    </p:spTree>
    <p:extLst>
      <p:ext uri="{BB962C8B-B14F-4D97-AF65-F5344CB8AC3E}">
        <p14:creationId xmlns:p14="http://schemas.microsoft.com/office/powerpoint/2010/main" val="168927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11/6/23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Data" Target="../diagrams/data3.xml"/><Relationship Id="rId11" Type="http://schemas.openxmlformats.org/officeDocument/2006/relationships/image" Target="../media/image9.jpeg"/><Relationship Id="rId5" Type="http://schemas.openxmlformats.org/officeDocument/2006/relationships/image" Target="../media/image8.jpeg"/><Relationship Id="rId10" Type="http://schemas.microsoft.com/office/2007/relationships/diagramDrawing" Target="../diagrams/drawing3.xml"/><Relationship Id="rId4" Type="http://schemas.openxmlformats.org/officeDocument/2006/relationships/notesSlide" Target="../notesSlides/notesSlide12.xml"/><Relationship Id="rId9" Type="http://schemas.openxmlformats.org/officeDocument/2006/relationships/diagramColors" Target="../diagrams/colors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jpe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jpe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4.jpeg"/><Relationship Id="rId7" Type="http://schemas.openxmlformats.org/officeDocument/2006/relationships/diagramColors" Target="../diagrams/colors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dementiauk.org/get-support/living-with-dementia/creating-a-life-story/#our-template"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s://www.researchgate.net/publication/241689739_Communicating_with_older_people_with_dementia" TargetMode="External"/><Relationship Id="rId3" Type="http://schemas.openxmlformats.org/officeDocument/2006/relationships/hyperlink" Target="https://doi.org/10.21203/rs.3.rs-1557576/v1" TargetMode="External"/><Relationship Id="rId7" Type="http://schemas.openxmlformats.org/officeDocument/2006/relationships/hyperlink" Target="https://www.ncbi.nlm.nih.gov/pmc/articles/PMC9109550/"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s://www.researchgate.net/publication/347598698_A_person-centred_communication_approach_to_working_with_older_people_who_have_dementia" TargetMode="External"/><Relationship Id="rId5" Type="http://schemas.openxmlformats.org/officeDocument/2006/relationships/hyperlink" Target="https://www.ncbi.nlm.nih.gov/pmc/articles/PMC9243449/" TargetMode="External"/><Relationship Id="rId4" Type="http://schemas.openxmlformats.org/officeDocument/2006/relationships/hyperlink" Target="https://www.ncbi.nlm.nih.gov/pmc/articles/PMC2925413/" TargetMode="External"/><Relationship Id="rId9" Type="http://schemas.openxmlformats.org/officeDocument/2006/relationships/hyperlink" Target="https://www.ncbi.nlm.nih.gov/pmc/articles/PMC6380499/"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mc.lk/images/publications/EthicalConduct.pdf"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www.quality.health.gov.lk/images/pdf/resources/policy/national_policy_quality_and_safety.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490070" y="1470990"/>
            <a:ext cx="9144000" cy="1293537"/>
          </a:xfrm>
        </p:spPr>
        <p:txBody>
          <a:bodyPr>
            <a:normAutofit fontScale="90000"/>
          </a:bodyPr>
          <a:lstStyle/>
          <a:p>
            <a:r>
              <a:rPr lang="nb-NO" sz="5400" b="1" dirty="0">
                <a:latin typeface="+mn-lt"/>
              </a:rPr>
              <a:t>Course </a:t>
            </a:r>
            <a:r>
              <a:rPr lang="nb-NO" sz="5400" b="1" dirty="0" err="1">
                <a:latin typeface="+mn-lt"/>
              </a:rPr>
              <a:t>number</a:t>
            </a:r>
            <a:r>
              <a:rPr lang="nb-NO" sz="5400" b="1" dirty="0">
                <a:latin typeface="+mn-lt"/>
              </a:rPr>
              <a:t> 6</a:t>
            </a:r>
            <a:br>
              <a:rPr lang="nb-NO" sz="5400" b="1" dirty="0">
                <a:latin typeface="+mn-lt"/>
              </a:rPr>
            </a:br>
            <a:r>
              <a:rPr lang="nb-NO" sz="5400" b="1" dirty="0">
                <a:latin typeface="+mn-lt"/>
              </a:rPr>
              <a:t>COMMUNICATION</a:t>
            </a:r>
            <a:endParaRPr lang="en-SE" sz="5400"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2941598"/>
            <a:ext cx="9144000" cy="1293536"/>
          </a:xfrm>
        </p:spPr>
        <p:txBody>
          <a:bodyPr>
            <a:normAutofit lnSpcReduction="10000"/>
          </a:bodyPr>
          <a:lstStyle/>
          <a:p>
            <a:r>
              <a:rPr lang="nb-NO" sz="3100" b="1" dirty="0"/>
              <a:t>CPD COURSE- 1 hour</a:t>
            </a:r>
            <a:endParaRPr lang="en-US" sz="3100" b="1" dirty="0">
              <a:effectLst/>
              <a:ea typeface="Calibri" panose="020F0502020204030204" pitchFamily="34" charset="0"/>
            </a:endParaRPr>
          </a:p>
          <a:p>
            <a:br>
              <a:rPr lang="en-SE"/>
            </a:br>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105980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By: Thomas Nilsen</a:t>
            </a:r>
            <a:br>
              <a:rPr lang="en-GB" dirty="0"/>
            </a:br>
            <a:r>
              <a:rPr lang="en-GB" dirty="0"/>
              <a:t>Triskelion, Norway</a:t>
            </a:r>
          </a:p>
          <a:p>
            <a:r>
              <a:rPr lang="en-GB" dirty="0"/>
              <a:t>2023</a:t>
            </a:r>
          </a:p>
        </p:txBody>
      </p:sp>
      <p:sp>
        <p:nvSpPr>
          <p:cNvPr id="4" name="TekstSylinder 3">
            <a:extLst>
              <a:ext uri="{FF2B5EF4-FFF2-40B4-BE49-F238E27FC236}">
                <a16:creationId xmlns:a16="http://schemas.microsoft.com/office/drawing/2014/main" id="{0BBE80A3-9407-1801-F344-B84A5051DA1A}"/>
              </a:ext>
            </a:extLst>
          </p:cNvPr>
          <p:cNvSpPr txBox="1"/>
          <p:nvPr/>
        </p:nvSpPr>
        <p:spPr>
          <a:xfrm>
            <a:off x="516835" y="252076"/>
            <a:ext cx="10151165" cy="923330"/>
          </a:xfrm>
          <a:prstGeom prst="rect">
            <a:avLst/>
          </a:prstGeom>
          <a:noFill/>
        </p:spPr>
        <p:txBody>
          <a:bodyPr wrap="square" rtlCol="0">
            <a:spAutoFit/>
          </a:bodyPr>
          <a:lstStyle/>
          <a:p>
            <a:pPr algn="ctr"/>
            <a:r>
              <a:rPr lang="en-GB" sz="1800" b="1" dirty="0" err="1"/>
              <a:t>nEUROcare</a:t>
            </a:r>
            <a:r>
              <a:rPr lang="en-GB" sz="1800" b="1" dirty="0"/>
              <a:t> - </a:t>
            </a:r>
            <a:br>
              <a:rPr lang="en-GB" sz="1800" b="1" dirty="0"/>
            </a:br>
            <a:r>
              <a:rPr lang="en-GB" sz="1800" b="1" dirty="0"/>
              <a:t>a European initiative for capacity building to meet the challenges </a:t>
            </a:r>
          </a:p>
          <a:p>
            <a:pPr algn="ctr"/>
            <a:r>
              <a:rPr lang="en-GB" sz="1800" b="1" dirty="0"/>
              <a:t>of caring for people with neurodegenerative disorders in Sri Lanka</a:t>
            </a:r>
            <a:r>
              <a:rPr lang="en-SE" sz="1800"/>
              <a:t> </a:t>
            </a:r>
            <a:endParaRPr lang="en-GB" dirty="0"/>
          </a:p>
        </p:txBody>
      </p:sp>
    </p:spTree>
    <p:custDataLst>
      <p:tags r:id="rId1"/>
    </p:custDataLst>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4BBF1B7-054B-8BF6-EEB1-A0B46D166DB8}"/>
              </a:ext>
            </a:extLst>
          </p:cNvPr>
          <p:cNvSpPr>
            <a:spLocks noGrp="1"/>
          </p:cNvSpPr>
          <p:nvPr>
            <p:ph type="title"/>
          </p:nvPr>
        </p:nvSpPr>
        <p:spPr>
          <a:xfrm>
            <a:off x="1901162" y="543208"/>
            <a:ext cx="3722933" cy="3264356"/>
          </a:xfrm>
          <a:ln w="25400" cap="sq">
            <a:solidFill>
              <a:srgbClr val="FFFFFF"/>
            </a:solidFill>
            <a:miter lim="800000"/>
          </a:ln>
        </p:spPr>
        <p:txBody>
          <a:bodyPr vert="horz" wrap="square" lIns="91440" tIns="45720" rIns="91440" bIns="45720" rtlCol="0" anchor="ctr">
            <a:normAutofit fontScale="90000"/>
          </a:bodyPr>
          <a:lstStyle/>
          <a:p>
            <a:pPr algn="ctr"/>
            <a:r>
              <a:rPr lang="en-US" b="0" i="0" u="none" strike="noStrike" kern="1200" dirty="0">
                <a:solidFill>
                  <a:srgbClr val="FFFFFF"/>
                </a:solidFill>
                <a:effectLst/>
                <a:latin typeface="+mn-lt"/>
                <a:ea typeface="+mj-ea"/>
                <a:cs typeface="+mj-cs"/>
              </a:rPr>
              <a:t>1.</a:t>
            </a:r>
            <a:br>
              <a:rPr lang="en-US" b="0" i="0" u="none" strike="noStrike" kern="1200" dirty="0">
                <a:solidFill>
                  <a:srgbClr val="FFFFFF"/>
                </a:solidFill>
                <a:effectLst/>
                <a:latin typeface="+mn-lt"/>
                <a:ea typeface="+mj-ea"/>
                <a:cs typeface="+mj-cs"/>
              </a:rPr>
            </a:br>
            <a:r>
              <a:rPr lang="en-US" b="0" i="0" u="none" strike="noStrike" kern="1200" dirty="0">
                <a:solidFill>
                  <a:srgbClr val="FFFFFF"/>
                </a:solidFill>
                <a:effectLst/>
                <a:latin typeface="+mn-lt"/>
                <a:ea typeface="+mj-ea"/>
                <a:cs typeface="+mj-cs"/>
              </a:rPr>
              <a:t>Coupland </a:t>
            </a:r>
            <a:r>
              <a:rPr lang="en-US" b="0" i="0" u="none" strike="noStrike" kern="1200" dirty="0" err="1">
                <a:solidFill>
                  <a:srgbClr val="FFFFFF"/>
                </a:solidFill>
                <a:effectLst/>
                <a:latin typeface="+mn-lt"/>
                <a:ea typeface="+mj-ea"/>
                <a:cs typeface="+mj-cs"/>
              </a:rPr>
              <a:t>et.al's</a:t>
            </a:r>
            <a:r>
              <a:rPr lang="en-US" b="0" i="0" u="none" strike="noStrike" kern="1200" dirty="0">
                <a:solidFill>
                  <a:srgbClr val="FFFFFF"/>
                </a:solidFill>
                <a:effectLst/>
                <a:latin typeface="+mn-lt"/>
                <a:ea typeface="+mj-ea"/>
                <a:cs typeface="+mj-cs"/>
              </a:rPr>
              <a:t> Communication Accommodation Theory</a:t>
            </a:r>
            <a:br>
              <a:rPr lang="en-US" sz="1500" b="0" i="0" u="none" strike="noStrike" kern="1200" dirty="0">
                <a:solidFill>
                  <a:srgbClr val="FFFFFF"/>
                </a:solidFill>
                <a:effectLst/>
                <a:latin typeface="+mj-lt"/>
                <a:ea typeface="+mj-ea"/>
                <a:cs typeface="+mj-cs"/>
              </a:rPr>
            </a:br>
            <a:endParaRPr lang="en-US" sz="1500" kern="1200" dirty="0">
              <a:solidFill>
                <a:srgbClr val="FFFFFF"/>
              </a:solidFill>
              <a:latin typeface="+mj-lt"/>
              <a:ea typeface="+mj-ea"/>
              <a:cs typeface="+mj-cs"/>
            </a:endParaRP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816F47-2FB2-C562-4D7D-3DAA1AFA34EC}"/>
              </a:ext>
            </a:extLst>
          </p:cNvPr>
          <p:cNvSpPr>
            <a:spLocks noGrp="1"/>
          </p:cNvSpPr>
          <p:nvPr>
            <p:ph idx="1"/>
          </p:nvPr>
        </p:nvSpPr>
        <p:spPr>
          <a:xfrm>
            <a:off x="6574536" y="75304"/>
            <a:ext cx="5617464" cy="3353696"/>
          </a:xfrm>
        </p:spPr>
        <p:txBody>
          <a:bodyPr vert="horz" lIns="91440" tIns="45720" rIns="91440" bIns="45720" rtlCol="0">
            <a:normAutofit/>
          </a:bodyPr>
          <a:lstStyle/>
          <a:p>
            <a:pPr marL="0"/>
            <a:r>
              <a:rPr lang="en-US" sz="2000" b="0" i="0" u="none" strike="noStrike" dirty="0">
                <a:effectLst/>
              </a:rPr>
              <a:t>Coupland's Communication Accommodation Theory (CAT) identifies three main communication strategies that individuals use when communicating with others:</a:t>
            </a:r>
          </a:p>
          <a:p>
            <a:pPr marL="0" indent="0">
              <a:buNone/>
            </a:pPr>
            <a:endParaRPr lang="en-US" sz="2000" b="0" i="0" u="none" strike="noStrike" dirty="0">
              <a:effectLst/>
            </a:endParaRPr>
          </a:p>
          <a:p>
            <a:r>
              <a:rPr lang="en-US" sz="2000" b="0" i="0" u="none" strike="noStrike" dirty="0">
                <a:solidFill>
                  <a:srgbClr val="FF0000"/>
                </a:solidFill>
                <a:effectLst/>
              </a:rPr>
              <a:t>Convergence</a:t>
            </a:r>
            <a:r>
              <a:rPr lang="en-US" sz="2000" b="0" i="0" u="none" strike="noStrike" dirty="0">
                <a:effectLst/>
              </a:rPr>
              <a:t> (</a:t>
            </a:r>
            <a:r>
              <a:rPr lang="en-US" sz="2000" b="0" i="1" u="none" strike="noStrike" dirty="0">
                <a:effectLst/>
              </a:rPr>
              <a:t>adapt to others</a:t>
            </a:r>
            <a:r>
              <a:rPr lang="en-US" sz="2000" b="0" i="0" u="none" strike="noStrike" dirty="0">
                <a:effectLst/>
              </a:rPr>
              <a:t>)</a:t>
            </a:r>
          </a:p>
          <a:p>
            <a:r>
              <a:rPr lang="en-US" sz="2000" b="0" i="0" u="none" strike="noStrike" dirty="0">
                <a:effectLst/>
              </a:rPr>
              <a:t>Divergence (</a:t>
            </a:r>
            <a:r>
              <a:rPr lang="en-US" sz="2000" b="0" i="1" u="none" strike="noStrike" dirty="0">
                <a:effectLst/>
              </a:rPr>
              <a:t>modifying their com. to amplify    		differences with others</a:t>
            </a:r>
            <a:r>
              <a:rPr lang="en-US" sz="2000" b="0" i="0" u="none" strike="noStrike" dirty="0">
                <a:effectLst/>
              </a:rPr>
              <a:t>)</a:t>
            </a:r>
          </a:p>
          <a:p>
            <a:r>
              <a:rPr lang="en-US" sz="2000" b="0" i="0" u="none" strike="noStrike" dirty="0">
                <a:solidFill>
                  <a:srgbClr val="FF0000"/>
                </a:solidFill>
                <a:effectLst/>
              </a:rPr>
              <a:t>Maintenance</a:t>
            </a:r>
            <a:r>
              <a:rPr lang="en-US" sz="2000" b="0" i="0" u="none" strike="noStrike" dirty="0">
                <a:effectLst/>
              </a:rPr>
              <a:t> (</a:t>
            </a:r>
            <a:r>
              <a:rPr lang="en-US" sz="2000" b="0" i="1" u="none" strike="noStrike" dirty="0">
                <a:effectLst/>
              </a:rPr>
              <a:t>communicate to keep a relationship</a:t>
            </a:r>
            <a:r>
              <a:rPr lang="en-US" sz="2000" b="0" i="0" u="none" strike="noStrike" dirty="0">
                <a:effectLst/>
              </a:rPr>
              <a:t>)</a:t>
            </a:r>
          </a:p>
          <a:p>
            <a:endParaRPr lang="en-US" sz="2000" dirty="0"/>
          </a:p>
        </p:txBody>
      </p:sp>
      <p:sp>
        <p:nvSpPr>
          <p:cNvPr id="8" name="TekstSylinder 3">
            <a:extLst>
              <a:ext uri="{FF2B5EF4-FFF2-40B4-BE49-F238E27FC236}">
                <a16:creationId xmlns:a16="http://schemas.microsoft.com/office/drawing/2014/main" id="{B79FE845-37B3-F52E-3675-14015DD7FCFA}"/>
              </a:ext>
            </a:extLst>
          </p:cNvPr>
          <p:cNvSpPr txBox="1"/>
          <p:nvPr/>
        </p:nvSpPr>
        <p:spPr>
          <a:xfrm>
            <a:off x="6427961" y="3671315"/>
            <a:ext cx="5404918" cy="254660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u="none" strike="noStrike" dirty="0">
                <a:effectLst/>
              </a:rPr>
              <a:t>Cat also identifies three factors that influence an individual's choice of communication strategy:</a:t>
            </a:r>
          </a:p>
          <a:p>
            <a:pPr>
              <a:lnSpc>
                <a:spcPct val="90000"/>
              </a:lnSpc>
              <a:spcAft>
                <a:spcPts val="600"/>
              </a:spcAft>
            </a:pPr>
            <a:endParaRPr lang="en-US" sz="2000" b="0" i="0" u="none" strike="noStrike" dirty="0">
              <a:effectLst/>
            </a:endParaRPr>
          </a:p>
          <a:p>
            <a:pPr indent="-228600">
              <a:lnSpc>
                <a:spcPct val="90000"/>
              </a:lnSpc>
              <a:spcAft>
                <a:spcPts val="600"/>
              </a:spcAft>
              <a:buFont typeface="Arial" panose="020B0604020202020204" pitchFamily="34" charset="0"/>
              <a:buChar char="•"/>
            </a:pPr>
            <a:r>
              <a:rPr lang="en-US" sz="2000" b="0" i="0" u="none" strike="noStrike" dirty="0">
                <a:effectLst/>
              </a:rPr>
              <a:t>Social Identity</a:t>
            </a:r>
          </a:p>
          <a:p>
            <a:pPr indent="-228600">
              <a:lnSpc>
                <a:spcPct val="90000"/>
              </a:lnSpc>
              <a:spcAft>
                <a:spcPts val="600"/>
              </a:spcAft>
              <a:buFont typeface="Arial" panose="020B0604020202020204" pitchFamily="34" charset="0"/>
              <a:buChar char="•"/>
            </a:pPr>
            <a:r>
              <a:rPr lang="en-US" sz="2000" b="0" i="0" u="none" strike="noStrike" dirty="0">
                <a:effectLst/>
              </a:rPr>
              <a:t>Context</a:t>
            </a:r>
          </a:p>
          <a:p>
            <a:pPr indent="-228600">
              <a:lnSpc>
                <a:spcPct val="90000"/>
              </a:lnSpc>
              <a:spcAft>
                <a:spcPts val="600"/>
              </a:spcAft>
              <a:buFont typeface="Arial" panose="020B0604020202020204" pitchFamily="34" charset="0"/>
              <a:buChar char="•"/>
            </a:pPr>
            <a:r>
              <a:rPr lang="en-US" sz="2000" b="0" i="0" u="none" strike="noStrike" dirty="0">
                <a:effectLst/>
              </a:rPr>
              <a:t>Attitudes</a:t>
            </a:r>
          </a:p>
          <a:p>
            <a:pPr indent="-228600">
              <a:lnSpc>
                <a:spcPct val="90000"/>
              </a:lnSpc>
              <a:spcAft>
                <a:spcPts val="600"/>
              </a:spcAft>
              <a:buFont typeface="Arial" panose="020B0604020202020204" pitchFamily="34" charset="0"/>
              <a:buChar char="•"/>
            </a:pPr>
            <a:endParaRPr lang="en-US" sz="2000" dirty="0"/>
          </a:p>
        </p:txBody>
      </p:sp>
      <p:pic>
        <p:nvPicPr>
          <p:cNvPr id="5" name="ElevenLabs_2023-07-01T10 40 42.000Z_Elli_MpKk1d4JuFbX3iJ1GLS4.mp3">
            <a:hlinkClick r:id="" action="ppaction://media"/>
            <a:extLst>
              <a:ext uri="{FF2B5EF4-FFF2-40B4-BE49-F238E27FC236}">
                <a16:creationId xmlns:a16="http://schemas.microsoft.com/office/drawing/2014/main" id="{5821B806-493F-B297-038D-F51B5AB76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2233" y="5714257"/>
            <a:ext cx="812800" cy="812800"/>
          </a:xfrm>
          <a:prstGeom prst="rect">
            <a:avLst/>
          </a:prstGeom>
        </p:spPr>
      </p:pic>
    </p:spTree>
    <p:extLst>
      <p:ext uri="{BB962C8B-B14F-4D97-AF65-F5344CB8AC3E}">
        <p14:creationId xmlns:p14="http://schemas.microsoft.com/office/powerpoint/2010/main" val="42197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tel 1">
            <a:extLst>
              <a:ext uri="{FF2B5EF4-FFF2-40B4-BE49-F238E27FC236}">
                <a16:creationId xmlns:a16="http://schemas.microsoft.com/office/drawing/2014/main" id="{9ABD3F46-759C-B55D-14D3-E040CFDCC98E}"/>
              </a:ext>
            </a:extLst>
          </p:cNvPr>
          <p:cNvSpPr>
            <a:spLocks noGrp="1"/>
          </p:cNvSpPr>
          <p:nvPr>
            <p:ph type="title"/>
          </p:nvPr>
        </p:nvSpPr>
        <p:spPr>
          <a:xfrm>
            <a:off x="786385" y="841248"/>
            <a:ext cx="5129600" cy="5340097"/>
          </a:xfrm>
        </p:spPr>
        <p:txBody>
          <a:bodyPr anchor="ctr">
            <a:normAutofit/>
          </a:bodyPr>
          <a:lstStyle/>
          <a:p>
            <a:r>
              <a:rPr lang="nb-NO" sz="4800">
                <a:solidFill>
                  <a:schemeClr val="bg1"/>
                </a:solidFill>
                <a:latin typeface="+mn-lt"/>
              </a:rPr>
              <a:t>2.</a:t>
            </a:r>
            <a:br>
              <a:rPr lang="nb-NO" sz="4800">
                <a:solidFill>
                  <a:schemeClr val="bg1"/>
                </a:solidFill>
                <a:latin typeface="+mn-lt"/>
              </a:rPr>
            </a:br>
            <a:r>
              <a:rPr lang="nb-NO" sz="4800">
                <a:solidFill>
                  <a:schemeClr val="bg1"/>
                </a:solidFill>
                <a:latin typeface="+mn-lt"/>
              </a:rPr>
              <a:t>Ryan et.al’s </a:t>
            </a:r>
            <a:r>
              <a:rPr lang="nb-NO" sz="4800" i="1">
                <a:solidFill>
                  <a:schemeClr val="bg1"/>
                </a:solidFill>
                <a:effectLst/>
                <a:latin typeface="+mn-lt"/>
              </a:rPr>
              <a:t>Communication</a:t>
            </a:r>
            <a:r>
              <a:rPr lang="nb-NO" sz="4800">
                <a:solidFill>
                  <a:schemeClr val="bg1"/>
                </a:solidFill>
                <a:latin typeface="+mn-lt"/>
              </a:rPr>
              <a:t> </a:t>
            </a:r>
            <a:r>
              <a:rPr lang="nb-NO" sz="4800" i="1">
                <a:solidFill>
                  <a:schemeClr val="bg1"/>
                </a:solidFill>
                <a:effectLst/>
                <a:latin typeface="+mn-lt"/>
              </a:rPr>
              <a:t>Predicaments of</a:t>
            </a:r>
            <a:r>
              <a:rPr lang="nb-NO" sz="4800">
                <a:solidFill>
                  <a:schemeClr val="bg1"/>
                </a:solidFill>
                <a:latin typeface="+mn-lt"/>
              </a:rPr>
              <a:t> </a:t>
            </a:r>
            <a:r>
              <a:rPr lang="nb-NO" sz="4800" i="1">
                <a:solidFill>
                  <a:schemeClr val="bg1"/>
                </a:solidFill>
                <a:effectLst/>
                <a:latin typeface="+mn-lt"/>
              </a:rPr>
              <a:t>Ageing Model</a:t>
            </a:r>
            <a:br>
              <a:rPr lang="nb-NO" sz="4800">
                <a:solidFill>
                  <a:schemeClr val="bg1"/>
                </a:solidFill>
                <a:effectLst/>
                <a:latin typeface="Helvetica" pitchFamily="2" charset="0"/>
              </a:rPr>
            </a:br>
            <a:endParaRPr lang="en-GB" sz="4800">
              <a:solidFill>
                <a:schemeClr val="bg1"/>
              </a:solidFill>
            </a:endParaRPr>
          </a:p>
        </p:txBody>
      </p:sp>
      <p:graphicFrame>
        <p:nvGraphicFramePr>
          <p:cNvPr id="5" name="Plassholder for innhold 2">
            <a:extLst>
              <a:ext uri="{FF2B5EF4-FFF2-40B4-BE49-F238E27FC236}">
                <a16:creationId xmlns:a16="http://schemas.microsoft.com/office/drawing/2014/main" id="{CB95097C-FBC8-20CD-96E2-E35CA77F82DA}"/>
              </a:ext>
            </a:extLst>
          </p:cNvPr>
          <p:cNvGraphicFramePr>
            <a:graphicFrameLocks noGrp="1"/>
          </p:cNvGraphicFramePr>
          <p:nvPr>
            <p:ph idx="1"/>
            <p:extLst>
              <p:ext uri="{D42A27DB-BD31-4B8C-83A1-F6EECF244321}">
                <p14:modId xmlns:p14="http://schemas.microsoft.com/office/powerpoint/2010/main" val="3317917637"/>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ElevenLabs_2023-07-01T10 47 19.000Z_Elli_aXEujSr6HTuIYybwcIUy.mp3">
            <a:hlinkClick r:id="" action="ppaction://media"/>
            <a:extLst>
              <a:ext uri="{FF2B5EF4-FFF2-40B4-BE49-F238E27FC236}">
                <a16:creationId xmlns:a16="http://schemas.microsoft.com/office/drawing/2014/main" id="{BA70F70E-263F-8E60-15A6-962D1FD128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92207" y="5885027"/>
            <a:ext cx="812800" cy="812800"/>
          </a:xfrm>
          <a:prstGeom prst="rect">
            <a:avLst/>
          </a:prstGeom>
        </p:spPr>
      </p:pic>
    </p:spTree>
    <p:extLst>
      <p:ext uri="{BB962C8B-B14F-4D97-AF65-F5344CB8AC3E}">
        <p14:creationId xmlns:p14="http://schemas.microsoft.com/office/powerpoint/2010/main" val="78648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55B4FD-C0EC-F2C3-3857-F25215EB07BC}"/>
              </a:ext>
            </a:extLst>
          </p:cNvPr>
          <p:cNvSpPr>
            <a:spLocks noGrp="1"/>
          </p:cNvSpPr>
          <p:nvPr>
            <p:ph type="title"/>
          </p:nvPr>
        </p:nvSpPr>
        <p:spPr>
          <a:xfrm>
            <a:off x="4965430" y="215154"/>
            <a:ext cx="6586491" cy="2090716"/>
          </a:xfrm>
        </p:spPr>
        <p:txBody>
          <a:bodyPr>
            <a:normAutofit/>
          </a:bodyPr>
          <a:lstStyle/>
          <a:p>
            <a:r>
              <a:rPr lang="en-GB" sz="4200"/>
              <a:t>3.</a:t>
            </a:r>
            <a:br>
              <a:rPr lang="en-GB" sz="4200"/>
            </a:br>
            <a:r>
              <a:rPr lang="en-GB" sz="4200"/>
              <a:t>Ryan et al's Communication Enhancement Model</a:t>
            </a:r>
          </a:p>
        </p:txBody>
      </p:sp>
      <p:pic>
        <p:nvPicPr>
          <p:cNvPr id="7" name="Picture 6">
            <a:extLst>
              <a:ext uri="{FF2B5EF4-FFF2-40B4-BE49-F238E27FC236}">
                <a16:creationId xmlns:a16="http://schemas.microsoft.com/office/drawing/2014/main" id="{CA1850AD-C8A9-98D6-5560-0612548187D3}"/>
              </a:ext>
            </a:extLst>
          </p:cNvPr>
          <p:cNvPicPr>
            <a:picLocks noChangeAspect="1"/>
          </p:cNvPicPr>
          <p:nvPr/>
        </p:nvPicPr>
        <p:blipFill rotWithShape="1">
          <a:blip r:embed="rId5"/>
          <a:srcRect l="14517" r="40364" b="-1"/>
          <a:stretch/>
        </p:blipFill>
        <p:spPr>
          <a:xfrm>
            <a:off x="20" y="10"/>
            <a:ext cx="4635571" cy="6857990"/>
          </a:xfrm>
          <a:prstGeom prst="rect">
            <a:avLst/>
          </a:prstGeom>
          <a:effectLst/>
        </p:spPr>
      </p:pic>
      <p:sp>
        <p:nvSpPr>
          <p:cNvPr id="11" name="Rectangle 10">
            <a:extLst>
              <a:ext uri="{FF2B5EF4-FFF2-40B4-BE49-F238E27FC236}">
                <a16:creationId xmlns:a16="http://schemas.microsoft.com/office/drawing/2014/main" id="{7269EBCC-2006-4BB1-87B8-1E132C78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1" y="0"/>
            <a:ext cx="1261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Plassholder for innhold 2">
            <a:extLst>
              <a:ext uri="{FF2B5EF4-FFF2-40B4-BE49-F238E27FC236}">
                <a16:creationId xmlns:a16="http://schemas.microsoft.com/office/drawing/2014/main" id="{2621E1A0-CEF0-9C3A-0108-BDE8D97A0EA8}"/>
              </a:ext>
            </a:extLst>
          </p:cNvPr>
          <p:cNvGraphicFramePr>
            <a:graphicFrameLocks noGrp="1"/>
          </p:cNvGraphicFramePr>
          <p:nvPr>
            <p:ph idx="1"/>
            <p:extLst>
              <p:ext uri="{D42A27DB-BD31-4B8C-83A1-F6EECF244321}">
                <p14:modId xmlns:p14="http://schemas.microsoft.com/office/powerpoint/2010/main" val="175694688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Bilde 5" descr="Et bilde som inneholder himmel, utendørs, person, te&#10;&#10;Automatisk generert beskrivelse">
            <a:extLst>
              <a:ext uri="{FF2B5EF4-FFF2-40B4-BE49-F238E27FC236}">
                <a16:creationId xmlns:a16="http://schemas.microsoft.com/office/drawing/2014/main" id="{32C1ED4C-7FBE-5558-745E-07AC4514B7A8}"/>
              </a:ext>
            </a:extLst>
          </p:cNvPr>
          <p:cNvPicPr>
            <a:picLocks noChangeAspect="1"/>
          </p:cNvPicPr>
          <p:nvPr/>
        </p:nvPicPr>
        <p:blipFill rotWithShape="1">
          <a:blip r:embed="rId11"/>
          <a:srcRect l="14040" r="49174"/>
          <a:stretch/>
        </p:blipFill>
        <p:spPr>
          <a:xfrm>
            <a:off x="0" y="466187"/>
            <a:ext cx="4761715" cy="6858000"/>
          </a:xfrm>
          <a:prstGeom prst="rect">
            <a:avLst/>
          </a:prstGeom>
        </p:spPr>
      </p:pic>
      <p:pic>
        <p:nvPicPr>
          <p:cNvPr id="4" name="ElevenLabs_2023-07-01T10 52 50.000Z_Elli_EsnnnKd8vunOm5oCEgbg.mp3">
            <a:hlinkClick r:id="" action="ppaction://media"/>
            <a:extLst>
              <a:ext uri="{FF2B5EF4-FFF2-40B4-BE49-F238E27FC236}">
                <a16:creationId xmlns:a16="http://schemas.microsoft.com/office/drawing/2014/main" id="{EC3C563A-C6A9-B86D-5AD8-0965B72152F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21161" y="5631767"/>
            <a:ext cx="812800" cy="812800"/>
          </a:xfrm>
          <a:prstGeom prst="rect">
            <a:avLst/>
          </a:prstGeom>
        </p:spPr>
      </p:pic>
    </p:spTree>
    <p:extLst>
      <p:ext uri="{BB962C8B-B14F-4D97-AF65-F5344CB8AC3E}">
        <p14:creationId xmlns:p14="http://schemas.microsoft.com/office/powerpoint/2010/main" val="4903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88984D4-41DF-0B40-4338-DDBE7550E16E}"/>
              </a:ext>
            </a:extLst>
          </p:cNvPr>
          <p:cNvSpPr>
            <a:spLocks noGrp="1"/>
          </p:cNvSpPr>
          <p:nvPr>
            <p:ph idx="1"/>
          </p:nvPr>
        </p:nvSpPr>
        <p:spPr>
          <a:xfrm>
            <a:off x="935764" y="3847513"/>
            <a:ext cx="10515600" cy="4805363"/>
          </a:xfrm>
        </p:spPr>
        <p:txBody>
          <a:bodyPr/>
          <a:lstStyle/>
          <a:p>
            <a:pPr marL="0" indent="0" algn="ctr">
              <a:buNone/>
            </a:pPr>
            <a:r>
              <a:rPr lang="nb-NO" sz="4000" i="1">
                <a:effectLst/>
                <a:highlight>
                  <a:srgbClr val="FFFF00"/>
                </a:highlight>
              </a:rPr>
              <a:t>You can’t have a one-size-fits-all communication care plan because everybody is different …</a:t>
            </a:r>
            <a:r>
              <a:rPr lang="nb-NO" sz="4000">
                <a:highlight>
                  <a:srgbClr val="FFFF00"/>
                </a:highlight>
              </a:rPr>
              <a:t> </a:t>
            </a:r>
            <a:r>
              <a:rPr lang="nb-NO" sz="4000" i="1">
                <a:effectLst/>
                <a:highlight>
                  <a:srgbClr val="FFFF00"/>
                </a:highlight>
              </a:rPr>
              <a:t>any activity needs to be bespoke to the individual.</a:t>
            </a:r>
            <a:endParaRPr lang="nb-NO" sz="4000">
              <a:effectLst/>
              <a:highlight>
                <a:srgbClr val="FFFF00"/>
              </a:highlight>
            </a:endParaRPr>
          </a:p>
          <a:p>
            <a:pPr marL="0" indent="0">
              <a:buNone/>
            </a:pPr>
            <a:r>
              <a:rPr lang="nb-NO" sz="1400"/>
              <a:t>(Interviewee in the IDEAL programme)</a:t>
            </a:r>
            <a:endParaRPr lang="en-GB" sz="1400"/>
          </a:p>
        </p:txBody>
      </p:sp>
      <p:pic>
        <p:nvPicPr>
          <p:cNvPr id="5" name="Bilde 4" descr="Et bilde som inneholder skjermbilde, Menneskeansikt, klær, mann&#10;&#10;Automatisk generert beskrivelse">
            <a:extLst>
              <a:ext uri="{FF2B5EF4-FFF2-40B4-BE49-F238E27FC236}">
                <a16:creationId xmlns:a16="http://schemas.microsoft.com/office/drawing/2014/main" id="{DF3E8673-55FE-E35F-5BC3-7EBB49E3459E}"/>
              </a:ext>
            </a:extLst>
          </p:cNvPr>
          <p:cNvPicPr>
            <a:picLocks noChangeAspect="1"/>
          </p:cNvPicPr>
          <p:nvPr/>
        </p:nvPicPr>
        <p:blipFill>
          <a:blip r:embed="rId3"/>
          <a:stretch>
            <a:fillRect/>
          </a:stretch>
        </p:blipFill>
        <p:spPr>
          <a:xfrm>
            <a:off x="0" y="0"/>
            <a:ext cx="12387128" cy="3522589"/>
          </a:xfrm>
          <a:prstGeom prst="rect">
            <a:avLst/>
          </a:prstGeom>
        </p:spPr>
      </p:pic>
    </p:spTree>
    <p:extLst>
      <p:ext uri="{BB962C8B-B14F-4D97-AF65-F5344CB8AC3E}">
        <p14:creationId xmlns:p14="http://schemas.microsoft.com/office/powerpoint/2010/main" val="1826008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tekst, plakat, pattedyr, tegning&#10;&#10;Automatisk generert beskrivelse">
            <a:extLst>
              <a:ext uri="{FF2B5EF4-FFF2-40B4-BE49-F238E27FC236}">
                <a16:creationId xmlns:a16="http://schemas.microsoft.com/office/drawing/2014/main" id="{C92869D8-06A8-01B5-8294-45806662584F}"/>
              </a:ext>
            </a:extLst>
          </p:cNvPr>
          <p:cNvPicPr>
            <a:picLocks noGrp="1" noChangeAspect="1"/>
          </p:cNvPicPr>
          <p:nvPr>
            <p:ph idx="1"/>
          </p:nvPr>
        </p:nvPicPr>
        <p:blipFill rotWithShape="1">
          <a:blip r:embed="rId3"/>
          <a:srcRect r="2996" b="34955"/>
          <a:stretch/>
        </p:blipFill>
        <p:spPr>
          <a:xfrm>
            <a:off x="2315706" y="643467"/>
            <a:ext cx="7560587"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87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Menneskeansikt, klær, Menneske&#10;&#10;Automatisk generert beskrivelse">
            <a:extLst>
              <a:ext uri="{FF2B5EF4-FFF2-40B4-BE49-F238E27FC236}">
                <a16:creationId xmlns:a16="http://schemas.microsoft.com/office/drawing/2014/main" id="{C13C4ED9-DB72-E57F-DC85-5BEFEA4163F1}"/>
              </a:ext>
            </a:extLst>
          </p:cNvPr>
          <p:cNvPicPr>
            <a:picLocks noGrp="1" noChangeAspect="1"/>
          </p:cNvPicPr>
          <p:nvPr>
            <p:ph idx="1"/>
          </p:nvPr>
        </p:nvPicPr>
        <p:blipFill rotWithShape="1">
          <a:blip r:embed="rId3"/>
          <a:srcRect t="13944" b="1787"/>
          <a:stretch/>
        </p:blipFill>
        <p:spPr>
          <a:xfrm>
            <a:off x="20" y="376779"/>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5B3D340-B6F9-5D6F-300D-DA0C821868FE}"/>
              </a:ext>
            </a:extLst>
          </p:cNvPr>
          <p:cNvSpPr>
            <a:spLocks noGrp="1"/>
          </p:cNvSpPr>
          <p:nvPr>
            <p:ph type="title"/>
          </p:nvPr>
        </p:nvSpPr>
        <p:spPr>
          <a:xfrm>
            <a:off x="168965" y="5983356"/>
            <a:ext cx="11565835" cy="78719"/>
          </a:xfrm>
        </p:spPr>
        <p:txBody>
          <a:bodyPr vert="horz" lIns="91440" tIns="45720" rIns="91440" bIns="45720" rtlCol="0" anchor="ctr">
            <a:normAutofit fontScale="90000"/>
          </a:bodyPr>
          <a:lstStyle/>
          <a:p>
            <a:pPr algn="ctr"/>
            <a:r>
              <a:rPr lang="nb-NO">
                <a:latin typeface="+mn-lt"/>
              </a:rPr>
              <a:t>C</a:t>
            </a:r>
            <a:r>
              <a:rPr lang="nb-NO">
                <a:effectLst/>
                <a:latin typeface="+mn-lt"/>
              </a:rPr>
              <a:t>hallenges for communication in the NDD context</a:t>
            </a:r>
            <a:br>
              <a:rPr lang="nb-NO" sz="1400">
                <a:effectLst/>
                <a:latin typeface="Helvetica" pitchFamily="2" charset="0"/>
              </a:rPr>
            </a:br>
            <a:endParaRPr lang="en-US" sz="36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5300D005-D618-D17E-D85A-13AB19A2FEDE}"/>
              </a:ext>
            </a:extLst>
          </p:cNvPr>
          <p:cNvSpPr txBox="1"/>
          <p:nvPr/>
        </p:nvSpPr>
        <p:spPr>
          <a:xfrm>
            <a:off x="4413737" y="6719907"/>
            <a:ext cx="6210886" cy="369332"/>
          </a:xfrm>
          <a:prstGeom prst="rect">
            <a:avLst/>
          </a:prstGeom>
          <a:noFill/>
        </p:spPr>
        <p:txBody>
          <a:bodyPr wrap="square">
            <a:spAutoFit/>
          </a:bodyPr>
          <a:lstStyle/>
          <a:p>
            <a:pPr marL="0" indent="0">
              <a:buNone/>
            </a:pPr>
            <a:r>
              <a:rPr lang="nb-NO" sz="1800" b="1" i="0" u="none" strike="noStrike">
                <a:solidFill>
                  <a:schemeClr val="bg1"/>
                </a:solidFill>
                <a:effectLst/>
              </a:rPr>
              <a:t>Morris L, Mansell W, Williamson T, Wray A, McEvoy P. (2020)</a:t>
            </a:r>
            <a:endParaRPr lang="en-GB" b="1">
              <a:solidFill>
                <a:schemeClr val="bg1"/>
              </a:solidFill>
            </a:endParaRPr>
          </a:p>
        </p:txBody>
      </p:sp>
    </p:spTree>
    <p:extLst>
      <p:ext uri="{BB962C8B-B14F-4D97-AF65-F5344CB8AC3E}">
        <p14:creationId xmlns:p14="http://schemas.microsoft.com/office/powerpoint/2010/main" val="1883493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0" y="168812"/>
            <a:ext cx="6821309" cy="6583680"/>
          </a:xfrm>
        </p:spPr>
        <p:txBody>
          <a:bodyPr>
            <a:normAutofit/>
          </a:bodyPr>
          <a:lstStyle/>
          <a:p>
            <a:pPr marL="0" indent="0">
              <a:buNone/>
            </a:pPr>
            <a:r>
              <a:rPr lang="nb-NO" b="1" i="0" u="none" strike="noStrike">
                <a:effectLst/>
              </a:rPr>
              <a:t>Comprehend change: </a:t>
            </a:r>
          </a:p>
          <a:p>
            <a:pPr marL="0" indent="0">
              <a:buNone/>
            </a:pPr>
            <a:r>
              <a:rPr lang="nb-NO" b="0" i="0" u="none" strike="noStrike">
                <a:effectLst/>
              </a:rPr>
              <a:t>Caregivers may find it challenging to comprehend how a person with NDDs internal environment changes. In addition to affecting memory function, degraded cognition can also affect personality and, either directly or indirectly, the content and style of communication </a:t>
            </a:r>
            <a:r>
              <a:rPr lang="nb-NO" sz="1400" b="0" i="0" u="none" strike="noStrike">
                <a:effectLst/>
              </a:rPr>
              <a:t>(Pozzebon, Douglas, &amp; Ames, 2016).</a:t>
            </a:r>
            <a:r>
              <a:rPr lang="nb-NO" b="0" i="0" u="none" strike="noStrike">
                <a:effectLst/>
              </a:rPr>
              <a:t> </a:t>
            </a:r>
          </a:p>
          <a:p>
            <a:pPr marL="0" indent="0">
              <a:buNone/>
            </a:pPr>
            <a:r>
              <a:rPr lang="nb-NO" b="0" i="0" u="none" strike="noStrike">
                <a:effectLst/>
              </a:rPr>
              <a:t>While adjusting to these changes, the NDD patient may blame other people or their environment or even themselves. In turn, this makes it more difficult for the caregiver to maintain stability in their relationship and in daily tasks.</a:t>
            </a:r>
          </a:p>
          <a:p>
            <a:pPr marL="0" indent="0">
              <a:buNone/>
            </a:pPr>
            <a:endParaRPr lang="nb-NO" sz="2200"/>
          </a:p>
          <a:p>
            <a:pPr marL="0" indent="0">
              <a:buNone/>
            </a:pPr>
            <a:endParaRPr lang="nb-NO" sz="2200" b="0" i="0" u="none" strike="noStrike">
              <a:effectLst/>
            </a:endParaRPr>
          </a:p>
          <a:p>
            <a:pPr marL="0" indent="0">
              <a:buNone/>
            </a:pPr>
            <a:endParaRPr lang="nb-NO" sz="2200"/>
          </a:p>
          <a:p>
            <a:pPr marL="0" indent="0">
              <a:buNone/>
            </a:pPr>
            <a:endParaRPr lang="nb-NO" sz="2200" b="0" i="0" u="none" strike="noStrike">
              <a:effectLst/>
            </a:endParaRP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363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4192176" y="591344"/>
            <a:ext cx="7934178" cy="6266656"/>
          </a:xfrm>
        </p:spPr>
        <p:txBody>
          <a:bodyPr anchor="ctr">
            <a:normAutofit/>
          </a:bodyPr>
          <a:lstStyle/>
          <a:p>
            <a:pPr marL="0" indent="0">
              <a:buNone/>
            </a:pPr>
            <a:r>
              <a:rPr lang="nb-NO" sz="2200" b="1" i="0" u="none" strike="noStrike">
                <a:effectLst/>
              </a:rPr>
              <a:t>Language: </a:t>
            </a:r>
          </a:p>
          <a:p>
            <a:pPr marL="0" indent="0">
              <a:buNone/>
            </a:pPr>
            <a:r>
              <a:rPr lang="nb-NO" b="0" i="0" u="none" strike="noStrike">
                <a:effectLst/>
              </a:rPr>
              <a:t>According to several studies </a:t>
            </a:r>
            <a:r>
              <a:rPr lang="nb-NO" sz="1400" b="0" i="0" u="none" strike="noStrike">
                <a:effectLst/>
              </a:rPr>
              <a:t>(Bayles &amp; Tomoeda, 2014; Obler &amp; De Santi, 2000; Watson, Aizawa, Savundranayagam, &amp; Orange, 2012; Wray, 2016), </a:t>
            </a:r>
            <a:r>
              <a:rPr lang="nb-NO" b="0" i="0" u="none" strike="noStrike">
                <a:effectLst/>
              </a:rPr>
              <a:t>NDDs frequently alters the production and comprehension of language. Due to their declining verbal abilities, people with NDDs may express themselves less clearly or use atypical methods to convey their message, which can be challenging for caregivers to grasp </a:t>
            </a:r>
            <a:r>
              <a:rPr lang="nb-NO" sz="1400" b="0" i="0" u="none" strike="noStrike">
                <a:effectLst/>
              </a:rPr>
              <a:t>(Pozzebon et al., 2016; Wray, 2016). </a:t>
            </a:r>
            <a:r>
              <a:rPr lang="nb-NO" b="0" i="0" u="none" strike="noStrike">
                <a:effectLst/>
              </a:rPr>
              <a:t>When communication breaks down, the person with NDDs or the caregiver may become frustrated, bored, or tired about not being able to communicate as they would like. For instance, this may happen when the caregiver needs to repeat something several times or when the person with NDDs keeps telling the same stories.</a:t>
            </a:r>
            <a:endParaRPr lang="nb-NO"/>
          </a:p>
          <a:p>
            <a:pPr marL="0" indent="0">
              <a:buNone/>
            </a:pPr>
            <a:endParaRPr lang="nb-NO" sz="2200" b="0" i="0" u="none" strike="noStrike">
              <a:effectLst/>
            </a:endParaRPr>
          </a:p>
          <a:p>
            <a:pPr marL="0" indent="0">
              <a:buNone/>
            </a:pPr>
            <a:endParaRPr lang="nb-NO" sz="2200"/>
          </a:p>
          <a:p>
            <a:pPr marL="0" indent="0">
              <a:buNone/>
            </a:pPr>
            <a:endParaRPr lang="nb-NO" sz="2200" b="0" i="0" u="none" strike="noStrike">
              <a:effectLst/>
            </a:endParaRPr>
          </a:p>
        </p:txBody>
      </p:sp>
      <p:pic>
        <p:nvPicPr>
          <p:cNvPr id="4" name="Bilde 3" descr="Et bilde som inneholder klær, person, utendørs, tre&#10;&#10;Automatisk generert beskrivelse">
            <a:extLst>
              <a:ext uri="{FF2B5EF4-FFF2-40B4-BE49-F238E27FC236}">
                <a16:creationId xmlns:a16="http://schemas.microsoft.com/office/drawing/2014/main" id="{1B2DAEAC-09C4-3BA4-9CF1-CF2B6442B79D}"/>
              </a:ext>
            </a:extLst>
          </p:cNvPr>
          <p:cNvPicPr>
            <a:picLocks noChangeAspect="1"/>
          </p:cNvPicPr>
          <p:nvPr/>
        </p:nvPicPr>
        <p:blipFill>
          <a:blip r:embed="rId3"/>
          <a:stretch>
            <a:fillRect/>
          </a:stretch>
        </p:blipFill>
        <p:spPr>
          <a:xfrm>
            <a:off x="65646" y="1643625"/>
            <a:ext cx="3711917" cy="3711917"/>
          </a:xfrm>
          <a:prstGeom prst="rect">
            <a:avLst/>
          </a:prstGeom>
          <a:effectLst>
            <a:softEdge rad="139614"/>
          </a:effectLst>
        </p:spPr>
      </p:pic>
    </p:spTree>
    <p:extLst>
      <p:ext uri="{BB962C8B-B14F-4D97-AF65-F5344CB8AC3E}">
        <p14:creationId xmlns:p14="http://schemas.microsoft.com/office/powerpoint/2010/main" val="319233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8FD65B-B64F-C200-B68C-FE6B26966193}"/>
              </a:ext>
            </a:extLst>
          </p:cNvPr>
          <p:cNvPicPr>
            <a:picLocks noChangeAspect="1"/>
          </p:cNvPicPr>
          <p:nvPr/>
        </p:nvPicPr>
        <p:blipFill rotWithShape="1">
          <a:blip r:embed="rId3">
            <a:alphaModFix amt="35000"/>
          </a:blip>
          <a:srcRect t="8537"/>
          <a:stretch/>
        </p:blipFill>
        <p:spPr>
          <a:xfrm>
            <a:off x="20" y="10"/>
            <a:ext cx="12191980" cy="6857990"/>
          </a:xfrm>
          <a:prstGeom prst="rect">
            <a:avLst/>
          </a:prstGeom>
        </p:spPr>
      </p:pic>
      <p:graphicFrame>
        <p:nvGraphicFramePr>
          <p:cNvPr id="5" name="Plassholder for innhold 2">
            <a:extLst>
              <a:ext uri="{FF2B5EF4-FFF2-40B4-BE49-F238E27FC236}">
                <a16:creationId xmlns:a16="http://schemas.microsoft.com/office/drawing/2014/main" id="{9A39F1E3-22B2-3445-2DED-61AAC5959F82}"/>
              </a:ext>
            </a:extLst>
          </p:cNvPr>
          <p:cNvGraphicFramePr>
            <a:graphicFrameLocks noGrp="1"/>
          </p:cNvGraphicFramePr>
          <p:nvPr>
            <p:ph idx="1"/>
            <p:extLst>
              <p:ext uri="{D42A27DB-BD31-4B8C-83A1-F6EECF244321}">
                <p14:modId xmlns:p14="http://schemas.microsoft.com/office/powerpoint/2010/main" val="1844069435"/>
              </p:ext>
            </p:extLst>
          </p:nvPr>
        </p:nvGraphicFramePr>
        <p:xfrm>
          <a:off x="0" y="0"/>
          <a:ext cx="12191980" cy="6724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059040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1" y="1"/>
            <a:ext cx="7090117" cy="5950634"/>
          </a:xfrm>
        </p:spPr>
        <p:txBody>
          <a:bodyPr>
            <a:normAutofit/>
          </a:bodyPr>
          <a:lstStyle/>
          <a:p>
            <a:pPr marL="0" indent="0">
              <a:buNone/>
            </a:pPr>
            <a:r>
              <a:rPr lang="nb-NO" sz="2800" b="1" i="0" u="none" strike="noStrike">
                <a:solidFill>
                  <a:srgbClr val="212121"/>
                </a:solidFill>
                <a:effectLst/>
              </a:rPr>
              <a:t>Role shifts and interpersonal reliance: </a:t>
            </a:r>
          </a:p>
          <a:p>
            <a:pPr marL="0" indent="0">
              <a:buNone/>
            </a:pPr>
            <a:r>
              <a:rPr lang="nb-NO" sz="2800" b="0" i="0" u="none" strike="noStrike">
                <a:solidFill>
                  <a:srgbClr val="212121"/>
                </a:solidFill>
                <a:effectLst/>
              </a:rPr>
              <a:t>According to Butcher, Holkup, and Buckwalter (2001) and Russell (2001), the dynamics of the relationship between a person with </a:t>
            </a:r>
            <a:r>
              <a:rPr lang="nb-NO" b="0" i="0" u="none" strike="noStrike">
                <a:effectLst/>
              </a:rPr>
              <a:t>NDDs</a:t>
            </a:r>
            <a:r>
              <a:rPr lang="nb-NO" sz="2800" b="0" i="0" u="none" strike="noStrike">
                <a:solidFill>
                  <a:srgbClr val="212121"/>
                </a:solidFill>
                <a:effectLst/>
              </a:rPr>
              <a:t> and a family caregiver frequently change as a result of increased dependence and cultural expectations. Changes in a relationship may also cause a break from previous patterns of communication and engagement. For instance, a partner or child may feel more and more like they are taking on the role of parent </a:t>
            </a:r>
            <a:r>
              <a:rPr lang="nb-NO" sz="1400" b="0" i="0" u="none" strike="noStrike">
                <a:solidFill>
                  <a:srgbClr val="212121"/>
                </a:solidFill>
                <a:effectLst/>
              </a:rPr>
              <a:t>(Pozzebon et al., 2016). </a:t>
            </a:r>
            <a:r>
              <a:rPr lang="nb-NO" sz="2800" b="0" i="0" u="none" strike="noStrike">
                <a:solidFill>
                  <a:srgbClr val="212121"/>
                </a:solidFill>
                <a:effectLst/>
              </a:rPr>
              <a:t>There may be a great deal of doubt regarding how to react appropriately in certain circumstances during this transition </a:t>
            </a:r>
            <a:r>
              <a:rPr lang="nb-NO" sz="1400" b="0" i="0" u="none" strike="noStrike">
                <a:solidFill>
                  <a:srgbClr val="212121"/>
                </a:solidFill>
                <a:effectLst/>
              </a:rPr>
              <a:t>(Polk, 2005; Wray, 2014).</a:t>
            </a:r>
            <a:endParaRPr lang="nb-NO" sz="1400">
              <a:solidFill>
                <a:srgbClr val="212121"/>
              </a:solidFill>
            </a:endParaRPr>
          </a:p>
          <a:p>
            <a:pPr marL="0" indent="0">
              <a:buNone/>
            </a:pPr>
            <a:endParaRPr lang="nb-NO" sz="2800" b="0" i="0" u="none" strike="noStrike">
              <a:solidFill>
                <a:srgbClr val="212121"/>
              </a:solidFill>
              <a:effectLst/>
            </a:endParaRPr>
          </a:p>
        </p:txBody>
      </p:sp>
      <p:pic>
        <p:nvPicPr>
          <p:cNvPr id="4" name="Bilde 3" descr="Et bilde som inneholder Menneskeansikt, person, klær, sort og hvit&#10;&#10;Automatisk generert beskrivelse">
            <a:extLst>
              <a:ext uri="{FF2B5EF4-FFF2-40B4-BE49-F238E27FC236}">
                <a16:creationId xmlns:a16="http://schemas.microsoft.com/office/drawing/2014/main" id="{1BDB72A0-0E3F-F515-6FF2-5FB898271573}"/>
              </a:ext>
            </a:extLst>
          </p:cNvPr>
          <p:cNvPicPr>
            <a:picLocks noChangeAspect="1"/>
          </p:cNvPicPr>
          <p:nvPr/>
        </p:nvPicPr>
        <p:blipFill>
          <a:blip r:embed="rId3"/>
          <a:stretch>
            <a:fillRect/>
          </a:stretch>
        </p:blipFill>
        <p:spPr>
          <a:xfrm>
            <a:off x="7687571" y="0"/>
            <a:ext cx="4504429" cy="5289604"/>
          </a:xfrm>
          <a:prstGeom prst="rect">
            <a:avLst/>
          </a:prstGeom>
        </p:spPr>
      </p:pic>
    </p:spTree>
    <p:extLst>
      <p:ext uri="{BB962C8B-B14F-4D97-AF65-F5344CB8AC3E}">
        <p14:creationId xmlns:p14="http://schemas.microsoft.com/office/powerpoint/2010/main" val="269958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445EE4-E33F-F9E0-0876-489C7CA6F19F}"/>
              </a:ext>
            </a:extLst>
          </p:cNvPr>
          <p:cNvSpPr>
            <a:spLocks noGrp="1"/>
          </p:cNvSpPr>
          <p:nvPr>
            <p:ph type="title"/>
          </p:nvPr>
        </p:nvSpPr>
        <p:spPr/>
        <p:txBody>
          <a:bodyPr/>
          <a:lstStyle/>
          <a:p>
            <a:r>
              <a:rPr lang="en-GB"/>
              <a:t>Learning objectives</a:t>
            </a:r>
          </a:p>
        </p:txBody>
      </p:sp>
      <p:sp>
        <p:nvSpPr>
          <p:cNvPr id="3" name="Plassholder for innhold 2">
            <a:extLst>
              <a:ext uri="{FF2B5EF4-FFF2-40B4-BE49-F238E27FC236}">
                <a16:creationId xmlns:a16="http://schemas.microsoft.com/office/drawing/2014/main" id="{00588D1C-7126-FCDD-0CA8-BE10D3514E77}"/>
              </a:ext>
            </a:extLst>
          </p:cNvPr>
          <p:cNvSpPr>
            <a:spLocks noGrp="1"/>
          </p:cNvSpPr>
          <p:nvPr>
            <p:ph idx="1"/>
          </p:nvPr>
        </p:nvSpPr>
        <p:spPr/>
        <p:txBody>
          <a:bodyPr>
            <a:normAutofit fontScale="77500" lnSpcReduction="20000"/>
          </a:bodyPr>
          <a:lstStyle/>
          <a:p>
            <a:pPr fontAlgn="base"/>
            <a:r>
              <a:rPr lang="en-US" sz="3600" kern="1200" dirty="0">
                <a:solidFill>
                  <a:prstClr val="black"/>
                </a:solidFill>
                <a:latin typeface="Calibri" panose="020F0502020204030204" pitchFamily="34" charset="0"/>
                <a:ea typeface="+mn-ea"/>
                <a:cs typeface="Calibri" panose="020F0502020204030204" pitchFamily="34" charset="0"/>
              </a:rPr>
              <a:t>Discuss the fundamental aspects and basic principles of communication  </a:t>
            </a:r>
          </a:p>
          <a:p>
            <a:pPr fontAlgn="base"/>
            <a:r>
              <a:rPr lang="en-US" sz="3600" kern="1200" dirty="0">
                <a:solidFill>
                  <a:prstClr val="black"/>
                </a:solidFill>
                <a:latin typeface="Calibri" panose="020F0502020204030204" pitchFamily="34" charset="0"/>
                <a:ea typeface="+mn-ea"/>
                <a:cs typeface="Calibri" panose="020F0502020204030204" pitchFamily="34" charset="0"/>
              </a:rPr>
              <a:t>Describe suitable communication methods towards patients with common Neurodegenerative Diseases (NDD) and family/caregivers from diverse populations and cultural backgrounds. </a:t>
            </a:r>
          </a:p>
          <a:p>
            <a:pPr fontAlgn="base"/>
            <a:r>
              <a:rPr lang="en-US" sz="36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Summarize different AAC- Augmentative and Alternative Communication tools for communication with NDD patients.</a:t>
            </a:r>
          </a:p>
          <a:p>
            <a:pPr fontAlgn="base"/>
            <a:r>
              <a:rPr lang="en-US" sz="36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Describe how the various types of NDDs require different kinds of communication strategies and be able to choose the appropriate one in every situation.</a:t>
            </a:r>
          </a:p>
          <a:p>
            <a:pPr fontAlgn="base"/>
            <a:r>
              <a:rPr lang="nb-NO" sz="36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Discuss legal and ethical issues when dealing with NDD patients</a:t>
            </a:r>
            <a:endParaRPr lang="el-GR" sz="3600" kern="1200" dirty="0">
              <a:solidFill>
                <a:prstClr val="black"/>
              </a:solidFill>
              <a:latin typeface="Calibri" panose="020F0502020204030204" pitchFamily="34" charset="0"/>
              <a:ea typeface="Noto Sans Symbols"/>
              <a:cs typeface="Calibri" panose="020F0502020204030204" pitchFamily="34" charset="0"/>
            </a:endParaRPr>
          </a:p>
          <a:p>
            <a:pPr marL="342900" lvl="0">
              <a:lnSpc>
                <a:spcPct val="115000"/>
              </a:lnSpc>
              <a:spcBef>
                <a:spcPts val="0"/>
              </a:spcBef>
              <a:buClrTx/>
              <a:buSzTx/>
              <a:buFont typeface="Arial" panose="020B0604020202020204" pitchFamily="34" charset="0"/>
              <a:buChar char="⮚"/>
            </a:pPr>
            <a:endParaRPr lang="en-US" sz="2800"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lvl="0" indent="-285750" fontAlgn="base">
              <a:buClrTx/>
              <a:buSzTx/>
              <a:buFont typeface="Arial" panose="020B0604020202020204" pitchFamily="34" charset="0"/>
              <a:buChar char="•"/>
            </a:pPr>
            <a:endParaRPr lang="en-GB"/>
          </a:p>
        </p:txBody>
      </p:sp>
    </p:spTree>
    <p:extLst>
      <p:ext uri="{BB962C8B-B14F-4D97-AF65-F5344CB8AC3E}">
        <p14:creationId xmlns:p14="http://schemas.microsoft.com/office/powerpoint/2010/main" val="366735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74D8AA-F264-606D-2CAA-C1E58D17CF9C}"/>
              </a:ext>
            </a:extLst>
          </p:cNvPr>
          <p:cNvPicPr>
            <a:picLocks noChangeAspect="1"/>
          </p:cNvPicPr>
          <p:nvPr/>
        </p:nvPicPr>
        <p:blipFill rotWithShape="1">
          <a:blip r:embed="rId3">
            <a:alphaModFix amt="35000"/>
          </a:blip>
          <a:srcRect l="2667"/>
          <a:stretch/>
        </p:blipFill>
        <p:spPr>
          <a:xfrm>
            <a:off x="-126589" y="10"/>
            <a:ext cx="12191980" cy="6857990"/>
          </a:xfrm>
          <a:prstGeom prst="rect">
            <a:avLst/>
          </a:prstGeom>
        </p:spPr>
      </p:pic>
      <p:graphicFrame>
        <p:nvGraphicFramePr>
          <p:cNvPr id="5" name="Plassholder for innhold 2">
            <a:extLst>
              <a:ext uri="{FF2B5EF4-FFF2-40B4-BE49-F238E27FC236}">
                <a16:creationId xmlns:a16="http://schemas.microsoft.com/office/drawing/2014/main" id="{C87875D3-B87B-5FBB-F57C-419478CB1797}"/>
              </a:ext>
            </a:extLst>
          </p:cNvPr>
          <p:cNvGraphicFramePr>
            <a:graphicFrameLocks noGrp="1"/>
          </p:cNvGraphicFramePr>
          <p:nvPr>
            <p:ph idx="1"/>
            <p:extLst>
              <p:ext uri="{D42A27DB-BD31-4B8C-83A1-F6EECF244321}">
                <p14:modId xmlns:p14="http://schemas.microsoft.com/office/powerpoint/2010/main" val="1391238812"/>
              </p:ext>
            </p:extLst>
          </p:nvPr>
        </p:nvGraphicFramePr>
        <p:xfrm>
          <a:off x="225083" y="0"/>
          <a:ext cx="12093506" cy="6668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158830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sort, mørke&#10;&#10;Automatisk generert beskrivelse">
            <a:extLst>
              <a:ext uri="{FF2B5EF4-FFF2-40B4-BE49-F238E27FC236}">
                <a16:creationId xmlns:a16="http://schemas.microsoft.com/office/drawing/2014/main" id="{DDC594E0-D943-2B49-AB51-12FB4E1FE46F}"/>
              </a:ext>
            </a:extLst>
          </p:cNvPr>
          <p:cNvPicPr>
            <a:picLocks noChangeAspect="1"/>
          </p:cNvPicPr>
          <p:nvPr/>
        </p:nvPicPr>
        <p:blipFill>
          <a:blip r:embed="rId3"/>
          <a:stretch>
            <a:fillRect/>
          </a:stretch>
        </p:blipFill>
        <p:spPr>
          <a:xfrm>
            <a:off x="279143" y="182880"/>
            <a:ext cx="5221625" cy="5967573"/>
          </a:xfrm>
          <a:prstGeom prst="rect">
            <a:avLst/>
          </a:prstGeom>
        </p:spPr>
      </p:pic>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5779911" y="70336"/>
            <a:ext cx="6233895" cy="6173469"/>
          </a:xfrm>
        </p:spPr>
        <p:txBody>
          <a:bodyPr anchor="t">
            <a:noAutofit/>
          </a:bodyPr>
          <a:lstStyle/>
          <a:p>
            <a:pPr marL="0" indent="0">
              <a:buNone/>
            </a:pPr>
            <a:r>
              <a:rPr lang="nb-NO" b="1" i="0" u="none" strike="noStrike">
                <a:solidFill>
                  <a:schemeClr val="tx1">
                    <a:alpha val="80000"/>
                  </a:schemeClr>
                </a:solidFill>
                <a:effectLst/>
              </a:rPr>
              <a:t>Practical pressure and fatigue: </a:t>
            </a:r>
          </a:p>
          <a:p>
            <a:pPr marL="0" indent="0">
              <a:buNone/>
            </a:pPr>
            <a:r>
              <a:rPr lang="nb-NO" b="0" i="0" u="none" strike="noStrike">
                <a:solidFill>
                  <a:schemeClr val="tx1">
                    <a:alpha val="80000"/>
                  </a:schemeClr>
                </a:solidFill>
                <a:effectLst/>
              </a:rPr>
              <a:t>For many caregivers, the sheer number of hours they are responsible for a person living with </a:t>
            </a:r>
            <a:r>
              <a:rPr lang="nb-NO" b="0" i="0" u="none" strike="noStrike">
                <a:effectLst/>
              </a:rPr>
              <a:t>NDDs</a:t>
            </a:r>
            <a:r>
              <a:rPr lang="nb-NO" b="0" i="0" u="none" strike="noStrike">
                <a:solidFill>
                  <a:schemeClr val="tx1">
                    <a:alpha val="80000"/>
                  </a:schemeClr>
                </a:solidFill>
                <a:effectLst/>
              </a:rPr>
              <a:t>, which may extend to 24 hours a day, makes it all but impossible to get the emotional and physical distance needed for reflecting on how they are responding during interaction </a:t>
            </a:r>
            <a:r>
              <a:rPr lang="nb-NO" sz="1400" b="0" i="0" u="none" strike="noStrike">
                <a:solidFill>
                  <a:schemeClr val="tx1">
                    <a:alpha val="80000"/>
                  </a:schemeClr>
                </a:solidFill>
                <a:effectLst/>
              </a:rPr>
              <a:t>(Wray, 2016). </a:t>
            </a:r>
          </a:p>
          <a:p>
            <a:pPr marL="0" indent="0">
              <a:buNone/>
            </a:pPr>
            <a:r>
              <a:rPr lang="nb-NO" b="0" i="0" u="none" strike="noStrike">
                <a:solidFill>
                  <a:schemeClr val="tx1">
                    <a:alpha val="80000"/>
                  </a:schemeClr>
                </a:solidFill>
                <a:effectLst/>
              </a:rPr>
              <a:t>This is due to practical pressures, fatigue, and social isolation. Social interactions are frequently drastically curtailed, and it can be challenging for some carers to ask for help if they worry about being stigmatized or that others won't get the scope and severity of their struggles </a:t>
            </a:r>
          </a:p>
          <a:p>
            <a:pPr marL="0" indent="0">
              <a:buNone/>
            </a:pPr>
            <a:r>
              <a:rPr lang="nb-NO" sz="1400" b="0" i="0" u="none" strike="noStrike">
                <a:solidFill>
                  <a:schemeClr val="tx1">
                    <a:alpha val="80000"/>
                  </a:schemeClr>
                </a:solidFill>
                <a:effectLst/>
              </a:rPr>
              <a:t>(Pozzebon et al., 2016).</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312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2C06548-5826-9819-8D3A-FC8905EA8B24}"/>
              </a:ext>
            </a:extLst>
          </p:cNvPr>
          <p:cNvSpPr>
            <a:spLocks noGrp="1"/>
          </p:cNvSpPr>
          <p:nvPr>
            <p:ph idx="1"/>
          </p:nvPr>
        </p:nvSpPr>
        <p:spPr>
          <a:xfrm>
            <a:off x="6277708" y="168812"/>
            <a:ext cx="5914292" cy="6119446"/>
          </a:xfrm>
        </p:spPr>
        <p:txBody>
          <a:bodyPr>
            <a:normAutofit/>
          </a:bodyPr>
          <a:lstStyle/>
          <a:p>
            <a:pPr marL="0" indent="0">
              <a:buNone/>
            </a:pPr>
            <a:r>
              <a:rPr lang="nb-NO" sz="2800" b="1" i="0" u="none" strike="noStrike">
                <a:solidFill>
                  <a:srgbClr val="212121"/>
                </a:solidFill>
                <a:effectLst/>
              </a:rPr>
              <a:t>Attachment: </a:t>
            </a:r>
          </a:p>
          <a:p>
            <a:pPr marL="0" indent="0">
              <a:buNone/>
            </a:pPr>
            <a:r>
              <a:rPr lang="nb-NO" sz="2800" b="0" i="0" u="none" strike="noStrike">
                <a:solidFill>
                  <a:srgbClr val="212121"/>
                </a:solidFill>
                <a:effectLst/>
              </a:rPr>
              <a:t>Close family caregivers and the people they are caring for have strong "attachment relationships». The interactions may be emotionally charged, with tensions and expectations from the long history of the connection that are frequently unacknowledged and unrecognized </a:t>
            </a:r>
            <a:r>
              <a:rPr lang="nb-NO" sz="1400" b="0" i="0" u="none" strike="noStrike">
                <a:solidFill>
                  <a:srgbClr val="212121"/>
                </a:solidFill>
                <a:effectLst/>
              </a:rPr>
              <a:t>(Pozzebon et al., 2016). </a:t>
            </a:r>
            <a:r>
              <a:rPr lang="nb-NO" sz="2800" b="0" i="0" u="none" strike="noStrike">
                <a:solidFill>
                  <a:srgbClr val="212121"/>
                </a:solidFill>
                <a:effectLst/>
              </a:rPr>
              <a:t>It may be harder to keep the cognitive distance required for a reasoned reaction due to these circumstances and the emotional weight of such interactions.</a:t>
            </a:r>
          </a:p>
        </p:txBody>
      </p:sp>
      <p:pic>
        <p:nvPicPr>
          <p:cNvPr id="4" name="Bilde 3" descr="Et bilde som inneholder person, Menneskeansikt, klær, Pensjonist&#10;&#10;Automatisk generert beskrivelse">
            <a:extLst>
              <a:ext uri="{FF2B5EF4-FFF2-40B4-BE49-F238E27FC236}">
                <a16:creationId xmlns:a16="http://schemas.microsoft.com/office/drawing/2014/main" id="{BE1F1D13-A48E-ACD8-6FC7-AC741DFFB1FD}"/>
              </a:ext>
            </a:extLst>
          </p:cNvPr>
          <p:cNvPicPr>
            <a:picLocks noChangeAspect="1"/>
          </p:cNvPicPr>
          <p:nvPr/>
        </p:nvPicPr>
        <p:blipFill rotWithShape="1">
          <a:blip r:embed="rId3"/>
          <a:srcRect l="16423"/>
          <a:stretch/>
        </p:blipFill>
        <p:spPr>
          <a:xfrm>
            <a:off x="0" y="815926"/>
            <a:ext cx="6109513" cy="4853354"/>
          </a:xfrm>
          <a:prstGeom prst="rect">
            <a:avLst/>
          </a:prstGeom>
        </p:spPr>
      </p:pic>
    </p:spTree>
    <p:extLst>
      <p:ext uri="{BB962C8B-B14F-4D97-AF65-F5344CB8AC3E}">
        <p14:creationId xmlns:p14="http://schemas.microsoft.com/office/powerpoint/2010/main" val="13892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9F3AE0-6278-6371-1CFC-C895A55396C9}"/>
              </a:ext>
            </a:extLst>
          </p:cNvPr>
          <p:cNvSpPr>
            <a:spLocks noGrp="1"/>
          </p:cNvSpPr>
          <p:nvPr>
            <p:ph type="title"/>
          </p:nvPr>
        </p:nvSpPr>
        <p:spPr/>
        <p:txBody>
          <a:bodyPr/>
          <a:lstStyle/>
          <a:p>
            <a:r>
              <a:rPr lang="en-GB" dirty="0">
                <a:latin typeface="+mn-lt"/>
              </a:rPr>
              <a:t>Person-centred communication</a:t>
            </a:r>
          </a:p>
        </p:txBody>
      </p:sp>
      <p:sp>
        <p:nvSpPr>
          <p:cNvPr id="3" name="Plassholder for innhold 2">
            <a:extLst>
              <a:ext uri="{FF2B5EF4-FFF2-40B4-BE49-F238E27FC236}">
                <a16:creationId xmlns:a16="http://schemas.microsoft.com/office/drawing/2014/main" id="{07FB0EA7-152C-9C94-AC36-A7F7705C206D}"/>
              </a:ext>
            </a:extLst>
          </p:cNvPr>
          <p:cNvSpPr>
            <a:spLocks noGrp="1"/>
          </p:cNvSpPr>
          <p:nvPr>
            <p:ph idx="1"/>
          </p:nvPr>
        </p:nvSpPr>
        <p:spPr/>
        <p:txBody>
          <a:bodyPr>
            <a:normAutofit/>
          </a:bodyPr>
          <a:lstStyle/>
          <a:p>
            <a:pPr marL="0" indent="0">
              <a:buNone/>
            </a:pPr>
            <a:r>
              <a:rPr lang="nb-NO" i="1" dirty="0">
                <a:effectLst/>
              </a:rPr>
              <a:t>Person-</a:t>
            </a:r>
            <a:r>
              <a:rPr lang="nb-NO" i="1" dirty="0" err="1">
                <a:effectLst/>
              </a:rPr>
              <a:t>centred</a:t>
            </a:r>
            <a:r>
              <a:rPr lang="nb-NO" i="1" dirty="0">
                <a:effectLst/>
              </a:rPr>
              <a:t> </a:t>
            </a:r>
            <a:r>
              <a:rPr lang="nb-NO" i="1" dirty="0" err="1">
                <a:effectLst/>
              </a:rPr>
              <a:t>communication</a:t>
            </a:r>
            <a:r>
              <a:rPr lang="nb-NO" i="1" dirty="0">
                <a:effectLst/>
              </a:rPr>
              <a:t> is felt to be a </a:t>
            </a:r>
            <a:r>
              <a:rPr lang="nb-NO" i="1" dirty="0" err="1">
                <a:effectLst/>
              </a:rPr>
              <a:t>necessary</a:t>
            </a:r>
            <a:r>
              <a:rPr lang="nb-NO" i="1" dirty="0">
                <a:effectLst/>
              </a:rPr>
              <a:t> </a:t>
            </a:r>
            <a:r>
              <a:rPr lang="nb-NO" i="1" dirty="0" err="1">
                <a:effectLst/>
              </a:rPr>
              <a:t>operational</a:t>
            </a:r>
            <a:r>
              <a:rPr lang="nb-NO" i="1" dirty="0">
                <a:effectLst/>
              </a:rPr>
              <a:t> </a:t>
            </a:r>
            <a:r>
              <a:rPr lang="nb-NO" i="1" dirty="0" err="1">
                <a:effectLst/>
              </a:rPr>
              <a:t>component</a:t>
            </a:r>
            <a:r>
              <a:rPr lang="nb-NO" i="1" dirty="0">
                <a:effectLst/>
              </a:rPr>
              <a:t> </a:t>
            </a:r>
            <a:r>
              <a:rPr lang="nb-NO" i="1" dirty="0" err="1">
                <a:effectLst/>
              </a:rPr>
              <a:t>of</a:t>
            </a:r>
            <a:r>
              <a:rPr lang="nb-NO" i="1" dirty="0">
                <a:effectLst/>
              </a:rPr>
              <a:t> person-</a:t>
            </a:r>
            <a:r>
              <a:rPr lang="nb-NO" i="1" dirty="0" err="1">
                <a:effectLst/>
              </a:rPr>
              <a:t>centred</a:t>
            </a:r>
            <a:r>
              <a:rPr lang="nb-NO" dirty="0"/>
              <a:t> </a:t>
            </a:r>
            <a:r>
              <a:rPr lang="nb-NO" i="1" dirty="0">
                <a:solidFill>
                  <a:srgbClr val="000000"/>
                </a:solidFill>
                <a:effectLst/>
              </a:rPr>
              <a:t>dementia </a:t>
            </a:r>
            <a:r>
              <a:rPr lang="nb-NO" i="1" dirty="0" err="1">
                <a:solidFill>
                  <a:srgbClr val="000000"/>
                </a:solidFill>
                <a:effectLst/>
              </a:rPr>
              <a:t>care</a:t>
            </a:r>
            <a:r>
              <a:rPr lang="nb-NO" i="1" dirty="0">
                <a:solidFill>
                  <a:srgbClr val="000000"/>
                </a:solidFill>
                <a:effectLst/>
              </a:rPr>
              <a:t> </a:t>
            </a:r>
            <a:r>
              <a:rPr lang="nb-NO" sz="1200" i="1" dirty="0">
                <a:solidFill>
                  <a:srgbClr val="000000"/>
                </a:solidFill>
                <a:effectLst/>
              </a:rPr>
              <a:t>(</a:t>
            </a:r>
            <a:r>
              <a:rPr lang="nb-NO" sz="1200" i="1" dirty="0" err="1">
                <a:solidFill>
                  <a:srgbClr val="0000FF"/>
                </a:solidFill>
                <a:effectLst/>
              </a:rPr>
              <a:t>Brooker</a:t>
            </a:r>
            <a:r>
              <a:rPr lang="nb-NO" sz="1200" i="1" dirty="0">
                <a:solidFill>
                  <a:srgbClr val="0000FF"/>
                </a:solidFill>
                <a:effectLst/>
              </a:rPr>
              <a:t>, 2007</a:t>
            </a:r>
            <a:r>
              <a:rPr lang="nb-NO" sz="1200" i="1" dirty="0">
                <a:solidFill>
                  <a:srgbClr val="000000"/>
                </a:solidFill>
                <a:effectLst/>
              </a:rPr>
              <a:t>; </a:t>
            </a:r>
            <a:r>
              <a:rPr lang="nb-NO" sz="1200" i="1" dirty="0">
                <a:solidFill>
                  <a:srgbClr val="0000FF"/>
                </a:solidFill>
                <a:effectLst/>
              </a:rPr>
              <a:t>Downs &amp; Collins, 2015</a:t>
            </a:r>
            <a:r>
              <a:rPr lang="nb-NO" sz="1200" i="1" dirty="0">
                <a:solidFill>
                  <a:srgbClr val="000000"/>
                </a:solidFill>
                <a:effectLst/>
              </a:rPr>
              <a:t>; </a:t>
            </a:r>
            <a:r>
              <a:rPr lang="nb-NO" sz="1200" i="1" dirty="0" err="1">
                <a:solidFill>
                  <a:srgbClr val="0000FF"/>
                </a:solidFill>
                <a:effectLst/>
              </a:rPr>
              <a:t>Kitwood</a:t>
            </a:r>
            <a:r>
              <a:rPr lang="nb-NO" sz="1200" i="1" dirty="0">
                <a:solidFill>
                  <a:srgbClr val="0000FF"/>
                </a:solidFill>
                <a:effectLst/>
              </a:rPr>
              <a:t>, 1997</a:t>
            </a:r>
            <a:r>
              <a:rPr lang="nb-NO" sz="1200" i="1" dirty="0">
                <a:solidFill>
                  <a:srgbClr val="000000"/>
                </a:solidFill>
                <a:effectLst/>
              </a:rPr>
              <a:t>)</a:t>
            </a:r>
            <a:endParaRPr lang="nb-NO" dirty="0">
              <a:solidFill>
                <a:srgbClr val="0000FF"/>
              </a:solidFill>
              <a:effectLst/>
            </a:endParaRPr>
          </a:p>
          <a:p>
            <a:endParaRPr lang="en-GB" dirty="0"/>
          </a:p>
          <a:p>
            <a:pPr marL="0" indent="0">
              <a:buNone/>
            </a:pPr>
            <a:r>
              <a:rPr lang="nb-NO" i="1" dirty="0" err="1">
                <a:latin typeface="Times" pitchFamily="2" charset="0"/>
              </a:rPr>
              <a:t>E</a:t>
            </a:r>
            <a:r>
              <a:rPr lang="nb-NO" i="1" dirty="0" err="1">
                <a:effectLst/>
              </a:rPr>
              <a:t>ffective</a:t>
            </a:r>
            <a:r>
              <a:rPr lang="nb-NO" i="1" dirty="0">
                <a:effectLst/>
              </a:rPr>
              <a:t> person-</a:t>
            </a:r>
            <a:r>
              <a:rPr lang="nb-NO" i="1" dirty="0" err="1">
                <a:effectLst/>
              </a:rPr>
              <a:t>centred</a:t>
            </a:r>
            <a:r>
              <a:rPr lang="nb-NO" i="1" dirty="0">
                <a:effectLst/>
              </a:rPr>
              <a:t> </a:t>
            </a:r>
            <a:r>
              <a:rPr lang="nb-NO" i="1" dirty="0" err="1">
                <a:effectLst/>
              </a:rPr>
              <a:t>communication</a:t>
            </a:r>
            <a:r>
              <a:rPr lang="nb-NO" i="1" dirty="0">
                <a:effectLst/>
              </a:rPr>
              <a:t> in</a:t>
            </a:r>
            <a:r>
              <a:rPr lang="nb-NO" dirty="0"/>
              <a:t> </a:t>
            </a:r>
            <a:r>
              <a:rPr lang="nb-NO" i="1" dirty="0">
                <a:effectLst/>
              </a:rPr>
              <a:t>NDD </a:t>
            </a:r>
            <a:r>
              <a:rPr lang="nb-NO" i="1" dirty="0" err="1">
                <a:effectLst/>
              </a:rPr>
              <a:t>care</a:t>
            </a:r>
            <a:r>
              <a:rPr lang="nb-NO" i="1" dirty="0">
                <a:effectLst/>
              </a:rPr>
              <a:t> </a:t>
            </a:r>
            <a:r>
              <a:rPr lang="nb-NO" i="1" dirty="0" err="1">
                <a:effectLst/>
              </a:rPr>
              <a:t>consists</a:t>
            </a:r>
            <a:r>
              <a:rPr lang="nb-NO" i="1" dirty="0">
                <a:effectLst/>
              </a:rPr>
              <a:t> </a:t>
            </a:r>
            <a:r>
              <a:rPr lang="nb-NO" i="1" dirty="0" err="1">
                <a:effectLst/>
              </a:rPr>
              <a:t>of</a:t>
            </a:r>
            <a:r>
              <a:rPr lang="nb-NO" i="1" dirty="0">
                <a:effectLst/>
              </a:rPr>
              <a:t> </a:t>
            </a:r>
            <a:r>
              <a:rPr lang="nb-NO" i="1" dirty="0" err="1">
                <a:effectLst/>
              </a:rPr>
              <a:t>both</a:t>
            </a:r>
            <a:r>
              <a:rPr lang="nb-NO" i="1" dirty="0">
                <a:effectLst/>
              </a:rPr>
              <a:t> </a:t>
            </a:r>
            <a:r>
              <a:rPr lang="nb-NO" i="1" dirty="0" err="1">
                <a:effectLst/>
              </a:rPr>
              <a:t>linguistic</a:t>
            </a:r>
            <a:r>
              <a:rPr lang="nb-NO" i="1" dirty="0">
                <a:effectLst/>
              </a:rPr>
              <a:t> (</a:t>
            </a:r>
            <a:r>
              <a:rPr lang="nb-NO" i="1" dirty="0" err="1">
                <a:effectLst/>
              </a:rPr>
              <a:t>language-based</a:t>
            </a:r>
            <a:r>
              <a:rPr lang="nb-NO" i="1" dirty="0">
                <a:effectLst/>
              </a:rPr>
              <a:t>) </a:t>
            </a:r>
            <a:r>
              <a:rPr lang="nb-NO" i="1" dirty="0" err="1">
                <a:effectLst/>
              </a:rPr>
              <a:t>strategies</a:t>
            </a:r>
            <a:r>
              <a:rPr lang="nb-NO" i="1" dirty="0">
                <a:effectLst/>
              </a:rPr>
              <a:t> and </a:t>
            </a:r>
            <a:r>
              <a:rPr lang="nb-NO" i="1" dirty="0" err="1">
                <a:effectLst/>
              </a:rPr>
              <a:t>relational</a:t>
            </a:r>
            <a:r>
              <a:rPr lang="nb-NO" i="1" dirty="0">
                <a:effectLst/>
              </a:rPr>
              <a:t> (person-</a:t>
            </a:r>
            <a:r>
              <a:rPr lang="nb-NO" i="1" dirty="0" err="1">
                <a:effectLst/>
              </a:rPr>
              <a:t>centred</a:t>
            </a:r>
            <a:r>
              <a:rPr lang="nb-NO" i="1" dirty="0">
                <a:effectLst/>
              </a:rPr>
              <a:t>)</a:t>
            </a:r>
            <a:r>
              <a:rPr lang="nb-NO" dirty="0"/>
              <a:t> </a:t>
            </a:r>
            <a:r>
              <a:rPr lang="nb-NO" i="1" dirty="0" err="1">
                <a:solidFill>
                  <a:srgbClr val="000000"/>
                </a:solidFill>
                <a:effectLst/>
              </a:rPr>
              <a:t>approaches</a:t>
            </a:r>
            <a:r>
              <a:rPr lang="nb-NO" i="1" dirty="0">
                <a:solidFill>
                  <a:srgbClr val="000000"/>
                </a:solidFill>
                <a:effectLst/>
              </a:rPr>
              <a:t> </a:t>
            </a:r>
            <a:r>
              <a:rPr lang="nb-NO" sz="1200" i="1" dirty="0">
                <a:solidFill>
                  <a:srgbClr val="000000"/>
                </a:solidFill>
                <a:effectLst/>
              </a:rPr>
              <a:t>(</a:t>
            </a:r>
            <a:r>
              <a:rPr lang="nb-NO" sz="1200" i="1" dirty="0">
                <a:solidFill>
                  <a:srgbClr val="0000FF"/>
                </a:solidFill>
                <a:effectLst/>
              </a:rPr>
              <a:t>Ryan, </a:t>
            </a:r>
            <a:r>
              <a:rPr lang="nb-NO" sz="1200" i="1" dirty="0" err="1">
                <a:solidFill>
                  <a:srgbClr val="0000FF"/>
                </a:solidFill>
                <a:effectLst/>
              </a:rPr>
              <a:t>Byrne</a:t>
            </a:r>
            <a:r>
              <a:rPr lang="nb-NO" sz="1200" i="1" dirty="0">
                <a:solidFill>
                  <a:srgbClr val="0000FF"/>
                </a:solidFill>
                <a:effectLst/>
              </a:rPr>
              <a:t>, </a:t>
            </a:r>
            <a:r>
              <a:rPr lang="nb-NO" sz="1200" i="1" dirty="0" err="1">
                <a:solidFill>
                  <a:srgbClr val="0000FF"/>
                </a:solidFill>
                <a:effectLst/>
              </a:rPr>
              <a:t>Spykerman</a:t>
            </a:r>
            <a:r>
              <a:rPr lang="nb-NO" sz="1200" i="1" dirty="0">
                <a:solidFill>
                  <a:srgbClr val="0000FF"/>
                </a:solidFill>
                <a:effectLst/>
              </a:rPr>
              <a:t>, &amp; Orange, 2005</a:t>
            </a:r>
            <a:r>
              <a:rPr lang="nb-NO" sz="1200" i="1" dirty="0">
                <a:solidFill>
                  <a:srgbClr val="000000"/>
                </a:solidFill>
                <a:effectLst/>
              </a:rPr>
              <a:t>; </a:t>
            </a:r>
            <a:r>
              <a:rPr lang="nb-NO" sz="1200" i="1" dirty="0">
                <a:solidFill>
                  <a:srgbClr val="0000FF"/>
                </a:solidFill>
                <a:effectLst/>
              </a:rPr>
              <a:t>Ryan, Meredith, MacLean, &amp; Orange,</a:t>
            </a:r>
            <a:r>
              <a:rPr lang="nb-NO" sz="1200" dirty="0">
                <a:solidFill>
                  <a:srgbClr val="0000FF"/>
                </a:solidFill>
              </a:rPr>
              <a:t> </a:t>
            </a:r>
            <a:r>
              <a:rPr lang="nb-NO" sz="1200" i="1" dirty="0">
                <a:solidFill>
                  <a:srgbClr val="0000FF"/>
                </a:solidFill>
                <a:effectLst/>
              </a:rPr>
              <a:t>1995</a:t>
            </a:r>
            <a:r>
              <a:rPr lang="nb-NO" sz="1200" i="1" dirty="0">
                <a:solidFill>
                  <a:srgbClr val="000000"/>
                </a:solidFill>
                <a:effectLst/>
              </a:rPr>
              <a:t>; </a:t>
            </a:r>
            <a:r>
              <a:rPr lang="nb-NO" sz="1200" i="1" dirty="0" err="1">
                <a:solidFill>
                  <a:srgbClr val="0000FF"/>
                </a:solidFill>
                <a:effectLst/>
              </a:rPr>
              <a:t>Savundrananyagam</a:t>
            </a:r>
            <a:r>
              <a:rPr lang="nb-NO" sz="1200" i="1" dirty="0">
                <a:solidFill>
                  <a:srgbClr val="0000FF"/>
                </a:solidFill>
                <a:effectLst/>
              </a:rPr>
              <a:t> &amp; Moore-Nielsen, 2015</a:t>
            </a:r>
            <a:r>
              <a:rPr lang="nb-NO" sz="1200" i="1" dirty="0">
                <a:solidFill>
                  <a:srgbClr val="000000"/>
                </a:solidFill>
                <a:effectLst/>
              </a:rPr>
              <a:t>)</a:t>
            </a:r>
            <a:endParaRPr lang="nb-NO" sz="1200" dirty="0">
              <a:solidFill>
                <a:srgbClr val="0000FF"/>
              </a:solidFill>
              <a:effectLst/>
            </a:endParaRPr>
          </a:p>
          <a:p>
            <a:pPr marL="0" indent="0">
              <a:buNone/>
            </a:pPr>
            <a:endParaRPr lang="en-GB" dirty="0"/>
          </a:p>
          <a:p>
            <a:pPr marL="0" indent="0">
              <a:buNone/>
            </a:pPr>
            <a:r>
              <a:rPr lang="en-GB" sz="1300" dirty="0"/>
              <a:t>(O’Rourke DJ, </a:t>
            </a:r>
            <a:r>
              <a:rPr lang="en-GB" sz="1300" dirty="0" err="1"/>
              <a:t>Lobchuk</a:t>
            </a:r>
            <a:r>
              <a:rPr lang="en-GB" sz="1300" dirty="0"/>
              <a:t> MM, Thompson GN, Lengyel C. Expanding the conversation: A Person-centred Communication Enhancement Model. Dementia. 2022;21(5):1596-1617. doi:10.1177/14713012221080252)</a:t>
            </a:r>
          </a:p>
          <a:p>
            <a:endParaRPr lang="en-GB" dirty="0"/>
          </a:p>
        </p:txBody>
      </p:sp>
    </p:spTree>
    <p:extLst>
      <p:ext uri="{BB962C8B-B14F-4D97-AF65-F5344CB8AC3E}">
        <p14:creationId xmlns:p14="http://schemas.microsoft.com/office/powerpoint/2010/main" val="1116974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mann, innendørs, rom&#10;&#10;Automatisk generert beskrivelse">
            <a:extLst>
              <a:ext uri="{FF2B5EF4-FFF2-40B4-BE49-F238E27FC236}">
                <a16:creationId xmlns:a16="http://schemas.microsoft.com/office/drawing/2014/main" id="{21BF29AD-3331-2883-4F12-1D51C4B9F7E8}"/>
              </a:ext>
            </a:extLst>
          </p:cNvPr>
          <p:cNvPicPr>
            <a:picLocks noGrp="1" noChangeAspect="1"/>
          </p:cNvPicPr>
          <p:nvPr>
            <p:ph idx="1"/>
          </p:nvPr>
        </p:nvPicPr>
        <p:blipFill rotWithShape="1">
          <a:blip r:embed="rId3"/>
          <a:srcRect b="15414"/>
          <a:stretch/>
        </p:blipFill>
        <p:spPr>
          <a:xfrm>
            <a:off x="20" y="374128"/>
            <a:ext cx="12191980" cy="6857990"/>
          </a:xfrm>
          <a:prstGeom prst="rect">
            <a:avLst/>
          </a:prstGeom>
          <a:effectLst>
            <a:softEdge rad="181226"/>
          </a:effec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2C99E2E-552F-9A85-5BD9-46FF1CE5F5DD}"/>
              </a:ext>
            </a:extLst>
          </p:cNvPr>
          <p:cNvSpPr>
            <a:spLocks noGrp="1"/>
          </p:cNvSpPr>
          <p:nvPr>
            <p:ph type="title"/>
          </p:nvPr>
        </p:nvSpPr>
        <p:spPr>
          <a:xfrm>
            <a:off x="0" y="5241984"/>
            <a:ext cx="12191979" cy="892868"/>
          </a:xfrm>
        </p:spPr>
        <p:txBody>
          <a:bodyPr vert="horz" lIns="91440" tIns="45720" rIns="91440" bIns="45720" rtlCol="0" anchor="ctr">
            <a:noAutofit/>
          </a:bodyPr>
          <a:lstStyle/>
          <a:p>
            <a:pPr algn="ctr"/>
            <a:r>
              <a:rPr lang="en-US" sz="4000" b="0" i="0" u="none" strike="noStrike" dirty="0">
                <a:solidFill>
                  <a:schemeClr val="tx1">
                    <a:lumMod val="85000"/>
                    <a:lumOff val="15000"/>
                  </a:schemeClr>
                </a:solidFill>
                <a:effectLst/>
                <a:latin typeface="+mn-lt"/>
              </a:rPr>
              <a:t>Person-</a:t>
            </a:r>
            <a:r>
              <a:rPr lang="en-US" sz="4000" b="0" i="0" u="none" strike="noStrike" dirty="0" err="1">
                <a:solidFill>
                  <a:schemeClr val="tx1">
                    <a:lumMod val="85000"/>
                    <a:lumOff val="15000"/>
                  </a:schemeClr>
                </a:solidFill>
                <a:effectLst/>
                <a:latin typeface="+mn-lt"/>
              </a:rPr>
              <a:t>centred</a:t>
            </a:r>
            <a:r>
              <a:rPr lang="en-US" sz="4000" b="0" i="0" u="none" strike="noStrike" dirty="0">
                <a:solidFill>
                  <a:schemeClr val="tx1">
                    <a:lumMod val="85000"/>
                    <a:lumOff val="15000"/>
                  </a:schemeClr>
                </a:solidFill>
                <a:effectLst/>
                <a:latin typeface="+mn-lt"/>
              </a:rPr>
              <a:t> Communication Enhancement Model</a:t>
            </a:r>
            <a:endParaRPr lang="en-US" sz="4000" dirty="0">
              <a:solidFill>
                <a:schemeClr val="tx1">
                  <a:lumMod val="85000"/>
                  <a:lumOff val="15000"/>
                </a:schemeClr>
              </a:solidFill>
              <a:latin typeface="+mn-lt"/>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11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E59BD07-3E72-CD99-7B82-8135CFDC2097}"/>
              </a:ext>
            </a:extLst>
          </p:cNvPr>
          <p:cNvSpPr>
            <a:spLocks noGrp="1"/>
          </p:cNvSpPr>
          <p:nvPr>
            <p:ph idx="1"/>
          </p:nvPr>
        </p:nvSpPr>
        <p:spPr>
          <a:xfrm>
            <a:off x="838200" y="210066"/>
            <a:ext cx="10515600" cy="5966898"/>
          </a:xfrm>
        </p:spPr>
        <p:txBody>
          <a:bodyPr>
            <a:normAutofit/>
          </a:bodyPr>
          <a:lstStyle/>
          <a:p>
            <a:pPr algn="l"/>
            <a:r>
              <a:rPr lang="nb-NO" b="1" i="0" u="none" strike="noStrike">
                <a:solidFill>
                  <a:srgbClr val="374151"/>
                </a:solidFill>
                <a:effectLst/>
              </a:rPr>
              <a:t>Empathy</a:t>
            </a:r>
            <a:r>
              <a:rPr lang="nb-NO" b="0" i="0" u="none" strike="noStrike">
                <a:solidFill>
                  <a:srgbClr val="374151"/>
                </a:solidFill>
                <a:effectLst/>
              </a:rPr>
              <a:t>: The model emphasizes the importance of empathetic understanding, where the communicator strives to genuinely comprehend the thoughts, feelings, and experiences of the other person.</a:t>
            </a:r>
          </a:p>
          <a:p>
            <a:pPr algn="l"/>
            <a:r>
              <a:rPr lang="nb-NO" b="1" i="0" u="none" strike="noStrike">
                <a:solidFill>
                  <a:srgbClr val="374151"/>
                </a:solidFill>
                <a:effectLst/>
              </a:rPr>
              <a:t>Non-judgmental attitude</a:t>
            </a:r>
            <a:r>
              <a:rPr lang="nb-NO" b="0" i="0" u="none" strike="noStrike">
                <a:solidFill>
                  <a:srgbClr val="374151"/>
                </a:solidFill>
                <a:effectLst/>
              </a:rPr>
              <a:t>: The communicator adopts a non-judgmental stance, creating a safe and accepting environment that encourages open expression and trust.</a:t>
            </a:r>
          </a:p>
          <a:p>
            <a:pPr algn="l"/>
            <a:r>
              <a:rPr lang="nb-NO" b="1" i="0" u="none" strike="noStrike">
                <a:solidFill>
                  <a:srgbClr val="374151"/>
                </a:solidFill>
                <a:effectLst/>
              </a:rPr>
              <a:t>Active listening: </a:t>
            </a:r>
            <a:r>
              <a:rPr lang="nb-NO" b="0" i="0" u="none" strike="noStrike">
                <a:solidFill>
                  <a:srgbClr val="374151"/>
                </a:solidFill>
                <a:effectLst/>
              </a:rPr>
              <a:t>Active listening involves fully engaging with the speaker, paying attention to both verbal and non-verbal cues, and demonstrating understanding through appropriate responses.</a:t>
            </a:r>
          </a:p>
          <a:p>
            <a:pPr algn="l"/>
            <a:r>
              <a:rPr lang="nb-NO" b="1" i="0" u="none" strike="noStrike">
                <a:solidFill>
                  <a:srgbClr val="374151"/>
                </a:solidFill>
                <a:effectLst/>
              </a:rPr>
              <a:t>Reflective skills: </a:t>
            </a:r>
            <a:r>
              <a:rPr lang="nb-NO" b="0" i="0" u="none" strike="noStrike">
                <a:solidFill>
                  <a:srgbClr val="374151"/>
                </a:solidFill>
                <a:effectLst/>
              </a:rPr>
              <a:t>The communicator reflects back the thoughts and emotions expressed by the other person, helping to clarify and validate their experiences.</a:t>
            </a:r>
          </a:p>
          <a:p>
            <a:endParaRPr lang="en-GB"/>
          </a:p>
        </p:txBody>
      </p:sp>
    </p:spTree>
    <p:extLst>
      <p:ext uri="{BB962C8B-B14F-4D97-AF65-F5344CB8AC3E}">
        <p14:creationId xmlns:p14="http://schemas.microsoft.com/office/powerpoint/2010/main" val="1342329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E59BD07-3E72-CD99-7B82-8135CFDC2097}"/>
              </a:ext>
            </a:extLst>
          </p:cNvPr>
          <p:cNvSpPr>
            <a:spLocks noGrp="1"/>
          </p:cNvSpPr>
          <p:nvPr>
            <p:ph idx="1"/>
          </p:nvPr>
        </p:nvSpPr>
        <p:spPr>
          <a:xfrm>
            <a:off x="838200" y="210066"/>
            <a:ext cx="10515600" cy="5966898"/>
          </a:xfrm>
        </p:spPr>
        <p:txBody>
          <a:bodyPr>
            <a:normAutofit/>
          </a:bodyPr>
          <a:lstStyle/>
          <a:p>
            <a:pPr algn="l"/>
            <a:r>
              <a:rPr lang="nb-NO" b="1" i="0" u="none" strike="noStrike">
                <a:solidFill>
                  <a:srgbClr val="374151"/>
                </a:solidFill>
                <a:effectLst/>
              </a:rPr>
              <a:t>Collaboration</a:t>
            </a:r>
            <a:r>
              <a:rPr lang="nb-NO" b="0" i="0" u="none" strike="noStrike">
                <a:solidFill>
                  <a:srgbClr val="374151"/>
                </a:solidFill>
                <a:effectLst/>
              </a:rPr>
              <a:t>: The model emphasizes collaboration and shared decision-making, where both parties work together to develop a mutual understanding and find solutions that are satisfactory for everyone involved.</a:t>
            </a:r>
          </a:p>
          <a:p>
            <a:pPr algn="l"/>
            <a:r>
              <a:rPr lang="nb-NO" b="1" i="0" u="none" strike="noStrike">
                <a:solidFill>
                  <a:srgbClr val="374151"/>
                </a:solidFill>
                <a:effectLst/>
              </a:rPr>
              <a:t>Respect for autonomy</a:t>
            </a:r>
            <a:r>
              <a:rPr lang="nb-NO" b="0" i="0" u="none" strike="noStrike">
                <a:solidFill>
                  <a:srgbClr val="374151"/>
                </a:solidFill>
                <a:effectLst/>
              </a:rPr>
              <a:t>: The person's autonomy and self-determination are respected throughout the communication process, ensuring that their values, preferences, and choices are acknowledged and considered.</a:t>
            </a:r>
          </a:p>
          <a:p>
            <a:pPr algn="l"/>
            <a:r>
              <a:rPr lang="nb-NO" b="1" i="0" u="none" strike="noStrike">
                <a:solidFill>
                  <a:srgbClr val="374151"/>
                </a:solidFill>
                <a:effectLst/>
              </a:rPr>
              <a:t>Emotional support: </a:t>
            </a:r>
            <a:r>
              <a:rPr lang="nb-NO" b="0" i="0" u="none" strike="noStrike">
                <a:solidFill>
                  <a:srgbClr val="374151"/>
                </a:solidFill>
                <a:effectLst/>
              </a:rPr>
              <a:t>The communicator provides emotional support, acknowledging and validating the person's feelings, and offering reassurance and encouragement as needed.</a:t>
            </a:r>
          </a:p>
          <a:p>
            <a:pPr marL="0" indent="0" algn="ctr">
              <a:buNone/>
            </a:pPr>
            <a:r>
              <a:rPr lang="nb-NO" b="0" i="0" u="none" strike="noStrike">
                <a:solidFill>
                  <a:srgbClr val="FF0000"/>
                </a:solidFill>
                <a:effectLst/>
              </a:rPr>
              <a:t>These elements collectively promote a person-centred approach to communication, prioritizing the individual's unique needs, perspectives, and experiences.</a:t>
            </a:r>
          </a:p>
          <a:p>
            <a:endParaRPr lang="en-GB"/>
          </a:p>
        </p:txBody>
      </p:sp>
    </p:spTree>
    <p:extLst>
      <p:ext uri="{BB962C8B-B14F-4D97-AF65-F5344CB8AC3E}">
        <p14:creationId xmlns:p14="http://schemas.microsoft.com/office/powerpoint/2010/main" val="2362963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lante, blomsterblad, vannplante, Vannlilje med store blader&#10;&#10;Automatisk generert beskrivelse">
            <a:extLst>
              <a:ext uri="{FF2B5EF4-FFF2-40B4-BE49-F238E27FC236}">
                <a16:creationId xmlns:a16="http://schemas.microsoft.com/office/drawing/2014/main" id="{93EF3409-C679-3254-650A-BB312FC0895B}"/>
              </a:ext>
            </a:extLst>
          </p:cNvPr>
          <p:cNvPicPr>
            <a:picLocks noChangeAspect="1"/>
          </p:cNvPicPr>
          <p:nvPr/>
        </p:nvPicPr>
        <p:blipFill rotWithShape="1">
          <a:blip r:embed="rId2"/>
          <a:srcRect t="9091" r="2358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44A642FF-0980-5E02-90B6-8B4482882D1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Application of the model with Neurodegenerative diseases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88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sort og hvit, Menneskeansikt, klær&#10;&#10;Automatisk generert beskrivelse">
            <a:extLst>
              <a:ext uri="{FF2B5EF4-FFF2-40B4-BE49-F238E27FC236}">
                <a16:creationId xmlns:a16="http://schemas.microsoft.com/office/drawing/2014/main" id="{3949EA50-E3EB-F815-436B-3A263672CD16}"/>
              </a:ext>
            </a:extLst>
          </p:cNvPr>
          <p:cNvPicPr>
            <a:picLocks noChangeAspect="1"/>
          </p:cNvPicPr>
          <p:nvPr/>
        </p:nvPicPr>
        <p:blipFill rotWithShape="1">
          <a:blip r:embed="rId3"/>
          <a:srcRect l="6133" r="26975"/>
          <a:stretch/>
        </p:blipFill>
        <p:spPr>
          <a:xfrm>
            <a:off x="19" y="349739"/>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5993074" y="160638"/>
            <a:ext cx="6116549" cy="6499654"/>
          </a:xfrm>
        </p:spPr>
        <p:txBody>
          <a:bodyPr>
            <a:normAutofit lnSpcReduction="10000"/>
          </a:bodyPr>
          <a:lstStyle/>
          <a:p>
            <a:pPr marL="0" indent="0">
              <a:buNone/>
            </a:pPr>
            <a:r>
              <a:rPr lang="nb-NO" b="0" i="0" u="none" strike="noStrike">
                <a:effectLst/>
              </a:rPr>
              <a:t>Applying the person-centred enhancement model in caring for people with neurodegenerative diseases involves adapting communication strategies and approaches to meet the specific needs and challenges of these individuals. </a:t>
            </a:r>
          </a:p>
          <a:p>
            <a:pPr marL="0" indent="0">
              <a:buNone/>
            </a:pPr>
            <a:r>
              <a:rPr lang="nb-NO" b="0" i="0" u="none" strike="noStrike">
                <a:effectLst/>
              </a:rPr>
              <a:t>Remember that each person with a neurodegenerative disease is unique, and it is essential to adapt these strategies to suit their individual needs and abilities. Regularly assess and reassess the person's communication preferences and adjust your approach accordingly.</a:t>
            </a:r>
          </a:p>
          <a:p>
            <a:pPr marL="0" indent="0">
              <a:buNone/>
            </a:pPr>
            <a:endParaRPr lang="nb-NO"/>
          </a:p>
          <a:p>
            <a:pPr marL="0" indent="0">
              <a:buNone/>
            </a:pPr>
            <a:r>
              <a:rPr lang="nb-NO" b="0" i="0" u="none" strike="noStrike">
                <a:effectLst/>
              </a:rPr>
              <a:t>Here are some key considerations:</a:t>
            </a:r>
          </a:p>
          <a:p>
            <a:pPr marL="0" indent="0">
              <a:buNone/>
            </a:pPr>
            <a:endParaRPr lang="en-GB" sz="1700"/>
          </a:p>
        </p:txBody>
      </p:sp>
    </p:spTree>
    <p:extLst>
      <p:ext uri="{BB962C8B-B14F-4D97-AF65-F5344CB8AC3E}">
        <p14:creationId xmlns:p14="http://schemas.microsoft.com/office/powerpoint/2010/main" val="108872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838200" y="210066"/>
            <a:ext cx="10515600" cy="5966898"/>
          </a:xfrm>
        </p:spPr>
        <p:txBody>
          <a:bodyPr>
            <a:normAutofit lnSpcReduction="10000"/>
          </a:bodyPr>
          <a:lstStyle/>
          <a:p>
            <a:pPr algn="l"/>
            <a:r>
              <a:rPr lang="nb-NO" b="0" i="0" u="none" strike="noStrike">
                <a:solidFill>
                  <a:srgbClr val="FF0000"/>
                </a:solidFill>
                <a:effectLst/>
              </a:rPr>
              <a:t>Establishing rapport: </a:t>
            </a:r>
            <a:r>
              <a:rPr lang="nb-NO" b="0" i="0" u="none" strike="noStrike">
                <a:solidFill>
                  <a:srgbClr val="374151"/>
                </a:solidFill>
                <a:effectLst/>
              </a:rPr>
              <a:t>Build a trusting and supportive relationship with the person by taking the time to understand their unique needs, preferences, and abilities. This can help create a foundation of trust and enhance communication.</a:t>
            </a:r>
          </a:p>
          <a:p>
            <a:pPr algn="l"/>
            <a:r>
              <a:rPr lang="nb-NO" b="0" i="0" u="none" strike="noStrike">
                <a:solidFill>
                  <a:srgbClr val="FF0000"/>
                </a:solidFill>
                <a:effectLst/>
              </a:rPr>
              <a:t>Adapt communication style: </a:t>
            </a:r>
            <a:r>
              <a:rPr lang="nb-NO" b="0" i="0" u="none" strike="noStrike">
                <a:solidFill>
                  <a:srgbClr val="374151"/>
                </a:solidFill>
                <a:effectLst/>
              </a:rPr>
              <a:t>Neurodegenerative diseases can affect cognitive and communication abilities. Adjust your communication style by using clear and simple language, speaking slowly, and allowing extra time for the person to process information and respond.</a:t>
            </a:r>
          </a:p>
          <a:p>
            <a:pPr algn="l"/>
            <a:r>
              <a:rPr lang="nb-NO" b="0" i="0" u="none" strike="noStrike">
                <a:solidFill>
                  <a:srgbClr val="FF0000"/>
                </a:solidFill>
                <a:effectLst/>
              </a:rPr>
              <a:t>Active listening and empathy: </a:t>
            </a:r>
            <a:r>
              <a:rPr lang="nb-NO" b="0" i="0" u="none" strike="noStrike">
                <a:solidFill>
                  <a:srgbClr val="374151"/>
                </a:solidFill>
                <a:effectLst/>
              </a:rPr>
              <a:t>Practice active listening to understand the person's thoughts, concerns, and emotions. Show empathy by validating their experiences and feelings, even if their verbal expression is limited or unclear.</a:t>
            </a:r>
          </a:p>
          <a:p>
            <a:pPr algn="l"/>
            <a:r>
              <a:rPr lang="nb-NO" b="0" i="0" u="none" strike="noStrike">
                <a:solidFill>
                  <a:srgbClr val="FF0000"/>
                </a:solidFill>
                <a:effectLst/>
              </a:rPr>
              <a:t>Non-verbal cues: </a:t>
            </a:r>
            <a:r>
              <a:rPr lang="nb-NO" b="0" i="0" u="none" strike="noStrike">
                <a:solidFill>
                  <a:srgbClr val="374151"/>
                </a:solidFill>
                <a:effectLst/>
              </a:rPr>
              <a:t>Pay attention to non-verbal cues such as facial expressions, body language, and gestures. These cues can provide valuable insights into the person's emotions and needs.</a:t>
            </a:r>
          </a:p>
          <a:p>
            <a:endParaRPr lang="en-GB"/>
          </a:p>
        </p:txBody>
      </p:sp>
    </p:spTree>
    <p:extLst>
      <p:ext uri="{BB962C8B-B14F-4D97-AF65-F5344CB8AC3E}">
        <p14:creationId xmlns:p14="http://schemas.microsoft.com/office/powerpoint/2010/main" val="320912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813421-87AD-797B-0539-085761B38B84}"/>
              </a:ext>
            </a:extLst>
          </p:cNvPr>
          <p:cNvSpPr>
            <a:spLocks noGrp="1"/>
          </p:cNvSpPr>
          <p:nvPr>
            <p:ph type="title"/>
          </p:nvPr>
        </p:nvSpPr>
        <p:spPr/>
        <p:txBody>
          <a:bodyPr/>
          <a:lstStyle/>
          <a:p>
            <a:r>
              <a:rPr lang="en-GB" dirty="0">
                <a:latin typeface="+mn-lt"/>
              </a:rPr>
              <a:t>Outline of the lecture</a:t>
            </a:r>
          </a:p>
        </p:txBody>
      </p:sp>
      <p:pic>
        <p:nvPicPr>
          <p:cNvPr id="5" name="Plassholder for innhold 4" descr="Et bilde som inneholder klær, person, innendørs, møbler&#10;&#10;Automatisk generert beskrivelse">
            <a:extLst>
              <a:ext uri="{FF2B5EF4-FFF2-40B4-BE49-F238E27FC236}">
                <a16:creationId xmlns:a16="http://schemas.microsoft.com/office/drawing/2014/main" id="{218D3DAE-3A83-C0A8-E27A-F79897037B5E}"/>
              </a:ext>
            </a:extLst>
          </p:cNvPr>
          <p:cNvPicPr>
            <a:picLocks noGrp="1" noChangeAspect="1"/>
          </p:cNvPicPr>
          <p:nvPr>
            <p:ph idx="1"/>
          </p:nvPr>
        </p:nvPicPr>
        <p:blipFill>
          <a:blip r:embed="rId4"/>
          <a:stretch>
            <a:fillRect/>
          </a:stretch>
        </p:blipFill>
        <p:spPr>
          <a:xfrm>
            <a:off x="7393123" y="-7038"/>
            <a:ext cx="4805363" cy="4805363"/>
          </a:xfrm>
          <a:effectLst>
            <a:softEdge rad="212965"/>
          </a:effectLst>
        </p:spPr>
      </p:pic>
      <p:sp>
        <p:nvSpPr>
          <p:cNvPr id="6" name="TekstSylinder 5">
            <a:extLst>
              <a:ext uri="{FF2B5EF4-FFF2-40B4-BE49-F238E27FC236}">
                <a16:creationId xmlns:a16="http://schemas.microsoft.com/office/drawing/2014/main" id="{E478576F-301E-A8E4-A478-CDC7F3596565}"/>
              </a:ext>
            </a:extLst>
          </p:cNvPr>
          <p:cNvSpPr txBox="1"/>
          <p:nvPr/>
        </p:nvSpPr>
        <p:spPr>
          <a:xfrm>
            <a:off x="161688" y="1239520"/>
            <a:ext cx="7292509" cy="5386090"/>
          </a:xfrm>
          <a:prstGeom prst="rect">
            <a:avLst/>
          </a:prstGeom>
          <a:noFill/>
        </p:spPr>
        <p:txBody>
          <a:bodyPr wrap="none" rtlCol="0">
            <a:spAutoFit/>
          </a:bodyPr>
          <a:lstStyle/>
          <a:p>
            <a:pPr marL="285750" indent="-285750">
              <a:buFontTx/>
              <a:buChar char="-"/>
            </a:pPr>
            <a:r>
              <a:rPr lang="en-GB" sz="2800"/>
              <a:t>Basics about communication</a:t>
            </a:r>
          </a:p>
          <a:p>
            <a:pPr marL="285750" indent="-285750">
              <a:buFontTx/>
              <a:buChar char="-"/>
            </a:pPr>
            <a:r>
              <a:rPr lang="en-GB" sz="2800"/>
              <a:t>Theoretical perspectives on communication</a:t>
            </a:r>
          </a:p>
          <a:p>
            <a:pPr marL="285750" indent="-285750">
              <a:buFontTx/>
              <a:buChar char="-"/>
            </a:pPr>
            <a:r>
              <a:rPr lang="en-GB" sz="2800"/>
              <a:t>Communication models</a:t>
            </a:r>
          </a:p>
          <a:p>
            <a:pPr marL="285750" indent="-285750">
              <a:buFontTx/>
              <a:buChar char="-"/>
            </a:pPr>
            <a:r>
              <a:rPr lang="en-GB" sz="2800"/>
              <a:t>Challenges in communicating</a:t>
            </a:r>
          </a:p>
          <a:p>
            <a:pPr marL="285750" indent="-285750">
              <a:buFontTx/>
              <a:buChar char="-"/>
            </a:pPr>
            <a:r>
              <a:rPr lang="en-GB" sz="2800"/>
              <a:t>Person-centred communication</a:t>
            </a:r>
          </a:p>
          <a:p>
            <a:pPr marL="285750" indent="-285750">
              <a:buFontTx/>
              <a:buChar char="-"/>
            </a:pPr>
            <a:r>
              <a:rPr lang="en-GB" sz="2800"/>
              <a:t>Parkinson’s and communication at 3 stages</a:t>
            </a:r>
          </a:p>
          <a:p>
            <a:pPr marL="285750" indent="-285750">
              <a:buFontTx/>
              <a:buChar char="-"/>
            </a:pPr>
            <a:r>
              <a:rPr lang="en-GB" sz="2800"/>
              <a:t>Alzheimer’s / Huntington’s communication tips</a:t>
            </a:r>
          </a:p>
          <a:p>
            <a:pPr marL="285750" indent="-285750">
              <a:buFontTx/>
              <a:buChar char="-"/>
            </a:pPr>
            <a:r>
              <a:rPr lang="en-GB" sz="2800"/>
              <a:t>Conversation validations</a:t>
            </a:r>
          </a:p>
          <a:p>
            <a:pPr marL="285750" indent="-285750">
              <a:buFontTx/>
              <a:buChar char="-"/>
            </a:pPr>
            <a:r>
              <a:rPr lang="en-GB" sz="2800"/>
              <a:t>Non-verbal strategies</a:t>
            </a:r>
          </a:p>
          <a:p>
            <a:pPr marL="285750" indent="-285750">
              <a:buFontTx/>
              <a:buChar char="-"/>
            </a:pPr>
            <a:r>
              <a:rPr lang="en-GB" sz="2800"/>
              <a:t>Life-story book communication</a:t>
            </a:r>
          </a:p>
          <a:p>
            <a:pPr marL="285750" indent="-285750">
              <a:buFontTx/>
              <a:buChar char="-"/>
            </a:pPr>
            <a:r>
              <a:rPr lang="en-GB" sz="2800"/>
              <a:t>Legal and ethical issues</a:t>
            </a:r>
          </a:p>
          <a:p>
            <a:pPr marL="285750" indent="-285750">
              <a:buFontTx/>
              <a:buChar char="-"/>
            </a:pPr>
            <a:endParaRPr lang="en-GB"/>
          </a:p>
          <a:p>
            <a:pPr marL="285750" indent="-285750">
              <a:buFontTx/>
              <a:buChar char="-"/>
            </a:pPr>
            <a:endParaRPr lang="en-GB"/>
          </a:p>
        </p:txBody>
      </p:sp>
    </p:spTree>
    <p:custDataLst>
      <p:tags r:id="rId1"/>
    </p:custDataLst>
    <p:extLst>
      <p:ext uri="{BB962C8B-B14F-4D97-AF65-F5344CB8AC3E}">
        <p14:creationId xmlns:p14="http://schemas.microsoft.com/office/powerpoint/2010/main" val="195081923"/>
      </p:ext>
    </p:extLst>
  </p:cSld>
  <p:clrMapOvr>
    <a:masterClrMapping/>
  </p:clrMapOvr>
  <mc:AlternateContent xmlns:mc="http://schemas.openxmlformats.org/markup-compatibility/2006" xmlns:p14="http://schemas.microsoft.com/office/powerpoint/2010/main">
    <mc:Choice Requires="p14">
      <p:transition spd="slow" p14:dur="2000" advTm="26784"/>
    </mc:Choice>
    <mc:Fallback xmlns="">
      <p:transition spd="slow" advTm="26784"/>
    </mc:Fallback>
  </mc:AlternateContent>
  <p:extLst>
    <p:ext uri="{E180D4A7-C9FB-4DFB-919C-405C955672EB}">
      <p14:showEvtLst xmlns:p14="http://schemas.microsoft.com/office/powerpoint/2010/main">
        <p14:playEvt time="2558" objId="3"/>
        <p14:stopEvt time="25328"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160638" y="172994"/>
            <a:ext cx="6065529" cy="6351373"/>
          </a:xfrm>
        </p:spPr>
        <p:txBody>
          <a:bodyPr>
            <a:normAutofit/>
          </a:bodyPr>
          <a:lstStyle/>
          <a:p>
            <a:r>
              <a:rPr lang="nb-NO" b="0" i="0" u="none" strike="noStrike">
                <a:solidFill>
                  <a:srgbClr val="FF0000"/>
                </a:solidFill>
                <a:effectLst/>
              </a:rPr>
              <a:t>Tailor information and choices: </a:t>
            </a:r>
            <a:r>
              <a:rPr lang="nb-NO" b="0" i="0" u="none" strike="noStrike">
                <a:effectLst/>
              </a:rPr>
              <a:t>Provide information and choices in a manner that is easily understandable and aligned with the person's cognitive abilities. Offer manageable options to promote autonomy and participation in decision-making, considering their capabilities and limitations.</a:t>
            </a:r>
          </a:p>
          <a:p>
            <a:r>
              <a:rPr lang="nb-NO" b="0" i="0" u="none" strike="noStrike">
                <a:solidFill>
                  <a:srgbClr val="FF0000"/>
                </a:solidFill>
                <a:effectLst/>
              </a:rPr>
              <a:t>Patience and flexibility: </a:t>
            </a:r>
            <a:r>
              <a:rPr lang="nb-NO" b="0" i="0" u="none" strike="noStrike">
                <a:effectLst/>
              </a:rPr>
              <a:t>Remain patient and flexible when communicating with individuals with neurodegenerative diseases. Be prepared to adapt your approach and repeat information as needed, while allowing the person sufficient time to process and respond.</a:t>
            </a:r>
          </a:p>
          <a:p>
            <a:endParaRPr lang="en-GB" sz="1700"/>
          </a:p>
        </p:txBody>
      </p:sp>
      <p:pic>
        <p:nvPicPr>
          <p:cNvPr id="4" name="Bilde 3" descr="Et bilde som inneholder sky, himmel, utendørs, strand&#10;&#10;Automatisk generert beskrivelse">
            <a:extLst>
              <a:ext uri="{FF2B5EF4-FFF2-40B4-BE49-F238E27FC236}">
                <a16:creationId xmlns:a16="http://schemas.microsoft.com/office/drawing/2014/main" id="{4F126DBD-7497-6BAF-E64E-8B2D9D496AF7}"/>
              </a:ext>
            </a:extLst>
          </p:cNvPr>
          <p:cNvPicPr>
            <a:picLocks noChangeAspect="1"/>
          </p:cNvPicPr>
          <p:nvPr/>
        </p:nvPicPr>
        <p:blipFill rotWithShape="1">
          <a:blip r:embed="rId3"/>
          <a:srcRect l="31700" r="1613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9461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E1B3F66-4F54-BA92-758D-F85A34C662D3}"/>
              </a:ext>
            </a:extLst>
          </p:cNvPr>
          <p:cNvSpPr>
            <a:spLocks noGrp="1"/>
          </p:cNvSpPr>
          <p:nvPr>
            <p:ph idx="1"/>
          </p:nvPr>
        </p:nvSpPr>
        <p:spPr>
          <a:xfrm>
            <a:off x="838200" y="210066"/>
            <a:ext cx="10515600" cy="5966898"/>
          </a:xfrm>
        </p:spPr>
        <p:txBody>
          <a:bodyPr>
            <a:normAutofit fontScale="85000" lnSpcReduction="10000"/>
          </a:bodyPr>
          <a:lstStyle/>
          <a:p>
            <a:pPr algn="l"/>
            <a:r>
              <a:rPr lang="nb-NO" sz="3600" b="0" i="0" u="none" strike="noStrike">
                <a:solidFill>
                  <a:srgbClr val="FF0000"/>
                </a:solidFill>
                <a:effectLst/>
              </a:rPr>
              <a:t>Collaborative care: </a:t>
            </a:r>
            <a:r>
              <a:rPr lang="nb-NO" sz="3600" b="0" i="0" u="none" strike="noStrike">
                <a:solidFill>
                  <a:srgbClr val="374151"/>
                </a:solidFill>
                <a:effectLst/>
              </a:rPr>
              <a:t>Involve the person, along with their family or caregivers, in care planning and decision-making. Recognize their expertise and perspectives, seeking their input and involving them in discussions about their care and well-being.</a:t>
            </a:r>
          </a:p>
          <a:p>
            <a:pPr algn="l"/>
            <a:r>
              <a:rPr lang="nb-NO" sz="3600" b="0" i="0" u="none" strike="noStrike">
                <a:solidFill>
                  <a:srgbClr val="FF0000"/>
                </a:solidFill>
                <a:effectLst/>
              </a:rPr>
              <a:t>Emotional support: </a:t>
            </a:r>
            <a:r>
              <a:rPr lang="nb-NO" sz="3600" b="0" i="0" u="none" strike="noStrike">
                <a:solidFill>
                  <a:srgbClr val="374151"/>
                </a:solidFill>
                <a:effectLst/>
              </a:rPr>
              <a:t>Offer emotional support by acknowledging and validating the person's emotions, fears, and frustrations. Provide reassurance and comfort, and be attentive to their psychological well-being throughout the care process.</a:t>
            </a:r>
          </a:p>
          <a:p>
            <a:pPr algn="l"/>
            <a:r>
              <a:rPr lang="nb-NO" sz="3600" b="0" i="0" u="none" strike="noStrike">
                <a:solidFill>
                  <a:srgbClr val="FF0000"/>
                </a:solidFill>
                <a:effectLst/>
              </a:rPr>
              <a:t>Training and education: </a:t>
            </a:r>
            <a:r>
              <a:rPr lang="nb-NO" sz="3600" b="0" i="0" u="none" strike="noStrike">
                <a:solidFill>
                  <a:srgbClr val="374151"/>
                </a:solidFill>
                <a:effectLst/>
              </a:rPr>
              <a:t>Continuously enhance your knowledge and skills through training and education specific to neurodegenerative diseases. This will enable you to better understand the condition, its impact on communication, and effective strategies for person-centered care.</a:t>
            </a:r>
          </a:p>
          <a:p>
            <a:endParaRPr lang="en-GB"/>
          </a:p>
        </p:txBody>
      </p:sp>
    </p:spTree>
    <p:extLst>
      <p:ext uri="{BB962C8B-B14F-4D97-AF65-F5344CB8AC3E}">
        <p14:creationId xmlns:p14="http://schemas.microsoft.com/office/powerpoint/2010/main" val="1154894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055DB777-961E-5033-3259-E8E98260CD90}"/>
              </a:ext>
            </a:extLst>
          </p:cNvPr>
          <p:cNvPicPr>
            <a:picLocks noGrp="1" noChangeAspect="1"/>
          </p:cNvPicPr>
          <p:nvPr>
            <p:ph idx="1"/>
          </p:nvPr>
        </p:nvPicPr>
        <p:blipFill>
          <a:blip r:embed="rId3"/>
          <a:stretch>
            <a:fillRect/>
          </a:stretch>
        </p:blipFill>
        <p:spPr>
          <a:xfrm>
            <a:off x="302418" y="-153660"/>
            <a:ext cx="11587163" cy="7165320"/>
          </a:xfrm>
        </p:spPr>
      </p:pic>
    </p:spTree>
    <p:extLst>
      <p:ext uri="{BB962C8B-B14F-4D97-AF65-F5344CB8AC3E}">
        <p14:creationId xmlns:p14="http://schemas.microsoft.com/office/powerpoint/2010/main" val="2422455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person, utendørs, familie, folkemengde&#10;&#10;Automatisk generert beskrivelse">
            <a:extLst>
              <a:ext uri="{FF2B5EF4-FFF2-40B4-BE49-F238E27FC236}">
                <a16:creationId xmlns:a16="http://schemas.microsoft.com/office/drawing/2014/main" id="{9A0EBF19-FAFD-B49E-41A9-99DD28951E95}"/>
              </a:ext>
            </a:extLst>
          </p:cNvPr>
          <p:cNvPicPr>
            <a:picLocks noGrp="1" noChangeAspect="1"/>
          </p:cNvPicPr>
          <p:nvPr>
            <p:ph idx="1"/>
          </p:nvPr>
        </p:nvPicPr>
        <p:blipFill rotWithShape="1">
          <a:blip r:embed="rId3"/>
          <a:srcRect l="20749"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DA60A5C-2A96-92A4-21F8-C3BC850CBC16}"/>
              </a:ext>
            </a:extLst>
          </p:cNvPr>
          <p:cNvSpPr>
            <a:spLocks noGrp="1"/>
          </p:cNvSpPr>
          <p:nvPr>
            <p:ph type="title"/>
          </p:nvPr>
        </p:nvSpPr>
        <p:spPr>
          <a:xfrm>
            <a:off x="140677" y="1122363"/>
            <a:ext cx="4360664" cy="3204134"/>
          </a:xfrm>
        </p:spPr>
        <p:txBody>
          <a:bodyPr vert="horz" lIns="91440" tIns="45720" rIns="91440" bIns="45720" rtlCol="0" anchor="b">
            <a:normAutofit/>
          </a:bodyPr>
          <a:lstStyle/>
          <a:p>
            <a:r>
              <a:rPr lang="en-US" sz="4800"/>
              <a:t>Alzheimer’s and communication at different stages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140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 name="Oval 1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lassholder for innhold 4">
            <a:extLst>
              <a:ext uri="{FF2B5EF4-FFF2-40B4-BE49-F238E27FC236}">
                <a16:creationId xmlns:a16="http://schemas.microsoft.com/office/drawing/2014/main" id="{EE3B12F5-2E1F-2F1C-506A-CF3E2332215C}"/>
              </a:ext>
            </a:extLst>
          </p:cNvPr>
          <p:cNvPicPr>
            <a:picLocks noGrp="1" noChangeAspect="1"/>
          </p:cNvPicPr>
          <p:nvPr>
            <p:ph idx="1"/>
          </p:nvPr>
        </p:nvPicPr>
        <p:blipFill rotWithShape="1">
          <a:blip r:embed="rId3"/>
          <a:srcRect r="1030" b="1"/>
          <a:stretch/>
        </p:blipFill>
        <p:spPr>
          <a:xfrm>
            <a:off x="626590" y="317578"/>
            <a:ext cx="10851111" cy="3508437"/>
          </a:xfrm>
          <a:prstGeom prst="rect">
            <a:avLst/>
          </a:prstGeom>
        </p:spPr>
      </p:pic>
      <p:grpSp>
        <p:nvGrpSpPr>
          <p:cNvPr id="31" name="Group 3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2" name="Straight Connector 3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tel 1">
            <a:extLst>
              <a:ext uri="{FF2B5EF4-FFF2-40B4-BE49-F238E27FC236}">
                <a16:creationId xmlns:a16="http://schemas.microsoft.com/office/drawing/2014/main" id="{2DE3E31A-9698-62E0-78DB-609524E3A351}"/>
              </a:ext>
            </a:extLst>
          </p:cNvPr>
          <p:cNvSpPr>
            <a:spLocks noGrp="1"/>
          </p:cNvSpPr>
          <p:nvPr>
            <p:ph type="title"/>
          </p:nvPr>
        </p:nvSpPr>
        <p:spPr>
          <a:xfrm>
            <a:off x="630936" y="4018137"/>
            <a:ext cx="4569060" cy="2129586"/>
          </a:xfrm>
          <a:noFill/>
        </p:spPr>
        <p:txBody>
          <a:bodyPr vert="horz" lIns="91440" tIns="45720" rIns="91440" bIns="45720" rtlCol="0" anchor="t">
            <a:normAutofit/>
          </a:bodyPr>
          <a:lstStyle/>
          <a:p>
            <a:r>
              <a:rPr lang="en-US" sz="4800">
                <a:solidFill>
                  <a:schemeClr val="bg1"/>
                </a:solidFill>
              </a:rPr>
              <a:t>Alzheimer </a:t>
            </a:r>
            <a:br>
              <a:rPr lang="en-US" sz="4800">
                <a:solidFill>
                  <a:schemeClr val="bg1"/>
                </a:solidFill>
              </a:rPr>
            </a:br>
            <a:r>
              <a:rPr lang="en-US" sz="4800">
                <a:solidFill>
                  <a:schemeClr val="bg1"/>
                </a:solidFill>
              </a:rPr>
              <a:t>early stages</a:t>
            </a:r>
          </a:p>
        </p:txBody>
      </p:sp>
      <p:sp>
        <p:nvSpPr>
          <p:cNvPr id="6" name="TekstSylinder 5">
            <a:extLst>
              <a:ext uri="{FF2B5EF4-FFF2-40B4-BE49-F238E27FC236}">
                <a16:creationId xmlns:a16="http://schemas.microsoft.com/office/drawing/2014/main" id="{359CF308-1046-9D28-17AC-E540B975D09D}"/>
              </a:ext>
            </a:extLst>
          </p:cNvPr>
          <p:cNvSpPr txBox="1"/>
          <p:nvPr/>
        </p:nvSpPr>
        <p:spPr>
          <a:xfrm>
            <a:off x="3793547" y="3766922"/>
            <a:ext cx="8273306" cy="3121482"/>
          </a:xfrm>
          <a:prstGeom prst="rect">
            <a:avLst/>
          </a:prstGeom>
          <a:noFill/>
        </p:spPr>
        <p:txBody>
          <a:bodyPr vert="horz" lIns="91440" tIns="45720" rIns="91440" bIns="45720" rtlCol="0" anchor="t">
            <a:normAutofit lnSpcReduction="10000"/>
          </a:bodyPr>
          <a:lstStyle/>
          <a:p>
            <a:pPr>
              <a:lnSpc>
                <a:spcPct val="90000"/>
              </a:lnSpc>
              <a:spcAft>
                <a:spcPts val="600"/>
              </a:spcAft>
            </a:pPr>
            <a:r>
              <a:rPr lang="en-US" sz="2800" b="1" i="1" u="sng">
                <a:solidFill>
                  <a:schemeClr val="bg1"/>
                </a:solidFill>
                <a:effectLst/>
              </a:rPr>
              <a:t>Tips:</a:t>
            </a:r>
            <a:endParaRPr lang="en-US" sz="2800" b="1" u="sng">
              <a:solidFill>
                <a:schemeClr val="bg1"/>
              </a:solidFill>
              <a:effectLst/>
            </a:endParaRPr>
          </a:p>
          <a:p>
            <a:pPr marL="571500" indent="-228600">
              <a:lnSpc>
                <a:spcPct val="90000"/>
              </a:lnSpc>
              <a:spcAft>
                <a:spcPts val="600"/>
              </a:spcAft>
              <a:buFont typeface="Arial" panose="020B0604020202020204" pitchFamily="34" charset="0"/>
              <a:buChar char="•"/>
            </a:pPr>
            <a:r>
              <a:rPr lang="en-US" sz="2800" i="1">
                <a:solidFill>
                  <a:schemeClr val="bg1"/>
                </a:solidFill>
                <a:effectLst/>
              </a:rPr>
              <a:t>Don’t make assumptions about someone’s</a:t>
            </a:r>
            <a:r>
              <a:rPr lang="en-US" sz="2800">
                <a:solidFill>
                  <a:schemeClr val="bg1"/>
                </a:solidFill>
              </a:rPr>
              <a:t> </a:t>
            </a:r>
            <a:r>
              <a:rPr lang="en-US" sz="2800" i="1">
                <a:solidFill>
                  <a:schemeClr val="bg1"/>
                </a:solidFill>
                <a:effectLst/>
              </a:rPr>
              <a:t>ability to communicate when they have an Alzheimer’s diagnosis. It affects</a:t>
            </a:r>
            <a:r>
              <a:rPr lang="en-US" sz="2800">
                <a:solidFill>
                  <a:schemeClr val="bg1"/>
                </a:solidFill>
              </a:rPr>
              <a:t> </a:t>
            </a:r>
            <a:r>
              <a:rPr lang="en-US" sz="2800" i="1">
                <a:solidFill>
                  <a:schemeClr val="bg1"/>
                </a:solidFill>
                <a:effectLst/>
              </a:rPr>
              <a:t>everyone differently.</a:t>
            </a:r>
          </a:p>
          <a:p>
            <a:pPr indent="-228600">
              <a:lnSpc>
                <a:spcPct val="90000"/>
              </a:lnSpc>
              <a:spcAft>
                <a:spcPts val="600"/>
              </a:spcAft>
              <a:buFont typeface="Arial" panose="020B0604020202020204" pitchFamily="34" charset="0"/>
              <a:buChar char="•"/>
            </a:pPr>
            <a:endParaRPr lang="en-US" sz="2800">
              <a:solidFill>
                <a:schemeClr val="bg1"/>
              </a:solidFill>
              <a:effectLst/>
            </a:endParaRPr>
          </a:p>
          <a:p>
            <a:pPr marL="571500" indent="-228600">
              <a:lnSpc>
                <a:spcPct val="90000"/>
              </a:lnSpc>
              <a:spcAft>
                <a:spcPts val="600"/>
              </a:spcAft>
              <a:buFont typeface="Arial" panose="020B0604020202020204" pitchFamily="34" charset="0"/>
              <a:buChar char="•"/>
            </a:pPr>
            <a:r>
              <a:rPr lang="en-US" sz="2800" i="1">
                <a:solidFill>
                  <a:schemeClr val="bg1"/>
                </a:solidFill>
                <a:effectLst/>
              </a:rPr>
              <a:t>Don’t exclude the person with Alzheimer’s</a:t>
            </a:r>
            <a:endParaRPr lang="en-US" sz="2800">
              <a:solidFill>
                <a:schemeClr val="bg1"/>
              </a:solidFill>
              <a:effectLst/>
            </a:endParaRPr>
          </a:p>
          <a:p>
            <a:pPr>
              <a:lnSpc>
                <a:spcPct val="90000"/>
              </a:lnSpc>
              <a:spcAft>
                <a:spcPts val="600"/>
              </a:spcAft>
            </a:pPr>
            <a:r>
              <a:rPr lang="en-US" sz="2800" i="1">
                <a:solidFill>
                  <a:schemeClr val="bg1"/>
                </a:solidFill>
              </a:rPr>
              <a:t>   </a:t>
            </a:r>
            <a:r>
              <a:rPr lang="en-US" sz="2800" i="1">
                <a:solidFill>
                  <a:schemeClr val="bg1"/>
                </a:solidFill>
                <a:effectLst/>
              </a:rPr>
              <a:t>from conversations.</a:t>
            </a:r>
            <a:endParaRPr lang="en-US" sz="2800">
              <a:solidFill>
                <a:schemeClr val="bg1"/>
              </a:solidFill>
              <a:effectLst/>
            </a:endParaRPr>
          </a:p>
          <a:p>
            <a:pPr indent="-228600">
              <a:lnSpc>
                <a:spcPct val="90000"/>
              </a:lnSpc>
              <a:spcAft>
                <a:spcPts val="600"/>
              </a:spcAft>
              <a:buFont typeface="Arial" panose="020B0604020202020204" pitchFamily="34" charset="0"/>
              <a:buChar char="•"/>
            </a:pPr>
            <a:endParaRPr lang="en-US" sz="1700">
              <a:solidFill>
                <a:schemeClr val="bg1"/>
              </a:solidFill>
            </a:endParaRPr>
          </a:p>
        </p:txBody>
      </p:sp>
    </p:spTree>
    <p:extLst>
      <p:ext uri="{BB962C8B-B14F-4D97-AF65-F5344CB8AC3E}">
        <p14:creationId xmlns:p14="http://schemas.microsoft.com/office/powerpoint/2010/main" val="3352979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t bilde som inneholder Fargerikt, uskarphet, blå, skjermbilde&#10;&#10;Automatisk generert beskrivelse">
            <a:extLst>
              <a:ext uri="{FF2B5EF4-FFF2-40B4-BE49-F238E27FC236}">
                <a16:creationId xmlns:a16="http://schemas.microsoft.com/office/drawing/2014/main" id="{9C1F2BDC-16C8-B3D2-AD03-50D83E20AC89}"/>
              </a:ext>
            </a:extLst>
          </p:cNvPr>
          <p:cNvPicPr>
            <a:picLocks noChangeAspect="1"/>
          </p:cNvPicPr>
          <p:nvPr/>
        </p:nvPicPr>
        <p:blipFill rotWithShape="1">
          <a:blip r:embed="rId3">
            <a:alphaModFix amt="35000"/>
          </a:blip>
          <a:srcRect t="21919" b="12864"/>
          <a:stretch/>
        </p:blipFill>
        <p:spPr>
          <a:xfrm>
            <a:off x="20" y="10"/>
            <a:ext cx="12191980" cy="6857990"/>
          </a:xfrm>
          <a:prstGeom prst="rect">
            <a:avLst/>
          </a:prstGeom>
        </p:spPr>
      </p:pic>
      <p:graphicFrame>
        <p:nvGraphicFramePr>
          <p:cNvPr id="5" name="Plassholder for innhold 2">
            <a:extLst>
              <a:ext uri="{FF2B5EF4-FFF2-40B4-BE49-F238E27FC236}">
                <a16:creationId xmlns:a16="http://schemas.microsoft.com/office/drawing/2014/main" id="{A240B888-CCCE-FAE2-7824-47ED1C09B918}"/>
              </a:ext>
            </a:extLst>
          </p:cNvPr>
          <p:cNvGraphicFramePr>
            <a:graphicFrameLocks noGrp="1"/>
          </p:cNvGraphicFramePr>
          <p:nvPr>
            <p:ph idx="1"/>
            <p:extLst>
              <p:ext uri="{D42A27DB-BD31-4B8C-83A1-F6EECF244321}">
                <p14:modId xmlns:p14="http://schemas.microsoft.com/office/powerpoint/2010/main" val="3436761020"/>
              </p:ext>
            </p:extLst>
          </p:nvPr>
        </p:nvGraphicFramePr>
        <p:xfrm>
          <a:off x="0" y="197708"/>
          <a:ext cx="12192000" cy="6450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909235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BED2FA-05DA-9142-734C-156CFC0D53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Alzheimer middle stages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3B9B979F-347F-51EC-89EC-C2F4FF6F1338}"/>
              </a:ext>
            </a:extLst>
          </p:cNvPr>
          <p:cNvSpPr txBox="1"/>
          <p:nvPr/>
        </p:nvSpPr>
        <p:spPr>
          <a:xfrm>
            <a:off x="185352" y="2872899"/>
            <a:ext cx="5004486" cy="37261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a:p>
        </p:txBody>
      </p:sp>
      <p:pic>
        <p:nvPicPr>
          <p:cNvPr id="5" name="Plassholder for innhold 4" descr="Et bilde som inneholder pattedyr&#10;&#10;Automatisk generert beskrivelse">
            <a:extLst>
              <a:ext uri="{FF2B5EF4-FFF2-40B4-BE49-F238E27FC236}">
                <a16:creationId xmlns:a16="http://schemas.microsoft.com/office/drawing/2014/main" id="{8C16BCAB-DBDD-1B04-8D04-F2E0D56DC525}"/>
              </a:ext>
            </a:extLst>
          </p:cNvPr>
          <p:cNvPicPr>
            <a:picLocks noGrp="1" noChangeAspect="1"/>
          </p:cNvPicPr>
          <p:nvPr>
            <p:ph idx="1"/>
          </p:nvPr>
        </p:nvPicPr>
        <p:blipFill rotWithShape="1">
          <a:blip r:embed="rId3"/>
          <a:srcRect l="14524" r="18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70189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diagram, plan, Parallell&#10;&#10;Automatisk generert beskrivelse">
            <a:extLst>
              <a:ext uri="{FF2B5EF4-FFF2-40B4-BE49-F238E27FC236}">
                <a16:creationId xmlns:a16="http://schemas.microsoft.com/office/drawing/2014/main" id="{C11F4FAB-CD9C-3F2C-7792-2E6C968177B1}"/>
              </a:ext>
            </a:extLst>
          </p:cNvPr>
          <p:cNvPicPr>
            <a:picLocks noChangeAspect="1"/>
          </p:cNvPicPr>
          <p:nvPr/>
        </p:nvPicPr>
        <p:blipFill>
          <a:blip r:embed="rId3"/>
          <a:stretch>
            <a:fillRect/>
          </a:stretch>
        </p:blipFill>
        <p:spPr>
          <a:xfrm>
            <a:off x="576774" y="283907"/>
            <a:ext cx="10775853" cy="7024259"/>
          </a:xfrm>
          <a:prstGeom prst="rect">
            <a:avLst/>
          </a:prstGeom>
        </p:spPr>
      </p:pic>
      <p:sp>
        <p:nvSpPr>
          <p:cNvPr id="6" name="TekstSylinder 5">
            <a:extLst>
              <a:ext uri="{FF2B5EF4-FFF2-40B4-BE49-F238E27FC236}">
                <a16:creationId xmlns:a16="http://schemas.microsoft.com/office/drawing/2014/main" id="{84C494DB-A08E-B9AD-98F4-2D6E2958D02B}"/>
              </a:ext>
            </a:extLst>
          </p:cNvPr>
          <p:cNvSpPr txBox="1"/>
          <p:nvPr/>
        </p:nvSpPr>
        <p:spPr>
          <a:xfrm>
            <a:off x="2828232" y="126609"/>
            <a:ext cx="6272936" cy="646331"/>
          </a:xfrm>
          <a:prstGeom prst="rect">
            <a:avLst/>
          </a:prstGeom>
          <a:noFill/>
        </p:spPr>
        <p:txBody>
          <a:bodyPr wrap="none" rtlCol="0">
            <a:spAutoFit/>
          </a:bodyPr>
          <a:lstStyle/>
          <a:p>
            <a:r>
              <a:rPr lang="nb-NO" i="1">
                <a:effectLst/>
                <a:latin typeface="Helvetica" pitchFamily="2" charset="0"/>
              </a:rPr>
              <a:t>(</a:t>
            </a:r>
            <a:r>
              <a:rPr lang="nb-NO" b="0" i="0" u="none" strike="noStrike">
                <a:solidFill>
                  <a:srgbClr val="212121"/>
                </a:solidFill>
                <a:effectLst/>
                <a:latin typeface="BlinkMacSystemFont"/>
              </a:rPr>
              <a:t>Collins R, Hunt A, Quinn C, Martyr A, Pentecost C, Clare L. 2022 )</a:t>
            </a:r>
            <a:endParaRPr lang="nb-NO">
              <a:effectLst/>
              <a:latin typeface="Helvetica" pitchFamily="2" charset="0"/>
            </a:endParaRPr>
          </a:p>
          <a:p>
            <a:endParaRPr lang="en-GB"/>
          </a:p>
        </p:txBody>
      </p:sp>
    </p:spTree>
    <p:extLst>
      <p:ext uri="{BB962C8B-B14F-4D97-AF65-F5344CB8AC3E}">
        <p14:creationId xmlns:p14="http://schemas.microsoft.com/office/powerpoint/2010/main" val="3505863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BED2FA-05DA-9142-734C-156CFC0D53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Alzheimer middle stages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3B9B979F-347F-51EC-89EC-C2F4FF6F1338}"/>
              </a:ext>
            </a:extLst>
          </p:cNvPr>
          <p:cNvSpPr txBox="1"/>
          <p:nvPr/>
        </p:nvSpPr>
        <p:spPr>
          <a:xfrm>
            <a:off x="185352" y="2872899"/>
            <a:ext cx="5004486" cy="3726102"/>
          </a:xfrm>
          <a:prstGeom prst="rect">
            <a:avLst/>
          </a:prstGeom>
        </p:spPr>
        <p:txBody>
          <a:bodyPr vert="horz" lIns="91440" tIns="45720" rIns="91440" bIns="45720" rtlCol="0">
            <a:normAutofit fontScale="92500"/>
          </a:bodyPr>
          <a:lstStyle/>
          <a:p>
            <a:pPr>
              <a:lnSpc>
                <a:spcPct val="90000"/>
              </a:lnSpc>
              <a:spcAft>
                <a:spcPts val="600"/>
              </a:spcAft>
            </a:pPr>
            <a:r>
              <a:rPr lang="en-US" sz="2800" b="1" i="1" u="sng">
                <a:effectLst/>
              </a:rPr>
              <a:t>Tips :</a:t>
            </a:r>
            <a:endParaRPr lang="en-US" sz="2800" b="1" u="sng">
              <a:effectLst/>
            </a:endParaRPr>
          </a:p>
          <a:p>
            <a:pPr marL="285750" indent="-228600">
              <a:lnSpc>
                <a:spcPct val="90000"/>
              </a:lnSpc>
              <a:spcAft>
                <a:spcPts val="600"/>
              </a:spcAft>
              <a:buFont typeface="Arial" panose="020B0604020202020204" pitchFamily="34" charset="0"/>
              <a:buChar char="•"/>
            </a:pPr>
            <a:r>
              <a:rPr lang="en-US" sz="2800" i="1">
                <a:effectLst/>
              </a:rPr>
              <a:t>Speak very slowly and clearly.</a:t>
            </a:r>
            <a:endParaRPr lang="en-US" sz="2800">
              <a:effectLst/>
            </a:endParaRPr>
          </a:p>
          <a:p>
            <a:pPr marL="285750" indent="-228600">
              <a:lnSpc>
                <a:spcPct val="90000"/>
              </a:lnSpc>
              <a:spcAft>
                <a:spcPts val="600"/>
              </a:spcAft>
              <a:buFont typeface="Arial" panose="020B0604020202020204" pitchFamily="34" charset="0"/>
              <a:buChar char="•"/>
            </a:pPr>
            <a:r>
              <a:rPr lang="en-US" sz="2800" i="1">
                <a:effectLst/>
              </a:rPr>
              <a:t>Engage the person in one-on-one</a:t>
            </a:r>
            <a:r>
              <a:rPr lang="en-US" sz="2800"/>
              <a:t> </a:t>
            </a:r>
            <a:r>
              <a:rPr lang="en-US" sz="2800" i="1">
                <a:effectLst/>
              </a:rPr>
              <a:t>conversation in a quiet space with very few</a:t>
            </a:r>
            <a:r>
              <a:rPr lang="en-US" sz="2800"/>
              <a:t> </a:t>
            </a:r>
            <a:r>
              <a:rPr lang="en-US" sz="2800" i="1">
                <a:effectLst/>
              </a:rPr>
              <a:t>distractions.</a:t>
            </a:r>
            <a:endParaRPr lang="en-US" sz="2800">
              <a:effectLst/>
            </a:endParaRPr>
          </a:p>
          <a:p>
            <a:pPr marL="285750" indent="-228600">
              <a:lnSpc>
                <a:spcPct val="90000"/>
              </a:lnSpc>
              <a:spcAft>
                <a:spcPts val="600"/>
              </a:spcAft>
              <a:buFont typeface="Arial" panose="020B0604020202020204" pitchFamily="34" charset="0"/>
              <a:buChar char="•"/>
            </a:pPr>
            <a:r>
              <a:rPr lang="en-US" sz="2800" i="1">
                <a:effectLst/>
              </a:rPr>
              <a:t>Maintain eye contact. </a:t>
            </a:r>
          </a:p>
          <a:p>
            <a:pPr marL="285750" indent="-228600">
              <a:lnSpc>
                <a:spcPct val="90000"/>
              </a:lnSpc>
              <a:spcAft>
                <a:spcPts val="600"/>
              </a:spcAft>
              <a:buFont typeface="Arial" panose="020B0604020202020204" pitchFamily="34" charset="0"/>
              <a:buChar char="•"/>
            </a:pPr>
            <a:r>
              <a:rPr lang="en-US" sz="2800" i="1">
                <a:effectLst/>
              </a:rPr>
              <a:t>Give the person plenty of time to respond so</a:t>
            </a:r>
            <a:r>
              <a:rPr lang="en-US" sz="2800"/>
              <a:t> </a:t>
            </a:r>
            <a:r>
              <a:rPr lang="en-US" sz="2800" i="1">
                <a:effectLst/>
              </a:rPr>
              <a:t>they can think about what to say.</a:t>
            </a:r>
            <a:endParaRPr lang="en-US" sz="2800">
              <a:effectLst/>
            </a:endParaRPr>
          </a:p>
          <a:p>
            <a:pPr indent="-228600">
              <a:lnSpc>
                <a:spcPct val="90000"/>
              </a:lnSpc>
              <a:spcAft>
                <a:spcPts val="600"/>
              </a:spcAft>
              <a:buFont typeface="Arial" panose="020B0604020202020204" pitchFamily="34" charset="0"/>
              <a:buChar char="•"/>
            </a:pPr>
            <a:endParaRPr lang="en-US" sz="2200"/>
          </a:p>
        </p:txBody>
      </p:sp>
      <p:pic>
        <p:nvPicPr>
          <p:cNvPr id="5" name="Plassholder for innhold 4" descr="Et bilde som inneholder pattedyr&#10;&#10;Automatisk generert beskrivelse">
            <a:extLst>
              <a:ext uri="{FF2B5EF4-FFF2-40B4-BE49-F238E27FC236}">
                <a16:creationId xmlns:a16="http://schemas.microsoft.com/office/drawing/2014/main" id="{8C16BCAB-DBDD-1B04-8D04-F2E0D56DC525}"/>
              </a:ext>
            </a:extLst>
          </p:cNvPr>
          <p:cNvPicPr>
            <a:picLocks noGrp="1" noChangeAspect="1"/>
          </p:cNvPicPr>
          <p:nvPr>
            <p:ph idx="1"/>
          </p:nvPr>
        </p:nvPicPr>
        <p:blipFill rotWithShape="1">
          <a:blip r:embed="rId3"/>
          <a:srcRect l="14524" r="18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7935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605FBBC9-9A07-AD60-551A-E16D8DEC831F}"/>
              </a:ext>
            </a:extLst>
          </p:cNvPr>
          <p:cNvGraphicFramePr>
            <a:graphicFrameLocks noGrp="1"/>
          </p:cNvGraphicFramePr>
          <p:nvPr>
            <p:ph idx="1"/>
            <p:extLst>
              <p:ext uri="{D42A27DB-BD31-4B8C-83A1-F6EECF244321}">
                <p14:modId xmlns:p14="http://schemas.microsoft.com/office/powerpoint/2010/main" val="3523620461"/>
              </p:ext>
            </p:extLst>
          </p:nvPr>
        </p:nvGraphicFramePr>
        <p:xfrm>
          <a:off x="197708" y="185738"/>
          <a:ext cx="11726562" cy="5991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899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E6ABCF-E8A7-F837-566D-5C672F163E3D}"/>
              </a:ext>
            </a:extLst>
          </p:cNvPr>
          <p:cNvSpPr txBox="1">
            <a:spLocks/>
          </p:cNvSpPr>
          <p:nvPr/>
        </p:nvSpPr>
        <p:spPr>
          <a:xfrm>
            <a:off x="2145507" y="494415"/>
            <a:ext cx="7900987" cy="8174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Purpose</a:t>
            </a:r>
          </a:p>
        </p:txBody>
      </p:sp>
      <p:sp>
        <p:nvSpPr>
          <p:cNvPr id="7" name="Text Placeholder 6">
            <a:extLst>
              <a:ext uri="{FF2B5EF4-FFF2-40B4-BE49-F238E27FC236}">
                <a16:creationId xmlns:a16="http://schemas.microsoft.com/office/drawing/2014/main" id="{65F5E66B-1585-C5F6-E24F-3D547DC3E0B6}"/>
              </a:ext>
            </a:extLst>
          </p:cNvPr>
          <p:cNvSpPr txBox="1">
            <a:spLocks/>
          </p:cNvSpPr>
          <p:nvPr/>
        </p:nvSpPr>
        <p:spPr>
          <a:xfrm>
            <a:off x="2935942" y="1311819"/>
            <a:ext cx="6320117" cy="3975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Improve the communication for staff working with people affected by neurodegenerative diseases</a:t>
            </a:r>
          </a:p>
        </p:txBody>
      </p:sp>
      <p:pic>
        <p:nvPicPr>
          <p:cNvPr id="8" name="Picture 5">
            <a:extLst>
              <a:ext uri="{FF2B5EF4-FFF2-40B4-BE49-F238E27FC236}">
                <a16:creationId xmlns:a16="http://schemas.microsoft.com/office/drawing/2014/main" id="{D8109E78-C8D9-BA44-362C-E1404A95E7D7}"/>
              </a:ext>
            </a:extLst>
          </p:cNvPr>
          <p:cNvPicPr>
            <a:picLocks noChangeAspect="1"/>
          </p:cNvPicPr>
          <p:nvPr/>
        </p:nvPicPr>
        <p:blipFill>
          <a:blip r:embed="rId3"/>
          <a:stretch>
            <a:fillRect/>
          </a:stretch>
        </p:blipFill>
        <p:spPr>
          <a:xfrm>
            <a:off x="381560" y="2032000"/>
            <a:ext cx="11430019" cy="3657599"/>
          </a:xfrm>
          <a:prstGeom prst="rect">
            <a:avLst/>
          </a:prstGeom>
        </p:spPr>
      </p:pic>
    </p:spTree>
    <p:extLst>
      <p:ext uri="{BB962C8B-B14F-4D97-AF65-F5344CB8AC3E}">
        <p14:creationId xmlns:p14="http://schemas.microsoft.com/office/powerpoint/2010/main" val="1953080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77F043-DE72-40DB-F048-CD7809CC200D}"/>
              </a:ext>
            </a:extLst>
          </p:cNvPr>
          <p:cNvPicPr>
            <a:picLocks noGrp="1" noChangeAspect="1"/>
          </p:cNvPicPr>
          <p:nvPr>
            <p:ph idx="1"/>
          </p:nvPr>
        </p:nvPicPr>
        <p:blipFill>
          <a:blip r:embed="rId3"/>
          <a:stretch>
            <a:fillRect/>
          </a:stretch>
        </p:blipFill>
        <p:spPr>
          <a:xfrm>
            <a:off x="0" y="0"/>
            <a:ext cx="12192000" cy="6157913"/>
          </a:xfrm>
        </p:spPr>
      </p:pic>
      <p:sp>
        <p:nvSpPr>
          <p:cNvPr id="2" name="Tittel 1">
            <a:extLst>
              <a:ext uri="{FF2B5EF4-FFF2-40B4-BE49-F238E27FC236}">
                <a16:creationId xmlns:a16="http://schemas.microsoft.com/office/drawing/2014/main" id="{C1A67118-98BC-5FDF-0DEF-274EB7BB6874}"/>
              </a:ext>
            </a:extLst>
          </p:cNvPr>
          <p:cNvSpPr>
            <a:spLocks noGrp="1"/>
          </p:cNvSpPr>
          <p:nvPr>
            <p:ph type="title"/>
          </p:nvPr>
        </p:nvSpPr>
        <p:spPr>
          <a:xfrm>
            <a:off x="261425" y="278850"/>
            <a:ext cx="10515600" cy="2800106"/>
          </a:xfrm>
        </p:spPr>
        <p:txBody>
          <a:bodyPr>
            <a:normAutofit/>
          </a:bodyPr>
          <a:lstStyle/>
          <a:p>
            <a:r>
              <a:rPr lang="en-GB" dirty="0" err="1"/>
              <a:t>Alzheimers</a:t>
            </a:r>
            <a:r>
              <a:rPr lang="en-GB" dirty="0"/>
              <a:t> late stages</a:t>
            </a:r>
            <a:br>
              <a:rPr lang="en-GB" dirty="0"/>
            </a:br>
            <a:endParaRPr lang="en-GB" dirty="0"/>
          </a:p>
        </p:txBody>
      </p:sp>
    </p:spTree>
    <p:extLst>
      <p:ext uri="{BB962C8B-B14F-4D97-AF65-F5344CB8AC3E}">
        <p14:creationId xmlns:p14="http://schemas.microsoft.com/office/powerpoint/2010/main" val="1228103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77F043-DE72-40DB-F048-CD7809CC200D}"/>
              </a:ext>
            </a:extLst>
          </p:cNvPr>
          <p:cNvPicPr>
            <a:picLocks noGrp="1" noChangeAspect="1"/>
          </p:cNvPicPr>
          <p:nvPr>
            <p:ph idx="1"/>
          </p:nvPr>
        </p:nvPicPr>
        <p:blipFill>
          <a:blip r:embed="rId3"/>
          <a:stretch>
            <a:fillRect/>
          </a:stretch>
        </p:blipFill>
        <p:spPr>
          <a:xfrm>
            <a:off x="0" y="-1"/>
            <a:ext cx="12192000" cy="6157913"/>
          </a:xfrm>
        </p:spPr>
      </p:pic>
      <p:sp>
        <p:nvSpPr>
          <p:cNvPr id="2" name="Tittel 1">
            <a:extLst>
              <a:ext uri="{FF2B5EF4-FFF2-40B4-BE49-F238E27FC236}">
                <a16:creationId xmlns:a16="http://schemas.microsoft.com/office/drawing/2014/main" id="{C1A67118-98BC-5FDF-0DEF-274EB7BB6874}"/>
              </a:ext>
            </a:extLst>
          </p:cNvPr>
          <p:cNvSpPr>
            <a:spLocks noGrp="1"/>
          </p:cNvSpPr>
          <p:nvPr>
            <p:ph type="title"/>
          </p:nvPr>
        </p:nvSpPr>
        <p:spPr/>
        <p:txBody>
          <a:bodyPr>
            <a:normAutofit fontScale="90000"/>
          </a:bodyPr>
          <a:lstStyle/>
          <a:p>
            <a:r>
              <a:rPr lang="en-GB" dirty="0" err="1"/>
              <a:t>Alzheimer’s</a:t>
            </a:r>
            <a:r>
              <a:rPr lang="en-GB" dirty="0"/>
              <a:t> late stages</a:t>
            </a:r>
            <a:br>
              <a:rPr lang="en-GB" dirty="0"/>
            </a:br>
            <a:r>
              <a:rPr lang="en-GB" dirty="0"/>
              <a:t>Is communication possible?</a:t>
            </a:r>
          </a:p>
        </p:txBody>
      </p:sp>
      <p:sp>
        <p:nvSpPr>
          <p:cNvPr id="6" name="TekstSylinder 5">
            <a:extLst>
              <a:ext uri="{FF2B5EF4-FFF2-40B4-BE49-F238E27FC236}">
                <a16:creationId xmlns:a16="http://schemas.microsoft.com/office/drawing/2014/main" id="{A33F793E-B3BF-EA9F-DCD3-A59EEF04733B}"/>
              </a:ext>
            </a:extLst>
          </p:cNvPr>
          <p:cNvSpPr txBox="1"/>
          <p:nvPr/>
        </p:nvSpPr>
        <p:spPr>
          <a:xfrm>
            <a:off x="0" y="1428750"/>
            <a:ext cx="8019535" cy="4832092"/>
          </a:xfrm>
          <a:prstGeom prst="rect">
            <a:avLst/>
          </a:prstGeom>
          <a:noFill/>
        </p:spPr>
        <p:txBody>
          <a:bodyPr wrap="square" rtlCol="0">
            <a:spAutoFit/>
          </a:bodyPr>
          <a:lstStyle/>
          <a:p>
            <a:r>
              <a:rPr lang="nb-NO" sz="2800" b="0" i="0" u="none" strike="noStrike">
                <a:solidFill>
                  <a:srgbClr val="303030"/>
                </a:solidFill>
                <a:effectLst/>
              </a:rPr>
              <a:t>Is it possible to communicate with a person with advanced Alzheimer’s who may not be able to talk and at first appears totally unresponsive? </a:t>
            </a:r>
          </a:p>
          <a:p>
            <a:endParaRPr lang="nb-NO" sz="2800">
              <a:solidFill>
                <a:srgbClr val="303030"/>
              </a:solidFill>
            </a:endParaRPr>
          </a:p>
          <a:p>
            <a:r>
              <a:rPr lang="nb-NO" sz="2800" b="0" i="0" u="none" strike="noStrike">
                <a:solidFill>
                  <a:srgbClr val="303030"/>
                </a:solidFill>
                <a:effectLst/>
              </a:rPr>
              <a:t>When you first meet someone with no language and you see that little of their personality remaining, it is easy to believe that it is not.</a:t>
            </a:r>
          </a:p>
          <a:p>
            <a:endParaRPr lang="nb-NO" sz="2800">
              <a:solidFill>
                <a:srgbClr val="303030"/>
              </a:solidFill>
            </a:endParaRPr>
          </a:p>
          <a:p>
            <a:r>
              <a:rPr lang="nb-NO" sz="2800" b="0" i="0" u="none" strike="noStrike">
                <a:solidFill>
                  <a:srgbClr val="303030"/>
                </a:solidFill>
                <a:effectLst/>
              </a:rPr>
              <a:t>But there is clear evidence – through the power of music, song and touch – that people with advanced Alzheimer’s do not lose the ability to communicate.</a:t>
            </a:r>
            <a:endParaRPr lang="en-GB" sz="2800" dirty="0"/>
          </a:p>
        </p:txBody>
      </p:sp>
    </p:spTree>
    <p:extLst>
      <p:ext uri="{BB962C8B-B14F-4D97-AF65-F5344CB8AC3E}">
        <p14:creationId xmlns:p14="http://schemas.microsoft.com/office/powerpoint/2010/main" val="4780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877F043-DE72-40DB-F048-CD7809CC200D}"/>
              </a:ext>
            </a:extLst>
          </p:cNvPr>
          <p:cNvPicPr>
            <a:picLocks noGrp="1" noChangeAspect="1"/>
          </p:cNvPicPr>
          <p:nvPr>
            <p:ph idx="1"/>
          </p:nvPr>
        </p:nvPicPr>
        <p:blipFill>
          <a:blip r:embed="rId3"/>
          <a:stretch>
            <a:fillRect/>
          </a:stretch>
        </p:blipFill>
        <p:spPr>
          <a:xfrm>
            <a:off x="0" y="-1"/>
            <a:ext cx="12192000" cy="6157913"/>
          </a:xfrm>
        </p:spPr>
      </p:pic>
      <p:sp>
        <p:nvSpPr>
          <p:cNvPr id="2" name="Tittel 1">
            <a:extLst>
              <a:ext uri="{FF2B5EF4-FFF2-40B4-BE49-F238E27FC236}">
                <a16:creationId xmlns:a16="http://schemas.microsoft.com/office/drawing/2014/main" id="{C1A67118-98BC-5FDF-0DEF-274EB7BB6874}"/>
              </a:ext>
            </a:extLst>
          </p:cNvPr>
          <p:cNvSpPr>
            <a:spLocks noGrp="1"/>
          </p:cNvSpPr>
          <p:nvPr>
            <p:ph type="title"/>
          </p:nvPr>
        </p:nvSpPr>
        <p:spPr/>
        <p:txBody>
          <a:bodyPr/>
          <a:lstStyle/>
          <a:p>
            <a:r>
              <a:rPr lang="en-GB" dirty="0" err="1"/>
              <a:t>Alzheimers</a:t>
            </a:r>
            <a:r>
              <a:rPr lang="en-GB" dirty="0"/>
              <a:t> late stages</a:t>
            </a:r>
          </a:p>
        </p:txBody>
      </p:sp>
      <p:sp>
        <p:nvSpPr>
          <p:cNvPr id="6" name="TekstSylinder 5">
            <a:extLst>
              <a:ext uri="{FF2B5EF4-FFF2-40B4-BE49-F238E27FC236}">
                <a16:creationId xmlns:a16="http://schemas.microsoft.com/office/drawing/2014/main" id="{A33F793E-B3BF-EA9F-DCD3-A59EEF04733B}"/>
              </a:ext>
            </a:extLst>
          </p:cNvPr>
          <p:cNvSpPr txBox="1"/>
          <p:nvPr/>
        </p:nvSpPr>
        <p:spPr>
          <a:xfrm>
            <a:off x="159544" y="1428750"/>
            <a:ext cx="11872912" cy="3816429"/>
          </a:xfrm>
          <a:prstGeom prst="rect">
            <a:avLst/>
          </a:prstGeom>
          <a:noFill/>
        </p:spPr>
        <p:txBody>
          <a:bodyPr wrap="square" rtlCol="0">
            <a:spAutoFit/>
          </a:bodyPr>
          <a:lstStyle/>
          <a:p>
            <a:r>
              <a:rPr lang="nb-NO" sz="2800" b="1" i="1" u="sng" dirty="0">
                <a:solidFill>
                  <a:srgbClr val="0070C0"/>
                </a:solidFill>
                <a:effectLst/>
              </a:rPr>
              <a:t>Tips :</a:t>
            </a:r>
            <a:endParaRPr lang="nb-NO" sz="2800" b="1" u="sng" dirty="0">
              <a:solidFill>
                <a:srgbClr val="0070C0"/>
              </a:solidFill>
              <a:effectLst/>
            </a:endParaRPr>
          </a:p>
          <a:p>
            <a:pPr marL="285750" indent="-285750">
              <a:buFont typeface="Arial" panose="020B0604020202020204" pitchFamily="34" charset="0"/>
              <a:buChar char="•"/>
            </a:pPr>
            <a:r>
              <a:rPr lang="nb-NO" sz="2800" i="1" dirty="0" err="1">
                <a:solidFill>
                  <a:srgbClr val="333333"/>
                </a:solidFill>
                <a:effectLst/>
              </a:rPr>
              <a:t>Approach</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person from </a:t>
            </a:r>
            <a:r>
              <a:rPr lang="nb-NO" sz="2800" i="1" dirty="0" err="1">
                <a:solidFill>
                  <a:srgbClr val="333333"/>
                </a:solidFill>
                <a:effectLst/>
              </a:rPr>
              <a:t>the</a:t>
            </a:r>
            <a:r>
              <a:rPr lang="nb-NO" sz="2800" i="1" dirty="0">
                <a:solidFill>
                  <a:srgbClr val="333333"/>
                </a:solidFill>
                <a:effectLst/>
              </a:rPr>
              <a:t> front and</a:t>
            </a:r>
            <a:r>
              <a:rPr lang="nb-NO" sz="2800" dirty="0">
                <a:solidFill>
                  <a:srgbClr val="333333"/>
                </a:solidFill>
              </a:rPr>
              <a:t> </a:t>
            </a:r>
            <a:r>
              <a:rPr lang="nb-NO" sz="2800" i="1" dirty="0" err="1">
                <a:solidFill>
                  <a:srgbClr val="333333"/>
                </a:solidFill>
                <a:effectLst/>
              </a:rPr>
              <a:t>identify</a:t>
            </a:r>
            <a:r>
              <a:rPr lang="nb-NO" sz="2800" i="1" dirty="0">
                <a:solidFill>
                  <a:srgbClr val="333333"/>
                </a:solidFill>
                <a:effectLst/>
              </a:rPr>
              <a:t> </a:t>
            </a:r>
          </a:p>
          <a:p>
            <a:r>
              <a:rPr lang="nb-NO" sz="2800" i="1" dirty="0">
                <a:solidFill>
                  <a:srgbClr val="333333"/>
                </a:solidFill>
                <a:effectLst/>
              </a:rPr>
              <a:t>    </a:t>
            </a:r>
            <a:r>
              <a:rPr lang="nb-NO" sz="2800" i="1" dirty="0" err="1">
                <a:solidFill>
                  <a:srgbClr val="333333"/>
                </a:solidFill>
                <a:effectLst/>
              </a:rPr>
              <a:t>yourself</a:t>
            </a:r>
            <a:r>
              <a:rPr lang="nb-NO" sz="2800" i="1" dirty="0">
                <a:solidFill>
                  <a:srgbClr val="333333"/>
                </a:solidFill>
                <a:effectLst/>
              </a:rPr>
              <a:t> </a:t>
            </a:r>
            <a:r>
              <a:rPr lang="nb-NO" sz="2800" i="1" dirty="0" err="1">
                <a:solidFill>
                  <a:srgbClr val="333333"/>
                </a:solidFill>
                <a:effectLst/>
              </a:rPr>
              <a:t>with</a:t>
            </a:r>
            <a:r>
              <a:rPr lang="nb-NO" sz="2800" i="1" dirty="0">
                <a:solidFill>
                  <a:srgbClr val="333333"/>
                </a:solidFill>
                <a:effectLst/>
              </a:rPr>
              <a:t> </a:t>
            </a:r>
            <a:r>
              <a:rPr lang="nb-NO" sz="2800" i="1" dirty="0" err="1">
                <a:solidFill>
                  <a:srgbClr val="333333"/>
                </a:solidFill>
                <a:effectLst/>
              </a:rPr>
              <a:t>your</a:t>
            </a:r>
            <a:r>
              <a:rPr lang="nb-NO" sz="2800" i="1" dirty="0">
                <a:solidFill>
                  <a:srgbClr val="333333"/>
                </a:solidFill>
                <a:effectLst/>
              </a:rPr>
              <a:t> </a:t>
            </a:r>
            <a:r>
              <a:rPr lang="nb-NO" sz="2800" i="1" dirty="0" err="1">
                <a:solidFill>
                  <a:srgbClr val="333333"/>
                </a:solidFill>
                <a:effectLst/>
              </a:rPr>
              <a:t>name</a:t>
            </a:r>
            <a:r>
              <a:rPr lang="nb-NO" sz="2800" i="1" dirty="0">
                <a:solidFill>
                  <a:srgbClr val="333333"/>
                </a:solidFill>
                <a:effectLst/>
              </a:rPr>
              <a:t>.</a:t>
            </a:r>
          </a:p>
          <a:p>
            <a:endParaRPr lang="nb-NO" sz="2800" dirty="0">
              <a:solidFill>
                <a:srgbClr val="333333"/>
              </a:solidFill>
              <a:effectLst/>
            </a:endParaRPr>
          </a:p>
          <a:p>
            <a:pPr marL="285750" indent="-285750">
              <a:buFont typeface="Arial" panose="020B0604020202020204" pitchFamily="34" charset="0"/>
              <a:buChar char="•"/>
            </a:pPr>
            <a:r>
              <a:rPr lang="nb-NO" sz="2800" i="1" dirty="0">
                <a:solidFill>
                  <a:srgbClr val="333333"/>
                </a:solidFill>
                <a:effectLst/>
              </a:rPr>
              <a:t>Focus </a:t>
            </a:r>
            <a:r>
              <a:rPr lang="nb-NO" sz="2800" i="1" dirty="0" err="1">
                <a:solidFill>
                  <a:srgbClr val="333333"/>
                </a:solidFill>
                <a:effectLst/>
              </a:rPr>
              <a:t>on</a:t>
            </a:r>
            <a:r>
              <a:rPr lang="nb-NO" sz="2800" i="1" dirty="0">
                <a:solidFill>
                  <a:srgbClr val="333333"/>
                </a:solidFill>
                <a:effectLst/>
              </a:rPr>
              <a:t> nonverbal </a:t>
            </a:r>
            <a:r>
              <a:rPr lang="nb-NO" sz="2800" i="1" dirty="0" err="1">
                <a:solidFill>
                  <a:srgbClr val="333333"/>
                </a:solidFill>
                <a:effectLst/>
              </a:rPr>
              <a:t>communication</a:t>
            </a:r>
            <a:r>
              <a:rPr lang="nb-NO" sz="2800" i="1" dirty="0">
                <a:solidFill>
                  <a:srgbClr val="333333"/>
                </a:solidFill>
                <a:effectLst/>
              </a:rPr>
              <a:t>. </a:t>
            </a:r>
          </a:p>
          <a:p>
            <a:endParaRPr lang="nb-NO" sz="2800" i="1" dirty="0">
              <a:solidFill>
                <a:srgbClr val="333333"/>
              </a:solidFill>
              <a:effectLst/>
            </a:endParaRPr>
          </a:p>
          <a:p>
            <a:pPr marL="285750" indent="-285750">
              <a:buFont typeface="Arial" panose="020B0604020202020204" pitchFamily="34" charset="0"/>
              <a:buChar char="•"/>
            </a:pPr>
            <a:r>
              <a:rPr lang="nb-NO" sz="2800" i="1" dirty="0" err="1">
                <a:solidFill>
                  <a:srgbClr val="333333"/>
                </a:solidFill>
                <a:effectLst/>
              </a:rPr>
              <a:t>Use</a:t>
            </a:r>
            <a:r>
              <a:rPr lang="nb-NO" sz="2800" i="1" dirty="0">
                <a:solidFill>
                  <a:srgbClr val="333333"/>
                </a:solidFill>
                <a:effectLst/>
              </a:rPr>
              <a:t> touch, </a:t>
            </a:r>
            <a:r>
              <a:rPr lang="nb-NO" sz="2800" i="1" dirty="0" err="1">
                <a:solidFill>
                  <a:srgbClr val="333333"/>
                </a:solidFill>
                <a:effectLst/>
              </a:rPr>
              <a:t>sights</a:t>
            </a:r>
            <a:r>
              <a:rPr lang="nb-NO" sz="2800" i="1" dirty="0">
                <a:solidFill>
                  <a:srgbClr val="333333"/>
                </a:solidFill>
                <a:effectLst/>
              </a:rPr>
              <a:t>, sounds, smells and tastes as</a:t>
            </a:r>
            <a:r>
              <a:rPr lang="nb-NO" sz="2800" dirty="0">
                <a:solidFill>
                  <a:srgbClr val="333333"/>
                </a:solidFill>
              </a:rPr>
              <a:t> </a:t>
            </a:r>
            <a:r>
              <a:rPr lang="nb-NO" sz="2800" i="1" dirty="0">
                <a:solidFill>
                  <a:srgbClr val="333333"/>
                </a:solidFill>
                <a:effectLst/>
              </a:rPr>
              <a:t>a </a:t>
            </a:r>
          </a:p>
          <a:p>
            <a:r>
              <a:rPr lang="nb-NO" sz="2800" i="1" dirty="0" err="1">
                <a:solidFill>
                  <a:srgbClr val="333333"/>
                </a:solidFill>
                <a:effectLst/>
              </a:rPr>
              <a:t>Communication</a:t>
            </a:r>
            <a:r>
              <a:rPr lang="nb-NO" sz="2800" i="1" dirty="0">
                <a:solidFill>
                  <a:srgbClr val="333333"/>
                </a:solidFill>
                <a:effectLst/>
              </a:rPr>
              <a:t> </a:t>
            </a:r>
            <a:r>
              <a:rPr lang="nb-NO" sz="2800" i="1" dirty="0" err="1">
                <a:solidFill>
                  <a:srgbClr val="333333"/>
                </a:solidFill>
                <a:effectLst/>
              </a:rPr>
              <a:t>tool</a:t>
            </a:r>
            <a:r>
              <a:rPr lang="nb-NO" sz="2800" i="1" dirty="0">
                <a:solidFill>
                  <a:srgbClr val="333333"/>
                </a:solidFill>
                <a:effectLst/>
              </a:rPr>
              <a:t> </a:t>
            </a:r>
            <a:r>
              <a:rPr lang="nb-NO" sz="2800" i="1" dirty="0" err="1">
                <a:solidFill>
                  <a:srgbClr val="333333"/>
                </a:solidFill>
                <a:effectLst/>
              </a:rPr>
              <a:t>with</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person.</a:t>
            </a:r>
            <a:endParaRPr lang="nb-NO" sz="2800" dirty="0">
              <a:solidFill>
                <a:srgbClr val="333333"/>
              </a:solidFill>
              <a:effectLst/>
            </a:endParaRPr>
          </a:p>
          <a:p>
            <a:endParaRPr lang="en-GB" dirty="0"/>
          </a:p>
        </p:txBody>
      </p:sp>
    </p:spTree>
    <p:extLst>
      <p:ext uri="{BB962C8B-B14F-4D97-AF65-F5344CB8AC3E}">
        <p14:creationId xmlns:p14="http://schemas.microsoft.com/office/powerpoint/2010/main" val="2077018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5B29BD1E-06BC-A10C-FBEB-69B96872DCBF}"/>
              </a:ext>
            </a:extLst>
          </p:cNvPr>
          <p:cNvPicPr>
            <a:picLocks noChangeAspect="1"/>
          </p:cNvPicPr>
          <p:nvPr/>
        </p:nvPicPr>
        <p:blipFill>
          <a:blip r:embed="rId3"/>
          <a:stretch>
            <a:fillRect/>
          </a:stretch>
        </p:blipFill>
        <p:spPr>
          <a:xfrm>
            <a:off x="0" y="217437"/>
            <a:ext cx="12192000" cy="6157913"/>
          </a:xfrm>
          <a:prstGeom prst="rect">
            <a:avLst/>
          </a:prstGeom>
        </p:spPr>
      </p:pic>
      <p:sp>
        <p:nvSpPr>
          <p:cNvPr id="2" name="Tittel 1">
            <a:extLst>
              <a:ext uri="{FF2B5EF4-FFF2-40B4-BE49-F238E27FC236}">
                <a16:creationId xmlns:a16="http://schemas.microsoft.com/office/drawing/2014/main" id="{15EADC60-2E93-97CA-797F-14EDE4E20A65}"/>
              </a:ext>
            </a:extLst>
          </p:cNvPr>
          <p:cNvSpPr>
            <a:spLocks noGrp="1"/>
          </p:cNvSpPr>
          <p:nvPr>
            <p:ph type="title"/>
          </p:nvPr>
        </p:nvSpPr>
        <p:spPr/>
        <p:txBody>
          <a:bodyPr/>
          <a:lstStyle/>
          <a:p>
            <a:endParaRPr lang="en-GB"/>
          </a:p>
        </p:txBody>
      </p:sp>
      <p:sp>
        <p:nvSpPr>
          <p:cNvPr id="6" name="TekstSylinder 5">
            <a:extLst>
              <a:ext uri="{FF2B5EF4-FFF2-40B4-BE49-F238E27FC236}">
                <a16:creationId xmlns:a16="http://schemas.microsoft.com/office/drawing/2014/main" id="{D8D02A2D-8F3F-64E5-DD9C-389445CA5A58}"/>
              </a:ext>
            </a:extLst>
          </p:cNvPr>
          <p:cNvSpPr txBox="1"/>
          <p:nvPr/>
        </p:nvSpPr>
        <p:spPr>
          <a:xfrm>
            <a:off x="178593" y="217437"/>
            <a:ext cx="7693820" cy="390350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b-NO" sz="2800" i="1" dirty="0" err="1">
                <a:solidFill>
                  <a:srgbClr val="333333"/>
                </a:solidFill>
                <a:effectLst/>
              </a:rPr>
              <a:t>Consider</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feelings </a:t>
            </a:r>
            <a:r>
              <a:rPr lang="nb-NO" sz="2800" i="1" dirty="0" err="1">
                <a:solidFill>
                  <a:srgbClr val="333333"/>
                </a:solidFill>
                <a:effectLst/>
              </a:rPr>
              <a:t>behind</a:t>
            </a:r>
            <a:r>
              <a:rPr lang="nb-NO" sz="2800" i="1" dirty="0">
                <a:solidFill>
                  <a:srgbClr val="333333"/>
                </a:solidFill>
                <a:effectLst/>
              </a:rPr>
              <a:t> </a:t>
            </a:r>
            <a:r>
              <a:rPr lang="nb-NO" sz="2800" i="1" dirty="0" err="1">
                <a:solidFill>
                  <a:srgbClr val="333333"/>
                </a:solidFill>
                <a:effectLst/>
              </a:rPr>
              <a:t>words</a:t>
            </a:r>
            <a:r>
              <a:rPr lang="nb-NO" sz="2800" i="1" dirty="0">
                <a:solidFill>
                  <a:srgbClr val="333333"/>
                </a:solidFill>
                <a:effectLst/>
              </a:rPr>
              <a:t> or sounds.</a:t>
            </a:r>
          </a:p>
          <a:p>
            <a:pPr>
              <a:lnSpc>
                <a:spcPct val="150000"/>
              </a:lnSpc>
            </a:pPr>
            <a:endParaRPr lang="nb-NO" sz="2800" dirty="0">
              <a:solidFill>
                <a:srgbClr val="333333"/>
              </a:solidFill>
              <a:effectLst/>
            </a:endParaRPr>
          </a:p>
          <a:p>
            <a:pPr marL="285750" indent="-285750">
              <a:lnSpc>
                <a:spcPct val="150000"/>
              </a:lnSpc>
              <a:buFont typeface="Arial" panose="020B0604020202020204" pitchFamily="34" charset="0"/>
              <a:buChar char="•"/>
            </a:pPr>
            <a:r>
              <a:rPr lang="nb-NO" sz="2800" i="1" dirty="0" err="1">
                <a:solidFill>
                  <a:srgbClr val="333333"/>
                </a:solidFill>
              </a:rPr>
              <a:t>T</a:t>
            </a:r>
            <a:r>
              <a:rPr lang="nb-NO" sz="2800" i="1" dirty="0" err="1">
                <a:solidFill>
                  <a:srgbClr val="333333"/>
                </a:solidFill>
                <a:effectLst/>
              </a:rPr>
              <a:t>reat</a:t>
            </a:r>
            <a:r>
              <a:rPr lang="nb-NO" sz="2800" i="1" dirty="0">
                <a:solidFill>
                  <a:srgbClr val="333333"/>
                </a:solidFill>
                <a:effectLst/>
              </a:rPr>
              <a:t> </a:t>
            </a:r>
            <a:r>
              <a:rPr lang="nb-NO" sz="2800" i="1" dirty="0" err="1">
                <a:solidFill>
                  <a:srgbClr val="333333"/>
                </a:solidFill>
                <a:effectLst/>
              </a:rPr>
              <a:t>the</a:t>
            </a:r>
            <a:r>
              <a:rPr lang="nb-NO" sz="2800" i="1" dirty="0">
                <a:solidFill>
                  <a:srgbClr val="333333"/>
                </a:solidFill>
                <a:effectLst/>
              </a:rPr>
              <a:t> person </a:t>
            </a:r>
            <a:r>
              <a:rPr lang="nb-NO" sz="2800" i="1" dirty="0" err="1">
                <a:solidFill>
                  <a:srgbClr val="333333"/>
                </a:solidFill>
                <a:effectLst/>
              </a:rPr>
              <a:t>with</a:t>
            </a:r>
            <a:r>
              <a:rPr lang="nb-NO" sz="2800" i="1" dirty="0">
                <a:solidFill>
                  <a:srgbClr val="333333"/>
                </a:solidFill>
                <a:effectLst/>
              </a:rPr>
              <a:t> </a:t>
            </a:r>
            <a:r>
              <a:rPr lang="nb-NO" sz="2800" i="1" dirty="0" err="1">
                <a:solidFill>
                  <a:srgbClr val="333333"/>
                </a:solidFill>
                <a:effectLst/>
              </a:rPr>
              <a:t>dignity</a:t>
            </a:r>
            <a:r>
              <a:rPr lang="nb-NO" sz="2800" i="1" dirty="0">
                <a:solidFill>
                  <a:srgbClr val="333333"/>
                </a:solidFill>
                <a:effectLst/>
              </a:rPr>
              <a:t> and </a:t>
            </a:r>
            <a:r>
              <a:rPr lang="nb-NO" sz="2800" i="1" dirty="0" err="1">
                <a:solidFill>
                  <a:srgbClr val="333333"/>
                </a:solidFill>
                <a:effectLst/>
              </a:rPr>
              <a:t>respect</a:t>
            </a:r>
            <a:r>
              <a:rPr lang="nb-NO" sz="2800" i="1" dirty="0">
                <a:solidFill>
                  <a:srgbClr val="333333"/>
                </a:solidFill>
                <a:effectLst/>
              </a:rPr>
              <a:t>.</a:t>
            </a:r>
          </a:p>
          <a:p>
            <a:pPr>
              <a:lnSpc>
                <a:spcPct val="150000"/>
              </a:lnSpc>
            </a:pPr>
            <a:endParaRPr lang="nb-NO" sz="2800" dirty="0">
              <a:solidFill>
                <a:srgbClr val="333333"/>
              </a:solidFill>
              <a:effectLst/>
            </a:endParaRPr>
          </a:p>
          <a:p>
            <a:pPr marL="285750" indent="-285750">
              <a:lnSpc>
                <a:spcPct val="150000"/>
              </a:lnSpc>
              <a:buFont typeface="Arial" panose="020B0604020202020204" pitchFamily="34" charset="0"/>
              <a:buChar char="•"/>
            </a:pPr>
            <a:r>
              <a:rPr lang="nb-NO" sz="2800" i="1" dirty="0">
                <a:solidFill>
                  <a:srgbClr val="333333"/>
                </a:solidFill>
                <a:effectLst/>
              </a:rPr>
              <a:t>It’s OK </a:t>
            </a:r>
            <a:r>
              <a:rPr lang="nb-NO" sz="2800" i="1" dirty="0" err="1">
                <a:solidFill>
                  <a:srgbClr val="333333"/>
                </a:solidFill>
                <a:effectLst/>
              </a:rPr>
              <a:t>if</a:t>
            </a:r>
            <a:r>
              <a:rPr lang="nb-NO" sz="2800" i="1" dirty="0">
                <a:solidFill>
                  <a:srgbClr val="333333"/>
                </a:solidFill>
                <a:effectLst/>
              </a:rPr>
              <a:t> </a:t>
            </a:r>
            <a:r>
              <a:rPr lang="nb-NO" sz="2800" i="1" dirty="0" err="1">
                <a:solidFill>
                  <a:srgbClr val="333333"/>
                </a:solidFill>
                <a:effectLst/>
              </a:rPr>
              <a:t>you</a:t>
            </a:r>
            <a:r>
              <a:rPr lang="nb-NO" sz="2800" i="1" dirty="0">
                <a:solidFill>
                  <a:srgbClr val="333333"/>
                </a:solidFill>
                <a:effectLst/>
              </a:rPr>
              <a:t> </a:t>
            </a:r>
            <a:r>
              <a:rPr lang="nb-NO" sz="2800" i="1" dirty="0" err="1">
                <a:solidFill>
                  <a:srgbClr val="333333"/>
                </a:solidFill>
                <a:effectLst/>
              </a:rPr>
              <a:t>don’t</a:t>
            </a:r>
            <a:r>
              <a:rPr lang="nb-NO" sz="2800" i="1" dirty="0">
                <a:solidFill>
                  <a:srgbClr val="333333"/>
                </a:solidFill>
                <a:effectLst/>
              </a:rPr>
              <a:t> </a:t>
            </a:r>
            <a:r>
              <a:rPr lang="nb-NO" sz="2800" i="1" dirty="0" err="1">
                <a:solidFill>
                  <a:srgbClr val="333333"/>
                </a:solidFill>
                <a:effectLst/>
              </a:rPr>
              <a:t>know</a:t>
            </a:r>
            <a:r>
              <a:rPr lang="nb-NO" sz="2800" i="1" dirty="0">
                <a:solidFill>
                  <a:srgbClr val="333333"/>
                </a:solidFill>
                <a:effectLst/>
              </a:rPr>
              <a:t> </a:t>
            </a:r>
            <a:r>
              <a:rPr lang="nb-NO" sz="2800" i="1" dirty="0" err="1">
                <a:solidFill>
                  <a:srgbClr val="333333"/>
                </a:solidFill>
                <a:effectLst/>
              </a:rPr>
              <a:t>what</a:t>
            </a:r>
            <a:r>
              <a:rPr lang="nb-NO" sz="2800" i="1" dirty="0">
                <a:solidFill>
                  <a:srgbClr val="333333"/>
                </a:solidFill>
                <a:effectLst/>
              </a:rPr>
              <a:t> to </a:t>
            </a:r>
            <a:r>
              <a:rPr lang="nb-NO" sz="2800" i="1" dirty="0" err="1">
                <a:solidFill>
                  <a:srgbClr val="333333"/>
                </a:solidFill>
                <a:effectLst/>
              </a:rPr>
              <a:t>say</a:t>
            </a:r>
            <a:r>
              <a:rPr lang="nb-NO" sz="2800" i="1" dirty="0">
                <a:solidFill>
                  <a:srgbClr val="333333"/>
                </a:solidFill>
                <a:effectLst/>
              </a:rPr>
              <a:t>; </a:t>
            </a:r>
            <a:r>
              <a:rPr lang="nb-NO" sz="2800" i="1" dirty="0" err="1">
                <a:solidFill>
                  <a:srgbClr val="333333"/>
                </a:solidFill>
                <a:effectLst/>
              </a:rPr>
              <a:t>being</a:t>
            </a:r>
            <a:r>
              <a:rPr lang="nb-NO" sz="2800" i="1" dirty="0">
                <a:solidFill>
                  <a:srgbClr val="333333"/>
                </a:solidFill>
                <a:effectLst/>
              </a:rPr>
              <a:t> </a:t>
            </a:r>
            <a:r>
              <a:rPr lang="nb-NO" sz="2800" i="1" dirty="0" err="1">
                <a:solidFill>
                  <a:srgbClr val="333333"/>
                </a:solidFill>
                <a:effectLst/>
              </a:rPr>
              <a:t>there</a:t>
            </a:r>
            <a:r>
              <a:rPr lang="nb-NO" sz="2800" i="1" dirty="0">
                <a:solidFill>
                  <a:srgbClr val="333333"/>
                </a:solidFill>
                <a:effectLst/>
              </a:rPr>
              <a:t> is </a:t>
            </a:r>
            <a:r>
              <a:rPr lang="nb-NO" sz="2800" i="1" dirty="0" err="1">
                <a:solidFill>
                  <a:srgbClr val="333333"/>
                </a:solidFill>
                <a:effectLst/>
              </a:rPr>
              <a:t>the</a:t>
            </a:r>
            <a:r>
              <a:rPr lang="nb-NO" sz="2800" i="1" dirty="0">
                <a:solidFill>
                  <a:srgbClr val="333333"/>
                </a:solidFill>
                <a:effectLst/>
              </a:rPr>
              <a:t> most </a:t>
            </a:r>
            <a:r>
              <a:rPr lang="nb-NO" sz="2800" i="1" dirty="0" err="1">
                <a:solidFill>
                  <a:srgbClr val="333333"/>
                </a:solidFill>
                <a:effectLst/>
              </a:rPr>
              <a:t>important</a:t>
            </a:r>
            <a:r>
              <a:rPr lang="nb-NO" sz="2800" i="1" dirty="0">
                <a:solidFill>
                  <a:srgbClr val="333333"/>
                </a:solidFill>
                <a:effectLst/>
              </a:rPr>
              <a:t>.</a:t>
            </a:r>
            <a:endParaRPr lang="nb-NO" sz="2800" dirty="0">
              <a:solidFill>
                <a:srgbClr val="333333"/>
              </a:solidFill>
              <a:effectLst/>
            </a:endParaRPr>
          </a:p>
        </p:txBody>
      </p:sp>
      <p:sp>
        <p:nvSpPr>
          <p:cNvPr id="7" name="Plassholder for innhold 6">
            <a:extLst>
              <a:ext uri="{FF2B5EF4-FFF2-40B4-BE49-F238E27FC236}">
                <a16:creationId xmlns:a16="http://schemas.microsoft.com/office/drawing/2014/main" id="{51002060-0323-7978-789C-B766F21F0E0A}"/>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3387904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EADC60-2E93-97CA-797F-14EDE4E20A65}"/>
              </a:ext>
            </a:extLst>
          </p:cNvPr>
          <p:cNvSpPr>
            <a:spLocks noGrp="1"/>
          </p:cNvSpPr>
          <p:nvPr>
            <p:ph type="title"/>
          </p:nvPr>
        </p:nvSpPr>
        <p:spPr/>
        <p:txBody>
          <a:bodyPr/>
          <a:lstStyle/>
          <a:p>
            <a:endParaRPr lang="en-GB"/>
          </a:p>
        </p:txBody>
      </p:sp>
      <p:sp>
        <p:nvSpPr>
          <p:cNvPr id="3" name="Plassholder for innhold 2">
            <a:extLst>
              <a:ext uri="{FF2B5EF4-FFF2-40B4-BE49-F238E27FC236}">
                <a16:creationId xmlns:a16="http://schemas.microsoft.com/office/drawing/2014/main" id="{FC8227E9-D37C-2ED3-8641-B3281F013511}"/>
              </a:ext>
            </a:extLst>
          </p:cNvPr>
          <p:cNvSpPr>
            <a:spLocks noGrp="1"/>
          </p:cNvSpPr>
          <p:nvPr>
            <p:ph idx="1"/>
          </p:nvPr>
        </p:nvSpPr>
        <p:spPr/>
        <p:txBody>
          <a:bodyPr/>
          <a:lstStyle/>
          <a:p>
            <a:endParaRPr lang="en-GB"/>
          </a:p>
        </p:txBody>
      </p:sp>
      <p:pic>
        <p:nvPicPr>
          <p:cNvPr id="4" name="Plassholder for innhold 4">
            <a:extLst>
              <a:ext uri="{FF2B5EF4-FFF2-40B4-BE49-F238E27FC236}">
                <a16:creationId xmlns:a16="http://schemas.microsoft.com/office/drawing/2014/main" id="{5B29BD1E-06BC-A10C-FBEB-69B96872DCBF}"/>
              </a:ext>
            </a:extLst>
          </p:cNvPr>
          <p:cNvPicPr>
            <a:picLocks noChangeAspect="1"/>
          </p:cNvPicPr>
          <p:nvPr/>
        </p:nvPicPr>
        <p:blipFill>
          <a:blip r:embed="rId3"/>
          <a:stretch>
            <a:fillRect/>
          </a:stretch>
        </p:blipFill>
        <p:spPr>
          <a:xfrm>
            <a:off x="0" y="19050"/>
            <a:ext cx="12192000" cy="6157913"/>
          </a:xfrm>
          <a:prstGeom prst="rect">
            <a:avLst/>
          </a:prstGeom>
        </p:spPr>
      </p:pic>
      <p:sp>
        <p:nvSpPr>
          <p:cNvPr id="6" name="TekstSylinder 5">
            <a:extLst>
              <a:ext uri="{FF2B5EF4-FFF2-40B4-BE49-F238E27FC236}">
                <a16:creationId xmlns:a16="http://schemas.microsoft.com/office/drawing/2014/main" id="{D8D02A2D-8F3F-64E5-DD9C-389445CA5A58}"/>
              </a:ext>
            </a:extLst>
          </p:cNvPr>
          <p:cNvSpPr txBox="1"/>
          <p:nvPr/>
        </p:nvSpPr>
        <p:spPr>
          <a:xfrm>
            <a:off x="178593" y="217437"/>
            <a:ext cx="7693820" cy="584249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b-NO" sz="2800" i="0" u="none" strike="noStrike">
                <a:solidFill>
                  <a:srgbClr val="000000"/>
                </a:solidFill>
                <a:effectLst/>
              </a:rPr>
              <a:t>It is usually best not contradict a person if they are confused.</a:t>
            </a:r>
          </a:p>
          <a:p>
            <a:pPr marL="285750" indent="-285750">
              <a:lnSpc>
                <a:spcPct val="150000"/>
              </a:lnSpc>
              <a:buFont typeface="Arial" panose="020B0604020202020204" pitchFamily="34" charset="0"/>
              <a:buChar char="•"/>
            </a:pPr>
            <a:r>
              <a:rPr lang="nb-NO" sz="2800" i="0" u="none" strike="noStrike">
                <a:solidFill>
                  <a:srgbClr val="000000"/>
                </a:solidFill>
                <a:effectLst/>
              </a:rPr>
              <a:t>If the person becomes distressed or frustrated because they can’t remember something, gently reassure them. Also consider changing the topic of conversation or activity.</a:t>
            </a:r>
            <a:endParaRPr lang="nb-NO" sz="2800">
              <a:solidFill>
                <a:srgbClr val="000000"/>
              </a:solidFill>
            </a:endParaRPr>
          </a:p>
          <a:p>
            <a:pPr marL="285750" indent="-285750">
              <a:lnSpc>
                <a:spcPct val="150000"/>
              </a:lnSpc>
              <a:buFont typeface="Arial" panose="020B0604020202020204" pitchFamily="34" charset="0"/>
              <a:buChar char="•"/>
            </a:pPr>
            <a:r>
              <a:rPr lang="nb-NO" sz="2800" i="0" u="none" strike="noStrike">
                <a:solidFill>
                  <a:srgbClr val="000000"/>
                </a:solidFill>
                <a:effectLst/>
              </a:rPr>
              <a:t>It can help to introduce yourself every time you see the person.</a:t>
            </a:r>
          </a:p>
          <a:p>
            <a:pPr marL="285750" indent="-285750">
              <a:lnSpc>
                <a:spcPct val="150000"/>
              </a:lnSpc>
              <a:buFont typeface="Arial" panose="020B0604020202020204" pitchFamily="34" charset="0"/>
              <a:buChar char="•"/>
            </a:pPr>
            <a:endParaRPr lang="nb-NO" sz="2800" dirty="0">
              <a:solidFill>
                <a:srgbClr val="333333"/>
              </a:solidFill>
              <a:effectLst/>
            </a:endParaRPr>
          </a:p>
        </p:txBody>
      </p:sp>
    </p:spTree>
    <p:extLst>
      <p:ext uri="{BB962C8B-B14F-4D97-AF65-F5344CB8AC3E}">
        <p14:creationId xmlns:p14="http://schemas.microsoft.com/office/powerpoint/2010/main" val="516172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1FCBDA6-16BB-AE94-3F9A-7D7BA299218D}"/>
              </a:ext>
            </a:extLst>
          </p:cNvPr>
          <p:cNvSpPr>
            <a:spLocks noGrp="1"/>
          </p:cNvSpPr>
          <p:nvPr>
            <p:ph type="title"/>
          </p:nvPr>
        </p:nvSpPr>
        <p:spPr>
          <a:xfrm>
            <a:off x="589560" y="856180"/>
            <a:ext cx="4560584" cy="1128068"/>
          </a:xfrm>
        </p:spPr>
        <p:txBody>
          <a:bodyPr anchor="ctr">
            <a:normAutofit/>
          </a:bodyPr>
          <a:lstStyle/>
          <a:p>
            <a:r>
              <a:rPr lang="en-GB" sz="4000"/>
              <a:t>Reflection task 3</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8D0CA49-4796-F41B-6DFD-6D188F52B0C4}"/>
              </a:ext>
            </a:extLst>
          </p:cNvPr>
          <p:cNvSpPr>
            <a:spLocks noGrp="1"/>
          </p:cNvSpPr>
          <p:nvPr>
            <p:ph idx="1"/>
          </p:nvPr>
        </p:nvSpPr>
        <p:spPr>
          <a:xfrm>
            <a:off x="590719" y="2330505"/>
            <a:ext cx="4559425" cy="3979585"/>
          </a:xfrm>
        </p:spPr>
        <p:txBody>
          <a:bodyPr anchor="ctr">
            <a:normAutofit/>
          </a:bodyPr>
          <a:lstStyle/>
          <a:p>
            <a:pPr marL="0" indent="0">
              <a:buNone/>
            </a:pPr>
            <a:r>
              <a:rPr lang="en-GB" sz="2000"/>
              <a:t>Pair up and discuss the following:</a:t>
            </a:r>
          </a:p>
          <a:p>
            <a:pPr marL="0" indent="0">
              <a:buNone/>
            </a:pPr>
            <a:endParaRPr lang="en-GB" sz="2000"/>
          </a:p>
          <a:p>
            <a:pPr>
              <a:buFont typeface="+mj-lt"/>
              <a:buAutoNum type="arabicPeriod"/>
            </a:pPr>
            <a:r>
              <a:rPr lang="nb-NO" sz="2000" b="0" i="0" u="none" strike="noStrike">
                <a:effectLst/>
              </a:rPr>
              <a:t>Discuss the importance of non-verbal communication in interactions with Alzheimer's patients. What non-verbal cues and gestures can nurses utilize to enhance communication?</a:t>
            </a:r>
          </a:p>
          <a:p>
            <a:pPr marL="0" indent="0">
              <a:buNone/>
            </a:pPr>
            <a:endParaRPr lang="nb-NO" sz="2000"/>
          </a:p>
          <a:p>
            <a:pPr marL="0" indent="0">
              <a:buNone/>
            </a:pPr>
            <a:r>
              <a:rPr lang="nb-NO" sz="2000" b="0" i="0" u="none" strike="noStrike">
                <a:effectLst/>
              </a:rPr>
              <a:t>Ten minutes of discussion in pairs</a:t>
            </a:r>
          </a:p>
          <a:p>
            <a:pPr marL="0" indent="0">
              <a:buNone/>
            </a:pPr>
            <a:r>
              <a:rPr lang="nb-NO" sz="2000"/>
              <a:t>Fifteen minutes of discussion in a </a:t>
            </a:r>
          </a:p>
          <a:p>
            <a:pPr marL="0" indent="0">
              <a:buNone/>
            </a:pPr>
            <a:r>
              <a:rPr lang="nb-NO" sz="2000"/>
              <a:t>plenary session</a:t>
            </a:r>
            <a:endParaRPr lang="nb-NO" sz="2000" b="0" i="0" u="none" strike="noStrike">
              <a:effectLst/>
            </a:endParaRPr>
          </a:p>
          <a:p>
            <a:endParaRPr lang="en-GB" sz="20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klær, person, blomster, møbler&#10;&#10;Automatisk generert beskrivelse">
            <a:extLst>
              <a:ext uri="{FF2B5EF4-FFF2-40B4-BE49-F238E27FC236}">
                <a16:creationId xmlns:a16="http://schemas.microsoft.com/office/drawing/2014/main" id="{304106B6-0FE7-D213-4F13-2ED1B2CB3BA3}"/>
              </a:ext>
            </a:extLst>
          </p:cNvPr>
          <p:cNvPicPr>
            <a:picLocks noChangeAspect="1"/>
          </p:cNvPicPr>
          <p:nvPr/>
        </p:nvPicPr>
        <p:blipFill rotWithShape="1">
          <a:blip r:embed="rId3"/>
          <a:srcRect t="4758" r="-1" b="-1"/>
          <a:stretch/>
        </p:blipFill>
        <p:spPr>
          <a:xfrm>
            <a:off x="5977788" y="799352"/>
            <a:ext cx="5425410" cy="5259296"/>
          </a:xfrm>
          <a:prstGeom prst="rect">
            <a:avLst/>
          </a:prstGeom>
        </p:spPr>
      </p:pic>
    </p:spTree>
    <p:extLst>
      <p:ext uri="{BB962C8B-B14F-4D97-AF65-F5344CB8AC3E}">
        <p14:creationId xmlns:p14="http://schemas.microsoft.com/office/powerpoint/2010/main" val="11397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BF7A371-B3F9-9237-747F-74EE2DDBD4AE}"/>
              </a:ext>
            </a:extLst>
          </p:cNvPr>
          <p:cNvSpPr>
            <a:spLocks noGrp="1"/>
          </p:cNvSpPr>
          <p:nvPr>
            <p:ph idx="1"/>
          </p:nvPr>
        </p:nvSpPr>
        <p:spPr>
          <a:xfrm>
            <a:off x="838200" y="161779"/>
            <a:ext cx="10515600" cy="4805363"/>
          </a:xfrm>
        </p:spPr>
        <p:txBody>
          <a:bodyPr>
            <a:normAutofit/>
          </a:bodyPr>
          <a:lstStyle/>
          <a:p>
            <a:pPr marL="0" indent="0" algn="ctr">
              <a:buNone/>
            </a:pPr>
            <a:r>
              <a:rPr lang="en-GB">
                <a:highlight>
                  <a:srgbClr val="FFFF00"/>
                </a:highlight>
              </a:rPr>
              <a:t>During your encounter with these patients, always remind yourself of a very important lesson. The main focus of providing care for the elderly, especially those who have dementia, is not about your agenda (like teaching a class), or wanting a patient to sit back down in her wheelchair or somewhere. The focus is on the needs of the elderly person in front of you.</a:t>
            </a:r>
          </a:p>
        </p:txBody>
      </p:sp>
      <p:pic>
        <p:nvPicPr>
          <p:cNvPr id="5" name="Bilde 4" descr="Et bilde som inneholder person, klær, tre, utendørs&#10;&#10;Automatisk generert beskrivelse">
            <a:extLst>
              <a:ext uri="{FF2B5EF4-FFF2-40B4-BE49-F238E27FC236}">
                <a16:creationId xmlns:a16="http://schemas.microsoft.com/office/drawing/2014/main" id="{B500DEB3-42F0-CB3E-C364-81567B074185}"/>
              </a:ext>
            </a:extLst>
          </p:cNvPr>
          <p:cNvPicPr>
            <a:picLocks noChangeAspect="1"/>
          </p:cNvPicPr>
          <p:nvPr/>
        </p:nvPicPr>
        <p:blipFill>
          <a:blip r:embed="rId3"/>
          <a:stretch>
            <a:fillRect/>
          </a:stretch>
        </p:blipFill>
        <p:spPr>
          <a:xfrm>
            <a:off x="5007569" y="2818778"/>
            <a:ext cx="5922245" cy="3941994"/>
          </a:xfrm>
          <a:prstGeom prst="rect">
            <a:avLst/>
          </a:prstGeom>
          <a:effectLst>
            <a:softEdge rad="83779"/>
          </a:effectLst>
        </p:spPr>
      </p:pic>
    </p:spTree>
    <p:extLst>
      <p:ext uri="{BB962C8B-B14F-4D97-AF65-F5344CB8AC3E}">
        <p14:creationId xmlns:p14="http://schemas.microsoft.com/office/powerpoint/2010/main" val="2309166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52C06DF-1BF3-75C2-5A8B-95C4CA95C859}"/>
              </a:ext>
            </a:extLst>
          </p:cNvPr>
          <p:cNvSpPr>
            <a:spLocks noGrp="1"/>
          </p:cNvSpPr>
          <p:nvPr>
            <p:ph idx="1"/>
          </p:nvPr>
        </p:nvSpPr>
        <p:spPr/>
        <p:txBody>
          <a:bodyPr/>
          <a:lstStyle/>
          <a:p>
            <a:pPr marL="0" indent="0" algn="ctr">
              <a:buNone/>
            </a:pPr>
            <a:r>
              <a:rPr lang="en-GB">
                <a:highlight>
                  <a:srgbClr val="FFFF00"/>
                </a:highlight>
              </a:rPr>
              <a:t>«When I affirm my dad’s conversation, whether I understand it or not, we are more likely to go into a meaningful conversation that I do understand. </a:t>
            </a:r>
          </a:p>
          <a:p>
            <a:pPr marL="0" indent="0">
              <a:buNone/>
            </a:pPr>
            <a:r>
              <a:rPr lang="en-GB"/>
              <a:t>—A SON’S ADVICE»</a:t>
            </a:r>
          </a:p>
          <a:p>
            <a:endParaRPr lang="en-GB"/>
          </a:p>
          <a:p>
            <a:pPr marL="0" indent="0">
              <a:buNone/>
            </a:pPr>
            <a:r>
              <a:rPr lang="en-GB" sz="1400"/>
              <a:t>(from Creating Moments of Joy Along the Alzheimer's Journey, Jolene Brackey)</a:t>
            </a:r>
          </a:p>
        </p:txBody>
      </p:sp>
    </p:spTree>
    <p:extLst>
      <p:ext uri="{BB962C8B-B14F-4D97-AF65-F5344CB8AC3E}">
        <p14:creationId xmlns:p14="http://schemas.microsoft.com/office/powerpoint/2010/main" val="3233507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himmel, Menneskeansikt, klær, mann&#10;&#10;Automatisk generert beskrivelse">
            <a:extLst>
              <a:ext uri="{FF2B5EF4-FFF2-40B4-BE49-F238E27FC236}">
                <a16:creationId xmlns:a16="http://schemas.microsoft.com/office/drawing/2014/main" id="{CFC5B2F8-1DBF-20E9-5431-9B7DB4D4B33D}"/>
              </a:ext>
            </a:extLst>
          </p:cNvPr>
          <p:cNvPicPr>
            <a:picLocks noGrp="1" noChangeAspect="1"/>
          </p:cNvPicPr>
          <p:nvPr>
            <p:ph idx="1"/>
          </p:nvPr>
        </p:nvPicPr>
        <p:blipFill rotWithShape="1">
          <a:blip r:embed="rId3">
            <a:alphaModFix amt="50000"/>
          </a:blip>
          <a:srcRect r="7110" b="-1"/>
          <a:stretch/>
        </p:blipFill>
        <p:spPr>
          <a:xfrm>
            <a:off x="20" y="1"/>
            <a:ext cx="12191980" cy="6857999"/>
          </a:xfrm>
          <a:prstGeom prst="rect">
            <a:avLst/>
          </a:prstGeom>
        </p:spPr>
      </p:pic>
      <p:sp>
        <p:nvSpPr>
          <p:cNvPr id="2" name="Tittel 1">
            <a:extLst>
              <a:ext uri="{FF2B5EF4-FFF2-40B4-BE49-F238E27FC236}">
                <a16:creationId xmlns:a16="http://schemas.microsoft.com/office/drawing/2014/main" id="{F0D77474-0814-1EBF-A12D-63CD6DAED4C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Parkinson’s- Huntington’s</a:t>
            </a:r>
            <a:br>
              <a:rPr lang="en-US" sz="6000">
                <a:solidFill>
                  <a:srgbClr val="FFFFFF"/>
                </a:solidFill>
              </a:rPr>
            </a:br>
            <a:r>
              <a:rPr lang="en-US" sz="6000">
                <a:solidFill>
                  <a:srgbClr val="FFFFFF"/>
                </a:solidFill>
              </a:rPr>
              <a:t> some tips for easier communication </a:t>
            </a:r>
          </a:p>
        </p:txBody>
      </p:sp>
    </p:spTree>
    <p:extLst>
      <p:ext uri="{BB962C8B-B14F-4D97-AF65-F5344CB8AC3E}">
        <p14:creationId xmlns:p14="http://schemas.microsoft.com/office/powerpoint/2010/main" val="108268380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909F62B-248C-EEBF-446A-8E1566051D85}"/>
              </a:ext>
            </a:extLst>
          </p:cNvPr>
          <p:cNvSpPr>
            <a:spLocks noGrp="1"/>
          </p:cNvSpPr>
          <p:nvPr>
            <p:ph idx="1"/>
          </p:nvPr>
        </p:nvSpPr>
        <p:spPr>
          <a:xfrm>
            <a:off x="838200" y="0"/>
            <a:ext cx="11161542" cy="6176963"/>
          </a:xfrm>
        </p:spPr>
        <p:txBody>
          <a:bodyPr>
            <a:normAutofit/>
          </a:bodyPr>
          <a:lstStyle/>
          <a:p>
            <a:r>
              <a:rPr lang="nb-NO" sz="3000">
                <a:effectLst/>
              </a:rPr>
              <a:t>Make sure they swallow any excess saliva before they attempt to speak.</a:t>
            </a:r>
            <a:r>
              <a:rPr lang="nb-NO" sz="3000"/>
              <a:t> </a:t>
            </a:r>
            <a:r>
              <a:rPr lang="nb-NO" sz="3000">
                <a:effectLst/>
              </a:rPr>
              <a:t>If dry mouth is a problem, keep a water bottle handy,</a:t>
            </a:r>
            <a:r>
              <a:rPr lang="nb-NO" sz="3000"/>
              <a:t> </a:t>
            </a:r>
            <a:r>
              <a:rPr lang="nb-NO" sz="3000">
                <a:effectLst/>
              </a:rPr>
              <a:t>so that you can help them to a sip before speaking.</a:t>
            </a:r>
          </a:p>
          <a:p>
            <a:r>
              <a:rPr lang="nb-NO" sz="3000">
                <a:effectLst/>
              </a:rPr>
              <a:t>During talks, maintain eye contact and talk at eye level. If the person with PD/HD is seated, take a seat next to them and adopt a relaxed posture to show that you are patient and prepared to listen. Allow adequate time for a comprehensive exchange of words and speak clearly and gently. Be patient; the majority of people with PD/HD who have trouble speaking do not have cognitive difficulties (i.e., their minds are intact); rather, their muscles and nerves are impeding their ability to talk as clearly as they formerly did.</a:t>
            </a:r>
          </a:p>
          <a:p>
            <a:endParaRPr lang="nb-NO">
              <a:effectLst/>
              <a:latin typeface="Times" pitchFamily="2" charset="0"/>
            </a:endParaRPr>
          </a:p>
          <a:p>
            <a:endParaRPr lang="nb-NO">
              <a:effectLst/>
              <a:latin typeface="Times" pitchFamily="2" charset="0"/>
            </a:endParaRPr>
          </a:p>
          <a:p>
            <a:endParaRPr lang="nb-NO">
              <a:effectLst/>
              <a:latin typeface="Times" pitchFamily="2" charset="0"/>
            </a:endParaRPr>
          </a:p>
        </p:txBody>
      </p:sp>
    </p:spTree>
    <p:extLst>
      <p:ext uri="{BB962C8B-B14F-4D97-AF65-F5344CB8AC3E}">
        <p14:creationId xmlns:p14="http://schemas.microsoft.com/office/powerpoint/2010/main" val="330376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A0D592-2B58-56BB-1E42-6220600A3004}"/>
              </a:ext>
            </a:extLst>
          </p:cNvPr>
          <p:cNvSpPr>
            <a:spLocks noGrp="1"/>
          </p:cNvSpPr>
          <p:nvPr>
            <p:ph type="title"/>
          </p:nvPr>
        </p:nvSpPr>
        <p:spPr/>
        <p:txBody>
          <a:bodyPr/>
          <a:lstStyle/>
          <a:p>
            <a:r>
              <a:rPr lang="en-GB"/>
              <a:t>Basics</a:t>
            </a:r>
          </a:p>
        </p:txBody>
      </p:sp>
      <p:sp>
        <p:nvSpPr>
          <p:cNvPr id="3" name="Plassholder for innhold 2">
            <a:extLst>
              <a:ext uri="{FF2B5EF4-FFF2-40B4-BE49-F238E27FC236}">
                <a16:creationId xmlns:a16="http://schemas.microsoft.com/office/drawing/2014/main" id="{63854E46-4023-4ED8-7E9D-A55DD573D969}"/>
              </a:ext>
            </a:extLst>
          </p:cNvPr>
          <p:cNvSpPr>
            <a:spLocks noGrp="1"/>
          </p:cNvSpPr>
          <p:nvPr>
            <p:ph idx="1"/>
          </p:nvPr>
        </p:nvSpPr>
        <p:spPr/>
        <p:txBody>
          <a:bodyPr/>
          <a:lstStyle/>
          <a:p>
            <a:pPr marL="0" lvl="0" indent="0" algn="l" rtl="0">
              <a:lnSpc>
                <a:spcPct val="90000"/>
              </a:lnSpc>
              <a:spcBef>
                <a:spcPts val="0"/>
              </a:spcBef>
              <a:spcAft>
                <a:spcPts val="0"/>
              </a:spcAft>
              <a:buClr>
                <a:schemeClr val="dk1"/>
              </a:buClr>
              <a:buSzPts val="2800"/>
              <a:buNone/>
            </a:pPr>
            <a:r>
              <a:rPr lang="en-US" b="1" dirty="0"/>
              <a:t>Importance of communication:</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Over the past three decades, research studies have shown that the healthcare worker’s ability to explain, listen, and empathize can have a profound effect on patients’ biological and functional health outcomes, as well as their experience of care and patient satisfaction. </a:t>
            </a:r>
          </a:p>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b="1" dirty="0"/>
              <a:t>Effective communication </a:t>
            </a:r>
            <a:r>
              <a:rPr lang="en-US" dirty="0"/>
              <a:t>of healthcare information can empower patients and their family members to participate as full partners in their care, and is demonstrated to improve adherence to treatment and self-management.</a:t>
            </a:r>
          </a:p>
          <a:p>
            <a:endParaRPr lang="en-GB"/>
          </a:p>
        </p:txBody>
      </p:sp>
    </p:spTree>
    <p:extLst>
      <p:ext uri="{BB962C8B-B14F-4D97-AF65-F5344CB8AC3E}">
        <p14:creationId xmlns:p14="http://schemas.microsoft.com/office/powerpoint/2010/main" val="3832617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909F62B-248C-EEBF-446A-8E1566051D85}"/>
              </a:ext>
            </a:extLst>
          </p:cNvPr>
          <p:cNvSpPr>
            <a:spLocks noGrp="1"/>
          </p:cNvSpPr>
          <p:nvPr>
            <p:ph idx="1"/>
          </p:nvPr>
        </p:nvSpPr>
        <p:spPr>
          <a:xfrm>
            <a:off x="838200" y="0"/>
            <a:ext cx="11161542" cy="6176963"/>
          </a:xfrm>
        </p:spPr>
        <p:txBody>
          <a:bodyPr>
            <a:normAutofit/>
          </a:bodyPr>
          <a:lstStyle/>
          <a:p>
            <a:r>
              <a:rPr lang="nb-NO" sz="3000">
                <a:effectLst/>
              </a:rPr>
              <a:t>If a person with PD/HD doesn't specifically ask for your assistance in locating a word or phrase, avoid finishing his sentences. Encourage examples of clear, effective communication. If you comprehend what he is saying, respond by nodding your head or saying "yes" or "I see." But don't pretend to comprehend when you don't. Ask for clarification or a repeat of the remaining portions of the message after repeating whatever portions you did understand. If you ask for the sentence to be said again, you can get a better pronunciation the second time.</a:t>
            </a:r>
          </a:p>
          <a:p>
            <a:r>
              <a:rPr lang="nb-NO">
                <a:effectLst/>
              </a:rPr>
              <a:t>Rephrase a phrase or sentence for the person with </a:t>
            </a:r>
            <a:r>
              <a:rPr lang="nb-NO" sz="2800">
                <a:effectLst/>
              </a:rPr>
              <a:t>PD/HD</a:t>
            </a:r>
            <a:r>
              <a:rPr lang="nb-NO">
                <a:effectLst/>
              </a:rPr>
              <a:t> using new terminology. Ask for an explanation if you don't understand what was said; if you pretend to understand to save time, misunderstandings may occur. Additionally, if the person with </a:t>
            </a:r>
            <a:r>
              <a:rPr lang="nb-NO" sz="2800">
                <a:effectLst/>
              </a:rPr>
              <a:t>PD/HD</a:t>
            </a:r>
            <a:r>
              <a:rPr lang="nb-NO">
                <a:effectLst/>
              </a:rPr>
              <a:t> feels you understand, she might not try as hard to talk correctly.</a:t>
            </a:r>
          </a:p>
          <a:p>
            <a:endParaRPr lang="nb-NO">
              <a:effectLst/>
              <a:latin typeface="Times" pitchFamily="2" charset="0"/>
            </a:endParaRPr>
          </a:p>
          <a:p>
            <a:endParaRPr lang="nb-NO">
              <a:effectLst/>
              <a:latin typeface="Times" pitchFamily="2" charset="0"/>
            </a:endParaRPr>
          </a:p>
          <a:p>
            <a:endParaRPr lang="nb-NO">
              <a:effectLst/>
              <a:latin typeface="Times" pitchFamily="2" charset="0"/>
            </a:endParaRPr>
          </a:p>
        </p:txBody>
      </p:sp>
    </p:spTree>
    <p:extLst>
      <p:ext uri="{BB962C8B-B14F-4D97-AF65-F5344CB8AC3E}">
        <p14:creationId xmlns:p14="http://schemas.microsoft.com/office/powerpoint/2010/main" val="1009711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9D7D70C-1084-A8BE-0A74-05DA0D300972}"/>
              </a:ext>
            </a:extLst>
          </p:cNvPr>
          <p:cNvSpPr>
            <a:spLocks noGrp="1"/>
          </p:cNvSpPr>
          <p:nvPr>
            <p:ph idx="1"/>
          </p:nvPr>
        </p:nvSpPr>
        <p:spPr>
          <a:xfrm>
            <a:off x="838200" y="340518"/>
            <a:ext cx="10515600" cy="6176963"/>
          </a:xfrm>
        </p:spPr>
        <p:txBody>
          <a:bodyPr>
            <a:normAutofit/>
          </a:bodyPr>
          <a:lstStyle/>
          <a:p>
            <a:r>
              <a:rPr lang="nb-NO" dirty="0">
                <a:effectLst/>
              </a:rPr>
              <a:t>Ask questions </a:t>
            </a:r>
            <a:r>
              <a:rPr lang="nb-NO" dirty="0" err="1">
                <a:effectLst/>
              </a:rPr>
              <a:t>that</a:t>
            </a:r>
            <a:r>
              <a:rPr lang="nb-NO" dirty="0">
                <a:effectLst/>
              </a:rPr>
              <a:t> </a:t>
            </a:r>
            <a:r>
              <a:rPr lang="nb-NO" dirty="0" err="1">
                <a:effectLst/>
              </a:rPr>
              <a:t>require</a:t>
            </a:r>
            <a:r>
              <a:rPr lang="nb-NO" dirty="0">
                <a:effectLst/>
              </a:rPr>
              <a:t> </a:t>
            </a:r>
            <a:r>
              <a:rPr lang="nb-NO" dirty="0" err="1">
                <a:effectLst/>
              </a:rPr>
              <a:t>yes</a:t>
            </a:r>
            <a:r>
              <a:rPr lang="nb-NO" dirty="0">
                <a:effectLst/>
              </a:rPr>
              <a:t>/</a:t>
            </a:r>
            <a:r>
              <a:rPr lang="nb-NO" dirty="0" err="1">
                <a:effectLst/>
              </a:rPr>
              <a:t>no</a:t>
            </a:r>
            <a:r>
              <a:rPr lang="nb-NO" dirty="0">
                <a:effectLst/>
              </a:rPr>
              <a:t> </a:t>
            </a:r>
            <a:r>
              <a:rPr lang="nb-NO" dirty="0" err="1">
                <a:effectLst/>
              </a:rPr>
              <a:t>answers</a:t>
            </a:r>
            <a:r>
              <a:rPr lang="nb-NO" dirty="0">
                <a:effectLst/>
              </a:rPr>
              <a:t>. For </a:t>
            </a:r>
            <a:r>
              <a:rPr lang="nb-NO" dirty="0" err="1">
                <a:effectLst/>
              </a:rPr>
              <a:t>example</a:t>
            </a:r>
            <a:r>
              <a:rPr lang="nb-NO" dirty="0">
                <a:effectLst/>
              </a:rPr>
              <a:t>,</a:t>
            </a:r>
            <a:r>
              <a:rPr lang="nb-NO" dirty="0"/>
              <a:t> </a:t>
            </a:r>
            <a:r>
              <a:rPr lang="nb-NO" dirty="0" err="1">
                <a:effectLst/>
              </a:rPr>
              <a:t>instead</a:t>
            </a:r>
            <a:r>
              <a:rPr lang="nb-NO" dirty="0">
                <a:effectLst/>
              </a:rPr>
              <a:t> </a:t>
            </a:r>
            <a:r>
              <a:rPr lang="nb-NO" dirty="0" err="1">
                <a:effectLst/>
              </a:rPr>
              <a:t>of</a:t>
            </a:r>
            <a:r>
              <a:rPr lang="nb-NO" dirty="0">
                <a:effectLst/>
              </a:rPr>
              <a:t> </a:t>
            </a:r>
            <a:r>
              <a:rPr lang="nb-NO" dirty="0" err="1">
                <a:effectLst/>
              </a:rPr>
              <a:t>asking</a:t>
            </a:r>
            <a:r>
              <a:rPr lang="nb-NO" dirty="0">
                <a:effectLst/>
              </a:rPr>
              <a:t>, “</a:t>
            </a:r>
            <a:r>
              <a:rPr lang="nb-NO" dirty="0" err="1">
                <a:effectLst/>
              </a:rPr>
              <a:t>What</a:t>
            </a:r>
            <a:r>
              <a:rPr lang="nb-NO" dirty="0">
                <a:effectLst/>
              </a:rPr>
              <a:t> </a:t>
            </a:r>
            <a:r>
              <a:rPr lang="nb-NO" dirty="0" err="1">
                <a:effectLst/>
              </a:rPr>
              <a:t>would</a:t>
            </a:r>
            <a:r>
              <a:rPr lang="nb-NO" dirty="0">
                <a:effectLst/>
              </a:rPr>
              <a:t> </a:t>
            </a:r>
            <a:r>
              <a:rPr lang="nb-NO" dirty="0" err="1">
                <a:effectLst/>
              </a:rPr>
              <a:t>you</a:t>
            </a:r>
            <a:r>
              <a:rPr lang="nb-NO" dirty="0">
                <a:effectLst/>
              </a:rPr>
              <a:t> like to </a:t>
            </a:r>
            <a:r>
              <a:rPr lang="nb-NO" dirty="0" err="1">
                <a:effectLst/>
              </a:rPr>
              <a:t>eat</a:t>
            </a:r>
            <a:r>
              <a:rPr lang="nb-NO" dirty="0">
                <a:effectLst/>
              </a:rPr>
              <a:t>?”</a:t>
            </a:r>
            <a:r>
              <a:rPr lang="nb-NO" dirty="0"/>
              <a:t> </a:t>
            </a:r>
            <a:r>
              <a:rPr lang="nb-NO" dirty="0">
                <a:effectLst/>
              </a:rPr>
              <a:t>ask, “</a:t>
            </a:r>
            <a:r>
              <a:rPr lang="nb-NO" dirty="0" err="1">
                <a:effectLst/>
              </a:rPr>
              <a:t>Would</a:t>
            </a:r>
            <a:r>
              <a:rPr lang="nb-NO" dirty="0">
                <a:effectLst/>
              </a:rPr>
              <a:t> </a:t>
            </a:r>
            <a:r>
              <a:rPr lang="nb-NO" dirty="0" err="1">
                <a:effectLst/>
              </a:rPr>
              <a:t>you</a:t>
            </a:r>
            <a:r>
              <a:rPr lang="nb-NO" dirty="0">
                <a:effectLst/>
              </a:rPr>
              <a:t> like a </a:t>
            </a:r>
            <a:r>
              <a:rPr lang="nb-NO" dirty="0" err="1">
                <a:effectLst/>
              </a:rPr>
              <a:t>kottu</a:t>
            </a:r>
            <a:r>
              <a:rPr lang="nb-NO" dirty="0">
                <a:effectLst/>
              </a:rPr>
              <a:t> </a:t>
            </a:r>
            <a:r>
              <a:rPr lang="nb-NO" dirty="0" err="1">
                <a:effectLst/>
              </a:rPr>
              <a:t>roti</a:t>
            </a:r>
            <a:r>
              <a:rPr lang="nb-NO" dirty="0">
                <a:effectLst/>
              </a:rPr>
              <a:t>?” Or, ask questions </a:t>
            </a:r>
            <a:r>
              <a:rPr lang="nb-NO" dirty="0" err="1">
                <a:effectLst/>
              </a:rPr>
              <a:t>that</a:t>
            </a:r>
            <a:r>
              <a:rPr lang="nb-NO" dirty="0">
                <a:effectLst/>
              </a:rPr>
              <a:t> </a:t>
            </a:r>
            <a:r>
              <a:rPr lang="nb-NO" dirty="0" err="1">
                <a:effectLst/>
              </a:rPr>
              <a:t>will</a:t>
            </a:r>
            <a:r>
              <a:rPr lang="nb-NO" dirty="0">
                <a:effectLst/>
              </a:rPr>
              <a:t> </a:t>
            </a:r>
            <a:r>
              <a:rPr lang="nb-NO" dirty="0" err="1">
                <a:effectLst/>
              </a:rPr>
              <a:t>elicit</a:t>
            </a:r>
            <a:r>
              <a:rPr lang="nb-NO" dirty="0">
                <a:effectLst/>
              </a:rPr>
              <a:t> one-</a:t>
            </a:r>
            <a:r>
              <a:rPr lang="nb-NO" dirty="0" err="1">
                <a:effectLst/>
              </a:rPr>
              <a:t>word</a:t>
            </a:r>
            <a:r>
              <a:rPr lang="nb-NO" dirty="0">
                <a:effectLst/>
              </a:rPr>
              <a:t> or </a:t>
            </a:r>
            <a:r>
              <a:rPr lang="nb-NO" dirty="0" err="1">
                <a:effectLst/>
              </a:rPr>
              <a:t>short-phrased</a:t>
            </a:r>
            <a:r>
              <a:rPr lang="nb-NO" dirty="0">
                <a:effectLst/>
              </a:rPr>
              <a:t> </a:t>
            </a:r>
            <a:r>
              <a:rPr lang="nb-NO" dirty="0" err="1">
                <a:effectLst/>
              </a:rPr>
              <a:t>responses</a:t>
            </a:r>
            <a:r>
              <a:rPr lang="nb-NO" dirty="0">
                <a:effectLst/>
              </a:rPr>
              <a:t>. Ask, “</a:t>
            </a:r>
            <a:r>
              <a:rPr lang="nb-NO" dirty="0" err="1">
                <a:effectLst/>
              </a:rPr>
              <a:t>What</a:t>
            </a:r>
            <a:r>
              <a:rPr lang="nb-NO" dirty="0">
                <a:effectLst/>
              </a:rPr>
              <a:t> </a:t>
            </a:r>
            <a:r>
              <a:rPr lang="nb-NO" dirty="0" err="1">
                <a:effectLst/>
              </a:rPr>
              <a:t>kind</a:t>
            </a:r>
            <a:r>
              <a:rPr lang="nb-NO" dirty="0">
                <a:effectLst/>
              </a:rPr>
              <a:t> </a:t>
            </a:r>
            <a:r>
              <a:rPr lang="nb-NO" dirty="0" err="1">
                <a:effectLst/>
              </a:rPr>
              <a:t>of</a:t>
            </a:r>
            <a:r>
              <a:rPr lang="nb-NO" dirty="0">
                <a:effectLst/>
              </a:rPr>
              <a:t> </a:t>
            </a:r>
            <a:r>
              <a:rPr lang="nb-NO" dirty="0" err="1">
                <a:effectLst/>
              </a:rPr>
              <a:t>meat</a:t>
            </a:r>
            <a:r>
              <a:rPr lang="nb-NO" dirty="0">
                <a:effectLst/>
              </a:rPr>
              <a:t> </a:t>
            </a:r>
            <a:r>
              <a:rPr lang="nb-NO" dirty="0" err="1">
                <a:effectLst/>
              </a:rPr>
              <a:t>would</a:t>
            </a:r>
            <a:r>
              <a:rPr lang="nb-NO" dirty="0">
                <a:effectLst/>
              </a:rPr>
              <a:t> </a:t>
            </a:r>
            <a:r>
              <a:rPr lang="nb-NO" dirty="0" err="1">
                <a:effectLst/>
              </a:rPr>
              <a:t>you</a:t>
            </a:r>
            <a:r>
              <a:rPr lang="nb-NO" dirty="0">
                <a:effectLst/>
              </a:rPr>
              <a:t> like in</a:t>
            </a:r>
            <a:r>
              <a:rPr lang="nb-NO" dirty="0"/>
              <a:t> </a:t>
            </a:r>
            <a:r>
              <a:rPr lang="nb-NO" dirty="0" err="1">
                <a:effectLst/>
              </a:rPr>
              <a:t>your</a:t>
            </a:r>
            <a:r>
              <a:rPr lang="nb-NO" dirty="0">
                <a:effectLst/>
              </a:rPr>
              <a:t> </a:t>
            </a:r>
            <a:r>
              <a:rPr lang="nb-NO" dirty="0" err="1">
                <a:effectLst/>
              </a:rPr>
              <a:t>kottu</a:t>
            </a:r>
            <a:r>
              <a:rPr lang="nb-NO" dirty="0">
                <a:effectLst/>
              </a:rPr>
              <a:t> </a:t>
            </a:r>
            <a:r>
              <a:rPr lang="nb-NO" dirty="0" err="1">
                <a:effectLst/>
              </a:rPr>
              <a:t>roti</a:t>
            </a:r>
            <a:r>
              <a:rPr lang="nb-NO" dirty="0">
                <a:effectLst/>
              </a:rPr>
              <a:t>?” </a:t>
            </a:r>
            <a:r>
              <a:rPr lang="nb-NO" dirty="0" err="1">
                <a:effectLst/>
              </a:rPr>
              <a:t>instead</a:t>
            </a:r>
            <a:r>
              <a:rPr lang="nb-NO" dirty="0">
                <a:effectLst/>
              </a:rPr>
              <a:t> </a:t>
            </a:r>
            <a:r>
              <a:rPr lang="nb-NO" dirty="0" err="1">
                <a:effectLst/>
              </a:rPr>
              <a:t>of</a:t>
            </a:r>
            <a:r>
              <a:rPr lang="nb-NO" dirty="0">
                <a:effectLst/>
              </a:rPr>
              <a:t> “</a:t>
            </a:r>
            <a:r>
              <a:rPr lang="nb-NO" dirty="0" err="1">
                <a:effectLst/>
              </a:rPr>
              <a:t>What</a:t>
            </a:r>
            <a:r>
              <a:rPr lang="nb-NO" dirty="0">
                <a:effectLst/>
              </a:rPr>
              <a:t> do </a:t>
            </a:r>
            <a:r>
              <a:rPr lang="nb-NO" dirty="0" err="1">
                <a:effectLst/>
              </a:rPr>
              <a:t>you</a:t>
            </a:r>
            <a:r>
              <a:rPr lang="nb-NO" dirty="0">
                <a:effectLst/>
              </a:rPr>
              <a:t> </a:t>
            </a:r>
            <a:r>
              <a:rPr lang="nb-NO" dirty="0" err="1">
                <a:effectLst/>
              </a:rPr>
              <a:t>want</a:t>
            </a:r>
            <a:r>
              <a:rPr lang="nb-NO" dirty="0">
                <a:effectLst/>
              </a:rPr>
              <a:t> for</a:t>
            </a:r>
            <a:r>
              <a:rPr lang="nb-NO" dirty="0"/>
              <a:t> </a:t>
            </a:r>
            <a:r>
              <a:rPr lang="nb-NO" dirty="0" err="1">
                <a:effectLst/>
              </a:rPr>
              <a:t>lunch</a:t>
            </a:r>
            <a:r>
              <a:rPr lang="nb-NO" dirty="0">
                <a:effectLst/>
              </a:rPr>
              <a:t>?”.</a:t>
            </a:r>
          </a:p>
          <a:p>
            <a:r>
              <a:rPr lang="nb-NO" dirty="0" err="1">
                <a:effectLst/>
              </a:rPr>
              <a:t>Before</a:t>
            </a:r>
            <a:r>
              <a:rPr lang="nb-NO" dirty="0">
                <a:effectLst/>
              </a:rPr>
              <a:t> </a:t>
            </a:r>
            <a:r>
              <a:rPr lang="nb-NO" dirty="0" err="1">
                <a:effectLst/>
              </a:rPr>
              <a:t>supporting</a:t>
            </a:r>
            <a:r>
              <a:rPr lang="nb-NO" dirty="0">
                <a:effectLst/>
              </a:rPr>
              <a:t> </a:t>
            </a:r>
            <a:r>
              <a:rPr lang="nb-NO" dirty="0" err="1">
                <a:effectLst/>
              </a:rPr>
              <a:t>someone</a:t>
            </a:r>
            <a:r>
              <a:rPr lang="nb-NO" dirty="0">
                <a:effectLst/>
              </a:rPr>
              <a:t> </a:t>
            </a:r>
            <a:r>
              <a:rPr lang="nb-NO" dirty="0" err="1">
                <a:effectLst/>
              </a:rPr>
              <a:t>who</a:t>
            </a:r>
            <a:r>
              <a:rPr lang="nb-NO" dirty="0">
                <a:effectLst/>
              </a:rPr>
              <a:t> has </a:t>
            </a:r>
            <a:r>
              <a:rPr lang="nb-NO" sz="2800" dirty="0">
                <a:effectLst/>
              </a:rPr>
              <a:t>PD/HD </a:t>
            </a:r>
            <a:r>
              <a:rPr lang="nb-NO" dirty="0">
                <a:effectLst/>
              </a:rPr>
              <a:t>, </a:t>
            </a:r>
            <a:r>
              <a:rPr lang="nb-NO" dirty="0" err="1">
                <a:effectLst/>
              </a:rPr>
              <a:t>give</a:t>
            </a:r>
            <a:r>
              <a:rPr lang="nb-NO" dirty="0">
                <a:effectLst/>
              </a:rPr>
              <a:t> verbal </a:t>
            </a:r>
            <a:r>
              <a:rPr lang="nb-NO" dirty="0" err="1">
                <a:effectLst/>
              </a:rPr>
              <a:t>cues</a:t>
            </a:r>
            <a:r>
              <a:rPr lang="nb-NO" dirty="0">
                <a:effectLst/>
              </a:rPr>
              <a:t>. If </a:t>
            </a:r>
            <a:r>
              <a:rPr lang="nb-NO" dirty="0" err="1">
                <a:effectLst/>
              </a:rPr>
              <a:t>you're</a:t>
            </a:r>
            <a:r>
              <a:rPr lang="nb-NO" dirty="0">
                <a:effectLst/>
              </a:rPr>
              <a:t> </a:t>
            </a:r>
            <a:r>
              <a:rPr lang="nb-NO" dirty="0" err="1">
                <a:effectLst/>
              </a:rPr>
              <a:t>going</a:t>
            </a:r>
            <a:r>
              <a:rPr lang="nb-NO" dirty="0">
                <a:effectLst/>
              </a:rPr>
              <a:t> to assist </a:t>
            </a:r>
            <a:r>
              <a:rPr lang="nb-NO" dirty="0" err="1">
                <a:effectLst/>
              </a:rPr>
              <a:t>someone</a:t>
            </a:r>
            <a:r>
              <a:rPr lang="nb-NO" dirty="0">
                <a:effectLst/>
              </a:rPr>
              <a:t> </a:t>
            </a:r>
            <a:r>
              <a:rPr lang="nb-NO" dirty="0" err="1">
                <a:effectLst/>
              </a:rPr>
              <a:t>with</a:t>
            </a:r>
            <a:r>
              <a:rPr lang="nb-NO" dirty="0">
                <a:effectLst/>
              </a:rPr>
              <a:t> </a:t>
            </a:r>
            <a:r>
              <a:rPr lang="nb-NO" dirty="0" err="1">
                <a:effectLst/>
              </a:rPr>
              <a:t>something</a:t>
            </a:r>
            <a:r>
              <a:rPr lang="nb-NO" dirty="0">
                <a:effectLst/>
              </a:rPr>
              <a:t>, let </a:t>
            </a:r>
            <a:r>
              <a:rPr lang="nb-NO" dirty="0" err="1">
                <a:effectLst/>
              </a:rPr>
              <a:t>them</a:t>
            </a:r>
            <a:r>
              <a:rPr lang="nb-NO" dirty="0">
                <a:effectLst/>
              </a:rPr>
              <a:t> </a:t>
            </a:r>
            <a:r>
              <a:rPr lang="nb-NO" dirty="0" err="1">
                <a:effectLst/>
              </a:rPr>
              <a:t>know</a:t>
            </a:r>
            <a:r>
              <a:rPr lang="nb-NO" dirty="0">
                <a:effectLst/>
              </a:rPr>
              <a:t> </a:t>
            </a:r>
            <a:r>
              <a:rPr lang="nb-NO" dirty="0" err="1">
                <a:effectLst/>
              </a:rPr>
              <a:t>what</a:t>
            </a:r>
            <a:r>
              <a:rPr lang="nb-NO" dirty="0">
                <a:effectLst/>
              </a:rPr>
              <a:t> </a:t>
            </a:r>
            <a:r>
              <a:rPr lang="nb-NO" dirty="0" err="1">
                <a:effectLst/>
              </a:rPr>
              <a:t>you're</a:t>
            </a:r>
            <a:r>
              <a:rPr lang="nb-NO" dirty="0">
                <a:effectLst/>
              </a:rPr>
              <a:t> </a:t>
            </a:r>
            <a:r>
              <a:rPr lang="nb-NO" dirty="0" err="1">
                <a:effectLst/>
              </a:rPr>
              <a:t>about</a:t>
            </a:r>
            <a:r>
              <a:rPr lang="nb-NO" dirty="0">
                <a:effectLst/>
              </a:rPr>
              <a:t> to do </a:t>
            </a:r>
            <a:r>
              <a:rPr lang="nb-NO" dirty="0" err="1">
                <a:effectLst/>
              </a:rPr>
              <a:t>before</a:t>
            </a:r>
            <a:r>
              <a:rPr lang="nb-NO" dirty="0">
                <a:effectLst/>
              </a:rPr>
              <a:t> </a:t>
            </a:r>
            <a:r>
              <a:rPr lang="nb-NO" dirty="0" err="1">
                <a:effectLst/>
              </a:rPr>
              <a:t>touching</a:t>
            </a:r>
            <a:r>
              <a:rPr lang="nb-NO" dirty="0">
                <a:effectLst/>
              </a:rPr>
              <a:t> </a:t>
            </a:r>
            <a:r>
              <a:rPr lang="nb-NO" dirty="0" err="1">
                <a:effectLst/>
              </a:rPr>
              <a:t>them</a:t>
            </a:r>
            <a:r>
              <a:rPr lang="nb-NO" dirty="0">
                <a:effectLst/>
              </a:rPr>
              <a:t>. By </a:t>
            </a:r>
            <a:r>
              <a:rPr lang="nb-NO" dirty="0" err="1">
                <a:effectLst/>
              </a:rPr>
              <a:t>doing</a:t>
            </a:r>
            <a:r>
              <a:rPr lang="nb-NO" dirty="0">
                <a:effectLst/>
              </a:rPr>
              <a:t> </a:t>
            </a:r>
            <a:r>
              <a:rPr lang="nb-NO" dirty="0" err="1">
                <a:effectLst/>
              </a:rPr>
              <a:t>this</a:t>
            </a:r>
            <a:r>
              <a:rPr lang="nb-NO" dirty="0">
                <a:effectLst/>
              </a:rPr>
              <a:t>, </a:t>
            </a:r>
            <a:r>
              <a:rPr lang="nb-NO" dirty="0" err="1">
                <a:effectLst/>
              </a:rPr>
              <a:t>you'll</a:t>
            </a:r>
            <a:r>
              <a:rPr lang="nb-NO" dirty="0">
                <a:effectLst/>
              </a:rPr>
              <a:t> be less </a:t>
            </a:r>
            <a:r>
              <a:rPr lang="nb-NO" dirty="0" err="1">
                <a:effectLst/>
              </a:rPr>
              <a:t>likely</a:t>
            </a:r>
            <a:r>
              <a:rPr lang="nb-NO" dirty="0">
                <a:effectLst/>
              </a:rPr>
              <a:t> to </a:t>
            </a:r>
            <a:r>
              <a:rPr lang="nb-NO" dirty="0" err="1">
                <a:effectLst/>
              </a:rPr>
              <a:t>startle</a:t>
            </a:r>
            <a:r>
              <a:rPr lang="nb-NO" dirty="0">
                <a:effectLst/>
              </a:rPr>
              <a:t> </a:t>
            </a:r>
            <a:r>
              <a:rPr lang="nb-NO" dirty="0" err="1">
                <a:effectLst/>
              </a:rPr>
              <a:t>the</a:t>
            </a:r>
            <a:r>
              <a:rPr lang="nb-NO" dirty="0">
                <a:effectLst/>
              </a:rPr>
              <a:t> person. For </a:t>
            </a:r>
            <a:r>
              <a:rPr lang="nb-NO" dirty="0" err="1">
                <a:effectLst/>
              </a:rPr>
              <a:t>instance</a:t>
            </a:r>
            <a:r>
              <a:rPr lang="nb-NO" dirty="0">
                <a:effectLst/>
              </a:rPr>
              <a:t>, </a:t>
            </a:r>
            <a:r>
              <a:rPr lang="nb-NO" dirty="0" err="1">
                <a:effectLst/>
              </a:rPr>
              <a:t>say</a:t>
            </a:r>
            <a:r>
              <a:rPr lang="nb-NO" dirty="0">
                <a:effectLst/>
              </a:rPr>
              <a:t>, "</a:t>
            </a:r>
            <a:r>
              <a:rPr lang="nb-NO" dirty="0" err="1">
                <a:effectLst/>
              </a:rPr>
              <a:t>Let's</a:t>
            </a:r>
            <a:r>
              <a:rPr lang="nb-NO" dirty="0">
                <a:effectLst/>
              </a:rPr>
              <a:t> </a:t>
            </a:r>
            <a:r>
              <a:rPr lang="nb-NO" dirty="0" err="1">
                <a:effectLst/>
              </a:rPr>
              <a:t>goes</a:t>
            </a:r>
            <a:r>
              <a:rPr lang="nb-NO" dirty="0">
                <a:effectLst/>
              </a:rPr>
              <a:t> </a:t>
            </a:r>
            <a:r>
              <a:rPr lang="nb-NO" dirty="0" err="1">
                <a:effectLst/>
              </a:rPr>
              <a:t>outside</a:t>
            </a:r>
            <a:r>
              <a:rPr lang="nb-NO" dirty="0">
                <a:effectLst/>
              </a:rPr>
              <a:t> </a:t>
            </a:r>
            <a:r>
              <a:rPr lang="nb-NO" dirty="0" err="1">
                <a:effectLst/>
              </a:rPr>
              <a:t>now</a:t>
            </a:r>
            <a:r>
              <a:rPr lang="nb-NO" dirty="0">
                <a:effectLst/>
              </a:rPr>
              <a:t>," </a:t>
            </a:r>
            <a:r>
              <a:rPr lang="nb-NO" dirty="0" err="1">
                <a:effectLst/>
              </a:rPr>
              <a:t>before</a:t>
            </a:r>
            <a:r>
              <a:rPr lang="nb-NO" dirty="0">
                <a:effectLst/>
              </a:rPr>
              <a:t> </a:t>
            </a:r>
            <a:r>
              <a:rPr lang="nb-NO" dirty="0" err="1">
                <a:effectLst/>
              </a:rPr>
              <a:t>leading</a:t>
            </a:r>
            <a:r>
              <a:rPr lang="nb-NO" dirty="0">
                <a:effectLst/>
              </a:rPr>
              <a:t> </a:t>
            </a:r>
            <a:r>
              <a:rPr lang="nb-NO" dirty="0" err="1">
                <a:effectLst/>
              </a:rPr>
              <a:t>the</a:t>
            </a:r>
            <a:r>
              <a:rPr lang="nb-NO" dirty="0">
                <a:effectLst/>
              </a:rPr>
              <a:t> person to </a:t>
            </a:r>
            <a:r>
              <a:rPr lang="nb-NO" dirty="0" err="1">
                <a:effectLst/>
              </a:rPr>
              <a:t>the</a:t>
            </a:r>
            <a:r>
              <a:rPr lang="nb-NO" dirty="0">
                <a:effectLst/>
              </a:rPr>
              <a:t> </a:t>
            </a:r>
            <a:r>
              <a:rPr lang="nb-NO" dirty="0" err="1">
                <a:effectLst/>
              </a:rPr>
              <a:t>door</a:t>
            </a:r>
            <a:r>
              <a:rPr lang="nb-NO" dirty="0">
                <a:effectLst/>
              </a:rPr>
              <a:t>.</a:t>
            </a:r>
          </a:p>
          <a:p>
            <a:endParaRPr lang="nb-NO" dirty="0">
              <a:effectLst/>
              <a:latin typeface="Times" pitchFamily="2" charset="0"/>
            </a:endParaRPr>
          </a:p>
          <a:p>
            <a:endParaRPr lang="nb-NO" dirty="0">
              <a:effectLst/>
              <a:latin typeface="Times" pitchFamily="2" charset="0"/>
            </a:endParaRPr>
          </a:p>
          <a:p>
            <a:endParaRPr lang="en-GB" dirty="0"/>
          </a:p>
        </p:txBody>
      </p:sp>
    </p:spTree>
    <p:extLst>
      <p:ext uri="{BB962C8B-B14F-4D97-AF65-F5344CB8AC3E}">
        <p14:creationId xmlns:p14="http://schemas.microsoft.com/office/powerpoint/2010/main" val="3519035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mann, himmel, person&#10;&#10;Automatisk generert beskrivelse">
            <a:extLst>
              <a:ext uri="{FF2B5EF4-FFF2-40B4-BE49-F238E27FC236}">
                <a16:creationId xmlns:a16="http://schemas.microsoft.com/office/drawing/2014/main" id="{6892FE96-1EDE-0AFC-B01C-229CB5FB2C38}"/>
              </a:ext>
            </a:extLst>
          </p:cNvPr>
          <p:cNvPicPr>
            <a:picLocks noGrp="1" noChangeAspect="1"/>
          </p:cNvPicPr>
          <p:nvPr>
            <p:ph idx="1"/>
          </p:nvPr>
        </p:nvPicPr>
        <p:blipFill>
          <a:blip r:embed="rId3"/>
          <a:stretch>
            <a:fillRect/>
          </a:stretch>
        </p:blipFill>
        <p:spPr>
          <a:xfrm>
            <a:off x="0" y="18108"/>
            <a:ext cx="12192000" cy="6221030"/>
          </a:xfrm>
        </p:spPr>
      </p:pic>
      <p:sp>
        <p:nvSpPr>
          <p:cNvPr id="2" name="Tittel 1">
            <a:extLst>
              <a:ext uri="{FF2B5EF4-FFF2-40B4-BE49-F238E27FC236}">
                <a16:creationId xmlns:a16="http://schemas.microsoft.com/office/drawing/2014/main" id="{6A1D1924-AA8B-2691-132A-A0E0F28F13BF}"/>
              </a:ext>
            </a:extLst>
          </p:cNvPr>
          <p:cNvSpPr>
            <a:spLocks noGrp="1"/>
          </p:cNvSpPr>
          <p:nvPr>
            <p:ph type="title"/>
          </p:nvPr>
        </p:nvSpPr>
        <p:spPr>
          <a:xfrm>
            <a:off x="97089" y="181070"/>
            <a:ext cx="10515600" cy="874395"/>
          </a:xfrm>
        </p:spPr>
        <p:txBody>
          <a:bodyPr/>
          <a:lstStyle/>
          <a:p>
            <a:r>
              <a:rPr lang="en-GB" dirty="0"/>
              <a:t>SUGGESTIONS FOR COMMUNICATION</a:t>
            </a:r>
          </a:p>
        </p:txBody>
      </p:sp>
      <p:sp>
        <p:nvSpPr>
          <p:cNvPr id="6" name="TekstSylinder 5">
            <a:extLst>
              <a:ext uri="{FF2B5EF4-FFF2-40B4-BE49-F238E27FC236}">
                <a16:creationId xmlns:a16="http://schemas.microsoft.com/office/drawing/2014/main" id="{FA0E4777-AF8D-CE6F-CE30-4091DFCE1A95}"/>
              </a:ext>
            </a:extLst>
          </p:cNvPr>
          <p:cNvSpPr txBox="1"/>
          <p:nvPr/>
        </p:nvSpPr>
        <p:spPr>
          <a:xfrm>
            <a:off x="5667375" y="3871912"/>
            <a:ext cx="7143750" cy="1661993"/>
          </a:xfrm>
          <a:prstGeom prst="rect">
            <a:avLst/>
          </a:prstGeom>
          <a:noFill/>
        </p:spPr>
        <p:txBody>
          <a:bodyPr wrap="square" rtlCol="0">
            <a:spAutoFit/>
          </a:bodyPr>
          <a:lstStyle/>
          <a:p>
            <a:pPr algn="ctr"/>
            <a:r>
              <a:rPr lang="nb-NO" sz="2800" b="0" i="0" u="none" strike="noStrike" dirty="0">
                <a:effectLst/>
              </a:rPr>
              <a:t>"A </a:t>
            </a:r>
            <a:r>
              <a:rPr lang="nb-NO" sz="2800" b="0" i="0" u="none" strike="noStrike" dirty="0" err="1">
                <a:effectLst/>
              </a:rPr>
              <a:t>good</a:t>
            </a:r>
            <a:r>
              <a:rPr lang="nb-NO" sz="2800" b="0" i="0" u="none" strike="noStrike" dirty="0">
                <a:effectLst/>
              </a:rPr>
              <a:t> </a:t>
            </a:r>
            <a:r>
              <a:rPr lang="nb-NO" sz="2800" b="0" i="0" u="none" strike="noStrike" dirty="0" err="1">
                <a:effectLst/>
              </a:rPr>
              <a:t>laugh</a:t>
            </a:r>
            <a:r>
              <a:rPr lang="nb-NO" sz="2800" b="0" i="0" u="none" strike="noStrike" dirty="0">
                <a:effectLst/>
              </a:rPr>
              <a:t> and a </a:t>
            </a:r>
            <a:r>
              <a:rPr lang="nb-NO" sz="2800" b="0" i="0" u="none" strike="noStrike" dirty="0" err="1">
                <a:effectLst/>
              </a:rPr>
              <a:t>long</a:t>
            </a:r>
            <a:r>
              <a:rPr lang="nb-NO" sz="2800" b="0" i="0" u="none" strike="noStrike" dirty="0">
                <a:effectLst/>
              </a:rPr>
              <a:t> </a:t>
            </a:r>
            <a:r>
              <a:rPr lang="nb-NO" sz="2800" b="0" i="0" u="none" strike="noStrike" dirty="0" err="1">
                <a:effectLst/>
              </a:rPr>
              <a:t>sleep</a:t>
            </a:r>
            <a:r>
              <a:rPr lang="nb-NO" sz="2800" b="0" i="0" u="none" strike="noStrike" dirty="0">
                <a:effectLst/>
              </a:rPr>
              <a:t> </a:t>
            </a:r>
          </a:p>
          <a:p>
            <a:pPr algn="ctr"/>
            <a:r>
              <a:rPr lang="nb-NO" sz="2800" b="0" i="0" u="none" strike="noStrike" dirty="0" err="1">
                <a:effectLst/>
              </a:rPr>
              <a:t>are</a:t>
            </a:r>
            <a:r>
              <a:rPr lang="nb-NO" sz="2800" b="0" i="0" u="none" strike="noStrike" dirty="0">
                <a:effectLst/>
              </a:rPr>
              <a:t> </a:t>
            </a:r>
            <a:r>
              <a:rPr lang="nb-NO" sz="2800" b="0" i="0" u="none" strike="noStrike" dirty="0" err="1">
                <a:effectLst/>
              </a:rPr>
              <a:t>the</a:t>
            </a:r>
            <a:r>
              <a:rPr lang="nb-NO" sz="2800" b="0" i="0" u="none" strike="noStrike" dirty="0">
                <a:effectLst/>
              </a:rPr>
              <a:t> </a:t>
            </a:r>
            <a:r>
              <a:rPr lang="nb-NO" sz="2800" b="0" i="0" u="none" strike="noStrike" dirty="0" err="1">
                <a:effectLst/>
              </a:rPr>
              <a:t>two</a:t>
            </a:r>
            <a:r>
              <a:rPr lang="nb-NO" sz="2800" b="0" i="0" u="none" strike="noStrike" dirty="0">
                <a:effectLst/>
              </a:rPr>
              <a:t> best </a:t>
            </a:r>
            <a:r>
              <a:rPr lang="nb-NO" sz="2800" b="0" i="0" u="none" strike="noStrike" dirty="0" err="1">
                <a:effectLst/>
              </a:rPr>
              <a:t>cures</a:t>
            </a:r>
            <a:r>
              <a:rPr lang="nb-NO" sz="2800" b="0" i="0" u="none" strike="noStrike" dirty="0">
                <a:effectLst/>
              </a:rPr>
              <a:t> for </a:t>
            </a:r>
            <a:r>
              <a:rPr lang="nb-NO" sz="2800" b="0" i="0" u="none" strike="noStrike" dirty="0" err="1">
                <a:effectLst/>
              </a:rPr>
              <a:t>anything</a:t>
            </a:r>
            <a:r>
              <a:rPr lang="nb-NO" sz="2800" b="0" i="0" u="none" strike="noStrike" dirty="0">
                <a:effectLst/>
              </a:rPr>
              <a:t>." </a:t>
            </a:r>
          </a:p>
          <a:p>
            <a:pPr algn="ctr"/>
            <a:r>
              <a:rPr lang="nb-NO" sz="2800" b="0" i="0" u="none" strike="noStrike" dirty="0">
                <a:effectLst/>
              </a:rPr>
              <a:t>-</a:t>
            </a:r>
            <a:r>
              <a:rPr lang="nb-NO" sz="2800" b="0" i="0" u="none" strike="noStrike" dirty="0" err="1">
                <a:effectLst/>
              </a:rPr>
              <a:t>Irish</a:t>
            </a:r>
            <a:r>
              <a:rPr lang="nb-NO" sz="2800" b="0" i="0" u="none" strike="noStrike" dirty="0">
                <a:effectLst/>
              </a:rPr>
              <a:t> Proverb</a:t>
            </a:r>
          </a:p>
          <a:p>
            <a:pPr algn="ctr"/>
            <a:endParaRPr lang="en-GB" dirty="0"/>
          </a:p>
        </p:txBody>
      </p:sp>
    </p:spTree>
    <p:extLst>
      <p:ext uri="{BB962C8B-B14F-4D97-AF65-F5344CB8AC3E}">
        <p14:creationId xmlns:p14="http://schemas.microsoft.com/office/powerpoint/2010/main" val="2219077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A597871B-B609-6E16-3573-83EC43D7C89E}"/>
              </a:ext>
            </a:extLst>
          </p:cNvPr>
          <p:cNvSpPr>
            <a:spLocks noGrp="1"/>
          </p:cNvSpPr>
          <p:nvPr>
            <p:ph type="title"/>
          </p:nvPr>
        </p:nvSpPr>
        <p:spPr>
          <a:xfrm>
            <a:off x="524741" y="620392"/>
            <a:ext cx="3808268" cy="5504688"/>
          </a:xfrm>
        </p:spPr>
        <p:txBody>
          <a:bodyPr>
            <a:normAutofit/>
          </a:bodyPr>
          <a:lstStyle/>
          <a:p>
            <a:r>
              <a:rPr lang="en-GB" sz="5100" dirty="0">
                <a:solidFill>
                  <a:schemeClr val="bg1"/>
                </a:solidFill>
              </a:rPr>
              <a:t>Conversation validation for Neuro-degenerative diseases</a:t>
            </a:r>
          </a:p>
        </p:txBody>
      </p:sp>
      <p:graphicFrame>
        <p:nvGraphicFramePr>
          <p:cNvPr id="5" name="Plassholder for innhold 2">
            <a:extLst>
              <a:ext uri="{FF2B5EF4-FFF2-40B4-BE49-F238E27FC236}">
                <a16:creationId xmlns:a16="http://schemas.microsoft.com/office/drawing/2014/main" id="{8C207A87-F94E-1F60-4372-E8AB779C26B3}"/>
              </a:ext>
            </a:extLst>
          </p:cNvPr>
          <p:cNvGraphicFramePr>
            <a:graphicFrameLocks noGrp="1"/>
          </p:cNvGraphicFramePr>
          <p:nvPr>
            <p:ph idx="1"/>
            <p:extLst>
              <p:ext uri="{D42A27DB-BD31-4B8C-83A1-F6EECF244321}">
                <p14:modId xmlns:p14="http://schemas.microsoft.com/office/powerpoint/2010/main" val="360675363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935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E2C82D8F-B21F-3C8B-CF9E-D87B4371F96A}"/>
              </a:ext>
            </a:extLst>
          </p:cNvPr>
          <p:cNvSpPr>
            <a:spLocks noGrp="1"/>
          </p:cNvSpPr>
          <p:nvPr>
            <p:ph idx="1"/>
          </p:nvPr>
        </p:nvSpPr>
        <p:spPr>
          <a:xfrm>
            <a:off x="4447308" y="591344"/>
            <a:ext cx="6906491" cy="5585619"/>
          </a:xfrm>
        </p:spPr>
        <p:txBody>
          <a:bodyPr anchor="ctr">
            <a:normAutofit fontScale="92500" lnSpcReduction="10000"/>
          </a:bodyPr>
          <a:lstStyle/>
          <a:p>
            <a:pPr marL="0" indent="0">
              <a:buNone/>
            </a:pPr>
            <a:r>
              <a:rPr lang="nb-NO" u="sng" dirty="0" err="1">
                <a:effectLst/>
              </a:rPr>
              <a:t>Example</a:t>
            </a:r>
            <a:r>
              <a:rPr lang="nb-NO" u="sng" dirty="0">
                <a:effectLst/>
              </a:rPr>
              <a:t> Statement from </a:t>
            </a:r>
            <a:r>
              <a:rPr lang="nb-NO" u="sng" dirty="0" err="1"/>
              <a:t>Mrs</a:t>
            </a:r>
            <a:r>
              <a:rPr lang="nb-NO" u="sng" dirty="0"/>
              <a:t> </a:t>
            </a:r>
            <a:r>
              <a:rPr lang="nb-NO" u="sng" dirty="0" err="1"/>
              <a:t>Damayanti</a:t>
            </a:r>
            <a:r>
              <a:rPr lang="nb-NO" u="sng" dirty="0"/>
              <a:t>:</a:t>
            </a:r>
          </a:p>
          <a:p>
            <a:pPr marL="0" indent="0">
              <a:buNone/>
            </a:pPr>
            <a:endParaRPr lang="nb-NO" u="sng" dirty="0"/>
          </a:p>
          <a:p>
            <a:pPr marL="0" indent="0">
              <a:buNone/>
            </a:pPr>
            <a:r>
              <a:rPr lang="nb-NO" dirty="0">
                <a:effectLst/>
              </a:rPr>
              <a:t>“I just </a:t>
            </a:r>
            <a:r>
              <a:rPr lang="nb-NO" dirty="0" err="1">
                <a:effectLst/>
              </a:rPr>
              <a:t>want</a:t>
            </a:r>
            <a:r>
              <a:rPr lang="nb-NO" dirty="0">
                <a:effectLst/>
              </a:rPr>
              <a:t> to </a:t>
            </a:r>
            <a:r>
              <a:rPr lang="nb-NO" dirty="0" err="1">
                <a:effectLst/>
              </a:rPr>
              <a:t>eat</a:t>
            </a:r>
            <a:r>
              <a:rPr lang="nb-NO" dirty="0">
                <a:effectLst/>
              </a:rPr>
              <a:t> my </a:t>
            </a:r>
            <a:r>
              <a:rPr lang="nb-NO" dirty="0" err="1">
                <a:effectLst/>
              </a:rPr>
              <a:t>lunch</a:t>
            </a:r>
            <a:r>
              <a:rPr lang="nb-NO" dirty="0">
                <a:effectLst/>
              </a:rPr>
              <a:t> – </a:t>
            </a:r>
            <a:r>
              <a:rPr lang="nb-NO" dirty="0" err="1">
                <a:effectLst/>
              </a:rPr>
              <a:t>why</a:t>
            </a:r>
            <a:r>
              <a:rPr lang="nb-NO" dirty="0">
                <a:effectLst/>
              </a:rPr>
              <a:t> is </a:t>
            </a:r>
            <a:r>
              <a:rPr lang="nb-NO" dirty="0" err="1">
                <a:effectLst/>
              </a:rPr>
              <a:t>everyone</a:t>
            </a:r>
            <a:r>
              <a:rPr lang="nb-NO" dirty="0">
                <a:effectLst/>
              </a:rPr>
              <a:t> </a:t>
            </a:r>
            <a:r>
              <a:rPr lang="nb-NO" dirty="0" err="1">
                <a:effectLst/>
              </a:rPr>
              <a:t>denying</a:t>
            </a:r>
            <a:r>
              <a:rPr lang="nb-NO" dirty="0">
                <a:effectLst/>
              </a:rPr>
              <a:t> </a:t>
            </a:r>
            <a:r>
              <a:rPr lang="nb-NO" dirty="0" err="1">
                <a:effectLst/>
              </a:rPr>
              <a:t>me</a:t>
            </a:r>
            <a:r>
              <a:rPr lang="nb-NO" dirty="0">
                <a:effectLst/>
              </a:rPr>
              <a:t> </a:t>
            </a:r>
            <a:r>
              <a:rPr lang="nb-NO" dirty="0" err="1">
                <a:effectLst/>
              </a:rPr>
              <a:t>that</a:t>
            </a:r>
            <a:r>
              <a:rPr lang="nb-NO" dirty="0">
                <a:effectLst/>
              </a:rPr>
              <a:t>?” </a:t>
            </a:r>
          </a:p>
          <a:p>
            <a:pPr marL="0" indent="0">
              <a:buNone/>
            </a:pPr>
            <a:endParaRPr lang="nb-NO" dirty="0">
              <a:effectLst/>
            </a:endParaRPr>
          </a:p>
          <a:p>
            <a:pPr marL="0" indent="0">
              <a:buNone/>
            </a:pPr>
            <a:r>
              <a:rPr lang="nb-NO" dirty="0"/>
              <a:t>In </a:t>
            </a:r>
            <a:r>
              <a:rPr lang="nb-NO" dirty="0" err="1"/>
              <a:t>reality</a:t>
            </a:r>
            <a:r>
              <a:rPr lang="nb-NO" dirty="0"/>
              <a:t>, most </a:t>
            </a:r>
            <a:r>
              <a:rPr lang="nb-NO" dirty="0" err="1"/>
              <a:t>carers</a:t>
            </a:r>
            <a:r>
              <a:rPr lang="nb-NO" dirty="0"/>
              <a:t> </a:t>
            </a:r>
            <a:r>
              <a:rPr lang="nb-NO" dirty="0" err="1"/>
              <a:t>would</a:t>
            </a:r>
            <a:r>
              <a:rPr lang="nb-NO" dirty="0"/>
              <a:t> </a:t>
            </a:r>
            <a:r>
              <a:rPr lang="nb-NO" dirty="0" err="1"/>
              <a:t>say</a:t>
            </a:r>
            <a:r>
              <a:rPr lang="nb-NO" dirty="0">
                <a:effectLst/>
              </a:rPr>
              <a:t>: </a:t>
            </a:r>
          </a:p>
          <a:p>
            <a:pPr marL="0" indent="0">
              <a:buNone/>
            </a:pPr>
            <a:r>
              <a:rPr lang="nb-NO" dirty="0">
                <a:effectLst/>
              </a:rPr>
              <a:t>“</a:t>
            </a:r>
            <a:r>
              <a:rPr lang="nb-NO" i="1" dirty="0" err="1">
                <a:effectLst/>
              </a:rPr>
              <a:t>Now</a:t>
            </a:r>
            <a:r>
              <a:rPr lang="nb-NO" i="1" dirty="0">
                <a:effectLst/>
              </a:rPr>
              <a:t> </a:t>
            </a:r>
            <a:r>
              <a:rPr lang="nb-NO" i="1" dirty="0" err="1"/>
              <a:t>Mrs</a:t>
            </a:r>
            <a:r>
              <a:rPr lang="nb-NO" i="1" dirty="0"/>
              <a:t> </a:t>
            </a:r>
            <a:r>
              <a:rPr lang="nb-NO" i="1" dirty="0" err="1"/>
              <a:t>Damayanti</a:t>
            </a:r>
            <a:r>
              <a:rPr lang="nb-NO" i="1" dirty="0"/>
              <a:t>, </a:t>
            </a:r>
            <a:r>
              <a:rPr lang="nb-NO" i="1" dirty="0" err="1">
                <a:effectLst/>
              </a:rPr>
              <a:t>you</a:t>
            </a:r>
            <a:r>
              <a:rPr lang="nb-NO" i="1" dirty="0">
                <a:effectLst/>
              </a:rPr>
              <a:t> </a:t>
            </a:r>
            <a:r>
              <a:rPr lang="nb-NO" i="1" dirty="0" err="1">
                <a:effectLst/>
              </a:rPr>
              <a:t>know</a:t>
            </a:r>
            <a:r>
              <a:rPr lang="nb-NO" i="1" dirty="0">
                <a:effectLst/>
              </a:rPr>
              <a:t> </a:t>
            </a:r>
            <a:r>
              <a:rPr lang="nb-NO" i="1" dirty="0" err="1">
                <a:effectLst/>
              </a:rPr>
              <a:t>you</a:t>
            </a:r>
            <a:r>
              <a:rPr lang="nb-NO" i="1" dirty="0">
                <a:effectLst/>
              </a:rPr>
              <a:t> just </a:t>
            </a:r>
            <a:r>
              <a:rPr lang="nb-NO" i="1" dirty="0" err="1">
                <a:effectLst/>
              </a:rPr>
              <a:t>had</a:t>
            </a:r>
            <a:r>
              <a:rPr lang="nb-NO" i="1" dirty="0">
                <a:effectLst/>
              </a:rPr>
              <a:t> </a:t>
            </a:r>
            <a:r>
              <a:rPr lang="nb-NO" i="1" dirty="0" err="1">
                <a:effectLst/>
              </a:rPr>
              <a:t>dinner</a:t>
            </a:r>
            <a:r>
              <a:rPr lang="nb-NO" i="1" dirty="0">
                <a:effectLst/>
              </a:rPr>
              <a:t> – </a:t>
            </a:r>
            <a:r>
              <a:rPr lang="nb-NO" i="1" dirty="0" err="1">
                <a:effectLst/>
              </a:rPr>
              <a:t>remember</a:t>
            </a:r>
            <a:r>
              <a:rPr lang="nb-NO" i="1" dirty="0">
                <a:effectLst/>
              </a:rPr>
              <a:t> it </a:t>
            </a:r>
            <a:r>
              <a:rPr lang="nb-NO" i="1" dirty="0" err="1">
                <a:effectLst/>
              </a:rPr>
              <a:t>was</a:t>
            </a:r>
            <a:r>
              <a:rPr lang="nb-NO" i="1" dirty="0">
                <a:effectLst/>
              </a:rPr>
              <a:t> </a:t>
            </a:r>
            <a:r>
              <a:rPr lang="nb-NO" i="1" dirty="0" err="1">
                <a:effectLst/>
              </a:rPr>
              <a:t>fish</a:t>
            </a:r>
            <a:r>
              <a:rPr lang="nb-NO" i="1" dirty="0">
                <a:effectLst/>
              </a:rPr>
              <a:t> </a:t>
            </a:r>
            <a:r>
              <a:rPr lang="nb-NO" i="1" dirty="0" err="1">
                <a:effectLst/>
              </a:rPr>
              <a:t>curry</a:t>
            </a:r>
            <a:r>
              <a:rPr lang="nb-NO" i="1" dirty="0">
                <a:effectLst/>
              </a:rPr>
              <a:t>, </a:t>
            </a:r>
            <a:r>
              <a:rPr lang="nb-NO" i="1" dirty="0" err="1">
                <a:effectLst/>
              </a:rPr>
              <a:t>garlic</a:t>
            </a:r>
            <a:r>
              <a:rPr lang="nb-NO" i="1" dirty="0">
                <a:effectLst/>
              </a:rPr>
              <a:t> </a:t>
            </a:r>
            <a:r>
              <a:rPr lang="nb-NO" i="1" dirty="0" err="1">
                <a:effectLst/>
              </a:rPr>
              <a:t>rice</a:t>
            </a:r>
            <a:r>
              <a:rPr lang="nb-NO" i="1" dirty="0">
                <a:effectLst/>
              </a:rPr>
              <a:t>, and a </a:t>
            </a:r>
            <a:r>
              <a:rPr lang="nb-NO" i="1" dirty="0" err="1">
                <a:effectLst/>
              </a:rPr>
              <a:t>cake</a:t>
            </a:r>
            <a:r>
              <a:rPr lang="nb-NO" i="1" dirty="0">
                <a:effectLst/>
              </a:rPr>
              <a:t>! </a:t>
            </a:r>
            <a:r>
              <a:rPr lang="nb-NO" i="1" dirty="0" err="1">
                <a:effectLst/>
              </a:rPr>
              <a:t>You</a:t>
            </a:r>
            <a:r>
              <a:rPr lang="nb-NO" i="1" dirty="0">
                <a:effectLst/>
              </a:rPr>
              <a:t> </a:t>
            </a:r>
            <a:r>
              <a:rPr lang="nb-NO" i="1" dirty="0" err="1">
                <a:effectLst/>
              </a:rPr>
              <a:t>will</a:t>
            </a:r>
            <a:r>
              <a:rPr lang="nb-NO" i="1" dirty="0">
                <a:effectLst/>
              </a:rPr>
              <a:t> have </a:t>
            </a:r>
            <a:r>
              <a:rPr lang="nb-NO" i="1" dirty="0" err="1">
                <a:effectLst/>
              </a:rPr>
              <a:t>lunch</a:t>
            </a:r>
            <a:r>
              <a:rPr lang="nb-NO" i="1" dirty="0">
                <a:effectLst/>
              </a:rPr>
              <a:t> </a:t>
            </a:r>
            <a:r>
              <a:rPr lang="nb-NO" i="1" dirty="0" err="1">
                <a:effectLst/>
              </a:rPr>
              <a:t>again</a:t>
            </a:r>
            <a:r>
              <a:rPr lang="nb-NO" i="1" dirty="0">
                <a:effectLst/>
              </a:rPr>
              <a:t> </a:t>
            </a:r>
            <a:r>
              <a:rPr lang="nb-NO" i="1" dirty="0" err="1">
                <a:effectLst/>
              </a:rPr>
              <a:t>tomorrow</a:t>
            </a:r>
            <a:r>
              <a:rPr lang="nb-NO" i="1" dirty="0">
                <a:effectLst/>
              </a:rPr>
              <a:t>.” </a:t>
            </a:r>
          </a:p>
          <a:p>
            <a:pPr marL="0" indent="0">
              <a:buNone/>
            </a:pPr>
            <a:endParaRPr lang="nb-NO" dirty="0"/>
          </a:p>
          <a:p>
            <a:pPr marL="0" indent="0">
              <a:buNone/>
            </a:pPr>
            <a:r>
              <a:rPr lang="nb-NO" dirty="0"/>
              <a:t>The </a:t>
            </a:r>
            <a:r>
              <a:rPr lang="nb-NO" dirty="0" err="1"/>
              <a:t>Validation</a:t>
            </a:r>
            <a:r>
              <a:rPr lang="nb-NO" dirty="0"/>
              <a:t> </a:t>
            </a:r>
            <a:r>
              <a:rPr lang="nb-NO" dirty="0" err="1"/>
              <a:t>of</a:t>
            </a:r>
            <a:r>
              <a:rPr lang="nb-NO" dirty="0"/>
              <a:t> her </a:t>
            </a:r>
            <a:r>
              <a:rPr lang="nb-NO" dirty="0" err="1"/>
              <a:t>idea</a:t>
            </a:r>
            <a:r>
              <a:rPr lang="nb-NO" dirty="0"/>
              <a:t> </a:t>
            </a:r>
            <a:r>
              <a:rPr lang="nb-NO" dirty="0" err="1"/>
              <a:t>will</a:t>
            </a:r>
            <a:r>
              <a:rPr lang="nb-NO" dirty="0"/>
              <a:t> be </a:t>
            </a:r>
            <a:r>
              <a:rPr lang="nb-NO" dirty="0" err="1"/>
              <a:t>the</a:t>
            </a:r>
            <a:r>
              <a:rPr lang="nb-NO" dirty="0"/>
              <a:t> best </a:t>
            </a:r>
            <a:r>
              <a:rPr lang="nb-NO" dirty="0" err="1"/>
              <a:t>response</a:t>
            </a:r>
            <a:r>
              <a:rPr lang="nb-NO" dirty="0"/>
              <a:t>: </a:t>
            </a:r>
          </a:p>
          <a:p>
            <a:pPr marL="0" indent="0">
              <a:buNone/>
            </a:pPr>
            <a:r>
              <a:rPr lang="nb-NO" i="1" dirty="0">
                <a:effectLst/>
              </a:rPr>
              <a:t>“Sounds like </a:t>
            </a:r>
            <a:r>
              <a:rPr lang="nb-NO" i="1" dirty="0" err="1">
                <a:effectLst/>
              </a:rPr>
              <a:t>you</a:t>
            </a:r>
            <a:r>
              <a:rPr lang="nb-NO" i="1" dirty="0">
                <a:effectLst/>
              </a:rPr>
              <a:t> </a:t>
            </a:r>
            <a:r>
              <a:rPr lang="nb-NO" i="1" dirty="0" err="1">
                <a:effectLst/>
              </a:rPr>
              <a:t>are</a:t>
            </a:r>
            <a:r>
              <a:rPr lang="nb-NO" i="1" dirty="0">
                <a:effectLst/>
              </a:rPr>
              <a:t> </a:t>
            </a:r>
            <a:r>
              <a:rPr lang="nb-NO" i="1" dirty="0" err="1">
                <a:effectLst/>
              </a:rPr>
              <a:t>hungry</a:t>
            </a:r>
            <a:r>
              <a:rPr lang="nb-NO" i="1" dirty="0">
                <a:effectLst/>
              </a:rPr>
              <a:t> – </a:t>
            </a:r>
            <a:r>
              <a:rPr lang="nb-NO" i="1" dirty="0" err="1">
                <a:effectLst/>
              </a:rPr>
              <a:t>would</a:t>
            </a:r>
            <a:r>
              <a:rPr lang="nb-NO" i="1" dirty="0">
                <a:effectLst/>
              </a:rPr>
              <a:t> </a:t>
            </a:r>
            <a:r>
              <a:rPr lang="nb-NO" i="1" dirty="0" err="1">
                <a:effectLst/>
              </a:rPr>
              <a:t>you</a:t>
            </a:r>
            <a:r>
              <a:rPr lang="nb-NO" i="1" dirty="0">
                <a:effectLst/>
              </a:rPr>
              <a:t> like </a:t>
            </a:r>
            <a:r>
              <a:rPr lang="nb-NO" i="1" dirty="0" err="1">
                <a:effectLst/>
              </a:rPr>
              <a:t>me</a:t>
            </a:r>
            <a:r>
              <a:rPr lang="nb-NO" i="1" dirty="0">
                <a:effectLst/>
              </a:rPr>
              <a:t> to </a:t>
            </a:r>
            <a:r>
              <a:rPr lang="nb-NO" i="1" dirty="0" err="1">
                <a:effectLst/>
              </a:rPr>
              <a:t>find</a:t>
            </a:r>
            <a:r>
              <a:rPr lang="nb-NO" i="1" dirty="0">
                <a:effectLst/>
              </a:rPr>
              <a:t> </a:t>
            </a:r>
            <a:r>
              <a:rPr lang="nb-NO" i="1" dirty="0" err="1">
                <a:effectLst/>
              </a:rPr>
              <a:t>some</a:t>
            </a:r>
            <a:r>
              <a:rPr lang="nb-NO" i="1" dirty="0">
                <a:effectLst/>
              </a:rPr>
              <a:t> </a:t>
            </a:r>
            <a:r>
              <a:rPr lang="nb-NO" i="1" dirty="0" err="1">
                <a:effectLst/>
              </a:rPr>
              <a:t>fruits</a:t>
            </a:r>
            <a:r>
              <a:rPr lang="nb-NO" i="1" dirty="0">
                <a:effectLst/>
              </a:rPr>
              <a:t> and a cup </a:t>
            </a:r>
            <a:r>
              <a:rPr lang="nb-NO" i="1" dirty="0" err="1">
                <a:effectLst/>
              </a:rPr>
              <a:t>of</a:t>
            </a:r>
            <a:r>
              <a:rPr lang="nb-NO" i="1" dirty="0">
                <a:effectLst/>
              </a:rPr>
              <a:t> tea?” </a:t>
            </a:r>
          </a:p>
          <a:p>
            <a:endParaRPr lang="en-GB" sz="2400" dirty="0"/>
          </a:p>
        </p:txBody>
      </p:sp>
    </p:spTree>
    <p:extLst>
      <p:ext uri="{BB962C8B-B14F-4D97-AF65-F5344CB8AC3E}">
        <p14:creationId xmlns:p14="http://schemas.microsoft.com/office/powerpoint/2010/main" val="3969682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2FFE01A-F2D2-8E64-3A6A-FCC6CDF6C0BC}"/>
              </a:ext>
            </a:extLst>
          </p:cNvPr>
          <p:cNvSpPr>
            <a:spLocks noGrp="1"/>
          </p:cNvSpPr>
          <p:nvPr>
            <p:ph type="title"/>
          </p:nvPr>
        </p:nvSpPr>
        <p:spPr>
          <a:xfrm>
            <a:off x="5297762" y="329184"/>
            <a:ext cx="6251110" cy="1783080"/>
          </a:xfrm>
        </p:spPr>
        <p:txBody>
          <a:bodyPr anchor="b">
            <a:normAutofit/>
          </a:bodyPr>
          <a:lstStyle/>
          <a:p>
            <a:r>
              <a:rPr lang="en-GB" sz="5400" dirty="0"/>
              <a:t>Offer a positive response</a:t>
            </a:r>
          </a:p>
        </p:txBody>
      </p:sp>
      <p:pic>
        <p:nvPicPr>
          <p:cNvPr id="5" name="Bilde 4" descr="Et bilde som inneholder linjetegning&#10;&#10;Automatisk generert beskrivelse">
            <a:extLst>
              <a:ext uri="{FF2B5EF4-FFF2-40B4-BE49-F238E27FC236}">
                <a16:creationId xmlns:a16="http://schemas.microsoft.com/office/drawing/2014/main" id="{9450811D-D1A7-20AD-A7BE-1549EE1BE3AA}"/>
              </a:ext>
            </a:extLst>
          </p:cNvPr>
          <p:cNvPicPr>
            <a:picLocks noChangeAspect="1"/>
          </p:cNvPicPr>
          <p:nvPr/>
        </p:nvPicPr>
        <p:blipFill rotWithShape="1">
          <a:blip r:embed="rId3"/>
          <a:srcRect l="24067" r="25000"/>
          <a:stretch/>
        </p:blipFill>
        <p:spPr>
          <a:xfrm>
            <a:off x="0" y="329184"/>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5C283AE-5370-2116-0375-C15CA32EADC6}"/>
              </a:ext>
            </a:extLst>
          </p:cNvPr>
          <p:cNvSpPr>
            <a:spLocks noGrp="1"/>
          </p:cNvSpPr>
          <p:nvPr>
            <p:ph idx="1"/>
          </p:nvPr>
        </p:nvSpPr>
        <p:spPr>
          <a:xfrm>
            <a:off x="5297762" y="2706624"/>
            <a:ext cx="6251110" cy="3483864"/>
          </a:xfrm>
        </p:spPr>
        <p:txBody>
          <a:bodyPr>
            <a:normAutofit/>
          </a:bodyPr>
          <a:lstStyle/>
          <a:p>
            <a:r>
              <a:rPr lang="nb-NO" sz="2200">
                <a:effectLst/>
                <a:latin typeface="Calibri" panose="020F0502020204030204" pitchFamily="34" charset="0"/>
              </a:rPr>
              <a:t>“This is so enjoyable, sitting here with you.” </a:t>
            </a:r>
          </a:p>
          <a:p>
            <a:r>
              <a:rPr lang="nb-NO" sz="2200">
                <a:effectLst/>
                <a:latin typeface="Calibri" panose="020F0502020204030204" pitchFamily="34" charset="0"/>
              </a:rPr>
              <a:t>“I don’t know what it is, but you always manage to make me laugh.” </a:t>
            </a:r>
          </a:p>
          <a:p>
            <a:r>
              <a:rPr lang="nb-NO" sz="2200">
                <a:effectLst/>
                <a:latin typeface="Calibri" panose="020F0502020204030204" pitchFamily="34" charset="0"/>
              </a:rPr>
              <a:t>“I enjoy your company very much.” </a:t>
            </a:r>
          </a:p>
          <a:p>
            <a:r>
              <a:rPr lang="nb-NO" sz="2200">
                <a:effectLst/>
                <a:latin typeface="Calibri" panose="020F0502020204030204" pitchFamily="34" charset="0"/>
              </a:rPr>
              <a:t>“That’s a piece of good advice – I’ll have to take that into consideration.” </a:t>
            </a:r>
          </a:p>
          <a:p>
            <a:r>
              <a:rPr lang="nb-NO" sz="2200">
                <a:effectLst/>
                <a:latin typeface="Calibri" panose="020F0502020204030204" pitchFamily="34" charset="0"/>
              </a:rPr>
              <a:t>“Your smile makes me happy.” </a:t>
            </a:r>
          </a:p>
          <a:p>
            <a:r>
              <a:rPr lang="nb-NO" sz="2200">
                <a:effectLst/>
                <a:latin typeface="Calibri" panose="020F0502020204030204" pitchFamily="34" charset="0"/>
              </a:rPr>
              <a:t>“You have so many nice memories – I really enjoy listening to you.” </a:t>
            </a:r>
          </a:p>
          <a:p>
            <a:endParaRPr lang="en-GB" sz="2200"/>
          </a:p>
        </p:txBody>
      </p:sp>
    </p:spTree>
    <p:extLst>
      <p:ext uri="{BB962C8B-B14F-4D97-AF65-F5344CB8AC3E}">
        <p14:creationId xmlns:p14="http://schemas.microsoft.com/office/powerpoint/2010/main" val="3537000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utendørs, person, tegning&#10;&#10;Automatisk generert beskrivelse">
            <a:extLst>
              <a:ext uri="{FF2B5EF4-FFF2-40B4-BE49-F238E27FC236}">
                <a16:creationId xmlns:a16="http://schemas.microsoft.com/office/drawing/2014/main" id="{426034A8-632E-F3CD-2B4F-85A9E4157C8D}"/>
              </a:ext>
            </a:extLst>
          </p:cNvPr>
          <p:cNvPicPr>
            <a:picLocks noGrp="1" noChangeAspect="1"/>
          </p:cNvPicPr>
          <p:nvPr>
            <p:ph idx="1"/>
          </p:nvPr>
        </p:nvPicPr>
        <p:blipFill>
          <a:blip r:embed="rId3"/>
          <a:stretch>
            <a:fillRect/>
          </a:stretch>
        </p:blipFill>
        <p:spPr>
          <a:xfrm>
            <a:off x="8239125" y="0"/>
            <a:ext cx="3952875" cy="5541245"/>
          </a:xfrm>
        </p:spPr>
      </p:pic>
      <p:graphicFrame>
        <p:nvGraphicFramePr>
          <p:cNvPr id="6" name="Tabell 5">
            <a:extLst>
              <a:ext uri="{FF2B5EF4-FFF2-40B4-BE49-F238E27FC236}">
                <a16:creationId xmlns:a16="http://schemas.microsoft.com/office/drawing/2014/main" id="{C63C6EE6-2C83-596D-DAA3-E6D0E717A729}"/>
              </a:ext>
            </a:extLst>
          </p:cNvPr>
          <p:cNvGraphicFramePr>
            <a:graphicFrameLocks noGrp="1"/>
          </p:cNvGraphicFramePr>
          <p:nvPr>
            <p:extLst>
              <p:ext uri="{D42A27DB-BD31-4B8C-83A1-F6EECF244321}">
                <p14:modId xmlns:p14="http://schemas.microsoft.com/office/powerpoint/2010/main" val="4027383837"/>
              </p:ext>
            </p:extLst>
          </p:nvPr>
        </p:nvGraphicFramePr>
        <p:xfrm>
          <a:off x="438150" y="257175"/>
          <a:ext cx="10515600" cy="6930804"/>
        </p:xfrm>
        <a:graphic>
          <a:graphicData uri="http://schemas.openxmlformats.org/drawingml/2006/table">
            <a:tbl>
              <a:tblPr/>
              <a:tblGrid>
                <a:gridCol w="4376738">
                  <a:extLst>
                    <a:ext uri="{9D8B030D-6E8A-4147-A177-3AD203B41FA5}">
                      <a16:colId xmlns:a16="http://schemas.microsoft.com/office/drawing/2014/main" val="3381389867"/>
                    </a:ext>
                  </a:extLst>
                </a:gridCol>
                <a:gridCol w="6138862">
                  <a:extLst>
                    <a:ext uri="{9D8B030D-6E8A-4147-A177-3AD203B41FA5}">
                      <a16:colId xmlns:a16="http://schemas.microsoft.com/office/drawing/2014/main" val="4248791474"/>
                    </a:ext>
                  </a:extLst>
                </a:gridCol>
              </a:tblGrid>
              <a:tr h="1021894">
                <a:tc>
                  <a:txBody>
                    <a:bodyPr/>
                    <a:lstStyle/>
                    <a:p>
                      <a:r>
                        <a:rPr lang="nb-NO" sz="2800" dirty="0">
                          <a:solidFill>
                            <a:srgbClr val="0070C0"/>
                          </a:solidFill>
                          <a:effectLst/>
                          <a:latin typeface="Calibri" panose="020F0502020204030204" pitchFamily="34" charset="0"/>
                        </a:rPr>
                        <a:t>TYPICAL APPROACH:</a:t>
                      </a:r>
                    </a:p>
                    <a:p>
                      <a:endParaRPr lang="nb-NO" sz="2800" dirty="0">
                        <a:effectLst/>
                        <a:latin typeface="Calibri" panose="020F0502020204030204" pitchFamily="34" charset="0"/>
                      </a:endParaRPr>
                    </a:p>
                    <a:p>
                      <a:r>
                        <a:rPr lang="nb-NO" sz="2800" dirty="0">
                          <a:effectLst/>
                          <a:latin typeface="Calibri" panose="020F0502020204030204" pitchFamily="34" charset="0"/>
                        </a:rPr>
                        <a:t>Is </a:t>
                      </a:r>
                      <a:r>
                        <a:rPr lang="nb-NO" sz="2800" dirty="0" err="1">
                          <a:effectLst/>
                          <a:latin typeface="Calibri" panose="020F0502020204030204" pitchFamily="34" charset="0"/>
                        </a:rPr>
                        <a:t>that</a:t>
                      </a:r>
                      <a:r>
                        <a:rPr lang="nb-NO" sz="2800" dirty="0">
                          <a:effectLst/>
                          <a:latin typeface="Calibri" panose="020F0502020204030204" pitchFamily="34" charset="0"/>
                        </a:rPr>
                        <a:t> a </a:t>
                      </a:r>
                      <a:r>
                        <a:rPr lang="nb-NO" sz="2800" dirty="0" err="1">
                          <a:effectLst/>
                          <a:latin typeface="Calibri" panose="020F0502020204030204" pitchFamily="34" charset="0"/>
                        </a:rPr>
                        <a:t>new</a:t>
                      </a:r>
                      <a:r>
                        <a:rPr lang="nb-NO" sz="2800" dirty="0">
                          <a:effectLst/>
                          <a:latin typeface="Calibri" panose="020F0502020204030204" pitchFamily="34" charset="0"/>
                        </a:rPr>
                        <a:t> dress? </a:t>
                      </a:r>
                    </a:p>
                  </a:txBody>
                  <a:tcPr marL="47625" marR="47625" marT="0" marB="0">
                    <a:lnL>
                      <a:noFill/>
                    </a:lnL>
                    <a:lnR>
                      <a:noFill/>
                    </a:lnR>
                    <a:lnT>
                      <a:noFill/>
                    </a:lnT>
                    <a:lnB>
                      <a:noFill/>
                    </a:lnB>
                  </a:tcPr>
                </a:tc>
                <a:tc>
                  <a:txBody>
                    <a:bodyPr/>
                    <a:lstStyle/>
                    <a:p>
                      <a:r>
                        <a:rPr lang="nb-NO" sz="2800" dirty="0">
                          <a:solidFill>
                            <a:srgbClr val="0070C0"/>
                          </a:solidFill>
                          <a:effectLst/>
                          <a:latin typeface="Calibri" panose="020F0502020204030204" pitchFamily="34" charset="0"/>
                        </a:rPr>
                        <a:t>BETTER APPROACH:</a:t>
                      </a:r>
                    </a:p>
                    <a:p>
                      <a:endParaRPr lang="nb-NO" sz="2800" dirty="0">
                        <a:effectLst/>
                        <a:latin typeface="Calibri" panose="020F0502020204030204" pitchFamily="34" charset="0"/>
                      </a:endParaRPr>
                    </a:p>
                    <a:p>
                      <a:r>
                        <a:rPr lang="nb-NO" sz="2800" dirty="0" err="1">
                          <a:effectLst/>
                          <a:latin typeface="Calibri" panose="020F0502020204030204" pitchFamily="34" charset="0"/>
                        </a:rPr>
                        <a:t>What</a:t>
                      </a:r>
                      <a:r>
                        <a:rPr lang="nb-NO" sz="2800" dirty="0">
                          <a:effectLst/>
                          <a:latin typeface="Calibri" panose="020F0502020204030204" pitchFamily="34" charset="0"/>
                        </a:rPr>
                        <a:t> a </a:t>
                      </a:r>
                      <a:r>
                        <a:rPr lang="nb-NO" sz="2800" dirty="0" err="1">
                          <a:effectLst/>
                          <a:latin typeface="Calibri" panose="020F0502020204030204" pitchFamily="34" charset="0"/>
                        </a:rPr>
                        <a:t>nice</a:t>
                      </a:r>
                      <a:r>
                        <a:rPr lang="nb-NO" sz="2800" dirty="0">
                          <a:effectLst/>
                          <a:latin typeface="Calibri" panose="020F0502020204030204" pitchFamily="34" charset="0"/>
                        </a:rPr>
                        <a:t> dress! </a:t>
                      </a:r>
                    </a:p>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391563335"/>
                  </a:ext>
                </a:extLst>
              </a:tr>
              <a:tr h="887868">
                <a:tc>
                  <a:txBody>
                    <a:bodyPr/>
                    <a:lstStyle/>
                    <a:p>
                      <a:r>
                        <a:rPr lang="nb-NO" sz="2800">
                          <a:effectLst/>
                          <a:latin typeface="Calibri" panose="020F0502020204030204" pitchFamily="34" charset="0"/>
                        </a:rPr>
                        <a:t>Do you know who I am? </a:t>
                      </a:r>
                    </a:p>
                  </a:txBody>
                  <a:tcPr marL="47625" marR="47625" marT="0" marB="0">
                    <a:lnL>
                      <a:noFill/>
                    </a:lnL>
                    <a:lnR>
                      <a:noFill/>
                    </a:lnR>
                    <a:lnT>
                      <a:noFill/>
                    </a:lnT>
                    <a:lnB>
                      <a:noFill/>
                    </a:lnB>
                  </a:tcPr>
                </a:tc>
                <a:tc>
                  <a:txBody>
                    <a:bodyPr/>
                    <a:lstStyle/>
                    <a:p>
                      <a:r>
                        <a:rPr lang="nb-NO" sz="2800">
                          <a:effectLst/>
                          <a:latin typeface="Calibri" panose="020F0502020204030204" pitchFamily="34" charset="0"/>
                        </a:rPr>
                        <a:t>Hi, I’m so glad to see you. </a:t>
                      </a:r>
                    </a:p>
                  </a:txBody>
                  <a:tcPr marL="47625" marR="47625" marT="0" marB="0">
                    <a:lnL>
                      <a:noFill/>
                    </a:lnL>
                    <a:lnR>
                      <a:noFill/>
                    </a:lnR>
                    <a:lnT>
                      <a:noFill/>
                    </a:lnT>
                    <a:lnB>
                      <a:noFill/>
                    </a:lnB>
                  </a:tcPr>
                </a:tc>
                <a:extLst>
                  <a:ext uri="{0D108BD9-81ED-4DB2-BD59-A6C34878D82A}">
                    <a16:rowId xmlns:a16="http://schemas.microsoft.com/office/drawing/2014/main" val="3820261851"/>
                  </a:ext>
                </a:extLst>
              </a:tr>
              <a:tr h="1021894">
                <a:tc>
                  <a:txBody>
                    <a:bodyPr/>
                    <a:lstStyle/>
                    <a:p>
                      <a:r>
                        <a:rPr lang="nb-NO" sz="2800">
                          <a:effectLst/>
                          <a:latin typeface="Calibri" panose="020F0502020204030204" pitchFamily="34" charset="0"/>
                        </a:rPr>
                        <a:t>What would you like to do? </a:t>
                      </a:r>
                    </a:p>
                  </a:txBody>
                  <a:tcPr marL="47625" marR="47625" marT="0" marB="0">
                    <a:lnL>
                      <a:noFill/>
                    </a:lnL>
                    <a:lnR>
                      <a:noFill/>
                    </a:lnR>
                    <a:lnT>
                      <a:noFill/>
                    </a:lnT>
                    <a:lnB>
                      <a:noFill/>
                    </a:lnB>
                  </a:tcPr>
                </a:tc>
                <a:tc>
                  <a:txBody>
                    <a:bodyPr/>
                    <a:lstStyle/>
                    <a:p>
                      <a:r>
                        <a:rPr lang="nb-NO" sz="2800" dirty="0" err="1">
                          <a:effectLst/>
                          <a:latin typeface="Calibri" panose="020F0502020204030204" pitchFamily="34" charset="0"/>
                        </a:rPr>
                        <a:t>I’d</a:t>
                      </a:r>
                      <a:r>
                        <a:rPr lang="nb-NO" sz="2800" dirty="0">
                          <a:effectLst/>
                          <a:latin typeface="Calibri" panose="020F0502020204030204" pitchFamily="34" charset="0"/>
                        </a:rPr>
                        <a:t> like to </a:t>
                      </a:r>
                      <a:r>
                        <a:rPr lang="nb-NO" sz="2800" dirty="0" err="1">
                          <a:effectLst/>
                          <a:latin typeface="Calibri" panose="020F0502020204030204" pitchFamily="34" charset="0"/>
                        </a:rPr>
                        <a:t>invite</a:t>
                      </a:r>
                      <a:r>
                        <a:rPr lang="nb-NO" sz="2800" dirty="0">
                          <a:effectLst/>
                          <a:latin typeface="Calibri" panose="020F0502020204030204" pitchFamily="34" charset="0"/>
                        </a:rPr>
                        <a:t> </a:t>
                      </a:r>
                      <a:r>
                        <a:rPr lang="nb-NO" sz="2800" dirty="0" err="1">
                          <a:effectLst/>
                          <a:latin typeface="Calibri" panose="020F0502020204030204" pitchFamily="34" charset="0"/>
                        </a:rPr>
                        <a:t>you</a:t>
                      </a:r>
                      <a:r>
                        <a:rPr lang="nb-NO" sz="2800" dirty="0">
                          <a:effectLst/>
                          <a:latin typeface="Calibri" panose="020F0502020204030204" pitchFamily="34" charset="0"/>
                        </a:rPr>
                        <a:t> to </a:t>
                      </a:r>
                      <a:r>
                        <a:rPr lang="nb-NO" sz="2800" dirty="0" err="1">
                          <a:effectLst/>
                          <a:latin typeface="Calibri" panose="020F0502020204030204" pitchFamily="34" charset="0"/>
                        </a:rPr>
                        <a:t>take</a:t>
                      </a:r>
                      <a:r>
                        <a:rPr lang="nb-NO" sz="2800" dirty="0">
                          <a:effectLst/>
                          <a:latin typeface="Calibri" panose="020F0502020204030204" pitchFamily="34" charset="0"/>
                        </a:rPr>
                        <a:t> </a:t>
                      </a:r>
                    </a:p>
                    <a:p>
                      <a:r>
                        <a:rPr lang="nb-NO" sz="2800" dirty="0">
                          <a:effectLst/>
                          <a:latin typeface="Calibri" panose="020F0502020204030204" pitchFamily="34" charset="0"/>
                        </a:rPr>
                        <a:t>a </a:t>
                      </a:r>
                      <a:r>
                        <a:rPr lang="nb-NO" sz="2800" dirty="0" err="1">
                          <a:effectLst/>
                          <a:latin typeface="Calibri" panose="020F0502020204030204" pitchFamily="34" charset="0"/>
                        </a:rPr>
                        <a:t>walk</a:t>
                      </a:r>
                      <a:r>
                        <a:rPr lang="nb-NO" sz="2800" dirty="0">
                          <a:effectLst/>
                          <a:latin typeface="Calibri" panose="020F0502020204030204" pitchFamily="34" charset="0"/>
                        </a:rPr>
                        <a:t> </a:t>
                      </a:r>
                      <a:r>
                        <a:rPr lang="nb-NO" sz="2800" dirty="0" err="1">
                          <a:effectLst/>
                          <a:latin typeface="Calibri" panose="020F0502020204030204" pitchFamily="34" charset="0"/>
                        </a:rPr>
                        <a:t>with</a:t>
                      </a:r>
                      <a:r>
                        <a:rPr lang="nb-NO" sz="2800" dirty="0">
                          <a:effectLst/>
                          <a:latin typeface="Calibri" panose="020F0502020204030204" pitchFamily="34" charset="0"/>
                        </a:rPr>
                        <a:t> </a:t>
                      </a:r>
                      <a:r>
                        <a:rPr lang="nb-NO" sz="2800" dirty="0" err="1">
                          <a:effectLst/>
                          <a:latin typeface="Calibri" panose="020F0502020204030204" pitchFamily="34" charset="0"/>
                        </a:rPr>
                        <a:t>me</a:t>
                      </a:r>
                      <a:r>
                        <a:rPr lang="nb-NO" sz="2800" dirty="0">
                          <a:effectLst/>
                          <a:latin typeface="Calibri" panose="020F0502020204030204" pitchFamily="34" charset="0"/>
                        </a:rPr>
                        <a:t>. </a:t>
                      </a:r>
                    </a:p>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724486299"/>
                  </a:ext>
                </a:extLst>
              </a:tr>
              <a:tr h="1021894">
                <a:tc>
                  <a:txBody>
                    <a:bodyPr/>
                    <a:lstStyle/>
                    <a:p>
                      <a:r>
                        <a:rPr lang="nb-NO" sz="2800">
                          <a:effectLst/>
                          <a:latin typeface="Calibri" panose="020F0502020204030204" pitchFamily="34" charset="0"/>
                        </a:rPr>
                        <a:t>You already told me that. </a:t>
                      </a:r>
                    </a:p>
                  </a:txBody>
                  <a:tcPr marL="47625" marR="47625" marT="0" marB="0">
                    <a:lnL>
                      <a:noFill/>
                    </a:lnL>
                    <a:lnR>
                      <a:noFill/>
                    </a:lnR>
                    <a:lnT>
                      <a:noFill/>
                    </a:lnT>
                    <a:lnB>
                      <a:noFill/>
                    </a:lnB>
                  </a:tcPr>
                </a:tc>
                <a:tc>
                  <a:txBody>
                    <a:bodyPr/>
                    <a:lstStyle/>
                    <a:p>
                      <a:r>
                        <a:rPr lang="nb-NO" sz="2800" dirty="0" err="1">
                          <a:effectLst/>
                          <a:latin typeface="Calibri" panose="020F0502020204030204" pitchFamily="34" charset="0"/>
                        </a:rPr>
                        <a:t>That’s</a:t>
                      </a:r>
                      <a:r>
                        <a:rPr lang="nb-NO" sz="2800" dirty="0">
                          <a:effectLst/>
                          <a:latin typeface="Calibri" panose="020F0502020204030204" pitchFamily="34" charset="0"/>
                        </a:rPr>
                        <a:t> </a:t>
                      </a:r>
                      <a:r>
                        <a:rPr lang="nb-NO" sz="2800" dirty="0" err="1">
                          <a:effectLst/>
                          <a:latin typeface="Calibri" panose="020F0502020204030204" pitchFamily="34" charset="0"/>
                        </a:rPr>
                        <a:t>interesting</a:t>
                      </a:r>
                      <a:r>
                        <a:rPr lang="nb-NO" sz="2800" dirty="0">
                          <a:effectLst/>
                          <a:latin typeface="Calibri" panose="020F0502020204030204" pitchFamily="34" charset="0"/>
                        </a:rPr>
                        <a:t> – </a:t>
                      </a:r>
                    </a:p>
                    <a:p>
                      <a:r>
                        <a:rPr lang="nb-NO" sz="2800" dirty="0" err="1">
                          <a:effectLst/>
                          <a:latin typeface="Calibri" panose="020F0502020204030204" pitchFamily="34" charset="0"/>
                        </a:rPr>
                        <a:t>thank</a:t>
                      </a:r>
                      <a:r>
                        <a:rPr lang="nb-NO" sz="2800" dirty="0">
                          <a:effectLst/>
                          <a:latin typeface="Calibri" panose="020F0502020204030204" pitchFamily="34" charset="0"/>
                        </a:rPr>
                        <a:t> </a:t>
                      </a:r>
                      <a:r>
                        <a:rPr lang="nb-NO" sz="2800" dirty="0" err="1">
                          <a:effectLst/>
                          <a:latin typeface="Calibri" panose="020F0502020204030204" pitchFamily="34" charset="0"/>
                        </a:rPr>
                        <a:t>you</a:t>
                      </a:r>
                      <a:r>
                        <a:rPr lang="nb-NO" sz="2800" dirty="0">
                          <a:effectLst/>
                          <a:latin typeface="Calibri" panose="020F0502020204030204" pitchFamily="34" charset="0"/>
                        </a:rPr>
                        <a:t> for </a:t>
                      </a:r>
                      <a:r>
                        <a:rPr lang="nb-NO" sz="2800" dirty="0" err="1">
                          <a:effectLst/>
                          <a:latin typeface="Calibri" panose="020F0502020204030204" pitchFamily="34" charset="0"/>
                        </a:rPr>
                        <a:t>sharing</a:t>
                      </a:r>
                      <a:r>
                        <a:rPr lang="nb-NO" sz="2800" dirty="0">
                          <a:effectLst/>
                          <a:latin typeface="Calibri" panose="020F0502020204030204" pitchFamily="34" charset="0"/>
                        </a:rPr>
                        <a:t>! </a:t>
                      </a:r>
                    </a:p>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999628186"/>
                  </a:ext>
                </a:extLst>
              </a:tr>
              <a:tr h="887868">
                <a:tc>
                  <a:txBody>
                    <a:bodyPr/>
                    <a:lstStyle/>
                    <a:p>
                      <a:r>
                        <a:rPr lang="nb-NO" sz="2800">
                          <a:effectLst/>
                          <a:latin typeface="Calibri" panose="020F0502020204030204" pitchFamily="34" charset="0"/>
                        </a:rPr>
                        <a:t>I just explained that to you. </a:t>
                      </a:r>
                    </a:p>
                  </a:txBody>
                  <a:tcPr marL="47625" marR="47625" marT="0" marB="0">
                    <a:lnL>
                      <a:noFill/>
                    </a:lnL>
                    <a:lnR>
                      <a:noFill/>
                    </a:lnR>
                    <a:lnT>
                      <a:noFill/>
                    </a:lnT>
                    <a:lnB>
                      <a:noFill/>
                    </a:lnB>
                  </a:tcPr>
                </a:tc>
                <a:tc>
                  <a:txBody>
                    <a:bodyPr/>
                    <a:lstStyle/>
                    <a:p>
                      <a:r>
                        <a:rPr lang="nb-NO" sz="2800" dirty="0">
                          <a:effectLst/>
                          <a:latin typeface="Calibri" panose="020F0502020204030204" pitchFamily="34" charset="0"/>
                        </a:rPr>
                        <a:t>Let </a:t>
                      </a:r>
                      <a:r>
                        <a:rPr lang="nb-NO" sz="2800" dirty="0" err="1">
                          <a:effectLst/>
                          <a:latin typeface="Calibri" panose="020F0502020204030204" pitchFamily="34" charset="0"/>
                        </a:rPr>
                        <a:t>me</a:t>
                      </a:r>
                      <a:r>
                        <a:rPr lang="nb-NO" sz="2800" dirty="0">
                          <a:effectLst/>
                          <a:latin typeface="Calibri" panose="020F0502020204030204" pitchFamily="34" charset="0"/>
                        </a:rPr>
                        <a:t> show </a:t>
                      </a:r>
                      <a:r>
                        <a:rPr lang="nb-NO" sz="2800" dirty="0" err="1">
                          <a:effectLst/>
                          <a:latin typeface="Calibri" panose="020F0502020204030204" pitchFamily="34" charset="0"/>
                        </a:rPr>
                        <a:t>you</a:t>
                      </a:r>
                      <a:r>
                        <a:rPr lang="nb-NO" sz="2800" dirty="0">
                          <a:effectLst/>
                          <a:latin typeface="Calibri" panose="020F0502020204030204" pitchFamily="34" charset="0"/>
                        </a:rPr>
                        <a:t>. </a:t>
                      </a:r>
                    </a:p>
                  </a:txBody>
                  <a:tcPr marL="47625" marR="47625" marT="0" marB="0">
                    <a:lnL>
                      <a:noFill/>
                    </a:lnL>
                    <a:lnR>
                      <a:noFill/>
                    </a:lnR>
                    <a:lnT>
                      <a:noFill/>
                    </a:lnT>
                    <a:lnB>
                      <a:noFill/>
                    </a:lnB>
                  </a:tcPr>
                </a:tc>
                <a:extLst>
                  <a:ext uri="{0D108BD9-81ED-4DB2-BD59-A6C34878D82A}">
                    <a16:rowId xmlns:a16="http://schemas.microsoft.com/office/drawing/2014/main" val="3354458970"/>
                  </a:ext>
                </a:extLst>
              </a:tr>
              <a:tr h="887868">
                <a:tc>
                  <a:txBody>
                    <a:bodyPr/>
                    <a:lstStyle/>
                    <a:p>
                      <a:endParaRPr lang="nb-NO" sz="2800" dirty="0">
                        <a:effectLst/>
                        <a:latin typeface="Calibri" panose="020F0502020204030204" pitchFamily="34" charset="0"/>
                      </a:endParaRPr>
                    </a:p>
                  </a:txBody>
                  <a:tcPr marL="47625" marR="47625" marT="0" marB="0">
                    <a:lnL>
                      <a:noFill/>
                    </a:lnL>
                    <a:lnR>
                      <a:noFill/>
                    </a:lnR>
                    <a:lnT>
                      <a:noFill/>
                    </a:lnT>
                    <a:lnB>
                      <a:noFill/>
                    </a:lnB>
                  </a:tcPr>
                </a:tc>
                <a:tc>
                  <a:txBody>
                    <a:bodyPr/>
                    <a:lstStyle/>
                    <a:p>
                      <a:endParaRPr lang="nb-NO" sz="2800"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4183539102"/>
                  </a:ext>
                </a:extLst>
              </a:tr>
            </a:tbl>
          </a:graphicData>
        </a:graphic>
      </p:graphicFrame>
    </p:spTree>
    <p:extLst>
      <p:ext uri="{BB962C8B-B14F-4D97-AF65-F5344CB8AC3E}">
        <p14:creationId xmlns:p14="http://schemas.microsoft.com/office/powerpoint/2010/main" val="4232445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3F67D205-C878-352B-D398-A3B82A842713}"/>
              </a:ext>
            </a:extLst>
          </p:cNvPr>
          <p:cNvSpPr>
            <a:spLocks noGrp="1"/>
          </p:cNvSpPr>
          <p:nvPr>
            <p:ph type="title"/>
          </p:nvPr>
        </p:nvSpPr>
        <p:spPr>
          <a:xfrm>
            <a:off x="2502823" y="2356342"/>
            <a:ext cx="7080738" cy="3974124"/>
          </a:xfrm>
        </p:spPr>
        <p:txBody>
          <a:bodyPr vert="horz" lIns="91440" tIns="45720" rIns="91440" bIns="45720" rtlCol="0" anchor="ctr">
            <a:normAutofit fontScale="90000"/>
          </a:bodyPr>
          <a:lstStyle/>
          <a:p>
            <a:pPr algn="ctr"/>
            <a:r>
              <a:rPr lang="en-US" sz="3100" i="1" dirty="0">
                <a:solidFill>
                  <a:schemeClr val="bg1">
                    <a:lumMod val="95000"/>
                    <a:lumOff val="5000"/>
                  </a:schemeClr>
                </a:solidFill>
                <a:latin typeface="+mn-lt"/>
              </a:rPr>
              <a:t>«Reminding and scolding me does not make me better, only sadder. When someone asks me questions about where I’ve been and who I’ve seen and what I did, and I can’t retrieve that information, I feel stupid and unworthy.»</a:t>
            </a:r>
            <a:br>
              <a:rPr lang="en-US" sz="5400" dirty="0">
                <a:solidFill>
                  <a:schemeClr val="bg1">
                    <a:lumMod val="95000"/>
                    <a:lumOff val="5000"/>
                  </a:schemeClr>
                </a:solidFill>
              </a:rPr>
            </a:br>
            <a:br>
              <a:rPr lang="en-US" sz="5400" dirty="0">
                <a:solidFill>
                  <a:schemeClr val="bg1">
                    <a:lumMod val="95000"/>
                    <a:lumOff val="5000"/>
                  </a:schemeClr>
                </a:solidFill>
              </a:rPr>
            </a:br>
            <a:endParaRPr lang="en-US" sz="5400" dirty="0">
              <a:solidFill>
                <a:schemeClr val="bg1">
                  <a:lumMod val="95000"/>
                  <a:lumOff val="5000"/>
                </a:schemeClr>
              </a:solidFill>
            </a:endParaRPr>
          </a:p>
        </p:txBody>
      </p:sp>
      <p:sp>
        <p:nvSpPr>
          <p:cNvPr id="4" name="TekstSylinder 3">
            <a:extLst>
              <a:ext uri="{FF2B5EF4-FFF2-40B4-BE49-F238E27FC236}">
                <a16:creationId xmlns:a16="http://schemas.microsoft.com/office/drawing/2014/main" id="{F5439031-A074-42DF-B911-391724C86B46}"/>
              </a:ext>
            </a:extLst>
          </p:cNvPr>
          <p:cNvSpPr txBox="1"/>
          <p:nvPr/>
        </p:nvSpPr>
        <p:spPr>
          <a:xfrm>
            <a:off x="3940217" y="5440854"/>
            <a:ext cx="4311565" cy="553998"/>
          </a:xfrm>
          <a:prstGeom prst="rect">
            <a:avLst/>
          </a:prstGeom>
          <a:noFill/>
        </p:spPr>
        <p:txBody>
          <a:bodyPr wrap="none" rtlCol="0">
            <a:spAutoFit/>
          </a:bodyPr>
          <a:lstStyle/>
          <a:p>
            <a:r>
              <a:rPr lang="en-GB" sz="1200" dirty="0">
                <a:solidFill>
                  <a:schemeClr val="bg1"/>
                </a:solidFill>
              </a:rPr>
              <a:t>(</a:t>
            </a:r>
            <a:r>
              <a:rPr lang="en-GB" sz="1200" i="1" dirty="0">
                <a:solidFill>
                  <a:schemeClr val="bg1"/>
                </a:solidFill>
              </a:rPr>
              <a:t>Excerpt from Learning to Speak Alzheimer’s, Joanne Koenig </a:t>
            </a:r>
            <a:r>
              <a:rPr lang="en-GB" sz="1200" i="1" dirty="0" err="1">
                <a:solidFill>
                  <a:schemeClr val="bg1"/>
                </a:solidFill>
              </a:rPr>
              <a:t>Coste</a:t>
            </a:r>
            <a:r>
              <a:rPr lang="en-GB" sz="1200" dirty="0">
                <a:solidFill>
                  <a:schemeClr val="bg1"/>
                </a:solidFill>
              </a:rPr>
              <a:t>)</a:t>
            </a:r>
          </a:p>
          <a:p>
            <a:endParaRPr lang="en-GB" dirty="0"/>
          </a:p>
        </p:txBody>
      </p:sp>
      <p:sp>
        <p:nvSpPr>
          <p:cNvPr id="5" name="TekstSylinder 4">
            <a:extLst>
              <a:ext uri="{FF2B5EF4-FFF2-40B4-BE49-F238E27FC236}">
                <a16:creationId xmlns:a16="http://schemas.microsoft.com/office/drawing/2014/main" id="{ACDBA158-8729-0407-6F1F-C387D39C014D}"/>
              </a:ext>
            </a:extLst>
          </p:cNvPr>
          <p:cNvSpPr txBox="1"/>
          <p:nvPr/>
        </p:nvSpPr>
        <p:spPr>
          <a:xfrm>
            <a:off x="3143251" y="487912"/>
            <a:ext cx="6297430" cy="1754326"/>
          </a:xfrm>
          <a:prstGeom prst="rect">
            <a:avLst/>
          </a:prstGeom>
          <a:noFill/>
        </p:spPr>
        <p:txBody>
          <a:bodyPr wrap="none" rtlCol="0">
            <a:spAutoFit/>
          </a:bodyPr>
          <a:lstStyle/>
          <a:p>
            <a:pPr algn="ctr"/>
            <a:r>
              <a:rPr lang="en-GB" sz="5400" dirty="0">
                <a:solidFill>
                  <a:schemeClr val="bg1"/>
                </a:solidFill>
              </a:rPr>
              <a:t>FROM THE PATIENT’S </a:t>
            </a:r>
          </a:p>
          <a:p>
            <a:pPr algn="ctr"/>
            <a:r>
              <a:rPr lang="en-GB" sz="5400" dirty="0">
                <a:solidFill>
                  <a:schemeClr val="bg1"/>
                </a:solidFill>
              </a:rPr>
              <a:t>PERSPECTIVE</a:t>
            </a:r>
            <a:r>
              <a:rPr lang="en-GB" dirty="0"/>
              <a:t>:</a:t>
            </a:r>
          </a:p>
        </p:txBody>
      </p:sp>
    </p:spTree>
    <p:extLst>
      <p:ext uri="{BB962C8B-B14F-4D97-AF65-F5344CB8AC3E}">
        <p14:creationId xmlns:p14="http://schemas.microsoft.com/office/powerpoint/2010/main" val="3649164150"/>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vegg, innendørs, person, uskarpt&#10;&#10;Automatisk generert beskrivelse">
            <a:extLst>
              <a:ext uri="{FF2B5EF4-FFF2-40B4-BE49-F238E27FC236}">
                <a16:creationId xmlns:a16="http://schemas.microsoft.com/office/drawing/2014/main" id="{BD33DD01-9A04-F31C-4E94-64E5AD5A0238}"/>
              </a:ext>
            </a:extLst>
          </p:cNvPr>
          <p:cNvPicPr>
            <a:picLocks noGrp="1" noChangeAspect="1"/>
          </p:cNvPicPr>
          <p:nvPr>
            <p:ph idx="1"/>
          </p:nvPr>
        </p:nvPicPr>
        <p:blipFill>
          <a:blip r:embed="rId3"/>
          <a:stretch>
            <a:fillRect/>
          </a:stretch>
        </p:blipFill>
        <p:spPr>
          <a:xfrm>
            <a:off x="0" y="1"/>
            <a:ext cx="12192000" cy="6096248"/>
          </a:xfrm>
        </p:spPr>
      </p:pic>
      <p:sp>
        <p:nvSpPr>
          <p:cNvPr id="6" name="TekstSylinder 5">
            <a:extLst>
              <a:ext uri="{FF2B5EF4-FFF2-40B4-BE49-F238E27FC236}">
                <a16:creationId xmlns:a16="http://schemas.microsoft.com/office/drawing/2014/main" id="{5EB37964-6364-6B96-06F0-CD60891CB669}"/>
              </a:ext>
            </a:extLst>
          </p:cNvPr>
          <p:cNvSpPr txBox="1"/>
          <p:nvPr/>
        </p:nvSpPr>
        <p:spPr>
          <a:xfrm>
            <a:off x="6591300" y="300037"/>
            <a:ext cx="5600700" cy="3631763"/>
          </a:xfrm>
          <a:prstGeom prst="rect">
            <a:avLst/>
          </a:prstGeom>
          <a:noFill/>
        </p:spPr>
        <p:txBody>
          <a:bodyPr wrap="square" rtlCol="0">
            <a:spAutoFit/>
          </a:bodyPr>
          <a:lstStyle/>
          <a:p>
            <a:r>
              <a:rPr lang="en-GB" sz="2800" i="1" dirty="0">
                <a:solidFill>
                  <a:schemeClr val="bg1"/>
                </a:solidFill>
              </a:rPr>
              <a:t>«You can make me a part of this world only if you actively involve me and if your connection with «me remains until the end. You must constantly reach out and touch me—physically, spiritually, emotionally.»</a:t>
            </a:r>
          </a:p>
          <a:p>
            <a:endParaRPr lang="en-GB" sz="2800" dirty="0">
              <a:solidFill>
                <a:schemeClr val="bg1"/>
              </a:solidFill>
            </a:endParaRPr>
          </a:p>
          <a:p>
            <a:pPr marL="0" indent="0">
              <a:buNone/>
            </a:pPr>
            <a:r>
              <a:rPr lang="en-GB" sz="1200" i="1" dirty="0">
                <a:solidFill>
                  <a:schemeClr val="bg1"/>
                </a:solidFill>
              </a:rPr>
              <a:t>(From Learning to Speak Alzheimer’s, Joanne Koenig </a:t>
            </a:r>
            <a:r>
              <a:rPr lang="en-GB" sz="1200" i="1" dirty="0" err="1">
                <a:solidFill>
                  <a:schemeClr val="bg1"/>
                </a:solidFill>
              </a:rPr>
              <a:t>Coste</a:t>
            </a:r>
            <a:r>
              <a:rPr lang="en-GB" sz="1200" i="1" dirty="0">
                <a:solidFill>
                  <a:schemeClr val="bg1"/>
                </a:solidFill>
              </a:rPr>
              <a:t>)</a:t>
            </a:r>
          </a:p>
          <a:p>
            <a:endParaRPr lang="en-GB" dirty="0"/>
          </a:p>
        </p:txBody>
      </p:sp>
    </p:spTree>
    <p:extLst>
      <p:ext uri="{BB962C8B-B14F-4D97-AF65-F5344CB8AC3E}">
        <p14:creationId xmlns:p14="http://schemas.microsoft.com/office/powerpoint/2010/main" val="1807702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klær, innendørs, Menneskeansikt&#10;&#10;Automatisk generert beskrivelse">
            <a:extLst>
              <a:ext uri="{FF2B5EF4-FFF2-40B4-BE49-F238E27FC236}">
                <a16:creationId xmlns:a16="http://schemas.microsoft.com/office/drawing/2014/main" id="{A44FB6EF-A241-BC67-5EC3-63600FD14B1C}"/>
              </a:ext>
            </a:extLst>
          </p:cNvPr>
          <p:cNvPicPr>
            <a:picLocks noGrp="1" noChangeAspect="1"/>
          </p:cNvPicPr>
          <p:nvPr>
            <p:ph idx="1"/>
          </p:nvPr>
        </p:nvPicPr>
        <p:blipFill rotWithShape="1">
          <a:blip r:embed="rId3"/>
          <a:srcRect t="6923" b="849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044E474-D4EC-1B9C-461F-103E2D50D8A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How non-verbal communication can help when words fail</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95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F12594-B76E-C1D1-4CAC-86F56C3FB59C}"/>
              </a:ext>
            </a:extLst>
          </p:cNvPr>
          <p:cNvSpPr>
            <a:spLocks noGrp="1"/>
          </p:cNvSpPr>
          <p:nvPr>
            <p:ph type="title"/>
          </p:nvPr>
        </p:nvSpPr>
        <p:spPr/>
        <p:txBody>
          <a:bodyPr/>
          <a:lstStyle/>
          <a:p>
            <a:r>
              <a:rPr lang="en-GB"/>
              <a:t>Basics of communication in healthcare</a:t>
            </a:r>
          </a:p>
        </p:txBody>
      </p:sp>
      <p:sp>
        <p:nvSpPr>
          <p:cNvPr id="3" name="Plassholder for innhold 2">
            <a:extLst>
              <a:ext uri="{FF2B5EF4-FFF2-40B4-BE49-F238E27FC236}">
                <a16:creationId xmlns:a16="http://schemas.microsoft.com/office/drawing/2014/main" id="{F2CFD9AA-ADD9-0E6E-3EE6-21D3DA9A749D}"/>
              </a:ext>
            </a:extLst>
          </p:cNvPr>
          <p:cNvSpPr>
            <a:spLocks noGrp="1"/>
          </p:cNvSpPr>
          <p:nvPr>
            <p:ph idx="1"/>
          </p:nvPr>
        </p:nvSpPr>
        <p:spPr/>
        <p:txBody>
          <a:bodyPr/>
          <a:lstStyle/>
          <a:p>
            <a:pPr marL="0" lvl="0" indent="0" algn="l" rtl="0">
              <a:lnSpc>
                <a:spcPct val="90000"/>
              </a:lnSpc>
              <a:spcBef>
                <a:spcPts val="0"/>
              </a:spcBef>
              <a:spcAft>
                <a:spcPts val="0"/>
              </a:spcAft>
              <a:buClr>
                <a:schemeClr val="dk1"/>
              </a:buClr>
              <a:buSzPts val="2800"/>
              <a:buNone/>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Be Attentive</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Ask Open Questions</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Be Curious</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Non-Verbal Communication</a:t>
            </a:r>
          </a:p>
          <a:p>
            <a:pPr marL="514350" lvl="0" indent="-514350" algn="l" rtl="0">
              <a:lnSpc>
                <a:spcPct val="90000"/>
              </a:lnSpc>
              <a:spcBef>
                <a:spcPts val="0"/>
              </a:spcBef>
              <a:spcAft>
                <a:spcPts val="0"/>
              </a:spcAft>
              <a:buClr>
                <a:schemeClr val="dk1"/>
              </a:buClr>
              <a:buSzPts val="2800"/>
              <a:buFont typeface="+mj-lt"/>
              <a:buAutoNum type="arabicPeriod"/>
            </a:pPr>
            <a:endParaRPr lang="en-US" b="1" dirty="0"/>
          </a:p>
          <a:p>
            <a:pPr marL="514350" lvl="0" indent="-514350" algn="l" rtl="0">
              <a:lnSpc>
                <a:spcPct val="90000"/>
              </a:lnSpc>
              <a:spcBef>
                <a:spcPts val="0"/>
              </a:spcBef>
              <a:spcAft>
                <a:spcPts val="0"/>
              </a:spcAft>
              <a:buClr>
                <a:schemeClr val="dk1"/>
              </a:buClr>
              <a:buSzPts val="2800"/>
              <a:buFont typeface="+mj-lt"/>
              <a:buAutoNum type="arabicPeriod"/>
            </a:pPr>
            <a:r>
              <a:rPr lang="en-US" b="1" dirty="0"/>
              <a:t>Summarize Throughout</a:t>
            </a:r>
          </a:p>
          <a:p>
            <a:endParaRPr lang="en-GB"/>
          </a:p>
        </p:txBody>
      </p:sp>
    </p:spTree>
    <p:extLst>
      <p:ext uri="{BB962C8B-B14F-4D97-AF65-F5344CB8AC3E}">
        <p14:creationId xmlns:p14="http://schemas.microsoft.com/office/powerpoint/2010/main" val="1400133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Plassholder for innhold 2">
            <a:extLst>
              <a:ext uri="{FF2B5EF4-FFF2-40B4-BE49-F238E27FC236}">
                <a16:creationId xmlns:a16="http://schemas.microsoft.com/office/drawing/2014/main" id="{281F0142-59D0-6279-DB5D-07F393ABA78F}"/>
              </a:ext>
            </a:extLst>
          </p:cNvPr>
          <p:cNvGraphicFramePr>
            <a:graphicFrameLocks noGrp="1"/>
          </p:cNvGraphicFramePr>
          <p:nvPr>
            <p:ph idx="1"/>
            <p:extLst>
              <p:ext uri="{D42A27DB-BD31-4B8C-83A1-F6EECF244321}">
                <p14:modId xmlns:p14="http://schemas.microsoft.com/office/powerpoint/2010/main" val="459424841"/>
              </p:ext>
            </p:extLst>
          </p:nvPr>
        </p:nvGraphicFramePr>
        <p:xfrm>
          <a:off x="194872" y="176655"/>
          <a:ext cx="11722308" cy="654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960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7D93091C-1EA0-DC5B-4852-1078D630C9BD}"/>
              </a:ext>
            </a:extLst>
          </p:cNvPr>
          <p:cNvGraphicFramePr>
            <a:graphicFrameLocks noGrp="1"/>
          </p:cNvGraphicFramePr>
          <p:nvPr>
            <p:ph idx="1"/>
            <p:extLst>
              <p:ext uri="{D42A27DB-BD31-4B8C-83A1-F6EECF244321}">
                <p14:modId xmlns:p14="http://schemas.microsoft.com/office/powerpoint/2010/main" val="2565968767"/>
              </p:ext>
            </p:extLst>
          </p:nvPr>
        </p:nvGraphicFramePr>
        <p:xfrm>
          <a:off x="0" y="0"/>
          <a:ext cx="12191999" cy="617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646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Plassholder for innhold 2">
            <a:extLst>
              <a:ext uri="{FF2B5EF4-FFF2-40B4-BE49-F238E27FC236}">
                <a16:creationId xmlns:a16="http://schemas.microsoft.com/office/drawing/2014/main" id="{618B3B58-198F-5242-9DD1-CC8C2EF1E383}"/>
              </a:ext>
            </a:extLst>
          </p:cNvPr>
          <p:cNvGraphicFramePr>
            <a:graphicFrameLocks noGrp="1"/>
          </p:cNvGraphicFramePr>
          <p:nvPr>
            <p:ph idx="1"/>
            <p:extLst>
              <p:ext uri="{D42A27DB-BD31-4B8C-83A1-F6EECF244321}">
                <p14:modId xmlns:p14="http://schemas.microsoft.com/office/powerpoint/2010/main" val="3532904466"/>
              </p:ext>
            </p:extLst>
          </p:nvPr>
        </p:nvGraphicFramePr>
        <p:xfrm>
          <a:off x="147195" y="92596"/>
          <a:ext cx="6617843" cy="662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descr="Et bilde som inneholder person, finger, klær, rist&#10;&#10;Automatisk generert beskrivelse">
            <a:extLst>
              <a:ext uri="{FF2B5EF4-FFF2-40B4-BE49-F238E27FC236}">
                <a16:creationId xmlns:a16="http://schemas.microsoft.com/office/drawing/2014/main" id="{77DEDC8F-1605-DB79-4D83-08EF856D1A79}"/>
              </a:ext>
            </a:extLst>
          </p:cNvPr>
          <p:cNvPicPr>
            <a:picLocks noChangeAspect="1"/>
          </p:cNvPicPr>
          <p:nvPr/>
        </p:nvPicPr>
        <p:blipFill rotWithShape="1">
          <a:blip r:embed="rId8"/>
          <a:srcRect l="29509" r="14327"/>
          <a:stretch/>
        </p:blipFill>
        <p:spPr>
          <a:xfrm>
            <a:off x="7405141" y="585342"/>
            <a:ext cx="4678545" cy="5530645"/>
          </a:xfrm>
          <a:prstGeom prst="rect">
            <a:avLst/>
          </a:prstGeom>
          <a:effectLst>
            <a:glow rad="167583">
              <a:schemeClr val="accent1">
                <a:alpha val="40000"/>
              </a:schemeClr>
            </a:glow>
            <a:softEdge rad="97953"/>
          </a:effectLst>
        </p:spPr>
      </p:pic>
    </p:spTree>
    <p:extLst>
      <p:ext uri="{BB962C8B-B14F-4D97-AF65-F5344CB8AC3E}">
        <p14:creationId xmlns:p14="http://schemas.microsoft.com/office/powerpoint/2010/main" val="1658678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93FF84-B384-6964-78D3-671D9FBCCB28}"/>
              </a:ext>
            </a:extLst>
          </p:cNvPr>
          <p:cNvSpPr>
            <a:spLocks noGrp="1"/>
          </p:cNvSpPr>
          <p:nvPr>
            <p:ph type="title"/>
          </p:nvPr>
        </p:nvSpPr>
        <p:spPr>
          <a:xfrm>
            <a:off x="328968" y="99489"/>
            <a:ext cx="7007299" cy="1454051"/>
          </a:xfrm>
        </p:spPr>
        <p:txBody>
          <a:bodyPr>
            <a:normAutofit/>
          </a:bodyPr>
          <a:lstStyle/>
          <a:p>
            <a:r>
              <a:rPr lang="en-GB" sz="4000" b="1"/>
              <a:t>Encourage communication</a:t>
            </a:r>
          </a:p>
        </p:txBody>
      </p:sp>
      <p:pic>
        <p:nvPicPr>
          <p:cNvPr id="7" name="Graphic 6" descr="Døv">
            <a:extLst>
              <a:ext uri="{FF2B5EF4-FFF2-40B4-BE49-F238E27FC236}">
                <a16:creationId xmlns:a16="http://schemas.microsoft.com/office/drawing/2014/main" id="{AF88A453-3A56-B657-1D41-37ED88FD92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Plassholder for innhold 2">
            <a:extLst>
              <a:ext uri="{FF2B5EF4-FFF2-40B4-BE49-F238E27FC236}">
                <a16:creationId xmlns:a16="http://schemas.microsoft.com/office/drawing/2014/main" id="{F1F11574-FF4F-00EF-365A-BD1D92019A29}"/>
              </a:ext>
            </a:extLst>
          </p:cNvPr>
          <p:cNvSpPr>
            <a:spLocks noGrp="1"/>
          </p:cNvSpPr>
          <p:nvPr>
            <p:ph idx="1"/>
          </p:nvPr>
        </p:nvSpPr>
        <p:spPr>
          <a:xfrm>
            <a:off x="5336499" y="1139252"/>
            <a:ext cx="6682682" cy="5718748"/>
          </a:xfrm>
        </p:spPr>
        <p:txBody>
          <a:bodyPr anchor="ctr">
            <a:normAutofit/>
          </a:bodyPr>
          <a:lstStyle/>
          <a:p>
            <a:pPr>
              <a:buFont typeface="Arial" panose="020B0604020202020204" pitchFamily="34" charset="0"/>
              <a:buChar char="•"/>
            </a:pPr>
            <a:r>
              <a:rPr lang="nb-NO" b="0" i="0" u="none" strike="noStrike">
                <a:effectLst/>
              </a:rPr>
              <a:t>speak clearly and slowly, using short sentences</a:t>
            </a:r>
          </a:p>
          <a:p>
            <a:pPr>
              <a:buFont typeface="Arial" panose="020B0604020202020204" pitchFamily="34" charset="0"/>
              <a:buChar char="•"/>
            </a:pPr>
            <a:r>
              <a:rPr lang="nb-NO" b="0" i="0" u="none" strike="noStrike">
                <a:effectLst/>
              </a:rPr>
              <a:t>make eye contact with the person when they're talking or asking questions</a:t>
            </a:r>
          </a:p>
          <a:p>
            <a:pPr>
              <a:buFont typeface="Arial" panose="020B0604020202020204" pitchFamily="34" charset="0"/>
              <a:buChar char="•"/>
            </a:pPr>
            <a:r>
              <a:rPr lang="nb-NO" b="0" i="0" u="none" strike="noStrike">
                <a:effectLst/>
              </a:rPr>
              <a:t>give them time to respond, because they may feel pressured if you try to speed up their answers</a:t>
            </a:r>
          </a:p>
          <a:p>
            <a:pPr>
              <a:buFont typeface="Arial" panose="020B0604020202020204" pitchFamily="34" charset="0"/>
              <a:buChar char="•"/>
            </a:pPr>
            <a:r>
              <a:rPr lang="nb-NO" b="0" i="0" u="none" strike="noStrike">
                <a:effectLst/>
              </a:rPr>
              <a:t>encourage them to join in conversations with others, where possible</a:t>
            </a:r>
          </a:p>
          <a:p>
            <a:pPr>
              <a:buFont typeface="Arial" panose="020B0604020202020204" pitchFamily="34" charset="0"/>
              <a:buChar char="•"/>
            </a:pPr>
            <a:r>
              <a:rPr lang="nb-NO" b="0" i="0" u="none" strike="noStrike">
                <a:effectLst/>
              </a:rPr>
              <a:t>let them speak for themselves during discussions about their welfare or health issues</a:t>
            </a:r>
          </a:p>
          <a:p>
            <a:endParaRPr lang="en-GB" sz="180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23359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sketch, illustrasjon, strektegning, kunst&#10;&#10;Automatisk generert beskrivelse">
            <a:extLst>
              <a:ext uri="{FF2B5EF4-FFF2-40B4-BE49-F238E27FC236}">
                <a16:creationId xmlns:a16="http://schemas.microsoft.com/office/drawing/2014/main" id="{6EE589E2-3F1A-21CC-536E-4863206B8A6A}"/>
              </a:ext>
            </a:extLst>
          </p:cNvPr>
          <p:cNvPicPr>
            <a:picLocks noChangeAspect="1"/>
          </p:cNvPicPr>
          <p:nvPr/>
        </p:nvPicPr>
        <p:blipFill>
          <a:blip r:embed="rId3"/>
          <a:stretch>
            <a:fillRect/>
          </a:stretch>
        </p:blipFill>
        <p:spPr>
          <a:xfrm>
            <a:off x="134912" y="1214203"/>
            <a:ext cx="4831814" cy="4571999"/>
          </a:xfrm>
          <a:prstGeom prst="rect">
            <a:avLst/>
          </a:prstGeom>
        </p:spPr>
      </p:pic>
      <p:sp>
        <p:nvSpPr>
          <p:cNvPr id="3" name="Plassholder for innhold 2">
            <a:extLst>
              <a:ext uri="{FF2B5EF4-FFF2-40B4-BE49-F238E27FC236}">
                <a16:creationId xmlns:a16="http://schemas.microsoft.com/office/drawing/2014/main" id="{F1F11574-FF4F-00EF-365A-BD1D92019A29}"/>
              </a:ext>
            </a:extLst>
          </p:cNvPr>
          <p:cNvSpPr>
            <a:spLocks noGrp="1"/>
          </p:cNvSpPr>
          <p:nvPr>
            <p:ph idx="1"/>
          </p:nvPr>
        </p:nvSpPr>
        <p:spPr>
          <a:xfrm>
            <a:off x="5726243" y="0"/>
            <a:ext cx="6463121" cy="6970426"/>
          </a:xfrm>
        </p:spPr>
        <p:txBody>
          <a:bodyPr anchor="ctr">
            <a:normAutofit/>
          </a:bodyPr>
          <a:lstStyle/>
          <a:p>
            <a:pPr>
              <a:buFont typeface="Arial" panose="020B0604020202020204" pitchFamily="34" charset="0"/>
              <a:buChar char="•"/>
            </a:pPr>
            <a:r>
              <a:rPr lang="nb-NO" b="0" i="0" u="none" strike="noStrike">
                <a:effectLst/>
              </a:rPr>
              <a:t>try not to patronise them, or ridicule what they say</a:t>
            </a:r>
          </a:p>
          <a:p>
            <a:pPr>
              <a:buFont typeface="Arial" panose="020B0604020202020204" pitchFamily="34" charset="0"/>
              <a:buChar char="•"/>
            </a:pPr>
            <a:r>
              <a:rPr lang="nb-NO" b="0" i="0" u="none" strike="noStrike">
                <a:effectLst/>
              </a:rPr>
              <a:t>acknowledge what they have said, even if they do not answer your question, or what they say seems out of context – show that you've heard them and encourage them to say more about their answer</a:t>
            </a:r>
          </a:p>
          <a:p>
            <a:pPr>
              <a:buFont typeface="Arial" panose="020B0604020202020204" pitchFamily="34" charset="0"/>
              <a:buChar char="•"/>
            </a:pPr>
            <a:r>
              <a:rPr lang="nb-NO" b="0" i="0" u="none" strike="noStrike">
                <a:effectLst/>
              </a:rPr>
              <a:t>give them simple choices – avoid creating complicated choices or options for them</a:t>
            </a:r>
          </a:p>
          <a:p>
            <a:pPr>
              <a:buFont typeface="Arial" panose="020B0604020202020204" pitchFamily="34" charset="0"/>
              <a:buChar char="•"/>
            </a:pPr>
            <a:r>
              <a:rPr lang="nb-NO" b="0" i="0" u="none" strike="noStrike">
                <a:effectLst/>
              </a:rPr>
              <a:t>use other ways to communicate – such as rephrasing questions because they cannot answer in the way they used to</a:t>
            </a:r>
          </a:p>
          <a:p>
            <a:endParaRPr lang="en-GB" sz="1800">
              <a:solidFill>
                <a:schemeClr val="tx2"/>
              </a:solidFill>
            </a:endParaRPr>
          </a:p>
        </p:txBody>
      </p:sp>
      <p:grpSp>
        <p:nvGrpSpPr>
          <p:cNvPr id="16" name="Group 15">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7" name="Freeform: Shape 16">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0429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760197-2C63-00D9-6E01-9536D35FEC59}"/>
              </a:ext>
            </a:extLst>
          </p:cNvPr>
          <p:cNvSpPr>
            <a:spLocks noGrp="1"/>
          </p:cNvSpPr>
          <p:nvPr>
            <p:ph type="title"/>
          </p:nvPr>
        </p:nvSpPr>
        <p:spPr/>
        <p:txBody>
          <a:bodyPr/>
          <a:lstStyle/>
          <a:p>
            <a:r>
              <a:rPr lang="en-GB" dirty="0"/>
              <a:t>Body language and physical contact</a:t>
            </a:r>
          </a:p>
        </p:txBody>
      </p:sp>
      <p:sp>
        <p:nvSpPr>
          <p:cNvPr id="3" name="Plassholder for innhold 2">
            <a:extLst>
              <a:ext uri="{FF2B5EF4-FFF2-40B4-BE49-F238E27FC236}">
                <a16:creationId xmlns:a16="http://schemas.microsoft.com/office/drawing/2014/main" id="{FBCF0537-77CC-FE8C-0765-481C7BDFE219}"/>
              </a:ext>
            </a:extLst>
          </p:cNvPr>
          <p:cNvSpPr>
            <a:spLocks noGrp="1"/>
          </p:cNvSpPr>
          <p:nvPr>
            <p:ph idx="1"/>
          </p:nvPr>
        </p:nvSpPr>
        <p:spPr/>
        <p:txBody>
          <a:bodyPr/>
          <a:lstStyle/>
          <a:p>
            <a:pPr algn="l">
              <a:buFont typeface="Arial" panose="020B0604020202020204" pitchFamily="34" charset="0"/>
              <a:buChar char="•"/>
            </a:pPr>
            <a:r>
              <a:rPr lang="nb-NO" b="0" i="0" u="none" strike="noStrike" dirty="0">
                <a:solidFill>
                  <a:srgbClr val="212B32"/>
                </a:solidFill>
                <a:effectLst/>
              </a:rPr>
              <a:t>be </a:t>
            </a:r>
            <a:r>
              <a:rPr lang="nb-NO" b="0" i="0" u="none" strike="noStrike" dirty="0" err="1">
                <a:solidFill>
                  <a:srgbClr val="212B32"/>
                </a:solidFill>
                <a:effectLst/>
              </a:rPr>
              <a:t>patient</a:t>
            </a:r>
            <a:r>
              <a:rPr lang="nb-NO" b="0" i="0" u="none" strike="noStrike" dirty="0">
                <a:solidFill>
                  <a:srgbClr val="212B32"/>
                </a:solidFill>
                <a:effectLst/>
              </a:rPr>
              <a:t> and </a:t>
            </a:r>
            <a:r>
              <a:rPr lang="nb-NO" b="0" i="0" u="none" strike="noStrike" dirty="0" err="1">
                <a:solidFill>
                  <a:srgbClr val="212B32"/>
                </a:solidFill>
                <a:effectLst/>
              </a:rPr>
              <a:t>remain</a:t>
            </a:r>
            <a:r>
              <a:rPr lang="nb-NO" b="0" i="0" u="none" strike="noStrike" dirty="0">
                <a:solidFill>
                  <a:srgbClr val="212B32"/>
                </a:solidFill>
                <a:effectLst/>
              </a:rPr>
              <a:t> </a:t>
            </a:r>
            <a:r>
              <a:rPr lang="nb-NO" b="0" i="0" u="none" strike="noStrike" dirty="0" err="1">
                <a:solidFill>
                  <a:srgbClr val="212B32"/>
                </a:solidFill>
                <a:effectLst/>
              </a:rPr>
              <a:t>calm</a:t>
            </a:r>
            <a:r>
              <a:rPr lang="nb-NO" b="0" i="0" u="none" strike="noStrike" dirty="0">
                <a:solidFill>
                  <a:srgbClr val="212B32"/>
                </a:solidFill>
                <a:effectLst/>
              </a:rPr>
              <a:t>, </a:t>
            </a:r>
            <a:r>
              <a:rPr lang="nb-NO" b="0" i="0" u="none" strike="noStrike" dirty="0" err="1">
                <a:solidFill>
                  <a:srgbClr val="212B32"/>
                </a:solidFill>
                <a:effectLst/>
              </a:rPr>
              <a:t>which</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communicate</a:t>
            </a:r>
            <a:r>
              <a:rPr lang="nb-NO" b="0" i="0" u="none" strike="noStrike" dirty="0">
                <a:solidFill>
                  <a:srgbClr val="212B32"/>
                </a:solidFill>
                <a:effectLst/>
              </a:rPr>
              <a:t> more </a:t>
            </a:r>
            <a:r>
              <a:rPr lang="nb-NO" b="0" i="0" u="none" strike="noStrike" dirty="0" err="1">
                <a:solidFill>
                  <a:srgbClr val="212B32"/>
                </a:solidFill>
                <a:effectLst/>
              </a:rPr>
              <a:t>easily</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keep</a:t>
            </a:r>
            <a:r>
              <a:rPr lang="nb-NO" b="0" i="0" u="none" strike="noStrike" dirty="0">
                <a:solidFill>
                  <a:srgbClr val="212B32"/>
                </a:solidFill>
                <a:effectLst/>
              </a:rPr>
              <a:t> </a:t>
            </a:r>
            <a:r>
              <a:rPr lang="nb-NO" b="0" i="0" u="none" strike="noStrike" dirty="0" err="1">
                <a:solidFill>
                  <a:srgbClr val="212B32"/>
                </a:solidFill>
                <a:effectLst/>
              </a:rPr>
              <a:t>your</a:t>
            </a:r>
            <a:r>
              <a:rPr lang="nb-NO" b="0" i="0" u="none" strike="noStrike" dirty="0">
                <a:solidFill>
                  <a:srgbClr val="212B32"/>
                </a:solidFill>
                <a:effectLst/>
              </a:rPr>
              <a:t> tone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voice</a:t>
            </a:r>
            <a:r>
              <a:rPr lang="nb-NO" b="0" i="0" u="none" strike="noStrike" dirty="0">
                <a:solidFill>
                  <a:srgbClr val="212B32"/>
                </a:solidFill>
                <a:effectLst/>
              </a:rPr>
              <a:t> positive and </a:t>
            </a:r>
            <a:r>
              <a:rPr lang="nb-NO" b="0" i="0" u="none" strike="noStrike" dirty="0" err="1">
                <a:solidFill>
                  <a:srgbClr val="212B32"/>
                </a:solidFill>
                <a:effectLst/>
              </a:rPr>
              <a:t>friendly</a:t>
            </a:r>
            <a:r>
              <a:rPr lang="nb-NO" b="0" i="0" u="none" strike="noStrike" dirty="0">
                <a:solidFill>
                  <a:srgbClr val="212B32"/>
                </a:solidFill>
                <a:effectLst/>
              </a:rPr>
              <a:t>, </a:t>
            </a:r>
            <a:r>
              <a:rPr lang="nb-NO" b="0" i="0" u="none" strike="noStrike" dirty="0" err="1">
                <a:solidFill>
                  <a:srgbClr val="212B32"/>
                </a:solidFill>
                <a:effectLst/>
              </a:rPr>
              <a:t>where</a:t>
            </a:r>
            <a:r>
              <a:rPr lang="nb-NO" b="0" i="0" u="none" strike="noStrike" dirty="0">
                <a:solidFill>
                  <a:srgbClr val="212B32"/>
                </a:solidFill>
                <a:effectLst/>
              </a:rPr>
              <a:t> </a:t>
            </a:r>
            <a:r>
              <a:rPr lang="nb-NO" b="0" i="0" u="none" strike="noStrike" dirty="0" err="1">
                <a:solidFill>
                  <a:srgbClr val="212B32"/>
                </a:solidFill>
                <a:effectLst/>
              </a:rPr>
              <a:t>possible</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talk to </a:t>
            </a:r>
            <a:r>
              <a:rPr lang="nb-NO" b="0" i="0" u="none" strike="noStrike" dirty="0" err="1">
                <a:solidFill>
                  <a:srgbClr val="212B32"/>
                </a:solidFill>
                <a:effectLst/>
              </a:rPr>
              <a:t>them</a:t>
            </a:r>
            <a:r>
              <a:rPr lang="nb-NO" b="0" i="0" u="none" strike="noStrike" dirty="0">
                <a:solidFill>
                  <a:srgbClr val="212B32"/>
                </a:solidFill>
                <a:effectLst/>
              </a:rPr>
              <a:t> at a </a:t>
            </a:r>
            <a:r>
              <a:rPr lang="nb-NO" b="0" i="0" u="none" strike="noStrike" dirty="0" err="1">
                <a:solidFill>
                  <a:srgbClr val="212B32"/>
                </a:solidFill>
                <a:effectLst/>
              </a:rPr>
              <a:t>respectful</a:t>
            </a:r>
            <a:r>
              <a:rPr lang="nb-NO" b="0" i="0" u="none" strike="noStrike" dirty="0">
                <a:solidFill>
                  <a:srgbClr val="212B32"/>
                </a:solidFill>
                <a:effectLst/>
              </a:rPr>
              <a:t> </a:t>
            </a:r>
            <a:r>
              <a:rPr lang="nb-NO" b="0" i="0" u="none" strike="noStrike" dirty="0" err="1">
                <a:solidFill>
                  <a:srgbClr val="212B32"/>
                </a:solidFill>
                <a:effectLst/>
              </a:rPr>
              <a:t>distance</a:t>
            </a:r>
            <a:r>
              <a:rPr lang="nb-NO" b="0" i="0" u="none" strike="noStrike" dirty="0">
                <a:solidFill>
                  <a:srgbClr val="212B32"/>
                </a:solidFill>
                <a:effectLst/>
              </a:rPr>
              <a:t> to </a:t>
            </a:r>
            <a:r>
              <a:rPr lang="nb-NO" b="0" i="0" u="none" strike="noStrike" dirty="0" err="1">
                <a:solidFill>
                  <a:srgbClr val="212B32"/>
                </a:solidFill>
                <a:effectLst/>
              </a:rPr>
              <a:t>avoid</a:t>
            </a:r>
            <a:r>
              <a:rPr lang="nb-NO" b="0" i="0" u="none" strike="noStrike" dirty="0">
                <a:solidFill>
                  <a:srgbClr val="212B32"/>
                </a:solidFill>
                <a:effectLst/>
              </a:rPr>
              <a:t> </a:t>
            </a:r>
            <a:r>
              <a:rPr lang="nb-NO" b="0" i="0" u="none" strike="noStrike" dirty="0" err="1">
                <a:solidFill>
                  <a:srgbClr val="212B32"/>
                </a:solidFill>
                <a:effectLst/>
              </a:rPr>
              <a:t>intimidating</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 </a:t>
            </a:r>
            <a:r>
              <a:rPr lang="nb-NO" b="0" i="0" u="none" strike="noStrike" dirty="0" err="1">
                <a:solidFill>
                  <a:srgbClr val="212B32"/>
                </a:solidFill>
                <a:effectLst/>
              </a:rPr>
              <a:t>being</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same </a:t>
            </a:r>
            <a:r>
              <a:rPr lang="nb-NO" b="0" i="0" u="none" strike="noStrike" dirty="0" err="1">
                <a:solidFill>
                  <a:srgbClr val="212B32"/>
                </a:solidFill>
                <a:effectLst/>
              </a:rPr>
              <a:t>level</a:t>
            </a:r>
            <a:r>
              <a:rPr lang="nb-NO" b="0" i="0" u="none" strike="noStrike" dirty="0">
                <a:solidFill>
                  <a:srgbClr val="212B32"/>
                </a:solidFill>
                <a:effectLst/>
              </a:rPr>
              <a:t> or </a:t>
            </a:r>
            <a:r>
              <a:rPr lang="nb-NO" b="0" i="0" u="none" strike="noStrike" dirty="0" err="1">
                <a:solidFill>
                  <a:srgbClr val="212B32"/>
                </a:solidFill>
                <a:effectLst/>
              </a:rPr>
              <a:t>lower</a:t>
            </a:r>
            <a:r>
              <a:rPr lang="nb-NO" b="0" i="0" u="none" strike="noStrike" dirty="0">
                <a:solidFill>
                  <a:srgbClr val="212B32"/>
                </a:solidFill>
                <a:effectLst/>
              </a:rPr>
              <a:t> </a:t>
            </a:r>
            <a:r>
              <a:rPr lang="nb-NO" b="0" i="0" u="none" strike="noStrike" dirty="0" err="1">
                <a:solidFill>
                  <a:srgbClr val="212B32"/>
                </a:solidFill>
                <a:effectLst/>
              </a:rPr>
              <a:t>than</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(for </a:t>
            </a:r>
            <a:r>
              <a:rPr lang="nb-NO" b="0" i="0" u="none" strike="noStrike" dirty="0" err="1">
                <a:solidFill>
                  <a:srgbClr val="212B32"/>
                </a:solidFill>
                <a:effectLst/>
              </a:rPr>
              <a:t>example</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sitting)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also</a:t>
            </a:r>
            <a:r>
              <a:rPr lang="nb-NO" b="0" i="0" u="none" strike="noStrike" dirty="0">
                <a:solidFill>
                  <a:srgbClr val="212B32"/>
                </a:solidFill>
                <a:effectLst/>
              </a:rPr>
              <a:t> </a:t>
            </a:r>
            <a:r>
              <a:rPr lang="nb-NO" b="0" i="0" u="none" strike="noStrike" dirty="0" err="1">
                <a:solidFill>
                  <a:srgbClr val="212B32"/>
                </a:solidFill>
                <a:effectLst/>
              </a:rPr>
              <a:t>help</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pat</a:t>
            </a:r>
            <a:r>
              <a:rPr lang="nb-NO" b="0" i="0" u="none" strike="noStrike" dirty="0">
                <a:solidFill>
                  <a:srgbClr val="212B32"/>
                </a:solidFill>
                <a:effectLst/>
              </a:rPr>
              <a:t> or hold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person's</a:t>
            </a:r>
            <a:r>
              <a:rPr lang="nb-NO" b="0" i="0" u="none" strike="noStrike" dirty="0">
                <a:solidFill>
                  <a:srgbClr val="212B32"/>
                </a:solidFill>
                <a:effectLst/>
              </a:rPr>
              <a:t> hand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talking</a:t>
            </a:r>
            <a:r>
              <a:rPr lang="nb-NO" b="0" i="0" u="none" strike="noStrike" dirty="0">
                <a:solidFill>
                  <a:srgbClr val="212B32"/>
                </a:solidFill>
                <a:effectLst/>
              </a:rPr>
              <a:t> to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help</a:t>
            </a:r>
            <a:r>
              <a:rPr lang="nb-NO" b="0" i="0" u="none" strike="noStrike" dirty="0">
                <a:solidFill>
                  <a:srgbClr val="212B32"/>
                </a:solidFill>
                <a:effectLst/>
              </a:rPr>
              <a:t> </a:t>
            </a:r>
            <a:r>
              <a:rPr lang="nb-NO" b="0" i="0" u="none" strike="noStrike" dirty="0" err="1">
                <a:solidFill>
                  <a:srgbClr val="212B32"/>
                </a:solidFill>
                <a:effectLst/>
              </a:rPr>
              <a:t>reassure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and make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feel</a:t>
            </a:r>
            <a:r>
              <a:rPr lang="nb-NO" b="0" i="0" u="none" strike="noStrike" dirty="0">
                <a:solidFill>
                  <a:srgbClr val="212B32"/>
                </a:solidFill>
                <a:effectLst/>
              </a:rPr>
              <a:t> </a:t>
            </a:r>
            <a:r>
              <a:rPr lang="nb-NO" b="0" i="0" u="none" strike="noStrike" dirty="0" err="1">
                <a:solidFill>
                  <a:srgbClr val="212B32"/>
                </a:solidFill>
                <a:effectLst/>
              </a:rPr>
              <a:t>closer</a:t>
            </a:r>
            <a:r>
              <a:rPr lang="nb-NO" b="0" i="0" u="none" strike="noStrike" dirty="0">
                <a:solidFill>
                  <a:srgbClr val="212B32"/>
                </a:solidFill>
                <a:effectLst/>
              </a:rPr>
              <a:t> – </a:t>
            </a:r>
            <a:r>
              <a:rPr lang="nb-NO" b="0" i="0" u="none" strike="noStrike" dirty="0" err="1">
                <a:solidFill>
                  <a:srgbClr val="212B32"/>
                </a:solidFill>
                <a:effectLst/>
              </a:rPr>
              <a:t>watch</a:t>
            </a:r>
            <a:r>
              <a:rPr lang="nb-NO" b="0" i="0" u="none" strike="noStrike" dirty="0">
                <a:solidFill>
                  <a:srgbClr val="212B32"/>
                </a:solidFill>
                <a:effectLst/>
              </a:rPr>
              <a:t> </a:t>
            </a:r>
            <a:r>
              <a:rPr lang="nb-NO" b="0" i="0" u="none" strike="noStrike" dirty="0" err="1">
                <a:solidFill>
                  <a:srgbClr val="212B32"/>
                </a:solidFill>
                <a:effectLst/>
              </a:rPr>
              <a:t>their</a:t>
            </a:r>
            <a:r>
              <a:rPr lang="nb-NO" b="0" i="0" u="none" strike="noStrike" dirty="0">
                <a:solidFill>
                  <a:srgbClr val="212B32"/>
                </a:solidFill>
                <a:effectLst/>
              </a:rPr>
              <a:t> body </a:t>
            </a:r>
            <a:r>
              <a:rPr lang="nb-NO" b="0" i="0" u="none" strike="noStrike" dirty="0" err="1">
                <a:solidFill>
                  <a:srgbClr val="212B32"/>
                </a:solidFill>
                <a:effectLst/>
              </a:rPr>
              <a:t>language</a:t>
            </a:r>
            <a:r>
              <a:rPr lang="nb-NO" b="0" i="0" u="none" strike="noStrike" dirty="0">
                <a:solidFill>
                  <a:srgbClr val="212B32"/>
                </a:solidFill>
                <a:effectLst/>
              </a:rPr>
              <a:t> and listen to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say</a:t>
            </a:r>
            <a:r>
              <a:rPr lang="nb-NO" b="0" i="0" u="none" strike="noStrike" dirty="0">
                <a:solidFill>
                  <a:srgbClr val="212B32"/>
                </a:solidFill>
                <a:effectLst/>
              </a:rPr>
              <a:t> to </a:t>
            </a:r>
            <a:r>
              <a:rPr lang="nb-NO" b="0" i="0" u="none" strike="noStrike" dirty="0" err="1">
                <a:solidFill>
                  <a:srgbClr val="212B32"/>
                </a:solidFill>
                <a:effectLst/>
              </a:rPr>
              <a:t>see</a:t>
            </a:r>
            <a:r>
              <a:rPr lang="nb-NO" b="0" i="0" u="none" strike="noStrike" dirty="0">
                <a:solidFill>
                  <a:srgbClr val="212B32"/>
                </a:solidFill>
                <a:effectLst/>
              </a:rPr>
              <a:t> </a:t>
            </a:r>
            <a:r>
              <a:rPr lang="nb-NO" b="0" i="0" u="none" strike="noStrike" dirty="0" err="1">
                <a:solidFill>
                  <a:srgbClr val="212B32"/>
                </a:solidFill>
                <a:effectLst/>
              </a:rPr>
              <a:t>whether</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comfortable</a:t>
            </a:r>
            <a:r>
              <a:rPr lang="nb-NO" b="0" i="0" u="none" strike="noStrike" dirty="0">
                <a:solidFill>
                  <a:srgbClr val="212B32"/>
                </a:solidFill>
                <a:effectLst/>
              </a:rPr>
              <a:t> </a:t>
            </a:r>
            <a:r>
              <a:rPr lang="nb-NO" b="0" i="0" u="none" strike="noStrike" dirty="0" err="1">
                <a:solidFill>
                  <a:srgbClr val="212B32"/>
                </a:solidFill>
                <a:effectLst/>
              </a:rPr>
              <a:t>with</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a:t>
            </a:r>
            <a:r>
              <a:rPr lang="nb-NO" b="0" i="0" u="none" strike="noStrike" dirty="0" err="1">
                <a:solidFill>
                  <a:srgbClr val="212B32"/>
                </a:solidFill>
                <a:effectLst/>
              </a:rPr>
              <a:t>this</a:t>
            </a:r>
            <a:endParaRPr lang="nb-NO" b="0" i="0" u="none" strike="noStrike" dirty="0">
              <a:solidFill>
                <a:srgbClr val="212B32"/>
              </a:solidFill>
              <a:effectLst/>
            </a:endParaRPr>
          </a:p>
          <a:p>
            <a:endParaRPr lang="en-GB" dirty="0"/>
          </a:p>
        </p:txBody>
      </p:sp>
    </p:spTree>
    <p:extLst>
      <p:ext uri="{BB962C8B-B14F-4D97-AF65-F5344CB8AC3E}">
        <p14:creationId xmlns:p14="http://schemas.microsoft.com/office/powerpoint/2010/main" val="2077211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1B2E85-7383-351E-4E23-BD6F1A47DED5}"/>
              </a:ext>
            </a:extLst>
          </p:cNvPr>
          <p:cNvSpPr>
            <a:spLocks noGrp="1"/>
          </p:cNvSpPr>
          <p:nvPr>
            <p:ph type="title"/>
          </p:nvPr>
        </p:nvSpPr>
        <p:spPr/>
        <p:txBody>
          <a:bodyPr/>
          <a:lstStyle/>
          <a:p>
            <a:r>
              <a:rPr lang="en-GB" dirty="0"/>
              <a:t>Listening and understanding</a:t>
            </a:r>
          </a:p>
        </p:txBody>
      </p:sp>
      <p:sp>
        <p:nvSpPr>
          <p:cNvPr id="3" name="Plassholder for innhold 2">
            <a:extLst>
              <a:ext uri="{FF2B5EF4-FFF2-40B4-BE49-F238E27FC236}">
                <a16:creationId xmlns:a16="http://schemas.microsoft.com/office/drawing/2014/main" id="{73CE17C5-EF11-F482-9AED-08E1BDF3C3A8}"/>
              </a:ext>
            </a:extLst>
          </p:cNvPr>
          <p:cNvSpPr>
            <a:spLocks noGrp="1"/>
          </p:cNvSpPr>
          <p:nvPr>
            <p:ph idx="1"/>
          </p:nvPr>
        </p:nvSpPr>
        <p:spPr/>
        <p:txBody>
          <a:bodyPr>
            <a:normAutofit lnSpcReduction="10000"/>
          </a:bodyPr>
          <a:lstStyle/>
          <a:p>
            <a:pPr algn="l">
              <a:buFont typeface="Arial" panose="020B0604020202020204" pitchFamily="34" charset="0"/>
              <a:buChar char="•"/>
            </a:pPr>
            <a:r>
              <a:rPr lang="nb-NO" b="0" i="0" u="none" strike="noStrike" dirty="0" err="1">
                <a:solidFill>
                  <a:srgbClr val="212B32"/>
                </a:solidFill>
                <a:effectLst/>
              </a:rPr>
              <a:t>use</a:t>
            </a:r>
            <a:r>
              <a:rPr lang="nb-NO" b="0" i="0" u="none" strike="noStrike" dirty="0">
                <a:solidFill>
                  <a:srgbClr val="212B32"/>
                </a:solidFill>
                <a:effectLst/>
              </a:rPr>
              <a:t> </a:t>
            </a:r>
            <a:r>
              <a:rPr lang="nb-NO" b="0" i="0" u="none" strike="noStrike" dirty="0" err="1">
                <a:solidFill>
                  <a:srgbClr val="212B32"/>
                </a:solidFill>
                <a:effectLst/>
              </a:rPr>
              <a:t>eye</a:t>
            </a:r>
            <a:r>
              <a:rPr lang="nb-NO" b="0" i="0" u="none" strike="noStrike" dirty="0">
                <a:solidFill>
                  <a:srgbClr val="212B32"/>
                </a:solidFill>
                <a:effectLst/>
              </a:rPr>
              <a:t> </a:t>
            </a:r>
            <a:r>
              <a:rPr lang="nb-NO" b="0" i="0" u="none" strike="noStrike" dirty="0" err="1">
                <a:solidFill>
                  <a:srgbClr val="212B32"/>
                </a:solidFill>
                <a:effectLst/>
              </a:rPr>
              <a:t>contact</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the</a:t>
            </a:r>
            <a:r>
              <a:rPr lang="nb-NO" b="0" i="0" u="none" strike="noStrike" dirty="0">
                <a:solidFill>
                  <a:srgbClr val="212B32"/>
                </a:solidFill>
                <a:effectLst/>
              </a:rPr>
              <a:t> person, and </a:t>
            </a:r>
            <a:r>
              <a:rPr lang="nb-NO" b="0" i="0" u="none" strike="noStrike" dirty="0" err="1">
                <a:solidFill>
                  <a:srgbClr val="212B32"/>
                </a:solidFill>
                <a:effectLst/>
              </a:rPr>
              <a:t>encourage</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look</a:t>
            </a:r>
            <a:r>
              <a:rPr lang="nb-NO" b="0" i="0" u="none" strike="noStrike" dirty="0">
                <a:solidFill>
                  <a:srgbClr val="212B32"/>
                </a:solidFill>
                <a:effectLst/>
              </a:rPr>
              <a:t>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when</a:t>
            </a:r>
            <a:r>
              <a:rPr lang="nb-NO" b="0" i="0" u="none" strike="noStrike" dirty="0">
                <a:solidFill>
                  <a:srgbClr val="212B32"/>
                </a:solidFill>
                <a:effectLst/>
              </a:rPr>
              <a:t> </a:t>
            </a:r>
            <a:r>
              <a:rPr lang="nb-NO" b="0" i="0" u="none" strike="noStrike" dirty="0" err="1">
                <a:solidFill>
                  <a:srgbClr val="212B32"/>
                </a:solidFill>
                <a:effectLst/>
              </a:rPr>
              <a:t>either</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are</a:t>
            </a:r>
            <a:r>
              <a:rPr lang="nb-NO" b="0" i="0" u="none" strike="noStrike" dirty="0">
                <a:solidFill>
                  <a:srgbClr val="212B32"/>
                </a:solidFill>
                <a:effectLst/>
              </a:rPr>
              <a:t> </a:t>
            </a:r>
            <a:r>
              <a:rPr lang="nb-NO" b="0" i="0" u="none" strike="noStrike" dirty="0" err="1">
                <a:solidFill>
                  <a:srgbClr val="212B32"/>
                </a:solidFill>
                <a:effectLst/>
              </a:rPr>
              <a:t>talking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try</a:t>
            </a:r>
            <a:r>
              <a:rPr lang="nb-NO" b="0" i="0" u="none" strike="noStrike" dirty="0">
                <a:solidFill>
                  <a:srgbClr val="212B32"/>
                </a:solidFill>
                <a:effectLst/>
              </a:rPr>
              <a:t> not to </a:t>
            </a:r>
            <a:r>
              <a:rPr lang="nb-NO" b="0" i="0" u="none" strike="noStrike" dirty="0" err="1">
                <a:solidFill>
                  <a:srgbClr val="212B32"/>
                </a:solidFill>
                <a:effectLst/>
              </a:rPr>
              <a:t>interrupt</a:t>
            </a:r>
            <a:r>
              <a:rPr lang="nb-NO" b="0" i="0" u="none" strike="noStrike" dirty="0">
                <a:solidFill>
                  <a:srgbClr val="212B32"/>
                </a:solidFill>
                <a:effectLst/>
              </a:rPr>
              <a:t> </a:t>
            </a:r>
            <a:r>
              <a:rPr lang="nb-NO" b="0" i="0" u="none" strike="noStrike" dirty="0" err="1">
                <a:solidFill>
                  <a:srgbClr val="212B32"/>
                </a:solidFill>
                <a:effectLst/>
              </a:rPr>
              <a:t>them</a:t>
            </a:r>
            <a:r>
              <a:rPr lang="nb-NO" b="0" i="0" u="none" strike="noStrike" dirty="0">
                <a:solidFill>
                  <a:srgbClr val="212B32"/>
                </a:solidFill>
                <a:effectLst/>
              </a:rPr>
              <a:t>, </a:t>
            </a:r>
            <a:r>
              <a:rPr lang="nb-NO" b="0" i="0" u="none" strike="noStrike" dirty="0" err="1">
                <a:solidFill>
                  <a:srgbClr val="212B32"/>
                </a:solidFill>
                <a:effectLst/>
              </a:rPr>
              <a:t>even</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think</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know</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they're</a:t>
            </a:r>
            <a:r>
              <a:rPr lang="nb-NO" b="0" i="0" u="none" strike="noStrike" dirty="0">
                <a:solidFill>
                  <a:srgbClr val="212B32"/>
                </a:solidFill>
                <a:effectLst/>
              </a:rPr>
              <a:t> </a:t>
            </a:r>
            <a:r>
              <a:rPr lang="nb-NO" b="0" i="0" u="none" strike="noStrike" dirty="0" err="1">
                <a:solidFill>
                  <a:srgbClr val="212B32"/>
                </a:solidFill>
                <a:effectLst/>
              </a:rPr>
              <a:t>saying</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a:solidFill>
                  <a:srgbClr val="212B32"/>
                </a:solidFill>
                <a:effectLst/>
              </a:rPr>
              <a:t>stop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you're</a:t>
            </a:r>
            <a:r>
              <a:rPr lang="nb-NO" b="0" i="0" u="none" strike="noStrike" dirty="0">
                <a:solidFill>
                  <a:srgbClr val="212B32"/>
                </a:solidFill>
                <a:effectLst/>
              </a:rPr>
              <a:t> </a:t>
            </a:r>
            <a:r>
              <a:rPr lang="nb-NO" b="0" i="0" u="none" strike="noStrike" dirty="0" err="1">
                <a:solidFill>
                  <a:srgbClr val="212B32"/>
                </a:solidFill>
                <a:effectLst/>
              </a:rPr>
              <a:t>doing</a:t>
            </a:r>
            <a:r>
              <a:rPr lang="nb-NO" b="0" i="0" u="none" strike="noStrike" dirty="0">
                <a:solidFill>
                  <a:srgbClr val="212B32"/>
                </a:solidFill>
                <a:effectLst/>
              </a:rPr>
              <a:t> so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can</a:t>
            </a:r>
            <a:r>
              <a:rPr lang="nb-NO" b="0" i="0" u="none" strike="noStrike" dirty="0">
                <a:solidFill>
                  <a:srgbClr val="212B32"/>
                </a:solidFill>
                <a:effectLst/>
              </a:rPr>
              <a:t> </a:t>
            </a:r>
            <a:r>
              <a:rPr lang="nb-NO" b="0" i="0" u="none" strike="noStrike" dirty="0" err="1">
                <a:solidFill>
                  <a:srgbClr val="212B32"/>
                </a:solidFill>
                <a:effectLst/>
              </a:rPr>
              <a:t>give</a:t>
            </a:r>
            <a:r>
              <a:rPr lang="nb-NO" b="0" i="0" u="none" strike="noStrike" dirty="0">
                <a:solidFill>
                  <a:srgbClr val="212B32"/>
                </a:solidFill>
                <a:effectLst/>
              </a:rPr>
              <a:t> </a:t>
            </a:r>
            <a:r>
              <a:rPr lang="nb-NO" b="0" i="0" u="none" strike="noStrike" dirty="0" err="1">
                <a:solidFill>
                  <a:srgbClr val="212B32"/>
                </a:solidFill>
                <a:effectLst/>
              </a:rPr>
              <a:t>the</a:t>
            </a:r>
            <a:r>
              <a:rPr lang="nb-NO" b="0" i="0" u="none" strike="noStrike" dirty="0">
                <a:solidFill>
                  <a:srgbClr val="212B32"/>
                </a:solidFill>
                <a:effectLst/>
              </a:rPr>
              <a:t> person </a:t>
            </a:r>
            <a:r>
              <a:rPr lang="nb-NO" b="0" i="0" u="none" strike="noStrike" dirty="0" err="1">
                <a:solidFill>
                  <a:srgbClr val="212B32"/>
                </a:solidFill>
                <a:effectLst/>
              </a:rPr>
              <a:t>your</a:t>
            </a:r>
            <a:r>
              <a:rPr lang="nb-NO" b="0" i="0" u="none" strike="noStrike" dirty="0">
                <a:solidFill>
                  <a:srgbClr val="212B32"/>
                </a:solidFill>
                <a:effectLst/>
              </a:rPr>
              <a:t> full </a:t>
            </a:r>
            <a:r>
              <a:rPr lang="nb-NO" b="0" i="0" u="none" strike="noStrike" dirty="0" err="1">
                <a:solidFill>
                  <a:srgbClr val="212B32"/>
                </a:solidFill>
                <a:effectLst/>
              </a:rPr>
              <a:t>attention</a:t>
            </a:r>
            <a:r>
              <a:rPr lang="nb-NO" b="0" i="0" u="none" strike="noStrike" dirty="0">
                <a:solidFill>
                  <a:srgbClr val="212B32"/>
                </a:solidFill>
                <a:effectLst/>
              </a:rPr>
              <a:t> </a:t>
            </a:r>
            <a:r>
              <a:rPr lang="nb-NO" b="0" i="0" u="none" strike="noStrike" dirty="0" err="1">
                <a:solidFill>
                  <a:srgbClr val="212B32"/>
                </a:solidFill>
                <a:effectLst/>
              </a:rPr>
              <a:t>while</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speak</a:t>
            </a:r>
            <a:endParaRPr lang="nb-NO" b="0" i="0" u="none" strike="noStrike" dirty="0">
              <a:solidFill>
                <a:srgbClr val="212B32"/>
              </a:solidFill>
              <a:effectLst/>
            </a:endParaRPr>
          </a:p>
          <a:p>
            <a:pPr algn="l">
              <a:buFont typeface="Arial" panose="020B0604020202020204" pitchFamily="34" charset="0"/>
              <a:buChar char="•"/>
            </a:pPr>
            <a:r>
              <a:rPr lang="nb-NO" b="0" i="0" u="none" strike="noStrike" dirty="0" err="1">
                <a:solidFill>
                  <a:srgbClr val="212B32"/>
                </a:solidFill>
                <a:effectLst/>
              </a:rPr>
              <a:t>minimise</a:t>
            </a:r>
            <a:r>
              <a:rPr lang="nb-NO" b="0" i="0" u="none" strike="noStrike" dirty="0">
                <a:solidFill>
                  <a:srgbClr val="212B32"/>
                </a:solidFill>
                <a:effectLst/>
              </a:rPr>
              <a:t> </a:t>
            </a:r>
            <a:r>
              <a:rPr lang="nb-NO" b="0" i="0" u="none" strike="noStrike" dirty="0" err="1">
                <a:solidFill>
                  <a:srgbClr val="212B32"/>
                </a:solidFill>
                <a:effectLst/>
              </a:rPr>
              <a:t>distractions</a:t>
            </a:r>
            <a:r>
              <a:rPr lang="nb-NO" b="0" i="0" u="none" strike="noStrike" dirty="0">
                <a:solidFill>
                  <a:srgbClr val="212B32"/>
                </a:solidFill>
                <a:effectLst/>
              </a:rPr>
              <a:t> </a:t>
            </a:r>
            <a:r>
              <a:rPr lang="nb-NO" b="0" i="0" u="none" strike="noStrike" dirty="0" err="1">
                <a:solidFill>
                  <a:srgbClr val="212B32"/>
                </a:solidFill>
                <a:effectLst/>
              </a:rPr>
              <a:t>that</a:t>
            </a:r>
            <a:r>
              <a:rPr lang="nb-NO" b="0" i="0" u="none" strike="noStrike" dirty="0">
                <a:solidFill>
                  <a:srgbClr val="212B32"/>
                </a:solidFill>
                <a:effectLst/>
              </a:rPr>
              <a:t> </a:t>
            </a:r>
            <a:r>
              <a:rPr lang="nb-NO" b="0" i="0" u="none" strike="noStrike" dirty="0" err="1">
                <a:solidFill>
                  <a:srgbClr val="212B32"/>
                </a:solidFill>
                <a:effectLst/>
              </a:rPr>
              <a:t>may</a:t>
            </a:r>
            <a:r>
              <a:rPr lang="nb-NO" b="0" i="0" u="none" strike="noStrike" dirty="0">
                <a:solidFill>
                  <a:srgbClr val="212B32"/>
                </a:solidFill>
                <a:effectLst/>
              </a:rPr>
              <a:t> </a:t>
            </a:r>
            <a:r>
              <a:rPr lang="nb-NO" b="0" i="0" u="none" strike="noStrike" dirty="0" err="1">
                <a:solidFill>
                  <a:srgbClr val="212B32"/>
                </a:solidFill>
                <a:effectLst/>
              </a:rPr>
              <a:t>get</a:t>
            </a:r>
            <a:r>
              <a:rPr lang="nb-NO" b="0" i="0" u="none" strike="noStrike" dirty="0">
                <a:solidFill>
                  <a:srgbClr val="212B32"/>
                </a:solidFill>
                <a:effectLst/>
              </a:rPr>
              <a:t> in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way</a:t>
            </a:r>
            <a:r>
              <a:rPr lang="nb-NO" b="0" i="0" u="none" strike="noStrike" dirty="0">
                <a:solidFill>
                  <a:srgbClr val="212B32"/>
                </a:solidFill>
                <a:effectLst/>
              </a:rPr>
              <a:t> </a:t>
            </a:r>
            <a:r>
              <a:rPr lang="nb-NO" b="0" i="0" u="none" strike="noStrike" dirty="0" err="1">
                <a:solidFill>
                  <a:srgbClr val="212B32"/>
                </a:solidFill>
                <a:effectLst/>
              </a:rPr>
              <a:t>of</a:t>
            </a:r>
            <a:r>
              <a:rPr lang="nb-NO" b="0" i="0" u="none" strike="noStrike" dirty="0">
                <a:solidFill>
                  <a:srgbClr val="212B32"/>
                </a:solidFill>
                <a:effectLst/>
              </a:rPr>
              <a:t> </a:t>
            </a:r>
            <a:r>
              <a:rPr lang="nb-NO" b="0" i="0" u="none" strike="noStrike" dirty="0" err="1">
                <a:solidFill>
                  <a:srgbClr val="212B32"/>
                </a:solidFill>
                <a:effectLst/>
              </a:rPr>
              <a:t>communication</a:t>
            </a:r>
            <a:r>
              <a:rPr lang="nb-NO" b="0" i="0" u="none" strike="noStrike" dirty="0">
                <a:solidFill>
                  <a:srgbClr val="212B32"/>
                </a:solidFill>
                <a:effectLst/>
              </a:rPr>
              <a:t>, </a:t>
            </a:r>
            <a:r>
              <a:rPr lang="nb-NO" b="0" i="0" u="none" strike="noStrike" dirty="0" err="1">
                <a:solidFill>
                  <a:srgbClr val="212B32"/>
                </a:solidFill>
                <a:effectLst/>
              </a:rPr>
              <a:t>such</a:t>
            </a:r>
            <a:r>
              <a:rPr lang="nb-NO" b="0" i="0" u="none" strike="noStrike" dirty="0">
                <a:solidFill>
                  <a:srgbClr val="212B32"/>
                </a:solidFill>
                <a:effectLst/>
              </a:rPr>
              <a:t> as </a:t>
            </a:r>
            <a:r>
              <a:rPr lang="nb-NO" b="0" i="0" u="none" strike="noStrike" dirty="0" err="1">
                <a:solidFill>
                  <a:srgbClr val="212B32"/>
                </a:solidFill>
                <a:effectLst/>
              </a:rPr>
              <a:t>the</a:t>
            </a:r>
            <a:r>
              <a:rPr lang="nb-NO" b="0" i="0" u="none" strike="noStrike" dirty="0">
                <a:solidFill>
                  <a:srgbClr val="212B32"/>
                </a:solidFill>
                <a:effectLst/>
              </a:rPr>
              <a:t> </a:t>
            </a:r>
            <a:r>
              <a:rPr lang="nb-NO" b="0" i="0" u="none" strike="noStrike" dirty="0" err="1">
                <a:solidFill>
                  <a:srgbClr val="212B32"/>
                </a:solidFill>
                <a:effectLst/>
              </a:rPr>
              <a:t>television</a:t>
            </a:r>
            <a:r>
              <a:rPr lang="nb-NO" b="0" i="0" u="none" strike="noStrike" dirty="0">
                <a:solidFill>
                  <a:srgbClr val="212B32"/>
                </a:solidFill>
                <a:effectLst/>
              </a:rPr>
              <a:t> or </a:t>
            </a:r>
            <a:r>
              <a:rPr lang="nb-NO" b="0" i="0" u="none" strike="noStrike" dirty="0" err="1">
                <a:solidFill>
                  <a:srgbClr val="212B32"/>
                </a:solidFill>
                <a:effectLst/>
              </a:rPr>
              <a:t>the</a:t>
            </a:r>
            <a:r>
              <a:rPr lang="nb-NO" b="0" i="0" u="none" strike="noStrike" dirty="0">
                <a:solidFill>
                  <a:srgbClr val="212B32"/>
                </a:solidFill>
                <a:effectLst/>
              </a:rPr>
              <a:t> radio </a:t>
            </a:r>
            <a:r>
              <a:rPr lang="nb-NO" b="0" i="0" u="none" strike="noStrike" dirty="0" err="1">
                <a:solidFill>
                  <a:srgbClr val="212B32"/>
                </a:solidFill>
                <a:effectLst/>
              </a:rPr>
              <a:t>playing</a:t>
            </a:r>
            <a:r>
              <a:rPr lang="nb-NO" b="0" i="0" u="none" strike="noStrike" dirty="0">
                <a:solidFill>
                  <a:srgbClr val="212B32"/>
                </a:solidFill>
                <a:effectLst/>
              </a:rPr>
              <a:t> </a:t>
            </a:r>
            <a:r>
              <a:rPr lang="nb-NO" b="0" i="0" u="none" strike="noStrike" dirty="0" err="1">
                <a:solidFill>
                  <a:srgbClr val="212B32"/>
                </a:solidFill>
                <a:effectLst/>
              </a:rPr>
              <a:t>too</a:t>
            </a:r>
            <a:r>
              <a:rPr lang="nb-NO" b="0" i="0" u="none" strike="noStrike" dirty="0">
                <a:solidFill>
                  <a:srgbClr val="212B32"/>
                </a:solidFill>
                <a:effectLst/>
              </a:rPr>
              <a:t> </a:t>
            </a:r>
            <a:r>
              <a:rPr lang="nb-NO" b="0" i="0" u="none" strike="noStrike" dirty="0" err="1">
                <a:solidFill>
                  <a:srgbClr val="212B32"/>
                </a:solidFill>
                <a:effectLst/>
              </a:rPr>
              <a:t>loudly</a:t>
            </a:r>
            <a:r>
              <a:rPr lang="nb-NO" b="0" i="0" u="none" strike="noStrike" dirty="0">
                <a:solidFill>
                  <a:srgbClr val="212B32"/>
                </a:solidFill>
                <a:effectLst/>
              </a:rPr>
              <a:t>, </a:t>
            </a:r>
            <a:r>
              <a:rPr lang="nb-NO" b="0" i="0" u="none" strike="noStrike" dirty="0" err="1">
                <a:solidFill>
                  <a:srgbClr val="212B32"/>
                </a:solidFill>
                <a:effectLst/>
              </a:rPr>
              <a:t>but</a:t>
            </a:r>
            <a:r>
              <a:rPr lang="nb-NO" b="0" i="0" u="none" strike="noStrike" dirty="0">
                <a:solidFill>
                  <a:srgbClr val="212B32"/>
                </a:solidFill>
                <a:effectLst/>
              </a:rPr>
              <a:t> </a:t>
            </a:r>
            <a:r>
              <a:rPr lang="nb-NO" b="0" i="0" u="none" strike="noStrike" dirty="0" err="1">
                <a:solidFill>
                  <a:srgbClr val="212B32"/>
                </a:solidFill>
                <a:effectLst/>
              </a:rPr>
              <a:t>always</a:t>
            </a:r>
            <a:r>
              <a:rPr lang="nb-NO" b="0" i="0" u="none" strike="noStrike" dirty="0">
                <a:solidFill>
                  <a:srgbClr val="212B32"/>
                </a:solidFill>
                <a:effectLst/>
              </a:rPr>
              <a:t> </a:t>
            </a:r>
            <a:r>
              <a:rPr lang="nb-NO" b="0" i="0" u="none" strike="noStrike" dirty="0" err="1">
                <a:solidFill>
                  <a:srgbClr val="212B32"/>
                </a:solidFill>
                <a:effectLst/>
              </a:rPr>
              <a:t>check</a:t>
            </a:r>
            <a:r>
              <a:rPr lang="nb-NO" b="0" i="0" u="none" strike="noStrike" dirty="0">
                <a:solidFill>
                  <a:srgbClr val="212B32"/>
                </a:solidFill>
                <a:effectLst/>
              </a:rPr>
              <a:t>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OK to do so</a:t>
            </a:r>
          </a:p>
          <a:p>
            <a:pPr algn="l">
              <a:buFont typeface="Arial" panose="020B0604020202020204" pitchFamily="34" charset="0"/>
              <a:buChar char="•"/>
            </a:pP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you</a:t>
            </a:r>
            <a:r>
              <a:rPr lang="nb-NO" b="0" i="0" u="none" strike="noStrike" dirty="0">
                <a:solidFill>
                  <a:srgbClr val="212B32"/>
                </a:solidFill>
                <a:effectLst/>
              </a:rPr>
              <a:t> </a:t>
            </a:r>
            <a:r>
              <a:rPr lang="nb-NO" b="0" i="0" u="none" strike="noStrike" dirty="0" err="1">
                <a:solidFill>
                  <a:srgbClr val="212B32"/>
                </a:solidFill>
                <a:effectLst/>
              </a:rPr>
              <a:t>heard</a:t>
            </a:r>
            <a:r>
              <a:rPr lang="nb-NO" b="0" i="0" u="none" strike="noStrike" dirty="0">
                <a:solidFill>
                  <a:srgbClr val="212B32"/>
                </a:solidFill>
                <a:effectLst/>
              </a:rPr>
              <a:t> back to </a:t>
            </a:r>
            <a:r>
              <a:rPr lang="nb-NO" b="0" i="0" u="none" strike="noStrike" dirty="0" err="1">
                <a:solidFill>
                  <a:srgbClr val="212B32"/>
                </a:solidFill>
                <a:effectLst/>
              </a:rPr>
              <a:t>the</a:t>
            </a:r>
            <a:r>
              <a:rPr lang="nb-NO" b="0" i="0" u="none" strike="noStrike" dirty="0">
                <a:solidFill>
                  <a:srgbClr val="212B32"/>
                </a:solidFill>
                <a:effectLst/>
              </a:rPr>
              <a:t> person and ask </a:t>
            </a:r>
            <a:r>
              <a:rPr lang="nb-NO" b="0" i="0" u="none" strike="noStrike" dirty="0" err="1">
                <a:solidFill>
                  <a:srgbClr val="212B32"/>
                </a:solidFill>
                <a:effectLst/>
              </a:rPr>
              <a:t>if</a:t>
            </a:r>
            <a:r>
              <a:rPr lang="nb-NO" b="0" i="0" u="none" strike="noStrike" dirty="0">
                <a:solidFill>
                  <a:srgbClr val="212B32"/>
                </a:solidFill>
                <a:effectLst/>
              </a:rPr>
              <a:t> </a:t>
            </a:r>
            <a:r>
              <a:rPr lang="nb-NO" b="0" i="0" u="none" strike="noStrike" dirty="0" err="1">
                <a:solidFill>
                  <a:srgbClr val="212B32"/>
                </a:solidFill>
                <a:effectLst/>
              </a:rPr>
              <a:t>it's</a:t>
            </a:r>
            <a:r>
              <a:rPr lang="nb-NO" b="0" i="0" u="none" strike="noStrike" dirty="0">
                <a:solidFill>
                  <a:srgbClr val="212B32"/>
                </a:solidFill>
                <a:effectLst/>
              </a:rPr>
              <a:t> </a:t>
            </a:r>
            <a:r>
              <a:rPr lang="nb-NO" b="0" i="0" u="none" strike="noStrike" dirty="0" err="1">
                <a:solidFill>
                  <a:srgbClr val="212B32"/>
                </a:solidFill>
                <a:effectLst/>
              </a:rPr>
              <a:t>accurate</a:t>
            </a:r>
            <a:r>
              <a:rPr lang="nb-NO" b="0" i="0" u="none" strike="noStrike" dirty="0">
                <a:solidFill>
                  <a:srgbClr val="212B32"/>
                </a:solidFill>
                <a:effectLst/>
              </a:rPr>
              <a:t>, or ask </a:t>
            </a:r>
            <a:r>
              <a:rPr lang="nb-NO" b="0" i="0" u="none" strike="noStrike" dirty="0" err="1">
                <a:solidFill>
                  <a:srgbClr val="212B32"/>
                </a:solidFill>
                <a:effectLst/>
              </a:rPr>
              <a:t>them</a:t>
            </a:r>
            <a:r>
              <a:rPr lang="nb-NO" b="0" i="0" u="none" strike="noStrike" dirty="0">
                <a:solidFill>
                  <a:srgbClr val="212B32"/>
                </a:solidFill>
                <a:effectLst/>
              </a:rPr>
              <a:t> to </a:t>
            </a:r>
            <a:r>
              <a:rPr lang="nb-NO" b="0" i="0" u="none" strike="noStrike" dirty="0" err="1">
                <a:solidFill>
                  <a:srgbClr val="212B32"/>
                </a:solidFill>
                <a:effectLst/>
              </a:rPr>
              <a:t>repeat</a:t>
            </a:r>
            <a:r>
              <a:rPr lang="nb-NO" b="0" i="0" u="none" strike="noStrike" dirty="0">
                <a:solidFill>
                  <a:srgbClr val="212B32"/>
                </a:solidFill>
                <a:effectLst/>
              </a:rPr>
              <a:t> </a:t>
            </a:r>
            <a:r>
              <a:rPr lang="nb-NO" b="0" i="0" u="none" strike="noStrike" dirty="0" err="1">
                <a:solidFill>
                  <a:srgbClr val="212B32"/>
                </a:solidFill>
                <a:effectLst/>
              </a:rPr>
              <a:t>what</a:t>
            </a:r>
            <a:r>
              <a:rPr lang="nb-NO" b="0" i="0" u="none" strike="noStrike" dirty="0">
                <a:solidFill>
                  <a:srgbClr val="212B32"/>
                </a:solidFill>
                <a:effectLst/>
              </a:rPr>
              <a:t> </a:t>
            </a:r>
            <a:r>
              <a:rPr lang="nb-NO" b="0" i="0" u="none" strike="noStrike" dirty="0" err="1">
                <a:solidFill>
                  <a:srgbClr val="212B32"/>
                </a:solidFill>
                <a:effectLst/>
              </a:rPr>
              <a:t>they</a:t>
            </a:r>
            <a:r>
              <a:rPr lang="nb-NO" b="0" i="0" u="none" strike="noStrike" dirty="0">
                <a:solidFill>
                  <a:srgbClr val="212B32"/>
                </a:solidFill>
                <a:effectLst/>
              </a:rPr>
              <a:t> </a:t>
            </a:r>
            <a:r>
              <a:rPr lang="nb-NO" b="0" i="0" u="none" strike="noStrike" dirty="0" err="1">
                <a:solidFill>
                  <a:srgbClr val="212B32"/>
                </a:solidFill>
                <a:effectLst/>
              </a:rPr>
              <a:t>said</a:t>
            </a:r>
            <a:endParaRPr lang="nb-NO" b="0" i="0" u="none" strike="noStrike" dirty="0">
              <a:solidFill>
                <a:srgbClr val="212B32"/>
              </a:solidFill>
              <a:effectLst/>
            </a:endParaRPr>
          </a:p>
          <a:p>
            <a:endParaRPr lang="en-GB" dirty="0"/>
          </a:p>
        </p:txBody>
      </p:sp>
    </p:spTree>
    <p:extLst>
      <p:ext uri="{BB962C8B-B14F-4D97-AF65-F5344CB8AC3E}">
        <p14:creationId xmlns:p14="http://schemas.microsoft.com/office/powerpoint/2010/main" val="3981270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klær, innendørs, Menneskeansikt&#10;&#10;Automatisk generert beskrivelse">
            <a:extLst>
              <a:ext uri="{FF2B5EF4-FFF2-40B4-BE49-F238E27FC236}">
                <a16:creationId xmlns:a16="http://schemas.microsoft.com/office/drawing/2014/main" id="{36290769-7905-EE5D-A80B-B5DFA8C13CBB}"/>
              </a:ext>
            </a:extLst>
          </p:cNvPr>
          <p:cNvPicPr>
            <a:picLocks noChangeAspect="1"/>
          </p:cNvPicPr>
          <p:nvPr/>
        </p:nvPicPr>
        <p:blipFill rotWithShape="1">
          <a:blip r:embed="rId2">
            <a:alphaModFix amt="35000"/>
          </a:blip>
          <a:srcRect t="6923" b="8490"/>
          <a:stretch/>
        </p:blipFill>
        <p:spPr>
          <a:xfrm>
            <a:off x="20" y="10"/>
            <a:ext cx="12191980" cy="6857990"/>
          </a:xfrm>
          <a:prstGeom prst="rect">
            <a:avLst/>
          </a:prstGeom>
        </p:spPr>
      </p:pic>
      <p:sp>
        <p:nvSpPr>
          <p:cNvPr id="2" name="Tittel 1">
            <a:extLst>
              <a:ext uri="{FF2B5EF4-FFF2-40B4-BE49-F238E27FC236}">
                <a16:creationId xmlns:a16="http://schemas.microsoft.com/office/drawing/2014/main" id="{98F77FE5-453C-7E70-DC22-A6FED303AF02}"/>
              </a:ext>
            </a:extLst>
          </p:cNvPr>
          <p:cNvSpPr>
            <a:spLocks noGrp="1"/>
          </p:cNvSpPr>
          <p:nvPr>
            <p:ph type="title"/>
          </p:nvPr>
        </p:nvSpPr>
        <p:spPr>
          <a:xfrm>
            <a:off x="838200" y="365125"/>
            <a:ext cx="10515600" cy="1325563"/>
          </a:xfrm>
        </p:spPr>
        <p:txBody>
          <a:bodyPr>
            <a:normAutofit/>
          </a:bodyPr>
          <a:lstStyle/>
          <a:p>
            <a:r>
              <a:rPr lang="en-GB">
                <a:solidFill>
                  <a:srgbClr val="FFFFFF"/>
                </a:solidFill>
              </a:rPr>
              <a:t>USING LIFE-STORY BOOK FOR COMMUNICATION</a:t>
            </a:r>
          </a:p>
        </p:txBody>
      </p:sp>
      <p:sp>
        <p:nvSpPr>
          <p:cNvPr id="3" name="Plassholder for innhold 2">
            <a:extLst>
              <a:ext uri="{FF2B5EF4-FFF2-40B4-BE49-F238E27FC236}">
                <a16:creationId xmlns:a16="http://schemas.microsoft.com/office/drawing/2014/main" id="{E1D777DC-039B-7496-71F0-68CED15CDFB1}"/>
              </a:ext>
            </a:extLst>
          </p:cNvPr>
          <p:cNvSpPr>
            <a:spLocks noGrp="1"/>
          </p:cNvSpPr>
          <p:nvPr>
            <p:ph idx="1"/>
          </p:nvPr>
        </p:nvSpPr>
        <p:spPr>
          <a:xfrm>
            <a:off x="838200" y="1825625"/>
            <a:ext cx="10515600" cy="4351338"/>
          </a:xfrm>
        </p:spPr>
        <p:txBody>
          <a:bodyPr>
            <a:normAutofit/>
          </a:bodyPr>
          <a:lstStyle/>
          <a:p>
            <a:endParaRPr lang="en-GB">
              <a:solidFill>
                <a:srgbClr val="FFFFFF"/>
              </a:solidFill>
            </a:endParaRPr>
          </a:p>
          <a:p>
            <a:endParaRPr lang="en-GB">
              <a:solidFill>
                <a:srgbClr val="FFFFFF"/>
              </a:solidFill>
            </a:endParaRPr>
          </a:p>
          <a:p>
            <a:endParaRPr lang="en-GB">
              <a:solidFill>
                <a:srgbClr val="FFFFFF"/>
              </a:solidFill>
            </a:endParaRPr>
          </a:p>
          <a:p>
            <a:r>
              <a:rPr lang="en-GB">
                <a:solidFill>
                  <a:srgbClr val="FFFFFF"/>
                </a:solidFill>
              </a:rPr>
              <a:t>.</a:t>
            </a:r>
          </a:p>
        </p:txBody>
      </p:sp>
    </p:spTree>
    <p:extLst>
      <p:ext uri="{BB962C8B-B14F-4D97-AF65-F5344CB8AC3E}">
        <p14:creationId xmlns:p14="http://schemas.microsoft.com/office/powerpoint/2010/main" val="4110310972"/>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0D3E6BE-C407-2D7B-48F3-1356A1235E64}"/>
              </a:ext>
            </a:extLst>
          </p:cNvPr>
          <p:cNvSpPr>
            <a:spLocks noGrp="1"/>
          </p:cNvSpPr>
          <p:nvPr>
            <p:ph idx="1"/>
          </p:nvPr>
        </p:nvSpPr>
        <p:spPr>
          <a:xfrm>
            <a:off x="838200" y="2215661"/>
            <a:ext cx="10515600" cy="4805363"/>
          </a:xfrm>
        </p:spPr>
        <p:txBody>
          <a:bodyPr/>
          <a:lstStyle/>
          <a:p>
            <a:pPr marL="0" indent="0">
              <a:buNone/>
            </a:pPr>
            <a:r>
              <a:rPr lang="nb-NO" b="0" i="0" u="none" strike="noStrike">
                <a:effectLst/>
              </a:rPr>
              <a:t>A life-story book, also known as a memory book or biography, is a personalized document that captures and chronicles important aspects of a person's life. </a:t>
            </a:r>
          </a:p>
          <a:p>
            <a:pPr marL="0" indent="0">
              <a:buNone/>
            </a:pPr>
            <a:endParaRPr lang="nb-NO" b="0" i="0" u="none" strike="noStrike">
              <a:effectLst/>
            </a:endParaRPr>
          </a:p>
          <a:p>
            <a:r>
              <a:rPr lang="nb-NO" b="0" i="0" u="none" strike="noStrike">
                <a:effectLst/>
              </a:rPr>
              <a:t>In the context of NDD care, a life-story book serves as a valuable tool to enhance communication, understanding, and person-centered care for individuals living with dementia. It typically includes a collection of photographs, written narratives, and significant life events that reflect the person's unique experiences, memories, and identity.</a:t>
            </a:r>
            <a:endParaRPr lang="en-GB"/>
          </a:p>
        </p:txBody>
      </p:sp>
      <p:pic>
        <p:nvPicPr>
          <p:cNvPr id="5" name="Bilde 4" descr="Et bilde som inneholder tekst, design, Font, Grafikk&#10;&#10;Automatisk generert beskrivelse">
            <a:extLst>
              <a:ext uri="{FF2B5EF4-FFF2-40B4-BE49-F238E27FC236}">
                <a16:creationId xmlns:a16="http://schemas.microsoft.com/office/drawing/2014/main" id="{E097A5CF-FA79-FE41-06D0-83F216D9D9EA}"/>
              </a:ext>
            </a:extLst>
          </p:cNvPr>
          <p:cNvPicPr>
            <a:picLocks noChangeAspect="1"/>
          </p:cNvPicPr>
          <p:nvPr/>
        </p:nvPicPr>
        <p:blipFill>
          <a:blip r:embed="rId3"/>
          <a:stretch>
            <a:fillRect/>
          </a:stretch>
        </p:blipFill>
        <p:spPr>
          <a:xfrm>
            <a:off x="3178420" y="0"/>
            <a:ext cx="4685421" cy="2268546"/>
          </a:xfrm>
          <a:prstGeom prst="rect">
            <a:avLst/>
          </a:prstGeom>
        </p:spPr>
      </p:pic>
    </p:spTree>
    <p:extLst>
      <p:ext uri="{BB962C8B-B14F-4D97-AF65-F5344CB8AC3E}">
        <p14:creationId xmlns:p14="http://schemas.microsoft.com/office/powerpoint/2010/main" val="4132028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CF576E0-DC13-0E3A-4AFE-B07D88967419}"/>
              </a:ext>
            </a:extLst>
          </p:cNvPr>
          <p:cNvSpPr>
            <a:spLocks noGrp="1"/>
          </p:cNvSpPr>
          <p:nvPr>
            <p:ph idx="1"/>
          </p:nvPr>
        </p:nvSpPr>
        <p:spPr/>
        <p:txBody>
          <a:bodyPr>
            <a:normAutofit/>
          </a:bodyPr>
          <a:lstStyle/>
          <a:p>
            <a:pPr marL="0" indent="0">
              <a:buNone/>
            </a:pPr>
            <a:r>
              <a:rPr lang="nb-NO" i="1">
                <a:solidFill>
                  <a:srgbClr val="4A4A4A"/>
                </a:solidFill>
                <a:effectLst/>
              </a:rPr>
              <a:t>A few systematic reviews have been published which have discussed the usage of Life Story Book among</a:t>
            </a:r>
            <a:r>
              <a:rPr lang="nb-NO">
                <a:solidFill>
                  <a:srgbClr val="4A4A4A"/>
                </a:solidFill>
              </a:rPr>
              <a:t> </a:t>
            </a:r>
            <a:r>
              <a:rPr lang="nb-NO" i="1">
                <a:solidFill>
                  <a:srgbClr val="4A4A4A"/>
                </a:solidFill>
                <a:effectLst/>
              </a:rPr>
              <a:t>persons with dementia and evidenced the effectiveness of the Life Story Book.</a:t>
            </a:r>
          </a:p>
          <a:p>
            <a:pPr marL="0" indent="0">
              <a:buNone/>
            </a:pPr>
            <a:r>
              <a:rPr lang="nb-NO" i="1">
                <a:solidFill>
                  <a:srgbClr val="4A4A4A"/>
                </a:solidFill>
                <a:effectLst/>
              </a:rPr>
              <a:t>Although there were no standard protocols reported in the systematic reviews in terms of the protocols of</a:t>
            </a:r>
            <a:r>
              <a:rPr lang="nb-NO">
                <a:solidFill>
                  <a:srgbClr val="4A4A4A"/>
                </a:solidFill>
              </a:rPr>
              <a:t> </a:t>
            </a:r>
            <a:r>
              <a:rPr lang="nb-NO" i="1">
                <a:solidFill>
                  <a:srgbClr val="4A4A4A"/>
                </a:solidFill>
                <a:effectLst/>
              </a:rPr>
              <a:t>conducting this intervention, the general findings reported that Life Story Book effectively improves the quality</a:t>
            </a:r>
            <a:r>
              <a:rPr lang="nb-NO">
                <a:solidFill>
                  <a:srgbClr val="4A4A4A"/>
                </a:solidFill>
              </a:rPr>
              <a:t> </a:t>
            </a:r>
            <a:r>
              <a:rPr lang="nb-NO" i="1">
                <a:solidFill>
                  <a:srgbClr val="4A4A4A"/>
                </a:solidFill>
                <a:effectLst/>
              </a:rPr>
              <a:t>of care in terms of cognition, depression, positive mood, communication, quality of life, autobiographical</a:t>
            </a:r>
            <a:r>
              <a:rPr lang="nb-NO">
                <a:solidFill>
                  <a:srgbClr val="4A4A4A"/>
                </a:solidFill>
              </a:rPr>
              <a:t> </a:t>
            </a:r>
            <a:r>
              <a:rPr lang="nb-NO" i="1">
                <a:solidFill>
                  <a:srgbClr val="4A4A4A"/>
                </a:solidFill>
                <a:effectLst/>
              </a:rPr>
              <a:t>memory, and social interactions.</a:t>
            </a:r>
          </a:p>
          <a:p>
            <a:pPr marL="0" indent="0">
              <a:buNone/>
            </a:pPr>
            <a:r>
              <a:rPr lang="nb-NO" sz="1400" i="1">
                <a:solidFill>
                  <a:srgbClr val="4A4A4A"/>
                </a:solidFill>
              </a:rPr>
              <a:t>(</a:t>
            </a:r>
            <a:r>
              <a:rPr lang="nb-NO" sz="1400" b="0" i="0" u="none" strike="noStrike">
                <a:solidFill>
                  <a:srgbClr val="494949"/>
                </a:solidFill>
                <a:effectLst/>
              </a:rPr>
              <a:t>Subramaniam P, Thillainathan P, Ghani NAM, Sharma S., 2022.) </a:t>
            </a:r>
            <a:endParaRPr lang="nb-NO" sz="1400">
              <a:solidFill>
                <a:srgbClr val="4A4A4A"/>
              </a:solidFill>
              <a:effectLst/>
            </a:endParaRPr>
          </a:p>
          <a:p>
            <a:pPr marL="0" indent="0">
              <a:buNone/>
            </a:pPr>
            <a:endParaRPr lang="nb-NO">
              <a:solidFill>
                <a:srgbClr val="4A4A4A"/>
              </a:solidFill>
              <a:effectLst/>
              <a:latin typeface="Helvetica" pitchFamily="2" charset="0"/>
            </a:endParaRPr>
          </a:p>
          <a:p>
            <a:endParaRPr lang="en-GB"/>
          </a:p>
        </p:txBody>
      </p:sp>
    </p:spTree>
    <p:extLst>
      <p:ext uri="{BB962C8B-B14F-4D97-AF65-F5344CB8AC3E}">
        <p14:creationId xmlns:p14="http://schemas.microsoft.com/office/powerpoint/2010/main" val="360479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2CFD9AA-ADD9-0E6E-3EE6-21D3DA9A749D}"/>
              </a:ext>
            </a:extLst>
          </p:cNvPr>
          <p:cNvSpPr>
            <a:spLocks noGrp="1"/>
          </p:cNvSpPr>
          <p:nvPr>
            <p:ph idx="1"/>
          </p:nvPr>
        </p:nvSpPr>
        <p:spPr>
          <a:xfrm>
            <a:off x="838200" y="211016"/>
            <a:ext cx="10515600" cy="5965948"/>
          </a:xfrm>
        </p:spPr>
        <p:txBody>
          <a:bodyPr>
            <a:normAutofit/>
          </a:bodyPr>
          <a:lstStyle/>
          <a:p>
            <a:pPr marL="0" lvl="0" indent="0" algn="l" rtl="0">
              <a:lnSpc>
                <a:spcPct val="90000"/>
              </a:lnSpc>
              <a:spcBef>
                <a:spcPts val="0"/>
              </a:spcBef>
              <a:spcAft>
                <a:spcPts val="0"/>
              </a:spcAft>
              <a:buClr>
                <a:schemeClr val="dk1"/>
              </a:buClr>
              <a:buSzPts val="2800"/>
              <a:buNone/>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Involve Friends and Family</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Be Aware of Their Cultures and Religion </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Be Aware of Your Patient's Situation</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Inspire Trust</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r>
              <a:rPr lang="en-US" b="1" dirty="0"/>
              <a:t>Show Compassion</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indent="-514350">
              <a:spcBef>
                <a:spcPts val="0"/>
              </a:spcBef>
              <a:buClr>
                <a:schemeClr val="dk1"/>
              </a:buClr>
              <a:buSzPts val="2800"/>
              <a:buFont typeface="+mj-lt"/>
              <a:buAutoNum type="arabicPeriod" startAt="6"/>
            </a:pPr>
            <a:r>
              <a:rPr lang="en-US" b="1" dirty="0"/>
              <a:t>Be Patient</a:t>
            </a:r>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pPr marL="514350" lvl="0" indent="-514350" algn="l" rtl="0">
              <a:lnSpc>
                <a:spcPct val="90000"/>
              </a:lnSpc>
              <a:spcBef>
                <a:spcPts val="0"/>
              </a:spcBef>
              <a:spcAft>
                <a:spcPts val="0"/>
              </a:spcAft>
              <a:buClr>
                <a:schemeClr val="dk1"/>
              </a:buClr>
              <a:buSzPts val="2800"/>
              <a:buFont typeface="+mj-lt"/>
              <a:buAutoNum type="arabicPeriod" startAt="6"/>
            </a:pPr>
            <a:endParaRPr lang="en-US" b="1" dirty="0"/>
          </a:p>
          <a:p>
            <a:endParaRPr lang="en-GB"/>
          </a:p>
        </p:txBody>
      </p:sp>
    </p:spTree>
    <p:extLst>
      <p:ext uri="{BB962C8B-B14F-4D97-AF65-F5344CB8AC3E}">
        <p14:creationId xmlns:p14="http://schemas.microsoft.com/office/powerpoint/2010/main" val="3088314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63A05E1-D598-813C-7EB8-84C057BF6922}"/>
              </a:ext>
            </a:extLst>
          </p:cNvPr>
          <p:cNvSpPr>
            <a:spLocks noGrp="1"/>
          </p:cNvSpPr>
          <p:nvPr>
            <p:ph idx="1"/>
          </p:nvPr>
        </p:nvSpPr>
        <p:spPr/>
        <p:txBody>
          <a:bodyPr/>
          <a:lstStyle/>
          <a:p>
            <a:pPr marL="0" indent="0">
              <a:buNone/>
            </a:pPr>
            <a:r>
              <a:rPr lang="nb-NO">
                <a:effectLst/>
              </a:rPr>
              <a:t>A wide variety of materials can be used in creating Life</a:t>
            </a:r>
            <a:r>
              <a:rPr lang="nb-NO"/>
              <a:t> </a:t>
            </a:r>
            <a:r>
              <a:rPr lang="nb-NO">
                <a:effectLst/>
              </a:rPr>
              <a:t>Story Book such as photographs, memorabilia, stories, narration, own words/quotation, favourite songs and</a:t>
            </a:r>
            <a:r>
              <a:rPr lang="nb-NO"/>
              <a:t> </a:t>
            </a:r>
            <a:r>
              <a:rPr lang="nb-NO">
                <a:effectLst/>
              </a:rPr>
              <a:t>music. Make it chronological from birth to the present.</a:t>
            </a:r>
          </a:p>
          <a:p>
            <a:pPr marL="0" indent="0">
              <a:buNone/>
            </a:pPr>
            <a:endParaRPr lang="nb-NO"/>
          </a:p>
          <a:p>
            <a:pPr marL="0" indent="0">
              <a:buNone/>
            </a:pPr>
            <a:r>
              <a:rPr lang="nb-NO">
                <a:effectLst/>
              </a:rPr>
              <a:t>Alternatively, the Life Story Book can be arranged according to topics of interest with the person with NDD</a:t>
            </a:r>
            <a:r>
              <a:rPr lang="nb-NO"/>
              <a:t> </a:t>
            </a:r>
            <a:r>
              <a:rPr lang="nb-NO">
                <a:effectLst/>
              </a:rPr>
              <a:t>compiling it in the way they wish to narrate the story, with assistance from family members and carers</a:t>
            </a:r>
          </a:p>
          <a:p>
            <a:pPr marL="0" indent="0">
              <a:buNone/>
            </a:pPr>
            <a:endParaRPr lang="nb-NO"/>
          </a:p>
          <a:p>
            <a:pPr marL="0" indent="0">
              <a:buNone/>
            </a:pPr>
            <a:r>
              <a:rPr lang="nb-NO">
                <a:effectLst/>
              </a:rPr>
              <a:t>Template for this available for download </a:t>
            </a:r>
            <a:r>
              <a:rPr lang="nb-NO">
                <a:effectLst/>
                <a:hlinkClick r:id="rId3"/>
              </a:rPr>
              <a:t>here</a:t>
            </a:r>
            <a:endParaRPr lang="nb-NO">
              <a:effectLst/>
            </a:endParaRPr>
          </a:p>
          <a:p>
            <a:pPr marL="0" indent="0">
              <a:buNone/>
            </a:pPr>
            <a:endParaRPr lang="nb-NO">
              <a:solidFill>
                <a:srgbClr val="4A4A4A"/>
              </a:solidFill>
              <a:effectLst/>
            </a:endParaRPr>
          </a:p>
          <a:p>
            <a:endParaRPr lang="en-GB"/>
          </a:p>
        </p:txBody>
      </p:sp>
    </p:spTree>
    <p:extLst>
      <p:ext uri="{BB962C8B-B14F-4D97-AF65-F5344CB8AC3E}">
        <p14:creationId xmlns:p14="http://schemas.microsoft.com/office/powerpoint/2010/main" val="1150403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BAD4178-F34A-CEAE-C404-1DA46449E95A}"/>
              </a:ext>
            </a:extLst>
          </p:cNvPr>
          <p:cNvSpPr>
            <a:spLocks noGrp="1"/>
          </p:cNvSpPr>
          <p:nvPr>
            <p:ph idx="1"/>
          </p:nvPr>
        </p:nvSpPr>
        <p:spPr>
          <a:xfrm>
            <a:off x="838200" y="309490"/>
            <a:ext cx="10515600" cy="5867474"/>
          </a:xfrm>
        </p:spPr>
        <p:txBody>
          <a:bodyPr>
            <a:normAutofit/>
          </a:bodyPr>
          <a:lstStyle/>
          <a:p>
            <a:pPr marL="0" indent="0" algn="l">
              <a:buNone/>
            </a:pPr>
            <a:r>
              <a:rPr lang="nb-NO" b="0" i="0" u="none" strike="noStrike">
                <a:solidFill>
                  <a:srgbClr val="374151"/>
                </a:solidFill>
                <a:effectLst/>
                <a:highlight>
                  <a:srgbClr val="FFFF00"/>
                </a:highlight>
              </a:rPr>
              <a:t>Here are some key features and benefits of life-story books in connection with NDD care:</a:t>
            </a:r>
          </a:p>
          <a:p>
            <a:r>
              <a:rPr lang="nb-NO" b="1" i="0" u="sng" strike="noStrike">
                <a:solidFill>
                  <a:srgbClr val="374151"/>
                </a:solidFill>
                <a:effectLst/>
              </a:rPr>
              <a:t>Personalization: </a:t>
            </a:r>
            <a:r>
              <a:rPr lang="nb-NO" b="0" i="0" u="none" strike="noStrike">
                <a:solidFill>
                  <a:srgbClr val="374151"/>
                </a:solidFill>
                <a:effectLst/>
              </a:rPr>
              <a:t>Life-story books are tailored to the individual, highlighting their personal history, relationships, interests, and achievements. They capture the essence of who the person is, allowing caregivers and healthcare professionals to gain a deeper understanding of their life and preferences.</a:t>
            </a:r>
          </a:p>
          <a:p>
            <a:r>
              <a:rPr lang="nb-NO" b="1" i="0" u="sng" strike="noStrike">
                <a:solidFill>
                  <a:srgbClr val="374151"/>
                </a:solidFill>
                <a:effectLst/>
              </a:rPr>
              <a:t>Communication aid: </a:t>
            </a:r>
            <a:r>
              <a:rPr lang="nb-NO" b="0" i="0" u="none" strike="noStrike">
                <a:solidFill>
                  <a:srgbClr val="374151"/>
                </a:solidFill>
                <a:effectLst/>
              </a:rPr>
              <a:t>Life-story books can facilitate communication with individuals who have difficulty expressing themselves verbally due to cognitive decline. Caregivers can use the book as a visual prompt to spark conversations, reminisce, and engage the person in meaningful interactions.</a:t>
            </a:r>
          </a:p>
          <a:p>
            <a:pPr marL="0" indent="0">
              <a:buNone/>
            </a:pPr>
            <a:endParaRPr lang="en-GB" dirty="0"/>
          </a:p>
        </p:txBody>
      </p:sp>
    </p:spTree>
    <p:extLst>
      <p:ext uri="{BB962C8B-B14F-4D97-AF65-F5344CB8AC3E}">
        <p14:creationId xmlns:p14="http://schemas.microsoft.com/office/powerpoint/2010/main" val="1291798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3AB52CC-B5FE-5CA0-EDA5-16B402D84BA7}"/>
              </a:ext>
            </a:extLst>
          </p:cNvPr>
          <p:cNvSpPr>
            <a:spLocks noGrp="1"/>
          </p:cNvSpPr>
          <p:nvPr>
            <p:ph idx="1"/>
          </p:nvPr>
        </p:nvSpPr>
        <p:spPr>
          <a:xfrm>
            <a:off x="838200" y="865163"/>
            <a:ext cx="10515600" cy="4805363"/>
          </a:xfrm>
        </p:spPr>
        <p:txBody>
          <a:bodyPr/>
          <a:lstStyle/>
          <a:p>
            <a:r>
              <a:rPr lang="nb-NO" b="1" i="0" u="sng" strike="noStrike">
                <a:solidFill>
                  <a:srgbClr val="374151"/>
                </a:solidFill>
                <a:effectLst/>
              </a:rPr>
              <a:t>Memory support: </a:t>
            </a:r>
            <a:r>
              <a:rPr lang="nb-NO" b="0" i="0" u="none" strike="noStrike">
                <a:solidFill>
                  <a:srgbClr val="374151"/>
                </a:solidFill>
                <a:effectLst/>
              </a:rPr>
              <a:t>The visual and written content in the life-story book can help stimulate memories and trigger recall of past experiences. This can be particularly beneficial in promoting cognitive stimulation, reducing anxiety, and fostering a sense of continuity and familiarity for individuals with dementia.</a:t>
            </a:r>
          </a:p>
          <a:p>
            <a:r>
              <a:rPr lang="nb-NO" b="1" i="0" u="sng" strike="noStrike">
                <a:solidFill>
                  <a:srgbClr val="374151"/>
                </a:solidFill>
                <a:effectLst/>
              </a:rPr>
              <a:t>Person-centered care: </a:t>
            </a:r>
            <a:r>
              <a:rPr lang="nb-NO" b="0" i="0" u="none" strike="noStrike">
                <a:solidFill>
                  <a:srgbClr val="374151"/>
                </a:solidFill>
                <a:effectLst/>
              </a:rPr>
              <a:t>Life-story books promote a person-centered approach by putting the individual at the center of their care. Caregivers can refer to the book to understand the person's preferences, routines, and life history, allowing them to tailor their care and support accordingly.</a:t>
            </a:r>
          </a:p>
          <a:p>
            <a:endParaRPr lang="en-GB"/>
          </a:p>
        </p:txBody>
      </p:sp>
    </p:spTree>
    <p:extLst>
      <p:ext uri="{BB962C8B-B14F-4D97-AF65-F5344CB8AC3E}">
        <p14:creationId xmlns:p14="http://schemas.microsoft.com/office/powerpoint/2010/main" val="2354884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45986AC-B3E6-D027-7972-BDFBB4FF0F12}"/>
              </a:ext>
            </a:extLst>
          </p:cNvPr>
          <p:cNvSpPr>
            <a:spLocks noGrp="1"/>
          </p:cNvSpPr>
          <p:nvPr>
            <p:ph idx="1"/>
          </p:nvPr>
        </p:nvSpPr>
        <p:spPr>
          <a:xfrm>
            <a:off x="838200" y="907366"/>
            <a:ext cx="10515600" cy="4805363"/>
          </a:xfrm>
        </p:spPr>
        <p:txBody>
          <a:bodyPr/>
          <a:lstStyle/>
          <a:p>
            <a:r>
              <a:rPr lang="nb-NO" b="1" i="0" u="sng" strike="noStrike">
                <a:solidFill>
                  <a:srgbClr val="374151"/>
                </a:solidFill>
                <a:effectLst/>
              </a:rPr>
              <a:t>Emotional well-being: </a:t>
            </a:r>
            <a:r>
              <a:rPr lang="nb-NO" b="0" i="0" u="none" strike="noStrike">
                <a:solidFill>
                  <a:srgbClr val="374151"/>
                </a:solidFill>
                <a:effectLst/>
              </a:rPr>
              <a:t>Life-story books can evoke positive emotions, provide comfort, and promote a sense of identity and self-worth. By reminiscing about happy moments and cherished relationships, individuals with dementia may experience a boost in mood and overall well-being.</a:t>
            </a:r>
          </a:p>
          <a:p>
            <a:r>
              <a:rPr lang="nb-NO" b="1" i="0" u="sng" strike="noStrike">
                <a:solidFill>
                  <a:srgbClr val="374151"/>
                </a:solidFill>
                <a:effectLst/>
              </a:rPr>
              <a:t>Care continuity: </a:t>
            </a:r>
            <a:r>
              <a:rPr lang="nb-NO" b="0" i="0" u="none" strike="noStrike">
                <a:solidFill>
                  <a:srgbClr val="374151"/>
                </a:solidFill>
                <a:effectLst/>
              </a:rPr>
              <a:t>Life-story books provide valuable information for different care providers, ensuring continuity of care across different settings and personnel. They serve as a resource for healthcare professionals, enabling them to deliver personalized and consistent care to the person with dementia.</a:t>
            </a:r>
          </a:p>
          <a:p>
            <a:endParaRPr lang="en-GB"/>
          </a:p>
        </p:txBody>
      </p:sp>
    </p:spTree>
    <p:extLst>
      <p:ext uri="{BB962C8B-B14F-4D97-AF65-F5344CB8AC3E}">
        <p14:creationId xmlns:p14="http://schemas.microsoft.com/office/powerpoint/2010/main" val="2970279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Font, logo, Grafikk&#10;&#10;Automatisk generert beskrivelse">
            <a:extLst>
              <a:ext uri="{FF2B5EF4-FFF2-40B4-BE49-F238E27FC236}">
                <a16:creationId xmlns:a16="http://schemas.microsoft.com/office/drawing/2014/main" id="{5097889C-8C34-AA68-8B7F-1BD9A95FDFF5}"/>
              </a:ext>
            </a:extLst>
          </p:cNvPr>
          <p:cNvPicPr>
            <a:picLocks noChangeAspect="1"/>
          </p:cNvPicPr>
          <p:nvPr/>
        </p:nvPicPr>
        <p:blipFill>
          <a:blip r:embed="rId2"/>
          <a:stretch>
            <a:fillRect/>
          </a:stretch>
        </p:blipFill>
        <p:spPr>
          <a:xfrm>
            <a:off x="7876425" y="1280159"/>
            <a:ext cx="4442183" cy="2925163"/>
          </a:xfrm>
          <a:prstGeom prst="rect">
            <a:avLst/>
          </a:prstGeom>
        </p:spPr>
      </p:pic>
      <p:sp>
        <p:nvSpPr>
          <p:cNvPr id="3" name="Plassholder for innhold 2">
            <a:extLst>
              <a:ext uri="{FF2B5EF4-FFF2-40B4-BE49-F238E27FC236}">
                <a16:creationId xmlns:a16="http://schemas.microsoft.com/office/drawing/2014/main" id="{FA28E333-5012-5C05-D611-AA8A981E9632}"/>
              </a:ext>
            </a:extLst>
          </p:cNvPr>
          <p:cNvSpPr>
            <a:spLocks noGrp="1"/>
          </p:cNvSpPr>
          <p:nvPr>
            <p:ph idx="1"/>
          </p:nvPr>
        </p:nvSpPr>
        <p:spPr>
          <a:xfrm>
            <a:off x="0" y="433393"/>
            <a:ext cx="8595360" cy="5991214"/>
          </a:xfrm>
        </p:spPr>
        <p:txBody>
          <a:bodyPr>
            <a:normAutofit/>
          </a:bodyPr>
          <a:lstStyle/>
          <a:p>
            <a:pPr marL="0" indent="0" algn="l">
              <a:buNone/>
            </a:pPr>
            <a:r>
              <a:rPr lang="nb-NO" b="0" i="0" u="none" strike="noStrike">
                <a:solidFill>
                  <a:srgbClr val="374151"/>
                </a:solidFill>
                <a:effectLst/>
              </a:rPr>
              <a:t>Creating a life-story book involves collaboration between the person with NDD, their family members, and caregivers. It requires gathering information, photographs, and memorabilia that represent       significant life events and milestones. It's important         to approach the process sensitively, respecting the person's autonomy and privacy, and involving them as much as possible in the compilation of their life story.</a:t>
            </a:r>
          </a:p>
          <a:p>
            <a:pPr marL="0" indent="0" algn="l">
              <a:buNone/>
            </a:pPr>
            <a:r>
              <a:rPr lang="nb-NO" b="0" i="0" u="none" strike="noStrike">
                <a:solidFill>
                  <a:srgbClr val="374151"/>
                </a:solidFill>
                <a:effectLst/>
              </a:rPr>
              <a:t>Overall, life-story books can play a significant role in improving communication, person-centered care, and emotional well-being for individuals living with dementia. They serve as tangible and meaningful reminders of a person's life journey and help maintain their dignity, individuality, and connection with others.</a:t>
            </a:r>
          </a:p>
          <a:p>
            <a:endParaRPr lang="en-GB"/>
          </a:p>
        </p:txBody>
      </p:sp>
    </p:spTree>
    <p:extLst>
      <p:ext uri="{BB962C8B-B14F-4D97-AF65-F5344CB8AC3E}">
        <p14:creationId xmlns:p14="http://schemas.microsoft.com/office/powerpoint/2010/main" val="188521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928167-9D67-494E-E337-2A4448AC4F92}"/>
              </a:ext>
            </a:extLst>
          </p:cNvPr>
          <p:cNvSpPr>
            <a:spLocks noGrp="1"/>
          </p:cNvSpPr>
          <p:nvPr>
            <p:ph type="title"/>
          </p:nvPr>
        </p:nvSpPr>
        <p:spPr/>
        <p:txBody>
          <a:bodyPr/>
          <a:lstStyle/>
          <a:p>
            <a:r>
              <a:rPr lang="en-GB" dirty="0"/>
              <a:t>Changes in communication</a:t>
            </a:r>
          </a:p>
        </p:txBody>
      </p:sp>
      <p:graphicFrame>
        <p:nvGraphicFramePr>
          <p:cNvPr id="6" name="Plassholder for innhold 2">
            <a:extLst>
              <a:ext uri="{FF2B5EF4-FFF2-40B4-BE49-F238E27FC236}">
                <a16:creationId xmlns:a16="http://schemas.microsoft.com/office/drawing/2014/main" id="{8313CA4C-7F8F-E7EA-E7FC-C00234E8D386}"/>
              </a:ext>
            </a:extLst>
          </p:cNvPr>
          <p:cNvGraphicFramePr>
            <a:graphicFrameLocks noGrp="1"/>
          </p:cNvGraphicFramePr>
          <p:nvPr>
            <p:ph idx="1"/>
            <p:extLst>
              <p:ext uri="{D42A27DB-BD31-4B8C-83A1-F6EECF244321}">
                <p14:modId xmlns:p14="http://schemas.microsoft.com/office/powerpoint/2010/main" val="547258864"/>
              </p:ext>
            </p:extLst>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394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C90827-10C6-1C49-2784-A2D7C7A8047A}"/>
              </a:ext>
            </a:extLst>
          </p:cNvPr>
          <p:cNvSpPr>
            <a:spLocks noGrp="1"/>
          </p:cNvSpPr>
          <p:nvPr>
            <p:ph type="title"/>
          </p:nvPr>
        </p:nvSpPr>
        <p:spPr>
          <a:xfrm>
            <a:off x="1" y="1153572"/>
            <a:ext cx="3887234" cy="4461163"/>
          </a:xfrm>
        </p:spPr>
        <p:txBody>
          <a:bodyPr>
            <a:normAutofit/>
          </a:bodyPr>
          <a:lstStyle/>
          <a:p>
            <a:r>
              <a:rPr lang="en-GB" b="1">
                <a:solidFill>
                  <a:srgbClr val="FFFFFF"/>
                </a:solidFill>
              </a:rPr>
              <a:t>Communication support- AAC</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1053BA44-4914-92B7-A087-30634B5B2A79}"/>
              </a:ext>
            </a:extLst>
          </p:cNvPr>
          <p:cNvSpPr>
            <a:spLocks noGrp="1"/>
          </p:cNvSpPr>
          <p:nvPr>
            <p:ph idx="1"/>
          </p:nvPr>
        </p:nvSpPr>
        <p:spPr>
          <a:xfrm>
            <a:off x="3887234" y="0"/>
            <a:ext cx="8042169" cy="6696222"/>
          </a:xfrm>
        </p:spPr>
        <p:txBody>
          <a:bodyPr anchor="ctr">
            <a:noAutofit/>
          </a:bodyPr>
          <a:lstStyle/>
          <a:p>
            <a:pPr indent="-50800">
              <a:spcBef>
                <a:spcPts val="0"/>
              </a:spcBef>
              <a:spcAft>
                <a:spcPts val="600"/>
              </a:spcAft>
              <a:buSzPts val="2800"/>
              <a:buNone/>
            </a:pPr>
            <a:r>
              <a:rPr lang="en-US" b="1"/>
              <a:t>Augmentative and alternative communication </a:t>
            </a:r>
            <a:r>
              <a:rPr lang="en-US"/>
              <a:t>(AAC) refers to strategy, technique or tool that enhances, replaces, augments or supplements an individual’s</a:t>
            </a:r>
          </a:p>
          <a:p>
            <a:pPr indent="-50800">
              <a:spcBef>
                <a:spcPts val="0"/>
              </a:spcBef>
              <a:spcAft>
                <a:spcPts val="600"/>
              </a:spcAft>
              <a:buSzPts val="2800"/>
              <a:buNone/>
            </a:pPr>
            <a:r>
              <a:rPr lang="en-US"/>
              <a:t>communication capabilities. </a:t>
            </a:r>
          </a:p>
          <a:p>
            <a:pPr indent="-50800">
              <a:spcBef>
                <a:spcPts val="0"/>
              </a:spcBef>
              <a:spcAft>
                <a:spcPts val="600"/>
              </a:spcAft>
              <a:buSzPts val="2800"/>
              <a:buNone/>
            </a:pPr>
            <a:endParaRPr lang="en-US"/>
          </a:p>
          <a:p>
            <a:pPr marL="228600" lvl="0" indent="-50800">
              <a:spcBef>
                <a:spcPts val="0"/>
              </a:spcBef>
              <a:spcAft>
                <a:spcPts val="600"/>
              </a:spcAft>
              <a:buSzPts val="2800"/>
              <a:buNone/>
            </a:pPr>
            <a:r>
              <a:rPr lang="en-US"/>
              <a:t>Here we will focus on AAC and other AT (assistive technology) services and devices.</a:t>
            </a:r>
          </a:p>
          <a:p>
            <a:pPr marL="228600" lvl="0" indent="-50800">
              <a:spcBef>
                <a:spcPts val="0"/>
              </a:spcBef>
              <a:spcAft>
                <a:spcPts val="600"/>
              </a:spcAft>
              <a:buSzPts val="2800"/>
              <a:buNone/>
            </a:pPr>
            <a:r>
              <a:rPr lang="en-US" b="1"/>
              <a:t>Augment</a:t>
            </a:r>
            <a:r>
              <a:rPr lang="en-US"/>
              <a:t> means to add to or to enhance. </a:t>
            </a:r>
          </a:p>
          <a:p>
            <a:pPr marL="228600" lvl="0" indent="-50800">
              <a:spcBef>
                <a:spcPts val="0"/>
              </a:spcBef>
              <a:spcAft>
                <a:spcPts val="600"/>
              </a:spcAft>
              <a:buSzPts val="2800"/>
              <a:buNone/>
            </a:pPr>
            <a:r>
              <a:rPr lang="en-US" b="1"/>
              <a:t>Alternative </a:t>
            </a:r>
            <a:r>
              <a:rPr lang="en-US"/>
              <a:t>means a choice or a substitute. </a:t>
            </a:r>
          </a:p>
          <a:p>
            <a:pPr marL="228600" lvl="0" indent="-50800">
              <a:spcBef>
                <a:spcPts val="0"/>
              </a:spcBef>
              <a:spcAft>
                <a:spcPts val="600"/>
              </a:spcAft>
              <a:buSzPts val="2800"/>
              <a:buNone/>
            </a:pPr>
            <a:r>
              <a:rPr lang="en-US" b="1"/>
              <a:t>Communication</a:t>
            </a:r>
            <a:r>
              <a:rPr lang="en-US"/>
              <a:t> means to send and receive messages with at least one other person.</a:t>
            </a:r>
          </a:p>
        </p:txBody>
      </p:sp>
    </p:spTree>
    <p:extLst>
      <p:ext uri="{BB962C8B-B14F-4D97-AF65-F5344CB8AC3E}">
        <p14:creationId xmlns:p14="http://schemas.microsoft.com/office/powerpoint/2010/main" val="138915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1EB7F6C-8E09-0F2D-25E3-6E5D54B49A56}"/>
              </a:ext>
            </a:extLst>
          </p:cNvPr>
          <p:cNvSpPr>
            <a:spLocks noGrp="1"/>
          </p:cNvSpPr>
          <p:nvPr>
            <p:ph type="title"/>
          </p:nvPr>
        </p:nvSpPr>
        <p:spPr>
          <a:xfrm>
            <a:off x="504967" y="675564"/>
            <a:ext cx="3609833" cy="5204085"/>
          </a:xfrm>
        </p:spPr>
        <p:txBody>
          <a:bodyPr>
            <a:normAutofit/>
          </a:bodyPr>
          <a:lstStyle/>
          <a:p>
            <a:r>
              <a:rPr lang="en-GB" sz="4800" b="1"/>
              <a:t>Types</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Plassholder for innhold 2">
            <a:extLst>
              <a:ext uri="{FF2B5EF4-FFF2-40B4-BE49-F238E27FC236}">
                <a16:creationId xmlns:a16="http://schemas.microsoft.com/office/drawing/2014/main" id="{FEBE54DE-A911-E23F-DE14-58CFC4235646}"/>
              </a:ext>
            </a:extLst>
          </p:cNvPr>
          <p:cNvGraphicFramePr>
            <a:graphicFrameLocks noGrp="1"/>
          </p:cNvGraphicFramePr>
          <p:nvPr>
            <p:ph idx="1"/>
            <p:extLst>
              <p:ext uri="{D42A27DB-BD31-4B8C-83A1-F6EECF244321}">
                <p14:modId xmlns:p14="http://schemas.microsoft.com/office/powerpoint/2010/main" val="825596176"/>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38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6FEC83-D4AF-4C0C-7C6F-FC6C16654223}"/>
              </a:ext>
            </a:extLst>
          </p:cNvPr>
          <p:cNvSpPr>
            <a:spLocks noGrp="1"/>
          </p:cNvSpPr>
          <p:nvPr>
            <p:ph type="title"/>
          </p:nvPr>
        </p:nvSpPr>
        <p:spPr/>
        <p:txBody>
          <a:bodyPr/>
          <a:lstStyle/>
          <a:p>
            <a:r>
              <a:rPr lang="en-GB"/>
              <a:t>Examples</a:t>
            </a:r>
          </a:p>
        </p:txBody>
      </p:sp>
      <p:sp>
        <p:nvSpPr>
          <p:cNvPr id="3" name="Plassholder for innhold 2">
            <a:extLst>
              <a:ext uri="{FF2B5EF4-FFF2-40B4-BE49-F238E27FC236}">
                <a16:creationId xmlns:a16="http://schemas.microsoft.com/office/drawing/2014/main" id="{279CB871-4E7F-CB88-4D6B-F39286DA5ECA}"/>
              </a:ext>
            </a:extLst>
          </p:cNvPr>
          <p:cNvSpPr>
            <a:spLocks noGrp="1"/>
          </p:cNvSpPr>
          <p:nvPr>
            <p:ph idx="1"/>
          </p:nvPr>
        </p:nvSpPr>
        <p:spPr>
          <a:xfrm>
            <a:off x="225083" y="1371600"/>
            <a:ext cx="9310077" cy="4805363"/>
          </a:xfrm>
        </p:spPr>
        <p:txBody>
          <a:bodyPr/>
          <a:lstStyle/>
          <a:p>
            <a:r>
              <a:rPr lang="en-GB" u="sng"/>
              <a:t>Memory wallet:</a:t>
            </a:r>
          </a:p>
          <a:p>
            <a:pPr marL="0" indent="0">
              <a:buNone/>
            </a:pPr>
            <a:r>
              <a:rPr lang="nb-NO" i="1"/>
              <a:t>Can </a:t>
            </a:r>
            <a:r>
              <a:rPr lang="nb-NO"/>
              <a:t>contain 20-30 pictures and sentences about familiar persons, places, and events that the patient have difficulty remembering.</a:t>
            </a:r>
          </a:p>
          <a:p>
            <a:pPr marL="0" indent="0">
              <a:buNone/>
            </a:pPr>
            <a:endParaRPr lang="nb-NO"/>
          </a:p>
          <a:p>
            <a:pPr marL="0" indent="0">
              <a:buNone/>
            </a:pPr>
            <a:r>
              <a:rPr lang="nb-NO" u="sng"/>
              <a:t>Able link compass: </a:t>
            </a:r>
          </a:p>
          <a:p>
            <a:pPr marL="0" indent="0">
              <a:buNone/>
            </a:pPr>
            <a:r>
              <a:rPr lang="nb-NO"/>
              <a:t>Visual Assistant is a Pocket PC prompting system which uses pictures and audio prompts. It has been designed to provide visual, as well as verbal cues to assist the user in performing individualized tasks that have been set up by the caregiver.</a:t>
            </a:r>
          </a:p>
          <a:p>
            <a:pPr marL="0" indent="0">
              <a:buNone/>
            </a:pPr>
            <a:endParaRPr lang="en-GB"/>
          </a:p>
        </p:txBody>
      </p:sp>
      <p:pic>
        <p:nvPicPr>
          <p:cNvPr id="5" name="Bilde 4" descr="Et bilde som inneholder tekst, måler&#10;&#10;Automatisk generert beskrivelse">
            <a:extLst>
              <a:ext uri="{FF2B5EF4-FFF2-40B4-BE49-F238E27FC236}">
                <a16:creationId xmlns:a16="http://schemas.microsoft.com/office/drawing/2014/main" id="{8A9D6B51-EE48-65F7-18E8-331CD2B3B1F3}"/>
              </a:ext>
            </a:extLst>
          </p:cNvPr>
          <p:cNvPicPr>
            <a:picLocks noChangeAspect="1"/>
          </p:cNvPicPr>
          <p:nvPr/>
        </p:nvPicPr>
        <p:blipFill>
          <a:blip r:embed="rId3"/>
          <a:stretch>
            <a:fillRect/>
          </a:stretch>
        </p:blipFill>
        <p:spPr>
          <a:xfrm>
            <a:off x="9327649" y="2700997"/>
            <a:ext cx="2026151" cy="3017203"/>
          </a:xfrm>
          <a:prstGeom prst="rect">
            <a:avLst/>
          </a:prstGeom>
        </p:spPr>
      </p:pic>
    </p:spTree>
    <p:extLst>
      <p:ext uri="{BB962C8B-B14F-4D97-AF65-F5344CB8AC3E}">
        <p14:creationId xmlns:p14="http://schemas.microsoft.com/office/powerpoint/2010/main" val="1447753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64E3AE6-13FC-E242-C403-28D72D2568F9}"/>
              </a:ext>
            </a:extLst>
          </p:cNvPr>
          <p:cNvSpPr>
            <a:spLocks noGrp="1"/>
          </p:cNvSpPr>
          <p:nvPr>
            <p:ph idx="1"/>
          </p:nvPr>
        </p:nvSpPr>
        <p:spPr>
          <a:xfrm>
            <a:off x="281354" y="403823"/>
            <a:ext cx="11072446" cy="6050354"/>
          </a:xfrm>
        </p:spPr>
        <p:txBody>
          <a:bodyPr/>
          <a:lstStyle/>
          <a:p>
            <a:r>
              <a:rPr lang="nb-NO" b="1"/>
              <a:t>Magnetic Picture Boards for Dementia &amp; Alzheimer's</a:t>
            </a:r>
          </a:p>
          <a:p>
            <a:pPr marL="0" indent="0">
              <a:buNone/>
            </a:pPr>
            <a:endParaRPr lang="en-GB"/>
          </a:p>
        </p:txBody>
      </p:sp>
      <p:pic>
        <p:nvPicPr>
          <p:cNvPr id="5" name="Bilde 4" descr="Et bilde som inneholder brettspill&#10;&#10;Automatisk generert beskrivelse">
            <a:extLst>
              <a:ext uri="{FF2B5EF4-FFF2-40B4-BE49-F238E27FC236}">
                <a16:creationId xmlns:a16="http://schemas.microsoft.com/office/drawing/2014/main" id="{99736B0F-988E-6DED-0391-6D29644B1F04}"/>
              </a:ext>
            </a:extLst>
          </p:cNvPr>
          <p:cNvPicPr>
            <a:picLocks noChangeAspect="1"/>
          </p:cNvPicPr>
          <p:nvPr/>
        </p:nvPicPr>
        <p:blipFill>
          <a:blip r:embed="rId3"/>
          <a:stretch>
            <a:fillRect/>
          </a:stretch>
        </p:blipFill>
        <p:spPr>
          <a:xfrm>
            <a:off x="0" y="813816"/>
            <a:ext cx="7772400" cy="3334359"/>
          </a:xfrm>
          <a:prstGeom prst="rect">
            <a:avLst/>
          </a:prstGeom>
        </p:spPr>
      </p:pic>
      <p:pic>
        <p:nvPicPr>
          <p:cNvPr id="7" name="Bilde 6" descr="Et bilde som inneholder tekst, mat&#10;&#10;Automatisk generert beskrivelse">
            <a:extLst>
              <a:ext uri="{FF2B5EF4-FFF2-40B4-BE49-F238E27FC236}">
                <a16:creationId xmlns:a16="http://schemas.microsoft.com/office/drawing/2014/main" id="{11DB7AE6-EDA6-04EC-4DB6-68DF08D7E602}"/>
              </a:ext>
            </a:extLst>
          </p:cNvPr>
          <p:cNvPicPr>
            <a:picLocks noChangeAspect="1"/>
          </p:cNvPicPr>
          <p:nvPr/>
        </p:nvPicPr>
        <p:blipFill>
          <a:blip r:embed="rId4"/>
          <a:stretch>
            <a:fillRect/>
          </a:stretch>
        </p:blipFill>
        <p:spPr>
          <a:xfrm>
            <a:off x="6781800" y="988255"/>
            <a:ext cx="4572000" cy="4572000"/>
          </a:xfrm>
          <a:prstGeom prst="rect">
            <a:avLst/>
          </a:prstGeom>
        </p:spPr>
      </p:pic>
      <p:sp>
        <p:nvSpPr>
          <p:cNvPr id="8" name="TekstSylinder 7">
            <a:extLst>
              <a:ext uri="{FF2B5EF4-FFF2-40B4-BE49-F238E27FC236}">
                <a16:creationId xmlns:a16="http://schemas.microsoft.com/office/drawing/2014/main" id="{38ACE10C-B65A-D0C0-2F6C-C9C322B689A4}"/>
              </a:ext>
            </a:extLst>
          </p:cNvPr>
          <p:cNvSpPr txBox="1"/>
          <p:nvPr/>
        </p:nvSpPr>
        <p:spPr>
          <a:xfrm>
            <a:off x="0" y="4300216"/>
            <a:ext cx="6668086" cy="1569660"/>
          </a:xfrm>
          <a:prstGeom prst="rect">
            <a:avLst/>
          </a:prstGeom>
          <a:noFill/>
        </p:spPr>
        <p:txBody>
          <a:bodyPr wrap="square" rtlCol="0">
            <a:spAutoFit/>
          </a:bodyPr>
          <a:lstStyle/>
          <a:p>
            <a:r>
              <a:rPr lang="nb-NO" sz="2400"/>
              <a:t>This collection of beautifully illustrated magnetic pieces invites people with dementia to create a comforting and conversation-sparking scene from some favourite memories.</a:t>
            </a:r>
            <a:endParaRPr lang="en-GB" sz="2400"/>
          </a:p>
        </p:txBody>
      </p:sp>
    </p:spTree>
    <p:extLst>
      <p:ext uri="{BB962C8B-B14F-4D97-AF65-F5344CB8AC3E}">
        <p14:creationId xmlns:p14="http://schemas.microsoft.com/office/powerpoint/2010/main" val="193533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A3204B71-F6AA-02C4-1989-E80EE2A3C70C}"/>
              </a:ext>
            </a:extLst>
          </p:cNvPr>
          <p:cNvPicPr>
            <a:picLocks noChangeAspect="1"/>
          </p:cNvPicPr>
          <p:nvPr/>
        </p:nvPicPr>
        <p:blipFill rotWithShape="1">
          <a:blip r:embed="rId3">
            <a:alphaModFix amt="40000"/>
          </a:blip>
          <a:srcRect l="25453" r="1" b="1"/>
          <a:stretch/>
        </p:blipFill>
        <p:spPr>
          <a:xfrm>
            <a:off x="109536" y="10"/>
            <a:ext cx="8450297" cy="6857990"/>
          </a:xfrm>
          <a:prstGeom prst="rect">
            <a:avLst/>
          </a:prstGeom>
        </p:spPr>
      </p:pic>
      <p:sp>
        <p:nvSpPr>
          <p:cNvPr id="2" name="Tittel 1">
            <a:extLst>
              <a:ext uri="{FF2B5EF4-FFF2-40B4-BE49-F238E27FC236}">
                <a16:creationId xmlns:a16="http://schemas.microsoft.com/office/drawing/2014/main" id="{8D038F99-5D13-58A8-CC14-BC7E79DD95D9}"/>
              </a:ext>
            </a:extLst>
          </p:cNvPr>
          <p:cNvSpPr>
            <a:spLocks noGrp="1"/>
          </p:cNvSpPr>
          <p:nvPr>
            <p:ph type="title"/>
          </p:nvPr>
        </p:nvSpPr>
        <p:spPr>
          <a:xfrm>
            <a:off x="714688" y="0"/>
            <a:ext cx="5251316" cy="2299580"/>
          </a:xfrm>
        </p:spPr>
        <p:txBody>
          <a:bodyPr vert="horz" lIns="91440" tIns="45720" rIns="91440" bIns="45720" rtlCol="0" anchor="ctr">
            <a:noAutofit/>
          </a:bodyPr>
          <a:lstStyle/>
          <a:p>
            <a:r>
              <a:rPr lang="en-US" kern="1200" dirty="0">
                <a:solidFill>
                  <a:srgbClr val="FFFFFF"/>
                </a:solidFill>
                <a:latin typeface="+mn-lt"/>
                <a:ea typeface="+mj-ea"/>
                <a:cs typeface="+mj-cs"/>
              </a:rPr>
              <a:t>Communication and Neurodegenerative diseases (NDD)</a:t>
            </a:r>
          </a:p>
        </p:txBody>
      </p:sp>
      <p:sp>
        <p:nvSpPr>
          <p:cNvPr id="12" name="TekstSylinder 11">
            <a:extLst>
              <a:ext uri="{FF2B5EF4-FFF2-40B4-BE49-F238E27FC236}">
                <a16:creationId xmlns:a16="http://schemas.microsoft.com/office/drawing/2014/main" id="{199E75D0-4848-71CC-6598-FD0E3F730056}"/>
              </a:ext>
            </a:extLst>
          </p:cNvPr>
          <p:cNvSpPr txBox="1"/>
          <p:nvPr/>
        </p:nvSpPr>
        <p:spPr>
          <a:xfrm>
            <a:off x="109536" y="4708975"/>
            <a:ext cx="6480045" cy="3957178"/>
          </a:xfrm>
          <a:prstGeom prst="rect">
            <a:avLst/>
          </a:prstGeom>
        </p:spPr>
        <p:txBody>
          <a:bodyPr vert="horz" lIns="91440" tIns="45720" rIns="91440" bIns="45720" rtlCol="0">
            <a:normAutofit/>
          </a:bodyPr>
          <a:lstStyle/>
          <a:p>
            <a:pPr algn="ctr">
              <a:lnSpc>
                <a:spcPct val="90000"/>
              </a:lnSpc>
              <a:spcAft>
                <a:spcPts val="600"/>
              </a:spcAft>
            </a:pPr>
            <a:r>
              <a:rPr lang="en-US" sz="2800" b="0" i="0" u="none" strike="noStrike" dirty="0">
                <a:solidFill>
                  <a:srgbClr val="FFFFFF"/>
                </a:solidFill>
                <a:effectLst/>
              </a:rPr>
              <a:t>“It is not how much you do, </a:t>
            </a:r>
          </a:p>
          <a:p>
            <a:pPr algn="ctr">
              <a:lnSpc>
                <a:spcPct val="90000"/>
              </a:lnSpc>
              <a:spcAft>
                <a:spcPts val="600"/>
              </a:spcAft>
            </a:pPr>
            <a:r>
              <a:rPr lang="en-US" sz="2800" b="0" i="0" u="none" strike="noStrike" dirty="0">
                <a:solidFill>
                  <a:srgbClr val="FFFFFF"/>
                </a:solidFill>
                <a:effectLst/>
              </a:rPr>
              <a:t>but how much love you put into the doing.” </a:t>
            </a:r>
          </a:p>
          <a:p>
            <a:pPr algn="ctr">
              <a:lnSpc>
                <a:spcPct val="90000"/>
              </a:lnSpc>
              <a:spcAft>
                <a:spcPts val="600"/>
              </a:spcAft>
            </a:pPr>
            <a:r>
              <a:rPr lang="en-US" sz="2800" b="0" i="0" u="none" strike="noStrike" dirty="0">
                <a:solidFill>
                  <a:srgbClr val="FFFFFF"/>
                </a:solidFill>
                <a:effectLst/>
              </a:rPr>
              <a:t>— Mother Teresa</a:t>
            </a:r>
          </a:p>
          <a:p>
            <a:pPr indent="-228600" algn="ctr">
              <a:lnSpc>
                <a:spcPct val="90000"/>
              </a:lnSpc>
              <a:spcAft>
                <a:spcPts val="600"/>
              </a:spcAft>
              <a:buFont typeface="Arial" panose="020B0604020202020204" pitchFamily="34" charset="0"/>
              <a:buChar char="•"/>
            </a:pPr>
            <a:endParaRPr lang="en-US" sz="2000" dirty="0">
              <a:solidFill>
                <a:srgbClr val="FFFFFF"/>
              </a:solidFill>
            </a:endParaRPr>
          </a:p>
        </p:txBody>
      </p:sp>
      <p:pic>
        <p:nvPicPr>
          <p:cNvPr id="5" name="Plassholder for innhold 4">
            <a:extLst>
              <a:ext uri="{FF2B5EF4-FFF2-40B4-BE49-F238E27FC236}">
                <a16:creationId xmlns:a16="http://schemas.microsoft.com/office/drawing/2014/main" id="{F6922DC7-70AB-3E44-D41B-C82EDBCD5033}"/>
              </a:ext>
            </a:extLst>
          </p:cNvPr>
          <p:cNvPicPr>
            <a:picLocks noGrp="1" noChangeAspect="1"/>
          </p:cNvPicPr>
          <p:nvPr>
            <p:ph idx="1"/>
          </p:nvPr>
        </p:nvPicPr>
        <p:blipFill rotWithShape="1">
          <a:blip r:embed="rId4"/>
          <a:srcRect r="21748"/>
          <a:stretch/>
        </p:blipFill>
        <p:spPr>
          <a:xfrm>
            <a:off x="6225998" y="379838"/>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310817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C41D9D-8199-AD90-BC3F-75B52E45FF99}"/>
              </a:ext>
            </a:extLst>
          </p:cNvPr>
          <p:cNvSpPr>
            <a:spLocks noGrp="1"/>
          </p:cNvSpPr>
          <p:nvPr>
            <p:ph type="title"/>
          </p:nvPr>
        </p:nvSpPr>
        <p:spPr/>
        <p:txBody>
          <a:bodyPr/>
          <a:lstStyle/>
          <a:p>
            <a:r>
              <a:rPr lang="en-GB"/>
              <a:t>Bourgeois research (1991-1994)</a:t>
            </a:r>
          </a:p>
        </p:txBody>
      </p:sp>
      <p:sp>
        <p:nvSpPr>
          <p:cNvPr id="3" name="Plassholder for innhold 2">
            <a:extLst>
              <a:ext uri="{FF2B5EF4-FFF2-40B4-BE49-F238E27FC236}">
                <a16:creationId xmlns:a16="http://schemas.microsoft.com/office/drawing/2014/main" id="{702C5CBF-CD8E-DEA8-BEE8-F72DA7684D65}"/>
              </a:ext>
            </a:extLst>
          </p:cNvPr>
          <p:cNvSpPr>
            <a:spLocks noGrp="1"/>
          </p:cNvSpPr>
          <p:nvPr>
            <p:ph idx="1"/>
          </p:nvPr>
        </p:nvSpPr>
        <p:spPr>
          <a:xfrm>
            <a:off x="407963" y="1371600"/>
            <a:ext cx="10945837" cy="4805363"/>
          </a:xfrm>
        </p:spPr>
        <p:txBody>
          <a:bodyPr/>
          <a:lstStyle/>
          <a:p>
            <a:r>
              <a:rPr lang="en-GB"/>
              <a:t>Made individualized memory wallets or cards</a:t>
            </a:r>
          </a:p>
          <a:p>
            <a:r>
              <a:rPr lang="en-GB"/>
              <a:t>Measured outcomes of conversations between trained caregivers (spouse, adult child, day staff)</a:t>
            </a:r>
          </a:p>
          <a:p>
            <a:r>
              <a:rPr lang="en-GB"/>
              <a:t>Wallets: Pictures and words for 3 topics: Family names, Biographical information, Daily schedules.</a:t>
            </a:r>
          </a:p>
        </p:txBody>
      </p:sp>
    </p:spTree>
    <p:extLst>
      <p:ext uri="{BB962C8B-B14F-4D97-AF65-F5344CB8AC3E}">
        <p14:creationId xmlns:p14="http://schemas.microsoft.com/office/powerpoint/2010/main" val="32662913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CAB923-440F-F4EB-6236-D43BE7C489EE}"/>
              </a:ext>
            </a:extLst>
          </p:cNvPr>
          <p:cNvSpPr>
            <a:spLocks noGrp="1"/>
          </p:cNvSpPr>
          <p:nvPr>
            <p:ph type="title"/>
          </p:nvPr>
        </p:nvSpPr>
        <p:spPr/>
        <p:txBody>
          <a:bodyPr/>
          <a:lstStyle/>
          <a:p>
            <a:r>
              <a:rPr lang="en-GB"/>
              <a:t>Findings</a:t>
            </a:r>
          </a:p>
        </p:txBody>
      </p:sp>
      <p:sp>
        <p:nvSpPr>
          <p:cNvPr id="3" name="Plassholder for innhold 2">
            <a:extLst>
              <a:ext uri="{FF2B5EF4-FFF2-40B4-BE49-F238E27FC236}">
                <a16:creationId xmlns:a16="http://schemas.microsoft.com/office/drawing/2014/main" id="{54EC59AE-F259-148A-226F-A014F4389FCD}"/>
              </a:ext>
            </a:extLst>
          </p:cNvPr>
          <p:cNvSpPr>
            <a:spLocks noGrp="1"/>
          </p:cNvSpPr>
          <p:nvPr>
            <p:ph idx="1"/>
          </p:nvPr>
        </p:nvSpPr>
        <p:spPr/>
        <p:txBody>
          <a:bodyPr>
            <a:normAutofit/>
          </a:bodyPr>
          <a:lstStyle/>
          <a:p>
            <a:r>
              <a:rPr lang="en-GB"/>
              <a:t>Increased the frequency of factual information;</a:t>
            </a:r>
          </a:p>
          <a:p>
            <a:r>
              <a:rPr lang="en-GB"/>
              <a:t>Decreased the rate of ambiguous, perseverative, erroneous, or unintelligible utterances;</a:t>
            </a:r>
          </a:p>
          <a:p>
            <a:r>
              <a:rPr lang="en-GB"/>
              <a:t>Increased the conversational responsibility (turn-taking) of a person with dementia;</a:t>
            </a:r>
          </a:p>
          <a:p>
            <a:r>
              <a:rPr lang="en-GB"/>
              <a:t> Increased the number of on-topic statements during a conversation</a:t>
            </a:r>
          </a:p>
          <a:p>
            <a:endParaRPr lang="en-GB"/>
          </a:p>
        </p:txBody>
      </p:sp>
    </p:spTree>
    <p:extLst>
      <p:ext uri="{BB962C8B-B14F-4D97-AF65-F5344CB8AC3E}">
        <p14:creationId xmlns:p14="http://schemas.microsoft.com/office/powerpoint/2010/main" val="2640892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C2B322-B04B-68C0-4F7E-442D15A66723}"/>
              </a:ext>
            </a:extLst>
          </p:cNvPr>
          <p:cNvSpPr>
            <a:spLocks noGrp="1"/>
          </p:cNvSpPr>
          <p:nvPr>
            <p:ph type="title"/>
          </p:nvPr>
        </p:nvSpPr>
        <p:spPr/>
        <p:txBody>
          <a:bodyPr/>
          <a:lstStyle/>
          <a:p>
            <a:r>
              <a:rPr lang="en-GB"/>
              <a:t>Legal and ethical issues</a:t>
            </a:r>
          </a:p>
        </p:txBody>
      </p:sp>
      <p:sp>
        <p:nvSpPr>
          <p:cNvPr id="3" name="Plassholder for innhold 2">
            <a:extLst>
              <a:ext uri="{FF2B5EF4-FFF2-40B4-BE49-F238E27FC236}">
                <a16:creationId xmlns:a16="http://schemas.microsoft.com/office/drawing/2014/main" id="{53BE6F81-053B-42EE-1FAC-753FA3C55CE4}"/>
              </a:ext>
            </a:extLst>
          </p:cNvPr>
          <p:cNvSpPr>
            <a:spLocks noGrp="1"/>
          </p:cNvSpPr>
          <p:nvPr>
            <p:ph idx="1"/>
          </p:nvPr>
        </p:nvSpPr>
        <p:spPr>
          <a:xfrm>
            <a:off x="211015" y="1371600"/>
            <a:ext cx="11142785" cy="4805363"/>
          </a:xfrm>
        </p:spPr>
        <p:txBody>
          <a:bodyPr>
            <a:normAutofit fontScale="92500" lnSpcReduction="10000"/>
          </a:bodyPr>
          <a:lstStyle/>
          <a:p>
            <a:r>
              <a:rPr lang="nb-NO">
                <a:effectLst/>
              </a:rPr>
              <a:t>The central ethical aspects are respect for patients and</a:t>
            </a:r>
            <a:r>
              <a:rPr lang="nb-NO"/>
              <a:t> </a:t>
            </a:r>
            <a:r>
              <a:rPr lang="nb-NO">
                <a:effectLst/>
              </a:rPr>
              <a:t>heir health care decisions, and maintaining the primacy of patient's need in the face of external pressure in a changing social, economic, and political climate.</a:t>
            </a:r>
          </a:p>
          <a:p>
            <a:r>
              <a:rPr lang="nb-NO">
                <a:effectLst/>
              </a:rPr>
              <a:t>Ethical issues include those relating to patient confidentiality, patient relationships, malpractice and negligence and informed consent</a:t>
            </a:r>
          </a:p>
          <a:p>
            <a:r>
              <a:rPr lang="en-US" sz="2800" dirty="0">
                <a:cs typeface="Calibri" panose="020F0502020204030204" pitchFamily="34" charset="0"/>
              </a:rPr>
              <a:t>In Sri Lanka, as health professionals, we are bound to take informed consent from the patients before we start any work with the patients. This may be taken verbally or in writing.</a:t>
            </a:r>
          </a:p>
          <a:p>
            <a:r>
              <a:rPr lang="en-US" sz="2800" dirty="0">
                <a:cs typeface="Calibri" panose="020F0502020204030204" pitchFamily="34" charset="0"/>
              </a:rPr>
              <a:t>When we consider care of the NDD patients they are not capable of giving their own informed consent to the staff and we need their close relative’s consent to start their investigations, treatment and other things. </a:t>
            </a:r>
          </a:p>
          <a:p>
            <a:r>
              <a:rPr lang="en-US" dirty="0">
                <a:cs typeface="Calibri" panose="020F0502020204030204" pitchFamily="34" charset="0"/>
              </a:rPr>
              <a:t>Although it has no legal validity, the consent can be taken from next of kin when the patient is unsound or due to the medical condition</a:t>
            </a:r>
            <a:endParaRPr lang="en-US" sz="2800" dirty="0">
              <a:cs typeface="Calibri" panose="020F0502020204030204" pitchFamily="34" charset="0"/>
            </a:endParaRPr>
          </a:p>
          <a:p>
            <a:endParaRPr lang="en-GB"/>
          </a:p>
        </p:txBody>
      </p:sp>
    </p:spTree>
    <p:extLst>
      <p:ext uri="{BB962C8B-B14F-4D97-AF65-F5344CB8AC3E}">
        <p14:creationId xmlns:p14="http://schemas.microsoft.com/office/powerpoint/2010/main" val="1462955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F232D08-A0AE-2B90-D196-266656AE1B4B}"/>
              </a:ext>
            </a:extLst>
          </p:cNvPr>
          <p:cNvSpPr>
            <a:spLocks noGrp="1"/>
          </p:cNvSpPr>
          <p:nvPr>
            <p:ph idx="1"/>
          </p:nvPr>
        </p:nvSpPr>
        <p:spPr>
          <a:xfrm>
            <a:off x="267286" y="196948"/>
            <a:ext cx="11086514" cy="5980015"/>
          </a:xfrm>
        </p:spPr>
        <p:txBody>
          <a:bodyPr>
            <a:normAutofit/>
          </a:bodyPr>
          <a:lstStyle/>
          <a:p>
            <a:pPr marL="0" indent="0">
              <a:buNone/>
            </a:pPr>
            <a:r>
              <a:rPr lang="en-GB"/>
              <a:t>As long as individuals with dementia have legal capacity they should take part in decision making. </a:t>
            </a:r>
          </a:p>
          <a:p>
            <a:pPr marL="0" indent="0">
              <a:buNone/>
            </a:pPr>
            <a:r>
              <a:rPr lang="en-GB"/>
              <a:t>However, with disease progression, they will lose their capacity. By giving power-of-attorney before losing capacity the patient can legally authorize others to act on their behalf when they no longer have capacity. </a:t>
            </a:r>
          </a:p>
          <a:p>
            <a:pPr marL="0" indent="0">
              <a:buNone/>
            </a:pPr>
            <a:r>
              <a:rPr lang="en-GB"/>
              <a:t>Hence it is important to educate both patients and their families about these aspects during the early stage of the disease. </a:t>
            </a:r>
          </a:p>
          <a:p>
            <a:pPr marL="0" indent="0">
              <a:buNone/>
            </a:pPr>
            <a:endParaRPr lang="en-GB"/>
          </a:p>
          <a:p>
            <a:pPr marL="0" indent="0">
              <a:buNone/>
            </a:pPr>
            <a:r>
              <a:rPr lang="en-GB"/>
              <a:t>Healthcare staff should also assess and document the capacity at the time of decision-making when necessary. Living wills are not valid in Sri Lanka.</a:t>
            </a:r>
          </a:p>
          <a:p>
            <a:pPr marL="0" indent="0">
              <a:buNone/>
            </a:pPr>
            <a:r>
              <a:rPr lang="en-GB"/>
              <a:t>In Sri Lanka, families may have difficulty bringing patients to the clinic, so often things are too late to fix.</a:t>
            </a:r>
          </a:p>
        </p:txBody>
      </p:sp>
    </p:spTree>
    <p:extLst>
      <p:ext uri="{BB962C8B-B14F-4D97-AF65-F5344CB8AC3E}">
        <p14:creationId xmlns:p14="http://schemas.microsoft.com/office/powerpoint/2010/main" val="1994850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2CDCC30-60FC-8437-C6C2-C2DC0CCFF9C7}"/>
              </a:ext>
            </a:extLst>
          </p:cNvPr>
          <p:cNvSpPr>
            <a:spLocks noGrp="1"/>
          </p:cNvSpPr>
          <p:nvPr>
            <p:ph idx="1"/>
          </p:nvPr>
        </p:nvSpPr>
        <p:spPr>
          <a:xfrm>
            <a:off x="0" y="0"/>
            <a:ext cx="12192000" cy="6176964"/>
          </a:xfrm>
        </p:spPr>
        <p:txBody>
          <a:bodyPr>
            <a:noAutofit/>
          </a:bodyPr>
          <a:lstStyle/>
          <a:p>
            <a:r>
              <a:rPr lang="en-GB" sz="2400"/>
              <a:t>Case presentation</a:t>
            </a:r>
          </a:p>
          <a:p>
            <a:pPr marL="0" indent="0">
              <a:buNone/>
            </a:pPr>
            <a:r>
              <a:rPr lang="en-GB" sz="2000"/>
              <a:t>Mr. A a 69 year old male, retired clerk living with his wife, presented with a history of gradual onset, progressive memory impairment for a year and suspiciousness for two months. He suspected that his belongings were stolen by family members. At times he became irritable and verbally aggressive towards his wife. He needed supervision to maintain self-care and other basic activities of daily living. Features did not suggest a vascular etiology or Lewy Body Dementia. He had hypertension which was under control on medications and also had visual impairment. Both the patient and his wife were dependent on his pension of 21000 rupees per month. He owned a land with a house worth 6 million rupees and had a bank account with one million rupees in savings. He did not have any ongoing legal concerns. His wife was his main caretaker and she found it difficult to care for him due to the recent disturbed behavior. She got little support from the two children who were employed and living separately.</a:t>
            </a:r>
          </a:p>
          <a:p>
            <a:pPr marL="0" indent="0">
              <a:buNone/>
            </a:pPr>
            <a:r>
              <a:rPr lang="en-GB" sz="2000"/>
              <a:t>Mental state examination showed that the mood was irritable and he had persecutory delusion. He had impaired orientation and could only recall the time of day and the name of the country, but he was orientated in person.</a:t>
            </a:r>
          </a:p>
          <a:p>
            <a:pPr marL="0" indent="0">
              <a:buNone/>
            </a:pPr>
            <a:r>
              <a:rPr lang="en-GB" sz="2000"/>
              <a:t>Initial assessment:</a:t>
            </a:r>
          </a:p>
          <a:p>
            <a:pPr marL="0" indent="0">
              <a:buNone/>
            </a:pPr>
            <a:r>
              <a:rPr lang="en-GB" sz="2000"/>
              <a:t>Although the history is suggestive of dementia in this patient, further cognitive assessment and investigations are needed to establish the diagnosis, identify the subtype if possible, grade the severity and exclude any other brain pathology which could account for the symptoms.</a:t>
            </a:r>
          </a:p>
          <a:p>
            <a:pPr marL="0" indent="0">
              <a:buNone/>
            </a:pPr>
            <a:r>
              <a:rPr lang="en-GB" sz="2000"/>
              <a:t>Comprehensive history was obtained from the patient and his wife regarding the course of the disease, risks, behavioural and psychological symptoms of dementia (BPSD), social, financial, legal aspects and physical and psychiatric co-morbidities.</a:t>
            </a:r>
          </a:p>
        </p:txBody>
      </p:sp>
    </p:spTree>
    <p:extLst>
      <p:ext uri="{BB962C8B-B14F-4D97-AF65-F5344CB8AC3E}">
        <p14:creationId xmlns:p14="http://schemas.microsoft.com/office/powerpoint/2010/main" val="19621807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E09198-F217-F894-15EE-FE82B8270770}"/>
              </a:ext>
            </a:extLst>
          </p:cNvPr>
          <p:cNvSpPr>
            <a:spLocks noGrp="1"/>
          </p:cNvSpPr>
          <p:nvPr>
            <p:ph type="title"/>
          </p:nvPr>
        </p:nvSpPr>
        <p:spPr/>
        <p:txBody>
          <a:bodyPr/>
          <a:lstStyle/>
          <a:p>
            <a:r>
              <a:rPr lang="en-GB" dirty="0"/>
              <a:t>Self Study</a:t>
            </a:r>
          </a:p>
        </p:txBody>
      </p:sp>
      <p:sp>
        <p:nvSpPr>
          <p:cNvPr id="3" name="Plassholder for innhold 2">
            <a:extLst>
              <a:ext uri="{FF2B5EF4-FFF2-40B4-BE49-F238E27FC236}">
                <a16:creationId xmlns:a16="http://schemas.microsoft.com/office/drawing/2014/main" id="{4FF0AE01-EB26-6080-0F8C-D60B3CBA952D}"/>
              </a:ext>
            </a:extLst>
          </p:cNvPr>
          <p:cNvSpPr>
            <a:spLocks noGrp="1"/>
          </p:cNvSpPr>
          <p:nvPr>
            <p:ph idx="1"/>
          </p:nvPr>
        </p:nvSpPr>
        <p:spPr>
          <a:xfrm>
            <a:off x="0" y="1125416"/>
            <a:ext cx="12192000" cy="5051548"/>
          </a:xfrm>
        </p:spPr>
        <p:txBody>
          <a:bodyPr>
            <a:normAutofit/>
          </a:bodyPr>
          <a:lstStyle/>
          <a:p>
            <a:r>
              <a:rPr lang="nb-NO" sz="1200" i="1">
                <a:effectLst/>
              </a:rPr>
              <a:t>Life Story Book to Enhance Communication in People</a:t>
            </a:r>
            <a:r>
              <a:rPr lang="nb-NO" sz="1200"/>
              <a:t> </a:t>
            </a:r>
            <a:r>
              <a:rPr lang="nb-NO" sz="1200" i="1">
                <a:effectLst/>
              </a:rPr>
              <a:t>with Dementia: A Systematic Review of Reviews.  Download: </a:t>
            </a:r>
            <a:r>
              <a:rPr lang="nb-NO" sz="1200" i="1">
                <a:solidFill>
                  <a:srgbClr val="1E4789"/>
                </a:solidFill>
                <a:effectLst/>
                <a:hlinkClick r:id="rId3"/>
              </a:rPr>
              <a:t>https://doi.org/10.21203/rs.3.rs-1557576/v1</a:t>
            </a:r>
            <a:endParaRPr lang="nb-NO" sz="1200" i="1">
              <a:solidFill>
                <a:srgbClr val="1E4789"/>
              </a:solidFill>
              <a:effectLst/>
            </a:endParaRPr>
          </a:p>
          <a:p>
            <a:r>
              <a:rPr lang="nb-NO" sz="1200" i="1">
                <a:effectLst/>
              </a:rPr>
              <a:t>Methods to Enhance Verbal Communication between</a:t>
            </a:r>
            <a:r>
              <a:rPr lang="nb-NO" sz="1200"/>
              <a:t> </a:t>
            </a:r>
            <a:r>
              <a:rPr lang="nb-NO" sz="1200" i="1">
                <a:effectLst/>
              </a:rPr>
              <a:t>Individuals with Alzheimer’s Disease and Their Formal and</a:t>
            </a:r>
            <a:r>
              <a:rPr lang="nb-NO" sz="1200"/>
              <a:t> </a:t>
            </a:r>
            <a:r>
              <a:rPr lang="nb-NO" sz="1200" i="1">
                <a:effectLst/>
              </a:rPr>
              <a:t>InformalCaregivers: A Systematic Review. Download: </a:t>
            </a:r>
            <a:r>
              <a:rPr lang="nb-NO" sz="1200" i="1">
                <a:effectLst/>
                <a:hlinkClick r:id="rId4"/>
              </a:rPr>
              <a:t>https://www.ncbi.nlm.nih.gov/pmc/articles/PMC2925413/</a:t>
            </a:r>
            <a:endParaRPr lang="nb-NO" sz="1200" i="1">
              <a:effectLst/>
            </a:endParaRPr>
          </a:p>
          <a:p>
            <a:r>
              <a:rPr lang="nb-NO" sz="1200" b="1"/>
              <a:t>Expanding the conversation: A Person-centred Communication Enhancement Model </a:t>
            </a:r>
            <a:r>
              <a:rPr lang="nb-NO" sz="1200" i="1"/>
              <a:t>Download: </a:t>
            </a:r>
            <a:r>
              <a:rPr lang="nb-NO" sz="1200" i="1">
                <a:hlinkClick r:id="rId5"/>
              </a:rPr>
              <a:t>https://www.ncbi.nlm.nih.gov/pmc/articles/PMC9243449/</a:t>
            </a:r>
            <a:endParaRPr lang="nb-NO" sz="1200" i="1"/>
          </a:p>
          <a:p>
            <a:r>
              <a:rPr lang="nb-NO" sz="1200" b="1"/>
              <a:t>A person-centred communication approach to working with older people who have dementia </a:t>
            </a:r>
            <a:r>
              <a:rPr lang="nb-NO" sz="1200" i="1">
                <a:effectLst/>
              </a:rPr>
              <a:t>Download: </a:t>
            </a:r>
            <a:r>
              <a:rPr lang="nb-NO" sz="1200" i="1">
                <a:effectLst/>
                <a:hlinkClick r:id="rId6"/>
              </a:rPr>
              <a:t>https://www.researchgate.net/publication/347598698_A_person-centred_communication_approach_to_working_with_older_people_who_have_dementia</a:t>
            </a:r>
            <a:endParaRPr lang="nb-NO" sz="1200" i="1">
              <a:effectLst/>
            </a:endParaRPr>
          </a:p>
          <a:p>
            <a:r>
              <a:rPr lang="nb-NO" sz="1200" i="1">
                <a:effectLst/>
              </a:rPr>
              <a:t>Methods and approaches for</a:t>
            </a:r>
            <a:r>
              <a:rPr lang="nb-NO" sz="1200"/>
              <a:t> </a:t>
            </a:r>
            <a:r>
              <a:rPr lang="nb-NO" sz="1200" i="1">
                <a:effectLst/>
              </a:rPr>
              <a:t>enhancing communication with</a:t>
            </a:r>
            <a:r>
              <a:rPr lang="nb-NO" sz="1200"/>
              <a:t> </a:t>
            </a:r>
            <a:r>
              <a:rPr lang="nb-NO" sz="1200" i="1">
                <a:effectLst/>
              </a:rPr>
              <a:t>people with moderate-to-severe</a:t>
            </a:r>
            <a:r>
              <a:rPr lang="nb-NO" sz="1200"/>
              <a:t> </a:t>
            </a:r>
            <a:r>
              <a:rPr lang="nb-NO" sz="1200" i="1"/>
              <a:t>d</a:t>
            </a:r>
            <a:r>
              <a:rPr lang="nb-NO" sz="1200" i="1">
                <a:effectLst/>
              </a:rPr>
              <a:t>ementia that can facilitate their</a:t>
            </a:r>
            <a:r>
              <a:rPr lang="nb-NO" sz="1200"/>
              <a:t> </a:t>
            </a:r>
            <a:r>
              <a:rPr lang="nb-NO" sz="1200" i="1">
                <a:effectLst/>
              </a:rPr>
              <a:t>inclusion in research and service</a:t>
            </a:r>
            <a:r>
              <a:rPr lang="nb-NO" sz="1200"/>
              <a:t> </a:t>
            </a:r>
            <a:r>
              <a:rPr lang="nb-NO" sz="1200" i="1">
                <a:effectLst/>
              </a:rPr>
              <a:t>evaluation: Findings from the</a:t>
            </a:r>
            <a:r>
              <a:rPr lang="nb-NO" sz="1200"/>
              <a:t> </a:t>
            </a:r>
            <a:r>
              <a:rPr lang="nb-NO" sz="1200" i="1">
                <a:effectLst/>
              </a:rPr>
              <a:t>IDEAL programme. Download: </a:t>
            </a:r>
            <a:r>
              <a:rPr lang="nb-NO" sz="1200" i="1">
                <a:effectLst/>
                <a:hlinkClick r:id="rId7"/>
              </a:rPr>
              <a:t>https://www.ncbi.nlm.nih.gov/pmc/articles/PMC9109550/</a:t>
            </a:r>
            <a:endParaRPr lang="nb-NO" sz="1200">
              <a:effectLst/>
            </a:endParaRPr>
          </a:p>
          <a:p>
            <a:r>
              <a:rPr lang="nb-NO" sz="1200" i="1">
                <a:effectLst/>
              </a:rPr>
              <a:t>Communication with older people with dementia. Download: </a:t>
            </a:r>
            <a:r>
              <a:rPr lang="nb-NO" sz="1200" i="1">
                <a:effectLst/>
                <a:hlinkClick r:id="rId8"/>
              </a:rPr>
              <a:t>https://www.researchgate.net/publication/241689739_Communicating_with_older_people_with_dementia</a:t>
            </a:r>
            <a:endParaRPr lang="nb-NO" sz="1200" i="1">
              <a:effectLst/>
            </a:endParaRPr>
          </a:p>
          <a:p>
            <a:r>
              <a:rPr lang="nb-NO" sz="1200"/>
              <a:t>Supporting communication for patients with neurodegenerative disease. </a:t>
            </a:r>
            <a:r>
              <a:rPr lang="nb-NO" sz="1200" i="1">
                <a:effectLst/>
              </a:rPr>
              <a:t>Download: </a:t>
            </a:r>
            <a:r>
              <a:rPr lang="nb-NO" sz="1200" i="1">
                <a:effectLst/>
                <a:hlinkClick r:id="rId9"/>
              </a:rPr>
              <a:t>https://www.ncbi.nlm.nih.gov/pmc/articles/PMC6380499/</a:t>
            </a:r>
            <a:endParaRPr lang="nb-NO" sz="1200" i="1">
              <a:effectLst/>
            </a:endParaRPr>
          </a:p>
          <a:p>
            <a:endParaRPr lang="nb-NO" sz="1200" i="1">
              <a:effectLst/>
            </a:endParaRPr>
          </a:p>
          <a:p>
            <a:endParaRPr lang="nb-NO" sz="1200">
              <a:effectLst/>
            </a:endParaRPr>
          </a:p>
          <a:p>
            <a:endParaRPr lang="nb-NO" sz="1200">
              <a:solidFill>
                <a:srgbClr val="1E4789"/>
              </a:solidFill>
              <a:effectLst/>
            </a:endParaRPr>
          </a:p>
          <a:p>
            <a:endParaRPr lang="nb-NO" sz="1200">
              <a:effectLst/>
            </a:endParaRPr>
          </a:p>
          <a:p>
            <a:endParaRPr lang="en-GB" sz="1200"/>
          </a:p>
        </p:txBody>
      </p:sp>
    </p:spTree>
    <p:extLst>
      <p:ext uri="{BB962C8B-B14F-4D97-AF65-F5344CB8AC3E}">
        <p14:creationId xmlns:p14="http://schemas.microsoft.com/office/powerpoint/2010/main" val="1843954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236766-9EB8-BFE7-D7EC-846C7A90F625}"/>
              </a:ext>
            </a:extLst>
          </p:cNvPr>
          <p:cNvSpPr>
            <a:spLocks noGrp="1"/>
          </p:cNvSpPr>
          <p:nvPr>
            <p:ph type="title"/>
          </p:nvPr>
        </p:nvSpPr>
        <p:spPr/>
        <p:txBody>
          <a:bodyPr/>
          <a:lstStyle/>
          <a:p>
            <a:r>
              <a:rPr lang="en-GB" dirty="0"/>
              <a:t>References</a:t>
            </a:r>
          </a:p>
        </p:txBody>
      </p:sp>
      <p:sp>
        <p:nvSpPr>
          <p:cNvPr id="3" name="Plassholder for innhold 2">
            <a:extLst>
              <a:ext uri="{FF2B5EF4-FFF2-40B4-BE49-F238E27FC236}">
                <a16:creationId xmlns:a16="http://schemas.microsoft.com/office/drawing/2014/main" id="{584E3550-02E9-28F8-B32B-FC4EC3B5A781}"/>
              </a:ext>
            </a:extLst>
          </p:cNvPr>
          <p:cNvSpPr>
            <a:spLocks noGrp="1"/>
          </p:cNvSpPr>
          <p:nvPr>
            <p:ph idx="1"/>
          </p:nvPr>
        </p:nvSpPr>
        <p:spPr>
          <a:xfrm>
            <a:off x="211015" y="998806"/>
            <a:ext cx="11662117" cy="5178157"/>
          </a:xfrm>
        </p:spPr>
        <p:txBody>
          <a:bodyPr>
            <a:normAutofit/>
          </a:bodyPr>
          <a:lstStyle/>
          <a:p>
            <a:r>
              <a:rPr lang="nb-NO" sz="1200" i="1" dirty="0">
                <a:effectLst/>
              </a:rPr>
              <a:t>American </a:t>
            </a:r>
            <a:r>
              <a:rPr lang="nb-NO" sz="1200" i="1" dirty="0" err="1">
                <a:effectLst/>
              </a:rPr>
              <a:t>Geriatrics</a:t>
            </a:r>
            <a:r>
              <a:rPr lang="nb-NO" sz="1200" i="1" dirty="0">
                <a:effectLst/>
              </a:rPr>
              <a:t> </a:t>
            </a:r>
            <a:r>
              <a:rPr lang="nb-NO" sz="1200" i="1" dirty="0" err="1">
                <a:effectLst/>
              </a:rPr>
              <a:t>Society</a:t>
            </a:r>
            <a:r>
              <a:rPr lang="nb-NO" sz="1200" i="1" dirty="0">
                <a:effectLst/>
              </a:rPr>
              <a:t> Expert Panel </a:t>
            </a:r>
            <a:r>
              <a:rPr lang="nb-NO" sz="1200" i="1" dirty="0" err="1">
                <a:effectLst/>
              </a:rPr>
              <a:t>on</a:t>
            </a:r>
            <a:r>
              <a:rPr lang="nb-NO" sz="1200" i="1" dirty="0">
                <a:effectLst/>
              </a:rPr>
              <a:t> Person-</a:t>
            </a:r>
            <a:r>
              <a:rPr lang="nb-NO" sz="1200" i="1" dirty="0" err="1">
                <a:effectLst/>
              </a:rPr>
              <a:t>Centered</a:t>
            </a:r>
            <a:r>
              <a:rPr lang="nb-NO" sz="1200" i="1" dirty="0">
                <a:effectLst/>
              </a:rPr>
              <a:t> Care (2016). Person-</a:t>
            </a:r>
            <a:r>
              <a:rPr lang="nb-NO" sz="1200" i="1" dirty="0" err="1">
                <a:effectLst/>
              </a:rPr>
              <a:t>centered</a:t>
            </a:r>
            <a:r>
              <a:rPr lang="nb-NO" sz="1200" i="1" dirty="0">
                <a:effectLst/>
              </a:rPr>
              <a:t> </a:t>
            </a:r>
            <a:r>
              <a:rPr lang="nb-NO" sz="1200" i="1" dirty="0" err="1">
                <a:effectLst/>
              </a:rPr>
              <a:t>care</a:t>
            </a:r>
            <a:r>
              <a:rPr lang="nb-NO" sz="1200" i="1" dirty="0">
                <a:effectLst/>
              </a:rPr>
              <a:t>: A </a:t>
            </a:r>
            <a:r>
              <a:rPr lang="nb-NO" sz="1200" i="1" dirty="0" err="1">
                <a:effectLst/>
              </a:rPr>
              <a:t>definition</a:t>
            </a:r>
            <a:r>
              <a:rPr lang="nb-NO" sz="1200" dirty="0"/>
              <a:t> </a:t>
            </a:r>
            <a:r>
              <a:rPr lang="nb-NO" sz="1200" i="1" dirty="0">
                <a:effectLst/>
              </a:rPr>
              <a:t>and </a:t>
            </a:r>
            <a:r>
              <a:rPr lang="nb-NO" sz="1200" i="1" dirty="0" err="1">
                <a:effectLst/>
              </a:rPr>
              <a:t>essential</a:t>
            </a:r>
            <a:r>
              <a:rPr lang="nb-NO" sz="1200" i="1" dirty="0">
                <a:effectLst/>
              </a:rPr>
              <a:t> elements. Journal </a:t>
            </a:r>
            <a:r>
              <a:rPr lang="nb-NO" sz="1200" i="1" dirty="0" err="1">
                <a:effectLst/>
              </a:rPr>
              <a:t>of</a:t>
            </a:r>
            <a:r>
              <a:rPr lang="nb-NO" sz="1200" i="1" dirty="0">
                <a:effectLst/>
              </a:rPr>
              <a:t> </a:t>
            </a:r>
            <a:r>
              <a:rPr lang="nb-NO" sz="1200" i="1" dirty="0" err="1">
                <a:effectLst/>
              </a:rPr>
              <a:t>the</a:t>
            </a:r>
            <a:r>
              <a:rPr lang="nb-NO" sz="1200" i="1" dirty="0">
                <a:effectLst/>
              </a:rPr>
              <a:t> American </a:t>
            </a:r>
            <a:r>
              <a:rPr lang="nb-NO" sz="1200" i="1" dirty="0" err="1">
                <a:effectLst/>
              </a:rPr>
              <a:t>Geriatrics</a:t>
            </a:r>
            <a:r>
              <a:rPr lang="nb-NO" sz="1200" i="1" dirty="0">
                <a:effectLst/>
              </a:rPr>
              <a:t> </a:t>
            </a:r>
            <a:r>
              <a:rPr lang="nb-NO" sz="1200" i="1" dirty="0" err="1">
                <a:effectLst/>
              </a:rPr>
              <a:t>Society</a:t>
            </a:r>
            <a:r>
              <a:rPr lang="nb-NO" sz="1200" i="1" dirty="0">
                <a:effectLst/>
              </a:rPr>
              <a:t>, 64(1), 15–18. DOI: </a:t>
            </a:r>
            <a:r>
              <a:rPr lang="nb-NO" sz="1200" i="1" dirty="0">
                <a:solidFill>
                  <a:srgbClr val="0000FF"/>
                </a:solidFill>
                <a:effectLst/>
              </a:rPr>
              <a:t>10.1111/jgs.13866</a:t>
            </a:r>
            <a:r>
              <a:rPr lang="nb-NO" sz="1200" i="1" dirty="0">
                <a:effectLst/>
              </a:rPr>
              <a:t>.</a:t>
            </a:r>
          </a:p>
          <a:p>
            <a:r>
              <a:rPr lang="nb-NO" sz="1200" i="1">
                <a:effectLst/>
              </a:rPr>
              <a:t>Andrews-Salvia M, Roy N, Cameron RM. Evaluating the effects of memory books. Journal of Medical,</a:t>
            </a:r>
            <a:r>
              <a:rPr lang="nb-NO" sz="1200"/>
              <a:t> </a:t>
            </a:r>
            <a:r>
              <a:rPr lang="nb-NO" sz="1200" i="1">
                <a:effectLst/>
              </a:rPr>
              <a:t>Speech-Language Pathology. 2003;11:51–59.</a:t>
            </a:r>
          </a:p>
          <a:p>
            <a:r>
              <a:rPr lang="nb-NO" sz="1200" i="1">
                <a:effectLst/>
              </a:rPr>
              <a:t>Bayles, K. A., &amp; Tomoeda, C. K. (2014). Cognitive-communication disorders of dementia (2nd ed.). San</a:t>
            </a:r>
            <a:r>
              <a:rPr lang="nb-NO" sz="1200"/>
              <a:t> </a:t>
            </a:r>
            <a:r>
              <a:rPr lang="nb-NO" sz="1200" i="1">
                <a:effectLst/>
              </a:rPr>
              <a:t>Diego, CA: Plural Publishing.</a:t>
            </a:r>
            <a:endParaRPr lang="nb-NO" sz="1200">
              <a:effectLst/>
            </a:endParaRPr>
          </a:p>
          <a:p>
            <a:r>
              <a:rPr lang="nb-NO" sz="1200" i="1">
                <a:effectLst/>
              </a:rPr>
              <a:t>Brooker, D. (2003). What is person-centred care in dementia? Reviews in Clinical Gerontology,</a:t>
            </a:r>
            <a:r>
              <a:rPr lang="nb-NO" sz="1200"/>
              <a:t> </a:t>
            </a:r>
            <a:r>
              <a:rPr lang="nb-NO" sz="1200" i="1">
                <a:effectLst/>
              </a:rPr>
              <a:t>13(3), 215–222.</a:t>
            </a:r>
            <a:endParaRPr lang="nb-NO" sz="1200" i="1" dirty="0">
              <a:effectLst/>
            </a:endParaRPr>
          </a:p>
          <a:p>
            <a:r>
              <a:rPr lang="nb-NO" sz="1200" i="1" dirty="0" err="1">
                <a:effectLst/>
              </a:rPr>
              <a:t>Brooker</a:t>
            </a:r>
            <a:r>
              <a:rPr lang="nb-NO" sz="1200" i="1" dirty="0">
                <a:effectLst/>
              </a:rPr>
              <a:t>, D. (2007). Person-</a:t>
            </a:r>
            <a:r>
              <a:rPr lang="nb-NO" sz="1200" i="1" dirty="0" err="1">
                <a:effectLst/>
              </a:rPr>
              <a:t>centred</a:t>
            </a:r>
            <a:r>
              <a:rPr lang="nb-NO" sz="1200" i="1" dirty="0">
                <a:effectLst/>
              </a:rPr>
              <a:t> dementia </a:t>
            </a:r>
            <a:r>
              <a:rPr lang="nb-NO" sz="1200" i="1" dirty="0" err="1">
                <a:effectLst/>
              </a:rPr>
              <a:t>care</a:t>
            </a:r>
            <a:r>
              <a:rPr lang="nb-NO" sz="1200" i="1" dirty="0">
                <a:effectLst/>
              </a:rPr>
              <a:t>: </a:t>
            </a:r>
            <a:r>
              <a:rPr lang="nb-NO" sz="1200" i="1" dirty="0" err="1">
                <a:effectLst/>
              </a:rPr>
              <a:t>Making</a:t>
            </a:r>
            <a:r>
              <a:rPr lang="nb-NO" sz="1200" i="1" dirty="0">
                <a:effectLst/>
              </a:rPr>
              <a:t> services </a:t>
            </a:r>
            <a:r>
              <a:rPr lang="nb-NO" sz="1200" i="1" dirty="0" err="1">
                <a:effectLst/>
              </a:rPr>
              <a:t>better</a:t>
            </a:r>
            <a:r>
              <a:rPr lang="nb-NO" sz="1200" i="1" dirty="0">
                <a:effectLst/>
              </a:rPr>
              <a:t>. London, UK: Jessica </a:t>
            </a:r>
            <a:r>
              <a:rPr lang="nb-NO" sz="1200" i="1" dirty="0" err="1">
                <a:effectLst/>
              </a:rPr>
              <a:t>Kingsley</a:t>
            </a:r>
            <a:r>
              <a:rPr lang="nb-NO" sz="1200" dirty="0"/>
              <a:t> </a:t>
            </a:r>
            <a:r>
              <a:rPr lang="nb-NO" sz="1200" i="1" dirty="0">
                <a:effectLst/>
              </a:rPr>
              <a:t>Publishers.</a:t>
            </a:r>
          </a:p>
          <a:p>
            <a:r>
              <a:rPr lang="nb-NO" sz="1200" i="1">
                <a:effectLst/>
              </a:rPr>
              <a:t>Eggenberger, E., Heimerl, K., &amp; Bennett, M. I. (2013). Communication skills training in dementia care: A systematic review of effectiveness, training content, and didactic methods in different care</a:t>
            </a:r>
            <a:r>
              <a:rPr lang="nb-NO" sz="1200"/>
              <a:t> </a:t>
            </a:r>
            <a:r>
              <a:rPr lang="nb-NO" sz="1200" i="1">
                <a:effectLst/>
              </a:rPr>
              <a:t>settings. International Psychogeriatrics, 25(3), 345–358. DOI: 10.1017/S1041610212001664.</a:t>
            </a:r>
            <a:endParaRPr lang="nb-NO" sz="1200" i="1" dirty="0">
              <a:effectLst/>
            </a:endParaRPr>
          </a:p>
          <a:p>
            <a:r>
              <a:rPr lang="nb-NO" sz="1200" i="1">
                <a:effectLst/>
              </a:rPr>
              <a:t>Eley R, Kaiser P. Life Story Work in Dementia Care - a New Road Map. Journal of Dementia Care.</a:t>
            </a:r>
            <a:r>
              <a:rPr lang="nb-NO" sz="1200"/>
              <a:t> </a:t>
            </a:r>
            <a:r>
              <a:rPr lang="nb-NO" sz="1200" i="1">
                <a:effectLst/>
              </a:rPr>
              <a:t>2017;25:22-23.</a:t>
            </a:r>
          </a:p>
          <a:p>
            <a:r>
              <a:rPr lang="nb-NO" sz="1200" i="1">
                <a:effectLst/>
              </a:rPr>
              <a:t>Elfrink TR, Zuidema SU, Kunz M, Westerhof GJ. Life story books for people with dementia: a systematic</a:t>
            </a:r>
            <a:r>
              <a:rPr lang="nb-NO" sz="1200"/>
              <a:t> </a:t>
            </a:r>
            <a:r>
              <a:rPr lang="nb-NO" sz="1200" i="1">
                <a:effectLst/>
              </a:rPr>
              <a:t>review. International Psychogeriatrics. 2018;30(12):1797–811.</a:t>
            </a:r>
          </a:p>
          <a:p>
            <a:r>
              <a:rPr lang="nb-NO" sz="1200" i="1">
                <a:effectLst/>
              </a:rPr>
              <a:t>Moos I, Björn A. Use of the life story in the institutional care of people with dementia: a review of</a:t>
            </a:r>
            <a:r>
              <a:rPr lang="nb-NO" sz="1200"/>
              <a:t> </a:t>
            </a:r>
            <a:r>
              <a:rPr lang="nb-NO" sz="1200" i="1">
                <a:effectLst/>
              </a:rPr>
              <a:t>intervention studies. Ageing and Society. 2006;26(3):431–54.</a:t>
            </a:r>
            <a:endParaRPr lang="nb-NO" sz="1200">
              <a:effectLst/>
            </a:endParaRPr>
          </a:p>
          <a:p>
            <a:r>
              <a:rPr lang="nb-NO" sz="1200" b="0" i="0" u="none" strike="noStrike">
                <a:solidFill>
                  <a:srgbClr val="212121"/>
                </a:solidFill>
                <a:effectLst/>
              </a:rPr>
              <a:t>Morris L, Mansell W, Williamson T, Wray A, McEvoy P. Communication Empowerment Framework: An integrative framework to support effective communication and interaction between carers and people living with dementia. Dementia (London). 2020 Aug;19(6):1739-1757. doi: 10.1177/1471301218805329. Epub 2018 Oct 28. PMID: 30370794; PMCID: PMC7576889.</a:t>
            </a:r>
            <a:endParaRPr lang="en-GB" sz="1200" dirty="0"/>
          </a:p>
          <a:p>
            <a:r>
              <a:rPr lang="en-GB" sz="1200" dirty="0"/>
              <a:t>O’Rourke DJ, </a:t>
            </a:r>
            <a:r>
              <a:rPr lang="en-GB" sz="1200" dirty="0" err="1"/>
              <a:t>Lobchuk</a:t>
            </a:r>
            <a:r>
              <a:rPr lang="en-GB" sz="1200" dirty="0"/>
              <a:t> MM, Thompson GN, Lengyel C. Expanding the conversation: A Person-centred Communication Enhancement Model. Dementia. 2022;21(5):1596-1617. doi:10.1177/14713012221080252</a:t>
            </a:r>
            <a:endParaRPr lang="nb-NO" sz="1200" i="1" dirty="0">
              <a:effectLst/>
            </a:endParaRPr>
          </a:p>
          <a:p>
            <a:r>
              <a:rPr lang="nb-NO" sz="1200" i="1" dirty="0" err="1">
                <a:effectLst/>
              </a:rPr>
              <a:t>Savundranayagam</a:t>
            </a:r>
            <a:r>
              <a:rPr lang="nb-NO" sz="1200" i="1" dirty="0">
                <a:effectLst/>
              </a:rPr>
              <a:t>, M. </a:t>
            </a:r>
            <a:r>
              <a:rPr lang="nb-NO" sz="1200" i="1" dirty="0" err="1">
                <a:effectLst/>
              </a:rPr>
              <a:t>Y.,&amp;Moore-Nielsen</a:t>
            </a:r>
            <a:r>
              <a:rPr lang="nb-NO" sz="1200" i="1" dirty="0">
                <a:effectLst/>
              </a:rPr>
              <a:t>, K. (2015). Language-</a:t>
            </a:r>
            <a:r>
              <a:rPr lang="nb-NO" sz="1200" i="1" dirty="0" err="1">
                <a:effectLst/>
              </a:rPr>
              <a:t>based</a:t>
            </a:r>
            <a:r>
              <a:rPr lang="nb-NO" sz="1200" i="1" dirty="0">
                <a:effectLst/>
              </a:rPr>
              <a:t> </a:t>
            </a:r>
            <a:r>
              <a:rPr lang="nb-NO" sz="1200" i="1" dirty="0" err="1">
                <a:effectLst/>
              </a:rPr>
              <a:t>communication</a:t>
            </a:r>
            <a:r>
              <a:rPr lang="nb-NO" sz="1200" i="1" dirty="0">
                <a:effectLst/>
              </a:rPr>
              <a:t> </a:t>
            </a:r>
            <a:r>
              <a:rPr lang="nb-NO" sz="1200" i="1" dirty="0" err="1">
                <a:effectLst/>
              </a:rPr>
              <a:t>strategies</a:t>
            </a:r>
            <a:r>
              <a:rPr lang="nb-NO" sz="1200" i="1" dirty="0">
                <a:effectLst/>
              </a:rPr>
              <a:t> </a:t>
            </a:r>
            <a:r>
              <a:rPr lang="nb-NO" sz="1200" i="1" dirty="0" err="1">
                <a:effectLst/>
              </a:rPr>
              <a:t>that</a:t>
            </a:r>
            <a:r>
              <a:rPr lang="nb-NO" sz="1200" i="1" dirty="0">
                <a:effectLst/>
              </a:rPr>
              <a:t> support</a:t>
            </a:r>
            <a:r>
              <a:rPr lang="nb-NO" sz="1200" dirty="0"/>
              <a:t> </a:t>
            </a:r>
            <a:r>
              <a:rPr lang="nb-NO" sz="1200" i="1" dirty="0">
                <a:effectLst/>
              </a:rPr>
              <a:t>person-</a:t>
            </a:r>
            <a:r>
              <a:rPr lang="nb-NO" sz="1200" i="1" dirty="0" err="1">
                <a:effectLst/>
              </a:rPr>
              <a:t>centered</a:t>
            </a:r>
            <a:r>
              <a:rPr lang="nb-NO" sz="1200" i="1" dirty="0">
                <a:effectLst/>
              </a:rPr>
              <a:t> </a:t>
            </a:r>
            <a:r>
              <a:rPr lang="nb-NO" sz="1200" i="1" dirty="0" err="1">
                <a:effectLst/>
              </a:rPr>
              <a:t>communication</a:t>
            </a:r>
            <a:r>
              <a:rPr lang="nb-NO" sz="1200" i="1" dirty="0">
                <a:effectLst/>
              </a:rPr>
              <a:t> </a:t>
            </a:r>
            <a:r>
              <a:rPr lang="nb-NO" sz="1200" i="1" dirty="0" err="1">
                <a:effectLst/>
              </a:rPr>
              <a:t>with</a:t>
            </a:r>
            <a:r>
              <a:rPr lang="nb-NO" sz="1200" i="1" dirty="0">
                <a:effectLst/>
              </a:rPr>
              <a:t> persons </a:t>
            </a:r>
            <a:r>
              <a:rPr lang="nb-NO" sz="1200" i="1" dirty="0" err="1">
                <a:effectLst/>
              </a:rPr>
              <a:t>with</a:t>
            </a:r>
            <a:r>
              <a:rPr lang="nb-NO" sz="1200" i="1" dirty="0">
                <a:effectLst/>
              </a:rPr>
              <a:t> dementia. International </a:t>
            </a:r>
            <a:r>
              <a:rPr lang="nb-NO" sz="1200" i="1" dirty="0" err="1">
                <a:effectLst/>
              </a:rPr>
              <a:t>Psychogeriatrics</a:t>
            </a:r>
            <a:r>
              <a:rPr lang="nb-NO" sz="1200" i="1" dirty="0">
                <a:effectLst/>
              </a:rPr>
              <a:t>, 27(10),</a:t>
            </a:r>
            <a:r>
              <a:rPr lang="nb-NO" sz="1200" dirty="0"/>
              <a:t> </a:t>
            </a:r>
            <a:r>
              <a:rPr lang="nb-NO" sz="1200" i="1" dirty="0">
                <a:solidFill>
                  <a:srgbClr val="000000"/>
                </a:solidFill>
                <a:effectLst/>
              </a:rPr>
              <a:t>1707–1718. DOI: </a:t>
            </a:r>
            <a:r>
              <a:rPr lang="nb-NO" sz="1200" i="1" dirty="0">
                <a:solidFill>
                  <a:srgbClr val="0000FF"/>
                </a:solidFill>
                <a:effectLst/>
              </a:rPr>
              <a:t>10.1017/S1041610215000903</a:t>
            </a:r>
            <a:r>
              <a:rPr lang="nb-NO" sz="1200" i="1" dirty="0">
                <a:solidFill>
                  <a:srgbClr val="000000"/>
                </a:solidFill>
                <a:effectLst/>
              </a:rPr>
              <a:t>.</a:t>
            </a:r>
          </a:p>
          <a:p>
            <a:r>
              <a:rPr lang="nb-NO" sz="1200" b="0" i="0" u="none" strike="noStrike">
                <a:effectLst/>
              </a:rPr>
              <a:t>Subramaniam P, Thillainathan P, Ghani NAM, Sharma S. Life Story Book to Enhance Communication in People with Dementia: A Systematic Review of Reviews. Research Square; 2022. DOI: 10.21203/rs.3.rs-1557576/v1.</a:t>
            </a:r>
            <a:endParaRPr lang="nb-NO" sz="1200" i="1" dirty="0">
              <a:effectLst/>
            </a:endParaRPr>
          </a:p>
          <a:p>
            <a:endParaRPr lang="nb-NO" sz="1200">
              <a:effectLst/>
            </a:endParaRPr>
          </a:p>
          <a:p>
            <a:endParaRPr lang="nb-NO" sz="1200" dirty="0">
              <a:solidFill>
                <a:srgbClr val="0000FF"/>
              </a:solidFill>
              <a:effectLst/>
            </a:endParaRPr>
          </a:p>
          <a:p>
            <a:endParaRPr lang="nb-NO" sz="800" dirty="0">
              <a:effectLst/>
              <a:latin typeface="Times" pitchFamily="2" charset="0"/>
            </a:endParaRPr>
          </a:p>
          <a:p>
            <a:endParaRPr lang="nb-NO" sz="1050" dirty="0">
              <a:effectLst/>
              <a:latin typeface="Times" pitchFamily="2" charset="0"/>
            </a:endParaRPr>
          </a:p>
          <a:p>
            <a:endParaRPr lang="en-GB" sz="1400" dirty="0"/>
          </a:p>
          <a:p>
            <a:endParaRPr lang="en-GB" dirty="0"/>
          </a:p>
        </p:txBody>
      </p:sp>
    </p:spTree>
    <p:extLst>
      <p:ext uri="{BB962C8B-B14F-4D97-AF65-F5344CB8AC3E}">
        <p14:creationId xmlns:p14="http://schemas.microsoft.com/office/powerpoint/2010/main" val="1327543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236766-9EB8-BFE7-D7EC-846C7A90F625}"/>
              </a:ext>
            </a:extLst>
          </p:cNvPr>
          <p:cNvSpPr>
            <a:spLocks noGrp="1"/>
          </p:cNvSpPr>
          <p:nvPr>
            <p:ph type="title"/>
          </p:nvPr>
        </p:nvSpPr>
        <p:spPr/>
        <p:txBody>
          <a:bodyPr/>
          <a:lstStyle/>
          <a:p>
            <a:r>
              <a:rPr lang="en-GB" dirty="0"/>
              <a:t>References</a:t>
            </a:r>
          </a:p>
        </p:txBody>
      </p:sp>
      <p:sp>
        <p:nvSpPr>
          <p:cNvPr id="3" name="Plassholder for innhold 2">
            <a:extLst>
              <a:ext uri="{FF2B5EF4-FFF2-40B4-BE49-F238E27FC236}">
                <a16:creationId xmlns:a16="http://schemas.microsoft.com/office/drawing/2014/main" id="{584E3550-02E9-28F8-B32B-FC4EC3B5A781}"/>
              </a:ext>
            </a:extLst>
          </p:cNvPr>
          <p:cNvSpPr>
            <a:spLocks noGrp="1"/>
          </p:cNvSpPr>
          <p:nvPr>
            <p:ph idx="1"/>
          </p:nvPr>
        </p:nvSpPr>
        <p:spPr>
          <a:xfrm>
            <a:off x="140677" y="1097280"/>
            <a:ext cx="11760591" cy="5079683"/>
          </a:xfrm>
        </p:spPr>
        <p:txBody>
          <a:bodyPr>
            <a:normAutofit/>
          </a:bodyPr>
          <a:lstStyle/>
          <a:p>
            <a:r>
              <a:rPr lang="nb-NO" sz="1200" i="1">
                <a:effectLst/>
              </a:rPr>
              <a:t>Parker G, Gridley K, Birks Y, Glanville J. Using a systematic review to uncover theory and outcomes for a</a:t>
            </a:r>
            <a:r>
              <a:rPr lang="nb-NO" sz="1200"/>
              <a:t> </a:t>
            </a:r>
            <a:r>
              <a:rPr lang="nb-NO" sz="1200" i="1">
                <a:effectLst/>
              </a:rPr>
              <a:t>complex intervention in health and social care: a worked example using life story work for people with</a:t>
            </a:r>
            <a:r>
              <a:rPr lang="nb-NO" sz="1200"/>
              <a:t> </a:t>
            </a:r>
            <a:r>
              <a:rPr lang="nb-NO" sz="1200" i="1">
                <a:effectLst/>
              </a:rPr>
              <a:t>dementia. Journal of Health Services Research &amp; Policy. 2020;25(4):135581961989709.</a:t>
            </a:r>
          </a:p>
          <a:p>
            <a:r>
              <a:rPr lang="nb-NO" sz="1200" i="1">
                <a:effectLst/>
              </a:rPr>
              <a:t>Subramaniam P, Woods B, Whitaker C. Life review and life story books for people with mild to moderate</a:t>
            </a:r>
            <a:r>
              <a:rPr lang="nb-NO" sz="1200"/>
              <a:t> </a:t>
            </a:r>
            <a:r>
              <a:rPr lang="nb-NO" sz="1200" i="1">
                <a:effectLst/>
              </a:rPr>
              <a:t>dementia: a randomised controlled trial. Aging &amp; Mental Health. 2013;18(3):363–75.</a:t>
            </a:r>
            <a:endParaRPr lang="nb-NO" sz="1200">
              <a:effectLst/>
            </a:endParaRPr>
          </a:p>
          <a:p>
            <a:r>
              <a:rPr lang="nb-NO" sz="1200" i="1">
                <a:effectLst/>
              </a:rPr>
              <a:t>McKeown J, Clarke A, Ingleton C, Ryan T, Repper J. The use of life story work with people with dementia to</a:t>
            </a:r>
            <a:r>
              <a:rPr lang="nb-NO" sz="1200"/>
              <a:t> </a:t>
            </a:r>
            <a:r>
              <a:rPr lang="nb-NO" sz="1200" i="1">
                <a:effectLst/>
              </a:rPr>
              <a:t>enhance person-centred care. International Journal of Older People Nursing. 2010;5(2):148–58.</a:t>
            </a:r>
          </a:p>
          <a:p>
            <a:r>
              <a:rPr lang="nb-NO" sz="1200" i="1">
                <a:effectLst/>
              </a:rPr>
              <a:t>Thompson R. Realising the potential: Developing life story work in practice. In Sanders, K. and Shaw, T.</a:t>
            </a:r>
            <a:r>
              <a:rPr lang="nb-NO" sz="1200"/>
              <a:t> </a:t>
            </a:r>
            <a:r>
              <a:rPr lang="nb-NO" sz="1200" i="1">
                <a:effectLst/>
              </a:rPr>
              <a:t>(Eds) Foundation of Nursing Studies Dissemination Series. 2010;5(5).</a:t>
            </a:r>
          </a:p>
          <a:p>
            <a:r>
              <a:rPr lang="nb-NO" sz="1200" i="1">
                <a:effectLst/>
              </a:rPr>
              <a:t>Watson, B., Aizawa, L. D., Savundranayagam, M. Y., &amp; Orange, J. (2012). Links among communication,</a:t>
            </a:r>
            <a:r>
              <a:rPr lang="nb-NO" sz="1200"/>
              <a:t> </a:t>
            </a:r>
            <a:r>
              <a:rPr lang="nb-NO" sz="1200" i="1">
                <a:effectLst/>
              </a:rPr>
              <a:t>dementia and caregiver burden. Canadian Journal of Speech-Language Pathology and</a:t>
            </a:r>
            <a:r>
              <a:rPr lang="nb-NO" sz="1200"/>
              <a:t> </a:t>
            </a:r>
            <a:r>
              <a:rPr lang="nb-NO" sz="1200" i="1">
                <a:effectLst/>
              </a:rPr>
              <a:t>Audiology, 36(4), 276–283.</a:t>
            </a:r>
            <a:endParaRPr lang="nb-NO" sz="1200">
              <a:effectLst/>
            </a:endParaRPr>
          </a:p>
          <a:p>
            <a:r>
              <a:rPr lang="nb-NO" sz="1200" i="1">
                <a:effectLst/>
              </a:rPr>
              <a:t>Wray, A. (2013). Mislaying Compassion: Linguistic Triggers of Inadequate Caregiving. In B. H.</a:t>
            </a:r>
            <a:r>
              <a:rPr lang="nb-NO" sz="1200"/>
              <a:t> </a:t>
            </a:r>
            <a:r>
              <a:rPr lang="nb-NO" sz="1200" i="1">
                <a:effectLst/>
              </a:rPr>
              <a:t>Davis, &amp; J. Guendouzi (Eds.), Pragmatics in dementia discourse (pp. 117–145). Newcastle-Upon-</a:t>
            </a:r>
            <a:r>
              <a:rPr lang="nb-NO" sz="1200"/>
              <a:t> </a:t>
            </a:r>
            <a:r>
              <a:rPr lang="nb-NO" sz="1200" i="1">
                <a:effectLst/>
              </a:rPr>
              <a:t>Tyne, England: Cambridge Scholars Publishing.</a:t>
            </a:r>
            <a:endParaRPr lang="nb-NO" sz="1200">
              <a:effectLst/>
            </a:endParaRPr>
          </a:p>
          <a:p>
            <a:r>
              <a:rPr lang="nb-NO" sz="1200" i="1">
                <a:effectLst/>
              </a:rPr>
              <a:t>Wray, A. (2014). Formulaic language and threat: the problem of empathy and compassion in</a:t>
            </a:r>
            <a:r>
              <a:rPr lang="nb-NO" sz="1200"/>
              <a:t> </a:t>
            </a:r>
            <a:r>
              <a:rPr lang="nb-NO" sz="1200" i="1">
                <a:effectLst/>
              </a:rPr>
              <a:t>Alzheimer’s disease interaction. In R. T. Schrauf, &amp; N. Mueller (Eds.), Dialogue and dementia:</a:t>
            </a:r>
            <a:r>
              <a:rPr lang="nb-NO" sz="1200"/>
              <a:t> </a:t>
            </a:r>
            <a:r>
              <a:rPr lang="nb-NO" sz="1200" i="1">
                <a:effectLst/>
              </a:rPr>
              <a:t>Cognitive and communicative resources for engagement (pp. 263–286). New York, NY:</a:t>
            </a:r>
            <a:r>
              <a:rPr lang="nb-NO" sz="1200"/>
              <a:t> </a:t>
            </a:r>
            <a:r>
              <a:rPr lang="nb-NO" sz="1200" i="1">
                <a:effectLst/>
              </a:rPr>
              <a:t>Psychology Press.</a:t>
            </a:r>
            <a:endParaRPr lang="nb-NO" sz="1200">
              <a:effectLst/>
            </a:endParaRPr>
          </a:p>
          <a:p>
            <a:r>
              <a:rPr lang="nb-NO" sz="1200" i="1">
                <a:effectLst/>
              </a:rPr>
              <a:t>Wray, A. (2016). Mechanisms of conflict and aggression in the dementia context. Journal of Language</a:t>
            </a:r>
            <a:r>
              <a:rPr lang="nb-NO" sz="1200"/>
              <a:t> </a:t>
            </a:r>
            <a:r>
              <a:rPr lang="nb-NO" sz="1200" i="1">
                <a:effectLst/>
              </a:rPr>
              <a:t>Aggression and Conflict, 4(1), 114–140.</a:t>
            </a:r>
          </a:p>
          <a:p>
            <a:r>
              <a:rPr lang="nb-NO" sz="1200" i="1">
                <a:effectLst/>
              </a:rPr>
              <a:t>Guidelines on ethical conduct in Sri Lanka : </a:t>
            </a:r>
            <a:r>
              <a:rPr lang="nb-NO" sz="1200" i="1">
                <a:effectLst/>
                <a:hlinkClick r:id="rId3"/>
              </a:rPr>
              <a:t>https://www.mc.lk/images/publications/EthicalConduct.pdf</a:t>
            </a:r>
            <a:endParaRPr lang="nb-NO" sz="1200" i="1">
              <a:effectLst/>
            </a:endParaRPr>
          </a:p>
          <a:p>
            <a:r>
              <a:rPr lang="nb-NO" sz="1200" i="1"/>
              <a:t>National policy on healthcare quality and safety in Sri Lanka, Ministry of Health 2021, </a:t>
            </a:r>
            <a:r>
              <a:rPr lang="nb-NO" sz="1200" i="1">
                <a:hlinkClick r:id="rId4"/>
              </a:rPr>
              <a:t>https://www.quality.health.gov.lk/images/pdf/resources/policy/national_policy_quality_and_safety.pdf</a:t>
            </a:r>
            <a:endParaRPr lang="nb-NO" sz="1200" i="1">
              <a:solidFill>
                <a:srgbClr val="4A4A4A"/>
              </a:solidFill>
            </a:endParaRPr>
          </a:p>
          <a:p>
            <a:r>
              <a:rPr lang="nb-NO" sz="1000"/>
              <a:t>Bourgeois MS. Effects of memory aids on the dyadic conversations of individuals with dementia. J Appl Behav Anal. 1993 Spring;26(1):77-87. doi: 10.1901/jaba.1993.26-77. PMID: 8473260; PMCID: PMC1297721.</a:t>
            </a:r>
            <a:endParaRPr lang="nb-NO" sz="1200" b="1"/>
          </a:p>
          <a:p>
            <a:pPr marL="0" indent="0">
              <a:buNone/>
            </a:pPr>
            <a:r>
              <a:rPr lang="nb-NO" sz="1200" b="1"/>
              <a:t>All the p</a:t>
            </a:r>
            <a:r>
              <a:rPr lang="nb-NO" sz="1200" b="1">
                <a:effectLst/>
              </a:rPr>
              <a:t>ictures in the presentation are open resource or created by Midjourney Artificial Intelligence program</a:t>
            </a:r>
          </a:p>
          <a:p>
            <a:endParaRPr lang="nb-NO" sz="1200">
              <a:effectLst/>
            </a:endParaRPr>
          </a:p>
          <a:p>
            <a:endParaRPr lang="nb-NO" sz="1200" dirty="0">
              <a:solidFill>
                <a:srgbClr val="0000FF"/>
              </a:solidFill>
              <a:effectLst/>
            </a:endParaRPr>
          </a:p>
          <a:p>
            <a:endParaRPr lang="nb-NO" sz="800" dirty="0">
              <a:effectLst/>
              <a:latin typeface="Times" pitchFamily="2" charset="0"/>
            </a:endParaRPr>
          </a:p>
          <a:p>
            <a:endParaRPr lang="nb-NO" sz="1050" dirty="0">
              <a:effectLst/>
              <a:latin typeface="Times" pitchFamily="2" charset="0"/>
            </a:endParaRPr>
          </a:p>
          <a:p>
            <a:endParaRPr lang="en-GB" sz="1400" dirty="0"/>
          </a:p>
          <a:p>
            <a:endParaRPr lang="en-GB" dirty="0"/>
          </a:p>
        </p:txBody>
      </p:sp>
    </p:spTree>
    <p:extLst>
      <p:ext uri="{BB962C8B-B14F-4D97-AF65-F5344CB8AC3E}">
        <p14:creationId xmlns:p14="http://schemas.microsoft.com/office/powerpoint/2010/main" val="7486124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F8EE4-52E7-044A-8012-721FE4B72767}"/>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gn="ctr"/>
            <a:r>
              <a:rPr lang="en-US" sz="4700">
                <a:solidFill>
                  <a:srgbClr val="FFFFFF"/>
                </a:solidFill>
              </a:rPr>
              <a:t>Developed by</a:t>
            </a:r>
          </a:p>
        </p:txBody>
      </p:sp>
      <p:pic>
        <p:nvPicPr>
          <p:cNvPr id="5" name="Picture 8">
            <a:extLst>
              <a:ext uri="{FF2B5EF4-FFF2-40B4-BE49-F238E27FC236}">
                <a16:creationId xmlns:a16="http://schemas.microsoft.com/office/drawing/2014/main" id="{CF666EC6-D3E3-B6FD-3C0A-8FCB03CB459C}"/>
              </a:ext>
            </a:extLst>
          </p:cNvPr>
          <p:cNvPicPr>
            <a:picLocks noChangeAspect="1"/>
          </p:cNvPicPr>
          <p:nvPr/>
        </p:nvPicPr>
        <p:blipFill>
          <a:blip r:embed="rId3"/>
          <a:stretch>
            <a:fillRect/>
          </a:stretch>
        </p:blipFill>
        <p:spPr>
          <a:xfrm>
            <a:off x="1764030" y="1638557"/>
            <a:ext cx="2569206" cy="1335987"/>
          </a:xfrm>
          <a:prstGeom prst="rect">
            <a:avLst/>
          </a:prstGeom>
        </p:spPr>
      </p:pic>
      <p:pic>
        <p:nvPicPr>
          <p:cNvPr id="6" name="Picture 7">
            <a:extLst>
              <a:ext uri="{FF2B5EF4-FFF2-40B4-BE49-F238E27FC236}">
                <a16:creationId xmlns:a16="http://schemas.microsoft.com/office/drawing/2014/main" id="{903700E3-17F7-4F26-E100-F65DC52C9960}"/>
              </a:ext>
            </a:extLst>
          </p:cNvPr>
          <p:cNvPicPr>
            <a:picLocks noChangeAspect="1"/>
          </p:cNvPicPr>
          <p:nvPr/>
        </p:nvPicPr>
        <p:blipFill>
          <a:blip r:embed="rId4"/>
          <a:stretch>
            <a:fillRect/>
          </a:stretch>
        </p:blipFill>
        <p:spPr>
          <a:xfrm>
            <a:off x="4813297" y="1698207"/>
            <a:ext cx="2574993" cy="1216684"/>
          </a:xfrm>
          <a:prstGeom prst="rect">
            <a:avLst/>
          </a:prstGeom>
        </p:spPr>
      </p:pic>
      <p:pic>
        <p:nvPicPr>
          <p:cNvPr id="11" name="Picture 10">
            <a:extLst>
              <a:ext uri="{FF2B5EF4-FFF2-40B4-BE49-F238E27FC236}">
                <a16:creationId xmlns:a16="http://schemas.microsoft.com/office/drawing/2014/main" id="{5A7E7EA8-7EE7-7A44-B854-D166B906C7A3}"/>
              </a:ext>
            </a:extLst>
          </p:cNvPr>
          <p:cNvPicPr>
            <a:picLocks noChangeAspect="1"/>
          </p:cNvPicPr>
          <p:nvPr/>
        </p:nvPicPr>
        <p:blipFill>
          <a:blip r:embed="rId5"/>
          <a:stretch>
            <a:fillRect/>
          </a:stretch>
        </p:blipFill>
        <p:spPr>
          <a:xfrm>
            <a:off x="7861294" y="538065"/>
            <a:ext cx="2567937" cy="3581596"/>
          </a:xfrm>
          <a:prstGeom prst="rect">
            <a:avLst/>
          </a:prstGeom>
        </p:spPr>
      </p:pic>
    </p:spTree>
    <p:extLst>
      <p:ext uri="{BB962C8B-B14F-4D97-AF65-F5344CB8AC3E}">
        <p14:creationId xmlns:p14="http://schemas.microsoft.com/office/powerpoint/2010/main" val="372083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8BB2096-A771-6C95-BFA7-3D7F83AEE2C9}"/>
              </a:ext>
            </a:extLst>
          </p:cNvPr>
          <p:cNvSpPr>
            <a:spLocks noGrp="1"/>
          </p:cNvSpPr>
          <p:nvPr>
            <p:ph type="title"/>
          </p:nvPr>
        </p:nvSpPr>
        <p:spPr>
          <a:xfrm>
            <a:off x="524741" y="620392"/>
            <a:ext cx="3808268" cy="5504688"/>
          </a:xfrm>
        </p:spPr>
        <p:txBody>
          <a:bodyPr>
            <a:normAutofit/>
          </a:bodyPr>
          <a:lstStyle/>
          <a:p>
            <a:pPr algn="ctr"/>
            <a:r>
              <a:rPr lang="en-GB" dirty="0">
                <a:solidFill>
                  <a:schemeClr val="bg1"/>
                </a:solidFill>
                <a:latin typeface="+mn-lt"/>
              </a:rPr>
              <a:t>Theoretical perspectives in person-centred communication</a:t>
            </a:r>
            <a:br>
              <a:rPr lang="en-GB" dirty="0">
                <a:solidFill>
                  <a:schemeClr val="bg1"/>
                </a:solidFill>
                <a:latin typeface="+mn-lt"/>
              </a:rPr>
            </a:br>
            <a:br>
              <a:rPr lang="en-GB" dirty="0">
                <a:solidFill>
                  <a:schemeClr val="bg1"/>
                </a:solidFill>
                <a:latin typeface="+mn-lt"/>
              </a:rPr>
            </a:br>
            <a:r>
              <a:rPr lang="en-GB" dirty="0">
                <a:solidFill>
                  <a:schemeClr val="bg1"/>
                </a:solidFill>
                <a:latin typeface="+mn-lt"/>
              </a:rPr>
              <a:t>- three theories:</a:t>
            </a:r>
            <a:br>
              <a:rPr lang="en-GB" sz="4200" dirty="0">
                <a:solidFill>
                  <a:schemeClr val="bg1"/>
                </a:solidFill>
              </a:rPr>
            </a:br>
            <a:br>
              <a:rPr lang="en-GB" sz="4200" dirty="0">
                <a:solidFill>
                  <a:schemeClr val="bg1"/>
                </a:solidFill>
              </a:rPr>
            </a:br>
            <a:endParaRPr lang="en-GB" sz="4200" dirty="0">
              <a:solidFill>
                <a:schemeClr val="bg1"/>
              </a:solidFill>
            </a:endParaRPr>
          </a:p>
        </p:txBody>
      </p:sp>
      <p:graphicFrame>
        <p:nvGraphicFramePr>
          <p:cNvPr id="5" name="Plassholder for innhold 2">
            <a:extLst>
              <a:ext uri="{FF2B5EF4-FFF2-40B4-BE49-F238E27FC236}">
                <a16:creationId xmlns:a16="http://schemas.microsoft.com/office/drawing/2014/main" id="{0BA1707A-C343-94A2-9012-DCBA583A87F9}"/>
              </a:ext>
            </a:extLst>
          </p:cNvPr>
          <p:cNvGraphicFramePr>
            <a:graphicFrameLocks noGrp="1"/>
          </p:cNvGraphicFramePr>
          <p:nvPr>
            <p:ph idx="1"/>
            <p:extLst>
              <p:ext uri="{D42A27DB-BD31-4B8C-83A1-F6EECF244321}">
                <p14:modId xmlns:p14="http://schemas.microsoft.com/office/powerpoint/2010/main" val="123602347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66088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3936</TotalTime>
  <Words>15436</Words>
  <Application>Microsoft Macintosh PowerPoint</Application>
  <PresentationFormat>Widescreen</PresentationFormat>
  <Paragraphs>847</Paragraphs>
  <Slides>88</Slides>
  <Notes>84</Notes>
  <HiddenSlides>0</HiddenSlides>
  <MMClips>3</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88</vt:i4>
      </vt:variant>
    </vt:vector>
  </HeadingPairs>
  <TitlesOfParts>
    <vt:vector size="98" baseType="lpstr">
      <vt:lpstr>Arial</vt:lpstr>
      <vt:lpstr>BlinkMacSystemFont</vt:lpstr>
      <vt:lpstr>Calibri</vt:lpstr>
      <vt:lpstr>Calibri Light</vt:lpstr>
      <vt:lpstr>Frutiger W01</vt:lpstr>
      <vt:lpstr>Helvetica</vt:lpstr>
      <vt:lpstr>Open Sans</vt:lpstr>
      <vt:lpstr>Söhne</vt:lpstr>
      <vt:lpstr>Times</vt:lpstr>
      <vt:lpstr>Office Theme</vt:lpstr>
      <vt:lpstr>Course number 6 COMMUNICATION</vt:lpstr>
      <vt:lpstr>Learning objectives</vt:lpstr>
      <vt:lpstr>Outline of the lecture</vt:lpstr>
      <vt:lpstr>PowerPoint-presentasjon</vt:lpstr>
      <vt:lpstr>Basics</vt:lpstr>
      <vt:lpstr>Basics of communication in healthcare</vt:lpstr>
      <vt:lpstr>PowerPoint-presentasjon</vt:lpstr>
      <vt:lpstr>Communication and Neurodegenerative diseases (NDD)</vt:lpstr>
      <vt:lpstr>Theoretical perspectives in person-centred communication  - three theories:  </vt:lpstr>
      <vt:lpstr>1. Coupland et.al's Communication Accommodation Theory </vt:lpstr>
      <vt:lpstr>2. Ryan et.al’s Communication Predicaments of Ageing Model </vt:lpstr>
      <vt:lpstr>3. Ryan et al's Communication Enhancement Model</vt:lpstr>
      <vt:lpstr>PowerPoint-presentasjon</vt:lpstr>
      <vt:lpstr>PowerPoint-presentasjon</vt:lpstr>
      <vt:lpstr>Challenges for communication in the NDD context </vt:lpstr>
      <vt:lpstr>PowerPoint-presentasjon</vt:lpstr>
      <vt:lpstr>PowerPoint-presentasjon</vt:lpstr>
      <vt:lpstr>PowerPoint-presentasjon</vt:lpstr>
      <vt:lpstr>PowerPoint-presentasjon</vt:lpstr>
      <vt:lpstr>PowerPoint-presentasjon</vt:lpstr>
      <vt:lpstr>PowerPoint-presentasjon</vt:lpstr>
      <vt:lpstr>PowerPoint-presentasjon</vt:lpstr>
      <vt:lpstr>Person-centred communication</vt:lpstr>
      <vt:lpstr>Person-centred Communication Enhancement Model</vt:lpstr>
      <vt:lpstr>PowerPoint-presentasjon</vt:lpstr>
      <vt:lpstr>PowerPoint-presentasjon</vt:lpstr>
      <vt:lpstr>Application of the model with Neurodegenerative diseases</vt:lpstr>
      <vt:lpstr>PowerPoint-presentasjon</vt:lpstr>
      <vt:lpstr>PowerPoint-presentasjon</vt:lpstr>
      <vt:lpstr>PowerPoint-presentasjon</vt:lpstr>
      <vt:lpstr>PowerPoint-presentasjon</vt:lpstr>
      <vt:lpstr>PowerPoint-presentasjon</vt:lpstr>
      <vt:lpstr>Alzheimer’s and communication at different stages</vt:lpstr>
      <vt:lpstr>Alzheimer  early stages</vt:lpstr>
      <vt:lpstr>PowerPoint-presentasjon</vt:lpstr>
      <vt:lpstr>Alzheimer middle stages</vt:lpstr>
      <vt:lpstr>PowerPoint-presentasjon</vt:lpstr>
      <vt:lpstr>Alzheimer middle stages</vt:lpstr>
      <vt:lpstr>PowerPoint-presentasjon</vt:lpstr>
      <vt:lpstr>Alzheimers late stages </vt:lpstr>
      <vt:lpstr>Alzheimer’s late stages Is communication possible?</vt:lpstr>
      <vt:lpstr>Alzheimers late stages</vt:lpstr>
      <vt:lpstr>PowerPoint-presentasjon</vt:lpstr>
      <vt:lpstr>PowerPoint-presentasjon</vt:lpstr>
      <vt:lpstr>Reflection task 3</vt:lpstr>
      <vt:lpstr>PowerPoint-presentasjon</vt:lpstr>
      <vt:lpstr>PowerPoint-presentasjon</vt:lpstr>
      <vt:lpstr>Parkinson’s- Huntington’s  some tips for easier communication </vt:lpstr>
      <vt:lpstr>PowerPoint-presentasjon</vt:lpstr>
      <vt:lpstr>PowerPoint-presentasjon</vt:lpstr>
      <vt:lpstr>PowerPoint-presentasjon</vt:lpstr>
      <vt:lpstr>SUGGESTIONS FOR COMMUNICATION</vt:lpstr>
      <vt:lpstr>Conversation validation for Neuro-degenerative diseases</vt:lpstr>
      <vt:lpstr>PowerPoint-presentasjon</vt:lpstr>
      <vt:lpstr>Offer a positive response</vt:lpstr>
      <vt:lpstr>PowerPoint-presentasjon</vt:lpstr>
      <vt:lpstr>«Reminding and scolding me does not make me better, only sadder. When someone asks me questions about where I’ve been and who I’ve seen and what I did, and I can’t retrieve that information, I feel stupid and unworthy.»  </vt:lpstr>
      <vt:lpstr>PowerPoint-presentasjon</vt:lpstr>
      <vt:lpstr>How non-verbal communication can help when words fail</vt:lpstr>
      <vt:lpstr>PowerPoint-presentasjon</vt:lpstr>
      <vt:lpstr>PowerPoint-presentasjon</vt:lpstr>
      <vt:lpstr>PowerPoint-presentasjon</vt:lpstr>
      <vt:lpstr>Encourage communication</vt:lpstr>
      <vt:lpstr>PowerPoint-presentasjon</vt:lpstr>
      <vt:lpstr>Body language and physical contact</vt:lpstr>
      <vt:lpstr>Listening and understanding</vt:lpstr>
      <vt:lpstr>USING LIFE-STORY BOOK FOR COMMUNICATION</vt:lpstr>
      <vt:lpstr>PowerPoint-presentasjon</vt:lpstr>
      <vt:lpstr>PowerPoint-presentasjon</vt:lpstr>
      <vt:lpstr>PowerPoint-presentasjon</vt:lpstr>
      <vt:lpstr>PowerPoint-presentasjon</vt:lpstr>
      <vt:lpstr>PowerPoint-presentasjon</vt:lpstr>
      <vt:lpstr>PowerPoint-presentasjon</vt:lpstr>
      <vt:lpstr>PowerPoint-presentasjon</vt:lpstr>
      <vt:lpstr>Changes in communication</vt:lpstr>
      <vt:lpstr>Communication support- AAC</vt:lpstr>
      <vt:lpstr>Types</vt:lpstr>
      <vt:lpstr>Examples</vt:lpstr>
      <vt:lpstr>PowerPoint-presentasjon</vt:lpstr>
      <vt:lpstr>Bourgeois research (1991-1994)</vt:lpstr>
      <vt:lpstr>Findings</vt:lpstr>
      <vt:lpstr>Legal and ethical issues</vt:lpstr>
      <vt:lpstr>PowerPoint-presentasjon</vt:lpstr>
      <vt:lpstr>PowerPoint-presentasjon</vt:lpstr>
      <vt:lpstr>Self Study</vt:lpstr>
      <vt:lpstr>References</vt:lpstr>
      <vt:lpstr>References</vt:lpstr>
      <vt:lpstr>Developed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Thomas Nilsen</cp:lastModifiedBy>
  <cp:revision>174</cp:revision>
  <dcterms:created xsi:type="dcterms:W3CDTF">2022-12-12T07:56:35Z</dcterms:created>
  <dcterms:modified xsi:type="dcterms:W3CDTF">2023-11-06T07:00:51Z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