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44" r:id="rId2"/>
  </p:sldMasterIdLst>
  <p:notesMasterIdLst>
    <p:notesMasterId r:id="rId28"/>
  </p:notesMasterIdLst>
  <p:handoutMasterIdLst>
    <p:handoutMasterId r:id="rId29"/>
  </p:handoutMasterIdLst>
  <p:sldIdLst>
    <p:sldId id="278" r:id="rId3"/>
    <p:sldId id="280" r:id="rId4"/>
    <p:sldId id="281" r:id="rId5"/>
    <p:sldId id="282" r:id="rId6"/>
    <p:sldId id="283" r:id="rId7"/>
    <p:sldId id="284" r:id="rId8"/>
    <p:sldId id="286" r:id="rId9"/>
    <p:sldId id="287" r:id="rId10"/>
    <p:sldId id="305" r:id="rId11"/>
    <p:sldId id="288" r:id="rId12"/>
    <p:sldId id="289" r:id="rId13"/>
    <p:sldId id="304" r:id="rId14"/>
    <p:sldId id="290" r:id="rId15"/>
    <p:sldId id="291" r:id="rId16"/>
    <p:sldId id="292" r:id="rId17"/>
    <p:sldId id="293" r:id="rId18"/>
    <p:sldId id="294" r:id="rId19"/>
    <p:sldId id="295" r:id="rId20"/>
    <p:sldId id="296" r:id="rId21"/>
    <p:sldId id="297" r:id="rId22"/>
    <p:sldId id="298" r:id="rId23"/>
    <p:sldId id="299" r:id="rId24"/>
    <p:sldId id="301" r:id="rId25"/>
    <p:sldId id="302" r:id="rId26"/>
    <p:sldId id="300" r:id="rId2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BFFD1-5DB7-46D2-A6C5-0BA6886175C2}" v="9" dt="2023-11-07T09:04:08.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3457" autoAdjust="0"/>
  </p:normalViewPr>
  <p:slideViewPr>
    <p:cSldViewPr snapToGrid="0">
      <p:cViewPr varScale="1">
        <p:scale>
          <a:sx n="83" d="100"/>
          <a:sy n="83" d="100"/>
        </p:scale>
        <p:origin x="658"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70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kia Taxitari" userId="6f34ebe0db504b22" providerId="LiveId" clId="{293BFFD1-5DB7-46D2-A6C5-0BA6886175C2}"/>
    <pc:docChg chg="undo custSel addSld modSld sldOrd">
      <pc:chgData name="Loukia Taxitari" userId="6f34ebe0db504b22" providerId="LiveId" clId="{293BFFD1-5DB7-46D2-A6C5-0BA6886175C2}" dt="2023-11-07T09:41:01.511" v="299" actId="255"/>
      <pc:docMkLst>
        <pc:docMk/>
      </pc:docMkLst>
      <pc:sldChg chg="addSp delSp modSp mod">
        <pc:chgData name="Loukia Taxitari" userId="6f34ebe0db504b22" providerId="LiveId" clId="{293BFFD1-5DB7-46D2-A6C5-0BA6886175C2}" dt="2023-11-07T09:38:22.887" v="298" actId="20577"/>
        <pc:sldMkLst>
          <pc:docMk/>
          <pc:sldMk cId="3467146258" sldId="284"/>
        </pc:sldMkLst>
        <pc:graphicFrameChg chg="add del mod">
          <ac:chgData name="Loukia Taxitari" userId="6f34ebe0db504b22" providerId="LiveId" clId="{293BFFD1-5DB7-46D2-A6C5-0BA6886175C2}" dt="2023-11-07T09:02:26.552" v="4"/>
          <ac:graphicFrameMkLst>
            <pc:docMk/>
            <pc:sldMk cId="3467146258" sldId="284"/>
            <ac:graphicFrameMk id="2" creationId="{DEED2342-CF42-D239-4864-C3059304332D}"/>
          </ac:graphicFrameMkLst>
        </pc:graphicFrameChg>
        <pc:graphicFrameChg chg="add del mod modGraphic">
          <ac:chgData name="Loukia Taxitari" userId="6f34ebe0db504b22" providerId="LiveId" clId="{293BFFD1-5DB7-46D2-A6C5-0BA6886175C2}" dt="2023-11-07T09:38:22.887" v="298" actId="20577"/>
          <ac:graphicFrameMkLst>
            <pc:docMk/>
            <pc:sldMk cId="3467146258" sldId="284"/>
            <ac:graphicFrameMk id="4" creationId="{00000000-0000-0000-0000-000000000000}"/>
          </ac:graphicFrameMkLst>
        </pc:graphicFrameChg>
      </pc:sldChg>
      <pc:sldChg chg="modSp mod">
        <pc:chgData name="Loukia Taxitari" userId="6f34ebe0db504b22" providerId="LiveId" clId="{293BFFD1-5DB7-46D2-A6C5-0BA6886175C2}" dt="2023-11-07T09:35:45.572" v="285" actId="20577"/>
        <pc:sldMkLst>
          <pc:docMk/>
          <pc:sldMk cId="2871410384" sldId="286"/>
        </pc:sldMkLst>
        <pc:spChg chg="mod">
          <ac:chgData name="Loukia Taxitari" userId="6f34ebe0db504b22" providerId="LiveId" clId="{293BFFD1-5DB7-46D2-A6C5-0BA6886175C2}" dt="2023-11-07T09:35:45.572" v="285" actId="20577"/>
          <ac:spMkLst>
            <pc:docMk/>
            <pc:sldMk cId="2871410384" sldId="286"/>
            <ac:spMk id="91" creationId="{00000000-0000-0000-0000-000000000000}"/>
          </ac:spMkLst>
        </pc:spChg>
      </pc:sldChg>
      <pc:sldChg chg="modSp mod">
        <pc:chgData name="Loukia Taxitari" userId="6f34ebe0db504b22" providerId="LiveId" clId="{293BFFD1-5DB7-46D2-A6C5-0BA6886175C2}" dt="2023-11-07T09:35:39.165" v="283" actId="20577"/>
        <pc:sldMkLst>
          <pc:docMk/>
          <pc:sldMk cId="518193903" sldId="287"/>
        </pc:sldMkLst>
        <pc:spChg chg="mod">
          <ac:chgData name="Loukia Taxitari" userId="6f34ebe0db504b22" providerId="LiveId" clId="{293BFFD1-5DB7-46D2-A6C5-0BA6886175C2}" dt="2023-11-07T09:35:39.165" v="283" actId="20577"/>
          <ac:spMkLst>
            <pc:docMk/>
            <pc:sldMk cId="518193903" sldId="287"/>
            <ac:spMk id="91" creationId="{00000000-0000-0000-0000-000000000000}"/>
          </ac:spMkLst>
        </pc:spChg>
      </pc:sldChg>
      <pc:sldChg chg="modSp mod">
        <pc:chgData name="Loukia Taxitari" userId="6f34ebe0db504b22" providerId="LiveId" clId="{293BFFD1-5DB7-46D2-A6C5-0BA6886175C2}" dt="2023-11-07T09:37:31.423" v="294" actId="20577"/>
        <pc:sldMkLst>
          <pc:docMk/>
          <pc:sldMk cId="2600467050" sldId="288"/>
        </pc:sldMkLst>
        <pc:spChg chg="mod">
          <ac:chgData name="Loukia Taxitari" userId="6f34ebe0db504b22" providerId="LiveId" clId="{293BFFD1-5DB7-46D2-A6C5-0BA6886175C2}" dt="2023-11-07T09:33:57.542" v="277" actId="20577"/>
          <ac:spMkLst>
            <pc:docMk/>
            <pc:sldMk cId="2600467050" sldId="288"/>
            <ac:spMk id="91" creationId="{00000000-0000-0000-0000-000000000000}"/>
          </ac:spMkLst>
        </pc:spChg>
        <pc:spChg chg="mod">
          <ac:chgData name="Loukia Taxitari" userId="6f34ebe0db504b22" providerId="LiveId" clId="{293BFFD1-5DB7-46D2-A6C5-0BA6886175C2}" dt="2023-11-07T09:37:31.423" v="294" actId="20577"/>
          <ac:spMkLst>
            <pc:docMk/>
            <pc:sldMk cId="2600467050" sldId="288"/>
            <ac:spMk id="92" creationId="{00000000-0000-0000-0000-000000000000}"/>
          </ac:spMkLst>
        </pc:spChg>
      </pc:sldChg>
      <pc:sldChg chg="modSp mod">
        <pc:chgData name="Loukia Taxitari" userId="6f34ebe0db504b22" providerId="LiveId" clId="{293BFFD1-5DB7-46D2-A6C5-0BA6886175C2}" dt="2023-11-07T09:36:00.915" v="287" actId="20577"/>
        <pc:sldMkLst>
          <pc:docMk/>
          <pc:sldMk cId="1338459358" sldId="289"/>
        </pc:sldMkLst>
        <pc:spChg chg="mod">
          <ac:chgData name="Loukia Taxitari" userId="6f34ebe0db504b22" providerId="LiveId" clId="{293BFFD1-5DB7-46D2-A6C5-0BA6886175C2}" dt="2023-11-07T09:36:00.915" v="287" actId="20577"/>
          <ac:spMkLst>
            <pc:docMk/>
            <pc:sldMk cId="1338459358" sldId="289"/>
            <ac:spMk id="91" creationId="{00000000-0000-0000-0000-000000000000}"/>
          </ac:spMkLst>
        </pc:spChg>
        <pc:spChg chg="mod">
          <ac:chgData name="Loukia Taxitari" userId="6f34ebe0db504b22" providerId="LiveId" clId="{293BFFD1-5DB7-46D2-A6C5-0BA6886175C2}" dt="2023-11-07T09:34:19.329" v="279" actId="20577"/>
          <ac:spMkLst>
            <pc:docMk/>
            <pc:sldMk cId="1338459358" sldId="289"/>
            <ac:spMk id="92" creationId="{00000000-0000-0000-0000-000000000000}"/>
          </ac:spMkLst>
        </pc:spChg>
      </pc:sldChg>
      <pc:sldChg chg="modSp mod">
        <pc:chgData name="Loukia Taxitari" userId="6f34ebe0db504b22" providerId="LiveId" clId="{293BFFD1-5DB7-46D2-A6C5-0BA6886175C2}" dt="2023-11-07T09:36:56.915" v="292" actId="20577"/>
        <pc:sldMkLst>
          <pc:docMk/>
          <pc:sldMk cId="1475989911" sldId="290"/>
        </pc:sldMkLst>
        <pc:graphicFrameChg chg="modGraphic">
          <ac:chgData name="Loukia Taxitari" userId="6f34ebe0db504b22" providerId="LiveId" clId="{293BFFD1-5DB7-46D2-A6C5-0BA6886175C2}" dt="2023-11-07T09:36:56.915" v="292" actId="20577"/>
          <ac:graphicFrameMkLst>
            <pc:docMk/>
            <pc:sldMk cId="1475989911" sldId="290"/>
            <ac:graphicFrameMk id="4" creationId="{00000000-0000-0000-0000-000000000000}"/>
          </ac:graphicFrameMkLst>
        </pc:graphicFrameChg>
      </pc:sldChg>
      <pc:sldChg chg="modSp mod">
        <pc:chgData name="Loukia Taxitari" userId="6f34ebe0db504b22" providerId="LiveId" clId="{293BFFD1-5DB7-46D2-A6C5-0BA6886175C2}" dt="2023-11-07T09:36:05.730" v="289" actId="20577"/>
        <pc:sldMkLst>
          <pc:docMk/>
          <pc:sldMk cId="990169522" sldId="304"/>
        </pc:sldMkLst>
        <pc:spChg chg="mod">
          <ac:chgData name="Loukia Taxitari" userId="6f34ebe0db504b22" providerId="LiveId" clId="{293BFFD1-5DB7-46D2-A6C5-0BA6886175C2}" dt="2023-11-07T09:36:05.730" v="289" actId="20577"/>
          <ac:spMkLst>
            <pc:docMk/>
            <pc:sldMk cId="990169522" sldId="304"/>
            <ac:spMk id="91" creationId="{00000000-0000-0000-0000-000000000000}"/>
          </ac:spMkLst>
        </pc:spChg>
      </pc:sldChg>
      <pc:sldChg chg="modSp add mod ord">
        <pc:chgData name="Loukia Taxitari" userId="6f34ebe0db504b22" providerId="LiveId" clId="{293BFFD1-5DB7-46D2-A6C5-0BA6886175C2}" dt="2023-11-07T09:41:01.511" v="299" actId="255"/>
        <pc:sldMkLst>
          <pc:docMk/>
          <pc:sldMk cId="9289299" sldId="305"/>
        </pc:sldMkLst>
        <pc:spChg chg="mod">
          <ac:chgData name="Loukia Taxitari" userId="6f34ebe0db504b22" providerId="LiveId" clId="{293BFFD1-5DB7-46D2-A6C5-0BA6886175C2}" dt="2023-11-07T09:35:31.948" v="281" actId="20577"/>
          <ac:spMkLst>
            <pc:docMk/>
            <pc:sldMk cId="9289299" sldId="305"/>
            <ac:spMk id="91" creationId="{00000000-0000-0000-0000-000000000000}"/>
          </ac:spMkLst>
        </pc:spChg>
        <pc:spChg chg="mod">
          <ac:chgData name="Loukia Taxitari" userId="6f34ebe0db504b22" providerId="LiveId" clId="{293BFFD1-5DB7-46D2-A6C5-0BA6886175C2}" dt="2023-11-07T09:41:01.511" v="299" actId="255"/>
          <ac:spMkLst>
            <pc:docMk/>
            <pc:sldMk cId="9289299" sldId="305"/>
            <ac:spMk id="9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D35F8B-9136-34CE-F229-7C394F9A55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27FEEAD-2501-0167-4B50-787391E9C0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B45C2C-4F82-4249-9955-B01B7B034E5B}" type="datetimeFigureOut">
              <a:rPr lang="en-US" smtClean="0"/>
              <a:t>11/7/2023</a:t>
            </a:fld>
            <a:endParaRPr lang="en-US"/>
          </a:p>
        </p:txBody>
      </p:sp>
      <p:sp>
        <p:nvSpPr>
          <p:cNvPr id="4" name="Footer Placeholder 3">
            <a:extLst>
              <a:ext uri="{FF2B5EF4-FFF2-40B4-BE49-F238E27FC236}">
                <a16:creationId xmlns:a16="http://schemas.microsoft.com/office/drawing/2014/main" id="{78F7CF5D-5D0D-5A26-573D-AF383DECC8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0ECD32-BEDD-3605-E79C-BE3A2995F1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D40DD0-5ADE-4628-B192-7DEC4A6EF1A8}" type="slidenum">
              <a:rPr lang="en-US" smtClean="0"/>
              <a:t>‹#›</a:t>
            </a:fld>
            <a:endParaRPr lang="en-US"/>
          </a:p>
        </p:txBody>
      </p:sp>
    </p:spTree>
    <p:extLst>
      <p:ext uri="{BB962C8B-B14F-4D97-AF65-F5344CB8AC3E}">
        <p14:creationId xmlns:p14="http://schemas.microsoft.com/office/powerpoint/2010/main" val="2360514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845CB-BF03-42C8-AB30-073AC0106E73}" type="datetimeFigureOut">
              <a:rPr lang="el-GR" smtClean="0"/>
              <a:t>7/11/2023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5C446-D3AD-4E6D-AB55-6FB0F1786BD0}" type="slidenum">
              <a:rPr lang="el-GR" smtClean="0"/>
              <a:t>‹#›</a:t>
            </a:fld>
            <a:endParaRPr lang="el-GR"/>
          </a:p>
        </p:txBody>
      </p:sp>
    </p:spTree>
    <p:extLst>
      <p:ext uri="{BB962C8B-B14F-4D97-AF65-F5344CB8AC3E}">
        <p14:creationId xmlns:p14="http://schemas.microsoft.com/office/powerpoint/2010/main" val="332182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Hello everybody, this lecture acts as an introduction to the structure of the series of classes about the needed communication skills for the optimum care of NDD patients.</a:t>
            </a:r>
            <a:endParaRPr dirty="0"/>
          </a:p>
        </p:txBody>
      </p:sp>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984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fourth unit is about the communication in the middle stages of NDDs focusing on the common difficulties with communication and the support of communication in the middle stage of the disease. </a:t>
            </a:r>
          </a:p>
          <a:p>
            <a:pPr marL="0" lvl="0" indent="0" algn="l" rtl="0">
              <a:spcBef>
                <a:spcPts val="0"/>
              </a:spcBef>
              <a:spcAft>
                <a:spcPts val="0"/>
              </a:spcAft>
              <a:buNone/>
            </a:pPr>
            <a:r>
              <a:rPr lang="en-US"/>
              <a:t>The fifth unit is about the learning outcomes of AACs, involving the technological aids in communication and the augmentative and alternative communication (AAC).</a:t>
            </a: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77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sixth unit is about the communication between healthcare providers and family members/caregivers. This involves the best practice in communication within healthcare services/multidisciplinary teams, educating families/caregivers in how to communicate effectively with healthcare and social services. Moreover, it covers the subject of communicating bad news to the patient and family members/caregivers, the subject of dealing with emotional reactions, how to convey information with compassion. And finally, how the power dynamics work within the family and the legal and ethical issues in communication.</a:t>
            </a: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9180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sixth unit is about the communication between healthcare providers and family members/caregivers. This involves the best practice in communication within healthcare services/multidisciplinary teams, educating families/caregivers in how to communicate effectively with healthcare and social services. Moreover, it covers the subject of communicating bad news to the patient and family members/caregivers, the subject of dealing with emotional reactions, how to convey information with compassion. And finally, how the power dynamics work within the family and the legal and ethical issues in communication.</a:t>
            </a: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211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you can see the assessment strategy involving continuous assessments in class for 30% and the end of course assessment with a final practical exam for 70% of the points.</a:t>
            </a: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8772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just">
              <a:buClrTx/>
              <a:buSzTx/>
              <a:buNone/>
            </a:pPr>
            <a:r>
              <a:rPr lang="en-US" sz="2000" b="1" i="1" kern="1200">
                <a:solidFill>
                  <a:prstClr val="black"/>
                </a:solidFill>
                <a:ea typeface="+mn-ea"/>
                <a:cs typeface="+mn-cs"/>
              </a:rPr>
              <a:t>As communication we can define the exchange of information, thoughts and feelings among people using speech or other means. </a:t>
            </a:r>
          </a:p>
          <a:p>
            <a:pPr marL="0" lvl="0" indent="0" algn="just">
              <a:buClrTx/>
              <a:buSzTx/>
              <a:buNone/>
            </a:pPr>
            <a:endParaRPr lang="en-US" sz="2000" kern="1200">
              <a:solidFill>
                <a:prstClr val="black"/>
              </a:solidFill>
              <a:ea typeface="+mn-ea"/>
              <a:cs typeface="+mn-cs"/>
            </a:endParaRPr>
          </a:p>
          <a:p>
            <a:pPr marL="0" lvl="0" indent="0" algn="just">
              <a:buClrTx/>
              <a:buSzTx/>
              <a:buNone/>
            </a:pPr>
            <a:r>
              <a:rPr lang="en-US" sz="2000" kern="1200">
                <a:solidFill>
                  <a:prstClr val="black"/>
                </a:solidFill>
                <a:ea typeface="+mn-ea"/>
                <a:cs typeface="+mn-cs"/>
              </a:rPr>
              <a:t>Therapeutic practice involves the oral communication of public health officials and nurses on the one hand and the patient or his relatives on the other. It is a two way process. </a:t>
            </a:r>
          </a:p>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2000" b="0" i="0" u="none" strike="noStrike" kern="1200" cap="none" spc="0" normalizeH="0" baseline="0" noProof="0">
                <a:ln>
                  <a:noFill/>
                </a:ln>
                <a:solidFill>
                  <a:prstClr val="black"/>
                </a:solidFill>
                <a:effectLst/>
                <a:uLnTx/>
                <a:uFillTx/>
                <a:latin typeface="Calibri"/>
                <a:ea typeface="+mn-ea"/>
                <a:cs typeface="Calibri"/>
                <a:sym typeface="Calibri"/>
              </a:rPr>
              <a:t>The patient conveys their fears and concerns to their nurse and helps them make a correct nursing diagnosis. The nurse takes the information and in turn transmits other information to the patient with discretion and delicacy as to the nature of the disease and advises with treatment and a rehabilitation plan for health promotion.</a:t>
            </a:r>
            <a:endParaRPr kumimoji="0" lang="el-GR" sz="2000" b="0" i="0" u="none" strike="noStrike" kern="1200" cap="none" spc="0" normalizeH="0" baseline="0" noProof="0">
              <a:ln>
                <a:noFill/>
              </a:ln>
              <a:solidFill>
                <a:prstClr val="black"/>
              </a:solidFill>
              <a:effectLst/>
              <a:uLnTx/>
              <a:uFillTx/>
              <a:latin typeface="Calibri"/>
              <a:ea typeface="+mn-ea"/>
              <a:cs typeface="Calibri"/>
              <a:sym typeface="Calibri"/>
            </a:endParaRPr>
          </a:p>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0238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a:ln>
                  <a:noFill/>
                </a:ln>
                <a:solidFill>
                  <a:prstClr val="black"/>
                </a:solidFill>
                <a:effectLst/>
                <a:uLnTx/>
                <a:uFillTx/>
                <a:latin typeface="Calibri"/>
                <a:ea typeface="+mn-ea"/>
                <a:cs typeface="Calibri"/>
                <a:sym typeface="Calibri"/>
              </a:rPr>
              <a:t>However, communication isn’t as straightforward as it might first appear. It’s not simply about what we say, but about relationships, understanding, and ensuring that our needs are met and our wishes are addressed. It is a two-way process involving one person expressing themselves and being understood by another.</a:t>
            </a:r>
          </a:p>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179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a:ln>
                  <a:noFill/>
                </a:ln>
                <a:solidFill>
                  <a:prstClr val="black"/>
                </a:solidFill>
                <a:effectLst/>
                <a:uLnTx/>
                <a:uFillTx/>
                <a:latin typeface="Calibri"/>
                <a:ea typeface="+mn-ea"/>
                <a:cs typeface="Calibri"/>
                <a:sym typeface="Calibri"/>
              </a:rPr>
              <a:t>It’s important to remember that communication looks different to everyone. There are many ways that people communicate, including verbal communication (speaking aloud), written communication, such as sending emails or keeping records, and non-verbal communication, such as hand gestures or facial expressions. However, there are also many additional ways that people communicate, depending on what works best for them and their needs. </a:t>
            </a:r>
          </a:p>
          <a:p>
            <a:pPr marL="0" marR="0" lvl="0" indent="0" algn="just" defTabSz="914400" rtl="0" eaLnBrk="1" fontAlgn="auto" latinLnBrk="0" hangingPunct="1">
              <a:lnSpc>
                <a:spcPct val="90000"/>
              </a:lnSpc>
              <a:spcBef>
                <a:spcPts val="1000"/>
              </a:spcBef>
              <a:spcAft>
                <a:spcPts val="0"/>
              </a:spcAft>
              <a:buClrTx/>
              <a:buSzTx/>
              <a:buFont typeface="Arial"/>
              <a:buNone/>
              <a:tabLst/>
              <a:defRPr/>
            </a:pPr>
            <a:endParaRPr kumimoji="0" lang="en-US" sz="2400" b="0" i="1" u="none" strike="noStrike" kern="1200" cap="none" spc="0" normalizeH="0" baseline="0" noProof="0">
              <a:ln>
                <a:noFill/>
              </a:ln>
              <a:solidFill>
                <a:prstClr val="black"/>
              </a:solidFill>
              <a:effectLst/>
              <a:uLnTx/>
              <a:uFillTx/>
              <a:latin typeface="Calibri"/>
              <a:ea typeface="+mn-ea"/>
              <a:cs typeface="Calibri"/>
              <a:sym typeface="Calibri"/>
            </a:endParaRPr>
          </a:p>
          <a:p>
            <a:pPr marL="0" marR="0" lvl="0" indent="0" algn="just" defTabSz="914400" rtl="0" eaLnBrk="1" fontAlgn="auto" latinLnBrk="0" hangingPunct="1">
              <a:lnSpc>
                <a:spcPct val="90000"/>
              </a:lnSpc>
              <a:spcBef>
                <a:spcPts val="1000"/>
              </a:spcBef>
              <a:spcAft>
                <a:spcPts val="0"/>
              </a:spcAft>
              <a:buClrTx/>
              <a:buSzTx/>
              <a:buFont typeface="Arial"/>
              <a:buNone/>
              <a:tabLst/>
              <a:defRPr/>
            </a:pPr>
            <a:endParaRPr kumimoji="0" lang="en-US" sz="2400" b="0" i="1" u="none" strike="noStrike" kern="1200" cap="none" spc="0" normalizeH="0" baseline="0" noProof="0">
              <a:ln>
                <a:noFill/>
              </a:ln>
              <a:solidFill>
                <a:prstClr val="black"/>
              </a:solidFill>
              <a:effectLst/>
              <a:uLnTx/>
              <a:uFillTx/>
              <a:latin typeface="Calibri"/>
              <a:ea typeface="+mn-ea"/>
              <a:cs typeface="Calibri"/>
              <a:sym typeface="Calibri"/>
            </a:endParaRPr>
          </a:p>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2400" b="0" i="1" u="none" strike="noStrike" kern="1200" cap="none" spc="0" normalizeH="0" baseline="0" noProof="0">
                <a:ln>
                  <a:noFill/>
                </a:ln>
                <a:solidFill>
                  <a:prstClr val="black"/>
                </a:solidFill>
                <a:effectLst/>
                <a:uLnTx/>
                <a:uFillTx/>
                <a:latin typeface="Calibri"/>
                <a:ea typeface="+mn-ea"/>
                <a:cs typeface="Calibri"/>
                <a:sym typeface="Calibri"/>
              </a:rPr>
              <a:t>For example, individuals may communicate using sign language, Makaton or Braille. It’s important that all types of communication are supported.</a:t>
            </a:r>
            <a:endParaRPr kumimoji="0" lang="el-GR" sz="2400" b="0" i="1" u="none" strike="noStrike" kern="1200" cap="none" spc="0" normalizeH="0" baseline="0" noProof="0">
              <a:ln>
                <a:noFill/>
              </a:ln>
              <a:solidFill>
                <a:prstClr val="black"/>
              </a:solidFill>
              <a:effectLst/>
              <a:uLnTx/>
              <a:uFillTx/>
              <a:latin typeface="Calibri"/>
              <a:ea typeface="+mn-ea"/>
              <a:cs typeface="Calibri"/>
              <a:sym typeface="Calibri"/>
            </a:endParaRPr>
          </a:p>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4793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Neurodegenerative disease is one of the significant causes of mortality and disability globally. </a:t>
            </a:r>
          </a:p>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0993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1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Calibri"/>
                <a:sym typeface="Calibri"/>
              </a:rPr>
              <a:t>Prominent NDDs include </a:t>
            </a:r>
            <a:r>
              <a:rPr kumimoji="0" lang="en-US" sz="2200" b="1" i="0" u="none" strike="noStrike" kern="1200" cap="none" spc="0" normalizeH="0" baseline="0" noProof="0" dirty="0">
                <a:ln>
                  <a:noFill/>
                </a:ln>
                <a:solidFill>
                  <a:prstClr val="black"/>
                </a:solidFill>
                <a:effectLst/>
                <a:uLnTx/>
                <a:uFillTx/>
                <a:latin typeface="Calibri"/>
                <a:ea typeface="+mn-ea"/>
                <a:cs typeface="Calibri"/>
                <a:sym typeface="Calibri"/>
              </a:rPr>
              <a:t>Alzheimer’s disease (AD)</a:t>
            </a:r>
            <a:r>
              <a:rPr kumimoji="0" lang="en-US" sz="2200" b="0" i="0" u="none" strike="noStrike" kern="1200" cap="none" spc="0" normalizeH="0" baseline="0" noProof="0" dirty="0">
                <a:ln>
                  <a:noFill/>
                </a:ln>
                <a:solidFill>
                  <a:prstClr val="black"/>
                </a:solidFill>
                <a:effectLst/>
                <a:uLnTx/>
                <a:uFillTx/>
                <a:latin typeface="Calibri"/>
                <a:ea typeface="+mn-ea"/>
                <a:cs typeface="Calibri"/>
                <a:sym typeface="Calibri"/>
              </a:rPr>
              <a:t>, </a:t>
            </a:r>
            <a:r>
              <a:rPr kumimoji="0" lang="en-US" sz="2200" b="1" i="0" u="none" strike="noStrike" kern="1200" cap="none" spc="0" normalizeH="0" baseline="0" noProof="0" dirty="0">
                <a:ln>
                  <a:noFill/>
                </a:ln>
                <a:solidFill>
                  <a:prstClr val="black"/>
                </a:solidFill>
                <a:effectLst/>
                <a:uLnTx/>
                <a:uFillTx/>
                <a:latin typeface="Calibri"/>
                <a:ea typeface="+mn-ea"/>
                <a:cs typeface="Calibri"/>
                <a:sym typeface="Calibri"/>
              </a:rPr>
              <a:t>Parkinson’s disease (PD)</a:t>
            </a:r>
            <a:r>
              <a:rPr kumimoji="0" lang="en-US" sz="2200" b="0" i="0" u="none" strike="noStrike" kern="1200" cap="none" spc="0" normalizeH="0" baseline="0" noProof="0" dirty="0">
                <a:ln>
                  <a:noFill/>
                </a:ln>
                <a:solidFill>
                  <a:prstClr val="black"/>
                </a:solidFill>
                <a:effectLst/>
                <a:uLnTx/>
                <a:uFillTx/>
                <a:latin typeface="Calibri"/>
                <a:ea typeface="+mn-ea"/>
                <a:cs typeface="Calibri"/>
                <a:sym typeface="Calibri"/>
              </a:rPr>
              <a:t>, </a:t>
            </a:r>
            <a:r>
              <a:rPr kumimoji="0" lang="en-US" sz="2200" b="1" i="0" u="none" strike="noStrike" kern="1200" cap="none" spc="0" normalizeH="0" baseline="0" noProof="0" dirty="0">
                <a:ln>
                  <a:noFill/>
                </a:ln>
                <a:solidFill>
                  <a:prstClr val="black"/>
                </a:solidFill>
                <a:effectLst/>
                <a:uLnTx/>
                <a:uFillTx/>
                <a:latin typeface="Calibri"/>
                <a:ea typeface="+mn-ea"/>
                <a:cs typeface="Calibri"/>
                <a:sym typeface="Calibri"/>
              </a:rPr>
              <a:t>Huntington’s disease (HD)</a:t>
            </a:r>
            <a:r>
              <a:rPr kumimoji="0" lang="en-US" sz="2200" b="0" i="0" u="none" strike="noStrike" kern="1200" cap="none" spc="0" normalizeH="0" baseline="0" noProof="0" dirty="0">
                <a:ln>
                  <a:noFill/>
                </a:ln>
                <a:solidFill>
                  <a:prstClr val="black"/>
                </a:solidFill>
                <a:effectLst/>
                <a:uLnTx/>
                <a:uFillTx/>
                <a:latin typeface="Calibri"/>
                <a:ea typeface="+mn-ea"/>
                <a:cs typeface="Calibri"/>
                <a:sym typeface="Calibri"/>
              </a:rPr>
              <a:t>, </a:t>
            </a:r>
            <a:r>
              <a:rPr kumimoji="0" lang="en-US" sz="2200" b="1" i="0" u="none" strike="noStrike" kern="1200" cap="none" spc="0" normalizeH="0" baseline="0" noProof="0" dirty="0">
                <a:ln>
                  <a:noFill/>
                </a:ln>
                <a:solidFill>
                  <a:prstClr val="black"/>
                </a:solidFill>
                <a:effectLst/>
                <a:uLnTx/>
                <a:uFillTx/>
                <a:latin typeface="Calibri"/>
                <a:ea typeface="+mn-ea"/>
                <a:cs typeface="Calibri"/>
                <a:sym typeface="Calibri"/>
              </a:rPr>
              <a:t>amyotrophic lateral sclerosis (ALS)</a:t>
            </a:r>
            <a:r>
              <a:rPr kumimoji="0" lang="en-US" sz="2200" b="0" i="0" u="none" strike="noStrike" kern="1200" cap="none" spc="0" normalizeH="0" baseline="0" noProof="0" dirty="0">
                <a:ln>
                  <a:noFill/>
                </a:ln>
                <a:solidFill>
                  <a:prstClr val="black"/>
                </a:solidFill>
                <a:effectLst/>
                <a:uLnTx/>
                <a:uFillTx/>
                <a:latin typeface="Calibri"/>
                <a:ea typeface="+mn-ea"/>
                <a:cs typeface="Calibri"/>
                <a:sym typeface="Calibri"/>
              </a:rPr>
              <a:t>, </a:t>
            </a:r>
            <a:r>
              <a:rPr kumimoji="0" lang="en-US" sz="2200" b="1" i="0" u="none" strike="noStrike" kern="1200" cap="none" spc="0" normalizeH="0" baseline="0" noProof="0" dirty="0">
                <a:ln>
                  <a:noFill/>
                </a:ln>
                <a:solidFill>
                  <a:prstClr val="black"/>
                </a:solidFill>
                <a:effectLst/>
                <a:uLnTx/>
                <a:uFillTx/>
                <a:latin typeface="Calibri"/>
                <a:ea typeface="+mn-ea"/>
                <a:cs typeface="Calibri"/>
                <a:sym typeface="Calibri"/>
              </a:rPr>
              <a:t>multiple sclerosis (MS)</a:t>
            </a:r>
            <a:r>
              <a:rPr kumimoji="0" lang="en-US" sz="2200" b="0" i="0" u="none" strike="noStrike" kern="1200" cap="none" spc="0" normalizeH="0" baseline="0" noProof="0" dirty="0">
                <a:ln>
                  <a:noFill/>
                </a:ln>
                <a:solidFill>
                  <a:prstClr val="black"/>
                </a:solidFill>
                <a:effectLst/>
                <a:uLnTx/>
                <a:uFillTx/>
                <a:latin typeface="Calibri"/>
                <a:ea typeface="+mn-ea"/>
                <a:cs typeface="Calibri"/>
                <a:sym typeface="Calibri"/>
              </a:rPr>
              <a:t>, </a:t>
            </a:r>
            <a:r>
              <a:rPr kumimoji="0" lang="en-US" sz="2200" b="1" i="0" u="none" strike="noStrike" kern="1200" cap="none" spc="0" normalizeH="0" baseline="0" noProof="0" dirty="0">
                <a:ln>
                  <a:noFill/>
                </a:ln>
                <a:solidFill>
                  <a:prstClr val="black"/>
                </a:solidFill>
                <a:effectLst/>
                <a:uLnTx/>
                <a:uFillTx/>
                <a:latin typeface="Calibri"/>
                <a:ea typeface="+mn-ea"/>
                <a:cs typeface="Calibri"/>
                <a:sym typeface="Calibri"/>
              </a:rPr>
              <a:t>psychological disorders</a:t>
            </a:r>
            <a:r>
              <a:rPr kumimoji="0" lang="en-US" sz="2200" b="0" i="0" u="none" strike="noStrike" kern="1200" cap="none" spc="0" normalizeH="0" baseline="0" noProof="0" dirty="0">
                <a:ln>
                  <a:noFill/>
                </a:ln>
                <a:solidFill>
                  <a:prstClr val="black"/>
                </a:solidFill>
                <a:effectLst/>
                <a:uLnTx/>
                <a:uFillTx/>
                <a:latin typeface="Calibri"/>
                <a:ea typeface="+mn-ea"/>
                <a:cs typeface="Calibri"/>
                <a:sym typeface="Calibri"/>
              </a:rPr>
              <a:t>, </a:t>
            </a:r>
            <a:r>
              <a:rPr kumimoji="0" lang="en-US" sz="2200" b="1" i="0" u="none" strike="noStrike" kern="1200" cap="none" spc="0" normalizeH="0" baseline="0" noProof="0" dirty="0">
                <a:ln>
                  <a:noFill/>
                </a:ln>
                <a:solidFill>
                  <a:prstClr val="black"/>
                </a:solidFill>
                <a:effectLst/>
                <a:uLnTx/>
                <a:uFillTx/>
                <a:latin typeface="Calibri"/>
                <a:ea typeface="+mn-ea"/>
                <a:cs typeface="Calibri"/>
                <a:sym typeface="Calibri"/>
              </a:rPr>
              <a:t>motor neuron disorders</a:t>
            </a:r>
            <a:r>
              <a:rPr kumimoji="0" lang="en-US" sz="2200" b="0" i="0" u="none" strike="noStrike" kern="1200" cap="none" spc="0" normalizeH="0" baseline="0" noProof="0" dirty="0">
                <a:ln>
                  <a:noFill/>
                </a:ln>
                <a:solidFill>
                  <a:prstClr val="black"/>
                </a:solidFill>
                <a:effectLst/>
                <a:uLnTx/>
                <a:uFillTx/>
                <a:latin typeface="Calibri"/>
                <a:ea typeface="+mn-ea"/>
                <a:cs typeface="Calibri"/>
                <a:sym typeface="Calibri"/>
              </a:rPr>
              <a:t>, </a:t>
            </a:r>
            <a:r>
              <a:rPr kumimoji="0" lang="en-US" sz="2200" b="1" i="0" u="none" strike="noStrike" kern="1200" cap="none" spc="0" normalizeH="0" baseline="0" noProof="0" dirty="0">
                <a:ln>
                  <a:noFill/>
                </a:ln>
                <a:solidFill>
                  <a:prstClr val="black"/>
                </a:solidFill>
                <a:effectLst/>
                <a:uLnTx/>
                <a:uFillTx/>
                <a:latin typeface="Calibri"/>
                <a:ea typeface="+mn-ea"/>
                <a:cs typeface="Calibri"/>
                <a:sym typeface="Calibri"/>
              </a:rPr>
              <a:t>dementia with Lewy bodies (DLB)</a:t>
            </a:r>
            <a:r>
              <a:rPr kumimoji="0" lang="en-US" sz="2200" b="0" i="0" u="none" strike="noStrike" kern="1200" cap="none" spc="0" normalizeH="0" baseline="0" noProof="0" dirty="0">
                <a:ln>
                  <a:noFill/>
                </a:ln>
                <a:solidFill>
                  <a:prstClr val="black"/>
                </a:solidFill>
                <a:effectLst/>
                <a:uLnTx/>
                <a:uFillTx/>
                <a:latin typeface="Calibri"/>
                <a:ea typeface="+mn-ea"/>
                <a:cs typeface="Calibri"/>
                <a:sym typeface="Calibri"/>
              </a:rPr>
              <a:t>, </a:t>
            </a:r>
            <a:r>
              <a:rPr kumimoji="0" lang="en-US" sz="2200" b="1" i="0" u="none" strike="noStrike" kern="1200" cap="none" spc="0" normalizeH="0" baseline="0" noProof="0" dirty="0">
                <a:ln>
                  <a:noFill/>
                </a:ln>
                <a:solidFill>
                  <a:prstClr val="black"/>
                </a:solidFill>
                <a:effectLst/>
                <a:uLnTx/>
                <a:uFillTx/>
                <a:latin typeface="Calibri"/>
                <a:ea typeface="+mn-ea"/>
                <a:cs typeface="Calibri"/>
                <a:sym typeface="Calibri"/>
              </a:rPr>
              <a:t>vascular dementia (</a:t>
            </a:r>
            <a:r>
              <a:rPr kumimoji="0" lang="en-US" sz="2200" b="1" i="0" u="none" strike="noStrike" kern="1200" cap="none" spc="0" normalizeH="0" baseline="0" noProof="0" dirty="0" err="1">
                <a:ln>
                  <a:noFill/>
                </a:ln>
                <a:solidFill>
                  <a:prstClr val="black"/>
                </a:solidFill>
                <a:effectLst/>
                <a:uLnTx/>
                <a:uFillTx/>
                <a:latin typeface="Calibri"/>
                <a:ea typeface="+mn-ea"/>
                <a:cs typeface="Calibri"/>
                <a:sym typeface="Calibri"/>
              </a:rPr>
              <a:t>VaD</a:t>
            </a:r>
            <a:r>
              <a:rPr kumimoji="0" lang="en-US" sz="2200" b="1" i="0" u="none" strike="noStrike" kern="1200" cap="none" spc="0" normalizeH="0" baseline="0" noProof="0" dirty="0">
                <a:ln>
                  <a:noFill/>
                </a:ln>
                <a:solidFill>
                  <a:prstClr val="black"/>
                </a:solidFill>
                <a:effectLst/>
                <a:uLnTx/>
                <a:uFillTx/>
                <a:latin typeface="Calibri"/>
                <a:ea typeface="+mn-ea"/>
                <a:cs typeface="Calibri"/>
                <a:sym typeface="Calibri"/>
              </a:rPr>
              <a:t>)</a:t>
            </a:r>
            <a:r>
              <a:rPr kumimoji="0" lang="en-US" sz="2200" b="0" i="0" u="none" strike="noStrike" kern="1200" cap="none" spc="0" normalizeH="0" baseline="0" noProof="0" dirty="0">
                <a:ln>
                  <a:noFill/>
                </a:ln>
                <a:solidFill>
                  <a:prstClr val="black"/>
                </a:solidFill>
                <a:effectLst/>
                <a:uLnTx/>
                <a:uFillTx/>
                <a:latin typeface="Calibri"/>
                <a:ea typeface="+mn-ea"/>
                <a:cs typeface="Calibri"/>
                <a:sym typeface="Calibri"/>
              </a:rPr>
              <a:t>, </a:t>
            </a:r>
            <a:r>
              <a:rPr kumimoji="0" lang="en-US" sz="2200" b="1" i="0" u="none" strike="noStrike" kern="1200" cap="none" spc="0" normalizeH="0" baseline="0" noProof="0" dirty="0">
                <a:ln>
                  <a:noFill/>
                </a:ln>
                <a:solidFill>
                  <a:prstClr val="black"/>
                </a:solidFill>
                <a:effectLst/>
                <a:uLnTx/>
                <a:uFillTx/>
                <a:latin typeface="Calibri"/>
                <a:ea typeface="+mn-ea"/>
                <a:cs typeface="Calibri"/>
                <a:sym typeface="Calibri"/>
              </a:rPr>
              <a:t>epilepsy</a:t>
            </a:r>
            <a:r>
              <a:rPr kumimoji="0" lang="en-US" sz="2200" b="0" i="0" u="none" strike="noStrike" kern="1200" cap="none" spc="0" normalizeH="0" baseline="0" noProof="0" dirty="0">
                <a:ln>
                  <a:noFill/>
                </a:ln>
                <a:solidFill>
                  <a:prstClr val="black"/>
                </a:solidFill>
                <a:effectLst/>
                <a:uLnTx/>
                <a:uFillTx/>
                <a:latin typeface="Calibri"/>
                <a:ea typeface="+mn-ea"/>
                <a:cs typeface="Calibri"/>
                <a:sym typeface="Calibri"/>
              </a:rPr>
              <a:t>, </a:t>
            </a:r>
            <a:r>
              <a:rPr kumimoji="0" lang="en-US" sz="2200" b="1" i="0" u="none" strike="noStrike" kern="1200" cap="none" spc="0" normalizeH="0" baseline="0" noProof="0" dirty="0">
                <a:ln>
                  <a:noFill/>
                </a:ln>
                <a:solidFill>
                  <a:prstClr val="black"/>
                </a:solidFill>
                <a:effectLst/>
                <a:uLnTx/>
                <a:uFillTx/>
                <a:latin typeface="Calibri"/>
                <a:ea typeface="+mn-ea"/>
                <a:cs typeface="Calibri"/>
                <a:sym typeface="Calibri"/>
              </a:rPr>
              <a:t>cerebral ischemia</a:t>
            </a:r>
            <a:r>
              <a:rPr kumimoji="0" lang="en-US" sz="2200" b="0" i="0" u="none" strike="noStrike" kern="1200" cap="none" spc="0" normalizeH="0" baseline="0" noProof="0" dirty="0">
                <a:ln>
                  <a:noFill/>
                </a:ln>
                <a:solidFill>
                  <a:prstClr val="black"/>
                </a:solidFill>
                <a:effectLst/>
                <a:uLnTx/>
                <a:uFillTx/>
                <a:latin typeface="Calibri"/>
                <a:ea typeface="+mn-ea"/>
                <a:cs typeface="Calibri"/>
                <a:sym typeface="Calibri"/>
              </a:rPr>
              <a:t>, </a:t>
            </a:r>
            <a:r>
              <a:rPr kumimoji="0" lang="en-US" sz="2200" b="1" i="0" u="none" strike="noStrike" kern="1200" cap="none" spc="0" normalizeH="0" baseline="0" noProof="0" dirty="0">
                <a:ln>
                  <a:noFill/>
                </a:ln>
                <a:solidFill>
                  <a:prstClr val="black"/>
                </a:solidFill>
                <a:effectLst/>
                <a:uLnTx/>
                <a:uFillTx/>
                <a:latin typeface="Calibri"/>
                <a:ea typeface="+mn-ea"/>
                <a:cs typeface="Calibri"/>
                <a:sym typeface="Calibri"/>
              </a:rPr>
              <a:t>behavioral disorders and mental illness</a:t>
            </a:r>
            <a:r>
              <a:rPr kumimoji="0" lang="en-US" sz="2200" b="0" i="0" u="none" strike="noStrike" kern="1200" cap="none" spc="0" normalizeH="0" baseline="0" noProof="0" dirty="0">
                <a:ln>
                  <a:noFill/>
                </a:ln>
                <a:solidFill>
                  <a:prstClr val="black"/>
                </a:solidFill>
                <a:effectLst/>
                <a:uLnTx/>
                <a:uFillTx/>
                <a:latin typeface="Calibri"/>
                <a:ea typeface="+mn-ea"/>
                <a:cs typeface="Calibri"/>
                <a:sym typeface="Calibri"/>
              </a:rPr>
              <a:t>. </a:t>
            </a:r>
          </a:p>
          <a:p>
            <a:pPr marL="0" marR="0" lvl="0" indent="0" algn="just" defTabSz="914400" rtl="0" eaLnBrk="1" fontAlgn="auto" latinLnBrk="0" hangingPunct="1">
              <a:lnSpc>
                <a:spcPct val="100000"/>
              </a:lnSpc>
              <a:spcBef>
                <a:spcPts val="1000"/>
              </a:spcBef>
              <a:spcAft>
                <a:spcPts val="0"/>
              </a:spcAft>
              <a:buClrTx/>
              <a:buSzTx/>
              <a:buFont typeface="Arial"/>
              <a:buNone/>
              <a:tabLst/>
              <a:defRPr/>
            </a:pPr>
            <a:endParaRPr kumimoji="0" lang="en-US" sz="2200" b="0" i="0" u="none" strike="noStrike" kern="1200" cap="none" spc="0" normalizeH="0" baseline="0" noProof="0" dirty="0">
              <a:ln>
                <a:noFill/>
              </a:ln>
              <a:solidFill>
                <a:prstClr val="black"/>
              </a:solidFill>
              <a:effectLst/>
              <a:uLnTx/>
              <a:uFillTx/>
              <a:latin typeface="Calibri"/>
              <a:ea typeface="+mn-ea"/>
              <a:cs typeface="Calibri"/>
              <a:sym typeface="Calibri"/>
            </a:endParaRPr>
          </a:p>
          <a:p>
            <a:pPr marL="0" marR="0" lvl="0" indent="0" algn="just" defTabSz="914400" rtl="0" eaLnBrk="1" fontAlgn="auto" latinLnBrk="0" hangingPunct="1">
              <a:lnSpc>
                <a:spcPct val="100000"/>
              </a:lnSpc>
              <a:spcBef>
                <a:spcPts val="1000"/>
              </a:spcBef>
              <a:spcAft>
                <a:spcPts val="0"/>
              </a:spcAft>
              <a:buClrTx/>
              <a:buSzTx/>
              <a:buFont typeface="Arial"/>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Calibri"/>
                <a:sym typeface="Calibri"/>
              </a:rPr>
              <a:t>NDDs are associated with genetics, cell signaling impairments, neuronal apoptosis, inflammatory response, deposition of aggregated proteins, mitochondrial dysfunctions, oxidative stress, aging, gender, mutations, ethnicity, environmental exposures, and climate. </a:t>
            </a:r>
          </a:p>
          <a:p>
            <a:pPr marL="0" lvl="0" indent="0" algn="l" rtl="0">
              <a:spcBef>
                <a:spcPts val="0"/>
              </a:spcBef>
              <a:spcAft>
                <a:spcPts val="0"/>
              </a:spcAft>
              <a:buNone/>
            </a:pPr>
            <a:endParaRPr dirty="0"/>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355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Instead, putting communication at the top of the agenda means patients receive faster and more effective care.</a:t>
            </a:r>
          </a:p>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909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342900" lvl="0" fontAlgn="base">
              <a:buClrTx/>
              <a:buSzTx/>
              <a:buFont typeface="Arial" panose="020B0604020202020204" pitchFamily="34" charset="0"/>
              <a:buNone/>
            </a:pPr>
            <a:r>
              <a:rPr lang="en-US" dirty="0"/>
              <a:t>This presentation will provide an overview of </a:t>
            </a:r>
            <a:r>
              <a:rPr lang="en-US" sz="1200" kern="1200" dirty="0">
                <a:solidFill>
                  <a:srgbClr val="000000"/>
                </a:solidFill>
                <a:latin typeface="Calibri" panose="020F0502020204030204" pitchFamily="34" charset="0"/>
                <a:ea typeface="+mn-ea"/>
                <a:cs typeface="Calibri" panose="020F0502020204030204" pitchFamily="34" charset="0"/>
              </a:rPr>
              <a:t>learning objectives and breakdown of modules/hours and issues about syllabus, outline, expectations, learning outcomes. Also, it will offer insights on the relevance of communication skills for caring for patients with NDD and a general overview of the module </a:t>
            </a:r>
            <a:r>
              <a:rPr lang="en-US" sz="1200" kern="1200" dirty="0">
                <a:solidFill>
                  <a:srgbClr val="000000"/>
                </a:solidFill>
                <a:latin typeface="Times New Roman" panose="02020603050405020304" pitchFamily="18" charset="0"/>
                <a:ea typeface="+mn-ea"/>
                <a:cs typeface="+mn-cs"/>
              </a:rPr>
              <a:t>.</a:t>
            </a:r>
            <a:endParaRPr lang="en-US" sz="1200" kern="1200" dirty="0">
              <a:solidFill>
                <a:prstClr val="black"/>
              </a:solidFill>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latin typeface="Calibri" panose="020F0502020204030204" pitchFamily="34" charset="0"/>
              <a:ea typeface="+mn-ea"/>
              <a:cs typeface="Calibri" panose="020F0502020204030204" pitchFamily="34" charset="0"/>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9470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a:ln>
                  <a:noFill/>
                </a:ln>
                <a:solidFill>
                  <a:prstClr val="black"/>
                </a:solidFill>
                <a:effectLst/>
                <a:uLnTx/>
                <a:uFillTx/>
                <a:latin typeface="Calibri"/>
                <a:ea typeface="+mn-ea"/>
                <a:cs typeface="Calibri"/>
                <a:sym typeface="Calibri"/>
              </a:rPr>
              <a:t>This means people feel more empowered and motivated.</a:t>
            </a:r>
            <a:endParaRPr kumimoji="0" lang="el-GR" sz="2400" b="0" i="0" u="none" strike="noStrike" kern="1200" cap="none" spc="0" normalizeH="0" baseline="0" noProof="0">
              <a:ln>
                <a:noFill/>
              </a:ln>
              <a:solidFill>
                <a:prstClr val="black"/>
              </a:solidFill>
              <a:effectLst/>
              <a:uLnTx/>
              <a:uFillTx/>
              <a:latin typeface="Calibri"/>
              <a:ea typeface="+mn-ea"/>
              <a:cs typeface="Calibri"/>
              <a:sym typeface="Calibri"/>
            </a:endParaRPr>
          </a:p>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749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a:ln>
                  <a:noFill/>
                </a:ln>
                <a:solidFill>
                  <a:prstClr val="black"/>
                </a:solidFill>
                <a:effectLst/>
                <a:uLnTx/>
                <a:uFillTx/>
                <a:latin typeface="Calibri"/>
                <a:ea typeface="+mn-ea"/>
                <a:cs typeface="Calibri"/>
                <a:sym typeface="Calibri"/>
              </a:rPr>
              <a:t>This means ensuring the patient fully understands what to do is incredibly important, and something that can’t be taken lightly.</a:t>
            </a:r>
            <a:endParaRPr kumimoji="0" lang="el-GR" sz="2400" b="0" i="0" u="none" strike="noStrike" kern="1200" cap="none" spc="0" normalizeH="0" baseline="0" noProof="0">
              <a:ln>
                <a:noFill/>
              </a:ln>
              <a:solidFill>
                <a:prstClr val="black"/>
              </a:solidFill>
              <a:effectLst/>
              <a:uLnTx/>
              <a:uFillTx/>
              <a:latin typeface="Calibri"/>
              <a:ea typeface="+mn-ea"/>
              <a:cs typeface="Calibri"/>
              <a:sym typeface="Calibri"/>
            </a:endParaRPr>
          </a:p>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3099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1915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9956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082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5981C-09A1-4A4E-AF87-BCA9ACF904E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88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objective is the improvement of </a:t>
            </a:r>
            <a:r>
              <a:rPr kumimoji="0" lang="en-US" sz="1200" b="0" i="0" u="none" strike="noStrike" kern="1200" cap="none" spc="0" normalizeH="0" baseline="0" noProof="0">
                <a:ln>
                  <a:noFill/>
                </a:ln>
                <a:solidFill>
                  <a:sysClr val="windowText" lastClr="000000"/>
                </a:solidFill>
                <a:effectLst/>
                <a:uLnTx/>
                <a:uFillTx/>
                <a:latin typeface="Calibri" panose="020F0502020204030204"/>
                <a:ea typeface="+mn-ea"/>
                <a:cs typeface="+mn-cs"/>
              </a:rPr>
              <a:t>the communication for staff working with people affected by neurodegenerative diseases</a:t>
            </a: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832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l">
              <a:buFont typeface="+mj-lt"/>
              <a:buNone/>
            </a:pPr>
            <a:r>
              <a:rPr lang="en-US"/>
              <a:t>The learning objectives consist of </a:t>
            </a:r>
            <a:r>
              <a:rPr lang="en-US" b="0" i="0">
                <a:solidFill>
                  <a:srgbClr val="D1D5DB"/>
                </a:solidFill>
                <a:effectLst/>
                <a:latin typeface="Söhne"/>
              </a:rPr>
              <a:t>Discussing fundamental communication aspects and principles and Describing effective communication methods for diverse Neurodegenerative Disease (NDD) patients and caregivers. Also, Adapting to ethical decision-making and appropriate communication in unexpected situations and Utilizing emotional management, active listening, and problem-solving for sensitive information disclosure. Finally, Applying communication strategies within multidisciplinary teams and Demonstrating self-directed learning for effective communication.</a:t>
            </a:r>
          </a:p>
          <a:p>
            <a:pPr marL="285750" lvl="0" indent="-285750" fontAlgn="base">
              <a:buClrTx/>
              <a:buSzTx/>
              <a:buFont typeface="Arial" panose="020B0604020202020204" pitchFamily="34" charset="0"/>
              <a:buChar char="•"/>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875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Teaching and learning methods include various techniques, such as traditional lectures with PPT’s, experimentation with the various techniques, group discussions and audio-visual material. Furthermore, the incorporation of case studies, educational videos, websites and self study reading are also common. </a:t>
            </a: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0297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Here you can see an extensive breakdown of hours per unit. Starting with the hours for the introduction, followed by the basics of communication and the communication and NDDs. Then you can see the hours for the “AAC and communication strategies” section, the  one about the “communication between health-care providers and family members/caregivers” and the legal and ethical issues in communication unit. As a total, they add up to 9 hours of lecture, 16 hours of practical learning and 30 hours of self studying.</a:t>
            </a: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4135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we may continue to the course content.</a:t>
            </a:r>
          </a:p>
          <a:p>
            <a:pPr marL="342900" lvl="0">
              <a:lnSpc>
                <a:spcPct val="107000"/>
              </a:lnSpc>
              <a:spcBef>
                <a:spcPts val="0"/>
              </a:spcBef>
              <a:buClrTx/>
              <a:buSzTx/>
              <a:buFont typeface="Arial" panose="020B0604020202020204" pitchFamily="34" charset="0"/>
              <a:buNone/>
            </a:pPr>
            <a:r>
              <a:rPr lang="en-US"/>
              <a:t>The first unit is the introduction which offers an </a:t>
            </a:r>
            <a:r>
              <a:rPr lang="en-US" sz="1200" kern="1200">
                <a:solidFill>
                  <a:srgbClr val="000000"/>
                </a:solidFill>
                <a:latin typeface="Calibri" panose="020F0502020204030204" pitchFamily="34" charset="0"/>
                <a:ea typeface="Times New Roman" panose="02020603050405020304" pitchFamily="18" charset="0"/>
                <a:cs typeface="Calibri" panose="020F0502020204030204" pitchFamily="34" charset="0"/>
              </a:rPr>
              <a:t>Overview of learning objectives and breakdown of modules/hours etc., informs of the syllabus, outline, expectations, learning outcomes, explores the relevance of communication skills for caring for patients with NDD and supplies with a general overview of the module.</a:t>
            </a:r>
          </a:p>
          <a:p>
            <a:pPr marL="342900" lvl="0">
              <a:lnSpc>
                <a:spcPct val="107000"/>
              </a:lnSpc>
              <a:spcBef>
                <a:spcPts val="0"/>
              </a:spcBef>
              <a:buClrTx/>
              <a:buSzTx/>
              <a:buFont typeface="Arial" panose="020B0604020202020204" pitchFamily="34" charset="0"/>
              <a:buNone/>
            </a:pPr>
            <a:r>
              <a:rPr lang="en-US" sz="1200" kern="1200">
                <a:solidFill>
                  <a:srgbClr val="000000"/>
                </a:solidFill>
                <a:latin typeface="Calibri" panose="020F0502020204030204" pitchFamily="34" charset="0"/>
                <a:ea typeface="Times New Roman" panose="02020603050405020304" pitchFamily="18" charset="0"/>
                <a:cs typeface="Calibri" panose="020F0502020204030204" pitchFamily="34" charset="0"/>
              </a:rPr>
              <a:t>The second unit is about the basics of communication, explaining models, principles etc., offering information on the types of communication and the differences between effective and ineffective communication. Finally, it provides specific communication tools, tips and strategies.</a:t>
            </a:r>
          </a:p>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363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third unit focuses on the communication with NDD patients. Specifically, which are the communication difficulties in different types of NDDs and the common difficulties with communication. Also, it emphasizes the misconceptions in communication with NDD patients, how to communicate with NDD patients and supporting communication in the early stage of disease. </a:t>
            </a: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8831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fourth unit is about the communication in the middle stages of NDDs focusing on the common difficulties with communication and the support of communication in the middle stage of the disease. </a:t>
            </a:r>
          </a:p>
          <a:p>
            <a:pPr marL="0" lvl="0" indent="0" algn="l" rtl="0">
              <a:spcBef>
                <a:spcPts val="0"/>
              </a:spcBef>
              <a:spcAft>
                <a:spcPts val="0"/>
              </a:spcAft>
              <a:buNone/>
            </a:pPr>
            <a:r>
              <a:rPr lang="en-US"/>
              <a:t>The fifth unit is about the learning outcomes of AACs, involving the technological aids in communication and the augmentative and alternative communication (AAC).</a:t>
            </a:r>
            <a:endParaRPr/>
          </a:p>
        </p:txBody>
      </p:sp>
      <p:sp>
        <p:nvSpPr>
          <p:cNvPr id="89" name="Google Shape;8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7612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60674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5" name="Google Shape;6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 name="Google Shape;6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8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5887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7"/>
        <p:cNvGrpSpPr/>
        <p:nvPr/>
      </p:nvGrpSpPr>
      <p:grpSpPr>
        <a:xfrm>
          <a:off x="0" y="0"/>
          <a:ext cx="0" cy="0"/>
          <a:chOff x="0" y="0"/>
          <a:chExt cx="0" cy="0"/>
        </a:xfrm>
      </p:grpSpPr>
      <p:sp>
        <p:nvSpPr>
          <p:cNvPr id="68" name="Google Shape;68;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1" name="Google Shape;7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7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8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003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3F52ED-55F7-0941-9104-ADDA5204622B}" type="datetimeFigureOut">
              <a:rPr lang="en-GB" smtClean="0">
                <a:solidFill>
                  <a:prstClr val="black">
                    <a:tint val="75000"/>
                  </a:prstClr>
                </a:solidFill>
              </a:rPr>
              <a:pPr/>
              <a:t>07/11/2023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9A390A1-39E9-2444-BB38-DE32724901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23560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F52ED-55F7-0941-9104-ADDA5204622B}" type="datetimeFigureOut">
              <a:rPr lang="en-GB" smtClean="0">
                <a:solidFill>
                  <a:prstClr val="black">
                    <a:tint val="75000"/>
                  </a:prstClr>
                </a:solidFill>
              </a:rPr>
              <a:pPr/>
              <a:t>07/11/2023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9A390A1-39E9-2444-BB38-DE32724901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2165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3F52ED-55F7-0941-9104-ADDA5204622B}" type="datetimeFigureOut">
              <a:rPr lang="en-GB" smtClean="0">
                <a:solidFill>
                  <a:prstClr val="black">
                    <a:tint val="75000"/>
                  </a:prstClr>
                </a:solidFill>
              </a:rPr>
              <a:pPr/>
              <a:t>07/11/2023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9A390A1-39E9-2444-BB38-DE32724901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1473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3F52ED-55F7-0941-9104-ADDA5204622B}" type="datetimeFigureOut">
              <a:rPr lang="en-GB" smtClean="0">
                <a:solidFill>
                  <a:prstClr val="black">
                    <a:tint val="75000"/>
                  </a:prstClr>
                </a:solidFill>
              </a:rPr>
              <a:pPr/>
              <a:t>07/11/2023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9A390A1-39E9-2444-BB38-DE32724901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15090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3F52ED-55F7-0941-9104-ADDA5204622B}" type="datetimeFigureOut">
              <a:rPr lang="en-GB" smtClean="0">
                <a:solidFill>
                  <a:prstClr val="black">
                    <a:tint val="75000"/>
                  </a:prstClr>
                </a:solidFill>
              </a:rPr>
              <a:pPr/>
              <a:t>07/11/2023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E9A390A1-39E9-2444-BB38-DE32724901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5546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3F52ED-55F7-0941-9104-ADDA5204622B}" type="datetimeFigureOut">
              <a:rPr lang="en-GB" smtClean="0">
                <a:solidFill>
                  <a:prstClr val="black">
                    <a:tint val="75000"/>
                  </a:prstClr>
                </a:solidFill>
              </a:rPr>
              <a:pPr/>
              <a:t>07/11/2023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E9A390A1-39E9-2444-BB38-DE32724901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7969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F52ED-55F7-0941-9104-ADDA5204622B}" type="datetimeFigureOut">
              <a:rPr lang="en-GB" smtClean="0">
                <a:solidFill>
                  <a:prstClr val="black">
                    <a:tint val="75000"/>
                  </a:prstClr>
                </a:solidFill>
              </a:rPr>
              <a:pPr/>
              <a:t>07/11/2023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E9A390A1-39E9-2444-BB38-DE32724901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4798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3F52ED-55F7-0941-9104-ADDA5204622B}" type="datetimeFigureOut">
              <a:rPr lang="en-GB" smtClean="0">
                <a:solidFill>
                  <a:prstClr val="black">
                    <a:tint val="75000"/>
                  </a:prstClr>
                </a:solidFill>
              </a:rPr>
              <a:pPr/>
              <a:t>07/11/2023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9A390A1-39E9-2444-BB38-DE32724901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1803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371600"/>
            <a:ext cx="10515600" cy="48053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32572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3F52ED-55F7-0941-9104-ADDA5204622B}" type="datetimeFigureOut">
              <a:rPr lang="en-GB" smtClean="0">
                <a:solidFill>
                  <a:prstClr val="black">
                    <a:tint val="75000"/>
                  </a:prstClr>
                </a:solidFill>
              </a:rPr>
              <a:pPr/>
              <a:t>07/11/2023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E9A390A1-39E9-2444-BB38-DE32724901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59308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F52ED-55F7-0941-9104-ADDA5204622B}" type="datetimeFigureOut">
              <a:rPr lang="en-GB" smtClean="0">
                <a:solidFill>
                  <a:prstClr val="black">
                    <a:tint val="75000"/>
                  </a:prstClr>
                </a:solidFill>
              </a:rPr>
              <a:pPr/>
              <a:t>07/11/2023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9A390A1-39E9-2444-BB38-DE32724901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4168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F52ED-55F7-0941-9104-ADDA5204622B}" type="datetimeFigureOut">
              <a:rPr lang="en-GB" smtClean="0">
                <a:solidFill>
                  <a:prstClr val="black">
                    <a:tint val="75000"/>
                  </a:prstClr>
                </a:solidFill>
              </a:rPr>
              <a:pPr/>
              <a:t>07/11/2023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E9A390A1-39E9-2444-BB38-DE32724901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336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217503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838200" y="365125"/>
            <a:ext cx="10515600" cy="7423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838200" y="1361440"/>
            <a:ext cx="5181600" cy="48155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5"/>
          <p:cNvSpPr txBox="1">
            <a:spLocks noGrp="1"/>
          </p:cNvSpPr>
          <p:nvPr>
            <p:ph type="body" idx="2"/>
          </p:nvPr>
        </p:nvSpPr>
        <p:spPr>
          <a:xfrm>
            <a:off x="6172200" y="1361440"/>
            <a:ext cx="5181600" cy="481552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59808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2" name="Google Shape;32;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 name="Google Shape;3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 name="Google Shape;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8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06774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4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4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8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59946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4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4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8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087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7"/>
        <p:cNvGrpSpPr/>
        <p:nvPr/>
      </p:nvGrpSpPr>
      <p:grpSpPr>
        <a:xfrm>
          <a:off x="0" y="0"/>
          <a:ext cx="0" cy="0"/>
          <a:chOff x="0" y="0"/>
          <a:chExt cx="0" cy="0"/>
        </a:xfrm>
      </p:grpSpPr>
      <p:sp>
        <p:nvSpPr>
          <p:cNvPr id="48" name="Google Shape;48;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0" name="Google Shape;50;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8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49829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a:spLocks noGrp="1"/>
          </p:cNvSpPr>
          <p:nvPr>
            <p:ph type="pic" idx="2"/>
          </p:nvPr>
        </p:nvSpPr>
        <p:spPr>
          <a:xfrm>
            <a:off x="5183188" y="987425"/>
            <a:ext cx="6172200" cy="4873625"/>
          </a:xfrm>
          <a:prstGeom prst="rect">
            <a:avLst/>
          </a:prstGeom>
          <a:noFill/>
          <a:ln>
            <a:noFill/>
          </a:ln>
        </p:spPr>
      </p:sp>
      <p:sp>
        <p:nvSpPr>
          <p:cNvPr id="57" name="Google Shape;57;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8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3603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 name="Google Shape;12;p11"/>
          <p:cNvGrpSpPr/>
          <p:nvPr/>
        </p:nvGrpSpPr>
        <p:grpSpPr>
          <a:xfrm>
            <a:off x="179523" y="6121210"/>
            <a:ext cx="6520219" cy="633095"/>
            <a:chOff x="519728" y="10058718"/>
            <a:chExt cx="6520219" cy="633095"/>
          </a:xfrm>
        </p:grpSpPr>
        <p:pic>
          <p:nvPicPr>
            <p:cNvPr id="13" name="Google Shape;13;p11"/>
            <p:cNvPicPr preferRelativeResize="0"/>
            <p:nvPr/>
          </p:nvPicPr>
          <p:blipFill rotWithShape="1">
            <a:blip r:embed="rId13">
              <a:alphaModFix/>
            </a:blip>
            <a:srcRect/>
            <a:stretch/>
          </p:blipFill>
          <p:spPr>
            <a:xfrm>
              <a:off x="519728" y="10058718"/>
              <a:ext cx="2218055" cy="633095"/>
            </a:xfrm>
            <a:prstGeom prst="rect">
              <a:avLst/>
            </a:prstGeom>
            <a:noFill/>
            <a:ln>
              <a:noFill/>
            </a:ln>
          </p:spPr>
        </p:pic>
        <p:sp>
          <p:nvSpPr>
            <p:cNvPr id="14" name="Google Shape;14;p11"/>
            <p:cNvSpPr txBox="1"/>
            <p:nvPr/>
          </p:nvSpPr>
          <p:spPr>
            <a:xfrm>
              <a:off x="2796720" y="10142137"/>
              <a:ext cx="4243227"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0" cap="none" spc="0" normalizeH="0" baseline="0" noProof="0">
                  <a:ln>
                    <a:noFill/>
                  </a:ln>
                  <a:solidFill>
                    <a:srgbClr val="000000"/>
                  </a:solidFill>
                  <a:effectLst/>
                  <a:uLnTx/>
                  <a:uFillTx/>
                  <a:latin typeface="Calibri"/>
                  <a:ea typeface="Calibri"/>
                  <a:cs typeface="Calibri"/>
                  <a:sym typeface="Calibri"/>
                </a:rPr>
                <a:t>Reference number: 618596-EPP-1-2020-1-SE-EPPKA2-CBHE-JP</a:t>
              </a:r>
              <a:br>
                <a:rPr kumimoji="0" lang="en-GB" sz="800" b="0" i="0" u="none" strike="noStrike" kern="0" cap="none" spc="0" normalizeH="0" baseline="0" noProof="0">
                  <a:ln>
                    <a:noFill/>
                  </a:ln>
                  <a:solidFill>
                    <a:srgbClr val="000000"/>
                  </a:solidFill>
                  <a:effectLst/>
                  <a:uLnTx/>
                  <a:uFillTx/>
                  <a:latin typeface="Calibri"/>
                  <a:ea typeface="Calibri"/>
                  <a:cs typeface="Calibri"/>
                  <a:sym typeface="Calibri"/>
                </a:rPr>
              </a:br>
              <a:r>
                <a:rPr kumimoji="0" lang="en-GB" sz="800" b="0" i="0" u="none" strike="noStrike" kern="0" cap="none" spc="0" normalizeH="0" baseline="0" noProof="0">
                  <a:ln>
                    <a:noFill/>
                  </a:ln>
                  <a:solidFill>
                    <a:srgbClr val="000000"/>
                  </a:solidFill>
                  <a:effectLst/>
                  <a:uLnTx/>
                  <a:uFillTx/>
                  <a:latin typeface="Calibri"/>
                  <a:ea typeface="Calibri"/>
                  <a:cs typeface="Calibri"/>
                  <a:sym typeface="Calibri"/>
                </a:rPr>
                <a:t>This publication [communication] reflects the views only of the authors, and the Commission cannot be held responsible for any use, which may be made of the information contained therein.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5" name="Google Shape;15;p11"/>
          <p:cNvPicPr preferRelativeResize="0"/>
          <p:nvPr/>
        </p:nvPicPr>
        <p:blipFill rotWithShape="1">
          <a:blip r:embed="rId14">
            <a:alphaModFix/>
          </a:blip>
          <a:srcRect/>
          <a:stretch/>
        </p:blipFill>
        <p:spPr>
          <a:xfrm>
            <a:off x="11058439" y="5504807"/>
            <a:ext cx="1074143" cy="1309111"/>
          </a:xfrm>
          <a:prstGeom prst="rect">
            <a:avLst/>
          </a:prstGeom>
          <a:noFill/>
          <a:ln>
            <a:noFill/>
          </a:ln>
        </p:spPr>
      </p:pic>
    </p:spTree>
    <p:extLst>
      <p:ext uri="{BB962C8B-B14F-4D97-AF65-F5344CB8AC3E}">
        <p14:creationId xmlns:p14="http://schemas.microsoft.com/office/powerpoint/2010/main" val="2809867473"/>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F52ED-55F7-0941-9104-ADDA5204622B}" type="datetimeFigureOut">
              <a:rPr lang="en-GB" smtClean="0">
                <a:solidFill>
                  <a:prstClr val="black">
                    <a:tint val="75000"/>
                  </a:prstClr>
                </a:solidFill>
              </a:rPr>
              <a:pPr/>
              <a:t>07/11/2023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390A1-39E9-2444-BB38-DE32724901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179281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extbooks.whatcom.edu/cmst21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linguisticsweb.org/doku.ph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asccare.com/nonverbal-communication-alzheimers-disease/" TargetMode="External"/><Relationship Id="rId5" Type="http://schemas.openxmlformats.org/officeDocument/2006/relationships/hyperlink" Target="https://www.alz.org/help-support/caregiving/daily-care/communications" TargetMode="External"/><Relationship Id="rId4" Type="http://schemas.openxmlformats.org/officeDocument/2006/relationships/hyperlink" Target="https://allthingslinguistic.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ctrTitle"/>
          </p:nvPr>
        </p:nvSpPr>
        <p:spPr>
          <a:xfrm>
            <a:off x="1490070" y="1470990"/>
            <a:ext cx="9144000" cy="129353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GB" sz="5400" b="1" dirty="0"/>
              <a:t>Course number 6</a:t>
            </a:r>
            <a:br>
              <a:rPr lang="en-GB" sz="5400" b="1" dirty="0"/>
            </a:br>
            <a:r>
              <a:rPr lang="en-GB" sz="5400" b="1" dirty="0"/>
              <a:t>COMMUNICATION</a:t>
            </a:r>
            <a:endParaRPr sz="5400" dirty="0"/>
          </a:p>
        </p:txBody>
      </p:sp>
      <p:sp>
        <p:nvSpPr>
          <p:cNvPr id="78" name="Google Shape;78;p1"/>
          <p:cNvSpPr txBox="1">
            <a:spLocks noGrp="1"/>
          </p:cNvSpPr>
          <p:nvPr>
            <p:ph type="subTitle" idx="1"/>
          </p:nvPr>
        </p:nvSpPr>
        <p:spPr>
          <a:xfrm>
            <a:off x="2669900" y="3428096"/>
            <a:ext cx="7198097" cy="129353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None/>
            </a:pPr>
            <a:r>
              <a:rPr lang="en-GB" dirty="0"/>
              <a:t>Unit number: 1 Unit name: </a:t>
            </a:r>
            <a:r>
              <a:rPr lang="en-GB" b="1" dirty="0"/>
              <a:t>Introduction</a:t>
            </a:r>
            <a:br>
              <a:rPr lang="en-GB" dirty="0"/>
            </a:br>
            <a:endParaRPr dirty="0"/>
          </a:p>
        </p:txBody>
      </p:sp>
      <p:sp>
        <p:nvSpPr>
          <p:cNvPr id="79" name="Google Shape;79;p1"/>
          <p:cNvSpPr txBox="1"/>
          <p:nvPr/>
        </p:nvSpPr>
        <p:spPr>
          <a:xfrm>
            <a:off x="1696949" y="4902608"/>
            <a:ext cx="9144000" cy="633095"/>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GB" sz="2400" i="0" u="none" strike="noStrike" kern="0" cap="none" spc="0" normalizeH="0" baseline="0" noProof="0" err="1">
                <a:ln>
                  <a:noFill/>
                </a:ln>
                <a:solidFill>
                  <a:srgbClr val="000000"/>
                </a:solidFill>
                <a:effectLst/>
                <a:uLnTx/>
                <a:uFillTx/>
                <a:latin typeface="Calibri"/>
                <a:ea typeface="Calibri"/>
                <a:cs typeface="Calibri"/>
                <a:sym typeface="Calibri"/>
              </a:rPr>
              <a:t>Loukia</a:t>
            </a:r>
            <a:r>
              <a:rPr kumimoji="0" lang="en-GB" sz="240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GB" sz="2400" i="0" u="none" strike="noStrike" kern="0" cap="none" spc="0" normalizeH="0" baseline="0" noProof="0" err="1">
                <a:ln>
                  <a:noFill/>
                </a:ln>
                <a:solidFill>
                  <a:srgbClr val="000000"/>
                </a:solidFill>
                <a:effectLst/>
                <a:uLnTx/>
                <a:uFillTx/>
                <a:latin typeface="Calibri"/>
                <a:ea typeface="Calibri"/>
                <a:cs typeface="Calibri"/>
                <a:sym typeface="Calibri"/>
              </a:rPr>
              <a:t>Taxitari</a:t>
            </a:r>
            <a:br>
              <a:rPr kumimoji="0" lang="en-GB" sz="2400" i="0" u="none" strike="noStrike" kern="0" cap="none" spc="0" normalizeH="0" baseline="0" noProof="0">
                <a:ln>
                  <a:noFill/>
                </a:ln>
                <a:solidFill>
                  <a:srgbClr val="000000"/>
                </a:solidFill>
                <a:effectLst/>
                <a:uLnTx/>
                <a:uFillTx/>
                <a:latin typeface="Calibri"/>
                <a:ea typeface="Calibri"/>
                <a:cs typeface="Calibri"/>
                <a:sym typeface="Calibri"/>
              </a:rPr>
            </a:br>
            <a:r>
              <a:rPr kumimoji="0" lang="en-GB" sz="2400" i="0" u="none" strike="noStrike" kern="0" cap="none" spc="0" normalizeH="0" baseline="0" noProof="0">
                <a:ln>
                  <a:noFill/>
                </a:ln>
                <a:solidFill>
                  <a:srgbClr val="000000"/>
                </a:solidFill>
                <a:effectLst/>
                <a:uLnTx/>
                <a:uFillTx/>
                <a:latin typeface="Calibri"/>
                <a:ea typeface="Calibri"/>
                <a:cs typeface="Calibri"/>
                <a:sym typeface="Calibri"/>
              </a:rPr>
              <a:t>Neapolis University </a:t>
            </a:r>
            <a:r>
              <a:rPr kumimoji="0" lang="en-GB" sz="2400" i="0" u="none" strike="noStrike" kern="0" cap="none" spc="0" normalizeH="0" baseline="0" noProof="0" err="1">
                <a:ln>
                  <a:noFill/>
                </a:ln>
                <a:solidFill>
                  <a:srgbClr val="000000"/>
                </a:solidFill>
                <a:effectLst/>
                <a:uLnTx/>
                <a:uFillTx/>
                <a:latin typeface="Calibri"/>
                <a:ea typeface="Calibri"/>
                <a:cs typeface="Calibri"/>
                <a:sym typeface="Calibri"/>
              </a:rPr>
              <a:t>Pafos</a:t>
            </a:r>
            <a:endParaRPr kumimoji="0" sz="140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1"/>
          <p:cNvSpPr txBox="1"/>
          <p:nvPr/>
        </p:nvSpPr>
        <p:spPr>
          <a:xfrm>
            <a:off x="516835" y="252076"/>
            <a:ext cx="10151165"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err="1">
                <a:ln>
                  <a:noFill/>
                </a:ln>
                <a:solidFill>
                  <a:srgbClr val="000000"/>
                </a:solidFill>
                <a:effectLst/>
                <a:uLnTx/>
                <a:uFillTx/>
                <a:latin typeface="Calibri"/>
                <a:ea typeface="Calibri"/>
                <a:cs typeface="Calibri"/>
                <a:sym typeface="Calibri"/>
              </a:rPr>
              <a:t>nEUROcare</a:t>
            </a:r>
            <a:r>
              <a:rPr kumimoji="0" lang="en-GB" sz="1800" b="1" i="0" u="none" strike="noStrike" kern="0" cap="none" spc="0" normalizeH="0" baseline="0" noProof="0" dirty="0">
                <a:ln>
                  <a:noFill/>
                </a:ln>
                <a:solidFill>
                  <a:srgbClr val="000000"/>
                </a:solidFill>
                <a:effectLst/>
                <a:uLnTx/>
                <a:uFillTx/>
                <a:latin typeface="Calibri"/>
                <a:ea typeface="Calibri"/>
                <a:cs typeface="Calibri"/>
                <a:sym typeface="Calibri"/>
              </a:rPr>
              <a:t> - </a:t>
            </a:r>
            <a:br>
              <a:rPr kumimoji="0" lang="en-GB" sz="1800" b="1"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en-GB" sz="1800" b="1" i="0" u="none" strike="noStrike" kern="0" cap="none" spc="0" normalizeH="0" baseline="0" noProof="0" dirty="0">
                <a:ln>
                  <a:noFill/>
                </a:ln>
                <a:solidFill>
                  <a:srgbClr val="000000"/>
                </a:solidFill>
                <a:effectLst/>
                <a:uLnTx/>
                <a:uFillTx/>
                <a:latin typeface="Calibri"/>
                <a:ea typeface="Calibri"/>
                <a:cs typeface="Calibri"/>
                <a:sym typeface="Calibri"/>
              </a:rPr>
              <a:t>a European initiative for capacity building to meet the challenges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00000"/>
                </a:solidFill>
                <a:effectLst/>
                <a:uLnTx/>
                <a:uFillTx/>
                <a:latin typeface="Calibri"/>
                <a:ea typeface="Calibri"/>
                <a:cs typeface="Calibri"/>
                <a:sym typeface="Calibri"/>
              </a:rPr>
              <a:t>of caring for people with neurodegenerative disorders in Sri Lanka</a:t>
            </a:r>
            <a:r>
              <a:rPr kumimoji="0" lang="en-GB" sz="18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6" name="Bilde 3">
            <a:extLst>
              <a:ext uri="{FF2B5EF4-FFF2-40B4-BE49-F238E27FC236}">
                <a16:creationId xmlns:a16="http://schemas.microsoft.com/office/drawing/2014/main" id="{23ADB20F-AE00-0DB3-4B89-601421566A58}"/>
              </a:ext>
            </a:extLst>
          </p:cNvPr>
          <p:cNvPicPr>
            <a:picLocks noChangeAspect="1"/>
          </p:cNvPicPr>
          <p:nvPr/>
        </p:nvPicPr>
        <p:blipFill>
          <a:blip r:embed="rId3"/>
          <a:stretch>
            <a:fillRect/>
          </a:stretch>
        </p:blipFill>
        <p:spPr>
          <a:xfrm>
            <a:off x="516835" y="2144923"/>
            <a:ext cx="2788916" cy="3390780"/>
          </a:xfrm>
          <a:prstGeom prst="rect">
            <a:avLst/>
          </a:prstGeom>
        </p:spPr>
      </p:pic>
      <p:pic>
        <p:nvPicPr>
          <p:cNvPr id="7" name="Picture 6" descr="Et bilde som inneholder tekst&#10;&#10;Automatisk generert beskrivelse">
            <a:extLst>
              <a:ext uri="{FF2B5EF4-FFF2-40B4-BE49-F238E27FC236}">
                <a16:creationId xmlns:a16="http://schemas.microsoft.com/office/drawing/2014/main" id="{4F7EBED2-4661-B449-876C-83950C0966D3}"/>
              </a:ext>
            </a:extLst>
          </p:cNvPr>
          <p:cNvPicPr>
            <a:picLocks noChangeAspect="1"/>
          </p:cNvPicPr>
          <p:nvPr/>
        </p:nvPicPr>
        <p:blipFill>
          <a:blip r:embed="rId4"/>
          <a:stretch>
            <a:fillRect/>
          </a:stretch>
        </p:blipFill>
        <p:spPr>
          <a:xfrm>
            <a:off x="8549149" y="3738838"/>
            <a:ext cx="3471914" cy="989495"/>
          </a:xfrm>
          <a:prstGeom prst="rect">
            <a:avLst/>
          </a:prstGeom>
        </p:spPr>
      </p:pic>
    </p:spTree>
    <p:extLst>
      <p:ext uri="{BB962C8B-B14F-4D97-AF65-F5344CB8AC3E}">
        <p14:creationId xmlns:p14="http://schemas.microsoft.com/office/powerpoint/2010/main" val="668567096"/>
      </p:ext>
    </p:extLst>
  </p:cSld>
  <p:clrMapOvr>
    <a:masterClrMapping/>
  </p:clrMapOvr>
  <mc:AlternateContent xmlns:mc="http://schemas.openxmlformats.org/markup-compatibility/2006" xmlns:p14="http://schemas.microsoft.com/office/powerpoint/2010/main">
    <mc:Choice Requires="p14">
      <p:transition spd="slow" p14:dur="2000" advTm="10367"/>
    </mc:Choice>
    <mc:Fallback xmlns="">
      <p:transition spd="slow" advTm="10367"/>
    </mc:Fallback>
  </mc:AlternateContent>
  <p:extLst>
    <p:ext uri="{E180D4A7-C9FB-4DFB-919C-405C955672EB}">
      <p14:showEvtLst xmlns:p14="http://schemas.microsoft.com/office/powerpoint/2010/main">
        <p14:playEvt time="529"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lnSpc>
                <a:spcPct val="107000"/>
              </a:lnSpc>
              <a:spcAft>
                <a:spcPts val="800"/>
              </a:spcAft>
            </a:pPr>
            <a:r>
              <a:rPr lang="en-US" sz="2800" b="1"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Course Content</a:t>
            </a:r>
            <a:r>
              <a:rPr lang="en-US" sz="2800"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 (Main Units/Lessons and Sub-topics)</a:t>
            </a:r>
            <a:endParaRPr sz="4800" dirty="0">
              <a:latin typeface="Calibri" panose="020F0502020204030204" pitchFamily="34" charset="0"/>
              <a:cs typeface="Calibri" panose="020F0502020204030204" pitchFamily="34" charset="0"/>
            </a:endParaRPr>
          </a:p>
        </p:txBody>
      </p:sp>
      <p:sp>
        <p:nvSpPr>
          <p:cNvPr id="92" name="Google Shape;92;p3"/>
          <p:cNvSpPr txBox="1">
            <a:spLocks noGrp="1"/>
          </p:cNvSpPr>
          <p:nvPr>
            <p:ph type="body" idx="1"/>
          </p:nvPr>
        </p:nvSpPr>
        <p:spPr>
          <a:xfrm>
            <a:off x="838200" y="1648047"/>
            <a:ext cx="10515600" cy="4042889"/>
          </a:xfrm>
          <a:prstGeom prst="rect">
            <a:avLst/>
          </a:prstGeom>
          <a:noFill/>
          <a:ln>
            <a:noFill/>
          </a:ln>
        </p:spPr>
        <p:txBody>
          <a:bodyPr spcFirstLastPara="1" wrap="square" lIns="91425" tIns="45700" rIns="91425" bIns="45700" anchor="t" anchorCtr="0">
            <a:normAutofit/>
          </a:bodyPr>
          <a:lstStyle/>
          <a:p>
            <a:pPr marL="228600" indent="-228600">
              <a:spcBef>
                <a:spcPts val="0"/>
              </a:spcBef>
              <a:buSzPts val="2800"/>
              <a:buNone/>
            </a:pPr>
            <a:r>
              <a:rPr lang="en-US" sz="2400" b="1"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Unit 5: </a:t>
            </a:r>
            <a:r>
              <a:rPr lang="en-US" sz="2400" b="1" dirty="0">
                <a:latin typeface="Calibri" panose="020F0502020204030204" pitchFamily="34" charset="0"/>
                <a:ea typeface="Calibri" panose="020F0502020204030204" pitchFamily="34" charset="0"/>
                <a:cs typeface="Times New Roman" panose="02020603050405020304" pitchFamily="18" charset="0"/>
              </a:rPr>
              <a:t>Augmentative and Alternative Communication</a:t>
            </a:r>
            <a:endParaRPr lang="en-US" sz="2400" b="1"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Calibri"/>
              </a:rPr>
              <a:t> </a:t>
            </a:r>
            <a:endPar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Calibri"/>
              </a:rPr>
              <a:t>Technological aids in communication</a:t>
            </a:r>
            <a:endPar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Noto Sans Symbols"/>
              <a:cs typeface="Calibri" panose="020F0502020204030204" pitchFamily="34" charset="0"/>
              <a:sym typeface="Calibri"/>
            </a:endParaRP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Calibri"/>
              </a:rPr>
              <a:t>Augmentative and Alternative Communication (AAC): behavioral strategies, low- and high-tech aids</a:t>
            </a:r>
          </a:p>
          <a:p>
            <a:pPr marL="342900" marR="0" lvl="0"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2400"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AAC in different types of NDDs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Calibri"/>
            </a:endParaRPr>
          </a:p>
          <a:p>
            <a:pPr marL="0" lvl="0" indent="0" fontAlgn="base">
              <a:buClrTx/>
              <a:buSzTx/>
              <a:buNone/>
            </a:pPr>
            <a:r>
              <a:rPr lang="nb-NO" sz="2400" kern="1200" dirty="0">
                <a:solidFill>
                  <a:srgbClr val="000000"/>
                </a:solidFill>
                <a:latin typeface="Times New Roman" panose="02020603050405020304" pitchFamily="18" charset="0"/>
                <a:ea typeface="+mn-ea"/>
                <a:cs typeface="+mn-cs"/>
              </a:rPr>
              <a:t> </a:t>
            </a:r>
            <a:endParaRPr lang="nb-NO" sz="2400" kern="1200" dirty="0">
              <a:solidFill>
                <a:prstClr val="black"/>
              </a:solidFill>
              <a:latin typeface="Times New Roman" panose="02020603050405020304" pitchFamily="18" charset="0"/>
              <a:ea typeface="+mn-ea"/>
              <a:cs typeface="+mn-cs"/>
            </a:endParaRPr>
          </a:p>
          <a:p>
            <a:pPr marL="349250" lvl="0" indent="-171450">
              <a:spcBef>
                <a:spcPts val="0"/>
              </a:spcBef>
              <a:buSzPts val="2800"/>
              <a:buFont typeface="Wingdings" panose="05000000000000000000" pitchFamily="2" charset="2"/>
              <a:buChar char="Ø"/>
            </a:pPr>
            <a:endParaRPr sz="1100" dirty="0"/>
          </a:p>
        </p:txBody>
      </p:sp>
    </p:spTree>
    <p:extLst>
      <p:ext uri="{BB962C8B-B14F-4D97-AF65-F5344CB8AC3E}">
        <p14:creationId xmlns:p14="http://schemas.microsoft.com/office/powerpoint/2010/main" val="2600467050"/>
      </p:ext>
    </p:extLst>
  </p:cSld>
  <p:clrMapOvr>
    <a:masterClrMapping/>
  </p:clrMapOvr>
  <mc:AlternateContent xmlns:mc="http://schemas.openxmlformats.org/markup-compatibility/2006" xmlns:p14="http://schemas.microsoft.com/office/powerpoint/2010/main">
    <mc:Choice Requires="p14">
      <p:transition spd="slow" p14:dur="2000" advTm="20751"/>
    </mc:Choice>
    <mc:Fallback xmlns="">
      <p:transition spd="slow" advTm="2075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lnSpc>
                <a:spcPct val="107000"/>
              </a:lnSpc>
              <a:spcAft>
                <a:spcPts val="800"/>
              </a:spcAft>
            </a:pPr>
            <a:r>
              <a:rPr lang="en-US" sz="2800" b="1"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Course Content</a:t>
            </a:r>
            <a:r>
              <a:rPr lang="en-US" sz="2800"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 (Main Units/Lessons and Sub-topics)</a:t>
            </a:r>
            <a:endParaRPr sz="5400" dirty="0">
              <a:latin typeface="Calibri" panose="020F0502020204030204" pitchFamily="34" charset="0"/>
              <a:cs typeface="Calibri" panose="020F0502020204030204" pitchFamily="34" charset="0"/>
            </a:endParaRPr>
          </a:p>
        </p:txBody>
      </p:sp>
      <p:sp>
        <p:nvSpPr>
          <p:cNvPr id="92" name="Google Shape;92;p3"/>
          <p:cNvSpPr txBox="1">
            <a:spLocks noGrp="1"/>
          </p:cNvSpPr>
          <p:nvPr>
            <p:ph type="body" idx="1"/>
          </p:nvPr>
        </p:nvSpPr>
        <p:spPr>
          <a:xfrm>
            <a:off x="838200" y="1522033"/>
            <a:ext cx="10515600" cy="4140535"/>
          </a:xfrm>
          <a:prstGeom prst="rect">
            <a:avLst/>
          </a:prstGeom>
          <a:noFill/>
          <a:ln>
            <a:noFill/>
          </a:ln>
        </p:spPr>
        <p:txBody>
          <a:bodyPr spcFirstLastPara="1" wrap="square" lIns="91425" tIns="45700" rIns="91425" bIns="45700" anchor="t" anchorCtr="0">
            <a:noAutofit/>
          </a:bodyPr>
          <a:lstStyle/>
          <a:p>
            <a:pPr marL="0" lvl="0" indent="0">
              <a:lnSpc>
                <a:spcPct val="107000"/>
              </a:lnSpc>
              <a:spcBef>
                <a:spcPts val="0"/>
              </a:spcBef>
              <a:spcAft>
                <a:spcPts val="800"/>
              </a:spcAft>
              <a:buClrTx/>
              <a:buSzTx/>
              <a:buNone/>
            </a:pPr>
            <a:r>
              <a:rPr lang="en-US" sz="2200" b="1"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Unit </a:t>
            </a:r>
            <a:r>
              <a:rPr lang="en-US" sz="2200" b="1"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6</a:t>
            </a:r>
            <a:r>
              <a:rPr lang="en-US" sz="2200" b="1"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Communication between healthcare providers and family members/caregivers</a:t>
            </a:r>
            <a:endParaRPr lang="el-GR" sz="2200"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a:lnSpc>
                <a:spcPct val="107000"/>
              </a:lnSpc>
              <a:spcBef>
                <a:spcPts val="0"/>
              </a:spcBef>
              <a:buClrTx/>
              <a:buSzTx/>
              <a:buFont typeface="Arial" panose="020B0604020202020204" pitchFamily="34" charset="0"/>
              <a:buChar char="⮚"/>
            </a:pPr>
            <a:r>
              <a:rPr lang="en-US" sz="22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Existing practices of communication among health care services and multidisciplinary teams in Sri Lanka</a:t>
            </a:r>
          </a:p>
          <a:p>
            <a:pPr marL="342900">
              <a:lnSpc>
                <a:spcPct val="107000"/>
              </a:lnSpc>
              <a:spcBef>
                <a:spcPts val="0"/>
              </a:spcBef>
              <a:buClrTx/>
              <a:buSzTx/>
              <a:buFont typeface="Arial" panose="020B0604020202020204" pitchFamily="34" charset="0"/>
              <a:buChar char="⮚"/>
            </a:pPr>
            <a:r>
              <a:rPr lang="en-US" sz="2200" kern="1200" dirty="0">
                <a:solidFill>
                  <a:srgbClr val="000000"/>
                </a:solidFill>
                <a:latin typeface="Calibri" panose="020F0502020204030204" pitchFamily="34" charset="0"/>
                <a:ea typeface="Noto Sans Symbols"/>
                <a:cs typeface="Calibri" panose="020F0502020204030204" pitchFamily="34" charset="0"/>
              </a:rPr>
              <a:t>Communication skills for patient education</a:t>
            </a:r>
            <a:endParaRPr lang="en-US" sz="22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lvl="0">
              <a:lnSpc>
                <a:spcPct val="107000"/>
              </a:lnSpc>
              <a:spcBef>
                <a:spcPts val="0"/>
              </a:spcBef>
              <a:buClrTx/>
              <a:buSzTx/>
              <a:buFont typeface="Arial" panose="020B0604020202020204" pitchFamily="34" charset="0"/>
              <a:buChar char="⮚"/>
            </a:pPr>
            <a:r>
              <a:rPr lang="en-US" sz="22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Education of families and caregivers in how to communicate effectively with healthcare and social services</a:t>
            </a:r>
            <a:endParaRPr lang="el-GR" sz="2200" kern="1200" dirty="0">
              <a:solidFill>
                <a:prstClr val="black"/>
              </a:solidFill>
              <a:latin typeface="Calibri" panose="020F0502020204030204" pitchFamily="34" charset="0"/>
              <a:ea typeface="Noto Sans Symbols"/>
              <a:cs typeface="Calibri" panose="020F0502020204030204" pitchFamily="34" charset="0"/>
            </a:endParaRPr>
          </a:p>
          <a:p>
            <a:pPr marL="800100" lvl="1">
              <a:lnSpc>
                <a:spcPct val="107000"/>
              </a:lnSpc>
              <a:spcBef>
                <a:spcPts val="0"/>
              </a:spcBef>
              <a:buClrTx/>
              <a:buSzTx/>
              <a:buFont typeface="Arial" panose="020B0604020202020204" pitchFamily="34" charset="0"/>
              <a:buChar char="⮚"/>
            </a:pPr>
            <a:r>
              <a:rPr lang="en-US" sz="18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Communicating bad news to the patient and family members and caregivers, as well as to apply communication strategies in different situations that are faced by the patients with NDD </a:t>
            </a:r>
            <a:endParaRPr lang="el-GR" sz="1800" kern="1200" dirty="0">
              <a:solidFill>
                <a:prstClr val="black"/>
              </a:solidFill>
              <a:latin typeface="Calibri" panose="020F0502020204030204" pitchFamily="34" charset="0"/>
              <a:ea typeface="Noto Sans Symbols"/>
              <a:cs typeface="Calibri" panose="020F0502020204030204" pitchFamily="34" charset="0"/>
            </a:endParaRPr>
          </a:p>
          <a:p>
            <a:pPr marL="800100" lvl="1">
              <a:lnSpc>
                <a:spcPct val="107000"/>
              </a:lnSpc>
              <a:spcBef>
                <a:spcPts val="0"/>
              </a:spcBef>
              <a:buClrTx/>
              <a:buSzTx/>
              <a:buFont typeface="Arial" panose="020B0604020202020204" pitchFamily="34" charset="0"/>
              <a:buChar char="⮚"/>
            </a:pPr>
            <a:r>
              <a:rPr lang="en-US" sz="18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Dealing with emotional reactions and conveying information with compassion</a:t>
            </a:r>
            <a:endParaRPr lang="el-GR" sz="1800" kern="1200" dirty="0">
              <a:solidFill>
                <a:prstClr val="black"/>
              </a:solidFill>
              <a:latin typeface="Calibri" panose="020F0502020204030204" pitchFamily="34" charset="0"/>
              <a:ea typeface="Noto Sans Symbols"/>
              <a:cs typeface="Calibri" panose="020F0502020204030204" pitchFamily="34" charset="0"/>
            </a:endParaRPr>
          </a:p>
          <a:p>
            <a:pPr marL="800100" lvl="1">
              <a:lnSpc>
                <a:spcPct val="107000"/>
              </a:lnSpc>
              <a:spcBef>
                <a:spcPts val="0"/>
              </a:spcBef>
              <a:spcAft>
                <a:spcPts val="800"/>
              </a:spcAft>
              <a:buClrTx/>
              <a:buSzTx/>
              <a:buFont typeface="Arial" panose="020B0604020202020204" pitchFamily="34" charset="0"/>
              <a:buChar char="⮚"/>
            </a:pPr>
            <a:r>
              <a:rPr lang="en-US" sz="18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Power dynamics within the family</a:t>
            </a:r>
          </a:p>
        </p:txBody>
      </p:sp>
    </p:spTree>
    <p:extLst>
      <p:ext uri="{BB962C8B-B14F-4D97-AF65-F5344CB8AC3E}">
        <p14:creationId xmlns:p14="http://schemas.microsoft.com/office/powerpoint/2010/main" val="1338459358"/>
      </p:ext>
    </p:extLst>
  </p:cSld>
  <p:clrMapOvr>
    <a:masterClrMapping/>
  </p:clrMapOvr>
  <mc:AlternateContent xmlns:mc="http://schemas.openxmlformats.org/markup-compatibility/2006" xmlns:p14="http://schemas.microsoft.com/office/powerpoint/2010/main">
    <mc:Choice Requires="p14">
      <p:transition spd="slow" p14:dur="2000" advTm="36447"/>
    </mc:Choice>
    <mc:Fallback xmlns="">
      <p:transition spd="slow" advTm="3644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lnSpc>
                <a:spcPct val="107000"/>
              </a:lnSpc>
              <a:spcAft>
                <a:spcPts val="800"/>
              </a:spcAft>
            </a:pPr>
            <a:r>
              <a:rPr lang="en-US" sz="2800" b="1"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Course Content</a:t>
            </a:r>
            <a:r>
              <a:rPr lang="en-US" sz="2800"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 (Main Units/Lessons and Sub-topics)</a:t>
            </a:r>
            <a:endParaRPr sz="5400" dirty="0">
              <a:latin typeface="Calibri" panose="020F0502020204030204" pitchFamily="34" charset="0"/>
              <a:cs typeface="Calibri" panose="020F0502020204030204" pitchFamily="34" charset="0"/>
            </a:endParaRPr>
          </a:p>
        </p:txBody>
      </p:sp>
      <p:sp>
        <p:nvSpPr>
          <p:cNvPr id="92" name="Google Shape;92;p3"/>
          <p:cNvSpPr txBox="1">
            <a:spLocks noGrp="1"/>
          </p:cNvSpPr>
          <p:nvPr>
            <p:ph type="body" idx="1"/>
          </p:nvPr>
        </p:nvSpPr>
        <p:spPr>
          <a:xfrm>
            <a:off x="838200" y="1522034"/>
            <a:ext cx="10515600" cy="3832020"/>
          </a:xfrm>
          <a:prstGeom prst="rect">
            <a:avLst/>
          </a:prstGeom>
          <a:noFill/>
          <a:ln>
            <a:noFill/>
          </a:ln>
        </p:spPr>
        <p:txBody>
          <a:bodyPr spcFirstLastPara="1" wrap="square" lIns="91425" tIns="45700" rIns="91425" bIns="45700" anchor="t" anchorCtr="0">
            <a:noAutofit/>
          </a:bodyPr>
          <a:lstStyle/>
          <a:p>
            <a:pPr marL="0" lvl="0" indent="0">
              <a:lnSpc>
                <a:spcPct val="107000"/>
              </a:lnSpc>
              <a:spcBef>
                <a:spcPts val="0"/>
              </a:spcBef>
              <a:spcAft>
                <a:spcPts val="800"/>
              </a:spcAft>
              <a:buClrTx/>
              <a:buSzTx/>
              <a:buNone/>
            </a:pPr>
            <a:r>
              <a:rPr lang="en-US" sz="2200" b="1"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Unit </a:t>
            </a:r>
            <a:r>
              <a:rPr lang="en-US" sz="2200" b="1"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6</a:t>
            </a:r>
            <a:r>
              <a:rPr lang="en-US" sz="2200" b="1"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2200" b="1"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Legal and ethical issues in communication</a:t>
            </a:r>
            <a:endParaRPr lang="el-GR" sz="2200"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lvl="0">
              <a:lnSpc>
                <a:spcPct val="107000"/>
              </a:lnSpc>
              <a:spcBef>
                <a:spcPts val="0"/>
              </a:spcBef>
              <a:buClrTx/>
              <a:buSzTx/>
              <a:buFont typeface="Arial" panose="020B0604020202020204" pitchFamily="34" charset="0"/>
              <a:buChar char="⮚"/>
            </a:pPr>
            <a:r>
              <a:rPr lang="en-US" sz="2200" kern="1200" dirty="0">
                <a:solidFill>
                  <a:srgbClr val="000000"/>
                </a:solidFill>
                <a:latin typeface="Calibri" panose="020F0502020204030204" pitchFamily="34" charset="0"/>
                <a:ea typeface="Noto Sans Symbols"/>
                <a:cs typeface="Calibri" panose="020F0502020204030204" pitchFamily="34" charset="0"/>
              </a:rPr>
              <a:t>Explanation of legal and ethical issues in communication</a:t>
            </a:r>
          </a:p>
          <a:p>
            <a:pPr marL="342900" lvl="0">
              <a:lnSpc>
                <a:spcPct val="107000"/>
              </a:lnSpc>
              <a:spcBef>
                <a:spcPts val="0"/>
              </a:spcBef>
              <a:buClrTx/>
              <a:buSzTx/>
              <a:buFont typeface="Arial" panose="020B0604020202020204" pitchFamily="34" charset="0"/>
              <a:buChar char="⮚"/>
            </a:pPr>
            <a:r>
              <a:rPr lang="en-US" sz="2200" kern="1200" dirty="0">
                <a:solidFill>
                  <a:srgbClr val="000000"/>
                </a:solidFill>
                <a:latin typeface="Calibri" panose="020F0502020204030204" pitchFamily="34" charset="0"/>
                <a:ea typeface="Noto Sans Symbols"/>
                <a:cs typeface="Calibri" panose="020F0502020204030204" pitchFamily="34" charset="0"/>
              </a:rPr>
              <a:t>Importance of using an effective communication in legal and ethical matters</a:t>
            </a:r>
          </a:p>
          <a:p>
            <a:pPr marL="342900" lvl="0">
              <a:lnSpc>
                <a:spcPct val="107000"/>
              </a:lnSpc>
              <a:spcBef>
                <a:spcPts val="0"/>
              </a:spcBef>
              <a:buClrTx/>
              <a:buSzTx/>
              <a:buFont typeface="Arial" panose="020B0604020202020204" pitchFamily="34" charset="0"/>
              <a:buChar char="⮚"/>
            </a:pPr>
            <a:r>
              <a:rPr lang="en-US" sz="2200" kern="1200" dirty="0">
                <a:solidFill>
                  <a:srgbClr val="000000"/>
                </a:solidFill>
                <a:latin typeface="Calibri" panose="020F0502020204030204" pitchFamily="34" charset="0"/>
                <a:ea typeface="Noto Sans Symbols"/>
                <a:cs typeface="Calibri" panose="020F0502020204030204" pitchFamily="34" charset="0"/>
              </a:rPr>
              <a:t>Communication strategies that are used in dealing with legal and ethical issues of NDD patients</a:t>
            </a:r>
          </a:p>
          <a:p>
            <a:pPr marL="0" lvl="0" indent="0">
              <a:lnSpc>
                <a:spcPct val="107000"/>
              </a:lnSpc>
              <a:spcBef>
                <a:spcPts val="0"/>
              </a:spcBef>
              <a:buClrTx/>
              <a:buSzTx/>
              <a:buNone/>
            </a:pPr>
            <a:endParaRPr lang="en-US" sz="2200" kern="1200" dirty="0">
              <a:solidFill>
                <a:srgbClr val="000000"/>
              </a:solidFill>
              <a:latin typeface="Calibri" panose="020F0502020204030204" pitchFamily="34" charset="0"/>
              <a:ea typeface="Noto Sans Symbols"/>
              <a:cs typeface="Calibri" panose="020F0502020204030204" pitchFamily="34" charset="0"/>
            </a:endParaRPr>
          </a:p>
          <a:p>
            <a:pPr marL="342900" lvl="0">
              <a:lnSpc>
                <a:spcPct val="107000"/>
              </a:lnSpc>
              <a:spcBef>
                <a:spcPts val="0"/>
              </a:spcBef>
              <a:buClrTx/>
              <a:buSzTx/>
              <a:buFont typeface="Arial" panose="020B0604020202020204" pitchFamily="34" charset="0"/>
              <a:buChar char="⮚"/>
            </a:pPr>
            <a:endParaRPr lang="el-GR" sz="2200" kern="1200" dirty="0">
              <a:solidFill>
                <a:prstClr val="black"/>
              </a:solidFill>
              <a:latin typeface="Calibri" panose="020F0502020204030204" pitchFamily="34" charset="0"/>
              <a:ea typeface="Noto Sans Symbols"/>
              <a:cs typeface="Calibri" panose="020F0502020204030204" pitchFamily="34" charset="0"/>
            </a:endParaRPr>
          </a:p>
        </p:txBody>
      </p:sp>
    </p:spTree>
    <p:extLst>
      <p:ext uri="{BB962C8B-B14F-4D97-AF65-F5344CB8AC3E}">
        <p14:creationId xmlns:p14="http://schemas.microsoft.com/office/powerpoint/2010/main" val="990169522"/>
      </p:ext>
    </p:extLst>
  </p:cSld>
  <p:clrMapOvr>
    <a:masterClrMapping/>
  </p:clrMapOvr>
  <mc:AlternateContent xmlns:mc="http://schemas.openxmlformats.org/markup-compatibility/2006" xmlns:p14="http://schemas.microsoft.com/office/powerpoint/2010/main">
    <mc:Choice Requires="p14">
      <p:transition spd="slow" p14:dur="2000" advTm="36447"/>
    </mc:Choice>
    <mc:Fallback xmlns="">
      <p:transition spd="slow" advTm="3644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34801517"/>
              </p:ext>
            </p:extLst>
          </p:nvPr>
        </p:nvGraphicFramePr>
        <p:xfrm>
          <a:off x="1064933" y="755855"/>
          <a:ext cx="9834417" cy="4748644"/>
        </p:xfrm>
        <a:graphic>
          <a:graphicData uri="http://schemas.openxmlformats.org/drawingml/2006/table">
            <a:tbl>
              <a:tblPr firstRow="1" bandRow="1"/>
              <a:tblGrid>
                <a:gridCol w="3278139">
                  <a:extLst>
                    <a:ext uri="{9D8B030D-6E8A-4147-A177-3AD203B41FA5}">
                      <a16:colId xmlns:a16="http://schemas.microsoft.com/office/drawing/2014/main" val="319060970"/>
                    </a:ext>
                  </a:extLst>
                </a:gridCol>
                <a:gridCol w="3278139">
                  <a:extLst>
                    <a:ext uri="{9D8B030D-6E8A-4147-A177-3AD203B41FA5}">
                      <a16:colId xmlns:a16="http://schemas.microsoft.com/office/drawing/2014/main" val="1840241746"/>
                    </a:ext>
                  </a:extLst>
                </a:gridCol>
                <a:gridCol w="3278139">
                  <a:extLst>
                    <a:ext uri="{9D8B030D-6E8A-4147-A177-3AD203B41FA5}">
                      <a16:colId xmlns:a16="http://schemas.microsoft.com/office/drawing/2014/main" val="1841763714"/>
                    </a:ext>
                  </a:extLst>
                </a:gridCol>
              </a:tblGrid>
              <a:tr h="2163437">
                <a:tc grid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07000"/>
                        </a:lnSpc>
                        <a:spcBef>
                          <a:spcPts val="0"/>
                        </a:spcBef>
                        <a:spcAft>
                          <a:spcPts val="80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Assessment Strategy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(Details: quizzes %, mid-term %, end course unit %, end term/year %, other % (specify); Theory (%), Practical (%), Thesis (%), Viva (%), Other (%) (number of questions, type, time allocation and % marks to be given)</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Times New Roman" panose="02020603050405020304" pitchFamily="18" charset="0"/>
                        </a:rPr>
                        <a:t>Marks allocated for the evaluation of continuous assessment shall be within 20-40% and end semester examinations shall be within 60%-80%.</a:t>
                      </a:r>
                      <a:endParaRPr lang="el-GR" sz="20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0760240"/>
                  </a:ext>
                </a:extLst>
              </a:tr>
              <a:tr h="892089">
                <a:tc row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Formative Assessment </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400">
                          <a:effectLst/>
                          <a:latin typeface="Times New Roman" panose="02020603050405020304" pitchFamily="18" charset="0"/>
                          <a:ea typeface="Times New Roman" panose="02020603050405020304" pitchFamily="18" charset="0"/>
                        </a:rPr>
                        <a:t>(if necessary only)</a:t>
                      </a:r>
                      <a:endParaRPr lang="el-G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algn="ctr"/>
                      <a:r>
                        <a:rPr lang="en-US" b="1"/>
                        <a:t>Summative Assessment</a:t>
                      </a:r>
                      <a:endParaRPr lang="el-GR"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7236438"/>
                  </a:ext>
                </a:extLst>
              </a:tr>
              <a:tr h="1693118">
                <a:tc vMerge="1">
                  <a:txBody>
                    <a:bodyPr/>
                    <a:lstStyle/>
                    <a:p>
                      <a:endParaRPr lang="el-G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80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Continuous assessments</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b="1">
                          <a:effectLst/>
                          <a:latin typeface="Times New Roman" panose="02020603050405020304" pitchFamily="18" charset="0"/>
                          <a:ea typeface="Times New Roman" panose="02020603050405020304" pitchFamily="18" charset="0"/>
                        </a:rPr>
                        <a:t>In class 30%</a:t>
                      </a:r>
                      <a:endParaRPr lang="el-GR" b="1"/>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End course assessment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800" b="1" dirty="0">
                          <a:effectLst/>
                          <a:latin typeface="Times New Roman" panose="02020603050405020304" pitchFamily="18" charset="0"/>
                          <a:ea typeface="Times New Roman" panose="02020603050405020304" pitchFamily="18" charset="0"/>
                        </a:rPr>
                        <a:t>Final practical exam (70%)</a:t>
                      </a:r>
                      <a:endParaRPr lang="el-GR"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3802831"/>
                  </a:ext>
                </a:extLst>
              </a:tr>
            </a:tbl>
          </a:graphicData>
        </a:graphic>
      </p:graphicFrame>
    </p:spTree>
    <p:extLst>
      <p:ext uri="{BB962C8B-B14F-4D97-AF65-F5344CB8AC3E}">
        <p14:creationId xmlns:p14="http://schemas.microsoft.com/office/powerpoint/2010/main" val="1475989911"/>
      </p:ext>
    </p:extLst>
  </p:cSld>
  <p:clrMapOvr>
    <a:masterClrMapping/>
  </p:clrMapOvr>
  <mc:AlternateContent xmlns:mc="http://schemas.openxmlformats.org/markup-compatibility/2006" xmlns:p14="http://schemas.microsoft.com/office/powerpoint/2010/main">
    <mc:Choice Requires="p14">
      <p:transition spd="slow" p14:dur="2000" advTm="11048"/>
    </mc:Choice>
    <mc:Fallback xmlns="">
      <p:transition spd="slow" advTm="1104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spcBef>
                <a:spcPts val="1000"/>
              </a:spcBef>
            </a:pPr>
            <a:r>
              <a:rPr lang="en-US" sz="2200" b="1" kern="1200" dirty="0">
                <a:solidFill>
                  <a:prstClr val="black"/>
                </a:solidFill>
                <a:ea typeface="+mn-ea"/>
                <a:cs typeface="+mn-cs"/>
              </a:rPr>
              <a:t>Communication:</a:t>
            </a:r>
            <a:endParaRPr dirty="0"/>
          </a:p>
        </p:txBody>
      </p:sp>
      <p:sp>
        <p:nvSpPr>
          <p:cNvPr id="92" name="Google Shape;92;p3"/>
          <p:cNvSpPr txBox="1">
            <a:spLocks noGrp="1"/>
          </p:cNvSpPr>
          <p:nvPr>
            <p:ph type="body" idx="1"/>
          </p:nvPr>
        </p:nvSpPr>
        <p:spPr>
          <a:xfrm>
            <a:off x="838200" y="1972941"/>
            <a:ext cx="5646271" cy="3287344"/>
          </a:xfrm>
          <a:prstGeom prst="rect">
            <a:avLst/>
          </a:prstGeom>
          <a:noFill/>
          <a:ln>
            <a:noFill/>
          </a:ln>
        </p:spPr>
        <p:txBody>
          <a:bodyPr spcFirstLastPara="1" wrap="square" lIns="91425" tIns="45700" rIns="91425" bIns="45700" anchor="t" anchorCtr="0">
            <a:normAutofit lnSpcReduction="10000"/>
          </a:bodyPr>
          <a:lstStyle/>
          <a:p>
            <a:pPr marL="0" lvl="0" indent="0" algn="just">
              <a:buClrTx/>
              <a:buSzTx/>
              <a:buNone/>
            </a:pPr>
            <a:r>
              <a:rPr lang="en-US" sz="2200" b="1" i="1" kern="1200" dirty="0">
                <a:solidFill>
                  <a:prstClr val="black"/>
                </a:solidFill>
                <a:ea typeface="+mn-ea"/>
                <a:cs typeface="+mn-cs"/>
              </a:rPr>
              <a:t>As communication we can define the exchange of information, thoughts and feelings among people using speech or other means. </a:t>
            </a:r>
          </a:p>
          <a:p>
            <a:pPr marL="0" lvl="0" indent="0" algn="just">
              <a:buClrTx/>
              <a:buSzTx/>
              <a:buNone/>
            </a:pPr>
            <a:endParaRPr lang="en-US" sz="2200" kern="1200" dirty="0">
              <a:solidFill>
                <a:prstClr val="black"/>
              </a:solidFill>
              <a:ea typeface="+mn-ea"/>
              <a:cs typeface="+mn-cs"/>
            </a:endParaRPr>
          </a:p>
          <a:p>
            <a:pPr marL="0" lvl="0" indent="0" algn="just">
              <a:buClrTx/>
              <a:buSzTx/>
              <a:buNone/>
            </a:pPr>
            <a:endParaRPr lang="en-US" sz="2200" kern="1200" dirty="0">
              <a:solidFill>
                <a:prstClr val="black"/>
              </a:solidFill>
              <a:ea typeface="+mn-ea"/>
              <a:cs typeface="+mn-cs"/>
            </a:endParaRPr>
          </a:p>
          <a:p>
            <a:pPr marL="0" lvl="0" indent="0" algn="just">
              <a:buClrTx/>
              <a:buSzTx/>
              <a:buNone/>
            </a:pPr>
            <a:r>
              <a:rPr lang="en-US" sz="2200" kern="1200" dirty="0">
                <a:solidFill>
                  <a:prstClr val="black"/>
                </a:solidFill>
                <a:ea typeface="+mn-ea"/>
                <a:cs typeface="+mn-cs"/>
              </a:rPr>
              <a:t>Therapeutic practice involves the oral communication of public health officials and nurses on the one hand and the patient or their relatives on the other. It is a two-way process. </a:t>
            </a:r>
          </a:p>
          <a:p>
            <a:pPr marL="228600" lvl="0" indent="-50800" algn="l" rtl="0">
              <a:lnSpc>
                <a:spcPct val="90000"/>
              </a:lnSpc>
              <a:spcBef>
                <a:spcPts val="0"/>
              </a:spcBef>
              <a:spcAft>
                <a:spcPts val="0"/>
              </a:spcAft>
              <a:buClr>
                <a:schemeClr val="dk1"/>
              </a:buClr>
              <a:buSzPts val="2800"/>
              <a:buNone/>
            </a:pPr>
            <a:endParaRPr dirty="0"/>
          </a:p>
        </p:txBody>
      </p:sp>
      <p:pic>
        <p:nvPicPr>
          <p:cNvPr id="2" name="Picture 1"/>
          <p:cNvPicPr>
            <a:picLocks noChangeAspect="1"/>
          </p:cNvPicPr>
          <p:nvPr/>
        </p:nvPicPr>
        <p:blipFill>
          <a:blip r:embed="rId3"/>
          <a:stretch>
            <a:fillRect/>
          </a:stretch>
        </p:blipFill>
        <p:spPr>
          <a:xfrm>
            <a:off x="6484471" y="1669430"/>
            <a:ext cx="5401524" cy="3590855"/>
          </a:xfrm>
          <a:prstGeom prst="rect">
            <a:avLst/>
          </a:prstGeom>
        </p:spPr>
      </p:pic>
    </p:spTree>
    <p:extLst>
      <p:ext uri="{BB962C8B-B14F-4D97-AF65-F5344CB8AC3E}">
        <p14:creationId xmlns:p14="http://schemas.microsoft.com/office/powerpoint/2010/main" val="596986349"/>
      </p:ext>
    </p:extLst>
  </p:cSld>
  <p:clrMapOvr>
    <a:masterClrMapping/>
  </p:clrMapOvr>
  <mc:AlternateContent xmlns:mc="http://schemas.openxmlformats.org/markup-compatibility/2006" xmlns:p14="http://schemas.microsoft.com/office/powerpoint/2010/main">
    <mc:Choice Requires="p14">
      <p:transition spd="slow" p14:dur="2000" advTm="36868"/>
    </mc:Choice>
    <mc:Fallback xmlns="">
      <p:transition spd="slow" advTm="3686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spcBef>
                <a:spcPts val="1000"/>
              </a:spcBef>
            </a:pPr>
            <a:r>
              <a:rPr lang="en-US" sz="2400" b="1" kern="1200" dirty="0">
                <a:solidFill>
                  <a:prstClr val="black"/>
                </a:solidFill>
                <a:ea typeface="+mn-ea"/>
                <a:cs typeface="+mn-cs"/>
              </a:rPr>
              <a:t>Communication (2):</a:t>
            </a:r>
          </a:p>
        </p:txBody>
      </p:sp>
      <p:sp>
        <p:nvSpPr>
          <p:cNvPr id="92" name="Google Shape;92;p3"/>
          <p:cNvSpPr txBox="1">
            <a:spLocks noGrp="1"/>
          </p:cNvSpPr>
          <p:nvPr>
            <p:ph type="body" idx="1"/>
          </p:nvPr>
        </p:nvSpPr>
        <p:spPr>
          <a:xfrm>
            <a:off x="838200" y="2202536"/>
            <a:ext cx="5490411" cy="2636652"/>
          </a:xfrm>
          <a:prstGeom prst="rect">
            <a:avLst/>
          </a:prstGeom>
          <a:noFill/>
          <a:ln>
            <a:noFill/>
          </a:ln>
        </p:spPr>
        <p:txBody>
          <a:bodyPr spcFirstLastPara="1" wrap="square" lIns="91425" tIns="45700" rIns="91425" bIns="45700" anchor="t" anchorCtr="0">
            <a:normAutofit/>
          </a:bodyPr>
          <a:lstStyle/>
          <a:p>
            <a:pPr marL="0" lvl="0" indent="0" algn="just">
              <a:buClrTx/>
              <a:buSzTx/>
              <a:buNone/>
            </a:pPr>
            <a:r>
              <a:rPr lang="en-US" sz="2400" kern="1200" dirty="0">
                <a:solidFill>
                  <a:prstClr val="black"/>
                </a:solidFill>
                <a:ea typeface="+mn-ea"/>
                <a:cs typeface="+mn-cs"/>
              </a:rPr>
              <a:t>Communication plays an instrumental role in health and social care and is a core aspect of working relationships. Being able to communicate effectively is a skill that has a range of benefits, perhaps most importantly that it helps you to deliver person-centered, high-quality care. </a:t>
            </a:r>
          </a:p>
          <a:p>
            <a:pPr marL="0" lvl="0" indent="0" algn="just">
              <a:buClrTx/>
              <a:buSzTx/>
              <a:buNone/>
            </a:pPr>
            <a:endParaRPr lang="en-US" sz="2400" kern="1200" dirty="0">
              <a:solidFill>
                <a:prstClr val="black"/>
              </a:solidFill>
              <a:ea typeface="+mn-ea"/>
              <a:cs typeface="+mn-cs"/>
            </a:endParaRPr>
          </a:p>
        </p:txBody>
      </p:sp>
      <p:pic>
        <p:nvPicPr>
          <p:cNvPr id="4" name="Picture 3">
            <a:extLst>
              <a:ext uri="{FF2B5EF4-FFF2-40B4-BE49-F238E27FC236}">
                <a16:creationId xmlns:a16="http://schemas.microsoft.com/office/drawing/2014/main" id="{9A859118-9488-5C7D-DF29-730DF594CD46}"/>
              </a:ext>
            </a:extLst>
          </p:cNvPr>
          <p:cNvPicPr>
            <a:picLocks noChangeAspect="1"/>
          </p:cNvPicPr>
          <p:nvPr/>
        </p:nvPicPr>
        <p:blipFill>
          <a:blip r:embed="rId3"/>
          <a:stretch>
            <a:fillRect/>
          </a:stretch>
        </p:blipFill>
        <p:spPr>
          <a:xfrm>
            <a:off x="7112471" y="2202537"/>
            <a:ext cx="3962180" cy="2636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2406945"/>
      </p:ext>
    </p:extLst>
  </p:cSld>
  <p:clrMapOvr>
    <a:masterClrMapping/>
  </p:clrMapOvr>
  <mc:AlternateContent xmlns:mc="http://schemas.openxmlformats.org/markup-compatibility/2006" xmlns:p14="http://schemas.microsoft.com/office/powerpoint/2010/main">
    <mc:Choice Requires="p14">
      <p:transition spd="slow" p14:dur="2000" advTm="36925"/>
    </mc:Choice>
    <mc:Fallback xmlns="">
      <p:transition spd="slow" advTm="3692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spcBef>
                <a:spcPts val="1000"/>
              </a:spcBef>
            </a:pPr>
            <a:r>
              <a:rPr lang="en-US" sz="2200" b="1" kern="1200" dirty="0">
                <a:solidFill>
                  <a:prstClr val="black"/>
                </a:solidFill>
                <a:ea typeface="+mn-ea"/>
                <a:cs typeface="+mn-cs"/>
              </a:rPr>
              <a:t>Communication </a:t>
            </a:r>
            <a:r>
              <a:rPr lang="en-US" sz="2400" b="1" kern="1200" dirty="0">
                <a:solidFill>
                  <a:prstClr val="black"/>
                </a:solidFill>
                <a:ea typeface="+mn-ea"/>
                <a:cs typeface="+mn-cs"/>
              </a:rPr>
              <a:t>(3):</a:t>
            </a:r>
            <a:endParaRPr dirty="0"/>
          </a:p>
        </p:txBody>
      </p:sp>
      <p:sp>
        <p:nvSpPr>
          <p:cNvPr id="92" name="Google Shape;92;p3"/>
          <p:cNvSpPr txBox="1">
            <a:spLocks noGrp="1"/>
          </p:cNvSpPr>
          <p:nvPr>
            <p:ph type="body" idx="1"/>
          </p:nvPr>
        </p:nvSpPr>
        <p:spPr>
          <a:xfrm>
            <a:off x="838200" y="2111541"/>
            <a:ext cx="5093368" cy="2634916"/>
          </a:xfrm>
          <a:prstGeom prst="rect">
            <a:avLst/>
          </a:prstGeom>
          <a:noFill/>
          <a:ln>
            <a:noFill/>
          </a:ln>
        </p:spPr>
        <p:txBody>
          <a:bodyPr spcFirstLastPara="1" wrap="square" lIns="91425" tIns="45700" rIns="91425" bIns="45700" anchor="t" anchorCtr="0">
            <a:normAutofit/>
          </a:bodyPr>
          <a:lstStyle/>
          <a:p>
            <a:pPr marL="0" lvl="0" indent="0" algn="just">
              <a:buClrTx/>
              <a:buSzTx/>
              <a:buNone/>
            </a:pPr>
            <a:r>
              <a:rPr lang="en-US" sz="2400" kern="1200" dirty="0">
                <a:solidFill>
                  <a:prstClr val="black"/>
                </a:solidFill>
                <a:ea typeface="+mn-ea"/>
                <a:cs typeface="+mn-cs"/>
              </a:rPr>
              <a:t>The role of communication in health and care is crucially important. The nature of health care environments means that you will be interacting with multiple people on a daily basis, and it’s essential that you are able to communicate effectively with them.</a:t>
            </a:r>
          </a:p>
          <a:p>
            <a:pPr marL="0" lvl="0" indent="0" algn="just">
              <a:buClrTx/>
              <a:buSzTx/>
              <a:buNone/>
            </a:pPr>
            <a:endParaRPr lang="en-US" sz="2400" kern="1200" dirty="0">
              <a:solidFill>
                <a:prstClr val="black"/>
              </a:solidFill>
              <a:ea typeface="+mn-ea"/>
              <a:cs typeface="+mn-cs"/>
            </a:endParaRPr>
          </a:p>
        </p:txBody>
      </p:sp>
      <p:pic>
        <p:nvPicPr>
          <p:cNvPr id="2" name="Picture 1">
            <a:extLst>
              <a:ext uri="{FF2B5EF4-FFF2-40B4-BE49-F238E27FC236}">
                <a16:creationId xmlns:a16="http://schemas.microsoft.com/office/drawing/2014/main" id="{615E1D83-3BD7-B097-90C7-9147C8FD3CFF}"/>
              </a:ext>
            </a:extLst>
          </p:cNvPr>
          <p:cNvPicPr>
            <a:picLocks noChangeAspect="1"/>
          </p:cNvPicPr>
          <p:nvPr/>
        </p:nvPicPr>
        <p:blipFill>
          <a:blip r:embed="rId3"/>
          <a:stretch>
            <a:fillRect/>
          </a:stretch>
        </p:blipFill>
        <p:spPr>
          <a:xfrm>
            <a:off x="6465972" y="2027320"/>
            <a:ext cx="5005996" cy="2803358"/>
          </a:xfrm>
          <a:prstGeom prst="rect">
            <a:avLst/>
          </a:prstGeom>
        </p:spPr>
      </p:pic>
    </p:spTree>
    <p:extLst>
      <p:ext uri="{BB962C8B-B14F-4D97-AF65-F5344CB8AC3E}">
        <p14:creationId xmlns:p14="http://schemas.microsoft.com/office/powerpoint/2010/main" val="2351248852"/>
      </p:ext>
    </p:extLst>
  </p:cSld>
  <p:clrMapOvr>
    <a:masterClrMapping/>
  </p:clrMapOvr>
  <mc:AlternateContent xmlns:mc="http://schemas.openxmlformats.org/markup-compatibility/2006" xmlns:p14="http://schemas.microsoft.com/office/powerpoint/2010/main">
    <mc:Choice Requires="p14">
      <p:transition spd="slow" p14:dur="2000" advTm="50058"/>
    </mc:Choice>
    <mc:Fallback xmlns="">
      <p:transition spd="slow" advTm="5005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spcBef>
                <a:spcPts val="1000"/>
              </a:spcBef>
            </a:pPr>
            <a:r>
              <a:rPr lang="en-US" sz="2400" b="1" kern="1200" dirty="0">
                <a:solidFill>
                  <a:prstClr val="black"/>
                </a:solidFill>
                <a:ea typeface="+mn-ea"/>
                <a:cs typeface="+mn-cs"/>
              </a:rPr>
              <a:t>Neurodegenerative diseases (NDDs):</a:t>
            </a:r>
            <a:endParaRPr dirty="0"/>
          </a:p>
        </p:txBody>
      </p:sp>
      <p:sp>
        <p:nvSpPr>
          <p:cNvPr id="92" name="Google Shape;92;p3"/>
          <p:cNvSpPr txBox="1">
            <a:spLocks noGrp="1"/>
          </p:cNvSpPr>
          <p:nvPr>
            <p:ph type="body" idx="1"/>
          </p:nvPr>
        </p:nvSpPr>
        <p:spPr>
          <a:xfrm>
            <a:off x="838200" y="2324475"/>
            <a:ext cx="5407212" cy="2899611"/>
          </a:xfrm>
          <a:prstGeom prst="rect">
            <a:avLst/>
          </a:prstGeom>
          <a:noFill/>
          <a:ln>
            <a:noFill/>
          </a:ln>
        </p:spPr>
        <p:txBody>
          <a:bodyPr spcFirstLastPara="1" wrap="square" lIns="91425" tIns="45700" rIns="91425" bIns="45700" anchor="t" anchorCtr="0">
            <a:normAutofit/>
          </a:bodyPr>
          <a:lstStyle/>
          <a:p>
            <a:pPr marL="0" lvl="0" indent="0" algn="just">
              <a:lnSpc>
                <a:spcPct val="100000"/>
              </a:lnSpc>
              <a:buClrTx/>
              <a:buSzTx/>
              <a:buNone/>
            </a:pPr>
            <a:r>
              <a:rPr lang="en-US" sz="2400" kern="1200" dirty="0">
                <a:solidFill>
                  <a:prstClr val="black"/>
                </a:solidFill>
                <a:ea typeface="+mn-ea"/>
                <a:cs typeface="+mn-cs"/>
              </a:rPr>
              <a:t>Neurodegenerative diseases (NDDs) are neuronal diseases that affect the central and peripheral nervous systems (CNS and PNS) of the brain’s composition and function. NDDs can lead to progressive loss of nerve structure needed for brain functions. </a:t>
            </a:r>
          </a:p>
          <a:p>
            <a:pPr marL="0" lvl="0" indent="0" algn="just">
              <a:lnSpc>
                <a:spcPct val="100000"/>
              </a:lnSpc>
              <a:buClrTx/>
              <a:buSzTx/>
              <a:buNone/>
            </a:pPr>
            <a:endParaRPr lang="en-US" sz="2400" kern="1200" dirty="0">
              <a:solidFill>
                <a:prstClr val="black"/>
              </a:solidFill>
              <a:ea typeface="+mn-ea"/>
              <a:cs typeface="+mn-cs"/>
            </a:endParaRPr>
          </a:p>
          <a:p>
            <a:pPr marL="228600" lvl="0" indent="-50800" algn="l" rtl="0">
              <a:lnSpc>
                <a:spcPct val="90000"/>
              </a:lnSpc>
              <a:spcBef>
                <a:spcPts val="0"/>
              </a:spcBef>
              <a:spcAft>
                <a:spcPts val="0"/>
              </a:spcAft>
              <a:buClr>
                <a:schemeClr val="dk1"/>
              </a:buClr>
              <a:buSzPts val="2800"/>
              <a:buNone/>
            </a:pPr>
            <a:endParaRPr dirty="0"/>
          </a:p>
        </p:txBody>
      </p:sp>
      <p:pic>
        <p:nvPicPr>
          <p:cNvPr id="4" name="Picture 3">
            <a:extLst>
              <a:ext uri="{FF2B5EF4-FFF2-40B4-BE49-F238E27FC236}">
                <a16:creationId xmlns:a16="http://schemas.microsoft.com/office/drawing/2014/main" id="{240E0EB0-5FFD-89EB-3122-B87FE8A97141}"/>
              </a:ext>
            </a:extLst>
          </p:cNvPr>
          <p:cNvPicPr>
            <a:picLocks noChangeAspect="1"/>
          </p:cNvPicPr>
          <p:nvPr/>
        </p:nvPicPr>
        <p:blipFill>
          <a:blip r:embed="rId3"/>
          <a:stretch>
            <a:fillRect/>
          </a:stretch>
        </p:blipFill>
        <p:spPr>
          <a:xfrm>
            <a:off x="6585365" y="2071604"/>
            <a:ext cx="5062537" cy="3405352"/>
          </a:xfrm>
          <a:prstGeom prst="rect">
            <a:avLst/>
          </a:prstGeom>
        </p:spPr>
      </p:pic>
    </p:spTree>
    <p:extLst>
      <p:ext uri="{BB962C8B-B14F-4D97-AF65-F5344CB8AC3E}">
        <p14:creationId xmlns:p14="http://schemas.microsoft.com/office/powerpoint/2010/main" val="1818547522"/>
      </p:ext>
    </p:extLst>
  </p:cSld>
  <p:clrMapOvr>
    <a:masterClrMapping/>
  </p:clrMapOvr>
  <mc:AlternateContent xmlns:mc="http://schemas.openxmlformats.org/markup-compatibility/2006" xmlns:p14="http://schemas.microsoft.com/office/powerpoint/2010/main">
    <mc:Choice Requires="p14">
      <p:transition spd="slow" p14:dur="2000" advTm="36280"/>
    </mc:Choice>
    <mc:Fallback xmlns="">
      <p:transition spd="slow" advTm="3628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spcBef>
                <a:spcPts val="1000"/>
              </a:spcBef>
            </a:pPr>
            <a:r>
              <a:rPr lang="en-US" sz="2400" b="1" kern="1200" dirty="0">
                <a:solidFill>
                  <a:prstClr val="black"/>
                </a:solidFill>
                <a:ea typeface="+mn-ea"/>
                <a:cs typeface="+mn-cs"/>
              </a:rPr>
              <a:t>Neurodegenerative diseases (NDDs) </a:t>
            </a:r>
            <a:r>
              <a:rPr lang="en-US" sz="2400" kern="1200" dirty="0">
                <a:solidFill>
                  <a:prstClr val="black"/>
                </a:solidFill>
                <a:ea typeface="+mn-ea"/>
                <a:cs typeface="+mn-cs"/>
              </a:rPr>
              <a:t>(2)</a:t>
            </a:r>
            <a:r>
              <a:rPr lang="en-US" sz="2400" b="1" kern="1200" dirty="0">
                <a:solidFill>
                  <a:prstClr val="black"/>
                </a:solidFill>
                <a:ea typeface="+mn-ea"/>
                <a:cs typeface="+mn-cs"/>
              </a:rPr>
              <a:t>:</a:t>
            </a:r>
            <a:endParaRPr sz="4800" dirty="0"/>
          </a:p>
        </p:txBody>
      </p:sp>
      <p:pic>
        <p:nvPicPr>
          <p:cNvPr id="4" name="Picture 3">
            <a:extLst>
              <a:ext uri="{FF2B5EF4-FFF2-40B4-BE49-F238E27FC236}">
                <a16:creationId xmlns:a16="http://schemas.microsoft.com/office/drawing/2014/main" id="{2A629096-C51D-32DF-BE6B-9D36A0475E99}"/>
              </a:ext>
            </a:extLst>
          </p:cNvPr>
          <p:cNvPicPr>
            <a:picLocks noChangeAspect="1"/>
          </p:cNvPicPr>
          <p:nvPr/>
        </p:nvPicPr>
        <p:blipFill>
          <a:blip r:embed="rId3"/>
          <a:stretch>
            <a:fillRect/>
          </a:stretch>
        </p:blipFill>
        <p:spPr>
          <a:xfrm>
            <a:off x="2762551" y="1711775"/>
            <a:ext cx="6666898" cy="3073154"/>
          </a:xfrm>
          <a:prstGeom prst="rect">
            <a:avLst/>
          </a:prstGeom>
        </p:spPr>
      </p:pic>
      <p:sp>
        <p:nvSpPr>
          <p:cNvPr id="2" name="Rectangle 1"/>
          <p:cNvSpPr/>
          <p:nvPr/>
        </p:nvSpPr>
        <p:spPr>
          <a:xfrm>
            <a:off x="3336207" y="5081113"/>
            <a:ext cx="5519585" cy="830997"/>
          </a:xfrm>
          <a:prstGeom prst="rect">
            <a:avLst/>
          </a:prstGeom>
        </p:spPr>
        <p:txBody>
          <a:bodyPr wrap="square">
            <a:spAutoFit/>
          </a:bodyPr>
          <a:lstStyle/>
          <a:p>
            <a:pPr lvl="0" algn="ctr"/>
            <a:r>
              <a:rPr lang="en-US" sz="1600" i="1">
                <a:solidFill>
                  <a:prstClr val="black"/>
                </a:solidFill>
                <a:latin typeface="Calibri Light" panose="020F0302020204030204"/>
              </a:rPr>
              <a:t>Prevalence in the USA of several important neurological diseases characterized by progressive neurodegeneration. Numbers are expressed in thousands (000 s) of persons affected.</a:t>
            </a:r>
          </a:p>
        </p:txBody>
      </p:sp>
      <p:sp>
        <p:nvSpPr>
          <p:cNvPr id="6" name="Rectangle 5"/>
          <p:cNvSpPr/>
          <p:nvPr/>
        </p:nvSpPr>
        <p:spPr>
          <a:xfrm>
            <a:off x="2537051" y="1453759"/>
            <a:ext cx="7117898" cy="46101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45448179"/>
      </p:ext>
    </p:extLst>
  </p:cSld>
  <p:clrMapOvr>
    <a:masterClrMapping/>
  </p:clrMapOvr>
  <mc:AlternateContent xmlns:mc="http://schemas.openxmlformats.org/markup-compatibility/2006" xmlns:p14="http://schemas.microsoft.com/office/powerpoint/2010/main">
    <mc:Choice Requires="p14">
      <p:transition spd="slow" p14:dur="2000" advTm="24152"/>
    </mc:Choice>
    <mc:Fallback xmlns="">
      <p:transition spd="slow" advTm="2415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spcBef>
                <a:spcPts val="1000"/>
              </a:spcBef>
            </a:pPr>
            <a:r>
              <a:rPr lang="en-US" sz="2400" b="1" kern="1200" dirty="0">
                <a:solidFill>
                  <a:prstClr val="black"/>
                </a:solidFill>
                <a:ea typeface="+mn-ea"/>
                <a:cs typeface="+mn-cs"/>
              </a:rPr>
              <a:t>The relevance of communication skills for caring for patients with NDD</a:t>
            </a:r>
            <a:endParaRPr dirty="0"/>
          </a:p>
        </p:txBody>
      </p:sp>
      <p:sp>
        <p:nvSpPr>
          <p:cNvPr id="92" name="Google Shape;92;p3"/>
          <p:cNvSpPr txBox="1">
            <a:spLocks noGrp="1"/>
          </p:cNvSpPr>
          <p:nvPr>
            <p:ph type="body" idx="1"/>
          </p:nvPr>
        </p:nvSpPr>
        <p:spPr>
          <a:xfrm>
            <a:off x="838200" y="2253680"/>
            <a:ext cx="10515600" cy="1885183"/>
          </a:xfrm>
          <a:prstGeom prst="rect">
            <a:avLst/>
          </a:prstGeom>
          <a:noFill/>
          <a:ln>
            <a:noFill/>
          </a:ln>
        </p:spPr>
        <p:txBody>
          <a:bodyPr spcFirstLastPara="1" wrap="square" lIns="91425" tIns="45700" rIns="91425" bIns="45700" anchor="t" anchorCtr="0">
            <a:normAutofit/>
          </a:bodyPr>
          <a:lstStyle/>
          <a:p>
            <a:pPr marL="0" lvl="0" indent="0" algn="just">
              <a:buClrTx/>
              <a:buSzTx/>
              <a:buNone/>
            </a:pPr>
            <a:r>
              <a:rPr lang="en-US" sz="2400" kern="1200" dirty="0">
                <a:solidFill>
                  <a:prstClr val="black"/>
                </a:solidFill>
                <a:ea typeface="+mn-ea"/>
                <a:cs typeface="+mn-cs"/>
              </a:rPr>
              <a:t>Research published by the BMJ makes reference to various issues related to communication in healthcare and how “referrals can be rejected simply for being on the wrong form.” This showcases the impact of bad communication channels and a structure that doesn’t create effective results for residents. </a:t>
            </a:r>
          </a:p>
        </p:txBody>
      </p:sp>
    </p:spTree>
    <p:extLst>
      <p:ext uri="{BB962C8B-B14F-4D97-AF65-F5344CB8AC3E}">
        <p14:creationId xmlns:p14="http://schemas.microsoft.com/office/powerpoint/2010/main" val="4174693198"/>
      </p:ext>
    </p:extLst>
  </p:cSld>
  <p:clrMapOvr>
    <a:masterClrMapping/>
  </p:clrMapOvr>
  <mc:AlternateContent xmlns:mc="http://schemas.openxmlformats.org/markup-compatibility/2006" xmlns:p14="http://schemas.microsoft.com/office/powerpoint/2010/main">
    <mc:Choice Requires="p14">
      <p:transition spd="slow" p14:dur="2000" advTm="29775"/>
    </mc:Choice>
    <mc:Fallback xmlns="">
      <p:transition spd="slow" advTm="2977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buSzPct val="100000"/>
            </a:pPr>
            <a:r>
              <a:rPr lang="en-US" sz="3600" b="1" kern="1200" dirty="0">
                <a:solidFill>
                  <a:srgbClr val="000000"/>
                </a:solidFill>
                <a:latin typeface="Calibri" panose="020F0502020204030204" pitchFamily="34" charset="0"/>
                <a:ea typeface="Calibri" panose="020F0502020204030204" pitchFamily="34" charset="0"/>
                <a:cs typeface="Calibri" panose="020F0502020204030204" pitchFamily="34" charset="0"/>
              </a:rPr>
              <a:t>Unit 1- Introduction</a:t>
            </a:r>
            <a:endParaRPr sz="3200" dirty="0">
              <a:latin typeface="Calibri" panose="020F0502020204030204" pitchFamily="34" charset="0"/>
              <a:cs typeface="Calibri" panose="020F0502020204030204" pitchFamily="34" charset="0"/>
            </a:endParaRPr>
          </a:p>
        </p:txBody>
      </p:sp>
      <p:sp>
        <p:nvSpPr>
          <p:cNvPr id="92" name="Google Shape;92;p3"/>
          <p:cNvSpPr txBox="1">
            <a:spLocks noGrp="1"/>
          </p:cNvSpPr>
          <p:nvPr>
            <p:ph type="body" idx="1"/>
          </p:nvPr>
        </p:nvSpPr>
        <p:spPr>
          <a:xfrm>
            <a:off x="838200" y="1688354"/>
            <a:ext cx="10515600" cy="4013200"/>
          </a:xfrm>
          <a:prstGeom prst="rect">
            <a:avLst/>
          </a:prstGeom>
          <a:noFill/>
          <a:ln>
            <a:noFill/>
          </a:ln>
        </p:spPr>
        <p:txBody>
          <a:bodyPr spcFirstLastPara="1" wrap="square" lIns="91425" tIns="45700" rIns="91425" bIns="45700" anchor="t" anchorCtr="0">
            <a:normAutofit/>
          </a:bodyPr>
          <a:lstStyle/>
          <a:p>
            <a:pPr marL="342900" lvl="0" fontAlgn="base">
              <a:buClrTx/>
              <a:buSzTx/>
              <a:buFont typeface="Arial" panose="020B0604020202020204" pitchFamily="34" charset="0"/>
              <a:buChar char="•"/>
            </a:pPr>
            <a:r>
              <a:rPr lang="en-US" sz="2400" kern="1200" dirty="0">
                <a:solidFill>
                  <a:srgbClr val="000000"/>
                </a:solidFill>
                <a:latin typeface="Calibri" panose="020F0502020204030204" pitchFamily="34" charset="0"/>
                <a:ea typeface="+mn-ea"/>
                <a:cs typeface="Calibri" panose="020F0502020204030204" pitchFamily="34" charset="0"/>
              </a:rPr>
              <a:t>Overview of learning objectives and breakdown of modules/hours  </a:t>
            </a:r>
          </a:p>
          <a:p>
            <a:pPr marL="342900" lvl="0" fontAlgn="base">
              <a:buClrTx/>
              <a:buSzTx/>
              <a:buFont typeface="Arial" panose="020B0604020202020204" pitchFamily="34" charset="0"/>
              <a:buChar char="•"/>
            </a:pPr>
            <a:endParaRPr lang="en-US" sz="2400" kern="1200" dirty="0">
              <a:solidFill>
                <a:prstClr val="black"/>
              </a:solidFill>
              <a:latin typeface="Calibri" panose="020F0502020204030204" pitchFamily="34" charset="0"/>
              <a:ea typeface="+mn-ea"/>
              <a:cs typeface="Calibri" panose="020F0502020204030204" pitchFamily="34" charset="0"/>
            </a:endParaRPr>
          </a:p>
          <a:p>
            <a:pPr marL="342900" lvl="0" fontAlgn="base">
              <a:buClrTx/>
              <a:buSzTx/>
              <a:buFont typeface="Arial" panose="020B0604020202020204" pitchFamily="34" charset="0"/>
              <a:buChar char="•"/>
            </a:pPr>
            <a:r>
              <a:rPr lang="en-US" sz="2400" kern="1200" dirty="0">
                <a:solidFill>
                  <a:srgbClr val="000000"/>
                </a:solidFill>
                <a:latin typeface="Calibri" panose="020F0502020204030204" pitchFamily="34" charset="0"/>
                <a:ea typeface="+mn-ea"/>
                <a:cs typeface="Calibri" panose="020F0502020204030204" pitchFamily="34" charset="0"/>
              </a:rPr>
              <a:t>Syllabus, outline, expectations, learning outcomes </a:t>
            </a:r>
          </a:p>
          <a:p>
            <a:pPr marL="342900" lvl="0" fontAlgn="base">
              <a:buClrTx/>
              <a:buSzTx/>
              <a:buFont typeface="Arial" panose="020B0604020202020204" pitchFamily="34" charset="0"/>
              <a:buChar char="•"/>
            </a:pPr>
            <a:endParaRPr lang="en-US" sz="2400" kern="1200" dirty="0">
              <a:solidFill>
                <a:prstClr val="black"/>
              </a:solidFill>
              <a:latin typeface="Calibri" panose="020F0502020204030204" pitchFamily="34" charset="0"/>
              <a:ea typeface="+mn-ea"/>
              <a:cs typeface="Calibri" panose="020F0502020204030204" pitchFamily="34" charset="0"/>
            </a:endParaRPr>
          </a:p>
          <a:p>
            <a:pPr marL="342900" lvl="0" fontAlgn="base">
              <a:buClrTx/>
              <a:buSzTx/>
              <a:buFont typeface="Arial" panose="020B0604020202020204" pitchFamily="34" charset="0"/>
              <a:buChar char="•"/>
            </a:pPr>
            <a:r>
              <a:rPr lang="en-US" sz="2400" kern="1200" dirty="0">
                <a:solidFill>
                  <a:srgbClr val="000000"/>
                </a:solidFill>
                <a:latin typeface="Calibri" panose="020F0502020204030204" pitchFamily="34" charset="0"/>
                <a:ea typeface="+mn-ea"/>
                <a:cs typeface="Calibri" panose="020F0502020204030204" pitchFamily="34" charset="0"/>
              </a:rPr>
              <a:t>The relevance of communication skills for caring for patients with NDD </a:t>
            </a:r>
          </a:p>
          <a:p>
            <a:pPr marL="342900" lvl="0" fontAlgn="base">
              <a:buClrTx/>
              <a:buSzTx/>
              <a:buFont typeface="Arial" panose="020B0604020202020204" pitchFamily="34" charset="0"/>
              <a:buChar char="•"/>
            </a:pPr>
            <a:endParaRPr lang="en-US" sz="2400" kern="1200" dirty="0">
              <a:solidFill>
                <a:prstClr val="black"/>
              </a:solidFill>
              <a:latin typeface="Calibri" panose="020F0502020204030204" pitchFamily="34" charset="0"/>
              <a:ea typeface="+mn-ea"/>
              <a:cs typeface="Calibri" panose="020F0502020204030204" pitchFamily="34" charset="0"/>
            </a:endParaRPr>
          </a:p>
          <a:p>
            <a:pPr marL="342900" lvl="0" fontAlgn="base">
              <a:buClrTx/>
              <a:buSzTx/>
              <a:buFont typeface="Arial" panose="020B0604020202020204" pitchFamily="34" charset="0"/>
              <a:buChar char="•"/>
            </a:pPr>
            <a:r>
              <a:rPr lang="en-US" sz="2400" kern="1200" dirty="0">
                <a:solidFill>
                  <a:srgbClr val="000000"/>
                </a:solidFill>
                <a:latin typeface="Calibri" panose="020F0502020204030204" pitchFamily="34" charset="0"/>
                <a:ea typeface="+mn-ea"/>
                <a:cs typeface="Calibri" panose="020F0502020204030204" pitchFamily="34" charset="0"/>
              </a:rPr>
              <a:t>General overview of the module </a:t>
            </a:r>
            <a:r>
              <a:rPr lang="en-US" sz="2400" kern="1200" dirty="0">
                <a:solidFill>
                  <a:srgbClr val="000000"/>
                </a:solidFill>
                <a:latin typeface="Times New Roman" panose="02020603050405020304" pitchFamily="18" charset="0"/>
                <a:ea typeface="+mn-ea"/>
                <a:cs typeface="+mn-cs"/>
              </a:rPr>
              <a:t> </a:t>
            </a:r>
            <a:endParaRPr lang="en-US" sz="2400" kern="1200" dirty="0">
              <a:solidFill>
                <a:prstClr val="black"/>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407924286"/>
      </p:ext>
    </p:extLst>
  </p:cSld>
  <p:clrMapOvr>
    <a:masterClrMapping/>
  </p:clrMapOvr>
  <mc:AlternateContent xmlns:mc="http://schemas.openxmlformats.org/markup-compatibility/2006" xmlns:p14="http://schemas.microsoft.com/office/powerpoint/2010/main">
    <mc:Choice Requires="p14">
      <p:transition spd="slow" p14:dur="2000" advTm="19709"/>
    </mc:Choice>
    <mc:Fallback xmlns="">
      <p:transition spd="slow" advTm="1970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spcBef>
                <a:spcPts val="1000"/>
              </a:spcBef>
            </a:pPr>
            <a:r>
              <a:rPr lang="en-US" sz="2400" b="1" kern="1200" dirty="0">
                <a:solidFill>
                  <a:prstClr val="black"/>
                </a:solidFill>
                <a:ea typeface="+mn-ea"/>
                <a:cs typeface="+mn-cs"/>
              </a:rPr>
              <a:t>The relevance of communication skills for caring for patients with NDD (2)</a:t>
            </a:r>
            <a:endParaRPr dirty="0"/>
          </a:p>
        </p:txBody>
      </p:sp>
      <p:sp>
        <p:nvSpPr>
          <p:cNvPr id="92" name="Google Shape;92;p3"/>
          <p:cNvSpPr txBox="1">
            <a:spLocks noGrp="1"/>
          </p:cNvSpPr>
          <p:nvPr>
            <p:ph type="body" idx="1"/>
          </p:nvPr>
        </p:nvSpPr>
        <p:spPr>
          <a:xfrm>
            <a:off x="838200" y="2245995"/>
            <a:ext cx="10515600" cy="1732547"/>
          </a:xfrm>
          <a:prstGeom prst="rect">
            <a:avLst/>
          </a:prstGeom>
          <a:noFill/>
          <a:ln>
            <a:noFill/>
          </a:ln>
        </p:spPr>
        <p:txBody>
          <a:bodyPr spcFirstLastPara="1" wrap="square" lIns="91425" tIns="45700" rIns="91425" bIns="45700" anchor="t" anchorCtr="0">
            <a:normAutofit/>
          </a:bodyPr>
          <a:lstStyle/>
          <a:p>
            <a:pPr marL="0" lvl="0" indent="0" algn="just">
              <a:buClrTx/>
              <a:buSzTx/>
              <a:buNone/>
            </a:pPr>
            <a:r>
              <a:rPr lang="en-US" sz="2400" kern="1200" dirty="0">
                <a:solidFill>
                  <a:prstClr val="black"/>
                </a:solidFill>
                <a:ea typeface="+mn-ea"/>
                <a:cs typeface="+mn-cs"/>
              </a:rPr>
              <a:t>Good communication makes patients feel valued, cared for and puts them at ease. Effective communication not only improves care services but also creates a better working environment for carers as it creates more transparency and openness related to daily tasks and requirements. </a:t>
            </a:r>
          </a:p>
          <a:p>
            <a:pPr marL="228600" lvl="0" indent="-50800" algn="l" rtl="0">
              <a:lnSpc>
                <a:spcPct val="90000"/>
              </a:lnSpc>
              <a:spcBef>
                <a:spcPts val="0"/>
              </a:spcBef>
              <a:spcAft>
                <a:spcPts val="0"/>
              </a:spcAft>
              <a:buClr>
                <a:schemeClr val="dk1"/>
              </a:buClr>
              <a:buSzPts val="2800"/>
              <a:buNone/>
            </a:pPr>
            <a:endParaRPr dirty="0"/>
          </a:p>
        </p:txBody>
      </p:sp>
    </p:spTree>
    <p:extLst>
      <p:ext uri="{BB962C8B-B14F-4D97-AF65-F5344CB8AC3E}">
        <p14:creationId xmlns:p14="http://schemas.microsoft.com/office/powerpoint/2010/main" val="4019291063"/>
      </p:ext>
    </p:extLst>
  </p:cSld>
  <p:clrMapOvr>
    <a:masterClrMapping/>
  </p:clrMapOvr>
  <mc:AlternateContent xmlns:mc="http://schemas.openxmlformats.org/markup-compatibility/2006" xmlns:p14="http://schemas.microsoft.com/office/powerpoint/2010/main">
    <mc:Choice Requires="p14">
      <p:transition spd="slow" p14:dur="2000" advTm="19707"/>
    </mc:Choice>
    <mc:Fallback xmlns="">
      <p:transition spd="slow" advTm="1970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spcBef>
                <a:spcPts val="1000"/>
              </a:spcBef>
            </a:pPr>
            <a:r>
              <a:rPr lang="en-US" sz="2400" b="1" kern="1200">
                <a:solidFill>
                  <a:prstClr val="black"/>
                </a:solidFill>
                <a:ea typeface="+mn-ea"/>
                <a:cs typeface="+mn-cs"/>
              </a:rPr>
              <a:t>The relevance of communication skills for caring for patients with NDD (3)</a:t>
            </a:r>
            <a:endParaRPr/>
          </a:p>
        </p:txBody>
      </p:sp>
      <p:sp>
        <p:nvSpPr>
          <p:cNvPr id="92" name="Google Shape;92;p3"/>
          <p:cNvSpPr txBox="1">
            <a:spLocks noGrp="1"/>
          </p:cNvSpPr>
          <p:nvPr>
            <p:ph type="body" idx="1"/>
          </p:nvPr>
        </p:nvSpPr>
        <p:spPr>
          <a:xfrm>
            <a:off x="838200" y="2390374"/>
            <a:ext cx="10515600" cy="1564105"/>
          </a:xfrm>
          <a:prstGeom prst="rect">
            <a:avLst/>
          </a:prstGeom>
          <a:noFill/>
          <a:ln>
            <a:noFill/>
          </a:ln>
        </p:spPr>
        <p:txBody>
          <a:bodyPr spcFirstLastPara="1" wrap="square" lIns="91425" tIns="45700" rIns="91425" bIns="45700" anchor="t" anchorCtr="0">
            <a:normAutofit/>
          </a:bodyPr>
          <a:lstStyle/>
          <a:p>
            <a:pPr marL="0" lvl="0" indent="0" algn="just">
              <a:buClrTx/>
              <a:buSzTx/>
              <a:buNone/>
            </a:pPr>
            <a:r>
              <a:rPr lang="en-US" sz="2400" kern="1200" dirty="0">
                <a:solidFill>
                  <a:prstClr val="black"/>
                </a:solidFill>
                <a:ea typeface="+mn-ea"/>
                <a:cs typeface="+mn-cs"/>
              </a:rPr>
              <a:t>The importance of communication between patient and carer is also incredibly important. Often patients can benefit from adapting their lifestyle or taking on some responsibility for self-medication or self-management. </a:t>
            </a:r>
          </a:p>
          <a:p>
            <a:pPr marL="228600" lvl="0" indent="-50800" algn="l" rtl="0">
              <a:lnSpc>
                <a:spcPct val="90000"/>
              </a:lnSpc>
              <a:spcBef>
                <a:spcPts val="0"/>
              </a:spcBef>
              <a:spcAft>
                <a:spcPts val="0"/>
              </a:spcAft>
              <a:buClr>
                <a:schemeClr val="dk1"/>
              </a:buClr>
              <a:buSzPts val="2800"/>
              <a:buNone/>
            </a:pPr>
            <a:endParaRPr dirty="0"/>
          </a:p>
        </p:txBody>
      </p:sp>
    </p:spTree>
    <p:extLst>
      <p:ext uri="{BB962C8B-B14F-4D97-AF65-F5344CB8AC3E}">
        <p14:creationId xmlns:p14="http://schemas.microsoft.com/office/powerpoint/2010/main" val="1446350370"/>
      </p:ext>
    </p:extLst>
  </p:cSld>
  <p:clrMapOvr>
    <a:masterClrMapping/>
  </p:clrMapOvr>
  <mc:AlternateContent xmlns:mc="http://schemas.openxmlformats.org/markup-compatibility/2006" xmlns:p14="http://schemas.microsoft.com/office/powerpoint/2010/main">
    <mc:Choice Requires="p14">
      <p:transition spd="slow" p14:dur="2000" advTm="21063"/>
    </mc:Choice>
    <mc:Fallback xmlns="">
      <p:transition spd="slow" advTm="2106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spcBef>
                <a:spcPts val="1000"/>
              </a:spcBef>
            </a:pPr>
            <a:r>
              <a:rPr lang="en-US" sz="2400" b="1" kern="1200">
                <a:solidFill>
                  <a:prstClr val="black"/>
                </a:solidFill>
                <a:ea typeface="+mn-ea"/>
                <a:cs typeface="+mn-cs"/>
              </a:rPr>
              <a:t>General overview of the module </a:t>
            </a:r>
            <a:endParaRPr/>
          </a:p>
        </p:txBody>
      </p:sp>
      <p:sp>
        <p:nvSpPr>
          <p:cNvPr id="92" name="Google Shape;92;p3"/>
          <p:cNvSpPr txBox="1">
            <a:spLocks noGrp="1"/>
          </p:cNvSpPr>
          <p:nvPr>
            <p:ph type="body" idx="1"/>
          </p:nvPr>
        </p:nvSpPr>
        <p:spPr>
          <a:xfrm>
            <a:off x="838200" y="1488273"/>
            <a:ext cx="10515600" cy="3898232"/>
          </a:xfrm>
          <a:prstGeom prst="rect">
            <a:avLst/>
          </a:prstGeom>
          <a:noFill/>
          <a:ln>
            <a:noFill/>
          </a:ln>
        </p:spPr>
        <p:txBody>
          <a:bodyPr spcFirstLastPara="1" wrap="square" lIns="91425" tIns="45700" rIns="91425" bIns="45700" anchor="t" anchorCtr="0">
            <a:normAutofit/>
          </a:bodyPr>
          <a:lstStyle/>
          <a:p>
            <a:pPr marL="0" lvl="0" indent="0" algn="just">
              <a:buClrTx/>
              <a:buSzTx/>
              <a:buNone/>
            </a:pPr>
            <a:r>
              <a:rPr lang="en-US" sz="2400" kern="1200" dirty="0">
                <a:solidFill>
                  <a:prstClr val="black"/>
                </a:solidFill>
                <a:ea typeface="+mn-ea"/>
                <a:cs typeface="+mn-cs"/>
              </a:rPr>
              <a:t>Through the introductory course graduates are presented with the learning objectives of the syllabus, the units/chapters, the hours needed for the course, the general outline as well as the expectations and learning outcomes. </a:t>
            </a:r>
          </a:p>
          <a:p>
            <a:pPr marL="0" lvl="0" indent="0" algn="just">
              <a:buClrTx/>
              <a:buSzTx/>
              <a:buNone/>
            </a:pPr>
            <a:endParaRPr lang="en-US" sz="2400" kern="1200" dirty="0">
              <a:solidFill>
                <a:prstClr val="black"/>
              </a:solidFill>
              <a:ea typeface="+mn-ea"/>
              <a:cs typeface="+mn-cs"/>
            </a:endParaRPr>
          </a:p>
          <a:p>
            <a:pPr marL="0" lvl="0" indent="0" algn="just">
              <a:buClrTx/>
              <a:buSzTx/>
              <a:buNone/>
            </a:pPr>
            <a:r>
              <a:rPr lang="en-US" sz="2400" kern="1200" dirty="0">
                <a:solidFill>
                  <a:prstClr val="black"/>
                </a:solidFill>
                <a:ea typeface="+mn-ea"/>
                <a:cs typeface="+mn-cs"/>
              </a:rPr>
              <a:t>A brief description will follow, regarding communication, neurodegenerative diseases (NDDs) and the importance of someone possessing these communication skills while caring for patients with NDDs.</a:t>
            </a:r>
          </a:p>
          <a:p>
            <a:pPr marL="228600" lvl="0" indent="-50800" algn="l" rtl="0">
              <a:lnSpc>
                <a:spcPct val="90000"/>
              </a:lnSpc>
              <a:spcBef>
                <a:spcPts val="0"/>
              </a:spcBef>
              <a:spcAft>
                <a:spcPts val="0"/>
              </a:spcAft>
              <a:buClr>
                <a:schemeClr val="dk1"/>
              </a:buClr>
              <a:buSzPts val="2800"/>
              <a:buNone/>
            </a:pPr>
            <a:endParaRPr dirty="0"/>
          </a:p>
        </p:txBody>
      </p:sp>
    </p:spTree>
    <p:extLst>
      <p:ext uri="{BB962C8B-B14F-4D97-AF65-F5344CB8AC3E}">
        <p14:creationId xmlns:p14="http://schemas.microsoft.com/office/powerpoint/2010/main" val="1148602266"/>
      </p:ext>
    </p:extLst>
  </p:cSld>
  <p:clrMapOvr>
    <a:masterClrMapping/>
  </p:clrMapOvr>
  <mc:AlternateContent xmlns:mc="http://schemas.openxmlformats.org/markup-compatibility/2006" xmlns:p14="http://schemas.microsoft.com/office/powerpoint/2010/main">
    <mc:Choice Requires="p14">
      <p:transition spd="slow" p14:dur="2000" advTm="28067"/>
    </mc:Choice>
    <mc:Fallback xmlns="">
      <p:transition spd="slow" advTm="2806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spcBef>
                <a:spcPts val="1000"/>
              </a:spcBef>
            </a:pPr>
            <a:r>
              <a:rPr lang="en-US" sz="2400" b="1" kern="1200" dirty="0">
                <a:solidFill>
                  <a:prstClr val="black"/>
                </a:solidFill>
                <a:ea typeface="+mn-ea"/>
                <a:cs typeface="+mn-cs"/>
              </a:rPr>
              <a:t>References:  </a:t>
            </a:r>
            <a:endParaRPr dirty="0"/>
          </a:p>
        </p:txBody>
      </p:sp>
      <p:sp>
        <p:nvSpPr>
          <p:cNvPr id="92" name="Google Shape;92;p3"/>
          <p:cNvSpPr txBox="1">
            <a:spLocks noGrp="1"/>
          </p:cNvSpPr>
          <p:nvPr>
            <p:ph type="body" idx="1"/>
          </p:nvPr>
        </p:nvSpPr>
        <p:spPr>
          <a:xfrm>
            <a:off x="838200" y="1056640"/>
            <a:ext cx="10515600" cy="5123798"/>
          </a:xfrm>
          <a:prstGeom prst="rect">
            <a:avLst/>
          </a:prstGeom>
          <a:noFill/>
          <a:ln>
            <a:noFill/>
          </a:ln>
        </p:spPr>
        <p:txBody>
          <a:bodyPr spcFirstLastPara="1" wrap="square" lIns="91425" tIns="45700" rIns="91425" bIns="45700" anchor="t" anchorCtr="0">
            <a:normAutofit fontScale="25000" lnSpcReduction="20000"/>
          </a:bodyPr>
          <a:lstStyle/>
          <a:p>
            <a:pPr marL="114300" marR="0" lvl="0" indent="0" algn="just" defTabSz="914400" rtl="0" eaLnBrk="1" fontAlgn="base" latinLnBrk="0" hangingPunct="1">
              <a:lnSpc>
                <a:spcPct val="120000"/>
              </a:lnSpc>
              <a:spcBef>
                <a:spcPts val="1000"/>
              </a:spcBef>
              <a:spcAft>
                <a:spcPts val="0"/>
              </a:spcAft>
              <a:buClr>
                <a:srgbClr val="000000"/>
              </a:buClr>
              <a:buSzPts val="1800"/>
              <a:buFont typeface="Arial"/>
              <a:buNone/>
              <a:tabLst/>
              <a:defRPr/>
            </a:pPr>
            <a:r>
              <a:rPr lang="en-US" sz="7200" b="0" i="0" dirty="0">
                <a:solidFill>
                  <a:srgbClr val="222222"/>
                </a:solidFill>
                <a:effectLst/>
                <a:latin typeface="Arial" panose="020B0604020202020204" pitchFamily="34" charset="0"/>
              </a:rPr>
              <a:t>Ellis, M., &amp; Astell, A. (2017). Communicating with people living with dementia who are nonverbal: The creation of Adaptive Interaction. </a:t>
            </a:r>
            <a:r>
              <a:rPr lang="en-US" sz="7200" b="0" i="1" dirty="0" err="1">
                <a:solidFill>
                  <a:srgbClr val="222222"/>
                </a:solidFill>
                <a:effectLst/>
                <a:latin typeface="Arial" panose="020B0604020202020204" pitchFamily="34" charset="0"/>
              </a:rPr>
              <a:t>PloS</a:t>
            </a:r>
            <a:r>
              <a:rPr lang="en-US" sz="7200" b="0" i="1" dirty="0">
                <a:solidFill>
                  <a:srgbClr val="222222"/>
                </a:solidFill>
                <a:effectLst/>
                <a:latin typeface="Arial" panose="020B0604020202020204" pitchFamily="34" charset="0"/>
              </a:rPr>
              <a:t> one</a:t>
            </a:r>
            <a:r>
              <a:rPr lang="en-US" sz="7200" b="0" i="0" dirty="0">
                <a:solidFill>
                  <a:srgbClr val="222222"/>
                </a:solidFill>
                <a:effectLst/>
                <a:latin typeface="Arial" panose="020B0604020202020204" pitchFamily="34" charset="0"/>
              </a:rPr>
              <a:t>, </a:t>
            </a:r>
            <a:r>
              <a:rPr lang="en-US" sz="7200" b="0" i="1" dirty="0">
                <a:solidFill>
                  <a:srgbClr val="222222"/>
                </a:solidFill>
                <a:effectLst/>
                <a:latin typeface="Arial" panose="020B0604020202020204" pitchFamily="34" charset="0"/>
              </a:rPr>
              <a:t>12</a:t>
            </a:r>
            <a:r>
              <a:rPr lang="en-US" sz="7200" b="0" i="0" dirty="0">
                <a:solidFill>
                  <a:srgbClr val="222222"/>
                </a:solidFill>
                <a:effectLst/>
                <a:latin typeface="Arial" panose="020B0604020202020204" pitchFamily="34" charset="0"/>
              </a:rPr>
              <a:t>(8), e0180395.</a:t>
            </a:r>
          </a:p>
          <a:p>
            <a:pPr marL="114300" marR="0" lvl="0" indent="0" algn="just" defTabSz="914400" rtl="0" eaLnBrk="1" fontAlgn="base" latinLnBrk="0" hangingPunct="1">
              <a:lnSpc>
                <a:spcPct val="120000"/>
              </a:lnSpc>
              <a:spcBef>
                <a:spcPts val="1000"/>
              </a:spcBef>
              <a:spcAft>
                <a:spcPts val="0"/>
              </a:spcAft>
              <a:buClr>
                <a:srgbClr val="000000"/>
              </a:buClr>
              <a:buSzPts val="1800"/>
              <a:buFont typeface="Arial"/>
              <a:buNone/>
              <a:tabLst/>
              <a:defRPr/>
            </a:pPr>
            <a:r>
              <a:rPr lang="en-US" sz="7200" b="0" i="0" dirty="0" err="1">
                <a:solidFill>
                  <a:srgbClr val="222222"/>
                </a:solidFill>
                <a:effectLst/>
                <a:latin typeface="Arial" panose="020B0604020202020204" pitchFamily="34" charset="0"/>
              </a:rPr>
              <a:t>Fasold</a:t>
            </a:r>
            <a:r>
              <a:rPr lang="en-US" sz="7200" b="0" i="0" dirty="0">
                <a:solidFill>
                  <a:srgbClr val="222222"/>
                </a:solidFill>
                <a:effectLst/>
                <a:latin typeface="Arial" panose="020B0604020202020204" pitchFamily="34" charset="0"/>
              </a:rPr>
              <a:t>, R. W., &amp; Connor-Linton, J. (Eds.). (2014). </a:t>
            </a:r>
            <a:r>
              <a:rPr lang="en-US" sz="7200" b="0" i="1" dirty="0">
                <a:solidFill>
                  <a:srgbClr val="222222"/>
                </a:solidFill>
                <a:effectLst/>
                <a:latin typeface="Arial" panose="020B0604020202020204" pitchFamily="34" charset="0"/>
              </a:rPr>
              <a:t>An introduction to language and linguistics</a:t>
            </a:r>
            <a:r>
              <a:rPr lang="en-US" sz="7200" b="0" i="0" dirty="0">
                <a:solidFill>
                  <a:srgbClr val="222222"/>
                </a:solidFill>
                <a:effectLst/>
                <a:latin typeface="Arial" panose="020B0604020202020204" pitchFamily="34" charset="0"/>
              </a:rPr>
              <a:t>. Cambridge university press.</a:t>
            </a:r>
          </a:p>
          <a:p>
            <a:pPr marL="114300" marR="0" lvl="0" indent="0" algn="just" defTabSz="914400" rtl="0" eaLnBrk="1" fontAlgn="base" latinLnBrk="0" hangingPunct="1">
              <a:lnSpc>
                <a:spcPct val="120000"/>
              </a:lnSpc>
              <a:spcBef>
                <a:spcPts val="1000"/>
              </a:spcBef>
              <a:spcAft>
                <a:spcPts val="0"/>
              </a:spcAft>
              <a:buClr>
                <a:srgbClr val="000000"/>
              </a:buClr>
              <a:buSzPts val="1800"/>
              <a:buFont typeface="Arial"/>
              <a:buNone/>
              <a:tabLst/>
              <a:defRPr/>
            </a:pPr>
            <a:r>
              <a:rPr kumimoji="0" lang="lt-LT" sz="72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Calibri"/>
                <a:sym typeface="Calibri"/>
              </a:rPr>
              <a:t>Keeley, M,. P. (2017). Family communication at the end of life. MDPI AG. </a:t>
            </a:r>
            <a:endParaRPr kumimoji="0" lang="en-US" sz="72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Calibri"/>
              <a:sym typeface="Calibri"/>
            </a:endParaRPr>
          </a:p>
          <a:p>
            <a:pPr marL="114300" marR="0" lvl="0" indent="0" algn="just" defTabSz="914400" rtl="0" eaLnBrk="1" fontAlgn="base" latinLnBrk="0" hangingPunct="1">
              <a:lnSpc>
                <a:spcPct val="120000"/>
              </a:lnSpc>
              <a:spcBef>
                <a:spcPts val="1000"/>
              </a:spcBef>
              <a:spcAft>
                <a:spcPts val="0"/>
              </a:spcAft>
              <a:buClr>
                <a:srgbClr val="000000"/>
              </a:buClr>
              <a:buSzPts val="1800"/>
              <a:buFont typeface="Arial"/>
              <a:buNone/>
              <a:tabLst/>
              <a:defRPr/>
            </a:pPr>
            <a:r>
              <a:rPr lang="es-ES" sz="7200" b="0" i="0" dirty="0">
                <a:solidFill>
                  <a:srgbClr val="222222"/>
                </a:solidFill>
                <a:effectLst/>
                <a:latin typeface="Arial" panose="020B0604020202020204" pitchFamily="34" charset="0"/>
              </a:rPr>
              <a:t>Hayes, B. P. (2015). </a:t>
            </a:r>
            <a:r>
              <a:rPr lang="es-ES" sz="7200" b="0" i="0" dirty="0" err="1">
                <a:solidFill>
                  <a:srgbClr val="222222"/>
                </a:solidFill>
                <a:effectLst/>
                <a:latin typeface="Arial" panose="020B0604020202020204" pitchFamily="34" charset="0"/>
              </a:rPr>
              <a:t>Introductory</a:t>
            </a:r>
            <a:r>
              <a:rPr lang="es-ES" sz="7200" b="0" i="0" dirty="0">
                <a:solidFill>
                  <a:srgbClr val="222222"/>
                </a:solidFill>
                <a:effectLst/>
                <a:latin typeface="Arial" panose="020B0604020202020204" pitchFamily="34" charset="0"/>
              </a:rPr>
              <a:t> </a:t>
            </a:r>
            <a:r>
              <a:rPr lang="es-ES" sz="7200" b="0" i="0" dirty="0" err="1">
                <a:solidFill>
                  <a:srgbClr val="222222"/>
                </a:solidFill>
                <a:effectLst/>
                <a:latin typeface="Arial" panose="020B0604020202020204" pitchFamily="34" charset="0"/>
              </a:rPr>
              <a:t>linguistics</a:t>
            </a:r>
            <a:r>
              <a:rPr lang="es-ES" sz="7200" b="0" i="0" dirty="0">
                <a:solidFill>
                  <a:srgbClr val="222222"/>
                </a:solidFill>
                <a:effectLst/>
                <a:latin typeface="Arial" panose="020B0604020202020204" pitchFamily="34" charset="0"/>
              </a:rPr>
              <a:t>. </a:t>
            </a:r>
            <a:r>
              <a:rPr lang="es-ES" sz="7200" b="0" i="1" dirty="0">
                <a:solidFill>
                  <a:srgbClr val="222222"/>
                </a:solidFill>
                <a:effectLst/>
                <a:latin typeface="Arial" panose="020B0604020202020204" pitchFamily="34" charset="0"/>
              </a:rPr>
              <a:t>Los </a:t>
            </a:r>
            <a:r>
              <a:rPr lang="es-ES" sz="7200" b="0" i="1" dirty="0" err="1">
                <a:solidFill>
                  <a:srgbClr val="222222"/>
                </a:solidFill>
                <a:effectLst/>
                <a:latin typeface="Arial" panose="020B0604020202020204" pitchFamily="34" charset="0"/>
              </a:rPr>
              <a:t>Angeles</a:t>
            </a:r>
            <a:r>
              <a:rPr lang="es-ES" sz="7200" b="0" i="0" dirty="0">
                <a:solidFill>
                  <a:srgbClr val="222222"/>
                </a:solidFill>
                <a:effectLst/>
                <a:latin typeface="Arial" panose="020B0604020202020204" pitchFamily="34" charset="0"/>
              </a:rPr>
              <a:t>.</a:t>
            </a:r>
            <a:endParaRPr kumimoji="0" lang="en-US" sz="72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Calibri"/>
              <a:sym typeface="Calibri"/>
            </a:endParaRPr>
          </a:p>
          <a:p>
            <a:pPr marL="114300" indent="0" algn="just" fontAlgn="base">
              <a:lnSpc>
                <a:spcPct val="120000"/>
              </a:lnSpc>
              <a:buClr>
                <a:srgbClr val="000000"/>
              </a:buClr>
              <a:buNone/>
              <a:defRPr/>
            </a:pPr>
            <a:r>
              <a:rPr lang="lt-LT" sz="7200" b="0" i="0" dirty="0">
                <a:solidFill>
                  <a:srgbClr val="000000"/>
                </a:solidFill>
                <a:effectLst/>
                <a:latin typeface="Times New Roman" panose="02020603050405020304" pitchFamily="18" charset="0"/>
              </a:rPr>
              <a:t>Interpersonal communication handbook </a:t>
            </a:r>
            <a:r>
              <a:rPr lang="lt-LT" sz="7200" b="0" i="0" u="sng" strike="noStrike" dirty="0">
                <a:solidFill>
                  <a:srgbClr val="0563C1"/>
                </a:solidFill>
                <a:effectLst/>
                <a:latin typeface="Times New Roman" panose="02020603050405020304" pitchFamily="18" charset="0"/>
                <a:hlinkClick r:id="rId3"/>
              </a:rPr>
              <a:t>https://textbooks.whatcom.edu/cmst210/</a:t>
            </a:r>
            <a:r>
              <a:rPr lang="lt-LT" sz="7200" b="0" i="0" dirty="0">
                <a:solidFill>
                  <a:srgbClr val="000000"/>
                </a:solidFill>
                <a:effectLst/>
                <a:latin typeface="Times New Roman" panose="02020603050405020304" pitchFamily="18" charset="0"/>
              </a:rPr>
              <a:t> </a:t>
            </a:r>
          </a:p>
          <a:p>
            <a:pPr marL="114300" marR="0" lvl="0" indent="0" algn="just" defTabSz="914400" rtl="0" eaLnBrk="1" fontAlgn="base" latinLnBrk="0" hangingPunct="1">
              <a:lnSpc>
                <a:spcPct val="120000"/>
              </a:lnSpc>
              <a:spcBef>
                <a:spcPts val="1000"/>
              </a:spcBef>
              <a:spcAft>
                <a:spcPts val="0"/>
              </a:spcAft>
              <a:buClr>
                <a:srgbClr val="000000"/>
              </a:buClr>
              <a:buSzPts val="1800"/>
              <a:buFont typeface="Arial"/>
              <a:buNone/>
              <a:tabLst/>
              <a:defRPr/>
            </a:pPr>
            <a:r>
              <a:rPr lang="en-US" sz="7200" b="0" i="0" dirty="0">
                <a:solidFill>
                  <a:srgbClr val="222222"/>
                </a:solidFill>
                <a:effectLst/>
                <a:latin typeface="Arial" panose="020B0604020202020204" pitchFamily="34" charset="0"/>
              </a:rPr>
              <a:t>Pearson, J. C., Nelson, P. E., </a:t>
            </a:r>
            <a:r>
              <a:rPr lang="en-US" sz="7200" b="0" i="0" dirty="0" err="1">
                <a:solidFill>
                  <a:srgbClr val="222222"/>
                </a:solidFill>
                <a:effectLst/>
                <a:latin typeface="Arial" panose="020B0604020202020204" pitchFamily="34" charset="0"/>
              </a:rPr>
              <a:t>Titsworth</a:t>
            </a:r>
            <a:r>
              <a:rPr lang="en-US" sz="7200" b="0" i="0" dirty="0">
                <a:solidFill>
                  <a:srgbClr val="222222"/>
                </a:solidFill>
                <a:effectLst/>
                <a:latin typeface="Arial" panose="020B0604020202020204" pitchFamily="34" charset="0"/>
              </a:rPr>
              <a:t>, S., &amp; Harter, L. (2017). </a:t>
            </a:r>
            <a:r>
              <a:rPr lang="en-US" sz="7200" b="0" i="1" dirty="0">
                <a:solidFill>
                  <a:srgbClr val="222222"/>
                </a:solidFill>
                <a:effectLst/>
                <a:latin typeface="Arial" panose="020B0604020202020204" pitchFamily="34" charset="0"/>
              </a:rPr>
              <a:t>Human communication</a:t>
            </a:r>
            <a:r>
              <a:rPr lang="en-US" sz="7200" b="0" i="0" dirty="0">
                <a:solidFill>
                  <a:srgbClr val="222222"/>
                </a:solidFill>
                <a:effectLst/>
                <a:latin typeface="Arial" panose="020B0604020202020204" pitchFamily="34" charset="0"/>
              </a:rPr>
              <a:t> (p. 416). New York: McGraw-Hill Education.</a:t>
            </a:r>
            <a:endParaRPr kumimoji="0" lang="en-US" sz="7200" b="0" i="0" u="none" strike="noStrike" kern="0" cap="none" spc="0" normalizeH="0" baseline="0" noProof="0" dirty="0">
              <a:ln>
                <a:noFill/>
              </a:ln>
              <a:solidFill>
                <a:srgbClr val="000000"/>
              </a:solidFill>
              <a:effectLst/>
              <a:uLnTx/>
              <a:uFillTx/>
              <a:latin typeface="Times New Roman" panose="02020603050405020304" pitchFamily="18" charset="0"/>
              <a:ea typeface="Calibri"/>
              <a:cs typeface="Calibri"/>
              <a:sym typeface="Calibri"/>
            </a:endParaRPr>
          </a:p>
          <a:p>
            <a:pPr marL="114300" indent="0" algn="just" fontAlgn="base">
              <a:lnSpc>
                <a:spcPct val="120000"/>
              </a:lnSpc>
              <a:buClr>
                <a:srgbClr val="000000"/>
              </a:buClr>
              <a:buNone/>
              <a:defRPr/>
            </a:pPr>
            <a:r>
              <a:rPr lang="lt-LT" sz="7200" b="0" i="0" dirty="0">
                <a:solidFill>
                  <a:srgbClr val="000000"/>
                </a:solidFill>
                <a:effectLst/>
                <a:latin typeface="Times New Roman" panose="02020603050405020304" pitchFamily="18" charset="0"/>
              </a:rPr>
              <a:t>Schiavo, R., (2007). Health communication. From theory to practice. John Wiley &amp; Sons,Inc. </a:t>
            </a:r>
            <a:endParaRPr lang="en-US" sz="7200" b="0" i="0" dirty="0">
              <a:solidFill>
                <a:srgbClr val="000000"/>
              </a:solidFill>
              <a:effectLst/>
              <a:latin typeface="Times New Roman" panose="02020603050405020304" pitchFamily="18" charset="0"/>
            </a:endParaRPr>
          </a:p>
          <a:p>
            <a:pPr marL="114300" indent="0" algn="just" rtl="0" fontAlgn="base">
              <a:lnSpc>
                <a:spcPct val="120000"/>
              </a:lnSpc>
              <a:buNone/>
            </a:pPr>
            <a:r>
              <a:rPr lang="lt-LT" sz="7200" b="0" i="0" dirty="0">
                <a:solidFill>
                  <a:srgbClr val="000000"/>
                </a:solidFill>
                <a:effectLst/>
                <a:latin typeface="Times New Roman" panose="02020603050405020304" pitchFamily="18" charset="0"/>
              </a:rPr>
              <a:t>Skarbalienė, A., Skarbalius, E., &amp; Gedrimė. L. (2018). Effective communication in the healthcare settings: Are the graduates ready for it? Case study. https://doi.org/10.30924/mjcmi.24.si.9 </a:t>
            </a:r>
          </a:p>
          <a:p>
            <a:pPr marL="114300" indent="0" algn="just" rtl="0" fontAlgn="base">
              <a:lnSpc>
                <a:spcPct val="120000"/>
              </a:lnSpc>
              <a:buNone/>
            </a:pPr>
            <a:r>
              <a:rPr lang="lt-LT" sz="7200" b="0" i="0" dirty="0">
                <a:solidFill>
                  <a:srgbClr val="000000"/>
                </a:solidFill>
                <a:effectLst/>
                <a:latin typeface="Times New Roman" panose="02020603050405020304" pitchFamily="18" charset="0"/>
              </a:rPr>
              <a:t>Schiavo, R., (2007). Health communication. From theory to practice. John Wiley &amp; Sons,Inc. </a:t>
            </a:r>
          </a:p>
          <a:p>
            <a:pPr marL="228600" lvl="0" indent="-50800" algn="l" rtl="0">
              <a:lnSpc>
                <a:spcPct val="90000"/>
              </a:lnSpc>
              <a:spcBef>
                <a:spcPts val="0"/>
              </a:spcBef>
              <a:spcAft>
                <a:spcPts val="0"/>
              </a:spcAft>
              <a:buClr>
                <a:schemeClr val="dk1"/>
              </a:buClr>
              <a:buSzPts val="2800"/>
              <a:buNone/>
            </a:pPr>
            <a:endParaRPr dirty="0"/>
          </a:p>
        </p:txBody>
      </p:sp>
    </p:spTree>
    <p:extLst>
      <p:ext uri="{BB962C8B-B14F-4D97-AF65-F5344CB8AC3E}">
        <p14:creationId xmlns:p14="http://schemas.microsoft.com/office/powerpoint/2010/main" val="3289185359"/>
      </p:ext>
    </p:extLst>
  </p:cSld>
  <p:clrMapOvr>
    <a:masterClrMapping/>
  </p:clrMapOvr>
  <mc:AlternateContent xmlns:mc="http://schemas.openxmlformats.org/markup-compatibility/2006" xmlns:p14="http://schemas.microsoft.com/office/powerpoint/2010/main">
    <mc:Choice Requires="p14">
      <p:transition spd="slow" p14:dur="2000" advTm="3619"/>
    </mc:Choice>
    <mc:Fallback xmlns="">
      <p:transition spd="slow" advTm="361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spcBef>
                <a:spcPts val="1000"/>
              </a:spcBef>
            </a:pPr>
            <a:r>
              <a:rPr lang="en-US" sz="2400" b="1" kern="1200" dirty="0">
                <a:solidFill>
                  <a:prstClr val="black"/>
                </a:solidFill>
                <a:ea typeface="+mn-ea"/>
                <a:cs typeface="+mn-cs"/>
              </a:rPr>
              <a:t>Useful Webpages:</a:t>
            </a:r>
            <a:endParaRPr dirty="0"/>
          </a:p>
        </p:txBody>
      </p:sp>
      <p:sp>
        <p:nvSpPr>
          <p:cNvPr id="92" name="Google Shape;92;p3"/>
          <p:cNvSpPr txBox="1">
            <a:spLocks noGrp="1"/>
          </p:cNvSpPr>
          <p:nvPr>
            <p:ph type="body" idx="1"/>
          </p:nvPr>
        </p:nvSpPr>
        <p:spPr>
          <a:xfrm>
            <a:off x="838200" y="1512069"/>
            <a:ext cx="10515600" cy="5123798"/>
          </a:xfrm>
          <a:prstGeom prst="rect">
            <a:avLst/>
          </a:prstGeom>
          <a:noFill/>
          <a:ln>
            <a:noFill/>
          </a:ln>
        </p:spPr>
        <p:txBody>
          <a:bodyPr spcFirstLastPara="1" wrap="square" lIns="91425" tIns="45700" rIns="91425" bIns="45700" anchor="t" anchorCtr="0">
            <a:normAutofit/>
          </a:bodyPr>
          <a:lstStyle/>
          <a:p>
            <a:pPr algn="l" rtl="0" fontAlgn="base">
              <a:lnSpc>
                <a:spcPct val="120000"/>
              </a:lnSpc>
              <a:buFont typeface="Arial" panose="020B0604020202020204" pitchFamily="34" charset="0"/>
              <a:buChar char="•"/>
            </a:pPr>
            <a:r>
              <a:rPr lang="lt-LT" sz="2400" b="0" i="0" u="none" strike="noStrike" dirty="0">
                <a:solidFill>
                  <a:srgbClr val="000000"/>
                </a:solidFill>
                <a:effectLst/>
                <a:latin typeface="Times New Roman" panose="02020603050405020304" pitchFamily="18" charset="0"/>
                <a:hlinkClick r:id="rId3"/>
              </a:rPr>
              <a:t>start [linguisticsweb.org]</a:t>
            </a:r>
            <a:r>
              <a:rPr lang="lt-LT" sz="2400" b="0" i="0" dirty="0">
                <a:solidFill>
                  <a:srgbClr val="000000"/>
                </a:solidFill>
                <a:effectLst/>
                <a:latin typeface="Times New Roman" panose="02020603050405020304" pitchFamily="18" charset="0"/>
              </a:rPr>
              <a:t> </a:t>
            </a:r>
          </a:p>
          <a:p>
            <a:pPr algn="l" rtl="0" fontAlgn="base">
              <a:lnSpc>
                <a:spcPct val="120000"/>
              </a:lnSpc>
              <a:buFont typeface="Arial" panose="020B0604020202020204" pitchFamily="34" charset="0"/>
              <a:buChar char="•"/>
            </a:pPr>
            <a:r>
              <a:rPr lang="lt-LT" sz="2400" b="0" i="0" u="none" strike="noStrike" dirty="0">
                <a:solidFill>
                  <a:srgbClr val="000000"/>
                </a:solidFill>
                <a:effectLst/>
                <a:latin typeface="Times New Roman" panose="02020603050405020304" pitchFamily="18" charset="0"/>
                <a:hlinkClick r:id="rId4"/>
              </a:rPr>
              <a:t>All Things Linguistic</a:t>
            </a:r>
            <a:r>
              <a:rPr lang="lt-LT" sz="2400" b="0" i="0" dirty="0">
                <a:solidFill>
                  <a:srgbClr val="000000"/>
                </a:solidFill>
                <a:effectLst/>
                <a:latin typeface="Times New Roman" panose="02020603050405020304" pitchFamily="18" charset="0"/>
              </a:rPr>
              <a:t> </a:t>
            </a:r>
          </a:p>
          <a:p>
            <a:pPr algn="l" rtl="0" fontAlgn="base">
              <a:lnSpc>
                <a:spcPct val="120000"/>
              </a:lnSpc>
              <a:buFont typeface="Arial" panose="020B0604020202020204" pitchFamily="34" charset="0"/>
              <a:buChar char="•"/>
            </a:pPr>
            <a:r>
              <a:rPr lang="lt-LT" sz="2400" b="0" i="0" u="sng" strike="noStrike" dirty="0">
                <a:solidFill>
                  <a:srgbClr val="000000"/>
                </a:solidFill>
                <a:effectLst/>
                <a:latin typeface="Times New Roman" panose="02020603050405020304" pitchFamily="18" charset="0"/>
                <a:hlinkClick r:id="rId5"/>
              </a:rPr>
              <a:t>https://www.alz.org/help-support/caregiving/daily-care/communications</a:t>
            </a:r>
            <a:r>
              <a:rPr lang="lt-LT" sz="2400" b="0" i="0" dirty="0">
                <a:solidFill>
                  <a:srgbClr val="000000"/>
                </a:solidFill>
                <a:effectLst/>
                <a:latin typeface="Times New Roman" panose="02020603050405020304" pitchFamily="18" charset="0"/>
              </a:rPr>
              <a:t> </a:t>
            </a:r>
          </a:p>
          <a:p>
            <a:pPr algn="l" rtl="0" fontAlgn="base">
              <a:lnSpc>
                <a:spcPct val="120000"/>
              </a:lnSpc>
              <a:buFont typeface="Arial" panose="020B0604020202020204" pitchFamily="34" charset="0"/>
              <a:buChar char="•"/>
            </a:pPr>
            <a:r>
              <a:rPr lang="lt-LT" sz="2400" b="0" i="0" u="sng" strike="noStrike" dirty="0">
                <a:solidFill>
                  <a:srgbClr val="000000"/>
                </a:solidFill>
                <a:effectLst/>
                <a:latin typeface="Times New Roman" panose="02020603050405020304" pitchFamily="18" charset="0"/>
                <a:hlinkClick r:id="rId6"/>
              </a:rPr>
              <a:t>https://www.asccare.com/nonverbal-communication-alzheimers-disease/</a:t>
            </a:r>
            <a:r>
              <a:rPr lang="lt-LT" sz="2400" b="0" i="0" dirty="0">
                <a:solidFill>
                  <a:srgbClr val="000000"/>
                </a:solidFill>
                <a:effectLst/>
                <a:latin typeface="Times New Roman" panose="02020603050405020304" pitchFamily="18" charset="0"/>
              </a:rPr>
              <a:t>  </a:t>
            </a:r>
          </a:p>
          <a:p>
            <a:pPr marL="228600" lvl="0" indent="-50800" algn="l" rtl="0">
              <a:lnSpc>
                <a:spcPct val="90000"/>
              </a:lnSpc>
              <a:spcBef>
                <a:spcPts val="0"/>
              </a:spcBef>
              <a:spcAft>
                <a:spcPts val="0"/>
              </a:spcAft>
              <a:buClr>
                <a:schemeClr val="dk1"/>
              </a:buClr>
              <a:buSzPts val="2800"/>
              <a:buNone/>
            </a:pPr>
            <a:endParaRPr dirty="0"/>
          </a:p>
        </p:txBody>
      </p:sp>
    </p:spTree>
    <p:extLst>
      <p:ext uri="{BB962C8B-B14F-4D97-AF65-F5344CB8AC3E}">
        <p14:creationId xmlns:p14="http://schemas.microsoft.com/office/powerpoint/2010/main" val="2798840584"/>
      </p:ext>
    </p:extLst>
  </p:cSld>
  <p:clrMapOvr>
    <a:masterClrMapping/>
  </p:clrMapOvr>
  <mc:AlternateContent xmlns:mc="http://schemas.openxmlformats.org/markup-compatibility/2006" xmlns:p14="http://schemas.microsoft.com/office/powerpoint/2010/main">
    <mc:Choice Requires="p14">
      <p:transition spd="slow" p14:dur="2000" advTm="6276"/>
    </mc:Choice>
    <mc:Fallback xmlns="">
      <p:transition spd="slow" advTm="627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326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807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itle 3">
            <a:extLst>
              <a:ext uri="{FF2B5EF4-FFF2-40B4-BE49-F238E27FC236}">
                <a16:creationId xmlns:a16="http://schemas.microsoft.com/office/drawing/2014/main" id="{B3DF8EE4-52E7-044A-8012-721FE4B72767}"/>
              </a:ext>
            </a:extLst>
          </p:cNvPr>
          <p:cNvSpPr>
            <a:spLocks noGrp="1"/>
          </p:cNvSpPr>
          <p:nvPr>
            <p:ph type="title"/>
          </p:nvPr>
        </p:nvSpPr>
        <p:spPr>
          <a:xfrm>
            <a:off x="1919654" y="4756639"/>
            <a:ext cx="8354891" cy="930447"/>
          </a:xfrm>
        </p:spPr>
        <p:txBody>
          <a:bodyPr vert="horz" lIns="91440" tIns="45720" rIns="91440" bIns="45720" rtlCol="0" anchor="b">
            <a:normAutofit/>
          </a:bodyPr>
          <a:lstStyle/>
          <a:p>
            <a:pPr algn="ctr"/>
            <a:r>
              <a:rPr lang="en-US" sz="4700" dirty="0">
                <a:solidFill>
                  <a:srgbClr val="FFFFFF"/>
                </a:solidFill>
              </a:rPr>
              <a:t>Developed by</a:t>
            </a:r>
          </a:p>
        </p:txBody>
      </p:sp>
      <p:pic>
        <p:nvPicPr>
          <p:cNvPr id="5" name="Picture 8">
            <a:extLst>
              <a:ext uri="{FF2B5EF4-FFF2-40B4-BE49-F238E27FC236}">
                <a16:creationId xmlns:a16="http://schemas.microsoft.com/office/drawing/2014/main" id="{CF666EC6-D3E3-B6FD-3C0A-8FCB03CB459C}"/>
              </a:ext>
            </a:extLst>
          </p:cNvPr>
          <p:cNvPicPr>
            <a:picLocks noChangeAspect="1"/>
          </p:cNvPicPr>
          <p:nvPr/>
        </p:nvPicPr>
        <p:blipFill>
          <a:blip r:embed="rId3"/>
          <a:stretch>
            <a:fillRect/>
          </a:stretch>
        </p:blipFill>
        <p:spPr>
          <a:xfrm>
            <a:off x="1764030" y="1638557"/>
            <a:ext cx="2569206" cy="1335987"/>
          </a:xfrm>
          <a:prstGeom prst="rect">
            <a:avLst/>
          </a:prstGeom>
        </p:spPr>
      </p:pic>
      <p:pic>
        <p:nvPicPr>
          <p:cNvPr id="6" name="Picture 7">
            <a:extLst>
              <a:ext uri="{FF2B5EF4-FFF2-40B4-BE49-F238E27FC236}">
                <a16:creationId xmlns:a16="http://schemas.microsoft.com/office/drawing/2014/main" id="{903700E3-17F7-4F26-E100-F65DC52C9960}"/>
              </a:ext>
            </a:extLst>
          </p:cNvPr>
          <p:cNvPicPr>
            <a:picLocks noChangeAspect="1"/>
          </p:cNvPicPr>
          <p:nvPr/>
        </p:nvPicPr>
        <p:blipFill>
          <a:blip r:embed="rId4"/>
          <a:stretch>
            <a:fillRect/>
          </a:stretch>
        </p:blipFill>
        <p:spPr>
          <a:xfrm>
            <a:off x="4813297" y="1698207"/>
            <a:ext cx="2574993" cy="1216684"/>
          </a:xfrm>
          <a:prstGeom prst="rect">
            <a:avLst/>
          </a:prstGeom>
        </p:spPr>
      </p:pic>
      <p:cxnSp>
        <p:nvCxnSpPr>
          <p:cNvPr id="20" name="Straight Connector 19">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905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A7E7EA8-7EE7-7A44-B854-D166B906C7A3}"/>
              </a:ext>
            </a:extLst>
          </p:cNvPr>
          <p:cNvPicPr>
            <a:picLocks noChangeAspect="1"/>
          </p:cNvPicPr>
          <p:nvPr/>
        </p:nvPicPr>
        <p:blipFill>
          <a:blip r:embed="rId5"/>
          <a:stretch>
            <a:fillRect/>
          </a:stretch>
        </p:blipFill>
        <p:spPr>
          <a:xfrm>
            <a:off x="7861294" y="538065"/>
            <a:ext cx="2567937" cy="3581596"/>
          </a:xfrm>
          <a:prstGeom prst="rect">
            <a:avLst/>
          </a:prstGeom>
        </p:spPr>
      </p:pic>
      <p:cxnSp>
        <p:nvCxnSpPr>
          <p:cNvPr id="22" name="Straight Connector 21">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093718"/>
      </p:ext>
    </p:extLst>
  </p:cSld>
  <p:clrMapOvr>
    <a:masterClrMapping/>
  </p:clrMapOvr>
  <mc:AlternateContent xmlns:mc="http://schemas.openxmlformats.org/markup-compatibility/2006" xmlns:p14="http://schemas.microsoft.com/office/powerpoint/2010/main">
    <mc:Choice Requires="p14">
      <p:transition spd="slow" p14:dur="2000" advTm="2974"/>
    </mc:Choice>
    <mc:Fallback xmlns="">
      <p:transition spd="slow" advTm="297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4" name="Title 5">
            <a:extLst>
              <a:ext uri="{FF2B5EF4-FFF2-40B4-BE49-F238E27FC236}">
                <a16:creationId xmlns:a16="http://schemas.microsoft.com/office/drawing/2014/main" id="{6B349011-1E86-144F-BEB8-23B97A966182}"/>
              </a:ext>
            </a:extLst>
          </p:cNvPr>
          <p:cNvSpPr txBox="1">
            <a:spLocks/>
          </p:cNvSpPr>
          <p:nvPr/>
        </p:nvSpPr>
        <p:spPr>
          <a:xfrm>
            <a:off x="2145507" y="494415"/>
            <a:ext cx="7900987" cy="81740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Purpose</a:t>
            </a:r>
          </a:p>
        </p:txBody>
      </p:sp>
      <p:sp>
        <p:nvSpPr>
          <p:cNvPr id="5" name="Text Placeholder 6">
            <a:extLst>
              <a:ext uri="{FF2B5EF4-FFF2-40B4-BE49-F238E27FC236}">
                <a16:creationId xmlns:a16="http://schemas.microsoft.com/office/drawing/2014/main" id="{A9597932-85D6-8443-BFC6-8468E738E0BC}"/>
              </a:ext>
            </a:extLst>
          </p:cNvPr>
          <p:cNvSpPr txBox="1">
            <a:spLocks/>
          </p:cNvSpPr>
          <p:nvPr/>
        </p:nvSpPr>
        <p:spPr>
          <a:xfrm>
            <a:off x="2935942" y="1311819"/>
            <a:ext cx="6320117" cy="3975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Improve the communication for staff working with people affected by neurodegenerative diseases</a:t>
            </a:r>
          </a:p>
        </p:txBody>
      </p:sp>
      <p:pic>
        <p:nvPicPr>
          <p:cNvPr id="6" name="Picture 5">
            <a:extLst>
              <a:ext uri="{FF2B5EF4-FFF2-40B4-BE49-F238E27FC236}">
                <a16:creationId xmlns:a16="http://schemas.microsoft.com/office/drawing/2014/main" id="{3E9522F6-3FB9-7A42-937B-448F8F0D785B}"/>
              </a:ext>
            </a:extLst>
          </p:cNvPr>
          <p:cNvPicPr>
            <a:picLocks noChangeAspect="1"/>
          </p:cNvPicPr>
          <p:nvPr/>
        </p:nvPicPr>
        <p:blipFill>
          <a:blip r:embed="rId3"/>
          <a:stretch>
            <a:fillRect/>
          </a:stretch>
        </p:blipFill>
        <p:spPr>
          <a:xfrm>
            <a:off x="381560" y="2032000"/>
            <a:ext cx="11430019" cy="3657599"/>
          </a:xfrm>
          <a:prstGeom prst="rect">
            <a:avLst/>
          </a:prstGeom>
        </p:spPr>
      </p:pic>
    </p:spTree>
    <p:extLst>
      <p:ext uri="{BB962C8B-B14F-4D97-AF65-F5344CB8AC3E}">
        <p14:creationId xmlns:p14="http://schemas.microsoft.com/office/powerpoint/2010/main" val="1319742775"/>
      </p:ext>
    </p:extLst>
  </p:cSld>
  <p:clrMapOvr>
    <a:masterClrMapping/>
  </p:clrMapOvr>
  <mc:AlternateContent xmlns:mc="http://schemas.openxmlformats.org/markup-compatibility/2006" xmlns:p14="http://schemas.microsoft.com/office/powerpoint/2010/main">
    <mc:Choice Requires="p14">
      <p:transition spd="slow" p14:dur="2000" advTm="7141"/>
    </mc:Choice>
    <mc:Fallback xmlns="">
      <p:transition spd="slow" advTm="714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buSzPct val="100000"/>
            </a:pPr>
            <a:r>
              <a:rPr lang="en-GB" sz="3600" b="1" kern="1200" dirty="0">
                <a:solidFill>
                  <a:prstClr val="black"/>
                </a:solidFill>
                <a:latin typeface="Calibri" panose="020F0502020204030204" pitchFamily="34" charset="0"/>
                <a:ea typeface="+mj-ea"/>
                <a:cs typeface="Calibri" panose="020F0502020204030204" pitchFamily="34" charset="0"/>
              </a:rPr>
              <a:t>Learning objectives</a:t>
            </a:r>
            <a:endParaRPr sz="3200" dirty="0">
              <a:latin typeface="Calibri" panose="020F0502020204030204" pitchFamily="34" charset="0"/>
              <a:cs typeface="Calibri" panose="020F0502020204030204" pitchFamily="34" charset="0"/>
            </a:endParaRPr>
          </a:p>
        </p:txBody>
      </p:sp>
      <p:sp>
        <p:nvSpPr>
          <p:cNvPr id="92" name="Google Shape;92;p3"/>
          <p:cNvSpPr txBox="1">
            <a:spLocks noGrp="1"/>
          </p:cNvSpPr>
          <p:nvPr>
            <p:ph type="body" idx="1"/>
          </p:nvPr>
        </p:nvSpPr>
        <p:spPr>
          <a:xfrm>
            <a:off x="838200" y="1484956"/>
            <a:ext cx="11145253" cy="4422549"/>
          </a:xfrm>
          <a:prstGeom prst="rect">
            <a:avLst/>
          </a:prstGeom>
          <a:noFill/>
          <a:ln>
            <a:noFill/>
          </a:ln>
        </p:spPr>
        <p:txBody>
          <a:bodyPr spcFirstLastPara="1" wrap="square" lIns="91425" tIns="45700" rIns="91425" bIns="45700" anchor="t" anchorCtr="0">
            <a:noAutofit/>
          </a:bodyPr>
          <a:lstStyle/>
          <a:p>
            <a:pPr marL="0" lvl="0" indent="0">
              <a:buClrTx/>
              <a:buSzTx/>
              <a:buNone/>
            </a:pPr>
            <a:r>
              <a:rPr lang="en-GB" sz="2000" b="1" kern="1200" dirty="0">
                <a:solidFill>
                  <a:prstClr val="black"/>
                </a:solidFill>
                <a:latin typeface="Calibri" panose="020F0502020204030204" pitchFamily="34" charset="0"/>
                <a:ea typeface="+mn-ea"/>
                <a:cs typeface="Calibri" panose="020F0502020204030204" pitchFamily="34" charset="0"/>
              </a:rPr>
              <a:t>The student will be able to:</a:t>
            </a:r>
          </a:p>
          <a:p>
            <a:pPr marL="0" lvl="0" indent="0">
              <a:buClrTx/>
              <a:buSzTx/>
              <a:buNone/>
            </a:pPr>
            <a:endParaRPr lang="en-GB" sz="2000" kern="1200" dirty="0">
              <a:solidFill>
                <a:prstClr val="black"/>
              </a:solidFill>
              <a:latin typeface="Calibri" panose="020F0502020204030204" pitchFamily="34" charset="0"/>
              <a:ea typeface="+mn-ea"/>
              <a:cs typeface="Calibri" panose="020F0502020204030204" pitchFamily="34" charset="0"/>
            </a:endParaRPr>
          </a:p>
          <a:p>
            <a:pPr marL="285750" lvl="0" indent="-285750" fontAlgn="base">
              <a:buClrTx/>
              <a:buSzTx/>
              <a:buFont typeface="Arial" panose="020B0604020202020204" pitchFamily="34" charset="0"/>
              <a:buChar char="•"/>
            </a:pPr>
            <a:r>
              <a:rPr lang="en-US" sz="2000" kern="1200" dirty="0">
                <a:solidFill>
                  <a:prstClr val="black"/>
                </a:solidFill>
                <a:latin typeface="Calibri" panose="020F0502020204030204" pitchFamily="34" charset="0"/>
                <a:ea typeface="+mn-ea"/>
                <a:cs typeface="Calibri" panose="020F0502020204030204" pitchFamily="34" charset="0"/>
              </a:rPr>
              <a:t>Discuss the fundamental aspects and basic principles of communication  </a:t>
            </a:r>
          </a:p>
          <a:p>
            <a:pPr marL="285750" lvl="0" indent="-285750" fontAlgn="base">
              <a:buClrTx/>
              <a:buSzTx/>
              <a:buFont typeface="Arial" panose="020B0604020202020204" pitchFamily="34" charset="0"/>
              <a:buChar char="•"/>
            </a:pPr>
            <a:r>
              <a:rPr lang="en-US" sz="2000" kern="1200" dirty="0">
                <a:solidFill>
                  <a:prstClr val="black"/>
                </a:solidFill>
                <a:latin typeface="Calibri" panose="020F0502020204030204" pitchFamily="34" charset="0"/>
                <a:ea typeface="+mn-ea"/>
                <a:cs typeface="Calibri" panose="020F0502020204030204" pitchFamily="34" charset="0"/>
              </a:rPr>
              <a:t>Describe suitable communication methods towards patients with common Neurodegenerative Diseases (NDD) and family/caregivers from diverse populations and cultural backgrounds. </a:t>
            </a:r>
          </a:p>
          <a:p>
            <a:pPr marL="285750" lvl="0" indent="-285750" fontAlgn="base">
              <a:buClrTx/>
              <a:buSzTx/>
              <a:buFont typeface="Arial" panose="020B0604020202020204" pitchFamily="34" charset="0"/>
              <a:buChar char="•"/>
            </a:pPr>
            <a:r>
              <a:rPr lang="en-US" sz="2000" kern="1200" dirty="0">
                <a:solidFill>
                  <a:prstClr val="black"/>
                </a:solidFill>
                <a:latin typeface="Calibri" panose="020F0502020204030204" pitchFamily="34" charset="0"/>
                <a:ea typeface="+mn-ea"/>
                <a:cs typeface="Calibri" panose="020F0502020204030204" pitchFamily="34" charset="0"/>
              </a:rPr>
              <a:t>Adapt to (un)expected situations by determining the ethical course of action and appropriate communicative process.  </a:t>
            </a:r>
          </a:p>
          <a:p>
            <a:pPr marL="285750" lvl="0" indent="-285750" fontAlgn="base">
              <a:buClrTx/>
              <a:buSzTx/>
              <a:buFont typeface="Arial" panose="020B0604020202020204" pitchFamily="34" charset="0"/>
              <a:buChar char="•"/>
            </a:pPr>
            <a:r>
              <a:rPr lang="en-US" sz="2000" kern="1200" dirty="0">
                <a:solidFill>
                  <a:prstClr val="black"/>
                </a:solidFill>
                <a:latin typeface="Calibri" panose="020F0502020204030204" pitchFamily="34" charset="0"/>
                <a:ea typeface="+mn-ea"/>
                <a:cs typeface="Calibri" panose="020F0502020204030204" pitchFamily="34" charset="0"/>
              </a:rPr>
              <a:t>Utilize skills to manage emotions, understand families' perspectives, actively listen, creatively problem-solve, and appropriately disclose difficult information. </a:t>
            </a:r>
          </a:p>
          <a:p>
            <a:pPr marL="285750" lvl="0" indent="-285750" fontAlgn="base">
              <a:buClrTx/>
              <a:buSzTx/>
              <a:buFont typeface="Arial" panose="020B0604020202020204" pitchFamily="34" charset="0"/>
              <a:buChar char="•"/>
            </a:pPr>
            <a:r>
              <a:rPr lang="en-US" sz="2000" kern="1200" dirty="0">
                <a:solidFill>
                  <a:prstClr val="black"/>
                </a:solidFill>
                <a:latin typeface="Calibri" panose="020F0502020204030204" pitchFamily="34" charset="0"/>
                <a:ea typeface="+mn-ea"/>
                <a:cs typeface="Calibri" panose="020F0502020204030204" pitchFamily="34" charset="0"/>
              </a:rPr>
              <a:t>Apply effective communication strategies to develop, participate in, and lead multidisciplinary teams. </a:t>
            </a:r>
          </a:p>
          <a:p>
            <a:pPr marL="285750" lvl="0" indent="-285750" fontAlgn="base">
              <a:buClrTx/>
              <a:buSzTx/>
              <a:buFont typeface="Arial" panose="020B0604020202020204" pitchFamily="34" charset="0"/>
              <a:buChar char="•"/>
            </a:pPr>
            <a:r>
              <a:rPr lang="en-US" sz="2000" kern="1200" dirty="0">
                <a:solidFill>
                  <a:srgbClr val="000000"/>
                </a:solidFill>
                <a:latin typeface="Calibri" panose="020F0502020204030204" pitchFamily="34" charset="0"/>
                <a:ea typeface="+mn-ea"/>
                <a:cs typeface="Calibri" panose="020F0502020204030204" pitchFamily="34" charset="0"/>
              </a:rPr>
              <a:t>Demonstrate responsibility for own learning, which is essential for good communication.  </a:t>
            </a:r>
            <a:endParaRPr lang="en-US" sz="2000" kern="1200" dirty="0">
              <a:solidFill>
                <a:prstClr val="black"/>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98147084"/>
      </p:ext>
    </p:extLst>
  </p:cSld>
  <p:clrMapOvr>
    <a:masterClrMapping/>
  </p:clrMapOvr>
  <mc:AlternateContent xmlns:mc="http://schemas.openxmlformats.org/markup-compatibility/2006" xmlns:p14="http://schemas.microsoft.com/office/powerpoint/2010/main">
    <mc:Choice Requires="p14">
      <p:transition spd="slow" p14:dur="2000" advTm="32875"/>
    </mc:Choice>
    <mc:Fallback xmlns="">
      <p:transition spd="slow" advTm="3287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buSzPct val="100000"/>
            </a:pPr>
            <a:r>
              <a:rPr lang="en-US" sz="36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Teaching /Learning Methods</a:t>
            </a:r>
            <a:r>
              <a:rPr lang="en-US" sz="3600" kern="12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sz="3200" dirty="0">
              <a:latin typeface="Calibri" panose="020F0502020204030204" pitchFamily="34" charset="0"/>
              <a:cs typeface="Calibri" panose="020F0502020204030204" pitchFamily="34" charset="0"/>
            </a:endParaRPr>
          </a:p>
        </p:txBody>
      </p:sp>
      <p:sp>
        <p:nvSpPr>
          <p:cNvPr id="92" name="Google Shape;92;p3"/>
          <p:cNvSpPr txBox="1">
            <a:spLocks noGrp="1"/>
          </p:cNvSpPr>
          <p:nvPr>
            <p:ph type="body" idx="1"/>
          </p:nvPr>
        </p:nvSpPr>
        <p:spPr>
          <a:xfrm>
            <a:off x="838200" y="1383553"/>
            <a:ext cx="9751828" cy="4889656"/>
          </a:xfrm>
          <a:prstGeom prst="rect">
            <a:avLst/>
          </a:prstGeom>
          <a:noFill/>
          <a:ln>
            <a:noFill/>
          </a:ln>
        </p:spPr>
        <p:txBody>
          <a:bodyPr spcFirstLastPara="1" wrap="square" lIns="91425" tIns="45700" rIns="91425" bIns="45700" anchor="t" anchorCtr="0">
            <a:normAutofit lnSpcReduction="10000"/>
          </a:bodyPr>
          <a:lstStyle/>
          <a:p>
            <a:pPr marL="342900" lvl="0">
              <a:lnSpc>
                <a:spcPct val="107000"/>
              </a:lnSpc>
              <a:spcAft>
                <a:spcPts val="800"/>
              </a:spcAft>
              <a:buClrTx/>
              <a:buSzPts val="1000"/>
              <a:buFont typeface="Symbol" pitchFamily="2" charset="2"/>
              <a:buChar char=""/>
              <a:tabLst>
                <a:tab pos="457200" algn="l"/>
              </a:tabLst>
            </a:pPr>
            <a:r>
              <a:rPr lang="nb-NO" sz="2400" kern="1200" dirty="0">
                <a:solidFill>
                  <a:srgbClr val="242424"/>
                </a:solidFill>
                <a:latin typeface="Calibri" panose="020F0502020204030204" pitchFamily="34" charset="0"/>
                <a:ea typeface="Calibri" panose="020F0502020204030204" pitchFamily="34" charset="0"/>
                <a:cs typeface="Calibri" panose="020F0502020204030204" pitchFamily="34" charset="0"/>
              </a:rPr>
              <a:t>Traditional lectures with PPT’s</a:t>
            </a:r>
          </a:p>
          <a:p>
            <a:pPr marL="342900" lvl="0">
              <a:lnSpc>
                <a:spcPct val="107000"/>
              </a:lnSpc>
              <a:spcAft>
                <a:spcPts val="800"/>
              </a:spcAft>
              <a:buClrTx/>
              <a:buSzPts val="1000"/>
              <a:buFont typeface="Symbol" pitchFamily="2" charset="2"/>
              <a:buChar char=""/>
              <a:tabLst>
                <a:tab pos="457200" algn="l"/>
              </a:tabLst>
            </a:pPr>
            <a:r>
              <a:rPr lang="en-GB" sz="2400" kern="1200" dirty="0">
                <a:solidFill>
                  <a:srgbClr val="242424"/>
                </a:solidFill>
                <a:latin typeface="Calibri" panose="020F0502020204030204" pitchFamily="34" charset="0"/>
                <a:ea typeface="Calibri" panose="020F0502020204030204" pitchFamily="34" charset="0"/>
                <a:cs typeface="Calibri" panose="020F0502020204030204" pitchFamily="34" charset="0"/>
              </a:rPr>
              <a:t>Experimentation with the various techniques</a:t>
            </a:r>
            <a:endParaRPr lang="nb-NO" sz="2400" kern="1200" dirty="0">
              <a:solidFill>
                <a:srgbClr val="242424"/>
              </a:solidFill>
              <a:latin typeface="Calibri" panose="020F0502020204030204" pitchFamily="34" charset="0"/>
              <a:ea typeface="Calibri" panose="020F0502020204030204" pitchFamily="34" charset="0"/>
              <a:cs typeface="Calibri" panose="020F0502020204030204" pitchFamily="34" charset="0"/>
            </a:endParaRPr>
          </a:p>
          <a:p>
            <a:pPr marL="342900" lvl="0">
              <a:lnSpc>
                <a:spcPct val="107000"/>
              </a:lnSpc>
              <a:spcAft>
                <a:spcPts val="800"/>
              </a:spcAft>
              <a:buClrTx/>
              <a:buSzPts val="1000"/>
              <a:buFont typeface="Symbol" pitchFamily="2" charset="2"/>
              <a:buChar char=""/>
              <a:tabLst>
                <a:tab pos="457200" algn="l"/>
              </a:tabLst>
            </a:pPr>
            <a:r>
              <a:rPr lang="en-GB" sz="2400" kern="1200" dirty="0">
                <a:solidFill>
                  <a:srgbClr val="242424"/>
                </a:solidFill>
                <a:latin typeface="Calibri" panose="020F0502020204030204" pitchFamily="34" charset="0"/>
                <a:ea typeface="Calibri" panose="020F0502020204030204" pitchFamily="34" charset="0"/>
                <a:cs typeface="Calibri" panose="020F0502020204030204" pitchFamily="34" charset="0"/>
              </a:rPr>
              <a:t>Group discussions </a:t>
            </a:r>
          </a:p>
          <a:p>
            <a:pPr marL="342900" lvl="0">
              <a:lnSpc>
                <a:spcPct val="107000"/>
              </a:lnSpc>
              <a:spcAft>
                <a:spcPts val="800"/>
              </a:spcAft>
              <a:buClrTx/>
              <a:buSzPts val="1000"/>
              <a:buFont typeface="Symbol" pitchFamily="2" charset="2"/>
              <a:buChar char=""/>
              <a:tabLst>
                <a:tab pos="457200" algn="l"/>
              </a:tabLst>
            </a:pPr>
            <a:r>
              <a:rPr lang="en-GB" sz="2400" kern="1200" dirty="0">
                <a:solidFill>
                  <a:srgbClr val="242424"/>
                </a:solidFill>
                <a:latin typeface="Calibri" panose="020F0502020204030204" pitchFamily="34" charset="0"/>
                <a:ea typeface="Calibri" panose="020F0502020204030204" pitchFamily="34" charset="0"/>
                <a:cs typeface="Calibri" panose="020F0502020204030204" pitchFamily="34" charset="0"/>
              </a:rPr>
              <a:t>Audio-visual Material</a:t>
            </a:r>
            <a:endParaRPr lang="nb-NO" sz="2400" kern="1200" dirty="0">
              <a:solidFill>
                <a:srgbClr val="242424"/>
              </a:solidFill>
              <a:latin typeface="Calibri" panose="020F0502020204030204" pitchFamily="34" charset="0"/>
              <a:ea typeface="Calibri" panose="020F0502020204030204" pitchFamily="34" charset="0"/>
              <a:cs typeface="Calibri" panose="020F0502020204030204" pitchFamily="34" charset="0"/>
            </a:endParaRPr>
          </a:p>
          <a:p>
            <a:pPr marL="342900" lvl="0">
              <a:lnSpc>
                <a:spcPct val="107000"/>
              </a:lnSpc>
              <a:spcAft>
                <a:spcPts val="800"/>
              </a:spcAft>
              <a:buClrTx/>
              <a:buSzPts val="1000"/>
              <a:buFont typeface="Symbol" pitchFamily="2" charset="2"/>
              <a:buChar char=""/>
              <a:tabLst>
                <a:tab pos="457200" algn="l"/>
              </a:tabLst>
            </a:pPr>
            <a:r>
              <a:rPr lang="en-US" sz="2400" kern="1200" dirty="0">
                <a:solidFill>
                  <a:srgbClr val="242424"/>
                </a:solidFill>
                <a:latin typeface="Calibri" panose="020F0502020204030204" pitchFamily="34" charset="0"/>
                <a:ea typeface="Calibri" panose="020F0502020204030204" pitchFamily="34" charset="0"/>
                <a:cs typeface="Calibri" panose="020F0502020204030204" pitchFamily="34" charset="0"/>
              </a:rPr>
              <a:t>Case studies</a:t>
            </a:r>
            <a:endParaRPr lang="nb-NO" sz="2400" kern="1200" dirty="0">
              <a:solidFill>
                <a:srgbClr val="242424"/>
              </a:solidFill>
              <a:latin typeface="Calibri" panose="020F0502020204030204" pitchFamily="34" charset="0"/>
              <a:ea typeface="Calibri" panose="020F0502020204030204" pitchFamily="34" charset="0"/>
              <a:cs typeface="Calibri" panose="020F0502020204030204" pitchFamily="34" charset="0"/>
            </a:endParaRPr>
          </a:p>
          <a:p>
            <a:pPr marL="342900" lvl="0">
              <a:lnSpc>
                <a:spcPct val="107000"/>
              </a:lnSpc>
              <a:spcAft>
                <a:spcPts val="800"/>
              </a:spcAft>
              <a:buClrTx/>
              <a:buSzPts val="1000"/>
              <a:buFont typeface="Symbol" pitchFamily="2" charset="2"/>
              <a:buChar char=""/>
              <a:tabLst>
                <a:tab pos="457200" algn="l"/>
              </a:tabLst>
            </a:pPr>
            <a:r>
              <a:rPr lang="en-US" sz="2400" kern="1200" dirty="0">
                <a:solidFill>
                  <a:srgbClr val="242424"/>
                </a:solidFill>
                <a:latin typeface="Calibri" panose="020F0502020204030204" pitchFamily="34" charset="0"/>
                <a:ea typeface="Calibri" panose="020F0502020204030204" pitchFamily="34" charset="0"/>
                <a:cs typeface="Calibri" panose="020F0502020204030204" pitchFamily="34" charset="0"/>
              </a:rPr>
              <a:t>Educational videos</a:t>
            </a:r>
            <a:endParaRPr lang="nb-NO" sz="2400" kern="1200" dirty="0">
              <a:solidFill>
                <a:srgbClr val="242424"/>
              </a:solidFill>
              <a:latin typeface="Calibri" panose="020F0502020204030204" pitchFamily="34" charset="0"/>
              <a:ea typeface="Calibri" panose="020F0502020204030204" pitchFamily="34" charset="0"/>
              <a:cs typeface="Calibri" panose="020F0502020204030204" pitchFamily="34" charset="0"/>
            </a:endParaRPr>
          </a:p>
          <a:p>
            <a:pPr marL="342900" lvl="0">
              <a:lnSpc>
                <a:spcPct val="107000"/>
              </a:lnSpc>
              <a:spcAft>
                <a:spcPts val="800"/>
              </a:spcAft>
              <a:buClrTx/>
              <a:buSzPts val="1000"/>
              <a:buFont typeface="Symbol" pitchFamily="2" charset="2"/>
              <a:buChar char=""/>
              <a:tabLst>
                <a:tab pos="457200" algn="l"/>
              </a:tabLst>
            </a:pPr>
            <a:r>
              <a:rPr lang="en-US" sz="2400" kern="1200" dirty="0">
                <a:solidFill>
                  <a:srgbClr val="242424"/>
                </a:solidFill>
                <a:latin typeface="Calibri" panose="020F0502020204030204" pitchFamily="34" charset="0"/>
                <a:ea typeface="Calibri" panose="020F0502020204030204" pitchFamily="34" charset="0"/>
                <a:cs typeface="Calibri" panose="020F0502020204030204" pitchFamily="34" charset="0"/>
              </a:rPr>
              <a:t>Websites</a:t>
            </a:r>
          </a:p>
          <a:p>
            <a:pPr marL="342900" lvl="0">
              <a:lnSpc>
                <a:spcPct val="107000"/>
              </a:lnSpc>
              <a:spcAft>
                <a:spcPts val="800"/>
              </a:spcAft>
              <a:buClrTx/>
              <a:buSzPts val="1000"/>
              <a:buFont typeface="Symbol" pitchFamily="2" charset="2"/>
              <a:buChar char=""/>
              <a:tabLst>
                <a:tab pos="457200" algn="l"/>
              </a:tabLst>
            </a:pPr>
            <a:r>
              <a:rPr lang="en-US" sz="2400" kern="1200" dirty="0">
                <a:solidFill>
                  <a:srgbClr val="242424"/>
                </a:solidFill>
                <a:latin typeface="Calibri" panose="020F0502020204030204" pitchFamily="34" charset="0"/>
                <a:ea typeface="Calibri" panose="020F0502020204030204" pitchFamily="34" charset="0"/>
                <a:cs typeface="Calibri" panose="020F0502020204030204" pitchFamily="34" charset="0"/>
              </a:rPr>
              <a:t>Self study reading</a:t>
            </a:r>
            <a:endParaRPr lang="nb-NO" sz="2400" kern="1200" dirty="0">
              <a:solidFill>
                <a:srgbClr val="24242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7011521"/>
      </p:ext>
    </p:extLst>
  </p:cSld>
  <p:clrMapOvr>
    <a:masterClrMapping/>
  </p:clrMapOvr>
  <mc:AlternateContent xmlns:mc="http://schemas.openxmlformats.org/markup-compatibility/2006" xmlns:p14="http://schemas.microsoft.com/office/powerpoint/2010/main">
    <mc:Choice Requires="p14">
      <p:transition spd="slow" p14:dur="2000" advTm="20212"/>
    </mc:Choice>
    <mc:Fallback xmlns="">
      <p:transition spd="slow" advTm="2021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eaLnBrk="0" fontAlgn="base" hangingPunct="0">
              <a:lnSpc>
                <a:spcPct val="100000"/>
              </a:lnSpc>
              <a:spcBef>
                <a:spcPct val="0"/>
              </a:spcBef>
              <a:spcAft>
                <a:spcPct val="0"/>
              </a:spcAft>
            </a:pPr>
            <a:r>
              <a:rPr lang="en-US" altLang="el-GR" sz="3600" b="1" kern="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Breakdown of hours per unit</a:t>
            </a:r>
            <a:endParaRPr sz="6000" dirty="0"/>
          </a:p>
        </p:txBody>
      </p:sp>
      <p:graphicFrame>
        <p:nvGraphicFramePr>
          <p:cNvPr id="4" name="Table 3"/>
          <p:cNvGraphicFramePr>
            <a:graphicFrameLocks noGrp="1"/>
          </p:cNvGraphicFramePr>
          <p:nvPr>
            <p:extLst>
              <p:ext uri="{D42A27DB-BD31-4B8C-83A1-F6EECF244321}">
                <p14:modId xmlns:p14="http://schemas.microsoft.com/office/powerpoint/2010/main" val="3689114258"/>
              </p:ext>
            </p:extLst>
          </p:nvPr>
        </p:nvGraphicFramePr>
        <p:xfrm>
          <a:off x="945777" y="1467456"/>
          <a:ext cx="10011754" cy="4315596"/>
        </p:xfrm>
        <a:graphic>
          <a:graphicData uri="http://schemas.openxmlformats.org/drawingml/2006/table">
            <a:tbl>
              <a:tblPr firstRow="1" firstCol="1" bandRow="1"/>
              <a:tblGrid>
                <a:gridCol w="5487726">
                  <a:extLst>
                    <a:ext uri="{9D8B030D-6E8A-4147-A177-3AD203B41FA5}">
                      <a16:colId xmlns:a16="http://schemas.microsoft.com/office/drawing/2014/main" val="3133958302"/>
                    </a:ext>
                  </a:extLst>
                </a:gridCol>
                <a:gridCol w="1541917">
                  <a:extLst>
                    <a:ext uri="{9D8B030D-6E8A-4147-A177-3AD203B41FA5}">
                      <a16:colId xmlns:a16="http://schemas.microsoft.com/office/drawing/2014/main" val="1338895225"/>
                    </a:ext>
                  </a:extLst>
                </a:gridCol>
                <a:gridCol w="1445548">
                  <a:extLst>
                    <a:ext uri="{9D8B030D-6E8A-4147-A177-3AD203B41FA5}">
                      <a16:colId xmlns:a16="http://schemas.microsoft.com/office/drawing/2014/main" val="1154787125"/>
                    </a:ext>
                  </a:extLst>
                </a:gridCol>
                <a:gridCol w="1536563">
                  <a:extLst>
                    <a:ext uri="{9D8B030D-6E8A-4147-A177-3AD203B41FA5}">
                      <a16:colId xmlns:a16="http://schemas.microsoft.com/office/drawing/2014/main" val="3677079740"/>
                    </a:ext>
                  </a:extLst>
                </a:gridCol>
              </a:tblGrid>
              <a:tr h="3342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Lecture</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Practical</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Self-study</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82887271"/>
                  </a:ext>
                </a:extLst>
              </a:tr>
              <a:tr h="3342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indent="0">
                        <a:lnSpc>
                          <a:spcPct val="107000"/>
                        </a:lnSpc>
                        <a:spcBef>
                          <a:spcPts val="0"/>
                        </a:spcBef>
                        <a:spcAft>
                          <a:spcPts val="0"/>
                        </a:spcAft>
                        <a:buNone/>
                      </a:pPr>
                      <a:r>
                        <a:rPr lang="en-US" sz="1800" b="1">
                          <a:effectLst/>
                          <a:latin typeface="Calibri" panose="020F0502020204030204" pitchFamily="34" charset="0"/>
                          <a:ea typeface="Calibri" panose="020F0502020204030204" pitchFamily="34" charset="0"/>
                          <a:cs typeface="Times New Roman" panose="02020603050405020304" pitchFamily="18" charset="0"/>
                        </a:rPr>
                        <a:t>1. Introduction</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0.5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1366393"/>
                  </a:ext>
                </a:extLst>
              </a:tr>
              <a:tr h="3342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2. Basics of communication</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9459775"/>
                  </a:ext>
                </a:extLst>
              </a:tr>
              <a:tr h="3342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3. Communication and NDDs</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2345711"/>
                  </a:ext>
                </a:extLst>
              </a:tr>
              <a:tr h="3342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4. Communication strategies</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8</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2127114"/>
                  </a:ext>
                </a:extLst>
              </a:tr>
              <a:tr h="77100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5. Augmentative and Alternative Communication</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6576617"/>
                  </a:ext>
                </a:extLst>
              </a:tr>
              <a:tr h="3342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6. Communication between health-care providers and family members/caregivers &amp; Legal and ethical issues in communication</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348167"/>
                  </a:ext>
                </a:extLst>
              </a:tr>
              <a:tr h="33425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 </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9.5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11</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29.5</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0754018"/>
                  </a:ext>
                </a:extLst>
              </a:tr>
              <a:tr h="67161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nSpc>
                          <a:spcPct val="107000"/>
                        </a:lnSpc>
                        <a:spcBef>
                          <a:spcPts val="0"/>
                        </a:spcBef>
                        <a:spcAft>
                          <a:spcPts val="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 </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15 hours in total </a:t>
                      </a:r>
                    </a:p>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(1 credit)</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hMerge="1">
                  <a:txBody>
                    <a:bodyPr/>
                    <a:lstStyle/>
                    <a:p>
                      <a:endParaRPr lang="el-G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panose="020F0502020204030204"/>
                          <a:sym typeface="Arial"/>
                        </a:defRPr>
                      </a:lvl9p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955655152"/>
                  </a:ext>
                </a:extLst>
              </a:tr>
            </a:tbl>
          </a:graphicData>
        </a:graphic>
      </p:graphicFrame>
    </p:spTree>
    <p:extLst>
      <p:ext uri="{BB962C8B-B14F-4D97-AF65-F5344CB8AC3E}">
        <p14:creationId xmlns:p14="http://schemas.microsoft.com/office/powerpoint/2010/main" val="3467146258"/>
      </p:ext>
    </p:extLst>
  </p:cSld>
  <p:clrMapOvr>
    <a:masterClrMapping/>
  </p:clrMapOvr>
  <mc:AlternateContent xmlns:mc="http://schemas.openxmlformats.org/markup-compatibility/2006" xmlns:p14="http://schemas.microsoft.com/office/powerpoint/2010/main">
    <mc:Choice Requires="p14">
      <p:transition spd="slow" p14:dur="2000" advTm="31713"/>
    </mc:Choice>
    <mc:Fallback xmlns="">
      <p:transition spd="slow" advTm="3171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lnSpc>
                <a:spcPct val="107000"/>
              </a:lnSpc>
              <a:spcAft>
                <a:spcPts val="800"/>
              </a:spcAft>
            </a:pPr>
            <a:r>
              <a:rPr lang="en-US" sz="2800" b="1"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Course Content</a:t>
            </a:r>
            <a:r>
              <a:rPr lang="en-US" sz="2800"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 (Main Units/Lessons and Sub-topics)</a:t>
            </a:r>
            <a:endParaRPr dirty="0">
              <a:latin typeface="Calibri" panose="020F0502020204030204" pitchFamily="34" charset="0"/>
              <a:cs typeface="Calibri" panose="020F0502020204030204" pitchFamily="34" charset="0"/>
            </a:endParaRPr>
          </a:p>
        </p:txBody>
      </p:sp>
      <p:sp>
        <p:nvSpPr>
          <p:cNvPr id="92" name="Google Shape;92;p3"/>
          <p:cNvSpPr txBox="1">
            <a:spLocks noGrp="1"/>
          </p:cNvSpPr>
          <p:nvPr>
            <p:ph type="body" idx="1"/>
          </p:nvPr>
        </p:nvSpPr>
        <p:spPr>
          <a:xfrm>
            <a:off x="838200" y="1340303"/>
            <a:ext cx="10515600" cy="4580965"/>
          </a:xfrm>
          <a:prstGeom prst="rect">
            <a:avLst/>
          </a:prstGeom>
          <a:noFill/>
          <a:ln>
            <a:noFill/>
          </a:ln>
        </p:spPr>
        <p:txBody>
          <a:bodyPr spcFirstLastPara="1" wrap="square" lIns="91425" tIns="45700" rIns="91425" bIns="45700" anchor="t" anchorCtr="0">
            <a:noAutofit/>
          </a:bodyPr>
          <a:lstStyle/>
          <a:p>
            <a:pPr marL="0" lvl="0" indent="0">
              <a:lnSpc>
                <a:spcPct val="107000"/>
              </a:lnSpc>
              <a:spcBef>
                <a:spcPts val="0"/>
              </a:spcBef>
              <a:spcAft>
                <a:spcPts val="800"/>
              </a:spcAft>
              <a:buClrTx/>
              <a:buSzTx/>
              <a:buNone/>
            </a:pPr>
            <a:r>
              <a:rPr lang="en-US" sz="2200" b="1"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Unit 1: Introduction</a:t>
            </a:r>
            <a:r>
              <a:rPr lang="en-US" sz="2200" kern="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l-GR" sz="2200"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lvl="0">
              <a:lnSpc>
                <a:spcPct val="107000"/>
              </a:lnSpc>
              <a:spcBef>
                <a:spcPts val="0"/>
              </a:spcBef>
              <a:buClrTx/>
              <a:buSzTx/>
              <a:buFont typeface="Arial" panose="020B0604020202020204" pitchFamily="34" charset="0"/>
              <a:buChar char="⮚"/>
            </a:pPr>
            <a:r>
              <a:rPr lang="en-US" sz="22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Overview of learning objectives and breakdown of modules/hours etc.</a:t>
            </a:r>
            <a:endParaRPr lang="el-GR" sz="2200" kern="1200" dirty="0">
              <a:solidFill>
                <a:prstClr val="black"/>
              </a:solidFill>
              <a:latin typeface="Calibri" panose="020F0502020204030204" pitchFamily="34" charset="0"/>
              <a:ea typeface="Noto Sans Symbols"/>
              <a:cs typeface="Calibri" panose="020F0502020204030204" pitchFamily="34" charset="0"/>
            </a:endParaRPr>
          </a:p>
          <a:p>
            <a:pPr marL="342900" lvl="0">
              <a:lnSpc>
                <a:spcPct val="107000"/>
              </a:lnSpc>
              <a:spcBef>
                <a:spcPts val="0"/>
              </a:spcBef>
              <a:buClrTx/>
              <a:buSzTx/>
              <a:buFont typeface="Arial" panose="020B0604020202020204" pitchFamily="34" charset="0"/>
              <a:buChar char="⮚"/>
            </a:pPr>
            <a:r>
              <a:rPr lang="en-US" sz="22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Syllabus, outline, expectations, learning outcomes</a:t>
            </a:r>
            <a:endParaRPr lang="el-GR" sz="2200" kern="1200" dirty="0">
              <a:solidFill>
                <a:prstClr val="black"/>
              </a:solidFill>
              <a:latin typeface="Calibri" panose="020F0502020204030204" pitchFamily="34" charset="0"/>
              <a:ea typeface="Noto Sans Symbols"/>
              <a:cs typeface="Calibri" panose="020F0502020204030204" pitchFamily="34" charset="0"/>
            </a:endParaRPr>
          </a:p>
          <a:p>
            <a:pPr marL="342900" lvl="0">
              <a:lnSpc>
                <a:spcPct val="107000"/>
              </a:lnSpc>
              <a:spcBef>
                <a:spcPts val="0"/>
              </a:spcBef>
              <a:buClrTx/>
              <a:buSzTx/>
              <a:buFont typeface="Arial" panose="020B0604020202020204" pitchFamily="34" charset="0"/>
              <a:buChar char="⮚"/>
            </a:pPr>
            <a:r>
              <a:rPr lang="en-US" sz="22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The relevance of communication skills for caring for patients with NDD</a:t>
            </a:r>
            <a:endParaRPr lang="el-GR" sz="2200" kern="1200" dirty="0">
              <a:solidFill>
                <a:prstClr val="black"/>
              </a:solidFill>
              <a:latin typeface="Calibri" panose="020F0502020204030204" pitchFamily="34" charset="0"/>
              <a:ea typeface="Noto Sans Symbols"/>
              <a:cs typeface="Calibri" panose="020F0502020204030204" pitchFamily="34" charset="0"/>
            </a:endParaRPr>
          </a:p>
          <a:p>
            <a:pPr marL="342900" lvl="0">
              <a:lnSpc>
                <a:spcPct val="107000"/>
              </a:lnSpc>
              <a:spcBef>
                <a:spcPts val="0"/>
              </a:spcBef>
              <a:spcAft>
                <a:spcPts val="800"/>
              </a:spcAft>
              <a:buClrTx/>
              <a:buSzTx/>
              <a:buFont typeface="Arial" panose="020B0604020202020204" pitchFamily="34" charset="0"/>
              <a:buChar char="⮚"/>
            </a:pPr>
            <a:r>
              <a:rPr lang="en-US" sz="22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General overview of the module </a:t>
            </a:r>
          </a:p>
          <a:p>
            <a:pPr marL="0" lvl="0" indent="0">
              <a:lnSpc>
                <a:spcPct val="107000"/>
              </a:lnSpc>
              <a:spcBef>
                <a:spcPts val="0"/>
              </a:spcBef>
              <a:spcAft>
                <a:spcPts val="800"/>
              </a:spcAft>
              <a:buClrTx/>
              <a:buSzTx/>
              <a:buNone/>
            </a:pPr>
            <a:endParaRPr lang="el-GR" sz="2200" kern="1200" dirty="0">
              <a:solidFill>
                <a:prstClr val="black"/>
              </a:solidFill>
              <a:latin typeface="Calibri" panose="020F0502020204030204" pitchFamily="34" charset="0"/>
              <a:ea typeface="Noto Sans Symbols"/>
              <a:cs typeface="Calibri" panose="020F0502020204030204" pitchFamily="34" charset="0"/>
            </a:endParaRPr>
          </a:p>
          <a:p>
            <a:pPr marL="0" lvl="0" indent="0">
              <a:lnSpc>
                <a:spcPct val="107000"/>
              </a:lnSpc>
              <a:spcBef>
                <a:spcPts val="0"/>
              </a:spcBef>
              <a:spcAft>
                <a:spcPts val="800"/>
              </a:spcAft>
              <a:buClrTx/>
              <a:buSzTx/>
              <a:buNone/>
            </a:pPr>
            <a:r>
              <a:rPr lang="en-US" sz="2200" b="1"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Unit 2: Basics of Communication</a:t>
            </a:r>
            <a:endParaRPr lang="el-GR" sz="2200"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lvl="0">
              <a:lnSpc>
                <a:spcPct val="107000"/>
              </a:lnSpc>
              <a:spcBef>
                <a:spcPts val="0"/>
              </a:spcBef>
              <a:buClrTx/>
              <a:buSzTx/>
              <a:buFont typeface="Arial" panose="020B0604020202020204" pitchFamily="34" charset="0"/>
              <a:buChar char="⮚"/>
            </a:pPr>
            <a:r>
              <a:rPr lang="en-US" sz="22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Basics of communication (models, importance, principles, contexts, interpersonal communication)</a:t>
            </a:r>
            <a:endParaRPr lang="el-GR" sz="2200" kern="1200" dirty="0">
              <a:solidFill>
                <a:prstClr val="black"/>
              </a:solidFill>
              <a:latin typeface="Calibri" panose="020F0502020204030204" pitchFamily="34" charset="0"/>
              <a:ea typeface="Noto Sans Symbols"/>
              <a:cs typeface="Calibri" panose="020F0502020204030204" pitchFamily="34" charset="0"/>
            </a:endParaRPr>
          </a:p>
          <a:p>
            <a:pPr marL="342900" lvl="0">
              <a:lnSpc>
                <a:spcPct val="107000"/>
              </a:lnSpc>
              <a:spcBef>
                <a:spcPts val="0"/>
              </a:spcBef>
              <a:buClrTx/>
              <a:buSzTx/>
              <a:buFont typeface="Arial" panose="020B0604020202020204" pitchFamily="34" charset="0"/>
              <a:buChar char="⮚"/>
            </a:pPr>
            <a:r>
              <a:rPr lang="en-US" sz="22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Types of communication (verbal, non-verbal, listening)</a:t>
            </a:r>
            <a:endParaRPr lang="el-GR" sz="2200" kern="1200" dirty="0">
              <a:solidFill>
                <a:prstClr val="black"/>
              </a:solidFill>
              <a:latin typeface="Calibri" panose="020F0502020204030204" pitchFamily="34" charset="0"/>
              <a:ea typeface="Noto Sans Symbols"/>
              <a:cs typeface="Calibri" panose="020F0502020204030204" pitchFamily="34" charset="0"/>
            </a:endParaRPr>
          </a:p>
          <a:p>
            <a:pPr marL="342900" lvl="0">
              <a:lnSpc>
                <a:spcPct val="107000"/>
              </a:lnSpc>
              <a:spcBef>
                <a:spcPts val="0"/>
              </a:spcBef>
              <a:buClrTx/>
              <a:buSzTx/>
              <a:buFont typeface="Arial" panose="020B0604020202020204" pitchFamily="34" charset="0"/>
              <a:buChar char="⮚"/>
            </a:pPr>
            <a:r>
              <a:rPr lang="en-US" sz="22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Effective &amp; ineffective communication (benefits/consequences etc.)</a:t>
            </a:r>
            <a:endParaRPr lang="el-GR" sz="2200" kern="1200" dirty="0">
              <a:solidFill>
                <a:prstClr val="black"/>
              </a:solidFill>
              <a:latin typeface="Calibri" panose="020F0502020204030204" pitchFamily="34" charset="0"/>
              <a:ea typeface="Noto Sans Symbols"/>
              <a:cs typeface="Calibri" panose="020F0502020204030204" pitchFamily="34" charset="0"/>
            </a:endParaRPr>
          </a:p>
          <a:p>
            <a:pPr marL="342900" lvl="0">
              <a:lnSpc>
                <a:spcPct val="107000"/>
              </a:lnSpc>
              <a:spcBef>
                <a:spcPts val="0"/>
              </a:spcBef>
              <a:spcAft>
                <a:spcPts val="800"/>
              </a:spcAft>
              <a:buClrTx/>
              <a:buSzTx/>
              <a:buFont typeface="Arial" panose="020B0604020202020204" pitchFamily="34" charset="0"/>
              <a:buChar char="⮚"/>
            </a:pPr>
            <a:r>
              <a:rPr lang="en-US" sz="2200" kern="1200" dirty="0">
                <a:solidFill>
                  <a:srgbClr val="000000"/>
                </a:solidFill>
                <a:latin typeface="Calibri" panose="020F0502020204030204" pitchFamily="34" charset="0"/>
                <a:ea typeface="Calibri" panose="020F0502020204030204" pitchFamily="34" charset="0"/>
                <a:cs typeface="Calibri" panose="020F0502020204030204" pitchFamily="34" charset="0"/>
              </a:rPr>
              <a:t>Specific communication tools, tips and strategies</a:t>
            </a:r>
            <a:endParaRPr lang="el-GR" sz="2200" kern="1200" dirty="0">
              <a:solidFill>
                <a:prstClr val="black"/>
              </a:solidFill>
              <a:latin typeface="Calibri" panose="020F0502020204030204" pitchFamily="34" charset="0"/>
              <a:ea typeface="Noto Sans Symbols"/>
              <a:cs typeface="Calibri" panose="020F0502020204030204" pitchFamily="34" charset="0"/>
            </a:endParaRPr>
          </a:p>
        </p:txBody>
      </p:sp>
    </p:spTree>
    <p:extLst>
      <p:ext uri="{BB962C8B-B14F-4D97-AF65-F5344CB8AC3E}">
        <p14:creationId xmlns:p14="http://schemas.microsoft.com/office/powerpoint/2010/main" val="2871410384"/>
      </p:ext>
    </p:extLst>
  </p:cSld>
  <p:clrMapOvr>
    <a:masterClrMapping/>
  </p:clrMapOvr>
  <mc:AlternateContent xmlns:mc="http://schemas.openxmlformats.org/markup-compatibility/2006" xmlns:p14="http://schemas.microsoft.com/office/powerpoint/2010/main">
    <mc:Choice Requires="p14">
      <p:transition spd="slow" p14:dur="2000" advTm="41293"/>
    </mc:Choice>
    <mc:Fallback xmlns="">
      <p:transition spd="slow" advTm="4129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lnSpc>
                <a:spcPct val="107000"/>
              </a:lnSpc>
              <a:spcAft>
                <a:spcPts val="800"/>
              </a:spcAft>
            </a:pPr>
            <a:r>
              <a:rPr lang="en-US" sz="2800" b="1"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Course Content</a:t>
            </a:r>
            <a:r>
              <a:rPr lang="en-US" sz="2800"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 (Main Units/Lessons and Sub-topics)</a:t>
            </a:r>
            <a:endParaRPr lang="el-GR" sz="2400"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92" name="Google Shape;92;p3"/>
          <p:cNvSpPr txBox="1">
            <a:spLocks noGrp="1"/>
          </p:cNvSpPr>
          <p:nvPr>
            <p:ph type="body" idx="1"/>
          </p:nvPr>
        </p:nvSpPr>
        <p:spPr>
          <a:xfrm>
            <a:off x="838200" y="1371600"/>
            <a:ext cx="10515600" cy="4283242"/>
          </a:xfrm>
          <a:prstGeom prst="rect">
            <a:avLst/>
          </a:prstGeom>
          <a:noFill/>
          <a:ln>
            <a:noFill/>
          </a:ln>
        </p:spPr>
        <p:txBody>
          <a:bodyPr spcFirstLastPara="1" wrap="square" lIns="91425" tIns="45700" rIns="91425" bIns="45700" anchor="t" anchorCtr="0">
            <a:normAutofit/>
          </a:bodyPr>
          <a:lstStyle/>
          <a:p>
            <a:pPr marL="0" lvl="0" indent="0">
              <a:lnSpc>
                <a:spcPct val="107000"/>
              </a:lnSpc>
              <a:spcBef>
                <a:spcPts val="0"/>
              </a:spcBef>
              <a:buClrTx/>
              <a:buSzTx/>
              <a:buNone/>
            </a:pPr>
            <a:r>
              <a:rPr lang="en-US" sz="2200" b="1"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Unit 3: </a:t>
            </a:r>
            <a:r>
              <a:rPr lang="en-US" sz="2200" b="1"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Communication and NDD’s</a:t>
            </a:r>
          </a:p>
          <a:p>
            <a:pPr marL="0" lvl="0" indent="0">
              <a:lnSpc>
                <a:spcPct val="107000"/>
              </a:lnSpc>
              <a:spcBef>
                <a:spcPts val="0"/>
              </a:spcBef>
              <a:buClrTx/>
              <a:buSzTx/>
              <a:buNone/>
            </a:pPr>
            <a:endParaRPr lang="el-GR" sz="2200"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lvl="0">
              <a:lnSpc>
                <a:spcPct val="107000"/>
              </a:lnSpc>
              <a:spcBef>
                <a:spcPts val="0"/>
              </a:spcBef>
              <a:buClrTx/>
              <a:buSzTx/>
              <a:buFont typeface="Arial" panose="020B0604020202020204" pitchFamily="34" charset="0"/>
              <a:buChar char="⮚"/>
            </a:pPr>
            <a:r>
              <a:rPr lang="en-US" sz="2200"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Communication difficulties in different types of NDDs (primary motor difficulties, cognitive or language)</a:t>
            </a:r>
            <a:endParaRPr lang="el-GR" sz="2200" kern="1200" dirty="0">
              <a:solidFill>
                <a:prstClr val="black"/>
              </a:solidFill>
              <a:latin typeface="Calibri" panose="020F0502020204030204" pitchFamily="34" charset="0"/>
              <a:ea typeface="Noto Sans Symbols"/>
              <a:cs typeface="Calibri" panose="020F0502020204030204" pitchFamily="34" charset="0"/>
            </a:endParaRPr>
          </a:p>
          <a:p>
            <a:pPr marL="342900" lvl="0">
              <a:lnSpc>
                <a:spcPct val="107000"/>
              </a:lnSpc>
              <a:spcBef>
                <a:spcPts val="0"/>
              </a:spcBef>
              <a:buClrTx/>
              <a:buSzTx/>
              <a:buFont typeface="Arial" panose="020B0604020202020204" pitchFamily="34" charset="0"/>
              <a:buChar char="⮚"/>
            </a:pPr>
            <a:r>
              <a:rPr lang="en-US" sz="22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Common difficulties with communication </a:t>
            </a:r>
            <a:endParaRPr lang="el-GR" sz="2200" kern="1200" dirty="0">
              <a:solidFill>
                <a:prstClr val="black"/>
              </a:solidFill>
              <a:latin typeface="Calibri" panose="020F0502020204030204" pitchFamily="34" charset="0"/>
              <a:ea typeface="Noto Sans Symbols"/>
              <a:cs typeface="Calibri" panose="020F0502020204030204" pitchFamily="34" charset="0"/>
            </a:endParaRPr>
          </a:p>
          <a:p>
            <a:pPr marL="342900" lvl="0">
              <a:lnSpc>
                <a:spcPct val="115000"/>
              </a:lnSpc>
              <a:spcBef>
                <a:spcPts val="0"/>
              </a:spcBef>
              <a:buClrTx/>
              <a:buSzTx/>
              <a:buFont typeface="Arial" panose="020B0604020202020204" pitchFamily="34" charset="0"/>
              <a:buChar char="⮚"/>
            </a:pPr>
            <a:r>
              <a:rPr lang="en-US" sz="2200"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Misconceptions in communication with NDD patients </a:t>
            </a:r>
            <a:endParaRPr lang="el-GR" sz="2200" kern="1200" dirty="0">
              <a:solidFill>
                <a:prstClr val="black"/>
              </a:solidFill>
              <a:latin typeface="Calibri" panose="020F0502020204030204" pitchFamily="34" charset="0"/>
              <a:ea typeface="Noto Sans Symbols"/>
              <a:cs typeface="Calibri" panose="020F0502020204030204" pitchFamily="34" charset="0"/>
            </a:endParaRPr>
          </a:p>
          <a:p>
            <a:pPr marL="342900" lvl="0">
              <a:lnSpc>
                <a:spcPct val="115000"/>
              </a:lnSpc>
              <a:spcBef>
                <a:spcPts val="0"/>
              </a:spcBef>
              <a:buClrTx/>
              <a:buSzTx/>
              <a:buFont typeface="Arial" panose="020B0604020202020204" pitchFamily="34" charset="0"/>
              <a:buChar char="⮚"/>
            </a:pPr>
            <a:r>
              <a:rPr lang="en-US" sz="2200"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How not to communicate with NDD patients</a:t>
            </a:r>
            <a:endParaRPr lang="el-GR" sz="2200" kern="1200" dirty="0">
              <a:solidFill>
                <a:prstClr val="black"/>
              </a:solidFill>
              <a:latin typeface="Calibri" panose="020F0502020204030204" pitchFamily="34" charset="0"/>
              <a:ea typeface="Noto Sans Symbols"/>
              <a:cs typeface="Calibri" panose="020F0502020204030204" pitchFamily="34" charset="0"/>
            </a:endParaRPr>
          </a:p>
          <a:p>
            <a:pPr marL="342900" lvl="0">
              <a:lnSpc>
                <a:spcPct val="107000"/>
              </a:lnSpc>
              <a:spcBef>
                <a:spcPts val="0"/>
              </a:spcBef>
              <a:buClrTx/>
              <a:buSzTx/>
              <a:buFont typeface="Arial" panose="020B0604020202020204" pitchFamily="34" charset="0"/>
              <a:buChar char="⮚"/>
            </a:pPr>
            <a:r>
              <a:rPr lang="en-US" sz="2200"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Supporting communication in the early stage of disease</a:t>
            </a:r>
            <a:endParaRPr lang="el-GR" sz="2200" kern="1200" dirty="0">
              <a:solidFill>
                <a:prstClr val="black"/>
              </a:solidFill>
              <a:latin typeface="Calibri" panose="020F0502020204030204" pitchFamily="34" charset="0"/>
              <a:ea typeface="Noto Sans Symbols"/>
              <a:cs typeface="Calibri" panose="020F0502020204030204" pitchFamily="34" charset="0"/>
            </a:endParaRPr>
          </a:p>
          <a:p>
            <a:pPr marL="228600" lvl="0" indent="-50800" algn="l" rtl="0">
              <a:lnSpc>
                <a:spcPct val="90000"/>
              </a:lnSpc>
              <a:spcBef>
                <a:spcPts val="0"/>
              </a:spcBef>
              <a:spcAft>
                <a:spcPts val="0"/>
              </a:spcAft>
              <a:buClr>
                <a:schemeClr val="dk1"/>
              </a:buClr>
              <a:buSzPts val="2800"/>
              <a:buNone/>
            </a:pPr>
            <a:endParaRPr dirty="0"/>
          </a:p>
        </p:txBody>
      </p:sp>
    </p:spTree>
    <p:extLst>
      <p:ext uri="{BB962C8B-B14F-4D97-AF65-F5344CB8AC3E}">
        <p14:creationId xmlns:p14="http://schemas.microsoft.com/office/powerpoint/2010/main" val="518193903"/>
      </p:ext>
    </p:extLst>
  </p:cSld>
  <p:clrMapOvr>
    <a:masterClrMapping/>
  </p:clrMapOvr>
  <mc:AlternateContent xmlns:mc="http://schemas.openxmlformats.org/markup-compatibility/2006" xmlns:p14="http://schemas.microsoft.com/office/powerpoint/2010/main">
    <mc:Choice Requires="p14">
      <p:transition spd="slow" p14:dur="2000" advTm="23274"/>
    </mc:Choice>
    <mc:Fallback xmlns="">
      <p:transition spd="slow" advTm="2327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838200" y="365125"/>
            <a:ext cx="10515600" cy="874395"/>
          </a:xfrm>
          <a:prstGeom prst="rect">
            <a:avLst/>
          </a:prstGeom>
          <a:noFill/>
          <a:ln>
            <a:noFill/>
          </a:ln>
        </p:spPr>
        <p:txBody>
          <a:bodyPr spcFirstLastPara="1" wrap="square" lIns="91425" tIns="45700" rIns="91425" bIns="45700" anchor="ctr" anchorCtr="0">
            <a:normAutofit/>
          </a:bodyPr>
          <a:lstStyle/>
          <a:p>
            <a:pPr lvl="0">
              <a:lnSpc>
                <a:spcPct val="107000"/>
              </a:lnSpc>
              <a:spcAft>
                <a:spcPts val="800"/>
              </a:spcAft>
            </a:pPr>
            <a:r>
              <a:rPr lang="en-US" sz="2800" b="1"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Course Content</a:t>
            </a:r>
            <a:r>
              <a:rPr lang="en-US" sz="2800" kern="1200" dirty="0">
                <a:solidFill>
                  <a:prstClr val="black"/>
                </a:solidFill>
                <a:latin typeface="Calibri" panose="020F0502020204030204" pitchFamily="34" charset="0"/>
                <a:ea typeface="Times New Roman" panose="02020603050405020304" pitchFamily="18" charset="0"/>
                <a:cs typeface="Calibri" panose="020F0502020204030204" pitchFamily="34" charset="0"/>
              </a:rPr>
              <a:t>: (Main Units/Lessons and Sub-topics)</a:t>
            </a:r>
            <a:endParaRPr sz="4800" dirty="0">
              <a:latin typeface="Calibri" panose="020F0502020204030204" pitchFamily="34" charset="0"/>
              <a:cs typeface="Calibri" panose="020F0502020204030204" pitchFamily="34" charset="0"/>
            </a:endParaRPr>
          </a:p>
        </p:txBody>
      </p:sp>
      <p:sp>
        <p:nvSpPr>
          <p:cNvPr id="92" name="Google Shape;92;p3"/>
          <p:cNvSpPr txBox="1">
            <a:spLocks noGrp="1"/>
          </p:cNvSpPr>
          <p:nvPr>
            <p:ph type="body" idx="1"/>
          </p:nvPr>
        </p:nvSpPr>
        <p:spPr>
          <a:xfrm>
            <a:off x="838200" y="1648047"/>
            <a:ext cx="10515600" cy="4042889"/>
          </a:xfrm>
          <a:prstGeom prst="rect">
            <a:avLst/>
          </a:prstGeom>
          <a:noFill/>
          <a:ln>
            <a:noFill/>
          </a:ln>
        </p:spPr>
        <p:txBody>
          <a:bodyPr spcFirstLastPara="1" wrap="square" lIns="91425" tIns="45700" rIns="91425" bIns="45700" anchor="t" anchorCtr="0">
            <a:normAutofit fontScale="92500" lnSpcReduction="10000"/>
          </a:bodyPr>
          <a:lstStyle/>
          <a:p>
            <a:pPr marL="228600" indent="-228600">
              <a:spcBef>
                <a:spcPts val="0"/>
              </a:spcBef>
              <a:buSzPts val="2800"/>
              <a:buNone/>
            </a:pPr>
            <a:r>
              <a:rPr lang="en-US" sz="2600" b="1"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Unit 4: </a:t>
            </a:r>
            <a:r>
              <a:rPr lang="en-US" sz="2600" b="1" dirty="0">
                <a:latin typeface="Calibri" panose="020F0502020204030204" pitchFamily="34" charset="0"/>
                <a:ea typeface="Calibri" panose="020F0502020204030204" pitchFamily="34" charset="0"/>
                <a:cs typeface="Times New Roman" panose="02020603050405020304" pitchFamily="18" charset="0"/>
              </a:rPr>
              <a:t>Communication strategies</a:t>
            </a:r>
            <a:endParaRPr lang="en-US" sz="2600" b="1" kern="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sym typeface="Calibri"/>
              </a:rPr>
              <a:t> </a:t>
            </a:r>
            <a:endParaRPr kumimoji="0" lang="el-GR"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algn="l" rtl="0" fontAlgn="base">
              <a:buFont typeface="Wingdings" panose="05000000000000000000" pitchFamily="2" charset="2"/>
              <a:buChar char="Ø"/>
            </a:pPr>
            <a:r>
              <a:rPr lang="en-US" sz="2400" b="0" i="0" dirty="0">
                <a:solidFill>
                  <a:srgbClr val="000000"/>
                </a:solidFill>
                <a:effectLst/>
                <a:latin typeface="Calibri" panose="020F0502020204030204" pitchFamily="34" charset="0"/>
              </a:rPr>
              <a:t>Three theoretical models of person-centered communication   </a:t>
            </a:r>
          </a:p>
          <a:p>
            <a:pPr algn="l" rtl="0" fontAlgn="base">
              <a:buFont typeface="Wingdings" panose="05000000000000000000" pitchFamily="2" charset="2"/>
              <a:buChar char="Ø"/>
            </a:pPr>
            <a:r>
              <a:rPr lang="en-US" sz="2400" b="0" i="0" dirty="0">
                <a:solidFill>
                  <a:srgbClr val="000000"/>
                </a:solidFill>
                <a:effectLst/>
                <a:latin typeface="Calibri" panose="020F0502020204030204" pitchFamily="34" charset="0"/>
              </a:rPr>
              <a:t>How to communicate with NDD patients in early- middle and late stages of their disease   </a:t>
            </a:r>
          </a:p>
          <a:p>
            <a:pPr algn="l" rtl="0" fontAlgn="base">
              <a:buFont typeface="Wingdings" panose="05000000000000000000" pitchFamily="2" charset="2"/>
              <a:buChar char="Ø"/>
            </a:pPr>
            <a:r>
              <a:rPr lang="en-US" sz="2400" b="0" i="0" dirty="0">
                <a:solidFill>
                  <a:srgbClr val="000000"/>
                </a:solidFill>
                <a:effectLst/>
                <a:latin typeface="Calibri" panose="020F0502020204030204" pitchFamily="34" charset="0"/>
              </a:rPr>
              <a:t>Adapt to (un)expected situations by determining the ethical course of action and appropriate person-centered communicative process.   </a:t>
            </a:r>
          </a:p>
          <a:p>
            <a:pPr algn="l" rtl="0" fontAlgn="base">
              <a:buFont typeface="Wingdings" panose="05000000000000000000" pitchFamily="2" charset="2"/>
              <a:buChar char="Ø"/>
            </a:pPr>
            <a:r>
              <a:rPr lang="en-US" sz="2400" b="0" i="0" dirty="0">
                <a:solidFill>
                  <a:srgbClr val="000000"/>
                </a:solidFill>
                <a:effectLst/>
                <a:latin typeface="Calibri" panose="020F0502020204030204" pitchFamily="34" charset="0"/>
              </a:rPr>
              <a:t>Utilize skills to manage emotions, actively listen, creatively problem-solve, and communicate with NDD patients  </a:t>
            </a:r>
          </a:p>
          <a:p>
            <a:pPr algn="l" rtl="0" fontAlgn="base">
              <a:buFont typeface="Wingdings" panose="05000000000000000000" pitchFamily="2" charset="2"/>
              <a:buChar char="Ø"/>
            </a:pPr>
            <a:r>
              <a:rPr lang="en-US" sz="2400" b="0" i="0" dirty="0" err="1">
                <a:solidFill>
                  <a:srgbClr val="000000"/>
                </a:solidFill>
                <a:effectLst/>
                <a:latin typeface="Calibri" panose="020F0502020204030204" pitchFamily="34" charset="0"/>
              </a:rPr>
              <a:t>Personalise</a:t>
            </a:r>
            <a:r>
              <a:rPr lang="en-US" sz="2400" b="0" i="0" dirty="0">
                <a:solidFill>
                  <a:srgbClr val="000000"/>
                </a:solidFill>
                <a:effectLst/>
                <a:latin typeface="Calibri" panose="020F0502020204030204" pitchFamily="34" charset="0"/>
              </a:rPr>
              <a:t> your communication approach to any patient with NDD  </a:t>
            </a:r>
          </a:p>
          <a:p>
            <a:pPr marL="0" lvl="0" indent="0" fontAlgn="base">
              <a:buClrTx/>
              <a:buSzTx/>
              <a:buNone/>
            </a:pPr>
            <a:r>
              <a:rPr lang="nb-NO" sz="2400" kern="1200" dirty="0">
                <a:solidFill>
                  <a:srgbClr val="000000"/>
                </a:solidFill>
                <a:latin typeface="Times New Roman" panose="02020603050405020304" pitchFamily="18" charset="0"/>
                <a:ea typeface="+mn-ea"/>
                <a:cs typeface="+mn-cs"/>
              </a:rPr>
              <a:t> </a:t>
            </a:r>
            <a:endParaRPr lang="nb-NO" sz="2400" kern="1200" dirty="0">
              <a:solidFill>
                <a:prstClr val="black"/>
              </a:solidFill>
              <a:latin typeface="Times New Roman" panose="02020603050405020304" pitchFamily="18" charset="0"/>
              <a:ea typeface="+mn-ea"/>
              <a:cs typeface="+mn-cs"/>
            </a:endParaRPr>
          </a:p>
          <a:p>
            <a:pPr marL="349250" lvl="0" indent="-171450">
              <a:spcBef>
                <a:spcPts val="0"/>
              </a:spcBef>
              <a:buSzPts val="2800"/>
              <a:buFont typeface="Wingdings" panose="05000000000000000000" pitchFamily="2" charset="2"/>
              <a:buChar char="Ø"/>
            </a:pPr>
            <a:endParaRPr sz="1100" dirty="0"/>
          </a:p>
        </p:txBody>
      </p:sp>
    </p:spTree>
    <p:extLst>
      <p:ext uri="{BB962C8B-B14F-4D97-AF65-F5344CB8AC3E}">
        <p14:creationId xmlns:p14="http://schemas.microsoft.com/office/powerpoint/2010/main" val="9289299"/>
      </p:ext>
    </p:extLst>
  </p:cSld>
  <p:clrMapOvr>
    <a:masterClrMapping/>
  </p:clrMapOvr>
  <mc:AlternateContent xmlns:mc="http://schemas.openxmlformats.org/markup-compatibility/2006" xmlns:p14="http://schemas.microsoft.com/office/powerpoint/2010/main">
    <mc:Choice Requires="p14">
      <p:transition spd="slow" p14:dur="2000" advTm="20751"/>
    </mc:Choice>
    <mc:Fallback xmlns="">
      <p:transition spd="slow" advTm="20751"/>
    </mc:Fallback>
  </mc:AlternateContent>
</p:sld>
</file>

<file path=ppt/theme/theme1.xml><?xml version="1.0" encoding="utf-8"?>
<a:theme xmlns:a="http://schemas.openxmlformats.org/drawingml/2006/main" name="6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2868</Words>
  <Application>Microsoft Office PowerPoint</Application>
  <PresentationFormat>Widescreen</PresentationFormat>
  <Paragraphs>203</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Söhne</vt:lpstr>
      <vt:lpstr>Symbol</vt:lpstr>
      <vt:lpstr>Times New Roman</vt:lpstr>
      <vt:lpstr>Wingdings</vt:lpstr>
      <vt:lpstr>6_Office Theme</vt:lpstr>
      <vt:lpstr>1_Office Theme</vt:lpstr>
      <vt:lpstr>Course number 6 COMMUNICATION</vt:lpstr>
      <vt:lpstr>Unit 1- Introduction</vt:lpstr>
      <vt:lpstr>PowerPoint Presentation</vt:lpstr>
      <vt:lpstr>Learning objectives</vt:lpstr>
      <vt:lpstr>Teaching /Learning Methods:</vt:lpstr>
      <vt:lpstr>Breakdown of hours per unit</vt:lpstr>
      <vt:lpstr>Course Content: (Main Units/Lessons and Sub-topics)</vt:lpstr>
      <vt:lpstr>Course Content: (Main Units/Lessons and Sub-topics)</vt:lpstr>
      <vt:lpstr>Course Content: (Main Units/Lessons and Sub-topics)</vt:lpstr>
      <vt:lpstr>Course Content: (Main Units/Lessons and Sub-topics)</vt:lpstr>
      <vt:lpstr>Course Content: (Main Units/Lessons and Sub-topics)</vt:lpstr>
      <vt:lpstr>Course Content: (Main Units/Lessons and Sub-topics)</vt:lpstr>
      <vt:lpstr>PowerPoint Presentation</vt:lpstr>
      <vt:lpstr>Communication:</vt:lpstr>
      <vt:lpstr>Communication (2):</vt:lpstr>
      <vt:lpstr>Communication (3):</vt:lpstr>
      <vt:lpstr>Neurodegenerative diseases (NDDs):</vt:lpstr>
      <vt:lpstr>Neurodegenerative diseases (NDDs) (2):</vt:lpstr>
      <vt:lpstr>The relevance of communication skills for caring for patients with NDD</vt:lpstr>
      <vt:lpstr>The relevance of communication skills for caring for patients with NDD (2)</vt:lpstr>
      <vt:lpstr>The relevance of communication skills for caring for patients with NDD (3)</vt:lpstr>
      <vt:lpstr>General overview of the module </vt:lpstr>
      <vt:lpstr>References:  </vt:lpstr>
      <vt:lpstr>Useful Webpages:</vt:lpstr>
      <vt:lpstr>Developed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nEUROcare Introduction - Unit 1</dc:title>
  <dc:creator>Charis Ioannou</dc:creator>
  <cp:lastModifiedBy>Loukia Taxitari</cp:lastModifiedBy>
  <cp:revision>155</cp:revision>
  <dcterms:created xsi:type="dcterms:W3CDTF">2023-05-08T05:16:48Z</dcterms:created>
  <dcterms:modified xsi:type="dcterms:W3CDTF">2023-11-07T09:41:11Z</dcterms:modified>
</cp:coreProperties>
</file>