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60" r:id="rId5"/>
    <p:sldId id="259" r:id="rId6"/>
    <p:sldId id="261" r:id="rId7"/>
    <p:sldId id="262" r:id="rId8"/>
    <p:sldId id="263" r:id="rId9"/>
    <p:sldId id="270" r:id="rId10"/>
    <p:sldId id="264" r:id="rId11"/>
    <p:sldId id="265" r:id="rId12"/>
    <p:sldId id="266" r:id="rId13"/>
    <p:sldId id="267" r:id="rId14"/>
    <p:sldId id="268" r:id="rId15"/>
    <p:sldId id="269" r:id="rId16"/>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73529"/>
  </p:normalViewPr>
  <p:slideViewPr>
    <p:cSldViewPr snapToGrid="0">
      <p:cViewPr varScale="1">
        <p:scale>
          <a:sx n="73" d="100"/>
          <a:sy n="73" d="100"/>
        </p:scale>
        <p:origin x="19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0C1D03-3AF1-9149-8A4E-24BB44541A44}" type="datetimeFigureOut">
              <a:rPr lang="en-SE" smtClean="0"/>
              <a:t>2023-09-24</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23E839-9781-4E4D-BE79-EBF6973FAA98}" type="slidenum">
              <a:rPr lang="en-SE" smtClean="0"/>
              <a:t>‹#›</a:t>
            </a:fld>
            <a:endParaRPr lang="en-SE"/>
          </a:p>
        </p:txBody>
      </p:sp>
    </p:spTree>
    <p:extLst>
      <p:ext uri="{BB962C8B-B14F-4D97-AF65-F5344CB8AC3E}">
        <p14:creationId xmlns:p14="http://schemas.microsoft.com/office/powerpoint/2010/main" val="1908425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Identify and Understand Stakeholder Involvement</a:t>
            </a:r>
          </a:p>
          <a:p>
            <a:pPr lvl="1"/>
            <a:r>
              <a:rPr lang="en-GB" sz="1400" dirty="0"/>
              <a:t>By the end of this section, participants should be able to identify the key stakeholders involved in the clinic’s operations and articulate how these stakeholders have been, or could be, involved in the decision-making processes.</a:t>
            </a:r>
          </a:p>
          <a:p>
            <a:r>
              <a:rPr lang="en-GB" sz="1400" dirty="0"/>
              <a:t>Articulate the Purpose and Objectives of the Evaluation</a:t>
            </a:r>
          </a:p>
          <a:p>
            <a:pPr lvl="1"/>
            <a:r>
              <a:rPr lang="en-GB" sz="1400" dirty="0"/>
              <a:t>Participants should be able to clearly define what the primary objectives of the evaluation are, how the results will be used to improve the clinic's services, and what the expected outcomes for different stakeholders will be.</a:t>
            </a:r>
          </a:p>
          <a:p>
            <a:r>
              <a:rPr lang="en-GB" sz="1400" dirty="0"/>
              <a:t>Develop Cultural and Demographic Sensitivity in Evaluation Design</a:t>
            </a:r>
          </a:p>
          <a:p>
            <a:pPr lvl="1"/>
            <a:r>
              <a:rPr lang="en-GB" sz="1400" dirty="0"/>
              <a:t>Participants should gain an understanding of how to design an evaluation process that is culturally sensitive and tailored to meet the unique needs of the elderly population in Sri Lanka.</a:t>
            </a:r>
          </a:p>
          <a:p>
            <a:r>
              <a:rPr lang="en-GB" sz="1400" dirty="0"/>
              <a:t>Select Appropriate Data Collection Methods</a:t>
            </a:r>
          </a:p>
          <a:p>
            <a:pPr lvl="1"/>
            <a:r>
              <a:rPr lang="en-GB" sz="1400" dirty="0"/>
              <a:t>Participants should be able to identify and justify the methods they will use for data collection, such as surveys, interviews, or focus groups, while also anticipating and addressing potential challenges.</a:t>
            </a:r>
          </a:p>
          <a:p>
            <a:r>
              <a:rPr lang="en-GB" sz="1400" dirty="0"/>
              <a:t>Understand and Choose Indicators for Analysis</a:t>
            </a:r>
          </a:p>
          <a:p>
            <a:pPr lvl="1"/>
            <a:r>
              <a:rPr lang="en-GB" sz="1400" dirty="0"/>
              <a:t>By the end of this section, participants should be able to list the key metrics and indicators that will be the focus of the evaluation and explain how these were selected.</a:t>
            </a:r>
          </a:p>
          <a:p>
            <a:r>
              <a:rPr lang="en-GB" sz="1400" dirty="0"/>
              <a:t>Develop Skills in Data Interpretation and Reporting</a:t>
            </a:r>
          </a:p>
          <a:p>
            <a:pPr lvl="1"/>
            <a:r>
              <a:rPr lang="en-GB" sz="1400" dirty="0"/>
              <a:t>Participants should learn how to interpret collected data, turning it into actionable insights. They should also understand how to present this data in a clear, unbiased manner.</a:t>
            </a:r>
          </a:p>
          <a:p>
            <a:r>
              <a:rPr lang="en-GB" sz="1400" dirty="0"/>
              <a:t>Master Communication and Feedback Strategies for Stakeholders</a:t>
            </a:r>
          </a:p>
          <a:p>
            <a:pPr lvl="1"/>
            <a:r>
              <a:rPr lang="en-GB" sz="1400" dirty="0"/>
              <a:t>Participants should learn effective strategies for communicating the findings of the evaluation to various stakeholders, addressing concerns or criticisms, and turning feedback into actionable improvements.</a:t>
            </a:r>
            <a:endParaRPr lang="en-SE" sz="1400" dirty="0"/>
          </a:p>
          <a:p>
            <a:endParaRPr lang="en-SE" dirty="0"/>
          </a:p>
        </p:txBody>
      </p:sp>
      <p:sp>
        <p:nvSpPr>
          <p:cNvPr id="4" name="Slide Number Placeholder 3"/>
          <p:cNvSpPr>
            <a:spLocks noGrp="1"/>
          </p:cNvSpPr>
          <p:nvPr>
            <p:ph type="sldNum" sz="quarter" idx="5"/>
          </p:nvPr>
        </p:nvSpPr>
        <p:spPr/>
        <p:txBody>
          <a:bodyPr/>
          <a:lstStyle/>
          <a:p>
            <a:fld id="{A423E839-9781-4E4D-BE79-EBF6973FAA98}" type="slidenum">
              <a:rPr lang="en-SE" smtClean="0"/>
              <a:t>2</a:t>
            </a:fld>
            <a:endParaRPr lang="en-SE"/>
          </a:p>
        </p:txBody>
      </p:sp>
    </p:spTree>
    <p:extLst>
      <p:ext uri="{BB962C8B-B14F-4D97-AF65-F5344CB8AC3E}">
        <p14:creationId xmlns:p14="http://schemas.microsoft.com/office/powerpoint/2010/main" val="56219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
        <p:nvSpPr>
          <p:cNvPr id="4" name="Slide Number Placeholder 3"/>
          <p:cNvSpPr>
            <a:spLocks noGrp="1"/>
          </p:cNvSpPr>
          <p:nvPr>
            <p:ph type="sldNum" sz="quarter" idx="5"/>
          </p:nvPr>
        </p:nvSpPr>
        <p:spPr/>
        <p:txBody>
          <a:bodyPr/>
          <a:lstStyle/>
          <a:p>
            <a:fld id="{A423E839-9781-4E4D-BE79-EBF6973FAA98}" type="slidenum">
              <a:rPr lang="en-SE" smtClean="0"/>
              <a:t>6</a:t>
            </a:fld>
            <a:endParaRPr lang="en-SE"/>
          </a:p>
        </p:txBody>
      </p:sp>
    </p:spTree>
    <p:extLst>
      <p:ext uri="{BB962C8B-B14F-4D97-AF65-F5344CB8AC3E}">
        <p14:creationId xmlns:p14="http://schemas.microsoft.com/office/powerpoint/2010/main" val="41320367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a:p>
            <a:endParaRPr lang="en-SE" dirty="0"/>
          </a:p>
        </p:txBody>
      </p:sp>
      <p:sp>
        <p:nvSpPr>
          <p:cNvPr id="4" name="Slide Number Placeholder 3"/>
          <p:cNvSpPr>
            <a:spLocks noGrp="1"/>
          </p:cNvSpPr>
          <p:nvPr>
            <p:ph type="sldNum" sz="quarter" idx="5"/>
          </p:nvPr>
        </p:nvSpPr>
        <p:spPr/>
        <p:txBody>
          <a:bodyPr/>
          <a:lstStyle/>
          <a:p>
            <a:fld id="{A423E839-9781-4E4D-BE79-EBF6973FAA98}" type="slidenum">
              <a:rPr lang="en-SE" smtClean="0"/>
              <a:t>9</a:t>
            </a:fld>
            <a:endParaRPr lang="en-SE"/>
          </a:p>
        </p:txBody>
      </p:sp>
    </p:spTree>
    <p:extLst>
      <p:ext uri="{BB962C8B-B14F-4D97-AF65-F5344CB8AC3E}">
        <p14:creationId xmlns:p14="http://schemas.microsoft.com/office/powerpoint/2010/main" val="2166515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E" dirty="0"/>
              <a:t>30 minutes groupwork and 15 minutes feedback </a:t>
            </a:r>
          </a:p>
        </p:txBody>
      </p:sp>
      <p:sp>
        <p:nvSpPr>
          <p:cNvPr id="4" name="Slide Number Placeholder 3"/>
          <p:cNvSpPr>
            <a:spLocks noGrp="1"/>
          </p:cNvSpPr>
          <p:nvPr>
            <p:ph type="sldNum" sz="quarter" idx="5"/>
          </p:nvPr>
        </p:nvSpPr>
        <p:spPr/>
        <p:txBody>
          <a:bodyPr/>
          <a:lstStyle/>
          <a:p>
            <a:fld id="{A423E839-9781-4E4D-BE79-EBF6973FAA98}" type="slidenum">
              <a:rPr lang="en-SE" smtClean="0"/>
              <a:t>10</a:t>
            </a:fld>
            <a:endParaRPr lang="en-SE"/>
          </a:p>
        </p:txBody>
      </p:sp>
    </p:spTree>
    <p:extLst>
      <p:ext uri="{BB962C8B-B14F-4D97-AF65-F5344CB8AC3E}">
        <p14:creationId xmlns:p14="http://schemas.microsoft.com/office/powerpoint/2010/main" val="4020672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
        <p:nvSpPr>
          <p:cNvPr id="4" name="Slide Number Placeholder 3"/>
          <p:cNvSpPr>
            <a:spLocks noGrp="1"/>
          </p:cNvSpPr>
          <p:nvPr>
            <p:ph type="sldNum" sz="quarter" idx="5"/>
          </p:nvPr>
        </p:nvSpPr>
        <p:spPr/>
        <p:txBody>
          <a:bodyPr/>
          <a:lstStyle/>
          <a:p>
            <a:fld id="{A423E839-9781-4E4D-BE79-EBF6973FAA98}" type="slidenum">
              <a:rPr lang="en-SE" smtClean="0"/>
              <a:t>12</a:t>
            </a:fld>
            <a:endParaRPr lang="en-SE"/>
          </a:p>
        </p:txBody>
      </p:sp>
    </p:spTree>
    <p:extLst>
      <p:ext uri="{BB962C8B-B14F-4D97-AF65-F5344CB8AC3E}">
        <p14:creationId xmlns:p14="http://schemas.microsoft.com/office/powerpoint/2010/main" val="3895024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
        <p:nvSpPr>
          <p:cNvPr id="4" name="Slide Number Placeholder 3"/>
          <p:cNvSpPr>
            <a:spLocks noGrp="1"/>
          </p:cNvSpPr>
          <p:nvPr>
            <p:ph type="sldNum" sz="quarter" idx="5"/>
          </p:nvPr>
        </p:nvSpPr>
        <p:spPr/>
        <p:txBody>
          <a:bodyPr/>
          <a:lstStyle/>
          <a:p>
            <a:fld id="{A423E839-9781-4E4D-BE79-EBF6973FAA98}" type="slidenum">
              <a:rPr lang="en-SE" smtClean="0"/>
              <a:t>13</a:t>
            </a:fld>
            <a:endParaRPr lang="en-SE"/>
          </a:p>
        </p:txBody>
      </p:sp>
    </p:spTree>
    <p:extLst>
      <p:ext uri="{BB962C8B-B14F-4D97-AF65-F5344CB8AC3E}">
        <p14:creationId xmlns:p14="http://schemas.microsoft.com/office/powerpoint/2010/main" val="107595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3179D-E8E9-E3EA-35D5-600D208EC14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SE"/>
          </a:p>
        </p:txBody>
      </p:sp>
      <p:sp>
        <p:nvSpPr>
          <p:cNvPr id="3" name="Subtitle 2">
            <a:extLst>
              <a:ext uri="{FF2B5EF4-FFF2-40B4-BE49-F238E27FC236}">
                <a16:creationId xmlns:a16="http://schemas.microsoft.com/office/drawing/2014/main" id="{75B89B85-DB29-8CD7-3AAE-0C7D8A02AC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Tree>
    <p:extLst>
      <p:ext uri="{BB962C8B-B14F-4D97-AF65-F5344CB8AC3E}">
        <p14:creationId xmlns:p14="http://schemas.microsoft.com/office/powerpoint/2010/main" val="184576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307A5-4DC7-1BEC-3FDB-979134770DC9}"/>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8D4E0F90-C813-648E-2596-CCCDB183444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27869CE-9132-EE61-FA52-BA7AD4776A4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2023-09-24</a:t>
            </a:fld>
            <a:endParaRPr lang="en-SE"/>
          </a:p>
        </p:txBody>
      </p:sp>
      <p:sp>
        <p:nvSpPr>
          <p:cNvPr id="5" name="Footer Placeholder 4">
            <a:extLst>
              <a:ext uri="{FF2B5EF4-FFF2-40B4-BE49-F238E27FC236}">
                <a16:creationId xmlns:a16="http://schemas.microsoft.com/office/drawing/2014/main" id="{426063DB-CC34-9C76-201D-9521D56A93F8}"/>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408370E2-DD8D-4EB9-D006-29F9ABCEB149}"/>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382965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787589-EAF7-7FD7-F2EC-6EBA2A3283E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98F28D9D-9C67-F350-392F-B149C909434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8D2DD0BF-8FCE-1370-F91F-8098E20D0D5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2023-09-24</a:t>
            </a:fld>
            <a:endParaRPr lang="en-SE"/>
          </a:p>
        </p:txBody>
      </p:sp>
      <p:sp>
        <p:nvSpPr>
          <p:cNvPr id="5" name="Footer Placeholder 4">
            <a:extLst>
              <a:ext uri="{FF2B5EF4-FFF2-40B4-BE49-F238E27FC236}">
                <a16:creationId xmlns:a16="http://schemas.microsoft.com/office/drawing/2014/main" id="{84033D41-00BB-F0AC-11EF-165F08B4ADBE}"/>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6344EC5C-F93C-2349-D975-91319D085E6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20510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F669-B068-836D-61D4-2A4838C78116}"/>
              </a:ext>
            </a:extLst>
          </p:cNvPr>
          <p:cNvSpPr>
            <a:spLocks noGrp="1"/>
          </p:cNvSpPr>
          <p:nvPr>
            <p:ph type="title"/>
          </p:nvPr>
        </p:nvSpPr>
        <p:spPr>
          <a:xfrm>
            <a:off x="838200" y="365125"/>
            <a:ext cx="10515600" cy="87439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5F185C74-0254-0336-1B45-B061659A5D01}"/>
              </a:ext>
            </a:extLst>
          </p:cNvPr>
          <p:cNvSpPr>
            <a:spLocks noGrp="1"/>
          </p:cNvSpPr>
          <p:nvPr>
            <p:ph idx="1"/>
          </p:nvPr>
        </p:nvSpPr>
        <p:spPr>
          <a:xfrm>
            <a:off x="838200" y="1371600"/>
            <a:ext cx="10515600" cy="48053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Tree>
    <p:extLst>
      <p:ext uri="{BB962C8B-B14F-4D97-AF65-F5344CB8AC3E}">
        <p14:creationId xmlns:p14="http://schemas.microsoft.com/office/powerpoint/2010/main" val="3250598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B3096-5530-0861-0508-3A56D9D7071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419DF0C6-F634-D4EC-8A3D-15565EF7A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8471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E2962-CBB6-A5E1-9616-80A8151266CD}"/>
              </a:ext>
            </a:extLst>
          </p:cNvPr>
          <p:cNvSpPr>
            <a:spLocks noGrp="1"/>
          </p:cNvSpPr>
          <p:nvPr>
            <p:ph type="title"/>
          </p:nvPr>
        </p:nvSpPr>
        <p:spPr>
          <a:xfrm>
            <a:off x="838200" y="365125"/>
            <a:ext cx="10515600" cy="74231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BBA233BE-4880-12D2-FA56-FC85E6CFDFED}"/>
              </a:ext>
            </a:extLst>
          </p:cNvPr>
          <p:cNvSpPr>
            <a:spLocks noGrp="1"/>
          </p:cNvSpPr>
          <p:nvPr>
            <p:ph sz="half" idx="1"/>
          </p:nvPr>
        </p:nvSpPr>
        <p:spPr>
          <a:xfrm>
            <a:off x="838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81BBFA12-D6DF-9E5F-5131-F67A929604E3}"/>
              </a:ext>
            </a:extLst>
          </p:cNvPr>
          <p:cNvSpPr>
            <a:spLocks noGrp="1"/>
          </p:cNvSpPr>
          <p:nvPr>
            <p:ph sz="half" idx="2"/>
          </p:nvPr>
        </p:nvSpPr>
        <p:spPr>
          <a:xfrm>
            <a:off x="6172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232968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7BA29-5628-36A3-2761-0E7FC6E0810C}"/>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C3A6EB6-804D-D929-87AC-F81224EEE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CE9EE-D558-A4DF-6E49-AF196192C3D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A22AEEF9-3009-ECFE-1246-06D673405B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21157B5-6FB0-0FE1-6228-F1997AF0711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C7B02BFE-CF35-6592-404A-0E1600F125B6}"/>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2023-09-24</a:t>
            </a:fld>
            <a:endParaRPr lang="en-SE"/>
          </a:p>
        </p:txBody>
      </p:sp>
      <p:sp>
        <p:nvSpPr>
          <p:cNvPr id="8" name="Footer Placeholder 7">
            <a:extLst>
              <a:ext uri="{FF2B5EF4-FFF2-40B4-BE49-F238E27FC236}">
                <a16:creationId xmlns:a16="http://schemas.microsoft.com/office/drawing/2014/main" id="{D8A930C2-AFB0-D70C-A7DB-0AFAFEE480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9" name="Slide Number Placeholder 8">
            <a:extLst>
              <a:ext uri="{FF2B5EF4-FFF2-40B4-BE49-F238E27FC236}">
                <a16:creationId xmlns:a16="http://schemas.microsoft.com/office/drawing/2014/main" id="{4DB32882-E567-3516-777B-1FB7A5BDB735}"/>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6040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88BB7-0C64-AC13-8355-4B321CB049D3}"/>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7979993E-B2FE-38A6-9365-78334A1A51C3}"/>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2023-09-24</a:t>
            </a:fld>
            <a:endParaRPr lang="en-SE"/>
          </a:p>
        </p:txBody>
      </p:sp>
      <p:sp>
        <p:nvSpPr>
          <p:cNvPr id="4" name="Footer Placeholder 3">
            <a:extLst>
              <a:ext uri="{FF2B5EF4-FFF2-40B4-BE49-F238E27FC236}">
                <a16:creationId xmlns:a16="http://schemas.microsoft.com/office/drawing/2014/main" id="{586A1F94-D559-80C1-95D2-0856570B9393}"/>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5" name="Slide Number Placeholder 4">
            <a:extLst>
              <a:ext uri="{FF2B5EF4-FFF2-40B4-BE49-F238E27FC236}">
                <a16:creationId xmlns:a16="http://schemas.microsoft.com/office/drawing/2014/main" id="{0C92DB70-1391-1732-2CC3-BB2DEEEA0EB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4126475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18C9CB-B793-99AB-AA1C-F8D162975C18}"/>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2023-09-24</a:t>
            </a:fld>
            <a:endParaRPr lang="en-SE"/>
          </a:p>
        </p:txBody>
      </p:sp>
      <p:sp>
        <p:nvSpPr>
          <p:cNvPr id="3" name="Footer Placeholder 2">
            <a:extLst>
              <a:ext uri="{FF2B5EF4-FFF2-40B4-BE49-F238E27FC236}">
                <a16:creationId xmlns:a16="http://schemas.microsoft.com/office/drawing/2014/main" id="{4F21F578-1D3F-1983-2D46-0CA027B99EF9}"/>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4" name="Slide Number Placeholder 3">
            <a:extLst>
              <a:ext uri="{FF2B5EF4-FFF2-40B4-BE49-F238E27FC236}">
                <a16:creationId xmlns:a16="http://schemas.microsoft.com/office/drawing/2014/main" id="{00846DD7-663E-8D55-AE79-CE7021794BF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0188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0088-7BEE-114C-47D2-7C75E421D6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E281FE15-BED3-4A69-C520-7C4D8C5B0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B31A165C-8EDB-CB77-96EC-BEE223002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D5828D-86AC-8E80-0618-7E5119BB7C3B}"/>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2023-09-24</a:t>
            </a:fld>
            <a:endParaRPr lang="en-SE"/>
          </a:p>
        </p:txBody>
      </p:sp>
      <p:sp>
        <p:nvSpPr>
          <p:cNvPr id="6" name="Footer Placeholder 5">
            <a:extLst>
              <a:ext uri="{FF2B5EF4-FFF2-40B4-BE49-F238E27FC236}">
                <a16:creationId xmlns:a16="http://schemas.microsoft.com/office/drawing/2014/main" id="{F41FC49E-0B95-1ACB-11FE-932A3352D1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2A459BAC-511D-50A7-5A19-87FF49189BF6}"/>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4297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537C-4A27-EA8C-7671-C1B8B31875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CE3BA6F3-D164-C635-D6FE-E6D0FBDCD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5FDB5F6A-9E7A-4DBD-7561-3ABB1CDF4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081FD9-7B78-D626-212F-84DC21CE6E07}"/>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2023-09-24</a:t>
            </a:fld>
            <a:endParaRPr lang="en-SE"/>
          </a:p>
        </p:txBody>
      </p:sp>
      <p:sp>
        <p:nvSpPr>
          <p:cNvPr id="6" name="Footer Placeholder 5">
            <a:extLst>
              <a:ext uri="{FF2B5EF4-FFF2-40B4-BE49-F238E27FC236}">
                <a16:creationId xmlns:a16="http://schemas.microsoft.com/office/drawing/2014/main" id="{00AF957F-24B7-0B57-8FC3-B96A0317298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7034E2AA-53BF-1C4E-F268-4F6427E3BDDB}"/>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254545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84F64-240D-C9B3-4318-EA03C8CB6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1998B89-FF20-91B4-3503-8B6F258DF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grpSp>
        <p:nvGrpSpPr>
          <p:cNvPr id="7" name="Group 6">
            <a:extLst>
              <a:ext uri="{FF2B5EF4-FFF2-40B4-BE49-F238E27FC236}">
                <a16:creationId xmlns:a16="http://schemas.microsoft.com/office/drawing/2014/main" id="{43CAFB99-334F-065D-1C77-534D9178CA71}"/>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37173820-6D4F-B0C4-A30B-F7D0678B2B6A}"/>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1D579E16-F6AE-08E5-6699-4737ED30B6B0}"/>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87B58126-C7BE-5D18-F25B-55D3658D4AEE}"/>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760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p:txBody>
          <a:bodyPr/>
          <a:lstStyle/>
          <a:p>
            <a:r>
              <a:rPr lang="en-GB" dirty="0"/>
              <a:t>UTILISATION–FOCUSED OUTCOMES FRAMEWORK</a:t>
            </a:r>
            <a:endParaRPr lang="en-SE" dirty="0"/>
          </a:p>
        </p:txBody>
      </p:sp>
      <p:sp>
        <p:nvSpPr>
          <p:cNvPr id="3" name="Subtitle 2">
            <a:extLst>
              <a:ext uri="{FF2B5EF4-FFF2-40B4-BE49-F238E27FC236}">
                <a16:creationId xmlns:a16="http://schemas.microsoft.com/office/drawing/2014/main" id="{D41D21B8-B733-D6AC-A679-00D982C92189}"/>
              </a:ext>
            </a:extLst>
          </p:cNvPr>
          <p:cNvSpPr>
            <a:spLocks noGrp="1"/>
          </p:cNvSpPr>
          <p:nvPr>
            <p:ph type="subTitle" idx="1"/>
          </p:nvPr>
        </p:nvSpPr>
        <p:spPr>
          <a:xfrm>
            <a:off x="1524000" y="3602038"/>
            <a:ext cx="9144000" cy="633095"/>
          </a:xfrm>
        </p:spPr>
        <p:txBody>
          <a:bodyPr>
            <a:normAutofit/>
          </a:bodyPr>
          <a:lstStyle/>
          <a:p>
            <a:r>
              <a:rPr lang="en-GB" dirty="0"/>
              <a:t>Implementation and evaluation</a:t>
            </a:r>
            <a:endParaRPr lang="en-SE" dirty="0"/>
          </a:p>
        </p:txBody>
      </p:sp>
      <p:sp>
        <p:nvSpPr>
          <p:cNvPr id="9" name="Subtitle 2">
            <a:extLst>
              <a:ext uri="{FF2B5EF4-FFF2-40B4-BE49-F238E27FC236}">
                <a16:creationId xmlns:a16="http://schemas.microsoft.com/office/drawing/2014/main" id="{5ADD9B8F-30B1-E9B3-FE6D-B4C2CCF58456}"/>
              </a:ext>
            </a:extLst>
          </p:cNvPr>
          <p:cNvSpPr txBox="1">
            <a:spLocks/>
          </p:cNvSpPr>
          <p:nvPr/>
        </p:nvSpPr>
        <p:spPr>
          <a:xfrm>
            <a:off x="1696949" y="4327208"/>
            <a:ext cx="9144000" cy="63309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Martin Persson </a:t>
            </a:r>
            <a:br>
              <a:rPr lang="en-GB" dirty="0"/>
            </a:br>
            <a:r>
              <a:rPr lang="en-GB" dirty="0"/>
              <a:t>Kristianstad University </a:t>
            </a:r>
          </a:p>
        </p:txBody>
      </p:sp>
    </p:spTree>
    <p:extLst>
      <p:ext uri="{BB962C8B-B14F-4D97-AF65-F5344CB8AC3E}">
        <p14:creationId xmlns:p14="http://schemas.microsoft.com/office/powerpoint/2010/main" val="1161591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7AE840-5EF2-D628-77AA-CFD80CEDCF6D}"/>
              </a:ext>
            </a:extLst>
          </p:cNvPr>
          <p:cNvSpPr>
            <a:spLocks noGrp="1"/>
          </p:cNvSpPr>
          <p:nvPr>
            <p:ph type="title"/>
          </p:nvPr>
        </p:nvSpPr>
        <p:spPr/>
        <p:txBody>
          <a:bodyPr/>
          <a:lstStyle/>
          <a:p>
            <a:r>
              <a:rPr lang="en-GB" dirty="0"/>
              <a:t>Involving Stakeholders (45 minutes):</a:t>
            </a:r>
            <a:endParaRPr lang="en-SE" dirty="0"/>
          </a:p>
        </p:txBody>
      </p:sp>
      <p:sp>
        <p:nvSpPr>
          <p:cNvPr id="5" name="Content Placeholder 4">
            <a:extLst>
              <a:ext uri="{FF2B5EF4-FFF2-40B4-BE49-F238E27FC236}">
                <a16:creationId xmlns:a16="http://schemas.microsoft.com/office/drawing/2014/main" id="{F253DD4D-D858-2AC3-9165-18C42A809935}"/>
              </a:ext>
            </a:extLst>
          </p:cNvPr>
          <p:cNvSpPr>
            <a:spLocks noGrp="1"/>
          </p:cNvSpPr>
          <p:nvPr>
            <p:ph idx="1"/>
          </p:nvPr>
        </p:nvSpPr>
        <p:spPr/>
        <p:txBody>
          <a:bodyPr/>
          <a:lstStyle/>
          <a:p>
            <a:r>
              <a:rPr lang="en-GB" dirty="0"/>
              <a:t>Who are the key stakeholders in the clinic's operations, and how have they been involved in the decision-making processes?</a:t>
            </a:r>
          </a:p>
          <a:p>
            <a:endParaRPr lang="en-GB" dirty="0"/>
          </a:p>
          <a:p>
            <a:r>
              <a:rPr lang="en-GB" dirty="0"/>
              <a:t>How have you ensured that the voices of the elderly patients and their families are represented in the clinic's approach?</a:t>
            </a:r>
          </a:p>
          <a:p>
            <a:endParaRPr lang="en-GB" dirty="0"/>
          </a:p>
          <a:p>
            <a:r>
              <a:rPr lang="en-GB" dirty="0"/>
              <a:t>What strategies have you implemented to gather feedback from both internal (staff, nurses, doctors) and external stakeholders (patients, families, community leaders)?</a:t>
            </a:r>
          </a:p>
          <a:p>
            <a:endParaRPr lang="en-GB" dirty="0"/>
          </a:p>
          <a:p>
            <a:endParaRPr lang="en-SE" dirty="0"/>
          </a:p>
        </p:txBody>
      </p:sp>
    </p:spTree>
    <p:extLst>
      <p:ext uri="{BB962C8B-B14F-4D97-AF65-F5344CB8AC3E}">
        <p14:creationId xmlns:p14="http://schemas.microsoft.com/office/powerpoint/2010/main" val="1521325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1E15A-561B-4629-BF40-5C50CAB2A8D6}"/>
              </a:ext>
            </a:extLst>
          </p:cNvPr>
          <p:cNvSpPr>
            <a:spLocks noGrp="1"/>
          </p:cNvSpPr>
          <p:nvPr>
            <p:ph type="title"/>
          </p:nvPr>
        </p:nvSpPr>
        <p:spPr/>
        <p:txBody>
          <a:bodyPr/>
          <a:lstStyle/>
          <a:p>
            <a:r>
              <a:rPr lang="en-GB" dirty="0"/>
              <a:t>Purpose of the Evaluation (45 minutes)</a:t>
            </a:r>
            <a:endParaRPr lang="en-SE" dirty="0"/>
          </a:p>
        </p:txBody>
      </p:sp>
      <p:sp>
        <p:nvSpPr>
          <p:cNvPr id="3" name="Content Placeholder 2">
            <a:extLst>
              <a:ext uri="{FF2B5EF4-FFF2-40B4-BE49-F238E27FC236}">
                <a16:creationId xmlns:a16="http://schemas.microsoft.com/office/drawing/2014/main" id="{C1C3EC50-47D6-46AC-3017-7C33620DEFFE}"/>
              </a:ext>
            </a:extLst>
          </p:cNvPr>
          <p:cNvSpPr>
            <a:spLocks noGrp="1"/>
          </p:cNvSpPr>
          <p:nvPr>
            <p:ph idx="1"/>
          </p:nvPr>
        </p:nvSpPr>
        <p:spPr/>
        <p:txBody>
          <a:bodyPr/>
          <a:lstStyle/>
          <a:p>
            <a:r>
              <a:rPr lang="en-GB" dirty="0"/>
              <a:t>What are the primary objectives of this evaluation?</a:t>
            </a:r>
          </a:p>
          <a:p>
            <a:endParaRPr lang="en-GB" dirty="0"/>
          </a:p>
          <a:p>
            <a:r>
              <a:rPr lang="en-GB" dirty="0"/>
              <a:t>How will the results of this evaluation be used to improve the clinic's approach to diagnosing and treating neurodevelopmental diseases in the elderly?</a:t>
            </a:r>
          </a:p>
          <a:p>
            <a:endParaRPr lang="en-GB" dirty="0"/>
          </a:p>
          <a:p>
            <a:r>
              <a:rPr lang="en-GB" dirty="0"/>
              <a:t>What are the expected outcomes of this evaluation for the clinic, the patients, and the wider community?</a:t>
            </a:r>
          </a:p>
          <a:p>
            <a:endParaRPr lang="en-GB" dirty="0"/>
          </a:p>
          <a:p>
            <a:endParaRPr lang="en-SE" dirty="0"/>
          </a:p>
        </p:txBody>
      </p:sp>
    </p:spTree>
    <p:extLst>
      <p:ext uri="{BB962C8B-B14F-4D97-AF65-F5344CB8AC3E}">
        <p14:creationId xmlns:p14="http://schemas.microsoft.com/office/powerpoint/2010/main" val="3664912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126CB-E8DA-4F0D-99F1-6E84296BA3D7}"/>
              </a:ext>
            </a:extLst>
          </p:cNvPr>
          <p:cNvSpPr>
            <a:spLocks noGrp="1"/>
          </p:cNvSpPr>
          <p:nvPr>
            <p:ph type="title"/>
          </p:nvPr>
        </p:nvSpPr>
        <p:spPr/>
        <p:txBody>
          <a:bodyPr/>
          <a:lstStyle/>
          <a:p>
            <a:r>
              <a:rPr lang="en-GB" dirty="0"/>
              <a:t>Designing the Evaluation (45 minutes)</a:t>
            </a:r>
            <a:endParaRPr lang="en-SE" dirty="0"/>
          </a:p>
        </p:txBody>
      </p:sp>
      <p:sp>
        <p:nvSpPr>
          <p:cNvPr id="3" name="Content Placeholder 2">
            <a:extLst>
              <a:ext uri="{FF2B5EF4-FFF2-40B4-BE49-F238E27FC236}">
                <a16:creationId xmlns:a16="http://schemas.microsoft.com/office/drawing/2014/main" id="{0FD7A1FA-C2AA-6A0A-6A21-887926316864}"/>
              </a:ext>
            </a:extLst>
          </p:cNvPr>
          <p:cNvSpPr>
            <a:spLocks noGrp="1"/>
          </p:cNvSpPr>
          <p:nvPr>
            <p:ph idx="1"/>
          </p:nvPr>
        </p:nvSpPr>
        <p:spPr/>
        <p:txBody>
          <a:bodyPr/>
          <a:lstStyle/>
          <a:p>
            <a:r>
              <a:rPr lang="en-GB" dirty="0"/>
              <a:t>What methods will you use to collect data for the evaluation (e.g., surveys, interviews, focus groups)?</a:t>
            </a:r>
          </a:p>
          <a:p>
            <a:endParaRPr lang="en-GB" dirty="0"/>
          </a:p>
          <a:p>
            <a:r>
              <a:rPr lang="en-GB" dirty="0"/>
              <a:t>How will you ensure that the evaluation design is culturally sensitive and tailored to the unique needs of the elderly population in Kandy?</a:t>
            </a:r>
          </a:p>
          <a:p>
            <a:endParaRPr lang="en-GB" dirty="0"/>
          </a:p>
          <a:p>
            <a:r>
              <a:rPr lang="en-GB" dirty="0"/>
              <a:t>What challenges do you anticipate in the data collection process, and how will you address them?</a:t>
            </a:r>
          </a:p>
          <a:p>
            <a:endParaRPr lang="en-GB" dirty="0"/>
          </a:p>
          <a:p>
            <a:endParaRPr lang="en-SE" dirty="0"/>
          </a:p>
        </p:txBody>
      </p:sp>
    </p:spTree>
    <p:extLst>
      <p:ext uri="{BB962C8B-B14F-4D97-AF65-F5344CB8AC3E}">
        <p14:creationId xmlns:p14="http://schemas.microsoft.com/office/powerpoint/2010/main" val="3881529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CDC77-C579-F26E-2292-63C25A298CF6}"/>
              </a:ext>
            </a:extLst>
          </p:cNvPr>
          <p:cNvSpPr>
            <a:spLocks noGrp="1"/>
          </p:cNvSpPr>
          <p:nvPr>
            <p:ph type="title"/>
          </p:nvPr>
        </p:nvSpPr>
        <p:spPr/>
        <p:txBody>
          <a:bodyPr>
            <a:noAutofit/>
          </a:bodyPr>
          <a:lstStyle/>
          <a:p>
            <a:r>
              <a:rPr lang="en-GB" dirty="0"/>
              <a:t>Indicators, Reporting and Interpretation </a:t>
            </a:r>
            <a:br>
              <a:rPr lang="en-GB" dirty="0"/>
            </a:br>
            <a:r>
              <a:rPr lang="en-GB" dirty="0"/>
              <a:t>(45 minutes)</a:t>
            </a:r>
            <a:endParaRPr lang="en-SE" dirty="0"/>
          </a:p>
        </p:txBody>
      </p:sp>
      <p:sp>
        <p:nvSpPr>
          <p:cNvPr id="3" name="Content Placeholder 2">
            <a:extLst>
              <a:ext uri="{FF2B5EF4-FFF2-40B4-BE49-F238E27FC236}">
                <a16:creationId xmlns:a16="http://schemas.microsoft.com/office/drawing/2014/main" id="{198861CB-C84F-636C-DD5F-02981372F145}"/>
              </a:ext>
            </a:extLst>
          </p:cNvPr>
          <p:cNvSpPr>
            <a:spLocks noGrp="1"/>
          </p:cNvSpPr>
          <p:nvPr>
            <p:ph idx="1"/>
          </p:nvPr>
        </p:nvSpPr>
        <p:spPr/>
        <p:txBody>
          <a:bodyPr/>
          <a:lstStyle/>
          <a:p>
            <a:r>
              <a:rPr lang="en-GB" dirty="0"/>
              <a:t>How will you analyse the data collected during the evaluation?</a:t>
            </a:r>
          </a:p>
          <a:p>
            <a:endParaRPr lang="en-GB" dirty="0"/>
          </a:p>
          <a:p>
            <a:r>
              <a:rPr lang="en-GB" dirty="0"/>
              <a:t>What key metrics will you focus on?</a:t>
            </a:r>
          </a:p>
          <a:p>
            <a:endParaRPr lang="en-GB" dirty="0"/>
          </a:p>
          <a:p>
            <a:r>
              <a:rPr lang="en-GB" dirty="0"/>
              <a:t>What are your indicators?</a:t>
            </a:r>
          </a:p>
          <a:p>
            <a:endParaRPr lang="en-GB" dirty="0"/>
          </a:p>
          <a:p>
            <a:r>
              <a:rPr lang="en-GB" dirty="0"/>
              <a:t>How will you ensure that the data is presented in a clear, unbiased, and actionable manner?</a:t>
            </a:r>
          </a:p>
          <a:p>
            <a:endParaRPr lang="en-GB" dirty="0"/>
          </a:p>
          <a:p>
            <a:endParaRPr lang="en-SE" dirty="0"/>
          </a:p>
        </p:txBody>
      </p:sp>
    </p:spTree>
    <p:extLst>
      <p:ext uri="{BB962C8B-B14F-4D97-AF65-F5344CB8AC3E}">
        <p14:creationId xmlns:p14="http://schemas.microsoft.com/office/powerpoint/2010/main" val="1967993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4547B-3A2E-0EC2-817E-0E02CF7E7422}"/>
              </a:ext>
            </a:extLst>
          </p:cNvPr>
          <p:cNvSpPr>
            <a:spLocks noGrp="1"/>
          </p:cNvSpPr>
          <p:nvPr>
            <p:ph type="title"/>
          </p:nvPr>
        </p:nvSpPr>
        <p:spPr/>
        <p:txBody>
          <a:bodyPr>
            <a:normAutofit/>
          </a:bodyPr>
          <a:lstStyle/>
          <a:p>
            <a:r>
              <a:rPr lang="en-GB" dirty="0"/>
              <a:t>Reporting Back to Stakeholders (45 minutes)</a:t>
            </a:r>
            <a:endParaRPr lang="en-SE" dirty="0"/>
          </a:p>
        </p:txBody>
      </p:sp>
      <p:sp>
        <p:nvSpPr>
          <p:cNvPr id="3" name="Content Placeholder 2">
            <a:extLst>
              <a:ext uri="{FF2B5EF4-FFF2-40B4-BE49-F238E27FC236}">
                <a16:creationId xmlns:a16="http://schemas.microsoft.com/office/drawing/2014/main" id="{DBAD1040-1C6B-5AA9-7157-B036A7C48A74}"/>
              </a:ext>
            </a:extLst>
          </p:cNvPr>
          <p:cNvSpPr>
            <a:spLocks noGrp="1"/>
          </p:cNvSpPr>
          <p:nvPr>
            <p:ph idx="1"/>
          </p:nvPr>
        </p:nvSpPr>
        <p:spPr/>
        <p:txBody>
          <a:bodyPr/>
          <a:lstStyle/>
          <a:p>
            <a:r>
              <a:rPr lang="en-GB" dirty="0"/>
              <a:t>How will you communicate the findings of the evaluation to the various stakeholders?</a:t>
            </a:r>
          </a:p>
          <a:p>
            <a:endParaRPr lang="en-GB" dirty="0"/>
          </a:p>
          <a:p>
            <a:r>
              <a:rPr lang="en-GB" dirty="0"/>
              <a:t>What strategies will you employ to ensure that the feedback is constructive and leads to actionable improvements?</a:t>
            </a:r>
          </a:p>
          <a:p>
            <a:endParaRPr lang="en-GB" dirty="0"/>
          </a:p>
          <a:p>
            <a:r>
              <a:rPr lang="en-GB" dirty="0"/>
              <a:t>How will you address any concerns or criticisms raised by stakeholders in response to the evaluation report?</a:t>
            </a:r>
          </a:p>
          <a:p>
            <a:endParaRPr lang="en-GB" dirty="0"/>
          </a:p>
          <a:p>
            <a:endParaRPr lang="en-SE" dirty="0"/>
          </a:p>
        </p:txBody>
      </p:sp>
    </p:spTree>
    <p:extLst>
      <p:ext uri="{BB962C8B-B14F-4D97-AF65-F5344CB8AC3E}">
        <p14:creationId xmlns:p14="http://schemas.microsoft.com/office/powerpoint/2010/main" val="1408476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4E914-43AC-45CA-4EB8-08F403A0AE5F}"/>
              </a:ext>
            </a:extLst>
          </p:cNvPr>
          <p:cNvSpPr>
            <a:spLocks noGrp="1"/>
          </p:cNvSpPr>
          <p:nvPr>
            <p:ph type="title"/>
          </p:nvPr>
        </p:nvSpPr>
        <p:spPr/>
        <p:txBody>
          <a:bodyPr/>
          <a:lstStyle/>
          <a:p>
            <a:r>
              <a:rPr lang="en-GB" dirty="0"/>
              <a:t>Conclusion and Q&amp;A (15 minutes)</a:t>
            </a:r>
            <a:endParaRPr lang="en-SE" dirty="0"/>
          </a:p>
        </p:txBody>
      </p:sp>
      <p:sp>
        <p:nvSpPr>
          <p:cNvPr id="3" name="Content Placeholder 2">
            <a:extLst>
              <a:ext uri="{FF2B5EF4-FFF2-40B4-BE49-F238E27FC236}">
                <a16:creationId xmlns:a16="http://schemas.microsoft.com/office/drawing/2014/main" id="{21AE12A5-240C-3FDF-634E-E91A774B7116}"/>
              </a:ext>
            </a:extLst>
          </p:cNvPr>
          <p:cNvSpPr>
            <a:spLocks noGrp="1"/>
          </p:cNvSpPr>
          <p:nvPr>
            <p:ph idx="1"/>
          </p:nvPr>
        </p:nvSpPr>
        <p:spPr/>
        <p:txBody>
          <a:bodyPr/>
          <a:lstStyle/>
          <a:p>
            <a:r>
              <a:rPr lang="en-GB" dirty="0"/>
              <a:t>Recap of the workshop's key takeaways</a:t>
            </a:r>
          </a:p>
          <a:p>
            <a:endParaRPr lang="en-GB" dirty="0"/>
          </a:p>
          <a:p>
            <a:r>
              <a:rPr lang="en-GB" dirty="0"/>
              <a:t>Open floor for questions, discussions, and sharing personal experiences.</a:t>
            </a:r>
            <a:endParaRPr lang="en-SE" dirty="0"/>
          </a:p>
        </p:txBody>
      </p:sp>
    </p:spTree>
    <p:extLst>
      <p:ext uri="{BB962C8B-B14F-4D97-AF65-F5344CB8AC3E}">
        <p14:creationId xmlns:p14="http://schemas.microsoft.com/office/powerpoint/2010/main" val="1635129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a:xfrm>
            <a:off x="838200" y="149972"/>
            <a:ext cx="10515600" cy="874395"/>
          </a:xfrm>
        </p:spPr>
        <p:txBody>
          <a:bodyPr/>
          <a:lstStyle/>
          <a:p>
            <a:pPr algn="ctr"/>
            <a:r>
              <a:rPr lang="en-SE" dirty="0"/>
              <a:t>Learning Objectives</a:t>
            </a: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Autofit/>
          </a:bodyPr>
          <a:lstStyle/>
          <a:p>
            <a:r>
              <a:rPr lang="en-GB" dirty="0"/>
              <a:t>Identify and Understand Stakeholder Involvement</a:t>
            </a:r>
          </a:p>
          <a:p>
            <a:r>
              <a:rPr lang="en-GB" dirty="0"/>
              <a:t>Articulate the Purpose and Objectives of the Evaluation</a:t>
            </a:r>
          </a:p>
          <a:p>
            <a:r>
              <a:rPr lang="en-GB" dirty="0"/>
              <a:t>Develop Cultural and Demographic Sensitivity in Evaluation Design</a:t>
            </a:r>
          </a:p>
          <a:p>
            <a:r>
              <a:rPr lang="en-GB" dirty="0"/>
              <a:t>Select Appropriate Data Collection Methods</a:t>
            </a:r>
          </a:p>
          <a:p>
            <a:r>
              <a:rPr lang="en-GB" dirty="0"/>
              <a:t>Understand and Choose Indicators for Analysis</a:t>
            </a:r>
          </a:p>
          <a:p>
            <a:r>
              <a:rPr lang="en-GB" dirty="0"/>
              <a:t>Develop Skills in Data Interpretation and Reporting</a:t>
            </a:r>
          </a:p>
          <a:p>
            <a:r>
              <a:rPr lang="en-GB" dirty="0"/>
              <a:t>Master Communication and Feedback Strategies for Stakeholders</a:t>
            </a:r>
          </a:p>
        </p:txBody>
      </p:sp>
    </p:spTree>
    <p:extLst>
      <p:ext uri="{BB962C8B-B14F-4D97-AF65-F5344CB8AC3E}">
        <p14:creationId xmlns:p14="http://schemas.microsoft.com/office/powerpoint/2010/main" val="3095192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62D34-339E-A8C3-AB2E-8966B1632825}"/>
              </a:ext>
            </a:extLst>
          </p:cNvPr>
          <p:cNvSpPr>
            <a:spLocks noGrp="1"/>
          </p:cNvSpPr>
          <p:nvPr>
            <p:ph type="title"/>
          </p:nvPr>
        </p:nvSpPr>
        <p:spPr/>
        <p:txBody>
          <a:bodyPr/>
          <a:lstStyle/>
          <a:p>
            <a:pPr algn="ctr"/>
            <a:r>
              <a:rPr lang="en-SE"/>
              <a:t>I</a:t>
            </a:r>
            <a:r>
              <a:rPr lang="en-GB"/>
              <a:t>n</a:t>
            </a:r>
            <a:r>
              <a:rPr lang="en-SE"/>
              <a:t>structions </a:t>
            </a:r>
            <a:endParaRPr lang="en-SE" dirty="0"/>
          </a:p>
        </p:txBody>
      </p:sp>
      <p:sp>
        <p:nvSpPr>
          <p:cNvPr id="3" name="Content Placeholder 2">
            <a:extLst>
              <a:ext uri="{FF2B5EF4-FFF2-40B4-BE49-F238E27FC236}">
                <a16:creationId xmlns:a16="http://schemas.microsoft.com/office/drawing/2014/main" id="{9BCA34D1-5A51-EEF2-FD0F-8AC38BB70C3D}"/>
              </a:ext>
            </a:extLst>
          </p:cNvPr>
          <p:cNvSpPr>
            <a:spLocks noGrp="1"/>
          </p:cNvSpPr>
          <p:nvPr>
            <p:ph idx="1"/>
          </p:nvPr>
        </p:nvSpPr>
        <p:spPr>
          <a:xfrm>
            <a:off x="838200" y="1371601"/>
            <a:ext cx="10515600" cy="2595716"/>
          </a:xfrm>
        </p:spPr>
        <p:txBody>
          <a:bodyPr/>
          <a:lstStyle/>
          <a:p>
            <a:r>
              <a:rPr lang="en-GB" dirty="0"/>
              <a:t>Prior to commencing this exercise, it is imperative that all students thoroughly review the assigned reading materials. This foundational knowledge is essential for meaningful engagement and effective participation in the upcoming tasks. </a:t>
            </a:r>
          </a:p>
          <a:p>
            <a:r>
              <a:rPr lang="en-GB" dirty="0"/>
              <a:t>Please ensure that the students are prepared in order to optimise the learning experience.</a:t>
            </a:r>
            <a:endParaRPr lang="en-SE" dirty="0"/>
          </a:p>
          <a:p>
            <a:endParaRPr lang="en-SE" dirty="0"/>
          </a:p>
          <a:p>
            <a:endParaRPr lang="en-SE" dirty="0"/>
          </a:p>
        </p:txBody>
      </p:sp>
      <p:graphicFrame>
        <p:nvGraphicFramePr>
          <p:cNvPr id="4" name="Table 3">
            <a:extLst>
              <a:ext uri="{FF2B5EF4-FFF2-40B4-BE49-F238E27FC236}">
                <a16:creationId xmlns:a16="http://schemas.microsoft.com/office/drawing/2014/main" id="{097C0AAF-C2A7-70F3-F0CB-FEDB32D29369}"/>
              </a:ext>
            </a:extLst>
          </p:cNvPr>
          <p:cNvGraphicFramePr>
            <a:graphicFrameLocks noGrp="1"/>
          </p:cNvGraphicFramePr>
          <p:nvPr>
            <p:extLst>
              <p:ext uri="{D42A27DB-BD31-4B8C-83A1-F6EECF244321}">
                <p14:modId xmlns:p14="http://schemas.microsoft.com/office/powerpoint/2010/main" val="3309486117"/>
              </p:ext>
            </p:extLst>
          </p:nvPr>
        </p:nvGraphicFramePr>
        <p:xfrm>
          <a:off x="2728451" y="3967317"/>
          <a:ext cx="6445044" cy="1961534"/>
        </p:xfrm>
        <a:graphic>
          <a:graphicData uri="http://schemas.openxmlformats.org/drawingml/2006/table">
            <a:tbl>
              <a:tblPr>
                <a:tableStyleId>{5C22544A-7EE6-4342-B048-85BDC9FD1C3A}</a:tableStyleId>
              </a:tblPr>
              <a:tblGrid>
                <a:gridCol w="2465893">
                  <a:extLst>
                    <a:ext uri="{9D8B030D-6E8A-4147-A177-3AD203B41FA5}">
                      <a16:colId xmlns:a16="http://schemas.microsoft.com/office/drawing/2014/main" val="3020801754"/>
                    </a:ext>
                  </a:extLst>
                </a:gridCol>
                <a:gridCol w="2849477">
                  <a:extLst>
                    <a:ext uri="{9D8B030D-6E8A-4147-A177-3AD203B41FA5}">
                      <a16:colId xmlns:a16="http://schemas.microsoft.com/office/drawing/2014/main" val="3314081386"/>
                    </a:ext>
                  </a:extLst>
                </a:gridCol>
                <a:gridCol w="1129674">
                  <a:extLst>
                    <a:ext uri="{9D8B030D-6E8A-4147-A177-3AD203B41FA5}">
                      <a16:colId xmlns:a16="http://schemas.microsoft.com/office/drawing/2014/main" val="4015062267"/>
                    </a:ext>
                  </a:extLst>
                </a:gridCol>
              </a:tblGrid>
              <a:tr h="1176920">
                <a:tc>
                  <a:txBody>
                    <a:bodyPr/>
                    <a:lstStyle/>
                    <a:p>
                      <a:pPr algn="ctr" fontAlgn="ctr"/>
                      <a:r>
                        <a:rPr lang="en-GB" sz="1600" u="none" strike="noStrike" dirty="0">
                          <a:effectLst/>
                        </a:rPr>
                        <a:t>Looking Back,</a:t>
                      </a:r>
                      <a:br>
                        <a:rPr lang="en-GB" sz="1600" u="none" strike="noStrike" dirty="0">
                          <a:effectLst/>
                        </a:rPr>
                      </a:br>
                      <a:r>
                        <a:rPr lang="en-GB" sz="1600" u="none" strike="noStrike" dirty="0">
                          <a:effectLst/>
                        </a:rPr>
                        <a:t>Moving Forward</a:t>
                      </a:r>
                      <a:endParaRPr lang="en-GB"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600" u="none" strike="noStrike" dirty="0">
                          <a:effectLst/>
                        </a:rPr>
                        <a:t>Part Two:</a:t>
                      </a:r>
                      <a:br>
                        <a:rPr lang="en-GB" sz="1600" u="none" strike="noStrike" dirty="0">
                          <a:effectLst/>
                        </a:rPr>
                      </a:br>
                      <a:r>
                        <a:rPr lang="en-GB" sz="1600" u="none" strike="noStrike" dirty="0">
                          <a:effectLst/>
                        </a:rPr>
                        <a:t>The Evaluation Process Step by Step</a:t>
                      </a:r>
                      <a:endParaRPr lang="en-GB"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600" u="none" strike="noStrike" dirty="0">
                          <a:effectLst/>
                        </a:rPr>
                        <a:t>p.57 to 93</a:t>
                      </a:r>
                      <a:endParaRPr lang="en-GB"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1613267"/>
                  </a:ext>
                </a:extLst>
              </a:tr>
              <a:tr h="784614">
                <a:tc>
                  <a:txBody>
                    <a:bodyPr/>
                    <a:lstStyle/>
                    <a:p>
                      <a:pPr algn="ctr" fontAlgn="ctr"/>
                      <a:r>
                        <a:rPr lang="en-GB" sz="1600" u="none" strike="noStrike">
                          <a:effectLst/>
                        </a:rPr>
                        <a:t>HI3 - Theoretical report</a:t>
                      </a:r>
                      <a:endParaRPr lang="en-GB"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600" u="none" strike="noStrike" dirty="0">
                          <a:effectLst/>
                        </a:rPr>
                        <a:t>UTILISATION–FOCUSED OUTCOMES FRAMEWORK</a:t>
                      </a:r>
                      <a:endParaRPr lang="en-GB" sz="1600" b="0" i="0" u="none" strike="noStrike" dirty="0">
                        <a:solidFill>
                          <a:srgbClr val="000000"/>
                        </a:solidFill>
                        <a:effectLst/>
                        <a:latin typeface="Helvetica" pitchFamily="2" charset="0"/>
                      </a:endParaRPr>
                    </a:p>
                  </a:txBody>
                  <a:tcPr marL="9525" marR="9525" marT="9525" marB="0" anchor="ctr"/>
                </a:tc>
                <a:tc>
                  <a:txBody>
                    <a:bodyPr/>
                    <a:lstStyle/>
                    <a:p>
                      <a:pPr algn="ctr" fontAlgn="ctr"/>
                      <a:r>
                        <a:rPr lang="en-GB" sz="1600" u="none" strike="noStrike" dirty="0">
                          <a:effectLst/>
                        </a:rPr>
                        <a:t>p.35 to 38, </a:t>
                      </a:r>
                      <a:br>
                        <a:rPr lang="en-GB" sz="1600" u="none" strike="noStrike" dirty="0">
                          <a:effectLst/>
                        </a:rPr>
                      </a:br>
                      <a:r>
                        <a:rPr lang="en-GB" sz="1600" u="none" strike="noStrike" dirty="0">
                          <a:effectLst/>
                        </a:rPr>
                        <a:t>p.44 to 48</a:t>
                      </a:r>
                      <a:endParaRPr lang="en-GB" sz="1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62100668"/>
                  </a:ext>
                </a:extLst>
              </a:tr>
            </a:tbl>
          </a:graphicData>
        </a:graphic>
      </p:graphicFrame>
    </p:spTree>
    <p:extLst>
      <p:ext uri="{BB962C8B-B14F-4D97-AF65-F5344CB8AC3E}">
        <p14:creationId xmlns:p14="http://schemas.microsoft.com/office/powerpoint/2010/main" val="1358695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23AEE-DBC3-2C70-FA08-BDBA8D1777B6}"/>
              </a:ext>
            </a:extLst>
          </p:cNvPr>
          <p:cNvSpPr>
            <a:spLocks noGrp="1"/>
          </p:cNvSpPr>
          <p:nvPr>
            <p:ph type="title"/>
          </p:nvPr>
        </p:nvSpPr>
        <p:spPr/>
        <p:txBody>
          <a:bodyPr>
            <a:normAutofit fontScale="90000"/>
          </a:bodyPr>
          <a:lstStyle/>
          <a:p>
            <a:pPr algn="ctr"/>
            <a:r>
              <a:rPr lang="en-GB" dirty="0"/>
              <a:t>Teacher Instructions: </a:t>
            </a:r>
            <a:br>
              <a:rPr lang="en-GB" dirty="0"/>
            </a:br>
            <a:r>
              <a:rPr lang="en-GB" dirty="0"/>
              <a:t>Group Formation and Participation</a:t>
            </a:r>
            <a:endParaRPr lang="en-SE" dirty="0"/>
          </a:p>
        </p:txBody>
      </p:sp>
      <p:sp>
        <p:nvSpPr>
          <p:cNvPr id="3" name="Content Placeholder 2">
            <a:extLst>
              <a:ext uri="{FF2B5EF4-FFF2-40B4-BE49-F238E27FC236}">
                <a16:creationId xmlns:a16="http://schemas.microsoft.com/office/drawing/2014/main" id="{3E11B79D-7E23-24F8-C73A-A2D19A5F70F6}"/>
              </a:ext>
            </a:extLst>
          </p:cNvPr>
          <p:cNvSpPr>
            <a:spLocks noGrp="1"/>
          </p:cNvSpPr>
          <p:nvPr>
            <p:ph idx="1"/>
          </p:nvPr>
        </p:nvSpPr>
        <p:spPr/>
        <p:txBody>
          <a:bodyPr>
            <a:normAutofit lnSpcReduction="10000"/>
          </a:bodyPr>
          <a:lstStyle/>
          <a:p>
            <a:r>
              <a:rPr lang="en-GB" dirty="0"/>
              <a:t>Objective:</a:t>
            </a:r>
          </a:p>
          <a:p>
            <a:pPr lvl="1"/>
            <a:r>
              <a:rPr lang="en-GB" dirty="0"/>
              <a:t>To facilitate active, equitable participation in the exercise on identifying indicators for evaluating an outreach clinic's approach to neurodevelopmental diseases in the elderly.</a:t>
            </a:r>
          </a:p>
          <a:p>
            <a:r>
              <a:rPr lang="en-GB" dirty="0"/>
              <a:t>Preparation</a:t>
            </a:r>
          </a:p>
          <a:p>
            <a:pPr lvl="1"/>
            <a:r>
              <a:rPr lang="en-GB" dirty="0"/>
              <a:t>Ensure that all students have read the assigned materials before beginning the exercise. Remind them that this foundational knowledge is crucial for meaningful engagement.</a:t>
            </a:r>
          </a:p>
          <a:p>
            <a:r>
              <a:rPr lang="en-GB" dirty="0"/>
              <a:t>Divide into Groups</a:t>
            </a:r>
          </a:p>
          <a:p>
            <a:pPr lvl="1"/>
            <a:r>
              <a:rPr lang="en-GB" dirty="0"/>
              <a:t>Organize the class into small groups, each consisting of 4 students. Use your discretion to create balanced groups where each member can contribute effectively. You may choose to assign groups randomly or based on specific criteria (e.g., diverse skills, interests, etc.).</a:t>
            </a:r>
            <a:endParaRPr lang="en-SE" dirty="0"/>
          </a:p>
        </p:txBody>
      </p:sp>
    </p:spTree>
    <p:extLst>
      <p:ext uri="{BB962C8B-B14F-4D97-AF65-F5344CB8AC3E}">
        <p14:creationId xmlns:p14="http://schemas.microsoft.com/office/powerpoint/2010/main" val="4252090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23AEE-DBC3-2C70-FA08-BDBA8D1777B6}"/>
              </a:ext>
            </a:extLst>
          </p:cNvPr>
          <p:cNvSpPr>
            <a:spLocks noGrp="1"/>
          </p:cNvSpPr>
          <p:nvPr>
            <p:ph type="title"/>
          </p:nvPr>
        </p:nvSpPr>
        <p:spPr/>
        <p:txBody>
          <a:bodyPr>
            <a:normAutofit fontScale="90000"/>
          </a:bodyPr>
          <a:lstStyle/>
          <a:p>
            <a:pPr algn="ctr"/>
            <a:r>
              <a:rPr lang="en-GB" dirty="0"/>
              <a:t>Teacher Instructions: </a:t>
            </a:r>
            <a:br>
              <a:rPr lang="en-GB" dirty="0"/>
            </a:br>
            <a:r>
              <a:rPr lang="en-GB" dirty="0"/>
              <a:t>Group Formation and Participation</a:t>
            </a:r>
            <a:endParaRPr lang="en-SE" dirty="0"/>
          </a:p>
        </p:txBody>
      </p:sp>
      <p:sp>
        <p:nvSpPr>
          <p:cNvPr id="3" name="Content Placeholder 2">
            <a:extLst>
              <a:ext uri="{FF2B5EF4-FFF2-40B4-BE49-F238E27FC236}">
                <a16:creationId xmlns:a16="http://schemas.microsoft.com/office/drawing/2014/main" id="{3E11B79D-7E23-24F8-C73A-A2D19A5F70F6}"/>
              </a:ext>
            </a:extLst>
          </p:cNvPr>
          <p:cNvSpPr>
            <a:spLocks noGrp="1"/>
          </p:cNvSpPr>
          <p:nvPr>
            <p:ph idx="1"/>
          </p:nvPr>
        </p:nvSpPr>
        <p:spPr/>
        <p:txBody>
          <a:bodyPr>
            <a:normAutofit/>
          </a:bodyPr>
          <a:lstStyle/>
          <a:p>
            <a:r>
              <a:rPr lang="en-GB" dirty="0"/>
              <a:t>Set Expectations</a:t>
            </a:r>
          </a:p>
          <a:p>
            <a:pPr lvl="1"/>
            <a:r>
              <a:rPr lang="en-GB" dirty="0"/>
              <a:t>Clearly articulate that all group members are expected to participate actively in the exercise. Mention that each member has unique insights that are valuable for the comprehensive evaluation of the clinic.</a:t>
            </a:r>
          </a:p>
          <a:p>
            <a:r>
              <a:rPr lang="en-GB" dirty="0"/>
              <a:t>Monitor Progress</a:t>
            </a:r>
          </a:p>
          <a:p>
            <a:pPr lvl="1"/>
            <a:r>
              <a:rPr lang="en-GB" dirty="0"/>
              <a:t>During the exercise, walk around the room to observe each group. Look for signs that all group members are involved. If you notice someone who is not participating, consider gently encouraging them or prompting the group to include all members.</a:t>
            </a:r>
          </a:p>
        </p:txBody>
      </p:sp>
    </p:spTree>
    <p:extLst>
      <p:ext uri="{BB962C8B-B14F-4D97-AF65-F5344CB8AC3E}">
        <p14:creationId xmlns:p14="http://schemas.microsoft.com/office/powerpoint/2010/main" val="595465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23AEE-DBC3-2C70-FA08-BDBA8D1777B6}"/>
              </a:ext>
            </a:extLst>
          </p:cNvPr>
          <p:cNvSpPr>
            <a:spLocks noGrp="1"/>
          </p:cNvSpPr>
          <p:nvPr>
            <p:ph type="title"/>
          </p:nvPr>
        </p:nvSpPr>
        <p:spPr/>
        <p:txBody>
          <a:bodyPr>
            <a:normAutofit fontScale="90000"/>
          </a:bodyPr>
          <a:lstStyle/>
          <a:p>
            <a:pPr algn="ctr"/>
            <a:r>
              <a:rPr lang="en-GB" dirty="0"/>
              <a:t>Teacher Instructions: </a:t>
            </a:r>
            <a:br>
              <a:rPr lang="en-GB" dirty="0"/>
            </a:br>
            <a:r>
              <a:rPr lang="en-GB" dirty="0"/>
              <a:t>Group Formation and Participation</a:t>
            </a:r>
            <a:endParaRPr lang="en-SE" dirty="0"/>
          </a:p>
        </p:txBody>
      </p:sp>
      <p:sp>
        <p:nvSpPr>
          <p:cNvPr id="3" name="Content Placeholder 2">
            <a:extLst>
              <a:ext uri="{FF2B5EF4-FFF2-40B4-BE49-F238E27FC236}">
                <a16:creationId xmlns:a16="http://schemas.microsoft.com/office/drawing/2014/main" id="{3E11B79D-7E23-24F8-C73A-A2D19A5F70F6}"/>
              </a:ext>
            </a:extLst>
          </p:cNvPr>
          <p:cNvSpPr>
            <a:spLocks noGrp="1"/>
          </p:cNvSpPr>
          <p:nvPr>
            <p:ph idx="1"/>
          </p:nvPr>
        </p:nvSpPr>
        <p:spPr/>
        <p:txBody>
          <a:bodyPr>
            <a:normAutofit/>
          </a:bodyPr>
          <a:lstStyle/>
          <a:p>
            <a:r>
              <a:rPr lang="en-GB" dirty="0"/>
              <a:t>Spot Checks</a:t>
            </a:r>
          </a:p>
          <a:p>
            <a:pPr lvl="1"/>
            <a:r>
              <a:rPr lang="en-GB" dirty="0"/>
              <a:t>Periodically pause the exercise to check in with each group. Ask questions that encourage participation from all members, such as, "Has everyone in the group contributed an idea yet?" or "Is there an aspect that hasn’t yet been discussed within your group?"</a:t>
            </a:r>
          </a:p>
          <a:p>
            <a:r>
              <a:rPr lang="en-GB" dirty="0"/>
              <a:t>Reiterate Importance of Teamwork</a:t>
            </a:r>
          </a:p>
          <a:p>
            <a:pPr lvl="1"/>
            <a:r>
              <a:rPr lang="en-GB" dirty="0"/>
              <a:t>Before groups present their findings, remind them of the importance of showcasing the ideas and contributions of all members. This will emphasize that each participant's input is valued.</a:t>
            </a:r>
            <a:endParaRPr lang="en-SE" dirty="0"/>
          </a:p>
        </p:txBody>
      </p:sp>
    </p:spTree>
    <p:extLst>
      <p:ext uri="{BB962C8B-B14F-4D97-AF65-F5344CB8AC3E}">
        <p14:creationId xmlns:p14="http://schemas.microsoft.com/office/powerpoint/2010/main" val="2909849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032A9-457C-4307-157F-DB840F58C31D}"/>
              </a:ext>
            </a:extLst>
          </p:cNvPr>
          <p:cNvSpPr>
            <a:spLocks noGrp="1"/>
          </p:cNvSpPr>
          <p:nvPr>
            <p:ph type="title"/>
          </p:nvPr>
        </p:nvSpPr>
        <p:spPr/>
        <p:txBody>
          <a:bodyPr/>
          <a:lstStyle/>
          <a:p>
            <a:pPr algn="ctr"/>
            <a:r>
              <a:rPr lang="en-SE" dirty="0"/>
              <a:t>Case study</a:t>
            </a:r>
          </a:p>
        </p:txBody>
      </p:sp>
      <p:sp>
        <p:nvSpPr>
          <p:cNvPr id="3" name="Content Placeholder 2">
            <a:extLst>
              <a:ext uri="{FF2B5EF4-FFF2-40B4-BE49-F238E27FC236}">
                <a16:creationId xmlns:a16="http://schemas.microsoft.com/office/drawing/2014/main" id="{D4CD87EF-5475-B5EB-C340-8415D1BE941C}"/>
              </a:ext>
            </a:extLst>
          </p:cNvPr>
          <p:cNvSpPr>
            <a:spLocks noGrp="1"/>
          </p:cNvSpPr>
          <p:nvPr>
            <p:ph idx="1"/>
          </p:nvPr>
        </p:nvSpPr>
        <p:spPr/>
        <p:txBody>
          <a:bodyPr>
            <a:normAutofit/>
          </a:bodyPr>
          <a:lstStyle/>
          <a:p>
            <a:pPr marL="0" indent="0" algn="ctr">
              <a:buNone/>
            </a:pPr>
            <a:r>
              <a:rPr lang="en-GB" b="1" dirty="0">
                <a:effectLst/>
                <a:ea typeface="Calibri" panose="020F0502020204030204" pitchFamily="34" charset="0"/>
                <a:cs typeface="Times New Roman" panose="02020603050405020304" pitchFamily="18" charset="0"/>
              </a:rPr>
              <a:t>Evaluating the Outreach Clinic's Approach to Neurodevelopmental Diseases in the Elderly in Sri Lanka</a:t>
            </a:r>
            <a:r>
              <a:rPr lang="en-SE" dirty="0">
                <a:effectLst/>
              </a:rPr>
              <a:t> </a:t>
            </a:r>
          </a:p>
          <a:p>
            <a:pPr marL="0" indent="0">
              <a:buNone/>
            </a:pPr>
            <a:endParaRPr lang="en-SE" dirty="0"/>
          </a:p>
          <a:p>
            <a:pPr marL="0" indent="0">
              <a:buNone/>
            </a:pPr>
            <a:r>
              <a:rPr lang="en-GB" dirty="0"/>
              <a:t>Scenario: In the bustling city of Kandy, Sri Lanka, an outreach clinic has been established with a special focus on the elderly. Recent data suggests a surge in neurodevelopmental diseases among this age group. As a student, you are to assume the role of Mr. </a:t>
            </a:r>
            <a:r>
              <a:rPr lang="en-GB" dirty="0" err="1"/>
              <a:t>Aravinda</a:t>
            </a:r>
            <a:r>
              <a:rPr lang="en-GB" dirty="0"/>
              <a:t>, the nurse manager of this clinic. The health authorities have requested an evaluation report on the clinic's approach to diagnosing and treating neurodevelopmental diseases in the elderly. Your task is to conduct a comprehensive evaluation and present your findings.</a:t>
            </a:r>
            <a:endParaRPr lang="en-SE" dirty="0"/>
          </a:p>
        </p:txBody>
      </p:sp>
    </p:spTree>
    <p:extLst>
      <p:ext uri="{BB962C8B-B14F-4D97-AF65-F5344CB8AC3E}">
        <p14:creationId xmlns:p14="http://schemas.microsoft.com/office/powerpoint/2010/main" val="2663529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132FDFE-F126-8DC9-5841-CF0C94B54956}"/>
              </a:ext>
            </a:extLst>
          </p:cNvPr>
          <p:cNvSpPr>
            <a:spLocks noGrp="1"/>
          </p:cNvSpPr>
          <p:nvPr>
            <p:ph type="title"/>
          </p:nvPr>
        </p:nvSpPr>
        <p:spPr/>
        <p:txBody>
          <a:bodyPr>
            <a:normAutofit/>
          </a:bodyPr>
          <a:lstStyle/>
          <a:p>
            <a:r>
              <a:rPr lang="en-GB" sz="4400" b="1" kern="100" dirty="0">
                <a:effectLst/>
                <a:latin typeface="Calibri" panose="020F0502020204030204" pitchFamily="34" charset="0"/>
                <a:ea typeface="Calibri" panose="020F0502020204030204" pitchFamily="34" charset="0"/>
                <a:cs typeface="Times New Roman" panose="02020603050405020304" pitchFamily="18" charset="0"/>
              </a:rPr>
              <a:t>Evaluation Areas and Questions</a:t>
            </a:r>
            <a:endParaRPr lang="en-SE" sz="4400" dirty="0"/>
          </a:p>
        </p:txBody>
      </p:sp>
      <p:sp>
        <p:nvSpPr>
          <p:cNvPr id="5" name="Text Placeholder 4">
            <a:extLst>
              <a:ext uri="{FF2B5EF4-FFF2-40B4-BE49-F238E27FC236}">
                <a16:creationId xmlns:a16="http://schemas.microsoft.com/office/drawing/2014/main" id="{15F83543-C48B-AEA2-5000-73A5F1D5898A}"/>
              </a:ext>
            </a:extLst>
          </p:cNvPr>
          <p:cNvSpPr>
            <a:spLocks noGrp="1"/>
          </p:cNvSpPr>
          <p:nvPr>
            <p:ph type="body" idx="1"/>
          </p:nvPr>
        </p:nvSpPr>
        <p:spPr/>
        <p:txBody>
          <a:bodyPr/>
          <a:lstStyle/>
          <a:p>
            <a:endParaRPr lang="en-SE"/>
          </a:p>
        </p:txBody>
      </p:sp>
    </p:spTree>
    <p:extLst>
      <p:ext uri="{BB962C8B-B14F-4D97-AF65-F5344CB8AC3E}">
        <p14:creationId xmlns:p14="http://schemas.microsoft.com/office/powerpoint/2010/main" val="2942630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9A2FD87-17F6-77C2-85C9-AD10E91AEBDE}"/>
              </a:ext>
            </a:extLst>
          </p:cNvPr>
          <p:cNvSpPr>
            <a:spLocks noGrp="1"/>
          </p:cNvSpPr>
          <p:nvPr>
            <p:ph type="title"/>
          </p:nvPr>
        </p:nvSpPr>
        <p:spPr/>
        <p:txBody>
          <a:bodyPr/>
          <a:lstStyle/>
          <a:p>
            <a:pPr algn="ctr"/>
            <a:r>
              <a:rPr lang="en-SE" dirty="0"/>
              <a:t>Structure </a:t>
            </a:r>
          </a:p>
        </p:txBody>
      </p:sp>
      <p:sp>
        <p:nvSpPr>
          <p:cNvPr id="5" name="Content Placeholder 4">
            <a:extLst>
              <a:ext uri="{FF2B5EF4-FFF2-40B4-BE49-F238E27FC236}">
                <a16:creationId xmlns:a16="http://schemas.microsoft.com/office/drawing/2014/main" id="{D2FD7061-1B0A-C632-4A06-EE81023A71E3}"/>
              </a:ext>
            </a:extLst>
          </p:cNvPr>
          <p:cNvSpPr>
            <a:spLocks noGrp="1"/>
          </p:cNvSpPr>
          <p:nvPr>
            <p:ph idx="1"/>
          </p:nvPr>
        </p:nvSpPr>
        <p:spPr/>
        <p:txBody>
          <a:bodyPr/>
          <a:lstStyle/>
          <a:p>
            <a:r>
              <a:rPr lang="en-GB" dirty="0"/>
              <a:t>T</a:t>
            </a:r>
            <a:r>
              <a:rPr lang="en-SE" dirty="0"/>
              <a:t>here are five segments of </a:t>
            </a:r>
            <a:r>
              <a:rPr lang="en-GB" dirty="0"/>
              <a:t>evaluation areas and questions</a:t>
            </a:r>
            <a:r>
              <a:rPr lang="en-SE" dirty="0"/>
              <a:t> </a:t>
            </a:r>
          </a:p>
          <a:p>
            <a:r>
              <a:rPr lang="en-SE" dirty="0"/>
              <a:t>They are 45 minutes each. </a:t>
            </a:r>
          </a:p>
          <a:p>
            <a:pPr lvl="1"/>
            <a:r>
              <a:rPr lang="en-SE" sz="2800" dirty="0"/>
              <a:t>30 minutes group work</a:t>
            </a:r>
          </a:p>
          <a:p>
            <a:pPr lvl="1"/>
            <a:r>
              <a:rPr lang="en-SE" sz="2800" dirty="0"/>
              <a:t>15 minutes for feedback and discussions  </a:t>
            </a:r>
          </a:p>
        </p:txBody>
      </p:sp>
    </p:spTree>
    <p:extLst>
      <p:ext uri="{BB962C8B-B14F-4D97-AF65-F5344CB8AC3E}">
        <p14:creationId xmlns:p14="http://schemas.microsoft.com/office/powerpoint/2010/main" val="2151685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1940</TotalTime>
  <Words>1242</Words>
  <Application>Microsoft Macintosh PowerPoint</Application>
  <PresentationFormat>Widescreen</PresentationFormat>
  <Paragraphs>104</Paragraphs>
  <Slides>15</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Helvetica</vt:lpstr>
      <vt:lpstr>Office Theme</vt:lpstr>
      <vt:lpstr>UTILISATION–FOCUSED OUTCOMES FRAMEWORK</vt:lpstr>
      <vt:lpstr>Learning Objectives</vt:lpstr>
      <vt:lpstr>Instructions </vt:lpstr>
      <vt:lpstr>Teacher Instructions:  Group Formation and Participation</vt:lpstr>
      <vt:lpstr>Teacher Instructions:  Group Formation and Participation</vt:lpstr>
      <vt:lpstr>Teacher Instructions:  Group Formation and Participation</vt:lpstr>
      <vt:lpstr>Case study</vt:lpstr>
      <vt:lpstr>Evaluation Areas and Questions</vt:lpstr>
      <vt:lpstr>Structure </vt:lpstr>
      <vt:lpstr>Involving Stakeholders (45 minutes):</vt:lpstr>
      <vt:lpstr>Purpose of the Evaluation (45 minutes)</vt:lpstr>
      <vt:lpstr>Designing the Evaluation (45 minutes)</vt:lpstr>
      <vt:lpstr>Indicators, Reporting and Interpretation  (45 minutes)</vt:lpstr>
      <vt:lpstr>Reporting Back to Stakeholders (45 minutes)</vt:lpstr>
      <vt:lpstr>Conclusion and Q&amp;A (15 minutes)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Martin Jens Persson</cp:lastModifiedBy>
  <cp:revision>10</cp:revision>
  <dcterms:created xsi:type="dcterms:W3CDTF">2022-12-12T07:56:35Z</dcterms:created>
  <dcterms:modified xsi:type="dcterms:W3CDTF">2023-09-24T07:12:04Z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