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88" r:id="rId3"/>
    <p:sldId id="370" r:id="rId4"/>
    <p:sldId id="371" r:id="rId5"/>
    <p:sldId id="372" r:id="rId6"/>
    <p:sldId id="373" r:id="rId7"/>
    <p:sldId id="377" r:id="rId8"/>
    <p:sldId id="378" r:id="rId9"/>
    <p:sldId id="379" r:id="rId10"/>
    <p:sldId id="376" r:id="rId11"/>
    <p:sldId id="380" r:id="rId12"/>
    <p:sldId id="381" r:id="rId13"/>
    <p:sldId id="384" r:id="rId14"/>
    <p:sldId id="386" r:id="rId15"/>
    <p:sldId id="349" r:id="rId16"/>
    <p:sldId id="331" r:id="rId17"/>
    <p:sldId id="364" r:id="rId18"/>
    <p:sldId id="336" r:id="rId19"/>
    <p:sldId id="316" r:id="rId20"/>
    <p:sldId id="353" r:id="rId21"/>
    <p:sldId id="363" r:id="rId22"/>
    <p:sldId id="367" r:id="rId23"/>
    <p:sldId id="319" r:id="rId24"/>
    <p:sldId id="368" r:id="rId25"/>
    <p:sldId id="338" r:id="rId26"/>
    <p:sldId id="335" r:id="rId27"/>
    <p:sldId id="351" r:id="rId28"/>
    <p:sldId id="323" r:id="rId29"/>
    <p:sldId id="369" r:id="rId30"/>
    <p:sldId id="328" r:id="rId31"/>
    <p:sldId id="382" r:id="rId32"/>
    <p:sldId id="354" r:id="rId33"/>
    <p:sldId id="345" r:id="rId34"/>
    <p:sldId id="383" r:id="rId35"/>
    <p:sldId id="298" r:id="rId36"/>
    <p:sldId id="343" r:id="rId37"/>
    <p:sldId id="327" r:id="rId38"/>
    <p:sldId id="356" r:id="rId39"/>
    <p:sldId id="389" r:id="rId40"/>
    <p:sldId id="366" r:id="rId41"/>
    <p:sldId id="385" r:id="rId42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D9322C-CC23-468B-8390-C9EB4250806C}" v="5" dt="2023-05-14T06:13:45.745"/>
    <p1510:client id="{43323016-FA0E-A0F2-0275-CBDA2D673781}" v="3" dt="2023-10-23T16:02:34.913"/>
    <p1510:client id="{4A2276C0-1420-E363-187C-EF5EA6636161}" v="7" dt="2023-10-25T18:59:15.840"/>
    <p1510:client id="{4DC3F8E9-A23B-C3C6-D0B5-62CD22BF94F2}" v="22" dt="2023-10-25T19:02:20.940"/>
    <p1510:client id="{58482105-1B6D-B350-3362-1C8B8455E822}" v="2" dt="2023-11-08T03:44:03.651"/>
    <p1510:client id="{5E80131C-DEF1-FA22-5B6D-BB6EADB7A5F5}" v="592" dt="2023-10-24T17:09:17.421"/>
    <p1510:client id="{67A4787F-6F7A-55A2-2245-13AB31CDB171}" v="180" dt="2023-10-26T13:17:16.717"/>
    <p1510:client id="{719D4557-7BAC-2631-727D-FD02092F93C1}" v="12" dt="2023-11-08T04:42:10.333"/>
    <p1510:client id="{71F43003-E922-A7DE-AFFB-9A2A96597401}" v="80" dt="2023-11-08T05:09:31.924"/>
    <p1510:client id="{791E1F0D-8106-C687-8370-5700AFFD8A3F}" v="113" dt="2023-10-30T12:53:33.670"/>
    <p1510:client id="{83F72868-E23C-2836-6A11-0C2B179CDE52}" v="2" dt="2023-11-08T03:42:07.516"/>
    <p1510:client id="{9ECB71EA-525B-4B73-7361-658528752219}" v="4" dt="2023-11-08T03:40:18.607"/>
    <p1510:client id="{9F62AF3C-6F6E-8D04-B6A6-02B24590C068}" v="393" dt="2023-10-31T06:42:33.175"/>
    <p1510:client id="{BBC484E5-8FB7-BB54-09F9-9A3F60561928}" v="853" dt="2023-10-23T18:46:35.477"/>
    <p1510:client id="{C7B049B0-9D15-2EAD-96EF-B60583EA3B69}" v="201" dt="2023-10-31T16:41:15.480"/>
    <p1510:client id="{DD769B88-7050-12D3-DBAF-8BDAD6C8A123}" v="8" dt="2023-11-08T04:45:48.389"/>
    <p1510:client id="{E621D8A1-93BC-BEE0-4DCB-D594ADC9A628}" v="764" dt="2023-10-25T18:51:57.504"/>
    <p1510:client id="{ED52FF6B-5D84-B334-827C-8568C4EF0DEF}" v="1406" dt="2023-10-22T22:28:30.234"/>
    <p1510:client id="{EE076B2B-DF65-4788-0E9F-795FE6F1834D}" v="2207" dt="2023-10-23T15:04:55.462"/>
    <p1510:client id="{F67E82DB-1F96-4539-06F1-BFBABFBB31FD}" v="63" dt="2023-10-22T19:06:44.583"/>
    <p1510:client id="{FDB2D96E-F7E0-771D-28D6-9FDBA30A7D20}" v="10" dt="2023-11-08T04:38:57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eskmine laad 2 – rõh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0413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3863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Muutke tiitli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2633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7637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0916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3536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871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tiitli laadi</a:t>
            </a:r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0810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5531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11350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tiitli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34989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Muutke tiitli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4F08-A4F6-4C5C-B2C2-5EC083C97248}" type="datetimeFigureOut">
              <a:rPr lang="et-EE" smtClean="0"/>
              <a:t>14.05.2024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39D88-BA65-4AE1-96B5-60FEA6385BB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1917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mdedge.com/chestphysician/article/254416/sleep-medicine/quest-good-nights-sleep-update-pharmacologic-therapy/page/0/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atlantasleepapneatreatment.com/obstructive-sleep-apnea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ayoclinic.org/tests-procedures/polysomnography/about/pac-20394877#:~:text=Polysomnography%2C%20known%20as%20a%20sleep,measures%20eye%20and%20leg%20movements.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mjcentrent.com/2021/12/08/the-importance-of-myofunctional-therapy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nxp.com/docs/en/brochure/BBCNTSPSVAIRPRSAR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childneurologycenter.com/disorder/leg-movement-disorde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liniq.com/articles/neurological-health/delayed-sleep-phase-syndrom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leepfoundation.org/advanced-sleep-phase-disorder#:~:text=A%20person%20with%20advanced%20sleep,earlier%20than%20they%20would%20pref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rywellhealth.com/what-is-shift-work-sleep-disorder-4584820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jsleepcentre.net.au/introduction-to-common-sleep-disorders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bookseries/progress-in-brain-research" TargetMode="External"/><Relationship Id="rId2" Type="http://schemas.openxmlformats.org/officeDocument/2006/relationships/hyperlink" Target="https://doi.org/10.1007/s13311-021-01019-4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consensus.nih.gov/2005/2005InsomniaSOS026html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leepfoundation.org/sleep-hygien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err="1">
                <a:latin typeface="Cambria"/>
                <a:ea typeface="Cambria"/>
                <a:cs typeface="Calibri Light"/>
              </a:rPr>
              <a:t>Sleep</a:t>
            </a:r>
            <a:r>
              <a:rPr lang="et-EE">
                <a:latin typeface="Cambria"/>
                <a:ea typeface="Cambria"/>
                <a:cs typeface="Calibri Light"/>
              </a:rPr>
              <a:t> </a:t>
            </a:r>
            <a:r>
              <a:rPr lang="et-EE" err="1">
                <a:latin typeface="Cambria"/>
                <a:ea typeface="Cambria"/>
                <a:cs typeface="Calibri Light"/>
              </a:rPr>
              <a:t>disorders</a:t>
            </a:r>
            <a:r>
              <a:rPr lang="et-EE">
                <a:latin typeface="Cambria"/>
                <a:ea typeface="Cambria"/>
                <a:cs typeface="Calibri Light"/>
              </a:rPr>
              <a:t>, </a:t>
            </a:r>
            <a:r>
              <a:rPr lang="et-EE" err="1">
                <a:latin typeface="Cambria"/>
                <a:ea typeface="Cambria"/>
                <a:cs typeface="Calibri Light"/>
              </a:rPr>
              <a:t>diagnostics</a:t>
            </a:r>
            <a:r>
              <a:rPr lang="et-EE">
                <a:latin typeface="Cambria"/>
                <a:ea typeface="Cambria"/>
                <a:cs typeface="Calibri Light"/>
              </a:rPr>
              <a:t>, </a:t>
            </a:r>
            <a:r>
              <a:rPr lang="et-EE" err="1">
                <a:latin typeface="Cambria"/>
                <a:ea typeface="Cambria"/>
                <a:cs typeface="Calibri Light"/>
              </a:rPr>
              <a:t>treatment</a:t>
            </a:r>
            <a:r>
              <a:rPr lang="et-EE">
                <a:latin typeface="Cambria"/>
                <a:ea typeface="Cambria"/>
                <a:cs typeface="Calibri Light"/>
              </a:rPr>
              <a:t> </a:t>
            </a:r>
            <a:endParaRPr lang="et-EE">
              <a:cs typeface="Calibri Light"/>
            </a:endParaRP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t-EE" err="1">
                <a:cs typeface="Calibri"/>
              </a:rPr>
              <a:t>Heisl</a:t>
            </a:r>
            <a:r>
              <a:rPr lang="et-EE">
                <a:cs typeface="Calibri"/>
              </a:rPr>
              <a:t> Vaher MD</a:t>
            </a:r>
            <a:endParaRPr lang="et-EE"/>
          </a:p>
        </p:txBody>
      </p:sp>
      <p:pic>
        <p:nvPicPr>
          <p:cNvPr id="4" name="Pilt 3" descr="Pilt, millel on kujutatud inimene, Inimese nägu, rõivad, toas&#10;&#10;Kirjeldus on genereeritud automaatselt">
            <a:extLst>
              <a:ext uri="{FF2B5EF4-FFF2-40B4-BE49-F238E27FC236}">
                <a16:creationId xmlns:a16="http://schemas.microsoft.com/office/drawing/2014/main" id="{3D247372-A978-DB04-FFA8-B5FD59A70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0148" y="3845744"/>
            <a:ext cx="2361083" cy="2901519"/>
          </a:xfrm>
          <a:prstGeom prst="rect">
            <a:avLst/>
          </a:prstGeom>
        </p:spPr>
      </p:pic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386B906D-A3DD-587F-0857-00A6AF930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" y="173115"/>
            <a:ext cx="2157761" cy="4114800"/>
          </a:xfrm>
          <a:prstGeom prst="rect">
            <a:avLst/>
          </a:prstGeom>
        </p:spPr>
      </p:pic>
      <p:pic>
        <p:nvPicPr>
          <p:cNvPr id="7" name="Pilt 6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BE543230-95A2-4371-2658-AAAE1893C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07" y="5127941"/>
            <a:ext cx="9329351" cy="138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2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 descr="Pilt, millel on kujutatud tekst, kuvatõmmis, joonisfilm&#10;&#10;Kirjeldus on genereeritud automaatselt">
            <a:extLst>
              <a:ext uri="{FF2B5EF4-FFF2-40B4-BE49-F238E27FC236}">
                <a16:creationId xmlns:a16="http://schemas.microsoft.com/office/drawing/2014/main" id="{6815CEDA-75F3-5089-D03B-D0035BF033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08314"/>
            <a:ext cx="11109612" cy="6023370"/>
          </a:xfrm>
        </p:spPr>
      </p:pic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47C74103-A46B-A606-22DA-E0D5C2126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4075" y="4194463"/>
            <a:ext cx="1179284" cy="2244437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1211A8B-F06F-D35A-C220-30D45BDA7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9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02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42D56A-0BD8-6739-52B3-C9431B6BA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91" y="23235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err="1">
                <a:latin typeface="Cambria"/>
                <a:ea typeface="+mn-lt"/>
                <a:cs typeface="+mn-lt"/>
              </a:rPr>
              <a:t>Measures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that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can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decrease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latency</a:t>
            </a:r>
            <a:endParaRPr lang="et-EE" err="1">
              <a:latin typeface="Cambria"/>
              <a:ea typeface="Cambria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Tension-release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relaxation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exercises</a:t>
            </a:r>
            <a:r>
              <a:rPr lang="et-EE">
                <a:latin typeface="Cambria"/>
                <a:ea typeface="+mn-lt"/>
                <a:cs typeface="+mn-lt"/>
              </a:rPr>
              <a:t>: </a:t>
            </a:r>
            <a:r>
              <a:rPr lang="et-EE" err="1">
                <a:latin typeface="Cambria"/>
                <a:ea typeface="+mn-lt"/>
                <a:cs typeface="+mn-lt"/>
              </a:rPr>
              <a:t>meditative</a:t>
            </a:r>
            <a:r>
              <a:rPr lang="et-EE">
                <a:latin typeface="Cambria"/>
                <a:ea typeface="+mn-lt"/>
                <a:cs typeface="+mn-lt"/>
              </a:rPr>
              <a:t>, </a:t>
            </a:r>
            <a:r>
              <a:rPr lang="et-EE" err="1">
                <a:latin typeface="Cambria"/>
                <a:ea typeface="+mn-lt"/>
                <a:cs typeface="+mn-lt"/>
              </a:rPr>
              <a:t>autogenic</a:t>
            </a:r>
            <a:endParaRPr lang="et-EE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Decreased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stimulation</a:t>
            </a:r>
            <a:r>
              <a:rPr lang="et-EE">
                <a:latin typeface="Cambria"/>
                <a:ea typeface="+mn-lt"/>
                <a:cs typeface="+mn-lt"/>
              </a:rPr>
              <a:t> prior </a:t>
            </a:r>
            <a:r>
              <a:rPr lang="et-EE" err="1">
                <a:latin typeface="Cambria"/>
                <a:ea typeface="+mn-lt"/>
                <a:cs typeface="+mn-lt"/>
              </a:rPr>
              <a:t>to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bedtime</a:t>
            </a:r>
            <a:r>
              <a:rPr lang="et-EE">
                <a:latin typeface="Cambria"/>
                <a:ea typeface="+mn-lt"/>
                <a:cs typeface="+mn-lt"/>
              </a:rPr>
              <a:t> (</a:t>
            </a:r>
            <a:r>
              <a:rPr lang="et-EE" err="1">
                <a:latin typeface="Cambria"/>
                <a:ea typeface="+mn-lt"/>
                <a:cs typeface="+mn-lt"/>
              </a:rPr>
              <a:t>avoid</a:t>
            </a:r>
            <a:r>
              <a:rPr lang="et-EE">
                <a:latin typeface="Cambria"/>
                <a:ea typeface="+mn-lt"/>
                <a:cs typeface="+mn-lt"/>
              </a:rPr>
              <a:t> "</a:t>
            </a:r>
            <a:r>
              <a:rPr lang="et-EE" err="1">
                <a:latin typeface="Cambria"/>
                <a:ea typeface="+mn-lt"/>
                <a:cs typeface="+mn-lt"/>
              </a:rPr>
              <a:t>action</a:t>
            </a:r>
            <a:r>
              <a:rPr lang="et-EE">
                <a:latin typeface="Cambria"/>
                <a:ea typeface="+mn-lt"/>
                <a:cs typeface="+mn-lt"/>
              </a:rPr>
              <a:t>" </a:t>
            </a:r>
            <a:r>
              <a:rPr lang="et-EE" err="1">
                <a:latin typeface="Cambria"/>
                <a:ea typeface="+mn-lt"/>
                <a:cs typeface="+mn-lt"/>
              </a:rPr>
              <a:t>movies</a:t>
            </a:r>
            <a:r>
              <a:rPr lang="et-EE">
                <a:latin typeface="Cambria"/>
                <a:ea typeface="+mn-lt"/>
                <a:cs typeface="+mn-lt"/>
              </a:rPr>
              <a:t>, </a:t>
            </a:r>
            <a:r>
              <a:rPr lang="et-EE" err="1">
                <a:latin typeface="Cambria"/>
                <a:ea typeface="+mn-lt"/>
                <a:cs typeface="+mn-lt"/>
              </a:rPr>
              <a:t>arguments</a:t>
            </a:r>
            <a:r>
              <a:rPr lang="et-EE">
                <a:latin typeface="Cambria"/>
                <a:ea typeface="+mn-lt"/>
                <a:cs typeface="+mn-lt"/>
              </a:rPr>
              <a:t>, etc.)</a:t>
            </a: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Light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bedtimes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nack</a:t>
            </a:r>
            <a:r>
              <a:rPr lang="et-EE">
                <a:latin typeface="Cambria"/>
                <a:ea typeface="+mn-lt"/>
                <a:cs typeface="+mn-lt"/>
              </a:rPr>
              <a:t> (</a:t>
            </a:r>
            <a:r>
              <a:rPr lang="et-EE" err="1">
                <a:latin typeface="Cambria"/>
                <a:ea typeface="+mn-lt"/>
                <a:cs typeface="+mn-lt"/>
              </a:rPr>
              <a:t>perhaps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milk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or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other</a:t>
            </a:r>
            <a:endParaRPr lang="et-EE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err="1">
                <a:latin typeface="Cambria"/>
                <a:ea typeface="+mn-lt"/>
                <a:cs typeface="+mn-lt"/>
              </a:rPr>
              <a:t>tryptophan-increasing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foods</a:t>
            </a:r>
            <a:r>
              <a:rPr lang="et-EE">
                <a:latin typeface="Cambria"/>
                <a:ea typeface="+mn-lt"/>
                <a:cs typeface="+mn-lt"/>
              </a:rPr>
              <a:t>, </a:t>
            </a:r>
            <a:r>
              <a:rPr lang="et-EE" err="1">
                <a:latin typeface="Cambria"/>
                <a:ea typeface="+mn-lt"/>
                <a:cs typeface="+mn-lt"/>
              </a:rPr>
              <a:t>e.g</a:t>
            </a:r>
            <a:r>
              <a:rPr lang="et-EE">
                <a:latin typeface="Cambria"/>
                <a:ea typeface="+mn-lt"/>
                <a:cs typeface="+mn-lt"/>
              </a:rPr>
              <a:t>., </a:t>
            </a:r>
            <a:r>
              <a:rPr lang="et-EE" err="1">
                <a:latin typeface="Cambria"/>
                <a:ea typeface="+mn-lt"/>
                <a:cs typeface="+mn-lt"/>
              </a:rPr>
              <a:t>carbohydrates</a:t>
            </a:r>
            <a:r>
              <a:rPr lang="et-EE">
                <a:latin typeface="Cambria"/>
                <a:ea typeface="+mn-lt"/>
                <a:cs typeface="+mn-lt"/>
              </a:rPr>
              <a:t>, </a:t>
            </a:r>
            <a:r>
              <a:rPr lang="et-EE" err="1">
                <a:latin typeface="Cambria"/>
                <a:ea typeface="+mn-lt"/>
                <a:cs typeface="+mn-lt"/>
              </a:rPr>
              <a:t>dairy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products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  <a:endParaRPr lang="et-EE">
              <a:latin typeface="Cambria"/>
              <a:cs typeface="Calibri" panose="020F0502020204030204"/>
            </a:endParaRPr>
          </a:p>
        </p:txBody>
      </p:sp>
      <p:pic>
        <p:nvPicPr>
          <p:cNvPr id="4" name="Pilt 3" descr="Pilt, millel on kujutatud tekst, menüü, Kiirtoit, toit&#10;&#10;Kirjeldus on genereeritud automaatselt">
            <a:extLst>
              <a:ext uri="{FF2B5EF4-FFF2-40B4-BE49-F238E27FC236}">
                <a16:creationId xmlns:a16="http://schemas.microsoft.com/office/drawing/2014/main" id="{FD7DFD0B-654A-B1DA-B64E-780CB2F6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7" y="3158611"/>
            <a:ext cx="7620000" cy="3409795"/>
          </a:xfrm>
          <a:prstGeom prst="rect">
            <a:avLst/>
          </a:prstGeom>
        </p:spPr>
      </p:pic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E0BA84B9-C8A8-5B19-C947-A8B34EB8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506" y="3363190"/>
            <a:ext cx="1716148" cy="3257551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BBABF38A-F5D0-BA09-80D6-371253FB6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5904369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0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 descr="Pilt, millel on kujutatud tekst, rõivad, kuvatõmmis, inimene&#10;&#10;Kirjeldus on genereeritud automaatselt">
            <a:extLst>
              <a:ext uri="{FF2B5EF4-FFF2-40B4-BE49-F238E27FC236}">
                <a16:creationId xmlns:a16="http://schemas.microsoft.com/office/drawing/2014/main" id="{D9E8FE4E-909B-9D72-4CAD-63F1FADF7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568" y="617396"/>
            <a:ext cx="11767704" cy="4940730"/>
          </a:xfrm>
        </p:spPr>
      </p:pic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5A0F5537-4D8E-A349-8E6F-B55DC440E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074" y="5155622"/>
            <a:ext cx="772307" cy="1473778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CD2A0A73-5715-C631-D8AD-7ABE4DA2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68" y="6010385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35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FBC7F72-BB3D-4442-7914-51A5884F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2620"/>
            <a:ext cx="10515600" cy="1325563"/>
          </a:xfrm>
        </p:spPr>
        <p:txBody>
          <a:bodyPr/>
          <a:lstStyle/>
          <a:p>
            <a:r>
              <a:rPr lang="et-EE" err="1">
                <a:latin typeface="Cambria"/>
                <a:ea typeface="Cambria"/>
                <a:cs typeface="Calibri Light"/>
              </a:rPr>
              <a:t>Treatment</a:t>
            </a:r>
            <a:r>
              <a:rPr lang="et-EE">
                <a:latin typeface="Cambria"/>
                <a:ea typeface="Cambria"/>
                <a:cs typeface="Calibri Light"/>
              </a:rPr>
              <a:t> of </a:t>
            </a:r>
            <a:r>
              <a:rPr lang="et-EE" err="1">
                <a:latin typeface="Cambria"/>
                <a:ea typeface="Cambria"/>
                <a:cs typeface="Calibri Light"/>
              </a:rPr>
              <a:t>insomnia</a:t>
            </a:r>
            <a:r>
              <a:rPr lang="et-EE">
                <a:latin typeface="Cambria"/>
                <a:ea typeface="Cambria"/>
                <a:cs typeface="Calibri Light"/>
              </a:rPr>
              <a:t> (</a:t>
            </a:r>
            <a:r>
              <a:rPr lang="et-EE" err="1">
                <a:latin typeface="Cambria"/>
                <a:ea typeface="Cambria"/>
                <a:cs typeface="Calibri Light"/>
              </a:rPr>
              <a:t>Lie</a:t>
            </a:r>
            <a:r>
              <a:rPr lang="et-EE">
                <a:latin typeface="Cambria"/>
                <a:ea typeface="Cambria"/>
                <a:cs typeface="Calibri Light"/>
              </a:rPr>
              <a:t> et </a:t>
            </a:r>
            <a:r>
              <a:rPr lang="et-EE" err="1">
                <a:latin typeface="Cambria"/>
                <a:ea typeface="Cambria"/>
                <a:cs typeface="Calibri Light"/>
              </a:rPr>
              <a:t>al</a:t>
            </a:r>
            <a:r>
              <a:rPr lang="et-EE">
                <a:latin typeface="Cambria"/>
                <a:ea typeface="Cambria"/>
                <a:cs typeface="Calibri Light"/>
              </a:rPr>
              <a:t> 2015)</a:t>
            </a:r>
            <a:endParaRPr lang="et-EE" err="1">
              <a:latin typeface="Cambria"/>
              <a:ea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DB51003-ACFB-6B28-2BBB-1519DB5381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151" y="1337353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Regardless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type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therapy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used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treatment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chronic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insomnia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has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two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primary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objectives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 </a:t>
            </a:r>
            <a:endParaRPr lang="et-EE" sz="2400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pPr lvl="1"/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improving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quality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quantity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, and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improving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daytime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impairments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 </a:t>
            </a:r>
            <a:endParaRPr lang="et-EE" sz="2000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Initial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approaches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treatment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usually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include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at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least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one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behavioral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intervention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such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as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stimulus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control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therapy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relaxation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therapy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Biofeedback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therapy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is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also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used</a:t>
            </a:r>
            <a:r>
              <a:rPr lang="et-EE" sz="24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 </a:t>
            </a:r>
            <a:endParaRPr lang="et-EE" sz="2400">
              <a:latin typeface="Cambria"/>
              <a:ea typeface="Cambria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0ADE216F-8354-2AC9-4D03-E34BC31A3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0860" y="1330251"/>
            <a:ext cx="5917276" cy="43589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When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pharmacotherapy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is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required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,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the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choice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of a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specific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drug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within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a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class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should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be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directed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by: </a:t>
            </a:r>
            <a:endParaRPr lang="et-EE"/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1)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symptom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pattern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2)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treatment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goals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3)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past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treatment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responses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4)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patient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preference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5)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cost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6)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the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availability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of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other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treatments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7)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comorbid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conditions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8) 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contraindications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9)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concurrent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medication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interactions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; </a:t>
            </a:r>
          </a:p>
          <a:p>
            <a:pPr marL="0" indent="0">
              <a:buNone/>
            </a:pP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10)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potential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adverse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20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effects</a:t>
            </a:r>
            <a:r>
              <a:rPr lang="et-EE" sz="20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.</a:t>
            </a:r>
          </a:p>
          <a:p>
            <a:pPr marL="0" indent="0">
              <a:buNone/>
            </a:pPr>
            <a:endParaRPr lang="et-EE">
              <a:ea typeface="Calibri" panose="020F0502020204030204"/>
              <a:cs typeface="Calibri"/>
            </a:endParaRPr>
          </a:p>
        </p:txBody>
      </p:sp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941DA0E5-132B-094F-07DD-833306E0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4301" y="3865417"/>
            <a:ext cx="1516989" cy="288521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148F002C-12A9-FAF8-2D96-661EC979D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88" y="5976381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86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ealkiri 9">
            <a:extLst>
              <a:ext uri="{FF2B5EF4-FFF2-40B4-BE49-F238E27FC236}">
                <a16:creationId xmlns:a16="http://schemas.microsoft.com/office/drawing/2014/main" id="{7111C493-DECA-DCB8-E5B8-2D114959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2155456"/>
            <a:ext cx="3931330" cy="1007447"/>
          </a:xfrm>
        </p:spPr>
        <p:txBody>
          <a:bodyPr>
            <a:normAutofit fontScale="90000"/>
          </a:bodyPr>
          <a:lstStyle/>
          <a:p>
            <a:r>
              <a:rPr lang="et-EE">
                <a:cs typeface="Calibri Light"/>
              </a:rPr>
              <a:t>FDA </a:t>
            </a:r>
            <a:r>
              <a:rPr lang="et-EE" err="1">
                <a:cs typeface="Calibri Light"/>
              </a:rPr>
              <a:t>approved</a:t>
            </a:r>
            <a:r>
              <a:rPr lang="et-EE">
                <a:cs typeface="Calibri Light"/>
              </a:rPr>
              <a:t>  </a:t>
            </a:r>
            <a:r>
              <a:rPr lang="et-EE" err="1">
                <a:cs typeface="Calibri Light"/>
              </a:rPr>
              <a:t>pharmacological</a:t>
            </a:r>
            <a:r>
              <a:rPr lang="et-EE">
                <a:cs typeface="Calibri Light"/>
              </a:rPr>
              <a:t> </a:t>
            </a:r>
            <a:r>
              <a:rPr lang="et-EE" err="1">
                <a:cs typeface="Calibri Light"/>
              </a:rPr>
              <a:t>medications</a:t>
            </a:r>
            <a:r>
              <a:rPr lang="et-EE">
                <a:cs typeface="Calibri Light"/>
              </a:rPr>
              <a:t> </a:t>
            </a:r>
            <a:r>
              <a:rPr lang="et-EE" sz="2400">
                <a:cs typeface="Calibri Light"/>
              </a:rPr>
              <a:t> </a:t>
            </a:r>
            <a:r>
              <a:rPr lang="et-EE" sz="2400">
                <a:ea typeface="+mj-lt"/>
                <a:cs typeface="+mj-lt"/>
                <a:hlinkClick r:id="rId2"/>
              </a:rPr>
              <a:t>https://www.mdedge.com/chestphysician/article/254416/sleep-medicine/quest-good-nights-sleep-update-pharmacologic-therapy/page/0/1</a:t>
            </a:r>
            <a:endParaRPr lang="et-EE" sz="2400" err="1"/>
          </a:p>
        </p:txBody>
      </p:sp>
      <p:pic>
        <p:nvPicPr>
          <p:cNvPr id="13" name="Sisu kohatäide 12" descr="Pilt, millel on kujutatud tekst, kuvatõmmis, Font, number&#10;&#10;Kirjeldus on genereeritud automaatselt">
            <a:extLst>
              <a:ext uri="{FF2B5EF4-FFF2-40B4-BE49-F238E27FC236}">
                <a16:creationId xmlns:a16="http://schemas.microsoft.com/office/drawing/2014/main" id="{6A02A8EF-ACCE-AA3B-E26F-9B96746FB8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76507" y="153563"/>
            <a:ext cx="4031588" cy="6556159"/>
          </a:xfrm>
        </p:spPr>
      </p:pic>
      <p:pic>
        <p:nvPicPr>
          <p:cNvPr id="14" name="Pilt 13" descr="Pilt, millel on kujutatud tekst, kuvatõmmis, Font, number&#10;&#10;Kirjeldus on genereeritud automaatselt">
            <a:extLst>
              <a:ext uri="{FF2B5EF4-FFF2-40B4-BE49-F238E27FC236}">
                <a16:creationId xmlns:a16="http://schemas.microsoft.com/office/drawing/2014/main" id="{BEA18724-F170-44BF-5824-96AC98B0E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418" y="2960"/>
            <a:ext cx="3845572" cy="6112274"/>
          </a:xfrm>
          <a:prstGeom prst="rect">
            <a:avLst/>
          </a:prstGeom>
        </p:spPr>
      </p:pic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E298E621-49AE-358E-DE53-33CEC30E52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428" y="3882112"/>
            <a:ext cx="1222580" cy="2331028"/>
          </a:xfrm>
          <a:prstGeom prst="rect">
            <a:avLst/>
          </a:prstGeom>
        </p:spPr>
      </p:pic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8266898-3988-57FC-0E43-4E95A9569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35359"/>
            <a:ext cx="4078619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4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621D66E-C55B-D578-8599-7AC0FCC90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39610"/>
            <a:ext cx="10515600" cy="1325563"/>
          </a:xfrm>
        </p:spPr>
        <p:txBody>
          <a:bodyPr/>
          <a:lstStyle/>
          <a:p>
            <a:r>
              <a:rPr lang="et-EE" err="1">
                <a:latin typeface="Cambria"/>
                <a:ea typeface="Cambria"/>
                <a:cs typeface="Calibri Light"/>
              </a:rPr>
              <a:t>Sleep</a:t>
            </a:r>
            <a:r>
              <a:rPr lang="et-EE">
                <a:latin typeface="Cambria"/>
                <a:ea typeface="Cambria"/>
                <a:cs typeface="Calibri Light"/>
              </a:rPr>
              <a:t> </a:t>
            </a:r>
            <a:r>
              <a:rPr lang="et-EE" err="1">
                <a:latin typeface="Cambria"/>
                <a:ea typeface="Cambria"/>
                <a:cs typeface="Calibri Light"/>
              </a:rPr>
              <a:t>time</a:t>
            </a:r>
            <a:r>
              <a:rPr lang="et-EE">
                <a:latin typeface="Cambria"/>
                <a:ea typeface="Cambria"/>
                <a:cs typeface="Calibri Light"/>
              </a:rPr>
              <a:t> </a:t>
            </a:r>
            <a:r>
              <a:rPr lang="et-EE" err="1">
                <a:latin typeface="Cambria"/>
                <a:ea typeface="Cambria"/>
                <a:cs typeface="Calibri Light"/>
              </a:rPr>
              <a:t>breathing</a:t>
            </a:r>
            <a:r>
              <a:rPr lang="et-EE">
                <a:latin typeface="Cambria"/>
                <a:ea typeface="Cambria"/>
                <a:cs typeface="Calibri Light"/>
              </a:rPr>
              <a:t> </a:t>
            </a:r>
            <a:r>
              <a:rPr lang="et-EE" err="1">
                <a:latin typeface="Cambria"/>
                <a:ea typeface="Cambria"/>
                <a:cs typeface="Calibri Light"/>
              </a:rPr>
              <a:t>disorders</a:t>
            </a:r>
            <a:endParaRPr lang="et-EE">
              <a:latin typeface="Cambria"/>
              <a:ea typeface="Cambria"/>
              <a:cs typeface="Calibri Ligh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4368C59E-01D6-EB36-27CB-E69712893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75" y="1204188"/>
            <a:ext cx="978823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The term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breathing-related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disorder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refers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a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spectrum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breathing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anomalies</a:t>
            </a: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:</a:t>
            </a:r>
            <a:endParaRPr lang="et-EE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pPr marL="0" indent="0">
              <a:buNone/>
            </a:pPr>
            <a:r>
              <a:rPr lang="et-EE">
                <a:solidFill>
                  <a:srgbClr val="202124"/>
                </a:solidFill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chronic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habitual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snoring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(HS)</a:t>
            </a:r>
            <a:endParaRPr lang="et-EE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pPr marL="0" indent="0">
              <a:buNone/>
            </a:pP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upper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airway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resistance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syndrome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(UARS) </a:t>
            </a:r>
            <a:endParaRPr lang="et-EE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pPr marL="0" indent="0">
              <a:buNone/>
            </a:pP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frank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obstructive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(OSA) </a:t>
            </a:r>
            <a:endParaRPr lang="et-EE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pPr marL="0" indent="0">
              <a:buNone/>
            </a:pP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obesity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hypoventilation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syndrome</a:t>
            </a:r>
            <a:r>
              <a:rPr lang="et-EE">
                <a:solidFill>
                  <a:srgbClr val="040C28"/>
                </a:solidFill>
                <a:latin typeface="Cambria"/>
                <a:ea typeface="+mn-lt"/>
                <a:cs typeface="+mn-lt"/>
              </a:rPr>
              <a:t> (OHS)</a:t>
            </a:r>
            <a:endParaRPr lang="et-EE">
              <a:solidFill>
                <a:srgbClr val="202124"/>
              </a:solidFill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Calibri"/>
              </a:rPr>
              <a:t>Central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Calibri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Calibri"/>
              </a:rPr>
              <a:t>sleep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Calibri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Calibri"/>
              </a:rPr>
              <a:t>apnea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Calibri"/>
              </a:rPr>
              <a:t> (CSA) - 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Central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sleep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apnea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can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result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from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heart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failure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stroke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high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altitude</a:t>
            </a:r>
            <a:r>
              <a:rPr lang="et-EE">
                <a:solidFill>
                  <a:srgbClr val="040C28"/>
                </a:solidFill>
                <a:latin typeface="Cambria"/>
                <a:ea typeface="Calibri"/>
                <a:cs typeface="Times New Roman"/>
              </a:rPr>
              <a:t>. </a:t>
            </a:r>
          </a:p>
          <a:p>
            <a:pPr marL="0" indent="0">
              <a:buNone/>
            </a:pPr>
            <a:endParaRPr lang="et-EE" sz="2400">
              <a:latin typeface="Cambria"/>
              <a:ea typeface="+mn-lt"/>
              <a:cs typeface="+mn-lt"/>
            </a:endParaRPr>
          </a:p>
          <a:p>
            <a:endParaRPr lang="et-EE" sz="2400">
              <a:latin typeface="Cambria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61603-C206-CF9C-F619-F9C68033C643}"/>
              </a:ext>
            </a:extLst>
          </p:cNvPr>
          <p:cNvSpPr txBox="1"/>
          <p:nvPr/>
        </p:nvSpPr>
        <p:spPr>
          <a:xfrm>
            <a:off x="275578" y="5352663"/>
            <a:ext cx="649431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American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Academy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of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Sleep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Medicine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. (2014). The International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Classification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of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Sleep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Disorders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–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Third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Edition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 (ICSD-3). </a:t>
            </a:r>
            <a:r>
              <a:rPr lang="et-EE" sz="1400" err="1">
                <a:solidFill>
                  <a:srgbClr val="1A1B1F"/>
                </a:solidFill>
                <a:latin typeface="Arial"/>
                <a:cs typeface="Arial"/>
              </a:rPr>
              <a:t>Darien</a:t>
            </a:r>
            <a:r>
              <a:rPr lang="et-EE" sz="1400">
                <a:solidFill>
                  <a:srgbClr val="1A1B1F"/>
                </a:solidFill>
                <a:latin typeface="Arial"/>
                <a:cs typeface="Arial"/>
              </a:rPr>
              <a:t>, IL</a:t>
            </a:r>
            <a:endParaRPr lang="et-EE"/>
          </a:p>
        </p:txBody>
      </p:sp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FC17DFE8-9771-9EBA-592D-5CBAB6C6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324" y="3726872"/>
            <a:ext cx="1612239" cy="3075710"/>
          </a:xfrm>
          <a:prstGeom prst="rect">
            <a:avLst/>
          </a:prstGeom>
        </p:spPr>
      </p:pic>
      <p:pic>
        <p:nvPicPr>
          <p:cNvPr id="7" name="Pilt 6">
            <a:extLst>
              <a:ext uri="{FF2B5EF4-FFF2-40B4-BE49-F238E27FC236}">
                <a16:creationId xmlns:a16="http://schemas.microsoft.com/office/drawing/2014/main" id="{69ED3B08-20F2-624F-5AE8-B7E5044D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5" y="5867379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98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C149CF9-E2A6-B02C-3B96-19DE8D891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APNEA SYMPTOMS </a:t>
            </a:r>
            <a:endParaRPr lang="et-EE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A0CA96-C5C0-01D1-6B8A-EA01FE6B9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22" y="138627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 err="1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Daytime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somnolence</a:t>
            </a:r>
            <a:endParaRPr lang="et-EE">
              <a:latin typeface="Cambria"/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Snoring</a:t>
            </a:r>
            <a:r>
              <a:rPr lang="et-EE">
                <a:latin typeface="Cambria"/>
                <a:ea typeface="+mn-lt"/>
                <a:cs typeface="+mn-lt"/>
              </a:rPr>
              <a:t>, </a:t>
            </a:r>
            <a:r>
              <a:rPr lang="et-EE" err="1">
                <a:latin typeface="Cambria"/>
                <a:ea typeface="+mn-lt"/>
                <a:cs typeface="+mn-lt"/>
              </a:rPr>
              <a:t>often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loud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Insomnia</a:t>
            </a:r>
            <a:r>
              <a:rPr lang="et-EE">
                <a:latin typeface="Cambria"/>
                <a:ea typeface="+mn-lt"/>
                <a:cs typeface="+mn-lt"/>
              </a:rPr>
              <a:t> (</a:t>
            </a:r>
            <a:r>
              <a:rPr lang="et-EE" err="1">
                <a:latin typeface="Cambria"/>
                <a:ea typeface="+mn-lt"/>
                <a:cs typeface="+mn-lt"/>
              </a:rPr>
              <a:t>occasionally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  <a:endParaRPr lang="et-EE">
              <a:latin typeface="Cambria"/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Impaired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intellectual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functioning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Impaired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concentration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Depression</a:t>
            </a:r>
            <a:endParaRPr lang="et-EE">
              <a:latin typeface="Cambria"/>
              <a:ea typeface="Calibri"/>
              <a:cs typeface="Calibri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Hypertension</a:t>
            </a:r>
            <a:endParaRPr lang="et-EE" err="1">
              <a:latin typeface="Cambria"/>
              <a:ea typeface="Cambr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CC92C-3E16-2322-5B77-162347F2E7D1}"/>
              </a:ext>
            </a:extLst>
          </p:cNvPr>
          <p:cNvSpPr txBox="1"/>
          <p:nvPr/>
        </p:nvSpPr>
        <p:spPr>
          <a:xfrm>
            <a:off x="909204" y="5680363"/>
            <a:ext cx="45546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err="1">
                <a:ea typeface="Calibri"/>
                <a:cs typeface="Calibri"/>
              </a:rPr>
              <a:t>Redline</a:t>
            </a:r>
            <a:r>
              <a:rPr lang="et-EE">
                <a:ea typeface="Calibri"/>
                <a:cs typeface="Calibri"/>
              </a:rPr>
              <a:t>, </a:t>
            </a:r>
            <a:r>
              <a:rPr lang="et-EE" err="1">
                <a:ea typeface="Calibri"/>
                <a:cs typeface="Calibri"/>
              </a:rPr>
              <a:t>Strohl</a:t>
            </a:r>
            <a:r>
              <a:rPr lang="et-EE">
                <a:ea typeface="Calibri"/>
                <a:cs typeface="Calibri"/>
              </a:rPr>
              <a:t> 1998;  </a:t>
            </a:r>
            <a:r>
              <a:rPr lang="et-EE">
                <a:ea typeface="+mn-lt"/>
                <a:cs typeface="+mn-lt"/>
                <a:hlinkClick r:id="rId2"/>
              </a:rPr>
              <a:t>https://www.atlantasleepapneatreatment.com/obstructive-sleep-apnea/</a:t>
            </a:r>
            <a:endParaRPr lang="et-EE"/>
          </a:p>
        </p:txBody>
      </p:sp>
      <p:pic>
        <p:nvPicPr>
          <p:cNvPr id="5" name="Pilt 4" descr="Pilt, millel on kujutatud tekst, rõivad, kuvatõmmis, jalatsid&#10;&#10;Kirjeldus on genereeritud automaatselt">
            <a:extLst>
              <a:ext uri="{FF2B5EF4-FFF2-40B4-BE49-F238E27FC236}">
                <a16:creationId xmlns:a16="http://schemas.microsoft.com/office/drawing/2014/main" id="{B5AF6515-747F-2410-4B05-F91704FBE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96" y="1388918"/>
            <a:ext cx="5909044" cy="4114800"/>
          </a:xfrm>
          <a:prstGeom prst="rect">
            <a:avLst/>
          </a:prstGeom>
        </p:spPr>
      </p:pic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2E2F73AE-C67A-9416-9A75-DA1BCB721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210" y="4878532"/>
            <a:ext cx="988785" cy="1898073"/>
          </a:xfrm>
          <a:prstGeom prst="rect">
            <a:avLst/>
          </a:prstGeom>
        </p:spPr>
      </p:pic>
      <p:pic>
        <p:nvPicPr>
          <p:cNvPr id="7" name="Pilt 6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908FE1D-0BE8-3E1D-29EF-330320D74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704" y="6045021"/>
            <a:ext cx="5680364" cy="6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2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 descr="Pilt, millel on kujutatud tekst, kuvatõmmis, pall&#10;&#10;Kirjeldus on genereeritud automaatselt">
            <a:extLst>
              <a:ext uri="{FF2B5EF4-FFF2-40B4-BE49-F238E27FC236}">
                <a16:creationId xmlns:a16="http://schemas.microsoft.com/office/drawing/2014/main" id="{C6CB7F0D-1B4A-A843-9170-6664376D2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305" y="255371"/>
            <a:ext cx="6829844" cy="6487390"/>
          </a:xfrm>
        </p:spPr>
      </p:pic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D2079A4A-23D1-10F7-459A-F985681C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711" y="2462645"/>
            <a:ext cx="2157761" cy="4114800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B72892F-D8B8-13A5-AEC4-B26D381FA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99546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39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F7BB9EB-5B4A-A7CE-724E-1782A696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2800" err="1">
                <a:latin typeface="Cambria"/>
                <a:ea typeface="+mj-lt"/>
                <a:cs typeface="+mj-lt"/>
              </a:rPr>
              <a:t>Pathophysiology</a:t>
            </a:r>
            <a:r>
              <a:rPr lang="et-EE" sz="2800">
                <a:latin typeface="Cambria"/>
                <a:ea typeface="+mj-lt"/>
                <a:cs typeface="+mj-lt"/>
              </a:rPr>
              <a:t> of </a:t>
            </a:r>
            <a:r>
              <a:rPr lang="et-EE" sz="2800" err="1">
                <a:latin typeface="Cambria"/>
                <a:ea typeface="+mj-lt"/>
                <a:cs typeface="+mj-lt"/>
              </a:rPr>
              <a:t>sleep</a:t>
            </a:r>
            <a:r>
              <a:rPr lang="et-EE" sz="2800">
                <a:latin typeface="Cambria"/>
                <a:ea typeface="+mj-lt"/>
                <a:cs typeface="+mj-lt"/>
              </a:rPr>
              <a:t> </a:t>
            </a:r>
            <a:r>
              <a:rPr lang="et-EE" sz="2800" err="1">
                <a:latin typeface="Cambria"/>
                <a:ea typeface="+mj-lt"/>
                <a:cs typeface="+mj-lt"/>
              </a:rPr>
              <a:t>apnea</a:t>
            </a:r>
            <a:r>
              <a:rPr lang="et-EE" sz="2800">
                <a:latin typeface="Cambria"/>
                <a:ea typeface="+mj-lt"/>
                <a:cs typeface="+mj-lt"/>
              </a:rPr>
              <a:t>:</a:t>
            </a:r>
            <a:endParaRPr lang="et-EE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36D0F55-AD08-393D-4D55-1B8F9BEF8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353185"/>
            <a:ext cx="8246919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t-EE"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anatomic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factors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that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reduce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lumen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size</a:t>
            </a:r>
            <a:r>
              <a:rPr lang="et-EE"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latin typeface="Cambria"/>
                <a:ea typeface="+mn-lt"/>
                <a:cs typeface="+mn-lt"/>
              </a:rPr>
              <a:t>upper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airway</a:t>
            </a:r>
            <a:r>
              <a:rPr lang="et-EE">
                <a:latin typeface="Cambria"/>
                <a:ea typeface="+mn-lt"/>
                <a:cs typeface="+mn-lt"/>
              </a:rPr>
              <a:t> (</a:t>
            </a:r>
            <a:r>
              <a:rPr lang="et-EE" err="1">
                <a:latin typeface="Cambria"/>
                <a:ea typeface="+mn-lt"/>
                <a:cs typeface="+mn-lt"/>
              </a:rPr>
              <a:t>e.g</a:t>
            </a:r>
            <a:r>
              <a:rPr lang="et-EE">
                <a:latin typeface="Cambria"/>
                <a:ea typeface="+mn-lt"/>
                <a:cs typeface="+mn-lt"/>
              </a:rPr>
              <a:t>., </a:t>
            </a:r>
            <a:r>
              <a:rPr lang="et-EE" err="1">
                <a:latin typeface="Cambria"/>
                <a:ea typeface="+mn-lt"/>
                <a:cs typeface="+mn-lt"/>
              </a:rPr>
              <a:t>obesity</a:t>
            </a:r>
            <a:r>
              <a:rPr lang="et-EE">
                <a:latin typeface="Cambria"/>
                <a:ea typeface="+mn-lt"/>
                <a:cs typeface="+mn-lt"/>
              </a:rPr>
              <a:t>, poor </a:t>
            </a:r>
            <a:r>
              <a:rPr lang="et-EE" err="1">
                <a:latin typeface="Cambria"/>
                <a:ea typeface="+mn-lt"/>
                <a:cs typeface="+mn-lt"/>
              </a:rPr>
              <a:t>dental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development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  <a:endParaRPr lang="et-EE">
              <a:latin typeface="Cambria"/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impairments</a:t>
            </a:r>
            <a:r>
              <a:rPr lang="et-EE">
                <a:latin typeface="Cambria"/>
                <a:ea typeface="+mn-lt"/>
                <a:cs typeface="+mn-lt"/>
              </a:rPr>
              <a:t> in </a:t>
            </a:r>
            <a:r>
              <a:rPr lang="et-EE" err="1">
                <a:latin typeface="Cambria"/>
                <a:ea typeface="+mn-lt"/>
                <a:cs typeface="+mn-lt"/>
              </a:rPr>
              <a:t>central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respiratory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drive</a:t>
            </a:r>
            <a:r>
              <a:rPr lang="et-EE">
                <a:latin typeface="Cambria"/>
                <a:ea typeface="+mn-lt"/>
                <a:cs typeface="+mn-lt"/>
              </a:rPr>
              <a:t>: </a:t>
            </a:r>
            <a:r>
              <a:rPr lang="et-EE" err="1">
                <a:latin typeface="Cambria"/>
                <a:ea typeface="+mn-lt"/>
                <a:cs typeface="+mn-lt"/>
              </a:rPr>
              <a:t>malfunctioning</a:t>
            </a:r>
            <a:r>
              <a:rPr lang="et-EE">
                <a:latin typeface="Cambria"/>
                <a:ea typeface="+mn-lt"/>
                <a:cs typeface="+mn-lt"/>
              </a:rPr>
              <a:t> in </a:t>
            </a:r>
            <a:r>
              <a:rPr lang="et-EE" err="1">
                <a:latin typeface="Cambria"/>
                <a:ea typeface="+mn-lt"/>
                <a:cs typeface="+mn-lt"/>
              </a:rPr>
              <a:t>neurologic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regulation</a:t>
            </a:r>
            <a:r>
              <a:rPr lang="et-EE"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latin typeface="Cambria"/>
                <a:ea typeface="+mn-lt"/>
                <a:cs typeface="+mn-lt"/>
              </a:rPr>
              <a:t>the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muscles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that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dilate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the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upper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airway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during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inspiration</a:t>
            </a:r>
            <a:endParaRPr lang="et-EE">
              <a:latin typeface="Cambria"/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disordered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respiratory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feedback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loops</a:t>
            </a:r>
            <a:endParaRPr lang="et-EE">
              <a:latin typeface="Cambria"/>
              <a:ea typeface="Calibri" panose="020F0502020204030204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relaxation</a:t>
            </a:r>
            <a:r>
              <a:rPr lang="et-EE"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latin typeface="Cambria"/>
                <a:ea typeface="+mn-lt"/>
                <a:cs typeface="+mn-lt"/>
              </a:rPr>
              <a:t>phasic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muscle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activity</a:t>
            </a:r>
            <a:r>
              <a:rPr lang="et-EE">
                <a:latin typeface="Cambria"/>
                <a:ea typeface="+mn-lt"/>
                <a:cs typeface="+mn-lt"/>
              </a:rPr>
              <a:t> (</a:t>
            </a:r>
            <a:r>
              <a:rPr lang="et-EE" err="1">
                <a:latin typeface="Cambria"/>
                <a:ea typeface="+mn-lt"/>
                <a:cs typeface="+mn-lt"/>
              </a:rPr>
              <a:t>e.g</a:t>
            </a:r>
            <a:r>
              <a:rPr lang="et-EE">
                <a:latin typeface="Cambria"/>
                <a:ea typeface="+mn-lt"/>
                <a:cs typeface="+mn-lt"/>
              </a:rPr>
              <a:t>, </a:t>
            </a:r>
            <a:r>
              <a:rPr lang="et-EE" err="1">
                <a:latin typeface="Cambria"/>
                <a:ea typeface="+mn-lt"/>
                <a:cs typeface="+mn-lt"/>
              </a:rPr>
              <a:t>sedative-hypnotics</a:t>
            </a:r>
            <a:r>
              <a:rPr lang="et-EE">
                <a:latin typeface="Cambria"/>
                <a:ea typeface="+mn-lt"/>
                <a:cs typeface="+mn-lt"/>
              </a:rPr>
              <a:t>, </a:t>
            </a:r>
            <a:r>
              <a:rPr lang="et-EE" err="1">
                <a:latin typeface="Cambria"/>
                <a:ea typeface="+mn-lt"/>
                <a:cs typeface="+mn-lt"/>
              </a:rPr>
              <a:t>alcohol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</a:p>
          <a:p>
            <a:pPr marL="514350" indent="-514350">
              <a:buAutoNum type="arabicPeriod"/>
            </a:pPr>
            <a:r>
              <a:rPr lang="et-EE" err="1">
                <a:latin typeface="Cambria"/>
                <a:ea typeface="+mn-lt"/>
                <a:cs typeface="+mn-lt"/>
              </a:rPr>
              <a:t>collapse</a:t>
            </a:r>
            <a:r>
              <a:rPr lang="et-EE"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latin typeface="Cambria"/>
                <a:ea typeface="+mn-lt"/>
                <a:cs typeface="+mn-lt"/>
              </a:rPr>
              <a:t>upper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airway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during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inspiration</a:t>
            </a:r>
            <a:endParaRPr lang="et-EE">
              <a:latin typeface="Cambria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lt 3" descr="Pilt, millel on kujutatud visand, tekst, kunst, joonistamine&#10;&#10;Kirjeldus on genereeritud automaatselt">
            <a:extLst>
              <a:ext uri="{FF2B5EF4-FFF2-40B4-BE49-F238E27FC236}">
                <a16:creationId xmlns:a16="http://schemas.microsoft.com/office/drawing/2014/main" id="{23C92C3C-AF6E-C36D-476A-2CFAFBDBF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057" y="366280"/>
            <a:ext cx="2952750" cy="280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6196-6FB1-66F3-F1F4-5E77DB7665E7}"/>
              </a:ext>
            </a:extLst>
          </p:cNvPr>
          <p:cNvSpPr txBox="1"/>
          <p:nvPr/>
        </p:nvSpPr>
        <p:spPr>
          <a:xfrm>
            <a:off x="8035636" y="5628409"/>
            <a:ext cx="3706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err="1">
                <a:ea typeface="Calibri"/>
                <a:cs typeface="Calibri"/>
              </a:rPr>
              <a:t>Eckert</a:t>
            </a:r>
            <a:r>
              <a:rPr lang="et-EE">
                <a:ea typeface="Calibri"/>
                <a:cs typeface="Calibri"/>
              </a:rPr>
              <a:t> et </a:t>
            </a:r>
            <a:r>
              <a:rPr lang="et-EE" err="1">
                <a:ea typeface="Calibri"/>
                <a:cs typeface="Calibri"/>
              </a:rPr>
              <a:t>al</a:t>
            </a:r>
            <a:r>
              <a:rPr lang="et-EE">
                <a:ea typeface="Calibri"/>
                <a:cs typeface="Calibri"/>
              </a:rPr>
              <a:t>, 2013</a:t>
            </a:r>
            <a:endParaRPr lang="et-EE"/>
          </a:p>
        </p:txBody>
      </p:sp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CC211217-BD14-BC77-5547-9255B7966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392" y="3744190"/>
            <a:ext cx="1620898" cy="3110346"/>
          </a:xfrm>
          <a:prstGeom prst="rect">
            <a:avLst/>
          </a:prstGeom>
        </p:spPr>
      </p:pic>
      <p:pic>
        <p:nvPicPr>
          <p:cNvPr id="7" name="Pilt 6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04FFEBC-5702-FDA0-641B-5C1142AC3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932" y="6131612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30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60835F5-E279-167C-6A14-44FCCDF0F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36" y="365125"/>
            <a:ext cx="10515600" cy="1325563"/>
          </a:xfrm>
        </p:spPr>
        <p:txBody>
          <a:bodyPr/>
          <a:lstStyle/>
          <a:p>
            <a:r>
              <a:rPr lang="et-EE" sz="2800" err="1">
                <a:latin typeface="Cambria"/>
                <a:ea typeface="+mj-lt"/>
                <a:cs typeface="+mj-lt"/>
              </a:rPr>
              <a:t>Sleep</a:t>
            </a:r>
            <a:r>
              <a:rPr lang="et-EE" sz="2800">
                <a:latin typeface="Cambria"/>
                <a:ea typeface="+mj-lt"/>
                <a:cs typeface="+mj-lt"/>
              </a:rPr>
              <a:t> </a:t>
            </a:r>
            <a:r>
              <a:rPr lang="et-EE" sz="2800" err="1">
                <a:latin typeface="Cambria"/>
                <a:ea typeface="+mj-lt"/>
                <a:cs typeface="+mj-lt"/>
              </a:rPr>
              <a:t>apnea</a:t>
            </a:r>
            <a:r>
              <a:rPr lang="et-EE" sz="2800">
                <a:latin typeface="Cambria"/>
                <a:ea typeface="+mj-lt"/>
                <a:cs typeface="+mj-lt"/>
              </a:rPr>
              <a:t> </a:t>
            </a:r>
            <a:r>
              <a:rPr lang="et-EE" sz="2800" err="1">
                <a:latin typeface="Cambria"/>
                <a:ea typeface="+mj-lt"/>
                <a:cs typeface="+mj-lt"/>
              </a:rPr>
              <a:t>epidemiology</a:t>
            </a:r>
            <a:r>
              <a:rPr lang="et-EE" sz="2800">
                <a:latin typeface="Cambria"/>
                <a:ea typeface="+mj-lt"/>
                <a:cs typeface="+mj-lt"/>
              </a:rPr>
              <a:t> in </a:t>
            </a:r>
            <a:r>
              <a:rPr lang="et-EE" sz="2800" err="1">
                <a:latin typeface="Cambria"/>
                <a:ea typeface="+mj-lt"/>
                <a:cs typeface="+mj-lt"/>
              </a:rPr>
              <a:t>normal</a:t>
            </a:r>
            <a:r>
              <a:rPr lang="et-EE" sz="2800">
                <a:latin typeface="Cambria"/>
                <a:ea typeface="+mj-lt"/>
                <a:cs typeface="+mj-lt"/>
              </a:rPr>
              <a:t> </a:t>
            </a:r>
            <a:r>
              <a:rPr lang="et-EE" sz="2800" err="1">
                <a:latin typeface="Cambria"/>
                <a:ea typeface="+mj-lt"/>
                <a:cs typeface="+mj-lt"/>
              </a:rPr>
              <a:t>populations</a:t>
            </a:r>
            <a:endParaRPr lang="et-EE" err="1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5B99185-30E5-7F48-75D0-953FC7A8E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4" y="1687080"/>
            <a:ext cx="504305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r>
              <a:rPr lang="et-EE" err="1">
                <a:latin typeface="Cambria"/>
                <a:ea typeface="+mn-lt"/>
                <a:cs typeface="+mn-lt"/>
              </a:rPr>
              <a:t>Workers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age</a:t>
            </a:r>
            <a:r>
              <a:rPr lang="et-EE">
                <a:latin typeface="Cambria"/>
                <a:ea typeface="+mn-lt"/>
                <a:cs typeface="+mn-lt"/>
              </a:rPr>
              <a:t> 30- 60years (</a:t>
            </a:r>
            <a:r>
              <a:rPr lang="et-EE" err="1">
                <a:latin typeface="Cambria"/>
                <a:ea typeface="+mn-lt"/>
                <a:cs typeface="+mn-lt"/>
              </a:rPr>
              <a:t>hypersomnia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with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apnea</a:t>
            </a:r>
            <a:r>
              <a:rPr lang="et-EE">
                <a:latin typeface="Cambria"/>
                <a:ea typeface="+mn-lt"/>
                <a:cs typeface="+mn-lt"/>
              </a:rPr>
              <a:t>) - 2-4 % in </a:t>
            </a:r>
            <a:r>
              <a:rPr lang="et-EE" err="1">
                <a:latin typeface="Cambria"/>
                <a:ea typeface="+mn-lt"/>
                <a:cs typeface="+mn-lt"/>
              </a:rPr>
              <a:t>women</a:t>
            </a:r>
            <a:r>
              <a:rPr lang="et-EE">
                <a:latin typeface="Cambria"/>
                <a:ea typeface="+mn-lt"/>
                <a:cs typeface="+mn-lt"/>
              </a:rPr>
              <a:t>. </a:t>
            </a:r>
            <a:r>
              <a:rPr lang="et-EE" err="1">
                <a:latin typeface="Cambria"/>
                <a:ea typeface="+mn-lt"/>
                <a:cs typeface="+mn-lt"/>
              </a:rPr>
              <a:t>Median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had</a:t>
            </a:r>
            <a:r>
              <a:rPr lang="et-EE">
                <a:latin typeface="Cambria"/>
                <a:ea typeface="+mn-lt"/>
                <a:cs typeface="+mn-lt"/>
              </a:rPr>
              <a:t> 10 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breathing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events</a:t>
            </a:r>
            <a:r>
              <a:rPr lang="et-EE">
                <a:latin typeface="Cambria"/>
                <a:ea typeface="+mn-lt"/>
                <a:cs typeface="+mn-lt"/>
              </a:rPr>
              <a:t>  </a:t>
            </a:r>
            <a:r>
              <a:rPr lang="et-EE" err="1">
                <a:latin typeface="Cambria"/>
                <a:ea typeface="+mn-lt"/>
                <a:cs typeface="+mn-lt"/>
              </a:rPr>
              <a:t>per</a:t>
            </a:r>
            <a:r>
              <a:rPr lang="et-EE">
                <a:latin typeface="Cambria"/>
                <a:ea typeface="+mn-lt"/>
                <a:cs typeface="+mn-lt"/>
              </a:rPr>
              <a:t> hr. No </a:t>
            </a:r>
            <a:r>
              <a:rPr lang="et-EE" err="1">
                <a:latin typeface="Cambria"/>
                <a:ea typeface="+mn-lt"/>
                <a:cs typeface="+mn-lt"/>
              </a:rPr>
              <a:t>significant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correlation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between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apneas</a:t>
            </a:r>
            <a:r>
              <a:rPr lang="et-EE">
                <a:latin typeface="Cambria"/>
                <a:ea typeface="+mn-lt"/>
                <a:cs typeface="+mn-lt"/>
              </a:rPr>
              <a:t> and </a:t>
            </a:r>
            <a:r>
              <a:rPr lang="et-EE" err="1">
                <a:latin typeface="Cambria"/>
                <a:ea typeface="+mn-lt"/>
                <a:cs typeface="+mn-lt"/>
              </a:rPr>
              <a:t>daytime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well</a:t>
            </a:r>
            <a:r>
              <a:rPr lang="et-EE">
                <a:latin typeface="Cambria"/>
                <a:ea typeface="+mn-lt"/>
                <a:cs typeface="+mn-lt"/>
              </a:rPr>
              <a:t>- </a:t>
            </a:r>
            <a:r>
              <a:rPr lang="et-EE" err="1">
                <a:latin typeface="Cambria"/>
                <a:ea typeface="+mn-lt"/>
                <a:cs typeface="+mn-lt"/>
              </a:rPr>
              <a:t>being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was</a:t>
            </a:r>
            <a:r>
              <a:rPr lang="et-EE">
                <a:latin typeface="Cambria"/>
                <a:ea typeface="+mn-lt"/>
                <a:cs typeface="+mn-lt"/>
              </a:rPr>
              <a:t> seen in </a:t>
            </a:r>
            <a:r>
              <a:rPr lang="et-EE" err="1">
                <a:latin typeface="Cambria"/>
                <a:ea typeface="+mn-lt"/>
                <a:cs typeface="+mn-lt"/>
              </a:rPr>
              <a:t>this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representative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sample</a:t>
            </a:r>
            <a:r>
              <a:rPr lang="et-EE">
                <a:latin typeface="Cambria"/>
                <a:ea typeface="+mn-lt"/>
                <a:cs typeface="+mn-lt"/>
              </a:rPr>
              <a:t>. </a:t>
            </a:r>
            <a:r>
              <a:rPr lang="et-EE" err="1">
                <a:latin typeface="Cambria"/>
                <a:ea typeface="+mn-lt"/>
                <a:cs typeface="+mn-lt"/>
              </a:rPr>
              <a:t>Kripke</a:t>
            </a:r>
            <a:r>
              <a:rPr lang="et-EE">
                <a:latin typeface="Cambria"/>
                <a:ea typeface="+mn-lt"/>
                <a:cs typeface="+mn-lt"/>
              </a:rPr>
              <a:t> et </a:t>
            </a:r>
            <a:r>
              <a:rPr lang="et-EE" err="1">
                <a:latin typeface="Cambria"/>
                <a:ea typeface="+mn-lt"/>
                <a:cs typeface="+mn-lt"/>
              </a:rPr>
              <a:t>al</a:t>
            </a:r>
            <a:r>
              <a:rPr lang="et-EE">
                <a:latin typeface="Cambria"/>
                <a:ea typeface="+mn-lt"/>
                <a:cs typeface="+mn-lt"/>
              </a:rPr>
              <a:t>., 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 1997. </a:t>
            </a:r>
          </a:p>
          <a:p>
            <a:r>
              <a:rPr lang="et-EE" err="1">
                <a:latin typeface="Cambria"/>
                <a:ea typeface="+mn-lt"/>
                <a:cs typeface="+mn-lt"/>
              </a:rPr>
              <a:t>Over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age</a:t>
            </a:r>
            <a:r>
              <a:rPr lang="et-EE">
                <a:latin typeface="Cambria"/>
                <a:ea typeface="+mn-lt"/>
                <a:cs typeface="+mn-lt"/>
              </a:rPr>
              <a:t> 65y, 80% have at </a:t>
            </a:r>
            <a:r>
              <a:rPr lang="et-EE" err="1">
                <a:latin typeface="Cambria"/>
                <a:ea typeface="+mn-lt"/>
                <a:cs typeface="+mn-lt"/>
              </a:rPr>
              <a:t>least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some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mild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apneas</a:t>
            </a:r>
            <a:r>
              <a:rPr lang="et-EE">
                <a:latin typeface="Cambria"/>
                <a:ea typeface="+mn-lt"/>
                <a:cs typeface="+mn-lt"/>
              </a:rPr>
              <a:t>. </a:t>
            </a:r>
            <a:r>
              <a:rPr lang="et-EE" err="1">
                <a:latin typeface="Cambria"/>
                <a:ea typeface="+mn-lt"/>
                <a:cs typeface="+mn-lt"/>
              </a:rPr>
              <a:t>Ancoli</a:t>
            </a:r>
            <a:r>
              <a:rPr lang="et-EE">
                <a:latin typeface="Cambria"/>
                <a:ea typeface="+mn-lt"/>
                <a:cs typeface="+mn-lt"/>
              </a:rPr>
              <a:t>-Israel e t </a:t>
            </a:r>
            <a:r>
              <a:rPr lang="et-EE" err="1">
                <a:latin typeface="Cambria"/>
                <a:ea typeface="+mn-lt"/>
                <a:cs typeface="+mn-lt"/>
              </a:rPr>
              <a:t>al</a:t>
            </a:r>
            <a:r>
              <a:rPr lang="et-EE">
                <a:latin typeface="Cambria"/>
                <a:ea typeface="+mn-lt"/>
                <a:cs typeface="+mn-lt"/>
              </a:rPr>
              <a:t>., 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 1981</a:t>
            </a:r>
            <a:endParaRPr lang="et-EE">
              <a:latin typeface="Cambria"/>
              <a:ea typeface="Calibri"/>
              <a:cs typeface="Calibri" panose="020F0502020204030204"/>
            </a:endParaRPr>
          </a:p>
        </p:txBody>
      </p:sp>
      <p:pic>
        <p:nvPicPr>
          <p:cNvPr id="4" name="Pilt 3" descr="Pilt, millel on kujutatud tekst, kuvatõmmis, Font, logo&#10;&#10;Kirjeldus on genereeritud automaatselt">
            <a:extLst>
              <a:ext uri="{FF2B5EF4-FFF2-40B4-BE49-F238E27FC236}">
                <a16:creationId xmlns:a16="http://schemas.microsoft.com/office/drawing/2014/main" id="{6DB98222-4363-1DB7-39ED-75B2597EB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547" y="1579418"/>
            <a:ext cx="5815498" cy="45477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B723EC-C1EC-7167-1E16-29D7AE130B7A}"/>
              </a:ext>
            </a:extLst>
          </p:cNvPr>
          <p:cNvSpPr txBox="1"/>
          <p:nvPr/>
        </p:nvSpPr>
        <p:spPr>
          <a:xfrm>
            <a:off x="9491708" y="5763087"/>
            <a:ext cx="24117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>
                <a:solidFill>
                  <a:schemeClr val="bg1"/>
                </a:solidFill>
                <a:ea typeface="Calibri"/>
                <a:cs typeface="Calibri"/>
              </a:rPr>
              <a:t>iiiiiiiiiiiiiiiiiiiiiiiiiiiiiiiiiiiiiiiiiiiiiiiiiiiiiiiiiiiiiiiiiiiiiiiiiiiiiiiiiiii</a:t>
            </a:r>
          </a:p>
        </p:txBody>
      </p:sp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96696539-677C-6235-89D1-DC27F6DE4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552" y="81395"/>
            <a:ext cx="1153307" cy="2201141"/>
          </a:xfrm>
          <a:prstGeom prst="rect">
            <a:avLst/>
          </a:prstGeom>
        </p:spPr>
      </p:pic>
      <p:pic>
        <p:nvPicPr>
          <p:cNvPr id="7" name="Pilt 6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24F3EED-C0CB-FB75-3E24-69AB4B742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31612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5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D89D99D-205C-D695-2506-318F3A82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ea typeface="Calibri Light"/>
                <a:cs typeface="Calibri Light"/>
              </a:rPr>
              <a:t>Lecture</a:t>
            </a:r>
            <a:r>
              <a:rPr lang="et-EE">
                <a:ea typeface="Calibri Light"/>
                <a:cs typeface="Calibri Light"/>
              </a:rPr>
              <a:t> </a:t>
            </a:r>
            <a:r>
              <a:rPr lang="et-EE" err="1">
                <a:ea typeface="Calibri Light"/>
                <a:cs typeface="Calibri Light"/>
              </a:rPr>
              <a:t>content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3E056BB-AF13-027A-BDE3-E4A972713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t-EE" err="1">
                <a:ea typeface="Calibri"/>
                <a:cs typeface="Calibri"/>
              </a:rPr>
              <a:t>Sleep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disorders</a:t>
            </a:r>
          </a:p>
          <a:p>
            <a:r>
              <a:rPr lang="et-EE" err="1">
                <a:ea typeface="Calibri"/>
                <a:cs typeface="Calibri"/>
              </a:rPr>
              <a:t>Insomnia</a:t>
            </a:r>
          </a:p>
          <a:p>
            <a:r>
              <a:rPr lang="et-EE" err="1">
                <a:ea typeface="Calibri"/>
                <a:cs typeface="Calibri"/>
              </a:rPr>
              <a:t>Sleep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time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breathing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disorders</a:t>
            </a:r>
          </a:p>
          <a:p>
            <a:r>
              <a:rPr lang="et-EE" err="1">
                <a:ea typeface="Calibri"/>
                <a:cs typeface="Calibri"/>
              </a:rPr>
              <a:t>Sleep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studies</a:t>
            </a:r>
            <a:endParaRPr lang="et-EE">
              <a:ea typeface="Calibri"/>
              <a:cs typeface="Calibri"/>
            </a:endParaRPr>
          </a:p>
          <a:p>
            <a:r>
              <a:rPr lang="et-EE" err="1">
                <a:ea typeface="Calibri"/>
                <a:cs typeface="Calibri"/>
              </a:rPr>
              <a:t>Restless</a:t>
            </a:r>
            <a:r>
              <a:rPr lang="et-EE">
                <a:ea typeface="Calibri"/>
                <a:cs typeface="Calibri"/>
              </a:rPr>
              <a:t> </a:t>
            </a:r>
            <a:r>
              <a:rPr lang="et-EE" err="1">
                <a:ea typeface="Calibri"/>
                <a:cs typeface="Calibri"/>
              </a:rPr>
              <a:t>legs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syndrome</a:t>
            </a:r>
          </a:p>
          <a:p>
            <a:r>
              <a:rPr lang="et-EE" err="1">
                <a:ea typeface="Calibri"/>
                <a:cs typeface="Calibri"/>
              </a:rPr>
              <a:t>Circadian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rythm</a:t>
            </a:r>
            <a:r>
              <a:rPr lang="et-EE">
                <a:ea typeface="Calibri"/>
                <a:cs typeface="Calibri"/>
              </a:rPr>
              <a:t> </a:t>
            </a:r>
            <a:r>
              <a:rPr lang="et-EE" err="1">
                <a:ea typeface="Calibri"/>
                <a:cs typeface="Calibri"/>
              </a:rPr>
              <a:t>disorders</a:t>
            </a:r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E7932B61-8508-7DE0-55FE-58DC1DB0A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114" y="1097437"/>
            <a:ext cx="2157761" cy="411480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188EEA29-8679-B430-5841-71707540E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36" y="5560112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07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22048B9-81E4-4328-A1E0-ED5B24885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APNEA </a:t>
            </a:r>
            <a:r>
              <a:rPr lang="et-EE" sz="2800" err="1">
                <a:latin typeface="Cambria"/>
                <a:ea typeface="+mj-lt"/>
                <a:cs typeface="+mj-lt"/>
              </a:rPr>
              <a:t>diagnosis</a:t>
            </a:r>
            <a:r>
              <a:rPr lang="et-EE" sz="2800">
                <a:latin typeface="Cambria"/>
                <a:ea typeface="+mj-lt"/>
                <a:cs typeface="+mj-lt"/>
              </a:rPr>
              <a:t> (</a:t>
            </a:r>
            <a:r>
              <a:rPr lang="et-EE" sz="2800" err="1">
                <a:latin typeface="Cambria"/>
                <a:ea typeface="+mj-lt"/>
                <a:cs typeface="+mj-lt"/>
              </a:rPr>
              <a:t>poly</a:t>
            </a:r>
            <a:r>
              <a:rPr lang="et-EE" sz="2800">
                <a:latin typeface="Cambria"/>
                <a:ea typeface="+mj-lt"/>
                <a:cs typeface="+mj-lt"/>
              </a:rPr>
              <a:t>)</a:t>
            </a:r>
            <a:r>
              <a:rPr lang="et-EE" sz="2800" err="1">
                <a:latin typeface="Cambria"/>
                <a:ea typeface="+mj-lt"/>
                <a:cs typeface="+mj-lt"/>
              </a:rPr>
              <a:t>somnography</a:t>
            </a:r>
            <a:endParaRPr lang="et-EE" err="1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65D2A1D-33A1-BA12-B201-82BB8E0EF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109" y="1704398"/>
            <a:ext cx="6653646" cy="43340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t-EE">
              <a:latin typeface="Cambria"/>
              <a:ea typeface="Cambria"/>
              <a:cs typeface="Calibri" panose="020F0502020204030204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Brain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waves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 - EEG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Eye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movements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 - EEG, EMG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Heart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rate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-  EKG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Breathing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pattern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(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thermistor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)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Blood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oxygen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level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 - Spo2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Body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position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Chest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abdominal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movement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Limb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movement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-  EMG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Snoring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other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noises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 </a:t>
            </a:r>
            <a:endParaRPr lang="et-EE" sz="2400">
              <a:solidFill>
                <a:srgbClr val="080808"/>
              </a:solidFill>
              <a:latin typeface="Cambria"/>
              <a:ea typeface="Calibri"/>
              <a:cs typeface="Calibri"/>
            </a:endParaRPr>
          </a:p>
          <a:p>
            <a:pPr marL="0" indent="0">
              <a:buNone/>
            </a:pPr>
            <a:endParaRPr lang="et-EE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lt 3" descr="Pilt, millel on kujutatud tekst, kuvatõmmis, diagramm, Font&#10;&#10;Kirjeldus on genereeritud automaatselt">
            <a:extLst>
              <a:ext uri="{FF2B5EF4-FFF2-40B4-BE49-F238E27FC236}">
                <a16:creationId xmlns:a16="http://schemas.microsoft.com/office/drawing/2014/main" id="{471BD15D-EBAF-73BA-1A00-51F22909B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391" y="2116282"/>
            <a:ext cx="5316944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172DE-72F9-B1BA-FC15-60098F296823}"/>
              </a:ext>
            </a:extLst>
          </p:cNvPr>
          <p:cNvSpPr txBox="1"/>
          <p:nvPr/>
        </p:nvSpPr>
        <p:spPr>
          <a:xfrm>
            <a:off x="4745181" y="6217226"/>
            <a:ext cx="20781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err="1">
                <a:ea typeface="Calibri"/>
                <a:cs typeface="Calibri"/>
              </a:rPr>
              <a:t>Cowie</a:t>
            </a:r>
            <a:r>
              <a:rPr lang="et-EE">
                <a:ea typeface="Calibri"/>
                <a:cs typeface="Calibri"/>
              </a:rPr>
              <a:t> et </a:t>
            </a:r>
            <a:r>
              <a:rPr lang="et-EE" err="1">
                <a:ea typeface="Calibri"/>
                <a:cs typeface="Calibri"/>
              </a:rPr>
              <a:t>al</a:t>
            </a:r>
            <a:r>
              <a:rPr lang="et-EE">
                <a:ea typeface="Calibri"/>
                <a:cs typeface="Calibri"/>
              </a:rPr>
              <a:t>, 2021)</a:t>
            </a:r>
            <a:endParaRPr lang="et-EE"/>
          </a:p>
        </p:txBody>
      </p:sp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D2352A48-F9F0-6B6B-39F9-FAFC7C565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075" y="1691986"/>
            <a:ext cx="1213921" cy="2279073"/>
          </a:xfrm>
          <a:prstGeom prst="rect">
            <a:avLst/>
          </a:prstGeom>
        </p:spPr>
      </p:pic>
      <p:pic>
        <p:nvPicPr>
          <p:cNvPr id="8" name="Pilt 7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D1F893B-91F4-886D-903B-8133ACE15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282" y="111690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11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 descr="Pilt, millel on kujutatud tekst, kuvatõmmis&#10;&#10;Kirjeldus on genereeritud automaatselt">
            <a:extLst>
              <a:ext uri="{FF2B5EF4-FFF2-40B4-BE49-F238E27FC236}">
                <a16:creationId xmlns:a16="http://schemas.microsoft.com/office/drawing/2014/main" id="{58047C4F-ABBC-70C8-D301-C29BCB70D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87" y="83847"/>
            <a:ext cx="11923567" cy="6587985"/>
          </a:xfrm>
        </p:spPr>
      </p:pic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10DBA016-CC35-7149-1DAF-4C777789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0778" y="4159826"/>
            <a:ext cx="1309171" cy="2504210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FB6C302-C5C9-DB5B-E98A-D932644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4159" y="6141364"/>
            <a:ext cx="3879273" cy="43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2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61F85B9-8953-B658-357D-66D7AC803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2" y="1443"/>
            <a:ext cx="10515600" cy="1325563"/>
          </a:xfrm>
        </p:spPr>
        <p:txBody>
          <a:bodyPr/>
          <a:lstStyle/>
          <a:p>
            <a:r>
              <a:rPr lang="et-EE">
                <a:latin typeface="Cambria"/>
                <a:ea typeface="Calibri Light"/>
                <a:cs typeface="Calibri Light"/>
              </a:rPr>
              <a:t>PSG </a:t>
            </a:r>
            <a:r>
              <a:rPr lang="et-EE" err="1">
                <a:latin typeface="Cambria"/>
                <a:ea typeface="Calibri Light"/>
                <a:cs typeface="Calibri Light"/>
              </a:rPr>
              <a:t>indications</a:t>
            </a:r>
            <a:endParaRPr lang="et-EE" err="1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04E94CA-FEB5-D04D-FB46-7BBA99549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167534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another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sleep-related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breathing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disorder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;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breathing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stops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starts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repeatedly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during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.</a:t>
            </a:r>
            <a:endParaRPr lang="et-EE" sz="2400">
              <a:latin typeface="Cambria"/>
              <a:ea typeface="Calibri" panose="020F0502020204030204"/>
              <a:cs typeface="Calibri" panose="020F0502020204030204"/>
            </a:endParaRPr>
          </a:p>
          <a:p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Periodic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limb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movement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disorder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; 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flexing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extending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their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legs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while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, 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sometimes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linked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restless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legs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syndrome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(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uncontrollable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urge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legs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while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awake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usually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evenings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at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bedtime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)</a:t>
            </a:r>
            <a:endParaRPr lang="et-EE" sz="2400">
              <a:solidFill>
                <a:srgbClr val="080808"/>
              </a:solidFill>
              <a:latin typeface="Calibri"/>
              <a:ea typeface="Calibri"/>
              <a:cs typeface="Calibri"/>
            </a:endParaRPr>
          </a:p>
          <a:p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Narcolepsy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;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overwhelming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daytime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drowsiness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falling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asleep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suddenly</a:t>
            </a:r>
            <a:endParaRPr lang="et-EE" sz="2400">
              <a:solidFill>
                <a:srgbClr val="080808"/>
              </a:solidFill>
              <a:latin typeface="Calibri"/>
              <a:ea typeface="Calibri"/>
              <a:cs typeface="Calibri"/>
            </a:endParaRPr>
          </a:p>
          <a:p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REM 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behavior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disorder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;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acting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out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dreams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during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.</a:t>
            </a:r>
            <a:endParaRPr lang="et-EE" sz="2400">
              <a:latin typeface="Cambria"/>
              <a:ea typeface="Cambria"/>
            </a:endParaRPr>
          </a:p>
          <a:p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Unusual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behaviors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during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;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walking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around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rhythmic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movements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during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.</a:t>
            </a:r>
            <a:endParaRPr lang="et-EE" sz="2400">
              <a:latin typeface="Cambria"/>
              <a:ea typeface="Cambria"/>
            </a:endParaRPr>
          </a:p>
          <a:p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Unexplained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long-lasting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b="1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insomnia</a:t>
            </a:r>
            <a:r>
              <a:rPr lang="et-EE" sz="2400" b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.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People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insomnia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have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trouble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falling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asleep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staying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asleep</a:t>
            </a:r>
            <a:r>
              <a:rPr lang="et-EE" sz="2400">
                <a:solidFill>
                  <a:srgbClr val="080808"/>
                </a:solidFill>
                <a:latin typeface="Cambria"/>
                <a:ea typeface="+mn-lt"/>
                <a:cs typeface="+mn-lt"/>
              </a:rPr>
              <a:t>. </a:t>
            </a:r>
            <a:endParaRPr lang="et-EE" sz="2400">
              <a:latin typeface="Cambri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4C011-BD0C-04D9-9DFE-FEF76CCC80C5}"/>
              </a:ext>
            </a:extLst>
          </p:cNvPr>
          <p:cNvSpPr txBox="1"/>
          <p:nvPr/>
        </p:nvSpPr>
        <p:spPr>
          <a:xfrm>
            <a:off x="4952999" y="5377294"/>
            <a:ext cx="545522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>
                <a:ea typeface="+mn-lt"/>
                <a:cs typeface="+mn-lt"/>
                <a:hlinkClick r:id="rId2"/>
              </a:rPr>
              <a:t>https://www.mayoclinic.org/tests-procedures/polysomnography/about/pac-20394877#:~:text=Polysomnography%2C%20known%20as%20a%20sleep,measures%20eye%20and%20leg%20movements.</a:t>
            </a:r>
            <a:endParaRPr lang="et-EE"/>
          </a:p>
        </p:txBody>
      </p:sp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2B1E5E50-DC45-B509-7EB7-EF8508800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3575" y="3120736"/>
            <a:ext cx="1179284" cy="2253096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2774F08F-7CC7-621D-CE2A-4714CC98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64" y="156839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41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9C6FE0B-610F-19F2-57B6-D9E797AC9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TREATMENT of MILD OBSTRUCTIVE SLEEP APNEA (</a:t>
            </a:r>
            <a:r>
              <a:rPr lang="et-EE" sz="2800" err="1">
                <a:latin typeface="Cambria"/>
                <a:ea typeface="+mj-lt"/>
                <a:cs typeface="+mj-lt"/>
              </a:rPr>
              <a:t>Cowie</a:t>
            </a:r>
            <a:r>
              <a:rPr lang="et-EE" sz="2800">
                <a:latin typeface="Cambria"/>
                <a:ea typeface="+mj-lt"/>
                <a:cs typeface="+mj-lt"/>
              </a:rPr>
              <a:t> et </a:t>
            </a:r>
            <a:r>
              <a:rPr lang="et-EE" sz="2800" err="1">
                <a:latin typeface="Cambria"/>
                <a:ea typeface="+mj-lt"/>
                <a:cs typeface="+mj-lt"/>
              </a:rPr>
              <a:t>al</a:t>
            </a:r>
            <a:r>
              <a:rPr lang="et-EE" sz="2800">
                <a:latin typeface="Cambria"/>
                <a:ea typeface="+mj-lt"/>
                <a:cs typeface="+mj-lt"/>
              </a:rPr>
              <a:t>, 2021)</a:t>
            </a:r>
            <a:endParaRPr lang="et-EE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C1C322B-D7C2-36A6-3E71-83B93453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018" y="12541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>
              <a:latin typeface="Cambria"/>
              <a:ea typeface="Cambria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Lose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weight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. 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About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half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people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are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overweight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extra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fat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 in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pharyngeal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area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and on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chest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compromises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airway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nightly</a:t>
            </a:r>
            <a:endParaRPr lang="et-EE">
              <a:solidFill>
                <a:srgbClr val="1B1B1B"/>
              </a:solidFill>
              <a:latin typeface="Cambria"/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No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alcohol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sleeping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pills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–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decrease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 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muscle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tone</a:t>
            </a:r>
            <a:endParaRPr lang="et-EE">
              <a:solidFill>
                <a:srgbClr val="1B1B1B"/>
              </a:solidFill>
              <a:latin typeface="Cambria"/>
              <a:ea typeface="Cambria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Change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positions</a:t>
            </a:r>
            <a:endParaRPr lang="et-EE">
              <a:solidFill>
                <a:srgbClr val="1B1B1B"/>
              </a:solidFill>
              <a:latin typeface="Cambria"/>
              <a:ea typeface="Cambria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Quitting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smoking</a:t>
            </a:r>
            <a:endParaRPr lang="et-EE">
              <a:solidFill>
                <a:srgbClr val="1B1B1B"/>
              </a:solidFill>
              <a:latin typeface="Cambria"/>
              <a:ea typeface="Cambria"/>
              <a:cs typeface="Calibri" panose="020F0502020204030204"/>
            </a:endParaRPr>
          </a:p>
          <a:p>
            <a:pPr marL="514350" indent="-514350">
              <a:buAutoNum type="arabicPeriod"/>
            </a:pP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Allergy</a:t>
            </a:r>
            <a:r>
              <a:rPr lang="et-EE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ea typeface="+mn-lt"/>
                <a:cs typeface="+mn-lt"/>
              </a:rPr>
              <a:t>care</a:t>
            </a:r>
            <a:endParaRPr lang="et-EE">
              <a:solidFill>
                <a:srgbClr val="1B1B1B"/>
              </a:solidFill>
              <a:latin typeface="Cambria"/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t-EE">
                <a:solidFill>
                  <a:srgbClr val="1B1B1B"/>
                </a:solidFill>
                <a:latin typeface="Cambria"/>
                <a:cs typeface="Calibri" panose="020F0502020204030204"/>
              </a:rPr>
              <a:t>MFT ((</a:t>
            </a:r>
            <a:r>
              <a:rPr lang="et-EE" err="1">
                <a:solidFill>
                  <a:srgbClr val="1B1B1B"/>
                </a:solidFill>
                <a:latin typeface="Cambria"/>
                <a:cs typeface="Calibri" panose="020F0502020204030204"/>
              </a:rPr>
              <a:t>oro</a:t>
            </a:r>
            <a:r>
              <a:rPr lang="et-EE">
                <a:solidFill>
                  <a:srgbClr val="1B1B1B"/>
                </a:solidFill>
                <a:latin typeface="Cambria"/>
                <a:cs typeface="Calibri" panose="020F0502020204030204"/>
              </a:rPr>
              <a:t>)</a:t>
            </a:r>
            <a:r>
              <a:rPr lang="et-EE" err="1">
                <a:solidFill>
                  <a:srgbClr val="1B1B1B"/>
                </a:solidFill>
                <a:latin typeface="Cambria"/>
                <a:cs typeface="Calibri" panose="020F0502020204030204"/>
              </a:rPr>
              <a:t>myofunctional</a:t>
            </a:r>
            <a:r>
              <a:rPr lang="et-EE">
                <a:solidFill>
                  <a:srgbClr val="1B1B1B"/>
                </a:solidFill>
                <a:latin typeface="Cambria"/>
                <a:cs typeface="Calibri" panose="020F0502020204030204"/>
              </a:rPr>
              <a:t> </a:t>
            </a:r>
            <a:r>
              <a:rPr lang="et-EE" err="1">
                <a:solidFill>
                  <a:srgbClr val="1B1B1B"/>
                </a:solidFill>
                <a:latin typeface="Cambria"/>
                <a:cs typeface="Calibri" panose="020F0502020204030204"/>
              </a:rPr>
              <a:t>therapy</a:t>
            </a:r>
            <a:r>
              <a:rPr lang="et-EE">
                <a:solidFill>
                  <a:srgbClr val="1B1B1B"/>
                </a:solidFill>
                <a:latin typeface="Cambria"/>
                <a:cs typeface="Calibri" panose="020F0502020204030204"/>
              </a:rPr>
              <a:t>) (</a:t>
            </a:r>
            <a:r>
              <a:rPr lang="et-EE" err="1">
                <a:solidFill>
                  <a:srgbClr val="1B1B1B"/>
                </a:solidFill>
                <a:latin typeface="Cambria"/>
                <a:cs typeface="Calibri" panose="020F0502020204030204"/>
              </a:rPr>
              <a:t>Camacho</a:t>
            </a:r>
            <a:r>
              <a:rPr lang="et-EE">
                <a:solidFill>
                  <a:srgbClr val="1B1B1B"/>
                </a:solidFill>
                <a:latin typeface="Cambria"/>
                <a:cs typeface="Calibri" panose="020F0502020204030204"/>
              </a:rPr>
              <a:t> et </a:t>
            </a:r>
            <a:r>
              <a:rPr lang="et-EE" err="1">
                <a:solidFill>
                  <a:srgbClr val="1B1B1B"/>
                </a:solidFill>
                <a:latin typeface="Cambria"/>
                <a:cs typeface="Calibri" panose="020F0502020204030204"/>
              </a:rPr>
              <a:t>al</a:t>
            </a:r>
            <a:r>
              <a:rPr lang="et-EE">
                <a:solidFill>
                  <a:srgbClr val="1B1B1B"/>
                </a:solidFill>
                <a:latin typeface="Cambria"/>
                <a:cs typeface="Calibri" panose="020F0502020204030204"/>
              </a:rPr>
              <a:t>. 2015)</a:t>
            </a:r>
            <a:endParaRPr lang="et-EE">
              <a:solidFill>
                <a:srgbClr val="1B1B1B"/>
              </a:solidFill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A52943E9-F81B-D8BB-1FB2-C4FA3C0D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165" y="2549236"/>
            <a:ext cx="2157761" cy="411480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7D38A9C-B63E-FB67-3E1A-707691F9E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2" y="6010385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5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u kohatäide 3" descr="Pilt, millel on kujutatud tekst, Inimese nägu, soeng, nahk&#10;&#10;Kirjeldus on genereeritud automaatselt">
            <a:extLst>
              <a:ext uri="{FF2B5EF4-FFF2-40B4-BE49-F238E27FC236}">
                <a16:creationId xmlns:a16="http://schemas.microsoft.com/office/drawing/2014/main" id="{2E8A4B8A-D559-8EF6-59DD-3F12E02EE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32" y="89746"/>
            <a:ext cx="11161567" cy="551111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2F56E-5376-8F12-3366-950217BC8E75}"/>
              </a:ext>
            </a:extLst>
          </p:cNvPr>
          <p:cNvSpPr txBox="1"/>
          <p:nvPr/>
        </p:nvSpPr>
        <p:spPr>
          <a:xfrm>
            <a:off x="294409" y="5801590"/>
            <a:ext cx="523009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err="1">
                <a:cs typeface="Calibri"/>
              </a:rPr>
              <a:t>Oro-myofunctional</a:t>
            </a:r>
            <a:r>
              <a:rPr lang="et-EE">
                <a:cs typeface="Calibri"/>
              </a:rPr>
              <a:t> </a:t>
            </a:r>
            <a:r>
              <a:rPr lang="et-EE" err="1">
                <a:cs typeface="Calibri"/>
              </a:rPr>
              <a:t>therapy</a:t>
            </a:r>
            <a:r>
              <a:rPr lang="et-EE">
                <a:cs typeface="Calibri"/>
              </a:rPr>
              <a:t>. </a:t>
            </a:r>
            <a:r>
              <a:rPr lang="et-EE">
                <a:ea typeface="+mn-lt"/>
                <a:cs typeface="+mn-lt"/>
                <a:hlinkClick r:id="rId3"/>
              </a:rPr>
              <a:t>https://tmjcentrent.com/2021/12/08/the-importance-of-myofunctional-therapy/</a:t>
            </a:r>
            <a:endParaRPr lang="et-EE"/>
          </a:p>
        </p:txBody>
      </p:sp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1ECD5FEB-EB61-AC35-215E-9E255129F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89" y="4958312"/>
            <a:ext cx="964405" cy="1885043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9B499226-95FA-5E34-2838-8787F533A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233" y="6007942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73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622D244-0A45-E3FB-78BB-DE23C96C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ea typeface="+mj-lt"/>
                <a:cs typeface="+mj-lt"/>
              </a:rPr>
              <a:t>SEDATIVE HYPNOTICS and SLEEP APNEA (</a:t>
            </a:r>
            <a:r>
              <a:rPr lang="et-EE" sz="2800" err="1">
                <a:ea typeface="+mj-lt"/>
                <a:cs typeface="+mj-lt"/>
              </a:rPr>
              <a:t>Lu</a:t>
            </a:r>
            <a:r>
              <a:rPr lang="et-EE" sz="2800">
                <a:ea typeface="+mj-lt"/>
                <a:cs typeface="+mj-lt"/>
              </a:rPr>
              <a:t> et </a:t>
            </a:r>
            <a:r>
              <a:rPr lang="et-EE" sz="2800" err="1">
                <a:ea typeface="+mj-lt"/>
                <a:cs typeface="+mj-lt"/>
              </a:rPr>
              <a:t>al</a:t>
            </a:r>
            <a:r>
              <a:rPr lang="et-EE" sz="2800">
                <a:ea typeface="+mj-lt"/>
                <a:cs typeface="+mj-lt"/>
              </a:rPr>
              <a:t>. 2005)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27BA12F-0C0B-0473-61FA-65BBF8CB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Can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push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snorer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into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sleep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apnea</a:t>
            </a:r>
            <a:r>
              <a:rPr lang="et-EE">
                <a:ea typeface="+mn-lt"/>
                <a:cs typeface="+mn-lt"/>
              </a:rPr>
              <a:t> </a:t>
            </a:r>
            <a:endParaRPr lang="et-EE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Can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worsen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sleep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apnea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Can</a:t>
            </a:r>
            <a:r>
              <a:rPr lang="et-EE">
                <a:ea typeface="+mn-lt"/>
                <a:cs typeface="+mn-lt"/>
              </a:rPr>
              <a:t>  </a:t>
            </a:r>
            <a:r>
              <a:rPr lang="et-EE" err="1">
                <a:ea typeface="+mn-lt"/>
                <a:cs typeface="+mn-lt"/>
              </a:rPr>
              <a:t>worsen</a:t>
            </a:r>
            <a:r>
              <a:rPr lang="et-EE">
                <a:ea typeface="+mn-lt"/>
                <a:cs typeface="+mn-lt"/>
              </a:rPr>
              <a:t> COPD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Same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risks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with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alcohol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endParaRPr lang="et-EE">
              <a:cs typeface="Calibri" panose="020F0502020204030204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1A411CEA-7293-1CC7-2536-742CF94D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4" y="5646703"/>
            <a:ext cx="6096000" cy="725411"/>
          </a:xfrm>
          <a:prstGeom prst="rect">
            <a:avLst/>
          </a:prstGeom>
        </p:spPr>
      </p:pic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6C3AF5CE-CCA3-FC1D-FA44-C32E6299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620" y="2479964"/>
            <a:ext cx="215776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03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59F3F52-E23D-C696-9981-5C7252411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TREATMENT of MODERATE </a:t>
            </a:r>
            <a:r>
              <a:rPr lang="et-EE" sz="2800" err="1">
                <a:latin typeface="Cambria"/>
                <a:ea typeface="+mj-lt"/>
                <a:cs typeface="+mj-lt"/>
              </a:rPr>
              <a:t>or</a:t>
            </a:r>
            <a:r>
              <a:rPr lang="et-EE" sz="2800">
                <a:latin typeface="Cambria"/>
                <a:ea typeface="+mj-lt"/>
                <a:cs typeface="+mj-lt"/>
              </a:rPr>
              <a:t> SEVERE SLEEP APNEA (</a:t>
            </a:r>
            <a:r>
              <a:rPr lang="et-EE" sz="2800" err="1">
                <a:latin typeface="Cambria"/>
                <a:ea typeface="+mj-lt"/>
                <a:cs typeface="+mj-lt"/>
              </a:rPr>
              <a:t>Cowie</a:t>
            </a:r>
            <a:r>
              <a:rPr lang="et-EE" sz="2800">
                <a:latin typeface="Cambria"/>
                <a:ea typeface="+mj-lt"/>
                <a:cs typeface="+mj-lt"/>
              </a:rPr>
              <a:t> et </a:t>
            </a:r>
            <a:r>
              <a:rPr lang="et-EE" sz="2800" err="1">
                <a:latin typeface="Cambria"/>
                <a:ea typeface="+mj-lt"/>
                <a:cs typeface="+mj-lt"/>
              </a:rPr>
              <a:t>al</a:t>
            </a:r>
            <a:r>
              <a:rPr lang="et-EE" sz="2800">
                <a:latin typeface="Cambria"/>
                <a:ea typeface="+mj-lt"/>
                <a:cs typeface="+mj-lt"/>
              </a:rPr>
              <a:t>, 2021)</a:t>
            </a:r>
            <a:endParaRPr lang="et-EE">
              <a:latin typeface="Cambria"/>
              <a:ea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B8AD17C-BBB6-DCD1-94DB-09F37207E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 </a:t>
            </a:r>
            <a:r>
              <a:rPr lang="et-EE" err="1">
                <a:latin typeface="Cambria"/>
                <a:ea typeface="+mn-lt"/>
                <a:cs typeface="+mn-lt"/>
              </a:rPr>
              <a:t>Continuous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Positive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Airway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Pressure</a:t>
            </a:r>
            <a:r>
              <a:rPr lang="et-EE">
                <a:latin typeface="Cambria"/>
                <a:ea typeface="+mn-lt"/>
                <a:cs typeface="+mn-lt"/>
              </a:rPr>
              <a:t> (</a:t>
            </a:r>
            <a:r>
              <a:rPr lang="et-EE" err="1">
                <a:latin typeface="Cambria"/>
                <a:ea typeface="+mn-lt"/>
                <a:cs typeface="+mn-lt"/>
              </a:rPr>
              <a:t>usually</a:t>
            </a:r>
            <a:r>
              <a:rPr lang="et-EE">
                <a:latin typeface="Cambria"/>
                <a:ea typeface="+mn-lt"/>
                <a:cs typeface="+mn-lt"/>
              </a:rPr>
              <a:t> auto </a:t>
            </a:r>
            <a:r>
              <a:rPr lang="et-EE" err="1">
                <a:latin typeface="Cambria"/>
                <a:ea typeface="+mn-lt"/>
                <a:cs typeface="+mn-lt"/>
              </a:rPr>
              <a:t>regime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sometimes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bi-level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system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  <a:endParaRPr lang="et-EE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 </a:t>
            </a:r>
            <a:r>
              <a:rPr lang="et-EE" err="1">
                <a:latin typeface="Cambria"/>
                <a:ea typeface="+mn-lt"/>
                <a:cs typeface="+mn-lt"/>
              </a:rPr>
              <a:t>Mandibular</a:t>
            </a:r>
            <a:r>
              <a:rPr lang="et-EE">
                <a:latin typeface="Cambria"/>
                <a:ea typeface="+mn-lt"/>
                <a:cs typeface="+mn-lt"/>
              </a:rPr>
              <a:t> and </a:t>
            </a:r>
            <a:r>
              <a:rPr lang="et-EE" err="1">
                <a:latin typeface="Cambria"/>
                <a:ea typeface="+mn-lt"/>
                <a:cs typeface="+mn-lt"/>
              </a:rPr>
              <a:t>tongue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advancement</a:t>
            </a:r>
            <a:r>
              <a:rPr lang="et-EE">
                <a:latin typeface="Cambria"/>
                <a:ea typeface="+mn-lt"/>
                <a:cs typeface="+mn-lt"/>
              </a:rPr>
              <a:t> oral </a:t>
            </a:r>
            <a:r>
              <a:rPr lang="et-EE" err="1">
                <a:latin typeface="Cambria"/>
                <a:ea typeface="+mn-lt"/>
                <a:cs typeface="+mn-lt"/>
              </a:rPr>
              <a:t>appliances</a:t>
            </a:r>
            <a:endParaRPr lang="et-EE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 </a:t>
            </a:r>
            <a:r>
              <a:rPr lang="et-EE" err="1">
                <a:latin typeface="Cambria"/>
                <a:ea typeface="+mn-lt"/>
                <a:cs typeface="+mn-lt"/>
              </a:rPr>
              <a:t>Surgery</a:t>
            </a:r>
            <a:r>
              <a:rPr lang="et-EE">
                <a:latin typeface="Cambria"/>
                <a:ea typeface="+mn-lt"/>
                <a:cs typeface="+mn-lt"/>
              </a:rPr>
              <a:t> (</a:t>
            </a:r>
            <a:r>
              <a:rPr lang="et-EE" err="1">
                <a:latin typeface="Cambria"/>
                <a:ea typeface="+mn-lt"/>
                <a:cs typeface="+mn-lt"/>
              </a:rPr>
              <a:t>less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proven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  <a:endParaRPr lang="et-EE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- (</a:t>
            </a:r>
            <a:r>
              <a:rPr lang="et-EE" err="1">
                <a:latin typeface="Cambria"/>
                <a:ea typeface="+mn-lt"/>
                <a:cs typeface="+mn-lt"/>
              </a:rPr>
              <a:t>Uvulopalatoplasties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  <a:endParaRPr lang="et-EE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- </a:t>
            </a:r>
            <a:r>
              <a:rPr lang="et-EE" err="1">
                <a:latin typeface="Cambria"/>
                <a:ea typeface="+mn-lt"/>
                <a:cs typeface="+mn-lt"/>
              </a:rPr>
              <a:t>Mandibular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or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maxillary</a:t>
            </a:r>
            <a:r>
              <a:rPr lang="et-EE"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latin typeface="Cambria"/>
                <a:ea typeface="+mn-lt"/>
                <a:cs typeface="+mn-lt"/>
              </a:rPr>
              <a:t>advancement</a:t>
            </a:r>
            <a:endParaRPr lang="et-EE" err="1">
              <a:latin typeface="Cambria"/>
              <a:cs typeface="Calibri" panose="020F0502020204030204"/>
            </a:endParaRPr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17BE0562-A07F-BD62-5B96-661EAA8D4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256" y="3311235"/>
            <a:ext cx="1811398" cy="345671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55DFAEDA-6D42-4265-2294-EC03DBB06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" y="5906476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68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EA2D940-597A-DD91-228E-D63EBDA39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CONTINUOUS POSITIVE AIRWAY PRESSURE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>
                <a:ea typeface="+mj-lt"/>
                <a:cs typeface="+mj-lt"/>
                <a:hlinkClick r:id="rId2"/>
              </a:rPr>
              <a:t>https://www.nxp.com/docs/en/brochure/BBCNTSPSVAIRPRSART.pdf</a:t>
            </a:r>
            <a:endParaRPr lang="et-EE"/>
          </a:p>
        </p:txBody>
      </p:sp>
      <p:pic>
        <p:nvPicPr>
          <p:cNvPr id="4" name="Sisu kohatäide 3" descr="Pilt, millel on kujutatud tekst, visand, joonisfilm&#10;&#10;Kirjeldus on genereeritud automaatselt">
            <a:extLst>
              <a:ext uri="{FF2B5EF4-FFF2-40B4-BE49-F238E27FC236}">
                <a16:creationId xmlns:a16="http://schemas.microsoft.com/office/drawing/2014/main" id="{9741A94D-EDB3-F740-757C-A91E4B991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332" y="2099758"/>
            <a:ext cx="5683028" cy="3508664"/>
          </a:xfrm>
        </p:spPr>
      </p:pic>
      <p:pic>
        <p:nvPicPr>
          <p:cNvPr id="5" name="Pilt 4" descr="Pilt, millel on kujutatud elektroonika, Videomängukonsool, vidin, Meditsiiniseadmed&#10;&#10;Kirjeldus on genereeritud automaatselt">
            <a:extLst>
              <a:ext uri="{FF2B5EF4-FFF2-40B4-BE49-F238E27FC236}">
                <a16:creationId xmlns:a16="http://schemas.microsoft.com/office/drawing/2014/main" id="{3EC70FB7-1E49-4DE0-0881-A22D2CF9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364" y="2317050"/>
            <a:ext cx="5247410" cy="3436173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DA040AA-E59F-F8BE-0901-41DAAC2DD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" y="6027703"/>
            <a:ext cx="6096000" cy="725411"/>
          </a:xfrm>
          <a:prstGeom prst="rect">
            <a:avLst/>
          </a:prstGeom>
        </p:spPr>
      </p:pic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84E090B3-66ED-241A-FE9B-5C2ED059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8097" y="4021281"/>
            <a:ext cx="1430398" cy="272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69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3617B9C-4A04-AD72-3F93-2F62CD23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ORAL APPLIANCES</a:t>
            </a:r>
            <a:endParaRPr lang="et-EE">
              <a:latin typeface="Cambria"/>
            </a:endParaRPr>
          </a:p>
        </p:txBody>
      </p:sp>
      <p:pic>
        <p:nvPicPr>
          <p:cNvPr id="4" name="Sisu kohatäide 3" descr="Pilt, millel on kujutatud tekst, Meditsiiniseadmed, meditsiiniline&#10;&#10;Kirjeldus on genereeritud automaatselt">
            <a:extLst>
              <a:ext uri="{FF2B5EF4-FFF2-40B4-BE49-F238E27FC236}">
                <a16:creationId xmlns:a16="http://schemas.microsoft.com/office/drawing/2014/main" id="{B6FFF1F0-88DA-81E2-85B0-D12C27B00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451" y="1770712"/>
            <a:ext cx="5082098" cy="4920095"/>
          </a:xfrm>
        </p:spPr>
      </p:pic>
      <p:pic>
        <p:nvPicPr>
          <p:cNvPr id="5" name="Pilt 4" descr="Pilt, millel on kujutatud aksessuaar&#10;&#10;Kirjeldus on genereeritud automaatselt">
            <a:extLst>
              <a:ext uri="{FF2B5EF4-FFF2-40B4-BE49-F238E27FC236}">
                <a16:creationId xmlns:a16="http://schemas.microsoft.com/office/drawing/2014/main" id="{C08E8581-BDD3-116C-C2DB-0D4D095F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455" y="152525"/>
            <a:ext cx="6096000" cy="3470313"/>
          </a:xfrm>
          <a:prstGeom prst="rect">
            <a:avLst/>
          </a:prstGeom>
        </p:spPr>
      </p:pic>
      <p:pic>
        <p:nvPicPr>
          <p:cNvPr id="6" name="Pilt 5" descr="Pilt, millel on kujutatud Moeaksessuaar, jalatsid, jalats&#10;&#10;Kirjeldus on genereeritud automaatselt">
            <a:extLst>
              <a:ext uri="{FF2B5EF4-FFF2-40B4-BE49-F238E27FC236}">
                <a16:creationId xmlns:a16="http://schemas.microsoft.com/office/drawing/2014/main" id="{9E9E3B2F-61E3-5E66-0B7F-BB52D742B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842" r="175" b="-211"/>
          <a:stretch/>
        </p:blipFill>
        <p:spPr>
          <a:xfrm>
            <a:off x="5572460" y="3787485"/>
            <a:ext cx="4952332" cy="2772079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D7DD75DE-D298-E148-EC1F-ED2451AA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76"/>
            <a:ext cx="6096000" cy="725411"/>
          </a:xfrm>
          <a:prstGeom prst="rect">
            <a:avLst/>
          </a:prstGeom>
        </p:spPr>
      </p:pic>
      <p:pic>
        <p:nvPicPr>
          <p:cNvPr id="7" name="Pilt 6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AF2CBB96-9F93-46E7-F635-0D57D1D31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8324" y="3787486"/>
            <a:ext cx="1551625" cy="295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10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D4F2765-FEAF-6947-61C5-61E3834A2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72055" cy="1334222"/>
          </a:xfrm>
        </p:spPr>
        <p:txBody>
          <a:bodyPr>
            <a:normAutofit fontScale="90000"/>
          </a:bodyPr>
          <a:lstStyle/>
          <a:p>
            <a:r>
              <a:rPr lang="et-EE">
                <a:cs typeface="Calibri Light"/>
              </a:rPr>
              <a:t>RLS, PLMS </a:t>
            </a:r>
            <a:r>
              <a:rPr lang="et-EE">
                <a:ea typeface="+mj-lt"/>
                <a:cs typeface="+mj-lt"/>
                <a:hlinkClick r:id="rId2"/>
              </a:rPr>
              <a:t>https://childneurologycenter.com/disorder/leg-movement-disorders/</a:t>
            </a:r>
            <a:endParaRPr lang="et-EE"/>
          </a:p>
        </p:txBody>
      </p:sp>
      <p:pic>
        <p:nvPicPr>
          <p:cNvPr id="4" name="Sisu kohatäide 3" descr="Pilt, millel on kujutatud tekst, kuvatõmmis&#10;&#10;Kirjeldus on genereeritud automaatselt">
            <a:extLst>
              <a:ext uri="{FF2B5EF4-FFF2-40B4-BE49-F238E27FC236}">
                <a16:creationId xmlns:a16="http://schemas.microsoft.com/office/drawing/2014/main" id="{A3EA8807-DF6F-AB01-7DD2-AD7160D7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0872" y="2065121"/>
            <a:ext cx="4516711" cy="4114800"/>
          </a:xfrm>
        </p:spPr>
      </p:pic>
      <p:pic>
        <p:nvPicPr>
          <p:cNvPr id="5" name="Pilt 4" descr="Pilt, millel on kujutatud mustvalge, Mustvalge fotograafia&#10;&#10;Kirjeldus on genereeritud automaatselt">
            <a:extLst>
              <a:ext uri="{FF2B5EF4-FFF2-40B4-BE49-F238E27FC236}">
                <a16:creationId xmlns:a16="http://schemas.microsoft.com/office/drawing/2014/main" id="{56576822-6561-53C0-38DD-53F0421E9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0" y="2760138"/>
            <a:ext cx="6096000" cy="3433224"/>
          </a:xfrm>
          <a:prstGeom prst="rect">
            <a:avLst/>
          </a:prstGeo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3ADF5FF0-2317-8B5C-ED72-B8E30C6B1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61647"/>
            <a:ext cx="6096000" cy="725411"/>
          </a:xfrm>
          <a:prstGeom prst="rect">
            <a:avLst/>
          </a:prstGeom>
        </p:spPr>
      </p:pic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0C86C038-8B5B-A32B-D33A-0374FA0B6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0665" y="107373"/>
            <a:ext cx="1222580" cy="233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BE3271-1545-38FA-D9FE-60640CF5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99" y="2764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t-EE">
                <a:latin typeface="Cambria"/>
                <a:ea typeface="Cambria"/>
                <a:cs typeface="Calibri Light"/>
              </a:rPr>
              <a:t> </a:t>
            </a:r>
            <a:r>
              <a:rPr lang="et-EE" err="1">
                <a:latin typeface="Cambria"/>
                <a:ea typeface="Cambria"/>
                <a:cs typeface="Calibri Light"/>
              </a:rPr>
              <a:t>Clinically</a:t>
            </a:r>
            <a:r>
              <a:rPr lang="et-EE">
                <a:latin typeface="Cambria"/>
                <a:ea typeface="Cambria"/>
                <a:cs typeface="Calibri Light"/>
              </a:rPr>
              <a:t>  </a:t>
            </a:r>
            <a:r>
              <a:rPr lang="et-EE" err="1">
                <a:latin typeface="Cambria"/>
                <a:ea typeface="Cambria"/>
                <a:cs typeface="Calibri Light"/>
              </a:rPr>
              <a:t>most</a:t>
            </a:r>
            <a:r>
              <a:rPr lang="et-EE">
                <a:latin typeface="Cambria"/>
                <a:ea typeface="Cambria"/>
                <a:cs typeface="Calibri Light"/>
              </a:rPr>
              <a:t> relevant </a:t>
            </a:r>
            <a:r>
              <a:rPr lang="et-EE" err="1">
                <a:latin typeface="Cambria"/>
                <a:ea typeface="Cambria"/>
                <a:cs typeface="Calibri Light"/>
              </a:rPr>
              <a:t>sleep</a:t>
            </a:r>
            <a:r>
              <a:rPr lang="et-EE">
                <a:latin typeface="Cambria"/>
                <a:ea typeface="Cambria"/>
                <a:cs typeface="Calibri Light"/>
              </a:rPr>
              <a:t> </a:t>
            </a:r>
            <a:r>
              <a:rPr lang="et-EE" err="1">
                <a:latin typeface="Cambria"/>
                <a:ea typeface="Cambria"/>
                <a:cs typeface="Calibri Light"/>
              </a:rPr>
              <a:t>disorders</a:t>
            </a:r>
            <a:r>
              <a:rPr lang="et-EE">
                <a:latin typeface="Cambria"/>
                <a:ea typeface="Cambria"/>
                <a:cs typeface="Calibri Light"/>
              </a:rPr>
              <a:t> </a:t>
            </a:r>
            <a:r>
              <a:rPr lang="et-EE" sz="1800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American </a:t>
            </a:r>
            <a:r>
              <a:rPr lang="et-EE" sz="1800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Psychiatric</a:t>
            </a:r>
            <a:r>
              <a:rPr lang="et-EE" sz="1800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</a:t>
            </a:r>
            <a:r>
              <a:rPr lang="et-EE" sz="1800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Association.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Diagnostic</a:t>
            </a:r>
            <a:r>
              <a:rPr lang="et-EE" sz="1800" i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and 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Statistical</a:t>
            </a:r>
            <a:r>
              <a:rPr lang="et-EE" sz="1800" i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Manual</a:t>
            </a:r>
            <a:r>
              <a:rPr lang="et-EE" sz="1800" i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of 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Mental</a:t>
            </a:r>
            <a:r>
              <a:rPr lang="et-EE" sz="1800" i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Disorders</a:t>
            </a:r>
            <a:r>
              <a:rPr lang="et-EE" sz="1800" i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(DSM-5), 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Fifth</a:t>
            </a:r>
            <a:r>
              <a:rPr lang="et-EE" sz="1800" i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 </a:t>
            </a:r>
            <a:r>
              <a:rPr lang="et-EE" sz="1800" i="1" err="1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edition</a:t>
            </a:r>
            <a:r>
              <a:rPr lang="et-EE" sz="1800">
                <a:solidFill>
                  <a:srgbClr val="444444"/>
                </a:solidFill>
                <a:latin typeface="Cambria"/>
                <a:ea typeface="+mj-lt"/>
                <a:cs typeface="+mj-lt"/>
              </a:rPr>
              <a:t>. 2013.</a:t>
            </a:r>
            <a:endParaRPr lang="et-EE" sz="1800">
              <a:latin typeface="Cambria"/>
              <a:ea typeface="Cambria"/>
            </a:endParaRPr>
          </a:p>
          <a:p>
            <a:endParaRPr lang="et-EE" sz="1800">
              <a:latin typeface="Cambria"/>
              <a:ea typeface="Cambria"/>
              <a:cs typeface="Calibri Light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B2E9835-4848-B35F-6C03-48AAEBC0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704" y="150766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t-EE"/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Insomnia</a:t>
            </a:r>
            <a:endParaRPr lang="et-EE">
              <a:latin typeface="Cambria"/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Use</a:t>
            </a:r>
            <a:r>
              <a:rPr lang="et-EE">
                <a:latin typeface="Cambria"/>
                <a:ea typeface="+mn-lt"/>
                <a:cs typeface="+mn-lt"/>
              </a:rPr>
              <a:t> of </a:t>
            </a:r>
            <a:r>
              <a:rPr lang="et-EE" err="1">
                <a:latin typeface="Cambria"/>
                <a:ea typeface="+mn-lt"/>
                <a:cs typeface="+mn-lt"/>
              </a:rPr>
              <a:t>Hypnotics</a:t>
            </a:r>
            <a:r>
              <a:rPr lang="et-EE">
                <a:latin typeface="Cambria"/>
                <a:ea typeface="+mn-lt"/>
                <a:cs typeface="+mn-lt"/>
              </a:rPr>
              <a:t>: </a:t>
            </a:r>
            <a:r>
              <a:rPr lang="et-EE" err="1">
                <a:latin typeface="Cambria"/>
                <a:ea typeface="+mn-lt"/>
                <a:cs typeface="+mn-lt"/>
              </a:rPr>
              <a:t>risks</a:t>
            </a:r>
            <a:r>
              <a:rPr lang="et-EE">
                <a:latin typeface="Cambria"/>
                <a:ea typeface="+mn-lt"/>
                <a:cs typeface="+mn-lt"/>
              </a:rPr>
              <a:t> and </a:t>
            </a:r>
            <a:r>
              <a:rPr lang="et-EE" err="1">
                <a:latin typeface="Cambria"/>
                <a:ea typeface="+mn-lt"/>
                <a:cs typeface="+mn-lt"/>
              </a:rPr>
              <a:t>choices</a:t>
            </a:r>
            <a:endParaRPr lang="et-EE">
              <a:latin typeface="Cambria"/>
              <a:ea typeface="+mn-lt"/>
              <a:cs typeface="+mn-lt"/>
            </a:endParaRPr>
          </a:p>
          <a:p>
            <a:pPr marL="457200" lvl="1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Cognitive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behavioral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therapy</a:t>
            </a:r>
            <a:r>
              <a:rPr lang="et-EE">
                <a:latin typeface="Cambria"/>
                <a:ea typeface="+mn-lt"/>
                <a:cs typeface="+mn-lt"/>
              </a:rPr>
              <a:t> (CBT)</a:t>
            </a: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apnea</a:t>
            </a:r>
            <a:endParaRPr lang="et-EE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Narcolepsy</a:t>
            </a:r>
            <a:endParaRPr lang="et-EE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 PLMD (</a:t>
            </a:r>
            <a:r>
              <a:rPr lang="et-EE" err="1">
                <a:latin typeface="Cambria"/>
                <a:ea typeface="+mn-lt"/>
                <a:cs typeface="+mn-lt"/>
              </a:rPr>
              <a:t>periodic</a:t>
            </a:r>
            <a:r>
              <a:rPr lang="et-EE">
                <a:latin typeface="Cambria"/>
                <a:ea typeface="+mn-lt"/>
                <a:cs typeface="+mn-lt"/>
              </a:rPr>
              <a:t> limb </a:t>
            </a:r>
            <a:r>
              <a:rPr lang="et-EE" err="1">
                <a:latin typeface="Cambria"/>
                <a:ea typeface="+mn-lt"/>
                <a:cs typeface="+mn-lt"/>
              </a:rPr>
              <a:t>movements</a:t>
            </a:r>
            <a:r>
              <a:rPr lang="et-EE">
                <a:latin typeface="Cambria"/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• </a:t>
            </a:r>
            <a:r>
              <a:rPr lang="et-EE" err="1">
                <a:latin typeface="Cambria"/>
                <a:ea typeface="+mn-lt"/>
                <a:cs typeface="+mn-lt"/>
              </a:rPr>
              <a:t>Circadian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rhythm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disorders</a:t>
            </a:r>
            <a:endParaRPr lang="et-EE" err="1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15D2A8AD-B61B-C641-2DB1-032E7547B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471" y="1929877"/>
            <a:ext cx="2157761" cy="411480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AA51DC47-5FEE-7B3D-0BD1-3C8EF504B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32" y="5811226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00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75C9557-F7F9-85DB-5D46-3F64F7CF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>
                <a:cs typeface="Calibri Light"/>
              </a:rPr>
              <a:t>RLS; PLMS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1BB768D8-A524-3A05-43F7-70BCB1B9CB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t-EE" sz="2400" err="1">
                <a:latin typeface="Cambria"/>
                <a:ea typeface="+mn-lt"/>
                <a:cs typeface="+mn-lt"/>
              </a:rPr>
              <a:t>Restless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Legs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Syndrome</a:t>
            </a:r>
            <a:r>
              <a:rPr lang="et-EE" sz="2400">
                <a:latin typeface="Cambria"/>
                <a:ea typeface="+mn-lt"/>
                <a:cs typeface="+mn-lt"/>
              </a:rPr>
              <a:t> (RLS) &amp; </a:t>
            </a:r>
            <a:r>
              <a:rPr lang="et-EE" sz="2400" err="1">
                <a:latin typeface="Cambria"/>
                <a:ea typeface="+mn-lt"/>
                <a:cs typeface="+mn-lt"/>
              </a:rPr>
              <a:t>Periodic</a:t>
            </a:r>
            <a:r>
              <a:rPr lang="et-EE" sz="2400">
                <a:latin typeface="Cambria"/>
                <a:ea typeface="+mn-lt"/>
                <a:cs typeface="+mn-lt"/>
              </a:rPr>
              <a:t> Limb </a:t>
            </a:r>
            <a:r>
              <a:rPr lang="et-EE" sz="2400" err="1">
                <a:latin typeface="Cambria"/>
                <a:ea typeface="+mn-lt"/>
                <a:cs typeface="+mn-lt"/>
              </a:rPr>
              <a:t>MovementDisorder</a:t>
            </a:r>
            <a:r>
              <a:rPr lang="et-EE" sz="2400">
                <a:latin typeface="Cambria"/>
                <a:ea typeface="+mn-lt"/>
                <a:cs typeface="+mn-lt"/>
              </a:rPr>
              <a:t>(PLMD)</a:t>
            </a:r>
            <a:endParaRPr lang="et-EE" sz="2400">
              <a:latin typeface="Cambria"/>
              <a:ea typeface="Cambria"/>
              <a:cs typeface="Calibri" panose="020F0502020204030204"/>
            </a:endParaRPr>
          </a:p>
          <a:p>
            <a:pPr marL="457200" indent="-457200"/>
            <a:r>
              <a:rPr lang="et-EE" sz="2400">
                <a:latin typeface="Cambria"/>
                <a:ea typeface="+mn-lt"/>
                <a:cs typeface="+mn-lt"/>
              </a:rPr>
              <a:t>RLS: </a:t>
            </a:r>
            <a:r>
              <a:rPr lang="et-EE" sz="2400" err="1">
                <a:latin typeface="Cambria"/>
                <a:ea typeface="+mn-lt"/>
                <a:cs typeface="+mn-lt"/>
              </a:rPr>
              <a:t>Legs</a:t>
            </a:r>
            <a:r>
              <a:rPr lang="et-EE" sz="2400">
                <a:latin typeface="Cambria"/>
                <a:ea typeface="+mn-lt"/>
                <a:cs typeface="+mn-lt"/>
              </a:rPr>
              <a:t>  </a:t>
            </a:r>
            <a:r>
              <a:rPr lang="et-EE" sz="2400" err="1">
                <a:latin typeface="Cambria"/>
                <a:ea typeface="+mn-lt"/>
                <a:cs typeface="+mn-lt"/>
              </a:rPr>
              <a:t>squirm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before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latin typeface="Cambria"/>
                <a:ea typeface="+mn-lt"/>
                <a:cs typeface="+mn-lt"/>
              </a:rPr>
              <a:t>; </a:t>
            </a:r>
            <a:r>
              <a:rPr lang="et-EE" sz="2400" err="1">
                <a:latin typeface="Cambria"/>
                <a:ea typeface="+mn-lt"/>
                <a:cs typeface="+mn-lt"/>
              </a:rPr>
              <a:t>not</a:t>
            </a:r>
            <a:r>
              <a:rPr lang="et-EE" sz="2400">
                <a:latin typeface="Cambria"/>
                <a:ea typeface="+mn-lt"/>
                <a:cs typeface="+mn-lt"/>
              </a:rPr>
              <a:t> all-</a:t>
            </a:r>
            <a:r>
              <a:rPr lang="et-EE" sz="2400" err="1">
                <a:latin typeface="Cambria"/>
                <a:ea typeface="+mn-lt"/>
                <a:cs typeface="+mn-lt"/>
              </a:rPr>
              <a:t>daylike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akathisia</a:t>
            </a:r>
            <a:r>
              <a:rPr lang="et-EE" sz="2400">
                <a:latin typeface="Cambria"/>
                <a:ea typeface="+mn-lt"/>
                <a:cs typeface="+mn-lt"/>
              </a:rPr>
              <a:t>; </a:t>
            </a:r>
            <a:r>
              <a:rPr lang="et-EE" sz="2400" err="1">
                <a:latin typeface="Cambria"/>
                <a:ea typeface="+mn-lt"/>
                <a:cs typeface="+mn-lt"/>
              </a:rPr>
              <a:t>patient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complains</a:t>
            </a:r>
            <a:r>
              <a:rPr lang="et-EE" sz="2400">
                <a:latin typeface="Cambria"/>
                <a:ea typeface="+mn-lt"/>
                <a:cs typeface="+mn-lt"/>
              </a:rPr>
              <a:t> of </a:t>
            </a:r>
            <a:r>
              <a:rPr lang="et-EE" sz="2400" err="1">
                <a:latin typeface="Cambria"/>
                <a:ea typeface="+mn-lt"/>
                <a:cs typeface="+mn-lt"/>
              </a:rPr>
              <a:t>onset</a:t>
            </a:r>
            <a:r>
              <a:rPr lang="et-EE" sz="2400"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latin typeface="Cambria"/>
                <a:ea typeface="+mn-lt"/>
                <a:cs typeface="+mn-lt"/>
              </a:rPr>
              <a:t>insomnia</a:t>
            </a:r>
            <a:endParaRPr lang="et-EE" sz="2400">
              <a:latin typeface="Cambria"/>
              <a:ea typeface="+mn-lt"/>
              <a:cs typeface="+mn-lt"/>
            </a:endParaRPr>
          </a:p>
          <a:p>
            <a:pPr marL="457200" indent="-457200"/>
            <a:r>
              <a:rPr lang="et-EE" sz="2400" err="1">
                <a:latin typeface="Cambria"/>
                <a:ea typeface="Calibri"/>
                <a:cs typeface="Times New Roman"/>
              </a:rPr>
              <a:t>Patients</a:t>
            </a:r>
            <a:r>
              <a:rPr lang="et-EE" sz="2400">
                <a:latin typeface="Cambria"/>
                <a:ea typeface="Calibri"/>
                <a:cs typeface="Times New Roman"/>
              </a:rPr>
              <a:t>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with</a:t>
            </a:r>
            <a:r>
              <a:rPr lang="et-EE" sz="2400">
                <a:latin typeface="Cambria"/>
                <a:ea typeface="Calibri"/>
                <a:cs typeface="Times New Roman"/>
              </a:rPr>
              <a:t>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periodic</a:t>
            </a:r>
            <a:r>
              <a:rPr lang="et-EE" sz="2400">
                <a:latin typeface="Cambria"/>
                <a:ea typeface="Calibri"/>
                <a:cs typeface="Times New Roman"/>
              </a:rPr>
              <a:t> limb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movement</a:t>
            </a:r>
            <a:r>
              <a:rPr lang="et-EE" sz="2400">
                <a:latin typeface="Cambria"/>
                <a:ea typeface="Calibri"/>
                <a:cs typeface="Times New Roman"/>
              </a:rPr>
              <a:t>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sleep</a:t>
            </a:r>
            <a:r>
              <a:rPr lang="et-EE" sz="2400">
                <a:latin typeface="Cambria"/>
                <a:ea typeface="Calibri"/>
                <a:cs typeface="Times New Roman"/>
              </a:rPr>
              <a:t>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disorder</a:t>
            </a:r>
            <a:r>
              <a:rPr lang="et-EE" sz="2400">
                <a:latin typeface="Cambria"/>
                <a:ea typeface="Calibri"/>
                <a:cs typeface="Times New Roman"/>
              </a:rPr>
              <a:t>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may</a:t>
            </a:r>
            <a:r>
              <a:rPr lang="et-EE" sz="2400">
                <a:latin typeface="Cambria"/>
                <a:ea typeface="Calibri"/>
                <a:cs typeface="Times New Roman"/>
              </a:rPr>
              <a:t> have a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higher</a:t>
            </a:r>
            <a:r>
              <a:rPr lang="et-EE" sz="2400">
                <a:latin typeface="Cambria"/>
                <a:ea typeface="Calibri"/>
                <a:cs typeface="Times New Roman"/>
              </a:rPr>
              <a:t> risk of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cerebrovascular</a:t>
            </a:r>
            <a:r>
              <a:rPr lang="et-EE" sz="2400">
                <a:latin typeface="Cambria"/>
                <a:ea typeface="Calibri"/>
                <a:cs typeface="Times New Roman"/>
              </a:rPr>
              <a:t> </a:t>
            </a:r>
            <a:r>
              <a:rPr lang="et-EE" sz="2400" err="1">
                <a:latin typeface="Cambria"/>
                <a:ea typeface="Calibri"/>
                <a:cs typeface="Times New Roman"/>
              </a:rPr>
              <a:t>accidents</a:t>
            </a:r>
            <a:r>
              <a:rPr lang="et-EE" sz="2400">
                <a:latin typeface="Cambria"/>
                <a:ea typeface="Calibri"/>
                <a:cs typeface="Times New Roman"/>
              </a:rPr>
              <a:t>.</a:t>
            </a:r>
            <a:endParaRPr lang="et-EE" sz="2400">
              <a:latin typeface="Cambria"/>
              <a:ea typeface="Calibri"/>
              <a:cs typeface="Calibri" panose="020F0502020204030204"/>
            </a:endParaRP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EE219432-42FE-0321-C824-FF5443A3D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2112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t-EE" sz="2400">
                <a:latin typeface="Cambria"/>
                <a:ea typeface="+mn-lt"/>
                <a:cs typeface="+mn-lt"/>
              </a:rPr>
              <a:t> PLMD: </a:t>
            </a:r>
            <a:r>
              <a:rPr lang="et-EE" sz="2400" err="1">
                <a:latin typeface="Cambria"/>
                <a:ea typeface="+mn-lt"/>
                <a:cs typeface="+mn-lt"/>
              </a:rPr>
              <a:t>rhythmic</a:t>
            </a:r>
            <a:r>
              <a:rPr lang="et-EE" sz="2400">
                <a:latin typeface="Cambria"/>
                <a:ea typeface="+mn-lt"/>
                <a:cs typeface="+mn-lt"/>
              </a:rPr>
              <a:t> limb </a:t>
            </a:r>
            <a:r>
              <a:rPr lang="et-EE" sz="2400" err="1">
                <a:latin typeface="Cambria"/>
                <a:ea typeface="+mn-lt"/>
                <a:cs typeface="+mn-lt"/>
              </a:rPr>
              <a:t>movements</a:t>
            </a:r>
            <a:endParaRPr lang="et-EE" sz="2400">
              <a:latin typeface="Cambria"/>
              <a:ea typeface="Cambria"/>
              <a:cs typeface="Calibri" panose="020F0502020204030204"/>
            </a:endParaRPr>
          </a:p>
          <a:p>
            <a:pPr marL="457200" indent="-457200"/>
            <a:r>
              <a:rPr lang="et-EE" sz="2400">
                <a:latin typeface="Cambria"/>
                <a:ea typeface="+mn-lt"/>
                <a:cs typeface="+mn-lt"/>
              </a:rPr>
              <a:t>50-80% of </a:t>
            </a:r>
            <a:r>
              <a:rPr lang="et-EE" sz="2400" err="1">
                <a:latin typeface="Cambria"/>
                <a:ea typeface="+mn-lt"/>
                <a:cs typeface="+mn-lt"/>
              </a:rPr>
              <a:t>patients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with</a:t>
            </a:r>
            <a:r>
              <a:rPr lang="et-EE" sz="2400">
                <a:latin typeface="Cambria"/>
                <a:ea typeface="+mn-lt"/>
                <a:cs typeface="+mn-lt"/>
              </a:rPr>
              <a:t> RLS have PLMD</a:t>
            </a:r>
          </a:p>
          <a:p>
            <a:pPr marL="457200" indent="-457200"/>
            <a:r>
              <a:rPr lang="et-EE" sz="2400" err="1">
                <a:latin typeface="Cambria"/>
                <a:ea typeface="+mn-lt"/>
                <a:cs typeface="+mn-lt"/>
              </a:rPr>
              <a:t>Genetic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factors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discovered</a:t>
            </a:r>
            <a:r>
              <a:rPr lang="et-EE" sz="2400">
                <a:latin typeface="Cambria"/>
                <a:ea typeface="+mn-lt"/>
                <a:cs typeface="+mn-lt"/>
              </a:rPr>
              <a:t> in </a:t>
            </a:r>
          </a:p>
          <a:p>
            <a:pPr marL="0" indent="0">
              <a:buNone/>
            </a:pPr>
            <a:r>
              <a:rPr lang="et-EE" sz="2400">
                <a:latin typeface="Cambria"/>
                <a:ea typeface="+mn-lt"/>
                <a:cs typeface="+mn-lt"/>
              </a:rPr>
              <a:t>2007</a:t>
            </a:r>
            <a:endParaRPr lang="et-EE" sz="2400">
              <a:latin typeface="Cambria"/>
              <a:ea typeface="Cambria"/>
              <a:cs typeface="Calibri" panose="020F0502020204030204"/>
            </a:endParaRPr>
          </a:p>
          <a:p>
            <a:pPr marL="457200" indent="-457200"/>
            <a:r>
              <a:rPr lang="et-EE" sz="2400" err="1">
                <a:latin typeface="Cambria"/>
                <a:ea typeface="+mn-lt"/>
                <a:cs typeface="+mn-lt"/>
              </a:rPr>
              <a:t>Low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iron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stores</a:t>
            </a:r>
            <a:r>
              <a:rPr lang="et-EE" sz="2400">
                <a:latin typeface="Cambria"/>
                <a:ea typeface="+mn-lt"/>
                <a:cs typeface="+mn-lt"/>
              </a:rPr>
              <a:t> a </a:t>
            </a:r>
            <a:r>
              <a:rPr lang="et-EE" sz="2400" err="1">
                <a:latin typeface="Cambria"/>
                <a:ea typeface="+mn-lt"/>
                <a:cs typeface="+mn-lt"/>
              </a:rPr>
              <a:t>factor</a:t>
            </a:r>
            <a:endParaRPr lang="et-EE" sz="2400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sz="2400">
                <a:ea typeface="Calibri"/>
                <a:cs typeface="Calibri"/>
              </a:rPr>
              <a:t>(</a:t>
            </a:r>
            <a:r>
              <a:rPr lang="et-EE" sz="2400" err="1">
                <a:ea typeface="Calibri"/>
                <a:cs typeface="Calibri"/>
              </a:rPr>
              <a:t>Karna</a:t>
            </a:r>
            <a:r>
              <a:rPr lang="et-EE" sz="2400">
                <a:ea typeface="Calibri"/>
                <a:cs typeface="Calibri"/>
              </a:rPr>
              <a:t> et </a:t>
            </a:r>
            <a:r>
              <a:rPr lang="et-EE" sz="2400" err="1">
                <a:ea typeface="Calibri"/>
                <a:cs typeface="Calibri"/>
              </a:rPr>
              <a:t>al</a:t>
            </a:r>
            <a:r>
              <a:rPr lang="et-EE" sz="2400">
                <a:ea typeface="Calibri"/>
                <a:cs typeface="Calibri"/>
              </a:rPr>
              <a:t>. 2023)</a:t>
            </a:r>
            <a:endParaRPr lang="et-EE" sz="2400">
              <a:cs typeface="Calibri"/>
            </a:endParaRPr>
          </a:p>
        </p:txBody>
      </p:sp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19189383-E602-3E26-D146-DF42DC8AB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" y="4315690"/>
            <a:ext cx="1326490" cy="2538846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E687BCF4-4D1B-7031-F7AB-0B618C8C8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73" y="6045021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39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E59D487-C9F4-077E-971A-3986FAA57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155" y="1443"/>
            <a:ext cx="10515600" cy="814677"/>
          </a:xfrm>
        </p:spPr>
        <p:txBody>
          <a:bodyPr/>
          <a:lstStyle/>
          <a:p>
            <a:r>
              <a:rPr lang="et-EE" err="1">
                <a:cs typeface="Calibri Light"/>
              </a:rPr>
              <a:t>Gossard</a:t>
            </a:r>
            <a:r>
              <a:rPr lang="et-EE">
                <a:cs typeface="Calibri Light"/>
              </a:rPr>
              <a:t> et </a:t>
            </a:r>
            <a:r>
              <a:rPr lang="et-EE" err="1">
                <a:cs typeface="Calibri Light"/>
              </a:rPr>
              <a:t>al</a:t>
            </a:r>
            <a:r>
              <a:rPr lang="et-EE">
                <a:cs typeface="Calibri Light"/>
              </a:rPr>
              <a:t>. 2021</a:t>
            </a:r>
            <a:endParaRPr lang="et-EE"/>
          </a:p>
        </p:txBody>
      </p:sp>
      <p:pic>
        <p:nvPicPr>
          <p:cNvPr id="4" name="Sisu kohatäide 3" descr="Pilt, millel on kujutatud tekst, kuvatõmmis, Font, järjekord&#10;&#10;Kirjeldus on genereeritud automaatselt">
            <a:extLst>
              <a:ext uri="{FF2B5EF4-FFF2-40B4-BE49-F238E27FC236}">
                <a16:creationId xmlns:a16="http://schemas.microsoft.com/office/drawing/2014/main" id="{16BCAE6C-19EB-7E10-F027-78F31FC2A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6" r="121" b="-155"/>
          <a:stretch/>
        </p:blipFill>
        <p:spPr>
          <a:xfrm>
            <a:off x="255752" y="913462"/>
            <a:ext cx="7082537" cy="5612827"/>
          </a:xfrm>
        </p:spPr>
      </p:pic>
      <p:pic>
        <p:nvPicPr>
          <p:cNvPr id="3" name="Pilt 2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A3663B2-4186-D86A-E2E1-8B41A6C1D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40" y="6027702"/>
            <a:ext cx="4788478" cy="569548"/>
          </a:xfrm>
          <a:prstGeom prst="rect">
            <a:avLst/>
          </a:prstGeom>
        </p:spPr>
      </p:pic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A58D5CF9-C066-8135-5E48-EE68B59D7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097" y="2583872"/>
            <a:ext cx="1629557" cy="31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330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615CFF4-1311-0D93-E309-038D1AEE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cs typeface="Calibri Light"/>
              </a:rPr>
              <a:t>Treatment</a:t>
            </a:r>
            <a:r>
              <a:rPr lang="et-EE">
                <a:cs typeface="Calibri Light"/>
              </a:rPr>
              <a:t> of RLS, PLMS (</a:t>
            </a:r>
            <a:r>
              <a:rPr lang="et-EE" err="1">
                <a:cs typeface="Calibri Light"/>
              </a:rPr>
              <a:t>Karna</a:t>
            </a:r>
            <a:r>
              <a:rPr lang="et-EE">
                <a:cs typeface="Calibri Light"/>
              </a:rPr>
              <a:t> et </a:t>
            </a:r>
            <a:r>
              <a:rPr lang="et-EE" err="1">
                <a:cs typeface="Calibri Light"/>
              </a:rPr>
              <a:t>al</a:t>
            </a:r>
            <a:r>
              <a:rPr lang="et-EE">
                <a:cs typeface="Calibri Light"/>
              </a:rPr>
              <a:t>. 2023)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EEB33BA-4E51-9AD1-ED36-E64D1B9CC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t-EE" err="1">
                <a:ea typeface="+mn-lt"/>
                <a:cs typeface="+mn-lt"/>
              </a:rPr>
              <a:t>Periodic</a:t>
            </a:r>
            <a:r>
              <a:rPr lang="et-EE">
                <a:ea typeface="+mn-lt"/>
                <a:cs typeface="+mn-lt"/>
              </a:rPr>
              <a:t> Limb </a:t>
            </a:r>
            <a:r>
              <a:rPr lang="et-EE" err="1">
                <a:ea typeface="+mn-lt"/>
                <a:cs typeface="+mn-lt"/>
              </a:rPr>
              <a:t>MovementDisorder</a:t>
            </a:r>
            <a:r>
              <a:rPr lang="et-EE">
                <a:ea typeface="+mn-lt"/>
                <a:cs typeface="+mn-lt"/>
              </a:rPr>
              <a:t>(PLMD) and </a:t>
            </a:r>
            <a:r>
              <a:rPr lang="et-EE" err="1">
                <a:ea typeface="+mn-lt"/>
                <a:cs typeface="+mn-lt"/>
              </a:rPr>
              <a:t>Restless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Legs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Syndrome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 err="1">
                <a:ea typeface="+mn-lt"/>
                <a:cs typeface="+mn-lt"/>
              </a:rPr>
              <a:t>Benzodiazepines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or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opioids</a:t>
            </a:r>
            <a:endParaRPr lang="et-EE" err="1">
              <a:ea typeface="Calibri"/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- </a:t>
            </a:r>
            <a:r>
              <a:rPr lang="et-EE" err="1">
                <a:ea typeface="+mn-lt"/>
                <a:cs typeface="+mn-lt"/>
              </a:rPr>
              <a:t>Palliative</a:t>
            </a:r>
            <a:r>
              <a:rPr lang="et-EE">
                <a:ea typeface="+mn-lt"/>
                <a:cs typeface="+mn-lt"/>
              </a:rPr>
              <a:t>, </a:t>
            </a:r>
            <a:r>
              <a:rPr lang="et-EE" err="1">
                <a:ea typeface="+mn-lt"/>
                <a:cs typeface="+mn-lt"/>
              </a:rPr>
              <a:t>not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curative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- </a:t>
            </a:r>
            <a:r>
              <a:rPr lang="et-EE" err="1">
                <a:ea typeface="+mn-lt"/>
                <a:cs typeface="+mn-lt"/>
              </a:rPr>
              <a:t>Soothes</a:t>
            </a:r>
            <a:r>
              <a:rPr lang="et-EE">
                <a:ea typeface="+mn-lt"/>
                <a:cs typeface="+mn-lt"/>
              </a:rPr>
              <a:t> RLS </a:t>
            </a:r>
            <a:r>
              <a:rPr lang="et-EE" err="1">
                <a:ea typeface="+mn-lt"/>
                <a:cs typeface="+mn-lt"/>
              </a:rPr>
              <a:t>discomfort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- </a:t>
            </a:r>
            <a:r>
              <a:rPr lang="et-EE" err="1">
                <a:ea typeface="+mn-lt"/>
                <a:cs typeface="+mn-lt"/>
              </a:rPr>
              <a:t>Increases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sleep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continuity</a:t>
            </a:r>
            <a:r>
              <a:rPr lang="et-EE">
                <a:ea typeface="+mn-lt"/>
                <a:cs typeface="+mn-lt"/>
              </a:rPr>
              <a:t>  in PLMD</a:t>
            </a: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 err="1">
                <a:ea typeface="+mn-lt"/>
                <a:cs typeface="+mn-lt"/>
              </a:rPr>
              <a:t>Iron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supplement</a:t>
            </a:r>
            <a:r>
              <a:rPr lang="et-EE">
                <a:ea typeface="+mn-lt"/>
                <a:cs typeface="+mn-lt"/>
              </a:rPr>
              <a:t> of </a:t>
            </a:r>
            <a:r>
              <a:rPr lang="et-EE" err="1">
                <a:ea typeface="+mn-lt"/>
                <a:cs typeface="+mn-lt"/>
              </a:rPr>
              <a:t>ion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for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ferritin</a:t>
            </a:r>
            <a:r>
              <a:rPr lang="et-EE">
                <a:ea typeface="+mn-lt"/>
                <a:cs typeface="+mn-lt"/>
              </a:rPr>
              <a:t> &lt;50</a:t>
            </a:r>
            <a:endParaRPr lang="et-EE">
              <a:cs typeface="Calibri" panose="020F0502020204030204"/>
            </a:endParaRPr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3E363D2-3568-3B52-8C10-1B30E2E3A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4" y="5975749"/>
            <a:ext cx="6096000" cy="725411"/>
          </a:xfrm>
          <a:prstGeom prst="rect">
            <a:avLst/>
          </a:prstGeom>
        </p:spPr>
      </p:pic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CE1BFD4A-F149-CDF4-66C3-40D0F278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052" y="3380508"/>
            <a:ext cx="1664193" cy="317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63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CF41C99-1814-ED68-6208-7365A935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ea typeface="+mj-lt"/>
                <a:cs typeface="+mj-lt"/>
              </a:rPr>
              <a:t>CIRCADIAN  </a:t>
            </a:r>
            <a:r>
              <a:rPr lang="et-EE" sz="2800" err="1">
                <a:ea typeface="+mj-lt"/>
                <a:cs typeface="+mj-lt"/>
              </a:rPr>
              <a:t>rhythm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disorder</a:t>
            </a:r>
            <a:r>
              <a:rPr lang="et-EE" sz="2800">
                <a:ea typeface="+mj-lt"/>
                <a:cs typeface="+mj-lt"/>
              </a:rPr>
              <a:t> PATHOPHYSIOLOGY (Reid et </a:t>
            </a:r>
            <a:r>
              <a:rPr lang="et-EE" sz="2800" err="1">
                <a:ea typeface="+mj-lt"/>
                <a:cs typeface="+mj-lt"/>
              </a:rPr>
              <a:t>al</a:t>
            </a:r>
            <a:r>
              <a:rPr lang="et-EE" sz="2800">
                <a:ea typeface="+mj-lt"/>
                <a:cs typeface="+mj-lt"/>
              </a:rPr>
              <a:t>. 2011)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20349358-DA18-D902-3F56-B9E42B8B61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57" y="1491704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MISALIGNMENT </a:t>
            </a:r>
            <a:r>
              <a:rPr lang="et-EE" err="1">
                <a:ea typeface="+mn-lt"/>
                <a:cs typeface="+mn-lt"/>
              </a:rPr>
              <a:t>between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sleep</a:t>
            </a:r>
            <a:r>
              <a:rPr lang="et-EE">
                <a:ea typeface="+mn-lt"/>
                <a:cs typeface="+mn-lt"/>
              </a:rPr>
              <a:t> and </a:t>
            </a:r>
            <a:r>
              <a:rPr lang="et-EE" err="1">
                <a:ea typeface="+mn-lt"/>
                <a:cs typeface="+mn-lt"/>
              </a:rPr>
              <a:t>biological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rhythms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due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external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demands</a:t>
            </a:r>
            <a:r>
              <a:rPr lang="et-EE">
                <a:ea typeface="+mn-lt"/>
                <a:cs typeface="+mn-lt"/>
              </a:rPr>
              <a:t>, </a:t>
            </a:r>
            <a:r>
              <a:rPr lang="et-EE" err="1">
                <a:ea typeface="+mn-lt"/>
                <a:cs typeface="+mn-lt"/>
              </a:rPr>
              <a:t>e.g</a:t>
            </a:r>
            <a:r>
              <a:rPr lang="et-EE">
                <a:ea typeface="+mn-lt"/>
                <a:cs typeface="+mn-lt"/>
              </a:rPr>
              <a:t>., </a:t>
            </a:r>
            <a:r>
              <a:rPr lang="et-EE" err="1">
                <a:ea typeface="+mn-lt"/>
                <a:cs typeface="+mn-lt"/>
              </a:rPr>
              <a:t>nightshift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due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a </a:t>
            </a:r>
            <a:r>
              <a:rPr lang="et-EE" err="1">
                <a:ea typeface="+mn-lt"/>
                <a:cs typeface="+mn-lt"/>
              </a:rPr>
              <a:t>diminished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capacity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respond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rhythm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synchronizers</a:t>
            </a:r>
            <a:r>
              <a:rPr lang="et-EE">
                <a:ea typeface="+mn-lt"/>
                <a:cs typeface="+mn-lt"/>
              </a:rPr>
              <a:t> (e.g.,</a:t>
            </a:r>
            <a:r>
              <a:rPr lang="et-EE" err="1">
                <a:ea typeface="+mn-lt"/>
                <a:cs typeface="+mn-lt"/>
              </a:rPr>
              <a:t>blind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subjects</a:t>
            </a:r>
            <a:r>
              <a:rPr lang="et-EE">
                <a:ea typeface="+mn-lt"/>
                <a:cs typeface="+mn-lt"/>
              </a:rPr>
              <a:t>)</a:t>
            </a: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genetic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defects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body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clock</a:t>
            </a:r>
            <a:endParaRPr lang="et-EE" err="1">
              <a:cs typeface="Calibri" panose="020F0502020204030204"/>
            </a:endParaRPr>
          </a:p>
        </p:txBody>
      </p:sp>
      <p:pic>
        <p:nvPicPr>
          <p:cNvPr id="5" name="Sisu kohatäide 4" descr="Pilt, millel on kujutatud tekst, kuvatõmmis, diagramm, Font&#10;&#10;Kirjeldus on genereeritud automaatselt">
            <a:extLst>
              <a:ext uri="{FF2B5EF4-FFF2-40B4-BE49-F238E27FC236}">
                <a16:creationId xmlns:a16="http://schemas.microsoft.com/office/drawing/2014/main" id="{3E748721-D82C-FD39-0B81-542FF05E29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38750" y="1614711"/>
            <a:ext cx="6875318" cy="4496075"/>
          </a:xfrm>
        </p:spPr>
      </p:pic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CEAB8C0A-5AB2-27C7-DBA1-30CFA8374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78817"/>
            <a:ext cx="4831773" cy="578207"/>
          </a:xfrm>
          <a:prstGeom prst="rect">
            <a:avLst/>
          </a:prstGeom>
        </p:spPr>
      </p:pic>
      <p:pic>
        <p:nvPicPr>
          <p:cNvPr id="6" name="Pilt 5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E7E33B60-06C4-AB02-875E-AABF2DB6A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279" y="3463"/>
            <a:ext cx="1179284" cy="22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09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E415037-BFBB-825D-BF55-91B5E7F5A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2" y="-1443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t-EE">
              <a:solidFill>
                <a:srgbClr val="222222"/>
              </a:solidFill>
              <a:cs typeface="Calibri" panose="020F0502020204030204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Recent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data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suggest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that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clock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regulates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cognitive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functions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such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as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memory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mood in a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sleep-dependent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sleep-independent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manner.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Some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clock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proteins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are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important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regulators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longevity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for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example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, BMAL1, NPAS2, CRY and PER.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rhythms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behaviour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are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significantly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affected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by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ageing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this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impairment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contribute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cognitive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decline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ageing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brain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rhythms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behaviour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are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markedly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disturbed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patients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Alzheimer's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disease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Parkinson's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disease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Huntington's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disease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clock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disruption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serve as a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biomarker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progression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in a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neurodegenerative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disease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Circadian-clock-dependent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control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metabolism,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oxidative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stress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response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, DNA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repair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autophagy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contribute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brain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ageing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neurodegeneration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Restoration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clock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function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animal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models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neurodegeneration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improves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cognitive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performance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increases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lifespan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these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animals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latin typeface="Cambria"/>
              <a:ea typeface="Cambria"/>
            </a:endParaRPr>
          </a:p>
          <a:p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Restoration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rhythms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combined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light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melatonin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therapy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improves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quality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2000" err="1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humans</a:t>
            </a:r>
            <a:r>
              <a:rPr lang="et-EE" sz="2000">
                <a:solidFill>
                  <a:srgbClr val="222222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latin typeface="Cambria"/>
            </a:endParaRPr>
          </a:p>
          <a:p>
            <a:pPr marL="0" indent="0">
              <a:buNone/>
            </a:pPr>
            <a:r>
              <a:rPr lang="et-EE" sz="2000" err="1">
                <a:latin typeface="Cambria"/>
                <a:ea typeface="Cambria"/>
                <a:cs typeface="Calibri"/>
              </a:rPr>
              <a:t>Kondratova</a:t>
            </a:r>
            <a:r>
              <a:rPr lang="et-EE" sz="2000">
                <a:latin typeface="Cambria"/>
                <a:ea typeface="Cambria"/>
                <a:cs typeface="Calibri"/>
              </a:rPr>
              <a:t>, </a:t>
            </a:r>
            <a:r>
              <a:rPr lang="et-EE" sz="2000" err="1">
                <a:latin typeface="Cambria"/>
                <a:ea typeface="Cambria"/>
                <a:cs typeface="Calibri"/>
              </a:rPr>
              <a:t>Kondratov</a:t>
            </a:r>
            <a:r>
              <a:rPr lang="et-EE" sz="2000">
                <a:latin typeface="Cambria"/>
                <a:ea typeface="Cambria"/>
                <a:cs typeface="Calibri"/>
              </a:rPr>
              <a:t> 2012</a:t>
            </a:r>
          </a:p>
        </p:txBody>
      </p:sp>
      <p:pic>
        <p:nvPicPr>
          <p:cNvPr id="2" name="Pilt 1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7AFAB99D-A141-17F5-3CE1-256F1B9F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256" y="3900054"/>
            <a:ext cx="1551625" cy="2954482"/>
          </a:xfrm>
          <a:prstGeom prst="rect">
            <a:avLst/>
          </a:prstGeom>
        </p:spPr>
      </p:pic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6EC3D24B-C69E-1DCB-5B2C-E786A835D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27" y="5906476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03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B3A37F0-01B8-749B-C9E3-881BC64F5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>
                <a:ea typeface="+mj-lt"/>
                <a:cs typeface="+mj-lt"/>
              </a:rPr>
              <a:t>DELAYED SLEEP PHASE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07D0468-A545-EEE9-F9FB-4E5197AF57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Can't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get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sleep</a:t>
            </a:r>
            <a:r>
              <a:rPr lang="et-EE">
                <a:ea typeface="+mn-lt"/>
                <a:cs typeface="+mn-lt"/>
              </a:rPr>
              <a:t> at </a:t>
            </a:r>
            <a:r>
              <a:rPr lang="et-EE" err="1">
                <a:ea typeface="+mn-lt"/>
                <a:cs typeface="+mn-lt"/>
              </a:rPr>
              <a:t>night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Can't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get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up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morning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Tired </a:t>
            </a:r>
            <a:r>
              <a:rPr lang="et-EE" err="1">
                <a:ea typeface="+mn-lt"/>
                <a:cs typeface="+mn-lt"/>
              </a:rPr>
              <a:t>most</a:t>
            </a:r>
            <a:r>
              <a:rPr lang="et-EE">
                <a:ea typeface="+mn-lt"/>
                <a:cs typeface="+mn-lt"/>
              </a:rPr>
              <a:t> of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day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More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alert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evening</a:t>
            </a:r>
            <a:endParaRPr lang="et-EE" err="1">
              <a:cs typeface="Calibri" panose="020F0502020204030204"/>
            </a:endParaRPr>
          </a:p>
        </p:txBody>
      </p:sp>
      <p:pic>
        <p:nvPicPr>
          <p:cNvPr id="5" name="Sisu kohatäide 4" descr="Pilt, millel on kujutatud tekst, Font, kuvatõmmis, graafiline disain&#10;&#10;Kirjeldus on genereeritud automaatselt">
            <a:extLst>
              <a:ext uri="{FF2B5EF4-FFF2-40B4-BE49-F238E27FC236}">
                <a16:creationId xmlns:a16="http://schemas.microsoft.com/office/drawing/2014/main" id="{47A5BE9A-FEDD-9621-E09B-9C5BB5358E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5000" y="2118706"/>
            <a:ext cx="6096000" cy="37651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EBF16-6B52-BB19-73D1-78A2DD0BACEB}"/>
              </a:ext>
            </a:extLst>
          </p:cNvPr>
          <p:cNvSpPr txBox="1"/>
          <p:nvPr/>
        </p:nvSpPr>
        <p:spPr>
          <a:xfrm>
            <a:off x="710045" y="5247409"/>
            <a:ext cx="35155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err="1">
                <a:ea typeface="+mn-lt"/>
                <a:cs typeface="+mn-lt"/>
              </a:rPr>
              <a:t>Kripke</a:t>
            </a:r>
            <a:r>
              <a:rPr lang="et-EE">
                <a:ea typeface="+mn-lt"/>
                <a:cs typeface="+mn-lt"/>
              </a:rPr>
              <a:t> et </a:t>
            </a:r>
            <a:r>
              <a:rPr lang="et-EE" err="1">
                <a:ea typeface="+mn-lt"/>
                <a:cs typeface="+mn-lt"/>
              </a:rPr>
              <a:t>al</a:t>
            </a:r>
            <a:r>
              <a:rPr lang="et-EE">
                <a:ea typeface="+mn-lt"/>
                <a:cs typeface="+mn-lt"/>
              </a:rPr>
              <a:t> 2007</a:t>
            </a:r>
            <a:endParaRPr lang="et-EE"/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4076D7ED-190C-49A1-2A60-C20D06B2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68" y="451249"/>
            <a:ext cx="6096000" cy="725411"/>
          </a:xfrm>
          <a:prstGeom prst="rect">
            <a:avLst/>
          </a:prstGeom>
        </p:spPr>
      </p:pic>
      <p:pic>
        <p:nvPicPr>
          <p:cNvPr id="7" name="Pilt 6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115FF58E-3A75-38CA-EEC5-8243718F6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188" y="4627417"/>
            <a:ext cx="1170626" cy="22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78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160C6E2-CD61-25EB-15E8-60C6F961F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800" err="1">
                <a:ea typeface="+mj-lt"/>
                <a:cs typeface="+mj-lt"/>
              </a:rPr>
              <a:t>Treatments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for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Delayed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Sleep</a:t>
            </a:r>
            <a:r>
              <a:rPr lang="et-EE" sz="2800">
                <a:ea typeface="+mj-lt"/>
                <a:cs typeface="+mj-lt"/>
              </a:rPr>
              <a:t> </a:t>
            </a:r>
            <a:r>
              <a:rPr lang="et-EE" sz="2800" err="1">
                <a:ea typeface="+mj-lt"/>
                <a:cs typeface="+mj-lt"/>
              </a:rPr>
              <a:t>Phase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0324454-057A-D809-C5AF-2DAE53482E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Bright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light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morning</a:t>
            </a:r>
            <a:r>
              <a:rPr lang="et-EE">
                <a:ea typeface="+mn-lt"/>
                <a:cs typeface="+mn-lt"/>
              </a:rPr>
              <a:t>:</a:t>
            </a: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As soon </a:t>
            </a:r>
            <a:r>
              <a:rPr lang="et-EE" err="1">
                <a:ea typeface="+mn-lt"/>
                <a:cs typeface="+mn-lt"/>
              </a:rPr>
              <a:t>after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arising</a:t>
            </a:r>
            <a:r>
              <a:rPr lang="et-EE">
                <a:ea typeface="+mn-lt"/>
                <a:cs typeface="+mn-lt"/>
              </a:rPr>
              <a:t> as </a:t>
            </a:r>
            <a:r>
              <a:rPr lang="et-EE" err="1">
                <a:ea typeface="+mn-lt"/>
                <a:cs typeface="+mn-lt"/>
              </a:rPr>
              <a:t>possible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Vitamiin B12: 1 - 3 mg </a:t>
            </a:r>
            <a:r>
              <a:rPr lang="et-EE" err="1">
                <a:ea typeface="+mn-lt"/>
                <a:cs typeface="+mn-lt"/>
              </a:rPr>
              <a:t>orally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daily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- </a:t>
            </a:r>
            <a:r>
              <a:rPr lang="et-EE" err="1">
                <a:ea typeface="+mn-lt"/>
                <a:cs typeface="+mn-lt"/>
              </a:rPr>
              <a:t>Some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evidence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that</a:t>
            </a:r>
            <a:r>
              <a:rPr lang="et-EE">
                <a:ea typeface="+mn-lt"/>
                <a:cs typeface="+mn-lt"/>
              </a:rPr>
              <a:t> B12 </a:t>
            </a:r>
            <a:r>
              <a:rPr lang="et-EE" err="1">
                <a:ea typeface="+mn-lt"/>
                <a:cs typeface="+mn-lt"/>
              </a:rPr>
              <a:t>phase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advances</a:t>
            </a:r>
            <a:r>
              <a:rPr lang="et-EE">
                <a:ea typeface="+mn-lt"/>
                <a:cs typeface="+mn-lt"/>
              </a:rPr>
              <a:t> – </a:t>
            </a:r>
            <a:r>
              <a:rPr lang="et-EE" err="1">
                <a:ea typeface="+mn-lt"/>
                <a:cs typeface="+mn-lt"/>
              </a:rPr>
              <a:t>might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augment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light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treatment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Melatonin</a:t>
            </a:r>
            <a:r>
              <a:rPr lang="et-EE">
                <a:ea typeface="+mn-lt"/>
                <a:cs typeface="+mn-lt"/>
              </a:rPr>
              <a:t> 0.02-0.20mg. ~10hours </a:t>
            </a:r>
            <a:r>
              <a:rPr lang="et-EE" err="1">
                <a:ea typeface="+mn-lt"/>
                <a:cs typeface="+mn-lt"/>
              </a:rPr>
              <a:t>after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arising</a:t>
            </a:r>
            <a:endParaRPr lang="et-EE" err="1">
              <a:cs typeface="Calibri" panose="020F0502020204030204"/>
            </a:endParaRPr>
          </a:p>
        </p:txBody>
      </p:sp>
      <p:pic>
        <p:nvPicPr>
          <p:cNvPr id="5" name="Sisu kohatäide 4" descr="Pilt, millel on kujutatud tekst, Inimese nägu, kuvatõmmis, joonisfilm&#10;&#10;Kirjeldus on genereeritud automaatselt">
            <a:extLst>
              <a:ext uri="{FF2B5EF4-FFF2-40B4-BE49-F238E27FC236}">
                <a16:creationId xmlns:a16="http://schemas.microsoft.com/office/drawing/2014/main" id="{4197BC40-2AC7-DB0A-DF6B-6FA52790D6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15539" y="360710"/>
            <a:ext cx="5115349" cy="56979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1C9AC3-38B8-EACF-ECBE-7ABBDB8E4283}"/>
              </a:ext>
            </a:extLst>
          </p:cNvPr>
          <p:cNvSpPr txBox="1"/>
          <p:nvPr/>
        </p:nvSpPr>
        <p:spPr>
          <a:xfrm>
            <a:off x="414290" y="5933243"/>
            <a:ext cx="344749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>
                <a:ea typeface="+mn-lt"/>
                <a:cs typeface="+mn-lt"/>
                <a:hlinkClick r:id="rId3"/>
              </a:rPr>
              <a:t>https://www.icliniq.com/articles/neurological-health/delayed-sleep-phase-syndrome</a:t>
            </a:r>
            <a:endParaRPr lang="et-EE"/>
          </a:p>
        </p:txBody>
      </p:sp>
      <p:pic>
        <p:nvPicPr>
          <p:cNvPr id="4" name="Pilt 3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FC4E5AAC-8BCF-AC75-8B61-D2D42BEAD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478" y="6062339"/>
            <a:ext cx="6096000" cy="725411"/>
          </a:xfrm>
          <a:prstGeom prst="rect">
            <a:avLst/>
          </a:prstGeom>
        </p:spPr>
      </p:pic>
      <p:pic>
        <p:nvPicPr>
          <p:cNvPr id="7" name="Pilt 6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8771DAD5-4C47-A4BE-8A9B-ADAB84357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438" y="4211781"/>
            <a:ext cx="980125" cy="183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2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7AB9913B-6733-67A5-958B-93460137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2620"/>
            <a:ext cx="10515600" cy="1325563"/>
          </a:xfrm>
        </p:spPr>
        <p:txBody>
          <a:bodyPr/>
          <a:lstStyle/>
          <a:p>
            <a:r>
              <a:rPr lang="et-EE" sz="2800">
                <a:ea typeface="+mj-lt"/>
                <a:cs typeface="+mj-lt"/>
              </a:rPr>
              <a:t>SYMPTOMS of ADVANCED SLEEP PHASE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CB9AA8AC-1BED-1968-FBC1-8E93BA11F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83" y="97484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Drowsy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or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falls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asleep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early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evening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Awakens</a:t>
            </a:r>
            <a:r>
              <a:rPr lang="et-EE">
                <a:ea typeface="+mn-lt"/>
                <a:cs typeface="+mn-lt"/>
              </a:rPr>
              <a:t> too </a:t>
            </a:r>
            <a:r>
              <a:rPr lang="et-EE" err="1">
                <a:ea typeface="+mn-lt"/>
                <a:cs typeface="+mn-lt"/>
              </a:rPr>
              <a:t>early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morning</a:t>
            </a:r>
            <a:r>
              <a:rPr lang="et-EE">
                <a:ea typeface="+mn-lt"/>
                <a:cs typeface="+mn-lt"/>
              </a:rPr>
              <a:t> </a:t>
            </a:r>
            <a:endParaRPr lang="et-EE" err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 </a:t>
            </a:r>
            <a:r>
              <a:rPr lang="et-EE" err="1">
                <a:ea typeface="+mn-lt"/>
                <a:cs typeface="+mn-lt"/>
              </a:rPr>
              <a:t>Most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energetic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morning</a:t>
            </a:r>
            <a:endParaRPr lang="et-EE">
              <a:ea typeface="+mn-lt"/>
              <a:cs typeface="+mn-lt"/>
            </a:endParaRPr>
          </a:p>
          <a:p>
            <a:pPr marL="0" indent="0">
              <a:buNone/>
            </a:pPr>
            <a:endParaRPr lang="et-EE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err="1">
                <a:ea typeface="+mn-lt"/>
                <a:cs typeface="+mn-lt"/>
              </a:rPr>
              <a:t>Use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brighter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light</a:t>
            </a:r>
            <a:r>
              <a:rPr lang="et-EE">
                <a:ea typeface="+mn-lt"/>
                <a:cs typeface="+mn-lt"/>
              </a:rPr>
              <a:t> in 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evening</a:t>
            </a:r>
            <a:r>
              <a:rPr lang="et-EE">
                <a:ea typeface="+mn-lt"/>
                <a:cs typeface="+mn-lt"/>
              </a:rPr>
              <a:t> – just </a:t>
            </a:r>
            <a:r>
              <a:rPr lang="et-EE" err="1">
                <a:ea typeface="+mn-lt"/>
                <a:cs typeface="+mn-lt"/>
              </a:rPr>
              <a:t>before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bedtime</a:t>
            </a:r>
            <a:endParaRPr lang="et-EE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 </a:t>
            </a:r>
            <a:r>
              <a:rPr lang="et-EE" err="1">
                <a:ea typeface="+mn-lt"/>
                <a:cs typeface="+mn-lt"/>
              </a:rPr>
              <a:t>Sometimes</a:t>
            </a:r>
            <a:r>
              <a:rPr lang="et-EE">
                <a:ea typeface="+mn-lt"/>
                <a:cs typeface="+mn-lt"/>
              </a:rPr>
              <a:t> 50-100 </a:t>
            </a:r>
            <a:r>
              <a:rPr lang="et-EE" err="1">
                <a:ea typeface="+mn-lt"/>
                <a:cs typeface="+mn-lt"/>
              </a:rPr>
              <a:t>watts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fluorescent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is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sufficient</a:t>
            </a: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- </a:t>
            </a:r>
            <a:r>
              <a:rPr lang="et-EE" err="1">
                <a:ea typeface="+mn-lt"/>
                <a:cs typeface="+mn-lt"/>
              </a:rPr>
              <a:t>Usually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best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near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 </a:t>
            </a:r>
            <a:r>
              <a:rPr lang="et-EE" err="1">
                <a:ea typeface="+mn-lt"/>
                <a:cs typeface="+mn-lt"/>
              </a:rPr>
              <a:t>television</a:t>
            </a:r>
            <a:endParaRPr lang="et-EE">
              <a:ea typeface="+mn-lt"/>
              <a:cs typeface="+mn-lt"/>
            </a:endParaRPr>
          </a:p>
          <a:p>
            <a:pPr marL="0" indent="0">
              <a:buNone/>
            </a:pPr>
            <a:endParaRPr lang="et-EE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E6098-6C1A-3B60-E886-BD206FDD3343}"/>
              </a:ext>
            </a:extLst>
          </p:cNvPr>
          <p:cNvSpPr txBox="1"/>
          <p:nvPr/>
        </p:nvSpPr>
        <p:spPr>
          <a:xfrm>
            <a:off x="6332737" y="4793941"/>
            <a:ext cx="300361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>
                <a:ea typeface="+mn-lt"/>
                <a:cs typeface="+mn-lt"/>
                <a:hlinkClick r:id="rId2"/>
              </a:rPr>
              <a:t>https://www.sleepfoundation.org/advanced-sleep-phase-disorder#:~:text=A%20person%20with%20advanced%20sleep,earlier%20than%20they%20would%20prefer</a:t>
            </a:r>
            <a:endParaRPr lang="et-EE"/>
          </a:p>
        </p:txBody>
      </p:sp>
      <p:pic>
        <p:nvPicPr>
          <p:cNvPr id="5" name="Pilt 4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DAD3808D-BB7E-3322-0BD3-BEF6D3E49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1075" y="419100"/>
            <a:ext cx="2157761" cy="4114800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CF07C362-07B2-CF88-2E97-17708A6BE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27" y="6122953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44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346A85A-3BCF-C052-BEDE-3615BD436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" y="2620"/>
            <a:ext cx="10515600" cy="1325563"/>
          </a:xfrm>
        </p:spPr>
        <p:txBody>
          <a:bodyPr/>
          <a:lstStyle/>
          <a:p>
            <a:r>
              <a:rPr lang="et-EE" sz="2800">
                <a:ea typeface="+mj-lt"/>
                <a:cs typeface="+mj-lt"/>
              </a:rPr>
              <a:t>SHIFT WORK  </a:t>
            </a:r>
            <a:r>
              <a:rPr lang="et-EE" sz="2800" err="1">
                <a:ea typeface="+mj-lt"/>
                <a:cs typeface="+mj-lt"/>
              </a:rPr>
              <a:t>misalignement</a:t>
            </a:r>
            <a:r>
              <a:rPr lang="et-EE" sz="2800">
                <a:ea typeface="+mj-lt"/>
                <a:cs typeface="+mj-lt"/>
              </a:rPr>
              <a:t> TREATMENT</a:t>
            </a:r>
            <a:endParaRPr lang="et-EE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3B112CCE-3117-04E9-B197-2C0006DAE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80" y="2195528"/>
            <a:ext cx="4937634" cy="335999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An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increasing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percentage</a:t>
            </a:r>
            <a:r>
              <a:rPr lang="et-EE" sz="3000">
                <a:ea typeface="+mn-lt"/>
                <a:cs typeface="+mn-lt"/>
              </a:rPr>
              <a:t> of </a:t>
            </a:r>
            <a:r>
              <a:rPr lang="et-EE" sz="3000" err="1">
                <a:ea typeface="+mn-lt"/>
                <a:cs typeface="+mn-lt"/>
              </a:rPr>
              <a:t>the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population</a:t>
            </a:r>
            <a:endParaRPr lang="et-EE" sz="3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sz="3000">
                <a:ea typeface="+mn-lt"/>
                <a:cs typeface="+mn-lt"/>
              </a:rPr>
              <a:t>• </a:t>
            </a:r>
            <a:r>
              <a:rPr lang="et-EE" sz="3000" err="1">
                <a:ea typeface="+mn-lt"/>
                <a:cs typeface="+mn-lt"/>
              </a:rPr>
              <a:t>Impairs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sleep</a:t>
            </a:r>
            <a:r>
              <a:rPr lang="et-EE" sz="3000">
                <a:ea typeface="+mn-lt"/>
                <a:cs typeface="+mn-lt"/>
              </a:rPr>
              <a:t> and </a:t>
            </a:r>
            <a:r>
              <a:rPr lang="et-EE" sz="3000" err="1">
                <a:ea typeface="+mn-lt"/>
                <a:cs typeface="+mn-lt"/>
              </a:rPr>
              <a:t>night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performance</a:t>
            </a:r>
            <a:endParaRPr lang="et-EE" sz="3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sz="3000">
                <a:ea typeface="+mn-lt"/>
                <a:cs typeface="+mn-lt"/>
              </a:rPr>
              <a:t>• </a:t>
            </a:r>
            <a:r>
              <a:rPr lang="et-EE" sz="3000" err="1">
                <a:ea typeface="+mn-lt"/>
                <a:cs typeface="+mn-lt"/>
              </a:rPr>
              <a:t>Possibly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associated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with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depression</a:t>
            </a:r>
            <a:r>
              <a:rPr lang="et-EE" sz="3000">
                <a:ea typeface="+mn-lt"/>
                <a:cs typeface="+mn-lt"/>
              </a:rPr>
              <a:t> and </a:t>
            </a:r>
          </a:p>
          <a:p>
            <a:pPr marL="0" indent="0">
              <a:buNone/>
            </a:pPr>
            <a:r>
              <a:rPr lang="et-EE" sz="3000" err="1">
                <a:ea typeface="+mn-lt"/>
                <a:cs typeface="+mn-lt"/>
              </a:rPr>
              <a:t>shortened</a:t>
            </a:r>
            <a:r>
              <a:rPr lang="et-EE" sz="3000">
                <a:ea typeface="+mn-lt"/>
                <a:cs typeface="+mn-lt"/>
              </a:rPr>
              <a:t> </a:t>
            </a:r>
            <a:r>
              <a:rPr lang="et-EE" sz="3000" err="1">
                <a:ea typeface="+mn-lt"/>
                <a:cs typeface="+mn-lt"/>
              </a:rPr>
              <a:t>life</a:t>
            </a:r>
            <a:endParaRPr lang="et-EE" sz="3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sz="3000">
                <a:ea typeface="+mn-lt"/>
                <a:cs typeface="+mn-lt"/>
              </a:rPr>
              <a:t>• </a:t>
            </a:r>
            <a:r>
              <a:rPr lang="et-EE" sz="3000" err="1">
                <a:ea typeface="+mn-lt"/>
                <a:cs typeface="+mn-lt"/>
              </a:rPr>
              <a:t>Accidents</a:t>
            </a:r>
            <a:endParaRPr lang="et-EE" err="1"/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Melatonin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is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not</a:t>
            </a:r>
            <a:r>
              <a:rPr lang="et-EE">
                <a:ea typeface="+mn-lt"/>
                <a:cs typeface="+mn-lt"/>
              </a:rPr>
              <a:t> as </a:t>
            </a:r>
            <a:r>
              <a:rPr lang="et-EE" err="1">
                <a:ea typeface="+mn-lt"/>
                <a:cs typeface="+mn-lt"/>
              </a:rPr>
              <a:t>effective</a:t>
            </a:r>
            <a:r>
              <a:rPr lang="et-EE">
                <a:ea typeface="+mn-lt"/>
                <a:cs typeface="+mn-lt"/>
              </a:rPr>
              <a:t> as </a:t>
            </a:r>
            <a:r>
              <a:rPr lang="et-EE" err="1">
                <a:ea typeface="+mn-lt"/>
                <a:cs typeface="+mn-lt"/>
              </a:rPr>
              <a:t>brightlight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for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treatment</a:t>
            </a:r>
            <a:r>
              <a:rPr lang="et-EE">
                <a:ea typeface="+mn-lt"/>
                <a:cs typeface="+mn-lt"/>
              </a:rPr>
              <a:t> of </a:t>
            </a:r>
            <a:r>
              <a:rPr lang="et-EE" err="1">
                <a:ea typeface="+mn-lt"/>
                <a:cs typeface="+mn-lt"/>
              </a:rPr>
              <a:t>nightshift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work</a:t>
            </a:r>
            <a:r>
              <a:rPr lang="et-EE">
                <a:ea typeface="+mn-lt"/>
                <a:cs typeface="+mn-lt"/>
              </a:rPr>
              <a:t> (&lt;1week </a:t>
            </a:r>
            <a:r>
              <a:rPr lang="et-EE" err="1">
                <a:ea typeface="+mn-lt"/>
                <a:cs typeface="+mn-lt"/>
              </a:rPr>
              <a:t>studies</a:t>
            </a:r>
            <a:r>
              <a:rPr lang="et-EE">
                <a:ea typeface="+mn-lt"/>
                <a:cs typeface="+mn-lt"/>
              </a:rPr>
              <a:t>)</a:t>
            </a:r>
            <a:endParaRPr lang="et-EE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Long</a:t>
            </a:r>
            <a:r>
              <a:rPr lang="et-EE">
                <a:ea typeface="+mn-lt"/>
                <a:cs typeface="+mn-lt"/>
              </a:rPr>
              <a:t>-term </a:t>
            </a:r>
            <a:r>
              <a:rPr lang="et-EE" err="1">
                <a:ea typeface="+mn-lt"/>
                <a:cs typeface="+mn-lt"/>
              </a:rPr>
              <a:t>studies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not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available</a:t>
            </a:r>
            <a:endParaRPr lang="et-EE" err="1">
              <a:cs typeface="Calibri" panose="020F0502020204030204"/>
            </a:endParaRPr>
          </a:p>
          <a:p>
            <a:pPr marL="0" indent="0">
              <a:buNone/>
            </a:pPr>
            <a:r>
              <a:rPr lang="et-EE">
                <a:ea typeface="+mn-lt"/>
                <a:cs typeface="+mn-lt"/>
              </a:rPr>
              <a:t>• </a:t>
            </a:r>
            <a:r>
              <a:rPr lang="et-EE" err="1">
                <a:ea typeface="+mn-lt"/>
                <a:cs typeface="+mn-lt"/>
              </a:rPr>
              <a:t>Adjustment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to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nightshifts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is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helped</a:t>
            </a:r>
            <a:r>
              <a:rPr lang="et-EE">
                <a:ea typeface="+mn-lt"/>
                <a:cs typeface="+mn-lt"/>
              </a:rPr>
              <a:t> by </a:t>
            </a:r>
            <a:r>
              <a:rPr lang="et-EE" err="1">
                <a:ea typeface="+mn-lt"/>
                <a:cs typeface="+mn-lt"/>
              </a:rPr>
              <a:t>wearing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orange</a:t>
            </a:r>
            <a:r>
              <a:rPr lang="et-EE">
                <a:ea typeface="+mn-lt"/>
                <a:cs typeface="+mn-lt"/>
              </a:rPr>
              <a:t> (</a:t>
            </a:r>
            <a:r>
              <a:rPr lang="et-EE" err="1">
                <a:ea typeface="+mn-lt"/>
                <a:cs typeface="+mn-lt"/>
              </a:rPr>
              <a:t>blue-block</a:t>
            </a:r>
            <a:r>
              <a:rPr lang="et-EE">
                <a:ea typeface="+mn-lt"/>
                <a:cs typeface="+mn-lt"/>
              </a:rPr>
              <a:t>) </a:t>
            </a:r>
            <a:r>
              <a:rPr lang="et-EE" err="1">
                <a:ea typeface="+mn-lt"/>
                <a:cs typeface="+mn-lt"/>
              </a:rPr>
              <a:t>glasses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when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driving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home</a:t>
            </a:r>
            <a:r>
              <a:rPr lang="et-EE">
                <a:ea typeface="+mn-lt"/>
                <a:cs typeface="+mn-lt"/>
              </a:rPr>
              <a:t> in </a:t>
            </a:r>
            <a:r>
              <a:rPr lang="et-EE" err="1">
                <a:ea typeface="+mn-lt"/>
                <a:cs typeface="+mn-lt"/>
              </a:rPr>
              <a:t>the</a:t>
            </a:r>
            <a:r>
              <a:rPr lang="et-EE">
                <a:ea typeface="+mn-lt"/>
                <a:cs typeface="+mn-lt"/>
              </a:rPr>
              <a:t> </a:t>
            </a:r>
            <a:r>
              <a:rPr lang="et-EE" err="1">
                <a:ea typeface="+mn-lt"/>
                <a:cs typeface="+mn-lt"/>
              </a:rPr>
              <a:t>morning</a:t>
            </a:r>
            <a:endParaRPr lang="et-EE" err="1">
              <a:cs typeface="Calibri" panose="020F0502020204030204"/>
            </a:endParaRPr>
          </a:p>
        </p:txBody>
      </p:sp>
      <p:pic>
        <p:nvPicPr>
          <p:cNvPr id="4" name="Pilt 3" descr="Pilt, millel on kujutatud tekst, joonisfilm, rõivad&#10;&#10;Kirjeldus on genereeritud automaatselt">
            <a:extLst>
              <a:ext uri="{FF2B5EF4-FFF2-40B4-BE49-F238E27FC236}">
                <a16:creationId xmlns:a16="http://schemas.microsoft.com/office/drawing/2014/main" id="{2FD49121-3EE6-2586-438F-951DF2CE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39" y="1494092"/>
            <a:ext cx="6096000" cy="3869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78F9FE-9E37-C8E0-FDA3-650C44497033}"/>
              </a:ext>
            </a:extLst>
          </p:cNvPr>
          <p:cNvSpPr txBox="1"/>
          <p:nvPr/>
        </p:nvSpPr>
        <p:spPr>
          <a:xfrm>
            <a:off x="562252" y="5622524"/>
            <a:ext cx="42168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>
                <a:ea typeface="+mn-lt"/>
                <a:cs typeface="+mn-lt"/>
                <a:hlinkClick r:id="rId3"/>
              </a:rPr>
              <a:t>https://www.verywellhealth.com/what-is-shift-work-sleep-disorder-4584820</a:t>
            </a:r>
            <a:endParaRPr lang="et-EE"/>
          </a:p>
        </p:txBody>
      </p:sp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7665DD4C-2858-C990-8947-E284A5D87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73" y="5542794"/>
            <a:ext cx="6096000" cy="725411"/>
          </a:xfrm>
          <a:prstGeom prst="rect">
            <a:avLst/>
          </a:prstGeom>
        </p:spPr>
      </p:pic>
      <p:pic>
        <p:nvPicPr>
          <p:cNvPr id="7" name="Pilt 6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9B7D3A35-788A-3C0D-0B07-F5FB8DA00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234" y="3501736"/>
            <a:ext cx="1058057" cy="198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68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D0847DA2-2D22-D128-F051-3D2C3B05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2620"/>
            <a:ext cx="10515600" cy="1325563"/>
          </a:xfrm>
        </p:spPr>
        <p:txBody>
          <a:bodyPr/>
          <a:lstStyle/>
          <a:p>
            <a:r>
              <a:rPr lang="et-EE">
                <a:ea typeface="Calibri Light"/>
                <a:cs typeface="Calibri Light"/>
              </a:rPr>
              <a:t>In </a:t>
            </a:r>
            <a:r>
              <a:rPr lang="et-EE" err="1">
                <a:ea typeface="Calibri Light"/>
                <a:cs typeface="Calibri Light"/>
              </a:rPr>
              <a:t>conclusion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AEF881B-E389-3E7D-71D9-7F8083515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" y="1255974"/>
            <a:ext cx="5558901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All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disorders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cannot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be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prevented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but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risk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is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reduced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 by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practicing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good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sleeping</a:t>
            </a:r>
            <a:r>
              <a:rPr lang="et-EE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err="1">
                <a:solidFill>
                  <a:srgbClr val="555555"/>
                </a:solidFill>
                <a:latin typeface="Cambria"/>
                <a:ea typeface="+mn-lt"/>
                <a:cs typeface="+mn-lt"/>
              </a:rPr>
              <a:t>habits</a:t>
            </a:r>
            <a:endParaRPr lang="et-EE">
              <a:solidFill>
                <a:srgbClr val="555555"/>
              </a:solidFill>
              <a:latin typeface="Cambria"/>
              <a:ea typeface="+mn-lt"/>
              <a:cs typeface="+mn-lt"/>
            </a:endParaRPr>
          </a:p>
          <a:p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There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 are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more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than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 80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different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sleep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disorders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Calibri"/>
              </a:rPr>
              <a:t>.</a:t>
            </a:r>
          </a:p>
          <a:p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The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proper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management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of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sleep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disorders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requires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the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efforts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of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an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interprofessional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healthcare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team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that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includes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clinicians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specialists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pharmacists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nursing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staff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psychological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professionals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(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social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workers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,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counselors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, etc.). (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Karna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 et </a:t>
            </a:r>
            <a:r>
              <a:rPr lang="et-EE" err="1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al</a:t>
            </a:r>
            <a:r>
              <a:rPr lang="et-EE">
                <a:solidFill>
                  <a:srgbClr val="444444"/>
                </a:solidFill>
                <a:latin typeface="Cambria"/>
                <a:ea typeface="Calibri"/>
                <a:cs typeface="Times New Roman"/>
              </a:rPr>
              <a:t>. 2023)</a:t>
            </a:r>
          </a:p>
        </p:txBody>
      </p:sp>
      <p:pic>
        <p:nvPicPr>
          <p:cNvPr id="4" name="Pilt 3" descr="Pilt, millel on kujutatud Inimese nägu, inimene, rõivad, naeratus&#10;&#10;Kirjeldus on genereeritud automaatselt">
            <a:extLst>
              <a:ext uri="{FF2B5EF4-FFF2-40B4-BE49-F238E27FC236}">
                <a16:creationId xmlns:a16="http://schemas.microsoft.com/office/drawing/2014/main" id="{38290F08-DB54-D97A-C2AD-70633EB5F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398" y="1809504"/>
            <a:ext cx="6096000" cy="39026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2B1CCC-38DB-1EE7-2D6F-090BABAA5EA5}"/>
              </a:ext>
            </a:extLst>
          </p:cNvPr>
          <p:cNvSpPr txBox="1"/>
          <p:nvPr/>
        </p:nvSpPr>
        <p:spPr>
          <a:xfrm>
            <a:off x="6229164" y="6081204"/>
            <a:ext cx="45572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t-EE">
                <a:ea typeface="+mn-lt"/>
                <a:cs typeface="+mn-lt"/>
                <a:hlinkClick r:id="rId3"/>
              </a:rPr>
              <a:t>https://www.tmjsleepcentre.net.au/introduction-to-common-sleep-disorders/</a:t>
            </a:r>
            <a:endParaRPr lang="et-EE"/>
          </a:p>
        </p:txBody>
      </p:sp>
      <p:pic>
        <p:nvPicPr>
          <p:cNvPr id="7" name="Pilt 6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B6ABF291-1BA4-980C-ED47-15B68B84D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540" y="924"/>
            <a:ext cx="1160941" cy="1337200"/>
          </a:xfrm>
          <a:prstGeom prst="rect">
            <a:avLst/>
          </a:prstGeom>
        </p:spPr>
      </p:pic>
      <p:pic>
        <p:nvPicPr>
          <p:cNvPr id="8" name="Pilt 7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67AA74D6-F0E2-5CFA-7196-98B54B1FE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893" y="163476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18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24AFE12-D111-2040-58D2-7B64DDB4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5" y="1442"/>
            <a:ext cx="4471555" cy="561945"/>
          </a:xfrm>
        </p:spPr>
        <p:txBody>
          <a:bodyPr/>
          <a:lstStyle/>
          <a:p>
            <a:r>
              <a:rPr lang="et-EE" sz="2000" i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Am </a:t>
            </a:r>
            <a:r>
              <a:rPr lang="et-EE" sz="2000" i="1" err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Fam</a:t>
            </a:r>
            <a:r>
              <a:rPr lang="et-EE" sz="2000" i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 </a:t>
            </a:r>
            <a:r>
              <a:rPr lang="et-EE" sz="2000" i="1" err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Physician</a:t>
            </a:r>
            <a:r>
              <a:rPr lang="et-EE" sz="2000" i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.</a:t>
            </a:r>
            <a:r>
              <a:rPr lang="et-EE" sz="2000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 2013;88(4):231-238</a:t>
            </a:r>
            <a:endParaRPr lang="et-EE" sz="2000">
              <a:latin typeface="Cambria"/>
            </a:endParaRPr>
          </a:p>
        </p:txBody>
      </p:sp>
      <p:pic>
        <p:nvPicPr>
          <p:cNvPr id="4" name="Sisu kohatäide 3" descr="Pilt, millel on kujutatud tekst, kuvatõmmis, Font, number&#10;&#10;Kirjeldus on genereeritud automaatselt">
            <a:extLst>
              <a:ext uri="{FF2B5EF4-FFF2-40B4-BE49-F238E27FC236}">
                <a16:creationId xmlns:a16="http://schemas.microsoft.com/office/drawing/2014/main" id="{065685FB-C746-1F62-DBF0-28C0B2019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41" y="440205"/>
            <a:ext cx="9888680" cy="6183632"/>
          </a:xfrm>
        </p:spPr>
      </p:pic>
      <p:pic>
        <p:nvPicPr>
          <p:cNvPr id="3" name="Pilt 2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CD2CE5F5-3B4C-A75A-3F58-B2DE6F24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2188" y="2306782"/>
            <a:ext cx="2157761" cy="411480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290E3BD-70C6-DD82-A9BC-1F99BDE8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2409"/>
            <a:ext cx="6096000" cy="5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49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7BB2D61-34DD-9267-A76E-2D3ED3C8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err="1">
                <a:ea typeface="Calibri Light"/>
                <a:cs typeface="Calibri Light"/>
              </a:rPr>
              <a:t>Literature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E3224B9E-7791-FA24-63F5-228B1812E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927" y="1713057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Boege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HL,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Bhatti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MZ, St-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Onge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MP.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Circadian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rhythms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meal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timing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impact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on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energy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balance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body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weight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Curr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Opin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Biotechnol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2021 Aug;70:1-6.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10.1016/j.copbio.2020.08.009.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Epub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2020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29. PMID: 32998085; PMCID: PMC7997809.</a:t>
            </a: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Cowie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MR,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Linz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D,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Redline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S,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Somers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VK,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Simonds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AK.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Disordered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Breathing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Cardiovascular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Disease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JACC State-of-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-Art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Review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J Am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Coll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Cardiol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2021 Aug 10;78(6):608-624.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10.1016/j.jacc.2021.05.048. PMID: 34353537.</a:t>
            </a:r>
            <a:endParaRPr lang="et-EE" sz="1600">
              <a:latin typeface="Cambria"/>
              <a:ea typeface="Cambria"/>
            </a:endParaRP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Eckert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DJ,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White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DP, Jordan AS,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Malhotra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Wellman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Defining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phenotypic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causes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obstructive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Identification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novel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therapeutic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targets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Am J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Respir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Crit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Care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Med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2013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Oct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15;188(8):996-1004.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10.1164/rccm.201303-0448OC. PMID: 23721582; PMCID: PMC3826282.</a:t>
            </a: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Lu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B,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Budhiraja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R,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Parthasarathy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S.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Sedating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medications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undiagnosed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obstructive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physician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determinants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patient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consequences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J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Clin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Med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2005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Oct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15;1(4):367-71. PMID: 17564403.</a:t>
            </a: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Redline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S,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Strohl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KP.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Recognition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consequences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of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obstructive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hypopnea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syndrome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Clin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Chest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Med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1998 Mar;19(1):1-19.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10.1016/s0272-5231(05)70428-7. PMID: 9554214.</a:t>
            </a: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Camacho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M,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Certal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V,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Abdullatif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J,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Zaghi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S,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Ruoff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CM,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Capasso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R,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Kushida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CA.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Myofunctional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Therapy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Treat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Obstructive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Apnea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A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Systematic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Review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Meta-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analysis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2015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May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1;38(5):669-75.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10.5665/sleep.4652. PMID: 25348130; PMCID: PMC4402674</a:t>
            </a:r>
            <a:r>
              <a:rPr lang="et-EE" sz="20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</a:t>
            </a:r>
            <a:endParaRPr lang="et-EE" sz="2000">
              <a:solidFill>
                <a:srgbClr val="1F1F1F"/>
              </a:solidFill>
              <a:latin typeface="Cambria"/>
              <a:ea typeface="Calibri"/>
              <a:cs typeface="Calibri"/>
            </a:endParaRPr>
          </a:p>
        </p:txBody>
      </p:sp>
      <p:pic>
        <p:nvPicPr>
          <p:cNvPr id="4" name="Pilt 3" descr="Pilt, millel on kujutatud Graafika&#10;&#10;Kirjeldus on genereeritud automaatselt">
            <a:extLst>
              <a:ext uri="{FF2B5EF4-FFF2-40B4-BE49-F238E27FC236}">
                <a16:creationId xmlns:a16="http://schemas.microsoft.com/office/drawing/2014/main" id="{E0B6967D-8778-7AFF-519B-984EFB09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336" y="126691"/>
            <a:ext cx="1271913" cy="1492559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C6A0B858-5D42-E845-7285-2CA059E5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854" y="518583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9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67D7431-D787-5528-F888-67B4AAB3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2620"/>
            <a:ext cx="10515600" cy="1325563"/>
          </a:xfrm>
        </p:spPr>
        <p:txBody>
          <a:bodyPr/>
          <a:lstStyle/>
          <a:p>
            <a:r>
              <a:rPr lang="et-EE" err="1">
                <a:latin typeface="Cambria"/>
                <a:ea typeface="Calibri Light"/>
                <a:cs typeface="Calibri Light"/>
              </a:rPr>
              <a:t>Literature</a:t>
            </a:r>
            <a:endParaRPr lang="et-EE" err="1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69F5CB2F-9294-3808-C990-199065DA8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47" y="1100615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Erten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Uyumaz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 B.;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Feijs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 L.;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Hu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 J. A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Review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of Digital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Cognitive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Behavioral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Therapy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for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Insomnia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(CBT-I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Apps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): Are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They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Designed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for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Engagement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? </a:t>
            </a:r>
            <a:r>
              <a:rPr lang="et-EE" sz="1600" i="1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Int</a:t>
            </a:r>
            <a:r>
              <a:rPr lang="et-EE" sz="1600" i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. J. </a:t>
            </a:r>
            <a:r>
              <a:rPr lang="et-EE" sz="1600" i="1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Environ</a:t>
            </a:r>
            <a:r>
              <a:rPr lang="et-EE" sz="1600" i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. Res. </a:t>
            </a:r>
            <a:r>
              <a:rPr lang="et-EE" sz="1600" i="1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Public</a:t>
            </a:r>
            <a:r>
              <a:rPr lang="et-EE" sz="1600" i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Health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b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2021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 </a:t>
            </a:r>
            <a:r>
              <a:rPr lang="et-EE" sz="1600" i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18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 2929.</a:t>
            </a:r>
            <a:endParaRPr lang="en-US" sz="1600">
              <a:solidFill>
                <a:srgbClr val="222222"/>
              </a:solidFill>
              <a:latin typeface="Cambria"/>
              <a:ea typeface="Cambria"/>
              <a:cs typeface="Arial"/>
            </a:endParaRPr>
          </a:p>
          <a:p>
            <a:r>
              <a:rPr lang="en-US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García-Montero C, Fraile-Martínez O, Gómez-Lahoz AM, Pekarek L, Castellanos AJ, </a:t>
            </a:r>
            <a:r>
              <a:rPr lang="en-US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Noguerales-Fraguas</a:t>
            </a:r>
            <a:r>
              <a:rPr lang="en-US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F, Coca S, Guijarro LG, García-</a:t>
            </a:r>
            <a:r>
              <a:rPr lang="en-US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Honduvilla</a:t>
            </a:r>
            <a:r>
              <a:rPr lang="en-US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N, </a:t>
            </a:r>
            <a:r>
              <a:rPr lang="en-US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Asúnsolo</a:t>
            </a:r>
            <a:r>
              <a:rPr lang="en-US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A, Sanchez-Trujillo L, Lahera G, Bujan J, Monserrat J, Álvarez-Mon M, Álvarez-Mon MA, Ortega MA. Nutritional Components in Western Diet Versus Mediterranean Diet at the Gut Microbiota-Immune System Interplay. Implications for Health and Disease. Nutrients. 2021 Feb 22;13(2):699. </a:t>
            </a:r>
            <a:r>
              <a:rPr lang="en-US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n-US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10.3390/nu13020699. PMID: 33671569; PMCID: PMC7927055.</a:t>
            </a:r>
            <a:endParaRPr lang="en-US" sz="1600">
              <a:solidFill>
                <a:srgbClr val="222222"/>
              </a:solidFill>
              <a:latin typeface="Cambria"/>
              <a:ea typeface="Cambria"/>
              <a:cs typeface="Arial"/>
            </a:endParaRPr>
          </a:p>
          <a:p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Gossard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, T.R.,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Trotti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, L.M.,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Videnovic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, A. </a:t>
            </a:r>
            <a:r>
              <a:rPr lang="et-EE" sz="1600" i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et </a:t>
            </a:r>
            <a:r>
              <a:rPr lang="et-EE" sz="1600" i="1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al</a:t>
            </a:r>
            <a:r>
              <a:rPr lang="et-EE" sz="1600" i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.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Restless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Legs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Syndrome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: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Contemporary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Diagnosis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 and </a:t>
            </a:r>
            <a:r>
              <a:rPr lang="et-EE" sz="1600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Treatment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. </a:t>
            </a:r>
            <a:r>
              <a:rPr lang="et-EE" sz="1600" i="1" err="1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Neurotherapeutics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</a:rPr>
              <a:t> 18, 140–155 (2021). </a:t>
            </a:r>
            <a:r>
              <a:rPr lang="et-EE" sz="1600">
                <a:solidFill>
                  <a:srgbClr val="333333"/>
                </a:solidFill>
                <a:latin typeface="Cambria"/>
                <a:ea typeface="Cambria"/>
                <a:cs typeface="Arial"/>
                <a:hlinkClick r:id="rId2"/>
              </a:rPr>
              <a:t>https://doi.org/10.1007/s13311-021-01019-4</a:t>
            </a:r>
            <a:endParaRPr lang="et-EE" sz="1600">
              <a:solidFill>
                <a:srgbClr val="333333"/>
              </a:solidFill>
              <a:latin typeface="Cambria"/>
              <a:ea typeface="Cambria"/>
              <a:cs typeface="Arial"/>
            </a:endParaRPr>
          </a:p>
          <a:p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Karna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 B, Sankari A, </a:t>
            </a:r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Tatikonda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 G. </a:t>
            </a:r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Sleep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 </a:t>
            </a:r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Disorder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. 2023 Jun 11. In: </a:t>
            </a:r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StatPearls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 [Internet]. </a:t>
            </a:r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Treasure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 Island (FL): </a:t>
            </a:r>
            <a:r>
              <a:rPr lang="et-EE" sz="1600" err="1">
                <a:solidFill>
                  <a:srgbClr val="212121"/>
                </a:solidFill>
                <a:ea typeface="+mn-lt"/>
                <a:cs typeface="+mn-lt"/>
              </a:rPr>
              <a:t>StatPearls</a:t>
            </a:r>
            <a:r>
              <a:rPr lang="et-EE" sz="1600">
                <a:solidFill>
                  <a:srgbClr val="212121"/>
                </a:solidFill>
                <a:ea typeface="+mn-lt"/>
                <a:cs typeface="+mn-lt"/>
              </a:rPr>
              <a:t> Publishing; 2023 Jan–. PMID: 32809555.</a:t>
            </a:r>
            <a:endParaRPr lang="et-EE" sz="1600">
              <a:solidFill>
                <a:srgbClr val="333333"/>
              </a:solidFill>
              <a:latin typeface="Cambria"/>
              <a:ea typeface="Cambria"/>
              <a:cs typeface="Arial"/>
            </a:endParaRPr>
          </a:p>
          <a:p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Kondratova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 A.,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Kondratov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, R. The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circadian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clock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and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pathology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of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the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ageing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brain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. </a:t>
            </a:r>
            <a:r>
              <a:rPr lang="et-EE" sz="1600" i="1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Nat</a:t>
            </a:r>
            <a:r>
              <a:rPr lang="et-EE" sz="1600" i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i="1" err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Rev</a:t>
            </a:r>
            <a:r>
              <a:rPr lang="et-EE" sz="1600" i="1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 Neurosci</a:t>
            </a:r>
            <a:r>
              <a:rPr lang="et-EE" sz="1600">
                <a:solidFill>
                  <a:srgbClr val="222222"/>
                </a:solidFill>
                <a:latin typeface="Cambria"/>
                <a:ea typeface="Cambria"/>
                <a:cs typeface="Arial"/>
              </a:rPr>
              <a:t>13, 325–335 (2012).</a:t>
            </a:r>
            <a:endParaRPr lang="en-US" sz="1600">
              <a:solidFill>
                <a:srgbClr val="222222"/>
              </a:solidFill>
              <a:latin typeface="Cambria"/>
              <a:ea typeface="Cambria"/>
              <a:cs typeface="Arial"/>
            </a:endParaRPr>
          </a:p>
          <a:p>
            <a:r>
              <a:rPr lang="et-EE" sz="1600" err="1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Kathryn</a:t>
            </a:r>
            <a:r>
              <a:rPr lang="et-EE" sz="1600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 J. Reid, ... </a:t>
            </a:r>
            <a:r>
              <a:rPr lang="et-EE" sz="1600" err="1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Phyllis</a:t>
            </a:r>
            <a:r>
              <a:rPr lang="et-EE" sz="1600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 C. </a:t>
            </a:r>
            <a:r>
              <a:rPr lang="et-EE" sz="1600" err="1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Zee</a:t>
            </a:r>
            <a:r>
              <a:rPr lang="et-EE" sz="1600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, in </a:t>
            </a:r>
            <a:r>
              <a:rPr lang="et-EE" sz="1600">
                <a:solidFill>
                  <a:srgbClr val="0272B1"/>
                </a:solidFill>
                <a:latin typeface="Cambria"/>
                <a:ea typeface="Cambria"/>
                <a:cs typeface="Arial"/>
                <a:hlinkClick r:id="rId3"/>
              </a:rPr>
              <a:t>Progress in Brain Research</a:t>
            </a:r>
            <a:r>
              <a:rPr lang="et-EE" sz="1600">
                <a:solidFill>
                  <a:srgbClr val="1F1F1F"/>
                </a:solidFill>
                <a:latin typeface="Cambria"/>
                <a:ea typeface="Cambria"/>
                <a:cs typeface="Arial"/>
              </a:rPr>
              <a:t>, 2011</a:t>
            </a:r>
            <a:endParaRPr lang="en-US" sz="1600">
              <a:solidFill>
                <a:srgbClr val="1F1F1F"/>
              </a:solidFill>
              <a:latin typeface="Cambria"/>
              <a:ea typeface="Cambria"/>
              <a:cs typeface="Arial"/>
            </a:endParaRP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Lie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JD, 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Tu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KN, 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Shen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DD, 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Wong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BM. 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Pharmacological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Treatment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 of 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Insomnia</a:t>
            </a:r>
            <a:r>
              <a:rPr lang="et-EE" sz="1600">
                <a:solidFill>
                  <a:srgbClr val="212121"/>
                </a:solidFill>
                <a:latin typeface="Cambria"/>
                <a:ea typeface="Cambria"/>
                <a:cs typeface="Arial"/>
              </a:rPr>
              <a:t>. P T. 2015 Nov;40(11):759-71. PMID: 26609210; PMCID: PMC4634348.</a:t>
            </a:r>
          </a:p>
          <a:p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Malin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SK,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Remchak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ME, Smith AJ,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Ragland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TJ,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Heiston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EM,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Cheema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U.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Early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chronotype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metabolic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syndrome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favours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resting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and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exercise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fat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oxidation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in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relation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to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insulin-stimulated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non-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oxidative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glucose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disposal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Exp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Physiol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. 2022 Nov;107(11):1255-1264.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doi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: 10.1113/EP090613.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Epub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2022 </a:t>
            </a:r>
            <a:r>
              <a:rPr lang="et-EE" sz="1600" err="1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Sep</a:t>
            </a:r>
            <a:r>
              <a:rPr lang="et-EE" sz="1600">
                <a:solidFill>
                  <a:srgbClr val="212121"/>
                </a:solidFill>
                <a:latin typeface="Cambria"/>
                <a:ea typeface="+mn-lt"/>
                <a:cs typeface="+mn-lt"/>
              </a:rPr>
              <a:t> 19. PMID: 36123314; PMCID: PMC9633545.</a:t>
            </a:r>
            <a:endParaRPr lang="et-EE" sz="1600">
              <a:solidFill>
                <a:srgbClr val="212121"/>
              </a:solidFill>
              <a:latin typeface="Cambria"/>
              <a:ea typeface="Cambria"/>
              <a:cs typeface="Arial"/>
            </a:endParaRPr>
          </a:p>
          <a:p>
            <a:endParaRPr lang="et-EE" sz="1400">
              <a:solidFill>
                <a:srgbClr val="212121"/>
              </a:solidFill>
              <a:latin typeface="Cambria"/>
              <a:ea typeface="Calibri" panose="020F0502020204030204"/>
              <a:cs typeface="Calibri"/>
            </a:endParaRPr>
          </a:p>
          <a:p>
            <a:pPr marL="0" indent="0">
              <a:buNone/>
            </a:pPr>
            <a:endParaRPr lang="et-EE" sz="1600">
              <a:latin typeface="Cambria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136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667CC27-E47E-1A20-9934-0415116D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132" y="202368"/>
            <a:ext cx="10515600" cy="1325563"/>
          </a:xfrm>
        </p:spPr>
        <p:txBody>
          <a:bodyPr/>
          <a:lstStyle/>
          <a:p>
            <a:r>
              <a:rPr lang="et-EE" err="1">
                <a:cs typeface="Calibri Light"/>
              </a:rPr>
              <a:t>Insomnia</a:t>
            </a:r>
            <a:endParaRPr lang="et-EE" err="1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8C1D0F95-ECD1-DBFF-B834-7AA0BF3D9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2782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t-EE" sz="2600" err="1">
                <a:ea typeface="+mn-lt"/>
                <a:cs typeface="+mn-lt"/>
              </a:rPr>
              <a:t>Complaints</a:t>
            </a:r>
            <a:r>
              <a:rPr lang="et-EE" sz="2600">
                <a:ea typeface="+mn-lt"/>
                <a:cs typeface="+mn-lt"/>
              </a:rPr>
              <a:t> of </a:t>
            </a:r>
            <a:r>
              <a:rPr lang="et-EE" sz="2600" err="1">
                <a:ea typeface="+mn-lt"/>
                <a:cs typeface="+mn-lt"/>
              </a:rPr>
              <a:t>disturbed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sleep</a:t>
            </a:r>
            <a:r>
              <a:rPr lang="et-EE" sz="2600">
                <a:ea typeface="+mn-lt"/>
                <a:cs typeface="+mn-lt"/>
              </a:rPr>
              <a:t> in </a:t>
            </a:r>
            <a:r>
              <a:rPr lang="et-EE" sz="2600" err="1">
                <a:ea typeface="+mn-lt"/>
                <a:cs typeface="+mn-lt"/>
              </a:rPr>
              <a:t>the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presence</a:t>
            </a:r>
            <a:r>
              <a:rPr lang="et-EE" sz="2600">
                <a:ea typeface="+mn-lt"/>
                <a:cs typeface="+mn-lt"/>
              </a:rPr>
              <a:t> of </a:t>
            </a:r>
            <a:r>
              <a:rPr lang="et-EE" sz="2600" err="1">
                <a:ea typeface="+mn-lt"/>
                <a:cs typeface="+mn-lt"/>
              </a:rPr>
              <a:t>adequate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opportunity</a:t>
            </a:r>
            <a:r>
              <a:rPr lang="et-EE" sz="2600">
                <a:ea typeface="+mn-lt"/>
                <a:cs typeface="+mn-lt"/>
              </a:rPr>
              <a:t> and </a:t>
            </a:r>
            <a:r>
              <a:rPr lang="et-EE" sz="2600" err="1">
                <a:ea typeface="+mn-lt"/>
                <a:cs typeface="+mn-lt"/>
              </a:rPr>
              <a:t>circumstance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for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sleep</a:t>
            </a:r>
          </a:p>
          <a:p>
            <a:endParaRPr lang="et-EE" sz="2600">
              <a:ea typeface="+mn-lt"/>
              <a:cs typeface="+mn-lt"/>
            </a:endParaRPr>
          </a:p>
          <a:p>
            <a:r>
              <a:rPr lang="et-EE" sz="2600">
                <a:ea typeface="+mn-lt"/>
                <a:cs typeface="+mn-lt"/>
              </a:rPr>
              <a:t>(1) </a:t>
            </a:r>
            <a:r>
              <a:rPr lang="et-EE" sz="2600" err="1">
                <a:ea typeface="+mn-lt"/>
                <a:cs typeface="+mn-lt"/>
              </a:rPr>
              <a:t>difficulty</a:t>
            </a:r>
            <a:r>
              <a:rPr lang="et-EE" sz="2600">
                <a:ea typeface="+mn-lt"/>
                <a:cs typeface="+mn-lt"/>
              </a:rPr>
              <a:t> in </a:t>
            </a:r>
            <a:r>
              <a:rPr lang="et-EE" sz="2600" err="1">
                <a:ea typeface="+mn-lt"/>
                <a:cs typeface="+mn-lt"/>
              </a:rPr>
              <a:t>initiating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sleep</a:t>
            </a:r>
          </a:p>
          <a:p>
            <a:r>
              <a:rPr lang="et-EE" sz="2600">
                <a:ea typeface="+mn-lt"/>
                <a:cs typeface="+mn-lt"/>
              </a:rPr>
              <a:t>(2) </a:t>
            </a:r>
            <a:r>
              <a:rPr lang="et-EE" sz="2600" err="1">
                <a:ea typeface="+mn-lt"/>
                <a:cs typeface="+mn-lt"/>
              </a:rPr>
              <a:t>difficulty</a:t>
            </a:r>
            <a:r>
              <a:rPr lang="et-EE" sz="2600">
                <a:ea typeface="+mn-lt"/>
                <a:cs typeface="+mn-lt"/>
              </a:rPr>
              <a:t> in </a:t>
            </a:r>
            <a:r>
              <a:rPr lang="et-EE" sz="2600" err="1">
                <a:ea typeface="+mn-lt"/>
                <a:cs typeface="+mn-lt"/>
              </a:rPr>
              <a:t>maintaining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sleep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or</a:t>
            </a:r>
          </a:p>
          <a:p>
            <a:r>
              <a:rPr lang="et-EE" sz="2600">
                <a:ea typeface="+mn-lt"/>
                <a:cs typeface="+mn-lt"/>
              </a:rPr>
              <a:t>(3) </a:t>
            </a:r>
            <a:r>
              <a:rPr lang="et-EE" sz="2600" err="1">
                <a:ea typeface="+mn-lt"/>
                <a:cs typeface="+mn-lt"/>
              </a:rPr>
              <a:t>waking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up</a:t>
            </a:r>
            <a:r>
              <a:rPr lang="et-EE" sz="2600">
                <a:ea typeface="+mn-lt"/>
                <a:cs typeface="+mn-lt"/>
              </a:rPr>
              <a:t> too </a:t>
            </a:r>
            <a:r>
              <a:rPr lang="et-EE" sz="2600" err="1">
                <a:ea typeface="+mn-lt"/>
                <a:cs typeface="+mn-lt"/>
              </a:rPr>
              <a:t>early</a:t>
            </a:r>
          </a:p>
          <a:p>
            <a:r>
              <a:rPr lang="et-EE" sz="2600">
                <a:ea typeface="+mn-lt"/>
                <a:cs typeface="+mn-lt"/>
              </a:rPr>
              <a:t>(4) </a:t>
            </a:r>
            <a:r>
              <a:rPr lang="et-EE" sz="2600" err="1">
                <a:ea typeface="+mn-lt"/>
                <a:cs typeface="+mn-lt"/>
              </a:rPr>
              <a:t>Nonrestorative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or</a:t>
            </a:r>
            <a:r>
              <a:rPr lang="et-EE" sz="2600">
                <a:ea typeface="+mn-lt"/>
                <a:cs typeface="+mn-lt"/>
              </a:rPr>
              <a:t> poor-</a:t>
            </a:r>
            <a:r>
              <a:rPr lang="et-EE" sz="2600" err="1">
                <a:ea typeface="+mn-lt"/>
                <a:cs typeface="+mn-lt"/>
              </a:rPr>
              <a:t>quality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sleep</a:t>
            </a:r>
          </a:p>
          <a:p>
            <a:endParaRPr lang="et-EE" sz="2600">
              <a:ea typeface="+mn-lt"/>
              <a:cs typeface="+mn-lt"/>
            </a:endParaRPr>
          </a:p>
          <a:p>
            <a:r>
              <a:rPr lang="et-EE" sz="2600">
                <a:ea typeface="+mn-lt"/>
                <a:cs typeface="+mn-lt"/>
              </a:rPr>
              <a:t>NIH </a:t>
            </a:r>
            <a:r>
              <a:rPr lang="et-EE" sz="2600" err="1">
                <a:ea typeface="+mn-lt"/>
                <a:cs typeface="+mn-lt"/>
              </a:rPr>
              <a:t>conference</a:t>
            </a:r>
            <a:r>
              <a:rPr lang="et-EE" sz="2600">
                <a:ea typeface="+mn-lt"/>
                <a:cs typeface="+mn-lt"/>
              </a:rPr>
              <a:t> on </a:t>
            </a:r>
            <a:r>
              <a:rPr lang="et-EE" sz="2600" err="1">
                <a:ea typeface="+mn-lt"/>
                <a:cs typeface="+mn-lt"/>
              </a:rPr>
              <a:t>chronic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 err="1">
                <a:ea typeface="+mn-lt"/>
                <a:cs typeface="+mn-lt"/>
              </a:rPr>
              <a:t>insomnia</a:t>
            </a:r>
            <a:r>
              <a:rPr lang="et-EE" sz="2600">
                <a:ea typeface="+mn-lt"/>
                <a:cs typeface="+mn-lt"/>
              </a:rPr>
              <a:t> </a:t>
            </a:r>
            <a:r>
              <a:rPr lang="et-EE" sz="2600">
                <a:ea typeface="+mn-lt"/>
                <a:cs typeface="+mn-lt"/>
                <a:hlinkClick r:id="rId2"/>
              </a:rPr>
              <a:t>http://consensus.nih.gov/2005/2005InsomniaSOS026html.htm</a:t>
            </a:r>
            <a:endParaRPr lang="et-EE" sz="2600">
              <a:ea typeface="+mn-lt"/>
              <a:cs typeface="+mn-lt"/>
            </a:endParaRPr>
          </a:p>
          <a:p>
            <a:endParaRPr lang="et-EE">
              <a:cs typeface="Calibri"/>
            </a:endParaRPr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9C8BAF26-ABF6-EF8D-A23D-FACBB6F3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029" y="2376055"/>
            <a:ext cx="2157761" cy="4114800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4C31EC6D-34A0-C3CD-8E4E-64F0D273C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5993067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94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51A0E684-D536-D4F9-D043-EACF2BD6F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32" y="1815"/>
            <a:ext cx="10515600" cy="1051463"/>
          </a:xfrm>
        </p:spPr>
        <p:txBody>
          <a:bodyPr/>
          <a:lstStyle/>
          <a:p>
            <a:r>
              <a:rPr lang="et-EE" err="1">
                <a:latin typeface="Cambria"/>
                <a:ea typeface="Cambria"/>
                <a:cs typeface="Calibri Light"/>
              </a:rPr>
              <a:t>Insomnia</a:t>
            </a:r>
            <a:r>
              <a:rPr lang="et-EE">
                <a:latin typeface="Cambria"/>
                <a:ea typeface="Cambria"/>
                <a:cs typeface="Calibri Light"/>
              </a:rPr>
              <a:t> </a:t>
            </a:r>
            <a:r>
              <a:rPr lang="et-EE" sz="2400" i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Am </a:t>
            </a:r>
            <a:r>
              <a:rPr lang="et-EE" sz="2400" i="1" err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Fam</a:t>
            </a:r>
            <a:r>
              <a:rPr lang="et-EE" sz="2400" i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 </a:t>
            </a:r>
            <a:r>
              <a:rPr lang="et-EE" sz="2400" i="1" err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Physician</a:t>
            </a:r>
            <a:r>
              <a:rPr lang="et-EE" sz="2400" i="1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.</a:t>
            </a:r>
            <a:r>
              <a:rPr lang="et-EE" sz="2400">
                <a:solidFill>
                  <a:srgbClr val="09142A"/>
                </a:solidFill>
                <a:latin typeface="Cambria"/>
                <a:ea typeface="+mj-lt"/>
                <a:cs typeface="+mj-lt"/>
              </a:rPr>
              <a:t> 2013;88(4):231-238</a:t>
            </a:r>
            <a:endParaRPr lang="et-EE" sz="2400" err="1">
              <a:latin typeface="Cambria"/>
              <a:ea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F65EE21-DC0D-4253-9960-F0C56C3E4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0" y="856430"/>
            <a:ext cx="952846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t-EE" sz="2400" err="1">
                <a:latin typeface="Cambria"/>
                <a:ea typeface="+mn-lt"/>
                <a:cs typeface="+mn-lt"/>
              </a:rPr>
              <a:t>Daytime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hyperarousal</a:t>
            </a:r>
            <a:endParaRPr lang="et-EE" sz="2400">
              <a:latin typeface="Cambria"/>
              <a:ea typeface="+mn-lt"/>
              <a:cs typeface="+mn-lt"/>
            </a:endParaRPr>
          </a:p>
          <a:p>
            <a:r>
              <a:rPr lang="et-EE" sz="2400" err="1">
                <a:latin typeface="Cambria"/>
                <a:ea typeface="+mn-lt"/>
                <a:cs typeface="+mn-lt"/>
              </a:rPr>
              <a:t>Some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patients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with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chronic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insomnia</a:t>
            </a:r>
            <a:r>
              <a:rPr lang="et-EE" sz="2400">
                <a:latin typeface="Cambria"/>
                <a:ea typeface="+mn-lt"/>
                <a:cs typeface="+mn-lt"/>
              </a:rPr>
              <a:t> have </a:t>
            </a:r>
            <a:r>
              <a:rPr lang="et-EE" sz="2400" err="1">
                <a:latin typeface="Cambria"/>
                <a:ea typeface="+mn-lt"/>
                <a:cs typeface="+mn-lt"/>
              </a:rPr>
              <a:t>daytime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hyperarousal</a:t>
            </a:r>
            <a:r>
              <a:rPr lang="et-EE" sz="2400">
                <a:latin typeface="Cambria"/>
                <a:ea typeface="+mn-lt"/>
                <a:cs typeface="+mn-lt"/>
              </a:rPr>
              <a:t> and are </a:t>
            </a:r>
            <a:r>
              <a:rPr lang="et-EE" sz="2400" err="1">
                <a:latin typeface="Cambria"/>
                <a:ea typeface="+mn-lt"/>
                <a:cs typeface="+mn-lt"/>
              </a:rPr>
              <a:t>not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able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to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fall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asleep</a:t>
            </a:r>
            <a:r>
              <a:rPr lang="et-EE" sz="2400">
                <a:latin typeface="Cambria"/>
                <a:ea typeface="+mn-lt"/>
                <a:cs typeface="+mn-lt"/>
              </a:rPr>
              <a:t> in </a:t>
            </a:r>
            <a:r>
              <a:rPr lang="et-EE" sz="2400" err="1">
                <a:latin typeface="Cambria"/>
                <a:ea typeface="+mn-lt"/>
                <a:cs typeface="+mn-lt"/>
              </a:rPr>
              <a:t>theday</a:t>
            </a:r>
            <a:endParaRPr lang="et-EE" sz="2400">
              <a:latin typeface="Cambria"/>
              <a:ea typeface="+mn-lt"/>
              <a:cs typeface="+mn-lt"/>
            </a:endParaRPr>
          </a:p>
          <a:p>
            <a:r>
              <a:rPr lang="et-EE" sz="2400" err="1">
                <a:latin typeface="Cambria"/>
                <a:ea typeface="+mn-lt"/>
                <a:cs typeface="+mn-lt"/>
              </a:rPr>
              <a:t>They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might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be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fatigued</a:t>
            </a:r>
            <a:r>
              <a:rPr lang="et-EE" sz="2400">
                <a:latin typeface="Cambria"/>
                <a:ea typeface="+mn-lt"/>
                <a:cs typeface="+mn-lt"/>
              </a:rPr>
              <a:t>, </a:t>
            </a:r>
            <a:r>
              <a:rPr lang="et-EE" sz="2400" err="1">
                <a:latin typeface="Cambria"/>
                <a:ea typeface="+mn-lt"/>
                <a:cs typeface="+mn-lt"/>
              </a:rPr>
              <a:t>but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they</a:t>
            </a:r>
            <a:r>
              <a:rPr lang="et-EE" sz="2400">
                <a:latin typeface="Cambria"/>
                <a:ea typeface="+mn-lt"/>
                <a:cs typeface="+mn-lt"/>
              </a:rPr>
              <a:t> are </a:t>
            </a:r>
            <a:r>
              <a:rPr lang="et-EE" sz="2400" err="1">
                <a:latin typeface="Cambria"/>
                <a:ea typeface="+mn-lt"/>
                <a:cs typeface="+mn-lt"/>
              </a:rPr>
              <a:t>not</a:t>
            </a:r>
            <a:r>
              <a:rPr lang="et-EE" sz="2400"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latin typeface="Cambria"/>
                <a:ea typeface="+mn-lt"/>
                <a:cs typeface="+mn-lt"/>
              </a:rPr>
              <a:t>sleepy</a:t>
            </a:r>
            <a:endParaRPr lang="et-EE" sz="2400">
              <a:latin typeface="Cambria"/>
              <a:ea typeface="+mn-lt"/>
              <a:cs typeface="+mn-lt"/>
            </a:endParaRPr>
          </a:p>
          <a:p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Repeated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difficulty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initiation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(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latency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more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than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30 min)</a:t>
            </a:r>
            <a:endParaRPr lang="et-EE" sz="2400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 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Duration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 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less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than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7 h (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normally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 7-9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hours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per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night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for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adults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)</a:t>
            </a:r>
            <a:endParaRPr lang="et-EE" sz="2400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Unconsolidated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(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interrupted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by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arousals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awakenings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)</a:t>
            </a:r>
            <a:endParaRPr lang="et-EE" sz="2400">
              <a:solidFill>
                <a:srgbClr val="000000"/>
              </a:solidFill>
              <a:latin typeface="Cambria"/>
              <a:ea typeface="Cambria"/>
              <a:cs typeface="+mn-lt"/>
            </a:endParaRPr>
          </a:p>
          <a:p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Daytime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impairment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(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fatigue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tiredness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difficulty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memory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,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concentration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, and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attention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worry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about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sleep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; mood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disturbances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;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irritability</a:t>
            </a:r>
            <a:endParaRPr lang="et-EE" sz="2400" err="1">
              <a:solidFill>
                <a:srgbClr val="09142A"/>
              </a:solidFill>
              <a:latin typeface="Calibri"/>
              <a:ea typeface="Cambria"/>
              <a:cs typeface="+mn-lt"/>
            </a:endParaRPr>
          </a:p>
          <a:p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Insomnia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usually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diagnosed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with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a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patient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history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that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includes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evaluation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for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contributing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psychiatric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or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medical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 </a:t>
            </a:r>
            <a:r>
              <a:rPr lang="et-EE" sz="2400" err="1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conditions</a:t>
            </a:r>
            <a:r>
              <a:rPr lang="et-EE" sz="2400">
                <a:solidFill>
                  <a:srgbClr val="09142A"/>
                </a:solidFill>
                <a:latin typeface="Cambria"/>
                <a:ea typeface="+mn-lt"/>
                <a:cs typeface="+mn-lt"/>
              </a:rPr>
              <a:t>.</a:t>
            </a:r>
            <a:endParaRPr lang="et-EE" sz="2400">
              <a:latin typeface="Cambria"/>
              <a:ea typeface="Cambria"/>
              <a:cs typeface="Calibri"/>
            </a:endParaRPr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AFDAE3F2-F04D-8A77-D91B-288BA98B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256" y="2410691"/>
            <a:ext cx="2157761" cy="4114800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CD9D4E00-29A0-2F0E-8DA6-80084861A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0841"/>
            <a:ext cx="6096000" cy="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8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076AFFE-0578-DD31-4DC4-7BFA9FD2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" y="2620"/>
            <a:ext cx="10515600" cy="1325563"/>
          </a:xfrm>
        </p:spPr>
        <p:txBody>
          <a:bodyPr/>
          <a:lstStyle/>
          <a:p>
            <a:r>
              <a:rPr lang="et-EE" sz="3200" err="1">
                <a:latin typeface="Cambria"/>
                <a:ea typeface="+mj-lt"/>
                <a:cs typeface="+mj-lt"/>
              </a:rPr>
              <a:t>Sleep</a:t>
            </a:r>
            <a:r>
              <a:rPr lang="et-EE" sz="3200">
                <a:latin typeface="Cambria"/>
                <a:ea typeface="+mj-lt"/>
                <a:cs typeface="+mj-lt"/>
              </a:rPr>
              <a:t> </a:t>
            </a:r>
            <a:r>
              <a:rPr lang="et-EE" sz="3200" err="1">
                <a:latin typeface="Cambria"/>
                <a:ea typeface="+mj-lt"/>
                <a:cs typeface="+mj-lt"/>
              </a:rPr>
              <a:t>hygiene</a:t>
            </a:r>
            <a:r>
              <a:rPr lang="et-EE" sz="3200">
                <a:latin typeface="Cambria"/>
                <a:ea typeface="+mj-lt"/>
                <a:cs typeface="+mj-lt"/>
              </a:rPr>
              <a:t> </a:t>
            </a:r>
            <a:r>
              <a:rPr lang="et-EE" sz="3200">
                <a:latin typeface="Cambria"/>
                <a:ea typeface="+mj-lt"/>
                <a:cs typeface="+mj-lt"/>
                <a:hlinkClick r:id="rId2"/>
              </a:rPr>
              <a:t>https://www.sleepfoundation.org/sleep-hygiene</a:t>
            </a:r>
            <a:endParaRPr lang="et-EE" sz="3200">
              <a:latin typeface="Cambria"/>
              <a:ea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787FCAF1-891D-8D9C-4CAE-E784A1718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0" y="1411334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- </a:t>
            </a:r>
            <a:r>
              <a:rPr lang="et-EE" err="1">
                <a:latin typeface="Cambria"/>
                <a:ea typeface="+mn-lt"/>
                <a:cs typeface="+mn-lt"/>
              </a:rPr>
              <a:t>Consistent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bed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time</a:t>
            </a:r>
            <a:r>
              <a:rPr lang="et-EE">
                <a:latin typeface="Cambria"/>
                <a:ea typeface="+mn-lt"/>
                <a:cs typeface="+mn-lt"/>
              </a:rPr>
              <a:t> and </a:t>
            </a:r>
            <a:r>
              <a:rPr lang="et-EE" err="1">
                <a:latin typeface="Cambria"/>
                <a:ea typeface="+mn-lt"/>
                <a:cs typeface="+mn-lt"/>
              </a:rPr>
              <a:t>wake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time</a:t>
            </a:r>
            <a:endParaRPr lang="et-EE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- Do </a:t>
            </a:r>
            <a:r>
              <a:rPr lang="et-EE" err="1">
                <a:latin typeface="Cambria"/>
                <a:ea typeface="+mn-lt"/>
                <a:cs typeface="+mn-lt"/>
              </a:rPr>
              <a:t>not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spend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extra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hours</a:t>
            </a:r>
            <a:r>
              <a:rPr lang="et-EE">
                <a:latin typeface="Cambria"/>
                <a:ea typeface="+mn-lt"/>
                <a:cs typeface="+mn-lt"/>
              </a:rPr>
              <a:t> in </a:t>
            </a:r>
            <a:r>
              <a:rPr lang="et-EE" err="1">
                <a:latin typeface="Cambria"/>
                <a:ea typeface="+mn-lt"/>
                <a:cs typeface="+mn-lt"/>
              </a:rPr>
              <a:t>bed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to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make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up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for</a:t>
            </a:r>
            <a:r>
              <a:rPr lang="et-EE">
                <a:latin typeface="Cambria"/>
                <a:ea typeface="+mn-lt"/>
                <a:cs typeface="+mn-lt"/>
              </a:rPr>
              <a:t> poor 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endParaRPr lang="et-EE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- No </a:t>
            </a:r>
            <a:r>
              <a:rPr lang="et-EE" err="1">
                <a:latin typeface="Cambria"/>
                <a:ea typeface="+mn-lt"/>
                <a:cs typeface="+mn-lt"/>
              </a:rPr>
              <a:t>long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daytime</a:t>
            </a:r>
            <a:r>
              <a:rPr lang="et-EE">
                <a:latin typeface="Cambria"/>
                <a:ea typeface="+mn-lt"/>
                <a:cs typeface="+mn-lt"/>
              </a:rPr>
              <a:t> naps (e.g.90min)</a:t>
            </a: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- </a:t>
            </a:r>
            <a:r>
              <a:rPr lang="et-EE" err="1">
                <a:latin typeface="Cambria"/>
                <a:ea typeface="+mn-lt"/>
                <a:cs typeface="+mn-lt"/>
              </a:rPr>
              <a:t>Can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try</a:t>
            </a:r>
            <a:r>
              <a:rPr lang="et-EE">
                <a:latin typeface="Cambria"/>
                <a:ea typeface="+mn-lt"/>
                <a:cs typeface="+mn-lt"/>
              </a:rPr>
              <a:t> 15-40 min naps and </a:t>
            </a:r>
            <a:r>
              <a:rPr lang="et-EE" err="1">
                <a:latin typeface="Cambria"/>
                <a:ea typeface="+mn-lt"/>
                <a:cs typeface="+mn-lt"/>
              </a:rPr>
              <a:t>closely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follow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sleep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logs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to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decide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if</a:t>
            </a:r>
            <a:r>
              <a:rPr lang="et-EE">
                <a:latin typeface="Cambria"/>
                <a:ea typeface="+mn-lt"/>
                <a:cs typeface="+mn-lt"/>
              </a:rPr>
              <a:t> naps are OK</a:t>
            </a:r>
          </a:p>
          <a:p>
            <a:pPr marL="0" indent="0">
              <a:buNone/>
            </a:pPr>
            <a:r>
              <a:rPr lang="et-EE">
                <a:latin typeface="Cambria"/>
                <a:ea typeface="+mn-lt"/>
                <a:cs typeface="+mn-lt"/>
              </a:rPr>
              <a:t>AVOID ALERTING IN BED</a:t>
            </a:r>
          </a:p>
          <a:p>
            <a:pPr marL="0" indent="0">
              <a:buNone/>
            </a:pPr>
            <a:r>
              <a:rPr lang="et-EE" err="1">
                <a:latin typeface="Cambria"/>
                <a:ea typeface="Cambria"/>
                <a:cs typeface="Arial"/>
              </a:rPr>
              <a:t>If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patient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needs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to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spend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time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worrying</a:t>
            </a:r>
            <a:r>
              <a:rPr lang="et-EE">
                <a:latin typeface="Cambria"/>
                <a:ea typeface="Cambria"/>
                <a:cs typeface="Arial"/>
              </a:rPr>
              <a:t>, do </a:t>
            </a:r>
            <a:r>
              <a:rPr lang="et-EE" err="1">
                <a:latin typeface="Cambria"/>
                <a:ea typeface="Cambria"/>
                <a:cs typeface="Arial"/>
              </a:rPr>
              <a:t>it</a:t>
            </a:r>
            <a:r>
              <a:rPr lang="et-EE">
                <a:latin typeface="Cambria"/>
                <a:ea typeface="Cambria"/>
                <a:cs typeface="Arial"/>
              </a:rPr>
              <a:t> in a </a:t>
            </a:r>
            <a:r>
              <a:rPr lang="et-EE" err="1">
                <a:latin typeface="Cambria"/>
                <a:ea typeface="Cambria"/>
                <a:cs typeface="Arial"/>
              </a:rPr>
              <a:t>worry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chair</a:t>
            </a:r>
            <a:endParaRPr lang="et-EE">
              <a:latin typeface="Cambria"/>
              <a:ea typeface="Cambria"/>
              <a:cs typeface="Arial"/>
            </a:endParaRPr>
          </a:p>
          <a:p>
            <a:pPr marL="0" indent="0">
              <a:buNone/>
            </a:pPr>
            <a:r>
              <a:rPr lang="et-EE" err="1">
                <a:latin typeface="Cambria"/>
                <a:ea typeface="Cambria"/>
                <a:cs typeface="Arial"/>
              </a:rPr>
              <a:t>Mystery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books</a:t>
            </a:r>
            <a:r>
              <a:rPr lang="et-EE">
                <a:latin typeface="Cambria"/>
                <a:ea typeface="Cambria"/>
                <a:cs typeface="Arial"/>
              </a:rPr>
              <a:t> and </a:t>
            </a:r>
            <a:r>
              <a:rPr lang="et-EE" err="1">
                <a:latin typeface="Cambria"/>
                <a:ea typeface="Cambria"/>
                <a:cs typeface="Arial"/>
              </a:rPr>
              <a:t>watching</a:t>
            </a:r>
            <a:r>
              <a:rPr lang="et-EE">
                <a:latin typeface="Cambria"/>
                <a:ea typeface="Cambria"/>
                <a:cs typeface="Arial"/>
              </a:rPr>
              <a:t> TV </a:t>
            </a:r>
            <a:r>
              <a:rPr lang="et-EE" err="1">
                <a:latin typeface="Cambria"/>
                <a:ea typeface="Cambria"/>
                <a:cs typeface="Arial"/>
              </a:rPr>
              <a:t>should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be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avoided</a:t>
            </a:r>
            <a:r>
              <a:rPr lang="et-EE">
                <a:latin typeface="Cambria"/>
                <a:ea typeface="Cambria"/>
                <a:cs typeface="Arial"/>
              </a:rPr>
              <a:t> in </a:t>
            </a:r>
            <a:r>
              <a:rPr lang="et-EE" err="1">
                <a:latin typeface="Cambria"/>
                <a:ea typeface="Cambria"/>
                <a:cs typeface="Arial"/>
              </a:rPr>
              <a:t>bed</a:t>
            </a:r>
            <a:endParaRPr lang="et-EE">
              <a:latin typeface="Cambria"/>
              <a:ea typeface="Cambria"/>
              <a:cs typeface="Arial"/>
            </a:endParaRPr>
          </a:p>
          <a:p>
            <a:pPr marL="0" indent="0">
              <a:buNone/>
            </a:pPr>
            <a:r>
              <a:rPr lang="et-EE" err="1">
                <a:latin typeface="Cambria"/>
                <a:ea typeface="Cambria"/>
                <a:cs typeface="Arial"/>
              </a:rPr>
              <a:t>Where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possible</a:t>
            </a:r>
            <a:r>
              <a:rPr lang="et-EE">
                <a:latin typeface="Cambria"/>
                <a:ea typeface="Cambria"/>
                <a:cs typeface="Arial"/>
              </a:rPr>
              <a:t>, do </a:t>
            </a:r>
            <a:r>
              <a:rPr lang="et-EE" err="1">
                <a:latin typeface="Cambria"/>
                <a:ea typeface="Cambria"/>
                <a:cs typeface="Arial"/>
              </a:rPr>
              <a:t>alerting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activities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outside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the</a:t>
            </a:r>
            <a:r>
              <a:rPr lang="et-EE">
                <a:latin typeface="Cambria"/>
                <a:ea typeface="Cambria"/>
                <a:cs typeface="Arial"/>
              </a:rPr>
              <a:t> </a:t>
            </a:r>
            <a:r>
              <a:rPr lang="et-EE" err="1">
                <a:latin typeface="Cambria"/>
                <a:ea typeface="Cambria"/>
                <a:cs typeface="Arial"/>
              </a:rPr>
              <a:t>bedroom</a:t>
            </a:r>
            <a:endParaRPr lang="et-EE" err="1">
              <a:latin typeface="Cambria"/>
              <a:ea typeface="Cambria"/>
            </a:endParaRPr>
          </a:p>
          <a:p>
            <a:pPr marL="0" indent="0">
              <a:buNone/>
            </a:pPr>
            <a:endParaRPr lang="et-EE">
              <a:latin typeface="Cambria"/>
              <a:ea typeface="Cambria"/>
              <a:cs typeface="Arial"/>
            </a:endParaRPr>
          </a:p>
          <a:p>
            <a:endParaRPr lang="et-EE">
              <a:cs typeface="Calibri"/>
            </a:endParaRPr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71B62D88-A42D-FFE9-E276-C4204F5F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2347" y="3839440"/>
            <a:ext cx="1387102" cy="2642755"/>
          </a:xfrm>
          <a:prstGeom prst="rect">
            <a:avLst/>
          </a:prstGeom>
        </p:spPr>
      </p:pic>
      <p:pic>
        <p:nvPicPr>
          <p:cNvPr id="5" name="Pilt 4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066D9B4A-DEA9-1EA1-12FC-F693C3F3B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" y="6045021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1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1B5F68E-F7B7-E018-652B-438B5B3AB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13" y="379921"/>
            <a:ext cx="10515600" cy="1325563"/>
          </a:xfrm>
        </p:spPr>
        <p:txBody>
          <a:bodyPr/>
          <a:lstStyle/>
          <a:p>
            <a:r>
              <a:rPr lang="et-EE" sz="2800">
                <a:latin typeface="Cambria"/>
                <a:ea typeface="+mj-lt"/>
                <a:cs typeface="+mj-lt"/>
              </a:rPr>
              <a:t>SLEEP RESTRICTION</a:t>
            </a:r>
            <a:endParaRPr lang="et-EE">
              <a:latin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0F164589-5145-3D25-90C1-34850FC62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053" y="1459169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endParaRPr lang="et-EE" sz="2400">
              <a:latin typeface="Cambria"/>
              <a:ea typeface="+mn-lt"/>
              <a:cs typeface="+mn-lt"/>
            </a:endParaRPr>
          </a:p>
          <a:p>
            <a:pPr marL="0" indent="0">
              <a:buNone/>
            </a:pPr>
            <a:r>
              <a:rPr lang="et-EE" sz="2400" err="1">
                <a:latin typeface="Cambria"/>
                <a:ea typeface="Cambria"/>
                <a:cs typeface="Arial"/>
              </a:rPr>
              <a:t>Reducing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time</a:t>
            </a:r>
            <a:r>
              <a:rPr lang="et-EE" sz="2400">
                <a:latin typeface="Cambria"/>
                <a:ea typeface="Cambria"/>
                <a:cs typeface="Arial"/>
              </a:rPr>
              <a:t>-in</a:t>
            </a:r>
            <a:r>
              <a:rPr lang="et-EE">
                <a:latin typeface="Arial"/>
                <a:cs typeface="Arial"/>
              </a:rPr>
              <a:t> </a:t>
            </a:r>
            <a:r>
              <a:rPr lang="et-EE" sz="2400" err="1">
                <a:latin typeface="Cambria"/>
                <a:ea typeface="Cambria"/>
                <a:cs typeface="Arial"/>
              </a:rPr>
              <a:t>bed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has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powerful</a:t>
            </a:r>
            <a:r>
              <a:rPr lang="et-EE" sz="2400">
                <a:latin typeface="Cambria"/>
                <a:ea typeface="Cambria"/>
                <a:cs typeface="Arial"/>
              </a:rPr>
              <a:t> and </a:t>
            </a:r>
            <a:r>
              <a:rPr lang="et-EE" sz="2400" err="1">
                <a:latin typeface="Cambria"/>
                <a:ea typeface="Cambria"/>
                <a:cs typeface="Arial"/>
              </a:rPr>
              <a:t>lasting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</a:p>
          <a:p>
            <a:pPr marL="0" indent="0">
              <a:buNone/>
            </a:pPr>
            <a:r>
              <a:rPr lang="et-EE" sz="2400" err="1">
                <a:latin typeface="Cambria"/>
                <a:ea typeface="Cambria"/>
                <a:cs typeface="Arial"/>
              </a:rPr>
              <a:t>benefits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for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insomnia</a:t>
            </a:r>
            <a:endParaRPr lang="et-EE" sz="2400">
              <a:latin typeface="Cambria"/>
              <a:ea typeface="Cambria"/>
              <a:cs typeface="Arial"/>
            </a:endParaRPr>
          </a:p>
          <a:p>
            <a:pPr marL="0" indent="0">
              <a:buNone/>
            </a:pPr>
            <a:r>
              <a:rPr lang="et-EE" sz="2400">
                <a:latin typeface="Cambria"/>
                <a:ea typeface="Cambria"/>
                <a:cs typeface="Arial"/>
              </a:rPr>
              <a:t>E.g.,</a:t>
            </a:r>
            <a:r>
              <a:rPr lang="et-EE" sz="2400" err="1">
                <a:latin typeface="Cambria"/>
                <a:ea typeface="Cambria"/>
                <a:cs typeface="Arial"/>
              </a:rPr>
              <a:t>patient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who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says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she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only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</a:p>
          <a:p>
            <a:pPr marL="0" indent="0">
              <a:buNone/>
            </a:pPr>
            <a:r>
              <a:rPr lang="et-EE" sz="2400" err="1">
                <a:latin typeface="Cambria"/>
                <a:ea typeface="Cambria"/>
                <a:cs typeface="Arial"/>
              </a:rPr>
              <a:t>sleeps</a:t>
            </a:r>
            <a:r>
              <a:rPr lang="et-EE" sz="2400">
                <a:latin typeface="Cambria"/>
                <a:ea typeface="Cambria"/>
                <a:cs typeface="Arial"/>
              </a:rPr>
              <a:t> 6hours </a:t>
            </a:r>
            <a:r>
              <a:rPr lang="et-EE" sz="2400" err="1">
                <a:latin typeface="Cambria"/>
                <a:ea typeface="Cambria"/>
                <a:cs typeface="Arial"/>
              </a:rPr>
              <a:t>should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reduce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time</a:t>
            </a:r>
            <a:r>
              <a:rPr lang="et-EE" sz="2400">
                <a:latin typeface="Cambria"/>
                <a:ea typeface="Cambria"/>
                <a:cs typeface="Arial"/>
              </a:rPr>
              <a:t>-</a:t>
            </a:r>
            <a:r>
              <a:rPr lang="et-EE" sz="2400" err="1">
                <a:latin typeface="Cambria"/>
                <a:ea typeface="Cambria"/>
                <a:cs typeface="Arial"/>
              </a:rPr>
              <a:t>in-bed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to</a:t>
            </a:r>
            <a:r>
              <a:rPr lang="et-EE" sz="2400">
                <a:latin typeface="Cambria"/>
                <a:ea typeface="Cambria"/>
                <a:cs typeface="Arial"/>
              </a:rPr>
              <a:t> 6hours</a:t>
            </a:r>
            <a:endParaRPr lang="et-EE" sz="2400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 sz="2400" err="1">
                <a:latin typeface="Cambria"/>
                <a:ea typeface="Cambria"/>
                <a:cs typeface="Arial"/>
              </a:rPr>
              <a:t>Correct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negative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conditioning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to</a:t>
            </a:r>
            <a:r>
              <a:rPr lang="et-EE" sz="2400">
                <a:latin typeface="Cambria"/>
                <a:ea typeface="Cambria"/>
                <a:cs typeface="Arial"/>
              </a:rPr>
              <a:t>  </a:t>
            </a:r>
            <a:endParaRPr lang="et-EE" sz="2400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 sz="2400" err="1">
                <a:latin typeface="Cambria"/>
                <a:ea typeface="Cambria"/>
                <a:cs typeface="Arial"/>
              </a:rPr>
              <a:t>bedtime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experience</a:t>
            </a:r>
            <a:r>
              <a:rPr lang="et-EE" sz="2400">
                <a:latin typeface="Cambria"/>
                <a:ea typeface="Cambria"/>
                <a:cs typeface="Arial"/>
              </a:rPr>
              <a:t>: RELEARN </a:t>
            </a:r>
            <a:r>
              <a:rPr lang="et-EE" sz="2400" err="1">
                <a:latin typeface="Cambria"/>
                <a:ea typeface="Cambria"/>
                <a:cs typeface="Arial"/>
              </a:rPr>
              <a:t>that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when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you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go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to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endParaRPr lang="et-EE" sz="2400">
              <a:latin typeface="Cambria"/>
              <a:ea typeface="Cambria"/>
              <a:cs typeface="Calibri" panose="020F0502020204030204"/>
            </a:endParaRPr>
          </a:p>
          <a:p>
            <a:pPr marL="0" indent="0">
              <a:buNone/>
            </a:pPr>
            <a:r>
              <a:rPr lang="et-EE" sz="2400" err="1">
                <a:latin typeface="Cambria"/>
                <a:ea typeface="Cambria"/>
                <a:cs typeface="Arial"/>
              </a:rPr>
              <a:t>bed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you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habitually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go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to</a:t>
            </a:r>
            <a:r>
              <a:rPr lang="et-EE" sz="2400">
                <a:latin typeface="Cambria"/>
                <a:ea typeface="Cambria"/>
                <a:cs typeface="Arial"/>
              </a:rPr>
              <a:t> </a:t>
            </a:r>
            <a:r>
              <a:rPr lang="et-EE" sz="2400" err="1">
                <a:latin typeface="Cambria"/>
                <a:ea typeface="Cambria"/>
                <a:cs typeface="Arial"/>
              </a:rPr>
              <a:t>sleep</a:t>
            </a:r>
            <a:endParaRPr lang="et-EE" sz="2400" err="1">
              <a:latin typeface="Cambria"/>
              <a:ea typeface="Cambria"/>
              <a:cs typeface="Calibri" panose="020F0502020204030204"/>
            </a:endParaRPr>
          </a:p>
        </p:txBody>
      </p:sp>
      <p:pic>
        <p:nvPicPr>
          <p:cNvPr id="5" name="Sisu kohatäide 4" descr="Pilt, millel on kujutatud tekst, kuvatõmmis&#10;&#10;Kirjeldus on genereeritud automaatselt">
            <a:extLst>
              <a:ext uri="{FF2B5EF4-FFF2-40B4-BE49-F238E27FC236}">
                <a16:creationId xmlns:a16="http://schemas.microsoft.com/office/drawing/2014/main" id="{D406EAA6-F3FB-7E9B-13DC-F3E6A58AA5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33538" y="3185"/>
            <a:ext cx="7204363" cy="406440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1DA14A-F3B9-CF5C-685C-3A3457B1499D}"/>
              </a:ext>
            </a:extLst>
          </p:cNvPr>
          <p:cNvSpPr txBox="1"/>
          <p:nvPr/>
        </p:nvSpPr>
        <p:spPr>
          <a:xfrm>
            <a:off x="4989149" y="4264897"/>
            <a:ext cx="43122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t-EE" err="1">
                <a:cs typeface="Calibri"/>
              </a:rPr>
              <a:t>Uyumaz</a:t>
            </a:r>
            <a:r>
              <a:rPr lang="et-EE">
                <a:cs typeface="Calibri"/>
              </a:rPr>
              <a:t> et </a:t>
            </a:r>
            <a:r>
              <a:rPr lang="et-EE" err="1">
                <a:cs typeface="Calibri"/>
              </a:rPr>
              <a:t>al</a:t>
            </a:r>
            <a:r>
              <a:rPr lang="et-EE">
                <a:cs typeface="Calibri"/>
              </a:rPr>
              <a:t>. 2021</a:t>
            </a:r>
            <a:endParaRPr lang="et-EE"/>
          </a:p>
        </p:txBody>
      </p:sp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7908EEBB-0DB5-3C2D-B682-580A143D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2119" y="4246417"/>
            <a:ext cx="1378444" cy="2608119"/>
          </a:xfrm>
          <a:prstGeom prst="rect">
            <a:avLst/>
          </a:prstGeom>
        </p:spPr>
      </p:pic>
      <p:pic>
        <p:nvPicPr>
          <p:cNvPr id="7" name="Pilt 6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896798CB-37FB-B645-9E8F-BA3FF4D9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955" y="5906476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28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B955EE4B-0780-D1C7-91D6-19C24AE3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91" y="269875"/>
            <a:ext cx="7519555" cy="1325563"/>
          </a:xfrm>
        </p:spPr>
        <p:txBody>
          <a:bodyPr/>
          <a:lstStyle/>
          <a:p>
            <a:r>
              <a:rPr lang="et-EE" err="1">
                <a:latin typeface="Cambria"/>
                <a:ea typeface="Cambria"/>
                <a:cs typeface="Calibri Light"/>
              </a:rPr>
              <a:t>Sleep</a:t>
            </a:r>
            <a:r>
              <a:rPr lang="et-EE">
                <a:latin typeface="Cambria"/>
                <a:ea typeface="Cambria"/>
                <a:cs typeface="Calibri Light"/>
              </a:rPr>
              <a:t> </a:t>
            </a:r>
            <a:r>
              <a:rPr lang="et-EE" err="1">
                <a:latin typeface="Cambria"/>
                <a:ea typeface="Cambria"/>
                <a:cs typeface="Calibri Light"/>
              </a:rPr>
              <a:t>restriction</a:t>
            </a:r>
            <a:r>
              <a:rPr lang="et-EE">
                <a:latin typeface="Cambria"/>
                <a:ea typeface="Cambria"/>
                <a:cs typeface="Calibri Light"/>
              </a:rPr>
              <a:t> (</a:t>
            </a:r>
            <a:r>
              <a:rPr lang="et-EE" err="1">
                <a:latin typeface="Cambria"/>
                <a:ea typeface="Cambria"/>
                <a:cs typeface="Calibri Light"/>
              </a:rPr>
              <a:t>Uyumaz</a:t>
            </a:r>
            <a:r>
              <a:rPr lang="et-EE">
                <a:latin typeface="Cambria"/>
                <a:ea typeface="Cambria"/>
                <a:cs typeface="Calibri Light"/>
              </a:rPr>
              <a:t> et </a:t>
            </a:r>
            <a:r>
              <a:rPr lang="et-EE" err="1">
                <a:latin typeface="Cambria"/>
                <a:ea typeface="Cambria"/>
                <a:cs typeface="Calibri Light"/>
              </a:rPr>
              <a:t>al</a:t>
            </a:r>
            <a:r>
              <a:rPr lang="et-EE">
                <a:latin typeface="Cambria"/>
                <a:ea typeface="Cambria"/>
                <a:cs typeface="Calibri Light"/>
              </a:rPr>
              <a:t>. 2021)</a:t>
            </a:r>
            <a:endParaRPr lang="et-EE" err="1">
              <a:latin typeface="Cambria"/>
              <a:ea typeface="Cambria"/>
            </a:endParaRP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AEC01A21-F55C-9A33-A8BF-197BE3895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744" y="1855217"/>
            <a:ext cx="670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If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patient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is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sleeping</a:t>
            </a:r>
            <a:r>
              <a:rPr lang="et-EE">
                <a:latin typeface="Cambria"/>
                <a:ea typeface="+mn-lt"/>
                <a:cs typeface="+mn-lt"/>
              </a:rPr>
              <a:t> &gt;85% of </a:t>
            </a:r>
            <a:r>
              <a:rPr lang="et-EE" err="1">
                <a:latin typeface="Cambria"/>
                <a:ea typeface="+mn-lt"/>
                <a:cs typeface="+mn-lt"/>
              </a:rPr>
              <a:t>time</a:t>
            </a:r>
            <a:r>
              <a:rPr lang="et-EE">
                <a:latin typeface="Cambria"/>
                <a:ea typeface="+mn-lt"/>
                <a:cs typeface="+mn-lt"/>
              </a:rPr>
              <a:t> in </a:t>
            </a:r>
            <a:r>
              <a:rPr lang="et-EE" err="1">
                <a:latin typeface="Cambria"/>
                <a:ea typeface="+mn-lt"/>
                <a:cs typeface="+mn-lt"/>
              </a:rPr>
              <a:t>bed</a:t>
            </a:r>
            <a:r>
              <a:rPr lang="et-EE">
                <a:latin typeface="Cambria"/>
                <a:ea typeface="+mn-lt"/>
                <a:cs typeface="+mn-lt"/>
              </a:rPr>
              <a:t>, </a:t>
            </a:r>
            <a:r>
              <a:rPr lang="et-EE" err="1">
                <a:latin typeface="Cambria"/>
                <a:ea typeface="+mn-lt"/>
                <a:cs typeface="+mn-lt"/>
              </a:rPr>
              <a:t>may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increase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time</a:t>
            </a:r>
            <a:r>
              <a:rPr lang="et-EE">
                <a:latin typeface="Cambria"/>
                <a:ea typeface="+mn-lt"/>
                <a:cs typeface="+mn-lt"/>
              </a:rPr>
              <a:t> in </a:t>
            </a:r>
            <a:r>
              <a:rPr lang="et-EE" err="1">
                <a:latin typeface="Cambria"/>
                <a:ea typeface="+mn-lt"/>
                <a:cs typeface="+mn-lt"/>
              </a:rPr>
              <a:t>bed</a:t>
            </a:r>
            <a:r>
              <a:rPr lang="et-EE">
                <a:latin typeface="Cambria"/>
                <a:ea typeface="+mn-lt"/>
                <a:cs typeface="+mn-lt"/>
              </a:rPr>
              <a:t>  by 15min. </a:t>
            </a:r>
            <a:r>
              <a:rPr lang="et-EE" err="1">
                <a:latin typeface="Cambria"/>
                <a:ea typeface="+mn-lt"/>
                <a:cs typeface="+mn-lt"/>
              </a:rPr>
              <a:t>Per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week</a:t>
            </a:r>
            <a:endParaRPr lang="et-EE">
              <a:latin typeface="Cambria"/>
              <a:ea typeface="+mn-lt"/>
              <a:cs typeface="+mn-lt"/>
            </a:endParaRPr>
          </a:p>
          <a:p>
            <a:r>
              <a:rPr lang="et-EE" err="1">
                <a:latin typeface="Cambria"/>
                <a:ea typeface="+mn-lt"/>
                <a:cs typeface="+mn-lt"/>
              </a:rPr>
              <a:t>If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patient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reports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sleeping</a:t>
            </a:r>
            <a:r>
              <a:rPr lang="et-EE">
                <a:latin typeface="Cambria"/>
                <a:ea typeface="+mn-lt"/>
                <a:cs typeface="+mn-lt"/>
              </a:rPr>
              <a:t> &lt;85% of </a:t>
            </a:r>
            <a:r>
              <a:rPr lang="et-EE" err="1">
                <a:latin typeface="Cambria"/>
                <a:ea typeface="+mn-lt"/>
                <a:cs typeface="+mn-lt"/>
              </a:rPr>
              <a:t>time</a:t>
            </a:r>
            <a:r>
              <a:rPr lang="et-EE">
                <a:latin typeface="Cambria"/>
                <a:ea typeface="+mn-lt"/>
                <a:cs typeface="+mn-lt"/>
              </a:rPr>
              <a:t> in </a:t>
            </a:r>
            <a:r>
              <a:rPr lang="et-EE" err="1">
                <a:latin typeface="Cambria"/>
                <a:ea typeface="+mn-lt"/>
                <a:cs typeface="+mn-lt"/>
              </a:rPr>
              <a:t>bed</a:t>
            </a:r>
            <a:r>
              <a:rPr lang="et-EE">
                <a:latin typeface="Cambria"/>
                <a:ea typeface="+mn-lt"/>
                <a:cs typeface="+mn-lt"/>
              </a:rPr>
              <a:t>, </a:t>
            </a:r>
            <a:r>
              <a:rPr lang="et-EE" err="1">
                <a:latin typeface="Cambria"/>
                <a:ea typeface="+mn-lt"/>
                <a:cs typeface="+mn-lt"/>
              </a:rPr>
              <a:t>then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time</a:t>
            </a:r>
            <a:r>
              <a:rPr lang="et-EE">
                <a:latin typeface="Cambria"/>
                <a:ea typeface="+mn-lt"/>
                <a:cs typeface="+mn-lt"/>
              </a:rPr>
              <a:t> in </a:t>
            </a:r>
            <a:r>
              <a:rPr lang="et-EE" err="1">
                <a:latin typeface="Cambria"/>
                <a:ea typeface="+mn-lt"/>
                <a:cs typeface="+mn-lt"/>
              </a:rPr>
              <a:t>bed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should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bereduced</a:t>
            </a:r>
            <a:endParaRPr lang="et-EE">
              <a:latin typeface="Cambria"/>
              <a:ea typeface="+mn-lt"/>
              <a:cs typeface="+mn-lt"/>
            </a:endParaRPr>
          </a:p>
          <a:p>
            <a:r>
              <a:rPr lang="et-EE" err="1">
                <a:latin typeface="Cambria"/>
                <a:ea typeface="+mn-lt"/>
                <a:cs typeface="+mn-lt"/>
              </a:rPr>
              <a:t>Maintain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regular</a:t>
            </a:r>
            <a:r>
              <a:rPr lang="et-EE">
                <a:latin typeface="Cambria"/>
                <a:ea typeface="+mn-lt"/>
                <a:cs typeface="+mn-lt"/>
              </a:rPr>
              <a:t> </a:t>
            </a:r>
            <a:r>
              <a:rPr lang="et-EE" err="1">
                <a:latin typeface="Cambria"/>
                <a:ea typeface="+mn-lt"/>
                <a:cs typeface="+mn-lt"/>
              </a:rPr>
              <a:t>get-uptime</a:t>
            </a:r>
            <a:endParaRPr lang="et-EE" err="1">
              <a:latin typeface="Cambria"/>
            </a:endParaRPr>
          </a:p>
        </p:txBody>
      </p:sp>
      <p:pic>
        <p:nvPicPr>
          <p:cNvPr id="5" name="Pilt 4" descr="Pilt, millel on kujutatud tekst, kuvatõmmis, Font, Kaubamärk&#10;&#10;Kirjeldus on genereeritud automaatselt">
            <a:extLst>
              <a:ext uri="{FF2B5EF4-FFF2-40B4-BE49-F238E27FC236}">
                <a16:creationId xmlns:a16="http://schemas.microsoft.com/office/drawing/2014/main" id="{D501E525-F247-25E9-E57F-48AC7D35D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820" y="176645"/>
            <a:ext cx="4219679" cy="6478731"/>
          </a:xfrm>
          <a:prstGeom prst="rect">
            <a:avLst/>
          </a:prstGeom>
        </p:spPr>
      </p:pic>
      <p:pic>
        <p:nvPicPr>
          <p:cNvPr id="4" name="Pilt 3" descr="Pilt, millel on kujutatud tekst, puuvili, logo, toit&#10;&#10;Kirjeldus on genereeritud automaatselt">
            <a:extLst>
              <a:ext uri="{FF2B5EF4-FFF2-40B4-BE49-F238E27FC236}">
                <a16:creationId xmlns:a16="http://schemas.microsoft.com/office/drawing/2014/main" id="{225B37FA-4990-1E62-D0E8-A1648A1E4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438" y="4142509"/>
            <a:ext cx="1153307" cy="2209800"/>
          </a:xfrm>
          <a:prstGeom prst="rect">
            <a:avLst/>
          </a:prstGeom>
        </p:spPr>
      </p:pic>
      <p:pic>
        <p:nvPicPr>
          <p:cNvPr id="6" name="Pilt 5" descr="Pilt, millel on kujutatud tekst, Font, kuvatõmmis, järjekord&#10;&#10;Kirjeldus on genereeritud automaatselt">
            <a:extLst>
              <a:ext uri="{FF2B5EF4-FFF2-40B4-BE49-F238E27FC236}">
                <a16:creationId xmlns:a16="http://schemas.microsoft.com/office/drawing/2014/main" id="{6CAD82F3-B6C1-69B8-C044-7D4E9BFE6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9658"/>
            <a:ext cx="6096000" cy="72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70545"/>
      </p:ext>
    </p:extLst>
  </p:cSld>
  <p:clrMapOvr>
    <a:masterClrMapping/>
  </p:clrMapOvr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Laiekraan</PresentationFormat>
  <Slides>41</Slides>
  <Notes>0</Notes>
  <HiddenSlides>0</HiddenSlide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41</vt:i4>
      </vt:variant>
    </vt:vector>
  </HeadingPairs>
  <TitlesOfParts>
    <vt:vector size="42" baseType="lpstr">
      <vt:lpstr>Tarkvarakomplekti Office kujundus</vt:lpstr>
      <vt:lpstr>Sleep disorders, diagnostics, treatment </vt:lpstr>
      <vt:lpstr>Lecture content</vt:lpstr>
      <vt:lpstr> Clinically  most relevant sleep disorders American Psychiatric Association.Diagnostic and Statistical Manual of Mental Disorders (DSM-5), Fifth edition. 2013. </vt:lpstr>
      <vt:lpstr>Am Fam Physician. 2013;88(4):231-238</vt:lpstr>
      <vt:lpstr>Insomnia</vt:lpstr>
      <vt:lpstr>Insomnia Am Fam Physician. 2013;88(4):231-238</vt:lpstr>
      <vt:lpstr>Sleep hygiene https://www.sleepfoundation.org/sleep-hygiene</vt:lpstr>
      <vt:lpstr>SLEEP RESTRICTION</vt:lpstr>
      <vt:lpstr>Sleep restriction (Uyumaz et al. 2021)</vt:lpstr>
      <vt:lpstr>PowerPointi esitlus</vt:lpstr>
      <vt:lpstr>PowerPointi esitlus</vt:lpstr>
      <vt:lpstr>PowerPointi esitlus</vt:lpstr>
      <vt:lpstr>Treatment of insomnia (Lie et al 2015)</vt:lpstr>
      <vt:lpstr>FDA approved  pharmacological medications  https://www.mdedge.com/chestphysician/article/254416/sleep-medicine/quest-good-nights-sleep-update-pharmacologic-therapy/page/0/1</vt:lpstr>
      <vt:lpstr>Sleep time breathing disorders</vt:lpstr>
      <vt:lpstr>APNEA SYMPTOMS </vt:lpstr>
      <vt:lpstr>PowerPointi esitlus</vt:lpstr>
      <vt:lpstr>Pathophysiology of sleep apnea:</vt:lpstr>
      <vt:lpstr>Sleep apnea epidemiology in normal populations</vt:lpstr>
      <vt:lpstr>APNEA diagnosis (poly)somnography</vt:lpstr>
      <vt:lpstr>PowerPointi esitlus</vt:lpstr>
      <vt:lpstr>PSG indications</vt:lpstr>
      <vt:lpstr>TREATMENT of MILD OBSTRUCTIVE SLEEP APNEA (Cowie et al, 2021)</vt:lpstr>
      <vt:lpstr>PowerPointi esitlus</vt:lpstr>
      <vt:lpstr>SEDATIVE HYPNOTICS and SLEEP APNEA (Lu et al. 2005)</vt:lpstr>
      <vt:lpstr>TREATMENT of MODERATE or SEVERE SLEEP APNEA (Cowie et al, 2021)</vt:lpstr>
      <vt:lpstr>CONTINUOUS POSITIVE AIRWAY PRESSURE https://www.nxp.com/docs/en/brochure/BBCNTSPSVAIRPRSART.pdf</vt:lpstr>
      <vt:lpstr>ORAL APPLIANCES</vt:lpstr>
      <vt:lpstr>RLS, PLMS https://childneurologycenter.com/disorder/leg-movement-disorders/</vt:lpstr>
      <vt:lpstr>RLS; PLMS</vt:lpstr>
      <vt:lpstr>Gossard et al. 2021</vt:lpstr>
      <vt:lpstr>Treatment of RLS, PLMS (Karna et al. 2023)</vt:lpstr>
      <vt:lpstr>CIRCADIAN  rhythm disorder PATHOPHYSIOLOGY (Reid et al. 2011)</vt:lpstr>
      <vt:lpstr>PowerPointi esitlus</vt:lpstr>
      <vt:lpstr>DELAYED SLEEP PHASE</vt:lpstr>
      <vt:lpstr>Treatments for Delayed Sleep Phase</vt:lpstr>
      <vt:lpstr>SYMPTOMS of ADVANCED SLEEP PHASE</vt:lpstr>
      <vt:lpstr>SHIFT WORK  misalignement TREATMENT</vt:lpstr>
      <vt:lpstr>In conclusion</vt:lpstr>
      <vt:lpstr>Literature</vt:lpstr>
      <vt:lpstr>Literature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/>
  <cp:revision>2</cp:revision>
  <dcterms:created xsi:type="dcterms:W3CDTF">2023-05-14T06:13:11Z</dcterms:created>
  <dcterms:modified xsi:type="dcterms:W3CDTF">2024-05-15T06:48:42Z</dcterms:modified>
</cp:coreProperties>
</file>