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290" r:id="rId5"/>
    <p:sldId id="292" r:id="rId6"/>
    <p:sldId id="334" r:id="rId7"/>
    <p:sldId id="294" r:id="rId8"/>
    <p:sldId id="300" r:id="rId9"/>
    <p:sldId id="309" r:id="rId10"/>
    <p:sldId id="318" r:id="rId11"/>
    <p:sldId id="301" r:id="rId12"/>
    <p:sldId id="297" r:id="rId13"/>
    <p:sldId id="305" r:id="rId14"/>
    <p:sldId id="304" r:id="rId15"/>
    <p:sldId id="320" r:id="rId16"/>
    <p:sldId id="321" r:id="rId17"/>
    <p:sldId id="303" r:id="rId18"/>
    <p:sldId id="330" r:id="rId19"/>
    <p:sldId id="331" r:id="rId20"/>
    <p:sldId id="332" r:id="rId21"/>
    <p:sldId id="343" r:id="rId22"/>
    <p:sldId id="344" r:id="rId23"/>
    <p:sldId id="345" r:id="rId24"/>
    <p:sldId id="319" r:id="rId25"/>
    <p:sldId id="336" r:id="rId26"/>
    <p:sldId id="337" r:id="rId27"/>
    <p:sldId id="338" r:id="rId28"/>
    <p:sldId id="339" r:id="rId29"/>
    <p:sldId id="340" r:id="rId30"/>
    <p:sldId id="341" r:id="rId31"/>
    <p:sldId id="342" r:id="rId32"/>
    <p:sldId id="306" r:id="rId33"/>
    <p:sldId id="311" r:id="rId34"/>
    <p:sldId id="324" r:id="rId35"/>
    <p:sldId id="323" r:id="rId36"/>
    <p:sldId id="310" r:id="rId37"/>
    <p:sldId id="312" r:id="rId38"/>
    <p:sldId id="308" r:id="rId39"/>
    <p:sldId id="313" r:id="rId40"/>
    <p:sldId id="315" r:id="rId41"/>
    <p:sldId id="316" r:id="rId42"/>
    <p:sldId id="322" r:id="rId43"/>
    <p:sldId id="346" r:id="rId44"/>
    <p:sldId id="325" r:id="rId45"/>
    <p:sldId id="326" r:id="rId46"/>
    <p:sldId id="327" r:id="rId47"/>
    <p:sldId id="328" r:id="rId48"/>
    <p:sldId id="329" r:id="rId49"/>
    <p:sldId id="298" r:id="rId5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11BF"/>
    <a:srgbClr val="8E6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54853" autoAdjust="0"/>
  </p:normalViewPr>
  <p:slideViewPr>
    <p:cSldViewPr snapToGrid="0" showGuides="1">
      <p:cViewPr varScale="1">
        <p:scale>
          <a:sx n="46" d="100"/>
          <a:sy n="46" d="100"/>
        </p:scale>
        <p:origin x="217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Edberg Matei" userId="S::emma.edberg_matei@hkr.se::e6dbbc8e-b75e-40a7-abec-4f8090b80501" providerId="AD" clId="Web-{0A798F62-CD59-C326-5244-5A7E12B09ADD}"/>
    <pc:docChg chg="mod">
      <pc:chgData name="Emma Edberg Matei" userId="S::emma.edberg_matei@hkr.se::e6dbbc8e-b75e-40a7-abec-4f8090b80501" providerId="AD" clId="Web-{0A798F62-CD59-C326-5244-5A7E12B09ADD}" dt="2023-05-08T15:15:57.071"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D821A-8D94-4540-A81C-777121AD0258}" type="datetimeFigureOut">
              <a:rPr lang="en-GB" smtClean="0"/>
              <a:t>08/05/2023</a:t>
            </a:fld>
            <a:endParaRPr lang="en-GB"/>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EA363-B87A-4919-8D6E-56217451F597}" type="slidenum">
              <a:rPr lang="en-GB" smtClean="0"/>
              <a:t>‹#›</a:t>
            </a:fld>
            <a:endParaRPr lang="en-GB"/>
          </a:p>
        </p:txBody>
      </p:sp>
    </p:spTree>
    <p:extLst>
      <p:ext uri="{BB962C8B-B14F-4D97-AF65-F5344CB8AC3E}">
        <p14:creationId xmlns:p14="http://schemas.microsoft.com/office/powerpoint/2010/main" val="834604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Good morning. </a:t>
            </a:r>
          </a:p>
          <a:p>
            <a:r>
              <a:rPr lang="en-US" dirty="0"/>
              <a:t>In this lecture, I would like to explain the theoretical McCormack &amp; </a:t>
            </a:r>
            <a:r>
              <a:rPr lang="en-US" dirty="0" err="1"/>
              <a:t>McCance</a:t>
            </a:r>
            <a:r>
              <a:rPr lang="en-US" dirty="0"/>
              <a:t> model of PCC.</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956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a:p>
            <a:r>
              <a:rPr lang="en-US" dirty="0"/>
              <a:t>The Person-</a:t>
            </a:r>
            <a:r>
              <a:rPr lang="en-US" dirty="0" err="1"/>
              <a:t>centred</a:t>
            </a:r>
            <a:r>
              <a:rPr lang="en-US" dirty="0"/>
              <a:t> Practice Framework (McCormack and </a:t>
            </a:r>
            <a:r>
              <a:rPr lang="en-US" dirty="0" err="1"/>
              <a:t>McCance</a:t>
            </a:r>
            <a:r>
              <a:rPr lang="en-US" dirty="0"/>
              <a:t>, 2017)</a:t>
            </a:r>
            <a:r>
              <a:rPr lang="sl-SI" dirty="0"/>
              <a:t> is d</a:t>
            </a:r>
            <a:r>
              <a:rPr lang="en-US" dirty="0"/>
              <a:t>escribed as a mid-range</a:t>
            </a:r>
            <a:r>
              <a:rPr lang="sl-SI" dirty="0"/>
              <a:t> </a:t>
            </a:r>
            <a:r>
              <a:rPr lang="en-US" dirty="0"/>
              <a:t>theory, it is ‘more concrete and narrower than grand theories; made up of a limited number of concepts and propositions that are written at a relatively concrete and specific level’ (Fawcett, 2005, p 34). This</a:t>
            </a:r>
            <a:r>
              <a:rPr lang="sl-SI" dirty="0"/>
              <a:t> </a:t>
            </a:r>
            <a:r>
              <a:rPr lang="en-US" dirty="0"/>
              <a:t>assists with reflection on, and </a:t>
            </a:r>
            <a:r>
              <a:rPr lang="en-US" dirty="0" err="1"/>
              <a:t>operationalisation</a:t>
            </a:r>
            <a:r>
              <a:rPr lang="en-US" dirty="0"/>
              <a:t> of person-</a:t>
            </a:r>
            <a:r>
              <a:rPr lang="en-US" dirty="0" err="1"/>
              <a:t>centred</a:t>
            </a:r>
            <a:r>
              <a:rPr lang="en-US" dirty="0"/>
              <a:t> practices across disciplines, with</a:t>
            </a:r>
            <a:r>
              <a:rPr lang="sl-SI" dirty="0"/>
              <a:t> </a:t>
            </a:r>
            <a:r>
              <a:rPr lang="en-US" dirty="0"/>
              <a:t>different stakeholders and at different healthcare levels. </a:t>
            </a:r>
            <a:endParaRPr lang="sl-SI" dirty="0"/>
          </a:p>
          <a:p>
            <a:endParaRPr lang="sl-SI" dirty="0"/>
          </a:p>
          <a:p>
            <a:r>
              <a:rPr lang="en-US" dirty="0"/>
              <a:t>It comprises five key interrelating elements:</a:t>
            </a:r>
          </a:p>
          <a:p>
            <a:pPr marL="171450" indent="-171450">
              <a:buFontTx/>
              <a:buChar char="-"/>
            </a:pPr>
            <a:r>
              <a:rPr lang="en-US" dirty="0"/>
              <a:t>the macro context; </a:t>
            </a:r>
            <a:endParaRPr lang="sl-SI" dirty="0"/>
          </a:p>
          <a:p>
            <a:pPr marL="171450" indent="-171450">
              <a:buFontTx/>
              <a:buChar char="-"/>
            </a:pPr>
            <a:r>
              <a:rPr lang="en-US" dirty="0"/>
              <a:t>prerequisites required by care providers; </a:t>
            </a:r>
            <a:endParaRPr lang="sl-SI" dirty="0"/>
          </a:p>
          <a:p>
            <a:pPr marL="171450" indent="-171450">
              <a:buFontTx/>
              <a:buChar char="-"/>
            </a:pPr>
            <a:r>
              <a:rPr lang="en-US" dirty="0"/>
              <a:t>the care environment; and </a:t>
            </a:r>
            <a:endParaRPr lang="sl-SI" dirty="0"/>
          </a:p>
          <a:p>
            <a:pPr marL="171450" indent="-171450">
              <a:buFontTx/>
              <a:buChar char="-"/>
            </a:pPr>
            <a:r>
              <a:rPr lang="en-US" dirty="0"/>
              <a:t>person-</a:t>
            </a:r>
            <a:r>
              <a:rPr lang="en-US" dirty="0" err="1"/>
              <a:t>centred</a:t>
            </a:r>
            <a:r>
              <a:rPr lang="sl-SI" dirty="0"/>
              <a:t> </a:t>
            </a:r>
            <a:r>
              <a:rPr lang="en-US" dirty="0"/>
              <a:t>processes, </a:t>
            </a:r>
            <a:endParaRPr lang="sl-SI" dirty="0"/>
          </a:p>
          <a:p>
            <a:pPr marL="171450" indent="-171450">
              <a:buFontTx/>
              <a:buChar char="-"/>
            </a:pPr>
            <a:r>
              <a:rPr lang="en-US" dirty="0"/>
              <a:t>all leading to person-</a:t>
            </a:r>
            <a:r>
              <a:rPr lang="en-US" dirty="0" err="1"/>
              <a:t>centred</a:t>
            </a:r>
            <a:r>
              <a:rPr lang="en-US" dirty="0"/>
              <a:t> outcomes, with the important element of strategic support</a:t>
            </a:r>
            <a:r>
              <a:rPr lang="sl-SI" dirty="0"/>
              <a:t> </a:t>
            </a:r>
            <a:r>
              <a:rPr lang="en-US" dirty="0"/>
              <a:t>(macro-context) being at the outer ring of the framework (see Figure 1). </a:t>
            </a:r>
            <a:endParaRPr lang="sl-SI" dirty="0"/>
          </a:p>
          <a:p>
            <a:pPr marL="0" indent="0">
              <a:buFontTx/>
              <a:buNone/>
            </a:pPr>
            <a:endParaRPr lang="sl-SI" dirty="0"/>
          </a:p>
          <a:p>
            <a:pPr marL="0" indent="0">
              <a:buFontTx/>
              <a:buNone/>
            </a:pPr>
            <a:r>
              <a:rPr lang="en-US" dirty="0"/>
              <a:t>It provides a common language,</a:t>
            </a:r>
            <a:r>
              <a:rPr lang="sl-SI" dirty="0"/>
              <a:t> </a:t>
            </a:r>
            <a:r>
              <a:rPr lang="en-US" dirty="0"/>
              <a:t>a shared meaning and an understanding of the enablers and barriers to delivering a person-</a:t>
            </a:r>
            <a:r>
              <a:rPr lang="en-US" dirty="0" err="1"/>
              <a:t>centred</a:t>
            </a:r>
            <a:r>
              <a:rPr lang="sl-SI" dirty="0"/>
              <a:t> </a:t>
            </a:r>
            <a:r>
              <a:rPr lang="en-US" dirty="0"/>
              <a:t>culture, unlike other models which consider only the relational elements. This framework recognizes the importance of these relationships and provides clarity of how they can be </a:t>
            </a:r>
            <a:r>
              <a:rPr lang="en-US" dirty="0" err="1"/>
              <a:t>operationalised</a:t>
            </a:r>
            <a:r>
              <a:rPr lang="en-US" dirty="0"/>
              <a:t> through</a:t>
            </a:r>
            <a:r>
              <a:rPr lang="sl-SI" dirty="0"/>
              <a:t> </a:t>
            </a:r>
            <a:r>
              <a:rPr lang="en-US" dirty="0"/>
              <a:t>the person-</a:t>
            </a:r>
            <a:r>
              <a:rPr lang="en-US" dirty="0" err="1"/>
              <a:t>centred</a:t>
            </a:r>
            <a:r>
              <a:rPr lang="en-US" dirty="0"/>
              <a:t> processes, prerequisites and the environment in which care occurs. </a:t>
            </a:r>
            <a:endParaRPr lang="sl-SI" dirty="0"/>
          </a:p>
          <a:p>
            <a:endParaRPr lang="sl-SI" dirty="0"/>
          </a:p>
          <a:p>
            <a:r>
              <a:rPr lang="en-US" dirty="0"/>
              <a:t>The influence</a:t>
            </a:r>
            <a:r>
              <a:rPr lang="sl-SI" dirty="0"/>
              <a:t> </a:t>
            </a:r>
            <a:r>
              <a:rPr lang="en-US" dirty="0"/>
              <a:t>of </a:t>
            </a:r>
            <a:r>
              <a:rPr lang="en-US" dirty="0" err="1"/>
              <a:t>Kitwood</a:t>
            </a:r>
            <a:r>
              <a:rPr lang="en-US" dirty="0"/>
              <a:t> and Kant can be seen within the framework. The framework</a:t>
            </a:r>
            <a:r>
              <a:rPr lang="sl-SI" dirty="0"/>
              <a:t> </a:t>
            </a:r>
            <a:r>
              <a:rPr lang="en-US" dirty="0"/>
              <a:t>provides guidance on how to relate to and respect the personhood of staff, patients and self.</a:t>
            </a:r>
            <a:endParaRPr lang="sl-SI" dirty="0"/>
          </a:p>
          <a:p>
            <a:endParaRPr lang="sl-SI" dirty="0"/>
          </a:p>
          <a:p>
            <a:r>
              <a:rPr lang="sl-SI" dirty="0" err="1"/>
              <a:t>Five</a:t>
            </a:r>
            <a:r>
              <a:rPr lang="sl-SI" dirty="0"/>
              <a:t> </a:t>
            </a:r>
            <a:r>
              <a:rPr lang="sl-SI" dirty="0" err="1"/>
              <a:t>key</a:t>
            </a:r>
            <a:r>
              <a:rPr lang="sl-SI" dirty="0"/>
              <a:t> </a:t>
            </a:r>
            <a:r>
              <a:rPr lang="sl-SI" dirty="0" err="1"/>
              <a:t>domains</a:t>
            </a: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11</a:t>
            </a:fld>
            <a:endParaRPr lang="en-GB"/>
          </a:p>
        </p:txBody>
      </p:sp>
    </p:spTree>
    <p:extLst>
      <p:ext uri="{BB962C8B-B14F-4D97-AF65-F5344CB8AC3E}">
        <p14:creationId xmlns:p14="http://schemas.microsoft.com/office/powerpoint/2010/main" val="4244406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r>
              <a:rPr lang="en-US" dirty="0"/>
              <a:t>The macro context is the last element added to the PCC base image as the largest outer circle. Within the macro context, students are confronted with</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12</a:t>
            </a:fld>
            <a:endParaRPr lang="en-GB"/>
          </a:p>
        </p:txBody>
      </p:sp>
    </p:spTree>
    <p:extLst>
      <p:ext uri="{BB962C8B-B14F-4D97-AF65-F5344CB8AC3E}">
        <p14:creationId xmlns:p14="http://schemas.microsoft.com/office/powerpoint/2010/main" val="3906621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a macro context, students could explore what types of social and health policies already exist in </a:t>
            </a:r>
            <a:r>
              <a:rPr lang="en-US" dirty="0" err="1"/>
              <a:t>Šri</a:t>
            </a:r>
            <a:r>
              <a:rPr lang="en-US" dirty="0"/>
              <a:t> </a:t>
            </a:r>
            <a:r>
              <a:rPr lang="en-US" dirty="0" err="1"/>
              <a:t>LankaCreate</a:t>
            </a:r>
            <a:r>
              <a:rPr lang="en-US" dirty="0"/>
              <a:t> a list of network providers or institutions at the local and national levels where professionals or non-professionals can be found providing or sharing information about </a:t>
            </a:r>
            <a:r>
              <a:rPr lang="en-US" dirty="0" err="1"/>
              <a:t>care.Students</a:t>
            </a:r>
            <a:r>
              <a:rPr lang="en-US" dirty="0"/>
              <a:t> can research and discuss national regulations for people with neurodegenerative </a:t>
            </a:r>
            <a:r>
              <a:rPr lang="en-US" dirty="0" err="1"/>
              <a:t>diseases;Research</a:t>
            </a:r>
            <a:r>
              <a:rPr lang="en-US" dirty="0"/>
              <a:t> what well-being means for employees or family members, and if possible, what well-being means for older people in Sri </a:t>
            </a:r>
            <a:r>
              <a:rPr lang="en-US" dirty="0" err="1"/>
              <a:t>LankaVideo</a:t>
            </a:r>
            <a:r>
              <a:rPr lang="en-US" dirty="0"/>
              <a:t> </a:t>
            </a:r>
          </a:p>
          <a:p>
            <a:endParaRPr lang="en-US" dirty="0"/>
          </a:p>
          <a:p>
            <a:endParaRPr lang="en-US" dirty="0"/>
          </a:p>
          <a:p>
            <a:r>
              <a:rPr lang="en-GB" dirty="0"/>
              <a:t>Video_</a:t>
            </a:r>
            <a:r>
              <a:rPr lang="en-GB" baseline="0" dirty="0"/>
              <a:t> </a:t>
            </a:r>
            <a:r>
              <a:rPr lang="en-GB" dirty="0"/>
              <a:t>https://www.nmc.org.uk/standards/code/code-in-action/person-centred-care/ </a:t>
            </a:r>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13</a:t>
            </a:fld>
            <a:endParaRPr lang="en-GB"/>
          </a:p>
        </p:txBody>
      </p:sp>
    </p:spTree>
    <p:extLst>
      <p:ext uri="{BB962C8B-B14F-4D97-AF65-F5344CB8AC3E}">
        <p14:creationId xmlns:p14="http://schemas.microsoft.com/office/powerpoint/2010/main" val="420173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Prerequisites focus on staff attributes and are considered the key building blocks for developing health care professionals who can provide effective person-</a:t>
            </a:r>
            <a:r>
              <a:rPr lang="en-US" dirty="0" err="1"/>
              <a:t>centred</a:t>
            </a:r>
            <a:r>
              <a:rPr lang="en-US" dirty="0"/>
              <a:t> care. Attributes include: professional competence, strong interpersonal skills, commitment to work, clarity of beliefs and values, and self-awareness. There is no hierarchy in relation to these attributes, all are equally important, but it is the combination of attributes that reflects a person-</a:t>
            </a:r>
            <a:r>
              <a:rPr lang="en-US" dirty="0" err="1"/>
              <a:t>centred</a:t>
            </a:r>
            <a:r>
              <a:rPr lang="en-US" dirty="0"/>
              <a:t> professional who can deal with the challenges of an ever-changing context.</a:t>
            </a:r>
          </a:p>
          <a:p>
            <a:endParaRPr lang="sl-SI" dirty="0"/>
          </a:p>
          <a:p>
            <a:r>
              <a:rPr lang="en-GB" dirty="0"/>
              <a:t>Video https://www.nmc.org.uk/standards/code/code-in-action/person-centred-care/ </a:t>
            </a:r>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14</a:t>
            </a:fld>
            <a:endParaRPr lang="en-GB"/>
          </a:p>
        </p:txBody>
      </p:sp>
    </p:spTree>
    <p:extLst>
      <p:ext uri="{BB962C8B-B14F-4D97-AF65-F5344CB8AC3E}">
        <p14:creationId xmlns:p14="http://schemas.microsoft.com/office/powerpoint/2010/main" val="2707687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the context of person-</a:t>
            </a:r>
            <a:r>
              <a:rPr lang="en-US" dirty="0" err="1"/>
              <a:t>centredness</a:t>
            </a:r>
            <a:r>
              <a:rPr lang="en-US" dirty="0"/>
              <a:t>, competence means more than simply performing a task or demonstrating a desired </a:t>
            </a:r>
            <a:r>
              <a:rPr lang="en-US" dirty="0" err="1"/>
              <a:t>behaviour</a:t>
            </a:r>
            <a:r>
              <a:rPr lang="en-US" dirty="0"/>
              <a:t>, but rather reflects a holistic approach that encompasses knowledge, skills, and attitudes. In discussing the concept of competence, three main approaches are taken in the literature: a task-based or </a:t>
            </a:r>
            <a:r>
              <a:rPr lang="en-US" dirty="0" err="1"/>
              <a:t>behaviourist</a:t>
            </a:r>
            <a:r>
              <a:rPr lang="en-US" dirty="0"/>
              <a:t> approach, an approach that focuses on general characteristics, and the holistic approach (Hager et al. 1994). The holistic approach is consistent with the underlying values of person-</a:t>
            </a:r>
            <a:r>
              <a:rPr lang="en-US" dirty="0" err="1"/>
              <a:t>centredness</a:t>
            </a:r>
            <a:r>
              <a:rPr lang="en-US" dirty="0"/>
              <a:t> and </a:t>
            </a:r>
            <a:r>
              <a:rPr lang="en-US" dirty="0" err="1"/>
              <a:t>emphasises</a:t>
            </a:r>
            <a:r>
              <a:rPr lang="en-US" dirty="0"/>
              <a:t> bringing together individual abilities that result from a combination of characteristics and tasks to be performed in specific situations, including professional judgement . </a:t>
            </a:r>
          </a:p>
          <a:p>
            <a:endParaRPr lang="en-US" dirty="0"/>
          </a:p>
          <a:p>
            <a:r>
              <a:rPr lang="en-US" dirty="0" err="1"/>
              <a:t>Sundberg</a:t>
            </a:r>
            <a:r>
              <a:rPr lang="en-US" dirty="0"/>
              <a:t> (2001), in discussing a holistic approach to competence development, offers a pragmatic view of competence as: </a:t>
            </a:r>
          </a:p>
          <a:p>
            <a:r>
              <a:rPr lang="en-US" dirty="0"/>
              <a:t>Knowledge - what one learns in education; </a:t>
            </a:r>
          </a:p>
          <a:p>
            <a:r>
              <a:rPr lang="en-US" dirty="0"/>
              <a:t>Experience - what one gains in one's job, workplace, and social life; </a:t>
            </a:r>
          </a:p>
          <a:p>
            <a:r>
              <a:rPr lang="en-US" dirty="0"/>
              <a:t>the ability to use the knowledge and experience (p. 104).</a:t>
            </a:r>
          </a:p>
          <a:p>
            <a:r>
              <a:rPr lang="en-US" dirty="0"/>
              <a:t>He argues that we are not able to develop another person's competence, as this is in the hands of the individual, but what we can do is 'set the framework, provide the tools, and act like catalysts' (p. 104).</a:t>
            </a:r>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15</a:t>
            </a:fld>
            <a:endParaRPr lang="en-GB"/>
          </a:p>
        </p:txBody>
      </p:sp>
    </p:spTree>
    <p:extLst>
      <p:ext uri="{BB962C8B-B14F-4D97-AF65-F5344CB8AC3E}">
        <p14:creationId xmlns:p14="http://schemas.microsoft.com/office/powerpoint/2010/main" val="493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The appropriate and relevant competencies for practitioners are reflected in many competency frameworks reported in the literature, the most important of which have been produced by regulators of the professions. The person-</a:t>
            </a:r>
            <a:r>
              <a:rPr lang="en-US" dirty="0" err="1"/>
              <a:t>centred</a:t>
            </a:r>
            <a:r>
              <a:rPr lang="en-US" dirty="0"/>
              <a:t> care framework implicitly assumes that a professional meets the minimum standards for registration. The importance of the concept of person-centeredness in competency frameworks and curricula is increasing. However, the challenge in professional education is not unlike the dilemma in </a:t>
            </a:r>
            <a:r>
              <a:rPr lang="en-US" dirty="0" err="1"/>
              <a:t>practise</a:t>
            </a:r>
            <a:r>
              <a:rPr lang="en-US" dirty="0"/>
              <a:t>-we use the term loosely, but it tends to reflect a principled understanding of person-centeredness without the consistency to operationalize it in </a:t>
            </a:r>
            <a:r>
              <a:rPr lang="en-US" dirty="0" err="1"/>
              <a:t>practise</a:t>
            </a:r>
            <a:r>
              <a:rPr lang="en-US" dirty="0"/>
              <a:t>. This problem is illustrated in Chapter 7 of this book by O'Donnell et al. In this chapter, they describe the results of a meta-synthesis of person-centeredness in nursing curricula led by O'Donnell and colleagues at the University of Ulster. They concluded that although the merits of person-</a:t>
            </a:r>
            <a:r>
              <a:rPr lang="en-US" dirty="0" err="1"/>
              <a:t>centred</a:t>
            </a:r>
            <a:r>
              <a:rPr lang="en-US" dirty="0"/>
              <a:t> </a:t>
            </a:r>
            <a:r>
              <a:rPr lang="en-US" dirty="0" err="1"/>
              <a:t>practise</a:t>
            </a:r>
            <a:r>
              <a:rPr lang="en-US" dirty="0"/>
              <a:t> are widespread in contemporary health literature, there is little evidence of approaches that explicitly promote it in the design and/or delivery of nursing curricula. However, there is progress in this area as person-centeredness has become a core concept in curricula and innovative approaches to curriculum development are becoming more evident, as the example in Chapter 7 demonstrates.</a:t>
            </a:r>
          </a:p>
          <a:p>
            <a:endParaRPr lang="en-US" dirty="0"/>
          </a:p>
          <a:p>
            <a:r>
              <a:rPr lang="en-US" dirty="0"/>
              <a:t>The development of person-</a:t>
            </a:r>
            <a:r>
              <a:rPr lang="en-US" dirty="0" err="1"/>
              <a:t>centred</a:t>
            </a:r>
            <a:r>
              <a:rPr lang="en-US" dirty="0"/>
              <a:t> professionals does not stop with registration. Even after registration, professionals must continue to learn and acquire skills that will enable them to become more skilled professionals. The challenge in developing expertise, however, is the influence of workplace culture. Culture shapes the values shared by teams in the workplace and, in turn, the skills that are considered most important within a team. An example of this is emergency care, where medical technical skills are more important than nursing skills (McConnell et al. 2015). Patient safety is also high on the agenda globally, and approaches are continually being promoted in healthcare to demonstrate improvements in clinical indicators that contribute to morbidity and mortality endpoints. However, some of the saddest and most shocking stories in healthcare are often less about technical expertise and </a:t>
            </a:r>
            <a:r>
              <a:rPr lang="en-US" dirty="0" err="1"/>
              <a:t>minimising</a:t>
            </a:r>
            <a:r>
              <a:rPr lang="en-US" dirty="0"/>
              <a:t> physical harm and more about the </a:t>
            </a:r>
            <a:r>
              <a:rPr lang="en-US" dirty="0" err="1"/>
              <a:t>dehumanising</a:t>
            </a:r>
            <a:r>
              <a:rPr lang="en-US" dirty="0"/>
              <a:t> experience of healthcare. The widely acclaimed Francis Report (Francis 2013), followed by the Berwick Inquiry (Berwick 2013), clearly demonstrated this in the United Kingdom. Moreover, the call for more compassionate care is a global message (e.g., WHO 2007; </a:t>
            </a:r>
            <a:r>
              <a:rPr lang="en-US" dirty="0" err="1"/>
              <a:t>Lown</a:t>
            </a:r>
            <a:r>
              <a:rPr lang="en-US" dirty="0"/>
              <a:t> et al. 2011; Dewing et al. 2014a), underscoring the need to train professionals to advocate for a holistic approach to </a:t>
            </a:r>
            <a:r>
              <a:rPr lang="en-US" dirty="0" err="1"/>
              <a:t>practise</a:t>
            </a:r>
            <a:r>
              <a:rPr lang="en-US" dirty="0"/>
              <a:t> that takes into account the needs of patients as people.</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16</a:t>
            </a:fld>
            <a:endParaRPr lang="en-GB"/>
          </a:p>
        </p:txBody>
      </p:sp>
    </p:spTree>
    <p:extLst>
      <p:ext uri="{BB962C8B-B14F-4D97-AF65-F5344CB8AC3E}">
        <p14:creationId xmlns:p14="http://schemas.microsoft.com/office/powerpoint/2010/main" val="233549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Person-</a:t>
            </a:r>
            <a:r>
              <a:rPr lang="en-US" dirty="0" err="1"/>
              <a:t>centredness</a:t>
            </a:r>
            <a:r>
              <a:rPr lang="en-US" dirty="0"/>
              <a:t> is built on positive relationships and is dependent on a strong interpersonal skill base. Effective communication requires a combination of good verbal and non-verbal skills. Verbal communication deals with what is said (speech), and what is heard (listening), whilst non-verbal communication is concerned with body language such as posture, proximity, touch, movements, facial expressions, eye contact, gestures and other </a:t>
            </a:r>
            <a:r>
              <a:rPr lang="en-US" dirty="0" err="1"/>
              <a:t>behaviours</a:t>
            </a:r>
            <a:r>
              <a:rPr lang="en-US" dirty="0"/>
              <a:t>, which can add another layer of communication to verbal messages. There are many professional texts available that focus on these fundamental communication skills; however, we would argue that person-</a:t>
            </a:r>
            <a:r>
              <a:rPr lang="en-US" dirty="0" err="1"/>
              <a:t>centred</a:t>
            </a:r>
            <a:r>
              <a:rPr lang="en-US" dirty="0"/>
              <a:t> communication is more than the sum of its parts and that each interaction is dependent on the people involved. In essence we communicate with individuals based on what we know about them as people. This will influence what we say, how we say it, the language used and the use of specific strategies. Getting this right is really important because the impact of poor communication can be profound and often increases the vulnerability experienced by patients and their families.</a:t>
            </a:r>
          </a:p>
          <a:p>
            <a:endParaRPr lang="en-US" dirty="0"/>
          </a:p>
          <a:p>
            <a:r>
              <a:rPr lang="en-US" dirty="0"/>
              <a:t>At one level, a warm friendly practitioner is indicative of good interpersonal skills, and the impact of this on patients and families, and indeed other team members, should not be underestimated. The appropriate use of </a:t>
            </a:r>
            <a:r>
              <a:rPr lang="en-US" dirty="0" err="1"/>
              <a:t>humour</a:t>
            </a:r>
            <a:r>
              <a:rPr lang="en-US" dirty="0"/>
              <a:t> can also build rapport (</a:t>
            </a:r>
            <a:r>
              <a:rPr lang="en-US" dirty="0" err="1"/>
              <a:t>Tanay</a:t>
            </a:r>
            <a:r>
              <a:rPr lang="en-US" dirty="0"/>
              <a:t> et al. 2013; </a:t>
            </a:r>
            <a:r>
              <a:rPr lang="en-US" dirty="0" err="1"/>
              <a:t>Tremayne</a:t>
            </a:r>
            <a:r>
              <a:rPr lang="en-US" dirty="0"/>
              <a:t> 2014). There is, however, a need to move beyond simply building rapport to developing trusting partnerships that will ensure holistic needs are identified, making shared decision-making a real possibility. As professionals we can be warm and friendly, but if we don’t have the courage to step into the world space of another person and engage in the important conversations, then our impact will only ever be superficial. This requires professionals to develop advanced communication skills that enable them to engage in courageous conversations in order to get to the heart of what is important to the person. As previously argued by McCormack &amp; </a:t>
            </a:r>
            <a:r>
              <a:rPr lang="en-US" dirty="0" err="1"/>
              <a:t>McCance</a:t>
            </a:r>
            <a:r>
              <a:rPr lang="en-US" dirty="0"/>
              <a:t> (2010), the development of effective interpersonal ability is linked to the notion of emotional intelligence as described by Goleman (1999). Emotional intelligence uses emotions intelligently and is a combination of knowing ‘self’ and knowing ‘others’ in the context of emotional beings; that is, how I and others that I relate to respond emotionally. It is through an understanding of ‘self’ as an emotional being that we can respond effectively to the emotional </a:t>
            </a:r>
            <a:r>
              <a:rPr lang="en-US" dirty="0" err="1"/>
              <a:t>behaviours</a:t>
            </a:r>
            <a:r>
              <a:rPr lang="en-US" dirty="0"/>
              <a:t> of others, and this aligns closely to the attribute of ‘knowing self’ within the Person-</a:t>
            </a:r>
            <a:r>
              <a:rPr lang="en-US" dirty="0" err="1"/>
              <a:t>centred</a:t>
            </a:r>
            <a:r>
              <a:rPr lang="en-US" dirty="0"/>
              <a:t> Nursing Framework.</a:t>
            </a: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17</a:t>
            </a:fld>
            <a:endParaRPr lang="en-GB"/>
          </a:p>
        </p:txBody>
      </p:sp>
    </p:spTree>
    <p:extLst>
      <p:ext uri="{BB962C8B-B14F-4D97-AF65-F5344CB8AC3E}">
        <p14:creationId xmlns:p14="http://schemas.microsoft.com/office/powerpoint/2010/main" val="699529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As professionals, we are also individuals with our own life stories and experiences that shape how we build relationships and how we engage on an emotional level. We develop as persons throughout our lives through engagement with the social world, and this shapes our personal meanings, beliefs, and values and determines 'who I am" In the context of the person-</a:t>
            </a:r>
            <a:r>
              <a:rPr lang="en-US" dirty="0" err="1"/>
              <a:t>centred</a:t>
            </a:r>
            <a:r>
              <a:rPr lang="en-US" dirty="0"/>
              <a:t> care framework, this means that how a person sees themselves and how they construct their world can influence how they work as a professional and how they interact with others. However, developing self-awareness is not a skill that can be learned; it requires lifelong learning and personal growth based on self-reflection. Facilitated self-reflection is a mechanism for improving our self-awareness and understanding of our </a:t>
            </a:r>
            <a:r>
              <a:rPr lang="en-US" dirty="0" err="1"/>
              <a:t>behaviours</a:t>
            </a:r>
            <a:r>
              <a:rPr lang="en-US" dirty="0"/>
              <a:t>. </a:t>
            </a:r>
            <a:r>
              <a:rPr lang="en-US" dirty="0" err="1"/>
              <a:t>Schon</a:t>
            </a:r>
            <a:r>
              <a:rPr lang="en-US" dirty="0"/>
              <a:t> (1983) argues that the ability to reflect on one's actions in order to engage in a continuous learning process is one of the defining characteristics of professional </a:t>
            </a:r>
            <a:r>
              <a:rPr lang="en-US" dirty="0" err="1"/>
              <a:t>practise</a:t>
            </a:r>
            <a:r>
              <a:rPr lang="en-US" dirty="0"/>
              <a:t> and is consistent with the concept of competence described above. The ability to reflect in action (while something is being done) and on action (after it has been done) has become an important feature of professional education </a:t>
            </a:r>
            <a:r>
              <a:rPr lang="en-US" dirty="0" err="1"/>
              <a:t>programmes</a:t>
            </a:r>
            <a:r>
              <a:rPr lang="en-US" dirty="0"/>
              <a:t> in many disciplines. To become a person-</a:t>
            </a:r>
            <a:r>
              <a:rPr lang="en-US" dirty="0" err="1"/>
              <a:t>centred</a:t>
            </a:r>
            <a:r>
              <a:rPr lang="en-US" dirty="0"/>
              <a:t> practitioner, we must also be open to giving and receiving feedback, and we must be able to work with that feedback through critical reflection. Improving personal self-awareness can be difficult, however, as it can force us to confront things we do not like about ourselves and can also bring to light painful experiences from the past that influence our actions in the present.</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99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Within person-centered care, clarity of beliefs and values is cited as one of the prerequisites that enable professionals to work with the care environment. According to Manley (2004), 'values define what people think should be done' (p. 55, italics in original), and these are closely related to moral and ethical codes. Beliefs, on the other hand, are 'what people believe to be true or not true' (p. 55). Beliefs and values are interrelated in that 'it is difficult to separate values from their believed implications' (p. 55). Finally, basic assumptions include beliefs, interpretations of beliefs, and values and emotions. They are understood as accepted truths that are unconsciously held and taken for granted (Brown 1998). Very often we live in a world of assumptions without being aware of it. Ideally, practitioners develop and agree on a set of professional values that are shared by all and then lived out in daily practice. However, this is the biggest challenge because often the values the team holds (i.e., the values we talk about) do not match the behaviors exhibited in practice. Developing person-centered cultures is based on the premise that everyone is committed to closing the gap between the values that are talked about and the behaviors that are observed (or not, as is often the case) in practice. The goal is an effective workplace culture in which certain values are shared in the workplace, such as person-centeredness, lifelong learning, high challenge, and high support, and implemented in practice through the development of a shared vision and mission with individual and collective accountability for meeting that standard (Manley et al. 2011). Practice development is the improvement methodology that provides a set of tools and approaches that enable teams to work toward these goals (McCormack et al. 2013; Dewing et al. 2014b).</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635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Commitment to the profession at its most basic level reflects dedication and a sense that the nurse wants to provide the best care for patients and their families. Commitment at an individual level shows that the nurse demonstrates a high level of commitment to patients and families by going the extra mile. However, commitment to the profession means more than just going the "extra mile." It is also linked to the idea of intentionality, which is defined as 'the fact of acting intentionally or purposefully' (www.oxforddictionaries.com). The concept of intentionality is discussed in the nursing literature by several nursing theorists. Watson (1985) defines caring as 'a value and attitude that must become a will, intention, or commitment that manifests itself in concrete actions' (p. 32). Furthermore, she believes that 'our intentionality informs our choices and actions, helping us to be sensitive and mindful of what matters most in our lives and work' (p. 17). Commitment to work, in this sense, is more than an act of kindness, but a mindful action based on different kinds of facts.</a:t>
            </a:r>
          </a:p>
          <a:p>
            <a:endParaRPr lang="en-US" dirty="0"/>
          </a:p>
          <a:p>
            <a:r>
              <a:rPr lang="en-US" dirty="0"/>
              <a:t>Commitment at the individual level, however, can be difficult to sustain if it conflicts with the philosophy of the team. In this case, the engaged physician finds that he or she is constantly swimming against the tide and becomes disillusioned and dissatisfied with the standard of care within the team. Contemporary leadership literature </a:t>
            </a:r>
            <a:r>
              <a:rPr lang="en-US" dirty="0" err="1"/>
              <a:t>emphasises</a:t>
            </a:r>
            <a:r>
              <a:rPr lang="en-US" dirty="0"/>
              <a:t> the importance of transformational leadership, described by Kouzes and Posner (2002) as 'empowering others to act' through approaches that foster collaboration, build trust, and provide visible support. However, individuals and teams also work within </a:t>
            </a:r>
            <a:r>
              <a:rPr lang="en-US" dirty="0" err="1"/>
              <a:t>organisations</a:t>
            </a:r>
            <a:r>
              <a:rPr lang="en-US" dirty="0"/>
              <a:t>, which </a:t>
            </a:r>
            <a:r>
              <a:rPr lang="en-US" dirty="0" err="1"/>
              <a:t>emphasises</a:t>
            </a:r>
            <a:r>
              <a:rPr lang="en-US" dirty="0"/>
              <a:t> </a:t>
            </a:r>
            <a:r>
              <a:rPr lang="en-US" dirty="0" err="1"/>
              <a:t>organisational</a:t>
            </a:r>
            <a:r>
              <a:rPr lang="en-US" dirty="0"/>
              <a:t>-level engagement. Furthermore, the literature suggests that </a:t>
            </a:r>
            <a:r>
              <a:rPr lang="en-US" dirty="0" err="1"/>
              <a:t>organisational</a:t>
            </a:r>
            <a:r>
              <a:rPr lang="en-US" dirty="0"/>
              <a:t> commitment is influenced by </a:t>
            </a:r>
            <a:r>
              <a:rPr lang="en-US" dirty="0" err="1"/>
              <a:t>organisational</a:t>
            </a:r>
            <a:r>
              <a:rPr lang="en-US" dirty="0"/>
              <a:t> culture and that understanding </a:t>
            </a:r>
            <a:r>
              <a:rPr lang="en-US" dirty="0" err="1"/>
              <a:t>organisational</a:t>
            </a:r>
            <a:r>
              <a:rPr lang="en-US" dirty="0"/>
              <a:t> culture is important because it influences how we understand </a:t>
            </a:r>
            <a:r>
              <a:rPr lang="en-US" dirty="0" err="1"/>
              <a:t>organisational</a:t>
            </a:r>
            <a:r>
              <a:rPr lang="en-US" dirty="0"/>
              <a:t> life and the importance we place on activities (Manley 2011; Napier et al. 2014). This underscores the relationship between commitment to work and clarity of beliefs and values not only at the individual level, but also at the team and </a:t>
            </a:r>
            <a:r>
              <a:rPr lang="en-US" dirty="0" err="1"/>
              <a:t>organisational</a:t>
            </a:r>
            <a:r>
              <a:rPr lang="en-US" dirty="0"/>
              <a:t> levels.</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20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200" b="0" i="0" kern="1200" dirty="0">
                <a:solidFill>
                  <a:schemeClr val="tx1"/>
                </a:solidFill>
                <a:effectLst/>
                <a:latin typeface="+mn-lt"/>
                <a:ea typeface="+mn-ea"/>
                <a:cs typeface="+mn-cs"/>
              </a:rPr>
              <a:t>The literature widely recognizes the importance of creating a PCC culture across the continuum of care, where governments and organizations play a key role in the development of clear and comprehensive policies, processes, and structures necessary for healthcare systems and healthcare providers to deliver PCC. A standard set of core values among all parties, as part of a strategic vision, is essential in providing and receiving care that includes persons, healthcare providers, communities, and organizations within and outside of traditional healthcare services. While it is agreed that a key guiding principle in implementing PCC is to incorporate the person perspective, there is a need to ensure that care is also person‐directed, whereby persons are provided with sufficient and appropriate information to make decisions about their care and level of engagement.</a:t>
            </a:r>
          </a:p>
          <a:p>
            <a:endParaRPr lang="en-US" sz="1200" b="0" i="0" kern="1200" dirty="0">
              <a:solidFill>
                <a:schemeClr val="tx1"/>
              </a:solidFill>
              <a:effectLst/>
              <a:latin typeface="+mn-lt"/>
              <a:ea typeface="+mn-ea"/>
              <a:cs typeface="+mn-cs"/>
            </a:endParaRPr>
          </a:p>
          <a:p>
            <a:r>
              <a:rPr lang="en-US" dirty="0"/>
              <a:t>Person-centered care (PCC) receives a great deal of attention and has been adopted widely in healthcare organizations throughout the world. In the past two decades, many interventions have been implemented to make healthcare organizations more person-centered. Commonly implemented PCC interventions for persons entail person empowerment, physical support, and information provision; those for healthcare professionals focus mainly on education and training and improvement of the continuity and coordination of care.</a:t>
            </a:r>
          </a:p>
          <a:p>
            <a:endParaRPr lang="sl-SI" dirty="0"/>
          </a:p>
          <a:p>
            <a:r>
              <a:rPr lang="en-US" dirty="0"/>
              <a:t>With such efforts, most organizations claim to be person-centered; the reality, however, is more nuanced. In theory, PCC should be delivered using a comprehensive approach, with multiple interventions tailored specifically to the needs of the most vulnerable groups in society (e.g., patients with less education, migration backgrounds, or low health literacy)  in practice, achieving this goal remains a huge struggle. This nuanced picture of PCC in practice is especially relevant for primary care delivery to persons with neurodegenerative diseases are often considered to form one of the most vulnerable groups in society.</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a:t>
            </a:fld>
            <a:endParaRPr lang="en-GB"/>
          </a:p>
        </p:txBody>
      </p:sp>
    </p:spTree>
    <p:extLst>
      <p:ext uri="{BB962C8B-B14F-4D97-AF65-F5344CB8AC3E}">
        <p14:creationId xmlns:p14="http://schemas.microsoft.com/office/powerpoint/2010/main" val="321809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the previous section, staff characteristics were discussed and described as prerequisites for person-</a:t>
            </a:r>
            <a:r>
              <a:rPr lang="en-US" dirty="0" err="1"/>
              <a:t>centred</a:t>
            </a:r>
            <a:r>
              <a:rPr lang="en-US" dirty="0"/>
              <a:t> </a:t>
            </a:r>
            <a:r>
              <a:rPr lang="en-US" dirty="0" err="1"/>
              <a:t>practise</a:t>
            </a:r>
            <a:r>
              <a:rPr lang="en-US" dirty="0"/>
              <a:t>. However, we believe that regardless of staff characteristics, the true potential of teams can only be </a:t>
            </a:r>
            <a:r>
              <a:rPr lang="en-US" dirty="0" err="1"/>
              <a:t>realised</a:t>
            </a:r>
            <a:r>
              <a:rPr lang="en-US" dirty="0"/>
              <a:t> if the care environment is conducive to person-</a:t>
            </a:r>
            <a:r>
              <a:rPr lang="en-US" dirty="0" err="1"/>
              <a:t>centred</a:t>
            </a:r>
            <a:r>
              <a:rPr lang="en-US" dirty="0"/>
              <a:t> </a:t>
            </a:r>
            <a:r>
              <a:rPr lang="en-US" dirty="0" err="1"/>
              <a:t>practise</a:t>
            </a:r>
            <a:r>
              <a:rPr lang="en-US" dirty="0"/>
              <a:t>. This reflects a complexity within the care environment that focuses on the context in which care is delivered. There is increasing recognition that context has a significant impact on clinical and team effectiveness. There is a growing body of literature in the area of knowledge translation and knowledge </a:t>
            </a:r>
            <a:r>
              <a:rPr lang="en-US" dirty="0" err="1"/>
              <a:t>utilisation</a:t>
            </a:r>
            <a:r>
              <a:rPr lang="en-US" dirty="0"/>
              <a:t> that addresses the following topics: Exploring the importance of context; Identifying the key elements of context and their facilitating or hindering properties (for evidence/knowledge use); and Developing approaches to measure the impact of context on clinical and team effectiveness, including the impact on patient outcomes (Rycroft-Malone 2004; McCormack et al. 2009; Rycroft-Malone et al. 2013). It is increasingly </a:t>
            </a:r>
            <a:r>
              <a:rPr lang="en-US" dirty="0" err="1"/>
              <a:t>recognised</a:t>
            </a:r>
            <a:r>
              <a:rPr lang="en-US" dirty="0"/>
              <a:t> that context is a complex phenomenon, and while it may be easy to say what it is (in our case, context refers to the care environment), it is less easy to describe its characteristics and properties. To some extent, this difficulty reflects the relationship between context and culture, an area explored in more detail in Section 2 of this book. The position taken with respect to the framework is that context is synonymous with the care environment, and within the care environment are multifaceted characteristics and qualities of the environment (people, processes, and structures) that impact the effectiveness of person-</a:t>
            </a:r>
            <a:r>
              <a:rPr lang="en-US" dirty="0" err="1"/>
              <a:t>centred</a:t>
            </a:r>
            <a:r>
              <a:rPr lang="en-US" dirty="0"/>
              <a:t> </a:t>
            </a:r>
            <a:r>
              <a:rPr lang="en-US" dirty="0" err="1"/>
              <a:t>practise</a:t>
            </a:r>
            <a:r>
              <a:rPr lang="en-US" dirty="0"/>
              <a:t>.</a:t>
            </a:r>
          </a:p>
          <a:p>
            <a:endParaRPr lang="en-US" dirty="0"/>
          </a:p>
          <a:p>
            <a:r>
              <a:rPr lang="en-US" dirty="0"/>
              <a:t> To this end, seven characteristics of the care environment are described within the framework, </a:t>
            </a:r>
            <a:r>
              <a:rPr lang="en-US" dirty="0" err="1"/>
              <a:t>including:an</a:t>
            </a:r>
            <a:r>
              <a:rPr lang="en-US" dirty="0"/>
              <a:t> appropriate skill mix; systems that facilitate shared decision making; power sharing; effective relationships among staff; </a:t>
            </a:r>
            <a:r>
              <a:rPr lang="en-US" dirty="0" err="1"/>
              <a:t>organisational</a:t>
            </a:r>
            <a:r>
              <a:rPr lang="en-US" dirty="0"/>
              <a:t> systems that are supportive; potential for innovation and risk-taking; the physical environment.</a:t>
            </a:r>
          </a:p>
          <a:p>
            <a:endParaRPr lang="en-US" dirty="0"/>
          </a:p>
          <a:p>
            <a:r>
              <a:rPr lang="en-US" dirty="0"/>
              <a:t>In addition, we would argue that the constructs comprising the care environment have a significant impact on operationalizing person-</a:t>
            </a:r>
            <a:r>
              <a:rPr lang="en-US" dirty="0" err="1"/>
              <a:t>centred</a:t>
            </a:r>
            <a:r>
              <a:rPr lang="en-US" dirty="0"/>
              <a:t> </a:t>
            </a:r>
            <a:r>
              <a:rPr lang="en-US" dirty="0" err="1"/>
              <a:t>practise</a:t>
            </a:r>
            <a:r>
              <a:rPr lang="en-US" dirty="0"/>
              <a:t> and have the greatest potential to limit or enhance the facilitation of person-</a:t>
            </a:r>
            <a:r>
              <a:rPr lang="en-US" dirty="0" err="1"/>
              <a:t>centred</a:t>
            </a:r>
            <a:r>
              <a:rPr lang="en-US" dirty="0"/>
              <a:t> processes (McCormack et al. 2011).</a:t>
            </a:r>
            <a:endParaRPr lang="sl-SI"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21</a:t>
            </a:fld>
            <a:endParaRPr lang="en-GB"/>
          </a:p>
        </p:txBody>
      </p:sp>
    </p:spTree>
    <p:extLst>
      <p:ext uri="{BB962C8B-B14F-4D97-AF65-F5344CB8AC3E}">
        <p14:creationId xmlns:p14="http://schemas.microsoft.com/office/powerpoint/2010/main" val="3240406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 central theme in the skill-mix debate is the value placed on different types of health care and nursing staff </a:t>
            </a:r>
            <a:r>
              <a:rPr lang="en-US" dirty="0" err="1"/>
              <a:t>work.Nurses</a:t>
            </a:r>
            <a:r>
              <a:rPr lang="en-US" dirty="0"/>
              <a:t>' work has been characterized in a variety of ways, such as technical or nontechnical, direct or indirect, skilled or unskilled, acute or </a:t>
            </a:r>
            <a:r>
              <a:rPr lang="en-US" dirty="0" err="1"/>
              <a:t>nonacute</a:t>
            </a:r>
            <a:r>
              <a:rPr lang="en-US" dirty="0"/>
              <a:t>, urgent or </a:t>
            </a:r>
            <a:r>
              <a:rPr lang="en-US" dirty="0" err="1"/>
              <a:t>nonurgent</a:t>
            </a:r>
            <a:r>
              <a:rPr lang="en-US" dirty="0"/>
              <a:t>. Most of these categorizations are morally charged terms that suggest a hierarchy of value or worth among different activities. The challenge is that tangible, observable, and objectively measurable activities are often assigned a higher value.</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22</a:t>
            </a:fld>
            <a:endParaRPr lang="en-GB"/>
          </a:p>
        </p:txBody>
      </p:sp>
    </p:spTree>
    <p:extLst>
      <p:ext uri="{BB962C8B-B14F-4D97-AF65-F5344CB8AC3E}">
        <p14:creationId xmlns:p14="http://schemas.microsoft.com/office/powerpoint/2010/main" val="2765969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this context, it is critical that employees are provided with opportunities for engagement that allow them to actively participate in decisions that directly impact their work </a:t>
            </a:r>
            <a:r>
              <a:rPr lang="en-US" dirty="0" err="1"/>
              <a:t>environment.Characteristics</a:t>
            </a:r>
            <a:r>
              <a:rPr lang="en-US" dirty="0"/>
              <a:t> of an effective workplace culture include:</a:t>
            </a:r>
          </a:p>
          <a:p>
            <a:r>
              <a:rPr lang="en-US" dirty="0"/>
              <a:t>-Specific values (explicitly shared in the workplace and put into </a:t>
            </a:r>
            <a:r>
              <a:rPr lang="en-US" dirty="0" err="1"/>
              <a:t>practise</a:t>
            </a:r>
            <a:r>
              <a:rPr lang="en-US" dirty="0"/>
              <a:t> with individual and collective accountability)</a:t>
            </a:r>
          </a:p>
          <a:p>
            <a:r>
              <a:rPr lang="en-US" dirty="0"/>
              <a:t>-Adaptability (innovation and creativity shape </a:t>
            </a:r>
            <a:r>
              <a:rPr lang="en-US" dirty="0" err="1"/>
              <a:t>practise</a:t>
            </a:r>
            <a:r>
              <a:rPr lang="en-US" dirty="0"/>
              <a:t>)</a:t>
            </a:r>
          </a:p>
          <a:p>
            <a:r>
              <a:rPr lang="en-US" dirty="0"/>
              <a:t>-Appropriate change (aligns with the needs of patients/service users/communities)</a:t>
            </a:r>
          </a:p>
          <a:p>
            <a:r>
              <a:rPr lang="en-US" dirty="0"/>
              <a:t>-Formal systems (to enable continuous assessment of learning, performance, and shared governance).</a:t>
            </a:r>
          </a:p>
          <a:p>
            <a:endParaRPr lang="en-US" baseline="0" dirty="0"/>
          </a:p>
          <a:p>
            <a:endParaRPr lang="sl-SI" baseline="0" dirty="0"/>
          </a:p>
          <a:p>
            <a:pPr marL="0" indent="0">
              <a:buFontTx/>
              <a:buNone/>
            </a:pPr>
            <a:r>
              <a:rPr lang="en-US" baseline="0" dirty="0"/>
              <a:t>A learning culture is one in which nurses find their work exciting and invigorating and in which they have the prospect of personal and professional growth.</a:t>
            </a:r>
          </a:p>
          <a:p>
            <a:pPr marL="0" indent="0">
              <a:buFontTx/>
              <a:buNone/>
            </a:pPr>
            <a:endParaRPr lang="en-US" baseline="0" dirty="0"/>
          </a:p>
          <a:p>
            <a:pPr marL="0" indent="0">
              <a:buFontTx/>
              <a:buNone/>
            </a:pPr>
            <a:r>
              <a:rPr lang="en-US" baseline="0" dirty="0"/>
              <a:t>The central principle of the </a:t>
            </a:r>
            <a:r>
              <a:rPr lang="en-US" baseline="0" dirty="0" err="1"/>
              <a:t>practise</a:t>
            </a:r>
            <a:r>
              <a:rPr lang="en-US" baseline="0" dirty="0"/>
              <a:t> development </a:t>
            </a:r>
            <a:r>
              <a:rPr lang="en-US" baseline="0" dirty="0" err="1"/>
              <a:t>metodology</a:t>
            </a:r>
            <a:r>
              <a:rPr lang="en-US" baseline="0" dirty="0"/>
              <a:t> is individual, team, and </a:t>
            </a:r>
            <a:r>
              <a:rPr lang="en-US" baseline="0" dirty="0" err="1"/>
              <a:t>organisational</a:t>
            </a:r>
            <a:r>
              <a:rPr lang="en-US" baseline="0" dirty="0"/>
              <a:t> commitment to collaborative, inclusive, and participatory ways of </a:t>
            </a:r>
            <a:r>
              <a:rPr lang="en-US" baseline="0" dirty="0" err="1"/>
              <a:t>working.We</a:t>
            </a:r>
            <a:r>
              <a:rPr lang="en-US" baseline="0" dirty="0"/>
              <a:t> can also speak of the principles as being consistent with notions of a relationship with others that values hearing all voices and including all in decision making.</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23</a:t>
            </a:fld>
            <a:endParaRPr lang="en-GB"/>
          </a:p>
        </p:txBody>
      </p:sp>
    </p:spTree>
    <p:extLst>
      <p:ext uri="{BB962C8B-B14F-4D97-AF65-F5344CB8AC3E}">
        <p14:creationId xmlns:p14="http://schemas.microsoft.com/office/powerpoint/2010/main" val="2409337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EFFECTIVE STAFF RELATIONSHIPS ARE INTERPERSONAL CONECTIONS THAT ARE PRODUCTIVE IN THE ACHIVEMENT OF HOLISTIC PERSON-CENTRE CARE.</a:t>
            </a:r>
          </a:p>
          <a:p>
            <a:endParaRPr lang="en-US" dirty="0"/>
          </a:p>
          <a:p>
            <a:r>
              <a:rPr lang="en-US" dirty="0"/>
              <a:t>As well as looking at how we build positive relationships with our patients and service users, we should also look at how we build our professional relationships.</a:t>
            </a:r>
          </a:p>
          <a:p>
            <a:endParaRPr lang="en-US" dirty="0"/>
          </a:p>
          <a:p>
            <a:r>
              <a:rPr lang="en-US" dirty="0"/>
              <a:t>It is important to </a:t>
            </a:r>
            <a:r>
              <a:rPr lang="en-US" dirty="0" err="1"/>
              <a:t>recognise</a:t>
            </a:r>
            <a:r>
              <a:rPr lang="en-US" dirty="0"/>
              <a:t> the link between power, violence, distorted perceptions and </a:t>
            </a:r>
            <a:r>
              <a:rPr lang="en-US" dirty="0" err="1"/>
              <a:t>avtonomy</a:t>
            </a:r>
            <a:r>
              <a:rPr lang="en-US" dirty="0"/>
              <a:t> with other constructs such as our interpersonal skills, clear beliefs, values and self-knowledge.</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24</a:t>
            </a:fld>
            <a:endParaRPr lang="en-GB"/>
          </a:p>
        </p:txBody>
      </p:sp>
    </p:spTree>
    <p:extLst>
      <p:ext uri="{BB962C8B-B14F-4D97-AF65-F5344CB8AC3E}">
        <p14:creationId xmlns:p14="http://schemas.microsoft.com/office/powerpoint/2010/main" val="332329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baseline="0" dirty="0"/>
          </a:p>
          <a:p>
            <a:r>
              <a:rPr lang="sl-SI" baseline="0" dirty="0"/>
              <a:t> </a:t>
            </a:r>
            <a:r>
              <a:rPr lang="en-US" baseline="0" dirty="0"/>
              <a:t>Closely related to developing effective employee relations is the issue of power </a:t>
            </a:r>
            <a:r>
              <a:rPr lang="en-US" baseline="0" dirty="0" err="1"/>
              <a:t>distribution.Stereotypical</a:t>
            </a:r>
            <a:r>
              <a:rPr lang="en-US" baseline="0" dirty="0"/>
              <a:t> hierarchical relationships still exist within organizational systems. This situation requires practitioners to challenge existing practices that cause domination so that we can move away from hierarchical domination and understand the critical role of knowledge as power.</a:t>
            </a:r>
          </a:p>
          <a:p>
            <a:endParaRPr lang="en-US" baseline="0" dirty="0"/>
          </a:p>
          <a:p>
            <a:r>
              <a:rPr lang="en-US" baseline="0" dirty="0"/>
              <a:t>A clear division of roles and an appreciation of the contribution of different team members to the overall nursing experience are </a:t>
            </a:r>
            <a:r>
              <a:rPr lang="en-US" baseline="0" dirty="0" err="1"/>
              <a:t>necessary.There</a:t>
            </a:r>
            <a:r>
              <a:rPr lang="en-US" baseline="0" dirty="0"/>
              <a:t> is no doubt that person-centered person practice requires an organization of work that allows staff to exercise power.</a:t>
            </a:r>
          </a:p>
          <a:p>
            <a:endParaRPr lang="en-US" baseline="0" dirty="0"/>
          </a:p>
          <a:p>
            <a:r>
              <a:rPr lang="en-US" baseline="0" dirty="0"/>
              <a:t>PC practice makes it clear that </a:t>
            </a:r>
            <a:r>
              <a:rPr lang="en-US" baseline="0" dirty="0" err="1"/>
              <a:t>avtonomy</a:t>
            </a:r>
            <a:r>
              <a:rPr lang="en-US" baseline="0" dirty="0"/>
              <a:t>, equality in relationships, and the centrality of beliefs and values to decision making are necessary.</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25</a:t>
            </a:fld>
            <a:endParaRPr lang="en-GB"/>
          </a:p>
        </p:txBody>
      </p:sp>
    </p:spTree>
    <p:extLst>
      <p:ext uri="{BB962C8B-B14F-4D97-AF65-F5344CB8AC3E}">
        <p14:creationId xmlns:p14="http://schemas.microsoft.com/office/powerpoint/2010/main" val="3025104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There are examples of the importance of the physical environment to care.</a:t>
            </a:r>
          </a:p>
          <a:p>
            <a:r>
              <a:rPr lang="en-US" dirty="0"/>
              <a:t>Most hospitals and health care facilities were designed with clinical efficiency in mind, not people.</a:t>
            </a:r>
          </a:p>
          <a:p>
            <a:endParaRPr lang="en-US" dirty="0"/>
          </a:p>
          <a:p>
            <a:r>
              <a:rPr lang="en-US" dirty="0"/>
              <a:t>Do you know of any examples of more single rooms? Single rooms will reduce the incidence of hospital-acquired infections and improve patient satisfaction in terms of noise, privacy, and dignity, but they do not take into account the presence of health care workers and aspects that we know are important to person-</a:t>
            </a:r>
            <a:r>
              <a:rPr lang="en-US" dirty="0" err="1"/>
              <a:t>centred</a:t>
            </a:r>
            <a:r>
              <a:rPr lang="en-US" dirty="0"/>
              <a:t> </a:t>
            </a:r>
            <a:r>
              <a:rPr lang="en-US" dirty="0" err="1"/>
              <a:t>practise.The</a:t>
            </a:r>
            <a:r>
              <a:rPr lang="en-US" dirty="0"/>
              <a:t> aesthetic environment promotes healing, nourishment, care, belonging, and sensory responses, and plays an important role in creating aesthetically pleasing spaces. .</a:t>
            </a:r>
          </a:p>
          <a:p>
            <a:endParaRPr lang="en-US" dirty="0"/>
          </a:p>
          <a:p>
            <a:r>
              <a:rPr lang="en-US" dirty="0"/>
              <a:t>The strategic placement of art (paintings, sculptures and illustrations) for sensory and emotional stimulation, the use of light, sounds and smells to promote relaxation and therapeutic engagement.</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26</a:t>
            </a:fld>
            <a:endParaRPr lang="en-GB"/>
          </a:p>
        </p:txBody>
      </p:sp>
    </p:spTree>
    <p:extLst>
      <p:ext uri="{BB962C8B-B14F-4D97-AF65-F5344CB8AC3E}">
        <p14:creationId xmlns:p14="http://schemas.microsoft.com/office/powerpoint/2010/main" val="55434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While team-level support systems are essential, it is important to </a:t>
            </a:r>
            <a:r>
              <a:rPr lang="en-US" dirty="0" err="1"/>
              <a:t>recognise</a:t>
            </a:r>
            <a:r>
              <a:rPr lang="en-US" dirty="0"/>
              <a:t> that teams are situated in a broader </a:t>
            </a:r>
            <a:r>
              <a:rPr lang="en-US" dirty="0" err="1"/>
              <a:t>organisational</a:t>
            </a:r>
            <a:r>
              <a:rPr lang="en-US" dirty="0"/>
              <a:t> context that can have a significant impact on team functioning.</a:t>
            </a:r>
          </a:p>
          <a:p>
            <a:endParaRPr lang="en-US" dirty="0"/>
          </a:p>
          <a:p>
            <a:r>
              <a:rPr lang="en-US" dirty="0"/>
              <a:t>This success is associated with three areas that are important to </a:t>
            </a:r>
            <a:r>
              <a:rPr lang="en-US" dirty="0" err="1"/>
              <a:t>multiprofessional</a:t>
            </a:r>
            <a:r>
              <a:rPr lang="en-US" dirty="0"/>
              <a:t> teams:</a:t>
            </a:r>
          </a:p>
          <a:p>
            <a:r>
              <a:rPr lang="en-US" dirty="0"/>
              <a:t>- Administration - </a:t>
            </a:r>
            <a:r>
              <a:rPr lang="en-US" dirty="0" err="1"/>
              <a:t>decentralised</a:t>
            </a:r>
            <a:r>
              <a:rPr lang="en-US" dirty="0"/>
              <a:t> structures, flexible working, participative and supportive management style, adequate staffing, use of professional staff, and well-prepared and qualified leaders (nurses).</a:t>
            </a:r>
          </a:p>
          <a:p>
            <a:r>
              <a:rPr lang="en-US" dirty="0"/>
              <a:t>- Professional </a:t>
            </a:r>
            <a:r>
              <a:rPr lang="en-US" dirty="0" err="1"/>
              <a:t>practise</a:t>
            </a:r>
            <a:r>
              <a:rPr lang="en-US" dirty="0"/>
              <a:t> - models of professional </a:t>
            </a:r>
            <a:r>
              <a:rPr lang="en-US" dirty="0" err="1"/>
              <a:t>practise</a:t>
            </a:r>
            <a:r>
              <a:rPr lang="en-US" dirty="0"/>
              <a:t>, associated autonomy and responsibility, availability of professional guidance and emphasis on teaching</a:t>
            </a:r>
          </a:p>
          <a:p>
            <a:r>
              <a:rPr lang="en-US" dirty="0"/>
              <a:t>- Professional development - planned staff orientation, emphasis on in-service training, competency-based clinical leaders, and management development.</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27</a:t>
            </a:fld>
            <a:endParaRPr lang="en-GB"/>
          </a:p>
        </p:txBody>
      </p:sp>
    </p:spTree>
    <p:extLst>
      <p:ext uri="{BB962C8B-B14F-4D97-AF65-F5344CB8AC3E}">
        <p14:creationId xmlns:p14="http://schemas.microsoft.com/office/powerpoint/2010/main" val="2108352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nursing, professional autonomy is considered one of the most important factors in nurses' job satisfaction and is defined as professional independence, initiative, and freedom that are either allowed or required in daily work.</a:t>
            </a:r>
          </a:p>
          <a:p>
            <a:endParaRPr lang="en-US" dirty="0"/>
          </a:p>
          <a:p>
            <a:r>
              <a:rPr lang="en-US" dirty="0"/>
              <a:t>It is based on the premise that people are sometimes autonomous and sometimes dependent, and sometimes care for those who are dependent.</a:t>
            </a:r>
          </a:p>
          <a:p>
            <a:endParaRPr lang="en-US" dirty="0"/>
          </a:p>
          <a:p>
            <a:r>
              <a:rPr lang="en-US" dirty="0"/>
              <a:t>McCormack argues that nurses must go through four processes in an interconnected relationship with patients to facilitate adaptation to decision making. These four processes include:</a:t>
            </a:r>
          </a:p>
          <a:p>
            <a:r>
              <a:rPr lang="en-US" dirty="0"/>
              <a:t>1. Facilitating decision making by sharing information and integrating new information into existing perspectives and care practices.</a:t>
            </a:r>
          </a:p>
          <a:p>
            <a:r>
              <a:rPr lang="en-US" dirty="0"/>
              <a:t>2. Recognizing the importance of individual values in decision making and knowing how individuals' values influence the decisions they make.</a:t>
            </a:r>
          </a:p>
          <a:p>
            <a:r>
              <a:rPr lang="en-US" dirty="0"/>
              <a:t>3. Clarifying intentions and motivations for actions and the boundaries within which nursing decisions are made.</a:t>
            </a:r>
          </a:p>
          <a:p>
            <a:r>
              <a:rPr lang="en-US" dirty="0"/>
              <a:t>4. Creating a culture of care that values the patient's views as a legitimate basis for decision making while recognizing that the individual need not always be the final authority in decisions.</a:t>
            </a:r>
            <a:endParaRPr lang="sl-SI" baseline="0"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28</a:t>
            </a:fld>
            <a:endParaRPr lang="en-GB"/>
          </a:p>
        </p:txBody>
      </p:sp>
    </p:spTree>
    <p:extLst>
      <p:ext uri="{BB962C8B-B14F-4D97-AF65-F5344CB8AC3E}">
        <p14:creationId xmlns:p14="http://schemas.microsoft.com/office/powerpoint/2010/main" val="4122659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Person-</a:t>
            </a:r>
            <a:r>
              <a:rPr lang="en-US" dirty="0" err="1"/>
              <a:t>centred</a:t>
            </a:r>
            <a:r>
              <a:rPr lang="en-US" dirty="0"/>
              <a:t> processes focus on the delivery of care through a series of activities that operationalize person-</a:t>
            </a:r>
            <a:r>
              <a:rPr lang="en-US" dirty="0" err="1"/>
              <a:t>centred</a:t>
            </a:r>
            <a:r>
              <a:rPr lang="en-US" dirty="0"/>
              <a:t> </a:t>
            </a:r>
            <a:r>
              <a:rPr lang="en-US" dirty="0" err="1"/>
              <a:t>practise.These</a:t>
            </a:r>
            <a:r>
              <a:rPr lang="en-US" dirty="0"/>
              <a:t> include: working with patient beliefs and values, authentic engagement, empathetic presence, shared decision making, and holistic care. This is the component of the framework that focuses specifically on the patient and describes person-</a:t>
            </a:r>
            <a:r>
              <a:rPr lang="en-US" dirty="0" err="1"/>
              <a:t>centred</a:t>
            </a:r>
            <a:r>
              <a:rPr lang="en-US" dirty="0"/>
              <a:t> </a:t>
            </a:r>
            <a:r>
              <a:rPr lang="en-US" dirty="0" err="1"/>
              <a:t>practise</a:t>
            </a:r>
            <a:r>
              <a:rPr lang="en-US" dirty="0"/>
              <a:t> in the context of care delivery.</a:t>
            </a: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29</a:t>
            </a:fld>
            <a:endParaRPr lang="en-GB"/>
          </a:p>
        </p:txBody>
      </p:sp>
    </p:spTree>
    <p:extLst>
      <p:ext uri="{BB962C8B-B14F-4D97-AF65-F5344CB8AC3E}">
        <p14:creationId xmlns:p14="http://schemas.microsoft.com/office/powerpoint/2010/main" val="4025698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Working with the patient's beliefs and values is one of the basic principles of person-</a:t>
            </a:r>
            <a:r>
              <a:rPr lang="en-US" dirty="0" err="1"/>
              <a:t>centred</a:t>
            </a:r>
            <a:r>
              <a:rPr lang="en-US" dirty="0"/>
              <a:t> care, which involves developing a clear picture of what the patient values about his or her life and how he or she frames what is happening. Knowing each other's values and beliefs requires nursing care in which it is important to understand each patient as an individual human being.</a:t>
            </a:r>
          </a:p>
          <a:p>
            <a:endParaRPr lang="en-US" dirty="0"/>
          </a:p>
          <a:p>
            <a:r>
              <a:rPr lang="en-US" dirty="0"/>
              <a:t>A person's life story shapes who they are today, with events influencing and guiding the choices they make and the kind of life they want to live. It is this story that gives meaning to the individual's values and provides a better understanding of what is important to the patient in order to integrate </a:t>
            </a:r>
            <a:r>
              <a:rPr lang="en-US" dirty="0" err="1"/>
              <a:t>personalised</a:t>
            </a:r>
            <a:r>
              <a:rPr lang="en-US" dirty="0"/>
              <a:t> information into a care plan.</a:t>
            </a:r>
          </a:p>
          <a:p>
            <a:endParaRPr lang="en-US" dirty="0"/>
          </a:p>
          <a:p>
            <a:r>
              <a:rPr lang="en-US" dirty="0"/>
              <a:t>Person-</a:t>
            </a:r>
            <a:r>
              <a:rPr lang="en-US" dirty="0" err="1"/>
              <a:t>centred</a:t>
            </a:r>
            <a:r>
              <a:rPr lang="en-US" dirty="0"/>
              <a:t> assessment is key to obtaining information that provides a picture of the patient as an individual with a unique life story. This area is also closely related to the assessment process and the thorny issue of documentation and what constitutes the patient report.</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30</a:t>
            </a:fld>
            <a:endParaRPr lang="en-GB"/>
          </a:p>
        </p:txBody>
      </p:sp>
    </p:spTree>
    <p:extLst>
      <p:ext uri="{BB962C8B-B14F-4D97-AF65-F5344CB8AC3E}">
        <p14:creationId xmlns:p14="http://schemas.microsoft.com/office/powerpoint/2010/main" val="100332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Health and social care systems, organizations and providers are under pressure to organize care around persons’ needs with constrained resources. To implement person-</a:t>
            </a:r>
            <a:r>
              <a:rPr lang="en-US" dirty="0" err="1"/>
              <a:t>centred</a:t>
            </a:r>
            <a:r>
              <a:rPr lang="en-US" dirty="0"/>
              <a:t> care (PCC) successfully, barriers must be addressed. Up to now, there has been a lack of comprehensive investigations on possible determinants of PCC across various health and social care organizations. </a:t>
            </a:r>
          </a:p>
          <a:p>
            <a:r>
              <a:rPr lang="en-US" dirty="0"/>
              <a:t>With increased research, the concept of person-centered care is advancing, and it remains an important concept in the health sector. Despite reported evidence of significant benefits, this concept is poorly utilized by professional nurses. The principle has not been demonstrated and absorbed at primary health care levels.</a:t>
            </a:r>
          </a:p>
          <a:p>
            <a:endParaRPr lang="en-US" dirty="0"/>
          </a:p>
          <a:p>
            <a:r>
              <a:rPr lang="en-US" dirty="0"/>
              <a:t>However, there are many research,  books, and guidelines where we can difficulties and obstacles identified and addressed them in practice.</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4</a:t>
            </a:fld>
            <a:endParaRPr lang="en-GB"/>
          </a:p>
        </p:txBody>
      </p:sp>
    </p:spTree>
    <p:extLst>
      <p:ext uri="{BB962C8B-B14F-4D97-AF65-F5344CB8AC3E}">
        <p14:creationId xmlns:p14="http://schemas.microsoft.com/office/powerpoint/2010/main" val="804882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This element of the framework focuses on facilitating patient participation in decision making by providing information and integrating newly formed perspectives into established </a:t>
            </a:r>
            <a:r>
              <a:rPr lang="en-US" dirty="0" err="1"/>
              <a:t>practises</a:t>
            </a:r>
            <a:r>
              <a:rPr lang="en-US" dirty="0"/>
              <a:t>.</a:t>
            </a:r>
          </a:p>
          <a:p>
            <a:endParaRPr lang="en-US" dirty="0"/>
          </a:p>
          <a:p>
            <a:r>
              <a:rPr lang="en-US" dirty="0"/>
              <a:t>The role of the person-</a:t>
            </a:r>
            <a:r>
              <a:rPr lang="en-US" dirty="0" err="1"/>
              <a:t>centred</a:t>
            </a:r>
            <a:r>
              <a:rPr lang="en-US" dirty="0"/>
              <a:t> practitioner is to be there for the patient, providing </a:t>
            </a:r>
            <a:r>
              <a:rPr lang="en-US" dirty="0" err="1"/>
              <a:t>personalised</a:t>
            </a:r>
            <a:r>
              <a:rPr lang="en-US" dirty="0"/>
              <a:t> support and practical expertise while empowering them to follow their own chosen path and make their own decisions. It is about being with the patient and acting with them, actively participating to activate the potential within themselves.</a:t>
            </a:r>
          </a:p>
          <a:p>
            <a:endParaRPr lang="en-US" dirty="0"/>
          </a:p>
          <a:p>
            <a:r>
              <a:rPr lang="en-US" dirty="0"/>
              <a:t>Those who care and those who are cared for do not have to relate to each other as strong and weak, but both can grow from the other's ability to learn from each other on an equal footing.</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31</a:t>
            </a:fld>
            <a:endParaRPr lang="en-GB"/>
          </a:p>
        </p:txBody>
      </p:sp>
    </p:spTree>
    <p:extLst>
      <p:ext uri="{BB962C8B-B14F-4D97-AF65-F5344CB8AC3E}">
        <p14:creationId xmlns:p14="http://schemas.microsoft.com/office/powerpoint/2010/main" val="2459281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Engagement is a way of working that reflects a practitioner's attachment to his or her patient. If we accept that each care situation is viewed as a unique interaction and that the focus is on the interaction with that person at that time, based on their own values and beliefs, we can assume that the practitioner is authentically engaging with the patient.</a:t>
            </a:r>
          </a:p>
          <a:p>
            <a:endParaRPr lang="en-US" dirty="0"/>
          </a:p>
          <a:p>
            <a:r>
              <a:rPr lang="en-US" dirty="0"/>
              <a:t>With this in mind, McCormack presents different levels of disengagement: full engagement, partial disengagement, and full disengagement.</a:t>
            </a:r>
          </a:p>
          <a:p>
            <a:endParaRPr lang="en-US" dirty="0"/>
          </a:p>
          <a:p>
            <a:r>
              <a:rPr lang="en-US" dirty="0"/>
              <a:t>Full engagement occurs when the patient and caregiver are connected in the relationship and there is a partnership of care. Shared decision making occurs, and the values of the caregiver and the patient are present at a subconscious level in the care and support.</a:t>
            </a:r>
          </a:p>
          <a:p>
            <a:endParaRPr lang="en-US" dirty="0"/>
          </a:p>
          <a:p>
            <a:r>
              <a:rPr lang="en-US" dirty="0"/>
              <a:t>As a result, partial disengagement occurs while the nurse takes stock of the situation and formulates the problem. At this point, the interconnected work between nurse and patient is interrupted, and regardless of the cause, the nurse-patient relationship is altered and the nurse may lose the maximum understanding that was present while engaged with the patient. Such a disconnection then requires a period of contemplation, and for a period of time, a complete separation occurs. At this point, the nurse must decide on appropriate actions to restore the relationship. Support mechanisms that facilitate reflective practice can help achieve this goal.</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32</a:t>
            </a:fld>
            <a:endParaRPr lang="en-GB"/>
          </a:p>
        </p:txBody>
      </p:sp>
    </p:spTree>
    <p:extLst>
      <p:ext uri="{BB962C8B-B14F-4D97-AF65-F5344CB8AC3E}">
        <p14:creationId xmlns:p14="http://schemas.microsoft.com/office/powerpoint/2010/main" val="1228347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It is often argued why the term empathy is not used, which is often considered more appropriate in the context of health care. The term sympathetic</a:t>
            </a:r>
            <a:r>
              <a:rPr lang="en-US" baseline="0" dirty="0"/>
              <a:t> </a:t>
            </a:r>
            <a:r>
              <a:rPr lang="en-US" dirty="0"/>
              <a:t>presence was chosen carefully to describe a way of relating to the patient that </a:t>
            </a:r>
            <a:r>
              <a:rPr lang="en-US" dirty="0" err="1"/>
              <a:t>recognises</a:t>
            </a:r>
            <a:r>
              <a:rPr lang="en-US" dirty="0"/>
              <a:t> the uniqueness and value of the individual and reflects the quality of the relationship between clinician and patient. When a therapist demonstrates a </a:t>
            </a:r>
            <a:r>
              <a:rPr lang="en-US" dirty="0" err="1"/>
              <a:t>saympathetic</a:t>
            </a:r>
            <a:r>
              <a:rPr lang="en-US" dirty="0"/>
              <a:t> understanding of the patient's losses and current limitations through acceptance of the person, a therapeutic relationship is established that aims to achieve an effective care outcome that focuses on the person's needs and life perspectives. Therefore, the ability to demonstrate an sympathetically presence depends on knowing the patient and having insight into his or her beliefs and values.</a:t>
            </a:r>
          </a:p>
          <a:p>
            <a:endParaRPr lang="en-US" dirty="0"/>
          </a:p>
          <a:p>
            <a:r>
              <a:rPr lang="en-US" dirty="0"/>
              <a:t>Every time a clinician approaches a patient for any reason, whether to administer medication, perform a procedure, or ask a specific question, it is an opportunity to focus on the person. There is an unresolved issue that needs to be addressed, and that can be a problem for a number of reasons. It may be because the practitioner does not feel confident or lacks the expertise to address the patient's needs, or it may be a result of the environment and other priorities that are stressing the practitioner at that time.</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33</a:t>
            </a:fld>
            <a:endParaRPr lang="en-GB"/>
          </a:p>
        </p:txBody>
      </p:sp>
    </p:spTree>
    <p:extLst>
      <p:ext uri="{BB962C8B-B14F-4D97-AF65-F5344CB8AC3E}">
        <p14:creationId xmlns:p14="http://schemas.microsoft.com/office/powerpoint/2010/main" val="2252543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The social model of health includes the basic needs for food, drink, shelter, warmth, etc. Access to as much information as possible and the ability and confidence to process that information, as well as the recognition that an individual is never completely isolated from other people and the external environment and cannot be understood in complete isolation from the influences of their environment. In this context, we take a more holistic, multidimensional approach to identifying patient needs, as distinct from a conceptual model.</a:t>
            </a:r>
          </a:p>
          <a:p>
            <a:endParaRPr lang="en-US" dirty="0"/>
          </a:p>
          <a:p>
            <a:r>
              <a:rPr lang="en-US" dirty="0"/>
              <a:t>The challenge is to ensure that therapists consider the whole person in a way that provides comprehensive therapeutic benefit.</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34</a:t>
            </a:fld>
            <a:endParaRPr lang="en-GB"/>
          </a:p>
        </p:txBody>
      </p:sp>
    </p:spTree>
    <p:extLst>
      <p:ext uri="{BB962C8B-B14F-4D97-AF65-F5344CB8AC3E}">
        <p14:creationId xmlns:p14="http://schemas.microsoft.com/office/powerpoint/2010/main" val="2300454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Person </a:t>
            </a:r>
            <a:r>
              <a:rPr lang="en-US" dirty="0" err="1"/>
              <a:t>centred</a:t>
            </a:r>
            <a:r>
              <a:rPr lang="en-US" dirty="0"/>
              <a:t> outcomes are the central construct within the framework and represent the results expected from effective person </a:t>
            </a:r>
            <a:r>
              <a:rPr lang="en-US" dirty="0" err="1"/>
              <a:t>centred</a:t>
            </a:r>
            <a:r>
              <a:rPr lang="en-US" dirty="0"/>
              <a:t> </a:t>
            </a:r>
            <a:r>
              <a:rPr lang="en-US" dirty="0" err="1"/>
              <a:t>practice.The</a:t>
            </a:r>
            <a:r>
              <a:rPr lang="en-US" dirty="0"/>
              <a:t> outcomes include a good experience of care, involvement in care, feeling of well being and existence of a health culture (previously creating  a </a:t>
            </a:r>
            <a:r>
              <a:rPr lang="en-US" dirty="0" err="1"/>
              <a:t>therateutic</a:t>
            </a:r>
            <a:r>
              <a:rPr lang="en-US" dirty="0"/>
              <a:t> environment).</a:t>
            </a:r>
            <a:endParaRPr lang="sl-SI" dirty="0"/>
          </a:p>
          <a:p>
            <a:endParaRPr lang="sl-SI" dirty="0"/>
          </a:p>
          <a:p>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35</a:t>
            </a:fld>
            <a:endParaRPr lang="en-GB"/>
          </a:p>
        </p:txBody>
      </p:sp>
    </p:spTree>
    <p:extLst>
      <p:ext uri="{BB962C8B-B14F-4D97-AF65-F5344CB8AC3E}">
        <p14:creationId xmlns:p14="http://schemas.microsoft.com/office/powerpoint/2010/main" val="855584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 good nursing experience reflects the valuation a patient or nurse places on their episode of care. At the </a:t>
            </a:r>
            <a:r>
              <a:rPr lang="en-US" dirty="0" err="1"/>
              <a:t>organisational</a:t>
            </a:r>
            <a:r>
              <a:rPr lang="en-US" dirty="0"/>
              <a:t> level, surveys are often conducted and lack </a:t>
            </a:r>
            <a:r>
              <a:rPr lang="en-US" dirty="0" err="1"/>
              <a:t>depth.The</a:t>
            </a:r>
            <a:r>
              <a:rPr lang="en-US" dirty="0"/>
              <a:t> decision to refine this outcome measure was based on research findings, as well as strategies and policies that focus on patient </a:t>
            </a:r>
            <a:r>
              <a:rPr lang="en-US" dirty="0" err="1"/>
              <a:t>experience.Patient</a:t>
            </a:r>
            <a:r>
              <a:rPr lang="en-US" dirty="0"/>
              <a:t> experience varies widely and is defined as feedback from patients about what actually happened during the course of care or treatment.</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36</a:t>
            </a:fld>
            <a:endParaRPr lang="en-GB"/>
          </a:p>
        </p:txBody>
      </p:sp>
    </p:spTree>
    <p:extLst>
      <p:ext uri="{BB962C8B-B14F-4D97-AF65-F5344CB8AC3E}">
        <p14:creationId xmlns:p14="http://schemas.microsoft.com/office/powerpoint/2010/main" val="1892384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err="1"/>
              <a:t>McCance</a:t>
            </a:r>
            <a:r>
              <a:rPr lang="en-US" dirty="0"/>
              <a:t> made the point that positive care experiences create a sense of well-being in patients and are a sign that patients feel valued. Similarly, professionals need to feel valued for their work, and this is also seen as a key aspect of outcome assessment in person-</a:t>
            </a:r>
            <a:r>
              <a:rPr lang="en-US" dirty="0" err="1"/>
              <a:t>centred</a:t>
            </a:r>
            <a:r>
              <a:rPr lang="en-US" dirty="0"/>
              <a:t> </a:t>
            </a:r>
            <a:r>
              <a:rPr lang="en-US" dirty="0" err="1"/>
              <a:t>practise</a:t>
            </a:r>
            <a:r>
              <a:rPr lang="en-US" dirty="0"/>
              <a:t>.</a:t>
            </a:r>
            <a:endParaRPr lang="sl-SI"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37</a:t>
            </a:fld>
            <a:endParaRPr lang="en-GB"/>
          </a:p>
        </p:txBody>
      </p:sp>
    </p:spTree>
    <p:extLst>
      <p:ext uri="{BB962C8B-B14F-4D97-AF65-F5344CB8AC3E}">
        <p14:creationId xmlns:p14="http://schemas.microsoft.com/office/powerpoint/2010/main" val="3486915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 healthy culture means living a positive life that embraces all dimensions of our </a:t>
            </a:r>
            <a:r>
              <a:rPr lang="en-US" dirty="0" err="1"/>
              <a:t>being.A</a:t>
            </a:r>
            <a:r>
              <a:rPr lang="en-US" dirty="0"/>
              <a:t> healthy culture is one in which decision-making is shared, relationships among employees are collaborative, leadership is transformative, innovative </a:t>
            </a:r>
            <a:r>
              <a:rPr lang="en-US" dirty="0" err="1"/>
              <a:t>practises</a:t>
            </a:r>
            <a:r>
              <a:rPr lang="en-US" dirty="0"/>
              <a:t> are supported, and the end result is for teams to work to develop a workplace that is people-</a:t>
            </a:r>
            <a:r>
              <a:rPr lang="en-US" dirty="0" err="1"/>
              <a:t>centred</a:t>
            </a:r>
            <a:r>
              <a:rPr lang="en-US" dirty="0"/>
              <a:t>.</a:t>
            </a:r>
          </a:p>
          <a:p>
            <a:endParaRPr lang="en-US" dirty="0"/>
          </a:p>
          <a:p>
            <a:r>
              <a:rPr lang="en-US" dirty="0"/>
              <a:t>The use of the term "healthy" reflects good health performance more broadly.</a:t>
            </a:r>
          </a:p>
          <a:p>
            <a:endParaRPr lang="en-US" dirty="0"/>
          </a:p>
          <a:p>
            <a:r>
              <a:rPr lang="en-US" dirty="0"/>
              <a:t>It has already been proven that empowering staff to deliver person-</a:t>
            </a:r>
            <a:r>
              <a:rPr lang="en-US" dirty="0" err="1"/>
              <a:t>centred</a:t>
            </a:r>
            <a:r>
              <a:rPr lang="en-US" dirty="0"/>
              <a:t> care has benefits for staff and consequently increases retention and job satisfaction.</a:t>
            </a:r>
            <a:endParaRPr lang="en-GB" baseline="0"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38</a:t>
            </a:fld>
            <a:endParaRPr lang="en-GB"/>
          </a:p>
        </p:txBody>
      </p:sp>
    </p:spTree>
    <p:extLst>
      <p:ext uri="{BB962C8B-B14F-4D97-AF65-F5344CB8AC3E}">
        <p14:creationId xmlns:p14="http://schemas.microsoft.com/office/powerpoint/2010/main" val="1228837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GB" dirty="0"/>
          </a:p>
          <a:p>
            <a:r>
              <a:rPr lang="en-US" dirty="0"/>
              <a:t>The Person-Centered Practice Inventory - Staff (PCPI - S) is a psychometrically valid instrument that specifically relates to a theoretical framework for person-centered practice and provides a general measure of person-centeredness. Here https://www.cpcpr.org/resources you can download the English, German, Swiss-German, Danish, Norwegian, Spanish and Malaysian versions of the PCPI-S and PCPI-C (Nursing).</a:t>
            </a:r>
          </a:p>
          <a:p>
            <a:endParaRPr lang="en-US" dirty="0"/>
          </a:p>
          <a:p>
            <a:r>
              <a:rPr lang="en-US" dirty="0"/>
              <a:t>On the following slides you will find the measurement instruments of the Person-Centered Practice Inventory (PCPI).</a:t>
            </a: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39</a:t>
            </a:fld>
            <a:endParaRPr lang="en-GB"/>
          </a:p>
        </p:txBody>
      </p:sp>
    </p:spTree>
    <p:extLst>
      <p:ext uri="{BB962C8B-B14F-4D97-AF65-F5344CB8AC3E}">
        <p14:creationId xmlns:p14="http://schemas.microsoft.com/office/powerpoint/2010/main" val="3559761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GB" dirty="0"/>
          </a:p>
          <a:p>
            <a:r>
              <a:rPr lang="en-US" dirty="0"/>
              <a:t>On the following slides you will find measurement tools from the Person-Centered Practice Inventory (PCPI), assessment forms for staff, service users and a revised tool for critical analysis of workplace culture .</a:t>
            </a:r>
            <a:endParaRPr lang="en-GB"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40</a:t>
            </a:fld>
            <a:endParaRPr lang="en-GB"/>
          </a:p>
        </p:txBody>
      </p:sp>
    </p:spTree>
    <p:extLst>
      <p:ext uri="{BB962C8B-B14F-4D97-AF65-F5344CB8AC3E}">
        <p14:creationId xmlns:p14="http://schemas.microsoft.com/office/powerpoint/2010/main" val="239434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Person-</a:t>
            </a:r>
            <a:r>
              <a:rPr lang="en-US" dirty="0" err="1"/>
              <a:t>centredness</a:t>
            </a:r>
            <a:r>
              <a:rPr lang="en-US" dirty="0"/>
              <a:t> is an</a:t>
            </a:r>
            <a:r>
              <a:rPr lang="sl-SI" dirty="0"/>
              <a:t> </a:t>
            </a:r>
            <a:r>
              <a:rPr lang="en-US" dirty="0"/>
              <a:t>approach  to practice established through the</a:t>
            </a:r>
            <a:r>
              <a:rPr lang="sl-SI" dirty="0"/>
              <a:t> </a:t>
            </a:r>
            <a:r>
              <a:rPr lang="en-US" dirty="0"/>
              <a:t>formation and fostering of</a:t>
            </a:r>
            <a:r>
              <a:rPr lang="sl-SI" dirty="0"/>
              <a:t> </a:t>
            </a:r>
            <a:r>
              <a:rPr lang="en-US" dirty="0"/>
              <a:t>healthful relationships</a:t>
            </a:r>
            <a:r>
              <a:rPr lang="sl-SI" dirty="0"/>
              <a:t> </a:t>
            </a:r>
            <a:r>
              <a:rPr lang="en-US" dirty="0"/>
              <a:t>between all care providers,</a:t>
            </a:r>
            <a:r>
              <a:rPr lang="sl-SI" dirty="0"/>
              <a:t> </a:t>
            </a:r>
            <a:r>
              <a:rPr lang="en-US" dirty="0"/>
              <a:t>service users and others</a:t>
            </a:r>
            <a:r>
              <a:rPr lang="sl-SI" dirty="0"/>
              <a:t> </a:t>
            </a:r>
            <a:r>
              <a:rPr lang="en-US" dirty="0"/>
              <a:t>significant to them in their</a:t>
            </a:r>
            <a:r>
              <a:rPr lang="sl-SI" dirty="0"/>
              <a:t> </a:t>
            </a:r>
            <a:r>
              <a:rPr lang="en-US" dirty="0"/>
              <a:t>lives. </a:t>
            </a:r>
          </a:p>
          <a:p>
            <a:r>
              <a:rPr lang="en-US" dirty="0"/>
              <a:t>It is underpinned by values of respect for persons (personhood), individual right to self-determination, mutual respect, and understanding. It is enabled by cultures of empowerment that foster continuous approaches to practice development”. This are words of Jan Dewing and Brendan McCormack and you can read  this as an editorial in the Journal of clinical practice with title Tell me, how do you define person-</a:t>
            </a:r>
            <a:r>
              <a:rPr lang="en-US" dirty="0" err="1"/>
              <a:t>centredness</a:t>
            </a:r>
            <a:r>
              <a:rPr lang="en-US" dirty="0"/>
              <a:t>?</a:t>
            </a:r>
          </a:p>
          <a:p>
            <a:endParaRPr lang="en-GB" dirty="0"/>
          </a:p>
          <a:p>
            <a:r>
              <a:rPr lang="en-GB" dirty="0"/>
              <a:t>The</a:t>
            </a:r>
            <a:r>
              <a:rPr lang="en-GB" baseline="0" dirty="0"/>
              <a:t> definition of person </a:t>
            </a:r>
            <a:r>
              <a:rPr lang="en-GB" baseline="0" dirty="0" err="1"/>
              <a:t>centredness</a:t>
            </a:r>
            <a:r>
              <a:rPr lang="en-GB" baseline="0" dirty="0"/>
              <a:t> by McCormack and </a:t>
            </a:r>
            <a:r>
              <a:rPr lang="en-GB" baseline="0" dirty="0" err="1"/>
              <a:t>McCance</a:t>
            </a:r>
            <a:r>
              <a:rPr lang="en-GB" baseline="0" dirty="0"/>
              <a:t> surfaces four attributes of persons and person-centred relationships:  </a:t>
            </a:r>
          </a:p>
          <a:p>
            <a:pPr marL="171450" indent="-171450">
              <a:buFontTx/>
              <a:buChar char="-"/>
            </a:pPr>
            <a:r>
              <a:rPr lang="en-GB" baseline="0" dirty="0"/>
              <a:t>Respect for all persons</a:t>
            </a:r>
          </a:p>
          <a:p>
            <a:pPr marL="171450" indent="-171450">
              <a:buFontTx/>
              <a:buChar char="-"/>
            </a:pPr>
            <a:r>
              <a:rPr lang="en-GB" baseline="0" dirty="0"/>
              <a:t>Engagement and collaboration </a:t>
            </a:r>
          </a:p>
          <a:p>
            <a:pPr marL="171450" indent="-171450">
              <a:buFontTx/>
              <a:buChar char="-"/>
            </a:pPr>
            <a:r>
              <a:rPr lang="en-GB" baseline="0" dirty="0"/>
              <a:t>Individual and collective right to determine their own destiny</a:t>
            </a:r>
          </a:p>
          <a:p>
            <a:pPr marL="171450" indent="-171450">
              <a:buFontTx/>
              <a:buChar char="-"/>
            </a:pPr>
            <a:r>
              <a:rPr lang="en-GB" baseline="0" dirty="0"/>
              <a:t>Equity and equality.</a:t>
            </a:r>
          </a:p>
          <a:p>
            <a:pPr marL="171450" indent="-171450">
              <a:buFontTx/>
              <a:buChar char="-"/>
            </a:pPr>
            <a:endParaRPr lang="en-GB" baseline="0" dirty="0"/>
          </a:p>
          <a:p>
            <a:pPr marL="171450" indent="-171450">
              <a:buFontTx/>
              <a:buChar char="-"/>
            </a:pP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5</a:t>
            </a:fld>
            <a:endParaRPr lang="en-GB"/>
          </a:p>
        </p:txBody>
      </p:sp>
    </p:spTree>
    <p:extLst>
      <p:ext uri="{BB962C8B-B14F-4D97-AF65-F5344CB8AC3E}">
        <p14:creationId xmlns:p14="http://schemas.microsoft.com/office/powerpoint/2010/main" val="190933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dirty="0"/>
              <a:t>https://www.cpcpr.org/_files/ugd/26205d_a985e51cdaca4fa293aa3540631a7bb1.pdf</a:t>
            </a:r>
            <a:endParaRPr lang="sl-SI" dirty="0"/>
          </a:p>
          <a:p>
            <a:endParaRPr lang="sl-SI"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41</a:t>
            </a:fld>
            <a:endParaRPr lang="en-GB"/>
          </a:p>
        </p:txBody>
      </p:sp>
    </p:spTree>
    <p:extLst>
      <p:ext uri="{BB962C8B-B14F-4D97-AF65-F5344CB8AC3E}">
        <p14:creationId xmlns:p14="http://schemas.microsoft.com/office/powerpoint/2010/main" val="442884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https://www.cpcpr.org/_files/ugd/26205d_3b93f3201fe04acdbf1cb0544b51d575.pdf</a:t>
            </a:r>
          </a:p>
          <a:p>
            <a:endParaRPr lang="sl-SI" dirty="0"/>
          </a:p>
          <a:p>
            <a:endParaRPr lang="sl-SI"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42</a:t>
            </a:fld>
            <a:endParaRPr lang="en-GB"/>
          </a:p>
        </p:txBody>
      </p:sp>
    </p:spTree>
    <p:extLst>
      <p:ext uri="{BB962C8B-B14F-4D97-AF65-F5344CB8AC3E}">
        <p14:creationId xmlns:p14="http://schemas.microsoft.com/office/powerpoint/2010/main" val="2769004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https://www.cpcpr.org/_files/ugd/26205d_69c91d56cfe847a8919649a43d8cd991.pdf</a:t>
            </a:r>
          </a:p>
          <a:p>
            <a:endParaRPr lang="sl-SI" dirty="0"/>
          </a:p>
          <a:p>
            <a:endParaRPr lang="sl-SI" dirty="0"/>
          </a:p>
          <a:p>
            <a:endParaRPr lang="sl-SI"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43</a:t>
            </a:fld>
            <a:endParaRPr lang="en-GB"/>
          </a:p>
        </p:txBody>
      </p:sp>
    </p:spTree>
    <p:extLst>
      <p:ext uri="{BB962C8B-B14F-4D97-AF65-F5344CB8AC3E}">
        <p14:creationId xmlns:p14="http://schemas.microsoft.com/office/powerpoint/2010/main" val="728771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https://www.cpcpr.org/_files/ugd/26205d_e31213a6afbc4e18b4cfa2d2c3386357.pdf</a:t>
            </a:r>
          </a:p>
          <a:p>
            <a:endParaRPr lang="sl-SI" dirty="0"/>
          </a:p>
          <a:p>
            <a:endParaRPr lang="sl-SI" dirty="0"/>
          </a:p>
          <a:p>
            <a:endParaRPr lang="sl-SI"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44</a:t>
            </a:fld>
            <a:endParaRPr lang="en-GB"/>
          </a:p>
        </p:txBody>
      </p:sp>
    </p:spTree>
    <p:extLst>
      <p:ext uri="{BB962C8B-B14F-4D97-AF65-F5344CB8AC3E}">
        <p14:creationId xmlns:p14="http://schemas.microsoft.com/office/powerpoint/2010/main" val="4193588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r>
              <a:rPr lang="en-US" dirty="0"/>
              <a:t>At the end you will find some notes for your further reading and an explanation of the practice of McCormack and </a:t>
            </a:r>
            <a:r>
              <a:rPr lang="en-US" dirty="0" err="1"/>
              <a:t>McCance</a:t>
            </a:r>
            <a:r>
              <a:rPr lang="en-US" dirty="0"/>
              <a:t>.</a:t>
            </a: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45</a:t>
            </a:fld>
            <a:endParaRPr lang="en-GB"/>
          </a:p>
        </p:txBody>
      </p:sp>
    </p:spTree>
    <p:extLst>
      <p:ext uri="{BB962C8B-B14F-4D97-AF65-F5344CB8AC3E}">
        <p14:creationId xmlns:p14="http://schemas.microsoft.com/office/powerpoint/2010/main" val="292682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a:r>
              <a:rPr lang="en-US" sz="1200" b="0" i="0" u="none" strike="noStrike" baseline="0" dirty="0">
                <a:latin typeface="Calibri" panose="020F0502020204030204" pitchFamily="34" charset="0"/>
              </a:rPr>
              <a:t>The core concept of person-</a:t>
            </a:r>
            <a:r>
              <a:rPr lang="en-US" sz="1200" b="0" i="0" u="none" strike="noStrike" baseline="0" dirty="0" err="1">
                <a:latin typeface="Calibri" panose="020F0502020204030204" pitchFamily="34" charset="0"/>
              </a:rPr>
              <a:t>centredness</a:t>
            </a:r>
            <a:r>
              <a:rPr lang="en-US" sz="1200" b="0" i="0" u="none" strike="noStrike" baseline="0" dirty="0">
                <a:latin typeface="Calibri" panose="020F0502020204030204" pitchFamily="34" charset="0"/>
              </a:rPr>
              <a:t>, personhood, is that the person in care is placed at the </a:t>
            </a:r>
            <a:r>
              <a:rPr lang="en-US" sz="1200" b="0" i="0" u="none" strike="noStrike" baseline="0" dirty="0" err="1">
                <a:latin typeface="Calibri" panose="020F0502020204030204" pitchFamily="34" charset="0"/>
              </a:rPr>
              <a:t>centre</a:t>
            </a:r>
            <a:r>
              <a:rPr lang="en-US" sz="1200" b="0" i="0" u="none" strike="noStrike" baseline="0" dirty="0">
                <a:latin typeface="Calibri" panose="020F0502020204030204" pitchFamily="34" charset="0"/>
              </a:rPr>
              <a:t> of all efforts, so the focus of action is primarily on what matters to them</a:t>
            </a:r>
          </a:p>
          <a:p>
            <a:pPr algn="l"/>
            <a:r>
              <a:rPr lang="en-US" sz="1200" b="0" i="0" u="none" strike="noStrike" baseline="0" dirty="0">
                <a:latin typeface="Calibri" panose="020F0502020204030204" pitchFamily="34" charset="0"/>
              </a:rPr>
              <a:t>as a person, supporting a neutral understanding of personhood with different manifestations of ‘self’ (McCormack and </a:t>
            </a:r>
            <a:r>
              <a:rPr lang="en-US" sz="1200" b="0" i="0" u="none" strike="noStrike" baseline="0" dirty="0" err="1">
                <a:latin typeface="Calibri" panose="020F0502020204030204" pitchFamily="34" charset="0"/>
              </a:rPr>
              <a:t>McCance</a:t>
            </a:r>
            <a:r>
              <a:rPr lang="en-US" sz="1200" b="0" i="0" u="none" strike="noStrike" baseline="0" dirty="0">
                <a:latin typeface="Calibri" panose="020F0502020204030204" pitchFamily="34" charset="0"/>
              </a:rPr>
              <a:t>, 2017). </a:t>
            </a:r>
          </a:p>
          <a:p>
            <a:pPr algn="l"/>
            <a:endParaRPr lang="sl-SI"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Person-</a:t>
            </a:r>
            <a:r>
              <a:rPr lang="en-US" sz="1200" b="0" i="0" u="none" strike="noStrike" baseline="0" dirty="0" err="1">
                <a:latin typeface="Calibri" panose="020F0502020204030204" pitchFamily="34" charset="0"/>
              </a:rPr>
              <a:t>centredness</a:t>
            </a:r>
            <a:r>
              <a:rPr lang="en-US" sz="1200" b="0" i="0" u="none" strike="noStrike" baseline="0" dirty="0">
                <a:latin typeface="Calibri" panose="020F0502020204030204" pitchFamily="34" charset="0"/>
              </a:rPr>
              <a:t> requires paying attention to our being as persons (McCormack and </a:t>
            </a:r>
            <a:r>
              <a:rPr lang="en-US" sz="1200" b="0" i="0" u="none" strike="noStrike" baseline="0" dirty="0" err="1">
                <a:latin typeface="Calibri" panose="020F0502020204030204" pitchFamily="34" charset="0"/>
              </a:rPr>
              <a:t>McCance</a:t>
            </a:r>
            <a:r>
              <a:rPr lang="en-US" sz="1200" b="0" i="0" u="none" strike="noStrike" baseline="0" dirty="0">
                <a:latin typeface="Calibri" panose="020F0502020204030204" pitchFamily="34" charset="0"/>
              </a:rPr>
              <a:t>, 2017). The fundamental principles reflect the modes of being at the core of person-</a:t>
            </a:r>
            <a:r>
              <a:rPr lang="en-US" sz="1200" b="0" i="0" u="none" strike="noStrike" baseline="0" dirty="0" err="1">
                <a:latin typeface="Calibri" panose="020F0502020204030204" pitchFamily="34" charset="0"/>
              </a:rPr>
              <a:t>centredness</a:t>
            </a:r>
            <a:r>
              <a:rPr lang="en-US" sz="1200" b="0" i="0" u="none" strike="noStrike" baseline="0" dirty="0">
                <a:latin typeface="Calibri" panose="020F0502020204030204" pitchFamily="34" charset="0"/>
              </a:rPr>
              <a:t>, as proposed by McCormack (2004): </a:t>
            </a:r>
          </a:p>
          <a:p>
            <a:pPr algn="l"/>
            <a:r>
              <a:rPr lang="en-US" sz="1200" b="0" i="0" u="none" strike="noStrike" baseline="0" dirty="0">
                <a:latin typeface="Calibri" panose="020F0502020204030204" pitchFamily="34" charset="0"/>
              </a:rPr>
              <a:t>- being in relation (having meaningful relationships), </a:t>
            </a:r>
          </a:p>
          <a:p>
            <a:pPr marL="171450" indent="-171450" algn="l">
              <a:buFontTx/>
              <a:buChar char="-"/>
            </a:pPr>
            <a:r>
              <a:rPr lang="en-US" sz="1200" b="0" i="0" u="none" strike="noStrike" baseline="0" dirty="0">
                <a:latin typeface="Calibri" panose="020F0502020204030204" pitchFamily="34" charset="0"/>
              </a:rPr>
              <a:t>being in a social world (participating in social life and current events), </a:t>
            </a:r>
          </a:p>
          <a:p>
            <a:pPr marL="171450" indent="-171450" algn="l">
              <a:buFontTx/>
              <a:buChar char="-"/>
            </a:pPr>
            <a:r>
              <a:rPr lang="en-US" sz="1200" b="0" i="0" u="none" strike="noStrike" baseline="0" dirty="0">
                <a:latin typeface="Calibri" panose="020F0502020204030204" pitchFamily="34" charset="0"/>
              </a:rPr>
              <a:t>Being in place (living in a familiar, person-in-care-friendly and home-like environment), and </a:t>
            </a:r>
          </a:p>
          <a:p>
            <a:pPr marL="171450" indent="-171450" algn="l">
              <a:buFontTx/>
              <a:buChar char="-"/>
            </a:pPr>
            <a:r>
              <a:rPr lang="en-US" sz="1200" b="0" i="0" u="none" strike="noStrike" baseline="0" dirty="0">
                <a:latin typeface="Calibri" panose="020F0502020204030204" pitchFamily="34" charset="0"/>
              </a:rPr>
              <a:t>being with self (maintaining identity and self-esteem, being free in decisions, and experiencing meaning in everyday </a:t>
            </a:r>
            <a:r>
              <a:rPr lang="sl-SI" sz="1200" b="0" i="0" u="none" strike="noStrike" baseline="0" dirty="0" err="1">
                <a:latin typeface="Calibri" panose="020F0502020204030204" pitchFamily="34" charset="0"/>
              </a:rPr>
              <a:t>life</a:t>
            </a:r>
            <a:r>
              <a:rPr lang="sl-SI" sz="1200" b="0" i="0" u="none" strike="noStrike" baseline="0" dirty="0">
                <a:latin typeface="Calibri" panose="020F0502020204030204" pitchFamily="34" charset="0"/>
              </a:rPr>
              <a:t>)</a:t>
            </a:r>
          </a:p>
          <a:p>
            <a:pPr marL="171450" indent="-171450" algn="l">
              <a:buFontTx/>
              <a:buChar char="-"/>
            </a:pPr>
            <a:r>
              <a:rPr lang="sl-SI" sz="1200" b="0" i="0" u="none" strike="noStrike" baseline="0" dirty="0" err="1">
                <a:latin typeface="Calibri" panose="020F0502020204030204" pitchFamily="34" charset="0"/>
              </a:rPr>
              <a:t>Being</a:t>
            </a:r>
            <a:r>
              <a:rPr lang="sl-SI" sz="1200" b="0" i="0" u="none" strike="noStrike" baseline="0" dirty="0">
                <a:latin typeface="Calibri" panose="020F0502020204030204" pitchFamily="34" charset="0"/>
              </a:rPr>
              <a:t> in time.</a:t>
            </a:r>
          </a:p>
          <a:p>
            <a:pPr marL="171450" indent="-171450" algn="l">
              <a:buFontTx/>
              <a:buChar char="-"/>
            </a:pPr>
            <a:endParaRPr lang="sl-SI" sz="1200" b="0" i="0" u="none" strike="noStrike" baseline="0" dirty="0">
              <a:latin typeface="Calibri" panose="020F0502020204030204" pitchFamily="34" charset="0"/>
            </a:endParaRPr>
          </a:p>
          <a:p>
            <a:pPr marL="0" indent="0" algn="l">
              <a:buFontTx/>
              <a:buNone/>
            </a:pPr>
            <a:r>
              <a:rPr lang="sl-SI" sz="1200" b="0" i="0" u="none" strike="noStrike" baseline="0" dirty="0" err="1">
                <a:latin typeface="Calibri" panose="020F0502020204030204" pitchFamily="34" charset="0"/>
              </a:rPr>
              <a:t>Dementia</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care</a:t>
            </a:r>
            <a:r>
              <a:rPr lang="sl-SI" sz="1200" b="0" i="0" u="none" strike="noStrike" baseline="0" dirty="0">
                <a:latin typeface="Calibri" panose="020F0502020204030204" pitchFamily="34" charset="0"/>
              </a:rPr>
              <a:t> is used </a:t>
            </a:r>
            <a:r>
              <a:rPr lang="sl-SI" sz="1200" b="0" i="0" u="none" strike="noStrike" baseline="0" dirty="0" err="1">
                <a:latin typeface="Calibri" panose="020F0502020204030204" pitchFamily="34" charset="0"/>
              </a:rPr>
              <a:t>here</a:t>
            </a:r>
            <a:r>
              <a:rPr lang="sl-SI" sz="1200" b="0" i="0" u="none" strike="noStrike" baseline="0" dirty="0">
                <a:latin typeface="Calibri" panose="020F0502020204030204" pitchFamily="34" charset="0"/>
              </a:rPr>
              <a:t> as </a:t>
            </a:r>
            <a:r>
              <a:rPr lang="sl-SI" sz="1200" b="0" i="0" u="none" strike="noStrike" baseline="0" dirty="0" err="1">
                <a:latin typeface="Calibri" panose="020F0502020204030204" pitchFamily="34" charset="0"/>
              </a:rPr>
              <a:t>an</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example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of</a:t>
            </a:r>
            <a:r>
              <a:rPr lang="sl-SI" sz="1200" b="0" i="0" u="none" strike="noStrike" baseline="0" dirty="0">
                <a:latin typeface="Calibri" panose="020F0502020204030204" pitchFamily="34" charset="0"/>
              </a:rPr>
              <a:t> how </a:t>
            </a:r>
            <a:r>
              <a:rPr lang="sl-SI" sz="1200" b="0" i="0" u="none" strike="noStrike" baseline="0" dirty="0" err="1">
                <a:latin typeface="Calibri" panose="020F0502020204030204" pitchFamily="34" charset="0"/>
              </a:rPr>
              <a:t>different</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percpective</a:t>
            </a:r>
            <a:r>
              <a:rPr lang="sl-SI" sz="1200" b="0" i="0" u="none" strike="noStrike" baseline="0" dirty="0">
                <a:latin typeface="Calibri" panose="020F0502020204030204" pitchFamily="34" charset="0"/>
              </a:rPr>
              <a:t> on </a:t>
            </a:r>
            <a:r>
              <a:rPr lang="sl-SI" sz="1200" b="0" i="0" u="none" strike="noStrike" baseline="0" dirty="0" err="1">
                <a:latin typeface="Calibri" panose="020F0502020204030204" pitchFamily="34" charset="0"/>
              </a:rPr>
              <a:t>personhood</a:t>
            </a:r>
            <a:r>
              <a:rPr lang="sl-SI" sz="1200" b="0" i="0" u="none" strike="noStrike" baseline="0" dirty="0">
                <a:latin typeface="Calibri" panose="020F0502020204030204" pitchFamily="34" charset="0"/>
              </a:rPr>
              <a:t> influence </a:t>
            </a:r>
            <a:r>
              <a:rPr lang="sl-SI" sz="1200" b="0" i="0" u="none" strike="noStrike" baseline="0" dirty="0" err="1">
                <a:latin typeface="Calibri" panose="020F0502020204030204" pitchFamily="34" charset="0"/>
              </a:rPr>
              <a:t>the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care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of</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the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older</a:t>
            </a:r>
            <a:r>
              <a:rPr lang="sl-SI" sz="1200" b="0" i="0" u="none" strike="noStrike" baseline="0" dirty="0">
                <a:latin typeface="Calibri" panose="020F0502020204030204" pitchFamily="34" charset="0"/>
              </a:rPr>
              <a:t> person.</a:t>
            </a:r>
          </a:p>
          <a:p>
            <a:pPr marL="0" indent="0" algn="l">
              <a:buFontTx/>
              <a:buNone/>
            </a:pPr>
            <a:endParaRPr lang="sl-SI" dirty="0"/>
          </a:p>
          <a:p>
            <a:r>
              <a:rPr lang="en-US" dirty="0"/>
              <a:t>The person with dementia should be seen as an embodied being, as they still experience feelings, perceptions and emotions, have the ability to form relationships, have aspects of self-identify that come to light occasionally, experience enjoyment and can still lead a satisfactory life (Dewing, 2008; Post, 2013).</a:t>
            </a:r>
          </a:p>
          <a:p>
            <a:endParaRPr lang="en-US" dirty="0"/>
          </a:p>
          <a:p>
            <a:r>
              <a:rPr lang="en-US" dirty="0"/>
              <a:t>In the Journal of Aging Society, you can read an article A multiple perspective views of personhood in dementia where the authors compare the inclusion and rationale of three groups of people- person with dementia, a family </a:t>
            </a:r>
            <a:r>
              <a:rPr lang="en-US" dirty="0" err="1"/>
              <a:t>carer</a:t>
            </a:r>
            <a:r>
              <a:rPr lang="en-US" dirty="0"/>
              <a:t>, and a formal caregiver. </a:t>
            </a:r>
            <a:endParaRPr lang="sl-SI" dirty="0"/>
          </a:p>
          <a:p>
            <a:endParaRPr lang="sl-SI" dirty="0"/>
          </a:p>
          <a:p>
            <a:r>
              <a:rPr lang="sl-SI" dirty="0" err="1"/>
              <a:t>Being</a:t>
            </a:r>
            <a:r>
              <a:rPr lang="sl-SI" dirty="0"/>
              <a:t>, </a:t>
            </a:r>
            <a:r>
              <a:rPr lang="sl-SI" dirty="0" err="1"/>
              <a:t>doing</a:t>
            </a:r>
            <a:r>
              <a:rPr lang="sl-SI" dirty="0"/>
              <a:t>, </a:t>
            </a:r>
            <a:r>
              <a:rPr lang="sl-SI" dirty="0" err="1"/>
              <a:t>belonging</a:t>
            </a:r>
            <a:r>
              <a:rPr lang="sl-SI" dirty="0"/>
              <a:t>, </a:t>
            </a:r>
            <a:r>
              <a:rPr lang="sl-SI" dirty="0" err="1"/>
              <a:t>becoming</a:t>
            </a:r>
            <a:r>
              <a:rPr lang="sl-SI" dirty="0"/>
              <a:t> – </a:t>
            </a:r>
            <a:r>
              <a:rPr lang="sl-SI" dirty="0" err="1"/>
              <a:t>occupational</a:t>
            </a:r>
            <a:r>
              <a:rPr lang="sl-SI" baseline="0" dirty="0"/>
              <a:t> </a:t>
            </a:r>
            <a:r>
              <a:rPr lang="sl-SI" baseline="0" dirty="0" err="1"/>
              <a:t>therapy</a:t>
            </a:r>
            <a:r>
              <a:rPr lang="sl-SI" baseline="0" dirty="0"/>
              <a:t> </a:t>
            </a:r>
            <a:r>
              <a:rPr lang="sl-SI" baseline="0" dirty="0" err="1"/>
              <a:t>filozophy</a:t>
            </a:r>
            <a:r>
              <a:rPr lang="sl-SI" baseline="0" dirty="0"/>
              <a:t> (</a:t>
            </a:r>
            <a:r>
              <a:rPr lang="sl-SI" baseline="0" dirty="0" err="1"/>
              <a:t>Hitch</a:t>
            </a:r>
            <a:r>
              <a:rPr lang="sl-SI" baseline="0" dirty="0"/>
              <a:t> et </a:t>
            </a:r>
            <a:r>
              <a:rPr lang="sl-SI" baseline="0" dirty="0" err="1"/>
              <a:t>al</a:t>
            </a:r>
            <a:r>
              <a:rPr lang="sl-SI" baseline="0" dirty="0"/>
              <a:t>., 2014) is </a:t>
            </a:r>
            <a:r>
              <a:rPr lang="sl-SI" baseline="0" dirty="0" err="1"/>
              <a:t>also</a:t>
            </a:r>
            <a:r>
              <a:rPr lang="sl-SI" baseline="0" dirty="0"/>
              <a:t> </a:t>
            </a:r>
            <a:r>
              <a:rPr lang="sl-SI" baseline="0" dirty="0" err="1"/>
              <a:t>close</a:t>
            </a:r>
            <a:r>
              <a:rPr lang="sl-SI" baseline="0" dirty="0"/>
              <a:t> </a:t>
            </a:r>
            <a:r>
              <a:rPr lang="sl-SI" baseline="0" dirty="0" err="1"/>
              <a:t>related</a:t>
            </a:r>
            <a:r>
              <a:rPr lang="sl-SI" baseline="0" dirty="0"/>
              <a:t> to person center </a:t>
            </a:r>
            <a:r>
              <a:rPr lang="sl-SI" baseline="0" dirty="0" err="1"/>
              <a:t>care</a:t>
            </a:r>
            <a:endParaRPr lang="sl-SI" baseline="0" dirty="0"/>
          </a:p>
          <a:p>
            <a:endParaRPr lang="sl-SI" baseline="0" dirty="0"/>
          </a:p>
          <a:p>
            <a:r>
              <a:rPr lang="en-US" dirty="0"/>
              <a:t>Examining Relationships between Physical Environments and Behaviors of Residents with Dementia in a Retrofit Special Care Unit</a:t>
            </a:r>
            <a:r>
              <a:rPr lang="sl-SI" dirty="0"/>
              <a:t> </a:t>
            </a:r>
            <a:r>
              <a:rPr lang="en-GB" dirty="0"/>
              <a:t>https://journals.sagepub.com/doi/10.1111/joid.12094</a:t>
            </a:r>
            <a:endParaRPr lang="sl-SI" dirty="0"/>
          </a:p>
          <a:p>
            <a:endParaRPr lang="sl-SI" dirty="0"/>
          </a:p>
          <a:p>
            <a:r>
              <a:rPr lang="en-GB" dirty="0"/>
              <a:t>https://www.youtube.com/watch?v=krPt8z0okoQ</a:t>
            </a:r>
            <a:endParaRPr lang="sl-SI" dirty="0"/>
          </a:p>
          <a:p>
            <a:endParaRPr lang="sl-SI" dirty="0"/>
          </a:p>
          <a:p>
            <a:r>
              <a:rPr lang="sl-SI" dirty="0"/>
              <a:t>https://www.cambridge.org/core/journals/ageing-and-society/article/abs/multiple-perspective-view-of-personhood-in-dementia/617B0BD0337AF500484010B738747452</a:t>
            </a:r>
          </a:p>
          <a:p>
            <a:endParaRPr lang="sl-SI"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6</a:t>
            </a:fld>
            <a:endParaRPr lang="en-GB"/>
          </a:p>
        </p:txBody>
      </p:sp>
    </p:spTree>
    <p:extLst>
      <p:ext uri="{BB962C8B-B14F-4D97-AF65-F5344CB8AC3E}">
        <p14:creationId xmlns:p14="http://schemas.microsoft.com/office/powerpoint/2010/main" val="127055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So that we can  understand and put PCC into practice, first you should know yourself, I should know myself.</a:t>
            </a:r>
          </a:p>
          <a:p>
            <a:endParaRPr lang="en-US" dirty="0"/>
          </a:p>
          <a:p>
            <a:r>
              <a:rPr lang="en-US" dirty="0"/>
              <a:t>Who am I?</a:t>
            </a:r>
          </a:p>
          <a:p>
            <a:endParaRPr lang="en-US" dirty="0"/>
          </a:p>
          <a:p>
            <a:r>
              <a:rPr lang="en-US" dirty="0"/>
              <a:t>In list below you can find some questions. </a:t>
            </a:r>
            <a:r>
              <a:rPr lang="sl-SI" dirty="0"/>
              <a:t>A</a:t>
            </a:r>
            <a:r>
              <a:rPr lang="en-US" dirty="0" err="1"/>
              <a:t>nswer</a:t>
            </a:r>
            <a:r>
              <a:rPr lang="en-US" dirty="0"/>
              <a:t> them individually</a:t>
            </a:r>
            <a:r>
              <a:rPr lang="sl-SI" dirty="0"/>
              <a:t>. </a:t>
            </a:r>
            <a:r>
              <a:rPr lang="en-US" dirty="0"/>
              <a:t>Write down the answers on a peace of paper. Than make groups and share answers with others and make discussion.</a:t>
            </a:r>
            <a:endParaRPr lang="sl-SI" dirty="0"/>
          </a:p>
          <a:p>
            <a:endParaRPr lang="sl-SI" baseline="0" dirty="0"/>
          </a:p>
          <a:p>
            <a:endParaRPr lang="sl-SI" baseline="0" dirty="0"/>
          </a:p>
          <a:p>
            <a:r>
              <a:rPr lang="sl-SI" baseline="0" dirty="0" err="1"/>
              <a:t>If</a:t>
            </a:r>
            <a:r>
              <a:rPr lang="sl-SI" baseline="0" dirty="0"/>
              <a:t> </a:t>
            </a:r>
            <a:r>
              <a:rPr lang="sl-SI" baseline="0" dirty="0" err="1"/>
              <a:t>have</a:t>
            </a:r>
            <a:r>
              <a:rPr lang="sl-SI" baseline="0" dirty="0"/>
              <a:t> </a:t>
            </a:r>
            <a:r>
              <a:rPr lang="sl-SI" baseline="0" dirty="0" err="1"/>
              <a:t>still</a:t>
            </a:r>
            <a:r>
              <a:rPr lang="sl-SI" baseline="0" dirty="0"/>
              <a:t> time go to </a:t>
            </a:r>
            <a:r>
              <a:rPr lang="sl-SI" baseline="0" dirty="0" err="1"/>
              <a:t>the</a:t>
            </a:r>
            <a:r>
              <a:rPr lang="sl-SI" baseline="0" dirty="0"/>
              <a:t> </a:t>
            </a:r>
            <a:r>
              <a:rPr lang="sl-SI" baseline="0" dirty="0" err="1"/>
              <a:t>wbsite</a:t>
            </a:r>
            <a:r>
              <a:rPr lang="sl-SI" baseline="0" dirty="0"/>
              <a:t> </a:t>
            </a:r>
            <a:r>
              <a:rPr lang="sl-SI" baseline="0" dirty="0" err="1"/>
              <a:t>and</a:t>
            </a:r>
            <a:r>
              <a:rPr lang="sl-SI" baseline="0" dirty="0"/>
              <a:t> </a:t>
            </a:r>
            <a:r>
              <a:rPr lang="sl-SI" baseline="0" dirty="0" err="1"/>
              <a:t>solve</a:t>
            </a:r>
            <a:r>
              <a:rPr lang="sl-SI" baseline="0" dirty="0"/>
              <a:t> </a:t>
            </a:r>
            <a:r>
              <a:rPr lang="sl-SI" baseline="0" dirty="0" err="1"/>
              <a:t>the</a:t>
            </a:r>
            <a:r>
              <a:rPr lang="sl-SI" baseline="0" dirty="0"/>
              <a:t> </a:t>
            </a:r>
            <a:r>
              <a:rPr lang="sl-SI" baseline="0" dirty="0" err="1"/>
              <a:t>quiz</a:t>
            </a:r>
            <a:r>
              <a:rPr lang="sl-SI" baseline="0" dirty="0"/>
              <a:t>: https://www.proprofs.com/quiz-school/story.php?title=pq-what-type-of-person-am-i_2d4 </a:t>
            </a:r>
          </a:p>
          <a:p>
            <a:endParaRPr lang="sl-SI" baseline="0" dirty="0"/>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7</a:t>
            </a:fld>
            <a:endParaRPr lang="en-GB"/>
          </a:p>
        </p:txBody>
      </p:sp>
    </p:spTree>
    <p:extLst>
      <p:ext uri="{BB962C8B-B14F-4D97-AF65-F5344CB8AC3E}">
        <p14:creationId xmlns:p14="http://schemas.microsoft.com/office/powerpoint/2010/main" val="259393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Brendan McCormack and Tanya </a:t>
            </a:r>
            <a:r>
              <a:rPr lang="en-US" dirty="0" err="1"/>
              <a:t>McCance</a:t>
            </a:r>
            <a:r>
              <a:rPr lang="en-US" dirty="0"/>
              <a:t> have been responsive and receptive to advances in </a:t>
            </a:r>
            <a:r>
              <a:rPr lang="en-US" dirty="0" err="1"/>
              <a:t>personcentred</a:t>
            </a:r>
            <a:r>
              <a:rPr lang="sl-SI" dirty="0"/>
              <a:t> </a:t>
            </a:r>
            <a:r>
              <a:rPr lang="en-US" dirty="0"/>
              <a:t>knowledge and research over a long period of time and the framework has been refined</a:t>
            </a:r>
          </a:p>
          <a:p>
            <a:r>
              <a:rPr lang="en-US" dirty="0"/>
              <a:t>accordingly (2006-2019). It originated as a nursing framework – the Person-</a:t>
            </a:r>
            <a:r>
              <a:rPr lang="en-US" dirty="0" err="1"/>
              <a:t>centred</a:t>
            </a:r>
            <a:r>
              <a:rPr lang="en-US" dirty="0"/>
              <a:t> Nursing Framework</a:t>
            </a:r>
            <a:r>
              <a:rPr lang="sl-SI" dirty="0"/>
              <a:t> </a:t>
            </a:r>
            <a:r>
              <a:rPr lang="en-US" dirty="0"/>
              <a:t>(McCormack and </a:t>
            </a:r>
            <a:r>
              <a:rPr lang="en-US" dirty="0" err="1"/>
              <a:t>McCance</a:t>
            </a:r>
            <a:r>
              <a:rPr lang="en-US" dirty="0"/>
              <a:t>, 2006; 2010) – and has been used as the theoretical framework of many</a:t>
            </a:r>
          </a:p>
          <a:p>
            <a:r>
              <a:rPr lang="en-US" dirty="0"/>
              <a:t>research projects (for example, Buckley et al., 2013; van der </a:t>
            </a:r>
            <a:r>
              <a:rPr lang="en-US" dirty="0" err="1"/>
              <a:t>Cingel</a:t>
            </a:r>
            <a:r>
              <a:rPr lang="en-US" dirty="0"/>
              <a:t> et al., 2016; </a:t>
            </a:r>
            <a:r>
              <a:rPr lang="en-US" dirty="0" err="1"/>
              <a:t>Lannie</a:t>
            </a:r>
            <a:r>
              <a:rPr lang="en-US" dirty="0"/>
              <a:t> and </a:t>
            </a:r>
            <a:r>
              <a:rPr lang="en-US" dirty="0" err="1"/>
              <a:t>Peelo-Kilroe</a:t>
            </a:r>
            <a:r>
              <a:rPr lang="en-US" dirty="0"/>
              <a:t>,</a:t>
            </a:r>
            <a:r>
              <a:rPr lang="sl-SI" dirty="0"/>
              <a:t> </a:t>
            </a:r>
            <a:r>
              <a:rPr lang="en-US" dirty="0"/>
              <a:t>2017; Lynch et al., 2018; McCormack et al., 2018). This has provided greater depth and understanding</a:t>
            </a:r>
          </a:p>
          <a:p>
            <a:r>
              <a:rPr lang="en-US" dirty="0"/>
              <a:t>as to how the theoretical framework can be applied to clinical practice.</a:t>
            </a:r>
            <a:endParaRPr lang="sl-SI" dirty="0"/>
          </a:p>
          <a:p>
            <a:endParaRPr lang="sl-SI" dirty="0"/>
          </a:p>
          <a:p>
            <a:r>
              <a:rPr lang="en-US" dirty="0"/>
              <a:t>The development of the </a:t>
            </a:r>
            <a:r>
              <a:rPr lang="en-US" dirty="0" err="1"/>
              <a:t>Personcentred</a:t>
            </a:r>
            <a:r>
              <a:rPr lang="sl-SI" dirty="0"/>
              <a:t> </a:t>
            </a:r>
            <a:r>
              <a:rPr lang="en-US" dirty="0"/>
              <a:t>Nursing and Person-</a:t>
            </a:r>
            <a:r>
              <a:rPr lang="en-US" dirty="0" err="1"/>
              <a:t>centred</a:t>
            </a:r>
            <a:r>
              <a:rPr lang="sl-SI" dirty="0"/>
              <a:t> </a:t>
            </a:r>
            <a:r>
              <a:rPr lang="en-US" dirty="0"/>
              <a:t>Practice Frameworks has spanned</a:t>
            </a:r>
            <a:r>
              <a:rPr lang="sl-SI" dirty="0"/>
              <a:t> </a:t>
            </a:r>
            <a:r>
              <a:rPr lang="en-US" dirty="0"/>
              <a:t>over 20 years of research, practice</a:t>
            </a:r>
            <a:r>
              <a:rPr lang="sl-SI" dirty="0"/>
              <a:t> </a:t>
            </a:r>
            <a:r>
              <a:rPr lang="en-US" dirty="0"/>
              <a:t>development and evaluation activities.</a:t>
            </a:r>
          </a:p>
          <a:p>
            <a:r>
              <a:rPr lang="en-US" dirty="0"/>
              <a:t>The original framework published in 2006,</a:t>
            </a:r>
            <a:r>
              <a:rPr lang="sl-SI" dirty="0"/>
              <a:t> </a:t>
            </a:r>
            <a:r>
              <a:rPr lang="en-US" dirty="0"/>
              <a:t>was developed for use in the intervention stage</a:t>
            </a:r>
            <a:r>
              <a:rPr lang="sl-SI" dirty="0"/>
              <a:t> </a:t>
            </a:r>
            <a:r>
              <a:rPr lang="en-US" dirty="0"/>
              <a:t>of a large quasi-experimental project that</a:t>
            </a:r>
            <a:r>
              <a:rPr lang="sl-SI" dirty="0"/>
              <a:t> </a:t>
            </a:r>
            <a:r>
              <a:rPr lang="en-US" dirty="0"/>
              <a:t>focused on measuring the effectiveness of the</a:t>
            </a:r>
          </a:p>
          <a:p>
            <a:r>
              <a:rPr lang="en-US" dirty="0"/>
              <a:t>implementation of person-</a:t>
            </a:r>
            <a:r>
              <a:rPr lang="en-US" dirty="0" err="1"/>
              <a:t>centred</a:t>
            </a:r>
            <a:r>
              <a:rPr lang="en-US" dirty="0"/>
              <a:t> nursing in</a:t>
            </a:r>
            <a:r>
              <a:rPr lang="sl-SI" dirty="0"/>
              <a:t> </a:t>
            </a:r>
            <a:r>
              <a:rPr lang="en-US" dirty="0"/>
              <a:t>a tertiary hospital setting (McCormack and</a:t>
            </a:r>
            <a:r>
              <a:rPr lang="sl-SI" dirty="0"/>
              <a:t> </a:t>
            </a:r>
            <a:r>
              <a:rPr lang="en-US" dirty="0" err="1"/>
              <a:t>McCance</a:t>
            </a:r>
            <a:r>
              <a:rPr lang="en-US" dirty="0"/>
              <a:t> 2006).</a:t>
            </a:r>
            <a:r>
              <a:rPr lang="sl-SI" dirty="0"/>
              <a:t> </a:t>
            </a:r>
          </a:p>
          <a:p>
            <a:endParaRPr lang="sl-SI" dirty="0"/>
          </a:p>
          <a:p>
            <a:r>
              <a:rPr lang="en-US" dirty="0"/>
              <a:t>The 2006 version of the Person-</a:t>
            </a:r>
            <a:r>
              <a:rPr lang="en-US" dirty="0" err="1"/>
              <a:t>centred</a:t>
            </a:r>
            <a:r>
              <a:rPr lang="sl-SI" dirty="0"/>
              <a:t> </a:t>
            </a:r>
            <a:r>
              <a:rPr lang="en-US" dirty="0"/>
              <a:t>Nursing Framework (PCNF) was derived</a:t>
            </a:r>
            <a:r>
              <a:rPr lang="sl-SI" dirty="0"/>
              <a:t> </a:t>
            </a:r>
            <a:r>
              <a:rPr lang="en-US" dirty="0"/>
              <a:t>by combining the conceptual framework</a:t>
            </a:r>
            <a:r>
              <a:rPr lang="sl-SI" dirty="0"/>
              <a:t> </a:t>
            </a:r>
            <a:r>
              <a:rPr lang="en-US" dirty="0"/>
              <a:t>that McCormack had developed focusing on person-</a:t>
            </a:r>
            <a:r>
              <a:rPr lang="en-US" dirty="0" err="1"/>
              <a:t>centred</a:t>
            </a:r>
            <a:r>
              <a:rPr lang="en-US" dirty="0"/>
              <a:t> practice</a:t>
            </a:r>
          </a:p>
          <a:p>
            <a:r>
              <a:rPr lang="en-US" dirty="0"/>
              <a:t>with older people and Tanya </a:t>
            </a:r>
            <a:r>
              <a:rPr lang="en-US" dirty="0" err="1"/>
              <a:t>McCance’s</a:t>
            </a:r>
            <a:r>
              <a:rPr lang="sl-SI" dirty="0"/>
              <a:t> </a:t>
            </a:r>
            <a:r>
              <a:rPr lang="en-US" dirty="0"/>
              <a:t>(2003) framework that focused on patients’</a:t>
            </a:r>
            <a:r>
              <a:rPr lang="sl-SI" dirty="0"/>
              <a:t> </a:t>
            </a:r>
            <a:r>
              <a:rPr lang="en-US" dirty="0"/>
              <a:t>and nurses’ experience of caring in nursing.</a:t>
            </a:r>
          </a:p>
          <a:p>
            <a:endParaRPr lang="sl-SI" dirty="0"/>
          </a:p>
          <a:p>
            <a:r>
              <a:rPr lang="sl-SI" dirty="0" err="1"/>
              <a:t>Their</a:t>
            </a:r>
            <a:r>
              <a:rPr lang="en-US" dirty="0"/>
              <a:t> first publication (McCormack and</a:t>
            </a:r>
            <a:r>
              <a:rPr lang="sl-SI" dirty="0"/>
              <a:t> </a:t>
            </a:r>
            <a:r>
              <a:rPr lang="en-US" dirty="0" err="1"/>
              <a:t>McCance</a:t>
            </a:r>
            <a:r>
              <a:rPr lang="en-US" dirty="0"/>
              <a:t> 2006) –</a:t>
            </a:r>
            <a:r>
              <a:rPr lang="sl-SI" dirty="0"/>
              <a:t> </a:t>
            </a:r>
            <a:r>
              <a:rPr lang="en-US" dirty="0"/>
              <a:t>set out the processes involved in</a:t>
            </a:r>
            <a:r>
              <a:rPr lang="sl-SI" dirty="0"/>
              <a:t> </a:t>
            </a:r>
            <a:r>
              <a:rPr lang="en-US" dirty="0"/>
              <a:t>developing the framework. More significantly,</a:t>
            </a:r>
            <a:r>
              <a:rPr lang="sl-SI" dirty="0"/>
              <a:t> </a:t>
            </a:r>
            <a:r>
              <a:rPr lang="en-US" dirty="0"/>
              <a:t>the specific shared philosophical underpinnings</a:t>
            </a:r>
          </a:p>
          <a:p>
            <a:r>
              <a:rPr lang="en-US" dirty="0"/>
              <a:t>that enabled two conceptual frameworks to be</a:t>
            </a:r>
            <a:r>
              <a:rPr lang="sl-SI" dirty="0"/>
              <a:t> </a:t>
            </a:r>
            <a:r>
              <a:rPr lang="en-US" dirty="0"/>
              <a:t>combined into one theoretical framework were</a:t>
            </a:r>
            <a:r>
              <a:rPr lang="sl-SI" dirty="0"/>
              <a:t> </a:t>
            </a:r>
            <a:r>
              <a:rPr lang="en-US" dirty="0"/>
              <a:t>described. This shared philosophical starting</a:t>
            </a:r>
            <a:r>
              <a:rPr lang="sl-SI" dirty="0"/>
              <a:t> </a:t>
            </a:r>
            <a:r>
              <a:rPr lang="en-US" dirty="0"/>
              <a:t>point enabled us to set out the key aspects</a:t>
            </a:r>
          </a:p>
          <a:p>
            <a:r>
              <a:rPr lang="en-US" dirty="0"/>
              <a:t>of what it means to be a ‘person’ that were</a:t>
            </a:r>
            <a:r>
              <a:rPr lang="sl-SI" dirty="0"/>
              <a:t> </a:t>
            </a:r>
            <a:r>
              <a:rPr lang="en-US" dirty="0"/>
              <a:t>consistent with a philosophy of human science</a:t>
            </a:r>
            <a:r>
              <a:rPr lang="sl-SI" dirty="0"/>
              <a:t> </a:t>
            </a:r>
            <a:r>
              <a:rPr lang="en-US" dirty="0"/>
              <a:t>and embraced key human science principles</a:t>
            </a:r>
            <a:r>
              <a:rPr lang="sl-SI" dirty="0"/>
              <a:t> </a:t>
            </a:r>
            <a:r>
              <a:rPr lang="en-US" dirty="0"/>
              <a:t>of freedom, holism, </a:t>
            </a:r>
            <a:r>
              <a:rPr lang="en-US" dirty="0" err="1"/>
              <a:t>relationality</a:t>
            </a:r>
            <a:r>
              <a:rPr lang="en-US" dirty="0"/>
              <a:t>, time and</a:t>
            </a:r>
          </a:p>
          <a:p>
            <a:r>
              <a:rPr lang="en-US" dirty="0"/>
              <a:t>knowledge (</a:t>
            </a:r>
            <a:r>
              <a:rPr lang="en-US" dirty="0" err="1"/>
              <a:t>McCance</a:t>
            </a:r>
            <a:r>
              <a:rPr lang="en-US" dirty="0"/>
              <a:t> and McCormack 2017).</a:t>
            </a:r>
            <a:endParaRPr lang="sl-SI" dirty="0"/>
          </a:p>
          <a:p>
            <a:endParaRPr lang="sl-SI" dirty="0"/>
          </a:p>
          <a:p>
            <a:r>
              <a:rPr lang="en-US" dirty="0"/>
              <a:t>We can see the historical shift between the versions of the framework (McCormack and </a:t>
            </a:r>
            <a:r>
              <a:rPr lang="en-US" dirty="0" err="1"/>
              <a:t>McCance</a:t>
            </a:r>
            <a:r>
              <a:rPr lang="en-US" dirty="0"/>
              <a:t>,</a:t>
            </a:r>
            <a:r>
              <a:rPr lang="sl-SI" dirty="0"/>
              <a:t> </a:t>
            </a:r>
            <a:r>
              <a:rPr lang="en-US" dirty="0"/>
              <a:t>2006, 2017). For example, in 2006 outcomes were patient focused, ‘creating a therapeutic culture’,</a:t>
            </a:r>
          </a:p>
          <a:p>
            <a:r>
              <a:rPr lang="en-US" dirty="0"/>
              <a:t>while in the 2017 version intended outcomes are more inclusive of staff and the ‘existence of healthful</a:t>
            </a:r>
            <a:r>
              <a:rPr lang="sl-SI" dirty="0"/>
              <a:t> </a:t>
            </a:r>
            <a:r>
              <a:rPr lang="en-US" dirty="0"/>
              <a:t>cultures’, while the language has changed from working with patients’ values to working with peoples</a:t>
            </a:r>
          </a:p>
          <a:p>
            <a:r>
              <a:rPr lang="en-US" dirty="0"/>
              <a:t>values to be more inclusive of others (McCormack and </a:t>
            </a:r>
            <a:r>
              <a:rPr lang="en-US" dirty="0" err="1"/>
              <a:t>McCance</a:t>
            </a:r>
            <a:r>
              <a:rPr lang="en-US" dirty="0"/>
              <a:t>, 2006, 2019). In the 2017 version, a</a:t>
            </a:r>
            <a:r>
              <a:rPr lang="sl-SI" dirty="0"/>
              <a:t> </a:t>
            </a:r>
            <a:r>
              <a:rPr lang="en-US" dirty="0"/>
              <a:t>fifth layer was added to acknowledge the influence of the broader macro systems on person-</a:t>
            </a:r>
            <a:r>
              <a:rPr lang="en-US" dirty="0" err="1"/>
              <a:t>centred</a:t>
            </a:r>
            <a:endParaRPr lang="en-US" dirty="0"/>
          </a:p>
          <a:p>
            <a:r>
              <a:rPr lang="en-US" dirty="0"/>
              <a:t>cultures and practices. The name changed from a nursing framework to a practice framework to be</a:t>
            </a:r>
            <a:r>
              <a:rPr lang="sl-SI" dirty="0"/>
              <a:t> </a:t>
            </a:r>
            <a:r>
              <a:rPr lang="en-US" dirty="0"/>
              <a:t>more inclusive of other professions, although the Person-</a:t>
            </a:r>
            <a:r>
              <a:rPr lang="en-US" dirty="0" err="1"/>
              <a:t>centred</a:t>
            </a:r>
            <a:r>
              <a:rPr lang="en-US" dirty="0"/>
              <a:t> Nursing Framework is still available</a:t>
            </a:r>
          </a:p>
          <a:p>
            <a:r>
              <a:rPr lang="en-US" dirty="0"/>
              <a:t>for nursing work.</a:t>
            </a:r>
            <a:endParaRPr lang="sl-SI" dirty="0"/>
          </a:p>
          <a:p>
            <a:endParaRPr lang="sl-SI" dirty="0"/>
          </a:p>
          <a:p>
            <a:r>
              <a:rPr lang="en-GB" sz="1200" b="0" i="0" u="none" strike="noStrike" kern="1200" baseline="0" dirty="0">
                <a:solidFill>
                  <a:schemeClr val="tx1"/>
                </a:solidFill>
                <a:latin typeface="+mn-lt"/>
                <a:ea typeface="+mn-ea"/>
                <a:cs typeface="+mn-cs"/>
              </a:rPr>
              <a:t>The framework</a:t>
            </a:r>
            <a:r>
              <a:rPr lang="sl-S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provides guidance on how to relate to and respect the personhood of staff, patients and self.</a:t>
            </a:r>
            <a:endParaRPr lang="sl-SI" dirty="0"/>
          </a:p>
          <a:p>
            <a:endParaRPr lang="sl-SI" dirty="0"/>
          </a:p>
          <a:p>
            <a:endParaRPr lang="sl-SI" dirty="0"/>
          </a:p>
          <a:p>
            <a:r>
              <a:rPr lang="en-GB" dirty="0"/>
              <a:t>https://www.fons.org/Resources/Documents/Journal/Vol10No2/IPDJ_1002_003.pdf</a:t>
            </a:r>
          </a:p>
          <a:p>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8</a:t>
            </a:fld>
            <a:endParaRPr lang="en-GB"/>
          </a:p>
        </p:txBody>
      </p:sp>
    </p:spTree>
    <p:extLst>
      <p:ext uri="{BB962C8B-B14F-4D97-AF65-F5344CB8AC3E}">
        <p14:creationId xmlns:p14="http://schemas.microsoft.com/office/powerpoint/2010/main" val="391862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a:p>
            <a:r>
              <a:rPr lang="en-US" dirty="0"/>
              <a:t>The use of the terms ‘person-</a:t>
            </a:r>
            <a:r>
              <a:rPr lang="en-US" dirty="0" err="1"/>
              <a:t>centredness</a:t>
            </a:r>
            <a:r>
              <a:rPr lang="en-US" dirty="0"/>
              <a:t>’ and ‘person-</a:t>
            </a:r>
            <a:r>
              <a:rPr lang="en-US" dirty="0" err="1"/>
              <a:t>centred</a:t>
            </a:r>
            <a:r>
              <a:rPr lang="en-US" dirty="0"/>
              <a:t> care’ has become increasingly common</a:t>
            </a:r>
            <a:r>
              <a:rPr lang="sl-SI" dirty="0"/>
              <a:t> </a:t>
            </a:r>
            <a:r>
              <a:rPr lang="en-US" dirty="0"/>
              <a:t>in health and social care services at a global level. A cynic might argue that the term is being used as</a:t>
            </a:r>
          </a:p>
          <a:p>
            <a:r>
              <a:rPr lang="en-US" dirty="0"/>
              <a:t>a ‘catch-all’ for anything to do with high-quality health and social care but we would contend that it</a:t>
            </a:r>
            <a:r>
              <a:rPr lang="sl-SI" dirty="0"/>
              <a:t> </a:t>
            </a:r>
            <a:r>
              <a:rPr lang="en-US" dirty="0"/>
              <a:t>is representative of something more significant than this, namely, a movement that has an explicit</a:t>
            </a:r>
          </a:p>
          <a:p>
            <a:r>
              <a:rPr lang="en-US" dirty="0"/>
              <a:t>focus on </a:t>
            </a:r>
            <a:r>
              <a:rPr lang="en-US" dirty="0" err="1"/>
              <a:t>humanising</a:t>
            </a:r>
            <a:r>
              <a:rPr lang="en-US" dirty="0"/>
              <a:t> health services and ensuring the patient/client is at the </a:t>
            </a:r>
            <a:r>
              <a:rPr lang="en-US" dirty="0" err="1"/>
              <a:t>centre</a:t>
            </a:r>
            <a:r>
              <a:rPr lang="en-US" dirty="0"/>
              <a:t> of care delivery.</a:t>
            </a:r>
            <a:r>
              <a:rPr lang="sl-SI" dirty="0"/>
              <a:t> </a:t>
            </a:r>
            <a:r>
              <a:rPr lang="en-US" dirty="0"/>
              <a:t>In this context, the body of evidence supporting the processes and outcomes associated with </a:t>
            </a:r>
            <a:r>
              <a:rPr lang="en-US" dirty="0" err="1"/>
              <a:t>personcentredness</a:t>
            </a:r>
            <a:endParaRPr lang="en-US" dirty="0"/>
          </a:p>
          <a:p>
            <a:r>
              <a:rPr lang="en-US" dirty="0"/>
              <a:t>in health and social care is constantly growing and becoming increasingly diverse.</a:t>
            </a:r>
            <a:endParaRPr lang="sl-SI" dirty="0"/>
          </a:p>
          <a:p>
            <a:endParaRPr lang="sl-SI" dirty="0"/>
          </a:p>
          <a:p>
            <a:r>
              <a:rPr lang="en-US" dirty="0"/>
              <a:t>The Person-</a:t>
            </a:r>
            <a:r>
              <a:rPr lang="en-US" dirty="0" err="1"/>
              <a:t>centred</a:t>
            </a:r>
            <a:r>
              <a:rPr lang="en-US" dirty="0"/>
              <a:t> Practice Framework reflects the essence of human caring.  Caring is a central concept in all health and social care practice, no matter the context or profession.  Meaningful caring involves the interaction between values, beliefs and attitudes and is a far more complex activity than is often perceived, requiring intentional actions by health and social care workers.  Caring requires us to know ourselves and in developing this self-knowing, care practices (such as washing, dressing, helping with food and drink, help with using the toilet </a:t>
            </a:r>
            <a:r>
              <a:rPr lang="en-US" dirty="0" err="1"/>
              <a:t>etc</a:t>
            </a:r>
            <a:r>
              <a:rPr lang="en-US" dirty="0"/>
              <a:t>) can be elevated from a series of tasks to opportunities for engaging with the whole person and with everything that is important to them in their lives. McCormack &amp; </a:t>
            </a:r>
            <a:r>
              <a:rPr lang="en-US" dirty="0" err="1"/>
              <a:t>McCance</a:t>
            </a:r>
            <a:r>
              <a:rPr lang="en-US" dirty="0"/>
              <a:t> define person-</a:t>
            </a:r>
            <a:r>
              <a:rPr lang="en-US" dirty="0" err="1"/>
              <a:t>centred</a:t>
            </a:r>
            <a:r>
              <a:rPr lang="en-US" dirty="0"/>
              <a:t> practice as:</a:t>
            </a:r>
          </a:p>
          <a:p>
            <a:endParaRPr lang="en-US" dirty="0"/>
          </a:p>
          <a:p>
            <a:r>
              <a:rPr lang="en-US" dirty="0"/>
              <a:t>“… focusing on the formation and fostering of healthful relationships with service users and others significant to them in their lives, as well as between all care providers. It is underpinned by values of respect for persons (personhood), individual right to self-determination, mutual respect and understanding. It is enabled by cultures of empowerment that foster continuous approaches to practice development” (McCormack &amp; </a:t>
            </a:r>
            <a:r>
              <a:rPr lang="en-US" dirty="0" err="1"/>
              <a:t>McCance</a:t>
            </a:r>
            <a:r>
              <a:rPr lang="en-US" dirty="0"/>
              <a:t>, 2017)</a:t>
            </a: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9</a:t>
            </a:fld>
            <a:endParaRPr lang="en-GB"/>
          </a:p>
        </p:txBody>
      </p:sp>
    </p:spTree>
    <p:extLst>
      <p:ext uri="{BB962C8B-B14F-4D97-AF65-F5344CB8AC3E}">
        <p14:creationId xmlns:p14="http://schemas.microsoft.com/office/powerpoint/2010/main" val="278976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The Person-</a:t>
            </a:r>
            <a:r>
              <a:rPr lang="en-US" dirty="0" err="1"/>
              <a:t>centred</a:t>
            </a:r>
            <a:r>
              <a:rPr lang="en-US" dirty="0"/>
              <a:t> Practice Framework was derived from McCormack’s conceptual framework (2001, 2003) focusing on person-</a:t>
            </a:r>
            <a:r>
              <a:rPr lang="en-US" dirty="0" err="1"/>
              <a:t>centred</a:t>
            </a:r>
            <a:r>
              <a:rPr lang="en-US" dirty="0"/>
              <a:t> practice with older people, and the framework of </a:t>
            </a:r>
            <a:r>
              <a:rPr lang="en-US" dirty="0" err="1"/>
              <a:t>McCance</a:t>
            </a:r>
            <a:r>
              <a:rPr lang="en-US" dirty="0"/>
              <a:t> et al. (2001) focusing on patients and nurses experience of caring in nursing. The Person-</a:t>
            </a:r>
            <a:r>
              <a:rPr lang="en-US" dirty="0" err="1"/>
              <a:t>centred</a:t>
            </a:r>
            <a:r>
              <a:rPr lang="en-US" dirty="0"/>
              <a:t> Practice Framework has been adopted globally as a way of </a:t>
            </a:r>
            <a:r>
              <a:rPr lang="en-US" dirty="0" err="1"/>
              <a:t>conceptualising</a:t>
            </a:r>
            <a:r>
              <a:rPr lang="en-US" dirty="0"/>
              <a:t> nursing policy, practice, education and research.  It has been used to inform care-delivery models (McCormack et al 2012), curriculum frameworks (McCormack &amp; Dewing 2019), research methodologies and research practices (McCormack et al 2017).  The framework sets out what </a:t>
            </a:r>
            <a:r>
              <a:rPr lang="sl-SI" dirty="0" err="1"/>
              <a:t>authors</a:t>
            </a:r>
            <a:r>
              <a:rPr lang="en-US" dirty="0"/>
              <a:t> have determined, through more than 20 years of research and practice development, to be the key components of person-</a:t>
            </a:r>
            <a:r>
              <a:rPr lang="en-US" dirty="0" err="1"/>
              <a:t>centred</a:t>
            </a:r>
            <a:r>
              <a:rPr lang="en-US" dirty="0"/>
              <a:t> practice.</a:t>
            </a:r>
            <a:endParaRPr lang="en-GB" dirty="0"/>
          </a:p>
        </p:txBody>
      </p:sp>
      <p:sp>
        <p:nvSpPr>
          <p:cNvPr id="4" name="Označba mesta številke diapozitiva 3"/>
          <p:cNvSpPr>
            <a:spLocks noGrp="1"/>
          </p:cNvSpPr>
          <p:nvPr>
            <p:ph type="sldNum" sz="quarter" idx="10"/>
          </p:nvPr>
        </p:nvSpPr>
        <p:spPr/>
        <p:txBody>
          <a:bodyPr/>
          <a:lstStyle/>
          <a:p>
            <a:fld id="{474EA363-B87A-4919-8D6E-56217451F597}" type="slidenum">
              <a:rPr lang="en-GB" smtClean="0"/>
              <a:t>10</a:t>
            </a:fld>
            <a:endParaRPr lang="en-GB"/>
          </a:p>
        </p:txBody>
      </p:sp>
    </p:spTree>
    <p:extLst>
      <p:ext uri="{BB962C8B-B14F-4D97-AF65-F5344CB8AC3E}">
        <p14:creationId xmlns:p14="http://schemas.microsoft.com/office/powerpoint/2010/main" val="27069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5/8/2023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2550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5/8/2023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6235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5/8/2023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97064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5/8/2023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0056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5/8/2023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3835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5/8/2023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8782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5/8/2023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82482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5/8/2023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7589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FA52C-DBA5-455A-00A8-86BD2734D5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44024E5-F026-887B-0652-A2AB6F65327A}"/>
              </a:ext>
            </a:extLst>
          </p:cNvPr>
          <p:cNvSpPr>
            <a:spLocks noGrp="1"/>
          </p:cNvSpPr>
          <p:nvPr>
            <p:ph type="dt" sz="half" idx="10"/>
          </p:nvPr>
        </p:nvSpPr>
        <p:spPr/>
        <p:txBody>
          <a:bodyPr/>
          <a:lstStyle/>
          <a:p>
            <a:fld id="{D3FE42E8-8B57-452D-A122-4DCE9AC771EF}" type="datetime1">
              <a:rPr lang="en-US" smtClean="0"/>
              <a:t>5/8/2023</a:t>
            </a:fld>
            <a:endParaRPr lang="en-US"/>
          </a:p>
        </p:txBody>
      </p:sp>
      <p:sp>
        <p:nvSpPr>
          <p:cNvPr id="4" name="Platshållare för sidfot 3">
            <a:extLst>
              <a:ext uri="{FF2B5EF4-FFF2-40B4-BE49-F238E27FC236}">
                <a16:creationId xmlns:a16="http://schemas.microsoft.com/office/drawing/2014/main" id="{A8402714-F866-B0FC-1657-94A9931042FE}"/>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9BA06C99-7B20-E2B5-1E8A-945C7614FDF0}"/>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2285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5/8/2023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4134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5/8/2023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58472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A9807-2DBD-291C-D985-30E077F44F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22B7B87-88FA-57E4-4563-B6B290C90C19}"/>
              </a:ext>
            </a:extLst>
          </p:cNvPr>
          <p:cNvSpPr>
            <a:spLocks noGrp="1"/>
          </p:cNvSpPr>
          <p:nvPr>
            <p:ph type="dt" sz="half" idx="10"/>
          </p:nvPr>
        </p:nvSpPr>
        <p:spPr/>
        <p:txBody>
          <a:bodyPr/>
          <a:lstStyle/>
          <a:p>
            <a:fld id="{D3FE42E8-8B57-452D-A122-4DCE9AC771EF}" type="datetime1">
              <a:rPr lang="en-US" smtClean="0"/>
              <a:t>5/8/2023</a:t>
            </a:fld>
            <a:endParaRPr lang="en-US"/>
          </a:p>
        </p:txBody>
      </p:sp>
      <p:sp>
        <p:nvSpPr>
          <p:cNvPr id="4" name="Platshållare för sidfot 3">
            <a:extLst>
              <a:ext uri="{FF2B5EF4-FFF2-40B4-BE49-F238E27FC236}">
                <a16:creationId xmlns:a16="http://schemas.microsoft.com/office/drawing/2014/main" id="{78B8B396-731C-DD77-2651-388E139DCCCA}"/>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B74479BB-262C-3368-49E1-911A599C62B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45840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5/8/2023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4044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5/8/2023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595467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https://www.cpcpr.org/resources" TargetMode="External"/><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doi.org/10.1111/jocn.14492" TargetMode="External"/><Relationship Id="rId5" Type="http://schemas.openxmlformats.org/officeDocument/2006/relationships/hyperlink" Target="https://nursekey.com/the-person-centred-practice-framework/" TargetMode="External"/><Relationship Id="rId4" Type="http://schemas.openxmlformats.org/officeDocument/2006/relationships/hyperlink" Target="https://pubmed.ncbi.nlm.nih.gov/2208815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youtube.com/watch?v=3zFvzXxlc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FB2D26E-FBAE-45B8-B0F6-80E4ABDEC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4" name="Rectangle 43">
            <a:extLst>
              <a:ext uri="{FF2B5EF4-FFF2-40B4-BE49-F238E27FC236}">
                <a16:creationId xmlns:a16="http://schemas.microsoft.com/office/drawing/2014/main" id="{23442A66-721F-4552-A3AD-3A2215F0C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46" name="Rectangle 45">
            <a:extLst>
              <a:ext uri="{FF2B5EF4-FFF2-40B4-BE49-F238E27FC236}">
                <a16:creationId xmlns:a16="http://schemas.microsoft.com/office/drawing/2014/main" id="{67EA5288-5BEB-4C44-949A-ED209FE21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7" name="Rubrik 36">
            <a:extLst>
              <a:ext uri="{FF2B5EF4-FFF2-40B4-BE49-F238E27FC236}">
                <a16:creationId xmlns:a16="http://schemas.microsoft.com/office/drawing/2014/main" id="{F241EB60-5ED4-4D54-97A6-306A9D17AF79}"/>
              </a:ext>
            </a:extLst>
          </p:cNvPr>
          <p:cNvSpPr>
            <a:spLocks noGrp="1"/>
          </p:cNvSpPr>
          <p:nvPr>
            <p:ph type="title"/>
          </p:nvPr>
        </p:nvSpPr>
        <p:spPr>
          <a:xfrm>
            <a:off x="910098" y="884903"/>
            <a:ext cx="3628103" cy="4847303"/>
          </a:xfrm>
        </p:spPr>
        <p:txBody>
          <a:bodyPr vert="horz" lIns="91440" tIns="45720" rIns="91440" bIns="45720" rtlCol="0" anchor="b">
            <a:normAutofit fontScale="90000"/>
          </a:bodyPr>
          <a:lstStyle/>
          <a:p>
            <a:pPr algn="ctr"/>
            <a:br>
              <a:rPr lang="sl-SI" sz="4000" b="1" kern="1200" cap="all" spc="300" baseline="0" dirty="0">
                <a:solidFill>
                  <a:schemeClr val="tx2"/>
                </a:solidFill>
                <a:cs typeface="Calibri Light" panose="020F0302020204030204" pitchFamily="34" charset="0"/>
              </a:rPr>
            </a:br>
            <a:br>
              <a:rPr lang="sl-SI" sz="4000" b="1" cap="all" spc="300" dirty="0">
                <a:cs typeface="Calibri Light" panose="020F0302020204030204" pitchFamily="34" charset="0"/>
              </a:rPr>
            </a:br>
            <a:br>
              <a:rPr lang="sl-SI" sz="4000" b="1" cap="all" spc="300" dirty="0">
                <a:cs typeface="Calibri Light" panose="020F0302020204030204" pitchFamily="34" charset="0"/>
              </a:rPr>
            </a:br>
            <a:br>
              <a:rPr lang="sl-SI" sz="4000" b="1" cap="all" spc="300" dirty="0">
                <a:cs typeface="Calibri Light" panose="020F0302020204030204" pitchFamily="34" charset="0"/>
              </a:rPr>
            </a:br>
            <a:r>
              <a:rPr lang="en-US" sz="4000" b="1" kern="1200" cap="all" spc="300" baseline="0" dirty="0">
                <a:solidFill>
                  <a:schemeClr val="tx2"/>
                </a:solidFill>
                <a:cs typeface="Calibri Light" panose="020F0302020204030204" pitchFamily="34" charset="0"/>
              </a:rPr>
              <a:t>PERSON-CENTERED CARE</a:t>
            </a:r>
            <a:br>
              <a:rPr lang="sl-SI" sz="4000" b="1" kern="1200" cap="all" spc="300" baseline="0" dirty="0">
                <a:solidFill>
                  <a:schemeClr val="tx2"/>
                </a:solidFill>
                <a:cs typeface="Calibri Light" panose="020F0302020204030204" pitchFamily="34" charset="0"/>
              </a:rPr>
            </a:br>
            <a:r>
              <a:rPr lang="sl-SI" sz="4000" b="1" cap="all" spc="300" dirty="0">
                <a:cs typeface="Calibri Light" panose="020F0302020204030204" pitchFamily="34" charset="0"/>
              </a:rPr>
              <a:t>(PCC)</a:t>
            </a:r>
            <a:br>
              <a:rPr lang="en-US" b="1" kern="1200" cap="all" spc="300" baseline="0" dirty="0">
                <a:solidFill>
                  <a:schemeClr val="tx2"/>
                </a:solidFill>
                <a:cs typeface="Calibri Light" panose="020F0302020204030204" pitchFamily="34" charset="0"/>
              </a:rPr>
            </a:br>
            <a:br>
              <a:rPr lang="en-US" b="1" kern="1200" cap="all" spc="300" baseline="0" dirty="0">
                <a:solidFill>
                  <a:schemeClr val="tx2"/>
                </a:solidFill>
                <a:cs typeface="Calibri Light" panose="020F0302020204030204" pitchFamily="34" charset="0"/>
              </a:rPr>
            </a:br>
            <a:r>
              <a:rPr lang="en-US" sz="3100" cap="all" spc="300" dirty="0">
                <a:cs typeface="Calibri Light" panose="020F0302020204030204" pitchFamily="34" charset="0"/>
              </a:rPr>
              <a:t>McCormack &amp; </a:t>
            </a:r>
            <a:r>
              <a:rPr lang="en-US" sz="3100" cap="all" spc="300" dirty="0" err="1">
                <a:cs typeface="Calibri Light" panose="020F0302020204030204" pitchFamily="34" charset="0"/>
              </a:rPr>
              <a:t>McCance</a:t>
            </a:r>
            <a:r>
              <a:rPr lang="en-US" sz="3100" cap="all" spc="300" dirty="0">
                <a:cs typeface="Calibri Light" panose="020F0302020204030204" pitchFamily="34" charset="0"/>
              </a:rPr>
              <a:t>  </a:t>
            </a:r>
            <a:br>
              <a:rPr lang="en-US" sz="2400" kern="1200" cap="all" spc="300" dirty="0">
                <a:solidFill>
                  <a:schemeClr val="tx2"/>
                </a:solidFill>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endParaRPr lang="en-US" sz="4400" b="1" kern="1200" cap="all" spc="300" baseline="0" dirty="0">
              <a:solidFill>
                <a:schemeClr val="tx2"/>
              </a:solidFill>
              <a:latin typeface="Calibri Light" panose="020F0302020204030204" pitchFamily="34" charset="0"/>
              <a:cs typeface="Calibri Light" panose="020F0302020204030204" pitchFamily="34" charset="0"/>
            </a:endParaRPr>
          </a:p>
        </p:txBody>
      </p:sp>
      <p:pic>
        <p:nvPicPr>
          <p:cNvPr id="5" name="Bildobjekt 4" descr="En bild som visar person, person">
            <a:extLst>
              <a:ext uri="{FF2B5EF4-FFF2-40B4-BE49-F238E27FC236}">
                <a16:creationId xmlns:a16="http://schemas.microsoft.com/office/drawing/2014/main" id="{FBEB3357-6565-D953-1B52-E4A5DBD3E3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17" r="12917"/>
          <a:stretch/>
        </p:blipFill>
        <p:spPr>
          <a:xfrm>
            <a:off x="5410200" y="10"/>
            <a:ext cx="6781800" cy="6857990"/>
          </a:xfrm>
          <a:prstGeom prst="rect">
            <a:avLst/>
          </a:prstGeom>
        </p:spPr>
      </p:pic>
      <p:pic>
        <p:nvPicPr>
          <p:cNvPr id="38" name="Bildobjekt 37">
            <a:extLst>
              <a:ext uri="{FF2B5EF4-FFF2-40B4-BE49-F238E27FC236}">
                <a16:creationId xmlns:a16="http://schemas.microsoft.com/office/drawing/2014/main" id="{D5F38367-1C2C-1A3B-00C6-0704761279F2}"/>
              </a:ext>
            </a:extLst>
          </p:cNvPr>
          <p:cNvPicPr>
            <a:picLocks noChangeAspect="1"/>
          </p:cNvPicPr>
          <p:nvPr/>
        </p:nvPicPr>
        <p:blipFill>
          <a:blip r:embed="rId4"/>
          <a:stretch>
            <a:fillRect/>
          </a:stretch>
        </p:blipFill>
        <p:spPr>
          <a:xfrm>
            <a:off x="2136431" y="4500725"/>
            <a:ext cx="1175436" cy="1430584"/>
          </a:xfrm>
          <a:prstGeom prst="rect">
            <a:avLst/>
          </a:prstGeom>
        </p:spPr>
      </p:pic>
      <p:grpSp>
        <p:nvGrpSpPr>
          <p:cNvPr id="2" name="Group 6">
            <a:extLst>
              <a:ext uri="{FF2B5EF4-FFF2-40B4-BE49-F238E27FC236}">
                <a16:creationId xmlns:a16="http://schemas.microsoft.com/office/drawing/2014/main" id="{91BAD645-18A6-A462-FE4C-79B9C76BCF53}"/>
              </a:ext>
            </a:extLst>
          </p:cNvPr>
          <p:cNvGrpSpPr/>
          <p:nvPr/>
        </p:nvGrpSpPr>
        <p:grpSpPr>
          <a:xfrm>
            <a:off x="5410200" y="6210153"/>
            <a:ext cx="6781801" cy="647837"/>
            <a:chOff x="759999" y="10540045"/>
            <a:chExt cx="6809433" cy="633095"/>
          </a:xfrm>
          <a:solidFill>
            <a:schemeClr val="bg2"/>
          </a:solidFill>
        </p:grpSpPr>
        <p:pic>
          <p:nvPicPr>
            <p:cNvPr id="3" name="Picture 7">
              <a:extLst>
                <a:ext uri="{FF2B5EF4-FFF2-40B4-BE49-F238E27FC236}">
                  <a16:creationId xmlns:a16="http://schemas.microsoft.com/office/drawing/2014/main" id="{2CC32F95-47FD-D3CE-9DF5-60ECED42FE09}"/>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759999" y="10540045"/>
              <a:ext cx="2218055" cy="633095"/>
            </a:xfrm>
            <a:prstGeom prst="rect">
              <a:avLst/>
            </a:prstGeom>
            <a:grpFill/>
            <a:ln>
              <a:solidFill>
                <a:schemeClr val="bg1"/>
              </a:solidFill>
            </a:ln>
          </p:spPr>
        </p:pic>
        <p:sp>
          <p:nvSpPr>
            <p:cNvPr id="4" name="TextBox 8">
              <a:extLst>
                <a:ext uri="{FF2B5EF4-FFF2-40B4-BE49-F238E27FC236}">
                  <a16:creationId xmlns:a16="http://schemas.microsoft.com/office/drawing/2014/main" id="{B0768719-7843-1815-F6C4-2899F131BB1B}"/>
                </a:ext>
              </a:extLst>
            </p:cNvPr>
            <p:cNvSpPr txBox="1"/>
            <p:nvPr userDrawn="1"/>
          </p:nvSpPr>
          <p:spPr>
            <a:xfrm>
              <a:off x="3062864" y="10541517"/>
              <a:ext cx="4506568" cy="63162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Gill Sans MT"/>
                  <a:ea typeface="+mn-ea"/>
                  <a:cs typeface="+mn-cs"/>
                </a:rPr>
                <a:t>Reference number: 618596-EPP-1-2020-1-SE-EPPKA2-CBHE-JP</a:t>
              </a:r>
              <a:br>
                <a:rPr kumimoji="0" lang="en-GB" sz="900" b="0" i="0" u="none" strike="noStrike" kern="1200" cap="none" spc="0" normalizeH="0" baseline="0" noProof="0" dirty="0">
                  <a:ln>
                    <a:noFill/>
                  </a:ln>
                  <a:noFill/>
                  <a:effectLst/>
                  <a:uLnTx/>
                  <a:uFillTx/>
                  <a:latin typeface="Gill Sans MT"/>
                  <a:ea typeface="+mn-ea"/>
                  <a:cs typeface="+mn-cs"/>
                </a:rPr>
              </a:br>
              <a:r>
                <a:rPr kumimoji="0" lang="en-GB" sz="900" b="0" i="0" u="none" strike="noStrike" kern="1200" cap="none" spc="0" normalizeH="0" baseline="0" noProof="0" dirty="0">
                  <a:ln>
                    <a:noFill/>
                  </a:ln>
                  <a:solidFill>
                    <a:prstClr val="black"/>
                  </a:solidFill>
                  <a:effectLst/>
                  <a:uLnTx/>
                  <a:uFillTx/>
                  <a:latin typeface="Gill Sans MT"/>
                  <a:ea typeface="+mn-ea"/>
                  <a:cs typeface="+mn-cs"/>
                </a:rPr>
                <a:t>This publication [communication] reflects the views only of the authors, and the Commission cannot be held responsible for any use, which may be made of the information contained therein.</a:t>
              </a:r>
            </a:p>
          </p:txBody>
        </p:sp>
      </p:grpSp>
    </p:spTree>
    <p:extLst>
      <p:ext uri="{BB962C8B-B14F-4D97-AF65-F5344CB8AC3E}">
        <p14:creationId xmlns:p14="http://schemas.microsoft.com/office/powerpoint/2010/main" val="21153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1359795" y="1181100"/>
            <a:ext cx="3702052" cy="4114800"/>
          </a:xfrm>
        </p:spPr>
        <p:txBody>
          <a:bodyPr anchor="ctr">
            <a:normAutofit/>
          </a:bodyPr>
          <a:lstStyle/>
          <a:p>
            <a:pPr algn="ctr"/>
            <a:r>
              <a:rPr lang="sv-SE" dirty="0"/>
              <a:t>Person centred</a:t>
            </a:r>
            <a:br>
              <a:rPr lang="sv-SE" dirty="0"/>
            </a:br>
            <a:r>
              <a:rPr lang="sv-SE" dirty="0"/>
              <a:t>practice</a:t>
            </a:r>
            <a:br>
              <a:rPr lang="sv-SE" dirty="0"/>
            </a:br>
            <a:r>
              <a:rPr lang="sv-SE" dirty="0"/>
              <a:t>framework</a:t>
            </a:r>
            <a:br>
              <a:rPr lang="sv-SE" dirty="0"/>
            </a:br>
            <a:br>
              <a:rPr lang="sv-SE" dirty="0"/>
            </a:br>
            <a:br>
              <a:rPr lang="sv-SE" dirty="0"/>
            </a:br>
            <a:br>
              <a:rPr lang="sv-SE" dirty="0"/>
            </a:br>
            <a:br>
              <a:rPr lang="sv-SE" dirty="0"/>
            </a:br>
            <a:endParaRPr lang="sv-SE" dirty="0"/>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Označba mesta vsebine 3"/>
          <p:cNvPicPr>
            <a:picLocks noGrp="1" noChangeAspect="1"/>
          </p:cNvPicPr>
          <p:nvPr>
            <p:ph idx="1"/>
          </p:nvPr>
        </p:nvPicPr>
        <p:blipFill>
          <a:blip r:embed="rId3"/>
          <a:stretch>
            <a:fillRect/>
          </a:stretch>
        </p:blipFill>
        <p:spPr>
          <a:xfrm>
            <a:off x="1917700" y="3314070"/>
            <a:ext cx="2525902" cy="2477130"/>
          </a:xfrm>
          <a:prstGeom prst="rect">
            <a:avLst/>
          </a:prstGeom>
        </p:spPr>
      </p:pic>
      <p:sp>
        <p:nvSpPr>
          <p:cNvPr id="5" name="PoljeZBesedilom 4"/>
          <p:cNvSpPr txBox="1"/>
          <p:nvPr/>
        </p:nvSpPr>
        <p:spPr>
          <a:xfrm>
            <a:off x="6480350" y="1627693"/>
            <a:ext cx="5487237" cy="4247317"/>
          </a:xfrm>
          <a:prstGeom prst="rect">
            <a:avLst/>
          </a:prstGeom>
          <a:noFill/>
        </p:spPr>
        <p:txBody>
          <a:bodyPr wrap="square" rtlCol="0">
            <a:spAutoFit/>
          </a:bodyPr>
          <a:lstStyle/>
          <a:p>
            <a:pPr marL="285750" indent="-285750">
              <a:buFont typeface="Wingdings" panose="05000000000000000000" pitchFamily="2" charset="2"/>
              <a:buChar char="§"/>
            </a:pPr>
            <a:r>
              <a:rPr lang="en-US" sz="2800" dirty="0">
                <a:latin typeface="+mj-lt"/>
              </a:rPr>
              <a:t>Globally adopted</a:t>
            </a:r>
          </a:p>
          <a:p>
            <a:pPr marL="285750" indent="-285750">
              <a:buFont typeface="Wingdings" panose="05000000000000000000" pitchFamily="2" charset="2"/>
              <a:buChar char="§"/>
            </a:pPr>
            <a:r>
              <a:rPr lang="en-US" sz="2800" dirty="0">
                <a:latin typeface="+mj-lt"/>
              </a:rPr>
              <a:t>Translated info few languages</a:t>
            </a:r>
          </a:p>
          <a:p>
            <a:pPr marL="285750" indent="-285750">
              <a:buFont typeface="Wingdings" panose="05000000000000000000" pitchFamily="2" charset="2"/>
              <a:buChar char="§"/>
            </a:pPr>
            <a:r>
              <a:rPr lang="en-US" sz="2800" dirty="0">
                <a:latin typeface="+mj-lt"/>
              </a:rPr>
              <a:t>Underpinning strategy and policy frameworks</a:t>
            </a:r>
          </a:p>
          <a:p>
            <a:pPr marL="285750" indent="-285750">
              <a:buFont typeface="Wingdings" panose="05000000000000000000" pitchFamily="2" charset="2"/>
              <a:buChar char="§"/>
            </a:pPr>
            <a:r>
              <a:rPr lang="en-US" sz="2800" dirty="0">
                <a:latin typeface="+mj-lt"/>
              </a:rPr>
              <a:t>Curriculum framework</a:t>
            </a:r>
          </a:p>
          <a:p>
            <a:pPr marL="285750" indent="-285750">
              <a:buFont typeface="Wingdings" panose="05000000000000000000" pitchFamily="2" charset="2"/>
              <a:buChar char="§"/>
            </a:pPr>
            <a:r>
              <a:rPr lang="en-US" sz="2800" dirty="0">
                <a:latin typeface="+mj-lt"/>
              </a:rPr>
              <a:t>Theoretical framework in research</a:t>
            </a:r>
          </a:p>
          <a:p>
            <a:pPr marL="285750" indent="-285750">
              <a:buFont typeface="Wingdings" panose="05000000000000000000" pitchFamily="2" charset="2"/>
              <a:buChar char="§"/>
            </a:pPr>
            <a:r>
              <a:rPr lang="en-US" sz="2800" dirty="0">
                <a:latin typeface="+mj-lt"/>
              </a:rPr>
              <a:t>Instrument development</a:t>
            </a:r>
          </a:p>
          <a:p>
            <a:r>
              <a:rPr lang="sl-SI" sz="2800" dirty="0">
                <a:latin typeface="+mj-lt"/>
              </a:rPr>
              <a:t>   </a:t>
            </a:r>
            <a:r>
              <a:rPr lang="en-US" sz="2800" dirty="0">
                <a:latin typeface="+mj-lt"/>
              </a:rPr>
              <a:t>(PCPI-S, PCPI-SU, PCPI-ST)</a:t>
            </a:r>
          </a:p>
          <a:p>
            <a:pPr marL="285750" indent="-285750">
              <a:buFont typeface="Wingdings" panose="05000000000000000000" pitchFamily="2" charset="2"/>
              <a:buChar char="§"/>
            </a:pPr>
            <a:r>
              <a:rPr lang="en-US" sz="2800" dirty="0">
                <a:latin typeface="+mj-lt"/>
              </a:rPr>
              <a:t>Model development, testing</a:t>
            </a:r>
          </a:p>
          <a:p>
            <a:pPr marL="285750" indent="-285750">
              <a:buFont typeface="Wingdings" panose="05000000000000000000" pitchFamily="2" charset="2"/>
              <a:buChar char="§"/>
            </a:pPr>
            <a:endParaRPr lang="en-GB" dirty="0">
              <a:latin typeface="+mj-lt"/>
            </a:endParaRPr>
          </a:p>
        </p:txBody>
      </p:sp>
    </p:spTree>
    <p:extLst>
      <p:ext uri="{BB962C8B-B14F-4D97-AF65-F5344CB8AC3E}">
        <p14:creationId xmlns:p14="http://schemas.microsoft.com/office/powerpoint/2010/main" val="176561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Methods and tools used to explore person-</a:t>
            </a:r>
            <a:r>
              <a:rPr lang="en-US" dirty="0" err="1"/>
              <a:t>centred</a:t>
            </a:r>
            <a:r>
              <a:rPr lang="en-US" dirty="0"/>
              <a:t> practice</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532374" y="2799110"/>
            <a:ext cx="9486901" cy="3540642"/>
          </a:xfrm>
        </p:spPr>
        <p:txBody>
          <a:bodyPr>
            <a:normAutofit/>
          </a:bodyPr>
          <a:lstStyle/>
          <a:p>
            <a:pPr marL="0" indent="0">
              <a:buNone/>
            </a:pPr>
            <a:r>
              <a:rPr lang="sl-SI" dirty="0"/>
              <a:t>1</a:t>
            </a:r>
            <a:r>
              <a:rPr lang="en-US" dirty="0"/>
              <a:t>. Macro context </a:t>
            </a:r>
            <a:r>
              <a:rPr lang="en-US" sz="1800" dirty="0"/>
              <a:t>(</a:t>
            </a:r>
            <a:r>
              <a:rPr lang="sl-SI" sz="1800" dirty="0"/>
              <a:t>T</a:t>
            </a:r>
            <a:r>
              <a:rPr lang="en-US" sz="1800" dirty="0"/>
              <a:t>hat it takes from the society to </a:t>
            </a:r>
            <a:r>
              <a:rPr lang="en-US" sz="1800" dirty="0" err="1"/>
              <a:t>achive</a:t>
            </a:r>
            <a:r>
              <a:rPr lang="en-US" sz="1800" dirty="0"/>
              <a:t> PCC)</a:t>
            </a:r>
          </a:p>
          <a:p>
            <a:pPr marL="0" indent="0">
              <a:buNone/>
            </a:pPr>
            <a:r>
              <a:rPr lang="en-US" dirty="0"/>
              <a:t>2. </a:t>
            </a:r>
            <a:r>
              <a:rPr lang="sl-SI" dirty="0" err="1"/>
              <a:t>Prerequisites</a:t>
            </a:r>
            <a:r>
              <a:rPr lang="sl-SI" dirty="0"/>
              <a:t>, </a:t>
            </a:r>
            <a:r>
              <a:rPr lang="en-US" dirty="0"/>
              <a:t>Requires </a:t>
            </a:r>
            <a:r>
              <a:rPr lang="en-US" sz="1800" dirty="0"/>
              <a:t>(</a:t>
            </a:r>
            <a:r>
              <a:rPr lang="sl-SI" sz="1800" dirty="0"/>
              <a:t>T</a:t>
            </a:r>
            <a:r>
              <a:rPr lang="en-US" sz="1800" dirty="0"/>
              <a:t>he attributes of the HCPs)</a:t>
            </a:r>
          </a:p>
          <a:p>
            <a:pPr marL="0" indent="0">
              <a:buNone/>
            </a:pPr>
            <a:r>
              <a:rPr lang="en-US" dirty="0"/>
              <a:t>3. The care environment </a:t>
            </a:r>
            <a:r>
              <a:rPr lang="en-US" sz="1800" dirty="0"/>
              <a:t>(</a:t>
            </a:r>
            <a:r>
              <a:rPr lang="sl-SI" sz="1800" dirty="0"/>
              <a:t>C</a:t>
            </a:r>
            <a:r>
              <a:rPr lang="en-US" sz="1800" dirty="0" err="1"/>
              <a:t>ontext</a:t>
            </a:r>
            <a:r>
              <a:rPr lang="en-US" sz="1800" dirty="0"/>
              <a:t> in which care is delivered)</a:t>
            </a:r>
          </a:p>
          <a:p>
            <a:pPr marL="363538" indent="-363538">
              <a:buNone/>
            </a:pPr>
            <a:r>
              <a:rPr lang="en-US" dirty="0"/>
              <a:t>4. Person-</a:t>
            </a:r>
            <a:r>
              <a:rPr lang="en-US" dirty="0" err="1"/>
              <a:t>centred</a:t>
            </a:r>
            <a:r>
              <a:rPr lang="en-US" dirty="0"/>
              <a:t> processes </a:t>
            </a:r>
            <a:r>
              <a:rPr lang="en-US" sz="1800" dirty="0"/>
              <a:t>(</a:t>
            </a:r>
            <a:r>
              <a:rPr lang="sl-SI" sz="1800" dirty="0"/>
              <a:t>D</a:t>
            </a:r>
            <a:r>
              <a:rPr lang="en-US" sz="1800" dirty="0" err="1"/>
              <a:t>elivering</a:t>
            </a:r>
            <a:r>
              <a:rPr lang="en-US" sz="1800" dirty="0"/>
              <a:t> care through a range of activities)</a:t>
            </a:r>
          </a:p>
          <a:p>
            <a:pPr marL="0" indent="0">
              <a:buNone/>
            </a:pPr>
            <a:r>
              <a:rPr lang="en-US" dirty="0"/>
              <a:t>5. Expected outcomes </a:t>
            </a:r>
            <a:r>
              <a:rPr lang="en-US" sz="1800" dirty="0"/>
              <a:t>(</a:t>
            </a:r>
            <a:r>
              <a:rPr lang="sl-SI" sz="1800" dirty="0"/>
              <a:t>R</a:t>
            </a:r>
            <a:r>
              <a:rPr lang="en-US" sz="1800" dirty="0" err="1"/>
              <a:t>esults</a:t>
            </a:r>
            <a:r>
              <a:rPr lang="en-US" sz="1800" dirty="0"/>
              <a:t> of effective person centered health</a:t>
            </a:r>
            <a:r>
              <a:rPr lang="sl-SI" sz="1800" dirty="0"/>
              <a:t> </a:t>
            </a:r>
            <a:r>
              <a:rPr lang="en-US" sz="1800" dirty="0"/>
              <a:t>care)</a:t>
            </a:r>
          </a:p>
          <a:p>
            <a:pPr marL="0" indent="0">
              <a:buNone/>
            </a:pPr>
            <a:endParaRPr lang="sv-SE" dirty="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7" name="Označba mesta vsebine 5"/>
          <p:cNvPicPr>
            <a:picLocks noChangeAspect="1"/>
          </p:cNvPicPr>
          <p:nvPr/>
        </p:nvPicPr>
        <p:blipFill>
          <a:blip r:embed="rId3"/>
          <a:stretch>
            <a:fillRect/>
          </a:stretch>
        </p:blipFill>
        <p:spPr>
          <a:xfrm>
            <a:off x="9213574" y="3993090"/>
            <a:ext cx="2580908" cy="2533224"/>
          </a:xfrm>
          <a:prstGeom prst="rect">
            <a:avLst/>
          </a:prstGeom>
        </p:spPr>
      </p:pic>
    </p:spTree>
    <p:extLst>
      <p:ext uri="{BB962C8B-B14F-4D97-AF65-F5344CB8AC3E}">
        <p14:creationId xmlns:p14="http://schemas.microsoft.com/office/powerpoint/2010/main" val="235107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r>
              <a:rPr lang="en-GB" dirty="0"/>
              <a:t>1 </a:t>
            </a:r>
            <a:br>
              <a:rPr lang="en-GB" dirty="0"/>
            </a:br>
            <a:r>
              <a:rPr lang="en-GB" dirty="0"/>
              <a:t>Macro context  </a:t>
            </a:r>
          </a:p>
        </p:txBody>
      </p:sp>
      <p:sp>
        <p:nvSpPr>
          <p:cNvPr id="11" name="Označba mesta vsebine 2"/>
          <p:cNvSpPr>
            <a:spLocks noGrp="1"/>
          </p:cNvSpPr>
          <p:nvPr>
            <p:ph idx="1"/>
          </p:nvPr>
        </p:nvSpPr>
        <p:spPr>
          <a:xfrm>
            <a:off x="6781800" y="2385993"/>
            <a:ext cx="5029200" cy="2849198"/>
          </a:xfrm>
        </p:spPr>
        <p:txBody>
          <a:bodyPr/>
          <a:lstStyle/>
          <a:p>
            <a:pPr>
              <a:buFont typeface="Wingdings" panose="05000000000000000000" pitchFamily="2" charset="2"/>
              <a:buChar char="§"/>
            </a:pPr>
            <a:r>
              <a:rPr lang="en-US" dirty="0"/>
              <a:t>Health and social care policy</a:t>
            </a:r>
          </a:p>
          <a:p>
            <a:pPr>
              <a:buFont typeface="Wingdings" panose="05000000000000000000" pitchFamily="2" charset="2"/>
              <a:buChar char="§"/>
            </a:pPr>
            <a:r>
              <a:rPr lang="en-US" dirty="0"/>
              <a:t>Strategic frameworks</a:t>
            </a:r>
          </a:p>
          <a:p>
            <a:pPr>
              <a:buFont typeface="Wingdings" panose="05000000000000000000" pitchFamily="2" charset="2"/>
              <a:buChar char="§"/>
            </a:pPr>
            <a:r>
              <a:rPr lang="en-US" dirty="0"/>
              <a:t>Workforce development</a:t>
            </a:r>
          </a:p>
          <a:p>
            <a:pPr>
              <a:buFont typeface="Wingdings" panose="05000000000000000000" pitchFamily="2" charset="2"/>
              <a:buChar char="§"/>
            </a:pPr>
            <a:r>
              <a:rPr lang="en-US" dirty="0"/>
              <a:t>Strategic leadership</a:t>
            </a:r>
          </a:p>
          <a:p>
            <a:pPr marL="0" indent="0">
              <a:buNone/>
            </a:pPr>
            <a:endParaRPr lang="en-GB" dirty="0"/>
          </a:p>
        </p:txBody>
      </p:sp>
      <p:pic>
        <p:nvPicPr>
          <p:cNvPr id="2" name="Slika 1"/>
          <p:cNvPicPr>
            <a:picLocks noChangeAspect="1"/>
          </p:cNvPicPr>
          <p:nvPr/>
        </p:nvPicPr>
        <p:blipFill rotWithShape="1">
          <a:blip r:embed="rId3"/>
          <a:srcRect l="603" r="6992"/>
          <a:stretch/>
        </p:blipFill>
        <p:spPr>
          <a:xfrm>
            <a:off x="1518443" y="685798"/>
            <a:ext cx="3891757" cy="4064231"/>
          </a:xfrm>
          <a:prstGeom prst="rect">
            <a:avLst/>
          </a:prstGeom>
        </p:spPr>
      </p:pic>
      <p:cxnSp>
        <p:nvCxnSpPr>
          <p:cNvPr id="4" name="Raven puščični povezovalnik 3"/>
          <p:cNvCxnSpPr/>
          <p:nvPr/>
        </p:nvCxnSpPr>
        <p:spPr>
          <a:xfrm flipH="1">
            <a:off x="3644900" y="685798"/>
            <a:ext cx="1181100" cy="33178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460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1 </a:t>
            </a:r>
            <a:r>
              <a:rPr lang="en-US" dirty="0"/>
              <a:t>Macro context </a:t>
            </a:r>
            <a:br>
              <a:rPr lang="sl-SI" dirty="0"/>
            </a:b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t>Social care ~ Health care</a:t>
            </a:r>
          </a:p>
          <a:p>
            <a:pPr>
              <a:buFont typeface="Wingdings" panose="05000000000000000000" pitchFamily="2" charset="2"/>
              <a:buChar char="§"/>
            </a:pPr>
            <a:r>
              <a:rPr lang="en-GB" dirty="0"/>
              <a:t>Quality strategies, safety, patient flow, regulations</a:t>
            </a:r>
          </a:p>
          <a:p>
            <a:pPr>
              <a:buFont typeface="Wingdings" panose="05000000000000000000" pitchFamily="2" charset="2"/>
              <a:buChar char="§"/>
            </a:pPr>
            <a:r>
              <a:rPr lang="en-GB" dirty="0"/>
              <a:t>Staff well being, nurses, student</a:t>
            </a:r>
          </a:p>
          <a:p>
            <a:pPr>
              <a:buFont typeface="Wingdings" panose="05000000000000000000" pitchFamily="2" charset="2"/>
              <a:buChar char="§"/>
            </a:pPr>
            <a:r>
              <a:rPr lang="en-GB" dirty="0"/>
              <a:t>Master - Servant ~ person centred</a:t>
            </a:r>
          </a:p>
          <a:p>
            <a:pPr>
              <a:buFont typeface="Wingdings" panose="05000000000000000000" pitchFamily="2" charset="2"/>
              <a:buChar char="§"/>
            </a:pPr>
            <a:endParaRPr lang="en-GB" dirty="0"/>
          </a:p>
          <a:p>
            <a:pPr marL="0" indent="0">
              <a:buNone/>
            </a:pPr>
            <a:r>
              <a:rPr lang="sl-SI" dirty="0"/>
              <a:t>			</a:t>
            </a:r>
            <a:endParaRPr lang="sv-SE" dirty="0">
              <a:sym typeface="Wingdings" panose="05000000000000000000" pitchFamily="2" charset="2"/>
            </a:endParaRPr>
          </a:p>
          <a:p>
            <a:pPr>
              <a:buFont typeface="Wingdings" panose="05000000000000000000" pitchFamily="2" charset="2"/>
              <a:buChar char="§"/>
            </a:pPr>
            <a:endParaRPr lang="sv-SE" dirty="0"/>
          </a:p>
        </p:txBody>
      </p:sp>
    </p:spTree>
    <p:extLst>
      <p:ext uri="{BB962C8B-B14F-4D97-AF65-F5344CB8AC3E}">
        <p14:creationId xmlns:p14="http://schemas.microsoft.com/office/powerpoint/2010/main" val="68108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pPr marL="0" indent="0">
              <a:buNone/>
            </a:pPr>
            <a:r>
              <a:rPr lang="en-GB" dirty="0"/>
              <a:t>2 PREREQUISITES</a:t>
            </a:r>
          </a:p>
        </p:txBody>
      </p:sp>
      <p:sp>
        <p:nvSpPr>
          <p:cNvPr id="11" name="Označba mesta vsebine 2"/>
          <p:cNvSpPr>
            <a:spLocks noGrp="1"/>
          </p:cNvSpPr>
          <p:nvPr>
            <p:ph idx="1"/>
          </p:nvPr>
        </p:nvSpPr>
        <p:spPr>
          <a:xfrm>
            <a:off x="7031334" y="1891044"/>
            <a:ext cx="5029200" cy="3329912"/>
          </a:xfrm>
        </p:spPr>
        <p:txBody>
          <a:bodyPr/>
          <a:lstStyle/>
          <a:p>
            <a:pPr>
              <a:buFont typeface="Wingdings" panose="05000000000000000000" pitchFamily="2" charset="2"/>
              <a:buChar char="§"/>
            </a:pPr>
            <a:r>
              <a:rPr lang="en-US" dirty="0">
                <a:solidFill>
                  <a:srgbClr val="FF0000"/>
                </a:solidFill>
              </a:rPr>
              <a:t>Professionally competent</a:t>
            </a:r>
          </a:p>
          <a:p>
            <a:pPr>
              <a:buFont typeface="Wingdings" panose="05000000000000000000" pitchFamily="2" charset="2"/>
              <a:buChar char="§"/>
            </a:pPr>
            <a:r>
              <a:rPr lang="en-US" dirty="0">
                <a:solidFill>
                  <a:srgbClr val="00B050"/>
                </a:solidFill>
              </a:rPr>
              <a:t>Developed interpersonal skills</a:t>
            </a:r>
          </a:p>
          <a:p>
            <a:pPr>
              <a:buFont typeface="Wingdings" panose="05000000000000000000" pitchFamily="2" charset="2"/>
              <a:buChar char="§"/>
            </a:pPr>
            <a:r>
              <a:rPr lang="en-US" dirty="0">
                <a:solidFill>
                  <a:srgbClr val="00B0F0"/>
                </a:solidFill>
              </a:rPr>
              <a:t>Knowing self</a:t>
            </a:r>
          </a:p>
          <a:p>
            <a:pPr>
              <a:buFont typeface="Wingdings" panose="05000000000000000000" pitchFamily="2" charset="2"/>
              <a:buChar char="§"/>
            </a:pPr>
            <a:r>
              <a:rPr lang="en-US" dirty="0">
                <a:solidFill>
                  <a:srgbClr val="002060"/>
                </a:solidFill>
              </a:rPr>
              <a:t>Clarity of beliefs and values </a:t>
            </a:r>
            <a:endParaRPr lang="sl-SI" dirty="0">
              <a:solidFill>
                <a:srgbClr val="002060"/>
              </a:solidFill>
            </a:endParaRPr>
          </a:p>
          <a:p>
            <a:pPr>
              <a:buFont typeface="Wingdings" panose="05000000000000000000" pitchFamily="2" charset="2"/>
              <a:buChar char="§"/>
            </a:pPr>
            <a:r>
              <a:rPr lang="en-US" dirty="0">
                <a:solidFill>
                  <a:srgbClr val="7030A0"/>
                </a:solidFill>
              </a:rPr>
              <a:t>Commitment to the job</a:t>
            </a:r>
          </a:p>
          <a:p>
            <a:pPr marL="0" indent="0">
              <a:buNone/>
            </a:pPr>
            <a:endParaRPr lang="en-GB" dirty="0"/>
          </a:p>
        </p:txBody>
      </p:sp>
      <p:pic>
        <p:nvPicPr>
          <p:cNvPr id="3" name="Slika 2"/>
          <p:cNvPicPr>
            <a:picLocks noChangeAspect="1"/>
          </p:cNvPicPr>
          <p:nvPr/>
        </p:nvPicPr>
        <p:blipFill rotWithShape="1">
          <a:blip r:embed="rId3"/>
          <a:srcRect l="14500" t="20444" r="50083" b="16297"/>
          <a:stretch/>
        </p:blipFill>
        <p:spPr>
          <a:xfrm>
            <a:off x="1417862" y="685798"/>
            <a:ext cx="3992338" cy="4011125"/>
          </a:xfrm>
          <a:prstGeom prst="rect">
            <a:avLst/>
          </a:prstGeom>
        </p:spPr>
      </p:pic>
      <p:cxnSp>
        <p:nvCxnSpPr>
          <p:cNvPr id="12" name="Raven puščični povezovalnik 11"/>
          <p:cNvCxnSpPr/>
          <p:nvPr/>
        </p:nvCxnSpPr>
        <p:spPr>
          <a:xfrm flipH="1">
            <a:off x="4114800" y="812802"/>
            <a:ext cx="1270000" cy="48974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1485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r>
              <a:rPr lang="en-US" sz="4400" cap="none" spc="0" dirty="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a:bodyPr>
          <a:lstStyle/>
          <a:p>
            <a:pPr lvl="0">
              <a:lnSpc>
                <a:spcPct val="90000"/>
              </a:lnSpc>
              <a:buSzTx/>
            </a:pPr>
            <a:r>
              <a:rPr lang="en-US" sz="2800" dirty="0">
                <a:solidFill>
                  <a:srgbClr val="FF0000"/>
                </a:solidFill>
                <a:latin typeface="Calibri" panose="020F0502020204030204"/>
              </a:rPr>
              <a:t>Professionally </a:t>
            </a:r>
            <a:r>
              <a:rPr lang="sl-SI" sz="2800" dirty="0">
                <a:solidFill>
                  <a:srgbClr val="FF0000"/>
                </a:solidFill>
                <a:latin typeface="Calibri" panose="020F0502020204030204"/>
              </a:rPr>
              <a:t>                                                                                                             </a:t>
            </a:r>
            <a:r>
              <a:rPr lang="en-US" sz="2800" dirty="0">
                <a:solidFill>
                  <a:srgbClr val="FF0000"/>
                </a:solidFill>
                <a:latin typeface="Calibri" panose="020F0502020204030204"/>
              </a:rPr>
              <a:t>competent</a:t>
            </a:r>
            <a:endParaRPr lang="sl-SI" sz="2800" dirty="0">
              <a:solidFill>
                <a:srgbClr val="FF0000"/>
              </a:solidFill>
              <a:latin typeface="Calibri" panose="020F0502020204030204"/>
            </a:endParaRPr>
          </a:p>
          <a:p>
            <a:pPr marL="0" indent="0">
              <a:buNone/>
            </a:pPr>
            <a:endParaRPr lang="sv-SE" dirty="0"/>
          </a:p>
        </p:txBody>
      </p:sp>
      <p:pic>
        <p:nvPicPr>
          <p:cNvPr id="4" name="Slika 3"/>
          <p:cNvPicPr>
            <a:picLocks noChangeAspect="1"/>
          </p:cNvPicPr>
          <p:nvPr/>
        </p:nvPicPr>
        <p:blipFill>
          <a:blip r:embed="rId3"/>
          <a:stretch>
            <a:fillRect/>
          </a:stretch>
        </p:blipFill>
        <p:spPr>
          <a:xfrm>
            <a:off x="4983982" y="1684314"/>
            <a:ext cx="6522218" cy="4375929"/>
          </a:xfrm>
          <a:prstGeom prst="rect">
            <a:avLst/>
          </a:prstGeom>
        </p:spPr>
      </p:pic>
      <p:pic>
        <p:nvPicPr>
          <p:cNvPr id="5" name="Slika 4"/>
          <p:cNvPicPr>
            <a:picLocks noChangeAspect="1"/>
          </p:cNvPicPr>
          <p:nvPr/>
        </p:nvPicPr>
        <p:blipFill>
          <a:blip r:embed="rId4"/>
          <a:stretch>
            <a:fillRect/>
          </a:stretch>
        </p:blipFill>
        <p:spPr>
          <a:xfrm>
            <a:off x="1371599" y="3356290"/>
            <a:ext cx="3572566" cy="1932599"/>
          </a:xfrm>
          <a:prstGeom prst="rect">
            <a:avLst/>
          </a:prstGeom>
        </p:spPr>
      </p:pic>
    </p:spTree>
    <p:extLst>
      <p:ext uri="{BB962C8B-B14F-4D97-AF65-F5344CB8AC3E}">
        <p14:creationId xmlns:p14="http://schemas.microsoft.com/office/powerpoint/2010/main" val="30719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r>
              <a:rPr lang="en-US" sz="4400" cap="none" spc="0" dirty="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a:bodyPr>
          <a:lstStyle/>
          <a:p>
            <a:pPr lvl="0">
              <a:lnSpc>
                <a:spcPct val="90000"/>
              </a:lnSpc>
              <a:buSzTx/>
            </a:pPr>
            <a:r>
              <a:rPr lang="en-US" sz="2800" dirty="0">
                <a:solidFill>
                  <a:srgbClr val="FF0000"/>
                </a:solidFill>
                <a:latin typeface="Calibri" panose="020F0502020204030204"/>
              </a:rPr>
              <a:t>Professionally</a:t>
            </a:r>
            <a:r>
              <a:rPr lang="sl-SI" sz="2800" dirty="0">
                <a:solidFill>
                  <a:srgbClr val="FF0000"/>
                </a:solidFill>
                <a:latin typeface="Calibri" panose="020F0502020204030204"/>
              </a:rPr>
              <a:t> </a:t>
            </a:r>
            <a:r>
              <a:rPr lang="en-US" sz="2800" dirty="0">
                <a:solidFill>
                  <a:srgbClr val="FF0000"/>
                </a:solidFill>
                <a:latin typeface="Calibri" panose="020F0502020204030204"/>
              </a:rPr>
              <a:t>competent</a:t>
            </a:r>
            <a:endParaRPr lang="sl-SI" sz="2800" dirty="0">
              <a:solidFill>
                <a:srgbClr val="FF0000"/>
              </a:solidFill>
              <a:latin typeface="Calibri" panose="020F0502020204030204"/>
            </a:endParaRPr>
          </a:p>
          <a:p>
            <a:pPr marL="0" indent="0">
              <a:buNone/>
            </a:pPr>
            <a:endParaRPr lang="sv-SE" dirty="0"/>
          </a:p>
        </p:txBody>
      </p:sp>
      <p:pic>
        <p:nvPicPr>
          <p:cNvPr id="4" name="Slika 3"/>
          <p:cNvPicPr>
            <a:picLocks noChangeAspect="1"/>
          </p:cNvPicPr>
          <p:nvPr/>
        </p:nvPicPr>
        <p:blipFill>
          <a:blip r:embed="rId3"/>
          <a:stretch>
            <a:fillRect/>
          </a:stretch>
        </p:blipFill>
        <p:spPr>
          <a:xfrm>
            <a:off x="5994155" y="335826"/>
            <a:ext cx="5800725" cy="2809875"/>
          </a:xfrm>
          <a:prstGeom prst="rect">
            <a:avLst/>
          </a:prstGeom>
          <a:ln>
            <a:solidFill>
              <a:srgbClr val="C00000"/>
            </a:solidFill>
          </a:ln>
        </p:spPr>
      </p:pic>
      <p:sp>
        <p:nvSpPr>
          <p:cNvPr id="6" name="Pravokotnik 5"/>
          <p:cNvSpPr/>
          <p:nvPr/>
        </p:nvSpPr>
        <p:spPr>
          <a:xfrm>
            <a:off x="1215011" y="3627914"/>
            <a:ext cx="9800075" cy="2544286"/>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ü"/>
            </a:pPr>
            <a:r>
              <a:rPr lang="sl-SI" sz="2800" dirty="0" err="1">
                <a:solidFill>
                  <a:prstClr val="black"/>
                </a:solidFill>
                <a:latin typeface="Calibri" panose="020F0502020204030204"/>
              </a:rPr>
              <a:t>The</a:t>
            </a:r>
            <a:r>
              <a:rPr lang="sl-SI" sz="2800" dirty="0">
                <a:solidFill>
                  <a:prstClr val="black"/>
                </a:solidFill>
                <a:latin typeface="Calibri" panose="020F0502020204030204"/>
              </a:rPr>
              <a:t> </a:t>
            </a:r>
            <a:r>
              <a:rPr lang="sl-SI" sz="2800" dirty="0" err="1">
                <a:solidFill>
                  <a:prstClr val="black"/>
                </a:solidFill>
                <a:latin typeface="Calibri" panose="020F0502020204030204"/>
              </a:rPr>
              <a:t>appropriate</a:t>
            </a:r>
            <a:r>
              <a:rPr lang="sl-SI" sz="2800" dirty="0">
                <a:solidFill>
                  <a:prstClr val="black"/>
                </a:solidFill>
                <a:latin typeface="Calibri" panose="020F0502020204030204"/>
              </a:rPr>
              <a:t> </a:t>
            </a:r>
            <a:r>
              <a:rPr lang="sl-SI" sz="2800" dirty="0" err="1">
                <a:solidFill>
                  <a:prstClr val="black"/>
                </a:solidFill>
                <a:latin typeface="Calibri" panose="020F0502020204030204"/>
              </a:rPr>
              <a:t>and</a:t>
            </a:r>
            <a:r>
              <a:rPr lang="sl-SI" sz="2800" dirty="0">
                <a:solidFill>
                  <a:prstClr val="black"/>
                </a:solidFill>
                <a:latin typeface="Calibri" panose="020F0502020204030204"/>
              </a:rPr>
              <a:t> </a:t>
            </a:r>
            <a:r>
              <a:rPr lang="sl-SI" sz="2800" dirty="0" err="1">
                <a:solidFill>
                  <a:prstClr val="black"/>
                </a:solidFill>
                <a:latin typeface="Calibri" panose="020F0502020204030204"/>
              </a:rPr>
              <a:t>relevant</a:t>
            </a:r>
            <a:r>
              <a:rPr lang="sl-SI" sz="2800" dirty="0">
                <a:solidFill>
                  <a:prstClr val="black"/>
                </a:solidFill>
                <a:latin typeface="Calibri" panose="020F0502020204030204"/>
              </a:rPr>
              <a:t> </a:t>
            </a:r>
            <a:r>
              <a:rPr lang="sl-SI" sz="2800" dirty="0" err="1">
                <a:solidFill>
                  <a:prstClr val="black"/>
                </a:solidFill>
                <a:latin typeface="Calibri" panose="020F0502020204030204"/>
              </a:rPr>
              <a:t>competencies</a:t>
            </a:r>
            <a:r>
              <a:rPr lang="sl-SI" sz="2800" dirty="0">
                <a:solidFill>
                  <a:prstClr val="black"/>
                </a:solidFill>
                <a:latin typeface="Calibri" panose="020F0502020204030204"/>
              </a:rPr>
              <a:t> </a:t>
            </a:r>
            <a:r>
              <a:rPr lang="sl-SI" sz="2800" dirty="0" err="1">
                <a:solidFill>
                  <a:prstClr val="black"/>
                </a:solidFill>
                <a:latin typeface="Calibri" panose="020F0502020204030204"/>
              </a:rPr>
              <a:t>for</a:t>
            </a:r>
            <a:r>
              <a:rPr lang="sl-SI" sz="2800" dirty="0">
                <a:solidFill>
                  <a:prstClr val="black"/>
                </a:solidFill>
                <a:latin typeface="Calibri" panose="020F0502020204030204"/>
              </a:rPr>
              <a:t> </a:t>
            </a:r>
            <a:r>
              <a:rPr lang="sl-SI" sz="2800" dirty="0" err="1">
                <a:solidFill>
                  <a:prstClr val="black"/>
                </a:solidFill>
                <a:latin typeface="Calibri" panose="020F0502020204030204"/>
              </a:rPr>
              <a:t>practicioners</a:t>
            </a:r>
            <a:endParaRPr lang="sl-SI" sz="2800" dirty="0">
              <a:solidFill>
                <a:prstClr val="black"/>
              </a:solidFill>
              <a:latin typeface="Calibri" panose="020F0502020204030204"/>
            </a:endParaRPr>
          </a:p>
          <a:p>
            <a:pPr marL="228600" lvl="0" indent="-228600">
              <a:lnSpc>
                <a:spcPct val="90000"/>
              </a:lnSpc>
              <a:spcBef>
                <a:spcPts val="1000"/>
              </a:spcBef>
              <a:buFont typeface="Wingdings" panose="05000000000000000000" pitchFamily="2" charset="2"/>
              <a:buChar char="ü"/>
            </a:pPr>
            <a:r>
              <a:rPr lang="sl-SI" sz="2800" dirty="0">
                <a:solidFill>
                  <a:prstClr val="black"/>
                </a:solidFill>
                <a:latin typeface="Calibri" panose="020F0502020204030204"/>
              </a:rPr>
              <a:t> Minimum </a:t>
            </a:r>
            <a:r>
              <a:rPr lang="sl-SI" sz="2800" dirty="0" err="1">
                <a:solidFill>
                  <a:prstClr val="black"/>
                </a:solidFill>
                <a:latin typeface="Calibri" panose="020F0502020204030204"/>
              </a:rPr>
              <a:t>standards</a:t>
            </a:r>
            <a:r>
              <a:rPr lang="sl-SI" sz="2800" dirty="0">
                <a:solidFill>
                  <a:prstClr val="black"/>
                </a:solidFill>
                <a:latin typeface="Calibri" panose="020F0502020204030204"/>
              </a:rPr>
              <a:t> </a:t>
            </a:r>
            <a:r>
              <a:rPr lang="sl-SI" sz="2800" dirty="0" err="1">
                <a:solidFill>
                  <a:prstClr val="black"/>
                </a:solidFill>
                <a:latin typeface="Calibri" panose="020F0502020204030204"/>
              </a:rPr>
              <a:t>for</a:t>
            </a:r>
            <a:r>
              <a:rPr lang="sl-SI" sz="2800" dirty="0">
                <a:solidFill>
                  <a:prstClr val="black"/>
                </a:solidFill>
                <a:latin typeface="Calibri" panose="020F0502020204030204"/>
              </a:rPr>
              <a:t> </a:t>
            </a:r>
            <a:r>
              <a:rPr lang="sl-SI" sz="2800" dirty="0" err="1">
                <a:solidFill>
                  <a:prstClr val="black"/>
                </a:solidFill>
                <a:latin typeface="Calibri" panose="020F0502020204030204"/>
              </a:rPr>
              <a:t>registration</a:t>
            </a:r>
            <a:endParaRPr lang="sl-SI" sz="2800" dirty="0">
              <a:solidFill>
                <a:prstClr val="black"/>
              </a:solidFill>
              <a:latin typeface="Calibri" panose="020F0502020204030204"/>
            </a:endParaRPr>
          </a:p>
          <a:p>
            <a:pPr marL="228600" lvl="0" indent="-228600">
              <a:lnSpc>
                <a:spcPct val="90000"/>
              </a:lnSpc>
              <a:spcBef>
                <a:spcPts val="1000"/>
              </a:spcBef>
              <a:buFont typeface="Wingdings" panose="05000000000000000000" pitchFamily="2" charset="2"/>
              <a:buChar char="ü"/>
            </a:pPr>
            <a:r>
              <a:rPr lang="sl-SI" sz="2800" dirty="0">
                <a:solidFill>
                  <a:prstClr val="black"/>
                </a:solidFill>
                <a:latin typeface="Calibri" panose="020F0502020204030204"/>
              </a:rPr>
              <a:t> </a:t>
            </a:r>
            <a:r>
              <a:rPr lang="sl-SI" sz="2800" dirty="0" err="1">
                <a:solidFill>
                  <a:prstClr val="black"/>
                </a:solidFill>
                <a:latin typeface="Calibri" panose="020F0502020204030204"/>
              </a:rPr>
              <a:t>The</a:t>
            </a:r>
            <a:r>
              <a:rPr lang="sl-SI" sz="2800" dirty="0">
                <a:solidFill>
                  <a:prstClr val="black"/>
                </a:solidFill>
                <a:latin typeface="Calibri" panose="020F0502020204030204"/>
              </a:rPr>
              <a:t> </a:t>
            </a:r>
            <a:r>
              <a:rPr lang="sl-SI" sz="2800" dirty="0" err="1">
                <a:solidFill>
                  <a:prstClr val="black"/>
                </a:solidFill>
                <a:latin typeface="Calibri" panose="020F0502020204030204"/>
              </a:rPr>
              <a:t>challenge</a:t>
            </a:r>
            <a:r>
              <a:rPr lang="sl-SI" sz="2800" dirty="0">
                <a:solidFill>
                  <a:prstClr val="black"/>
                </a:solidFill>
                <a:latin typeface="Calibri" panose="020F0502020204030204"/>
              </a:rPr>
              <a:t> in </a:t>
            </a:r>
            <a:r>
              <a:rPr lang="sl-SI" sz="2800" dirty="0" err="1">
                <a:solidFill>
                  <a:prstClr val="black"/>
                </a:solidFill>
                <a:latin typeface="Calibri" panose="020F0502020204030204"/>
              </a:rPr>
              <a:t>professional</a:t>
            </a:r>
            <a:r>
              <a:rPr lang="sl-SI" sz="2800" dirty="0">
                <a:solidFill>
                  <a:prstClr val="black"/>
                </a:solidFill>
                <a:latin typeface="Calibri" panose="020F0502020204030204"/>
              </a:rPr>
              <a:t>  </a:t>
            </a:r>
            <a:r>
              <a:rPr lang="sl-SI" sz="2800" dirty="0" err="1">
                <a:solidFill>
                  <a:prstClr val="black"/>
                </a:solidFill>
                <a:latin typeface="Calibri" panose="020F0502020204030204"/>
              </a:rPr>
              <a:t>educaton</a:t>
            </a:r>
            <a:r>
              <a:rPr lang="sl-SI" sz="2800" dirty="0">
                <a:solidFill>
                  <a:prstClr val="black"/>
                </a:solidFill>
                <a:latin typeface="Calibri" panose="020F0502020204030204"/>
              </a:rPr>
              <a:t>  - </a:t>
            </a:r>
            <a:r>
              <a:rPr lang="sl-SI" sz="2800" dirty="0">
                <a:solidFill>
                  <a:srgbClr val="00B050"/>
                </a:solidFill>
                <a:latin typeface="Calibri" panose="020F0502020204030204"/>
              </a:rPr>
              <a:t>poglavje 7?</a:t>
            </a:r>
          </a:p>
          <a:p>
            <a:pPr marL="228600" lvl="0" indent="-228600">
              <a:lnSpc>
                <a:spcPct val="90000"/>
              </a:lnSpc>
              <a:spcBef>
                <a:spcPts val="1000"/>
              </a:spcBef>
              <a:buFont typeface="Wingdings" panose="05000000000000000000" pitchFamily="2" charset="2"/>
              <a:buChar char="ü"/>
            </a:pPr>
            <a:r>
              <a:rPr lang="sl-SI" sz="2800" dirty="0">
                <a:solidFill>
                  <a:prstClr val="black"/>
                </a:solidFill>
                <a:latin typeface="Calibri" panose="020F0502020204030204"/>
              </a:rPr>
              <a:t> </a:t>
            </a:r>
            <a:r>
              <a:rPr lang="sl-SI" sz="2800" dirty="0" err="1">
                <a:solidFill>
                  <a:prstClr val="black"/>
                </a:solidFill>
                <a:latin typeface="Calibri" panose="020F0502020204030204"/>
              </a:rPr>
              <a:t>Requirements</a:t>
            </a:r>
            <a:r>
              <a:rPr lang="sl-SI" sz="2800" dirty="0">
                <a:solidFill>
                  <a:prstClr val="black"/>
                </a:solidFill>
                <a:latin typeface="Calibri" panose="020F0502020204030204"/>
              </a:rPr>
              <a:t> to </a:t>
            </a:r>
            <a:r>
              <a:rPr lang="sl-SI" sz="2800" dirty="0" err="1">
                <a:solidFill>
                  <a:prstClr val="black"/>
                </a:solidFill>
                <a:latin typeface="Calibri" panose="020F0502020204030204"/>
              </a:rPr>
              <a:t>continue</a:t>
            </a:r>
            <a:r>
              <a:rPr lang="sl-SI" sz="2800" dirty="0">
                <a:solidFill>
                  <a:prstClr val="black"/>
                </a:solidFill>
                <a:latin typeface="Calibri" panose="020F0502020204030204"/>
              </a:rPr>
              <a:t> to </a:t>
            </a:r>
            <a:r>
              <a:rPr lang="sl-SI" sz="2800" dirty="0" err="1">
                <a:solidFill>
                  <a:prstClr val="black"/>
                </a:solidFill>
                <a:latin typeface="Calibri" panose="020F0502020204030204"/>
              </a:rPr>
              <a:t>learn</a:t>
            </a:r>
            <a:r>
              <a:rPr lang="sl-SI" sz="2800" dirty="0">
                <a:solidFill>
                  <a:prstClr val="black"/>
                </a:solidFill>
                <a:latin typeface="Calibri" panose="020F0502020204030204"/>
              </a:rPr>
              <a:t> </a:t>
            </a:r>
            <a:r>
              <a:rPr lang="sl-SI" sz="2800" dirty="0" err="1">
                <a:solidFill>
                  <a:prstClr val="black"/>
                </a:solidFill>
                <a:latin typeface="Calibri" panose="020F0502020204030204"/>
              </a:rPr>
              <a:t>and</a:t>
            </a:r>
            <a:r>
              <a:rPr lang="sl-SI" sz="2800" dirty="0">
                <a:solidFill>
                  <a:prstClr val="black"/>
                </a:solidFill>
                <a:latin typeface="Calibri" panose="020F0502020204030204"/>
              </a:rPr>
              <a:t> </a:t>
            </a:r>
            <a:r>
              <a:rPr lang="sl-SI" sz="2800" dirty="0" err="1">
                <a:solidFill>
                  <a:prstClr val="black"/>
                </a:solidFill>
                <a:latin typeface="Calibri" panose="020F0502020204030204"/>
              </a:rPr>
              <a:t>develop</a:t>
            </a:r>
            <a:endParaRPr lang="sl-SI" sz="2800" dirty="0">
              <a:solidFill>
                <a:prstClr val="black"/>
              </a:solidFill>
              <a:latin typeface="Calibri" panose="020F0502020204030204"/>
            </a:endParaRPr>
          </a:p>
          <a:p>
            <a:pPr marL="228600" lvl="0" indent="-228600">
              <a:lnSpc>
                <a:spcPct val="90000"/>
              </a:lnSpc>
              <a:spcBef>
                <a:spcPts val="1000"/>
              </a:spcBef>
              <a:buFont typeface="Wingdings" panose="05000000000000000000" pitchFamily="2" charset="2"/>
              <a:buChar char="ü"/>
            </a:pPr>
            <a:r>
              <a:rPr lang="sl-SI" sz="2800" dirty="0">
                <a:solidFill>
                  <a:prstClr val="black"/>
                </a:solidFill>
                <a:latin typeface="Calibri" panose="020F0502020204030204"/>
              </a:rPr>
              <a:t> Influence </a:t>
            </a:r>
            <a:r>
              <a:rPr lang="sl-SI" sz="2800" dirty="0" err="1">
                <a:solidFill>
                  <a:prstClr val="black"/>
                </a:solidFill>
                <a:latin typeface="Calibri" panose="020F0502020204030204"/>
              </a:rPr>
              <a:t>of</a:t>
            </a:r>
            <a:r>
              <a:rPr lang="sl-SI" sz="2800" dirty="0">
                <a:solidFill>
                  <a:prstClr val="black"/>
                </a:solidFill>
                <a:latin typeface="Calibri" panose="020F0502020204030204"/>
              </a:rPr>
              <a:t> </a:t>
            </a:r>
            <a:r>
              <a:rPr lang="sl-SI" sz="2800" dirty="0" err="1">
                <a:solidFill>
                  <a:prstClr val="black"/>
                </a:solidFill>
                <a:latin typeface="Calibri" panose="020F0502020204030204"/>
              </a:rPr>
              <a:t>workplace</a:t>
            </a:r>
            <a:r>
              <a:rPr lang="sl-SI" sz="2800" dirty="0">
                <a:solidFill>
                  <a:prstClr val="black"/>
                </a:solidFill>
                <a:latin typeface="Calibri" panose="020F0502020204030204"/>
              </a:rPr>
              <a:t> </a:t>
            </a:r>
            <a:r>
              <a:rPr lang="sl-SI" sz="2800" dirty="0" err="1">
                <a:solidFill>
                  <a:prstClr val="black"/>
                </a:solidFill>
                <a:latin typeface="Calibri" panose="020F0502020204030204"/>
              </a:rPr>
              <a:t>culture</a:t>
            </a:r>
            <a:r>
              <a:rPr lang="sl-SI" sz="2800" dirty="0">
                <a:solidFill>
                  <a:prstClr val="black"/>
                </a:solidFill>
                <a:latin typeface="Calibri" panose="020F0502020204030204"/>
              </a:rPr>
              <a:t> (</a:t>
            </a:r>
            <a:r>
              <a:rPr lang="sl-SI" sz="2800" dirty="0" err="1">
                <a:solidFill>
                  <a:prstClr val="black"/>
                </a:solidFill>
                <a:latin typeface="Calibri" panose="020F0502020204030204"/>
              </a:rPr>
              <a:t>values</a:t>
            </a:r>
            <a:r>
              <a:rPr lang="sl-SI" sz="2800" dirty="0">
                <a:solidFill>
                  <a:prstClr val="black"/>
                </a:solidFill>
                <a:latin typeface="Calibri" panose="020F0502020204030204"/>
              </a:rPr>
              <a:t>)</a:t>
            </a:r>
            <a:endParaRPr lang="en-US" sz="2800" dirty="0">
              <a:solidFill>
                <a:prstClr val="black"/>
              </a:solidFill>
              <a:latin typeface="Calibri" panose="020F0502020204030204"/>
            </a:endParaRPr>
          </a:p>
        </p:txBody>
      </p:sp>
    </p:spTree>
    <p:extLst>
      <p:ext uri="{BB962C8B-B14F-4D97-AF65-F5344CB8AC3E}">
        <p14:creationId xmlns:p14="http://schemas.microsoft.com/office/powerpoint/2010/main" val="3784997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92500" lnSpcReduction="10000"/>
          </a:bodyPr>
          <a:lstStyle/>
          <a:p>
            <a:pPr lvl="0">
              <a:lnSpc>
                <a:spcPct val="90000"/>
              </a:lnSpc>
              <a:buSzTx/>
            </a:pPr>
            <a:r>
              <a:rPr lang="en-US" sz="2800" dirty="0">
                <a:solidFill>
                  <a:srgbClr val="00B050"/>
                </a:solidFill>
                <a:latin typeface="Calibri" panose="020F0502020204030204"/>
              </a:rPr>
              <a:t>Developed interpersonal skills</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P</a:t>
            </a:r>
            <a:r>
              <a:rPr lang="en-US" sz="2800" dirty="0" err="1">
                <a:solidFill>
                  <a:prstClr val="black"/>
                </a:solidFill>
                <a:latin typeface="Calibri" panose="020F0502020204030204"/>
              </a:rPr>
              <a:t>ositive</a:t>
            </a:r>
            <a:r>
              <a:rPr lang="en-US" sz="2800" dirty="0">
                <a:solidFill>
                  <a:prstClr val="black"/>
                </a:solidFill>
                <a:latin typeface="Calibri" panose="020F0502020204030204"/>
              </a:rPr>
              <a:t> relationship</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 </a:t>
            </a:r>
            <a:r>
              <a:rPr lang="sl-SI" sz="2800" dirty="0" err="1">
                <a:solidFill>
                  <a:prstClr val="black"/>
                </a:solidFill>
                <a:latin typeface="Calibri" panose="020F0502020204030204"/>
              </a:rPr>
              <a:t>Effective</a:t>
            </a:r>
            <a:r>
              <a:rPr lang="sl-SI" sz="2800" dirty="0">
                <a:solidFill>
                  <a:prstClr val="black"/>
                </a:solidFill>
                <a:latin typeface="Calibri" panose="020F0502020204030204"/>
              </a:rPr>
              <a:t> </a:t>
            </a:r>
            <a:r>
              <a:rPr lang="sl-SI" sz="2800" dirty="0" err="1">
                <a:solidFill>
                  <a:prstClr val="black"/>
                </a:solidFill>
                <a:latin typeface="Calibri" panose="020F0502020204030204"/>
              </a:rPr>
              <a:t>communication</a:t>
            </a:r>
            <a:r>
              <a:rPr lang="sl-SI" sz="2800" dirty="0">
                <a:solidFill>
                  <a:prstClr val="black"/>
                </a:solidFill>
                <a:latin typeface="Calibri" panose="020F0502020204030204"/>
              </a:rPr>
              <a:t> (</a:t>
            </a:r>
            <a:r>
              <a:rPr lang="sl-SI" sz="2800" dirty="0" err="1">
                <a:solidFill>
                  <a:prstClr val="black"/>
                </a:solidFill>
                <a:latin typeface="Calibri" panose="020F0502020204030204"/>
              </a:rPr>
              <a:t>verbal</a:t>
            </a:r>
            <a:r>
              <a:rPr lang="sl-SI" sz="2800" dirty="0">
                <a:solidFill>
                  <a:prstClr val="black"/>
                </a:solidFill>
                <a:latin typeface="Calibri" panose="020F0502020204030204"/>
              </a:rPr>
              <a:t> &amp; non </a:t>
            </a:r>
            <a:r>
              <a:rPr lang="sl-SI" sz="2800" dirty="0" err="1">
                <a:solidFill>
                  <a:prstClr val="black"/>
                </a:solidFill>
                <a:latin typeface="Calibri" panose="020F0502020204030204"/>
              </a:rPr>
              <a:t>verbal</a:t>
            </a:r>
            <a:r>
              <a:rPr lang="sl-SI" sz="2800" dirty="0">
                <a:solidFill>
                  <a:prstClr val="black"/>
                </a:solidFill>
                <a:latin typeface="Calibri" panose="020F0502020204030204"/>
              </a:rPr>
              <a:t> </a:t>
            </a:r>
            <a:r>
              <a:rPr lang="sl-SI" sz="2800" dirty="0" err="1">
                <a:solidFill>
                  <a:prstClr val="black"/>
                </a:solidFill>
                <a:latin typeface="Calibri" panose="020F0502020204030204"/>
              </a:rPr>
              <a:t>skills</a:t>
            </a:r>
            <a:r>
              <a:rPr lang="sl-SI" sz="2800" dirty="0">
                <a:solidFill>
                  <a:prstClr val="black"/>
                </a:solidFill>
                <a:latin typeface="Calibri" panose="020F0502020204030204"/>
              </a:rPr>
              <a:t>)</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 Person-</a:t>
            </a:r>
            <a:r>
              <a:rPr lang="sl-SI" sz="2800" dirty="0" err="1">
                <a:solidFill>
                  <a:prstClr val="black"/>
                </a:solidFill>
                <a:latin typeface="Calibri" panose="020F0502020204030204"/>
              </a:rPr>
              <a:t>centred</a:t>
            </a:r>
            <a:r>
              <a:rPr lang="sl-SI" sz="2800" dirty="0">
                <a:solidFill>
                  <a:prstClr val="black"/>
                </a:solidFill>
                <a:latin typeface="Calibri" panose="020F0502020204030204"/>
              </a:rPr>
              <a:t> </a:t>
            </a:r>
            <a:r>
              <a:rPr lang="sl-SI" sz="2800" dirty="0" err="1">
                <a:solidFill>
                  <a:prstClr val="black"/>
                </a:solidFill>
                <a:latin typeface="Calibri" panose="020F0502020204030204"/>
              </a:rPr>
              <a:t>communication</a:t>
            </a:r>
            <a:r>
              <a:rPr lang="sl-SI" sz="2800" dirty="0">
                <a:solidFill>
                  <a:prstClr val="black"/>
                </a:solidFill>
                <a:latin typeface="Calibri" panose="020F0502020204030204"/>
              </a:rPr>
              <a:t> (</a:t>
            </a:r>
            <a:r>
              <a:rPr lang="sl-SI" sz="2800" dirty="0" err="1">
                <a:solidFill>
                  <a:prstClr val="black"/>
                </a:solidFill>
                <a:latin typeface="Calibri" panose="020F0502020204030204"/>
              </a:rPr>
              <a:t>individuals</a:t>
            </a:r>
            <a:r>
              <a:rPr lang="sl-SI" sz="2800" dirty="0">
                <a:solidFill>
                  <a:prstClr val="black"/>
                </a:solidFill>
                <a:latin typeface="Calibri" panose="020F0502020204030204"/>
              </a:rPr>
              <a:t> </a:t>
            </a:r>
            <a:r>
              <a:rPr lang="sl-SI" sz="2800" dirty="0" err="1">
                <a:solidFill>
                  <a:prstClr val="black"/>
                </a:solidFill>
                <a:latin typeface="Calibri" panose="020F0502020204030204"/>
              </a:rPr>
              <a:t>based</a:t>
            </a:r>
            <a:r>
              <a:rPr lang="sl-SI" sz="2800" dirty="0">
                <a:solidFill>
                  <a:prstClr val="black"/>
                </a:solidFill>
                <a:latin typeface="Calibri" panose="020F0502020204030204"/>
              </a:rPr>
              <a:t>)</a:t>
            </a:r>
          </a:p>
          <a:p>
            <a:pPr marL="0" lvl="0" indent="0">
              <a:lnSpc>
                <a:spcPct val="90000"/>
              </a:lnSpc>
              <a:buSzTx/>
              <a:buNone/>
            </a:pPr>
            <a:r>
              <a:rPr lang="sl-SI" sz="2800" dirty="0">
                <a:solidFill>
                  <a:prstClr val="black"/>
                </a:solidFill>
                <a:latin typeface="Calibri" panose="020F0502020204030204"/>
              </a:rPr>
              <a:t>                                                              (</a:t>
            </a:r>
            <a:r>
              <a:rPr lang="sl-SI" sz="2800" dirty="0" err="1">
                <a:solidFill>
                  <a:prstClr val="black"/>
                </a:solidFill>
                <a:latin typeface="Calibri" panose="020F0502020204030204"/>
              </a:rPr>
              <a:t>warm</a:t>
            </a:r>
            <a:r>
              <a:rPr lang="sl-SI" sz="2800" dirty="0">
                <a:solidFill>
                  <a:prstClr val="black"/>
                </a:solidFill>
                <a:latin typeface="Calibri" panose="020F0502020204030204"/>
              </a:rPr>
              <a:t> </a:t>
            </a:r>
            <a:r>
              <a:rPr lang="sl-SI" sz="2800" dirty="0" err="1">
                <a:solidFill>
                  <a:prstClr val="black"/>
                </a:solidFill>
                <a:latin typeface="Calibri" panose="020F0502020204030204"/>
              </a:rPr>
              <a:t>friendly</a:t>
            </a:r>
            <a:r>
              <a:rPr lang="sl-SI" sz="2800" dirty="0">
                <a:solidFill>
                  <a:prstClr val="black"/>
                </a:solidFill>
                <a:latin typeface="Calibri" panose="020F0502020204030204"/>
              </a:rPr>
              <a:t> </a:t>
            </a:r>
            <a:r>
              <a:rPr lang="sl-SI" sz="2800" dirty="0" err="1">
                <a:solidFill>
                  <a:prstClr val="black"/>
                </a:solidFill>
                <a:latin typeface="Calibri" panose="020F0502020204030204"/>
              </a:rPr>
              <a:t>practicioner</a:t>
            </a:r>
            <a:r>
              <a:rPr lang="sl-SI" sz="2800" dirty="0">
                <a:solidFill>
                  <a:prstClr val="black"/>
                </a:solidFill>
                <a:latin typeface="Calibri" panose="020F0502020204030204"/>
              </a:rPr>
              <a:t>) </a:t>
            </a:r>
          </a:p>
          <a:p>
            <a:pPr marL="0" lvl="0" indent="0">
              <a:lnSpc>
                <a:spcPct val="90000"/>
              </a:lnSpc>
              <a:buSzTx/>
              <a:buNone/>
            </a:pPr>
            <a:r>
              <a:rPr lang="sl-SI" sz="2800" dirty="0">
                <a:solidFill>
                  <a:prstClr val="black"/>
                </a:solidFill>
                <a:latin typeface="Calibri" panose="020F0502020204030204"/>
              </a:rPr>
              <a:t>                                                              (</a:t>
            </a:r>
            <a:r>
              <a:rPr lang="sl-SI" sz="2800" dirty="0" err="1">
                <a:solidFill>
                  <a:prstClr val="black"/>
                </a:solidFill>
                <a:latin typeface="Calibri" panose="020F0502020204030204"/>
              </a:rPr>
              <a:t>advanced</a:t>
            </a:r>
            <a:r>
              <a:rPr lang="sl-SI" sz="2800" dirty="0">
                <a:solidFill>
                  <a:prstClr val="black"/>
                </a:solidFill>
                <a:latin typeface="Calibri" panose="020F0502020204030204"/>
              </a:rPr>
              <a:t> </a:t>
            </a:r>
            <a:r>
              <a:rPr lang="sl-SI" sz="2800" dirty="0" err="1">
                <a:solidFill>
                  <a:prstClr val="black"/>
                </a:solidFill>
                <a:latin typeface="Calibri" panose="020F0502020204030204"/>
              </a:rPr>
              <a:t>communication</a:t>
            </a:r>
            <a:r>
              <a:rPr lang="sl-SI" sz="2800" dirty="0">
                <a:solidFill>
                  <a:prstClr val="black"/>
                </a:solidFill>
                <a:latin typeface="Calibri" panose="020F0502020204030204"/>
              </a:rPr>
              <a:t> </a:t>
            </a:r>
            <a:r>
              <a:rPr lang="sl-SI" sz="2800" dirty="0" err="1">
                <a:solidFill>
                  <a:prstClr val="black"/>
                </a:solidFill>
                <a:latin typeface="Calibri" panose="020F0502020204030204"/>
              </a:rPr>
              <a:t>skills</a:t>
            </a:r>
            <a:r>
              <a:rPr lang="sl-SI" sz="2800" dirty="0">
                <a:solidFill>
                  <a:prstClr val="black"/>
                </a:solidFill>
                <a:latin typeface="Calibri" panose="020F0502020204030204"/>
              </a:rPr>
              <a:t>)</a:t>
            </a:r>
          </a:p>
          <a:p>
            <a:pPr marL="0" lvl="0" indent="0">
              <a:lnSpc>
                <a:spcPct val="90000"/>
              </a:lnSpc>
              <a:buSzTx/>
              <a:buNone/>
            </a:pPr>
            <a:r>
              <a:rPr lang="sl-SI" sz="2800" dirty="0">
                <a:solidFill>
                  <a:prstClr val="black"/>
                </a:solidFill>
                <a:latin typeface="Calibri" panose="020F0502020204030204"/>
              </a:rPr>
              <a:t>                                                              (</a:t>
            </a:r>
            <a:r>
              <a:rPr lang="sl-SI" sz="2800" dirty="0" err="1">
                <a:solidFill>
                  <a:prstClr val="black"/>
                </a:solidFill>
                <a:latin typeface="Calibri" panose="020F0502020204030204"/>
              </a:rPr>
              <a:t>courageous</a:t>
            </a:r>
            <a:r>
              <a:rPr lang="sl-SI" sz="2800" dirty="0">
                <a:solidFill>
                  <a:prstClr val="black"/>
                </a:solidFill>
                <a:latin typeface="Calibri" panose="020F0502020204030204"/>
              </a:rPr>
              <a:t> </a:t>
            </a:r>
            <a:r>
              <a:rPr lang="sl-SI" sz="2800" dirty="0" err="1">
                <a:solidFill>
                  <a:prstClr val="black"/>
                </a:solidFill>
                <a:latin typeface="Calibri" panose="020F0502020204030204"/>
              </a:rPr>
              <a:t>conversation</a:t>
            </a:r>
            <a:r>
              <a:rPr lang="sl-SI" sz="2800" dirty="0">
                <a:solidFill>
                  <a:prstClr val="black"/>
                </a:solidFill>
                <a:latin typeface="Calibri" panose="020F0502020204030204"/>
              </a:rPr>
              <a:t>)</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 </a:t>
            </a:r>
            <a:r>
              <a:rPr lang="sl-SI" sz="2800" dirty="0" err="1">
                <a:solidFill>
                  <a:prstClr val="black"/>
                </a:solidFill>
                <a:latin typeface="Calibri" panose="020F0502020204030204"/>
              </a:rPr>
              <a:t>Emotional</a:t>
            </a:r>
            <a:r>
              <a:rPr lang="sl-SI" sz="2800" dirty="0">
                <a:solidFill>
                  <a:prstClr val="black"/>
                </a:solidFill>
                <a:latin typeface="Calibri" panose="020F0502020204030204"/>
              </a:rPr>
              <a:t> </a:t>
            </a:r>
            <a:r>
              <a:rPr lang="sl-SI" sz="2800" dirty="0" err="1">
                <a:solidFill>
                  <a:prstClr val="black"/>
                </a:solidFill>
                <a:latin typeface="Calibri" panose="020F0502020204030204"/>
              </a:rPr>
              <a:t>intelligence</a:t>
            </a:r>
            <a:r>
              <a:rPr lang="sl-SI" sz="2800" dirty="0">
                <a:solidFill>
                  <a:prstClr val="black"/>
                </a:solidFill>
                <a:latin typeface="Calibri" panose="020F0502020204030204"/>
              </a:rPr>
              <a:t> (</a:t>
            </a:r>
            <a:r>
              <a:rPr lang="sl-SI" sz="2800" dirty="0" err="1">
                <a:solidFill>
                  <a:prstClr val="black"/>
                </a:solidFill>
                <a:latin typeface="Calibri" panose="020F0502020204030204"/>
              </a:rPr>
              <a:t>knowing</a:t>
            </a:r>
            <a:r>
              <a:rPr lang="sl-SI" sz="2800" dirty="0">
                <a:solidFill>
                  <a:prstClr val="black"/>
                </a:solidFill>
                <a:latin typeface="Calibri" panose="020F0502020204030204"/>
              </a:rPr>
              <a:t> </a:t>
            </a:r>
            <a:r>
              <a:rPr lang="sl-SI" sz="2800" dirty="0" err="1">
                <a:solidFill>
                  <a:prstClr val="black"/>
                </a:solidFill>
                <a:latin typeface="Calibri" panose="020F0502020204030204"/>
              </a:rPr>
              <a:t>self</a:t>
            </a:r>
            <a:r>
              <a:rPr lang="sl-SI" sz="2800" dirty="0">
                <a:solidFill>
                  <a:prstClr val="black"/>
                </a:solidFill>
                <a:latin typeface="Calibri" panose="020F0502020204030204"/>
              </a:rPr>
              <a:t> &amp; </a:t>
            </a:r>
            <a:r>
              <a:rPr lang="sl-SI" sz="2800" dirty="0" err="1">
                <a:solidFill>
                  <a:prstClr val="black"/>
                </a:solidFill>
                <a:latin typeface="Calibri" panose="020F0502020204030204"/>
              </a:rPr>
              <a:t>knowing</a:t>
            </a:r>
            <a:r>
              <a:rPr lang="sl-SI" sz="2800" dirty="0">
                <a:solidFill>
                  <a:prstClr val="black"/>
                </a:solidFill>
                <a:latin typeface="Calibri" panose="020F0502020204030204"/>
              </a:rPr>
              <a:t> </a:t>
            </a:r>
            <a:r>
              <a:rPr lang="sl-SI" sz="2800" dirty="0" err="1">
                <a:solidFill>
                  <a:prstClr val="black"/>
                </a:solidFill>
                <a:latin typeface="Calibri" panose="020F0502020204030204"/>
              </a:rPr>
              <a:t>others</a:t>
            </a:r>
            <a:r>
              <a:rPr lang="sl-SI" sz="2800" dirty="0">
                <a:solidFill>
                  <a:prstClr val="black"/>
                </a:solidFill>
                <a:latin typeface="Calibri" panose="020F0502020204030204"/>
              </a:rPr>
              <a:t>)</a:t>
            </a:r>
            <a:endParaRPr lang="en-US" sz="2800" dirty="0">
              <a:solidFill>
                <a:prstClr val="black"/>
              </a:solidFill>
              <a:latin typeface="Calibri" panose="020F0502020204030204"/>
            </a:endParaRPr>
          </a:p>
          <a:p>
            <a:pPr marL="0" indent="0">
              <a:buNone/>
            </a:pPr>
            <a:endParaRPr lang="sv-SE" dirty="0"/>
          </a:p>
        </p:txBody>
      </p:sp>
      <p:pic>
        <p:nvPicPr>
          <p:cNvPr id="5" name="Slika 4"/>
          <p:cNvPicPr>
            <a:picLocks noChangeAspect="1"/>
          </p:cNvPicPr>
          <p:nvPr/>
        </p:nvPicPr>
        <p:blipFill>
          <a:blip r:embed="rId3"/>
          <a:stretch>
            <a:fillRect/>
          </a:stretch>
        </p:blipFill>
        <p:spPr>
          <a:xfrm>
            <a:off x="5906530" y="1245567"/>
            <a:ext cx="4112200" cy="1700432"/>
          </a:xfrm>
          <a:prstGeom prst="rect">
            <a:avLst/>
          </a:prstGeom>
        </p:spPr>
      </p:pic>
      <p:pic>
        <p:nvPicPr>
          <p:cNvPr id="7" name="Slika 6"/>
          <p:cNvPicPr>
            <a:picLocks noChangeAspect="1"/>
          </p:cNvPicPr>
          <p:nvPr/>
        </p:nvPicPr>
        <p:blipFill>
          <a:blip r:embed="rId4"/>
          <a:stretch>
            <a:fillRect/>
          </a:stretch>
        </p:blipFill>
        <p:spPr>
          <a:xfrm>
            <a:off x="9771478" y="95649"/>
            <a:ext cx="2314724" cy="1799336"/>
          </a:xfrm>
          <a:prstGeom prst="rect">
            <a:avLst/>
          </a:prstGeom>
        </p:spPr>
      </p:pic>
    </p:spTree>
    <p:extLst>
      <p:ext uri="{BB962C8B-B14F-4D97-AF65-F5344CB8AC3E}">
        <p14:creationId xmlns:p14="http://schemas.microsoft.com/office/powerpoint/2010/main" val="747632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85000" lnSpcReduction="20000"/>
          </a:bodyPr>
          <a:lstStyle/>
          <a:p>
            <a:r>
              <a:rPr lang="en-US" sz="2800" dirty="0">
                <a:solidFill>
                  <a:srgbClr val="00B0F0"/>
                </a:solidFill>
              </a:rPr>
              <a:t>Knowing self</a:t>
            </a:r>
            <a:endParaRPr lang="sl-SI" sz="2800" dirty="0">
              <a:solidFill>
                <a:srgbClr val="00B0F0"/>
              </a:solidFill>
            </a:endParaRPr>
          </a:p>
          <a:p>
            <a:pPr>
              <a:buFont typeface="Wingdings" panose="05000000000000000000" pitchFamily="2" charset="2"/>
              <a:buChar char="ü"/>
            </a:pPr>
            <a:r>
              <a:rPr lang="sl-SI" sz="2800" dirty="0"/>
              <a:t> </a:t>
            </a:r>
            <a:r>
              <a:rPr lang="sl-SI" sz="2800" dirty="0" err="1"/>
              <a:t>Our</a:t>
            </a:r>
            <a:r>
              <a:rPr lang="sl-SI" sz="2800" dirty="0"/>
              <a:t> </a:t>
            </a:r>
            <a:r>
              <a:rPr lang="en-US" sz="2800" dirty="0"/>
              <a:t>own</a:t>
            </a:r>
            <a:r>
              <a:rPr lang="sl-SI" sz="2800" dirty="0"/>
              <a:t> </a:t>
            </a:r>
            <a:r>
              <a:rPr lang="sl-SI" sz="2800" dirty="0" err="1"/>
              <a:t>life</a:t>
            </a:r>
            <a:r>
              <a:rPr lang="sl-SI" sz="2800" dirty="0"/>
              <a:t> </a:t>
            </a:r>
            <a:r>
              <a:rPr lang="sl-SI" sz="2800" dirty="0" err="1"/>
              <a:t>history</a:t>
            </a:r>
            <a:r>
              <a:rPr lang="sl-SI" sz="2800" dirty="0"/>
              <a:t> </a:t>
            </a:r>
            <a:r>
              <a:rPr lang="sl-SI" sz="2800" dirty="0" err="1"/>
              <a:t>and</a:t>
            </a:r>
            <a:r>
              <a:rPr lang="sl-SI" sz="2800" dirty="0"/>
              <a:t> </a:t>
            </a:r>
            <a:r>
              <a:rPr lang="sl-SI" sz="2800" dirty="0" err="1"/>
              <a:t>experiences</a:t>
            </a:r>
            <a:r>
              <a:rPr lang="sl-SI" sz="2800" dirty="0"/>
              <a:t> </a:t>
            </a:r>
          </a:p>
          <a:p>
            <a:pPr marL="0" indent="0">
              <a:buNone/>
            </a:pPr>
            <a:r>
              <a:rPr lang="sl-SI" sz="2800" dirty="0"/>
              <a:t>				 (</a:t>
            </a:r>
            <a:r>
              <a:rPr lang="sl-SI" sz="2800" dirty="0" err="1"/>
              <a:t>develop</a:t>
            </a:r>
            <a:r>
              <a:rPr lang="sl-SI" sz="2800" dirty="0"/>
              <a:t> </a:t>
            </a:r>
            <a:r>
              <a:rPr lang="sl-SI" sz="2800" dirty="0" err="1"/>
              <a:t>relationships</a:t>
            </a:r>
            <a:r>
              <a:rPr lang="sl-SI" sz="2800" dirty="0"/>
              <a:t>)</a:t>
            </a:r>
          </a:p>
          <a:p>
            <a:pPr marL="0" indent="0">
              <a:buNone/>
            </a:pPr>
            <a:r>
              <a:rPr lang="sl-SI" sz="2800" dirty="0"/>
              <a:t>                                              (</a:t>
            </a:r>
            <a:r>
              <a:rPr lang="sl-SI" sz="2800" dirty="0" err="1"/>
              <a:t>engage</a:t>
            </a:r>
            <a:r>
              <a:rPr lang="sl-SI" sz="2800" dirty="0"/>
              <a:t> at </a:t>
            </a:r>
            <a:r>
              <a:rPr lang="sl-SI" sz="2800" dirty="0" err="1"/>
              <a:t>emotional</a:t>
            </a:r>
            <a:r>
              <a:rPr lang="sl-SI" sz="2800" dirty="0"/>
              <a:t> </a:t>
            </a:r>
            <a:r>
              <a:rPr lang="sl-SI" sz="2800" dirty="0" err="1"/>
              <a:t>level</a:t>
            </a:r>
            <a:r>
              <a:rPr lang="sl-SI" sz="2800" dirty="0"/>
              <a:t>)</a:t>
            </a:r>
          </a:p>
          <a:p>
            <a:pPr marL="0" indent="0">
              <a:buNone/>
            </a:pPr>
            <a:r>
              <a:rPr lang="sl-SI" sz="2800" dirty="0"/>
              <a:t>                                              (personal </a:t>
            </a:r>
            <a:r>
              <a:rPr lang="sl-SI" sz="2800" dirty="0" err="1"/>
              <a:t>meanings</a:t>
            </a:r>
            <a:r>
              <a:rPr lang="sl-SI" sz="2800" dirty="0"/>
              <a:t>, </a:t>
            </a:r>
            <a:r>
              <a:rPr lang="sl-SI" sz="2800" dirty="0" err="1"/>
              <a:t>beliefs</a:t>
            </a:r>
            <a:r>
              <a:rPr lang="sl-SI" sz="2800" dirty="0"/>
              <a:t>, </a:t>
            </a:r>
            <a:r>
              <a:rPr lang="sl-SI" sz="2800" dirty="0" err="1"/>
              <a:t>values</a:t>
            </a:r>
            <a:r>
              <a:rPr lang="sl-SI" sz="2800" dirty="0"/>
              <a:t>)</a:t>
            </a:r>
            <a:endParaRPr lang="en-US" sz="2800" dirty="0"/>
          </a:p>
          <a:p>
            <a:pPr>
              <a:buFont typeface="Wingdings" panose="05000000000000000000" pitchFamily="2" charset="2"/>
              <a:buChar char="ü"/>
            </a:pPr>
            <a:r>
              <a:rPr lang="sl-SI" sz="2800" dirty="0"/>
              <a:t> </a:t>
            </a:r>
            <a:r>
              <a:rPr lang="sl-SI" sz="2800" dirty="0" err="1"/>
              <a:t>Lifelong</a:t>
            </a:r>
            <a:r>
              <a:rPr lang="sl-SI" sz="2800" dirty="0"/>
              <a:t> </a:t>
            </a:r>
            <a:r>
              <a:rPr lang="sl-SI" sz="2800" dirty="0" err="1"/>
              <a:t>learning</a:t>
            </a:r>
            <a:r>
              <a:rPr lang="sl-SI" sz="2800" dirty="0"/>
              <a:t> </a:t>
            </a:r>
            <a:r>
              <a:rPr lang="sl-SI" sz="2800" dirty="0" err="1"/>
              <a:t>and</a:t>
            </a:r>
            <a:r>
              <a:rPr lang="sl-SI" sz="2800" dirty="0"/>
              <a:t> personal </a:t>
            </a:r>
            <a:r>
              <a:rPr lang="sl-SI" sz="2800" dirty="0" err="1"/>
              <a:t>growth</a:t>
            </a:r>
            <a:r>
              <a:rPr lang="sl-SI" sz="2800" dirty="0"/>
              <a:t> </a:t>
            </a:r>
          </a:p>
          <a:p>
            <a:pPr marL="0" indent="0">
              <a:buNone/>
            </a:pPr>
            <a:r>
              <a:rPr lang="sl-SI" sz="2800" dirty="0"/>
              <a:t>				 (</a:t>
            </a:r>
            <a:r>
              <a:rPr lang="sl-SI" sz="2800" dirty="0" err="1"/>
              <a:t>self-reflection</a:t>
            </a:r>
            <a:r>
              <a:rPr lang="sl-SI" sz="2800" dirty="0"/>
              <a:t>)</a:t>
            </a:r>
          </a:p>
          <a:p>
            <a:pPr>
              <a:buFont typeface="Wingdings" panose="05000000000000000000" pitchFamily="2" charset="2"/>
              <a:buChar char="ü"/>
            </a:pPr>
            <a:r>
              <a:rPr lang="sl-SI" sz="2800" dirty="0"/>
              <a:t> </a:t>
            </a:r>
            <a:r>
              <a:rPr lang="sl-SI" sz="2800" dirty="0" err="1"/>
              <a:t>Being</a:t>
            </a:r>
            <a:r>
              <a:rPr lang="sl-SI" sz="2800" dirty="0"/>
              <a:t> </a:t>
            </a:r>
            <a:r>
              <a:rPr lang="sl-SI" sz="2800" dirty="0" err="1"/>
              <a:t>able</a:t>
            </a:r>
            <a:r>
              <a:rPr lang="sl-SI" sz="2800" dirty="0"/>
              <a:t> to </a:t>
            </a:r>
            <a:r>
              <a:rPr lang="sl-SI" sz="2800" dirty="0" err="1"/>
              <a:t>reflect</a:t>
            </a:r>
            <a:r>
              <a:rPr lang="sl-SI" sz="2800" dirty="0"/>
              <a:t> in </a:t>
            </a:r>
            <a:r>
              <a:rPr lang="sl-SI" sz="2800" dirty="0" err="1"/>
              <a:t>action</a:t>
            </a:r>
            <a:r>
              <a:rPr lang="sl-SI" sz="2800" dirty="0"/>
              <a:t> </a:t>
            </a:r>
            <a:r>
              <a:rPr lang="sl-SI" sz="2800" dirty="0" err="1"/>
              <a:t>and</a:t>
            </a:r>
            <a:r>
              <a:rPr lang="sl-SI" sz="2800" dirty="0"/>
              <a:t> on </a:t>
            </a:r>
            <a:r>
              <a:rPr lang="sl-SI" sz="2800" dirty="0" err="1"/>
              <a:t>action</a:t>
            </a:r>
            <a:endParaRPr lang="en-US" sz="2800" dirty="0"/>
          </a:p>
          <a:p>
            <a:pPr marL="0" indent="0">
              <a:buNone/>
            </a:pPr>
            <a:endParaRPr lang="sv-SE" dirty="0"/>
          </a:p>
        </p:txBody>
      </p:sp>
    </p:spTree>
    <p:extLst>
      <p:ext uri="{BB962C8B-B14F-4D97-AF65-F5344CB8AC3E}">
        <p14:creationId xmlns:p14="http://schemas.microsoft.com/office/powerpoint/2010/main" val="3014973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77500" lnSpcReduction="20000"/>
          </a:bodyPr>
          <a:lstStyle/>
          <a:p>
            <a:r>
              <a:rPr lang="en-US" sz="2800" dirty="0">
                <a:solidFill>
                  <a:srgbClr val="002060"/>
                </a:solidFill>
              </a:rPr>
              <a:t>Clarity of beliefs</a:t>
            </a:r>
            <a:r>
              <a:rPr lang="sl-SI" sz="2800" dirty="0">
                <a:solidFill>
                  <a:srgbClr val="002060"/>
                </a:solidFill>
              </a:rPr>
              <a:t> </a:t>
            </a:r>
            <a:r>
              <a:rPr lang="en-US" sz="2800" dirty="0">
                <a:solidFill>
                  <a:srgbClr val="002060"/>
                </a:solidFill>
              </a:rPr>
              <a:t>and</a:t>
            </a:r>
            <a:r>
              <a:rPr lang="sl-SI" sz="2800" dirty="0">
                <a:solidFill>
                  <a:srgbClr val="002060"/>
                </a:solidFill>
              </a:rPr>
              <a:t> </a:t>
            </a:r>
            <a:r>
              <a:rPr lang="sl-SI" sz="2800" dirty="0" err="1">
                <a:solidFill>
                  <a:srgbClr val="002060"/>
                </a:solidFill>
              </a:rPr>
              <a:t>values</a:t>
            </a:r>
            <a:endParaRPr lang="sl-SI" sz="2800" dirty="0">
              <a:solidFill>
                <a:srgbClr val="002060"/>
              </a:solidFill>
            </a:endParaRPr>
          </a:p>
          <a:p>
            <a:pPr>
              <a:buFont typeface="Wingdings" panose="05000000000000000000" pitchFamily="2" charset="2"/>
              <a:buChar char="ü"/>
            </a:pPr>
            <a:r>
              <a:rPr lang="sl-SI" sz="2800" dirty="0"/>
              <a:t> </a:t>
            </a:r>
            <a:r>
              <a:rPr lang="en-US" sz="2800" dirty="0"/>
              <a:t>beliefs and values are interrelated</a:t>
            </a:r>
          </a:p>
          <a:p>
            <a:pPr>
              <a:buFont typeface="Wingdings" panose="05000000000000000000" pitchFamily="2" charset="2"/>
              <a:buChar char="ü"/>
            </a:pPr>
            <a:r>
              <a:rPr lang="en-US" sz="2800" dirty="0"/>
              <a:t> enable practitioners to work</a:t>
            </a:r>
          </a:p>
          <a:p>
            <a:pPr>
              <a:buFont typeface="Wingdings" panose="05000000000000000000" pitchFamily="2" charset="2"/>
              <a:buChar char="ü"/>
            </a:pPr>
            <a:r>
              <a:rPr lang="en-US" sz="2800" dirty="0"/>
              <a:t>person-</a:t>
            </a:r>
            <a:r>
              <a:rPr lang="en-US" sz="2800" dirty="0" err="1"/>
              <a:t>centred</a:t>
            </a:r>
            <a:r>
              <a:rPr lang="en-US" sz="2800" dirty="0"/>
              <a:t> cultures</a:t>
            </a:r>
          </a:p>
          <a:p>
            <a:pPr marL="0" indent="0">
              <a:buNone/>
            </a:pPr>
            <a:endParaRPr lang="en-US" sz="2800" dirty="0"/>
          </a:p>
          <a:p>
            <a:pPr marL="0" indent="0">
              <a:buNone/>
            </a:pPr>
            <a:r>
              <a:rPr lang="sl-SI" sz="2800" dirty="0" err="1"/>
              <a:t>Values</a:t>
            </a:r>
            <a:endParaRPr lang="sl-SI" sz="2800" dirty="0"/>
          </a:p>
          <a:p>
            <a:pPr>
              <a:buFont typeface="Wingdings" panose="05000000000000000000" pitchFamily="2" charset="2"/>
              <a:buChar char="ü"/>
            </a:pPr>
            <a:r>
              <a:rPr lang="sl-SI" sz="2800" dirty="0" err="1"/>
              <a:t>what</a:t>
            </a:r>
            <a:r>
              <a:rPr lang="sl-SI" sz="2800" dirty="0"/>
              <a:t> </a:t>
            </a:r>
            <a:r>
              <a:rPr lang="sl-SI" sz="2800" dirty="0" err="1"/>
              <a:t>people</a:t>
            </a:r>
            <a:r>
              <a:rPr lang="sl-SI" sz="2800" dirty="0"/>
              <a:t> </a:t>
            </a:r>
            <a:r>
              <a:rPr lang="sl-SI" sz="2800" dirty="0" err="1"/>
              <a:t>think</a:t>
            </a:r>
            <a:r>
              <a:rPr lang="sl-SI" sz="2800" dirty="0"/>
              <a:t> </a:t>
            </a:r>
            <a:r>
              <a:rPr lang="sl-SI" sz="2800" dirty="0" err="1"/>
              <a:t>ought</a:t>
            </a:r>
            <a:r>
              <a:rPr lang="sl-SI" sz="2800" dirty="0"/>
              <a:t> to be done/moral </a:t>
            </a:r>
            <a:r>
              <a:rPr lang="sl-SI" sz="2800" dirty="0" err="1"/>
              <a:t>and</a:t>
            </a:r>
            <a:r>
              <a:rPr lang="sl-SI" sz="2800" dirty="0"/>
              <a:t> </a:t>
            </a:r>
            <a:r>
              <a:rPr lang="sl-SI" sz="2800" dirty="0" err="1"/>
              <a:t>ethical</a:t>
            </a:r>
            <a:r>
              <a:rPr lang="sl-SI" sz="2800" dirty="0"/>
              <a:t> </a:t>
            </a:r>
            <a:r>
              <a:rPr lang="sl-SI" sz="2800" dirty="0" err="1"/>
              <a:t>codes</a:t>
            </a:r>
            <a:endParaRPr lang="en-US" sz="2800" dirty="0"/>
          </a:p>
          <a:p>
            <a:pPr marL="0" indent="0">
              <a:buNone/>
            </a:pPr>
            <a:r>
              <a:rPr lang="sl-SI" sz="2800" dirty="0" err="1"/>
              <a:t>Beliefs</a:t>
            </a:r>
            <a:endParaRPr lang="sl-SI" sz="2800" dirty="0"/>
          </a:p>
          <a:p>
            <a:pPr>
              <a:buFont typeface="Wingdings" panose="05000000000000000000" pitchFamily="2" charset="2"/>
              <a:buChar char="ü"/>
            </a:pPr>
            <a:r>
              <a:rPr lang="sl-SI" sz="2800" dirty="0"/>
              <a:t> </a:t>
            </a:r>
            <a:r>
              <a:rPr lang="sl-SI" sz="2800" dirty="0" err="1"/>
              <a:t>what</a:t>
            </a:r>
            <a:r>
              <a:rPr lang="sl-SI" sz="2800" dirty="0"/>
              <a:t> </a:t>
            </a:r>
            <a:r>
              <a:rPr lang="sl-SI" sz="2800" dirty="0" err="1"/>
              <a:t>people</a:t>
            </a:r>
            <a:r>
              <a:rPr lang="sl-SI" sz="2800" dirty="0"/>
              <a:t> </a:t>
            </a:r>
            <a:r>
              <a:rPr lang="sl-SI" sz="2800" dirty="0" err="1"/>
              <a:t>think</a:t>
            </a:r>
            <a:r>
              <a:rPr lang="sl-SI" sz="2800" dirty="0"/>
              <a:t> is </a:t>
            </a:r>
            <a:r>
              <a:rPr lang="sl-SI" sz="2800" dirty="0" err="1"/>
              <a:t>true</a:t>
            </a:r>
            <a:r>
              <a:rPr lang="sl-SI" sz="2800" dirty="0"/>
              <a:t> </a:t>
            </a:r>
            <a:r>
              <a:rPr lang="sl-SI" sz="2800" dirty="0" err="1"/>
              <a:t>or</a:t>
            </a:r>
            <a:r>
              <a:rPr lang="sl-SI" sz="2800" dirty="0"/>
              <a:t> not </a:t>
            </a:r>
            <a:r>
              <a:rPr lang="sl-SI" sz="2800" dirty="0" err="1"/>
              <a:t>true</a:t>
            </a:r>
            <a:endParaRPr lang="sl-SI" sz="2800" dirty="0"/>
          </a:p>
          <a:p>
            <a:pPr marL="0" indent="0">
              <a:buNone/>
            </a:pPr>
            <a:endParaRPr lang="sv-SE" dirty="0"/>
          </a:p>
        </p:txBody>
      </p:sp>
    </p:spTree>
    <p:extLst>
      <p:ext uri="{BB962C8B-B14F-4D97-AF65-F5344CB8AC3E}">
        <p14:creationId xmlns:p14="http://schemas.microsoft.com/office/powerpoint/2010/main" val="2392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INTENDED LEARNING OUTCOMES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a:solidFill>
            <a:schemeClr val="bg1"/>
          </a:solidFill>
          <a:ln>
            <a:solidFill>
              <a:schemeClr val="bg1"/>
            </a:solidFill>
          </a:ln>
        </p:spPr>
        <p:txBody>
          <a:bodyPr>
            <a:normAutofit/>
          </a:bodyPr>
          <a:lstStyle/>
          <a:p>
            <a:pPr marL="0" lvl="0" indent="0">
              <a:lnSpc>
                <a:spcPct val="90000"/>
              </a:lnSpc>
              <a:spcBef>
                <a:spcPts val="0"/>
              </a:spcBef>
              <a:buSzTx/>
              <a:buNone/>
              <a:defRPr/>
            </a:pPr>
            <a:r>
              <a:rPr lang="en-US" dirty="0">
                <a:solidFill>
                  <a:prstClr val="black"/>
                </a:solidFill>
                <a:ea typeface="Calibri" panose="020F0502020204030204" pitchFamily="34" charset="0"/>
                <a:cs typeface="Times New Roman" panose="02020603050405020304" pitchFamily="18" charset="0"/>
              </a:rPr>
              <a:t>At the completion of this </a:t>
            </a:r>
            <a:r>
              <a:rPr lang="sl-SI" dirty="0" err="1">
                <a:solidFill>
                  <a:prstClr val="black"/>
                </a:solidFill>
                <a:ea typeface="Calibri" panose="020F0502020204030204" pitchFamily="34" charset="0"/>
                <a:cs typeface="Times New Roman" panose="02020603050405020304" pitchFamily="18" charset="0"/>
              </a:rPr>
              <a:t>lecture</a:t>
            </a:r>
            <a:r>
              <a:rPr lang="sl-SI"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student will be able to: </a:t>
            </a:r>
            <a:endParaRPr lang="sl-SI" dirty="0">
              <a:solidFill>
                <a:prstClr val="black"/>
              </a:solidFill>
              <a:ea typeface="Calibri" panose="020F0502020204030204" pitchFamily="34" charset="0"/>
              <a:cs typeface="Times New Roman" panose="02020603050405020304" pitchFamily="18" charset="0"/>
            </a:endParaRPr>
          </a:p>
          <a:p>
            <a:pPr marL="0" lvl="0" indent="0">
              <a:lnSpc>
                <a:spcPct val="90000"/>
              </a:lnSpc>
              <a:spcBef>
                <a:spcPts val="0"/>
              </a:spcBef>
              <a:buSzTx/>
              <a:buNone/>
              <a:defRPr/>
            </a:pPr>
            <a:endParaRPr lang="en-US" dirty="0">
              <a:solidFill>
                <a:prstClr val="black"/>
              </a:solidFill>
              <a:ea typeface="Calibri" panose="020F0502020204030204" pitchFamily="34" charset="0"/>
              <a:cs typeface="Times New Roman" panose="02020603050405020304" pitchFamily="18" charset="0"/>
            </a:endParaRPr>
          </a:p>
          <a:p>
            <a:pPr lvl="0">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explain the concepts of </a:t>
            </a:r>
            <a:r>
              <a:rPr lang="en-US" dirty="0">
                <a:solidFill>
                  <a:srgbClr val="293737"/>
                </a:solidFill>
                <a:ea typeface="Calibri" panose="020F0502020204030204" pitchFamily="34" charset="0"/>
                <a:cs typeface="Times New Roman" panose="02020603050405020304" pitchFamily="18" charset="0"/>
              </a:rPr>
              <a:t>McCormack &amp; </a:t>
            </a:r>
            <a:r>
              <a:rPr lang="en-US" dirty="0" err="1">
                <a:solidFill>
                  <a:srgbClr val="293737"/>
                </a:solidFill>
                <a:ea typeface="Calibri" panose="020F0502020204030204" pitchFamily="34" charset="0"/>
                <a:cs typeface="Times New Roman" panose="02020603050405020304" pitchFamily="18" charset="0"/>
              </a:rPr>
              <a:t>McCance</a:t>
            </a:r>
            <a:r>
              <a:rPr lang="en-US" dirty="0">
                <a:solidFill>
                  <a:srgbClr val="293737"/>
                </a:solidFill>
                <a:ea typeface="Calibri" panose="020F0502020204030204" pitchFamily="34" charset="0"/>
                <a:cs typeface="Times New Roman" panose="02020603050405020304" pitchFamily="18" charset="0"/>
              </a:rPr>
              <a:t> </a:t>
            </a:r>
            <a:r>
              <a:rPr lang="sl-SI" dirty="0">
                <a:solidFill>
                  <a:srgbClr val="293737"/>
                </a:solidFill>
                <a:ea typeface="Calibri" panose="020F0502020204030204" pitchFamily="34" charset="0"/>
                <a:cs typeface="Times New Roman" panose="02020603050405020304" pitchFamily="18" charset="0"/>
              </a:rPr>
              <a:t>model of </a:t>
            </a:r>
            <a:r>
              <a:rPr lang="en-US" dirty="0">
                <a:solidFill>
                  <a:prstClr val="black"/>
                </a:solidFill>
                <a:ea typeface="Times New Roman" panose="02020603050405020304" pitchFamily="18" charset="0"/>
                <a:cs typeface="Times New Roman" panose="02020603050405020304" pitchFamily="18" charset="0"/>
              </a:rPr>
              <a:t>PCC</a:t>
            </a:r>
            <a:r>
              <a:rPr lang="en-US" dirty="0">
                <a:ea typeface="Calibri" panose="020F0502020204030204" pitchFamily="34" charset="0"/>
                <a:cs typeface="Times New Roman" panose="02020603050405020304" pitchFamily="18" charset="0"/>
              </a:rPr>
              <a:t>;</a:t>
            </a:r>
            <a:endParaRPr lang="sv-SE" dirty="0">
              <a:ea typeface="Calibri" panose="020F0502020204030204" pitchFamily="34" charset="0"/>
              <a:cs typeface="Times New Roman" panose="02020603050405020304" pitchFamily="18" charset="0"/>
            </a:endParaRPr>
          </a:p>
          <a:p>
            <a:pPr lvl="0">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analyze </a:t>
            </a:r>
            <a:r>
              <a:rPr lang="en-US" dirty="0">
                <a:solidFill>
                  <a:srgbClr val="293737"/>
                </a:solidFill>
                <a:ea typeface="Calibri" panose="020F0502020204030204" pitchFamily="34" charset="0"/>
                <a:cs typeface="Times New Roman" panose="02020603050405020304" pitchFamily="18" charset="0"/>
              </a:rPr>
              <a:t>McCormack &amp; </a:t>
            </a:r>
            <a:r>
              <a:rPr lang="en-US" dirty="0" err="1">
                <a:solidFill>
                  <a:srgbClr val="293737"/>
                </a:solidFill>
                <a:ea typeface="Calibri" panose="020F0502020204030204" pitchFamily="34" charset="0"/>
                <a:cs typeface="Times New Roman" panose="02020603050405020304" pitchFamily="18" charset="0"/>
              </a:rPr>
              <a:t>McCance</a:t>
            </a:r>
            <a:r>
              <a:rPr lang="en-US" dirty="0">
                <a:solidFill>
                  <a:srgbClr val="293737"/>
                </a:solidFill>
                <a:ea typeface="Calibri" panose="020F0502020204030204" pitchFamily="34" charset="0"/>
                <a:cs typeface="Times New Roman" panose="02020603050405020304" pitchFamily="18" charset="0"/>
              </a:rPr>
              <a:t> </a:t>
            </a:r>
            <a:r>
              <a:rPr lang="sl-SI" dirty="0">
                <a:solidFill>
                  <a:srgbClr val="293737"/>
                </a:solidFill>
                <a:ea typeface="Calibri" panose="020F0502020204030204" pitchFamily="34" charset="0"/>
                <a:cs typeface="Times New Roman" panose="02020603050405020304" pitchFamily="18" charset="0"/>
              </a:rPr>
              <a:t>model of </a:t>
            </a:r>
            <a:r>
              <a:rPr lang="en-US" dirty="0">
                <a:solidFill>
                  <a:prstClr val="black"/>
                </a:solidFill>
                <a:ea typeface="Times New Roman" panose="02020603050405020304" pitchFamily="18" charset="0"/>
                <a:cs typeface="Times New Roman" panose="02020603050405020304" pitchFamily="18" charset="0"/>
              </a:rPr>
              <a:t>PCC </a:t>
            </a:r>
            <a:r>
              <a:rPr lang="en-US" dirty="0">
                <a:ea typeface="Calibri" panose="020F0502020204030204" pitchFamily="34" charset="0"/>
                <a:cs typeface="Times New Roman" panose="02020603050405020304" pitchFamily="18" charset="0"/>
              </a:rPr>
              <a:t>in clinical practice;</a:t>
            </a:r>
            <a:endParaRPr lang="sv-SE" dirty="0">
              <a:ea typeface="Calibri" panose="020F0502020204030204" pitchFamily="34" charset="0"/>
              <a:cs typeface="Times New Roman" panose="02020603050405020304" pitchFamily="18" charset="0"/>
            </a:endParaRPr>
          </a:p>
          <a:p>
            <a:pPr lvl="0">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apply </a:t>
            </a:r>
            <a:r>
              <a:rPr lang="en-US" dirty="0">
                <a:solidFill>
                  <a:srgbClr val="293737"/>
                </a:solidFill>
                <a:ea typeface="Calibri" panose="020F0502020204030204" pitchFamily="34" charset="0"/>
                <a:cs typeface="Times New Roman" panose="02020603050405020304" pitchFamily="18" charset="0"/>
              </a:rPr>
              <a:t>McCormack &amp; </a:t>
            </a:r>
            <a:r>
              <a:rPr lang="en-US" dirty="0" err="1">
                <a:solidFill>
                  <a:srgbClr val="293737"/>
                </a:solidFill>
                <a:ea typeface="Calibri" panose="020F0502020204030204" pitchFamily="34" charset="0"/>
                <a:cs typeface="Times New Roman" panose="02020603050405020304" pitchFamily="18" charset="0"/>
              </a:rPr>
              <a:t>McCance</a:t>
            </a:r>
            <a:r>
              <a:rPr lang="en-US" dirty="0">
                <a:solidFill>
                  <a:srgbClr val="293737"/>
                </a:solidFill>
                <a:ea typeface="Calibri" panose="020F0502020204030204" pitchFamily="34" charset="0"/>
                <a:cs typeface="Times New Roman" panose="02020603050405020304" pitchFamily="18" charset="0"/>
              </a:rPr>
              <a:t> </a:t>
            </a:r>
            <a:r>
              <a:rPr lang="sl-SI" dirty="0">
                <a:solidFill>
                  <a:srgbClr val="293737"/>
                </a:solidFill>
                <a:ea typeface="Calibri" panose="020F0502020204030204" pitchFamily="34" charset="0"/>
                <a:cs typeface="Times New Roman" panose="02020603050405020304" pitchFamily="18" charset="0"/>
              </a:rPr>
              <a:t>model of </a:t>
            </a:r>
            <a:r>
              <a:rPr lang="en-US" dirty="0">
                <a:solidFill>
                  <a:prstClr val="black"/>
                </a:solidFill>
                <a:ea typeface="Times New Roman" panose="02020603050405020304" pitchFamily="18" charset="0"/>
                <a:cs typeface="Times New Roman" panose="02020603050405020304" pitchFamily="18" charset="0"/>
              </a:rPr>
              <a:t>PCC </a:t>
            </a:r>
            <a:r>
              <a:rPr lang="en-US" dirty="0">
                <a:ea typeface="Calibri" panose="020F0502020204030204" pitchFamily="34" charset="0"/>
                <a:cs typeface="Times New Roman" panose="02020603050405020304" pitchFamily="18" charset="0"/>
              </a:rPr>
              <a:t>in clinical practice</a:t>
            </a:r>
            <a:r>
              <a:rPr lang="sl-SI" dirty="0">
                <a:ea typeface="Calibri" panose="020F0502020204030204" pitchFamily="34" charset="0"/>
                <a:cs typeface="Times New Roman" panose="02020603050405020304" pitchFamily="18" charset="0"/>
              </a:rPr>
              <a:t>;</a:t>
            </a:r>
          </a:p>
          <a:p>
            <a:pPr>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compare between the local and global perspectives of PCC</a:t>
            </a:r>
            <a:r>
              <a:rPr lang="sl-SI" dirty="0">
                <a:ea typeface="Calibri" panose="020F0502020204030204" pitchFamily="34" charset="0"/>
                <a:cs typeface="Times New Roman" panose="02020603050405020304" pitchFamily="18" charset="0"/>
              </a:rPr>
              <a:t>.</a:t>
            </a:r>
            <a:endParaRPr lang="sv-SE" dirty="0">
              <a:ea typeface="Calibri" panose="020F0502020204030204" pitchFamily="34" charset="0"/>
              <a:cs typeface="Times New Roman" panose="02020603050405020304" pitchFamily="18" charset="0"/>
            </a:endParaRPr>
          </a:p>
          <a:p>
            <a:pPr marL="0" lvl="0" indent="0">
              <a:spcBef>
                <a:spcPts val="0"/>
              </a:spcBef>
              <a:buNone/>
            </a:pPr>
            <a:endParaRPr lang="sv-SE" dirty="0">
              <a:ea typeface="Calibri" panose="020F0502020204030204" pitchFamily="34" charset="0"/>
              <a:cs typeface="Times New Roman" panose="02020603050405020304" pitchFamily="18" charset="0"/>
            </a:endParaRPr>
          </a:p>
          <a:p>
            <a:pPr>
              <a:buFont typeface="Wingdings" panose="05000000000000000000" pitchFamily="2" charset="2"/>
              <a:buChar char="§"/>
            </a:pPr>
            <a:endParaRPr lang="sv-SE" dirty="0"/>
          </a:p>
        </p:txBody>
      </p:sp>
      <p:pic>
        <p:nvPicPr>
          <p:cNvPr id="7" name="Graphic 6" descr="Lärare">
            <a:extLst>
              <a:ext uri="{FF2B5EF4-FFF2-40B4-BE49-F238E27FC236}">
                <a16:creationId xmlns:a16="http://schemas.microsoft.com/office/drawing/2014/main" id="{89A13B68-353F-5A56-1043-3F9DF9138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48451" y="3793885"/>
            <a:ext cx="2590966" cy="2590966"/>
          </a:xfrm>
          <a:prstGeom prst="rect">
            <a:avLst/>
          </a:prstGeom>
        </p:spPr>
      </p:pic>
    </p:spTree>
    <p:extLst>
      <p:ext uri="{BB962C8B-B14F-4D97-AF65-F5344CB8AC3E}">
        <p14:creationId xmlns:p14="http://schemas.microsoft.com/office/powerpoint/2010/main" val="358169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85000" lnSpcReduction="20000"/>
          </a:bodyPr>
          <a:lstStyle/>
          <a:p>
            <a:r>
              <a:rPr lang="en-US" sz="2800" dirty="0">
                <a:solidFill>
                  <a:srgbClr val="7030A0"/>
                </a:solidFill>
              </a:rPr>
              <a:t>Commitment to the job</a:t>
            </a:r>
            <a:endParaRPr lang="sl-SI" sz="2800" dirty="0">
              <a:solidFill>
                <a:srgbClr val="7030A0"/>
              </a:solidFill>
            </a:endParaRPr>
          </a:p>
          <a:p>
            <a:pPr>
              <a:buFont typeface="Wingdings" panose="05000000000000000000" pitchFamily="2" charset="2"/>
              <a:buChar char="ü"/>
            </a:pPr>
            <a:r>
              <a:rPr lang="sl-SI" sz="2800" dirty="0"/>
              <a:t> </a:t>
            </a:r>
            <a:r>
              <a:rPr lang="en-US" sz="2800" dirty="0"/>
              <a:t>reflect the dedication and a sense </a:t>
            </a:r>
            <a:endParaRPr lang="sl-SI" sz="2800" dirty="0"/>
          </a:p>
          <a:p>
            <a:pPr marL="0" indent="0">
              <a:buNone/>
            </a:pPr>
            <a:r>
              <a:rPr lang="sl-SI" sz="2800" dirty="0"/>
              <a:t>		(</a:t>
            </a:r>
            <a:r>
              <a:rPr lang="sl-SI" sz="2800" dirty="0" err="1"/>
              <a:t>provide</a:t>
            </a:r>
            <a:r>
              <a:rPr lang="sl-SI" sz="2800" dirty="0"/>
              <a:t> </a:t>
            </a:r>
            <a:r>
              <a:rPr lang="sl-SI" sz="2800" dirty="0" err="1"/>
              <a:t>care</a:t>
            </a:r>
            <a:r>
              <a:rPr lang="sl-SI" sz="2800" dirty="0"/>
              <a:t>)</a:t>
            </a:r>
          </a:p>
          <a:p>
            <a:pPr marL="0" indent="0">
              <a:buNone/>
            </a:pPr>
            <a:r>
              <a:rPr lang="sl-SI" sz="2800" dirty="0"/>
              <a:t>		(</a:t>
            </a:r>
            <a:r>
              <a:rPr lang="sl-SI" sz="2800" dirty="0" err="1"/>
              <a:t>going</a:t>
            </a:r>
            <a:r>
              <a:rPr lang="sl-SI" sz="2800" dirty="0"/>
              <a:t> </a:t>
            </a:r>
            <a:r>
              <a:rPr lang="sl-SI" sz="2800" dirty="0" err="1"/>
              <a:t>the</a:t>
            </a:r>
            <a:r>
              <a:rPr lang="sl-SI" sz="2800" dirty="0"/>
              <a:t> </a:t>
            </a:r>
            <a:r>
              <a:rPr lang="sl-SI" sz="2800" dirty="0" err="1"/>
              <a:t>extra</a:t>
            </a:r>
            <a:r>
              <a:rPr lang="sl-SI" sz="2800" dirty="0"/>
              <a:t> </a:t>
            </a:r>
            <a:r>
              <a:rPr lang="sl-SI" sz="2800" dirty="0" err="1"/>
              <a:t>miles</a:t>
            </a:r>
            <a:r>
              <a:rPr lang="sl-SI" sz="2800" dirty="0"/>
              <a:t>)</a:t>
            </a:r>
          </a:p>
          <a:p>
            <a:pPr>
              <a:buFont typeface="Wingdings" panose="05000000000000000000" pitchFamily="2" charset="2"/>
              <a:buChar char="ü"/>
            </a:pPr>
            <a:r>
              <a:rPr lang="sl-SI" sz="2800" dirty="0"/>
              <a:t> </a:t>
            </a:r>
            <a:r>
              <a:rPr lang="sl-SI" sz="2800" dirty="0" err="1"/>
              <a:t>intentionalities</a:t>
            </a:r>
            <a:endParaRPr lang="sl-SI" sz="2800" dirty="0"/>
          </a:p>
          <a:p>
            <a:pPr marL="0" indent="0">
              <a:buNone/>
            </a:pPr>
            <a:r>
              <a:rPr lang="sl-SI" sz="2800" dirty="0"/>
              <a:t>		(be </a:t>
            </a:r>
            <a:r>
              <a:rPr lang="sl-SI" sz="2800" dirty="0" err="1"/>
              <a:t>sensitive</a:t>
            </a:r>
            <a:r>
              <a:rPr lang="sl-SI" sz="2800" dirty="0"/>
              <a:t> </a:t>
            </a:r>
            <a:r>
              <a:rPr lang="sl-SI" sz="2800" dirty="0" err="1"/>
              <a:t>and</a:t>
            </a:r>
            <a:r>
              <a:rPr lang="sl-SI" sz="2800" dirty="0"/>
              <a:t> </a:t>
            </a:r>
            <a:r>
              <a:rPr lang="sl-SI" sz="2800" dirty="0" err="1"/>
              <a:t>minful</a:t>
            </a:r>
            <a:r>
              <a:rPr lang="sl-SI" sz="2800" dirty="0"/>
              <a:t>)</a:t>
            </a:r>
          </a:p>
          <a:p>
            <a:pPr>
              <a:buFont typeface="Wingdings" panose="05000000000000000000" pitchFamily="2" charset="2"/>
              <a:buChar char="ü"/>
            </a:pPr>
            <a:r>
              <a:rPr lang="sl-SI" sz="2800" dirty="0"/>
              <a:t> at </a:t>
            </a:r>
            <a:r>
              <a:rPr lang="sl-SI" sz="2800" dirty="0" err="1"/>
              <a:t>individual</a:t>
            </a:r>
            <a:r>
              <a:rPr lang="sl-SI" sz="2800" dirty="0"/>
              <a:t>/at team/at </a:t>
            </a:r>
            <a:r>
              <a:rPr lang="sl-SI" sz="2800" dirty="0" err="1"/>
              <a:t>organisational</a:t>
            </a:r>
            <a:r>
              <a:rPr lang="sl-SI" sz="2800" dirty="0"/>
              <a:t> </a:t>
            </a:r>
            <a:r>
              <a:rPr lang="sl-SI" sz="2800" dirty="0" err="1"/>
              <a:t>level</a:t>
            </a:r>
            <a:endParaRPr lang="sl-SI" sz="2800" dirty="0"/>
          </a:p>
          <a:p>
            <a:pPr marL="0" indent="0">
              <a:buNone/>
            </a:pPr>
            <a:r>
              <a:rPr lang="sl-SI" sz="2800" dirty="0"/>
              <a:t>		(</a:t>
            </a:r>
            <a:r>
              <a:rPr lang="sl-SI" sz="2800" dirty="0" err="1"/>
              <a:t>transformational</a:t>
            </a:r>
            <a:r>
              <a:rPr lang="sl-SI" sz="2800" dirty="0"/>
              <a:t> </a:t>
            </a:r>
            <a:r>
              <a:rPr lang="sl-SI" sz="2800" dirty="0" err="1"/>
              <a:t>leadership</a:t>
            </a:r>
            <a:r>
              <a:rPr lang="sl-SI" sz="2800" dirty="0"/>
              <a:t>)</a:t>
            </a:r>
          </a:p>
        </p:txBody>
      </p:sp>
      <p:pic>
        <p:nvPicPr>
          <p:cNvPr id="4" name="Slika 3"/>
          <p:cNvPicPr>
            <a:picLocks noChangeAspect="1"/>
          </p:cNvPicPr>
          <p:nvPr/>
        </p:nvPicPr>
        <p:blipFill>
          <a:blip r:embed="rId3"/>
          <a:stretch>
            <a:fillRect/>
          </a:stretch>
        </p:blipFill>
        <p:spPr>
          <a:xfrm>
            <a:off x="7270923" y="1500361"/>
            <a:ext cx="3657917" cy="2182557"/>
          </a:xfrm>
          <a:prstGeom prst="rect">
            <a:avLst/>
          </a:prstGeom>
        </p:spPr>
      </p:pic>
    </p:spTree>
    <p:extLst>
      <p:ext uri="{BB962C8B-B14F-4D97-AF65-F5344CB8AC3E}">
        <p14:creationId xmlns:p14="http://schemas.microsoft.com/office/powerpoint/2010/main" val="286007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r>
              <a:rPr lang="en-GB" dirty="0"/>
              <a:t>3. </a:t>
            </a:r>
            <a:br>
              <a:rPr lang="en-GB" dirty="0"/>
            </a:br>
            <a:r>
              <a:rPr lang="en-GB" dirty="0"/>
              <a:t>care environment</a:t>
            </a:r>
          </a:p>
        </p:txBody>
      </p:sp>
      <p:sp>
        <p:nvSpPr>
          <p:cNvPr id="11" name="Označba mesta vsebine 2"/>
          <p:cNvSpPr>
            <a:spLocks noGrp="1"/>
          </p:cNvSpPr>
          <p:nvPr>
            <p:ph idx="1"/>
          </p:nvPr>
        </p:nvSpPr>
        <p:spPr>
          <a:xfrm>
            <a:off x="6477000" y="558800"/>
            <a:ext cx="5029200" cy="5803900"/>
          </a:xfrm>
        </p:spPr>
        <p:txBody>
          <a:bodyPr/>
          <a:lstStyle/>
          <a:p>
            <a:pPr>
              <a:buFont typeface="Wingdings" panose="05000000000000000000" pitchFamily="2" charset="2"/>
              <a:buChar char="§"/>
            </a:pPr>
            <a:r>
              <a:rPr lang="en-US" dirty="0">
                <a:solidFill>
                  <a:srgbClr val="FF0000"/>
                </a:solidFill>
              </a:rPr>
              <a:t>Appropriate skill mix</a:t>
            </a:r>
          </a:p>
          <a:p>
            <a:pPr>
              <a:buFont typeface="Wingdings" panose="05000000000000000000" pitchFamily="2" charset="2"/>
              <a:buChar char="§"/>
            </a:pPr>
            <a:r>
              <a:rPr lang="en-US" dirty="0">
                <a:solidFill>
                  <a:srgbClr val="00B050"/>
                </a:solidFill>
              </a:rPr>
              <a:t>Shared decision making</a:t>
            </a:r>
          </a:p>
          <a:p>
            <a:pPr>
              <a:buFont typeface="Wingdings" panose="05000000000000000000" pitchFamily="2" charset="2"/>
              <a:buChar char="§"/>
            </a:pPr>
            <a:r>
              <a:rPr lang="en-US" dirty="0">
                <a:solidFill>
                  <a:srgbClr val="00B0F0"/>
                </a:solidFill>
              </a:rPr>
              <a:t>Effective staff relationships</a:t>
            </a:r>
          </a:p>
          <a:p>
            <a:pPr>
              <a:buFont typeface="Wingdings" panose="05000000000000000000" pitchFamily="2" charset="2"/>
              <a:buChar char="§"/>
            </a:pPr>
            <a:r>
              <a:rPr lang="en-US" dirty="0">
                <a:solidFill>
                  <a:srgbClr val="0070C0"/>
                </a:solidFill>
              </a:rPr>
              <a:t>Supportive organizational strategies</a:t>
            </a:r>
          </a:p>
          <a:p>
            <a:pPr>
              <a:buFont typeface="Wingdings" panose="05000000000000000000" pitchFamily="2" charset="2"/>
              <a:buChar char="§"/>
            </a:pPr>
            <a:r>
              <a:rPr lang="en-US" dirty="0">
                <a:solidFill>
                  <a:srgbClr val="7030A0"/>
                </a:solidFill>
              </a:rPr>
              <a:t>Power sharing</a:t>
            </a:r>
          </a:p>
          <a:p>
            <a:pPr>
              <a:buFont typeface="Wingdings" panose="05000000000000000000" pitchFamily="2" charset="2"/>
              <a:buChar char="§"/>
            </a:pPr>
            <a:r>
              <a:rPr lang="en-US" dirty="0">
                <a:solidFill>
                  <a:srgbClr val="C00000"/>
                </a:solidFill>
              </a:rPr>
              <a:t>Potential for innovation and risk taking</a:t>
            </a:r>
          </a:p>
          <a:p>
            <a:pPr>
              <a:buFont typeface="Wingdings" panose="05000000000000000000" pitchFamily="2" charset="2"/>
              <a:buChar char="§"/>
            </a:pPr>
            <a:r>
              <a:rPr lang="en-US" dirty="0">
                <a:solidFill>
                  <a:srgbClr val="EF11BF"/>
                </a:solidFill>
              </a:rPr>
              <a:t>The physical environment</a:t>
            </a:r>
          </a:p>
          <a:p>
            <a:pPr marL="0" indent="0">
              <a:buNone/>
            </a:pPr>
            <a:endParaRPr lang="en-GB" dirty="0"/>
          </a:p>
        </p:txBody>
      </p:sp>
      <p:pic>
        <p:nvPicPr>
          <p:cNvPr id="2" name="Slika 1"/>
          <p:cNvPicPr>
            <a:picLocks noChangeAspect="1"/>
          </p:cNvPicPr>
          <p:nvPr/>
        </p:nvPicPr>
        <p:blipFill rotWithShape="1">
          <a:blip r:embed="rId3"/>
          <a:srcRect l="12750" t="19193" r="51500" b="17556"/>
          <a:stretch/>
        </p:blipFill>
        <p:spPr>
          <a:xfrm>
            <a:off x="1358900" y="685798"/>
            <a:ext cx="4051300" cy="4032085"/>
          </a:xfrm>
          <a:prstGeom prst="rect">
            <a:avLst/>
          </a:prstGeom>
        </p:spPr>
      </p:pic>
      <p:cxnSp>
        <p:nvCxnSpPr>
          <p:cNvPr id="9" name="Raven puščični povezovalnik 8"/>
          <p:cNvCxnSpPr/>
          <p:nvPr/>
        </p:nvCxnSpPr>
        <p:spPr>
          <a:xfrm flipH="1">
            <a:off x="4200526" y="675877"/>
            <a:ext cx="1185862" cy="959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3447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r>
              <a:rPr lang="en-US" dirty="0">
                <a:solidFill>
                  <a:srgbClr val="FF0000"/>
                </a:solidFill>
              </a:rPr>
              <a:t>Appropriate skill mix</a:t>
            </a:r>
          </a:p>
          <a:p>
            <a:pPr>
              <a:buFont typeface="Wingdings" panose="05000000000000000000" pitchFamily="2" charset="2"/>
              <a:buChar char="ü"/>
            </a:pPr>
            <a:r>
              <a:rPr lang="sl-SI" dirty="0"/>
              <a:t> </a:t>
            </a:r>
            <a:r>
              <a:rPr lang="sl-SI" dirty="0" err="1"/>
              <a:t>physicians</a:t>
            </a:r>
            <a:r>
              <a:rPr lang="sl-SI" dirty="0"/>
              <a:t> &amp; </a:t>
            </a:r>
            <a:r>
              <a:rPr lang="sl-SI" dirty="0" err="1"/>
              <a:t>nurses</a:t>
            </a:r>
            <a:endParaRPr lang="sl-SI" dirty="0"/>
          </a:p>
          <a:p>
            <a:pPr>
              <a:buFont typeface="Wingdings" panose="05000000000000000000" pitchFamily="2" charset="2"/>
              <a:buChar char="ü"/>
            </a:pPr>
            <a:r>
              <a:rPr lang="sl-SI" dirty="0"/>
              <a:t> </a:t>
            </a:r>
            <a:r>
              <a:rPr lang="sl-SI" dirty="0" err="1"/>
              <a:t>registered</a:t>
            </a:r>
            <a:r>
              <a:rPr lang="sl-SI" dirty="0"/>
              <a:t> &amp; non-</a:t>
            </a:r>
            <a:r>
              <a:rPr lang="sl-SI" dirty="0" err="1"/>
              <a:t>registered</a:t>
            </a:r>
            <a:r>
              <a:rPr lang="sl-SI" dirty="0"/>
              <a:t> </a:t>
            </a:r>
            <a:r>
              <a:rPr lang="sl-SI" dirty="0" err="1"/>
              <a:t>nurses</a:t>
            </a:r>
            <a:r>
              <a:rPr lang="sl-SI" dirty="0"/>
              <a:t> &amp; </a:t>
            </a:r>
            <a:r>
              <a:rPr lang="sl-SI" dirty="0" err="1"/>
              <a:t>nursing</a:t>
            </a:r>
            <a:r>
              <a:rPr lang="sl-SI" dirty="0"/>
              <a:t> team</a:t>
            </a:r>
          </a:p>
          <a:p>
            <a:pPr>
              <a:buFont typeface="Wingdings" panose="05000000000000000000" pitchFamily="2" charset="2"/>
              <a:buChar char="ü"/>
            </a:pPr>
            <a:r>
              <a:rPr lang="sl-SI" dirty="0"/>
              <a:t> </a:t>
            </a:r>
          </a:p>
          <a:p>
            <a:pPr>
              <a:buFont typeface="Wingdings" panose="05000000000000000000" pitchFamily="2" charset="2"/>
              <a:buChar char="ü"/>
            </a:pPr>
            <a:r>
              <a:rPr lang="sl-SI" dirty="0" err="1"/>
              <a:t>Policy</a:t>
            </a:r>
            <a:r>
              <a:rPr lang="sl-SI" dirty="0"/>
              <a:t> </a:t>
            </a:r>
            <a:r>
              <a:rPr lang="sl-SI" dirty="0" err="1"/>
              <a:t>solution</a:t>
            </a:r>
            <a:r>
              <a:rPr lang="sl-SI" dirty="0"/>
              <a:t>? (</a:t>
            </a:r>
            <a:r>
              <a:rPr lang="sl-SI" dirty="0" err="1"/>
              <a:t>response</a:t>
            </a:r>
            <a:r>
              <a:rPr lang="sl-SI" dirty="0"/>
              <a:t> to </a:t>
            </a:r>
            <a:r>
              <a:rPr lang="sl-SI" dirty="0" err="1"/>
              <a:t>shortages</a:t>
            </a:r>
            <a:r>
              <a:rPr lang="sl-SI" dirty="0"/>
              <a:t> of </a:t>
            </a:r>
            <a:r>
              <a:rPr lang="sl-SI" dirty="0" err="1"/>
              <a:t>staff</a:t>
            </a:r>
            <a:r>
              <a:rPr lang="sl-SI" dirty="0"/>
              <a:t>)</a:t>
            </a:r>
          </a:p>
          <a:p>
            <a:pPr marL="0" indent="0">
              <a:buNone/>
            </a:pPr>
            <a:r>
              <a:rPr lang="sl-SI" dirty="0"/>
              <a:t>                                (</a:t>
            </a:r>
            <a:r>
              <a:rPr lang="sl-SI" dirty="0" err="1"/>
              <a:t>cost</a:t>
            </a:r>
            <a:r>
              <a:rPr lang="sl-SI" dirty="0"/>
              <a:t> </a:t>
            </a:r>
            <a:r>
              <a:rPr lang="sl-SI" dirty="0" err="1"/>
              <a:t>containment</a:t>
            </a:r>
            <a:r>
              <a:rPr lang="sl-SI" dirty="0"/>
              <a:t>)</a:t>
            </a:r>
          </a:p>
          <a:p>
            <a:pPr marL="0" indent="0">
              <a:buNone/>
            </a:pPr>
            <a:r>
              <a:rPr lang="sl-SI" dirty="0"/>
              <a:t>                                (</a:t>
            </a:r>
            <a:r>
              <a:rPr lang="sl-SI" dirty="0" err="1"/>
              <a:t>facilitating</a:t>
            </a:r>
            <a:r>
              <a:rPr lang="sl-SI" dirty="0"/>
              <a:t> </a:t>
            </a:r>
            <a:r>
              <a:rPr lang="sl-SI" dirty="0" err="1"/>
              <a:t>the</a:t>
            </a:r>
            <a:r>
              <a:rPr lang="sl-SI" dirty="0"/>
              <a:t> </a:t>
            </a:r>
            <a:r>
              <a:rPr lang="sl-SI" dirty="0" err="1"/>
              <a:t>interface</a:t>
            </a:r>
            <a:r>
              <a:rPr lang="sl-SI" dirty="0"/>
              <a:t> </a:t>
            </a:r>
            <a:r>
              <a:rPr lang="sl-SI" dirty="0" err="1"/>
              <a:t>between</a:t>
            </a:r>
            <a:r>
              <a:rPr lang="sl-SI" dirty="0"/>
              <a:t> </a:t>
            </a:r>
            <a:r>
              <a:rPr lang="sl-SI" dirty="0" err="1"/>
              <a:t>organizations</a:t>
            </a:r>
            <a:r>
              <a:rPr lang="sl-SI" dirty="0"/>
              <a:t>)</a:t>
            </a:r>
          </a:p>
          <a:p>
            <a:pPr>
              <a:buFont typeface="Wingdings" panose="05000000000000000000" pitchFamily="2" charset="2"/>
              <a:buChar char="ü"/>
            </a:pPr>
            <a:r>
              <a:rPr lang="sl-SI" dirty="0"/>
              <a:t> </a:t>
            </a:r>
            <a:r>
              <a:rPr lang="sl-SI" dirty="0" err="1"/>
              <a:t>Placed</a:t>
            </a:r>
            <a:r>
              <a:rPr lang="sl-SI" dirty="0"/>
              <a:t> </a:t>
            </a:r>
            <a:r>
              <a:rPr lang="sl-SI" dirty="0" err="1"/>
              <a:t>the</a:t>
            </a:r>
            <a:r>
              <a:rPr lang="sl-SI" dirty="0"/>
              <a:t> </a:t>
            </a:r>
            <a:r>
              <a:rPr lang="sl-SI" dirty="0" err="1"/>
              <a:t>value</a:t>
            </a:r>
            <a:r>
              <a:rPr lang="sl-SI" dirty="0"/>
              <a:t> (</a:t>
            </a:r>
            <a:r>
              <a:rPr lang="sl-SI" dirty="0" err="1"/>
              <a:t>hierarchy</a:t>
            </a:r>
            <a:r>
              <a:rPr lang="sl-SI" dirty="0"/>
              <a:t>/</a:t>
            </a:r>
            <a:r>
              <a:rPr lang="sl-SI" dirty="0" err="1"/>
              <a:t>users</a:t>
            </a:r>
            <a:r>
              <a:rPr lang="sl-SI" dirty="0"/>
              <a:t> </a:t>
            </a:r>
            <a:r>
              <a:rPr lang="sl-SI" dirty="0" err="1"/>
              <a:t>focus</a:t>
            </a:r>
            <a:r>
              <a:rPr lang="sl-SI" dirty="0"/>
              <a:t>)</a:t>
            </a:r>
          </a:p>
        </p:txBody>
      </p:sp>
    </p:spTree>
    <p:extLst>
      <p:ext uri="{BB962C8B-B14F-4D97-AF65-F5344CB8AC3E}">
        <p14:creationId xmlns:p14="http://schemas.microsoft.com/office/powerpoint/2010/main" val="44292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r>
              <a:rPr lang="en-US" dirty="0">
                <a:solidFill>
                  <a:srgbClr val="00B050"/>
                </a:solidFill>
              </a:rPr>
              <a:t>Shared decision making</a:t>
            </a:r>
          </a:p>
          <a:p>
            <a:pPr>
              <a:buFont typeface="Wingdings" panose="05000000000000000000" pitchFamily="2" charset="2"/>
              <a:buChar char="ü"/>
            </a:pPr>
            <a:r>
              <a:rPr lang="sl-SI" dirty="0"/>
              <a:t> </a:t>
            </a:r>
            <a:r>
              <a:rPr lang="sl-SI" dirty="0" err="1"/>
              <a:t>development</a:t>
            </a:r>
            <a:r>
              <a:rPr lang="sl-SI" dirty="0"/>
              <a:t> of </a:t>
            </a:r>
            <a:r>
              <a:rPr lang="sl-SI" dirty="0" err="1"/>
              <a:t>an</a:t>
            </a:r>
            <a:r>
              <a:rPr lang="sl-SI" dirty="0"/>
              <a:t> </a:t>
            </a:r>
            <a:r>
              <a:rPr lang="sl-SI" dirty="0" err="1"/>
              <a:t>effective</a:t>
            </a:r>
            <a:r>
              <a:rPr lang="sl-SI" dirty="0"/>
              <a:t> team</a:t>
            </a:r>
          </a:p>
          <a:p>
            <a:pPr marL="0" indent="0">
              <a:buNone/>
            </a:pPr>
            <a:r>
              <a:rPr lang="sl-SI" dirty="0"/>
              <a:t>  		(</a:t>
            </a:r>
            <a:r>
              <a:rPr lang="sl-SI" dirty="0" err="1"/>
              <a:t>specific</a:t>
            </a:r>
            <a:r>
              <a:rPr lang="sl-SI" dirty="0"/>
              <a:t> </a:t>
            </a:r>
            <a:r>
              <a:rPr lang="sl-SI" dirty="0" err="1"/>
              <a:t>values</a:t>
            </a:r>
            <a:r>
              <a:rPr lang="sl-SI" dirty="0"/>
              <a:t>)</a:t>
            </a:r>
          </a:p>
          <a:p>
            <a:pPr marL="0" indent="0">
              <a:buNone/>
            </a:pPr>
            <a:r>
              <a:rPr lang="sl-SI" dirty="0"/>
              <a:t>  		(</a:t>
            </a:r>
            <a:r>
              <a:rPr lang="sl-SI" dirty="0" err="1"/>
              <a:t>characterise</a:t>
            </a:r>
            <a:r>
              <a:rPr lang="sl-SI" dirty="0"/>
              <a:t> </a:t>
            </a:r>
            <a:r>
              <a:rPr lang="sl-SI" dirty="0" err="1"/>
              <a:t>practice</a:t>
            </a:r>
            <a:r>
              <a:rPr lang="sl-SI" dirty="0"/>
              <a:t>)</a:t>
            </a:r>
          </a:p>
          <a:p>
            <a:pPr marL="0" indent="0">
              <a:buNone/>
            </a:pPr>
            <a:r>
              <a:rPr lang="sl-SI" dirty="0"/>
              <a:t> 		(</a:t>
            </a:r>
            <a:r>
              <a:rPr lang="sl-SI" dirty="0" err="1"/>
              <a:t>needs</a:t>
            </a:r>
            <a:r>
              <a:rPr lang="sl-SI" dirty="0"/>
              <a:t>)</a:t>
            </a:r>
          </a:p>
          <a:p>
            <a:pPr marL="0" indent="0">
              <a:buNone/>
            </a:pPr>
            <a:r>
              <a:rPr lang="sl-SI" dirty="0"/>
              <a:t>                        (formal </a:t>
            </a:r>
            <a:r>
              <a:rPr lang="sl-SI" dirty="0" err="1"/>
              <a:t>systems</a:t>
            </a:r>
            <a:r>
              <a:rPr lang="sl-SI" dirty="0"/>
              <a:t>)</a:t>
            </a:r>
          </a:p>
          <a:p>
            <a:pPr>
              <a:buFont typeface="Wingdings" panose="05000000000000000000" pitchFamily="2" charset="2"/>
              <a:buChar char="ü"/>
            </a:pPr>
            <a:r>
              <a:rPr lang="sl-SI" dirty="0"/>
              <a:t> </a:t>
            </a:r>
            <a:r>
              <a:rPr lang="sl-SI" dirty="0" err="1"/>
              <a:t>learning</a:t>
            </a:r>
            <a:r>
              <a:rPr lang="sl-SI" dirty="0"/>
              <a:t> </a:t>
            </a:r>
            <a:r>
              <a:rPr lang="sl-SI" dirty="0" err="1"/>
              <a:t>cultures</a:t>
            </a:r>
            <a:endParaRPr lang="sl-SI" dirty="0"/>
          </a:p>
          <a:p>
            <a:pPr>
              <a:buFont typeface="Wingdings" panose="05000000000000000000" pitchFamily="2" charset="2"/>
              <a:buChar char="ü"/>
            </a:pPr>
            <a:r>
              <a:rPr lang="sl-SI" dirty="0"/>
              <a:t> central </a:t>
            </a:r>
            <a:r>
              <a:rPr lang="sl-SI" dirty="0" err="1"/>
              <a:t>principle</a:t>
            </a:r>
            <a:r>
              <a:rPr lang="sl-SI" dirty="0"/>
              <a:t> of </a:t>
            </a:r>
            <a:r>
              <a:rPr lang="sl-SI" dirty="0" err="1"/>
              <a:t>practice</a:t>
            </a:r>
            <a:r>
              <a:rPr lang="sl-SI" dirty="0"/>
              <a:t> </a:t>
            </a:r>
            <a:r>
              <a:rPr lang="sl-SI" dirty="0" err="1"/>
              <a:t>development</a:t>
            </a:r>
            <a:r>
              <a:rPr lang="sl-SI" dirty="0"/>
              <a:t> </a:t>
            </a:r>
            <a:r>
              <a:rPr lang="sl-SI" dirty="0" err="1"/>
              <a:t>methodology</a:t>
            </a:r>
            <a:endParaRPr lang="sl-SI" dirty="0"/>
          </a:p>
        </p:txBody>
      </p:sp>
    </p:spTree>
    <p:extLst>
      <p:ext uri="{BB962C8B-B14F-4D97-AF65-F5344CB8AC3E}">
        <p14:creationId xmlns:p14="http://schemas.microsoft.com/office/powerpoint/2010/main" val="433765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00B0F0"/>
                </a:solidFill>
              </a:rPr>
              <a:t>Effective staff relationships</a:t>
            </a:r>
            <a:endParaRPr lang="sl-SI" dirty="0">
              <a:solidFill>
                <a:srgbClr val="00B0F0"/>
              </a:solidFill>
            </a:endParaRPr>
          </a:p>
          <a:p>
            <a:pPr>
              <a:buFont typeface="Wingdings" panose="05000000000000000000" pitchFamily="2" charset="2"/>
              <a:buChar char="ü"/>
            </a:pPr>
            <a:r>
              <a:rPr lang="sl-SI" dirty="0"/>
              <a:t> </a:t>
            </a:r>
            <a:r>
              <a:rPr lang="sl-SI" dirty="0" err="1"/>
              <a:t>relationships</a:t>
            </a:r>
            <a:r>
              <a:rPr lang="sl-SI" dirty="0"/>
              <a:t> </a:t>
            </a:r>
            <a:r>
              <a:rPr lang="sl-SI" dirty="0" err="1"/>
              <a:t>within</a:t>
            </a:r>
            <a:r>
              <a:rPr lang="sl-SI" dirty="0"/>
              <a:t> </a:t>
            </a:r>
            <a:r>
              <a:rPr lang="sl-SI" dirty="0" err="1"/>
              <a:t>the</a:t>
            </a:r>
            <a:r>
              <a:rPr lang="sl-SI" dirty="0"/>
              <a:t> team</a:t>
            </a:r>
          </a:p>
          <a:p>
            <a:pPr marL="0" indent="0">
              <a:buNone/>
            </a:pPr>
            <a:r>
              <a:rPr lang="sl-SI" dirty="0"/>
              <a:t>                            (</a:t>
            </a:r>
            <a:r>
              <a:rPr lang="sl-SI" dirty="0" err="1"/>
              <a:t>interpersonal</a:t>
            </a:r>
            <a:r>
              <a:rPr lang="sl-SI" dirty="0"/>
              <a:t> </a:t>
            </a:r>
            <a:r>
              <a:rPr lang="sl-SI" dirty="0" err="1"/>
              <a:t>abilities</a:t>
            </a:r>
            <a:r>
              <a:rPr lang="sl-SI" dirty="0"/>
              <a:t>)</a:t>
            </a:r>
          </a:p>
          <a:p>
            <a:pPr marL="0" indent="0">
              <a:buNone/>
            </a:pPr>
            <a:r>
              <a:rPr lang="sl-SI" dirty="0"/>
              <a:t>                            (</a:t>
            </a:r>
            <a:r>
              <a:rPr lang="sl-SI" dirty="0" err="1"/>
              <a:t>beliefs</a:t>
            </a:r>
            <a:r>
              <a:rPr lang="sl-SI" dirty="0"/>
              <a:t>)</a:t>
            </a:r>
          </a:p>
          <a:p>
            <a:pPr marL="0" indent="0">
              <a:buNone/>
            </a:pPr>
            <a:r>
              <a:rPr lang="sl-SI" dirty="0"/>
              <a:t>                            (</a:t>
            </a:r>
            <a:r>
              <a:rPr lang="sl-SI" dirty="0" err="1"/>
              <a:t>values</a:t>
            </a:r>
            <a:r>
              <a:rPr lang="sl-SI" dirty="0"/>
              <a:t>)</a:t>
            </a:r>
          </a:p>
          <a:p>
            <a:pPr marL="0" indent="0">
              <a:buNone/>
            </a:pPr>
            <a:r>
              <a:rPr lang="sl-SI" dirty="0"/>
              <a:t>                            (</a:t>
            </a:r>
            <a:r>
              <a:rPr lang="sl-SI" dirty="0" err="1"/>
              <a:t>knowing</a:t>
            </a:r>
            <a:r>
              <a:rPr lang="sl-SI" dirty="0"/>
              <a:t> </a:t>
            </a:r>
            <a:r>
              <a:rPr lang="sl-SI" dirty="0" err="1"/>
              <a:t>self</a:t>
            </a:r>
            <a:r>
              <a:rPr lang="sl-SI" dirty="0"/>
              <a:t>)</a:t>
            </a:r>
            <a:endParaRPr lang="en-US" dirty="0"/>
          </a:p>
        </p:txBody>
      </p:sp>
    </p:spTree>
    <p:extLst>
      <p:ext uri="{BB962C8B-B14F-4D97-AF65-F5344CB8AC3E}">
        <p14:creationId xmlns:p14="http://schemas.microsoft.com/office/powerpoint/2010/main" val="1514620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7030A0"/>
                </a:solidFill>
              </a:rPr>
              <a:t>Power sharing</a:t>
            </a:r>
            <a:endParaRPr lang="sl-SI" dirty="0">
              <a:solidFill>
                <a:srgbClr val="7030A0"/>
              </a:solidFill>
            </a:endParaRPr>
          </a:p>
          <a:p>
            <a:pPr>
              <a:buFont typeface="Wingdings" panose="05000000000000000000" pitchFamily="2" charset="2"/>
              <a:buChar char="ü"/>
            </a:pPr>
            <a:r>
              <a:rPr lang="sl-SI" dirty="0"/>
              <a:t> </a:t>
            </a:r>
            <a:r>
              <a:rPr lang="sl-SI" dirty="0" err="1"/>
              <a:t>power</a:t>
            </a:r>
            <a:r>
              <a:rPr lang="sl-SI" dirty="0"/>
              <a:t> </a:t>
            </a:r>
            <a:r>
              <a:rPr lang="sl-SI" dirty="0" err="1"/>
              <a:t>and</a:t>
            </a:r>
            <a:r>
              <a:rPr lang="sl-SI" dirty="0"/>
              <a:t> </a:t>
            </a:r>
            <a:r>
              <a:rPr lang="sl-SI" dirty="0" err="1"/>
              <a:t>its</a:t>
            </a:r>
            <a:r>
              <a:rPr lang="sl-SI" dirty="0"/>
              <a:t> </a:t>
            </a:r>
            <a:r>
              <a:rPr lang="sl-SI" dirty="0" err="1"/>
              <a:t>impact</a:t>
            </a:r>
            <a:r>
              <a:rPr lang="sl-SI" dirty="0"/>
              <a:t> on </a:t>
            </a:r>
            <a:r>
              <a:rPr lang="sl-SI" dirty="0" err="1"/>
              <a:t>decision-making</a:t>
            </a:r>
            <a:endParaRPr lang="sl-SI" dirty="0"/>
          </a:p>
          <a:p>
            <a:pPr marL="0" indent="0">
              <a:buNone/>
            </a:pPr>
            <a:r>
              <a:rPr lang="sl-SI" dirty="0"/>
              <a:t>                           (</a:t>
            </a:r>
            <a:r>
              <a:rPr lang="sl-SI" dirty="0" err="1"/>
              <a:t>stereotypical</a:t>
            </a:r>
            <a:r>
              <a:rPr lang="sl-SI" dirty="0"/>
              <a:t> </a:t>
            </a:r>
            <a:r>
              <a:rPr lang="sl-SI" dirty="0" err="1"/>
              <a:t>hierrarchical</a:t>
            </a:r>
            <a:r>
              <a:rPr lang="sl-SI" dirty="0"/>
              <a:t> </a:t>
            </a:r>
            <a:r>
              <a:rPr lang="sl-SI" dirty="0" err="1"/>
              <a:t>relationships</a:t>
            </a:r>
            <a:r>
              <a:rPr lang="sl-SI" dirty="0"/>
              <a:t>)</a:t>
            </a:r>
          </a:p>
          <a:p>
            <a:pPr marL="0" indent="0">
              <a:buNone/>
            </a:pPr>
            <a:r>
              <a:rPr lang="sl-SI" dirty="0"/>
              <a:t>                           (</a:t>
            </a:r>
            <a:r>
              <a:rPr lang="sl-SI" dirty="0" err="1"/>
              <a:t>critical</a:t>
            </a:r>
            <a:r>
              <a:rPr lang="sl-SI" dirty="0"/>
              <a:t> role of </a:t>
            </a:r>
            <a:r>
              <a:rPr lang="sl-SI" dirty="0" err="1"/>
              <a:t>knowledge</a:t>
            </a:r>
            <a:r>
              <a:rPr lang="sl-SI" dirty="0"/>
              <a:t> as </a:t>
            </a:r>
            <a:r>
              <a:rPr lang="sl-SI" dirty="0" err="1"/>
              <a:t>power</a:t>
            </a:r>
            <a:r>
              <a:rPr lang="sl-SI" dirty="0"/>
              <a:t>)</a:t>
            </a:r>
          </a:p>
          <a:p>
            <a:pPr marL="0" indent="0">
              <a:buNone/>
            </a:pPr>
            <a:endParaRPr lang="sl-SI" dirty="0"/>
          </a:p>
          <a:p>
            <a:pPr>
              <a:buFont typeface="Wingdings" panose="05000000000000000000" pitchFamily="2" charset="2"/>
              <a:buChar char="ü"/>
            </a:pPr>
            <a:r>
              <a:rPr lang="sl-SI" dirty="0"/>
              <a:t> PCP, </a:t>
            </a:r>
            <a:r>
              <a:rPr lang="sl-SI" dirty="0" err="1"/>
              <a:t>avtonomy</a:t>
            </a:r>
            <a:r>
              <a:rPr lang="sl-SI" dirty="0"/>
              <a:t>, </a:t>
            </a:r>
            <a:r>
              <a:rPr lang="sl-SI" dirty="0" err="1"/>
              <a:t>equality</a:t>
            </a:r>
            <a:r>
              <a:rPr lang="sl-SI" dirty="0"/>
              <a:t>, </a:t>
            </a:r>
            <a:r>
              <a:rPr lang="sl-SI" dirty="0" err="1"/>
              <a:t>centrality</a:t>
            </a:r>
            <a:r>
              <a:rPr lang="sl-SI" dirty="0"/>
              <a:t>, </a:t>
            </a:r>
            <a:r>
              <a:rPr lang="sl-SI" dirty="0" err="1"/>
              <a:t>guiding</a:t>
            </a:r>
            <a:endParaRPr lang="en-US" dirty="0"/>
          </a:p>
        </p:txBody>
      </p:sp>
    </p:spTree>
    <p:extLst>
      <p:ext uri="{BB962C8B-B14F-4D97-AF65-F5344CB8AC3E}">
        <p14:creationId xmlns:p14="http://schemas.microsoft.com/office/powerpoint/2010/main" val="2026045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EF11BF"/>
                </a:solidFill>
              </a:rPr>
              <a:t>The physical environment</a:t>
            </a:r>
            <a:endParaRPr lang="sl-SI" dirty="0">
              <a:solidFill>
                <a:srgbClr val="EF11BF"/>
              </a:solidFill>
            </a:endParaRPr>
          </a:p>
          <a:p>
            <a:pPr>
              <a:buFont typeface="Wingdings" panose="05000000000000000000" pitchFamily="2" charset="2"/>
              <a:buChar char="ü"/>
            </a:pPr>
            <a:r>
              <a:rPr lang="sl-SI" dirty="0"/>
              <a:t> </a:t>
            </a:r>
            <a:r>
              <a:rPr lang="sl-SI" dirty="0" err="1"/>
              <a:t>increase</a:t>
            </a:r>
            <a:r>
              <a:rPr lang="sl-SI" dirty="0"/>
              <a:t> </a:t>
            </a:r>
            <a:r>
              <a:rPr lang="sl-SI" dirty="0" err="1"/>
              <a:t>number</a:t>
            </a:r>
            <a:r>
              <a:rPr lang="sl-SI" dirty="0"/>
              <a:t> of </a:t>
            </a:r>
            <a:r>
              <a:rPr lang="sl-SI" dirty="0" err="1"/>
              <a:t>single</a:t>
            </a:r>
            <a:r>
              <a:rPr lang="sl-SI" dirty="0"/>
              <a:t> </a:t>
            </a:r>
            <a:r>
              <a:rPr lang="sl-SI" dirty="0" err="1"/>
              <a:t>rooms</a:t>
            </a:r>
            <a:endParaRPr lang="sl-SI" dirty="0"/>
          </a:p>
          <a:p>
            <a:pPr marL="0" indent="0">
              <a:buNone/>
            </a:pPr>
            <a:r>
              <a:rPr lang="sl-SI" dirty="0"/>
              <a:t>                             (</a:t>
            </a:r>
            <a:r>
              <a:rPr lang="sl-SI" dirty="0" err="1"/>
              <a:t>acquired</a:t>
            </a:r>
            <a:r>
              <a:rPr lang="sl-SI" dirty="0"/>
              <a:t> </a:t>
            </a:r>
            <a:r>
              <a:rPr lang="sl-SI" dirty="0" err="1"/>
              <a:t>infection</a:t>
            </a:r>
            <a:endParaRPr lang="sl-SI" dirty="0"/>
          </a:p>
          <a:p>
            <a:pPr marL="0" indent="0">
              <a:buNone/>
            </a:pPr>
            <a:r>
              <a:rPr lang="sl-SI" dirty="0"/>
              <a:t>                             (</a:t>
            </a:r>
            <a:r>
              <a:rPr lang="sl-SI" dirty="0" err="1"/>
              <a:t>improve</a:t>
            </a:r>
            <a:r>
              <a:rPr lang="sl-SI" dirty="0"/>
              <a:t> </a:t>
            </a:r>
            <a:r>
              <a:rPr lang="sl-SI" dirty="0" err="1"/>
              <a:t>patient</a:t>
            </a:r>
            <a:r>
              <a:rPr lang="sl-SI" dirty="0"/>
              <a:t> </a:t>
            </a:r>
            <a:r>
              <a:rPr lang="sl-SI" dirty="0" err="1"/>
              <a:t>satisfaction</a:t>
            </a:r>
            <a:endParaRPr lang="sl-SI" dirty="0"/>
          </a:p>
          <a:p>
            <a:pPr>
              <a:buFont typeface="Wingdings" panose="05000000000000000000" pitchFamily="2" charset="2"/>
              <a:buChar char="ü"/>
            </a:pPr>
            <a:r>
              <a:rPr lang="sl-SI" dirty="0"/>
              <a:t> </a:t>
            </a:r>
            <a:r>
              <a:rPr lang="sl-SI" dirty="0" err="1"/>
              <a:t>aesthetic</a:t>
            </a:r>
            <a:r>
              <a:rPr lang="sl-SI" dirty="0"/>
              <a:t> </a:t>
            </a:r>
            <a:r>
              <a:rPr lang="sl-SI" dirty="0" err="1"/>
              <a:t>environment</a:t>
            </a:r>
            <a:endParaRPr lang="sl-SI" dirty="0"/>
          </a:p>
          <a:p>
            <a:pPr marL="0" indent="0">
              <a:buNone/>
            </a:pPr>
            <a:r>
              <a:rPr lang="sl-SI" dirty="0"/>
              <a:t>                              (</a:t>
            </a:r>
            <a:r>
              <a:rPr lang="sl-SI" dirty="0" err="1"/>
              <a:t>art</a:t>
            </a:r>
            <a:r>
              <a:rPr lang="sl-SI" dirty="0"/>
              <a:t>)                           </a:t>
            </a:r>
          </a:p>
          <a:p>
            <a:pPr marL="0" indent="0">
              <a:buNone/>
            </a:pPr>
            <a:r>
              <a:rPr lang="sl-SI" dirty="0"/>
              <a:t>                              (</a:t>
            </a:r>
            <a:r>
              <a:rPr lang="sl-SI" dirty="0" err="1"/>
              <a:t>sensory</a:t>
            </a:r>
            <a:r>
              <a:rPr lang="sl-SI" dirty="0"/>
              <a:t> </a:t>
            </a:r>
            <a:r>
              <a:rPr lang="sl-SI" dirty="0" err="1"/>
              <a:t>and</a:t>
            </a:r>
            <a:r>
              <a:rPr lang="sl-SI" dirty="0"/>
              <a:t> </a:t>
            </a:r>
            <a:r>
              <a:rPr lang="sl-SI" dirty="0" err="1"/>
              <a:t>emotional</a:t>
            </a:r>
            <a:r>
              <a:rPr lang="sl-SI" dirty="0"/>
              <a:t> </a:t>
            </a:r>
            <a:r>
              <a:rPr lang="sl-SI" dirty="0" err="1"/>
              <a:t>stimulation</a:t>
            </a:r>
            <a:r>
              <a:rPr lang="sl-SI" dirty="0"/>
              <a:t>)</a:t>
            </a:r>
            <a:endParaRPr lang="en-US" dirty="0"/>
          </a:p>
        </p:txBody>
      </p:sp>
    </p:spTree>
    <p:extLst>
      <p:ext uri="{BB962C8B-B14F-4D97-AF65-F5344CB8AC3E}">
        <p14:creationId xmlns:p14="http://schemas.microsoft.com/office/powerpoint/2010/main" val="68608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0070C0"/>
                </a:solidFill>
              </a:rPr>
              <a:t>Supportive organizational </a:t>
            </a:r>
            <a:r>
              <a:rPr lang="sl-SI" dirty="0" err="1">
                <a:solidFill>
                  <a:srgbClr val="0070C0"/>
                </a:solidFill>
              </a:rPr>
              <a:t>systems</a:t>
            </a:r>
            <a:endParaRPr lang="sl-SI" dirty="0">
              <a:solidFill>
                <a:srgbClr val="0070C0"/>
              </a:solidFill>
            </a:endParaRPr>
          </a:p>
          <a:p>
            <a:pPr marL="0" indent="0">
              <a:buNone/>
            </a:pPr>
            <a:endParaRPr lang="sl-SI" dirty="0"/>
          </a:p>
          <a:p>
            <a:pPr>
              <a:buFont typeface="Wingdings" panose="05000000000000000000" pitchFamily="2" charset="2"/>
              <a:buChar char="ü"/>
            </a:pPr>
            <a:r>
              <a:rPr lang="sl-SI" dirty="0"/>
              <a:t> </a:t>
            </a:r>
            <a:r>
              <a:rPr lang="sl-SI" dirty="0" err="1"/>
              <a:t>administration</a:t>
            </a:r>
            <a:endParaRPr lang="sl-SI" dirty="0"/>
          </a:p>
          <a:p>
            <a:pPr>
              <a:buFont typeface="Wingdings" panose="05000000000000000000" pitchFamily="2" charset="2"/>
              <a:buChar char="ü"/>
            </a:pPr>
            <a:r>
              <a:rPr lang="sl-SI" dirty="0" err="1"/>
              <a:t>professional</a:t>
            </a:r>
            <a:r>
              <a:rPr lang="sl-SI" dirty="0"/>
              <a:t> </a:t>
            </a:r>
            <a:r>
              <a:rPr lang="sl-SI" dirty="0" err="1"/>
              <a:t>practice</a:t>
            </a:r>
            <a:endParaRPr lang="sl-SI" dirty="0"/>
          </a:p>
          <a:p>
            <a:pPr>
              <a:buFont typeface="Wingdings" panose="05000000000000000000" pitchFamily="2" charset="2"/>
              <a:buChar char="ü"/>
            </a:pPr>
            <a:r>
              <a:rPr lang="sl-SI" dirty="0" err="1"/>
              <a:t>professional</a:t>
            </a:r>
            <a:r>
              <a:rPr lang="sl-SI" dirty="0"/>
              <a:t> </a:t>
            </a:r>
            <a:r>
              <a:rPr lang="sl-SI" dirty="0" err="1"/>
              <a:t>development</a:t>
            </a:r>
            <a:endParaRPr lang="en-US" dirty="0"/>
          </a:p>
          <a:p>
            <a:endParaRPr lang="sl-SI" dirty="0"/>
          </a:p>
          <a:p>
            <a:pPr>
              <a:buFont typeface="Wingdings" panose="05000000000000000000" pitchFamily="2" charset="2"/>
              <a:buChar char="ü"/>
            </a:pPr>
            <a:r>
              <a:rPr lang="sl-SI" dirty="0"/>
              <a:t> </a:t>
            </a:r>
            <a:r>
              <a:rPr lang="sl-SI" dirty="0" err="1"/>
              <a:t>the</a:t>
            </a:r>
            <a:r>
              <a:rPr lang="sl-SI" dirty="0"/>
              <a:t> </a:t>
            </a:r>
            <a:r>
              <a:rPr lang="sl-SI" dirty="0" err="1"/>
              <a:t>need</a:t>
            </a:r>
            <a:r>
              <a:rPr lang="sl-SI" dirty="0"/>
              <a:t> </a:t>
            </a:r>
            <a:r>
              <a:rPr lang="sl-SI" dirty="0" err="1"/>
              <a:t>for</a:t>
            </a:r>
            <a:r>
              <a:rPr lang="sl-SI" dirty="0"/>
              <a:t> </a:t>
            </a:r>
            <a:r>
              <a:rPr lang="sl-SI" dirty="0" err="1"/>
              <a:t>staff</a:t>
            </a:r>
            <a:r>
              <a:rPr lang="sl-SI" dirty="0"/>
              <a:t> to be…</a:t>
            </a:r>
            <a:endParaRPr lang="en-US" dirty="0"/>
          </a:p>
        </p:txBody>
      </p:sp>
    </p:spTree>
    <p:extLst>
      <p:ext uri="{BB962C8B-B14F-4D97-AF65-F5344CB8AC3E}">
        <p14:creationId xmlns:p14="http://schemas.microsoft.com/office/powerpoint/2010/main" val="2733423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r>
              <a:rPr lang="en-US" dirty="0">
                <a:solidFill>
                  <a:srgbClr val="C00000"/>
                </a:solidFill>
              </a:rPr>
              <a:t>Potential for innovation and risk taking</a:t>
            </a:r>
            <a:endParaRPr lang="sl-SI" dirty="0">
              <a:solidFill>
                <a:srgbClr val="C00000"/>
              </a:solidFill>
            </a:endParaRPr>
          </a:p>
          <a:p>
            <a:pPr>
              <a:buFont typeface="Wingdings" panose="05000000000000000000" pitchFamily="2" charset="2"/>
              <a:buChar char="ü"/>
            </a:pPr>
            <a:r>
              <a:rPr lang="sl-SI" dirty="0"/>
              <a:t> independence (</a:t>
            </a:r>
            <a:r>
              <a:rPr lang="sl-SI" dirty="0" err="1"/>
              <a:t>avtonomous</a:t>
            </a:r>
            <a:r>
              <a:rPr lang="sl-SI" dirty="0"/>
              <a:t>, </a:t>
            </a:r>
            <a:r>
              <a:rPr lang="sl-SI" dirty="0" err="1"/>
              <a:t>dependent</a:t>
            </a:r>
            <a:r>
              <a:rPr lang="sl-SI" dirty="0"/>
              <a:t>, </a:t>
            </a:r>
            <a:r>
              <a:rPr lang="sl-SI" dirty="0" err="1"/>
              <a:t>provide</a:t>
            </a:r>
            <a:r>
              <a:rPr lang="sl-SI" dirty="0"/>
              <a:t> </a:t>
            </a:r>
            <a:r>
              <a:rPr lang="sl-SI" dirty="0" err="1"/>
              <a:t>care</a:t>
            </a:r>
            <a:r>
              <a:rPr lang="sl-SI" dirty="0"/>
              <a:t>)</a:t>
            </a:r>
          </a:p>
          <a:p>
            <a:pPr>
              <a:buFont typeface="Wingdings" panose="05000000000000000000" pitchFamily="2" charset="2"/>
              <a:buChar char="ü"/>
            </a:pPr>
            <a:endParaRPr lang="sl-SI" dirty="0"/>
          </a:p>
          <a:p>
            <a:pPr>
              <a:buFont typeface="Wingdings" panose="05000000000000000000" pitchFamily="2" charset="2"/>
              <a:buChar char="ü"/>
            </a:pPr>
            <a:r>
              <a:rPr lang="sl-SI" dirty="0"/>
              <a:t> </a:t>
            </a:r>
            <a:r>
              <a:rPr lang="sl-SI" dirty="0" err="1"/>
              <a:t>Four</a:t>
            </a:r>
            <a:r>
              <a:rPr lang="sl-SI" dirty="0"/>
              <a:t> </a:t>
            </a:r>
            <a:r>
              <a:rPr lang="sl-SI" dirty="0" err="1"/>
              <a:t>processes</a:t>
            </a:r>
            <a:r>
              <a:rPr lang="sl-SI" dirty="0"/>
              <a:t> form:</a:t>
            </a:r>
          </a:p>
          <a:p>
            <a:pPr marL="0" indent="0">
              <a:buNone/>
            </a:pPr>
            <a:r>
              <a:rPr lang="sl-SI" dirty="0"/>
              <a:t>	1. </a:t>
            </a:r>
            <a:r>
              <a:rPr lang="sl-SI" dirty="0" err="1"/>
              <a:t>The</a:t>
            </a:r>
            <a:r>
              <a:rPr lang="sl-SI" dirty="0"/>
              <a:t> </a:t>
            </a:r>
            <a:r>
              <a:rPr lang="sl-SI" dirty="0" err="1"/>
              <a:t>facilitaion</a:t>
            </a:r>
            <a:r>
              <a:rPr lang="sl-SI" dirty="0"/>
              <a:t> of </a:t>
            </a:r>
            <a:r>
              <a:rPr lang="sl-SI" dirty="0" err="1"/>
              <a:t>decision-making</a:t>
            </a:r>
            <a:endParaRPr lang="sl-SI" dirty="0"/>
          </a:p>
          <a:p>
            <a:pPr marL="0" indent="0">
              <a:buNone/>
            </a:pPr>
            <a:r>
              <a:rPr lang="sl-SI" dirty="0"/>
              <a:t>	2. </a:t>
            </a:r>
            <a:r>
              <a:rPr lang="sl-SI" dirty="0" err="1"/>
              <a:t>The</a:t>
            </a:r>
            <a:r>
              <a:rPr lang="sl-SI" dirty="0"/>
              <a:t> </a:t>
            </a:r>
            <a:r>
              <a:rPr lang="sl-SI" dirty="0" err="1"/>
              <a:t>recognition</a:t>
            </a:r>
            <a:r>
              <a:rPr lang="sl-SI" dirty="0"/>
              <a:t> of </a:t>
            </a:r>
            <a:r>
              <a:rPr lang="sl-SI" dirty="0" err="1"/>
              <a:t>the</a:t>
            </a:r>
            <a:r>
              <a:rPr lang="sl-SI" dirty="0"/>
              <a:t> </a:t>
            </a:r>
            <a:r>
              <a:rPr lang="sl-SI" dirty="0" err="1"/>
              <a:t>values</a:t>
            </a:r>
            <a:endParaRPr lang="sl-SI" dirty="0"/>
          </a:p>
          <a:p>
            <a:pPr marL="0" indent="0">
              <a:buNone/>
            </a:pPr>
            <a:r>
              <a:rPr lang="sl-SI" dirty="0"/>
              <a:t>	3. </a:t>
            </a:r>
            <a:r>
              <a:rPr lang="sl-SI" dirty="0" err="1"/>
              <a:t>The</a:t>
            </a:r>
            <a:r>
              <a:rPr lang="sl-SI" dirty="0"/>
              <a:t> </a:t>
            </a:r>
            <a:r>
              <a:rPr lang="sl-SI" dirty="0" err="1"/>
              <a:t>making</a:t>
            </a:r>
            <a:r>
              <a:rPr lang="sl-SI" dirty="0"/>
              <a:t> </a:t>
            </a:r>
            <a:r>
              <a:rPr lang="sl-SI" dirty="0" err="1"/>
              <a:t>explicit</a:t>
            </a:r>
            <a:r>
              <a:rPr lang="sl-SI" dirty="0"/>
              <a:t> of </a:t>
            </a:r>
            <a:r>
              <a:rPr lang="sl-SI" dirty="0" err="1"/>
              <a:t>intention</a:t>
            </a:r>
            <a:endParaRPr lang="sl-SI" dirty="0"/>
          </a:p>
          <a:p>
            <a:pPr marL="0" indent="0">
              <a:buNone/>
            </a:pPr>
            <a:r>
              <a:rPr lang="sl-SI" dirty="0"/>
              <a:t>	4. </a:t>
            </a:r>
            <a:r>
              <a:rPr lang="sl-SI" dirty="0" err="1"/>
              <a:t>The</a:t>
            </a:r>
            <a:r>
              <a:rPr lang="sl-SI" dirty="0"/>
              <a:t> </a:t>
            </a:r>
            <a:r>
              <a:rPr lang="sl-SI" dirty="0" err="1"/>
              <a:t>creation</a:t>
            </a:r>
            <a:r>
              <a:rPr lang="sl-SI" dirty="0"/>
              <a:t> of a </a:t>
            </a:r>
            <a:r>
              <a:rPr lang="sl-SI" dirty="0" err="1"/>
              <a:t>culture</a:t>
            </a:r>
            <a:r>
              <a:rPr lang="sl-SI" dirty="0"/>
              <a:t> of </a:t>
            </a:r>
            <a:r>
              <a:rPr lang="sl-SI" dirty="0" err="1"/>
              <a:t>care</a:t>
            </a:r>
            <a:endParaRPr lang="en-US" dirty="0"/>
          </a:p>
        </p:txBody>
      </p:sp>
    </p:spTree>
    <p:extLst>
      <p:ext uri="{BB962C8B-B14F-4D97-AF65-F5344CB8AC3E}">
        <p14:creationId xmlns:p14="http://schemas.microsoft.com/office/powerpoint/2010/main" val="2868402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r>
              <a:rPr lang="en-GB" dirty="0"/>
              <a:t>4 </a:t>
            </a:r>
            <a:br>
              <a:rPr lang="en-GB" dirty="0"/>
            </a:br>
            <a:r>
              <a:rPr lang="en-GB" dirty="0"/>
              <a:t>Person-centred processes</a:t>
            </a:r>
          </a:p>
        </p:txBody>
      </p:sp>
      <p:sp>
        <p:nvSpPr>
          <p:cNvPr id="11" name="Označba mesta vsebine 2"/>
          <p:cNvSpPr>
            <a:spLocks noGrp="1"/>
          </p:cNvSpPr>
          <p:nvPr>
            <p:ph idx="1"/>
          </p:nvPr>
        </p:nvSpPr>
        <p:spPr>
          <a:xfrm>
            <a:off x="6477000" y="558800"/>
            <a:ext cx="5029200" cy="5803900"/>
          </a:xfrm>
        </p:spPr>
        <p:txBody>
          <a:bodyPr/>
          <a:lstStyle/>
          <a:p>
            <a:pPr>
              <a:buFont typeface="Wingdings" panose="05000000000000000000" pitchFamily="2" charset="2"/>
              <a:buChar char="§"/>
            </a:pPr>
            <a:r>
              <a:rPr lang="en-US" dirty="0">
                <a:solidFill>
                  <a:srgbClr val="FF0000"/>
                </a:solidFill>
              </a:rPr>
              <a:t>Providing holistic care</a:t>
            </a:r>
          </a:p>
          <a:p>
            <a:pPr>
              <a:buFont typeface="Wingdings" panose="05000000000000000000" pitchFamily="2" charset="2"/>
              <a:buChar char="§"/>
            </a:pPr>
            <a:r>
              <a:rPr lang="en-US" dirty="0">
                <a:solidFill>
                  <a:srgbClr val="00B050"/>
                </a:solidFill>
              </a:rPr>
              <a:t>Working with patients values and beliefs</a:t>
            </a:r>
          </a:p>
          <a:p>
            <a:pPr>
              <a:buFont typeface="Wingdings" panose="05000000000000000000" pitchFamily="2" charset="2"/>
              <a:buChar char="§"/>
            </a:pPr>
            <a:r>
              <a:rPr lang="en-US" dirty="0">
                <a:solidFill>
                  <a:srgbClr val="00B0F0"/>
                </a:solidFill>
              </a:rPr>
              <a:t>Engaging authentically</a:t>
            </a:r>
          </a:p>
          <a:p>
            <a:pPr>
              <a:buFont typeface="Wingdings" panose="05000000000000000000" pitchFamily="2" charset="2"/>
              <a:buChar char="§"/>
            </a:pPr>
            <a:r>
              <a:rPr lang="en-US" dirty="0">
                <a:solidFill>
                  <a:srgbClr val="0070C0"/>
                </a:solidFill>
              </a:rPr>
              <a:t>Shared decision making</a:t>
            </a:r>
          </a:p>
          <a:p>
            <a:pPr>
              <a:buFont typeface="Wingdings" panose="05000000000000000000" pitchFamily="2" charset="2"/>
              <a:buChar char="§"/>
            </a:pPr>
            <a:r>
              <a:rPr lang="en-US" dirty="0">
                <a:solidFill>
                  <a:srgbClr val="7030A0"/>
                </a:solidFill>
              </a:rPr>
              <a:t>Being sympathetically present</a:t>
            </a:r>
          </a:p>
          <a:p>
            <a:pPr marL="0" indent="0">
              <a:buNone/>
            </a:pPr>
            <a:endParaRPr lang="en-GB" dirty="0"/>
          </a:p>
        </p:txBody>
      </p:sp>
      <p:pic>
        <p:nvPicPr>
          <p:cNvPr id="2" name="Slika 1"/>
          <p:cNvPicPr>
            <a:picLocks noChangeAspect="1"/>
          </p:cNvPicPr>
          <p:nvPr/>
        </p:nvPicPr>
        <p:blipFill rotWithShape="1">
          <a:blip r:embed="rId3"/>
          <a:srcRect l="14417" t="22740" r="50167" b="15778"/>
          <a:stretch/>
        </p:blipFill>
        <p:spPr>
          <a:xfrm>
            <a:off x="1803400" y="685796"/>
            <a:ext cx="3606800" cy="3521935"/>
          </a:xfrm>
          <a:prstGeom prst="rect">
            <a:avLst/>
          </a:prstGeom>
        </p:spPr>
      </p:pic>
      <p:cxnSp>
        <p:nvCxnSpPr>
          <p:cNvPr id="9" name="Raven puščični povezovalnik 8"/>
          <p:cNvCxnSpPr/>
          <p:nvPr/>
        </p:nvCxnSpPr>
        <p:spPr>
          <a:xfrm flipH="1">
            <a:off x="3746500" y="685796"/>
            <a:ext cx="1231304" cy="1066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3067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PCC - </a:t>
            </a:r>
            <a:r>
              <a:rPr lang="sv-SE" dirty="0"/>
              <a:t>Framework highlights</a:t>
            </a:r>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US" dirty="0"/>
              <a:t>Complexity of person-</a:t>
            </a:r>
            <a:r>
              <a:rPr lang="en-US" dirty="0" err="1"/>
              <a:t>centred</a:t>
            </a:r>
            <a:r>
              <a:rPr lang="en-US" dirty="0"/>
              <a:t> nursing</a:t>
            </a:r>
            <a:r>
              <a:rPr lang="sl-SI" dirty="0"/>
              <a:t> / </a:t>
            </a:r>
            <a:r>
              <a:rPr lang="sl-SI" dirty="0" err="1"/>
              <a:t>caregiving</a:t>
            </a:r>
            <a:endParaRPr lang="en-US" dirty="0"/>
          </a:p>
          <a:p>
            <a:pPr>
              <a:buFont typeface="Wingdings" panose="05000000000000000000" pitchFamily="2" charset="2"/>
              <a:buChar char="§"/>
            </a:pPr>
            <a:r>
              <a:rPr lang="en-US" dirty="0"/>
              <a:t>Articulation of the key constructs</a:t>
            </a:r>
          </a:p>
          <a:p>
            <a:pPr>
              <a:buFont typeface="Wingdings" panose="05000000000000000000" pitchFamily="2" charset="2"/>
              <a:buChar char="§"/>
            </a:pPr>
            <a:r>
              <a:rPr lang="en-US" dirty="0"/>
              <a:t>Emphasis's the contextual, attitudinal and moral dimensions of humanistic caring practice</a:t>
            </a:r>
          </a:p>
          <a:p>
            <a:pPr>
              <a:buFont typeface="Wingdings" panose="05000000000000000000" pitchFamily="2" charset="2"/>
              <a:buChar char="§"/>
            </a:pPr>
            <a:r>
              <a:rPr lang="en-US" dirty="0"/>
              <a:t>Multi-disciplinary and inter-professional team working</a:t>
            </a:r>
          </a:p>
        </p:txBody>
      </p:sp>
    </p:spTree>
    <p:extLst>
      <p:ext uri="{BB962C8B-B14F-4D97-AF65-F5344CB8AC3E}">
        <p14:creationId xmlns:p14="http://schemas.microsoft.com/office/powerpoint/2010/main" val="2170825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4. 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US" dirty="0">
                <a:solidFill>
                  <a:srgbClr val="00B050"/>
                </a:solidFill>
              </a:rPr>
              <a:t>Working with patients values and beliefs</a:t>
            </a:r>
          </a:p>
          <a:p>
            <a:pPr marL="0" indent="0">
              <a:buNone/>
            </a:pPr>
            <a:r>
              <a:rPr lang="en-US" dirty="0"/>
              <a:t>		- clear picture (values)</a:t>
            </a:r>
          </a:p>
          <a:p>
            <a:pPr marL="0" indent="0">
              <a:buNone/>
            </a:pPr>
            <a:r>
              <a:rPr lang="en-US" dirty="0"/>
              <a:t>                           	 (what is happening)</a:t>
            </a:r>
          </a:p>
          <a:p>
            <a:pPr marL="0" indent="0">
              <a:buNone/>
            </a:pPr>
            <a:r>
              <a:rPr lang="en-US" dirty="0"/>
              <a:t>                           	 (a person´s life history)</a:t>
            </a:r>
          </a:p>
          <a:p>
            <a:pPr marL="0" indent="0">
              <a:buNone/>
            </a:pPr>
            <a:r>
              <a:rPr lang="en-US" dirty="0"/>
              <a:t>                            </a:t>
            </a:r>
          </a:p>
          <a:p>
            <a:pPr marL="0" indent="0">
              <a:buNone/>
            </a:pPr>
            <a:r>
              <a:rPr lang="en-US" dirty="0"/>
              <a:t>		- a person-</a:t>
            </a:r>
            <a:r>
              <a:rPr lang="en-US" dirty="0" err="1"/>
              <a:t>centred</a:t>
            </a:r>
            <a:r>
              <a:rPr lang="en-US" dirty="0"/>
              <a:t> assessment (process)</a:t>
            </a: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4" name="Slika 3"/>
          <p:cNvPicPr>
            <a:picLocks noChangeAspect="1"/>
          </p:cNvPicPr>
          <p:nvPr/>
        </p:nvPicPr>
        <p:blipFill>
          <a:blip r:embed="rId3"/>
          <a:stretch>
            <a:fillRect/>
          </a:stretch>
        </p:blipFill>
        <p:spPr>
          <a:xfrm>
            <a:off x="8915401" y="4397909"/>
            <a:ext cx="3101685" cy="2117191"/>
          </a:xfrm>
          <a:prstGeom prst="rect">
            <a:avLst/>
          </a:prstGeom>
        </p:spPr>
      </p:pic>
    </p:spTree>
    <p:extLst>
      <p:ext uri="{BB962C8B-B14F-4D97-AF65-F5344CB8AC3E}">
        <p14:creationId xmlns:p14="http://schemas.microsoft.com/office/powerpoint/2010/main" val="8435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4. 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pPr>
              <a:buFont typeface="Wingdings" panose="05000000000000000000" pitchFamily="2" charset="2"/>
              <a:buChar char="§"/>
            </a:pPr>
            <a:r>
              <a:rPr lang="en-US" sz="2600" dirty="0">
                <a:solidFill>
                  <a:srgbClr val="0070C0"/>
                </a:solidFill>
              </a:rPr>
              <a:t>Sharing decision making </a:t>
            </a:r>
          </a:p>
          <a:p>
            <a:pPr marL="622300" lvl="0" indent="0">
              <a:lnSpc>
                <a:spcPct val="90000"/>
              </a:lnSpc>
              <a:buSzTx/>
              <a:buFont typeface="Wingdings" panose="05000000000000000000" pitchFamily="2" charset="2"/>
              <a:buChar char="ü"/>
            </a:pPr>
            <a:r>
              <a:rPr lang="en-US" dirty="0"/>
              <a:t> </a:t>
            </a:r>
            <a:r>
              <a:rPr lang="sl-SI" sz="2600" dirty="0">
                <a:solidFill>
                  <a:prstClr val="black"/>
                </a:solidFill>
              </a:rPr>
              <a:t>How </a:t>
            </a:r>
            <a:r>
              <a:rPr lang="sl-SI" sz="2600" dirty="0" err="1">
                <a:solidFill>
                  <a:prstClr val="black"/>
                </a:solidFill>
              </a:rPr>
              <a:t>professionals</a:t>
            </a:r>
            <a:r>
              <a:rPr lang="sl-SI" sz="2600" dirty="0">
                <a:solidFill>
                  <a:prstClr val="black"/>
                </a:solidFill>
              </a:rPr>
              <a:t> </a:t>
            </a:r>
            <a:r>
              <a:rPr lang="sl-SI" sz="2600" dirty="0" err="1">
                <a:solidFill>
                  <a:prstClr val="black"/>
                </a:solidFill>
              </a:rPr>
              <a:t>can</a:t>
            </a:r>
            <a:r>
              <a:rPr lang="sl-SI" sz="2600" dirty="0">
                <a:solidFill>
                  <a:prstClr val="black"/>
                </a:solidFill>
              </a:rPr>
              <a:t> </a:t>
            </a:r>
            <a:r>
              <a:rPr lang="sl-SI" sz="2600" dirty="0" err="1">
                <a:solidFill>
                  <a:prstClr val="black"/>
                </a:solidFill>
              </a:rPr>
              <a:t>facilitate</a:t>
            </a:r>
            <a:r>
              <a:rPr lang="sl-SI" sz="2600" dirty="0">
                <a:solidFill>
                  <a:prstClr val="black"/>
                </a:solidFill>
              </a:rPr>
              <a:t> </a:t>
            </a:r>
            <a:r>
              <a:rPr lang="sl-SI" sz="2600" dirty="0" err="1">
                <a:solidFill>
                  <a:prstClr val="black"/>
                </a:solidFill>
              </a:rPr>
              <a:t>participation</a:t>
            </a:r>
            <a:r>
              <a:rPr lang="sl-SI" sz="2600" dirty="0">
                <a:solidFill>
                  <a:prstClr val="black"/>
                </a:solidFill>
              </a:rPr>
              <a:t> in </a:t>
            </a:r>
            <a:r>
              <a:rPr lang="sl-SI" sz="2600" dirty="0" err="1">
                <a:solidFill>
                  <a:prstClr val="black"/>
                </a:solidFill>
              </a:rPr>
              <a:t>shared</a:t>
            </a:r>
            <a:r>
              <a:rPr lang="sl-SI" sz="2600" dirty="0">
                <a:solidFill>
                  <a:prstClr val="black"/>
                </a:solidFill>
              </a:rPr>
              <a:t>     </a:t>
            </a:r>
          </a:p>
          <a:p>
            <a:pPr marL="0" lvl="0" indent="0">
              <a:lnSpc>
                <a:spcPct val="90000"/>
              </a:lnSpc>
              <a:buSzTx/>
              <a:buNone/>
            </a:pPr>
            <a:r>
              <a:rPr lang="sl-SI" sz="2600" dirty="0">
                <a:solidFill>
                  <a:prstClr val="black"/>
                </a:solidFill>
              </a:rPr>
              <a:t>           </a:t>
            </a:r>
            <a:r>
              <a:rPr lang="sl-SI" sz="2600" dirty="0" err="1">
                <a:solidFill>
                  <a:prstClr val="black"/>
                </a:solidFill>
              </a:rPr>
              <a:t>decision-making</a:t>
            </a:r>
            <a:r>
              <a:rPr lang="sl-SI" sz="2600" dirty="0">
                <a:solidFill>
                  <a:prstClr val="black"/>
                </a:solidFill>
              </a:rPr>
              <a:t>?</a:t>
            </a:r>
          </a:p>
          <a:p>
            <a:pPr marL="0" lvl="0" indent="0">
              <a:lnSpc>
                <a:spcPct val="90000"/>
              </a:lnSpc>
              <a:buSzTx/>
              <a:buNone/>
            </a:pPr>
            <a:r>
              <a:rPr lang="sl-SI" sz="2600" dirty="0">
                <a:solidFill>
                  <a:prstClr val="black"/>
                </a:solidFill>
              </a:rPr>
              <a:t>                          (be </a:t>
            </a:r>
            <a:r>
              <a:rPr lang="sl-SI" sz="2600" dirty="0" err="1">
                <a:solidFill>
                  <a:prstClr val="black"/>
                </a:solidFill>
              </a:rPr>
              <a:t>there</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offering</a:t>
            </a:r>
            <a:r>
              <a:rPr lang="sl-SI" sz="2600" dirty="0">
                <a:solidFill>
                  <a:prstClr val="black"/>
                </a:solidFill>
              </a:rPr>
              <a:t> personal </a:t>
            </a:r>
            <a:r>
              <a:rPr lang="sl-SI" sz="2600" dirty="0" err="1">
                <a:solidFill>
                  <a:prstClr val="black"/>
                </a:solidFill>
              </a:rPr>
              <a:t>support</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offering</a:t>
            </a:r>
            <a:r>
              <a:rPr lang="sl-SI" sz="2600" dirty="0">
                <a:solidFill>
                  <a:prstClr val="black"/>
                </a:solidFill>
              </a:rPr>
              <a:t> </a:t>
            </a:r>
            <a:r>
              <a:rPr lang="sl-SI" sz="2600" dirty="0" err="1">
                <a:solidFill>
                  <a:prstClr val="black"/>
                </a:solidFill>
              </a:rPr>
              <a:t>practical</a:t>
            </a:r>
            <a:r>
              <a:rPr lang="sl-SI" sz="2600" dirty="0">
                <a:solidFill>
                  <a:prstClr val="black"/>
                </a:solidFill>
              </a:rPr>
              <a:t> </a:t>
            </a:r>
            <a:r>
              <a:rPr lang="sl-SI" sz="2600" dirty="0" err="1">
                <a:solidFill>
                  <a:prstClr val="black"/>
                </a:solidFill>
              </a:rPr>
              <a:t>experience</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being</a:t>
            </a:r>
            <a:r>
              <a:rPr lang="sl-SI" sz="2600" dirty="0">
                <a:solidFill>
                  <a:prstClr val="black"/>
                </a:solidFill>
              </a:rPr>
              <a:t> </a:t>
            </a:r>
            <a:r>
              <a:rPr lang="sl-SI" sz="2600" dirty="0" err="1">
                <a:solidFill>
                  <a:prstClr val="black"/>
                </a:solidFill>
              </a:rPr>
              <a:t>with</a:t>
            </a:r>
            <a:r>
              <a:rPr lang="sl-SI" sz="2600" dirty="0">
                <a:solidFill>
                  <a:prstClr val="black"/>
                </a:solidFill>
              </a:rPr>
              <a:t> </a:t>
            </a:r>
            <a:r>
              <a:rPr lang="sl-SI" sz="2600" dirty="0" err="1">
                <a:solidFill>
                  <a:prstClr val="black"/>
                </a:solidFill>
              </a:rPr>
              <a:t>and</a:t>
            </a:r>
            <a:r>
              <a:rPr lang="sl-SI" sz="2600" dirty="0">
                <a:solidFill>
                  <a:prstClr val="black"/>
                </a:solidFill>
              </a:rPr>
              <a:t> </a:t>
            </a:r>
            <a:r>
              <a:rPr lang="sl-SI" sz="2600" dirty="0" err="1">
                <a:solidFill>
                  <a:prstClr val="black"/>
                </a:solidFill>
              </a:rPr>
              <a:t>doing</a:t>
            </a:r>
            <a:r>
              <a:rPr lang="sl-SI" sz="2600" dirty="0">
                <a:solidFill>
                  <a:prstClr val="black"/>
                </a:solidFill>
              </a:rPr>
              <a:t> </a:t>
            </a:r>
            <a:r>
              <a:rPr lang="sl-SI" sz="2600" dirty="0" err="1">
                <a:solidFill>
                  <a:prstClr val="black"/>
                </a:solidFill>
              </a:rPr>
              <a:t>with</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trust</a:t>
            </a:r>
            <a:r>
              <a:rPr lang="sl-SI" sz="2600" dirty="0">
                <a:solidFill>
                  <a:prstClr val="black"/>
                </a:solidFill>
              </a:rPr>
              <a:t>/</a:t>
            </a:r>
            <a:r>
              <a:rPr lang="sl-SI" sz="2600" dirty="0" err="1">
                <a:solidFill>
                  <a:prstClr val="black"/>
                </a:solidFill>
              </a:rPr>
              <a:t>dynamic</a:t>
            </a:r>
            <a:r>
              <a:rPr lang="sl-SI" sz="2600" dirty="0">
                <a:solidFill>
                  <a:prstClr val="black"/>
                </a:solidFill>
              </a:rPr>
              <a:t> led/</a:t>
            </a:r>
            <a:r>
              <a:rPr lang="sl-SI" sz="2600" dirty="0" err="1">
                <a:solidFill>
                  <a:prstClr val="black"/>
                </a:solidFill>
              </a:rPr>
              <a:t>partnership</a:t>
            </a:r>
            <a:r>
              <a:rPr lang="sl-SI" sz="2600" dirty="0">
                <a:solidFill>
                  <a:prstClr val="black"/>
                </a:solidFill>
              </a:rPr>
              <a:t>/</a:t>
            </a:r>
            <a:r>
              <a:rPr lang="sl-SI" sz="2600" dirty="0" err="1">
                <a:solidFill>
                  <a:prstClr val="black"/>
                </a:solidFill>
              </a:rPr>
              <a:t>lear</a:t>
            </a:r>
            <a:r>
              <a:rPr lang="sl-SI" sz="2600" dirty="0">
                <a:solidFill>
                  <a:prstClr val="black"/>
                </a:solidFill>
              </a:rPr>
              <a:t> </a:t>
            </a:r>
            <a:r>
              <a:rPr lang="sl-SI" sz="2600" dirty="0" err="1">
                <a:solidFill>
                  <a:prstClr val="black"/>
                </a:solidFill>
              </a:rPr>
              <a:t>from</a:t>
            </a:r>
            <a:r>
              <a:rPr lang="sl-SI" sz="2600" dirty="0">
                <a:solidFill>
                  <a:prstClr val="black"/>
                </a:solidFill>
              </a:rPr>
              <a:t> </a:t>
            </a:r>
            <a:r>
              <a:rPr lang="sl-SI" sz="2600" dirty="0" err="1">
                <a:solidFill>
                  <a:prstClr val="black"/>
                </a:solidFill>
              </a:rPr>
              <a:t>each</a:t>
            </a:r>
            <a:r>
              <a:rPr lang="sl-SI" sz="2600" dirty="0">
                <a:solidFill>
                  <a:prstClr val="black"/>
                </a:solidFill>
              </a:rPr>
              <a:t> </a:t>
            </a:r>
            <a:r>
              <a:rPr lang="sl-SI" sz="2600" dirty="0" err="1">
                <a:solidFill>
                  <a:prstClr val="black"/>
                </a:solidFill>
              </a:rPr>
              <a:t>other</a:t>
            </a:r>
            <a:r>
              <a:rPr lang="sl-SI" sz="2600" dirty="0">
                <a:solidFill>
                  <a:prstClr val="black"/>
                </a:solidFill>
              </a:rPr>
              <a:t>)</a:t>
            </a:r>
            <a:endParaRPr lang="sv-SE" sz="2600" dirty="0"/>
          </a:p>
        </p:txBody>
      </p:sp>
    </p:spTree>
    <p:extLst>
      <p:ext uri="{BB962C8B-B14F-4D97-AF65-F5344CB8AC3E}">
        <p14:creationId xmlns:p14="http://schemas.microsoft.com/office/powerpoint/2010/main" val="2547744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4. 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solidFill>
                  <a:srgbClr val="00B0F0"/>
                </a:solidFill>
              </a:rPr>
              <a:t>Engaging</a:t>
            </a:r>
            <a:r>
              <a:rPr lang="sl-SI" dirty="0">
                <a:solidFill>
                  <a:srgbClr val="00B0F0"/>
                </a:solidFill>
              </a:rPr>
              <a:t> </a:t>
            </a:r>
            <a:r>
              <a:rPr lang="en-GB" dirty="0">
                <a:solidFill>
                  <a:srgbClr val="00B0F0"/>
                </a:solidFill>
              </a:rPr>
              <a:t>authentically </a:t>
            </a:r>
          </a:p>
          <a:p>
            <a:pPr marL="0" indent="0">
              <a:buNone/>
            </a:pPr>
            <a:r>
              <a:rPr lang="sl-SI" dirty="0"/>
              <a:t>			(</a:t>
            </a:r>
            <a:r>
              <a:rPr lang="en-GB" dirty="0"/>
              <a:t>unique</a:t>
            </a:r>
            <a:r>
              <a:rPr lang="sl-SI" dirty="0"/>
              <a:t> </a:t>
            </a:r>
            <a:r>
              <a:rPr lang="en-GB" dirty="0"/>
              <a:t>interaction</a:t>
            </a:r>
            <a:r>
              <a:rPr lang="sl-SI" dirty="0"/>
              <a:t> </a:t>
            </a:r>
            <a:r>
              <a:rPr lang="en-GB" dirty="0"/>
              <a:t>with that </a:t>
            </a:r>
            <a:r>
              <a:rPr lang="sl-SI" dirty="0"/>
              <a:t>person at </a:t>
            </a:r>
            <a:r>
              <a:rPr lang="en-GB" dirty="0"/>
              <a:t>that</a:t>
            </a:r>
            <a:r>
              <a:rPr lang="sl-SI" dirty="0"/>
              <a:t> time)</a:t>
            </a:r>
          </a:p>
          <a:p>
            <a:pPr marL="0" indent="0">
              <a:buNone/>
            </a:pPr>
            <a:r>
              <a:rPr lang="sl-SI" dirty="0"/>
              <a:t>			(</a:t>
            </a:r>
            <a:r>
              <a:rPr lang="en-GB" dirty="0"/>
              <a:t>based</a:t>
            </a:r>
            <a:r>
              <a:rPr lang="sl-SI" dirty="0"/>
              <a:t> on </a:t>
            </a:r>
            <a:r>
              <a:rPr lang="en-GB" dirty="0"/>
              <a:t>their</a:t>
            </a:r>
            <a:r>
              <a:rPr lang="sl-SI" dirty="0"/>
              <a:t> </a:t>
            </a:r>
            <a:r>
              <a:rPr lang="en-GB" dirty="0"/>
              <a:t>own</a:t>
            </a:r>
            <a:r>
              <a:rPr lang="sl-SI" dirty="0"/>
              <a:t> </a:t>
            </a:r>
            <a:r>
              <a:rPr lang="en-GB" dirty="0"/>
              <a:t>values</a:t>
            </a:r>
            <a:r>
              <a:rPr lang="sl-SI" dirty="0"/>
              <a:t> </a:t>
            </a:r>
            <a:r>
              <a:rPr lang="en-GB" dirty="0"/>
              <a:t>and</a:t>
            </a:r>
            <a:r>
              <a:rPr lang="sl-SI" dirty="0"/>
              <a:t> </a:t>
            </a:r>
            <a:r>
              <a:rPr lang="en-GB" dirty="0"/>
              <a:t>beliefs</a:t>
            </a:r>
            <a:r>
              <a:rPr lang="sl-SI" dirty="0"/>
              <a:t>)</a:t>
            </a:r>
          </a:p>
          <a:p>
            <a:pPr marL="0" indent="0">
              <a:buNone/>
            </a:pPr>
            <a:r>
              <a:rPr lang="sl-SI" dirty="0">
                <a:sym typeface="Wingdings" panose="05000000000000000000" pitchFamily="2" charset="2"/>
              </a:rPr>
              <a:t>	</a:t>
            </a:r>
            <a:r>
              <a:rPr lang="sl-SI" dirty="0" err="1">
                <a:sym typeface="Wingdings" panose="05000000000000000000" pitchFamily="2" charset="2"/>
              </a:rPr>
              <a:t>Different</a:t>
            </a:r>
            <a:r>
              <a:rPr lang="sl-SI" dirty="0">
                <a:sym typeface="Wingdings" panose="05000000000000000000" pitchFamily="2" charset="2"/>
              </a:rPr>
              <a:t> </a:t>
            </a:r>
            <a:r>
              <a:rPr lang="sl-SI" dirty="0" err="1">
                <a:sym typeface="Wingdings" panose="05000000000000000000" pitchFamily="2" charset="2"/>
              </a:rPr>
              <a:t>levels</a:t>
            </a:r>
            <a:r>
              <a:rPr lang="sl-SI" dirty="0">
                <a:sym typeface="Wingdings" panose="05000000000000000000" pitchFamily="2" charset="2"/>
              </a:rPr>
              <a:t> </a:t>
            </a:r>
            <a:r>
              <a:rPr lang="sl-SI" dirty="0" err="1">
                <a:sym typeface="Wingdings" panose="05000000000000000000" pitchFamily="2" charset="2"/>
              </a:rPr>
              <a:t>of</a:t>
            </a:r>
            <a:r>
              <a:rPr lang="sl-SI" dirty="0">
                <a:sym typeface="Wingdings" panose="05000000000000000000" pitchFamily="2" charset="2"/>
              </a:rPr>
              <a:t> </a:t>
            </a:r>
            <a:r>
              <a:rPr lang="sl-SI" dirty="0" err="1">
                <a:sym typeface="Wingdings" panose="05000000000000000000" pitchFamily="2" charset="2"/>
              </a:rPr>
              <a:t>engagement</a:t>
            </a:r>
            <a:endParaRPr lang="sl-SI" dirty="0">
              <a:sym typeface="Wingdings" panose="05000000000000000000" pitchFamily="2" charset="2"/>
            </a:endParaRPr>
          </a:p>
          <a:p>
            <a:pPr marL="0" indent="0">
              <a:buNone/>
            </a:pPr>
            <a:r>
              <a:rPr lang="sl-SI" dirty="0">
                <a:sym typeface="Wingdings" panose="05000000000000000000" pitchFamily="2" charset="2"/>
              </a:rPr>
              <a:t>			(</a:t>
            </a:r>
            <a:r>
              <a:rPr lang="sl-SI" dirty="0" err="1">
                <a:sym typeface="Wingdings" panose="05000000000000000000" pitchFamily="2" charset="2"/>
              </a:rPr>
              <a:t>full</a:t>
            </a:r>
            <a:r>
              <a:rPr lang="sl-SI" dirty="0">
                <a:sym typeface="Wingdings" panose="05000000000000000000" pitchFamily="2" charset="2"/>
              </a:rPr>
              <a:t> </a:t>
            </a:r>
            <a:r>
              <a:rPr lang="sl-SI" dirty="0" err="1">
                <a:sym typeface="Wingdings" panose="05000000000000000000" pitchFamily="2" charset="2"/>
              </a:rPr>
              <a:t>engagement</a:t>
            </a:r>
            <a:r>
              <a:rPr lang="sl-SI" dirty="0">
                <a:sym typeface="Wingdings" panose="05000000000000000000" pitchFamily="2" charset="2"/>
              </a:rPr>
              <a:t> – </a:t>
            </a:r>
            <a:r>
              <a:rPr lang="sl-SI" dirty="0" err="1">
                <a:sym typeface="Wingdings" panose="05000000000000000000" pitchFamily="2" charset="2"/>
              </a:rPr>
              <a:t>connectedness</a:t>
            </a:r>
            <a:r>
              <a:rPr lang="sl-SI" dirty="0">
                <a:sym typeface="Wingdings" panose="05000000000000000000" pitchFamily="2" charset="2"/>
              </a:rPr>
              <a:t>)</a:t>
            </a:r>
          </a:p>
          <a:p>
            <a:pPr marL="0" indent="0">
              <a:buNone/>
            </a:pPr>
            <a:r>
              <a:rPr lang="sl-SI" dirty="0">
                <a:sym typeface="Wingdings" panose="05000000000000000000" pitchFamily="2" charset="2"/>
              </a:rPr>
              <a:t>			(</a:t>
            </a:r>
            <a:r>
              <a:rPr lang="sl-SI" dirty="0" err="1">
                <a:sym typeface="Wingdings" panose="05000000000000000000" pitchFamily="2" charset="2"/>
              </a:rPr>
              <a:t>partiqal</a:t>
            </a:r>
            <a:r>
              <a:rPr lang="sl-SI" dirty="0">
                <a:sym typeface="Wingdings" panose="05000000000000000000" pitchFamily="2" charset="2"/>
              </a:rPr>
              <a:t> </a:t>
            </a:r>
            <a:r>
              <a:rPr lang="sl-SI" dirty="0" err="1">
                <a:sym typeface="Wingdings" panose="05000000000000000000" pitchFamily="2" charset="2"/>
              </a:rPr>
              <a:t>disengagement</a:t>
            </a:r>
            <a:r>
              <a:rPr lang="sl-SI" dirty="0">
                <a:sym typeface="Wingdings" panose="05000000000000000000" pitchFamily="2" charset="2"/>
              </a:rPr>
              <a:t>)</a:t>
            </a:r>
          </a:p>
          <a:p>
            <a:pPr marL="0" indent="0">
              <a:buNone/>
            </a:pPr>
            <a:r>
              <a:rPr lang="sl-SI" dirty="0">
                <a:sym typeface="Wingdings" panose="05000000000000000000" pitchFamily="2" charset="2"/>
              </a:rPr>
              <a:t>			(</a:t>
            </a:r>
            <a:r>
              <a:rPr lang="sl-SI" dirty="0" err="1">
                <a:sym typeface="Wingdings" panose="05000000000000000000" pitchFamily="2" charset="2"/>
              </a:rPr>
              <a:t>complete</a:t>
            </a:r>
            <a:r>
              <a:rPr lang="sl-SI" dirty="0">
                <a:sym typeface="Wingdings" panose="05000000000000000000" pitchFamily="2" charset="2"/>
              </a:rPr>
              <a:t> </a:t>
            </a:r>
            <a:r>
              <a:rPr lang="sl-SI" dirty="0" err="1">
                <a:sym typeface="Wingdings" panose="05000000000000000000" pitchFamily="2" charset="2"/>
              </a:rPr>
              <a:t>disengagement</a:t>
            </a:r>
            <a:r>
              <a:rPr lang="sl-SI" dirty="0">
                <a:sym typeface="Wingdings" panose="05000000000000000000" pitchFamily="2" charset="2"/>
              </a:rPr>
              <a:t>)</a:t>
            </a:r>
            <a:endParaRPr lang="en-GB" dirty="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spTree>
    <p:extLst>
      <p:ext uri="{BB962C8B-B14F-4D97-AF65-F5344CB8AC3E}">
        <p14:creationId xmlns:p14="http://schemas.microsoft.com/office/powerpoint/2010/main" val="2105598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4. 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solidFill>
                  <a:srgbClr val="7030A0"/>
                </a:solidFill>
              </a:rPr>
              <a:t>Being sympathetically present</a:t>
            </a:r>
          </a:p>
          <a:p>
            <a:pPr marL="0" indent="0">
              <a:buNone/>
            </a:pPr>
            <a:r>
              <a:rPr lang="sl-SI" dirty="0"/>
              <a:t>		(</a:t>
            </a:r>
            <a:r>
              <a:rPr lang="en-GB" dirty="0"/>
              <a:t>to describe a way of being with the patients</a:t>
            </a:r>
            <a:r>
              <a:rPr lang="sl-SI" dirty="0"/>
              <a:t>)</a:t>
            </a:r>
          </a:p>
          <a:p>
            <a:pPr marL="0" indent="0">
              <a:buNone/>
            </a:pPr>
            <a:r>
              <a:rPr lang="sl-SI" dirty="0"/>
              <a:t>		(</a:t>
            </a:r>
            <a:r>
              <a:rPr lang="en-GB" dirty="0"/>
              <a:t>recognise the uniqueness and value</a:t>
            </a:r>
            <a:r>
              <a:rPr lang="sl-SI" dirty="0"/>
              <a:t>)</a:t>
            </a:r>
            <a:endParaRPr lang="sl-SI" dirty="0">
              <a:sym typeface="Wingdings" panose="05000000000000000000" pitchFamily="2" charset="2"/>
            </a:endParaRPr>
          </a:p>
          <a:p>
            <a:pPr marL="0" indent="0">
              <a:buNone/>
            </a:pPr>
            <a:r>
              <a:rPr lang="sl-SI" dirty="0">
                <a:sym typeface="Wingdings" panose="05000000000000000000" pitchFamily="2" charset="2"/>
              </a:rPr>
              <a:t>		(</a:t>
            </a:r>
            <a:r>
              <a:rPr lang="en-GB" dirty="0">
                <a:sym typeface="Wingdings" panose="05000000000000000000" pitchFamily="2" charset="2"/>
              </a:rPr>
              <a:t>reflect the quality of the relationship</a:t>
            </a:r>
            <a:r>
              <a:rPr lang="sl-SI" dirty="0">
                <a:sym typeface="Wingdings" panose="05000000000000000000" pitchFamily="2" charset="2"/>
              </a:rPr>
              <a:t>)</a:t>
            </a:r>
          </a:p>
          <a:p>
            <a:pPr marL="0" indent="0">
              <a:buNone/>
            </a:pPr>
            <a:r>
              <a:rPr lang="sl-SI" dirty="0">
                <a:sym typeface="Wingdings" panose="05000000000000000000" pitchFamily="2" charset="2"/>
              </a:rPr>
              <a:t>		</a:t>
            </a:r>
            <a:r>
              <a:rPr lang="en-GB" dirty="0">
                <a:sym typeface="Wingdings" panose="05000000000000000000" pitchFamily="2" charset="2"/>
              </a:rPr>
              <a:t>(understanding of the patient´s losses</a:t>
            </a:r>
            <a:r>
              <a:rPr lang="sl-SI" dirty="0">
                <a:sym typeface="Wingdings" panose="05000000000000000000" pitchFamily="2" charset="2"/>
              </a:rPr>
              <a:t>, </a:t>
            </a:r>
            <a:r>
              <a:rPr lang="en-GB" dirty="0">
                <a:sym typeface="Wingdings" panose="05000000000000000000" pitchFamily="2" charset="2"/>
              </a:rPr>
              <a:t>limitations)</a:t>
            </a:r>
          </a:p>
          <a:p>
            <a:pPr marL="0" indent="0">
              <a:buNone/>
            </a:pPr>
            <a:r>
              <a:rPr lang="sl-SI" dirty="0">
                <a:sym typeface="Wingdings" panose="05000000000000000000" pitchFamily="2" charset="2"/>
              </a:rPr>
              <a:t>		</a:t>
            </a:r>
            <a:endParaRPr lang="en-GB" dirty="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spTree>
    <p:extLst>
      <p:ext uri="{BB962C8B-B14F-4D97-AF65-F5344CB8AC3E}">
        <p14:creationId xmlns:p14="http://schemas.microsoft.com/office/powerpoint/2010/main" val="733720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4. 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solidFill>
                  <a:srgbClr val="FF0000"/>
                </a:solidFill>
              </a:rPr>
              <a:t>Providing holistic care</a:t>
            </a:r>
          </a:p>
          <a:p>
            <a:pPr marL="0" indent="0">
              <a:buNone/>
            </a:pPr>
            <a:r>
              <a:rPr lang="sl-SI" dirty="0"/>
              <a:t>		(</a:t>
            </a:r>
            <a:r>
              <a:rPr lang="en-GB" dirty="0"/>
              <a:t>reflect living a positive life</a:t>
            </a:r>
            <a:r>
              <a:rPr lang="sl-SI" dirty="0"/>
              <a:t>)</a:t>
            </a:r>
          </a:p>
          <a:p>
            <a:pPr marL="0" indent="0">
              <a:buNone/>
            </a:pPr>
            <a:r>
              <a:rPr lang="sl-SI" dirty="0"/>
              <a:t>		(</a:t>
            </a:r>
            <a:r>
              <a:rPr lang="en-GB" dirty="0"/>
              <a:t>include the basic needs</a:t>
            </a:r>
            <a:r>
              <a:rPr lang="sl-SI" dirty="0"/>
              <a:t>)</a:t>
            </a:r>
            <a:endParaRPr lang="sl-SI" dirty="0">
              <a:sym typeface="Wingdings" panose="05000000000000000000" pitchFamily="2" charset="2"/>
            </a:endParaRPr>
          </a:p>
          <a:p>
            <a:pPr marL="0" indent="0">
              <a:buNone/>
            </a:pPr>
            <a:r>
              <a:rPr lang="sl-SI" dirty="0">
                <a:sym typeface="Wingdings" panose="05000000000000000000" pitchFamily="2" charset="2"/>
              </a:rPr>
              <a:t>		(</a:t>
            </a:r>
            <a:r>
              <a:rPr lang="en-GB" dirty="0">
                <a:sym typeface="Wingdings" panose="05000000000000000000" pitchFamily="2" charset="2"/>
              </a:rPr>
              <a:t>access to the widest possible information</a:t>
            </a:r>
            <a:r>
              <a:rPr lang="sl-SI" dirty="0">
                <a:sym typeface="Wingdings" panose="05000000000000000000" pitchFamily="2" charset="2"/>
              </a:rPr>
              <a:t>)</a:t>
            </a:r>
          </a:p>
          <a:p>
            <a:pPr marL="0" indent="0">
              <a:buNone/>
            </a:pPr>
            <a:r>
              <a:rPr lang="sl-SI" dirty="0">
                <a:sym typeface="Wingdings" panose="05000000000000000000" pitchFamily="2" charset="2"/>
              </a:rPr>
              <a:t>		</a:t>
            </a:r>
            <a:r>
              <a:rPr lang="en-GB" dirty="0">
                <a:sym typeface="Wingdings" panose="05000000000000000000" pitchFamily="2" charset="2"/>
              </a:rPr>
              <a:t>(external environment)</a:t>
            </a:r>
          </a:p>
          <a:p>
            <a:pPr marL="0" indent="0">
              <a:buNone/>
            </a:pPr>
            <a:r>
              <a:rPr lang="en-GB" dirty="0">
                <a:sym typeface="Wingdings" panose="05000000000000000000" pitchFamily="2" charset="2"/>
              </a:rPr>
              <a:t>What is the challenge for </a:t>
            </a:r>
            <a:r>
              <a:rPr lang="en-GB" dirty="0" err="1">
                <a:sym typeface="Wingdings" panose="05000000000000000000" pitchFamily="2" charset="2"/>
              </a:rPr>
              <a:t>practicioners</a:t>
            </a:r>
            <a:r>
              <a:rPr lang="en-GB" dirty="0">
                <a:sym typeface="Wingdings" panose="05000000000000000000" pitchFamily="2" charset="2"/>
              </a:rPr>
              <a:t>?</a:t>
            </a:r>
          </a:p>
          <a:p>
            <a:pPr marL="0" indent="0">
              <a:buNone/>
            </a:pPr>
            <a:r>
              <a:rPr lang="sl-SI" dirty="0">
                <a:sym typeface="Wingdings" panose="05000000000000000000" pitchFamily="2" charset="2"/>
              </a:rPr>
              <a:t>		</a:t>
            </a:r>
            <a:endParaRPr lang="en-GB" dirty="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4" name="Slika 3"/>
          <p:cNvPicPr>
            <a:picLocks noChangeAspect="1"/>
          </p:cNvPicPr>
          <p:nvPr/>
        </p:nvPicPr>
        <p:blipFill>
          <a:blip r:embed="rId3"/>
          <a:stretch>
            <a:fillRect/>
          </a:stretch>
        </p:blipFill>
        <p:spPr>
          <a:xfrm>
            <a:off x="9102437" y="3706539"/>
            <a:ext cx="2789958" cy="2789958"/>
          </a:xfrm>
          <a:prstGeom prst="rect">
            <a:avLst/>
          </a:prstGeom>
        </p:spPr>
      </p:pic>
    </p:spTree>
    <p:extLst>
      <p:ext uri="{BB962C8B-B14F-4D97-AF65-F5344CB8AC3E}">
        <p14:creationId xmlns:p14="http://schemas.microsoft.com/office/powerpoint/2010/main" val="3618292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r>
              <a:rPr lang="en-GB" dirty="0"/>
              <a:t>5</a:t>
            </a:r>
            <a:br>
              <a:rPr lang="en-GB" dirty="0"/>
            </a:br>
            <a:r>
              <a:rPr lang="en-GB" dirty="0"/>
              <a:t>Outcomes </a:t>
            </a:r>
          </a:p>
        </p:txBody>
      </p:sp>
      <p:sp>
        <p:nvSpPr>
          <p:cNvPr id="11" name="Označba mesta vsebine 2"/>
          <p:cNvSpPr>
            <a:spLocks noGrp="1"/>
          </p:cNvSpPr>
          <p:nvPr>
            <p:ph idx="1"/>
          </p:nvPr>
        </p:nvSpPr>
        <p:spPr>
          <a:xfrm>
            <a:off x="6477000" y="558800"/>
            <a:ext cx="5029200" cy="5803900"/>
          </a:xfrm>
        </p:spPr>
        <p:txBody>
          <a:bodyPr/>
          <a:lstStyle/>
          <a:p>
            <a:pPr>
              <a:buFont typeface="Wingdings" panose="05000000000000000000" pitchFamily="2" charset="2"/>
              <a:buChar char="§"/>
            </a:pPr>
            <a:r>
              <a:rPr lang="en-GB" dirty="0">
                <a:solidFill>
                  <a:srgbClr val="FF0000"/>
                </a:solidFill>
              </a:rPr>
              <a:t>Healthful culture</a:t>
            </a:r>
          </a:p>
          <a:p>
            <a:pPr>
              <a:buFont typeface="Wingdings" panose="05000000000000000000" pitchFamily="2" charset="2"/>
              <a:buChar char="§"/>
            </a:pPr>
            <a:r>
              <a:rPr lang="en-GB" dirty="0">
                <a:solidFill>
                  <a:srgbClr val="00B050"/>
                </a:solidFill>
              </a:rPr>
              <a:t>Feeling of well being </a:t>
            </a:r>
          </a:p>
          <a:p>
            <a:pPr>
              <a:buFont typeface="Wingdings" panose="05000000000000000000" pitchFamily="2" charset="2"/>
              <a:buChar char="§"/>
            </a:pPr>
            <a:r>
              <a:rPr lang="en-GB" dirty="0">
                <a:solidFill>
                  <a:srgbClr val="00B0F0"/>
                </a:solidFill>
              </a:rPr>
              <a:t>Involvement in care</a:t>
            </a:r>
          </a:p>
          <a:p>
            <a:pPr>
              <a:buFont typeface="Wingdings" panose="05000000000000000000" pitchFamily="2" charset="2"/>
              <a:buChar char="§"/>
            </a:pPr>
            <a:r>
              <a:rPr lang="en-GB" dirty="0">
                <a:solidFill>
                  <a:srgbClr val="7030A0"/>
                </a:solidFill>
              </a:rPr>
              <a:t>Good care experience</a:t>
            </a:r>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pic>
        <p:nvPicPr>
          <p:cNvPr id="2" name="Slika 1"/>
          <p:cNvPicPr>
            <a:picLocks noChangeAspect="1"/>
          </p:cNvPicPr>
          <p:nvPr/>
        </p:nvPicPr>
        <p:blipFill rotWithShape="1">
          <a:blip r:embed="rId3"/>
          <a:srcRect l="13333" t="19037" r="51583" b="18889"/>
          <a:stretch/>
        </p:blipFill>
        <p:spPr>
          <a:xfrm>
            <a:off x="1518211" y="685798"/>
            <a:ext cx="3891989" cy="3873500"/>
          </a:xfrm>
          <a:prstGeom prst="rect">
            <a:avLst/>
          </a:prstGeom>
        </p:spPr>
      </p:pic>
      <p:cxnSp>
        <p:nvCxnSpPr>
          <p:cNvPr id="9" name="Raven puščični povezovalnik 8"/>
          <p:cNvCxnSpPr/>
          <p:nvPr/>
        </p:nvCxnSpPr>
        <p:spPr>
          <a:xfrm flipH="1">
            <a:off x="3441700" y="685798"/>
            <a:ext cx="1320800" cy="19431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3028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solidFill>
                  <a:srgbClr val="7030A0"/>
                </a:solidFill>
              </a:rPr>
              <a:t>Good care experience</a:t>
            </a:r>
          </a:p>
          <a:p>
            <a:pPr marL="0" indent="0">
              <a:buNone/>
            </a:pPr>
            <a:r>
              <a:rPr lang="sl-SI" dirty="0"/>
              <a:t>		(</a:t>
            </a:r>
            <a:r>
              <a:rPr lang="en-GB" dirty="0"/>
              <a:t>reflect evaluation a patient</a:t>
            </a:r>
            <a:r>
              <a:rPr lang="sl-SI" dirty="0"/>
              <a:t>)</a:t>
            </a:r>
          </a:p>
          <a:p>
            <a:pPr marL="0" indent="0">
              <a:buNone/>
            </a:pPr>
            <a:r>
              <a:rPr lang="sl-SI" dirty="0"/>
              <a:t>		(</a:t>
            </a:r>
            <a:r>
              <a:rPr lang="en-GB" dirty="0"/>
              <a:t>satisfaction with care</a:t>
            </a:r>
            <a:r>
              <a:rPr lang="sl-SI" dirty="0"/>
              <a:t>)</a:t>
            </a:r>
            <a:endParaRPr lang="sl-SI" dirty="0">
              <a:sym typeface="Wingdings" panose="05000000000000000000" pitchFamily="2" charset="2"/>
            </a:endParaRPr>
          </a:p>
          <a:p>
            <a:pPr marL="0" indent="0">
              <a:buNone/>
            </a:pPr>
            <a:r>
              <a:rPr lang="sl-SI" dirty="0">
                <a:sym typeface="Wingdings" panose="05000000000000000000" pitchFamily="2" charset="2"/>
              </a:rPr>
              <a:t>		(</a:t>
            </a:r>
            <a:r>
              <a:rPr lang="en-GB" dirty="0">
                <a:sym typeface="Wingdings" panose="05000000000000000000" pitchFamily="2" charset="2"/>
              </a:rPr>
              <a:t>using surveys</a:t>
            </a:r>
            <a:r>
              <a:rPr lang="sl-SI" dirty="0">
                <a:sym typeface="Wingdings" panose="05000000000000000000" pitchFamily="2" charset="2"/>
              </a:rPr>
              <a:t>)</a:t>
            </a:r>
          </a:p>
          <a:p>
            <a:pPr marL="0" indent="0">
              <a:buNone/>
            </a:pPr>
            <a:r>
              <a:rPr lang="sl-SI" dirty="0">
                <a:sym typeface="Wingdings" panose="05000000000000000000" pitchFamily="2" charset="2"/>
              </a:rPr>
              <a:t>		</a:t>
            </a:r>
            <a:r>
              <a:rPr lang="en-GB" dirty="0">
                <a:sym typeface="Wingdings" panose="05000000000000000000" pitchFamily="2" charset="2"/>
              </a:rPr>
              <a:t>(patient experience / feedback / objective, subjective)</a:t>
            </a:r>
          </a:p>
          <a:p>
            <a:pPr marL="0" indent="0">
              <a:buNone/>
            </a:pPr>
            <a:endParaRPr lang="sv-SE" dirty="0">
              <a:sym typeface="Wingdings" panose="05000000000000000000" pitchFamily="2" charset="2"/>
            </a:endParaRPr>
          </a:p>
          <a:p>
            <a:pPr>
              <a:buFont typeface="Wingdings" panose="05000000000000000000" pitchFamily="2" charset="2"/>
              <a:buChar char="§"/>
            </a:pPr>
            <a:endParaRPr lang="sv-SE" dirty="0"/>
          </a:p>
        </p:txBody>
      </p:sp>
    </p:spTree>
    <p:extLst>
      <p:ext uri="{BB962C8B-B14F-4D97-AF65-F5344CB8AC3E}">
        <p14:creationId xmlns:p14="http://schemas.microsoft.com/office/powerpoint/2010/main" val="1392822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solidFill>
                  <a:srgbClr val="00B050"/>
                </a:solidFill>
              </a:rPr>
              <a:t>Felling of well being</a:t>
            </a:r>
          </a:p>
          <a:p>
            <a:pPr marL="0" indent="0">
              <a:buNone/>
            </a:pPr>
            <a:r>
              <a:rPr lang="sl-SI" dirty="0"/>
              <a:t>		(</a:t>
            </a:r>
            <a:r>
              <a:rPr lang="en-GB" dirty="0"/>
              <a:t>among patients and practitioners</a:t>
            </a:r>
            <a:r>
              <a:rPr lang="sl-SI" dirty="0"/>
              <a:t>)</a:t>
            </a:r>
          </a:p>
          <a:p>
            <a:pPr marL="0" indent="0">
              <a:buNone/>
            </a:pPr>
            <a:r>
              <a:rPr lang="sl-SI" dirty="0"/>
              <a:t>		</a:t>
            </a:r>
            <a:endParaRPr lang="sv-SE" dirty="0"/>
          </a:p>
        </p:txBody>
      </p:sp>
      <p:pic>
        <p:nvPicPr>
          <p:cNvPr id="4" name="Slika 3"/>
          <p:cNvPicPr>
            <a:picLocks noChangeAspect="1"/>
          </p:cNvPicPr>
          <p:nvPr/>
        </p:nvPicPr>
        <p:blipFill>
          <a:blip r:embed="rId3"/>
          <a:stretch>
            <a:fillRect/>
          </a:stretch>
        </p:blipFill>
        <p:spPr>
          <a:xfrm>
            <a:off x="6220808" y="3353018"/>
            <a:ext cx="4980593" cy="2565255"/>
          </a:xfrm>
          <a:prstGeom prst="rect">
            <a:avLst/>
          </a:prstGeom>
        </p:spPr>
      </p:pic>
    </p:spTree>
    <p:extLst>
      <p:ext uri="{BB962C8B-B14F-4D97-AF65-F5344CB8AC3E}">
        <p14:creationId xmlns:p14="http://schemas.microsoft.com/office/powerpoint/2010/main" val="1738522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solidFill>
                  <a:srgbClr val="FF0000"/>
                </a:solidFill>
              </a:rPr>
              <a:t>Existence of a healthful culture</a:t>
            </a:r>
          </a:p>
          <a:p>
            <a:pPr marL="0" indent="0">
              <a:buNone/>
            </a:pPr>
            <a:r>
              <a:rPr lang="sl-SI" dirty="0"/>
              <a:t>		(</a:t>
            </a:r>
            <a:r>
              <a:rPr lang="en-GB" dirty="0"/>
              <a:t>decision making is shared</a:t>
            </a:r>
            <a:r>
              <a:rPr lang="sl-SI" dirty="0"/>
              <a:t>)</a:t>
            </a:r>
          </a:p>
          <a:p>
            <a:pPr marL="0" indent="0">
              <a:buNone/>
            </a:pPr>
            <a:r>
              <a:rPr lang="sl-SI" dirty="0"/>
              <a:t>		(</a:t>
            </a:r>
            <a:r>
              <a:rPr lang="en-GB" dirty="0"/>
              <a:t>staff relationships are collaborative)</a:t>
            </a:r>
          </a:p>
          <a:p>
            <a:pPr marL="0" indent="0">
              <a:buNone/>
            </a:pPr>
            <a:r>
              <a:rPr lang="en-GB" dirty="0"/>
              <a:t>		(leadership is transformational)</a:t>
            </a:r>
          </a:p>
          <a:p>
            <a:pPr marL="0" indent="0">
              <a:buNone/>
            </a:pPr>
            <a:r>
              <a:rPr lang="en-GB" dirty="0"/>
              <a:t>		(innovative practices are supported)</a:t>
            </a:r>
          </a:p>
          <a:p>
            <a:pPr marL="0" indent="0">
              <a:buNone/>
            </a:pPr>
            <a:endParaRPr lang="en-GB" dirty="0"/>
          </a:p>
          <a:p>
            <a:pPr marL="0" indent="0">
              <a:buNone/>
            </a:pPr>
            <a:r>
              <a:rPr lang="sl-SI" dirty="0"/>
              <a:t>		</a:t>
            </a:r>
            <a:endParaRPr lang="sv-SE" dirty="0"/>
          </a:p>
        </p:txBody>
      </p:sp>
      <p:pic>
        <p:nvPicPr>
          <p:cNvPr id="4" name="Slika 3"/>
          <p:cNvPicPr>
            <a:picLocks noChangeAspect="1"/>
          </p:cNvPicPr>
          <p:nvPr/>
        </p:nvPicPr>
        <p:blipFill>
          <a:blip r:embed="rId3"/>
          <a:stretch>
            <a:fillRect/>
          </a:stretch>
        </p:blipFill>
        <p:spPr>
          <a:xfrm>
            <a:off x="8291945" y="4308972"/>
            <a:ext cx="3662796" cy="2260023"/>
          </a:xfrm>
          <a:prstGeom prst="rect">
            <a:avLst/>
          </a:prstGeom>
        </p:spPr>
      </p:pic>
    </p:spTree>
    <p:extLst>
      <p:ext uri="{BB962C8B-B14F-4D97-AF65-F5344CB8AC3E}">
        <p14:creationId xmlns:p14="http://schemas.microsoft.com/office/powerpoint/2010/main" val="4179554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a:t>Measured by Person-Centred Practice Inventory (PCPI)</a:t>
            </a:r>
          </a:p>
          <a:p>
            <a:pPr>
              <a:buFont typeface="Wingdings" panose="05000000000000000000" pitchFamily="2" charset="2"/>
              <a:buChar char="§"/>
            </a:pPr>
            <a:r>
              <a:rPr lang="en-GB" dirty="0"/>
              <a:t>Observations of practice</a:t>
            </a:r>
          </a:p>
          <a:p>
            <a:pPr>
              <a:buFont typeface="Wingdings" panose="05000000000000000000" pitchFamily="2" charset="2"/>
              <a:buChar char="§"/>
            </a:pPr>
            <a:endParaRPr lang="en-GB" dirty="0"/>
          </a:p>
          <a:p>
            <a:pPr marL="0" indent="0">
              <a:buNone/>
            </a:pPr>
            <a:r>
              <a:rPr lang="sl-SI" dirty="0"/>
              <a:t>		</a:t>
            </a:r>
            <a:endParaRPr lang="en-GB" dirty="0"/>
          </a:p>
          <a:p>
            <a:pPr marL="0" indent="0">
              <a:buNone/>
            </a:pPr>
            <a:r>
              <a:rPr lang="sl-SI" dirty="0"/>
              <a:t>		</a:t>
            </a:r>
            <a:endParaRPr lang="sv-SE" dirty="0"/>
          </a:p>
        </p:txBody>
      </p:sp>
      <p:pic>
        <p:nvPicPr>
          <p:cNvPr id="4" name="Slika 3"/>
          <p:cNvPicPr>
            <a:picLocks noChangeAspect="1"/>
          </p:cNvPicPr>
          <p:nvPr/>
        </p:nvPicPr>
        <p:blipFill>
          <a:blip r:embed="rId3"/>
          <a:stretch>
            <a:fillRect/>
          </a:stretch>
        </p:blipFill>
        <p:spPr>
          <a:xfrm>
            <a:off x="6772365" y="4048014"/>
            <a:ext cx="4771936" cy="2101924"/>
          </a:xfrm>
          <a:prstGeom prst="rect">
            <a:avLst/>
          </a:prstGeom>
        </p:spPr>
      </p:pic>
    </p:spTree>
    <p:extLst>
      <p:ext uri="{BB962C8B-B14F-4D97-AF65-F5344CB8AC3E}">
        <p14:creationId xmlns:p14="http://schemas.microsoft.com/office/powerpoint/2010/main" val="200248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Slika 3"/>
          <p:cNvPicPr>
            <a:picLocks noChangeAspect="1"/>
          </p:cNvPicPr>
          <p:nvPr/>
        </p:nvPicPr>
        <p:blipFill>
          <a:blip r:embed="rId3"/>
          <a:stretch>
            <a:fillRect/>
          </a:stretch>
        </p:blipFill>
        <p:spPr>
          <a:xfrm>
            <a:off x="692558" y="1078615"/>
            <a:ext cx="4717642" cy="4879460"/>
          </a:xfrm>
          <a:prstGeom prst="rect">
            <a:avLst/>
          </a:prstGeom>
        </p:spPr>
      </p:pic>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Označba mesta vsebine 4"/>
          <p:cNvPicPr>
            <a:picLocks noGrp="1" noChangeAspect="1"/>
          </p:cNvPicPr>
          <p:nvPr>
            <p:ph idx="1"/>
          </p:nvPr>
        </p:nvPicPr>
        <p:blipFill>
          <a:blip r:embed="rId4"/>
          <a:stretch>
            <a:fillRect/>
          </a:stretch>
        </p:blipFill>
        <p:spPr>
          <a:xfrm>
            <a:off x="6781800" y="889000"/>
            <a:ext cx="4724400" cy="5420154"/>
          </a:xfrm>
          <a:prstGeom prst="rect">
            <a:avLst/>
          </a:prstGeom>
        </p:spPr>
      </p:pic>
    </p:spTree>
    <p:extLst>
      <p:ext uri="{BB962C8B-B14F-4D97-AF65-F5344CB8AC3E}">
        <p14:creationId xmlns:p14="http://schemas.microsoft.com/office/powerpoint/2010/main" val="970479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pic>
        <p:nvPicPr>
          <p:cNvPr id="6" name="Označba mesta vsebine 5"/>
          <p:cNvPicPr>
            <a:picLocks noGrp="1" noChangeAspect="1"/>
          </p:cNvPicPr>
          <p:nvPr>
            <p:ph idx="1"/>
          </p:nvPr>
        </p:nvPicPr>
        <p:blipFill>
          <a:blip r:embed="rId3"/>
          <a:stretch>
            <a:fillRect/>
          </a:stretch>
        </p:blipFill>
        <p:spPr>
          <a:xfrm>
            <a:off x="1682061" y="2020185"/>
            <a:ext cx="9176439" cy="4476312"/>
          </a:xfrm>
          <a:prstGeom prst="rect">
            <a:avLst/>
          </a:prstGeom>
        </p:spPr>
      </p:pic>
    </p:spTree>
    <p:extLst>
      <p:ext uri="{BB962C8B-B14F-4D97-AF65-F5344CB8AC3E}">
        <p14:creationId xmlns:p14="http://schemas.microsoft.com/office/powerpoint/2010/main" val="4014987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262270" y="2179825"/>
            <a:ext cx="9486901" cy="3540642"/>
          </a:xfrm>
        </p:spPr>
        <p:txBody>
          <a:bodyPr>
            <a:normAutofit/>
          </a:bodyPr>
          <a:lstStyle/>
          <a:p>
            <a:pPr>
              <a:buFont typeface="Wingdings" panose="05000000000000000000" pitchFamily="2" charset="2"/>
              <a:buChar char="§"/>
            </a:pPr>
            <a:r>
              <a:rPr lang="en-GB" dirty="0"/>
              <a:t>Measured by Person-Centred Practice Inventory (PCPI)</a:t>
            </a:r>
          </a:p>
          <a:p>
            <a:pPr>
              <a:buFont typeface="Wingdings" panose="05000000000000000000" pitchFamily="2" charset="2"/>
              <a:buChar char="§"/>
            </a:pPr>
            <a:endParaRPr lang="en-GB" dirty="0"/>
          </a:p>
          <a:p>
            <a:pPr marL="0" indent="0">
              <a:buNone/>
            </a:pPr>
            <a:r>
              <a:rPr lang="sl-SI" dirty="0"/>
              <a:t>		</a:t>
            </a:r>
            <a:endParaRPr lang="en-GB" dirty="0"/>
          </a:p>
          <a:p>
            <a:pPr marL="0" indent="0">
              <a:buNone/>
            </a:pPr>
            <a:r>
              <a:rPr lang="sl-SI" dirty="0"/>
              <a:t>		</a:t>
            </a:r>
            <a:endParaRPr lang="sv-SE" dirty="0"/>
          </a:p>
        </p:txBody>
      </p:sp>
      <p:pic>
        <p:nvPicPr>
          <p:cNvPr id="4" name="Slika 3"/>
          <p:cNvPicPr>
            <a:picLocks noChangeAspect="1"/>
          </p:cNvPicPr>
          <p:nvPr/>
        </p:nvPicPr>
        <p:blipFill>
          <a:blip r:embed="rId3"/>
          <a:stretch>
            <a:fillRect/>
          </a:stretch>
        </p:blipFill>
        <p:spPr>
          <a:xfrm>
            <a:off x="2009774" y="2772217"/>
            <a:ext cx="8210550" cy="2647950"/>
          </a:xfrm>
          <a:prstGeom prst="rect">
            <a:avLst/>
          </a:prstGeom>
        </p:spPr>
      </p:pic>
      <p:sp>
        <p:nvSpPr>
          <p:cNvPr id="5" name="Pravokotnik 4"/>
          <p:cNvSpPr/>
          <p:nvPr/>
        </p:nvSpPr>
        <p:spPr>
          <a:xfrm>
            <a:off x="1541392" y="5655715"/>
            <a:ext cx="9147313" cy="369332"/>
          </a:xfrm>
          <a:prstGeom prst="rect">
            <a:avLst/>
          </a:prstGeom>
        </p:spPr>
        <p:txBody>
          <a:bodyPr wrap="square">
            <a:spAutoFit/>
          </a:bodyPr>
          <a:lstStyle/>
          <a:p>
            <a:r>
              <a:rPr lang="en-GB" dirty="0"/>
              <a:t>https://www.cpcpr.org/_files/ugd/26205d_a985e51cdaca4fa293aa3540631a7bb1.pdf</a:t>
            </a:r>
          </a:p>
        </p:txBody>
      </p:sp>
    </p:spTree>
    <p:extLst>
      <p:ext uri="{BB962C8B-B14F-4D97-AF65-F5344CB8AC3E}">
        <p14:creationId xmlns:p14="http://schemas.microsoft.com/office/powerpoint/2010/main" val="1371408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262270" y="2179825"/>
            <a:ext cx="9486901" cy="3540642"/>
          </a:xfrm>
        </p:spPr>
        <p:txBody>
          <a:bodyPr>
            <a:normAutofit/>
          </a:bodyPr>
          <a:lstStyle/>
          <a:p>
            <a:pPr>
              <a:buFont typeface="Wingdings" panose="05000000000000000000" pitchFamily="2" charset="2"/>
              <a:buChar char="§"/>
            </a:pPr>
            <a:r>
              <a:rPr lang="en-GB" dirty="0"/>
              <a:t>Measured by </a:t>
            </a:r>
            <a:endParaRPr lang="sl-SI" dirty="0"/>
          </a:p>
          <a:p>
            <a:pPr marL="0" indent="0">
              <a:buNone/>
            </a:pPr>
            <a:r>
              <a:rPr lang="en-GB" dirty="0"/>
              <a:t>Person-Centred </a:t>
            </a:r>
            <a:endParaRPr lang="sl-SI" dirty="0"/>
          </a:p>
          <a:p>
            <a:pPr marL="0" indent="0">
              <a:buNone/>
            </a:pPr>
            <a:r>
              <a:rPr lang="en-GB" dirty="0"/>
              <a:t>Practice Inventory (PCPI)</a:t>
            </a:r>
          </a:p>
          <a:p>
            <a:pPr>
              <a:buFont typeface="Wingdings" panose="05000000000000000000" pitchFamily="2" charset="2"/>
              <a:buChar char="§"/>
            </a:pPr>
            <a:endParaRPr lang="en-GB" dirty="0"/>
          </a:p>
          <a:p>
            <a:pPr marL="0" indent="0">
              <a:buNone/>
            </a:pPr>
            <a:r>
              <a:rPr lang="sl-SI" dirty="0"/>
              <a:t>		</a:t>
            </a:r>
            <a:endParaRPr lang="en-GB" dirty="0"/>
          </a:p>
          <a:p>
            <a:pPr marL="0" indent="0">
              <a:buNone/>
            </a:pPr>
            <a:r>
              <a:rPr lang="sl-SI" dirty="0"/>
              <a:t>		</a:t>
            </a:r>
            <a:endParaRPr lang="sv-SE" dirty="0"/>
          </a:p>
        </p:txBody>
      </p:sp>
      <p:pic>
        <p:nvPicPr>
          <p:cNvPr id="6" name="Slika 5"/>
          <p:cNvPicPr>
            <a:picLocks noChangeAspect="1"/>
          </p:cNvPicPr>
          <p:nvPr/>
        </p:nvPicPr>
        <p:blipFill rotWithShape="1">
          <a:blip r:embed="rId3"/>
          <a:srcRect t="71711"/>
          <a:stretch/>
        </p:blipFill>
        <p:spPr>
          <a:xfrm>
            <a:off x="3751229" y="4249025"/>
            <a:ext cx="7574412" cy="1651088"/>
          </a:xfrm>
          <a:prstGeom prst="rect">
            <a:avLst/>
          </a:prstGeom>
        </p:spPr>
      </p:pic>
      <p:pic>
        <p:nvPicPr>
          <p:cNvPr id="7" name="Slika 6"/>
          <p:cNvPicPr>
            <a:picLocks noChangeAspect="1"/>
          </p:cNvPicPr>
          <p:nvPr/>
        </p:nvPicPr>
        <p:blipFill>
          <a:blip r:embed="rId4"/>
          <a:stretch>
            <a:fillRect/>
          </a:stretch>
        </p:blipFill>
        <p:spPr>
          <a:xfrm>
            <a:off x="4791075" y="2578530"/>
            <a:ext cx="5162550" cy="1590675"/>
          </a:xfrm>
          <a:prstGeom prst="rect">
            <a:avLst/>
          </a:prstGeom>
        </p:spPr>
      </p:pic>
    </p:spTree>
    <p:extLst>
      <p:ext uri="{BB962C8B-B14F-4D97-AF65-F5344CB8AC3E}">
        <p14:creationId xmlns:p14="http://schemas.microsoft.com/office/powerpoint/2010/main" val="1142603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262270" y="2179825"/>
            <a:ext cx="9486901" cy="3540642"/>
          </a:xfrm>
        </p:spPr>
        <p:txBody>
          <a:bodyPr>
            <a:normAutofit/>
          </a:bodyPr>
          <a:lstStyle/>
          <a:p>
            <a:pPr>
              <a:buFont typeface="Wingdings" panose="05000000000000000000" pitchFamily="2" charset="2"/>
              <a:buChar char="§"/>
            </a:pPr>
            <a:r>
              <a:rPr lang="en-GB" dirty="0"/>
              <a:t>Measured by Person-Centred </a:t>
            </a:r>
            <a:endParaRPr lang="sl-SI" dirty="0"/>
          </a:p>
          <a:p>
            <a:pPr marL="0" indent="0">
              <a:buNone/>
            </a:pPr>
            <a:r>
              <a:rPr lang="en-GB" dirty="0"/>
              <a:t>Practice Inventory (PCPI)</a:t>
            </a:r>
          </a:p>
          <a:p>
            <a:pPr>
              <a:buFont typeface="Wingdings" panose="05000000000000000000" pitchFamily="2" charset="2"/>
              <a:buChar char="§"/>
            </a:pPr>
            <a:endParaRPr lang="en-GB" dirty="0"/>
          </a:p>
          <a:p>
            <a:pPr marL="0" indent="0">
              <a:buNone/>
            </a:pPr>
            <a:r>
              <a:rPr lang="sl-SI" dirty="0"/>
              <a:t>		</a:t>
            </a:r>
            <a:endParaRPr lang="en-GB" dirty="0"/>
          </a:p>
          <a:p>
            <a:pPr marL="0" indent="0">
              <a:buNone/>
            </a:pPr>
            <a:r>
              <a:rPr lang="sl-SI" dirty="0"/>
              <a:t>		</a:t>
            </a:r>
            <a:endParaRPr lang="sv-SE" dirty="0"/>
          </a:p>
        </p:txBody>
      </p:sp>
      <p:pic>
        <p:nvPicPr>
          <p:cNvPr id="4" name="Slika 3"/>
          <p:cNvPicPr>
            <a:picLocks noChangeAspect="1"/>
          </p:cNvPicPr>
          <p:nvPr/>
        </p:nvPicPr>
        <p:blipFill>
          <a:blip r:embed="rId3"/>
          <a:stretch>
            <a:fillRect/>
          </a:stretch>
        </p:blipFill>
        <p:spPr>
          <a:xfrm>
            <a:off x="2395331" y="3249905"/>
            <a:ext cx="8095423" cy="2849376"/>
          </a:xfrm>
          <a:prstGeom prst="rect">
            <a:avLst/>
          </a:prstGeom>
        </p:spPr>
      </p:pic>
    </p:spTree>
    <p:extLst>
      <p:ext uri="{BB962C8B-B14F-4D97-AF65-F5344CB8AC3E}">
        <p14:creationId xmlns:p14="http://schemas.microsoft.com/office/powerpoint/2010/main" val="2693361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5. Outcomes </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262270" y="2179825"/>
            <a:ext cx="9486901" cy="3540642"/>
          </a:xfrm>
        </p:spPr>
        <p:txBody>
          <a:bodyPr>
            <a:normAutofit/>
          </a:bodyPr>
          <a:lstStyle/>
          <a:p>
            <a:pPr>
              <a:buFont typeface="Wingdings" panose="05000000000000000000" pitchFamily="2" charset="2"/>
              <a:buChar char="§"/>
            </a:pPr>
            <a:endParaRPr lang="en-GB" dirty="0"/>
          </a:p>
          <a:p>
            <a:pPr marL="0" indent="0">
              <a:buNone/>
            </a:pPr>
            <a:r>
              <a:rPr lang="sl-SI" dirty="0"/>
              <a:t>		</a:t>
            </a:r>
            <a:endParaRPr lang="en-GB" dirty="0"/>
          </a:p>
          <a:p>
            <a:pPr marL="0" indent="0">
              <a:buNone/>
            </a:pPr>
            <a:r>
              <a:rPr lang="sl-SI" dirty="0"/>
              <a:t>		</a:t>
            </a:r>
            <a:endParaRPr lang="sv-SE" dirty="0"/>
          </a:p>
        </p:txBody>
      </p:sp>
      <p:pic>
        <p:nvPicPr>
          <p:cNvPr id="5" name="Slika 4"/>
          <p:cNvPicPr>
            <a:picLocks noChangeAspect="1"/>
          </p:cNvPicPr>
          <p:nvPr/>
        </p:nvPicPr>
        <p:blipFill>
          <a:blip r:embed="rId3"/>
          <a:stretch>
            <a:fillRect/>
          </a:stretch>
        </p:blipFill>
        <p:spPr>
          <a:xfrm>
            <a:off x="868846" y="3289173"/>
            <a:ext cx="10637354" cy="2774194"/>
          </a:xfrm>
          <a:prstGeom prst="rect">
            <a:avLst/>
          </a:prstGeom>
        </p:spPr>
      </p:pic>
      <p:pic>
        <p:nvPicPr>
          <p:cNvPr id="6" name="Slika 5"/>
          <p:cNvPicPr>
            <a:picLocks noChangeAspect="1"/>
          </p:cNvPicPr>
          <p:nvPr/>
        </p:nvPicPr>
        <p:blipFill>
          <a:blip r:embed="rId4"/>
          <a:stretch>
            <a:fillRect/>
          </a:stretch>
        </p:blipFill>
        <p:spPr>
          <a:xfrm>
            <a:off x="1089784" y="2324005"/>
            <a:ext cx="10195477" cy="628650"/>
          </a:xfrm>
          <a:prstGeom prst="rect">
            <a:avLst/>
          </a:prstGeom>
        </p:spPr>
      </p:pic>
      <p:pic>
        <p:nvPicPr>
          <p:cNvPr id="7" name="Slika 6"/>
          <p:cNvPicPr>
            <a:picLocks noChangeAspect="1"/>
          </p:cNvPicPr>
          <p:nvPr/>
        </p:nvPicPr>
        <p:blipFill rotWithShape="1">
          <a:blip r:embed="rId5"/>
          <a:srcRect b="3828"/>
          <a:stretch/>
        </p:blipFill>
        <p:spPr>
          <a:xfrm>
            <a:off x="9544050" y="952367"/>
            <a:ext cx="1314450" cy="1035120"/>
          </a:xfrm>
          <a:prstGeom prst="rect">
            <a:avLst/>
          </a:prstGeom>
        </p:spPr>
      </p:pic>
    </p:spTree>
    <p:extLst>
      <p:ext uri="{BB962C8B-B14F-4D97-AF65-F5344CB8AC3E}">
        <p14:creationId xmlns:p14="http://schemas.microsoft.com/office/powerpoint/2010/main" val="4290366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v-SE" dirty="0" err="1"/>
              <a:t>references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262270" y="2179825"/>
            <a:ext cx="9486901" cy="3540642"/>
          </a:xfrm>
        </p:spPr>
        <p:txBody>
          <a:bodyPr>
            <a:normAutofit fontScale="70000" lnSpcReduction="20000"/>
          </a:bodyPr>
          <a:lstStyle/>
          <a:p>
            <a:pPr marL="457200" indent="-457200">
              <a:buAutoNum type="arabicPeriod"/>
            </a:pPr>
            <a:r>
              <a:rPr lang="sl-SI" dirty="0"/>
              <a:t>Centre </a:t>
            </a:r>
            <a:r>
              <a:rPr lang="sl-SI" dirty="0" err="1"/>
              <a:t>for</a:t>
            </a:r>
            <a:r>
              <a:rPr lang="sl-SI" dirty="0"/>
              <a:t> person-</a:t>
            </a:r>
            <a:r>
              <a:rPr lang="sl-SI" dirty="0" err="1"/>
              <a:t>centred</a:t>
            </a:r>
            <a:r>
              <a:rPr lang="sl-SI" dirty="0"/>
              <a:t> </a:t>
            </a:r>
            <a:r>
              <a:rPr lang="sl-SI" dirty="0" err="1"/>
              <a:t>practice</a:t>
            </a:r>
            <a:r>
              <a:rPr lang="sl-SI" dirty="0"/>
              <a:t> </a:t>
            </a:r>
            <a:r>
              <a:rPr lang="sl-SI" dirty="0" err="1"/>
              <a:t>resarch</a:t>
            </a:r>
            <a:r>
              <a:rPr lang="sl-SI" dirty="0"/>
              <a:t>. </a:t>
            </a:r>
            <a:r>
              <a:rPr lang="sl-SI" dirty="0">
                <a:hlinkClick r:id="rId3"/>
              </a:rPr>
              <a:t>https://www.cpcpr.org/resources</a:t>
            </a:r>
            <a:r>
              <a:rPr lang="sl-SI" dirty="0"/>
              <a:t> </a:t>
            </a:r>
          </a:p>
          <a:p>
            <a:pPr marL="457200" indent="-457200">
              <a:buAutoNum type="arabicPeriod"/>
            </a:pPr>
            <a:r>
              <a:rPr lang="en-US" dirty="0" err="1"/>
              <a:t>McCance</a:t>
            </a:r>
            <a:r>
              <a:rPr lang="en-US" dirty="0"/>
              <a:t>, T., McCormack, B., &amp; Dewing, J. (2011). An exploration of person-</a:t>
            </a:r>
            <a:r>
              <a:rPr lang="en-US" dirty="0" err="1"/>
              <a:t>centredness</a:t>
            </a:r>
            <a:r>
              <a:rPr lang="en-US" dirty="0"/>
              <a:t> in practice. Online journal of issues in nursing, 16(2), 1. </a:t>
            </a:r>
            <a:r>
              <a:rPr lang="en-US" dirty="0">
                <a:hlinkClick r:id="rId4"/>
              </a:rPr>
              <a:t>https://pubmed.ncbi.nlm.nih.gov/22088150/</a:t>
            </a:r>
            <a:r>
              <a:rPr lang="en-US" dirty="0"/>
              <a:t> </a:t>
            </a:r>
          </a:p>
          <a:p>
            <a:pPr marL="457200" indent="-457200">
              <a:buAutoNum type="arabicPeriod"/>
            </a:pPr>
            <a:r>
              <a:rPr lang="en-US" dirty="0" err="1"/>
              <a:t>McCance</a:t>
            </a:r>
            <a:r>
              <a:rPr lang="en-US" dirty="0"/>
              <a:t>, T., McCormack, B. ( ). The Person-</a:t>
            </a:r>
            <a:r>
              <a:rPr lang="en-US" dirty="0" err="1"/>
              <a:t>centred</a:t>
            </a:r>
            <a:r>
              <a:rPr lang="en-US" dirty="0"/>
              <a:t> practice framework. Chapter 3. </a:t>
            </a:r>
            <a:r>
              <a:rPr lang="en-US" dirty="0">
                <a:hlinkClick r:id="rId5"/>
              </a:rPr>
              <a:t>https://nursekey.com/the-person-centred-practice-framework/</a:t>
            </a:r>
            <a:r>
              <a:rPr lang="en-US" dirty="0"/>
              <a:t> </a:t>
            </a:r>
          </a:p>
          <a:p>
            <a:pPr marL="457200" indent="-457200">
              <a:buAutoNum type="arabicPeriod"/>
            </a:pPr>
            <a:r>
              <a:rPr lang="en-US" dirty="0"/>
              <a:t>Cardiff, S., McCormack, B., &amp; </a:t>
            </a:r>
            <a:r>
              <a:rPr lang="en-US" dirty="0" err="1"/>
              <a:t>McCance</a:t>
            </a:r>
            <a:r>
              <a:rPr lang="en-US" dirty="0"/>
              <a:t>, T. (2018). Person-</a:t>
            </a:r>
            <a:r>
              <a:rPr lang="en-US" dirty="0" err="1"/>
              <a:t>centred</a:t>
            </a:r>
            <a:r>
              <a:rPr lang="en-US" dirty="0"/>
              <a:t> leadership: A relational approach to leadership derived through action research. Journal of clinical nursing, 27(15-16), 3056–3069. </a:t>
            </a:r>
            <a:r>
              <a:rPr lang="en-US" dirty="0">
                <a:hlinkClick r:id="rId6"/>
              </a:rPr>
              <a:t>https://doi.org/10.1111/jocn.14492</a:t>
            </a:r>
            <a:r>
              <a:rPr lang="en-US" dirty="0"/>
              <a:t> </a:t>
            </a:r>
          </a:p>
          <a:p>
            <a:pPr marL="457200" indent="-457200">
              <a:buAutoNum type="arabicPeriod"/>
            </a:pPr>
            <a:r>
              <a:rPr lang="en-US" dirty="0" err="1"/>
              <a:t>Mayer,H</a:t>
            </a:r>
            <a:r>
              <a:rPr lang="en-US" dirty="0"/>
              <a:t>., McCormack, B., Hildebrandt, C., </a:t>
            </a:r>
            <a:r>
              <a:rPr lang="en-US" dirty="0" err="1"/>
              <a:t>Köck-Hódi</a:t>
            </a:r>
            <a:r>
              <a:rPr lang="en-US" dirty="0"/>
              <a:t>, S., </a:t>
            </a:r>
            <a:r>
              <a:rPr lang="en-US" dirty="0" err="1"/>
              <a:t>Zoje</a:t>
            </a:r>
            <a:r>
              <a:rPr lang="en-US" dirty="0"/>
              <a:t>, E. &amp; </a:t>
            </a:r>
            <a:r>
              <a:rPr lang="en-US" dirty="0" err="1"/>
              <a:t>Wallner</a:t>
            </a:r>
            <a:r>
              <a:rPr lang="en-US" dirty="0"/>
              <a:t>, M. (2020). Knowing the person of the resident – a theoretical framework for Person-</a:t>
            </a:r>
            <a:r>
              <a:rPr lang="en-US" dirty="0" err="1"/>
              <a:t>centred</a:t>
            </a:r>
            <a:r>
              <a:rPr lang="en-US" dirty="0"/>
              <a:t> Practice in Long-term Care (</a:t>
            </a:r>
            <a:r>
              <a:rPr lang="en-US" dirty="0" err="1"/>
              <a:t>PeoPLe</a:t>
            </a:r>
            <a:r>
              <a:rPr lang="en-US" dirty="0"/>
              <a:t>). International Practice Development Journal 10(2):1-16. DOI:10.19043/ipdj.102.003</a:t>
            </a:r>
            <a:endParaRPr lang="sv-SE" dirty="0"/>
          </a:p>
        </p:txBody>
      </p:sp>
      <p:pic>
        <p:nvPicPr>
          <p:cNvPr id="7" name="Slika 6"/>
          <p:cNvPicPr>
            <a:picLocks noChangeAspect="1"/>
          </p:cNvPicPr>
          <p:nvPr/>
        </p:nvPicPr>
        <p:blipFill rotWithShape="1">
          <a:blip r:embed="rId7"/>
          <a:srcRect b="3828"/>
          <a:stretch/>
        </p:blipFill>
        <p:spPr>
          <a:xfrm>
            <a:off x="9544050" y="952367"/>
            <a:ext cx="1314450" cy="1035120"/>
          </a:xfrm>
          <a:prstGeom prst="rect">
            <a:avLst/>
          </a:prstGeom>
        </p:spPr>
      </p:pic>
    </p:spTree>
    <p:extLst>
      <p:ext uri="{BB962C8B-B14F-4D97-AF65-F5344CB8AC3E}">
        <p14:creationId xmlns:p14="http://schemas.microsoft.com/office/powerpoint/2010/main" val="3205338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0103171-0BA0-4AF0-AF05-04AFA1A4A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latshållare för innehåll 4" descr="En bild som visar text, inomhus, bärbar dator&#10;&#10;Automatiskt genererad beskrivning">
            <a:extLst>
              <a:ext uri="{FF2B5EF4-FFF2-40B4-BE49-F238E27FC236}">
                <a16:creationId xmlns:a16="http://schemas.microsoft.com/office/drawing/2014/main" id="{8A854F48-C11E-5E03-99C4-88452F26DCC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407"/>
          <a:stretch/>
        </p:blipFill>
        <p:spPr>
          <a:xfrm rot="5400000">
            <a:off x="-1047749" y="1047749"/>
            <a:ext cx="6857999" cy="4762500"/>
          </a:xfrm>
          <a:prstGeom prst="rect">
            <a:avLst/>
          </a:prstGeom>
        </p:spPr>
      </p:pic>
      <p:sp>
        <p:nvSpPr>
          <p:cNvPr id="19" name="Rectangle 18">
            <a:extLst>
              <a:ext uri="{FF2B5EF4-FFF2-40B4-BE49-F238E27FC236}">
                <a16:creationId xmlns:a16="http://schemas.microsoft.com/office/drawing/2014/main" id="{E128B901-D4EA-4C4D-A150-23D2A6DEC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9459" y="1"/>
            <a:ext cx="7482541"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1" name="Rectangle 20">
            <a:extLst>
              <a:ext uri="{FF2B5EF4-FFF2-40B4-BE49-F238E27FC236}">
                <a16:creationId xmlns:a16="http://schemas.microsoft.com/office/drawing/2014/main" id="{A760B08A-B322-4C79-AB6D-7E4246352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800"/>
            <a:ext cx="6099101" cy="54864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C9A7F7D7-DB57-D079-B918-348AB43D4A6A}"/>
              </a:ext>
            </a:extLst>
          </p:cNvPr>
          <p:cNvSpPr>
            <a:spLocks noGrp="1"/>
          </p:cNvSpPr>
          <p:nvPr>
            <p:ph type="title"/>
          </p:nvPr>
        </p:nvSpPr>
        <p:spPr>
          <a:xfrm>
            <a:off x="5524499" y="1371599"/>
            <a:ext cx="5984801" cy="1961261"/>
          </a:xfrm>
        </p:spPr>
        <p:txBody>
          <a:bodyPr vert="horz" lIns="91440" tIns="45720" rIns="91440" bIns="45720" rtlCol="0" anchor="b">
            <a:normAutofit/>
          </a:bodyPr>
          <a:lstStyle/>
          <a:p>
            <a:pPr algn="ctr"/>
            <a:r>
              <a:rPr lang="en-US" sz="4400" kern="1200" cap="all" spc="300" baseline="0" dirty="0">
                <a:solidFill>
                  <a:schemeClr val="tx2"/>
                </a:solidFill>
                <a:latin typeface="+mj-lt"/>
                <a:ea typeface="+mj-ea"/>
                <a:cs typeface="+mj-cs"/>
              </a:rPr>
              <a:t>Thank you for listening!</a:t>
            </a:r>
          </a:p>
        </p:txBody>
      </p:sp>
      <p:grpSp>
        <p:nvGrpSpPr>
          <p:cNvPr id="3" name="Group 6">
            <a:extLst>
              <a:ext uri="{FF2B5EF4-FFF2-40B4-BE49-F238E27FC236}">
                <a16:creationId xmlns:a16="http://schemas.microsoft.com/office/drawing/2014/main" id="{5DC4E9D1-B161-C7A4-EB49-AA0BD3027A0F}"/>
              </a:ext>
            </a:extLst>
          </p:cNvPr>
          <p:cNvGrpSpPr/>
          <p:nvPr/>
        </p:nvGrpSpPr>
        <p:grpSpPr>
          <a:xfrm>
            <a:off x="5524499" y="5420761"/>
            <a:ext cx="5828546" cy="667573"/>
            <a:chOff x="1230612" y="9750059"/>
            <a:chExt cx="5852294" cy="652382"/>
          </a:xfrm>
          <a:solidFill>
            <a:schemeClr val="bg2"/>
          </a:solidFill>
        </p:grpSpPr>
        <p:pic>
          <p:nvPicPr>
            <p:cNvPr id="4" name="Picture 7">
              <a:extLst>
                <a:ext uri="{FF2B5EF4-FFF2-40B4-BE49-F238E27FC236}">
                  <a16:creationId xmlns:a16="http://schemas.microsoft.com/office/drawing/2014/main" id="{5940CE03-1798-607D-85C0-7EC3161FAA41}"/>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1230612" y="9750059"/>
              <a:ext cx="2218055" cy="633095"/>
            </a:xfrm>
            <a:prstGeom prst="rect">
              <a:avLst/>
            </a:prstGeom>
            <a:grpFill/>
            <a:ln>
              <a:solidFill>
                <a:schemeClr val="bg1"/>
              </a:solidFill>
            </a:ln>
          </p:spPr>
        </p:pic>
        <p:sp>
          <p:nvSpPr>
            <p:cNvPr id="6" name="TextBox 8">
              <a:extLst>
                <a:ext uri="{FF2B5EF4-FFF2-40B4-BE49-F238E27FC236}">
                  <a16:creationId xmlns:a16="http://schemas.microsoft.com/office/drawing/2014/main" id="{7F884C69-D7A3-C56C-5FEC-70F3C55C6569}"/>
                </a:ext>
              </a:extLst>
            </p:cNvPr>
            <p:cNvSpPr txBox="1"/>
            <p:nvPr userDrawn="1"/>
          </p:nvSpPr>
          <p:spPr>
            <a:xfrm>
              <a:off x="3448667" y="9770818"/>
              <a:ext cx="3634239" cy="63162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Gill Sans MT"/>
                  <a:ea typeface="+mn-ea"/>
                  <a:cs typeface="+mn-cs"/>
                </a:rPr>
                <a:t>Reference number: 618596-EPP-1-2020-1-SE-EPPKA2-CBHE-JP</a:t>
              </a:r>
              <a:br>
                <a:rPr kumimoji="0" lang="en-GB" sz="900" b="0" i="0" u="none" strike="noStrike" kern="1200" cap="none" spc="0" normalizeH="0" baseline="0" noProof="0" dirty="0">
                  <a:ln>
                    <a:noFill/>
                  </a:ln>
                  <a:noFill/>
                  <a:effectLst/>
                  <a:uLnTx/>
                  <a:uFillTx/>
                  <a:latin typeface="Gill Sans MT"/>
                  <a:ea typeface="+mn-ea"/>
                  <a:cs typeface="+mn-cs"/>
                </a:rPr>
              </a:br>
              <a:r>
                <a:rPr kumimoji="0" lang="en-GB" sz="900" b="0" i="0" u="none" strike="noStrike" kern="1200" cap="none" spc="0" normalizeH="0" baseline="0" noProof="0" dirty="0">
                  <a:ln>
                    <a:noFill/>
                  </a:ln>
                  <a:solidFill>
                    <a:prstClr val="black"/>
                  </a:solidFill>
                  <a:effectLst/>
                  <a:uLnTx/>
                  <a:uFillTx/>
                  <a:latin typeface="Gill Sans MT"/>
                  <a:ea typeface="+mn-ea"/>
                  <a:cs typeface="+mn-cs"/>
                </a:rPr>
                <a:t>This publication [communication] reflects the views only of the authors, and the Commission cannot be held responsible for any use, which may be made of the information contained therein.</a:t>
              </a:r>
            </a:p>
          </p:txBody>
        </p:sp>
      </p:grpSp>
      <p:pic>
        <p:nvPicPr>
          <p:cNvPr id="7" name="Bildobjekt 6">
            <a:extLst>
              <a:ext uri="{FF2B5EF4-FFF2-40B4-BE49-F238E27FC236}">
                <a16:creationId xmlns:a16="http://schemas.microsoft.com/office/drawing/2014/main" id="{BA09F313-89EC-2566-433D-D53BE2BC3174}"/>
              </a:ext>
            </a:extLst>
          </p:cNvPr>
          <p:cNvPicPr>
            <a:picLocks noChangeAspect="1"/>
          </p:cNvPicPr>
          <p:nvPr/>
        </p:nvPicPr>
        <p:blipFill>
          <a:blip r:embed="rId4"/>
          <a:stretch>
            <a:fillRect/>
          </a:stretch>
        </p:blipFill>
        <p:spPr>
          <a:xfrm>
            <a:off x="7872032" y="3837591"/>
            <a:ext cx="1175436" cy="1430584"/>
          </a:xfrm>
          <a:prstGeom prst="rect">
            <a:avLst/>
          </a:prstGeom>
        </p:spPr>
      </p:pic>
    </p:spTree>
    <p:extLst>
      <p:ext uri="{BB962C8B-B14F-4D97-AF65-F5344CB8AC3E}">
        <p14:creationId xmlns:p14="http://schemas.microsoft.com/office/powerpoint/2010/main" val="399472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A96BB7C-FD09-D022-A16F-E8CD88D25B3E}"/>
              </a:ext>
            </a:extLst>
          </p:cNvPr>
          <p:cNvSpPr>
            <a:spLocks noGrp="1"/>
          </p:cNvSpPr>
          <p:nvPr>
            <p:ph type="title"/>
          </p:nvPr>
        </p:nvSpPr>
        <p:spPr>
          <a:xfrm>
            <a:off x="1371599" y="1010097"/>
            <a:ext cx="9486901" cy="1010088"/>
          </a:xfrm>
        </p:spPr>
        <p:txBody>
          <a:bodyPr anchor="b">
            <a:normAutofit/>
          </a:bodyPr>
          <a:lstStyle/>
          <a:p>
            <a:pPr algn="ctr"/>
            <a:r>
              <a:rPr lang="sv-SE" dirty="0"/>
              <a:t>Defining  P</a:t>
            </a:r>
            <a:r>
              <a:rPr lang="sl-SI" dirty="0"/>
              <a:t>ERSON</a:t>
            </a:r>
            <a:r>
              <a:rPr lang="sv-SE" dirty="0"/>
              <a:t>–Centered care</a:t>
            </a:r>
          </a:p>
        </p:txBody>
      </p:sp>
      <p:sp>
        <p:nvSpPr>
          <p:cNvPr id="3" name="Platshållare för innehåll 2">
            <a:extLst>
              <a:ext uri="{FF2B5EF4-FFF2-40B4-BE49-F238E27FC236}">
                <a16:creationId xmlns:a16="http://schemas.microsoft.com/office/drawing/2014/main" id="{FC6AF3BE-8321-DD6E-357D-450371FD1A2A}"/>
              </a:ext>
            </a:extLst>
          </p:cNvPr>
          <p:cNvSpPr>
            <a:spLocks noGrp="1"/>
          </p:cNvSpPr>
          <p:nvPr>
            <p:ph idx="1"/>
          </p:nvPr>
        </p:nvSpPr>
        <p:spPr>
          <a:xfrm>
            <a:off x="1371600" y="2206257"/>
            <a:ext cx="9486901" cy="3540642"/>
          </a:xfrm>
        </p:spPr>
        <p:txBody>
          <a:bodyPr>
            <a:normAutofit/>
          </a:bodyPr>
          <a:lstStyle/>
          <a:p>
            <a:pPr marL="0" indent="0">
              <a:buNone/>
            </a:pPr>
            <a:endParaRPr lang="sl-SI" dirty="0"/>
          </a:p>
          <a:p>
            <a:pPr>
              <a:buFont typeface="Wingdings" panose="05000000000000000000" pitchFamily="2" charset="2"/>
              <a:buChar char="§"/>
            </a:pPr>
            <a:r>
              <a:rPr lang="en-US" dirty="0"/>
              <a:t>Care</a:t>
            </a:r>
            <a:r>
              <a:rPr lang="sl-SI" dirty="0"/>
              <a:t> is </a:t>
            </a:r>
            <a:r>
              <a:rPr lang="en-GB" dirty="0"/>
              <a:t>individualized</a:t>
            </a:r>
            <a:r>
              <a:rPr lang="sl-SI" dirty="0"/>
              <a:t>                                                                           </a:t>
            </a:r>
            <a:r>
              <a:rPr lang="en-GB" dirty="0"/>
              <a:t>and</a:t>
            </a:r>
            <a:r>
              <a:rPr lang="sl-SI" dirty="0"/>
              <a:t> </a:t>
            </a:r>
            <a:r>
              <a:rPr lang="en-GB" dirty="0"/>
              <a:t>customized</a:t>
            </a:r>
            <a:r>
              <a:rPr lang="sl-SI" dirty="0"/>
              <a:t>.</a:t>
            </a:r>
          </a:p>
          <a:p>
            <a:pPr>
              <a:buFont typeface="Wingdings" panose="05000000000000000000" pitchFamily="2" charset="2"/>
              <a:buChar char="§"/>
            </a:pPr>
            <a:r>
              <a:rPr lang="en-GB" dirty="0"/>
              <a:t>Patient</a:t>
            </a:r>
            <a:r>
              <a:rPr lang="sl-SI" dirty="0"/>
              <a:t> </a:t>
            </a:r>
            <a:r>
              <a:rPr lang="en-GB" dirty="0"/>
              <a:t>and</a:t>
            </a:r>
            <a:r>
              <a:rPr lang="sl-SI" dirty="0"/>
              <a:t> </a:t>
            </a:r>
            <a:r>
              <a:rPr lang="en-GB" dirty="0"/>
              <a:t>families</a:t>
            </a:r>
            <a:r>
              <a:rPr lang="sl-SI" dirty="0"/>
              <a:t>                                                                                   </a:t>
            </a:r>
            <a:r>
              <a:rPr lang="en-GB" dirty="0"/>
              <a:t>have</a:t>
            </a:r>
            <a:r>
              <a:rPr lang="sl-SI" dirty="0"/>
              <a:t> </a:t>
            </a:r>
            <a:r>
              <a:rPr lang="en-US" dirty="0"/>
              <a:t>control</a:t>
            </a:r>
            <a:r>
              <a:rPr lang="sl-SI" dirty="0"/>
              <a:t> </a:t>
            </a:r>
            <a:r>
              <a:rPr lang="en-GB" dirty="0"/>
              <a:t>over</a:t>
            </a:r>
            <a:r>
              <a:rPr lang="sl-SI" dirty="0"/>
              <a:t>                                                                                      </a:t>
            </a:r>
            <a:r>
              <a:rPr lang="en-GB" dirty="0"/>
              <a:t>health</a:t>
            </a:r>
            <a:r>
              <a:rPr lang="sl-SI" dirty="0"/>
              <a:t> </a:t>
            </a:r>
            <a:r>
              <a:rPr lang="en-GB" dirty="0"/>
              <a:t>care</a:t>
            </a:r>
            <a:r>
              <a:rPr lang="sl-SI" dirty="0"/>
              <a:t>                                                                               </a:t>
            </a:r>
            <a:r>
              <a:rPr lang="en-GB" dirty="0"/>
              <a:t>decisions</a:t>
            </a:r>
            <a:r>
              <a:rPr lang="sl-SI" dirty="0"/>
              <a:t>, not </a:t>
            </a:r>
            <a:r>
              <a:rPr lang="en-GB" dirty="0"/>
              <a:t>clinicians</a:t>
            </a:r>
            <a:r>
              <a:rPr lang="sl-SI" dirty="0"/>
              <a:t>. </a:t>
            </a:r>
            <a:endParaRPr lang="en-GB" dirty="0"/>
          </a:p>
          <a:p>
            <a:pPr marL="0" indent="0">
              <a:buNone/>
            </a:pPr>
            <a:endParaRPr lang="sl-SI" dirty="0"/>
          </a:p>
          <a:p>
            <a:pPr>
              <a:buFont typeface="Wingdings" panose="05000000000000000000" pitchFamily="2" charset="2"/>
              <a:buChar char="§"/>
            </a:pPr>
            <a:endParaRPr lang="sv-SE" dirty="0"/>
          </a:p>
        </p:txBody>
      </p:sp>
      <p:pic>
        <p:nvPicPr>
          <p:cNvPr id="4" name="Slika 3"/>
          <p:cNvPicPr>
            <a:picLocks noChangeAspect="1"/>
          </p:cNvPicPr>
          <p:nvPr/>
        </p:nvPicPr>
        <p:blipFill>
          <a:blip r:embed="rId3"/>
          <a:stretch>
            <a:fillRect/>
          </a:stretch>
        </p:blipFill>
        <p:spPr>
          <a:xfrm>
            <a:off x="4994998" y="2151489"/>
            <a:ext cx="6511202" cy="3599823"/>
          </a:xfrm>
          <a:prstGeom prst="rect">
            <a:avLst/>
          </a:prstGeom>
        </p:spPr>
      </p:pic>
      <p:sp>
        <p:nvSpPr>
          <p:cNvPr id="5" name="Pravokotnik 4"/>
          <p:cNvSpPr/>
          <p:nvPr/>
        </p:nvSpPr>
        <p:spPr>
          <a:xfrm>
            <a:off x="838846" y="5696543"/>
            <a:ext cx="5128392" cy="646331"/>
          </a:xfrm>
          <a:prstGeom prst="rect">
            <a:avLst/>
          </a:prstGeom>
        </p:spPr>
        <p:txBody>
          <a:bodyPr wrap="none">
            <a:spAutoFit/>
          </a:bodyPr>
          <a:lstStyle/>
          <a:p>
            <a:r>
              <a:rPr lang="en-GB" dirty="0">
                <a:hlinkClick r:id="rId4"/>
              </a:rPr>
              <a:t>https://www.youtube.com/watch?v=3zFvzXxlcP4</a:t>
            </a:r>
            <a:endParaRPr lang="sl-SI" dirty="0"/>
          </a:p>
          <a:p>
            <a:endParaRPr lang="en-GB" dirty="0"/>
          </a:p>
        </p:txBody>
      </p:sp>
      <p:pic>
        <p:nvPicPr>
          <p:cNvPr id="6" name="Slika 5"/>
          <p:cNvPicPr>
            <a:picLocks noChangeAspect="1"/>
          </p:cNvPicPr>
          <p:nvPr/>
        </p:nvPicPr>
        <p:blipFill>
          <a:blip r:embed="rId5"/>
          <a:stretch>
            <a:fillRect/>
          </a:stretch>
        </p:blipFill>
        <p:spPr>
          <a:xfrm>
            <a:off x="2945694" y="581618"/>
            <a:ext cx="7553325" cy="5114925"/>
          </a:xfrm>
          <a:prstGeom prst="rect">
            <a:avLst/>
          </a:prstGeom>
        </p:spPr>
      </p:pic>
      <p:pic>
        <p:nvPicPr>
          <p:cNvPr id="7" name="Slika 6"/>
          <p:cNvPicPr>
            <a:picLocks noChangeAspect="1"/>
          </p:cNvPicPr>
          <p:nvPr/>
        </p:nvPicPr>
        <p:blipFill>
          <a:blip r:embed="rId6"/>
          <a:stretch>
            <a:fillRect/>
          </a:stretch>
        </p:blipFill>
        <p:spPr>
          <a:xfrm>
            <a:off x="3431214" y="2405437"/>
            <a:ext cx="6176251" cy="601095"/>
          </a:xfrm>
          <a:prstGeom prst="rect">
            <a:avLst/>
          </a:prstGeom>
        </p:spPr>
      </p:pic>
    </p:spTree>
    <p:extLst>
      <p:ext uri="{BB962C8B-B14F-4D97-AF65-F5344CB8AC3E}">
        <p14:creationId xmlns:p14="http://schemas.microsoft.com/office/powerpoint/2010/main" val="19393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37431" y="4831521"/>
            <a:ext cx="4021138" cy="1061278"/>
          </a:xfrm>
          <a:solidFill>
            <a:schemeClr val="tx2">
              <a:lumMod val="75000"/>
              <a:lumOff val="25000"/>
            </a:schemeClr>
          </a:solidFill>
        </p:spPr>
        <p:txBody>
          <a:bodyPr>
            <a:normAutofit/>
          </a:bodyPr>
          <a:lstStyle/>
          <a:p>
            <a:pPr algn="ctr"/>
            <a:r>
              <a:rPr lang="en-GB" sz="2000" dirty="0"/>
              <a:t>Knowing and Becoming Model</a:t>
            </a:r>
          </a:p>
        </p:txBody>
      </p:sp>
      <p:sp>
        <p:nvSpPr>
          <p:cNvPr id="11" name="Označba mesta vsebine 2"/>
          <p:cNvSpPr>
            <a:spLocks noGrp="1"/>
          </p:cNvSpPr>
          <p:nvPr>
            <p:ph idx="1"/>
          </p:nvPr>
        </p:nvSpPr>
        <p:spPr>
          <a:xfrm>
            <a:off x="6273186" y="2460210"/>
            <a:ext cx="5029200" cy="5803900"/>
          </a:xfrm>
        </p:spPr>
        <p:txBody>
          <a:bodyPr/>
          <a:lstStyle/>
          <a:p>
            <a:pPr marL="0" indent="0">
              <a:buNone/>
            </a:pPr>
            <a:r>
              <a:rPr lang="en-US" dirty="0"/>
              <a:t>PERSONHOOD</a:t>
            </a:r>
          </a:p>
          <a:p>
            <a:pPr>
              <a:buFont typeface="Wingdings" panose="05000000000000000000" pitchFamily="2" charset="2"/>
              <a:buChar char="§"/>
            </a:pPr>
            <a:r>
              <a:rPr lang="en-US" dirty="0"/>
              <a:t>Shared decision making</a:t>
            </a:r>
          </a:p>
          <a:p>
            <a:pPr>
              <a:buFont typeface="Wingdings" panose="05000000000000000000" pitchFamily="2" charset="2"/>
              <a:buChar char="§"/>
            </a:pPr>
            <a:r>
              <a:rPr lang="en-US" dirty="0"/>
              <a:t>Effective staff relationships</a:t>
            </a:r>
          </a:p>
          <a:p>
            <a:pPr>
              <a:buFont typeface="Wingdings" panose="05000000000000000000" pitchFamily="2" charset="2"/>
              <a:buChar char="§"/>
            </a:pPr>
            <a:r>
              <a:rPr lang="en-US" dirty="0"/>
              <a:t>Supportive organizational strategies</a:t>
            </a:r>
          </a:p>
          <a:p>
            <a:pPr>
              <a:buFont typeface="Wingdings" panose="05000000000000000000" pitchFamily="2" charset="2"/>
              <a:buChar char="§"/>
            </a:pPr>
            <a:r>
              <a:rPr lang="en-US" dirty="0"/>
              <a:t>Power sharing</a:t>
            </a:r>
          </a:p>
          <a:p>
            <a:pPr>
              <a:buFont typeface="Wingdings" panose="05000000000000000000" pitchFamily="2" charset="2"/>
              <a:buChar char="§"/>
            </a:pPr>
            <a:r>
              <a:rPr lang="en-US" dirty="0"/>
              <a:t>Potential for innovation and risk taking</a:t>
            </a:r>
          </a:p>
          <a:p>
            <a:pPr>
              <a:buFont typeface="Wingdings" panose="05000000000000000000" pitchFamily="2" charset="2"/>
              <a:buChar char="§"/>
            </a:pPr>
            <a:r>
              <a:rPr lang="en-US" dirty="0"/>
              <a:t>The physical environment</a:t>
            </a:r>
          </a:p>
          <a:p>
            <a:pPr marL="0" indent="0">
              <a:buNone/>
            </a:pPr>
            <a:endParaRPr lang="en-GB" dirty="0"/>
          </a:p>
        </p:txBody>
      </p:sp>
      <p:pic>
        <p:nvPicPr>
          <p:cNvPr id="5" name="Slika 4"/>
          <p:cNvPicPr>
            <a:picLocks noChangeAspect="1"/>
          </p:cNvPicPr>
          <p:nvPr/>
        </p:nvPicPr>
        <p:blipFill>
          <a:blip r:embed="rId3"/>
          <a:stretch>
            <a:fillRect/>
          </a:stretch>
        </p:blipFill>
        <p:spPr>
          <a:xfrm>
            <a:off x="862986" y="910231"/>
            <a:ext cx="4370028" cy="3385212"/>
          </a:xfrm>
          <a:prstGeom prst="rect">
            <a:avLst/>
          </a:prstGeom>
        </p:spPr>
      </p:pic>
      <p:pic>
        <p:nvPicPr>
          <p:cNvPr id="8" name="Slika 7"/>
          <p:cNvPicPr>
            <a:picLocks noChangeAspect="1"/>
          </p:cNvPicPr>
          <p:nvPr/>
        </p:nvPicPr>
        <p:blipFill>
          <a:blip r:embed="rId4"/>
          <a:stretch>
            <a:fillRect/>
          </a:stretch>
        </p:blipFill>
        <p:spPr>
          <a:xfrm>
            <a:off x="6148387" y="1182838"/>
            <a:ext cx="5991225" cy="5391150"/>
          </a:xfrm>
          <a:prstGeom prst="rect">
            <a:avLst/>
          </a:prstGeom>
        </p:spPr>
      </p:pic>
      <p:sp>
        <p:nvSpPr>
          <p:cNvPr id="13" name="Pravokotnik 12"/>
          <p:cNvSpPr/>
          <p:nvPr/>
        </p:nvSpPr>
        <p:spPr>
          <a:xfrm>
            <a:off x="6273186" y="160163"/>
            <a:ext cx="5866427" cy="738664"/>
          </a:xfrm>
          <a:prstGeom prst="rect">
            <a:avLst/>
          </a:prstGeom>
        </p:spPr>
        <p:txBody>
          <a:bodyPr wrap="square">
            <a:spAutoFit/>
          </a:bodyPr>
          <a:lstStyle/>
          <a:p>
            <a:r>
              <a:rPr lang="en-US" sz="1400" dirty="0" err="1"/>
              <a:t>Hennelly</a:t>
            </a:r>
            <a:r>
              <a:rPr lang="en-US" sz="1400" dirty="0"/>
              <a:t>, N., &amp; O'Shea, E. (2022). A multiple perspective view of personhood in dementia. </a:t>
            </a:r>
            <a:r>
              <a:rPr lang="en-US" sz="1400" i="1" dirty="0"/>
              <a:t>Ageing &amp; Society,</a:t>
            </a:r>
            <a:r>
              <a:rPr lang="en-US" sz="1400" dirty="0"/>
              <a:t> </a:t>
            </a:r>
            <a:r>
              <a:rPr lang="en-US" sz="1400" i="1" dirty="0"/>
              <a:t>42</a:t>
            </a:r>
            <a:r>
              <a:rPr lang="en-US" sz="1400" dirty="0"/>
              <a:t>(9), 2103-2121. doi:10.1017/S0144686X20002007</a:t>
            </a:r>
          </a:p>
        </p:txBody>
      </p:sp>
    </p:spTree>
    <p:extLst>
      <p:ext uri="{BB962C8B-B14F-4D97-AF65-F5344CB8AC3E}">
        <p14:creationId xmlns:p14="http://schemas.microsoft.com/office/powerpoint/2010/main" val="21742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lika 5"/>
          <p:cNvPicPr>
            <a:picLocks noChangeAspect="1"/>
          </p:cNvPicPr>
          <p:nvPr/>
        </p:nvPicPr>
        <p:blipFill>
          <a:blip r:embed="rId3"/>
          <a:stretch>
            <a:fillRect/>
          </a:stretch>
        </p:blipFill>
        <p:spPr>
          <a:xfrm>
            <a:off x="3218351" y="2325983"/>
            <a:ext cx="3209925" cy="2076450"/>
          </a:xfrm>
          <a:prstGeom prst="rect">
            <a:avLst/>
          </a:prstGeom>
        </p:spPr>
      </p:pic>
      <p:pic>
        <p:nvPicPr>
          <p:cNvPr id="5" name="Slika 4"/>
          <p:cNvPicPr>
            <a:picLocks noChangeAspect="1"/>
          </p:cNvPicPr>
          <p:nvPr/>
        </p:nvPicPr>
        <p:blipFill>
          <a:blip r:embed="rId3"/>
          <a:stretch>
            <a:fillRect/>
          </a:stretch>
        </p:blipFill>
        <p:spPr>
          <a:xfrm>
            <a:off x="1441938" y="3057967"/>
            <a:ext cx="3209925" cy="2076450"/>
          </a:xfrm>
          <a:prstGeom prst="rect">
            <a:avLst/>
          </a:prstGeom>
        </p:spPr>
      </p:pic>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11A78F1E-0C10-AF7D-0204-60CCF43BF360}"/>
              </a:ext>
            </a:extLst>
          </p:cNvPr>
          <p:cNvSpPr>
            <a:spLocks noGrp="1"/>
          </p:cNvSpPr>
          <p:nvPr>
            <p:ph type="title"/>
          </p:nvPr>
        </p:nvSpPr>
        <p:spPr>
          <a:xfrm>
            <a:off x="1960789" y="1512258"/>
            <a:ext cx="9486901" cy="1010088"/>
          </a:xfrm>
        </p:spPr>
        <p:txBody>
          <a:bodyPr anchor="b">
            <a:normAutofit/>
          </a:bodyPr>
          <a:lstStyle/>
          <a:p>
            <a:pPr algn="ctr"/>
            <a:r>
              <a:rPr lang="sl-SI" dirty="0"/>
              <a:t>                              THE CONCEPT </a:t>
            </a:r>
            <a:br>
              <a:rPr lang="sl-SI" dirty="0"/>
            </a:br>
            <a:r>
              <a:rPr lang="sl-SI" dirty="0"/>
              <a:t>                           OF PERSON</a:t>
            </a:r>
            <a:endParaRPr lang="sv-SE" dirty="0"/>
          </a:p>
        </p:txBody>
      </p:sp>
      <p:sp>
        <p:nvSpPr>
          <p:cNvPr id="3" name="Platshållare för innehåll 2">
            <a:extLst>
              <a:ext uri="{FF2B5EF4-FFF2-40B4-BE49-F238E27FC236}">
                <a16:creationId xmlns:a16="http://schemas.microsoft.com/office/drawing/2014/main" id="{042EEAC1-F699-E59A-E358-C57452A2AF27}"/>
              </a:ext>
            </a:extLst>
          </p:cNvPr>
          <p:cNvSpPr>
            <a:spLocks noGrp="1"/>
          </p:cNvSpPr>
          <p:nvPr>
            <p:ph idx="1"/>
          </p:nvPr>
        </p:nvSpPr>
        <p:spPr>
          <a:xfrm>
            <a:off x="1371600" y="2206257"/>
            <a:ext cx="9486901" cy="3540642"/>
          </a:xfrm>
        </p:spPr>
        <p:txBody>
          <a:bodyPr>
            <a:normAutofit lnSpcReduction="10000"/>
          </a:bodyPr>
          <a:lstStyle/>
          <a:p>
            <a:pPr marL="0" indent="0">
              <a:buNone/>
            </a:pPr>
            <a:r>
              <a:rPr lang="sl-SI" dirty="0" err="1">
                <a:solidFill>
                  <a:srgbClr val="FF0000"/>
                </a:solidFill>
              </a:rPr>
              <a:t>Who</a:t>
            </a:r>
            <a:r>
              <a:rPr lang="sl-SI" dirty="0">
                <a:solidFill>
                  <a:srgbClr val="FF0000"/>
                </a:solidFill>
              </a:rPr>
              <a:t> </a:t>
            </a:r>
            <a:r>
              <a:rPr lang="sl-SI" dirty="0" err="1">
                <a:solidFill>
                  <a:srgbClr val="FF0000"/>
                </a:solidFill>
              </a:rPr>
              <a:t>am</a:t>
            </a:r>
            <a:r>
              <a:rPr lang="sl-SI" dirty="0">
                <a:solidFill>
                  <a:srgbClr val="FF0000"/>
                </a:solidFill>
              </a:rPr>
              <a:t> I?</a:t>
            </a:r>
          </a:p>
          <a:p>
            <a:pPr marL="0" indent="0">
              <a:buNone/>
            </a:pPr>
            <a:endParaRPr lang="sl-SI" dirty="0"/>
          </a:p>
          <a:p>
            <a:r>
              <a:rPr lang="en-GB" dirty="0"/>
              <a:t>V</a:t>
            </a:r>
            <a:r>
              <a:rPr lang="en-US" dirty="0" err="1"/>
              <a:t>alues</a:t>
            </a:r>
            <a:r>
              <a:rPr lang="en-US" dirty="0"/>
              <a:t> that are important or I consider to be important?</a:t>
            </a:r>
            <a:endParaRPr lang="en-GB" dirty="0"/>
          </a:p>
          <a:p>
            <a:r>
              <a:rPr lang="en-US" dirty="0"/>
              <a:t>My beliefs? How I express them? </a:t>
            </a:r>
          </a:p>
          <a:p>
            <a:r>
              <a:rPr lang="en-US" dirty="0"/>
              <a:t>My dreams, hopes, desires?</a:t>
            </a:r>
          </a:p>
          <a:p>
            <a:r>
              <a:rPr lang="en-US" dirty="0"/>
              <a:t>My emotional engagement in my </a:t>
            </a:r>
            <a:r>
              <a:rPr lang="sl-SI" dirty="0"/>
              <a:t>                                              </a:t>
            </a:r>
            <a:r>
              <a:rPr lang="en-US" dirty="0"/>
              <a:t>relationships?</a:t>
            </a:r>
          </a:p>
          <a:p>
            <a:r>
              <a:rPr lang="en-US" dirty="0"/>
              <a:t>The life that I want to live?</a:t>
            </a:r>
          </a:p>
          <a:p>
            <a:pPr marL="0" indent="0">
              <a:buNone/>
            </a:pPr>
            <a:endParaRPr lang="en-GB" dirty="0"/>
          </a:p>
          <a:p>
            <a:pPr marL="0" indent="0">
              <a:buNone/>
            </a:pPr>
            <a:endParaRPr lang="en-US" dirty="0"/>
          </a:p>
          <a:p>
            <a:pPr marL="0" indent="0">
              <a:buNone/>
            </a:pPr>
            <a:endParaRPr lang="sv-SE" dirty="0"/>
          </a:p>
        </p:txBody>
      </p:sp>
      <p:pic>
        <p:nvPicPr>
          <p:cNvPr id="4" name="Slika 3"/>
          <p:cNvPicPr>
            <a:picLocks noChangeAspect="1"/>
          </p:cNvPicPr>
          <p:nvPr/>
        </p:nvPicPr>
        <p:blipFill>
          <a:blip r:embed="rId4"/>
          <a:stretch>
            <a:fillRect/>
          </a:stretch>
        </p:blipFill>
        <p:spPr>
          <a:xfrm>
            <a:off x="6704240" y="3708018"/>
            <a:ext cx="4497161" cy="2224073"/>
          </a:xfrm>
          <a:prstGeom prst="rect">
            <a:avLst/>
          </a:prstGeom>
        </p:spPr>
      </p:pic>
      <p:pic>
        <p:nvPicPr>
          <p:cNvPr id="7" name="Slika 6"/>
          <p:cNvPicPr>
            <a:picLocks noChangeAspect="1"/>
          </p:cNvPicPr>
          <p:nvPr/>
        </p:nvPicPr>
        <p:blipFill>
          <a:blip r:embed="rId3"/>
          <a:stretch>
            <a:fillRect/>
          </a:stretch>
        </p:blipFill>
        <p:spPr>
          <a:xfrm>
            <a:off x="3356333" y="944858"/>
            <a:ext cx="3209925" cy="2076450"/>
          </a:xfrm>
          <a:prstGeom prst="rect">
            <a:avLst/>
          </a:prstGeom>
        </p:spPr>
      </p:pic>
    </p:spTree>
    <p:extLst>
      <p:ext uri="{BB962C8B-B14F-4D97-AF65-F5344CB8AC3E}">
        <p14:creationId xmlns:p14="http://schemas.microsoft.com/office/powerpoint/2010/main" val="7406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1372927" y="1498600"/>
            <a:ext cx="3702052" cy="4114800"/>
          </a:xfrm>
        </p:spPr>
        <p:txBody>
          <a:bodyPr anchor="ctr">
            <a:normAutofit/>
          </a:bodyPr>
          <a:lstStyle/>
          <a:p>
            <a:pPr algn="ctr"/>
            <a:r>
              <a:rPr lang="sl-SI" dirty="0" err="1"/>
              <a:t>Framework</a:t>
            </a:r>
            <a:r>
              <a:rPr lang="sl-SI" dirty="0"/>
              <a:t> </a:t>
            </a:r>
            <a:br>
              <a:rPr lang="sl-SI" dirty="0"/>
            </a:br>
            <a:r>
              <a:rPr lang="sl-SI" dirty="0" err="1"/>
              <a:t>MCCormack</a:t>
            </a:r>
            <a:r>
              <a:rPr lang="sl-SI" dirty="0"/>
              <a:t> </a:t>
            </a:r>
            <a:br>
              <a:rPr lang="sl-SI" dirty="0"/>
            </a:br>
            <a:r>
              <a:rPr lang="sl-SI" dirty="0"/>
              <a:t>&amp; </a:t>
            </a:r>
            <a:r>
              <a:rPr lang="sl-SI" dirty="0" err="1"/>
              <a:t>McCance</a:t>
            </a:r>
            <a:r>
              <a:rPr lang="sl-SI" dirty="0"/>
              <a:t>, 2006,2010,2017</a:t>
            </a:r>
            <a:endParaRPr lang="sv-SE" dirty="0"/>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Označba mesta vsebine 5"/>
          <p:cNvPicPr>
            <a:picLocks noGrp="1" noChangeAspect="1"/>
          </p:cNvPicPr>
          <p:nvPr>
            <p:ph idx="1"/>
          </p:nvPr>
        </p:nvPicPr>
        <p:blipFill>
          <a:blip r:embed="rId3"/>
          <a:stretch>
            <a:fillRect/>
          </a:stretch>
        </p:blipFill>
        <p:spPr>
          <a:xfrm>
            <a:off x="6146764" y="685800"/>
            <a:ext cx="5994472" cy="5883719"/>
          </a:xfrm>
          <a:prstGeom prst="rect">
            <a:avLst/>
          </a:prstGeom>
        </p:spPr>
      </p:pic>
    </p:spTree>
    <p:extLst>
      <p:ext uri="{BB962C8B-B14F-4D97-AF65-F5344CB8AC3E}">
        <p14:creationId xmlns:p14="http://schemas.microsoft.com/office/powerpoint/2010/main" val="1012922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11A78F1E-0C10-AF7D-0204-60CCF43BF360}"/>
              </a:ext>
            </a:extLst>
          </p:cNvPr>
          <p:cNvSpPr>
            <a:spLocks noGrp="1"/>
          </p:cNvSpPr>
          <p:nvPr>
            <p:ph type="title"/>
          </p:nvPr>
        </p:nvSpPr>
        <p:spPr>
          <a:xfrm>
            <a:off x="1371599" y="1010097"/>
            <a:ext cx="9486901" cy="1010088"/>
          </a:xfrm>
          <a:solidFill>
            <a:schemeClr val="bg1">
              <a:lumMod val="85000"/>
            </a:schemeClr>
          </a:solidFill>
        </p:spPr>
        <p:txBody>
          <a:bodyPr anchor="b">
            <a:normAutofit/>
          </a:bodyPr>
          <a:lstStyle/>
          <a:p>
            <a:pPr algn="ctr"/>
            <a:r>
              <a:rPr lang="sv-SE" dirty="0"/>
              <a:t>Person-centred practice</a:t>
            </a:r>
          </a:p>
        </p:txBody>
      </p:sp>
      <p:sp>
        <p:nvSpPr>
          <p:cNvPr id="3" name="Platshållare för innehåll 2">
            <a:extLst>
              <a:ext uri="{FF2B5EF4-FFF2-40B4-BE49-F238E27FC236}">
                <a16:creationId xmlns:a16="http://schemas.microsoft.com/office/drawing/2014/main" id="{042EEAC1-F699-E59A-E358-C57452A2AF27}"/>
              </a:ext>
            </a:extLst>
          </p:cNvPr>
          <p:cNvSpPr>
            <a:spLocks noGrp="1"/>
          </p:cNvSpPr>
          <p:nvPr>
            <p:ph idx="1"/>
          </p:nvPr>
        </p:nvSpPr>
        <p:spPr>
          <a:xfrm>
            <a:off x="1371600" y="2206257"/>
            <a:ext cx="9486901" cy="3540642"/>
          </a:xfrm>
          <a:solidFill>
            <a:schemeClr val="bg1">
              <a:lumMod val="85000"/>
            </a:schemeClr>
          </a:solidFill>
        </p:spPr>
        <p:txBody>
          <a:bodyPr>
            <a:normAutofit lnSpcReduction="10000"/>
          </a:bodyPr>
          <a:lstStyle/>
          <a:p>
            <a:r>
              <a:rPr lang="en-US" dirty="0"/>
              <a:t>PCP as defined by McCormack and </a:t>
            </a:r>
            <a:r>
              <a:rPr lang="en-US" dirty="0" err="1"/>
              <a:t>McCance</a:t>
            </a:r>
            <a:r>
              <a:rPr lang="en-US" dirty="0"/>
              <a:t> (2017, p 3) is:</a:t>
            </a:r>
          </a:p>
          <a:p>
            <a:pPr marL="0" indent="0">
              <a:buNone/>
            </a:pPr>
            <a:endParaRPr lang="en-US" dirty="0"/>
          </a:p>
          <a:p>
            <a:pPr marL="0" indent="0" algn="just">
              <a:buNone/>
            </a:pPr>
            <a:r>
              <a:rPr lang="en-US" dirty="0"/>
              <a:t>‘An approach to practice established through the formation and fostering of healthful relationships between all care providers, service users and others significant to them in their lives. It is underpinned by the values of respect for persons, individuals’ right to self-determination, mutual respect and understanding. It is enabled by cultures of empowerment that foster continuous approaches to practice development.’</a:t>
            </a:r>
          </a:p>
          <a:p>
            <a:endParaRPr lang="sv-SE" dirty="0"/>
          </a:p>
        </p:txBody>
      </p:sp>
    </p:spTree>
    <p:extLst>
      <p:ext uri="{BB962C8B-B14F-4D97-AF65-F5344CB8AC3E}">
        <p14:creationId xmlns:p14="http://schemas.microsoft.com/office/powerpoint/2010/main" val="1272220563"/>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01F989C53CE146AEC6C466A9F3668A" ma:contentTypeVersion="14" ma:contentTypeDescription="Create a new document." ma:contentTypeScope="" ma:versionID="4fc67a16d8e77db0e22ae2d1d9fe12da">
  <xsd:schema xmlns:xsd="http://www.w3.org/2001/XMLSchema" xmlns:xs="http://www.w3.org/2001/XMLSchema" xmlns:p="http://schemas.microsoft.com/office/2006/metadata/properties" xmlns:ns3="bb6c800b-615a-430a-9aab-3fcdd4f7c8fb" xmlns:ns4="d5cafeb7-a468-45e2-9663-bb61ad845d33" targetNamespace="http://schemas.microsoft.com/office/2006/metadata/properties" ma:root="true" ma:fieldsID="cb7d4d7f157949e156ca39d9489f4446" ns3:_="" ns4:_="">
    <xsd:import namespace="bb6c800b-615a-430a-9aab-3fcdd4f7c8fb"/>
    <xsd:import namespace="d5cafeb7-a468-45e2-9663-bb61ad845d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800b-615a-430a-9aab-3fcdd4f7c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cafeb7-a468-45e2-9663-bb61ad845d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DC7ECB-CF66-47F5-8237-5D43C5D7A8CD}">
  <ds:schemaRefs>
    <ds:schemaRef ds:uri="http://schemas.microsoft.com/office/2006/metadata/properties"/>
    <ds:schemaRef ds:uri="bb6c800b-615a-430a-9aab-3fcdd4f7c8fb"/>
    <ds:schemaRef ds:uri="http://purl.org/dc/term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d5cafeb7-a468-45e2-9663-bb61ad845d33"/>
  </ds:schemaRefs>
</ds:datastoreItem>
</file>

<file path=customXml/itemProps2.xml><?xml version="1.0" encoding="utf-8"?>
<ds:datastoreItem xmlns:ds="http://schemas.openxmlformats.org/officeDocument/2006/customXml" ds:itemID="{46B22F45-EBBC-40B2-9584-F3529DC801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800b-615a-430a-9aab-3fcdd4f7c8fb"/>
    <ds:schemaRef ds:uri="d5cafeb7-a468-45e2-9663-bb61ad845d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0B3974-A304-41B0-8DA6-F76B34F74F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14720</TotalTime>
  <Words>9135</Words>
  <Application>Microsoft Office PowerPoint</Application>
  <PresentationFormat>Widescreen</PresentationFormat>
  <Paragraphs>565</Paragraphs>
  <Slides>46</Slides>
  <Notes>44</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ClassicFrameVTI</vt:lpstr>
      <vt:lpstr>    PERSON-CENTERED CARE (PCC)  McCormack &amp; McCance     </vt:lpstr>
      <vt:lpstr>INTENDED LEARNING OUTCOMES</vt:lpstr>
      <vt:lpstr>PCC - Framework highlights</vt:lpstr>
      <vt:lpstr>PowerPoint Presentation</vt:lpstr>
      <vt:lpstr>Defining  PERSON–Centered care</vt:lpstr>
      <vt:lpstr>Knowing and Becoming Model</vt:lpstr>
      <vt:lpstr>                              THE CONCEPT                             OF PERSON</vt:lpstr>
      <vt:lpstr>Framework  MCCormack  &amp; McCance, 2006,2010,2017</vt:lpstr>
      <vt:lpstr>Person-centred practice</vt:lpstr>
      <vt:lpstr>Person centred practice framework     </vt:lpstr>
      <vt:lpstr>Methods and tools used to explore person-centred practice</vt:lpstr>
      <vt:lpstr>1  Macro context  </vt:lpstr>
      <vt:lpstr>1 Macro context  </vt:lpstr>
      <vt:lpstr>2 PREREQUISITES</vt:lpstr>
      <vt:lpstr>2. Prerequisites</vt:lpstr>
      <vt:lpstr>2. Prerequisites</vt:lpstr>
      <vt:lpstr>2. Prerequisites</vt:lpstr>
      <vt:lpstr>2. Prerequisites</vt:lpstr>
      <vt:lpstr>2. Prerequisites</vt:lpstr>
      <vt:lpstr>2. Prerequisites</vt:lpstr>
      <vt:lpstr>3.  care environment</vt:lpstr>
      <vt:lpstr>3. The care environment</vt:lpstr>
      <vt:lpstr>3. The care environment</vt:lpstr>
      <vt:lpstr>3. The care environment</vt:lpstr>
      <vt:lpstr>3. The care environment</vt:lpstr>
      <vt:lpstr>3. The care environment</vt:lpstr>
      <vt:lpstr>3. The care environment</vt:lpstr>
      <vt:lpstr>3. The care environment</vt:lpstr>
      <vt:lpstr>4  Person-centred processes</vt:lpstr>
      <vt:lpstr>4. Person-centred processes</vt:lpstr>
      <vt:lpstr>4. Person-centred processes</vt:lpstr>
      <vt:lpstr>4. Person-centred processes</vt:lpstr>
      <vt:lpstr>4. Person-centred processes</vt:lpstr>
      <vt:lpstr>4. Person-centred processes</vt:lpstr>
      <vt:lpstr>5 Outcomes </vt:lpstr>
      <vt:lpstr>5. Outcomes </vt:lpstr>
      <vt:lpstr>5. Outcomes </vt:lpstr>
      <vt:lpstr>5. Outcomes </vt:lpstr>
      <vt:lpstr>5. Outcomes </vt:lpstr>
      <vt:lpstr>5. Outcomes </vt:lpstr>
      <vt:lpstr>5. Outcomes </vt:lpstr>
      <vt:lpstr>5. Outcomes </vt:lpstr>
      <vt:lpstr>5. Outcomes </vt:lpstr>
      <vt:lpstr>5. Outcomes </vt:lpstr>
      <vt:lpstr>references</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Theory and practical application McCormack &amp; McCance   (3 hours)</dc:title>
  <dc:creator>Katarina Galof</dc:creator>
  <cp:lastModifiedBy>Katarina Galof</cp:lastModifiedBy>
  <cp:revision>205</cp:revision>
  <dcterms:created xsi:type="dcterms:W3CDTF">2022-08-04T10:13:19Z</dcterms:created>
  <dcterms:modified xsi:type="dcterms:W3CDTF">2023-05-08T15:15:57Z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0x0101004501F989C53CE146AEC6C466A9F3668A</vt:lpwstr>
  </property>
  <property fmtid="{D5CDD505-2E9C-101B-9397-08002B2CF9AE}" pid="3" name="MSIP_Label_9144ccec-98ca-4847-b090-103d5c6592f4_Enabled">
    <vt:lpwstr>true</vt:lpwstr>
  </property>
  <property fmtid="{D5CDD505-2E9C-101B-9397-08002B2CF9AE}" pid="4" name="MSIP_Label_9144ccec-98ca-4847-b090-103d5c6592f4_SetDate">
    <vt:lpwstr>2023-05-08T15:15:57Z</vt:lpwstr>
  </property>
  <property fmtid="{D5CDD505-2E9C-101B-9397-08002B2CF9AE}" pid="5" name="MSIP_Label_9144ccec-98ca-4847-b090-103d5c6592f4_Method">
    <vt:lpwstr>Standard</vt:lpwstr>
  </property>
  <property fmtid="{D5CDD505-2E9C-101B-9397-08002B2CF9AE}" pid="6" name="MSIP_Label_9144ccec-98ca-4847-b090-103d5c6592f4_Name">
    <vt:lpwstr>Information class 1</vt:lpwstr>
  </property>
  <property fmtid="{D5CDD505-2E9C-101B-9397-08002B2CF9AE}" pid="7" name="MSIP_Label_9144ccec-98ca-4847-b090-103d5c6592f4_SiteId">
    <vt:lpwstr>fb665cd7-b4b7-4578-8a42-29ff69176bdf</vt:lpwstr>
  </property>
  <property fmtid="{D5CDD505-2E9C-101B-9397-08002B2CF9AE}" pid="8" name="MSIP_Label_9144ccec-98ca-4847-b090-103d5c6592f4_ActionId">
    <vt:lpwstr>24391af2-a637-42e8-96d2-7979c470da43</vt:lpwstr>
  </property>
  <property fmtid="{D5CDD505-2E9C-101B-9397-08002B2CF9AE}" pid="9" name="MSIP_Label_9144ccec-98ca-4847-b090-103d5c6592f4_ContentBits">
    <vt:lpwstr>0</vt:lpwstr>
  </property>
</Properties>
</file>