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326" autoAdjust="0"/>
  </p:normalViewPr>
  <p:slideViewPr>
    <p:cSldViewPr snapToGrid="0" showGuides="1">
      <p:cViewPr varScale="1">
        <p:scale>
          <a:sx n="97" d="100"/>
          <a:sy n="97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CB44A-20C3-4DD2-9ADA-20797D41431C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58E5-2204-485E-81D0-36458E2915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86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Person </a:t>
            </a:r>
            <a:r>
              <a:rPr lang="en-US" dirty="0" err="1" smtClean="0"/>
              <a:t>centred</a:t>
            </a:r>
            <a:r>
              <a:rPr lang="en-US" dirty="0" smtClean="0"/>
              <a:t> outcomes are the central construct within the framework and represent the results expected from effective person </a:t>
            </a:r>
            <a:r>
              <a:rPr lang="en-US" dirty="0" err="1" smtClean="0"/>
              <a:t>centred</a:t>
            </a:r>
            <a:r>
              <a:rPr lang="en-US" dirty="0" smtClean="0"/>
              <a:t> </a:t>
            </a:r>
            <a:r>
              <a:rPr lang="en-US" dirty="0" err="1" smtClean="0"/>
              <a:t>practice.The</a:t>
            </a:r>
            <a:r>
              <a:rPr lang="en-US" dirty="0" smtClean="0"/>
              <a:t> outcomes include a good experience of care, involvement in care, feeling of well being and existence of a health culture (previously creating  a </a:t>
            </a:r>
            <a:r>
              <a:rPr lang="en-US" dirty="0" err="1" smtClean="0"/>
              <a:t>therateutic</a:t>
            </a:r>
            <a:r>
              <a:rPr lang="en-US" dirty="0" smtClean="0"/>
              <a:t> environment).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386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https://www.cpcpr.org/_files/ugd/26205d_e31213a6afbc4e18b4cfa2d2c3386357.pdf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904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en-US" dirty="0" smtClean="0"/>
              <a:t>At the end you will find some notes for your further reading and an explanation of the practice of McCormack and </a:t>
            </a:r>
            <a:r>
              <a:rPr lang="en-US" dirty="0" err="1" smtClean="0"/>
              <a:t>McCance</a:t>
            </a:r>
            <a:r>
              <a:rPr lang="en-US" dirty="0" smtClean="0"/>
              <a:t>.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6123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good nursing experience reflects the valuation a patient or nurse places on their episode of care. At the </a:t>
            </a:r>
            <a:r>
              <a:rPr lang="en-US" dirty="0" err="1" smtClean="0"/>
              <a:t>organisational</a:t>
            </a:r>
            <a:r>
              <a:rPr lang="en-US" dirty="0" smtClean="0"/>
              <a:t> level, surveys are often conducted and lack </a:t>
            </a:r>
            <a:r>
              <a:rPr lang="en-US" dirty="0" err="1" smtClean="0"/>
              <a:t>depth.The</a:t>
            </a:r>
            <a:r>
              <a:rPr lang="en-US" dirty="0" smtClean="0"/>
              <a:t> decision to refine this outcome measure was based on research findings, as well as strategies and policies that focus on patient </a:t>
            </a:r>
            <a:r>
              <a:rPr lang="en-US" dirty="0" err="1" smtClean="0"/>
              <a:t>experience.Patient</a:t>
            </a:r>
            <a:r>
              <a:rPr lang="en-US" dirty="0" smtClean="0"/>
              <a:t> experience varies widely and is defined as feedback from patients about what actually happened during the course of care or treatment.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71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McCance</a:t>
            </a:r>
            <a:r>
              <a:rPr lang="en-US" dirty="0" smtClean="0"/>
              <a:t> made the point that positive care experiences create a sense of well-being in patients and are a sign that patients feel valued. Similarly, professionals need to feel valued for their work, and this is also seen as a key aspect of outcome assessment in person-</a:t>
            </a:r>
            <a:r>
              <a:rPr lang="en-US" dirty="0" err="1" smtClean="0"/>
              <a:t>centred</a:t>
            </a:r>
            <a:r>
              <a:rPr lang="en-US" dirty="0" smtClean="0"/>
              <a:t> </a:t>
            </a:r>
            <a:r>
              <a:rPr lang="en-US" dirty="0" err="1" smtClean="0"/>
              <a:t>practise</a:t>
            </a:r>
            <a:r>
              <a:rPr lang="en-US" dirty="0" smtClean="0"/>
              <a:t>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70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healthy culture means living a positive life that embraces all dimensions of our </a:t>
            </a:r>
            <a:r>
              <a:rPr lang="en-US" dirty="0" err="1" smtClean="0"/>
              <a:t>being.A</a:t>
            </a:r>
            <a:r>
              <a:rPr lang="en-US" dirty="0" smtClean="0"/>
              <a:t> healthy culture is one in which decision-making is shared, relationships among employees are collaborative, leadership is transformative, innovative </a:t>
            </a:r>
            <a:r>
              <a:rPr lang="en-US" dirty="0" err="1" smtClean="0"/>
              <a:t>practises</a:t>
            </a:r>
            <a:r>
              <a:rPr lang="en-US" dirty="0" smtClean="0"/>
              <a:t> are supported, and the end result is for teams to work to develop a workplace that is people-</a:t>
            </a:r>
            <a:r>
              <a:rPr lang="en-US" dirty="0" err="1" smtClean="0"/>
              <a:t>centred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use of the term "healthy" reflects good health performance more broadly.</a:t>
            </a:r>
          </a:p>
          <a:p>
            <a:endParaRPr lang="en-US" dirty="0" smtClean="0"/>
          </a:p>
          <a:p>
            <a:r>
              <a:rPr lang="en-US" dirty="0" smtClean="0"/>
              <a:t>It has already been proven that empowering staff to deliver person-</a:t>
            </a:r>
            <a:r>
              <a:rPr lang="en-US" dirty="0" err="1" smtClean="0"/>
              <a:t>centred</a:t>
            </a:r>
            <a:r>
              <a:rPr lang="en-US" dirty="0" smtClean="0"/>
              <a:t> care has benefits for staff and consequently increases retention and job satisfaction.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27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US" dirty="0" smtClean="0"/>
              <a:t>The Person-Centered Practice Inventory - Staff (PCPI - S) is a psychometrically valid instrument that specifically relates to a theoretical framework for person-centered practice and provides a general measure of person-centeredness. Here https://www.cpcpr.org/resources you can download the English, German, Swiss-German, Danish, Norwegian, Spanish and Malaysian versions of the PCPI-S and PCPI-C (Nursing).</a:t>
            </a:r>
          </a:p>
          <a:p>
            <a:endParaRPr lang="en-US" dirty="0" smtClean="0"/>
          </a:p>
          <a:p>
            <a:r>
              <a:rPr lang="en-US" dirty="0" smtClean="0"/>
              <a:t>On the following slides you will find the measurement instruments of the Person-Centered Practice Inventory (PCPI).</a:t>
            </a:r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064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US" dirty="0" smtClean="0"/>
              <a:t>On the following slides you will find measurement tools from the Person-Centered Practice Inventory (PCPI), assessment forms for staff, service users and a revised tool for critical analysis of workplace culture 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580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https://www.cpcpr.org/_files/ugd/26205d_a985e51cdaca4fa293aa3540631a7bb1.pdf</a:t>
            </a:r>
            <a:endParaRPr lang="sl-SI" dirty="0" smtClean="0"/>
          </a:p>
          <a:p>
            <a:endParaRPr lang="sl-SI" dirty="0" smtClean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813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https://www.cpcpr.org/_files/ugd/26205d_3b93f3201fe04acdbf1cb0544b51d575.pdf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980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https://www.cpcpr.org/_files/ugd/26205d_69c91d56cfe847a8919649a43d8cd991.pdf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EA363-B87A-4919-8D6E-56217451F59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4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43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7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6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0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3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3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4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2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BFA52C-DBA5-455A-00A8-86BD2734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44024E5-F026-887B-0652-A2AB6F65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5/3/2023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8402714-F866-B0FC-1657-94A99310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BA06C99-7B20-E2B5-1E8A-945C7614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2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1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CA9807-2DBD-291C-D985-30E077F4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22B7B87-88FA-57E4-4563-B6B290C90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E42E8-8B57-452D-A122-4DCE9AC771EF}" type="datetime1">
              <a:rPr lang="en-US" smtClean="0"/>
              <a:t>5/3/2023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8B8B396-731C-DD77-2651-388E139DC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74479BB-262C-3368-49E1-911A599C6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6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2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0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11/jocn.14492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nursekey.com/the-person-centred-practice-framework/" TargetMode="Externa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https://pubmed.ncbi.nlm.nih.gov/22088150/" TargetMode="External"/><Relationship Id="rId5" Type="http://schemas.openxmlformats.org/officeDocument/2006/relationships/hyperlink" Target="https://www.cpcpr.org/resources" TargetMode="Externa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pcpr.org/_files/ugd/26205d_a985e51cdaca4fa293aa3540631a7bb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BD1C247-1E5B-4399-87F8-31C532F0A2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F0F311-CB15-4C1D-937F-8DBB429D8E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E6F70DE8-A2A4-4336-A602-73036FEDC7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4724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C37474-18AF-4624-880A-2ACF6A6507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Označba mesta vsebine 2"/>
          <p:cNvSpPr>
            <a:spLocks noGrp="1"/>
          </p:cNvSpPr>
          <p:nvPr>
            <p:ph type="title"/>
          </p:nvPr>
        </p:nvSpPr>
        <p:spPr>
          <a:xfrm>
            <a:off x="1054100" y="1498600"/>
            <a:ext cx="4021138" cy="4114800"/>
          </a:xfrm>
        </p:spPr>
        <p:txBody>
          <a:bodyPr/>
          <a:lstStyle/>
          <a:p>
            <a:r>
              <a:rPr lang="en-GB" dirty="0" smtClean="0"/>
              <a:t>5</a:t>
            </a:r>
            <a:br>
              <a:rPr lang="en-GB" dirty="0" smtClean="0"/>
            </a:br>
            <a:r>
              <a:rPr lang="en-GB" dirty="0" smtClean="0"/>
              <a:t>Outcomes </a:t>
            </a:r>
            <a:endParaRPr lang="en-GB" dirty="0"/>
          </a:p>
        </p:txBody>
      </p:sp>
      <p:sp>
        <p:nvSpPr>
          <p:cNvPr id="11" name="Označba mesta vsebine 2"/>
          <p:cNvSpPr>
            <a:spLocks noGrp="1"/>
          </p:cNvSpPr>
          <p:nvPr>
            <p:ph idx="1"/>
          </p:nvPr>
        </p:nvSpPr>
        <p:spPr>
          <a:xfrm>
            <a:off x="6477000" y="558800"/>
            <a:ext cx="5029200" cy="58039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FF0000"/>
                </a:solidFill>
              </a:rPr>
              <a:t>Healthful </a:t>
            </a:r>
            <a:r>
              <a:rPr lang="en-GB" dirty="0" smtClean="0">
                <a:solidFill>
                  <a:srgbClr val="FF0000"/>
                </a:solidFill>
              </a:rPr>
              <a:t>culture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B050"/>
                </a:solidFill>
              </a:rPr>
              <a:t>Feeling of well being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B0F0"/>
                </a:solidFill>
              </a:rPr>
              <a:t>Involvement in care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7030A0"/>
                </a:solidFill>
              </a:rPr>
              <a:t>Good care experience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5"/>
          <a:srcRect l="13333" t="19037" r="51583" b="18889"/>
          <a:stretch/>
        </p:blipFill>
        <p:spPr>
          <a:xfrm>
            <a:off x="1518211" y="685798"/>
            <a:ext cx="3891989" cy="3873500"/>
          </a:xfrm>
          <a:prstGeom prst="rect">
            <a:avLst/>
          </a:prstGeom>
        </p:spPr>
      </p:pic>
      <p:cxnSp>
        <p:nvCxnSpPr>
          <p:cNvPr id="9" name="Raven puščični povezovalnik 8"/>
          <p:cNvCxnSpPr/>
          <p:nvPr/>
        </p:nvCxnSpPr>
        <p:spPr>
          <a:xfrm flipH="1">
            <a:off x="3441700" y="685798"/>
            <a:ext cx="1320800" cy="1943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9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64"/>
    </mc:Choice>
    <mc:Fallback>
      <p:transition spd="slow" advTm="265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/>
              <a:t>5. </a:t>
            </a:r>
            <a:r>
              <a:rPr lang="en-US" dirty="0"/>
              <a:t>Outcomes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2179825"/>
            <a:ext cx="9486901" cy="3540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sv-SE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46" y="3289173"/>
            <a:ext cx="10637354" cy="277419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784" y="2324005"/>
            <a:ext cx="10195477" cy="6286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b="3828"/>
          <a:stretch/>
        </p:blipFill>
        <p:spPr>
          <a:xfrm>
            <a:off x="9544050" y="952367"/>
            <a:ext cx="1314450" cy="103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5"/>
    </mc:Choice>
    <mc:Fallback>
      <p:transition spd="slow" advTm="12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sv-SE" dirty="0" err="1"/>
              <a:t>references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2179825"/>
            <a:ext cx="9486901" cy="354064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AutoNum type="arabicPeriod"/>
            </a:pPr>
            <a:r>
              <a:rPr lang="sl-SI" dirty="0" smtClean="0"/>
              <a:t>Centre </a:t>
            </a:r>
            <a:r>
              <a:rPr lang="sl-SI" dirty="0" err="1"/>
              <a:t>for</a:t>
            </a:r>
            <a:r>
              <a:rPr lang="sl-SI" dirty="0"/>
              <a:t> person-</a:t>
            </a:r>
            <a:r>
              <a:rPr lang="sl-SI" dirty="0" err="1"/>
              <a:t>centred</a:t>
            </a:r>
            <a:r>
              <a:rPr lang="sl-SI" dirty="0"/>
              <a:t> </a:t>
            </a:r>
            <a:r>
              <a:rPr lang="sl-SI" dirty="0" err="1" smtClean="0"/>
              <a:t>practice</a:t>
            </a:r>
            <a:r>
              <a:rPr lang="sl-SI" dirty="0" smtClean="0"/>
              <a:t> </a:t>
            </a:r>
            <a:r>
              <a:rPr lang="sl-SI" dirty="0" err="1" smtClean="0"/>
              <a:t>resarch</a:t>
            </a:r>
            <a:r>
              <a:rPr lang="sl-SI" dirty="0"/>
              <a:t>. </a:t>
            </a:r>
            <a:r>
              <a:rPr lang="sl-SI" dirty="0">
                <a:hlinkClick r:id="rId5"/>
              </a:rPr>
              <a:t>https://</a:t>
            </a:r>
            <a:r>
              <a:rPr lang="sl-SI" dirty="0" smtClean="0">
                <a:hlinkClick r:id="rId5"/>
              </a:rPr>
              <a:t>www.cpcpr.org/resources</a:t>
            </a:r>
            <a:r>
              <a:rPr lang="sl-SI" dirty="0" smtClean="0"/>
              <a:t> </a:t>
            </a:r>
          </a:p>
          <a:p>
            <a:pPr marL="457200" indent="-457200">
              <a:buAutoNum type="arabicPeriod"/>
            </a:pPr>
            <a:r>
              <a:rPr lang="en-US" dirty="0" err="1" smtClean="0"/>
              <a:t>McCance</a:t>
            </a:r>
            <a:r>
              <a:rPr lang="en-US" dirty="0"/>
              <a:t>, T., McCormack, B., &amp; Dewing, J. (2011). An exploration of person-</a:t>
            </a:r>
            <a:r>
              <a:rPr lang="en-US" dirty="0" err="1"/>
              <a:t>centredness</a:t>
            </a:r>
            <a:r>
              <a:rPr lang="en-US" dirty="0"/>
              <a:t> in practice. Online journal of issues in nursing, 16(2), 1. </a:t>
            </a:r>
            <a:r>
              <a:rPr lang="en-US" dirty="0">
                <a:hlinkClick r:id="rId6"/>
              </a:rPr>
              <a:t>https://pubmed.ncbi.nlm.nih.gov/22088150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McCance</a:t>
            </a:r>
            <a:r>
              <a:rPr lang="en-US" dirty="0"/>
              <a:t>, T., McCormack, B. ( ). The Person-</a:t>
            </a:r>
            <a:r>
              <a:rPr lang="en-US" dirty="0" err="1"/>
              <a:t>centred</a:t>
            </a:r>
            <a:r>
              <a:rPr lang="en-US" dirty="0"/>
              <a:t> practice framework. Chapter 3. </a:t>
            </a:r>
            <a:r>
              <a:rPr lang="en-US" dirty="0">
                <a:hlinkClick r:id="rId7"/>
              </a:rPr>
              <a:t>https://nursekey.com/the-person-centred-practice-framework</a:t>
            </a:r>
            <a:r>
              <a:rPr lang="en-US" dirty="0" smtClean="0">
                <a:hlinkClick r:id="rId7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smtClean="0"/>
              <a:t>Cardiff</a:t>
            </a:r>
            <a:r>
              <a:rPr lang="en-US" dirty="0"/>
              <a:t>, S., McCormack, B., &amp; </a:t>
            </a:r>
            <a:r>
              <a:rPr lang="en-US" dirty="0" err="1"/>
              <a:t>McCance</a:t>
            </a:r>
            <a:r>
              <a:rPr lang="en-US" dirty="0"/>
              <a:t>, T. (2018). Person-</a:t>
            </a:r>
            <a:r>
              <a:rPr lang="en-US" dirty="0" err="1"/>
              <a:t>centred</a:t>
            </a:r>
            <a:r>
              <a:rPr lang="en-US" dirty="0"/>
              <a:t> leadership: A relational approach to leadership derived through action research. Journal of clinical nursing, 27(15-16), 3056–3069. </a:t>
            </a:r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doi.org/10.1111/jocn.14492</a:t>
            </a:r>
            <a:r>
              <a:rPr lang="en-US" dirty="0" smtClean="0"/>
              <a:t> </a:t>
            </a:r>
            <a:endParaRPr lang="en-US" dirty="0"/>
          </a:p>
          <a:p>
            <a:pPr marL="457200" indent="-457200">
              <a:buAutoNum type="arabicPeriod"/>
            </a:pPr>
            <a:r>
              <a:rPr lang="en-US" dirty="0" err="1" smtClean="0"/>
              <a:t>Mayer,H</a:t>
            </a:r>
            <a:r>
              <a:rPr lang="en-US" dirty="0"/>
              <a:t>., McCormack, B., Hildebrandt, C., </a:t>
            </a:r>
            <a:r>
              <a:rPr lang="en-US" dirty="0" err="1"/>
              <a:t>Köck-Hódi</a:t>
            </a:r>
            <a:r>
              <a:rPr lang="en-US" dirty="0"/>
              <a:t>, S., </a:t>
            </a:r>
            <a:r>
              <a:rPr lang="en-US" dirty="0" err="1"/>
              <a:t>Zoje</a:t>
            </a:r>
            <a:r>
              <a:rPr lang="en-US" dirty="0"/>
              <a:t>, E. &amp; </a:t>
            </a:r>
            <a:r>
              <a:rPr lang="en-US" dirty="0" err="1"/>
              <a:t>Wallner</a:t>
            </a:r>
            <a:r>
              <a:rPr lang="en-US" dirty="0"/>
              <a:t>, M. (2020). Knowing the person of the resident – a theoretical framework for Person-</a:t>
            </a:r>
            <a:r>
              <a:rPr lang="en-US" dirty="0" err="1"/>
              <a:t>centred</a:t>
            </a:r>
            <a:r>
              <a:rPr lang="en-US" dirty="0"/>
              <a:t> Practice in Long-term </a:t>
            </a:r>
            <a:r>
              <a:rPr lang="en-US" dirty="0" smtClean="0"/>
              <a:t>Care </a:t>
            </a:r>
            <a:r>
              <a:rPr lang="en-US" dirty="0"/>
              <a:t>(</a:t>
            </a:r>
            <a:r>
              <a:rPr lang="en-US" dirty="0" err="1"/>
              <a:t>PeoPLe</a:t>
            </a:r>
            <a:r>
              <a:rPr lang="en-US" dirty="0"/>
              <a:t>). </a:t>
            </a:r>
            <a:r>
              <a:rPr lang="en-US" dirty="0" smtClean="0"/>
              <a:t>International </a:t>
            </a:r>
            <a:r>
              <a:rPr lang="en-US" dirty="0"/>
              <a:t>Practice Development Journal 10(2):1-16. </a:t>
            </a:r>
            <a:r>
              <a:rPr lang="en-US" dirty="0" smtClean="0"/>
              <a:t>DOI:10.19043/ipdj.102.003</a:t>
            </a:r>
            <a:endParaRPr lang="sv-SE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9"/>
          <a:srcRect b="3828"/>
          <a:stretch/>
        </p:blipFill>
        <p:spPr>
          <a:xfrm>
            <a:off x="9544050" y="952367"/>
            <a:ext cx="1314450" cy="1035120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10"/>
    </mc:Choice>
    <mc:Fallback>
      <p:transition spd="slow" advTm="1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0103171-0BA0-4AF0-AF05-04AFA1A4AC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5" name="Platshållare för innehåll 4" descr="En bild som visar text, inomhus, bärbar dator&#10;&#10;Automatiskt genererad beskrivning">
            <a:extLst>
              <a:ext uri="{FF2B5EF4-FFF2-40B4-BE49-F238E27FC236}">
                <a16:creationId xmlns:a16="http://schemas.microsoft.com/office/drawing/2014/main" id="{8A854F48-C11E-5E03-99C4-88452F26DC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>
          <a:xfrm rot="5400000">
            <a:off x="-1047749" y="1047749"/>
            <a:ext cx="6857999" cy="47625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128B901-D4EA-4C4D-A150-23D2A6DEC6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09459" y="1"/>
            <a:ext cx="7482541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760B08A-B322-4C79-AB6D-7E4246352E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685800"/>
            <a:ext cx="6099101" cy="5486400"/>
          </a:xfrm>
          <a:prstGeom prst="rect">
            <a:avLst/>
          </a:prstGeom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9A7F7D7-DB57-D079-B918-348AB43D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99" y="1371599"/>
            <a:ext cx="5984801" cy="19612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Thank you for listening!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DC4E9D1-B161-C7A4-EB49-AA0BD3027A0F}"/>
              </a:ext>
            </a:extLst>
          </p:cNvPr>
          <p:cNvGrpSpPr/>
          <p:nvPr/>
        </p:nvGrpSpPr>
        <p:grpSpPr>
          <a:xfrm>
            <a:off x="5524499" y="5420761"/>
            <a:ext cx="5828546" cy="667573"/>
            <a:chOff x="1230612" y="9750059"/>
            <a:chExt cx="5852294" cy="652382"/>
          </a:xfrm>
          <a:solidFill>
            <a:schemeClr val="bg2"/>
          </a:solidFill>
        </p:grpSpPr>
        <p:pic>
          <p:nvPicPr>
            <p:cNvPr id="4" name="Picture 7">
              <a:extLst>
                <a:ext uri="{FF2B5EF4-FFF2-40B4-BE49-F238E27FC236}">
                  <a16:creationId xmlns:a16="http://schemas.microsoft.com/office/drawing/2014/main" id="{5940CE03-1798-607D-85C0-7EC3161FAA41}"/>
                </a:ext>
              </a:extLst>
            </p:cNvPr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612" y="9750059"/>
              <a:ext cx="2218055" cy="633095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F884C69-D7A3-C56C-5FEC-70F3C55C6569}"/>
                </a:ext>
              </a:extLst>
            </p:cNvPr>
            <p:cNvSpPr txBox="1"/>
            <p:nvPr userDrawn="1"/>
          </p:nvSpPr>
          <p:spPr>
            <a:xfrm>
              <a:off x="3448667" y="9770818"/>
              <a:ext cx="3634239" cy="6316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Reference number: 618596-EPP-1-2020-1-SE-EPPKA2-CBHE-JP</a:t>
              </a: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/>
              </a:r>
              <a:b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noFill/>
                  <a:effectLst/>
                  <a:uLnTx/>
                  <a:uFillTx/>
                  <a:latin typeface="Gill Sans MT"/>
                  <a:ea typeface="+mn-ea"/>
                  <a:cs typeface="+mn-cs"/>
                </a:rPr>
              </a:b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rPr>
                <a:t>This publication [communication] reflects the views only of the authors, and the Commission cannot be held responsible for any use, which may be made of the information contained therein.</a:t>
              </a:r>
            </a:p>
          </p:txBody>
        </p:sp>
      </p:grpSp>
      <p:pic>
        <p:nvPicPr>
          <p:cNvPr id="7" name="Bildobjekt 6">
            <a:extLst>
              <a:ext uri="{FF2B5EF4-FFF2-40B4-BE49-F238E27FC236}">
                <a16:creationId xmlns:a16="http://schemas.microsoft.com/office/drawing/2014/main" id="{BA09F313-89EC-2566-433D-D53BE2BC3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032" y="3837591"/>
            <a:ext cx="1175436" cy="1430584"/>
          </a:xfrm>
          <a:prstGeom prst="rect">
            <a:avLst/>
          </a:prstGeom>
        </p:spPr>
      </p:pic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6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3"/>
    </mc:Choice>
    <mc:Fallback>
      <p:transition spd="slow" advTm="3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/>
              <a:t>5. </a:t>
            </a:r>
            <a:r>
              <a:rPr lang="en-US" dirty="0"/>
              <a:t>Outcomes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7030A0"/>
                </a:solidFill>
              </a:rPr>
              <a:t>Good care experience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(</a:t>
            </a:r>
            <a:r>
              <a:rPr lang="en-GB" dirty="0" smtClean="0"/>
              <a:t>reflect evaluation a patient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(</a:t>
            </a:r>
            <a:r>
              <a:rPr lang="en-GB" dirty="0" smtClean="0"/>
              <a:t>satisfaction with care</a:t>
            </a:r>
            <a:r>
              <a:rPr lang="sl-SI" dirty="0" smtClean="0"/>
              <a:t>)</a:t>
            </a:r>
            <a:endParaRPr lang="sl-SI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	</a:t>
            </a:r>
            <a:r>
              <a:rPr lang="sl-SI" dirty="0" smtClean="0">
                <a:sym typeface="Wingdings" panose="05000000000000000000" pitchFamily="2" charset="2"/>
              </a:rPr>
              <a:t>	(</a:t>
            </a:r>
            <a:r>
              <a:rPr lang="en-GB" dirty="0" smtClean="0">
                <a:sym typeface="Wingdings" panose="05000000000000000000" pitchFamily="2" charset="2"/>
              </a:rPr>
              <a:t>using surveys</a:t>
            </a:r>
            <a:r>
              <a:rPr lang="sl-SI" dirty="0" smtClean="0">
                <a:sym typeface="Wingdings" panose="05000000000000000000" pitchFamily="2" charset="2"/>
              </a:rPr>
              <a:t>)</a:t>
            </a:r>
          </a:p>
          <a:p>
            <a:pPr marL="0" indent="0">
              <a:buNone/>
            </a:pPr>
            <a:r>
              <a:rPr lang="sl-SI" dirty="0">
                <a:sym typeface="Wingdings" panose="05000000000000000000" pitchFamily="2" charset="2"/>
              </a:rPr>
              <a:t>	</a:t>
            </a:r>
            <a:r>
              <a:rPr lang="sl-SI" dirty="0" smtClean="0">
                <a:sym typeface="Wingdings" panose="05000000000000000000" pitchFamily="2" charset="2"/>
              </a:rPr>
              <a:t>	</a:t>
            </a:r>
            <a:r>
              <a:rPr lang="en-GB" dirty="0" smtClean="0">
                <a:sym typeface="Wingdings" panose="05000000000000000000" pitchFamily="2" charset="2"/>
              </a:rPr>
              <a:t>(patient experience / </a:t>
            </a:r>
            <a:r>
              <a:rPr lang="en-GB" dirty="0">
                <a:sym typeface="Wingdings" panose="05000000000000000000" pitchFamily="2" charset="2"/>
              </a:rPr>
              <a:t>feedback </a:t>
            </a:r>
            <a:r>
              <a:rPr lang="en-GB" dirty="0" smtClean="0">
                <a:sym typeface="Wingdings" panose="05000000000000000000" pitchFamily="2" charset="2"/>
              </a:rPr>
              <a:t>/ objective, subjective)</a:t>
            </a:r>
          </a:p>
          <a:p>
            <a:pPr marL="0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6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718"/>
    </mc:Choice>
    <mc:Fallback>
      <p:transition spd="slow" advTm="40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/>
              <a:t>5. </a:t>
            </a:r>
            <a:r>
              <a:rPr lang="en-US" dirty="0"/>
              <a:t>Outcomes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00B050"/>
                </a:solidFill>
              </a:rPr>
              <a:t>Felling of well being</a:t>
            </a:r>
            <a:endParaRPr lang="en-GB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(</a:t>
            </a:r>
            <a:r>
              <a:rPr lang="en-GB" dirty="0" smtClean="0"/>
              <a:t>among patients and practitioners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sv-S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808" y="3353018"/>
            <a:ext cx="4980593" cy="2565255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18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40"/>
    </mc:Choice>
    <mc:Fallback>
      <p:transition spd="slow" advTm="277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/>
              <a:t>5. </a:t>
            </a:r>
            <a:r>
              <a:rPr lang="en-US" dirty="0"/>
              <a:t>Outcomes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rgbClr val="FF0000"/>
                </a:solidFill>
              </a:rPr>
              <a:t>Existence of a healthful culture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(</a:t>
            </a:r>
            <a:r>
              <a:rPr lang="en-GB" dirty="0" smtClean="0"/>
              <a:t>decision making is shared</a:t>
            </a:r>
            <a:r>
              <a:rPr lang="sl-SI" dirty="0" smtClean="0"/>
              <a:t>)</a:t>
            </a:r>
          </a:p>
          <a:p>
            <a:pPr marL="0" indent="0">
              <a:buNone/>
            </a:pPr>
            <a:r>
              <a:rPr lang="sl-SI" dirty="0"/>
              <a:t>		</a:t>
            </a:r>
            <a:r>
              <a:rPr lang="sl-SI" dirty="0" smtClean="0"/>
              <a:t>(</a:t>
            </a:r>
            <a:r>
              <a:rPr lang="en-GB" dirty="0" smtClean="0"/>
              <a:t>staff relationships are collaborative)</a:t>
            </a:r>
          </a:p>
          <a:p>
            <a:pPr marL="0" indent="0">
              <a:buNone/>
            </a:pPr>
            <a:r>
              <a:rPr lang="en-GB" dirty="0" smtClean="0"/>
              <a:t>		(leadership is transformational)</a:t>
            </a:r>
          </a:p>
          <a:p>
            <a:pPr marL="0" indent="0">
              <a:buNone/>
            </a:pPr>
            <a:r>
              <a:rPr lang="en-GB" dirty="0" smtClean="0"/>
              <a:t>		(innovative practices are supported)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sv-S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1945" y="4308972"/>
            <a:ext cx="3662796" cy="2260023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900"/>
    </mc:Choice>
    <mc:Fallback>
      <p:transition spd="slow" advTm="53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/>
              <a:t>5. </a:t>
            </a:r>
            <a:r>
              <a:rPr lang="en-US" dirty="0"/>
              <a:t>Outcomes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Measured by Person-Centred Practice Inventory (PCPI)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Observations of practice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sv-S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2365" y="4048014"/>
            <a:ext cx="4771936" cy="2101924"/>
          </a:xfrm>
          <a:prstGeom prst="rect">
            <a:avLst/>
          </a:prstGeom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2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136"/>
    </mc:Choice>
    <mc:Fallback>
      <p:transition spd="slow" advTm="411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/>
              <a:t>5. </a:t>
            </a:r>
            <a:r>
              <a:rPr lang="en-US" dirty="0"/>
              <a:t>Outcomes </a:t>
            </a:r>
            <a:endParaRPr lang="sv-SE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5361" b="5221"/>
          <a:stretch/>
        </p:blipFill>
        <p:spPr>
          <a:xfrm>
            <a:off x="1682061" y="2094864"/>
            <a:ext cx="9176439" cy="4002656"/>
          </a:xfrm>
          <a:prstGeom prst="rect">
            <a:avLst/>
          </a:prstGeom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1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69"/>
    </mc:Choice>
    <mc:Fallback>
      <p:transition spd="slow" advTm="10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/>
              <a:t>5. </a:t>
            </a:r>
            <a:r>
              <a:rPr lang="en-US" dirty="0"/>
              <a:t>Outcomes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2179825"/>
            <a:ext cx="9486901" cy="3540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Measured by Person-Centred Practice Inventory (PCPI)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sv-S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4" y="2772217"/>
            <a:ext cx="8210550" cy="2647950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541392" y="5655715"/>
            <a:ext cx="9147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4"/>
              </a:rPr>
              <a:t>https://www.cpcpr.org/_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4"/>
              </a:rPr>
              <a:t>files/ugd/26205d_a985e51cdaca4fa293aa3540631a7bb1.pdf</a:t>
            </a:r>
            <a:r>
              <a:rPr kumimoji="0" lang="sl-S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40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14"/>
    </mc:Choice>
    <mc:Fallback>
      <p:transition spd="slow" advTm="1281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/>
              <a:t>5. </a:t>
            </a:r>
            <a:r>
              <a:rPr lang="en-US" dirty="0"/>
              <a:t>Outcomes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2179825"/>
            <a:ext cx="9486901" cy="3540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Measured by </a:t>
            </a:r>
            <a:endParaRPr lang="sl-SI" dirty="0" smtClean="0"/>
          </a:p>
          <a:p>
            <a:pPr marL="0" indent="0">
              <a:buNone/>
            </a:pPr>
            <a:r>
              <a:rPr lang="en-GB" dirty="0" smtClean="0"/>
              <a:t>Person-Centred </a:t>
            </a:r>
            <a:endParaRPr lang="sl-SI" dirty="0" smtClean="0"/>
          </a:p>
          <a:p>
            <a:pPr marL="0" indent="0">
              <a:buNone/>
            </a:pPr>
            <a:r>
              <a:rPr lang="en-GB" dirty="0" smtClean="0"/>
              <a:t>Practice Inventory (PCPI)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sv-SE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t="71711"/>
          <a:stretch/>
        </p:blipFill>
        <p:spPr>
          <a:xfrm>
            <a:off x="3751229" y="4249025"/>
            <a:ext cx="7574412" cy="16510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075" y="2578530"/>
            <a:ext cx="5162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8"/>
    </mc:Choice>
    <mc:Fallback>
      <p:transition spd="slow" advTm="111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25F7855-1B45-20FB-E7F1-DFA936203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en-US" dirty="0" smtClean="0"/>
              <a:t>5. </a:t>
            </a:r>
            <a:r>
              <a:rPr lang="en-US" dirty="0"/>
              <a:t>Outcomes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F20CD8-1C22-4110-2864-F09B69B23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270" y="2179825"/>
            <a:ext cx="9486901" cy="35406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Measured by Person-Centred </a:t>
            </a:r>
            <a:endParaRPr lang="sl-SI" dirty="0" smtClean="0"/>
          </a:p>
          <a:p>
            <a:pPr marL="0" indent="0">
              <a:buNone/>
            </a:pPr>
            <a:r>
              <a:rPr lang="en-GB" dirty="0" smtClean="0"/>
              <a:t>Practice Inventory (PCPI)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en-GB" dirty="0" smtClean="0"/>
          </a:p>
          <a:p>
            <a:pPr marL="0" indent="0">
              <a:buNone/>
            </a:pPr>
            <a:r>
              <a:rPr lang="sl-SI" dirty="0"/>
              <a:t>	</a:t>
            </a:r>
            <a:r>
              <a:rPr lang="sl-SI" dirty="0" smtClean="0"/>
              <a:t>	</a:t>
            </a:r>
            <a:endParaRPr lang="sv-SE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331" y="3249905"/>
            <a:ext cx="8095423" cy="28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8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1"/>
    </mc:Choice>
    <mc:Fallback>
      <p:transition spd="slow" advTm="215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icFrameVTI">
  <a:themeElements>
    <a:clrScheme name="Custom 22">
      <a:dk1>
        <a:sysClr val="windowText" lastClr="000000"/>
      </a:dk1>
      <a:lt1>
        <a:sysClr val="window" lastClr="FFFFFF"/>
      </a:lt1>
      <a:dk2>
        <a:srgbClr val="293737"/>
      </a:dk2>
      <a:lt2>
        <a:srgbClr val="EEF2F0"/>
      </a:lt2>
      <a:accent1>
        <a:srgbClr val="749090"/>
      </a:accent1>
      <a:accent2>
        <a:srgbClr val="A5A5A5"/>
      </a:accent2>
      <a:accent3>
        <a:srgbClr val="91A39B"/>
      </a:accent3>
      <a:accent4>
        <a:srgbClr val="A9A698"/>
      </a:accent4>
      <a:accent5>
        <a:srgbClr val="A2A79A"/>
      </a:accent5>
      <a:accent6>
        <a:srgbClr val="897F65"/>
      </a:accent6>
      <a:hlink>
        <a:srgbClr val="92872F"/>
      </a:hlink>
      <a:folHlink>
        <a:srgbClr val="AB73A9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01F989C53CE146AEC6C466A9F3668A" ma:contentTypeVersion="15" ma:contentTypeDescription="Create a new document." ma:contentTypeScope="" ma:versionID="32520653f30dadab60b3c949ad2fd93a">
  <xsd:schema xmlns:xsd="http://www.w3.org/2001/XMLSchema" xmlns:xs="http://www.w3.org/2001/XMLSchema" xmlns:p="http://schemas.microsoft.com/office/2006/metadata/properties" xmlns:ns3="bb6c800b-615a-430a-9aab-3fcdd4f7c8fb" xmlns:ns4="d5cafeb7-a468-45e2-9663-bb61ad845d33" targetNamespace="http://schemas.microsoft.com/office/2006/metadata/properties" ma:root="true" ma:fieldsID="c41d4c8511841ebfbef08f8ebf642816" ns3:_="" ns4:_="">
    <xsd:import namespace="bb6c800b-615a-430a-9aab-3fcdd4f7c8fb"/>
    <xsd:import namespace="d5cafeb7-a468-45e2-9663-bb61ad845d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c800b-615a-430a-9aab-3fcdd4f7c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afeb7-a468-45e2-9663-bb61ad845d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6c800b-615a-430a-9aab-3fcdd4f7c8fb" xsi:nil="true"/>
  </documentManagement>
</p:properties>
</file>

<file path=customXml/itemProps1.xml><?xml version="1.0" encoding="utf-8"?>
<ds:datastoreItem xmlns:ds="http://schemas.openxmlformats.org/officeDocument/2006/customXml" ds:itemID="{3DA9380F-1047-4B4A-A8A5-A38825DCE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6c800b-615a-430a-9aab-3fcdd4f7c8fb"/>
    <ds:schemaRef ds:uri="d5cafeb7-a468-45e2-9663-bb61ad845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8B5CE4-1554-42C0-A078-990223A548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BB3A55-D72D-4452-9715-06EFC2F58477}">
  <ds:schemaRefs>
    <ds:schemaRef ds:uri="http://purl.org/dc/terms/"/>
    <ds:schemaRef ds:uri="http://schemas.microsoft.com/office/2006/documentManagement/types"/>
    <ds:schemaRef ds:uri="d5cafeb7-a468-45e2-9663-bb61ad845d33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b6c800b-615a-430a-9aab-3fcdd4f7c8f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841</Words>
  <Application>Microsoft Office PowerPoint</Application>
  <PresentationFormat>Širokozaslonsko</PresentationFormat>
  <Paragraphs>97</Paragraphs>
  <Slides>12</Slides>
  <Notes>11</Notes>
  <HiddenSlides>0</HiddenSlides>
  <MMClips>8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Goudy Old Style</vt:lpstr>
      <vt:lpstr>Wingdings</vt:lpstr>
      <vt:lpstr>ClassicFrameVTI</vt:lpstr>
      <vt:lpstr>5 Outcomes </vt:lpstr>
      <vt:lpstr>5. Outcomes </vt:lpstr>
      <vt:lpstr>5. Outcomes </vt:lpstr>
      <vt:lpstr>5. Outcomes </vt:lpstr>
      <vt:lpstr>5. Outcomes </vt:lpstr>
      <vt:lpstr>5. Outcomes </vt:lpstr>
      <vt:lpstr>5. Outcomes </vt:lpstr>
      <vt:lpstr>5. Outcomes </vt:lpstr>
      <vt:lpstr>5. Outcomes </vt:lpstr>
      <vt:lpstr>5. Outcomes </vt:lpstr>
      <vt:lpstr>references</vt:lpstr>
      <vt:lpstr>Thank you for listening!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Outcomes </dc:title>
  <dc:creator>Galof, Katarina</dc:creator>
  <cp:lastModifiedBy>Galof, Katarina</cp:lastModifiedBy>
  <cp:revision>3</cp:revision>
  <dcterms:created xsi:type="dcterms:W3CDTF">2023-05-03T09:16:21Z</dcterms:created>
  <dcterms:modified xsi:type="dcterms:W3CDTF">2023-05-03T09:42:56Z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0x0101004501F989C53CE146AEC6C466A9F3668A</vt:lpwstr>
  </property>
</Properties>
</file>