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
  </p:notesMasterIdLst>
  <p:sldIdLst>
    <p:sldId id="257" r:id="rId5"/>
    <p:sldId id="258" r:id="rId6"/>
    <p:sldId id="259" r:id="rId7"/>
    <p:sldId id="260" r:id="rId8"/>
    <p:sldId id="261" r:id="rId9"/>
    <p:sldId id="262" r:id="rId10"/>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1" d="100"/>
          <a:sy n="111" d="100"/>
        </p:scale>
        <p:origin x="45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438F1F-1992-4F30-9576-3B07D30E9B5B}" type="datetimeFigureOut">
              <a:rPr lang="en-GB" smtClean="0"/>
              <a:t>03/05/2023</a:t>
            </a:fld>
            <a:endParaRPr lang="en-GB"/>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GB"/>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C567C-7813-4162-B1A2-64FEBDB14F20}" type="slidenum">
              <a:rPr lang="en-GB" smtClean="0"/>
              <a:t>‹#›</a:t>
            </a:fld>
            <a:endParaRPr lang="en-GB"/>
          </a:p>
        </p:txBody>
      </p:sp>
    </p:spTree>
    <p:extLst>
      <p:ext uri="{BB962C8B-B14F-4D97-AF65-F5344CB8AC3E}">
        <p14:creationId xmlns:p14="http://schemas.microsoft.com/office/powerpoint/2010/main" val="419355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smtClean="0"/>
              <a:t>Person-</a:t>
            </a:r>
            <a:r>
              <a:rPr lang="en-US" dirty="0" err="1" smtClean="0"/>
              <a:t>centred</a:t>
            </a:r>
            <a:r>
              <a:rPr lang="en-US" dirty="0" smtClean="0"/>
              <a:t> processes focus on the delivery of care through a series of activities that operationalize person-</a:t>
            </a:r>
            <a:r>
              <a:rPr lang="en-US" dirty="0" err="1" smtClean="0"/>
              <a:t>centred</a:t>
            </a:r>
            <a:r>
              <a:rPr lang="en-US" dirty="0" smtClean="0"/>
              <a:t> </a:t>
            </a:r>
            <a:r>
              <a:rPr lang="en-US" dirty="0" err="1" smtClean="0"/>
              <a:t>practise.These</a:t>
            </a:r>
            <a:r>
              <a:rPr lang="en-US" dirty="0" smtClean="0"/>
              <a:t> include: working with patient beliefs and values, authentic engagement, empathetic presence, shared decision making, and holistic care. This is the component of the framework that focuses specifically on the patient and describes person-</a:t>
            </a:r>
            <a:r>
              <a:rPr lang="en-US" dirty="0" err="1" smtClean="0"/>
              <a:t>centred</a:t>
            </a:r>
            <a:r>
              <a:rPr lang="en-US" dirty="0" smtClean="0"/>
              <a:t> </a:t>
            </a:r>
            <a:r>
              <a:rPr lang="en-US" dirty="0" err="1" smtClean="0"/>
              <a:t>practise</a:t>
            </a:r>
            <a:r>
              <a:rPr lang="en-US" dirty="0" smtClean="0"/>
              <a:t> in the context of care delivery.</a:t>
            </a:r>
            <a:endParaRPr lang="en-GB"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8097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smtClean="0"/>
              <a:t>Working with the patient's beliefs and values is one of the basic principles of person-</a:t>
            </a:r>
            <a:r>
              <a:rPr lang="en-US" dirty="0" err="1" smtClean="0"/>
              <a:t>centred</a:t>
            </a:r>
            <a:r>
              <a:rPr lang="en-US" dirty="0" smtClean="0"/>
              <a:t> care, which involves developing a clear picture of what the patient values about his or her life and how he or she frames what is happening. Knowing each other's values and beliefs requires nursing care in which it is important to understand each patient as an individual human being.</a:t>
            </a:r>
          </a:p>
          <a:p>
            <a:endParaRPr lang="en-US" dirty="0" smtClean="0"/>
          </a:p>
          <a:p>
            <a:r>
              <a:rPr lang="en-US" dirty="0" smtClean="0"/>
              <a:t>A person's life story shapes who they are today, with events influencing and guiding the choices they make and the kind of life they want to live. It is this story that gives meaning to the individual's values and provides a better understanding of what is important to the patient in order to integrate </a:t>
            </a:r>
            <a:r>
              <a:rPr lang="en-US" dirty="0" err="1" smtClean="0"/>
              <a:t>personalised</a:t>
            </a:r>
            <a:r>
              <a:rPr lang="en-US" dirty="0" smtClean="0"/>
              <a:t> information into a care plan.</a:t>
            </a:r>
          </a:p>
          <a:p>
            <a:endParaRPr lang="en-US" dirty="0" smtClean="0"/>
          </a:p>
          <a:p>
            <a:r>
              <a:rPr lang="en-US" dirty="0" smtClean="0"/>
              <a:t>Person-</a:t>
            </a:r>
            <a:r>
              <a:rPr lang="en-US" dirty="0" err="1" smtClean="0"/>
              <a:t>centred</a:t>
            </a:r>
            <a:r>
              <a:rPr lang="en-US" dirty="0" smtClean="0"/>
              <a:t> assessment is key to obtaining information that provides a picture of the patient as an individual with a unique life story. This area is also closely related to the assessment process and the thorny issue of documentation and what constitutes the patient report.</a:t>
            </a:r>
            <a:endParaRPr lang="sl-SI"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5068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smtClean="0"/>
              <a:t>This element of the framework focuses on facilitating patient participation in decision making by providing information and integrating newly formed perspectives into established </a:t>
            </a:r>
            <a:r>
              <a:rPr lang="en-US" dirty="0" err="1" smtClean="0"/>
              <a:t>practises</a:t>
            </a:r>
            <a:r>
              <a:rPr lang="en-US" dirty="0" smtClean="0"/>
              <a:t>.</a:t>
            </a:r>
          </a:p>
          <a:p>
            <a:endParaRPr lang="en-US" dirty="0" smtClean="0"/>
          </a:p>
          <a:p>
            <a:r>
              <a:rPr lang="en-US" dirty="0" smtClean="0"/>
              <a:t>The role of the person-</a:t>
            </a:r>
            <a:r>
              <a:rPr lang="en-US" dirty="0" err="1" smtClean="0"/>
              <a:t>centred</a:t>
            </a:r>
            <a:r>
              <a:rPr lang="en-US" dirty="0" smtClean="0"/>
              <a:t> practitioner is to be there for the patient, providing </a:t>
            </a:r>
            <a:r>
              <a:rPr lang="en-US" dirty="0" err="1" smtClean="0"/>
              <a:t>personalised</a:t>
            </a:r>
            <a:r>
              <a:rPr lang="en-US" dirty="0" smtClean="0"/>
              <a:t> support and practical expertise while empowering them to follow their own chosen path and make their own decisions. It is about being with the patient and acting with them, actively participating to activate the potential within themselves.</a:t>
            </a:r>
          </a:p>
          <a:p>
            <a:endParaRPr lang="en-US" dirty="0" smtClean="0"/>
          </a:p>
          <a:p>
            <a:r>
              <a:rPr lang="en-US" dirty="0" smtClean="0"/>
              <a:t>Those who care and those who are cared for do not have to relate to each other as strong and weak, but both can grow from the other's ability to learn from each other on an equal footing.</a:t>
            </a:r>
            <a:endParaRPr lang="sl-SI"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425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smtClean="0"/>
              <a:t>Engagement is a way of working that reflects a practitioner's attachment to his or her patient. If we accept that each care situation is viewed as a unique interaction and that the focus is on the interaction with that person at that time, based on their own values and beliefs, we can assume that the practitioner is authentically engaging with the patient.</a:t>
            </a:r>
          </a:p>
          <a:p>
            <a:endParaRPr lang="en-US" dirty="0" smtClean="0"/>
          </a:p>
          <a:p>
            <a:r>
              <a:rPr lang="en-US" dirty="0" smtClean="0"/>
              <a:t>With this in mind, McCormack presents different levels of disengagement: full engagement, partial disengagement, and full disengagement.</a:t>
            </a:r>
          </a:p>
          <a:p>
            <a:endParaRPr lang="en-US" dirty="0" smtClean="0"/>
          </a:p>
          <a:p>
            <a:r>
              <a:rPr lang="en-US" dirty="0" smtClean="0"/>
              <a:t>Full engagement occurs when the patient and caregiver are connected in the relationship and there is a partnership of care. Shared decision making occurs, and the values of the caregiver and the patient are present at a subconscious level in the care and support.</a:t>
            </a:r>
          </a:p>
          <a:p>
            <a:endParaRPr lang="en-US" dirty="0" smtClean="0"/>
          </a:p>
          <a:p>
            <a:r>
              <a:rPr lang="en-US" dirty="0" smtClean="0"/>
              <a:t>As a result, partial disengagement occurs while the nurse takes stock of the situation and formulates the problem. At this point, the interconnected work between nurse and patient is interrupted, and regardless of the cause, the nurse-patient relationship is altered and the nurse may lose the maximum understanding that was present while engaged with the patient. Such a disconnection then requires a period of contemplation, and for a period of time, a complete separation occurs. At this point, the nurse must decide on appropriate actions to restore the relationship. Support mechanisms that facilitate reflective practice can help achieve this goal.</a:t>
            </a:r>
            <a:endParaRPr lang="sl-SI"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656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smtClean="0"/>
              <a:t>It is often argued why the term empathy is not used, which is often considered more appropriate in the context of health care. The term sympathetic</a:t>
            </a:r>
            <a:r>
              <a:rPr lang="en-US" baseline="0" dirty="0" smtClean="0"/>
              <a:t> </a:t>
            </a:r>
            <a:r>
              <a:rPr lang="en-US" dirty="0" smtClean="0"/>
              <a:t>presence was chosen carefully to describe a way of relating to the patient that </a:t>
            </a:r>
            <a:r>
              <a:rPr lang="en-US" dirty="0" err="1" smtClean="0"/>
              <a:t>recognises</a:t>
            </a:r>
            <a:r>
              <a:rPr lang="en-US" dirty="0" smtClean="0"/>
              <a:t> the uniqueness and value of the individual and reflects the quality of the relationship between clinician and patient. When a therapist demonstrates a </a:t>
            </a:r>
            <a:r>
              <a:rPr lang="en-US" dirty="0" err="1" smtClean="0"/>
              <a:t>saympathetic</a:t>
            </a:r>
            <a:r>
              <a:rPr lang="en-US" dirty="0" smtClean="0"/>
              <a:t> understanding of the patient's losses and current limitations through acceptance of the person, a therapeutic relationship is established that aims to achieve an effective care outcome that focuses on the person's needs and life perspectives. Therefore, the ability to demonstrate an sympathetically presence depends on knowing the patient and having insight into his or her beliefs and values.</a:t>
            </a:r>
          </a:p>
          <a:p>
            <a:endParaRPr lang="en-US" dirty="0" smtClean="0"/>
          </a:p>
          <a:p>
            <a:r>
              <a:rPr lang="en-US" dirty="0" smtClean="0"/>
              <a:t>Every time a clinician approaches a patient for any reason, whether to administer medication, perform a procedure, or ask a specific question, it is an opportunity to focus on the person. There is an unresolved issue that needs to be addressed, and that can be a problem for a number of reasons. It may be because the practitioner does not feel confident or lacks the expertise to address the patient's needs, or it may be a result of the environment and other priorities that are stressing the practitioner at that time.</a:t>
            </a:r>
            <a:endParaRPr lang="sl-SI"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853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smtClean="0"/>
              <a:t>The social model of health includes the basic needs for food, drink, shelter, warmth, etc. Access to as much information as possible and the ability and confidence to process that information, as well as the recognition that an individual is never completely isolated from other people and the external environment and cannot be understood in complete isolation from the influences of their environment. In this context, we take a more holistic, multidimensional approach to identifying patient needs, as distinct from a conceptual model.</a:t>
            </a:r>
          </a:p>
          <a:p>
            <a:endParaRPr lang="en-US" dirty="0" smtClean="0"/>
          </a:p>
          <a:p>
            <a:r>
              <a:rPr lang="en-US" dirty="0" smtClean="0"/>
              <a:t>The challenge is to ensure that therapists consider the whole person in a way that provides comprehensive therapeutic benefit.</a:t>
            </a:r>
            <a:endParaRPr lang="sl-SI"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173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5/3/2023</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140166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5/3/2023</a:t>
            </a:fld>
            <a:endParaRPr lang="en-US"/>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3541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5/3/2023</a:t>
            </a:fld>
            <a:endParaRPr lang="en-US"/>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319946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5/3/2023</a:t>
            </a:fld>
            <a:endParaRPr lang="en-US"/>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723663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5/3/2023</a:t>
            </a:fld>
            <a:endParaRPr lang="en-US"/>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364956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5/3/2023</a:t>
            </a:fld>
            <a:endParaRPr lang="en-US"/>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920857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5/3/2023</a:t>
            </a:fld>
            <a:endParaRPr lang="en-US"/>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633712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5/3/2023</a:t>
            </a:fld>
            <a:endParaRPr lang="en-US"/>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541376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BFA52C-DBA5-455A-00A8-86BD2734D5FE}"/>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C44024E5-F026-887B-0652-A2AB6F65327A}"/>
              </a:ext>
            </a:extLst>
          </p:cNvPr>
          <p:cNvSpPr>
            <a:spLocks noGrp="1"/>
          </p:cNvSpPr>
          <p:nvPr>
            <p:ph type="dt" sz="half" idx="10"/>
          </p:nvPr>
        </p:nvSpPr>
        <p:spPr/>
        <p:txBody>
          <a:bodyPr/>
          <a:lstStyle/>
          <a:p>
            <a:fld id="{D3FE42E8-8B57-452D-A122-4DCE9AC771EF}" type="datetime1">
              <a:rPr lang="en-US" smtClean="0"/>
              <a:t>5/3/2023</a:t>
            </a:fld>
            <a:endParaRPr lang="en-US"/>
          </a:p>
        </p:txBody>
      </p:sp>
      <p:sp>
        <p:nvSpPr>
          <p:cNvPr id="4" name="Platshållare för sidfot 3">
            <a:extLst>
              <a:ext uri="{FF2B5EF4-FFF2-40B4-BE49-F238E27FC236}">
                <a16:creationId xmlns:a16="http://schemas.microsoft.com/office/drawing/2014/main" id="{A8402714-F866-B0FC-1657-94A9931042FE}"/>
              </a:ext>
            </a:extLst>
          </p:cNvPr>
          <p:cNvSpPr>
            <a:spLocks noGrp="1"/>
          </p:cNvSpPr>
          <p:nvPr>
            <p:ph type="ftr" sz="quarter" idx="11"/>
          </p:nvPr>
        </p:nvSpPr>
        <p:spPr/>
        <p:txBody>
          <a:bodyPr/>
          <a:lstStyle/>
          <a:p>
            <a:r>
              <a:rPr lang="en-US"/>
              <a:t>Sample Footer Text</a:t>
            </a:r>
            <a:endParaRPr lang="en-US" dirty="0"/>
          </a:p>
        </p:txBody>
      </p:sp>
      <p:sp>
        <p:nvSpPr>
          <p:cNvPr id="5" name="Platshållare för bildnummer 4">
            <a:extLst>
              <a:ext uri="{FF2B5EF4-FFF2-40B4-BE49-F238E27FC236}">
                <a16:creationId xmlns:a16="http://schemas.microsoft.com/office/drawing/2014/main" id="{9BA06C99-7B20-E2B5-1E8A-945C7614FDF0}"/>
              </a:ext>
            </a:extLst>
          </p:cNvPr>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3135601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5/3/2023</a:t>
            </a:fld>
            <a:endParaRPr lang="en-US"/>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77507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5/3/2023</a:t>
            </a:fld>
            <a:endParaRPr lang="en-US"/>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642294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CA9807-2DBD-291C-D985-30E077F44FBC}"/>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622B7B87-88FA-57E4-4563-B6B290C90C19}"/>
              </a:ext>
            </a:extLst>
          </p:cNvPr>
          <p:cNvSpPr>
            <a:spLocks noGrp="1"/>
          </p:cNvSpPr>
          <p:nvPr>
            <p:ph type="dt" sz="half" idx="10"/>
          </p:nvPr>
        </p:nvSpPr>
        <p:spPr/>
        <p:txBody>
          <a:bodyPr/>
          <a:lstStyle/>
          <a:p>
            <a:fld id="{D3FE42E8-8B57-452D-A122-4DCE9AC771EF}" type="datetime1">
              <a:rPr lang="en-US" smtClean="0"/>
              <a:t>5/3/2023</a:t>
            </a:fld>
            <a:endParaRPr lang="en-US"/>
          </a:p>
        </p:txBody>
      </p:sp>
      <p:sp>
        <p:nvSpPr>
          <p:cNvPr id="4" name="Platshållare för sidfot 3">
            <a:extLst>
              <a:ext uri="{FF2B5EF4-FFF2-40B4-BE49-F238E27FC236}">
                <a16:creationId xmlns:a16="http://schemas.microsoft.com/office/drawing/2014/main" id="{78B8B396-731C-DD77-2651-388E139DCCCA}"/>
              </a:ext>
            </a:extLst>
          </p:cNvPr>
          <p:cNvSpPr>
            <a:spLocks noGrp="1"/>
          </p:cNvSpPr>
          <p:nvPr>
            <p:ph type="ftr" sz="quarter" idx="11"/>
          </p:nvPr>
        </p:nvSpPr>
        <p:spPr/>
        <p:txBody>
          <a:bodyPr/>
          <a:lstStyle/>
          <a:p>
            <a:r>
              <a:rPr lang="en-US"/>
              <a:t>Sample Footer Text</a:t>
            </a:r>
            <a:endParaRPr lang="en-US" dirty="0"/>
          </a:p>
        </p:txBody>
      </p:sp>
      <p:sp>
        <p:nvSpPr>
          <p:cNvPr id="5" name="Platshållare för bildnummer 4">
            <a:extLst>
              <a:ext uri="{FF2B5EF4-FFF2-40B4-BE49-F238E27FC236}">
                <a16:creationId xmlns:a16="http://schemas.microsoft.com/office/drawing/2014/main" id="{B74479BB-262C-3368-49E1-911A599C62B2}"/>
              </a:ext>
            </a:extLst>
          </p:cNvPr>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4278855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5/3/2023</a:t>
            </a:fld>
            <a:endParaRPr lang="en-US"/>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094157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5/3/2023</a:t>
            </a:fld>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36697186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BD1C247-1E5B-4399-87F8-31C532F0A2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Rectangle 22">
            <a:extLst>
              <a:ext uri="{FF2B5EF4-FFF2-40B4-BE49-F238E27FC236}">
                <a16:creationId xmlns:a16="http://schemas.microsoft.com/office/drawing/2014/main" id="{D3F0F311-CB15-4C1D-937F-8DBB429D8E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25" name="Rectangle 24">
            <a:extLst>
              <a:ext uri="{FF2B5EF4-FFF2-40B4-BE49-F238E27FC236}">
                <a16:creationId xmlns:a16="http://schemas.microsoft.com/office/drawing/2014/main" id="{E6F70DE8-A2A4-4336-A602-73036FEDC7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7" name="Rectangle 26">
            <a:extLst>
              <a:ext uri="{FF2B5EF4-FFF2-40B4-BE49-F238E27FC236}">
                <a16:creationId xmlns:a16="http://schemas.microsoft.com/office/drawing/2014/main" id="{0BC37474-18AF-4624-880A-2ACF6A6507D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Označba mesta vsebine 2"/>
          <p:cNvSpPr>
            <a:spLocks noGrp="1"/>
          </p:cNvSpPr>
          <p:nvPr>
            <p:ph type="title"/>
          </p:nvPr>
        </p:nvSpPr>
        <p:spPr>
          <a:xfrm>
            <a:off x="1054100" y="1498600"/>
            <a:ext cx="4021138" cy="4114800"/>
          </a:xfrm>
        </p:spPr>
        <p:txBody>
          <a:bodyPr/>
          <a:lstStyle/>
          <a:p>
            <a:r>
              <a:rPr lang="en-GB" dirty="0" smtClean="0"/>
              <a:t>4 </a:t>
            </a:r>
            <a:br>
              <a:rPr lang="en-GB" dirty="0" smtClean="0"/>
            </a:br>
            <a:r>
              <a:rPr lang="en-GB" dirty="0" smtClean="0"/>
              <a:t>Person-centred </a:t>
            </a:r>
            <a:r>
              <a:rPr lang="en-GB" dirty="0"/>
              <a:t>processes</a:t>
            </a:r>
          </a:p>
        </p:txBody>
      </p:sp>
      <p:sp>
        <p:nvSpPr>
          <p:cNvPr id="11" name="Označba mesta vsebine 2"/>
          <p:cNvSpPr>
            <a:spLocks noGrp="1"/>
          </p:cNvSpPr>
          <p:nvPr>
            <p:ph idx="1"/>
          </p:nvPr>
        </p:nvSpPr>
        <p:spPr>
          <a:xfrm>
            <a:off x="6477000" y="558800"/>
            <a:ext cx="5029200" cy="5803900"/>
          </a:xfrm>
        </p:spPr>
        <p:txBody>
          <a:bodyPr/>
          <a:lstStyle/>
          <a:p>
            <a:pPr>
              <a:buFont typeface="Wingdings" panose="05000000000000000000" pitchFamily="2" charset="2"/>
              <a:buChar char="§"/>
            </a:pPr>
            <a:r>
              <a:rPr lang="en-US" dirty="0">
                <a:solidFill>
                  <a:srgbClr val="FF0000"/>
                </a:solidFill>
              </a:rPr>
              <a:t>Providing holistic care</a:t>
            </a:r>
          </a:p>
          <a:p>
            <a:pPr>
              <a:buFont typeface="Wingdings" panose="05000000000000000000" pitchFamily="2" charset="2"/>
              <a:buChar char="§"/>
            </a:pPr>
            <a:r>
              <a:rPr lang="en-US" dirty="0">
                <a:solidFill>
                  <a:srgbClr val="00B050"/>
                </a:solidFill>
              </a:rPr>
              <a:t>Working with patients values and beliefs</a:t>
            </a:r>
          </a:p>
          <a:p>
            <a:pPr>
              <a:buFont typeface="Wingdings" panose="05000000000000000000" pitchFamily="2" charset="2"/>
              <a:buChar char="§"/>
            </a:pPr>
            <a:r>
              <a:rPr lang="en-US" dirty="0">
                <a:solidFill>
                  <a:srgbClr val="00B0F0"/>
                </a:solidFill>
              </a:rPr>
              <a:t>Engaging authentically</a:t>
            </a:r>
          </a:p>
          <a:p>
            <a:pPr>
              <a:buFont typeface="Wingdings" panose="05000000000000000000" pitchFamily="2" charset="2"/>
              <a:buChar char="§"/>
            </a:pPr>
            <a:r>
              <a:rPr lang="en-US" dirty="0">
                <a:solidFill>
                  <a:srgbClr val="0070C0"/>
                </a:solidFill>
              </a:rPr>
              <a:t>Shared decision making</a:t>
            </a:r>
          </a:p>
          <a:p>
            <a:pPr>
              <a:buFont typeface="Wingdings" panose="05000000000000000000" pitchFamily="2" charset="2"/>
              <a:buChar char="§"/>
            </a:pPr>
            <a:r>
              <a:rPr lang="en-US" dirty="0">
                <a:solidFill>
                  <a:srgbClr val="7030A0"/>
                </a:solidFill>
              </a:rPr>
              <a:t>Being sympathetically present</a:t>
            </a:r>
          </a:p>
          <a:p>
            <a:pPr marL="0" indent="0">
              <a:buNone/>
            </a:pPr>
            <a:endParaRPr lang="en-GB" dirty="0"/>
          </a:p>
        </p:txBody>
      </p:sp>
      <p:pic>
        <p:nvPicPr>
          <p:cNvPr id="2" name="Slika 1"/>
          <p:cNvPicPr>
            <a:picLocks noChangeAspect="1"/>
          </p:cNvPicPr>
          <p:nvPr/>
        </p:nvPicPr>
        <p:blipFill rotWithShape="1">
          <a:blip r:embed="rId5"/>
          <a:srcRect l="14417" t="22740" r="50167" b="15778"/>
          <a:stretch/>
        </p:blipFill>
        <p:spPr>
          <a:xfrm>
            <a:off x="1803400" y="685796"/>
            <a:ext cx="3606800" cy="3521935"/>
          </a:xfrm>
          <a:prstGeom prst="rect">
            <a:avLst/>
          </a:prstGeom>
        </p:spPr>
      </p:pic>
      <p:cxnSp>
        <p:nvCxnSpPr>
          <p:cNvPr id="9" name="Raven puščični povezovalnik 8"/>
          <p:cNvCxnSpPr/>
          <p:nvPr/>
        </p:nvCxnSpPr>
        <p:spPr>
          <a:xfrm flipH="1">
            <a:off x="3746500" y="685796"/>
            <a:ext cx="1231304" cy="10668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42982506"/>
      </p:ext>
    </p:extLst>
  </p:cSld>
  <p:clrMapOvr>
    <a:masterClrMapping/>
  </p:clrMapOvr>
  <mc:AlternateContent xmlns:mc="http://schemas.openxmlformats.org/markup-compatibility/2006">
    <mc:Choice xmlns:p14="http://schemas.microsoft.com/office/powerpoint/2010/main" Requires="p14">
      <p:transition spd="slow" p14:dur="2000" advTm="34226"/>
    </mc:Choice>
    <mc:Fallback>
      <p:transition spd="slow" advTm="34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en-US" dirty="0" smtClean="0"/>
              <a:t>4. </a:t>
            </a:r>
            <a:r>
              <a:rPr lang="en-US" dirty="0"/>
              <a:t>Person-</a:t>
            </a:r>
            <a:r>
              <a:rPr lang="en-US" dirty="0" err="1"/>
              <a:t>centred</a:t>
            </a:r>
            <a:r>
              <a:rPr lang="en-US" dirty="0"/>
              <a:t> processes</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a:bodyPr>
          <a:lstStyle/>
          <a:p>
            <a:pPr>
              <a:buFont typeface="Wingdings" panose="05000000000000000000" pitchFamily="2" charset="2"/>
              <a:buChar char="§"/>
            </a:pPr>
            <a:r>
              <a:rPr lang="en-US" dirty="0">
                <a:solidFill>
                  <a:srgbClr val="00B050"/>
                </a:solidFill>
              </a:rPr>
              <a:t>Working with patients values and beliefs</a:t>
            </a:r>
          </a:p>
          <a:p>
            <a:pPr marL="0" indent="0">
              <a:buNone/>
            </a:pPr>
            <a:r>
              <a:rPr lang="en-US" dirty="0" smtClean="0"/>
              <a:t>		- clear </a:t>
            </a:r>
            <a:r>
              <a:rPr lang="en-US" dirty="0"/>
              <a:t>picture (values)</a:t>
            </a:r>
          </a:p>
          <a:p>
            <a:pPr marL="0" indent="0">
              <a:buNone/>
            </a:pPr>
            <a:r>
              <a:rPr lang="en-US" dirty="0"/>
              <a:t>                           </a:t>
            </a:r>
            <a:r>
              <a:rPr lang="en-US" dirty="0" smtClean="0"/>
              <a:t>	 </a:t>
            </a:r>
            <a:r>
              <a:rPr lang="en-US" dirty="0"/>
              <a:t>(what is happening)</a:t>
            </a:r>
          </a:p>
          <a:p>
            <a:pPr marL="0" indent="0">
              <a:buNone/>
            </a:pPr>
            <a:r>
              <a:rPr lang="en-US" dirty="0"/>
              <a:t>                           </a:t>
            </a:r>
            <a:r>
              <a:rPr lang="en-US" dirty="0" smtClean="0"/>
              <a:t>	 </a:t>
            </a:r>
            <a:r>
              <a:rPr lang="en-US" dirty="0"/>
              <a:t>(a person´s life history)</a:t>
            </a:r>
          </a:p>
          <a:p>
            <a:pPr marL="0" indent="0">
              <a:buNone/>
            </a:pPr>
            <a:r>
              <a:rPr lang="en-US" dirty="0"/>
              <a:t>                            </a:t>
            </a:r>
          </a:p>
          <a:p>
            <a:pPr marL="0" indent="0">
              <a:buNone/>
            </a:pPr>
            <a:r>
              <a:rPr lang="en-US" dirty="0" smtClean="0"/>
              <a:t>		- a </a:t>
            </a:r>
            <a:r>
              <a:rPr lang="en-US" dirty="0"/>
              <a:t>person-</a:t>
            </a:r>
            <a:r>
              <a:rPr lang="en-US" dirty="0" err="1"/>
              <a:t>centred</a:t>
            </a:r>
            <a:r>
              <a:rPr lang="en-US" dirty="0"/>
              <a:t> assessment (process)</a:t>
            </a:r>
          </a:p>
          <a:p>
            <a:pPr>
              <a:buFont typeface="Wingdings" panose="05000000000000000000" pitchFamily="2" charset="2"/>
              <a:buChar char="§"/>
            </a:pPr>
            <a:endParaRPr lang="sv-SE" dirty="0">
              <a:sym typeface="Wingdings" panose="05000000000000000000" pitchFamily="2" charset="2"/>
            </a:endParaRPr>
          </a:p>
          <a:p>
            <a:pPr>
              <a:buFont typeface="Wingdings" panose="05000000000000000000" pitchFamily="2" charset="2"/>
              <a:buChar char="§"/>
            </a:pPr>
            <a:endParaRPr lang="sv-SE" dirty="0"/>
          </a:p>
        </p:txBody>
      </p:sp>
      <p:pic>
        <p:nvPicPr>
          <p:cNvPr id="4" name="Slika 3"/>
          <p:cNvPicPr>
            <a:picLocks noChangeAspect="1"/>
          </p:cNvPicPr>
          <p:nvPr/>
        </p:nvPicPr>
        <p:blipFill>
          <a:blip r:embed="rId5"/>
          <a:stretch>
            <a:fillRect/>
          </a:stretch>
        </p:blipFill>
        <p:spPr>
          <a:xfrm>
            <a:off x="8915401" y="4397909"/>
            <a:ext cx="3101685" cy="2117191"/>
          </a:xfrm>
          <a:prstGeom prst="rect">
            <a:avLst/>
          </a:prstGeom>
        </p:spPr>
      </p:pic>
      <p:pic>
        <p:nvPicPr>
          <p:cNvPr id="5" name="Zvo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7133108"/>
      </p:ext>
    </p:extLst>
  </p:cSld>
  <p:clrMapOvr>
    <a:masterClrMapping/>
  </p:clrMapOvr>
  <mc:AlternateContent xmlns:mc="http://schemas.openxmlformats.org/markup-compatibility/2006">
    <mc:Choice xmlns:p14="http://schemas.microsoft.com/office/powerpoint/2010/main" Requires="p14">
      <p:transition spd="slow" p14:dur="2000" advTm="79445"/>
    </mc:Choice>
    <mc:Fallback>
      <p:transition spd="slow" advTm="79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en-US" dirty="0" smtClean="0"/>
              <a:t>4. </a:t>
            </a:r>
            <a:r>
              <a:rPr lang="en-US" dirty="0"/>
              <a:t>Person-</a:t>
            </a:r>
            <a:r>
              <a:rPr lang="en-US" dirty="0" err="1"/>
              <a:t>centred</a:t>
            </a:r>
            <a:r>
              <a:rPr lang="en-US" dirty="0"/>
              <a:t> processes</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fontScale="92500" lnSpcReduction="10000"/>
          </a:bodyPr>
          <a:lstStyle/>
          <a:p>
            <a:pPr>
              <a:buFont typeface="Wingdings" panose="05000000000000000000" pitchFamily="2" charset="2"/>
              <a:buChar char="§"/>
            </a:pPr>
            <a:r>
              <a:rPr lang="en-US" sz="2600" dirty="0" smtClean="0">
                <a:solidFill>
                  <a:srgbClr val="0070C0"/>
                </a:solidFill>
              </a:rPr>
              <a:t>Sharing decision making </a:t>
            </a:r>
            <a:endParaRPr lang="en-US" sz="2600" dirty="0">
              <a:solidFill>
                <a:srgbClr val="0070C0"/>
              </a:solidFill>
            </a:endParaRPr>
          </a:p>
          <a:p>
            <a:pPr marL="622300" lvl="0" indent="0">
              <a:lnSpc>
                <a:spcPct val="90000"/>
              </a:lnSpc>
              <a:buSzTx/>
              <a:buFont typeface="Wingdings" panose="05000000000000000000" pitchFamily="2" charset="2"/>
              <a:buChar char="ü"/>
            </a:pPr>
            <a:r>
              <a:rPr lang="en-US" dirty="0" smtClean="0"/>
              <a:t> </a:t>
            </a:r>
            <a:r>
              <a:rPr lang="sl-SI" sz="2600" dirty="0" smtClean="0">
                <a:solidFill>
                  <a:prstClr val="black"/>
                </a:solidFill>
              </a:rPr>
              <a:t>How </a:t>
            </a:r>
            <a:r>
              <a:rPr lang="sl-SI" sz="2600" dirty="0" err="1">
                <a:solidFill>
                  <a:prstClr val="black"/>
                </a:solidFill>
              </a:rPr>
              <a:t>professionals</a:t>
            </a:r>
            <a:r>
              <a:rPr lang="sl-SI" sz="2600" dirty="0">
                <a:solidFill>
                  <a:prstClr val="black"/>
                </a:solidFill>
              </a:rPr>
              <a:t> </a:t>
            </a:r>
            <a:r>
              <a:rPr lang="sl-SI" sz="2600" dirty="0" err="1">
                <a:solidFill>
                  <a:prstClr val="black"/>
                </a:solidFill>
              </a:rPr>
              <a:t>can</a:t>
            </a:r>
            <a:r>
              <a:rPr lang="sl-SI" sz="2600" dirty="0">
                <a:solidFill>
                  <a:prstClr val="black"/>
                </a:solidFill>
              </a:rPr>
              <a:t> </a:t>
            </a:r>
            <a:r>
              <a:rPr lang="sl-SI" sz="2600" dirty="0" err="1">
                <a:solidFill>
                  <a:prstClr val="black"/>
                </a:solidFill>
              </a:rPr>
              <a:t>facilitate</a:t>
            </a:r>
            <a:r>
              <a:rPr lang="sl-SI" sz="2600" dirty="0">
                <a:solidFill>
                  <a:prstClr val="black"/>
                </a:solidFill>
              </a:rPr>
              <a:t> </a:t>
            </a:r>
            <a:r>
              <a:rPr lang="sl-SI" sz="2600" dirty="0" err="1">
                <a:solidFill>
                  <a:prstClr val="black"/>
                </a:solidFill>
              </a:rPr>
              <a:t>participation</a:t>
            </a:r>
            <a:r>
              <a:rPr lang="sl-SI" sz="2600" dirty="0">
                <a:solidFill>
                  <a:prstClr val="black"/>
                </a:solidFill>
              </a:rPr>
              <a:t> in </a:t>
            </a:r>
            <a:r>
              <a:rPr lang="sl-SI" sz="2600" dirty="0" err="1">
                <a:solidFill>
                  <a:prstClr val="black"/>
                </a:solidFill>
              </a:rPr>
              <a:t>shared</a:t>
            </a:r>
            <a:r>
              <a:rPr lang="sl-SI" sz="2600" dirty="0">
                <a:solidFill>
                  <a:prstClr val="black"/>
                </a:solidFill>
              </a:rPr>
              <a:t> </a:t>
            </a:r>
            <a:r>
              <a:rPr lang="sl-SI" sz="2600" dirty="0" smtClean="0">
                <a:solidFill>
                  <a:prstClr val="black"/>
                </a:solidFill>
              </a:rPr>
              <a:t>    </a:t>
            </a:r>
          </a:p>
          <a:p>
            <a:pPr marL="0" lvl="0" indent="0">
              <a:lnSpc>
                <a:spcPct val="90000"/>
              </a:lnSpc>
              <a:buSzTx/>
              <a:buNone/>
            </a:pPr>
            <a:r>
              <a:rPr lang="sl-SI" sz="2600" dirty="0">
                <a:solidFill>
                  <a:prstClr val="black"/>
                </a:solidFill>
              </a:rPr>
              <a:t> </a:t>
            </a:r>
            <a:r>
              <a:rPr lang="sl-SI" sz="2600" dirty="0" smtClean="0">
                <a:solidFill>
                  <a:prstClr val="black"/>
                </a:solidFill>
              </a:rPr>
              <a:t>          </a:t>
            </a:r>
            <a:r>
              <a:rPr lang="sl-SI" sz="2600" dirty="0" err="1" smtClean="0">
                <a:solidFill>
                  <a:prstClr val="black"/>
                </a:solidFill>
              </a:rPr>
              <a:t>decision-making</a:t>
            </a:r>
            <a:r>
              <a:rPr lang="sl-SI" sz="2600" dirty="0">
                <a:solidFill>
                  <a:prstClr val="black"/>
                </a:solidFill>
              </a:rPr>
              <a:t>?</a:t>
            </a:r>
          </a:p>
          <a:p>
            <a:pPr marL="0" lvl="0" indent="0">
              <a:lnSpc>
                <a:spcPct val="90000"/>
              </a:lnSpc>
              <a:buSzTx/>
              <a:buNone/>
            </a:pPr>
            <a:r>
              <a:rPr lang="sl-SI" sz="2600" dirty="0">
                <a:solidFill>
                  <a:prstClr val="black"/>
                </a:solidFill>
              </a:rPr>
              <a:t>                          (be </a:t>
            </a:r>
            <a:r>
              <a:rPr lang="sl-SI" sz="2600" dirty="0" err="1">
                <a:solidFill>
                  <a:prstClr val="black"/>
                </a:solidFill>
              </a:rPr>
              <a:t>there</a:t>
            </a:r>
            <a:r>
              <a:rPr lang="sl-SI" sz="2600" dirty="0">
                <a:solidFill>
                  <a:prstClr val="black"/>
                </a:solidFill>
              </a:rPr>
              <a:t>)</a:t>
            </a:r>
          </a:p>
          <a:p>
            <a:pPr marL="0" lvl="0" indent="0">
              <a:lnSpc>
                <a:spcPct val="90000"/>
              </a:lnSpc>
              <a:buSzTx/>
              <a:buNone/>
            </a:pPr>
            <a:r>
              <a:rPr lang="sl-SI" sz="2600" dirty="0">
                <a:solidFill>
                  <a:prstClr val="black"/>
                </a:solidFill>
              </a:rPr>
              <a:t>                          (</a:t>
            </a:r>
            <a:r>
              <a:rPr lang="sl-SI" sz="2600" dirty="0" err="1">
                <a:solidFill>
                  <a:prstClr val="black"/>
                </a:solidFill>
              </a:rPr>
              <a:t>offering</a:t>
            </a:r>
            <a:r>
              <a:rPr lang="sl-SI" sz="2600" dirty="0">
                <a:solidFill>
                  <a:prstClr val="black"/>
                </a:solidFill>
              </a:rPr>
              <a:t> personal </a:t>
            </a:r>
            <a:r>
              <a:rPr lang="sl-SI" sz="2600" dirty="0" err="1">
                <a:solidFill>
                  <a:prstClr val="black"/>
                </a:solidFill>
              </a:rPr>
              <a:t>support</a:t>
            </a:r>
            <a:r>
              <a:rPr lang="sl-SI" sz="2600" dirty="0">
                <a:solidFill>
                  <a:prstClr val="black"/>
                </a:solidFill>
              </a:rPr>
              <a:t>)</a:t>
            </a:r>
          </a:p>
          <a:p>
            <a:pPr marL="0" lvl="0" indent="0">
              <a:lnSpc>
                <a:spcPct val="90000"/>
              </a:lnSpc>
              <a:buSzTx/>
              <a:buNone/>
            </a:pPr>
            <a:r>
              <a:rPr lang="sl-SI" sz="2600" dirty="0">
                <a:solidFill>
                  <a:prstClr val="black"/>
                </a:solidFill>
              </a:rPr>
              <a:t>                          (</a:t>
            </a:r>
            <a:r>
              <a:rPr lang="sl-SI" sz="2600" dirty="0" err="1">
                <a:solidFill>
                  <a:prstClr val="black"/>
                </a:solidFill>
              </a:rPr>
              <a:t>offering</a:t>
            </a:r>
            <a:r>
              <a:rPr lang="sl-SI" sz="2600" dirty="0">
                <a:solidFill>
                  <a:prstClr val="black"/>
                </a:solidFill>
              </a:rPr>
              <a:t> </a:t>
            </a:r>
            <a:r>
              <a:rPr lang="sl-SI" sz="2600" dirty="0" err="1">
                <a:solidFill>
                  <a:prstClr val="black"/>
                </a:solidFill>
              </a:rPr>
              <a:t>practical</a:t>
            </a:r>
            <a:r>
              <a:rPr lang="sl-SI" sz="2600" dirty="0">
                <a:solidFill>
                  <a:prstClr val="black"/>
                </a:solidFill>
              </a:rPr>
              <a:t> </a:t>
            </a:r>
            <a:r>
              <a:rPr lang="sl-SI" sz="2600" dirty="0" err="1">
                <a:solidFill>
                  <a:prstClr val="black"/>
                </a:solidFill>
              </a:rPr>
              <a:t>experience</a:t>
            </a:r>
            <a:r>
              <a:rPr lang="sl-SI" sz="2600" dirty="0">
                <a:solidFill>
                  <a:prstClr val="black"/>
                </a:solidFill>
              </a:rPr>
              <a:t>)</a:t>
            </a:r>
          </a:p>
          <a:p>
            <a:pPr marL="0" lvl="0" indent="0">
              <a:lnSpc>
                <a:spcPct val="90000"/>
              </a:lnSpc>
              <a:buSzTx/>
              <a:buNone/>
            </a:pPr>
            <a:r>
              <a:rPr lang="sl-SI" sz="2600" dirty="0">
                <a:solidFill>
                  <a:prstClr val="black"/>
                </a:solidFill>
              </a:rPr>
              <a:t>                          (</a:t>
            </a:r>
            <a:r>
              <a:rPr lang="sl-SI" sz="2600" dirty="0" err="1">
                <a:solidFill>
                  <a:prstClr val="black"/>
                </a:solidFill>
              </a:rPr>
              <a:t>being</a:t>
            </a:r>
            <a:r>
              <a:rPr lang="sl-SI" sz="2600" dirty="0">
                <a:solidFill>
                  <a:prstClr val="black"/>
                </a:solidFill>
              </a:rPr>
              <a:t> </a:t>
            </a:r>
            <a:r>
              <a:rPr lang="sl-SI" sz="2600" dirty="0" err="1">
                <a:solidFill>
                  <a:prstClr val="black"/>
                </a:solidFill>
              </a:rPr>
              <a:t>with</a:t>
            </a:r>
            <a:r>
              <a:rPr lang="sl-SI" sz="2600" dirty="0">
                <a:solidFill>
                  <a:prstClr val="black"/>
                </a:solidFill>
              </a:rPr>
              <a:t> </a:t>
            </a:r>
            <a:r>
              <a:rPr lang="sl-SI" sz="2600" dirty="0" err="1">
                <a:solidFill>
                  <a:prstClr val="black"/>
                </a:solidFill>
              </a:rPr>
              <a:t>and</a:t>
            </a:r>
            <a:r>
              <a:rPr lang="sl-SI" sz="2600" dirty="0">
                <a:solidFill>
                  <a:prstClr val="black"/>
                </a:solidFill>
              </a:rPr>
              <a:t> </a:t>
            </a:r>
            <a:r>
              <a:rPr lang="sl-SI" sz="2600" dirty="0" err="1">
                <a:solidFill>
                  <a:prstClr val="black"/>
                </a:solidFill>
              </a:rPr>
              <a:t>doing</a:t>
            </a:r>
            <a:r>
              <a:rPr lang="sl-SI" sz="2600" dirty="0">
                <a:solidFill>
                  <a:prstClr val="black"/>
                </a:solidFill>
              </a:rPr>
              <a:t> </a:t>
            </a:r>
            <a:r>
              <a:rPr lang="sl-SI" sz="2600" dirty="0" err="1">
                <a:solidFill>
                  <a:prstClr val="black"/>
                </a:solidFill>
              </a:rPr>
              <a:t>with</a:t>
            </a:r>
            <a:r>
              <a:rPr lang="sl-SI" sz="2600" dirty="0">
                <a:solidFill>
                  <a:prstClr val="black"/>
                </a:solidFill>
              </a:rPr>
              <a:t>)</a:t>
            </a:r>
          </a:p>
          <a:p>
            <a:pPr marL="0" lvl="0" indent="0">
              <a:lnSpc>
                <a:spcPct val="90000"/>
              </a:lnSpc>
              <a:buSzTx/>
              <a:buNone/>
            </a:pPr>
            <a:r>
              <a:rPr lang="sl-SI" sz="2600" dirty="0">
                <a:solidFill>
                  <a:prstClr val="black"/>
                </a:solidFill>
              </a:rPr>
              <a:t>                          (</a:t>
            </a:r>
            <a:r>
              <a:rPr lang="sl-SI" sz="2600" dirty="0" err="1">
                <a:solidFill>
                  <a:prstClr val="black"/>
                </a:solidFill>
              </a:rPr>
              <a:t>trust</a:t>
            </a:r>
            <a:r>
              <a:rPr lang="sl-SI" sz="2600" dirty="0">
                <a:solidFill>
                  <a:prstClr val="black"/>
                </a:solidFill>
              </a:rPr>
              <a:t>/</a:t>
            </a:r>
            <a:r>
              <a:rPr lang="sl-SI" sz="2600" dirty="0" err="1">
                <a:solidFill>
                  <a:prstClr val="black"/>
                </a:solidFill>
              </a:rPr>
              <a:t>dynamic</a:t>
            </a:r>
            <a:r>
              <a:rPr lang="sl-SI" sz="2600" dirty="0">
                <a:solidFill>
                  <a:prstClr val="black"/>
                </a:solidFill>
              </a:rPr>
              <a:t> led/</a:t>
            </a:r>
            <a:r>
              <a:rPr lang="sl-SI" sz="2600" dirty="0" err="1">
                <a:solidFill>
                  <a:prstClr val="black"/>
                </a:solidFill>
              </a:rPr>
              <a:t>partnership</a:t>
            </a:r>
            <a:r>
              <a:rPr lang="sl-SI" sz="2600" dirty="0">
                <a:solidFill>
                  <a:prstClr val="black"/>
                </a:solidFill>
              </a:rPr>
              <a:t>/</a:t>
            </a:r>
            <a:r>
              <a:rPr lang="sl-SI" sz="2600" dirty="0" err="1">
                <a:solidFill>
                  <a:prstClr val="black"/>
                </a:solidFill>
              </a:rPr>
              <a:t>lear</a:t>
            </a:r>
            <a:r>
              <a:rPr lang="sl-SI" sz="2600" dirty="0">
                <a:solidFill>
                  <a:prstClr val="black"/>
                </a:solidFill>
              </a:rPr>
              <a:t> </a:t>
            </a:r>
            <a:r>
              <a:rPr lang="sl-SI" sz="2600" dirty="0" err="1">
                <a:solidFill>
                  <a:prstClr val="black"/>
                </a:solidFill>
              </a:rPr>
              <a:t>from</a:t>
            </a:r>
            <a:r>
              <a:rPr lang="sl-SI" sz="2600" dirty="0">
                <a:solidFill>
                  <a:prstClr val="black"/>
                </a:solidFill>
              </a:rPr>
              <a:t> </a:t>
            </a:r>
            <a:r>
              <a:rPr lang="sl-SI" sz="2600" dirty="0" err="1">
                <a:solidFill>
                  <a:prstClr val="black"/>
                </a:solidFill>
              </a:rPr>
              <a:t>each</a:t>
            </a:r>
            <a:r>
              <a:rPr lang="sl-SI" sz="2600" dirty="0">
                <a:solidFill>
                  <a:prstClr val="black"/>
                </a:solidFill>
              </a:rPr>
              <a:t> </a:t>
            </a:r>
            <a:r>
              <a:rPr lang="sl-SI" sz="2600" dirty="0" err="1">
                <a:solidFill>
                  <a:prstClr val="black"/>
                </a:solidFill>
              </a:rPr>
              <a:t>other</a:t>
            </a:r>
            <a:r>
              <a:rPr lang="sl-SI" sz="2600" dirty="0" smtClean="0">
                <a:solidFill>
                  <a:prstClr val="black"/>
                </a:solidFill>
              </a:rPr>
              <a:t>)</a:t>
            </a:r>
            <a:endParaRPr lang="sv-SE" sz="2600" dirty="0"/>
          </a:p>
        </p:txBody>
      </p:sp>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7362967"/>
      </p:ext>
    </p:extLst>
  </p:cSld>
  <p:clrMapOvr>
    <a:masterClrMapping/>
  </p:clrMapOvr>
  <mc:AlternateContent xmlns:mc="http://schemas.openxmlformats.org/markup-compatibility/2006">
    <mc:Choice xmlns:p14="http://schemas.microsoft.com/office/powerpoint/2010/main" Requires="p14">
      <p:transition spd="slow" p14:dur="2000" advTm="58254"/>
    </mc:Choice>
    <mc:Fallback>
      <p:transition spd="slow" advTm="58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en-US" dirty="0" smtClean="0"/>
              <a:t>4. </a:t>
            </a:r>
            <a:r>
              <a:rPr lang="en-US" dirty="0"/>
              <a:t>Person-</a:t>
            </a:r>
            <a:r>
              <a:rPr lang="en-US" dirty="0" err="1"/>
              <a:t>centred</a:t>
            </a:r>
            <a:r>
              <a:rPr lang="en-US" dirty="0"/>
              <a:t> processes</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a:bodyPr>
          <a:lstStyle/>
          <a:p>
            <a:pPr>
              <a:buFont typeface="Wingdings" panose="05000000000000000000" pitchFamily="2" charset="2"/>
              <a:buChar char="§"/>
            </a:pPr>
            <a:r>
              <a:rPr lang="en-GB" dirty="0" smtClean="0">
                <a:solidFill>
                  <a:srgbClr val="00B0F0"/>
                </a:solidFill>
              </a:rPr>
              <a:t>Engaging</a:t>
            </a:r>
            <a:r>
              <a:rPr lang="sl-SI" dirty="0" smtClean="0">
                <a:solidFill>
                  <a:srgbClr val="00B0F0"/>
                </a:solidFill>
              </a:rPr>
              <a:t> </a:t>
            </a:r>
            <a:r>
              <a:rPr lang="en-GB" dirty="0" smtClean="0">
                <a:solidFill>
                  <a:srgbClr val="00B0F0"/>
                </a:solidFill>
              </a:rPr>
              <a:t>authentically </a:t>
            </a:r>
          </a:p>
          <a:p>
            <a:pPr marL="0" indent="0">
              <a:buNone/>
            </a:pPr>
            <a:r>
              <a:rPr lang="sl-SI" dirty="0"/>
              <a:t>	</a:t>
            </a:r>
            <a:r>
              <a:rPr lang="sl-SI" dirty="0" smtClean="0"/>
              <a:t>		(</a:t>
            </a:r>
            <a:r>
              <a:rPr lang="en-GB" dirty="0" smtClean="0"/>
              <a:t>unique</a:t>
            </a:r>
            <a:r>
              <a:rPr lang="sl-SI" dirty="0" smtClean="0"/>
              <a:t> </a:t>
            </a:r>
            <a:r>
              <a:rPr lang="en-GB" dirty="0" smtClean="0"/>
              <a:t>interaction</a:t>
            </a:r>
            <a:r>
              <a:rPr lang="sl-SI" dirty="0" smtClean="0"/>
              <a:t> </a:t>
            </a:r>
            <a:r>
              <a:rPr lang="en-GB" dirty="0" smtClean="0"/>
              <a:t>with that </a:t>
            </a:r>
            <a:r>
              <a:rPr lang="sl-SI" dirty="0" smtClean="0"/>
              <a:t>person at </a:t>
            </a:r>
            <a:r>
              <a:rPr lang="en-GB" dirty="0" smtClean="0"/>
              <a:t>that</a:t>
            </a:r>
            <a:r>
              <a:rPr lang="sl-SI" dirty="0" smtClean="0"/>
              <a:t> time)</a:t>
            </a:r>
          </a:p>
          <a:p>
            <a:pPr marL="0" indent="0">
              <a:buNone/>
            </a:pPr>
            <a:r>
              <a:rPr lang="sl-SI" dirty="0"/>
              <a:t>	</a:t>
            </a:r>
            <a:r>
              <a:rPr lang="sl-SI" dirty="0" smtClean="0"/>
              <a:t>		(</a:t>
            </a:r>
            <a:r>
              <a:rPr lang="en-GB" dirty="0" smtClean="0"/>
              <a:t>based</a:t>
            </a:r>
            <a:r>
              <a:rPr lang="sl-SI" dirty="0" smtClean="0"/>
              <a:t> on </a:t>
            </a:r>
            <a:r>
              <a:rPr lang="en-GB" dirty="0" smtClean="0"/>
              <a:t>their</a:t>
            </a:r>
            <a:r>
              <a:rPr lang="sl-SI" dirty="0" smtClean="0"/>
              <a:t> </a:t>
            </a:r>
            <a:r>
              <a:rPr lang="en-GB" dirty="0" smtClean="0"/>
              <a:t>own</a:t>
            </a:r>
            <a:r>
              <a:rPr lang="sl-SI" dirty="0" smtClean="0"/>
              <a:t> </a:t>
            </a:r>
            <a:r>
              <a:rPr lang="en-GB" dirty="0" smtClean="0"/>
              <a:t>values</a:t>
            </a:r>
            <a:r>
              <a:rPr lang="sl-SI" dirty="0" smtClean="0"/>
              <a:t> </a:t>
            </a:r>
            <a:r>
              <a:rPr lang="en-GB" dirty="0" smtClean="0"/>
              <a:t>and</a:t>
            </a:r>
            <a:r>
              <a:rPr lang="sl-SI" dirty="0" smtClean="0"/>
              <a:t> </a:t>
            </a:r>
            <a:r>
              <a:rPr lang="en-GB" dirty="0" smtClean="0"/>
              <a:t>beliefs</a:t>
            </a:r>
            <a:r>
              <a:rPr lang="sl-SI" dirty="0" smtClean="0"/>
              <a:t>)</a:t>
            </a:r>
            <a:endParaRPr lang="sl-SI" dirty="0"/>
          </a:p>
          <a:p>
            <a:pPr marL="0" indent="0">
              <a:buNone/>
            </a:pPr>
            <a:r>
              <a:rPr lang="sl-SI" dirty="0" smtClean="0">
                <a:sym typeface="Wingdings" panose="05000000000000000000" pitchFamily="2" charset="2"/>
              </a:rPr>
              <a:t>	</a:t>
            </a:r>
            <a:r>
              <a:rPr lang="sl-SI" dirty="0" err="1" smtClean="0">
                <a:sym typeface="Wingdings" panose="05000000000000000000" pitchFamily="2" charset="2"/>
              </a:rPr>
              <a:t>Different</a:t>
            </a:r>
            <a:r>
              <a:rPr lang="sl-SI" dirty="0" smtClean="0">
                <a:sym typeface="Wingdings" panose="05000000000000000000" pitchFamily="2" charset="2"/>
              </a:rPr>
              <a:t> </a:t>
            </a:r>
            <a:r>
              <a:rPr lang="sl-SI" dirty="0" err="1" smtClean="0">
                <a:sym typeface="Wingdings" panose="05000000000000000000" pitchFamily="2" charset="2"/>
              </a:rPr>
              <a:t>levels</a:t>
            </a:r>
            <a:r>
              <a:rPr lang="sl-SI" dirty="0" smtClean="0">
                <a:sym typeface="Wingdings" panose="05000000000000000000" pitchFamily="2" charset="2"/>
              </a:rPr>
              <a:t> </a:t>
            </a:r>
            <a:r>
              <a:rPr lang="sl-SI" dirty="0" err="1" smtClean="0">
                <a:sym typeface="Wingdings" panose="05000000000000000000" pitchFamily="2" charset="2"/>
              </a:rPr>
              <a:t>of</a:t>
            </a:r>
            <a:r>
              <a:rPr lang="sl-SI" dirty="0" smtClean="0">
                <a:sym typeface="Wingdings" panose="05000000000000000000" pitchFamily="2" charset="2"/>
              </a:rPr>
              <a:t> </a:t>
            </a:r>
            <a:r>
              <a:rPr lang="sl-SI" dirty="0" err="1" smtClean="0">
                <a:sym typeface="Wingdings" panose="05000000000000000000" pitchFamily="2" charset="2"/>
              </a:rPr>
              <a:t>engagement</a:t>
            </a:r>
            <a:endParaRPr lang="sl-SI" dirty="0" smtClean="0">
              <a:sym typeface="Wingdings" panose="05000000000000000000" pitchFamily="2" charset="2"/>
            </a:endParaRPr>
          </a:p>
          <a:p>
            <a:pPr marL="0" indent="0">
              <a:buNone/>
            </a:pPr>
            <a:r>
              <a:rPr lang="sl-SI" dirty="0">
                <a:sym typeface="Wingdings" panose="05000000000000000000" pitchFamily="2" charset="2"/>
              </a:rPr>
              <a:t>	</a:t>
            </a:r>
            <a:r>
              <a:rPr lang="sl-SI" dirty="0" smtClean="0">
                <a:sym typeface="Wingdings" panose="05000000000000000000" pitchFamily="2" charset="2"/>
              </a:rPr>
              <a:t>		(</a:t>
            </a:r>
            <a:r>
              <a:rPr lang="sl-SI" dirty="0" err="1" smtClean="0">
                <a:sym typeface="Wingdings" panose="05000000000000000000" pitchFamily="2" charset="2"/>
              </a:rPr>
              <a:t>full</a:t>
            </a:r>
            <a:r>
              <a:rPr lang="sl-SI" dirty="0" smtClean="0">
                <a:sym typeface="Wingdings" panose="05000000000000000000" pitchFamily="2" charset="2"/>
              </a:rPr>
              <a:t> </a:t>
            </a:r>
            <a:r>
              <a:rPr lang="sl-SI" dirty="0" err="1" smtClean="0">
                <a:sym typeface="Wingdings" panose="05000000000000000000" pitchFamily="2" charset="2"/>
              </a:rPr>
              <a:t>engagement</a:t>
            </a:r>
            <a:r>
              <a:rPr lang="sl-SI" dirty="0" smtClean="0">
                <a:sym typeface="Wingdings" panose="05000000000000000000" pitchFamily="2" charset="2"/>
              </a:rPr>
              <a:t> – </a:t>
            </a:r>
            <a:r>
              <a:rPr lang="sl-SI" dirty="0" err="1" smtClean="0">
                <a:sym typeface="Wingdings" panose="05000000000000000000" pitchFamily="2" charset="2"/>
              </a:rPr>
              <a:t>connectedness</a:t>
            </a:r>
            <a:r>
              <a:rPr lang="sl-SI" dirty="0" smtClean="0">
                <a:sym typeface="Wingdings" panose="05000000000000000000" pitchFamily="2" charset="2"/>
              </a:rPr>
              <a:t>)</a:t>
            </a:r>
          </a:p>
          <a:p>
            <a:pPr marL="0" indent="0">
              <a:buNone/>
            </a:pPr>
            <a:r>
              <a:rPr lang="sl-SI" dirty="0">
                <a:sym typeface="Wingdings" panose="05000000000000000000" pitchFamily="2" charset="2"/>
              </a:rPr>
              <a:t>	</a:t>
            </a:r>
            <a:r>
              <a:rPr lang="sl-SI" dirty="0" smtClean="0">
                <a:sym typeface="Wingdings" panose="05000000000000000000" pitchFamily="2" charset="2"/>
              </a:rPr>
              <a:t>		(</a:t>
            </a:r>
            <a:r>
              <a:rPr lang="sl-SI" dirty="0" err="1" smtClean="0">
                <a:sym typeface="Wingdings" panose="05000000000000000000" pitchFamily="2" charset="2"/>
              </a:rPr>
              <a:t>partiqal</a:t>
            </a:r>
            <a:r>
              <a:rPr lang="sl-SI" dirty="0" smtClean="0">
                <a:sym typeface="Wingdings" panose="05000000000000000000" pitchFamily="2" charset="2"/>
              </a:rPr>
              <a:t> </a:t>
            </a:r>
            <a:r>
              <a:rPr lang="sl-SI" dirty="0" err="1" smtClean="0">
                <a:sym typeface="Wingdings" panose="05000000000000000000" pitchFamily="2" charset="2"/>
              </a:rPr>
              <a:t>disengagement</a:t>
            </a:r>
            <a:r>
              <a:rPr lang="sl-SI" dirty="0" smtClean="0">
                <a:sym typeface="Wingdings" panose="05000000000000000000" pitchFamily="2" charset="2"/>
              </a:rPr>
              <a:t>)</a:t>
            </a:r>
          </a:p>
          <a:p>
            <a:pPr marL="0" indent="0">
              <a:buNone/>
            </a:pPr>
            <a:r>
              <a:rPr lang="sl-SI" dirty="0">
                <a:sym typeface="Wingdings" panose="05000000000000000000" pitchFamily="2" charset="2"/>
              </a:rPr>
              <a:t>	</a:t>
            </a:r>
            <a:r>
              <a:rPr lang="sl-SI" dirty="0" smtClean="0">
                <a:sym typeface="Wingdings" panose="05000000000000000000" pitchFamily="2" charset="2"/>
              </a:rPr>
              <a:t>		(</a:t>
            </a:r>
            <a:r>
              <a:rPr lang="sl-SI" dirty="0" err="1" smtClean="0">
                <a:sym typeface="Wingdings" panose="05000000000000000000" pitchFamily="2" charset="2"/>
              </a:rPr>
              <a:t>complete</a:t>
            </a:r>
            <a:r>
              <a:rPr lang="sl-SI" dirty="0" smtClean="0">
                <a:sym typeface="Wingdings" panose="05000000000000000000" pitchFamily="2" charset="2"/>
              </a:rPr>
              <a:t> </a:t>
            </a:r>
            <a:r>
              <a:rPr lang="sl-SI" dirty="0" err="1" smtClean="0">
                <a:sym typeface="Wingdings" panose="05000000000000000000" pitchFamily="2" charset="2"/>
              </a:rPr>
              <a:t>disengagement</a:t>
            </a:r>
            <a:r>
              <a:rPr lang="sl-SI" dirty="0" smtClean="0">
                <a:sym typeface="Wingdings" panose="05000000000000000000" pitchFamily="2" charset="2"/>
              </a:rPr>
              <a:t>)</a:t>
            </a:r>
            <a:endParaRPr lang="en-GB" dirty="0" smtClean="0">
              <a:sym typeface="Wingdings" panose="05000000000000000000" pitchFamily="2" charset="2"/>
            </a:endParaRPr>
          </a:p>
          <a:p>
            <a:pPr>
              <a:buFont typeface="Wingdings" panose="05000000000000000000" pitchFamily="2" charset="2"/>
              <a:buChar char="§"/>
            </a:pPr>
            <a:endParaRPr lang="sv-SE" dirty="0">
              <a:sym typeface="Wingdings" panose="05000000000000000000" pitchFamily="2" charset="2"/>
            </a:endParaRPr>
          </a:p>
          <a:p>
            <a:pPr>
              <a:buFont typeface="Wingdings" panose="05000000000000000000" pitchFamily="2" charset="2"/>
              <a:buChar char="§"/>
            </a:pPr>
            <a:endParaRPr lang="sv-SE" dirty="0"/>
          </a:p>
        </p:txBody>
      </p:sp>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50440320"/>
      </p:ext>
    </p:extLst>
  </p:cSld>
  <p:clrMapOvr>
    <a:masterClrMapping/>
  </p:clrMapOvr>
  <mc:AlternateContent xmlns:mc="http://schemas.openxmlformats.org/markup-compatibility/2006">
    <mc:Choice xmlns:p14="http://schemas.microsoft.com/office/powerpoint/2010/main" Requires="p14">
      <p:transition spd="slow" p14:dur="2000" advTm="110404"/>
    </mc:Choice>
    <mc:Fallback>
      <p:transition spd="slow" advTm="110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en-US" dirty="0" smtClean="0"/>
              <a:t>4. </a:t>
            </a:r>
            <a:r>
              <a:rPr lang="en-US" dirty="0"/>
              <a:t>Person-</a:t>
            </a:r>
            <a:r>
              <a:rPr lang="en-US" dirty="0" err="1"/>
              <a:t>centred</a:t>
            </a:r>
            <a:r>
              <a:rPr lang="en-US" dirty="0"/>
              <a:t> processes</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a:bodyPr>
          <a:lstStyle/>
          <a:p>
            <a:pPr>
              <a:buFont typeface="Wingdings" panose="05000000000000000000" pitchFamily="2" charset="2"/>
              <a:buChar char="§"/>
            </a:pPr>
            <a:r>
              <a:rPr lang="en-GB" dirty="0" smtClean="0">
                <a:solidFill>
                  <a:srgbClr val="7030A0"/>
                </a:solidFill>
              </a:rPr>
              <a:t>Being sympathetically present</a:t>
            </a:r>
          </a:p>
          <a:p>
            <a:pPr marL="0" indent="0">
              <a:buNone/>
            </a:pPr>
            <a:r>
              <a:rPr lang="sl-SI" dirty="0"/>
              <a:t>	</a:t>
            </a:r>
            <a:r>
              <a:rPr lang="sl-SI" dirty="0" smtClean="0"/>
              <a:t>	(</a:t>
            </a:r>
            <a:r>
              <a:rPr lang="en-GB" dirty="0" smtClean="0"/>
              <a:t>to describe a way of being with the patients</a:t>
            </a:r>
            <a:r>
              <a:rPr lang="sl-SI" dirty="0" smtClean="0"/>
              <a:t>)</a:t>
            </a:r>
          </a:p>
          <a:p>
            <a:pPr marL="0" indent="0">
              <a:buNone/>
            </a:pPr>
            <a:r>
              <a:rPr lang="sl-SI" dirty="0"/>
              <a:t>	</a:t>
            </a:r>
            <a:r>
              <a:rPr lang="sl-SI" dirty="0" smtClean="0"/>
              <a:t>	(</a:t>
            </a:r>
            <a:r>
              <a:rPr lang="en-GB" dirty="0" smtClean="0"/>
              <a:t>recognise the uniqueness and value</a:t>
            </a:r>
            <a:r>
              <a:rPr lang="sl-SI" dirty="0" smtClean="0"/>
              <a:t>)</a:t>
            </a:r>
            <a:endParaRPr lang="sl-SI" dirty="0" smtClean="0">
              <a:sym typeface="Wingdings" panose="05000000000000000000" pitchFamily="2" charset="2"/>
            </a:endParaRPr>
          </a:p>
          <a:p>
            <a:pPr marL="0" indent="0">
              <a:buNone/>
            </a:pPr>
            <a:r>
              <a:rPr lang="sl-SI" dirty="0">
                <a:sym typeface="Wingdings" panose="05000000000000000000" pitchFamily="2" charset="2"/>
              </a:rPr>
              <a:t>	</a:t>
            </a:r>
            <a:r>
              <a:rPr lang="sl-SI" dirty="0" smtClean="0">
                <a:sym typeface="Wingdings" panose="05000000000000000000" pitchFamily="2" charset="2"/>
              </a:rPr>
              <a:t>	(</a:t>
            </a:r>
            <a:r>
              <a:rPr lang="en-GB" dirty="0" smtClean="0">
                <a:sym typeface="Wingdings" panose="05000000000000000000" pitchFamily="2" charset="2"/>
              </a:rPr>
              <a:t>reflect the quality of the relationship</a:t>
            </a:r>
            <a:r>
              <a:rPr lang="sl-SI" dirty="0" smtClean="0">
                <a:sym typeface="Wingdings" panose="05000000000000000000" pitchFamily="2" charset="2"/>
              </a:rPr>
              <a:t>)</a:t>
            </a:r>
          </a:p>
          <a:p>
            <a:pPr marL="0" indent="0">
              <a:buNone/>
            </a:pPr>
            <a:r>
              <a:rPr lang="sl-SI" dirty="0">
                <a:sym typeface="Wingdings" panose="05000000000000000000" pitchFamily="2" charset="2"/>
              </a:rPr>
              <a:t>	</a:t>
            </a:r>
            <a:r>
              <a:rPr lang="sl-SI" dirty="0" smtClean="0">
                <a:sym typeface="Wingdings" panose="05000000000000000000" pitchFamily="2" charset="2"/>
              </a:rPr>
              <a:t>	</a:t>
            </a:r>
            <a:r>
              <a:rPr lang="en-GB" dirty="0" smtClean="0">
                <a:sym typeface="Wingdings" panose="05000000000000000000" pitchFamily="2" charset="2"/>
              </a:rPr>
              <a:t>(understanding of the patient´s losses</a:t>
            </a:r>
            <a:r>
              <a:rPr lang="sl-SI" dirty="0" smtClean="0">
                <a:sym typeface="Wingdings" panose="05000000000000000000" pitchFamily="2" charset="2"/>
              </a:rPr>
              <a:t>, </a:t>
            </a:r>
            <a:r>
              <a:rPr lang="en-GB" dirty="0" smtClean="0">
                <a:sym typeface="Wingdings" panose="05000000000000000000" pitchFamily="2" charset="2"/>
              </a:rPr>
              <a:t>limitations)</a:t>
            </a:r>
          </a:p>
          <a:p>
            <a:pPr marL="0" indent="0">
              <a:buNone/>
            </a:pPr>
            <a:r>
              <a:rPr lang="sl-SI" dirty="0">
                <a:sym typeface="Wingdings" panose="05000000000000000000" pitchFamily="2" charset="2"/>
              </a:rPr>
              <a:t>	</a:t>
            </a:r>
            <a:r>
              <a:rPr lang="sl-SI" dirty="0" smtClean="0">
                <a:sym typeface="Wingdings" panose="05000000000000000000" pitchFamily="2" charset="2"/>
              </a:rPr>
              <a:t>	</a:t>
            </a:r>
            <a:endParaRPr lang="en-GB" dirty="0" smtClean="0">
              <a:sym typeface="Wingdings" panose="05000000000000000000" pitchFamily="2" charset="2"/>
            </a:endParaRPr>
          </a:p>
          <a:p>
            <a:pPr>
              <a:buFont typeface="Wingdings" panose="05000000000000000000" pitchFamily="2" charset="2"/>
              <a:buChar char="§"/>
            </a:pPr>
            <a:endParaRPr lang="sv-SE" dirty="0">
              <a:sym typeface="Wingdings" panose="05000000000000000000" pitchFamily="2" charset="2"/>
            </a:endParaRPr>
          </a:p>
          <a:p>
            <a:pPr>
              <a:buFont typeface="Wingdings" panose="05000000000000000000" pitchFamily="2" charset="2"/>
              <a:buChar char="§"/>
            </a:pPr>
            <a:endParaRPr lang="sv-SE" dirty="0"/>
          </a:p>
        </p:txBody>
      </p:sp>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25621644"/>
      </p:ext>
    </p:extLst>
  </p:cSld>
  <p:clrMapOvr>
    <a:masterClrMapping/>
  </p:clrMapOvr>
  <mc:AlternateContent xmlns:mc="http://schemas.openxmlformats.org/markup-compatibility/2006">
    <mc:Choice xmlns:p14="http://schemas.microsoft.com/office/powerpoint/2010/main" Requires="p14">
      <p:transition spd="slow" p14:dur="2000" advTm="108734"/>
    </mc:Choice>
    <mc:Fallback>
      <p:transition spd="slow" advTm="108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en-US" dirty="0" smtClean="0"/>
              <a:t>4. </a:t>
            </a:r>
            <a:r>
              <a:rPr lang="en-US" dirty="0"/>
              <a:t>Person-</a:t>
            </a:r>
            <a:r>
              <a:rPr lang="en-US" dirty="0" err="1"/>
              <a:t>centred</a:t>
            </a:r>
            <a:r>
              <a:rPr lang="en-US" dirty="0"/>
              <a:t> processes</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a:bodyPr>
          <a:lstStyle/>
          <a:p>
            <a:pPr>
              <a:buFont typeface="Wingdings" panose="05000000000000000000" pitchFamily="2" charset="2"/>
              <a:buChar char="§"/>
            </a:pPr>
            <a:r>
              <a:rPr lang="en-GB" dirty="0" smtClean="0">
                <a:solidFill>
                  <a:srgbClr val="FF0000"/>
                </a:solidFill>
              </a:rPr>
              <a:t>Providing holistic care</a:t>
            </a:r>
          </a:p>
          <a:p>
            <a:pPr marL="0" indent="0">
              <a:buNone/>
            </a:pPr>
            <a:r>
              <a:rPr lang="sl-SI" dirty="0"/>
              <a:t>	</a:t>
            </a:r>
            <a:r>
              <a:rPr lang="sl-SI" dirty="0" smtClean="0"/>
              <a:t>	(</a:t>
            </a:r>
            <a:r>
              <a:rPr lang="en-GB" dirty="0" smtClean="0"/>
              <a:t>reflect living a positive life</a:t>
            </a:r>
            <a:r>
              <a:rPr lang="sl-SI" dirty="0" smtClean="0"/>
              <a:t>)</a:t>
            </a:r>
          </a:p>
          <a:p>
            <a:pPr marL="0" indent="0">
              <a:buNone/>
            </a:pPr>
            <a:r>
              <a:rPr lang="sl-SI" dirty="0"/>
              <a:t>	</a:t>
            </a:r>
            <a:r>
              <a:rPr lang="sl-SI" dirty="0" smtClean="0"/>
              <a:t>	(</a:t>
            </a:r>
            <a:r>
              <a:rPr lang="en-GB" dirty="0" smtClean="0"/>
              <a:t>include the basic needs</a:t>
            </a:r>
            <a:r>
              <a:rPr lang="sl-SI" dirty="0" smtClean="0"/>
              <a:t>)</a:t>
            </a:r>
            <a:endParaRPr lang="sl-SI" dirty="0" smtClean="0">
              <a:sym typeface="Wingdings" panose="05000000000000000000" pitchFamily="2" charset="2"/>
            </a:endParaRPr>
          </a:p>
          <a:p>
            <a:pPr marL="0" indent="0">
              <a:buNone/>
            </a:pPr>
            <a:r>
              <a:rPr lang="sl-SI" dirty="0">
                <a:sym typeface="Wingdings" panose="05000000000000000000" pitchFamily="2" charset="2"/>
              </a:rPr>
              <a:t>	</a:t>
            </a:r>
            <a:r>
              <a:rPr lang="sl-SI" dirty="0" smtClean="0">
                <a:sym typeface="Wingdings" panose="05000000000000000000" pitchFamily="2" charset="2"/>
              </a:rPr>
              <a:t>	(</a:t>
            </a:r>
            <a:r>
              <a:rPr lang="en-GB" dirty="0" smtClean="0">
                <a:sym typeface="Wingdings" panose="05000000000000000000" pitchFamily="2" charset="2"/>
              </a:rPr>
              <a:t>access to the widest possible information</a:t>
            </a:r>
            <a:r>
              <a:rPr lang="sl-SI" dirty="0" smtClean="0">
                <a:sym typeface="Wingdings" panose="05000000000000000000" pitchFamily="2" charset="2"/>
              </a:rPr>
              <a:t>)</a:t>
            </a:r>
          </a:p>
          <a:p>
            <a:pPr marL="0" indent="0">
              <a:buNone/>
            </a:pPr>
            <a:r>
              <a:rPr lang="sl-SI" dirty="0">
                <a:sym typeface="Wingdings" panose="05000000000000000000" pitchFamily="2" charset="2"/>
              </a:rPr>
              <a:t>	</a:t>
            </a:r>
            <a:r>
              <a:rPr lang="sl-SI" dirty="0" smtClean="0">
                <a:sym typeface="Wingdings" panose="05000000000000000000" pitchFamily="2" charset="2"/>
              </a:rPr>
              <a:t>	</a:t>
            </a:r>
            <a:r>
              <a:rPr lang="en-GB" dirty="0" smtClean="0">
                <a:sym typeface="Wingdings" panose="05000000000000000000" pitchFamily="2" charset="2"/>
              </a:rPr>
              <a:t>(external environment)</a:t>
            </a:r>
          </a:p>
          <a:p>
            <a:pPr marL="0" indent="0">
              <a:buNone/>
            </a:pPr>
            <a:r>
              <a:rPr lang="en-GB" dirty="0" smtClean="0">
                <a:sym typeface="Wingdings" panose="05000000000000000000" pitchFamily="2" charset="2"/>
              </a:rPr>
              <a:t>What is the challenge for </a:t>
            </a:r>
            <a:r>
              <a:rPr lang="en-GB" dirty="0" err="1" smtClean="0">
                <a:sym typeface="Wingdings" panose="05000000000000000000" pitchFamily="2" charset="2"/>
              </a:rPr>
              <a:t>practicioners</a:t>
            </a:r>
            <a:r>
              <a:rPr lang="en-GB" dirty="0" smtClean="0">
                <a:sym typeface="Wingdings" panose="05000000000000000000" pitchFamily="2" charset="2"/>
              </a:rPr>
              <a:t>?</a:t>
            </a:r>
          </a:p>
          <a:p>
            <a:pPr marL="0" indent="0">
              <a:buNone/>
            </a:pPr>
            <a:r>
              <a:rPr lang="sl-SI" dirty="0">
                <a:sym typeface="Wingdings" panose="05000000000000000000" pitchFamily="2" charset="2"/>
              </a:rPr>
              <a:t>	</a:t>
            </a:r>
            <a:r>
              <a:rPr lang="sl-SI" dirty="0" smtClean="0">
                <a:sym typeface="Wingdings" panose="05000000000000000000" pitchFamily="2" charset="2"/>
              </a:rPr>
              <a:t>	</a:t>
            </a:r>
            <a:endParaRPr lang="en-GB" dirty="0" smtClean="0">
              <a:sym typeface="Wingdings" panose="05000000000000000000" pitchFamily="2" charset="2"/>
            </a:endParaRPr>
          </a:p>
          <a:p>
            <a:pPr>
              <a:buFont typeface="Wingdings" panose="05000000000000000000" pitchFamily="2" charset="2"/>
              <a:buChar char="§"/>
            </a:pPr>
            <a:endParaRPr lang="sv-SE" dirty="0">
              <a:sym typeface="Wingdings" panose="05000000000000000000" pitchFamily="2" charset="2"/>
            </a:endParaRPr>
          </a:p>
          <a:p>
            <a:pPr>
              <a:buFont typeface="Wingdings" panose="05000000000000000000" pitchFamily="2" charset="2"/>
              <a:buChar char="§"/>
            </a:pPr>
            <a:endParaRPr lang="sv-SE" dirty="0"/>
          </a:p>
        </p:txBody>
      </p:sp>
      <p:pic>
        <p:nvPicPr>
          <p:cNvPr id="4" name="Slika 3"/>
          <p:cNvPicPr>
            <a:picLocks noChangeAspect="1"/>
          </p:cNvPicPr>
          <p:nvPr/>
        </p:nvPicPr>
        <p:blipFill>
          <a:blip r:embed="rId5"/>
          <a:stretch>
            <a:fillRect/>
          </a:stretch>
        </p:blipFill>
        <p:spPr>
          <a:xfrm>
            <a:off x="9102437" y="3706539"/>
            <a:ext cx="2789958" cy="2789958"/>
          </a:xfrm>
          <a:prstGeom prst="rect">
            <a:avLst/>
          </a:prstGeom>
        </p:spPr>
      </p:pic>
      <p:pic>
        <p:nvPicPr>
          <p:cNvPr id="5" name="Zvo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36566279"/>
      </p:ext>
    </p:extLst>
  </p:cSld>
  <p:clrMapOvr>
    <a:masterClrMapping/>
  </p:clrMapOvr>
  <mc:AlternateContent xmlns:mc="http://schemas.openxmlformats.org/markup-compatibility/2006">
    <mc:Choice xmlns:p14="http://schemas.microsoft.com/office/powerpoint/2010/main" Requires="p14">
      <p:transition spd="slow" p14:dur="2000" advTm="53801"/>
    </mc:Choice>
    <mc:Fallback>
      <p:transition spd="slow" advTm="53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ClassicFrameVTI">
  <a:themeElements>
    <a:clrScheme name="Custom 22">
      <a:dk1>
        <a:sysClr val="windowText" lastClr="000000"/>
      </a:dk1>
      <a:lt1>
        <a:sysClr val="window" lastClr="FFFFFF"/>
      </a:lt1>
      <a:dk2>
        <a:srgbClr val="293737"/>
      </a:dk2>
      <a:lt2>
        <a:srgbClr val="EEF2F0"/>
      </a:lt2>
      <a:accent1>
        <a:srgbClr val="749090"/>
      </a:accent1>
      <a:accent2>
        <a:srgbClr val="A5A5A5"/>
      </a:accent2>
      <a:accent3>
        <a:srgbClr val="91A39B"/>
      </a:accent3>
      <a:accent4>
        <a:srgbClr val="A9A698"/>
      </a:accent4>
      <a:accent5>
        <a:srgbClr val="A2A79A"/>
      </a:accent5>
      <a:accent6>
        <a:srgbClr val="897F65"/>
      </a:accent6>
      <a:hlink>
        <a:srgbClr val="92872F"/>
      </a:hlink>
      <a:folHlink>
        <a:srgbClr val="AB73A9"/>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01F989C53CE146AEC6C466A9F3668A" ma:contentTypeVersion="15" ma:contentTypeDescription="Create a new document." ma:contentTypeScope="" ma:versionID="32520653f30dadab60b3c949ad2fd93a">
  <xsd:schema xmlns:xsd="http://www.w3.org/2001/XMLSchema" xmlns:xs="http://www.w3.org/2001/XMLSchema" xmlns:p="http://schemas.microsoft.com/office/2006/metadata/properties" xmlns:ns3="bb6c800b-615a-430a-9aab-3fcdd4f7c8fb" xmlns:ns4="d5cafeb7-a468-45e2-9663-bb61ad845d33" targetNamespace="http://schemas.microsoft.com/office/2006/metadata/properties" ma:root="true" ma:fieldsID="c41d4c8511841ebfbef08f8ebf642816" ns3:_="" ns4:_="">
    <xsd:import namespace="bb6c800b-615a-430a-9aab-3fcdd4f7c8fb"/>
    <xsd:import namespace="d5cafeb7-a468-45e2-9663-bb61ad845d3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6c800b-615a-430a-9aab-3fcdd4f7c8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cafeb7-a468-45e2-9663-bb61ad845d3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b6c800b-615a-430a-9aab-3fcdd4f7c8fb" xsi:nil="true"/>
  </documentManagement>
</p:properties>
</file>

<file path=customXml/itemProps1.xml><?xml version="1.0" encoding="utf-8"?>
<ds:datastoreItem xmlns:ds="http://schemas.openxmlformats.org/officeDocument/2006/customXml" ds:itemID="{7721F8C8-6841-47E1-9C25-8C6968007E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6c800b-615a-430a-9aab-3fcdd4f7c8fb"/>
    <ds:schemaRef ds:uri="d5cafeb7-a468-45e2-9663-bb61ad845d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E2085E1-8674-474A-804B-85F2991D4046}">
  <ds:schemaRefs>
    <ds:schemaRef ds:uri="http://schemas.microsoft.com/sharepoint/v3/contenttype/forms"/>
  </ds:schemaRefs>
</ds:datastoreItem>
</file>

<file path=customXml/itemProps3.xml><?xml version="1.0" encoding="utf-8"?>
<ds:datastoreItem xmlns:ds="http://schemas.openxmlformats.org/officeDocument/2006/customXml" ds:itemID="{E2CDB4C5-B7A8-424A-97C5-EBEE2E933C12}">
  <ds:schemaRefs>
    <ds:schemaRef ds:uri="http://schemas.microsoft.com/office/2006/metadata/properties"/>
    <ds:schemaRef ds:uri="http://schemas.openxmlformats.org/package/2006/metadata/core-properties"/>
    <ds:schemaRef ds:uri="http://purl.org/dc/terms/"/>
    <ds:schemaRef ds:uri="bb6c800b-615a-430a-9aab-3fcdd4f7c8fb"/>
    <ds:schemaRef ds:uri="http://schemas.microsoft.com/office/infopath/2007/PartnerControls"/>
    <ds:schemaRef ds:uri="http://schemas.microsoft.com/office/2006/documentManagement/types"/>
    <ds:schemaRef ds:uri="http://purl.org/dc/elements/1.1/"/>
    <ds:schemaRef ds:uri="d5cafeb7-a468-45e2-9663-bb61ad845d3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16</TotalTime>
  <Words>1235</Words>
  <Application>Microsoft Office PowerPoint</Application>
  <PresentationFormat>Širokozaslonsko</PresentationFormat>
  <Paragraphs>75</Paragraphs>
  <Slides>6</Slides>
  <Notes>6</Notes>
  <HiddenSlides>0</HiddenSlides>
  <MMClips>6</MMClips>
  <ScaleCrop>false</ScaleCrop>
  <HeadingPairs>
    <vt:vector size="6" baseType="variant">
      <vt:variant>
        <vt:lpstr>Uporabljene pisave</vt:lpstr>
      </vt:variant>
      <vt:variant>
        <vt:i4>5</vt:i4>
      </vt:variant>
      <vt:variant>
        <vt:lpstr>Tema</vt:lpstr>
      </vt:variant>
      <vt:variant>
        <vt:i4>1</vt:i4>
      </vt:variant>
      <vt:variant>
        <vt:lpstr>Naslovi diapozitivov</vt:lpstr>
      </vt:variant>
      <vt:variant>
        <vt:i4>6</vt:i4>
      </vt:variant>
    </vt:vector>
  </HeadingPairs>
  <TitlesOfParts>
    <vt:vector size="12" baseType="lpstr">
      <vt:lpstr>Arial</vt:lpstr>
      <vt:lpstr>Calibri</vt:lpstr>
      <vt:lpstr>Gill Sans MT</vt:lpstr>
      <vt:lpstr>Goudy Old Style</vt:lpstr>
      <vt:lpstr>Wingdings</vt:lpstr>
      <vt:lpstr>ClassicFrameVTI</vt:lpstr>
      <vt:lpstr>4  Person-centred processes</vt:lpstr>
      <vt:lpstr>4. Person-centred processes</vt:lpstr>
      <vt:lpstr>4. Person-centred processes</vt:lpstr>
      <vt:lpstr>4. Person-centred processes</vt:lpstr>
      <vt:lpstr>4. Person-centred processes</vt:lpstr>
      <vt:lpstr>4. Person-centred processes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  Person-centred processes</dc:title>
  <dc:creator>Galof, Katarina</dc:creator>
  <cp:lastModifiedBy>Galof, Katarina</cp:lastModifiedBy>
  <cp:revision>2</cp:revision>
  <dcterms:created xsi:type="dcterms:W3CDTF">2023-05-03T08:58:29Z</dcterms:created>
  <dcterms:modified xsi:type="dcterms:W3CDTF">2023-05-03T09:15:22Z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0x0101004501F989C53CE146AEC6C466A9F3668A</vt:lpwstr>
  </property>
</Properties>
</file>