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3"/>
  </p:notesMasterIdLst>
  <p:sldIdLst>
    <p:sldId id="257" r:id="rId5"/>
    <p:sldId id="258" r:id="rId6"/>
    <p:sldId id="259" r:id="rId7"/>
    <p:sldId id="260" r:id="rId8"/>
    <p:sldId id="261" r:id="rId9"/>
    <p:sldId id="262" r:id="rId10"/>
    <p:sldId id="263" r:id="rId11"/>
    <p:sldId id="264" r:id="rId12"/>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111" d="100"/>
          <a:sy n="111" d="100"/>
        </p:scale>
        <p:origin x="456"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ma Edberg Matei" userId="S::emma.edberg_matei@hkr.se::e6dbbc8e-b75e-40a7-abec-4f8090b80501" providerId="AD" clId="Web-{0139C29E-A67B-F565-52A6-62A82E7C2051}"/>
    <pc:docChg chg="mod">
      <pc:chgData name="Emma Edberg Matei" userId="S::emma.edberg_matei@hkr.se::e6dbbc8e-b75e-40a7-abec-4f8090b80501" providerId="AD" clId="Web-{0139C29E-A67B-F565-52A6-62A82E7C2051}" dt="2023-05-08T15:16:04.667" v="0" actId="33475"/>
      <pc:docMkLst>
        <pc:docMk/>
      </pc:docMkLst>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Označba mesta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FB51AB-4975-4B56-BA75-34F6EC621DFE}" type="datetimeFigureOut">
              <a:rPr lang="en-GB" smtClean="0"/>
              <a:t>08/05/2023</a:t>
            </a:fld>
            <a:endParaRPr lang="en-GB"/>
          </a:p>
        </p:txBody>
      </p:sp>
      <p:sp>
        <p:nvSpPr>
          <p:cNvPr id="4" name="Označba mesta stranske slik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Označba mesta opomb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GB"/>
          </a:p>
        </p:txBody>
      </p:sp>
      <p:sp>
        <p:nvSpPr>
          <p:cNvPr id="6" name="Označba mesta no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Označba mesta številke diapoz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2B65B2-6C3B-42E4-8487-091A76C9C20B}" type="slidenum">
              <a:rPr lang="en-GB" smtClean="0"/>
              <a:t>‹#›</a:t>
            </a:fld>
            <a:endParaRPr lang="en-GB"/>
          </a:p>
        </p:txBody>
      </p:sp>
    </p:spTree>
    <p:extLst>
      <p:ext uri="{BB962C8B-B14F-4D97-AF65-F5344CB8AC3E}">
        <p14:creationId xmlns:p14="http://schemas.microsoft.com/office/powerpoint/2010/main" val="3870191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US" dirty="0"/>
              <a:t>In the previous section, staff characteristics were discussed and described as prerequisites for person-</a:t>
            </a:r>
            <a:r>
              <a:rPr lang="en-US" dirty="0" err="1"/>
              <a:t>centred</a:t>
            </a:r>
            <a:r>
              <a:rPr lang="en-US" dirty="0"/>
              <a:t> </a:t>
            </a:r>
            <a:r>
              <a:rPr lang="en-US" dirty="0" err="1"/>
              <a:t>practise</a:t>
            </a:r>
            <a:r>
              <a:rPr lang="en-US" dirty="0"/>
              <a:t>. However, we believe that regardless of staff characteristics, the true potential of teams can only be </a:t>
            </a:r>
            <a:r>
              <a:rPr lang="en-US" dirty="0" err="1"/>
              <a:t>realised</a:t>
            </a:r>
            <a:r>
              <a:rPr lang="en-US" dirty="0"/>
              <a:t> if the care environment is conducive to person-</a:t>
            </a:r>
            <a:r>
              <a:rPr lang="en-US" dirty="0" err="1"/>
              <a:t>centred</a:t>
            </a:r>
            <a:r>
              <a:rPr lang="en-US" dirty="0"/>
              <a:t> </a:t>
            </a:r>
            <a:r>
              <a:rPr lang="en-US" dirty="0" err="1"/>
              <a:t>practise</a:t>
            </a:r>
            <a:r>
              <a:rPr lang="en-US" dirty="0"/>
              <a:t>. This reflects a complexity within the care environment that focuses on the context in which care is delivered. There is increasing recognition that context has a significant impact on clinical and team effectiveness. There is a growing body of literature in the area of knowledge translation and knowledge </a:t>
            </a:r>
            <a:r>
              <a:rPr lang="en-US" dirty="0" err="1"/>
              <a:t>utilisation</a:t>
            </a:r>
            <a:r>
              <a:rPr lang="en-US" dirty="0"/>
              <a:t> that addresses the following topics: Exploring the importance of context; Identifying the key elements of context and their facilitating or hindering properties (for evidence/knowledge use); and Developing approaches to measure the impact of context on clinical and team effectiveness, including the impact on patient outcomes (Rycroft-Malone 2004; McCormack et al. 2009; Rycroft-Malone et al. 2013). It is increasingly </a:t>
            </a:r>
            <a:r>
              <a:rPr lang="en-US" dirty="0" err="1"/>
              <a:t>recognised</a:t>
            </a:r>
            <a:r>
              <a:rPr lang="en-US" dirty="0"/>
              <a:t> that context is a complex phenomenon, and while it may be easy to say what it is (in our case, context refers to the care environment), it is less easy to describe its characteristics and properties. To some extent, this difficulty reflects the relationship between context and culture, an area explored in more detail in Section 2 of this book. The position taken with respect to the framework is that context is synonymous with the care environment, and within the care environment are multifaceted characteristics and qualities of the environment (people, processes, and structures) that impact the effectiveness of person-</a:t>
            </a:r>
            <a:r>
              <a:rPr lang="en-US" dirty="0" err="1"/>
              <a:t>centred</a:t>
            </a:r>
            <a:r>
              <a:rPr lang="en-US" dirty="0"/>
              <a:t> </a:t>
            </a:r>
            <a:r>
              <a:rPr lang="en-US" dirty="0" err="1"/>
              <a:t>practise</a:t>
            </a:r>
            <a:r>
              <a:rPr lang="en-US" dirty="0"/>
              <a:t>.</a:t>
            </a:r>
          </a:p>
          <a:p>
            <a:endParaRPr lang="en-US" dirty="0"/>
          </a:p>
          <a:p>
            <a:r>
              <a:rPr lang="en-US" dirty="0"/>
              <a:t> To this end, seven characteristics of the care environment are described within the framework, </a:t>
            </a:r>
            <a:r>
              <a:rPr lang="en-US" dirty="0" err="1"/>
              <a:t>including:an</a:t>
            </a:r>
            <a:r>
              <a:rPr lang="en-US" dirty="0"/>
              <a:t> appropriate skill mix; systems that facilitate shared decision making; power sharing; effective relationships among staff; </a:t>
            </a:r>
            <a:r>
              <a:rPr lang="en-US" dirty="0" err="1"/>
              <a:t>organisational</a:t>
            </a:r>
            <a:r>
              <a:rPr lang="en-US" dirty="0"/>
              <a:t> systems that are supportive; potential for innovation and risk-taking; the physical environment.</a:t>
            </a:r>
          </a:p>
          <a:p>
            <a:endParaRPr lang="en-US" dirty="0"/>
          </a:p>
          <a:p>
            <a:r>
              <a:rPr lang="en-US" dirty="0"/>
              <a:t>In addition, we would argue that the constructs comprising the care environment have a significant impact on operationalizing person-</a:t>
            </a:r>
            <a:r>
              <a:rPr lang="en-US" dirty="0" err="1"/>
              <a:t>centred</a:t>
            </a:r>
            <a:r>
              <a:rPr lang="en-US" dirty="0"/>
              <a:t> </a:t>
            </a:r>
            <a:r>
              <a:rPr lang="en-US" dirty="0" err="1"/>
              <a:t>practise</a:t>
            </a:r>
            <a:r>
              <a:rPr lang="en-US" dirty="0"/>
              <a:t> and have the greatest potential to limit or enhance the facilitation of person-</a:t>
            </a:r>
            <a:r>
              <a:rPr lang="en-US" dirty="0" err="1"/>
              <a:t>centred</a:t>
            </a:r>
            <a:r>
              <a:rPr lang="en-US" dirty="0"/>
              <a:t> processes (McCormack et al. 2011).</a:t>
            </a:r>
            <a:endParaRPr lang="sl-SI" dirty="0"/>
          </a:p>
          <a:p>
            <a:endParaRPr lang="en-GB" dirty="0"/>
          </a:p>
        </p:txBody>
      </p:sp>
      <p:sp>
        <p:nvSpPr>
          <p:cNvPr id="4" name="Označba mesta številke diapoz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EA363-B87A-4919-8D6E-56217451F59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9117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US" dirty="0"/>
              <a:t>A central theme in the skill-mix debate is the value placed on different types of health care and nursing staff </a:t>
            </a:r>
            <a:r>
              <a:rPr lang="en-US" dirty="0" err="1"/>
              <a:t>work.Nurses</a:t>
            </a:r>
            <a:r>
              <a:rPr lang="en-US" dirty="0"/>
              <a:t>' work has been characterized in a variety of ways, such as technical or nontechnical, direct or indirect, skilled or unskilled, acute or </a:t>
            </a:r>
            <a:r>
              <a:rPr lang="en-US" dirty="0" err="1"/>
              <a:t>nonacute</a:t>
            </a:r>
            <a:r>
              <a:rPr lang="en-US" dirty="0"/>
              <a:t>, urgent or </a:t>
            </a:r>
            <a:r>
              <a:rPr lang="en-US" dirty="0" err="1"/>
              <a:t>nonurgent</a:t>
            </a:r>
            <a:r>
              <a:rPr lang="en-US" dirty="0"/>
              <a:t>. Most of these categorizations are morally charged terms that suggest a hierarchy of value or worth among different activities. The challenge is that tangible, observable, and objectively measurable activities are often assigned a higher value.</a:t>
            </a:r>
            <a:endParaRPr lang="sl-SI" dirty="0"/>
          </a:p>
        </p:txBody>
      </p:sp>
      <p:sp>
        <p:nvSpPr>
          <p:cNvPr id="4" name="Označba mesta številke diapoz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EA363-B87A-4919-8D6E-56217451F59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108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US" dirty="0"/>
              <a:t>In this context, it is critical that employees are provided with opportunities for engagement that allow them to actively participate in decisions that directly impact their work </a:t>
            </a:r>
            <a:r>
              <a:rPr lang="en-US" dirty="0" err="1"/>
              <a:t>environment.Characteristics</a:t>
            </a:r>
            <a:r>
              <a:rPr lang="en-US" dirty="0"/>
              <a:t> of an effective workplace culture include:</a:t>
            </a:r>
          </a:p>
          <a:p>
            <a:r>
              <a:rPr lang="en-US" dirty="0"/>
              <a:t>-Specific values (explicitly shared in the workplace and put into </a:t>
            </a:r>
            <a:r>
              <a:rPr lang="en-US" dirty="0" err="1"/>
              <a:t>practise</a:t>
            </a:r>
            <a:r>
              <a:rPr lang="en-US" dirty="0"/>
              <a:t> with individual and collective accountability)</a:t>
            </a:r>
          </a:p>
          <a:p>
            <a:r>
              <a:rPr lang="en-US" dirty="0"/>
              <a:t>-Adaptability (innovation and creativity shape </a:t>
            </a:r>
            <a:r>
              <a:rPr lang="en-US" dirty="0" err="1"/>
              <a:t>practise</a:t>
            </a:r>
            <a:r>
              <a:rPr lang="en-US" dirty="0"/>
              <a:t>)</a:t>
            </a:r>
          </a:p>
          <a:p>
            <a:r>
              <a:rPr lang="en-US" dirty="0"/>
              <a:t>-Appropriate change (aligns with the needs of patients/service users/communities)</a:t>
            </a:r>
          </a:p>
          <a:p>
            <a:r>
              <a:rPr lang="en-US" dirty="0"/>
              <a:t>-Formal systems (to enable continuous assessment of learning, performance, and shared governance).</a:t>
            </a:r>
          </a:p>
          <a:p>
            <a:endParaRPr lang="en-US" baseline="0" dirty="0"/>
          </a:p>
          <a:p>
            <a:endParaRPr lang="sl-SI" baseline="0" dirty="0"/>
          </a:p>
          <a:p>
            <a:pPr marL="0" indent="0">
              <a:buFontTx/>
              <a:buNone/>
            </a:pPr>
            <a:r>
              <a:rPr lang="en-US" baseline="0" dirty="0"/>
              <a:t>A learning culture is one in which nurses find their work exciting and invigorating and in which they have the prospect of personal and professional growth.</a:t>
            </a:r>
          </a:p>
          <a:p>
            <a:pPr marL="0" indent="0">
              <a:buFontTx/>
              <a:buNone/>
            </a:pPr>
            <a:endParaRPr lang="en-US" baseline="0" dirty="0"/>
          </a:p>
          <a:p>
            <a:pPr marL="0" indent="0">
              <a:buFontTx/>
              <a:buNone/>
            </a:pPr>
            <a:r>
              <a:rPr lang="en-US" baseline="0" dirty="0"/>
              <a:t>The central principle of the </a:t>
            </a:r>
            <a:r>
              <a:rPr lang="en-US" baseline="0" dirty="0" err="1"/>
              <a:t>practise</a:t>
            </a:r>
            <a:r>
              <a:rPr lang="en-US" baseline="0" dirty="0"/>
              <a:t> development </a:t>
            </a:r>
            <a:r>
              <a:rPr lang="en-US" baseline="0" dirty="0" err="1"/>
              <a:t>metodology</a:t>
            </a:r>
            <a:r>
              <a:rPr lang="en-US" baseline="0" dirty="0"/>
              <a:t> is individual, team, and </a:t>
            </a:r>
            <a:r>
              <a:rPr lang="en-US" baseline="0" dirty="0" err="1"/>
              <a:t>organisational</a:t>
            </a:r>
            <a:r>
              <a:rPr lang="en-US" baseline="0" dirty="0"/>
              <a:t> commitment to collaborative, inclusive, and participatory ways of </a:t>
            </a:r>
            <a:r>
              <a:rPr lang="en-US" baseline="0" dirty="0" err="1"/>
              <a:t>working.We</a:t>
            </a:r>
            <a:r>
              <a:rPr lang="en-US" baseline="0" dirty="0"/>
              <a:t> can also speak of the principles as being consistent with notions of a relationship with others that values hearing all voices and including all in decision making.</a:t>
            </a:r>
            <a:endParaRPr lang="sl-SI" dirty="0"/>
          </a:p>
        </p:txBody>
      </p:sp>
      <p:sp>
        <p:nvSpPr>
          <p:cNvPr id="4" name="Označba mesta številke diapoz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EA363-B87A-4919-8D6E-56217451F59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1932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US" dirty="0"/>
              <a:t>EFFECTIVE STAFF RELATIONSHIPS ARE INTERPERSONAL CONECTIONS THAT ARE PRODUCTIVE IN THE ACHIVEMENT OF HOLISTIC PERSON-CENTRE CARE.</a:t>
            </a:r>
          </a:p>
          <a:p>
            <a:endParaRPr lang="en-US" dirty="0"/>
          </a:p>
          <a:p>
            <a:r>
              <a:rPr lang="en-US" dirty="0"/>
              <a:t>As well as looking at how we build positive relationships with our patients and service users, we should also look at how we build our professional relationships.</a:t>
            </a:r>
          </a:p>
          <a:p>
            <a:endParaRPr lang="en-US" dirty="0"/>
          </a:p>
          <a:p>
            <a:r>
              <a:rPr lang="en-US" dirty="0"/>
              <a:t>It is important to </a:t>
            </a:r>
            <a:r>
              <a:rPr lang="en-US" dirty="0" err="1"/>
              <a:t>recognise</a:t>
            </a:r>
            <a:r>
              <a:rPr lang="en-US" dirty="0"/>
              <a:t> the link between power, violence, distorted perceptions and </a:t>
            </a:r>
            <a:r>
              <a:rPr lang="en-US" dirty="0" err="1"/>
              <a:t>avtonomy</a:t>
            </a:r>
            <a:r>
              <a:rPr lang="en-US" dirty="0"/>
              <a:t> with other constructs such as our interpersonal skills, clear beliefs, values and self-knowledge.</a:t>
            </a:r>
            <a:endParaRPr lang="sl-SI" dirty="0"/>
          </a:p>
        </p:txBody>
      </p:sp>
      <p:sp>
        <p:nvSpPr>
          <p:cNvPr id="4" name="Označba mesta številke diapoz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EA363-B87A-4919-8D6E-56217451F59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7287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baseline="0" dirty="0"/>
          </a:p>
          <a:p>
            <a:r>
              <a:rPr lang="sl-SI" baseline="0" dirty="0"/>
              <a:t> </a:t>
            </a:r>
            <a:r>
              <a:rPr lang="en-US" baseline="0" dirty="0"/>
              <a:t>Closely related to developing effective employee relations is the issue of power </a:t>
            </a:r>
            <a:r>
              <a:rPr lang="en-US" baseline="0" dirty="0" err="1"/>
              <a:t>distribution.Stereotypical</a:t>
            </a:r>
            <a:r>
              <a:rPr lang="en-US" baseline="0" dirty="0"/>
              <a:t> hierarchical relationships still exist within organizational systems. This situation requires practitioners to challenge existing practices that cause domination so that we can move away from hierarchical domination and understand the critical role of knowledge as power.</a:t>
            </a:r>
          </a:p>
          <a:p>
            <a:endParaRPr lang="en-US" baseline="0" dirty="0"/>
          </a:p>
          <a:p>
            <a:r>
              <a:rPr lang="en-US" baseline="0" dirty="0"/>
              <a:t>A clear division of roles and an appreciation of the contribution of different team members to the overall nursing experience are </a:t>
            </a:r>
            <a:r>
              <a:rPr lang="en-US" baseline="0" dirty="0" err="1"/>
              <a:t>necessary.There</a:t>
            </a:r>
            <a:r>
              <a:rPr lang="en-US" baseline="0" dirty="0"/>
              <a:t> is no doubt that person-centered person practice requires an organization of work that allows staff to exercise power.</a:t>
            </a:r>
          </a:p>
          <a:p>
            <a:endParaRPr lang="en-US" baseline="0" dirty="0"/>
          </a:p>
          <a:p>
            <a:r>
              <a:rPr lang="en-US" baseline="0" dirty="0"/>
              <a:t>PC practice makes it clear that </a:t>
            </a:r>
            <a:r>
              <a:rPr lang="en-US" baseline="0" dirty="0" err="1"/>
              <a:t>avtonomy</a:t>
            </a:r>
            <a:r>
              <a:rPr lang="en-US" baseline="0" dirty="0"/>
              <a:t>, equality in relationships, and the centrality of beliefs and values to decision making are necessary.</a:t>
            </a:r>
            <a:endParaRPr lang="sl-SI" dirty="0"/>
          </a:p>
        </p:txBody>
      </p:sp>
      <p:sp>
        <p:nvSpPr>
          <p:cNvPr id="4" name="Označba mesta številke diapoz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EA363-B87A-4919-8D6E-56217451F59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8311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US" dirty="0"/>
              <a:t>There are examples of the importance of the physical environment to care.</a:t>
            </a:r>
          </a:p>
          <a:p>
            <a:r>
              <a:rPr lang="en-US" dirty="0"/>
              <a:t>Most hospitals and health care facilities were designed with clinical efficiency in mind, not people.</a:t>
            </a:r>
          </a:p>
          <a:p>
            <a:endParaRPr lang="en-US" dirty="0"/>
          </a:p>
          <a:p>
            <a:r>
              <a:rPr lang="en-US" dirty="0"/>
              <a:t>Do you know of any examples of more single rooms? Single rooms will reduce the incidence of hospital-acquired infections and improve patient satisfaction in terms of noise, privacy, and dignity, but they do not take into account the presence of health care workers and aspects that we know are important to person-</a:t>
            </a:r>
            <a:r>
              <a:rPr lang="en-US" dirty="0" err="1"/>
              <a:t>centred</a:t>
            </a:r>
            <a:r>
              <a:rPr lang="en-US" dirty="0"/>
              <a:t> </a:t>
            </a:r>
            <a:r>
              <a:rPr lang="en-US" dirty="0" err="1"/>
              <a:t>practise.The</a:t>
            </a:r>
            <a:r>
              <a:rPr lang="en-US" dirty="0"/>
              <a:t> aesthetic environment promotes healing, nourishment, care, belonging, and sensory responses, and plays an important role in creating aesthetically pleasing spaces. .</a:t>
            </a:r>
          </a:p>
          <a:p>
            <a:endParaRPr lang="en-US" dirty="0"/>
          </a:p>
          <a:p>
            <a:r>
              <a:rPr lang="en-US" dirty="0"/>
              <a:t>The strategic placement of art (paintings, sculptures and illustrations) for sensory and emotional stimulation, the use of light, sounds and smells to promote relaxation and therapeutic engagement.</a:t>
            </a:r>
            <a:endParaRPr lang="sl-SI" dirty="0"/>
          </a:p>
        </p:txBody>
      </p:sp>
      <p:sp>
        <p:nvSpPr>
          <p:cNvPr id="4" name="Označba mesta številke diapoz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EA363-B87A-4919-8D6E-56217451F59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5563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US" dirty="0"/>
              <a:t>While team-level support systems are essential, it is important to </a:t>
            </a:r>
            <a:r>
              <a:rPr lang="en-US" dirty="0" err="1"/>
              <a:t>recognise</a:t>
            </a:r>
            <a:r>
              <a:rPr lang="en-US" dirty="0"/>
              <a:t> that teams are situated in a broader </a:t>
            </a:r>
            <a:r>
              <a:rPr lang="en-US" dirty="0" err="1"/>
              <a:t>organisational</a:t>
            </a:r>
            <a:r>
              <a:rPr lang="en-US" dirty="0"/>
              <a:t> context that can have a significant impact on team functioning.</a:t>
            </a:r>
          </a:p>
          <a:p>
            <a:endParaRPr lang="en-US" dirty="0"/>
          </a:p>
          <a:p>
            <a:r>
              <a:rPr lang="en-US" dirty="0"/>
              <a:t>This success is associated with three areas that are important to </a:t>
            </a:r>
            <a:r>
              <a:rPr lang="en-US" dirty="0" err="1"/>
              <a:t>multiprofessional</a:t>
            </a:r>
            <a:r>
              <a:rPr lang="en-US" dirty="0"/>
              <a:t> teams:</a:t>
            </a:r>
          </a:p>
          <a:p>
            <a:r>
              <a:rPr lang="en-US" dirty="0"/>
              <a:t>- Administration - </a:t>
            </a:r>
            <a:r>
              <a:rPr lang="en-US" dirty="0" err="1"/>
              <a:t>decentralised</a:t>
            </a:r>
            <a:r>
              <a:rPr lang="en-US" dirty="0"/>
              <a:t> structures, flexible working, participative and supportive management style, adequate staffing, use of professional staff, and well-prepared and qualified leaders (nurses).</a:t>
            </a:r>
          </a:p>
          <a:p>
            <a:r>
              <a:rPr lang="en-US" dirty="0"/>
              <a:t>- Professional </a:t>
            </a:r>
            <a:r>
              <a:rPr lang="en-US" dirty="0" err="1"/>
              <a:t>practise</a:t>
            </a:r>
            <a:r>
              <a:rPr lang="en-US" dirty="0"/>
              <a:t> - models of professional </a:t>
            </a:r>
            <a:r>
              <a:rPr lang="en-US" dirty="0" err="1"/>
              <a:t>practise</a:t>
            </a:r>
            <a:r>
              <a:rPr lang="en-US" dirty="0"/>
              <a:t>, associated autonomy and responsibility, availability of professional guidance and emphasis on teaching</a:t>
            </a:r>
          </a:p>
          <a:p>
            <a:r>
              <a:rPr lang="en-US" dirty="0"/>
              <a:t>- Professional development - planned staff orientation, emphasis on in-service training, competency-based clinical leaders, and management development.</a:t>
            </a:r>
            <a:endParaRPr lang="sl-SI" dirty="0"/>
          </a:p>
        </p:txBody>
      </p:sp>
      <p:sp>
        <p:nvSpPr>
          <p:cNvPr id="4" name="Označba mesta številke diapoz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EA363-B87A-4919-8D6E-56217451F59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1955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US" dirty="0"/>
              <a:t>In nursing, professional autonomy is considered one of the most important factors in nurses' job satisfaction and is defined as professional independence, initiative, and freedom that are either allowed or required in daily work.</a:t>
            </a:r>
          </a:p>
          <a:p>
            <a:endParaRPr lang="en-US" dirty="0"/>
          </a:p>
          <a:p>
            <a:r>
              <a:rPr lang="en-US" dirty="0"/>
              <a:t>It is based on the premise that people are sometimes autonomous and sometimes dependent, and sometimes care for those who are dependent.</a:t>
            </a:r>
          </a:p>
          <a:p>
            <a:endParaRPr lang="en-US" dirty="0"/>
          </a:p>
          <a:p>
            <a:r>
              <a:rPr lang="en-US" dirty="0"/>
              <a:t>McCormack argues that nurses must go through four processes in an interconnected relationship with patients to facilitate adaptation to decision making. These four processes include:</a:t>
            </a:r>
          </a:p>
          <a:p>
            <a:r>
              <a:rPr lang="en-US" dirty="0"/>
              <a:t>1. Facilitating decision making by sharing information and integrating new information into existing perspectives and care practices.</a:t>
            </a:r>
          </a:p>
          <a:p>
            <a:r>
              <a:rPr lang="en-US" dirty="0"/>
              <a:t>2. Recognizing the importance of individual values in decision making and knowing how individuals' values influence the decisions they make.</a:t>
            </a:r>
          </a:p>
          <a:p>
            <a:r>
              <a:rPr lang="en-US" dirty="0"/>
              <a:t>3. Clarifying intentions and motivations for actions and the boundaries within which nursing decisions are made.</a:t>
            </a:r>
          </a:p>
          <a:p>
            <a:r>
              <a:rPr lang="en-US" dirty="0"/>
              <a:t>4. Creating a culture of care that values the patient's views as a legitimate basis for decision making while recognizing that the individual need not always be the final authority in decisions.</a:t>
            </a:r>
            <a:endParaRPr lang="sl-SI" baseline="0" dirty="0"/>
          </a:p>
        </p:txBody>
      </p:sp>
      <p:sp>
        <p:nvSpPr>
          <p:cNvPr id="4" name="Označba mesta številke diapoz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EA363-B87A-4919-8D6E-56217451F59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1420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57C3F-0FB2-4B2E-BA6A-FEEEFF1AF7E3}"/>
              </a:ext>
            </a:extLst>
          </p:cNvPr>
          <p:cNvSpPr>
            <a:spLocks noGrp="1"/>
          </p:cNvSpPr>
          <p:nvPr>
            <p:ph type="ctrTitle"/>
          </p:nvPr>
        </p:nvSpPr>
        <p:spPr>
          <a:xfrm>
            <a:off x="2057400" y="685801"/>
            <a:ext cx="8115300" cy="3046228"/>
          </a:xfrm>
        </p:spPr>
        <p:txBody>
          <a:bodyPr anchor="b">
            <a:normAutofit/>
          </a:bodyPr>
          <a:lstStyle>
            <a:lvl1pPr algn="ctr">
              <a:defRPr sz="3600" cap="all" spc="300"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8583AE9-1CC1-4572-A6E5-E97F80E47661}"/>
              </a:ext>
            </a:extLst>
          </p:cNvPr>
          <p:cNvSpPr>
            <a:spLocks noGrp="1"/>
          </p:cNvSpPr>
          <p:nvPr>
            <p:ph type="subTitle" idx="1"/>
          </p:nvPr>
        </p:nvSpPr>
        <p:spPr>
          <a:xfrm>
            <a:off x="2057400" y="4114800"/>
            <a:ext cx="8115300" cy="2057400"/>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C04DE7C-68AB-403D-B9D8-7398C292C6DA}"/>
              </a:ext>
            </a:extLst>
          </p:cNvPr>
          <p:cNvSpPr>
            <a:spLocks noGrp="1"/>
          </p:cNvSpPr>
          <p:nvPr>
            <p:ph type="dt" sz="half" idx="10"/>
          </p:nvPr>
        </p:nvSpPr>
        <p:spPr/>
        <p:txBody>
          <a:bodyPr/>
          <a:lstStyle/>
          <a:p>
            <a:fld id="{23FEA57E-7C1A-457B-A4CD-5DCEB057B502}" type="datetime1">
              <a:rPr lang="en-US" smtClean="0"/>
              <a:t>5/8/2023</a:t>
            </a:fld>
            <a:endParaRPr lang="en-US" dirty="0"/>
          </a:p>
        </p:txBody>
      </p:sp>
      <p:sp>
        <p:nvSpPr>
          <p:cNvPr id="5" name="Footer Placeholder 4">
            <a:extLst>
              <a:ext uri="{FF2B5EF4-FFF2-40B4-BE49-F238E27FC236}">
                <a16:creationId xmlns:a16="http://schemas.microsoft.com/office/drawing/2014/main" id="{51003E50-6613-4D86-AA22-43B14E7279E9}"/>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3069AB5-A56D-471F-9236-EFA981E2EA03}"/>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274677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8F2B0-990D-418E-9D10-2464E98669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881131-AFFD-4339-9F30-D408B5105C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7C47F4-7968-4698-8BD3-A583099FAA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12BC6F-3996-4B2B-B8F2-DD3A82CCF76B}"/>
              </a:ext>
            </a:extLst>
          </p:cNvPr>
          <p:cNvSpPr>
            <a:spLocks noGrp="1"/>
          </p:cNvSpPr>
          <p:nvPr>
            <p:ph type="dt" sz="half" idx="10"/>
          </p:nvPr>
        </p:nvSpPr>
        <p:spPr/>
        <p:txBody>
          <a:bodyPr/>
          <a:lstStyle/>
          <a:p>
            <a:fld id="{7E624077-BD55-4036-8E92-6558FDF3B653}" type="datetime1">
              <a:rPr lang="en-US" smtClean="0"/>
              <a:t>5/8/2023</a:t>
            </a:fld>
            <a:endParaRPr lang="en-US"/>
          </a:p>
        </p:txBody>
      </p:sp>
      <p:sp>
        <p:nvSpPr>
          <p:cNvPr id="6" name="Footer Placeholder 5">
            <a:extLst>
              <a:ext uri="{FF2B5EF4-FFF2-40B4-BE49-F238E27FC236}">
                <a16:creationId xmlns:a16="http://schemas.microsoft.com/office/drawing/2014/main" id="{EA832E66-581A-4CF2-A40A-4E24FAAC4AE4}"/>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E83B1C89-C625-4618-81A2-FB34E4DA0712}"/>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2946824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1486F-443A-4F2D-AB1F-8B1F4C4DE7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A21213-E7FB-406A-B8CD-735AAC7AD0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4F41A03-500E-49F7-8D99-A1EAFE4D34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91523D-69E9-4EAE-A610-B3A237B75842}"/>
              </a:ext>
            </a:extLst>
          </p:cNvPr>
          <p:cNvSpPr>
            <a:spLocks noGrp="1"/>
          </p:cNvSpPr>
          <p:nvPr>
            <p:ph type="dt" sz="half" idx="10"/>
          </p:nvPr>
        </p:nvSpPr>
        <p:spPr/>
        <p:txBody>
          <a:bodyPr/>
          <a:lstStyle/>
          <a:p>
            <a:fld id="{804225F2-7107-4609-BCC2-77C63064A5E8}" type="datetime1">
              <a:rPr lang="en-US" smtClean="0"/>
              <a:t>5/8/2023</a:t>
            </a:fld>
            <a:endParaRPr lang="en-US"/>
          </a:p>
        </p:txBody>
      </p:sp>
      <p:sp>
        <p:nvSpPr>
          <p:cNvPr id="6" name="Footer Placeholder 5">
            <a:extLst>
              <a:ext uri="{FF2B5EF4-FFF2-40B4-BE49-F238E27FC236}">
                <a16:creationId xmlns:a16="http://schemas.microsoft.com/office/drawing/2014/main" id="{4EDB852F-4134-4AB5-BA87-483B1E1ADD21}"/>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5E34C5CB-918E-4A09-8222-D36E37B63C02}"/>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27072813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2744C-12E6-455B-B646-2EA92DE0E9A2}"/>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7D71C4D-C062-4EEE-9A9A-31ADCC5C87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944DC97-C26E-407A-9E29-68C52D547BDA}"/>
              </a:ext>
            </a:extLst>
          </p:cNvPr>
          <p:cNvSpPr>
            <a:spLocks noGrp="1"/>
          </p:cNvSpPr>
          <p:nvPr>
            <p:ph type="dt" sz="half" idx="10"/>
          </p:nvPr>
        </p:nvSpPr>
        <p:spPr/>
        <p:txBody>
          <a:bodyPr/>
          <a:lstStyle/>
          <a:p>
            <a:fld id="{11789749-A4CD-447F-8298-2B7988C91CEA}" type="datetime1">
              <a:rPr lang="en-US" smtClean="0"/>
              <a:t>5/8/2023</a:t>
            </a:fld>
            <a:endParaRPr lang="en-US"/>
          </a:p>
        </p:txBody>
      </p:sp>
      <p:sp>
        <p:nvSpPr>
          <p:cNvPr id="5" name="Footer Placeholder 4">
            <a:extLst>
              <a:ext uri="{FF2B5EF4-FFF2-40B4-BE49-F238E27FC236}">
                <a16:creationId xmlns:a16="http://schemas.microsoft.com/office/drawing/2014/main" id="{E72E9353-B771-47FF-975E-72337414E0ED}"/>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1EA5A858-B8B2-4364-A7D0-B2E8FAE0ADD4}"/>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40529988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A6BABE-D80C-4F54-A03C-E1F9EBCA83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285191-EF5B-48BE-AB5D-B7BA4C3D09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FA387A-1231-4FE3-8574-D4331A3432D2}"/>
              </a:ext>
            </a:extLst>
          </p:cNvPr>
          <p:cNvSpPr>
            <a:spLocks noGrp="1"/>
          </p:cNvSpPr>
          <p:nvPr>
            <p:ph type="dt" sz="half" idx="10"/>
          </p:nvPr>
        </p:nvSpPr>
        <p:spPr/>
        <p:txBody>
          <a:bodyPr/>
          <a:lstStyle/>
          <a:p>
            <a:fld id="{BA0444D3-C0BA-4587-A56C-581AB9F841BE}" type="datetime1">
              <a:rPr lang="en-US" smtClean="0"/>
              <a:t>5/8/2023</a:t>
            </a:fld>
            <a:endParaRPr lang="en-US"/>
          </a:p>
        </p:txBody>
      </p:sp>
      <p:sp>
        <p:nvSpPr>
          <p:cNvPr id="5" name="Footer Placeholder 4">
            <a:extLst>
              <a:ext uri="{FF2B5EF4-FFF2-40B4-BE49-F238E27FC236}">
                <a16:creationId xmlns:a16="http://schemas.microsoft.com/office/drawing/2014/main" id="{02F21559-4901-4AD3-ABE7-DF0235457312}"/>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D8F6C18E-B751-4E7B-9CD8-1BF44DAB80F4}"/>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4032278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9B412-EBAB-4569-B3D9-6B346BF837B2}"/>
              </a:ext>
            </a:extLst>
          </p:cNvPr>
          <p:cNvSpPr>
            <a:spLocks noGrp="1"/>
          </p:cNvSpPr>
          <p:nvPr>
            <p:ph type="title"/>
          </p:nvPr>
        </p:nvSpPr>
        <p:spPr>
          <a:xfrm>
            <a:off x="1371600" y="685800"/>
            <a:ext cx="9486900" cy="1371600"/>
          </a:xfrm>
        </p:spPr>
        <p:txBody>
          <a:bodyPr>
            <a:normAutofit/>
          </a:bodyPr>
          <a:lstStyle>
            <a:lvl1pPr algn="l">
              <a:defRPr sz="3200" cap="all"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5E7C8AE-B0F4-404F-BCAD-A14C18E50D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8AA9CAD-DAFB-4DE3-9C41-7FD03EA8D8DD}"/>
              </a:ext>
            </a:extLst>
          </p:cNvPr>
          <p:cNvSpPr>
            <a:spLocks noGrp="1"/>
          </p:cNvSpPr>
          <p:nvPr>
            <p:ph type="dt" sz="half" idx="10"/>
          </p:nvPr>
        </p:nvSpPr>
        <p:spPr/>
        <p:txBody>
          <a:bodyPr/>
          <a:lstStyle/>
          <a:p>
            <a:fld id="{201AF2CE-4F37-411C-A3EE-BBBE223265BF}" type="datetime1">
              <a:rPr lang="en-US" smtClean="0"/>
              <a:t>5/8/2023</a:t>
            </a:fld>
            <a:endParaRPr lang="en-US"/>
          </a:p>
        </p:txBody>
      </p:sp>
      <p:sp>
        <p:nvSpPr>
          <p:cNvPr id="5" name="Footer Placeholder 4">
            <a:extLst>
              <a:ext uri="{FF2B5EF4-FFF2-40B4-BE49-F238E27FC236}">
                <a16:creationId xmlns:a16="http://schemas.microsoft.com/office/drawing/2014/main" id="{8FCE3137-8136-46C5-AC2F-49E5F55E4C73}"/>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AF1AB6EF-A0B1-4706-AE44-253A6B182D48}"/>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254928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02F68-BF19-468D-B422-54B6D189FA58}"/>
              </a:ext>
            </a:extLst>
          </p:cNvPr>
          <p:cNvSpPr>
            <a:spLocks noGrp="1"/>
          </p:cNvSpPr>
          <p:nvPr>
            <p:ph type="title"/>
          </p:nvPr>
        </p:nvSpPr>
        <p:spPr>
          <a:xfrm>
            <a:off x="831850" y="1709738"/>
            <a:ext cx="10515600" cy="2774071"/>
          </a:xfrm>
        </p:spPr>
        <p:txBody>
          <a:bodyPr anchor="b">
            <a:normAutofit/>
          </a:bodyPr>
          <a:lstStyle>
            <a:lvl1pPr algn="ct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BCBF7D7-84D4-4A39-B44E-9B029EEB1FE8}"/>
              </a:ext>
            </a:extLst>
          </p:cNvPr>
          <p:cNvSpPr>
            <a:spLocks noGrp="1"/>
          </p:cNvSpPr>
          <p:nvPr>
            <p:ph type="body" idx="1"/>
          </p:nvPr>
        </p:nvSpPr>
        <p:spPr>
          <a:xfrm>
            <a:off x="831850" y="4641624"/>
            <a:ext cx="10515600" cy="1448026"/>
          </a:xfrm>
        </p:spPr>
        <p:txBody>
          <a:bodyPr/>
          <a:lstStyle>
            <a:lvl1pPr marL="0" indent="0" algn="ctr">
              <a:buNone/>
              <a:defRPr sz="2400" i="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E29709-D243-41E8-89FA-62FA7AEB52E1}"/>
              </a:ext>
            </a:extLst>
          </p:cNvPr>
          <p:cNvSpPr>
            <a:spLocks noGrp="1"/>
          </p:cNvSpPr>
          <p:nvPr>
            <p:ph type="dt" sz="half" idx="10"/>
          </p:nvPr>
        </p:nvSpPr>
        <p:spPr/>
        <p:txBody>
          <a:bodyPr/>
          <a:lstStyle/>
          <a:p>
            <a:fld id="{C96083D4-708C-4BB5-B4FD-30CE9FA12FD5}" type="datetime1">
              <a:rPr lang="en-US" smtClean="0"/>
              <a:t>5/8/2023</a:t>
            </a:fld>
            <a:endParaRPr lang="en-US"/>
          </a:p>
        </p:txBody>
      </p:sp>
      <p:sp>
        <p:nvSpPr>
          <p:cNvPr id="5" name="Footer Placeholder 4">
            <a:extLst>
              <a:ext uri="{FF2B5EF4-FFF2-40B4-BE49-F238E27FC236}">
                <a16:creationId xmlns:a16="http://schemas.microsoft.com/office/drawing/2014/main" id="{5AAB99C0-DC2A-4133-A10D-D43A1E05BB1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98122EFD-A17E-47F5-8AC9-EFD6D813DBE7}"/>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67118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C668D-BFBE-4765-A294-8303931B57C9}"/>
              </a:ext>
            </a:extLst>
          </p:cNvPr>
          <p:cNvSpPr>
            <a:spLocks noGrp="1"/>
          </p:cNvSpPr>
          <p:nvPr>
            <p:ph type="title"/>
          </p:nvPr>
        </p:nvSpPr>
        <p:spPr>
          <a:xfrm>
            <a:off x="1346071" y="566278"/>
            <a:ext cx="9512429" cy="965458"/>
          </a:xfrm>
        </p:spPr>
        <p:txBody>
          <a:bodyPr/>
          <a:lstStyle>
            <a:lvl1pPr algn="ctr">
              <a:defRPr cap="all"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B3C212-F55F-4D0D-BFA7-F00A33CAA196}"/>
              </a:ext>
            </a:extLst>
          </p:cNvPr>
          <p:cNvSpPr>
            <a:spLocks noGrp="1"/>
          </p:cNvSpPr>
          <p:nvPr>
            <p:ph sz="half" idx="1"/>
          </p:nvPr>
        </p:nvSpPr>
        <p:spPr>
          <a:xfrm>
            <a:off x="909758" y="2057400"/>
            <a:ext cx="5031521" cy="41195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154BDD7-2575-4E82-887D-DCAF9EB15924}"/>
              </a:ext>
            </a:extLst>
          </p:cNvPr>
          <p:cNvSpPr>
            <a:spLocks noGrp="1"/>
          </p:cNvSpPr>
          <p:nvPr>
            <p:ph sz="half" idx="2"/>
          </p:nvPr>
        </p:nvSpPr>
        <p:spPr>
          <a:xfrm>
            <a:off x="6265408" y="2057401"/>
            <a:ext cx="5016834" cy="4119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CAECC8-3C3A-4A5D-AB7A-1F99E5023D3F}"/>
              </a:ext>
            </a:extLst>
          </p:cNvPr>
          <p:cNvSpPr>
            <a:spLocks noGrp="1"/>
          </p:cNvSpPr>
          <p:nvPr>
            <p:ph type="dt" sz="half" idx="10"/>
          </p:nvPr>
        </p:nvSpPr>
        <p:spPr/>
        <p:txBody>
          <a:bodyPr/>
          <a:lstStyle/>
          <a:p>
            <a:fld id="{D0D239B2-65BC-4C2A-A62B-3EABFE9590E4}" type="datetime1">
              <a:rPr lang="en-US" smtClean="0"/>
              <a:t>5/8/2023</a:t>
            </a:fld>
            <a:endParaRPr lang="en-US"/>
          </a:p>
        </p:txBody>
      </p:sp>
      <p:sp>
        <p:nvSpPr>
          <p:cNvPr id="6" name="Footer Placeholder 5">
            <a:extLst>
              <a:ext uri="{FF2B5EF4-FFF2-40B4-BE49-F238E27FC236}">
                <a16:creationId xmlns:a16="http://schemas.microsoft.com/office/drawing/2014/main" id="{4447609B-ACA4-4323-9340-C7DB166D7A50}"/>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77409EA3-C5C7-4AC6-956A-DB9A3B4F3142}"/>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565343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Anpassad layou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ABFA52C-DBA5-455A-00A8-86BD2734D5FE}"/>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C44024E5-F026-887B-0652-A2AB6F65327A}"/>
              </a:ext>
            </a:extLst>
          </p:cNvPr>
          <p:cNvSpPr>
            <a:spLocks noGrp="1"/>
          </p:cNvSpPr>
          <p:nvPr>
            <p:ph type="dt" sz="half" idx="10"/>
          </p:nvPr>
        </p:nvSpPr>
        <p:spPr/>
        <p:txBody>
          <a:bodyPr/>
          <a:lstStyle/>
          <a:p>
            <a:fld id="{D3FE42E8-8B57-452D-A122-4DCE9AC771EF}" type="datetime1">
              <a:rPr lang="en-US" smtClean="0"/>
              <a:t>5/8/2023</a:t>
            </a:fld>
            <a:endParaRPr lang="en-US"/>
          </a:p>
        </p:txBody>
      </p:sp>
      <p:sp>
        <p:nvSpPr>
          <p:cNvPr id="4" name="Platshållare för sidfot 3">
            <a:extLst>
              <a:ext uri="{FF2B5EF4-FFF2-40B4-BE49-F238E27FC236}">
                <a16:creationId xmlns:a16="http://schemas.microsoft.com/office/drawing/2014/main" id="{A8402714-F866-B0FC-1657-94A9931042FE}"/>
              </a:ext>
            </a:extLst>
          </p:cNvPr>
          <p:cNvSpPr>
            <a:spLocks noGrp="1"/>
          </p:cNvSpPr>
          <p:nvPr>
            <p:ph type="ftr" sz="quarter" idx="11"/>
          </p:nvPr>
        </p:nvSpPr>
        <p:spPr/>
        <p:txBody>
          <a:bodyPr/>
          <a:lstStyle/>
          <a:p>
            <a:r>
              <a:rPr lang="en-US"/>
              <a:t>Sample Footer Text</a:t>
            </a:r>
            <a:endParaRPr lang="en-US" dirty="0"/>
          </a:p>
        </p:txBody>
      </p:sp>
      <p:sp>
        <p:nvSpPr>
          <p:cNvPr id="5" name="Platshållare för bildnummer 4">
            <a:extLst>
              <a:ext uri="{FF2B5EF4-FFF2-40B4-BE49-F238E27FC236}">
                <a16:creationId xmlns:a16="http://schemas.microsoft.com/office/drawing/2014/main" id="{9BA06C99-7B20-E2B5-1E8A-945C7614FDF0}"/>
              </a:ext>
            </a:extLst>
          </p:cNvPr>
          <p:cNvSpPr>
            <a:spLocks noGrp="1"/>
          </p:cNvSpPr>
          <p:nvPr>
            <p:ph type="sldNum" sz="quarter" idx="12"/>
          </p:nvPr>
        </p:nvSpPr>
        <p:spPr/>
        <p:txBody>
          <a:bodyPr/>
          <a:lstStyle/>
          <a:p>
            <a:fld id="{F8E28480-1C08-4458-AD97-0283E6FFD09D}" type="slidenum">
              <a:rPr lang="en-US" smtClean="0"/>
              <a:pPr/>
              <a:t>‹#›</a:t>
            </a:fld>
            <a:endParaRPr lang="en-US"/>
          </a:p>
        </p:txBody>
      </p:sp>
    </p:spTree>
    <p:extLst>
      <p:ext uri="{BB962C8B-B14F-4D97-AF65-F5344CB8AC3E}">
        <p14:creationId xmlns:p14="http://schemas.microsoft.com/office/powerpoint/2010/main" val="2824076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0CDE0-7431-4F05-AA47-F10EB46C9608}"/>
              </a:ext>
            </a:extLst>
          </p:cNvPr>
          <p:cNvSpPr>
            <a:spLocks noGrp="1"/>
          </p:cNvSpPr>
          <p:nvPr>
            <p:ph type="title"/>
          </p:nvPr>
        </p:nvSpPr>
        <p:spPr>
          <a:xfrm>
            <a:off x="839788" y="365126"/>
            <a:ext cx="10276552" cy="1149350"/>
          </a:xfrm>
        </p:spPr>
        <p:txBody>
          <a:bodyPr>
            <a:normAutofit/>
          </a:bodyPr>
          <a:lstStyle>
            <a:lvl1pPr algn="ctr">
              <a:defRPr sz="3200" cap="all" spc="30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6D9FFA7-D3EA-4CB8-A471-94235AD62592}"/>
              </a:ext>
            </a:extLst>
          </p:cNvPr>
          <p:cNvSpPr>
            <a:spLocks noGrp="1"/>
          </p:cNvSpPr>
          <p:nvPr>
            <p:ph type="body" idx="1"/>
          </p:nvPr>
        </p:nvSpPr>
        <p:spPr>
          <a:xfrm>
            <a:off x="839788" y="1681163"/>
            <a:ext cx="5157787" cy="823912"/>
          </a:xfrm>
        </p:spPr>
        <p:txBody>
          <a:bodyPr anchor="b"/>
          <a:lstStyle>
            <a:lvl1pPr marL="0" indent="0">
              <a:buNone/>
              <a:defRPr sz="2400" b="1"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5360D2-88E8-43C8-92D1-67AB23BBE2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C768F6-20A1-47A1-90FE-903135EEFD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555EC1-268F-4324-A003-3608AA0D84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55C8E4-FCB8-4E06-9C43-0ACD949A73D4}"/>
              </a:ext>
            </a:extLst>
          </p:cNvPr>
          <p:cNvSpPr>
            <a:spLocks noGrp="1"/>
          </p:cNvSpPr>
          <p:nvPr>
            <p:ph type="dt" sz="half" idx="10"/>
          </p:nvPr>
        </p:nvSpPr>
        <p:spPr/>
        <p:txBody>
          <a:bodyPr/>
          <a:lstStyle/>
          <a:p>
            <a:fld id="{85E05F5A-E4A3-476F-A89E-C2B73F2431E4}" type="datetime1">
              <a:rPr lang="en-US" smtClean="0"/>
              <a:t>5/8/2023</a:t>
            </a:fld>
            <a:endParaRPr lang="en-US"/>
          </a:p>
        </p:txBody>
      </p:sp>
      <p:sp>
        <p:nvSpPr>
          <p:cNvPr id="8" name="Footer Placeholder 7">
            <a:extLst>
              <a:ext uri="{FF2B5EF4-FFF2-40B4-BE49-F238E27FC236}">
                <a16:creationId xmlns:a16="http://schemas.microsoft.com/office/drawing/2014/main" id="{8B01C005-C973-4D82-942A-334F1D431A04}"/>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AAFB6186-6570-4DE8-8603-70B0A51DFE9C}"/>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95788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5ADD3-88C8-4B01-8CC6-808C0E416054}"/>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2634E6A-1390-4101-B78E-7592313407D7}"/>
              </a:ext>
            </a:extLst>
          </p:cNvPr>
          <p:cNvSpPr>
            <a:spLocks noGrp="1"/>
          </p:cNvSpPr>
          <p:nvPr>
            <p:ph type="dt" sz="half" idx="10"/>
          </p:nvPr>
        </p:nvSpPr>
        <p:spPr/>
        <p:txBody>
          <a:bodyPr/>
          <a:lstStyle/>
          <a:p>
            <a:fld id="{E3761515-4A26-4F31-9F61-5A10B1FABBFC}" type="datetime1">
              <a:rPr lang="en-US" smtClean="0"/>
              <a:t>5/8/2023</a:t>
            </a:fld>
            <a:endParaRPr lang="en-US"/>
          </a:p>
        </p:txBody>
      </p:sp>
      <p:sp>
        <p:nvSpPr>
          <p:cNvPr id="4" name="Footer Placeholder 3">
            <a:extLst>
              <a:ext uri="{FF2B5EF4-FFF2-40B4-BE49-F238E27FC236}">
                <a16:creationId xmlns:a16="http://schemas.microsoft.com/office/drawing/2014/main" id="{88BC7B90-4C99-4653-872A-3572A02DAE9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13B03516-4D31-49D2-9488-33C734A7A4F6}"/>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240683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CCA9807-2DBD-291C-D985-30E077F44FBC}"/>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622B7B87-88FA-57E4-4563-B6B290C90C19}"/>
              </a:ext>
            </a:extLst>
          </p:cNvPr>
          <p:cNvSpPr>
            <a:spLocks noGrp="1"/>
          </p:cNvSpPr>
          <p:nvPr>
            <p:ph type="dt" sz="half" idx="10"/>
          </p:nvPr>
        </p:nvSpPr>
        <p:spPr/>
        <p:txBody>
          <a:bodyPr/>
          <a:lstStyle/>
          <a:p>
            <a:fld id="{D3FE42E8-8B57-452D-A122-4DCE9AC771EF}" type="datetime1">
              <a:rPr lang="en-US" smtClean="0"/>
              <a:t>5/8/2023</a:t>
            </a:fld>
            <a:endParaRPr lang="en-US"/>
          </a:p>
        </p:txBody>
      </p:sp>
      <p:sp>
        <p:nvSpPr>
          <p:cNvPr id="4" name="Platshållare för sidfot 3">
            <a:extLst>
              <a:ext uri="{FF2B5EF4-FFF2-40B4-BE49-F238E27FC236}">
                <a16:creationId xmlns:a16="http://schemas.microsoft.com/office/drawing/2014/main" id="{78B8B396-731C-DD77-2651-388E139DCCCA}"/>
              </a:ext>
            </a:extLst>
          </p:cNvPr>
          <p:cNvSpPr>
            <a:spLocks noGrp="1"/>
          </p:cNvSpPr>
          <p:nvPr>
            <p:ph type="ftr" sz="quarter" idx="11"/>
          </p:nvPr>
        </p:nvSpPr>
        <p:spPr/>
        <p:txBody>
          <a:bodyPr/>
          <a:lstStyle/>
          <a:p>
            <a:r>
              <a:rPr lang="en-US"/>
              <a:t>Sample Footer Text</a:t>
            </a:r>
            <a:endParaRPr lang="en-US" dirty="0"/>
          </a:p>
        </p:txBody>
      </p:sp>
      <p:sp>
        <p:nvSpPr>
          <p:cNvPr id="5" name="Platshållare för bildnummer 4">
            <a:extLst>
              <a:ext uri="{FF2B5EF4-FFF2-40B4-BE49-F238E27FC236}">
                <a16:creationId xmlns:a16="http://schemas.microsoft.com/office/drawing/2014/main" id="{B74479BB-262C-3368-49E1-911A599C62B2}"/>
              </a:ext>
            </a:extLst>
          </p:cNvPr>
          <p:cNvSpPr>
            <a:spLocks noGrp="1"/>
          </p:cNvSpPr>
          <p:nvPr>
            <p:ph type="sldNum" sz="quarter" idx="12"/>
          </p:nvPr>
        </p:nvSpPr>
        <p:spPr/>
        <p:txBody>
          <a:bodyPr/>
          <a:lstStyle/>
          <a:p>
            <a:fld id="{F8E28480-1C08-4458-AD97-0283E6FFD09D}" type="slidenum">
              <a:rPr lang="en-US" smtClean="0"/>
              <a:pPr/>
              <a:t>‹#›</a:t>
            </a:fld>
            <a:endParaRPr lang="en-US"/>
          </a:p>
        </p:txBody>
      </p:sp>
    </p:spTree>
    <p:extLst>
      <p:ext uri="{BB962C8B-B14F-4D97-AF65-F5344CB8AC3E}">
        <p14:creationId xmlns:p14="http://schemas.microsoft.com/office/powerpoint/2010/main" val="288524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0D8488-CF25-431B-A87A-AAF141BD0BBB}"/>
              </a:ext>
            </a:extLst>
          </p:cNvPr>
          <p:cNvSpPr>
            <a:spLocks noGrp="1"/>
          </p:cNvSpPr>
          <p:nvPr>
            <p:ph type="dt" sz="half" idx="10"/>
          </p:nvPr>
        </p:nvSpPr>
        <p:spPr/>
        <p:txBody>
          <a:bodyPr/>
          <a:lstStyle/>
          <a:p>
            <a:fld id="{4A75DC65-7D1F-4BAB-9695-F7E734143E14}" type="datetime1">
              <a:rPr lang="en-US" smtClean="0"/>
              <a:t>5/8/2023</a:t>
            </a:fld>
            <a:endParaRPr lang="en-US"/>
          </a:p>
        </p:txBody>
      </p:sp>
      <p:sp>
        <p:nvSpPr>
          <p:cNvPr id="3" name="Footer Placeholder 2">
            <a:extLst>
              <a:ext uri="{FF2B5EF4-FFF2-40B4-BE49-F238E27FC236}">
                <a16:creationId xmlns:a16="http://schemas.microsoft.com/office/drawing/2014/main" id="{8A2F58E5-C92D-4C64-B867-0576B1EADD06}"/>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89216797-ABEC-4FE0-AFDE-36107B96710D}"/>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119611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AA0686-7BAC-45C0-BA30-0D0CBCE5CE63}"/>
              </a:ext>
            </a:extLst>
          </p:cNvPr>
          <p:cNvSpPr>
            <a:spLocks noGrp="1"/>
          </p:cNvSpPr>
          <p:nvPr>
            <p:ph type="title"/>
          </p:nvPr>
        </p:nvSpPr>
        <p:spPr>
          <a:xfrm>
            <a:off x="1371600" y="685800"/>
            <a:ext cx="9486900" cy="13716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34202DE-82CD-407D-8C68-174B0CBB57F7}"/>
              </a:ext>
            </a:extLst>
          </p:cNvPr>
          <p:cNvSpPr>
            <a:spLocks noGrp="1"/>
          </p:cNvSpPr>
          <p:nvPr>
            <p:ph type="body" idx="1"/>
          </p:nvPr>
        </p:nvSpPr>
        <p:spPr>
          <a:xfrm>
            <a:off x="1371599" y="2254103"/>
            <a:ext cx="9486901" cy="391809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554AC9D-6E1B-46D3-959F-A068A1EDBDBA}"/>
              </a:ext>
            </a:extLst>
          </p:cNvPr>
          <p:cNvSpPr>
            <a:spLocks noGrp="1"/>
          </p:cNvSpPr>
          <p:nvPr>
            <p:ph type="dt" sz="half" idx="2"/>
          </p:nvPr>
        </p:nvSpPr>
        <p:spPr>
          <a:xfrm rot="5400000">
            <a:off x="9800022" y="3223751"/>
            <a:ext cx="4114801"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fld id="{D3FE42E8-8B57-452D-A122-4DCE9AC771EF}" type="datetime1">
              <a:rPr lang="en-US" smtClean="0"/>
              <a:t>5/8/2023</a:t>
            </a:fld>
            <a:endParaRPr lang="en-US"/>
          </a:p>
        </p:txBody>
      </p:sp>
      <p:sp>
        <p:nvSpPr>
          <p:cNvPr id="5" name="Footer Placeholder 4">
            <a:extLst>
              <a:ext uri="{FF2B5EF4-FFF2-40B4-BE49-F238E27FC236}">
                <a16:creationId xmlns:a16="http://schemas.microsoft.com/office/drawing/2014/main" id="{A5FC0015-9EFB-40F8-BC00-AC2483D60905}"/>
              </a:ext>
            </a:extLst>
          </p:cNvPr>
          <p:cNvSpPr>
            <a:spLocks noGrp="1"/>
          </p:cNvSpPr>
          <p:nvPr>
            <p:ph type="ftr" sz="quarter" idx="3"/>
          </p:nvPr>
        </p:nvSpPr>
        <p:spPr>
          <a:xfrm rot="5400000">
            <a:off x="-1708136" y="3223750"/>
            <a:ext cx="4114800"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r>
              <a:rPr lang="en-US" dirty="0"/>
              <a:t>Sample Footer Text</a:t>
            </a:r>
          </a:p>
        </p:txBody>
      </p:sp>
      <p:sp>
        <p:nvSpPr>
          <p:cNvPr id="6" name="Slide Number Placeholder 5">
            <a:extLst>
              <a:ext uri="{FF2B5EF4-FFF2-40B4-BE49-F238E27FC236}">
                <a16:creationId xmlns:a16="http://schemas.microsoft.com/office/drawing/2014/main" id="{E572C732-0E3E-49E0-A72E-D4C08CB4455A}"/>
              </a:ext>
            </a:extLst>
          </p:cNvPr>
          <p:cNvSpPr>
            <a:spLocks noGrp="1"/>
          </p:cNvSpPr>
          <p:nvPr>
            <p:ph type="sldNum" sz="quarter" idx="4"/>
          </p:nvPr>
        </p:nvSpPr>
        <p:spPr>
          <a:xfrm>
            <a:off x="11116340" y="6356350"/>
            <a:ext cx="871868" cy="365125"/>
          </a:xfrm>
          <a:prstGeom prst="rect">
            <a:avLst/>
          </a:prstGeom>
        </p:spPr>
        <p:txBody>
          <a:bodyPr vert="horz" lIns="91440" tIns="45720" rIns="91440" bIns="45720" rtlCol="0" anchor="ctr"/>
          <a:lstStyle>
            <a:lvl1pPr algn="r">
              <a:defRPr sz="900" spc="300">
                <a:solidFill>
                  <a:schemeClr val="tx2">
                    <a:lumMod val="75000"/>
                    <a:lumOff val="25000"/>
                  </a:schemeClr>
                </a:solidFill>
                <a:latin typeface="+mn-lt"/>
              </a:defRPr>
            </a:lvl1pPr>
          </a:lstStyle>
          <a:p>
            <a:fld id="{F8E28480-1C08-4458-AD97-0283E6FFD09D}" type="slidenum">
              <a:rPr lang="en-US" smtClean="0"/>
              <a:pPr/>
              <a:t>‹#›</a:t>
            </a:fld>
            <a:endParaRPr lang="en-US"/>
          </a:p>
        </p:txBody>
      </p:sp>
    </p:spTree>
    <p:extLst>
      <p:ext uri="{BB962C8B-B14F-4D97-AF65-F5344CB8AC3E}">
        <p14:creationId xmlns:p14="http://schemas.microsoft.com/office/powerpoint/2010/main" val="12072602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6BD1C247-1E5B-4399-87F8-31C532F0A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3" name="Rectangle 22">
            <a:extLst>
              <a:ext uri="{FF2B5EF4-FFF2-40B4-BE49-F238E27FC236}">
                <a16:creationId xmlns:a16="http://schemas.microsoft.com/office/drawing/2014/main" id="{D3F0F311-CB15-4C1D-937F-8DBB429D8E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096000" cy="685799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useBgFill="1">
        <p:nvSpPr>
          <p:cNvPr id="25" name="Rectangle 24">
            <a:extLst>
              <a:ext uri="{FF2B5EF4-FFF2-40B4-BE49-F238E27FC236}">
                <a16:creationId xmlns:a16="http://schemas.microsoft.com/office/drawing/2014/main" id="{E6F70DE8-A2A4-4336-A602-73036FEDC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4724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7" name="Rectangle 26">
            <a:extLst>
              <a:ext uri="{FF2B5EF4-FFF2-40B4-BE49-F238E27FC236}">
                <a16:creationId xmlns:a16="http://schemas.microsoft.com/office/drawing/2014/main" id="{0BC37474-18AF-4624-880A-2ACF6A6507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0" name="Označba mesta vsebine 2"/>
          <p:cNvSpPr>
            <a:spLocks noGrp="1"/>
          </p:cNvSpPr>
          <p:nvPr>
            <p:ph type="title"/>
          </p:nvPr>
        </p:nvSpPr>
        <p:spPr>
          <a:xfrm>
            <a:off x="1054100" y="1498600"/>
            <a:ext cx="4021138" cy="4114800"/>
          </a:xfrm>
        </p:spPr>
        <p:txBody>
          <a:bodyPr/>
          <a:lstStyle/>
          <a:p>
            <a:r>
              <a:rPr lang="en-GB" dirty="0"/>
              <a:t>3. </a:t>
            </a:r>
            <a:br>
              <a:rPr lang="en-GB" dirty="0"/>
            </a:br>
            <a:r>
              <a:rPr lang="en-GB" dirty="0"/>
              <a:t>care environment</a:t>
            </a:r>
          </a:p>
        </p:txBody>
      </p:sp>
      <p:sp>
        <p:nvSpPr>
          <p:cNvPr id="11" name="Označba mesta vsebine 2"/>
          <p:cNvSpPr>
            <a:spLocks noGrp="1"/>
          </p:cNvSpPr>
          <p:nvPr>
            <p:ph idx="1"/>
          </p:nvPr>
        </p:nvSpPr>
        <p:spPr>
          <a:xfrm>
            <a:off x="6477000" y="558800"/>
            <a:ext cx="5029200" cy="5803900"/>
          </a:xfrm>
        </p:spPr>
        <p:txBody>
          <a:bodyPr/>
          <a:lstStyle/>
          <a:p>
            <a:pPr>
              <a:buFont typeface="Wingdings" panose="05000000000000000000" pitchFamily="2" charset="2"/>
              <a:buChar char="§"/>
            </a:pPr>
            <a:r>
              <a:rPr lang="en-US" dirty="0">
                <a:solidFill>
                  <a:srgbClr val="FF0000"/>
                </a:solidFill>
              </a:rPr>
              <a:t>Appropriate skill mix</a:t>
            </a:r>
          </a:p>
          <a:p>
            <a:pPr>
              <a:buFont typeface="Wingdings" panose="05000000000000000000" pitchFamily="2" charset="2"/>
              <a:buChar char="§"/>
            </a:pPr>
            <a:r>
              <a:rPr lang="en-US" dirty="0">
                <a:solidFill>
                  <a:srgbClr val="00B050"/>
                </a:solidFill>
              </a:rPr>
              <a:t>Shared decision making</a:t>
            </a:r>
          </a:p>
          <a:p>
            <a:pPr>
              <a:buFont typeface="Wingdings" panose="05000000000000000000" pitchFamily="2" charset="2"/>
              <a:buChar char="§"/>
            </a:pPr>
            <a:r>
              <a:rPr lang="en-US" dirty="0">
                <a:solidFill>
                  <a:srgbClr val="00B0F0"/>
                </a:solidFill>
              </a:rPr>
              <a:t>Effective staff relationships</a:t>
            </a:r>
          </a:p>
          <a:p>
            <a:pPr>
              <a:buFont typeface="Wingdings" panose="05000000000000000000" pitchFamily="2" charset="2"/>
              <a:buChar char="§"/>
            </a:pPr>
            <a:r>
              <a:rPr lang="en-US" dirty="0">
                <a:solidFill>
                  <a:srgbClr val="0070C0"/>
                </a:solidFill>
              </a:rPr>
              <a:t>Supportive organizational strategies</a:t>
            </a:r>
          </a:p>
          <a:p>
            <a:pPr>
              <a:buFont typeface="Wingdings" panose="05000000000000000000" pitchFamily="2" charset="2"/>
              <a:buChar char="§"/>
            </a:pPr>
            <a:r>
              <a:rPr lang="en-US" dirty="0">
                <a:solidFill>
                  <a:srgbClr val="7030A0"/>
                </a:solidFill>
              </a:rPr>
              <a:t>Power sharing</a:t>
            </a:r>
          </a:p>
          <a:p>
            <a:pPr>
              <a:buFont typeface="Wingdings" panose="05000000000000000000" pitchFamily="2" charset="2"/>
              <a:buChar char="§"/>
            </a:pPr>
            <a:r>
              <a:rPr lang="en-US" dirty="0">
                <a:solidFill>
                  <a:srgbClr val="C00000"/>
                </a:solidFill>
              </a:rPr>
              <a:t>Potential for innovation and risk taking</a:t>
            </a:r>
          </a:p>
          <a:p>
            <a:pPr>
              <a:buFont typeface="Wingdings" panose="05000000000000000000" pitchFamily="2" charset="2"/>
              <a:buChar char="§"/>
            </a:pPr>
            <a:r>
              <a:rPr lang="en-US" dirty="0">
                <a:solidFill>
                  <a:srgbClr val="EF11BF"/>
                </a:solidFill>
              </a:rPr>
              <a:t>The physical environment</a:t>
            </a:r>
          </a:p>
          <a:p>
            <a:pPr marL="0" indent="0">
              <a:buNone/>
            </a:pPr>
            <a:endParaRPr lang="en-GB" dirty="0"/>
          </a:p>
        </p:txBody>
      </p:sp>
      <p:pic>
        <p:nvPicPr>
          <p:cNvPr id="2" name="Slika 1"/>
          <p:cNvPicPr>
            <a:picLocks noChangeAspect="1"/>
          </p:cNvPicPr>
          <p:nvPr/>
        </p:nvPicPr>
        <p:blipFill rotWithShape="1">
          <a:blip r:embed="rId5"/>
          <a:srcRect l="12750" t="19193" r="51500" b="17556"/>
          <a:stretch/>
        </p:blipFill>
        <p:spPr>
          <a:xfrm>
            <a:off x="1358900" y="685798"/>
            <a:ext cx="4051300" cy="4032085"/>
          </a:xfrm>
          <a:prstGeom prst="rect">
            <a:avLst/>
          </a:prstGeom>
        </p:spPr>
      </p:pic>
      <p:cxnSp>
        <p:nvCxnSpPr>
          <p:cNvPr id="9" name="Raven puščični povezovalnik 8"/>
          <p:cNvCxnSpPr/>
          <p:nvPr/>
        </p:nvCxnSpPr>
        <p:spPr>
          <a:xfrm flipH="1">
            <a:off x="4200526" y="675877"/>
            <a:ext cx="1185862" cy="95964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5" name="Zvo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92774713"/>
      </p:ext>
    </p:extLst>
  </p:cSld>
  <p:clrMapOvr>
    <a:masterClrMapping/>
  </p:clrMapOvr>
  <mc:AlternateContent xmlns:mc="http://schemas.openxmlformats.org/markup-compatibility/2006" xmlns:p14="http://schemas.microsoft.com/office/powerpoint/2010/main">
    <mc:Choice Requires="p14">
      <p:transition spd="slow" p14:dur="2000" advTm="160092"/>
    </mc:Choice>
    <mc:Fallback xmlns="">
      <p:transition spd="slow" advTm="160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Rubrik 1">
            <a:extLst>
              <a:ext uri="{FF2B5EF4-FFF2-40B4-BE49-F238E27FC236}">
                <a16:creationId xmlns:a16="http://schemas.microsoft.com/office/drawing/2014/main" id="{425F7855-1B45-20FB-E7F1-DFA9362038F7}"/>
              </a:ext>
            </a:extLst>
          </p:cNvPr>
          <p:cNvSpPr>
            <a:spLocks noGrp="1"/>
          </p:cNvSpPr>
          <p:nvPr>
            <p:ph type="title"/>
          </p:nvPr>
        </p:nvSpPr>
        <p:spPr>
          <a:xfrm>
            <a:off x="1371599" y="1010097"/>
            <a:ext cx="9486901" cy="1010088"/>
          </a:xfrm>
        </p:spPr>
        <p:txBody>
          <a:bodyPr anchor="b">
            <a:normAutofit/>
          </a:bodyPr>
          <a:lstStyle/>
          <a:p>
            <a:pPr algn="ctr"/>
            <a:r>
              <a:rPr lang="sl-SI" dirty="0"/>
              <a:t>3</a:t>
            </a:r>
            <a:r>
              <a:rPr lang="en-US" dirty="0"/>
              <a:t>. The care environment</a:t>
            </a:r>
            <a:endParaRPr lang="sv-SE" dirty="0"/>
          </a:p>
        </p:txBody>
      </p:sp>
      <p:sp>
        <p:nvSpPr>
          <p:cNvPr id="3" name="Platshållare för innehåll 2">
            <a:extLst>
              <a:ext uri="{FF2B5EF4-FFF2-40B4-BE49-F238E27FC236}">
                <a16:creationId xmlns:a16="http://schemas.microsoft.com/office/drawing/2014/main" id="{34F20CD8-1C22-4110-2864-F09B69B23055}"/>
              </a:ext>
            </a:extLst>
          </p:cNvPr>
          <p:cNvSpPr>
            <a:spLocks noGrp="1"/>
          </p:cNvSpPr>
          <p:nvPr>
            <p:ph idx="1"/>
          </p:nvPr>
        </p:nvSpPr>
        <p:spPr>
          <a:xfrm>
            <a:off x="1371600" y="2206257"/>
            <a:ext cx="9486901" cy="3540642"/>
          </a:xfrm>
        </p:spPr>
        <p:txBody>
          <a:bodyPr>
            <a:normAutofit fontScale="92500" lnSpcReduction="10000"/>
          </a:bodyPr>
          <a:lstStyle/>
          <a:p>
            <a:r>
              <a:rPr lang="en-US" dirty="0">
                <a:solidFill>
                  <a:srgbClr val="FF0000"/>
                </a:solidFill>
              </a:rPr>
              <a:t>Appropriate skill mix</a:t>
            </a:r>
          </a:p>
          <a:p>
            <a:pPr>
              <a:buFont typeface="Wingdings" panose="05000000000000000000" pitchFamily="2" charset="2"/>
              <a:buChar char="ü"/>
            </a:pPr>
            <a:r>
              <a:rPr lang="sl-SI" dirty="0"/>
              <a:t> </a:t>
            </a:r>
            <a:r>
              <a:rPr lang="sl-SI" dirty="0" err="1"/>
              <a:t>physicians</a:t>
            </a:r>
            <a:r>
              <a:rPr lang="sl-SI" dirty="0"/>
              <a:t> &amp; </a:t>
            </a:r>
            <a:r>
              <a:rPr lang="sl-SI" dirty="0" err="1"/>
              <a:t>nurses</a:t>
            </a:r>
            <a:endParaRPr lang="sl-SI" dirty="0"/>
          </a:p>
          <a:p>
            <a:pPr>
              <a:buFont typeface="Wingdings" panose="05000000000000000000" pitchFamily="2" charset="2"/>
              <a:buChar char="ü"/>
            </a:pPr>
            <a:r>
              <a:rPr lang="sl-SI" dirty="0"/>
              <a:t> </a:t>
            </a:r>
            <a:r>
              <a:rPr lang="sl-SI" dirty="0" err="1"/>
              <a:t>registered</a:t>
            </a:r>
            <a:r>
              <a:rPr lang="sl-SI" dirty="0"/>
              <a:t> &amp; non-</a:t>
            </a:r>
            <a:r>
              <a:rPr lang="sl-SI" dirty="0" err="1"/>
              <a:t>registered</a:t>
            </a:r>
            <a:r>
              <a:rPr lang="sl-SI" dirty="0"/>
              <a:t> </a:t>
            </a:r>
            <a:r>
              <a:rPr lang="sl-SI" dirty="0" err="1"/>
              <a:t>nurses</a:t>
            </a:r>
            <a:r>
              <a:rPr lang="sl-SI" dirty="0"/>
              <a:t> &amp; </a:t>
            </a:r>
            <a:r>
              <a:rPr lang="sl-SI" dirty="0" err="1"/>
              <a:t>nursing</a:t>
            </a:r>
            <a:r>
              <a:rPr lang="sl-SI" dirty="0"/>
              <a:t> team</a:t>
            </a:r>
          </a:p>
          <a:p>
            <a:pPr>
              <a:buFont typeface="Wingdings" panose="05000000000000000000" pitchFamily="2" charset="2"/>
              <a:buChar char="ü"/>
            </a:pPr>
            <a:r>
              <a:rPr lang="sl-SI" dirty="0"/>
              <a:t> </a:t>
            </a:r>
          </a:p>
          <a:p>
            <a:pPr>
              <a:buFont typeface="Wingdings" panose="05000000000000000000" pitchFamily="2" charset="2"/>
              <a:buChar char="ü"/>
            </a:pPr>
            <a:r>
              <a:rPr lang="sl-SI" dirty="0" err="1"/>
              <a:t>Policy</a:t>
            </a:r>
            <a:r>
              <a:rPr lang="sl-SI" dirty="0"/>
              <a:t> </a:t>
            </a:r>
            <a:r>
              <a:rPr lang="sl-SI" dirty="0" err="1"/>
              <a:t>solution</a:t>
            </a:r>
            <a:r>
              <a:rPr lang="sl-SI" dirty="0"/>
              <a:t>? (</a:t>
            </a:r>
            <a:r>
              <a:rPr lang="sl-SI" dirty="0" err="1"/>
              <a:t>response</a:t>
            </a:r>
            <a:r>
              <a:rPr lang="sl-SI" dirty="0"/>
              <a:t> to </a:t>
            </a:r>
            <a:r>
              <a:rPr lang="sl-SI" dirty="0" err="1"/>
              <a:t>shortages</a:t>
            </a:r>
            <a:r>
              <a:rPr lang="sl-SI" dirty="0"/>
              <a:t> of </a:t>
            </a:r>
            <a:r>
              <a:rPr lang="sl-SI" dirty="0" err="1"/>
              <a:t>staff</a:t>
            </a:r>
            <a:r>
              <a:rPr lang="sl-SI" dirty="0"/>
              <a:t>)</a:t>
            </a:r>
          </a:p>
          <a:p>
            <a:pPr marL="0" indent="0">
              <a:buNone/>
            </a:pPr>
            <a:r>
              <a:rPr lang="sl-SI" dirty="0"/>
              <a:t>                                (</a:t>
            </a:r>
            <a:r>
              <a:rPr lang="sl-SI" dirty="0" err="1"/>
              <a:t>cost</a:t>
            </a:r>
            <a:r>
              <a:rPr lang="sl-SI" dirty="0"/>
              <a:t> </a:t>
            </a:r>
            <a:r>
              <a:rPr lang="sl-SI" dirty="0" err="1"/>
              <a:t>containment</a:t>
            </a:r>
            <a:r>
              <a:rPr lang="sl-SI" dirty="0"/>
              <a:t>)</a:t>
            </a:r>
          </a:p>
          <a:p>
            <a:pPr marL="0" indent="0">
              <a:buNone/>
            </a:pPr>
            <a:r>
              <a:rPr lang="sl-SI" dirty="0"/>
              <a:t>                                (</a:t>
            </a:r>
            <a:r>
              <a:rPr lang="sl-SI" dirty="0" err="1"/>
              <a:t>facilitating</a:t>
            </a:r>
            <a:r>
              <a:rPr lang="sl-SI" dirty="0"/>
              <a:t> </a:t>
            </a:r>
            <a:r>
              <a:rPr lang="sl-SI" dirty="0" err="1"/>
              <a:t>the</a:t>
            </a:r>
            <a:r>
              <a:rPr lang="sl-SI" dirty="0"/>
              <a:t> </a:t>
            </a:r>
            <a:r>
              <a:rPr lang="sl-SI" dirty="0" err="1"/>
              <a:t>interface</a:t>
            </a:r>
            <a:r>
              <a:rPr lang="sl-SI" dirty="0"/>
              <a:t> </a:t>
            </a:r>
            <a:r>
              <a:rPr lang="sl-SI" dirty="0" err="1"/>
              <a:t>between</a:t>
            </a:r>
            <a:r>
              <a:rPr lang="sl-SI" dirty="0"/>
              <a:t> </a:t>
            </a:r>
            <a:r>
              <a:rPr lang="sl-SI" dirty="0" err="1"/>
              <a:t>organizations</a:t>
            </a:r>
            <a:r>
              <a:rPr lang="sl-SI" dirty="0"/>
              <a:t>)</a:t>
            </a:r>
          </a:p>
          <a:p>
            <a:pPr>
              <a:buFont typeface="Wingdings" panose="05000000000000000000" pitchFamily="2" charset="2"/>
              <a:buChar char="ü"/>
            </a:pPr>
            <a:r>
              <a:rPr lang="sl-SI" dirty="0"/>
              <a:t> </a:t>
            </a:r>
            <a:r>
              <a:rPr lang="sl-SI" dirty="0" err="1"/>
              <a:t>Placed</a:t>
            </a:r>
            <a:r>
              <a:rPr lang="sl-SI" dirty="0"/>
              <a:t> </a:t>
            </a:r>
            <a:r>
              <a:rPr lang="sl-SI" dirty="0" err="1"/>
              <a:t>the</a:t>
            </a:r>
            <a:r>
              <a:rPr lang="sl-SI" dirty="0"/>
              <a:t> </a:t>
            </a:r>
            <a:r>
              <a:rPr lang="sl-SI" dirty="0" err="1"/>
              <a:t>value</a:t>
            </a:r>
            <a:r>
              <a:rPr lang="sl-SI" dirty="0"/>
              <a:t> (</a:t>
            </a:r>
            <a:r>
              <a:rPr lang="sl-SI" dirty="0" err="1"/>
              <a:t>hierarchy</a:t>
            </a:r>
            <a:r>
              <a:rPr lang="sl-SI" dirty="0"/>
              <a:t>/</a:t>
            </a:r>
            <a:r>
              <a:rPr lang="sl-SI" dirty="0" err="1"/>
              <a:t>users</a:t>
            </a:r>
            <a:r>
              <a:rPr lang="sl-SI" dirty="0"/>
              <a:t> </a:t>
            </a:r>
            <a:r>
              <a:rPr lang="sl-SI" dirty="0" err="1"/>
              <a:t>focus</a:t>
            </a:r>
            <a:r>
              <a:rPr lang="sl-SI" dirty="0"/>
              <a:t>)</a:t>
            </a:r>
          </a:p>
        </p:txBody>
      </p:sp>
      <p:pic>
        <p:nvPicPr>
          <p:cNvPr id="6" name="Zvo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20375437"/>
      </p:ext>
    </p:extLst>
  </p:cSld>
  <p:clrMapOvr>
    <a:masterClrMapping/>
  </p:clrMapOvr>
  <mc:AlternateContent xmlns:mc="http://schemas.openxmlformats.org/markup-compatibility/2006" xmlns:p14="http://schemas.microsoft.com/office/powerpoint/2010/main">
    <mc:Choice Requires="p14">
      <p:transition spd="slow" p14:dur="2000" advTm="51780"/>
    </mc:Choice>
    <mc:Fallback xmlns="">
      <p:transition spd="slow" advTm="51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Rubrik 1">
            <a:extLst>
              <a:ext uri="{FF2B5EF4-FFF2-40B4-BE49-F238E27FC236}">
                <a16:creationId xmlns:a16="http://schemas.microsoft.com/office/drawing/2014/main" id="{425F7855-1B45-20FB-E7F1-DFA9362038F7}"/>
              </a:ext>
            </a:extLst>
          </p:cNvPr>
          <p:cNvSpPr>
            <a:spLocks noGrp="1"/>
          </p:cNvSpPr>
          <p:nvPr>
            <p:ph type="title"/>
          </p:nvPr>
        </p:nvSpPr>
        <p:spPr>
          <a:xfrm>
            <a:off x="1371599" y="1010097"/>
            <a:ext cx="9486901" cy="1010088"/>
          </a:xfrm>
        </p:spPr>
        <p:txBody>
          <a:bodyPr anchor="b">
            <a:normAutofit/>
          </a:bodyPr>
          <a:lstStyle/>
          <a:p>
            <a:pPr algn="ctr"/>
            <a:r>
              <a:rPr lang="sl-SI" dirty="0"/>
              <a:t>3</a:t>
            </a:r>
            <a:r>
              <a:rPr lang="en-US" dirty="0"/>
              <a:t>. The care environment</a:t>
            </a:r>
            <a:endParaRPr lang="sv-SE" dirty="0"/>
          </a:p>
        </p:txBody>
      </p:sp>
      <p:sp>
        <p:nvSpPr>
          <p:cNvPr id="3" name="Platshållare för innehåll 2">
            <a:extLst>
              <a:ext uri="{FF2B5EF4-FFF2-40B4-BE49-F238E27FC236}">
                <a16:creationId xmlns:a16="http://schemas.microsoft.com/office/drawing/2014/main" id="{34F20CD8-1C22-4110-2864-F09B69B23055}"/>
              </a:ext>
            </a:extLst>
          </p:cNvPr>
          <p:cNvSpPr>
            <a:spLocks noGrp="1"/>
          </p:cNvSpPr>
          <p:nvPr>
            <p:ph idx="1"/>
          </p:nvPr>
        </p:nvSpPr>
        <p:spPr>
          <a:xfrm>
            <a:off x="1371600" y="2206257"/>
            <a:ext cx="9486901" cy="3540642"/>
          </a:xfrm>
        </p:spPr>
        <p:txBody>
          <a:bodyPr>
            <a:normAutofit fontScale="92500" lnSpcReduction="10000"/>
          </a:bodyPr>
          <a:lstStyle/>
          <a:p>
            <a:r>
              <a:rPr lang="en-US" dirty="0">
                <a:solidFill>
                  <a:srgbClr val="00B050"/>
                </a:solidFill>
              </a:rPr>
              <a:t>Shared decision making</a:t>
            </a:r>
          </a:p>
          <a:p>
            <a:pPr>
              <a:buFont typeface="Wingdings" panose="05000000000000000000" pitchFamily="2" charset="2"/>
              <a:buChar char="ü"/>
            </a:pPr>
            <a:r>
              <a:rPr lang="sl-SI" dirty="0"/>
              <a:t> </a:t>
            </a:r>
            <a:r>
              <a:rPr lang="sl-SI" dirty="0" err="1"/>
              <a:t>development</a:t>
            </a:r>
            <a:r>
              <a:rPr lang="sl-SI" dirty="0"/>
              <a:t> of </a:t>
            </a:r>
            <a:r>
              <a:rPr lang="sl-SI" dirty="0" err="1"/>
              <a:t>an</a:t>
            </a:r>
            <a:r>
              <a:rPr lang="sl-SI" dirty="0"/>
              <a:t> </a:t>
            </a:r>
            <a:r>
              <a:rPr lang="sl-SI" dirty="0" err="1"/>
              <a:t>effective</a:t>
            </a:r>
            <a:r>
              <a:rPr lang="sl-SI" dirty="0"/>
              <a:t> team</a:t>
            </a:r>
          </a:p>
          <a:p>
            <a:pPr marL="0" indent="0">
              <a:buNone/>
            </a:pPr>
            <a:r>
              <a:rPr lang="sl-SI" dirty="0"/>
              <a:t>  		(</a:t>
            </a:r>
            <a:r>
              <a:rPr lang="sl-SI" dirty="0" err="1"/>
              <a:t>specific</a:t>
            </a:r>
            <a:r>
              <a:rPr lang="sl-SI" dirty="0"/>
              <a:t> </a:t>
            </a:r>
            <a:r>
              <a:rPr lang="sl-SI" dirty="0" err="1"/>
              <a:t>values</a:t>
            </a:r>
            <a:r>
              <a:rPr lang="sl-SI" dirty="0"/>
              <a:t>)</a:t>
            </a:r>
          </a:p>
          <a:p>
            <a:pPr marL="0" indent="0">
              <a:buNone/>
            </a:pPr>
            <a:r>
              <a:rPr lang="sl-SI" dirty="0"/>
              <a:t>  		(</a:t>
            </a:r>
            <a:r>
              <a:rPr lang="sl-SI" dirty="0" err="1"/>
              <a:t>characterise</a:t>
            </a:r>
            <a:r>
              <a:rPr lang="sl-SI" dirty="0"/>
              <a:t> </a:t>
            </a:r>
            <a:r>
              <a:rPr lang="sl-SI" dirty="0" err="1"/>
              <a:t>practice</a:t>
            </a:r>
            <a:r>
              <a:rPr lang="sl-SI" dirty="0"/>
              <a:t>)</a:t>
            </a:r>
          </a:p>
          <a:p>
            <a:pPr marL="0" indent="0">
              <a:buNone/>
            </a:pPr>
            <a:r>
              <a:rPr lang="sl-SI" dirty="0"/>
              <a:t> 		(</a:t>
            </a:r>
            <a:r>
              <a:rPr lang="sl-SI" dirty="0" err="1"/>
              <a:t>needs</a:t>
            </a:r>
            <a:r>
              <a:rPr lang="sl-SI" dirty="0"/>
              <a:t>)</a:t>
            </a:r>
          </a:p>
          <a:p>
            <a:pPr marL="0" indent="0">
              <a:buNone/>
            </a:pPr>
            <a:r>
              <a:rPr lang="sl-SI" dirty="0"/>
              <a:t>                        (formal </a:t>
            </a:r>
            <a:r>
              <a:rPr lang="sl-SI" dirty="0" err="1"/>
              <a:t>systems</a:t>
            </a:r>
            <a:r>
              <a:rPr lang="sl-SI" dirty="0"/>
              <a:t>)</a:t>
            </a:r>
          </a:p>
          <a:p>
            <a:pPr>
              <a:buFont typeface="Wingdings" panose="05000000000000000000" pitchFamily="2" charset="2"/>
              <a:buChar char="ü"/>
            </a:pPr>
            <a:r>
              <a:rPr lang="sl-SI" dirty="0"/>
              <a:t> </a:t>
            </a:r>
            <a:r>
              <a:rPr lang="sl-SI" dirty="0" err="1"/>
              <a:t>learning</a:t>
            </a:r>
            <a:r>
              <a:rPr lang="sl-SI" dirty="0"/>
              <a:t> </a:t>
            </a:r>
            <a:r>
              <a:rPr lang="sl-SI" dirty="0" err="1"/>
              <a:t>cultures</a:t>
            </a:r>
            <a:endParaRPr lang="sl-SI" dirty="0"/>
          </a:p>
          <a:p>
            <a:pPr>
              <a:buFont typeface="Wingdings" panose="05000000000000000000" pitchFamily="2" charset="2"/>
              <a:buChar char="ü"/>
            </a:pPr>
            <a:r>
              <a:rPr lang="sl-SI" dirty="0"/>
              <a:t> central </a:t>
            </a:r>
            <a:r>
              <a:rPr lang="sl-SI" dirty="0" err="1"/>
              <a:t>principle</a:t>
            </a:r>
            <a:r>
              <a:rPr lang="sl-SI" dirty="0"/>
              <a:t> of </a:t>
            </a:r>
            <a:r>
              <a:rPr lang="sl-SI" dirty="0" err="1"/>
              <a:t>practice</a:t>
            </a:r>
            <a:r>
              <a:rPr lang="sl-SI" dirty="0"/>
              <a:t> </a:t>
            </a:r>
            <a:r>
              <a:rPr lang="sl-SI" dirty="0" err="1"/>
              <a:t>development</a:t>
            </a:r>
            <a:r>
              <a:rPr lang="sl-SI" dirty="0"/>
              <a:t> </a:t>
            </a:r>
            <a:r>
              <a:rPr lang="sl-SI" dirty="0" err="1"/>
              <a:t>methodology</a:t>
            </a:r>
            <a:endParaRPr lang="sl-SI" dirty="0"/>
          </a:p>
        </p:txBody>
      </p:sp>
      <p:pic>
        <p:nvPicPr>
          <p:cNvPr id="6" name="Zvo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04698078"/>
      </p:ext>
    </p:extLst>
  </p:cSld>
  <p:clrMapOvr>
    <a:masterClrMapping/>
  </p:clrMapOvr>
  <mc:AlternateContent xmlns:mc="http://schemas.openxmlformats.org/markup-compatibility/2006" xmlns:p14="http://schemas.microsoft.com/office/powerpoint/2010/main">
    <mc:Choice Requires="p14">
      <p:transition spd="slow" p14:dur="2000" advTm="94824"/>
    </mc:Choice>
    <mc:Fallback xmlns="">
      <p:transition spd="slow" advTm="94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Rubrik 1">
            <a:extLst>
              <a:ext uri="{FF2B5EF4-FFF2-40B4-BE49-F238E27FC236}">
                <a16:creationId xmlns:a16="http://schemas.microsoft.com/office/drawing/2014/main" id="{425F7855-1B45-20FB-E7F1-DFA9362038F7}"/>
              </a:ext>
            </a:extLst>
          </p:cNvPr>
          <p:cNvSpPr>
            <a:spLocks noGrp="1"/>
          </p:cNvSpPr>
          <p:nvPr>
            <p:ph type="title"/>
          </p:nvPr>
        </p:nvSpPr>
        <p:spPr>
          <a:xfrm>
            <a:off x="1371599" y="1010097"/>
            <a:ext cx="9486901" cy="1010088"/>
          </a:xfrm>
        </p:spPr>
        <p:txBody>
          <a:bodyPr anchor="b">
            <a:normAutofit/>
          </a:bodyPr>
          <a:lstStyle/>
          <a:p>
            <a:pPr algn="ctr"/>
            <a:r>
              <a:rPr lang="sl-SI" dirty="0"/>
              <a:t>3</a:t>
            </a:r>
            <a:r>
              <a:rPr lang="en-US" dirty="0"/>
              <a:t>. The care environment</a:t>
            </a:r>
            <a:endParaRPr lang="sv-SE" dirty="0"/>
          </a:p>
        </p:txBody>
      </p:sp>
      <p:sp>
        <p:nvSpPr>
          <p:cNvPr id="3" name="Platshållare för innehåll 2">
            <a:extLst>
              <a:ext uri="{FF2B5EF4-FFF2-40B4-BE49-F238E27FC236}">
                <a16:creationId xmlns:a16="http://schemas.microsoft.com/office/drawing/2014/main" id="{34F20CD8-1C22-4110-2864-F09B69B23055}"/>
              </a:ext>
            </a:extLst>
          </p:cNvPr>
          <p:cNvSpPr>
            <a:spLocks noGrp="1"/>
          </p:cNvSpPr>
          <p:nvPr>
            <p:ph idx="1"/>
          </p:nvPr>
        </p:nvSpPr>
        <p:spPr>
          <a:xfrm>
            <a:off x="1371600" y="2206257"/>
            <a:ext cx="9486901" cy="3540642"/>
          </a:xfrm>
        </p:spPr>
        <p:txBody>
          <a:bodyPr>
            <a:normAutofit/>
          </a:bodyPr>
          <a:lstStyle/>
          <a:p>
            <a:r>
              <a:rPr lang="en-US" dirty="0">
                <a:solidFill>
                  <a:srgbClr val="00B0F0"/>
                </a:solidFill>
              </a:rPr>
              <a:t>Effective staff relationships</a:t>
            </a:r>
            <a:endParaRPr lang="sl-SI" dirty="0">
              <a:solidFill>
                <a:srgbClr val="00B0F0"/>
              </a:solidFill>
            </a:endParaRPr>
          </a:p>
          <a:p>
            <a:pPr>
              <a:buFont typeface="Wingdings" panose="05000000000000000000" pitchFamily="2" charset="2"/>
              <a:buChar char="ü"/>
            </a:pPr>
            <a:r>
              <a:rPr lang="sl-SI" dirty="0"/>
              <a:t> </a:t>
            </a:r>
            <a:r>
              <a:rPr lang="sl-SI" dirty="0" err="1"/>
              <a:t>relationships</a:t>
            </a:r>
            <a:r>
              <a:rPr lang="sl-SI" dirty="0"/>
              <a:t> </a:t>
            </a:r>
            <a:r>
              <a:rPr lang="sl-SI" dirty="0" err="1"/>
              <a:t>within</a:t>
            </a:r>
            <a:r>
              <a:rPr lang="sl-SI" dirty="0"/>
              <a:t> </a:t>
            </a:r>
            <a:r>
              <a:rPr lang="sl-SI" dirty="0" err="1"/>
              <a:t>the</a:t>
            </a:r>
            <a:r>
              <a:rPr lang="sl-SI" dirty="0"/>
              <a:t> team</a:t>
            </a:r>
          </a:p>
          <a:p>
            <a:pPr marL="0" indent="0">
              <a:buNone/>
            </a:pPr>
            <a:r>
              <a:rPr lang="sl-SI" dirty="0"/>
              <a:t>                            (</a:t>
            </a:r>
            <a:r>
              <a:rPr lang="sl-SI" dirty="0" err="1"/>
              <a:t>interpersonal</a:t>
            </a:r>
            <a:r>
              <a:rPr lang="sl-SI" dirty="0"/>
              <a:t> </a:t>
            </a:r>
            <a:r>
              <a:rPr lang="sl-SI" dirty="0" err="1"/>
              <a:t>abilities</a:t>
            </a:r>
            <a:r>
              <a:rPr lang="sl-SI" dirty="0"/>
              <a:t>)</a:t>
            </a:r>
          </a:p>
          <a:p>
            <a:pPr marL="0" indent="0">
              <a:buNone/>
            </a:pPr>
            <a:r>
              <a:rPr lang="sl-SI" dirty="0"/>
              <a:t>                            (</a:t>
            </a:r>
            <a:r>
              <a:rPr lang="sl-SI" dirty="0" err="1"/>
              <a:t>beliefs</a:t>
            </a:r>
            <a:r>
              <a:rPr lang="sl-SI" dirty="0"/>
              <a:t>)</a:t>
            </a:r>
          </a:p>
          <a:p>
            <a:pPr marL="0" indent="0">
              <a:buNone/>
            </a:pPr>
            <a:r>
              <a:rPr lang="sl-SI" dirty="0"/>
              <a:t>                            (</a:t>
            </a:r>
            <a:r>
              <a:rPr lang="sl-SI" dirty="0" err="1"/>
              <a:t>values</a:t>
            </a:r>
            <a:r>
              <a:rPr lang="sl-SI" dirty="0"/>
              <a:t>)</a:t>
            </a:r>
          </a:p>
          <a:p>
            <a:pPr marL="0" indent="0">
              <a:buNone/>
            </a:pPr>
            <a:r>
              <a:rPr lang="sl-SI" dirty="0"/>
              <a:t>                            (</a:t>
            </a:r>
            <a:r>
              <a:rPr lang="sl-SI" dirty="0" err="1"/>
              <a:t>knowing</a:t>
            </a:r>
            <a:r>
              <a:rPr lang="sl-SI" dirty="0"/>
              <a:t> </a:t>
            </a:r>
            <a:r>
              <a:rPr lang="sl-SI" dirty="0" err="1"/>
              <a:t>self</a:t>
            </a:r>
            <a:r>
              <a:rPr lang="sl-SI" dirty="0"/>
              <a:t>)</a:t>
            </a:r>
            <a:endParaRPr lang="en-US" dirty="0"/>
          </a:p>
        </p:txBody>
      </p:sp>
      <p:pic>
        <p:nvPicPr>
          <p:cNvPr id="4" name="Zvo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15540694"/>
      </p:ext>
    </p:extLst>
  </p:cSld>
  <p:clrMapOvr>
    <a:masterClrMapping/>
  </p:clrMapOvr>
  <mc:AlternateContent xmlns:mc="http://schemas.openxmlformats.org/markup-compatibility/2006" xmlns:p14="http://schemas.microsoft.com/office/powerpoint/2010/main">
    <mc:Choice Requires="p14">
      <p:transition spd="slow" p14:dur="2000" advTm="157"/>
    </mc:Choice>
    <mc:Fallback xmlns="">
      <p:transition spd="slow" advTm="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Rubrik 1">
            <a:extLst>
              <a:ext uri="{FF2B5EF4-FFF2-40B4-BE49-F238E27FC236}">
                <a16:creationId xmlns:a16="http://schemas.microsoft.com/office/drawing/2014/main" id="{425F7855-1B45-20FB-E7F1-DFA9362038F7}"/>
              </a:ext>
            </a:extLst>
          </p:cNvPr>
          <p:cNvSpPr>
            <a:spLocks noGrp="1"/>
          </p:cNvSpPr>
          <p:nvPr>
            <p:ph type="title"/>
          </p:nvPr>
        </p:nvSpPr>
        <p:spPr>
          <a:xfrm>
            <a:off x="1371599" y="1010097"/>
            <a:ext cx="9486901" cy="1010088"/>
          </a:xfrm>
        </p:spPr>
        <p:txBody>
          <a:bodyPr anchor="b">
            <a:normAutofit/>
          </a:bodyPr>
          <a:lstStyle/>
          <a:p>
            <a:pPr algn="ctr"/>
            <a:r>
              <a:rPr lang="sl-SI" dirty="0"/>
              <a:t>3</a:t>
            </a:r>
            <a:r>
              <a:rPr lang="en-US" dirty="0"/>
              <a:t>. The care environment</a:t>
            </a:r>
            <a:endParaRPr lang="sv-SE" dirty="0"/>
          </a:p>
        </p:txBody>
      </p:sp>
      <p:sp>
        <p:nvSpPr>
          <p:cNvPr id="3" name="Platshållare för innehåll 2">
            <a:extLst>
              <a:ext uri="{FF2B5EF4-FFF2-40B4-BE49-F238E27FC236}">
                <a16:creationId xmlns:a16="http://schemas.microsoft.com/office/drawing/2014/main" id="{34F20CD8-1C22-4110-2864-F09B69B23055}"/>
              </a:ext>
            </a:extLst>
          </p:cNvPr>
          <p:cNvSpPr>
            <a:spLocks noGrp="1"/>
          </p:cNvSpPr>
          <p:nvPr>
            <p:ph idx="1"/>
          </p:nvPr>
        </p:nvSpPr>
        <p:spPr>
          <a:xfrm>
            <a:off x="1371600" y="2206257"/>
            <a:ext cx="9486901" cy="3540642"/>
          </a:xfrm>
        </p:spPr>
        <p:txBody>
          <a:bodyPr>
            <a:normAutofit/>
          </a:bodyPr>
          <a:lstStyle/>
          <a:p>
            <a:r>
              <a:rPr lang="en-US" dirty="0">
                <a:solidFill>
                  <a:srgbClr val="7030A0"/>
                </a:solidFill>
              </a:rPr>
              <a:t>Power sharing</a:t>
            </a:r>
            <a:endParaRPr lang="sl-SI" dirty="0">
              <a:solidFill>
                <a:srgbClr val="7030A0"/>
              </a:solidFill>
            </a:endParaRPr>
          </a:p>
          <a:p>
            <a:pPr>
              <a:buFont typeface="Wingdings" panose="05000000000000000000" pitchFamily="2" charset="2"/>
              <a:buChar char="ü"/>
            </a:pPr>
            <a:r>
              <a:rPr lang="sl-SI" dirty="0"/>
              <a:t> </a:t>
            </a:r>
            <a:r>
              <a:rPr lang="sl-SI" dirty="0" err="1"/>
              <a:t>power</a:t>
            </a:r>
            <a:r>
              <a:rPr lang="sl-SI" dirty="0"/>
              <a:t> </a:t>
            </a:r>
            <a:r>
              <a:rPr lang="sl-SI" dirty="0" err="1"/>
              <a:t>and</a:t>
            </a:r>
            <a:r>
              <a:rPr lang="sl-SI" dirty="0"/>
              <a:t> </a:t>
            </a:r>
            <a:r>
              <a:rPr lang="sl-SI" dirty="0" err="1"/>
              <a:t>its</a:t>
            </a:r>
            <a:r>
              <a:rPr lang="sl-SI" dirty="0"/>
              <a:t> </a:t>
            </a:r>
            <a:r>
              <a:rPr lang="sl-SI" dirty="0" err="1"/>
              <a:t>impact</a:t>
            </a:r>
            <a:r>
              <a:rPr lang="sl-SI" dirty="0"/>
              <a:t> on </a:t>
            </a:r>
            <a:r>
              <a:rPr lang="sl-SI" dirty="0" err="1"/>
              <a:t>decision-making</a:t>
            </a:r>
            <a:endParaRPr lang="sl-SI" dirty="0"/>
          </a:p>
          <a:p>
            <a:pPr marL="0" indent="0">
              <a:buNone/>
            </a:pPr>
            <a:r>
              <a:rPr lang="sl-SI" dirty="0"/>
              <a:t>                           (</a:t>
            </a:r>
            <a:r>
              <a:rPr lang="sl-SI" dirty="0" err="1"/>
              <a:t>stereotypical</a:t>
            </a:r>
            <a:r>
              <a:rPr lang="sl-SI" dirty="0"/>
              <a:t> </a:t>
            </a:r>
            <a:r>
              <a:rPr lang="sl-SI" dirty="0" err="1"/>
              <a:t>hierrarchical</a:t>
            </a:r>
            <a:r>
              <a:rPr lang="sl-SI" dirty="0"/>
              <a:t> </a:t>
            </a:r>
            <a:r>
              <a:rPr lang="sl-SI" dirty="0" err="1"/>
              <a:t>relationships</a:t>
            </a:r>
            <a:r>
              <a:rPr lang="sl-SI" dirty="0"/>
              <a:t>)</a:t>
            </a:r>
          </a:p>
          <a:p>
            <a:pPr marL="0" indent="0">
              <a:buNone/>
            </a:pPr>
            <a:r>
              <a:rPr lang="sl-SI" dirty="0"/>
              <a:t>                           (</a:t>
            </a:r>
            <a:r>
              <a:rPr lang="sl-SI" dirty="0" err="1"/>
              <a:t>critical</a:t>
            </a:r>
            <a:r>
              <a:rPr lang="sl-SI" dirty="0"/>
              <a:t> role of </a:t>
            </a:r>
            <a:r>
              <a:rPr lang="sl-SI" dirty="0" err="1"/>
              <a:t>knowledge</a:t>
            </a:r>
            <a:r>
              <a:rPr lang="sl-SI" dirty="0"/>
              <a:t> as </a:t>
            </a:r>
            <a:r>
              <a:rPr lang="sl-SI" dirty="0" err="1"/>
              <a:t>power</a:t>
            </a:r>
            <a:r>
              <a:rPr lang="sl-SI" dirty="0"/>
              <a:t>)</a:t>
            </a:r>
          </a:p>
          <a:p>
            <a:pPr marL="0" indent="0">
              <a:buNone/>
            </a:pPr>
            <a:endParaRPr lang="sl-SI" dirty="0"/>
          </a:p>
          <a:p>
            <a:pPr>
              <a:buFont typeface="Wingdings" panose="05000000000000000000" pitchFamily="2" charset="2"/>
              <a:buChar char="ü"/>
            </a:pPr>
            <a:r>
              <a:rPr lang="sl-SI" dirty="0"/>
              <a:t> PCP, </a:t>
            </a:r>
            <a:r>
              <a:rPr lang="sl-SI" dirty="0" err="1"/>
              <a:t>avtonomy</a:t>
            </a:r>
            <a:r>
              <a:rPr lang="sl-SI" dirty="0"/>
              <a:t>, </a:t>
            </a:r>
            <a:r>
              <a:rPr lang="sl-SI" dirty="0" err="1"/>
              <a:t>equality</a:t>
            </a:r>
            <a:r>
              <a:rPr lang="sl-SI" dirty="0"/>
              <a:t>, </a:t>
            </a:r>
            <a:r>
              <a:rPr lang="sl-SI" dirty="0" err="1"/>
              <a:t>centrality</a:t>
            </a:r>
            <a:r>
              <a:rPr lang="sl-SI" dirty="0"/>
              <a:t>, </a:t>
            </a:r>
            <a:r>
              <a:rPr lang="sl-SI" dirty="0" err="1"/>
              <a:t>guiding</a:t>
            </a:r>
            <a:endParaRPr lang="en-US" dirty="0"/>
          </a:p>
        </p:txBody>
      </p:sp>
      <p:pic>
        <p:nvPicPr>
          <p:cNvPr id="4" name="Zvo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26699360"/>
      </p:ext>
    </p:extLst>
  </p:cSld>
  <p:clrMapOvr>
    <a:masterClrMapping/>
  </p:clrMapOvr>
  <mc:AlternateContent xmlns:mc="http://schemas.openxmlformats.org/markup-compatibility/2006" xmlns:p14="http://schemas.microsoft.com/office/powerpoint/2010/main">
    <mc:Choice Requires="p14">
      <p:transition spd="slow" p14:dur="2000" advTm="160"/>
    </mc:Choice>
    <mc:Fallback xmlns="">
      <p:transition spd="slow" advTm="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Rubrik 1">
            <a:extLst>
              <a:ext uri="{FF2B5EF4-FFF2-40B4-BE49-F238E27FC236}">
                <a16:creationId xmlns:a16="http://schemas.microsoft.com/office/drawing/2014/main" id="{425F7855-1B45-20FB-E7F1-DFA9362038F7}"/>
              </a:ext>
            </a:extLst>
          </p:cNvPr>
          <p:cNvSpPr>
            <a:spLocks noGrp="1"/>
          </p:cNvSpPr>
          <p:nvPr>
            <p:ph type="title"/>
          </p:nvPr>
        </p:nvSpPr>
        <p:spPr>
          <a:xfrm>
            <a:off x="1371599" y="1010097"/>
            <a:ext cx="9486901" cy="1010088"/>
          </a:xfrm>
        </p:spPr>
        <p:txBody>
          <a:bodyPr anchor="b">
            <a:normAutofit/>
          </a:bodyPr>
          <a:lstStyle/>
          <a:p>
            <a:pPr algn="ctr"/>
            <a:r>
              <a:rPr lang="sl-SI" dirty="0"/>
              <a:t>3</a:t>
            </a:r>
            <a:r>
              <a:rPr lang="en-US" dirty="0"/>
              <a:t>. The care environment</a:t>
            </a:r>
            <a:endParaRPr lang="sv-SE" dirty="0"/>
          </a:p>
        </p:txBody>
      </p:sp>
      <p:sp>
        <p:nvSpPr>
          <p:cNvPr id="3" name="Platshållare för innehåll 2">
            <a:extLst>
              <a:ext uri="{FF2B5EF4-FFF2-40B4-BE49-F238E27FC236}">
                <a16:creationId xmlns:a16="http://schemas.microsoft.com/office/drawing/2014/main" id="{34F20CD8-1C22-4110-2864-F09B69B23055}"/>
              </a:ext>
            </a:extLst>
          </p:cNvPr>
          <p:cNvSpPr>
            <a:spLocks noGrp="1"/>
          </p:cNvSpPr>
          <p:nvPr>
            <p:ph idx="1"/>
          </p:nvPr>
        </p:nvSpPr>
        <p:spPr>
          <a:xfrm>
            <a:off x="1371600" y="2206257"/>
            <a:ext cx="9486901" cy="3540642"/>
          </a:xfrm>
        </p:spPr>
        <p:txBody>
          <a:bodyPr>
            <a:normAutofit/>
          </a:bodyPr>
          <a:lstStyle/>
          <a:p>
            <a:r>
              <a:rPr lang="en-US" dirty="0">
                <a:solidFill>
                  <a:srgbClr val="EF11BF"/>
                </a:solidFill>
              </a:rPr>
              <a:t>The physical environment</a:t>
            </a:r>
            <a:endParaRPr lang="sl-SI" dirty="0">
              <a:solidFill>
                <a:srgbClr val="EF11BF"/>
              </a:solidFill>
            </a:endParaRPr>
          </a:p>
          <a:p>
            <a:pPr>
              <a:buFont typeface="Wingdings" panose="05000000000000000000" pitchFamily="2" charset="2"/>
              <a:buChar char="ü"/>
            </a:pPr>
            <a:r>
              <a:rPr lang="sl-SI" dirty="0"/>
              <a:t> </a:t>
            </a:r>
            <a:r>
              <a:rPr lang="sl-SI" dirty="0" err="1"/>
              <a:t>increase</a:t>
            </a:r>
            <a:r>
              <a:rPr lang="sl-SI" dirty="0"/>
              <a:t> </a:t>
            </a:r>
            <a:r>
              <a:rPr lang="sl-SI" dirty="0" err="1"/>
              <a:t>number</a:t>
            </a:r>
            <a:r>
              <a:rPr lang="sl-SI" dirty="0"/>
              <a:t> of </a:t>
            </a:r>
            <a:r>
              <a:rPr lang="sl-SI" dirty="0" err="1"/>
              <a:t>single</a:t>
            </a:r>
            <a:r>
              <a:rPr lang="sl-SI" dirty="0"/>
              <a:t> </a:t>
            </a:r>
            <a:r>
              <a:rPr lang="sl-SI" dirty="0" err="1"/>
              <a:t>rooms</a:t>
            </a:r>
            <a:endParaRPr lang="sl-SI" dirty="0"/>
          </a:p>
          <a:p>
            <a:pPr marL="0" indent="0">
              <a:buNone/>
            </a:pPr>
            <a:r>
              <a:rPr lang="sl-SI" dirty="0"/>
              <a:t>                             (</a:t>
            </a:r>
            <a:r>
              <a:rPr lang="sl-SI" dirty="0" err="1"/>
              <a:t>acquired</a:t>
            </a:r>
            <a:r>
              <a:rPr lang="sl-SI" dirty="0"/>
              <a:t> </a:t>
            </a:r>
            <a:r>
              <a:rPr lang="sl-SI" dirty="0" err="1"/>
              <a:t>infection</a:t>
            </a:r>
            <a:endParaRPr lang="sl-SI" dirty="0"/>
          </a:p>
          <a:p>
            <a:pPr marL="0" indent="0">
              <a:buNone/>
            </a:pPr>
            <a:r>
              <a:rPr lang="sl-SI" dirty="0"/>
              <a:t>                             (</a:t>
            </a:r>
            <a:r>
              <a:rPr lang="sl-SI" dirty="0" err="1"/>
              <a:t>improve</a:t>
            </a:r>
            <a:r>
              <a:rPr lang="sl-SI" dirty="0"/>
              <a:t> </a:t>
            </a:r>
            <a:r>
              <a:rPr lang="sl-SI" dirty="0" err="1"/>
              <a:t>patient</a:t>
            </a:r>
            <a:r>
              <a:rPr lang="sl-SI" dirty="0"/>
              <a:t> </a:t>
            </a:r>
            <a:r>
              <a:rPr lang="sl-SI" dirty="0" err="1"/>
              <a:t>satisfaction</a:t>
            </a:r>
            <a:endParaRPr lang="sl-SI" dirty="0"/>
          </a:p>
          <a:p>
            <a:pPr>
              <a:buFont typeface="Wingdings" panose="05000000000000000000" pitchFamily="2" charset="2"/>
              <a:buChar char="ü"/>
            </a:pPr>
            <a:r>
              <a:rPr lang="sl-SI" dirty="0"/>
              <a:t> </a:t>
            </a:r>
            <a:r>
              <a:rPr lang="sl-SI" dirty="0" err="1"/>
              <a:t>aesthetic</a:t>
            </a:r>
            <a:r>
              <a:rPr lang="sl-SI" dirty="0"/>
              <a:t> </a:t>
            </a:r>
            <a:r>
              <a:rPr lang="sl-SI" dirty="0" err="1"/>
              <a:t>environment</a:t>
            </a:r>
            <a:endParaRPr lang="sl-SI" dirty="0"/>
          </a:p>
          <a:p>
            <a:pPr marL="0" indent="0">
              <a:buNone/>
            </a:pPr>
            <a:r>
              <a:rPr lang="sl-SI" dirty="0"/>
              <a:t>                              (</a:t>
            </a:r>
            <a:r>
              <a:rPr lang="sl-SI" dirty="0" err="1"/>
              <a:t>art</a:t>
            </a:r>
            <a:r>
              <a:rPr lang="sl-SI" dirty="0"/>
              <a:t>)                           </a:t>
            </a:r>
          </a:p>
          <a:p>
            <a:pPr marL="0" indent="0">
              <a:buNone/>
            </a:pPr>
            <a:r>
              <a:rPr lang="sl-SI" dirty="0"/>
              <a:t>                              (</a:t>
            </a:r>
            <a:r>
              <a:rPr lang="sl-SI" dirty="0" err="1"/>
              <a:t>sensory</a:t>
            </a:r>
            <a:r>
              <a:rPr lang="sl-SI" dirty="0"/>
              <a:t> </a:t>
            </a:r>
            <a:r>
              <a:rPr lang="sl-SI" dirty="0" err="1"/>
              <a:t>and</a:t>
            </a:r>
            <a:r>
              <a:rPr lang="sl-SI" dirty="0"/>
              <a:t> </a:t>
            </a:r>
            <a:r>
              <a:rPr lang="sl-SI" dirty="0" err="1"/>
              <a:t>emotional</a:t>
            </a:r>
            <a:r>
              <a:rPr lang="sl-SI" dirty="0"/>
              <a:t> </a:t>
            </a:r>
            <a:r>
              <a:rPr lang="sl-SI" dirty="0" err="1"/>
              <a:t>stimulation</a:t>
            </a:r>
            <a:r>
              <a:rPr lang="sl-SI" dirty="0"/>
              <a:t>)</a:t>
            </a:r>
            <a:endParaRPr lang="en-US" dirty="0"/>
          </a:p>
        </p:txBody>
      </p:sp>
      <p:pic>
        <p:nvPicPr>
          <p:cNvPr id="4" name="Zvo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61039607"/>
      </p:ext>
    </p:extLst>
  </p:cSld>
  <p:clrMapOvr>
    <a:masterClrMapping/>
  </p:clrMapOvr>
  <mc:AlternateContent xmlns:mc="http://schemas.openxmlformats.org/markup-compatibility/2006" xmlns:p14="http://schemas.microsoft.com/office/powerpoint/2010/main">
    <mc:Choice Requires="p14">
      <p:transition spd="slow" p14:dur="2000" advTm="152"/>
    </mc:Choice>
    <mc:Fallback xmlns="">
      <p:transition spd="slow" advTm="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Rubrik 1">
            <a:extLst>
              <a:ext uri="{FF2B5EF4-FFF2-40B4-BE49-F238E27FC236}">
                <a16:creationId xmlns:a16="http://schemas.microsoft.com/office/drawing/2014/main" id="{425F7855-1B45-20FB-E7F1-DFA9362038F7}"/>
              </a:ext>
            </a:extLst>
          </p:cNvPr>
          <p:cNvSpPr>
            <a:spLocks noGrp="1"/>
          </p:cNvSpPr>
          <p:nvPr>
            <p:ph type="title"/>
          </p:nvPr>
        </p:nvSpPr>
        <p:spPr>
          <a:xfrm>
            <a:off x="1371599" y="1010097"/>
            <a:ext cx="9486901" cy="1010088"/>
          </a:xfrm>
        </p:spPr>
        <p:txBody>
          <a:bodyPr anchor="b">
            <a:normAutofit/>
          </a:bodyPr>
          <a:lstStyle/>
          <a:p>
            <a:pPr algn="ctr"/>
            <a:r>
              <a:rPr lang="sl-SI" dirty="0"/>
              <a:t>3</a:t>
            </a:r>
            <a:r>
              <a:rPr lang="en-US" dirty="0"/>
              <a:t>. The care environment</a:t>
            </a:r>
            <a:endParaRPr lang="sv-SE" dirty="0"/>
          </a:p>
        </p:txBody>
      </p:sp>
      <p:sp>
        <p:nvSpPr>
          <p:cNvPr id="3" name="Platshållare för innehåll 2">
            <a:extLst>
              <a:ext uri="{FF2B5EF4-FFF2-40B4-BE49-F238E27FC236}">
                <a16:creationId xmlns:a16="http://schemas.microsoft.com/office/drawing/2014/main" id="{34F20CD8-1C22-4110-2864-F09B69B23055}"/>
              </a:ext>
            </a:extLst>
          </p:cNvPr>
          <p:cNvSpPr>
            <a:spLocks noGrp="1"/>
          </p:cNvSpPr>
          <p:nvPr>
            <p:ph idx="1"/>
          </p:nvPr>
        </p:nvSpPr>
        <p:spPr>
          <a:xfrm>
            <a:off x="1371600" y="2206257"/>
            <a:ext cx="9486901" cy="3540642"/>
          </a:xfrm>
        </p:spPr>
        <p:txBody>
          <a:bodyPr>
            <a:normAutofit/>
          </a:bodyPr>
          <a:lstStyle/>
          <a:p>
            <a:r>
              <a:rPr lang="en-US" dirty="0">
                <a:solidFill>
                  <a:srgbClr val="0070C0"/>
                </a:solidFill>
              </a:rPr>
              <a:t>Supportive organizational </a:t>
            </a:r>
            <a:r>
              <a:rPr lang="sl-SI" dirty="0" err="1">
                <a:solidFill>
                  <a:srgbClr val="0070C0"/>
                </a:solidFill>
              </a:rPr>
              <a:t>systems</a:t>
            </a:r>
            <a:endParaRPr lang="sl-SI" dirty="0">
              <a:solidFill>
                <a:srgbClr val="0070C0"/>
              </a:solidFill>
            </a:endParaRPr>
          </a:p>
          <a:p>
            <a:pPr marL="0" indent="0">
              <a:buNone/>
            </a:pPr>
            <a:endParaRPr lang="sl-SI" dirty="0"/>
          </a:p>
          <a:p>
            <a:pPr>
              <a:buFont typeface="Wingdings" panose="05000000000000000000" pitchFamily="2" charset="2"/>
              <a:buChar char="ü"/>
            </a:pPr>
            <a:r>
              <a:rPr lang="sl-SI" dirty="0"/>
              <a:t> </a:t>
            </a:r>
            <a:r>
              <a:rPr lang="sl-SI" dirty="0" err="1"/>
              <a:t>administration</a:t>
            </a:r>
            <a:endParaRPr lang="sl-SI" dirty="0"/>
          </a:p>
          <a:p>
            <a:pPr>
              <a:buFont typeface="Wingdings" panose="05000000000000000000" pitchFamily="2" charset="2"/>
              <a:buChar char="ü"/>
            </a:pPr>
            <a:r>
              <a:rPr lang="sl-SI" dirty="0" err="1"/>
              <a:t>professional</a:t>
            </a:r>
            <a:r>
              <a:rPr lang="sl-SI" dirty="0"/>
              <a:t> </a:t>
            </a:r>
            <a:r>
              <a:rPr lang="sl-SI" dirty="0" err="1"/>
              <a:t>practice</a:t>
            </a:r>
            <a:endParaRPr lang="sl-SI" dirty="0"/>
          </a:p>
          <a:p>
            <a:pPr>
              <a:buFont typeface="Wingdings" panose="05000000000000000000" pitchFamily="2" charset="2"/>
              <a:buChar char="ü"/>
            </a:pPr>
            <a:r>
              <a:rPr lang="sl-SI" dirty="0" err="1"/>
              <a:t>professional</a:t>
            </a:r>
            <a:r>
              <a:rPr lang="sl-SI" dirty="0"/>
              <a:t> </a:t>
            </a:r>
            <a:r>
              <a:rPr lang="sl-SI" dirty="0" err="1"/>
              <a:t>development</a:t>
            </a:r>
            <a:endParaRPr lang="en-US" dirty="0"/>
          </a:p>
          <a:p>
            <a:endParaRPr lang="sl-SI" dirty="0"/>
          </a:p>
          <a:p>
            <a:pPr>
              <a:buFont typeface="Wingdings" panose="05000000000000000000" pitchFamily="2" charset="2"/>
              <a:buChar char="ü"/>
            </a:pPr>
            <a:r>
              <a:rPr lang="sl-SI" dirty="0"/>
              <a:t> </a:t>
            </a:r>
            <a:r>
              <a:rPr lang="sl-SI" dirty="0" err="1"/>
              <a:t>the</a:t>
            </a:r>
            <a:r>
              <a:rPr lang="sl-SI" dirty="0"/>
              <a:t> </a:t>
            </a:r>
            <a:r>
              <a:rPr lang="sl-SI" dirty="0" err="1"/>
              <a:t>need</a:t>
            </a:r>
            <a:r>
              <a:rPr lang="sl-SI" dirty="0"/>
              <a:t> </a:t>
            </a:r>
            <a:r>
              <a:rPr lang="sl-SI" dirty="0" err="1"/>
              <a:t>for</a:t>
            </a:r>
            <a:r>
              <a:rPr lang="sl-SI" dirty="0"/>
              <a:t> </a:t>
            </a:r>
            <a:r>
              <a:rPr lang="sl-SI" dirty="0" err="1"/>
              <a:t>staff</a:t>
            </a:r>
            <a:r>
              <a:rPr lang="sl-SI" dirty="0"/>
              <a:t> to be…</a:t>
            </a:r>
            <a:endParaRPr lang="en-US" dirty="0"/>
          </a:p>
        </p:txBody>
      </p:sp>
      <p:pic>
        <p:nvPicPr>
          <p:cNvPr id="4" name="Zvo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06383501"/>
      </p:ext>
    </p:extLst>
  </p:cSld>
  <p:clrMapOvr>
    <a:masterClrMapping/>
  </p:clrMapOvr>
  <mc:AlternateContent xmlns:mc="http://schemas.openxmlformats.org/markup-compatibility/2006" xmlns:p14="http://schemas.microsoft.com/office/powerpoint/2010/main">
    <mc:Choice Requires="p14">
      <p:transition spd="slow" p14:dur="2000" advTm="151"/>
    </mc:Choice>
    <mc:Fallback xmlns="">
      <p:transition spd="slow" advTm="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Rubrik 1">
            <a:extLst>
              <a:ext uri="{FF2B5EF4-FFF2-40B4-BE49-F238E27FC236}">
                <a16:creationId xmlns:a16="http://schemas.microsoft.com/office/drawing/2014/main" id="{425F7855-1B45-20FB-E7F1-DFA9362038F7}"/>
              </a:ext>
            </a:extLst>
          </p:cNvPr>
          <p:cNvSpPr>
            <a:spLocks noGrp="1"/>
          </p:cNvSpPr>
          <p:nvPr>
            <p:ph type="title"/>
          </p:nvPr>
        </p:nvSpPr>
        <p:spPr>
          <a:xfrm>
            <a:off x="1371599" y="1010097"/>
            <a:ext cx="9486901" cy="1010088"/>
          </a:xfrm>
        </p:spPr>
        <p:txBody>
          <a:bodyPr anchor="b">
            <a:normAutofit/>
          </a:bodyPr>
          <a:lstStyle/>
          <a:p>
            <a:pPr algn="ctr"/>
            <a:r>
              <a:rPr lang="sl-SI" dirty="0"/>
              <a:t>3</a:t>
            </a:r>
            <a:r>
              <a:rPr lang="en-US" dirty="0"/>
              <a:t>. The care environment</a:t>
            </a:r>
            <a:endParaRPr lang="sv-SE" dirty="0"/>
          </a:p>
        </p:txBody>
      </p:sp>
      <p:sp>
        <p:nvSpPr>
          <p:cNvPr id="3" name="Platshållare för innehåll 2">
            <a:extLst>
              <a:ext uri="{FF2B5EF4-FFF2-40B4-BE49-F238E27FC236}">
                <a16:creationId xmlns:a16="http://schemas.microsoft.com/office/drawing/2014/main" id="{34F20CD8-1C22-4110-2864-F09B69B23055}"/>
              </a:ext>
            </a:extLst>
          </p:cNvPr>
          <p:cNvSpPr>
            <a:spLocks noGrp="1"/>
          </p:cNvSpPr>
          <p:nvPr>
            <p:ph idx="1"/>
          </p:nvPr>
        </p:nvSpPr>
        <p:spPr>
          <a:xfrm>
            <a:off x="1371600" y="2206257"/>
            <a:ext cx="9486901" cy="3540642"/>
          </a:xfrm>
        </p:spPr>
        <p:txBody>
          <a:bodyPr>
            <a:normAutofit fontScale="92500" lnSpcReduction="10000"/>
          </a:bodyPr>
          <a:lstStyle/>
          <a:p>
            <a:r>
              <a:rPr lang="en-US" dirty="0">
                <a:solidFill>
                  <a:srgbClr val="C00000"/>
                </a:solidFill>
              </a:rPr>
              <a:t>Potential for innovation and risk taking</a:t>
            </a:r>
            <a:endParaRPr lang="sl-SI" dirty="0">
              <a:solidFill>
                <a:srgbClr val="C00000"/>
              </a:solidFill>
            </a:endParaRPr>
          </a:p>
          <a:p>
            <a:pPr>
              <a:buFont typeface="Wingdings" panose="05000000000000000000" pitchFamily="2" charset="2"/>
              <a:buChar char="ü"/>
            </a:pPr>
            <a:r>
              <a:rPr lang="sl-SI" dirty="0"/>
              <a:t> independence (</a:t>
            </a:r>
            <a:r>
              <a:rPr lang="sl-SI" dirty="0" err="1"/>
              <a:t>avtonomous</a:t>
            </a:r>
            <a:r>
              <a:rPr lang="sl-SI" dirty="0"/>
              <a:t>, </a:t>
            </a:r>
            <a:r>
              <a:rPr lang="sl-SI" dirty="0" err="1"/>
              <a:t>dependent</a:t>
            </a:r>
            <a:r>
              <a:rPr lang="sl-SI" dirty="0"/>
              <a:t>, </a:t>
            </a:r>
            <a:r>
              <a:rPr lang="sl-SI" dirty="0" err="1"/>
              <a:t>provide</a:t>
            </a:r>
            <a:r>
              <a:rPr lang="sl-SI" dirty="0"/>
              <a:t> </a:t>
            </a:r>
            <a:r>
              <a:rPr lang="sl-SI" dirty="0" err="1"/>
              <a:t>care</a:t>
            </a:r>
            <a:r>
              <a:rPr lang="sl-SI" dirty="0"/>
              <a:t>)</a:t>
            </a:r>
          </a:p>
          <a:p>
            <a:pPr>
              <a:buFont typeface="Wingdings" panose="05000000000000000000" pitchFamily="2" charset="2"/>
              <a:buChar char="ü"/>
            </a:pPr>
            <a:endParaRPr lang="sl-SI" dirty="0"/>
          </a:p>
          <a:p>
            <a:pPr>
              <a:buFont typeface="Wingdings" panose="05000000000000000000" pitchFamily="2" charset="2"/>
              <a:buChar char="ü"/>
            </a:pPr>
            <a:r>
              <a:rPr lang="sl-SI" dirty="0"/>
              <a:t> </a:t>
            </a:r>
            <a:r>
              <a:rPr lang="sl-SI" dirty="0" err="1"/>
              <a:t>Four</a:t>
            </a:r>
            <a:r>
              <a:rPr lang="sl-SI" dirty="0"/>
              <a:t> </a:t>
            </a:r>
            <a:r>
              <a:rPr lang="sl-SI" dirty="0" err="1"/>
              <a:t>processes</a:t>
            </a:r>
            <a:r>
              <a:rPr lang="sl-SI" dirty="0"/>
              <a:t> form:</a:t>
            </a:r>
          </a:p>
          <a:p>
            <a:pPr marL="0" indent="0">
              <a:buNone/>
            </a:pPr>
            <a:r>
              <a:rPr lang="sl-SI" dirty="0"/>
              <a:t>	1. </a:t>
            </a:r>
            <a:r>
              <a:rPr lang="sl-SI" dirty="0" err="1"/>
              <a:t>The</a:t>
            </a:r>
            <a:r>
              <a:rPr lang="sl-SI" dirty="0"/>
              <a:t> </a:t>
            </a:r>
            <a:r>
              <a:rPr lang="sl-SI" dirty="0" err="1"/>
              <a:t>facilitaion</a:t>
            </a:r>
            <a:r>
              <a:rPr lang="sl-SI" dirty="0"/>
              <a:t> of </a:t>
            </a:r>
            <a:r>
              <a:rPr lang="sl-SI" dirty="0" err="1"/>
              <a:t>decision-making</a:t>
            </a:r>
            <a:endParaRPr lang="sl-SI" dirty="0"/>
          </a:p>
          <a:p>
            <a:pPr marL="0" indent="0">
              <a:buNone/>
            </a:pPr>
            <a:r>
              <a:rPr lang="sl-SI" dirty="0"/>
              <a:t>	2. </a:t>
            </a:r>
            <a:r>
              <a:rPr lang="sl-SI" dirty="0" err="1"/>
              <a:t>The</a:t>
            </a:r>
            <a:r>
              <a:rPr lang="sl-SI" dirty="0"/>
              <a:t> </a:t>
            </a:r>
            <a:r>
              <a:rPr lang="sl-SI" dirty="0" err="1"/>
              <a:t>recognition</a:t>
            </a:r>
            <a:r>
              <a:rPr lang="sl-SI" dirty="0"/>
              <a:t> of </a:t>
            </a:r>
            <a:r>
              <a:rPr lang="sl-SI" dirty="0" err="1"/>
              <a:t>the</a:t>
            </a:r>
            <a:r>
              <a:rPr lang="sl-SI" dirty="0"/>
              <a:t> </a:t>
            </a:r>
            <a:r>
              <a:rPr lang="sl-SI" dirty="0" err="1"/>
              <a:t>values</a:t>
            </a:r>
            <a:endParaRPr lang="sl-SI" dirty="0"/>
          </a:p>
          <a:p>
            <a:pPr marL="0" indent="0">
              <a:buNone/>
            </a:pPr>
            <a:r>
              <a:rPr lang="sl-SI" dirty="0"/>
              <a:t>	3. </a:t>
            </a:r>
            <a:r>
              <a:rPr lang="sl-SI" dirty="0" err="1"/>
              <a:t>The</a:t>
            </a:r>
            <a:r>
              <a:rPr lang="sl-SI" dirty="0"/>
              <a:t> </a:t>
            </a:r>
            <a:r>
              <a:rPr lang="sl-SI" dirty="0" err="1"/>
              <a:t>making</a:t>
            </a:r>
            <a:r>
              <a:rPr lang="sl-SI" dirty="0"/>
              <a:t> </a:t>
            </a:r>
            <a:r>
              <a:rPr lang="sl-SI" dirty="0" err="1"/>
              <a:t>explicit</a:t>
            </a:r>
            <a:r>
              <a:rPr lang="sl-SI" dirty="0"/>
              <a:t> of </a:t>
            </a:r>
            <a:r>
              <a:rPr lang="sl-SI" dirty="0" err="1"/>
              <a:t>intention</a:t>
            </a:r>
            <a:endParaRPr lang="sl-SI" dirty="0"/>
          </a:p>
          <a:p>
            <a:pPr marL="0" indent="0">
              <a:buNone/>
            </a:pPr>
            <a:r>
              <a:rPr lang="sl-SI" dirty="0"/>
              <a:t>	4. </a:t>
            </a:r>
            <a:r>
              <a:rPr lang="sl-SI" dirty="0" err="1"/>
              <a:t>The</a:t>
            </a:r>
            <a:r>
              <a:rPr lang="sl-SI" dirty="0"/>
              <a:t> </a:t>
            </a:r>
            <a:r>
              <a:rPr lang="sl-SI" dirty="0" err="1"/>
              <a:t>creation</a:t>
            </a:r>
            <a:r>
              <a:rPr lang="sl-SI" dirty="0"/>
              <a:t> of a </a:t>
            </a:r>
            <a:r>
              <a:rPr lang="sl-SI" dirty="0" err="1"/>
              <a:t>culture</a:t>
            </a:r>
            <a:r>
              <a:rPr lang="sl-SI" dirty="0"/>
              <a:t> of </a:t>
            </a:r>
            <a:r>
              <a:rPr lang="sl-SI" dirty="0" err="1"/>
              <a:t>care</a:t>
            </a:r>
            <a:endParaRPr lang="en-US" dirty="0"/>
          </a:p>
        </p:txBody>
      </p:sp>
      <p:pic>
        <p:nvPicPr>
          <p:cNvPr id="5" name="Zvo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82385327"/>
      </p:ext>
    </p:extLst>
  </p:cSld>
  <p:clrMapOvr>
    <a:masterClrMapping/>
  </p:clrMapOvr>
  <mc:AlternateContent xmlns:mc="http://schemas.openxmlformats.org/markup-compatibility/2006" xmlns:p14="http://schemas.microsoft.com/office/powerpoint/2010/main">
    <mc:Choice Requires="p14">
      <p:transition spd="slow" p14:dur="2000" advTm="93339"/>
    </mc:Choice>
    <mc:Fallback xmlns="">
      <p:transition spd="slow" advTm="93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ClassicFrameVTI">
  <a:themeElements>
    <a:clrScheme name="Custom 22">
      <a:dk1>
        <a:sysClr val="windowText" lastClr="000000"/>
      </a:dk1>
      <a:lt1>
        <a:sysClr val="window" lastClr="FFFFFF"/>
      </a:lt1>
      <a:dk2>
        <a:srgbClr val="293737"/>
      </a:dk2>
      <a:lt2>
        <a:srgbClr val="EEF2F0"/>
      </a:lt2>
      <a:accent1>
        <a:srgbClr val="749090"/>
      </a:accent1>
      <a:accent2>
        <a:srgbClr val="A5A5A5"/>
      </a:accent2>
      <a:accent3>
        <a:srgbClr val="91A39B"/>
      </a:accent3>
      <a:accent4>
        <a:srgbClr val="A9A698"/>
      </a:accent4>
      <a:accent5>
        <a:srgbClr val="A2A79A"/>
      </a:accent5>
      <a:accent6>
        <a:srgbClr val="897F65"/>
      </a:accent6>
      <a:hlink>
        <a:srgbClr val="92872F"/>
      </a:hlink>
      <a:folHlink>
        <a:srgbClr val="AB73A9"/>
      </a:folHlink>
    </a:clrScheme>
    <a:fontScheme name="Goudy and Gill Sans">
      <a:majorFont>
        <a:latin typeface="Goudy Old Style"/>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assicFrameVTI" id="{4FA2A165-EC65-4FB0-B019-8C8876A1D8E3}" vid="{9D78F1F1-8226-42FD-A1A3-975EDF6D60F8}"/>
    </a:ext>
  </a:ext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501F989C53CE146AEC6C466A9F3668A" ma:contentTypeVersion="15" ma:contentTypeDescription="Create a new document." ma:contentTypeScope="" ma:versionID="32520653f30dadab60b3c949ad2fd93a">
  <xsd:schema xmlns:xsd="http://www.w3.org/2001/XMLSchema" xmlns:xs="http://www.w3.org/2001/XMLSchema" xmlns:p="http://schemas.microsoft.com/office/2006/metadata/properties" xmlns:ns3="bb6c800b-615a-430a-9aab-3fcdd4f7c8fb" xmlns:ns4="d5cafeb7-a468-45e2-9663-bb61ad845d33" targetNamespace="http://schemas.microsoft.com/office/2006/metadata/properties" ma:root="true" ma:fieldsID="c41d4c8511841ebfbef08f8ebf642816" ns3:_="" ns4:_="">
    <xsd:import namespace="bb6c800b-615a-430a-9aab-3fcdd4f7c8fb"/>
    <xsd:import namespace="d5cafeb7-a468-45e2-9663-bb61ad845d33"/>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LengthInSecond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6c800b-615a-430a-9aab-3fcdd4f7c8f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5cafeb7-a468-45e2-9663-bb61ad845d3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bb6c800b-615a-430a-9aab-3fcdd4f7c8fb" xsi:nil="true"/>
  </documentManagement>
</p:properties>
</file>

<file path=customXml/itemProps1.xml><?xml version="1.0" encoding="utf-8"?>
<ds:datastoreItem xmlns:ds="http://schemas.openxmlformats.org/officeDocument/2006/customXml" ds:itemID="{BB7480FE-15D3-4C2D-A439-62464149ED01}">
  <ds:schemaRefs>
    <ds:schemaRef ds:uri="http://schemas.microsoft.com/sharepoint/v3/contenttype/forms"/>
  </ds:schemaRefs>
</ds:datastoreItem>
</file>

<file path=customXml/itemProps2.xml><?xml version="1.0" encoding="utf-8"?>
<ds:datastoreItem xmlns:ds="http://schemas.openxmlformats.org/officeDocument/2006/customXml" ds:itemID="{6EFA0064-81B2-455E-A921-AB033EDB91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b6c800b-615a-430a-9aab-3fcdd4f7c8fb"/>
    <ds:schemaRef ds:uri="d5cafeb7-a468-45e2-9663-bb61ad845d3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06BF19C-42B0-406E-A9DD-11D8D720709A}">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d5cafeb7-a468-45e2-9663-bb61ad845d33"/>
    <ds:schemaRef ds:uri="bb6c800b-615a-430a-9aab-3fcdd4f7c8fb"/>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58</TotalTime>
  <Words>1615</Words>
  <Application>Microsoft Office PowerPoint</Application>
  <PresentationFormat>Widescreen</PresentationFormat>
  <Paragraphs>121</Paragraphs>
  <Slides>8</Slides>
  <Notes>8</Notes>
  <HiddenSlides>0</HiddenSlides>
  <MMClips>8</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ClassicFrameVTI</vt:lpstr>
      <vt:lpstr>3.  care environment</vt:lpstr>
      <vt:lpstr>3. The care environment</vt:lpstr>
      <vt:lpstr>3. The care environment</vt:lpstr>
      <vt:lpstr>3. The care environment</vt:lpstr>
      <vt:lpstr>3. The care environment</vt:lpstr>
      <vt:lpstr>3. The care environment</vt:lpstr>
      <vt:lpstr>3. The care environment</vt:lpstr>
      <vt:lpstr>3. The care environment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  care environment</dc:title>
  <dc:creator>Galof, Katarina</dc:creator>
  <cp:lastModifiedBy>Galof, Katarina</cp:lastModifiedBy>
  <cp:revision>6</cp:revision>
  <dcterms:created xsi:type="dcterms:W3CDTF">2023-05-03T07:58:02Z</dcterms:created>
  <dcterms:modified xsi:type="dcterms:W3CDTF">2023-05-08T15:16:05Z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0x0101004501F989C53CE146AEC6C466A9F3668A</vt:lpwstr>
  </property>
  <property fmtid="{D5CDD505-2E9C-101B-9397-08002B2CF9AE}" pid="3" name="MSIP_Label_9144ccec-98ca-4847-b090-103d5c6592f4_Enabled">
    <vt:lpwstr>true</vt:lpwstr>
  </property>
  <property fmtid="{D5CDD505-2E9C-101B-9397-08002B2CF9AE}" pid="4" name="MSIP_Label_9144ccec-98ca-4847-b090-103d5c6592f4_SetDate">
    <vt:lpwstr>2023-05-08T15:16:04Z</vt:lpwstr>
  </property>
  <property fmtid="{D5CDD505-2E9C-101B-9397-08002B2CF9AE}" pid="5" name="MSIP_Label_9144ccec-98ca-4847-b090-103d5c6592f4_Method">
    <vt:lpwstr>Standard</vt:lpwstr>
  </property>
  <property fmtid="{D5CDD505-2E9C-101B-9397-08002B2CF9AE}" pid="6" name="MSIP_Label_9144ccec-98ca-4847-b090-103d5c6592f4_Name">
    <vt:lpwstr>Information class 1</vt:lpwstr>
  </property>
  <property fmtid="{D5CDD505-2E9C-101B-9397-08002B2CF9AE}" pid="7" name="MSIP_Label_9144ccec-98ca-4847-b090-103d5c6592f4_SiteId">
    <vt:lpwstr>fb665cd7-b4b7-4578-8a42-29ff69176bdf</vt:lpwstr>
  </property>
  <property fmtid="{D5CDD505-2E9C-101B-9397-08002B2CF9AE}" pid="8" name="MSIP_Label_9144ccec-98ca-4847-b090-103d5c6592f4_ActionId">
    <vt:lpwstr>679ab64a-5de8-41f9-945c-e0938293d7b1</vt:lpwstr>
  </property>
  <property fmtid="{D5CDD505-2E9C-101B-9397-08002B2CF9AE}" pid="9" name="MSIP_Label_9144ccec-98ca-4847-b090-103d5c6592f4_ContentBits">
    <vt:lpwstr>0</vt:lpwstr>
  </property>
</Properties>
</file>