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7" r:id="rId5"/>
    <p:sldId id="258" r:id="rId6"/>
    <p:sldId id="259" r:id="rId7"/>
    <p:sldId id="260" r:id="rId8"/>
    <p:sldId id="261" r:id="rId9"/>
    <p:sldId id="262" r:id="rId10"/>
    <p:sldId id="263" r:id="rId11"/>
    <p:sldId id="264" r:id="rId12"/>
    <p:sldId id="265" r:id="rId1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5BFDD-7BF5-4778-9066-27DB1E9DEC4B}" type="datetimeFigureOut">
              <a:rPr lang="en-GB" smtClean="0"/>
              <a:t>03/05/2023</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F06D0E-9D6D-4E3D-B3A1-D31AD2B58B22}" type="slidenum">
              <a:rPr lang="en-GB" smtClean="0"/>
              <a:t>‹#›</a:t>
            </a:fld>
            <a:endParaRPr lang="en-GB"/>
          </a:p>
        </p:txBody>
      </p:sp>
    </p:spTree>
    <p:extLst>
      <p:ext uri="{BB962C8B-B14F-4D97-AF65-F5344CB8AC3E}">
        <p14:creationId xmlns:p14="http://schemas.microsoft.com/office/powerpoint/2010/main" val="183726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smtClean="0"/>
          </a:p>
          <a:p>
            <a:r>
              <a:rPr lang="en-US" dirty="0" smtClean="0"/>
              <a:t>The macro context is the last element added to the PCC base image as the largest outer circle. Within the macro context, students are confronted with</a:t>
            </a:r>
            <a:endParaRPr lang="sl-SI" dirty="0" smtClean="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46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In a macro context, students could explore what types of social and health policies already exist in </a:t>
            </a:r>
            <a:r>
              <a:rPr lang="en-US" dirty="0" err="1" smtClean="0"/>
              <a:t>Šri</a:t>
            </a:r>
            <a:r>
              <a:rPr lang="en-US" dirty="0" smtClean="0"/>
              <a:t> </a:t>
            </a:r>
            <a:r>
              <a:rPr lang="en-US" dirty="0" err="1" smtClean="0"/>
              <a:t>LankaCreate</a:t>
            </a:r>
            <a:r>
              <a:rPr lang="en-US" dirty="0" smtClean="0"/>
              <a:t> a list of network providers or institutions at the local and national levels where professionals or non-professionals can be found providing or sharing information about </a:t>
            </a:r>
            <a:r>
              <a:rPr lang="en-US" dirty="0" err="1" smtClean="0"/>
              <a:t>care.Students</a:t>
            </a:r>
            <a:r>
              <a:rPr lang="en-US" dirty="0" smtClean="0"/>
              <a:t> can research and discuss national regulations for people with neurodegenerative </a:t>
            </a:r>
            <a:r>
              <a:rPr lang="en-US" dirty="0" err="1" smtClean="0"/>
              <a:t>diseases;Research</a:t>
            </a:r>
            <a:r>
              <a:rPr lang="en-US" dirty="0" smtClean="0"/>
              <a:t> what well-being means for employees or family members, and if possible, what well-being means for older people in Sri </a:t>
            </a:r>
            <a:r>
              <a:rPr lang="en-US" dirty="0" err="1" smtClean="0"/>
              <a:t>LankaVideo</a:t>
            </a:r>
            <a:r>
              <a:rPr lang="en-US" dirty="0" smtClean="0"/>
              <a:t> </a:t>
            </a:r>
          </a:p>
          <a:p>
            <a:endParaRPr lang="en-US" dirty="0" smtClean="0"/>
          </a:p>
          <a:p>
            <a:endParaRPr lang="en-US" dirty="0" smtClean="0"/>
          </a:p>
          <a:p>
            <a:r>
              <a:rPr lang="en-GB" dirty="0" smtClean="0"/>
              <a:t>Video_</a:t>
            </a:r>
            <a:r>
              <a:rPr lang="en-GB" baseline="0" dirty="0" smtClean="0"/>
              <a:t> </a:t>
            </a:r>
            <a:r>
              <a:rPr lang="en-GB" dirty="0" smtClean="0"/>
              <a:t>https://www.nmc.org.uk/standards/code/code-in-action/person-centred-care/ </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7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Prerequisites focus on staff attributes and are considered the key building blocks for developing health care professionals who can provide effective person-</a:t>
            </a:r>
            <a:r>
              <a:rPr lang="en-US" dirty="0" err="1" smtClean="0"/>
              <a:t>centred</a:t>
            </a:r>
            <a:r>
              <a:rPr lang="en-US" dirty="0" smtClean="0"/>
              <a:t> care. Attributes include: professional competence, strong interpersonal skills, commitment to work, clarity of beliefs and values, and self-awareness. There is no hierarchy in relation to these attributes, all are equally important, but it is the combination of attributes that reflects a person-</a:t>
            </a:r>
            <a:r>
              <a:rPr lang="en-US" dirty="0" err="1" smtClean="0"/>
              <a:t>centred</a:t>
            </a:r>
            <a:r>
              <a:rPr lang="en-US" dirty="0" smtClean="0"/>
              <a:t> professional who can deal with the challenges of an ever-changing context.</a:t>
            </a:r>
          </a:p>
          <a:p>
            <a:endParaRPr lang="sl-SI" dirty="0" smtClean="0"/>
          </a:p>
          <a:p>
            <a:r>
              <a:rPr lang="en-GB" dirty="0" smtClean="0"/>
              <a:t>Video https://www.nmc.org.uk/standards/code/code-in-action/person-centred-care/ </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65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In the context of person-</a:t>
            </a:r>
            <a:r>
              <a:rPr lang="en-US" dirty="0" err="1" smtClean="0"/>
              <a:t>centredness</a:t>
            </a:r>
            <a:r>
              <a:rPr lang="en-US" dirty="0" smtClean="0"/>
              <a:t>, competence means more than simply performing a task or demonstrating a desired </a:t>
            </a:r>
            <a:r>
              <a:rPr lang="en-US" dirty="0" err="1" smtClean="0"/>
              <a:t>behaviour</a:t>
            </a:r>
            <a:r>
              <a:rPr lang="en-US" dirty="0" smtClean="0"/>
              <a:t>, but rather reflects a holistic approach that encompasses knowledge, skills, and attitudes. In discussing the concept of competence, three main approaches are taken in the literature: a task-based or </a:t>
            </a:r>
            <a:r>
              <a:rPr lang="en-US" dirty="0" err="1" smtClean="0"/>
              <a:t>behaviourist</a:t>
            </a:r>
            <a:r>
              <a:rPr lang="en-US" dirty="0" smtClean="0"/>
              <a:t> approach, an approach that focuses on general characteristics, and the holistic approach (Hager et al. 1994). The holistic approach is consistent with the underlying values of person-</a:t>
            </a:r>
            <a:r>
              <a:rPr lang="en-US" dirty="0" err="1" smtClean="0"/>
              <a:t>centredness</a:t>
            </a:r>
            <a:r>
              <a:rPr lang="en-US" dirty="0" smtClean="0"/>
              <a:t> and </a:t>
            </a:r>
            <a:r>
              <a:rPr lang="en-US" dirty="0" err="1" smtClean="0"/>
              <a:t>emphasises</a:t>
            </a:r>
            <a:r>
              <a:rPr lang="en-US" dirty="0" smtClean="0"/>
              <a:t> bringing together individual abilities that result from a combination of characteristics and tasks to be performed in specific situations, including professional judgement . </a:t>
            </a:r>
          </a:p>
          <a:p>
            <a:endParaRPr lang="en-US" dirty="0" smtClean="0"/>
          </a:p>
          <a:p>
            <a:r>
              <a:rPr lang="en-US" dirty="0" err="1" smtClean="0"/>
              <a:t>Sundberg</a:t>
            </a:r>
            <a:r>
              <a:rPr lang="en-US" dirty="0" smtClean="0"/>
              <a:t> (2001), in discussing a holistic approach to competence development, offers a pragmatic view of competence as: </a:t>
            </a:r>
          </a:p>
          <a:p>
            <a:r>
              <a:rPr lang="en-US" dirty="0" smtClean="0"/>
              <a:t>Knowledge - what one learns in education; </a:t>
            </a:r>
          </a:p>
          <a:p>
            <a:r>
              <a:rPr lang="en-US" dirty="0" smtClean="0"/>
              <a:t>Experience - what one gains in one's job, workplace, and social life; </a:t>
            </a:r>
          </a:p>
          <a:p>
            <a:r>
              <a:rPr lang="en-US" dirty="0" smtClean="0"/>
              <a:t>the ability to use the knowledge and experience (p. 104).</a:t>
            </a:r>
          </a:p>
          <a:p>
            <a:r>
              <a:rPr lang="en-US" dirty="0" smtClean="0"/>
              <a:t>He argues that we are not able to develop another person's competence, as this is in the hands of the individual, but what we can do is 'set the framework, provide the tools, and act like catalysts' (p. 104).</a:t>
            </a:r>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67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The appropriate and relevant competencies for practitioners are reflected in many competency frameworks reported in the literature, the most important of which have been produced by regulators of the professions. The person-</a:t>
            </a:r>
            <a:r>
              <a:rPr lang="en-US" dirty="0" err="1" smtClean="0"/>
              <a:t>centred</a:t>
            </a:r>
            <a:r>
              <a:rPr lang="en-US" dirty="0" smtClean="0"/>
              <a:t> care framework implicitly assumes that a professional meets the minimum standards for registration. The importance of the concept of person-centeredness in competency frameworks and curricula is increasing. However, the challenge in professional education is not unlike the dilemma in </a:t>
            </a:r>
            <a:r>
              <a:rPr lang="en-US" dirty="0" err="1" smtClean="0"/>
              <a:t>practise</a:t>
            </a:r>
            <a:r>
              <a:rPr lang="en-US" dirty="0" smtClean="0"/>
              <a:t>-we use the term loosely, but it tends to reflect a principled understanding of person-centeredness without the consistency to operationalize it in </a:t>
            </a:r>
            <a:r>
              <a:rPr lang="en-US" dirty="0" err="1" smtClean="0"/>
              <a:t>practise</a:t>
            </a:r>
            <a:r>
              <a:rPr lang="en-US" dirty="0" smtClean="0"/>
              <a:t>. This problem is illustrated in Chapter 7 of this book by O'Donnell et al. In this chapter, they describe the results of a meta-synthesis of person-centeredness in nursing curricula led by O'Donnell and colleagues at the University of Ulster. They concluded that although the merits of person-</a:t>
            </a:r>
            <a:r>
              <a:rPr lang="en-US" dirty="0" err="1" smtClean="0"/>
              <a:t>centred</a:t>
            </a:r>
            <a:r>
              <a:rPr lang="en-US" dirty="0" smtClean="0"/>
              <a:t> </a:t>
            </a:r>
            <a:r>
              <a:rPr lang="en-US" dirty="0" err="1" smtClean="0"/>
              <a:t>practise</a:t>
            </a:r>
            <a:r>
              <a:rPr lang="en-US" dirty="0" smtClean="0"/>
              <a:t> are widespread in contemporary health literature, there is little evidence of approaches that explicitly promote it in the design and/or delivery of nursing curricula. However, there is progress in this area as person-centeredness has become a core concept in curricula and innovative approaches to curriculum development are becoming more evident, as the example in Chapter 7 demonstrates.</a:t>
            </a:r>
          </a:p>
          <a:p>
            <a:endParaRPr lang="en-US" dirty="0" smtClean="0"/>
          </a:p>
          <a:p>
            <a:r>
              <a:rPr lang="en-US" dirty="0" smtClean="0"/>
              <a:t>The development of person-</a:t>
            </a:r>
            <a:r>
              <a:rPr lang="en-US" dirty="0" err="1" smtClean="0"/>
              <a:t>centred</a:t>
            </a:r>
            <a:r>
              <a:rPr lang="en-US" dirty="0" smtClean="0"/>
              <a:t> professionals does not stop with registration. Even after registration, professionals must continue to learn and acquire skills that will enable them to become more skilled professionals. The challenge in developing expertise, however, is the influence of workplace culture. Culture shapes the values shared by teams in the workplace and, in turn, the skills that are considered most important within a team. An example of this is emergency care, where medical technical skills are more important than nursing skills (McConnell et al. 2015). Patient safety is also high on the agenda globally, and approaches are continually being promoted in healthcare to demonstrate improvements in clinical indicators that contribute to morbidity and mortality endpoints. However, some of the saddest and most shocking stories in healthcare are often less about technical expertise and </a:t>
            </a:r>
            <a:r>
              <a:rPr lang="en-US" dirty="0" err="1" smtClean="0"/>
              <a:t>minimising</a:t>
            </a:r>
            <a:r>
              <a:rPr lang="en-US" dirty="0" smtClean="0"/>
              <a:t> physical harm and more about the </a:t>
            </a:r>
            <a:r>
              <a:rPr lang="en-US" dirty="0" err="1" smtClean="0"/>
              <a:t>dehumanising</a:t>
            </a:r>
            <a:r>
              <a:rPr lang="en-US" dirty="0" smtClean="0"/>
              <a:t> experience of healthcare. The widely acclaimed Francis Report (Francis 2013), followed by the Berwick Inquiry (Berwick 2013), clearly demonstrated this in the United Kingdom. Moreover, the call for more compassionate care is a global message (e.g., WHO 2007; </a:t>
            </a:r>
            <a:r>
              <a:rPr lang="en-US" dirty="0" err="1" smtClean="0"/>
              <a:t>Lown</a:t>
            </a:r>
            <a:r>
              <a:rPr lang="en-US" dirty="0" smtClean="0"/>
              <a:t> et al. 2011; Dewing et al. 2014a), underscoring the need to train professionals to advocate for a holistic approach to </a:t>
            </a:r>
            <a:r>
              <a:rPr lang="en-US" dirty="0" err="1" smtClean="0"/>
              <a:t>practise</a:t>
            </a:r>
            <a:r>
              <a:rPr lang="en-US" dirty="0" smtClean="0"/>
              <a:t> that takes into account the needs of patients as people.</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3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Person-</a:t>
            </a:r>
            <a:r>
              <a:rPr lang="en-US" dirty="0" err="1" smtClean="0"/>
              <a:t>centredness</a:t>
            </a:r>
            <a:r>
              <a:rPr lang="en-US" dirty="0" smtClean="0"/>
              <a:t> is built on positive relationships and is dependent on a strong interpersonal skill base. Effective communication requires a combination of good verbal and non-verbal skills. Verbal communication deals with what is said (speech), and what is heard (listening), whilst non-verbal communication is concerned with body language such as posture, proximity, touch, movements, facial expressions, eye contact, gestures and other </a:t>
            </a:r>
            <a:r>
              <a:rPr lang="en-US" dirty="0" err="1" smtClean="0"/>
              <a:t>behaviours</a:t>
            </a:r>
            <a:r>
              <a:rPr lang="en-US" dirty="0" smtClean="0"/>
              <a:t>, which can add another layer of communication to verbal messages. There are many professional texts available that focus on these fundamental communication skills; however, we would argue that person-</a:t>
            </a:r>
            <a:r>
              <a:rPr lang="en-US" dirty="0" err="1" smtClean="0"/>
              <a:t>centred</a:t>
            </a:r>
            <a:r>
              <a:rPr lang="en-US" dirty="0" smtClean="0"/>
              <a:t> communication is more than the sum of its parts and that each interaction is dependent on the people involved. In essence we communicate with individuals based on what we know about them as people. This will influence what we say, how we say it, the language used and the use of specific strategies. Getting this right is really important because the impact of poor communication can be profound and often increases the vulnerability experienced by patients and their families.</a:t>
            </a:r>
          </a:p>
          <a:p>
            <a:endParaRPr lang="en-US" dirty="0" smtClean="0"/>
          </a:p>
          <a:p>
            <a:r>
              <a:rPr lang="en-US" dirty="0" smtClean="0"/>
              <a:t>At one level, a warm friendly practitioner is indicative of good interpersonal skills, and the impact of this on patients and families, and indeed other team members, should not be underestimated. The appropriate use of </a:t>
            </a:r>
            <a:r>
              <a:rPr lang="en-US" dirty="0" err="1" smtClean="0"/>
              <a:t>humour</a:t>
            </a:r>
            <a:r>
              <a:rPr lang="en-US" dirty="0" smtClean="0"/>
              <a:t> can also build rapport (</a:t>
            </a:r>
            <a:r>
              <a:rPr lang="en-US" dirty="0" err="1" smtClean="0"/>
              <a:t>Tanay</a:t>
            </a:r>
            <a:r>
              <a:rPr lang="en-US" dirty="0" smtClean="0"/>
              <a:t> et al. 2013; </a:t>
            </a:r>
            <a:r>
              <a:rPr lang="en-US" dirty="0" err="1" smtClean="0"/>
              <a:t>Tremayne</a:t>
            </a:r>
            <a:r>
              <a:rPr lang="en-US" dirty="0" smtClean="0"/>
              <a:t> 2014). There is, however, a need to move beyond simply building rapport to developing trusting partnerships that will ensure holistic needs are identified, making shared decision-making a real possibility. As professionals we can be warm and friendly, but if we don’t have the courage to step into the world space of another person and engage in the important conversations, then our impact will only ever be superficial. This requires professionals to develop advanced communication skills that enable them to engage in courageous conversations in order to get to the heart of what is important to the person. As previously argued by McCormack &amp; </a:t>
            </a:r>
            <a:r>
              <a:rPr lang="en-US" dirty="0" err="1" smtClean="0"/>
              <a:t>McCance</a:t>
            </a:r>
            <a:r>
              <a:rPr lang="en-US" dirty="0" smtClean="0"/>
              <a:t> (2010), the development of effective interpersonal ability is linked to the notion of emotional intelligence as described by Goleman (1999). Emotional intelligence uses emotions intelligently and is a combination of knowing ‘self’ and knowing ‘others’ in the context of emotional beings; that is, how I and others that I relate to respond emotionally. It is through an understanding of ‘self’ as an emotional being that we can respond effectively to the emotional </a:t>
            </a:r>
            <a:r>
              <a:rPr lang="en-US" dirty="0" err="1" smtClean="0"/>
              <a:t>behaviours</a:t>
            </a:r>
            <a:r>
              <a:rPr lang="en-US" dirty="0" smtClean="0"/>
              <a:t> of others, and this aligns closely to the attribute of ‘knowing self’ within the Person-</a:t>
            </a:r>
            <a:r>
              <a:rPr lang="en-US" dirty="0" err="1" smtClean="0"/>
              <a:t>centred</a:t>
            </a:r>
            <a:r>
              <a:rPr lang="en-US" dirty="0" smtClean="0"/>
              <a:t> Nursing Framework.</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624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As professionals, we are also individuals with our own life stories and experiences that shape how we build relationships and how we engage on an emotional level. We develop as persons throughout our lives through engagement with the social world, and this shapes our personal meanings, beliefs, and values and determines 'who I am" In the context of the person-</a:t>
            </a:r>
            <a:r>
              <a:rPr lang="en-US" dirty="0" err="1" smtClean="0"/>
              <a:t>centred</a:t>
            </a:r>
            <a:r>
              <a:rPr lang="en-US" dirty="0" smtClean="0"/>
              <a:t> care framework, this means that how a person sees themselves and how they construct their world can influence how they work as a professional and how they interact with others. However, developing self-awareness is not a skill that can be learned; it requires lifelong learning and personal growth based on self-reflection. Facilitated self-reflection is a mechanism for improving our self-awareness and understanding of our </a:t>
            </a:r>
            <a:r>
              <a:rPr lang="en-US" dirty="0" err="1" smtClean="0"/>
              <a:t>behaviours</a:t>
            </a:r>
            <a:r>
              <a:rPr lang="en-US" dirty="0" smtClean="0"/>
              <a:t>. </a:t>
            </a:r>
            <a:r>
              <a:rPr lang="en-US" dirty="0" err="1" smtClean="0"/>
              <a:t>Schon</a:t>
            </a:r>
            <a:r>
              <a:rPr lang="en-US" dirty="0" smtClean="0"/>
              <a:t> (1983) argues that the ability to reflect on one's actions in order to engage in a continuous learning process is one of the defining characteristics of professional </a:t>
            </a:r>
            <a:r>
              <a:rPr lang="en-US" dirty="0" err="1" smtClean="0"/>
              <a:t>practise</a:t>
            </a:r>
            <a:r>
              <a:rPr lang="en-US" dirty="0" smtClean="0"/>
              <a:t> and is consistent with the concept of competence described above. The ability to reflect in action (while something is being done) and on action (after it has been done) has become an important feature of professional education </a:t>
            </a:r>
            <a:r>
              <a:rPr lang="en-US" dirty="0" err="1" smtClean="0"/>
              <a:t>programmes</a:t>
            </a:r>
            <a:r>
              <a:rPr lang="en-US" dirty="0" smtClean="0"/>
              <a:t> in many disciplines. To become a person-</a:t>
            </a:r>
            <a:r>
              <a:rPr lang="en-US" dirty="0" err="1" smtClean="0"/>
              <a:t>centred</a:t>
            </a:r>
            <a:r>
              <a:rPr lang="en-US" dirty="0" smtClean="0"/>
              <a:t> practitioner, we must also be open to giving and receiving feedback, and we must be able to work with that feedback through critical reflection. Improving personal self-awareness can be difficult, however, as it can force us to confront things we do not like about ourselves and can also bring to light painful experiences from the past that influence our actions in the present.</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206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Within person-centered care, clarity of beliefs and values is cited as one of the prerequisites that enable professionals to work with the care environment. According to Manley (2004), 'values define what people think should be done' (p. 55, italics in original), and these are closely related to moral and ethical codes. Beliefs, on the other hand, are 'what people believe to be true or not true' (p. 55). Beliefs and values are interrelated in that 'it is difficult to separate values from their believed implications' (p. 55). Finally, basic assumptions include beliefs, interpretations of beliefs, and values and emotions. They are understood as accepted truths that are unconsciously held and taken for granted (Brown 1998). Very often we live in a world of assumptions without being aware of it. Ideally, practitioners develop and agree on a set of professional values that are shared by all and then lived out in daily practice. However, this is the biggest challenge because often the values the team holds (i.e., the values we talk about) do not match the behaviors exhibited in practice. Developing person-centered cultures is based on the premise that everyone is committed to closing the gap between the values that are talked about and the behaviors that are observed (or not, as is often the case) in practice. The goal is an effective workplace culture in which certain values are shared in the workplace, such as person-centeredness, lifelong learning, high challenge, and high support, and implemented in practice through the development of a shared vision and mission with individual and collective accountability for meeting that standard (Manley et al. 2011). Practice development is the improvement methodology that provides a set of tools and approaches that enable teams to work toward these goals (McCormack et al. 2013; Dewing et al. 2014b).</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000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smtClean="0"/>
              <a:t>Commitment to the profession at its most basic level reflects dedication and a sense that the nurse wants to provide the best care for patients and their families. Commitment at an individual level shows that the nurse demonstrates a high level of commitment to patients and families by going the extra mile. However, commitment to the profession means more than just going the "extra mile." It is also linked to the idea of intentionality, which is defined as 'the fact of acting intentionally or purposefully' (www.oxforddictionaries.com). The concept of intentionality is discussed in the nursing literature by several nursing theorists. Watson (1985) defines caring as 'a value and attitude that must become a will, intention, or commitment that manifests itself in concrete actions' (p. 32). Furthermore, she believes that 'our intentionality informs our choices and actions, helping us to be sensitive and mindful of what matters most in our lives and work' (p. 17). Commitment to work, in this sense, is more than an act of kindness, but a mindful action based on different kinds of facts.</a:t>
            </a:r>
          </a:p>
          <a:p>
            <a:endParaRPr lang="en-US" dirty="0" smtClean="0"/>
          </a:p>
          <a:p>
            <a:r>
              <a:rPr lang="en-US" dirty="0" smtClean="0"/>
              <a:t>Commitment at the individual level, however, can be difficult to sustain if it conflicts with the philosophy of the team. In this case, the engaged physician finds that he or she is constantly swimming against the tide and becomes disillusioned and dissatisfied with the standard of care within the team. Contemporary leadership literature </a:t>
            </a:r>
            <a:r>
              <a:rPr lang="en-US" dirty="0" err="1" smtClean="0"/>
              <a:t>emphasises</a:t>
            </a:r>
            <a:r>
              <a:rPr lang="en-US" dirty="0" smtClean="0"/>
              <a:t> the importance of transformational leadership, described by Kouzes and Posner (2002) as 'empowering others to act' through approaches that foster collaboration, build trust, and provide visible support. However, individuals and teams also work within </a:t>
            </a:r>
            <a:r>
              <a:rPr lang="en-US" dirty="0" err="1" smtClean="0"/>
              <a:t>organisations</a:t>
            </a:r>
            <a:r>
              <a:rPr lang="en-US" dirty="0" smtClean="0"/>
              <a:t>, which </a:t>
            </a:r>
            <a:r>
              <a:rPr lang="en-US" dirty="0" err="1" smtClean="0"/>
              <a:t>emphasises</a:t>
            </a:r>
            <a:r>
              <a:rPr lang="en-US" dirty="0" smtClean="0"/>
              <a:t> </a:t>
            </a:r>
            <a:r>
              <a:rPr lang="en-US" dirty="0" err="1" smtClean="0"/>
              <a:t>organisational</a:t>
            </a:r>
            <a:r>
              <a:rPr lang="en-US" dirty="0" smtClean="0"/>
              <a:t>-level engagement. Furthermore, the literature suggests that </a:t>
            </a:r>
            <a:r>
              <a:rPr lang="en-US" dirty="0" err="1" smtClean="0"/>
              <a:t>organisational</a:t>
            </a:r>
            <a:r>
              <a:rPr lang="en-US" dirty="0" smtClean="0"/>
              <a:t> commitment is influenced by </a:t>
            </a:r>
            <a:r>
              <a:rPr lang="en-US" dirty="0" err="1" smtClean="0"/>
              <a:t>organisational</a:t>
            </a:r>
            <a:r>
              <a:rPr lang="en-US" dirty="0" smtClean="0"/>
              <a:t> culture and that understanding </a:t>
            </a:r>
            <a:r>
              <a:rPr lang="en-US" dirty="0" err="1" smtClean="0"/>
              <a:t>organisational</a:t>
            </a:r>
            <a:r>
              <a:rPr lang="en-US" dirty="0" smtClean="0"/>
              <a:t> culture is important because it influences how we understand </a:t>
            </a:r>
            <a:r>
              <a:rPr lang="en-US" dirty="0" err="1" smtClean="0"/>
              <a:t>organisational</a:t>
            </a:r>
            <a:r>
              <a:rPr lang="en-US" dirty="0" smtClean="0"/>
              <a:t> life and the importance we place on activities (Manley 2011; Napier et al. 2014). This underscores the relationship between commitment to work and clarity of beliefs and values not only at the individual level, but also at the team and </a:t>
            </a:r>
            <a:r>
              <a:rPr lang="en-US" dirty="0" err="1" smtClean="0"/>
              <a:t>organisational</a:t>
            </a:r>
            <a:r>
              <a:rPr lang="en-US" dirty="0" smtClean="0"/>
              <a:t> levels.</a:t>
            </a:r>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98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5/3/2023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04568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5/3/2023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1280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5/3/2023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98106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5/3/2023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1389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5/3/2023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0776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5/3/2023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0039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5/3/2023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5556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5/3/2023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0612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FA52C-DBA5-455A-00A8-86BD2734D5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44024E5-F026-887B-0652-A2AB6F65327A}"/>
              </a:ext>
            </a:extLst>
          </p:cNvPr>
          <p:cNvSpPr>
            <a:spLocks noGrp="1"/>
          </p:cNvSpPr>
          <p:nvPr>
            <p:ph type="dt" sz="half" idx="10"/>
          </p:nvPr>
        </p:nvSpPr>
        <p:spPr/>
        <p:txBody>
          <a:bodyPr/>
          <a:lstStyle/>
          <a:p>
            <a:fld id="{D3FE42E8-8B57-452D-A122-4DCE9AC771EF}" type="datetime1">
              <a:rPr lang="en-US" smtClean="0"/>
              <a:t>5/3/2023</a:t>
            </a:fld>
            <a:endParaRPr lang="en-US"/>
          </a:p>
        </p:txBody>
      </p:sp>
      <p:sp>
        <p:nvSpPr>
          <p:cNvPr id="4" name="Platshållare för sidfot 3">
            <a:extLst>
              <a:ext uri="{FF2B5EF4-FFF2-40B4-BE49-F238E27FC236}">
                <a16:creationId xmlns:a16="http://schemas.microsoft.com/office/drawing/2014/main" id="{A8402714-F866-B0FC-1657-94A9931042FE}"/>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9BA06C99-7B20-E2B5-1E8A-945C7614FDF0}"/>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400331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5/3/2023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3034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5/3/2023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29141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A9807-2DBD-291C-D985-30E077F44F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2B7B87-88FA-57E4-4563-B6B290C90C19}"/>
              </a:ext>
            </a:extLst>
          </p:cNvPr>
          <p:cNvSpPr>
            <a:spLocks noGrp="1"/>
          </p:cNvSpPr>
          <p:nvPr>
            <p:ph type="dt" sz="half" idx="10"/>
          </p:nvPr>
        </p:nvSpPr>
        <p:spPr/>
        <p:txBody>
          <a:bodyPr/>
          <a:lstStyle/>
          <a:p>
            <a:fld id="{D3FE42E8-8B57-452D-A122-4DCE9AC771EF}" type="datetime1">
              <a:rPr lang="en-US" smtClean="0"/>
              <a:t>5/3/2023</a:t>
            </a:fld>
            <a:endParaRPr lang="en-US"/>
          </a:p>
        </p:txBody>
      </p:sp>
      <p:sp>
        <p:nvSpPr>
          <p:cNvPr id="4" name="Platshållare för sidfot 3">
            <a:extLst>
              <a:ext uri="{FF2B5EF4-FFF2-40B4-BE49-F238E27FC236}">
                <a16:creationId xmlns:a16="http://schemas.microsoft.com/office/drawing/2014/main" id="{78B8B396-731C-DD77-2651-388E139DCCCA}"/>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B74479BB-262C-3368-49E1-911A599C62B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480871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5/3/2023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2341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5/3/2023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4088612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nmc.org.uk/standards/code/code-in-action/person-centred-care/"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smtClean="0"/>
              <a:t>1 </a:t>
            </a:r>
            <a:br>
              <a:rPr lang="en-GB" dirty="0" smtClean="0"/>
            </a:br>
            <a:r>
              <a:rPr lang="en-GB" dirty="0" smtClean="0"/>
              <a:t>Macro </a:t>
            </a:r>
            <a:r>
              <a:rPr lang="en-GB" dirty="0"/>
              <a:t>context  </a:t>
            </a:r>
          </a:p>
        </p:txBody>
      </p:sp>
      <p:sp>
        <p:nvSpPr>
          <p:cNvPr id="11" name="Označba mesta vsebine 2"/>
          <p:cNvSpPr>
            <a:spLocks noGrp="1"/>
          </p:cNvSpPr>
          <p:nvPr>
            <p:ph idx="1"/>
          </p:nvPr>
        </p:nvSpPr>
        <p:spPr>
          <a:xfrm>
            <a:off x="6781800" y="2385993"/>
            <a:ext cx="5029200" cy="2849198"/>
          </a:xfrm>
        </p:spPr>
        <p:txBody>
          <a:bodyPr/>
          <a:lstStyle/>
          <a:p>
            <a:pPr>
              <a:buFont typeface="Wingdings" panose="05000000000000000000" pitchFamily="2" charset="2"/>
              <a:buChar char="§"/>
            </a:pPr>
            <a:r>
              <a:rPr lang="en-US" dirty="0"/>
              <a:t>Health and social care policy</a:t>
            </a:r>
          </a:p>
          <a:p>
            <a:pPr>
              <a:buFont typeface="Wingdings" panose="05000000000000000000" pitchFamily="2" charset="2"/>
              <a:buChar char="§"/>
            </a:pPr>
            <a:r>
              <a:rPr lang="en-US" dirty="0"/>
              <a:t>Strategic frameworks</a:t>
            </a:r>
          </a:p>
          <a:p>
            <a:pPr>
              <a:buFont typeface="Wingdings" panose="05000000000000000000" pitchFamily="2" charset="2"/>
              <a:buChar char="§"/>
            </a:pPr>
            <a:r>
              <a:rPr lang="en-US" dirty="0"/>
              <a:t>Workforce development</a:t>
            </a:r>
          </a:p>
          <a:p>
            <a:pPr>
              <a:buFont typeface="Wingdings" panose="05000000000000000000" pitchFamily="2" charset="2"/>
              <a:buChar char="§"/>
            </a:pPr>
            <a:r>
              <a:rPr lang="en-US" dirty="0"/>
              <a:t>Strategic leadership</a:t>
            </a:r>
          </a:p>
          <a:p>
            <a:pPr marL="0" indent="0">
              <a:buNone/>
            </a:pPr>
            <a:endParaRPr lang="en-GB" dirty="0"/>
          </a:p>
        </p:txBody>
      </p:sp>
      <p:pic>
        <p:nvPicPr>
          <p:cNvPr id="2" name="Slika 1"/>
          <p:cNvPicPr>
            <a:picLocks noChangeAspect="1"/>
          </p:cNvPicPr>
          <p:nvPr/>
        </p:nvPicPr>
        <p:blipFill rotWithShape="1">
          <a:blip r:embed="rId5"/>
          <a:srcRect l="603" r="6992"/>
          <a:stretch/>
        </p:blipFill>
        <p:spPr>
          <a:xfrm>
            <a:off x="1518443" y="685798"/>
            <a:ext cx="3891757" cy="4064231"/>
          </a:xfrm>
          <a:prstGeom prst="rect">
            <a:avLst/>
          </a:prstGeom>
        </p:spPr>
      </p:pic>
      <p:cxnSp>
        <p:nvCxnSpPr>
          <p:cNvPr id="4" name="Raven puščični povezovalnik 3"/>
          <p:cNvCxnSpPr/>
          <p:nvPr/>
        </p:nvCxnSpPr>
        <p:spPr>
          <a:xfrm flipH="1">
            <a:off x="3644900" y="685798"/>
            <a:ext cx="1181100" cy="33178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1490578"/>
      </p:ext>
    </p:extLst>
  </p:cSld>
  <p:clrMapOvr>
    <a:masterClrMapping/>
  </p:clrMapOvr>
  <mc:AlternateContent xmlns:mc="http://schemas.openxmlformats.org/markup-compatibility/2006">
    <mc:Choice xmlns:p14="http://schemas.microsoft.com/office/powerpoint/2010/main" Requires="p14">
      <p:transition spd="slow" p14:dur="2000" advTm="27264"/>
    </mc:Choice>
    <mc:Fallback>
      <p:transition spd="slow" advTm="2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smtClean="0"/>
              <a:t>1 </a:t>
            </a:r>
            <a:r>
              <a:rPr lang="en-US" dirty="0" smtClean="0"/>
              <a:t>Macro </a:t>
            </a:r>
            <a:r>
              <a:rPr lang="en-US" dirty="0"/>
              <a:t>context </a:t>
            </a:r>
            <a:r>
              <a:rPr lang="sl-SI" dirty="0" smtClean="0"/>
              <a:t/>
            </a:r>
            <a:br>
              <a:rPr lang="sl-SI" dirty="0" smtClean="0"/>
            </a:b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pPr>
              <a:buFont typeface="Wingdings" panose="05000000000000000000" pitchFamily="2" charset="2"/>
              <a:buChar char="§"/>
            </a:pPr>
            <a:r>
              <a:rPr lang="en-GB" dirty="0" smtClean="0"/>
              <a:t>Social care ~ Health care</a:t>
            </a:r>
          </a:p>
          <a:p>
            <a:pPr>
              <a:buFont typeface="Wingdings" panose="05000000000000000000" pitchFamily="2" charset="2"/>
              <a:buChar char="§"/>
            </a:pPr>
            <a:r>
              <a:rPr lang="en-GB" dirty="0" smtClean="0"/>
              <a:t>Quality strategies, safety, patient flow, regulations</a:t>
            </a:r>
          </a:p>
          <a:p>
            <a:pPr>
              <a:buFont typeface="Wingdings" panose="05000000000000000000" pitchFamily="2" charset="2"/>
              <a:buChar char="§"/>
            </a:pPr>
            <a:r>
              <a:rPr lang="en-GB" dirty="0" smtClean="0"/>
              <a:t>Staff well being, nurses, student</a:t>
            </a:r>
          </a:p>
          <a:p>
            <a:pPr>
              <a:buFont typeface="Wingdings" panose="05000000000000000000" pitchFamily="2" charset="2"/>
              <a:buChar char="§"/>
            </a:pPr>
            <a:r>
              <a:rPr lang="en-GB" dirty="0" smtClean="0"/>
              <a:t>Master - Servant ~ person centred</a:t>
            </a:r>
          </a:p>
          <a:p>
            <a:pPr>
              <a:buFont typeface="Wingdings" panose="05000000000000000000" pitchFamily="2" charset="2"/>
              <a:buChar char="§"/>
            </a:pPr>
            <a:endParaRPr lang="sl-SI" dirty="0" smtClean="0"/>
          </a:p>
          <a:p>
            <a:pPr marL="0" indent="0">
              <a:buNone/>
            </a:pPr>
            <a:r>
              <a:rPr lang="sl-SI" dirty="0" smtClean="0"/>
              <a:t>Video:</a:t>
            </a:r>
            <a:endParaRPr lang="en-GB" dirty="0" smtClean="0"/>
          </a:p>
          <a:p>
            <a:pPr marL="0" indent="0">
              <a:buNone/>
            </a:pPr>
            <a:r>
              <a:rPr lang="sl-SI" dirty="0" smtClean="0">
                <a:hlinkClick r:id="rId5"/>
              </a:rPr>
              <a:t>https</a:t>
            </a:r>
            <a:r>
              <a:rPr lang="sl-SI" dirty="0">
                <a:hlinkClick r:id="rId5"/>
              </a:rPr>
              <a:t>://www.nmc.org.uk/standards/code/code-in-action/person-centred-care</a:t>
            </a:r>
            <a:r>
              <a:rPr lang="sl-SI" dirty="0" smtClean="0">
                <a:hlinkClick r:id="rId5"/>
              </a:rPr>
              <a:t>/</a:t>
            </a:r>
            <a:endParaRPr lang="sl-SI" dirty="0" smtClean="0"/>
          </a:p>
          <a:p>
            <a:pPr marL="0" indent="0">
              <a:buNone/>
            </a:pPr>
            <a:r>
              <a:rPr lang="sl-SI" dirty="0" smtClean="0"/>
              <a:t> </a:t>
            </a:r>
          </a:p>
          <a:p>
            <a:pPr>
              <a:buFont typeface="Wingdings" panose="05000000000000000000" pitchFamily="2" charset="2"/>
              <a:buChar char="§"/>
            </a:pPr>
            <a:endParaRPr lang="sv-SE" dirty="0"/>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9793745"/>
      </p:ext>
    </p:extLst>
  </p:cSld>
  <p:clrMapOvr>
    <a:masterClrMapping/>
  </p:clrMapOvr>
  <mc:AlternateContent xmlns:mc="http://schemas.openxmlformats.org/markup-compatibility/2006">
    <mc:Choice xmlns:p14="http://schemas.microsoft.com/office/powerpoint/2010/main" Requires="p14">
      <p:transition spd="slow" p14:dur="2000" advTm="47119"/>
    </mc:Choice>
    <mc:Fallback>
      <p:transition spd="slow" advTm="4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pPr marL="0" indent="0">
              <a:buNone/>
            </a:pPr>
            <a:r>
              <a:rPr lang="en-GB" dirty="0" smtClean="0"/>
              <a:t>2 PREREQUISITES</a:t>
            </a:r>
            <a:endParaRPr lang="en-GB" dirty="0"/>
          </a:p>
        </p:txBody>
      </p:sp>
      <p:sp>
        <p:nvSpPr>
          <p:cNvPr id="11" name="Označba mesta vsebine 2"/>
          <p:cNvSpPr>
            <a:spLocks noGrp="1"/>
          </p:cNvSpPr>
          <p:nvPr>
            <p:ph idx="1"/>
          </p:nvPr>
        </p:nvSpPr>
        <p:spPr>
          <a:xfrm>
            <a:off x="7031334" y="1891044"/>
            <a:ext cx="5029200" cy="3329912"/>
          </a:xfrm>
        </p:spPr>
        <p:txBody>
          <a:bodyPr/>
          <a:lstStyle/>
          <a:p>
            <a:pPr>
              <a:buFont typeface="Wingdings" panose="05000000000000000000" pitchFamily="2" charset="2"/>
              <a:buChar char="§"/>
            </a:pPr>
            <a:r>
              <a:rPr lang="en-US" dirty="0">
                <a:solidFill>
                  <a:srgbClr val="FF0000"/>
                </a:solidFill>
              </a:rPr>
              <a:t>Professionally competent</a:t>
            </a:r>
          </a:p>
          <a:p>
            <a:pPr>
              <a:buFont typeface="Wingdings" panose="05000000000000000000" pitchFamily="2" charset="2"/>
              <a:buChar char="§"/>
            </a:pPr>
            <a:r>
              <a:rPr lang="en-US" dirty="0">
                <a:solidFill>
                  <a:srgbClr val="00B050"/>
                </a:solidFill>
              </a:rPr>
              <a:t>Developed interpersonal skills</a:t>
            </a:r>
          </a:p>
          <a:p>
            <a:pPr>
              <a:buFont typeface="Wingdings" panose="05000000000000000000" pitchFamily="2" charset="2"/>
              <a:buChar char="§"/>
            </a:pPr>
            <a:r>
              <a:rPr lang="en-US" dirty="0">
                <a:solidFill>
                  <a:srgbClr val="00B0F0"/>
                </a:solidFill>
              </a:rPr>
              <a:t>Knowing self</a:t>
            </a:r>
          </a:p>
          <a:p>
            <a:pPr>
              <a:buFont typeface="Wingdings" panose="05000000000000000000" pitchFamily="2" charset="2"/>
              <a:buChar char="§"/>
            </a:pPr>
            <a:r>
              <a:rPr lang="en-US" dirty="0">
                <a:solidFill>
                  <a:srgbClr val="002060"/>
                </a:solidFill>
              </a:rPr>
              <a:t>Clarity of beliefs and values </a:t>
            </a:r>
            <a:endParaRPr lang="sl-SI" dirty="0">
              <a:solidFill>
                <a:srgbClr val="002060"/>
              </a:solidFill>
            </a:endParaRPr>
          </a:p>
          <a:p>
            <a:pPr>
              <a:buFont typeface="Wingdings" panose="05000000000000000000" pitchFamily="2" charset="2"/>
              <a:buChar char="§"/>
            </a:pPr>
            <a:r>
              <a:rPr lang="en-US" dirty="0">
                <a:solidFill>
                  <a:srgbClr val="7030A0"/>
                </a:solidFill>
              </a:rPr>
              <a:t>Commitment to the job</a:t>
            </a:r>
          </a:p>
          <a:p>
            <a:pPr marL="0" indent="0">
              <a:buNone/>
            </a:pPr>
            <a:endParaRPr lang="en-GB" dirty="0"/>
          </a:p>
        </p:txBody>
      </p:sp>
      <p:pic>
        <p:nvPicPr>
          <p:cNvPr id="3" name="Slika 2"/>
          <p:cNvPicPr>
            <a:picLocks noChangeAspect="1"/>
          </p:cNvPicPr>
          <p:nvPr/>
        </p:nvPicPr>
        <p:blipFill rotWithShape="1">
          <a:blip r:embed="rId5"/>
          <a:srcRect l="14500" t="20444" r="50083" b="16297"/>
          <a:stretch/>
        </p:blipFill>
        <p:spPr>
          <a:xfrm>
            <a:off x="1417862" y="685798"/>
            <a:ext cx="3992338" cy="4011125"/>
          </a:xfrm>
          <a:prstGeom prst="rect">
            <a:avLst/>
          </a:prstGeom>
        </p:spPr>
      </p:pic>
      <p:cxnSp>
        <p:nvCxnSpPr>
          <p:cNvPr id="12" name="Raven puščični povezovalnik 11"/>
          <p:cNvCxnSpPr/>
          <p:nvPr/>
        </p:nvCxnSpPr>
        <p:spPr>
          <a:xfrm flipH="1">
            <a:off x="4114800" y="812802"/>
            <a:ext cx="1270000" cy="48974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3511573"/>
      </p:ext>
    </p:extLst>
  </p:cSld>
  <p:clrMapOvr>
    <a:masterClrMapping/>
  </p:clrMapOvr>
  <mc:AlternateContent xmlns:mc="http://schemas.openxmlformats.org/markup-compatibility/2006">
    <mc:Choice xmlns:p14="http://schemas.microsoft.com/office/powerpoint/2010/main" Requires="p14">
      <p:transition spd="slow" p14:dur="2000" advTm="54324"/>
    </mc:Choice>
    <mc:Fallback>
      <p:transition spd="slow" advTm="5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r>
              <a:rPr lang="en-US" sz="4400" cap="none" spc="0" dirty="0" smtClean="0">
                <a:solidFill>
                  <a:prstClr val="black"/>
                </a:solidFill>
                <a:latin typeface="Calibri Light" panose="020F0302020204030204"/>
              </a:rPr>
              <a:t>2. </a:t>
            </a:r>
            <a:r>
              <a:rPr lang="en-US" sz="4400" cap="none" spc="0" dirty="0">
                <a:solidFill>
                  <a:prstClr val="black"/>
                </a:solidFill>
                <a:latin typeface="Calibri Light" panose="020F0302020204030204"/>
              </a:rPr>
              <a:t>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a:bodyPr>
          <a:lstStyle/>
          <a:p>
            <a:pPr lvl="0">
              <a:lnSpc>
                <a:spcPct val="90000"/>
              </a:lnSpc>
              <a:buSzTx/>
            </a:pPr>
            <a:r>
              <a:rPr lang="en-US" sz="2800" dirty="0">
                <a:solidFill>
                  <a:srgbClr val="FF0000"/>
                </a:solidFill>
                <a:latin typeface="Calibri" panose="020F0502020204030204"/>
              </a:rPr>
              <a:t>Professionally </a:t>
            </a:r>
            <a:r>
              <a:rPr lang="sl-SI" sz="2800" dirty="0">
                <a:solidFill>
                  <a:srgbClr val="FF0000"/>
                </a:solidFill>
                <a:latin typeface="Calibri" panose="020F0502020204030204"/>
              </a:rPr>
              <a:t>                                                                                                             </a:t>
            </a:r>
            <a:r>
              <a:rPr lang="en-US" sz="2800" dirty="0">
                <a:solidFill>
                  <a:srgbClr val="FF0000"/>
                </a:solidFill>
                <a:latin typeface="Calibri" panose="020F0502020204030204"/>
              </a:rPr>
              <a:t>competent</a:t>
            </a:r>
            <a:endParaRPr lang="sl-SI" sz="2800" dirty="0">
              <a:solidFill>
                <a:srgbClr val="FF0000"/>
              </a:solidFill>
              <a:latin typeface="Calibri" panose="020F0502020204030204"/>
            </a:endParaRPr>
          </a:p>
          <a:p>
            <a:pPr marL="0" indent="0">
              <a:buNone/>
            </a:pPr>
            <a:endParaRPr lang="sv-SE" dirty="0"/>
          </a:p>
        </p:txBody>
      </p:sp>
      <p:pic>
        <p:nvPicPr>
          <p:cNvPr id="4" name="Slika 3"/>
          <p:cNvPicPr>
            <a:picLocks noChangeAspect="1"/>
          </p:cNvPicPr>
          <p:nvPr/>
        </p:nvPicPr>
        <p:blipFill>
          <a:blip r:embed="rId5"/>
          <a:stretch>
            <a:fillRect/>
          </a:stretch>
        </p:blipFill>
        <p:spPr>
          <a:xfrm>
            <a:off x="4983982" y="1684314"/>
            <a:ext cx="6522218" cy="4375929"/>
          </a:xfrm>
          <a:prstGeom prst="rect">
            <a:avLst/>
          </a:prstGeom>
        </p:spPr>
      </p:pic>
      <p:pic>
        <p:nvPicPr>
          <p:cNvPr id="5" name="Slika 4"/>
          <p:cNvPicPr>
            <a:picLocks noChangeAspect="1"/>
          </p:cNvPicPr>
          <p:nvPr/>
        </p:nvPicPr>
        <p:blipFill>
          <a:blip r:embed="rId6"/>
          <a:stretch>
            <a:fillRect/>
          </a:stretch>
        </p:blipFill>
        <p:spPr>
          <a:xfrm>
            <a:off x="1371599" y="3356290"/>
            <a:ext cx="3572566" cy="1932599"/>
          </a:xfrm>
          <a:prstGeom prst="rect">
            <a:avLst/>
          </a:prstGeom>
        </p:spPr>
      </p:pic>
      <p:pic>
        <p:nvPicPr>
          <p:cNvPr id="9" name="Zvo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0268964"/>
      </p:ext>
    </p:extLst>
  </p:cSld>
  <p:clrMapOvr>
    <a:masterClrMapping/>
  </p:clrMapOvr>
  <mc:AlternateContent xmlns:mc="http://schemas.openxmlformats.org/markup-compatibility/2006">
    <mc:Choice xmlns:p14="http://schemas.microsoft.com/office/powerpoint/2010/main" Requires="p14">
      <p:transition spd="slow" p14:dur="2000" advTm="103083"/>
    </mc:Choice>
    <mc:Fallback>
      <p:transition spd="slow" advTm="10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r>
              <a:rPr lang="en-US" sz="4400" cap="none" spc="0" dirty="0" smtClean="0">
                <a:solidFill>
                  <a:prstClr val="black"/>
                </a:solidFill>
                <a:latin typeface="Calibri Light" panose="020F0302020204030204"/>
              </a:rPr>
              <a:t>2. </a:t>
            </a:r>
            <a:r>
              <a:rPr lang="en-US" sz="4400" cap="none" spc="0" dirty="0">
                <a:solidFill>
                  <a:prstClr val="black"/>
                </a:solidFill>
                <a:latin typeface="Calibri Light" panose="020F0302020204030204"/>
              </a:rPr>
              <a:t>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a:bodyPr>
          <a:lstStyle/>
          <a:p>
            <a:pPr lvl="0">
              <a:lnSpc>
                <a:spcPct val="90000"/>
              </a:lnSpc>
              <a:buSzTx/>
            </a:pPr>
            <a:r>
              <a:rPr lang="en-US" sz="2800" dirty="0" smtClean="0">
                <a:solidFill>
                  <a:srgbClr val="FF0000"/>
                </a:solidFill>
                <a:latin typeface="Calibri" panose="020F0502020204030204"/>
              </a:rPr>
              <a:t>Professionally</a:t>
            </a:r>
            <a:r>
              <a:rPr lang="sl-SI" sz="2800" dirty="0" smtClean="0">
                <a:solidFill>
                  <a:srgbClr val="FF0000"/>
                </a:solidFill>
                <a:latin typeface="Calibri" panose="020F0502020204030204"/>
              </a:rPr>
              <a:t> </a:t>
            </a:r>
            <a:r>
              <a:rPr lang="en-US" sz="2800" dirty="0" smtClean="0">
                <a:solidFill>
                  <a:srgbClr val="FF0000"/>
                </a:solidFill>
                <a:latin typeface="Calibri" panose="020F0502020204030204"/>
              </a:rPr>
              <a:t>competent</a:t>
            </a:r>
            <a:endParaRPr lang="sl-SI" sz="2800" dirty="0">
              <a:solidFill>
                <a:srgbClr val="FF0000"/>
              </a:solidFill>
              <a:latin typeface="Calibri" panose="020F0502020204030204"/>
            </a:endParaRPr>
          </a:p>
          <a:p>
            <a:pPr marL="0" indent="0">
              <a:buNone/>
            </a:pPr>
            <a:endParaRPr lang="sv-SE" dirty="0"/>
          </a:p>
        </p:txBody>
      </p:sp>
      <p:pic>
        <p:nvPicPr>
          <p:cNvPr id="4" name="Slika 3"/>
          <p:cNvPicPr>
            <a:picLocks noChangeAspect="1"/>
          </p:cNvPicPr>
          <p:nvPr/>
        </p:nvPicPr>
        <p:blipFill>
          <a:blip r:embed="rId5"/>
          <a:stretch>
            <a:fillRect/>
          </a:stretch>
        </p:blipFill>
        <p:spPr>
          <a:xfrm>
            <a:off x="5994155" y="335826"/>
            <a:ext cx="5800725" cy="2809875"/>
          </a:xfrm>
          <a:prstGeom prst="rect">
            <a:avLst/>
          </a:prstGeom>
          <a:ln>
            <a:solidFill>
              <a:srgbClr val="C00000"/>
            </a:solidFill>
          </a:ln>
        </p:spPr>
      </p:pic>
      <p:sp>
        <p:nvSpPr>
          <p:cNvPr id="6" name="Pravokotnik 5"/>
          <p:cNvSpPr/>
          <p:nvPr/>
        </p:nvSpPr>
        <p:spPr>
          <a:xfrm>
            <a:off x="1215011" y="3627914"/>
            <a:ext cx="9800075" cy="2544286"/>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appropriate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relevant</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competencies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practicioners</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Minimum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standards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registration</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challenge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professional</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educaton</a:t>
            </a:r>
            <a:r>
              <a:rPr kumimoji="0" lang="sl-SI"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sl-SI" sz="2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Requirements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continue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learn</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develop</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Influence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workplace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culture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values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Zvo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2529833"/>
      </p:ext>
    </p:extLst>
  </p:cSld>
  <p:clrMapOvr>
    <a:masterClrMapping/>
  </p:clrMapOvr>
  <mc:AlternateContent xmlns:mc="http://schemas.openxmlformats.org/markup-compatibility/2006">
    <mc:Choice xmlns:p14="http://schemas.microsoft.com/office/powerpoint/2010/main" Requires="p14">
      <p:transition spd="slow" p14:dur="2000" advTm="101784"/>
    </mc:Choice>
    <mc:Fallback>
      <p:transition spd="slow" advTm="10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smtClean="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92500" lnSpcReduction="10000"/>
          </a:bodyPr>
          <a:lstStyle/>
          <a:p>
            <a:pPr lvl="0">
              <a:lnSpc>
                <a:spcPct val="90000"/>
              </a:lnSpc>
              <a:buSzTx/>
            </a:pPr>
            <a:r>
              <a:rPr lang="en-US" sz="2800" dirty="0">
                <a:solidFill>
                  <a:srgbClr val="00B050"/>
                </a:solidFill>
                <a:latin typeface="Calibri" panose="020F0502020204030204"/>
              </a:rPr>
              <a:t>Developed interpersonal skills</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P</a:t>
            </a:r>
            <a:r>
              <a:rPr lang="en-US" sz="2800" dirty="0" err="1">
                <a:solidFill>
                  <a:prstClr val="black"/>
                </a:solidFill>
                <a:latin typeface="Calibri" panose="020F0502020204030204"/>
              </a:rPr>
              <a:t>ositive</a:t>
            </a:r>
            <a:r>
              <a:rPr lang="en-US" sz="2800" dirty="0">
                <a:solidFill>
                  <a:prstClr val="black"/>
                </a:solidFill>
                <a:latin typeface="Calibri" panose="020F0502020204030204"/>
              </a:rPr>
              <a:t> relationship</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 </a:t>
            </a:r>
            <a:r>
              <a:rPr lang="sl-SI" sz="2800" dirty="0" err="1">
                <a:solidFill>
                  <a:prstClr val="black"/>
                </a:solidFill>
                <a:latin typeface="Calibri" panose="020F0502020204030204"/>
              </a:rPr>
              <a:t>Effective</a:t>
            </a:r>
            <a:r>
              <a:rPr lang="sl-SI" sz="2800" dirty="0">
                <a:solidFill>
                  <a:prstClr val="black"/>
                </a:solidFill>
                <a:latin typeface="Calibri" panose="020F0502020204030204"/>
              </a:rPr>
              <a:t> </a:t>
            </a:r>
            <a:r>
              <a:rPr lang="sl-SI" sz="2800" dirty="0" err="1">
                <a:solidFill>
                  <a:prstClr val="black"/>
                </a:solidFill>
                <a:latin typeface="Calibri" panose="020F0502020204030204"/>
              </a:rPr>
              <a:t>communication</a:t>
            </a:r>
            <a:r>
              <a:rPr lang="sl-SI" sz="2800" dirty="0">
                <a:solidFill>
                  <a:prstClr val="black"/>
                </a:solidFill>
                <a:latin typeface="Calibri" panose="020F0502020204030204"/>
              </a:rPr>
              <a:t> (</a:t>
            </a:r>
            <a:r>
              <a:rPr lang="sl-SI" sz="2800" dirty="0" err="1">
                <a:solidFill>
                  <a:prstClr val="black"/>
                </a:solidFill>
                <a:latin typeface="Calibri" panose="020F0502020204030204"/>
              </a:rPr>
              <a:t>verbal</a:t>
            </a:r>
            <a:r>
              <a:rPr lang="sl-SI" sz="2800" dirty="0">
                <a:solidFill>
                  <a:prstClr val="black"/>
                </a:solidFill>
                <a:latin typeface="Calibri" panose="020F0502020204030204"/>
              </a:rPr>
              <a:t> &amp; non </a:t>
            </a:r>
            <a:r>
              <a:rPr lang="sl-SI" sz="2800" dirty="0" err="1">
                <a:solidFill>
                  <a:prstClr val="black"/>
                </a:solidFill>
                <a:latin typeface="Calibri" panose="020F0502020204030204"/>
              </a:rPr>
              <a:t>verbal</a:t>
            </a:r>
            <a:r>
              <a:rPr lang="sl-SI" sz="2800" dirty="0">
                <a:solidFill>
                  <a:prstClr val="black"/>
                </a:solidFill>
                <a:latin typeface="Calibri" panose="020F0502020204030204"/>
              </a:rPr>
              <a:t> </a:t>
            </a:r>
            <a:r>
              <a:rPr lang="sl-SI" sz="2800" dirty="0" err="1">
                <a:solidFill>
                  <a:prstClr val="black"/>
                </a:solidFill>
                <a:latin typeface="Calibri" panose="020F0502020204030204"/>
              </a:rPr>
              <a:t>skills</a:t>
            </a:r>
            <a:r>
              <a:rPr lang="sl-SI" sz="2800" dirty="0">
                <a:solidFill>
                  <a:prstClr val="black"/>
                </a:solidFill>
                <a:latin typeface="Calibri" panose="020F0502020204030204"/>
              </a:rPr>
              <a:t>)</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 Person-</a:t>
            </a:r>
            <a:r>
              <a:rPr lang="sl-SI" sz="2800" dirty="0" err="1">
                <a:solidFill>
                  <a:prstClr val="black"/>
                </a:solidFill>
                <a:latin typeface="Calibri" panose="020F0502020204030204"/>
              </a:rPr>
              <a:t>centred</a:t>
            </a:r>
            <a:r>
              <a:rPr lang="sl-SI" sz="2800" dirty="0">
                <a:solidFill>
                  <a:prstClr val="black"/>
                </a:solidFill>
                <a:latin typeface="Calibri" panose="020F0502020204030204"/>
              </a:rPr>
              <a:t> </a:t>
            </a:r>
            <a:r>
              <a:rPr lang="sl-SI" sz="2800" dirty="0" err="1">
                <a:solidFill>
                  <a:prstClr val="black"/>
                </a:solidFill>
                <a:latin typeface="Calibri" panose="020F0502020204030204"/>
              </a:rPr>
              <a:t>communication</a:t>
            </a:r>
            <a:r>
              <a:rPr lang="sl-SI" sz="2800" dirty="0">
                <a:solidFill>
                  <a:prstClr val="black"/>
                </a:solidFill>
                <a:latin typeface="Calibri" panose="020F0502020204030204"/>
              </a:rPr>
              <a:t> (</a:t>
            </a:r>
            <a:r>
              <a:rPr lang="sl-SI" sz="2800" dirty="0" err="1">
                <a:solidFill>
                  <a:prstClr val="black"/>
                </a:solidFill>
                <a:latin typeface="Calibri" panose="020F0502020204030204"/>
              </a:rPr>
              <a:t>individuals</a:t>
            </a:r>
            <a:r>
              <a:rPr lang="sl-SI" sz="2800" dirty="0">
                <a:solidFill>
                  <a:prstClr val="black"/>
                </a:solidFill>
                <a:latin typeface="Calibri" panose="020F0502020204030204"/>
              </a:rPr>
              <a:t> </a:t>
            </a:r>
            <a:r>
              <a:rPr lang="sl-SI" sz="2800" dirty="0" err="1">
                <a:solidFill>
                  <a:prstClr val="black"/>
                </a:solidFill>
                <a:latin typeface="Calibri" panose="020F0502020204030204"/>
              </a:rPr>
              <a:t>based</a:t>
            </a:r>
            <a:r>
              <a:rPr lang="sl-SI" sz="2800" dirty="0">
                <a:solidFill>
                  <a:prstClr val="black"/>
                </a:solidFill>
                <a:latin typeface="Calibri" panose="020F0502020204030204"/>
              </a:rPr>
              <a:t>)</a:t>
            </a:r>
          </a:p>
          <a:p>
            <a:pPr marL="0" lvl="0" indent="0">
              <a:lnSpc>
                <a:spcPct val="90000"/>
              </a:lnSpc>
              <a:buSzTx/>
              <a:buNone/>
            </a:pPr>
            <a:r>
              <a:rPr lang="sl-SI" sz="2800" dirty="0">
                <a:solidFill>
                  <a:prstClr val="black"/>
                </a:solidFill>
                <a:latin typeface="Calibri" panose="020F0502020204030204"/>
              </a:rPr>
              <a:t>                                                              (</a:t>
            </a:r>
            <a:r>
              <a:rPr lang="sl-SI" sz="2800" dirty="0" err="1">
                <a:solidFill>
                  <a:prstClr val="black"/>
                </a:solidFill>
                <a:latin typeface="Calibri" panose="020F0502020204030204"/>
              </a:rPr>
              <a:t>warm</a:t>
            </a:r>
            <a:r>
              <a:rPr lang="sl-SI" sz="2800" dirty="0">
                <a:solidFill>
                  <a:prstClr val="black"/>
                </a:solidFill>
                <a:latin typeface="Calibri" panose="020F0502020204030204"/>
              </a:rPr>
              <a:t> </a:t>
            </a:r>
            <a:r>
              <a:rPr lang="sl-SI" sz="2800" dirty="0" err="1">
                <a:solidFill>
                  <a:prstClr val="black"/>
                </a:solidFill>
                <a:latin typeface="Calibri" panose="020F0502020204030204"/>
              </a:rPr>
              <a:t>friendly</a:t>
            </a:r>
            <a:r>
              <a:rPr lang="sl-SI" sz="2800" dirty="0">
                <a:solidFill>
                  <a:prstClr val="black"/>
                </a:solidFill>
                <a:latin typeface="Calibri" panose="020F0502020204030204"/>
              </a:rPr>
              <a:t> </a:t>
            </a:r>
            <a:r>
              <a:rPr lang="sl-SI" sz="2800" dirty="0" err="1">
                <a:solidFill>
                  <a:prstClr val="black"/>
                </a:solidFill>
                <a:latin typeface="Calibri" panose="020F0502020204030204"/>
              </a:rPr>
              <a:t>practicioner</a:t>
            </a:r>
            <a:r>
              <a:rPr lang="sl-SI" sz="2800" dirty="0">
                <a:solidFill>
                  <a:prstClr val="black"/>
                </a:solidFill>
                <a:latin typeface="Calibri" panose="020F0502020204030204"/>
              </a:rPr>
              <a:t>) </a:t>
            </a:r>
          </a:p>
          <a:p>
            <a:pPr marL="0" lvl="0" indent="0">
              <a:lnSpc>
                <a:spcPct val="90000"/>
              </a:lnSpc>
              <a:buSzTx/>
              <a:buNone/>
            </a:pPr>
            <a:r>
              <a:rPr lang="sl-SI" sz="2800" dirty="0">
                <a:solidFill>
                  <a:prstClr val="black"/>
                </a:solidFill>
                <a:latin typeface="Calibri" panose="020F0502020204030204"/>
              </a:rPr>
              <a:t>                                                              (</a:t>
            </a:r>
            <a:r>
              <a:rPr lang="sl-SI" sz="2800" dirty="0" err="1">
                <a:solidFill>
                  <a:prstClr val="black"/>
                </a:solidFill>
                <a:latin typeface="Calibri" panose="020F0502020204030204"/>
              </a:rPr>
              <a:t>advanced</a:t>
            </a:r>
            <a:r>
              <a:rPr lang="sl-SI" sz="2800" dirty="0">
                <a:solidFill>
                  <a:prstClr val="black"/>
                </a:solidFill>
                <a:latin typeface="Calibri" panose="020F0502020204030204"/>
              </a:rPr>
              <a:t> </a:t>
            </a:r>
            <a:r>
              <a:rPr lang="sl-SI" sz="2800" dirty="0" err="1">
                <a:solidFill>
                  <a:prstClr val="black"/>
                </a:solidFill>
                <a:latin typeface="Calibri" panose="020F0502020204030204"/>
              </a:rPr>
              <a:t>communication</a:t>
            </a:r>
            <a:r>
              <a:rPr lang="sl-SI" sz="2800" dirty="0">
                <a:solidFill>
                  <a:prstClr val="black"/>
                </a:solidFill>
                <a:latin typeface="Calibri" panose="020F0502020204030204"/>
              </a:rPr>
              <a:t> </a:t>
            </a:r>
            <a:r>
              <a:rPr lang="sl-SI" sz="2800" dirty="0" err="1">
                <a:solidFill>
                  <a:prstClr val="black"/>
                </a:solidFill>
                <a:latin typeface="Calibri" panose="020F0502020204030204"/>
              </a:rPr>
              <a:t>skills</a:t>
            </a:r>
            <a:r>
              <a:rPr lang="sl-SI" sz="2800" dirty="0">
                <a:solidFill>
                  <a:prstClr val="black"/>
                </a:solidFill>
                <a:latin typeface="Calibri" panose="020F0502020204030204"/>
              </a:rPr>
              <a:t>)</a:t>
            </a:r>
          </a:p>
          <a:p>
            <a:pPr marL="0" lvl="0" indent="0">
              <a:lnSpc>
                <a:spcPct val="90000"/>
              </a:lnSpc>
              <a:buSzTx/>
              <a:buNone/>
            </a:pPr>
            <a:r>
              <a:rPr lang="sl-SI" sz="2800" dirty="0">
                <a:solidFill>
                  <a:prstClr val="black"/>
                </a:solidFill>
                <a:latin typeface="Calibri" panose="020F0502020204030204"/>
              </a:rPr>
              <a:t>                                                              (</a:t>
            </a:r>
            <a:r>
              <a:rPr lang="sl-SI" sz="2800" dirty="0" err="1">
                <a:solidFill>
                  <a:prstClr val="black"/>
                </a:solidFill>
                <a:latin typeface="Calibri" panose="020F0502020204030204"/>
              </a:rPr>
              <a:t>courageous</a:t>
            </a:r>
            <a:r>
              <a:rPr lang="sl-SI" sz="2800" dirty="0">
                <a:solidFill>
                  <a:prstClr val="black"/>
                </a:solidFill>
                <a:latin typeface="Calibri" panose="020F0502020204030204"/>
              </a:rPr>
              <a:t> </a:t>
            </a:r>
            <a:r>
              <a:rPr lang="sl-SI" sz="2800" dirty="0" err="1">
                <a:solidFill>
                  <a:prstClr val="black"/>
                </a:solidFill>
                <a:latin typeface="Calibri" panose="020F0502020204030204"/>
              </a:rPr>
              <a:t>conversation</a:t>
            </a:r>
            <a:r>
              <a:rPr lang="sl-SI" sz="2800" dirty="0">
                <a:solidFill>
                  <a:prstClr val="black"/>
                </a:solidFill>
                <a:latin typeface="Calibri" panose="020F0502020204030204"/>
              </a:rPr>
              <a:t>)</a:t>
            </a:r>
          </a:p>
          <a:p>
            <a:pPr lvl="0">
              <a:lnSpc>
                <a:spcPct val="90000"/>
              </a:lnSpc>
              <a:buSzTx/>
              <a:buFont typeface="Wingdings" panose="05000000000000000000" pitchFamily="2" charset="2"/>
              <a:buChar char="ü"/>
            </a:pPr>
            <a:r>
              <a:rPr lang="sl-SI" sz="2800" dirty="0">
                <a:solidFill>
                  <a:prstClr val="black"/>
                </a:solidFill>
                <a:latin typeface="Calibri" panose="020F0502020204030204"/>
              </a:rPr>
              <a:t> </a:t>
            </a:r>
            <a:r>
              <a:rPr lang="sl-SI" sz="2800" dirty="0" err="1">
                <a:solidFill>
                  <a:prstClr val="black"/>
                </a:solidFill>
                <a:latin typeface="Calibri" panose="020F0502020204030204"/>
              </a:rPr>
              <a:t>Emotional</a:t>
            </a:r>
            <a:r>
              <a:rPr lang="sl-SI" sz="2800" dirty="0">
                <a:solidFill>
                  <a:prstClr val="black"/>
                </a:solidFill>
                <a:latin typeface="Calibri" panose="020F0502020204030204"/>
              </a:rPr>
              <a:t> </a:t>
            </a:r>
            <a:r>
              <a:rPr lang="sl-SI" sz="2800" dirty="0" err="1">
                <a:solidFill>
                  <a:prstClr val="black"/>
                </a:solidFill>
                <a:latin typeface="Calibri" panose="020F0502020204030204"/>
              </a:rPr>
              <a:t>intelligence</a:t>
            </a:r>
            <a:r>
              <a:rPr lang="sl-SI" sz="2800" dirty="0">
                <a:solidFill>
                  <a:prstClr val="black"/>
                </a:solidFill>
                <a:latin typeface="Calibri" panose="020F0502020204030204"/>
              </a:rPr>
              <a:t> (</a:t>
            </a:r>
            <a:r>
              <a:rPr lang="sl-SI" sz="2800" dirty="0" err="1">
                <a:solidFill>
                  <a:prstClr val="black"/>
                </a:solidFill>
                <a:latin typeface="Calibri" panose="020F0502020204030204"/>
              </a:rPr>
              <a:t>knowing</a:t>
            </a:r>
            <a:r>
              <a:rPr lang="sl-SI" sz="2800" dirty="0">
                <a:solidFill>
                  <a:prstClr val="black"/>
                </a:solidFill>
                <a:latin typeface="Calibri" panose="020F0502020204030204"/>
              </a:rPr>
              <a:t> </a:t>
            </a:r>
            <a:r>
              <a:rPr lang="sl-SI" sz="2800" dirty="0" err="1">
                <a:solidFill>
                  <a:prstClr val="black"/>
                </a:solidFill>
                <a:latin typeface="Calibri" panose="020F0502020204030204"/>
              </a:rPr>
              <a:t>self</a:t>
            </a:r>
            <a:r>
              <a:rPr lang="sl-SI" sz="2800" dirty="0">
                <a:solidFill>
                  <a:prstClr val="black"/>
                </a:solidFill>
                <a:latin typeface="Calibri" panose="020F0502020204030204"/>
              </a:rPr>
              <a:t> &amp; </a:t>
            </a:r>
            <a:r>
              <a:rPr lang="sl-SI" sz="2800" dirty="0" err="1">
                <a:solidFill>
                  <a:prstClr val="black"/>
                </a:solidFill>
                <a:latin typeface="Calibri" panose="020F0502020204030204"/>
              </a:rPr>
              <a:t>knowing</a:t>
            </a:r>
            <a:r>
              <a:rPr lang="sl-SI" sz="2800" dirty="0">
                <a:solidFill>
                  <a:prstClr val="black"/>
                </a:solidFill>
                <a:latin typeface="Calibri" panose="020F0502020204030204"/>
              </a:rPr>
              <a:t> </a:t>
            </a:r>
            <a:r>
              <a:rPr lang="sl-SI" sz="2800" dirty="0" err="1">
                <a:solidFill>
                  <a:prstClr val="black"/>
                </a:solidFill>
                <a:latin typeface="Calibri" panose="020F0502020204030204"/>
              </a:rPr>
              <a:t>others</a:t>
            </a:r>
            <a:r>
              <a:rPr lang="sl-SI" sz="2800" dirty="0">
                <a:solidFill>
                  <a:prstClr val="black"/>
                </a:solidFill>
                <a:latin typeface="Calibri" panose="020F0502020204030204"/>
              </a:rPr>
              <a:t>)</a:t>
            </a:r>
            <a:endParaRPr lang="en-US" sz="2800" dirty="0">
              <a:solidFill>
                <a:prstClr val="black"/>
              </a:solidFill>
              <a:latin typeface="Calibri" panose="020F0502020204030204"/>
            </a:endParaRPr>
          </a:p>
          <a:p>
            <a:pPr marL="0" indent="0">
              <a:buNone/>
            </a:pPr>
            <a:endParaRPr lang="sv-SE" dirty="0"/>
          </a:p>
        </p:txBody>
      </p:sp>
      <p:pic>
        <p:nvPicPr>
          <p:cNvPr id="5" name="Slika 4"/>
          <p:cNvPicPr>
            <a:picLocks noChangeAspect="1"/>
          </p:cNvPicPr>
          <p:nvPr/>
        </p:nvPicPr>
        <p:blipFill>
          <a:blip r:embed="rId5"/>
          <a:stretch>
            <a:fillRect/>
          </a:stretch>
        </p:blipFill>
        <p:spPr>
          <a:xfrm>
            <a:off x="5906530" y="1245567"/>
            <a:ext cx="4112200" cy="1700432"/>
          </a:xfrm>
          <a:prstGeom prst="rect">
            <a:avLst/>
          </a:prstGeom>
        </p:spPr>
      </p:pic>
      <p:pic>
        <p:nvPicPr>
          <p:cNvPr id="7" name="Slika 6"/>
          <p:cNvPicPr>
            <a:picLocks noChangeAspect="1"/>
          </p:cNvPicPr>
          <p:nvPr/>
        </p:nvPicPr>
        <p:blipFill>
          <a:blip r:embed="rId6"/>
          <a:stretch>
            <a:fillRect/>
          </a:stretch>
        </p:blipFill>
        <p:spPr>
          <a:xfrm>
            <a:off x="9771478" y="95649"/>
            <a:ext cx="2314724" cy="1799336"/>
          </a:xfrm>
          <a:prstGeom prst="rect">
            <a:avLst/>
          </a:prstGeom>
        </p:spPr>
      </p:pic>
      <p:pic>
        <p:nvPicPr>
          <p:cNvPr id="9" name="Zvo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7868757"/>
      </p:ext>
    </p:extLst>
  </p:cSld>
  <p:clrMapOvr>
    <a:masterClrMapping/>
  </p:clrMapOvr>
  <mc:AlternateContent xmlns:mc="http://schemas.openxmlformats.org/markup-compatibility/2006">
    <mc:Choice xmlns:p14="http://schemas.microsoft.com/office/powerpoint/2010/main" Requires="p14">
      <p:transition spd="slow" p14:dur="2000" advTm="227018"/>
    </mc:Choice>
    <mc:Fallback>
      <p:transition spd="slow" advTm="22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smtClean="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85000" lnSpcReduction="20000"/>
          </a:bodyPr>
          <a:lstStyle/>
          <a:p>
            <a:r>
              <a:rPr lang="en-US" sz="2800" dirty="0">
                <a:solidFill>
                  <a:srgbClr val="00B0F0"/>
                </a:solidFill>
              </a:rPr>
              <a:t>Knowing self</a:t>
            </a:r>
            <a:endParaRPr lang="sl-SI" sz="2800" dirty="0">
              <a:solidFill>
                <a:srgbClr val="00B0F0"/>
              </a:solidFill>
            </a:endParaRPr>
          </a:p>
          <a:p>
            <a:pPr>
              <a:buFont typeface="Wingdings" panose="05000000000000000000" pitchFamily="2" charset="2"/>
              <a:buChar char="ü"/>
            </a:pPr>
            <a:r>
              <a:rPr lang="sl-SI" sz="2800" dirty="0"/>
              <a:t> </a:t>
            </a:r>
            <a:r>
              <a:rPr lang="sl-SI" sz="2800" dirty="0" err="1"/>
              <a:t>Our</a:t>
            </a:r>
            <a:r>
              <a:rPr lang="sl-SI" sz="2800" dirty="0"/>
              <a:t> </a:t>
            </a:r>
            <a:r>
              <a:rPr lang="en-US" sz="2800" dirty="0"/>
              <a:t>own</a:t>
            </a:r>
            <a:r>
              <a:rPr lang="sl-SI" sz="2800" dirty="0"/>
              <a:t> </a:t>
            </a:r>
            <a:r>
              <a:rPr lang="sl-SI" sz="2800" dirty="0" err="1"/>
              <a:t>life</a:t>
            </a:r>
            <a:r>
              <a:rPr lang="sl-SI" sz="2800" dirty="0"/>
              <a:t> </a:t>
            </a:r>
            <a:r>
              <a:rPr lang="sl-SI" sz="2800" dirty="0" err="1"/>
              <a:t>history</a:t>
            </a:r>
            <a:r>
              <a:rPr lang="sl-SI" sz="2800" dirty="0"/>
              <a:t> </a:t>
            </a:r>
            <a:r>
              <a:rPr lang="sl-SI" sz="2800" dirty="0" err="1"/>
              <a:t>and</a:t>
            </a:r>
            <a:r>
              <a:rPr lang="sl-SI" sz="2800" dirty="0"/>
              <a:t> </a:t>
            </a:r>
            <a:r>
              <a:rPr lang="sl-SI" sz="2800" dirty="0" err="1"/>
              <a:t>experiences</a:t>
            </a:r>
            <a:r>
              <a:rPr lang="sl-SI" sz="2800" dirty="0"/>
              <a:t> </a:t>
            </a:r>
          </a:p>
          <a:p>
            <a:pPr marL="0" indent="0">
              <a:buNone/>
            </a:pPr>
            <a:r>
              <a:rPr lang="sl-SI" sz="2800" dirty="0"/>
              <a:t>				 (</a:t>
            </a:r>
            <a:r>
              <a:rPr lang="sl-SI" sz="2800" dirty="0" err="1"/>
              <a:t>develop</a:t>
            </a:r>
            <a:r>
              <a:rPr lang="sl-SI" sz="2800" dirty="0"/>
              <a:t> </a:t>
            </a:r>
            <a:r>
              <a:rPr lang="sl-SI" sz="2800" dirty="0" err="1"/>
              <a:t>relationships</a:t>
            </a:r>
            <a:r>
              <a:rPr lang="sl-SI" sz="2800" dirty="0"/>
              <a:t>)</a:t>
            </a:r>
          </a:p>
          <a:p>
            <a:pPr marL="0" indent="0">
              <a:buNone/>
            </a:pPr>
            <a:r>
              <a:rPr lang="sl-SI" sz="2800" dirty="0"/>
              <a:t>                                              (</a:t>
            </a:r>
            <a:r>
              <a:rPr lang="sl-SI" sz="2800" dirty="0" err="1"/>
              <a:t>engage</a:t>
            </a:r>
            <a:r>
              <a:rPr lang="sl-SI" sz="2800" dirty="0"/>
              <a:t> at </a:t>
            </a:r>
            <a:r>
              <a:rPr lang="sl-SI" sz="2800" dirty="0" err="1"/>
              <a:t>emotional</a:t>
            </a:r>
            <a:r>
              <a:rPr lang="sl-SI" sz="2800" dirty="0"/>
              <a:t> </a:t>
            </a:r>
            <a:r>
              <a:rPr lang="sl-SI" sz="2800" dirty="0" err="1"/>
              <a:t>level</a:t>
            </a:r>
            <a:r>
              <a:rPr lang="sl-SI" sz="2800" dirty="0"/>
              <a:t>)</a:t>
            </a:r>
          </a:p>
          <a:p>
            <a:pPr marL="0" indent="0">
              <a:buNone/>
            </a:pPr>
            <a:r>
              <a:rPr lang="sl-SI" sz="2800" dirty="0"/>
              <a:t>                                              (personal </a:t>
            </a:r>
            <a:r>
              <a:rPr lang="sl-SI" sz="2800" dirty="0" err="1"/>
              <a:t>meanings</a:t>
            </a:r>
            <a:r>
              <a:rPr lang="sl-SI" sz="2800" dirty="0"/>
              <a:t>, </a:t>
            </a:r>
            <a:r>
              <a:rPr lang="sl-SI" sz="2800" dirty="0" err="1"/>
              <a:t>beliefs</a:t>
            </a:r>
            <a:r>
              <a:rPr lang="sl-SI" sz="2800" dirty="0"/>
              <a:t>, </a:t>
            </a:r>
            <a:r>
              <a:rPr lang="sl-SI" sz="2800" dirty="0" err="1"/>
              <a:t>values</a:t>
            </a:r>
            <a:r>
              <a:rPr lang="sl-SI" sz="2800" dirty="0"/>
              <a:t>)</a:t>
            </a:r>
            <a:endParaRPr lang="en-US" sz="2800" dirty="0"/>
          </a:p>
          <a:p>
            <a:pPr>
              <a:buFont typeface="Wingdings" panose="05000000000000000000" pitchFamily="2" charset="2"/>
              <a:buChar char="ü"/>
            </a:pPr>
            <a:r>
              <a:rPr lang="sl-SI" sz="2800" dirty="0"/>
              <a:t> </a:t>
            </a:r>
            <a:r>
              <a:rPr lang="sl-SI" sz="2800" dirty="0" err="1"/>
              <a:t>Lifelong</a:t>
            </a:r>
            <a:r>
              <a:rPr lang="sl-SI" sz="2800" dirty="0"/>
              <a:t> </a:t>
            </a:r>
            <a:r>
              <a:rPr lang="sl-SI" sz="2800" dirty="0" err="1"/>
              <a:t>learning</a:t>
            </a:r>
            <a:r>
              <a:rPr lang="sl-SI" sz="2800" dirty="0"/>
              <a:t> </a:t>
            </a:r>
            <a:r>
              <a:rPr lang="sl-SI" sz="2800" dirty="0" err="1"/>
              <a:t>and</a:t>
            </a:r>
            <a:r>
              <a:rPr lang="sl-SI" sz="2800" dirty="0"/>
              <a:t> personal </a:t>
            </a:r>
            <a:r>
              <a:rPr lang="sl-SI" sz="2800" dirty="0" err="1"/>
              <a:t>growth</a:t>
            </a:r>
            <a:r>
              <a:rPr lang="sl-SI" sz="2800" dirty="0"/>
              <a:t> </a:t>
            </a:r>
          </a:p>
          <a:p>
            <a:pPr marL="0" indent="0">
              <a:buNone/>
            </a:pPr>
            <a:r>
              <a:rPr lang="sl-SI" sz="2800" dirty="0"/>
              <a:t>				 (</a:t>
            </a:r>
            <a:r>
              <a:rPr lang="sl-SI" sz="2800" dirty="0" err="1"/>
              <a:t>self-reflection</a:t>
            </a:r>
            <a:r>
              <a:rPr lang="sl-SI" sz="2800" dirty="0"/>
              <a:t>)</a:t>
            </a:r>
          </a:p>
          <a:p>
            <a:pPr>
              <a:buFont typeface="Wingdings" panose="05000000000000000000" pitchFamily="2" charset="2"/>
              <a:buChar char="ü"/>
            </a:pPr>
            <a:r>
              <a:rPr lang="sl-SI" sz="2800" dirty="0"/>
              <a:t> </a:t>
            </a:r>
            <a:r>
              <a:rPr lang="sl-SI" sz="2800" dirty="0" err="1"/>
              <a:t>Being</a:t>
            </a:r>
            <a:r>
              <a:rPr lang="sl-SI" sz="2800" dirty="0"/>
              <a:t> </a:t>
            </a:r>
            <a:r>
              <a:rPr lang="sl-SI" sz="2800" dirty="0" err="1"/>
              <a:t>able</a:t>
            </a:r>
            <a:r>
              <a:rPr lang="sl-SI" sz="2800" dirty="0"/>
              <a:t> to </a:t>
            </a:r>
            <a:r>
              <a:rPr lang="sl-SI" sz="2800" dirty="0" err="1"/>
              <a:t>reflect</a:t>
            </a:r>
            <a:r>
              <a:rPr lang="sl-SI" sz="2800" dirty="0"/>
              <a:t> in </a:t>
            </a:r>
            <a:r>
              <a:rPr lang="sl-SI" sz="2800" dirty="0" err="1"/>
              <a:t>action</a:t>
            </a:r>
            <a:r>
              <a:rPr lang="sl-SI" sz="2800" dirty="0"/>
              <a:t> </a:t>
            </a:r>
            <a:r>
              <a:rPr lang="sl-SI" sz="2800" dirty="0" err="1"/>
              <a:t>and</a:t>
            </a:r>
            <a:r>
              <a:rPr lang="sl-SI" sz="2800" dirty="0"/>
              <a:t> on </a:t>
            </a:r>
            <a:r>
              <a:rPr lang="sl-SI" sz="2800" dirty="0" err="1"/>
              <a:t>action</a:t>
            </a:r>
            <a:endParaRPr lang="en-US" sz="2800" dirty="0"/>
          </a:p>
          <a:p>
            <a:pPr marL="0" indent="0">
              <a:buNone/>
            </a:pPr>
            <a:endParaRPr lang="sv-SE" dirty="0"/>
          </a:p>
        </p:txBody>
      </p:sp>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7203790"/>
      </p:ext>
    </p:extLst>
  </p:cSld>
  <p:clrMapOvr>
    <a:masterClrMapping/>
  </p:clrMapOvr>
  <mc:AlternateContent xmlns:mc="http://schemas.openxmlformats.org/markup-compatibility/2006">
    <mc:Choice xmlns:p14="http://schemas.microsoft.com/office/powerpoint/2010/main" Requires="p14">
      <p:transition spd="slow" p14:dur="2000" advTm="118747"/>
    </mc:Choice>
    <mc:Fallback>
      <p:transition spd="slow" advTm="11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smtClean="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77500" lnSpcReduction="20000"/>
          </a:bodyPr>
          <a:lstStyle/>
          <a:p>
            <a:r>
              <a:rPr lang="en-US" sz="2800" dirty="0">
                <a:solidFill>
                  <a:srgbClr val="002060"/>
                </a:solidFill>
              </a:rPr>
              <a:t>Clarity of beliefs</a:t>
            </a:r>
            <a:r>
              <a:rPr lang="sl-SI" sz="2800" dirty="0">
                <a:solidFill>
                  <a:srgbClr val="002060"/>
                </a:solidFill>
              </a:rPr>
              <a:t> </a:t>
            </a:r>
            <a:r>
              <a:rPr lang="en-US" sz="2800" dirty="0">
                <a:solidFill>
                  <a:srgbClr val="002060"/>
                </a:solidFill>
              </a:rPr>
              <a:t>and</a:t>
            </a:r>
            <a:r>
              <a:rPr lang="sl-SI" sz="2800" dirty="0">
                <a:solidFill>
                  <a:srgbClr val="002060"/>
                </a:solidFill>
              </a:rPr>
              <a:t> </a:t>
            </a:r>
            <a:r>
              <a:rPr lang="sl-SI" sz="2800" dirty="0" err="1">
                <a:solidFill>
                  <a:srgbClr val="002060"/>
                </a:solidFill>
              </a:rPr>
              <a:t>values</a:t>
            </a:r>
            <a:endParaRPr lang="sl-SI" sz="2800" dirty="0">
              <a:solidFill>
                <a:srgbClr val="002060"/>
              </a:solidFill>
            </a:endParaRPr>
          </a:p>
          <a:p>
            <a:pPr>
              <a:buFont typeface="Wingdings" panose="05000000000000000000" pitchFamily="2" charset="2"/>
              <a:buChar char="ü"/>
            </a:pPr>
            <a:r>
              <a:rPr lang="sl-SI" sz="2800" dirty="0"/>
              <a:t> </a:t>
            </a:r>
            <a:r>
              <a:rPr lang="en-US" sz="2800" dirty="0"/>
              <a:t>beliefs and values are interrelated</a:t>
            </a:r>
          </a:p>
          <a:p>
            <a:pPr>
              <a:buFont typeface="Wingdings" panose="05000000000000000000" pitchFamily="2" charset="2"/>
              <a:buChar char="ü"/>
            </a:pPr>
            <a:r>
              <a:rPr lang="en-US" sz="2800" dirty="0"/>
              <a:t> enable practitioners to work</a:t>
            </a:r>
          </a:p>
          <a:p>
            <a:pPr>
              <a:buFont typeface="Wingdings" panose="05000000000000000000" pitchFamily="2" charset="2"/>
              <a:buChar char="ü"/>
            </a:pPr>
            <a:r>
              <a:rPr lang="en-US" sz="2800" dirty="0"/>
              <a:t>person-</a:t>
            </a:r>
            <a:r>
              <a:rPr lang="en-US" sz="2800" dirty="0" err="1"/>
              <a:t>centred</a:t>
            </a:r>
            <a:r>
              <a:rPr lang="en-US" sz="2800" dirty="0"/>
              <a:t> cultures</a:t>
            </a:r>
          </a:p>
          <a:p>
            <a:pPr marL="0" indent="0">
              <a:buNone/>
            </a:pPr>
            <a:endParaRPr lang="en-US" sz="2800" dirty="0"/>
          </a:p>
          <a:p>
            <a:pPr marL="0" indent="0">
              <a:buNone/>
            </a:pPr>
            <a:r>
              <a:rPr lang="sl-SI" sz="2800" dirty="0" err="1"/>
              <a:t>Values</a:t>
            </a:r>
            <a:endParaRPr lang="sl-SI" sz="2800" dirty="0"/>
          </a:p>
          <a:p>
            <a:pPr>
              <a:buFont typeface="Wingdings" panose="05000000000000000000" pitchFamily="2" charset="2"/>
              <a:buChar char="ü"/>
            </a:pPr>
            <a:r>
              <a:rPr lang="sl-SI" sz="2800" dirty="0" err="1"/>
              <a:t>what</a:t>
            </a:r>
            <a:r>
              <a:rPr lang="sl-SI" sz="2800" dirty="0"/>
              <a:t> </a:t>
            </a:r>
            <a:r>
              <a:rPr lang="sl-SI" sz="2800" dirty="0" err="1"/>
              <a:t>people</a:t>
            </a:r>
            <a:r>
              <a:rPr lang="sl-SI" sz="2800" dirty="0"/>
              <a:t> </a:t>
            </a:r>
            <a:r>
              <a:rPr lang="sl-SI" sz="2800" dirty="0" err="1"/>
              <a:t>think</a:t>
            </a:r>
            <a:r>
              <a:rPr lang="sl-SI" sz="2800" dirty="0"/>
              <a:t> </a:t>
            </a:r>
            <a:r>
              <a:rPr lang="sl-SI" sz="2800" dirty="0" err="1"/>
              <a:t>ought</a:t>
            </a:r>
            <a:r>
              <a:rPr lang="sl-SI" sz="2800" dirty="0"/>
              <a:t> to be done/moral </a:t>
            </a:r>
            <a:r>
              <a:rPr lang="sl-SI" sz="2800" dirty="0" err="1"/>
              <a:t>and</a:t>
            </a:r>
            <a:r>
              <a:rPr lang="sl-SI" sz="2800" dirty="0"/>
              <a:t> </a:t>
            </a:r>
            <a:r>
              <a:rPr lang="sl-SI" sz="2800" dirty="0" err="1"/>
              <a:t>ethical</a:t>
            </a:r>
            <a:r>
              <a:rPr lang="sl-SI" sz="2800" dirty="0"/>
              <a:t> </a:t>
            </a:r>
            <a:r>
              <a:rPr lang="sl-SI" sz="2800" dirty="0" err="1"/>
              <a:t>codes</a:t>
            </a:r>
            <a:endParaRPr lang="en-US" sz="2800" dirty="0"/>
          </a:p>
          <a:p>
            <a:pPr marL="0" indent="0">
              <a:buNone/>
            </a:pPr>
            <a:r>
              <a:rPr lang="sl-SI" sz="2800" dirty="0" err="1"/>
              <a:t>Beliefs</a:t>
            </a:r>
            <a:endParaRPr lang="sl-SI" sz="2800" dirty="0"/>
          </a:p>
          <a:p>
            <a:pPr>
              <a:buFont typeface="Wingdings" panose="05000000000000000000" pitchFamily="2" charset="2"/>
              <a:buChar char="ü"/>
            </a:pPr>
            <a:r>
              <a:rPr lang="sl-SI" sz="2800" dirty="0"/>
              <a:t> </a:t>
            </a:r>
            <a:r>
              <a:rPr lang="sl-SI" sz="2800" dirty="0" err="1"/>
              <a:t>what</a:t>
            </a:r>
            <a:r>
              <a:rPr lang="sl-SI" sz="2800" dirty="0"/>
              <a:t> </a:t>
            </a:r>
            <a:r>
              <a:rPr lang="sl-SI" sz="2800" dirty="0" err="1"/>
              <a:t>people</a:t>
            </a:r>
            <a:r>
              <a:rPr lang="sl-SI" sz="2800" dirty="0"/>
              <a:t> </a:t>
            </a:r>
            <a:r>
              <a:rPr lang="sl-SI" sz="2800" dirty="0" err="1"/>
              <a:t>think</a:t>
            </a:r>
            <a:r>
              <a:rPr lang="sl-SI" sz="2800" dirty="0"/>
              <a:t> is </a:t>
            </a:r>
            <a:r>
              <a:rPr lang="sl-SI" sz="2800" dirty="0" err="1"/>
              <a:t>true</a:t>
            </a:r>
            <a:r>
              <a:rPr lang="sl-SI" sz="2800" dirty="0"/>
              <a:t> </a:t>
            </a:r>
            <a:r>
              <a:rPr lang="sl-SI" sz="2800" dirty="0" err="1"/>
              <a:t>or</a:t>
            </a:r>
            <a:r>
              <a:rPr lang="sl-SI" sz="2800" dirty="0"/>
              <a:t> not </a:t>
            </a:r>
            <a:r>
              <a:rPr lang="sl-SI" sz="2800" dirty="0" err="1"/>
              <a:t>true</a:t>
            </a:r>
            <a:endParaRPr lang="sl-SI" sz="2800" dirty="0"/>
          </a:p>
          <a:p>
            <a:pPr marL="0" indent="0">
              <a:buNone/>
            </a:pPr>
            <a:endParaRPr lang="sv-SE" dirty="0"/>
          </a:p>
        </p:txBody>
      </p:sp>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3774738"/>
      </p:ext>
    </p:extLst>
  </p:cSld>
  <p:clrMapOvr>
    <a:masterClrMapping/>
  </p:clrMapOvr>
  <mc:AlternateContent xmlns:mc="http://schemas.openxmlformats.org/markup-compatibility/2006">
    <mc:Choice xmlns:p14="http://schemas.microsoft.com/office/powerpoint/2010/main" Requires="p14">
      <p:transition spd="slow" p14:dur="2000" advTm="139925"/>
    </mc:Choice>
    <mc:Fallback>
      <p:transition spd="slow" advTm="13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441939" y="995317"/>
            <a:ext cx="9486901" cy="1010088"/>
          </a:xfrm>
        </p:spPr>
        <p:txBody>
          <a:bodyPr anchor="b">
            <a:normAutofit/>
          </a:bodyPr>
          <a:lstStyle/>
          <a:p>
            <a:r>
              <a:rPr lang="en-US" sz="4400" cap="none" spc="0" dirty="0" smtClean="0">
                <a:solidFill>
                  <a:prstClr val="black"/>
                </a:solidFill>
                <a:latin typeface="Calibri Light" panose="020F0302020204030204"/>
              </a:rPr>
              <a:t>2. Prerequisites</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441939" y="2186161"/>
            <a:ext cx="9486901" cy="3540642"/>
          </a:xfrm>
        </p:spPr>
        <p:txBody>
          <a:bodyPr>
            <a:normAutofit fontScale="85000" lnSpcReduction="20000"/>
          </a:bodyPr>
          <a:lstStyle/>
          <a:p>
            <a:r>
              <a:rPr lang="en-US" sz="2800" dirty="0">
                <a:solidFill>
                  <a:srgbClr val="7030A0"/>
                </a:solidFill>
              </a:rPr>
              <a:t>Commitment to the job</a:t>
            </a:r>
            <a:endParaRPr lang="sl-SI" sz="2800" dirty="0">
              <a:solidFill>
                <a:srgbClr val="7030A0"/>
              </a:solidFill>
            </a:endParaRPr>
          </a:p>
          <a:p>
            <a:pPr>
              <a:buFont typeface="Wingdings" panose="05000000000000000000" pitchFamily="2" charset="2"/>
              <a:buChar char="ü"/>
            </a:pPr>
            <a:r>
              <a:rPr lang="sl-SI" sz="2800" dirty="0"/>
              <a:t> </a:t>
            </a:r>
            <a:r>
              <a:rPr lang="en-US" sz="2800" dirty="0"/>
              <a:t>reflect the dedication and a sense </a:t>
            </a:r>
            <a:endParaRPr lang="sl-SI" sz="2800" dirty="0"/>
          </a:p>
          <a:p>
            <a:pPr marL="0" indent="0">
              <a:buNone/>
            </a:pPr>
            <a:r>
              <a:rPr lang="sl-SI" sz="2800" dirty="0"/>
              <a:t>		(</a:t>
            </a:r>
            <a:r>
              <a:rPr lang="sl-SI" sz="2800" dirty="0" err="1"/>
              <a:t>provide</a:t>
            </a:r>
            <a:r>
              <a:rPr lang="sl-SI" sz="2800" dirty="0"/>
              <a:t> </a:t>
            </a:r>
            <a:r>
              <a:rPr lang="sl-SI" sz="2800" dirty="0" err="1"/>
              <a:t>care</a:t>
            </a:r>
            <a:r>
              <a:rPr lang="sl-SI" sz="2800" dirty="0"/>
              <a:t>)</a:t>
            </a:r>
          </a:p>
          <a:p>
            <a:pPr marL="0" indent="0">
              <a:buNone/>
            </a:pPr>
            <a:r>
              <a:rPr lang="sl-SI" sz="2800" dirty="0"/>
              <a:t>		(</a:t>
            </a:r>
            <a:r>
              <a:rPr lang="sl-SI" sz="2800" dirty="0" err="1"/>
              <a:t>going</a:t>
            </a:r>
            <a:r>
              <a:rPr lang="sl-SI" sz="2800" dirty="0"/>
              <a:t> </a:t>
            </a:r>
            <a:r>
              <a:rPr lang="sl-SI" sz="2800" dirty="0" err="1"/>
              <a:t>the</a:t>
            </a:r>
            <a:r>
              <a:rPr lang="sl-SI" sz="2800" dirty="0"/>
              <a:t> </a:t>
            </a:r>
            <a:r>
              <a:rPr lang="sl-SI" sz="2800" dirty="0" err="1"/>
              <a:t>extra</a:t>
            </a:r>
            <a:r>
              <a:rPr lang="sl-SI" sz="2800" dirty="0"/>
              <a:t> </a:t>
            </a:r>
            <a:r>
              <a:rPr lang="sl-SI" sz="2800" dirty="0" err="1"/>
              <a:t>miles</a:t>
            </a:r>
            <a:r>
              <a:rPr lang="sl-SI" sz="2800" dirty="0"/>
              <a:t>)</a:t>
            </a:r>
          </a:p>
          <a:p>
            <a:pPr>
              <a:buFont typeface="Wingdings" panose="05000000000000000000" pitchFamily="2" charset="2"/>
              <a:buChar char="ü"/>
            </a:pPr>
            <a:r>
              <a:rPr lang="sl-SI" sz="2800" dirty="0"/>
              <a:t> </a:t>
            </a:r>
            <a:r>
              <a:rPr lang="sl-SI" sz="2800" dirty="0" err="1"/>
              <a:t>intentionalities</a:t>
            </a:r>
            <a:endParaRPr lang="sl-SI" sz="2800" dirty="0"/>
          </a:p>
          <a:p>
            <a:pPr marL="0" indent="0">
              <a:buNone/>
            </a:pPr>
            <a:r>
              <a:rPr lang="sl-SI" sz="2800" dirty="0"/>
              <a:t>		(be </a:t>
            </a:r>
            <a:r>
              <a:rPr lang="sl-SI" sz="2800" dirty="0" err="1"/>
              <a:t>sensitive</a:t>
            </a:r>
            <a:r>
              <a:rPr lang="sl-SI" sz="2800" dirty="0"/>
              <a:t> </a:t>
            </a:r>
            <a:r>
              <a:rPr lang="sl-SI" sz="2800" dirty="0" err="1"/>
              <a:t>and</a:t>
            </a:r>
            <a:r>
              <a:rPr lang="sl-SI" sz="2800" dirty="0"/>
              <a:t> </a:t>
            </a:r>
            <a:r>
              <a:rPr lang="sl-SI" sz="2800" dirty="0" err="1"/>
              <a:t>minful</a:t>
            </a:r>
            <a:r>
              <a:rPr lang="sl-SI" sz="2800" dirty="0"/>
              <a:t>)</a:t>
            </a:r>
          </a:p>
          <a:p>
            <a:pPr>
              <a:buFont typeface="Wingdings" panose="05000000000000000000" pitchFamily="2" charset="2"/>
              <a:buChar char="ü"/>
            </a:pPr>
            <a:r>
              <a:rPr lang="sl-SI" sz="2800" dirty="0"/>
              <a:t> at </a:t>
            </a:r>
            <a:r>
              <a:rPr lang="sl-SI" sz="2800" dirty="0" err="1"/>
              <a:t>individual</a:t>
            </a:r>
            <a:r>
              <a:rPr lang="sl-SI" sz="2800" dirty="0"/>
              <a:t>/at team/at </a:t>
            </a:r>
            <a:r>
              <a:rPr lang="sl-SI" sz="2800" dirty="0" err="1"/>
              <a:t>organisational</a:t>
            </a:r>
            <a:r>
              <a:rPr lang="sl-SI" sz="2800" dirty="0"/>
              <a:t> </a:t>
            </a:r>
            <a:r>
              <a:rPr lang="sl-SI" sz="2800" dirty="0" err="1"/>
              <a:t>level</a:t>
            </a:r>
            <a:endParaRPr lang="sl-SI" sz="2800" dirty="0"/>
          </a:p>
          <a:p>
            <a:pPr marL="0" indent="0">
              <a:buNone/>
            </a:pPr>
            <a:r>
              <a:rPr lang="sl-SI" sz="2800" dirty="0"/>
              <a:t>		(</a:t>
            </a:r>
            <a:r>
              <a:rPr lang="sl-SI" sz="2800" dirty="0" err="1"/>
              <a:t>transformational</a:t>
            </a:r>
            <a:r>
              <a:rPr lang="sl-SI" sz="2800" dirty="0"/>
              <a:t> </a:t>
            </a:r>
            <a:r>
              <a:rPr lang="sl-SI" sz="2800" dirty="0" err="1"/>
              <a:t>leadership</a:t>
            </a:r>
            <a:r>
              <a:rPr lang="sl-SI" sz="2800" dirty="0" smtClean="0"/>
              <a:t>)</a:t>
            </a:r>
            <a:endParaRPr lang="sl-SI" sz="2800" dirty="0"/>
          </a:p>
        </p:txBody>
      </p:sp>
      <p:pic>
        <p:nvPicPr>
          <p:cNvPr id="4" name="Slika 3"/>
          <p:cNvPicPr>
            <a:picLocks noChangeAspect="1"/>
          </p:cNvPicPr>
          <p:nvPr/>
        </p:nvPicPr>
        <p:blipFill>
          <a:blip r:embed="rId5"/>
          <a:stretch>
            <a:fillRect/>
          </a:stretch>
        </p:blipFill>
        <p:spPr>
          <a:xfrm>
            <a:off x="7270923" y="1500361"/>
            <a:ext cx="3657917" cy="2182557"/>
          </a:xfrm>
          <a:prstGeom prst="rect">
            <a:avLst/>
          </a:prstGeom>
        </p:spPr>
      </p:pic>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136175"/>
      </p:ext>
    </p:extLst>
  </p:cSld>
  <p:clrMapOvr>
    <a:masterClrMapping/>
  </p:clrMapOvr>
  <mc:AlternateContent xmlns:mc="http://schemas.openxmlformats.org/markup-compatibility/2006">
    <mc:Choice xmlns:p14="http://schemas.microsoft.com/office/powerpoint/2010/main" Requires="p14">
      <p:transition spd="slow" p14:dur="2000" advTm="178024"/>
    </mc:Choice>
    <mc:Fallback>
      <p:transition spd="slow" advTm="17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01F989C53CE146AEC6C466A9F3668A" ma:contentTypeVersion="15" ma:contentTypeDescription="Create a new document." ma:contentTypeScope="" ma:versionID="32520653f30dadab60b3c949ad2fd93a">
  <xsd:schema xmlns:xsd="http://www.w3.org/2001/XMLSchema" xmlns:xs="http://www.w3.org/2001/XMLSchema" xmlns:p="http://schemas.microsoft.com/office/2006/metadata/properties" xmlns:ns3="bb6c800b-615a-430a-9aab-3fcdd4f7c8fb" xmlns:ns4="d5cafeb7-a468-45e2-9663-bb61ad845d33" targetNamespace="http://schemas.microsoft.com/office/2006/metadata/properties" ma:root="true" ma:fieldsID="c41d4c8511841ebfbef08f8ebf642816" ns3:_="" ns4:_="">
    <xsd:import namespace="bb6c800b-615a-430a-9aab-3fcdd4f7c8fb"/>
    <xsd:import namespace="d5cafeb7-a468-45e2-9663-bb61ad845d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800b-615a-430a-9aab-3fcdd4f7c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afeb7-a468-45e2-9663-bb61ad845d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b6c800b-615a-430a-9aab-3fcdd4f7c8fb" xsi:nil="true"/>
  </documentManagement>
</p:properties>
</file>

<file path=customXml/itemProps1.xml><?xml version="1.0" encoding="utf-8"?>
<ds:datastoreItem xmlns:ds="http://schemas.openxmlformats.org/officeDocument/2006/customXml" ds:itemID="{FDA22F8B-2350-4133-849C-9BDAEBAD99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800b-615a-430a-9aab-3fcdd4f7c8fb"/>
    <ds:schemaRef ds:uri="d5cafeb7-a468-45e2-9663-bb61ad845d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95DDB7-590A-4490-9AE5-46BFB4C77AA6}">
  <ds:schemaRefs>
    <ds:schemaRef ds:uri="http://schemas.microsoft.com/sharepoint/v3/contenttype/forms"/>
  </ds:schemaRefs>
</ds:datastoreItem>
</file>

<file path=customXml/itemProps3.xml><?xml version="1.0" encoding="utf-8"?>
<ds:datastoreItem xmlns:ds="http://schemas.openxmlformats.org/officeDocument/2006/customXml" ds:itemID="{8CBE3B10-2AEC-406E-8914-58B90B7A5B55}">
  <ds:schemaRefs>
    <ds:schemaRef ds:uri="http://schemas.microsoft.com/office/2006/metadata/properties"/>
    <ds:schemaRef ds:uri="http://schemas.openxmlformats.org/package/2006/metadata/core-properties"/>
    <ds:schemaRef ds:uri="http://purl.org/dc/terms/"/>
    <ds:schemaRef ds:uri="bb6c800b-615a-430a-9aab-3fcdd4f7c8fb"/>
    <ds:schemaRef ds:uri="http://schemas.microsoft.com/office/infopath/2007/PartnerControls"/>
    <ds:schemaRef ds:uri="http://schemas.microsoft.com/office/2006/documentManagement/types"/>
    <ds:schemaRef ds:uri="http://purl.org/dc/elements/1.1/"/>
    <ds:schemaRef ds:uri="d5cafeb7-a468-45e2-9663-bb61ad845d3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TotalTime>
  <Words>2698</Words>
  <Application>Microsoft Office PowerPoint</Application>
  <PresentationFormat>Širokozaslonsko</PresentationFormat>
  <Paragraphs>102</Paragraphs>
  <Slides>9</Slides>
  <Notes>9</Notes>
  <HiddenSlides>0</HiddenSlides>
  <MMClips>9</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9</vt:i4>
      </vt:variant>
    </vt:vector>
  </HeadingPairs>
  <TitlesOfParts>
    <vt:vector size="16" baseType="lpstr">
      <vt:lpstr>Arial</vt:lpstr>
      <vt:lpstr>Calibri</vt:lpstr>
      <vt:lpstr>Calibri Light</vt:lpstr>
      <vt:lpstr>Gill Sans MT</vt:lpstr>
      <vt:lpstr>Goudy Old Style</vt:lpstr>
      <vt:lpstr>Wingdings</vt:lpstr>
      <vt:lpstr>ClassicFrameVTI</vt:lpstr>
      <vt:lpstr>1  Macro context  </vt:lpstr>
      <vt:lpstr>1 Macro context  </vt:lpstr>
      <vt:lpstr>2 PREREQUISITES</vt:lpstr>
      <vt:lpstr>2. Prerequisites</vt:lpstr>
      <vt:lpstr>2. Prerequisites</vt:lpstr>
      <vt:lpstr>2. Prerequisites</vt:lpstr>
      <vt:lpstr>2. Prerequisites</vt:lpstr>
      <vt:lpstr>2. Prerequisites</vt:lpstr>
      <vt:lpstr>2. Prerequisites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Macro context  </dc:title>
  <dc:creator>Galof, Katarina</dc:creator>
  <cp:lastModifiedBy>Galof, Katarina</cp:lastModifiedBy>
  <cp:revision>4</cp:revision>
  <dcterms:created xsi:type="dcterms:W3CDTF">2023-05-03T07:14:02Z</dcterms:created>
  <dcterms:modified xsi:type="dcterms:W3CDTF">2023-05-03T07:55:10Z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0x0101004501F989C53CE146AEC6C466A9F3668A</vt:lpwstr>
  </property>
</Properties>
</file>