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sldIdLst>
    <p:sldId id="258" r:id="rId5"/>
    <p:sldId id="259" r:id="rId6"/>
    <p:sldId id="260" r:id="rId7"/>
    <p:sldId id="261" r:id="rId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1" d="100"/>
          <a:sy n="111" d="100"/>
        </p:scale>
        <p:origin x="4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Edberg Matei" userId="S::emma.edberg_matei@hkr.se::e6dbbc8e-b75e-40a7-abec-4f8090b80501" providerId="AD" clId="Web-{ECCB5E05-62B7-0655-8DE8-0220EC59CAD3}"/>
    <pc:docChg chg="mod">
      <pc:chgData name="Emma Edberg Matei" userId="S::emma.edberg_matei@hkr.se::e6dbbc8e-b75e-40a7-abec-4f8090b80501" providerId="AD" clId="Web-{ECCB5E05-62B7-0655-8DE8-0220EC59CAD3}" dt="2023-11-08T00:54:27.377"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5F24C-B0EB-4D97-91CE-4338FA60BCB0}" type="datetimeFigureOut">
              <a:rPr lang="en-GB" smtClean="0"/>
              <a:t>07/11/2023</a:t>
            </a:fld>
            <a:endParaRPr lang="en-GB"/>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83691-05EF-4E1B-A395-ED1899CA864B}" type="slidenum">
              <a:rPr lang="en-GB" smtClean="0"/>
              <a:t>‹#›</a:t>
            </a:fld>
            <a:endParaRPr lang="en-GB"/>
          </a:p>
        </p:txBody>
      </p:sp>
    </p:spTree>
    <p:extLst>
      <p:ext uri="{BB962C8B-B14F-4D97-AF65-F5344CB8AC3E}">
        <p14:creationId xmlns:p14="http://schemas.microsoft.com/office/powerpoint/2010/main" val="11696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Brendan McCormack and Tanya </a:t>
            </a:r>
            <a:r>
              <a:rPr lang="en-US" dirty="0" err="1"/>
              <a:t>McCance</a:t>
            </a:r>
            <a:r>
              <a:rPr lang="en-US" dirty="0"/>
              <a:t> have been responsive and receptive to advances in </a:t>
            </a:r>
            <a:r>
              <a:rPr lang="en-US" dirty="0" err="1"/>
              <a:t>personcentred</a:t>
            </a:r>
            <a:r>
              <a:rPr lang="sl-SI" dirty="0"/>
              <a:t> </a:t>
            </a:r>
            <a:r>
              <a:rPr lang="en-US" dirty="0"/>
              <a:t>knowledge and research over a long period of time and the framework has been refined</a:t>
            </a:r>
          </a:p>
          <a:p>
            <a:r>
              <a:rPr lang="en-US" dirty="0"/>
              <a:t>accordingly (2006-2019). It originated as a nursing framework – the Person-</a:t>
            </a:r>
            <a:r>
              <a:rPr lang="en-US" dirty="0" err="1"/>
              <a:t>centred</a:t>
            </a:r>
            <a:r>
              <a:rPr lang="en-US" dirty="0"/>
              <a:t> Nursing Framework</a:t>
            </a:r>
            <a:r>
              <a:rPr lang="sl-SI" dirty="0"/>
              <a:t> </a:t>
            </a:r>
            <a:r>
              <a:rPr lang="en-US" dirty="0"/>
              <a:t>(McCormack and </a:t>
            </a:r>
            <a:r>
              <a:rPr lang="en-US" dirty="0" err="1"/>
              <a:t>McCance</a:t>
            </a:r>
            <a:r>
              <a:rPr lang="en-US" dirty="0"/>
              <a:t>, 2006; 2010) – and has been used as the theoretical framework of many</a:t>
            </a:r>
          </a:p>
          <a:p>
            <a:r>
              <a:rPr lang="en-US" dirty="0"/>
              <a:t>research projects (for example, Buckley et al., 2013; van der </a:t>
            </a:r>
            <a:r>
              <a:rPr lang="en-US" dirty="0" err="1"/>
              <a:t>Cingel</a:t>
            </a:r>
            <a:r>
              <a:rPr lang="en-US" dirty="0"/>
              <a:t> et al., 2016; </a:t>
            </a:r>
            <a:r>
              <a:rPr lang="en-US" dirty="0" err="1"/>
              <a:t>Lannie</a:t>
            </a:r>
            <a:r>
              <a:rPr lang="en-US" dirty="0"/>
              <a:t> and </a:t>
            </a:r>
            <a:r>
              <a:rPr lang="en-US" dirty="0" err="1"/>
              <a:t>Peelo-Kilroe</a:t>
            </a:r>
            <a:r>
              <a:rPr lang="en-US" dirty="0"/>
              <a:t>,</a:t>
            </a:r>
            <a:r>
              <a:rPr lang="sl-SI" dirty="0"/>
              <a:t> </a:t>
            </a:r>
            <a:r>
              <a:rPr lang="en-US" dirty="0"/>
              <a:t>2017; Lynch et al., 2018; McCormack et al., 2018). This has provided greater depth and understanding</a:t>
            </a:r>
          </a:p>
          <a:p>
            <a:r>
              <a:rPr lang="en-US" dirty="0"/>
              <a:t>as to how the theoretical framework can be applied to clinical practice.</a:t>
            </a:r>
            <a:endParaRPr lang="sl-SI" dirty="0"/>
          </a:p>
          <a:p>
            <a:endParaRPr lang="sl-SI" dirty="0"/>
          </a:p>
          <a:p>
            <a:r>
              <a:rPr lang="en-US" dirty="0"/>
              <a:t>The development of the </a:t>
            </a:r>
            <a:r>
              <a:rPr lang="en-US" dirty="0" err="1"/>
              <a:t>Personcentred</a:t>
            </a:r>
            <a:r>
              <a:rPr lang="sl-SI" dirty="0"/>
              <a:t> </a:t>
            </a:r>
            <a:r>
              <a:rPr lang="en-US" dirty="0"/>
              <a:t>Nursing and Person-</a:t>
            </a:r>
            <a:r>
              <a:rPr lang="en-US" dirty="0" err="1"/>
              <a:t>centred</a:t>
            </a:r>
            <a:r>
              <a:rPr lang="sl-SI" dirty="0"/>
              <a:t> </a:t>
            </a:r>
            <a:r>
              <a:rPr lang="en-US" dirty="0"/>
              <a:t>Practice Frameworks has spanned</a:t>
            </a:r>
            <a:r>
              <a:rPr lang="sl-SI" dirty="0"/>
              <a:t> </a:t>
            </a:r>
            <a:r>
              <a:rPr lang="en-US" dirty="0"/>
              <a:t>over 20 years of research, practice</a:t>
            </a:r>
            <a:r>
              <a:rPr lang="sl-SI" dirty="0"/>
              <a:t> </a:t>
            </a:r>
            <a:r>
              <a:rPr lang="en-US" dirty="0"/>
              <a:t>development and evaluation activities.</a:t>
            </a:r>
          </a:p>
          <a:p>
            <a:r>
              <a:rPr lang="en-US" dirty="0"/>
              <a:t>The original framework published in 2006,</a:t>
            </a:r>
            <a:r>
              <a:rPr lang="sl-SI" dirty="0"/>
              <a:t> </a:t>
            </a:r>
            <a:r>
              <a:rPr lang="en-US" dirty="0"/>
              <a:t>was developed for use in the intervention stage</a:t>
            </a:r>
            <a:r>
              <a:rPr lang="sl-SI" dirty="0"/>
              <a:t> </a:t>
            </a:r>
            <a:r>
              <a:rPr lang="en-US" dirty="0"/>
              <a:t>of a large quasi-experimental project that</a:t>
            </a:r>
            <a:r>
              <a:rPr lang="sl-SI" dirty="0"/>
              <a:t> </a:t>
            </a:r>
            <a:r>
              <a:rPr lang="en-US" dirty="0"/>
              <a:t>focused on measuring the effectiveness of the</a:t>
            </a:r>
          </a:p>
          <a:p>
            <a:r>
              <a:rPr lang="en-US" dirty="0"/>
              <a:t>implementation of person-</a:t>
            </a:r>
            <a:r>
              <a:rPr lang="en-US" dirty="0" err="1"/>
              <a:t>centred</a:t>
            </a:r>
            <a:r>
              <a:rPr lang="en-US" dirty="0"/>
              <a:t> nursing in</a:t>
            </a:r>
            <a:r>
              <a:rPr lang="sl-SI" dirty="0"/>
              <a:t> </a:t>
            </a:r>
            <a:r>
              <a:rPr lang="en-US" dirty="0"/>
              <a:t>a tertiary hospital setting (McCormack and</a:t>
            </a:r>
            <a:r>
              <a:rPr lang="sl-SI" dirty="0"/>
              <a:t> </a:t>
            </a:r>
            <a:r>
              <a:rPr lang="en-US" dirty="0" err="1"/>
              <a:t>McCance</a:t>
            </a:r>
            <a:r>
              <a:rPr lang="en-US" dirty="0"/>
              <a:t> 2006).</a:t>
            </a:r>
            <a:r>
              <a:rPr lang="sl-SI" dirty="0"/>
              <a:t> </a:t>
            </a:r>
          </a:p>
          <a:p>
            <a:endParaRPr lang="sl-SI" dirty="0"/>
          </a:p>
          <a:p>
            <a:r>
              <a:rPr lang="en-US" dirty="0"/>
              <a:t>The 2006 version of the Person-</a:t>
            </a:r>
            <a:r>
              <a:rPr lang="en-US" dirty="0" err="1"/>
              <a:t>centred</a:t>
            </a:r>
            <a:r>
              <a:rPr lang="sl-SI" dirty="0"/>
              <a:t> </a:t>
            </a:r>
            <a:r>
              <a:rPr lang="en-US" dirty="0"/>
              <a:t>Nursing Framework (PCNF) was derived</a:t>
            </a:r>
            <a:r>
              <a:rPr lang="sl-SI" dirty="0"/>
              <a:t> </a:t>
            </a:r>
            <a:r>
              <a:rPr lang="en-US" dirty="0"/>
              <a:t>by combining the conceptual framework</a:t>
            </a:r>
            <a:r>
              <a:rPr lang="sl-SI" dirty="0"/>
              <a:t> </a:t>
            </a:r>
            <a:r>
              <a:rPr lang="en-US" dirty="0"/>
              <a:t>that McCormack had developed focusing on person-</a:t>
            </a:r>
            <a:r>
              <a:rPr lang="en-US" dirty="0" err="1"/>
              <a:t>centred</a:t>
            </a:r>
            <a:r>
              <a:rPr lang="en-US" dirty="0"/>
              <a:t> practice</a:t>
            </a:r>
          </a:p>
          <a:p>
            <a:r>
              <a:rPr lang="en-US" dirty="0"/>
              <a:t>with older people and Tanya </a:t>
            </a:r>
            <a:r>
              <a:rPr lang="en-US" dirty="0" err="1"/>
              <a:t>McCance’s</a:t>
            </a:r>
            <a:r>
              <a:rPr lang="sl-SI" dirty="0"/>
              <a:t> </a:t>
            </a:r>
            <a:r>
              <a:rPr lang="en-US" dirty="0"/>
              <a:t>(2003) framework that focused on patients’</a:t>
            </a:r>
            <a:r>
              <a:rPr lang="sl-SI" dirty="0"/>
              <a:t> </a:t>
            </a:r>
            <a:r>
              <a:rPr lang="en-US" dirty="0"/>
              <a:t>and nurses’ experience of caring in nursing.</a:t>
            </a:r>
          </a:p>
          <a:p>
            <a:endParaRPr lang="sl-SI" dirty="0"/>
          </a:p>
          <a:p>
            <a:r>
              <a:rPr lang="sl-SI" dirty="0" err="1"/>
              <a:t>Their</a:t>
            </a:r>
            <a:r>
              <a:rPr lang="en-US" dirty="0"/>
              <a:t> first publication (McCormack and</a:t>
            </a:r>
            <a:r>
              <a:rPr lang="sl-SI" dirty="0"/>
              <a:t> </a:t>
            </a:r>
            <a:r>
              <a:rPr lang="en-US" dirty="0" err="1"/>
              <a:t>McCance</a:t>
            </a:r>
            <a:r>
              <a:rPr lang="en-US" dirty="0"/>
              <a:t> 2006) –</a:t>
            </a:r>
            <a:r>
              <a:rPr lang="sl-SI" dirty="0"/>
              <a:t> </a:t>
            </a:r>
            <a:r>
              <a:rPr lang="en-US" dirty="0"/>
              <a:t>set out the processes involved in</a:t>
            </a:r>
            <a:r>
              <a:rPr lang="sl-SI" dirty="0"/>
              <a:t> </a:t>
            </a:r>
            <a:r>
              <a:rPr lang="en-US" dirty="0"/>
              <a:t>developing the framework. More significantly,</a:t>
            </a:r>
            <a:r>
              <a:rPr lang="sl-SI" dirty="0"/>
              <a:t> </a:t>
            </a:r>
            <a:r>
              <a:rPr lang="en-US" dirty="0"/>
              <a:t>the specific shared philosophical underpinnings</a:t>
            </a:r>
          </a:p>
          <a:p>
            <a:r>
              <a:rPr lang="en-US" dirty="0"/>
              <a:t>that enabled two conceptual frameworks to be</a:t>
            </a:r>
            <a:r>
              <a:rPr lang="sl-SI" dirty="0"/>
              <a:t> </a:t>
            </a:r>
            <a:r>
              <a:rPr lang="en-US" dirty="0"/>
              <a:t>combined into one theoretical framework were</a:t>
            </a:r>
            <a:r>
              <a:rPr lang="sl-SI" dirty="0"/>
              <a:t> </a:t>
            </a:r>
            <a:r>
              <a:rPr lang="en-US" dirty="0"/>
              <a:t>described. This shared philosophical starting</a:t>
            </a:r>
            <a:r>
              <a:rPr lang="sl-SI" dirty="0"/>
              <a:t> </a:t>
            </a:r>
            <a:r>
              <a:rPr lang="en-US" dirty="0"/>
              <a:t>point enabled us to set out the key aspects</a:t>
            </a:r>
          </a:p>
          <a:p>
            <a:r>
              <a:rPr lang="en-US" dirty="0"/>
              <a:t>of what it means to be a ‘person’ that were</a:t>
            </a:r>
            <a:r>
              <a:rPr lang="sl-SI" dirty="0"/>
              <a:t> </a:t>
            </a:r>
            <a:r>
              <a:rPr lang="en-US" dirty="0"/>
              <a:t>consistent with a philosophy of human science</a:t>
            </a:r>
            <a:r>
              <a:rPr lang="sl-SI" dirty="0"/>
              <a:t> </a:t>
            </a:r>
            <a:r>
              <a:rPr lang="en-US" dirty="0"/>
              <a:t>and embraced key human science principles</a:t>
            </a:r>
            <a:r>
              <a:rPr lang="sl-SI" dirty="0"/>
              <a:t> </a:t>
            </a:r>
            <a:r>
              <a:rPr lang="en-US" dirty="0"/>
              <a:t>of freedom, holism, </a:t>
            </a:r>
            <a:r>
              <a:rPr lang="en-US" dirty="0" err="1"/>
              <a:t>relationality</a:t>
            </a:r>
            <a:r>
              <a:rPr lang="en-US" dirty="0"/>
              <a:t>, time and</a:t>
            </a:r>
          </a:p>
          <a:p>
            <a:r>
              <a:rPr lang="en-US" dirty="0"/>
              <a:t>knowledge (</a:t>
            </a:r>
            <a:r>
              <a:rPr lang="en-US" dirty="0" err="1"/>
              <a:t>McCance</a:t>
            </a:r>
            <a:r>
              <a:rPr lang="en-US" dirty="0"/>
              <a:t> and McCormack 2017).</a:t>
            </a:r>
            <a:endParaRPr lang="sl-SI" dirty="0"/>
          </a:p>
          <a:p>
            <a:endParaRPr lang="sl-SI" dirty="0"/>
          </a:p>
          <a:p>
            <a:r>
              <a:rPr lang="en-US" dirty="0"/>
              <a:t>We can see the historical shift between the versions of the framework (McCormack and </a:t>
            </a:r>
            <a:r>
              <a:rPr lang="en-US" dirty="0" err="1"/>
              <a:t>McCance</a:t>
            </a:r>
            <a:r>
              <a:rPr lang="en-US" dirty="0"/>
              <a:t>,</a:t>
            </a:r>
            <a:r>
              <a:rPr lang="sl-SI" dirty="0"/>
              <a:t> </a:t>
            </a:r>
            <a:r>
              <a:rPr lang="en-US" dirty="0"/>
              <a:t>2006, 2017). For example, in 2006 outcomes were patient focused, ‘creating a therapeutic culture’,</a:t>
            </a:r>
          </a:p>
          <a:p>
            <a:r>
              <a:rPr lang="en-US" dirty="0"/>
              <a:t>while in the 2017 version intended outcomes are more inclusive of staff and the ‘existence of healthful</a:t>
            </a:r>
            <a:r>
              <a:rPr lang="sl-SI" dirty="0"/>
              <a:t> </a:t>
            </a:r>
            <a:r>
              <a:rPr lang="en-US" dirty="0"/>
              <a:t>cultures’, while the language has changed from working with patients’ values to working with peoples</a:t>
            </a:r>
          </a:p>
          <a:p>
            <a:r>
              <a:rPr lang="en-US" dirty="0"/>
              <a:t>values to be more inclusive of others (McCormack and </a:t>
            </a:r>
            <a:r>
              <a:rPr lang="en-US" dirty="0" err="1"/>
              <a:t>McCance</a:t>
            </a:r>
            <a:r>
              <a:rPr lang="en-US" dirty="0"/>
              <a:t>, 2006, 2019). In the 2017 version, a</a:t>
            </a:r>
            <a:r>
              <a:rPr lang="sl-SI" dirty="0"/>
              <a:t> </a:t>
            </a:r>
            <a:r>
              <a:rPr lang="en-US" dirty="0"/>
              <a:t>fifth layer was added to acknowledge the influence of the broader macro systems on person-</a:t>
            </a:r>
            <a:r>
              <a:rPr lang="en-US" dirty="0" err="1"/>
              <a:t>centred</a:t>
            </a:r>
            <a:endParaRPr lang="en-US" dirty="0"/>
          </a:p>
          <a:p>
            <a:r>
              <a:rPr lang="en-US" dirty="0"/>
              <a:t>cultures and practices. The name changed from a nursing framework to a practice framework to be</a:t>
            </a:r>
            <a:r>
              <a:rPr lang="sl-SI" dirty="0"/>
              <a:t> </a:t>
            </a:r>
            <a:r>
              <a:rPr lang="en-US" dirty="0"/>
              <a:t>more inclusive of other professions, although the Person-</a:t>
            </a:r>
            <a:r>
              <a:rPr lang="en-US" dirty="0" err="1"/>
              <a:t>centred</a:t>
            </a:r>
            <a:r>
              <a:rPr lang="en-US" dirty="0"/>
              <a:t> Nursing Framework is still available</a:t>
            </a:r>
          </a:p>
          <a:p>
            <a:r>
              <a:rPr lang="en-US" dirty="0"/>
              <a:t>for nursing work.</a:t>
            </a:r>
            <a:endParaRPr lang="sl-SI" dirty="0"/>
          </a:p>
          <a:p>
            <a:endParaRPr lang="sl-SI" dirty="0"/>
          </a:p>
          <a:p>
            <a:r>
              <a:rPr lang="en-GB" sz="1200" b="0" i="0" u="none" strike="noStrike" kern="1200" baseline="0" dirty="0">
                <a:solidFill>
                  <a:schemeClr val="tx1"/>
                </a:solidFill>
                <a:latin typeface="+mn-lt"/>
                <a:ea typeface="+mn-ea"/>
                <a:cs typeface="+mn-cs"/>
              </a:rPr>
              <a:t>The framework</a:t>
            </a:r>
            <a:r>
              <a:rPr lang="sl-S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provides guidance on how to relate to and respect the personhood of staff, patients and self.</a:t>
            </a:r>
            <a:endParaRPr lang="sl-SI" dirty="0"/>
          </a:p>
          <a:p>
            <a:endParaRPr lang="sl-SI" dirty="0"/>
          </a:p>
          <a:p>
            <a:endParaRPr lang="sl-SI" dirty="0"/>
          </a:p>
          <a:p>
            <a:r>
              <a:rPr lang="en-GB" dirty="0"/>
              <a:t>https://www.fons.org/Resources/Documents/Journal/Vol10No2/IPDJ_1002_003.pdf</a:t>
            </a:r>
          </a:p>
          <a:p>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7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a:p>
            <a:r>
              <a:rPr lang="en-US" dirty="0"/>
              <a:t>The use of the terms ‘person-</a:t>
            </a:r>
            <a:r>
              <a:rPr lang="en-US" dirty="0" err="1"/>
              <a:t>centredness</a:t>
            </a:r>
            <a:r>
              <a:rPr lang="en-US" dirty="0"/>
              <a:t>’ and ‘person-</a:t>
            </a:r>
            <a:r>
              <a:rPr lang="en-US" dirty="0" err="1"/>
              <a:t>centred</a:t>
            </a:r>
            <a:r>
              <a:rPr lang="en-US" dirty="0"/>
              <a:t> care’ has become increasingly common</a:t>
            </a:r>
            <a:r>
              <a:rPr lang="sl-SI" dirty="0"/>
              <a:t> </a:t>
            </a:r>
            <a:r>
              <a:rPr lang="en-US" dirty="0"/>
              <a:t>in health and social care services at a global level. A cynic might argue that the term is being used as</a:t>
            </a:r>
          </a:p>
          <a:p>
            <a:r>
              <a:rPr lang="en-US" dirty="0"/>
              <a:t>a ‘catch-all’ for anything to do with high-quality health and social care but we would contend that it</a:t>
            </a:r>
            <a:r>
              <a:rPr lang="sl-SI" dirty="0"/>
              <a:t> </a:t>
            </a:r>
            <a:r>
              <a:rPr lang="en-US" dirty="0"/>
              <a:t>is representative of something more significant than this, namely, a movement that has an explicit</a:t>
            </a:r>
          </a:p>
          <a:p>
            <a:r>
              <a:rPr lang="en-US" dirty="0"/>
              <a:t>focus on </a:t>
            </a:r>
            <a:r>
              <a:rPr lang="en-US" dirty="0" err="1"/>
              <a:t>humanising</a:t>
            </a:r>
            <a:r>
              <a:rPr lang="en-US" dirty="0"/>
              <a:t> health services and ensuring the patient/client is at the </a:t>
            </a:r>
            <a:r>
              <a:rPr lang="en-US" dirty="0" err="1"/>
              <a:t>centre</a:t>
            </a:r>
            <a:r>
              <a:rPr lang="en-US" dirty="0"/>
              <a:t> of care delivery.</a:t>
            </a:r>
            <a:r>
              <a:rPr lang="sl-SI" dirty="0"/>
              <a:t> </a:t>
            </a:r>
            <a:r>
              <a:rPr lang="en-US" dirty="0"/>
              <a:t>In this context, the body of evidence supporting the processes and outcomes associated with </a:t>
            </a:r>
            <a:r>
              <a:rPr lang="en-US" dirty="0" err="1"/>
              <a:t>personcentredness</a:t>
            </a:r>
            <a:endParaRPr lang="en-US" dirty="0"/>
          </a:p>
          <a:p>
            <a:r>
              <a:rPr lang="en-US" dirty="0"/>
              <a:t>in health and social care is constantly growing and becoming increasingly diverse.</a:t>
            </a:r>
            <a:endParaRPr lang="sl-SI" dirty="0"/>
          </a:p>
          <a:p>
            <a:endParaRPr lang="sl-SI" dirty="0"/>
          </a:p>
          <a:p>
            <a:r>
              <a:rPr lang="en-US" dirty="0"/>
              <a:t>The Person-</a:t>
            </a:r>
            <a:r>
              <a:rPr lang="en-US" dirty="0" err="1"/>
              <a:t>centred</a:t>
            </a:r>
            <a:r>
              <a:rPr lang="en-US" dirty="0"/>
              <a:t> Practice Framework reflects the essence of human caring.  Caring is a central concept in all health and social care practice, no matter the context or profession.  Meaningful caring involves the interaction between values, beliefs and attitudes and is a far more complex activity than is often perceived, requiring intentional actions by health and social care workers.  Caring requires us to know ourselves and in developing this self-knowing, care practices (such as washing, dressing, helping with food and drink, help with using the toilet </a:t>
            </a:r>
            <a:r>
              <a:rPr lang="en-US" dirty="0" err="1"/>
              <a:t>etc</a:t>
            </a:r>
            <a:r>
              <a:rPr lang="en-US" dirty="0"/>
              <a:t>) can be elevated from a series of tasks to opportunities for engaging with the whole person and with everything that is important to them in their lives. McCormack &amp; </a:t>
            </a:r>
            <a:r>
              <a:rPr lang="en-US" dirty="0" err="1"/>
              <a:t>McCance</a:t>
            </a:r>
            <a:r>
              <a:rPr lang="en-US" dirty="0"/>
              <a:t> define person-</a:t>
            </a:r>
            <a:r>
              <a:rPr lang="en-US" dirty="0" err="1"/>
              <a:t>centred</a:t>
            </a:r>
            <a:r>
              <a:rPr lang="en-US" dirty="0"/>
              <a:t> practice as:</a:t>
            </a:r>
          </a:p>
          <a:p>
            <a:endParaRPr lang="en-US" dirty="0"/>
          </a:p>
          <a:p>
            <a:r>
              <a:rPr lang="en-US" dirty="0"/>
              <a:t>“… focusing on the formation and fostering of healthful relationships with service users and others significant to them in their lives, as well as between all care providers. It is underpinned by values of respect for persons (personhood), individual right to self-determination, mutual respect and understanding. It is enabled by cultures of empowerment that foster continuous approaches to practice development” (McCormack &amp; </a:t>
            </a:r>
            <a:r>
              <a:rPr lang="en-US" dirty="0" err="1"/>
              <a:t>McCance</a:t>
            </a:r>
            <a:r>
              <a:rPr lang="en-US" dirty="0"/>
              <a:t>, 2017)</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14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The Person-</a:t>
            </a:r>
            <a:r>
              <a:rPr lang="en-US" dirty="0" err="1"/>
              <a:t>centred</a:t>
            </a:r>
            <a:r>
              <a:rPr lang="en-US" dirty="0"/>
              <a:t> Practice Framework was derived from McCormack’s conceptual framework (2001, 2003) focusing on person-</a:t>
            </a:r>
            <a:r>
              <a:rPr lang="en-US" dirty="0" err="1"/>
              <a:t>centred</a:t>
            </a:r>
            <a:r>
              <a:rPr lang="en-US" dirty="0"/>
              <a:t> practice with older people, and the framework of </a:t>
            </a:r>
            <a:r>
              <a:rPr lang="en-US" dirty="0" err="1"/>
              <a:t>McCance</a:t>
            </a:r>
            <a:r>
              <a:rPr lang="en-US" dirty="0"/>
              <a:t> et al. (2001) focusing on patients and nurses experience of caring in nursing. The Person-</a:t>
            </a:r>
            <a:r>
              <a:rPr lang="en-US" dirty="0" err="1"/>
              <a:t>centred</a:t>
            </a:r>
            <a:r>
              <a:rPr lang="en-US" dirty="0"/>
              <a:t> Practice Framework has been adopted globally as a way of </a:t>
            </a:r>
            <a:r>
              <a:rPr lang="en-US" dirty="0" err="1"/>
              <a:t>conceptualising</a:t>
            </a:r>
            <a:r>
              <a:rPr lang="en-US" dirty="0"/>
              <a:t> nursing policy, practice, education and research.  It has been used to inform care-delivery models (McCormack et al 2012), curriculum frameworks (McCormack &amp; Dewing 2019), research methodologies and research practices (McCormack et al 2017).  The framework sets out what </a:t>
            </a:r>
            <a:r>
              <a:rPr lang="sl-SI" dirty="0" err="1"/>
              <a:t>authors</a:t>
            </a:r>
            <a:r>
              <a:rPr lang="en-US" dirty="0"/>
              <a:t> have determined, through more than 20 years of research and practice development, to be the key components of person-</a:t>
            </a:r>
            <a:r>
              <a:rPr lang="en-US" dirty="0" err="1"/>
              <a:t>centred</a:t>
            </a:r>
            <a:r>
              <a:rPr lang="en-US" dirty="0"/>
              <a:t> practice.</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81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a:p>
            <a:r>
              <a:rPr lang="en-US" dirty="0"/>
              <a:t>The Person-</a:t>
            </a:r>
            <a:r>
              <a:rPr lang="en-US" dirty="0" err="1"/>
              <a:t>centred</a:t>
            </a:r>
            <a:r>
              <a:rPr lang="en-US" dirty="0"/>
              <a:t> Practice Framework (McCormack and </a:t>
            </a:r>
            <a:r>
              <a:rPr lang="en-US" dirty="0" err="1"/>
              <a:t>McCance</a:t>
            </a:r>
            <a:r>
              <a:rPr lang="en-US" dirty="0"/>
              <a:t>, 2017)</a:t>
            </a:r>
            <a:r>
              <a:rPr lang="sl-SI" dirty="0"/>
              <a:t> is d</a:t>
            </a:r>
            <a:r>
              <a:rPr lang="en-US" dirty="0"/>
              <a:t>escribed as a mid-range</a:t>
            </a:r>
            <a:r>
              <a:rPr lang="sl-SI" dirty="0"/>
              <a:t> </a:t>
            </a:r>
            <a:r>
              <a:rPr lang="en-US" dirty="0"/>
              <a:t>theory, it is ‘more concrete and narrower than grand theories; made up of a limited number of concepts and propositions that are written at a relatively concrete and specific level’ (Fawcett, 2005, p 34). This</a:t>
            </a:r>
            <a:r>
              <a:rPr lang="sl-SI" dirty="0"/>
              <a:t> </a:t>
            </a:r>
            <a:r>
              <a:rPr lang="en-US" dirty="0"/>
              <a:t>assists with reflection on, and </a:t>
            </a:r>
            <a:r>
              <a:rPr lang="en-US" dirty="0" err="1"/>
              <a:t>operationalisation</a:t>
            </a:r>
            <a:r>
              <a:rPr lang="en-US" dirty="0"/>
              <a:t> of person-</a:t>
            </a:r>
            <a:r>
              <a:rPr lang="en-US" dirty="0" err="1"/>
              <a:t>centred</a:t>
            </a:r>
            <a:r>
              <a:rPr lang="en-US" dirty="0"/>
              <a:t> practices across disciplines, with</a:t>
            </a:r>
            <a:r>
              <a:rPr lang="sl-SI" dirty="0"/>
              <a:t> </a:t>
            </a:r>
            <a:r>
              <a:rPr lang="en-US" dirty="0"/>
              <a:t>different stakeholders and at different healthcare levels. </a:t>
            </a:r>
            <a:endParaRPr lang="sl-SI" dirty="0"/>
          </a:p>
          <a:p>
            <a:endParaRPr lang="sl-SI" dirty="0"/>
          </a:p>
          <a:p>
            <a:r>
              <a:rPr lang="en-US" dirty="0"/>
              <a:t>It comprises five key interrelating elements:</a:t>
            </a:r>
          </a:p>
          <a:p>
            <a:pPr marL="171450" indent="-171450">
              <a:buFontTx/>
              <a:buChar char="-"/>
            </a:pPr>
            <a:r>
              <a:rPr lang="en-US" dirty="0"/>
              <a:t>the macro context; </a:t>
            </a:r>
            <a:endParaRPr lang="sl-SI" dirty="0"/>
          </a:p>
          <a:p>
            <a:pPr marL="171450" indent="-171450">
              <a:buFontTx/>
              <a:buChar char="-"/>
            </a:pPr>
            <a:r>
              <a:rPr lang="en-US" dirty="0"/>
              <a:t>prerequisites required by care providers; </a:t>
            </a:r>
            <a:endParaRPr lang="sl-SI" dirty="0"/>
          </a:p>
          <a:p>
            <a:pPr marL="171450" indent="-171450">
              <a:buFontTx/>
              <a:buChar char="-"/>
            </a:pPr>
            <a:r>
              <a:rPr lang="en-US" dirty="0"/>
              <a:t>the care environment; and </a:t>
            </a:r>
            <a:endParaRPr lang="sl-SI" dirty="0"/>
          </a:p>
          <a:p>
            <a:pPr marL="171450" indent="-171450">
              <a:buFontTx/>
              <a:buChar char="-"/>
            </a:pPr>
            <a:r>
              <a:rPr lang="en-US" dirty="0"/>
              <a:t>person-</a:t>
            </a:r>
            <a:r>
              <a:rPr lang="en-US" dirty="0" err="1"/>
              <a:t>centred</a:t>
            </a:r>
            <a:r>
              <a:rPr lang="sl-SI" dirty="0"/>
              <a:t> </a:t>
            </a:r>
            <a:r>
              <a:rPr lang="en-US" dirty="0"/>
              <a:t>processes, </a:t>
            </a:r>
            <a:endParaRPr lang="sl-SI" dirty="0"/>
          </a:p>
          <a:p>
            <a:pPr marL="171450" indent="-171450">
              <a:buFontTx/>
              <a:buChar char="-"/>
            </a:pPr>
            <a:r>
              <a:rPr lang="en-US" dirty="0"/>
              <a:t>all leading to person-</a:t>
            </a:r>
            <a:r>
              <a:rPr lang="en-US" dirty="0" err="1"/>
              <a:t>centred</a:t>
            </a:r>
            <a:r>
              <a:rPr lang="en-US" dirty="0"/>
              <a:t> outcomes, with the important element of strategic support</a:t>
            </a:r>
            <a:r>
              <a:rPr lang="sl-SI" dirty="0"/>
              <a:t> </a:t>
            </a:r>
            <a:r>
              <a:rPr lang="en-US" dirty="0"/>
              <a:t>(macro-context) being at the outer ring of the framework (see Figure 1). </a:t>
            </a:r>
            <a:endParaRPr lang="sl-SI" dirty="0"/>
          </a:p>
          <a:p>
            <a:pPr marL="0" indent="0">
              <a:buFontTx/>
              <a:buNone/>
            </a:pPr>
            <a:endParaRPr lang="sl-SI" dirty="0"/>
          </a:p>
          <a:p>
            <a:pPr marL="0" indent="0">
              <a:buFontTx/>
              <a:buNone/>
            </a:pPr>
            <a:r>
              <a:rPr lang="en-US" dirty="0"/>
              <a:t>It provides a common language,</a:t>
            </a:r>
            <a:r>
              <a:rPr lang="sl-SI" dirty="0"/>
              <a:t> </a:t>
            </a:r>
            <a:r>
              <a:rPr lang="en-US" dirty="0"/>
              <a:t>a shared meaning and an understanding of the enablers and barriers to delivering a person-</a:t>
            </a:r>
            <a:r>
              <a:rPr lang="en-US" dirty="0" err="1"/>
              <a:t>centred</a:t>
            </a:r>
            <a:r>
              <a:rPr lang="sl-SI" dirty="0"/>
              <a:t> </a:t>
            </a:r>
            <a:r>
              <a:rPr lang="en-US" dirty="0"/>
              <a:t>culture, unlike other models which consider only the relational elements. This framework recognizes the importance of these relationships and provides clarity of how they can be </a:t>
            </a:r>
            <a:r>
              <a:rPr lang="en-US" dirty="0" err="1"/>
              <a:t>operationalised</a:t>
            </a:r>
            <a:r>
              <a:rPr lang="en-US" dirty="0"/>
              <a:t> through</a:t>
            </a:r>
            <a:r>
              <a:rPr lang="sl-SI" dirty="0"/>
              <a:t> </a:t>
            </a:r>
            <a:r>
              <a:rPr lang="en-US" dirty="0"/>
              <a:t>the person-</a:t>
            </a:r>
            <a:r>
              <a:rPr lang="en-US" dirty="0" err="1"/>
              <a:t>centred</a:t>
            </a:r>
            <a:r>
              <a:rPr lang="en-US" dirty="0"/>
              <a:t> processes, prerequisites and the environment in which care occurs. </a:t>
            </a:r>
            <a:endParaRPr lang="sl-SI" dirty="0"/>
          </a:p>
          <a:p>
            <a:endParaRPr lang="sl-SI" dirty="0"/>
          </a:p>
          <a:p>
            <a:r>
              <a:rPr lang="en-US" dirty="0"/>
              <a:t>The influence</a:t>
            </a:r>
            <a:r>
              <a:rPr lang="sl-SI" dirty="0"/>
              <a:t> </a:t>
            </a:r>
            <a:r>
              <a:rPr lang="en-US" dirty="0"/>
              <a:t>of </a:t>
            </a:r>
            <a:r>
              <a:rPr lang="en-US" dirty="0" err="1"/>
              <a:t>Kitwood</a:t>
            </a:r>
            <a:r>
              <a:rPr lang="en-US" dirty="0"/>
              <a:t> and Kant can be seen within the framework. The framework</a:t>
            </a:r>
            <a:r>
              <a:rPr lang="sl-SI" dirty="0"/>
              <a:t> </a:t>
            </a:r>
            <a:r>
              <a:rPr lang="en-US" dirty="0"/>
              <a:t>provides guidance on how to relate to and respect the personhood of staff, patients and self.</a:t>
            </a:r>
            <a:endParaRPr lang="sl-SI" dirty="0"/>
          </a:p>
          <a:p>
            <a:endParaRPr lang="sl-SI" dirty="0"/>
          </a:p>
          <a:p>
            <a:r>
              <a:rPr lang="sl-SI" dirty="0" err="1"/>
              <a:t>Five</a:t>
            </a:r>
            <a:r>
              <a:rPr lang="sl-SI" dirty="0"/>
              <a:t> </a:t>
            </a:r>
            <a:r>
              <a:rPr lang="sl-SI" dirty="0" err="1"/>
              <a:t>key</a:t>
            </a:r>
            <a:r>
              <a:rPr lang="sl-SI" dirty="0"/>
              <a:t> </a:t>
            </a:r>
            <a:r>
              <a:rPr lang="sl-SI" dirty="0" err="1"/>
              <a:t>domains</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14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11/7/2023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48667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11/7/2023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3799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11/7/2023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82842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11/7/2023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865493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11/7/2023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02959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11/7/2023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0134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11/7/2023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44997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11/7/2023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36153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FA52C-DBA5-455A-00A8-86BD2734D5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44024E5-F026-887B-0652-A2AB6F65327A}"/>
              </a:ext>
            </a:extLst>
          </p:cNvPr>
          <p:cNvSpPr>
            <a:spLocks noGrp="1"/>
          </p:cNvSpPr>
          <p:nvPr>
            <p:ph type="dt" sz="half" idx="10"/>
          </p:nvPr>
        </p:nvSpPr>
        <p:spPr/>
        <p:txBody>
          <a:bodyPr/>
          <a:lstStyle/>
          <a:p>
            <a:fld id="{D3FE42E8-8B57-452D-A122-4DCE9AC771EF}" type="datetime1">
              <a:rPr lang="en-US" smtClean="0"/>
              <a:t>11/7/2023</a:t>
            </a:fld>
            <a:endParaRPr lang="en-US"/>
          </a:p>
        </p:txBody>
      </p:sp>
      <p:sp>
        <p:nvSpPr>
          <p:cNvPr id="4" name="Platshållare för sidfot 3">
            <a:extLst>
              <a:ext uri="{FF2B5EF4-FFF2-40B4-BE49-F238E27FC236}">
                <a16:creationId xmlns:a16="http://schemas.microsoft.com/office/drawing/2014/main" id="{A8402714-F866-B0FC-1657-94A9931042FE}"/>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9BA06C99-7B20-E2B5-1E8A-945C7614FDF0}"/>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62464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11/7/2023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0364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11/7/2023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4466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A9807-2DBD-291C-D985-30E077F44FB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22B7B87-88FA-57E4-4563-B6B290C90C19}"/>
              </a:ext>
            </a:extLst>
          </p:cNvPr>
          <p:cNvSpPr>
            <a:spLocks noGrp="1"/>
          </p:cNvSpPr>
          <p:nvPr>
            <p:ph type="dt" sz="half" idx="10"/>
          </p:nvPr>
        </p:nvSpPr>
        <p:spPr/>
        <p:txBody>
          <a:bodyPr/>
          <a:lstStyle/>
          <a:p>
            <a:fld id="{D3FE42E8-8B57-452D-A122-4DCE9AC771EF}" type="datetime1">
              <a:rPr lang="en-US" smtClean="0"/>
              <a:t>11/7/2023</a:t>
            </a:fld>
            <a:endParaRPr lang="en-US"/>
          </a:p>
        </p:txBody>
      </p:sp>
      <p:sp>
        <p:nvSpPr>
          <p:cNvPr id="4" name="Platshållare för sidfot 3">
            <a:extLst>
              <a:ext uri="{FF2B5EF4-FFF2-40B4-BE49-F238E27FC236}">
                <a16:creationId xmlns:a16="http://schemas.microsoft.com/office/drawing/2014/main" id="{78B8B396-731C-DD77-2651-388E139DCCCA}"/>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B74479BB-262C-3368-49E1-911A599C62B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08045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11/7/2023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20114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11/7/2023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193376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E6A20806-B56E-43E5-C9CF-AE70E281C9E1}"/>
              </a:ext>
            </a:extLst>
          </p:cNvPr>
          <p:cNvSpPr>
            <a:spLocks noGrp="1"/>
          </p:cNvSpPr>
          <p:nvPr>
            <p:ph type="title"/>
          </p:nvPr>
        </p:nvSpPr>
        <p:spPr>
          <a:xfrm>
            <a:off x="1372927" y="1498600"/>
            <a:ext cx="3702052" cy="4114800"/>
          </a:xfrm>
        </p:spPr>
        <p:txBody>
          <a:bodyPr anchor="ctr">
            <a:normAutofit/>
          </a:bodyPr>
          <a:lstStyle/>
          <a:p>
            <a:pPr algn="ctr"/>
            <a:r>
              <a:rPr lang="sl-SI" dirty="0" err="1"/>
              <a:t>Framework</a:t>
            </a:r>
            <a:r>
              <a:rPr lang="sl-SI" dirty="0"/>
              <a:t> </a:t>
            </a:r>
            <a:br>
              <a:rPr lang="sl-SI" dirty="0"/>
            </a:br>
            <a:r>
              <a:rPr lang="sl-SI" dirty="0" err="1"/>
              <a:t>MCCormack</a:t>
            </a:r>
            <a:r>
              <a:rPr lang="sl-SI" dirty="0"/>
              <a:t> </a:t>
            </a:r>
            <a:br>
              <a:rPr lang="sl-SI" dirty="0"/>
            </a:br>
            <a:r>
              <a:rPr lang="sl-SI" dirty="0"/>
              <a:t>&amp; </a:t>
            </a:r>
            <a:r>
              <a:rPr lang="sl-SI" dirty="0" err="1"/>
              <a:t>McCance</a:t>
            </a:r>
            <a:r>
              <a:rPr lang="sl-SI" dirty="0"/>
              <a:t>, 2006,2010,2017</a:t>
            </a:r>
            <a:endParaRPr lang="sv-SE" dirty="0"/>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Označba mesta vsebine 5"/>
          <p:cNvPicPr>
            <a:picLocks noGrp="1" noChangeAspect="1"/>
          </p:cNvPicPr>
          <p:nvPr>
            <p:ph idx="1"/>
          </p:nvPr>
        </p:nvPicPr>
        <p:blipFill>
          <a:blip r:embed="rId5"/>
          <a:stretch>
            <a:fillRect/>
          </a:stretch>
        </p:blipFill>
        <p:spPr>
          <a:xfrm>
            <a:off x="6146764" y="685800"/>
            <a:ext cx="5994472" cy="5883719"/>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8386785"/>
      </p:ext>
    </p:extLst>
  </p:cSld>
  <p:clrMapOvr>
    <a:masterClrMapping/>
  </p:clrMapOvr>
  <mc:AlternateContent xmlns:mc="http://schemas.openxmlformats.org/markup-compatibility/2006" xmlns:p14="http://schemas.microsoft.com/office/powerpoint/2010/main">
    <mc:Choice Requires="p14">
      <p:transition spd="slow" p14:dur="2000" advTm="213814"/>
    </mc:Choice>
    <mc:Fallback xmlns="">
      <p:transition spd="slow" advTm="21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11A78F1E-0C10-AF7D-0204-60CCF43BF360}"/>
              </a:ext>
            </a:extLst>
          </p:cNvPr>
          <p:cNvSpPr>
            <a:spLocks noGrp="1"/>
          </p:cNvSpPr>
          <p:nvPr>
            <p:ph type="title"/>
          </p:nvPr>
        </p:nvSpPr>
        <p:spPr>
          <a:xfrm>
            <a:off x="1371599" y="1010097"/>
            <a:ext cx="9486901" cy="1010088"/>
          </a:xfrm>
          <a:solidFill>
            <a:schemeClr val="bg1">
              <a:lumMod val="85000"/>
            </a:schemeClr>
          </a:solidFill>
        </p:spPr>
        <p:txBody>
          <a:bodyPr anchor="b">
            <a:normAutofit/>
          </a:bodyPr>
          <a:lstStyle/>
          <a:p>
            <a:pPr algn="ctr"/>
            <a:r>
              <a:rPr lang="sv-SE" dirty="0"/>
              <a:t>Person-centred practice</a:t>
            </a:r>
          </a:p>
        </p:txBody>
      </p:sp>
      <p:sp>
        <p:nvSpPr>
          <p:cNvPr id="3" name="Platshållare för innehåll 2">
            <a:extLst>
              <a:ext uri="{FF2B5EF4-FFF2-40B4-BE49-F238E27FC236}">
                <a16:creationId xmlns:a16="http://schemas.microsoft.com/office/drawing/2014/main" id="{042EEAC1-F699-E59A-E358-C57452A2AF27}"/>
              </a:ext>
            </a:extLst>
          </p:cNvPr>
          <p:cNvSpPr>
            <a:spLocks noGrp="1"/>
          </p:cNvSpPr>
          <p:nvPr>
            <p:ph idx="1"/>
          </p:nvPr>
        </p:nvSpPr>
        <p:spPr>
          <a:xfrm>
            <a:off x="1371600" y="2206257"/>
            <a:ext cx="9486901" cy="3540642"/>
          </a:xfrm>
          <a:solidFill>
            <a:schemeClr val="bg1">
              <a:lumMod val="85000"/>
            </a:schemeClr>
          </a:solidFill>
        </p:spPr>
        <p:txBody>
          <a:bodyPr>
            <a:normAutofit/>
          </a:bodyPr>
          <a:lstStyle/>
          <a:p>
            <a:r>
              <a:rPr lang="en-US" dirty="0"/>
              <a:t>PCP as defined by McCormack and </a:t>
            </a:r>
            <a:r>
              <a:rPr lang="en-US" dirty="0" err="1"/>
              <a:t>McCance</a:t>
            </a:r>
            <a:r>
              <a:rPr lang="en-US" dirty="0"/>
              <a:t> (2017, p 3) is:</a:t>
            </a:r>
          </a:p>
          <a:p>
            <a:pPr marL="0" indent="0">
              <a:buNone/>
            </a:pPr>
            <a:endParaRPr lang="en-US" dirty="0"/>
          </a:p>
          <a:p>
            <a:pPr marL="0" indent="0" algn="just">
              <a:buNone/>
            </a:pPr>
            <a:r>
              <a:rPr lang="en-US" dirty="0"/>
              <a:t>‘An approach to practice established through the formation and fostering of healthful relationships between all care providers, service users and others significant to them in their lives. It is underpinned by the values of respect for persons, individuals’ right to self-determination, mutual respect and understanding. It is enabled by cultures of empowerment that foster continuous approaches to practice development.’</a:t>
            </a:r>
          </a:p>
          <a:p>
            <a:endParaRPr lang="sv-SE"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7255546"/>
      </p:ext>
    </p:extLst>
  </p:cSld>
  <p:clrMapOvr>
    <a:masterClrMapping/>
  </p:clrMapOvr>
  <mc:AlternateContent xmlns:mc="http://schemas.openxmlformats.org/markup-compatibility/2006" xmlns:p14="http://schemas.microsoft.com/office/powerpoint/2010/main">
    <mc:Choice Requires="p14">
      <p:transition spd="slow" p14:dur="2000" advTm="156480"/>
    </mc:Choice>
    <mc:Fallback xmlns="">
      <p:transition spd="slow" advTm="15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E6A20806-B56E-43E5-C9CF-AE70E281C9E1}"/>
              </a:ext>
            </a:extLst>
          </p:cNvPr>
          <p:cNvSpPr>
            <a:spLocks noGrp="1"/>
          </p:cNvSpPr>
          <p:nvPr>
            <p:ph type="title"/>
          </p:nvPr>
        </p:nvSpPr>
        <p:spPr>
          <a:xfrm>
            <a:off x="1359795" y="1181100"/>
            <a:ext cx="3702052" cy="4114800"/>
          </a:xfrm>
        </p:spPr>
        <p:txBody>
          <a:bodyPr anchor="ctr">
            <a:normAutofit/>
          </a:bodyPr>
          <a:lstStyle/>
          <a:p>
            <a:pPr algn="ctr"/>
            <a:r>
              <a:rPr lang="sv-SE" dirty="0"/>
              <a:t>Person centred</a:t>
            </a:r>
            <a:br>
              <a:rPr lang="sv-SE" dirty="0"/>
            </a:br>
            <a:r>
              <a:rPr lang="sv-SE" dirty="0"/>
              <a:t>practice</a:t>
            </a:r>
            <a:br>
              <a:rPr lang="sv-SE" dirty="0"/>
            </a:br>
            <a:r>
              <a:rPr lang="sv-SE" dirty="0"/>
              <a:t>framework</a:t>
            </a:r>
            <a:br>
              <a:rPr lang="sv-SE" dirty="0"/>
            </a:br>
            <a:br>
              <a:rPr lang="sv-SE" dirty="0"/>
            </a:br>
            <a:br>
              <a:rPr lang="sv-SE" dirty="0"/>
            </a:br>
            <a:br>
              <a:rPr lang="sv-SE" dirty="0"/>
            </a:br>
            <a:br>
              <a:rPr lang="sv-SE" dirty="0"/>
            </a:br>
            <a:endParaRPr lang="sv-SE" dirty="0"/>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Označba mesta vsebine 3"/>
          <p:cNvPicPr>
            <a:picLocks noGrp="1" noChangeAspect="1"/>
          </p:cNvPicPr>
          <p:nvPr>
            <p:ph idx="1"/>
          </p:nvPr>
        </p:nvPicPr>
        <p:blipFill>
          <a:blip r:embed="rId5"/>
          <a:stretch>
            <a:fillRect/>
          </a:stretch>
        </p:blipFill>
        <p:spPr>
          <a:xfrm>
            <a:off x="1917700" y="3314070"/>
            <a:ext cx="2525902" cy="2477130"/>
          </a:xfrm>
          <a:prstGeom prst="rect">
            <a:avLst/>
          </a:prstGeom>
        </p:spPr>
      </p:pic>
      <p:sp>
        <p:nvSpPr>
          <p:cNvPr id="5" name="PoljeZBesedilom 4"/>
          <p:cNvSpPr txBox="1"/>
          <p:nvPr/>
        </p:nvSpPr>
        <p:spPr>
          <a:xfrm>
            <a:off x="6480350" y="1627693"/>
            <a:ext cx="5487237"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Goudy Old Style"/>
                <a:ea typeface="+mn-ea"/>
                <a:cs typeface="+mn-cs"/>
              </a:rPr>
              <a:t>Globally adopted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Goudy Old Style"/>
                <a:ea typeface="+mn-ea"/>
                <a:cs typeface="+mn-cs"/>
              </a:rPr>
              <a:t>Translated info few languages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Goudy Old Style"/>
                <a:ea typeface="+mn-ea"/>
                <a:cs typeface="+mn-cs"/>
              </a:rPr>
              <a:t>Underpinning strategy and policy frameworks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Goudy Old Style"/>
                <a:ea typeface="+mn-ea"/>
                <a:cs typeface="+mn-cs"/>
              </a:rPr>
              <a:t>Curriculum framework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Goudy Old Style"/>
                <a:ea typeface="+mn-ea"/>
                <a:cs typeface="+mn-cs"/>
              </a:rPr>
              <a:t>Theoretical framework in research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Goudy Old Style"/>
                <a:ea typeface="+mn-ea"/>
                <a:cs typeface="+mn-cs"/>
              </a:rPr>
              <a:t>Instrument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0" i="0" u="none" strike="noStrike" kern="1200" cap="none" spc="0" normalizeH="0" baseline="0" noProof="0" dirty="0">
                <a:ln>
                  <a:noFill/>
                </a:ln>
                <a:solidFill>
                  <a:prstClr val="black"/>
                </a:solidFill>
                <a:effectLst/>
                <a:uLnTx/>
                <a:uFillTx/>
                <a:latin typeface="Goudy Old Style"/>
                <a:ea typeface="+mn-ea"/>
                <a:cs typeface="+mn-cs"/>
              </a:rPr>
              <a:t>   </a:t>
            </a:r>
            <a:r>
              <a:rPr kumimoji="0" lang="en-US" sz="2800" b="0" i="0" u="none" strike="noStrike" kern="1200" cap="none" spc="0" normalizeH="0" baseline="0" noProof="0" dirty="0">
                <a:ln>
                  <a:noFill/>
                </a:ln>
                <a:solidFill>
                  <a:prstClr val="black"/>
                </a:solidFill>
                <a:effectLst/>
                <a:uLnTx/>
                <a:uFillTx/>
                <a:latin typeface="Goudy Old Style"/>
                <a:ea typeface="+mn-ea"/>
                <a:cs typeface="+mn-cs"/>
              </a:rPr>
              <a:t>(PCPI-S, PCPI-SU, PCPI-ST)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Goudy Old Style"/>
                <a:ea typeface="+mn-ea"/>
                <a:cs typeface="+mn-cs"/>
              </a:rPr>
              <a:t>Model development, testing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prstClr val="black"/>
              </a:solidFill>
              <a:effectLst/>
              <a:uLnTx/>
              <a:uFillTx/>
              <a:latin typeface="Goudy Old Style"/>
              <a:ea typeface="+mn-ea"/>
              <a:cs typeface="+mn-cs"/>
            </a:endParaRP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9616899"/>
      </p:ext>
    </p:extLst>
  </p:cSld>
  <p:clrMapOvr>
    <a:masterClrMapping/>
  </p:clrMapOvr>
  <mc:AlternateContent xmlns:mc="http://schemas.openxmlformats.org/markup-compatibility/2006" xmlns:p14="http://schemas.microsoft.com/office/powerpoint/2010/main">
    <mc:Choice Requires="p14">
      <p:transition spd="slow" p14:dur="2000" advTm="56515"/>
    </mc:Choice>
    <mc:Fallback xmlns="">
      <p:transition spd="slow" advTm="56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en-US" dirty="0"/>
              <a:t>Methods and tools used to explore person-</a:t>
            </a:r>
            <a:r>
              <a:rPr lang="en-US" dirty="0" err="1"/>
              <a:t>centred</a:t>
            </a:r>
            <a:r>
              <a:rPr lang="en-US" dirty="0"/>
              <a:t> practice</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532374" y="2799110"/>
            <a:ext cx="9486901" cy="3540642"/>
          </a:xfrm>
        </p:spPr>
        <p:txBody>
          <a:bodyPr>
            <a:normAutofit/>
          </a:bodyPr>
          <a:lstStyle/>
          <a:p>
            <a:pPr marL="0" indent="0">
              <a:buNone/>
            </a:pPr>
            <a:r>
              <a:rPr lang="sl-SI" dirty="0"/>
              <a:t>1</a:t>
            </a:r>
            <a:r>
              <a:rPr lang="en-US" dirty="0"/>
              <a:t>. Macro context </a:t>
            </a:r>
            <a:r>
              <a:rPr lang="en-US" sz="1800" dirty="0"/>
              <a:t>(</a:t>
            </a:r>
            <a:r>
              <a:rPr lang="sl-SI" sz="1800" dirty="0"/>
              <a:t>T</a:t>
            </a:r>
            <a:r>
              <a:rPr lang="en-US" sz="1800" dirty="0"/>
              <a:t>hat it takes from the society to </a:t>
            </a:r>
            <a:r>
              <a:rPr lang="en-US" sz="1800" dirty="0" err="1"/>
              <a:t>achive</a:t>
            </a:r>
            <a:r>
              <a:rPr lang="en-US" sz="1800" dirty="0"/>
              <a:t> PCC)</a:t>
            </a:r>
          </a:p>
          <a:p>
            <a:pPr marL="0" indent="0">
              <a:buNone/>
            </a:pPr>
            <a:r>
              <a:rPr lang="en-US" dirty="0"/>
              <a:t>2. </a:t>
            </a:r>
            <a:r>
              <a:rPr lang="sl-SI" dirty="0" err="1"/>
              <a:t>Prerequisites</a:t>
            </a:r>
            <a:r>
              <a:rPr lang="sl-SI" dirty="0"/>
              <a:t>, </a:t>
            </a:r>
            <a:r>
              <a:rPr lang="en-US" dirty="0"/>
              <a:t>Requires </a:t>
            </a:r>
            <a:r>
              <a:rPr lang="en-US" sz="1800" dirty="0"/>
              <a:t>(</a:t>
            </a:r>
            <a:r>
              <a:rPr lang="sl-SI" sz="1800" dirty="0"/>
              <a:t>T</a:t>
            </a:r>
            <a:r>
              <a:rPr lang="en-US" sz="1800" dirty="0"/>
              <a:t>he attributes of the HCPs)</a:t>
            </a:r>
          </a:p>
          <a:p>
            <a:pPr marL="0" indent="0">
              <a:buNone/>
            </a:pPr>
            <a:r>
              <a:rPr lang="en-US" dirty="0"/>
              <a:t>3. The care environment </a:t>
            </a:r>
            <a:r>
              <a:rPr lang="en-US" sz="1800" dirty="0"/>
              <a:t>(</a:t>
            </a:r>
            <a:r>
              <a:rPr lang="sl-SI" sz="1800" dirty="0"/>
              <a:t>C</a:t>
            </a:r>
            <a:r>
              <a:rPr lang="en-US" sz="1800" dirty="0" err="1"/>
              <a:t>ontext</a:t>
            </a:r>
            <a:r>
              <a:rPr lang="en-US" sz="1800" dirty="0"/>
              <a:t> in which care is delivered)</a:t>
            </a:r>
          </a:p>
          <a:p>
            <a:pPr marL="363538" indent="-363538">
              <a:buNone/>
            </a:pPr>
            <a:r>
              <a:rPr lang="en-US" dirty="0"/>
              <a:t>4. Person-</a:t>
            </a:r>
            <a:r>
              <a:rPr lang="en-US" dirty="0" err="1"/>
              <a:t>centred</a:t>
            </a:r>
            <a:r>
              <a:rPr lang="en-US" dirty="0"/>
              <a:t> processes </a:t>
            </a:r>
            <a:r>
              <a:rPr lang="en-US" sz="1800" dirty="0"/>
              <a:t>(</a:t>
            </a:r>
            <a:r>
              <a:rPr lang="sl-SI" sz="1800" dirty="0"/>
              <a:t>D</a:t>
            </a:r>
            <a:r>
              <a:rPr lang="en-US" sz="1800" dirty="0" err="1"/>
              <a:t>elivering</a:t>
            </a:r>
            <a:r>
              <a:rPr lang="en-US" sz="1800" dirty="0"/>
              <a:t> care through a range of activities)</a:t>
            </a:r>
          </a:p>
          <a:p>
            <a:pPr marL="0" indent="0">
              <a:buNone/>
            </a:pPr>
            <a:r>
              <a:rPr lang="en-US" dirty="0"/>
              <a:t>5. Expected outcomes </a:t>
            </a:r>
            <a:r>
              <a:rPr lang="en-US" sz="1800" dirty="0"/>
              <a:t>(</a:t>
            </a:r>
            <a:r>
              <a:rPr lang="sl-SI" sz="1800" dirty="0"/>
              <a:t>R</a:t>
            </a:r>
            <a:r>
              <a:rPr lang="en-US" sz="1800" dirty="0" err="1"/>
              <a:t>esults</a:t>
            </a:r>
            <a:r>
              <a:rPr lang="en-US" sz="1800" dirty="0"/>
              <a:t> of effective person centered health</a:t>
            </a:r>
            <a:r>
              <a:rPr lang="sl-SI" sz="1800" dirty="0"/>
              <a:t> </a:t>
            </a:r>
            <a:r>
              <a:rPr lang="en-US" sz="1800" dirty="0"/>
              <a:t>care)</a:t>
            </a:r>
          </a:p>
          <a:p>
            <a:pPr marL="0" indent="0">
              <a:buNone/>
            </a:pPr>
            <a:endParaRPr lang="sv-SE" dirty="0">
              <a:sym typeface="Wingdings" panose="05000000000000000000" pitchFamily="2" charset="2"/>
            </a:endParaRPr>
          </a:p>
          <a:p>
            <a:pPr>
              <a:buFont typeface="Wingdings" panose="05000000000000000000" pitchFamily="2" charset="2"/>
              <a:buChar char="§"/>
            </a:pPr>
            <a:endParaRPr lang="sv-SE" dirty="0">
              <a:sym typeface="Wingdings" panose="05000000000000000000" pitchFamily="2" charset="2"/>
            </a:endParaRPr>
          </a:p>
          <a:p>
            <a:pPr>
              <a:buFont typeface="Wingdings" panose="05000000000000000000" pitchFamily="2" charset="2"/>
              <a:buChar char="§"/>
            </a:pPr>
            <a:endParaRPr lang="sv-SE" dirty="0"/>
          </a:p>
        </p:txBody>
      </p:sp>
      <p:pic>
        <p:nvPicPr>
          <p:cNvPr id="7" name="Označba mesta vsebine 5"/>
          <p:cNvPicPr>
            <a:picLocks noChangeAspect="1"/>
          </p:cNvPicPr>
          <p:nvPr/>
        </p:nvPicPr>
        <p:blipFill>
          <a:blip r:embed="rId5"/>
          <a:stretch>
            <a:fillRect/>
          </a:stretch>
        </p:blipFill>
        <p:spPr>
          <a:xfrm>
            <a:off x="9213574" y="3993090"/>
            <a:ext cx="2580908" cy="2533224"/>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2185094"/>
      </p:ext>
    </p:extLst>
  </p:cSld>
  <p:clrMapOvr>
    <a:masterClrMapping/>
  </p:clrMapOvr>
  <mc:AlternateContent xmlns:mc="http://schemas.openxmlformats.org/markup-compatibility/2006" xmlns:p14="http://schemas.microsoft.com/office/powerpoint/2010/main">
    <mc:Choice Requires="p14">
      <p:transition spd="slow" p14:dur="2000" advTm="110074"/>
    </mc:Choice>
    <mc:Fallback xmlns="">
      <p:transition spd="slow" advTm="11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01F989C53CE146AEC6C466A9F3668A" ma:contentTypeVersion="15" ma:contentTypeDescription="Create a new document." ma:contentTypeScope="" ma:versionID="32520653f30dadab60b3c949ad2fd93a">
  <xsd:schema xmlns:xsd="http://www.w3.org/2001/XMLSchema" xmlns:xs="http://www.w3.org/2001/XMLSchema" xmlns:p="http://schemas.microsoft.com/office/2006/metadata/properties" xmlns:ns3="bb6c800b-615a-430a-9aab-3fcdd4f7c8fb" xmlns:ns4="d5cafeb7-a468-45e2-9663-bb61ad845d33" targetNamespace="http://schemas.microsoft.com/office/2006/metadata/properties" ma:root="true" ma:fieldsID="c41d4c8511841ebfbef08f8ebf642816" ns3:_="" ns4:_="">
    <xsd:import namespace="bb6c800b-615a-430a-9aab-3fcdd4f7c8fb"/>
    <xsd:import namespace="d5cafeb7-a468-45e2-9663-bb61ad845d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c800b-615a-430a-9aab-3fcdd4f7c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afeb7-a468-45e2-9663-bb61ad845d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b6c800b-615a-430a-9aab-3fcdd4f7c8fb" xsi:nil="true"/>
  </documentManagement>
</p:properties>
</file>

<file path=customXml/itemProps1.xml><?xml version="1.0" encoding="utf-8"?>
<ds:datastoreItem xmlns:ds="http://schemas.openxmlformats.org/officeDocument/2006/customXml" ds:itemID="{B56FCDBB-ED15-4F64-9A76-92997369524B}">
  <ds:schemaRefs>
    <ds:schemaRef ds:uri="http://schemas.microsoft.com/sharepoint/v3/contenttype/forms"/>
  </ds:schemaRefs>
</ds:datastoreItem>
</file>

<file path=customXml/itemProps2.xml><?xml version="1.0" encoding="utf-8"?>
<ds:datastoreItem xmlns:ds="http://schemas.openxmlformats.org/officeDocument/2006/customXml" ds:itemID="{A444A63D-7E45-4DE7-B55C-7E7271763B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c800b-615a-430a-9aab-3fcdd4f7c8fb"/>
    <ds:schemaRef ds:uri="d5cafeb7-a468-45e2-9663-bb61ad845d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01FB9C-6856-4A91-A767-09B21B4B2FB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5cafeb7-a468-45e2-9663-bb61ad845d33"/>
    <ds:schemaRef ds:uri="bb6c800b-615a-430a-9aab-3fcdd4f7c8f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TotalTime>
  <Words>1415</Words>
  <Application>Microsoft Office PowerPoint</Application>
  <PresentationFormat>Widescreen</PresentationFormat>
  <Paragraphs>79</Paragraphs>
  <Slides>4</Slides>
  <Notes>4</Notes>
  <HiddenSlides>0</HiddenSlides>
  <MMClips>4</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ClassicFrameVTI</vt:lpstr>
      <vt:lpstr>Framework  MCCormack  &amp; McCance, 2006,2010,2017</vt:lpstr>
      <vt:lpstr>Person-centred practice</vt:lpstr>
      <vt:lpstr>Person centred practice framework     </vt:lpstr>
      <vt:lpstr>Methods and tools used to explore person-centred practice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Framework  MCCormack  &amp; McCance, 2006,2010,2017</dc:title>
  <dc:creator>Galof, Katarina</dc:creator>
  <cp:lastModifiedBy>Galof, Katarina</cp:lastModifiedBy>
  <cp:revision>3</cp:revision>
  <dcterms:created xsi:type="dcterms:W3CDTF">2023-05-03T06:54:58Z</dcterms:created>
  <dcterms:modified xsi:type="dcterms:W3CDTF">2023-11-08T00:54:27Z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0x0101004501F989C53CE146AEC6C466A9F3668A</vt:lpwstr>
  </property>
  <property fmtid="{D5CDD505-2E9C-101B-9397-08002B2CF9AE}" pid="3" name="MSIP_Label_9144ccec-98ca-4847-b090-103d5c6592f4_Enabled">
    <vt:lpwstr>true</vt:lpwstr>
  </property>
  <property fmtid="{D5CDD505-2E9C-101B-9397-08002B2CF9AE}" pid="4" name="MSIP_Label_9144ccec-98ca-4847-b090-103d5c6592f4_SetDate">
    <vt:lpwstr>2023-11-08T00:54:27Z</vt:lpwstr>
  </property>
  <property fmtid="{D5CDD505-2E9C-101B-9397-08002B2CF9AE}" pid="5" name="MSIP_Label_9144ccec-98ca-4847-b090-103d5c6592f4_Method">
    <vt:lpwstr>Standard</vt:lpwstr>
  </property>
  <property fmtid="{D5CDD505-2E9C-101B-9397-08002B2CF9AE}" pid="6" name="MSIP_Label_9144ccec-98ca-4847-b090-103d5c6592f4_Name">
    <vt:lpwstr>Information class 1</vt:lpwstr>
  </property>
  <property fmtid="{D5CDD505-2E9C-101B-9397-08002B2CF9AE}" pid="7" name="MSIP_Label_9144ccec-98ca-4847-b090-103d5c6592f4_SiteId">
    <vt:lpwstr>fb665cd7-b4b7-4578-8a42-29ff69176bdf</vt:lpwstr>
  </property>
  <property fmtid="{D5CDD505-2E9C-101B-9397-08002B2CF9AE}" pid="8" name="MSIP_Label_9144ccec-98ca-4847-b090-103d5c6592f4_ActionId">
    <vt:lpwstr>9fca893d-049f-4afc-9960-79fc59a6a57e</vt:lpwstr>
  </property>
  <property fmtid="{D5CDD505-2E9C-101B-9397-08002B2CF9AE}" pid="9" name="MSIP_Label_9144ccec-98ca-4847-b090-103d5c6592f4_ContentBits">
    <vt:lpwstr>0</vt:lpwstr>
  </property>
</Properties>
</file>