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57" r:id="rId5"/>
    <p:sldId id="258" r:id="rId6"/>
    <p:sldId id="259" r:id="rId7"/>
    <p:sldId id="260" r:id="rId8"/>
    <p:sldId id="261" r:id="rId9"/>
    <p:sldId id="262" r:id="rId10"/>
    <p:sldId id="263" r:id="rId11"/>
    <p:sldId id="264" r:id="rId1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5581" autoAdjust="0"/>
  </p:normalViewPr>
  <p:slideViewPr>
    <p:cSldViewPr snapToGrid="0" showGuides="1">
      <p:cViewPr varScale="1">
        <p:scale>
          <a:sx n="72" d="100"/>
          <a:sy n="72" d="100"/>
        </p:scale>
        <p:origin x="193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Edberg Matei" userId="S::emma.edberg_matei@hkr.se::e6dbbc8e-b75e-40a7-abec-4f8090b80501" providerId="AD" clId="Web-{A11D27EF-9E3A-FBAF-2889-E8A5684ABE62}"/>
    <pc:docChg chg="mod">
      <pc:chgData name="Emma Edberg Matei" userId="S::emma.edberg_matei@hkr.se::e6dbbc8e-b75e-40a7-abec-4f8090b80501" providerId="AD" clId="Web-{A11D27EF-9E3A-FBAF-2889-E8A5684ABE62}" dt="2024-05-29T11:30:05.489" v="0" actId="33475"/>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ACAFB-03D0-4064-BB81-99FCDCBC959B}" type="datetimeFigureOut">
              <a:rPr lang="en-GB" smtClean="0"/>
              <a:t>29/05/2024</a:t>
            </a:fld>
            <a:endParaRPr lang="en-GB"/>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FDEB2B-03D9-4F6A-A6AB-8070A87001F0}" type="slidenum">
              <a:rPr lang="en-GB" smtClean="0"/>
              <a:t>‹#›</a:t>
            </a:fld>
            <a:endParaRPr lang="en-GB"/>
          </a:p>
        </p:txBody>
      </p:sp>
    </p:spTree>
    <p:extLst>
      <p:ext uri="{BB962C8B-B14F-4D97-AF65-F5344CB8AC3E}">
        <p14:creationId xmlns:p14="http://schemas.microsoft.com/office/powerpoint/2010/main" val="258103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Good morning. </a:t>
            </a:r>
          </a:p>
          <a:p>
            <a:r>
              <a:rPr lang="en-US" dirty="0"/>
              <a:t>In this lecture, I would like to explain the theoretical McCormack &amp; </a:t>
            </a:r>
            <a:r>
              <a:rPr lang="en-US" dirty="0" err="1"/>
              <a:t>McCance</a:t>
            </a:r>
            <a:r>
              <a:rPr lang="en-US" dirty="0"/>
              <a:t> model of PCC.</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F0D7D-55FE-44A9-BC53-498F976158E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46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sz="1200" b="0" i="0" kern="1200" dirty="0">
                <a:solidFill>
                  <a:schemeClr val="tx1"/>
                </a:solidFill>
                <a:effectLst/>
                <a:latin typeface="+mn-lt"/>
                <a:ea typeface="+mn-ea"/>
                <a:cs typeface="+mn-cs"/>
              </a:rPr>
              <a:t>The literature widely recognizes the importance of creating a PCC culture across the continuum of care, where governments and organizations play a key role in the development of clear and comprehensive policies, processes, and structures necessary for healthcare systems and healthcare providers to deliver PCC. A standard set of core values among all parties, as part of a strategic vision, is essential in providing and receiving care that includes persons, healthcare providers, communities, and organizations within and outside of traditional healthcare services. While it is agreed that a key guiding principle in implementing PCC is to incorporate the person perspective, there is a need to ensure that care is also person‐directed, whereby persons are provided with sufficient and appropriate information to make decisions about their care and level of engagement.</a:t>
            </a:r>
          </a:p>
          <a:p>
            <a:endParaRPr lang="en-US" sz="1200" b="0" i="0" kern="1200" dirty="0">
              <a:solidFill>
                <a:schemeClr val="tx1"/>
              </a:solidFill>
              <a:effectLst/>
              <a:latin typeface="+mn-lt"/>
              <a:ea typeface="+mn-ea"/>
              <a:cs typeface="+mn-cs"/>
            </a:endParaRPr>
          </a:p>
          <a:p>
            <a:r>
              <a:rPr lang="en-US" dirty="0"/>
              <a:t>Person-centered care (PCC) receives a great deal of attention and has been adopted widely in healthcare organizations throughout the world. In the past two decades, many interventions have been implemented to make healthcare organizations more person-centered. Commonly implemented PCC interventions for persons entail person empowerment, physical support, and information provision; those for healthcare professionals focus mainly on education and training and improvement of the continuity and coordination of care.</a:t>
            </a:r>
          </a:p>
          <a:p>
            <a:endParaRPr lang="sl-SI" dirty="0"/>
          </a:p>
          <a:p>
            <a:r>
              <a:rPr lang="en-US" dirty="0"/>
              <a:t>With such efforts, most organizations claim to be person-centered; the reality, however, is more nuanced. In theory, PCC should be delivered using a comprehensive approach, with multiple interventions tailored specifically to the needs of the most vulnerable groups in society (e.g., patients with less education, migration backgrounds, or low health literacy)  in practice, achieving this goal remains a huge struggle. This nuanced picture of PCC in practice is especially relevant for primary care delivery to persons with neurodegenerative diseases are often considered to form one of the most vulnerable groups in society.</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03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Health and social care systems, organizations and providers are under pressure to organize care around persons’ needs with constrained resources. To implement person-</a:t>
            </a:r>
            <a:r>
              <a:rPr lang="en-US" dirty="0" err="1"/>
              <a:t>centred</a:t>
            </a:r>
            <a:r>
              <a:rPr lang="en-US" dirty="0"/>
              <a:t> care (PCC) successfully, barriers must be addressed. Up to now, there has been a lack of comprehensive investigations on possible determinants of PCC across various health and social care organizations. </a:t>
            </a:r>
          </a:p>
          <a:p>
            <a:r>
              <a:rPr lang="en-US" dirty="0"/>
              <a:t>With increased research, the concept of person-centered care is advancing, and it remains an important concept in the health sector. Despite reported evidence of significant benefits, this concept is poorly utilized by professional nurses. The principle has not been demonstrated and absorbed at primary health care levels.</a:t>
            </a:r>
          </a:p>
          <a:p>
            <a:endParaRPr lang="en-US" dirty="0"/>
          </a:p>
          <a:p>
            <a:r>
              <a:rPr lang="en-US" dirty="0"/>
              <a:t>However, there are many research,  books, and guidelines where we can difficulties and obstacles identified and addressed them in practice.</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923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Person-</a:t>
            </a:r>
            <a:r>
              <a:rPr lang="en-US" dirty="0" err="1"/>
              <a:t>centredness</a:t>
            </a:r>
            <a:r>
              <a:rPr lang="en-US" dirty="0"/>
              <a:t> is an</a:t>
            </a:r>
            <a:r>
              <a:rPr lang="sl-SI" dirty="0"/>
              <a:t> </a:t>
            </a:r>
            <a:r>
              <a:rPr lang="en-US" dirty="0"/>
              <a:t>approach  to practice established through the</a:t>
            </a:r>
            <a:r>
              <a:rPr lang="sl-SI" dirty="0"/>
              <a:t> </a:t>
            </a:r>
            <a:r>
              <a:rPr lang="en-US" dirty="0"/>
              <a:t>formation and fostering of</a:t>
            </a:r>
            <a:r>
              <a:rPr lang="sl-SI" dirty="0"/>
              <a:t> </a:t>
            </a:r>
            <a:r>
              <a:rPr lang="en-US" dirty="0"/>
              <a:t>healthful relationships</a:t>
            </a:r>
            <a:r>
              <a:rPr lang="sl-SI" dirty="0"/>
              <a:t> </a:t>
            </a:r>
            <a:r>
              <a:rPr lang="en-US" dirty="0"/>
              <a:t>between all care providers,</a:t>
            </a:r>
            <a:r>
              <a:rPr lang="sl-SI" dirty="0"/>
              <a:t> </a:t>
            </a:r>
            <a:r>
              <a:rPr lang="en-US" dirty="0"/>
              <a:t>service users and others</a:t>
            </a:r>
            <a:r>
              <a:rPr lang="sl-SI" dirty="0"/>
              <a:t> </a:t>
            </a:r>
            <a:r>
              <a:rPr lang="en-US" dirty="0"/>
              <a:t>significant to them in their</a:t>
            </a:r>
            <a:r>
              <a:rPr lang="sl-SI" dirty="0"/>
              <a:t> </a:t>
            </a:r>
            <a:r>
              <a:rPr lang="en-US" dirty="0"/>
              <a:t>lives. </a:t>
            </a:r>
          </a:p>
          <a:p>
            <a:r>
              <a:rPr lang="en-US" dirty="0"/>
              <a:t>It is underpinned by values of respect for persons (personhood), individual right to self-determination, mutual respect, and understanding. It is enabled by cultures of empowerment that foster continuous approaches to practice development”. This are words of Jan Dewing and Brendan McCormack and you can read  this as an editorial in the Journal of clinical practice with title Tell me, how do you define person-</a:t>
            </a:r>
            <a:r>
              <a:rPr lang="en-US" dirty="0" err="1"/>
              <a:t>centredness</a:t>
            </a:r>
            <a:r>
              <a:rPr lang="en-US" dirty="0"/>
              <a:t>?</a:t>
            </a:r>
          </a:p>
          <a:p>
            <a:endParaRPr lang="en-GB" dirty="0"/>
          </a:p>
          <a:p>
            <a:r>
              <a:rPr lang="en-GB" dirty="0"/>
              <a:t>The</a:t>
            </a:r>
            <a:r>
              <a:rPr lang="en-GB" baseline="0" dirty="0"/>
              <a:t> definition of person </a:t>
            </a:r>
            <a:r>
              <a:rPr lang="en-GB" baseline="0" dirty="0" err="1"/>
              <a:t>centredness</a:t>
            </a:r>
            <a:r>
              <a:rPr lang="en-GB" baseline="0" dirty="0"/>
              <a:t> by McCormack and </a:t>
            </a:r>
            <a:r>
              <a:rPr lang="en-GB" baseline="0" dirty="0" err="1"/>
              <a:t>McCance</a:t>
            </a:r>
            <a:r>
              <a:rPr lang="en-GB" baseline="0" dirty="0"/>
              <a:t> surfaces four attributes of persons and person-centred relationships:  </a:t>
            </a:r>
          </a:p>
          <a:p>
            <a:pPr marL="171450" indent="-171450">
              <a:buFontTx/>
              <a:buChar char="-"/>
            </a:pPr>
            <a:r>
              <a:rPr lang="en-GB" baseline="0" dirty="0"/>
              <a:t>Respect for all persons</a:t>
            </a:r>
          </a:p>
          <a:p>
            <a:pPr marL="171450" indent="-171450">
              <a:buFontTx/>
              <a:buChar char="-"/>
            </a:pPr>
            <a:r>
              <a:rPr lang="en-GB" baseline="0" dirty="0"/>
              <a:t>Engagement and collaboration </a:t>
            </a:r>
          </a:p>
          <a:p>
            <a:pPr marL="171450" indent="-171450">
              <a:buFontTx/>
              <a:buChar char="-"/>
            </a:pPr>
            <a:r>
              <a:rPr lang="en-GB" baseline="0" dirty="0"/>
              <a:t>Individual and collective right to determine their own destiny</a:t>
            </a:r>
          </a:p>
          <a:p>
            <a:pPr marL="171450" indent="-171450">
              <a:buFontTx/>
              <a:buChar char="-"/>
            </a:pPr>
            <a:r>
              <a:rPr lang="en-GB" baseline="0" dirty="0"/>
              <a:t>Equity and equality.</a:t>
            </a:r>
          </a:p>
          <a:p>
            <a:pPr marL="171450" indent="-171450">
              <a:buFontTx/>
              <a:buChar char="-"/>
            </a:pPr>
            <a:endParaRPr lang="en-GB" baseline="0" dirty="0"/>
          </a:p>
          <a:p>
            <a:pPr marL="171450" indent="-171450">
              <a:buFontTx/>
              <a:buChar char="-"/>
            </a:pP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559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l"/>
            <a:r>
              <a:rPr lang="en-US" sz="1200" b="0" i="0" u="none" strike="noStrike" baseline="0" dirty="0">
                <a:latin typeface="Calibri" panose="020F0502020204030204" pitchFamily="34" charset="0"/>
              </a:rPr>
              <a:t>The core concept of person-</a:t>
            </a:r>
            <a:r>
              <a:rPr lang="en-US" sz="1200" b="0" i="0" u="none" strike="noStrike" baseline="0" dirty="0" err="1">
                <a:latin typeface="Calibri" panose="020F0502020204030204" pitchFamily="34" charset="0"/>
              </a:rPr>
              <a:t>centredness</a:t>
            </a:r>
            <a:r>
              <a:rPr lang="en-US" sz="1200" b="0" i="0" u="none" strike="noStrike" baseline="0" dirty="0">
                <a:latin typeface="Calibri" panose="020F0502020204030204" pitchFamily="34" charset="0"/>
              </a:rPr>
              <a:t>, personhood, is that the person in care is placed at the </a:t>
            </a:r>
            <a:r>
              <a:rPr lang="en-US" sz="1200" b="0" i="0" u="none" strike="noStrike" baseline="0" dirty="0" err="1">
                <a:latin typeface="Calibri" panose="020F0502020204030204" pitchFamily="34" charset="0"/>
              </a:rPr>
              <a:t>centre</a:t>
            </a:r>
            <a:r>
              <a:rPr lang="en-US" sz="1200" b="0" i="0" u="none" strike="noStrike" baseline="0" dirty="0">
                <a:latin typeface="Calibri" panose="020F0502020204030204" pitchFamily="34" charset="0"/>
              </a:rPr>
              <a:t> of all efforts, so the focus of action is primarily on what matters to them</a:t>
            </a:r>
          </a:p>
          <a:p>
            <a:pPr algn="l"/>
            <a:r>
              <a:rPr lang="en-US" sz="1200" b="0" i="0" u="none" strike="noStrike" baseline="0" dirty="0">
                <a:latin typeface="Calibri" panose="020F0502020204030204" pitchFamily="34" charset="0"/>
              </a:rPr>
              <a:t>as a person, supporting a neutral understanding of personhood with different manifestations of ‘self’ (McCormack and </a:t>
            </a:r>
            <a:r>
              <a:rPr lang="en-US" sz="1200" b="0" i="0" u="none" strike="noStrike" baseline="0" dirty="0" err="1">
                <a:latin typeface="Calibri" panose="020F0502020204030204" pitchFamily="34" charset="0"/>
              </a:rPr>
              <a:t>McCance</a:t>
            </a:r>
            <a:r>
              <a:rPr lang="en-US" sz="1200" b="0" i="0" u="none" strike="noStrike" baseline="0" dirty="0">
                <a:latin typeface="Calibri" panose="020F0502020204030204" pitchFamily="34" charset="0"/>
              </a:rPr>
              <a:t>, 2017). </a:t>
            </a:r>
          </a:p>
          <a:p>
            <a:pPr algn="l"/>
            <a:endParaRPr lang="sl-SI" sz="1200" b="0" i="0" u="none" strike="noStrike" baseline="0" dirty="0">
              <a:latin typeface="Calibri" panose="020F0502020204030204" pitchFamily="34" charset="0"/>
            </a:endParaRPr>
          </a:p>
          <a:p>
            <a:pPr algn="l"/>
            <a:r>
              <a:rPr lang="en-US" sz="1200" b="0" i="0" u="none" strike="noStrike" baseline="0" dirty="0">
                <a:latin typeface="Calibri" panose="020F0502020204030204" pitchFamily="34" charset="0"/>
              </a:rPr>
              <a:t>Person-</a:t>
            </a:r>
            <a:r>
              <a:rPr lang="en-US" sz="1200" b="0" i="0" u="none" strike="noStrike" baseline="0" dirty="0" err="1">
                <a:latin typeface="Calibri" panose="020F0502020204030204" pitchFamily="34" charset="0"/>
              </a:rPr>
              <a:t>centredness</a:t>
            </a:r>
            <a:r>
              <a:rPr lang="en-US" sz="1200" b="0" i="0" u="none" strike="noStrike" baseline="0" dirty="0">
                <a:latin typeface="Calibri" panose="020F0502020204030204" pitchFamily="34" charset="0"/>
              </a:rPr>
              <a:t> requires paying attention to our being as persons (McCormack and </a:t>
            </a:r>
            <a:r>
              <a:rPr lang="en-US" sz="1200" b="0" i="0" u="none" strike="noStrike" baseline="0" dirty="0" err="1">
                <a:latin typeface="Calibri" panose="020F0502020204030204" pitchFamily="34" charset="0"/>
              </a:rPr>
              <a:t>McCance</a:t>
            </a:r>
            <a:r>
              <a:rPr lang="en-US" sz="1200" b="0" i="0" u="none" strike="noStrike" baseline="0" dirty="0">
                <a:latin typeface="Calibri" panose="020F0502020204030204" pitchFamily="34" charset="0"/>
              </a:rPr>
              <a:t>, 2017). The fundamental principles reflect the modes of being at the core of person-</a:t>
            </a:r>
            <a:r>
              <a:rPr lang="en-US" sz="1200" b="0" i="0" u="none" strike="noStrike" baseline="0" dirty="0" err="1">
                <a:latin typeface="Calibri" panose="020F0502020204030204" pitchFamily="34" charset="0"/>
              </a:rPr>
              <a:t>centredness</a:t>
            </a:r>
            <a:r>
              <a:rPr lang="en-US" sz="1200" b="0" i="0" u="none" strike="noStrike" baseline="0" dirty="0">
                <a:latin typeface="Calibri" panose="020F0502020204030204" pitchFamily="34" charset="0"/>
              </a:rPr>
              <a:t>, as proposed by McCormack (2004): </a:t>
            </a:r>
          </a:p>
          <a:p>
            <a:pPr algn="l"/>
            <a:r>
              <a:rPr lang="en-US" sz="1200" b="0" i="0" u="none" strike="noStrike" baseline="0" dirty="0">
                <a:latin typeface="Calibri" panose="020F0502020204030204" pitchFamily="34" charset="0"/>
              </a:rPr>
              <a:t>- being in relation (having meaningful relationships), </a:t>
            </a:r>
          </a:p>
          <a:p>
            <a:pPr marL="171450" indent="-171450" algn="l">
              <a:buFontTx/>
              <a:buChar char="-"/>
            </a:pPr>
            <a:r>
              <a:rPr lang="en-US" sz="1200" b="0" i="0" u="none" strike="noStrike" baseline="0" dirty="0">
                <a:latin typeface="Calibri" panose="020F0502020204030204" pitchFamily="34" charset="0"/>
              </a:rPr>
              <a:t>being in a social world (participating in social life and current events), </a:t>
            </a:r>
          </a:p>
          <a:p>
            <a:pPr marL="171450" indent="-171450" algn="l">
              <a:buFontTx/>
              <a:buChar char="-"/>
            </a:pPr>
            <a:r>
              <a:rPr lang="en-US" sz="1200" b="0" i="0" u="none" strike="noStrike" baseline="0" dirty="0">
                <a:latin typeface="Calibri" panose="020F0502020204030204" pitchFamily="34" charset="0"/>
              </a:rPr>
              <a:t>Being in place (living in a familiar, person-in-care-friendly and home-like environment), and </a:t>
            </a:r>
          </a:p>
          <a:p>
            <a:pPr marL="171450" indent="-171450" algn="l">
              <a:buFontTx/>
              <a:buChar char="-"/>
            </a:pPr>
            <a:r>
              <a:rPr lang="en-US" sz="1200" b="0" i="0" u="none" strike="noStrike" baseline="0" dirty="0">
                <a:latin typeface="Calibri" panose="020F0502020204030204" pitchFamily="34" charset="0"/>
              </a:rPr>
              <a:t>being with self (maintaining identity and self-esteem, being free in decisions, and experiencing meaning in everyday </a:t>
            </a:r>
            <a:r>
              <a:rPr lang="sl-SI" sz="1200" b="0" i="0" u="none" strike="noStrike" baseline="0" dirty="0" err="1">
                <a:latin typeface="Calibri" panose="020F0502020204030204" pitchFamily="34" charset="0"/>
              </a:rPr>
              <a:t>life</a:t>
            </a:r>
            <a:r>
              <a:rPr lang="sl-SI" sz="1200" b="0" i="0" u="none" strike="noStrike" baseline="0" dirty="0">
                <a:latin typeface="Calibri" panose="020F0502020204030204" pitchFamily="34" charset="0"/>
              </a:rPr>
              <a:t>)</a:t>
            </a:r>
          </a:p>
          <a:p>
            <a:pPr marL="171450" indent="-171450" algn="l">
              <a:buFontTx/>
              <a:buChar char="-"/>
            </a:pPr>
            <a:r>
              <a:rPr lang="sl-SI" sz="1200" b="0" i="0" u="none" strike="noStrike" baseline="0" dirty="0" err="1">
                <a:latin typeface="Calibri" panose="020F0502020204030204" pitchFamily="34" charset="0"/>
              </a:rPr>
              <a:t>Being</a:t>
            </a:r>
            <a:r>
              <a:rPr lang="sl-SI" sz="1200" b="0" i="0" u="none" strike="noStrike" baseline="0" dirty="0">
                <a:latin typeface="Calibri" panose="020F0502020204030204" pitchFamily="34" charset="0"/>
              </a:rPr>
              <a:t> in time.</a:t>
            </a:r>
          </a:p>
          <a:p>
            <a:pPr marL="171450" indent="-171450" algn="l">
              <a:buFontTx/>
              <a:buChar char="-"/>
            </a:pPr>
            <a:endParaRPr lang="sl-SI" sz="1200" b="0" i="0" u="none" strike="noStrike" baseline="0" dirty="0">
              <a:latin typeface="Calibri" panose="020F0502020204030204" pitchFamily="34" charset="0"/>
            </a:endParaRPr>
          </a:p>
          <a:p>
            <a:pPr marL="0" indent="0" algn="l">
              <a:buFontTx/>
              <a:buNone/>
            </a:pPr>
            <a:r>
              <a:rPr lang="sl-SI" sz="1200" b="0" i="0" u="none" strike="noStrike" baseline="0" dirty="0" err="1">
                <a:latin typeface="Calibri" panose="020F0502020204030204" pitchFamily="34" charset="0"/>
              </a:rPr>
              <a:t>Dementia</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care</a:t>
            </a:r>
            <a:r>
              <a:rPr lang="sl-SI" sz="1200" b="0" i="0" u="none" strike="noStrike" baseline="0" dirty="0">
                <a:latin typeface="Calibri" panose="020F0502020204030204" pitchFamily="34" charset="0"/>
              </a:rPr>
              <a:t> is used </a:t>
            </a:r>
            <a:r>
              <a:rPr lang="sl-SI" sz="1200" b="0" i="0" u="none" strike="noStrike" baseline="0" dirty="0" err="1">
                <a:latin typeface="Calibri" panose="020F0502020204030204" pitchFamily="34" charset="0"/>
              </a:rPr>
              <a:t>here</a:t>
            </a:r>
            <a:r>
              <a:rPr lang="sl-SI" sz="1200" b="0" i="0" u="none" strike="noStrike" baseline="0" dirty="0">
                <a:latin typeface="Calibri" panose="020F0502020204030204" pitchFamily="34" charset="0"/>
              </a:rPr>
              <a:t> as </a:t>
            </a:r>
            <a:r>
              <a:rPr lang="sl-SI" sz="1200" b="0" i="0" u="none" strike="noStrike" baseline="0" dirty="0" err="1">
                <a:latin typeface="Calibri" panose="020F0502020204030204" pitchFamily="34" charset="0"/>
              </a:rPr>
              <a:t>an</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example</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of</a:t>
            </a:r>
            <a:r>
              <a:rPr lang="sl-SI" sz="1200" b="0" i="0" u="none" strike="noStrike" baseline="0" dirty="0">
                <a:latin typeface="Calibri" panose="020F0502020204030204" pitchFamily="34" charset="0"/>
              </a:rPr>
              <a:t> how </a:t>
            </a:r>
            <a:r>
              <a:rPr lang="sl-SI" sz="1200" b="0" i="0" u="none" strike="noStrike" baseline="0" dirty="0" err="1">
                <a:latin typeface="Calibri" panose="020F0502020204030204" pitchFamily="34" charset="0"/>
              </a:rPr>
              <a:t>different</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percpective</a:t>
            </a:r>
            <a:r>
              <a:rPr lang="sl-SI" sz="1200" b="0" i="0" u="none" strike="noStrike" baseline="0" dirty="0">
                <a:latin typeface="Calibri" panose="020F0502020204030204" pitchFamily="34" charset="0"/>
              </a:rPr>
              <a:t> on </a:t>
            </a:r>
            <a:r>
              <a:rPr lang="sl-SI" sz="1200" b="0" i="0" u="none" strike="noStrike" baseline="0" dirty="0" err="1">
                <a:latin typeface="Calibri" panose="020F0502020204030204" pitchFamily="34" charset="0"/>
              </a:rPr>
              <a:t>personhood</a:t>
            </a:r>
            <a:r>
              <a:rPr lang="sl-SI" sz="1200" b="0" i="0" u="none" strike="noStrike" baseline="0" dirty="0">
                <a:latin typeface="Calibri" panose="020F0502020204030204" pitchFamily="34" charset="0"/>
              </a:rPr>
              <a:t> influence </a:t>
            </a:r>
            <a:r>
              <a:rPr lang="sl-SI" sz="1200" b="0" i="0" u="none" strike="noStrike" baseline="0" dirty="0" err="1">
                <a:latin typeface="Calibri" panose="020F0502020204030204" pitchFamily="34" charset="0"/>
              </a:rPr>
              <a:t>the</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care</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of</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the</a:t>
            </a:r>
            <a:r>
              <a:rPr lang="sl-SI" sz="1200" b="0" i="0" u="none" strike="noStrike" baseline="0" dirty="0">
                <a:latin typeface="Calibri" panose="020F0502020204030204" pitchFamily="34" charset="0"/>
              </a:rPr>
              <a:t> </a:t>
            </a:r>
            <a:r>
              <a:rPr lang="sl-SI" sz="1200" b="0" i="0" u="none" strike="noStrike" baseline="0" dirty="0" err="1">
                <a:latin typeface="Calibri" panose="020F0502020204030204" pitchFamily="34" charset="0"/>
              </a:rPr>
              <a:t>older</a:t>
            </a:r>
            <a:r>
              <a:rPr lang="sl-SI" sz="1200" b="0" i="0" u="none" strike="noStrike" baseline="0" dirty="0">
                <a:latin typeface="Calibri" panose="020F0502020204030204" pitchFamily="34" charset="0"/>
              </a:rPr>
              <a:t> person.</a:t>
            </a:r>
          </a:p>
          <a:p>
            <a:pPr marL="0" indent="0" algn="l">
              <a:buFontTx/>
              <a:buNone/>
            </a:pPr>
            <a:endParaRPr lang="sl-SI" dirty="0"/>
          </a:p>
          <a:p>
            <a:r>
              <a:rPr lang="en-US" dirty="0"/>
              <a:t>The person with dementia should be seen as an embodied being, as they still experience feelings, perceptions and emotions, have the ability to form relationships, have aspects of self-identify that come to light occasionally, experience enjoyment and can still lead a satisfactory life (Dewing, 2008; Post, 2013).</a:t>
            </a:r>
          </a:p>
          <a:p>
            <a:endParaRPr lang="en-US" dirty="0"/>
          </a:p>
          <a:p>
            <a:r>
              <a:rPr lang="en-US" dirty="0"/>
              <a:t>In the Journal of Aging Society, you can read an article A multiple perspective views of personhood in dementia where the authors compare the inclusion and rationale of three groups of people- person with dementia, a family </a:t>
            </a:r>
            <a:r>
              <a:rPr lang="en-US" dirty="0" err="1"/>
              <a:t>carer</a:t>
            </a:r>
            <a:r>
              <a:rPr lang="en-US" dirty="0"/>
              <a:t>, and a formal caregiver. </a:t>
            </a:r>
            <a:endParaRPr lang="sl-SI" dirty="0"/>
          </a:p>
          <a:p>
            <a:endParaRPr lang="sl-SI" dirty="0"/>
          </a:p>
          <a:p>
            <a:r>
              <a:rPr lang="sl-SI" dirty="0" err="1"/>
              <a:t>Being</a:t>
            </a:r>
            <a:r>
              <a:rPr lang="sl-SI" dirty="0"/>
              <a:t>, </a:t>
            </a:r>
            <a:r>
              <a:rPr lang="sl-SI" dirty="0" err="1"/>
              <a:t>doing</a:t>
            </a:r>
            <a:r>
              <a:rPr lang="sl-SI" dirty="0"/>
              <a:t>, </a:t>
            </a:r>
            <a:r>
              <a:rPr lang="sl-SI" dirty="0" err="1"/>
              <a:t>belonging</a:t>
            </a:r>
            <a:r>
              <a:rPr lang="sl-SI" dirty="0"/>
              <a:t>, </a:t>
            </a:r>
            <a:r>
              <a:rPr lang="sl-SI" dirty="0" err="1"/>
              <a:t>becoming</a:t>
            </a:r>
            <a:r>
              <a:rPr lang="sl-SI" dirty="0"/>
              <a:t> – </a:t>
            </a:r>
            <a:r>
              <a:rPr lang="sl-SI" dirty="0" err="1"/>
              <a:t>occupational</a:t>
            </a:r>
            <a:r>
              <a:rPr lang="sl-SI" baseline="0" dirty="0"/>
              <a:t> </a:t>
            </a:r>
            <a:r>
              <a:rPr lang="sl-SI" baseline="0" dirty="0" err="1"/>
              <a:t>therapy</a:t>
            </a:r>
            <a:r>
              <a:rPr lang="sl-SI" baseline="0" dirty="0"/>
              <a:t> </a:t>
            </a:r>
            <a:r>
              <a:rPr lang="sl-SI" baseline="0" dirty="0" err="1"/>
              <a:t>filozophy</a:t>
            </a:r>
            <a:r>
              <a:rPr lang="sl-SI" baseline="0" dirty="0"/>
              <a:t> (</a:t>
            </a:r>
            <a:r>
              <a:rPr lang="sl-SI" baseline="0" dirty="0" err="1"/>
              <a:t>Hitch</a:t>
            </a:r>
            <a:r>
              <a:rPr lang="sl-SI" baseline="0" dirty="0"/>
              <a:t> et </a:t>
            </a:r>
            <a:r>
              <a:rPr lang="sl-SI" baseline="0" dirty="0" err="1"/>
              <a:t>al</a:t>
            </a:r>
            <a:r>
              <a:rPr lang="sl-SI" baseline="0" dirty="0"/>
              <a:t>., 2014) is </a:t>
            </a:r>
            <a:r>
              <a:rPr lang="sl-SI" baseline="0" dirty="0" err="1"/>
              <a:t>also</a:t>
            </a:r>
            <a:r>
              <a:rPr lang="sl-SI" baseline="0" dirty="0"/>
              <a:t> </a:t>
            </a:r>
            <a:r>
              <a:rPr lang="sl-SI" baseline="0" dirty="0" err="1"/>
              <a:t>close</a:t>
            </a:r>
            <a:r>
              <a:rPr lang="sl-SI" baseline="0" dirty="0"/>
              <a:t> </a:t>
            </a:r>
            <a:r>
              <a:rPr lang="sl-SI" baseline="0" dirty="0" err="1"/>
              <a:t>related</a:t>
            </a:r>
            <a:r>
              <a:rPr lang="sl-SI" baseline="0" dirty="0"/>
              <a:t> to person center </a:t>
            </a:r>
            <a:r>
              <a:rPr lang="sl-SI" baseline="0" dirty="0" err="1"/>
              <a:t>care</a:t>
            </a:r>
            <a:endParaRPr lang="sl-SI" baseline="0" dirty="0"/>
          </a:p>
          <a:p>
            <a:endParaRPr lang="sl-SI" baseline="0" dirty="0"/>
          </a:p>
          <a:p>
            <a:r>
              <a:rPr lang="en-US" dirty="0"/>
              <a:t>Examining Relationships between Physical Environments and Behaviors of Residents with Dementia in a Retrofit Special Care Unit</a:t>
            </a:r>
            <a:r>
              <a:rPr lang="sl-SI" dirty="0"/>
              <a:t> </a:t>
            </a:r>
            <a:r>
              <a:rPr lang="en-GB" dirty="0"/>
              <a:t>https://journals.sagepub.com/doi/10.1111/joid.12094</a:t>
            </a:r>
            <a:endParaRPr lang="sl-SI" dirty="0"/>
          </a:p>
          <a:p>
            <a:endParaRPr lang="sl-SI" dirty="0"/>
          </a:p>
          <a:p>
            <a:r>
              <a:rPr lang="en-GB" dirty="0"/>
              <a:t>https://www.youtube.com/watch?v=krPt8z0okoQ</a:t>
            </a:r>
            <a:endParaRPr lang="sl-SI" dirty="0"/>
          </a:p>
          <a:p>
            <a:endParaRPr lang="sl-SI" dirty="0"/>
          </a:p>
          <a:p>
            <a:r>
              <a:rPr lang="sl-SI" dirty="0"/>
              <a:t>https://www.cambridge.org/core/journals/ageing-and-society/article/abs/multiple-perspective-view-of-personhood-in-dementia/617B0BD0337AF500484010B738747452</a:t>
            </a:r>
          </a:p>
          <a:p>
            <a:endParaRPr lang="sl-SI" dirty="0"/>
          </a:p>
          <a:p>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334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So that we can  understand and put PCC into practice, first you should know yourself, I should know myself.</a:t>
            </a:r>
          </a:p>
          <a:p>
            <a:endParaRPr lang="en-US" dirty="0"/>
          </a:p>
          <a:p>
            <a:r>
              <a:rPr lang="en-US" dirty="0"/>
              <a:t>Who am I?</a:t>
            </a:r>
          </a:p>
          <a:p>
            <a:endParaRPr lang="en-US" dirty="0"/>
          </a:p>
          <a:p>
            <a:r>
              <a:rPr lang="en-US" dirty="0"/>
              <a:t>In list below you can find some questions. </a:t>
            </a:r>
            <a:r>
              <a:rPr lang="sl-SI" dirty="0"/>
              <a:t>A</a:t>
            </a:r>
            <a:r>
              <a:rPr lang="en-US" dirty="0" err="1"/>
              <a:t>nswer</a:t>
            </a:r>
            <a:r>
              <a:rPr lang="en-US" dirty="0"/>
              <a:t> them individually</a:t>
            </a:r>
            <a:r>
              <a:rPr lang="sl-SI" dirty="0"/>
              <a:t>. </a:t>
            </a:r>
            <a:r>
              <a:rPr lang="en-US" dirty="0"/>
              <a:t>Write down the answers on a peace of paper. Than make groups and share answers with others and make discussion.</a:t>
            </a:r>
            <a:endParaRPr lang="sl-SI" dirty="0"/>
          </a:p>
          <a:p>
            <a:endParaRPr lang="sl-SI" baseline="0" dirty="0"/>
          </a:p>
          <a:p>
            <a:endParaRPr lang="sl-SI" baseline="0" dirty="0"/>
          </a:p>
          <a:p>
            <a:r>
              <a:rPr lang="sl-SI" baseline="0" dirty="0" err="1"/>
              <a:t>If</a:t>
            </a:r>
            <a:r>
              <a:rPr lang="sl-SI" baseline="0" dirty="0"/>
              <a:t> </a:t>
            </a:r>
            <a:r>
              <a:rPr lang="sl-SI" baseline="0" dirty="0" err="1"/>
              <a:t>have</a:t>
            </a:r>
            <a:r>
              <a:rPr lang="sl-SI" baseline="0" dirty="0"/>
              <a:t> </a:t>
            </a:r>
            <a:r>
              <a:rPr lang="sl-SI" baseline="0" dirty="0" err="1"/>
              <a:t>still</a:t>
            </a:r>
            <a:r>
              <a:rPr lang="sl-SI" baseline="0" dirty="0"/>
              <a:t> time go to </a:t>
            </a:r>
            <a:r>
              <a:rPr lang="sl-SI" baseline="0" dirty="0" err="1"/>
              <a:t>the</a:t>
            </a:r>
            <a:r>
              <a:rPr lang="sl-SI" baseline="0" dirty="0"/>
              <a:t> </a:t>
            </a:r>
            <a:r>
              <a:rPr lang="sl-SI" baseline="0" dirty="0" err="1"/>
              <a:t>wbsite</a:t>
            </a:r>
            <a:r>
              <a:rPr lang="sl-SI" baseline="0" dirty="0"/>
              <a:t> </a:t>
            </a:r>
            <a:r>
              <a:rPr lang="sl-SI" baseline="0" dirty="0" err="1"/>
              <a:t>and</a:t>
            </a:r>
            <a:r>
              <a:rPr lang="sl-SI" baseline="0" dirty="0"/>
              <a:t> </a:t>
            </a:r>
            <a:r>
              <a:rPr lang="sl-SI" baseline="0" dirty="0" err="1"/>
              <a:t>solve</a:t>
            </a:r>
            <a:r>
              <a:rPr lang="sl-SI" baseline="0" dirty="0"/>
              <a:t> </a:t>
            </a:r>
            <a:r>
              <a:rPr lang="sl-SI" baseline="0" dirty="0" err="1"/>
              <a:t>the</a:t>
            </a:r>
            <a:r>
              <a:rPr lang="sl-SI" baseline="0" dirty="0"/>
              <a:t> </a:t>
            </a:r>
            <a:r>
              <a:rPr lang="sl-SI" baseline="0" dirty="0" err="1"/>
              <a:t>quiz</a:t>
            </a:r>
            <a:r>
              <a:rPr lang="sl-SI" baseline="0" dirty="0"/>
              <a:t>: https://www.proprofs.com/quiz-school/story.php?title=pq-what-type-of-person-am-i_2d4 </a:t>
            </a:r>
          </a:p>
          <a:p>
            <a:endParaRPr lang="sl-SI" baseline="0" dirty="0"/>
          </a:p>
          <a:p>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825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5/29/2024</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4276500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5/29/2024</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432065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5/29/2024</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587867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5/29/2024</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288368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5/29/2024</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021439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5/29/2024</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811437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5/29/2024</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779103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5/29/2024</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886136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BFA52C-DBA5-455A-00A8-86BD2734D5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44024E5-F026-887B-0652-A2AB6F65327A}"/>
              </a:ext>
            </a:extLst>
          </p:cNvPr>
          <p:cNvSpPr>
            <a:spLocks noGrp="1"/>
          </p:cNvSpPr>
          <p:nvPr>
            <p:ph type="dt" sz="half" idx="10"/>
          </p:nvPr>
        </p:nvSpPr>
        <p:spPr/>
        <p:txBody>
          <a:bodyPr/>
          <a:lstStyle/>
          <a:p>
            <a:fld id="{D3FE42E8-8B57-452D-A122-4DCE9AC771EF}" type="datetime1">
              <a:rPr lang="en-US" smtClean="0"/>
              <a:t>5/29/2024</a:t>
            </a:fld>
            <a:endParaRPr lang="en-US"/>
          </a:p>
        </p:txBody>
      </p:sp>
      <p:sp>
        <p:nvSpPr>
          <p:cNvPr id="4" name="Platshållare för sidfot 3">
            <a:extLst>
              <a:ext uri="{FF2B5EF4-FFF2-40B4-BE49-F238E27FC236}">
                <a16:creationId xmlns:a16="http://schemas.microsoft.com/office/drawing/2014/main" id="{A8402714-F866-B0FC-1657-94A9931042FE}"/>
              </a:ext>
            </a:extLst>
          </p:cNvPr>
          <p:cNvSpPr>
            <a:spLocks noGrp="1"/>
          </p:cNvSpPr>
          <p:nvPr>
            <p:ph type="ftr" sz="quarter" idx="11"/>
          </p:nvPr>
        </p:nvSpPr>
        <p:spPr/>
        <p:txBody>
          <a:bodyPr/>
          <a:lstStyle/>
          <a:p>
            <a:r>
              <a:rPr lang="en-US"/>
              <a:t>Sample Footer Text</a:t>
            </a:r>
            <a:endParaRPr lang="en-US" dirty="0"/>
          </a:p>
        </p:txBody>
      </p:sp>
      <p:sp>
        <p:nvSpPr>
          <p:cNvPr id="5" name="Platshållare för bildnummer 4">
            <a:extLst>
              <a:ext uri="{FF2B5EF4-FFF2-40B4-BE49-F238E27FC236}">
                <a16:creationId xmlns:a16="http://schemas.microsoft.com/office/drawing/2014/main" id="{9BA06C99-7B20-E2B5-1E8A-945C7614FDF0}"/>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23139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5/29/2024</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174806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5/29/2024</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94189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CA9807-2DBD-291C-D985-30E077F44FB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22B7B87-88FA-57E4-4563-B6B290C90C19}"/>
              </a:ext>
            </a:extLst>
          </p:cNvPr>
          <p:cNvSpPr>
            <a:spLocks noGrp="1"/>
          </p:cNvSpPr>
          <p:nvPr>
            <p:ph type="dt" sz="half" idx="10"/>
          </p:nvPr>
        </p:nvSpPr>
        <p:spPr/>
        <p:txBody>
          <a:bodyPr/>
          <a:lstStyle/>
          <a:p>
            <a:fld id="{D3FE42E8-8B57-452D-A122-4DCE9AC771EF}" type="datetime1">
              <a:rPr lang="en-US" smtClean="0"/>
              <a:t>5/29/2024</a:t>
            </a:fld>
            <a:endParaRPr lang="en-US"/>
          </a:p>
        </p:txBody>
      </p:sp>
      <p:sp>
        <p:nvSpPr>
          <p:cNvPr id="4" name="Platshållare för sidfot 3">
            <a:extLst>
              <a:ext uri="{FF2B5EF4-FFF2-40B4-BE49-F238E27FC236}">
                <a16:creationId xmlns:a16="http://schemas.microsoft.com/office/drawing/2014/main" id="{78B8B396-731C-DD77-2651-388E139DCCCA}"/>
              </a:ext>
            </a:extLst>
          </p:cNvPr>
          <p:cNvSpPr>
            <a:spLocks noGrp="1"/>
          </p:cNvSpPr>
          <p:nvPr>
            <p:ph type="ftr" sz="quarter" idx="11"/>
          </p:nvPr>
        </p:nvSpPr>
        <p:spPr/>
        <p:txBody>
          <a:bodyPr/>
          <a:lstStyle/>
          <a:p>
            <a:r>
              <a:rPr lang="en-US"/>
              <a:t>Sample Footer Text</a:t>
            </a:r>
            <a:endParaRPr lang="en-US" dirty="0"/>
          </a:p>
        </p:txBody>
      </p:sp>
      <p:sp>
        <p:nvSpPr>
          <p:cNvPr id="5" name="Platshållare för bildnummer 4">
            <a:extLst>
              <a:ext uri="{FF2B5EF4-FFF2-40B4-BE49-F238E27FC236}">
                <a16:creationId xmlns:a16="http://schemas.microsoft.com/office/drawing/2014/main" id="{B74479BB-262C-3368-49E1-911A599C62B2}"/>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267893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5/29/2024</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009723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5/29/2024</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27775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5.m4a"/><Relationship Id="rId7" Type="http://schemas.openxmlformats.org/officeDocument/2006/relationships/hyperlink" Target="https://www.youtube.com/watch?v=3zFvzXxlcP4" TargetMode="External"/><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4.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m4a"/><Relationship Id="rId7" Type="http://schemas.openxmlformats.org/officeDocument/2006/relationships/image" Target="../media/image13.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7.m4a"/><Relationship Id="rId7" Type="http://schemas.openxmlformats.org/officeDocument/2006/relationships/hyperlink" Target="https://www.proprofs.com/quiz-school/story.php?title=pq-what-type-of-person-am-i_2d4" TargetMode="External"/><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FB2D26E-FBAE-45B8-B0F6-80E4ABDEC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4" name="Rectangle 43">
            <a:extLst>
              <a:ext uri="{FF2B5EF4-FFF2-40B4-BE49-F238E27FC236}">
                <a16:creationId xmlns:a16="http://schemas.microsoft.com/office/drawing/2014/main" id="{23442A66-721F-4552-A3AD-3A2215F0C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46" name="Rectangle 45">
            <a:extLst>
              <a:ext uri="{FF2B5EF4-FFF2-40B4-BE49-F238E27FC236}">
                <a16:creationId xmlns:a16="http://schemas.microsoft.com/office/drawing/2014/main" id="{67EA5288-5BEB-4C44-949A-ED209FE21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7" name="Rubrik 36">
            <a:extLst>
              <a:ext uri="{FF2B5EF4-FFF2-40B4-BE49-F238E27FC236}">
                <a16:creationId xmlns:a16="http://schemas.microsoft.com/office/drawing/2014/main" id="{F241EB60-5ED4-4D54-97A6-306A9D17AF79}"/>
              </a:ext>
            </a:extLst>
          </p:cNvPr>
          <p:cNvSpPr>
            <a:spLocks noGrp="1"/>
          </p:cNvSpPr>
          <p:nvPr>
            <p:ph type="title"/>
          </p:nvPr>
        </p:nvSpPr>
        <p:spPr>
          <a:xfrm>
            <a:off x="910098" y="884903"/>
            <a:ext cx="3628103" cy="4847303"/>
          </a:xfrm>
        </p:spPr>
        <p:txBody>
          <a:bodyPr vert="horz" lIns="91440" tIns="45720" rIns="91440" bIns="45720" rtlCol="0" anchor="b">
            <a:normAutofit fontScale="90000"/>
          </a:bodyPr>
          <a:lstStyle/>
          <a:p>
            <a:pPr algn="ctr"/>
            <a:br>
              <a:rPr lang="sl-SI" sz="4000" b="1" kern="1200" cap="all" spc="300" baseline="0" dirty="0">
                <a:solidFill>
                  <a:schemeClr val="tx2"/>
                </a:solidFill>
                <a:cs typeface="Calibri Light" panose="020F0302020204030204" pitchFamily="34" charset="0"/>
              </a:rPr>
            </a:br>
            <a:br>
              <a:rPr lang="sl-SI" sz="4000" b="1" cap="all" spc="300" dirty="0">
                <a:cs typeface="Calibri Light" panose="020F0302020204030204" pitchFamily="34" charset="0"/>
              </a:rPr>
            </a:br>
            <a:br>
              <a:rPr lang="sl-SI" sz="4000" b="1" cap="all" spc="300" dirty="0">
                <a:cs typeface="Calibri Light" panose="020F0302020204030204" pitchFamily="34" charset="0"/>
              </a:rPr>
            </a:br>
            <a:br>
              <a:rPr lang="sl-SI" sz="4000" b="1" cap="all" spc="300" dirty="0">
                <a:cs typeface="Calibri Light" panose="020F0302020204030204" pitchFamily="34" charset="0"/>
              </a:rPr>
            </a:br>
            <a:r>
              <a:rPr lang="en-US" sz="4000" b="1" kern="1200" cap="all" spc="300" baseline="0" dirty="0">
                <a:solidFill>
                  <a:schemeClr val="tx2"/>
                </a:solidFill>
                <a:cs typeface="Calibri Light" panose="020F0302020204030204" pitchFamily="34" charset="0"/>
              </a:rPr>
              <a:t>PERSON-CENTERED CARE</a:t>
            </a:r>
            <a:br>
              <a:rPr lang="sl-SI" sz="4000" b="1" kern="1200" cap="all" spc="300" baseline="0" dirty="0">
                <a:solidFill>
                  <a:schemeClr val="tx2"/>
                </a:solidFill>
                <a:cs typeface="Calibri Light" panose="020F0302020204030204" pitchFamily="34" charset="0"/>
              </a:rPr>
            </a:br>
            <a:r>
              <a:rPr lang="sl-SI" sz="4000" b="1" cap="all" spc="300" dirty="0">
                <a:cs typeface="Calibri Light" panose="020F0302020204030204" pitchFamily="34" charset="0"/>
              </a:rPr>
              <a:t>(PCC)</a:t>
            </a:r>
            <a:br>
              <a:rPr lang="en-US" b="1" kern="1200" cap="all" spc="300" baseline="0" dirty="0">
                <a:solidFill>
                  <a:schemeClr val="tx2"/>
                </a:solidFill>
                <a:cs typeface="Calibri Light" panose="020F0302020204030204" pitchFamily="34" charset="0"/>
              </a:rPr>
            </a:br>
            <a:br>
              <a:rPr lang="en-US" b="1" kern="1200" cap="all" spc="300" baseline="0" dirty="0">
                <a:solidFill>
                  <a:schemeClr val="tx2"/>
                </a:solidFill>
                <a:cs typeface="Calibri Light" panose="020F0302020204030204" pitchFamily="34" charset="0"/>
              </a:rPr>
            </a:br>
            <a:r>
              <a:rPr lang="en-US" sz="3100" cap="all" spc="300" dirty="0">
                <a:cs typeface="Calibri Light" panose="020F0302020204030204" pitchFamily="34" charset="0"/>
              </a:rPr>
              <a:t>McCormack &amp; </a:t>
            </a:r>
            <a:r>
              <a:rPr lang="en-US" sz="3100" cap="all" spc="300" dirty="0" err="1">
                <a:cs typeface="Calibri Light" panose="020F0302020204030204" pitchFamily="34" charset="0"/>
              </a:rPr>
              <a:t>McCance</a:t>
            </a:r>
            <a:r>
              <a:rPr lang="en-US" sz="3100" cap="all" spc="300" dirty="0">
                <a:cs typeface="Calibri Light" panose="020F0302020204030204" pitchFamily="34" charset="0"/>
              </a:rPr>
              <a:t>  </a:t>
            </a:r>
            <a:br>
              <a:rPr lang="en-US" sz="2400" kern="1200" cap="all" spc="300" dirty="0">
                <a:solidFill>
                  <a:schemeClr val="tx2"/>
                </a:solidFill>
                <a:cs typeface="Calibri Light" panose="020F0302020204030204" pitchFamily="34" charset="0"/>
              </a:rPr>
            </a:br>
            <a:br>
              <a:rPr lang="en-US" sz="4400" b="1" kern="1200" cap="all" spc="300" baseline="0" dirty="0">
                <a:solidFill>
                  <a:schemeClr val="tx2"/>
                </a:solidFill>
                <a:latin typeface="Calibri Light" panose="020F0302020204030204" pitchFamily="34" charset="0"/>
                <a:cs typeface="Calibri Light" panose="020F0302020204030204" pitchFamily="34" charset="0"/>
              </a:rPr>
            </a:br>
            <a:br>
              <a:rPr lang="en-US" sz="4400" b="1" kern="1200" cap="all" spc="300" baseline="0" dirty="0">
                <a:solidFill>
                  <a:schemeClr val="tx2"/>
                </a:solidFill>
                <a:latin typeface="Calibri Light" panose="020F0302020204030204" pitchFamily="34" charset="0"/>
                <a:cs typeface="Calibri Light" panose="020F0302020204030204" pitchFamily="34" charset="0"/>
              </a:rPr>
            </a:br>
            <a:endParaRPr lang="en-US" sz="4400" b="1" kern="1200" cap="all" spc="300" baseline="0" dirty="0">
              <a:solidFill>
                <a:schemeClr val="tx2"/>
              </a:solidFill>
              <a:latin typeface="Calibri Light" panose="020F0302020204030204" pitchFamily="34" charset="0"/>
              <a:cs typeface="Calibri Light" panose="020F0302020204030204" pitchFamily="34" charset="0"/>
            </a:endParaRPr>
          </a:p>
        </p:txBody>
      </p:sp>
      <p:pic>
        <p:nvPicPr>
          <p:cNvPr id="5" name="Bildobjekt 4" descr="En bild som visar person, person">
            <a:extLst>
              <a:ext uri="{FF2B5EF4-FFF2-40B4-BE49-F238E27FC236}">
                <a16:creationId xmlns:a16="http://schemas.microsoft.com/office/drawing/2014/main" id="{FBEB3357-6565-D953-1B52-E4A5DBD3E3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17" r="12917"/>
          <a:stretch/>
        </p:blipFill>
        <p:spPr>
          <a:xfrm>
            <a:off x="5410200" y="10"/>
            <a:ext cx="6781800" cy="6857990"/>
          </a:xfrm>
          <a:prstGeom prst="rect">
            <a:avLst/>
          </a:prstGeom>
        </p:spPr>
      </p:pic>
      <p:pic>
        <p:nvPicPr>
          <p:cNvPr id="38" name="Bildobjekt 37">
            <a:extLst>
              <a:ext uri="{FF2B5EF4-FFF2-40B4-BE49-F238E27FC236}">
                <a16:creationId xmlns:a16="http://schemas.microsoft.com/office/drawing/2014/main" id="{D5F38367-1C2C-1A3B-00C6-0704761279F2}"/>
              </a:ext>
            </a:extLst>
          </p:cNvPr>
          <p:cNvPicPr>
            <a:picLocks noChangeAspect="1"/>
          </p:cNvPicPr>
          <p:nvPr/>
        </p:nvPicPr>
        <p:blipFill>
          <a:blip r:embed="rId6"/>
          <a:stretch>
            <a:fillRect/>
          </a:stretch>
        </p:blipFill>
        <p:spPr>
          <a:xfrm>
            <a:off x="2136431" y="4500725"/>
            <a:ext cx="1175436" cy="1430584"/>
          </a:xfrm>
          <a:prstGeom prst="rect">
            <a:avLst/>
          </a:prstGeom>
        </p:spPr>
      </p:pic>
      <p:grpSp>
        <p:nvGrpSpPr>
          <p:cNvPr id="2" name="Group 6">
            <a:extLst>
              <a:ext uri="{FF2B5EF4-FFF2-40B4-BE49-F238E27FC236}">
                <a16:creationId xmlns:a16="http://schemas.microsoft.com/office/drawing/2014/main" id="{91BAD645-18A6-A462-FE4C-79B9C76BCF53}"/>
              </a:ext>
            </a:extLst>
          </p:cNvPr>
          <p:cNvGrpSpPr/>
          <p:nvPr/>
        </p:nvGrpSpPr>
        <p:grpSpPr>
          <a:xfrm>
            <a:off x="5410200" y="6210153"/>
            <a:ext cx="6781801" cy="647837"/>
            <a:chOff x="759999" y="10540045"/>
            <a:chExt cx="6809433" cy="633095"/>
          </a:xfrm>
          <a:solidFill>
            <a:schemeClr val="bg2"/>
          </a:solidFill>
        </p:grpSpPr>
        <p:pic>
          <p:nvPicPr>
            <p:cNvPr id="3" name="Picture 7">
              <a:extLst>
                <a:ext uri="{FF2B5EF4-FFF2-40B4-BE49-F238E27FC236}">
                  <a16:creationId xmlns:a16="http://schemas.microsoft.com/office/drawing/2014/main" id="{2CC32F95-47FD-D3CE-9DF5-60ECED42FE09}"/>
                </a:ext>
              </a:extLst>
            </p:cNvPr>
            <p:cNvPicPr/>
            <p:nvPr userDrawn="1"/>
          </p:nvPicPr>
          <p:blipFill>
            <a:blip r:embed="rId7" cstate="print">
              <a:extLst>
                <a:ext uri="{28A0092B-C50C-407E-A947-70E740481C1C}">
                  <a14:useLocalDpi xmlns:a14="http://schemas.microsoft.com/office/drawing/2010/main" val="0"/>
                </a:ext>
              </a:extLst>
            </a:blip>
            <a:stretch>
              <a:fillRect/>
            </a:stretch>
          </p:blipFill>
          <p:spPr>
            <a:xfrm>
              <a:off x="759999" y="10540045"/>
              <a:ext cx="2218055" cy="633095"/>
            </a:xfrm>
            <a:prstGeom prst="rect">
              <a:avLst/>
            </a:prstGeom>
            <a:grpFill/>
            <a:ln>
              <a:solidFill>
                <a:schemeClr val="bg1"/>
              </a:solidFill>
            </a:ln>
          </p:spPr>
        </p:pic>
        <p:sp>
          <p:nvSpPr>
            <p:cNvPr id="4" name="TextBox 8">
              <a:extLst>
                <a:ext uri="{FF2B5EF4-FFF2-40B4-BE49-F238E27FC236}">
                  <a16:creationId xmlns:a16="http://schemas.microsoft.com/office/drawing/2014/main" id="{B0768719-7843-1815-F6C4-2899F131BB1B}"/>
                </a:ext>
              </a:extLst>
            </p:cNvPr>
            <p:cNvSpPr txBox="1"/>
            <p:nvPr userDrawn="1"/>
          </p:nvSpPr>
          <p:spPr>
            <a:xfrm>
              <a:off x="3062864" y="10541517"/>
              <a:ext cx="4506568" cy="631623"/>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Gill Sans MT"/>
                  <a:ea typeface="+mn-ea"/>
                  <a:cs typeface="+mn-cs"/>
                </a:rPr>
                <a:t>Reference number: 618596-EPP-1-2020-1-SE-EPPKA2-CBHE-JP</a:t>
              </a:r>
              <a:br>
                <a:rPr kumimoji="0" lang="en-GB" sz="900" b="0" i="0" u="none" strike="noStrike" kern="1200" cap="none" spc="0" normalizeH="0" baseline="0" noProof="0" dirty="0">
                  <a:ln>
                    <a:noFill/>
                  </a:ln>
                  <a:noFill/>
                  <a:effectLst/>
                  <a:uLnTx/>
                  <a:uFillTx/>
                  <a:latin typeface="Gill Sans MT"/>
                  <a:ea typeface="+mn-ea"/>
                  <a:cs typeface="+mn-cs"/>
                </a:rPr>
              </a:br>
              <a:r>
                <a:rPr kumimoji="0" lang="en-GB" sz="900" b="0" i="0" u="none" strike="noStrike" kern="1200" cap="none" spc="0" normalizeH="0" baseline="0" noProof="0" dirty="0">
                  <a:ln>
                    <a:noFill/>
                  </a:ln>
                  <a:solidFill>
                    <a:prstClr val="black"/>
                  </a:solidFill>
                  <a:effectLst/>
                  <a:uLnTx/>
                  <a:uFillTx/>
                  <a:latin typeface="Gill Sans MT"/>
                  <a:ea typeface="+mn-ea"/>
                  <a:cs typeface="+mn-cs"/>
                </a:rPr>
                <a:t>This publication [communication] reflects the views only of the authors, and the Commission cannot be held responsible for any use, which may be made of the information contained therein.</a:t>
              </a:r>
            </a:p>
          </p:txBody>
        </p:sp>
      </p:grpSp>
      <p:pic>
        <p:nvPicPr>
          <p:cNvPr id="6" name="Zvo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40621" y="6041127"/>
            <a:ext cx="609600" cy="609600"/>
          </a:xfrm>
          <a:prstGeom prst="rect">
            <a:avLst/>
          </a:prstGeom>
        </p:spPr>
      </p:pic>
    </p:spTree>
    <p:extLst>
      <p:ext uri="{BB962C8B-B14F-4D97-AF65-F5344CB8AC3E}">
        <p14:creationId xmlns:p14="http://schemas.microsoft.com/office/powerpoint/2010/main" val="3388130958"/>
      </p:ext>
    </p:extLst>
  </p:cSld>
  <p:clrMapOvr>
    <a:masterClrMapping/>
  </p:clrMapOvr>
  <mc:AlternateContent xmlns:mc="http://schemas.openxmlformats.org/markup-compatibility/2006" xmlns:p14="http://schemas.microsoft.com/office/powerpoint/2010/main">
    <mc:Choice Requires="p14">
      <p:transition spd="slow" p14:dur="2000" advTm="14232"/>
    </mc:Choice>
    <mc:Fallback xmlns="">
      <p:transition spd="slow" advTm="14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37"/>
                                        </p:tgtEl>
                                        <p:attrNameLst>
                                          <p:attrName>style.visibility</p:attrName>
                                        </p:attrNameLst>
                                      </p:cBhvr>
                                      <p:to>
                                        <p:strVal val="visible"/>
                                      </p:to>
                                    </p:set>
                                    <p:animEffect transition="in" filter="fade">
                                      <p:cBhvr>
                                        <p:cTn id="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0" fill="hold" display="0">
                  <p:stCondLst>
                    <p:cond delay="indefinite"/>
                  </p:stCondLst>
                  <p:endCondLst>
                    <p:cond evt="onStopAudio" delay="0">
                      <p:tgtEl>
                        <p:sldTgt/>
                      </p:tgtEl>
                    </p:cond>
                  </p:endCondLst>
                </p:cTn>
                <p:tgtEl>
                  <p:spTgt spid="6"/>
                </p:tgtEl>
              </p:cMediaNode>
            </p:audio>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INTENDED LEARNING OUTCOMES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a:solidFill>
            <a:schemeClr val="bg1"/>
          </a:solidFill>
          <a:ln>
            <a:solidFill>
              <a:schemeClr val="bg1"/>
            </a:solidFill>
          </a:ln>
        </p:spPr>
        <p:txBody>
          <a:bodyPr>
            <a:normAutofit/>
          </a:bodyPr>
          <a:lstStyle/>
          <a:p>
            <a:pPr marL="0" lvl="0" indent="0">
              <a:lnSpc>
                <a:spcPct val="90000"/>
              </a:lnSpc>
              <a:spcBef>
                <a:spcPts val="0"/>
              </a:spcBef>
              <a:buSzTx/>
              <a:buNone/>
              <a:defRPr/>
            </a:pPr>
            <a:r>
              <a:rPr lang="en-US" dirty="0">
                <a:solidFill>
                  <a:prstClr val="black"/>
                </a:solidFill>
                <a:ea typeface="Calibri" panose="020F0502020204030204" pitchFamily="34" charset="0"/>
                <a:cs typeface="Times New Roman" panose="02020603050405020304" pitchFamily="18" charset="0"/>
              </a:rPr>
              <a:t>At the completion of this </a:t>
            </a:r>
            <a:r>
              <a:rPr lang="sl-SI" dirty="0" err="1">
                <a:solidFill>
                  <a:prstClr val="black"/>
                </a:solidFill>
                <a:ea typeface="Calibri" panose="020F0502020204030204" pitchFamily="34" charset="0"/>
                <a:cs typeface="Times New Roman" panose="02020603050405020304" pitchFamily="18" charset="0"/>
              </a:rPr>
              <a:t>lecture</a:t>
            </a:r>
            <a:r>
              <a:rPr lang="sl-SI" dirty="0">
                <a:solidFill>
                  <a:prstClr val="black"/>
                </a:solidFill>
                <a:ea typeface="Calibri" panose="020F0502020204030204" pitchFamily="34" charset="0"/>
                <a:cs typeface="Times New Roman" panose="02020603050405020304" pitchFamily="18" charset="0"/>
              </a:rPr>
              <a:t> </a:t>
            </a:r>
            <a:r>
              <a:rPr lang="en-US" dirty="0">
                <a:solidFill>
                  <a:prstClr val="black"/>
                </a:solidFill>
                <a:ea typeface="Calibri" panose="020F0502020204030204" pitchFamily="34" charset="0"/>
                <a:cs typeface="Times New Roman" panose="02020603050405020304" pitchFamily="18" charset="0"/>
              </a:rPr>
              <a:t>student will be able to: </a:t>
            </a:r>
            <a:endParaRPr lang="sl-SI" dirty="0">
              <a:solidFill>
                <a:prstClr val="black"/>
              </a:solidFill>
              <a:ea typeface="Calibri" panose="020F0502020204030204" pitchFamily="34" charset="0"/>
              <a:cs typeface="Times New Roman" panose="02020603050405020304" pitchFamily="18" charset="0"/>
            </a:endParaRPr>
          </a:p>
          <a:p>
            <a:pPr marL="0" lvl="0" indent="0">
              <a:lnSpc>
                <a:spcPct val="90000"/>
              </a:lnSpc>
              <a:spcBef>
                <a:spcPts val="0"/>
              </a:spcBef>
              <a:buSzTx/>
              <a:buNone/>
              <a:defRPr/>
            </a:pPr>
            <a:endParaRPr lang="en-US" dirty="0">
              <a:solidFill>
                <a:prstClr val="black"/>
              </a:solidFill>
              <a:ea typeface="Calibri" panose="020F0502020204030204" pitchFamily="34" charset="0"/>
              <a:cs typeface="Times New Roman" panose="02020603050405020304" pitchFamily="18" charset="0"/>
            </a:endParaRPr>
          </a:p>
          <a:p>
            <a:pPr lvl="0">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explain the concepts of </a:t>
            </a:r>
            <a:r>
              <a:rPr lang="en-US" dirty="0">
                <a:solidFill>
                  <a:srgbClr val="293737"/>
                </a:solidFill>
                <a:ea typeface="Calibri" panose="020F0502020204030204" pitchFamily="34" charset="0"/>
                <a:cs typeface="Times New Roman" panose="02020603050405020304" pitchFamily="18" charset="0"/>
              </a:rPr>
              <a:t>McCormack &amp; </a:t>
            </a:r>
            <a:r>
              <a:rPr lang="en-US" dirty="0" err="1">
                <a:solidFill>
                  <a:srgbClr val="293737"/>
                </a:solidFill>
                <a:ea typeface="Calibri" panose="020F0502020204030204" pitchFamily="34" charset="0"/>
                <a:cs typeface="Times New Roman" panose="02020603050405020304" pitchFamily="18" charset="0"/>
              </a:rPr>
              <a:t>McCance</a:t>
            </a:r>
            <a:r>
              <a:rPr lang="en-US" dirty="0">
                <a:solidFill>
                  <a:srgbClr val="293737"/>
                </a:solidFill>
                <a:ea typeface="Calibri" panose="020F0502020204030204" pitchFamily="34" charset="0"/>
                <a:cs typeface="Times New Roman" panose="02020603050405020304" pitchFamily="18" charset="0"/>
              </a:rPr>
              <a:t> </a:t>
            </a:r>
            <a:r>
              <a:rPr lang="sl-SI" dirty="0">
                <a:solidFill>
                  <a:srgbClr val="293737"/>
                </a:solidFill>
                <a:ea typeface="Calibri" panose="020F0502020204030204" pitchFamily="34" charset="0"/>
                <a:cs typeface="Times New Roman" panose="02020603050405020304" pitchFamily="18" charset="0"/>
              </a:rPr>
              <a:t>model of </a:t>
            </a:r>
            <a:r>
              <a:rPr lang="en-US" dirty="0">
                <a:solidFill>
                  <a:prstClr val="black"/>
                </a:solidFill>
                <a:ea typeface="Times New Roman" panose="02020603050405020304" pitchFamily="18" charset="0"/>
                <a:cs typeface="Times New Roman" panose="02020603050405020304" pitchFamily="18" charset="0"/>
              </a:rPr>
              <a:t>PCC</a:t>
            </a:r>
            <a:r>
              <a:rPr lang="en-US" dirty="0">
                <a:ea typeface="Calibri" panose="020F0502020204030204" pitchFamily="34" charset="0"/>
                <a:cs typeface="Times New Roman" panose="02020603050405020304" pitchFamily="18" charset="0"/>
              </a:rPr>
              <a:t>;</a:t>
            </a:r>
            <a:endParaRPr lang="sv-SE" dirty="0">
              <a:ea typeface="Calibri" panose="020F0502020204030204" pitchFamily="34" charset="0"/>
              <a:cs typeface="Times New Roman" panose="02020603050405020304" pitchFamily="18" charset="0"/>
            </a:endParaRPr>
          </a:p>
          <a:p>
            <a:pPr lvl="0">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analyze </a:t>
            </a:r>
            <a:r>
              <a:rPr lang="en-US" dirty="0">
                <a:solidFill>
                  <a:srgbClr val="293737"/>
                </a:solidFill>
                <a:ea typeface="Calibri" panose="020F0502020204030204" pitchFamily="34" charset="0"/>
                <a:cs typeface="Times New Roman" panose="02020603050405020304" pitchFamily="18" charset="0"/>
              </a:rPr>
              <a:t>McCormack &amp; </a:t>
            </a:r>
            <a:r>
              <a:rPr lang="en-US" dirty="0" err="1">
                <a:solidFill>
                  <a:srgbClr val="293737"/>
                </a:solidFill>
                <a:ea typeface="Calibri" panose="020F0502020204030204" pitchFamily="34" charset="0"/>
                <a:cs typeface="Times New Roman" panose="02020603050405020304" pitchFamily="18" charset="0"/>
              </a:rPr>
              <a:t>McCance</a:t>
            </a:r>
            <a:r>
              <a:rPr lang="en-US" dirty="0">
                <a:solidFill>
                  <a:srgbClr val="293737"/>
                </a:solidFill>
                <a:ea typeface="Calibri" panose="020F0502020204030204" pitchFamily="34" charset="0"/>
                <a:cs typeface="Times New Roman" panose="02020603050405020304" pitchFamily="18" charset="0"/>
              </a:rPr>
              <a:t> </a:t>
            </a:r>
            <a:r>
              <a:rPr lang="sl-SI" dirty="0">
                <a:solidFill>
                  <a:srgbClr val="293737"/>
                </a:solidFill>
                <a:ea typeface="Calibri" panose="020F0502020204030204" pitchFamily="34" charset="0"/>
                <a:cs typeface="Times New Roman" panose="02020603050405020304" pitchFamily="18" charset="0"/>
              </a:rPr>
              <a:t>model of </a:t>
            </a:r>
            <a:r>
              <a:rPr lang="en-US" dirty="0">
                <a:solidFill>
                  <a:prstClr val="black"/>
                </a:solidFill>
                <a:ea typeface="Times New Roman" panose="02020603050405020304" pitchFamily="18" charset="0"/>
                <a:cs typeface="Times New Roman" panose="02020603050405020304" pitchFamily="18" charset="0"/>
              </a:rPr>
              <a:t>PCC </a:t>
            </a:r>
            <a:r>
              <a:rPr lang="en-US" dirty="0">
                <a:ea typeface="Calibri" panose="020F0502020204030204" pitchFamily="34" charset="0"/>
                <a:cs typeface="Times New Roman" panose="02020603050405020304" pitchFamily="18" charset="0"/>
              </a:rPr>
              <a:t>in clinical practice;</a:t>
            </a:r>
            <a:endParaRPr lang="sv-SE" dirty="0">
              <a:ea typeface="Calibri" panose="020F0502020204030204" pitchFamily="34" charset="0"/>
              <a:cs typeface="Times New Roman" panose="02020603050405020304" pitchFamily="18" charset="0"/>
            </a:endParaRPr>
          </a:p>
          <a:p>
            <a:pPr lvl="0">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apply </a:t>
            </a:r>
            <a:r>
              <a:rPr lang="en-US" dirty="0">
                <a:solidFill>
                  <a:srgbClr val="293737"/>
                </a:solidFill>
                <a:ea typeface="Calibri" panose="020F0502020204030204" pitchFamily="34" charset="0"/>
                <a:cs typeface="Times New Roman" panose="02020603050405020304" pitchFamily="18" charset="0"/>
              </a:rPr>
              <a:t>McCormack &amp; </a:t>
            </a:r>
            <a:r>
              <a:rPr lang="en-US" dirty="0" err="1">
                <a:solidFill>
                  <a:srgbClr val="293737"/>
                </a:solidFill>
                <a:ea typeface="Calibri" panose="020F0502020204030204" pitchFamily="34" charset="0"/>
                <a:cs typeface="Times New Roman" panose="02020603050405020304" pitchFamily="18" charset="0"/>
              </a:rPr>
              <a:t>McCance</a:t>
            </a:r>
            <a:r>
              <a:rPr lang="en-US" dirty="0">
                <a:solidFill>
                  <a:srgbClr val="293737"/>
                </a:solidFill>
                <a:ea typeface="Calibri" panose="020F0502020204030204" pitchFamily="34" charset="0"/>
                <a:cs typeface="Times New Roman" panose="02020603050405020304" pitchFamily="18" charset="0"/>
              </a:rPr>
              <a:t> </a:t>
            </a:r>
            <a:r>
              <a:rPr lang="sl-SI" dirty="0">
                <a:solidFill>
                  <a:srgbClr val="293737"/>
                </a:solidFill>
                <a:ea typeface="Calibri" panose="020F0502020204030204" pitchFamily="34" charset="0"/>
                <a:cs typeface="Times New Roman" panose="02020603050405020304" pitchFamily="18" charset="0"/>
              </a:rPr>
              <a:t>model of </a:t>
            </a:r>
            <a:r>
              <a:rPr lang="en-US" dirty="0">
                <a:solidFill>
                  <a:prstClr val="black"/>
                </a:solidFill>
                <a:ea typeface="Times New Roman" panose="02020603050405020304" pitchFamily="18" charset="0"/>
                <a:cs typeface="Times New Roman" panose="02020603050405020304" pitchFamily="18" charset="0"/>
              </a:rPr>
              <a:t>PCC </a:t>
            </a:r>
            <a:r>
              <a:rPr lang="en-US" dirty="0">
                <a:ea typeface="Calibri" panose="020F0502020204030204" pitchFamily="34" charset="0"/>
                <a:cs typeface="Times New Roman" panose="02020603050405020304" pitchFamily="18" charset="0"/>
              </a:rPr>
              <a:t>in clinical practice</a:t>
            </a:r>
            <a:r>
              <a:rPr lang="sl-SI" dirty="0">
                <a:ea typeface="Calibri" panose="020F0502020204030204" pitchFamily="34" charset="0"/>
                <a:cs typeface="Times New Roman" panose="02020603050405020304" pitchFamily="18" charset="0"/>
              </a:rPr>
              <a:t>;</a:t>
            </a:r>
          </a:p>
          <a:p>
            <a:pPr>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compare between the local and global perspectives of PCC</a:t>
            </a:r>
            <a:r>
              <a:rPr lang="sl-SI" dirty="0">
                <a:ea typeface="Calibri" panose="020F0502020204030204" pitchFamily="34" charset="0"/>
                <a:cs typeface="Times New Roman" panose="02020603050405020304" pitchFamily="18" charset="0"/>
              </a:rPr>
              <a:t>.</a:t>
            </a:r>
            <a:endParaRPr lang="sv-SE" dirty="0">
              <a:ea typeface="Calibri" panose="020F0502020204030204" pitchFamily="34" charset="0"/>
              <a:cs typeface="Times New Roman" panose="02020603050405020304" pitchFamily="18" charset="0"/>
            </a:endParaRPr>
          </a:p>
          <a:p>
            <a:pPr marL="0" lvl="0" indent="0">
              <a:spcBef>
                <a:spcPts val="0"/>
              </a:spcBef>
              <a:buNone/>
            </a:pPr>
            <a:endParaRPr lang="sv-SE" dirty="0">
              <a:ea typeface="Calibri" panose="020F0502020204030204" pitchFamily="34" charset="0"/>
              <a:cs typeface="Times New Roman" panose="02020603050405020304" pitchFamily="18" charset="0"/>
            </a:endParaRPr>
          </a:p>
          <a:p>
            <a:pPr>
              <a:buFont typeface="Wingdings" panose="05000000000000000000" pitchFamily="2" charset="2"/>
              <a:buChar char="§"/>
            </a:pPr>
            <a:endParaRPr lang="sv-SE" dirty="0"/>
          </a:p>
        </p:txBody>
      </p:sp>
      <p:pic>
        <p:nvPicPr>
          <p:cNvPr id="7" name="Graphic 6" descr="Lärare">
            <a:extLst>
              <a:ext uri="{FF2B5EF4-FFF2-40B4-BE49-F238E27FC236}">
                <a16:creationId xmlns:a16="http://schemas.microsoft.com/office/drawing/2014/main" id="{89A13B68-353F-5A56-1043-3F9DF9138B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48451" y="3793885"/>
            <a:ext cx="2590966" cy="2590966"/>
          </a:xfrm>
          <a:prstGeom prst="rect">
            <a:avLst/>
          </a:prstGeom>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52932712"/>
      </p:ext>
    </p:extLst>
  </p:cSld>
  <p:clrMapOvr>
    <a:masterClrMapping/>
  </p:clrMapOvr>
  <mc:AlternateContent xmlns:mc="http://schemas.openxmlformats.org/markup-compatibility/2006" xmlns:p14="http://schemas.microsoft.com/office/powerpoint/2010/main">
    <mc:Choice Requires="p14">
      <p:transition spd="slow" p14:dur="2000" advTm="31511"/>
    </mc:Choice>
    <mc:Fallback xmlns="">
      <p:transition spd="slow" advTm="3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PCC - </a:t>
            </a:r>
            <a:r>
              <a:rPr lang="sv-SE" dirty="0"/>
              <a:t>Framework highlights</a:t>
            </a:r>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US" dirty="0"/>
              <a:t>Complexity of person-</a:t>
            </a:r>
            <a:r>
              <a:rPr lang="en-US" dirty="0" err="1"/>
              <a:t>centred</a:t>
            </a:r>
            <a:r>
              <a:rPr lang="en-US" dirty="0"/>
              <a:t> nursing</a:t>
            </a:r>
            <a:r>
              <a:rPr lang="sl-SI" dirty="0"/>
              <a:t> / </a:t>
            </a:r>
            <a:r>
              <a:rPr lang="sl-SI" dirty="0" err="1"/>
              <a:t>caregiving</a:t>
            </a:r>
            <a:endParaRPr lang="en-US" dirty="0"/>
          </a:p>
          <a:p>
            <a:pPr>
              <a:buFont typeface="Wingdings" panose="05000000000000000000" pitchFamily="2" charset="2"/>
              <a:buChar char="§"/>
            </a:pPr>
            <a:r>
              <a:rPr lang="en-US" dirty="0"/>
              <a:t>Articulation of the key constructs</a:t>
            </a:r>
          </a:p>
          <a:p>
            <a:pPr>
              <a:buFont typeface="Wingdings" panose="05000000000000000000" pitchFamily="2" charset="2"/>
              <a:buChar char="§"/>
            </a:pPr>
            <a:r>
              <a:rPr lang="en-US" dirty="0"/>
              <a:t>Emphasis's the contextual, attitudinal and moral dimensions of humanistic caring practice</a:t>
            </a:r>
          </a:p>
          <a:p>
            <a:pPr>
              <a:buFont typeface="Wingdings" panose="05000000000000000000" pitchFamily="2" charset="2"/>
              <a:buChar char="§"/>
            </a:pPr>
            <a:r>
              <a:rPr lang="en-US" dirty="0"/>
              <a:t>Multi-disciplinary and inter-professional team working</a:t>
            </a:r>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50351592"/>
      </p:ext>
    </p:extLst>
  </p:cSld>
  <p:clrMapOvr>
    <a:masterClrMapping/>
  </p:clrMapOvr>
  <mc:AlternateContent xmlns:mc="http://schemas.openxmlformats.org/markup-compatibility/2006" xmlns:p14="http://schemas.microsoft.com/office/powerpoint/2010/main">
    <mc:Choice Requires="p14">
      <p:transition spd="slow" p14:dur="2000" advTm="171074"/>
    </mc:Choice>
    <mc:Fallback xmlns="">
      <p:transition spd="slow" advTm="17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4" name="Slika 3"/>
          <p:cNvPicPr>
            <a:picLocks noChangeAspect="1"/>
          </p:cNvPicPr>
          <p:nvPr/>
        </p:nvPicPr>
        <p:blipFill>
          <a:blip r:embed="rId5"/>
          <a:stretch>
            <a:fillRect/>
          </a:stretch>
        </p:blipFill>
        <p:spPr>
          <a:xfrm>
            <a:off x="692558" y="1078615"/>
            <a:ext cx="4717642" cy="4879460"/>
          </a:xfrm>
          <a:prstGeom prst="rect">
            <a:avLst/>
          </a:prstGeom>
        </p:spPr>
      </p:pic>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5" name="Označba mesta vsebine 4"/>
          <p:cNvPicPr>
            <a:picLocks noGrp="1" noChangeAspect="1"/>
          </p:cNvPicPr>
          <p:nvPr>
            <p:ph idx="1"/>
          </p:nvPr>
        </p:nvPicPr>
        <p:blipFill>
          <a:blip r:embed="rId6"/>
          <a:stretch>
            <a:fillRect/>
          </a:stretch>
        </p:blipFill>
        <p:spPr>
          <a:xfrm>
            <a:off x="6781800" y="889000"/>
            <a:ext cx="4724400" cy="5420154"/>
          </a:xfrm>
          <a:prstGeom prst="rect">
            <a:avLst/>
          </a:prstGeom>
        </p:spPr>
      </p:pic>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4867249"/>
      </p:ext>
    </p:extLst>
  </p:cSld>
  <p:clrMapOvr>
    <a:masterClrMapping/>
  </p:clrMapOvr>
  <mc:AlternateContent xmlns:mc="http://schemas.openxmlformats.org/markup-compatibility/2006" xmlns:p14="http://schemas.microsoft.com/office/powerpoint/2010/main">
    <mc:Choice Requires="p14">
      <p:transition spd="slow" p14:dur="2000" advTm="69589"/>
    </mc:Choice>
    <mc:Fallback xmlns="">
      <p:transition spd="slow" advTm="69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EA96BB7C-FD09-D022-A16F-E8CD88D25B3E}"/>
              </a:ext>
            </a:extLst>
          </p:cNvPr>
          <p:cNvSpPr>
            <a:spLocks noGrp="1"/>
          </p:cNvSpPr>
          <p:nvPr>
            <p:ph type="title"/>
          </p:nvPr>
        </p:nvSpPr>
        <p:spPr>
          <a:xfrm>
            <a:off x="1371599" y="1010097"/>
            <a:ext cx="9486901" cy="1010088"/>
          </a:xfrm>
        </p:spPr>
        <p:txBody>
          <a:bodyPr anchor="b">
            <a:normAutofit/>
          </a:bodyPr>
          <a:lstStyle/>
          <a:p>
            <a:pPr algn="ctr"/>
            <a:r>
              <a:rPr lang="sv-SE" dirty="0"/>
              <a:t>Defining  P</a:t>
            </a:r>
            <a:r>
              <a:rPr lang="sl-SI" dirty="0"/>
              <a:t>ERSON</a:t>
            </a:r>
            <a:r>
              <a:rPr lang="sv-SE" dirty="0"/>
              <a:t>–Centered care</a:t>
            </a:r>
          </a:p>
        </p:txBody>
      </p:sp>
      <p:sp>
        <p:nvSpPr>
          <p:cNvPr id="3" name="Platshållare för innehåll 2">
            <a:extLst>
              <a:ext uri="{FF2B5EF4-FFF2-40B4-BE49-F238E27FC236}">
                <a16:creationId xmlns:a16="http://schemas.microsoft.com/office/drawing/2014/main" id="{FC6AF3BE-8321-DD6E-357D-450371FD1A2A}"/>
              </a:ext>
            </a:extLst>
          </p:cNvPr>
          <p:cNvSpPr>
            <a:spLocks noGrp="1"/>
          </p:cNvSpPr>
          <p:nvPr>
            <p:ph idx="1"/>
          </p:nvPr>
        </p:nvSpPr>
        <p:spPr>
          <a:xfrm>
            <a:off x="1371600" y="2206257"/>
            <a:ext cx="9486901" cy="3540642"/>
          </a:xfrm>
        </p:spPr>
        <p:txBody>
          <a:bodyPr>
            <a:normAutofit/>
          </a:bodyPr>
          <a:lstStyle/>
          <a:p>
            <a:pPr marL="0" indent="0">
              <a:buNone/>
            </a:pPr>
            <a:endParaRPr lang="sl-SI" dirty="0"/>
          </a:p>
          <a:p>
            <a:pPr>
              <a:buFont typeface="Wingdings" panose="05000000000000000000" pitchFamily="2" charset="2"/>
              <a:buChar char="§"/>
            </a:pPr>
            <a:r>
              <a:rPr lang="en-US" dirty="0"/>
              <a:t>Care</a:t>
            </a:r>
            <a:r>
              <a:rPr lang="sl-SI" dirty="0"/>
              <a:t> is </a:t>
            </a:r>
            <a:r>
              <a:rPr lang="en-GB" dirty="0"/>
              <a:t>individualized</a:t>
            </a:r>
            <a:r>
              <a:rPr lang="sl-SI" dirty="0"/>
              <a:t>                                                                           </a:t>
            </a:r>
            <a:r>
              <a:rPr lang="en-GB" dirty="0"/>
              <a:t>and</a:t>
            </a:r>
            <a:r>
              <a:rPr lang="sl-SI" dirty="0"/>
              <a:t> </a:t>
            </a:r>
            <a:r>
              <a:rPr lang="en-GB" dirty="0"/>
              <a:t>customized</a:t>
            </a:r>
            <a:r>
              <a:rPr lang="sl-SI" dirty="0"/>
              <a:t>.</a:t>
            </a:r>
          </a:p>
          <a:p>
            <a:pPr>
              <a:buFont typeface="Wingdings" panose="05000000000000000000" pitchFamily="2" charset="2"/>
              <a:buChar char="§"/>
            </a:pPr>
            <a:r>
              <a:rPr lang="en-GB" dirty="0"/>
              <a:t>Patient</a:t>
            </a:r>
            <a:r>
              <a:rPr lang="sl-SI" dirty="0"/>
              <a:t> </a:t>
            </a:r>
            <a:r>
              <a:rPr lang="en-GB" dirty="0"/>
              <a:t>and</a:t>
            </a:r>
            <a:r>
              <a:rPr lang="sl-SI" dirty="0"/>
              <a:t> </a:t>
            </a:r>
            <a:r>
              <a:rPr lang="en-GB" dirty="0"/>
              <a:t>families</a:t>
            </a:r>
            <a:r>
              <a:rPr lang="sl-SI" dirty="0"/>
              <a:t>                                                                                   </a:t>
            </a:r>
            <a:r>
              <a:rPr lang="en-GB" dirty="0"/>
              <a:t>have</a:t>
            </a:r>
            <a:r>
              <a:rPr lang="sl-SI" dirty="0"/>
              <a:t> </a:t>
            </a:r>
            <a:r>
              <a:rPr lang="en-US" dirty="0"/>
              <a:t>control</a:t>
            </a:r>
            <a:r>
              <a:rPr lang="sl-SI" dirty="0"/>
              <a:t> </a:t>
            </a:r>
            <a:r>
              <a:rPr lang="en-GB" dirty="0"/>
              <a:t>over</a:t>
            </a:r>
            <a:r>
              <a:rPr lang="sl-SI" dirty="0"/>
              <a:t>                                                                                      </a:t>
            </a:r>
            <a:r>
              <a:rPr lang="en-GB" dirty="0"/>
              <a:t>health</a:t>
            </a:r>
            <a:r>
              <a:rPr lang="sl-SI" dirty="0"/>
              <a:t> </a:t>
            </a:r>
            <a:r>
              <a:rPr lang="en-GB" dirty="0"/>
              <a:t>care</a:t>
            </a:r>
            <a:r>
              <a:rPr lang="sl-SI" dirty="0"/>
              <a:t>                                                                               </a:t>
            </a:r>
            <a:r>
              <a:rPr lang="en-GB" dirty="0"/>
              <a:t>decisions</a:t>
            </a:r>
            <a:r>
              <a:rPr lang="sl-SI" dirty="0"/>
              <a:t>, not </a:t>
            </a:r>
            <a:r>
              <a:rPr lang="en-GB" dirty="0"/>
              <a:t>clinicians</a:t>
            </a:r>
            <a:r>
              <a:rPr lang="sl-SI" dirty="0"/>
              <a:t>. </a:t>
            </a:r>
            <a:endParaRPr lang="en-GB" dirty="0"/>
          </a:p>
          <a:p>
            <a:pPr marL="0" indent="0">
              <a:buNone/>
            </a:pPr>
            <a:endParaRPr lang="sl-SI" dirty="0"/>
          </a:p>
          <a:p>
            <a:pPr>
              <a:buFont typeface="Wingdings" panose="05000000000000000000" pitchFamily="2" charset="2"/>
              <a:buChar char="§"/>
            </a:pPr>
            <a:endParaRPr lang="sv-SE" dirty="0"/>
          </a:p>
        </p:txBody>
      </p:sp>
      <p:pic>
        <p:nvPicPr>
          <p:cNvPr id="4" name="Slika 3"/>
          <p:cNvPicPr>
            <a:picLocks noChangeAspect="1"/>
          </p:cNvPicPr>
          <p:nvPr/>
        </p:nvPicPr>
        <p:blipFill>
          <a:blip r:embed="rId6"/>
          <a:stretch>
            <a:fillRect/>
          </a:stretch>
        </p:blipFill>
        <p:spPr>
          <a:xfrm>
            <a:off x="4994998" y="2151489"/>
            <a:ext cx="6511202" cy="3599823"/>
          </a:xfrm>
          <a:prstGeom prst="rect">
            <a:avLst/>
          </a:prstGeom>
        </p:spPr>
      </p:pic>
      <p:sp>
        <p:nvSpPr>
          <p:cNvPr id="5" name="Pravokotnik 4"/>
          <p:cNvSpPr/>
          <p:nvPr/>
        </p:nvSpPr>
        <p:spPr>
          <a:xfrm>
            <a:off x="838846" y="5696543"/>
            <a:ext cx="512839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ill Sans MT"/>
                <a:ea typeface="+mn-ea"/>
                <a:cs typeface="+mn-cs"/>
                <a:hlinkClick r:id="rId7"/>
              </a:rPr>
              <a:t>https://www.youtube.com/watch?v=3zFvzXxlcP4</a:t>
            </a:r>
            <a:endParaRPr kumimoji="0" lang="sl-SI"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Slika 5"/>
          <p:cNvPicPr>
            <a:picLocks noChangeAspect="1"/>
          </p:cNvPicPr>
          <p:nvPr/>
        </p:nvPicPr>
        <p:blipFill>
          <a:blip r:embed="rId8"/>
          <a:stretch>
            <a:fillRect/>
          </a:stretch>
        </p:blipFill>
        <p:spPr>
          <a:xfrm>
            <a:off x="2945694" y="581618"/>
            <a:ext cx="7553325" cy="5114925"/>
          </a:xfrm>
          <a:prstGeom prst="rect">
            <a:avLst/>
          </a:prstGeom>
        </p:spPr>
      </p:pic>
      <p:pic>
        <p:nvPicPr>
          <p:cNvPr id="7" name="Slika 6"/>
          <p:cNvPicPr>
            <a:picLocks noChangeAspect="1"/>
          </p:cNvPicPr>
          <p:nvPr/>
        </p:nvPicPr>
        <p:blipFill>
          <a:blip r:embed="rId9"/>
          <a:stretch>
            <a:fillRect/>
          </a:stretch>
        </p:blipFill>
        <p:spPr>
          <a:xfrm>
            <a:off x="3431214" y="2405437"/>
            <a:ext cx="6176251" cy="601095"/>
          </a:xfrm>
          <a:prstGeom prst="rect">
            <a:avLst/>
          </a:prstGeom>
        </p:spPr>
      </p:pic>
      <p:pic>
        <p:nvPicPr>
          <p:cNvPr id="9" name="Zvok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37940940"/>
      </p:ext>
    </p:extLst>
  </p:cSld>
  <p:clrMapOvr>
    <a:masterClrMapping/>
  </p:clrMapOvr>
  <mc:AlternateContent xmlns:mc="http://schemas.openxmlformats.org/markup-compatibility/2006" xmlns:p14="http://schemas.microsoft.com/office/powerpoint/2010/main">
    <mc:Choice Requires="p14">
      <p:transition spd="slow" p14:dur="2000" advTm="91865"/>
    </mc:Choice>
    <mc:Fallback xmlns="">
      <p:transition spd="slow" advTm="9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Označba mesta vsebine 2"/>
          <p:cNvSpPr>
            <a:spLocks noGrp="1"/>
          </p:cNvSpPr>
          <p:nvPr>
            <p:ph type="title"/>
          </p:nvPr>
        </p:nvSpPr>
        <p:spPr>
          <a:xfrm>
            <a:off x="1037431" y="4831521"/>
            <a:ext cx="4021138" cy="1061278"/>
          </a:xfrm>
          <a:solidFill>
            <a:schemeClr val="tx2">
              <a:lumMod val="75000"/>
              <a:lumOff val="25000"/>
            </a:schemeClr>
          </a:solidFill>
        </p:spPr>
        <p:txBody>
          <a:bodyPr>
            <a:normAutofit/>
          </a:bodyPr>
          <a:lstStyle/>
          <a:p>
            <a:pPr algn="ctr"/>
            <a:r>
              <a:rPr lang="en-GB" sz="2000" dirty="0"/>
              <a:t>Knowing and Becoming Model</a:t>
            </a:r>
          </a:p>
        </p:txBody>
      </p:sp>
      <p:sp>
        <p:nvSpPr>
          <p:cNvPr id="11" name="Označba mesta vsebine 2"/>
          <p:cNvSpPr>
            <a:spLocks noGrp="1"/>
          </p:cNvSpPr>
          <p:nvPr>
            <p:ph idx="1"/>
          </p:nvPr>
        </p:nvSpPr>
        <p:spPr>
          <a:xfrm>
            <a:off x="6273186" y="2460210"/>
            <a:ext cx="5029200" cy="5803900"/>
          </a:xfrm>
        </p:spPr>
        <p:txBody>
          <a:bodyPr/>
          <a:lstStyle/>
          <a:p>
            <a:pPr marL="0" indent="0">
              <a:buNone/>
            </a:pPr>
            <a:r>
              <a:rPr lang="en-US" dirty="0"/>
              <a:t>PERSONHOOD</a:t>
            </a:r>
          </a:p>
          <a:p>
            <a:pPr>
              <a:buFont typeface="Wingdings" panose="05000000000000000000" pitchFamily="2" charset="2"/>
              <a:buChar char="§"/>
            </a:pPr>
            <a:r>
              <a:rPr lang="en-US" dirty="0"/>
              <a:t>Shared decision making</a:t>
            </a:r>
          </a:p>
          <a:p>
            <a:pPr>
              <a:buFont typeface="Wingdings" panose="05000000000000000000" pitchFamily="2" charset="2"/>
              <a:buChar char="§"/>
            </a:pPr>
            <a:r>
              <a:rPr lang="en-US" dirty="0"/>
              <a:t>Effective staff relationships</a:t>
            </a:r>
          </a:p>
          <a:p>
            <a:pPr>
              <a:buFont typeface="Wingdings" panose="05000000000000000000" pitchFamily="2" charset="2"/>
              <a:buChar char="§"/>
            </a:pPr>
            <a:r>
              <a:rPr lang="en-US" dirty="0"/>
              <a:t>Supportive organizational strategies</a:t>
            </a:r>
          </a:p>
          <a:p>
            <a:pPr>
              <a:buFont typeface="Wingdings" panose="05000000000000000000" pitchFamily="2" charset="2"/>
              <a:buChar char="§"/>
            </a:pPr>
            <a:r>
              <a:rPr lang="en-US" dirty="0"/>
              <a:t>Power sharing</a:t>
            </a:r>
          </a:p>
          <a:p>
            <a:pPr>
              <a:buFont typeface="Wingdings" panose="05000000000000000000" pitchFamily="2" charset="2"/>
              <a:buChar char="§"/>
            </a:pPr>
            <a:r>
              <a:rPr lang="en-US" dirty="0"/>
              <a:t>Potential for innovation and risk taking</a:t>
            </a:r>
          </a:p>
          <a:p>
            <a:pPr>
              <a:buFont typeface="Wingdings" panose="05000000000000000000" pitchFamily="2" charset="2"/>
              <a:buChar char="§"/>
            </a:pPr>
            <a:r>
              <a:rPr lang="en-US" dirty="0"/>
              <a:t>The physical environment</a:t>
            </a:r>
          </a:p>
          <a:p>
            <a:pPr marL="0" indent="0">
              <a:buNone/>
            </a:pPr>
            <a:endParaRPr lang="en-GB" dirty="0"/>
          </a:p>
        </p:txBody>
      </p:sp>
      <p:pic>
        <p:nvPicPr>
          <p:cNvPr id="5" name="Slika 4"/>
          <p:cNvPicPr>
            <a:picLocks noChangeAspect="1"/>
          </p:cNvPicPr>
          <p:nvPr/>
        </p:nvPicPr>
        <p:blipFill>
          <a:blip r:embed="rId6"/>
          <a:stretch>
            <a:fillRect/>
          </a:stretch>
        </p:blipFill>
        <p:spPr>
          <a:xfrm>
            <a:off x="862986" y="910231"/>
            <a:ext cx="4370028" cy="3385212"/>
          </a:xfrm>
          <a:prstGeom prst="rect">
            <a:avLst/>
          </a:prstGeom>
        </p:spPr>
      </p:pic>
      <p:pic>
        <p:nvPicPr>
          <p:cNvPr id="8" name="Slika 7"/>
          <p:cNvPicPr>
            <a:picLocks noChangeAspect="1"/>
          </p:cNvPicPr>
          <p:nvPr/>
        </p:nvPicPr>
        <p:blipFill>
          <a:blip r:embed="rId7"/>
          <a:stretch>
            <a:fillRect/>
          </a:stretch>
        </p:blipFill>
        <p:spPr>
          <a:xfrm>
            <a:off x="6148387" y="1182838"/>
            <a:ext cx="5991225" cy="5391150"/>
          </a:xfrm>
          <a:prstGeom prst="rect">
            <a:avLst/>
          </a:prstGeom>
        </p:spPr>
      </p:pic>
      <p:sp>
        <p:nvSpPr>
          <p:cNvPr id="13" name="Pravokotnik 12"/>
          <p:cNvSpPr/>
          <p:nvPr/>
        </p:nvSpPr>
        <p:spPr>
          <a:xfrm>
            <a:off x="6273186" y="160163"/>
            <a:ext cx="586642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Gill Sans MT"/>
                <a:ea typeface="+mn-ea"/>
                <a:cs typeface="+mn-cs"/>
              </a:rPr>
              <a:t>Hennelly</a:t>
            </a:r>
            <a:r>
              <a:rPr kumimoji="0" lang="en-US" sz="1400" b="0" i="0" u="none" strike="noStrike" kern="1200" cap="none" spc="0" normalizeH="0" baseline="0" noProof="0" dirty="0">
                <a:ln>
                  <a:noFill/>
                </a:ln>
                <a:solidFill>
                  <a:prstClr val="black"/>
                </a:solidFill>
                <a:effectLst/>
                <a:uLnTx/>
                <a:uFillTx/>
                <a:latin typeface="Gill Sans MT"/>
                <a:ea typeface="+mn-ea"/>
                <a:cs typeface="+mn-cs"/>
              </a:rPr>
              <a:t>, N., &amp; O'Shea, E. (2022). A multiple perspective view of personhood in dementia. </a:t>
            </a:r>
            <a:r>
              <a:rPr kumimoji="0" lang="en-US" sz="1400" b="0" i="1" u="none" strike="noStrike" kern="1200" cap="none" spc="0" normalizeH="0" baseline="0" noProof="0" dirty="0">
                <a:ln>
                  <a:noFill/>
                </a:ln>
                <a:solidFill>
                  <a:prstClr val="black"/>
                </a:solidFill>
                <a:effectLst/>
                <a:uLnTx/>
                <a:uFillTx/>
                <a:latin typeface="Gill Sans MT"/>
                <a:ea typeface="+mn-ea"/>
                <a:cs typeface="+mn-cs"/>
              </a:rPr>
              <a:t>Ageing &amp; Society,</a:t>
            </a:r>
            <a:r>
              <a:rPr kumimoji="0" lang="en-US" sz="1400" b="0" i="0" u="none" strike="noStrike" kern="1200" cap="none" spc="0" normalizeH="0" baseline="0" noProof="0" dirty="0">
                <a:ln>
                  <a:noFill/>
                </a:ln>
                <a:solidFill>
                  <a:prstClr val="black"/>
                </a:solidFill>
                <a:effectLst/>
                <a:uLnTx/>
                <a:uFillTx/>
                <a:latin typeface="Gill Sans MT"/>
                <a:ea typeface="+mn-ea"/>
                <a:cs typeface="+mn-cs"/>
              </a:rPr>
              <a:t> </a:t>
            </a:r>
            <a:r>
              <a:rPr kumimoji="0" lang="en-US" sz="1400" b="0" i="1" u="none" strike="noStrike" kern="1200" cap="none" spc="0" normalizeH="0" baseline="0" noProof="0" dirty="0">
                <a:ln>
                  <a:noFill/>
                </a:ln>
                <a:solidFill>
                  <a:prstClr val="black"/>
                </a:solidFill>
                <a:effectLst/>
                <a:uLnTx/>
                <a:uFillTx/>
                <a:latin typeface="Gill Sans MT"/>
                <a:ea typeface="+mn-ea"/>
                <a:cs typeface="+mn-cs"/>
              </a:rPr>
              <a:t>42</a:t>
            </a:r>
            <a:r>
              <a:rPr kumimoji="0" lang="en-US" sz="1400" b="0" i="0" u="none" strike="noStrike" kern="1200" cap="none" spc="0" normalizeH="0" baseline="0" noProof="0" dirty="0">
                <a:ln>
                  <a:noFill/>
                </a:ln>
                <a:solidFill>
                  <a:prstClr val="black"/>
                </a:solidFill>
                <a:effectLst/>
                <a:uLnTx/>
                <a:uFillTx/>
                <a:latin typeface="Gill Sans MT"/>
                <a:ea typeface="+mn-ea"/>
                <a:cs typeface="+mn-cs"/>
              </a:rPr>
              <a:t>(9), 2103-2121. doi:10.1017/S0144686X20002007</a:t>
            </a:r>
          </a:p>
        </p:txBody>
      </p:sp>
      <p:pic>
        <p:nvPicPr>
          <p:cNvPr id="2" name="Zvo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07479600"/>
      </p:ext>
    </p:extLst>
  </p:cSld>
  <p:clrMapOvr>
    <a:masterClrMapping/>
  </p:clrMapOvr>
  <mc:AlternateContent xmlns:mc="http://schemas.openxmlformats.org/markup-compatibility/2006" xmlns:p14="http://schemas.microsoft.com/office/powerpoint/2010/main">
    <mc:Choice Requires="p14">
      <p:transition spd="slow" p14:dur="2000" advTm="118481"/>
    </mc:Choice>
    <mc:Fallback xmlns="">
      <p:transition spd="slow" advTm="118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lika 5"/>
          <p:cNvPicPr>
            <a:picLocks noChangeAspect="1"/>
          </p:cNvPicPr>
          <p:nvPr/>
        </p:nvPicPr>
        <p:blipFill>
          <a:blip r:embed="rId6"/>
          <a:stretch>
            <a:fillRect/>
          </a:stretch>
        </p:blipFill>
        <p:spPr>
          <a:xfrm>
            <a:off x="3218351" y="2325983"/>
            <a:ext cx="3209925" cy="2076450"/>
          </a:xfrm>
          <a:prstGeom prst="rect">
            <a:avLst/>
          </a:prstGeom>
        </p:spPr>
      </p:pic>
      <p:pic>
        <p:nvPicPr>
          <p:cNvPr id="5" name="Slika 4"/>
          <p:cNvPicPr>
            <a:picLocks noChangeAspect="1"/>
          </p:cNvPicPr>
          <p:nvPr/>
        </p:nvPicPr>
        <p:blipFill>
          <a:blip r:embed="rId6"/>
          <a:stretch>
            <a:fillRect/>
          </a:stretch>
        </p:blipFill>
        <p:spPr>
          <a:xfrm>
            <a:off x="1441938" y="3057967"/>
            <a:ext cx="3209925" cy="2076450"/>
          </a:xfrm>
          <a:prstGeom prst="rect">
            <a:avLst/>
          </a:prstGeom>
        </p:spPr>
      </p:pic>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11A78F1E-0C10-AF7D-0204-60CCF43BF360}"/>
              </a:ext>
            </a:extLst>
          </p:cNvPr>
          <p:cNvSpPr>
            <a:spLocks noGrp="1"/>
          </p:cNvSpPr>
          <p:nvPr>
            <p:ph type="title"/>
          </p:nvPr>
        </p:nvSpPr>
        <p:spPr>
          <a:xfrm>
            <a:off x="1960789" y="1512258"/>
            <a:ext cx="9486901" cy="1010088"/>
          </a:xfrm>
        </p:spPr>
        <p:txBody>
          <a:bodyPr anchor="b">
            <a:normAutofit/>
          </a:bodyPr>
          <a:lstStyle/>
          <a:p>
            <a:pPr algn="ctr"/>
            <a:r>
              <a:rPr lang="sl-SI" dirty="0"/>
              <a:t>                              THE CONCEPT </a:t>
            </a:r>
            <a:br>
              <a:rPr lang="sl-SI" dirty="0"/>
            </a:br>
            <a:r>
              <a:rPr lang="sl-SI" dirty="0"/>
              <a:t>                           OF PERSON</a:t>
            </a:r>
            <a:endParaRPr lang="sv-SE" dirty="0"/>
          </a:p>
        </p:txBody>
      </p:sp>
      <p:sp>
        <p:nvSpPr>
          <p:cNvPr id="3" name="Platshållare för innehåll 2">
            <a:extLst>
              <a:ext uri="{FF2B5EF4-FFF2-40B4-BE49-F238E27FC236}">
                <a16:creationId xmlns:a16="http://schemas.microsoft.com/office/drawing/2014/main" id="{042EEAC1-F699-E59A-E358-C57452A2AF27}"/>
              </a:ext>
            </a:extLst>
          </p:cNvPr>
          <p:cNvSpPr>
            <a:spLocks noGrp="1"/>
          </p:cNvSpPr>
          <p:nvPr>
            <p:ph idx="1"/>
          </p:nvPr>
        </p:nvSpPr>
        <p:spPr>
          <a:xfrm>
            <a:off x="1371600" y="2206256"/>
            <a:ext cx="9486901" cy="3965943"/>
          </a:xfrm>
        </p:spPr>
        <p:txBody>
          <a:bodyPr>
            <a:normAutofit fontScale="85000" lnSpcReduction="20000"/>
          </a:bodyPr>
          <a:lstStyle/>
          <a:p>
            <a:pPr marL="0" indent="0">
              <a:buNone/>
            </a:pPr>
            <a:r>
              <a:rPr lang="sl-SI" dirty="0" err="1">
                <a:solidFill>
                  <a:srgbClr val="FF0000"/>
                </a:solidFill>
              </a:rPr>
              <a:t>Who</a:t>
            </a:r>
            <a:r>
              <a:rPr lang="sl-SI" dirty="0">
                <a:solidFill>
                  <a:srgbClr val="FF0000"/>
                </a:solidFill>
              </a:rPr>
              <a:t> </a:t>
            </a:r>
            <a:r>
              <a:rPr lang="sl-SI" dirty="0" err="1">
                <a:solidFill>
                  <a:srgbClr val="FF0000"/>
                </a:solidFill>
              </a:rPr>
              <a:t>am</a:t>
            </a:r>
            <a:r>
              <a:rPr lang="sl-SI" dirty="0">
                <a:solidFill>
                  <a:srgbClr val="FF0000"/>
                </a:solidFill>
              </a:rPr>
              <a:t> I?</a:t>
            </a:r>
          </a:p>
          <a:p>
            <a:pPr marL="0" indent="0">
              <a:buNone/>
            </a:pPr>
            <a:endParaRPr lang="sl-SI" dirty="0"/>
          </a:p>
          <a:p>
            <a:r>
              <a:rPr lang="en-GB" dirty="0"/>
              <a:t>V</a:t>
            </a:r>
            <a:r>
              <a:rPr lang="en-US" dirty="0" err="1"/>
              <a:t>alues</a:t>
            </a:r>
            <a:r>
              <a:rPr lang="en-US" dirty="0"/>
              <a:t> that are important or I consider to be important?</a:t>
            </a:r>
            <a:endParaRPr lang="en-GB" dirty="0"/>
          </a:p>
          <a:p>
            <a:r>
              <a:rPr lang="en-US" dirty="0"/>
              <a:t>My beliefs? How I express them? </a:t>
            </a:r>
          </a:p>
          <a:p>
            <a:r>
              <a:rPr lang="en-US" dirty="0"/>
              <a:t>My dreams, hopes, desires?</a:t>
            </a:r>
          </a:p>
          <a:p>
            <a:r>
              <a:rPr lang="en-US" dirty="0"/>
              <a:t>My emotional engagement in my </a:t>
            </a:r>
            <a:r>
              <a:rPr lang="sl-SI" dirty="0"/>
              <a:t>                                              </a:t>
            </a:r>
            <a:r>
              <a:rPr lang="en-US" dirty="0"/>
              <a:t>relationships?</a:t>
            </a:r>
          </a:p>
          <a:p>
            <a:r>
              <a:rPr lang="en-US" dirty="0"/>
              <a:t>The life that I want to live?</a:t>
            </a:r>
          </a:p>
          <a:p>
            <a:pPr marL="0" indent="0">
              <a:buNone/>
            </a:pPr>
            <a:endParaRPr lang="sl-SI" dirty="0"/>
          </a:p>
          <a:p>
            <a:pPr marL="0" indent="0">
              <a:buNone/>
            </a:pPr>
            <a:endParaRPr lang="sl-SI" dirty="0"/>
          </a:p>
          <a:p>
            <a:pPr marL="0" indent="0">
              <a:buNone/>
            </a:pPr>
            <a:r>
              <a:rPr lang="en-GB" dirty="0">
                <a:hlinkClick r:id="rId7"/>
              </a:rPr>
              <a:t>https://www.proprofs.com/quiz-school/story.php?title=pq-what-type-of-person-am-i_2d4</a:t>
            </a:r>
            <a:r>
              <a:rPr lang="sl-SI" dirty="0"/>
              <a:t> </a:t>
            </a:r>
            <a:r>
              <a:rPr lang="en-GB" dirty="0"/>
              <a:t> </a:t>
            </a:r>
            <a:endParaRPr lang="sl-SI" dirty="0"/>
          </a:p>
          <a:p>
            <a:pPr marL="0" indent="0">
              <a:buNone/>
            </a:pPr>
            <a:endParaRPr lang="en-GB" dirty="0"/>
          </a:p>
          <a:p>
            <a:pPr marL="0" indent="0">
              <a:buNone/>
            </a:pPr>
            <a:endParaRPr lang="en-US" dirty="0"/>
          </a:p>
          <a:p>
            <a:pPr marL="0" indent="0">
              <a:buNone/>
            </a:pPr>
            <a:endParaRPr lang="sv-SE" dirty="0"/>
          </a:p>
        </p:txBody>
      </p:sp>
      <p:pic>
        <p:nvPicPr>
          <p:cNvPr id="4" name="Slika 3"/>
          <p:cNvPicPr>
            <a:picLocks noChangeAspect="1"/>
          </p:cNvPicPr>
          <p:nvPr/>
        </p:nvPicPr>
        <p:blipFill>
          <a:blip r:embed="rId8"/>
          <a:stretch>
            <a:fillRect/>
          </a:stretch>
        </p:blipFill>
        <p:spPr>
          <a:xfrm>
            <a:off x="6655934" y="3365450"/>
            <a:ext cx="4497161" cy="2224073"/>
          </a:xfrm>
          <a:prstGeom prst="rect">
            <a:avLst/>
          </a:prstGeom>
        </p:spPr>
      </p:pic>
      <p:pic>
        <p:nvPicPr>
          <p:cNvPr id="7" name="Slika 6"/>
          <p:cNvPicPr>
            <a:picLocks noChangeAspect="1"/>
          </p:cNvPicPr>
          <p:nvPr/>
        </p:nvPicPr>
        <p:blipFill>
          <a:blip r:embed="rId6"/>
          <a:stretch>
            <a:fillRect/>
          </a:stretch>
        </p:blipFill>
        <p:spPr>
          <a:xfrm>
            <a:off x="3454907" y="759692"/>
            <a:ext cx="3209925" cy="2076450"/>
          </a:xfrm>
          <a:prstGeom prst="rect">
            <a:avLst/>
          </a:prstGeom>
        </p:spPr>
      </p:pic>
      <p:pic>
        <p:nvPicPr>
          <p:cNvPr id="9" name="Zvok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30284227"/>
      </p:ext>
    </p:extLst>
  </p:cSld>
  <p:clrMapOvr>
    <a:masterClrMapping/>
  </p:clrMapOvr>
  <mc:AlternateContent xmlns:mc="http://schemas.openxmlformats.org/markup-compatibility/2006" xmlns:p14="http://schemas.microsoft.com/office/powerpoint/2010/main">
    <mc:Choice Requires="p14">
      <p:transition spd="slow" p14:dur="2000" advTm="59211"/>
    </mc:Choice>
    <mc:Fallback xmlns="">
      <p:transition spd="slow" advTm="5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0103171-0BA0-4AF0-AF05-04AFA1A4A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5" name="Platshållare för innehåll 4" descr="En bild som visar text, inomhus, bärbar dator&#10;&#10;Automatiskt genererad beskrivning">
            <a:extLst>
              <a:ext uri="{FF2B5EF4-FFF2-40B4-BE49-F238E27FC236}">
                <a16:creationId xmlns:a16="http://schemas.microsoft.com/office/drawing/2014/main" id="{8A854F48-C11E-5E03-99C4-88452F26DCC2}"/>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7407"/>
          <a:stretch/>
        </p:blipFill>
        <p:spPr>
          <a:xfrm rot="5400000">
            <a:off x="-1047749" y="1047749"/>
            <a:ext cx="6857999" cy="4762500"/>
          </a:xfrm>
          <a:prstGeom prst="rect">
            <a:avLst/>
          </a:prstGeom>
        </p:spPr>
      </p:pic>
      <p:sp>
        <p:nvSpPr>
          <p:cNvPr id="19" name="Rectangle 18">
            <a:extLst>
              <a:ext uri="{FF2B5EF4-FFF2-40B4-BE49-F238E27FC236}">
                <a16:creationId xmlns:a16="http://schemas.microsoft.com/office/drawing/2014/main" id="{E128B901-D4EA-4C4D-A150-23D2A6DEC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9459" y="1"/>
            <a:ext cx="7482541"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1" name="Rectangle 20">
            <a:extLst>
              <a:ext uri="{FF2B5EF4-FFF2-40B4-BE49-F238E27FC236}">
                <a16:creationId xmlns:a16="http://schemas.microsoft.com/office/drawing/2014/main" id="{A760B08A-B322-4C79-AB6D-7E4246352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685800"/>
            <a:ext cx="6099101" cy="54864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C9A7F7D7-DB57-D079-B918-348AB43D4A6A}"/>
              </a:ext>
            </a:extLst>
          </p:cNvPr>
          <p:cNvSpPr>
            <a:spLocks noGrp="1"/>
          </p:cNvSpPr>
          <p:nvPr>
            <p:ph type="title"/>
          </p:nvPr>
        </p:nvSpPr>
        <p:spPr>
          <a:xfrm>
            <a:off x="5524499" y="1371599"/>
            <a:ext cx="5984801" cy="1961261"/>
          </a:xfrm>
        </p:spPr>
        <p:txBody>
          <a:bodyPr vert="horz" lIns="91440" tIns="45720" rIns="91440" bIns="45720" rtlCol="0" anchor="b">
            <a:normAutofit/>
          </a:bodyPr>
          <a:lstStyle/>
          <a:p>
            <a:pPr algn="ctr"/>
            <a:r>
              <a:rPr lang="en-US" sz="4400" kern="1200" cap="all" spc="300" baseline="0" dirty="0">
                <a:solidFill>
                  <a:schemeClr val="tx2"/>
                </a:solidFill>
                <a:latin typeface="+mj-lt"/>
                <a:ea typeface="+mj-ea"/>
                <a:cs typeface="+mj-cs"/>
              </a:rPr>
              <a:t>Thank you for listening!</a:t>
            </a:r>
          </a:p>
        </p:txBody>
      </p:sp>
      <p:grpSp>
        <p:nvGrpSpPr>
          <p:cNvPr id="3" name="Group 6">
            <a:extLst>
              <a:ext uri="{FF2B5EF4-FFF2-40B4-BE49-F238E27FC236}">
                <a16:creationId xmlns:a16="http://schemas.microsoft.com/office/drawing/2014/main" id="{5DC4E9D1-B161-C7A4-EB49-AA0BD3027A0F}"/>
              </a:ext>
            </a:extLst>
          </p:cNvPr>
          <p:cNvGrpSpPr/>
          <p:nvPr/>
        </p:nvGrpSpPr>
        <p:grpSpPr>
          <a:xfrm>
            <a:off x="5524499" y="5420761"/>
            <a:ext cx="5828546" cy="667573"/>
            <a:chOff x="1230612" y="9750059"/>
            <a:chExt cx="5852294" cy="652382"/>
          </a:xfrm>
          <a:solidFill>
            <a:schemeClr val="bg2"/>
          </a:solidFill>
        </p:grpSpPr>
        <p:pic>
          <p:nvPicPr>
            <p:cNvPr id="4" name="Picture 7">
              <a:extLst>
                <a:ext uri="{FF2B5EF4-FFF2-40B4-BE49-F238E27FC236}">
                  <a16:creationId xmlns:a16="http://schemas.microsoft.com/office/drawing/2014/main" id="{5940CE03-1798-607D-85C0-7EC3161FAA41}"/>
                </a:ext>
              </a:extLst>
            </p:cNvPr>
            <p:cNvPicPr/>
            <p:nvPr userDrawn="1"/>
          </p:nvPicPr>
          <p:blipFill>
            <a:blip r:embed="rId5" cstate="print">
              <a:extLst>
                <a:ext uri="{28A0092B-C50C-407E-A947-70E740481C1C}">
                  <a14:useLocalDpi xmlns:a14="http://schemas.microsoft.com/office/drawing/2010/main" val="0"/>
                </a:ext>
              </a:extLst>
            </a:blip>
            <a:stretch>
              <a:fillRect/>
            </a:stretch>
          </p:blipFill>
          <p:spPr>
            <a:xfrm>
              <a:off x="1230612" y="9750059"/>
              <a:ext cx="2218055" cy="633095"/>
            </a:xfrm>
            <a:prstGeom prst="rect">
              <a:avLst/>
            </a:prstGeom>
            <a:grpFill/>
            <a:ln>
              <a:solidFill>
                <a:schemeClr val="bg1"/>
              </a:solidFill>
            </a:ln>
          </p:spPr>
        </p:pic>
        <p:sp>
          <p:nvSpPr>
            <p:cNvPr id="6" name="TextBox 8">
              <a:extLst>
                <a:ext uri="{FF2B5EF4-FFF2-40B4-BE49-F238E27FC236}">
                  <a16:creationId xmlns:a16="http://schemas.microsoft.com/office/drawing/2014/main" id="{7F884C69-D7A3-C56C-5FEC-70F3C55C6569}"/>
                </a:ext>
              </a:extLst>
            </p:cNvPr>
            <p:cNvSpPr txBox="1"/>
            <p:nvPr userDrawn="1"/>
          </p:nvSpPr>
          <p:spPr>
            <a:xfrm>
              <a:off x="3448667" y="9770818"/>
              <a:ext cx="3634239" cy="631623"/>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Gill Sans MT"/>
                  <a:ea typeface="+mn-ea"/>
                  <a:cs typeface="+mn-cs"/>
                </a:rPr>
                <a:t>Reference number: 618596-EPP-1-2020-1-SE-EPPKA2-CBHE-JP</a:t>
              </a:r>
              <a:br>
                <a:rPr kumimoji="0" lang="en-GB" sz="900" b="0" i="0" u="none" strike="noStrike" kern="1200" cap="none" spc="0" normalizeH="0" baseline="0" noProof="0" dirty="0">
                  <a:ln>
                    <a:noFill/>
                  </a:ln>
                  <a:noFill/>
                  <a:effectLst/>
                  <a:uLnTx/>
                  <a:uFillTx/>
                  <a:latin typeface="Gill Sans MT"/>
                  <a:ea typeface="+mn-ea"/>
                  <a:cs typeface="+mn-cs"/>
                </a:rPr>
              </a:br>
              <a:r>
                <a:rPr kumimoji="0" lang="en-GB" sz="900" b="0" i="0" u="none" strike="noStrike" kern="1200" cap="none" spc="0" normalizeH="0" baseline="0" noProof="0" dirty="0">
                  <a:ln>
                    <a:noFill/>
                  </a:ln>
                  <a:solidFill>
                    <a:prstClr val="black"/>
                  </a:solidFill>
                  <a:effectLst/>
                  <a:uLnTx/>
                  <a:uFillTx/>
                  <a:latin typeface="Gill Sans MT"/>
                  <a:ea typeface="+mn-ea"/>
                  <a:cs typeface="+mn-cs"/>
                </a:rPr>
                <a:t>This publication [communication] reflects the views only of the authors, and the Commission cannot be held responsible for any use, which may be made of the information contained therein.</a:t>
              </a:r>
            </a:p>
          </p:txBody>
        </p:sp>
      </p:grpSp>
      <p:pic>
        <p:nvPicPr>
          <p:cNvPr id="7" name="Bildobjekt 6">
            <a:extLst>
              <a:ext uri="{FF2B5EF4-FFF2-40B4-BE49-F238E27FC236}">
                <a16:creationId xmlns:a16="http://schemas.microsoft.com/office/drawing/2014/main" id="{BA09F313-89EC-2566-433D-D53BE2BC3174}"/>
              </a:ext>
            </a:extLst>
          </p:cNvPr>
          <p:cNvPicPr>
            <a:picLocks noChangeAspect="1"/>
          </p:cNvPicPr>
          <p:nvPr/>
        </p:nvPicPr>
        <p:blipFill>
          <a:blip r:embed="rId6"/>
          <a:stretch>
            <a:fillRect/>
          </a:stretch>
        </p:blipFill>
        <p:spPr>
          <a:xfrm>
            <a:off x="7872032" y="3837591"/>
            <a:ext cx="1175436" cy="1430584"/>
          </a:xfrm>
          <a:prstGeom prst="rect">
            <a:avLst/>
          </a:prstGeom>
        </p:spPr>
      </p:pic>
      <p:pic>
        <p:nvPicPr>
          <p:cNvPr id="8" name="Zvo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31685612"/>
      </p:ext>
    </p:extLst>
  </p:cSld>
  <p:clrMapOvr>
    <a:masterClrMapping/>
  </p:clrMapOvr>
  <mc:AlternateContent xmlns:mc="http://schemas.openxmlformats.org/markup-compatibility/2006" xmlns:p14="http://schemas.microsoft.com/office/powerpoint/2010/main">
    <mc:Choice Requires="p14">
      <p:transition spd="slow" p14:dur="2000" advTm="5985"/>
    </mc:Choice>
    <mc:Fallback xmlns="">
      <p:transition spd="slow" advTm="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8"/>
</p:tagLst>
</file>

<file path=ppt/tags/tag2.xml><?xml version="1.0" encoding="utf-8"?>
<p:tagLst xmlns:a="http://schemas.openxmlformats.org/drawingml/2006/main" xmlns:r="http://schemas.openxmlformats.org/officeDocument/2006/relationships" xmlns:p="http://schemas.openxmlformats.org/presentationml/2006/main">
  <p:tag name="TIMING" val="|88.6"/>
</p:tagLst>
</file>

<file path=ppt/tags/tag3.xml><?xml version="1.0" encoding="utf-8"?>
<p:tagLst xmlns:a="http://schemas.openxmlformats.org/drawingml/2006/main" xmlns:r="http://schemas.openxmlformats.org/officeDocument/2006/relationships" xmlns:p="http://schemas.openxmlformats.org/presentationml/2006/main">
  <p:tag name="TIMING" val="|14|5.1"/>
</p:tagLst>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b6c800b-615a-430a-9aab-3fcdd4f7c8f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01F989C53CE146AEC6C466A9F3668A" ma:contentTypeVersion="15" ma:contentTypeDescription="Create a new document." ma:contentTypeScope="" ma:versionID="32520653f30dadab60b3c949ad2fd93a">
  <xsd:schema xmlns:xsd="http://www.w3.org/2001/XMLSchema" xmlns:xs="http://www.w3.org/2001/XMLSchema" xmlns:p="http://schemas.microsoft.com/office/2006/metadata/properties" xmlns:ns3="bb6c800b-615a-430a-9aab-3fcdd4f7c8fb" xmlns:ns4="d5cafeb7-a468-45e2-9663-bb61ad845d33" targetNamespace="http://schemas.microsoft.com/office/2006/metadata/properties" ma:root="true" ma:fieldsID="c41d4c8511841ebfbef08f8ebf642816" ns3:_="" ns4:_="">
    <xsd:import namespace="bb6c800b-615a-430a-9aab-3fcdd4f7c8fb"/>
    <xsd:import namespace="d5cafeb7-a468-45e2-9663-bb61ad845d3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6c800b-615a-430a-9aab-3fcdd4f7c8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afeb7-a468-45e2-9663-bb61ad845d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823105-4A18-44B9-BC88-608B5B9C3010}">
  <ds:schemaRefs>
    <ds:schemaRef ds:uri="http://schemas.microsoft.com/sharepoint/v3/contenttype/forms"/>
  </ds:schemaRefs>
</ds:datastoreItem>
</file>

<file path=customXml/itemProps2.xml><?xml version="1.0" encoding="utf-8"?>
<ds:datastoreItem xmlns:ds="http://schemas.openxmlformats.org/officeDocument/2006/customXml" ds:itemID="{D262812C-58E3-488E-9210-98B154AE604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5cafeb7-a468-45e2-9663-bb61ad845d33"/>
    <ds:schemaRef ds:uri="bb6c800b-615a-430a-9aab-3fcdd4f7c8fb"/>
    <ds:schemaRef ds:uri="http://www.w3.org/XML/1998/namespace"/>
    <ds:schemaRef ds:uri="http://purl.org/dc/dcmitype/"/>
  </ds:schemaRefs>
</ds:datastoreItem>
</file>

<file path=customXml/itemProps3.xml><?xml version="1.0" encoding="utf-8"?>
<ds:datastoreItem xmlns:ds="http://schemas.openxmlformats.org/officeDocument/2006/customXml" ds:itemID="{38FBA636-D04C-47EA-ABD0-11582DDAF9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6c800b-615a-430a-9aab-3fcdd4f7c8fb"/>
    <ds:schemaRef ds:uri="d5cafeb7-a468-45e2-9663-bb61ad845d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TotalTime>
  <Words>1378</Words>
  <Application>Microsoft Office PowerPoint</Application>
  <PresentationFormat>Bredbild</PresentationFormat>
  <Paragraphs>98</Paragraphs>
  <Slides>8</Slides>
  <Notes>6</Notes>
  <HiddenSlides>0</HiddenSlides>
  <MMClips>8</MMClips>
  <ScaleCrop>false</ScaleCrop>
  <HeadingPairs>
    <vt:vector size="4" baseType="variant">
      <vt:variant>
        <vt:lpstr>Tema</vt:lpstr>
      </vt:variant>
      <vt:variant>
        <vt:i4>1</vt:i4>
      </vt:variant>
      <vt:variant>
        <vt:lpstr>Bildrubriker</vt:lpstr>
      </vt:variant>
      <vt:variant>
        <vt:i4>8</vt:i4>
      </vt:variant>
    </vt:vector>
  </HeadingPairs>
  <TitlesOfParts>
    <vt:vector size="9" baseType="lpstr">
      <vt:lpstr>ClassicFrameVTI</vt:lpstr>
      <vt:lpstr>    PERSON-CENTERED CARE (PCC)  McCormack &amp; McCance     </vt:lpstr>
      <vt:lpstr>INTENDED LEARNING OUTCOMES</vt:lpstr>
      <vt:lpstr>PCC - Framework highlights</vt:lpstr>
      <vt:lpstr>PowerPoint-presentation</vt:lpstr>
      <vt:lpstr>Defining  PERSON–Centered care</vt:lpstr>
      <vt:lpstr>Knowing and Becoming Model</vt:lpstr>
      <vt:lpstr>                              THE CONCEPT                             OF PERSON</vt:lpstr>
      <vt:lpstr>Thank you for listening!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PERSON-CENTERED CARE (PCC)  McCormack &amp; McCance     </dc:title>
  <dc:creator>Galof, Katarina</dc:creator>
  <cp:lastModifiedBy>Galof, Katarina</cp:lastModifiedBy>
  <cp:revision>5</cp:revision>
  <dcterms:created xsi:type="dcterms:W3CDTF">2023-05-03T06:22:20Z</dcterms:created>
  <dcterms:modified xsi:type="dcterms:W3CDTF">2024-05-29T11:30:05Z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0x0101004501F989C53CE146AEC6C466A9F3668A</vt:lpwstr>
  </property>
  <property fmtid="{D5CDD505-2E9C-101B-9397-08002B2CF9AE}" pid="3" name="MSIP_Label_9144ccec-98ca-4847-b090-103d5c6592f4_Enabled">
    <vt:lpwstr>true</vt:lpwstr>
  </property>
  <property fmtid="{D5CDD505-2E9C-101B-9397-08002B2CF9AE}" pid="4" name="MSIP_Label_9144ccec-98ca-4847-b090-103d5c6592f4_SetDate">
    <vt:lpwstr>2024-05-29T11:30:05Z</vt:lpwstr>
  </property>
  <property fmtid="{D5CDD505-2E9C-101B-9397-08002B2CF9AE}" pid="5" name="MSIP_Label_9144ccec-98ca-4847-b090-103d5c6592f4_Method">
    <vt:lpwstr>Standard</vt:lpwstr>
  </property>
  <property fmtid="{D5CDD505-2E9C-101B-9397-08002B2CF9AE}" pid="6" name="MSIP_Label_9144ccec-98ca-4847-b090-103d5c6592f4_Name">
    <vt:lpwstr>Information class 1</vt:lpwstr>
  </property>
  <property fmtid="{D5CDD505-2E9C-101B-9397-08002B2CF9AE}" pid="7" name="MSIP_Label_9144ccec-98ca-4847-b090-103d5c6592f4_SiteId">
    <vt:lpwstr>fb665cd7-b4b7-4578-8a42-29ff69176bdf</vt:lpwstr>
  </property>
  <property fmtid="{D5CDD505-2E9C-101B-9397-08002B2CF9AE}" pid="8" name="MSIP_Label_9144ccec-98ca-4847-b090-103d5c6592f4_ActionId">
    <vt:lpwstr>cabae19b-1be6-4cf0-bc59-d9659bb31f7f</vt:lpwstr>
  </property>
  <property fmtid="{D5CDD505-2E9C-101B-9397-08002B2CF9AE}" pid="9" name="MSIP_Label_9144ccec-98ca-4847-b090-103d5c6592f4_ContentBits">
    <vt:lpwstr>0</vt:lpwstr>
  </property>
</Properties>
</file>