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1" r:id="rId2"/>
  </p:sldMasterIdLst>
  <p:notesMasterIdLst>
    <p:notesMasterId r:id="rId78"/>
  </p:notesMasterIdLst>
  <p:sldIdLst>
    <p:sldId id="256" r:id="rId3"/>
    <p:sldId id="336" r:id="rId4"/>
    <p:sldId id="278" r:id="rId5"/>
    <p:sldId id="275" r:id="rId6"/>
    <p:sldId id="258" r:id="rId7"/>
    <p:sldId id="259" r:id="rId8"/>
    <p:sldId id="261" r:id="rId9"/>
    <p:sldId id="263" r:id="rId10"/>
    <p:sldId id="265" r:id="rId11"/>
    <p:sldId id="262" r:id="rId12"/>
    <p:sldId id="276" r:id="rId13"/>
    <p:sldId id="334" r:id="rId14"/>
    <p:sldId id="271" r:id="rId15"/>
    <p:sldId id="337" r:id="rId16"/>
    <p:sldId id="290" r:id="rId17"/>
    <p:sldId id="343" r:id="rId18"/>
    <p:sldId id="344" r:id="rId19"/>
    <p:sldId id="341" r:id="rId20"/>
    <p:sldId id="289" r:id="rId21"/>
    <p:sldId id="291" r:id="rId22"/>
    <p:sldId id="292" r:id="rId23"/>
    <p:sldId id="293" r:id="rId24"/>
    <p:sldId id="288" r:id="rId25"/>
    <p:sldId id="295" r:id="rId26"/>
    <p:sldId id="340" r:id="rId27"/>
    <p:sldId id="297" r:id="rId28"/>
    <p:sldId id="342" r:id="rId29"/>
    <p:sldId id="357" r:id="rId30"/>
    <p:sldId id="269" r:id="rId31"/>
    <p:sldId id="345" r:id="rId32"/>
    <p:sldId id="338" r:id="rId33"/>
    <p:sldId id="363" r:id="rId34"/>
    <p:sldId id="272" r:id="rId35"/>
    <p:sldId id="358" r:id="rId36"/>
    <p:sldId id="353" r:id="rId37"/>
    <p:sldId id="354" r:id="rId38"/>
    <p:sldId id="355" r:id="rId39"/>
    <p:sldId id="361" r:id="rId40"/>
    <p:sldId id="356" r:id="rId41"/>
    <p:sldId id="359" r:id="rId42"/>
    <p:sldId id="360" r:id="rId43"/>
    <p:sldId id="352" r:id="rId44"/>
    <p:sldId id="362" r:id="rId45"/>
    <p:sldId id="364" r:id="rId46"/>
    <p:sldId id="347" r:id="rId47"/>
    <p:sldId id="349" r:id="rId48"/>
    <p:sldId id="270" r:id="rId49"/>
    <p:sldId id="307" r:id="rId50"/>
    <p:sldId id="305" r:id="rId51"/>
    <p:sldId id="281" r:id="rId52"/>
    <p:sldId id="317" r:id="rId53"/>
    <p:sldId id="350" r:id="rId54"/>
    <p:sldId id="323" r:id="rId55"/>
    <p:sldId id="324" r:id="rId56"/>
    <p:sldId id="318" r:id="rId57"/>
    <p:sldId id="322" r:id="rId58"/>
    <p:sldId id="327" r:id="rId59"/>
    <p:sldId id="328" r:id="rId60"/>
    <p:sldId id="365" r:id="rId61"/>
    <p:sldId id="331" r:id="rId62"/>
    <p:sldId id="332" r:id="rId63"/>
    <p:sldId id="329" r:id="rId64"/>
    <p:sldId id="330" r:id="rId65"/>
    <p:sldId id="366" r:id="rId66"/>
    <p:sldId id="333" r:id="rId67"/>
    <p:sldId id="277" r:id="rId68"/>
    <p:sldId id="280" r:id="rId69"/>
    <p:sldId id="282" r:id="rId70"/>
    <p:sldId id="283" r:id="rId71"/>
    <p:sldId id="284" r:id="rId72"/>
    <p:sldId id="286" r:id="rId73"/>
    <p:sldId id="285" r:id="rId74"/>
    <p:sldId id="287" r:id="rId75"/>
    <p:sldId id="267" r:id="rId76"/>
    <p:sldId id="279" r:id="rId77"/>
  </p:sldIdLst>
  <p:sldSz cx="12192000" cy="6858000"/>
  <p:notesSz cx="6858000" cy="9144000"/>
  <p:defaultTextStyle>
    <a:defPPr>
      <a:defRPr lang="en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BE71581-CE57-4043-A81A-89AF12598C87}">
          <p14:sldIdLst>
            <p14:sldId id="256"/>
            <p14:sldId id="336"/>
          </p14:sldIdLst>
        </p14:section>
        <p14:section name="Summary Section" id="{F3414824-37F0-4002-ACBA-5AD4A3BCEEA7}">
          <p14:sldIdLst>
            <p14:sldId id="278"/>
          </p14:sldIdLst>
        </p14:section>
        <p14:section name="Introduction" id="{C650C41B-7E4F-4485-AFC9-C3870F667882}">
          <p14:sldIdLst>
            <p14:sldId id="275"/>
            <p14:sldId id="258"/>
            <p14:sldId id="259"/>
            <p14:sldId id="261"/>
            <p14:sldId id="263"/>
            <p14:sldId id="265"/>
            <p14:sldId id="262"/>
          </p14:sldIdLst>
        </p14:section>
        <p14:section name="Swallowing Disorders and Care for Neurodegenerative Disorders" id="{81E1D2B3-6B42-4BAC-8999-9D483720EB70}">
          <p14:sldIdLst/>
        </p14:section>
        <p14:section name="Lecture" id="{264E2AC1-41DF-4127-859A-A2B68F34397C}">
          <p14:sldIdLst>
            <p14:sldId id="276"/>
            <p14:sldId id="334"/>
            <p14:sldId id="271"/>
            <p14:sldId id="337"/>
            <p14:sldId id="290"/>
            <p14:sldId id="343"/>
            <p14:sldId id="344"/>
            <p14:sldId id="341"/>
            <p14:sldId id="289"/>
            <p14:sldId id="291"/>
            <p14:sldId id="292"/>
            <p14:sldId id="293"/>
            <p14:sldId id="288"/>
            <p14:sldId id="295"/>
            <p14:sldId id="340"/>
            <p14:sldId id="297"/>
            <p14:sldId id="342"/>
            <p14:sldId id="357"/>
            <p14:sldId id="269"/>
            <p14:sldId id="345"/>
            <p14:sldId id="338"/>
            <p14:sldId id="363"/>
            <p14:sldId id="272"/>
            <p14:sldId id="358"/>
            <p14:sldId id="353"/>
            <p14:sldId id="354"/>
            <p14:sldId id="355"/>
            <p14:sldId id="361"/>
            <p14:sldId id="356"/>
            <p14:sldId id="359"/>
            <p14:sldId id="360"/>
            <p14:sldId id="352"/>
            <p14:sldId id="362"/>
            <p14:sldId id="364"/>
            <p14:sldId id="347"/>
            <p14:sldId id="349"/>
            <p14:sldId id="270"/>
            <p14:sldId id="307"/>
            <p14:sldId id="305"/>
            <p14:sldId id="281"/>
            <p14:sldId id="317"/>
            <p14:sldId id="350"/>
            <p14:sldId id="323"/>
            <p14:sldId id="324"/>
            <p14:sldId id="318"/>
            <p14:sldId id="322"/>
            <p14:sldId id="327"/>
            <p14:sldId id="328"/>
            <p14:sldId id="365"/>
            <p14:sldId id="331"/>
            <p14:sldId id="332"/>
            <p14:sldId id="329"/>
            <p14:sldId id="330"/>
            <p14:sldId id="366"/>
            <p14:sldId id="333"/>
          </p14:sldIdLst>
        </p14:section>
        <p14:section name="Workshop" id="{220181FE-6DB6-43E9-9399-FD7F3442BBBD}">
          <p14:sldIdLst>
            <p14:sldId id="277"/>
            <p14:sldId id="280"/>
            <p14:sldId id="282"/>
            <p14:sldId id="283"/>
            <p14:sldId id="284"/>
            <p14:sldId id="286"/>
            <p14:sldId id="285"/>
            <p14:sldId id="287"/>
            <p14:sldId id="267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59259" autoAdjust="0"/>
  </p:normalViewPr>
  <p:slideViewPr>
    <p:cSldViewPr snapToGrid="0">
      <p:cViewPr varScale="1">
        <p:scale>
          <a:sx n="37" d="100"/>
          <a:sy n="37" d="100"/>
        </p:scale>
        <p:origin x="17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6EEE1-F7ED-4917-9790-AD0C78EA9BD2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53A2BD-FAAB-4F4D-9A5F-9F95AF54D584}">
      <dgm:prSet phldrT="[Text]"/>
      <dgm:spPr/>
      <dgm:t>
        <a:bodyPr/>
        <a:lstStyle/>
        <a:p>
          <a:r>
            <a:rPr lang="et-EE" dirty="0"/>
            <a:t>Group 1</a:t>
          </a:r>
          <a:endParaRPr lang="en-US" dirty="0"/>
        </a:p>
      </dgm:t>
    </dgm:pt>
    <dgm:pt modelId="{7A346CD4-A345-430A-A834-14F63A8D4D47}" type="parTrans" cxnId="{3A805A00-30C3-43BA-8AA4-1BE1AA5F4983}">
      <dgm:prSet/>
      <dgm:spPr/>
      <dgm:t>
        <a:bodyPr/>
        <a:lstStyle/>
        <a:p>
          <a:endParaRPr lang="en-US"/>
        </a:p>
      </dgm:t>
    </dgm:pt>
    <dgm:pt modelId="{0B7121BD-621D-499E-B3BF-EDEFDCA146A1}" type="sibTrans" cxnId="{3A805A00-30C3-43BA-8AA4-1BE1AA5F4983}">
      <dgm:prSet/>
      <dgm:spPr/>
      <dgm:t>
        <a:bodyPr/>
        <a:lstStyle/>
        <a:p>
          <a:endParaRPr lang="en-US"/>
        </a:p>
      </dgm:t>
    </dgm:pt>
    <dgm:pt modelId="{7DEAA554-78CA-4069-AA87-26F21D761FFB}">
      <dgm:prSet phldrT="[Text]"/>
      <dgm:spPr/>
      <dgm:t>
        <a:bodyPr/>
        <a:lstStyle/>
        <a:p>
          <a:r>
            <a:rPr lang="et-EE" dirty="0" err="1"/>
            <a:t>Leader</a:t>
          </a:r>
          <a:endParaRPr lang="en-US" dirty="0"/>
        </a:p>
      </dgm:t>
    </dgm:pt>
    <dgm:pt modelId="{7DE3D750-F071-484B-B2D0-7632AE7B6658}" type="parTrans" cxnId="{AA7D568F-4B98-4F9E-93D9-5AF173D06139}">
      <dgm:prSet/>
      <dgm:spPr/>
      <dgm:t>
        <a:bodyPr/>
        <a:lstStyle/>
        <a:p>
          <a:endParaRPr lang="en-US"/>
        </a:p>
      </dgm:t>
    </dgm:pt>
    <dgm:pt modelId="{DD54E0C5-B91F-473E-9DC6-7A6CCEC6BE9F}" type="sibTrans" cxnId="{AA7D568F-4B98-4F9E-93D9-5AF173D06139}">
      <dgm:prSet/>
      <dgm:spPr/>
      <dgm:t>
        <a:bodyPr/>
        <a:lstStyle/>
        <a:p>
          <a:endParaRPr lang="en-US"/>
        </a:p>
      </dgm:t>
    </dgm:pt>
    <dgm:pt modelId="{A9C759DF-3F80-4E14-9A13-BDAB3B709A60}">
      <dgm:prSet phldrT="[Text]"/>
      <dgm:spPr/>
      <dgm:t>
        <a:bodyPr/>
        <a:lstStyle/>
        <a:p>
          <a:r>
            <a:rPr lang="et-EE" dirty="0" err="1"/>
            <a:t>Nurses</a:t>
          </a:r>
          <a:endParaRPr lang="en-US" dirty="0"/>
        </a:p>
      </dgm:t>
    </dgm:pt>
    <dgm:pt modelId="{903FD3E6-487D-435E-8D3C-87A8AEBAC8E5}" type="parTrans" cxnId="{9A736AEA-0A65-4AFC-9604-0C9999E386AB}">
      <dgm:prSet/>
      <dgm:spPr/>
      <dgm:t>
        <a:bodyPr/>
        <a:lstStyle/>
        <a:p>
          <a:endParaRPr lang="en-US"/>
        </a:p>
      </dgm:t>
    </dgm:pt>
    <dgm:pt modelId="{F80C4A31-2921-4923-9FAC-6AFC27B13BDC}" type="sibTrans" cxnId="{9A736AEA-0A65-4AFC-9604-0C9999E386AB}">
      <dgm:prSet/>
      <dgm:spPr/>
      <dgm:t>
        <a:bodyPr/>
        <a:lstStyle/>
        <a:p>
          <a:endParaRPr lang="en-US"/>
        </a:p>
      </dgm:t>
    </dgm:pt>
    <dgm:pt modelId="{FD3E7655-FE59-4D05-8087-72E61FA07B15}">
      <dgm:prSet phldrT="[Text]"/>
      <dgm:spPr/>
      <dgm:t>
        <a:bodyPr/>
        <a:lstStyle/>
        <a:p>
          <a:r>
            <a:rPr lang="et-EE" dirty="0"/>
            <a:t>Group 2</a:t>
          </a:r>
          <a:endParaRPr lang="en-US" dirty="0"/>
        </a:p>
      </dgm:t>
    </dgm:pt>
    <dgm:pt modelId="{F3A6C613-6B5D-4A6C-9054-DBFE7AB2C489}" type="parTrans" cxnId="{892CB059-0DC1-4B53-BB41-A898AE4A2791}">
      <dgm:prSet/>
      <dgm:spPr/>
      <dgm:t>
        <a:bodyPr/>
        <a:lstStyle/>
        <a:p>
          <a:endParaRPr lang="en-US"/>
        </a:p>
      </dgm:t>
    </dgm:pt>
    <dgm:pt modelId="{9A897D2F-1BCC-4983-9225-269C3859330D}" type="sibTrans" cxnId="{892CB059-0DC1-4B53-BB41-A898AE4A2791}">
      <dgm:prSet/>
      <dgm:spPr/>
      <dgm:t>
        <a:bodyPr/>
        <a:lstStyle/>
        <a:p>
          <a:endParaRPr lang="en-US"/>
        </a:p>
      </dgm:t>
    </dgm:pt>
    <dgm:pt modelId="{815332D6-4F3D-441A-A7A8-FDA909B09C5F}">
      <dgm:prSet phldrT="[Text]"/>
      <dgm:spPr/>
      <dgm:t>
        <a:bodyPr/>
        <a:lstStyle/>
        <a:p>
          <a:r>
            <a:rPr lang="et-EE" dirty="0" err="1"/>
            <a:t>Leader</a:t>
          </a:r>
          <a:endParaRPr lang="en-US" dirty="0"/>
        </a:p>
      </dgm:t>
    </dgm:pt>
    <dgm:pt modelId="{72E0A01D-CA5D-4BCC-9F62-AFE6C15FCF72}" type="parTrans" cxnId="{25577F51-091E-4AAE-911D-255650D733BB}">
      <dgm:prSet/>
      <dgm:spPr/>
      <dgm:t>
        <a:bodyPr/>
        <a:lstStyle/>
        <a:p>
          <a:endParaRPr lang="en-US"/>
        </a:p>
      </dgm:t>
    </dgm:pt>
    <dgm:pt modelId="{0E910AE5-A825-45B1-835F-C2BB44EA074E}" type="sibTrans" cxnId="{25577F51-091E-4AAE-911D-255650D733BB}">
      <dgm:prSet/>
      <dgm:spPr/>
      <dgm:t>
        <a:bodyPr/>
        <a:lstStyle/>
        <a:p>
          <a:endParaRPr lang="en-US"/>
        </a:p>
      </dgm:t>
    </dgm:pt>
    <dgm:pt modelId="{04A462B1-7FD8-460A-8D54-946B8AAA0582}">
      <dgm:prSet phldrT="[Text]"/>
      <dgm:spPr/>
      <dgm:t>
        <a:bodyPr/>
        <a:lstStyle/>
        <a:p>
          <a:r>
            <a:rPr lang="et-EE" dirty="0"/>
            <a:t>Group n</a:t>
          </a:r>
          <a:endParaRPr lang="en-US" dirty="0"/>
        </a:p>
      </dgm:t>
    </dgm:pt>
    <dgm:pt modelId="{2F0D21B7-D823-4F28-937E-8937169D3601}" type="parTrans" cxnId="{EE8D52CF-1CDD-44D4-A202-AC1E6D12E96D}">
      <dgm:prSet/>
      <dgm:spPr/>
      <dgm:t>
        <a:bodyPr/>
        <a:lstStyle/>
        <a:p>
          <a:endParaRPr lang="en-US"/>
        </a:p>
      </dgm:t>
    </dgm:pt>
    <dgm:pt modelId="{E21B116F-14D6-4425-B381-4CCA288BD228}" type="sibTrans" cxnId="{EE8D52CF-1CDD-44D4-A202-AC1E6D12E96D}">
      <dgm:prSet/>
      <dgm:spPr/>
      <dgm:t>
        <a:bodyPr/>
        <a:lstStyle/>
        <a:p>
          <a:endParaRPr lang="en-US"/>
        </a:p>
      </dgm:t>
    </dgm:pt>
    <dgm:pt modelId="{F1065C2F-4420-4A91-A1DB-21346347632E}">
      <dgm:prSet phldrT="[Text]"/>
      <dgm:spPr/>
      <dgm:t>
        <a:bodyPr/>
        <a:lstStyle/>
        <a:p>
          <a:r>
            <a:rPr lang="et-EE" dirty="0" err="1"/>
            <a:t>Leader</a:t>
          </a:r>
          <a:endParaRPr lang="en-US" dirty="0"/>
        </a:p>
      </dgm:t>
    </dgm:pt>
    <dgm:pt modelId="{091BE997-9365-40E5-A85D-DA74D37C16AF}" type="parTrans" cxnId="{E7970DBD-1C13-4870-AEFE-69BAB9128FCF}">
      <dgm:prSet/>
      <dgm:spPr/>
      <dgm:t>
        <a:bodyPr/>
        <a:lstStyle/>
        <a:p>
          <a:endParaRPr lang="en-US"/>
        </a:p>
      </dgm:t>
    </dgm:pt>
    <dgm:pt modelId="{5B709E40-1130-4690-AC17-C1EA737EB9B9}" type="sibTrans" cxnId="{E7970DBD-1C13-4870-AEFE-69BAB9128FCF}">
      <dgm:prSet/>
      <dgm:spPr/>
      <dgm:t>
        <a:bodyPr/>
        <a:lstStyle/>
        <a:p>
          <a:endParaRPr lang="en-US"/>
        </a:p>
      </dgm:t>
    </dgm:pt>
    <dgm:pt modelId="{661CF74A-42F1-4FC6-97BB-952CE8BA0453}">
      <dgm:prSet phldrT="[Text]"/>
      <dgm:spPr/>
      <dgm:t>
        <a:bodyPr/>
        <a:lstStyle/>
        <a:p>
          <a:r>
            <a:rPr lang="et-EE" dirty="0" err="1"/>
            <a:t>Patients</a:t>
          </a:r>
          <a:endParaRPr lang="en-US" dirty="0"/>
        </a:p>
      </dgm:t>
    </dgm:pt>
    <dgm:pt modelId="{DB368C07-D9BA-4541-A5C2-2614ECBF389C}" type="parTrans" cxnId="{1D302BD4-E505-4E3C-BEAE-3A2ACD4974D6}">
      <dgm:prSet/>
      <dgm:spPr/>
      <dgm:t>
        <a:bodyPr/>
        <a:lstStyle/>
        <a:p>
          <a:endParaRPr lang="en-US"/>
        </a:p>
      </dgm:t>
    </dgm:pt>
    <dgm:pt modelId="{3DF3257E-CE8C-4FE7-A915-B3AAA7CC727B}" type="sibTrans" cxnId="{1D302BD4-E505-4E3C-BEAE-3A2ACD4974D6}">
      <dgm:prSet/>
      <dgm:spPr/>
      <dgm:t>
        <a:bodyPr/>
        <a:lstStyle/>
        <a:p>
          <a:endParaRPr lang="en-US"/>
        </a:p>
      </dgm:t>
    </dgm:pt>
    <dgm:pt modelId="{575E781C-C8AD-476E-9E66-B58AA5A38EE9}">
      <dgm:prSet phldrT="[Text]"/>
      <dgm:spPr/>
      <dgm:t>
        <a:bodyPr/>
        <a:lstStyle/>
        <a:p>
          <a:r>
            <a:rPr lang="et-EE" dirty="0" err="1"/>
            <a:t>Nurses</a:t>
          </a:r>
          <a:endParaRPr lang="en-US" dirty="0"/>
        </a:p>
      </dgm:t>
    </dgm:pt>
    <dgm:pt modelId="{309D8DD4-C55C-4A49-BD74-C454FC5775C0}" type="parTrans" cxnId="{31FF5176-6977-4E09-BF69-4D9BA3124CE2}">
      <dgm:prSet/>
      <dgm:spPr/>
      <dgm:t>
        <a:bodyPr/>
        <a:lstStyle/>
        <a:p>
          <a:endParaRPr lang="en-US"/>
        </a:p>
      </dgm:t>
    </dgm:pt>
    <dgm:pt modelId="{C7C4D446-77A9-49A1-9C3E-9069AF6CAB7F}" type="sibTrans" cxnId="{31FF5176-6977-4E09-BF69-4D9BA3124CE2}">
      <dgm:prSet/>
      <dgm:spPr/>
      <dgm:t>
        <a:bodyPr/>
        <a:lstStyle/>
        <a:p>
          <a:endParaRPr lang="en-US"/>
        </a:p>
      </dgm:t>
    </dgm:pt>
    <dgm:pt modelId="{8EAA27E0-BA62-40B4-899A-A38C7459C185}">
      <dgm:prSet phldrT="[Text]"/>
      <dgm:spPr/>
      <dgm:t>
        <a:bodyPr/>
        <a:lstStyle/>
        <a:p>
          <a:r>
            <a:rPr lang="et-EE" dirty="0" err="1"/>
            <a:t>Patients</a:t>
          </a:r>
          <a:endParaRPr lang="en-US" dirty="0"/>
        </a:p>
      </dgm:t>
    </dgm:pt>
    <dgm:pt modelId="{3766CF01-2643-436F-A0F6-181D048CE0AA}" type="parTrans" cxnId="{F357BBCA-CCDD-4D98-844C-834186620267}">
      <dgm:prSet/>
      <dgm:spPr/>
      <dgm:t>
        <a:bodyPr/>
        <a:lstStyle/>
        <a:p>
          <a:endParaRPr lang="en-US"/>
        </a:p>
      </dgm:t>
    </dgm:pt>
    <dgm:pt modelId="{C859FD5F-3841-4934-AA25-1F68C6730B1E}" type="sibTrans" cxnId="{F357BBCA-CCDD-4D98-844C-834186620267}">
      <dgm:prSet/>
      <dgm:spPr/>
      <dgm:t>
        <a:bodyPr/>
        <a:lstStyle/>
        <a:p>
          <a:endParaRPr lang="en-US"/>
        </a:p>
      </dgm:t>
    </dgm:pt>
    <dgm:pt modelId="{59B7D074-4313-4680-8BA2-FA8875077406}">
      <dgm:prSet phldrT="[Text]"/>
      <dgm:spPr/>
      <dgm:t>
        <a:bodyPr/>
        <a:lstStyle/>
        <a:p>
          <a:r>
            <a:rPr lang="et-EE" dirty="0" err="1"/>
            <a:t>Nurses</a:t>
          </a:r>
          <a:endParaRPr lang="en-US" dirty="0"/>
        </a:p>
      </dgm:t>
    </dgm:pt>
    <dgm:pt modelId="{18E73E33-644B-45D7-BE37-8F3D03659857}" type="parTrans" cxnId="{2868E434-F63B-4788-AB29-E2B5C24A5E12}">
      <dgm:prSet/>
      <dgm:spPr/>
      <dgm:t>
        <a:bodyPr/>
        <a:lstStyle/>
        <a:p>
          <a:endParaRPr lang="en-US"/>
        </a:p>
      </dgm:t>
    </dgm:pt>
    <dgm:pt modelId="{9B2729E5-775C-4A85-9763-4ABD41FC7B53}" type="sibTrans" cxnId="{2868E434-F63B-4788-AB29-E2B5C24A5E12}">
      <dgm:prSet/>
      <dgm:spPr/>
      <dgm:t>
        <a:bodyPr/>
        <a:lstStyle/>
        <a:p>
          <a:endParaRPr lang="en-US"/>
        </a:p>
      </dgm:t>
    </dgm:pt>
    <dgm:pt modelId="{9255D839-245E-4486-AA81-B913B0543525}">
      <dgm:prSet phldrT="[Text]"/>
      <dgm:spPr/>
      <dgm:t>
        <a:bodyPr/>
        <a:lstStyle/>
        <a:p>
          <a:r>
            <a:rPr lang="et-EE" dirty="0" err="1"/>
            <a:t>Patients</a:t>
          </a:r>
          <a:endParaRPr lang="en-US" dirty="0"/>
        </a:p>
      </dgm:t>
    </dgm:pt>
    <dgm:pt modelId="{EA436E49-66D8-4F48-8E99-C72B3E609EF8}" type="parTrans" cxnId="{95A09082-EC2B-469A-9CEC-490C4CA14845}">
      <dgm:prSet/>
      <dgm:spPr/>
      <dgm:t>
        <a:bodyPr/>
        <a:lstStyle/>
        <a:p>
          <a:endParaRPr lang="en-US"/>
        </a:p>
      </dgm:t>
    </dgm:pt>
    <dgm:pt modelId="{D7936404-0ED4-47D0-AFB8-C4F2AA2DF519}" type="sibTrans" cxnId="{95A09082-EC2B-469A-9CEC-490C4CA14845}">
      <dgm:prSet/>
      <dgm:spPr/>
      <dgm:t>
        <a:bodyPr/>
        <a:lstStyle/>
        <a:p>
          <a:endParaRPr lang="en-US"/>
        </a:p>
      </dgm:t>
    </dgm:pt>
    <dgm:pt modelId="{6E053CFF-C5D9-4517-840B-8D915B331BA1}" type="pres">
      <dgm:prSet presAssocID="{4156EEE1-F7ED-4917-9790-AD0C78EA9BD2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D6B188E-A2ED-4888-8F51-464AB0FCF7EA}" type="pres">
      <dgm:prSet presAssocID="{4156EEE1-F7ED-4917-9790-AD0C78EA9BD2}" presName="cycle" presStyleCnt="0"/>
      <dgm:spPr/>
    </dgm:pt>
    <dgm:pt modelId="{EF37F793-C9FE-47F2-95D2-37C0B7FE410D}" type="pres">
      <dgm:prSet presAssocID="{4156EEE1-F7ED-4917-9790-AD0C78EA9BD2}" presName="centerShape" presStyleCnt="0"/>
      <dgm:spPr/>
    </dgm:pt>
    <dgm:pt modelId="{113EFB45-8284-4255-B390-ECBB97821D9D}" type="pres">
      <dgm:prSet presAssocID="{4156EEE1-F7ED-4917-9790-AD0C78EA9BD2}" presName="connSite" presStyleLbl="node1" presStyleIdx="0" presStyleCnt="4"/>
      <dgm:spPr/>
    </dgm:pt>
    <dgm:pt modelId="{89C8EE31-64C2-4117-B013-9EC3B4CB0EA9}" type="pres">
      <dgm:prSet presAssocID="{4156EEE1-F7ED-4917-9790-AD0C78EA9BD2}" presName="visible" presStyleLbl="node1" presStyleIdx="0" presStyleCnt="4"/>
      <dgm:spPr/>
    </dgm:pt>
    <dgm:pt modelId="{02CB91CB-E5F2-4B4B-A1A4-E58E3515C46A}" type="pres">
      <dgm:prSet presAssocID="{7A346CD4-A345-430A-A834-14F63A8D4D47}" presName="Name25" presStyleLbl="parChTrans1D1" presStyleIdx="0" presStyleCnt="3"/>
      <dgm:spPr/>
      <dgm:t>
        <a:bodyPr/>
        <a:lstStyle/>
        <a:p>
          <a:endParaRPr lang="en-US"/>
        </a:p>
      </dgm:t>
    </dgm:pt>
    <dgm:pt modelId="{B33D94C2-2E94-4A3D-A5C5-C58B9B9118C9}" type="pres">
      <dgm:prSet presAssocID="{8453A2BD-FAAB-4F4D-9A5F-9F95AF54D584}" presName="node" presStyleCnt="0"/>
      <dgm:spPr/>
    </dgm:pt>
    <dgm:pt modelId="{2124BF2B-8D95-4340-B67F-D701EFD5E188}" type="pres">
      <dgm:prSet presAssocID="{8453A2BD-FAAB-4F4D-9A5F-9F95AF54D584}" presName="parentNode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53578B-41CE-4D47-A183-7D6B66DB8460}" type="pres">
      <dgm:prSet presAssocID="{8453A2BD-FAAB-4F4D-9A5F-9F95AF54D584}" presName="child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1AAFF4-BEDD-4FC4-83F0-C5E0E73F09DD}" type="pres">
      <dgm:prSet presAssocID="{F3A6C613-6B5D-4A6C-9054-DBFE7AB2C489}" presName="Name25" presStyleLbl="parChTrans1D1" presStyleIdx="1" presStyleCnt="3"/>
      <dgm:spPr/>
      <dgm:t>
        <a:bodyPr/>
        <a:lstStyle/>
        <a:p>
          <a:endParaRPr lang="en-US"/>
        </a:p>
      </dgm:t>
    </dgm:pt>
    <dgm:pt modelId="{5EE3B3F2-B426-4B5E-8947-5293FA1BFD2E}" type="pres">
      <dgm:prSet presAssocID="{FD3E7655-FE59-4D05-8087-72E61FA07B15}" presName="node" presStyleCnt="0"/>
      <dgm:spPr/>
    </dgm:pt>
    <dgm:pt modelId="{B9E75BAA-FC13-43E1-8524-27DFD367C6DB}" type="pres">
      <dgm:prSet presAssocID="{FD3E7655-FE59-4D05-8087-72E61FA07B15}" presName="parentNode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6BC3F5-9F92-4109-A95E-C68C14A29D68}" type="pres">
      <dgm:prSet presAssocID="{FD3E7655-FE59-4D05-8087-72E61FA07B15}" presName="child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092DFF-BCC4-495A-8362-7BDDAA972A72}" type="pres">
      <dgm:prSet presAssocID="{2F0D21B7-D823-4F28-937E-8937169D3601}" presName="Name25" presStyleLbl="parChTrans1D1" presStyleIdx="2" presStyleCnt="3"/>
      <dgm:spPr/>
      <dgm:t>
        <a:bodyPr/>
        <a:lstStyle/>
        <a:p>
          <a:endParaRPr lang="en-US"/>
        </a:p>
      </dgm:t>
    </dgm:pt>
    <dgm:pt modelId="{8688AFE9-9281-412A-99FE-4501648CDE7E}" type="pres">
      <dgm:prSet presAssocID="{04A462B1-7FD8-460A-8D54-946B8AAA0582}" presName="node" presStyleCnt="0"/>
      <dgm:spPr/>
    </dgm:pt>
    <dgm:pt modelId="{74D018AE-29CC-428A-A7CB-5663E6ED0043}" type="pres">
      <dgm:prSet presAssocID="{04A462B1-7FD8-460A-8D54-946B8AAA0582}" presName="parentNode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3E0DC5-CB96-43A8-845A-A0EAB675ECF3}" type="pres">
      <dgm:prSet presAssocID="{04A462B1-7FD8-460A-8D54-946B8AAA0582}" presName="child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302BD4-E505-4E3C-BEAE-3A2ACD4974D6}" srcId="{8453A2BD-FAAB-4F4D-9A5F-9F95AF54D584}" destId="{661CF74A-42F1-4FC6-97BB-952CE8BA0453}" srcOrd="2" destOrd="0" parTransId="{DB368C07-D9BA-4541-A5C2-2614ECBF389C}" sibTransId="{3DF3257E-CE8C-4FE7-A915-B3AAA7CC727B}"/>
    <dgm:cxn modelId="{83D7A07C-C807-4472-8597-59AA9067FF96}" type="presOf" srcId="{A9C759DF-3F80-4E14-9A13-BDAB3B709A60}" destId="{AA53578B-41CE-4D47-A183-7D6B66DB8460}" srcOrd="0" destOrd="1" presId="urn:microsoft.com/office/officeart/2005/8/layout/radial2"/>
    <dgm:cxn modelId="{DE04415A-D998-42CF-AF07-F55B082D2717}" type="presOf" srcId="{575E781C-C8AD-476E-9E66-B58AA5A38EE9}" destId="{346BC3F5-9F92-4109-A95E-C68C14A29D68}" srcOrd="0" destOrd="1" presId="urn:microsoft.com/office/officeart/2005/8/layout/radial2"/>
    <dgm:cxn modelId="{33188C29-D742-4C4A-9175-50A93F872401}" type="presOf" srcId="{661CF74A-42F1-4FC6-97BB-952CE8BA0453}" destId="{AA53578B-41CE-4D47-A183-7D6B66DB8460}" srcOrd="0" destOrd="2" presId="urn:microsoft.com/office/officeart/2005/8/layout/radial2"/>
    <dgm:cxn modelId="{25577F51-091E-4AAE-911D-255650D733BB}" srcId="{FD3E7655-FE59-4D05-8087-72E61FA07B15}" destId="{815332D6-4F3D-441A-A7A8-FDA909B09C5F}" srcOrd="0" destOrd="0" parTransId="{72E0A01D-CA5D-4BCC-9F62-AFE6C15FCF72}" sibTransId="{0E910AE5-A825-45B1-835F-C2BB44EA074E}"/>
    <dgm:cxn modelId="{F78DAAD5-0D1A-44F3-B1B2-C7785688964A}" type="presOf" srcId="{2F0D21B7-D823-4F28-937E-8937169D3601}" destId="{7E092DFF-BCC4-495A-8362-7BDDAA972A72}" srcOrd="0" destOrd="0" presId="urn:microsoft.com/office/officeart/2005/8/layout/radial2"/>
    <dgm:cxn modelId="{2F9020DB-8537-43F8-BDA9-976574E184E9}" type="presOf" srcId="{7DEAA554-78CA-4069-AA87-26F21D761FFB}" destId="{AA53578B-41CE-4D47-A183-7D6B66DB8460}" srcOrd="0" destOrd="0" presId="urn:microsoft.com/office/officeart/2005/8/layout/radial2"/>
    <dgm:cxn modelId="{2EEAB94A-6F01-4C75-9E04-2FB0231FF1F2}" type="presOf" srcId="{59B7D074-4313-4680-8BA2-FA8875077406}" destId="{923E0DC5-CB96-43A8-845A-A0EAB675ECF3}" srcOrd="0" destOrd="1" presId="urn:microsoft.com/office/officeart/2005/8/layout/radial2"/>
    <dgm:cxn modelId="{AA7D568F-4B98-4F9E-93D9-5AF173D06139}" srcId="{8453A2BD-FAAB-4F4D-9A5F-9F95AF54D584}" destId="{7DEAA554-78CA-4069-AA87-26F21D761FFB}" srcOrd="0" destOrd="0" parTransId="{7DE3D750-F071-484B-B2D0-7632AE7B6658}" sibTransId="{DD54E0C5-B91F-473E-9DC6-7A6CCEC6BE9F}"/>
    <dgm:cxn modelId="{8049C4C1-F316-44A8-A11D-D0D26370A35F}" type="presOf" srcId="{815332D6-4F3D-441A-A7A8-FDA909B09C5F}" destId="{346BC3F5-9F92-4109-A95E-C68C14A29D68}" srcOrd="0" destOrd="0" presId="urn:microsoft.com/office/officeart/2005/8/layout/radial2"/>
    <dgm:cxn modelId="{71177C02-A65D-4DAF-A391-E4A6406690F2}" type="presOf" srcId="{8453A2BD-FAAB-4F4D-9A5F-9F95AF54D584}" destId="{2124BF2B-8D95-4340-B67F-D701EFD5E188}" srcOrd="0" destOrd="0" presId="urn:microsoft.com/office/officeart/2005/8/layout/radial2"/>
    <dgm:cxn modelId="{C6848634-E472-44C6-9B10-F10F8D88C983}" type="presOf" srcId="{4156EEE1-F7ED-4917-9790-AD0C78EA9BD2}" destId="{6E053CFF-C5D9-4517-840B-8D915B331BA1}" srcOrd="0" destOrd="0" presId="urn:microsoft.com/office/officeart/2005/8/layout/radial2"/>
    <dgm:cxn modelId="{4B1951CF-DD3E-4473-A52F-27A268443F16}" type="presOf" srcId="{7A346CD4-A345-430A-A834-14F63A8D4D47}" destId="{02CB91CB-E5F2-4B4B-A1A4-E58E3515C46A}" srcOrd="0" destOrd="0" presId="urn:microsoft.com/office/officeart/2005/8/layout/radial2"/>
    <dgm:cxn modelId="{90C14468-D9DB-48C8-B507-4ECFC098A179}" type="presOf" srcId="{F1065C2F-4420-4A91-A1DB-21346347632E}" destId="{923E0DC5-CB96-43A8-845A-A0EAB675ECF3}" srcOrd="0" destOrd="0" presId="urn:microsoft.com/office/officeart/2005/8/layout/radial2"/>
    <dgm:cxn modelId="{E4A4BDE8-EEC9-410F-BDA0-81F2F6ECC5EE}" type="presOf" srcId="{FD3E7655-FE59-4D05-8087-72E61FA07B15}" destId="{B9E75BAA-FC13-43E1-8524-27DFD367C6DB}" srcOrd="0" destOrd="0" presId="urn:microsoft.com/office/officeart/2005/8/layout/radial2"/>
    <dgm:cxn modelId="{892CB059-0DC1-4B53-BB41-A898AE4A2791}" srcId="{4156EEE1-F7ED-4917-9790-AD0C78EA9BD2}" destId="{FD3E7655-FE59-4D05-8087-72E61FA07B15}" srcOrd="1" destOrd="0" parTransId="{F3A6C613-6B5D-4A6C-9054-DBFE7AB2C489}" sibTransId="{9A897D2F-1BCC-4983-9225-269C3859330D}"/>
    <dgm:cxn modelId="{64D3E5B1-3CC8-43C1-B30B-F2A1E1674154}" type="presOf" srcId="{9255D839-245E-4486-AA81-B913B0543525}" destId="{923E0DC5-CB96-43A8-845A-A0EAB675ECF3}" srcOrd="0" destOrd="2" presId="urn:microsoft.com/office/officeart/2005/8/layout/radial2"/>
    <dgm:cxn modelId="{95A09082-EC2B-469A-9CEC-490C4CA14845}" srcId="{04A462B1-7FD8-460A-8D54-946B8AAA0582}" destId="{9255D839-245E-4486-AA81-B913B0543525}" srcOrd="2" destOrd="0" parTransId="{EA436E49-66D8-4F48-8E99-C72B3E609EF8}" sibTransId="{D7936404-0ED4-47D0-AFB8-C4F2AA2DF519}"/>
    <dgm:cxn modelId="{9A736AEA-0A65-4AFC-9604-0C9999E386AB}" srcId="{8453A2BD-FAAB-4F4D-9A5F-9F95AF54D584}" destId="{A9C759DF-3F80-4E14-9A13-BDAB3B709A60}" srcOrd="1" destOrd="0" parTransId="{903FD3E6-487D-435E-8D3C-87A8AEBAC8E5}" sibTransId="{F80C4A31-2921-4923-9FAC-6AFC27B13BDC}"/>
    <dgm:cxn modelId="{3E61D021-BFC3-4E23-AAC5-9A05C929B2CF}" type="presOf" srcId="{F3A6C613-6B5D-4A6C-9054-DBFE7AB2C489}" destId="{321AAFF4-BEDD-4FC4-83F0-C5E0E73F09DD}" srcOrd="0" destOrd="0" presId="urn:microsoft.com/office/officeart/2005/8/layout/radial2"/>
    <dgm:cxn modelId="{634F5C7E-4BAA-4D2A-9C8A-320C98B06EBA}" type="presOf" srcId="{8EAA27E0-BA62-40B4-899A-A38C7459C185}" destId="{346BC3F5-9F92-4109-A95E-C68C14A29D68}" srcOrd="0" destOrd="2" presId="urn:microsoft.com/office/officeart/2005/8/layout/radial2"/>
    <dgm:cxn modelId="{31FF5176-6977-4E09-BF69-4D9BA3124CE2}" srcId="{FD3E7655-FE59-4D05-8087-72E61FA07B15}" destId="{575E781C-C8AD-476E-9E66-B58AA5A38EE9}" srcOrd="1" destOrd="0" parTransId="{309D8DD4-C55C-4A49-BD74-C454FC5775C0}" sibTransId="{C7C4D446-77A9-49A1-9C3E-9069AF6CAB7F}"/>
    <dgm:cxn modelId="{B96BE4F7-DD1A-4265-AAA4-A6D8E49E2DDB}" type="presOf" srcId="{04A462B1-7FD8-460A-8D54-946B8AAA0582}" destId="{74D018AE-29CC-428A-A7CB-5663E6ED0043}" srcOrd="0" destOrd="0" presId="urn:microsoft.com/office/officeart/2005/8/layout/radial2"/>
    <dgm:cxn modelId="{2868E434-F63B-4788-AB29-E2B5C24A5E12}" srcId="{04A462B1-7FD8-460A-8D54-946B8AAA0582}" destId="{59B7D074-4313-4680-8BA2-FA8875077406}" srcOrd="1" destOrd="0" parTransId="{18E73E33-644B-45D7-BE37-8F3D03659857}" sibTransId="{9B2729E5-775C-4A85-9763-4ABD41FC7B53}"/>
    <dgm:cxn modelId="{EE8D52CF-1CDD-44D4-A202-AC1E6D12E96D}" srcId="{4156EEE1-F7ED-4917-9790-AD0C78EA9BD2}" destId="{04A462B1-7FD8-460A-8D54-946B8AAA0582}" srcOrd="2" destOrd="0" parTransId="{2F0D21B7-D823-4F28-937E-8937169D3601}" sibTransId="{E21B116F-14D6-4425-B381-4CCA288BD228}"/>
    <dgm:cxn modelId="{E7970DBD-1C13-4870-AEFE-69BAB9128FCF}" srcId="{04A462B1-7FD8-460A-8D54-946B8AAA0582}" destId="{F1065C2F-4420-4A91-A1DB-21346347632E}" srcOrd="0" destOrd="0" parTransId="{091BE997-9365-40E5-A85D-DA74D37C16AF}" sibTransId="{5B709E40-1130-4690-AC17-C1EA737EB9B9}"/>
    <dgm:cxn modelId="{F357BBCA-CCDD-4D98-844C-834186620267}" srcId="{FD3E7655-FE59-4D05-8087-72E61FA07B15}" destId="{8EAA27E0-BA62-40B4-899A-A38C7459C185}" srcOrd="2" destOrd="0" parTransId="{3766CF01-2643-436F-A0F6-181D048CE0AA}" sibTransId="{C859FD5F-3841-4934-AA25-1F68C6730B1E}"/>
    <dgm:cxn modelId="{3A805A00-30C3-43BA-8AA4-1BE1AA5F4983}" srcId="{4156EEE1-F7ED-4917-9790-AD0C78EA9BD2}" destId="{8453A2BD-FAAB-4F4D-9A5F-9F95AF54D584}" srcOrd="0" destOrd="0" parTransId="{7A346CD4-A345-430A-A834-14F63A8D4D47}" sibTransId="{0B7121BD-621D-499E-B3BF-EDEFDCA146A1}"/>
    <dgm:cxn modelId="{BAEDA5D3-1CA4-45C9-92AE-E6F289171DAB}" type="presParOf" srcId="{6E053CFF-C5D9-4517-840B-8D915B331BA1}" destId="{ED6B188E-A2ED-4888-8F51-464AB0FCF7EA}" srcOrd="0" destOrd="0" presId="urn:microsoft.com/office/officeart/2005/8/layout/radial2"/>
    <dgm:cxn modelId="{F2D5023A-CEA5-4C46-84A4-F7BBD91CC7A9}" type="presParOf" srcId="{ED6B188E-A2ED-4888-8F51-464AB0FCF7EA}" destId="{EF37F793-C9FE-47F2-95D2-37C0B7FE410D}" srcOrd="0" destOrd="0" presId="urn:microsoft.com/office/officeart/2005/8/layout/radial2"/>
    <dgm:cxn modelId="{229430FA-A502-4E0E-93D0-5FFC0FF39397}" type="presParOf" srcId="{EF37F793-C9FE-47F2-95D2-37C0B7FE410D}" destId="{113EFB45-8284-4255-B390-ECBB97821D9D}" srcOrd="0" destOrd="0" presId="urn:microsoft.com/office/officeart/2005/8/layout/radial2"/>
    <dgm:cxn modelId="{F13F6A62-4FD8-495E-B2C0-28EE6DBCA4DC}" type="presParOf" srcId="{EF37F793-C9FE-47F2-95D2-37C0B7FE410D}" destId="{89C8EE31-64C2-4117-B013-9EC3B4CB0EA9}" srcOrd="1" destOrd="0" presId="urn:microsoft.com/office/officeart/2005/8/layout/radial2"/>
    <dgm:cxn modelId="{10CE5CEC-711F-48D0-BE2A-F5487610721A}" type="presParOf" srcId="{ED6B188E-A2ED-4888-8F51-464AB0FCF7EA}" destId="{02CB91CB-E5F2-4B4B-A1A4-E58E3515C46A}" srcOrd="1" destOrd="0" presId="urn:microsoft.com/office/officeart/2005/8/layout/radial2"/>
    <dgm:cxn modelId="{F5EAF288-55AA-4EAD-A0CD-46BE08BDF13F}" type="presParOf" srcId="{ED6B188E-A2ED-4888-8F51-464AB0FCF7EA}" destId="{B33D94C2-2E94-4A3D-A5C5-C58B9B9118C9}" srcOrd="2" destOrd="0" presId="urn:microsoft.com/office/officeart/2005/8/layout/radial2"/>
    <dgm:cxn modelId="{8335CBA6-EDC1-4209-8302-CFA32B79B96E}" type="presParOf" srcId="{B33D94C2-2E94-4A3D-A5C5-C58B9B9118C9}" destId="{2124BF2B-8D95-4340-B67F-D701EFD5E188}" srcOrd="0" destOrd="0" presId="urn:microsoft.com/office/officeart/2005/8/layout/radial2"/>
    <dgm:cxn modelId="{F0FEAF1B-66F7-4ADA-9DD7-73EB22BF6255}" type="presParOf" srcId="{B33D94C2-2E94-4A3D-A5C5-C58B9B9118C9}" destId="{AA53578B-41CE-4D47-A183-7D6B66DB8460}" srcOrd="1" destOrd="0" presId="urn:microsoft.com/office/officeart/2005/8/layout/radial2"/>
    <dgm:cxn modelId="{35BE47DB-762D-49B2-BC45-1EA8A1B17D2A}" type="presParOf" srcId="{ED6B188E-A2ED-4888-8F51-464AB0FCF7EA}" destId="{321AAFF4-BEDD-4FC4-83F0-C5E0E73F09DD}" srcOrd="3" destOrd="0" presId="urn:microsoft.com/office/officeart/2005/8/layout/radial2"/>
    <dgm:cxn modelId="{03BFEB00-0B5B-4E52-B995-E792D668AB21}" type="presParOf" srcId="{ED6B188E-A2ED-4888-8F51-464AB0FCF7EA}" destId="{5EE3B3F2-B426-4B5E-8947-5293FA1BFD2E}" srcOrd="4" destOrd="0" presId="urn:microsoft.com/office/officeart/2005/8/layout/radial2"/>
    <dgm:cxn modelId="{9F0896D6-FA0C-461C-9047-4464BA3DBCF7}" type="presParOf" srcId="{5EE3B3F2-B426-4B5E-8947-5293FA1BFD2E}" destId="{B9E75BAA-FC13-43E1-8524-27DFD367C6DB}" srcOrd="0" destOrd="0" presId="urn:microsoft.com/office/officeart/2005/8/layout/radial2"/>
    <dgm:cxn modelId="{0382B91E-C93F-4906-8C99-44271E789878}" type="presParOf" srcId="{5EE3B3F2-B426-4B5E-8947-5293FA1BFD2E}" destId="{346BC3F5-9F92-4109-A95E-C68C14A29D68}" srcOrd="1" destOrd="0" presId="urn:microsoft.com/office/officeart/2005/8/layout/radial2"/>
    <dgm:cxn modelId="{F980BA8B-650A-4E06-A258-BA43ED5E085C}" type="presParOf" srcId="{ED6B188E-A2ED-4888-8F51-464AB0FCF7EA}" destId="{7E092DFF-BCC4-495A-8362-7BDDAA972A72}" srcOrd="5" destOrd="0" presId="urn:microsoft.com/office/officeart/2005/8/layout/radial2"/>
    <dgm:cxn modelId="{2D0B1A74-A0A9-4E40-BA07-A1EF12C7CA80}" type="presParOf" srcId="{ED6B188E-A2ED-4888-8F51-464AB0FCF7EA}" destId="{8688AFE9-9281-412A-99FE-4501648CDE7E}" srcOrd="6" destOrd="0" presId="urn:microsoft.com/office/officeart/2005/8/layout/radial2"/>
    <dgm:cxn modelId="{5CBA05B3-8FF7-4533-A31E-5D77BE10FC80}" type="presParOf" srcId="{8688AFE9-9281-412A-99FE-4501648CDE7E}" destId="{74D018AE-29CC-428A-A7CB-5663E6ED0043}" srcOrd="0" destOrd="0" presId="urn:microsoft.com/office/officeart/2005/8/layout/radial2"/>
    <dgm:cxn modelId="{FA6EE5F7-23CF-44EF-9E6E-85E8F7FAC5E5}" type="presParOf" srcId="{8688AFE9-9281-412A-99FE-4501648CDE7E}" destId="{923E0DC5-CB96-43A8-845A-A0EAB675ECF3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092DFF-BCC4-495A-8362-7BDDAA972A72}">
      <dsp:nvSpPr>
        <dsp:cNvPr id="0" name=""/>
        <dsp:cNvSpPr/>
      </dsp:nvSpPr>
      <dsp:spPr>
        <a:xfrm rot="2563138">
          <a:off x="3938198" y="3375488"/>
          <a:ext cx="724773" cy="39550"/>
        </a:xfrm>
        <a:custGeom>
          <a:avLst/>
          <a:gdLst/>
          <a:ahLst/>
          <a:cxnLst/>
          <a:rect l="0" t="0" r="0" b="0"/>
          <a:pathLst>
            <a:path>
              <a:moveTo>
                <a:pt x="0" y="19775"/>
              </a:moveTo>
              <a:lnTo>
                <a:pt x="724773" y="197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1AAFF4-BEDD-4FC4-83F0-C5E0E73F09DD}">
      <dsp:nvSpPr>
        <dsp:cNvPr id="0" name=""/>
        <dsp:cNvSpPr/>
      </dsp:nvSpPr>
      <dsp:spPr>
        <a:xfrm>
          <a:off x="4034343" y="2382906"/>
          <a:ext cx="806417" cy="39550"/>
        </a:xfrm>
        <a:custGeom>
          <a:avLst/>
          <a:gdLst/>
          <a:ahLst/>
          <a:cxnLst/>
          <a:rect l="0" t="0" r="0" b="0"/>
          <a:pathLst>
            <a:path>
              <a:moveTo>
                <a:pt x="0" y="19775"/>
              </a:moveTo>
              <a:lnTo>
                <a:pt x="806417" y="197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CB91CB-E5F2-4B4B-A1A4-E58E3515C46A}">
      <dsp:nvSpPr>
        <dsp:cNvPr id="0" name=""/>
        <dsp:cNvSpPr/>
      </dsp:nvSpPr>
      <dsp:spPr>
        <a:xfrm rot="19036862">
          <a:off x="3938198" y="1390323"/>
          <a:ext cx="724773" cy="39550"/>
        </a:xfrm>
        <a:custGeom>
          <a:avLst/>
          <a:gdLst/>
          <a:ahLst/>
          <a:cxnLst/>
          <a:rect l="0" t="0" r="0" b="0"/>
          <a:pathLst>
            <a:path>
              <a:moveTo>
                <a:pt x="0" y="19775"/>
              </a:moveTo>
              <a:lnTo>
                <a:pt x="724773" y="197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C8EE31-64C2-4117-B013-9EC3B4CB0EA9}">
      <dsp:nvSpPr>
        <dsp:cNvPr id="0" name=""/>
        <dsp:cNvSpPr/>
      </dsp:nvSpPr>
      <dsp:spPr>
        <a:xfrm>
          <a:off x="2070370" y="1247403"/>
          <a:ext cx="2310556" cy="23105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4BF2B-8D95-4340-B67F-D701EFD5E188}">
      <dsp:nvSpPr>
        <dsp:cNvPr id="0" name=""/>
        <dsp:cNvSpPr/>
      </dsp:nvSpPr>
      <dsp:spPr>
        <a:xfrm>
          <a:off x="4382923" y="841"/>
          <a:ext cx="1386333" cy="13863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t-EE" sz="2900" kern="1200" dirty="0"/>
            <a:t>Group 1</a:t>
          </a:r>
          <a:endParaRPr lang="en-US" sz="2900" kern="1200" dirty="0"/>
        </a:p>
      </dsp:txBody>
      <dsp:txXfrm>
        <a:off x="4585947" y="203865"/>
        <a:ext cx="980285" cy="980285"/>
      </dsp:txXfrm>
    </dsp:sp>
    <dsp:sp modelId="{AA53578B-41CE-4D47-A183-7D6B66DB8460}">
      <dsp:nvSpPr>
        <dsp:cNvPr id="0" name=""/>
        <dsp:cNvSpPr/>
      </dsp:nvSpPr>
      <dsp:spPr>
        <a:xfrm>
          <a:off x="5907890" y="841"/>
          <a:ext cx="2079500" cy="1386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Leader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Nurses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Patients</a:t>
          </a:r>
          <a:endParaRPr lang="en-US" sz="2900" kern="1200" dirty="0"/>
        </a:p>
      </dsp:txBody>
      <dsp:txXfrm>
        <a:off x="5907890" y="841"/>
        <a:ext cx="2079500" cy="1386333"/>
      </dsp:txXfrm>
    </dsp:sp>
    <dsp:sp modelId="{B9E75BAA-FC13-43E1-8524-27DFD367C6DB}">
      <dsp:nvSpPr>
        <dsp:cNvPr id="0" name=""/>
        <dsp:cNvSpPr/>
      </dsp:nvSpPr>
      <dsp:spPr>
        <a:xfrm>
          <a:off x="4840761" y="1709514"/>
          <a:ext cx="1386333" cy="13863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t-EE" sz="2900" kern="1200" dirty="0"/>
            <a:t>Group 2</a:t>
          </a:r>
          <a:endParaRPr lang="en-US" sz="2900" kern="1200" dirty="0"/>
        </a:p>
      </dsp:txBody>
      <dsp:txXfrm>
        <a:off x="5043785" y="1912538"/>
        <a:ext cx="980285" cy="980285"/>
      </dsp:txXfrm>
    </dsp:sp>
    <dsp:sp modelId="{346BC3F5-9F92-4109-A95E-C68C14A29D68}">
      <dsp:nvSpPr>
        <dsp:cNvPr id="0" name=""/>
        <dsp:cNvSpPr/>
      </dsp:nvSpPr>
      <dsp:spPr>
        <a:xfrm>
          <a:off x="6365728" y="1709514"/>
          <a:ext cx="2079500" cy="1386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Leader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Nurses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Patients</a:t>
          </a:r>
          <a:endParaRPr lang="en-US" sz="2900" kern="1200" dirty="0"/>
        </a:p>
      </dsp:txBody>
      <dsp:txXfrm>
        <a:off x="6365728" y="1709514"/>
        <a:ext cx="2079500" cy="1386333"/>
      </dsp:txXfrm>
    </dsp:sp>
    <dsp:sp modelId="{74D018AE-29CC-428A-A7CB-5663E6ED0043}">
      <dsp:nvSpPr>
        <dsp:cNvPr id="0" name=""/>
        <dsp:cNvSpPr/>
      </dsp:nvSpPr>
      <dsp:spPr>
        <a:xfrm>
          <a:off x="4382923" y="3418187"/>
          <a:ext cx="1386333" cy="13863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t-EE" sz="2900" kern="1200" dirty="0"/>
            <a:t>Group n</a:t>
          </a:r>
          <a:endParaRPr lang="en-US" sz="2900" kern="1200" dirty="0"/>
        </a:p>
      </dsp:txBody>
      <dsp:txXfrm>
        <a:off x="4585947" y="3621211"/>
        <a:ext cx="980285" cy="980285"/>
      </dsp:txXfrm>
    </dsp:sp>
    <dsp:sp modelId="{923E0DC5-CB96-43A8-845A-A0EAB675ECF3}">
      <dsp:nvSpPr>
        <dsp:cNvPr id="0" name=""/>
        <dsp:cNvSpPr/>
      </dsp:nvSpPr>
      <dsp:spPr>
        <a:xfrm>
          <a:off x="5907890" y="3418187"/>
          <a:ext cx="2079500" cy="1386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Leader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Nurses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t-EE" sz="2900" kern="1200" dirty="0" err="1"/>
            <a:t>Patients</a:t>
          </a:r>
          <a:endParaRPr lang="en-US" sz="2900" kern="1200" dirty="0"/>
        </a:p>
      </dsp:txBody>
      <dsp:txXfrm>
        <a:off x="5907890" y="3418187"/>
        <a:ext cx="2079500" cy="1386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B4AAE-976B-4F19-AFD9-7E4253D8C60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1A72AD-CE8C-491C-9A05-19983C4AD8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086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514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238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1294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4643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9539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204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680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6141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t-E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6169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3042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328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3178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19a651ca202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19a651ca202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t-EE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3857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7169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None/>
            </a:pPr>
            <a:endParaRPr lang="et-EE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8917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3868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19a651ca202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19a651ca202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>
              <a:buFont typeface="+mj-lt"/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t" dirty="0"/>
              <a:t>. </a:t>
            </a:r>
            <a:endParaRPr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3653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t-EE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2886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824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9a651ca202_0_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9a651ca202_0_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197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699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8414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3152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t-EE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8983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35656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04400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493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7483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2777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82153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12149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29649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94389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9a651ca202_0_1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19a651ca202_0_1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19a651ca202_0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19a651ca202_0_1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endParaRPr dirty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19a651ca202_0_1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g19a651ca202_0_1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endParaRPr dirty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19a651ca202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" name="Google Shape;218;g19a651ca202_0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81219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0946562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4283745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>
              <a:buFont typeface="+mj-lt"/>
              <a:buNone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598647837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1068324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97492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1A72AD-CE8C-491C-9A05-19983C4AD876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56622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0737884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217576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8771500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4872609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a651ca202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9a651ca202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59994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3179D-E8E9-E3EA-35D5-600D208EC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B89B85-DB29-8CD7-3AAE-0C7D8A02AC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845764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F669-B068-836D-61D4-2A4838C78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439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85C74-0254-0336-1B45-B061659A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8053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250598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F669-B068-836D-61D4-2A4838C78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439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85C74-0254-0336-1B45-B061659A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8053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185283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B3096-5530-0861-0508-3A56D9D70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dirty="0"/>
              <a:t>Click to edit Master title style</a:t>
            </a:r>
            <a:endParaRPr lang="en-S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9DF0C6-F634-D4EC-8A3D-15565EF7A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711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E2962-CBB6-A5E1-9616-80A815126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231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233BE-4880-12D2-FA56-FC85E6CFDF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61440"/>
            <a:ext cx="5181600" cy="4815523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SE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BFA12-D6DF-9E5F-5131-F67A92960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361440"/>
            <a:ext cx="5181600" cy="4815523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SE" dirty="0"/>
          </a:p>
        </p:txBody>
      </p:sp>
    </p:spTree>
    <p:extLst>
      <p:ext uri="{BB962C8B-B14F-4D97-AF65-F5344CB8AC3E}">
        <p14:creationId xmlns:p14="http://schemas.microsoft.com/office/powerpoint/2010/main" val="1232968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7BA29-5628-36A3-2761-0E7FC6E0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A6EB6-804D-D929-87AC-F81224EEE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CE9EE-D558-A4DF-6E49-AF196192C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2AEEF9-3009-ECFE-1246-06D673405B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1157B5-6FB0-0FE1-6228-F1997AF071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B02BFE-CF35-6592-404A-0E1600F125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A930C2-AFB0-D70C-A7DB-0AFAFEE48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B32882-E567-3516-777B-1FB7A5BDB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960400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88BB7-0C64-AC13-8355-4B321CB04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79993E-B2FE-38A6-9365-78334A1A51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6A1F94-D559-80C1-95D2-0856570B9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92DB70-1391-1732-2CC3-BB2DEEEA0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4126475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18C9CB-B793-99AB-AA1C-F8D162975C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21F578-1D3F-1983-2D46-0CA027B99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846DD7-663E-8D55-AE79-CE7021794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7018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F0088-7BEE-114C-47D2-7C75E421D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S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1FE15-BED3-4A69-C520-7C4D8C5B0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A165C-8EDB-CB77-96EC-BEE223002F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D5828D-86AC-8E80-0618-7E5119BB7C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FC49E-0B95-1ACB-11FE-932A3352D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59BAC-511D-50A7-5A19-87FF49189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4297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537C-4A27-EA8C-7671-C1B8B3187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3BA6F3-D164-C635-D6FE-E6D0FBDCD9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S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DB5F6A-9E7A-4DBD-7561-3ABB1CDF4A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81FD9-7B78-D626-212F-84DC21CE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F957F-24B7-0B57-8FC3-B96A0317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4E2AA-53BF-1C4E-F268-4F6427E3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25454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307A5-4DC7-1BEC-3FDB-97913477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E0F90-C813-648E-2596-CCCDB18344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869CE-9132-EE61-FA52-BA7AD4776A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063DB-CC34-9C76-201D-9521D56A9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370E2-DD8D-4EB9-D006-29F9ABCEB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3829659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787589-EAF7-7FD7-F2EC-6EBA2A3283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F28D9D-9C67-F350-392F-B149C9094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DD0BF-8FCE-1370-F91F-8098E20D0D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06EFCD-9E10-D444-B141-9B23EA676C6C}" type="datetimeFigureOut">
              <a:rPr lang="en-SE" smtClean="0"/>
              <a:t>05/15/2024</a:t>
            </a:fld>
            <a:endParaRPr lang="en-S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33D41-00BB-F0AC-11EF-165F08B4A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S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4EC5C-F93C-2349-D975-91319D085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6871F5-4C52-B64A-ACD4-0F293C289581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29205108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t" smtClean="0"/>
              <a:pPr algn="r"/>
              <a:t>‹#›</a:t>
            </a:fld>
            <a:endParaRPr lang="et"/>
          </a:p>
        </p:txBody>
      </p:sp>
    </p:spTree>
    <p:extLst>
      <p:ext uri="{BB962C8B-B14F-4D97-AF65-F5344CB8AC3E}">
        <p14:creationId xmlns:p14="http://schemas.microsoft.com/office/powerpoint/2010/main" val="896546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DF213-AF05-3EAE-E467-2509DAED10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56B16-B8AC-2116-28DC-C09CA4876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8779E-8CB7-AF6D-4925-36D26A364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25ACF-48DF-D7BB-B35A-719A9CD50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2BFCC-7DC8-0A4C-204B-F2B77856B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338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AD4D2-76B3-4AA8-EB59-38D18B793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35081-4DDF-FED1-8EDB-19C00E536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E7BD6-B537-E74B-E0CE-42A6969F8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D91FB-2435-7C34-DF4F-F207267C2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D9835-FF12-E954-AC1A-1FC5ACF43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6076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40A67-A056-E852-8F52-E06C29D39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A0D8A-A422-4AD3-B6CA-EBACA64904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289FB-6942-5E20-4A93-3BF2AD154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ACA84B-771D-98C7-2906-1597393A6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C0D37-C93D-BCC2-3FB3-9B5342D25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974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8F296-AAFF-096B-D2A4-0D7E8E4B2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89FBB-BF1E-C7A8-A2BD-46AC4C7BAB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0C132-6848-6B1A-E499-8C707A24C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6FDAA3-EE4D-A81E-E91F-0B81EA9B8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69EC8B-1BC7-41E7-76BC-943C98F69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08715-82E2-FA6C-E391-FDA0BE914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7565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AD959-2AC7-EBE5-EE86-9637972D1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3BF5B2-E86C-83F7-5FCC-6A2720ABD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05D89-269C-40AC-2D7C-E0E3BDB4B1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BE5AE6-CF93-83A0-20FD-2022652F02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8B9B7F-D36F-72C0-94E7-AAEC79C507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1E7E4A-22F7-A660-01AE-A7A51CF6B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F5F116-580E-EC4A-1B9D-F0C75BCD5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319606-2C35-9B06-8791-EA694E5AB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57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44F30-4868-CF74-8F00-4C29CFA05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678" y="4919455"/>
            <a:ext cx="8030817" cy="1325563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48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79E689C-718C-9C1E-7809-4087732B7C58}"/>
              </a:ext>
            </a:extLst>
          </p:cNvPr>
          <p:cNvSpPr txBox="1">
            <a:spLocks/>
          </p:cNvSpPr>
          <p:nvPr userDrawn="1"/>
        </p:nvSpPr>
        <p:spPr>
          <a:xfrm>
            <a:off x="337930" y="4970255"/>
            <a:ext cx="29486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547574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6ABEB9-7E3B-920D-06EA-DBB7F0105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F1A602-DC95-EA27-D4D9-37871AB56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964EB1-3F8F-C539-2185-84EDF9620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676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FDB49-0352-A301-BB71-0E95A50B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81843-60DB-C09B-A3BF-0FD8F8F3A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9580C3-7D88-3A21-1CD7-7A6A97F94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904CF4-BA79-3812-B721-5102B3D6B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C8CFA-0B30-C32A-FCA4-6E4DBD0DB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BE78CA-7934-E37B-3429-F7C3E1AF5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9171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D31D8-22C8-6245-2AEA-9DD0BC42E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AAC136-7620-FC80-BA0E-A048355BC6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CF1C5-07FC-9B32-3D5F-1433B46A57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5BF6A2-B48C-D918-ED60-8F5CF1A16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1F8BD-A39E-71FA-6F59-B65EAE862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331D2C-5843-EED6-082E-25F7A36FA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3470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6A907-AA65-BEF1-5106-B40D3CC47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CCC6B-0EDA-B4B0-9137-9974C0ED00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FC989-5A99-5651-0710-2EF8450B9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24EA6-1D4E-3BD5-4DAF-B1F997175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40CF5B-6F53-1C36-E414-E8F3CA642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717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00D79C-CBA5-5636-4EA8-8A5E49CAA6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E04EEA-3A2F-B1D8-D697-DDC757F632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BE313-31D4-7B1D-1B98-E02FB2C37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B3648-78F8-CACA-6A76-32687C5B5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864D6-D5AE-58C3-5D5B-F19E1F88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914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684F64-240D-C9B3-4318-EA03C8CB6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S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98B89-FF20-91B4-3503-8B6F258DF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3CAFB99-334F-065D-1C77-534D9178CA71}"/>
              </a:ext>
            </a:extLst>
          </p:cNvPr>
          <p:cNvGrpSpPr/>
          <p:nvPr userDrawn="1"/>
        </p:nvGrpSpPr>
        <p:grpSpPr>
          <a:xfrm>
            <a:off x="179523" y="6121210"/>
            <a:ext cx="6520219" cy="633095"/>
            <a:chOff x="519728" y="10058718"/>
            <a:chExt cx="6520219" cy="63309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7173820-6D4F-B0C4-A30B-F7D0678B2B6A}"/>
                </a:ext>
              </a:extLst>
            </p:cNvPr>
            <p:cNvPicPr/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728" y="10058718"/>
              <a:ext cx="2218055" cy="633095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D579E16-F6AE-08E5-6699-4737ED30B6B0}"/>
                </a:ext>
              </a:extLst>
            </p:cNvPr>
            <p:cNvSpPr txBox="1"/>
            <p:nvPr userDrawn="1"/>
          </p:nvSpPr>
          <p:spPr>
            <a:xfrm>
              <a:off x="2796720" y="10142137"/>
              <a:ext cx="42432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dirty="0"/>
                <a:t>Reference number: 618596-EPP-1-2020-1-SE-EPPKA2-CBHE-JP</a:t>
              </a:r>
              <a:br>
                <a:rPr lang="en-GB" sz="800" dirty="0"/>
              </a:br>
              <a:r>
                <a:rPr lang="en-GB" sz="800" dirty="0"/>
                <a:t>This publication [communication] reflects the views only of the authors, and the Commission cannot be held responsible for any use, which may be made of the information contained therein.</a:t>
              </a: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7B58126-C7BE-5D18-F25B-55D3658D4AEE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11058439" y="5504807"/>
            <a:ext cx="1074143" cy="130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094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2D0343-8FA1-66FD-3C8E-55834E51D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35147-7484-4581-1FD5-945251B5C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B5960-9047-A1D1-B81A-6E921252EE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2BF67-D9EF-4DDF-BE44-360C8C779C25}" type="datetimeFigureOut">
              <a:rPr lang="en-US" smtClean="0"/>
              <a:t>5/15/2024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4AB66-DDFF-1117-C188-76BF5285DF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1A7B6-8F9F-584D-E72F-4837EF39DC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0D01C-4C61-467C-AA34-AF58964D3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888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19.xml"/><Relationship Id="rId7" Type="http://schemas.openxmlformats.org/officeDocument/2006/relationships/slide" Target="slide4.xml"/><Relationship Id="rId12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11" Type="http://schemas.openxmlformats.org/officeDocument/2006/relationships/slide" Target="slide66.xml"/><Relationship Id="rId5" Type="http://schemas.openxmlformats.org/officeDocument/2006/relationships/image" Target="../media/image9.png"/><Relationship Id="rId10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bing.com/images/search?view=detailV2&amp;ccid=rIYvBKp8&amp;id=E4424B90EF279B951A9167248BFD1CBCBEA5D501&amp;thid=OIP.rIYvBKp8InB3in78PyYhwwHaGt&amp;mediaurl=https%3a%2f%2fwww.southcityhospital.org%2fimages%2fBarium_Swallow.jpg&amp;cdnurl=https%3a%2f%2fth.bing.com%2fth%2fid%2fR.ac862f04aa7c2270778a7efc3f2621c3%3frik%3dAdWlvrwc%252fYskZw%26pid%3dImgRaw%26r%3d0&amp;exph=1593&amp;expw=1760&amp;q=swallowing+x-ray&amp;simid=608047346809900571&amp;FORM=IRPRST&amp;ck=7F7D5BBCEA3B9F5E0FDEE39F953910A9&amp;selectedIndex=0&amp;ajaxhist=0&amp;ajaxserp=0" TargetMode="External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jpe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iron-neck.co.uk/blogs/news/major-muscles-of-the-neck" TargetMode="External"/><Relationship Id="rId5" Type="http://schemas.openxmlformats.org/officeDocument/2006/relationships/hyperlink" Target="https://www.kenhub.com/en/library/anatomy/the-muscles-of-mastication" TargetMode="Externa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e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4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hyperlink" Target="https://www.youtube.com/watch?v=wqMCzuIiPaM" TargetMode="External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4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4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28.png"/><Relationship Id="rId5" Type="http://schemas.openxmlformats.org/officeDocument/2006/relationships/hyperlink" Target="https://www.bing.com/images/search?view=detailV2&amp;ccid=tpIVgRuq&amp;id=11605E97CE11170A1AF8516E74AFB61704223B70&amp;thid=OIP.tpIVgRuqBKFbfej7C-TnOwHaD1&amp;mediaurl=https%3a%2f%2fth.bing.com%2fth%2fid%2fR.b69215811baa04a15b7de8fb0be4e73b%3frik%3dcDsiBBe2r3RuUQ%26riu%3dhttp%253a%252f%252fwww.ghrnet.org%252findex.php%252fjoghr%252farticle%252fviewFile%252f695%252f811%252f2994%26ehk%3dlaDoQw3l%252blNmXezTRzK1n%252bsuosVmJ%252fg5mXytns2b4iw%253d%26risl%3d%26pid%3dImgRaw%26r%3d0&amp;exph=506&amp;expw=976&amp;q=Dysphagia+aspiration+MBS&amp;simid=608040414705223550&amp;FORM=IRPRST&amp;ck=94187B21CD11044650CD10DBF4368058&amp;selectedIndex=45&amp;ajaxhist=0&amp;ajaxserp=0" TargetMode="External"/><Relationship Id="rId4" Type="http://schemas.openxmlformats.org/officeDocument/2006/relationships/notesSlide" Target="../notesSlides/notesSlide2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4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30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3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3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4.png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34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4.pn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3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4.pn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3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4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3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image" Target="../media/image4.pn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3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4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3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4.png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3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7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1.png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hyperlink" Target="https://www.fresubin.com/dk/sites/default/files/2020-02/gnp%20Modified%20Swallowing%20Assessment%20Dysphagia.pdf" TargetMode="External"/><Relationship Id="rId5" Type="http://schemas.openxmlformats.org/officeDocument/2006/relationships/hyperlink" Target="https://youtu.be/ChkT2V7hKt0?t=11" TargetMode="External"/><Relationship Id="rId4" Type="http://schemas.openxmlformats.org/officeDocument/2006/relationships/notesSlide" Target="../notesSlides/notesSlide38.xml"/><Relationship Id="rId9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.png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43.png"/><Relationship Id="rId5" Type="http://schemas.openxmlformats.org/officeDocument/2006/relationships/hyperlink" Target="https://www.bing.com/images/search?view=detailV2&amp;ccid=hPh62Pd7&amp;id=A488D7F39BC5C62EE5F6BB42B8AAB0D67DA90FDE&amp;thid=OIP.hPh62Pd7LqhgIbzQAinNCAHaEK&amp;mediaurl=https%3a%2f%2fwww.northernspeech.com%2fstore%2fimages%2fw1120-h630%2fuploads%2ftraining_zone_component_5.png&amp;cdnurl=https%3a%2f%2fth.bing.com%2fth%2fid%2fR.84f87ad8f77b2ea86021bcd00229cd08%3frik%3d3g%252bpfdawqrhCuw%26pid%3dImgRaw%26r%3d0&amp;exph=630&amp;expw=1120&amp;q=mbss+dysphagia++screening&amp;simid=608004160897619525&amp;FORM=IRPRST&amp;ck=0309FD7FEC761F3F1A9B956C82422637&amp;selectedIndex=32&amp;ajaxhist=0&amp;ajaxserp=0" TargetMode="External"/><Relationship Id="rId4" Type="http://schemas.openxmlformats.org/officeDocument/2006/relationships/notesSlide" Target="../notesSlides/notesSlide3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.png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4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4.png"/><Relationship Id="rId5" Type="http://schemas.openxmlformats.org/officeDocument/2006/relationships/image" Target="../media/image46.jpeg"/><Relationship Id="rId4" Type="http://schemas.openxmlformats.org/officeDocument/2006/relationships/notesSlide" Target="../notesSlides/notesSlide4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9.jpeg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notesSlide" Target="../notesSlides/notesSlide4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6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2.png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notesSlide" Target="../notesSlides/notesSlide47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3.png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6" Type="http://schemas.openxmlformats.org/officeDocument/2006/relationships/hyperlink" Target="https://swallowingdisorderfoundation.com/oral-swallowing-exercises/" TargetMode="External"/><Relationship Id="rId5" Type="http://schemas.openxmlformats.org/officeDocument/2006/relationships/hyperlink" Target="https://www.youtube.com/watch?v=K5AtuodGvjc" TargetMode="Externa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48.xml"/><Relationship Id="rId9" Type="http://schemas.openxmlformats.org/officeDocument/2006/relationships/image" Target="../media/image5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.png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notesSlide" Target="../notesSlides/notesSlide49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.png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notesSlide" Target="../notesSlides/notesSlide5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.png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5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4" Type="http://schemas.openxmlformats.org/officeDocument/2006/relationships/image" Target="../media/image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://96.126.98.199/index.php/joghr/article/view/883" TargetMode="External"/><Relationship Id="rId7" Type="http://schemas.openxmlformats.org/officeDocument/2006/relationships/hyperlink" Target="https://repository.up.ac.za/handle/2263/25870" TargetMode="Externa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sciencedirect.com/science/article/pii/S1359610114000914?casa_token=Gp3OOxZPRDcAAAAA:mWA2YAV-ZRqaS_8KNeUmgMpnAo4aeNa_ArjqO2mNth4sEBxfAGBNncZ2pDFJ8SPgOv8JamPmlA" TargetMode="External"/><Relationship Id="rId5" Type="http://schemas.openxmlformats.org/officeDocument/2006/relationships/hyperlink" Target="https://idp.springer.com/authorize/casa?redirect_uri=https://link.springer.com/article/10.1007/s00455-015-9671-9&amp;casa_token=-CBtfiOcKjcAAAAA:VrluKQXosrKqxRqn8gTZodBg_08zNrIFojDKdbCBg6Hc7piW_9SKO-moJHoPO3CO2dArJXmxjMy8rVkh" TargetMode="External"/><Relationship Id="rId4" Type="http://schemas.openxmlformats.org/officeDocument/2006/relationships/hyperlink" Target="https://www.thepharmajournal.com/archives/2022/vol11issue6/PartU/11-6-240-626.pdf" TargetMode="Externa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9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9.png"/><Relationship Id="rId7" Type="http://schemas.openxmlformats.org/officeDocument/2006/relationships/slide" Target="slide1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8.png"/><Relationship Id="rId5" Type="http://schemas.openxmlformats.org/officeDocument/2006/relationships/slide" Target="slide4.xml"/><Relationship Id="rId10" Type="http://schemas.openxmlformats.org/officeDocument/2006/relationships/image" Target="../media/image10.png"/><Relationship Id="rId4" Type="http://schemas.openxmlformats.org/officeDocument/2006/relationships/image" Target="../media/image10.png"/><Relationship Id="rId9" Type="http://schemas.openxmlformats.org/officeDocument/2006/relationships/slide" Target="slide6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4CEB-918A-0472-B6E4-4689B9CD39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Swallowing Disorders and Care for Neurodegenerative Disorders</a:t>
            </a:r>
            <a:endParaRPr lang="en-S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D21B8-B733-D6AC-A679-00D982C921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633095"/>
          </a:xfrm>
        </p:spPr>
        <p:txBody>
          <a:bodyPr>
            <a:normAutofit fontScale="92500" lnSpcReduction="10000"/>
          </a:bodyPr>
          <a:lstStyle/>
          <a:p>
            <a:r>
              <a:rPr lang="en-SE" dirty="0"/>
              <a:t>Name of the course</a:t>
            </a:r>
            <a:r>
              <a:rPr lang="et-EE" dirty="0"/>
              <a:t>: </a:t>
            </a:r>
            <a:r>
              <a:rPr lang="en-GB" dirty="0"/>
              <a:t>Neurology and medical care of neurodegenerative disorders</a:t>
            </a:r>
            <a:endParaRPr lang="en-SE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5ADD9B8F-30B1-E9B3-FE6D-B4C2CCF58456}"/>
              </a:ext>
            </a:extLst>
          </p:cNvPr>
          <p:cNvSpPr txBox="1">
            <a:spLocks/>
          </p:cNvSpPr>
          <p:nvPr/>
        </p:nvSpPr>
        <p:spPr>
          <a:xfrm>
            <a:off x="1696949" y="4327208"/>
            <a:ext cx="9144000" cy="6330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t-EE" dirty="0"/>
              <a:t>Andres Köster</a:t>
            </a:r>
            <a:r>
              <a:rPr lang="en-GB" dirty="0"/>
              <a:t/>
            </a:r>
            <a:br>
              <a:rPr lang="en-GB" dirty="0"/>
            </a:br>
            <a:r>
              <a:rPr lang="et-EE" dirty="0"/>
              <a:t>University of Tartu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59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86"/>
    </mc:Choice>
    <mc:Fallback xmlns="">
      <p:transition spd="slow" advTm="121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982" y="355889"/>
            <a:ext cx="10912042" cy="1029566"/>
          </a:xfrm>
        </p:spPr>
        <p:txBody>
          <a:bodyPr/>
          <a:lstStyle/>
          <a:p>
            <a:r>
              <a:rPr lang="et-EE" dirty="0" err="1"/>
              <a:t>About</a:t>
            </a:r>
            <a:r>
              <a:rPr lang="et-EE" dirty="0"/>
              <a:t> me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Speech and language </a:t>
            </a:r>
            <a:r>
              <a:rPr lang="et-EE" sz="2400" dirty="0"/>
              <a:t>pathologist</a:t>
            </a:r>
          </a:p>
          <a:p>
            <a:pPr marL="0" indent="0">
              <a:buNone/>
            </a:pPr>
            <a:r>
              <a:rPr lang="en-US" sz="2400" dirty="0"/>
              <a:t>in North Estonia Medical Centre, Recovery Department </a:t>
            </a:r>
            <a:endParaRPr lang="et-EE" sz="2400" dirty="0"/>
          </a:p>
          <a:p>
            <a:r>
              <a:rPr lang="en-US" sz="2400" dirty="0"/>
              <a:t>Young researcher and lector </a:t>
            </a:r>
            <a:r>
              <a:rPr lang="et-EE" sz="2400" dirty="0"/>
              <a:t>in the </a:t>
            </a:r>
            <a:r>
              <a:rPr lang="en-US" sz="2400" dirty="0"/>
              <a:t>Medical Department</a:t>
            </a:r>
            <a:r>
              <a:rPr lang="et-EE" sz="2400" dirty="0"/>
              <a:t> of </a:t>
            </a:r>
          </a:p>
          <a:p>
            <a:pPr marL="0" indent="0">
              <a:buNone/>
            </a:pPr>
            <a:r>
              <a:rPr lang="et-EE" sz="2400" dirty="0"/>
              <a:t>The </a:t>
            </a:r>
            <a:r>
              <a:rPr lang="en-US" sz="2400" dirty="0"/>
              <a:t>University of Tartu</a:t>
            </a:r>
            <a:endParaRPr lang="et-EE" sz="2400" dirty="0"/>
          </a:p>
        </p:txBody>
      </p:sp>
      <p:pic>
        <p:nvPicPr>
          <p:cNvPr id="8" name="Content Placeholder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9958" y="198582"/>
            <a:ext cx="3203575" cy="4805363"/>
          </a:xfrm>
          <a:prstGeom prst="rect">
            <a:avLst/>
          </a:prstGeom>
        </p:spPr>
      </p:pic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25A8A047-2EC2-5FDA-222F-B15FF0A60C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075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74"/>
    </mc:Choice>
    <mc:Fallback xmlns="">
      <p:transition spd="slow" advTm="25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45676-45E5-680C-ACF3-64A82913E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357" y="621333"/>
            <a:ext cx="3626678" cy="1325563"/>
          </a:xfrm>
        </p:spPr>
        <p:txBody>
          <a:bodyPr/>
          <a:lstStyle/>
          <a:p>
            <a:r>
              <a:rPr lang="et-EE" dirty="0" err="1"/>
              <a:t>Summary</a:t>
            </a:r>
            <a:endParaRPr lang="en-US" dirty="0"/>
          </a:p>
        </p:txBody>
      </p:sp>
      <mc:AlternateContent xmlns:mc="http://schemas.openxmlformats.org/markup-compatibility/2006">
        <mc:Choice xmlns:psuz="http://schemas.microsoft.com/office/powerpoint/2016/summaryzoom" xmlns="" Requires="psuz">
          <p:graphicFrame>
            <p:nvGraphicFramePr>
              <p:cNvPr id="5" name="Summary Zoom 4">
                <a:extLst>
                  <a:ext uri="{FF2B5EF4-FFF2-40B4-BE49-F238E27FC236}">
                    <a16:creationId xmlns:a16="http://schemas.microsoft.com/office/drawing/2014/main" id="{7632C9E1-42CB-C691-10D0-EF7FDEC6286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76463167"/>
                  </p:ext>
                </p:extLst>
              </p:nvPr>
            </p:nvGraphicFramePr>
            <p:xfrm>
              <a:off x="904460" y="1284114"/>
              <a:ext cx="10515600" cy="4805363"/>
            </p:xfrm>
            <a:graphic>
              <a:graphicData uri="http://schemas.microsoft.com/office/powerpoint/2016/summaryzoom">
                <psuz:summaryZm>
                  <psuz:summaryZmObj sectionId="{C650C41B-7E4F-4485-AFC9-C3870F667882}" offsetFactorX="51875" offsetFactorY="1839">
                    <psuz:zmPr id="{AEEF9F65-97B0-45E5-83DD-AF7DD4B69ED7}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3335655" y="207955"/>
                          <a:ext cx="3844289" cy="216241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uz:zmPr>
                  </psuz:summaryZmObj>
                  <psuz:summaryZmObj sectionId="{264E2AC1-41DF-4127-859A-A2B68F34397C}" offsetFactorX="-103762" offsetFactorY="109699">
                    <psuz:zmPr id="{E26311BE-E362-4B8C-AF90-49F5A56AE290}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1340969" y="2540333"/>
                          <a:ext cx="3844289" cy="216241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uz:zmPr>
                  </psuz:summaryZmObj>
                  <psuz:summaryZmObj sectionId="{220181FE-6DB6-43E9-9399-FD7F3442BBBD}" offsetFactorX="104681" offsetFactorY="2451">
                    <psuz:zmPr id="{E4DC4CF4-8D95-4F69-A3B0-0916558D0461}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5365670" y="2527763"/>
                          <a:ext cx="3844289" cy="216241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uz:zmPr>
                  </psuz:summaryZmObj>
                  <psuz:gridLayout/>
                </psuz:summaryZm>
              </a:graphicData>
            </a:graphic>
          </p:graphicFrame>
        </mc:Choice>
        <mc:Fallback>
          <p:grpSp>
            <p:nvGrpSpPr>
              <p:cNvPr id="5" name="Summary Zoom 4">
                <a:extLst>
                  <a:ext uri="{FF2B5EF4-FFF2-40B4-BE49-F238E27FC236}">
                    <a16:creationId xmlns:a16="http://schemas.microsoft.com/office/drawing/2014/main" id="{7632C9E1-42CB-C691-10D0-EF7FDEC6286A}"/>
                  </a:ext>
                </a:extLst>
              </p:cNvPr>
              <p:cNvGrpSpPr>
                <a:grpSpLocks noGrp="1" noUngrp="1" noRot="1" noChangeAspect="1" noMove="1" noResize="1"/>
              </p:cNvGrpSpPr>
              <p:nvPr/>
            </p:nvGrpSpPr>
            <p:grpSpPr>
              <a:xfrm>
                <a:off x="904460" y="1284114"/>
                <a:ext cx="10515600" cy="4805363"/>
                <a:chOff x="904460" y="1284114"/>
                <a:chExt cx="10515600" cy="4805363"/>
              </a:xfrm>
            </p:grpSpPr>
            <p:pic>
              <p:nvPicPr>
                <p:cNvPr id="14" name="Picture 14">
                  <a:hlinkClick r:id="rId7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240115" y="1492069"/>
                  <a:ext cx="3844289" cy="2162413"/>
                </a:xfrm>
                <a:prstGeom prst="rect">
                  <a:avLst/>
                </a:prstGeom>
                <a:ln w="3175">
                  <a:solidFill>
                    <a:prstClr val="ltGray"/>
                  </a:solidFill>
                </a:ln>
              </p:spPr>
            </p:pic>
            <p:pic>
              <p:nvPicPr>
                <p:cNvPr id="15" name="Picture 15">
                  <a:hlinkClick r:id="rId9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2245429" y="3824447"/>
                  <a:ext cx="3844289" cy="2162413"/>
                </a:xfrm>
                <a:prstGeom prst="rect">
                  <a:avLst/>
                </a:prstGeom>
                <a:ln w="3175">
                  <a:solidFill>
                    <a:prstClr val="ltGray"/>
                  </a:solidFill>
                </a:ln>
              </p:spPr>
            </p:pic>
            <p:pic>
              <p:nvPicPr>
                <p:cNvPr id="16" name="Picture 16">
                  <a:hlinkClick r:id="rId11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6270130" y="3811877"/>
                  <a:ext cx="3844289" cy="2162413"/>
                </a:xfrm>
                <a:prstGeom prst="rect">
                  <a:avLst/>
                </a:prstGeom>
                <a:ln w="3175">
                  <a:solidFill>
                    <a:prstClr val="ltGray"/>
                  </a:solidFill>
                </a:ln>
              </p:spPr>
            </p:pic>
          </p:grpSp>
        </mc:Fallback>
      </mc:AlternateContent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F49D4E3-7341-E89D-5006-3FE61B5D28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356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92"/>
    </mc:Choice>
    <mc:Fallback xmlns="">
      <p:transition spd="slow" advTm="5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1A622-FFA0-F85C-8022-43E892253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t-EE" sz="8000" dirty="0" err="1"/>
              <a:t>Introduction</a:t>
            </a:r>
            <a:endParaRPr lang="en-US" sz="8000" b="1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0AEE7E2-6610-73F5-20AB-A7E3496AA1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786" y="1734946"/>
            <a:ext cx="1627773" cy="1566808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0400737-6D6B-330D-793F-7629AE449833}"/>
              </a:ext>
            </a:extLst>
          </p:cNvPr>
          <p:cNvSpPr/>
          <p:nvPr/>
        </p:nvSpPr>
        <p:spPr>
          <a:xfrm rot="1221493">
            <a:off x="1209643" y="120994"/>
            <a:ext cx="2244172" cy="7357146"/>
          </a:xfrm>
          <a:custGeom>
            <a:avLst/>
            <a:gdLst>
              <a:gd name="connsiteX0" fmla="*/ 2603342 w 4805069"/>
              <a:gd name="connsiteY0" fmla="*/ 4867 h 6683146"/>
              <a:gd name="connsiteX1" fmla="*/ 2559168 w 4805069"/>
              <a:gd name="connsiteY1" fmla="*/ 3348832 h 6683146"/>
              <a:gd name="connsiteX2" fmla="*/ 36838 w 4805069"/>
              <a:gd name="connsiteY2" fmla="*/ 6679545 h 6683146"/>
              <a:gd name="connsiteX3" fmla="*/ 4750194 w 4805069"/>
              <a:gd name="connsiteY3" fmla="*/ 2703893 h 6683146"/>
              <a:gd name="connsiteX4" fmla="*/ 2603342 w 4805069"/>
              <a:gd name="connsiteY4" fmla="*/ 4867 h 6683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05069" h="6683146">
                <a:moveTo>
                  <a:pt x="2603342" y="4867"/>
                </a:moveTo>
                <a:cubicBezTo>
                  <a:pt x="2238171" y="112357"/>
                  <a:pt x="2986919" y="2236386"/>
                  <a:pt x="2559168" y="3348832"/>
                </a:cubicBezTo>
                <a:cubicBezTo>
                  <a:pt x="2131417" y="4461278"/>
                  <a:pt x="-328333" y="6787035"/>
                  <a:pt x="36838" y="6679545"/>
                </a:cubicBezTo>
                <a:cubicBezTo>
                  <a:pt x="402009" y="6572055"/>
                  <a:pt x="4321707" y="3813394"/>
                  <a:pt x="4750194" y="2703893"/>
                </a:cubicBezTo>
                <a:cubicBezTo>
                  <a:pt x="5178681" y="1594392"/>
                  <a:pt x="2968513" y="-102623"/>
                  <a:pt x="2603342" y="4867"/>
                </a:cubicBezTo>
                <a:close/>
              </a:path>
            </a:pathLst>
          </a:cu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5E679AC3-4FF5-A0C4-2E89-A3C25C7AA7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551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41"/>
    </mc:Choice>
    <mc:Fallback xmlns="">
      <p:transition spd="slow" advTm="12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EA922-FBE8-5C1B-D9D8-4C3CBA7EA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noProof="1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66828-D0CA-58A5-7FDF-61E03E2C6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  <a:p>
            <a:r>
              <a:rPr lang="et-EE" noProof="1"/>
              <a:t>Learning outcomes</a:t>
            </a:r>
          </a:p>
          <a:p>
            <a:r>
              <a:rPr lang="et-EE" noProof="1"/>
              <a:t>Lecture content</a:t>
            </a:r>
          </a:p>
          <a:p>
            <a:r>
              <a:rPr lang="et-EE" noProof="1"/>
              <a:t>Teaching Methods</a:t>
            </a:r>
          </a:p>
          <a:p>
            <a:r>
              <a:rPr lang="et-EE" noProof="1"/>
              <a:t>Assessment strategy</a:t>
            </a:r>
          </a:p>
          <a:p>
            <a:r>
              <a:rPr lang="et-EE" noProof="1"/>
              <a:t>Lecture</a:t>
            </a:r>
            <a:r>
              <a:rPr lang="et-EE" dirty="0"/>
              <a:t>: </a:t>
            </a:r>
            <a:r>
              <a:rPr lang="en-US" dirty="0"/>
              <a:t>Swallowing Disorders and Care for N</a:t>
            </a:r>
            <a:r>
              <a:rPr lang="et-EE" dirty="0"/>
              <a:t>DD </a:t>
            </a:r>
          </a:p>
          <a:p>
            <a:r>
              <a:rPr lang="et-EE" noProof="1"/>
              <a:t>Workshop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2032DC-3F23-6524-62F7-F1783BE72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7090" y="248380"/>
            <a:ext cx="1892455" cy="1053107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8CC72555-EEBC-7128-AFEB-ED876E07CFAC}"/>
              </a:ext>
            </a:extLst>
          </p:cNvPr>
          <p:cNvSpPr/>
          <p:nvPr/>
        </p:nvSpPr>
        <p:spPr>
          <a:xfrm>
            <a:off x="10253364" y="240235"/>
            <a:ext cx="1320800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798A43C7-F7A5-AF33-5BF8-9B7194CA55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338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35"/>
    </mc:Choice>
    <mc:Fallback xmlns="">
      <p:transition spd="slow" advTm="26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4580-E973-CECE-3D9A-707123B6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  <a:r>
              <a:rPr lang="et-EE" dirty="0"/>
              <a:t> of </a:t>
            </a:r>
            <a:r>
              <a:rPr lang="en-GB" dirty="0"/>
              <a:t>the</a:t>
            </a:r>
            <a:r>
              <a:rPr lang="et-EE" dirty="0"/>
              <a:t> Course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85E0-1E6D-15B7-F12F-44025BF4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9207363" cy="480536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To describe frequently occurring swallowing disorders for </a:t>
            </a:r>
            <a:r>
              <a:rPr lang="en-GB" dirty="0"/>
              <a:t>people</a:t>
            </a:r>
            <a:r>
              <a:rPr lang="en-US" dirty="0"/>
              <a:t> with </a:t>
            </a:r>
            <a:r>
              <a:rPr lang="et-EE" dirty="0"/>
              <a:t>neurodegenerative </a:t>
            </a:r>
            <a:r>
              <a:rPr lang="en-GB" dirty="0"/>
              <a:t>disorders</a:t>
            </a:r>
            <a:r>
              <a:rPr lang="et-EE" dirty="0"/>
              <a:t> (NDD)</a:t>
            </a:r>
            <a:r>
              <a:rPr lang="en-US" dirty="0"/>
              <a:t>: </a:t>
            </a:r>
          </a:p>
          <a:p>
            <a:r>
              <a:rPr lang="en-US" dirty="0"/>
              <a:t>The etiology of swallowing disorders   </a:t>
            </a:r>
          </a:p>
          <a:p>
            <a:r>
              <a:rPr lang="en-US" dirty="0"/>
              <a:t>The symptoms and assessment methods  for swallowing disorders</a:t>
            </a:r>
          </a:p>
          <a:p>
            <a:r>
              <a:rPr lang="en-US" dirty="0"/>
              <a:t>Therapy for swallowing disorders </a:t>
            </a:r>
          </a:p>
          <a:p>
            <a:endParaRPr lang="et-EE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D0D62ED-311B-45DF-FCFE-1BCF66B920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9161" y="241189"/>
            <a:ext cx="1892455" cy="1053107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65BC698C-6884-EAAF-ED05-A3C01975A2A3}"/>
              </a:ext>
            </a:extLst>
          </p:cNvPr>
          <p:cNvSpPr/>
          <p:nvPr/>
        </p:nvSpPr>
        <p:spPr>
          <a:xfrm>
            <a:off x="10235435" y="233044"/>
            <a:ext cx="1320800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D597CE96-F20C-3863-CC19-E39FA344E1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2620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40"/>
    </mc:Choice>
    <mc:Fallback xmlns="">
      <p:transition spd="slow" advTm="26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4580-E973-CECE-3D9A-707123B6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</a:t>
            </a:r>
            <a:r>
              <a:rPr lang="et-EE" dirty="0"/>
              <a:t> </a:t>
            </a:r>
            <a:r>
              <a:rPr lang="en-IN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85E0-1E6D-15B7-F12F-44025BF4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9207363" cy="480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At the completion of this course </a:t>
            </a:r>
            <a:r>
              <a:rPr lang="et-EE" dirty="0"/>
              <a:t>the </a:t>
            </a:r>
            <a:r>
              <a:rPr lang="en-US" dirty="0"/>
              <a:t>student will be able to</a:t>
            </a:r>
            <a:r>
              <a:rPr lang="et-EE" dirty="0"/>
              <a:t>:</a:t>
            </a:r>
            <a:r>
              <a:rPr lang="en-US" dirty="0"/>
              <a:t> </a:t>
            </a:r>
          </a:p>
          <a:p>
            <a:r>
              <a:rPr lang="en-AU" dirty="0"/>
              <a:t>understand</a:t>
            </a:r>
            <a:r>
              <a:rPr lang="en-US" dirty="0"/>
              <a:t> the physiology of swallowing</a:t>
            </a:r>
            <a:r>
              <a:rPr lang="et-EE" dirty="0"/>
              <a:t>;</a:t>
            </a:r>
            <a:endParaRPr lang="en-US" dirty="0"/>
          </a:p>
          <a:p>
            <a:r>
              <a:rPr lang="en-US" dirty="0"/>
              <a:t>know what unnoticed dysphagia can cause</a:t>
            </a:r>
            <a:r>
              <a:rPr lang="et-EE" dirty="0"/>
              <a:t> </a:t>
            </a:r>
            <a:r>
              <a:rPr lang="fr-RE" dirty="0"/>
              <a:t>for</a:t>
            </a:r>
            <a:r>
              <a:rPr lang="en-US" dirty="0"/>
              <a:t> </a:t>
            </a:r>
            <a:r>
              <a:rPr lang="et-EE" dirty="0"/>
              <a:t>NDD</a:t>
            </a:r>
            <a:r>
              <a:rPr lang="en-US" dirty="0"/>
              <a:t> patients</a:t>
            </a:r>
          </a:p>
          <a:p>
            <a:r>
              <a:rPr lang="en-US" dirty="0"/>
              <a:t>to assess the presence of dysphagia and will be able to </a:t>
            </a:r>
            <a:r>
              <a:rPr lang="et-EE" dirty="0"/>
              <a:t>manage the patients.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515EE4-CC9B-E939-9237-24C3BF0A9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9161" y="241189"/>
            <a:ext cx="1892455" cy="1053107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7974E49D-ACD5-848E-1685-69F9BF05A9D0}"/>
              </a:ext>
            </a:extLst>
          </p:cNvPr>
          <p:cNvSpPr/>
          <p:nvPr/>
        </p:nvSpPr>
        <p:spPr>
          <a:xfrm>
            <a:off x="10235435" y="233044"/>
            <a:ext cx="1320800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C6FB443F-46DC-8AE8-76AD-03B9E2797A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011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87"/>
    </mc:Choice>
    <mc:Fallback xmlns="">
      <p:transition spd="slow" advTm="27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4580-E973-CECE-3D9A-707123B6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Teaching</a:t>
            </a:r>
            <a:r>
              <a:rPr lang="et-EE" dirty="0"/>
              <a:t> </a:t>
            </a:r>
            <a:r>
              <a:rPr lang="et-EE" dirty="0" err="1"/>
              <a:t>methods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85E0-1E6D-15B7-F12F-44025BF4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9207363" cy="480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t-EE" dirty="0"/>
              <a:t>The </a:t>
            </a:r>
            <a:r>
              <a:rPr lang="et-EE" dirty="0" err="1"/>
              <a:t>methods</a:t>
            </a:r>
            <a:r>
              <a:rPr lang="et-EE" dirty="0"/>
              <a:t> of </a:t>
            </a:r>
            <a:r>
              <a:rPr lang="et-EE" dirty="0" err="1"/>
              <a:t>teaching</a:t>
            </a:r>
            <a:r>
              <a:rPr lang="et-EE" dirty="0"/>
              <a:t> are as </a:t>
            </a:r>
            <a:r>
              <a:rPr lang="et-EE" dirty="0" err="1"/>
              <a:t>follows</a:t>
            </a:r>
            <a:r>
              <a:rPr lang="et-EE" dirty="0"/>
              <a:t>:</a:t>
            </a:r>
            <a:endParaRPr lang="en-US" dirty="0"/>
          </a:p>
          <a:p>
            <a:r>
              <a:rPr lang="et-EE" dirty="0" err="1"/>
              <a:t>Powerpoint</a:t>
            </a:r>
            <a:r>
              <a:rPr lang="et-EE" dirty="0"/>
              <a:t> </a:t>
            </a:r>
            <a:r>
              <a:rPr lang="en-US" dirty="0"/>
              <a:t>lecture (</a:t>
            </a:r>
            <a:r>
              <a:rPr lang="et-EE" dirty="0"/>
              <a:t>approximately 2 academic hours</a:t>
            </a:r>
            <a:r>
              <a:rPr lang="en-US" dirty="0"/>
              <a:t>)</a:t>
            </a:r>
            <a:endParaRPr lang="et-EE" dirty="0"/>
          </a:p>
          <a:p>
            <a:r>
              <a:rPr lang="et-EE" dirty="0" err="1"/>
              <a:t>Independent</a:t>
            </a:r>
            <a:r>
              <a:rPr lang="et-EE" dirty="0"/>
              <a:t> </a:t>
            </a:r>
            <a:r>
              <a:rPr lang="et-EE" dirty="0" err="1"/>
              <a:t>work</a:t>
            </a:r>
            <a:r>
              <a:rPr lang="et-EE" dirty="0"/>
              <a:t>:</a:t>
            </a:r>
            <a:endParaRPr lang="en-US" dirty="0"/>
          </a:p>
          <a:p>
            <a:pPr lvl="1"/>
            <a:r>
              <a:rPr lang="et-EE" dirty="0"/>
              <a:t>Case study analysis based on the video sent by the supervisor</a:t>
            </a:r>
          </a:p>
          <a:p>
            <a:pPr lvl="1"/>
            <a:r>
              <a:rPr lang="et-EE" dirty="0" err="1"/>
              <a:t>Review</a:t>
            </a:r>
            <a:r>
              <a:rPr lang="et-EE" dirty="0"/>
              <a:t> of </a:t>
            </a:r>
            <a:r>
              <a:rPr lang="en-US" dirty="0"/>
              <a:t>an article </a:t>
            </a:r>
            <a:r>
              <a:rPr lang="en-GB" dirty="0"/>
              <a:t>about</a:t>
            </a:r>
            <a:r>
              <a:rPr lang="en-US" dirty="0"/>
              <a:t> swallowing disorder </a:t>
            </a:r>
            <a:r>
              <a:rPr lang="et-EE" dirty="0"/>
              <a:t>caused by</a:t>
            </a:r>
            <a:r>
              <a:rPr lang="en-US" dirty="0"/>
              <a:t> a neurogenetic disease</a:t>
            </a:r>
            <a:r>
              <a:rPr lang="et-EE" dirty="0"/>
              <a:t> sent by </a:t>
            </a:r>
            <a:r>
              <a:rPr lang="et-EE" dirty="0" err="1"/>
              <a:t>supervisor</a:t>
            </a:r>
            <a:endParaRPr lang="en-US" dirty="0"/>
          </a:p>
          <a:p>
            <a:pPr lvl="1"/>
            <a:r>
              <a:rPr lang="et-EE" dirty="0"/>
              <a:t>C</a:t>
            </a:r>
            <a:r>
              <a:rPr lang="en-US" dirty="0" err="1"/>
              <a:t>linical</a:t>
            </a:r>
            <a:r>
              <a:rPr lang="en-US" dirty="0"/>
              <a:t> swallowing assessment</a:t>
            </a:r>
            <a:r>
              <a:rPr lang="et-EE" dirty="0"/>
              <a:t> workshop and group work presentations with discussions and roleplay</a:t>
            </a:r>
            <a:endParaRPr lang="en-US" dirty="0"/>
          </a:p>
          <a:p>
            <a:endParaRPr lang="en-US" dirty="0"/>
          </a:p>
          <a:p>
            <a:endParaRPr lang="et-EE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15A666-1B3B-2FC4-1787-2FB3C86B9C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9161" y="241189"/>
            <a:ext cx="1892455" cy="1053107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34CCB62-757F-63BC-77BC-DADE364E236B}"/>
              </a:ext>
            </a:extLst>
          </p:cNvPr>
          <p:cNvSpPr/>
          <p:nvPr/>
        </p:nvSpPr>
        <p:spPr>
          <a:xfrm>
            <a:off x="10235435" y="233044"/>
            <a:ext cx="1320800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5" name="Audio 54">
            <a:hlinkClick r:id="" action="ppaction://media"/>
            <a:extLst>
              <a:ext uri="{FF2B5EF4-FFF2-40B4-BE49-F238E27FC236}">
                <a16:creationId xmlns:a16="http://schemas.microsoft.com/office/drawing/2014/main" id="{C2B1EAC7-8C87-5283-45BC-4266DF847A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00656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15"/>
    </mc:Choice>
    <mc:Fallback xmlns="">
      <p:transition spd="slow" advTm="39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4580-E973-CECE-3D9A-707123B6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Assessment</a:t>
            </a:r>
            <a:r>
              <a:rPr lang="et-EE" dirty="0"/>
              <a:t> </a:t>
            </a:r>
            <a:r>
              <a:rPr lang="et-EE" dirty="0" err="1"/>
              <a:t>strategy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85E0-1E6D-15B7-F12F-44025BF4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9207363" cy="480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t-EE" dirty="0" err="1"/>
              <a:t>Students</a:t>
            </a:r>
            <a:r>
              <a:rPr lang="et-EE" dirty="0"/>
              <a:t>’ </a:t>
            </a:r>
            <a:r>
              <a:rPr lang="et-EE" dirty="0" err="1"/>
              <a:t>work</a:t>
            </a:r>
            <a:r>
              <a:rPr lang="et-EE" dirty="0"/>
              <a:t> </a:t>
            </a:r>
            <a:r>
              <a:rPr lang="et-EE" dirty="0" err="1"/>
              <a:t>will</a:t>
            </a:r>
            <a:r>
              <a:rPr lang="et-EE" dirty="0"/>
              <a:t> </a:t>
            </a:r>
            <a:r>
              <a:rPr lang="et-EE" dirty="0" err="1"/>
              <a:t>be</a:t>
            </a:r>
            <a:r>
              <a:rPr lang="et-EE" dirty="0"/>
              <a:t> </a:t>
            </a:r>
            <a:r>
              <a:rPr lang="et-EE" dirty="0" err="1"/>
              <a:t>assessed</a:t>
            </a:r>
            <a:r>
              <a:rPr lang="et-EE" dirty="0"/>
              <a:t> as </a:t>
            </a:r>
            <a:r>
              <a:rPr lang="et-EE" dirty="0" err="1"/>
              <a:t>follows</a:t>
            </a:r>
            <a:r>
              <a:rPr lang="et-EE" dirty="0"/>
              <a:t>:</a:t>
            </a:r>
            <a:endParaRPr lang="en-US" dirty="0"/>
          </a:p>
          <a:p>
            <a:endParaRPr lang="en-US" dirty="0"/>
          </a:p>
          <a:p>
            <a:endParaRPr lang="et-EE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B0B7B84-1831-5FCF-4947-7EEAFBB86B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140673"/>
              </p:ext>
            </p:extLst>
          </p:nvPr>
        </p:nvGraphicFramePr>
        <p:xfrm>
          <a:off x="953555" y="2089425"/>
          <a:ext cx="8507048" cy="330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170">
                  <a:extLst>
                    <a:ext uri="{9D8B030D-6E8A-4147-A177-3AD203B41FA5}">
                      <a16:colId xmlns:a16="http://schemas.microsoft.com/office/drawing/2014/main" val="33679537"/>
                    </a:ext>
                  </a:extLst>
                </a:gridCol>
                <a:gridCol w="7182338">
                  <a:extLst>
                    <a:ext uri="{9D8B030D-6E8A-4147-A177-3AD203B41FA5}">
                      <a16:colId xmlns:a16="http://schemas.microsoft.com/office/drawing/2014/main" val="2260559695"/>
                    </a:ext>
                  </a:extLst>
                </a:gridCol>
                <a:gridCol w="1035540">
                  <a:extLst>
                    <a:ext uri="{9D8B030D-6E8A-4147-A177-3AD203B41FA5}">
                      <a16:colId xmlns:a16="http://schemas.microsoft.com/office/drawing/2014/main" val="10634506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dirty="0" err="1"/>
                        <a:t>Assignement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dirty="0" err="1"/>
                        <a:t>Grade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09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t-EE" dirty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Case study analysis based on the video sent by supervisor</a:t>
                      </a:r>
                      <a:r>
                        <a:rPr lang="et-EE" dirty="0"/>
                        <a:t> (</a:t>
                      </a:r>
                      <a:r>
                        <a:rPr lang="et-EE" dirty="0" err="1"/>
                        <a:t>One</a:t>
                      </a:r>
                      <a:r>
                        <a:rPr lang="et-EE" dirty="0"/>
                        <a:t> page </a:t>
                      </a:r>
                      <a:r>
                        <a:rPr lang="et-EE" dirty="0" err="1"/>
                        <a:t>written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report</a:t>
                      </a:r>
                      <a:r>
                        <a:rPr lang="et-EE" dirty="0"/>
                        <a:t>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t-EE" dirty="0"/>
                        <a:t>10%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7285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t-EE" dirty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Review of an article about swallowing disorder </a:t>
                      </a:r>
                      <a:r>
                        <a:rPr lang="et-EE" dirty="0"/>
                        <a:t>caused by</a:t>
                      </a:r>
                      <a:r>
                        <a:rPr lang="en-US" dirty="0"/>
                        <a:t> a neurogenetic disease sent by supervisor</a:t>
                      </a:r>
                      <a:r>
                        <a:rPr lang="et-EE" dirty="0"/>
                        <a:t> (</a:t>
                      </a:r>
                      <a:r>
                        <a:rPr lang="et-EE" dirty="0" err="1"/>
                        <a:t>written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review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about</a:t>
                      </a:r>
                      <a:r>
                        <a:rPr lang="et-EE" dirty="0"/>
                        <a:t> 3 pages)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t-EE" dirty="0"/>
                        <a:t>20%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8993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t-EE" dirty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Clinical swallowing assessment workshop</a:t>
                      </a:r>
                      <a:r>
                        <a:rPr lang="et-EE" dirty="0"/>
                        <a:t>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t-EE" dirty="0"/>
                        <a:t>70% </a:t>
                      </a:r>
                      <a:r>
                        <a:rPr lang="et-EE" dirty="0" err="1"/>
                        <a:t>incl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93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t-EE" dirty="0" err="1"/>
                        <a:t>Presentation</a:t>
                      </a:r>
                      <a:r>
                        <a:rPr lang="et-EE" dirty="0"/>
                        <a:t> of </a:t>
                      </a:r>
                      <a:r>
                        <a:rPr lang="et-EE" dirty="0" err="1"/>
                        <a:t>group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work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results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based</a:t>
                      </a:r>
                      <a:r>
                        <a:rPr lang="et-EE" dirty="0"/>
                        <a:t> on </a:t>
                      </a:r>
                      <a:r>
                        <a:rPr lang="et-EE" dirty="0" err="1"/>
                        <a:t>the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clinical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assessment</a:t>
                      </a:r>
                      <a:r>
                        <a:rPr lang="et-EE" dirty="0"/>
                        <a:t> of </a:t>
                      </a:r>
                      <a:r>
                        <a:rPr lang="et-EE" dirty="0" err="1"/>
                        <a:t>swallowing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within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the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group</a:t>
                      </a:r>
                      <a:r>
                        <a:rPr lang="et-EE" dirty="0"/>
                        <a:t> </a:t>
                      </a:r>
                      <a:r>
                        <a:rPr lang="et-EE" dirty="0" err="1"/>
                        <a:t>members</a:t>
                      </a:r>
                      <a:endParaRPr lang="et-EE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t-EE" dirty="0"/>
                        <a:t>Listening, analysing and feedback of colleagues from other groups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t-EE" dirty="0"/>
                        <a:t>50%</a:t>
                      </a:r>
                    </a:p>
                    <a:p>
                      <a:pPr algn="r"/>
                      <a:endParaRPr lang="et-EE" dirty="0"/>
                    </a:p>
                    <a:p>
                      <a:pPr algn="r"/>
                      <a:r>
                        <a:rPr lang="et-EE" dirty="0"/>
                        <a:t>20%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609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t-EE" b="1" dirty="0"/>
                        <a:t>Total: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t-EE" b="1" dirty="0"/>
                        <a:t>100%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3287522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D791083-D6DB-1BB3-D65B-B3578B8ED2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9161" y="241189"/>
            <a:ext cx="1892455" cy="1053107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0CD2609F-781E-4B1F-AAED-A16330A06D5F}"/>
              </a:ext>
            </a:extLst>
          </p:cNvPr>
          <p:cNvSpPr/>
          <p:nvPr/>
        </p:nvSpPr>
        <p:spPr>
          <a:xfrm>
            <a:off x="10235435" y="233044"/>
            <a:ext cx="1320800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F4B418B2-37E1-E79D-B249-8DE5471B4F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917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4"/>
    </mc:Choice>
    <mc:Fallback xmlns="">
      <p:transition spd="slow" advTm="47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4580-E973-CECE-3D9A-707123B6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/>
              <a:t>Lecture</a:t>
            </a:r>
            <a:r>
              <a:rPr lang="et-EE" dirty="0"/>
              <a:t> </a:t>
            </a:r>
            <a:r>
              <a:rPr lang="en-IN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85E0-1E6D-15B7-F12F-44025BF4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9207363" cy="480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t-EE" dirty="0" err="1"/>
              <a:t>This</a:t>
            </a:r>
            <a:r>
              <a:rPr lang="et-EE" dirty="0"/>
              <a:t> </a:t>
            </a:r>
            <a:r>
              <a:rPr lang="et-EE" dirty="0" err="1"/>
              <a:t>lecture</a:t>
            </a:r>
            <a:r>
              <a:rPr lang="et-EE" dirty="0"/>
              <a:t> </a:t>
            </a:r>
            <a:r>
              <a:rPr lang="et-EE" dirty="0" err="1"/>
              <a:t>will</a:t>
            </a:r>
            <a:r>
              <a:rPr lang="et-EE" dirty="0"/>
              <a:t> </a:t>
            </a:r>
            <a:r>
              <a:rPr lang="et-EE" dirty="0" err="1"/>
              <a:t>introduce</a:t>
            </a:r>
            <a:r>
              <a:rPr lang="et-EE" dirty="0"/>
              <a:t>:</a:t>
            </a:r>
            <a:endParaRPr lang="en-US" dirty="0"/>
          </a:p>
          <a:p>
            <a:r>
              <a:rPr lang="en-US" dirty="0"/>
              <a:t>Normal swallowing physiology</a:t>
            </a:r>
            <a:r>
              <a:rPr lang="et-EE" dirty="0"/>
              <a:t>;</a:t>
            </a:r>
            <a:endParaRPr lang="en-US" dirty="0"/>
          </a:p>
          <a:p>
            <a:r>
              <a:rPr lang="en-US" dirty="0"/>
              <a:t>Effects of neurodegenerative diseases on the physiology of swallowing</a:t>
            </a:r>
            <a:r>
              <a:rPr lang="et-EE" dirty="0"/>
              <a:t>;</a:t>
            </a:r>
            <a:endParaRPr lang="en-US" dirty="0"/>
          </a:p>
          <a:p>
            <a:r>
              <a:rPr lang="en-US" dirty="0"/>
              <a:t>Dysphagia assessments methods</a:t>
            </a:r>
            <a:r>
              <a:rPr lang="et-EE" dirty="0"/>
              <a:t>;</a:t>
            </a:r>
            <a:endParaRPr lang="en-US" dirty="0"/>
          </a:p>
          <a:p>
            <a:r>
              <a:rPr lang="en-US" dirty="0"/>
              <a:t>Dysphagia therapy</a:t>
            </a:r>
            <a:r>
              <a:rPr lang="et-EE" dirty="0"/>
              <a:t>.</a:t>
            </a:r>
            <a:endParaRPr lang="en-US" dirty="0"/>
          </a:p>
          <a:p>
            <a:endParaRPr lang="et-EE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8891AA-C105-B77D-CAAB-B94C4FDA6A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9161" y="241189"/>
            <a:ext cx="1892455" cy="1053107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54DAAA4-E2B4-53DA-C5DC-EE84B9559CA3}"/>
              </a:ext>
            </a:extLst>
          </p:cNvPr>
          <p:cNvSpPr/>
          <p:nvPr/>
        </p:nvSpPr>
        <p:spPr>
          <a:xfrm>
            <a:off x="10235435" y="233044"/>
            <a:ext cx="1320800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F7432EC1-3290-4150-0C6D-FDF74FB386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7804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42"/>
    </mc:Choice>
    <mc:Fallback xmlns="">
      <p:transition spd="slow" advTm="24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1A622-FFA0-F85C-8022-43E892253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6435" y="4420290"/>
            <a:ext cx="8030817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t-EE" sz="8000" dirty="0" err="1"/>
              <a:t>Lecture</a:t>
            </a:r>
            <a:endParaRPr lang="en-US" sz="8000" b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0400737-6D6B-330D-793F-7629AE449833}"/>
              </a:ext>
            </a:extLst>
          </p:cNvPr>
          <p:cNvSpPr/>
          <p:nvPr/>
        </p:nvSpPr>
        <p:spPr>
          <a:xfrm rot="1221493">
            <a:off x="1209643" y="120994"/>
            <a:ext cx="2244172" cy="7357146"/>
          </a:xfrm>
          <a:custGeom>
            <a:avLst/>
            <a:gdLst>
              <a:gd name="connsiteX0" fmla="*/ 2603342 w 4805069"/>
              <a:gd name="connsiteY0" fmla="*/ 4867 h 6683146"/>
              <a:gd name="connsiteX1" fmla="*/ 2559168 w 4805069"/>
              <a:gd name="connsiteY1" fmla="*/ 3348832 h 6683146"/>
              <a:gd name="connsiteX2" fmla="*/ 36838 w 4805069"/>
              <a:gd name="connsiteY2" fmla="*/ 6679545 h 6683146"/>
              <a:gd name="connsiteX3" fmla="*/ 4750194 w 4805069"/>
              <a:gd name="connsiteY3" fmla="*/ 2703893 h 6683146"/>
              <a:gd name="connsiteX4" fmla="*/ 2603342 w 4805069"/>
              <a:gd name="connsiteY4" fmla="*/ 4867 h 6683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05069" h="6683146">
                <a:moveTo>
                  <a:pt x="2603342" y="4867"/>
                </a:moveTo>
                <a:cubicBezTo>
                  <a:pt x="2238171" y="112357"/>
                  <a:pt x="2986919" y="2236386"/>
                  <a:pt x="2559168" y="3348832"/>
                </a:cubicBezTo>
                <a:cubicBezTo>
                  <a:pt x="2131417" y="4461278"/>
                  <a:pt x="-328333" y="6787035"/>
                  <a:pt x="36838" y="6679545"/>
                </a:cubicBezTo>
                <a:cubicBezTo>
                  <a:pt x="402009" y="6572055"/>
                  <a:pt x="4321707" y="3813394"/>
                  <a:pt x="4750194" y="2703893"/>
                </a:cubicBezTo>
                <a:cubicBezTo>
                  <a:pt x="5178681" y="1594392"/>
                  <a:pt x="2968513" y="-102623"/>
                  <a:pt x="2603342" y="4867"/>
                </a:cubicBezTo>
                <a:close/>
              </a:path>
            </a:pathLst>
          </a:cu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8B71D1-4E20-1705-BE1A-374FFB9F5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602" y="685885"/>
            <a:ext cx="2041763" cy="1553732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5683434-6E4C-0AC9-6ECA-DDA4EF28C1DB}"/>
              </a:ext>
            </a:extLst>
          </p:cNvPr>
          <p:cNvSpPr/>
          <p:nvPr/>
        </p:nvSpPr>
        <p:spPr>
          <a:xfrm rot="1221493">
            <a:off x="893768" y="1632004"/>
            <a:ext cx="4507247" cy="6201481"/>
          </a:xfrm>
          <a:custGeom>
            <a:avLst/>
            <a:gdLst>
              <a:gd name="connsiteX0" fmla="*/ 2603342 w 4805069"/>
              <a:gd name="connsiteY0" fmla="*/ 4867 h 6683146"/>
              <a:gd name="connsiteX1" fmla="*/ 2559168 w 4805069"/>
              <a:gd name="connsiteY1" fmla="*/ 3348832 h 6683146"/>
              <a:gd name="connsiteX2" fmla="*/ 36838 w 4805069"/>
              <a:gd name="connsiteY2" fmla="*/ 6679545 h 6683146"/>
              <a:gd name="connsiteX3" fmla="*/ 4750194 w 4805069"/>
              <a:gd name="connsiteY3" fmla="*/ 2703893 h 6683146"/>
              <a:gd name="connsiteX4" fmla="*/ 2603342 w 4805069"/>
              <a:gd name="connsiteY4" fmla="*/ 4867 h 6683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05069" h="6683146">
                <a:moveTo>
                  <a:pt x="2603342" y="4867"/>
                </a:moveTo>
                <a:cubicBezTo>
                  <a:pt x="2238171" y="112357"/>
                  <a:pt x="2986919" y="2236386"/>
                  <a:pt x="2559168" y="3348832"/>
                </a:cubicBezTo>
                <a:cubicBezTo>
                  <a:pt x="2131417" y="4461278"/>
                  <a:pt x="-328333" y="6787035"/>
                  <a:pt x="36838" y="6679545"/>
                </a:cubicBezTo>
                <a:cubicBezTo>
                  <a:pt x="402009" y="6572055"/>
                  <a:pt x="4321707" y="3813394"/>
                  <a:pt x="4750194" y="2703893"/>
                </a:cubicBezTo>
                <a:cubicBezTo>
                  <a:pt x="5178681" y="1594392"/>
                  <a:pt x="2968513" y="-102623"/>
                  <a:pt x="2603342" y="4867"/>
                </a:cubicBezTo>
                <a:close/>
              </a:path>
            </a:pathLst>
          </a:cu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02370E-BFCC-8985-48CB-DCDE497C18DA}"/>
              </a:ext>
            </a:extLst>
          </p:cNvPr>
          <p:cNvSpPr txBox="1"/>
          <p:nvPr/>
        </p:nvSpPr>
        <p:spPr>
          <a:xfrm>
            <a:off x="4293705" y="5642280"/>
            <a:ext cx="75714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Swallowing Disorders and Care for NRD </a:t>
            </a:r>
          </a:p>
        </p:txBody>
      </p:sp>
    </p:spTree>
    <p:extLst>
      <p:ext uri="{BB962C8B-B14F-4D97-AF65-F5344CB8AC3E}">
        <p14:creationId xmlns:p14="http://schemas.microsoft.com/office/powerpoint/2010/main" val="744782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Normal </a:t>
            </a:r>
            <a:r>
              <a:rPr lang="et-EE" dirty="0" err="1"/>
              <a:t>swallow</a:t>
            </a:r>
            <a:endParaRPr lang="et-E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 err="1"/>
              <a:t>Fast</a:t>
            </a:r>
            <a:endParaRPr lang="et-EE" dirty="0"/>
          </a:p>
          <a:p>
            <a:r>
              <a:rPr lang="et-EE" dirty="0" err="1"/>
              <a:t>Easy</a:t>
            </a:r>
            <a:endParaRPr lang="et-EE" dirty="0"/>
          </a:p>
          <a:p>
            <a:r>
              <a:rPr lang="et-EE" dirty="0" err="1"/>
              <a:t>Nothing</a:t>
            </a:r>
            <a:r>
              <a:rPr lang="et-EE" dirty="0"/>
              <a:t> </a:t>
            </a:r>
            <a:r>
              <a:rPr lang="et-EE" dirty="0" err="1"/>
              <a:t>left</a:t>
            </a:r>
            <a:r>
              <a:rPr lang="et-EE" dirty="0"/>
              <a:t> </a:t>
            </a:r>
            <a:r>
              <a:rPr lang="et-EE" dirty="0" err="1"/>
              <a:t>behind</a:t>
            </a:r>
            <a:endParaRPr lang="et-EE" dirty="0"/>
          </a:p>
          <a:p>
            <a:r>
              <a:rPr lang="et-EE" dirty="0" err="1"/>
              <a:t>Nothing</a:t>
            </a:r>
            <a:r>
              <a:rPr lang="et-EE" dirty="0"/>
              <a:t> </a:t>
            </a:r>
            <a:r>
              <a:rPr lang="et-EE" dirty="0" err="1"/>
              <a:t>enters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airway</a:t>
            </a:r>
            <a:endParaRPr lang="et-EE" dirty="0"/>
          </a:p>
        </p:txBody>
      </p:sp>
      <p:pic>
        <p:nvPicPr>
          <p:cNvPr id="1026" name="Picture 2" descr="Barium Swallow: X-ray of the throa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108" y="222829"/>
            <a:ext cx="3722255" cy="336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100633" y="4158734"/>
            <a:ext cx="30288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t-EE" dirty="0" err="1">
                <a:hlinkClick r:id="rId6"/>
              </a:rPr>
              <a:t>swallowing</a:t>
            </a:r>
            <a:r>
              <a:rPr lang="et-EE" dirty="0">
                <a:hlinkClick r:id="rId6"/>
              </a:rPr>
              <a:t> x-</a:t>
            </a:r>
            <a:r>
              <a:rPr lang="et-EE" dirty="0" err="1">
                <a:hlinkClick r:id="rId6"/>
              </a:rPr>
              <a:t>ray</a:t>
            </a:r>
            <a:r>
              <a:rPr lang="et-EE" dirty="0">
                <a:hlinkClick r:id="rId6"/>
              </a:rPr>
              <a:t> - Bing </a:t>
            </a:r>
            <a:r>
              <a:rPr lang="et-EE" dirty="0" err="1">
                <a:hlinkClick r:id="rId6"/>
              </a:rPr>
              <a:t>images</a:t>
            </a:r>
            <a:endParaRPr lang="et-EE" dirty="0"/>
          </a:p>
        </p:txBody>
      </p:sp>
      <p:pic>
        <p:nvPicPr>
          <p:cNvPr id="50" name="Audio 49">
            <a:hlinkClick r:id="" action="ppaction://media"/>
            <a:extLst>
              <a:ext uri="{FF2B5EF4-FFF2-40B4-BE49-F238E27FC236}">
                <a16:creationId xmlns:a16="http://schemas.microsoft.com/office/drawing/2014/main" id="{52DE0741-06AE-35EC-9EDD-DAB516D832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103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41"/>
    </mc:Choice>
    <mc:Fallback xmlns="">
      <p:transition spd="slow" advTm="27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0CE0E-BA8D-E9A0-15AA-FF58EF5BF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t-EE" dirty="0"/>
              <a:t>Have </a:t>
            </a:r>
            <a:r>
              <a:rPr lang="et-EE" dirty="0" err="1"/>
              <a:t>you</a:t>
            </a:r>
            <a:r>
              <a:rPr lang="et-EE" dirty="0"/>
              <a:t> </a:t>
            </a:r>
            <a:r>
              <a:rPr lang="et-EE" dirty="0" err="1"/>
              <a:t>ever</a:t>
            </a:r>
            <a:r>
              <a:rPr lang="et-EE" dirty="0"/>
              <a:t> </a:t>
            </a:r>
            <a:r>
              <a:rPr lang="et-EE" dirty="0" err="1"/>
              <a:t>thought</a:t>
            </a:r>
            <a:r>
              <a:rPr lang="et-EE" dirty="0"/>
              <a:t> </a:t>
            </a:r>
            <a:r>
              <a:rPr lang="et-EE" dirty="0" err="1"/>
              <a:t>that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86D44-F81B-7634-FCA2-19F07147B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An adult swallows:  </a:t>
            </a:r>
          </a:p>
          <a:p>
            <a:r>
              <a:rPr lang="et-EE" dirty="0"/>
              <a:t>In </a:t>
            </a:r>
            <a:r>
              <a:rPr lang="en-US" dirty="0"/>
              <a:t>average 600-800 times a day</a:t>
            </a:r>
            <a:endParaRPr lang="et-EE" dirty="0"/>
          </a:p>
          <a:p>
            <a:pPr lvl="1"/>
            <a:r>
              <a:rPr lang="en-US" dirty="0"/>
              <a:t>350-400 times when awake</a:t>
            </a:r>
            <a:endParaRPr lang="et-EE" dirty="0"/>
          </a:p>
          <a:p>
            <a:pPr lvl="1"/>
            <a:r>
              <a:rPr lang="en-US" dirty="0"/>
              <a:t>50-60 times </a:t>
            </a:r>
            <a:r>
              <a:rPr lang="et-EE" dirty="0"/>
              <a:t>while </a:t>
            </a:r>
            <a:r>
              <a:rPr lang="en-US" dirty="0"/>
              <a:t>dream</a:t>
            </a:r>
            <a:r>
              <a:rPr lang="et-EE" dirty="0"/>
              <a:t>ing</a:t>
            </a:r>
            <a:r>
              <a:rPr lang="en-US" dirty="0"/>
              <a:t>  </a:t>
            </a:r>
          </a:p>
          <a:p>
            <a:pPr lvl="1"/>
            <a:r>
              <a:rPr lang="en-US" dirty="0"/>
              <a:t>200-300 times while eating</a:t>
            </a:r>
          </a:p>
          <a:p>
            <a:r>
              <a:rPr lang="en-US" dirty="0"/>
              <a:t> A person who lives to the age of 80 drinks </a:t>
            </a:r>
            <a:r>
              <a:rPr lang="et-EE" dirty="0" err="1"/>
              <a:t>over</a:t>
            </a:r>
            <a:r>
              <a:rPr lang="et-EE" dirty="0"/>
              <a:t> 100 </a:t>
            </a:r>
            <a:r>
              <a:rPr lang="et-EE" dirty="0" err="1"/>
              <a:t>thousand</a:t>
            </a:r>
            <a:r>
              <a:rPr lang="et-EE" dirty="0"/>
              <a:t> </a:t>
            </a:r>
            <a:r>
              <a:rPr lang="et-EE" dirty="0" err="1"/>
              <a:t>liters</a:t>
            </a:r>
            <a:r>
              <a:rPr lang="en-US" dirty="0"/>
              <a:t> of water during</a:t>
            </a:r>
            <a:r>
              <a:rPr lang="et-EE" dirty="0"/>
              <a:t> his/her</a:t>
            </a:r>
            <a:r>
              <a:rPr lang="en-US" dirty="0"/>
              <a:t> life.  </a:t>
            </a:r>
          </a:p>
          <a:p>
            <a:r>
              <a:rPr lang="en-US" dirty="0"/>
              <a:t>Under normal conditions, a </a:t>
            </a:r>
            <a:r>
              <a:rPr lang="en-US" dirty="0" err="1"/>
              <a:t>perso</a:t>
            </a:r>
            <a:r>
              <a:rPr lang="et-EE" dirty="0"/>
              <a:t>n </a:t>
            </a:r>
            <a:r>
              <a:rPr lang="en-US" dirty="0"/>
              <a:t>swallows 100 million bacterial cells and about 400 different </a:t>
            </a:r>
            <a:r>
              <a:rPr lang="en-US" dirty="0" err="1"/>
              <a:t>sp</a:t>
            </a:r>
            <a:r>
              <a:rPr lang="et-EE" dirty="0"/>
              <a:t>e</a:t>
            </a:r>
            <a:r>
              <a:rPr lang="en-US" dirty="0" err="1"/>
              <a:t>cies</a:t>
            </a:r>
            <a:r>
              <a:rPr lang="en-US" dirty="0"/>
              <a:t> of bacteria </a:t>
            </a:r>
            <a:r>
              <a:rPr lang="et-EE" dirty="0"/>
              <a:t>a day</a:t>
            </a:r>
            <a:r>
              <a:rPr lang="en-US" dirty="0"/>
              <a:t>. </a:t>
            </a:r>
            <a:r>
              <a:rPr lang="et-EE" dirty="0" err="1"/>
              <a:t>Therefore</a:t>
            </a:r>
            <a:r>
              <a:rPr lang="et-EE" dirty="0"/>
              <a:t>, i</a:t>
            </a:r>
            <a:r>
              <a:rPr lang="en-US" dirty="0"/>
              <a:t>t is very important to regularly brush teeth to reduce the risk of developing pneumonia (bacteria can get into the respiratory tract)</a:t>
            </a:r>
            <a:r>
              <a:rPr lang="et-EE" dirty="0"/>
              <a:t>,</a:t>
            </a:r>
            <a:r>
              <a:rPr lang="en-US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CF9B5E-D48E-4FD8-217C-69977CE17F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3596" y="190615"/>
            <a:ext cx="1892455" cy="1053107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0734B774-0664-052D-0020-1B438BA7D942}"/>
              </a:ext>
            </a:extLst>
          </p:cNvPr>
          <p:cNvSpPr/>
          <p:nvPr/>
        </p:nvSpPr>
        <p:spPr>
          <a:xfrm>
            <a:off x="9885600" y="717168"/>
            <a:ext cx="1182884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4722C23E-9635-7600-986D-60905B58BD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823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614"/>
    </mc:Choice>
    <mc:Fallback xmlns="">
      <p:transition spd="slow" advTm="65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Skills</a:t>
            </a:r>
            <a:endParaRPr lang="et-E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/>
              <a:t>Motor skills/ability to move the face muscles, mouth and throat</a:t>
            </a:r>
          </a:p>
          <a:p>
            <a:r>
              <a:rPr lang="et-EE" dirty="0"/>
              <a:t>Sensory skills/ability to detect food/fluid in your mouth and thoat</a:t>
            </a:r>
          </a:p>
          <a:p>
            <a:r>
              <a:rPr lang="et-EE" dirty="0" err="1"/>
              <a:t>Cognitive</a:t>
            </a:r>
            <a:r>
              <a:rPr lang="et-EE" dirty="0"/>
              <a:t> </a:t>
            </a:r>
            <a:r>
              <a:rPr lang="et-EE" dirty="0" err="1"/>
              <a:t>skills-ability</a:t>
            </a:r>
            <a:r>
              <a:rPr lang="et-EE" dirty="0"/>
              <a:t> </a:t>
            </a:r>
            <a:r>
              <a:rPr lang="et-EE" dirty="0" err="1"/>
              <a:t>to</a:t>
            </a:r>
            <a:r>
              <a:rPr lang="et-EE" dirty="0"/>
              <a:t> </a:t>
            </a:r>
            <a:r>
              <a:rPr lang="et-EE" dirty="0" err="1"/>
              <a:t>recocnise</a:t>
            </a:r>
            <a:r>
              <a:rPr lang="et-EE" dirty="0"/>
              <a:t> </a:t>
            </a:r>
            <a:r>
              <a:rPr lang="et-EE" dirty="0" err="1"/>
              <a:t>food</a:t>
            </a:r>
            <a:r>
              <a:rPr lang="et-EE" dirty="0"/>
              <a:t> and </a:t>
            </a:r>
            <a:r>
              <a:rPr lang="et-EE" dirty="0" err="1"/>
              <a:t>open</a:t>
            </a:r>
            <a:r>
              <a:rPr lang="et-EE" dirty="0"/>
              <a:t> </a:t>
            </a:r>
            <a:r>
              <a:rPr lang="et-EE" dirty="0" err="1"/>
              <a:t>your</a:t>
            </a:r>
            <a:r>
              <a:rPr lang="et-EE" dirty="0"/>
              <a:t> </a:t>
            </a:r>
            <a:r>
              <a:rPr lang="et-EE" dirty="0" err="1"/>
              <a:t>mouth</a:t>
            </a:r>
            <a:r>
              <a:rPr lang="et-EE" dirty="0"/>
              <a:t> </a:t>
            </a:r>
            <a:r>
              <a:rPr lang="et-EE" dirty="0" err="1"/>
              <a:t>to</a:t>
            </a:r>
            <a:r>
              <a:rPr lang="et-EE" dirty="0"/>
              <a:t> </a:t>
            </a:r>
            <a:r>
              <a:rPr lang="et-EE" dirty="0" err="1"/>
              <a:t>it</a:t>
            </a:r>
            <a:endParaRPr lang="et-EE" dirty="0"/>
          </a:p>
          <a:p>
            <a:r>
              <a:rPr lang="et-EE" dirty="0"/>
              <a:t>Voluntary (eg. moving food around in your mouth) and involunatry/reflexive (swallow trigger; saliva production) mechanisms 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02D60371-F456-64F2-041D-1BDC4A971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045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95"/>
    </mc:Choice>
    <mc:Fallback xmlns="">
      <p:transition spd="slow" advTm="45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88F7D-82CE-E4BD-1B06-C27F890CD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Anatomy of the head and neck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A55E7-1F35-9BF9-D435-E60A48EA7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4534877" cy="4805363"/>
          </a:xfrm>
        </p:spPr>
        <p:txBody>
          <a:bodyPr>
            <a:normAutofit fontScale="70000" lnSpcReduction="20000"/>
          </a:bodyPr>
          <a:lstStyle/>
          <a:p>
            <a:r>
              <a:rPr lang="et-EE" dirty="0"/>
              <a:t>K</a:t>
            </a:r>
            <a:r>
              <a:rPr lang="en-US" dirty="0" err="1"/>
              <a:t>nowledge</a:t>
            </a:r>
            <a:r>
              <a:rPr lang="en-US" dirty="0"/>
              <a:t> of </a:t>
            </a:r>
            <a:r>
              <a:rPr lang="et-EE" dirty="0"/>
              <a:t>n</a:t>
            </a:r>
            <a:r>
              <a:rPr lang="en-US" dirty="0" err="1"/>
              <a:t>ormal</a:t>
            </a:r>
            <a:r>
              <a:rPr lang="en-US" dirty="0"/>
              <a:t> head and neck area anatomy is a prerequisite to the diagnosis of swallowing disorder</a:t>
            </a:r>
            <a:r>
              <a:rPr lang="et-EE" dirty="0"/>
              <a:t>s</a:t>
            </a:r>
            <a:r>
              <a:rPr lang="en-US" dirty="0"/>
              <a:t>, and science-based therapy. </a:t>
            </a:r>
            <a:endParaRPr lang="et-EE" dirty="0"/>
          </a:p>
          <a:p>
            <a:r>
              <a:rPr lang="et-EE" dirty="0" err="1"/>
              <a:t>Oropharyngial</a:t>
            </a:r>
            <a:r>
              <a:rPr lang="et-EE" dirty="0"/>
              <a:t> </a:t>
            </a:r>
            <a:r>
              <a:rPr lang="et-EE" dirty="0" err="1"/>
              <a:t>structures</a:t>
            </a:r>
            <a:r>
              <a:rPr lang="et-EE" dirty="0"/>
              <a:t>:</a:t>
            </a:r>
          </a:p>
          <a:p>
            <a:pPr lvl="1"/>
            <a:r>
              <a:rPr lang="et-EE" dirty="0"/>
              <a:t>l</a:t>
            </a:r>
            <a:r>
              <a:rPr lang="en-US" dirty="0" err="1"/>
              <a:t>ips</a:t>
            </a:r>
            <a:r>
              <a:rPr lang="en-US" dirty="0"/>
              <a:t>; </a:t>
            </a:r>
            <a:endParaRPr lang="et-EE" dirty="0"/>
          </a:p>
          <a:p>
            <a:pPr lvl="1"/>
            <a:r>
              <a:rPr lang="et-EE" dirty="0"/>
              <a:t>teeth</a:t>
            </a:r>
          </a:p>
          <a:p>
            <a:pPr lvl="1"/>
            <a:r>
              <a:rPr lang="et-EE" dirty="0"/>
              <a:t>Tongue</a:t>
            </a:r>
          </a:p>
          <a:p>
            <a:pPr lvl="1"/>
            <a:r>
              <a:rPr lang="et-EE" dirty="0"/>
              <a:t>Nasal cavity</a:t>
            </a:r>
          </a:p>
          <a:p>
            <a:pPr lvl="1"/>
            <a:r>
              <a:rPr lang="en-US" dirty="0"/>
              <a:t>oral cavity</a:t>
            </a:r>
            <a:endParaRPr lang="et-EE" dirty="0"/>
          </a:p>
          <a:p>
            <a:pPr lvl="1"/>
            <a:r>
              <a:rPr lang="et-EE" dirty="0"/>
              <a:t>velum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pharynx;  </a:t>
            </a:r>
            <a:endParaRPr lang="et-EE" dirty="0"/>
          </a:p>
          <a:p>
            <a:pPr lvl="1"/>
            <a:r>
              <a:rPr lang="et-EE" dirty="0"/>
              <a:t>larynx</a:t>
            </a:r>
          </a:p>
          <a:p>
            <a:pPr lvl="1"/>
            <a:r>
              <a:rPr lang="et-EE" dirty="0"/>
              <a:t>epiglottis</a:t>
            </a:r>
            <a:endParaRPr lang="en-US" dirty="0"/>
          </a:p>
          <a:p>
            <a:pPr lvl="1"/>
            <a:r>
              <a:rPr lang="en-US" dirty="0" err="1"/>
              <a:t>Oesophagus</a:t>
            </a:r>
            <a:endParaRPr lang="et-EE" dirty="0"/>
          </a:p>
          <a:p>
            <a:pPr lvl="1"/>
            <a:r>
              <a:rPr lang="en-US" dirty="0"/>
              <a:t>https://www.physio-pedia.com/Feeding_and_the_Swallow_Mechanism#/media/File:Swallow_1.png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5BFF1-531D-CB1C-0C40-0BD173DEFEF3}"/>
              </a:ext>
            </a:extLst>
          </p:cNvPr>
          <p:cNvSpPr txBox="1"/>
          <p:nvPr/>
        </p:nvSpPr>
        <p:spPr>
          <a:xfrm>
            <a:off x="5982677" y="5304693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3">
                    <a:lumMod val="75000"/>
                  </a:schemeClr>
                </a:solidFill>
              </a:rPr>
              <a:t>Anatomy &amp; Physiology of Swallowing -- </a:t>
            </a:r>
            <a:r>
              <a:rPr lang="en-US" sz="1400" i="1" dirty="0" err="1">
                <a:solidFill>
                  <a:schemeClr val="accent3">
                    <a:lumMod val="75000"/>
                  </a:schemeClr>
                </a:solidFill>
              </a:rPr>
              <a:t>MBSImP</a:t>
            </a:r>
            <a:r>
              <a:rPr lang="en-US" sz="1400" i="1" dirty="0">
                <a:solidFill>
                  <a:schemeClr val="accent3">
                    <a:lumMod val="75000"/>
                  </a:schemeClr>
                </a:solidFill>
              </a:rPr>
              <a:t> Animations - YouTube</a:t>
            </a: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7D6BCA72-A304-91A1-D851-16400A48CE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5C794A9D-5871-7566-909F-2FFEF144D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704" y="1037493"/>
            <a:ext cx="46863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64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708"/>
    </mc:Choice>
    <mc:Fallback xmlns="">
      <p:transition spd="slow" advTm="1037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082F0-EFD6-C98E-6FD0-A5CA2026D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Mastication and external neck muscles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07F04E-25F0-4F52-1FB5-6F4977571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6139" y="1990608"/>
            <a:ext cx="6941561" cy="3991092"/>
          </a:xfrm>
        </p:spPr>
        <p:txBody>
          <a:bodyPr>
            <a:normAutofit fontScale="77500" lnSpcReduction="20000"/>
          </a:bodyPr>
          <a:lstStyle/>
          <a:p>
            <a:r>
              <a:rPr lang="et-EE" b="1" dirty="0"/>
              <a:t>Mastication muscles</a:t>
            </a:r>
            <a:r>
              <a:rPr lang="et-EE" dirty="0"/>
              <a:t>: </a:t>
            </a:r>
          </a:p>
          <a:p>
            <a:r>
              <a:rPr lang="et-EE" dirty="0"/>
              <a:t>Masseter</a:t>
            </a:r>
          </a:p>
          <a:p>
            <a:r>
              <a:rPr lang="et-EE" dirty="0"/>
              <a:t>Temporalis</a:t>
            </a:r>
          </a:p>
          <a:p>
            <a:r>
              <a:rPr lang="et-EE" dirty="0"/>
              <a:t>Pterygoid</a:t>
            </a:r>
          </a:p>
          <a:p>
            <a:r>
              <a:rPr lang="et-EE" b="1" dirty="0"/>
              <a:t>External neck muscles</a:t>
            </a: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omohyoid,</a:t>
            </a:r>
            <a:endParaRPr lang="et-EE" b="0" i="0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sternohyoid</a:t>
            </a:r>
            <a:endParaRPr lang="et-EE" b="0" i="0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sternothyroid</a:t>
            </a:r>
            <a:endParaRPr lang="et-EE" b="0" i="0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thyrohyoid</a:t>
            </a:r>
            <a:endParaRPr lang="et-EE" dirty="0"/>
          </a:p>
          <a:p>
            <a:pPr marL="0" indent="0">
              <a:buNone/>
            </a:pPr>
            <a:r>
              <a:rPr lang="et-EE" sz="1000" dirty="0"/>
              <a:t>   </a:t>
            </a:r>
            <a:r>
              <a:rPr lang="en-GB" sz="1000" dirty="0">
                <a:hlinkClick r:id="rId5"/>
              </a:rPr>
              <a:t>https://www.kenhub.com/en/library/anatomy/the-muscles-of-mastication</a:t>
            </a:r>
            <a:endParaRPr lang="et-EE" sz="1000" dirty="0"/>
          </a:p>
          <a:p>
            <a:pPr marL="0" indent="0">
              <a:buNone/>
            </a:pPr>
            <a:r>
              <a:rPr lang="en-GB" sz="1000" dirty="0">
                <a:hlinkClick r:id="rId6"/>
              </a:rPr>
              <a:t>https://iron-neck.co.uk/blogs/news/major-muscles-of-the-neck</a:t>
            </a:r>
            <a:endParaRPr lang="et-EE" sz="1000" dirty="0"/>
          </a:p>
          <a:p>
            <a:pPr marL="0" indent="0">
              <a:buNone/>
            </a:pPr>
            <a:r>
              <a:rPr lang="en-GB" sz="1000" dirty="0"/>
              <a:t>https://www.physio-pedia.com/Masseter</a:t>
            </a:r>
          </a:p>
        </p:txBody>
      </p:sp>
      <p:pic>
        <p:nvPicPr>
          <p:cNvPr id="3076" name="Picture 4" descr="Muscles of mastication: Anatomy, functions, innervation | Kenhub">
            <a:extLst>
              <a:ext uri="{FF2B5EF4-FFF2-40B4-BE49-F238E27FC236}">
                <a16:creationId xmlns:a16="http://schemas.microsoft.com/office/drawing/2014/main" id="{553ACD41-8BA6-9F6B-D1A1-46A852C49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8300" y="1117601"/>
            <a:ext cx="2311399" cy="231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ajor Muscles of the Neck – Iron Neck UK &amp; Europe">
            <a:extLst>
              <a:ext uri="{FF2B5EF4-FFF2-40B4-BE49-F238E27FC236}">
                <a16:creationId xmlns:a16="http://schemas.microsoft.com/office/drawing/2014/main" id="{741F41C9-83FD-7A7D-6B18-38946F368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6663" y="3675421"/>
            <a:ext cx="3124201" cy="240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asseter - Physiopedia">
            <a:extLst>
              <a:ext uri="{FF2B5EF4-FFF2-40B4-BE49-F238E27FC236}">
                <a16:creationId xmlns:a16="http://schemas.microsoft.com/office/drawing/2014/main" id="{9FB67F27-97E1-9613-9885-642C2CCEC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901" y="1356414"/>
            <a:ext cx="2311399" cy="220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Audio 60">
            <a:hlinkClick r:id="" action="ppaction://media"/>
            <a:extLst>
              <a:ext uri="{FF2B5EF4-FFF2-40B4-BE49-F238E27FC236}">
                <a16:creationId xmlns:a16="http://schemas.microsoft.com/office/drawing/2014/main" id="{AD61DA29-92FB-550A-0AD0-5B46B8CBB6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417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933"/>
    </mc:Choice>
    <mc:Fallback xmlns="">
      <p:transition spd="slow" advTm="109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B7D18-D56A-DF02-0C0B-D44E66BB7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Intraoral muscles involved in swallowing</a:t>
            </a:r>
            <a:endParaRPr lang="en-GB" dirty="0"/>
          </a:p>
        </p:txBody>
      </p:sp>
      <p:pic>
        <p:nvPicPr>
          <p:cNvPr id="5122" name="Picture 2" descr="The Tongue - Muscles - Innervation - Vasculature - TeachMeAnatomy">
            <a:extLst>
              <a:ext uri="{FF2B5EF4-FFF2-40B4-BE49-F238E27FC236}">
                <a16:creationId xmlns:a16="http://schemas.microsoft.com/office/drawing/2014/main" id="{73F50B46-AC96-9051-615A-65C93E0D1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9500" y="1347689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velum – Store medisinske leksikon">
            <a:extLst>
              <a:ext uri="{FF2B5EF4-FFF2-40B4-BE49-F238E27FC236}">
                <a16:creationId xmlns:a16="http://schemas.microsoft.com/office/drawing/2014/main" id="{078E9F69-9D1B-A07C-F398-3674E16B25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367" y="4184729"/>
            <a:ext cx="3494483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61DCDE-1421-2B57-E5DE-9D7BF2E9CBE7}"/>
              </a:ext>
            </a:extLst>
          </p:cNvPr>
          <p:cNvSpPr txBox="1"/>
          <p:nvPr/>
        </p:nvSpPr>
        <p:spPr>
          <a:xfrm>
            <a:off x="508001" y="2200642"/>
            <a:ext cx="62357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t-EE" sz="3200" dirty="0"/>
              <a:t>Tongue</a:t>
            </a:r>
          </a:p>
          <a:p>
            <a:r>
              <a:rPr lang="et-EE" sz="3200" dirty="0"/>
              <a:t>Velum</a:t>
            </a:r>
          </a:p>
          <a:p>
            <a:r>
              <a:rPr lang="et-EE" sz="3200" dirty="0"/>
              <a:t>Buccinator muscles</a:t>
            </a:r>
          </a:p>
          <a:p>
            <a:endParaRPr lang="et-EE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D60A2A-4023-F6C4-29E1-956B93805F84}"/>
              </a:ext>
            </a:extLst>
          </p:cNvPr>
          <p:cNvSpPr txBox="1"/>
          <p:nvPr/>
        </p:nvSpPr>
        <p:spPr>
          <a:xfrm>
            <a:off x="8305800" y="637651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https://sml.snl.no/velum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440A07-7A90-4E2D-B228-151F7371535F}"/>
              </a:ext>
            </a:extLst>
          </p:cNvPr>
          <p:cNvSpPr txBox="1"/>
          <p:nvPr/>
        </p:nvSpPr>
        <p:spPr>
          <a:xfrm>
            <a:off x="8305800" y="3262472"/>
            <a:ext cx="50165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https://teachmeanatomy.info/head/muscles/tongue/</a:t>
            </a:r>
          </a:p>
        </p:txBody>
      </p:sp>
      <p:pic>
        <p:nvPicPr>
          <p:cNvPr id="5126" name="Picture 6" descr="Buccinator muscle - Wikipedia">
            <a:extLst>
              <a:ext uri="{FF2B5EF4-FFF2-40B4-BE49-F238E27FC236}">
                <a16:creationId xmlns:a16="http://schemas.microsoft.com/office/drawing/2014/main" id="{4D99A3E2-1CA1-44C5-4A21-0C913E1E7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00" y="1239520"/>
            <a:ext cx="27432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FE0DF67-D4B4-E31B-5D21-C355C19C1FDD}"/>
              </a:ext>
            </a:extLst>
          </p:cNvPr>
          <p:cNvSpPr txBox="1"/>
          <p:nvPr/>
        </p:nvSpPr>
        <p:spPr>
          <a:xfrm>
            <a:off x="3181350" y="3921452"/>
            <a:ext cx="72009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https://en.wikipedia.org/wiki/Buccinator_muscle#/media/File:Buccinator.jpg</a:t>
            </a:r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3262D306-DCC5-6643-A9A3-979C46F4A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4227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839"/>
    </mc:Choice>
    <mc:Fallback xmlns="">
      <p:transition spd="slow" advTm="130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34A42-A620-71FE-5143-397EC9281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Anathomy of larynx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1F3623-ED84-6234-AE57-2D17D06EC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/>
              <a:t>Hyoid bone</a:t>
            </a:r>
          </a:p>
          <a:p>
            <a:r>
              <a:rPr lang="et-EE" dirty="0"/>
              <a:t>Epiglottis</a:t>
            </a:r>
          </a:p>
          <a:p>
            <a:r>
              <a:rPr lang="et-EE" dirty="0"/>
              <a:t>Vallecula</a:t>
            </a:r>
          </a:p>
          <a:p>
            <a:r>
              <a:rPr lang="et-EE" dirty="0"/>
              <a:t>Ventriculus laryngis</a:t>
            </a:r>
          </a:p>
          <a:p>
            <a:r>
              <a:rPr lang="et-EE" dirty="0"/>
              <a:t>False vocal  folds</a:t>
            </a:r>
          </a:p>
          <a:p>
            <a:r>
              <a:rPr lang="et-EE" dirty="0"/>
              <a:t>True vocal folds</a:t>
            </a:r>
          </a:p>
          <a:p>
            <a:endParaRPr lang="en-GB" dirty="0"/>
          </a:p>
        </p:txBody>
      </p:sp>
      <p:pic>
        <p:nvPicPr>
          <p:cNvPr id="2052" name="Picture 4" descr="Presentation1.pptx, radiological anatomy of the larynx and trachea. | PPT">
            <a:extLst>
              <a:ext uri="{FF2B5EF4-FFF2-40B4-BE49-F238E27FC236}">
                <a16:creationId xmlns:a16="http://schemas.microsoft.com/office/drawing/2014/main" id="{0B52B759-B7BC-AEBB-B49A-B27C9E7E9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0" y="0"/>
            <a:ext cx="4876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EBC8FF-4E5B-832C-8A1E-BF46C1801D1A}"/>
              </a:ext>
            </a:extLst>
          </p:cNvPr>
          <p:cNvSpPr txBox="1"/>
          <p:nvPr/>
        </p:nvSpPr>
        <p:spPr>
          <a:xfrm>
            <a:off x="5651500" y="378968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https://www.slideshare.net/abd_ellah_nazeer/presentation1pptx-radiological-anatomy-of-the-larynx-and-trachea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3C935F5E-ED75-8D64-00FA-180C76AD7D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212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760"/>
    </mc:Choice>
    <mc:Fallback xmlns="">
      <p:transition spd="slow" advTm="112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0CE0E-BA8D-E9A0-15AA-FF58EF5BF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Anatomy and physiology of swallowing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86D44-F81B-7634-FCA2-19F07147B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335469"/>
            <a:ext cx="4019062" cy="480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t-EE" sz="2400" dirty="0"/>
              <a:t>Swallowing can be divided into 4 phases:</a:t>
            </a:r>
          </a:p>
          <a:p>
            <a:r>
              <a:rPr lang="en-GB" sz="2400" dirty="0"/>
              <a:t>The </a:t>
            </a:r>
            <a:r>
              <a:rPr lang="et-EE" sz="2400" dirty="0"/>
              <a:t>Oral Preparatory</a:t>
            </a:r>
            <a:r>
              <a:rPr lang="en-GB" sz="2400" dirty="0"/>
              <a:t> Phase</a:t>
            </a:r>
            <a:r>
              <a:rPr lang="et-EE" sz="2400" dirty="0"/>
              <a:t>: </a:t>
            </a:r>
          </a:p>
          <a:p>
            <a:r>
              <a:rPr lang="en-GB" sz="2400" dirty="0"/>
              <a:t>The Oral Phase</a:t>
            </a:r>
          </a:p>
          <a:p>
            <a:r>
              <a:rPr lang="en-GB" sz="2400" dirty="0"/>
              <a:t>The Pharyngeal Phase</a:t>
            </a:r>
          </a:p>
          <a:p>
            <a:r>
              <a:rPr lang="en-GB" sz="2400" dirty="0"/>
              <a:t>The </a:t>
            </a:r>
            <a:r>
              <a:rPr lang="et-EE" sz="2400" dirty="0"/>
              <a:t>Oe</a:t>
            </a:r>
            <a:r>
              <a:rPr lang="en-GB" sz="2400" dirty="0" err="1"/>
              <a:t>sophageal</a:t>
            </a:r>
            <a:r>
              <a:rPr lang="en-GB" sz="2400" dirty="0"/>
              <a:t> Phase</a:t>
            </a:r>
            <a:endParaRPr lang="en-US" sz="2400" dirty="0"/>
          </a:p>
          <a:p>
            <a:pPr marL="0" indent="0">
              <a:buNone/>
            </a:pPr>
            <a:r>
              <a:rPr lang="en-US" dirty="0"/>
              <a:t> 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CF9B5E-D48E-4FD8-217C-69977CE17F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3596" y="190615"/>
            <a:ext cx="1892455" cy="1053107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0734B774-0664-052D-0020-1B438BA7D942}"/>
              </a:ext>
            </a:extLst>
          </p:cNvPr>
          <p:cNvSpPr/>
          <p:nvPr/>
        </p:nvSpPr>
        <p:spPr>
          <a:xfrm>
            <a:off x="9885600" y="717168"/>
            <a:ext cx="1182884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EA24A8-FAE2-8D35-D0BB-A915726EA1B0}"/>
              </a:ext>
            </a:extLst>
          </p:cNvPr>
          <p:cNvSpPr txBox="1"/>
          <p:nvPr/>
        </p:nvSpPr>
        <p:spPr>
          <a:xfrm>
            <a:off x="5496025" y="5230224"/>
            <a:ext cx="39175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3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https://www.youtube.com/watch?v=wqMCzuIiPaM</a:t>
            </a:r>
            <a:r>
              <a:rPr lang="et-EE" sz="14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en-US" sz="14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BBE6012F-A9FB-746D-C8ED-27A06B1236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028" name="Picture 4" descr="Swallowing | Ento Key">
            <a:extLst>
              <a:ext uri="{FF2B5EF4-FFF2-40B4-BE49-F238E27FC236}">
                <a16:creationId xmlns:a16="http://schemas.microsoft.com/office/drawing/2014/main" id="{CC42E27C-F236-4A1D-7A85-D73FC4462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263" y="1459242"/>
            <a:ext cx="7041610" cy="304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E0B0E41-CFFF-4949-F64C-25ABECB73BB9}"/>
              </a:ext>
            </a:extLst>
          </p:cNvPr>
          <p:cNvSpPr txBox="1"/>
          <p:nvPr/>
        </p:nvSpPr>
        <p:spPr>
          <a:xfrm>
            <a:off x="6096000" y="450278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https://entokey.com/swallowing-2/</a:t>
            </a:r>
          </a:p>
        </p:txBody>
      </p:sp>
    </p:spTree>
    <p:extLst>
      <p:ext uri="{BB962C8B-B14F-4D97-AF65-F5344CB8AC3E}">
        <p14:creationId xmlns:p14="http://schemas.microsoft.com/office/powerpoint/2010/main" val="332064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430"/>
    </mc:Choice>
    <mc:Fallback xmlns="">
      <p:transition spd="slow" advTm="204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4E14-7DF5-DC81-E88D-09780B85D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Swallowing and the brain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946B5-A279-0AEA-7C4C-2546BA003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6942015" cy="4805363"/>
          </a:xfrm>
        </p:spPr>
        <p:txBody>
          <a:bodyPr>
            <a:normAutofit/>
          </a:bodyPr>
          <a:lstStyle/>
          <a:p>
            <a:r>
              <a:rPr lang="en-US" dirty="0"/>
              <a:t>The act of swallowing is </a:t>
            </a:r>
            <a:r>
              <a:rPr lang="et-EE" dirty="0"/>
              <a:t>a </a:t>
            </a:r>
            <a:r>
              <a:rPr lang="en-US" dirty="0"/>
              <a:t>complex  sensorimotor activity, which  conducts both</a:t>
            </a:r>
            <a:r>
              <a:rPr lang="et-EE" dirty="0"/>
              <a:t> the</a:t>
            </a:r>
            <a:r>
              <a:rPr lang="en-US" dirty="0"/>
              <a:t> peripheral and central nervous system </a:t>
            </a:r>
          </a:p>
          <a:p>
            <a:r>
              <a:rPr lang="en-US" dirty="0"/>
              <a:t>In the past, swallowing was considered</a:t>
            </a:r>
            <a:r>
              <a:rPr lang="et-EE" dirty="0"/>
              <a:t> a</a:t>
            </a:r>
            <a:r>
              <a:rPr lang="en-US" dirty="0"/>
              <a:t> simple brainstem-driven reflective activity.  </a:t>
            </a:r>
          </a:p>
          <a:p>
            <a:r>
              <a:rPr lang="en-US" dirty="0"/>
              <a:t>The latest research </a:t>
            </a:r>
            <a:r>
              <a:rPr lang="et-EE" dirty="0"/>
              <a:t>has </a:t>
            </a:r>
            <a:r>
              <a:rPr lang="en-US" dirty="0"/>
              <a:t>confirmed</a:t>
            </a:r>
            <a:r>
              <a:rPr lang="et-EE" dirty="0"/>
              <a:t> that</a:t>
            </a:r>
            <a:r>
              <a:rPr lang="en-US" dirty="0"/>
              <a:t> the </a:t>
            </a:r>
            <a:r>
              <a:rPr lang="et-EE" dirty="0"/>
              <a:t>cerebral cortex</a:t>
            </a:r>
            <a:r>
              <a:rPr lang="en-US" dirty="0"/>
              <a:t> </a:t>
            </a:r>
            <a:r>
              <a:rPr lang="et-EE" dirty="0"/>
              <a:t>also has great </a:t>
            </a:r>
            <a:r>
              <a:rPr lang="en-US" dirty="0"/>
              <a:t>significance in the process of swallowing</a:t>
            </a:r>
            <a:endParaRPr lang="et-EE" dirty="0"/>
          </a:p>
          <a:p>
            <a:r>
              <a:rPr lang="en-US" dirty="0"/>
              <a:t>The "center of swallowing" is located</a:t>
            </a:r>
            <a:r>
              <a:rPr lang="et-EE" dirty="0"/>
              <a:t> </a:t>
            </a:r>
            <a:r>
              <a:rPr lang="en-US" dirty="0"/>
              <a:t>near the oblong brain respiratory center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8E2EF0-BDB7-F8D6-8BF7-5C40B19BD1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6006" y="1435875"/>
            <a:ext cx="3416070" cy="2712055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7F8DD5D-9789-B94F-7D81-61FA09D699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8191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43"/>
    </mc:Choice>
    <mc:Fallback xmlns="">
      <p:transition spd="slow" advTm="44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F97C2-A855-F024-C4A5-667CB464D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Swallowing and the peripheral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18989-5C2D-AA9A-1DC4-07C4C58D0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7519504" cy="4805363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t-EE" dirty="0"/>
              <a:t>mechanism</a:t>
            </a:r>
            <a:r>
              <a:rPr lang="en-US" dirty="0"/>
              <a:t> of swallowing depends on</a:t>
            </a:r>
            <a:r>
              <a:rPr lang="et-EE" dirty="0"/>
              <a:t> the coordination of the</a:t>
            </a:r>
            <a:r>
              <a:rPr lang="en-US" dirty="0"/>
              <a:t> tongue, pharynx and larynx</a:t>
            </a:r>
            <a:r>
              <a:rPr lang="et-EE" dirty="0"/>
              <a:t>. This is possible due to</a:t>
            </a:r>
            <a:r>
              <a:rPr lang="en-US" dirty="0"/>
              <a:t> </a:t>
            </a:r>
            <a:r>
              <a:rPr lang="et-EE" dirty="0"/>
              <a:t>voluntary cranial</a:t>
            </a:r>
            <a:r>
              <a:rPr lang="en-US" dirty="0"/>
              <a:t> nerve</a:t>
            </a:r>
            <a:r>
              <a:rPr lang="et-EE" dirty="0"/>
              <a:t>s.</a:t>
            </a:r>
            <a:endParaRPr lang="en-US" dirty="0"/>
          </a:p>
          <a:p>
            <a:r>
              <a:rPr lang="en-US" dirty="0"/>
              <a:t>cranial nerves involved in swallowing:  V, VII, IX, X, XII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3F2A45-3226-88EA-6088-42FB5CB741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4234" y="1437554"/>
            <a:ext cx="2493480" cy="2993395"/>
          </a:xfrm>
          <a:prstGeom prst="rect">
            <a:avLst/>
          </a:prstGeom>
        </p:spPr>
      </p:pic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DC6E80D4-6257-C4EC-A767-896ACF9746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7329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44"/>
    </mc:Choice>
    <mc:Fallback xmlns="">
      <p:transition spd="slow" advTm="90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FC0DE-EA53-56D9-D5C1-D5104F9A4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Experiment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7BCC36-BFB0-38AE-E78F-2E664FBA8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6180015" cy="4805363"/>
          </a:xfrm>
        </p:spPr>
        <p:txBody>
          <a:bodyPr/>
          <a:lstStyle/>
          <a:p>
            <a:r>
              <a:rPr lang="en-US" dirty="0"/>
              <a:t>Please take a sip of water and </a:t>
            </a:r>
            <a:r>
              <a:rPr lang="et-EE" dirty="0"/>
              <a:t>feel</a:t>
            </a:r>
            <a:r>
              <a:rPr lang="en-US" dirty="0"/>
              <a:t> the function of the lips in the preparatory </a:t>
            </a:r>
            <a:r>
              <a:rPr lang="et-EE" dirty="0"/>
              <a:t>phase</a:t>
            </a:r>
            <a:r>
              <a:rPr lang="en-US" dirty="0"/>
              <a:t> of swallowing, </a:t>
            </a:r>
            <a:r>
              <a:rPr lang="et-EE" dirty="0"/>
              <a:t>movement </a:t>
            </a:r>
            <a:r>
              <a:rPr lang="en-US" dirty="0"/>
              <a:t>of the tongue in the oral phase of swallowing and the </a:t>
            </a:r>
            <a:r>
              <a:rPr lang="et-EE" dirty="0"/>
              <a:t>feeling</a:t>
            </a:r>
            <a:r>
              <a:rPr lang="en-US" dirty="0"/>
              <a:t> of laryngeal elevation in the oropharyngeal phase of swallowing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5B3F6D-B902-A362-D15C-69B1417240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539" y="1583277"/>
            <a:ext cx="2788379" cy="2807609"/>
          </a:xfrm>
          <a:prstGeom prst="rect">
            <a:avLst/>
          </a:prstGeom>
        </p:spPr>
      </p:pic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6F4B1E8B-88DB-9D1B-6092-ED21E7369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7136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19"/>
    </mc:Choice>
    <mc:Fallback xmlns="">
      <p:transition spd="slow" advTm="45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9F552-46C7-2490-CD34-06D82FE73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Swallowing disorder/dysphagia is a big change in quality of life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1D59D9-C123-CA1C-A4DB-800EB5A5A1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1121" y="1455160"/>
            <a:ext cx="7357460" cy="38324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7F3F6F-403A-D509-EE47-6B2600D52FBE}"/>
              </a:ext>
            </a:extLst>
          </p:cNvPr>
          <p:cNvSpPr txBox="1"/>
          <p:nvPr/>
        </p:nvSpPr>
        <p:spPr>
          <a:xfrm>
            <a:off x="1021121" y="524226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accent3">
                    <a:lumMod val="75000"/>
                  </a:schemeClr>
                </a:solidFill>
              </a:rPr>
              <a:t>Swallowing disorder quality of life - Bing images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CD363D6E-7F11-2AF0-C4B3-19843A9F4F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323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11"/>
    </mc:Choice>
    <mc:Fallback xmlns="">
      <p:transition spd="slow" advTm="19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" dirty="0"/>
              <a:t>What is Orofaryngeal Dysphagia (OD)?</a:t>
            </a:r>
            <a:endParaRPr dirty="0"/>
          </a:p>
        </p:txBody>
      </p:sp>
      <p:sp>
        <p:nvSpPr>
          <p:cNvPr id="145" name="Google Shape;145;p27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t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t" dirty="0"/>
              <a:t>OD is a symptom that refers to difficulty or discomfort during the progression/transport of the bolus from the mouth to the oesophagus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t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t" dirty="0"/>
              <a:t>OD is a functional disorder that can accompany a number of conditions, but is not an independent disease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t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t" dirty="0"/>
              <a:t>OD is underdiagnosed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99020F8-A2A9-BD8A-8DE0-249833B6E1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66"/>
    </mc:Choice>
    <mc:Fallback xmlns="">
      <p:transition spd="slow" advTm="63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C3F40-3D36-3FE8-0496-FBECF0B3D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Definitions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CB681-3B98-4266-B440-2A11DEF07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b="1" dirty="0"/>
              <a:t>Aspiration</a:t>
            </a:r>
            <a:r>
              <a:rPr lang="et-EE" dirty="0"/>
              <a:t>-entry of bolus into the airway below the level of the true vocal folds</a:t>
            </a:r>
          </a:p>
          <a:p>
            <a:r>
              <a:rPr lang="et-EE" b="1" dirty="0"/>
              <a:t>Penetration</a:t>
            </a:r>
            <a:r>
              <a:rPr lang="et-EE" dirty="0"/>
              <a:t>-entry of bolus into the laryngeal vestibule but above the true vocal folds. material does not go below the true vocal folds</a:t>
            </a:r>
          </a:p>
          <a:p>
            <a:r>
              <a:rPr lang="et-EE" b="1" dirty="0"/>
              <a:t>Residue</a:t>
            </a:r>
            <a:r>
              <a:rPr lang="et-EE" dirty="0"/>
              <a:t>-the amount of bolus that remains in the mouth or pharinx after swallowing</a:t>
            </a:r>
          </a:p>
          <a:p>
            <a:r>
              <a:rPr lang="et-EE" b="1" dirty="0"/>
              <a:t>Regurgitation</a:t>
            </a:r>
            <a:r>
              <a:rPr lang="et-EE" dirty="0"/>
              <a:t>-return undigested food from the oesophagus into the throat or mouth</a:t>
            </a:r>
            <a:endParaRPr lang="en-GB" dirty="0"/>
          </a:p>
        </p:txBody>
      </p:sp>
      <p:pic>
        <p:nvPicPr>
          <p:cNvPr id="50" name="Audio 49">
            <a:hlinkClick r:id="" action="ppaction://media"/>
            <a:extLst>
              <a:ext uri="{FF2B5EF4-FFF2-40B4-BE49-F238E27FC236}">
                <a16:creationId xmlns:a16="http://schemas.microsoft.com/office/drawing/2014/main" id="{9613C31E-6F2B-53AA-018B-61D5760D17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988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347"/>
    </mc:Choice>
    <mc:Fallback xmlns="">
      <p:transition spd="slow" advTm="97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5464C-BAA0-5411-D94A-9C17C9C4B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dirty="0"/>
              <a:t>Aspiration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B0607-CAFB-E440-3840-B9DC877666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Audible aspiration </a:t>
            </a:r>
            <a:r>
              <a:rPr lang="en-US" dirty="0"/>
              <a:t>– food</a:t>
            </a:r>
            <a:r>
              <a:rPr lang="et-EE" dirty="0"/>
              <a:t> and/or liquid</a:t>
            </a:r>
            <a:r>
              <a:rPr lang="en-US" dirty="0"/>
              <a:t> getting into the respiratory tract  (when aspirated)</a:t>
            </a:r>
            <a:r>
              <a:rPr lang="et-EE" dirty="0"/>
              <a:t>,</a:t>
            </a:r>
            <a:r>
              <a:rPr lang="en-US" dirty="0"/>
              <a:t> trigger</a:t>
            </a:r>
            <a:r>
              <a:rPr lang="et-EE" dirty="0"/>
              <a:t>s</a:t>
            </a:r>
            <a:r>
              <a:rPr lang="en-US" dirty="0"/>
              <a:t> </a:t>
            </a:r>
            <a:r>
              <a:rPr lang="et-EE" dirty="0"/>
              <a:t>a </a:t>
            </a:r>
            <a:r>
              <a:rPr lang="en-US" dirty="0"/>
              <a:t>cough, the purpose of which is to expel food, and</a:t>
            </a:r>
            <a:r>
              <a:rPr lang="et-EE" dirty="0"/>
              <a:t>/or</a:t>
            </a:r>
            <a:r>
              <a:rPr lang="en-US" dirty="0"/>
              <a:t>  fluid from the respiratory tract;  </a:t>
            </a:r>
          </a:p>
          <a:p>
            <a:r>
              <a:rPr lang="et-EE" b="1" dirty="0"/>
              <a:t>S</a:t>
            </a:r>
            <a:r>
              <a:rPr lang="en-US" b="1" dirty="0" err="1"/>
              <a:t>ilent</a:t>
            </a:r>
            <a:r>
              <a:rPr lang="en-US" b="1" dirty="0"/>
              <a:t> aspiration </a:t>
            </a:r>
            <a:r>
              <a:rPr lang="en-US" dirty="0"/>
              <a:t>– food and/or liquid  getting into the respiratory tract</a:t>
            </a:r>
            <a:r>
              <a:rPr lang="et-EE" dirty="0"/>
              <a:t> without triggering a</a:t>
            </a:r>
            <a:r>
              <a:rPr lang="en-US" dirty="0"/>
              <a:t> </a:t>
            </a:r>
            <a:r>
              <a:rPr lang="en-US" dirty="0" err="1"/>
              <a:t>coug</a:t>
            </a:r>
            <a:r>
              <a:rPr lang="et-EE" dirty="0"/>
              <a:t>h.</a:t>
            </a:r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E290411-7C25-06C4-D7FB-91EED1940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987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37"/>
    </mc:Choice>
    <mc:Fallback xmlns="">
      <p:transition spd="slow" advTm="74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B8559-4B68-48DD-AE2A-1A345C1F3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+mn-lt"/>
              </a:rPr>
              <a:t>Impaired swallowing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E2768-D6E3-9943-81AC-2FED44C9D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/>
              <a:t>Impaired Effiacacy (sarcopenia) </a:t>
            </a:r>
          </a:p>
          <a:p>
            <a:pPr>
              <a:buFontTx/>
              <a:buChar char="-"/>
            </a:pPr>
            <a:r>
              <a:rPr lang="et-EE" dirty="0"/>
              <a:t>Oropharyngeal residue.  </a:t>
            </a:r>
          </a:p>
          <a:p>
            <a:pPr>
              <a:buFontTx/>
              <a:buChar char="-"/>
            </a:pPr>
            <a:r>
              <a:rPr lang="et-EE" dirty="0"/>
              <a:t>Weak bolus propulsion</a:t>
            </a:r>
          </a:p>
          <a:p>
            <a:pPr>
              <a:buFontTx/>
              <a:buChar char="-"/>
            </a:pPr>
            <a:endParaRPr lang="et-EE" dirty="0"/>
          </a:p>
          <a:p>
            <a:pPr marL="0" indent="0">
              <a:buNone/>
            </a:pPr>
            <a:endParaRPr lang="et-EE" dirty="0"/>
          </a:p>
          <a:p>
            <a:pPr marL="0" indent="0">
              <a:buNone/>
            </a:pPr>
            <a:r>
              <a:rPr lang="et-EE" dirty="0"/>
              <a:t>Impaired Safety (neurological degenerative disorders)</a:t>
            </a:r>
          </a:p>
          <a:p>
            <a:pPr marL="0" indent="0">
              <a:buNone/>
            </a:pPr>
            <a:r>
              <a:rPr lang="et-EE" dirty="0"/>
              <a:t>-Penetration/aspiration</a:t>
            </a:r>
          </a:p>
          <a:p>
            <a:pPr>
              <a:buFontTx/>
              <a:buChar char="-"/>
            </a:pPr>
            <a:r>
              <a:rPr lang="et-EE" dirty="0"/>
              <a:t>Delayed </a:t>
            </a:r>
            <a:r>
              <a:rPr lang="et-EE" dirty="0">
                <a:solidFill>
                  <a:srgbClr val="040C28"/>
                </a:solidFill>
                <a:latin typeface="Google Sans"/>
              </a:rPr>
              <a:t>l</a:t>
            </a:r>
            <a:r>
              <a:rPr lang="en-GB" b="0" i="0" dirty="0" err="1">
                <a:solidFill>
                  <a:srgbClr val="040C28"/>
                </a:solidFill>
                <a:effectLst/>
                <a:latin typeface="Google Sans"/>
              </a:rPr>
              <a:t>aryngeal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vestibule closure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 </a:t>
            </a:r>
            <a:endParaRPr lang="et-EE" dirty="0"/>
          </a:p>
          <a:p>
            <a:pPr>
              <a:buFontTx/>
              <a:buChar char="-"/>
            </a:pPr>
            <a:r>
              <a:rPr lang="et-EE" dirty="0"/>
              <a:t>Delayed maximal anterior and vertical hyoid movement</a:t>
            </a:r>
          </a:p>
          <a:p>
            <a:endParaRPr lang="en-GB" dirty="0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E580667F-9639-3341-A300-46C01ECABF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9366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432"/>
    </mc:Choice>
    <mc:Fallback xmlns="">
      <p:transition spd="slow" advTm="180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21510-1E8D-F780-2B91-D8BF78E1A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>
                <a:solidFill>
                  <a:srgbClr val="374151"/>
                </a:solidFill>
                <a:effectLst/>
                <a:latin typeface="+mn-lt"/>
              </a:rPr>
              <a:t>Age</a:t>
            </a:r>
            <a:r>
              <a:rPr lang="et-EE" i="0" dirty="0">
                <a:solidFill>
                  <a:srgbClr val="374151"/>
                </a:solidFill>
                <a:effectLst/>
                <a:latin typeface="+mn-lt"/>
              </a:rPr>
              <a:t>ing causes many changes in our body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5E036-BAA2-6E37-C272-00C039547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i="0" dirty="0">
                <a:solidFill>
                  <a:srgbClr val="374151"/>
                </a:solidFill>
                <a:effectLst/>
              </a:rPr>
              <a:t>Reduced Muscle Strength</a:t>
            </a:r>
            <a:endParaRPr lang="et-EE" dirty="0">
              <a:solidFill>
                <a:srgbClr val="374151"/>
              </a:solidFill>
            </a:endParaRPr>
          </a:p>
          <a:p>
            <a:pPr algn="l"/>
            <a:r>
              <a:rPr lang="en-GB" i="0" dirty="0">
                <a:solidFill>
                  <a:srgbClr val="374151"/>
                </a:solidFill>
                <a:effectLst/>
              </a:rPr>
              <a:t>Decreased Sensation: </a:t>
            </a:r>
            <a:endParaRPr lang="et-EE" dirty="0">
              <a:solidFill>
                <a:srgbClr val="374151"/>
              </a:solidFill>
            </a:endParaRPr>
          </a:p>
          <a:p>
            <a:pPr algn="l"/>
            <a:r>
              <a:rPr lang="en-GB" i="0" dirty="0">
                <a:solidFill>
                  <a:srgbClr val="374151"/>
                </a:solidFill>
                <a:effectLst/>
              </a:rPr>
              <a:t>Changes in Saliva Production</a:t>
            </a:r>
            <a:endParaRPr lang="et-EE" dirty="0">
              <a:solidFill>
                <a:srgbClr val="374151"/>
              </a:solidFill>
            </a:endParaRPr>
          </a:p>
          <a:p>
            <a:pPr algn="l"/>
            <a:r>
              <a:rPr lang="en-GB" i="0" dirty="0">
                <a:solidFill>
                  <a:srgbClr val="374151"/>
                </a:solidFill>
                <a:effectLst/>
              </a:rPr>
              <a:t>Structural Changes</a:t>
            </a:r>
            <a:endParaRPr lang="et-EE" dirty="0">
              <a:solidFill>
                <a:srgbClr val="374151"/>
              </a:solidFill>
            </a:endParaRPr>
          </a:p>
          <a:p>
            <a:pPr algn="l"/>
            <a:r>
              <a:rPr lang="en-GB" i="0" dirty="0">
                <a:solidFill>
                  <a:srgbClr val="374151"/>
                </a:solidFill>
                <a:effectLst/>
              </a:rPr>
              <a:t>Risk of Aspiration:</a:t>
            </a:r>
            <a:endParaRPr lang="et-EE" dirty="0">
              <a:solidFill>
                <a:srgbClr val="374151"/>
              </a:solidFill>
            </a:endParaRPr>
          </a:p>
          <a:p>
            <a:pPr algn="l"/>
            <a:r>
              <a:rPr lang="en-GB" i="0" dirty="0">
                <a:solidFill>
                  <a:srgbClr val="374151"/>
                </a:solidFill>
                <a:effectLst/>
              </a:rPr>
              <a:t>Dental Issues</a:t>
            </a:r>
            <a:endParaRPr lang="en-GB" dirty="0"/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95527E55-4448-2F8A-0DBB-2D42D3D888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57398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712"/>
    </mc:Choice>
    <mc:Fallback xmlns="">
      <p:transition spd="slow" advTm="198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r>
              <a:rPr lang="et" dirty="0">
                <a:latin typeface="+mn-lt"/>
              </a:rPr>
              <a:t>Orofaryngeal Dysphagia and ageing </a:t>
            </a:r>
            <a:endParaRPr dirty="0">
              <a:latin typeface="+mn-lt"/>
            </a:endParaRPr>
          </a:p>
        </p:txBody>
      </p:sp>
      <p:sp>
        <p:nvSpPr>
          <p:cNvPr id="139" name="Google Shape;139;p26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Bef>
                <a:spcPts val="1600"/>
              </a:spcBef>
              <a:buNone/>
            </a:pPr>
            <a:r>
              <a:rPr lang="et" dirty="0"/>
              <a:t>• The first changes occur around the age of 50, when the risk of aspiration increases slightly. </a:t>
            </a:r>
            <a:endParaRPr dirty="0"/>
          </a:p>
          <a:p>
            <a:pPr marL="0" indent="0">
              <a:spcBef>
                <a:spcPts val="1600"/>
              </a:spcBef>
              <a:buNone/>
            </a:pPr>
            <a:r>
              <a:rPr lang="et" dirty="0"/>
              <a:t> • After the age of 60, the position of the tongue changes to being behind the lower dental arch.  </a:t>
            </a:r>
            <a:endParaRPr dirty="0"/>
          </a:p>
          <a:p>
            <a:pPr marL="0" indent="0">
              <a:spcBef>
                <a:spcPts val="1600"/>
              </a:spcBef>
              <a:buClr>
                <a:schemeClr val="dk1"/>
              </a:buClr>
              <a:buSzPct val="61111"/>
              <a:buNone/>
            </a:pPr>
            <a:r>
              <a:rPr lang="et" dirty="0"/>
              <a:t>• After the age of 80, the range of swallowing movements increases in women </a:t>
            </a:r>
            <a:r>
              <a:rPr lang="et-EE" dirty="0"/>
              <a:t>and decreases in men.</a:t>
            </a:r>
            <a:endParaRPr dirty="0"/>
          </a:p>
          <a:p>
            <a:pPr marL="0" indent="0">
              <a:spcBef>
                <a:spcPts val="1600"/>
              </a:spcBef>
              <a:buNone/>
            </a:pPr>
            <a:r>
              <a:rPr lang="et" dirty="0"/>
              <a:t>• The length of the oral phase increases with age.</a:t>
            </a:r>
            <a:endParaRPr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C5515F34-D04F-9200-F434-BD57E03441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57"/>
    </mc:Choice>
    <mc:Fallback xmlns="">
      <p:transition spd="slow" advTm="69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F71C-D6C9-AD7A-AC98-20F2D5F79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+mn-lt"/>
              </a:rPr>
              <a:t>Prevelence of OD in the elderly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7DB0E-C8F0-FAF0-A9F5-F829B047F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/>
              <a:t>The prevalence of OD in the elderly is 29% (wolf et al 2021)</a:t>
            </a:r>
          </a:p>
          <a:p>
            <a:r>
              <a:rPr lang="et-EE" dirty="0"/>
              <a:t>In an acute geriatric unit: 47.5% (Cabre, M 2013; Carrión,S 2015)</a:t>
            </a:r>
          </a:p>
          <a:p>
            <a:r>
              <a:rPr lang="et-EE" dirty="0"/>
              <a:t>In nursing home residents: 51% (Lin 2002)</a:t>
            </a:r>
          </a:p>
          <a:p>
            <a:r>
              <a:rPr lang="et-EE" dirty="0"/>
              <a:t>Older patients hospitalised with community aquired pneumonia: 91% (Almirall,J 2012)</a:t>
            </a:r>
            <a:endParaRPr lang="en-GB" dirty="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6BC94859-1C6B-1C3A-28F4-865D631609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35546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70"/>
    </mc:Choice>
    <mc:Fallback xmlns="">
      <p:transition spd="slow" advTm="64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33061-44B3-0C98-0905-6DF42792B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+mn-lt"/>
              </a:rPr>
              <a:t> OD Signs and Symptoms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49269-359A-736A-05B8-BC041BDF6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effectLst/>
              </a:rPr>
              <a:t>Cognitive Impairment </a:t>
            </a:r>
            <a:endParaRPr lang="et-EE" i="0" dirty="0">
              <a:effectLst/>
            </a:endParaRPr>
          </a:p>
          <a:p>
            <a:r>
              <a:rPr lang="et-EE" dirty="0"/>
              <a:t>Coughing and choking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Gurgling or wet voice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Nasal regurgitation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Pain or discomfort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Weight loss</a:t>
            </a:r>
            <a:endParaRPr lang="et-EE" dirty="0"/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Recurrent respiratory infections</a:t>
            </a:r>
            <a:endParaRPr lang="et-EE" dirty="0"/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C23083B-12ED-73F3-6F9B-B62E0FA02D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2703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816"/>
    </mc:Choice>
    <mc:Fallback xmlns="">
      <p:transition spd="slow" advTm="141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23C47-BE8B-B00D-856D-AF7189D72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/>
              <a:t> </a:t>
            </a:r>
            <a:r>
              <a:rPr lang="et-EE" dirty="0">
                <a:latin typeface="+mn-lt"/>
              </a:rPr>
              <a:t>OD Signs and Symptoms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F5078-4856-58B3-5531-1AF4144249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Clr>
                <a:schemeClr val="dk1"/>
              </a:buClr>
              <a:buSzPts val="275"/>
              <a:buNone/>
            </a:pPr>
            <a:r>
              <a:rPr lang="en-GB" sz="2800" dirty="0"/>
              <a:t>• Excessive salivation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• Poor oral hygiene 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• Weakness or lack of a deliberate cough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• Increase in inflammation indicators in the blood, fever 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Symptoms that may indicate swallowing disorder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• The patient constantly cleans the throat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• The patient coughs after swallowing (directly, with a delay) </a:t>
            </a:r>
          </a:p>
          <a:p>
            <a:pPr marL="0" indent="0">
              <a:spcBef>
                <a:spcPts val="1600"/>
              </a:spcBef>
              <a:buClr>
                <a:schemeClr val="dk1"/>
              </a:buClr>
              <a:buSzPts val="275"/>
              <a:buNone/>
            </a:pPr>
            <a:r>
              <a:rPr lang="en-GB" sz="2800" dirty="0"/>
              <a:t>• Rustling croaks, squeaks, hiccups </a:t>
            </a:r>
          </a:p>
          <a:p>
            <a:pPr marL="0" indent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75"/>
              <a:buNone/>
            </a:pPr>
            <a:r>
              <a:rPr lang="en-GB" sz="2800" dirty="0"/>
              <a:t>• The patient wheezes while eating </a:t>
            </a:r>
            <a:endParaRPr lang="en-GB" dirty="0"/>
          </a:p>
          <a:p>
            <a:endParaRPr lang="en-GB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0F520B47-B718-3304-6E3D-5CF0098641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7587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391"/>
    </mc:Choice>
    <mc:Fallback xmlns="">
      <p:transition spd="slow" advTm="1823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9"/>
          <p:cNvSpPr txBox="1">
            <a:spLocks noGrp="1"/>
          </p:cNvSpPr>
          <p:nvPr>
            <p:ph type="title"/>
          </p:nvPr>
        </p:nvSpPr>
        <p:spPr>
          <a:xfrm>
            <a:off x="838200" y="265113"/>
            <a:ext cx="10515600" cy="874395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" dirty="0">
                <a:latin typeface="+mn-lt"/>
              </a:rPr>
              <a:t>Dysphagia caused by neurodegenerative disorders</a:t>
            </a:r>
            <a:endParaRPr dirty="0">
              <a:latin typeface="+mn-lt"/>
            </a:endParaRPr>
          </a:p>
        </p:txBody>
      </p:sp>
      <p:sp>
        <p:nvSpPr>
          <p:cNvPr id="157" name="Google Shape;157;p29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buNone/>
            </a:pPr>
            <a:r>
              <a:rPr lang="et" sz="1800" dirty="0">
                <a:solidFill>
                  <a:srgbClr val="2E2E2E"/>
                </a:solidFill>
                <a:ea typeface="Georgia"/>
                <a:cs typeface="Georgia"/>
                <a:sym typeface="Georgia"/>
              </a:rPr>
              <a:t>Neurodegenerative diseases are among the most important and most common causes of dysphagia in patients seen by neurologists. Muscular dystrophy is a prototypical example of a peripheral degenerative disease affecting muscle that causes dysphagia in the advanced stages of illness (Altman, et al 2013)</a:t>
            </a:r>
            <a:endParaRPr sz="1800" dirty="0">
              <a:solidFill>
                <a:srgbClr val="2E2E2E"/>
              </a:solidFill>
              <a:ea typeface="Georgia"/>
              <a:cs typeface="Georgia"/>
              <a:sym typeface="Georgia"/>
            </a:endParaRPr>
          </a:p>
          <a:p>
            <a:pPr marL="0" indent="0">
              <a:spcBef>
                <a:spcPts val="1600"/>
              </a:spcBef>
              <a:buNone/>
            </a:pPr>
            <a:r>
              <a:rPr lang="et" sz="1800" dirty="0">
                <a:solidFill>
                  <a:srgbClr val="2E2E2E"/>
                </a:solidFill>
                <a:ea typeface="Georgia"/>
                <a:cs typeface="Georgia"/>
                <a:sym typeface="Georgia"/>
              </a:rPr>
              <a:t>Dysphagia and aspiration are two important risk factors for pneumonia.</a:t>
            </a:r>
            <a:endParaRPr sz="1800" dirty="0">
              <a:solidFill>
                <a:srgbClr val="2E2E2E"/>
              </a:solidFill>
              <a:ea typeface="Georgia"/>
              <a:cs typeface="Georgia"/>
              <a:sym typeface="Georgia"/>
            </a:endParaRPr>
          </a:p>
          <a:p>
            <a:pPr marL="0" indent="0">
              <a:spcBef>
                <a:spcPts val="1600"/>
              </a:spcBef>
              <a:buNone/>
            </a:pPr>
            <a:endParaRPr sz="1800" dirty="0">
              <a:solidFill>
                <a:srgbClr val="2E2E2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indent="0">
              <a:spcBef>
                <a:spcPts val="1600"/>
              </a:spcBef>
              <a:buNone/>
            </a:pPr>
            <a:endParaRPr sz="1800" dirty="0">
              <a:solidFill>
                <a:srgbClr val="2E2E2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indent="0">
              <a:spcBef>
                <a:spcPts val="1600"/>
              </a:spcBef>
              <a:buNone/>
            </a:pPr>
            <a:endParaRPr sz="1800" dirty="0">
              <a:solidFill>
                <a:srgbClr val="2E2E2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indent="0">
              <a:spcBef>
                <a:spcPts val="1600"/>
              </a:spcBef>
              <a:buNone/>
            </a:pPr>
            <a:endParaRPr sz="1800" dirty="0">
              <a:solidFill>
                <a:srgbClr val="2E2E2E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indent="0">
              <a:spcBef>
                <a:spcPts val="1600"/>
              </a:spcBef>
              <a:spcAft>
                <a:spcPts val="1600"/>
              </a:spcAft>
              <a:buNone/>
            </a:pPr>
            <a:r>
              <a:rPr lang="et" sz="1467" u="sng" dirty="0">
                <a:solidFill>
                  <a:schemeClr val="hlink"/>
                </a:solidFill>
                <a:hlinkClick r:id="rId5"/>
              </a:rPr>
              <a:t>Dysphagia aspiration MBS - Bing images</a:t>
            </a:r>
            <a:endParaRPr sz="1800" dirty="0">
              <a:solidFill>
                <a:srgbClr val="2E2E2E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158" name="Google Shape;158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366754" y="3163959"/>
            <a:ext cx="5411757" cy="262853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49831350-7F06-4533-7712-F445C86008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085"/>
    </mc:Choice>
    <mc:Fallback xmlns="">
      <p:transition spd="slow" advTm="129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C2EB6-7345-6230-C4E5-6A383EC57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+mn-lt"/>
              </a:rPr>
              <a:t>Prevalence of OD in patients with NDDs</a:t>
            </a:r>
            <a:endParaRPr lang="en-GB" dirty="0">
              <a:latin typeface="+mn-lt"/>
            </a:endParaRP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AA5B6366-F6F6-C7A3-E0F3-FB6BB0AF5A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9697713"/>
              </p:ext>
            </p:extLst>
          </p:nvPr>
        </p:nvGraphicFramePr>
        <p:xfrm>
          <a:off x="3338513" y="1239520"/>
          <a:ext cx="7775859" cy="49668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51408">
                  <a:extLst>
                    <a:ext uri="{9D8B030D-6E8A-4147-A177-3AD203B41FA5}">
                      <a16:colId xmlns:a16="http://schemas.microsoft.com/office/drawing/2014/main" val="383835117"/>
                    </a:ext>
                  </a:extLst>
                </a:gridCol>
                <a:gridCol w="2128838">
                  <a:extLst>
                    <a:ext uri="{9D8B030D-6E8A-4147-A177-3AD203B41FA5}">
                      <a16:colId xmlns:a16="http://schemas.microsoft.com/office/drawing/2014/main" val="3797651826"/>
                    </a:ext>
                  </a:extLst>
                </a:gridCol>
                <a:gridCol w="1239554">
                  <a:extLst>
                    <a:ext uri="{9D8B030D-6E8A-4147-A177-3AD203B41FA5}">
                      <a16:colId xmlns:a16="http://schemas.microsoft.com/office/drawing/2014/main" val="1167759533"/>
                    </a:ext>
                  </a:extLst>
                </a:gridCol>
                <a:gridCol w="1756059">
                  <a:extLst>
                    <a:ext uri="{9D8B030D-6E8A-4147-A177-3AD203B41FA5}">
                      <a16:colId xmlns:a16="http://schemas.microsoft.com/office/drawing/2014/main" val="7333269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t-EE" sz="1400" dirty="0"/>
                        <a:t>Disease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Assesment method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Prevalence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Source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803962"/>
                  </a:ext>
                </a:extLst>
              </a:tr>
              <a:tr h="625662">
                <a:tc>
                  <a:txBody>
                    <a:bodyPr/>
                    <a:lstStyle/>
                    <a:p>
                      <a:r>
                        <a:rPr lang="et-EE" sz="1400" dirty="0"/>
                        <a:t>Amyotrophic lateral sclerosis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Clinical and Instrumental exploration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 47-86%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Ruoppolo 20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9380235"/>
                  </a:ext>
                </a:extLst>
              </a:tr>
              <a:tr h="808739">
                <a:tc>
                  <a:txBody>
                    <a:bodyPr/>
                    <a:lstStyle/>
                    <a:p>
                      <a:r>
                        <a:rPr lang="et-EE" sz="1400" dirty="0"/>
                        <a:t>Parkinson Disease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Reported by Patsients                                                                                Instrumental explorion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35%</a:t>
                      </a:r>
                    </a:p>
                    <a:p>
                      <a:endParaRPr lang="et-EE" sz="1400" dirty="0"/>
                    </a:p>
                    <a:p>
                      <a:r>
                        <a:rPr lang="et-EE" sz="1400" dirty="0"/>
                        <a:t>82%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Kalf 2012</a:t>
                      </a:r>
                    </a:p>
                    <a:p>
                      <a:r>
                        <a:rPr lang="et-EE" sz="1400" dirty="0"/>
                        <a:t>                                                                                          Suh 2009;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241675"/>
                  </a:ext>
                </a:extLst>
              </a:tr>
              <a:tr h="435475">
                <a:tc>
                  <a:txBody>
                    <a:bodyPr/>
                    <a:lstStyle/>
                    <a:p>
                      <a:r>
                        <a:rPr lang="et-EE" sz="1400" dirty="0"/>
                        <a:t>Alzheimer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Instrumental explorion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57-84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Langmore 2007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4409603"/>
                  </a:ext>
                </a:extLst>
              </a:tr>
              <a:tr h="808739">
                <a:tc>
                  <a:txBody>
                    <a:bodyPr/>
                    <a:lstStyle/>
                    <a:p>
                      <a:r>
                        <a:rPr lang="et-EE" sz="1400" dirty="0"/>
                        <a:t>Dementia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Reported by caregivers</a:t>
                      </a:r>
                    </a:p>
                    <a:p>
                      <a:r>
                        <a:rPr lang="et-EE" sz="1400" dirty="0"/>
                        <a:t> Instrumental explorion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19-30%                                                                                         57-84% 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(Langmore 2007)</a:t>
                      </a:r>
                    </a:p>
                    <a:p>
                      <a:endParaRPr lang="et-EE" sz="1400" dirty="0"/>
                    </a:p>
                    <a:p>
                      <a:r>
                        <a:rPr lang="et-EE" sz="1400" dirty="0"/>
                        <a:t>(Langmore 2007)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5025839"/>
                  </a:ext>
                </a:extLst>
              </a:tr>
              <a:tr h="808739">
                <a:tc>
                  <a:txBody>
                    <a:bodyPr/>
                    <a:lstStyle/>
                    <a:p>
                      <a:r>
                        <a:rPr lang="et-EE" sz="1400" dirty="0"/>
                        <a:t>Multiple skelrosis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Screening (quistionnaire)                                                                                       Instrumental explorion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24%</a:t>
                      </a:r>
                    </a:p>
                    <a:p>
                      <a:r>
                        <a:rPr lang="et-EE" sz="1400" dirty="0"/>
                        <a:t>34%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De Paw 2002</a:t>
                      </a:r>
                    </a:p>
                    <a:p>
                      <a:r>
                        <a:rPr lang="et-EE" sz="1400" dirty="0"/>
                        <a:t>Calgano 2002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54512"/>
                  </a:ext>
                </a:extLst>
              </a:tr>
              <a:tr h="4431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Huntington's Disease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Screening (quistionnaire)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95%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alkers et al 2022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8857229"/>
                  </a:ext>
                </a:extLst>
              </a:tr>
              <a:tr h="6221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Progressive Supranuclear Palsy (PSP)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Screening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t-EE" sz="1400" dirty="0"/>
                        <a:t>(=%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t-EE" sz="1400" dirty="0"/>
                        <a:t>Warnenecke; Dziwas 2015</a:t>
                      </a: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758308"/>
                  </a:ext>
                </a:extLst>
              </a:tr>
            </a:tbl>
          </a:graphicData>
        </a:graphic>
      </p:graphicFrame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FC58F38E-0C41-9C28-A169-F2BDE4A374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590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651"/>
    </mc:Choice>
    <mc:Fallback xmlns="">
      <p:transition spd="slow" advTm="51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DE106-28E8-8ACE-6967-74E083DCF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>
                <a:effectLst/>
                <a:latin typeface="+mn-lt"/>
              </a:rPr>
              <a:t>Parkinson's Disease</a:t>
            </a:r>
            <a:r>
              <a:rPr lang="et-EE" i="0" dirty="0">
                <a:effectLst/>
                <a:latin typeface="+mn-lt"/>
              </a:rPr>
              <a:t> and OD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8CA4C-241A-0CA9-6F14-C51653A90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6834188" cy="4805363"/>
          </a:xfrm>
        </p:spPr>
        <p:txBody>
          <a:bodyPr/>
          <a:lstStyle/>
          <a:p>
            <a:r>
              <a:rPr lang="et-EE" i="0" dirty="0">
                <a:solidFill>
                  <a:srgbClr val="000000"/>
                </a:solidFill>
                <a:effectLst/>
              </a:rPr>
              <a:t>Affects </a:t>
            </a:r>
            <a:r>
              <a:rPr lang="en-GB" i="0" dirty="0">
                <a:solidFill>
                  <a:srgbClr val="212121"/>
                </a:solidFill>
                <a:effectLst/>
              </a:rPr>
              <a:t> 1-2 per 1000 of the population</a:t>
            </a:r>
            <a:r>
              <a:rPr lang="et-EE" i="0" dirty="0">
                <a:solidFill>
                  <a:srgbClr val="212121"/>
                </a:solidFill>
                <a:effectLst/>
              </a:rPr>
              <a:t> (</a:t>
            </a:r>
            <a:r>
              <a:rPr lang="en-GB" b="0" i="0" dirty="0" err="1">
                <a:solidFill>
                  <a:srgbClr val="212121"/>
                </a:solidFill>
                <a:effectLst/>
              </a:rPr>
              <a:t>Tysnes</a:t>
            </a:r>
            <a:r>
              <a:rPr lang="en-GB" b="0" i="0" dirty="0">
                <a:solidFill>
                  <a:srgbClr val="212121"/>
                </a:solidFill>
                <a:effectLst/>
              </a:rPr>
              <a:t> , </a:t>
            </a:r>
            <a:r>
              <a:rPr lang="en-GB" b="0" i="0" dirty="0" err="1">
                <a:solidFill>
                  <a:srgbClr val="212121"/>
                </a:solidFill>
                <a:effectLst/>
              </a:rPr>
              <a:t>Storstein</a:t>
            </a:r>
            <a:r>
              <a:rPr lang="et-EE" b="0" i="0" dirty="0">
                <a:solidFill>
                  <a:srgbClr val="212121"/>
                </a:solidFill>
                <a:effectLst/>
              </a:rPr>
              <a:t> 2017)</a:t>
            </a:r>
            <a:endParaRPr lang="et-EE" i="0" dirty="0">
              <a:solidFill>
                <a:srgbClr val="212121"/>
              </a:solidFill>
              <a:effectLst/>
            </a:endParaRPr>
          </a:p>
          <a:p>
            <a:r>
              <a:rPr lang="en-GB" i="0" dirty="0">
                <a:solidFill>
                  <a:srgbClr val="000000"/>
                </a:solidFill>
                <a:effectLst/>
              </a:rPr>
              <a:t>Motor Impairment</a:t>
            </a:r>
            <a:endParaRPr lang="et-EE" i="0" dirty="0">
              <a:solidFill>
                <a:srgbClr val="000000"/>
              </a:solidFill>
              <a:effectLst/>
            </a:endParaRPr>
          </a:p>
          <a:p>
            <a:r>
              <a:rPr lang="en-GB" i="0" dirty="0">
                <a:solidFill>
                  <a:srgbClr val="000000"/>
                </a:solidFill>
                <a:effectLst/>
              </a:rPr>
              <a:t>Decreased Saliva Production</a:t>
            </a:r>
            <a:endParaRPr lang="et-EE" i="0" dirty="0">
              <a:solidFill>
                <a:srgbClr val="000000"/>
              </a:solidFill>
              <a:effectLst/>
            </a:endParaRPr>
          </a:p>
          <a:p>
            <a:r>
              <a:rPr lang="en-GB" i="0" dirty="0">
                <a:solidFill>
                  <a:srgbClr val="000000"/>
                </a:solidFill>
                <a:effectLst/>
              </a:rPr>
              <a:t>Delayed Swallow Reflex</a:t>
            </a:r>
            <a:endParaRPr lang="et-EE" i="0" dirty="0">
              <a:solidFill>
                <a:srgbClr val="000000"/>
              </a:solidFill>
              <a:effectLst/>
            </a:endParaRPr>
          </a:p>
          <a:p>
            <a:r>
              <a:rPr lang="en-GB" i="0" dirty="0">
                <a:solidFill>
                  <a:srgbClr val="000000"/>
                </a:solidFill>
                <a:effectLst/>
              </a:rPr>
              <a:t>Reduced Mobility of the Tongue and Throat Muscles</a:t>
            </a:r>
            <a:endParaRPr lang="et-EE" i="0" dirty="0">
              <a:solidFill>
                <a:srgbClr val="000000"/>
              </a:solidFill>
              <a:effectLst/>
            </a:endParaRPr>
          </a:p>
          <a:p>
            <a:r>
              <a:rPr lang="en-GB" i="0" dirty="0">
                <a:solidFill>
                  <a:srgbClr val="000000"/>
                </a:solidFill>
                <a:effectLst/>
              </a:rPr>
              <a:t>Aspiration Risk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4E80B1-FDC6-5A8D-9495-5664520969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7649" y="802322"/>
            <a:ext cx="3667125" cy="19281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FA6DCB-C001-0B6A-168F-871A89227460}"/>
              </a:ext>
            </a:extLst>
          </p:cNvPr>
          <p:cNvSpPr txBox="1"/>
          <p:nvPr/>
        </p:nvSpPr>
        <p:spPr>
          <a:xfrm>
            <a:off x="8487965" y="2730520"/>
            <a:ext cx="609361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t-EE" sz="700" i="0" dirty="0">
                <a:solidFill>
                  <a:srgbClr val="000000"/>
                </a:solidFill>
                <a:effectLst/>
                <a:latin typeface="Söhne"/>
              </a:rPr>
              <a:t>https://www.medindia.net/patients/patientinfo/parkinsonsdisease.htm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8456532D-0B0D-8606-50BE-593A2F678D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83658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970"/>
    </mc:Choice>
    <mc:Fallback xmlns="">
      <p:transition spd="slow" advTm="235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569DC-1360-D831-633D-C4A5708E1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b="0" i="0" dirty="0">
                <a:solidFill>
                  <a:srgbClr val="374151"/>
                </a:solidFill>
                <a:effectLst/>
                <a:latin typeface="Söhne"/>
              </a:rPr>
              <a:t/>
            </a:r>
            <a:br>
              <a:rPr lang="et-EE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Alz</a:t>
            </a:r>
            <a:r>
              <a:rPr lang="en-GB" b="0" i="0" dirty="0">
                <a:solidFill>
                  <a:srgbClr val="374151"/>
                </a:solidFill>
                <a:effectLst/>
                <a:latin typeface="+mn-lt"/>
              </a:rPr>
              <a:t>heimer's disease</a:t>
            </a:r>
            <a:r>
              <a:rPr lang="et-EE" b="0" i="0" dirty="0">
                <a:solidFill>
                  <a:srgbClr val="374151"/>
                </a:solidFill>
                <a:effectLst/>
                <a:latin typeface="+mn-lt"/>
              </a:rPr>
              <a:t> and OD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3D8A9-1D9B-D863-7066-D98487066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t-EE" i="0" dirty="0">
                <a:solidFill>
                  <a:srgbClr val="374151"/>
                </a:solidFill>
                <a:effectLst/>
              </a:rPr>
              <a:t>More than 55 million people have dementia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Muscle Weakness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Loss of Awareness</a:t>
            </a:r>
            <a:r>
              <a:rPr lang="et-EE" i="0" dirty="0">
                <a:solidFill>
                  <a:srgbClr val="374151"/>
                </a:solidFill>
                <a:effectLst/>
              </a:rPr>
              <a:t>                         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Reduced Motor Control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Decreased Cognitive Function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Lack of Communication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Medication Side Effects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Oral Health Issues</a:t>
            </a:r>
            <a:r>
              <a:rPr lang="et-EE" i="0" dirty="0">
                <a:solidFill>
                  <a:srgbClr val="374151"/>
                </a:solidFill>
                <a:effectLst/>
              </a:rPr>
              <a:t>                                                           </a:t>
            </a:r>
            <a:r>
              <a:rPr lang="et-EE" sz="800" i="0" dirty="0">
                <a:solidFill>
                  <a:srgbClr val="374151"/>
                </a:solidFill>
                <a:effectLst/>
                <a:latin typeface="Söhne"/>
              </a:rPr>
              <a:t>https://medlineplus.gov/ency/article/000760.htm</a:t>
            </a:r>
            <a:endParaRPr lang="en-GB" sz="800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DED813B-32C8-0A80-7CBC-C84AE301B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9A81ECD-BDBA-D0B1-E661-5BDE2E1CA1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3859" y="2111057"/>
            <a:ext cx="4419941" cy="247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554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823"/>
    </mc:Choice>
    <mc:Fallback xmlns="">
      <p:transition spd="slow" advTm="2698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4C46E-9251-7CF6-C7CC-9D1935C04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+mn-lt"/>
              </a:rPr>
              <a:t>Dementia and OD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9C8B4-4758-73D4-5D84-B0FE26731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4151"/>
                </a:solidFill>
                <a:effectLst/>
              </a:rPr>
              <a:t>Muscle Weakness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Cognitive Decline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Reduced Awareness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Sensory Changes: Medications</a:t>
            </a:r>
            <a:r>
              <a:rPr lang="et-EE" i="0" dirty="0">
                <a:solidFill>
                  <a:srgbClr val="374151"/>
                </a:solidFill>
                <a:effectLst/>
              </a:rPr>
              <a:t>                   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Physical Decline: 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Dehydration and Malnutrition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endParaRPr lang="et-EE" dirty="0">
              <a:solidFill>
                <a:srgbClr val="374151"/>
              </a:solidFill>
              <a:latin typeface="Söhne"/>
            </a:endParaRPr>
          </a:p>
          <a:p>
            <a:pPr marL="0" indent="0">
              <a:buNone/>
            </a:pPr>
            <a:r>
              <a:rPr lang="et-EE" sz="800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800" dirty="0"/>
              <a:t>https://www.metropolisindia.com/blog/preventive-healthcare/dementia-everything-you-need-to-know/</a:t>
            </a:r>
          </a:p>
        </p:txBody>
      </p:sp>
      <p:pic>
        <p:nvPicPr>
          <p:cNvPr id="87" name="Audio 86">
            <a:hlinkClick r:id="" action="ppaction://media"/>
            <a:extLst>
              <a:ext uri="{FF2B5EF4-FFF2-40B4-BE49-F238E27FC236}">
                <a16:creationId xmlns:a16="http://schemas.microsoft.com/office/drawing/2014/main" id="{05D86114-4CA2-09F3-AC68-DC345F3077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C7BAAD19-91F6-FC50-D9CE-52CEA5D1C8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4256" y="1112012"/>
            <a:ext cx="4519544" cy="3007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381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266"/>
    </mc:Choice>
    <mc:Fallback xmlns="">
      <p:transition spd="slow" advTm="247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7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89308-059A-22B7-DD5B-3C8EE299C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sz="4400" dirty="0"/>
              <a:t/>
            </a:r>
            <a:br>
              <a:rPr lang="et-EE" sz="4400" dirty="0"/>
            </a:br>
            <a:r>
              <a:rPr lang="et-EE" sz="4400" dirty="0">
                <a:latin typeface="+mn-lt"/>
              </a:rPr>
              <a:t>Multiple sclerosis and OD</a:t>
            </a:r>
            <a:r>
              <a:rPr lang="en-GB" sz="4400" dirty="0"/>
              <a:t/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0BC26-202B-45FC-6DD0-55D15C4CF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4151"/>
                </a:solidFill>
                <a:effectLst/>
              </a:rPr>
              <a:t>Difficulty Initiating Swallowing</a:t>
            </a:r>
            <a:endParaRPr lang="et-EE" dirty="0">
              <a:solidFill>
                <a:srgbClr val="374151"/>
              </a:solidFill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Weakness or Coordination Issues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Choking or Coughing: 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Feeling of Food Sticking.</a:t>
            </a:r>
          </a:p>
          <a:p>
            <a:r>
              <a:rPr lang="et-EE" i="0" dirty="0">
                <a:solidFill>
                  <a:srgbClr val="374151"/>
                </a:solidFill>
                <a:effectLst/>
              </a:rPr>
              <a:t>P</a:t>
            </a:r>
            <a:r>
              <a:rPr lang="en-GB" i="0" dirty="0" err="1">
                <a:solidFill>
                  <a:srgbClr val="374151"/>
                </a:solidFill>
                <a:effectLst/>
              </a:rPr>
              <a:t>ainful</a:t>
            </a:r>
            <a:r>
              <a:rPr lang="en-GB" i="0" dirty="0">
                <a:solidFill>
                  <a:srgbClr val="374151"/>
                </a:solidFill>
                <a:effectLst/>
              </a:rPr>
              <a:t> Swallowing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Gagging or Regurgitation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Weight Loss and Malnutrition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Increased Risk of Aspiration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0" indent="0">
              <a:buNone/>
            </a:pPr>
            <a:r>
              <a:rPr lang="et-EE" sz="800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800" dirty="0"/>
              <a:t>https://www.issuesandanswers.org/multiple-sclerosis-in-primary-care-diagnosis-and-early-treatment/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599C7811-0929-3D7F-71E0-FB48FE6E0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1B2FC6E-81B2-EF84-C75E-3BCF109679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9410" y="510904"/>
            <a:ext cx="4652342" cy="428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00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008"/>
    </mc:Choice>
    <mc:Fallback xmlns="">
      <p:transition spd="slow" advTm="255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7792E-81B7-B0D5-625F-CCF42A95A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solidFill>
                  <a:srgbClr val="374151"/>
                </a:solidFill>
                <a:latin typeface="+mn-lt"/>
              </a:rPr>
              <a:t>A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+mn-lt"/>
              </a:rPr>
              <a:t>myotrophic</a:t>
            </a:r>
            <a:r>
              <a:rPr lang="en-GB" b="0" i="0" dirty="0">
                <a:solidFill>
                  <a:srgbClr val="374151"/>
                </a:solidFill>
                <a:effectLst/>
                <a:latin typeface="+mn-lt"/>
              </a:rPr>
              <a:t> lateral sclerosis </a:t>
            </a:r>
            <a:r>
              <a:rPr lang="et-EE" b="0" i="0" dirty="0">
                <a:solidFill>
                  <a:srgbClr val="374151"/>
                </a:solidFill>
                <a:effectLst/>
                <a:latin typeface="+mn-lt"/>
              </a:rPr>
              <a:t>ad OD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40833-9803-D962-1FBD-7F3EBAC99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00000"/>
                </a:solidFill>
                <a:effectLst/>
              </a:rPr>
              <a:t>Reduced Mobility of the Tongue and Throat Muscles</a:t>
            </a:r>
            <a:endParaRPr lang="et-EE" i="0" dirty="0">
              <a:solidFill>
                <a:srgbClr val="000000"/>
              </a:solidFill>
              <a:effectLst/>
            </a:endParaRPr>
          </a:p>
          <a:p>
            <a:r>
              <a:rPr lang="et-EE" i="0" dirty="0">
                <a:solidFill>
                  <a:srgbClr val="000000"/>
                </a:solidFill>
                <a:effectLst/>
              </a:rPr>
              <a:t>Inability to transport blous</a:t>
            </a:r>
          </a:p>
          <a:p>
            <a:r>
              <a:rPr lang="et-EE" dirty="0">
                <a:solidFill>
                  <a:srgbClr val="000000"/>
                </a:solidFill>
              </a:rPr>
              <a:t>Poor/absent cough reflex</a:t>
            </a:r>
          </a:p>
          <a:p>
            <a:r>
              <a:rPr lang="et-EE" i="0" dirty="0">
                <a:solidFill>
                  <a:srgbClr val="000000"/>
                </a:solidFill>
                <a:effectLst/>
              </a:rPr>
              <a:t>High risk for aspiration</a:t>
            </a:r>
          </a:p>
          <a:p>
            <a:endParaRPr lang="et-EE" dirty="0">
              <a:solidFill>
                <a:srgbClr val="000000"/>
              </a:solidFill>
              <a:latin typeface="Söhne"/>
            </a:endParaRPr>
          </a:p>
          <a:p>
            <a:endParaRPr lang="et-EE" dirty="0"/>
          </a:p>
          <a:p>
            <a:endParaRPr lang="et-EE" dirty="0"/>
          </a:p>
          <a:p>
            <a:endParaRPr lang="et-EE" dirty="0"/>
          </a:p>
          <a:p>
            <a:endParaRPr lang="et-EE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9BAFCF-2FEA-72A6-0700-EAD358AB80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3619" y="1959050"/>
            <a:ext cx="5300663" cy="3527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25CCA9-CD31-4546-0120-50DDF91064A9}"/>
              </a:ext>
            </a:extLst>
          </p:cNvPr>
          <p:cNvSpPr txBox="1"/>
          <p:nvPr/>
        </p:nvSpPr>
        <p:spPr>
          <a:xfrm>
            <a:off x="6861573" y="3384858"/>
            <a:ext cx="6093618" cy="24468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t-EE" i="1" dirty="0"/>
          </a:p>
          <a:p>
            <a:endParaRPr lang="et-EE" i="1" dirty="0"/>
          </a:p>
          <a:p>
            <a:endParaRPr lang="et-EE" i="1" dirty="0"/>
          </a:p>
          <a:p>
            <a:endParaRPr lang="et-EE" i="1" dirty="0"/>
          </a:p>
          <a:p>
            <a:endParaRPr lang="et-EE" i="1" dirty="0"/>
          </a:p>
          <a:p>
            <a:endParaRPr lang="et-EE" i="1" dirty="0"/>
          </a:p>
          <a:p>
            <a:endParaRPr lang="et-EE" i="1" dirty="0"/>
          </a:p>
          <a:p>
            <a:endParaRPr lang="et-EE" i="1" dirty="0"/>
          </a:p>
          <a:p>
            <a:r>
              <a:rPr lang="et-EE" sz="900" i="1" dirty="0"/>
              <a:t>h</a:t>
            </a:r>
            <a:r>
              <a:rPr lang="en-GB" sz="900" i="1" dirty="0"/>
              <a:t>ttps://pharmaceutical-journal.com/article/ld/what-is-amyotrophic-lateral-sclerosis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11E67BFA-9076-6665-20F3-82020274D0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0256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111"/>
    </mc:Choice>
    <mc:Fallback xmlns="">
      <p:transition spd="slow" advTm="971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96C6A-82BC-79A9-94ED-3179CBD60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+mn-lt"/>
              </a:rPr>
              <a:t>Huntington's disease</a:t>
            </a:r>
            <a:r>
              <a:rPr lang="et-EE" b="0" i="0" dirty="0">
                <a:solidFill>
                  <a:srgbClr val="374151"/>
                </a:solidFill>
                <a:effectLst/>
                <a:latin typeface="+mn-lt"/>
              </a:rPr>
              <a:t> and OD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4617-45D8-575A-AAA3-68B8F04AF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4151"/>
                </a:solidFill>
                <a:effectLst/>
              </a:rPr>
              <a:t>Choking and Aspiration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Impaired Oral Control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Reduced Swallowing Reflex: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Weight Loss and Malnutrition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endParaRPr lang="et-EE" dirty="0">
              <a:solidFill>
                <a:srgbClr val="374151"/>
              </a:solidFill>
              <a:latin typeface="Söhne"/>
            </a:endParaRPr>
          </a:p>
          <a:p>
            <a:endParaRPr lang="et-EE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t-EE" dirty="0">
              <a:solidFill>
                <a:srgbClr val="374151"/>
              </a:solidFill>
              <a:latin typeface="Söhne"/>
            </a:endParaRPr>
          </a:p>
          <a:p>
            <a:pPr marL="0" indent="0">
              <a:buNone/>
            </a:pPr>
            <a:endParaRPr lang="et-EE" i="0" dirty="0">
              <a:solidFill>
                <a:srgbClr val="374151"/>
              </a:solidFill>
              <a:effectLst/>
              <a:latin typeface="Söhne"/>
            </a:endParaRPr>
          </a:p>
          <a:p>
            <a:pPr marL="0" indent="0">
              <a:buNone/>
            </a:pPr>
            <a:r>
              <a:rPr lang="et-EE" sz="800" i="0" dirty="0">
                <a:solidFill>
                  <a:srgbClr val="374151"/>
                </a:solidFill>
                <a:effectLst/>
                <a:latin typeface="Söhne"/>
              </a:rPr>
              <a:t>H                                                                                                                                                                                                        ttps://www.cbc.ca/news/canada/newfoundland-labrador/concerning-care-huntington-s-disease-destroyed-our-live-1.6675684</a:t>
            </a:r>
            <a:r>
              <a:rPr lang="et-EE" i="0" dirty="0">
                <a:solidFill>
                  <a:srgbClr val="374151"/>
                </a:solidFill>
                <a:effectLst/>
                <a:latin typeface="Söhne"/>
              </a:rPr>
              <a:t>     </a:t>
            </a:r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09EA59BC-9658-D651-9F8D-AE93C4CAF1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1F8A0FB7-2746-AE02-BEC5-1C1FF3D425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7532" y="1371600"/>
            <a:ext cx="5289095" cy="297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28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469"/>
    </mc:Choice>
    <mc:Fallback xmlns="">
      <p:transition spd="slow" advTm="171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79F7C-6A2E-1C7B-6D71-259380381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b="0" i="0" dirty="0">
                <a:solidFill>
                  <a:srgbClr val="374151"/>
                </a:solidFill>
                <a:effectLst/>
                <a:latin typeface="Söhne"/>
              </a:rPr>
              <a:t/>
            </a:r>
            <a:br>
              <a:rPr lang="et-EE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Progr</a:t>
            </a:r>
            <a:r>
              <a:rPr lang="en-GB" b="0" i="0" dirty="0">
                <a:solidFill>
                  <a:srgbClr val="374151"/>
                </a:solidFill>
                <a:effectLst/>
                <a:latin typeface="+mn-lt"/>
              </a:rPr>
              <a:t>essive Supranuclear Palsy (PSP)</a:t>
            </a:r>
            <a:r>
              <a:rPr lang="en-GB" b="0" dirty="0"/>
              <a:t/>
            </a:r>
            <a:br>
              <a:rPr lang="en-GB" b="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1D7F9-2BC3-8609-C33E-24E0F4F272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4151"/>
                </a:solidFill>
                <a:effectLst/>
              </a:rPr>
              <a:t>Difficulty Initiating Swallows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Reduced Swallowing Reflex: 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Weakness in Swallowing Muscles 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Weight Loss and Malnutrition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endParaRPr lang="et-EE" b="1" dirty="0">
              <a:solidFill>
                <a:srgbClr val="374151"/>
              </a:solidFill>
              <a:latin typeface="Söhne"/>
            </a:endParaRPr>
          </a:p>
          <a:p>
            <a:pPr marL="0" indent="0">
              <a:buNone/>
            </a:pPr>
            <a:endParaRPr lang="et-EE" sz="800" dirty="0"/>
          </a:p>
          <a:p>
            <a:pPr marL="0" indent="0">
              <a:buNone/>
            </a:pPr>
            <a:endParaRPr lang="et-EE" sz="800" dirty="0"/>
          </a:p>
          <a:p>
            <a:pPr marL="0" indent="0">
              <a:buNone/>
            </a:pPr>
            <a:endParaRPr lang="et-EE" sz="800" dirty="0"/>
          </a:p>
          <a:p>
            <a:pPr marL="0" indent="0">
              <a:buNone/>
            </a:pPr>
            <a:endParaRPr lang="et-EE" sz="800" dirty="0"/>
          </a:p>
          <a:p>
            <a:pPr marL="0" indent="0">
              <a:buNone/>
            </a:pPr>
            <a:endParaRPr lang="et-EE" sz="800" dirty="0"/>
          </a:p>
          <a:p>
            <a:pPr marL="0" indent="0">
              <a:buNone/>
            </a:pPr>
            <a:endParaRPr lang="et-EE" sz="800" dirty="0"/>
          </a:p>
          <a:p>
            <a:pPr marL="0" indent="0">
              <a:buNone/>
            </a:pPr>
            <a:r>
              <a:rPr lang="et-EE" sz="800" dirty="0"/>
              <a:t>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800" dirty="0"/>
              <a:t>https://www.netterimages.com/progressive-supranuclear-palsy-unlabeled-neurology-frank-h-netter-63011</a:t>
            </a:r>
            <a:r>
              <a:rPr lang="en-GB" dirty="0"/>
              <a:t>.</a:t>
            </a:r>
            <a:r>
              <a:rPr lang="en-GB" sz="800" dirty="0"/>
              <a:t>html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449B58-8D9D-5076-AC95-C629010A2E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7038" y="1109663"/>
            <a:ext cx="3595688" cy="4163428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FC47CC0-DDDB-D580-8D34-A14C04442B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82244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207"/>
    </mc:Choice>
    <mc:Fallback xmlns="">
      <p:transition spd="slow" advTm="157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AD272-A1D7-E174-2B9A-9131DDEA9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sz="4400" dirty="0">
                <a:latin typeface="+mn-lt"/>
              </a:rPr>
              <a:t>Aspiration pneumonia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79852-0DBD-4D50-FE44-BDE4E1FA2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i="0" dirty="0">
                <a:effectLst/>
              </a:rPr>
              <a:t>Aspiration pneumonia is an infection of the lungs caused by even small foreign objects.</a:t>
            </a:r>
            <a:endParaRPr lang="en-GB" sz="2800" dirty="0"/>
          </a:p>
          <a:p>
            <a:r>
              <a:rPr lang="en-GB" sz="2800" b="0" i="0" dirty="0">
                <a:effectLst/>
              </a:rPr>
              <a:t>Aspiration pneumonia is an infection of the lungs caused by inhaling saliva, food, liquid, vomit and even small foreign objects.</a:t>
            </a:r>
            <a:endParaRPr lang="en-GB" sz="2800" dirty="0"/>
          </a:p>
          <a:p>
            <a:r>
              <a:rPr lang="en-GB" sz="2800" b="0" i="0" dirty="0">
                <a:effectLst/>
              </a:rPr>
              <a:t>It can be treated with appropriate medications. If left untreated, complications can be serious, even fatal</a:t>
            </a:r>
            <a:r>
              <a:rPr lang="en-GB" sz="2800" b="0" i="0" dirty="0">
                <a:effectLst/>
                <a:latin typeface="Segoe UI Historic" panose="020B0502040204020203" pitchFamily="34" charset="0"/>
              </a:rPr>
              <a:t>.</a:t>
            </a:r>
            <a:endParaRPr lang="et-EE" sz="2800" b="0" i="0" dirty="0">
              <a:effectLst/>
              <a:latin typeface="Segoe UI Historic" panose="020B0502040204020203" pitchFamily="34" charset="0"/>
            </a:endParaRPr>
          </a:p>
          <a:p>
            <a:endParaRPr lang="et-EE" dirty="0">
              <a:latin typeface="Segoe UI Historic" panose="020B0502040204020203" pitchFamily="34" charset="0"/>
            </a:endParaRPr>
          </a:p>
          <a:p>
            <a:endParaRPr lang="et-EE" sz="2800" b="0" i="0" dirty="0">
              <a:effectLst/>
              <a:latin typeface="Segoe UI Historic" panose="020B0502040204020203" pitchFamily="34" charset="0"/>
            </a:endParaRPr>
          </a:p>
          <a:p>
            <a:pPr marL="0" indent="0">
              <a:buNone/>
            </a:pPr>
            <a:endParaRPr lang="et-EE" sz="800" b="0" i="0" dirty="0">
              <a:effectLst/>
              <a:latin typeface="Segoe UI Historic" panose="020B0502040204020203" pitchFamily="34" charset="0"/>
            </a:endParaRPr>
          </a:p>
          <a:p>
            <a:pPr marL="0" indent="0">
              <a:buNone/>
            </a:pPr>
            <a:endParaRPr lang="et-EE" sz="800" dirty="0">
              <a:latin typeface="Segoe UI Historic" panose="020B0502040204020203" pitchFamily="34" charset="0"/>
            </a:endParaRPr>
          </a:p>
          <a:p>
            <a:pPr marL="0" indent="0">
              <a:buNone/>
            </a:pPr>
            <a:r>
              <a:rPr lang="et-EE" sz="800" b="0" i="0" dirty="0">
                <a:effectLst/>
                <a:latin typeface="Segoe UI Historic" panose="020B0502040204020203" pitchFamily="34" charset="0"/>
              </a:rPr>
              <a:t>https://www.kauveryhospital.com/news-events/aspiration-pneumonia-in-elderly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9C7A01-E1F3-64D6-18CA-94724770EF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3824" y="4433888"/>
            <a:ext cx="2619375" cy="1743075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FB1019F9-7F02-7912-CA98-A421231F6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6520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53"/>
    </mc:Choice>
    <mc:Fallback xmlns="">
      <p:transition spd="slow" advTm="71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D101A-72AE-CF54-9B6B-9FD93C035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sz="4400" dirty="0">
                <a:latin typeface="+mn-lt"/>
              </a:rPr>
              <a:t>Aspiration pneumonia occurs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EC87B-3E3D-0949-26B7-D11028A47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1" i="0" dirty="0">
                <a:solidFill>
                  <a:srgbClr val="374151"/>
                </a:solidFill>
                <a:effectLst/>
              </a:rPr>
              <a:t>Aspiration pneumonia can be caused by various factors, including: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Dysphagia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Impaired Consciousness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Gastroesophageal Reflux Disease (GERD)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Poor Oral Hygiene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Respiratory Conditions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Age.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Hospitalization</a:t>
            </a:r>
            <a:r>
              <a:rPr lang="et-EE" i="0" dirty="0">
                <a:solidFill>
                  <a:srgbClr val="374151"/>
                </a:solidFill>
                <a:effectLst/>
              </a:rPr>
              <a:t>  </a:t>
            </a:r>
          </a:p>
          <a:p>
            <a:pPr marL="0" indent="0">
              <a:buNone/>
            </a:pPr>
            <a:endParaRPr lang="et-EE" sz="90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indent="0">
              <a:buNone/>
            </a:pPr>
            <a:endParaRPr lang="et-EE" sz="900" dirty="0">
              <a:solidFill>
                <a:srgbClr val="374151"/>
              </a:solidFill>
              <a:latin typeface="Söhne"/>
            </a:endParaRPr>
          </a:p>
          <a:p>
            <a:pPr marL="0" indent="0">
              <a:buNone/>
            </a:pPr>
            <a:r>
              <a:rPr lang="et-EE" sz="900" i="0" dirty="0">
                <a:solidFill>
                  <a:srgbClr val="374151"/>
                </a:solidFill>
                <a:effectLst/>
                <a:latin typeface="Söhne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https://www.hopkinsmedicine.org/health/conditions-and-diseases/pneumonia                                       </a:t>
            </a:r>
            <a:endParaRPr lang="en-GB" sz="90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1D46FE-C7DD-4788-8C10-5AB5BBFFB4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7311" y="3605213"/>
            <a:ext cx="3860651" cy="2209800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1F326D61-64F9-FBC6-9EBA-BD4F4759EF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8068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194"/>
    </mc:Choice>
    <mc:Fallback xmlns="">
      <p:transition spd="slow" advTm="129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E7064-0C05-3268-AECA-D7CF39541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+mn-lt"/>
              </a:rPr>
              <a:t>Symptoms of aspiration pneumonia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81A24-EF3F-9578-EE63-28BD68220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Coughing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Shortness of Breath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Chest Pain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Fever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Confusion or Altered Mental State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Blue Lips or Nails</a:t>
            </a:r>
            <a:endParaRPr lang="et-EE" dirty="0">
              <a:solidFill>
                <a:srgbClr val="374151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374151"/>
                </a:solidFill>
                <a:effectLst/>
              </a:rPr>
              <a:t>Fatigue</a:t>
            </a:r>
            <a:endParaRPr lang="et-EE" dirty="0">
              <a:solidFill>
                <a:srgbClr val="374151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t-EE" b="1" i="0" dirty="0">
              <a:solidFill>
                <a:srgbClr val="374151"/>
              </a:solidFill>
              <a:effectLst/>
              <a:latin typeface="Söhne"/>
            </a:endParaRPr>
          </a:p>
          <a:p>
            <a:pPr marL="0" indent="0" algn="l">
              <a:buNone/>
            </a:pPr>
            <a:r>
              <a:rPr lang="et-EE" sz="800" b="0" i="0" dirty="0">
                <a:solidFill>
                  <a:srgbClr val="374151"/>
                </a:solidFill>
                <a:effectLst/>
                <a:latin typeface="Söhne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https://seniorjustice.com/aspiration-pneumonia/                                                        </a:t>
            </a:r>
            <a:endParaRPr lang="en-GB" sz="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733EAA-47AB-D77F-EC15-38D8F474A9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0878" y="2557462"/>
            <a:ext cx="3435247" cy="2286001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CF8E2F1-2F8F-AA70-D27E-8054133F0F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213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394"/>
    </mc:Choice>
    <mc:Fallback xmlns="">
      <p:transition spd="slow" advTm="184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9FFC9-8FC9-9EF3-F876-F8DEE7100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dirty="0">
                <a:latin typeface="+mn-lt"/>
              </a:rPr>
              <a:t>Pathopysioly and treatment of Aspiration pneumonia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F9750-81E8-5F8A-745A-39ED8EBCE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i="0" dirty="0">
                <a:solidFill>
                  <a:srgbClr val="374151"/>
                </a:solidFill>
                <a:effectLst/>
              </a:rPr>
              <a:t>D</a:t>
            </a:r>
            <a:r>
              <a:rPr lang="en-GB" i="0" dirty="0" err="1">
                <a:solidFill>
                  <a:srgbClr val="374151"/>
                </a:solidFill>
                <a:effectLst/>
              </a:rPr>
              <a:t>irect</a:t>
            </a:r>
            <a:r>
              <a:rPr lang="en-GB" i="0" dirty="0">
                <a:solidFill>
                  <a:srgbClr val="374151"/>
                </a:solidFill>
                <a:effectLst/>
              </a:rPr>
              <a:t> Lung Injury</a:t>
            </a:r>
            <a:endParaRPr lang="et-EE" dirty="0">
              <a:solidFill>
                <a:srgbClr val="374151"/>
              </a:solidFill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Inflammatory Response</a:t>
            </a:r>
            <a:endParaRPr lang="et-EE" dirty="0">
              <a:solidFill>
                <a:srgbClr val="374151"/>
              </a:solidFill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Infection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Consolidation and Alveolar Damage</a:t>
            </a:r>
            <a:r>
              <a:rPr lang="et-EE" i="0" dirty="0">
                <a:solidFill>
                  <a:srgbClr val="374151"/>
                </a:solidFill>
                <a:effectLst/>
              </a:rPr>
              <a:t>    </a:t>
            </a: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Clinical Presentation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Complications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Diagnosis and Treatment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endParaRPr lang="et-EE" b="1" dirty="0">
              <a:solidFill>
                <a:srgbClr val="374151"/>
              </a:solidFill>
              <a:latin typeface="Söhne"/>
            </a:endParaRPr>
          </a:p>
          <a:p>
            <a:pPr marL="0" indent="0">
              <a:buNone/>
            </a:pPr>
            <a:r>
              <a:rPr lang="et-EE" sz="800" b="0" i="0" dirty="0">
                <a:solidFill>
                  <a:srgbClr val="374151"/>
                </a:solidFill>
                <a:effectLst/>
                <a:latin typeface="Söhne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800" b="0" i="0" dirty="0">
                <a:solidFill>
                  <a:srgbClr val="374151"/>
                </a:solidFill>
                <a:effectLst/>
                <a:latin typeface="Söhne"/>
              </a:rPr>
              <a:t>https://emedicine.medscape.com/article/296198-overview </a:t>
            </a:r>
            <a:endParaRPr lang="et-EE" sz="800" b="1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t-EE" b="1" dirty="0">
              <a:solidFill>
                <a:srgbClr val="374151"/>
              </a:solidFill>
              <a:latin typeface="Söhne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C093A7-998C-6B53-BB04-8976FFD15B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00" y="1824037"/>
            <a:ext cx="3328987" cy="3465173"/>
          </a:xfrm>
          <a:prstGeom prst="rect">
            <a:avLst/>
          </a:prstGeom>
        </p:spPr>
      </p:pic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5AF98409-9DB7-823A-A17E-5D7F940835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300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753"/>
    </mc:Choice>
    <mc:Fallback xmlns="">
      <p:transition spd="slow" advTm="3477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792CE-FAD0-ED3D-BCE0-04E7FB93F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b="1" i="0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t-EE" i="0" dirty="0">
                <a:solidFill>
                  <a:srgbClr val="374151"/>
                </a:solidFill>
                <a:effectLst/>
                <a:latin typeface="+mn-lt"/>
              </a:rPr>
              <a:t>OD </a:t>
            </a:r>
            <a:r>
              <a:rPr lang="en-GB" i="0" dirty="0">
                <a:solidFill>
                  <a:srgbClr val="374151"/>
                </a:solidFill>
                <a:effectLst/>
                <a:latin typeface="+mn-lt"/>
              </a:rPr>
              <a:t>Assessment and Diagnosis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459B2-35AE-E211-ED08-479A0BD4A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t-EE" i="0" dirty="0">
              <a:solidFill>
                <a:srgbClr val="374151"/>
              </a:solidFill>
              <a:effectLst/>
            </a:endParaRPr>
          </a:p>
          <a:p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sz="3000" i="0" dirty="0">
                <a:solidFill>
                  <a:srgbClr val="374151"/>
                </a:solidFill>
                <a:effectLst/>
              </a:rPr>
              <a:t>Assessment and Diagnosis</a:t>
            </a:r>
            <a:endParaRPr lang="et-EE" sz="3000" i="0" dirty="0">
              <a:solidFill>
                <a:srgbClr val="374151"/>
              </a:solidFill>
              <a:effectLst/>
            </a:endParaRPr>
          </a:p>
          <a:p>
            <a:r>
              <a:rPr lang="en-GB" sz="3000" i="0" dirty="0">
                <a:solidFill>
                  <a:srgbClr val="374151"/>
                </a:solidFill>
                <a:effectLst/>
              </a:rPr>
              <a:t>Individualized Care Plans</a:t>
            </a:r>
            <a:endParaRPr lang="et-EE" sz="3000" i="0" dirty="0">
              <a:solidFill>
                <a:srgbClr val="374151"/>
              </a:solidFill>
              <a:effectLst/>
            </a:endParaRPr>
          </a:p>
          <a:p>
            <a:r>
              <a:rPr lang="en-GB" sz="3000" i="0" dirty="0">
                <a:solidFill>
                  <a:srgbClr val="374151"/>
                </a:solidFill>
                <a:effectLst/>
              </a:rPr>
              <a:t>Texture-Modified Diets</a:t>
            </a:r>
          </a:p>
          <a:p>
            <a:r>
              <a:rPr lang="en-GB" sz="3000" i="0" dirty="0">
                <a:solidFill>
                  <a:srgbClr val="374151"/>
                </a:solidFill>
                <a:effectLst/>
              </a:rPr>
              <a:t>Thickened Liquids</a:t>
            </a:r>
            <a:r>
              <a:rPr lang="et-EE" sz="3000" i="0" dirty="0">
                <a:solidFill>
                  <a:srgbClr val="374151"/>
                </a:solidFill>
                <a:effectLst/>
              </a:rPr>
              <a:t>  </a:t>
            </a:r>
          </a:p>
          <a:p>
            <a:endParaRPr lang="et-EE" dirty="0">
              <a:solidFill>
                <a:srgbClr val="374151"/>
              </a:solidFill>
            </a:endParaRPr>
          </a:p>
          <a:p>
            <a:endParaRPr lang="et-EE" i="0" dirty="0">
              <a:solidFill>
                <a:srgbClr val="374151"/>
              </a:solidFill>
              <a:effectLst/>
            </a:endParaRPr>
          </a:p>
          <a:p>
            <a:endParaRPr lang="et-EE" dirty="0">
              <a:solidFill>
                <a:srgbClr val="374151"/>
              </a:solidFill>
            </a:endParaRPr>
          </a:p>
          <a:p>
            <a:endParaRPr lang="et-EE" i="0" dirty="0">
              <a:solidFill>
                <a:srgbClr val="374151"/>
              </a:solidFill>
              <a:effectLst/>
            </a:endParaRPr>
          </a:p>
          <a:p>
            <a:pPr marL="0" indent="0">
              <a:buNone/>
            </a:pPr>
            <a:r>
              <a:rPr lang="et-EE" sz="800" i="0" dirty="0">
                <a:solidFill>
                  <a:srgbClr val="374151"/>
                </a:solidFill>
                <a:effectLst/>
              </a:rPr>
              <a:t>                                             </a:t>
            </a:r>
          </a:p>
          <a:p>
            <a:pPr marL="0" indent="0">
              <a:buNone/>
            </a:pPr>
            <a:r>
              <a:rPr lang="et-EE" sz="800" dirty="0">
                <a:solidFill>
                  <a:srgbClr val="37415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t-EE" sz="800" i="0" dirty="0">
                <a:solidFill>
                  <a:srgbClr val="374151"/>
                </a:solidFill>
                <a:effectLst/>
              </a:rPr>
              <a:t>https://www.gponline.com/red-flag-symptoms-dysphagia/gi-dyspepsia/article/1319820                            </a:t>
            </a:r>
            <a:endParaRPr lang="en-GB" sz="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59053C-8806-8592-EF80-491F423712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1396" y="2552700"/>
            <a:ext cx="4198454" cy="2819400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DC4990AF-B586-FB03-54E0-19E48255EE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4772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159"/>
    </mc:Choice>
    <mc:Fallback xmlns="">
      <p:transition spd="slow" advTm="378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0CE0E-BA8D-E9A0-15AA-FF58EF5BF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dirty="0" err="1"/>
              <a:t>Think</a:t>
            </a:r>
            <a:r>
              <a:rPr lang="et-EE" dirty="0"/>
              <a:t> </a:t>
            </a:r>
            <a:r>
              <a:rPr lang="et-EE" dirty="0" err="1"/>
              <a:t>about</a:t>
            </a:r>
            <a:r>
              <a:rPr lang="et-EE" dirty="0"/>
              <a:t> </a:t>
            </a:r>
            <a:r>
              <a:rPr lang="et-EE" dirty="0" err="1"/>
              <a:t>these</a:t>
            </a:r>
            <a:r>
              <a:rPr lang="et-EE" dirty="0"/>
              <a:t> </a:t>
            </a:r>
            <a:r>
              <a:rPr lang="et-EE" dirty="0" err="1"/>
              <a:t>typical</a:t>
            </a:r>
            <a:r>
              <a:rPr lang="et-EE" dirty="0"/>
              <a:t> </a:t>
            </a:r>
            <a:r>
              <a:rPr lang="et-EE" dirty="0" err="1"/>
              <a:t>statements</a:t>
            </a:r>
            <a:r>
              <a:rPr lang="et-EE" dirty="0"/>
              <a:t> </a:t>
            </a:r>
            <a:r>
              <a:rPr lang="et-EE" dirty="0" err="1"/>
              <a:t>from</a:t>
            </a:r>
            <a:r>
              <a:rPr lang="et-EE" dirty="0"/>
              <a:t> </a:t>
            </a:r>
            <a:r>
              <a:rPr lang="et-EE" dirty="0" err="1"/>
              <a:t>caregivers</a:t>
            </a:r>
            <a:r>
              <a:rPr lang="et-EE" dirty="0"/>
              <a:t>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86D44-F81B-7634-FCA2-19F07147B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t-EE" dirty="0"/>
              <a:t>Does the patient not swallow at all? Have you tried using</a:t>
            </a:r>
            <a:r>
              <a:rPr lang="en-US" dirty="0"/>
              <a:t> water</a:t>
            </a:r>
            <a:r>
              <a:rPr lang="et-EE" dirty="0"/>
              <a:t>?</a:t>
            </a:r>
            <a:endParaRPr lang="en-US" dirty="0"/>
          </a:p>
          <a:p>
            <a:r>
              <a:rPr lang="en-US" dirty="0"/>
              <a:t>I tried to give water, and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patient</a:t>
            </a:r>
            <a:r>
              <a:rPr lang="et-EE" dirty="0"/>
              <a:t> </a:t>
            </a:r>
            <a:r>
              <a:rPr lang="en-US" dirty="0"/>
              <a:t>did not cough  </a:t>
            </a:r>
          </a:p>
          <a:p>
            <a:r>
              <a:rPr lang="et-EE" dirty="0"/>
              <a:t>I </a:t>
            </a:r>
            <a:r>
              <a:rPr lang="et-EE" dirty="0" err="1"/>
              <a:t>gave</a:t>
            </a:r>
            <a:r>
              <a:rPr lang="et-EE" dirty="0"/>
              <a:t> </a:t>
            </a:r>
            <a:r>
              <a:rPr lang="et-EE" dirty="0" err="1"/>
              <a:t>some</a:t>
            </a:r>
            <a:r>
              <a:rPr lang="et-EE" dirty="0"/>
              <a:t> </a:t>
            </a:r>
            <a:r>
              <a:rPr lang="et-EE" dirty="0" err="1"/>
              <a:t>water</a:t>
            </a:r>
            <a:r>
              <a:rPr lang="et-EE" dirty="0"/>
              <a:t> </a:t>
            </a:r>
            <a:r>
              <a:rPr lang="et-EE" dirty="0" err="1"/>
              <a:t>because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patient</a:t>
            </a:r>
            <a:r>
              <a:rPr lang="en-US" dirty="0"/>
              <a:t> wanted to drink  </a:t>
            </a:r>
          </a:p>
          <a:p>
            <a:r>
              <a:rPr lang="et-EE" dirty="0"/>
              <a:t>The </a:t>
            </a:r>
            <a:r>
              <a:rPr lang="et-EE" dirty="0" err="1"/>
              <a:t>patient</a:t>
            </a:r>
            <a:r>
              <a:rPr lang="et-EE" dirty="0"/>
              <a:t> </a:t>
            </a:r>
            <a:r>
              <a:rPr lang="en-US" dirty="0"/>
              <a:t>does not like thicken</a:t>
            </a:r>
            <a:r>
              <a:rPr lang="et-EE" dirty="0"/>
              <a:t>ed</a:t>
            </a:r>
            <a:r>
              <a:rPr lang="en-US" dirty="0"/>
              <a:t> liquids  </a:t>
            </a:r>
          </a:p>
          <a:p>
            <a:r>
              <a:rPr lang="et-EE" dirty="0"/>
              <a:t>The </a:t>
            </a:r>
            <a:r>
              <a:rPr lang="et-EE" dirty="0" err="1"/>
              <a:t>patient</a:t>
            </a:r>
            <a:r>
              <a:rPr lang="en-US" dirty="0"/>
              <a:t> does not want to eat while sitting  </a:t>
            </a:r>
            <a:endParaRPr lang="et-EE" dirty="0"/>
          </a:p>
          <a:p>
            <a:r>
              <a:rPr lang="et-EE" dirty="0"/>
              <a:t>The patient has</a:t>
            </a:r>
            <a:r>
              <a:rPr lang="en-US" dirty="0"/>
              <a:t> eaten, so there is no swallowing disorder</a:t>
            </a:r>
          </a:p>
          <a:p>
            <a:endParaRPr lang="en-US" dirty="0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77016B3C-46BA-F45B-605E-3889757DD5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764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92"/>
    </mc:Choice>
    <mc:Fallback xmlns="">
      <p:transition spd="slow" advTm="66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et" sz="4000" dirty="0">
                <a:latin typeface="+mn-lt"/>
              </a:rPr>
              <a:t>Clinical swallowing assessment </a:t>
            </a:r>
            <a:r>
              <a:rPr lang="et" sz="2400" dirty="0">
                <a:solidFill>
                  <a:schemeClr val="dk2"/>
                </a:solidFill>
                <a:latin typeface="+mn-lt"/>
              </a:rPr>
              <a:t>(conducted by a speech therapist) </a:t>
            </a:r>
            <a:endParaRPr sz="2400" dirty="0">
              <a:latin typeface="+mn-lt"/>
            </a:endParaRPr>
          </a:p>
        </p:txBody>
      </p:sp>
      <p:sp>
        <p:nvSpPr>
          <p:cNvPr id="208" name="Google Shape;208;p37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85000" lnSpcReduction="10000"/>
          </a:bodyPr>
          <a:lstStyle/>
          <a:p>
            <a:pPr marL="0" indent="0">
              <a:buClr>
                <a:schemeClr val="dk1"/>
              </a:buClr>
              <a:buSzPct val="61111"/>
              <a:buNone/>
            </a:pPr>
            <a:endParaRPr dirty="0"/>
          </a:p>
          <a:p>
            <a:pPr marL="457200" indent="-457200">
              <a:spcBef>
                <a:spcPts val="1600"/>
              </a:spcBef>
              <a:buClr>
                <a:schemeClr val="dk1"/>
              </a:buClr>
              <a:buSzPct val="61111"/>
            </a:pPr>
            <a:r>
              <a:rPr lang="et" sz="3000" b="1" dirty="0"/>
              <a:t>Getting acquainted with the medical history:</a:t>
            </a:r>
            <a:r>
              <a:rPr lang="et" sz="3000" dirty="0"/>
              <a:t> </a:t>
            </a:r>
            <a:endParaRPr sz="3000" dirty="0"/>
          </a:p>
          <a:p>
            <a:pPr marL="457200" indent="-457200">
              <a:spcBef>
                <a:spcPts val="1600"/>
              </a:spcBef>
              <a:buClr>
                <a:schemeClr val="dk1"/>
              </a:buClr>
              <a:buSzPct val="61111"/>
            </a:pPr>
            <a:r>
              <a:rPr lang="et" sz="3000" dirty="0"/>
              <a:t>age;  </a:t>
            </a:r>
            <a:endParaRPr sz="3000" dirty="0"/>
          </a:p>
          <a:p>
            <a:pPr marL="457200" indent="-457200">
              <a:spcBef>
                <a:spcPts val="1600"/>
              </a:spcBef>
              <a:buClr>
                <a:schemeClr val="dk1"/>
              </a:buClr>
              <a:buSzPct val="61111"/>
            </a:pPr>
            <a:r>
              <a:rPr lang="et" sz="3000" dirty="0"/>
              <a:t>diagnosis;   </a:t>
            </a:r>
            <a:endParaRPr sz="3000" dirty="0"/>
          </a:p>
          <a:p>
            <a:pPr marL="457200" indent="-457200">
              <a:spcBef>
                <a:spcPts val="1600"/>
              </a:spcBef>
              <a:buClr>
                <a:schemeClr val="dk1"/>
              </a:buClr>
              <a:buSzPct val="61111"/>
            </a:pPr>
            <a:r>
              <a:rPr lang="et" sz="3000" dirty="0"/>
              <a:t>the course of the disease (e.g. condition upon arrival at the hospital and now);  </a:t>
            </a:r>
            <a:endParaRPr sz="3000" dirty="0"/>
          </a:p>
          <a:p>
            <a:pPr marL="457200" indent="-457200">
              <a:spcBef>
                <a:spcPts val="1600"/>
              </a:spcBef>
              <a:buClr>
                <a:schemeClr val="dk1"/>
              </a:buClr>
              <a:buSzPct val="61111"/>
            </a:pPr>
            <a:r>
              <a:rPr lang="et" sz="3000" dirty="0"/>
              <a:t> in the case of a neurological disease, the localization and extent of brain damage (eg. acquaintance with the MRI examination);  </a:t>
            </a:r>
            <a:endParaRPr sz="3000" dirty="0"/>
          </a:p>
          <a:p>
            <a:pPr marL="457200" indent="-457200">
              <a:spcBef>
                <a:spcPts val="1600"/>
              </a:spcBef>
            </a:pPr>
            <a:r>
              <a:rPr lang="et" sz="3000" dirty="0"/>
              <a:t> information about swallowing and cognition;  </a:t>
            </a:r>
            <a:endParaRPr sz="3000" dirty="0"/>
          </a:p>
          <a:p>
            <a:pPr marL="457200" indent="-457200">
              <a:spcBef>
                <a:spcPts val="1600"/>
              </a:spcBef>
              <a:buClr>
                <a:schemeClr val="dk1"/>
              </a:buClr>
              <a:buSzPct val="61111"/>
            </a:pPr>
            <a:r>
              <a:rPr lang="et" sz="3000" dirty="0"/>
              <a:t> evaluation of the cranial nerves involved in speech and swallowing</a:t>
            </a:r>
            <a:endParaRPr sz="3000" dirty="0"/>
          </a:p>
          <a:p>
            <a:pPr marL="0" indent="0">
              <a:spcBef>
                <a:spcPts val="1600"/>
              </a:spcBef>
              <a:buClr>
                <a:schemeClr val="dk1"/>
              </a:buClr>
              <a:buSzPct val="61111"/>
              <a:buNone/>
            </a:pPr>
            <a:endParaRPr dirty="0"/>
          </a:p>
          <a:p>
            <a:pPr marL="0" indent="0">
              <a:spcBef>
                <a:spcPts val="1600"/>
              </a:spcBef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056FC73B-24A4-0252-B63B-6880E4816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955"/>
    </mc:Choice>
    <mc:Fallback xmlns="">
      <p:transition spd="slow" advTm="188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>
              <a:lnSpc>
                <a:spcPct val="115000"/>
              </a:lnSpc>
              <a:spcAft>
                <a:spcPts val="1600"/>
              </a:spcAft>
              <a:buClr>
                <a:schemeClr val="dk1"/>
              </a:buClr>
              <a:buSzPct val="61111"/>
            </a:pPr>
            <a:r>
              <a:rPr lang="et" sz="4900" dirty="0">
                <a:solidFill>
                  <a:schemeClr val="dk2"/>
                </a:solidFill>
              </a:rPr>
              <a:t>Screening tests </a:t>
            </a:r>
            <a:endParaRPr sz="4900" dirty="0"/>
          </a:p>
        </p:txBody>
      </p:sp>
      <p:sp>
        <p:nvSpPr>
          <p:cNvPr id="194" name="Google Shape;194;p3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None/>
            </a:pPr>
            <a:r>
              <a:rPr lang="et" sz="1875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GUSS</a:t>
            </a:r>
            <a:r>
              <a:rPr lang="et" sz="1875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-test (</a:t>
            </a:r>
            <a:r>
              <a:rPr lang="et" sz="1875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Gugging Swallowing Scale</a:t>
            </a:r>
            <a:r>
              <a:rPr lang="et" sz="1875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</a:t>
            </a:r>
            <a:r>
              <a:rPr lang="en-GB" sz="1875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https://youtu.be/ChkT2V7hKt0?t=11</a:t>
            </a:r>
            <a:r>
              <a:rPr lang="et-EE" sz="1875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None/>
            </a:pPr>
            <a:r>
              <a:rPr lang="en-GB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MSA</a:t>
            </a:r>
            <a:r>
              <a:rPr lang="en-GB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-test(</a:t>
            </a:r>
            <a:r>
              <a:rPr lang="en-GB" sz="2000" i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ModifiedSwallowing</a:t>
            </a:r>
            <a:r>
              <a:rPr lang="en-GB" sz="2000" i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Assessment</a:t>
            </a:r>
            <a:r>
              <a:rPr lang="en-GB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). </a:t>
            </a:r>
            <a:r>
              <a:rPr lang="en-GB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Modified Swallowing Assessment (MSA) Connecting diagnosis with nutrition therapy Dysphagia The MSA helps nursing staff identify dysphagia patients and refer them to the relevant dysphagia specialists for further assessment. </a:t>
            </a:r>
            <a:endParaRPr lang="et-EE"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None/>
            </a:pPr>
            <a:endParaRPr lang="et-EE"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None/>
            </a:pPr>
            <a:r>
              <a:rPr lang="en-GB" sz="2000" u="sng" dirty="0" err="1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gnp</a:t>
            </a:r>
            <a:r>
              <a:rPr lang="en-GB" sz="2000" u="sng" dirty="0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 Modified Swallowing Assessment Dysphagia.pdf (fresubin.com)</a:t>
            </a:r>
            <a:r>
              <a:rPr lang="en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lang="en-GB" sz="28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None/>
            </a:pPr>
            <a:endParaRPr lang="en-GB"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None/>
            </a:pPr>
            <a:endParaRPr sz="1875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67791" marR="954989" indent="-135019">
              <a:lnSpc>
                <a:spcPct val="89874"/>
              </a:lnSpc>
              <a:spcBef>
                <a:spcPts val="3381"/>
              </a:spcBef>
              <a:buClr>
                <a:schemeClr val="dk1"/>
              </a:buClr>
              <a:buSzPts val="1100"/>
              <a:buNone/>
            </a:pPr>
            <a:endParaRPr dirty="0"/>
          </a:p>
        </p:txBody>
      </p:sp>
      <p:pic>
        <p:nvPicPr>
          <p:cNvPr id="195" name="Google Shape;195;p3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101137" y="186349"/>
            <a:ext cx="2276861" cy="2571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oogle Shape;202;p36">
            <a:extLst>
              <a:ext uri="{FF2B5EF4-FFF2-40B4-BE49-F238E27FC236}">
                <a16:creationId xmlns:a16="http://schemas.microsoft.com/office/drawing/2014/main" id="{CCEBBB87-8AF9-4AE1-CD3D-E03B5822852C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 l="-3112" t="-7373" r="-3112" b="-4508"/>
          <a:stretch/>
        </p:blipFill>
        <p:spPr>
          <a:xfrm>
            <a:off x="8521806" y="3421129"/>
            <a:ext cx="2427568" cy="3250522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F76F4B74-2099-99C9-0FA8-77B2B6A4F8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22"/>
    </mc:Choice>
    <mc:Fallback xmlns="">
      <p:transition spd="slow" advTm="168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8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" dirty="0"/>
              <a:t>Instrumental assessment</a:t>
            </a:r>
            <a:r>
              <a:rPr lang="et" sz="4400" dirty="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t" sz="2000" dirty="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 Modified Barium Swallow Study (MBSS) is</a:t>
            </a:r>
            <a:r>
              <a:rPr lang="et" sz="2000" b="1" dirty="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an objective radiological diagnostic tool that assesses swallow function</a:t>
            </a:r>
            <a:endParaRPr sz="2000" dirty="0"/>
          </a:p>
        </p:txBody>
      </p:sp>
      <p:sp>
        <p:nvSpPr>
          <p:cNvPr id="214" name="Google Shape;214;p38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2500" lnSpcReduction="20000"/>
          </a:bodyPr>
          <a:lstStyle/>
          <a:p>
            <a:pPr marL="0" indent="0">
              <a:buNone/>
            </a:pPr>
            <a:endParaRPr lang="et" sz="1867" b="1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i="0" dirty="0">
                <a:solidFill>
                  <a:srgbClr val="000000"/>
                </a:solidFill>
                <a:effectLst/>
                <a:latin typeface="Söhne"/>
              </a:rPr>
              <a:t>Preparation</a:t>
            </a:r>
            <a:r>
              <a:rPr lang="et" sz="3000" dirty="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i="0" dirty="0">
                <a:solidFill>
                  <a:srgbClr val="000000"/>
                </a:solidFill>
                <a:effectLst/>
                <a:latin typeface="Söhne"/>
              </a:rPr>
              <a:t>Barium Preparation</a:t>
            </a:r>
            <a:r>
              <a:rPr lang="et" sz="3000" dirty="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i="0" dirty="0">
                <a:solidFill>
                  <a:srgbClr val="000000"/>
                </a:solidFill>
                <a:effectLst/>
                <a:latin typeface="Söhne"/>
              </a:rPr>
              <a:t>X-ray Setup</a:t>
            </a:r>
            <a:endParaRPr lang="et-EE" sz="3000" i="0" dirty="0">
              <a:solidFill>
                <a:srgbClr val="000000"/>
              </a:solidFill>
              <a:effectLst/>
              <a:latin typeface="Söhne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i="0" dirty="0">
                <a:solidFill>
                  <a:srgbClr val="000000"/>
                </a:solidFill>
                <a:effectLst/>
                <a:latin typeface="Söhne"/>
              </a:rPr>
              <a:t>Swallowing Trials</a:t>
            </a:r>
            <a:endParaRPr lang="et-EE" sz="3000" i="0" dirty="0">
              <a:solidFill>
                <a:srgbClr val="000000"/>
              </a:solidFill>
              <a:effectLst/>
              <a:latin typeface="Söhne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i="0" dirty="0">
                <a:solidFill>
                  <a:srgbClr val="000000"/>
                </a:solidFill>
                <a:effectLst/>
                <a:latin typeface="Söhne"/>
              </a:rPr>
              <a:t>Observation and Analysis</a:t>
            </a:r>
            <a:endParaRPr lang="et-EE" sz="3000" i="0" dirty="0">
              <a:solidFill>
                <a:srgbClr val="000000"/>
              </a:solidFill>
              <a:effectLst/>
              <a:latin typeface="Söhne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i="0" dirty="0">
                <a:solidFill>
                  <a:srgbClr val="000000"/>
                </a:solidFill>
                <a:effectLst/>
                <a:latin typeface="Söhne"/>
              </a:rPr>
              <a:t>Recommendations</a:t>
            </a:r>
            <a:endParaRPr sz="3000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indent="0">
              <a:spcBef>
                <a:spcPts val="1600"/>
              </a:spcBef>
              <a:buNone/>
            </a:pPr>
            <a:endParaRPr sz="1867" b="1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indent="0">
              <a:spcBef>
                <a:spcPts val="1600"/>
              </a:spcBef>
              <a:buNone/>
            </a:pPr>
            <a:endParaRPr sz="1867" b="1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indent="0">
              <a:spcBef>
                <a:spcPts val="1600"/>
              </a:spcBef>
              <a:buNone/>
            </a:pPr>
            <a:endParaRPr sz="1867" b="1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indent="0">
              <a:spcBef>
                <a:spcPts val="1600"/>
              </a:spcBef>
              <a:buNone/>
            </a:pPr>
            <a:endParaRPr sz="1867" b="1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indent="0">
              <a:spcBef>
                <a:spcPts val="1600"/>
              </a:spcBef>
              <a:spcAft>
                <a:spcPts val="1600"/>
              </a:spcAft>
              <a:buNone/>
            </a:pPr>
            <a:r>
              <a:rPr lang="et" sz="1467" u="sng" dirty="0">
                <a:solidFill>
                  <a:schemeClr val="hlink"/>
                </a:solidFill>
                <a:hlinkClick r:id="rId5"/>
              </a:rPr>
              <a:t>mbss dysphagia screening - Bing images</a:t>
            </a:r>
            <a:endParaRPr sz="1867" b="1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15" name="Google Shape;215;p3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31079" y="1536633"/>
            <a:ext cx="6682965" cy="375916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Audio 58">
            <a:hlinkClick r:id="" action="ppaction://media"/>
            <a:extLst>
              <a:ext uri="{FF2B5EF4-FFF2-40B4-BE49-F238E27FC236}">
                <a16:creationId xmlns:a16="http://schemas.microsoft.com/office/drawing/2014/main" id="{EB82ADAD-1C18-5E26-43F3-1CE81013A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38"/>
    </mc:Choice>
    <mc:Fallback xmlns="">
      <p:transition spd="slow" advTm="300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9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>
              <a:buClr>
                <a:schemeClr val="dk1"/>
              </a:buClr>
              <a:buSzPct val="39285"/>
            </a:pPr>
            <a:r>
              <a:rPr lang="et" dirty="0"/>
              <a:t>Instrumental assessment </a:t>
            </a:r>
            <a:r>
              <a:rPr lang="et" sz="2000" dirty="0">
                <a:solidFill>
                  <a:srgbClr val="2E2E2E"/>
                </a:solidFill>
                <a:highlight>
                  <a:srgbClr val="FFFFFF"/>
                </a:highlight>
              </a:rPr>
              <a:t>Fiberoptic Endoscopic Evaluation of Swallowing (</a:t>
            </a:r>
            <a:r>
              <a:rPr lang="et" sz="2000" b="1" dirty="0">
                <a:solidFill>
                  <a:srgbClr val="2E2E2E"/>
                </a:solidFill>
                <a:highlight>
                  <a:srgbClr val="FFFFFF"/>
                </a:highlight>
              </a:rPr>
              <a:t>FEES</a:t>
            </a:r>
            <a:r>
              <a:rPr lang="et" sz="2000" dirty="0">
                <a:solidFill>
                  <a:srgbClr val="2E2E2E"/>
                </a:solidFill>
                <a:highlight>
                  <a:srgbClr val="FFFFFF"/>
                </a:highlight>
              </a:rPr>
              <a:t>) </a:t>
            </a:r>
            <a:endParaRPr sz="2000" dirty="0"/>
          </a:p>
        </p:txBody>
      </p:sp>
      <p:sp>
        <p:nvSpPr>
          <p:cNvPr id="221" name="Google Shape;221;p39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Swallowing Function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Airway Protection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Laryngeal and Vocal Cord Function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Tolerance of Different Textures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Response to Interventions</a:t>
            </a:r>
            <a:endParaRPr dirty="0"/>
          </a:p>
        </p:txBody>
      </p:sp>
      <p:pic>
        <p:nvPicPr>
          <p:cNvPr id="222" name="Google Shape;222;p3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01583" y="3808401"/>
            <a:ext cx="2889421" cy="1986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39"/>
          <p:cNvPicPr preferRelativeResize="0"/>
          <p:nvPr/>
        </p:nvPicPr>
        <p:blipFill rotWithShape="1">
          <a:blip r:embed="rId6">
            <a:alphaModFix/>
          </a:blip>
          <a:srcRect r="9016" b="16666"/>
          <a:stretch/>
        </p:blipFill>
        <p:spPr>
          <a:xfrm>
            <a:off x="9191004" y="1356967"/>
            <a:ext cx="2585396" cy="245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26DE2C64-FEFF-1756-ABF7-222A6CF0A0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844"/>
    </mc:Choice>
    <mc:Fallback xmlns="">
      <p:transition spd="slow" advTm="167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12719-ADA1-30BF-ADFF-61A5F27B6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>
                <a:latin typeface="+mn-lt"/>
              </a:rPr>
              <a:t>How we can hanlde OD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51798-7B50-85DB-B7B4-6F7596B36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4151"/>
                </a:solidFill>
                <a:effectLst/>
              </a:rPr>
              <a:t>Education and Communication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Quality of Life Considerations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r>
              <a:rPr lang="en-GB" i="0" dirty="0">
                <a:solidFill>
                  <a:srgbClr val="374151"/>
                </a:solidFill>
                <a:effectLst/>
              </a:rPr>
              <a:t>End-of-Life Planning</a:t>
            </a:r>
            <a:endParaRPr lang="en-GB" dirty="0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671D4066-6CD9-1E56-97DF-D232936B67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1204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891"/>
    </mc:Choice>
    <mc:Fallback xmlns="">
      <p:transition spd="slow" advTm="57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 err="1"/>
              <a:t>Ways</a:t>
            </a:r>
            <a:r>
              <a:rPr lang="et-EE" dirty="0"/>
              <a:t> of </a:t>
            </a:r>
            <a:r>
              <a:rPr lang="et-EE" dirty="0" err="1"/>
              <a:t>eating</a:t>
            </a:r>
            <a:r>
              <a:rPr lang="et-EE" dirty="0"/>
              <a:t>/</a:t>
            </a:r>
            <a:r>
              <a:rPr lang="et-EE" dirty="0" err="1"/>
              <a:t>swollowing</a:t>
            </a:r>
            <a:r>
              <a:rPr lang="et-EE" dirty="0"/>
              <a:t> </a:t>
            </a:r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/>
              <a:t>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2400" dirty="0"/>
              <a:t>Oral</a:t>
            </a:r>
            <a:r>
              <a:rPr lang="et-EE" sz="2400" dirty="0"/>
              <a:t>:</a:t>
            </a:r>
            <a:r>
              <a:rPr lang="en-US" sz="2400" dirty="0"/>
              <a:t>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2400" dirty="0"/>
              <a:t>-Independently;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2400" dirty="0"/>
              <a:t>-Help;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2400" dirty="0"/>
              <a:t>-Feeding.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 </a:t>
            </a:r>
            <a:endParaRPr dirty="0"/>
          </a:p>
        </p:txBody>
      </p:sp>
      <p:pic>
        <p:nvPicPr>
          <p:cNvPr id="2052" name="Picture 4" descr="Image result for old men feed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84" y="2086495"/>
            <a:ext cx="5765705" cy="359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96CB41FD-44F6-E1AC-AB20-8B0FA5EF47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699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528"/>
    </mc:Choice>
    <mc:Fallback xmlns="">
      <p:transition spd="slow" advTm="168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 err="1"/>
              <a:t>Alternative</a:t>
            </a:r>
            <a:r>
              <a:rPr lang="et-EE" dirty="0"/>
              <a:t> </a:t>
            </a:r>
            <a:r>
              <a:rPr lang="et-EE" dirty="0" err="1"/>
              <a:t>feeding</a:t>
            </a:r>
            <a:r>
              <a:rPr lang="et-EE" dirty="0"/>
              <a:t> </a:t>
            </a:r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325285" y="1364156"/>
            <a:ext cx="10050087" cy="345282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25000" lnSpcReduction="20000"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/>
              <a:t>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Enteral feeding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- Nasogastric </a:t>
            </a:r>
            <a:r>
              <a:rPr lang="et-EE" sz="8000" dirty="0"/>
              <a:t>tube</a:t>
            </a:r>
            <a:r>
              <a:rPr lang="en-US" sz="8000" dirty="0"/>
              <a:t> – a probe through the nose into the stomach.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- </a:t>
            </a:r>
            <a:r>
              <a:rPr lang="en-US" sz="8000" dirty="0" err="1"/>
              <a:t>Nasojejunal</a:t>
            </a:r>
            <a:r>
              <a:rPr lang="en-US" sz="8000" dirty="0"/>
              <a:t> </a:t>
            </a:r>
            <a:r>
              <a:rPr lang="et-EE" sz="8000" dirty="0"/>
              <a:t>tube</a:t>
            </a:r>
            <a:r>
              <a:rPr lang="en-US" sz="8000" dirty="0"/>
              <a:t> - a probe through the nose and stomach to the small intestine.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- </a:t>
            </a:r>
            <a:r>
              <a:rPr lang="en-US" sz="8000" dirty="0" err="1"/>
              <a:t>gastrostoma</a:t>
            </a:r>
            <a:r>
              <a:rPr lang="en-US" sz="8000" dirty="0"/>
              <a:t> – a hole through the skin of the abdomen in the stomach.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- </a:t>
            </a:r>
            <a:r>
              <a:rPr lang="en-US" sz="8000" dirty="0" err="1"/>
              <a:t>jejunostoma</a:t>
            </a:r>
            <a:r>
              <a:rPr lang="en-US" sz="8000" dirty="0"/>
              <a:t> – a hole through the skin of the abdomen into the small intestine.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Parenteral feeding </a:t>
            </a:r>
          </a:p>
          <a:p>
            <a:pPr marL="1143000" indent="-1143000">
              <a:spcAft>
                <a:spcPts val="1600"/>
              </a:spcAft>
              <a:buFontTx/>
              <a:buChar char="-"/>
            </a:pPr>
            <a:r>
              <a:rPr lang="en-US" sz="8000" dirty="0"/>
              <a:t>venous feeding – that is, the most expensive way of feeding.</a:t>
            </a:r>
            <a:r>
              <a:rPr lang="et-EE" sz="8000" dirty="0"/>
              <a:t>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Combined feeding </a:t>
            </a:r>
            <a:endParaRPr lang="et-EE" sz="8000" dirty="0"/>
          </a:p>
          <a:p>
            <a:pPr marL="1143000" indent="-1143000">
              <a:spcAft>
                <a:spcPts val="1600"/>
              </a:spcAft>
              <a:buFontTx/>
              <a:buChar char="-"/>
            </a:pPr>
            <a:r>
              <a:rPr lang="en-US" sz="8000" dirty="0"/>
              <a:t>Oral </a:t>
            </a:r>
            <a:r>
              <a:rPr lang="et-EE" sz="8000" dirty="0"/>
              <a:t>- + </a:t>
            </a:r>
            <a:r>
              <a:rPr lang="et-EE" sz="8000" dirty="0" err="1"/>
              <a:t>enteral</a:t>
            </a:r>
            <a:r>
              <a:rPr lang="et-EE" sz="8000" dirty="0"/>
              <a:t> </a:t>
            </a:r>
            <a:r>
              <a:rPr lang="et-EE" sz="8000" dirty="0" err="1"/>
              <a:t>feeding</a:t>
            </a:r>
            <a:endParaRPr lang="en-US" sz="8000" dirty="0"/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 </a:t>
            </a:r>
            <a:endParaRPr dirty="0"/>
          </a:p>
        </p:txBody>
      </p:sp>
      <p:pic>
        <p:nvPicPr>
          <p:cNvPr id="1026" name="Picture 2" descr="page4image50917113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175" y="593367"/>
            <a:ext cx="26955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ge5image50926315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6406" y="2319827"/>
            <a:ext cx="26955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ge5image50912452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7745" y="3996227"/>
            <a:ext cx="1853739" cy="195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200C7703-F129-D6F8-CF29-9285481079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304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969"/>
    </mc:Choice>
    <mc:Fallback xmlns="">
      <p:transition spd="slow" advTm="231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" dirty="0">
                <a:latin typeface="+mn-lt"/>
              </a:rPr>
              <a:t>Dysphagia Rehabilitation</a:t>
            </a:r>
            <a:endParaRPr dirty="0">
              <a:latin typeface="+mn-lt"/>
            </a:endParaRPr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2500" lnSpcReduction="20000"/>
          </a:bodyPr>
          <a:lstStyle/>
          <a:p>
            <a:pPr marL="457200" indent="-457200">
              <a:spcAft>
                <a:spcPts val="1600"/>
              </a:spcAft>
            </a:pPr>
            <a:r>
              <a:rPr lang="en-US" dirty="0"/>
              <a:t>The purpose of swallowing therapy</a:t>
            </a:r>
            <a:r>
              <a:rPr lang="et-EE" dirty="0"/>
              <a:t>:</a:t>
            </a:r>
            <a:endParaRPr lang="en-US" dirty="0"/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Restore or maintain a person's ability to eat orally, adhering to the principle that swallowing should be safe for the patient throughout the therapy. 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Near and far goals 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Prevent the development of complications due to swallowing disorder: 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dehydration; 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calorie deficit; 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food aspiration; 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aspiration pneumonia.</a:t>
            </a:r>
            <a:endParaRPr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65A3C04-6CA8-9453-2BB0-AFE5167CF8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735"/>
    </mc:Choice>
    <mc:Fallback xmlns="">
      <p:transition spd="slow" advTm="247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 err="1">
                <a:latin typeface="+mn-lt"/>
              </a:rPr>
              <a:t>Requirements</a:t>
            </a:r>
            <a:r>
              <a:rPr lang="et-EE" dirty="0">
                <a:latin typeface="+mn-lt"/>
              </a:rPr>
              <a:t> </a:t>
            </a:r>
            <a:r>
              <a:rPr lang="et-EE" dirty="0" err="1">
                <a:latin typeface="+mn-lt"/>
              </a:rPr>
              <a:t>for</a:t>
            </a:r>
            <a:r>
              <a:rPr lang="et-EE" dirty="0">
                <a:latin typeface="+mn-lt"/>
              </a:rPr>
              <a:t> </a:t>
            </a:r>
            <a:r>
              <a:rPr lang="et-EE" dirty="0" err="1">
                <a:latin typeface="+mn-lt"/>
              </a:rPr>
              <a:t>the</a:t>
            </a:r>
            <a:r>
              <a:rPr lang="et-EE" dirty="0">
                <a:latin typeface="+mn-lt"/>
              </a:rPr>
              <a:t> </a:t>
            </a:r>
            <a:r>
              <a:rPr lang="et-EE" dirty="0" err="1">
                <a:latin typeface="+mn-lt"/>
              </a:rPr>
              <a:t>patient</a:t>
            </a:r>
            <a:endParaRPr dirty="0">
              <a:latin typeface="+mn-lt"/>
            </a:endParaRPr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/>
              <a:t>The patient must be able to cooperate: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actively participate in the therapy process (awake, without deep disturbance of consciousness, motivated, there is a criticism of the disease);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understand the orders given to him (oral, written)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b="1" dirty="0"/>
              <a:t>A prerequisite for direct swallowing therapy is the presence of a cough reflex (so that the person can expel the aspirated fluid/food from the respiratory tract)! </a:t>
            </a:r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56B80A7D-A9FC-69F7-89DC-DBAD0DACFA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5421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482"/>
    </mc:Choice>
    <mc:Fallback xmlns="">
      <p:transition spd="slow" advTm="85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 err="1">
                <a:latin typeface="+mn-lt"/>
              </a:rPr>
              <a:t>Thermal-tactile</a:t>
            </a:r>
            <a:r>
              <a:rPr lang="et-EE" dirty="0">
                <a:latin typeface="+mn-lt"/>
              </a:rPr>
              <a:t> </a:t>
            </a:r>
            <a:r>
              <a:rPr lang="et-EE" dirty="0" err="1">
                <a:latin typeface="+mn-lt"/>
              </a:rPr>
              <a:t>stimulation</a:t>
            </a:r>
            <a:r>
              <a:rPr lang="et-EE" dirty="0">
                <a:latin typeface="+mn-lt"/>
              </a:rPr>
              <a:t> (TTS) </a:t>
            </a: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/>
              <a:t>• Purpose: to give the cerebral cortex and - strain a signal to trigger the swallowing reflex faster.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• </a:t>
            </a:r>
            <a:r>
              <a:rPr lang="et-EE" dirty="0" err="1"/>
              <a:t>Tools</a:t>
            </a:r>
            <a:r>
              <a:rPr lang="en-US" dirty="0"/>
              <a:t>: cold ice sticks. To get from the refrigerator to the </a:t>
            </a:r>
            <a:r>
              <a:rPr lang="en-US" dirty="0" err="1"/>
              <a:t>pt</a:t>
            </a:r>
            <a:r>
              <a:rPr lang="en-US" dirty="0"/>
              <a:t>, use a thermos cup so that the piece does not melt. A spoon placed in ice water to cool is also suitable.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• </a:t>
            </a:r>
            <a:r>
              <a:rPr lang="et-EE" dirty="0" err="1"/>
              <a:t>Realization</a:t>
            </a:r>
            <a:r>
              <a:rPr lang="en-US" dirty="0"/>
              <a:t>: rubbed vertically along the anterior throat arches 4-5 times – from the center to the left and from the center to the right.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 </a:t>
            </a:r>
            <a:r>
              <a:rPr lang="en-US" b="1" dirty="0"/>
              <a:t>Used in patients whose swallowing disorder is caused by a sensory deficit</a:t>
            </a:r>
            <a:r>
              <a:rPr lang="en-US" dirty="0"/>
              <a:t>.</a:t>
            </a:r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335DE6A-872C-2D8B-86DE-AFBC46FE3B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908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725"/>
    </mc:Choice>
    <mc:Fallback xmlns="">
      <p:transition spd="slow" advTm="160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 err="1"/>
              <a:t>Swallowing</a:t>
            </a:r>
            <a:r>
              <a:rPr lang="et-EE" dirty="0"/>
              <a:t> </a:t>
            </a:r>
            <a:r>
              <a:rPr lang="et-EE" dirty="0" err="1"/>
              <a:t>maneuvers</a:t>
            </a:r>
            <a:r>
              <a:rPr lang="et-EE" dirty="0"/>
              <a:t> </a:t>
            </a:r>
            <a:r>
              <a:rPr lang="et-EE" dirty="0" err="1"/>
              <a:t>or</a:t>
            </a:r>
            <a:r>
              <a:rPr lang="et-EE" dirty="0"/>
              <a:t> </a:t>
            </a:r>
            <a:r>
              <a:rPr lang="et-EE" dirty="0" err="1"/>
              <a:t>techniques</a:t>
            </a: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85000" lnSpcReduction="20000"/>
          </a:bodyPr>
          <a:lstStyle/>
          <a:p>
            <a:pPr marL="457200" indent="-457200">
              <a:spcAft>
                <a:spcPts val="1600"/>
              </a:spcAft>
            </a:pPr>
            <a:r>
              <a:rPr lang="et-EE" dirty="0"/>
              <a:t> Effortful Swallow    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t-EE" dirty="0"/>
              <a:t>  </a:t>
            </a:r>
            <a:endParaRPr lang="en-US" dirty="0"/>
          </a:p>
          <a:p>
            <a:pPr marL="457200" indent="-457200">
              <a:spcAft>
                <a:spcPts val="1600"/>
              </a:spcAft>
            </a:pPr>
            <a:r>
              <a:rPr lang="en-US" dirty="0" err="1"/>
              <a:t>Supraglot</a:t>
            </a:r>
            <a:r>
              <a:rPr lang="et-EE" dirty="0"/>
              <a:t>t</a:t>
            </a:r>
            <a:r>
              <a:rPr lang="en-US" dirty="0" err="1"/>
              <a:t>ic</a:t>
            </a:r>
            <a:r>
              <a:rPr lang="en-US" dirty="0"/>
              <a:t> swallowing</a:t>
            </a:r>
            <a:endParaRPr lang="et-EE" dirty="0"/>
          </a:p>
          <a:p>
            <a:pPr marL="0" indent="0">
              <a:spcAft>
                <a:spcPts val="1600"/>
              </a:spcAft>
              <a:buNone/>
            </a:pPr>
            <a:r>
              <a:rPr lang="et-EE" dirty="0"/>
              <a:t>              </a:t>
            </a:r>
            <a:endParaRPr lang="en-US" dirty="0"/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Super- supraglottic swallowing  </a:t>
            </a:r>
            <a:endParaRPr lang="et-EE" dirty="0"/>
          </a:p>
          <a:p>
            <a:pPr marL="457200" indent="-457200">
              <a:spcAft>
                <a:spcPts val="1600"/>
              </a:spcAft>
            </a:pPr>
            <a:endParaRPr lang="et-EE" dirty="0"/>
          </a:p>
          <a:p>
            <a:pPr marL="457200" indent="-457200">
              <a:spcAft>
                <a:spcPts val="1600"/>
              </a:spcAft>
            </a:pPr>
            <a:endParaRPr lang="et-EE" dirty="0"/>
          </a:p>
          <a:p>
            <a:pPr marL="0" indent="0">
              <a:spcAft>
                <a:spcPts val="1600"/>
              </a:spcAft>
              <a:buNone/>
            </a:pPr>
            <a:r>
              <a:rPr lang="et-EE" sz="1300" dirty="0"/>
              <a:t>https://www.uhcw.nhs.uk/download/clientfiles/files/Patient%20Information%20Leaflets/Clinical%20Support%20Services/Speech%20_%20Language%20Therapy/Swallowing%20Exercises%20for%20Head%20%20Ne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t-EE" sz="1300" dirty="0"/>
              <a:t>ck%20Patients.pdf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1300" dirty="0"/>
              <a:t>https://www.differencebetween.com/what-is-the-difference-between-supraglottic-and-super-supraglottic-swallow</a:t>
            </a:r>
            <a:r>
              <a:rPr lang="et-EE" sz="1300" dirty="0"/>
              <a:t>                     </a:t>
            </a:r>
            <a:endParaRPr lang="en-US" sz="1300" dirty="0"/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B96075-DA1C-851F-E83B-CB689879E7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2088" y="1261371"/>
            <a:ext cx="2733675" cy="16668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A00F57-6702-CA7A-480C-9F800CBE81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3412" y="2291358"/>
            <a:ext cx="2657475" cy="1714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2D27ABB-1728-F554-D82E-7A5B89866C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5013" y="2886767"/>
            <a:ext cx="2190750" cy="2085975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4272F8C-475B-8A11-7051-DF6E05629C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567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414"/>
    </mc:Choice>
    <mc:Fallback xmlns="">
      <p:transition spd="slow" advTm="113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AB750-7089-0A7D-90FC-E43C8A56E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t-EE" dirty="0">
                <a:latin typeface="+mn-lt"/>
              </a:rPr>
              <a:t>Swallowing maneuvers or techniques</a:t>
            </a:r>
            <a:endParaRPr lang="en-GB" dirty="0"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F6E2C1-4751-C824-0311-D190BFFDEE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9650" y="1393467"/>
            <a:ext cx="11360800" cy="4555200"/>
          </a:xfrm>
        </p:spPr>
        <p:txBody>
          <a:bodyPr>
            <a:normAutofit/>
          </a:bodyPr>
          <a:lstStyle/>
          <a:p>
            <a:pPr marL="457200" indent="-457200">
              <a:spcAft>
                <a:spcPts val="1600"/>
              </a:spcAft>
            </a:pPr>
            <a:r>
              <a:rPr lang="en-US" dirty="0"/>
              <a:t>Mendelsohn maneuver </a:t>
            </a:r>
            <a:r>
              <a:rPr lang="et-EE" dirty="0"/>
              <a:t> </a:t>
            </a:r>
            <a:r>
              <a:rPr lang="et-EE" sz="1000" dirty="0">
                <a:hlinkClick r:id="rId5"/>
              </a:rPr>
              <a:t>https://www.youtube.com/watch?v=K5AtuodGvjc</a:t>
            </a:r>
            <a:endParaRPr lang="et-EE" sz="1000" dirty="0"/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Masako maneuver </a:t>
            </a:r>
            <a:r>
              <a:rPr lang="en-US" sz="900" dirty="0"/>
              <a:t>https://www.healthxchange.sg/head-neck/brain-nervous-system/masako-maneuver</a:t>
            </a:r>
          </a:p>
          <a:p>
            <a:pPr marL="457200" indent="-457200">
              <a:spcAft>
                <a:spcPts val="1600"/>
              </a:spcAft>
            </a:pPr>
            <a:r>
              <a:rPr lang="en-US" dirty="0"/>
              <a:t>Shaker maneuver </a:t>
            </a:r>
            <a:r>
              <a:rPr lang="et-EE" dirty="0"/>
              <a:t>  </a:t>
            </a:r>
            <a:r>
              <a:rPr lang="et-EE" sz="900" dirty="0"/>
              <a:t> https://www.kentcht.nhs.uk/leaflet/shaker-exercises-or-head-lifts/</a:t>
            </a:r>
          </a:p>
          <a:p>
            <a:pPr marL="0" indent="0">
              <a:spcAft>
                <a:spcPts val="1600"/>
              </a:spcAft>
              <a:buNone/>
            </a:pPr>
            <a:endParaRPr lang="et-EE" dirty="0"/>
          </a:p>
          <a:p>
            <a:pPr marL="0" indent="0">
              <a:spcAft>
                <a:spcPts val="1600"/>
              </a:spcAft>
              <a:buNone/>
            </a:pPr>
            <a:endParaRPr lang="et-EE" dirty="0">
              <a:hlinkClick r:id="rId6"/>
            </a:endParaRPr>
          </a:p>
          <a:p>
            <a:pPr marL="0" indent="0">
              <a:spcAft>
                <a:spcPts val="1600"/>
              </a:spcAft>
              <a:buNone/>
            </a:pPr>
            <a:endParaRPr lang="et-EE" dirty="0">
              <a:hlinkClick r:id="rId6"/>
            </a:endParaRPr>
          </a:p>
          <a:p>
            <a:pPr marL="0" indent="0">
              <a:spcAft>
                <a:spcPts val="1600"/>
              </a:spcAft>
              <a:buNone/>
            </a:pPr>
            <a:r>
              <a:rPr lang="en-US" sz="1400" dirty="0">
                <a:hlinkClick r:id="rId6"/>
              </a:rPr>
              <a:t>Swallowing Exercises | National Foundation of Swallowing Disorders (swallowingdisorderfoundation.com)</a:t>
            </a:r>
            <a:endParaRPr lang="en-US" sz="1400" dirty="0"/>
          </a:p>
          <a:p>
            <a:pPr marL="0" indent="0">
              <a:spcAft>
                <a:spcPts val="1600"/>
              </a:spcAft>
              <a:buNone/>
            </a:pPr>
            <a:endParaRPr lang="et-EE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67FE18-434A-4A15-794B-FC4CE2C89F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82025" y="778759"/>
            <a:ext cx="2857500" cy="1600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C0EEFB-5ACC-0D20-74E4-66A1F5DFAE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39212" y="2878021"/>
            <a:ext cx="2714625" cy="16859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7A3DAA-1692-B035-E13F-847BABCE8B7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61000" y="3373321"/>
            <a:ext cx="3829050" cy="1190625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30D01D4-4793-4646-F089-690B6F48CB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924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741"/>
    </mc:Choice>
    <mc:Fallback xmlns="">
      <p:transition spd="slow" advTm="115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/>
              <a:t>Oral </a:t>
            </a:r>
            <a:r>
              <a:rPr lang="et-EE" dirty="0" err="1"/>
              <a:t>hygiene</a:t>
            </a: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260025" y="1639475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t-EE" dirty="0"/>
              <a:t>Normal swallowing is dependant on oral hygene. </a:t>
            </a:r>
            <a:r>
              <a:rPr lang="en-US" dirty="0"/>
              <a:t>A severe swallowing disorder can become a mild swallowing disorder</a:t>
            </a:r>
            <a:r>
              <a:rPr lang="et-EE" dirty="0"/>
              <a:t> with proper oral hygene</a:t>
            </a:r>
            <a:r>
              <a:rPr lang="en-US" dirty="0"/>
              <a:t>.</a:t>
            </a:r>
            <a:endParaRPr lang="et-EE" dirty="0"/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Preventing Infections 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Maintaining Oral Comfort</a:t>
            </a:r>
            <a:endParaRPr lang="et-EE" i="0" dirty="0">
              <a:solidFill>
                <a:srgbClr val="374151"/>
              </a:solidFill>
              <a:effectLst/>
            </a:endParaRPr>
          </a:p>
          <a:p>
            <a:pPr marL="457200" indent="-457200">
              <a:spcAft>
                <a:spcPts val="1600"/>
              </a:spcAft>
            </a:pPr>
            <a:r>
              <a:rPr lang="en-GB" i="0" dirty="0">
                <a:solidFill>
                  <a:srgbClr val="374151"/>
                </a:solidFill>
                <a:effectLst/>
              </a:rPr>
              <a:t>Supporting Swallowing Function</a:t>
            </a:r>
            <a:endParaRPr lang="et-EE" i="0" dirty="0">
              <a:solidFill>
                <a:srgbClr val="374151"/>
              </a:solidFill>
              <a:effectLst/>
            </a:endParaRPr>
          </a:p>
        </p:txBody>
      </p:sp>
      <p:pic>
        <p:nvPicPr>
          <p:cNvPr id="4098" name="Picture 2" descr="https://lh3.googleusercontent.com/lkX34htieTghlqke1wTxYhqJvZlQudi_pwL0o35SutTR7JnQYJdG9WcCpfwSVKcVY8S029Jn2slk02GAQqRKZcHvhminO6IMefXiQHemPTZRQoPF-MgGnd3op4eMN_X91WkaYSWQkwmnpCApsjQf2OuHqlXXcUOvUxY2OUJwLuS1FVinzwr0F1s5HcwEnu8=s204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518" y="2998369"/>
            <a:ext cx="1995055" cy="265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lh3.googleusercontent.com/4Nw__Fy5wUegD3NPIQXY1s5BwDE1LTOgwGZWYepiF3LlR59ohEdNs0Zt-yajozJiSJAY3tSUilZAVe2EATYswLCw8kh45h0VMIqoVhl4H3uJJ1lHm290dYkcwVAMOOZLdtkxLw-HzRp4tXBhJF2xKKBvPogefxfJl4hRYIQg_nM3_0EY5CbRB95lp5GHJYk=s204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7330" y="3006272"/>
            <a:ext cx="1989108" cy="264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20683D1-BA13-1EAC-C876-74E0573E1F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5970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270"/>
    </mc:Choice>
    <mc:Fallback xmlns="">
      <p:transition spd="slow" advTm="146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n-US" dirty="0">
                <a:latin typeface="+mn-lt"/>
              </a:rPr>
              <a:t>How often to clean the mouth?</a:t>
            </a: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/>
              <a:t>In a person who eats orally, 2 times a day, at least 2 minutes.</a:t>
            </a:r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In a person fed through a nasogastric </a:t>
            </a:r>
            <a:r>
              <a:rPr lang="et-EE" dirty="0"/>
              <a:t>tube</a:t>
            </a:r>
            <a:r>
              <a:rPr lang="en-US" dirty="0"/>
              <a:t> and gastrostomy 4 times a day.</a:t>
            </a:r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5122" name="Picture 2" descr="https://lh5.googleusercontent.com/aM_6Xo4TFxc3Ouah5WazvH4B0vO2isMfwJ-eRt1OalFescZnZF1EMKIhGxF107MgGdVVajSDFF2ITpheZXc9idoSH_TXv0j6I3TvdX8ybxXOfhjRyl79IZgFejPWpoKTHGTWI5zbTWqAk_eJUhJCUM1F4ijOsHPAWphadxKJBULU86bvTUiGYo8UYJ-JaS4=s204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54" y="2929918"/>
            <a:ext cx="3429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lh3.googleusercontent.com/5tPkqQt67uCFG-Zj81Jpti7vXybZ79He2bV69duVuMlX1NCsQF8K9fyDrhUUijnkMhDJfOTZeiAjKXP2Hgb1L471oDvG01M6HyXIVudIBLgfAN32Km3Z113j9q8PU9DIZWQETBjpBDJ8FNORqARx_cbQYclWN-9BZTWcfKomv88SygBQcNEt0opXCi5g9pg=s204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077" y="3300152"/>
            <a:ext cx="2604410" cy="346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C0F621D-B0F9-13E7-6D09-9BB04E0657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5318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531"/>
    </mc:Choice>
    <mc:Fallback xmlns="">
      <p:transition spd="slow" advTm="83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/>
              <a:t>ABC of </a:t>
            </a:r>
            <a:r>
              <a:rPr lang="et-EE" dirty="0" err="1"/>
              <a:t>safe</a:t>
            </a:r>
            <a:r>
              <a:rPr lang="et-EE" dirty="0"/>
              <a:t> </a:t>
            </a:r>
            <a:r>
              <a:rPr lang="et-EE" dirty="0" err="1"/>
              <a:t>swallowing</a:t>
            </a:r>
            <a:r>
              <a:rPr lang="et-EE" dirty="0"/>
              <a:t>:</a:t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64589"/>
            <a:ext cx="9031454" cy="2627985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25000" lnSpcReduction="20000"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t-EE" dirty="0"/>
              <a:t> </a:t>
            </a:r>
            <a:r>
              <a:rPr lang="en-US" sz="8000" dirty="0"/>
              <a:t>1. Make sure the patient is awake!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2. Ensure the correct position for the patient!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3. Ensure that the patient is focused on eating/drinking!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4. Take the time to feed the patient! Do not rush!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5. Encourage the patient to eat on their own!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6. Watch the patient carefully while eating!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7. Put dentures in the patient's mouth while eating!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8. Make sure the patient got the right food from the kitchen!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9. Offer food in small mouthfuls!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sz="8000" dirty="0"/>
              <a:t>10.Place food on the side where there is more strength and / or cognition</a:t>
            </a:r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3074" name="Picture 2" descr="https://lh6.googleusercontent.com/2ZLktfyZbza9HJOOXLJNgt35XGaKnfP95kCKiYPld6ICcca_jmm2zH4okVCREjbyyJzehT2wyTG2bUPf_D3xwKfiRxDZKceuJkMYk_UDZQYpdpVZVitxztllyifb2Gm-pXht4XZFzBkL4fpJc4e8sFyhwOUNOJENiZ_rCETl27yaklsy0lzk1E2qJoX_K_c=s204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029" y="120485"/>
            <a:ext cx="3877032" cy="27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lh6.googleusercontent.com/0bE5LzdOjwexRUt4MMImgKcDTT9UuGXNRN4WJwdmqpplSHSKzS5YQ5UjdJ9K-QgFQeJLwCPVmTQC4888VmG32zGwtCQxOM9r-CRulhYUx-fJU5IsrRlguNeO6lmYYrGHig5VCCmQbSDABokE75sUZPtcIeqygUj5yhlTD8Bns5POlhCNFSVQE2uhBdW0Ziw=s204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960" y="2851265"/>
            <a:ext cx="3333440" cy="263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0589013-D795-22EF-F998-D75076979E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396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60"/>
    </mc:Choice>
    <mc:Fallback xmlns="">
      <p:transition spd="slow" advTm="71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/>
              <a:t>ABC of </a:t>
            </a:r>
            <a:r>
              <a:rPr lang="et-EE" dirty="0" err="1"/>
              <a:t>safe</a:t>
            </a:r>
            <a:r>
              <a:rPr lang="et-EE" dirty="0"/>
              <a:t> </a:t>
            </a:r>
            <a:r>
              <a:rPr lang="et-EE" dirty="0" err="1"/>
              <a:t>swallowing</a:t>
            </a:r>
            <a:r>
              <a:rPr lang="et-EE" dirty="0"/>
              <a:t>:</a:t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70000" lnSpcReduction="20000"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/>
              <a:t>11.Make sure </a:t>
            </a:r>
            <a:r>
              <a:rPr lang="et-EE" dirty="0"/>
              <a:t>their</a:t>
            </a:r>
            <a:r>
              <a:rPr lang="en-US" dirty="0"/>
              <a:t> mouth is empty before the next mouthful!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12.Check that food does not accumulate in the cheek!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13.Offer liquids slowly in</a:t>
            </a:r>
            <a:r>
              <a:rPr lang="et-EE" dirty="0"/>
              <a:t> small</a:t>
            </a:r>
            <a:r>
              <a:rPr lang="en-US" dirty="0"/>
              <a:t> sip</a:t>
            </a:r>
            <a:r>
              <a:rPr lang="et-EE" dirty="0"/>
              <a:t>s</a:t>
            </a:r>
            <a:r>
              <a:rPr lang="en-US" dirty="0"/>
              <a:t>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14.Use thickened liquids if necessary!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15.Don't use a drinking straw! Use special dishes!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16.Make sure that the patient swallows after every mouthful / sip!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17.Stop </a:t>
            </a:r>
            <a:r>
              <a:rPr lang="et-EE" dirty="0"/>
              <a:t>offering foor/drink </a:t>
            </a:r>
            <a:r>
              <a:rPr lang="en-US" dirty="0"/>
              <a:t>when the patient starts coughing!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18. check </a:t>
            </a:r>
            <a:r>
              <a:rPr lang="et-EE" dirty="0"/>
              <a:t>for wet voice by asking the patient to vocalise</a:t>
            </a:r>
            <a:r>
              <a:rPr lang="en-US" dirty="0"/>
              <a:t>, if necessary, ask to swallow again and / or cough!</a:t>
            </a:r>
            <a:endParaRPr lang="et-EE" dirty="0"/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19.If possible, </a:t>
            </a:r>
            <a:r>
              <a:rPr lang="et-EE" dirty="0"/>
              <a:t>after eating, leave the patient in the same </a:t>
            </a:r>
            <a:r>
              <a:rPr lang="en-US" dirty="0"/>
              <a:t>position for about 20 minutes!  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US" dirty="0"/>
              <a:t>20.</a:t>
            </a:r>
            <a:r>
              <a:rPr lang="et-EE" dirty="0"/>
              <a:t>Explain</a:t>
            </a:r>
            <a:r>
              <a:rPr lang="en-US" dirty="0"/>
              <a:t> your activities</a:t>
            </a:r>
            <a:r>
              <a:rPr lang="et-EE" dirty="0"/>
              <a:t> to the patient</a:t>
            </a:r>
            <a:r>
              <a:rPr lang="en-US" dirty="0"/>
              <a:t>! Ask</a:t>
            </a:r>
            <a:r>
              <a:rPr lang="et-EE" dirty="0"/>
              <a:t> for</a:t>
            </a:r>
            <a:r>
              <a:rPr lang="en-US" dirty="0"/>
              <a:t> the patient</a:t>
            </a:r>
            <a:r>
              <a:rPr lang="et-EE" dirty="0"/>
              <a:t>’s</a:t>
            </a:r>
            <a:r>
              <a:rPr lang="en-US" dirty="0"/>
              <a:t> for feedback! </a:t>
            </a:r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9CCB656F-5FEC-F7B6-5CE2-28995DC75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537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912"/>
    </mc:Choice>
    <mc:Fallback xmlns="">
      <p:transition spd="slow" advTm="73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FAFB5-3CFF-E26B-5236-1C724183A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t-EE" b="1" dirty="0"/>
              <a:t>Thank you for listening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C00695-03AB-72BA-C09B-60434FC7E8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92B3D6A-6750-F7B0-4BC6-5064C75327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176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99"/>
    </mc:Choice>
    <mc:Fallback xmlns="">
      <p:transition spd="slow" advTm="7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0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r>
              <a:rPr lang="et-EE" dirty="0" err="1"/>
              <a:t>Articles</a:t>
            </a: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r>
              <a:rPr lang="et-EE" dirty="0"/>
              <a:t/>
            </a:r>
            <a:br>
              <a:rPr lang="et-EE" dirty="0"/>
            </a:br>
            <a:endParaRPr dirty="0"/>
          </a:p>
        </p:txBody>
      </p:sp>
      <p:sp>
        <p:nvSpPr>
          <p:cNvPr id="229" name="Google Shape;229;p40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/>
          </a:bodyPr>
          <a:lstStyle/>
          <a:p>
            <a:pPr marL="0" indent="0">
              <a:spcAft>
                <a:spcPts val="1600"/>
              </a:spcAft>
              <a:buNone/>
            </a:pPr>
            <a:r>
              <a:rPr lang="en-US" dirty="0">
                <a:hlinkClick r:id="rId3"/>
              </a:rPr>
              <a:t>http://96.126.98.199/index.php/joghr/article/view/883</a:t>
            </a:r>
            <a:endParaRPr lang="et-EE" dirty="0"/>
          </a:p>
          <a:p>
            <a:pPr marL="0" indent="0">
              <a:spcAft>
                <a:spcPts val="1600"/>
              </a:spcAft>
              <a:buNone/>
            </a:pPr>
            <a:r>
              <a:rPr lang="en-US" b="1" dirty="0"/>
              <a:t>PDF]</a:t>
            </a:r>
            <a:r>
              <a:rPr lang="en-US" dirty="0"/>
              <a:t> </a:t>
            </a:r>
            <a:r>
              <a:rPr lang="en-US" dirty="0">
                <a:hlinkClick r:id="rId4"/>
              </a:rPr>
              <a:t>Oropharyngeal </a:t>
            </a:r>
            <a:r>
              <a:rPr lang="en-US" b="1" dirty="0">
                <a:hlinkClick r:id="rId4"/>
              </a:rPr>
              <a:t>dysphagia</a:t>
            </a:r>
            <a:r>
              <a:rPr lang="en-US" dirty="0">
                <a:hlinkClick r:id="rId4"/>
              </a:rPr>
              <a:t>: An </a:t>
            </a:r>
            <a:r>
              <a:rPr lang="en-US" b="1" dirty="0">
                <a:hlinkClick r:id="rId4"/>
              </a:rPr>
              <a:t>overview</a:t>
            </a:r>
            <a:endParaRPr lang="et-EE" b="1" dirty="0"/>
          </a:p>
          <a:p>
            <a:pPr marL="0" indent="0">
              <a:spcAft>
                <a:spcPts val="1600"/>
              </a:spcAft>
              <a:buNone/>
            </a:pPr>
            <a:r>
              <a:rPr lang="en-US" b="1" dirty="0"/>
              <a:t>[HTML]</a:t>
            </a:r>
            <a:r>
              <a:rPr lang="en-US" dirty="0"/>
              <a:t> </a:t>
            </a:r>
            <a:r>
              <a:rPr lang="en-US" b="1" u="sng" dirty="0">
                <a:hlinkClick r:id="rId5"/>
              </a:rPr>
              <a:t>Dysphagia </a:t>
            </a:r>
            <a:r>
              <a:rPr lang="en-US" u="sng" dirty="0">
                <a:hlinkClick r:id="rId5"/>
              </a:rPr>
              <a:t>in Parkinson's disease</a:t>
            </a:r>
            <a:endParaRPr lang="en-US" dirty="0"/>
          </a:p>
          <a:p>
            <a:pPr marL="0" indent="0">
              <a:spcAft>
                <a:spcPts val="1600"/>
              </a:spcAft>
              <a:buNone/>
            </a:pPr>
            <a:r>
              <a:rPr lang="en-US" b="1" dirty="0"/>
              <a:t>[HTML]</a:t>
            </a:r>
            <a:r>
              <a:rPr lang="en-US" dirty="0"/>
              <a:t> </a:t>
            </a:r>
            <a:r>
              <a:rPr lang="en-US" dirty="0">
                <a:hlinkClick r:id="rId6"/>
              </a:rPr>
              <a:t>An </a:t>
            </a:r>
            <a:r>
              <a:rPr lang="en-US" b="1" dirty="0">
                <a:hlinkClick r:id="rId6"/>
              </a:rPr>
              <a:t>overview </a:t>
            </a:r>
            <a:r>
              <a:rPr lang="en-US" dirty="0">
                <a:hlinkClick r:id="rId6"/>
              </a:rPr>
              <a:t>of the molecular mechanisms and novel roles of Nrf2 in </a:t>
            </a:r>
            <a:r>
              <a:rPr lang="en-US" b="1" dirty="0">
                <a:hlinkClick r:id="rId6"/>
              </a:rPr>
              <a:t>neurodegenerative </a:t>
            </a:r>
            <a:r>
              <a:rPr lang="en-US" dirty="0">
                <a:hlinkClick r:id="rId6"/>
              </a:rPr>
              <a:t>disorders</a:t>
            </a:r>
            <a:endParaRPr lang="et-EE" dirty="0"/>
          </a:p>
          <a:p>
            <a:pPr marL="0" indent="0">
              <a:spcAft>
                <a:spcPts val="1600"/>
              </a:spcAft>
              <a:buNone/>
            </a:pPr>
            <a:r>
              <a:rPr lang="en-US" u="sng" dirty="0">
                <a:hlinkClick r:id="rId7"/>
              </a:rPr>
              <a:t>The management of </a:t>
            </a:r>
            <a:r>
              <a:rPr lang="en-US" b="1" u="sng" dirty="0">
                <a:hlinkClick r:id="rId7"/>
              </a:rPr>
              <a:t>dysphagia </a:t>
            </a:r>
            <a:r>
              <a:rPr lang="en-US" u="sng" dirty="0">
                <a:hlinkClick r:id="rId7"/>
              </a:rPr>
              <a:t>in </a:t>
            </a:r>
            <a:r>
              <a:rPr lang="en-US" b="1" u="sng" dirty="0">
                <a:hlinkClick r:id="rId7"/>
              </a:rPr>
              <a:t>neurodegenerative </a:t>
            </a:r>
            <a:r>
              <a:rPr lang="en-US" u="sng" dirty="0">
                <a:hlinkClick r:id="rId7"/>
              </a:rPr>
              <a:t>disorders: Hospice caregivers' perceptions and practices</a:t>
            </a: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lang="en-US" dirty="0"/>
          </a:p>
          <a:p>
            <a:pPr marL="0" indent="0">
              <a:spcAft>
                <a:spcPts val="160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9575849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1A622-FFA0-F85C-8022-43E892253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4381187"/>
            <a:ext cx="8030817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t-EE" sz="8000" dirty="0" err="1"/>
              <a:t>Workshop</a:t>
            </a:r>
            <a:endParaRPr lang="en-US" sz="8000" b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0400737-6D6B-330D-793F-7629AE449833}"/>
              </a:ext>
            </a:extLst>
          </p:cNvPr>
          <p:cNvSpPr/>
          <p:nvPr/>
        </p:nvSpPr>
        <p:spPr>
          <a:xfrm rot="1221493">
            <a:off x="1209643" y="120994"/>
            <a:ext cx="2244172" cy="7357146"/>
          </a:xfrm>
          <a:custGeom>
            <a:avLst/>
            <a:gdLst>
              <a:gd name="connsiteX0" fmla="*/ 2603342 w 4805069"/>
              <a:gd name="connsiteY0" fmla="*/ 4867 h 6683146"/>
              <a:gd name="connsiteX1" fmla="*/ 2559168 w 4805069"/>
              <a:gd name="connsiteY1" fmla="*/ 3348832 h 6683146"/>
              <a:gd name="connsiteX2" fmla="*/ 36838 w 4805069"/>
              <a:gd name="connsiteY2" fmla="*/ 6679545 h 6683146"/>
              <a:gd name="connsiteX3" fmla="*/ 4750194 w 4805069"/>
              <a:gd name="connsiteY3" fmla="*/ 2703893 h 6683146"/>
              <a:gd name="connsiteX4" fmla="*/ 2603342 w 4805069"/>
              <a:gd name="connsiteY4" fmla="*/ 4867 h 6683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05069" h="6683146">
                <a:moveTo>
                  <a:pt x="2603342" y="4867"/>
                </a:moveTo>
                <a:cubicBezTo>
                  <a:pt x="2238171" y="112357"/>
                  <a:pt x="2986919" y="2236386"/>
                  <a:pt x="2559168" y="3348832"/>
                </a:cubicBezTo>
                <a:cubicBezTo>
                  <a:pt x="2131417" y="4461278"/>
                  <a:pt x="-328333" y="6787035"/>
                  <a:pt x="36838" y="6679545"/>
                </a:cubicBezTo>
                <a:cubicBezTo>
                  <a:pt x="402009" y="6572055"/>
                  <a:pt x="4321707" y="3813394"/>
                  <a:pt x="4750194" y="2703893"/>
                </a:cubicBezTo>
                <a:cubicBezTo>
                  <a:pt x="5178681" y="1594392"/>
                  <a:pt x="2968513" y="-102623"/>
                  <a:pt x="2603342" y="4867"/>
                </a:cubicBezTo>
                <a:close/>
              </a:path>
            </a:pathLst>
          </a:cu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5683434-6E4C-0AC9-6ECA-DDA4EF28C1DB}"/>
              </a:ext>
            </a:extLst>
          </p:cNvPr>
          <p:cNvSpPr/>
          <p:nvPr/>
        </p:nvSpPr>
        <p:spPr>
          <a:xfrm rot="1221493">
            <a:off x="973281" y="1565743"/>
            <a:ext cx="4507247" cy="6201481"/>
          </a:xfrm>
          <a:custGeom>
            <a:avLst/>
            <a:gdLst>
              <a:gd name="connsiteX0" fmla="*/ 2603342 w 4805069"/>
              <a:gd name="connsiteY0" fmla="*/ 4867 h 6683146"/>
              <a:gd name="connsiteX1" fmla="*/ 2559168 w 4805069"/>
              <a:gd name="connsiteY1" fmla="*/ 3348832 h 6683146"/>
              <a:gd name="connsiteX2" fmla="*/ 36838 w 4805069"/>
              <a:gd name="connsiteY2" fmla="*/ 6679545 h 6683146"/>
              <a:gd name="connsiteX3" fmla="*/ 4750194 w 4805069"/>
              <a:gd name="connsiteY3" fmla="*/ 2703893 h 6683146"/>
              <a:gd name="connsiteX4" fmla="*/ 2603342 w 4805069"/>
              <a:gd name="connsiteY4" fmla="*/ 4867 h 6683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05069" h="6683146">
                <a:moveTo>
                  <a:pt x="2603342" y="4867"/>
                </a:moveTo>
                <a:cubicBezTo>
                  <a:pt x="2238171" y="112357"/>
                  <a:pt x="2986919" y="2236386"/>
                  <a:pt x="2559168" y="3348832"/>
                </a:cubicBezTo>
                <a:cubicBezTo>
                  <a:pt x="2131417" y="4461278"/>
                  <a:pt x="-328333" y="6787035"/>
                  <a:pt x="36838" y="6679545"/>
                </a:cubicBezTo>
                <a:cubicBezTo>
                  <a:pt x="402009" y="6572055"/>
                  <a:pt x="4321707" y="3813394"/>
                  <a:pt x="4750194" y="2703893"/>
                </a:cubicBezTo>
                <a:cubicBezTo>
                  <a:pt x="5178681" y="1594392"/>
                  <a:pt x="2968513" y="-102623"/>
                  <a:pt x="2603342" y="4867"/>
                </a:cubicBezTo>
                <a:close/>
              </a:path>
            </a:pathLst>
          </a:cu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10449A1-E5CA-E4C8-EE2C-7EF71D119213}"/>
              </a:ext>
            </a:extLst>
          </p:cNvPr>
          <p:cNvSpPr/>
          <p:nvPr/>
        </p:nvSpPr>
        <p:spPr>
          <a:xfrm rot="2391032">
            <a:off x="961423" y="4244188"/>
            <a:ext cx="2542725" cy="3812182"/>
          </a:xfrm>
          <a:custGeom>
            <a:avLst/>
            <a:gdLst>
              <a:gd name="connsiteX0" fmla="*/ 2603342 w 4805069"/>
              <a:gd name="connsiteY0" fmla="*/ 4867 h 6683146"/>
              <a:gd name="connsiteX1" fmla="*/ 2559168 w 4805069"/>
              <a:gd name="connsiteY1" fmla="*/ 3348832 h 6683146"/>
              <a:gd name="connsiteX2" fmla="*/ 36838 w 4805069"/>
              <a:gd name="connsiteY2" fmla="*/ 6679545 h 6683146"/>
              <a:gd name="connsiteX3" fmla="*/ 4750194 w 4805069"/>
              <a:gd name="connsiteY3" fmla="*/ 2703893 h 6683146"/>
              <a:gd name="connsiteX4" fmla="*/ 2603342 w 4805069"/>
              <a:gd name="connsiteY4" fmla="*/ 4867 h 6683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05069" h="6683146">
                <a:moveTo>
                  <a:pt x="2603342" y="4867"/>
                </a:moveTo>
                <a:cubicBezTo>
                  <a:pt x="2238171" y="112357"/>
                  <a:pt x="2986919" y="2236386"/>
                  <a:pt x="2559168" y="3348832"/>
                </a:cubicBezTo>
                <a:cubicBezTo>
                  <a:pt x="2131417" y="4461278"/>
                  <a:pt x="-328333" y="6787035"/>
                  <a:pt x="36838" y="6679545"/>
                </a:cubicBezTo>
                <a:cubicBezTo>
                  <a:pt x="402009" y="6572055"/>
                  <a:pt x="4321707" y="3813394"/>
                  <a:pt x="4750194" y="2703893"/>
                </a:cubicBezTo>
                <a:cubicBezTo>
                  <a:pt x="5178681" y="1594392"/>
                  <a:pt x="2968513" y="-102623"/>
                  <a:pt x="2603342" y="4867"/>
                </a:cubicBezTo>
                <a:close/>
              </a:path>
            </a:pathLst>
          </a:cu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354CA6-53FB-C7F1-F24A-D75EEF6039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581" y="752061"/>
            <a:ext cx="1965027" cy="15228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95812D6-499E-4061-0E18-D46F81A1B451}"/>
              </a:ext>
            </a:extLst>
          </p:cNvPr>
          <p:cNvSpPr txBox="1"/>
          <p:nvPr/>
        </p:nvSpPr>
        <p:spPr>
          <a:xfrm>
            <a:off x="5718314" y="5606941"/>
            <a:ext cx="60982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Clinical </a:t>
            </a:r>
            <a:r>
              <a:rPr lang="en-US" sz="3600" dirty="0" err="1">
                <a:solidFill>
                  <a:schemeClr val="bg1"/>
                </a:solidFill>
              </a:rPr>
              <a:t>Swollowing</a:t>
            </a:r>
            <a:r>
              <a:rPr lang="en-US" sz="3600" dirty="0">
                <a:solidFill>
                  <a:schemeClr val="bg1"/>
                </a:solidFill>
              </a:rPr>
              <a:t> Assessment </a:t>
            </a:r>
          </a:p>
        </p:txBody>
      </p:sp>
    </p:spTree>
    <p:extLst>
      <p:ext uri="{BB962C8B-B14F-4D97-AF65-F5344CB8AC3E}">
        <p14:creationId xmlns:p14="http://schemas.microsoft.com/office/powerpoint/2010/main" val="413263330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1E54930-EAB0-DC45-B0B8-6E8F5D276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Picking</a:t>
            </a:r>
            <a:r>
              <a:rPr lang="et-EE" dirty="0"/>
              <a:t> </a:t>
            </a:r>
            <a:r>
              <a:rPr lang="et-EE" dirty="0" err="1"/>
              <a:t>up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groups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DF2ECA8-E5C7-6CF6-59A6-F2C99B8F53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0763355"/>
              </p:ext>
            </p:extLst>
          </p:nvPr>
        </p:nvGraphicFramePr>
        <p:xfrm>
          <a:off x="838200" y="1371600"/>
          <a:ext cx="10515600" cy="4805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B5DDBB2E-C144-5087-36A9-F20AD0114B69}"/>
              </a:ext>
            </a:extLst>
          </p:cNvPr>
          <p:cNvSpPr/>
          <p:nvPr/>
        </p:nvSpPr>
        <p:spPr>
          <a:xfrm>
            <a:off x="8952523" y="1450535"/>
            <a:ext cx="1527907" cy="110978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t-EE" dirty="0" err="1"/>
              <a:t>Assess</a:t>
            </a:r>
            <a:r>
              <a:rPr lang="et-EE" dirty="0"/>
              <a:t> 2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BCB979-FB99-9366-6558-EA24088247FB}"/>
              </a:ext>
            </a:extLst>
          </p:cNvPr>
          <p:cNvSpPr/>
          <p:nvPr/>
        </p:nvSpPr>
        <p:spPr>
          <a:xfrm>
            <a:off x="9034584" y="3138658"/>
            <a:ext cx="1527907" cy="110978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t-EE" dirty="0" err="1"/>
              <a:t>Assess</a:t>
            </a:r>
            <a:r>
              <a:rPr lang="et-EE" dirty="0"/>
              <a:t> 3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48F38DE-6BD2-23D1-0BA6-261F7FDB5F02}"/>
              </a:ext>
            </a:extLst>
          </p:cNvPr>
          <p:cNvSpPr/>
          <p:nvPr/>
        </p:nvSpPr>
        <p:spPr>
          <a:xfrm>
            <a:off x="9085384" y="4931507"/>
            <a:ext cx="1527907" cy="110978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t-EE" dirty="0" err="1"/>
              <a:t>Assess</a:t>
            </a:r>
            <a:r>
              <a:rPr lang="et-EE" dirty="0"/>
              <a:t>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5196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D7568-867E-CF00-C743-B21EEE4E3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Patients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166E6-0F9B-1F35-BAA0-BA241883F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 err="1"/>
              <a:t>Pick</a:t>
            </a:r>
            <a:r>
              <a:rPr lang="et-EE" dirty="0"/>
              <a:t> </a:t>
            </a:r>
            <a:r>
              <a:rPr lang="et-EE" dirty="0" err="1"/>
              <a:t>up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card</a:t>
            </a:r>
            <a:r>
              <a:rPr lang="et-EE" dirty="0"/>
              <a:t> and </a:t>
            </a:r>
            <a:r>
              <a:rPr lang="et-EE" dirty="0" err="1"/>
              <a:t>you</a:t>
            </a:r>
            <a:r>
              <a:rPr lang="et-EE" dirty="0"/>
              <a:t> </a:t>
            </a:r>
            <a:r>
              <a:rPr lang="et-EE" dirty="0" err="1"/>
              <a:t>will</a:t>
            </a:r>
            <a:r>
              <a:rPr lang="et-EE" dirty="0"/>
              <a:t> have a </a:t>
            </a:r>
            <a:r>
              <a:rPr lang="et-EE" dirty="0" err="1"/>
              <a:t>disease</a:t>
            </a:r>
            <a:endParaRPr lang="et-EE" dirty="0"/>
          </a:p>
          <a:p>
            <a:r>
              <a:rPr lang="et-EE" dirty="0" err="1"/>
              <a:t>Describe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symptomps</a:t>
            </a:r>
            <a:r>
              <a:rPr lang="et-EE" dirty="0"/>
              <a:t> of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disease</a:t>
            </a:r>
            <a:r>
              <a:rPr lang="et-EE" dirty="0"/>
              <a:t> and </a:t>
            </a:r>
            <a:r>
              <a:rPr lang="et-EE" dirty="0" err="1"/>
              <a:t>report</a:t>
            </a:r>
            <a:r>
              <a:rPr lang="et-EE" dirty="0"/>
              <a:t> </a:t>
            </a:r>
            <a:r>
              <a:rPr lang="et-EE" dirty="0" err="1"/>
              <a:t>this</a:t>
            </a:r>
            <a:r>
              <a:rPr lang="et-EE" dirty="0"/>
              <a:t> in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table</a:t>
            </a:r>
            <a:endParaRPr lang="et-EE" dirty="0"/>
          </a:p>
          <a:p>
            <a:r>
              <a:rPr lang="et-EE" dirty="0"/>
              <a:t>Fill in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table</a:t>
            </a:r>
            <a:r>
              <a:rPr lang="et-EE" dirty="0"/>
              <a:t> </a:t>
            </a:r>
            <a:r>
              <a:rPr lang="et-EE" dirty="0" err="1"/>
              <a:t>provided</a:t>
            </a:r>
            <a:r>
              <a:rPr lang="et-EE" dirty="0"/>
              <a:t> by </a:t>
            </a:r>
            <a:r>
              <a:rPr lang="en-US" noProof="1"/>
              <a:t>moderator</a:t>
            </a:r>
            <a:r>
              <a:rPr lang="et-EE" dirty="0"/>
              <a:t> and </a:t>
            </a:r>
            <a:r>
              <a:rPr lang="et-EE" dirty="0" err="1"/>
              <a:t>describe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symptoms</a:t>
            </a:r>
            <a:endParaRPr lang="et-EE" dirty="0"/>
          </a:p>
          <a:p>
            <a:r>
              <a:rPr lang="et-EE" dirty="0"/>
              <a:t>Do </a:t>
            </a:r>
            <a:r>
              <a:rPr lang="et-EE" dirty="0" err="1"/>
              <a:t>not</a:t>
            </a:r>
            <a:r>
              <a:rPr lang="et-EE" dirty="0"/>
              <a:t> show </a:t>
            </a:r>
            <a:r>
              <a:rPr lang="et-EE" dirty="0" err="1"/>
              <a:t>this</a:t>
            </a:r>
            <a:r>
              <a:rPr lang="et-EE" dirty="0"/>
              <a:t> </a:t>
            </a:r>
            <a:r>
              <a:rPr lang="et-EE" dirty="0" err="1"/>
              <a:t>to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nurses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B9555C-EAD3-5582-5D58-9569BB71B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1664" y="3429000"/>
            <a:ext cx="4659264" cy="2024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17964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D7568-867E-CF00-C743-B21EEE4E3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Nurses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166E6-0F9B-1F35-BAA0-BA241883F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 err="1"/>
              <a:t>Please</a:t>
            </a:r>
            <a:r>
              <a:rPr lang="et-EE" dirty="0"/>
              <a:t> </a:t>
            </a:r>
            <a:r>
              <a:rPr lang="et-EE" dirty="0" err="1"/>
              <a:t>examine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patient</a:t>
            </a:r>
            <a:endParaRPr lang="et-EE" dirty="0"/>
          </a:p>
          <a:p>
            <a:r>
              <a:rPr lang="et-EE" dirty="0" err="1"/>
              <a:t>You</a:t>
            </a:r>
            <a:r>
              <a:rPr lang="et-EE" dirty="0"/>
              <a:t> have </a:t>
            </a:r>
            <a:r>
              <a:rPr lang="et-EE" dirty="0" err="1"/>
              <a:t>to</a:t>
            </a:r>
            <a:r>
              <a:rPr lang="et-EE" dirty="0"/>
              <a:t> </a:t>
            </a:r>
            <a:r>
              <a:rPr lang="et-EE" dirty="0" err="1"/>
              <a:t>ask</a:t>
            </a:r>
            <a:r>
              <a:rPr lang="et-EE" dirty="0"/>
              <a:t> </a:t>
            </a:r>
            <a:r>
              <a:rPr lang="et-EE" dirty="0" err="1"/>
              <a:t>right</a:t>
            </a:r>
            <a:r>
              <a:rPr lang="et-EE" dirty="0"/>
              <a:t> </a:t>
            </a:r>
            <a:r>
              <a:rPr lang="et-EE" dirty="0" err="1"/>
              <a:t>questions</a:t>
            </a:r>
            <a:r>
              <a:rPr lang="et-EE" dirty="0"/>
              <a:t> in order </a:t>
            </a:r>
            <a:r>
              <a:rPr lang="et-EE" dirty="0" err="1"/>
              <a:t>to</a:t>
            </a:r>
            <a:r>
              <a:rPr lang="et-EE" dirty="0"/>
              <a:t> </a:t>
            </a:r>
            <a:r>
              <a:rPr lang="et-EE" dirty="0" err="1"/>
              <a:t>understand</a:t>
            </a:r>
            <a:r>
              <a:rPr lang="et-EE" dirty="0"/>
              <a:t> </a:t>
            </a:r>
            <a:r>
              <a:rPr lang="et-EE" dirty="0" err="1"/>
              <a:t>what</a:t>
            </a:r>
            <a:r>
              <a:rPr lang="et-EE" dirty="0"/>
              <a:t> </a:t>
            </a:r>
            <a:r>
              <a:rPr lang="et-EE" dirty="0" err="1"/>
              <a:t>disease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patient</a:t>
            </a:r>
            <a:r>
              <a:rPr lang="et-EE" dirty="0"/>
              <a:t> </a:t>
            </a:r>
            <a:r>
              <a:rPr lang="et-EE" dirty="0" err="1"/>
              <a:t>has</a:t>
            </a:r>
            <a:endParaRPr lang="et-EE" dirty="0"/>
          </a:p>
          <a:p>
            <a:r>
              <a:rPr lang="et-EE" dirty="0" err="1"/>
              <a:t>Report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questions</a:t>
            </a:r>
            <a:r>
              <a:rPr lang="et-EE" dirty="0"/>
              <a:t> and </a:t>
            </a:r>
            <a:r>
              <a:rPr lang="et-EE" dirty="0" err="1"/>
              <a:t>answers</a:t>
            </a:r>
            <a:r>
              <a:rPr lang="et-EE" dirty="0"/>
              <a:t> </a:t>
            </a:r>
            <a:r>
              <a:rPr lang="et-EE" dirty="0" err="1"/>
              <a:t>into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given</a:t>
            </a:r>
            <a:r>
              <a:rPr lang="et-EE" dirty="0"/>
              <a:t> </a:t>
            </a:r>
            <a:r>
              <a:rPr lang="et-EE" dirty="0" err="1"/>
              <a:t>table</a:t>
            </a:r>
            <a:endParaRPr lang="et-EE" dirty="0"/>
          </a:p>
          <a:p>
            <a:r>
              <a:rPr lang="et-EE" dirty="0" err="1"/>
              <a:t>Analise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answers</a:t>
            </a:r>
            <a:r>
              <a:rPr lang="et-EE" dirty="0"/>
              <a:t> and </a:t>
            </a:r>
            <a:r>
              <a:rPr lang="et-EE" dirty="0" err="1"/>
              <a:t>assess</a:t>
            </a:r>
            <a:r>
              <a:rPr lang="et-EE" dirty="0"/>
              <a:t> </a:t>
            </a:r>
            <a:r>
              <a:rPr lang="et-EE" dirty="0" err="1"/>
              <a:t>what</a:t>
            </a:r>
            <a:r>
              <a:rPr lang="et-EE" dirty="0"/>
              <a:t> </a:t>
            </a:r>
            <a:r>
              <a:rPr lang="et-EE" dirty="0" err="1"/>
              <a:t>disease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patient</a:t>
            </a:r>
            <a:r>
              <a:rPr lang="et-EE" dirty="0"/>
              <a:t> </a:t>
            </a:r>
            <a:r>
              <a:rPr lang="et-EE" dirty="0" err="1"/>
              <a:t>has</a:t>
            </a:r>
            <a:endParaRPr lang="et-EE" dirty="0"/>
          </a:p>
          <a:p>
            <a:endParaRPr lang="et-E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2EA6EC-70A2-BDE0-C54E-95F6D1A369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922" y="4052846"/>
            <a:ext cx="4065601" cy="15484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03961A-CB77-8827-C6F4-AD5DA1D77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3322" y="4370611"/>
            <a:ext cx="4179913" cy="105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91534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B7A7-5205-3BB1-6858-C052B37A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Patients</a:t>
            </a:r>
            <a:r>
              <a:rPr lang="et-EE" dirty="0"/>
              <a:t> </a:t>
            </a:r>
            <a:r>
              <a:rPr lang="et-EE" dirty="0" err="1"/>
              <a:t>feedback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1DA8A-3E3C-6ED6-5B97-7D1B9580C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t-EE" dirty="0" err="1"/>
              <a:t>Patient</a:t>
            </a:r>
            <a:r>
              <a:rPr lang="et-EE" dirty="0"/>
              <a:t> </a:t>
            </a:r>
            <a:r>
              <a:rPr lang="et-EE" dirty="0" err="1"/>
              <a:t>will</a:t>
            </a:r>
            <a:r>
              <a:rPr lang="et-EE" dirty="0"/>
              <a:t> </a:t>
            </a:r>
            <a:r>
              <a:rPr lang="et-EE" dirty="0" err="1"/>
              <a:t>give</a:t>
            </a:r>
            <a:r>
              <a:rPr lang="et-EE" dirty="0"/>
              <a:t> </a:t>
            </a:r>
            <a:r>
              <a:rPr lang="et-EE" dirty="0" err="1"/>
              <a:t>feedback</a:t>
            </a:r>
            <a:r>
              <a:rPr lang="et-EE" dirty="0"/>
              <a:t> on:</a:t>
            </a:r>
          </a:p>
          <a:p>
            <a:r>
              <a:rPr lang="et-EE" dirty="0"/>
              <a:t>If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examination</a:t>
            </a:r>
            <a:r>
              <a:rPr lang="et-EE" dirty="0"/>
              <a:t> </a:t>
            </a:r>
            <a:r>
              <a:rPr lang="et-EE" dirty="0" err="1"/>
              <a:t>was</a:t>
            </a:r>
            <a:r>
              <a:rPr lang="et-EE" dirty="0"/>
              <a:t> </a:t>
            </a:r>
            <a:r>
              <a:rPr lang="et-EE" dirty="0" err="1"/>
              <a:t>adequate</a:t>
            </a:r>
            <a:endParaRPr lang="et-EE" dirty="0"/>
          </a:p>
          <a:p>
            <a:r>
              <a:rPr lang="et-EE" dirty="0"/>
              <a:t>If </a:t>
            </a:r>
            <a:r>
              <a:rPr lang="et-EE" dirty="0" err="1"/>
              <a:t>suggested</a:t>
            </a:r>
            <a:r>
              <a:rPr lang="et-EE" dirty="0"/>
              <a:t> </a:t>
            </a:r>
            <a:r>
              <a:rPr lang="et-EE" dirty="0" err="1"/>
              <a:t>actions</a:t>
            </a:r>
            <a:r>
              <a:rPr lang="et-EE" dirty="0"/>
              <a:t> </a:t>
            </a:r>
            <a:r>
              <a:rPr lang="et-EE" dirty="0" err="1"/>
              <a:t>led</a:t>
            </a:r>
            <a:r>
              <a:rPr lang="et-EE" dirty="0"/>
              <a:t> </a:t>
            </a:r>
            <a:r>
              <a:rPr lang="et-EE" dirty="0" err="1"/>
              <a:t>to</a:t>
            </a:r>
            <a:r>
              <a:rPr lang="et-EE" dirty="0"/>
              <a:t> </a:t>
            </a:r>
            <a:r>
              <a:rPr lang="et-EE" dirty="0" err="1"/>
              <a:t>improvement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38143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B7A7-5205-3BB1-6858-C052B37A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Leader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1DA8A-3E3C-6ED6-5B97-7D1B9580C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Collect all the reports and give these over to the assessment group:</a:t>
            </a:r>
          </a:p>
        </p:txBody>
      </p:sp>
    </p:spTree>
    <p:extLst>
      <p:ext uri="{BB962C8B-B14F-4D97-AF65-F5344CB8AC3E}">
        <p14:creationId xmlns:p14="http://schemas.microsoft.com/office/powerpoint/2010/main" val="62860476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B7A7-5205-3BB1-6858-C052B37A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Assessment</a:t>
            </a:r>
            <a:r>
              <a:rPr lang="et-EE" dirty="0"/>
              <a:t> of </a:t>
            </a:r>
            <a:r>
              <a:rPr lang="et-EE" dirty="0" err="1"/>
              <a:t>colleagues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1DA8A-3E3C-6ED6-5B97-7D1B9580C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t-EE" dirty="0" err="1"/>
              <a:t>Assess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work</a:t>
            </a:r>
            <a:r>
              <a:rPr lang="et-EE" dirty="0"/>
              <a:t> of </a:t>
            </a:r>
            <a:r>
              <a:rPr lang="et-EE" dirty="0" err="1"/>
              <a:t>other</a:t>
            </a:r>
            <a:r>
              <a:rPr lang="et-EE" dirty="0"/>
              <a:t> </a:t>
            </a:r>
            <a:r>
              <a:rPr lang="et-EE" dirty="0" err="1"/>
              <a:t>group</a:t>
            </a:r>
            <a:r>
              <a:rPr lang="et-EE" dirty="0"/>
              <a:t> and </a:t>
            </a:r>
            <a:r>
              <a:rPr lang="et-EE" dirty="0" err="1"/>
              <a:t>compare</a:t>
            </a:r>
            <a:r>
              <a:rPr lang="et-EE" dirty="0"/>
              <a:t> </a:t>
            </a:r>
            <a:r>
              <a:rPr lang="et-EE" dirty="0" err="1"/>
              <a:t>thsi</a:t>
            </a:r>
            <a:r>
              <a:rPr lang="et-EE" dirty="0"/>
              <a:t> </a:t>
            </a:r>
            <a:r>
              <a:rPr lang="et-EE" dirty="0" err="1"/>
              <a:t>with</a:t>
            </a:r>
            <a:r>
              <a:rPr lang="et-EE" dirty="0"/>
              <a:t> </a:t>
            </a:r>
            <a:r>
              <a:rPr lang="et-EE" dirty="0" err="1"/>
              <a:t>your</a:t>
            </a:r>
            <a:r>
              <a:rPr lang="et-EE" dirty="0"/>
              <a:t> </a:t>
            </a:r>
            <a:r>
              <a:rPr lang="et-EE" dirty="0" err="1"/>
              <a:t>work</a:t>
            </a:r>
            <a:endParaRPr lang="et-EE" dirty="0"/>
          </a:p>
        </p:txBody>
      </p:sp>
    </p:spTree>
    <p:extLst>
      <p:ext uri="{BB962C8B-B14F-4D97-AF65-F5344CB8AC3E}">
        <p14:creationId xmlns:p14="http://schemas.microsoft.com/office/powerpoint/2010/main" val="137922840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B7A7-5205-3BB1-6858-C052B37A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t-EE" dirty="0" err="1"/>
              <a:t>Reporting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1DA8A-3E3C-6ED6-5B97-7D1B9580C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t-EE" dirty="0" err="1"/>
              <a:t>Leader</a:t>
            </a:r>
            <a:r>
              <a:rPr lang="et-EE" dirty="0"/>
              <a:t> </a:t>
            </a:r>
            <a:r>
              <a:rPr lang="et-EE" dirty="0" err="1"/>
              <a:t>prepares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presentation</a:t>
            </a:r>
            <a:r>
              <a:rPr lang="et-EE" dirty="0"/>
              <a:t> of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group</a:t>
            </a:r>
            <a:r>
              <a:rPr lang="et-EE" dirty="0"/>
              <a:t>:</a:t>
            </a:r>
          </a:p>
          <a:p>
            <a:pPr lvl="1"/>
            <a:r>
              <a:rPr lang="et-EE" dirty="0" err="1"/>
              <a:t>Patients</a:t>
            </a:r>
            <a:r>
              <a:rPr lang="et-EE" dirty="0"/>
              <a:t> </a:t>
            </a:r>
            <a:r>
              <a:rPr lang="et-EE" dirty="0" err="1"/>
              <a:t>cases</a:t>
            </a:r>
            <a:endParaRPr lang="et-EE" dirty="0"/>
          </a:p>
          <a:p>
            <a:pPr lvl="1"/>
            <a:r>
              <a:rPr lang="et-EE" dirty="0" err="1"/>
              <a:t>Nurses</a:t>
            </a:r>
            <a:r>
              <a:rPr lang="et-EE" dirty="0"/>
              <a:t> </a:t>
            </a:r>
            <a:r>
              <a:rPr lang="et-EE" dirty="0" err="1"/>
              <a:t>work</a:t>
            </a:r>
            <a:r>
              <a:rPr lang="et-EE" dirty="0"/>
              <a:t> </a:t>
            </a:r>
          </a:p>
          <a:p>
            <a:pPr lvl="1"/>
            <a:r>
              <a:rPr lang="et-EE" dirty="0" err="1"/>
              <a:t>Assessment</a:t>
            </a:r>
            <a:r>
              <a:rPr lang="et-EE" dirty="0"/>
              <a:t> of ohter </a:t>
            </a:r>
            <a:r>
              <a:rPr lang="et-EE" dirty="0" err="1"/>
              <a:t>group</a:t>
            </a:r>
            <a:r>
              <a:rPr lang="et-EE" dirty="0"/>
              <a:t> in </a:t>
            </a:r>
            <a:r>
              <a:rPr lang="et-EE" dirty="0" err="1"/>
              <a:t>comparison</a:t>
            </a:r>
            <a:r>
              <a:rPr lang="et-EE" dirty="0"/>
              <a:t> of </a:t>
            </a:r>
            <a:r>
              <a:rPr lang="et-EE" dirty="0" err="1"/>
              <a:t>your</a:t>
            </a:r>
            <a:r>
              <a:rPr lang="et-EE" dirty="0"/>
              <a:t> </a:t>
            </a:r>
            <a:r>
              <a:rPr lang="et-EE" dirty="0" err="1"/>
              <a:t>own</a:t>
            </a:r>
            <a:r>
              <a:rPr lang="et-EE" dirty="0"/>
              <a:t> </a:t>
            </a:r>
            <a:r>
              <a:rPr lang="et-EE" dirty="0" err="1"/>
              <a:t>work</a:t>
            </a:r>
            <a:endParaRPr lang="et-EE" dirty="0"/>
          </a:p>
          <a:p>
            <a:r>
              <a:rPr lang="et-EE" dirty="0" err="1"/>
              <a:t>Questions</a:t>
            </a:r>
            <a:r>
              <a:rPr lang="et-EE" dirty="0"/>
              <a:t> </a:t>
            </a:r>
            <a:r>
              <a:rPr lang="et-EE" dirty="0" err="1"/>
              <a:t>from</a:t>
            </a:r>
            <a:r>
              <a:rPr lang="et-EE" dirty="0"/>
              <a:t> </a:t>
            </a:r>
            <a:r>
              <a:rPr lang="et-EE" dirty="0" err="1"/>
              <a:t>the</a:t>
            </a:r>
            <a:r>
              <a:rPr lang="et-EE" dirty="0"/>
              <a:t> </a:t>
            </a:r>
            <a:r>
              <a:rPr lang="et-EE" dirty="0" err="1"/>
              <a:t>audience</a:t>
            </a:r>
            <a:r>
              <a:rPr lang="et-EE" dirty="0"/>
              <a:t> and moderaator</a:t>
            </a:r>
          </a:p>
          <a:p>
            <a:r>
              <a:rPr lang="et-EE" dirty="0" err="1"/>
              <a:t>Grading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97749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4580-E973-CECE-3D9A-707123B6B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Swallowing Disorders and Care for Neurodegenerative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85E0-1E6D-15B7-F12F-44025BF4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9207363" cy="480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t-EE" dirty="0"/>
              <a:t>The </a:t>
            </a:r>
            <a:r>
              <a:rPr lang="et-EE" dirty="0" err="1"/>
              <a:t>methods</a:t>
            </a:r>
            <a:r>
              <a:rPr lang="et-EE" dirty="0"/>
              <a:t> of </a:t>
            </a:r>
            <a:r>
              <a:rPr lang="et-EE" dirty="0" err="1"/>
              <a:t>teaching</a:t>
            </a:r>
            <a:r>
              <a:rPr lang="et-EE" dirty="0"/>
              <a:t> are as </a:t>
            </a:r>
            <a:r>
              <a:rPr lang="et-EE" dirty="0" err="1"/>
              <a:t>follows</a:t>
            </a:r>
            <a:r>
              <a:rPr lang="et-EE" dirty="0"/>
              <a:t>:</a:t>
            </a:r>
            <a:endParaRPr lang="en-US" dirty="0"/>
          </a:p>
          <a:p>
            <a:r>
              <a:rPr lang="et-EE" dirty="0" err="1"/>
              <a:t>Powerpoint</a:t>
            </a:r>
            <a:r>
              <a:rPr lang="et-EE" dirty="0"/>
              <a:t> </a:t>
            </a:r>
            <a:r>
              <a:rPr lang="en-US" dirty="0"/>
              <a:t>lecture (</a:t>
            </a:r>
            <a:r>
              <a:rPr lang="et-EE" dirty="0"/>
              <a:t>1 </a:t>
            </a:r>
            <a:r>
              <a:rPr lang="et-EE" dirty="0" err="1"/>
              <a:t>academic</a:t>
            </a:r>
            <a:r>
              <a:rPr lang="et-EE" dirty="0"/>
              <a:t> </a:t>
            </a:r>
            <a:r>
              <a:rPr lang="et-EE" dirty="0" err="1"/>
              <a:t>hour</a:t>
            </a:r>
            <a:r>
              <a:rPr lang="en-US" dirty="0"/>
              <a:t>)</a:t>
            </a:r>
            <a:endParaRPr lang="et-EE" dirty="0"/>
          </a:p>
          <a:p>
            <a:r>
              <a:rPr lang="et-EE" dirty="0" err="1"/>
              <a:t>Independent</a:t>
            </a:r>
            <a:r>
              <a:rPr lang="et-EE" dirty="0"/>
              <a:t> </a:t>
            </a:r>
            <a:r>
              <a:rPr lang="et-EE" dirty="0" err="1"/>
              <a:t>work</a:t>
            </a:r>
            <a:r>
              <a:rPr lang="et-EE" dirty="0"/>
              <a:t>:</a:t>
            </a:r>
            <a:endParaRPr lang="en-US" dirty="0"/>
          </a:p>
          <a:p>
            <a:pPr lvl="1"/>
            <a:r>
              <a:rPr lang="et-EE" dirty="0" err="1"/>
              <a:t>Case</a:t>
            </a:r>
            <a:r>
              <a:rPr lang="et-EE" dirty="0"/>
              <a:t> </a:t>
            </a:r>
            <a:r>
              <a:rPr lang="et-EE" dirty="0" err="1"/>
              <a:t>study</a:t>
            </a:r>
            <a:r>
              <a:rPr lang="et-EE" dirty="0"/>
              <a:t> </a:t>
            </a:r>
            <a:r>
              <a:rPr lang="et-EE" dirty="0" err="1"/>
              <a:t>analysis</a:t>
            </a:r>
            <a:r>
              <a:rPr lang="et-EE" dirty="0"/>
              <a:t> </a:t>
            </a:r>
            <a:r>
              <a:rPr lang="et-EE" dirty="0" err="1"/>
              <a:t>based</a:t>
            </a:r>
            <a:r>
              <a:rPr lang="et-EE" dirty="0"/>
              <a:t> on </a:t>
            </a:r>
            <a:r>
              <a:rPr lang="et-EE" dirty="0" err="1"/>
              <a:t>the</a:t>
            </a:r>
            <a:r>
              <a:rPr lang="et-EE" dirty="0"/>
              <a:t> video sent by </a:t>
            </a:r>
            <a:r>
              <a:rPr lang="et-EE" dirty="0" err="1"/>
              <a:t>supervisor</a:t>
            </a:r>
            <a:endParaRPr lang="et-EE" dirty="0"/>
          </a:p>
          <a:p>
            <a:pPr lvl="1"/>
            <a:r>
              <a:rPr lang="et-EE" dirty="0" err="1"/>
              <a:t>Review</a:t>
            </a:r>
            <a:r>
              <a:rPr lang="et-EE" dirty="0"/>
              <a:t> of </a:t>
            </a:r>
            <a:r>
              <a:rPr lang="en-US" dirty="0"/>
              <a:t>an article </a:t>
            </a:r>
            <a:r>
              <a:rPr lang="et-EE" dirty="0" err="1"/>
              <a:t>about</a:t>
            </a:r>
            <a:r>
              <a:rPr lang="en-US" dirty="0"/>
              <a:t> swallowing disorder associated with a neurogenetic disease</a:t>
            </a:r>
            <a:r>
              <a:rPr lang="et-EE" dirty="0"/>
              <a:t> sent by </a:t>
            </a:r>
            <a:r>
              <a:rPr lang="et-EE" dirty="0" err="1"/>
              <a:t>supervisor</a:t>
            </a:r>
            <a:endParaRPr lang="en-US" dirty="0"/>
          </a:p>
          <a:p>
            <a:pPr lvl="1"/>
            <a:r>
              <a:rPr lang="et-EE" dirty="0"/>
              <a:t>C</a:t>
            </a:r>
            <a:r>
              <a:rPr lang="en-US" dirty="0" err="1"/>
              <a:t>linical</a:t>
            </a:r>
            <a:r>
              <a:rPr lang="en-US" dirty="0"/>
              <a:t> swallowing assessment</a:t>
            </a:r>
            <a:r>
              <a:rPr lang="et-EE" dirty="0"/>
              <a:t> </a:t>
            </a:r>
            <a:r>
              <a:rPr lang="et-EE" dirty="0" err="1"/>
              <a:t>workshop</a:t>
            </a:r>
            <a:r>
              <a:rPr lang="et-EE" dirty="0"/>
              <a:t> and </a:t>
            </a:r>
            <a:r>
              <a:rPr lang="et-EE" dirty="0" err="1"/>
              <a:t>group</a:t>
            </a:r>
            <a:r>
              <a:rPr lang="et-EE" dirty="0"/>
              <a:t> </a:t>
            </a:r>
            <a:r>
              <a:rPr lang="et-EE" dirty="0" err="1"/>
              <a:t>work</a:t>
            </a:r>
            <a:r>
              <a:rPr lang="et-EE" dirty="0"/>
              <a:t> </a:t>
            </a:r>
            <a:r>
              <a:rPr lang="et-EE" dirty="0" err="1"/>
              <a:t>presentations</a:t>
            </a:r>
            <a:r>
              <a:rPr lang="et-EE" dirty="0"/>
              <a:t> </a:t>
            </a:r>
            <a:r>
              <a:rPr lang="et-EE" dirty="0" err="1"/>
              <a:t>with</a:t>
            </a:r>
            <a:r>
              <a:rPr lang="et-EE" dirty="0"/>
              <a:t> </a:t>
            </a:r>
            <a:r>
              <a:rPr lang="et-EE" dirty="0" err="1"/>
              <a:t>discussions</a:t>
            </a:r>
            <a:endParaRPr lang="en-US" dirty="0"/>
          </a:p>
          <a:p>
            <a:endParaRPr lang="en-US" dirty="0"/>
          </a:p>
          <a:p>
            <a:endParaRPr lang="et-EE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DD657-86FC-5C49-0BAD-2C0D81B97C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3596" y="190615"/>
            <a:ext cx="1892455" cy="1053107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1192EF92-DB78-DB0D-6D76-9E8BEC468B25}"/>
              </a:ext>
            </a:extLst>
          </p:cNvPr>
          <p:cNvSpPr/>
          <p:nvPr/>
        </p:nvSpPr>
        <p:spPr>
          <a:xfrm>
            <a:off x="10921024" y="743475"/>
            <a:ext cx="1182884" cy="562085"/>
          </a:xfrm>
          <a:prstGeom prst="ellipse">
            <a:avLst/>
          </a:prstGeom>
          <a:solidFill>
            <a:srgbClr val="9933FF">
              <a:alpha val="27059"/>
            </a:srgbClr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07558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suz="http://schemas.microsoft.com/office/powerpoint/2016/summaryzoom" xmlns="" Requires="psuz">
          <p:graphicFrame>
            <p:nvGraphicFramePr>
              <p:cNvPr id="5" name="Summary Zoom 4">
                <a:extLst>
                  <a:ext uri="{FF2B5EF4-FFF2-40B4-BE49-F238E27FC236}">
                    <a16:creationId xmlns:a16="http://schemas.microsoft.com/office/drawing/2014/main" id="{7632C9E1-42CB-C691-10D0-EF7FDEC6286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03025313"/>
                  </p:ext>
                </p:extLst>
              </p:nvPr>
            </p:nvGraphicFramePr>
            <p:xfrm>
              <a:off x="904460" y="1284114"/>
              <a:ext cx="10515600" cy="4805363"/>
            </p:xfrm>
            <a:graphic>
              <a:graphicData uri="http://schemas.microsoft.com/office/powerpoint/2016/summaryzoom">
                <psuz:summaryZm>
                  <psuz:summaryZmObj sectionId="{C650C41B-7E4F-4485-AFC9-C3870F667882}" offsetFactorX="51875" offsetFactorY="1839">
                    <psuz:zmPr id="{AEEF9F65-97B0-45E5-83DD-AF7DD4B69ED7}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3335655" y="207955"/>
                          <a:ext cx="3844289" cy="2162413"/>
                        </a:xfrm>
                        <a:prstGeom prst="rect">
                          <a:avLst/>
                        </a:prstGeom>
                        <a:ln w="38100">
                          <a:solidFill>
                            <a:prstClr val="ltGray"/>
                          </a:solidFill>
                        </a:ln>
                      </p166:spPr>
                    </psuz:zmPr>
                  </psuz:summaryZmObj>
                  <psuz:summaryZmObj sectionId="{264E2AC1-41DF-4127-859A-A2B68F34397C}" offsetFactorX="-103762" offsetFactorY="109699">
                    <psuz:zmPr id="{E26311BE-E362-4B8C-AF90-49F5A56AE290}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1340969" y="2540333"/>
                          <a:ext cx="3844289" cy="2162413"/>
                        </a:xfrm>
                        <a:prstGeom prst="rect">
                          <a:avLst/>
                        </a:prstGeom>
                        <a:ln w="38100">
                          <a:solidFill>
                            <a:prstClr val="ltGray"/>
                          </a:solidFill>
                        </a:ln>
                      </p166:spPr>
                    </psuz:zmPr>
                  </psuz:summaryZmObj>
                  <psuz:summaryZmObj sectionId="{220181FE-6DB6-43E9-9399-FD7F3442BBBD}" offsetFactorX="104681" offsetFactorY="2451">
                    <psuz:zmPr id="{E4DC4CF4-8D95-4F69-A3B0-0916558D0461}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5365670" y="2527763"/>
                          <a:ext cx="3844289" cy="2162413"/>
                        </a:xfrm>
                        <a:prstGeom prst="rect">
                          <a:avLst/>
                        </a:prstGeom>
                        <a:ln w="38100">
                          <a:solidFill>
                            <a:prstClr val="ltGray"/>
                          </a:solidFill>
                        </a:ln>
                      </p166:spPr>
                    </psuz:zmPr>
                  </psuz:summaryZmObj>
                  <psuz:gridLayout/>
                </psuz:summaryZm>
              </a:graphicData>
            </a:graphic>
          </p:graphicFrame>
        </mc:Choice>
        <mc:Fallback>
          <p:grpSp>
            <p:nvGrpSpPr>
              <p:cNvPr id="5" name="Summary Zoom 4">
                <a:extLst>
                  <a:ext uri="{FF2B5EF4-FFF2-40B4-BE49-F238E27FC236}">
                    <a16:creationId xmlns:a16="http://schemas.microsoft.com/office/drawing/2014/main" id="{7632C9E1-42CB-C691-10D0-EF7FDEC6286A}"/>
                  </a:ext>
                </a:extLst>
              </p:cNvPr>
              <p:cNvGrpSpPr>
                <a:grpSpLocks noGrp="1" noUngrp="1" noRot="1" noChangeAspect="1" noMove="1" noResize="1"/>
              </p:cNvGrpSpPr>
              <p:nvPr/>
            </p:nvGrpSpPr>
            <p:grpSpPr>
              <a:xfrm>
                <a:off x="904460" y="1284114"/>
                <a:ext cx="10515600" cy="4805363"/>
                <a:chOff x="904460" y="1284114"/>
                <a:chExt cx="10515600" cy="4805363"/>
              </a:xfrm>
            </p:grpSpPr>
            <p:pic>
              <p:nvPicPr>
                <p:cNvPr id="2" name="Picture 2">
                  <a:hlinkClick r:id="rId5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4240115" y="1492069"/>
                  <a:ext cx="3844289" cy="2162413"/>
                </a:xfrm>
                <a:prstGeom prst="rect">
                  <a:avLst/>
                </a:prstGeom>
                <a:ln w="38100">
                  <a:solidFill>
                    <a:prstClr val="ltGray"/>
                  </a:solidFill>
                </a:ln>
              </p:spPr>
            </p:pic>
            <p:pic>
              <p:nvPicPr>
                <p:cNvPr id="3" name="Picture 3">
                  <a:hlinkClick r:id="rId7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245429" y="3824447"/>
                  <a:ext cx="3844289" cy="2162413"/>
                </a:xfrm>
                <a:prstGeom prst="rect">
                  <a:avLst/>
                </a:prstGeom>
                <a:ln w="38100">
                  <a:solidFill>
                    <a:prstClr val="ltGray"/>
                  </a:solidFill>
                </a:ln>
              </p:spPr>
            </p:pic>
            <p:pic>
              <p:nvPicPr>
                <p:cNvPr id="4" name="Picture 4">
                  <a:hlinkClick r:id="rId9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6270130" y="3811877"/>
                  <a:ext cx="3844289" cy="2162413"/>
                </a:xfrm>
                <a:prstGeom prst="rect">
                  <a:avLst/>
                </a:prstGeom>
                <a:ln w="38100">
                  <a:solidFill>
                    <a:prstClr val="ltGray"/>
                  </a:solidFill>
                </a:ln>
              </p:spPr>
            </p:pic>
          </p:grpSp>
        </mc:Fallback>
      </mc:AlternateContent>
    </p:spTree>
    <p:extLst>
      <p:ext uri="{BB962C8B-B14F-4D97-AF65-F5344CB8AC3E}">
        <p14:creationId xmlns:p14="http://schemas.microsoft.com/office/powerpoint/2010/main" val="3584732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53863</TotalTime>
  <Words>3290</Words>
  <Application>Microsoft Office PowerPoint</Application>
  <PresentationFormat>Widescreen</PresentationFormat>
  <Paragraphs>621</Paragraphs>
  <Slides>75</Slides>
  <Notes>53</Notes>
  <HiddenSlides>0</HiddenSlides>
  <MMClips>62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75</vt:i4>
      </vt:variant>
    </vt:vector>
  </HeadingPairs>
  <TitlesOfParts>
    <vt:vector size="85" baseType="lpstr">
      <vt:lpstr>Arial</vt:lpstr>
      <vt:lpstr>Calibri</vt:lpstr>
      <vt:lpstr>Calibri Light</vt:lpstr>
      <vt:lpstr>Georgia</vt:lpstr>
      <vt:lpstr>Google Sans</vt:lpstr>
      <vt:lpstr>Roboto</vt:lpstr>
      <vt:lpstr>Segoe UI Historic</vt:lpstr>
      <vt:lpstr>Söhne</vt:lpstr>
      <vt:lpstr>Office Theme</vt:lpstr>
      <vt:lpstr>Custom Design</vt:lpstr>
      <vt:lpstr>Swallowing Disorders and Care for Neurodegenerative Disorders</vt:lpstr>
      <vt:lpstr>About me</vt:lpstr>
      <vt:lpstr>Summary</vt:lpstr>
      <vt:lpstr>Introduction</vt:lpstr>
      <vt:lpstr>Contents</vt:lpstr>
      <vt:lpstr>Aims of the Course</vt:lpstr>
      <vt:lpstr>Learning outcomes</vt:lpstr>
      <vt:lpstr>Teaching methods</vt:lpstr>
      <vt:lpstr>Assessment strategy</vt:lpstr>
      <vt:lpstr>Lecture content</vt:lpstr>
      <vt:lpstr>Lecture</vt:lpstr>
      <vt:lpstr>Normal swallow</vt:lpstr>
      <vt:lpstr>Have you ever thought that</vt:lpstr>
      <vt:lpstr>Skills</vt:lpstr>
      <vt:lpstr>Anatomy of the head and neck area</vt:lpstr>
      <vt:lpstr>Mastication and external neck muscles</vt:lpstr>
      <vt:lpstr>Intraoral muscles involved in swallowing</vt:lpstr>
      <vt:lpstr>Anathomy of larynx</vt:lpstr>
      <vt:lpstr>Anatomy and physiology of swallowing</vt:lpstr>
      <vt:lpstr>Swallowing and the brain</vt:lpstr>
      <vt:lpstr>Swallowing and the peripheral nervous system</vt:lpstr>
      <vt:lpstr>Experiment</vt:lpstr>
      <vt:lpstr>Swallowing disorder/dysphagia is a big change in quality of life</vt:lpstr>
      <vt:lpstr>What is Orofaryngeal Dysphagia (OD)?</vt:lpstr>
      <vt:lpstr>Definitions</vt:lpstr>
      <vt:lpstr>Aspiration</vt:lpstr>
      <vt:lpstr>Impaired swallowing</vt:lpstr>
      <vt:lpstr>Ageing causes many changes in our body</vt:lpstr>
      <vt:lpstr>Orofaryngeal Dysphagia and ageing </vt:lpstr>
      <vt:lpstr>Prevelence of OD in the elderly</vt:lpstr>
      <vt:lpstr> OD Signs and Symptoms</vt:lpstr>
      <vt:lpstr> OD Signs and Symptoms</vt:lpstr>
      <vt:lpstr>Dysphagia caused by neurodegenerative disorders</vt:lpstr>
      <vt:lpstr>Prevalence of OD in patients with NDDs</vt:lpstr>
      <vt:lpstr>Parkinson's Disease and OD</vt:lpstr>
      <vt:lpstr> Alzheimer's disease and OD </vt:lpstr>
      <vt:lpstr>Dementia and OD</vt:lpstr>
      <vt:lpstr> Multiple sclerosis and OD </vt:lpstr>
      <vt:lpstr>Amyotrophic lateral sclerosis ad OD</vt:lpstr>
      <vt:lpstr>Huntington's disease and OD</vt:lpstr>
      <vt:lpstr> Progressive Supranuclear Palsy (PSP) </vt:lpstr>
      <vt:lpstr>Aspiration pneumonia</vt:lpstr>
      <vt:lpstr>Aspiration pneumonia occurs</vt:lpstr>
      <vt:lpstr>Symptoms of aspiration pneumonia </vt:lpstr>
      <vt:lpstr>Pathopysioly and treatment of Aspiration pneumonia</vt:lpstr>
      <vt:lpstr> OD Assessment and Diagnosis </vt:lpstr>
      <vt:lpstr>Think about these typical statements from caregivers:</vt:lpstr>
      <vt:lpstr>Clinical swallowing assessment (conducted by a speech therapist) </vt:lpstr>
      <vt:lpstr>Screening tests </vt:lpstr>
      <vt:lpstr>Instrumental assessment A Modified Barium Swallow Study (MBSS) is an objective radiological diagnostic tool that assesses swallow function</vt:lpstr>
      <vt:lpstr>Instrumental assessment Fiberoptic Endoscopic Evaluation of Swallowing (FEES) </vt:lpstr>
      <vt:lpstr>How we can hanlde OD</vt:lpstr>
      <vt:lpstr>Ways of eating/swollowing </vt:lpstr>
      <vt:lpstr>Alternative feeding </vt:lpstr>
      <vt:lpstr>Dysphagia Rehabilitation</vt:lpstr>
      <vt:lpstr>Requirements for the patient</vt:lpstr>
      <vt:lpstr>Thermal-tactile stimulation (TTS)    </vt:lpstr>
      <vt:lpstr>Swallowing maneuvers or techniques    </vt:lpstr>
      <vt:lpstr>Swallowing maneuvers or techniques</vt:lpstr>
      <vt:lpstr>Oral hygiene    </vt:lpstr>
      <vt:lpstr>How often to clean the mouth?    </vt:lpstr>
      <vt:lpstr>ABC of safe swallowing:    </vt:lpstr>
      <vt:lpstr>ABC of safe swallowing:    </vt:lpstr>
      <vt:lpstr>Thank you for listening</vt:lpstr>
      <vt:lpstr>Articles    </vt:lpstr>
      <vt:lpstr>Workshop</vt:lpstr>
      <vt:lpstr>Picking up the groups</vt:lpstr>
      <vt:lpstr>Patients</vt:lpstr>
      <vt:lpstr>Nurses</vt:lpstr>
      <vt:lpstr>Patients feedback</vt:lpstr>
      <vt:lpstr>Leader</vt:lpstr>
      <vt:lpstr>Assessment of colleagues</vt:lpstr>
      <vt:lpstr>Reporting</vt:lpstr>
      <vt:lpstr>Swallowing Disorders and Care for Neurodegenerative Disorders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presentation</dc:title>
  <dc:creator>Martin Jens Persson</dc:creator>
  <cp:lastModifiedBy>Evekai Usar</cp:lastModifiedBy>
  <cp:revision>55</cp:revision>
  <dcterms:created xsi:type="dcterms:W3CDTF">2022-12-12T07:56:35Z</dcterms:created>
  <dcterms:modified xsi:type="dcterms:W3CDTF">2024-05-15T05:53:15Z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144ccec-98ca-4847-b090-103d5c6592f4_Enabled">
    <vt:lpwstr>true</vt:lpwstr>
  </property>
  <property fmtid="{D5CDD505-2E9C-101B-9397-08002B2CF9AE}" pid="3" name="MSIP_Label_9144ccec-98ca-4847-b090-103d5c6592f4_SetDate">
    <vt:lpwstr>2022-12-12T08:01:38Z</vt:lpwstr>
  </property>
  <property fmtid="{D5CDD505-2E9C-101B-9397-08002B2CF9AE}" pid="4" name="MSIP_Label_9144ccec-98ca-4847-b090-103d5c6592f4_Method">
    <vt:lpwstr>Standard</vt:lpwstr>
  </property>
  <property fmtid="{D5CDD505-2E9C-101B-9397-08002B2CF9AE}" pid="5" name="MSIP_Label_9144ccec-98ca-4847-b090-103d5c6592f4_Name">
    <vt:lpwstr>Information class 1</vt:lpwstr>
  </property>
  <property fmtid="{D5CDD505-2E9C-101B-9397-08002B2CF9AE}" pid="6" name="MSIP_Label_9144ccec-98ca-4847-b090-103d5c6592f4_SiteId">
    <vt:lpwstr>fb665cd7-b4b7-4578-8a42-29ff69176bdf</vt:lpwstr>
  </property>
  <property fmtid="{D5CDD505-2E9C-101B-9397-08002B2CF9AE}" pid="7" name="MSIP_Label_9144ccec-98ca-4847-b090-103d5c6592f4_ActionId">
    <vt:lpwstr>a68d1860-4a23-49fb-977d-35382d0eacfc</vt:lpwstr>
  </property>
  <property fmtid="{D5CDD505-2E9C-101B-9397-08002B2CF9AE}" pid="8" name="MSIP_Label_9144ccec-98ca-4847-b090-103d5c6592f4_ContentBits">
    <vt:lpwstr>0</vt:lpwstr>
  </property>
</Properties>
</file>