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22" Type="http://schemas.openxmlformats.org/officeDocument/2006/relationships/slide" Target="slides/slide17.xml"/><Relationship Id="rId10" Type="http://schemas.openxmlformats.org/officeDocument/2006/relationships/slide" Target="slides/slide5.xml"/><Relationship Id="rId21" Type="http://schemas.openxmlformats.org/officeDocument/2006/relationships/slide" Target="slides/slide16.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1f9d9732ac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t"/>
              <a:t>Hello to everyone. This short, introductory lecture gives brief insight to importance of sleep in relation to neurodegeneration diseases. My name is Heisl Vaher.  I am a medical doctor daily focusing on sleep disorders and ear, nose, throat diseases.</a:t>
            </a:r>
            <a:endParaRPr/>
          </a:p>
        </p:txBody>
      </p:sp>
      <p:sp>
        <p:nvSpPr>
          <p:cNvPr id="52" name="Google Shape;52;g1f9d9732ac4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27b230823e_1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227b230823e_1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t"/>
              <a:t>Perhaps the most </a:t>
            </a:r>
            <a:r>
              <a:rPr lang="et"/>
              <a:t>acknowledged</a:t>
            </a:r>
            <a:r>
              <a:rPr lang="et"/>
              <a:t> sleep disorders are insomnia and obstructive sleep apnea -  because of their </a:t>
            </a:r>
            <a:r>
              <a:rPr lang="et"/>
              <a:t>prevalence</a:t>
            </a:r>
            <a:r>
              <a:rPr lang="et"/>
              <a:t> is general population. That aswell applies to DN population. But it is interesting to follow the pathophysiologic route  for those two as one leading to  increased night time complaints  (insomnia) -  has potential for vascular dementia development and sleep time breathing disorder sleep apnea is related to Alzheimers d.</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27b230823e_1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227b230823e_1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t"/>
              <a:t>Sleep disorders tend to develop overtime and have rather “quiet” course ,  often due to the fact that in advanced age people can choose or are forced to sleep alone - and sleep disorders can stay unnoticed for long. As pointed out in table excessive daytime sleepiness is one of the cardinal symptoms among others. In case of ND sleep disorders need to be analyzed in a systematic manner. Questionnaires and objective evaluation are often unavoidable. Many disorders can improve with suitable changes in sleep hygiene, whereas there are disorders to be treated with special equipment (CPAP) and medication.</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27b230823e_1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227b230823e_1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t"/>
              <a:t>Symptom what might be considered peculiar or  even </a:t>
            </a:r>
            <a:r>
              <a:rPr lang="et"/>
              <a:t>anecdotal</a:t>
            </a:r>
            <a:r>
              <a:rPr lang="et"/>
              <a:t>  is REM sleep behavior disorder. Long considered  as a nightmare disorder but it is a parasomnia/movement disorder and   it can be one of the hallmarks of future dementia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27b230823e_1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227b230823e_1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t"/>
              <a:t>Though treatment plan for sleep disorders always starts with managing the </a:t>
            </a:r>
            <a:r>
              <a:rPr lang="et"/>
              <a:t>environment</a:t>
            </a:r>
            <a:r>
              <a:rPr lang="et"/>
              <a:t> (to be safe, comfortable and not triggering more sleep problems), understanding that patients with dementia are already in the state of polypharmacy and that can be </a:t>
            </a:r>
            <a:r>
              <a:rPr lang="et"/>
              <a:t>challenging</a:t>
            </a:r>
            <a:r>
              <a:rPr lang="et"/>
              <a:t> to understand the meds worsening sleep.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28de23409c_5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228de23409c_5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t"/>
              <a:t>There are numerous of aspects to focus on when improving sleep. Hygiene comprises of  going through patients day activity by activity. Sleep pressure has to start building from morning, there can be habits what </a:t>
            </a:r>
            <a:r>
              <a:rPr lang="et"/>
              <a:t>interfere</a:t>
            </a:r>
            <a:r>
              <a:rPr lang="et"/>
              <a:t>. Propensity to sleep inhabits everyone but with advanced age  and in case of dementia the  connections are not that strong or do not exist anymore  and need to be  rebuilt.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1e016cff0d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1e016cff0d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t"/>
              <a:t>The topic of sleep medicine with emphasize on neurodegeneration diseases is vast. Strong focus should be in prevention of dementia. Healthy sleep patterns come here very helpful. And that </a:t>
            </a:r>
            <a:r>
              <a:rPr lang="et"/>
              <a:t>applies</a:t>
            </a:r>
            <a:r>
              <a:rPr lang="et"/>
              <a:t> as well to ongoing degeneration.</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27b230823e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227b230823e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28de14198c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228de14198c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1f9d9732ac4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1f9d9732ac4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t"/>
              <a:t>Sleep comprises approximately one third of human life. There are remarkable </a:t>
            </a:r>
            <a:r>
              <a:rPr lang="et"/>
              <a:t>changes</a:t>
            </a:r>
            <a:r>
              <a:rPr lang="et"/>
              <a:t> in sleep quantity and also in its quality when looking at sleep from aging perspective. Sleep has to change as we grow older, </a:t>
            </a:r>
            <a:r>
              <a:rPr lang="et"/>
              <a:t>because</a:t>
            </a:r>
            <a:r>
              <a:rPr lang="et"/>
              <a:t> there is constant differentiation taking place in brain anatomy and functions, as well  changes in  body composition. Environment and light play major role in sleep health. In this introductory lecture the aim is to outline main reasons  why we, humans, need  stable sleep hours and conditions. As sleep is interrelated with the </a:t>
            </a:r>
            <a:r>
              <a:rPr lang="et"/>
              <a:t>development</a:t>
            </a:r>
            <a:r>
              <a:rPr lang="et"/>
              <a:t> of many diseases we will take a look how sleep problem can increase risks for  mental and cognitive decline differing a lot .  Patient with dementia should be provided with treatment of sleep disorders and safe and healthy sleeping environment.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1dfc26becf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1dfc26becf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t"/>
              <a:t>Wise men back then already knew the importance of sleep. The aphorism “Early to bed, early to rise etc…” by Benjamin Franklin gives rather good insight to healthy attitudes people of knowledge have had long time ago. The saying brings out that one of the main queues to healthy sleep in regularity of it, timing your sleep to take place </a:t>
            </a:r>
            <a:r>
              <a:rPr lang="et"/>
              <a:t>approximately at same hours. We can also draw  connection in between sleep timing rhythm and overall circadian rhythms in human body, which houses several hundred of those.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227b230823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227b230823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t"/>
              <a:t>Having same kind of repetitive pace for daily and nightly activities helps  bodily functions to be organized when it comes to sleep. One needs to pay attention to sleep times regularity, amount of shut eye period, make sure that sleep environment is suitable and avoid sleep aids if possible. In the central picture you can see an example of american's managing their sleep and 31% tend to use sleep aids not recommended for long periods. In the right corner you can vies what happens in short and long run when sleep needs are not met. Heightened risk of dementia is brought out there. I advice to look at the webpage called sleep foundation -  link is below the box called How poor sleep impacts cognitive function. Sleep foundation page is </a:t>
            </a:r>
            <a:r>
              <a:rPr lang="et"/>
              <a:t>comprehensive</a:t>
            </a:r>
            <a:r>
              <a:rPr lang="et"/>
              <a:t> and easily read page about vast sleep topics.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28de14198c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228de14198c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t"/>
              <a:t>I recommend to take time to digest this slide. In longer sleep lectures we will go through sleep architecture and responsible structures in brain. When we age then light and </a:t>
            </a:r>
            <a:r>
              <a:rPr lang="et"/>
              <a:t>external</a:t>
            </a:r>
            <a:r>
              <a:rPr lang="et"/>
              <a:t> factors telling us to go to bed are less potent and </a:t>
            </a:r>
            <a:r>
              <a:rPr lang="et"/>
              <a:t>partially it causes the sensation sleep being less satisfactory. It should be bared in mind that after the age of 40 sleep related activities should be focused on and steady habits formed.</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27b230823e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227b230823e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t"/>
              <a:t>Why is disruption of sleep so bad? There is emerging evidence that sleep disruption is associated with beta amyloid protein accumulation and and tau neurofibrillary tangles that are characteristic of Alzheimer disease. Glymphatic system  (in experimental animal models) is believed to remove in clearance of beta amyloid during sleep. In simplistic terms  - we can say that glymphatic system is the housekeeping section in brain.</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28de14198c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228de14198c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t"/>
              <a:t>There are some universal symptoms to pay attention when estimating if one is sleeping well. I one study by Spira and colleagues they bring out  symptoms worth paying attention to when suspecting future </a:t>
            </a:r>
            <a:r>
              <a:rPr lang="et"/>
              <a:t>dementia</a:t>
            </a:r>
            <a:r>
              <a:rPr lang="et"/>
              <a:t> development: difficulties initiating and stying in sleep; poor sleep quality; too short and too </a:t>
            </a:r>
            <a:r>
              <a:rPr lang="et"/>
              <a:t>long</a:t>
            </a:r>
            <a:r>
              <a:rPr lang="et"/>
              <a:t> sleep and as well sleep time breathing disorders. More clear in numbers is the study performed in Scandinavia where twins were followed prospectively regarding sleep habits and demetia sypmtoms. What they considered too short sleep was less than 7 h and over 8 hor sleep was said too long. Topic very importnat in dementia is the use of sleep aids. In this study usage of sleep aids more than 60 days  per year predicted dementia development. Also other factors as apolipoprotein , marital status, gender and age were looked at in this study.</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227b230823e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227b230823e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t"/>
              <a:t>Now we come to the topic what points or looks for association in between sleep length and accumulation of  beeta amyloid and tau proteins. There is probably a cut off point  where accumulation of these </a:t>
            </a:r>
            <a:r>
              <a:rPr lang="et"/>
              <a:t>substances</a:t>
            </a:r>
            <a:r>
              <a:rPr lang="et"/>
              <a:t> </a:t>
            </a:r>
            <a:r>
              <a:rPr lang="et"/>
              <a:t>increases the level of normal aging and leads to  development of dementia. Definitely the option to measure and estimate these substances in CNS is most helpful in diagnostics of dementia.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1dfc26becf7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1dfc26becf7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t"/>
              <a:t>Sleep disorders have been described in many forms of dementia. Alzheimer disease has gained lots of attention in that regard. I future lectures sleep disorders in  different dementia subtypes will be discussed.</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t"/>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14.png"/><Relationship Id="rId6" Type="http://schemas.openxmlformats.org/officeDocument/2006/relationships/hyperlink" Target="http://drive.google.com/file/d/1vm5yDneSVqwlgRS9C-PnlR9iNaCY9vlV/view" TargetMode="External"/><Relationship Id="rId7"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1.png"/><Relationship Id="rId5" Type="http://schemas.openxmlformats.org/officeDocument/2006/relationships/image" Target="../media/image33.png"/><Relationship Id="rId6" Type="http://schemas.openxmlformats.org/officeDocument/2006/relationships/image" Target="../media/image36.png"/><Relationship Id="rId7" Type="http://schemas.openxmlformats.org/officeDocument/2006/relationships/hyperlink" Target="https://practicalneurology.com/articles/2019-june/sleep-disorders-dementia" TargetMode="External"/><Relationship Id="rId8" Type="http://schemas.openxmlformats.org/officeDocument/2006/relationships/hyperlink" Target="http://drive.google.com/file/d/1Bi5Bs0NzgSdc9l46dCJskZFAp4FHewJa/view"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9.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hyperlink" Target="http://drive.google.com/file/d/16qbFgoRHIQ_Ih3nv3V9Fr5VPiG1zBA-N/view" TargetMode="External"/><Relationship Id="rId7"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40.png"/><Relationship Id="rId6" Type="http://schemas.openxmlformats.org/officeDocument/2006/relationships/hyperlink" Target="http://drive.google.com/file/d/1RptMzn2HBqFLre6QKOxHZsUPZtHKtPhM/view" TargetMode="External"/><Relationship Id="rId7"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37.png"/><Relationship Id="rId6" Type="http://schemas.openxmlformats.org/officeDocument/2006/relationships/hyperlink" Target="http://drive.google.com/file/d/1ZyqD8l-SfwW31anNofj6gEqSREtB37qS/view" TargetMode="External"/><Relationship Id="rId7"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38.png"/><Relationship Id="rId6" Type="http://schemas.openxmlformats.org/officeDocument/2006/relationships/hyperlink" Target="http://drive.google.com/file/d/1TTAiFauPG9iK6eyd5EQMLHB3bwbSNDJ6/view" TargetMode="External"/><Relationship Id="rId7"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34.png"/><Relationship Id="rId6" Type="http://schemas.openxmlformats.org/officeDocument/2006/relationships/hyperlink" Target="http://drive.google.com/file/d/1Epphw8biK4ySVn6J1xUMK2cz8ZOW-kXu/view" TargetMode="External"/><Relationship Id="rId7"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hyperlink" Target="http://drive.google.com/file/d/1nxftOpvNQjnPZ5B4kfeGSUssPj-Ridmq/view" TargetMode="External"/><Relationship Id="rId6"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hyperlink" Target="http://drive.google.com/file/d/1cqyVSsnb7-G0SaoGxUZRZyuaUiImK83O/view" TargetMode="External"/><Relationship Id="rId7"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9.png"/><Relationship Id="rId4" Type="http://schemas.openxmlformats.org/officeDocument/2006/relationships/image" Target="../media/image26.png"/><Relationship Id="rId10" Type="http://schemas.openxmlformats.org/officeDocument/2006/relationships/image" Target="../media/image1.png"/><Relationship Id="rId9" Type="http://schemas.openxmlformats.org/officeDocument/2006/relationships/hyperlink" Target="http://drive.google.com/file/d/1KL65umieutWKJtAt5fmxsYqTly4PABGL/view" TargetMode="External"/><Relationship Id="rId5" Type="http://schemas.openxmlformats.org/officeDocument/2006/relationships/image" Target="../media/image6.png"/><Relationship Id="rId6" Type="http://schemas.openxmlformats.org/officeDocument/2006/relationships/image" Target="../media/image4.png"/><Relationship Id="rId7" Type="http://schemas.openxmlformats.org/officeDocument/2006/relationships/image" Target="../media/image24.png"/><Relationship Id="rId8" Type="http://schemas.openxmlformats.org/officeDocument/2006/relationships/hyperlink" Target="https://www.sleepfoundation.org/sleep-deprivation/lack-of-sleep-and-cognitive-impairment"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30.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10.png"/><Relationship Id="rId7" Type="http://schemas.openxmlformats.org/officeDocument/2006/relationships/hyperlink" Target="http://drive.google.com/file/d/1etVeA0JGISLIzZaTxqek7yI9KEwp2ve0/view" TargetMode="External"/><Relationship Id="rId8"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2.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hyperlink" Target="http://drive.google.com/file/d/1G6eHPadfFFcf7TxrJbiQBuuuNNwEOltU/view" TargetMode="External"/><Relationship Id="rId7"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hyperlink" Target="http://drive.google.com/file/d/1OfjTjmFpsQGYIklqHO07uEWcNDXE0mPl/view" TargetMode="External"/><Relationship Id="rId6"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hyperlink" Target="http://drive.google.com/file/d/1IFfRrPtraHwRbhu3jDZJST3rX6uwJp5z/view" TargetMode="External"/><Relationship Id="rId6"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hyperlink" Target="http://drive.google.com/file/d/1birlNQpXe9FLqvSDG1-YqHbWdYI7oahB/view" TargetMode="External"/><Relationship Id="rId6"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1376706" y="522406"/>
            <a:ext cx="6390600" cy="1539600"/>
          </a:xfrm>
          <a:prstGeom prst="rect">
            <a:avLst/>
          </a:prstGeom>
          <a:noFill/>
          <a:ln>
            <a:noFill/>
          </a:ln>
        </p:spPr>
        <p:txBody>
          <a:bodyPr anchorCtr="0" anchor="b" bIns="34275" lIns="68575" spcFirstLastPara="1" rIns="68575" wrap="square" tIns="34275">
            <a:normAutofit fontScale="90000"/>
          </a:bodyPr>
          <a:lstStyle/>
          <a:p>
            <a:pPr indent="0" lvl="0" marL="0" rtl="0" algn="ctr">
              <a:spcBef>
                <a:spcPts val="0"/>
              </a:spcBef>
              <a:spcAft>
                <a:spcPts val="0"/>
              </a:spcAft>
              <a:buClr>
                <a:schemeClr val="dk1"/>
              </a:buClr>
              <a:buSzPts val="990"/>
              <a:buFont typeface="Arial"/>
              <a:buNone/>
            </a:pPr>
            <a:r>
              <a:rPr lang="et"/>
              <a:t>Sleep and neurodegeneration</a:t>
            </a:r>
            <a:endParaRPr/>
          </a:p>
        </p:txBody>
      </p:sp>
      <p:sp>
        <p:nvSpPr>
          <p:cNvPr id="55" name="Google Shape;55;p13"/>
          <p:cNvSpPr txBox="1"/>
          <p:nvPr/>
        </p:nvSpPr>
        <p:spPr>
          <a:xfrm>
            <a:off x="1143000" y="2497746"/>
            <a:ext cx="6858000" cy="830100"/>
          </a:xfrm>
          <a:prstGeom prst="rect">
            <a:avLst/>
          </a:prstGeom>
          <a:noFill/>
          <a:ln>
            <a:noFill/>
          </a:ln>
        </p:spPr>
        <p:txBody>
          <a:bodyPr anchorCtr="0" anchor="t" bIns="34275" lIns="68575" spcFirstLastPara="1" rIns="68575" wrap="square" tIns="34275">
            <a:normAutofit fontScale="92500" lnSpcReduction="20000"/>
          </a:bodyPr>
          <a:lstStyle/>
          <a:p>
            <a:pPr indent="0" lvl="0" marL="0" marR="0" rtl="0" algn="ctr">
              <a:lnSpc>
                <a:spcPct val="90000"/>
              </a:lnSpc>
              <a:spcBef>
                <a:spcPts val="0"/>
              </a:spcBef>
              <a:spcAft>
                <a:spcPts val="0"/>
              </a:spcAft>
              <a:buClr>
                <a:schemeClr val="dk1"/>
              </a:buClr>
              <a:buSzPct val="100000"/>
              <a:buFont typeface="Arial"/>
              <a:buNone/>
            </a:pPr>
            <a:r>
              <a:rPr lang="et" sz="1800">
                <a:solidFill>
                  <a:schemeClr val="dk1"/>
                </a:solidFill>
                <a:latin typeface="Calibri"/>
                <a:ea typeface="Calibri"/>
                <a:cs typeface="Calibri"/>
                <a:sym typeface="Calibri"/>
              </a:rPr>
              <a:t>Heisl Vaher MD</a:t>
            </a:r>
            <a:endParaRPr sz="1800">
              <a:solidFill>
                <a:schemeClr val="dk1"/>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ct val="100000"/>
              <a:buFont typeface="Arial"/>
              <a:buNone/>
            </a:pPr>
            <a:r>
              <a:rPr lang="et" sz="1800">
                <a:solidFill>
                  <a:schemeClr val="dk1"/>
                </a:solidFill>
                <a:latin typeface="Calibri"/>
                <a:ea typeface="Calibri"/>
                <a:cs typeface="Calibri"/>
                <a:sym typeface="Calibri"/>
              </a:rPr>
              <a:t>Otorhinolaryngologist</a:t>
            </a:r>
            <a:endParaRPr sz="1800">
              <a:solidFill>
                <a:schemeClr val="dk1"/>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ct val="100000"/>
              <a:buFont typeface="Arial"/>
              <a:buNone/>
            </a:pPr>
            <a:r>
              <a:rPr lang="et" sz="1800">
                <a:solidFill>
                  <a:schemeClr val="dk1"/>
                </a:solidFill>
                <a:latin typeface="Calibri"/>
                <a:ea typeface="Calibri"/>
                <a:cs typeface="Calibri"/>
                <a:sym typeface="Calibri"/>
              </a:rPr>
              <a:t>Somnologist</a:t>
            </a:r>
            <a:br>
              <a:rPr lang="et" sz="1800">
                <a:solidFill>
                  <a:schemeClr val="dk1"/>
                </a:solidFill>
                <a:latin typeface="Calibri"/>
                <a:ea typeface="Calibri"/>
                <a:cs typeface="Calibri"/>
                <a:sym typeface="Calibri"/>
              </a:rPr>
            </a:br>
            <a:r>
              <a:rPr lang="et" sz="1800">
                <a:solidFill>
                  <a:schemeClr val="dk1"/>
                </a:solidFill>
                <a:latin typeface="Calibri"/>
                <a:ea typeface="Calibri"/>
                <a:cs typeface="Calibri"/>
                <a:sym typeface="Calibri"/>
              </a:rPr>
              <a:t>Tartu University</a:t>
            </a:r>
            <a:endParaRPr sz="1100"/>
          </a:p>
        </p:txBody>
      </p:sp>
      <p:pic>
        <p:nvPicPr>
          <p:cNvPr id="56" name="Google Shape;56;p13"/>
          <p:cNvPicPr preferRelativeResize="0"/>
          <p:nvPr/>
        </p:nvPicPr>
        <p:blipFill>
          <a:blip r:embed="rId3">
            <a:alphaModFix/>
          </a:blip>
          <a:stretch>
            <a:fillRect/>
          </a:stretch>
        </p:blipFill>
        <p:spPr>
          <a:xfrm>
            <a:off x="7255113" y="2725313"/>
            <a:ext cx="1824662" cy="1967075"/>
          </a:xfrm>
          <a:prstGeom prst="rect">
            <a:avLst/>
          </a:prstGeom>
          <a:noFill/>
          <a:ln>
            <a:noFill/>
          </a:ln>
        </p:spPr>
      </p:pic>
      <p:pic>
        <p:nvPicPr>
          <p:cNvPr id="57" name="Google Shape;57;p13"/>
          <p:cNvPicPr preferRelativeResize="0"/>
          <p:nvPr/>
        </p:nvPicPr>
        <p:blipFill>
          <a:blip r:embed="rId4">
            <a:alphaModFix/>
          </a:blip>
          <a:stretch>
            <a:fillRect/>
          </a:stretch>
        </p:blipFill>
        <p:spPr>
          <a:xfrm>
            <a:off x="0" y="4247552"/>
            <a:ext cx="7486275" cy="830225"/>
          </a:xfrm>
          <a:prstGeom prst="rect">
            <a:avLst/>
          </a:prstGeom>
          <a:noFill/>
          <a:ln>
            <a:noFill/>
          </a:ln>
        </p:spPr>
      </p:pic>
      <p:pic>
        <p:nvPicPr>
          <p:cNvPr id="58" name="Google Shape;58;p13"/>
          <p:cNvPicPr preferRelativeResize="0"/>
          <p:nvPr/>
        </p:nvPicPr>
        <p:blipFill>
          <a:blip r:embed="rId5">
            <a:alphaModFix/>
          </a:blip>
          <a:stretch>
            <a:fillRect/>
          </a:stretch>
        </p:blipFill>
        <p:spPr>
          <a:xfrm>
            <a:off x="140550" y="149850"/>
            <a:ext cx="1345650" cy="1073000"/>
          </a:xfrm>
          <a:prstGeom prst="rect">
            <a:avLst/>
          </a:prstGeom>
          <a:noFill/>
          <a:ln>
            <a:noFill/>
          </a:ln>
        </p:spPr>
      </p:pic>
      <p:sp>
        <p:nvSpPr>
          <p:cNvPr id="59" name="Google Shape;59;p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t"/>
              <a:t>‹#›</a:t>
            </a:fld>
            <a:endParaRPr/>
          </a:p>
        </p:txBody>
      </p:sp>
      <p:pic>
        <p:nvPicPr>
          <p:cNvPr id="60" name="Google Shape;60;p13" title="1 lecture slide SleepDN.mp3">
            <a:hlinkClick r:id="rId6"/>
          </p:cNvPr>
          <p:cNvPicPr preferRelativeResize="0"/>
          <p:nvPr/>
        </p:nvPicPr>
        <p:blipFill>
          <a:blip r:embed="rId7">
            <a:alphaModFix/>
          </a:blip>
          <a:stretch>
            <a:fillRect/>
          </a:stretch>
        </p:blipFill>
        <p:spPr>
          <a:xfrm>
            <a:off x="152400" y="3480246"/>
            <a:ext cx="457200" cy="457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2"/>
          <p:cNvSpPr txBox="1"/>
          <p:nvPr>
            <p:ph type="title"/>
          </p:nvPr>
        </p:nvSpPr>
        <p:spPr>
          <a:xfrm>
            <a:off x="311700" y="1277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t"/>
              <a:t>Sleep disorder symptoms pointing to DN</a:t>
            </a:r>
            <a:endParaRPr/>
          </a:p>
        </p:txBody>
      </p:sp>
      <p:pic>
        <p:nvPicPr>
          <p:cNvPr id="155" name="Google Shape;155;p22"/>
          <p:cNvPicPr preferRelativeResize="0"/>
          <p:nvPr/>
        </p:nvPicPr>
        <p:blipFill>
          <a:blip r:embed="rId3">
            <a:alphaModFix/>
          </a:blip>
          <a:stretch>
            <a:fillRect/>
          </a:stretch>
        </p:blipFill>
        <p:spPr>
          <a:xfrm>
            <a:off x="7800820" y="3647020"/>
            <a:ext cx="1215550" cy="1310425"/>
          </a:xfrm>
          <a:prstGeom prst="rect">
            <a:avLst/>
          </a:prstGeom>
          <a:noFill/>
          <a:ln>
            <a:noFill/>
          </a:ln>
        </p:spPr>
      </p:pic>
      <p:pic>
        <p:nvPicPr>
          <p:cNvPr id="156" name="Google Shape;156;p22"/>
          <p:cNvPicPr preferRelativeResize="0"/>
          <p:nvPr/>
        </p:nvPicPr>
        <p:blipFill>
          <a:blip r:embed="rId4">
            <a:alphaModFix/>
          </a:blip>
          <a:stretch>
            <a:fillRect/>
          </a:stretch>
        </p:blipFill>
        <p:spPr>
          <a:xfrm>
            <a:off x="0" y="4355228"/>
            <a:ext cx="7107949" cy="788275"/>
          </a:xfrm>
          <a:prstGeom prst="rect">
            <a:avLst/>
          </a:prstGeom>
          <a:noFill/>
          <a:ln>
            <a:noFill/>
          </a:ln>
        </p:spPr>
      </p:pic>
      <p:pic>
        <p:nvPicPr>
          <p:cNvPr id="157" name="Google Shape;157;p22"/>
          <p:cNvPicPr preferRelativeResize="0"/>
          <p:nvPr/>
        </p:nvPicPr>
        <p:blipFill>
          <a:blip r:embed="rId5">
            <a:alphaModFix/>
          </a:blip>
          <a:stretch>
            <a:fillRect/>
          </a:stretch>
        </p:blipFill>
        <p:spPr>
          <a:xfrm>
            <a:off x="164075" y="846425"/>
            <a:ext cx="3883550" cy="3362855"/>
          </a:xfrm>
          <a:prstGeom prst="rect">
            <a:avLst/>
          </a:prstGeom>
          <a:noFill/>
          <a:ln>
            <a:noFill/>
          </a:ln>
        </p:spPr>
      </p:pic>
      <p:pic>
        <p:nvPicPr>
          <p:cNvPr id="158" name="Google Shape;158;p22"/>
          <p:cNvPicPr preferRelativeResize="0"/>
          <p:nvPr/>
        </p:nvPicPr>
        <p:blipFill>
          <a:blip r:embed="rId6">
            <a:alphaModFix/>
          </a:blip>
          <a:stretch>
            <a:fillRect/>
          </a:stretch>
        </p:blipFill>
        <p:spPr>
          <a:xfrm>
            <a:off x="4343925" y="770300"/>
            <a:ext cx="4331867" cy="2806364"/>
          </a:xfrm>
          <a:prstGeom prst="rect">
            <a:avLst/>
          </a:prstGeom>
          <a:noFill/>
          <a:ln>
            <a:noFill/>
          </a:ln>
        </p:spPr>
      </p:pic>
      <p:sp>
        <p:nvSpPr>
          <p:cNvPr id="159" name="Google Shape;159;p22"/>
          <p:cNvSpPr txBox="1"/>
          <p:nvPr/>
        </p:nvSpPr>
        <p:spPr>
          <a:xfrm>
            <a:off x="4119775" y="3739250"/>
            <a:ext cx="33510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t" u="sng">
                <a:solidFill>
                  <a:schemeClr val="hlink"/>
                </a:solidFill>
                <a:hlinkClick r:id="rId7"/>
              </a:rPr>
              <a:t>https://practicalneurology.com/articles/2019-june/sleep-disorders-dementia</a:t>
            </a:r>
            <a:endParaRPr/>
          </a:p>
          <a:p>
            <a:pPr indent="0" lvl="0" marL="0" rtl="0" algn="l">
              <a:spcBef>
                <a:spcPts val="0"/>
              </a:spcBef>
              <a:spcAft>
                <a:spcPts val="0"/>
              </a:spcAft>
              <a:buNone/>
            </a:pPr>
            <a:r>
              <a:t/>
            </a:r>
            <a:endParaRPr/>
          </a:p>
        </p:txBody>
      </p:sp>
      <p:sp>
        <p:nvSpPr>
          <p:cNvPr id="160" name="Google Shape;160;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t"/>
              <a:t>‹#›</a:t>
            </a:fld>
            <a:endParaRPr/>
          </a:p>
        </p:txBody>
      </p:sp>
      <p:pic>
        <p:nvPicPr>
          <p:cNvPr id="161" name="Google Shape;161;p22" title="10 lecture slaid Sleep DN.mp3">
            <a:hlinkClick r:id="rId8"/>
          </p:cNvPr>
          <p:cNvPicPr preferRelativeResize="0"/>
          <p:nvPr/>
        </p:nvPicPr>
        <p:blipFill>
          <a:blip r:embed="rId9">
            <a:alphaModFix/>
          </a:blip>
          <a:stretch>
            <a:fillRect/>
          </a:stretch>
        </p:blipFill>
        <p:spPr>
          <a:xfrm>
            <a:off x="8828192" y="852875"/>
            <a:ext cx="163408" cy="16340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t"/>
              <a:t>Sleep disorders to be considered in ND management</a:t>
            </a:r>
            <a:endParaRPr/>
          </a:p>
        </p:txBody>
      </p:sp>
      <p:pic>
        <p:nvPicPr>
          <p:cNvPr id="167" name="Google Shape;167;p23"/>
          <p:cNvPicPr preferRelativeResize="0"/>
          <p:nvPr/>
        </p:nvPicPr>
        <p:blipFill>
          <a:blip r:embed="rId3">
            <a:alphaModFix/>
          </a:blip>
          <a:stretch>
            <a:fillRect/>
          </a:stretch>
        </p:blipFill>
        <p:spPr>
          <a:xfrm>
            <a:off x="152400" y="1017725"/>
            <a:ext cx="8839204" cy="3003948"/>
          </a:xfrm>
          <a:prstGeom prst="rect">
            <a:avLst/>
          </a:prstGeom>
          <a:noFill/>
          <a:ln>
            <a:noFill/>
          </a:ln>
        </p:spPr>
      </p:pic>
      <p:pic>
        <p:nvPicPr>
          <p:cNvPr id="168" name="Google Shape;168;p23"/>
          <p:cNvPicPr preferRelativeResize="0"/>
          <p:nvPr/>
        </p:nvPicPr>
        <p:blipFill>
          <a:blip r:embed="rId4">
            <a:alphaModFix/>
          </a:blip>
          <a:stretch>
            <a:fillRect/>
          </a:stretch>
        </p:blipFill>
        <p:spPr>
          <a:xfrm>
            <a:off x="7962975" y="3883500"/>
            <a:ext cx="1071400" cy="1155025"/>
          </a:xfrm>
          <a:prstGeom prst="rect">
            <a:avLst/>
          </a:prstGeom>
          <a:noFill/>
          <a:ln>
            <a:noFill/>
          </a:ln>
        </p:spPr>
      </p:pic>
      <p:pic>
        <p:nvPicPr>
          <p:cNvPr id="169" name="Google Shape;169;p23"/>
          <p:cNvPicPr preferRelativeResize="0"/>
          <p:nvPr/>
        </p:nvPicPr>
        <p:blipFill>
          <a:blip r:embed="rId5">
            <a:alphaModFix/>
          </a:blip>
          <a:stretch>
            <a:fillRect/>
          </a:stretch>
        </p:blipFill>
        <p:spPr>
          <a:xfrm>
            <a:off x="0" y="4237350"/>
            <a:ext cx="8026026" cy="906150"/>
          </a:xfrm>
          <a:prstGeom prst="rect">
            <a:avLst/>
          </a:prstGeom>
          <a:noFill/>
          <a:ln>
            <a:noFill/>
          </a:ln>
        </p:spPr>
      </p:pic>
      <p:sp>
        <p:nvSpPr>
          <p:cNvPr id="170" name="Google Shape;170;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t"/>
              <a:t>‹#›</a:t>
            </a:fld>
            <a:endParaRPr/>
          </a:p>
        </p:txBody>
      </p:sp>
      <p:pic>
        <p:nvPicPr>
          <p:cNvPr id="171" name="Google Shape;171;p23" title="11 lecture slaid Sleep DN.mp3">
            <a:hlinkClick r:id="rId6"/>
          </p:cNvPr>
          <p:cNvPicPr preferRelativeResize="0"/>
          <p:nvPr/>
        </p:nvPicPr>
        <p:blipFill>
          <a:blip r:embed="rId7">
            <a:alphaModFix/>
          </a:blip>
          <a:stretch>
            <a:fillRect/>
          </a:stretch>
        </p:blipFill>
        <p:spPr>
          <a:xfrm>
            <a:off x="4343400" y="2343150"/>
            <a:ext cx="457200" cy="4572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24"/>
          <p:cNvSpPr txBox="1"/>
          <p:nvPr>
            <p:ph type="title"/>
          </p:nvPr>
        </p:nvSpPr>
        <p:spPr>
          <a:xfrm>
            <a:off x="311700" y="702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t"/>
              <a:t>REM sleep behavior disorder (RBD) predictive of DN</a:t>
            </a:r>
            <a:endParaRPr/>
          </a:p>
        </p:txBody>
      </p:sp>
      <p:pic>
        <p:nvPicPr>
          <p:cNvPr id="177" name="Google Shape;177;p24"/>
          <p:cNvPicPr preferRelativeResize="0"/>
          <p:nvPr/>
        </p:nvPicPr>
        <p:blipFill>
          <a:blip r:embed="rId3">
            <a:alphaModFix/>
          </a:blip>
          <a:stretch>
            <a:fillRect/>
          </a:stretch>
        </p:blipFill>
        <p:spPr>
          <a:xfrm>
            <a:off x="7854846" y="3742020"/>
            <a:ext cx="1152499" cy="1242450"/>
          </a:xfrm>
          <a:prstGeom prst="rect">
            <a:avLst/>
          </a:prstGeom>
          <a:noFill/>
          <a:ln>
            <a:noFill/>
          </a:ln>
        </p:spPr>
      </p:pic>
      <p:pic>
        <p:nvPicPr>
          <p:cNvPr id="178" name="Google Shape;178;p24"/>
          <p:cNvPicPr preferRelativeResize="0"/>
          <p:nvPr/>
        </p:nvPicPr>
        <p:blipFill>
          <a:blip r:embed="rId4">
            <a:alphaModFix/>
          </a:blip>
          <a:stretch>
            <a:fillRect/>
          </a:stretch>
        </p:blipFill>
        <p:spPr>
          <a:xfrm>
            <a:off x="0" y="4335252"/>
            <a:ext cx="7288101" cy="808250"/>
          </a:xfrm>
          <a:prstGeom prst="rect">
            <a:avLst/>
          </a:prstGeom>
          <a:noFill/>
          <a:ln>
            <a:noFill/>
          </a:ln>
        </p:spPr>
      </p:pic>
      <p:pic>
        <p:nvPicPr>
          <p:cNvPr id="179" name="Google Shape;179;p24"/>
          <p:cNvPicPr preferRelativeResize="0"/>
          <p:nvPr/>
        </p:nvPicPr>
        <p:blipFill>
          <a:blip r:embed="rId5">
            <a:alphaModFix/>
          </a:blip>
          <a:stretch>
            <a:fillRect/>
          </a:stretch>
        </p:blipFill>
        <p:spPr>
          <a:xfrm>
            <a:off x="197450" y="642975"/>
            <a:ext cx="3491243" cy="3878676"/>
          </a:xfrm>
          <a:prstGeom prst="rect">
            <a:avLst/>
          </a:prstGeom>
          <a:noFill/>
          <a:ln>
            <a:noFill/>
          </a:ln>
        </p:spPr>
      </p:pic>
      <p:sp>
        <p:nvSpPr>
          <p:cNvPr id="180" name="Google Shape;180;p24"/>
          <p:cNvSpPr txBox="1"/>
          <p:nvPr/>
        </p:nvSpPr>
        <p:spPr>
          <a:xfrm>
            <a:off x="3935750" y="889225"/>
            <a:ext cx="4684200" cy="358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t" sz="1500">
                <a:solidFill>
                  <a:schemeClr val="accent2"/>
                </a:solidFill>
                <a:highlight>
                  <a:srgbClr val="FFFFFF"/>
                </a:highlight>
              </a:rPr>
              <a:t>RBD is generally considered to be associated with synucleinopathy</a:t>
            </a:r>
            <a:endParaRPr sz="1500">
              <a:solidFill>
                <a:schemeClr val="accent2"/>
              </a:solidFill>
              <a:highlight>
                <a:srgbClr val="FFFFFF"/>
              </a:highlight>
            </a:endParaRPr>
          </a:p>
          <a:p>
            <a:pPr indent="0" lvl="0" marL="0" rtl="0" algn="l">
              <a:spcBef>
                <a:spcPts val="0"/>
              </a:spcBef>
              <a:spcAft>
                <a:spcPts val="0"/>
              </a:spcAft>
              <a:buNone/>
            </a:pPr>
            <a:r>
              <a:t/>
            </a:r>
            <a:endParaRPr>
              <a:solidFill>
                <a:srgbClr val="333333"/>
              </a:solidFill>
              <a:highlight>
                <a:srgbClr val="FBFBFB"/>
              </a:highlight>
            </a:endParaRPr>
          </a:p>
          <a:p>
            <a:pPr indent="0" lvl="0" marL="0" rtl="0" algn="l">
              <a:spcBef>
                <a:spcPts val="0"/>
              </a:spcBef>
              <a:spcAft>
                <a:spcPts val="0"/>
              </a:spcAft>
              <a:buNone/>
            </a:pPr>
            <a:r>
              <a:rPr lang="et">
                <a:solidFill>
                  <a:srgbClr val="333333"/>
                </a:solidFill>
                <a:highlight>
                  <a:srgbClr val="FBFBFB"/>
                </a:highlight>
              </a:rPr>
              <a:t>RBD may be triggered by neurodegenerative diseases or associated with antidepressant treatments, alcohol, and drug withdrawal</a:t>
            </a:r>
            <a:endParaRPr sz="1700">
              <a:solidFill>
                <a:schemeClr val="accent2"/>
              </a:solidFill>
              <a:highlight>
                <a:srgbClr val="FFFFFF"/>
              </a:highlight>
            </a:endParaRPr>
          </a:p>
          <a:p>
            <a:pPr indent="0" lvl="0" marL="0" rtl="0" algn="l">
              <a:spcBef>
                <a:spcPts val="0"/>
              </a:spcBef>
              <a:spcAft>
                <a:spcPts val="0"/>
              </a:spcAft>
              <a:buNone/>
            </a:pPr>
            <a:r>
              <a:t/>
            </a:r>
            <a:endParaRPr sz="1500">
              <a:solidFill>
                <a:schemeClr val="accent2"/>
              </a:solidFill>
              <a:highlight>
                <a:srgbClr val="FFFFFF"/>
              </a:highlight>
            </a:endParaRPr>
          </a:p>
          <a:p>
            <a:pPr indent="0" lvl="0" marL="0" rtl="0" algn="l">
              <a:spcBef>
                <a:spcPts val="0"/>
              </a:spcBef>
              <a:spcAft>
                <a:spcPts val="0"/>
              </a:spcAft>
              <a:buNone/>
            </a:pPr>
            <a:r>
              <a:rPr lang="et" sz="1500">
                <a:solidFill>
                  <a:schemeClr val="accent2"/>
                </a:solidFill>
                <a:highlight>
                  <a:srgbClr val="FFFFFF"/>
                </a:highlight>
              </a:rPr>
              <a:t>Also reported in other neurodegenerative diseases including AD, FTD, HD, ALS, etc, which are not characterized by α-syn pathology. </a:t>
            </a:r>
            <a:endParaRPr sz="1500">
              <a:solidFill>
                <a:schemeClr val="accent2"/>
              </a:solidFill>
              <a:highlight>
                <a:srgbClr val="FFFFFF"/>
              </a:highlight>
            </a:endParaRPr>
          </a:p>
          <a:p>
            <a:pPr indent="0" lvl="0" marL="0" rtl="0" algn="l">
              <a:spcBef>
                <a:spcPts val="0"/>
              </a:spcBef>
              <a:spcAft>
                <a:spcPts val="0"/>
              </a:spcAft>
              <a:buNone/>
            </a:pPr>
            <a:r>
              <a:t/>
            </a:r>
            <a:endParaRPr sz="1500">
              <a:solidFill>
                <a:schemeClr val="accent2"/>
              </a:solidFill>
              <a:highlight>
                <a:srgbClr val="FFFFFF"/>
              </a:highlight>
            </a:endParaRPr>
          </a:p>
          <a:p>
            <a:pPr indent="0" lvl="0" marL="0" rtl="0" algn="l">
              <a:spcBef>
                <a:spcPts val="0"/>
              </a:spcBef>
              <a:spcAft>
                <a:spcPts val="0"/>
              </a:spcAft>
              <a:buNone/>
            </a:pPr>
            <a:r>
              <a:rPr lang="et" sz="1500">
                <a:solidFill>
                  <a:schemeClr val="accent2"/>
                </a:solidFill>
                <a:highlight>
                  <a:srgbClr val="FFFFFF"/>
                </a:highlight>
              </a:rPr>
              <a:t>RBD may precede years before the onset of the symptoms of synucleinopathy and predict neurodegeneration and cognitive impairment. </a:t>
            </a:r>
            <a:endParaRPr sz="1500">
              <a:solidFill>
                <a:schemeClr val="accent2"/>
              </a:solidFill>
              <a:highlight>
                <a:srgbClr val="FFFFFF"/>
              </a:highlight>
            </a:endParaRPr>
          </a:p>
          <a:p>
            <a:pPr indent="0" lvl="0" marL="0" rtl="0" algn="l">
              <a:spcBef>
                <a:spcPts val="0"/>
              </a:spcBef>
              <a:spcAft>
                <a:spcPts val="0"/>
              </a:spcAft>
              <a:buNone/>
            </a:pPr>
            <a:r>
              <a:rPr lang="et" sz="1500">
                <a:solidFill>
                  <a:schemeClr val="accent2"/>
                </a:solidFill>
                <a:highlight>
                  <a:srgbClr val="FFFFFF"/>
                </a:highlight>
              </a:rPr>
              <a:t>(Zhang et al, 2020)</a:t>
            </a:r>
            <a:endParaRPr/>
          </a:p>
        </p:txBody>
      </p:sp>
      <p:sp>
        <p:nvSpPr>
          <p:cNvPr id="181" name="Google Shape;181;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t"/>
              <a:t>‹#›</a:t>
            </a:fld>
            <a:endParaRPr/>
          </a:p>
        </p:txBody>
      </p:sp>
      <p:pic>
        <p:nvPicPr>
          <p:cNvPr id="182" name="Google Shape;182;p24" title="12 Lecture slide sleep DN.mp3">
            <a:hlinkClick r:id="rId6"/>
          </p:cNvPr>
          <p:cNvPicPr preferRelativeResize="0"/>
          <p:nvPr/>
        </p:nvPicPr>
        <p:blipFill>
          <a:blip r:embed="rId7">
            <a:alphaModFix/>
          </a:blip>
          <a:stretch>
            <a:fillRect/>
          </a:stretch>
        </p:blipFill>
        <p:spPr>
          <a:xfrm>
            <a:off x="8772350" y="795375"/>
            <a:ext cx="219250" cy="2192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25"/>
          <p:cNvSpPr txBox="1"/>
          <p:nvPr>
            <p:ph type="title"/>
          </p:nvPr>
        </p:nvSpPr>
        <p:spPr>
          <a:xfrm rot="5400000">
            <a:off x="-1738650" y="1738650"/>
            <a:ext cx="4443600" cy="9663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t"/>
              <a:t>Treatment of  sleep disorders in DN </a:t>
            </a:r>
            <a:endParaRPr sz="1688"/>
          </a:p>
        </p:txBody>
      </p:sp>
      <p:pic>
        <p:nvPicPr>
          <p:cNvPr id="188" name="Google Shape;188;p25"/>
          <p:cNvPicPr preferRelativeResize="0"/>
          <p:nvPr/>
        </p:nvPicPr>
        <p:blipFill>
          <a:blip r:embed="rId3">
            <a:alphaModFix/>
          </a:blip>
          <a:stretch>
            <a:fillRect/>
          </a:stretch>
        </p:blipFill>
        <p:spPr>
          <a:xfrm>
            <a:off x="8127493" y="4050175"/>
            <a:ext cx="969931" cy="1045625"/>
          </a:xfrm>
          <a:prstGeom prst="rect">
            <a:avLst/>
          </a:prstGeom>
          <a:noFill/>
          <a:ln>
            <a:noFill/>
          </a:ln>
        </p:spPr>
      </p:pic>
      <p:pic>
        <p:nvPicPr>
          <p:cNvPr id="189" name="Google Shape;189;p25"/>
          <p:cNvPicPr preferRelativeResize="0"/>
          <p:nvPr/>
        </p:nvPicPr>
        <p:blipFill>
          <a:blip r:embed="rId4">
            <a:alphaModFix/>
          </a:blip>
          <a:stretch>
            <a:fillRect/>
          </a:stretch>
        </p:blipFill>
        <p:spPr>
          <a:xfrm>
            <a:off x="-52050" y="4352253"/>
            <a:ext cx="7134976" cy="791250"/>
          </a:xfrm>
          <a:prstGeom prst="rect">
            <a:avLst/>
          </a:prstGeom>
          <a:noFill/>
          <a:ln>
            <a:noFill/>
          </a:ln>
        </p:spPr>
      </p:pic>
      <p:sp>
        <p:nvSpPr>
          <p:cNvPr id="190" name="Google Shape;190;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t"/>
              <a:t>‹#›</a:t>
            </a:fld>
            <a:endParaRPr/>
          </a:p>
        </p:txBody>
      </p:sp>
      <p:pic>
        <p:nvPicPr>
          <p:cNvPr id="191" name="Google Shape;191;p25"/>
          <p:cNvPicPr preferRelativeResize="0"/>
          <p:nvPr/>
        </p:nvPicPr>
        <p:blipFill>
          <a:blip r:embed="rId5">
            <a:alphaModFix/>
          </a:blip>
          <a:stretch>
            <a:fillRect/>
          </a:stretch>
        </p:blipFill>
        <p:spPr>
          <a:xfrm>
            <a:off x="872638" y="160625"/>
            <a:ext cx="7398725" cy="4300950"/>
          </a:xfrm>
          <a:prstGeom prst="rect">
            <a:avLst/>
          </a:prstGeom>
          <a:noFill/>
          <a:ln>
            <a:noFill/>
          </a:ln>
        </p:spPr>
      </p:pic>
      <p:pic>
        <p:nvPicPr>
          <p:cNvPr id="192" name="Google Shape;192;p25" title="13 lecture slide SleepDN.mp3">
            <a:hlinkClick r:id="rId6"/>
          </p:cNvPr>
          <p:cNvPicPr preferRelativeResize="0"/>
          <p:nvPr/>
        </p:nvPicPr>
        <p:blipFill>
          <a:blip r:embed="rId7">
            <a:alphaModFix/>
          </a:blip>
          <a:stretch>
            <a:fillRect/>
          </a:stretch>
        </p:blipFill>
        <p:spPr>
          <a:xfrm>
            <a:off x="8423762" y="152400"/>
            <a:ext cx="457200" cy="457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26"/>
          <p:cNvSpPr txBox="1"/>
          <p:nvPr>
            <p:ph type="title"/>
          </p:nvPr>
        </p:nvSpPr>
        <p:spPr>
          <a:xfrm rot="5400000">
            <a:off x="-959650" y="1773383"/>
            <a:ext cx="3910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t"/>
              <a:t> Treatment of sleep disorders in DN </a:t>
            </a:r>
            <a:r>
              <a:rPr lang="et" sz="1688"/>
              <a:t>(Wennberg et al. 2017)</a:t>
            </a:r>
            <a:endParaRPr sz="1688"/>
          </a:p>
        </p:txBody>
      </p:sp>
      <p:pic>
        <p:nvPicPr>
          <p:cNvPr id="198" name="Google Shape;198;p26"/>
          <p:cNvPicPr preferRelativeResize="0"/>
          <p:nvPr/>
        </p:nvPicPr>
        <p:blipFill>
          <a:blip r:embed="rId3">
            <a:alphaModFix/>
          </a:blip>
          <a:stretch>
            <a:fillRect/>
          </a:stretch>
        </p:blipFill>
        <p:spPr>
          <a:xfrm>
            <a:off x="8293725" y="4229375"/>
            <a:ext cx="803700" cy="866425"/>
          </a:xfrm>
          <a:prstGeom prst="rect">
            <a:avLst/>
          </a:prstGeom>
          <a:noFill/>
          <a:ln>
            <a:noFill/>
          </a:ln>
        </p:spPr>
      </p:pic>
      <p:pic>
        <p:nvPicPr>
          <p:cNvPr id="199" name="Google Shape;199;p26"/>
          <p:cNvPicPr preferRelativeResize="0"/>
          <p:nvPr/>
        </p:nvPicPr>
        <p:blipFill>
          <a:blip r:embed="rId4">
            <a:alphaModFix/>
          </a:blip>
          <a:stretch>
            <a:fillRect/>
          </a:stretch>
        </p:blipFill>
        <p:spPr>
          <a:xfrm>
            <a:off x="44325" y="4304553"/>
            <a:ext cx="7134976" cy="791250"/>
          </a:xfrm>
          <a:prstGeom prst="rect">
            <a:avLst/>
          </a:prstGeom>
          <a:noFill/>
          <a:ln>
            <a:noFill/>
          </a:ln>
        </p:spPr>
      </p:pic>
      <p:pic>
        <p:nvPicPr>
          <p:cNvPr id="200" name="Google Shape;200;p26"/>
          <p:cNvPicPr preferRelativeResize="0"/>
          <p:nvPr/>
        </p:nvPicPr>
        <p:blipFill rotWithShape="1">
          <a:blip r:embed="rId5">
            <a:alphaModFix/>
          </a:blip>
          <a:srcRect b="0" l="0" r="-8119" t="-4964"/>
          <a:stretch/>
        </p:blipFill>
        <p:spPr>
          <a:xfrm>
            <a:off x="1691700" y="-149900"/>
            <a:ext cx="6997525" cy="4550800"/>
          </a:xfrm>
          <a:prstGeom prst="rect">
            <a:avLst/>
          </a:prstGeom>
          <a:noFill/>
          <a:ln>
            <a:noFill/>
          </a:ln>
        </p:spPr>
      </p:pic>
      <p:sp>
        <p:nvSpPr>
          <p:cNvPr id="201" name="Google Shape;201;p26"/>
          <p:cNvSpPr txBox="1"/>
          <p:nvPr>
            <p:ph idx="12" type="sldNum"/>
          </p:nvPr>
        </p:nvSpPr>
        <p:spPr>
          <a:xfrm>
            <a:off x="8552902" y="4754023"/>
            <a:ext cx="468300" cy="302700"/>
          </a:xfrm>
          <a:prstGeom prst="rect">
            <a:avLst/>
          </a:prstGeom>
        </p:spPr>
        <p:txBody>
          <a:bodyPr anchorCtr="0" anchor="ctr" bIns="91425" lIns="91425" spcFirstLastPara="1" rIns="91425" wrap="square" tIns="91425">
            <a:normAutofit fontScale="92500" lnSpcReduction="20000"/>
          </a:bodyPr>
          <a:lstStyle/>
          <a:p>
            <a:pPr indent="0" lvl="0" marL="0" rtl="0" algn="r">
              <a:spcBef>
                <a:spcPts val="0"/>
              </a:spcBef>
              <a:spcAft>
                <a:spcPts val="0"/>
              </a:spcAft>
              <a:buNone/>
            </a:pPr>
            <a:fld id="{00000000-1234-1234-1234-123412341234}" type="slidenum">
              <a:rPr lang="et"/>
              <a:t>‹#›</a:t>
            </a:fld>
            <a:endParaRPr/>
          </a:p>
        </p:txBody>
      </p:sp>
      <p:pic>
        <p:nvPicPr>
          <p:cNvPr id="202" name="Google Shape;202;p26" title="14 lecture slide Sleep DN.mp3">
            <a:hlinkClick r:id="rId6"/>
          </p:cNvPr>
          <p:cNvPicPr preferRelativeResize="0"/>
          <p:nvPr/>
        </p:nvPicPr>
        <p:blipFill>
          <a:blip r:embed="rId7">
            <a:alphaModFix/>
          </a:blip>
          <a:stretch>
            <a:fillRect/>
          </a:stretch>
        </p:blipFill>
        <p:spPr>
          <a:xfrm>
            <a:off x="152400" y="152400"/>
            <a:ext cx="404600" cy="4046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pic>
        <p:nvPicPr>
          <p:cNvPr id="207" name="Google Shape;207;p27"/>
          <p:cNvPicPr preferRelativeResize="0"/>
          <p:nvPr/>
        </p:nvPicPr>
        <p:blipFill>
          <a:blip r:embed="rId3">
            <a:alphaModFix/>
          </a:blip>
          <a:stretch>
            <a:fillRect/>
          </a:stretch>
        </p:blipFill>
        <p:spPr>
          <a:xfrm>
            <a:off x="8293725" y="4229375"/>
            <a:ext cx="803700" cy="866425"/>
          </a:xfrm>
          <a:prstGeom prst="rect">
            <a:avLst/>
          </a:prstGeom>
          <a:noFill/>
          <a:ln>
            <a:noFill/>
          </a:ln>
        </p:spPr>
      </p:pic>
      <p:pic>
        <p:nvPicPr>
          <p:cNvPr id="208" name="Google Shape;208;p27"/>
          <p:cNvPicPr preferRelativeResize="0"/>
          <p:nvPr/>
        </p:nvPicPr>
        <p:blipFill>
          <a:blip r:embed="rId4">
            <a:alphaModFix/>
          </a:blip>
          <a:stretch>
            <a:fillRect/>
          </a:stretch>
        </p:blipFill>
        <p:spPr>
          <a:xfrm>
            <a:off x="44325" y="4304553"/>
            <a:ext cx="7134976" cy="791250"/>
          </a:xfrm>
          <a:prstGeom prst="rect">
            <a:avLst/>
          </a:prstGeom>
          <a:noFill/>
          <a:ln>
            <a:noFill/>
          </a:ln>
        </p:spPr>
      </p:pic>
      <p:sp>
        <p:nvSpPr>
          <p:cNvPr id="209" name="Google Shape;209;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t"/>
              <a:t>‹#›</a:t>
            </a:fld>
            <a:endParaRPr/>
          </a:p>
        </p:txBody>
      </p:sp>
      <p:sp>
        <p:nvSpPr>
          <p:cNvPr id="210" name="Google Shape;210;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t"/>
              <a:t>Take home message</a:t>
            </a:r>
            <a:endParaRPr/>
          </a:p>
        </p:txBody>
      </p:sp>
      <p:sp>
        <p:nvSpPr>
          <p:cNvPr id="211" name="Google Shape;211;p27"/>
          <p:cNvSpPr txBox="1"/>
          <p:nvPr>
            <p:ph idx="1" type="body"/>
          </p:nvPr>
        </p:nvSpPr>
        <p:spPr>
          <a:xfrm>
            <a:off x="311700" y="1152475"/>
            <a:ext cx="3999900" cy="3904200"/>
          </a:xfrm>
          <a:prstGeom prst="rect">
            <a:avLst/>
          </a:prstGeom>
        </p:spPr>
        <p:txBody>
          <a:bodyPr anchorCtr="0" anchor="t" bIns="91425" lIns="91425" spcFirstLastPara="1" rIns="91425" wrap="square" tIns="91425">
            <a:normAutofit/>
          </a:bodyPr>
          <a:lstStyle/>
          <a:p>
            <a:pPr indent="-324365" lvl="0" marL="457200" rtl="0" algn="l">
              <a:spcBef>
                <a:spcPts val="0"/>
              </a:spcBef>
              <a:spcAft>
                <a:spcPts val="0"/>
              </a:spcAft>
              <a:buSzPts val="1508"/>
              <a:buChar char="❖"/>
            </a:pPr>
            <a:r>
              <a:rPr lang="et" sz="1508"/>
              <a:t>Normal sleep should be pursued in all age groups</a:t>
            </a:r>
            <a:endParaRPr sz="1508"/>
          </a:p>
          <a:p>
            <a:pPr indent="-324365" lvl="0" marL="457200" rtl="0" algn="l">
              <a:spcBef>
                <a:spcPts val="0"/>
              </a:spcBef>
              <a:spcAft>
                <a:spcPts val="0"/>
              </a:spcAft>
              <a:buSzPts val="1508"/>
              <a:buChar char="❖"/>
            </a:pPr>
            <a:r>
              <a:rPr lang="et" sz="1508"/>
              <a:t>Prevent/slow down development of dementia by making sleep hygiene and routine a habit </a:t>
            </a:r>
            <a:endParaRPr sz="1508"/>
          </a:p>
          <a:p>
            <a:pPr indent="-324365" lvl="0" marL="457200" rtl="0" algn="l">
              <a:spcBef>
                <a:spcPts val="0"/>
              </a:spcBef>
              <a:spcAft>
                <a:spcPts val="0"/>
              </a:spcAft>
              <a:buSzPts val="1508"/>
              <a:buChar char="❖"/>
            </a:pPr>
            <a:r>
              <a:rPr lang="et" sz="1508"/>
              <a:t>Recreational drugs and sleep aids can ruin sleep in long run</a:t>
            </a:r>
            <a:endParaRPr sz="1508"/>
          </a:p>
          <a:p>
            <a:pPr indent="-324365" lvl="0" marL="457200" rtl="0" algn="l">
              <a:spcBef>
                <a:spcPts val="0"/>
              </a:spcBef>
              <a:spcAft>
                <a:spcPts val="0"/>
              </a:spcAft>
              <a:buSzPts val="1508"/>
              <a:buChar char="❖"/>
            </a:pPr>
            <a:r>
              <a:rPr lang="et" sz="1508"/>
              <a:t>Sleep disorders tend to get worse if not noticed and treated</a:t>
            </a:r>
            <a:endParaRPr sz="1508"/>
          </a:p>
          <a:p>
            <a:pPr indent="-324365" lvl="0" marL="457200" rtl="0" algn="l">
              <a:spcBef>
                <a:spcPts val="0"/>
              </a:spcBef>
              <a:spcAft>
                <a:spcPts val="0"/>
              </a:spcAft>
              <a:buSzPts val="1508"/>
              <a:buChar char="❖"/>
            </a:pPr>
            <a:r>
              <a:rPr lang="et" sz="1508"/>
              <a:t>Treating sleep problems will improve life quality of a </a:t>
            </a:r>
            <a:r>
              <a:rPr lang="et" sz="1508"/>
              <a:t>patient</a:t>
            </a:r>
            <a:r>
              <a:rPr lang="et" sz="1508"/>
              <a:t> and caregiver</a:t>
            </a:r>
            <a:endParaRPr sz="1508"/>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212" name="Google Shape;212;p27"/>
          <p:cNvPicPr preferRelativeResize="0"/>
          <p:nvPr/>
        </p:nvPicPr>
        <p:blipFill>
          <a:blip r:embed="rId5">
            <a:alphaModFix/>
          </a:blip>
          <a:stretch>
            <a:fillRect/>
          </a:stretch>
        </p:blipFill>
        <p:spPr>
          <a:xfrm>
            <a:off x="4464000" y="1170125"/>
            <a:ext cx="4100144" cy="2906849"/>
          </a:xfrm>
          <a:prstGeom prst="rect">
            <a:avLst/>
          </a:prstGeom>
          <a:noFill/>
          <a:ln>
            <a:noFill/>
          </a:ln>
        </p:spPr>
      </p:pic>
      <p:pic>
        <p:nvPicPr>
          <p:cNvPr id="213" name="Google Shape;213;p27" title="15 lecture slide Sleep DN.mp3">
            <a:hlinkClick r:id="rId6"/>
          </p:cNvPr>
          <p:cNvPicPr preferRelativeResize="0"/>
          <p:nvPr/>
        </p:nvPicPr>
        <p:blipFill>
          <a:blip r:embed="rId7">
            <a:alphaModFix/>
          </a:blip>
          <a:stretch>
            <a:fillRect/>
          </a:stretch>
        </p:blipFill>
        <p:spPr>
          <a:xfrm>
            <a:off x="8716544" y="1170125"/>
            <a:ext cx="275056" cy="27505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28"/>
          <p:cNvSpPr txBox="1"/>
          <p:nvPr>
            <p:ph type="title"/>
          </p:nvPr>
        </p:nvSpPr>
        <p:spPr>
          <a:xfrm>
            <a:off x="266675" y="1297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t"/>
              <a:t>Literature</a:t>
            </a:r>
            <a:endParaRPr/>
          </a:p>
        </p:txBody>
      </p:sp>
      <p:sp>
        <p:nvSpPr>
          <p:cNvPr id="219" name="Google Shape;219;p28"/>
          <p:cNvSpPr txBox="1"/>
          <p:nvPr>
            <p:ph idx="1" type="body"/>
          </p:nvPr>
        </p:nvSpPr>
        <p:spPr>
          <a:xfrm>
            <a:off x="122525" y="584950"/>
            <a:ext cx="8520600" cy="3416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t" sz="1000">
                <a:solidFill>
                  <a:schemeClr val="dk1"/>
                </a:solidFill>
                <a:highlight>
                  <a:srgbClr val="FFFFFF"/>
                </a:highlight>
              </a:rPr>
              <a:t>Berry RB, Brooks R, Gamaldo CE, et al.  </a:t>
            </a:r>
            <a:r>
              <a:rPr i="1" lang="et" sz="1000">
                <a:solidFill>
                  <a:schemeClr val="dk1"/>
                </a:solidFill>
              </a:rPr>
              <a:t>The AASM Manual for the Scoring of Sleep and Associated Events.</a:t>
            </a:r>
            <a:r>
              <a:rPr lang="et" sz="1000">
                <a:solidFill>
                  <a:schemeClr val="dk1"/>
                </a:solidFill>
                <a:highlight>
                  <a:srgbClr val="FFFFFF"/>
                </a:highlight>
              </a:rPr>
              <a:t> 2. Vol. 2. Darien, IL: American Academy of Sleep Medicine; 2015.</a:t>
            </a:r>
            <a:endParaRPr sz="1000">
              <a:solidFill>
                <a:schemeClr val="dk1"/>
              </a:solidFill>
              <a:highlight>
                <a:srgbClr val="FFFFFF"/>
              </a:highlight>
            </a:endParaRPr>
          </a:p>
          <a:p>
            <a:pPr indent="0" lvl="0" marL="0" rtl="0" algn="l">
              <a:lnSpc>
                <a:spcPct val="100000"/>
              </a:lnSpc>
              <a:spcBef>
                <a:spcPts val="1200"/>
              </a:spcBef>
              <a:spcAft>
                <a:spcPts val="0"/>
              </a:spcAft>
              <a:buNone/>
            </a:pPr>
            <a:r>
              <a:rPr lang="et" sz="1000">
                <a:solidFill>
                  <a:schemeClr val="dk1"/>
                </a:solidFill>
                <a:highlight>
                  <a:srgbClr val="FFFFFF"/>
                </a:highlight>
              </a:rPr>
              <a:t>Bloom HG, Ahmed I, Alessi CA, Ancoli-Israel S, Buysse DJ, Kryger MH, et al. Evidence-based recommendations for the assessment and management of sleep disorders in older persons. </a:t>
            </a:r>
            <a:r>
              <a:rPr i="1" lang="et" sz="1000">
                <a:solidFill>
                  <a:schemeClr val="dk1"/>
                </a:solidFill>
              </a:rPr>
              <a:t>J Am Geriatr Soc. </a:t>
            </a:r>
            <a:r>
              <a:rPr lang="et" sz="1000">
                <a:solidFill>
                  <a:schemeClr val="dk1"/>
                </a:solidFill>
              </a:rPr>
              <a:t>2009;57(5):761–89.</a:t>
            </a:r>
            <a:r>
              <a:rPr lang="et" sz="1000">
                <a:solidFill>
                  <a:schemeClr val="dk1"/>
                </a:solidFill>
                <a:highlight>
                  <a:srgbClr val="FFFFFF"/>
                </a:highlight>
              </a:rPr>
              <a:t> </a:t>
            </a:r>
            <a:endParaRPr sz="1000">
              <a:solidFill>
                <a:schemeClr val="dk1"/>
              </a:solidFill>
              <a:highlight>
                <a:srgbClr val="FFFFFF"/>
              </a:highlight>
            </a:endParaRPr>
          </a:p>
          <a:p>
            <a:pPr indent="0" lvl="0" marL="0" rtl="0" algn="l">
              <a:lnSpc>
                <a:spcPct val="100000"/>
              </a:lnSpc>
              <a:spcBef>
                <a:spcPts val="1200"/>
              </a:spcBef>
              <a:spcAft>
                <a:spcPts val="0"/>
              </a:spcAft>
              <a:buNone/>
            </a:pPr>
            <a:r>
              <a:rPr lang="et" sz="1000">
                <a:solidFill>
                  <a:schemeClr val="dk1"/>
                </a:solidFill>
                <a:highlight>
                  <a:srgbClr val="FFFFFF"/>
                </a:highlight>
              </a:rPr>
              <a:t>Buijs RM, Kalsbeek A. Hypothalamic integration of central and peripheral clocks. </a:t>
            </a:r>
            <a:r>
              <a:rPr i="1" lang="et" sz="1000">
                <a:solidFill>
                  <a:schemeClr val="dk1"/>
                </a:solidFill>
              </a:rPr>
              <a:t>Nat Rev Neurosci. </a:t>
            </a:r>
            <a:r>
              <a:rPr lang="et" sz="1000">
                <a:solidFill>
                  <a:schemeClr val="dk1"/>
                </a:solidFill>
              </a:rPr>
              <a:t>2001;2(07):521–526.</a:t>
            </a:r>
            <a:endParaRPr sz="1000">
              <a:solidFill>
                <a:schemeClr val="dk1"/>
              </a:solidFill>
            </a:endParaRPr>
          </a:p>
          <a:p>
            <a:pPr indent="0" lvl="0" marL="0" rtl="0" algn="l">
              <a:lnSpc>
                <a:spcPct val="100000"/>
              </a:lnSpc>
              <a:spcBef>
                <a:spcPts val="1200"/>
              </a:spcBef>
              <a:spcAft>
                <a:spcPts val="0"/>
              </a:spcAft>
              <a:buNone/>
            </a:pPr>
            <a:r>
              <a:rPr lang="et" sz="1000">
                <a:solidFill>
                  <a:schemeClr val="dk1"/>
                </a:solidFill>
              </a:rPr>
              <a:t>Carvalho D.Z, Louis E.K.S, Knopman D.S, et al. Association of excessive daytime sleepiness with longitudinal β-amyloid accumulation in elderly persons without dementia.  JAMA Neurol . 2018;75:672–680.</a:t>
            </a:r>
            <a:endParaRPr sz="1000">
              <a:solidFill>
                <a:schemeClr val="dk1"/>
              </a:solidFill>
            </a:endParaRPr>
          </a:p>
          <a:p>
            <a:pPr indent="0" lvl="0" marL="0" rtl="0" algn="l">
              <a:lnSpc>
                <a:spcPct val="100000"/>
              </a:lnSpc>
              <a:spcBef>
                <a:spcPts val="1200"/>
              </a:spcBef>
              <a:spcAft>
                <a:spcPts val="0"/>
              </a:spcAft>
              <a:buNone/>
            </a:pPr>
            <a:r>
              <a:rPr lang="et" sz="1000">
                <a:solidFill>
                  <a:schemeClr val="dk1"/>
                </a:solidFill>
                <a:highlight>
                  <a:srgbClr val="FFFFFF"/>
                </a:highlight>
              </a:rPr>
              <a:t>Hofman MA, Swaab DF. Living by the clock: the circadian pacemaker in older people. </a:t>
            </a:r>
            <a:r>
              <a:rPr i="1" lang="et" sz="1000">
                <a:solidFill>
                  <a:schemeClr val="dk1"/>
                </a:solidFill>
              </a:rPr>
              <a:t>Ageing Res Rev. </a:t>
            </a:r>
            <a:r>
              <a:rPr lang="et" sz="1000">
                <a:solidFill>
                  <a:schemeClr val="dk1"/>
                </a:solidFill>
              </a:rPr>
              <a:t>2006;5(01):33–51.</a:t>
            </a:r>
            <a:endParaRPr sz="1000">
              <a:solidFill>
                <a:schemeClr val="dk1"/>
              </a:solidFill>
            </a:endParaRPr>
          </a:p>
          <a:p>
            <a:pPr indent="0" lvl="0" marL="0" rtl="0" algn="l">
              <a:lnSpc>
                <a:spcPct val="100000"/>
              </a:lnSpc>
              <a:spcBef>
                <a:spcPts val="1200"/>
              </a:spcBef>
              <a:spcAft>
                <a:spcPts val="0"/>
              </a:spcAft>
              <a:buNone/>
            </a:pPr>
            <a:r>
              <a:rPr lang="et" sz="1000">
                <a:solidFill>
                  <a:schemeClr val="dk1"/>
                </a:solidFill>
                <a:highlight>
                  <a:srgbClr val="FFFFFF"/>
                </a:highlight>
              </a:rPr>
              <a:t>Ju YE, McLeland JS, Toedebusch CD, Xiong C, Fagan AM, Duntley SP, Morris JC, Holtzman DM. Sleep quality and preclinical Alzheimer disease. JAMA Neurol. 2013 May;70(5):587-93. doi: 10.1001/jamaneurol.2013.2334. PMID: 23479184; PMCID: PMC3676720.</a:t>
            </a:r>
            <a:endParaRPr sz="800">
              <a:solidFill>
                <a:schemeClr val="dk1"/>
              </a:solidFill>
            </a:endParaRPr>
          </a:p>
          <a:p>
            <a:pPr indent="0" lvl="0" marL="0" rtl="0" algn="l">
              <a:lnSpc>
                <a:spcPct val="100000"/>
              </a:lnSpc>
              <a:spcBef>
                <a:spcPts val="1200"/>
              </a:spcBef>
              <a:spcAft>
                <a:spcPts val="0"/>
              </a:spcAft>
              <a:buNone/>
            </a:pPr>
            <a:r>
              <a:rPr lang="et" sz="1000">
                <a:solidFill>
                  <a:schemeClr val="dk1"/>
                </a:solidFill>
              </a:rPr>
              <a:t>Ju Y.-E.S, Ooms S.J, Sutphen C, et al. Slow wave sleep disruption increases cerebrospinal fluid amyloid-β levels.  Brain . 2017;140:2104–2111.</a:t>
            </a:r>
            <a:endParaRPr sz="1000">
              <a:solidFill>
                <a:schemeClr val="dk1"/>
              </a:solidFill>
            </a:endParaRPr>
          </a:p>
          <a:p>
            <a:pPr indent="0" lvl="0" marL="0" rtl="0" algn="l">
              <a:lnSpc>
                <a:spcPct val="100000"/>
              </a:lnSpc>
              <a:spcBef>
                <a:spcPts val="1200"/>
              </a:spcBef>
              <a:spcAft>
                <a:spcPts val="0"/>
              </a:spcAft>
              <a:buClr>
                <a:schemeClr val="dk1"/>
              </a:buClr>
              <a:buSzPts val="1100"/>
              <a:buFont typeface="Arial"/>
              <a:buNone/>
            </a:pPr>
            <a:r>
              <a:rPr lang="et" sz="1000">
                <a:solidFill>
                  <a:schemeClr val="dk1"/>
                </a:solidFill>
              </a:rPr>
              <a:t>Kang J.-E, Lim M.M, Bateman R.J, et al. Amyloid-β dynamics are regulated by orexin and the sleep-wake cycle.  Science . 2009;326:1005–1007.</a:t>
            </a:r>
            <a:endParaRPr sz="1000">
              <a:solidFill>
                <a:schemeClr val="dk1"/>
              </a:solidFill>
            </a:endParaRPr>
          </a:p>
          <a:p>
            <a:pPr indent="0" lvl="0" marL="0" rtl="0" algn="l">
              <a:lnSpc>
                <a:spcPct val="100000"/>
              </a:lnSpc>
              <a:spcBef>
                <a:spcPts val="1200"/>
              </a:spcBef>
              <a:spcAft>
                <a:spcPts val="0"/>
              </a:spcAft>
              <a:buNone/>
            </a:pPr>
            <a:r>
              <a:rPr lang="et" sz="1000">
                <a:solidFill>
                  <a:schemeClr val="dk1"/>
                </a:solidFill>
                <a:highlight>
                  <a:srgbClr val="FFFFFF"/>
                </a:highlight>
              </a:rPr>
              <a:t>Kondratova AA, Kondratov RV. The circadian clock and pathology of the ageing brain. </a:t>
            </a:r>
            <a:r>
              <a:rPr i="1" lang="et" sz="1000">
                <a:solidFill>
                  <a:schemeClr val="dk1"/>
                </a:solidFill>
              </a:rPr>
              <a:t>Nat Rev Neurosci. </a:t>
            </a:r>
            <a:r>
              <a:rPr lang="et" sz="1000">
                <a:solidFill>
                  <a:schemeClr val="dk1"/>
                </a:solidFill>
              </a:rPr>
              <a:t>2012;13(05):325–335.</a:t>
            </a:r>
            <a:endParaRPr sz="1000">
              <a:solidFill>
                <a:schemeClr val="dk1"/>
              </a:solidFill>
            </a:endParaRPr>
          </a:p>
          <a:p>
            <a:pPr indent="0" lvl="0" marL="0" rtl="0" algn="l">
              <a:lnSpc>
                <a:spcPct val="100000"/>
              </a:lnSpc>
              <a:spcBef>
                <a:spcPts val="1200"/>
              </a:spcBef>
              <a:spcAft>
                <a:spcPts val="0"/>
              </a:spcAft>
              <a:buNone/>
            </a:pPr>
            <a:r>
              <a:rPr lang="et" sz="1000">
                <a:solidFill>
                  <a:schemeClr val="dk1"/>
                </a:solidFill>
                <a:highlight>
                  <a:schemeClr val="lt1"/>
                </a:highlight>
              </a:rPr>
              <a:t>Lu J, Greco MA, Shiromani P, Saper CB. Effect of lesions of the ventrolateral preoptic nucleus on NREM and REM sleep. </a:t>
            </a:r>
            <a:r>
              <a:rPr i="1" lang="et" sz="1000">
                <a:solidFill>
                  <a:schemeClr val="dk1"/>
                </a:solidFill>
              </a:rPr>
              <a:t>J Neurosci. </a:t>
            </a:r>
            <a:r>
              <a:rPr lang="et" sz="1000">
                <a:solidFill>
                  <a:schemeClr val="dk1"/>
                </a:solidFill>
              </a:rPr>
              <a:t>2000;20(10):3830–3842.</a:t>
            </a:r>
            <a:endParaRPr sz="1000">
              <a:solidFill>
                <a:schemeClr val="dk1"/>
              </a:solidFill>
            </a:endParaRPr>
          </a:p>
          <a:p>
            <a:pPr indent="0" lvl="0" marL="0" rtl="0" algn="l">
              <a:lnSpc>
                <a:spcPct val="100000"/>
              </a:lnSpc>
              <a:spcBef>
                <a:spcPts val="1200"/>
              </a:spcBef>
              <a:spcAft>
                <a:spcPts val="0"/>
              </a:spcAft>
              <a:buNone/>
            </a:pPr>
            <a:r>
              <a:rPr lang="et" sz="1000">
                <a:solidFill>
                  <a:schemeClr val="dk1"/>
                </a:solidFill>
              </a:rPr>
              <a:t>Lucey B.P, Hicks T.J, McLeland J.S, et al. Effect of sleep on overnight CSF amyloid-β kinetics.  Ann Neurol . 2018;83:197–204. </a:t>
            </a:r>
            <a:endParaRPr sz="1000">
              <a:solidFill>
                <a:schemeClr val="dk1"/>
              </a:solidFill>
            </a:endParaRPr>
          </a:p>
          <a:p>
            <a:pPr indent="0" lvl="0" marL="0" rtl="0" algn="l">
              <a:lnSpc>
                <a:spcPct val="100000"/>
              </a:lnSpc>
              <a:spcBef>
                <a:spcPts val="1200"/>
              </a:spcBef>
              <a:spcAft>
                <a:spcPts val="0"/>
              </a:spcAft>
              <a:buClr>
                <a:schemeClr val="dk1"/>
              </a:buClr>
              <a:buSzPts val="1100"/>
              <a:buFont typeface="Arial"/>
              <a:buNone/>
            </a:pPr>
            <a:r>
              <a:rPr lang="et" sz="1000">
                <a:solidFill>
                  <a:schemeClr val="dk1"/>
                </a:solidFill>
              </a:rPr>
              <a:t>Robbins R, Quan S.F, Weaver M.D, et al. Examining sleep deficiency and disturbance and their risk for incident dementia and all-cause mortality in older adults across 5 years in the United States.  Aging (Albany NY) . 2021;13(3):3254–3268.</a:t>
            </a:r>
            <a:endParaRPr sz="1000">
              <a:solidFill>
                <a:schemeClr val="dk1"/>
              </a:solidFill>
            </a:endParaRPr>
          </a:p>
          <a:p>
            <a:pPr indent="0" lvl="0" marL="0" rtl="0" algn="l">
              <a:lnSpc>
                <a:spcPct val="100000"/>
              </a:lnSpc>
              <a:spcBef>
                <a:spcPts val="1200"/>
              </a:spcBef>
              <a:spcAft>
                <a:spcPts val="0"/>
              </a:spcAft>
              <a:buNone/>
            </a:pPr>
            <a:r>
              <a:t/>
            </a:r>
            <a:endParaRPr sz="1000">
              <a:solidFill>
                <a:schemeClr val="dk1"/>
              </a:solidFill>
            </a:endParaRPr>
          </a:p>
          <a:p>
            <a:pPr indent="0" lvl="0" marL="0" rtl="0" algn="l">
              <a:spcBef>
                <a:spcPts val="1200"/>
              </a:spcBef>
              <a:spcAft>
                <a:spcPts val="1200"/>
              </a:spcAft>
              <a:buNone/>
            </a:pPr>
            <a:r>
              <a:t/>
            </a:r>
            <a:endParaRPr sz="1300">
              <a:solidFill>
                <a:schemeClr val="accent2"/>
              </a:solidFill>
              <a:latin typeface="Cambria"/>
              <a:ea typeface="Cambria"/>
              <a:cs typeface="Cambria"/>
              <a:sym typeface="Cambria"/>
            </a:endParaRPr>
          </a:p>
        </p:txBody>
      </p:sp>
      <p:sp>
        <p:nvSpPr>
          <p:cNvPr id="220" name="Google Shape;220;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t"/>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29"/>
          <p:cNvSpPr txBox="1"/>
          <p:nvPr>
            <p:ph type="title"/>
          </p:nvPr>
        </p:nvSpPr>
        <p:spPr>
          <a:xfrm>
            <a:off x="311700" y="1567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t"/>
              <a:t>Literature</a:t>
            </a:r>
            <a:endParaRPr/>
          </a:p>
        </p:txBody>
      </p:sp>
      <p:sp>
        <p:nvSpPr>
          <p:cNvPr id="226" name="Google Shape;226;p29"/>
          <p:cNvSpPr txBox="1"/>
          <p:nvPr>
            <p:ph idx="1" type="body"/>
          </p:nvPr>
        </p:nvSpPr>
        <p:spPr>
          <a:xfrm>
            <a:off x="311700" y="648400"/>
            <a:ext cx="8520600" cy="3416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sz="1000">
              <a:solidFill>
                <a:schemeClr val="dk1"/>
              </a:solidFill>
            </a:endParaRPr>
          </a:p>
          <a:p>
            <a:pPr indent="0" lvl="0" marL="0" rtl="0" algn="l">
              <a:lnSpc>
                <a:spcPct val="100000"/>
              </a:lnSpc>
              <a:spcBef>
                <a:spcPts val="1200"/>
              </a:spcBef>
              <a:spcAft>
                <a:spcPts val="0"/>
              </a:spcAft>
              <a:buNone/>
            </a:pPr>
            <a:r>
              <a:rPr lang="et" sz="1000">
                <a:solidFill>
                  <a:schemeClr val="dk1"/>
                </a:solidFill>
                <a:highlight>
                  <a:srgbClr val="FFFFFF"/>
                </a:highlight>
              </a:rPr>
              <a:t>Sherin JE, Shiromani PJ, McCarley RW, Saper CB. Activation of ventrolateral preoptic neurons during sleep. </a:t>
            </a:r>
            <a:r>
              <a:rPr i="1" lang="et" sz="1000">
                <a:solidFill>
                  <a:schemeClr val="dk1"/>
                </a:solidFill>
              </a:rPr>
              <a:t>Science. </a:t>
            </a:r>
            <a:r>
              <a:rPr lang="et" sz="1000">
                <a:solidFill>
                  <a:schemeClr val="dk1"/>
                </a:solidFill>
              </a:rPr>
              <a:t>1996;271(5246):216–219.</a:t>
            </a:r>
            <a:endParaRPr sz="1000">
              <a:solidFill>
                <a:schemeClr val="dk1"/>
              </a:solidFill>
            </a:endParaRPr>
          </a:p>
          <a:p>
            <a:pPr indent="0" lvl="0" marL="0" rtl="0" algn="l">
              <a:lnSpc>
                <a:spcPct val="100000"/>
              </a:lnSpc>
              <a:spcBef>
                <a:spcPts val="1200"/>
              </a:spcBef>
              <a:spcAft>
                <a:spcPts val="0"/>
              </a:spcAft>
              <a:buNone/>
            </a:pPr>
            <a:r>
              <a:rPr lang="et" sz="1000">
                <a:solidFill>
                  <a:schemeClr val="dk1"/>
                </a:solidFill>
              </a:rPr>
              <a:t>Spira A.P, Gamaldo A.A, An Y, et al. Self-reported sleep and β-amyloid deposition in community-dwelling older adults.  JAMA Neurol . 2013;70:1537–1543.</a:t>
            </a:r>
            <a:endParaRPr sz="1000">
              <a:solidFill>
                <a:schemeClr val="dk1"/>
              </a:solidFill>
            </a:endParaRPr>
          </a:p>
          <a:p>
            <a:pPr indent="0" lvl="0" marL="0" rtl="0" algn="l">
              <a:lnSpc>
                <a:spcPct val="100000"/>
              </a:lnSpc>
              <a:spcBef>
                <a:spcPts val="1200"/>
              </a:spcBef>
              <a:spcAft>
                <a:spcPts val="0"/>
              </a:spcAft>
              <a:buNone/>
            </a:pPr>
            <a:r>
              <a:rPr lang="et" sz="1000">
                <a:solidFill>
                  <a:schemeClr val="dk1"/>
                </a:solidFill>
                <a:highlight>
                  <a:srgbClr val="FFFFFF"/>
                </a:highlight>
              </a:rPr>
              <a:t>Spira AP, Chen-Edinboro LP, Wu MN, Yaffe K. Impact of sleep on the risk of cognitive decline and dementia. Curr Opin Psychiatry. 2014 Nov;27(6):478-83. doi: 10.1097/YCO.0000000000000106. PMID: 25188896; PMCID: PMC4323377.</a:t>
            </a:r>
            <a:endParaRPr sz="1000">
              <a:solidFill>
                <a:schemeClr val="dk1"/>
              </a:solidFill>
            </a:endParaRPr>
          </a:p>
          <a:p>
            <a:pPr indent="0" lvl="0" marL="0" rtl="0" algn="l">
              <a:lnSpc>
                <a:spcPct val="100000"/>
              </a:lnSpc>
              <a:spcBef>
                <a:spcPts val="1200"/>
              </a:spcBef>
              <a:spcAft>
                <a:spcPts val="0"/>
              </a:spcAft>
              <a:buClr>
                <a:schemeClr val="dk1"/>
              </a:buClr>
              <a:buSzPts val="1100"/>
              <a:buFont typeface="Arial"/>
              <a:buNone/>
            </a:pPr>
            <a:r>
              <a:rPr lang="et" sz="1000">
                <a:solidFill>
                  <a:schemeClr val="dk1"/>
                </a:solidFill>
                <a:highlight>
                  <a:srgbClr val="FFFFFF"/>
                </a:highlight>
              </a:rPr>
              <a:t>Virta JJ, Heikkila K, Perola M, Koskenvuo M, Raiha I, Rinne JO, et al. Midlife sleep characteristics associated with late life cognitive function. </a:t>
            </a:r>
            <a:r>
              <a:rPr i="1" lang="et" sz="1000">
                <a:solidFill>
                  <a:schemeClr val="dk1"/>
                </a:solidFill>
              </a:rPr>
              <a:t>Sleep. </a:t>
            </a:r>
            <a:r>
              <a:rPr lang="et" sz="1000">
                <a:solidFill>
                  <a:schemeClr val="dk1"/>
                </a:solidFill>
              </a:rPr>
              <a:t>2013;36(10):1533–41. 41A</a:t>
            </a:r>
            <a:endParaRPr sz="1000">
              <a:solidFill>
                <a:schemeClr val="dk1"/>
              </a:solidFill>
            </a:endParaRPr>
          </a:p>
          <a:p>
            <a:pPr indent="0" lvl="0" marL="0" rtl="0" algn="l">
              <a:lnSpc>
                <a:spcPct val="100000"/>
              </a:lnSpc>
              <a:spcBef>
                <a:spcPts val="1200"/>
              </a:spcBef>
              <a:spcAft>
                <a:spcPts val="0"/>
              </a:spcAft>
              <a:buClr>
                <a:schemeClr val="dk1"/>
              </a:buClr>
              <a:buSzPts val="1100"/>
              <a:buFont typeface="Arial"/>
              <a:buNone/>
            </a:pPr>
            <a:r>
              <a:rPr lang="et" sz="1000">
                <a:solidFill>
                  <a:schemeClr val="dk1"/>
                </a:solidFill>
                <a:highlight>
                  <a:schemeClr val="lt1"/>
                </a:highlight>
              </a:rPr>
              <a:t>Wang JL, Lim AS, Chiang WY, et al. Suprachiasmatic neuron numbers and rest-activity circadian rhythms in older humans. </a:t>
            </a:r>
            <a:r>
              <a:rPr i="1" lang="et" sz="1000">
                <a:solidFill>
                  <a:schemeClr val="dk1"/>
                </a:solidFill>
              </a:rPr>
              <a:t>Ann Neurol. </a:t>
            </a:r>
            <a:r>
              <a:rPr lang="et" sz="1000">
                <a:solidFill>
                  <a:schemeClr val="dk1"/>
                </a:solidFill>
              </a:rPr>
              <a:t>2015;78(02):317–322.</a:t>
            </a:r>
            <a:r>
              <a:rPr lang="et" sz="1000">
                <a:solidFill>
                  <a:schemeClr val="dk1"/>
                </a:solidFill>
                <a:highlight>
                  <a:schemeClr val="lt1"/>
                </a:highlight>
              </a:rPr>
              <a:t> </a:t>
            </a:r>
            <a:endParaRPr sz="1000">
              <a:solidFill>
                <a:schemeClr val="dk1"/>
              </a:solidFill>
            </a:endParaRPr>
          </a:p>
          <a:p>
            <a:pPr indent="0" lvl="0" marL="0" rtl="0" algn="l">
              <a:lnSpc>
                <a:spcPct val="100000"/>
              </a:lnSpc>
              <a:spcBef>
                <a:spcPts val="1200"/>
              </a:spcBef>
              <a:spcAft>
                <a:spcPts val="0"/>
              </a:spcAft>
              <a:buNone/>
            </a:pPr>
            <a:r>
              <a:rPr lang="et" sz="1000">
                <a:solidFill>
                  <a:schemeClr val="dk1"/>
                </a:solidFill>
                <a:highlight>
                  <a:srgbClr val="FFFFFF"/>
                </a:highlight>
              </a:rPr>
              <a:t>Wennberg AMV, Wu MN, Rosenberg PB, Spira AP. Sleep Disturbance, Cognitive Decline, and Dementia: A Review. Semin Neurol. 2017 Aug;37(4):395-406. doi: 10.1055/s-0037-1604351. Epub 2017 Aug 24. PMID: 28837986; PMCID: PMC5910033.</a:t>
            </a:r>
            <a:endParaRPr sz="1000">
              <a:solidFill>
                <a:schemeClr val="dk1"/>
              </a:solidFill>
              <a:highlight>
                <a:srgbClr val="FFFFFF"/>
              </a:highlight>
            </a:endParaRPr>
          </a:p>
          <a:p>
            <a:pPr indent="0" lvl="0" marL="0" rtl="0" algn="l">
              <a:lnSpc>
                <a:spcPct val="100000"/>
              </a:lnSpc>
              <a:spcBef>
                <a:spcPts val="1200"/>
              </a:spcBef>
              <a:spcAft>
                <a:spcPts val="0"/>
              </a:spcAft>
              <a:buNone/>
            </a:pPr>
            <a:r>
              <a:rPr lang="et" sz="1000">
                <a:solidFill>
                  <a:schemeClr val="dk1"/>
                </a:solidFill>
              </a:rPr>
              <a:t>Xie L, Kang H, Xu Q, et al. Sleep drives metabolite clearance from the adult brain.  Science . 2013;342:373–377. </a:t>
            </a:r>
            <a:endParaRPr sz="1000">
              <a:solidFill>
                <a:schemeClr val="dk1"/>
              </a:solidFill>
              <a:highlight>
                <a:srgbClr val="FFFFFF"/>
              </a:highlight>
            </a:endParaRPr>
          </a:p>
          <a:p>
            <a:pPr indent="0" lvl="0" marL="0" rtl="0" algn="l">
              <a:lnSpc>
                <a:spcPct val="100000"/>
              </a:lnSpc>
              <a:spcBef>
                <a:spcPts val="1200"/>
              </a:spcBef>
              <a:spcAft>
                <a:spcPts val="0"/>
              </a:spcAft>
              <a:buNone/>
            </a:pPr>
            <a:r>
              <a:rPr lang="et" sz="1000">
                <a:solidFill>
                  <a:schemeClr val="dk1"/>
                </a:solidFill>
                <a:highlight>
                  <a:srgbClr val="FFFFFF"/>
                </a:highlight>
              </a:rPr>
              <a:t>Yoon IY, Kripke DF, Elliott JA, Youngstedt SD, Rex KM, Hauger RL. Age-related changes of circadian rhythms and sleep-wake cycles. </a:t>
            </a:r>
            <a:r>
              <a:rPr i="1" lang="et" sz="1000">
                <a:solidFill>
                  <a:schemeClr val="dk1"/>
                </a:solidFill>
              </a:rPr>
              <a:t>J Am Geriatr Soc. </a:t>
            </a:r>
            <a:r>
              <a:rPr lang="et" sz="1000">
                <a:solidFill>
                  <a:schemeClr val="dk1"/>
                </a:solidFill>
              </a:rPr>
              <a:t>2003;51(08):1085–1091.</a:t>
            </a:r>
            <a:endParaRPr sz="1000">
              <a:solidFill>
                <a:schemeClr val="dk1"/>
              </a:solidFill>
            </a:endParaRPr>
          </a:p>
          <a:p>
            <a:pPr indent="0" lvl="0" marL="0" rtl="0" algn="l">
              <a:lnSpc>
                <a:spcPct val="100000"/>
              </a:lnSpc>
              <a:spcBef>
                <a:spcPts val="1200"/>
              </a:spcBef>
              <a:spcAft>
                <a:spcPts val="0"/>
              </a:spcAft>
              <a:buClr>
                <a:schemeClr val="dk1"/>
              </a:buClr>
              <a:buSzPts val="1100"/>
              <a:buFont typeface="Arial"/>
              <a:buNone/>
            </a:pPr>
            <a:r>
              <a:rPr lang="et" sz="1000">
                <a:solidFill>
                  <a:schemeClr val="dk1"/>
                </a:solidFill>
                <a:highlight>
                  <a:schemeClr val="lt1"/>
                </a:highlight>
              </a:rPr>
              <a:t>Zhang F, Niu L, Liu X, Liu Y, Li S, Yu H, Le W. Rapid Eye Movement Sleep Behavior Disorder and Neurodegenerative Diseases: An Update. Aging Dis. 2020 Mar 9;11(2):315-326. doi: 10.14336/AD.2019.0324. PMID: 32257544; PMCID: PMC7069464.</a:t>
            </a:r>
            <a:endParaRPr sz="1000">
              <a:solidFill>
                <a:schemeClr val="dk1"/>
              </a:solidFill>
            </a:endParaRPr>
          </a:p>
          <a:p>
            <a:pPr indent="0" lvl="0" marL="0" rtl="0" algn="l">
              <a:lnSpc>
                <a:spcPct val="100000"/>
              </a:lnSpc>
              <a:spcBef>
                <a:spcPts val="1200"/>
              </a:spcBef>
              <a:spcAft>
                <a:spcPts val="1200"/>
              </a:spcAft>
              <a:buClr>
                <a:schemeClr val="dk1"/>
              </a:buClr>
              <a:buSzPts val="1100"/>
              <a:buFont typeface="Arial"/>
              <a:buNone/>
            </a:pPr>
            <a:r>
              <a:t/>
            </a:r>
            <a:endParaRPr sz="1000">
              <a:solidFill>
                <a:schemeClr val="dk1"/>
              </a:solidFill>
            </a:endParaRPr>
          </a:p>
        </p:txBody>
      </p:sp>
      <p:sp>
        <p:nvSpPr>
          <p:cNvPr id="227" name="Google Shape;227;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t"/>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t"/>
              <a:t>Learning objectives</a:t>
            </a:r>
            <a:endParaRPr/>
          </a:p>
        </p:txBody>
      </p:sp>
      <p:sp>
        <p:nvSpPr>
          <p:cNvPr id="66" name="Google Shape;66;p14"/>
          <p:cNvSpPr txBox="1"/>
          <p:nvPr>
            <p:ph idx="1" type="body"/>
          </p:nvPr>
        </p:nvSpPr>
        <p:spPr>
          <a:xfrm>
            <a:off x="311700" y="1359650"/>
            <a:ext cx="8520600" cy="17841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rabicPeriod"/>
            </a:pPr>
            <a:r>
              <a:rPr lang="et"/>
              <a:t>Sleep in maintenance of mental health and cognition</a:t>
            </a:r>
            <a:endParaRPr/>
          </a:p>
          <a:p>
            <a:pPr indent="-342900" lvl="0" marL="457200" rtl="0" algn="l">
              <a:spcBef>
                <a:spcPts val="0"/>
              </a:spcBef>
              <a:spcAft>
                <a:spcPts val="0"/>
              </a:spcAft>
              <a:buSzPts val="1800"/>
              <a:buAutoNum type="arabicPeriod"/>
            </a:pPr>
            <a:r>
              <a:rPr lang="et"/>
              <a:t>Several sleep related symptoms are predictive of neurodegeneration</a:t>
            </a:r>
            <a:endParaRPr/>
          </a:p>
          <a:p>
            <a:pPr indent="-342900" lvl="0" marL="457200" rtl="0" algn="l">
              <a:spcBef>
                <a:spcPts val="0"/>
              </a:spcBef>
              <a:spcAft>
                <a:spcPts val="0"/>
              </a:spcAft>
              <a:buSzPts val="1800"/>
              <a:buAutoNum type="arabicPeriod"/>
            </a:pPr>
            <a:r>
              <a:rPr lang="et"/>
              <a:t>Treatment of sleep disorders can maintain better life quality in case of ND</a:t>
            </a:r>
            <a:endParaRPr/>
          </a:p>
        </p:txBody>
      </p:sp>
      <p:pic>
        <p:nvPicPr>
          <p:cNvPr id="67" name="Google Shape;67;p14"/>
          <p:cNvPicPr preferRelativeResize="0"/>
          <p:nvPr/>
        </p:nvPicPr>
        <p:blipFill>
          <a:blip r:embed="rId3">
            <a:alphaModFix/>
          </a:blip>
          <a:stretch>
            <a:fillRect/>
          </a:stretch>
        </p:blipFill>
        <p:spPr>
          <a:xfrm>
            <a:off x="7323924" y="2786474"/>
            <a:ext cx="1740875" cy="1876750"/>
          </a:xfrm>
          <a:prstGeom prst="rect">
            <a:avLst/>
          </a:prstGeom>
          <a:noFill/>
          <a:ln>
            <a:noFill/>
          </a:ln>
        </p:spPr>
      </p:pic>
      <p:pic>
        <p:nvPicPr>
          <p:cNvPr id="68" name="Google Shape;68;p14"/>
          <p:cNvPicPr preferRelativeResize="0"/>
          <p:nvPr/>
        </p:nvPicPr>
        <p:blipFill>
          <a:blip r:embed="rId4">
            <a:alphaModFix/>
          </a:blip>
          <a:stretch>
            <a:fillRect/>
          </a:stretch>
        </p:blipFill>
        <p:spPr>
          <a:xfrm>
            <a:off x="0" y="4129450"/>
            <a:ext cx="7458526" cy="1014050"/>
          </a:xfrm>
          <a:prstGeom prst="rect">
            <a:avLst/>
          </a:prstGeom>
          <a:noFill/>
          <a:ln>
            <a:noFill/>
          </a:ln>
        </p:spPr>
      </p:pic>
      <p:sp>
        <p:nvSpPr>
          <p:cNvPr id="69" name="Google Shape;69;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t"/>
              <a:t>‹#›</a:t>
            </a:fld>
            <a:endParaRPr/>
          </a:p>
        </p:txBody>
      </p:sp>
      <p:pic>
        <p:nvPicPr>
          <p:cNvPr id="70" name="Google Shape;70;p14" title="2 lecture slide SleepDN.mp3">
            <a:hlinkClick r:id="rId5"/>
          </p:cNvPr>
          <p:cNvPicPr preferRelativeResize="0"/>
          <p:nvPr/>
        </p:nvPicPr>
        <p:blipFill>
          <a:blip r:embed="rId6">
            <a:alphaModFix/>
          </a:blip>
          <a:stretch>
            <a:fillRect/>
          </a:stretch>
        </p:blipFill>
        <p:spPr>
          <a:xfrm>
            <a:off x="152400" y="3296150"/>
            <a:ext cx="457200" cy="457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5"/>
          <p:cNvSpPr txBox="1"/>
          <p:nvPr>
            <p:ph type="title"/>
          </p:nvPr>
        </p:nvSpPr>
        <p:spPr>
          <a:xfrm>
            <a:off x="311700" y="1928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t"/>
              <a:t>Foreword</a:t>
            </a:r>
            <a:endParaRPr/>
          </a:p>
        </p:txBody>
      </p:sp>
      <p:sp>
        <p:nvSpPr>
          <p:cNvPr id="76" name="Google Shape;76;p15"/>
          <p:cNvSpPr txBox="1"/>
          <p:nvPr>
            <p:ph idx="1" type="body"/>
          </p:nvPr>
        </p:nvSpPr>
        <p:spPr>
          <a:xfrm>
            <a:off x="176600" y="874100"/>
            <a:ext cx="5984700" cy="3053400"/>
          </a:xfrm>
          <a:prstGeom prst="rect">
            <a:avLst/>
          </a:prstGeom>
        </p:spPr>
        <p:txBody>
          <a:bodyPr anchorCtr="0" anchor="t" bIns="91425" lIns="91425" spcFirstLastPara="1" rIns="91425" wrap="square" tIns="91425">
            <a:normAutofit fontScale="92500" lnSpcReduction="10000"/>
          </a:bodyPr>
          <a:lstStyle/>
          <a:p>
            <a:pPr indent="0" lvl="0" marL="0" rtl="0" algn="l">
              <a:spcBef>
                <a:spcPts val="0"/>
              </a:spcBef>
              <a:spcAft>
                <a:spcPts val="0"/>
              </a:spcAft>
              <a:buClr>
                <a:schemeClr val="dk1"/>
              </a:buClr>
              <a:buSzPct val="57894"/>
              <a:buFont typeface="Arial"/>
              <a:buNone/>
            </a:pPr>
            <a:r>
              <a:rPr b="1" lang="et" sz="1900">
                <a:solidFill>
                  <a:schemeClr val="accent2"/>
                </a:solidFill>
                <a:highlight>
                  <a:schemeClr val="lt1"/>
                </a:highlight>
              </a:rPr>
              <a:t>Benjamin Franklin’s </a:t>
            </a:r>
            <a:endParaRPr b="1" sz="1900">
              <a:solidFill>
                <a:schemeClr val="accent2"/>
              </a:solidFill>
              <a:highlight>
                <a:schemeClr val="lt1"/>
              </a:highlight>
            </a:endParaRPr>
          </a:p>
          <a:p>
            <a:pPr indent="0" lvl="0" marL="0" rtl="0" algn="l">
              <a:spcBef>
                <a:spcPts val="1200"/>
              </a:spcBef>
              <a:spcAft>
                <a:spcPts val="0"/>
              </a:spcAft>
              <a:buClr>
                <a:schemeClr val="dk1"/>
              </a:buClr>
              <a:buSzPct val="57894"/>
              <a:buFont typeface="Arial"/>
              <a:buNone/>
            </a:pPr>
            <a:r>
              <a:rPr b="1" lang="et" sz="1900">
                <a:solidFill>
                  <a:schemeClr val="accent2"/>
                </a:solidFill>
                <a:highlight>
                  <a:schemeClr val="lt1"/>
                </a:highlight>
              </a:rPr>
              <a:t>(American scientist and politician 1706-1790) aphorism: </a:t>
            </a:r>
            <a:endParaRPr b="1" sz="1900">
              <a:solidFill>
                <a:schemeClr val="accent2"/>
              </a:solidFill>
              <a:highlight>
                <a:schemeClr val="lt1"/>
              </a:highlight>
            </a:endParaRPr>
          </a:p>
          <a:p>
            <a:pPr indent="457200" lvl="0" marL="0" rtl="0" algn="l">
              <a:spcBef>
                <a:spcPts val="1200"/>
              </a:spcBef>
              <a:spcAft>
                <a:spcPts val="0"/>
              </a:spcAft>
              <a:buClr>
                <a:schemeClr val="dk1"/>
              </a:buClr>
              <a:buSzPct val="57894"/>
              <a:buFont typeface="Arial"/>
              <a:buNone/>
            </a:pPr>
            <a:r>
              <a:rPr b="1" lang="et" sz="1900">
                <a:solidFill>
                  <a:schemeClr val="accent2"/>
                </a:solidFill>
                <a:highlight>
                  <a:schemeClr val="lt1"/>
                </a:highlight>
              </a:rPr>
              <a:t>“Early to bed, early to rise, makes a man healthy, wealthy, and wise.” </a:t>
            </a:r>
            <a:endParaRPr sz="1600">
              <a:solidFill>
                <a:schemeClr val="accent2"/>
              </a:solidFill>
              <a:highlight>
                <a:schemeClr val="lt1"/>
              </a:highlight>
            </a:endParaRPr>
          </a:p>
          <a:p>
            <a:pPr indent="-322580" lvl="0" marL="457200" rtl="0" algn="l">
              <a:spcBef>
                <a:spcPts val="1200"/>
              </a:spcBef>
              <a:spcAft>
                <a:spcPts val="0"/>
              </a:spcAft>
              <a:buClr>
                <a:schemeClr val="accent2"/>
              </a:buClr>
              <a:buSzPct val="100000"/>
              <a:buChar char="❖"/>
            </a:pPr>
            <a:r>
              <a:rPr lang="et" sz="1600">
                <a:solidFill>
                  <a:schemeClr val="accent2"/>
                </a:solidFill>
                <a:highlight>
                  <a:schemeClr val="lt1"/>
                </a:highlight>
              </a:rPr>
              <a:t>Not be universally true but we understand that  unreliable bedtime hours will earn us poor health, financial poverty, and cognitive impairment. </a:t>
            </a:r>
            <a:endParaRPr sz="1600">
              <a:solidFill>
                <a:schemeClr val="accent2"/>
              </a:solidFill>
              <a:highlight>
                <a:schemeClr val="lt1"/>
              </a:highlight>
            </a:endParaRPr>
          </a:p>
          <a:p>
            <a:pPr indent="-322580" lvl="0" marL="457200" rtl="0" algn="l">
              <a:spcBef>
                <a:spcPts val="0"/>
              </a:spcBef>
              <a:spcAft>
                <a:spcPts val="0"/>
              </a:spcAft>
              <a:buClr>
                <a:schemeClr val="accent2"/>
              </a:buClr>
              <a:buSzPct val="100000"/>
              <a:buChar char="❖"/>
            </a:pPr>
            <a:r>
              <a:rPr lang="et" sz="1600">
                <a:solidFill>
                  <a:schemeClr val="accent2"/>
                </a:solidFill>
                <a:highlight>
                  <a:schemeClr val="lt1"/>
                </a:highlight>
              </a:rPr>
              <a:t>There is a relationship between circadian rhythms, sleep, and neurodegenerative (ND) diseases. </a:t>
            </a:r>
            <a:endParaRPr/>
          </a:p>
        </p:txBody>
      </p:sp>
      <p:pic>
        <p:nvPicPr>
          <p:cNvPr id="77" name="Google Shape;77;p15"/>
          <p:cNvPicPr preferRelativeResize="0"/>
          <p:nvPr/>
        </p:nvPicPr>
        <p:blipFill>
          <a:blip r:embed="rId3">
            <a:alphaModFix/>
          </a:blip>
          <a:stretch>
            <a:fillRect/>
          </a:stretch>
        </p:blipFill>
        <p:spPr>
          <a:xfrm>
            <a:off x="6309250" y="0"/>
            <a:ext cx="2834750" cy="1845875"/>
          </a:xfrm>
          <a:prstGeom prst="rect">
            <a:avLst/>
          </a:prstGeom>
          <a:noFill/>
          <a:ln>
            <a:noFill/>
          </a:ln>
        </p:spPr>
      </p:pic>
      <p:pic>
        <p:nvPicPr>
          <p:cNvPr id="78" name="Google Shape;78;p15"/>
          <p:cNvPicPr preferRelativeResize="0"/>
          <p:nvPr/>
        </p:nvPicPr>
        <p:blipFill>
          <a:blip r:embed="rId4">
            <a:alphaModFix/>
          </a:blip>
          <a:stretch>
            <a:fillRect/>
          </a:stretch>
        </p:blipFill>
        <p:spPr>
          <a:xfrm>
            <a:off x="7512573" y="2956123"/>
            <a:ext cx="1674950" cy="1805675"/>
          </a:xfrm>
          <a:prstGeom prst="rect">
            <a:avLst/>
          </a:prstGeom>
          <a:noFill/>
          <a:ln>
            <a:noFill/>
          </a:ln>
        </p:spPr>
      </p:pic>
      <p:pic>
        <p:nvPicPr>
          <p:cNvPr id="79" name="Google Shape;79;p15"/>
          <p:cNvPicPr preferRelativeResize="0"/>
          <p:nvPr/>
        </p:nvPicPr>
        <p:blipFill>
          <a:blip r:embed="rId5">
            <a:alphaModFix/>
          </a:blip>
          <a:stretch>
            <a:fillRect/>
          </a:stretch>
        </p:blipFill>
        <p:spPr>
          <a:xfrm>
            <a:off x="44300" y="4129450"/>
            <a:ext cx="7468274" cy="1014050"/>
          </a:xfrm>
          <a:prstGeom prst="rect">
            <a:avLst/>
          </a:prstGeom>
          <a:noFill/>
          <a:ln>
            <a:noFill/>
          </a:ln>
        </p:spPr>
      </p:pic>
      <p:sp>
        <p:nvSpPr>
          <p:cNvPr id="80" name="Google Shape;80;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t"/>
              <a:t>‹#›</a:t>
            </a:fld>
            <a:endParaRPr/>
          </a:p>
        </p:txBody>
      </p:sp>
      <p:pic>
        <p:nvPicPr>
          <p:cNvPr id="81" name="Google Shape;81;p15" title="3 lecture slide SleepDN.mp3">
            <a:hlinkClick r:id="rId6"/>
          </p:cNvPr>
          <p:cNvPicPr preferRelativeResize="0"/>
          <p:nvPr/>
        </p:nvPicPr>
        <p:blipFill>
          <a:blip r:embed="rId7">
            <a:alphaModFix/>
          </a:blip>
          <a:stretch>
            <a:fillRect/>
          </a:stretch>
        </p:blipFill>
        <p:spPr>
          <a:xfrm>
            <a:off x="6313700" y="1998275"/>
            <a:ext cx="457200" cy="4572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6"/>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t"/>
              <a:t>Good sleep maintains good mental health</a:t>
            </a:r>
            <a:endParaRPr/>
          </a:p>
        </p:txBody>
      </p:sp>
      <p:sp>
        <p:nvSpPr>
          <p:cNvPr id="87" name="Google Shape;87;p16"/>
          <p:cNvSpPr txBox="1"/>
          <p:nvPr>
            <p:ph idx="1" type="body"/>
          </p:nvPr>
        </p:nvSpPr>
        <p:spPr>
          <a:xfrm>
            <a:off x="311700" y="1152475"/>
            <a:ext cx="29493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t"/>
              <a:t>1.Regularity</a:t>
            </a:r>
            <a:endParaRPr/>
          </a:p>
          <a:p>
            <a:pPr indent="0" lvl="0" marL="0" rtl="0" algn="l">
              <a:spcBef>
                <a:spcPts val="1200"/>
              </a:spcBef>
              <a:spcAft>
                <a:spcPts val="0"/>
              </a:spcAft>
              <a:buNone/>
            </a:pPr>
            <a:r>
              <a:rPr lang="et"/>
              <a:t>2.Amount</a:t>
            </a:r>
            <a:endParaRPr/>
          </a:p>
          <a:p>
            <a:pPr indent="0" lvl="0" marL="0" rtl="0" algn="l">
              <a:spcBef>
                <a:spcPts val="1200"/>
              </a:spcBef>
              <a:spcAft>
                <a:spcPts val="0"/>
              </a:spcAft>
              <a:buNone/>
            </a:pPr>
            <a:r>
              <a:rPr lang="et"/>
              <a:t>3.Conditioning</a:t>
            </a:r>
            <a:endParaRPr/>
          </a:p>
          <a:p>
            <a:pPr indent="0" lvl="0" marL="0" rtl="0" algn="l">
              <a:spcBef>
                <a:spcPts val="1200"/>
              </a:spcBef>
              <a:spcAft>
                <a:spcPts val="1200"/>
              </a:spcAft>
              <a:buNone/>
            </a:pPr>
            <a:r>
              <a:rPr lang="et"/>
              <a:t>4.Promote sleep without medication if possible</a:t>
            </a:r>
            <a:endParaRPr/>
          </a:p>
        </p:txBody>
      </p:sp>
      <p:pic>
        <p:nvPicPr>
          <p:cNvPr id="88" name="Google Shape;88;p16"/>
          <p:cNvPicPr preferRelativeResize="0"/>
          <p:nvPr/>
        </p:nvPicPr>
        <p:blipFill>
          <a:blip r:embed="rId3">
            <a:alphaModFix/>
          </a:blip>
          <a:stretch>
            <a:fillRect/>
          </a:stretch>
        </p:blipFill>
        <p:spPr>
          <a:xfrm>
            <a:off x="2101250" y="572700"/>
            <a:ext cx="2786749" cy="1656500"/>
          </a:xfrm>
          <a:prstGeom prst="rect">
            <a:avLst/>
          </a:prstGeom>
          <a:noFill/>
          <a:ln>
            <a:noFill/>
          </a:ln>
        </p:spPr>
      </p:pic>
      <p:pic>
        <p:nvPicPr>
          <p:cNvPr id="89" name="Google Shape;89;p16"/>
          <p:cNvPicPr preferRelativeResize="0"/>
          <p:nvPr/>
        </p:nvPicPr>
        <p:blipFill rotWithShape="1">
          <a:blip r:embed="rId4">
            <a:alphaModFix/>
          </a:blip>
          <a:srcRect b="0" l="0" r="3072" t="4716"/>
          <a:stretch/>
        </p:blipFill>
        <p:spPr>
          <a:xfrm>
            <a:off x="2932875" y="2326000"/>
            <a:ext cx="3462700" cy="1394600"/>
          </a:xfrm>
          <a:prstGeom prst="rect">
            <a:avLst/>
          </a:prstGeom>
          <a:noFill/>
          <a:ln>
            <a:noFill/>
          </a:ln>
        </p:spPr>
      </p:pic>
      <p:pic>
        <p:nvPicPr>
          <p:cNvPr id="90" name="Google Shape;90;p16"/>
          <p:cNvPicPr preferRelativeResize="0"/>
          <p:nvPr/>
        </p:nvPicPr>
        <p:blipFill>
          <a:blip r:embed="rId5">
            <a:alphaModFix/>
          </a:blip>
          <a:stretch>
            <a:fillRect/>
          </a:stretch>
        </p:blipFill>
        <p:spPr>
          <a:xfrm>
            <a:off x="7962950" y="3873725"/>
            <a:ext cx="1080425" cy="1164750"/>
          </a:xfrm>
          <a:prstGeom prst="rect">
            <a:avLst/>
          </a:prstGeom>
          <a:noFill/>
          <a:ln>
            <a:noFill/>
          </a:ln>
        </p:spPr>
      </p:pic>
      <p:pic>
        <p:nvPicPr>
          <p:cNvPr id="91" name="Google Shape;91;p16"/>
          <p:cNvPicPr preferRelativeResize="0"/>
          <p:nvPr/>
        </p:nvPicPr>
        <p:blipFill>
          <a:blip r:embed="rId6">
            <a:alphaModFix/>
          </a:blip>
          <a:stretch>
            <a:fillRect/>
          </a:stretch>
        </p:blipFill>
        <p:spPr>
          <a:xfrm>
            <a:off x="0" y="4298375"/>
            <a:ext cx="7620674" cy="845125"/>
          </a:xfrm>
          <a:prstGeom prst="rect">
            <a:avLst/>
          </a:prstGeom>
          <a:noFill/>
          <a:ln>
            <a:noFill/>
          </a:ln>
        </p:spPr>
      </p:pic>
      <p:pic>
        <p:nvPicPr>
          <p:cNvPr id="92" name="Google Shape;92;p16"/>
          <p:cNvPicPr preferRelativeResize="0"/>
          <p:nvPr/>
        </p:nvPicPr>
        <p:blipFill>
          <a:blip r:embed="rId7">
            <a:alphaModFix/>
          </a:blip>
          <a:stretch>
            <a:fillRect/>
          </a:stretch>
        </p:blipFill>
        <p:spPr>
          <a:xfrm>
            <a:off x="6137425" y="449701"/>
            <a:ext cx="2701773" cy="1876299"/>
          </a:xfrm>
          <a:prstGeom prst="rect">
            <a:avLst/>
          </a:prstGeom>
          <a:noFill/>
          <a:ln>
            <a:noFill/>
          </a:ln>
        </p:spPr>
      </p:pic>
      <p:sp>
        <p:nvSpPr>
          <p:cNvPr id="93" name="Google Shape;93;p16"/>
          <p:cNvSpPr txBox="1"/>
          <p:nvPr/>
        </p:nvSpPr>
        <p:spPr>
          <a:xfrm>
            <a:off x="6599775" y="2522200"/>
            <a:ext cx="24435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t" u="sng">
                <a:solidFill>
                  <a:schemeClr val="hlink"/>
                </a:solidFill>
                <a:hlinkClick r:id="rId8"/>
              </a:rPr>
              <a:t>https://www.sleepfoundation.org/sleep-deprivation/lack-of-sleep-and-cognitive-impairment</a:t>
            </a:r>
            <a:endParaRPr/>
          </a:p>
          <a:p>
            <a:pPr indent="0" lvl="0" marL="0" rtl="0" algn="l">
              <a:spcBef>
                <a:spcPts val="0"/>
              </a:spcBef>
              <a:spcAft>
                <a:spcPts val="0"/>
              </a:spcAft>
              <a:buNone/>
            </a:pPr>
            <a:r>
              <a:t/>
            </a:r>
            <a:endParaRPr/>
          </a:p>
        </p:txBody>
      </p:sp>
      <p:sp>
        <p:nvSpPr>
          <p:cNvPr id="94" name="Google Shape;94;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t"/>
              <a:t>‹#›</a:t>
            </a:fld>
            <a:endParaRPr/>
          </a:p>
        </p:txBody>
      </p:sp>
      <p:pic>
        <p:nvPicPr>
          <p:cNvPr id="95" name="Google Shape;95;p16" title="4 lecture SleepND.mp3">
            <a:hlinkClick r:id="rId9"/>
          </p:cNvPr>
          <p:cNvPicPr preferRelativeResize="0"/>
          <p:nvPr/>
        </p:nvPicPr>
        <p:blipFill>
          <a:blip r:embed="rId10">
            <a:alphaModFix/>
          </a:blip>
          <a:stretch>
            <a:fillRect/>
          </a:stretch>
        </p:blipFill>
        <p:spPr>
          <a:xfrm>
            <a:off x="3413400" y="3936700"/>
            <a:ext cx="209275" cy="2092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17"/>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t"/>
              <a:t>Sleep and age</a:t>
            </a:r>
            <a:endParaRPr/>
          </a:p>
        </p:txBody>
      </p:sp>
      <p:sp>
        <p:nvSpPr>
          <p:cNvPr id="101" name="Google Shape;101;p17"/>
          <p:cNvSpPr txBox="1"/>
          <p:nvPr>
            <p:ph idx="1" type="body"/>
          </p:nvPr>
        </p:nvSpPr>
        <p:spPr>
          <a:xfrm>
            <a:off x="80875" y="790600"/>
            <a:ext cx="3999900" cy="34164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lang="et" sz="1500">
                <a:solidFill>
                  <a:schemeClr val="accent2"/>
                </a:solidFill>
                <a:highlight>
                  <a:srgbClr val="FFFFFF"/>
                </a:highlight>
              </a:rPr>
              <a:t>1.Sleep and circadian rhythms are regulated: genes, neural circuits, environment (Berry et al. 2015)</a:t>
            </a:r>
            <a:endParaRPr sz="1500">
              <a:solidFill>
                <a:schemeClr val="accent2"/>
              </a:solidFill>
              <a:highlight>
                <a:srgbClr val="FFFFFF"/>
              </a:highlight>
            </a:endParaRPr>
          </a:p>
          <a:p>
            <a:pPr indent="0" lvl="0" marL="0" rtl="0" algn="l">
              <a:spcBef>
                <a:spcPts val="1200"/>
              </a:spcBef>
              <a:spcAft>
                <a:spcPts val="0"/>
              </a:spcAft>
              <a:buNone/>
            </a:pPr>
            <a:r>
              <a:rPr lang="et" sz="1500">
                <a:solidFill>
                  <a:schemeClr val="accent2"/>
                </a:solidFill>
                <a:highlight>
                  <a:srgbClr val="FFFFFF"/>
                </a:highlight>
              </a:rPr>
              <a:t>2.Multiple regions regulate the sleep/wake states: age- or dementia-related changes in sleep affected by  ventrolateral preoptic area (VLPO),  suprachiasmatic nucleus (SCN). VLPO  inhibit s arousal areas during sleep </a:t>
            </a:r>
            <a:r>
              <a:rPr lang="et" sz="1500">
                <a:solidFill>
                  <a:schemeClr val="accent2"/>
                </a:solidFill>
                <a:highlight>
                  <a:srgbClr val="FFFFFF"/>
                </a:highlight>
              </a:rPr>
              <a:t>(Scherin et al, 1996)</a:t>
            </a:r>
            <a:endParaRPr sz="1500">
              <a:solidFill>
                <a:schemeClr val="accent2"/>
              </a:solidFill>
              <a:highlight>
                <a:srgbClr val="FFFFFF"/>
              </a:highlight>
            </a:endParaRPr>
          </a:p>
          <a:p>
            <a:pPr indent="0" lvl="0" marL="0" rtl="0" algn="l">
              <a:spcBef>
                <a:spcPts val="1200"/>
              </a:spcBef>
              <a:spcAft>
                <a:spcPts val="0"/>
              </a:spcAft>
              <a:buNone/>
            </a:pPr>
            <a:r>
              <a:rPr lang="et" sz="1500">
                <a:solidFill>
                  <a:schemeClr val="accent2"/>
                </a:solidFill>
                <a:highlight>
                  <a:srgbClr val="FFFFFF"/>
                </a:highlight>
              </a:rPr>
              <a:t>3.</a:t>
            </a:r>
            <a:r>
              <a:rPr lang="et" sz="1500">
                <a:solidFill>
                  <a:schemeClr val="accent2"/>
                </a:solidFill>
                <a:highlight>
                  <a:srgbClr val="FFFFFF"/>
                </a:highlight>
              </a:rPr>
              <a:t>VLPO -&gt;sleep maintenance, lesions to it -&gt; sleep fragmentation patterns similar siin in AD (Lu et al, 2000) </a:t>
            </a:r>
            <a:endParaRPr sz="1500">
              <a:solidFill>
                <a:schemeClr val="accent2"/>
              </a:solidFill>
              <a:highlight>
                <a:srgbClr val="FFFFFF"/>
              </a:highlight>
            </a:endParaRPr>
          </a:p>
          <a:p>
            <a:pPr indent="0" lvl="0" marL="0" rtl="0" algn="l">
              <a:spcBef>
                <a:spcPts val="1200"/>
              </a:spcBef>
              <a:spcAft>
                <a:spcPts val="1200"/>
              </a:spcAft>
              <a:buNone/>
            </a:pPr>
            <a:r>
              <a:rPr lang="et" sz="1500">
                <a:solidFill>
                  <a:schemeClr val="accent2"/>
                </a:solidFill>
                <a:highlight>
                  <a:srgbClr val="FFFFFF"/>
                </a:highlight>
              </a:rPr>
              <a:t>4.SCN - central circadian pacemaker in timing of sleep. External cues (light) act through the SCN to entrain circadian rhythms in the central nervous system and peripheral tissues.</a:t>
            </a:r>
            <a:r>
              <a:rPr lang="et" sz="1150">
                <a:solidFill>
                  <a:schemeClr val="accent2"/>
                </a:solidFill>
              </a:rPr>
              <a:t> (Buijs et al, 2001)</a:t>
            </a:r>
            <a:endParaRPr/>
          </a:p>
        </p:txBody>
      </p:sp>
      <p:sp>
        <p:nvSpPr>
          <p:cNvPr id="102" name="Google Shape;102;p17"/>
          <p:cNvSpPr txBox="1"/>
          <p:nvPr>
            <p:ph idx="2" type="body"/>
          </p:nvPr>
        </p:nvSpPr>
        <p:spPr>
          <a:xfrm>
            <a:off x="4269750" y="0"/>
            <a:ext cx="3999900" cy="3416400"/>
          </a:xfrm>
          <a:prstGeom prst="rect">
            <a:avLst/>
          </a:prstGeom>
        </p:spPr>
        <p:txBody>
          <a:bodyPr anchorCtr="0" anchor="t" bIns="91425" lIns="91425" spcFirstLastPara="1" rIns="91425" wrap="square" tIns="91425">
            <a:normAutofit fontScale="85000"/>
          </a:bodyPr>
          <a:lstStyle/>
          <a:p>
            <a:pPr indent="0" lvl="0" marL="0" rtl="0" algn="l">
              <a:spcBef>
                <a:spcPts val="0"/>
              </a:spcBef>
              <a:spcAft>
                <a:spcPts val="0"/>
              </a:spcAft>
              <a:buClr>
                <a:schemeClr val="dk1"/>
              </a:buClr>
              <a:buSzPct val="73333"/>
              <a:buFont typeface="Arial"/>
              <a:buNone/>
            </a:pPr>
            <a:r>
              <a:rPr lang="et" sz="1500">
                <a:solidFill>
                  <a:schemeClr val="accent2"/>
                </a:solidFill>
                <a:highlight>
                  <a:srgbClr val="FFFFFF"/>
                </a:highlight>
              </a:rPr>
              <a:t>5.</a:t>
            </a:r>
            <a:r>
              <a:rPr lang="et" sz="1500">
                <a:solidFill>
                  <a:schemeClr val="accent2"/>
                </a:solidFill>
                <a:highlight>
                  <a:srgbClr val="FFFFFF"/>
                </a:highlight>
              </a:rPr>
              <a:t>Older adults’ circadian rhythms are less  “entrained”: diurnal sleep/wake patterns are weaker (typically light–dark cycles): declining eye lens opacity and clarity, reduced exposure to bright light, and degeneration of the SCN. </a:t>
            </a:r>
            <a:r>
              <a:rPr lang="et" sz="1435">
                <a:solidFill>
                  <a:schemeClr val="accent2"/>
                </a:solidFill>
              </a:rPr>
              <a:t>(Hofman et al, 2006)</a:t>
            </a:r>
            <a:endParaRPr sz="1435">
              <a:solidFill>
                <a:schemeClr val="accent2"/>
              </a:solidFill>
            </a:endParaRPr>
          </a:p>
          <a:p>
            <a:pPr indent="0" lvl="0" marL="0" rtl="0" algn="l">
              <a:spcBef>
                <a:spcPts val="1200"/>
              </a:spcBef>
              <a:spcAft>
                <a:spcPts val="0"/>
              </a:spcAft>
              <a:buClr>
                <a:schemeClr val="dk1"/>
              </a:buClr>
              <a:buSzPct val="73333"/>
              <a:buFont typeface="Arial"/>
              <a:buNone/>
            </a:pPr>
            <a:r>
              <a:rPr lang="et" sz="1500">
                <a:solidFill>
                  <a:schemeClr val="accent2"/>
                </a:solidFill>
                <a:highlight>
                  <a:srgbClr val="FFFFFF"/>
                </a:highlight>
              </a:rPr>
              <a:t>7.Older adults have  fragmented endogenous circadian rhythms (Yoon et al, 2003) - degeneration of the SCN (Wang et al, 2015)</a:t>
            </a:r>
            <a:endParaRPr sz="1500">
              <a:solidFill>
                <a:schemeClr val="accent2"/>
              </a:solidFill>
              <a:highlight>
                <a:srgbClr val="FFFFFF"/>
              </a:highlight>
            </a:endParaRPr>
          </a:p>
          <a:p>
            <a:pPr indent="0" lvl="0" marL="0" rtl="0" algn="l">
              <a:spcBef>
                <a:spcPts val="1200"/>
              </a:spcBef>
              <a:spcAft>
                <a:spcPts val="0"/>
              </a:spcAft>
              <a:buClr>
                <a:schemeClr val="dk1"/>
              </a:buClr>
              <a:buSzPct val="73333"/>
              <a:buFont typeface="Arial"/>
              <a:buNone/>
            </a:pPr>
            <a:r>
              <a:rPr lang="et" sz="1500">
                <a:solidFill>
                  <a:schemeClr val="accent2"/>
                </a:solidFill>
                <a:highlight>
                  <a:srgbClr val="FFFFFF"/>
                </a:highlight>
              </a:rPr>
              <a:t>8.Disrupted circadian rhythms, act  on sleep, mood, and memory, linked to poorer cognition and risk of cognitive impairment (Kondratova et al, 2012)</a:t>
            </a:r>
            <a:endParaRPr sz="1800"/>
          </a:p>
          <a:p>
            <a:pPr indent="0" lvl="0" marL="0" rtl="0" algn="l">
              <a:spcBef>
                <a:spcPts val="1200"/>
              </a:spcBef>
              <a:spcAft>
                <a:spcPts val="1200"/>
              </a:spcAft>
              <a:buNone/>
            </a:pPr>
            <a:r>
              <a:t/>
            </a:r>
            <a:endParaRPr/>
          </a:p>
        </p:txBody>
      </p:sp>
      <p:pic>
        <p:nvPicPr>
          <p:cNvPr id="103" name="Google Shape;103;p17"/>
          <p:cNvPicPr preferRelativeResize="0"/>
          <p:nvPr/>
        </p:nvPicPr>
        <p:blipFill rotWithShape="1">
          <a:blip r:embed="rId3">
            <a:alphaModFix/>
          </a:blip>
          <a:srcRect b="-8183" l="0" r="0" t="14012"/>
          <a:stretch/>
        </p:blipFill>
        <p:spPr>
          <a:xfrm>
            <a:off x="3794375" y="3042251"/>
            <a:ext cx="1943650" cy="1308549"/>
          </a:xfrm>
          <a:prstGeom prst="rect">
            <a:avLst/>
          </a:prstGeom>
          <a:noFill/>
          <a:ln>
            <a:noFill/>
          </a:ln>
        </p:spPr>
      </p:pic>
      <p:pic>
        <p:nvPicPr>
          <p:cNvPr id="104" name="Google Shape;104;p17"/>
          <p:cNvPicPr preferRelativeResize="0"/>
          <p:nvPr/>
        </p:nvPicPr>
        <p:blipFill>
          <a:blip r:embed="rId4">
            <a:alphaModFix/>
          </a:blip>
          <a:stretch>
            <a:fillRect/>
          </a:stretch>
        </p:blipFill>
        <p:spPr>
          <a:xfrm>
            <a:off x="8063575" y="3978750"/>
            <a:ext cx="1080425" cy="1164750"/>
          </a:xfrm>
          <a:prstGeom prst="rect">
            <a:avLst/>
          </a:prstGeom>
          <a:noFill/>
          <a:ln>
            <a:noFill/>
          </a:ln>
        </p:spPr>
      </p:pic>
      <p:pic>
        <p:nvPicPr>
          <p:cNvPr id="105" name="Google Shape;105;p17"/>
          <p:cNvPicPr preferRelativeResize="0"/>
          <p:nvPr/>
        </p:nvPicPr>
        <p:blipFill>
          <a:blip r:embed="rId5">
            <a:alphaModFix/>
          </a:blip>
          <a:stretch>
            <a:fillRect/>
          </a:stretch>
        </p:blipFill>
        <p:spPr>
          <a:xfrm>
            <a:off x="0" y="4298375"/>
            <a:ext cx="7620674" cy="845125"/>
          </a:xfrm>
          <a:prstGeom prst="rect">
            <a:avLst/>
          </a:prstGeom>
          <a:noFill/>
          <a:ln>
            <a:noFill/>
          </a:ln>
        </p:spPr>
      </p:pic>
      <p:pic>
        <p:nvPicPr>
          <p:cNvPr id="106" name="Google Shape;106;p17"/>
          <p:cNvPicPr preferRelativeResize="0"/>
          <p:nvPr/>
        </p:nvPicPr>
        <p:blipFill>
          <a:blip r:embed="rId6">
            <a:alphaModFix/>
          </a:blip>
          <a:stretch>
            <a:fillRect/>
          </a:stretch>
        </p:blipFill>
        <p:spPr>
          <a:xfrm>
            <a:off x="5891150" y="3042250"/>
            <a:ext cx="2325551" cy="1164750"/>
          </a:xfrm>
          <a:prstGeom prst="rect">
            <a:avLst/>
          </a:prstGeom>
          <a:noFill/>
          <a:ln>
            <a:noFill/>
          </a:ln>
        </p:spPr>
      </p:pic>
      <p:sp>
        <p:nvSpPr>
          <p:cNvPr id="107" name="Google Shape;107;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t"/>
              <a:t>‹#›</a:t>
            </a:fld>
            <a:endParaRPr/>
          </a:p>
        </p:txBody>
      </p:sp>
      <p:pic>
        <p:nvPicPr>
          <p:cNvPr id="108" name="Google Shape;108;p17" title="5 lecture slide SleepDN.mp3">
            <a:hlinkClick r:id="rId7"/>
          </p:cNvPr>
          <p:cNvPicPr preferRelativeResize="0"/>
          <p:nvPr/>
        </p:nvPicPr>
        <p:blipFill>
          <a:blip r:embed="rId8">
            <a:alphaModFix/>
          </a:blip>
          <a:stretch>
            <a:fillRect/>
          </a:stretch>
        </p:blipFill>
        <p:spPr>
          <a:xfrm>
            <a:off x="8422050" y="725100"/>
            <a:ext cx="457200" cy="4572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18"/>
          <p:cNvSpPr txBox="1"/>
          <p:nvPr>
            <p:ph type="title"/>
          </p:nvPr>
        </p:nvSpPr>
        <p:spPr>
          <a:xfrm>
            <a:off x="107025" y="1207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t"/>
              <a:t>Brain waste disposal system</a:t>
            </a:r>
            <a:endParaRPr/>
          </a:p>
        </p:txBody>
      </p:sp>
      <p:sp>
        <p:nvSpPr>
          <p:cNvPr id="114" name="Google Shape;114;p18"/>
          <p:cNvSpPr txBox="1"/>
          <p:nvPr>
            <p:ph idx="1" type="body"/>
          </p:nvPr>
        </p:nvSpPr>
        <p:spPr>
          <a:xfrm>
            <a:off x="43975" y="863550"/>
            <a:ext cx="3194400" cy="3416400"/>
          </a:xfrm>
          <a:prstGeom prst="rect">
            <a:avLst/>
          </a:prstGeom>
        </p:spPr>
        <p:txBody>
          <a:bodyPr anchorCtr="0" anchor="t" bIns="91425" lIns="91425" spcFirstLastPara="1" rIns="91425" wrap="square" tIns="91425">
            <a:normAutofit fontScale="70000"/>
          </a:bodyPr>
          <a:lstStyle/>
          <a:p>
            <a:pPr indent="-301625" lvl="0" marL="457200" rtl="0" algn="l">
              <a:lnSpc>
                <a:spcPct val="144444"/>
              </a:lnSpc>
              <a:spcBef>
                <a:spcPts val="1900"/>
              </a:spcBef>
              <a:spcAft>
                <a:spcPts val="0"/>
              </a:spcAft>
              <a:buClr>
                <a:srgbClr val="231F20"/>
              </a:buClr>
              <a:buSzPct val="100000"/>
              <a:buChar char="❖"/>
            </a:pPr>
            <a:r>
              <a:rPr lang="et" sz="1642">
                <a:solidFill>
                  <a:srgbClr val="231F20"/>
                </a:solidFill>
              </a:rPr>
              <a:t>CNS is highly active, metabolic waste can build up quickly.</a:t>
            </a:r>
            <a:endParaRPr sz="1642">
              <a:solidFill>
                <a:srgbClr val="231F20"/>
              </a:solidFill>
            </a:endParaRPr>
          </a:p>
          <a:p>
            <a:pPr indent="-301625" lvl="0" marL="457200" rtl="0" algn="l">
              <a:lnSpc>
                <a:spcPct val="144444"/>
              </a:lnSpc>
              <a:spcBef>
                <a:spcPts val="0"/>
              </a:spcBef>
              <a:spcAft>
                <a:spcPts val="0"/>
              </a:spcAft>
              <a:buClr>
                <a:srgbClr val="231F20"/>
              </a:buClr>
              <a:buSzPct val="100000"/>
              <a:buChar char="❖"/>
            </a:pPr>
            <a:r>
              <a:rPr lang="et" sz="1642">
                <a:solidFill>
                  <a:srgbClr val="231F20"/>
                </a:solidFill>
              </a:rPr>
              <a:t>Before the discovery of this brain-based garbage disposal system, it was believed that each individual cell handled its own metabolic detritus.</a:t>
            </a:r>
            <a:endParaRPr sz="1642">
              <a:solidFill>
                <a:srgbClr val="231F20"/>
              </a:solidFill>
            </a:endParaRPr>
          </a:p>
          <a:p>
            <a:pPr indent="-301625" lvl="0" marL="457200" rtl="0" algn="l">
              <a:lnSpc>
                <a:spcPct val="144444"/>
              </a:lnSpc>
              <a:spcBef>
                <a:spcPts val="0"/>
              </a:spcBef>
              <a:spcAft>
                <a:spcPts val="0"/>
              </a:spcAft>
              <a:buClr>
                <a:srgbClr val="231F20"/>
              </a:buClr>
              <a:buSzPct val="100000"/>
              <a:buChar char="❖"/>
            </a:pPr>
            <a:r>
              <a:rPr lang="et" sz="1642">
                <a:solidFill>
                  <a:srgbClr val="231F20"/>
                </a:solidFill>
              </a:rPr>
              <a:t>If the cellular system became overloaded or slowed down as we aged, metabolic garbage would build up between the cells. This garbage includes products such as beta-amyloid — the protein associated with dementia (Xie et al. 2013)</a:t>
            </a:r>
            <a:endParaRPr sz="1642"/>
          </a:p>
        </p:txBody>
      </p:sp>
      <p:pic>
        <p:nvPicPr>
          <p:cNvPr id="115" name="Google Shape;115;p18"/>
          <p:cNvPicPr preferRelativeResize="0"/>
          <p:nvPr/>
        </p:nvPicPr>
        <p:blipFill>
          <a:blip r:embed="rId3">
            <a:alphaModFix/>
          </a:blip>
          <a:stretch>
            <a:fillRect/>
          </a:stretch>
        </p:blipFill>
        <p:spPr>
          <a:xfrm>
            <a:off x="3662575" y="989100"/>
            <a:ext cx="4539976" cy="2785226"/>
          </a:xfrm>
          <a:prstGeom prst="rect">
            <a:avLst/>
          </a:prstGeom>
          <a:noFill/>
          <a:ln>
            <a:noFill/>
          </a:ln>
        </p:spPr>
      </p:pic>
      <p:pic>
        <p:nvPicPr>
          <p:cNvPr id="116" name="Google Shape;116;p18"/>
          <p:cNvPicPr preferRelativeResize="0"/>
          <p:nvPr/>
        </p:nvPicPr>
        <p:blipFill>
          <a:blip r:embed="rId4">
            <a:alphaModFix/>
          </a:blip>
          <a:stretch>
            <a:fillRect/>
          </a:stretch>
        </p:blipFill>
        <p:spPr>
          <a:xfrm>
            <a:off x="7873947" y="3774325"/>
            <a:ext cx="1270052" cy="1369175"/>
          </a:xfrm>
          <a:prstGeom prst="rect">
            <a:avLst/>
          </a:prstGeom>
          <a:noFill/>
          <a:ln>
            <a:noFill/>
          </a:ln>
        </p:spPr>
      </p:pic>
      <p:pic>
        <p:nvPicPr>
          <p:cNvPr id="117" name="Google Shape;117;p18"/>
          <p:cNvPicPr preferRelativeResize="0"/>
          <p:nvPr/>
        </p:nvPicPr>
        <p:blipFill>
          <a:blip r:embed="rId5">
            <a:alphaModFix/>
          </a:blip>
          <a:stretch>
            <a:fillRect/>
          </a:stretch>
        </p:blipFill>
        <p:spPr>
          <a:xfrm>
            <a:off x="0" y="4259425"/>
            <a:ext cx="7971976" cy="884075"/>
          </a:xfrm>
          <a:prstGeom prst="rect">
            <a:avLst/>
          </a:prstGeom>
          <a:noFill/>
          <a:ln>
            <a:noFill/>
          </a:ln>
        </p:spPr>
      </p:pic>
      <p:sp>
        <p:nvSpPr>
          <p:cNvPr id="118" name="Google Shape;118;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t"/>
              <a:t>‹#›</a:t>
            </a:fld>
            <a:endParaRPr/>
          </a:p>
        </p:txBody>
      </p:sp>
      <p:pic>
        <p:nvPicPr>
          <p:cNvPr id="119" name="Google Shape;119;p18" title="6 lecture slide SleepND.mp3">
            <a:hlinkClick r:id="rId6"/>
          </p:cNvPr>
          <p:cNvPicPr preferRelativeResize="0"/>
          <p:nvPr/>
        </p:nvPicPr>
        <p:blipFill>
          <a:blip r:embed="rId7">
            <a:alphaModFix/>
          </a:blip>
          <a:stretch>
            <a:fillRect/>
          </a:stretch>
        </p:blipFill>
        <p:spPr>
          <a:xfrm>
            <a:off x="8354951" y="845850"/>
            <a:ext cx="457200" cy="457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19"/>
          <p:cNvSpPr txBox="1"/>
          <p:nvPr>
            <p:ph type="title"/>
          </p:nvPr>
        </p:nvSpPr>
        <p:spPr>
          <a:xfrm>
            <a:off x="311700" y="1747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t"/>
              <a:t>Poor sleep predicts heightened risk for dementia</a:t>
            </a:r>
            <a:endParaRPr/>
          </a:p>
        </p:txBody>
      </p:sp>
      <p:sp>
        <p:nvSpPr>
          <p:cNvPr id="125" name="Google Shape;125;p19"/>
          <p:cNvSpPr txBox="1"/>
          <p:nvPr>
            <p:ph idx="1" type="body"/>
          </p:nvPr>
        </p:nvSpPr>
        <p:spPr>
          <a:xfrm>
            <a:off x="234200" y="936825"/>
            <a:ext cx="8598000" cy="36321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lang="et" sz="1500">
                <a:solidFill>
                  <a:schemeClr val="accent2"/>
                </a:solidFill>
                <a:highlight>
                  <a:srgbClr val="FFFFFF"/>
                </a:highlight>
              </a:rPr>
              <a:t>Sleep plays an important role in maintaining brain health with age, and may play a key role in AD prevention (Spira et al 2014). A causal association between poor sleep and AD  could be of critical importance to AD prevention because effective interventions to control the following symptoms exist to improve sleep:</a:t>
            </a:r>
            <a:endParaRPr sz="1500">
              <a:solidFill>
                <a:schemeClr val="accent2"/>
              </a:solidFill>
              <a:highlight>
                <a:srgbClr val="FFFFFF"/>
              </a:highlight>
            </a:endParaRPr>
          </a:p>
          <a:p>
            <a:pPr indent="-309562" lvl="0" marL="457200" rtl="0" algn="l">
              <a:spcBef>
                <a:spcPts val="1200"/>
              </a:spcBef>
              <a:spcAft>
                <a:spcPts val="0"/>
              </a:spcAft>
              <a:buClr>
                <a:schemeClr val="accent2"/>
              </a:buClr>
              <a:buSzPct val="100000"/>
              <a:buAutoNum type="arabicPeriod"/>
            </a:pPr>
            <a:r>
              <a:rPr lang="et" sz="1500">
                <a:solidFill>
                  <a:schemeClr val="accent2"/>
                </a:solidFill>
                <a:highlight>
                  <a:srgbClr val="FFFFFF"/>
                </a:highlight>
              </a:rPr>
              <a:t>difficulty falling asleep and staying asleep</a:t>
            </a:r>
            <a:endParaRPr sz="1500">
              <a:solidFill>
                <a:schemeClr val="accent2"/>
              </a:solidFill>
              <a:highlight>
                <a:srgbClr val="FFFFFF"/>
              </a:highlight>
            </a:endParaRPr>
          </a:p>
          <a:p>
            <a:pPr indent="-309562" lvl="0" marL="457200" rtl="0" algn="l">
              <a:spcBef>
                <a:spcPts val="0"/>
              </a:spcBef>
              <a:spcAft>
                <a:spcPts val="0"/>
              </a:spcAft>
              <a:buClr>
                <a:schemeClr val="accent2"/>
              </a:buClr>
              <a:buSzPct val="100000"/>
              <a:buAutoNum type="arabicPeriod"/>
            </a:pPr>
            <a:r>
              <a:rPr lang="et" sz="1500">
                <a:solidFill>
                  <a:schemeClr val="accent2"/>
                </a:solidFill>
                <a:highlight>
                  <a:srgbClr val="FFFFFF"/>
                </a:highlight>
              </a:rPr>
              <a:t>poor sleep quality</a:t>
            </a:r>
            <a:endParaRPr sz="1500">
              <a:solidFill>
                <a:schemeClr val="accent2"/>
              </a:solidFill>
              <a:highlight>
                <a:srgbClr val="FFFFFF"/>
              </a:highlight>
            </a:endParaRPr>
          </a:p>
          <a:p>
            <a:pPr indent="-309562" lvl="0" marL="457200" rtl="0" algn="l">
              <a:spcBef>
                <a:spcPts val="0"/>
              </a:spcBef>
              <a:spcAft>
                <a:spcPts val="0"/>
              </a:spcAft>
              <a:buClr>
                <a:schemeClr val="accent2"/>
              </a:buClr>
              <a:buSzPct val="100000"/>
              <a:buAutoNum type="arabicPeriod"/>
            </a:pPr>
            <a:r>
              <a:rPr lang="et" sz="1500">
                <a:solidFill>
                  <a:schemeClr val="accent2"/>
                </a:solidFill>
                <a:highlight>
                  <a:srgbClr val="FFFFFF"/>
                </a:highlight>
              </a:rPr>
              <a:t>short and long sleep duration</a:t>
            </a:r>
            <a:endParaRPr sz="1500">
              <a:solidFill>
                <a:schemeClr val="accent2"/>
              </a:solidFill>
              <a:highlight>
                <a:srgbClr val="FFFFFF"/>
              </a:highlight>
            </a:endParaRPr>
          </a:p>
          <a:p>
            <a:pPr indent="-309562" lvl="0" marL="457200" rtl="0" algn="l">
              <a:spcBef>
                <a:spcPts val="0"/>
              </a:spcBef>
              <a:spcAft>
                <a:spcPts val="0"/>
              </a:spcAft>
              <a:buClr>
                <a:schemeClr val="accent2"/>
              </a:buClr>
              <a:buSzPct val="100000"/>
              <a:buAutoNum type="arabicPeriod"/>
            </a:pPr>
            <a:r>
              <a:rPr lang="et" sz="1500">
                <a:solidFill>
                  <a:schemeClr val="accent2"/>
                </a:solidFill>
                <a:highlight>
                  <a:srgbClr val="FFFFFF"/>
                </a:highlight>
              </a:rPr>
              <a:t>sleep breathing disorders - SDB </a:t>
            </a:r>
            <a:r>
              <a:rPr lang="et" sz="1500">
                <a:solidFill>
                  <a:schemeClr val="accent2"/>
                </a:solidFill>
                <a:highlight>
                  <a:srgbClr val="FFFFFF"/>
                </a:highlight>
              </a:rPr>
              <a:t>(</a:t>
            </a:r>
            <a:r>
              <a:rPr lang="et" sz="1500">
                <a:solidFill>
                  <a:schemeClr val="accent2"/>
                </a:solidFill>
              </a:rPr>
              <a:t>Bloom et al 2009)</a:t>
            </a:r>
            <a:r>
              <a:rPr lang="et" sz="1500">
                <a:solidFill>
                  <a:schemeClr val="accent2"/>
                </a:solidFill>
                <a:highlight>
                  <a:srgbClr val="FFFFFF"/>
                </a:highlight>
              </a:rPr>
              <a:t>. </a:t>
            </a:r>
            <a:endParaRPr sz="1500">
              <a:solidFill>
                <a:schemeClr val="accent2"/>
              </a:solidFill>
              <a:highlight>
                <a:srgbClr val="FFFFFF"/>
              </a:highlight>
            </a:endParaRPr>
          </a:p>
          <a:p>
            <a:pPr indent="0" lvl="0" marL="0" rtl="0" algn="l">
              <a:spcBef>
                <a:spcPts val="1200"/>
              </a:spcBef>
              <a:spcAft>
                <a:spcPts val="0"/>
              </a:spcAft>
              <a:buNone/>
            </a:pPr>
            <a:r>
              <a:rPr lang="et" sz="1500">
                <a:solidFill>
                  <a:schemeClr val="accent2"/>
                </a:solidFill>
                <a:highlight>
                  <a:srgbClr val="FFFFFF"/>
                </a:highlight>
              </a:rPr>
              <a:t>Study of midlife sleep (mean age = 52) and cognitive impairment and dementia 18 to 26 years later in &gt;2,300 Finnish twins:</a:t>
            </a:r>
            <a:endParaRPr sz="1500">
              <a:solidFill>
                <a:schemeClr val="accent2"/>
              </a:solidFill>
              <a:highlight>
                <a:srgbClr val="FFFFFF"/>
              </a:highlight>
            </a:endParaRPr>
          </a:p>
          <a:p>
            <a:pPr indent="-309562" lvl="0" marL="457200" rtl="0" algn="l">
              <a:spcBef>
                <a:spcPts val="1200"/>
              </a:spcBef>
              <a:spcAft>
                <a:spcPts val="0"/>
              </a:spcAft>
              <a:buSzPct val="100000"/>
              <a:buAutoNum type="arabicPeriod"/>
            </a:pPr>
            <a:r>
              <a:rPr lang="et" sz="1500">
                <a:solidFill>
                  <a:schemeClr val="accent2"/>
                </a:solidFill>
                <a:highlight>
                  <a:srgbClr val="FFFFFF"/>
                </a:highlight>
              </a:rPr>
              <a:t>short (&lt;7 hours) and long (&gt;8 hours) sleep duration</a:t>
            </a:r>
            <a:endParaRPr sz="1500">
              <a:solidFill>
                <a:schemeClr val="accent2"/>
              </a:solidFill>
              <a:highlight>
                <a:srgbClr val="FFFFFF"/>
              </a:highlight>
            </a:endParaRPr>
          </a:p>
          <a:p>
            <a:pPr indent="-309562" lvl="0" marL="457200" rtl="0" algn="l">
              <a:spcBef>
                <a:spcPts val="0"/>
              </a:spcBef>
              <a:spcAft>
                <a:spcPts val="0"/>
              </a:spcAft>
              <a:buSzPct val="100000"/>
              <a:buAutoNum type="arabicPeriod"/>
            </a:pPr>
            <a:r>
              <a:rPr lang="et" sz="1500">
                <a:solidFill>
                  <a:schemeClr val="accent2"/>
                </a:solidFill>
                <a:highlight>
                  <a:srgbClr val="FFFFFF"/>
                </a:highlight>
              </a:rPr>
              <a:t>poor sleep quality</a:t>
            </a:r>
            <a:endParaRPr sz="1500">
              <a:solidFill>
                <a:schemeClr val="accent2"/>
              </a:solidFill>
              <a:highlight>
                <a:srgbClr val="FFFFFF"/>
              </a:highlight>
            </a:endParaRPr>
          </a:p>
          <a:p>
            <a:pPr indent="-309562" lvl="0" marL="457200" rtl="0" algn="l">
              <a:spcBef>
                <a:spcPts val="0"/>
              </a:spcBef>
              <a:spcAft>
                <a:spcPts val="0"/>
              </a:spcAft>
              <a:buSzPct val="100000"/>
              <a:buAutoNum type="arabicPeriod"/>
            </a:pPr>
            <a:r>
              <a:rPr lang="et" sz="1500">
                <a:solidFill>
                  <a:schemeClr val="accent2"/>
                </a:solidFill>
                <a:highlight>
                  <a:srgbClr val="FFFFFF"/>
                </a:highlight>
              </a:rPr>
              <a:t>use of hypnotic medications &gt;60 days per year - &gt; lower cognitive composite scores</a:t>
            </a:r>
            <a:endParaRPr sz="1500">
              <a:solidFill>
                <a:schemeClr val="accent2"/>
              </a:solidFill>
              <a:highlight>
                <a:srgbClr val="FFFFFF"/>
              </a:highlight>
            </a:endParaRPr>
          </a:p>
          <a:p>
            <a:pPr indent="-309562" lvl="0" marL="457200" rtl="0" algn="l">
              <a:spcBef>
                <a:spcPts val="0"/>
              </a:spcBef>
              <a:spcAft>
                <a:spcPts val="0"/>
              </a:spcAft>
              <a:buSzPct val="100000"/>
              <a:buAutoNum type="arabicPeriod"/>
            </a:pPr>
            <a:r>
              <a:rPr lang="et" sz="1500">
                <a:solidFill>
                  <a:schemeClr val="accent2"/>
                </a:solidFill>
                <a:highlight>
                  <a:srgbClr val="FFFFFF"/>
                </a:highlight>
              </a:rPr>
              <a:t>long sleep -&gt;1.8 times the odds of developing AD (measured by receipt of an AD medication</a:t>
            </a:r>
            <a:endParaRPr sz="1500">
              <a:solidFill>
                <a:schemeClr val="accent2"/>
              </a:solidFill>
              <a:highlight>
                <a:srgbClr val="FFFFFF"/>
              </a:highlight>
            </a:endParaRPr>
          </a:p>
          <a:p>
            <a:pPr indent="-309562" lvl="0" marL="457200" rtl="0" algn="l">
              <a:spcBef>
                <a:spcPts val="0"/>
              </a:spcBef>
              <a:spcAft>
                <a:spcPts val="0"/>
              </a:spcAft>
              <a:buSzPct val="100000"/>
              <a:buAutoNum type="arabicPeriod"/>
            </a:pPr>
            <a:r>
              <a:rPr lang="et" sz="1500">
                <a:solidFill>
                  <a:schemeClr val="accent2"/>
                </a:solidFill>
                <a:highlight>
                  <a:srgbClr val="FFFFFF"/>
                </a:highlight>
              </a:rPr>
              <a:t>apolipoprotein e (APOE) ε4 allele status, sex, and age  -&gt;differentially affect cognition in different populations (Virta et al. 2009).</a:t>
            </a:r>
            <a:endParaRPr sz="1500">
              <a:solidFill>
                <a:schemeClr val="accent2"/>
              </a:solidFill>
              <a:highlight>
                <a:srgbClr val="FFFFFF"/>
              </a:highlight>
            </a:endParaRPr>
          </a:p>
        </p:txBody>
      </p:sp>
      <p:pic>
        <p:nvPicPr>
          <p:cNvPr id="126" name="Google Shape;126;p19"/>
          <p:cNvPicPr preferRelativeResize="0"/>
          <p:nvPr/>
        </p:nvPicPr>
        <p:blipFill>
          <a:blip r:embed="rId3">
            <a:alphaModFix/>
          </a:blip>
          <a:stretch>
            <a:fillRect/>
          </a:stretch>
        </p:blipFill>
        <p:spPr>
          <a:xfrm>
            <a:off x="0" y="4296752"/>
            <a:ext cx="7635325" cy="846750"/>
          </a:xfrm>
          <a:prstGeom prst="rect">
            <a:avLst/>
          </a:prstGeom>
          <a:noFill/>
          <a:ln>
            <a:noFill/>
          </a:ln>
        </p:spPr>
      </p:pic>
      <p:pic>
        <p:nvPicPr>
          <p:cNvPr id="127" name="Google Shape;127;p19"/>
          <p:cNvPicPr preferRelativeResize="0"/>
          <p:nvPr/>
        </p:nvPicPr>
        <p:blipFill>
          <a:blip r:embed="rId4">
            <a:alphaModFix/>
          </a:blip>
          <a:stretch>
            <a:fillRect/>
          </a:stretch>
        </p:blipFill>
        <p:spPr>
          <a:xfrm>
            <a:off x="8107100" y="4040975"/>
            <a:ext cx="900250" cy="970525"/>
          </a:xfrm>
          <a:prstGeom prst="rect">
            <a:avLst/>
          </a:prstGeom>
          <a:noFill/>
          <a:ln>
            <a:noFill/>
          </a:ln>
        </p:spPr>
      </p:pic>
      <p:sp>
        <p:nvSpPr>
          <p:cNvPr id="128" name="Google Shape;128;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t"/>
              <a:t>‹#›</a:t>
            </a:fld>
            <a:endParaRPr/>
          </a:p>
        </p:txBody>
      </p:sp>
      <p:pic>
        <p:nvPicPr>
          <p:cNvPr id="129" name="Google Shape;129;p19" title="7 lecture slide Sleep DN.mp3">
            <a:hlinkClick r:id="rId5"/>
          </p:cNvPr>
          <p:cNvPicPr preferRelativeResize="0"/>
          <p:nvPr/>
        </p:nvPicPr>
        <p:blipFill>
          <a:blip r:embed="rId6">
            <a:alphaModFix/>
          </a:blip>
          <a:stretch>
            <a:fillRect/>
          </a:stretch>
        </p:blipFill>
        <p:spPr>
          <a:xfrm>
            <a:off x="7787725" y="4721325"/>
            <a:ext cx="166975" cy="1669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20"/>
          <p:cNvSpPr txBox="1"/>
          <p:nvPr>
            <p:ph type="title"/>
          </p:nvPr>
        </p:nvSpPr>
        <p:spPr>
          <a:xfrm>
            <a:off x="311700" y="1928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t"/>
              <a:t>How poor sleep may lead to cognitive decline</a:t>
            </a:r>
            <a:endParaRPr/>
          </a:p>
        </p:txBody>
      </p:sp>
      <p:sp>
        <p:nvSpPr>
          <p:cNvPr id="135" name="Google Shape;135;p20"/>
          <p:cNvSpPr txBox="1"/>
          <p:nvPr>
            <p:ph idx="1" type="body"/>
          </p:nvPr>
        </p:nvSpPr>
        <p:spPr>
          <a:xfrm>
            <a:off x="311700" y="1152475"/>
            <a:ext cx="7822500" cy="3036300"/>
          </a:xfrm>
          <a:prstGeom prst="rect">
            <a:avLst/>
          </a:prstGeom>
        </p:spPr>
        <p:txBody>
          <a:bodyPr anchorCtr="0" anchor="t" bIns="91425" lIns="91425" spcFirstLastPara="1" rIns="91425" wrap="square" tIns="91425">
            <a:normAutofit fontScale="77500" lnSpcReduction="20000"/>
          </a:bodyPr>
          <a:lstStyle/>
          <a:p>
            <a:pPr indent="-317182" lvl="0" marL="457200" rtl="0" algn="l">
              <a:spcBef>
                <a:spcPts val="0"/>
              </a:spcBef>
              <a:spcAft>
                <a:spcPts val="0"/>
              </a:spcAft>
              <a:buSzPct val="100000"/>
              <a:buAutoNum type="arabicPeriod"/>
            </a:pPr>
            <a:r>
              <a:rPr lang="et"/>
              <a:t>In humans, self-reported short sleep duration and lower actigraphy-measured sleep efficiency have been associated with higher β-amyloid burden, as measured by positron emission tomography (Spira et al. 2013) or cerebrospinal fluid (CSF), in cognitively normal individuals (Ju et al. 2013). </a:t>
            </a:r>
            <a:endParaRPr/>
          </a:p>
          <a:p>
            <a:pPr indent="-317182" lvl="0" marL="457200" rtl="0" algn="l">
              <a:spcBef>
                <a:spcPts val="0"/>
              </a:spcBef>
              <a:spcAft>
                <a:spcPts val="0"/>
              </a:spcAft>
              <a:buSzPct val="100000"/>
              <a:buAutoNum type="arabicPeriod"/>
            </a:pPr>
            <a:r>
              <a:rPr lang="et"/>
              <a:t>Excessive daytime sleepiness has also been found to predict increased β-amyloid in older adults without dementia (Carvalho et al. 2018)</a:t>
            </a:r>
            <a:endParaRPr/>
          </a:p>
          <a:p>
            <a:pPr indent="-317182" lvl="0" marL="457200" rtl="0" algn="l">
              <a:spcBef>
                <a:spcPts val="0"/>
              </a:spcBef>
              <a:spcAft>
                <a:spcPts val="0"/>
              </a:spcAft>
              <a:buSzPct val="100000"/>
              <a:buAutoNum type="arabicPeriod"/>
            </a:pPr>
            <a:r>
              <a:rPr lang="et"/>
              <a:t>Studies in mice and humans found that sleep deprivation increased soluble β-amyloid and promoted the formation of β-amyloid plaques (Kang et al 2009, Ju et al 2017, Lucey et al 2018)</a:t>
            </a:r>
            <a:endParaRPr/>
          </a:p>
          <a:p>
            <a:pPr indent="-317182" lvl="0" marL="457200" rtl="0" algn="l">
              <a:spcBef>
                <a:spcPts val="0"/>
              </a:spcBef>
              <a:spcAft>
                <a:spcPts val="0"/>
              </a:spcAft>
              <a:buSzPct val="100000"/>
              <a:buAutoNum type="arabicPeriod"/>
            </a:pPr>
            <a:r>
              <a:rPr lang="et"/>
              <a:t>Poorer sleep quality over several days correlates with increased CSF tau (Ju et al 2017)</a:t>
            </a:r>
            <a:endParaRPr/>
          </a:p>
          <a:p>
            <a:pPr indent="-317182" lvl="0" marL="457200" rtl="0" algn="l">
              <a:spcBef>
                <a:spcPts val="0"/>
              </a:spcBef>
              <a:spcAft>
                <a:spcPts val="0"/>
              </a:spcAft>
              <a:buSzPct val="100000"/>
              <a:buAutoNum type="arabicPeriod"/>
            </a:pPr>
            <a:r>
              <a:rPr lang="et"/>
              <a:t>Since tau pathology is associated with the onset of cognitive deficits in Alzheimer disease, these findings add to the mounting evidence of a causal link between disrupted sleep and progression of Alzheimer disease pathology (Robbins et al 2021)</a:t>
            </a:r>
            <a:endParaRPr/>
          </a:p>
        </p:txBody>
      </p:sp>
      <p:pic>
        <p:nvPicPr>
          <p:cNvPr id="136" name="Google Shape;136;p20"/>
          <p:cNvPicPr preferRelativeResize="0"/>
          <p:nvPr/>
        </p:nvPicPr>
        <p:blipFill>
          <a:blip r:embed="rId3">
            <a:alphaModFix/>
          </a:blip>
          <a:stretch>
            <a:fillRect/>
          </a:stretch>
        </p:blipFill>
        <p:spPr>
          <a:xfrm>
            <a:off x="7953950" y="3932725"/>
            <a:ext cx="1017375" cy="1096775"/>
          </a:xfrm>
          <a:prstGeom prst="rect">
            <a:avLst/>
          </a:prstGeom>
          <a:noFill/>
          <a:ln>
            <a:noFill/>
          </a:ln>
        </p:spPr>
      </p:pic>
      <p:pic>
        <p:nvPicPr>
          <p:cNvPr id="137" name="Google Shape;137;p20"/>
          <p:cNvPicPr preferRelativeResize="0"/>
          <p:nvPr/>
        </p:nvPicPr>
        <p:blipFill>
          <a:blip r:embed="rId4">
            <a:alphaModFix/>
          </a:blip>
          <a:stretch>
            <a:fillRect/>
          </a:stretch>
        </p:blipFill>
        <p:spPr>
          <a:xfrm>
            <a:off x="0" y="4342706"/>
            <a:ext cx="7755774" cy="860119"/>
          </a:xfrm>
          <a:prstGeom prst="rect">
            <a:avLst/>
          </a:prstGeom>
          <a:noFill/>
          <a:ln>
            <a:noFill/>
          </a:ln>
        </p:spPr>
      </p:pic>
      <p:sp>
        <p:nvSpPr>
          <p:cNvPr id="138" name="Google Shape;138;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t"/>
              <a:t>‹#›</a:t>
            </a:fld>
            <a:endParaRPr/>
          </a:p>
        </p:txBody>
      </p:sp>
      <p:pic>
        <p:nvPicPr>
          <p:cNvPr id="139" name="Google Shape;139;p20" title="8 lecture slide SleepDN.mp3">
            <a:hlinkClick r:id="rId5"/>
          </p:cNvPr>
          <p:cNvPicPr preferRelativeResize="0"/>
          <p:nvPr/>
        </p:nvPicPr>
        <p:blipFill>
          <a:blip r:embed="rId6">
            <a:alphaModFix/>
          </a:blip>
          <a:stretch>
            <a:fillRect/>
          </a:stretch>
        </p:blipFill>
        <p:spPr>
          <a:xfrm>
            <a:off x="8286600" y="917900"/>
            <a:ext cx="457200" cy="457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t"/>
              <a:t>Types of dementia in which sleep problems have been described</a:t>
            </a:r>
            <a:endParaRPr/>
          </a:p>
        </p:txBody>
      </p:sp>
      <p:sp>
        <p:nvSpPr>
          <p:cNvPr id="145" name="Google Shape;145;p21"/>
          <p:cNvSpPr txBox="1"/>
          <p:nvPr>
            <p:ph idx="1" type="body"/>
          </p:nvPr>
        </p:nvSpPr>
        <p:spPr>
          <a:xfrm>
            <a:off x="311700" y="1244600"/>
            <a:ext cx="8520600" cy="34164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lang="et"/>
              <a:t>Alzheimer's disease- AD - (25-50% present with sleep problems)</a:t>
            </a:r>
            <a:endParaRPr/>
          </a:p>
          <a:p>
            <a:pPr indent="0" lvl="0" marL="0" rtl="0" algn="l">
              <a:spcBef>
                <a:spcPts val="1200"/>
              </a:spcBef>
              <a:spcAft>
                <a:spcPts val="0"/>
              </a:spcAft>
              <a:buNone/>
            </a:pPr>
            <a:r>
              <a:rPr lang="et"/>
              <a:t>Progressive supranuclear palsy (PSP), Steele-Richardson-Olszewsky syndrome (15-20% have RBD and RSWA)</a:t>
            </a:r>
            <a:endParaRPr/>
          </a:p>
          <a:p>
            <a:pPr indent="0" lvl="0" marL="0" rtl="0" algn="l">
              <a:spcBef>
                <a:spcPts val="1200"/>
              </a:spcBef>
              <a:spcAft>
                <a:spcPts val="0"/>
              </a:spcAft>
              <a:buNone/>
            </a:pPr>
            <a:r>
              <a:rPr lang="et"/>
              <a:t>Parkinson disease - PD</a:t>
            </a:r>
            <a:endParaRPr/>
          </a:p>
          <a:p>
            <a:pPr indent="0" lvl="0" marL="0" rtl="0" algn="l">
              <a:spcBef>
                <a:spcPts val="1200"/>
              </a:spcBef>
              <a:spcAft>
                <a:spcPts val="0"/>
              </a:spcAft>
              <a:buNone/>
            </a:pPr>
            <a:r>
              <a:rPr lang="et"/>
              <a:t>Dementia with Lewy bodies - DLB</a:t>
            </a:r>
            <a:endParaRPr/>
          </a:p>
          <a:p>
            <a:pPr indent="0" lvl="0" marL="0" rtl="0" algn="l">
              <a:spcBef>
                <a:spcPts val="1200"/>
              </a:spcBef>
              <a:spcAft>
                <a:spcPts val="0"/>
              </a:spcAft>
              <a:buNone/>
            </a:pPr>
            <a:r>
              <a:rPr lang="et"/>
              <a:t>Vascular dementia</a:t>
            </a:r>
            <a:endParaRPr/>
          </a:p>
          <a:p>
            <a:pPr indent="0" lvl="0" marL="0" rtl="0" algn="l">
              <a:spcBef>
                <a:spcPts val="1200"/>
              </a:spcBef>
              <a:spcAft>
                <a:spcPts val="0"/>
              </a:spcAft>
              <a:buNone/>
            </a:pPr>
            <a:r>
              <a:rPr lang="et"/>
              <a:t>Huntington disease - HD</a:t>
            </a:r>
            <a:endParaRPr/>
          </a:p>
          <a:p>
            <a:pPr indent="0" lvl="0" marL="0" rtl="0" algn="l">
              <a:spcBef>
                <a:spcPts val="1200"/>
              </a:spcBef>
              <a:spcAft>
                <a:spcPts val="0"/>
              </a:spcAft>
              <a:buNone/>
            </a:pPr>
            <a:r>
              <a:rPr lang="et"/>
              <a:t>Creutzfeldt-Jakob disease -  CJD</a:t>
            </a:r>
            <a:endParaRPr/>
          </a:p>
          <a:p>
            <a:pPr indent="0" lvl="0" marL="0" rtl="0" algn="l">
              <a:spcBef>
                <a:spcPts val="1200"/>
              </a:spcBef>
              <a:spcAft>
                <a:spcPts val="1200"/>
              </a:spcAft>
              <a:buNone/>
            </a:pPr>
            <a:r>
              <a:rPr lang="et"/>
              <a:t>Frontotemporal dementia -  FTD</a:t>
            </a:r>
            <a:endParaRPr/>
          </a:p>
        </p:txBody>
      </p:sp>
      <p:pic>
        <p:nvPicPr>
          <p:cNvPr id="146" name="Google Shape;146;p21"/>
          <p:cNvPicPr preferRelativeResize="0"/>
          <p:nvPr/>
        </p:nvPicPr>
        <p:blipFill>
          <a:blip r:embed="rId3">
            <a:alphaModFix/>
          </a:blip>
          <a:stretch>
            <a:fillRect/>
          </a:stretch>
        </p:blipFill>
        <p:spPr>
          <a:xfrm>
            <a:off x="7779949" y="3711249"/>
            <a:ext cx="1164325" cy="1255200"/>
          </a:xfrm>
          <a:prstGeom prst="rect">
            <a:avLst/>
          </a:prstGeom>
          <a:noFill/>
          <a:ln>
            <a:noFill/>
          </a:ln>
        </p:spPr>
      </p:pic>
      <p:pic>
        <p:nvPicPr>
          <p:cNvPr id="147" name="Google Shape;147;p21"/>
          <p:cNvPicPr preferRelativeResize="0"/>
          <p:nvPr/>
        </p:nvPicPr>
        <p:blipFill>
          <a:blip r:embed="rId4">
            <a:alphaModFix/>
          </a:blip>
          <a:stretch>
            <a:fillRect/>
          </a:stretch>
        </p:blipFill>
        <p:spPr>
          <a:xfrm>
            <a:off x="0" y="4413850"/>
            <a:ext cx="7557601" cy="729650"/>
          </a:xfrm>
          <a:prstGeom prst="rect">
            <a:avLst/>
          </a:prstGeom>
          <a:noFill/>
          <a:ln>
            <a:noFill/>
          </a:ln>
        </p:spPr>
      </p:pic>
      <p:sp>
        <p:nvSpPr>
          <p:cNvPr id="148" name="Google Shape;148;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t"/>
              <a:t>‹#›</a:t>
            </a:fld>
            <a:endParaRPr/>
          </a:p>
        </p:txBody>
      </p:sp>
      <p:pic>
        <p:nvPicPr>
          <p:cNvPr id="149" name="Google Shape;149;p21" title="9 lecture slide DN.mp3">
            <a:hlinkClick r:id="rId5"/>
          </p:cNvPr>
          <p:cNvPicPr preferRelativeResize="0"/>
          <p:nvPr/>
        </p:nvPicPr>
        <p:blipFill>
          <a:blip r:embed="rId6">
            <a:alphaModFix/>
          </a:blip>
          <a:stretch>
            <a:fillRect/>
          </a:stretch>
        </p:blipFill>
        <p:spPr>
          <a:xfrm>
            <a:off x="4343400" y="2343150"/>
            <a:ext cx="457200" cy="4572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