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8" r:id="rId2"/>
    <p:sldId id="257" r:id="rId3"/>
    <p:sldId id="273" r:id="rId4"/>
    <p:sldId id="272" r:id="rId5"/>
    <p:sldId id="259" r:id="rId6"/>
    <p:sldId id="271" r:id="rId7"/>
    <p:sldId id="265" r:id="rId8"/>
    <p:sldId id="261" r:id="rId9"/>
    <p:sldId id="270" r:id="rId10"/>
    <p:sldId id="262" r:id="rId11"/>
    <p:sldId id="264" r:id="rId12"/>
    <p:sldId id="268" r:id="rId13"/>
    <p:sldId id="267" r:id="rId14"/>
    <p:sldId id="263"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p:scale>
          <a:sx n="91" d="100"/>
          <a:sy n="91" d="100"/>
        </p:scale>
        <p:origin x="-126" y="-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5DC13-AABE-47F3-85C9-586581CF44FB}" type="datetimeFigureOut">
              <a:rPr lang="en-MY" smtClean="0"/>
              <a:t>22/12/2023</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E60243-216F-46F5-BFDB-EDC835192FC9}" type="slidenum">
              <a:rPr lang="en-MY" smtClean="0"/>
              <a:t>‹#›</a:t>
            </a:fld>
            <a:endParaRPr lang="en-MY"/>
          </a:p>
        </p:txBody>
      </p:sp>
    </p:spTree>
    <p:extLst>
      <p:ext uri="{BB962C8B-B14F-4D97-AF65-F5344CB8AC3E}">
        <p14:creationId xmlns:p14="http://schemas.microsoft.com/office/powerpoint/2010/main" val="4137806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F0D7D-55FE-44A9-BC53-498F976158E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56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3775241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3210211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2221204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168975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65D59-1CB9-4CDA-829A-BCE78BBEE1B1}" type="datetimeFigureOut">
              <a:rPr lang="en-MY" smtClean="0"/>
              <a:t>22/12/2023</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984245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p:cNvSpPr>
            <a:spLocks noGrp="1"/>
          </p:cNvSpPr>
          <p:nvPr>
            <p:ph type="dt" sz="half" idx="10"/>
          </p:nvPr>
        </p:nvSpPr>
        <p:spPr/>
        <p:txBody>
          <a:bodyPr/>
          <a:lstStyle/>
          <a:p>
            <a:fld id="{DFE65D59-1CB9-4CDA-829A-BCE78BBEE1B1}" type="datetimeFigureOut">
              <a:rPr lang="en-MY" smtClean="0"/>
              <a:t>22/12/2023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4212589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p:cNvSpPr>
            <a:spLocks noGrp="1"/>
          </p:cNvSpPr>
          <p:nvPr>
            <p:ph type="dt" sz="half" idx="10"/>
          </p:nvPr>
        </p:nvSpPr>
        <p:spPr/>
        <p:txBody>
          <a:bodyPr/>
          <a:lstStyle/>
          <a:p>
            <a:fld id="{DFE65D59-1CB9-4CDA-829A-BCE78BBEE1B1}" type="datetimeFigureOut">
              <a:rPr lang="en-MY" smtClean="0"/>
              <a:t>22/12/2023</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46664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MY"/>
          </a:p>
        </p:txBody>
      </p:sp>
      <p:sp>
        <p:nvSpPr>
          <p:cNvPr id="3" name="Date Placeholder 2"/>
          <p:cNvSpPr>
            <a:spLocks noGrp="1"/>
          </p:cNvSpPr>
          <p:nvPr>
            <p:ph type="dt" sz="half" idx="10"/>
          </p:nvPr>
        </p:nvSpPr>
        <p:spPr/>
        <p:txBody>
          <a:bodyPr/>
          <a:lstStyle/>
          <a:p>
            <a:fld id="{DFE65D59-1CB9-4CDA-829A-BCE78BBEE1B1}" type="datetimeFigureOut">
              <a:rPr lang="en-MY" smtClean="0"/>
              <a:t>22/12/2023</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334637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65D59-1CB9-4CDA-829A-BCE78BBEE1B1}" type="datetimeFigureOut">
              <a:rPr lang="en-MY" smtClean="0"/>
              <a:t>22/12/2023</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2931841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E65D59-1CB9-4CDA-829A-BCE78BBEE1B1}" type="datetimeFigureOut">
              <a:rPr lang="en-MY" smtClean="0"/>
              <a:t>22/12/2023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116897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E65D59-1CB9-4CDA-829A-BCE78BBEE1B1}" type="datetimeFigureOut">
              <a:rPr lang="en-MY" smtClean="0"/>
              <a:t>22/12/2023</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D0607356-BAD7-4E2C-8340-2446B3A05545}" type="slidenum">
              <a:rPr lang="en-MY" smtClean="0"/>
              <a:t>‹#›</a:t>
            </a:fld>
            <a:endParaRPr lang="en-MY"/>
          </a:p>
        </p:txBody>
      </p:sp>
    </p:spTree>
    <p:extLst>
      <p:ext uri="{BB962C8B-B14F-4D97-AF65-F5344CB8AC3E}">
        <p14:creationId xmlns:p14="http://schemas.microsoft.com/office/powerpoint/2010/main" val="157540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65D59-1CB9-4CDA-829A-BCE78BBEE1B1}" type="datetimeFigureOut">
              <a:rPr lang="en-MY" smtClean="0"/>
              <a:t>22/12/2023</a:t>
            </a:fld>
            <a:endParaRPr lang="en-MY"/>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07356-BAD7-4E2C-8340-2446B3A05545}" type="slidenum">
              <a:rPr lang="en-MY" smtClean="0"/>
              <a:t>‹#›</a:t>
            </a:fld>
            <a:endParaRPr lang="en-MY"/>
          </a:p>
        </p:txBody>
      </p:sp>
    </p:spTree>
    <p:extLst>
      <p:ext uri="{BB962C8B-B14F-4D97-AF65-F5344CB8AC3E}">
        <p14:creationId xmlns:p14="http://schemas.microsoft.com/office/powerpoint/2010/main" val="18321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xmlns="" id="{BFB2D26E-FBAE-45B8-B0F6-80E4ABDEC3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44" name="Rectangle 43">
            <a:extLst>
              <a:ext uri="{FF2B5EF4-FFF2-40B4-BE49-F238E27FC236}">
                <a16:creationId xmlns:a16="http://schemas.microsoft.com/office/drawing/2014/main" xmlns="" id="{23442A66-721F-4552-A3AD-3A2215F0C1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4102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useBgFill="1">
        <p:nvSpPr>
          <p:cNvPr id="46" name="Rectangle 45">
            <a:extLst>
              <a:ext uri="{FF2B5EF4-FFF2-40B4-BE49-F238E27FC236}">
                <a16:creationId xmlns:a16="http://schemas.microsoft.com/office/drawing/2014/main" xmlns="" id="{67EA5288-5BEB-4C44-949A-ED209FE219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5800" y="685800"/>
            <a:ext cx="40767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7" name="Rubrik 36">
            <a:extLst>
              <a:ext uri="{FF2B5EF4-FFF2-40B4-BE49-F238E27FC236}">
                <a16:creationId xmlns:a16="http://schemas.microsoft.com/office/drawing/2014/main" xmlns="" id="{F241EB60-5ED4-4D54-97A6-306A9D17AF79}"/>
              </a:ext>
            </a:extLst>
          </p:cNvPr>
          <p:cNvSpPr>
            <a:spLocks noGrp="1"/>
          </p:cNvSpPr>
          <p:nvPr>
            <p:ph type="title"/>
          </p:nvPr>
        </p:nvSpPr>
        <p:spPr>
          <a:xfrm>
            <a:off x="545691" y="884903"/>
            <a:ext cx="4365522" cy="5740768"/>
          </a:xfrm>
        </p:spPr>
        <p:txBody>
          <a:bodyPr vert="horz" lIns="91440" tIns="45720" rIns="91440" bIns="45720" rtlCol="0" anchor="b">
            <a:normAutofit fontScale="90000"/>
          </a:bodyPr>
          <a:lstStyle/>
          <a:p>
            <a:pPr algn="ctr"/>
            <a:r>
              <a:rPr lang="en-US" sz="4000" b="1" cap="all" spc="300" dirty="0">
                <a:cs typeface="Calibri Light" panose="020F0302020204030204" pitchFamily="34" charset="0"/>
              </a:rPr>
              <a:t/>
            </a:r>
            <a:br>
              <a:rPr lang="en-US" sz="4000" b="1" cap="all" spc="300" dirty="0">
                <a:cs typeface="Calibri Light" panose="020F0302020204030204" pitchFamily="34" charset="0"/>
              </a:rPr>
            </a:br>
            <a:r>
              <a:rPr lang="en-US" sz="4000" b="1" cap="all" spc="300" dirty="0">
                <a:cs typeface="Calibri Light" panose="020F0302020204030204" pitchFamily="34" charset="0"/>
              </a:rPr>
              <a:t/>
            </a:r>
            <a:br>
              <a:rPr lang="en-US" sz="4000" b="1" cap="all" spc="300" dirty="0">
                <a:cs typeface="Calibri Light" panose="020F0302020204030204" pitchFamily="34" charset="0"/>
              </a:rPr>
            </a:br>
            <a:r>
              <a:rPr lang="en-US" sz="4000" b="1" cap="all" spc="300" dirty="0">
                <a:cs typeface="Calibri Light" panose="020F0302020204030204" pitchFamily="34" charset="0"/>
              </a:rPr>
              <a:t/>
            </a:r>
            <a:br>
              <a:rPr lang="en-US" sz="4000" b="1" cap="all" spc="300" dirty="0">
                <a:cs typeface="Calibri Light" panose="020F0302020204030204" pitchFamily="34" charset="0"/>
              </a:rPr>
            </a:br>
            <a:r>
              <a:rPr lang="en-US" sz="4000" b="1" cap="all" spc="300" dirty="0">
                <a:cs typeface="Calibri Light" panose="020F0302020204030204" pitchFamily="34" charset="0"/>
              </a:rPr>
              <a:t>Clinical Assessment and Outcome measurements</a:t>
            </a:r>
            <a:r>
              <a:rPr lang="en-US" b="1" kern="1200" cap="all" spc="300" baseline="0" dirty="0">
                <a:solidFill>
                  <a:schemeClr val="tx2"/>
                </a:solidFill>
                <a:cs typeface="Calibri Light" panose="020F0302020204030204" pitchFamily="34" charset="0"/>
              </a:rPr>
              <a:t/>
            </a:r>
            <a:br>
              <a:rPr lang="en-US" b="1" kern="1200" cap="all" spc="300" baseline="0" dirty="0">
                <a:solidFill>
                  <a:schemeClr val="tx2"/>
                </a:solidFill>
                <a:cs typeface="Calibri Light" panose="020F0302020204030204" pitchFamily="34" charset="0"/>
              </a:rPr>
            </a:br>
            <a:r>
              <a:rPr lang="en-US" b="1" kern="1200" cap="all" spc="300" baseline="0" dirty="0">
                <a:solidFill>
                  <a:schemeClr val="tx2"/>
                </a:solidFill>
                <a:cs typeface="Calibri Light" panose="020F0302020204030204" pitchFamily="34" charset="0"/>
              </a:rPr>
              <a:t/>
            </a:r>
            <a:br>
              <a:rPr lang="en-US" b="1" kern="1200" cap="all" spc="300" baseline="0" dirty="0">
                <a:solidFill>
                  <a:schemeClr val="tx2"/>
                </a:solidFill>
                <a:cs typeface="Calibri Light" panose="020F0302020204030204" pitchFamily="34" charset="0"/>
              </a:rPr>
            </a:br>
            <a:r>
              <a:rPr lang="en-US" sz="2400" kern="1200" cap="all" spc="300" dirty="0">
                <a:solidFill>
                  <a:schemeClr val="tx2"/>
                </a:solidFill>
                <a:cs typeface="Calibri Light" panose="020F0302020204030204" pitchFamily="34" charset="0"/>
              </a:rPr>
              <a:t/>
            </a:r>
            <a:br>
              <a:rPr lang="en-US" sz="2400" kern="1200" cap="all" spc="300" dirty="0">
                <a:solidFill>
                  <a:schemeClr val="tx2"/>
                </a:solidFill>
                <a:cs typeface="Calibri Light" panose="020F0302020204030204" pitchFamily="34" charset="0"/>
              </a:rPr>
            </a:br>
            <a:r>
              <a:rPr lang="en-US" sz="4400" b="1" kern="1200" cap="all" spc="300" baseline="0" dirty="0">
                <a:solidFill>
                  <a:schemeClr val="tx2"/>
                </a:solidFill>
                <a:latin typeface="Calibri Light" panose="020F0302020204030204" pitchFamily="34" charset="0"/>
                <a:cs typeface="Calibri Light" panose="020F0302020204030204" pitchFamily="34" charset="0"/>
              </a:rPr>
              <a:t/>
            </a:r>
            <a:br>
              <a:rPr lang="en-US" sz="4400" b="1" kern="1200" cap="all" spc="300" baseline="0" dirty="0">
                <a:solidFill>
                  <a:schemeClr val="tx2"/>
                </a:solidFill>
                <a:latin typeface="Calibri Light" panose="020F0302020204030204" pitchFamily="34" charset="0"/>
                <a:cs typeface="Calibri Light" panose="020F0302020204030204" pitchFamily="34" charset="0"/>
              </a:rPr>
            </a:br>
            <a:r>
              <a:rPr lang="en-US" sz="4400" b="1" kern="1200" cap="all" spc="300" baseline="0" dirty="0">
                <a:solidFill>
                  <a:schemeClr val="tx2"/>
                </a:solidFill>
                <a:latin typeface="Calibri Light" panose="020F0302020204030204" pitchFamily="34" charset="0"/>
                <a:cs typeface="Calibri Light" panose="020F0302020204030204" pitchFamily="34" charset="0"/>
              </a:rPr>
              <a:t/>
            </a:r>
            <a:br>
              <a:rPr lang="en-US" sz="4400" b="1" kern="1200" cap="all" spc="300" baseline="0" dirty="0">
                <a:solidFill>
                  <a:schemeClr val="tx2"/>
                </a:solidFill>
                <a:latin typeface="Calibri Light" panose="020F0302020204030204" pitchFamily="34" charset="0"/>
                <a:cs typeface="Calibri Light" panose="020F0302020204030204" pitchFamily="34" charset="0"/>
              </a:rPr>
            </a:br>
            <a:endParaRPr lang="en-US" sz="4400" b="1" kern="1200" cap="all" spc="300" baseline="0" dirty="0">
              <a:solidFill>
                <a:schemeClr val="tx2"/>
              </a:solidFill>
              <a:latin typeface="Calibri Light" panose="020F0302020204030204" pitchFamily="34" charset="0"/>
              <a:cs typeface="Calibri Light" panose="020F0302020204030204" pitchFamily="34" charset="0"/>
            </a:endParaRPr>
          </a:p>
        </p:txBody>
      </p:sp>
      <p:pic>
        <p:nvPicPr>
          <p:cNvPr id="38" name="Bildobjekt 37">
            <a:extLst>
              <a:ext uri="{FF2B5EF4-FFF2-40B4-BE49-F238E27FC236}">
                <a16:creationId xmlns:a16="http://schemas.microsoft.com/office/drawing/2014/main" xmlns="" id="{D5F38367-1C2C-1A3B-00C6-0704761279F2}"/>
              </a:ext>
            </a:extLst>
          </p:cNvPr>
          <p:cNvPicPr>
            <a:picLocks noChangeAspect="1"/>
          </p:cNvPicPr>
          <p:nvPr/>
        </p:nvPicPr>
        <p:blipFill>
          <a:blip r:embed="rId3"/>
          <a:stretch>
            <a:fillRect/>
          </a:stretch>
        </p:blipFill>
        <p:spPr>
          <a:xfrm>
            <a:off x="773483" y="4594923"/>
            <a:ext cx="1175436" cy="1430584"/>
          </a:xfrm>
          <a:prstGeom prst="rect">
            <a:avLst/>
          </a:prstGeom>
        </p:spPr>
      </p:pic>
      <p:pic>
        <p:nvPicPr>
          <p:cNvPr id="8" name="Picture 3" descr="E:\Neurocare project\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65965" y="4593582"/>
            <a:ext cx="1431925" cy="1431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683347" y="1420837"/>
            <a:ext cx="6175717" cy="1754326"/>
          </a:xfrm>
          <a:prstGeom prst="rect">
            <a:avLst/>
          </a:prstGeom>
          <a:noFill/>
        </p:spPr>
        <p:txBody>
          <a:bodyPr wrap="square" rtlCol="0">
            <a:spAutoFit/>
          </a:bodyPr>
          <a:lstStyle/>
          <a:p>
            <a:pPr algn="ctr"/>
            <a:r>
              <a:rPr lang="en-MY" sz="5400" dirty="0"/>
              <a:t>Amyotrophic lateral sclerosis (ALS)</a:t>
            </a:r>
            <a:endParaRPr lang="en-US" sz="5400" b="1" dirty="0">
              <a:latin typeface="Calibri" pitchFamily="34" charset="0"/>
              <a:cs typeface="Calibri" pitchFamily="34" charset="0"/>
            </a:endParaRPr>
          </a:p>
        </p:txBody>
      </p:sp>
      <p:sp>
        <p:nvSpPr>
          <p:cNvPr id="3" name="TextBox 2"/>
          <p:cNvSpPr txBox="1"/>
          <p:nvPr/>
        </p:nvSpPr>
        <p:spPr>
          <a:xfrm>
            <a:off x="8878528" y="5425342"/>
            <a:ext cx="2980535" cy="461665"/>
          </a:xfrm>
          <a:prstGeom prst="rect">
            <a:avLst/>
          </a:prstGeom>
          <a:noFill/>
        </p:spPr>
        <p:txBody>
          <a:bodyPr wrap="square" rtlCol="0">
            <a:spAutoFit/>
          </a:bodyPr>
          <a:lstStyle/>
          <a:p>
            <a:r>
              <a:rPr lang="en-US" sz="2400" dirty="0"/>
              <a:t> </a:t>
            </a:r>
          </a:p>
        </p:txBody>
      </p:sp>
    </p:spTree>
    <p:extLst>
      <p:ext uri="{BB962C8B-B14F-4D97-AF65-F5344CB8AC3E}">
        <p14:creationId xmlns:p14="http://schemas.microsoft.com/office/powerpoint/2010/main" val="637802974"/>
      </p:ext>
    </p:extLst>
  </p:cSld>
  <p:clrMapOvr>
    <a:masterClrMapping/>
  </p:clrMapOvr>
  <mc:AlternateContent xmlns:mc="http://schemas.openxmlformats.org/markup-compatibility/2006" xmlns:p14="http://schemas.microsoft.com/office/powerpoint/2010/main">
    <mc:Choice Requires="p14">
      <p:transition spd="slow" p14:dur="2000" advTm="54995"/>
    </mc:Choice>
    <mc:Fallback xmlns="">
      <p:transition spd="slow" advTm="54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7"/>
                                        </p:tgtEl>
                                        <p:attrNameLst>
                                          <p:attrName>style.visibility</p:attrName>
                                        </p:attrNameLst>
                                      </p:cBhvr>
                                      <p:to>
                                        <p:strVal val="visible"/>
                                      </p:to>
                                    </p:set>
                                    <p:animEffect transition="in" filter="fade">
                                      <p:cBhvr>
                                        <p:cTn id="7" dur="7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654" y="429943"/>
            <a:ext cx="10515600" cy="4351338"/>
          </a:xfrm>
        </p:spPr>
        <p:txBody>
          <a:bodyPr/>
          <a:lstStyle/>
          <a:p>
            <a:pPr marL="0" indent="0">
              <a:buNone/>
            </a:pPr>
            <a:r>
              <a:rPr lang="en-US" dirty="0"/>
              <a:t>Link for a video 4</a:t>
            </a:r>
            <a:endParaRPr lang="en-MY" dirty="0"/>
          </a:p>
          <a:p>
            <a:pPr marL="0" indent="0">
              <a:buNone/>
            </a:pPr>
            <a:r>
              <a:rPr lang="en-MY" dirty="0"/>
              <a:t>https://www.youtube.com/watch?v=d9PxRqGUMd0&amp;list=PPSV</a:t>
            </a:r>
          </a:p>
        </p:txBody>
      </p:sp>
      <p:pic>
        <p:nvPicPr>
          <p:cNvPr id="4" name="Picture 3"/>
          <p:cNvPicPr>
            <a:picLocks noChangeAspect="1"/>
          </p:cNvPicPr>
          <p:nvPr/>
        </p:nvPicPr>
        <p:blipFill>
          <a:blip r:embed="rId2"/>
          <a:stretch>
            <a:fillRect/>
          </a:stretch>
        </p:blipFill>
        <p:spPr>
          <a:xfrm>
            <a:off x="4052552" y="2083157"/>
            <a:ext cx="6096000" cy="4572000"/>
          </a:xfrm>
          <a:prstGeom prst="rect">
            <a:avLst/>
          </a:prstGeom>
        </p:spPr>
      </p:pic>
    </p:spTree>
    <p:extLst>
      <p:ext uri="{BB962C8B-B14F-4D97-AF65-F5344CB8AC3E}">
        <p14:creationId xmlns:p14="http://schemas.microsoft.com/office/powerpoint/2010/main" val="3090830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of ALS</a:t>
            </a:r>
            <a:endParaRPr lang="en-MY" dirty="0"/>
          </a:p>
        </p:txBody>
      </p:sp>
      <p:sp>
        <p:nvSpPr>
          <p:cNvPr id="3" name="Content Placeholder 2"/>
          <p:cNvSpPr>
            <a:spLocks noGrp="1"/>
          </p:cNvSpPr>
          <p:nvPr>
            <p:ph idx="1"/>
          </p:nvPr>
        </p:nvSpPr>
        <p:spPr/>
        <p:txBody>
          <a:bodyPr/>
          <a:lstStyle/>
          <a:p>
            <a:r>
              <a:rPr lang="en-MY" dirty="0"/>
              <a:t>The diagnosis of amyotrophic lateral sclerosis (ALS) is primarily clinical. </a:t>
            </a:r>
          </a:p>
          <a:p>
            <a:r>
              <a:rPr lang="en-MY" dirty="0"/>
              <a:t>When the disease has progressed far in its course and involves many parts of the body, the patient’s appearance and the findings on the neurologic examination may provide sufficient evidence for the diagnosis</a:t>
            </a:r>
          </a:p>
          <a:p>
            <a:endParaRPr lang="en-US" dirty="0"/>
          </a:p>
          <a:p>
            <a:r>
              <a:rPr lang="en-US" dirty="0"/>
              <a:t>Link for a video 5</a:t>
            </a:r>
          </a:p>
          <a:p>
            <a:pPr marL="0" indent="0">
              <a:buNone/>
            </a:pPr>
            <a:r>
              <a:rPr lang="en-US" dirty="0"/>
              <a:t>https://www.youtube.com/watch?v=Zqh2i_0HFR4&amp;list=PPSV</a:t>
            </a:r>
          </a:p>
          <a:p>
            <a:endParaRPr lang="en-MY" dirty="0"/>
          </a:p>
        </p:txBody>
      </p:sp>
    </p:spTree>
    <p:extLst>
      <p:ext uri="{BB962C8B-B14F-4D97-AF65-F5344CB8AC3E}">
        <p14:creationId xmlns:p14="http://schemas.microsoft.com/office/powerpoint/2010/main" val="131348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43189" y="926060"/>
            <a:ext cx="10149131" cy="4518694"/>
          </a:xfrm>
          <a:prstGeom prst="rect">
            <a:avLst/>
          </a:prstGeom>
        </p:spPr>
      </p:pic>
    </p:spTree>
    <p:extLst>
      <p:ext uri="{BB962C8B-B14F-4D97-AF65-F5344CB8AC3E}">
        <p14:creationId xmlns:p14="http://schemas.microsoft.com/office/powerpoint/2010/main" val="3779772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 of ALS</a:t>
            </a:r>
            <a:endParaRPr lang="en-MY" dirty="0"/>
          </a:p>
        </p:txBody>
      </p:sp>
      <p:sp>
        <p:nvSpPr>
          <p:cNvPr id="3" name="Content Placeholder 2"/>
          <p:cNvSpPr>
            <a:spLocks noGrp="1"/>
          </p:cNvSpPr>
          <p:nvPr>
            <p:ph idx="1"/>
          </p:nvPr>
        </p:nvSpPr>
        <p:spPr/>
        <p:txBody>
          <a:bodyPr>
            <a:normAutofit/>
          </a:bodyPr>
          <a:lstStyle/>
          <a:p>
            <a:pPr marL="0" lvl="0" indent="0" eaLnBrk="0" fontAlgn="base" hangingPunct="0">
              <a:lnSpc>
                <a:spcPct val="100000"/>
              </a:lnSpc>
              <a:spcBef>
                <a:spcPct val="0"/>
              </a:spcBef>
              <a:spcAft>
                <a:spcPct val="0"/>
              </a:spcAft>
              <a:buFontTx/>
              <a:buChar char="•"/>
            </a:pPr>
            <a:r>
              <a:rPr lang="en-US" altLang="en-US" b="1" dirty="0"/>
              <a:t>Electromyography (EMG)—</a:t>
            </a:r>
            <a:r>
              <a:rPr lang="en-US" altLang="en-US" dirty="0"/>
              <a:t>evaluates how well nerves and muscles are functioning. This test can include:</a:t>
            </a:r>
          </a:p>
          <a:p>
            <a:pPr marL="457200" lvl="1" indent="0" eaLnBrk="0" fontAlgn="base" hangingPunct="0">
              <a:lnSpc>
                <a:spcPct val="100000"/>
              </a:lnSpc>
              <a:spcBef>
                <a:spcPct val="0"/>
              </a:spcBef>
              <a:spcAft>
                <a:spcPct val="0"/>
              </a:spcAft>
              <a:buFontTx/>
              <a:buChar char="•"/>
            </a:pPr>
            <a:r>
              <a:rPr lang="en-US" altLang="en-US" sz="2800" b="1" dirty="0"/>
              <a:t>A nerve conduction study (NCS)</a:t>
            </a:r>
            <a:r>
              <a:rPr lang="en-US" altLang="en-US" sz="2800" dirty="0"/>
              <a:t> — measures the electrical activity of nerves and muscles by assessing the nerve's ability to send a signal along the nerve or to the muscle.</a:t>
            </a:r>
          </a:p>
          <a:p>
            <a:pPr marL="457200" lvl="1" indent="0" eaLnBrk="0" fontAlgn="base" hangingPunct="0">
              <a:lnSpc>
                <a:spcPct val="100000"/>
              </a:lnSpc>
              <a:spcBef>
                <a:spcPct val="0"/>
              </a:spcBef>
              <a:spcAft>
                <a:spcPct val="0"/>
              </a:spcAft>
              <a:buFontTx/>
              <a:buChar char="•"/>
            </a:pPr>
            <a:r>
              <a:rPr lang="en-US" altLang="en-US" sz="2800" b="1" dirty="0"/>
              <a:t>A needle exam </a:t>
            </a:r>
            <a:r>
              <a:rPr lang="en-US" altLang="en-US" sz="2800" dirty="0"/>
              <a:t>— a recording technique that detects electrical activity in muscle fibers using a needle electrode</a:t>
            </a:r>
          </a:p>
          <a:p>
            <a:pPr marL="0" lvl="0" indent="0" eaLnBrk="0" fontAlgn="base" hangingPunct="0">
              <a:lnSpc>
                <a:spcPct val="100000"/>
              </a:lnSpc>
              <a:spcBef>
                <a:spcPct val="0"/>
              </a:spcBef>
              <a:spcAft>
                <a:spcPct val="0"/>
              </a:spcAft>
              <a:buFontTx/>
              <a:buChar char="•"/>
            </a:pPr>
            <a:r>
              <a:rPr lang="en-US" altLang="en-US" b="1" dirty="0"/>
              <a:t>Magnetic resonance imaging (MRI)</a:t>
            </a:r>
            <a:r>
              <a:rPr lang="en-US" altLang="en-US" dirty="0"/>
              <a:t> — uses a magnetic field and radio waves to produce detailed images of the brain and spinal cord</a:t>
            </a:r>
            <a:endParaRPr lang="en-MY" dirty="0"/>
          </a:p>
        </p:txBody>
      </p:sp>
      <p:pic>
        <p:nvPicPr>
          <p:cNvPr id="4" name="Picture 3"/>
          <p:cNvPicPr>
            <a:picLocks noChangeAspect="1"/>
          </p:cNvPicPr>
          <p:nvPr/>
        </p:nvPicPr>
        <p:blipFill>
          <a:blip r:embed="rId2"/>
          <a:stretch>
            <a:fillRect/>
          </a:stretch>
        </p:blipFill>
        <p:spPr>
          <a:xfrm>
            <a:off x="9103867" y="56725"/>
            <a:ext cx="2912121" cy="1942362"/>
          </a:xfrm>
          <a:prstGeom prst="rect">
            <a:avLst/>
          </a:prstGeom>
        </p:spPr>
      </p:pic>
    </p:spTree>
    <p:extLst>
      <p:ext uri="{BB962C8B-B14F-4D97-AF65-F5344CB8AC3E}">
        <p14:creationId xmlns:p14="http://schemas.microsoft.com/office/powerpoint/2010/main" val="2955870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MY" dirty="0"/>
          </a:p>
        </p:txBody>
      </p:sp>
      <p:sp>
        <p:nvSpPr>
          <p:cNvPr id="3" name="Content Placeholder 2"/>
          <p:cNvSpPr>
            <a:spLocks noGrp="1"/>
          </p:cNvSpPr>
          <p:nvPr>
            <p:ph idx="1"/>
          </p:nvPr>
        </p:nvSpPr>
        <p:spPr/>
        <p:txBody>
          <a:bodyPr/>
          <a:lstStyle/>
          <a:p>
            <a:r>
              <a:rPr lang="en-US" dirty="0"/>
              <a:t>Link for a video 6</a:t>
            </a:r>
          </a:p>
          <a:p>
            <a:endParaRPr lang="en-MY" dirty="0"/>
          </a:p>
          <a:p>
            <a:r>
              <a:rPr lang="en-MY" dirty="0"/>
              <a:t>https://www.youtube.com/watch?v=oBmIlm94iRY</a:t>
            </a:r>
          </a:p>
        </p:txBody>
      </p:sp>
    </p:spTree>
    <p:extLst>
      <p:ext uri="{BB962C8B-B14F-4D97-AF65-F5344CB8AC3E}">
        <p14:creationId xmlns:p14="http://schemas.microsoft.com/office/powerpoint/2010/main" val="1321172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u Gehrig's Disease Archives - Quest | Muscular Dystrophy Associ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9724" y="3244056"/>
            <a:ext cx="6159881" cy="30799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3322749" y="947799"/>
            <a:ext cx="4315215" cy="1831458"/>
          </a:xfrm>
          <a:prstGeom prst="rect">
            <a:avLst/>
          </a:prstGeom>
        </p:spPr>
      </p:pic>
    </p:spTree>
    <p:extLst>
      <p:ext uri="{BB962C8B-B14F-4D97-AF65-F5344CB8AC3E}">
        <p14:creationId xmlns:p14="http://schemas.microsoft.com/office/powerpoint/2010/main" val="1007906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endParaRPr lang="en-MY" dirty="0"/>
          </a:p>
        </p:txBody>
      </p:sp>
      <p:sp>
        <p:nvSpPr>
          <p:cNvPr id="3" name="Content Placeholder 2"/>
          <p:cNvSpPr>
            <a:spLocks noGrp="1"/>
          </p:cNvSpPr>
          <p:nvPr>
            <p:ph idx="1"/>
          </p:nvPr>
        </p:nvSpPr>
        <p:spPr/>
        <p:txBody>
          <a:bodyPr/>
          <a:lstStyle/>
          <a:p>
            <a:r>
              <a:rPr lang="en-MY" dirty="0"/>
              <a:t>a neurodegenerative disease that causes degeneration of the lower and upper motor neurons and is the most prevalent motor neuron disease</a:t>
            </a:r>
          </a:p>
          <a:p>
            <a:r>
              <a:rPr lang="en-MY" b="1" dirty="0"/>
              <a:t>formerly known as Lou Gehrig's disease</a:t>
            </a:r>
          </a:p>
          <a:p>
            <a:endParaRPr lang="en-MY" dirty="0"/>
          </a:p>
          <a:p>
            <a:r>
              <a:rPr lang="en-US" dirty="0"/>
              <a:t>Link for a video 1</a:t>
            </a:r>
          </a:p>
          <a:p>
            <a:pPr marL="0" indent="0">
              <a:buNone/>
            </a:pPr>
            <a:r>
              <a:rPr lang="en-MY" dirty="0"/>
              <a:t>https://www.youtube.com/watch?v=aDpN-6EAd3k</a:t>
            </a:r>
          </a:p>
          <a:p>
            <a:endParaRPr lang="en-MY" dirty="0"/>
          </a:p>
        </p:txBody>
      </p:sp>
    </p:spTree>
    <p:extLst>
      <p:ext uri="{BB962C8B-B14F-4D97-AF65-F5344CB8AC3E}">
        <p14:creationId xmlns:p14="http://schemas.microsoft.com/office/powerpoint/2010/main" val="427058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87144" y="394305"/>
            <a:ext cx="4494726" cy="6304930"/>
          </a:xfrm>
          <a:prstGeom prst="rect">
            <a:avLst/>
          </a:prstGeom>
        </p:spPr>
      </p:pic>
    </p:spTree>
    <p:extLst>
      <p:ext uri="{BB962C8B-B14F-4D97-AF65-F5344CB8AC3E}">
        <p14:creationId xmlns:p14="http://schemas.microsoft.com/office/powerpoint/2010/main" val="3912587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normAutofit lnSpcReduction="10000"/>
          </a:bodyPr>
          <a:lstStyle/>
          <a:p>
            <a:r>
              <a:rPr lang="en-MY" dirty="0"/>
              <a:t>For 71 years, Lou Gehrig has been the face of Amyotrophic Lateral Sclerosis, or ALS, now most commonly known as "Lou Gehrig’s disease."</a:t>
            </a:r>
          </a:p>
          <a:p>
            <a:endParaRPr lang="en-MY" dirty="0"/>
          </a:p>
          <a:p>
            <a:r>
              <a:rPr lang="en-MY" dirty="0"/>
              <a:t>After getting the diagnosis of a disease that would quickly rob him of his muscle strength and control, Gehrig retired from baseball. At a ceremony </a:t>
            </a:r>
            <a:r>
              <a:rPr lang="en-MY" dirty="0" err="1"/>
              <a:t>honoring</a:t>
            </a:r>
            <a:r>
              <a:rPr lang="en-MY" dirty="0"/>
              <a:t> him at Yankee Stadium on July 4, 1939, his voice full of emotion, he said, "Today I consider myself the luckiest man on the face of the Earth. That I might have been given a bad break, but I’ve got an awful lot to live for. Thank you." He died just two years later of the disease that now bears his name.</a:t>
            </a:r>
          </a:p>
        </p:txBody>
      </p:sp>
    </p:spTree>
    <p:extLst>
      <p:ext uri="{BB962C8B-B14F-4D97-AF65-F5344CB8AC3E}">
        <p14:creationId xmlns:p14="http://schemas.microsoft.com/office/powerpoint/2010/main" val="1873360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Disease: ALS</a:t>
            </a:r>
            <a:endParaRPr lang="en-MY" dirty="0"/>
          </a:p>
        </p:txBody>
      </p:sp>
      <p:sp>
        <p:nvSpPr>
          <p:cNvPr id="3" name="Content Placeholder 2"/>
          <p:cNvSpPr>
            <a:spLocks noGrp="1"/>
          </p:cNvSpPr>
          <p:nvPr>
            <p:ph idx="1"/>
          </p:nvPr>
        </p:nvSpPr>
        <p:spPr/>
        <p:txBody>
          <a:bodyPr/>
          <a:lstStyle/>
          <a:p>
            <a:r>
              <a:rPr lang="en-US" dirty="0"/>
              <a:t>Link for a video 2</a:t>
            </a:r>
          </a:p>
          <a:p>
            <a:pPr marL="0" indent="0">
              <a:buNone/>
            </a:pPr>
            <a:r>
              <a:rPr lang="en-MY" dirty="0"/>
              <a:t>https://www.youtube.com/watch?v=oNsP67M57tM</a:t>
            </a:r>
          </a:p>
        </p:txBody>
      </p:sp>
    </p:spTree>
    <p:extLst>
      <p:ext uri="{BB962C8B-B14F-4D97-AF65-F5344CB8AC3E}">
        <p14:creationId xmlns:p14="http://schemas.microsoft.com/office/powerpoint/2010/main" val="416908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0023" y="309093"/>
            <a:ext cx="9869295" cy="5636886"/>
          </a:xfrm>
          <a:prstGeom prst="rect">
            <a:avLst/>
          </a:prstGeom>
        </p:spPr>
      </p:pic>
    </p:spTree>
    <p:extLst>
      <p:ext uri="{BB962C8B-B14F-4D97-AF65-F5344CB8AC3E}">
        <p14:creationId xmlns:p14="http://schemas.microsoft.com/office/powerpoint/2010/main" val="3468799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ALS</a:t>
            </a:r>
            <a:endParaRPr lang="en-MY" dirty="0"/>
          </a:p>
        </p:txBody>
      </p:sp>
      <p:sp>
        <p:nvSpPr>
          <p:cNvPr id="3" name="Content Placeholder 2"/>
          <p:cNvSpPr>
            <a:spLocks noGrp="1"/>
          </p:cNvSpPr>
          <p:nvPr>
            <p:ph idx="1"/>
          </p:nvPr>
        </p:nvSpPr>
        <p:spPr/>
        <p:txBody>
          <a:bodyPr/>
          <a:lstStyle/>
          <a:p>
            <a:r>
              <a:rPr lang="en-US" dirty="0"/>
              <a:t>Link for a video 3</a:t>
            </a:r>
          </a:p>
          <a:p>
            <a:endParaRPr lang="en-MY" dirty="0"/>
          </a:p>
          <a:p>
            <a:r>
              <a:rPr lang="en-MY" dirty="0"/>
              <a:t>https://www.youtube.com/watch?v=YjaKcA0hNNw</a:t>
            </a:r>
          </a:p>
        </p:txBody>
      </p:sp>
      <p:pic>
        <p:nvPicPr>
          <p:cNvPr id="4" name="Picture 3"/>
          <p:cNvPicPr>
            <a:picLocks noChangeAspect="1"/>
          </p:cNvPicPr>
          <p:nvPr/>
        </p:nvPicPr>
        <p:blipFill>
          <a:blip r:embed="rId2"/>
          <a:stretch>
            <a:fillRect/>
          </a:stretch>
        </p:blipFill>
        <p:spPr>
          <a:xfrm>
            <a:off x="7765962" y="3226297"/>
            <a:ext cx="4187754" cy="3631703"/>
          </a:xfrm>
          <a:prstGeom prst="rect">
            <a:avLst/>
          </a:prstGeom>
        </p:spPr>
      </p:pic>
    </p:spTree>
    <p:extLst>
      <p:ext uri="{BB962C8B-B14F-4D97-AF65-F5344CB8AC3E}">
        <p14:creationId xmlns:p14="http://schemas.microsoft.com/office/powerpoint/2010/main" val="342877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and Symptoms of ALS</a:t>
            </a:r>
          </a:p>
        </p:txBody>
      </p:sp>
      <p:sp>
        <p:nvSpPr>
          <p:cNvPr id="3" name="Content Placeholder 2"/>
          <p:cNvSpPr>
            <a:spLocks noGrp="1"/>
          </p:cNvSpPr>
          <p:nvPr>
            <p:ph idx="1"/>
          </p:nvPr>
        </p:nvSpPr>
        <p:spPr/>
        <p:txBody>
          <a:bodyPr>
            <a:normAutofit lnSpcReduction="10000"/>
          </a:bodyPr>
          <a:lstStyle/>
          <a:p>
            <a:r>
              <a:rPr lang="en-US" dirty="0"/>
              <a:t>Signs and Symptoms of ALS</a:t>
            </a:r>
          </a:p>
          <a:p>
            <a:r>
              <a:rPr lang="en-MY" dirty="0"/>
              <a:t>Progressive bulbar palsy, </a:t>
            </a:r>
          </a:p>
          <a:p>
            <a:r>
              <a:rPr lang="en-MY" dirty="0"/>
              <a:t>Progressive spinal muscular atrophy, </a:t>
            </a:r>
          </a:p>
          <a:p>
            <a:r>
              <a:rPr lang="en-MY" dirty="0"/>
              <a:t>Primary lateral sclerosis</a:t>
            </a:r>
          </a:p>
          <a:p>
            <a:r>
              <a:rPr lang="en-MY" dirty="0"/>
              <a:t>Focal weakness beginning in arm, leg, and bulbar muscles</a:t>
            </a:r>
          </a:p>
          <a:p>
            <a:r>
              <a:rPr lang="en-MY" dirty="0"/>
              <a:t>The individual may trip or drop things, may have slurred speech, abnormal fatigue, and uncontrollable periods of laughing or crying</a:t>
            </a:r>
          </a:p>
          <a:p>
            <a:r>
              <a:rPr lang="en-MY" dirty="0"/>
              <a:t>As the disease progresses there is noted muscle atrophy, weight loss, spasticity, muscle cramping, and </a:t>
            </a:r>
            <a:r>
              <a:rPr lang="en-MY" dirty="0" err="1"/>
              <a:t>fasciculations</a:t>
            </a:r>
            <a:r>
              <a:rPr lang="en-MY" dirty="0"/>
              <a:t> (twitching of the muscle fascicles at rest).</a:t>
            </a:r>
          </a:p>
        </p:txBody>
      </p:sp>
    </p:spTree>
    <p:extLst>
      <p:ext uri="{BB962C8B-B14F-4D97-AF65-F5344CB8AC3E}">
        <p14:creationId xmlns:p14="http://schemas.microsoft.com/office/powerpoint/2010/main" val="9299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pic>
        <p:nvPicPr>
          <p:cNvPr id="4" name="Content Placeholder 3"/>
          <p:cNvPicPr>
            <a:picLocks noGrp="1" noChangeAspect="1"/>
          </p:cNvPicPr>
          <p:nvPr>
            <p:ph idx="1"/>
          </p:nvPr>
        </p:nvPicPr>
        <p:blipFill>
          <a:blip r:embed="rId2"/>
          <a:stretch>
            <a:fillRect/>
          </a:stretch>
        </p:blipFill>
        <p:spPr>
          <a:xfrm>
            <a:off x="4948237" y="3005931"/>
            <a:ext cx="2295525" cy="1990725"/>
          </a:xfrm>
          <a:prstGeom prst="rect">
            <a:avLst/>
          </a:prstGeom>
        </p:spPr>
      </p:pic>
    </p:spTree>
    <p:extLst>
      <p:ext uri="{BB962C8B-B14F-4D97-AF65-F5344CB8AC3E}">
        <p14:creationId xmlns:p14="http://schemas.microsoft.com/office/powerpoint/2010/main" val="489307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353</Words>
  <Application>Microsoft Office PowerPoint</Application>
  <PresentationFormat>Custom</PresentationFormat>
  <Paragraphs>45</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Clinical Assessment and Outcome measurements     </vt:lpstr>
      <vt:lpstr>Definition</vt:lpstr>
      <vt:lpstr>PowerPoint Presentation</vt:lpstr>
      <vt:lpstr>PowerPoint Presentation</vt:lpstr>
      <vt:lpstr>Mechanism of Disease: ALS</vt:lpstr>
      <vt:lpstr>PowerPoint Presentation</vt:lpstr>
      <vt:lpstr>Causes of ALS</vt:lpstr>
      <vt:lpstr>Signs and Symptoms of ALS</vt:lpstr>
      <vt:lpstr>PowerPoint Presentation</vt:lpstr>
      <vt:lpstr>PowerPoint Presentation</vt:lpstr>
      <vt:lpstr>Diagnosis of ALS</vt:lpstr>
      <vt:lpstr>PowerPoint Presentation</vt:lpstr>
      <vt:lpstr>Diagnosis of ALS</vt:lpstr>
      <vt:lpstr>Summary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Assessment and Outcome measurements</dc:title>
  <dc:creator>Reviewer</dc:creator>
  <cp:lastModifiedBy>Lenovo</cp:lastModifiedBy>
  <cp:revision>16</cp:revision>
  <dcterms:created xsi:type="dcterms:W3CDTF">2023-11-02T02:32:14Z</dcterms:created>
  <dcterms:modified xsi:type="dcterms:W3CDTF">2023-12-22T03:23:19Z</dcterms:modified>
</cp:coreProperties>
</file>