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  <p:sldId id="269" r:id="rId13"/>
    <p:sldId id="272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1" r:id="rId26"/>
    <p:sldId id="284" r:id="rId27"/>
    <p:sldId id="287" r:id="rId28"/>
    <p:sldId id="288" r:id="rId29"/>
    <p:sldId id="289" r:id="rId30"/>
    <p:sldId id="290" r:id="rId31"/>
    <p:sldId id="259" r:id="rId32"/>
    <p:sldId id="294" r:id="rId33"/>
    <p:sldId id="297" r:id="rId34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A1713-C2AE-4523-A6E6-7CF9822D535A}" v="1343" dt="2023-09-19T17:43:36.861"/>
    <p1510:client id="{0E901526-E474-47BF-8888-C7F3D2238E38}" v="16" dt="2023-09-24T10:00:15.540"/>
    <p1510:client id="{1CC3CF4F-FE6F-DD95-639F-3DF469DFFC94}" v="107" dt="2023-11-08T04:25:05.786"/>
    <p1510:client id="{2B8FCF31-4C1C-47AB-7EE9-F5BB941CF755}" v="5" dt="2023-08-07T12:01:47.838"/>
    <p1510:client id="{55FE7B8A-ACD9-4D75-BB79-3810D3A2EEC5}" v="996" dt="2023-08-01T14:00:45.859"/>
    <p1510:client id="{70596D2B-E8A2-29E8-A7BD-60E8F997EFBB}" v="18" dt="2023-10-06T15:59:30.371"/>
    <p1510:client id="{7E512B61-FC50-4411-9C03-B038F5105FDE}" v="103" dt="2023-08-02T11:43:09.616"/>
    <p1510:client id="{7EB7D68F-6FD8-97AA-77B4-1235F7C5A9CF}" v="168" dt="2023-10-03T16:47:40.393"/>
    <p1510:client id="{811B231D-9635-B467-F969-622912103960}" v="30" dt="2023-08-02T11:47:57.631"/>
    <p1510:client id="{92FDC4B8-342D-ABB9-9EF0-4E4E92D7E4D3}" v="125" dt="2023-10-02T16:14:00.007"/>
    <p1510:client id="{A3D3A79E-EF36-DDA7-0941-F6ADEC61E6B9}" v="24" dt="2023-09-24T10:24:28.604"/>
    <p1510:client id="{AA8D1DA3-BA29-FA19-ADC7-860A03C42E55}" v="3" dt="2023-09-19T18:53:57.399"/>
    <p1510:client id="{D7F30D46-F225-1BC3-2C50-9B4CE145B99E}" v="11" dt="2023-09-19T19:03:07.737"/>
    <p1510:client id="{F63ADED6-8F8D-E689-FF93-37C8855259EC}" v="8" dt="2023-09-24T10:00:41.149"/>
    <p1510:client id="{FC6ADD88-40B8-11B9-2675-9422D8E34613}" v="94" dt="2023-09-25T18:11:24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413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863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263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637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91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536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871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081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553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1135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3498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917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dh.virginia.gov/arthritis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health.gov/sites/default/files/2019-09/Physical_Activity_Guidelines_2nd_edition.pdf#page=3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www.hopkinsmedicine.org/health/wellness-and-prevention/exercising-for-better-sleep" TargetMode="External"/><Relationship Id="rId4" Type="http://schemas.openxmlformats.org/officeDocument/2006/relationships/hyperlink" Target="https://health.gov/sites/default/files/2019-09/Physical_Activity_Guidelines_2nd_edition.pdf#page=4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eepfoundation.org/bedroom-environment/how-to-design-the-ideal-bedroom-for-sleep" TargetMode="External"/><Relationship Id="rId2" Type="http://schemas.openxmlformats.org/officeDocument/2006/relationships/hyperlink" Target="https://www.sleepfoundation.org/sleep-hygie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mind.org.uk/information-support/types-of-mental-health-problems/sleep-problems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columbiapsychiatry.org/new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.gov/sites/default/files/2019-09/Physical_Activity_Guidelines_2nd_edition.pdf#page=56" TargetMode="External"/><Relationship Id="rId5" Type="http://schemas.openxmlformats.org/officeDocument/2006/relationships/hyperlink" Target="https://vesselhealth.com/blogs/ultimate-guides/restorative-sleep" TargetMode="External"/><Relationship Id="rId4" Type="http://schemas.openxmlformats.org/officeDocument/2006/relationships/hyperlink" Target="https://www.sleepfoundation.org/sleep-deprivation/lack-of-sleep-and-cognitive-impairmen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omnet.2021.108074" TargetMode="External"/><Relationship Id="rId7" Type="http://schemas.openxmlformats.org/officeDocument/2006/relationships/hyperlink" Target="https://www.aplaceformom.com/caregiver-resources/articles/manage-dementia-sleep-problems" TargetMode="External"/><Relationship Id="rId2" Type="http://schemas.openxmlformats.org/officeDocument/2006/relationships/hyperlink" Target="https://www.hopkinsmedicine.org/health/wellness-and-prevention/exercising-for-better-sleep#:~:text=Exercise%20also%20raises%20your%20core%20body%20temperature.&amp;text=Elevation%20in%20core%20body%20temperature,decline%20helps%20to%20facilitate%20sleepines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eepopolis.com/education/the-ultimate-guide-to-sleeping-in-a-nursing-home/#sleeping-in-a-nursing-home" TargetMode="External"/><Relationship Id="rId5" Type="http://schemas.openxmlformats.org/officeDocument/2006/relationships/hyperlink" Target="https://www.mayoclinicproceedings.org/article/S0025-6196%2820%2930984-8/fulltext" TargetMode="External"/><Relationship Id="rId4" Type="http://schemas.openxmlformats.org/officeDocument/2006/relationships/hyperlink" Target="https://mind.help/topic/sleep/sleep-disorder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898635" y="560881"/>
            <a:ext cx="7346729" cy="1114380"/>
          </a:xfrm>
        </p:spPr>
        <p:txBody>
          <a:bodyPr>
            <a:normAutofit/>
          </a:bodyPr>
          <a:lstStyle/>
          <a:p>
            <a:r>
              <a:rPr lang="et-EE" sz="3500" b="1" err="1">
                <a:ea typeface="+mj-lt"/>
                <a:cs typeface="+mj-lt"/>
              </a:rPr>
              <a:t>Sleep</a:t>
            </a:r>
            <a:r>
              <a:rPr lang="et-EE" sz="3500" b="1">
                <a:ea typeface="+mj-lt"/>
                <a:cs typeface="+mj-lt"/>
              </a:rPr>
              <a:t> </a:t>
            </a:r>
            <a:r>
              <a:rPr lang="et-EE" sz="3500" b="1" err="1">
                <a:ea typeface="+mj-lt"/>
                <a:cs typeface="+mj-lt"/>
              </a:rPr>
              <a:t>function</a:t>
            </a:r>
            <a:r>
              <a:rPr lang="et-EE" sz="3500" b="1">
                <a:ea typeface="+mj-lt"/>
                <a:cs typeface="+mj-lt"/>
              </a:rPr>
              <a:t> </a:t>
            </a:r>
            <a:r>
              <a:rPr lang="et-EE" sz="3500" b="1" err="1">
                <a:ea typeface="+mj-lt"/>
                <a:cs typeface="+mj-lt"/>
              </a:rPr>
              <a:t>concepts</a:t>
            </a:r>
            <a:r>
              <a:rPr lang="et-EE" sz="3500" b="1">
                <a:ea typeface="+mj-lt"/>
                <a:cs typeface="+mj-lt"/>
              </a:rPr>
              <a:t> </a:t>
            </a:r>
            <a:r>
              <a:rPr lang="et-EE" sz="3500" b="1" err="1">
                <a:ea typeface="+mj-lt"/>
                <a:cs typeface="+mj-lt"/>
              </a:rPr>
              <a:t>to</a:t>
            </a:r>
            <a:r>
              <a:rPr lang="et-EE" sz="3500" b="1">
                <a:ea typeface="+mj-lt"/>
                <a:cs typeface="+mj-lt"/>
              </a:rPr>
              <a:t> </a:t>
            </a:r>
            <a:r>
              <a:rPr lang="et-EE" sz="3500" b="1" err="1">
                <a:ea typeface="+mj-lt"/>
                <a:cs typeface="+mj-lt"/>
              </a:rPr>
              <a:t>maintain</a:t>
            </a:r>
            <a:r>
              <a:rPr lang="et-EE" sz="3500" b="1">
                <a:ea typeface="+mj-lt"/>
                <a:cs typeface="+mj-lt"/>
              </a:rPr>
              <a:t> </a:t>
            </a:r>
            <a:r>
              <a:rPr lang="et-EE" sz="3500" b="1" err="1">
                <a:ea typeface="+mj-lt"/>
                <a:cs typeface="+mj-lt"/>
              </a:rPr>
              <a:t>good</a:t>
            </a:r>
            <a:r>
              <a:rPr lang="et-EE" sz="3500" b="1">
                <a:ea typeface="+mj-lt"/>
                <a:cs typeface="+mj-lt"/>
              </a:rPr>
              <a:t> </a:t>
            </a:r>
            <a:r>
              <a:rPr lang="et-EE" sz="3500" b="1" err="1">
                <a:ea typeface="+mj-lt"/>
                <a:cs typeface="+mj-lt"/>
              </a:rPr>
              <a:t>mental</a:t>
            </a:r>
            <a:r>
              <a:rPr lang="et-EE" sz="3500" b="1">
                <a:ea typeface="+mj-lt"/>
                <a:cs typeface="+mj-lt"/>
              </a:rPr>
              <a:t> and </a:t>
            </a:r>
            <a:r>
              <a:rPr lang="et-EE" sz="3500" b="1" err="1">
                <a:ea typeface="+mj-lt"/>
                <a:cs typeface="+mj-lt"/>
              </a:rPr>
              <a:t>physical</a:t>
            </a:r>
            <a:r>
              <a:rPr lang="et-EE" sz="3500" b="1">
                <a:ea typeface="+mj-lt"/>
                <a:cs typeface="+mj-lt"/>
              </a:rPr>
              <a:t> </a:t>
            </a:r>
            <a:r>
              <a:rPr lang="et-EE" sz="3500" b="1" err="1">
                <a:ea typeface="+mj-lt"/>
                <a:cs typeface="+mj-lt"/>
              </a:rPr>
              <a:t>health</a:t>
            </a:r>
            <a:endParaRPr lang="et-EE" sz="3500" b="1" err="1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898635" y="1839595"/>
            <a:ext cx="7346729" cy="943119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t-EE" sz="1500" err="1">
                <a:ea typeface="+mn-lt"/>
                <a:cs typeface="+mn-lt"/>
              </a:rPr>
              <a:t>Heisl</a:t>
            </a:r>
            <a:r>
              <a:rPr lang="et-EE" sz="1500">
                <a:ea typeface="+mn-lt"/>
                <a:cs typeface="+mn-lt"/>
              </a:rPr>
              <a:t> Vaher MD</a:t>
            </a:r>
            <a:endParaRPr lang="en-US" sz="1500">
              <a:ea typeface="+mn-lt"/>
              <a:cs typeface="+mn-lt"/>
            </a:endParaRPr>
          </a:p>
          <a:p>
            <a:r>
              <a:rPr lang="et-EE" sz="1500" err="1">
                <a:ea typeface="+mn-lt"/>
                <a:cs typeface="+mn-lt"/>
              </a:rPr>
              <a:t>Somnologist</a:t>
            </a:r>
            <a:endParaRPr lang="et-EE" sz="1500">
              <a:ea typeface="+mn-lt"/>
              <a:cs typeface="+mn-lt"/>
            </a:endParaRPr>
          </a:p>
          <a:p>
            <a:r>
              <a:rPr lang="et-EE" sz="1500">
                <a:ea typeface="+mn-lt"/>
                <a:cs typeface="+mn-lt"/>
              </a:rPr>
              <a:t>ENT </a:t>
            </a:r>
            <a:r>
              <a:rPr lang="et-EE" sz="1500" err="1">
                <a:ea typeface="+mn-lt"/>
                <a:cs typeface="+mn-lt"/>
              </a:rPr>
              <a:t>specialist</a:t>
            </a:r>
            <a:endParaRPr lang="et-EE" sz="1500">
              <a:ea typeface="+mn-lt"/>
              <a:cs typeface="+mn-lt"/>
            </a:endParaRPr>
          </a:p>
          <a:p>
            <a:endParaRPr lang="et-EE" sz="1500">
              <a:cs typeface="Calibri" panose="020F0502020204030204"/>
            </a:endParaRPr>
          </a:p>
        </p:txBody>
      </p:sp>
      <p:pic>
        <p:nvPicPr>
          <p:cNvPr id="5" name="Pilt 5" descr="Pilt, millel on kujutatud tekst, toit, puuvili&#10;&#10;Kirjeldus on genereeritud automaatselt">
            <a:extLst>
              <a:ext uri="{FF2B5EF4-FFF2-40B4-BE49-F238E27FC236}">
                <a16:creationId xmlns:a16="http://schemas.microsoft.com/office/drawing/2014/main" id="{394061E9-4FFB-21F9-F32A-7C7C611A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62" y="3908624"/>
            <a:ext cx="1692147" cy="1949680"/>
          </a:xfrm>
          <a:prstGeom prst="rect">
            <a:avLst/>
          </a:prstGeom>
        </p:spPr>
      </p:pic>
      <p:pic>
        <p:nvPicPr>
          <p:cNvPr id="4" name="Pilt 4" descr="Pilt, millel on kujutatud tekst, Font, logo, sümbol&#10;&#10;Kirjeldus on genereeritud automaatselt">
            <a:extLst>
              <a:ext uri="{FF2B5EF4-FFF2-40B4-BE49-F238E27FC236}">
                <a16:creationId xmlns:a16="http://schemas.microsoft.com/office/drawing/2014/main" id="{73F36FA9-5D47-DD48-DDDA-722C3A3D2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436" y="3973352"/>
            <a:ext cx="1890494" cy="1731446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02792139-F90A-2655-A75E-EF99A1D7A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68" y="5861668"/>
            <a:ext cx="6538403" cy="683207"/>
          </a:xfrm>
          <a:prstGeom prst="rect">
            <a:avLst/>
          </a:prstGeom>
        </p:spPr>
      </p:pic>
      <p:pic>
        <p:nvPicPr>
          <p:cNvPr id="7" name="Pilt 6" descr="Pilt, millel on kujutatud inimene, Inimese nägu, rõivad, toas&#10;&#10;Kirjeldus on genereeritud automaatselt">
            <a:extLst>
              <a:ext uri="{FF2B5EF4-FFF2-40B4-BE49-F238E27FC236}">
                <a16:creationId xmlns:a16="http://schemas.microsoft.com/office/drawing/2014/main" id="{3F5B2F43-5010-3C2D-C98C-011B82BE9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89" y="3430459"/>
            <a:ext cx="1890794" cy="23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22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9A6401A-483D-2738-A808-F36C30D4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000" err="1">
                <a:ea typeface="+mj-lt"/>
                <a:cs typeface="+mj-lt"/>
              </a:rPr>
              <a:t>How</a:t>
            </a:r>
            <a:r>
              <a:rPr lang="et-EE" sz="3000">
                <a:ea typeface="+mj-lt"/>
                <a:cs typeface="+mj-lt"/>
              </a:rPr>
              <a:t> </a:t>
            </a:r>
            <a:r>
              <a:rPr lang="et-EE" sz="3000" err="1">
                <a:ea typeface="+mj-lt"/>
                <a:cs typeface="+mj-lt"/>
              </a:rPr>
              <a:t>does</a:t>
            </a:r>
            <a:r>
              <a:rPr lang="et-EE" sz="3000">
                <a:ea typeface="+mj-lt"/>
                <a:cs typeface="+mj-lt"/>
              </a:rPr>
              <a:t> </a:t>
            </a:r>
            <a:r>
              <a:rPr lang="et-EE" sz="3000" err="1">
                <a:ea typeface="+mj-lt"/>
                <a:cs typeface="+mj-lt"/>
              </a:rPr>
              <a:t>sleep</a:t>
            </a:r>
            <a:r>
              <a:rPr lang="et-EE" sz="3000">
                <a:ea typeface="+mj-lt"/>
                <a:cs typeface="+mj-lt"/>
              </a:rPr>
              <a:t> </a:t>
            </a:r>
            <a:r>
              <a:rPr lang="et-EE" sz="3000" err="1">
                <a:ea typeface="+mj-lt"/>
                <a:cs typeface="+mj-lt"/>
              </a:rPr>
              <a:t>affect</a:t>
            </a:r>
            <a:r>
              <a:rPr lang="et-EE" sz="3000">
                <a:ea typeface="+mj-lt"/>
                <a:cs typeface="+mj-lt"/>
              </a:rPr>
              <a:t> </a:t>
            </a:r>
            <a:r>
              <a:rPr lang="et-EE" sz="3000" err="1">
                <a:ea typeface="+mj-lt"/>
                <a:cs typeface="+mj-lt"/>
              </a:rPr>
              <a:t>different</a:t>
            </a:r>
            <a:r>
              <a:rPr lang="et-EE" sz="3000">
                <a:ea typeface="+mj-lt"/>
                <a:cs typeface="+mj-lt"/>
              </a:rPr>
              <a:t> organ </a:t>
            </a:r>
            <a:r>
              <a:rPr lang="et-EE" sz="3000" err="1">
                <a:ea typeface="+mj-lt"/>
                <a:cs typeface="+mj-lt"/>
              </a:rPr>
              <a:t>systems</a:t>
            </a:r>
            <a:r>
              <a:rPr lang="et-EE" sz="3000">
                <a:ea typeface="+mj-lt"/>
                <a:cs typeface="+mj-lt"/>
              </a:rPr>
              <a:t> </a:t>
            </a:r>
            <a:endParaRPr lang="et-EE" sz="300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D42D2A2-72B2-8648-09B0-CA4DBC4B5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t-EE" sz="2400" dirty="0">
                <a:ea typeface="+mn-lt"/>
                <a:cs typeface="+mn-lt"/>
              </a:rPr>
              <a:t> </a:t>
            </a:r>
            <a:r>
              <a:rPr lang="et-EE" sz="2400" dirty="0" err="1">
                <a:ea typeface="+mn-lt"/>
                <a:cs typeface="+mn-lt"/>
              </a:rPr>
              <a:t>Lack</a:t>
            </a:r>
            <a:r>
              <a:rPr lang="et-EE" sz="2400" dirty="0">
                <a:ea typeface="+mn-lt"/>
                <a:cs typeface="+mn-lt"/>
              </a:rPr>
              <a:t> of </a:t>
            </a:r>
            <a:r>
              <a:rPr lang="et-EE" sz="2400" dirty="0" err="1">
                <a:ea typeface="+mn-lt"/>
                <a:cs typeface="+mn-lt"/>
              </a:rPr>
              <a:t>sleep</a:t>
            </a:r>
            <a:r>
              <a:rPr lang="et-EE" sz="2400" dirty="0">
                <a:ea typeface="+mn-lt"/>
                <a:cs typeface="+mn-lt"/>
              </a:rPr>
              <a:t> </a:t>
            </a:r>
            <a:r>
              <a:rPr lang="et-EE" sz="2400" dirty="0" err="1">
                <a:ea typeface="+mn-lt"/>
                <a:cs typeface="+mn-lt"/>
              </a:rPr>
              <a:t>increases</a:t>
            </a:r>
            <a:r>
              <a:rPr lang="et-EE" sz="2400" dirty="0">
                <a:ea typeface="+mn-lt"/>
                <a:cs typeface="+mn-lt"/>
              </a:rPr>
              <a:t> </a:t>
            </a:r>
            <a:r>
              <a:rPr lang="et-EE" sz="2400" dirty="0" err="1">
                <a:ea typeface="+mn-lt"/>
                <a:cs typeface="+mn-lt"/>
              </a:rPr>
              <a:t>the</a:t>
            </a:r>
            <a:r>
              <a:rPr lang="et-EE" sz="2400" dirty="0">
                <a:ea typeface="+mn-lt"/>
                <a:cs typeface="+mn-lt"/>
              </a:rPr>
              <a:t> risk </a:t>
            </a:r>
            <a:r>
              <a:rPr lang="et-EE" sz="2400" dirty="0" err="1">
                <a:ea typeface="+mn-lt"/>
                <a:cs typeface="+mn-lt"/>
              </a:rPr>
              <a:t>for</a:t>
            </a:r>
            <a:endParaRPr lang="et-EE" dirty="0" err="1">
              <a:ea typeface="+mn-lt"/>
              <a:cs typeface="+mn-lt"/>
            </a:endParaRPr>
          </a:p>
          <a:p>
            <a:endParaRPr lang="et-EE">
              <a:ea typeface="+mn-lt"/>
              <a:cs typeface="+mn-lt"/>
            </a:endParaRPr>
          </a:p>
          <a:p>
            <a:pPr lvl="1"/>
            <a:r>
              <a:rPr lang="et-EE" sz="2100" dirty="0" err="1">
                <a:ea typeface="+mn-lt"/>
                <a:cs typeface="+mn-lt"/>
              </a:rPr>
              <a:t>Frequent</a:t>
            </a:r>
            <a:r>
              <a:rPr lang="et-EE" sz="2100" dirty="0">
                <a:ea typeface="+mn-lt"/>
                <a:cs typeface="+mn-lt"/>
              </a:rPr>
              <a:t> </a:t>
            </a:r>
            <a:r>
              <a:rPr lang="et-EE" sz="2100" dirty="0" err="1">
                <a:ea typeface="+mn-lt"/>
                <a:cs typeface="+mn-lt"/>
              </a:rPr>
              <a:t>infections</a:t>
            </a:r>
            <a:r>
              <a:rPr lang="et-EE" sz="2100" dirty="0">
                <a:ea typeface="+mn-lt"/>
                <a:cs typeface="+mn-lt"/>
              </a:rPr>
              <a:t> of </a:t>
            </a:r>
            <a:r>
              <a:rPr lang="et-EE" sz="2100" dirty="0" err="1">
                <a:ea typeface="+mn-lt"/>
                <a:cs typeface="+mn-lt"/>
              </a:rPr>
              <a:t>upper</a:t>
            </a:r>
            <a:r>
              <a:rPr lang="et-EE" sz="2100" dirty="0">
                <a:ea typeface="+mn-lt"/>
                <a:cs typeface="+mn-lt"/>
              </a:rPr>
              <a:t> </a:t>
            </a:r>
            <a:r>
              <a:rPr lang="et-EE" sz="2100" dirty="0" err="1">
                <a:ea typeface="+mn-lt"/>
                <a:cs typeface="+mn-lt"/>
              </a:rPr>
              <a:t>respiratory</a:t>
            </a:r>
            <a:r>
              <a:rPr lang="et-EE" sz="2100" dirty="0">
                <a:ea typeface="+mn-lt"/>
                <a:cs typeface="+mn-lt"/>
              </a:rPr>
              <a:t> </a:t>
            </a:r>
            <a:r>
              <a:rPr lang="et-EE" sz="2100" dirty="0" err="1">
                <a:ea typeface="+mn-lt"/>
                <a:cs typeface="+mn-lt"/>
              </a:rPr>
              <a:t>tract</a:t>
            </a:r>
            <a:endParaRPr lang="et-EE" sz="2100" dirty="0">
              <a:ea typeface="+mn-lt"/>
              <a:cs typeface="+mn-lt"/>
            </a:endParaRPr>
          </a:p>
          <a:p>
            <a:pPr lvl="1"/>
            <a:r>
              <a:rPr lang="et-EE" sz="2100" dirty="0" err="1">
                <a:ea typeface="+mn-lt"/>
                <a:cs typeface="+mn-lt"/>
              </a:rPr>
              <a:t>Mental</a:t>
            </a:r>
            <a:r>
              <a:rPr lang="et-EE" sz="2100" dirty="0">
                <a:ea typeface="+mn-lt"/>
                <a:cs typeface="+mn-lt"/>
              </a:rPr>
              <a:t> </a:t>
            </a:r>
            <a:r>
              <a:rPr lang="et-EE" sz="2100" dirty="0" err="1">
                <a:ea typeface="+mn-lt"/>
                <a:cs typeface="+mn-lt"/>
              </a:rPr>
              <a:t>health</a:t>
            </a:r>
            <a:r>
              <a:rPr lang="et-EE" sz="2100" dirty="0">
                <a:ea typeface="+mn-lt"/>
                <a:cs typeface="+mn-lt"/>
              </a:rPr>
              <a:t> </a:t>
            </a:r>
            <a:r>
              <a:rPr lang="et-EE" sz="2100" dirty="0" err="1">
                <a:ea typeface="+mn-lt"/>
                <a:cs typeface="+mn-lt"/>
              </a:rPr>
              <a:t>problems</a:t>
            </a:r>
            <a:r>
              <a:rPr lang="et-EE" sz="2100" dirty="0">
                <a:ea typeface="+mn-lt"/>
                <a:cs typeface="+mn-lt"/>
              </a:rPr>
              <a:t> (mood </a:t>
            </a:r>
            <a:r>
              <a:rPr lang="et-EE" sz="2100" dirty="0" err="1">
                <a:ea typeface="+mn-lt"/>
                <a:cs typeface="+mn-lt"/>
              </a:rPr>
              <a:t>changes</a:t>
            </a:r>
            <a:r>
              <a:rPr lang="et-EE" sz="2100" dirty="0">
                <a:ea typeface="+mn-lt"/>
                <a:cs typeface="+mn-lt"/>
              </a:rPr>
              <a:t>, </a:t>
            </a:r>
            <a:r>
              <a:rPr lang="et-EE" sz="2100" dirty="0" err="1">
                <a:ea typeface="+mn-lt"/>
                <a:cs typeface="+mn-lt"/>
              </a:rPr>
              <a:t>depression</a:t>
            </a:r>
            <a:r>
              <a:rPr lang="et-EE" sz="2100" dirty="0">
                <a:ea typeface="+mn-lt"/>
                <a:cs typeface="+mn-lt"/>
              </a:rPr>
              <a:t>; </a:t>
            </a:r>
            <a:r>
              <a:rPr lang="et-EE" sz="2100" dirty="0" err="1">
                <a:ea typeface="+mn-lt"/>
                <a:cs typeface="+mn-lt"/>
              </a:rPr>
              <a:t>insomnia</a:t>
            </a:r>
            <a:r>
              <a:rPr lang="et-EE" sz="2100" dirty="0">
                <a:ea typeface="+mn-lt"/>
                <a:cs typeface="+mn-lt"/>
              </a:rPr>
              <a:t>)</a:t>
            </a:r>
          </a:p>
          <a:p>
            <a:pPr lvl="2"/>
            <a:r>
              <a:rPr lang="et-EE" sz="1700" err="1">
                <a:ea typeface="+mn-lt"/>
                <a:cs typeface="+mn-lt"/>
              </a:rPr>
              <a:t>Traffic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err="1">
                <a:ea typeface="+mn-lt"/>
                <a:cs typeface="+mn-lt"/>
              </a:rPr>
              <a:t>accidents</a:t>
            </a:r>
            <a:endParaRPr lang="et-EE" sz="1700">
              <a:ea typeface="+mn-lt"/>
              <a:cs typeface="+mn-lt"/>
            </a:endParaRPr>
          </a:p>
          <a:p>
            <a:pPr lvl="1"/>
            <a:r>
              <a:rPr lang="et-EE" sz="2100" dirty="0" err="1">
                <a:ea typeface="+mn-lt"/>
                <a:cs typeface="+mn-lt"/>
              </a:rPr>
              <a:t>Obesity</a:t>
            </a:r>
          </a:p>
          <a:p>
            <a:pPr lvl="1"/>
            <a:r>
              <a:rPr lang="et-EE" sz="2100" dirty="0" err="1">
                <a:ea typeface="+mn-lt"/>
                <a:cs typeface="+mn-lt"/>
              </a:rPr>
              <a:t>Heart</a:t>
            </a:r>
            <a:r>
              <a:rPr lang="et-EE" sz="2100" dirty="0">
                <a:ea typeface="+mn-lt"/>
                <a:cs typeface="+mn-lt"/>
              </a:rPr>
              <a:t> </a:t>
            </a:r>
            <a:r>
              <a:rPr lang="et-EE" sz="2100" dirty="0" err="1">
                <a:ea typeface="+mn-lt"/>
                <a:cs typeface="+mn-lt"/>
              </a:rPr>
              <a:t>disease</a:t>
            </a:r>
            <a:endParaRPr lang="et-EE" dirty="0" err="1"/>
          </a:p>
          <a:p>
            <a:pPr lvl="1"/>
            <a:endParaRPr lang="et-EE" sz="2100" dirty="0">
              <a:cs typeface="Calibri" panose="020F0502020204030204"/>
            </a:endParaRPr>
          </a:p>
          <a:p>
            <a:pPr lvl="1"/>
            <a:r>
              <a:rPr lang="et-EE" sz="2100" dirty="0" err="1">
                <a:cs typeface="Calibri" panose="020F0502020204030204"/>
              </a:rPr>
              <a:t>Immune</a:t>
            </a:r>
            <a:r>
              <a:rPr lang="et-EE" sz="2100" dirty="0">
                <a:cs typeface="Calibri" panose="020F0502020204030204"/>
              </a:rPr>
              <a:t> </a:t>
            </a:r>
            <a:r>
              <a:rPr lang="et-EE" sz="2100" dirty="0" err="1">
                <a:cs typeface="Calibri" panose="020F0502020204030204"/>
              </a:rPr>
              <a:t>system</a:t>
            </a:r>
            <a:r>
              <a:rPr lang="et-EE" sz="2100" dirty="0">
                <a:cs typeface="Calibri" panose="020F0502020204030204"/>
              </a:rPr>
              <a:t> - &gt;</a:t>
            </a:r>
            <a:r>
              <a:rPr lang="et-EE" sz="2100" dirty="0" err="1">
                <a:cs typeface="Calibri" panose="020F0502020204030204"/>
              </a:rPr>
              <a:t>cancer</a:t>
            </a:r>
            <a:endParaRPr lang="et-EE" sz="2100" dirty="0" err="1">
              <a:ea typeface="Calibri"/>
              <a:cs typeface="Calibri" panose="020F0502020204030204"/>
            </a:endParaRPr>
          </a:p>
          <a:p>
            <a:pPr marL="342900" lvl="1" indent="0">
              <a:buNone/>
            </a:pPr>
            <a:endParaRPr lang="et-EE" sz="2100">
              <a:cs typeface="Calibri" panose="020F0502020204030204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33F78039-F3ED-DF5E-FD08-1292CF75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1" y="6011479"/>
            <a:ext cx="5589602" cy="583333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3D88D0CB-C080-EF2B-86BC-415A726B4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652" y="5118762"/>
            <a:ext cx="1471104" cy="16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2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Neon colourful light swirl">
            <a:extLst>
              <a:ext uri="{FF2B5EF4-FFF2-40B4-BE49-F238E27FC236}">
                <a16:creationId xmlns:a16="http://schemas.microsoft.com/office/drawing/2014/main" id="{7BF51AE6-2091-5868-FC51-73EB299F9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8" r="11544" b="-3"/>
          <a:stretch/>
        </p:blipFill>
        <p:spPr>
          <a:xfrm>
            <a:off x="3082596" y="857257"/>
            <a:ext cx="6061405" cy="5143493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3719285" cy="51435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3711665" cy="51435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7EE6D142-3ED6-84CC-7697-385A2B17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6" y="1699022"/>
            <a:ext cx="3017520" cy="240310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000"/>
              <a:t>Bidirectional </a:t>
            </a:r>
            <a:br>
              <a:rPr lang="en-US" sz="3000"/>
            </a:br>
            <a:r>
              <a:rPr lang="en-US" sz="3000"/>
              <a:t>effect of sleep and mental well being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111734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4267440"/>
            <a:ext cx="301752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35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58407ED-2619-D514-EEA5-B009FA25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ea typeface="+mj-lt"/>
                <a:cs typeface="+mj-lt"/>
              </a:rPr>
              <a:t>Bidirectional</a:t>
            </a:r>
            <a:r>
              <a:rPr lang="et-EE">
                <a:ea typeface="+mj-lt"/>
                <a:cs typeface="+mj-lt"/>
              </a:rPr>
              <a:t> </a:t>
            </a:r>
            <a:r>
              <a:rPr lang="et-EE" err="1">
                <a:ea typeface="+mj-lt"/>
                <a:cs typeface="+mj-lt"/>
              </a:rPr>
              <a:t>effect</a:t>
            </a:r>
            <a:r>
              <a:rPr lang="et-EE">
                <a:ea typeface="+mj-lt"/>
                <a:cs typeface="+mj-lt"/>
              </a:rPr>
              <a:t> of </a:t>
            </a:r>
            <a:r>
              <a:rPr lang="et-EE" err="1">
                <a:ea typeface="+mj-lt"/>
                <a:cs typeface="+mj-lt"/>
              </a:rPr>
              <a:t>sleep</a:t>
            </a:r>
            <a:r>
              <a:rPr lang="et-EE">
                <a:ea typeface="+mj-lt"/>
                <a:cs typeface="+mj-lt"/>
              </a:rPr>
              <a:t> and </a:t>
            </a:r>
            <a:r>
              <a:rPr lang="et-EE" err="1">
                <a:ea typeface="+mj-lt"/>
                <a:cs typeface="+mj-lt"/>
              </a:rPr>
              <a:t>mental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well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being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7CF968E-4EBE-3E4A-1D07-8FF844D84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t-EE" dirty="0" err="1">
                <a:cs typeface="Calibri"/>
              </a:rPr>
              <a:t>Even</a:t>
            </a:r>
            <a:r>
              <a:rPr lang="et-EE" dirty="0">
                <a:cs typeface="Calibri"/>
              </a:rPr>
              <a:t> a </a:t>
            </a:r>
            <a:r>
              <a:rPr lang="et-EE" dirty="0" err="1">
                <a:cs typeface="Calibri"/>
              </a:rPr>
              <a:t>light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mental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health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disorder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can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lead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to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sleep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disorder</a:t>
            </a:r>
            <a:r>
              <a:rPr lang="et-EE" dirty="0">
                <a:cs typeface="Calibri"/>
              </a:rPr>
              <a:t> (</a:t>
            </a:r>
            <a:r>
              <a:rPr lang="et-EE" dirty="0" err="1">
                <a:cs typeface="Calibri"/>
              </a:rPr>
              <a:t>Crystal</a:t>
            </a:r>
            <a:r>
              <a:rPr lang="et-EE" dirty="0">
                <a:cs typeface="Calibri"/>
              </a:rPr>
              <a:t> 2012)</a:t>
            </a:r>
          </a:p>
          <a:p>
            <a:endParaRPr lang="et-EE">
              <a:cs typeface="Calibri"/>
            </a:endParaRPr>
          </a:p>
          <a:p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Anxiety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can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cause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racing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or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repetitive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thoughts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, and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worries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that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keep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you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awake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. </a:t>
            </a:r>
          </a:p>
          <a:p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One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may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also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have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panic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attacks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while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you're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trying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to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fall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 </a:t>
            </a:r>
            <a:r>
              <a:rPr lang="et-EE" sz="1500" dirty="0" err="1">
                <a:solidFill>
                  <a:srgbClr val="202124"/>
                </a:solidFill>
                <a:latin typeface="Arial"/>
                <a:cs typeface="Arial"/>
              </a:rPr>
              <a:t>asleep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. </a:t>
            </a:r>
            <a:endParaRPr lang="et-EE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Depression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and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seasonal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affective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disorder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(SAD)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can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make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you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sleep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more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, </a:t>
            </a:r>
            <a:endParaRPr lang="et-EE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including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staying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in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bed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for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longer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or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sleeping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more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often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.</a:t>
            </a:r>
            <a:r>
              <a:rPr lang="et-EE" sz="1500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endParaRPr lang="et-EE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Depression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can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also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cause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 </a:t>
            </a:r>
            <a:r>
              <a:rPr lang="et-EE" sz="1500" dirty="0" err="1">
                <a:solidFill>
                  <a:srgbClr val="040C28"/>
                </a:solidFill>
                <a:latin typeface="Arial"/>
                <a:cs typeface="Arial"/>
              </a:rPr>
              <a:t>insomnia</a:t>
            </a:r>
            <a:r>
              <a:rPr lang="et-EE" sz="1500" dirty="0">
                <a:solidFill>
                  <a:srgbClr val="040C28"/>
                </a:solidFill>
                <a:latin typeface="Arial"/>
                <a:cs typeface="Arial"/>
              </a:rPr>
              <a:t>. (</a:t>
            </a:r>
            <a:r>
              <a:rPr lang="et-EE" sz="1500" dirty="0">
                <a:solidFill>
                  <a:srgbClr val="040C28"/>
                </a:solidFill>
                <a:ea typeface="+mn-lt"/>
                <a:cs typeface="+mn-lt"/>
              </a:rPr>
              <a:t>https://www.mind.org.uk/information-support/types-of-mental-health-problems/sleep-problems/)</a:t>
            </a:r>
            <a:endParaRPr lang="et-EE" sz="1500" dirty="0">
              <a:solidFill>
                <a:srgbClr val="040C28"/>
              </a:solidFill>
              <a:cs typeface="Calibri"/>
            </a:endParaRPr>
          </a:p>
          <a:p>
            <a:pPr marL="0" indent="0">
              <a:buNone/>
            </a:pPr>
            <a:endParaRPr lang="et-EE">
              <a:cs typeface="Calibri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4313F1BF-0FF9-5594-F814-FA99B0C7F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46" y="5839475"/>
            <a:ext cx="7170937" cy="749789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BC27A26B-BC13-5816-837A-A2AAB430B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521" y="5041083"/>
            <a:ext cx="1582075" cy="17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1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EAC47FD-DDA0-ADAE-B040-1BDFECC6C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err="1">
                <a:ea typeface="+mj-lt"/>
                <a:cs typeface="+mj-lt"/>
              </a:rPr>
              <a:t>Bidirectional</a:t>
            </a:r>
            <a:r>
              <a:rPr lang="et-EE">
                <a:ea typeface="+mj-lt"/>
                <a:cs typeface="+mj-lt"/>
              </a:rPr>
              <a:t> </a:t>
            </a:r>
            <a:r>
              <a:rPr lang="et-EE" err="1">
                <a:ea typeface="+mj-lt"/>
                <a:cs typeface="+mj-lt"/>
              </a:rPr>
              <a:t>effect</a:t>
            </a:r>
            <a:r>
              <a:rPr lang="et-EE">
                <a:ea typeface="+mj-lt"/>
                <a:cs typeface="+mj-lt"/>
              </a:rPr>
              <a:t> of </a:t>
            </a:r>
            <a:r>
              <a:rPr lang="et-EE" err="1">
                <a:ea typeface="+mj-lt"/>
                <a:cs typeface="+mj-lt"/>
              </a:rPr>
              <a:t>sleep</a:t>
            </a:r>
            <a:r>
              <a:rPr lang="et-EE">
                <a:ea typeface="+mj-lt"/>
                <a:cs typeface="+mj-lt"/>
              </a:rPr>
              <a:t> and </a:t>
            </a:r>
            <a:r>
              <a:rPr lang="et-EE" err="1">
                <a:ea typeface="+mj-lt"/>
                <a:cs typeface="+mj-lt"/>
              </a:rPr>
              <a:t>mental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well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being</a:t>
            </a:r>
            <a:r>
              <a:rPr lang="et-EE">
                <a:ea typeface="+mj-lt"/>
                <a:cs typeface="+mj-lt"/>
              </a:rPr>
              <a:t> </a:t>
            </a:r>
            <a:r>
              <a:rPr lang="et-EE" sz="1200">
                <a:ea typeface="+mj-lt"/>
                <a:cs typeface="+mj-lt"/>
              </a:rPr>
              <a:t>https://www.mind.org.uk/information-support/types-of-mental-health-problems/sleep-problems/about-sleep-and-mental-health/</a:t>
            </a:r>
            <a:endParaRPr lang="et-EE" sz="1200">
              <a:cs typeface="Calibri Light"/>
            </a:endParaRPr>
          </a:p>
        </p:txBody>
      </p:sp>
      <p:pic>
        <p:nvPicPr>
          <p:cNvPr id="4" name="Pilt 3" descr="Pilt, millel on kujutatud tekst, diagramm, Font&#10;&#10;Kirjeldus on genereeritud automaatselt">
            <a:extLst>
              <a:ext uri="{FF2B5EF4-FFF2-40B4-BE49-F238E27FC236}">
                <a16:creationId xmlns:a16="http://schemas.microsoft.com/office/drawing/2014/main" id="{263C6454-9CC6-4B57-F309-BD1B8C0C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268" y="1856547"/>
            <a:ext cx="4632000" cy="3555809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28F3882D-59D5-A8CB-74FD-B1C78F31C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24" y="5274122"/>
            <a:ext cx="1326842" cy="1492096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7933BF17-8AA1-AC8A-1186-867F0097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699" y="5879221"/>
            <a:ext cx="5809325" cy="6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7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5BE645C-1340-795E-5A52-3BF3A589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ea typeface="+mj-lt"/>
                <a:cs typeface="+mj-lt"/>
              </a:rPr>
              <a:t>Bidirectional</a:t>
            </a:r>
            <a:r>
              <a:rPr lang="et-EE">
                <a:ea typeface="+mj-lt"/>
                <a:cs typeface="+mj-lt"/>
              </a:rPr>
              <a:t> </a:t>
            </a:r>
            <a:r>
              <a:rPr lang="et-EE" err="1">
                <a:ea typeface="+mj-lt"/>
                <a:cs typeface="+mj-lt"/>
              </a:rPr>
              <a:t>effect</a:t>
            </a:r>
            <a:r>
              <a:rPr lang="et-EE">
                <a:ea typeface="+mj-lt"/>
                <a:cs typeface="+mj-lt"/>
              </a:rPr>
              <a:t> of </a:t>
            </a:r>
            <a:r>
              <a:rPr lang="et-EE" err="1">
                <a:ea typeface="+mj-lt"/>
                <a:cs typeface="+mj-lt"/>
              </a:rPr>
              <a:t>sleep</a:t>
            </a:r>
            <a:r>
              <a:rPr lang="et-EE">
                <a:ea typeface="+mj-lt"/>
                <a:cs typeface="+mj-lt"/>
              </a:rPr>
              <a:t> and </a:t>
            </a:r>
            <a:r>
              <a:rPr lang="et-EE" err="1">
                <a:ea typeface="+mj-lt"/>
                <a:cs typeface="+mj-lt"/>
              </a:rPr>
              <a:t>mental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well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being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45F6A35-E835-4F87-0887-12D61B0B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Insomnia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can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be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a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symptom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 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anxiety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and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depression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(&lt;-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social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 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jet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lag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,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insomnia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-&gt;)</a:t>
            </a:r>
          </a:p>
          <a:p>
            <a:pPr marL="0" indent="0">
              <a:buNone/>
            </a:pP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2.  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Insomnia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among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other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sleep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problems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can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also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contribute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to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the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onset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and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worsening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of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different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mental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health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problems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, </a:t>
            </a:r>
            <a:r>
              <a:rPr lang="et-EE" dirty="0" err="1">
                <a:solidFill>
                  <a:srgbClr val="202124"/>
                </a:solidFill>
                <a:ea typeface="+mn-lt"/>
                <a:cs typeface="+mn-lt"/>
              </a:rPr>
              <a:t>including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 </a:t>
            </a:r>
            <a:r>
              <a:rPr lang="et-EE" dirty="0" err="1">
                <a:solidFill>
                  <a:srgbClr val="040C28"/>
                </a:solidFill>
                <a:ea typeface="+mn-lt"/>
                <a:cs typeface="+mn-lt"/>
              </a:rPr>
              <a:t>depression</a:t>
            </a:r>
            <a:r>
              <a:rPr lang="et-EE" dirty="0">
                <a:solidFill>
                  <a:srgbClr val="040C28"/>
                </a:solidFill>
                <a:ea typeface="+mn-lt"/>
                <a:cs typeface="+mn-lt"/>
              </a:rPr>
              <a:t>, </a:t>
            </a:r>
            <a:r>
              <a:rPr lang="et-EE" dirty="0" err="1">
                <a:solidFill>
                  <a:srgbClr val="040C28"/>
                </a:solidFill>
                <a:ea typeface="+mn-lt"/>
                <a:cs typeface="+mn-lt"/>
              </a:rPr>
              <a:t>anxiety</a:t>
            </a:r>
            <a:r>
              <a:rPr lang="et-EE" dirty="0">
                <a:solidFill>
                  <a:srgbClr val="040C28"/>
                </a:solidFill>
                <a:ea typeface="+mn-lt"/>
                <a:cs typeface="+mn-lt"/>
              </a:rPr>
              <a:t>, and </a:t>
            </a:r>
            <a:r>
              <a:rPr lang="et-EE" dirty="0" err="1">
                <a:solidFill>
                  <a:srgbClr val="040C28"/>
                </a:solidFill>
                <a:ea typeface="+mn-lt"/>
                <a:cs typeface="+mn-lt"/>
              </a:rPr>
              <a:t>even</a:t>
            </a:r>
            <a:r>
              <a:rPr lang="et-EE" dirty="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040C28"/>
                </a:solidFill>
                <a:ea typeface="+mn-lt"/>
                <a:cs typeface="+mn-lt"/>
              </a:rPr>
              <a:t>suicidal</a:t>
            </a:r>
            <a:r>
              <a:rPr lang="et-EE" dirty="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dirty="0" err="1">
                <a:solidFill>
                  <a:srgbClr val="040C28"/>
                </a:solidFill>
                <a:ea typeface="+mn-lt"/>
                <a:cs typeface="+mn-lt"/>
              </a:rPr>
              <a:t>ideation</a:t>
            </a:r>
            <a:r>
              <a:rPr lang="et-EE" dirty="0">
                <a:solidFill>
                  <a:srgbClr val="202124"/>
                </a:solidFill>
                <a:ea typeface="+mn-lt"/>
                <a:cs typeface="+mn-lt"/>
              </a:rPr>
              <a:t>. (https://www.columbiapsychiatry.org/news/)</a:t>
            </a:r>
            <a:endParaRPr lang="et-EE" dirty="0">
              <a:solidFill>
                <a:srgbClr val="202124"/>
              </a:solidFill>
              <a:cs typeface="Calibri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15F67C53-EBCB-18CA-87BA-2E22A367A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0" y="5856120"/>
            <a:ext cx="7065515" cy="738692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A1AC24D0-EE92-09DF-9CB3-290D1E0E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132" y="5085471"/>
            <a:ext cx="1454459" cy="163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2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99E6B2A-A840-0E7A-E917-D498D5D9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ea typeface="+mj-lt"/>
                <a:cs typeface="+mj-lt"/>
              </a:rPr>
              <a:t>Bidirectional</a:t>
            </a:r>
            <a:r>
              <a:rPr lang="et-EE">
                <a:ea typeface="+mj-lt"/>
                <a:cs typeface="+mj-lt"/>
              </a:rPr>
              <a:t> </a:t>
            </a:r>
            <a:r>
              <a:rPr lang="et-EE" err="1">
                <a:ea typeface="+mj-lt"/>
                <a:cs typeface="+mj-lt"/>
              </a:rPr>
              <a:t>effect</a:t>
            </a:r>
            <a:r>
              <a:rPr lang="et-EE">
                <a:ea typeface="+mj-lt"/>
                <a:cs typeface="+mj-lt"/>
              </a:rPr>
              <a:t> of </a:t>
            </a:r>
            <a:r>
              <a:rPr lang="et-EE" err="1">
                <a:ea typeface="+mj-lt"/>
                <a:cs typeface="+mj-lt"/>
              </a:rPr>
              <a:t>sleep</a:t>
            </a:r>
            <a:r>
              <a:rPr lang="et-EE">
                <a:ea typeface="+mj-lt"/>
                <a:cs typeface="+mj-lt"/>
              </a:rPr>
              <a:t> and </a:t>
            </a:r>
            <a:r>
              <a:rPr lang="et-EE" err="1">
                <a:ea typeface="+mj-lt"/>
                <a:cs typeface="+mj-lt"/>
              </a:rPr>
              <a:t>mental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well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being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90F2EB7-6DC6-C305-E61F-609C3E04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Sleep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helps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maintain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cognitive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skills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:</a:t>
            </a:r>
          </a:p>
          <a:p>
            <a:pPr lvl="1"/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attention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,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learning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, and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memory</a:t>
            </a:r>
            <a:endParaRPr lang="et-EE">
              <a:solidFill>
                <a:srgbClr val="2A2B2D"/>
              </a:solidFill>
              <a:ea typeface="+mn-lt"/>
              <a:cs typeface="+mn-lt"/>
            </a:endParaRPr>
          </a:p>
          <a:p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Poor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sleep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can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make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it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much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more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difficult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to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cope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with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even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relatively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minor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 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stressors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and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can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even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impact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our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ability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to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perceive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the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world</a:t>
            </a:r>
            <a:r>
              <a:rPr lang="et-EE">
                <a:solidFill>
                  <a:srgbClr val="2A2B2D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A2B2D"/>
                </a:solidFill>
                <a:ea typeface="+mn-lt"/>
                <a:cs typeface="+mn-lt"/>
              </a:rPr>
              <a:t>accurately</a:t>
            </a:r>
            <a:endParaRPr lang="et-EE" sz="1500" err="1">
              <a:solidFill>
                <a:srgbClr val="2A2B2D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solidFill>
                  <a:srgbClr val="202124"/>
                </a:solidFill>
                <a:ea typeface="+mn-lt"/>
                <a:cs typeface="+mn-lt"/>
              </a:rPr>
              <a:t>https://www.columbiapsychiatry.org/news/</a:t>
            </a:r>
            <a:endParaRPr lang="et-EE" sz="1500">
              <a:solidFill>
                <a:srgbClr val="2A2B2D"/>
              </a:solidFill>
              <a:cs typeface="Calibri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0ED105CE-1275-07E1-3421-D6537E68D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" y="6078062"/>
            <a:ext cx="6322010" cy="661012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12B3F4E4-7AF4-5944-AF2D-A8F70821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68" y="4785850"/>
            <a:ext cx="1659755" cy="186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7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3E9FF7D-C6B8-07A7-8063-B954FB11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err="1">
                <a:ea typeface="+mj-lt"/>
                <a:cs typeface="+mj-lt"/>
              </a:rPr>
              <a:t>Bidirectional</a:t>
            </a:r>
            <a:r>
              <a:rPr lang="et-EE">
                <a:ea typeface="+mj-lt"/>
                <a:cs typeface="+mj-lt"/>
              </a:rPr>
              <a:t> </a:t>
            </a:r>
            <a:r>
              <a:rPr lang="et-EE" err="1">
                <a:ea typeface="+mj-lt"/>
                <a:cs typeface="+mj-lt"/>
              </a:rPr>
              <a:t>effect</a:t>
            </a:r>
            <a:r>
              <a:rPr lang="et-EE">
                <a:ea typeface="+mj-lt"/>
                <a:cs typeface="+mj-lt"/>
              </a:rPr>
              <a:t> of </a:t>
            </a:r>
            <a:r>
              <a:rPr lang="et-EE" err="1">
                <a:ea typeface="+mj-lt"/>
                <a:cs typeface="+mj-lt"/>
              </a:rPr>
              <a:t>sleep</a:t>
            </a:r>
            <a:r>
              <a:rPr lang="et-EE">
                <a:ea typeface="+mj-lt"/>
                <a:cs typeface="+mj-lt"/>
              </a:rPr>
              <a:t> and </a:t>
            </a:r>
            <a:r>
              <a:rPr lang="et-EE" err="1">
                <a:ea typeface="+mj-lt"/>
                <a:cs typeface="+mj-lt"/>
              </a:rPr>
              <a:t>mental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well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being</a:t>
            </a:r>
            <a:r>
              <a:rPr lang="et-EE">
                <a:ea typeface="+mj-lt"/>
                <a:cs typeface="+mj-lt"/>
              </a:rPr>
              <a:t> </a:t>
            </a:r>
            <a:r>
              <a:rPr lang="et-EE" sz="1800">
                <a:ea typeface="+mj-lt"/>
                <a:cs typeface="+mj-lt"/>
              </a:rPr>
              <a:t>https://www.sleepfoundation.org/sleep-deprivation/lack-of-sleep-and-cognitive-impairment</a:t>
            </a:r>
            <a:endParaRPr lang="et-EE" sz="1800" err="1"/>
          </a:p>
        </p:txBody>
      </p:sp>
      <p:pic>
        <p:nvPicPr>
          <p:cNvPr id="4" name="Sisu kohatäide 3" descr="Pilt, millel on kujutatud tekst, Inimese nägu, kuvatõmmis, inimene&#10;&#10;Kirjeldus on genereeritud automaatselt">
            <a:extLst>
              <a:ext uri="{FF2B5EF4-FFF2-40B4-BE49-F238E27FC236}">
                <a16:creationId xmlns:a16="http://schemas.microsoft.com/office/drawing/2014/main" id="{E99D5262-D69E-A4C9-0A51-41A57E81F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33" y="1953241"/>
            <a:ext cx="5342825" cy="3866489"/>
          </a:xfrm>
        </p:spPr>
      </p:pic>
      <p:pic>
        <p:nvPicPr>
          <p:cNvPr id="5" name="Pilt 4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B6604D74-996F-320B-544B-26CFD9C4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90" y="4824458"/>
            <a:ext cx="1623319" cy="1903152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CCD230BC-2BAD-D70A-911F-32B624D88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49" y="6034581"/>
            <a:ext cx="5437572" cy="6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2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!!Rectangle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Checkmate in a chess game">
            <a:extLst>
              <a:ext uri="{FF2B5EF4-FFF2-40B4-BE49-F238E27FC236}">
                <a16:creationId xmlns:a16="http://schemas.microsoft.com/office/drawing/2014/main" id="{7C9573A0-8BF9-3A33-3A16-B51F95263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78" r="-2" b="-2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1" name="m!!text rectangle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4336127"/>
            <a:ext cx="6288578" cy="999476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727EB005-AA30-0F2A-D887-D30AE172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41" y="4402630"/>
            <a:ext cx="5989319" cy="651617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2700"/>
              <a:t>Basic rules of physical activity to gain and </a:t>
            </a:r>
            <a:br>
              <a:rPr lang="en-US" sz="2700"/>
            </a:br>
            <a:r>
              <a:rPr lang="en-US" sz="2700"/>
              <a:t>remain normal sleep </a:t>
            </a:r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3" y="5078428"/>
            <a:ext cx="5419335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341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CF53FEB-8055-25AC-4A17-09C3BB47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" y="-11311"/>
            <a:ext cx="7886700" cy="1325563"/>
          </a:xfrm>
        </p:spPr>
        <p:txBody>
          <a:bodyPr>
            <a:normAutofit/>
          </a:bodyPr>
          <a:lstStyle/>
          <a:p>
            <a:r>
              <a:rPr lang="et-EE" sz="2800">
                <a:ea typeface="+mj-lt"/>
                <a:cs typeface="+mj-lt"/>
              </a:rPr>
              <a:t>Basic </a:t>
            </a:r>
            <a:r>
              <a:rPr lang="et-EE" sz="2800" err="1">
                <a:ea typeface="+mj-lt"/>
                <a:cs typeface="+mj-lt"/>
              </a:rPr>
              <a:t>rules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for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physical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activity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to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gain</a:t>
            </a:r>
            <a:r>
              <a:rPr lang="et-EE" sz="2800">
                <a:ea typeface="+mj-lt"/>
                <a:cs typeface="+mj-lt"/>
              </a:rPr>
              <a:t> and </a:t>
            </a:r>
            <a:r>
              <a:rPr lang="et-EE" sz="2800" err="1">
                <a:ea typeface="+mj-lt"/>
                <a:cs typeface="+mj-lt"/>
              </a:rPr>
              <a:t>remain</a:t>
            </a:r>
            <a:r>
              <a:rPr lang="et-EE" sz="2800">
                <a:ea typeface="+mj-lt"/>
                <a:cs typeface="+mj-lt"/>
              </a:rPr>
              <a:t> </a:t>
            </a:r>
            <a:br>
              <a:rPr lang="et-EE" sz="2800">
                <a:ea typeface="+mj-lt"/>
                <a:cs typeface="+mj-lt"/>
              </a:rPr>
            </a:br>
            <a:r>
              <a:rPr lang="et-EE" sz="2800" err="1">
                <a:ea typeface="+mj-lt"/>
                <a:cs typeface="+mj-lt"/>
              </a:rPr>
              <a:t>normal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sleep</a:t>
            </a:r>
            <a:r>
              <a:rPr lang="et-EE" sz="2800">
                <a:ea typeface="+mj-lt"/>
                <a:cs typeface="+mj-lt"/>
              </a:rPr>
              <a:t>  </a:t>
            </a:r>
            <a:r>
              <a:rPr lang="et-EE" sz="2000">
                <a:ea typeface="+mj-lt"/>
                <a:cs typeface="+mj-lt"/>
              </a:rPr>
              <a:t>https://health.gov/sites/default/files/2019-09/</a:t>
            </a:r>
            <a:endParaRPr lang="et-EE" sz="2000">
              <a:cs typeface="Calibri Light" panose="020F0302020204030204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E56ABE4-C3A2-B3C9-B2E4-AD9ADE5DD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860" y="1319146"/>
            <a:ext cx="38862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t-EE" dirty="0" err="1">
                <a:cs typeface="Calibri"/>
              </a:rPr>
              <a:t>How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to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approach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your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patients</a:t>
            </a:r>
            <a:r>
              <a:rPr lang="et-EE" dirty="0">
                <a:cs typeface="Calibri"/>
              </a:rPr>
              <a:t> </a:t>
            </a:r>
            <a:r>
              <a:rPr lang="et-EE" dirty="0" err="1">
                <a:cs typeface="Calibri"/>
              </a:rPr>
              <a:t>regarding</a:t>
            </a:r>
            <a:r>
              <a:rPr lang="et-EE" dirty="0">
                <a:cs typeface="Calibri"/>
              </a:rPr>
              <a:t> </a:t>
            </a:r>
            <a:r>
              <a:rPr lang="et-EE" dirty="0" err="1">
                <a:cs typeface="Calibri"/>
              </a:rPr>
              <a:t>physical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activity</a:t>
            </a:r>
            <a:r>
              <a:rPr lang="et-EE" dirty="0">
                <a:cs typeface="Calibri"/>
              </a:rPr>
              <a:t> </a:t>
            </a:r>
            <a:r>
              <a:rPr lang="et-EE" dirty="0" err="1">
                <a:cs typeface="Calibri"/>
              </a:rPr>
              <a:t>suggestion</a:t>
            </a:r>
            <a:r>
              <a:rPr lang="et-EE" dirty="0">
                <a:cs typeface="Calibri"/>
              </a:rPr>
              <a:t>:</a:t>
            </a:r>
          </a:p>
          <a:p>
            <a:r>
              <a:rPr lang="et-EE" sz="2400" dirty="0" err="1">
                <a:ea typeface="+mn-lt"/>
                <a:cs typeface="+mn-lt"/>
              </a:rPr>
              <a:t>Improves</a:t>
            </a:r>
            <a:r>
              <a:rPr lang="et-EE" sz="2400" dirty="0">
                <a:ea typeface="+mn-lt"/>
                <a:cs typeface="+mn-lt"/>
              </a:rPr>
              <a:t> </a:t>
            </a:r>
            <a:r>
              <a:rPr lang="et-EE" sz="24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brain health, cognition, anxiety, depression, quality of life, and sleep</a:t>
            </a:r>
            <a:endParaRPr lang="et-EE" sz="2400" dirty="0"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t-EE" sz="2400" dirty="0" err="1">
                <a:ea typeface="+mn-lt"/>
                <a:cs typeface="+mn-lt"/>
              </a:rPr>
              <a:t>Helps</a:t>
            </a:r>
            <a:r>
              <a:rPr lang="et-EE" sz="2400" dirty="0">
                <a:ea typeface="+mn-lt"/>
                <a:cs typeface="+mn-lt"/>
              </a:rPr>
              <a:t> </a:t>
            </a:r>
            <a:r>
              <a:rPr lang="et-EE" sz="2400" dirty="0" err="1">
                <a:ea typeface="+mn-lt"/>
                <a:cs typeface="+mn-lt"/>
              </a:rPr>
              <a:t>to</a:t>
            </a:r>
            <a:r>
              <a:rPr lang="et-EE" sz="2400" dirty="0">
                <a:ea typeface="+mn-lt"/>
                <a:cs typeface="+mn-lt"/>
              </a:rPr>
              <a:t> keep a </a:t>
            </a:r>
            <a:r>
              <a:rPr lang="et-EE" sz="2400" dirty="0" err="1">
                <a:ea typeface="+mn-lt"/>
                <a:cs typeface="+mn-lt"/>
              </a:rPr>
              <a:t>healthy</a:t>
            </a:r>
            <a:r>
              <a:rPr lang="et-EE" sz="2400" dirty="0">
                <a:ea typeface="+mn-lt"/>
                <a:cs typeface="+mn-lt"/>
              </a:rPr>
              <a:t> </a:t>
            </a:r>
            <a:r>
              <a:rPr lang="et-EE" sz="2400" dirty="0" err="1">
                <a:ea typeface="+mn-lt"/>
                <a:cs typeface="+mn-lt"/>
              </a:rPr>
              <a:t>weight</a:t>
            </a:r>
            <a:endParaRPr lang="et-EE" sz="2400" dirty="0">
              <a:cs typeface="Calibri"/>
            </a:endParaRPr>
          </a:p>
          <a:p>
            <a:r>
              <a:rPr lang="et-EE" sz="2400" dirty="0" err="1">
                <a:ea typeface="+mn-lt"/>
                <a:cs typeface="+mn-lt"/>
              </a:rPr>
              <a:t>Reduces</a:t>
            </a:r>
            <a:r>
              <a:rPr lang="et-EE" sz="2400" dirty="0">
                <a:ea typeface="+mn-lt"/>
                <a:cs typeface="+mn-lt"/>
              </a:rPr>
              <a:t> risk of : </a:t>
            </a:r>
            <a:r>
              <a:rPr lang="et-EE" sz="2400" dirty="0" err="1">
                <a:ea typeface="+mn-lt"/>
                <a:cs typeface="+mn-lt"/>
              </a:rPr>
              <a:t>heart</a:t>
            </a:r>
            <a:r>
              <a:rPr lang="et-EE" sz="2400" dirty="0">
                <a:ea typeface="+mn-lt"/>
                <a:cs typeface="+mn-lt"/>
              </a:rPr>
              <a:t> </a:t>
            </a:r>
            <a:r>
              <a:rPr lang="et-EE" sz="2400" dirty="0" err="1">
                <a:ea typeface="+mn-lt"/>
                <a:cs typeface="+mn-lt"/>
              </a:rPr>
              <a:t>disease</a:t>
            </a:r>
            <a:r>
              <a:rPr lang="et-EE" sz="2400" dirty="0">
                <a:ea typeface="+mn-lt"/>
                <a:cs typeface="+mn-lt"/>
              </a:rPr>
              <a:t>, </a:t>
            </a:r>
            <a:r>
              <a:rPr lang="et-EE" sz="2400" dirty="0" err="1">
                <a:ea typeface="+mn-lt"/>
                <a:cs typeface="+mn-lt"/>
              </a:rPr>
              <a:t>type</a:t>
            </a:r>
            <a:r>
              <a:rPr lang="et-EE" sz="2400" dirty="0">
                <a:ea typeface="+mn-lt"/>
                <a:cs typeface="+mn-lt"/>
              </a:rPr>
              <a:t> II </a:t>
            </a:r>
            <a:r>
              <a:rPr lang="et-EE" sz="2400" dirty="0" err="1">
                <a:ea typeface="+mn-lt"/>
                <a:cs typeface="+mn-lt"/>
              </a:rPr>
              <a:t>diabetes</a:t>
            </a:r>
            <a:r>
              <a:rPr lang="et-EE" sz="2400" dirty="0">
                <a:ea typeface="+mn-lt"/>
                <a:cs typeface="+mn-lt"/>
              </a:rPr>
              <a:t>, </a:t>
            </a:r>
            <a:r>
              <a:rPr lang="et-EE" sz="2400" dirty="0" err="1">
                <a:ea typeface="+mn-lt"/>
                <a:cs typeface="+mn-lt"/>
              </a:rPr>
              <a:t>some</a:t>
            </a:r>
            <a:r>
              <a:rPr lang="et-EE" sz="2400" dirty="0">
                <a:ea typeface="+mn-lt"/>
                <a:cs typeface="+mn-lt"/>
              </a:rPr>
              <a:t> </a:t>
            </a:r>
            <a:r>
              <a:rPr lang="et-EE" sz="2400" dirty="0" err="1">
                <a:ea typeface="+mn-lt"/>
                <a:cs typeface="+mn-lt"/>
              </a:rPr>
              <a:t>cancers</a:t>
            </a:r>
            <a:endParaRPr lang="et-EE" sz="2400" dirty="0">
              <a:cs typeface="Calibri"/>
            </a:endParaRPr>
          </a:p>
          <a:p>
            <a:r>
              <a:rPr lang="et-EE" sz="2400" dirty="0" err="1">
                <a:ea typeface="+mn-lt"/>
                <a:cs typeface="+mn-lt"/>
              </a:rPr>
              <a:t>Makes</a:t>
            </a:r>
            <a:r>
              <a:rPr lang="et-EE" sz="2400" dirty="0">
                <a:ea typeface="+mn-lt"/>
                <a:cs typeface="+mn-lt"/>
              </a:rPr>
              <a:t> </a:t>
            </a:r>
            <a:r>
              <a:rPr lang="et-EE" sz="2400" dirty="0" err="1">
                <a:ea typeface="+mn-lt"/>
                <a:cs typeface="+mn-lt"/>
              </a:rPr>
              <a:t>bones</a:t>
            </a:r>
            <a:r>
              <a:rPr lang="et-EE" sz="2400" dirty="0">
                <a:ea typeface="+mn-lt"/>
                <a:cs typeface="+mn-lt"/>
              </a:rPr>
              <a:t> and </a:t>
            </a:r>
            <a:r>
              <a:rPr lang="et-EE" sz="2400" dirty="0" err="1">
                <a:ea typeface="+mn-lt"/>
                <a:cs typeface="+mn-lt"/>
              </a:rPr>
              <a:t>muscles</a:t>
            </a:r>
            <a:r>
              <a:rPr lang="et-EE" sz="2400" dirty="0">
                <a:ea typeface="+mn-lt"/>
                <a:cs typeface="+mn-lt"/>
              </a:rPr>
              <a:t> </a:t>
            </a:r>
            <a:r>
              <a:rPr lang="et-EE" sz="2400" dirty="0" err="1">
                <a:ea typeface="+mn-lt"/>
                <a:cs typeface="+mn-lt"/>
              </a:rPr>
              <a:t>strong</a:t>
            </a:r>
            <a:r>
              <a:rPr lang="et-EE" sz="2400" dirty="0">
                <a:ea typeface="+mn-lt"/>
                <a:cs typeface="+mn-lt"/>
              </a:rPr>
              <a:t>: </a:t>
            </a:r>
            <a:r>
              <a:rPr lang="et-EE" sz="2400" dirty="0" err="1">
                <a:ea typeface="+mn-lt"/>
                <a:cs typeface="+mn-lt"/>
              </a:rPr>
              <a:t>helps</a:t>
            </a:r>
            <a:r>
              <a:rPr lang="et-EE" sz="2400" dirty="0">
                <a:ea typeface="+mn-lt"/>
                <a:cs typeface="+mn-lt"/>
              </a:rPr>
              <a:t> manage a</a:t>
            </a:r>
            <a:r>
              <a:rPr lang="et-EE" sz="2400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rthritis</a:t>
            </a:r>
            <a:endParaRPr lang="et-EE" sz="2400" dirty="0"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t-EE" sz="2400" dirty="0" err="1">
                <a:ea typeface="+mn-lt"/>
                <a:cs typeface="+mn-lt"/>
              </a:rPr>
              <a:t>Prevents</a:t>
            </a:r>
            <a:r>
              <a:rPr lang="et-EE" sz="2400" dirty="0">
                <a:ea typeface="+mn-lt"/>
                <a:cs typeface="+mn-lt"/>
              </a:rPr>
              <a:t> </a:t>
            </a:r>
            <a:r>
              <a:rPr lang="et-EE" sz="2400" dirty="0" err="1">
                <a:ea typeface="+mn-lt"/>
                <a:cs typeface="+mn-lt"/>
              </a:rPr>
              <a:t>falls</a:t>
            </a:r>
            <a:endParaRPr lang="et-EE" sz="2400" dirty="0" err="1">
              <a:cs typeface="Calibri"/>
            </a:endParaRPr>
          </a:p>
          <a:p>
            <a:r>
              <a:rPr lang="et-EE" sz="2400" dirty="0" err="1">
                <a:ea typeface="+mn-lt"/>
                <a:cs typeface="+mn-lt"/>
              </a:rPr>
              <a:t>Helps</a:t>
            </a:r>
            <a:r>
              <a:rPr lang="et-EE" sz="2400" dirty="0">
                <a:ea typeface="+mn-lt"/>
                <a:cs typeface="+mn-lt"/>
              </a:rPr>
              <a:t> </a:t>
            </a:r>
            <a:r>
              <a:rPr lang="et-EE" sz="2400" dirty="0" err="1">
                <a:ea typeface="+mn-lt"/>
                <a:cs typeface="+mn-lt"/>
              </a:rPr>
              <a:t>to</a:t>
            </a:r>
            <a:r>
              <a:rPr lang="et-EE" sz="2400" dirty="0">
                <a:ea typeface="+mn-lt"/>
                <a:cs typeface="+mn-lt"/>
              </a:rPr>
              <a:t> </a:t>
            </a:r>
            <a:r>
              <a:rPr lang="et-EE" sz="2400" dirty="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 chronic diseases</a:t>
            </a:r>
            <a:endParaRPr lang="et-EE" sz="2400" dirty="0">
              <a:cs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t-EE" sz="2400">
              <a:solidFill>
                <a:srgbClr val="000000"/>
              </a:solidFill>
              <a:ea typeface="+mn-lt"/>
              <a:cs typeface="+mn-lt"/>
            </a:endParaRPr>
          </a:p>
          <a:p>
            <a:endParaRPr lang="et-EE">
              <a:cs typeface="Calibri"/>
            </a:endParaRPr>
          </a:p>
          <a:p>
            <a:pPr marL="0" indent="0">
              <a:buNone/>
            </a:pPr>
            <a:endParaRPr lang="et-EE">
              <a:cs typeface="Calibri"/>
            </a:endParaRPr>
          </a:p>
          <a:p>
            <a:pPr lvl="1"/>
            <a:endParaRPr lang="et-EE">
              <a:cs typeface="Calibri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3FD29C76-2638-95AE-26C1-61ADA35EA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6360" y="1360212"/>
            <a:ext cx="4707516" cy="447453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et-EE" sz="2000">
              <a:cs typeface="Calibri"/>
            </a:endParaRPr>
          </a:p>
          <a:p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Elevation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in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core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body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endParaRPr lang="et-EE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temperature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signals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the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body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clock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that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it's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time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to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be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awake</a:t>
            </a:r>
            <a:endParaRPr lang="et-EE" dirty="0" err="1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After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about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30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to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90 minutes,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the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core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body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temperature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endParaRPr lang="et-EE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starts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to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fall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. </a:t>
            </a:r>
            <a:endParaRPr lang="et-EE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The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decline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helps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to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facilitate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 </a:t>
            </a:r>
            <a:r>
              <a:rPr lang="et-EE" sz="2000" b="1" dirty="0" err="1">
                <a:solidFill>
                  <a:srgbClr val="202124"/>
                </a:solidFill>
                <a:latin typeface="Arial"/>
                <a:cs typeface="Arial"/>
              </a:rPr>
              <a:t>sleepiness</a:t>
            </a:r>
            <a:r>
              <a:rPr lang="et-EE" sz="2000" b="1" dirty="0">
                <a:solidFill>
                  <a:srgbClr val="202124"/>
                </a:solidFill>
                <a:latin typeface="Arial"/>
                <a:cs typeface="Arial"/>
              </a:rPr>
              <a:t>. </a:t>
            </a:r>
            <a:endParaRPr lang="et-EE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t-EE" sz="1300" b="1" dirty="0">
                <a:solidFill>
                  <a:srgbClr val="202124"/>
                </a:solidFill>
                <a:latin typeface="Arial"/>
                <a:cs typeface="Arial"/>
              </a:rPr>
              <a:t>(</a:t>
            </a:r>
            <a:r>
              <a:rPr lang="et-EE" sz="1300" dirty="0">
                <a:solidFill>
                  <a:srgbClr val="202124"/>
                </a:solidFill>
                <a:latin typeface="Arial"/>
                <a:cs typeface="Arial"/>
                <a:hlinkClick r:id="rId5"/>
              </a:rPr>
              <a:t>https://www.hopkinsmedicine.org/health/wellness-and-prevention/exercising-for-better-sleep</a:t>
            </a:r>
            <a:r>
              <a:rPr lang="et-EE" sz="1300" dirty="0">
                <a:solidFill>
                  <a:srgbClr val="202124"/>
                </a:solidFill>
                <a:latin typeface="Arial"/>
                <a:cs typeface="Arial"/>
              </a:rPr>
              <a:t>)</a:t>
            </a:r>
            <a:endParaRPr lang="et-EE" dirty="0">
              <a:cs typeface="Calibri"/>
            </a:endParaRPr>
          </a:p>
        </p:txBody>
      </p:sp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33AD3120-B505-5EAF-5BC2-CCCF7B276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72" y="6105804"/>
            <a:ext cx="5484180" cy="572236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DCBB7E49-E9B8-6E99-DF39-33B754791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006" y="5118762"/>
            <a:ext cx="1471104" cy="16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5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93A062F-98C9-2BD5-18D3-D01E19B9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ea typeface="+mj-lt"/>
                <a:cs typeface="+mj-lt"/>
              </a:rPr>
              <a:t>Basic </a:t>
            </a:r>
            <a:r>
              <a:rPr lang="et-EE" sz="2800" err="1">
                <a:ea typeface="+mj-lt"/>
                <a:cs typeface="+mj-lt"/>
              </a:rPr>
              <a:t>rules</a:t>
            </a:r>
            <a:r>
              <a:rPr lang="et-EE" sz="2800">
                <a:ea typeface="+mj-lt"/>
                <a:cs typeface="+mj-lt"/>
              </a:rPr>
              <a:t> of </a:t>
            </a:r>
            <a:r>
              <a:rPr lang="et-EE" sz="2800" err="1">
                <a:ea typeface="+mj-lt"/>
                <a:cs typeface="+mj-lt"/>
              </a:rPr>
              <a:t>physical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activity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to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gain</a:t>
            </a:r>
            <a:r>
              <a:rPr lang="et-EE" sz="2800">
                <a:ea typeface="+mj-lt"/>
                <a:cs typeface="+mj-lt"/>
              </a:rPr>
              <a:t> and </a:t>
            </a:r>
            <a:r>
              <a:rPr lang="et-EE" sz="2800" err="1">
                <a:ea typeface="+mj-lt"/>
                <a:cs typeface="+mj-lt"/>
              </a:rPr>
              <a:t>remain</a:t>
            </a:r>
            <a:r>
              <a:rPr lang="et-EE" sz="2800">
                <a:ea typeface="+mj-lt"/>
                <a:cs typeface="+mj-lt"/>
              </a:rPr>
              <a:t> </a:t>
            </a:r>
            <a:br>
              <a:rPr lang="et-EE" sz="2800">
                <a:ea typeface="+mj-lt"/>
                <a:cs typeface="+mj-lt"/>
              </a:rPr>
            </a:br>
            <a:r>
              <a:rPr lang="et-EE" sz="2800" err="1">
                <a:ea typeface="+mj-lt"/>
                <a:cs typeface="+mj-lt"/>
              </a:rPr>
              <a:t>normal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sleep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000">
                <a:ea typeface="+mj-lt"/>
                <a:cs typeface="+mj-lt"/>
              </a:rPr>
              <a:t>https://health.gov/sites/default/files/2019-09/</a:t>
            </a:r>
          </a:p>
          <a:p>
            <a:endParaRPr lang="et-EE" sz="2800">
              <a:cs typeface="Calibri Light"/>
            </a:endParaRPr>
          </a:p>
        </p:txBody>
      </p:sp>
      <p:pic>
        <p:nvPicPr>
          <p:cNvPr id="4" name="Sisu kohatäide 3" descr="Pilt, millel on kujutatud tekst, kuvatõmmis, Font, disain&#10;&#10;Kirjeldus on genereeritud automaatselt">
            <a:extLst>
              <a:ext uri="{FF2B5EF4-FFF2-40B4-BE49-F238E27FC236}">
                <a16:creationId xmlns:a16="http://schemas.microsoft.com/office/drawing/2014/main" id="{389C8B97-4E13-F7EC-873E-71384DD1F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103" y="1757182"/>
            <a:ext cx="4209553" cy="4351338"/>
          </a:xfrm>
        </p:spPr>
      </p:pic>
      <p:pic>
        <p:nvPicPr>
          <p:cNvPr id="5" name="Pilt 4" descr="Pilt, millel on kujutatud tekst, kuvatõmmis, Font, number&#10;&#10;Kirjeldus on genereeritud automaatselt">
            <a:extLst>
              <a:ext uri="{FF2B5EF4-FFF2-40B4-BE49-F238E27FC236}">
                <a16:creationId xmlns:a16="http://schemas.microsoft.com/office/drawing/2014/main" id="{A2B8804A-D56E-9B69-1265-B94660135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963" y="1346682"/>
            <a:ext cx="3585050" cy="1728061"/>
          </a:xfrm>
          <a:prstGeom prst="rect">
            <a:avLst/>
          </a:prstGeom>
        </p:spPr>
      </p:pic>
      <p:pic>
        <p:nvPicPr>
          <p:cNvPr id="6" name="Pilt 5" descr="Pilt, millel on kujutatud tekst, kuvatõmmis, Font, number&#10;&#10;Kirjeldus on genereeritud automaatselt">
            <a:extLst>
              <a:ext uri="{FF2B5EF4-FFF2-40B4-BE49-F238E27FC236}">
                <a16:creationId xmlns:a16="http://schemas.microsoft.com/office/drawing/2014/main" id="{2C4FE21E-CC1D-9ECA-1D64-F76DF9FD1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981" y="4459233"/>
            <a:ext cx="3311277" cy="1840792"/>
          </a:xfrm>
          <a:prstGeom prst="rect">
            <a:avLst/>
          </a:prstGeom>
        </p:spPr>
      </p:pic>
      <p:pic>
        <p:nvPicPr>
          <p:cNvPr id="7" name="Pilt 6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86002D2-B205-3BB0-13BB-F1345321F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66" y="6216776"/>
            <a:ext cx="4546476" cy="472362"/>
          </a:xfrm>
          <a:prstGeom prst="rect">
            <a:avLst/>
          </a:prstGeom>
        </p:spPr>
      </p:pic>
      <p:pic>
        <p:nvPicPr>
          <p:cNvPr id="8" name="Pilt 7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AFEF5CEC-ADD0-DE68-732D-FC4484B4C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763" y="3021182"/>
            <a:ext cx="1634417" cy="19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8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F87FA80-53FC-EAAF-6C4F-1ABBD3FA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latin typeface="Arial"/>
                <a:cs typeface="Arial"/>
              </a:rPr>
              <a:t>Pre-lecture</a:t>
            </a:r>
            <a:r>
              <a:rPr lang="et-EE">
                <a:latin typeface="Arial"/>
                <a:cs typeface="Arial"/>
              </a:rPr>
              <a:t> </a:t>
            </a:r>
            <a:r>
              <a:rPr lang="et-EE" err="1">
                <a:latin typeface="Arial"/>
                <a:cs typeface="Arial"/>
              </a:rPr>
              <a:t>preparation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4A998A1-023B-762B-D272-9B5EB71D4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t-EE" err="1">
                <a:solidFill>
                  <a:srgbClr val="212121"/>
                </a:solidFill>
                <a:ea typeface="+mn-lt"/>
                <a:cs typeface="+mn-lt"/>
              </a:rPr>
              <a:t>Sleep</a:t>
            </a:r>
            <a:r>
              <a:rPr lang="et-EE">
                <a:solidFill>
                  <a:srgbClr val="212121"/>
                </a:solidFill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12121"/>
                </a:solidFill>
                <a:ea typeface="+mn-lt"/>
                <a:cs typeface="+mn-lt"/>
              </a:rPr>
              <a:t>hygien</a:t>
            </a:r>
            <a:r>
              <a:rPr lang="et-EE">
                <a:solidFill>
                  <a:srgbClr val="212121"/>
                </a:solidFill>
                <a:ea typeface="+mn-lt"/>
                <a:cs typeface="+mn-lt"/>
              </a:rPr>
              <a:t> </a:t>
            </a:r>
            <a:r>
              <a:rPr lang="et-EE">
                <a:solidFill>
                  <a:srgbClr val="0563C1"/>
                </a:solidFill>
                <a:ea typeface="+mn-lt"/>
                <a:cs typeface="+mn-lt"/>
                <a:hlinkClick r:id="rId2"/>
              </a:rPr>
              <a:t>https://www.sleepfoundation.org/sleep-hygiene</a:t>
            </a:r>
            <a:endParaRPr lang="et-EE">
              <a:cs typeface="Calibri" panose="020F0502020204030204"/>
            </a:endParaRPr>
          </a:p>
          <a:p>
            <a:r>
              <a:rPr lang="et-EE" err="1">
                <a:ea typeface="+mn-lt"/>
                <a:cs typeface="+mn-lt"/>
              </a:rPr>
              <a:t>How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to</a:t>
            </a:r>
            <a:r>
              <a:rPr lang="et-EE">
                <a:ea typeface="+mn-lt"/>
                <a:cs typeface="+mn-lt"/>
              </a:rPr>
              <a:t> Design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Ideal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Bedroom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for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Sleep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>
                <a:solidFill>
                  <a:srgbClr val="1155CC"/>
                </a:solidFill>
                <a:ea typeface="+mn-lt"/>
                <a:cs typeface="+mn-lt"/>
                <a:hlinkClick r:id="rId3"/>
              </a:rPr>
              <a:t>https://www.sleepfoundation.org/bedroom-environment/how-to-design-the-ideal-bedroom-for-sleep</a:t>
            </a:r>
            <a:endParaRPr lang="et-EE"/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881C9D7B-DBB5-71E3-8287-47C747790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05" y="5639727"/>
            <a:ext cx="7381782" cy="771983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1970E31D-F0D9-493E-2F16-BF5F50284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045" y="-2543"/>
            <a:ext cx="1293551" cy="14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78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AC09BAA-03FD-A325-B5BC-189A54EC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ea typeface="+mj-lt"/>
                <a:cs typeface="+mj-lt"/>
              </a:rPr>
              <a:t>Basic </a:t>
            </a:r>
            <a:r>
              <a:rPr lang="et-EE" sz="2800" err="1">
                <a:ea typeface="+mj-lt"/>
                <a:cs typeface="+mj-lt"/>
              </a:rPr>
              <a:t>rules</a:t>
            </a:r>
            <a:r>
              <a:rPr lang="et-EE" sz="2800">
                <a:ea typeface="+mj-lt"/>
                <a:cs typeface="+mj-lt"/>
              </a:rPr>
              <a:t> of </a:t>
            </a:r>
            <a:r>
              <a:rPr lang="et-EE" sz="2800" err="1">
                <a:ea typeface="+mj-lt"/>
                <a:cs typeface="+mj-lt"/>
              </a:rPr>
              <a:t>physical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activity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to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gain</a:t>
            </a:r>
            <a:r>
              <a:rPr lang="et-EE" sz="2800">
                <a:ea typeface="+mj-lt"/>
                <a:cs typeface="+mj-lt"/>
              </a:rPr>
              <a:t> and </a:t>
            </a:r>
            <a:r>
              <a:rPr lang="et-EE" sz="2800" err="1">
                <a:ea typeface="+mj-lt"/>
                <a:cs typeface="+mj-lt"/>
              </a:rPr>
              <a:t>remain</a:t>
            </a:r>
            <a:r>
              <a:rPr lang="et-EE" sz="2800">
                <a:ea typeface="+mj-lt"/>
                <a:cs typeface="+mj-lt"/>
              </a:rPr>
              <a:t> </a:t>
            </a:r>
            <a:br>
              <a:rPr lang="et-EE" sz="2800">
                <a:ea typeface="+mj-lt"/>
                <a:cs typeface="+mj-lt"/>
              </a:rPr>
            </a:br>
            <a:r>
              <a:rPr lang="et-EE" sz="2800" err="1">
                <a:ea typeface="+mj-lt"/>
                <a:cs typeface="+mj-lt"/>
              </a:rPr>
              <a:t>normal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sleep</a:t>
            </a:r>
            <a:r>
              <a:rPr lang="et-EE" sz="2800">
                <a:ea typeface="+mj-lt"/>
                <a:cs typeface="+mj-lt"/>
              </a:rPr>
              <a:t> </a:t>
            </a:r>
            <a:endParaRPr lang="et-EE" sz="2800">
              <a:cs typeface="Calibri Ligh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7690952-0146-B8D9-D5B5-4E8220FBC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72" y="1820076"/>
            <a:ext cx="78867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t-EE" err="1">
                <a:cs typeface="Calibri"/>
              </a:rPr>
              <a:t>Expect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changes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when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aging</a:t>
            </a:r>
            <a:r>
              <a:rPr lang="et-EE">
                <a:cs typeface="Calibri"/>
              </a:rPr>
              <a:t> </a:t>
            </a:r>
            <a:r>
              <a:rPr lang="et-EE" sz="2000">
                <a:cs typeface="Calibri"/>
              </a:rPr>
              <a:t>(</a:t>
            </a:r>
            <a:r>
              <a:rPr lang="et-EE" sz="2000" err="1">
                <a:solidFill>
                  <a:srgbClr val="444444"/>
                </a:solidFill>
                <a:latin typeface="Lucida Grande"/>
                <a:cs typeface="Calibri"/>
              </a:rPr>
              <a:t>Sterniczuk</a:t>
            </a:r>
            <a:r>
              <a:rPr lang="et-EE" sz="2000">
                <a:solidFill>
                  <a:srgbClr val="444444"/>
                </a:solidFill>
                <a:latin typeface="Lucida Grande"/>
                <a:cs typeface="Calibri"/>
              </a:rPr>
              <a:t> et </a:t>
            </a:r>
            <a:r>
              <a:rPr lang="et-EE" sz="2000" err="1">
                <a:solidFill>
                  <a:srgbClr val="444444"/>
                </a:solidFill>
                <a:latin typeface="Lucida Grande"/>
                <a:cs typeface="Calibri"/>
              </a:rPr>
              <a:t>al</a:t>
            </a:r>
            <a:r>
              <a:rPr lang="et-EE" sz="2000">
                <a:solidFill>
                  <a:srgbClr val="444444"/>
                </a:solidFill>
                <a:latin typeface="Lucida Grande"/>
                <a:cs typeface="Calibri"/>
              </a:rPr>
              <a:t> 2017)</a:t>
            </a:r>
            <a:r>
              <a:rPr lang="et-EE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lang="et-EE">
              <a:cs typeface="Calibri"/>
            </a:endParaRPr>
          </a:p>
          <a:p>
            <a:pPr marL="0" indent="0">
              <a:buNone/>
            </a:pPr>
            <a:endParaRPr lang="et-EE">
              <a:solidFill>
                <a:srgbClr val="000000"/>
              </a:solidFill>
              <a:ea typeface="+mn-lt"/>
              <a:cs typeface="+mn-lt"/>
            </a:endParaRPr>
          </a:p>
          <a:p>
            <a:pPr lvl="1"/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Sleep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patterns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tend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to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change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as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person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 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ages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. </a:t>
            </a:r>
            <a:endParaRPr lang="et-EE" sz="3200">
              <a:solidFill>
                <a:srgbClr val="000000"/>
              </a:solidFill>
              <a:ea typeface="+mn-lt"/>
              <a:cs typeface="+mn-lt"/>
            </a:endParaRPr>
          </a:p>
          <a:p>
            <a:pPr lvl="1"/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Most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people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find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that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 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aging</a:t>
            </a:r>
            <a:r>
              <a:rPr lang="et-EE" sz="320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causes</a:t>
            </a:r>
            <a:r>
              <a:rPr lang="et-EE" sz="320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them</a:t>
            </a:r>
            <a:r>
              <a:rPr lang="et-EE" sz="320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to</a:t>
            </a:r>
            <a:r>
              <a:rPr lang="et-EE" sz="3200">
                <a:solidFill>
                  <a:srgbClr val="040C28"/>
                </a:solidFill>
                <a:ea typeface="+mn-lt"/>
                <a:cs typeface="+mn-lt"/>
              </a:rPr>
              <a:t> have a 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harder</a:t>
            </a:r>
            <a:r>
              <a:rPr lang="et-EE" sz="320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time</a:t>
            </a:r>
            <a:r>
              <a:rPr lang="et-EE" sz="320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falling</a:t>
            </a:r>
            <a:r>
              <a:rPr lang="et-EE" sz="3200">
                <a:solidFill>
                  <a:srgbClr val="040C28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040C28"/>
                </a:solidFill>
                <a:ea typeface="+mn-lt"/>
                <a:cs typeface="+mn-lt"/>
              </a:rPr>
              <a:t>asleep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. </a:t>
            </a:r>
            <a:endParaRPr lang="et-EE" sz="3200">
              <a:solidFill>
                <a:srgbClr val="000000"/>
              </a:solidFill>
              <a:ea typeface="+mn-lt"/>
              <a:cs typeface="+mn-lt"/>
            </a:endParaRPr>
          </a:p>
          <a:p>
            <a:pPr lvl="1"/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Waking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up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more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often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during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the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night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and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earlier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in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the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morning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.</a:t>
            </a:r>
            <a:endParaRPr lang="et-EE" sz="3200">
              <a:solidFill>
                <a:srgbClr val="000000"/>
              </a:solidFill>
              <a:ea typeface="+mn-lt"/>
              <a:cs typeface="+mn-lt"/>
            </a:endParaRPr>
          </a:p>
          <a:p>
            <a:pPr lvl="1"/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Total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sleep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time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stays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the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same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or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is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slightly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decreased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(6.5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to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7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hours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per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 </a:t>
            </a:r>
            <a:r>
              <a:rPr lang="et-EE" sz="3200" err="1">
                <a:solidFill>
                  <a:srgbClr val="202124"/>
                </a:solidFill>
                <a:ea typeface="+mn-lt"/>
                <a:cs typeface="+mn-lt"/>
              </a:rPr>
              <a:t>night</a:t>
            </a:r>
            <a:r>
              <a:rPr lang="et-EE" sz="3200">
                <a:solidFill>
                  <a:srgbClr val="202124"/>
                </a:solidFill>
                <a:ea typeface="+mn-lt"/>
                <a:cs typeface="+mn-lt"/>
              </a:rPr>
              <a:t>).</a:t>
            </a:r>
            <a:endParaRPr lang="et-EE" sz="3200">
              <a:cs typeface="Calibri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DDF141CF-FCD9-732D-1A34-FE90FF25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1" y="6172387"/>
            <a:ext cx="4746224" cy="494556"/>
          </a:xfrm>
          <a:prstGeom prst="rect">
            <a:avLst/>
          </a:prstGeom>
        </p:spPr>
      </p:pic>
      <p:pic>
        <p:nvPicPr>
          <p:cNvPr id="6" name="Pilt 5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189E9192-C119-2E16-9907-021C7169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388" y="5368215"/>
            <a:ext cx="1207180" cy="14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7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093BDC5-890D-4548-4A30-8369150A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ea typeface="+mj-lt"/>
                <a:cs typeface="+mj-lt"/>
              </a:rPr>
              <a:t>Basic </a:t>
            </a:r>
            <a:r>
              <a:rPr lang="et-EE" sz="2800" err="1">
                <a:ea typeface="+mj-lt"/>
                <a:cs typeface="+mj-lt"/>
              </a:rPr>
              <a:t>rules</a:t>
            </a:r>
            <a:r>
              <a:rPr lang="et-EE" sz="2800">
                <a:ea typeface="+mj-lt"/>
                <a:cs typeface="+mj-lt"/>
              </a:rPr>
              <a:t> of </a:t>
            </a:r>
            <a:r>
              <a:rPr lang="et-EE" sz="2800" err="1">
                <a:ea typeface="+mj-lt"/>
                <a:cs typeface="+mj-lt"/>
              </a:rPr>
              <a:t>physical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activity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to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gain</a:t>
            </a:r>
            <a:r>
              <a:rPr lang="et-EE" sz="2800">
                <a:ea typeface="+mj-lt"/>
                <a:cs typeface="+mj-lt"/>
              </a:rPr>
              <a:t> and </a:t>
            </a:r>
            <a:r>
              <a:rPr lang="et-EE" sz="2800" err="1">
                <a:ea typeface="+mj-lt"/>
                <a:cs typeface="+mj-lt"/>
              </a:rPr>
              <a:t>remain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normal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sleep</a:t>
            </a:r>
            <a:r>
              <a:rPr lang="et-EE" sz="2000">
                <a:ea typeface="+mj-lt"/>
                <a:cs typeface="+mj-lt"/>
              </a:rPr>
              <a:t>  (</a:t>
            </a:r>
            <a:r>
              <a:rPr lang="et-EE" sz="2000" err="1">
                <a:solidFill>
                  <a:srgbClr val="333333"/>
                </a:solidFill>
                <a:ea typeface="+mj-lt"/>
                <a:cs typeface="+mj-lt"/>
              </a:rPr>
              <a:t>Ohayon</a:t>
            </a:r>
            <a:r>
              <a:rPr lang="et-EE" sz="2000">
                <a:solidFill>
                  <a:srgbClr val="333333"/>
                </a:solidFill>
                <a:ea typeface="+mj-lt"/>
                <a:cs typeface="+mj-lt"/>
              </a:rPr>
              <a:t> et </a:t>
            </a:r>
            <a:r>
              <a:rPr lang="et-EE" sz="2000" err="1">
                <a:solidFill>
                  <a:srgbClr val="333333"/>
                </a:solidFill>
                <a:ea typeface="+mj-lt"/>
                <a:cs typeface="+mj-lt"/>
              </a:rPr>
              <a:t>al</a:t>
            </a:r>
            <a:r>
              <a:rPr lang="et-EE" sz="2000">
                <a:solidFill>
                  <a:srgbClr val="333333"/>
                </a:solidFill>
                <a:ea typeface="+mj-lt"/>
                <a:cs typeface="+mj-lt"/>
              </a:rPr>
              <a:t> 2004; </a:t>
            </a:r>
            <a:r>
              <a:rPr lang="et-EE" sz="2000" err="1">
                <a:solidFill>
                  <a:srgbClr val="333333"/>
                </a:solidFill>
                <a:ea typeface="+mj-lt"/>
                <a:cs typeface="+mj-lt"/>
              </a:rPr>
              <a:t>Cooke</a:t>
            </a:r>
            <a:r>
              <a:rPr lang="et-EE" sz="2000">
                <a:solidFill>
                  <a:srgbClr val="333333"/>
                </a:solidFill>
                <a:ea typeface="+mj-lt"/>
                <a:cs typeface="+mj-lt"/>
              </a:rPr>
              <a:t>, </a:t>
            </a:r>
            <a:r>
              <a:rPr lang="et-EE" sz="2000" err="1">
                <a:solidFill>
                  <a:srgbClr val="333333"/>
                </a:solidFill>
                <a:ea typeface="+mj-lt"/>
                <a:cs typeface="+mj-lt"/>
              </a:rPr>
              <a:t>Ancoli</a:t>
            </a:r>
            <a:r>
              <a:rPr lang="et-EE" sz="2000">
                <a:solidFill>
                  <a:srgbClr val="333333"/>
                </a:solidFill>
                <a:ea typeface="+mj-lt"/>
                <a:cs typeface="+mj-lt"/>
              </a:rPr>
              <a:t>-Israel, 2011)</a:t>
            </a:r>
            <a:endParaRPr lang="et-EE" sz="2000"/>
          </a:p>
        </p:txBody>
      </p:sp>
      <p:pic>
        <p:nvPicPr>
          <p:cNvPr id="4" name="Sisu kohatäide 3" descr="Pilt, millel on kujutatud tekst, kuvatõmmis, disain&#10;&#10;Kirjeldus on genereeritud automaatselt">
            <a:extLst>
              <a:ext uri="{FF2B5EF4-FFF2-40B4-BE49-F238E27FC236}">
                <a16:creationId xmlns:a16="http://schemas.microsoft.com/office/drawing/2014/main" id="{E13F7C3D-100B-6B0C-2516-E8E9DB632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40" y="3745422"/>
            <a:ext cx="6017345" cy="3003043"/>
          </a:xfrm>
        </p:spPr>
      </p:pic>
      <p:pic>
        <p:nvPicPr>
          <p:cNvPr id="5" name="Pilt 4" descr="Pilt, millel on kujutatud tekst, kuvatõmmis, Font, järjekord&#10;&#10;Kirjeldus on genereeritud automaatselt">
            <a:extLst>
              <a:ext uri="{FF2B5EF4-FFF2-40B4-BE49-F238E27FC236}">
                <a16:creationId xmlns:a16="http://schemas.microsoft.com/office/drawing/2014/main" id="{78E3563F-A6FF-3E43-589E-1C59D57FB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02" y="1585297"/>
            <a:ext cx="3925039" cy="1995099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476F3925-239B-3FB2-0120-1A03A41D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614" y="6427620"/>
            <a:ext cx="2743200" cy="283712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6EB17A6A-6358-AE20-8A38-4A1B69392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462" y="4957855"/>
            <a:ext cx="1177032" cy="13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98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he calendar on a table stacked on top of notebooks">
            <a:extLst>
              <a:ext uri="{FF2B5EF4-FFF2-40B4-BE49-F238E27FC236}">
                <a16:creationId xmlns:a16="http://schemas.microsoft.com/office/drawing/2014/main" id="{319AC247-65B7-396E-B519-81BA9D864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6" r="4" b="4"/>
          <a:stretch/>
        </p:blipFill>
        <p:spPr>
          <a:xfrm>
            <a:off x="-4104" y="857257"/>
            <a:ext cx="9148104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5300234" cy="51435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9D544399-6F3B-3142-C9B1-82B57A05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21" y="188492"/>
            <a:ext cx="6628555" cy="2769021"/>
          </a:xfrm>
          <a:noFill/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700">
                <a:solidFill>
                  <a:schemeClr val="bg1"/>
                </a:solidFill>
              </a:rPr>
              <a:t>Following sleep. How to know if there is a sleep disorder? </a:t>
            </a:r>
          </a:p>
          <a:p>
            <a:r>
              <a:rPr lang="en-US" sz="2700">
                <a:solidFill>
                  <a:schemeClr val="bg1"/>
                </a:solidFill>
              </a:rPr>
              <a:t>Excessive daytime sleepiness. Sleep diary </a:t>
            </a:r>
          </a:p>
        </p:txBody>
      </p:sp>
    </p:spTree>
    <p:extLst>
      <p:ext uri="{BB962C8B-B14F-4D97-AF65-F5344CB8AC3E}">
        <p14:creationId xmlns:p14="http://schemas.microsoft.com/office/powerpoint/2010/main" val="720660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AF29F50-14DB-FE61-5ACD-E482E666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750"/>
              </a:spcBef>
            </a:pPr>
            <a:r>
              <a:rPr lang="et-EE" sz="2800" err="1">
                <a:latin typeface="Arial"/>
                <a:cs typeface="Arial"/>
              </a:rPr>
              <a:t>Following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sleep</a:t>
            </a:r>
            <a:r>
              <a:rPr lang="et-EE" sz="2800">
                <a:latin typeface="Arial"/>
                <a:cs typeface="Arial"/>
              </a:rPr>
              <a:t>. </a:t>
            </a:r>
            <a:r>
              <a:rPr lang="et-EE" sz="2800" err="1">
                <a:latin typeface="Arial"/>
                <a:cs typeface="Arial"/>
              </a:rPr>
              <a:t>How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to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know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if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there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is</a:t>
            </a:r>
            <a:r>
              <a:rPr lang="et-EE" sz="2800">
                <a:latin typeface="Arial"/>
                <a:cs typeface="Arial"/>
              </a:rPr>
              <a:t> a </a:t>
            </a:r>
            <a:r>
              <a:rPr lang="et-EE" sz="2800" err="1">
                <a:latin typeface="Arial"/>
                <a:cs typeface="Arial"/>
              </a:rPr>
              <a:t>sleep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disorder</a:t>
            </a:r>
            <a:r>
              <a:rPr lang="et-EE" sz="2800">
                <a:latin typeface="Arial"/>
                <a:cs typeface="Arial"/>
              </a:rPr>
              <a:t>?  </a:t>
            </a:r>
            <a:r>
              <a:rPr lang="et-EE" sz="2000">
                <a:ea typeface="+mj-lt"/>
                <a:cs typeface="+mj-lt"/>
              </a:rPr>
              <a:t>https://mind.help/topic/sleep/sleep-disorders/</a:t>
            </a:r>
            <a:endParaRPr lang="en-US" sz="2000">
              <a:latin typeface="Arial"/>
              <a:cs typeface="Arial"/>
            </a:endParaRPr>
          </a:p>
          <a:p>
            <a:pPr>
              <a:spcBef>
                <a:spcPts val="750"/>
              </a:spcBef>
            </a:pPr>
            <a:endParaRPr lang="et-EE" sz="1800">
              <a:latin typeface="Arial"/>
              <a:cs typeface="Arial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4716840-1634-BAEE-59BC-02C63748A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51" y="1497098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err="1">
                <a:cs typeface="Calibri"/>
              </a:rPr>
              <a:t>Patient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presents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with</a:t>
            </a:r>
            <a:r>
              <a:rPr lang="et-EE">
                <a:cs typeface="Calibri"/>
              </a:rPr>
              <a:t>:</a:t>
            </a:r>
          </a:p>
          <a:p>
            <a:pPr lvl="1"/>
            <a:endParaRPr lang="et-EE">
              <a:cs typeface="Calibri"/>
            </a:endParaRPr>
          </a:p>
        </p:txBody>
      </p:sp>
      <p:pic>
        <p:nvPicPr>
          <p:cNvPr id="4" name="Pilt 3" descr="Pilt, millel on kujutatud tekst, kuvatõmmis, Inimese nägu, joonisfilm&#10;&#10;Kirjeldus on genereeritud automaatselt">
            <a:extLst>
              <a:ext uri="{FF2B5EF4-FFF2-40B4-BE49-F238E27FC236}">
                <a16:creationId xmlns:a16="http://schemas.microsoft.com/office/drawing/2014/main" id="{098E16C3-D3DD-9D97-3954-7537A1B9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8" y="2022084"/>
            <a:ext cx="6137977" cy="4476998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9AC07D65-B45E-633D-662D-E774A5A2B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90" y="6538591"/>
            <a:ext cx="2743200" cy="283712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D8E5EE74-5B20-57FB-DA7D-809DF2D9C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691" y="5362899"/>
            <a:ext cx="1226968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5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F941F0C-CFCD-88EA-09E3-958562E2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750"/>
              </a:spcBef>
            </a:pPr>
            <a:r>
              <a:rPr lang="et-EE" sz="2800" dirty="0" err="1">
                <a:latin typeface="Arial"/>
                <a:cs typeface="Arial"/>
              </a:rPr>
              <a:t>Excessive</a:t>
            </a:r>
            <a:r>
              <a:rPr lang="et-EE" sz="2800" dirty="0">
                <a:latin typeface="Arial"/>
                <a:cs typeface="Arial"/>
              </a:rPr>
              <a:t> </a:t>
            </a:r>
            <a:r>
              <a:rPr lang="et-EE" sz="2800" dirty="0" err="1">
                <a:latin typeface="Arial"/>
                <a:cs typeface="Arial"/>
              </a:rPr>
              <a:t>daytime</a:t>
            </a:r>
            <a:r>
              <a:rPr lang="et-EE" sz="2800" dirty="0">
                <a:latin typeface="Arial"/>
                <a:cs typeface="Arial"/>
              </a:rPr>
              <a:t> </a:t>
            </a:r>
            <a:r>
              <a:rPr lang="et-EE" sz="2800" dirty="0" err="1">
                <a:latin typeface="Arial"/>
                <a:cs typeface="Arial"/>
              </a:rPr>
              <a:t>sleepiness</a:t>
            </a:r>
            <a:r>
              <a:rPr lang="et-EE" sz="1800" dirty="0">
                <a:latin typeface="Arial"/>
                <a:cs typeface="Arial"/>
              </a:rPr>
              <a:t> (</a:t>
            </a:r>
            <a:r>
              <a:rPr lang="et-EE" sz="1800" dirty="0">
                <a:ea typeface="+mj-lt"/>
                <a:cs typeface="+mj-lt"/>
              </a:rPr>
              <a:t>https://www.mayoclinicproceedings.org/article/S0025-6196%2820%2930984-8/fulltext)</a:t>
            </a:r>
            <a:endParaRPr lang="et-EE" sz="1800" dirty="0">
              <a:latin typeface="Arial"/>
              <a:cs typeface="Arial"/>
            </a:endParaRPr>
          </a:p>
        </p:txBody>
      </p:sp>
      <p:pic>
        <p:nvPicPr>
          <p:cNvPr id="4" name="Sisu kohatäide 3" descr="Pilt, millel on kujutatud tekst, kuvatõmmis, järjekord, Paralleelne&#10;&#10;Kirjeldus on genereeritud automaatselt">
            <a:extLst>
              <a:ext uri="{FF2B5EF4-FFF2-40B4-BE49-F238E27FC236}">
                <a16:creationId xmlns:a16="http://schemas.microsoft.com/office/drawing/2014/main" id="{B1AD6AB8-A36C-5A6C-02C1-1506CF363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05" y="1579230"/>
            <a:ext cx="6505246" cy="4748308"/>
          </a:xfr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B0C6020F-BE45-443E-0316-8380BD70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01" y="6372135"/>
            <a:ext cx="4219112" cy="439071"/>
          </a:xfrm>
          <a:prstGeom prst="rect">
            <a:avLst/>
          </a:prstGeom>
        </p:spPr>
      </p:pic>
      <p:pic>
        <p:nvPicPr>
          <p:cNvPr id="6" name="Pilt 5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B2EC52F4-7E56-FC86-0185-2047E57C2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898" y="5035303"/>
            <a:ext cx="1379184" cy="16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46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876787E-EF5F-9F9D-D4DC-5F7122C6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5" y="2378"/>
            <a:ext cx="7886700" cy="1325563"/>
          </a:xfrm>
        </p:spPr>
        <p:txBody>
          <a:bodyPr>
            <a:normAutofit/>
          </a:bodyPr>
          <a:lstStyle/>
          <a:p>
            <a:r>
              <a:rPr lang="et-EE" sz="2800" err="1">
                <a:latin typeface="Arial"/>
                <a:cs typeface="Arial"/>
              </a:rPr>
              <a:t>Following</a:t>
            </a:r>
            <a:r>
              <a:rPr lang="et-EE" sz="2800">
                <a:latin typeface="Arial"/>
                <a:cs typeface="Arial"/>
              </a:rPr>
              <a:t>/ </a:t>
            </a:r>
            <a:r>
              <a:rPr lang="et-EE" sz="2800" err="1">
                <a:latin typeface="Arial"/>
                <a:cs typeface="Arial"/>
              </a:rPr>
              <a:t>recording</a:t>
            </a:r>
            <a:r>
              <a:rPr lang="et-EE" sz="2800">
                <a:latin typeface="Arial"/>
                <a:cs typeface="Arial"/>
              </a:rPr>
              <a:t> </a:t>
            </a:r>
            <a:r>
              <a:rPr lang="et-EE" sz="2800" err="1">
                <a:latin typeface="Arial"/>
                <a:cs typeface="Arial"/>
              </a:rPr>
              <a:t>sleep</a:t>
            </a:r>
            <a:r>
              <a:rPr lang="et-EE" sz="2800">
                <a:latin typeface="Arial"/>
                <a:cs typeface="Arial"/>
              </a:rPr>
              <a:t> (</a:t>
            </a:r>
            <a:r>
              <a:rPr lang="et-EE" sz="2800" err="1">
                <a:latin typeface="Arial"/>
                <a:cs typeface="Arial"/>
              </a:rPr>
              <a:t>Ometov</a:t>
            </a:r>
            <a:r>
              <a:rPr lang="et-EE" sz="2800">
                <a:latin typeface="Arial"/>
                <a:cs typeface="Arial"/>
              </a:rPr>
              <a:t> et </a:t>
            </a:r>
            <a:r>
              <a:rPr lang="et-EE" sz="2800" err="1">
                <a:latin typeface="Arial"/>
                <a:cs typeface="Arial"/>
              </a:rPr>
              <a:t>al</a:t>
            </a:r>
            <a:r>
              <a:rPr lang="et-EE" sz="2800">
                <a:latin typeface="Arial"/>
                <a:cs typeface="Arial"/>
              </a:rPr>
              <a:t> 2021)</a:t>
            </a:r>
            <a:endParaRPr lang="et-EE" sz="2800" err="1">
              <a:cs typeface="Calibri Ligh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1938BF5-06A9-883C-827A-19930788B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t-EE" err="1">
              <a:cs typeface="Calibri"/>
            </a:endParaRPr>
          </a:p>
          <a:p>
            <a:endParaRPr lang="et-EE">
              <a:cs typeface="Calibri"/>
            </a:endParaRPr>
          </a:p>
          <a:p>
            <a:endParaRPr lang="et-EE">
              <a:cs typeface="Calibri"/>
            </a:endParaRPr>
          </a:p>
        </p:txBody>
      </p:sp>
      <p:pic>
        <p:nvPicPr>
          <p:cNvPr id="4" name="Pilt 3" descr="Pilt, millel on kujutatud tekst, kuvatõmmis, diagramm, joonisfilm&#10;&#10;Kirjeldus on genereeritud automaatselt">
            <a:extLst>
              <a:ext uri="{FF2B5EF4-FFF2-40B4-BE49-F238E27FC236}">
                <a16:creationId xmlns:a16="http://schemas.microsoft.com/office/drawing/2014/main" id="{C3BB6618-5392-E216-A515-1E0DDB4D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77" y="1074030"/>
            <a:ext cx="4413211" cy="5024512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84A9778F-4D9F-E1E4-C4B3-2D35F7223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98" y="6349941"/>
            <a:ext cx="3692000" cy="383585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55E94999-1203-C196-EF1A-437D3751D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850" y="5329608"/>
            <a:ext cx="1188129" cy="13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35E5EA1-11D7-8BFB-2324-FF448FA0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750"/>
              </a:spcBef>
            </a:pPr>
            <a:r>
              <a:rPr lang="et-EE" sz="2800" err="1">
                <a:latin typeface="Arial"/>
                <a:cs typeface="Arial"/>
              </a:rPr>
              <a:t>Following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sleep</a:t>
            </a:r>
            <a:r>
              <a:rPr lang="et-EE" sz="2800">
                <a:latin typeface="Arial"/>
                <a:cs typeface="Arial"/>
              </a:rPr>
              <a:t>. </a:t>
            </a:r>
            <a:r>
              <a:rPr lang="et-EE" sz="2800" err="1">
                <a:latin typeface="Arial"/>
                <a:cs typeface="Arial"/>
              </a:rPr>
              <a:t>Sleep</a:t>
            </a:r>
            <a:r>
              <a:rPr lang="et-EE" sz="2800">
                <a:latin typeface="Arial"/>
                <a:cs typeface="Arial"/>
              </a:rPr>
              <a:t> </a:t>
            </a:r>
            <a:r>
              <a:rPr lang="et-EE" sz="2800" err="1">
                <a:latin typeface="Arial"/>
                <a:cs typeface="Arial"/>
              </a:rPr>
              <a:t>diary</a:t>
            </a:r>
            <a:r>
              <a:rPr lang="et-EE" sz="2800">
                <a:latin typeface="Arial"/>
                <a:cs typeface="Arial"/>
              </a:rPr>
              <a:t> (</a:t>
            </a:r>
            <a:r>
              <a:rPr lang="et-EE" sz="2800">
                <a:ea typeface="+mj-lt"/>
                <a:cs typeface="+mj-lt"/>
              </a:rPr>
              <a:t>https://www.uclahealth.org/sites/default/files/documents/sleepdiary.pdf)</a:t>
            </a:r>
            <a:endParaRPr lang="et-EE" sz="2800">
              <a:cs typeface="Calibri Light" panose="020F0302020204030204"/>
            </a:endParaRPr>
          </a:p>
        </p:txBody>
      </p:sp>
      <p:pic>
        <p:nvPicPr>
          <p:cNvPr id="4" name="Sisu kohatäide 3" descr="Pilt, millel on kujutatud tekst, kuvatõmmis, järjekord, Paralleelne&#10;&#10;Kirjeldus on genereeritud automaatselt">
            <a:extLst>
              <a:ext uri="{FF2B5EF4-FFF2-40B4-BE49-F238E27FC236}">
                <a16:creationId xmlns:a16="http://schemas.microsoft.com/office/drawing/2014/main" id="{ACC1E493-BB73-9F83-AC7E-50131D590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520" y="1825625"/>
            <a:ext cx="7622960" cy="4351338"/>
          </a:xfr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4D478875-442D-2B16-42B6-DC1EBBDE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50" y="6327746"/>
            <a:ext cx="4219112" cy="439071"/>
          </a:xfrm>
          <a:prstGeom prst="rect">
            <a:avLst/>
          </a:prstGeom>
        </p:spPr>
      </p:pic>
      <p:pic>
        <p:nvPicPr>
          <p:cNvPr id="6" name="Pilt 5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BC04D3DE-3318-1A5F-38EE-F0F87EC56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373" y="119293"/>
            <a:ext cx="585743" cy="6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40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770FDC8-7766-3539-1199-8858BA5E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54" y="1337310"/>
            <a:ext cx="2883854" cy="267462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450"/>
              <a:t>Estimating </a:t>
            </a:r>
            <a:br>
              <a:rPr lang="en-US" sz="3450"/>
            </a:br>
            <a:r>
              <a:rPr lang="en-US" sz="3450"/>
              <a:t>bedroom </a:t>
            </a:r>
            <a:br>
              <a:rPr lang="en-US" sz="3450"/>
            </a:br>
            <a:r>
              <a:rPr lang="en-US" sz="3450"/>
              <a:t>environment at hospital ward and at home 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4" y="4164200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Side view of a bed with side table and on it is an alarm clock and a white lamp">
            <a:extLst>
              <a:ext uri="{FF2B5EF4-FFF2-40B4-BE49-F238E27FC236}">
                <a16:creationId xmlns:a16="http://schemas.microsoft.com/office/drawing/2014/main" id="{E6E07BC2-D766-DF03-ADD7-AB0B4FC5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8" r="-1" b="-1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lt 3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73151961-9F41-6B8F-AC72-C6724829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92" y="4491545"/>
            <a:ext cx="1434669" cy="1686758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2E688FB7-432C-D40D-4A8A-753BF7CD0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64" y="6256522"/>
            <a:ext cx="4572000" cy="5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01EEF6E-92FA-84F0-7010-83B3E275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err="1">
                <a:latin typeface="Calibri Light"/>
                <a:cs typeface="Arial"/>
              </a:rPr>
              <a:t>Estimating</a:t>
            </a:r>
            <a:r>
              <a:rPr lang="et-EE" sz="3200">
                <a:latin typeface="Calibri Light"/>
                <a:cs typeface="Arial"/>
              </a:rPr>
              <a:t> </a:t>
            </a:r>
            <a:r>
              <a:rPr lang="et-EE" sz="3200" err="1">
                <a:latin typeface="Calibri Light"/>
                <a:cs typeface="Arial"/>
              </a:rPr>
              <a:t>bedroom</a:t>
            </a:r>
            <a:r>
              <a:rPr lang="et-EE" sz="3200">
                <a:latin typeface="Calibri Light"/>
                <a:cs typeface="Arial"/>
              </a:rPr>
              <a:t> </a:t>
            </a:r>
            <a:r>
              <a:rPr lang="et-EE" sz="3200" err="1">
                <a:latin typeface="Calibri Light"/>
                <a:cs typeface="Arial"/>
              </a:rPr>
              <a:t>environment</a:t>
            </a:r>
            <a:r>
              <a:rPr lang="et-EE" sz="3200">
                <a:latin typeface="Calibri Light"/>
                <a:cs typeface="Arial"/>
              </a:rPr>
              <a:t> at </a:t>
            </a:r>
            <a:r>
              <a:rPr lang="et-EE" sz="3200" err="1">
                <a:latin typeface="Calibri Light"/>
                <a:cs typeface="Arial"/>
              </a:rPr>
              <a:t>hospital</a:t>
            </a:r>
            <a:r>
              <a:rPr lang="et-EE" sz="3200">
                <a:latin typeface="Calibri Light"/>
                <a:cs typeface="Arial"/>
              </a:rPr>
              <a:t> </a:t>
            </a:r>
            <a:r>
              <a:rPr lang="et-EE" sz="3200" err="1">
                <a:latin typeface="Calibri Light"/>
                <a:cs typeface="Arial"/>
              </a:rPr>
              <a:t>ward</a:t>
            </a:r>
            <a:r>
              <a:rPr lang="et-EE" sz="3200">
                <a:latin typeface="Calibri Light"/>
                <a:cs typeface="Arial"/>
              </a:rPr>
              <a:t> and at </a:t>
            </a:r>
            <a:r>
              <a:rPr lang="et-EE" sz="3200" err="1">
                <a:latin typeface="Calibri Light"/>
                <a:cs typeface="Arial"/>
              </a:rPr>
              <a:t>home</a:t>
            </a:r>
            <a:r>
              <a:rPr lang="et-EE" sz="3200">
                <a:latin typeface="Calibri Light"/>
                <a:cs typeface="Arial"/>
              </a:rPr>
              <a:t>  </a:t>
            </a:r>
            <a:r>
              <a:rPr lang="et-EE" sz="1800">
                <a:ea typeface="+mj-lt"/>
                <a:cs typeface="+mj-lt"/>
              </a:rPr>
              <a:t>https://www.hopkinsmedicine.org/health/wellness-and-prevention/sleep</a:t>
            </a:r>
            <a:endParaRPr lang="et-EE" sz="1800">
              <a:latin typeface="Calibri Ligh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3F4E492-36D8-043C-B094-C5658BE009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t-EE" err="1">
                <a:cs typeface="Calibri"/>
              </a:rPr>
              <a:t>Light</a:t>
            </a:r>
            <a:endParaRPr lang="et-EE">
              <a:cs typeface="Calibri"/>
            </a:endParaRPr>
          </a:p>
          <a:p>
            <a:r>
              <a:rPr lang="et-EE" err="1">
                <a:cs typeface="Calibri"/>
              </a:rPr>
              <a:t>Noise</a:t>
            </a:r>
            <a:endParaRPr lang="et-EE">
              <a:cs typeface="Calibri"/>
            </a:endParaRPr>
          </a:p>
          <a:p>
            <a:r>
              <a:rPr lang="et-EE" err="1">
                <a:cs typeface="Calibri"/>
              </a:rPr>
              <a:t>Temperature</a:t>
            </a:r>
            <a:endParaRPr lang="et-EE">
              <a:cs typeface="Calibri"/>
            </a:endParaRPr>
          </a:p>
          <a:p>
            <a:r>
              <a:rPr lang="et-EE" dirty="0" err="1">
                <a:ea typeface="Calibri"/>
                <a:cs typeface="Calibri"/>
              </a:rPr>
              <a:t>Cleaness</a:t>
            </a:r>
            <a:r>
              <a:rPr lang="et-EE" dirty="0">
                <a:ea typeface="Calibri"/>
                <a:cs typeface="Calibri"/>
              </a:rPr>
              <a:t>/</a:t>
            </a:r>
            <a:r>
              <a:rPr lang="et-EE" dirty="0" err="1">
                <a:ea typeface="Calibri"/>
                <a:cs typeface="Calibri"/>
              </a:rPr>
              <a:t>tidiness</a:t>
            </a:r>
          </a:p>
          <a:p>
            <a:pPr marL="0" indent="0">
              <a:buNone/>
            </a:pPr>
            <a:endParaRPr lang="et-EE">
              <a:cs typeface="Calibri"/>
            </a:endParaRPr>
          </a:p>
          <a:p>
            <a:r>
              <a:rPr lang="et-EE" err="1">
                <a:cs typeface="Calibri"/>
              </a:rPr>
              <a:t>Cosiness</a:t>
            </a:r>
            <a:endParaRPr lang="et-EE">
              <a:cs typeface="Calibri"/>
            </a:endParaRPr>
          </a:p>
          <a:p>
            <a:r>
              <a:rPr lang="et-EE" err="1">
                <a:cs typeface="Calibri"/>
              </a:rPr>
              <a:t>Comfortability</a:t>
            </a:r>
            <a:endParaRPr lang="et-EE">
              <a:cs typeface="Calibri"/>
            </a:endParaRPr>
          </a:p>
          <a:p>
            <a:r>
              <a:rPr lang="et-EE" dirty="0">
                <a:cs typeface="Calibri"/>
              </a:rPr>
              <a:t>Personal </a:t>
            </a:r>
            <a:r>
              <a:rPr lang="et-EE" dirty="0" err="1">
                <a:cs typeface="Calibri"/>
              </a:rPr>
              <a:t>needs</a:t>
            </a:r>
            <a:r>
              <a:rPr lang="et-EE" dirty="0">
                <a:cs typeface="Calibri"/>
              </a:rPr>
              <a:t> and </a:t>
            </a:r>
            <a:r>
              <a:rPr lang="et-EE" dirty="0" err="1">
                <a:cs typeface="Calibri"/>
              </a:rPr>
              <a:t>preferations</a:t>
            </a:r>
            <a:r>
              <a:rPr lang="et-EE" dirty="0">
                <a:cs typeface="Calibri"/>
              </a:rPr>
              <a:t> </a:t>
            </a:r>
            <a:r>
              <a:rPr lang="et-EE" dirty="0" err="1">
                <a:cs typeface="Calibri"/>
              </a:rPr>
              <a:t>met</a:t>
            </a:r>
            <a:endParaRPr lang="et-EE" dirty="0">
              <a:ea typeface="Calibri"/>
              <a:cs typeface="Calibri"/>
            </a:endParaRPr>
          </a:p>
          <a:p>
            <a:endParaRPr lang="et-EE">
              <a:cs typeface="Calibri"/>
            </a:endParaRPr>
          </a:p>
          <a:p>
            <a:endParaRPr lang="et-EE" sz="1200">
              <a:solidFill>
                <a:srgbClr val="434F54"/>
              </a:solidFill>
              <a:cs typeface="Calibri"/>
            </a:endParaRPr>
          </a:p>
          <a:p>
            <a:endParaRPr lang="et-EE">
              <a:cs typeface="Calibri"/>
            </a:endParaRPr>
          </a:p>
        </p:txBody>
      </p:sp>
      <p:pic>
        <p:nvPicPr>
          <p:cNvPr id="4" name="Pilt 3" descr="Pilt, millel on kujutatud tekst, mööbel, tool, disain&#10;&#10;Kirjeldus on genereeritud automaatselt">
            <a:extLst>
              <a:ext uri="{FF2B5EF4-FFF2-40B4-BE49-F238E27FC236}">
                <a16:creationId xmlns:a16="http://schemas.microsoft.com/office/drawing/2014/main" id="{78EEEC20-C693-B964-CBB5-08B5F982A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032" y="1791258"/>
            <a:ext cx="2743200" cy="2543079"/>
          </a:xfrm>
          <a:prstGeom prst="rect">
            <a:avLst/>
          </a:prstGeom>
        </p:spPr>
      </p:pic>
      <p:pic>
        <p:nvPicPr>
          <p:cNvPr id="8" name="Pilt 7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9B66913D-A8D2-39F4-0AAE-5F1BBA7D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46" y="6083611"/>
            <a:ext cx="4851646" cy="505653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8D293286-3019-1D7F-DC62-BE5FC757C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064" y="5113215"/>
            <a:ext cx="1432265" cy="16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89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4E056CC-0F65-B7CC-B357-30163384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ea typeface="+mj-lt"/>
                <a:cs typeface="+mj-lt"/>
              </a:rPr>
              <a:t>Estimating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bedroom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environment</a:t>
            </a:r>
            <a:r>
              <a:rPr lang="et-EE">
                <a:ea typeface="+mj-lt"/>
                <a:cs typeface="+mj-lt"/>
              </a:rPr>
              <a:t> at </a:t>
            </a:r>
            <a:r>
              <a:rPr lang="et-EE" err="1">
                <a:ea typeface="+mj-lt"/>
                <a:cs typeface="+mj-lt"/>
              </a:rPr>
              <a:t>hospital</a:t>
            </a:r>
            <a:r>
              <a:rPr lang="et-EE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ward</a:t>
            </a:r>
            <a:r>
              <a:rPr lang="et-EE">
                <a:ea typeface="+mj-lt"/>
                <a:cs typeface="+mj-lt"/>
              </a:rPr>
              <a:t> and at </a:t>
            </a:r>
            <a:r>
              <a:rPr lang="et-EE" err="1">
                <a:ea typeface="+mj-lt"/>
                <a:cs typeface="+mj-lt"/>
              </a:rPr>
              <a:t>home</a:t>
            </a:r>
            <a:r>
              <a:rPr lang="et-EE">
                <a:ea typeface="+mj-lt"/>
                <a:cs typeface="+mj-lt"/>
              </a:rPr>
              <a:t> </a:t>
            </a:r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7D4A072-5712-9CEC-9D62-E18F77BAF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919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Allow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and urge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to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move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around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as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much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as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possible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 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during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the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day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 </a:t>
            </a:r>
            <a:endParaRPr lang="et-EE" dirty="0">
              <a:cs typeface="Calibri" panose="020F0502020204030204"/>
            </a:endParaRPr>
          </a:p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Learn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about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patients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usual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routine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and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bedtime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,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to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follow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your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usual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pattern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if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there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is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one</a:t>
            </a:r>
            <a:endParaRPr lang="et-EE" dirty="0" err="1"/>
          </a:p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Diminish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times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of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waking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the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patient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during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the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night</a:t>
            </a:r>
            <a:endParaRPr lang="et-EE" sz="1200" dirty="0" err="1">
              <a:solidFill>
                <a:srgbClr val="444444"/>
              </a:solidFill>
              <a:cs typeface="Calibri"/>
            </a:endParaRPr>
          </a:p>
          <a:p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Group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well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-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sleepers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together</a:t>
            </a:r>
            <a:endParaRPr lang="et-EE" sz="1200" dirty="0">
              <a:solidFill>
                <a:srgbClr val="444444"/>
              </a:solidFill>
              <a:ea typeface="+mn-lt"/>
              <a:cs typeface="+mn-lt"/>
            </a:endParaRPr>
          </a:p>
          <a:p>
            <a:r>
              <a:rPr lang="et-EE" sz="1200" dirty="0" err="1">
                <a:solidFill>
                  <a:srgbClr val="444444"/>
                </a:solidFill>
                <a:cs typeface="Calibri" panose="020F0502020204030204"/>
              </a:rPr>
              <a:t>Comforting</a:t>
            </a:r>
            <a:r>
              <a:rPr lang="et-EE" sz="1200" dirty="0">
                <a:solidFill>
                  <a:srgbClr val="444444"/>
                </a:solidFill>
                <a:cs typeface="Calibri" panose="020F0502020204030204"/>
              </a:rPr>
              <a:t> </a:t>
            </a:r>
            <a:r>
              <a:rPr lang="et-EE" sz="1200" dirty="0" err="1">
                <a:solidFill>
                  <a:srgbClr val="444444"/>
                </a:solidFill>
                <a:cs typeface="Calibri" panose="020F0502020204030204"/>
              </a:rPr>
              <a:t>items</a:t>
            </a:r>
            <a:r>
              <a:rPr lang="et-EE" sz="1200" dirty="0">
                <a:solidFill>
                  <a:srgbClr val="444444"/>
                </a:solidFill>
                <a:cs typeface="Calibri" panose="020F0502020204030204"/>
              </a:rPr>
              <a:t> </a:t>
            </a:r>
            <a:r>
              <a:rPr lang="et-EE" sz="1200" dirty="0" err="1">
                <a:solidFill>
                  <a:srgbClr val="444444"/>
                </a:solidFill>
                <a:cs typeface="Calibri" panose="020F0502020204030204"/>
              </a:rPr>
              <a:t>should</a:t>
            </a:r>
            <a:r>
              <a:rPr lang="et-EE" sz="1200" dirty="0">
                <a:solidFill>
                  <a:srgbClr val="444444"/>
                </a:solidFill>
                <a:cs typeface="Calibri" panose="020F0502020204030204"/>
              </a:rPr>
              <a:t> </a:t>
            </a:r>
            <a:r>
              <a:rPr lang="et-EE" sz="1200" dirty="0" err="1">
                <a:solidFill>
                  <a:srgbClr val="444444"/>
                </a:solidFill>
                <a:cs typeface="Calibri" panose="020F0502020204030204"/>
              </a:rPr>
              <a:t>be</a:t>
            </a:r>
            <a:r>
              <a:rPr lang="et-EE" sz="1200" dirty="0">
                <a:solidFill>
                  <a:srgbClr val="444444"/>
                </a:solidFill>
                <a:cs typeface="Calibri" panose="020F0502020204030204"/>
              </a:rPr>
              <a:t> </a:t>
            </a:r>
            <a:r>
              <a:rPr lang="et-EE" sz="1200" dirty="0" err="1">
                <a:solidFill>
                  <a:srgbClr val="444444"/>
                </a:solidFill>
                <a:cs typeface="Calibri" panose="020F0502020204030204"/>
              </a:rPr>
              <a:t>allowed</a:t>
            </a:r>
            <a:endParaRPr lang="et-EE" sz="1200" dirty="0">
              <a:solidFill>
                <a:srgbClr val="444444"/>
              </a:solidFill>
              <a:ea typeface="Calibri"/>
              <a:cs typeface="Calibri" panose="020F0502020204030204"/>
            </a:endParaRPr>
          </a:p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Earplugs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,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eye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mask;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reduced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 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noise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and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light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. </a:t>
            </a:r>
            <a:endParaRPr lang="et-EE" sz="1200">
              <a:solidFill>
                <a:srgbClr val="444444"/>
              </a:solidFill>
              <a:cs typeface="Calibri"/>
            </a:endParaRPr>
          </a:p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Relaxing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music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for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evening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,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invigoarating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sound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during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morning</a:t>
            </a:r>
            <a:endParaRPr lang="et-EE" sz="1200" dirty="0" err="1">
              <a:solidFill>
                <a:srgbClr val="444444"/>
              </a:solidFill>
              <a:cs typeface="Calibri"/>
            </a:endParaRPr>
          </a:p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Avoiding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 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screens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for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an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hour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before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sleep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.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Their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blue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light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reduces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natural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sleepiness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and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keeps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us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awake</a:t>
            </a:r>
            <a:endParaRPr lang="et-EE" dirty="0" err="1"/>
          </a:p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Sleep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is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hard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to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come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by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if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the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patient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is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 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hungry</a:t>
            </a:r>
            <a:endParaRPr lang="et-EE" sz="1200" dirty="0" err="1">
              <a:solidFill>
                <a:srgbClr val="444444"/>
              </a:solidFill>
              <a:cs typeface="Calibri"/>
            </a:endParaRPr>
          </a:p>
          <a:p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Decaffeinated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 </a:t>
            </a:r>
            <a:r>
              <a:rPr lang="et-EE" sz="1200" dirty="0" err="1">
                <a:solidFill>
                  <a:srgbClr val="444444"/>
                </a:solidFill>
                <a:ea typeface="+mn-lt"/>
                <a:cs typeface="+mn-lt"/>
              </a:rPr>
              <a:t>drinks</a:t>
            </a:r>
            <a:r>
              <a:rPr lang="et-EE" sz="1200" dirty="0">
                <a:solidFill>
                  <a:srgbClr val="444444"/>
                </a:solidFill>
                <a:ea typeface="+mn-lt"/>
                <a:cs typeface="+mn-lt"/>
              </a:rPr>
              <a:t> </a:t>
            </a:r>
            <a:endParaRPr lang="et-EE" sz="1200" dirty="0">
              <a:solidFill>
                <a:srgbClr val="444444"/>
              </a:solidFill>
              <a:cs typeface="Calibri"/>
            </a:endParaRPr>
          </a:p>
          <a:p>
            <a:pPr marL="0" indent="0">
              <a:buNone/>
            </a:pPr>
            <a:endParaRPr lang="et-EE" sz="1200">
              <a:solidFill>
                <a:srgbClr val="444444"/>
              </a:solidFill>
              <a:cs typeface="Calibri"/>
            </a:endParaRPr>
          </a:p>
          <a:p>
            <a:pPr marL="0" indent="0">
              <a:buNone/>
            </a:pPr>
            <a:endParaRPr lang="et-EE">
              <a:cs typeface="Calibri"/>
            </a:endParaRPr>
          </a:p>
        </p:txBody>
      </p:sp>
      <p:pic>
        <p:nvPicPr>
          <p:cNvPr id="4" name="Pilt 3" descr="Pilt, millel on kujutatud toas, sisekujundus, sein, mööbel&#10;&#10;Kirjeldus on genereeritud automaatselt">
            <a:extLst>
              <a:ext uri="{FF2B5EF4-FFF2-40B4-BE49-F238E27FC236}">
                <a16:creationId xmlns:a16="http://schemas.microsoft.com/office/drawing/2014/main" id="{15E34C4E-9D33-89A9-375E-9D8F17F3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52" y="4916577"/>
            <a:ext cx="2743200" cy="1508071"/>
          </a:xfrm>
          <a:prstGeom prst="rect">
            <a:avLst/>
          </a:prstGeom>
        </p:spPr>
      </p:pic>
      <p:pic>
        <p:nvPicPr>
          <p:cNvPr id="5" name="Pilt 4" descr="Pilt, millel on kujutatud tuba, tegevuskoht, toas, haiglapalat&#10;&#10;Kirjeldus on genereeritud automaatselt">
            <a:extLst>
              <a:ext uri="{FF2B5EF4-FFF2-40B4-BE49-F238E27FC236}">
                <a16:creationId xmlns:a16="http://schemas.microsoft.com/office/drawing/2014/main" id="{F0B291ED-A98E-1BD0-A258-9E1C3775D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769" y="4911992"/>
            <a:ext cx="2532356" cy="1511690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2CC91C38-C363-774C-3DAC-AF8E9E37B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2" y="6460911"/>
            <a:ext cx="3270311" cy="339197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6254FA0C-9D35-9850-0C7B-FFD645DD7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550" y="4907918"/>
            <a:ext cx="1543235" cy="173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6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9781404-A74C-F2A5-1B5C-55884475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828444"/>
          </a:xfrm>
        </p:spPr>
        <p:txBody>
          <a:bodyPr>
            <a:normAutofit/>
          </a:bodyPr>
          <a:lstStyle/>
          <a:p>
            <a:r>
              <a:rPr lang="et-EE" sz="4500">
                <a:latin typeface="Arial"/>
                <a:cs typeface="Arial"/>
              </a:rPr>
              <a:t>Lecture content</a:t>
            </a:r>
            <a:endParaRPr lang="et-EE" sz="450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EFF48DC-8726-1F30-ED49-9B6A1FF4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398626"/>
            <a:ext cx="3868820" cy="373046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t-EE" sz="1700" dirty="0" err="1">
                <a:ea typeface="+mn-lt"/>
                <a:cs typeface="+mn-lt"/>
              </a:rPr>
              <a:t>Introduction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to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healthy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sleep</a:t>
            </a:r>
            <a:r>
              <a:rPr lang="et-EE" sz="1700" dirty="0">
                <a:ea typeface="+mn-lt"/>
                <a:cs typeface="+mn-lt"/>
              </a:rPr>
              <a:t> </a:t>
            </a:r>
            <a:endParaRPr lang="et-EE" sz="1700">
              <a:cs typeface="Calibri" panose="020F0502020204030204"/>
            </a:endParaRPr>
          </a:p>
          <a:p>
            <a:r>
              <a:rPr lang="et-EE" sz="1700" dirty="0" err="1">
                <a:ea typeface="+mn-lt"/>
                <a:cs typeface="+mn-lt"/>
              </a:rPr>
              <a:t>How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does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sleep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affect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different</a:t>
            </a:r>
            <a:r>
              <a:rPr lang="et-EE" sz="1700" dirty="0">
                <a:ea typeface="+mn-lt"/>
                <a:cs typeface="+mn-lt"/>
              </a:rPr>
              <a:t> organ </a:t>
            </a:r>
            <a:r>
              <a:rPr lang="et-EE" sz="1700" dirty="0" err="1">
                <a:ea typeface="+mn-lt"/>
                <a:cs typeface="+mn-lt"/>
              </a:rPr>
              <a:t>systems</a:t>
            </a:r>
            <a:r>
              <a:rPr lang="et-EE" sz="1700" dirty="0">
                <a:ea typeface="+mn-lt"/>
                <a:cs typeface="+mn-lt"/>
              </a:rPr>
              <a:t> </a:t>
            </a:r>
            <a:endParaRPr lang="et-EE" sz="1700" dirty="0">
              <a:cs typeface="Calibri"/>
            </a:endParaRPr>
          </a:p>
          <a:p>
            <a:r>
              <a:rPr lang="et-EE" sz="1700" dirty="0" err="1">
                <a:ea typeface="+mn-lt"/>
                <a:cs typeface="+mn-lt"/>
              </a:rPr>
              <a:t>Bidirectional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effect</a:t>
            </a:r>
            <a:r>
              <a:rPr lang="et-EE" sz="1700" dirty="0">
                <a:ea typeface="+mn-lt"/>
                <a:cs typeface="+mn-lt"/>
              </a:rPr>
              <a:t> of </a:t>
            </a:r>
            <a:r>
              <a:rPr lang="et-EE" sz="1700" dirty="0" err="1">
                <a:ea typeface="+mn-lt"/>
                <a:cs typeface="+mn-lt"/>
              </a:rPr>
              <a:t>sleep</a:t>
            </a:r>
            <a:r>
              <a:rPr lang="et-EE" sz="1700" dirty="0">
                <a:ea typeface="+mn-lt"/>
                <a:cs typeface="+mn-lt"/>
              </a:rPr>
              <a:t> and  </a:t>
            </a:r>
            <a:r>
              <a:rPr lang="et-EE" sz="1700" dirty="0" err="1">
                <a:ea typeface="+mn-lt"/>
                <a:cs typeface="+mn-lt"/>
              </a:rPr>
              <a:t>mental</a:t>
            </a:r>
            <a:r>
              <a:rPr lang="et-EE" sz="1700" dirty="0">
                <a:ea typeface="+mn-lt"/>
                <a:cs typeface="+mn-lt"/>
              </a:rPr>
              <a:t> </a:t>
            </a:r>
            <a:r>
              <a:rPr lang="et-EE" sz="1700" dirty="0" err="1">
                <a:ea typeface="+mn-lt"/>
                <a:cs typeface="+mn-lt"/>
              </a:rPr>
              <a:t>health</a:t>
            </a:r>
            <a:r>
              <a:rPr lang="et-EE" sz="1700" dirty="0">
                <a:ea typeface="+mn-lt"/>
                <a:cs typeface="+mn-lt"/>
              </a:rPr>
              <a:t> </a:t>
            </a:r>
            <a:endParaRPr lang="et-EE" sz="1700" dirty="0">
              <a:cs typeface="Calibri"/>
            </a:endParaRPr>
          </a:p>
          <a:p>
            <a:r>
              <a:rPr lang="et-EE" sz="1700" dirty="0">
                <a:ea typeface="+mn-lt"/>
                <a:cs typeface="+mn-lt"/>
              </a:rPr>
              <a:t>Basic </a:t>
            </a:r>
            <a:r>
              <a:rPr lang="et-EE" sz="1700" dirty="0" err="1">
                <a:ea typeface="+mn-lt"/>
                <a:cs typeface="+mn-lt"/>
              </a:rPr>
              <a:t>rules</a:t>
            </a:r>
            <a:r>
              <a:rPr lang="et-EE" sz="1700" dirty="0">
                <a:ea typeface="+mn-lt"/>
                <a:cs typeface="+mn-lt"/>
              </a:rPr>
              <a:t> of </a:t>
            </a:r>
            <a:r>
              <a:rPr lang="et-EE" sz="1700" dirty="0" err="1">
                <a:ea typeface="+mn-lt"/>
                <a:cs typeface="+mn-lt"/>
              </a:rPr>
              <a:t>physical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activity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to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gain</a:t>
            </a:r>
            <a:r>
              <a:rPr lang="et-EE" sz="1700" dirty="0">
                <a:ea typeface="+mn-lt"/>
                <a:cs typeface="+mn-lt"/>
              </a:rPr>
              <a:t> and </a:t>
            </a:r>
            <a:r>
              <a:rPr lang="et-EE" sz="1700" dirty="0" err="1">
                <a:ea typeface="+mn-lt"/>
                <a:cs typeface="+mn-lt"/>
              </a:rPr>
              <a:t>remain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normal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sleep</a:t>
            </a:r>
            <a:r>
              <a:rPr lang="et-EE" sz="1700" dirty="0">
                <a:ea typeface="+mn-lt"/>
                <a:cs typeface="+mn-lt"/>
              </a:rPr>
              <a:t> </a:t>
            </a:r>
            <a:endParaRPr lang="et-EE" sz="1700" dirty="0">
              <a:cs typeface="Calibri"/>
            </a:endParaRPr>
          </a:p>
          <a:p>
            <a:r>
              <a:rPr lang="et-EE" sz="1700" dirty="0" err="1">
                <a:ea typeface="+mn-lt"/>
                <a:cs typeface="+mn-lt"/>
              </a:rPr>
              <a:t>Following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sleep</a:t>
            </a:r>
            <a:r>
              <a:rPr lang="et-EE" sz="1700" dirty="0">
                <a:ea typeface="+mn-lt"/>
                <a:cs typeface="+mn-lt"/>
              </a:rPr>
              <a:t>. </a:t>
            </a:r>
            <a:r>
              <a:rPr lang="et-EE" sz="1700" dirty="0" err="1">
                <a:ea typeface="+mn-lt"/>
                <a:cs typeface="+mn-lt"/>
              </a:rPr>
              <a:t>How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to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know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if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there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is</a:t>
            </a:r>
            <a:r>
              <a:rPr lang="et-EE" sz="1700" dirty="0">
                <a:ea typeface="+mn-lt"/>
                <a:cs typeface="+mn-lt"/>
              </a:rPr>
              <a:t> a </a:t>
            </a:r>
            <a:r>
              <a:rPr lang="et-EE" sz="1700" dirty="0" err="1">
                <a:ea typeface="+mn-lt"/>
                <a:cs typeface="+mn-lt"/>
              </a:rPr>
              <a:t>sleep</a:t>
            </a:r>
            <a:r>
              <a:rPr lang="et-EE" sz="1700" dirty="0">
                <a:ea typeface="+mn-lt"/>
                <a:cs typeface="+mn-lt"/>
              </a:rPr>
              <a:t> </a:t>
            </a:r>
            <a:r>
              <a:rPr lang="et-EE" sz="1700" dirty="0" err="1">
                <a:ea typeface="+mn-lt"/>
                <a:cs typeface="+mn-lt"/>
              </a:rPr>
              <a:t>disorder</a:t>
            </a:r>
            <a:r>
              <a:rPr lang="et-EE" sz="1700" dirty="0">
                <a:ea typeface="+mn-lt"/>
                <a:cs typeface="+mn-lt"/>
              </a:rPr>
              <a:t>? </a:t>
            </a:r>
          </a:p>
          <a:p>
            <a:endParaRPr lang="et-EE" sz="1700" dirty="0">
              <a:ea typeface="Calibri"/>
              <a:cs typeface="Calibri"/>
            </a:endParaRPr>
          </a:p>
          <a:p>
            <a:pPr marL="0" indent="0">
              <a:buNone/>
            </a:pPr>
            <a:endParaRPr lang="et-EE" sz="17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1700">
              <a:ea typeface="Calibri" panose="020F0502020204030204"/>
              <a:cs typeface="Calibri"/>
            </a:endParaRPr>
          </a:p>
          <a:p>
            <a:endParaRPr lang="et-EE" sz="1700">
              <a:ea typeface="Calibri" panose="020F0502020204030204"/>
              <a:cs typeface="Calibri"/>
            </a:endParaRPr>
          </a:p>
          <a:p>
            <a:endParaRPr lang="et-EE" sz="1700">
              <a:ea typeface="Calibri" panose="020F0502020204030204"/>
              <a:cs typeface="Calibri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E3D5AC03-8256-DE64-C0FC-6418914C1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65" y="2398626"/>
            <a:ext cx="3873484" cy="373046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t-EE" sz="1700" dirty="0" err="1">
                <a:latin typeface="Calibri"/>
                <a:cs typeface="Arial"/>
              </a:rPr>
              <a:t>Estimating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bedroom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environment</a:t>
            </a:r>
            <a:r>
              <a:rPr lang="et-EE" sz="1700" dirty="0">
                <a:latin typeface="Calibri"/>
                <a:cs typeface="Arial"/>
              </a:rPr>
              <a:t> at </a:t>
            </a:r>
            <a:endParaRPr lang="et-EE" dirty="0"/>
          </a:p>
          <a:p>
            <a:pPr marL="0" indent="0">
              <a:buNone/>
            </a:pPr>
            <a:r>
              <a:rPr lang="et-EE" sz="1700" dirty="0" err="1">
                <a:latin typeface="Calibri"/>
                <a:cs typeface="Arial"/>
              </a:rPr>
              <a:t>hospital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ward</a:t>
            </a:r>
            <a:r>
              <a:rPr lang="et-EE" sz="1700" dirty="0">
                <a:latin typeface="Calibri"/>
                <a:cs typeface="Arial"/>
              </a:rPr>
              <a:t> and at </a:t>
            </a:r>
            <a:r>
              <a:rPr lang="et-EE" sz="1700" dirty="0" err="1">
                <a:latin typeface="Calibri"/>
                <a:cs typeface="Arial"/>
              </a:rPr>
              <a:t>home</a:t>
            </a:r>
            <a:r>
              <a:rPr lang="et-EE" sz="1700" dirty="0">
                <a:latin typeface="Calibri"/>
                <a:cs typeface="Arial"/>
              </a:rPr>
              <a:t> (resp </a:t>
            </a:r>
            <a:r>
              <a:rPr lang="et-EE" sz="1700" dirty="0" err="1">
                <a:latin typeface="Calibri"/>
                <a:cs typeface="Arial"/>
              </a:rPr>
              <a:t>what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is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applicable</a:t>
            </a:r>
            <a:r>
              <a:rPr lang="et-EE" sz="1700" dirty="0">
                <a:latin typeface="Calibri"/>
                <a:cs typeface="Arial"/>
              </a:rPr>
              <a:t>). </a:t>
            </a:r>
            <a:endParaRPr lang="et-EE" dirty="0">
              <a:latin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t-EE" sz="1700" dirty="0" err="1">
                <a:latin typeface="Calibri"/>
                <a:cs typeface="Arial"/>
              </a:rPr>
              <a:t>Simple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techniques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to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apply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for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sleep</a:t>
            </a:r>
            <a:r>
              <a:rPr lang="et-EE" sz="1700" dirty="0">
                <a:latin typeface="Calibri"/>
                <a:cs typeface="Arial"/>
              </a:rPr>
              <a:t> </a:t>
            </a:r>
            <a:endParaRPr lang="et-EE" dirty="0">
              <a:latin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t-EE" sz="1700" dirty="0" err="1">
                <a:latin typeface="Calibri"/>
                <a:cs typeface="Arial"/>
              </a:rPr>
              <a:t>improvement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based</a:t>
            </a:r>
            <a:r>
              <a:rPr lang="et-EE" sz="1700" dirty="0">
                <a:latin typeface="Calibri"/>
                <a:cs typeface="Arial"/>
              </a:rPr>
              <a:t> on </a:t>
            </a:r>
            <a:r>
              <a:rPr lang="et-EE" sz="1700" dirty="0" err="1">
                <a:latin typeface="Calibri"/>
                <a:cs typeface="Arial"/>
              </a:rPr>
              <a:t>light</a:t>
            </a:r>
            <a:r>
              <a:rPr lang="et-EE" sz="1700" dirty="0">
                <a:latin typeface="Calibri"/>
                <a:cs typeface="Arial"/>
              </a:rPr>
              <a:t>, </a:t>
            </a:r>
            <a:r>
              <a:rPr lang="et-EE" sz="1700" dirty="0" err="1">
                <a:latin typeface="Calibri"/>
                <a:cs typeface="Arial"/>
              </a:rPr>
              <a:t>noise</a:t>
            </a:r>
            <a:r>
              <a:rPr lang="et-EE" sz="1700" dirty="0">
                <a:latin typeface="Calibri"/>
                <a:cs typeface="Arial"/>
              </a:rPr>
              <a:t>, </a:t>
            </a:r>
            <a:endParaRPr lang="et-EE" dirty="0">
              <a:latin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t-EE" sz="1700" dirty="0" err="1">
                <a:latin typeface="Calibri"/>
                <a:cs typeface="Arial"/>
              </a:rPr>
              <a:t>air</a:t>
            </a:r>
            <a:r>
              <a:rPr lang="et-EE" sz="1700" dirty="0">
                <a:latin typeface="Calibri"/>
                <a:cs typeface="Arial"/>
              </a:rPr>
              <a:t> </a:t>
            </a:r>
            <a:r>
              <a:rPr lang="et-EE" sz="1700" dirty="0" err="1">
                <a:latin typeface="Calibri"/>
                <a:cs typeface="Arial"/>
              </a:rPr>
              <a:t>quality</a:t>
            </a:r>
            <a:r>
              <a:rPr lang="et-EE" sz="1700" dirty="0">
                <a:latin typeface="Calibri"/>
                <a:cs typeface="Arial"/>
              </a:rPr>
              <a:t> </a:t>
            </a:r>
            <a:endParaRPr lang="et-EE" dirty="0">
              <a:latin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t-EE" sz="1700" dirty="0">
                <a:latin typeface="Calibri"/>
                <a:cs typeface="Arial"/>
              </a:rPr>
              <a:t>and </a:t>
            </a:r>
            <a:r>
              <a:rPr lang="et-EE" sz="1700" dirty="0" err="1">
                <a:latin typeface="Calibri"/>
                <a:cs typeface="Arial"/>
              </a:rPr>
              <a:t>temperature</a:t>
            </a:r>
            <a:r>
              <a:rPr lang="et-EE" sz="1700" dirty="0">
                <a:latin typeface="Calibri"/>
                <a:cs typeface="Arial"/>
              </a:rPr>
              <a:t>, </a:t>
            </a:r>
            <a:r>
              <a:rPr lang="et-EE" sz="1700" dirty="0" err="1">
                <a:latin typeface="Calibri"/>
                <a:cs typeface="Arial"/>
              </a:rPr>
              <a:t>bedding</a:t>
            </a:r>
            <a:r>
              <a:rPr lang="et-EE" sz="1700" dirty="0">
                <a:latin typeface="Calibri"/>
                <a:cs typeface="Arial"/>
              </a:rPr>
              <a:t> </a:t>
            </a:r>
            <a:endParaRPr lang="et-EE" dirty="0">
              <a:cs typeface="Calibri" panose="020F0502020204030204"/>
            </a:endParaRPr>
          </a:p>
          <a:p>
            <a:pPr marL="0" indent="0">
              <a:buNone/>
            </a:pPr>
            <a:endParaRPr lang="et-EE" sz="1700">
              <a:latin typeface="Arial"/>
              <a:cs typeface="Arial"/>
            </a:endParaRPr>
          </a:p>
          <a:p>
            <a:endParaRPr lang="et-EE" sz="1700">
              <a:latin typeface="Arial"/>
              <a:cs typeface="Arial"/>
            </a:endParaRPr>
          </a:p>
        </p:txBody>
      </p:sp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7388FB3D-4967-902D-8AAB-3C656CC5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43" y="5839475"/>
            <a:ext cx="6216588" cy="649915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CC0F2855-5AE6-C421-2684-835742A1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880" y="-2543"/>
            <a:ext cx="1426716" cy="16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77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D526615-7590-E9F3-E340-88E55CBC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4" y="5440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t-EE" err="1">
                <a:ea typeface="+mj-lt"/>
                <a:cs typeface="+mj-lt"/>
              </a:rPr>
              <a:t>Estimating</a:t>
            </a:r>
            <a:r>
              <a:rPr lang="et-EE" dirty="0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bedroom</a:t>
            </a:r>
            <a:r>
              <a:rPr lang="et-EE" dirty="0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environment</a:t>
            </a:r>
            <a:r>
              <a:rPr lang="et-EE" dirty="0">
                <a:ea typeface="+mj-lt"/>
                <a:cs typeface="+mj-lt"/>
              </a:rPr>
              <a:t> at </a:t>
            </a:r>
            <a:r>
              <a:rPr lang="et-EE" err="1">
                <a:ea typeface="+mj-lt"/>
                <a:cs typeface="+mj-lt"/>
              </a:rPr>
              <a:t>hospital</a:t>
            </a:r>
            <a:r>
              <a:rPr lang="et-EE" dirty="0">
                <a:ea typeface="+mj-lt"/>
                <a:cs typeface="+mj-lt"/>
              </a:rPr>
              <a:t> </a:t>
            </a:r>
            <a:r>
              <a:rPr lang="et-EE" err="1">
                <a:ea typeface="+mj-lt"/>
                <a:cs typeface="+mj-lt"/>
              </a:rPr>
              <a:t>ward</a:t>
            </a:r>
            <a:r>
              <a:rPr lang="et-EE" dirty="0">
                <a:ea typeface="+mj-lt"/>
                <a:cs typeface="+mj-lt"/>
              </a:rPr>
              <a:t> and at </a:t>
            </a:r>
            <a:r>
              <a:rPr lang="et-EE" err="1">
                <a:ea typeface="+mj-lt"/>
                <a:cs typeface="+mj-lt"/>
              </a:rPr>
              <a:t>home</a:t>
            </a:r>
            <a:r>
              <a:rPr lang="et-EE" dirty="0">
                <a:ea typeface="+mj-lt"/>
                <a:cs typeface="+mj-lt"/>
              </a:rPr>
              <a:t>  </a:t>
            </a:r>
            <a:br>
              <a:rPr lang="et-EE" dirty="0">
                <a:ea typeface="+mj-lt"/>
                <a:cs typeface="+mj-lt"/>
              </a:rPr>
            </a:br>
            <a:r>
              <a:rPr lang="et-EE" sz="1400" dirty="0">
                <a:ea typeface="+mj-lt"/>
                <a:cs typeface="+mj-lt"/>
              </a:rPr>
              <a:t>https://sleepopolis.com/education/the-ultimate-guide-to-sleeping-in-a-nursing-home; https://www.aplaceformom.com/caregiver-resources/articles/manage-dementia-sleep-problems</a:t>
            </a:r>
            <a:endParaRPr lang="et-EE" sz="1400" dirty="0">
              <a:cs typeface="Calibri Ligh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948F718-91B3-D945-53D6-537F5542F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990" y="1537101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err="1">
                <a:cs typeface="Calibri"/>
              </a:rPr>
              <a:t>Dementia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goes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hand</a:t>
            </a:r>
            <a:r>
              <a:rPr lang="et-EE">
                <a:cs typeface="Calibri"/>
              </a:rPr>
              <a:t> in </a:t>
            </a:r>
            <a:r>
              <a:rPr lang="et-EE" err="1">
                <a:cs typeface="Calibri"/>
              </a:rPr>
              <a:t>hand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with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sleep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problems</a:t>
            </a:r>
          </a:p>
          <a:p>
            <a:r>
              <a:rPr lang="et-EE" err="1">
                <a:cs typeface="Calibri"/>
              </a:rPr>
              <a:t>Nursing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homes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work</a:t>
            </a:r>
            <a:r>
              <a:rPr lang="et-EE">
                <a:cs typeface="Calibri"/>
              </a:rPr>
              <a:t> on </a:t>
            </a:r>
            <a:r>
              <a:rPr lang="et-EE" err="1">
                <a:cs typeface="Calibri"/>
              </a:rPr>
              <a:t>strict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schedules</a:t>
            </a:r>
            <a:endParaRPr lang="et-EE">
              <a:cs typeface="Calibri"/>
            </a:endParaRPr>
          </a:p>
          <a:p>
            <a:endParaRPr lang="et-EE">
              <a:cs typeface="Calibri"/>
            </a:endParaRPr>
          </a:p>
          <a:p>
            <a:endParaRPr lang="et-EE">
              <a:cs typeface="Calibri"/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C44DED14-B1AD-B6DA-5A80-76DC4C5BE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8558" y="1631426"/>
            <a:ext cx="38862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Insufficient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sleep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at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night</a:t>
            </a:r>
            <a:endParaRPr lang="et-EE" sz="2400" dirty="0">
              <a:cs typeface="Calibri" panose="020F0502020204030204"/>
            </a:endParaRPr>
          </a:p>
          <a:p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Sedating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medications</a:t>
            </a:r>
            <a:endParaRPr lang="et-EE" sz="2400" dirty="0">
              <a:cs typeface="Calibri"/>
            </a:endParaRPr>
          </a:p>
          <a:p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Damage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to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brain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cells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caused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by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dementia</a:t>
            </a:r>
            <a:endParaRPr lang="et-EE" sz="2400" dirty="0">
              <a:cs typeface="Calibri"/>
            </a:endParaRPr>
          </a:p>
          <a:p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Changes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in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sleep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patterns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caused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by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dementia</a:t>
            </a:r>
            <a:endParaRPr lang="et-EE" sz="2400" dirty="0">
              <a:cs typeface="Calibri"/>
            </a:endParaRPr>
          </a:p>
          <a:p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Mental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health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conditions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,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such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as 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depression</a:t>
            </a:r>
            <a:endParaRPr lang="et-EE" sz="2400" dirty="0">
              <a:cs typeface="Calibri"/>
            </a:endParaRPr>
          </a:p>
          <a:p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Other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sleep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disorders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,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such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as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sleep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apnea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 -  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excessive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daytime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sleepiness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-  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napping</a:t>
            </a:r>
            <a:r>
              <a:rPr lang="et-EE" sz="2400" dirty="0">
                <a:solidFill>
                  <a:srgbClr val="333333"/>
                </a:solidFill>
                <a:ea typeface="+mn-lt"/>
                <a:cs typeface="+mn-lt"/>
              </a:rPr>
              <a:t> </a:t>
            </a:r>
            <a:r>
              <a:rPr lang="et-EE" sz="2400" dirty="0" err="1">
                <a:solidFill>
                  <a:srgbClr val="333333"/>
                </a:solidFill>
                <a:ea typeface="+mn-lt"/>
                <a:cs typeface="+mn-lt"/>
              </a:rPr>
              <a:t>daily</a:t>
            </a:r>
            <a:endParaRPr lang="et-EE" sz="2400" dirty="0" err="1"/>
          </a:p>
        </p:txBody>
      </p:sp>
      <p:pic>
        <p:nvPicPr>
          <p:cNvPr id="4" name="Pilt 3" descr="Pilt, millel on kujutatud tekst, kuvatõmmis, Font, ring&#10;&#10;Kirjeldus on genereeritud automaatselt">
            <a:extLst>
              <a:ext uri="{FF2B5EF4-FFF2-40B4-BE49-F238E27FC236}">
                <a16:creationId xmlns:a16="http://schemas.microsoft.com/office/drawing/2014/main" id="{17009B19-DA3F-E1EC-57B9-57983F8F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96" y="3806924"/>
            <a:ext cx="3642064" cy="2329140"/>
          </a:xfrm>
          <a:prstGeom prst="rect">
            <a:avLst/>
          </a:prstGeom>
        </p:spPr>
      </p:pic>
      <p:pic>
        <p:nvPicPr>
          <p:cNvPr id="7" name="Pilt 6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11E48A86-A3BB-C1BC-D978-E882B4919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160" y="2774"/>
            <a:ext cx="1462412" cy="1714500"/>
          </a:xfrm>
          <a:prstGeom prst="rect">
            <a:avLst/>
          </a:prstGeom>
        </p:spPr>
      </p:pic>
      <p:pic>
        <p:nvPicPr>
          <p:cNvPr id="8" name="Pilt 7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13F252F2-4872-94A1-E959-831EE41A3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3105"/>
            <a:ext cx="4572000" cy="5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31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3C8847A-1BF5-AA57-7C03-ADD25D70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b="1" dirty="0">
                <a:ea typeface="+mj-lt"/>
                <a:cs typeface="+mj-lt"/>
              </a:rPr>
              <a:t>In </a:t>
            </a:r>
            <a:r>
              <a:rPr lang="et-EE" sz="2800" b="1" dirty="0" err="1">
                <a:ea typeface="+mj-lt"/>
                <a:cs typeface="+mj-lt"/>
              </a:rPr>
              <a:t>lecture</a:t>
            </a:r>
            <a:r>
              <a:rPr lang="et-EE" sz="2800" b="1" dirty="0">
                <a:ea typeface="+mj-lt"/>
                <a:cs typeface="+mj-lt"/>
              </a:rPr>
              <a:t> </a:t>
            </a:r>
            <a:r>
              <a:rPr lang="et-EE" sz="2800" b="1" dirty="0" err="1">
                <a:ea typeface="+mj-lt"/>
                <a:cs typeface="+mj-lt"/>
              </a:rPr>
              <a:t>group</a:t>
            </a:r>
            <a:r>
              <a:rPr lang="et-EE" sz="2800" b="1" dirty="0">
                <a:ea typeface="+mj-lt"/>
                <a:cs typeface="+mj-lt"/>
              </a:rPr>
              <a:t> </a:t>
            </a:r>
            <a:r>
              <a:rPr lang="et-EE" sz="2800" b="1" dirty="0" err="1">
                <a:ea typeface="+mj-lt"/>
                <a:cs typeface="+mj-lt"/>
              </a:rPr>
              <a:t>discussions</a:t>
            </a:r>
            <a:r>
              <a:rPr lang="et-EE" sz="2800" b="1" dirty="0">
                <a:ea typeface="+mj-lt"/>
                <a:cs typeface="+mj-lt"/>
              </a:rPr>
              <a:t>:</a:t>
            </a:r>
            <a:endParaRPr lang="et-EE" sz="2100" b="1" dirty="0">
              <a:cs typeface="Calibri Light" panose="020F0302020204030204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BC67FD3-CB61-42FD-3DCD-CEE46704D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01" y="1250896"/>
            <a:ext cx="7886700" cy="435133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Signs</a:t>
            </a:r>
            <a:r>
              <a:rPr lang="et-EE" dirty="0">
                <a:ea typeface="+mn-lt"/>
                <a:cs typeface="+mn-lt"/>
              </a:rPr>
              <a:t> of </a:t>
            </a:r>
            <a:r>
              <a:rPr lang="et-EE" dirty="0" err="1">
                <a:ea typeface="+mn-lt"/>
                <a:cs typeface="+mn-lt"/>
              </a:rPr>
              <a:t>unhealthy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sleep</a:t>
            </a:r>
            <a:r>
              <a:rPr lang="et-EE" dirty="0">
                <a:ea typeface="+mn-lt"/>
                <a:cs typeface="+mn-lt"/>
              </a:rPr>
              <a:t>? </a:t>
            </a:r>
            <a:endParaRPr lang="et-EE" sz="900" dirty="0">
              <a:ea typeface="+mn-lt"/>
              <a:cs typeface="+mn-lt"/>
            </a:endParaRPr>
          </a:p>
          <a:p>
            <a:r>
              <a:rPr lang="et-EE" dirty="0" err="1">
                <a:ea typeface="+mn-lt"/>
                <a:cs typeface="+mn-lt"/>
              </a:rPr>
              <a:t>Topics</a:t>
            </a:r>
            <a:r>
              <a:rPr lang="et-EE" dirty="0">
                <a:ea typeface="+mn-lt"/>
                <a:cs typeface="+mn-lt"/>
              </a:rPr>
              <a:t>: </a:t>
            </a:r>
            <a:r>
              <a:rPr lang="et-EE" dirty="0" err="1">
                <a:ea typeface="+mn-lt"/>
                <a:cs typeface="+mn-lt"/>
              </a:rPr>
              <a:t>Sleepiness</a:t>
            </a:r>
            <a:r>
              <a:rPr lang="et-EE" dirty="0">
                <a:ea typeface="+mn-lt"/>
                <a:cs typeface="+mn-lt"/>
              </a:rPr>
              <a:t>, </a:t>
            </a:r>
            <a:endParaRPr lang="et-EE" sz="9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dirty="0" err="1">
                <a:ea typeface="+mn-lt"/>
                <a:cs typeface="+mn-lt"/>
              </a:rPr>
              <a:t>fatigue</a:t>
            </a:r>
            <a:r>
              <a:rPr lang="et-EE" dirty="0">
                <a:ea typeface="+mn-lt"/>
                <a:cs typeface="+mn-lt"/>
              </a:rPr>
              <a:t>, </a:t>
            </a:r>
            <a:r>
              <a:rPr lang="et-EE" dirty="0" err="1">
                <a:ea typeface="+mn-lt"/>
                <a:cs typeface="+mn-lt"/>
              </a:rPr>
              <a:t>pain</a:t>
            </a:r>
            <a:r>
              <a:rPr lang="et-EE" dirty="0">
                <a:ea typeface="+mn-lt"/>
                <a:cs typeface="+mn-lt"/>
              </a:rPr>
              <a:t>, </a:t>
            </a:r>
            <a:r>
              <a:rPr lang="et-EE" dirty="0" err="1">
                <a:ea typeface="+mn-lt"/>
                <a:cs typeface="+mn-lt"/>
              </a:rPr>
              <a:t>anxiety</a:t>
            </a:r>
            <a:r>
              <a:rPr lang="et-EE" dirty="0">
                <a:ea typeface="+mn-lt"/>
                <a:cs typeface="+mn-lt"/>
              </a:rPr>
              <a:t>. </a:t>
            </a:r>
            <a:endParaRPr lang="et-EE" sz="9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dirty="0" err="1">
                <a:ea typeface="+mn-lt"/>
                <a:cs typeface="+mn-lt"/>
              </a:rPr>
              <a:t>How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to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know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the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complaint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is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referring</a:t>
            </a:r>
            <a:r>
              <a:rPr lang="et-EE" dirty="0">
                <a:ea typeface="+mn-lt"/>
                <a:cs typeface="+mn-lt"/>
              </a:rPr>
              <a:t> </a:t>
            </a:r>
            <a:r>
              <a:rPr lang="et-EE" dirty="0" err="1">
                <a:ea typeface="+mn-lt"/>
                <a:cs typeface="+mn-lt"/>
              </a:rPr>
              <a:t>to</a:t>
            </a:r>
            <a:r>
              <a:rPr lang="et-EE" dirty="0">
                <a:ea typeface="+mn-lt"/>
                <a:cs typeface="+mn-lt"/>
              </a:rPr>
              <a:t> a </a:t>
            </a:r>
            <a:r>
              <a:rPr lang="et-EE" dirty="0" err="1">
                <a:ea typeface="+mn-lt"/>
                <a:cs typeface="+mn-lt"/>
              </a:rPr>
              <a:t>sleep</a:t>
            </a:r>
            <a:r>
              <a:rPr lang="et-EE" dirty="0">
                <a:ea typeface="+mn-lt"/>
                <a:cs typeface="+mn-lt"/>
              </a:rPr>
              <a:t> </a:t>
            </a:r>
            <a:endParaRPr lang="et-EE" sz="9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dirty="0" err="1">
                <a:ea typeface="+mn-lt"/>
                <a:cs typeface="+mn-lt"/>
              </a:rPr>
              <a:t>Disorder</a:t>
            </a:r>
            <a:r>
              <a:rPr lang="et-EE" dirty="0">
                <a:ea typeface="+mn-lt"/>
                <a:cs typeface="+mn-lt"/>
              </a:rPr>
              <a:t>?</a:t>
            </a:r>
            <a:endParaRPr lang="et-EE" sz="900" dirty="0">
              <a:ea typeface="+mn-lt"/>
              <a:cs typeface="+mn-lt"/>
            </a:endParaRPr>
          </a:p>
          <a:p>
            <a:pPr marL="0" indent="0">
              <a:buNone/>
            </a:pPr>
            <a:endParaRPr lang="et-EE" dirty="0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et-EE" dirty="0">
                <a:latin typeface="Arial"/>
                <a:ea typeface="+mn-lt"/>
                <a:cs typeface="Arial"/>
              </a:rPr>
              <a:t>  -  </a:t>
            </a:r>
            <a:r>
              <a:rPr lang="et-EE" dirty="0" err="1">
                <a:latin typeface="Arial"/>
                <a:ea typeface="+mn-lt"/>
                <a:cs typeface="Arial"/>
              </a:rPr>
              <a:t>how</a:t>
            </a:r>
            <a:r>
              <a:rPr lang="et-EE" dirty="0">
                <a:latin typeface="Arial"/>
                <a:ea typeface="+mn-lt"/>
                <a:cs typeface="Arial"/>
              </a:rPr>
              <a:t> </a:t>
            </a:r>
            <a:r>
              <a:rPr lang="et-EE" dirty="0" err="1">
                <a:latin typeface="Arial"/>
                <a:ea typeface="+mn-lt"/>
                <a:cs typeface="Arial"/>
              </a:rPr>
              <a:t>to</a:t>
            </a:r>
            <a:r>
              <a:rPr lang="et-EE" dirty="0">
                <a:latin typeface="Arial"/>
                <a:ea typeface="+mn-lt"/>
                <a:cs typeface="Arial"/>
              </a:rPr>
              <a:t> </a:t>
            </a:r>
            <a:r>
              <a:rPr lang="et-EE" dirty="0" err="1">
                <a:latin typeface="Arial"/>
                <a:ea typeface="+mn-lt"/>
                <a:cs typeface="Arial"/>
              </a:rPr>
              <a:t>fill</a:t>
            </a:r>
            <a:r>
              <a:rPr lang="et-EE" dirty="0">
                <a:latin typeface="Arial"/>
                <a:ea typeface="+mn-lt"/>
                <a:cs typeface="Arial"/>
              </a:rPr>
              <a:t> </a:t>
            </a:r>
            <a:r>
              <a:rPr lang="et-EE" dirty="0" err="1">
                <a:latin typeface="Arial"/>
                <a:ea typeface="+mn-lt"/>
                <a:cs typeface="Arial"/>
              </a:rPr>
              <a:t>the</a:t>
            </a:r>
            <a:r>
              <a:rPr lang="et-EE" dirty="0">
                <a:latin typeface="Arial"/>
                <a:ea typeface="+mn-lt"/>
                <a:cs typeface="Arial"/>
              </a:rPr>
              <a:t> </a:t>
            </a:r>
            <a:r>
              <a:rPr lang="et-EE" dirty="0" err="1">
                <a:latin typeface="Arial"/>
                <a:ea typeface="+mn-lt"/>
                <a:cs typeface="Arial"/>
              </a:rPr>
              <a:t>diary</a:t>
            </a:r>
            <a:r>
              <a:rPr lang="et-EE" dirty="0">
                <a:latin typeface="Arial"/>
                <a:ea typeface="+mn-lt"/>
                <a:cs typeface="Arial"/>
              </a:rPr>
              <a:t>?</a:t>
            </a:r>
            <a:endParaRPr lang="en-US">
              <a:latin typeface="Arial"/>
              <a:ea typeface="+mn-lt"/>
              <a:cs typeface="Arial"/>
            </a:endParaRPr>
          </a:p>
          <a:p>
            <a:pPr marL="971550" lvl="1" indent="-285750">
              <a:buFont typeface="Arial"/>
              <a:buChar char="•"/>
            </a:pPr>
            <a:r>
              <a:rPr lang="et-EE" sz="2100" dirty="0">
                <a:latin typeface="Arial"/>
                <a:ea typeface="+mn-lt"/>
                <a:cs typeface="Arial"/>
              </a:rPr>
              <a:t>Group </a:t>
            </a:r>
            <a:r>
              <a:rPr lang="et-EE" sz="2100" dirty="0" err="1">
                <a:latin typeface="Arial"/>
                <a:ea typeface="+mn-lt"/>
                <a:cs typeface="Arial"/>
              </a:rPr>
              <a:t>discussion</a:t>
            </a:r>
            <a:r>
              <a:rPr lang="et-EE" sz="2100" dirty="0">
                <a:latin typeface="Arial"/>
                <a:ea typeface="+mn-lt"/>
                <a:cs typeface="Arial"/>
              </a:rPr>
              <a:t> of </a:t>
            </a:r>
            <a:r>
              <a:rPr lang="et-EE" sz="2100" dirty="0" err="1">
                <a:latin typeface="Arial"/>
                <a:ea typeface="+mn-lt"/>
                <a:cs typeface="Arial"/>
              </a:rPr>
              <a:t>bedroom</a:t>
            </a:r>
            <a:r>
              <a:rPr lang="et-EE" sz="2100" dirty="0">
                <a:latin typeface="Arial"/>
                <a:ea typeface="+mn-lt"/>
                <a:cs typeface="Arial"/>
              </a:rPr>
              <a:t> </a:t>
            </a:r>
            <a:r>
              <a:rPr lang="et-EE" sz="2100" dirty="0" err="1">
                <a:latin typeface="Arial"/>
                <a:ea typeface="+mn-lt"/>
                <a:cs typeface="Arial"/>
              </a:rPr>
              <a:t>environment</a:t>
            </a:r>
            <a:r>
              <a:rPr lang="et-EE" sz="2100" dirty="0">
                <a:latin typeface="Arial"/>
                <a:ea typeface="+mn-lt"/>
                <a:cs typeface="Arial"/>
              </a:rPr>
              <a:t> in </a:t>
            </a:r>
            <a:r>
              <a:rPr lang="et-EE" sz="2100" dirty="0" err="1">
                <a:latin typeface="Arial"/>
                <a:ea typeface="+mn-lt"/>
                <a:cs typeface="Arial"/>
              </a:rPr>
              <a:t>home</a:t>
            </a:r>
            <a:r>
              <a:rPr lang="et-EE" sz="2100" dirty="0">
                <a:latin typeface="Arial"/>
                <a:ea typeface="+mn-lt"/>
                <a:cs typeface="Arial"/>
              </a:rPr>
              <a:t> </a:t>
            </a:r>
          </a:p>
          <a:p>
            <a:pPr marL="457200" lvl="1" indent="0">
              <a:buNone/>
            </a:pPr>
            <a:r>
              <a:rPr lang="et-EE" sz="2100" dirty="0" err="1">
                <a:latin typeface="Arial"/>
                <a:ea typeface="+mn-lt"/>
                <a:cs typeface="Arial"/>
              </a:rPr>
              <a:t>bedroom</a:t>
            </a:r>
            <a:r>
              <a:rPr lang="et-EE" sz="2100" dirty="0">
                <a:latin typeface="Arial"/>
                <a:ea typeface="+mn-lt"/>
                <a:cs typeface="Arial"/>
              </a:rPr>
              <a:t>/</a:t>
            </a:r>
            <a:r>
              <a:rPr lang="et-EE" sz="2100" dirty="0" err="1">
                <a:latin typeface="Arial"/>
                <a:ea typeface="+mn-lt"/>
                <a:cs typeface="Arial"/>
              </a:rPr>
              <a:t>hospital</a:t>
            </a:r>
            <a:r>
              <a:rPr lang="et-EE" sz="2100" dirty="0">
                <a:latin typeface="Arial"/>
                <a:ea typeface="+mn-lt"/>
                <a:cs typeface="Arial"/>
              </a:rPr>
              <a:t>  of </a:t>
            </a:r>
            <a:r>
              <a:rPr lang="et-EE" sz="2100" dirty="0" err="1">
                <a:latin typeface="Arial"/>
                <a:ea typeface="+mn-lt"/>
                <a:cs typeface="Arial"/>
              </a:rPr>
              <a:t>four</a:t>
            </a:r>
            <a:r>
              <a:rPr lang="et-EE" sz="2100" dirty="0">
                <a:latin typeface="Arial"/>
                <a:ea typeface="+mn-lt"/>
                <a:cs typeface="Arial"/>
              </a:rPr>
              <a:t> </a:t>
            </a:r>
            <a:r>
              <a:rPr lang="et-EE" sz="2100" dirty="0" err="1">
                <a:latin typeface="Arial"/>
                <a:ea typeface="+mn-lt"/>
                <a:cs typeface="Arial"/>
              </a:rPr>
              <a:t>wards</a:t>
            </a:r>
            <a:r>
              <a:rPr lang="et-EE" sz="2100" dirty="0">
                <a:latin typeface="Arial"/>
                <a:ea typeface="+mn-lt"/>
                <a:cs typeface="Arial"/>
              </a:rPr>
              <a:t> </a:t>
            </a:r>
            <a:br>
              <a:rPr lang="et-EE" dirty="0">
                <a:ea typeface="+mn-lt"/>
                <a:cs typeface="+mn-lt"/>
              </a:rPr>
            </a:br>
            <a:endParaRPr lang="et-EE" sz="900">
              <a:ea typeface="+mn-lt"/>
              <a:cs typeface="+mn-lt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6BE5DBE-7DBE-B475-1957-4944EA2D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236" y="5301632"/>
            <a:ext cx="1323918" cy="1483790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E2063393-1489-DF4D-AA3E-2BF804E46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53" y="6079623"/>
            <a:ext cx="5741008" cy="5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56E1A00-9A49-3900-0734-E1FB88D4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cs typeface="Calibri Light"/>
              </a:rPr>
              <a:t>Literature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C139A81-1483-7C0F-3285-C7F7B6E00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r>
              <a:rPr lang="et-EE" sz="1600">
                <a:ea typeface="+mn-lt"/>
                <a:cs typeface="+mn-lt"/>
              </a:rPr>
              <a:t>https://www.sleepfoundation.org/how-sleep-works/how-much-sleep-do-we-really-need</a:t>
            </a:r>
          </a:p>
          <a:p>
            <a:r>
              <a:rPr lang="et-EE" sz="1600" err="1">
                <a:ea typeface="+mn-lt"/>
                <a:cs typeface="+mn-lt"/>
              </a:rPr>
              <a:t>Krystal</a:t>
            </a:r>
            <a:r>
              <a:rPr lang="et-EE" sz="1600">
                <a:ea typeface="+mn-lt"/>
                <a:cs typeface="+mn-lt"/>
              </a:rPr>
              <a:t> AD. </a:t>
            </a:r>
            <a:r>
              <a:rPr lang="et-EE" sz="1600" err="1">
                <a:ea typeface="+mn-lt"/>
                <a:cs typeface="+mn-lt"/>
              </a:rPr>
              <a:t>Psychiatric</a:t>
            </a:r>
            <a:r>
              <a:rPr lang="et-EE" sz="1600">
                <a:ea typeface="+mn-lt"/>
                <a:cs typeface="+mn-lt"/>
              </a:rPr>
              <a:t> </a:t>
            </a:r>
            <a:r>
              <a:rPr lang="et-EE" sz="1600" err="1">
                <a:ea typeface="+mn-lt"/>
                <a:cs typeface="+mn-lt"/>
              </a:rPr>
              <a:t>disorders</a:t>
            </a:r>
            <a:r>
              <a:rPr lang="et-EE" sz="1600">
                <a:ea typeface="+mn-lt"/>
                <a:cs typeface="+mn-lt"/>
              </a:rPr>
              <a:t> and </a:t>
            </a:r>
            <a:r>
              <a:rPr lang="et-EE" sz="1600" err="1">
                <a:ea typeface="+mn-lt"/>
                <a:cs typeface="+mn-lt"/>
              </a:rPr>
              <a:t>sleep</a:t>
            </a:r>
            <a:r>
              <a:rPr lang="et-EE" sz="1600">
                <a:ea typeface="+mn-lt"/>
                <a:cs typeface="+mn-lt"/>
              </a:rPr>
              <a:t>. </a:t>
            </a:r>
            <a:r>
              <a:rPr lang="et-EE" sz="1600" err="1">
                <a:ea typeface="+mn-lt"/>
                <a:cs typeface="+mn-lt"/>
              </a:rPr>
              <a:t>Neurol</a:t>
            </a:r>
            <a:r>
              <a:rPr lang="et-EE" sz="1600">
                <a:ea typeface="+mn-lt"/>
                <a:cs typeface="+mn-lt"/>
              </a:rPr>
              <a:t> </a:t>
            </a:r>
            <a:r>
              <a:rPr lang="et-EE" sz="1600" err="1">
                <a:ea typeface="+mn-lt"/>
                <a:cs typeface="+mn-lt"/>
              </a:rPr>
              <a:t>Clin</a:t>
            </a:r>
            <a:r>
              <a:rPr lang="et-EE" sz="1600">
                <a:ea typeface="+mn-lt"/>
                <a:cs typeface="+mn-lt"/>
              </a:rPr>
              <a:t>. 2012 Nov;30(4):1389-413. </a:t>
            </a:r>
            <a:r>
              <a:rPr lang="et-EE" sz="1600" err="1">
                <a:ea typeface="+mn-lt"/>
                <a:cs typeface="+mn-lt"/>
              </a:rPr>
              <a:t>doi</a:t>
            </a:r>
            <a:r>
              <a:rPr lang="et-EE" sz="1600">
                <a:ea typeface="+mn-lt"/>
                <a:cs typeface="+mn-lt"/>
              </a:rPr>
              <a:t>: 10.1016/j.ncl.2012.08.018. PMID: 23099143; PMCID: PMC3493205.</a:t>
            </a:r>
          </a:p>
          <a:p>
            <a:r>
              <a:rPr lang="et-EE" sz="1600">
                <a:ea typeface="+mn-lt"/>
                <a:cs typeface="+mn-lt"/>
              </a:rPr>
              <a:t>(</a:t>
            </a:r>
            <a:r>
              <a:rPr lang="et-EE" sz="160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https://www.columbiapsychiatry.org/news/</a:t>
            </a:r>
            <a:r>
              <a:rPr lang="et-EE" sz="1600">
                <a:ea typeface="+mn-lt"/>
                <a:cs typeface="+mn-lt"/>
              </a:rPr>
              <a:t>)</a:t>
            </a:r>
          </a:p>
          <a:p>
            <a:r>
              <a:rPr lang="et-EE" sz="160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https://www.mind.org.uk/information-support/types-of-mental-health-problems/sleep-problems/</a:t>
            </a:r>
            <a:r>
              <a:rPr lang="et-EE" sz="1600">
                <a:ea typeface="+mn-lt"/>
                <a:cs typeface="+mn-lt"/>
              </a:rPr>
              <a:t>)</a:t>
            </a:r>
          </a:p>
          <a:p>
            <a:r>
              <a:rPr lang="et-EE" sz="160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https://www.sleepfoundation.org/sleep-deprivation/lack-of-sleep-and-cognitive-impairment</a:t>
            </a:r>
          </a:p>
          <a:p>
            <a:r>
              <a:rPr lang="et-EE" sz="160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https://vesselhealth.com/blogs/ultimate-guides/restorative-sleep</a:t>
            </a:r>
          </a:p>
          <a:p>
            <a:r>
              <a:rPr lang="et-EE" sz="1600"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https://health.gov/sites/default/files/2019-09/Physical_Activity_Guidelines_2nd_edition.pdf#page=56</a:t>
            </a:r>
          </a:p>
          <a:p>
            <a:r>
              <a:rPr lang="et-EE" sz="1600" err="1">
                <a:latin typeface="Calibri"/>
                <a:cs typeface="Calibri"/>
              </a:rPr>
              <a:t>Sterniczuk</a:t>
            </a:r>
            <a:r>
              <a:rPr lang="et-EE" sz="1600">
                <a:latin typeface="Calibri"/>
                <a:cs typeface="Calibri"/>
              </a:rPr>
              <a:t> R, </a:t>
            </a:r>
            <a:r>
              <a:rPr lang="et-EE" sz="1600" err="1">
                <a:latin typeface="Calibri"/>
                <a:cs typeface="Calibri"/>
              </a:rPr>
              <a:t>Rusak</a:t>
            </a:r>
            <a:r>
              <a:rPr lang="et-EE" sz="1600">
                <a:latin typeface="Calibri"/>
                <a:cs typeface="Calibri"/>
              </a:rPr>
              <a:t> B. </a:t>
            </a:r>
            <a:r>
              <a:rPr lang="et-EE" sz="1600" err="1">
                <a:latin typeface="Calibri"/>
                <a:cs typeface="Calibri"/>
              </a:rPr>
              <a:t>Sleep</a:t>
            </a:r>
            <a:r>
              <a:rPr lang="et-EE" sz="1600">
                <a:latin typeface="Calibri"/>
                <a:cs typeface="Calibri"/>
              </a:rPr>
              <a:t> in </a:t>
            </a:r>
            <a:r>
              <a:rPr lang="et-EE" sz="1600" err="1">
                <a:latin typeface="Calibri"/>
                <a:cs typeface="Calibri"/>
              </a:rPr>
              <a:t>relation</a:t>
            </a:r>
            <a:r>
              <a:rPr lang="et-EE" sz="1600">
                <a:latin typeface="Calibri"/>
                <a:cs typeface="Calibri"/>
              </a:rPr>
              <a:t> </a:t>
            </a:r>
            <a:r>
              <a:rPr lang="et-EE" sz="1600" err="1">
                <a:latin typeface="Calibri"/>
                <a:cs typeface="Calibri"/>
              </a:rPr>
              <a:t>to</a:t>
            </a:r>
            <a:r>
              <a:rPr lang="et-EE" sz="1600">
                <a:latin typeface="Calibri"/>
                <a:cs typeface="Calibri"/>
              </a:rPr>
              <a:t> </a:t>
            </a:r>
            <a:r>
              <a:rPr lang="et-EE" sz="1600" err="1">
                <a:latin typeface="Calibri"/>
                <a:cs typeface="Calibri"/>
              </a:rPr>
              <a:t>aging</a:t>
            </a:r>
            <a:r>
              <a:rPr lang="et-EE" sz="1600">
                <a:latin typeface="Calibri"/>
                <a:cs typeface="Calibri"/>
              </a:rPr>
              <a:t>, </a:t>
            </a:r>
            <a:r>
              <a:rPr lang="et-EE" sz="1600" err="1">
                <a:latin typeface="Calibri"/>
                <a:cs typeface="Calibri"/>
              </a:rPr>
              <a:t>frailty</a:t>
            </a:r>
            <a:r>
              <a:rPr lang="et-EE" sz="1600">
                <a:latin typeface="Calibri"/>
                <a:cs typeface="Calibri"/>
              </a:rPr>
              <a:t>, and </a:t>
            </a:r>
            <a:r>
              <a:rPr lang="et-EE" sz="1600" err="1">
                <a:latin typeface="Calibri"/>
                <a:cs typeface="Calibri"/>
              </a:rPr>
              <a:t>cognition</a:t>
            </a:r>
            <a:r>
              <a:rPr lang="et-EE" sz="1600">
                <a:latin typeface="Calibri"/>
                <a:cs typeface="Calibri"/>
              </a:rPr>
              <a:t>. In: </a:t>
            </a:r>
            <a:r>
              <a:rPr lang="et-EE" sz="1600" err="1">
                <a:latin typeface="Calibri"/>
                <a:cs typeface="Calibri"/>
              </a:rPr>
              <a:t>Fillit</a:t>
            </a:r>
            <a:r>
              <a:rPr lang="et-EE" sz="1600">
                <a:latin typeface="Calibri"/>
                <a:cs typeface="Calibri"/>
              </a:rPr>
              <a:t> HM, </a:t>
            </a:r>
            <a:r>
              <a:rPr lang="et-EE" sz="1600" err="1">
                <a:latin typeface="Calibri"/>
                <a:cs typeface="Calibri"/>
              </a:rPr>
              <a:t>Rockwood</a:t>
            </a:r>
            <a:r>
              <a:rPr lang="et-EE" sz="1600">
                <a:latin typeface="Calibri"/>
                <a:cs typeface="Calibri"/>
              </a:rPr>
              <a:t> K, Young J, </a:t>
            </a:r>
            <a:r>
              <a:rPr lang="et-EE" sz="1600" err="1">
                <a:latin typeface="Calibri"/>
                <a:cs typeface="Calibri"/>
              </a:rPr>
              <a:t>eds</a:t>
            </a:r>
            <a:r>
              <a:rPr lang="et-EE" sz="1600">
                <a:latin typeface="Calibri"/>
                <a:cs typeface="Calibri"/>
              </a:rPr>
              <a:t>. </a:t>
            </a:r>
            <a:r>
              <a:rPr lang="et-EE" sz="1600" i="1" err="1">
                <a:latin typeface="Calibri"/>
                <a:cs typeface="Calibri"/>
              </a:rPr>
              <a:t>Brocklehurst's</a:t>
            </a:r>
            <a:r>
              <a:rPr lang="et-EE" sz="1600" i="1">
                <a:latin typeface="Calibri"/>
                <a:cs typeface="Calibri"/>
              </a:rPr>
              <a:t> </a:t>
            </a:r>
            <a:r>
              <a:rPr lang="et-EE" sz="1600" i="1" err="1">
                <a:latin typeface="Calibri"/>
                <a:cs typeface="Calibri"/>
              </a:rPr>
              <a:t>Textbook</a:t>
            </a:r>
            <a:r>
              <a:rPr lang="et-EE" sz="1600" i="1">
                <a:latin typeface="Calibri"/>
                <a:cs typeface="Calibri"/>
              </a:rPr>
              <a:t> of </a:t>
            </a:r>
            <a:r>
              <a:rPr lang="et-EE" sz="1600" i="1" err="1">
                <a:latin typeface="Calibri"/>
                <a:cs typeface="Calibri"/>
              </a:rPr>
              <a:t>Geriatric</a:t>
            </a:r>
            <a:r>
              <a:rPr lang="et-EE" sz="1600" i="1">
                <a:latin typeface="Calibri"/>
                <a:cs typeface="Calibri"/>
              </a:rPr>
              <a:t> </a:t>
            </a:r>
            <a:r>
              <a:rPr lang="et-EE" sz="1600" i="1" err="1">
                <a:latin typeface="Calibri"/>
                <a:cs typeface="Calibri"/>
              </a:rPr>
              <a:t>Medicine</a:t>
            </a:r>
            <a:r>
              <a:rPr lang="et-EE" sz="1600" i="1">
                <a:latin typeface="Calibri"/>
                <a:cs typeface="Calibri"/>
              </a:rPr>
              <a:t> and Gerontology.</a:t>
            </a:r>
            <a:r>
              <a:rPr lang="et-EE" sz="1600">
                <a:latin typeface="Calibri"/>
                <a:cs typeface="Calibri"/>
              </a:rPr>
              <a:t>8th </a:t>
            </a:r>
            <a:r>
              <a:rPr lang="et-EE" sz="1600" err="1">
                <a:latin typeface="Calibri"/>
                <a:cs typeface="Calibri"/>
              </a:rPr>
              <a:t>ed</a:t>
            </a:r>
            <a:r>
              <a:rPr lang="et-EE" sz="1600">
                <a:latin typeface="Calibri"/>
                <a:cs typeface="Calibri"/>
              </a:rPr>
              <a:t>. Philadelphia, PA: Elsevier; 2017:chap 108.</a:t>
            </a:r>
            <a:endParaRPr lang="et-EE" sz="1600">
              <a:latin typeface="Calibri"/>
              <a:ea typeface="+mn-lt"/>
              <a:cs typeface="+mn-lt"/>
            </a:endParaRPr>
          </a:p>
        </p:txBody>
      </p:sp>
      <p:pic>
        <p:nvPicPr>
          <p:cNvPr id="4" name="Pilt 3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FD21107B-BD98-550C-9192-351315A31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52" y="152583"/>
            <a:ext cx="1157243" cy="1359395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3C221E56-91DB-D2DA-78FA-2E72E4B72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19" y="6223231"/>
            <a:ext cx="4572000" cy="5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2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DDF58F3-3942-6BC8-5515-746DE1314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08" y="360809"/>
            <a:ext cx="78867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z="1600" err="1">
                <a:latin typeface="Calibri"/>
                <a:cs typeface="Arial"/>
              </a:rPr>
              <a:t>Ohayon</a:t>
            </a:r>
            <a:r>
              <a:rPr lang="et-EE" sz="1600">
                <a:latin typeface="Calibri"/>
                <a:cs typeface="Arial"/>
              </a:rPr>
              <a:t> MM, </a:t>
            </a:r>
            <a:r>
              <a:rPr lang="et-EE" sz="1600" err="1">
                <a:latin typeface="Calibri"/>
                <a:cs typeface="Arial"/>
              </a:rPr>
              <a:t>Carskadon</a:t>
            </a:r>
            <a:r>
              <a:rPr lang="et-EE" sz="1600">
                <a:latin typeface="Calibri"/>
                <a:cs typeface="Arial"/>
              </a:rPr>
              <a:t> MA, </a:t>
            </a:r>
            <a:r>
              <a:rPr lang="et-EE" sz="1600" err="1">
                <a:latin typeface="Calibri"/>
                <a:cs typeface="Arial"/>
              </a:rPr>
              <a:t>Guilleminault</a:t>
            </a:r>
            <a:r>
              <a:rPr lang="et-EE" sz="1600">
                <a:latin typeface="Calibri"/>
                <a:cs typeface="Arial"/>
              </a:rPr>
              <a:t> C, </a:t>
            </a:r>
            <a:r>
              <a:rPr lang="et-EE" sz="1600" err="1">
                <a:latin typeface="Calibri"/>
                <a:cs typeface="Arial"/>
              </a:rPr>
              <a:t>Vitiello</a:t>
            </a:r>
            <a:r>
              <a:rPr lang="et-EE" sz="1600">
                <a:latin typeface="Calibri"/>
                <a:cs typeface="Arial"/>
              </a:rPr>
              <a:t> MV. Meta-</a:t>
            </a:r>
            <a:r>
              <a:rPr lang="et-EE" sz="1600" err="1">
                <a:latin typeface="Calibri"/>
                <a:cs typeface="Arial"/>
              </a:rPr>
              <a:t>analysis</a:t>
            </a:r>
            <a:r>
              <a:rPr lang="et-EE" sz="1600">
                <a:latin typeface="Calibri"/>
                <a:cs typeface="Arial"/>
              </a:rPr>
              <a:t> of </a:t>
            </a:r>
            <a:r>
              <a:rPr lang="et-EE" sz="1600" err="1">
                <a:latin typeface="Calibri"/>
                <a:cs typeface="Arial"/>
              </a:rPr>
              <a:t>quantitative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sleep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parameters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from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childhood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to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old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age</a:t>
            </a:r>
            <a:r>
              <a:rPr lang="et-EE" sz="1600">
                <a:latin typeface="Calibri"/>
                <a:cs typeface="Arial"/>
              </a:rPr>
              <a:t> in </a:t>
            </a:r>
            <a:r>
              <a:rPr lang="et-EE" sz="1600" err="1">
                <a:latin typeface="Calibri"/>
                <a:cs typeface="Arial"/>
              </a:rPr>
              <a:t>healthy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individuals</a:t>
            </a:r>
            <a:r>
              <a:rPr lang="et-EE" sz="1600">
                <a:latin typeface="Calibri"/>
                <a:cs typeface="Arial"/>
              </a:rPr>
              <a:t>: </a:t>
            </a:r>
            <a:r>
              <a:rPr lang="et-EE" sz="1600" err="1">
                <a:latin typeface="Calibri"/>
                <a:cs typeface="Arial"/>
              </a:rPr>
              <a:t>developing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normative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sleep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values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across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the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human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lifespan</a:t>
            </a:r>
            <a:r>
              <a:rPr lang="et-EE" sz="1600">
                <a:latin typeface="Calibri"/>
                <a:cs typeface="Arial"/>
              </a:rPr>
              <a:t>. </a:t>
            </a:r>
            <a:r>
              <a:rPr lang="et-EE" sz="1600" err="1">
                <a:latin typeface="Calibri"/>
                <a:cs typeface="Arial"/>
              </a:rPr>
              <a:t>Sleep</a:t>
            </a:r>
            <a:r>
              <a:rPr lang="et-EE" sz="1600">
                <a:latin typeface="Calibri"/>
                <a:cs typeface="Arial"/>
              </a:rPr>
              <a:t>. 2004;27(7) :1255–1273.</a:t>
            </a:r>
            <a:endParaRPr lang="en-US" sz="1600">
              <a:latin typeface="Calibri"/>
              <a:cs typeface="Arial"/>
            </a:endParaRPr>
          </a:p>
          <a:p>
            <a:r>
              <a:rPr lang="et-EE" sz="1600">
                <a:latin typeface="Calibri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https://www.hopkinsmedicine.org/health/wellness-and-prevention/exercising-for-better-sleep#:~:text=Exercise%20also%20raises%20your%20core%20body%20temperature.&amp;text=Elevation%20in%20core%20body%20temperature,decline%20helps%20to%20facilitate%20sleepiness</a:t>
            </a:r>
            <a:r>
              <a:rPr lang="et-EE" sz="1600">
                <a:latin typeface="Calibri"/>
                <a:cs typeface="Arial"/>
              </a:rPr>
              <a:t>.</a:t>
            </a:r>
            <a:endParaRPr lang="en-US" sz="1600">
              <a:latin typeface="Calibri"/>
              <a:cs typeface="Arial"/>
            </a:endParaRPr>
          </a:p>
          <a:p>
            <a:r>
              <a:rPr lang="et-EE" sz="1600" err="1">
                <a:latin typeface="Calibri"/>
                <a:cs typeface="Arial"/>
              </a:rPr>
              <a:t>Ometov</a:t>
            </a:r>
            <a:r>
              <a:rPr lang="et-EE" sz="1600">
                <a:latin typeface="Calibri"/>
                <a:cs typeface="Arial"/>
              </a:rPr>
              <a:t>, A., </a:t>
            </a:r>
            <a:r>
              <a:rPr lang="et-EE" sz="1600" err="1">
                <a:latin typeface="Calibri"/>
                <a:cs typeface="Arial"/>
              </a:rPr>
              <a:t>Shubina</a:t>
            </a:r>
            <a:r>
              <a:rPr lang="et-EE" sz="1600">
                <a:latin typeface="Calibri"/>
                <a:cs typeface="Arial"/>
              </a:rPr>
              <a:t>, V., </a:t>
            </a:r>
            <a:r>
              <a:rPr lang="et-EE" sz="1600" err="1">
                <a:latin typeface="Calibri"/>
                <a:cs typeface="Arial"/>
              </a:rPr>
              <a:t>Klus</a:t>
            </a:r>
            <a:r>
              <a:rPr lang="et-EE" sz="1600">
                <a:latin typeface="Calibri"/>
                <a:cs typeface="Arial"/>
              </a:rPr>
              <a:t>, L., </a:t>
            </a:r>
            <a:r>
              <a:rPr lang="et-EE" sz="1600" err="1">
                <a:latin typeface="Calibri"/>
                <a:cs typeface="Arial"/>
              </a:rPr>
              <a:t>Skibińska</a:t>
            </a:r>
            <a:r>
              <a:rPr lang="et-EE" sz="1600">
                <a:latin typeface="Calibri"/>
                <a:cs typeface="Arial"/>
              </a:rPr>
              <a:t>, J., </a:t>
            </a:r>
            <a:r>
              <a:rPr lang="et-EE" sz="1600" err="1">
                <a:latin typeface="Calibri"/>
                <a:cs typeface="Arial"/>
              </a:rPr>
              <a:t>Saafi</a:t>
            </a:r>
            <a:r>
              <a:rPr lang="et-EE" sz="1600">
                <a:latin typeface="Calibri"/>
                <a:cs typeface="Arial"/>
              </a:rPr>
              <a:t>, S., </a:t>
            </a:r>
            <a:r>
              <a:rPr lang="et-EE" sz="1600" err="1">
                <a:latin typeface="Calibri"/>
                <a:cs typeface="Arial"/>
              </a:rPr>
              <a:t>Pascacio</a:t>
            </a:r>
            <a:r>
              <a:rPr lang="et-EE" sz="1600">
                <a:latin typeface="Calibri"/>
                <a:cs typeface="Arial"/>
              </a:rPr>
              <a:t>, P., </a:t>
            </a:r>
            <a:r>
              <a:rPr lang="et-EE" sz="1600" err="1">
                <a:latin typeface="Calibri"/>
                <a:cs typeface="Arial"/>
              </a:rPr>
              <a:t>Flueratoru</a:t>
            </a:r>
            <a:r>
              <a:rPr lang="et-EE" sz="1600">
                <a:latin typeface="Calibri"/>
                <a:cs typeface="Arial"/>
              </a:rPr>
              <a:t>, L., </a:t>
            </a:r>
            <a:r>
              <a:rPr lang="et-EE" sz="1600" err="1">
                <a:latin typeface="Calibri"/>
                <a:cs typeface="Arial"/>
              </a:rPr>
              <a:t>Gaibor</a:t>
            </a:r>
            <a:r>
              <a:rPr lang="et-EE" sz="1600">
                <a:latin typeface="Calibri"/>
                <a:cs typeface="Arial"/>
              </a:rPr>
              <a:t>, D. Q., </a:t>
            </a:r>
            <a:r>
              <a:rPr lang="et-EE" sz="1600" err="1">
                <a:latin typeface="Calibri"/>
                <a:cs typeface="Arial"/>
              </a:rPr>
              <a:t>Chukhno</a:t>
            </a:r>
            <a:r>
              <a:rPr lang="et-EE" sz="1600">
                <a:latin typeface="Calibri"/>
                <a:cs typeface="Arial"/>
              </a:rPr>
              <a:t>, N., </a:t>
            </a:r>
            <a:r>
              <a:rPr lang="et-EE" sz="1600" err="1">
                <a:latin typeface="Calibri"/>
                <a:cs typeface="Arial"/>
              </a:rPr>
              <a:t>Chukhno</a:t>
            </a:r>
            <a:r>
              <a:rPr lang="et-EE" sz="1600">
                <a:latin typeface="Calibri"/>
                <a:cs typeface="Arial"/>
              </a:rPr>
              <a:t>, O., </a:t>
            </a:r>
            <a:r>
              <a:rPr lang="et-EE" sz="1600" err="1">
                <a:latin typeface="Calibri"/>
                <a:cs typeface="Arial"/>
              </a:rPr>
              <a:t>Ali</a:t>
            </a:r>
            <a:r>
              <a:rPr lang="et-EE" sz="1600">
                <a:latin typeface="Calibri"/>
                <a:cs typeface="Arial"/>
              </a:rPr>
              <a:t>, A., </a:t>
            </a:r>
            <a:r>
              <a:rPr lang="et-EE" sz="1600" err="1">
                <a:latin typeface="Calibri"/>
                <a:cs typeface="Arial"/>
              </a:rPr>
              <a:t>Channa</a:t>
            </a:r>
            <a:r>
              <a:rPr lang="et-EE" sz="1600">
                <a:latin typeface="Calibri"/>
                <a:cs typeface="Arial"/>
              </a:rPr>
              <a:t>, A., </a:t>
            </a:r>
            <a:r>
              <a:rPr lang="et-EE" sz="1600" err="1">
                <a:latin typeface="Calibri"/>
                <a:cs typeface="Arial"/>
              </a:rPr>
              <a:t>Svertoka</a:t>
            </a:r>
            <a:r>
              <a:rPr lang="et-EE" sz="1600">
                <a:latin typeface="Calibri"/>
                <a:cs typeface="Arial"/>
              </a:rPr>
              <a:t>, E., </a:t>
            </a:r>
            <a:r>
              <a:rPr lang="et-EE" sz="1600" err="1">
                <a:latin typeface="Calibri"/>
                <a:cs typeface="Arial"/>
              </a:rPr>
              <a:t>Qaim</a:t>
            </a:r>
            <a:r>
              <a:rPr lang="et-EE" sz="1600">
                <a:latin typeface="Calibri"/>
                <a:cs typeface="Arial"/>
              </a:rPr>
              <a:t>, W. B., Casanova-</a:t>
            </a:r>
            <a:r>
              <a:rPr lang="et-EE" sz="1600" err="1">
                <a:latin typeface="Calibri"/>
                <a:cs typeface="Arial"/>
              </a:rPr>
              <a:t>Marqués</a:t>
            </a:r>
            <a:r>
              <a:rPr lang="et-EE" sz="1600">
                <a:latin typeface="Calibri"/>
                <a:cs typeface="Arial"/>
              </a:rPr>
              <a:t>, R., </a:t>
            </a:r>
            <a:r>
              <a:rPr lang="et-EE" sz="1600" err="1">
                <a:latin typeface="Calibri"/>
                <a:cs typeface="Arial"/>
              </a:rPr>
              <a:t>Holcer</a:t>
            </a:r>
            <a:r>
              <a:rPr lang="et-EE" sz="1600">
                <a:latin typeface="Calibri"/>
                <a:cs typeface="Arial"/>
              </a:rPr>
              <a:t>, S., </a:t>
            </a:r>
            <a:r>
              <a:rPr lang="et-EE" sz="1600" err="1">
                <a:latin typeface="Calibri"/>
                <a:cs typeface="Arial"/>
              </a:rPr>
              <a:t>Torres-Sospedra</a:t>
            </a:r>
            <a:r>
              <a:rPr lang="et-EE" sz="1600">
                <a:latin typeface="Calibri"/>
                <a:cs typeface="Arial"/>
              </a:rPr>
              <a:t>, J., </a:t>
            </a:r>
            <a:r>
              <a:rPr lang="et-EE" sz="1600" err="1">
                <a:latin typeface="Calibri"/>
                <a:cs typeface="Arial"/>
              </a:rPr>
              <a:t>Casteleyn</a:t>
            </a:r>
            <a:r>
              <a:rPr lang="et-EE" sz="1600">
                <a:latin typeface="Calibri"/>
                <a:cs typeface="Arial"/>
              </a:rPr>
              <a:t>, S., </a:t>
            </a:r>
            <a:r>
              <a:rPr lang="et-EE" sz="1600" err="1">
                <a:latin typeface="Calibri"/>
                <a:cs typeface="Arial"/>
              </a:rPr>
              <a:t>Ruggeri</a:t>
            </a:r>
            <a:r>
              <a:rPr lang="et-EE" sz="1600">
                <a:latin typeface="Calibri"/>
                <a:cs typeface="Arial"/>
              </a:rPr>
              <a:t>, G., ... </a:t>
            </a:r>
            <a:r>
              <a:rPr lang="et-EE" sz="1600" err="1">
                <a:latin typeface="Calibri"/>
                <a:cs typeface="Arial"/>
              </a:rPr>
              <a:t>Lohan</a:t>
            </a:r>
            <a:r>
              <a:rPr lang="et-EE" sz="1600">
                <a:latin typeface="Calibri"/>
                <a:cs typeface="Arial"/>
              </a:rPr>
              <a:t>, E. S. (2021). A </a:t>
            </a:r>
            <a:r>
              <a:rPr lang="et-EE" sz="1600" err="1">
                <a:latin typeface="Calibri"/>
                <a:cs typeface="Arial"/>
              </a:rPr>
              <a:t>Survey</a:t>
            </a:r>
            <a:r>
              <a:rPr lang="et-EE" sz="1600">
                <a:latin typeface="Calibri"/>
                <a:cs typeface="Arial"/>
              </a:rPr>
              <a:t> on </a:t>
            </a:r>
            <a:r>
              <a:rPr lang="et-EE" sz="1600" err="1">
                <a:latin typeface="Calibri"/>
                <a:cs typeface="Arial"/>
              </a:rPr>
              <a:t>Wearable</a:t>
            </a:r>
            <a:r>
              <a:rPr lang="et-EE" sz="1600">
                <a:latin typeface="Calibri"/>
                <a:cs typeface="Arial"/>
              </a:rPr>
              <a:t> Technology: </a:t>
            </a:r>
            <a:r>
              <a:rPr lang="et-EE" sz="1600" err="1">
                <a:latin typeface="Calibri"/>
                <a:cs typeface="Arial"/>
              </a:rPr>
              <a:t>History</a:t>
            </a:r>
            <a:r>
              <a:rPr lang="et-EE" sz="1600">
                <a:latin typeface="Calibri"/>
                <a:cs typeface="Arial"/>
              </a:rPr>
              <a:t>, State-of-</a:t>
            </a:r>
            <a:r>
              <a:rPr lang="et-EE" sz="1600" err="1">
                <a:latin typeface="Calibri"/>
                <a:cs typeface="Arial"/>
              </a:rPr>
              <a:t>the</a:t>
            </a:r>
            <a:r>
              <a:rPr lang="et-EE" sz="1600">
                <a:latin typeface="Calibri"/>
                <a:cs typeface="Arial"/>
              </a:rPr>
              <a:t>-Art and </a:t>
            </a:r>
            <a:r>
              <a:rPr lang="et-EE" sz="1600" err="1">
                <a:latin typeface="Calibri"/>
                <a:cs typeface="Arial"/>
              </a:rPr>
              <a:t>Current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Challenges</a:t>
            </a:r>
            <a:r>
              <a:rPr lang="et-EE" sz="1600">
                <a:latin typeface="Calibri"/>
                <a:cs typeface="Arial"/>
              </a:rPr>
              <a:t>. </a:t>
            </a:r>
            <a:r>
              <a:rPr lang="et-EE" sz="1600" i="1">
                <a:latin typeface="Calibri"/>
                <a:cs typeface="Arial"/>
              </a:rPr>
              <a:t>Computer Networks</a:t>
            </a:r>
            <a:r>
              <a:rPr lang="et-EE" sz="1600">
                <a:latin typeface="Calibri"/>
                <a:cs typeface="Arial"/>
              </a:rPr>
              <a:t>, </a:t>
            </a:r>
            <a:r>
              <a:rPr lang="et-EE" sz="1600" i="1">
                <a:latin typeface="Calibri"/>
                <a:cs typeface="Arial"/>
              </a:rPr>
              <a:t>193</a:t>
            </a:r>
            <a:r>
              <a:rPr lang="et-EE" sz="1600">
                <a:latin typeface="Calibri"/>
                <a:cs typeface="Arial"/>
              </a:rPr>
              <a:t>, </a:t>
            </a:r>
            <a:r>
              <a:rPr lang="et-EE" sz="1600" err="1">
                <a:latin typeface="Calibri"/>
                <a:cs typeface="Arial"/>
              </a:rPr>
              <a:t>Article</a:t>
            </a:r>
            <a:r>
              <a:rPr lang="et-EE" sz="1600">
                <a:latin typeface="Calibri"/>
                <a:cs typeface="Arial"/>
              </a:rPr>
              <a:t> 108074. </a:t>
            </a:r>
            <a:r>
              <a:rPr lang="et-EE" sz="1600">
                <a:latin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https://doi.org/10.1016/j.comnet.2021.108074</a:t>
            </a:r>
            <a:endParaRPr lang="et-EE" sz="1600">
              <a:latin typeface="Calibri"/>
              <a:cs typeface="Arial"/>
            </a:endParaRPr>
          </a:p>
          <a:p>
            <a:r>
              <a:rPr lang="et-EE" sz="1600">
                <a:latin typeface="Calibri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https://mind.help/topic/sleep/sleep-disorders/</a:t>
            </a:r>
            <a:endParaRPr lang="et-EE" sz="1600">
              <a:latin typeface="Calibri"/>
              <a:cs typeface="Arial"/>
            </a:endParaRPr>
          </a:p>
          <a:p>
            <a:r>
              <a:rPr lang="et-EE" sz="1600">
                <a:latin typeface="Calibri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https://www.mayoclinicproceedings.org/article/S0025-6196%2820%2930984-8/fulltext</a:t>
            </a:r>
            <a:endParaRPr lang="et-EE" sz="1600">
              <a:latin typeface="Calibri"/>
              <a:cs typeface="Arial"/>
            </a:endParaRPr>
          </a:p>
          <a:p>
            <a:r>
              <a:rPr lang="et-EE" sz="1600" err="1">
                <a:latin typeface="Calibri"/>
                <a:cs typeface="Arial"/>
              </a:rPr>
              <a:t>Cooke</a:t>
            </a:r>
            <a:r>
              <a:rPr lang="et-EE" sz="1600">
                <a:latin typeface="Calibri"/>
                <a:cs typeface="Arial"/>
              </a:rPr>
              <a:t> JR, </a:t>
            </a:r>
            <a:r>
              <a:rPr lang="et-EE" sz="1600" err="1">
                <a:latin typeface="Calibri"/>
                <a:cs typeface="Arial"/>
              </a:rPr>
              <a:t>Ancoli</a:t>
            </a:r>
            <a:r>
              <a:rPr lang="et-EE" sz="1600">
                <a:latin typeface="Calibri"/>
                <a:cs typeface="Arial"/>
              </a:rPr>
              <a:t>-Israel S. Normal and </a:t>
            </a:r>
            <a:r>
              <a:rPr lang="et-EE" sz="1600" err="1">
                <a:latin typeface="Calibri"/>
                <a:cs typeface="Arial"/>
              </a:rPr>
              <a:t>abnormal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sleep</a:t>
            </a:r>
            <a:r>
              <a:rPr lang="et-EE" sz="1600">
                <a:latin typeface="Calibri"/>
                <a:cs typeface="Arial"/>
              </a:rPr>
              <a:t> in </a:t>
            </a:r>
            <a:r>
              <a:rPr lang="et-EE" sz="1600" err="1">
                <a:latin typeface="Calibri"/>
                <a:cs typeface="Arial"/>
              </a:rPr>
              <a:t>the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elderly</a:t>
            </a:r>
            <a:r>
              <a:rPr lang="et-EE" sz="1600">
                <a:latin typeface="Calibri"/>
                <a:cs typeface="Arial"/>
              </a:rPr>
              <a:t>. </a:t>
            </a:r>
            <a:r>
              <a:rPr lang="et-EE" sz="1600" err="1">
                <a:latin typeface="Calibri"/>
                <a:cs typeface="Arial"/>
              </a:rPr>
              <a:t>Handb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Clin</a:t>
            </a:r>
            <a:r>
              <a:rPr lang="et-EE" sz="1600">
                <a:latin typeface="Calibri"/>
                <a:cs typeface="Arial"/>
              </a:rPr>
              <a:t> </a:t>
            </a:r>
            <a:r>
              <a:rPr lang="et-EE" sz="1600" err="1">
                <a:latin typeface="Calibri"/>
                <a:cs typeface="Arial"/>
              </a:rPr>
              <a:t>Neurol</a:t>
            </a:r>
            <a:r>
              <a:rPr lang="et-EE" sz="1600">
                <a:latin typeface="Calibri"/>
                <a:cs typeface="Arial"/>
              </a:rPr>
              <a:t>. 2011;98:653-65. </a:t>
            </a:r>
            <a:r>
              <a:rPr lang="et-EE" sz="1600" err="1">
                <a:latin typeface="Calibri"/>
                <a:cs typeface="Arial"/>
              </a:rPr>
              <a:t>doi</a:t>
            </a:r>
            <a:r>
              <a:rPr lang="et-EE" sz="1600">
                <a:latin typeface="Calibri"/>
                <a:cs typeface="Arial"/>
              </a:rPr>
              <a:t>: 10.1016/B978-0-444-52006-7.00041-1. PMID: 21056216; PMCID: PMC3142094.</a:t>
            </a:r>
            <a:endParaRPr lang="en-US" sz="1600">
              <a:latin typeface="Calibri"/>
              <a:cs typeface="Arial"/>
            </a:endParaRPr>
          </a:p>
          <a:p>
            <a:r>
              <a:rPr lang="et-EE" sz="1600">
                <a:latin typeface="Calibri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https://sleepopolis.com/education/the-ultimate-guide-to-sleeping-in-a-nursing-home/#sleeping-in-a-nursing-home</a:t>
            </a:r>
            <a:endParaRPr lang="et-EE" sz="1600">
              <a:latin typeface="Calibri"/>
              <a:cs typeface="Arial"/>
            </a:endParaRPr>
          </a:p>
          <a:p>
            <a:r>
              <a:rPr lang="et-EE" sz="1600">
                <a:latin typeface="Calibri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https://www.aplaceformom.com/caregiver-resources/articles/manage-dementia-sleep-problems</a:t>
            </a:r>
            <a:endParaRPr lang="en-US" sz="1600">
              <a:latin typeface="Calibri"/>
              <a:cs typeface="Arial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t-E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799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Side view of a bed with side table and on it is an alarm clock and a white lamp">
            <a:extLst>
              <a:ext uri="{FF2B5EF4-FFF2-40B4-BE49-F238E27FC236}">
                <a16:creationId xmlns:a16="http://schemas.microsoft.com/office/drawing/2014/main" id="{9CB1924C-1879-4760-8D22-DEE2CAD83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4418925D-EE49-FC4F-D806-4F645E95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 to healthy sleep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79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FC8662F2-D327-469E-71A7-06EEE86C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t-EE" sz="4700">
                <a:ea typeface="+mj-lt"/>
                <a:cs typeface="+mj-lt"/>
              </a:rPr>
              <a:t>Introduction to healthy sleep</a:t>
            </a:r>
            <a:endParaRPr lang="et-EE" sz="47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69FF10E-CAAC-FA46-7DDF-7B5A35E8D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t-EE" sz="1900" err="1">
                <a:cs typeface="Calibri"/>
              </a:rPr>
              <a:t>Sleep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is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repetitive</a:t>
            </a:r>
            <a:r>
              <a:rPr lang="et-EE" sz="1900">
                <a:cs typeface="Calibri"/>
              </a:rPr>
              <a:t> </a:t>
            </a:r>
            <a:r>
              <a:rPr lang="et-EE" sz="1900" err="1">
                <a:cs typeface="Calibri"/>
              </a:rPr>
              <a:t>function</a:t>
            </a:r>
            <a:endParaRPr lang="et-EE" sz="1900">
              <a:cs typeface="Calibri"/>
            </a:endParaRPr>
          </a:p>
          <a:p>
            <a:r>
              <a:rPr lang="et-EE" sz="1900" err="1">
                <a:cs typeface="Calibri"/>
              </a:rPr>
              <a:t>Routine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plays</a:t>
            </a:r>
            <a:r>
              <a:rPr lang="et-EE" sz="1900">
                <a:cs typeface="Calibri"/>
              </a:rPr>
              <a:t> major </a:t>
            </a:r>
            <a:r>
              <a:rPr lang="et-EE" sz="1900" err="1">
                <a:cs typeface="Calibri"/>
              </a:rPr>
              <a:t>role</a:t>
            </a:r>
            <a:r>
              <a:rPr lang="et-EE" sz="1900">
                <a:cs typeface="Calibri"/>
              </a:rPr>
              <a:t> in </a:t>
            </a:r>
            <a:r>
              <a:rPr lang="et-EE" sz="1900" err="1">
                <a:cs typeface="Calibri"/>
              </a:rPr>
              <a:t>maintaining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good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health</a:t>
            </a:r>
            <a:r>
              <a:rPr lang="et-EE" sz="1900">
                <a:cs typeface="Calibri"/>
              </a:rPr>
              <a:t>/</a:t>
            </a:r>
            <a:r>
              <a:rPr lang="et-EE" sz="1900" err="1">
                <a:cs typeface="Calibri"/>
              </a:rPr>
              <a:t>preventing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disease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progression</a:t>
            </a:r>
            <a:endParaRPr lang="et-EE" sz="1900">
              <a:cs typeface="Calibri"/>
            </a:endParaRPr>
          </a:p>
          <a:p>
            <a:r>
              <a:rPr lang="et-EE" sz="1900" err="1">
                <a:cs typeface="Calibri"/>
              </a:rPr>
              <a:t>Learning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about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ones</a:t>
            </a:r>
            <a:r>
              <a:rPr lang="et-EE" sz="1900">
                <a:cs typeface="Calibri"/>
              </a:rPr>
              <a:t>  </a:t>
            </a:r>
            <a:r>
              <a:rPr lang="et-EE" sz="1900" err="1">
                <a:cs typeface="Calibri"/>
              </a:rPr>
              <a:t>own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sleep</a:t>
            </a:r>
          </a:p>
          <a:p>
            <a:r>
              <a:rPr lang="et-EE" sz="1900">
                <a:cs typeface="Calibri"/>
              </a:rPr>
              <a:t>Building </a:t>
            </a:r>
            <a:r>
              <a:rPr lang="et-EE" sz="1900" err="1">
                <a:cs typeface="Calibri"/>
              </a:rPr>
              <a:t>suitable</a:t>
            </a:r>
            <a:r>
              <a:rPr lang="et-EE" sz="1900">
                <a:cs typeface="Calibri"/>
              </a:rPr>
              <a:t> </a:t>
            </a:r>
            <a:r>
              <a:rPr lang="et-EE" sz="1900" err="1">
                <a:cs typeface="Calibri"/>
              </a:rPr>
              <a:t>daily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rhythm</a:t>
            </a:r>
            <a:r>
              <a:rPr lang="et-EE" sz="1900">
                <a:cs typeface="Calibri"/>
              </a:rPr>
              <a:t> </a:t>
            </a:r>
          </a:p>
          <a:p>
            <a:r>
              <a:rPr lang="et-EE" sz="1900" err="1">
                <a:cs typeface="Calibri"/>
              </a:rPr>
              <a:t>Managing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healthy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bedroom</a:t>
            </a:r>
            <a:r>
              <a:rPr lang="et-EE" sz="1900">
                <a:cs typeface="Calibri"/>
              </a:rPr>
              <a:t> </a:t>
            </a:r>
            <a:r>
              <a:rPr lang="et-EE" sz="1900" err="1">
                <a:cs typeface="Calibri"/>
              </a:rPr>
              <a:t>environment</a:t>
            </a:r>
            <a:endParaRPr lang="et-EE" sz="1900">
              <a:cs typeface="Calibri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0D7EC3A6-4585-84C3-564B-2CC70B851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8" y="5900508"/>
            <a:ext cx="5378758" cy="561139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D0046B8D-F5F2-5E52-8F4F-3A4CF60CD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521" y="4996694"/>
            <a:ext cx="1582075" cy="17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FC0D5E9F-311E-1734-58CD-6CB40EAE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754438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Introduction to healthy sleep – sleep need </a:t>
            </a:r>
            <a:br>
              <a:rPr lang="en-US" sz="1800" kern="1200"/>
            </a:br>
            <a:r>
              <a:rPr lang="en-US" sz="1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https://www.sleepfoundation.org/how-sleep-works/how-much-sleep-do-we-really-need</a:t>
            </a:r>
          </a:p>
        </p:txBody>
      </p:sp>
      <p:pic>
        <p:nvPicPr>
          <p:cNvPr id="4" name="Pilt 4" descr="Pilt, millel on kujutatud tekst, kuvatõmmis, Font, number&#10;&#10;Kirjeldus on genereeritud automaatselt">
            <a:extLst>
              <a:ext uri="{FF2B5EF4-FFF2-40B4-BE49-F238E27FC236}">
                <a16:creationId xmlns:a16="http://schemas.microsoft.com/office/drawing/2014/main" id="{72D90059-3B73-C38D-CBF2-9694C849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98" y="1619742"/>
            <a:ext cx="7609003" cy="4394199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6E21FF7E-BF8A-1E19-5AEA-146EA4A2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0" y="6097489"/>
            <a:ext cx="5262185" cy="629561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BA7B8015-5A3E-A66D-071F-E99173565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744" y="4980050"/>
            <a:ext cx="1670852" cy="18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BBB9451A-DD81-E8F0-909B-F4470D9F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t-EE" sz="4700">
                <a:ea typeface="+mj-lt"/>
                <a:cs typeface="+mj-lt"/>
              </a:rPr>
              <a:t>Introduction to healthy sleep</a:t>
            </a:r>
            <a:endParaRPr lang="et-EE" sz="47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7A04258-B080-505A-EE8C-A5D2E520C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t-EE" sz="1900" dirty="0" err="1">
                <a:ea typeface="+mn-lt"/>
                <a:cs typeface="+mn-lt"/>
              </a:rPr>
              <a:t>Sticking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to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the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same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sleep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schedule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every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day</a:t>
            </a:r>
            <a:r>
              <a:rPr lang="et-EE" sz="1900" dirty="0">
                <a:ea typeface="+mn-lt"/>
                <a:cs typeface="+mn-lt"/>
              </a:rPr>
              <a:t> and on </a:t>
            </a:r>
            <a:r>
              <a:rPr lang="et-EE" sz="1900" dirty="0" err="1">
                <a:ea typeface="+mn-lt"/>
                <a:cs typeface="+mn-lt"/>
              </a:rPr>
              <a:t>weekends</a:t>
            </a:r>
            <a:endParaRPr lang="et-EE" sz="1900" dirty="0" err="1">
              <a:cs typeface="Calibri" panose="020F0502020204030204"/>
            </a:endParaRPr>
          </a:p>
          <a:p>
            <a:r>
              <a:rPr lang="et-EE" sz="1900" dirty="0" err="1">
                <a:ea typeface="+mn-lt"/>
                <a:cs typeface="+mn-lt"/>
              </a:rPr>
              <a:t>To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fall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asleep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quickly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practice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pre-bedtime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routine</a:t>
            </a:r>
            <a:endParaRPr lang="et-EE" sz="1900" dirty="0" err="1">
              <a:cs typeface="Calibri"/>
            </a:endParaRPr>
          </a:p>
          <a:p>
            <a:r>
              <a:rPr lang="et-EE" sz="1900" dirty="0" err="1">
                <a:ea typeface="+mn-lt"/>
                <a:cs typeface="+mn-lt"/>
              </a:rPr>
              <a:t>Napping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should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not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be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regular</a:t>
            </a:r>
            <a:r>
              <a:rPr lang="et-EE" sz="1900" dirty="0">
                <a:ea typeface="+mn-lt"/>
                <a:cs typeface="+mn-lt"/>
              </a:rPr>
              <a:t> </a:t>
            </a:r>
            <a:r>
              <a:rPr lang="et-EE" sz="1900" dirty="0" err="1">
                <a:ea typeface="+mn-lt"/>
                <a:cs typeface="+mn-lt"/>
              </a:rPr>
              <a:t>untill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elderly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years</a:t>
            </a:r>
            <a:r>
              <a:rPr lang="et-EE" sz="1900" dirty="0">
                <a:ea typeface="+mn-lt"/>
                <a:cs typeface="+mn-lt"/>
              </a:rPr>
              <a:t> (</a:t>
            </a:r>
            <a:r>
              <a:rPr lang="et-EE" sz="1900" dirty="0" err="1">
                <a:ea typeface="+mn-lt"/>
                <a:cs typeface="+mn-lt"/>
              </a:rPr>
              <a:t>except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power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nap</a:t>
            </a:r>
            <a:r>
              <a:rPr lang="et-EE" sz="1900" dirty="0">
                <a:ea typeface="+mn-lt"/>
                <a:cs typeface="+mn-lt"/>
              </a:rPr>
              <a:t>)</a:t>
            </a:r>
          </a:p>
          <a:p>
            <a:pPr lvl="1"/>
            <a:r>
              <a:rPr lang="et-EE" sz="1500" dirty="0" err="1">
                <a:ea typeface="+mn-lt"/>
                <a:cs typeface="+mn-lt"/>
              </a:rPr>
              <a:t>Caffeine</a:t>
            </a:r>
            <a:r>
              <a:rPr lang="et-EE" sz="1500" dirty="0">
                <a:ea typeface="+mn-lt"/>
                <a:cs typeface="+mn-lt"/>
              </a:rPr>
              <a:t>+ </a:t>
            </a:r>
            <a:r>
              <a:rPr lang="et-EE" sz="1500" dirty="0" err="1">
                <a:ea typeface="+mn-lt"/>
                <a:cs typeface="+mn-lt"/>
              </a:rPr>
              <a:t>timed</a:t>
            </a:r>
            <a:r>
              <a:rPr lang="et-EE" sz="1500" dirty="0">
                <a:ea typeface="+mn-lt"/>
                <a:cs typeface="+mn-lt"/>
              </a:rPr>
              <a:t> </a:t>
            </a:r>
            <a:r>
              <a:rPr lang="et-EE" sz="1500" dirty="0" err="1">
                <a:ea typeface="+mn-lt"/>
                <a:cs typeface="+mn-lt"/>
              </a:rPr>
              <a:t>sleep</a:t>
            </a:r>
          </a:p>
          <a:p>
            <a:r>
              <a:rPr lang="et-EE" sz="1900" dirty="0" err="1">
                <a:ea typeface="+mn-lt"/>
                <a:cs typeface="+mn-lt"/>
              </a:rPr>
              <a:t>Mattress</a:t>
            </a:r>
            <a:r>
              <a:rPr lang="et-EE" sz="1900" dirty="0">
                <a:ea typeface="+mn-lt"/>
                <a:cs typeface="+mn-lt"/>
              </a:rPr>
              <a:t>, </a:t>
            </a:r>
            <a:r>
              <a:rPr lang="et-EE" sz="1900" dirty="0" err="1">
                <a:ea typeface="+mn-lt"/>
                <a:cs typeface="+mn-lt"/>
              </a:rPr>
              <a:t>pillows</a:t>
            </a:r>
            <a:r>
              <a:rPr lang="et-EE" sz="1900" dirty="0">
                <a:ea typeface="+mn-lt"/>
                <a:cs typeface="+mn-lt"/>
              </a:rPr>
              <a:t>, </a:t>
            </a:r>
            <a:r>
              <a:rPr lang="et-EE" sz="1900" dirty="0" err="1">
                <a:ea typeface="+mn-lt"/>
                <a:cs typeface="+mn-lt"/>
              </a:rPr>
              <a:t>bedding</a:t>
            </a:r>
            <a:r>
              <a:rPr lang="et-EE" sz="1900" dirty="0">
                <a:ea typeface="+mn-lt"/>
                <a:cs typeface="+mn-lt"/>
              </a:rPr>
              <a:t> </a:t>
            </a:r>
          </a:p>
          <a:p>
            <a:r>
              <a:rPr lang="et-EE" sz="1900" dirty="0" err="1">
                <a:ea typeface="+mn-lt"/>
                <a:cs typeface="+mn-lt"/>
              </a:rPr>
              <a:t>Dark</a:t>
            </a:r>
            <a:r>
              <a:rPr lang="et-EE" sz="1900" dirty="0">
                <a:ea typeface="+mn-lt"/>
                <a:cs typeface="+mn-lt"/>
              </a:rPr>
              <a:t>, </a:t>
            </a:r>
            <a:r>
              <a:rPr lang="et-EE" sz="1900" dirty="0" err="1">
                <a:ea typeface="+mn-lt"/>
                <a:cs typeface="+mn-lt"/>
              </a:rPr>
              <a:t>quiet</a:t>
            </a:r>
            <a:r>
              <a:rPr lang="et-EE" sz="1900" dirty="0">
                <a:ea typeface="+mn-lt"/>
                <a:cs typeface="+mn-lt"/>
              </a:rPr>
              <a:t>, </a:t>
            </a:r>
            <a:r>
              <a:rPr lang="et-EE" sz="1900" dirty="0" err="1">
                <a:ea typeface="+mn-lt"/>
                <a:cs typeface="+mn-lt"/>
              </a:rPr>
              <a:t>cool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environment</a:t>
            </a:r>
          </a:p>
          <a:p>
            <a:r>
              <a:rPr lang="et-EE" sz="1900" dirty="0" err="1">
                <a:ea typeface="+mn-lt"/>
                <a:cs typeface="+mn-lt"/>
              </a:rPr>
              <a:t>Screens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interfere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with</a:t>
            </a:r>
            <a:r>
              <a:rPr lang="et-EE" sz="1900" dirty="0">
                <a:ea typeface="+mn-lt"/>
                <a:cs typeface="+mn-lt"/>
              </a:rPr>
              <a:t> </a:t>
            </a:r>
            <a:r>
              <a:rPr lang="et-EE" sz="1900" dirty="0" err="1">
                <a:ea typeface="+mn-lt"/>
                <a:cs typeface="+mn-lt"/>
              </a:rPr>
              <a:t>sleep</a:t>
            </a:r>
            <a:endParaRPr lang="et-EE" sz="1900" dirty="0" err="1">
              <a:cs typeface="Calibri"/>
            </a:endParaRPr>
          </a:p>
          <a:p>
            <a:r>
              <a:rPr lang="et-EE" sz="1900" dirty="0">
                <a:cs typeface="Calibri"/>
              </a:rPr>
              <a:t>Intake of </a:t>
            </a:r>
            <a:r>
              <a:rPr lang="et-EE" sz="1900" dirty="0" err="1">
                <a:cs typeface="Calibri"/>
              </a:rPr>
              <a:t>stimulants</a:t>
            </a:r>
            <a:r>
              <a:rPr lang="et-EE" sz="1900" dirty="0">
                <a:cs typeface="Calibri"/>
              </a:rPr>
              <a:t>/</a:t>
            </a:r>
            <a:r>
              <a:rPr lang="et-EE" sz="1900" dirty="0" err="1">
                <a:cs typeface="Calibri"/>
              </a:rPr>
              <a:t>substances</a:t>
            </a:r>
            <a:r>
              <a:rPr lang="et-EE" sz="1900" dirty="0">
                <a:cs typeface="Calibri"/>
              </a:rPr>
              <a:t> -  </a:t>
            </a:r>
            <a:r>
              <a:rPr lang="et-EE" sz="1900" dirty="0" err="1">
                <a:cs typeface="Calibri"/>
              </a:rPr>
              <a:t>caffeine</a:t>
            </a:r>
            <a:r>
              <a:rPr lang="et-EE" sz="1900" dirty="0">
                <a:cs typeface="Calibri"/>
              </a:rPr>
              <a:t>, </a:t>
            </a:r>
            <a:r>
              <a:rPr lang="et-EE" sz="1900" dirty="0" err="1">
                <a:cs typeface="Calibri"/>
              </a:rPr>
              <a:t>alcohol</a:t>
            </a:r>
            <a:r>
              <a:rPr lang="et-EE" sz="1900" dirty="0">
                <a:cs typeface="Calibri"/>
              </a:rPr>
              <a:t>, </a:t>
            </a:r>
            <a:r>
              <a:rPr lang="et-EE" sz="1900" dirty="0" err="1">
                <a:cs typeface="Calibri"/>
              </a:rPr>
              <a:t>nicotine</a:t>
            </a:r>
            <a:endParaRPr lang="et-EE" sz="1900" dirty="0" err="1">
              <a:ea typeface="Calibri"/>
              <a:cs typeface="Calibri"/>
            </a:endParaRPr>
          </a:p>
          <a:p>
            <a:pPr marL="0" indent="0">
              <a:buNone/>
            </a:pPr>
            <a:br>
              <a:rPr lang="en-US" sz="1900" dirty="0"/>
            </a:br>
            <a:endParaRPr lang="en-US" sz="1900">
              <a:cs typeface="Calibri" panose="020F0502020204030204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66B58F4B-96A5-A824-FB69-6ED63AB63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83" y="6083611"/>
            <a:ext cx="5800447" cy="605527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F3932439-8471-EB45-1F51-B147FC67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97" y="4475132"/>
            <a:ext cx="1870600" cy="21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he radiologic figure of a skeleton">
            <a:extLst>
              <a:ext uri="{FF2B5EF4-FFF2-40B4-BE49-F238E27FC236}">
                <a16:creationId xmlns:a16="http://schemas.microsoft.com/office/drawing/2014/main" id="{A8EBAA51-F572-F166-E0ED-53C729576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5" r="4" b="4"/>
          <a:stretch/>
        </p:blipFill>
        <p:spPr>
          <a:xfrm>
            <a:off x="1891768" y="857257"/>
            <a:ext cx="7252232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5300234" cy="51435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0237FAD9-286E-450F-0253-B54C6F9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1" y="1414835"/>
            <a:ext cx="4581429" cy="2769021"/>
          </a:xfrm>
          <a:noFill/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900">
                <a:solidFill>
                  <a:schemeClr val="bg1"/>
                </a:solidFill>
              </a:rPr>
              <a:t>How does sleep </a:t>
            </a:r>
            <a:r>
              <a:rPr lang="en-US" sz="3900" err="1">
                <a:solidFill>
                  <a:schemeClr val="bg1"/>
                </a:solidFill>
              </a:rPr>
              <a:t>affectdifferent</a:t>
            </a:r>
            <a:r>
              <a:rPr lang="en-US" sz="3900">
                <a:solidFill>
                  <a:schemeClr val="bg1"/>
                </a:solidFill>
              </a:rPr>
              <a:t> organ</a:t>
            </a:r>
            <a:br>
              <a:rPr lang="en-US" sz="3900">
                <a:solidFill>
                  <a:schemeClr val="bg1"/>
                </a:solidFill>
              </a:rPr>
            </a:br>
            <a:r>
              <a:rPr lang="en-US" sz="3900">
                <a:solidFill>
                  <a:schemeClr val="bg1"/>
                </a:solidFill>
              </a:rPr>
              <a:t>systems </a:t>
            </a:r>
          </a:p>
        </p:txBody>
      </p:sp>
    </p:spTree>
    <p:extLst>
      <p:ext uri="{BB962C8B-B14F-4D97-AF65-F5344CB8AC3E}">
        <p14:creationId xmlns:p14="http://schemas.microsoft.com/office/powerpoint/2010/main" val="654666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ADD5041-F1FD-6956-00BA-3649C22F5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49" y="559868"/>
            <a:ext cx="7886700" cy="4351338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endParaRPr lang="et-EE" sz="2400" dirty="0">
              <a:ea typeface="+mn-lt"/>
              <a:cs typeface="+mn-lt"/>
            </a:endParaRPr>
          </a:p>
          <a:p>
            <a:pPr lvl="1"/>
            <a:r>
              <a:rPr lang="et-EE" sz="2100" b="1" dirty="0" err="1">
                <a:ea typeface="+mn-lt"/>
                <a:cs typeface="+mn-lt"/>
              </a:rPr>
              <a:t>Hormones</a:t>
            </a:r>
            <a:r>
              <a:rPr lang="et-EE" sz="2100" b="1" dirty="0">
                <a:ea typeface="+mn-lt"/>
                <a:cs typeface="+mn-lt"/>
              </a:rPr>
              <a:t> of </a:t>
            </a:r>
            <a:r>
              <a:rPr lang="et-EE" sz="2100" b="1" dirty="0" err="1">
                <a:ea typeface="+mn-lt"/>
                <a:cs typeface="+mn-lt"/>
              </a:rPr>
              <a:t>growth</a:t>
            </a:r>
            <a:r>
              <a:rPr lang="et-EE" sz="2100" b="1" dirty="0">
                <a:ea typeface="+mn-lt"/>
                <a:cs typeface="+mn-lt"/>
              </a:rPr>
              <a:t> </a:t>
            </a:r>
          </a:p>
          <a:p>
            <a:pPr lvl="1"/>
            <a:endParaRPr lang="et-EE" sz="2100" b="1" dirty="0">
              <a:ea typeface="+mn-lt"/>
              <a:cs typeface="+mn-lt"/>
            </a:endParaRPr>
          </a:p>
          <a:p>
            <a:pPr lvl="1"/>
            <a:r>
              <a:rPr lang="et-EE" sz="2100" b="1" dirty="0" err="1">
                <a:ea typeface="+mn-lt"/>
                <a:cs typeface="+mn-lt"/>
              </a:rPr>
              <a:t>Immune</a:t>
            </a:r>
            <a:r>
              <a:rPr lang="et-EE" sz="2100" b="1" dirty="0">
                <a:ea typeface="+mn-lt"/>
                <a:cs typeface="+mn-lt"/>
              </a:rPr>
              <a:t> </a:t>
            </a:r>
            <a:r>
              <a:rPr lang="et-EE" sz="2100" b="1" dirty="0" err="1">
                <a:ea typeface="+mn-lt"/>
                <a:cs typeface="+mn-lt"/>
              </a:rPr>
              <a:t>system</a:t>
            </a:r>
            <a:endParaRPr lang="et-EE" sz="2100" dirty="0" err="1">
              <a:ea typeface="+mn-lt"/>
              <a:cs typeface="+mn-lt"/>
            </a:endParaRPr>
          </a:p>
          <a:p>
            <a:pPr lvl="1"/>
            <a:endParaRPr lang="et-EE" sz="2100" b="1" dirty="0">
              <a:ea typeface="+mn-lt"/>
              <a:cs typeface="+mn-lt"/>
            </a:endParaRPr>
          </a:p>
          <a:p>
            <a:pPr lvl="1"/>
            <a:r>
              <a:rPr lang="et-EE" sz="2100" b="1" err="1">
                <a:ea typeface="+mn-lt"/>
                <a:cs typeface="+mn-lt"/>
              </a:rPr>
              <a:t>Cognition</a:t>
            </a:r>
            <a:r>
              <a:rPr lang="et-EE" sz="2100" b="1" dirty="0">
                <a:ea typeface="+mn-lt"/>
                <a:cs typeface="+mn-lt"/>
              </a:rPr>
              <a:t>  and </a:t>
            </a:r>
            <a:r>
              <a:rPr lang="et-EE" sz="2100" b="1" err="1">
                <a:ea typeface="+mn-lt"/>
                <a:cs typeface="+mn-lt"/>
              </a:rPr>
              <a:t>memory</a:t>
            </a:r>
            <a:endParaRPr lang="et-EE" sz="2100" b="1">
              <a:ea typeface="+mn-lt"/>
              <a:cs typeface="+mn-lt"/>
            </a:endParaRPr>
          </a:p>
          <a:p>
            <a:pPr lvl="1"/>
            <a:endParaRPr lang="et-EE" sz="2100" b="1" dirty="0">
              <a:ea typeface="+mn-lt"/>
              <a:cs typeface="+mn-lt"/>
            </a:endParaRPr>
          </a:p>
          <a:p>
            <a:pPr lvl="1"/>
            <a:r>
              <a:rPr lang="et-EE" sz="2100" b="1" dirty="0">
                <a:ea typeface="+mn-lt"/>
                <a:cs typeface="+mn-lt"/>
              </a:rPr>
              <a:t>Metabolism; </a:t>
            </a:r>
            <a:r>
              <a:rPr lang="et-EE" sz="2100" b="1" dirty="0" err="1">
                <a:ea typeface="+mn-lt"/>
                <a:cs typeface="+mn-lt"/>
              </a:rPr>
              <a:t>appetite</a:t>
            </a:r>
          </a:p>
          <a:p>
            <a:pPr lvl="1"/>
            <a:endParaRPr lang="et-EE" sz="2100" b="1" dirty="0">
              <a:ea typeface="+mn-lt"/>
              <a:cs typeface="+mn-lt"/>
            </a:endParaRPr>
          </a:p>
          <a:p>
            <a:pPr lvl="1"/>
            <a:r>
              <a:rPr lang="et-EE" sz="2100" b="1" err="1">
                <a:ea typeface="+mn-lt"/>
                <a:cs typeface="+mn-lt"/>
              </a:rPr>
              <a:t>Cardiovascular</a:t>
            </a:r>
            <a:r>
              <a:rPr lang="et-EE" sz="2100" b="1" dirty="0">
                <a:ea typeface="+mn-lt"/>
                <a:cs typeface="+mn-lt"/>
              </a:rPr>
              <a:t> </a:t>
            </a:r>
            <a:r>
              <a:rPr lang="et-EE" sz="2100" b="1" err="1">
                <a:ea typeface="+mn-lt"/>
                <a:cs typeface="+mn-lt"/>
              </a:rPr>
              <a:t>health</a:t>
            </a:r>
            <a:endParaRPr lang="et-EE" sz="2100" b="1">
              <a:ea typeface="Calibri"/>
              <a:cs typeface="Calibri" panose="020F0502020204030204"/>
            </a:endParaRPr>
          </a:p>
          <a:p>
            <a:pPr lvl="1"/>
            <a:endParaRPr lang="et-EE" sz="2100" b="1" dirty="0">
              <a:ea typeface="Calibri"/>
              <a:cs typeface="Calibri" panose="020F0502020204030204"/>
            </a:endParaRPr>
          </a:p>
          <a:p>
            <a:pPr lvl="1"/>
            <a:endParaRPr lang="et-EE" sz="2100" b="1" dirty="0">
              <a:ea typeface="Calibri"/>
              <a:cs typeface="Calibri" panose="020F0502020204030204"/>
            </a:endParaRPr>
          </a:p>
          <a:p>
            <a:pPr lvl="1"/>
            <a:endParaRPr lang="et-EE" sz="2100" b="1" dirty="0">
              <a:cs typeface="Calibri" panose="020F0502020204030204"/>
            </a:endParaRPr>
          </a:p>
          <a:p>
            <a:pPr lvl="1"/>
            <a:endParaRPr lang="et-EE" sz="2100" b="1" dirty="0">
              <a:ea typeface="Calibri"/>
              <a:cs typeface="Calibri" panose="020F0502020204030204"/>
            </a:endParaRPr>
          </a:p>
          <a:p>
            <a:pPr lvl="1"/>
            <a:endParaRPr lang="et-EE" sz="2100" b="1" dirty="0">
              <a:ea typeface="Calibri"/>
              <a:cs typeface="Calibri" panose="020F0502020204030204"/>
            </a:endParaRPr>
          </a:p>
          <a:p>
            <a:pPr lvl="1"/>
            <a:endParaRPr lang="et-EE" sz="2100" b="1" dirty="0"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et-EE" sz="2400"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t-EE">
              <a:ea typeface="Calibri" panose="020F0502020204030204"/>
              <a:cs typeface="Calibri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BE0E704-A167-0948-576D-9F0E6839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62" y="5806183"/>
            <a:ext cx="6538403" cy="683207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F074E634-A75A-7BF4-087E-B25CE073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807" y="4708170"/>
            <a:ext cx="1720789" cy="1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85538"/>
      </p:ext>
    </p:extLst>
  </p:cSld>
  <p:clrMapOvr>
    <a:masterClrMapping/>
  </p:clrMapOvr>
</p:sld>
</file>

<file path=ppt/theme/theme1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Ekraaniseanss (4:3)</PresentationFormat>
  <Slides>33</Slides>
  <Notes>0</Notes>
  <HiddenSlides>0</HiddenSlide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33</vt:i4>
      </vt:variant>
    </vt:vector>
  </HeadingPairs>
  <TitlesOfParts>
    <vt:vector size="34" baseType="lpstr">
      <vt:lpstr>Tarkvarakomplekti Office kujundus</vt:lpstr>
      <vt:lpstr>Sleep function concepts to maintain good mental and physical health</vt:lpstr>
      <vt:lpstr>Pre-lecture preparation</vt:lpstr>
      <vt:lpstr>Lecture content</vt:lpstr>
      <vt:lpstr>Introduction to healthy sleep</vt:lpstr>
      <vt:lpstr>Introduction to healthy sleep</vt:lpstr>
      <vt:lpstr>Introduction to healthy sleep – sleep need  https://www.sleepfoundation.org/how-sleep-works/how-much-sleep-do-we-really-need</vt:lpstr>
      <vt:lpstr>Introduction to healthy sleep</vt:lpstr>
      <vt:lpstr>How does sleep affectdifferent organ systems </vt:lpstr>
      <vt:lpstr>PowerPointi esitlus</vt:lpstr>
      <vt:lpstr>How does sleep affect different organ systems </vt:lpstr>
      <vt:lpstr>Bidirectional  effect of sleep and mental well being</vt:lpstr>
      <vt:lpstr>Bidirectional effect of sleep and mental well being</vt:lpstr>
      <vt:lpstr>Bidirectional effect of sleep and mental well being https://www.mind.org.uk/information-support/types-of-mental-health-problems/sleep-problems/about-sleep-and-mental-health/</vt:lpstr>
      <vt:lpstr>Bidirectional effect of sleep and mental well being</vt:lpstr>
      <vt:lpstr>Bidirectional effect of sleep and mental well being</vt:lpstr>
      <vt:lpstr>Bidirectional effect of sleep and mental well being https://www.sleepfoundation.org/sleep-deprivation/lack-of-sleep-and-cognitive-impairment</vt:lpstr>
      <vt:lpstr>Basic rules of physical activity to gain and  remain normal sleep </vt:lpstr>
      <vt:lpstr>Basic rules for physical activity to gain and remain  normal sleep  https://health.gov/sites/default/files/2019-09/</vt:lpstr>
      <vt:lpstr>Basic rules of physical activity to gain and remain  normal sleep https://health.gov/sites/default/files/2019-09/ </vt:lpstr>
      <vt:lpstr>Basic rules of physical activity to gain and remain  normal sleep </vt:lpstr>
      <vt:lpstr>Basic rules of physical activity to gain and remain normal sleep  (Ohayon et al 2004; Cooke, Ancoli-Israel, 2011)</vt:lpstr>
      <vt:lpstr>Following sleep. How to know if there is a sleep disorder?  Excessive daytime sleepiness. Sleep diary </vt:lpstr>
      <vt:lpstr>Following sleep. How to know if there is a sleep disorder?  https://mind.help/topic/sleep/sleep-disorders/ </vt:lpstr>
      <vt:lpstr>Excessive daytime sleepiness (https://www.mayoclinicproceedings.org/article/S0025-6196%2820%2930984-8/fulltext)</vt:lpstr>
      <vt:lpstr>Following/ recording sleep (Ometov et al 2021)</vt:lpstr>
      <vt:lpstr>Following sleep. Sleep diary (https://www.uclahealth.org/sites/default/files/documents/sleepdiary.pdf)</vt:lpstr>
      <vt:lpstr>Estimating  bedroom  environment at hospital ward and at home </vt:lpstr>
      <vt:lpstr>Estimating bedroom environment at hospital ward and at home  https://www.hopkinsmedicine.org/health/wellness-and-prevention/sleep</vt:lpstr>
      <vt:lpstr>Estimating bedroom environment at hospital ward and at home </vt:lpstr>
      <vt:lpstr>Estimating bedroom environment at hospital ward and at home   https://sleepopolis.com/education/the-ultimate-guide-to-sleeping-in-a-nursing-home; https://www.aplaceformom.com/caregiver-resources/articles/manage-dementia-sleep-problems</vt:lpstr>
      <vt:lpstr>In lecture group discussions:</vt:lpstr>
      <vt:lpstr>Literature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/>
  <cp:revision>285</cp:revision>
  <dcterms:created xsi:type="dcterms:W3CDTF">2023-08-01T12:14:45Z</dcterms:created>
  <dcterms:modified xsi:type="dcterms:W3CDTF">2024-05-15T06:48:32Z</dcterms:modified>
</cp:coreProperties>
</file>