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Lst>
  <p:notesMasterIdLst>
    <p:notesMasterId r:id="rId66"/>
  </p:notesMasterIdLst>
  <p:sldIdLst>
    <p:sldId id="256" r:id="rId3"/>
    <p:sldId id="4966" r:id="rId4"/>
    <p:sldId id="4889" r:id="rId5"/>
    <p:sldId id="5000" r:id="rId6"/>
    <p:sldId id="5446" r:id="rId7"/>
    <p:sldId id="5447" r:id="rId8"/>
    <p:sldId id="5448" r:id="rId9"/>
    <p:sldId id="5449" r:id="rId10"/>
    <p:sldId id="5450" r:id="rId11"/>
    <p:sldId id="5451" r:id="rId12"/>
    <p:sldId id="5452" r:id="rId13"/>
    <p:sldId id="5453" r:id="rId14"/>
    <p:sldId id="5454" r:id="rId15"/>
    <p:sldId id="5472" r:id="rId16"/>
    <p:sldId id="5455" r:id="rId17"/>
    <p:sldId id="5456" r:id="rId18"/>
    <p:sldId id="5457" r:id="rId19"/>
    <p:sldId id="5458" r:id="rId20"/>
    <p:sldId id="5460" r:id="rId21"/>
    <p:sldId id="5271" r:id="rId22"/>
    <p:sldId id="4909" r:id="rId23"/>
    <p:sldId id="5475" r:id="rId24"/>
    <p:sldId id="361" r:id="rId25"/>
    <p:sldId id="362" r:id="rId26"/>
    <p:sldId id="363" r:id="rId27"/>
    <p:sldId id="364" r:id="rId28"/>
    <p:sldId id="365" r:id="rId29"/>
    <p:sldId id="5485" r:id="rId30"/>
    <p:sldId id="297" r:id="rId31"/>
    <p:sldId id="5480" r:id="rId32"/>
    <p:sldId id="4910" r:id="rId33"/>
    <p:sldId id="5479" r:id="rId34"/>
    <p:sldId id="5473" r:id="rId35"/>
    <p:sldId id="359" r:id="rId36"/>
    <p:sldId id="5493" r:id="rId37"/>
    <p:sldId id="5486" r:id="rId38"/>
    <p:sldId id="402" r:id="rId39"/>
    <p:sldId id="4915" r:id="rId40"/>
    <p:sldId id="4916" r:id="rId41"/>
    <p:sldId id="4917" r:id="rId42"/>
    <p:sldId id="4914" r:id="rId43"/>
    <p:sldId id="5487" r:id="rId44"/>
    <p:sldId id="5470" r:id="rId45"/>
    <p:sldId id="5490" r:id="rId46"/>
    <p:sldId id="5488" r:id="rId47"/>
    <p:sldId id="5491" r:id="rId48"/>
    <p:sldId id="5489" r:id="rId49"/>
    <p:sldId id="5492" r:id="rId50"/>
    <p:sldId id="5270" r:id="rId51"/>
    <p:sldId id="5459" r:id="rId52"/>
    <p:sldId id="4922" r:id="rId53"/>
    <p:sldId id="257" r:id="rId54"/>
    <p:sldId id="258" r:id="rId55"/>
    <p:sldId id="259" r:id="rId56"/>
    <p:sldId id="260" r:id="rId57"/>
    <p:sldId id="4918" r:id="rId58"/>
    <p:sldId id="5471" r:id="rId59"/>
    <p:sldId id="5483" r:id="rId60"/>
    <p:sldId id="5484" r:id="rId61"/>
    <p:sldId id="4906" r:id="rId62"/>
    <p:sldId id="4999" r:id="rId63"/>
    <p:sldId id="5482" r:id="rId64"/>
    <p:sldId id="5478" r:id="rId65"/>
  </p:sldIdLst>
  <p:sldSz cx="12192000" cy="6858000"/>
  <p:notesSz cx="6858000" cy="9144000"/>
  <p:defaultTextStyle>
    <a:defPPr>
      <a:defRPr lang="en-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94"/>
    <p:restoredTop sz="53169"/>
  </p:normalViewPr>
  <p:slideViewPr>
    <p:cSldViewPr snapToGrid="0">
      <p:cViewPr varScale="1">
        <p:scale>
          <a:sx n="50" d="100"/>
          <a:sy n="50" d="100"/>
        </p:scale>
        <p:origin x="1344" y="38"/>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9ECE1E-3170-6E43-A70A-AD9BFBA4A313}" type="datetimeFigureOut">
              <a:rPr lang="en-SI" smtClean="0"/>
              <a:t>12/14/2024</a:t>
            </a:fld>
            <a:endParaRPr lang="en-S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A2A874-A6C2-0F40-89D8-F9B3C28463D4}" type="slidenum">
              <a:rPr lang="en-SI" smtClean="0"/>
              <a:t>‹#›</a:t>
            </a:fld>
            <a:endParaRPr lang="en-SI"/>
          </a:p>
        </p:txBody>
      </p:sp>
    </p:spTree>
    <p:extLst>
      <p:ext uri="{BB962C8B-B14F-4D97-AF65-F5344CB8AC3E}">
        <p14:creationId xmlns:p14="http://schemas.microsoft.com/office/powerpoint/2010/main" val="3784137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A2A874-A6C2-0F40-89D8-F9B3C28463D4}" type="slidenum">
              <a:rPr lang="en-SI" smtClean="0"/>
              <a:t>1</a:t>
            </a:fld>
            <a:endParaRPr lang="en-SI"/>
          </a:p>
        </p:txBody>
      </p:sp>
    </p:spTree>
    <p:extLst>
      <p:ext uri="{BB962C8B-B14F-4D97-AF65-F5344CB8AC3E}">
        <p14:creationId xmlns:p14="http://schemas.microsoft.com/office/powerpoint/2010/main" val="3551358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fld id="{6BA2A874-A6C2-0F40-89D8-F9B3C28463D4}" type="slidenum">
              <a:rPr lang="en-SI" smtClean="0"/>
              <a:t>11</a:t>
            </a:fld>
            <a:endParaRPr lang="en-SI"/>
          </a:p>
        </p:txBody>
      </p:sp>
    </p:spTree>
    <p:extLst>
      <p:ext uri="{BB962C8B-B14F-4D97-AF65-F5344CB8AC3E}">
        <p14:creationId xmlns:p14="http://schemas.microsoft.com/office/powerpoint/2010/main" val="1149503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SI" dirty="0"/>
          </a:p>
        </p:txBody>
      </p:sp>
      <p:sp>
        <p:nvSpPr>
          <p:cNvPr id="4" name="Slide Number Placeholder 3"/>
          <p:cNvSpPr>
            <a:spLocks noGrp="1"/>
          </p:cNvSpPr>
          <p:nvPr>
            <p:ph type="sldNum" sz="quarter" idx="5"/>
          </p:nvPr>
        </p:nvSpPr>
        <p:spPr/>
        <p:txBody>
          <a:bodyPr/>
          <a:lstStyle/>
          <a:p>
            <a:fld id="{6BA2A874-A6C2-0F40-89D8-F9B3C28463D4}" type="slidenum">
              <a:rPr lang="en-SI" smtClean="0"/>
              <a:t>12</a:t>
            </a:fld>
            <a:endParaRPr lang="en-SI"/>
          </a:p>
        </p:txBody>
      </p:sp>
    </p:spTree>
    <p:extLst>
      <p:ext uri="{BB962C8B-B14F-4D97-AF65-F5344CB8AC3E}">
        <p14:creationId xmlns:p14="http://schemas.microsoft.com/office/powerpoint/2010/main" val="3713626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fld id="{6BA2A874-A6C2-0F40-89D8-F9B3C28463D4}" type="slidenum">
              <a:rPr lang="en-SI" smtClean="0"/>
              <a:t>13</a:t>
            </a:fld>
            <a:endParaRPr lang="en-SI"/>
          </a:p>
        </p:txBody>
      </p:sp>
    </p:spTree>
    <p:extLst>
      <p:ext uri="{BB962C8B-B14F-4D97-AF65-F5344CB8AC3E}">
        <p14:creationId xmlns:p14="http://schemas.microsoft.com/office/powerpoint/2010/main" val="1085657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BBCF8-E8A7-2304-2AE6-92757C91F8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3F308F-66BE-53F7-F040-BF6577F943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E31CE8-7C6A-53F2-2C65-739447D7B8C2}"/>
              </a:ext>
            </a:extLst>
          </p:cNvPr>
          <p:cNvSpPr>
            <a:spLocks noGrp="1"/>
          </p:cNvSpPr>
          <p:nvPr>
            <p:ph type="body" idx="1"/>
          </p:nvPr>
        </p:nvSpPr>
        <p:spPr/>
        <p:txBody>
          <a:bodyPr/>
          <a:lstStyle/>
          <a:p>
            <a:pPr algn="l">
              <a:buFont typeface="+mj-lt"/>
              <a:buAutoNum type="arabicPeriod"/>
            </a:pPr>
            <a:endParaRPr lang="en-SI" dirty="0"/>
          </a:p>
        </p:txBody>
      </p:sp>
      <p:sp>
        <p:nvSpPr>
          <p:cNvPr id="4" name="Slide Number Placeholder 3">
            <a:extLst>
              <a:ext uri="{FF2B5EF4-FFF2-40B4-BE49-F238E27FC236}">
                <a16:creationId xmlns:a16="http://schemas.microsoft.com/office/drawing/2014/main" id="{B68F9813-38BF-9718-4839-F26905D779AE}"/>
              </a:ext>
            </a:extLst>
          </p:cNvPr>
          <p:cNvSpPr>
            <a:spLocks noGrp="1"/>
          </p:cNvSpPr>
          <p:nvPr>
            <p:ph type="sldNum" sz="quarter" idx="5"/>
          </p:nvPr>
        </p:nvSpPr>
        <p:spPr/>
        <p:txBody>
          <a:bodyPr/>
          <a:lstStyle/>
          <a:p>
            <a:fld id="{6BA2A874-A6C2-0F40-89D8-F9B3C28463D4}" type="slidenum">
              <a:rPr lang="en-SI" smtClean="0"/>
              <a:t>14</a:t>
            </a:fld>
            <a:endParaRPr lang="en-SI"/>
          </a:p>
        </p:txBody>
      </p:sp>
    </p:spTree>
    <p:extLst>
      <p:ext uri="{BB962C8B-B14F-4D97-AF65-F5344CB8AC3E}">
        <p14:creationId xmlns:p14="http://schemas.microsoft.com/office/powerpoint/2010/main" val="2561550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6BA2A874-A6C2-0F40-89D8-F9B3C28463D4}" type="slidenum">
              <a:rPr lang="en-SI" smtClean="0"/>
              <a:t>15</a:t>
            </a:fld>
            <a:endParaRPr lang="en-SI"/>
          </a:p>
        </p:txBody>
      </p:sp>
    </p:spTree>
    <p:extLst>
      <p:ext uri="{BB962C8B-B14F-4D97-AF65-F5344CB8AC3E}">
        <p14:creationId xmlns:p14="http://schemas.microsoft.com/office/powerpoint/2010/main" val="1448762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6BA2A874-A6C2-0F40-89D8-F9B3C28463D4}" type="slidenum">
              <a:rPr lang="en-SI" smtClean="0"/>
              <a:t>16</a:t>
            </a:fld>
            <a:endParaRPr lang="en-SI"/>
          </a:p>
        </p:txBody>
      </p:sp>
    </p:spTree>
    <p:extLst>
      <p:ext uri="{BB962C8B-B14F-4D97-AF65-F5344CB8AC3E}">
        <p14:creationId xmlns:p14="http://schemas.microsoft.com/office/powerpoint/2010/main" val="585471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6BA2A874-A6C2-0F40-89D8-F9B3C28463D4}" type="slidenum">
              <a:rPr lang="en-SI" smtClean="0"/>
              <a:t>17</a:t>
            </a:fld>
            <a:endParaRPr lang="en-SI"/>
          </a:p>
        </p:txBody>
      </p:sp>
    </p:spTree>
    <p:extLst>
      <p:ext uri="{BB962C8B-B14F-4D97-AF65-F5344CB8AC3E}">
        <p14:creationId xmlns:p14="http://schemas.microsoft.com/office/powerpoint/2010/main" val="3489668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6BA2A874-A6C2-0F40-89D8-F9B3C28463D4}" type="slidenum">
              <a:rPr lang="en-SI" smtClean="0"/>
              <a:t>18</a:t>
            </a:fld>
            <a:endParaRPr lang="en-SI"/>
          </a:p>
        </p:txBody>
      </p:sp>
    </p:spTree>
    <p:extLst>
      <p:ext uri="{BB962C8B-B14F-4D97-AF65-F5344CB8AC3E}">
        <p14:creationId xmlns:p14="http://schemas.microsoft.com/office/powerpoint/2010/main" val="3511539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6BA2A874-A6C2-0F40-89D8-F9B3C28463D4}" type="slidenum">
              <a:rPr lang="en-SI" smtClean="0"/>
              <a:t>19</a:t>
            </a:fld>
            <a:endParaRPr lang="en-SI"/>
          </a:p>
        </p:txBody>
      </p:sp>
    </p:spTree>
    <p:extLst>
      <p:ext uri="{BB962C8B-B14F-4D97-AF65-F5344CB8AC3E}">
        <p14:creationId xmlns:p14="http://schemas.microsoft.com/office/powerpoint/2010/main" val="1183077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8F25AD66-E3C4-1048-9920-6820CAA10665}" type="slidenum">
              <a:rPr lang="en-SI" smtClean="0"/>
              <a:t>20</a:t>
            </a:fld>
            <a:endParaRPr lang="en-SI"/>
          </a:p>
        </p:txBody>
      </p:sp>
    </p:spTree>
    <p:extLst>
      <p:ext uri="{BB962C8B-B14F-4D97-AF65-F5344CB8AC3E}">
        <p14:creationId xmlns:p14="http://schemas.microsoft.com/office/powerpoint/2010/main" val="3517152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6BA2A874-A6C2-0F40-89D8-F9B3C28463D4}" type="slidenum">
              <a:rPr lang="en-SI" smtClean="0"/>
              <a:t>3</a:t>
            </a:fld>
            <a:endParaRPr lang="en-SI"/>
          </a:p>
        </p:txBody>
      </p:sp>
    </p:spTree>
    <p:extLst>
      <p:ext uri="{BB962C8B-B14F-4D97-AF65-F5344CB8AC3E}">
        <p14:creationId xmlns:p14="http://schemas.microsoft.com/office/powerpoint/2010/main" val="3833734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8F25AD66-E3C4-1048-9920-6820CAA10665}" type="slidenum">
              <a:rPr lang="en-SI" smtClean="0"/>
              <a:t>21</a:t>
            </a:fld>
            <a:endParaRPr lang="en-SI"/>
          </a:p>
        </p:txBody>
      </p:sp>
    </p:spTree>
    <p:extLst>
      <p:ext uri="{BB962C8B-B14F-4D97-AF65-F5344CB8AC3E}">
        <p14:creationId xmlns:p14="http://schemas.microsoft.com/office/powerpoint/2010/main" val="3077467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6BA2A874-A6C2-0F40-89D8-F9B3C28463D4}" type="slidenum">
              <a:rPr lang="en-SI" smtClean="0"/>
              <a:t>22</a:t>
            </a:fld>
            <a:endParaRPr lang="en-SI"/>
          </a:p>
        </p:txBody>
      </p:sp>
    </p:spTree>
    <p:extLst>
      <p:ext uri="{BB962C8B-B14F-4D97-AF65-F5344CB8AC3E}">
        <p14:creationId xmlns:p14="http://schemas.microsoft.com/office/powerpoint/2010/main" val="852487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668408A-0E56-0267-C43C-744574EEFF56}"/>
              </a:ext>
            </a:extLst>
          </p:cNvPr>
          <p:cNvSpPr>
            <a:spLocks noGrp="1" noChangeArrowheads="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3">
            <a:extLst>
              <a:ext uri="{FF2B5EF4-FFF2-40B4-BE49-F238E27FC236}">
                <a16:creationId xmlns:a16="http://schemas.microsoft.com/office/drawing/2014/main" id="{9768695F-3B70-9906-00FC-5109BF4D19E8}"/>
              </a:ext>
            </a:extLst>
          </p:cNvPr>
          <p:cNvSpPr>
            <a:spLocks noGrp="1" noChangeArrowheads="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a:ext uri="{FF2B5EF4-FFF2-40B4-BE49-F238E27FC236}">
                <a16:creationId xmlns:a16="http://schemas.microsoft.com/office/drawing/2014/main" id="{5B989A9C-6F0C-2466-741B-0BC88ED7E21B}"/>
              </a:ext>
            </a:extLst>
          </p:cNvPr>
          <p:cNvSpPr>
            <a:spLocks noGrp="1" noChangeArrowheads="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724" name="Rectangle 7">
            <a:extLst>
              <a:ext uri="{FF2B5EF4-FFF2-40B4-BE49-F238E27FC236}">
                <a16:creationId xmlns:a16="http://schemas.microsoft.com/office/drawing/2014/main" id="{C289CF2A-6077-1484-26A4-62038F7020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A954F0-A329-D247-A04B-C4B431492596}" type="slidenum">
              <a:rPr kumimoji="0" lang="en-US" altLang="en-SI"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SI"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725" name="Rectangle 2">
            <a:extLst>
              <a:ext uri="{FF2B5EF4-FFF2-40B4-BE49-F238E27FC236}">
                <a16:creationId xmlns:a16="http://schemas.microsoft.com/office/drawing/2014/main" id="{3F6443B0-EE8E-D319-9029-1AEBE4D57628}"/>
              </a:ext>
            </a:extLst>
          </p:cNvPr>
          <p:cNvSpPr>
            <a:spLocks noGrp="1" noRot="1" noChangeAspect="1" noChangeArrowheads="1" noTextEdit="1"/>
          </p:cNvSpPr>
          <p:nvPr>
            <p:ph type="sldImg"/>
          </p:nvPr>
        </p:nvSpPr>
        <p:spPr>
          <a:ln/>
        </p:spPr>
      </p:sp>
      <p:sp>
        <p:nvSpPr>
          <p:cNvPr id="30726" name="Rectangle 3">
            <a:extLst>
              <a:ext uri="{FF2B5EF4-FFF2-40B4-BE49-F238E27FC236}">
                <a16:creationId xmlns:a16="http://schemas.microsoft.com/office/drawing/2014/main" id="{C5D3BA4B-F055-49B0-5F21-4BD2F132B466}"/>
              </a:ext>
            </a:extLst>
          </p:cNvPr>
          <p:cNvSpPr>
            <a:spLocks noGrp="1" noChangeArrowheads="1"/>
          </p:cNvSpPr>
          <p:nvPr>
            <p:ph type="body" idx="1"/>
          </p:nvPr>
        </p:nvSpPr>
        <p:spPr>
          <a:xfrm>
            <a:off x="914400" y="4343400"/>
            <a:ext cx="5029200" cy="265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I" altLang="en-SI"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BD4C57C-2455-3D98-705A-57ECD698F205}"/>
              </a:ext>
            </a:extLst>
          </p:cNvPr>
          <p:cNvSpPr>
            <a:spLocks noGrp="1" noChangeArrowheads="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3">
            <a:extLst>
              <a:ext uri="{FF2B5EF4-FFF2-40B4-BE49-F238E27FC236}">
                <a16:creationId xmlns:a16="http://schemas.microsoft.com/office/drawing/2014/main" id="{BFB829B1-4E6A-FC8B-5178-7098EA751DE4}"/>
              </a:ext>
            </a:extLst>
          </p:cNvPr>
          <p:cNvSpPr>
            <a:spLocks noGrp="1" noChangeArrowheads="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a:ext uri="{FF2B5EF4-FFF2-40B4-BE49-F238E27FC236}">
                <a16:creationId xmlns:a16="http://schemas.microsoft.com/office/drawing/2014/main" id="{4024CB71-09FC-3018-F0AF-511079BD5797}"/>
              </a:ext>
            </a:extLst>
          </p:cNvPr>
          <p:cNvSpPr>
            <a:spLocks noGrp="1" noChangeArrowheads="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2772" name="Rectangle 7">
            <a:extLst>
              <a:ext uri="{FF2B5EF4-FFF2-40B4-BE49-F238E27FC236}">
                <a16:creationId xmlns:a16="http://schemas.microsoft.com/office/drawing/2014/main" id="{76A5BA5B-653B-346D-2DD4-A796CA11C1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E55B55-43E9-8044-BC6C-A4FC1B3133E6}" type="slidenum">
              <a:rPr kumimoji="0" lang="en-US" altLang="en-SI"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SI"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773" name="Rectangle 2">
            <a:extLst>
              <a:ext uri="{FF2B5EF4-FFF2-40B4-BE49-F238E27FC236}">
                <a16:creationId xmlns:a16="http://schemas.microsoft.com/office/drawing/2014/main" id="{4DB59C87-5E55-FD3E-93A9-B92B8DB3E56E}"/>
              </a:ext>
            </a:extLst>
          </p:cNvPr>
          <p:cNvSpPr>
            <a:spLocks noGrp="1" noRot="1" noChangeAspect="1" noChangeArrowheads="1" noTextEdit="1"/>
          </p:cNvSpPr>
          <p:nvPr>
            <p:ph type="sldImg"/>
          </p:nvPr>
        </p:nvSpPr>
        <p:spPr>
          <a:ln/>
        </p:spPr>
      </p:sp>
      <p:sp>
        <p:nvSpPr>
          <p:cNvPr id="32774" name="Rectangle 3">
            <a:extLst>
              <a:ext uri="{FF2B5EF4-FFF2-40B4-BE49-F238E27FC236}">
                <a16:creationId xmlns:a16="http://schemas.microsoft.com/office/drawing/2014/main" id="{27341890-CD3F-86B1-6529-BD44B9817595}"/>
              </a:ext>
            </a:extLst>
          </p:cNvPr>
          <p:cNvSpPr>
            <a:spLocks noGrp="1" noChangeArrowheads="1"/>
          </p:cNvSpPr>
          <p:nvPr>
            <p:ph type="body" idx="1"/>
          </p:nvPr>
        </p:nvSpPr>
        <p:spPr>
          <a:xfrm>
            <a:off x="914400" y="4343400"/>
            <a:ext cx="5029200" cy="265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I" altLang="en-SI">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54DDA82-606A-4FB9-28B5-19539AE14BD8}"/>
              </a:ext>
            </a:extLst>
          </p:cNvPr>
          <p:cNvSpPr>
            <a:spLocks noGrp="1" noChangeArrowheads="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3">
            <a:extLst>
              <a:ext uri="{FF2B5EF4-FFF2-40B4-BE49-F238E27FC236}">
                <a16:creationId xmlns:a16="http://schemas.microsoft.com/office/drawing/2014/main" id="{F9F984AF-BAF8-7DFF-AF4A-4381A71C675C}"/>
              </a:ext>
            </a:extLst>
          </p:cNvPr>
          <p:cNvSpPr>
            <a:spLocks noGrp="1" noChangeArrowheads="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a:ext uri="{FF2B5EF4-FFF2-40B4-BE49-F238E27FC236}">
                <a16:creationId xmlns:a16="http://schemas.microsoft.com/office/drawing/2014/main" id="{515E35E7-6221-18D4-96B9-0CBCCA863243}"/>
              </a:ext>
            </a:extLst>
          </p:cNvPr>
          <p:cNvSpPr>
            <a:spLocks noGrp="1" noChangeArrowheads="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4820" name="Rectangle 7">
            <a:extLst>
              <a:ext uri="{FF2B5EF4-FFF2-40B4-BE49-F238E27FC236}">
                <a16:creationId xmlns:a16="http://schemas.microsoft.com/office/drawing/2014/main" id="{310710CC-A5BB-13F7-C00F-B75C4D2ECC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27490A-0DDF-1444-95C9-327D9897AAEB}" type="slidenum">
              <a:rPr kumimoji="0" lang="en-US" altLang="en-SI"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SI"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821" name="Rectangle 2">
            <a:extLst>
              <a:ext uri="{FF2B5EF4-FFF2-40B4-BE49-F238E27FC236}">
                <a16:creationId xmlns:a16="http://schemas.microsoft.com/office/drawing/2014/main" id="{4F6B998A-498A-4698-EDD3-9D1D85257279}"/>
              </a:ext>
            </a:extLst>
          </p:cNvPr>
          <p:cNvSpPr>
            <a:spLocks noGrp="1" noRot="1" noChangeAspect="1" noChangeArrowheads="1" noTextEdit="1"/>
          </p:cNvSpPr>
          <p:nvPr>
            <p:ph type="sldImg"/>
          </p:nvPr>
        </p:nvSpPr>
        <p:spPr>
          <a:ln/>
        </p:spPr>
      </p:sp>
      <p:sp>
        <p:nvSpPr>
          <p:cNvPr id="34822" name="Rectangle 3">
            <a:extLst>
              <a:ext uri="{FF2B5EF4-FFF2-40B4-BE49-F238E27FC236}">
                <a16:creationId xmlns:a16="http://schemas.microsoft.com/office/drawing/2014/main" id="{BA06751A-58C2-EA3B-0BC3-146976F76FDD}"/>
              </a:ext>
            </a:extLst>
          </p:cNvPr>
          <p:cNvSpPr>
            <a:spLocks noGrp="1" noChangeArrowheads="1"/>
          </p:cNvSpPr>
          <p:nvPr>
            <p:ph type="body" idx="1"/>
          </p:nvPr>
        </p:nvSpPr>
        <p:spPr>
          <a:xfrm>
            <a:off x="914400" y="4343400"/>
            <a:ext cx="5029200" cy="265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I" altLang="en-SI">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62B620F-621D-C87C-ACF3-AC27C7909FDD}"/>
              </a:ext>
            </a:extLst>
          </p:cNvPr>
          <p:cNvSpPr>
            <a:spLocks noGrp="1" noChangeArrowheads="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3">
            <a:extLst>
              <a:ext uri="{FF2B5EF4-FFF2-40B4-BE49-F238E27FC236}">
                <a16:creationId xmlns:a16="http://schemas.microsoft.com/office/drawing/2014/main" id="{63E260FD-3681-FF83-736C-8270FB6878F8}"/>
              </a:ext>
            </a:extLst>
          </p:cNvPr>
          <p:cNvSpPr>
            <a:spLocks noGrp="1" noChangeArrowheads="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a:ext uri="{FF2B5EF4-FFF2-40B4-BE49-F238E27FC236}">
                <a16:creationId xmlns:a16="http://schemas.microsoft.com/office/drawing/2014/main" id="{A03D3750-4B38-C75B-7815-04942B093EC7}"/>
              </a:ext>
            </a:extLst>
          </p:cNvPr>
          <p:cNvSpPr>
            <a:spLocks noGrp="1" noChangeArrowheads="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6868" name="Rectangle 7">
            <a:extLst>
              <a:ext uri="{FF2B5EF4-FFF2-40B4-BE49-F238E27FC236}">
                <a16:creationId xmlns:a16="http://schemas.microsoft.com/office/drawing/2014/main" id="{10FBE0DD-A41E-3B3E-DAEB-E85F345CEE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82CA42-E67C-A346-924F-26FB5B807CDC}" type="slidenum">
              <a:rPr kumimoji="0" lang="en-US" altLang="en-SI"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SI"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869" name="Rectangle 2">
            <a:extLst>
              <a:ext uri="{FF2B5EF4-FFF2-40B4-BE49-F238E27FC236}">
                <a16:creationId xmlns:a16="http://schemas.microsoft.com/office/drawing/2014/main" id="{57602457-DEE3-27F4-F0CB-78B0A7675D1C}"/>
              </a:ext>
            </a:extLst>
          </p:cNvPr>
          <p:cNvSpPr>
            <a:spLocks noGrp="1" noRot="1" noChangeAspect="1" noChangeArrowheads="1" noTextEdit="1"/>
          </p:cNvSpPr>
          <p:nvPr>
            <p:ph type="sldImg"/>
          </p:nvPr>
        </p:nvSpPr>
        <p:spPr>
          <a:ln/>
        </p:spPr>
      </p:sp>
      <p:sp>
        <p:nvSpPr>
          <p:cNvPr id="36870" name="Rectangle 3">
            <a:extLst>
              <a:ext uri="{FF2B5EF4-FFF2-40B4-BE49-F238E27FC236}">
                <a16:creationId xmlns:a16="http://schemas.microsoft.com/office/drawing/2014/main" id="{4DF1ED79-2724-57BC-296B-EA1AC4B7674B}"/>
              </a:ext>
            </a:extLst>
          </p:cNvPr>
          <p:cNvSpPr>
            <a:spLocks noGrp="1" noChangeArrowheads="1"/>
          </p:cNvSpPr>
          <p:nvPr>
            <p:ph type="body" idx="1"/>
          </p:nvPr>
        </p:nvSpPr>
        <p:spPr>
          <a:xfrm>
            <a:off x="914400" y="4343400"/>
            <a:ext cx="5029200" cy="265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I" altLang="en-SI">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A2BE693-6492-C987-6D74-131FD816382D}"/>
              </a:ext>
            </a:extLst>
          </p:cNvPr>
          <p:cNvSpPr>
            <a:spLocks noGrp="1" noChangeArrowheads="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3">
            <a:extLst>
              <a:ext uri="{FF2B5EF4-FFF2-40B4-BE49-F238E27FC236}">
                <a16:creationId xmlns:a16="http://schemas.microsoft.com/office/drawing/2014/main" id="{9A39262E-8357-06F3-6E8A-204AA583CBF1}"/>
              </a:ext>
            </a:extLst>
          </p:cNvPr>
          <p:cNvSpPr>
            <a:spLocks noGrp="1" noChangeArrowheads="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a:ext uri="{FF2B5EF4-FFF2-40B4-BE49-F238E27FC236}">
                <a16:creationId xmlns:a16="http://schemas.microsoft.com/office/drawing/2014/main" id="{5BE2D66F-977A-DE80-BA79-C4C488BFE2E6}"/>
              </a:ext>
            </a:extLst>
          </p:cNvPr>
          <p:cNvSpPr>
            <a:spLocks noGrp="1" noChangeArrowheads="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8916" name="Rectangle 7">
            <a:extLst>
              <a:ext uri="{FF2B5EF4-FFF2-40B4-BE49-F238E27FC236}">
                <a16:creationId xmlns:a16="http://schemas.microsoft.com/office/drawing/2014/main" id="{47233167-1585-337B-083D-EB8E7CBA51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BA80CB-B7A5-1148-ABA1-B374C70C5F03}" type="slidenum">
              <a:rPr kumimoji="0" lang="en-US" altLang="en-SI"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SI"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917" name="Rectangle 2">
            <a:extLst>
              <a:ext uri="{FF2B5EF4-FFF2-40B4-BE49-F238E27FC236}">
                <a16:creationId xmlns:a16="http://schemas.microsoft.com/office/drawing/2014/main" id="{F20D5583-7D31-5901-019D-9036394E10A0}"/>
              </a:ext>
            </a:extLst>
          </p:cNvPr>
          <p:cNvSpPr>
            <a:spLocks noGrp="1" noRot="1" noChangeAspect="1" noChangeArrowheads="1" noTextEdit="1"/>
          </p:cNvSpPr>
          <p:nvPr>
            <p:ph type="sldImg"/>
          </p:nvPr>
        </p:nvSpPr>
        <p:spPr>
          <a:ln/>
        </p:spPr>
      </p:sp>
      <p:sp>
        <p:nvSpPr>
          <p:cNvPr id="38918" name="Rectangle 3">
            <a:extLst>
              <a:ext uri="{FF2B5EF4-FFF2-40B4-BE49-F238E27FC236}">
                <a16:creationId xmlns:a16="http://schemas.microsoft.com/office/drawing/2014/main" id="{24A9BBA5-B998-7EAB-A6AE-9FDDDEE33D5D}"/>
              </a:ext>
            </a:extLst>
          </p:cNvPr>
          <p:cNvSpPr>
            <a:spLocks noGrp="1" noChangeArrowheads="1"/>
          </p:cNvSpPr>
          <p:nvPr>
            <p:ph type="body" idx="1"/>
          </p:nvPr>
        </p:nvSpPr>
        <p:spPr>
          <a:xfrm>
            <a:off x="914400" y="4343400"/>
            <a:ext cx="5029200" cy="265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I" altLang="en-SI">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8F25AD66-E3C4-1048-9920-6820CAA10665}" type="slidenum">
              <a:rPr lang="en-SI" smtClean="0"/>
              <a:t>28</a:t>
            </a:fld>
            <a:endParaRPr lang="en-SI"/>
          </a:p>
        </p:txBody>
      </p:sp>
    </p:spTree>
    <p:extLst>
      <p:ext uri="{BB962C8B-B14F-4D97-AF65-F5344CB8AC3E}">
        <p14:creationId xmlns:p14="http://schemas.microsoft.com/office/powerpoint/2010/main" val="1751538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8F25AD66-E3C4-1048-9920-6820CAA10665}" type="slidenum">
              <a:rPr lang="en-SI" smtClean="0"/>
              <a:t>29</a:t>
            </a:fld>
            <a:endParaRPr lang="en-SI"/>
          </a:p>
        </p:txBody>
      </p:sp>
    </p:spTree>
    <p:extLst>
      <p:ext uri="{BB962C8B-B14F-4D97-AF65-F5344CB8AC3E}">
        <p14:creationId xmlns:p14="http://schemas.microsoft.com/office/powerpoint/2010/main" val="14265072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6BA2A874-A6C2-0F40-89D8-F9B3C28463D4}" type="slidenum">
              <a:rPr lang="en-SI" smtClean="0"/>
              <a:t>30</a:t>
            </a:fld>
            <a:endParaRPr lang="en-SI"/>
          </a:p>
        </p:txBody>
      </p:sp>
    </p:spTree>
    <p:extLst>
      <p:ext uri="{BB962C8B-B14F-4D97-AF65-F5344CB8AC3E}">
        <p14:creationId xmlns:p14="http://schemas.microsoft.com/office/powerpoint/2010/main" val="869801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2800" b="0" i="0" dirty="0">
              <a:solidFill>
                <a:srgbClr val="202122"/>
              </a:solidFill>
              <a:effectLst/>
              <a:highlight>
                <a:srgbClr val="FFFFFF"/>
              </a:highligh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F732BE81-0DD7-EA41-96B2-3F797F144B82}" type="slidenum">
              <a:rPr lang="en-SI" smtClean="0"/>
              <a:t>4</a:t>
            </a:fld>
            <a:endParaRPr lang="en-SI"/>
          </a:p>
        </p:txBody>
      </p:sp>
    </p:spTree>
    <p:extLst>
      <p:ext uri="{BB962C8B-B14F-4D97-AF65-F5344CB8AC3E}">
        <p14:creationId xmlns:p14="http://schemas.microsoft.com/office/powerpoint/2010/main" val="2447279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8F25AD66-E3C4-1048-9920-6820CAA10665}" type="slidenum">
              <a:rPr lang="en-SI" smtClean="0"/>
              <a:t>31</a:t>
            </a:fld>
            <a:endParaRPr lang="en-SI"/>
          </a:p>
        </p:txBody>
      </p:sp>
    </p:spTree>
    <p:extLst>
      <p:ext uri="{BB962C8B-B14F-4D97-AF65-F5344CB8AC3E}">
        <p14:creationId xmlns:p14="http://schemas.microsoft.com/office/powerpoint/2010/main" val="41538165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54E5D-50A7-9B26-F716-C66340582E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ED1094-A2D8-DF94-96B4-29F2CD71FD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3B1E34-6016-9AF4-427D-F384FEE2B5E2}"/>
              </a:ext>
            </a:extLst>
          </p:cNvPr>
          <p:cNvSpPr>
            <a:spLocks noGrp="1"/>
          </p:cNvSpPr>
          <p:nvPr>
            <p:ph type="body" idx="1"/>
          </p:nvPr>
        </p:nvSpPr>
        <p:spPr/>
        <p:txBody>
          <a:bodyPr/>
          <a:lstStyle/>
          <a:p>
            <a:endParaRPr lang="en-SI" dirty="0"/>
          </a:p>
        </p:txBody>
      </p:sp>
      <p:sp>
        <p:nvSpPr>
          <p:cNvPr id="4" name="Slide Number Placeholder 3">
            <a:extLst>
              <a:ext uri="{FF2B5EF4-FFF2-40B4-BE49-F238E27FC236}">
                <a16:creationId xmlns:a16="http://schemas.microsoft.com/office/drawing/2014/main" id="{C441CD77-A53F-0591-B648-9DE181440ADD}"/>
              </a:ext>
            </a:extLst>
          </p:cNvPr>
          <p:cNvSpPr>
            <a:spLocks noGrp="1"/>
          </p:cNvSpPr>
          <p:nvPr>
            <p:ph type="sldNum" sz="quarter" idx="5"/>
          </p:nvPr>
        </p:nvSpPr>
        <p:spPr/>
        <p:txBody>
          <a:bodyPr/>
          <a:lstStyle/>
          <a:p>
            <a:fld id="{8F25AD66-E3C4-1048-9920-6820CAA10665}" type="slidenum">
              <a:rPr lang="en-SI" smtClean="0"/>
              <a:t>32</a:t>
            </a:fld>
            <a:endParaRPr lang="en-SI"/>
          </a:p>
        </p:txBody>
      </p:sp>
    </p:spTree>
    <p:extLst>
      <p:ext uri="{BB962C8B-B14F-4D97-AF65-F5344CB8AC3E}">
        <p14:creationId xmlns:p14="http://schemas.microsoft.com/office/powerpoint/2010/main" val="3354313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99374-5752-777E-3A77-E1AF87D078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0D8456-BEDE-7BCF-B348-363086D98E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BBE5C8-A882-B281-505A-99BDB02FFCE7}"/>
              </a:ext>
            </a:extLst>
          </p:cNvPr>
          <p:cNvSpPr>
            <a:spLocks noGrp="1"/>
          </p:cNvSpPr>
          <p:nvPr>
            <p:ph type="body" idx="1"/>
          </p:nvPr>
        </p:nvSpPr>
        <p:spPr/>
        <p:txBody>
          <a:bodyPr/>
          <a:lstStyle/>
          <a:p>
            <a:endParaRPr lang="en-SI" dirty="0"/>
          </a:p>
        </p:txBody>
      </p:sp>
      <p:sp>
        <p:nvSpPr>
          <p:cNvPr id="4" name="Slide Number Placeholder 3">
            <a:extLst>
              <a:ext uri="{FF2B5EF4-FFF2-40B4-BE49-F238E27FC236}">
                <a16:creationId xmlns:a16="http://schemas.microsoft.com/office/drawing/2014/main" id="{1A1DF5C7-66C3-0EEA-1B24-B1B168852F16}"/>
              </a:ext>
            </a:extLst>
          </p:cNvPr>
          <p:cNvSpPr>
            <a:spLocks noGrp="1"/>
          </p:cNvSpPr>
          <p:nvPr>
            <p:ph type="sldNum" sz="quarter" idx="5"/>
          </p:nvPr>
        </p:nvSpPr>
        <p:spPr/>
        <p:txBody>
          <a:bodyPr/>
          <a:lstStyle/>
          <a:p>
            <a:fld id="{8F25AD66-E3C4-1048-9920-6820CAA10665}" type="slidenum">
              <a:rPr lang="en-SI" smtClean="0"/>
              <a:t>33</a:t>
            </a:fld>
            <a:endParaRPr lang="en-SI"/>
          </a:p>
        </p:txBody>
      </p:sp>
    </p:spTree>
    <p:extLst>
      <p:ext uri="{BB962C8B-B14F-4D97-AF65-F5344CB8AC3E}">
        <p14:creationId xmlns:p14="http://schemas.microsoft.com/office/powerpoint/2010/main" val="1887452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FFBBCC0-BE92-B6D2-2ED0-D52833517EEB}"/>
              </a:ext>
            </a:extLst>
          </p:cNvPr>
          <p:cNvSpPr>
            <a:spLocks noGrp="1" noChangeArrowheads="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3">
            <a:extLst>
              <a:ext uri="{FF2B5EF4-FFF2-40B4-BE49-F238E27FC236}">
                <a16:creationId xmlns:a16="http://schemas.microsoft.com/office/drawing/2014/main" id="{F9532AF7-E7B5-FA55-5AFA-C5D90A80BCA7}"/>
              </a:ext>
            </a:extLst>
          </p:cNvPr>
          <p:cNvSpPr>
            <a:spLocks noGrp="1" noChangeArrowheads="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a:ext uri="{FF2B5EF4-FFF2-40B4-BE49-F238E27FC236}">
                <a16:creationId xmlns:a16="http://schemas.microsoft.com/office/drawing/2014/main" id="{E350BE42-341E-29FF-1BF6-D9515B9F63EB}"/>
              </a:ext>
            </a:extLst>
          </p:cNvPr>
          <p:cNvSpPr>
            <a:spLocks noGrp="1" noChangeArrowheads="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2644" name="Rectangle 7">
            <a:extLst>
              <a:ext uri="{FF2B5EF4-FFF2-40B4-BE49-F238E27FC236}">
                <a16:creationId xmlns:a16="http://schemas.microsoft.com/office/drawing/2014/main" id="{3FA6F1E5-4FF0-8A4F-FDA4-85AD15027F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9C0B47-CF0A-B547-9100-E2CE0520A882}" type="slidenum">
              <a:rPr kumimoji="0" lang="en-US" altLang="en-SI"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SI"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2645" name="Rectangle 2">
            <a:extLst>
              <a:ext uri="{FF2B5EF4-FFF2-40B4-BE49-F238E27FC236}">
                <a16:creationId xmlns:a16="http://schemas.microsoft.com/office/drawing/2014/main" id="{53E0BEE2-5E34-982B-18B6-6562C332D022}"/>
              </a:ext>
            </a:extLst>
          </p:cNvPr>
          <p:cNvSpPr>
            <a:spLocks noGrp="1" noRot="1" noChangeAspect="1" noChangeArrowheads="1" noTextEdit="1"/>
          </p:cNvSpPr>
          <p:nvPr>
            <p:ph type="sldImg"/>
          </p:nvPr>
        </p:nvSpPr>
        <p:spPr>
          <a:xfrm>
            <a:off x="382588" y="687388"/>
            <a:ext cx="6094412" cy="3429000"/>
          </a:xfrm>
          <a:ln/>
        </p:spPr>
      </p:sp>
      <p:sp>
        <p:nvSpPr>
          <p:cNvPr id="112646" name="Rectangle 3">
            <a:extLst>
              <a:ext uri="{FF2B5EF4-FFF2-40B4-BE49-F238E27FC236}">
                <a16:creationId xmlns:a16="http://schemas.microsoft.com/office/drawing/2014/main" id="{73EE8E55-2D27-EAB3-21C2-06229B2CBEEA}"/>
              </a:ext>
            </a:extLst>
          </p:cNvPr>
          <p:cNvSpPr>
            <a:spLocks noGrp="1" noChangeArrowheads="1"/>
          </p:cNvSpPr>
          <p:nvPr>
            <p:ph type="body" idx="1"/>
          </p:nvPr>
        </p:nvSpPr>
        <p:spPr>
          <a:xfrm>
            <a:off x="685800" y="4343400"/>
            <a:ext cx="5486400" cy="719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SI"/>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8F25AD66-E3C4-1048-9920-6820CAA10665}" type="slidenum">
              <a:rPr lang="en-SI" smtClean="0"/>
              <a:t>38</a:t>
            </a:fld>
            <a:endParaRPr lang="en-SI"/>
          </a:p>
        </p:txBody>
      </p:sp>
    </p:spTree>
    <p:extLst>
      <p:ext uri="{BB962C8B-B14F-4D97-AF65-F5344CB8AC3E}">
        <p14:creationId xmlns:p14="http://schemas.microsoft.com/office/powerpoint/2010/main" val="1349608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8F25AD66-E3C4-1048-9920-6820CAA10665}" type="slidenum">
              <a:rPr lang="en-SI" smtClean="0"/>
              <a:t>39</a:t>
            </a:fld>
            <a:endParaRPr lang="en-SI"/>
          </a:p>
        </p:txBody>
      </p:sp>
    </p:spTree>
    <p:extLst>
      <p:ext uri="{BB962C8B-B14F-4D97-AF65-F5344CB8AC3E}">
        <p14:creationId xmlns:p14="http://schemas.microsoft.com/office/powerpoint/2010/main" val="19459433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8F25AD66-E3C4-1048-9920-6820CAA10665}" type="slidenum">
              <a:rPr lang="en-SI" smtClean="0"/>
              <a:t>40</a:t>
            </a:fld>
            <a:endParaRPr lang="en-SI"/>
          </a:p>
        </p:txBody>
      </p:sp>
    </p:spTree>
    <p:extLst>
      <p:ext uri="{BB962C8B-B14F-4D97-AF65-F5344CB8AC3E}">
        <p14:creationId xmlns:p14="http://schemas.microsoft.com/office/powerpoint/2010/main" val="8187248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8F25AD66-E3C4-1048-9920-6820CAA10665}" type="slidenum">
              <a:rPr lang="en-SI" smtClean="0"/>
              <a:t>41</a:t>
            </a:fld>
            <a:endParaRPr lang="en-SI"/>
          </a:p>
        </p:txBody>
      </p:sp>
    </p:spTree>
    <p:extLst>
      <p:ext uri="{BB962C8B-B14F-4D97-AF65-F5344CB8AC3E}">
        <p14:creationId xmlns:p14="http://schemas.microsoft.com/office/powerpoint/2010/main" val="23473929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8F25AD66-E3C4-1048-9920-6820CAA10665}" type="slidenum">
              <a:rPr lang="en-SI" smtClean="0"/>
              <a:t>42</a:t>
            </a:fld>
            <a:endParaRPr lang="en-SI"/>
          </a:p>
        </p:txBody>
      </p:sp>
    </p:spTree>
    <p:extLst>
      <p:ext uri="{BB962C8B-B14F-4D97-AF65-F5344CB8AC3E}">
        <p14:creationId xmlns:p14="http://schemas.microsoft.com/office/powerpoint/2010/main" val="11300160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8F25AD66-E3C4-1048-9920-6820CAA10665}" type="slidenum">
              <a:rPr lang="en-SI" smtClean="0"/>
              <a:t>49</a:t>
            </a:fld>
            <a:endParaRPr lang="en-SI"/>
          </a:p>
        </p:txBody>
      </p:sp>
    </p:spTree>
    <p:extLst>
      <p:ext uri="{BB962C8B-B14F-4D97-AF65-F5344CB8AC3E}">
        <p14:creationId xmlns:p14="http://schemas.microsoft.com/office/powerpoint/2010/main" val="2158891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6BA2A874-A6C2-0F40-89D8-F9B3C28463D4}" type="slidenum">
              <a:rPr lang="en-SI" smtClean="0"/>
              <a:t>5</a:t>
            </a:fld>
            <a:endParaRPr lang="en-SI"/>
          </a:p>
        </p:txBody>
      </p:sp>
    </p:spTree>
    <p:extLst>
      <p:ext uri="{BB962C8B-B14F-4D97-AF65-F5344CB8AC3E}">
        <p14:creationId xmlns:p14="http://schemas.microsoft.com/office/powerpoint/2010/main" val="6453546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6BA2A874-A6C2-0F40-89D8-F9B3C28463D4}" type="slidenum">
              <a:rPr lang="en-SI" smtClean="0"/>
              <a:t>50</a:t>
            </a:fld>
            <a:endParaRPr lang="en-SI"/>
          </a:p>
        </p:txBody>
      </p:sp>
    </p:spTree>
    <p:extLst>
      <p:ext uri="{BB962C8B-B14F-4D97-AF65-F5344CB8AC3E}">
        <p14:creationId xmlns:p14="http://schemas.microsoft.com/office/powerpoint/2010/main" val="12745002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8F25AD66-E3C4-1048-9920-6820CAA10665}" type="slidenum">
              <a:rPr lang="en-SI" smtClean="0"/>
              <a:t>51</a:t>
            </a:fld>
            <a:endParaRPr lang="en-SI"/>
          </a:p>
        </p:txBody>
      </p:sp>
    </p:spTree>
    <p:extLst>
      <p:ext uri="{BB962C8B-B14F-4D97-AF65-F5344CB8AC3E}">
        <p14:creationId xmlns:p14="http://schemas.microsoft.com/office/powerpoint/2010/main" val="27751008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A2A874-A6C2-0F40-89D8-F9B3C28463D4}" type="slidenum">
              <a:rPr lang="en-SI" smtClean="0"/>
              <a:t>54</a:t>
            </a:fld>
            <a:endParaRPr lang="en-SI"/>
          </a:p>
        </p:txBody>
      </p:sp>
    </p:spTree>
    <p:extLst>
      <p:ext uri="{BB962C8B-B14F-4D97-AF65-F5344CB8AC3E}">
        <p14:creationId xmlns:p14="http://schemas.microsoft.com/office/powerpoint/2010/main" val="23910341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SI" dirty="0"/>
          </a:p>
        </p:txBody>
      </p:sp>
      <p:sp>
        <p:nvSpPr>
          <p:cNvPr id="4" name="Slide Number Placeholder 3"/>
          <p:cNvSpPr>
            <a:spLocks noGrp="1"/>
          </p:cNvSpPr>
          <p:nvPr>
            <p:ph type="sldNum" sz="quarter" idx="5"/>
          </p:nvPr>
        </p:nvSpPr>
        <p:spPr/>
        <p:txBody>
          <a:bodyPr/>
          <a:lstStyle/>
          <a:p>
            <a:fld id="{8F25AD66-E3C4-1048-9920-6820CAA10665}" type="slidenum">
              <a:rPr lang="en-SI" smtClean="0"/>
              <a:t>56</a:t>
            </a:fld>
            <a:endParaRPr lang="en-SI"/>
          </a:p>
        </p:txBody>
      </p:sp>
    </p:spTree>
    <p:extLst>
      <p:ext uri="{BB962C8B-B14F-4D97-AF65-F5344CB8AC3E}">
        <p14:creationId xmlns:p14="http://schemas.microsoft.com/office/powerpoint/2010/main" val="12969012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8F25AD66-E3C4-1048-9920-6820CAA10665}" type="slidenum">
              <a:rPr lang="en-SI" smtClean="0"/>
              <a:t>60</a:t>
            </a:fld>
            <a:endParaRPr lang="en-SI"/>
          </a:p>
        </p:txBody>
      </p:sp>
    </p:spTree>
    <p:extLst>
      <p:ext uri="{BB962C8B-B14F-4D97-AF65-F5344CB8AC3E}">
        <p14:creationId xmlns:p14="http://schemas.microsoft.com/office/powerpoint/2010/main" val="16150401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6BA2A874-A6C2-0F40-89D8-F9B3C28463D4}" type="slidenum">
              <a:rPr lang="en-SI" smtClean="0"/>
              <a:t>63</a:t>
            </a:fld>
            <a:endParaRPr lang="en-SI"/>
          </a:p>
        </p:txBody>
      </p:sp>
    </p:spTree>
    <p:extLst>
      <p:ext uri="{BB962C8B-B14F-4D97-AF65-F5344CB8AC3E}">
        <p14:creationId xmlns:p14="http://schemas.microsoft.com/office/powerpoint/2010/main" val="822924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SI" dirty="0"/>
          </a:p>
        </p:txBody>
      </p:sp>
      <p:sp>
        <p:nvSpPr>
          <p:cNvPr id="4" name="Slide Number Placeholder 3"/>
          <p:cNvSpPr>
            <a:spLocks noGrp="1"/>
          </p:cNvSpPr>
          <p:nvPr>
            <p:ph type="sldNum" sz="quarter" idx="5"/>
          </p:nvPr>
        </p:nvSpPr>
        <p:spPr/>
        <p:txBody>
          <a:bodyPr/>
          <a:lstStyle/>
          <a:p>
            <a:fld id="{6BA2A874-A6C2-0F40-89D8-F9B3C28463D4}" type="slidenum">
              <a:rPr lang="en-SI" smtClean="0"/>
              <a:t>6</a:t>
            </a:fld>
            <a:endParaRPr lang="en-SI"/>
          </a:p>
        </p:txBody>
      </p:sp>
    </p:spTree>
    <p:extLst>
      <p:ext uri="{BB962C8B-B14F-4D97-AF65-F5344CB8AC3E}">
        <p14:creationId xmlns:p14="http://schemas.microsoft.com/office/powerpoint/2010/main" val="1702483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6BA2A874-A6C2-0F40-89D8-F9B3C28463D4}" type="slidenum">
              <a:rPr lang="en-SI" smtClean="0"/>
              <a:t>7</a:t>
            </a:fld>
            <a:endParaRPr lang="en-SI"/>
          </a:p>
        </p:txBody>
      </p:sp>
    </p:spTree>
    <p:extLst>
      <p:ext uri="{BB962C8B-B14F-4D97-AF65-F5344CB8AC3E}">
        <p14:creationId xmlns:p14="http://schemas.microsoft.com/office/powerpoint/2010/main" val="1458106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fld id="{6BA2A874-A6C2-0F40-89D8-F9B3C28463D4}" type="slidenum">
              <a:rPr lang="en-SI" smtClean="0"/>
              <a:t>8</a:t>
            </a:fld>
            <a:endParaRPr lang="en-SI"/>
          </a:p>
        </p:txBody>
      </p:sp>
    </p:spTree>
    <p:extLst>
      <p:ext uri="{BB962C8B-B14F-4D97-AF65-F5344CB8AC3E}">
        <p14:creationId xmlns:p14="http://schemas.microsoft.com/office/powerpoint/2010/main" val="3417510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fld id="{6BA2A874-A6C2-0F40-89D8-F9B3C28463D4}" type="slidenum">
              <a:rPr lang="en-SI" smtClean="0"/>
              <a:t>9</a:t>
            </a:fld>
            <a:endParaRPr lang="en-SI"/>
          </a:p>
        </p:txBody>
      </p:sp>
    </p:spTree>
    <p:extLst>
      <p:ext uri="{BB962C8B-B14F-4D97-AF65-F5344CB8AC3E}">
        <p14:creationId xmlns:p14="http://schemas.microsoft.com/office/powerpoint/2010/main" val="1317894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b="0" i="0" dirty="0">
              <a:solidFill>
                <a:srgbClr val="0D0D0D"/>
              </a:solidFill>
              <a:effectLst/>
              <a:highlight>
                <a:srgbClr val="FFFFFF"/>
              </a:highlight>
              <a:latin typeface="ui-sans-serif"/>
            </a:endParaRPr>
          </a:p>
        </p:txBody>
      </p:sp>
      <p:sp>
        <p:nvSpPr>
          <p:cNvPr id="4" name="Slide Number Placeholder 3"/>
          <p:cNvSpPr>
            <a:spLocks noGrp="1"/>
          </p:cNvSpPr>
          <p:nvPr>
            <p:ph type="sldNum" sz="quarter" idx="5"/>
          </p:nvPr>
        </p:nvSpPr>
        <p:spPr/>
        <p:txBody>
          <a:bodyPr/>
          <a:lstStyle/>
          <a:p>
            <a:fld id="{6BA2A874-A6C2-0F40-89D8-F9B3C28463D4}" type="slidenum">
              <a:rPr lang="en-SI" smtClean="0"/>
              <a:t>10</a:t>
            </a:fld>
            <a:endParaRPr lang="en-SI"/>
          </a:p>
        </p:txBody>
      </p:sp>
    </p:spTree>
    <p:extLst>
      <p:ext uri="{BB962C8B-B14F-4D97-AF65-F5344CB8AC3E}">
        <p14:creationId xmlns:p14="http://schemas.microsoft.com/office/powerpoint/2010/main" val="2551303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B4C041E5-244B-AF37-9EE0-4B6E19687E1A}"/>
              </a:ext>
            </a:extLst>
          </p:cNvPr>
          <p:cNvGrpSpPr>
            <a:grpSpLocks/>
          </p:cNvGrpSpPr>
          <p:nvPr/>
        </p:nvGrpSpPr>
        <p:grpSpPr bwMode="auto">
          <a:xfrm>
            <a:off x="1" y="1"/>
            <a:ext cx="12189884" cy="6856413"/>
            <a:chOff x="0" y="0"/>
            <a:chExt cx="5759" cy="4319"/>
          </a:xfrm>
        </p:grpSpPr>
        <p:sp>
          <p:nvSpPr>
            <p:cNvPr id="3" name="Freeform 3">
              <a:extLst>
                <a:ext uri="{FF2B5EF4-FFF2-40B4-BE49-F238E27FC236}">
                  <a16:creationId xmlns:a16="http://schemas.microsoft.com/office/drawing/2014/main" id="{42D6F8D5-6E43-DEAE-4AEC-6D26EDB7612D}"/>
                </a:ext>
              </a:extLst>
            </p:cNvPr>
            <p:cNvSpPr>
              <a:spLocks/>
            </p:cNvSpPr>
            <p:nvPr/>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a:defRPr/>
              </a:pPr>
              <a:endParaRPr lang="en-US" sz="1800">
                <a:latin typeface="Arial" charset="0"/>
                <a:ea typeface="+mn-ea"/>
              </a:endParaRPr>
            </a:p>
          </p:txBody>
        </p:sp>
        <p:grpSp>
          <p:nvGrpSpPr>
            <p:cNvPr id="4" name="Group 4">
              <a:extLst>
                <a:ext uri="{FF2B5EF4-FFF2-40B4-BE49-F238E27FC236}">
                  <a16:creationId xmlns:a16="http://schemas.microsoft.com/office/drawing/2014/main" id="{B860794B-59F7-21CF-EC64-1A0BE1582DD4}"/>
                </a:ext>
              </a:extLst>
            </p:cNvPr>
            <p:cNvGrpSpPr>
              <a:grpSpLocks/>
            </p:cNvGrpSpPr>
            <p:nvPr userDrawn="1"/>
          </p:nvGrpSpPr>
          <p:grpSpPr bwMode="auto">
            <a:xfrm>
              <a:off x="0" y="0"/>
              <a:ext cx="5759" cy="4319"/>
              <a:chOff x="0" y="0"/>
              <a:chExt cx="5759" cy="4319"/>
            </a:xfrm>
          </p:grpSpPr>
          <p:sp>
            <p:nvSpPr>
              <p:cNvPr id="5" name="Freeform 5">
                <a:extLst>
                  <a:ext uri="{FF2B5EF4-FFF2-40B4-BE49-F238E27FC236}">
                    <a16:creationId xmlns:a16="http://schemas.microsoft.com/office/drawing/2014/main" id="{ACB73EAB-E39D-2EFD-C3F5-44A68E47B252}"/>
                  </a:ext>
                </a:extLst>
              </p:cNvPr>
              <p:cNvSpPr>
                <a:spLocks/>
              </p:cNvSpPr>
              <p:nvPr/>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6" name="Freeform 6">
                <a:extLst>
                  <a:ext uri="{FF2B5EF4-FFF2-40B4-BE49-F238E27FC236}">
                    <a16:creationId xmlns:a16="http://schemas.microsoft.com/office/drawing/2014/main" id="{16C934ED-AC37-F1D0-2A18-32B4A8C6ADF6}"/>
                  </a:ext>
                </a:extLst>
              </p:cNvPr>
              <p:cNvSpPr>
                <a:spLocks/>
              </p:cNvSpPr>
              <p:nvPr/>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7" name="Freeform 7">
                <a:extLst>
                  <a:ext uri="{FF2B5EF4-FFF2-40B4-BE49-F238E27FC236}">
                    <a16:creationId xmlns:a16="http://schemas.microsoft.com/office/drawing/2014/main" id="{4035CE95-E861-6057-6397-D27C7188BEF3}"/>
                  </a:ext>
                </a:extLst>
              </p:cNvPr>
              <p:cNvSpPr>
                <a:spLocks/>
              </p:cNvSpPr>
              <p:nvPr/>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8" name="Freeform 8">
                <a:extLst>
                  <a:ext uri="{FF2B5EF4-FFF2-40B4-BE49-F238E27FC236}">
                    <a16:creationId xmlns:a16="http://schemas.microsoft.com/office/drawing/2014/main" id="{4F74F2BD-455A-A468-92FD-20E7E4964E6C}"/>
                  </a:ext>
                </a:extLst>
              </p:cNvPr>
              <p:cNvSpPr>
                <a:spLocks/>
              </p:cNvSpPr>
              <p:nvPr/>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9" name="Freeform 9">
                <a:extLst>
                  <a:ext uri="{FF2B5EF4-FFF2-40B4-BE49-F238E27FC236}">
                    <a16:creationId xmlns:a16="http://schemas.microsoft.com/office/drawing/2014/main" id="{302B182A-485A-05A6-CB31-978936268A24}"/>
                  </a:ext>
                </a:extLst>
              </p:cNvPr>
              <p:cNvSpPr>
                <a:spLocks/>
              </p:cNvSpPr>
              <p:nvPr/>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10" name="Freeform 10">
                <a:extLst>
                  <a:ext uri="{FF2B5EF4-FFF2-40B4-BE49-F238E27FC236}">
                    <a16:creationId xmlns:a16="http://schemas.microsoft.com/office/drawing/2014/main" id="{71BC5E37-3CD2-556A-B62D-3B248D606890}"/>
                  </a:ext>
                </a:extLst>
              </p:cNvPr>
              <p:cNvSpPr>
                <a:spLocks/>
              </p:cNvSpPr>
              <p:nvPr/>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11" name="Freeform 11">
                <a:extLst>
                  <a:ext uri="{FF2B5EF4-FFF2-40B4-BE49-F238E27FC236}">
                    <a16:creationId xmlns:a16="http://schemas.microsoft.com/office/drawing/2014/main" id="{1EC71957-6FA1-9546-2519-6D332054440D}"/>
                  </a:ext>
                </a:extLst>
              </p:cNvPr>
              <p:cNvSpPr>
                <a:spLocks/>
              </p:cNvSpPr>
              <p:nvPr/>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12" name="Freeform 12">
                <a:extLst>
                  <a:ext uri="{FF2B5EF4-FFF2-40B4-BE49-F238E27FC236}">
                    <a16:creationId xmlns:a16="http://schemas.microsoft.com/office/drawing/2014/main" id="{343F248C-DD5C-EAD8-F7CB-7C1D76955A21}"/>
                  </a:ext>
                </a:extLst>
              </p:cNvPr>
              <p:cNvSpPr>
                <a:spLocks/>
              </p:cNvSpPr>
              <p:nvPr/>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13" name="Freeform 13">
                <a:extLst>
                  <a:ext uri="{FF2B5EF4-FFF2-40B4-BE49-F238E27FC236}">
                    <a16:creationId xmlns:a16="http://schemas.microsoft.com/office/drawing/2014/main" id="{CB82AAB5-FD54-7EEE-2455-A0A32F06021F}"/>
                  </a:ext>
                </a:extLst>
              </p:cNvPr>
              <p:cNvSpPr>
                <a:spLocks/>
              </p:cNvSpPr>
              <p:nvPr/>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14" name="Freeform 14">
                <a:extLst>
                  <a:ext uri="{FF2B5EF4-FFF2-40B4-BE49-F238E27FC236}">
                    <a16:creationId xmlns:a16="http://schemas.microsoft.com/office/drawing/2014/main" id="{F3CEA570-4321-F4B7-AA16-5D954686AA0A}"/>
                  </a:ext>
                </a:extLst>
              </p:cNvPr>
              <p:cNvSpPr>
                <a:spLocks/>
              </p:cNvSpPr>
              <p:nvPr/>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15" name="Freeform 15">
                <a:extLst>
                  <a:ext uri="{FF2B5EF4-FFF2-40B4-BE49-F238E27FC236}">
                    <a16:creationId xmlns:a16="http://schemas.microsoft.com/office/drawing/2014/main" id="{7B980D34-D0E0-B7FA-9240-094539071F39}"/>
                  </a:ext>
                </a:extLst>
              </p:cNvPr>
              <p:cNvSpPr>
                <a:spLocks/>
              </p:cNvSpPr>
              <p:nvPr/>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16" name="Freeform 16">
                <a:extLst>
                  <a:ext uri="{FF2B5EF4-FFF2-40B4-BE49-F238E27FC236}">
                    <a16:creationId xmlns:a16="http://schemas.microsoft.com/office/drawing/2014/main" id="{F4ECA69B-F81E-CD5C-3832-E6DA7BF6B1D0}"/>
                  </a:ext>
                </a:extLst>
              </p:cNvPr>
              <p:cNvSpPr>
                <a:spLocks/>
              </p:cNvSpPr>
              <p:nvPr/>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17" name="Freeform 17">
                <a:extLst>
                  <a:ext uri="{FF2B5EF4-FFF2-40B4-BE49-F238E27FC236}">
                    <a16:creationId xmlns:a16="http://schemas.microsoft.com/office/drawing/2014/main" id="{6E01450F-74D5-4A1F-9D40-004F592D60D3}"/>
                  </a:ext>
                </a:extLst>
              </p:cNvPr>
              <p:cNvSpPr>
                <a:spLocks/>
              </p:cNvSpPr>
              <p:nvPr/>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18" name="Freeform 18">
                <a:extLst>
                  <a:ext uri="{FF2B5EF4-FFF2-40B4-BE49-F238E27FC236}">
                    <a16:creationId xmlns:a16="http://schemas.microsoft.com/office/drawing/2014/main" id="{B6DC8D32-3D6A-B504-AB3D-3B239028564E}"/>
                  </a:ext>
                </a:extLst>
              </p:cNvPr>
              <p:cNvSpPr>
                <a:spLocks/>
              </p:cNvSpPr>
              <p:nvPr/>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19" name="Freeform 19">
                <a:extLst>
                  <a:ext uri="{FF2B5EF4-FFF2-40B4-BE49-F238E27FC236}">
                    <a16:creationId xmlns:a16="http://schemas.microsoft.com/office/drawing/2014/main" id="{C4EF6A86-5240-22B9-17BD-BB2521FC28E1}"/>
                  </a:ext>
                </a:extLst>
              </p:cNvPr>
              <p:cNvSpPr>
                <a:spLocks/>
              </p:cNvSpPr>
              <p:nvPr/>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20" name="Freeform 20">
                <a:extLst>
                  <a:ext uri="{FF2B5EF4-FFF2-40B4-BE49-F238E27FC236}">
                    <a16:creationId xmlns:a16="http://schemas.microsoft.com/office/drawing/2014/main" id="{CEC1420B-899F-8A6A-7434-320C1111770C}"/>
                  </a:ext>
                </a:extLst>
              </p:cNvPr>
              <p:cNvSpPr>
                <a:spLocks/>
              </p:cNvSpPr>
              <p:nvPr/>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21" name="Freeform 21">
                <a:extLst>
                  <a:ext uri="{FF2B5EF4-FFF2-40B4-BE49-F238E27FC236}">
                    <a16:creationId xmlns:a16="http://schemas.microsoft.com/office/drawing/2014/main" id="{E8D75804-83E7-9E6A-CA1A-03D209E4AEFC}"/>
                  </a:ext>
                </a:extLst>
              </p:cNvPr>
              <p:cNvSpPr>
                <a:spLocks/>
              </p:cNvSpPr>
              <p:nvPr/>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22" name="Freeform 22">
                <a:extLst>
                  <a:ext uri="{FF2B5EF4-FFF2-40B4-BE49-F238E27FC236}">
                    <a16:creationId xmlns:a16="http://schemas.microsoft.com/office/drawing/2014/main" id="{02910DA7-07E1-31A4-DC89-EFF309460FF9}"/>
                  </a:ext>
                </a:extLst>
              </p:cNvPr>
              <p:cNvSpPr>
                <a:spLocks/>
              </p:cNvSpPr>
              <p:nvPr/>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23" name="Freeform 23">
                <a:extLst>
                  <a:ext uri="{FF2B5EF4-FFF2-40B4-BE49-F238E27FC236}">
                    <a16:creationId xmlns:a16="http://schemas.microsoft.com/office/drawing/2014/main" id="{74DE1440-A361-DF07-3DFA-87F3CB2692A4}"/>
                  </a:ext>
                </a:extLst>
              </p:cNvPr>
              <p:cNvSpPr>
                <a:spLocks/>
              </p:cNvSpPr>
              <p:nvPr/>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24" name="Freeform 24">
                <a:extLst>
                  <a:ext uri="{FF2B5EF4-FFF2-40B4-BE49-F238E27FC236}">
                    <a16:creationId xmlns:a16="http://schemas.microsoft.com/office/drawing/2014/main" id="{92C4BC17-02A6-47C1-99E8-FF07CDF2BC47}"/>
                  </a:ext>
                </a:extLst>
              </p:cNvPr>
              <p:cNvSpPr>
                <a:spLocks/>
              </p:cNvSpPr>
              <p:nvPr/>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25" name="Freeform 25">
                <a:extLst>
                  <a:ext uri="{FF2B5EF4-FFF2-40B4-BE49-F238E27FC236}">
                    <a16:creationId xmlns:a16="http://schemas.microsoft.com/office/drawing/2014/main" id="{DA8814EE-7E48-DFDD-AE32-43D63006B82C}"/>
                  </a:ext>
                </a:extLst>
              </p:cNvPr>
              <p:cNvSpPr>
                <a:spLocks/>
              </p:cNvSpPr>
              <p:nvPr/>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26" name="Freeform 26">
                <a:extLst>
                  <a:ext uri="{FF2B5EF4-FFF2-40B4-BE49-F238E27FC236}">
                    <a16:creationId xmlns:a16="http://schemas.microsoft.com/office/drawing/2014/main" id="{B308549C-EAF5-4EAC-BE2D-777ACE5B3683}"/>
                  </a:ext>
                </a:extLst>
              </p:cNvPr>
              <p:cNvSpPr>
                <a:spLocks/>
              </p:cNvSpPr>
              <p:nvPr/>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27" name="Freeform 27">
                <a:extLst>
                  <a:ext uri="{FF2B5EF4-FFF2-40B4-BE49-F238E27FC236}">
                    <a16:creationId xmlns:a16="http://schemas.microsoft.com/office/drawing/2014/main" id="{16C4D433-B70D-4A50-9C08-96E89D95C2AE}"/>
                  </a:ext>
                </a:extLst>
              </p:cNvPr>
              <p:cNvSpPr>
                <a:spLocks/>
              </p:cNvSpPr>
              <p:nvPr/>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28" name="Freeform 28">
                <a:extLst>
                  <a:ext uri="{FF2B5EF4-FFF2-40B4-BE49-F238E27FC236}">
                    <a16:creationId xmlns:a16="http://schemas.microsoft.com/office/drawing/2014/main" id="{402768DB-F00E-F760-629F-3430DB533ACE}"/>
                  </a:ext>
                </a:extLst>
              </p:cNvPr>
              <p:cNvSpPr>
                <a:spLocks/>
              </p:cNvSpPr>
              <p:nvPr/>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29" name="Freeform 29">
                <a:extLst>
                  <a:ext uri="{FF2B5EF4-FFF2-40B4-BE49-F238E27FC236}">
                    <a16:creationId xmlns:a16="http://schemas.microsoft.com/office/drawing/2014/main" id="{AE877DCE-B7C4-6EA5-80B2-09F99CF19612}"/>
                  </a:ext>
                </a:extLst>
              </p:cNvPr>
              <p:cNvSpPr>
                <a:spLocks/>
              </p:cNvSpPr>
              <p:nvPr/>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grpSp>
            <p:nvGrpSpPr>
              <p:cNvPr id="30" name="Group 30">
                <a:extLst>
                  <a:ext uri="{FF2B5EF4-FFF2-40B4-BE49-F238E27FC236}">
                    <a16:creationId xmlns:a16="http://schemas.microsoft.com/office/drawing/2014/main" id="{36227475-41F3-CBEC-1961-6A53129E4AC1}"/>
                  </a:ext>
                </a:extLst>
              </p:cNvPr>
              <p:cNvGrpSpPr>
                <a:grpSpLocks/>
              </p:cNvGrpSpPr>
              <p:nvPr/>
            </p:nvGrpSpPr>
            <p:grpSpPr bwMode="auto">
              <a:xfrm>
                <a:off x="0" y="0"/>
                <a:ext cx="5758" cy="1045"/>
                <a:chOff x="0" y="0"/>
                <a:chExt cx="5758" cy="1045"/>
              </a:xfrm>
            </p:grpSpPr>
            <p:sp>
              <p:nvSpPr>
                <p:cNvPr id="52" name="Freeform 31">
                  <a:extLst>
                    <a:ext uri="{FF2B5EF4-FFF2-40B4-BE49-F238E27FC236}">
                      <a16:creationId xmlns:a16="http://schemas.microsoft.com/office/drawing/2014/main" id="{C45E8D5C-9894-4D6D-DC4B-A85C63AA3A05}"/>
                    </a:ext>
                  </a:extLst>
                </p:cNvPr>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defRPr/>
                  </a:pPr>
                  <a:endParaRPr lang="en-US" sz="1800">
                    <a:latin typeface="Arial" charset="0"/>
                    <a:ea typeface="+mn-ea"/>
                  </a:endParaRPr>
                </a:p>
              </p:txBody>
            </p:sp>
            <p:sp>
              <p:nvSpPr>
                <p:cNvPr id="53" name="Freeform 32">
                  <a:extLst>
                    <a:ext uri="{FF2B5EF4-FFF2-40B4-BE49-F238E27FC236}">
                      <a16:creationId xmlns:a16="http://schemas.microsoft.com/office/drawing/2014/main" id="{526A6FC1-8E40-514A-581D-C767C93C6D4B}"/>
                    </a:ext>
                  </a:extLst>
                </p:cNvPr>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defRPr/>
                  </a:pPr>
                  <a:endParaRPr lang="en-US" sz="1800">
                    <a:latin typeface="Arial" charset="0"/>
                    <a:ea typeface="+mn-ea"/>
                  </a:endParaRPr>
                </a:p>
              </p:txBody>
            </p:sp>
            <p:sp>
              <p:nvSpPr>
                <p:cNvPr id="54" name="Freeform 33">
                  <a:extLst>
                    <a:ext uri="{FF2B5EF4-FFF2-40B4-BE49-F238E27FC236}">
                      <a16:creationId xmlns:a16="http://schemas.microsoft.com/office/drawing/2014/main" id="{A4F4DD40-4909-FFF8-8C4F-67B0285ED132}"/>
                    </a:ext>
                  </a:extLst>
                </p:cNvPr>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defRPr/>
                  </a:pPr>
                  <a:endParaRPr lang="en-US" sz="1800">
                    <a:latin typeface="Arial" charset="0"/>
                    <a:ea typeface="+mn-ea"/>
                  </a:endParaRPr>
                </a:p>
              </p:txBody>
            </p:sp>
            <p:sp>
              <p:nvSpPr>
                <p:cNvPr id="55" name="Freeform 34">
                  <a:extLst>
                    <a:ext uri="{FF2B5EF4-FFF2-40B4-BE49-F238E27FC236}">
                      <a16:creationId xmlns:a16="http://schemas.microsoft.com/office/drawing/2014/main" id="{121D1122-9EC8-BF73-62DD-C612AD00DA04}"/>
                    </a:ext>
                  </a:extLst>
                </p:cNvPr>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defRPr/>
                  </a:pPr>
                  <a:endParaRPr lang="en-US" sz="1800">
                    <a:latin typeface="Arial" charset="0"/>
                    <a:ea typeface="+mn-ea"/>
                  </a:endParaRPr>
                </a:p>
              </p:txBody>
            </p:sp>
            <p:sp>
              <p:nvSpPr>
                <p:cNvPr id="56" name="Freeform 35">
                  <a:extLst>
                    <a:ext uri="{FF2B5EF4-FFF2-40B4-BE49-F238E27FC236}">
                      <a16:creationId xmlns:a16="http://schemas.microsoft.com/office/drawing/2014/main" id="{4B8FF7A6-AF20-DAA1-A57B-F0F4FF4FD5DB}"/>
                    </a:ext>
                  </a:extLst>
                </p:cNvPr>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defRPr/>
                  </a:pPr>
                  <a:endParaRPr lang="en-US" sz="1800">
                    <a:latin typeface="Arial" charset="0"/>
                    <a:ea typeface="+mn-ea"/>
                  </a:endParaRPr>
                </a:p>
              </p:txBody>
            </p:sp>
            <p:sp>
              <p:nvSpPr>
                <p:cNvPr id="57" name="Freeform 36">
                  <a:extLst>
                    <a:ext uri="{FF2B5EF4-FFF2-40B4-BE49-F238E27FC236}">
                      <a16:creationId xmlns:a16="http://schemas.microsoft.com/office/drawing/2014/main" id="{BEBA22DD-1CE3-A9BC-F93C-F203E42CE918}"/>
                    </a:ext>
                  </a:extLst>
                </p:cNvPr>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defRPr/>
                  </a:pPr>
                  <a:endParaRPr lang="en-US" sz="1800">
                    <a:latin typeface="Arial" charset="0"/>
                    <a:ea typeface="+mn-ea"/>
                  </a:endParaRPr>
                </a:p>
              </p:txBody>
            </p:sp>
            <p:sp>
              <p:nvSpPr>
                <p:cNvPr id="58" name="Freeform 37">
                  <a:extLst>
                    <a:ext uri="{FF2B5EF4-FFF2-40B4-BE49-F238E27FC236}">
                      <a16:creationId xmlns:a16="http://schemas.microsoft.com/office/drawing/2014/main" id="{D5A83161-4357-CB99-DD18-7A3FC0ECDB10}"/>
                    </a:ext>
                  </a:extLst>
                </p:cNvPr>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defRPr/>
                  </a:pPr>
                  <a:endParaRPr lang="en-US" sz="1800">
                    <a:latin typeface="Arial" charset="0"/>
                    <a:ea typeface="+mn-ea"/>
                  </a:endParaRPr>
                </a:p>
              </p:txBody>
            </p:sp>
            <p:sp>
              <p:nvSpPr>
                <p:cNvPr id="59" name="Freeform 38">
                  <a:extLst>
                    <a:ext uri="{FF2B5EF4-FFF2-40B4-BE49-F238E27FC236}">
                      <a16:creationId xmlns:a16="http://schemas.microsoft.com/office/drawing/2014/main" id="{0F4C9323-3A48-49CC-88D7-A60549CA4091}"/>
                    </a:ext>
                  </a:extLst>
                </p:cNvPr>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defRPr/>
                  </a:pPr>
                  <a:endParaRPr lang="en-US" sz="1800">
                    <a:latin typeface="Arial" charset="0"/>
                    <a:ea typeface="+mn-ea"/>
                  </a:endParaRPr>
                </a:p>
              </p:txBody>
            </p:sp>
            <p:sp>
              <p:nvSpPr>
                <p:cNvPr id="60" name="Freeform 39">
                  <a:extLst>
                    <a:ext uri="{FF2B5EF4-FFF2-40B4-BE49-F238E27FC236}">
                      <a16:creationId xmlns:a16="http://schemas.microsoft.com/office/drawing/2014/main" id="{D03EA2DE-E784-B571-AEE2-E9A2802C5733}"/>
                    </a:ext>
                  </a:extLst>
                </p:cNvPr>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defRPr/>
                  </a:pPr>
                  <a:endParaRPr lang="en-US" sz="1800">
                    <a:latin typeface="Arial" charset="0"/>
                    <a:ea typeface="+mn-ea"/>
                  </a:endParaRPr>
                </a:p>
              </p:txBody>
            </p:sp>
            <p:sp>
              <p:nvSpPr>
                <p:cNvPr id="61" name="Freeform 40">
                  <a:extLst>
                    <a:ext uri="{FF2B5EF4-FFF2-40B4-BE49-F238E27FC236}">
                      <a16:creationId xmlns:a16="http://schemas.microsoft.com/office/drawing/2014/main" id="{9DBFE6CE-62BB-C7DB-987C-AE49F05C5FEE}"/>
                    </a:ext>
                  </a:extLst>
                </p:cNvPr>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defRPr/>
                  </a:pPr>
                  <a:endParaRPr lang="en-US" sz="1800">
                    <a:latin typeface="Arial" charset="0"/>
                    <a:ea typeface="+mn-ea"/>
                  </a:endParaRPr>
                </a:p>
              </p:txBody>
            </p:sp>
            <p:sp>
              <p:nvSpPr>
                <p:cNvPr id="62" name="Freeform 41">
                  <a:extLst>
                    <a:ext uri="{FF2B5EF4-FFF2-40B4-BE49-F238E27FC236}">
                      <a16:creationId xmlns:a16="http://schemas.microsoft.com/office/drawing/2014/main" id="{9979570B-70D6-5B0A-848F-7D712DD20E6E}"/>
                    </a:ext>
                  </a:extLst>
                </p:cNvPr>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defRPr/>
                  </a:pPr>
                  <a:endParaRPr lang="en-US" sz="1800">
                    <a:latin typeface="Arial" charset="0"/>
                    <a:ea typeface="+mn-ea"/>
                  </a:endParaRPr>
                </a:p>
              </p:txBody>
            </p:sp>
            <p:sp>
              <p:nvSpPr>
                <p:cNvPr id="63" name="Freeform 42">
                  <a:extLst>
                    <a:ext uri="{FF2B5EF4-FFF2-40B4-BE49-F238E27FC236}">
                      <a16:creationId xmlns:a16="http://schemas.microsoft.com/office/drawing/2014/main" id="{42E236F7-A879-D291-97A1-C051EE0CC8F0}"/>
                    </a:ext>
                  </a:extLst>
                </p:cNvPr>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defRPr/>
                  </a:pPr>
                  <a:endParaRPr lang="en-US" sz="1800">
                    <a:latin typeface="Arial" charset="0"/>
                    <a:ea typeface="+mn-ea"/>
                  </a:endParaRPr>
                </a:p>
              </p:txBody>
            </p:sp>
            <p:sp>
              <p:nvSpPr>
                <p:cNvPr id="46144" name="Freeform 43">
                  <a:extLst>
                    <a:ext uri="{FF2B5EF4-FFF2-40B4-BE49-F238E27FC236}">
                      <a16:creationId xmlns:a16="http://schemas.microsoft.com/office/drawing/2014/main" id="{D8081540-45C5-8BEA-CCF6-404491E2F5E5}"/>
                    </a:ext>
                  </a:extLst>
                </p:cNvPr>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defRPr/>
                  </a:pPr>
                  <a:endParaRPr lang="en-US" sz="1800">
                    <a:latin typeface="Arial" charset="0"/>
                    <a:ea typeface="+mn-ea"/>
                  </a:endParaRPr>
                </a:p>
              </p:txBody>
            </p:sp>
            <p:sp>
              <p:nvSpPr>
                <p:cNvPr id="46145" name="Freeform 44">
                  <a:extLst>
                    <a:ext uri="{FF2B5EF4-FFF2-40B4-BE49-F238E27FC236}">
                      <a16:creationId xmlns:a16="http://schemas.microsoft.com/office/drawing/2014/main" id="{AD7DAF9A-6900-2008-071D-86AE774C7286}"/>
                    </a:ext>
                  </a:extLst>
                </p:cNvPr>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defRPr/>
                  </a:pPr>
                  <a:endParaRPr lang="en-US" sz="1800">
                    <a:latin typeface="Arial" charset="0"/>
                    <a:ea typeface="+mn-ea"/>
                  </a:endParaRPr>
                </a:p>
              </p:txBody>
            </p:sp>
            <p:sp>
              <p:nvSpPr>
                <p:cNvPr id="46146" name="Freeform 45">
                  <a:extLst>
                    <a:ext uri="{FF2B5EF4-FFF2-40B4-BE49-F238E27FC236}">
                      <a16:creationId xmlns:a16="http://schemas.microsoft.com/office/drawing/2014/main" id="{4D900C34-F514-D36D-F9F3-EA93564A94DA}"/>
                    </a:ext>
                  </a:extLst>
                </p:cNvPr>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defRPr/>
                  </a:pPr>
                  <a:endParaRPr lang="en-US" sz="1800">
                    <a:latin typeface="Arial" charset="0"/>
                    <a:ea typeface="+mn-ea"/>
                  </a:endParaRPr>
                </a:p>
              </p:txBody>
            </p:sp>
          </p:grpSp>
          <p:grpSp>
            <p:nvGrpSpPr>
              <p:cNvPr id="31" name="Group 46">
                <a:extLst>
                  <a:ext uri="{FF2B5EF4-FFF2-40B4-BE49-F238E27FC236}">
                    <a16:creationId xmlns:a16="http://schemas.microsoft.com/office/drawing/2014/main" id="{97297B84-14C7-0747-0CC9-E86954291288}"/>
                  </a:ext>
                </a:extLst>
              </p:cNvPr>
              <p:cNvGrpSpPr>
                <a:grpSpLocks/>
              </p:cNvGrpSpPr>
              <p:nvPr/>
            </p:nvGrpSpPr>
            <p:grpSpPr bwMode="auto">
              <a:xfrm>
                <a:off x="0" y="558"/>
                <a:ext cx="5758" cy="487"/>
                <a:chOff x="0" y="558"/>
                <a:chExt cx="5758" cy="487"/>
              </a:xfrm>
            </p:grpSpPr>
            <p:sp>
              <p:nvSpPr>
                <p:cNvPr id="50" name="Freeform 47">
                  <a:extLst>
                    <a:ext uri="{FF2B5EF4-FFF2-40B4-BE49-F238E27FC236}">
                      <a16:creationId xmlns:a16="http://schemas.microsoft.com/office/drawing/2014/main" id="{6A65EF1D-5F67-9EA3-6107-5DA7F11489BF}"/>
                    </a:ext>
                  </a:extLst>
                </p:cNvPr>
                <p:cNvSpPr>
                  <a:spLocks/>
                </p:cNvSpPr>
                <p:nvPr/>
              </p:nvSpPr>
              <p:spPr bwMode="hidden">
                <a:xfrm>
                  <a:off x="0" y="618"/>
                  <a:ext cx="306" cy="427"/>
                </a:xfrm>
                <a:custGeom>
                  <a:avLst/>
                  <a:gdLst>
                    <a:gd name="T0" fmla="*/ 283 w 305"/>
                    <a:gd name="T1" fmla="*/ 428 h 426"/>
                    <a:gd name="T2" fmla="*/ 307 w 305"/>
                    <a:gd name="T3" fmla="*/ 428 h 426"/>
                    <a:gd name="T4" fmla="*/ 0 w 305"/>
                    <a:gd name="T5" fmla="*/ 0 h 426"/>
                    <a:gd name="T6" fmla="*/ 0 w 305"/>
                    <a:gd name="T7" fmla="*/ 66 h 426"/>
                    <a:gd name="T8" fmla="*/ 253 w 305"/>
                    <a:gd name="T9" fmla="*/ 428 h 426"/>
                    <a:gd name="T10" fmla="*/ 283 w 305"/>
                    <a:gd name="T11" fmla="*/ 428 h 426"/>
                    <a:gd name="T12" fmla="*/ 283 w 305"/>
                    <a:gd name="T13" fmla="*/ 428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I" sz="1800"/>
                </a:p>
              </p:txBody>
            </p:sp>
            <p:sp>
              <p:nvSpPr>
                <p:cNvPr id="51" name="Freeform 48">
                  <a:extLst>
                    <a:ext uri="{FF2B5EF4-FFF2-40B4-BE49-F238E27FC236}">
                      <a16:creationId xmlns:a16="http://schemas.microsoft.com/office/drawing/2014/main" id="{0863A2BA-0937-CFAB-D3B7-1DC50164B97F}"/>
                    </a:ext>
                  </a:extLst>
                </p:cNvPr>
                <p:cNvSpPr>
                  <a:spLocks/>
                </p:cNvSpPr>
                <p:nvPr/>
              </p:nvSpPr>
              <p:spPr bwMode="hidden">
                <a:xfrm>
                  <a:off x="5410" y="558"/>
                  <a:ext cx="348" cy="487"/>
                </a:xfrm>
                <a:custGeom>
                  <a:avLst/>
                  <a:gdLst>
                    <a:gd name="T0" fmla="*/ 24 w 347"/>
                    <a:gd name="T1" fmla="*/ 488 h 486"/>
                    <a:gd name="T2" fmla="*/ 48 w 347"/>
                    <a:gd name="T3" fmla="*/ 488 h 486"/>
                    <a:gd name="T4" fmla="*/ 349 w 347"/>
                    <a:gd name="T5" fmla="*/ 72 h 486"/>
                    <a:gd name="T6" fmla="*/ 349 w 347"/>
                    <a:gd name="T7" fmla="*/ 0 h 486"/>
                    <a:gd name="T8" fmla="*/ 0 w 347"/>
                    <a:gd name="T9" fmla="*/ 488 h 486"/>
                    <a:gd name="T10" fmla="*/ 24 w 347"/>
                    <a:gd name="T11" fmla="*/ 488 h 486"/>
                    <a:gd name="T12" fmla="*/ 24 w 347"/>
                    <a:gd name="T13" fmla="*/ 488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I" sz="1800"/>
                </a:p>
              </p:txBody>
            </p:sp>
          </p:grpSp>
          <p:grpSp>
            <p:nvGrpSpPr>
              <p:cNvPr id="32" name="Group 49">
                <a:extLst>
                  <a:ext uri="{FF2B5EF4-FFF2-40B4-BE49-F238E27FC236}">
                    <a16:creationId xmlns:a16="http://schemas.microsoft.com/office/drawing/2014/main" id="{EC51F0F7-65A4-0D1A-2BA5-B32FB65B5E4D}"/>
                  </a:ext>
                </a:extLst>
              </p:cNvPr>
              <p:cNvGrpSpPr>
                <a:grpSpLocks/>
              </p:cNvGrpSpPr>
              <p:nvPr/>
            </p:nvGrpSpPr>
            <p:grpSpPr bwMode="auto">
              <a:xfrm>
                <a:off x="264" y="1039"/>
                <a:ext cx="5200" cy="3280"/>
                <a:chOff x="264" y="1039"/>
                <a:chExt cx="5200" cy="3280"/>
              </a:xfrm>
            </p:grpSpPr>
            <p:sp>
              <p:nvSpPr>
                <p:cNvPr id="41" name="Freeform 50">
                  <a:extLst>
                    <a:ext uri="{FF2B5EF4-FFF2-40B4-BE49-F238E27FC236}">
                      <a16:creationId xmlns:a16="http://schemas.microsoft.com/office/drawing/2014/main" id="{EE5628EF-3F77-FFD6-DA90-B06F140BF0AB}"/>
                    </a:ext>
                  </a:extLst>
                </p:cNvPr>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2" name="Freeform 51">
                  <a:extLst>
                    <a:ext uri="{FF2B5EF4-FFF2-40B4-BE49-F238E27FC236}">
                      <a16:creationId xmlns:a16="http://schemas.microsoft.com/office/drawing/2014/main" id="{49EDDAC8-3A32-2D03-4CF4-90998FAAA106}"/>
                    </a:ext>
                  </a:extLst>
                </p:cNvPr>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3" name="Freeform 52">
                  <a:extLst>
                    <a:ext uri="{FF2B5EF4-FFF2-40B4-BE49-F238E27FC236}">
                      <a16:creationId xmlns:a16="http://schemas.microsoft.com/office/drawing/2014/main" id="{948F0A10-5141-9361-D61C-2FD54011851A}"/>
                    </a:ext>
                  </a:extLst>
                </p:cNvPr>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4" name="Freeform 53">
                  <a:extLst>
                    <a:ext uri="{FF2B5EF4-FFF2-40B4-BE49-F238E27FC236}">
                      <a16:creationId xmlns:a16="http://schemas.microsoft.com/office/drawing/2014/main" id="{AC734858-A3F1-6813-68E0-45D29CE55CA4}"/>
                    </a:ext>
                  </a:extLst>
                </p:cNvPr>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 name="Freeform 54">
                  <a:extLst>
                    <a:ext uri="{FF2B5EF4-FFF2-40B4-BE49-F238E27FC236}">
                      <a16:creationId xmlns:a16="http://schemas.microsoft.com/office/drawing/2014/main" id="{89C5F40F-68AF-04D7-ECDD-ADB14ABC53D0}"/>
                    </a:ext>
                  </a:extLst>
                </p:cNvPr>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6" name="Freeform 55">
                  <a:extLst>
                    <a:ext uri="{FF2B5EF4-FFF2-40B4-BE49-F238E27FC236}">
                      <a16:creationId xmlns:a16="http://schemas.microsoft.com/office/drawing/2014/main" id="{9ECD6F93-DAA2-AEC9-7A8B-BB0C2BED678B}"/>
                    </a:ext>
                  </a:extLst>
                </p:cNvPr>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7" name="Freeform 56">
                  <a:extLst>
                    <a:ext uri="{FF2B5EF4-FFF2-40B4-BE49-F238E27FC236}">
                      <a16:creationId xmlns:a16="http://schemas.microsoft.com/office/drawing/2014/main" id="{6FE84DD4-EDE9-8E30-3FBF-D08B2179C31D}"/>
                    </a:ext>
                  </a:extLst>
                </p:cNvPr>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8" name="Freeform 57">
                  <a:extLst>
                    <a:ext uri="{FF2B5EF4-FFF2-40B4-BE49-F238E27FC236}">
                      <a16:creationId xmlns:a16="http://schemas.microsoft.com/office/drawing/2014/main" id="{248FEFE4-4F1F-9E87-9339-059C13D6D869}"/>
                    </a:ext>
                  </a:extLst>
                </p:cNvPr>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9" name="Freeform 58">
                  <a:extLst>
                    <a:ext uri="{FF2B5EF4-FFF2-40B4-BE49-F238E27FC236}">
                      <a16:creationId xmlns:a16="http://schemas.microsoft.com/office/drawing/2014/main" id="{0DD44501-6DA1-A3FA-3B54-F9659AA6AA47}"/>
                    </a:ext>
                  </a:extLst>
                </p:cNvPr>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grpSp>
          <p:sp>
            <p:nvSpPr>
              <p:cNvPr id="33" name="Freeform 59">
                <a:extLst>
                  <a:ext uri="{FF2B5EF4-FFF2-40B4-BE49-F238E27FC236}">
                    <a16:creationId xmlns:a16="http://schemas.microsoft.com/office/drawing/2014/main" id="{1C72DB4E-1DF5-341C-3F7E-7D8A1384D190}"/>
                  </a:ext>
                </a:extLst>
              </p:cNvPr>
              <p:cNvSpPr>
                <a:spLocks/>
              </p:cNvSpPr>
              <p:nvPr/>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34" name="Freeform 60">
                <a:extLst>
                  <a:ext uri="{FF2B5EF4-FFF2-40B4-BE49-F238E27FC236}">
                    <a16:creationId xmlns:a16="http://schemas.microsoft.com/office/drawing/2014/main" id="{268D9F7B-9F32-0043-43D7-E3D337117192}"/>
                  </a:ext>
                </a:extLst>
              </p:cNvPr>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I" sz="1800"/>
              </a:p>
            </p:txBody>
          </p:sp>
          <p:sp>
            <p:nvSpPr>
              <p:cNvPr id="35" name="Freeform 61">
                <a:extLst>
                  <a:ext uri="{FF2B5EF4-FFF2-40B4-BE49-F238E27FC236}">
                    <a16:creationId xmlns:a16="http://schemas.microsoft.com/office/drawing/2014/main" id="{809A8181-7CBE-95E2-2154-0B52672DD465}"/>
                  </a:ext>
                </a:extLst>
              </p:cNvPr>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I" sz="1800"/>
              </a:p>
            </p:txBody>
          </p:sp>
          <p:sp>
            <p:nvSpPr>
              <p:cNvPr id="36" name="Freeform 62">
                <a:extLst>
                  <a:ext uri="{FF2B5EF4-FFF2-40B4-BE49-F238E27FC236}">
                    <a16:creationId xmlns:a16="http://schemas.microsoft.com/office/drawing/2014/main" id="{8DD950FE-2178-F5C3-0ADB-22F5024FA7B7}"/>
                  </a:ext>
                </a:extLst>
              </p:cNvPr>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I" sz="1800"/>
              </a:p>
            </p:txBody>
          </p:sp>
          <p:sp>
            <p:nvSpPr>
              <p:cNvPr id="37" name="Freeform 63">
                <a:extLst>
                  <a:ext uri="{FF2B5EF4-FFF2-40B4-BE49-F238E27FC236}">
                    <a16:creationId xmlns:a16="http://schemas.microsoft.com/office/drawing/2014/main" id="{296A2305-F2A2-6B39-4811-D51C1D13A8A9}"/>
                  </a:ext>
                </a:extLst>
              </p:cNvPr>
              <p:cNvSpPr>
                <a:spLocks/>
              </p:cNvSpPr>
              <p:nvPr/>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38" name="Freeform 64">
                <a:extLst>
                  <a:ext uri="{FF2B5EF4-FFF2-40B4-BE49-F238E27FC236}">
                    <a16:creationId xmlns:a16="http://schemas.microsoft.com/office/drawing/2014/main" id="{B7FF012C-1A2C-651D-C9E2-73DF7544E6C5}"/>
                  </a:ext>
                </a:extLst>
              </p:cNvPr>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I" sz="1800"/>
              </a:p>
            </p:txBody>
          </p:sp>
          <p:sp>
            <p:nvSpPr>
              <p:cNvPr id="39" name="Freeform 65">
                <a:extLst>
                  <a:ext uri="{FF2B5EF4-FFF2-40B4-BE49-F238E27FC236}">
                    <a16:creationId xmlns:a16="http://schemas.microsoft.com/office/drawing/2014/main" id="{4DF41B59-AA5A-05AA-D999-762BEAA06913}"/>
                  </a:ext>
                </a:extLst>
              </p:cNvPr>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I" sz="1800"/>
              </a:p>
            </p:txBody>
          </p:sp>
          <p:sp>
            <p:nvSpPr>
              <p:cNvPr id="40" name="Freeform 66">
                <a:extLst>
                  <a:ext uri="{FF2B5EF4-FFF2-40B4-BE49-F238E27FC236}">
                    <a16:creationId xmlns:a16="http://schemas.microsoft.com/office/drawing/2014/main" id="{CE80B917-8EA9-5A94-49E5-0657F288144F}"/>
                  </a:ext>
                </a:extLst>
              </p:cNvPr>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I" sz="1800"/>
              </a:p>
            </p:txBody>
          </p:sp>
        </p:grpSp>
      </p:grpSp>
      <p:sp>
        <p:nvSpPr>
          <p:cNvPr id="46147" name="Rectangle 67"/>
          <p:cNvSpPr>
            <a:spLocks noGrp="1" noChangeArrowheads="1"/>
          </p:cNvSpPr>
          <p:nvPr>
            <p:ph type="ctrTitle" sz="quarter"/>
          </p:nvPr>
        </p:nvSpPr>
        <p:spPr>
          <a:xfrm>
            <a:off x="607484" y="1920875"/>
            <a:ext cx="10968567" cy="1736725"/>
          </a:xfrm>
        </p:spPr>
        <p:txBody>
          <a:bodyPr anchor="b"/>
          <a:lstStyle>
            <a:lvl1pPr>
              <a:defRPr sz="5400"/>
            </a:lvl1pPr>
          </a:lstStyle>
          <a:p>
            <a:r>
              <a:rPr lang="en-US"/>
              <a:t>Click to edit Master title style</a:t>
            </a:r>
          </a:p>
        </p:txBody>
      </p:sp>
      <p:sp>
        <p:nvSpPr>
          <p:cNvPr id="46148" name="Rectangle 68"/>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6149" name="Rectangle 69">
            <a:extLst>
              <a:ext uri="{FF2B5EF4-FFF2-40B4-BE49-F238E27FC236}">
                <a16:creationId xmlns:a16="http://schemas.microsoft.com/office/drawing/2014/main" id="{3013DD05-91B3-0F19-9D99-6223055B1641}"/>
              </a:ext>
            </a:extLst>
          </p:cNvPr>
          <p:cNvSpPr>
            <a:spLocks noGrp="1" noChangeArrowheads="1"/>
          </p:cNvSpPr>
          <p:nvPr>
            <p:ph type="dt" sz="quarter" idx="10"/>
          </p:nvPr>
        </p:nvSpPr>
        <p:spPr/>
        <p:txBody>
          <a:bodyPr/>
          <a:lstStyle>
            <a:lvl1pPr>
              <a:defRPr/>
            </a:lvl1pPr>
          </a:lstStyle>
          <a:p>
            <a:pPr>
              <a:defRPr/>
            </a:pPr>
            <a:endParaRPr lang="en-US"/>
          </a:p>
        </p:txBody>
      </p:sp>
      <p:sp>
        <p:nvSpPr>
          <p:cNvPr id="46150" name="Rectangle 70">
            <a:extLst>
              <a:ext uri="{FF2B5EF4-FFF2-40B4-BE49-F238E27FC236}">
                <a16:creationId xmlns:a16="http://schemas.microsoft.com/office/drawing/2014/main" id="{52BDC3DF-56BC-B202-415A-C99FEA7030F9}"/>
              </a:ext>
            </a:extLst>
          </p:cNvPr>
          <p:cNvSpPr>
            <a:spLocks noGrp="1" noChangeArrowheads="1"/>
          </p:cNvSpPr>
          <p:nvPr>
            <p:ph type="ftr" sz="quarter" idx="11"/>
          </p:nvPr>
        </p:nvSpPr>
        <p:spPr/>
        <p:txBody>
          <a:bodyPr/>
          <a:lstStyle>
            <a:lvl1pPr>
              <a:defRPr/>
            </a:lvl1pPr>
          </a:lstStyle>
          <a:p>
            <a:pPr>
              <a:defRPr/>
            </a:pPr>
            <a:endParaRPr lang="en-US"/>
          </a:p>
        </p:txBody>
      </p:sp>
      <p:sp>
        <p:nvSpPr>
          <p:cNvPr id="46151" name="Rectangle 71">
            <a:extLst>
              <a:ext uri="{FF2B5EF4-FFF2-40B4-BE49-F238E27FC236}">
                <a16:creationId xmlns:a16="http://schemas.microsoft.com/office/drawing/2014/main" id="{A279E9FB-3981-8FC4-2CD8-9425CF08F6D6}"/>
              </a:ext>
            </a:extLst>
          </p:cNvPr>
          <p:cNvSpPr>
            <a:spLocks noGrp="1" noChangeArrowheads="1"/>
          </p:cNvSpPr>
          <p:nvPr>
            <p:ph type="sldNum" sz="quarter" idx="12"/>
          </p:nvPr>
        </p:nvSpPr>
        <p:spPr/>
        <p:txBody>
          <a:bodyPr/>
          <a:lstStyle>
            <a:lvl1pPr>
              <a:defRPr smtClean="0"/>
            </a:lvl1pPr>
          </a:lstStyle>
          <a:p>
            <a:pPr>
              <a:defRPr/>
            </a:pPr>
            <a:fld id="{463930FC-1D10-C34A-9118-E19BBF1D9F31}" type="slidenum">
              <a:rPr lang="en-US" altLang="en-SI"/>
              <a:pPr>
                <a:defRPr/>
              </a:pPr>
              <a:t>‹#›</a:t>
            </a:fld>
            <a:endParaRPr lang="en-US" altLang="en-SI"/>
          </a:p>
        </p:txBody>
      </p:sp>
    </p:spTree>
    <p:extLst>
      <p:ext uri="{BB962C8B-B14F-4D97-AF65-F5344CB8AC3E}">
        <p14:creationId xmlns:p14="http://schemas.microsoft.com/office/powerpoint/2010/main" val="3177439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75EB63D9-0CD8-BBC3-2B41-742636CA3F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9">
            <a:extLst>
              <a:ext uri="{FF2B5EF4-FFF2-40B4-BE49-F238E27FC236}">
                <a16:creationId xmlns:a16="http://schemas.microsoft.com/office/drawing/2014/main" id="{6EDFA7F7-D704-1DAB-48CF-AE24A0686C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75CB50F2-B090-2335-2AE7-934433AEB663}"/>
              </a:ext>
            </a:extLst>
          </p:cNvPr>
          <p:cNvSpPr>
            <a:spLocks noGrp="1" noChangeArrowheads="1"/>
          </p:cNvSpPr>
          <p:nvPr>
            <p:ph type="sldNum" sz="quarter" idx="12"/>
          </p:nvPr>
        </p:nvSpPr>
        <p:spPr>
          <a:ln/>
        </p:spPr>
        <p:txBody>
          <a:bodyPr/>
          <a:lstStyle>
            <a:lvl1pPr>
              <a:defRPr/>
            </a:lvl1pPr>
          </a:lstStyle>
          <a:p>
            <a:pPr>
              <a:defRPr/>
            </a:pPr>
            <a:fld id="{ABCED8F3-2363-0340-A469-1D9E65EE34D6}" type="slidenum">
              <a:rPr lang="en-US" altLang="en-SI"/>
              <a:pPr>
                <a:defRPr/>
              </a:pPr>
              <a:t>‹#›</a:t>
            </a:fld>
            <a:endParaRPr lang="en-US" altLang="en-SI"/>
          </a:p>
        </p:txBody>
      </p:sp>
    </p:spTree>
    <p:extLst>
      <p:ext uri="{BB962C8B-B14F-4D97-AF65-F5344CB8AC3E}">
        <p14:creationId xmlns:p14="http://schemas.microsoft.com/office/powerpoint/2010/main" val="2496015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7" y="273050"/>
            <a:ext cx="2741084"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7484" y="273050"/>
            <a:ext cx="8024283"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10419329-3353-809E-34BD-1551CE8C47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9">
            <a:extLst>
              <a:ext uri="{FF2B5EF4-FFF2-40B4-BE49-F238E27FC236}">
                <a16:creationId xmlns:a16="http://schemas.microsoft.com/office/drawing/2014/main" id="{97EC9C2D-87DE-0E0B-A439-6CF6A35A66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D4DFF912-12A8-F537-CC93-4719E16C27F2}"/>
              </a:ext>
            </a:extLst>
          </p:cNvPr>
          <p:cNvSpPr>
            <a:spLocks noGrp="1" noChangeArrowheads="1"/>
          </p:cNvSpPr>
          <p:nvPr>
            <p:ph type="sldNum" sz="quarter" idx="12"/>
          </p:nvPr>
        </p:nvSpPr>
        <p:spPr>
          <a:ln/>
        </p:spPr>
        <p:txBody>
          <a:bodyPr/>
          <a:lstStyle>
            <a:lvl1pPr>
              <a:defRPr/>
            </a:lvl1pPr>
          </a:lstStyle>
          <a:p>
            <a:pPr>
              <a:defRPr/>
            </a:pPr>
            <a:fld id="{FCCA70BA-0039-1B48-8B3E-F171DADFD4E5}" type="slidenum">
              <a:rPr lang="en-US" altLang="en-SI"/>
              <a:pPr>
                <a:defRPr/>
              </a:pPr>
              <a:t>‹#›</a:t>
            </a:fld>
            <a:endParaRPr lang="en-US" altLang="en-SI"/>
          </a:p>
        </p:txBody>
      </p:sp>
    </p:spTree>
    <p:extLst>
      <p:ext uri="{BB962C8B-B14F-4D97-AF65-F5344CB8AC3E}">
        <p14:creationId xmlns:p14="http://schemas.microsoft.com/office/powerpoint/2010/main" val="48655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828800" y="255589"/>
            <a:ext cx="10363200" cy="522287"/>
          </a:xfrm>
        </p:spPr>
        <p:txBody>
          <a:bodyPr/>
          <a:lstStyle/>
          <a:p>
            <a:r>
              <a:rPr lang="sl-SI"/>
              <a:t>Click to edit Master title style</a:t>
            </a:r>
            <a:endParaRPr lang="en-US"/>
          </a:p>
        </p:txBody>
      </p:sp>
      <p:sp>
        <p:nvSpPr>
          <p:cNvPr id="3" name="Chart Placeholder 2"/>
          <p:cNvSpPr>
            <a:spLocks noGrp="1"/>
          </p:cNvSpPr>
          <p:nvPr>
            <p:ph type="chart" idx="1"/>
          </p:nvPr>
        </p:nvSpPr>
        <p:spPr>
          <a:xfrm>
            <a:off x="1286933" y="1447801"/>
            <a:ext cx="9584267" cy="2130425"/>
          </a:xfrm>
        </p:spPr>
        <p:txBody>
          <a:bodyPr/>
          <a:lstStyle/>
          <a:p>
            <a:pPr lvl="0"/>
            <a:endParaRPr lang="en-US" noProof="0"/>
          </a:p>
        </p:txBody>
      </p:sp>
    </p:spTree>
    <p:extLst>
      <p:ext uri="{BB962C8B-B14F-4D97-AF65-F5344CB8AC3E}">
        <p14:creationId xmlns:p14="http://schemas.microsoft.com/office/powerpoint/2010/main" val="2767350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255589"/>
            <a:ext cx="10363200" cy="522287"/>
          </a:xfrm>
        </p:spPr>
        <p:txBody>
          <a:bodyPr/>
          <a:lstStyle/>
          <a:p>
            <a:r>
              <a:rPr lang="sl-SI"/>
              <a:t>Click to edit Master title style</a:t>
            </a:r>
            <a:endParaRPr lang="en-US"/>
          </a:p>
        </p:txBody>
      </p:sp>
      <p:sp>
        <p:nvSpPr>
          <p:cNvPr id="3" name="Text Placeholder 2"/>
          <p:cNvSpPr>
            <a:spLocks noGrp="1"/>
          </p:cNvSpPr>
          <p:nvPr>
            <p:ph type="body" sz="half" idx="1"/>
          </p:nvPr>
        </p:nvSpPr>
        <p:spPr>
          <a:xfrm>
            <a:off x="1286933" y="1447801"/>
            <a:ext cx="9584267" cy="989013"/>
          </a:xfrm>
        </p:spPr>
        <p:txBody>
          <a:bodyPr/>
          <a:lstStyle/>
          <a:p>
            <a:pPr lvl="0"/>
            <a:r>
              <a:rPr lang="sl-SI"/>
              <a:t>Click to edit Master text styles</a:t>
            </a:r>
          </a:p>
          <a:p>
            <a:pPr lvl="1"/>
            <a:r>
              <a:rPr lang="sl-SI"/>
              <a:t>Second level</a:t>
            </a:r>
          </a:p>
          <a:p>
            <a:pPr lvl="2"/>
            <a:r>
              <a:rPr lang="sl-SI"/>
              <a:t>Third level</a:t>
            </a:r>
          </a:p>
          <a:p>
            <a:pPr lvl="3"/>
            <a:r>
              <a:rPr lang="sl-SI"/>
              <a:t>Fourth level</a:t>
            </a:r>
          </a:p>
          <a:p>
            <a:pPr lvl="4"/>
            <a:r>
              <a:rPr lang="sl-SI"/>
              <a:t>Fifth level</a:t>
            </a:r>
            <a:endParaRPr lang="en-US"/>
          </a:p>
        </p:txBody>
      </p:sp>
      <p:sp>
        <p:nvSpPr>
          <p:cNvPr id="4" name="Content Placeholder 3"/>
          <p:cNvSpPr>
            <a:spLocks noGrp="1"/>
          </p:cNvSpPr>
          <p:nvPr>
            <p:ph sz="half" idx="2"/>
          </p:nvPr>
        </p:nvSpPr>
        <p:spPr>
          <a:xfrm>
            <a:off x="1286933" y="2589213"/>
            <a:ext cx="9584267" cy="989012"/>
          </a:xfrm>
        </p:spPr>
        <p:txBody>
          <a:bodyPr/>
          <a:lstStyle/>
          <a:p>
            <a:pPr lvl="0"/>
            <a:r>
              <a:rPr lang="sl-SI"/>
              <a:t>Click to edit Master text styles</a:t>
            </a:r>
          </a:p>
          <a:p>
            <a:pPr lvl="1"/>
            <a:r>
              <a:rPr lang="sl-SI"/>
              <a:t>Second level</a:t>
            </a:r>
          </a:p>
          <a:p>
            <a:pPr lvl="2"/>
            <a:r>
              <a:rPr lang="sl-SI"/>
              <a:t>Third level</a:t>
            </a:r>
          </a:p>
          <a:p>
            <a:pPr lvl="3"/>
            <a:r>
              <a:rPr lang="sl-SI"/>
              <a:t>Fourth level</a:t>
            </a:r>
          </a:p>
          <a:p>
            <a:pPr lvl="4"/>
            <a:r>
              <a:rPr lang="sl-SI"/>
              <a:t>Fifth level</a:t>
            </a:r>
            <a:endParaRPr lang="en-US"/>
          </a:p>
        </p:txBody>
      </p:sp>
    </p:spTree>
    <p:extLst>
      <p:ext uri="{BB962C8B-B14F-4D97-AF65-F5344CB8AC3E}">
        <p14:creationId xmlns:p14="http://schemas.microsoft.com/office/powerpoint/2010/main" val="2330995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28800" y="255589"/>
            <a:ext cx="10363200" cy="522287"/>
          </a:xfrm>
        </p:spPr>
        <p:txBody>
          <a:bodyPr/>
          <a:lstStyle/>
          <a:p>
            <a:r>
              <a:rPr lang="sl-SI"/>
              <a:t>Click to edit Master title style</a:t>
            </a:r>
            <a:endParaRPr lang="en-US"/>
          </a:p>
        </p:txBody>
      </p:sp>
      <p:sp>
        <p:nvSpPr>
          <p:cNvPr id="3" name="Table Placeholder 2"/>
          <p:cNvSpPr>
            <a:spLocks noGrp="1"/>
          </p:cNvSpPr>
          <p:nvPr>
            <p:ph type="tbl" idx="1"/>
          </p:nvPr>
        </p:nvSpPr>
        <p:spPr>
          <a:xfrm>
            <a:off x="1286933" y="1447801"/>
            <a:ext cx="9584267" cy="2130425"/>
          </a:xfrm>
        </p:spPr>
        <p:txBody>
          <a:bodyPr/>
          <a:lstStyle/>
          <a:p>
            <a:pPr lvl="0"/>
            <a:endParaRPr lang="en-US" noProof="0"/>
          </a:p>
        </p:txBody>
      </p:sp>
    </p:spTree>
    <p:extLst>
      <p:ext uri="{BB962C8B-B14F-4D97-AF65-F5344CB8AC3E}">
        <p14:creationId xmlns:p14="http://schemas.microsoft.com/office/powerpoint/2010/main" val="4093507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3EF2FEA-FC71-2A4C-8473-C9B389C53315}" type="datetimeFigureOut">
              <a:rPr lang="en-SI" smtClean="0"/>
              <a:t>12/14/2024</a:t>
            </a:fld>
            <a:endParaRPr lang="en-SI"/>
          </a:p>
        </p:txBody>
      </p:sp>
      <p:sp>
        <p:nvSpPr>
          <p:cNvPr id="5" name="Footer Placeholder 4"/>
          <p:cNvSpPr>
            <a:spLocks noGrp="1"/>
          </p:cNvSpPr>
          <p:nvPr>
            <p:ph type="ftr" sz="quarter" idx="11"/>
          </p:nvPr>
        </p:nvSpPr>
        <p:spPr/>
        <p:txBody>
          <a:bodyPr/>
          <a:lstStyle/>
          <a:p>
            <a:endParaRPr lang="en-SI"/>
          </a:p>
        </p:txBody>
      </p:sp>
      <p:sp>
        <p:nvSpPr>
          <p:cNvPr id="6" name="Slide Number Placeholder 5"/>
          <p:cNvSpPr>
            <a:spLocks noGrp="1"/>
          </p:cNvSpPr>
          <p:nvPr>
            <p:ph type="sldNum" sz="quarter" idx="12"/>
          </p:nvPr>
        </p:nvSpPr>
        <p:spPr/>
        <p:txBody>
          <a:bodyPr/>
          <a:lstStyle/>
          <a:p>
            <a:fld id="{222BBD8B-74F0-EA41-B6F4-F90516C63FC0}" type="slidenum">
              <a:rPr lang="en-SI" smtClean="0"/>
              <a:t>‹#›</a:t>
            </a:fld>
            <a:endParaRPr lang="en-SI"/>
          </a:p>
        </p:txBody>
      </p:sp>
    </p:spTree>
    <p:extLst>
      <p:ext uri="{BB962C8B-B14F-4D97-AF65-F5344CB8AC3E}">
        <p14:creationId xmlns:p14="http://schemas.microsoft.com/office/powerpoint/2010/main" val="399129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EF2FEA-FC71-2A4C-8473-C9B389C53315}" type="datetimeFigureOut">
              <a:rPr lang="en-SI" smtClean="0"/>
              <a:t>12/14/2024</a:t>
            </a:fld>
            <a:endParaRPr lang="en-SI"/>
          </a:p>
        </p:txBody>
      </p:sp>
      <p:sp>
        <p:nvSpPr>
          <p:cNvPr id="5" name="Footer Placeholder 4"/>
          <p:cNvSpPr>
            <a:spLocks noGrp="1"/>
          </p:cNvSpPr>
          <p:nvPr>
            <p:ph type="ftr" sz="quarter" idx="11"/>
          </p:nvPr>
        </p:nvSpPr>
        <p:spPr/>
        <p:txBody>
          <a:bodyPr/>
          <a:lstStyle/>
          <a:p>
            <a:endParaRPr lang="en-SI"/>
          </a:p>
        </p:txBody>
      </p:sp>
      <p:sp>
        <p:nvSpPr>
          <p:cNvPr id="6" name="Slide Number Placeholder 5"/>
          <p:cNvSpPr>
            <a:spLocks noGrp="1"/>
          </p:cNvSpPr>
          <p:nvPr>
            <p:ph type="sldNum" sz="quarter" idx="12"/>
          </p:nvPr>
        </p:nvSpPr>
        <p:spPr/>
        <p:txBody>
          <a:bodyPr/>
          <a:lstStyle/>
          <a:p>
            <a:fld id="{222BBD8B-74F0-EA41-B6F4-F90516C63FC0}" type="slidenum">
              <a:rPr lang="en-SI" smtClean="0"/>
              <a:t>‹#›</a:t>
            </a:fld>
            <a:endParaRPr lang="en-SI"/>
          </a:p>
        </p:txBody>
      </p:sp>
    </p:spTree>
    <p:extLst>
      <p:ext uri="{BB962C8B-B14F-4D97-AF65-F5344CB8AC3E}">
        <p14:creationId xmlns:p14="http://schemas.microsoft.com/office/powerpoint/2010/main" val="805555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EF2FEA-FC71-2A4C-8473-C9B389C53315}" type="datetimeFigureOut">
              <a:rPr lang="en-SI" smtClean="0"/>
              <a:t>12/14/2024</a:t>
            </a:fld>
            <a:endParaRPr lang="en-SI"/>
          </a:p>
        </p:txBody>
      </p:sp>
      <p:sp>
        <p:nvSpPr>
          <p:cNvPr id="5" name="Footer Placeholder 4"/>
          <p:cNvSpPr>
            <a:spLocks noGrp="1"/>
          </p:cNvSpPr>
          <p:nvPr>
            <p:ph type="ftr" sz="quarter" idx="11"/>
          </p:nvPr>
        </p:nvSpPr>
        <p:spPr/>
        <p:txBody>
          <a:bodyPr/>
          <a:lstStyle/>
          <a:p>
            <a:endParaRPr lang="en-SI"/>
          </a:p>
        </p:txBody>
      </p:sp>
      <p:sp>
        <p:nvSpPr>
          <p:cNvPr id="6" name="Slide Number Placeholder 5"/>
          <p:cNvSpPr>
            <a:spLocks noGrp="1"/>
          </p:cNvSpPr>
          <p:nvPr>
            <p:ph type="sldNum" sz="quarter" idx="12"/>
          </p:nvPr>
        </p:nvSpPr>
        <p:spPr/>
        <p:txBody>
          <a:bodyPr/>
          <a:lstStyle/>
          <a:p>
            <a:fld id="{222BBD8B-74F0-EA41-B6F4-F90516C63FC0}" type="slidenum">
              <a:rPr lang="en-SI" smtClean="0"/>
              <a:t>‹#›</a:t>
            </a:fld>
            <a:endParaRPr lang="en-SI"/>
          </a:p>
        </p:txBody>
      </p:sp>
    </p:spTree>
    <p:extLst>
      <p:ext uri="{BB962C8B-B14F-4D97-AF65-F5344CB8AC3E}">
        <p14:creationId xmlns:p14="http://schemas.microsoft.com/office/powerpoint/2010/main" val="1894597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3EF2FEA-FC71-2A4C-8473-C9B389C53315}" type="datetimeFigureOut">
              <a:rPr lang="en-SI" smtClean="0"/>
              <a:t>12/14/2024</a:t>
            </a:fld>
            <a:endParaRPr lang="en-SI"/>
          </a:p>
        </p:txBody>
      </p:sp>
      <p:sp>
        <p:nvSpPr>
          <p:cNvPr id="6" name="Footer Placeholder 5"/>
          <p:cNvSpPr>
            <a:spLocks noGrp="1"/>
          </p:cNvSpPr>
          <p:nvPr>
            <p:ph type="ftr" sz="quarter" idx="11"/>
          </p:nvPr>
        </p:nvSpPr>
        <p:spPr/>
        <p:txBody>
          <a:bodyPr/>
          <a:lstStyle/>
          <a:p>
            <a:endParaRPr lang="en-SI"/>
          </a:p>
        </p:txBody>
      </p:sp>
      <p:sp>
        <p:nvSpPr>
          <p:cNvPr id="7" name="Slide Number Placeholder 6"/>
          <p:cNvSpPr>
            <a:spLocks noGrp="1"/>
          </p:cNvSpPr>
          <p:nvPr>
            <p:ph type="sldNum" sz="quarter" idx="12"/>
          </p:nvPr>
        </p:nvSpPr>
        <p:spPr/>
        <p:txBody>
          <a:bodyPr/>
          <a:lstStyle/>
          <a:p>
            <a:fld id="{222BBD8B-74F0-EA41-B6F4-F90516C63FC0}" type="slidenum">
              <a:rPr lang="en-SI" smtClean="0"/>
              <a:t>‹#›</a:t>
            </a:fld>
            <a:endParaRPr lang="en-SI"/>
          </a:p>
        </p:txBody>
      </p:sp>
    </p:spTree>
    <p:extLst>
      <p:ext uri="{BB962C8B-B14F-4D97-AF65-F5344CB8AC3E}">
        <p14:creationId xmlns:p14="http://schemas.microsoft.com/office/powerpoint/2010/main" val="2972337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3EF2FEA-FC71-2A4C-8473-C9B389C53315}" type="datetimeFigureOut">
              <a:rPr lang="en-SI" smtClean="0"/>
              <a:t>12/14/2024</a:t>
            </a:fld>
            <a:endParaRPr lang="en-SI"/>
          </a:p>
        </p:txBody>
      </p:sp>
      <p:sp>
        <p:nvSpPr>
          <p:cNvPr id="8" name="Footer Placeholder 7"/>
          <p:cNvSpPr>
            <a:spLocks noGrp="1"/>
          </p:cNvSpPr>
          <p:nvPr>
            <p:ph type="ftr" sz="quarter" idx="11"/>
          </p:nvPr>
        </p:nvSpPr>
        <p:spPr/>
        <p:txBody>
          <a:bodyPr/>
          <a:lstStyle/>
          <a:p>
            <a:endParaRPr lang="en-SI"/>
          </a:p>
        </p:txBody>
      </p:sp>
      <p:sp>
        <p:nvSpPr>
          <p:cNvPr id="9" name="Slide Number Placeholder 8"/>
          <p:cNvSpPr>
            <a:spLocks noGrp="1"/>
          </p:cNvSpPr>
          <p:nvPr>
            <p:ph type="sldNum" sz="quarter" idx="12"/>
          </p:nvPr>
        </p:nvSpPr>
        <p:spPr/>
        <p:txBody>
          <a:bodyPr/>
          <a:lstStyle/>
          <a:p>
            <a:fld id="{222BBD8B-74F0-EA41-B6F4-F90516C63FC0}" type="slidenum">
              <a:rPr lang="en-SI" smtClean="0"/>
              <a:t>‹#›</a:t>
            </a:fld>
            <a:endParaRPr lang="en-SI"/>
          </a:p>
        </p:txBody>
      </p:sp>
    </p:spTree>
    <p:extLst>
      <p:ext uri="{BB962C8B-B14F-4D97-AF65-F5344CB8AC3E}">
        <p14:creationId xmlns:p14="http://schemas.microsoft.com/office/powerpoint/2010/main" val="4230861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C3352D9E-5618-9183-9A4B-307A6DF74C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9">
            <a:extLst>
              <a:ext uri="{FF2B5EF4-FFF2-40B4-BE49-F238E27FC236}">
                <a16:creationId xmlns:a16="http://schemas.microsoft.com/office/drawing/2014/main" id="{1DD76B58-FCF2-2546-D8A2-D9889541AD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DFC22091-A150-D7B5-399D-52BEAF6D87CA}"/>
              </a:ext>
            </a:extLst>
          </p:cNvPr>
          <p:cNvSpPr>
            <a:spLocks noGrp="1" noChangeArrowheads="1"/>
          </p:cNvSpPr>
          <p:nvPr>
            <p:ph type="sldNum" sz="quarter" idx="12"/>
          </p:nvPr>
        </p:nvSpPr>
        <p:spPr>
          <a:ln/>
        </p:spPr>
        <p:txBody>
          <a:bodyPr/>
          <a:lstStyle>
            <a:lvl1pPr>
              <a:defRPr/>
            </a:lvl1pPr>
          </a:lstStyle>
          <a:p>
            <a:pPr>
              <a:defRPr/>
            </a:pPr>
            <a:fld id="{58F65D6A-F050-8548-A8A7-7D2B537B7773}" type="slidenum">
              <a:rPr lang="en-US" altLang="en-SI"/>
              <a:pPr>
                <a:defRPr/>
              </a:pPr>
              <a:t>‹#›</a:t>
            </a:fld>
            <a:endParaRPr lang="en-US" altLang="en-SI"/>
          </a:p>
        </p:txBody>
      </p:sp>
    </p:spTree>
    <p:extLst>
      <p:ext uri="{BB962C8B-B14F-4D97-AF65-F5344CB8AC3E}">
        <p14:creationId xmlns:p14="http://schemas.microsoft.com/office/powerpoint/2010/main" val="4101701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3EF2FEA-FC71-2A4C-8473-C9B389C53315}" type="datetimeFigureOut">
              <a:rPr lang="en-SI" smtClean="0"/>
              <a:t>12/14/2024</a:t>
            </a:fld>
            <a:endParaRPr lang="en-SI"/>
          </a:p>
        </p:txBody>
      </p:sp>
      <p:sp>
        <p:nvSpPr>
          <p:cNvPr id="4" name="Footer Placeholder 3"/>
          <p:cNvSpPr>
            <a:spLocks noGrp="1"/>
          </p:cNvSpPr>
          <p:nvPr>
            <p:ph type="ftr" sz="quarter" idx="11"/>
          </p:nvPr>
        </p:nvSpPr>
        <p:spPr/>
        <p:txBody>
          <a:bodyPr/>
          <a:lstStyle/>
          <a:p>
            <a:endParaRPr lang="en-SI"/>
          </a:p>
        </p:txBody>
      </p:sp>
      <p:sp>
        <p:nvSpPr>
          <p:cNvPr id="5" name="Slide Number Placeholder 4"/>
          <p:cNvSpPr>
            <a:spLocks noGrp="1"/>
          </p:cNvSpPr>
          <p:nvPr>
            <p:ph type="sldNum" sz="quarter" idx="12"/>
          </p:nvPr>
        </p:nvSpPr>
        <p:spPr/>
        <p:txBody>
          <a:bodyPr/>
          <a:lstStyle/>
          <a:p>
            <a:fld id="{222BBD8B-74F0-EA41-B6F4-F90516C63FC0}" type="slidenum">
              <a:rPr lang="en-SI" smtClean="0"/>
              <a:t>‹#›</a:t>
            </a:fld>
            <a:endParaRPr lang="en-SI"/>
          </a:p>
        </p:txBody>
      </p:sp>
    </p:spTree>
    <p:extLst>
      <p:ext uri="{BB962C8B-B14F-4D97-AF65-F5344CB8AC3E}">
        <p14:creationId xmlns:p14="http://schemas.microsoft.com/office/powerpoint/2010/main" val="696669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EF2FEA-FC71-2A4C-8473-C9B389C53315}" type="datetimeFigureOut">
              <a:rPr lang="en-SI" smtClean="0"/>
              <a:t>12/14/2024</a:t>
            </a:fld>
            <a:endParaRPr lang="en-SI"/>
          </a:p>
        </p:txBody>
      </p:sp>
      <p:sp>
        <p:nvSpPr>
          <p:cNvPr id="3" name="Footer Placeholder 2"/>
          <p:cNvSpPr>
            <a:spLocks noGrp="1"/>
          </p:cNvSpPr>
          <p:nvPr>
            <p:ph type="ftr" sz="quarter" idx="11"/>
          </p:nvPr>
        </p:nvSpPr>
        <p:spPr/>
        <p:txBody>
          <a:bodyPr/>
          <a:lstStyle/>
          <a:p>
            <a:endParaRPr lang="en-SI"/>
          </a:p>
        </p:txBody>
      </p:sp>
      <p:sp>
        <p:nvSpPr>
          <p:cNvPr id="4" name="Slide Number Placeholder 3"/>
          <p:cNvSpPr>
            <a:spLocks noGrp="1"/>
          </p:cNvSpPr>
          <p:nvPr>
            <p:ph type="sldNum" sz="quarter" idx="12"/>
          </p:nvPr>
        </p:nvSpPr>
        <p:spPr/>
        <p:txBody>
          <a:bodyPr/>
          <a:lstStyle/>
          <a:p>
            <a:fld id="{222BBD8B-74F0-EA41-B6F4-F90516C63FC0}" type="slidenum">
              <a:rPr lang="en-SI" smtClean="0"/>
              <a:t>‹#›</a:t>
            </a:fld>
            <a:endParaRPr lang="en-SI"/>
          </a:p>
        </p:txBody>
      </p:sp>
    </p:spTree>
    <p:extLst>
      <p:ext uri="{BB962C8B-B14F-4D97-AF65-F5344CB8AC3E}">
        <p14:creationId xmlns:p14="http://schemas.microsoft.com/office/powerpoint/2010/main" val="1220686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EF2FEA-FC71-2A4C-8473-C9B389C53315}" type="datetimeFigureOut">
              <a:rPr lang="en-SI" smtClean="0"/>
              <a:t>12/14/2024</a:t>
            </a:fld>
            <a:endParaRPr lang="en-SI"/>
          </a:p>
        </p:txBody>
      </p:sp>
      <p:sp>
        <p:nvSpPr>
          <p:cNvPr id="6" name="Footer Placeholder 5"/>
          <p:cNvSpPr>
            <a:spLocks noGrp="1"/>
          </p:cNvSpPr>
          <p:nvPr>
            <p:ph type="ftr" sz="quarter" idx="11"/>
          </p:nvPr>
        </p:nvSpPr>
        <p:spPr/>
        <p:txBody>
          <a:bodyPr/>
          <a:lstStyle/>
          <a:p>
            <a:endParaRPr lang="en-SI"/>
          </a:p>
        </p:txBody>
      </p:sp>
      <p:sp>
        <p:nvSpPr>
          <p:cNvPr id="7" name="Slide Number Placeholder 6"/>
          <p:cNvSpPr>
            <a:spLocks noGrp="1"/>
          </p:cNvSpPr>
          <p:nvPr>
            <p:ph type="sldNum" sz="quarter" idx="12"/>
          </p:nvPr>
        </p:nvSpPr>
        <p:spPr/>
        <p:txBody>
          <a:bodyPr/>
          <a:lstStyle/>
          <a:p>
            <a:fld id="{222BBD8B-74F0-EA41-B6F4-F90516C63FC0}" type="slidenum">
              <a:rPr lang="en-SI" smtClean="0"/>
              <a:t>‹#›</a:t>
            </a:fld>
            <a:endParaRPr lang="en-SI"/>
          </a:p>
        </p:txBody>
      </p:sp>
    </p:spTree>
    <p:extLst>
      <p:ext uri="{BB962C8B-B14F-4D97-AF65-F5344CB8AC3E}">
        <p14:creationId xmlns:p14="http://schemas.microsoft.com/office/powerpoint/2010/main" val="2506854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EF2FEA-FC71-2A4C-8473-C9B389C53315}" type="datetimeFigureOut">
              <a:rPr lang="en-SI" smtClean="0"/>
              <a:t>12/14/2024</a:t>
            </a:fld>
            <a:endParaRPr lang="en-SI"/>
          </a:p>
        </p:txBody>
      </p:sp>
      <p:sp>
        <p:nvSpPr>
          <p:cNvPr id="6" name="Footer Placeholder 5"/>
          <p:cNvSpPr>
            <a:spLocks noGrp="1"/>
          </p:cNvSpPr>
          <p:nvPr>
            <p:ph type="ftr" sz="quarter" idx="11"/>
          </p:nvPr>
        </p:nvSpPr>
        <p:spPr/>
        <p:txBody>
          <a:bodyPr/>
          <a:lstStyle/>
          <a:p>
            <a:endParaRPr lang="en-SI"/>
          </a:p>
        </p:txBody>
      </p:sp>
      <p:sp>
        <p:nvSpPr>
          <p:cNvPr id="7" name="Slide Number Placeholder 6"/>
          <p:cNvSpPr>
            <a:spLocks noGrp="1"/>
          </p:cNvSpPr>
          <p:nvPr>
            <p:ph type="sldNum" sz="quarter" idx="12"/>
          </p:nvPr>
        </p:nvSpPr>
        <p:spPr/>
        <p:txBody>
          <a:bodyPr/>
          <a:lstStyle/>
          <a:p>
            <a:fld id="{222BBD8B-74F0-EA41-B6F4-F90516C63FC0}" type="slidenum">
              <a:rPr lang="en-SI" smtClean="0"/>
              <a:t>‹#›</a:t>
            </a:fld>
            <a:endParaRPr lang="en-SI"/>
          </a:p>
        </p:txBody>
      </p:sp>
    </p:spTree>
    <p:extLst>
      <p:ext uri="{BB962C8B-B14F-4D97-AF65-F5344CB8AC3E}">
        <p14:creationId xmlns:p14="http://schemas.microsoft.com/office/powerpoint/2010/main" val="1429610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EF2FEA-FC71-2A4C-8473-C9B389C53315}" type="datetimeFigureOut">
              <a:rPr lang="en-SI" smtClean="0"/>
              <a:t>12/14/2024</a:t>
            </a:fld>
            <a:endParaRPr lang="en-SI"/>
          </a:p>
        </p:txBody>
      </p:sp>
      <p:sp>
        <p:nvSpPr>
          <p:cNvPr id="5" name="Footer Placeholder 4"/>
          <p:cNvSpPr>
            <a:spLocks noGrp="1"/>
          </p:cNvSpPr>
          <p:nvPr>
            <p:ph type="ftr" sz="quarter" idx="11"/>
          </p:nvPr>
        </p:nvSpPr>
        <p:spPr/>
        <p:txBody>
          <a:bodyPr/>
          <a:lstStyle/>
          <a:p>
            <a:endParaRPr lang="en-SI"/>
          </a:p>
        </p:txBody>
      </p:sp>
      <p:sp>
        <p:nvSpPr>
          <p:cNvPr id="6" name="Slide Number Placeholder 5"/>
          <p:cNvSpPr>
            <a:spLocks noGrp="1"/>
          </p:cNvSpPr>
          <p:nvPr>
            <p:ph type="sldNum" sz="quarter" idx="12"/>
          </p:nvPr>
        </p:nvSpPr>
        <p:spPr/>
        <p:txBody>
          <a:bodyPr/>
          <a:lstStyle/>
          <a:p>
            <a:fld id="{222BBD8B-74F0-EA41-B6F4-F90516C63FC0}" type="slidenum">
              <a:rPr lang="en-SI" smtClean="0"/>
              <a:t>‹#›</a:t>
            </a:fld>
            <a:endParaRPr lang="en-SI"/>
          </a:p>
        </p:txBody>
      </p:sp>
    </p:spTree>
    <p:extLst>
      <p:ext uri="{BB962C8B-B14F-4D97-AF65-F5344CB8AC3E}">
        <p14:creationId xmlns:p14="http://schemas.microsoft.com/office/powerpoint/2010/main" val="1092941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EF2FEA-FC71-2A4C-8473-C9B389C53315}" type="datetimeFigureOut">
              <a:rPr lang="en-SI" smtClean="0"/>
              <a:t>12/14/2024</a:t>
            </a:fld>
            <a:endParaRPr lang="en-SI"/>
          </a:p>
        </p:txBody>
      </p:sp>
      <p:sp>
        <p:nvSpPr>
          <p:cNvPr id="5" name="Footer Placeholder 4"/>
          <p:cNvSpPr>
            <a:spLocks noGrp="1"/>
          </p:cNvSpPr>
          <p:nvPr>
            <p:ph type="ftr" sz="quarter" idx="11"/>
          </p:nvPr>
        </p:nvSpPr>
        <p:spPr/>
        <p:txBody>
          <a:bodyPr/>
          <a:lstStyle/>
          <a:p>
            <a:endParaRPr lang="en-SI"/>
          </a:p>
        </p:txBody>
      </p:sp>
      <p:sp>
        <p:nvSpPr>
          <p:cNvPr id="6" name="Slide Number Placeholder 5"/>
          <p:cNvSpPr>
            <a:spLocks noGrp="1"/>
          </p:cNvSpPr>
          <p:nvPr>
            <p:ph type="sldNum" sz="quarter" idx="12"/>
          </p:nvPr>
        </p:nvSpPr>
        <p:spPr/>
        <p:txBody>
          <a:bodyPr/>
          <a:lstStyle/>
          <a:p>
            <a:fld id="{222BBD8B-74F0-EA41-B6F4-F90516C63FC0}" type="slidenum">
              <a:rPr lang="en-SI" smtClean="0"/>
              <a:t>‹#›</a:t>
            </a:fld>
            <a:endParaRPr lang="en-SI"/>
          </a:p>
        </p:txBody>
      </p:sp>
    </p:spTree>
    <p:extLst>
      <p:ext uri="{BB962C8B-B14F-4D97-AF65-F5344CB8AC3E}">
        <p14:creationId xmlns:p14="http://schemas.microsoft.com/office/powerpoint/2010/main" val="7474950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r>
              <a:rPr lang="en-US" sz="4400" b="0" strike="noStrike" spc="-1">
                <a:latin typeface="Arial"/>
              </a:rPr>
              <a:t>Click to edit Master title style</a:t>
            </a: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r>
              <a:rPr lang="en-US" sz="3200" b="0" strike="noStrike" spc="-1">
                <a:latin typeface="Arial"/>
              </a:rPr>
              <a:t>Click to edit Master subtitle style</a:t>
            </a:r>
          </a:p>
        </p:txBody>
      </p:sp>
    </p:spTree>
    <p:extLst>
      <p:ext uri="{BB962C8B-B14F-4D97-AF65-F5344CB8AC3E}">
        <p14:creationId xmlns:p14="http://schemas.microsoft.com/office/powerpoint/2010/main" val="4074097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3789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0218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54010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a:extLst>
              <a:ext uri="{FF2B5EF4-FFF2-40B4-BE49-F238E27FC236}">
                <a16:creationId xmlns:a16="http://schemas.microsoft.com/office/drawing/2014/main" id="{32627CBE-17D3-E32E-6ABF-C26DF314BD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9">
            <a:extLst>
              <a:ext uri="{FF2B5EF4-FFF2-40B4-BE49-F238E27FC236}">
                <a16:creationId xmlns:a16="http://schemas.microsoft.com/office/drawing/2014/main" id="{D1486E94-24A5-2C4C-1B08-F4F7E628EA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1F03DF99-49DD-3637-E6B0-5BD2A6B37B6A}"/>
              </a:ext>
            </a:extLst>
          </p:cNvPr>
          <p:cNvSpPr>
            <a:spLocks noGrp="1" noChangeArrowheads="1"/>
          </p:cNvSpPr>
          <p:nvPr>
            <p:ph type="sldNum" sz="quarter" idx="12"/>
          </p:nvPr>
        </p:nvSpPr>
        <p:spPr>
          <a:ln/>
        </p:spPr>
        <p:txBody>
          <a:bodyPr/>
          <a:lstStyle>
            <a:lvl1pPr>
              <a:defRPr/>
            </a:lvl1pPr>
          </a:lstStyle>
          <a:p>
            <a:pPr>
              <a:defRPr/>
            </a:pPr>
            <a:fld id="{6EB3D83D-8188-A04F-945B-2AE73927D724}" type="slidenum">
              <a:rPr lang="en-US" altLang="en-SI"/>
              <a:pPr>
                <a:defRPr/>
              </a:pPr>
              <a:t>‹#›</a:t>
            </a:fld>
            <a:endParaRPr lang="en-US" altLang="en-SI"/>
          </a:p>
        </p:txBody>
      </p:sp>
    </p:spTree>
    <p:extLst>
      <p:ext uri="{BB962C8B-B14F-4D97-AF65-F5344CB8AC3E}">
        <p14:creationId xmlns:p14="http://schemas.microsoft.com/office/powerpoint/2010/main" val="2161348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71600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45058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5539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7484" y="1598613"/>
            <a:ext cx="538268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598613"/>
            <a:ext cx="5382684"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a:extLst>
              <a:ext uri="{FF2B5EF4-FFF2-40B4-BE49-F238E27FC236}">
                <a16:creationId xmlns:a16="http://schemas.microsoft.com/office/drawing/2014/main" id="{219D0003-4E02-9511-394A-D89409958CF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9">
            <a:extLst>
              <a:ext uri="{FF2B5EF4-FFF2-40B4-BE49-F238E27FC236}">
                <a16:creationId xmlns:a16="http://schemas.microsoft.com/office/drawing/2014/main" id="{8869F13E-4046-CB0E-D151-740737C9E5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0">
            <a:extLst>
              <a:ext uri="{FF2B5EF4-FFF2-40B4-BE49-F238E27FC236}">
                <a16:creationId xmlns:a16="http://schemas.microsoft.com/office/drawing/2014/main" id="{4B15A2F0-9D4B-2A92-1F93-C5E16B8A0074}"/>
              </a:ext>
            </a:extLst>
          </p:cNvPr>
          <p:cNvSpPr>
            <a:spLocks noGrp="1" noChangeArrowheads="1"/>
          </p:cNvSpPr>
          <p:nvPr>
            <p:ph type="sldNum" sz="quarter" idx="12"/>
          </p:nvPr>
        </p:nvSpPr>
        <p:spPr>
          <a:ln/>
        </p:spPr>
        <p:txBody>
          <a:bodyPr/>
          <a:lstStyle>
            <a:lvl1pPr>
              <a:defRPr/>
            </a:lvl1pPr>
          </a:lstStyle>
          <a:p>
            <a:pPr>
              <a:defRPr/>
            </a:pPr>
            <a:fld id="{A5CAAFD3-E897-B147-8210-E2A003E7122A}" type="slidenum">
              <a:rPr lang="en-US" altLang="en-SI"/>
              <a:pPr>
                <a:defRPr/>
              </a:pPr>
              <a:t>‹#›</a:t>
            </a:fld>
            <a:endParaRPr lang="en-US" altLang="en-SI"/>
          </a:p>
        </p:txBody>
      </p:sp>
    </p:spTree>
    <p:extLst>
      <p:ext uri="{BB962C8B-B14F-4D97-AF65-F5344CB8AC3E}">
        <p14:creationId xmlns:p14="http://schemas.microsoft.com/office/powerpoint/2010/main" val="1588393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a:extLst>
              <a:ext uri="{FF2B5EF4-FFF2-40B4-BE49-F238E27FC236}">
                <a16:creationId xmlns:a16="http://schemas.microsoft.com/office/drawing/2014/main" id="{705F1CF7-E02A-3DFA-92CB-9FD12010113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9">
            <a:extLst>
              <a:ext uri="{FF2B5EF4-FFF2-40B4-BE49-F238E27FC236}">
                <a16:creationId xmlns:a16="http://schemas.microsoft.com/office/drawing/2014/main" id="{1228755A-8A43-5706-8A88-DF562C13C3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0">
            <a:extLst>
              <a:ext uri="{FF2B5EF4-FFF2-40B4-BE49-F238E27FC236}">
                <a16:creationId xmlns:a16="http://schemas.microsoft.com/office/drawing/2014/main" id="{AF22021C-FCE5-F02C-797C-BCEDEF25131D}"/>
              </a:ext>
            </a:extLst>
          </p:cNvPr>
          <p:cNvSpPr>
            <a:spLocks noGrp="1" noChangeArrowheads="1"/>
          </p:cNvSpPr>
          <p:nvPr>
            <p:ph type="sldNum" sz="quarter" idx="12"/>
          </p:nvPr>
        </p:nvSpPr>
        <p:spPr>
          <a:ln/>
        </p:spPr>
        <p:txBody>
          <a:bodyPr/>
          <a:lstStyle>
            <a:lvl1pPr>
              <a:defRPr/>
            </a:lvl1pPr>
          </a:lstStyle>
          <a:p>
            <a:pPr>
              <a:defRPr/>
            </a:pPr>
            <a:fld id="{99D8F99A-2031-7C45-9A2C-0333887440E0}" type="slidenum">
              <a:rPr lang="en-US" altLang="en-SI"/>
              <a:pPr>
                <a:defRPr/>
              </a:pPr>
              <a:t>‹#›</a:t>
            </a:fld>
            <a:endParaRPr lang="en-US" altLang="en-SI"/>
          </a:p>
        </p:txBody>
      </p:sp>
    </p:spTree>
    <p:extLst>
      <p:ext uri="{BB962C8B-B14F-4D97-AF65-F5344CB8AC3E}">
        <p14:creationId xmlns:p14="http://schemas.microsoft.com/office/powerpoint/2010/main" val="1206511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a:extLst>
              <a:ext uri="{FF2B5EF4-FFF2-40B4-BE49-F238E27FC236}">
                <a16:creationId xmlns:a16="http://schemas.microsoft.com/office/drawing/2014/main" id="{26E7EB0D-4073-C3A8-6673-66041426BFD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9">
            <a:extLst>
              <a:ext uri="{FF2B5EF4-FFF2-40B4-BE49-F238E27FC236}">
                <a16:creationId xmlns:a16="http://schemas.microsoft.com/office/drawing/2014/main" id="{4BBE1F62-653B-260E-AB48-E05FCB9864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0">
            <a:extLst>
              <a:ext uri="{FF2B5EF4-FFF2-40B4-BE49-F238E27FC236}">
                <a16:creationId xmlns:a16="http://schemas.microsoft.com/office/drawing/2014/main" id="{C5A3A22E-2CC2-CFD8-0FCE-65D75892335B}"/>
              </a:ext>
            </a:extLst>
          </p:cNvPr>
          <p:cNvSpPr>
            <a:spLocks noGrp="1" noChangeArrowheads="1"/>
          </p:cNvSpPr>
          <p:nvPr>
            <p:ph type="sldNum" sz="quarter" idx="12"/>
          </p:nvPr>
        </p:nvSpPr>
        <p:spPr>
          <a:ln/>
        </p:spPr>
        <p:txBody>
          <a:bodyPr/>
          <a:lstStyle>
            <a:lvl1pPr>
              <a:defRPr/>
            </a:lvl1pPr>
          </a:lstStyle>
          <a:p>
            <a:pPr>
              <a:defRPr/>
            </a:pPr>
            <a:fld id="{F0E80B4A-CF33-794F-B753-84DEBCDE681B}" type="slidenum">
              <a:rPr lang="en-US" altLang="en-SI"/>
              <a:pPr>
                <a:defRPr/>
              </a:pPr>
              <a:t>‹#›</a:t>
            </a:fld>
            <a:endParaRPr lang="en-US" altLang="en-SI"/>
          </a:p>
        </p:txBody>
      </p:sp>
    </p:spTree>
    <p:extLst>
      <p:ext uri="{BB962C8B-B14F-4D97-AF65-F5344CB8AC3E}">
        <p14:creationId xmlns:p14="http://schemas.microsoft.com/office/powerpoint/2010/main" val="2125781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a:extLst>
              <a:ext uri="{FF2B5EF4-FFF2-40B4-BE49-F238E27FC236}">
                <a16:creationId xmlns:a16="http://schemas.microsoft.com/office/drawing/2014/main" id="{7909A0DE-DF0F-5B7F-5B62-4ACB13C5399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9">
            <a:extLst>
              <a:ext uri="{FF2B5EF4-FFF2-40B4-BE49-F238E27FC236}">
                <a16:creationId xmlns:a16="http://schemas.microsoft.com/office/drawing/2014/main" id="{FE4236C2-AEA8-A8AA-8A64-20C9B25228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0">
            <a:extLst>
              <a:ext uri="{FF2B5EF4-FFF2-40B4-BE49-F238E27FC236}">
                <a16:creationId xmlns:a16="http://schemas.microsoft.com/office/drawing/2014/main" id="{A6B83CD4-2D11-E716-5B11-AC796E1D9C4D}"/>
              </a:ext>
            </a:extLst>
          </p:cNvPr>
          <p:cNvSpPr>
            <a:spLocks noGrp="1" noChangeArrowheads="1"/>
          </p:cNvSpPr>
          <p:nvPr>
            <p:ph type="sldNum" sz="quarter" idx="12"/>
          </p:nvPr>
        </p:nvSpPr>
        <p:spPr>
          <a:ln/>
        </p:spPr>
        <p:txBody>
          <a:bodyPr/>
          <a:lstStyle>
            <a:lvl1pPr>
              <a:defRPr/>
            </a:lvl1pPr>
          </a:lstStyle>
          <a:p>
            <a:pPr>
              <a:defRPr/>
            </a:pPr>
            <a:fld id="{16DDA182-B3E7-134F-BA94-68F1EE7E3410}" type="slidenum">
              <a:rPr lang="en-US" altLang="en-SI"/>
              <a:pPr>
                <a:defRPr/>
              </a:pPr>
              <a:t>‹#›</a:t>
            </a:fld>
            <a:endParaRPr lang="en-US" altLang="en-SI"/>
          </a:p>
        </p:txBody>
      </p:sp>
    </p:spTree>
    <p:extLst>
      <p:ext uri="{BB962C8B-B14F-4D97-AF65-F5344CB8AC3E}">
        <p14:creationId xmlns:p14="http://schemas.microsoft.com/office/powerpoint/2010/main" val="522541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a:extLst>
              <a:ext uri="{FF2B5EF4-FFF2-40B4-BE49-F238E27FC236}">
                <a16:creationId xmlns:a16="http://schemas.microsoft.com/office/drawing/2014/main" id="{8A9DAD1E-2CB4-1889-8B95-54DE6409AAE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9">
            <a:extLst>
              <a:ext uri="{FF2B5EF4-FFF2-40B4-BE49-F238E27FC236}">
                <a16:creationId xmlns:a16="http://schemas.microsoft.com/office/drawing/2014/main" id="{901CE1AC-BDBD-F09A-7D42-8B456BDDD3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0">
            <a:extLst>
              <a:ext uri="{FF2B5EF4-FFF2-40B4-BE49-F238E27FC236}">
                <a16:creationId xmlns:a16="http://schemas.microsoft.com/office/drawing/2014/main" id="{A697DEF3-4745-8A7C-7950-F2F99018A381}"/>
              </a:ext>
            </a:extLst>
          </p:cNvPr>
          <p:cNvSpPr>
            <a:spLocks noGrp="1" noChangeArrowheads="1"/>
          </p:cNvSpPr>
          <p:nvPr>
            <p:ph type="sldNum" sz="quarter" idx="12"/>
          </p:nvPr>
        </p:nvSpPr>
        <p:spPr>
          <a:ln/>
        </p:spPr>
        <p:txBody>
          <a:bodyPr/>
          <a:lstStyle>
            <a:lvl1pPr>
              <a:defRPr/>
            </a:lvl1pPr>
          </a:lstStyle>
          <a:p>
            <a:pPr>
              <a:defRPr/>
            </a:pPr>
            <a:fld id="{F5085BE4-CA16-FD4F-80DC-6449D52A82D5}" type="slidenum">
              <a:rPr lang="en-US" altLang="en-SI"/>
              <a:pPr>
                <a:defRPr/>
              </a:pPr>
              <a:t>‹#›</a:t>
            </a:fld>
            <a:endParaRPr lang="en-US" altLang="en-SI"/>
          </a:p>
        </p:txBody>
      </p:sp>
    </p:spTree>
    <p:extLst>
      <p:ext uri="{BB962C8B-B14F-4D97-AF65-F5344CB8AC3E}">
        <p14:creationId xmlns:p14="http://schemas.microsoft.com/office/powerpoint/2010/main" val="2854873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a:extLst>
              <a:ext uri="{FF2B5EF4-FFF2-40B4-BE49-F238E27FC236}">
                <a16:creationId xmlns:a16="http://schemas.microsoft.com/office/drawing/2014/main" id="{04E01B65-A43B-BF97-9057-5064C71B1FA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9">
            <a:extLst>
              <a:ext uri="{FF2B5EF4-FFF2-40B4-BE49-F238E27FC236}">
                <a16:creationId xmlns:a16="http://schemas.microsoft.com/office/drawing/2014/main" id="{7C5B2CF2-A27F-AB26-632B-5ACCAB7962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0">
            <a:extLst>
              <a:ext uri="{FF2B5EF4-FFF2-40B4-BE49-F238E27FC236}">
                <a16:creationId xmlns:a16="http://schemas.microsoft.com/office/drawing/2014/main" id="{3F07EE31-73BB-1445-C8FD-09E7DFE7688E}"/>
              </a:ext>
            </a:extLst>
          </p:cNvPr>
          <p:cNvSpPr>
            <a:spLocks noGrp="1" noChangeArrowheads="1"/>
          </p:cNvSpPr>
          <p:nvPr>
            <p:ph type="sldNum" sz="quarter" idx="12"/>
          </p:nvPr>
        </p:nvSpPr>
        <p:spPr>
          <a:ln/>
        </p:spPr>
        <p:txBody>
          <a:bodyPr/>
          <a:lstStyle>
            <a:lvl1pPr>
              <a:defRPr/>
            </a:lvl1pPr>
          </a:lstStyle>
          <a:p>
            <a:pPr>
              <a:defRPr/>
            </a:pPr>
            <a:fld id="{966393FA-8BFF-5F46-9007-BEB809FFA96D}" type="slidenum">
              <a:rPr lang="en-US" altLang="en-SI"/>
              <a:pPr>
                <a:defRPr/>
              </a:pPr>
              <a:t>‹#›</a:t>
            </a:fld>
            <a:endParaRPr lang="en-US" altLang="en-SI"/>
          </a:p>
        </p:txBody>
      </p:sp>
    </p:spTree>
    <p:extLst>
      <p:ext uri="{BB962C8B-B14F-4D97-AF65-F5344CB8AC3E}">
        <p14:creationId xmlns:p14="http://schemas.microsoft.com/office/powerpoint/2010/main" val="1813147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image" Target="../media/image2.jpg"/><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image" Target="../media/image1.jp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41"/>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34435E85-C240-C8E5-CCFF-37BAF126F905}"/>
              </a:ext>
            </a:extLst>
          </p:cNvPr>
          <p:cNvGrpSpPr>
            <a:grpSpLocks/>
          </p:cNvGrpSpPr>
          <p:nvPr/>
        </p:nvGrpSpPr>
        <p:grpSpPr bwMode="auto">
          <a:xfrm>
            <a:off x="1" y="1"/>
            <a:ext cx="12189884" cy="6856413"/>
            <a:chOff x="0" y="0"/>
            <a:chExt cx="5759" cy="4319"/>
          </a:xfrm>
        </p:grpSpPr>
        <p:sp>
          <p:nvSpPr>
            <p:cNvPr id="45059" name="Freeform 3">
              <a:extLst>
                <a:ext uri="{FF2B5EF4-FFF2-40B4-BE49-F238E27FC236}">
                  <a16:creationId xmlns:a16="http://schemas.microsoft.com/office/drawing/2014/main" id="{9D926C45-A3DA-D895-D6BD-9D83FA33221F}"/>
                </a:ext>
              </a:extLst>
            </p:cNvPr>
            <p:cNvSpPr>
              <a:spLocks/>
            </p:cNvSpPr>
            <p:nvPr userDrawn="1"/>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a:defRPr/>
              </a:pPr>
              <a:endParaRPr lang="en-US" sz="1800">
                <a:latin typeface="Arial" charset="0"/>
                <a:ea typeface="+mn-ea"/>
              </a:endParaRPr>
            </a:p>
          </p:txBody>
        </p:sp>
        <p:grpSp>
          <p:nvGrpSpPr>
            <p:cNvPr id="1033" name="Group 4">
              <a:extLst>
                <a:ext uri="{FF2B5EF4-FFF2-40B4-BE49-F238E27FC236}">
                  <a16:creationId xmlns:a16="http://schemas.microsoft.com/office/drawing/2014/main" id="{C2F81918-FA60-734B-597F-278843983FB0}"/>
                </a:ext>
              </a:extLst>
            </p:cNvPr>
            <p:cNvGrpSpPr>
              <a:grpSpLocks/>
            </p:cNvGrpSpPr>
            <p:nvPr userDrawn="1"/>
          </p:nvGrpSpPr>
          <p:grpSpPr bwMode="auto">
            <a:xfrm>
              <a:off x="0" y="0"/>
              <a:ext cx="5759" cy="4319"/>
              <a:chOff x="0" y="0"/>
              <a:chExt cx="5759" cy="4319"/>
            </a:xfrm>
          </p:grpSpPr>
          <p:sp>
            <p:nvSpPr>
              <p:cNvPr id="45061" name="Freeform 5">
                <a:extLst>
                  <a:ext uri="{FF2B5EF4-FFF2-40B4-BE49-F238E27FC236}">
                    <a16:creationId xmlns:a16="http://schemas.microsoft.com/office/drawing/2014/main" id="{BDB332EB-6338-70DC-A79A-430ACA82AFE6}"/>
                  </a:ext>
                </a:extLst>
              </p:cNvPr>
              <p:cNvSpPr>
                <a:spLocks/>
              </p:cNvSpPr>
              <p:nvPr userDrawn="1"/>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062" name="Freeform 6">
                <a:extLst>
                  <a:ext uri="{FF2B5EF4-FFF2-40B4-BE49-F238E27FC236}">
                    <a16:creationId xmlns:a16="http://schemas.microsoft.com/office/drawing/2014/main" id="{24C1AECA-4FD2-C4A3-C5BF-663CDD869B8C}"/>
                  </a:ext>
                </a:extLst>
              </p:cNvPr>
              <p:cNvSpPr>
                <a:spLocks/>
              </p:cNvSpPr>
              <p:nvPr userDrawn="1"/>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063" name="Freeform 7">
                <a:extLst>
                  <a:ext uri="{FF2B5EF4-FFF2-40B4-BE49-F238E27FC236}">
                    <a16:creationId xmlns:a16="http://schemas.microsoft.com/office/drawing/2014/main" id="{64208668-79CC-061A-7C01-D2566191A929}"/>
                  </a:ext>
                </a:extLst>
              </p:cNvPr>
              <p:cNvSpPr>
                <a:spLocks/>
              </p:cNvSpPr>
              <p:nvPr userDrawn="1"/>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064" name="Freeform 8">
                <a:extLst>
                  <a:ext uri="{FF2B5EF4-FFF2-40B4-BE49-F238E27FC236}">
                    <a16:creationId xmlns:a16="http://schemas.microsoft.com/office/drawing/2014/main" id="{4976BEDC-02C4-68E3-3953-F353C2EB3A80}"/>
                  </a:ext>
                </a:extLst>
              </p:cNvPr>
              <p:cNvSpPr>
                <a:spLocks/>
              </p:cNvSpPr>
              <p:nvPr userDrawn="1"/>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065" name="Freeform 9">
                <a:extLst>
                  <a:ext uri="{FF2B5EF4-FFF2-40B4-BE49-F238E27FC236}">
                    <a16:creationId xmlns:a16="http://schemas.microsoft.com/office/drawing/2014/main" id="{090F764A-D779-97BC-D5AB-4874A97AC44F}"/>
                  </a:ext>
                </a:extLst>
              </p:cNvPr>
              <p:cNvSpPr>
                <a:spLocks/>
              </p:cNvSpPr>
              <p:nvPr userDrawn="1"/>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066" name="Freeform 10">
                <a:extLst>
                  <a:ext uri="{FF2B5EF4-FFF2-40B4-BE49-F238E27FC236}">
                    <a16:creationId xmlns:a16="http://schemas.microsoft.com/office/drawing/2014/main" id="{C9579139-FE4E-3432-0077-59046B1BF247}"/>
                  </a:ext>
                </a:extLst>
              </p:cNvPr>
              <p:cNvSpPr>
                <a:spLocks/>
              </p:cNvSpPr>
              <p:nvPr userDrawn="1"/>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067" name="Freeform 11">
                <a:extLst>
                  <a:ext uri="{FF2B5EF4-FFF2-40B4-BE49-F238E27FC236}">
                    <a16:creationId xmlns:a16="http://schemas.microsoft.com/office/drawing/2014/main" id="{79FB9A28-D990-3185-D3FB-E13A82419679}"/>
                  </a:ext>
                </a:extLst>
              </p:cNvPr>
              <p:cNvSpPr>
                <a:spLocks/>
              </p:cNvSpPr>
              <p:nvPr userDrawn="1"/>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068" name="Freeform 12">
                <a:extLst>
                  <a:ext uri="{FF2B5EF4-FFF2-40B4-BE49-F238E27FC236}">
                    <a16:creationId xmlns:a16="http://schemas.microsoft.com/office/drawing/2014/main" id="{2FDC2A23-AF8E-E131-3510-DF81A24514FE}"/>
                  </a:ext>
                </a:extLst>
              </p:cNvPr>
              <p:cNvSpPr>
                <a:spLocks/>
              </p:cNvSpPr>
              <p:nvPr userDrawn="1"/>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069" name="Freeform 13">
                <a:extLst>
                  <a:ext uri="{FF2B5EF4-FFF2-40B4-BE49-F238E27FC236}">
                    <a16:creationId xmlns:a16="http://schemas.microsoft.com/office/drawing/2014/main" id="{5DBB089E-173A-7D85-56A3-810604FDDFDE}"/>
                  </a:ext>
                </a:extLst>
              </p:cNvPr>
              <p:cNvSpPr>
                <a:spLocks/>
              </p:cNvSpPr>
              <p:nvPr userDrawn="1"/>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070" name="Freeform 14">
                <a:extLst>
                  <a:ext uri="{FF2B5EF4-FFF2-40B4-BE49-F238E27FC236}">
                    <a16:creationId xmlns:a16="http://schemas.microsoft.com/office/drawing/2014/main" id="{F9D28CF1-AF4C-8F99-583F-BC593378D3EC}"/>
                  </a:ext>
                </a:extLst>
              </p:cNvPr>
              <p:cNvSpPr>
                <a:spLocks/>
              </p:cNvSpPr>
              <p:nvPr userDrawn="1"/>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071" name="Freeform 15">
                <a:extLst>
                  <a:ext uri="{FF2B5EF4-FFF2-40B4-BE49-F238E27FC236}">
                    <a16:creationId xmlns:a16="http://schemas.microsoft.com/office/drawing/2014/main" id="{CEE1F469-C992-118E-1EB1-0C3A87350199}"/>
                  </a:ext>
                </a:extLst>
              </p:cNvPr>
              <p:cNvSpPr>
                <a:spLocks/>
              </p:cNvSpPr>
              <p:nvPr userDrawn="1"/>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072" name="Freeform 16">
                <a:extLst>
                  <a:ext uri="{FF2B5EF4-FFF2-40B4-BE49-F238E27FC236}">
                    <a16:creationId xmlns:a16="http://schemas.microsoft.com/office/drawing/2014/main" id="{88E49677-A3CA-F289-D4CE-3791BE794945}"/>
                  </a:ext>
                </a:extLst>
              </p:cNvPr>
              <p:cNvSpPr>
                <a:spLocks/>
              </p:cNvSpPr>
              <p:nvPr userDrawn="1"/>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073" name="Freeform 17">
                <a:extLst>
                  <a:ext uri="{FF2B5EF4-FFF2-40B4-BE49-F238E27FC236}">
                    <a16:creationId xmlns:a16="http://schemas.microsoft.com/office/drawing/2014/main" id="{CF336C21-9B9E-EC14-6382-B591689711FB}"/>
                  </a:ext>
                </a:extLst>
              </p:cNvPr>
              <p:cNvSpPr>
                <a:spLocks/>
              </p:cNvSpPr>
              <p:nvPr userDrawn="1"/>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074" name="Freeform 18">
                <a:extLst>
                  <a:ext uri="{FF2B5EF4-FFF2-40B4-BE49-F238E27FC236}">
                    <a16:creationId xmlns:a16="http://schemas.microsoft.com/office/drawing/2014/main" id="{B50744CF-7A7E-0F8F-57A4-1D95B6ABFA90}"/>
                  </a:ext>
                </a:extLst>
              </p:cNvPr>
              <p:cNvSpPr>
                <a:spLocks/>
              </p:cNvSpPr>
              <p:nvPr userDrawn="1"/>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075" name="Freeform 19">
                <a:extLst>
                  <a:ext uri="{FF2B5EF4-FFF2-40B4-BE49-F238E27FC236}">
                    <a16:creationId xmlns:a16="http://schemas.microsoft.com/office/drawing/2014/main" id="{AECE785E-3B9E-E858-1D97-5C784B08E69F}"/>
                  </a:ext>
                </a:extLst>
              </p:cNvPr>
              <p:cNvSpPr>
                <a:spLocks/>
              </p:cNvSpPr>
              <p:nvPr userDrawn="1"/>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076" name="Freeform 20">
                <a:extLst>
                  <a:ext uri="{FF2B5EF4-FFF2-40B4-BE49-F238E27FC236}">
                    <a16:creationId xmlns:a16="http://schemas.microsoft.com/office/drawing/2014/main" id="{3E223CFC-CCCC-17AA-5E1E-89219B6BB03F}"/>
                  </a:ext>
                </a:extLst>
              </p:cNvPr>
              <p:cNvSpPr>
                <a:spLocks/>
              </p:cNvSpPr>
              <p:nvPr userDrawn="1"/>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077" name="Freeform 21">
                <a:extLst>
                  <a:ext uri="{FF2B5EF4-FFF2-40B4-BE49-F238E27FC236}">
                    <a16:creationId xmlns:a16="http://schemas.microsoft.com/office/drawing/2014/main" id="{9C252010-328B-F4E6-A815-C38004F788D4}"/>
                  </a:ext>
                </a:extLst>
              </p:cNvPr>
              <p:cNvSpPr>
                <a:spLocks/>
              </p:cNvSpPr>
              <p:nvPr userDrawn="1"/>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078" name="Freeform 22">
                <a:extLst>
                  <a:ext uri="{FF2B5EF4-FFF2-40B4-BE49-F238E27FC236}">
                    <a16:creationId xmlns:a16="http://schemas.microsoft.com/office/drawing/2014/main" id="{0848FF11-95BE-55B9-A157-D8AD5BF6921A}"/>
                  </a:ext>
                </a:extLst>
              </p:cNvPr>
              <p:cNvSpPr>
                <a:spLocks/>
              </p:cNvSpPr>
              <p:nvPr userDrawn="1"/>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079" name="Freeform 23">
                <a:extLst>
                  <a:ext uri="{FF2B5EF4-FFF2-40B4-BE49-F238E27FC236}">
                    <a16:creationId xmlns:a16="http://schemas.microsoft.com/office/drawing/2014/main" id="{0ACE2485-2360-3C49-FBB2-426C98787F56}"/>
                  </a:ext>
                </a:extLst>
              </p:cNvPr>
              <p:cNvSpPr>
                <a:spLocks/>
              </p:cNvSpPr>
              <p:nvPr userDrawn="1"/>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080" name="Freeform 24">
                <a:extLst>
                  <a:ext uri="{FF2B5EF4-FFF2-40B4-BE49-F238E27FC236}">
                    <a16:creationId xmlns:a16="http://schemas.microsoft.com/office/drawing/2014/main" id="{ED393F95-E55D-BF3D-B99D-942E07B07143}"/>
                  </a:ext>
                </a:extLst>
              </p:cNvPr>
              <p:cNvSpPr>
                <a:spLocks/>
              </p:cNvSpPr>
              <p:nvPr userDrawn="1"/>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081" name="Freeform 25">
                <a:extLst>
                  <a:ext uri="{FF2B5EF4-FFF2-40B4-BE49-F238E27FC236}">
                    <a16:creationId xmlns:a16="http://schemas.microsoft.com/office/drawing/2014/main" id="{B55D3209-911C-C307-1503-579B368E8FD9}"/>
                  </a:ext>
                </a:extLst>
              </p:cNvPr>
              <p:cNvSpPr>
                <a:spLocks/>
              </p:cNvSpPr>
              <p:nvPr userDrawn="1"/>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082" name="Freeform 26">
                <a:extLst>
                  <a:ext uri="{FF2B5EF4-FFF2-40B4-BE49-F238E27FC236}">
                    <a16:creationId xmlns:a16="http://schemas.microsoft.com/office/drawing/2014/main" id="{764AFE8F-C98C-667F-1238-4976777FD42F}"/>
                  </a:ext>
                </a:extLst>
              </p:cNvPr>
              <p:cNvSpPr>
                <a:spLocks/>
              </p:cNvSpPr>
              <p:nvPr userDrawn="1"/>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083" name="Freeform 27">
                <a:extLst>
                  <a:ext uri="{FF2B5EF4-FFF2-40B4-BE49-F238E27FC236}">
                    <a16:creationId xmlns:a16="http://schemas.microsoft.com/office/drawing/2014/main" id="{8B7CA6CF-862D-72B0-B9D3-8A5CA2B8EF71}"/>
                  </a:ext>
                </a:extLst>
              </p:cNvPr>
              <p:cNvSpPr>
                <a:spLocks/>
              </p:cNvSpPr>
              <p:nvPr userDrawn="1"/>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084" name="Freeform 28">
                <a:extLst>
                  <a:ext uri="{FF2B5EF4-FFF2-40B4-BE49-F238E27FC236}">
                    <a16:creationId xmlns:a16="http://schemas.microsoft.com/office/drawing/2014/main" id="{37538AE7-2B90-374A-0F9C-DD76C6B73EF5}"/>
                  </a:ext>
                </a:extLst>
              </p:cNvPr>
              <p:cNvSpPr>
                <a:spLocks/>
              </p:cNvSpPr>
              <p:nvPr userDrawn="1"/>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085" name="Freeform 29">
                <a:extLst>
                  <a:ext uri="{FF2B5EF4-FFF2-40B4-BE49-F238E27FC236}">
                    <a16:creationId xmlns:a16="http://schemas.microsoft.com/office/drawing/2014/main" id="{C913D0F7-77D0-ACE8-87FA-694CD4749C91}"/>
                  </a:ext>
                </a:extLst>
              </p:cNvPr>
              <p:cNvSpPr>
                <a:spLocks/>
              </p:cNvSpPr>
              <p:nvPr userDrawn="1"/>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grpSp>
            <p:nvGrpSpPr>
              <p:cNvPr id="1059" name="Group 30">
                <a:extLst>
                  <a:ext uri="{FF2B5EF4-FFF2-40B4-BE49-F238E27FC236}">
                    <a16:creationId xmlns:a16="http://schemas.microsoft.com/office/drawing/2014/main" id="{C80DF698-EEA0-01B6-2491-15A15FE60410}"/>
                  </a:ext>
                </a:extLst>
              </p:cNvPr>
              <p:cNvGrpSpPr>
                <a:grpSpLocks/>
              </p:cNvGrpSpPr>
              <p:nvPr userDrawn="1"/>
            </p:nvGrpSpPr>
            <p:grpSpPr bwMode="auto">
              <a:xfrm>
                <a:off x="0" y="0"/>
                <a:ext cx="5758" cy="1045"/>
                <a:chOff x="0" y="0"/>
                <a:chExt cx="5758" cy="1045"/>
              </a:xfrm>
            </p:grpSpPr>
            <p:sp>
              <p:nvSpPr>
                <p:cNvPr id="45087" name="Freeform 31">
                  <a:extLst>
                    <a:ext uri="{FF2B5EF4-FFF2-40B4-BE49-F238E27FC236}">
                      <a16:creationId xmlns:a16="http://schemas.microsoft.com/office/drawing/2014/main" id="{42B0A1D3-3656-6F11-596D-54E1A87368CB}"/>
                    </a:ext>
                  </a:extLst>
                </p:cNvPr>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defRPr/>
                  </a:pPr>
                  <a:endParaRPr lang="en-US" sz="1800">
                    <a:latin typeface="Arial" charset="0"/>
                    <a:ea typeface="+mn-ea"/>
                  </a:endParaRPr>
                </a:p>
              </p:txBody>
            </p:sp>
            <p:sp>
              <p:nvSpPr>
                <p:cNvPr id="45088" name="Freeform 32">
                  <a:extLst>
                    <a:ext uri="{FF2B5EF4-FFF2-40B4-BE49-F238E27FC236}">
                      <a16:creationId xmlns:a16="http://schemas.microsoft.com/office/drawing/2014/main" id="{AAC22743-4667-8D88-9F15-6A47EBE12148}"/>
                    </a:ext>
                  </a:extLst>
                </p:cNvPr>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defRPr/>
                  </a:pPr>
                  <a:endParaRPr lang="en-US" sz="1800">
                    <a:latin typeface="Arial" charset="0"/>
                    <a:ea typeface="+mn-ea"/>
                  </a:endParaRPr>
                </a:p>
              </p:txBody>
            </p:sp>
            <p:sp>
              <p:nvSpPr>
                <p:cNvPr id="45089" name="Freeform 33">
                  <a:extLst>
                    <a:ext uri="{FF2B5EF4-FFF2-40B4-BE49-F238E27FC236}">
                      <a16:creationId xmlns:a16="http://schemas.microsoft.com/office/drawing/2014/main" id="{0C5921BC-CABC-4C03-006F-2A75320AE39B}"/>
                    </a:ext>
                  </a:extLst>
                </p:cNvPr>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defRPr/>
                  </a:pPr>
                  <a:endParaRPr lang="en-US" sz="1800">
                    <a:latin typeface="Arial" charset="0"/>
                    <a:ea typeface="+mn-ea"/>
                  </a:endParaRPr>
                </a:p>
              </p:txBody>
            </p:sp>
            <p:sp>
              <p:nvSpPr>
                <p:cNvPr id="45090" name="Freeform 34">
                  <a:extLst>
                    <a:ext uri="{FF2B5EF4-FFF2-40B4-BE49-F238E27FC236}">
                      <a16:creationId xmlns:a16="http://schemas.microsoft.com/office/drawing/2014/main" id="{0181221A-66F2-26AA-5565-AF3ECF7FD758}"/>
                    </a:ext>
                  </a:extLst>
                </p:cNvPr>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defRPr/>
                  </a:pPr>
                  <a:endParaRPr lang="en-US" sz="1800">
                    <a:latin typeface="Arial" charset="0"/>
                    <a:ea typeface="+mn-ea"/>
                  </a:endParaRPr>
                </a:p>
              </p:txBody>
            </p:sp>
            <p:sp>
              <p:nvSpPr>
                <p:cNvPr id="45091" name="Freeform 35">
                  <a:extLst>
                    <a:ext uri="{FF2B5EF4-FFF2-40B4-BE49-F238E27FC236}">
                      <a16:creationId xmlns:a16="http://schemas.microsoft.com/office/drawing/2014/main" id="{3E5A403A-F35C-5C85-014E-67F96BAD137D}"/>
                    </a:ext>
                  </a:extLst>
                </p:cNvPr>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defRPr/>
                  </a:pPr>
                  <a:endParaRPr lang="en-US" sz="1800">
                    <a:latin typeface="Arial" charset="0"/>
                    <a:ea typeface="+mn-ea"/>
                  </a:endParaRPr>
                </a:p>
              </p:txBody>
            </p:sp>
            <p:sp>
              <p:nvSpPr>
                <p:cNvPr id="45092" name="Freeform 36">
                  <a:extLst>
                    <a:ext uri="{FF2B5EF4-FFF2-40B4-BE49-F238E27FC236}">
                      <a16:creationId xmlns:a16="http://schemas.microsoft.com/office/drawing/2014/main" id="{204938AB-C0C5-F2E9-8E11-4F1A7F3DE100}"/>
                    </a:ext>
                  </a:extLst>
                </p:cNvPr>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defRPr/>
                  </a:pPr>
                  <a:endParaRPr lang="en-US" sz="1800">
                    <a:latin typeface="Arial" charset="0"/>
                    <a:ea typeface="+mn-ea"/>
                  </a:endParaRPr>
                </a:p>
              </p:txBody>
            </p:sp>
            <p:sp>
              <p:nvSpPr>
                <p:cNvPr id="45093" name="Freeform 37">
                  <a:extLst>
                    <a:ext uri="{FF2B5EF4-FFF2-40B4-BE49-F238E27FC236}">
                      <a16:creationId xmlns:a16="http://schemas.microsoft.com/office/drawing/2014/main" id="{C16D10D2-8F07-20B7-AE7C-ED4AAFCEC08D}"/>
                    </a:ext>
                  </a:extLst>
                </p:cNvPr>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defRPr/>
                  </a:pPr>
                  <a:endParaRPr lang="en-US" sz="1800">
                    <a:latin typeface="Arial" charset="0"/>
                    <a:ea typeface="+mn-ea"/>
                  </a:endParaRPr>
                </a:p>
              </p:txBody>
            </p:sp>
            <p:sp>
              <p:nvSpPr>
                <p:cNvPr id="45094" name="Freeform 38">
                  <a:extLst>
                    <a:ext uri="{FF2B5EF4-FFF2-40B4-BE49-F238E27FC236}">
                      <a16:creationId xmlns:a16="http://schemas.microsoft.com/office/drawing/2014/main" id="{FDA5E23C-A684-D016-96D6-859C956FEE72}"/>
                    </a:ext>
                  </a:extLst>
                </p:cNvPr>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defRPr/>
                  </a:pPr>
                  <a:endParaRPr lang="en-US" sz="1800">
                    <a:latin typeface="Arial" charset="0"/>
                    <a:ea typeface="+mn-ea"/>
                  </a:endParaRPr>
                </a:p>
              </p:txBody>
            </p:sp>
            <p:sp>
              <p:nvSpPr>
                <p:cNvPr id="45095" name="Freeform 39">
                  <a:extLst>
                    <a:ext uri="{FF2B5EF4-FFF2-40B4-BE49-F238E27FC236}">
                      <a16:creationId xmlns:a16="http://schemas.microsoft.com/office/drawing/2014/main" id="{C2144994-0665-14D2-05F8-27B4556CED6E}"/>
                    </a:ext>
                  </a:extLst>
                </p:cNvPr>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defRPr/>
                  </a:pPr>
                  <a:endParaRPr lang="en-US" sz="1800">
                    <a:latin typeface="Arial" charset="0"/>
                    <a:ea typeface="+mn-ea"/>
                  </a:endParaRPr>
                </a:p>
              </p:txBody>
            </p:sp>
            <p:sp>
              <p:nvSpPr>
                <p:cNvPr id="45096" name="Freeform 40">
                  <a:extLst>
                    <a:ext uri="{FF2B5EF4-FFF2-40B4-BE49-F238E27FC236}">
                      <a16:creationId xmlns:a16="http://schemas.microsoft.com/office/drawing/2014/main" id="{73579655-3376-7502-1278-12A8252EDAB4}"/>
                    </a:ext>
                  </a:extLst>
                </p:cNvPr>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defRPr/>
                  </a:pPr>
                  <a:endParaRPr lang="en-US" sz="1800">
                    <a:latin typeface="Arial" charset="0"/>
                    <a:ea typeface="+mn-ea"/>
                  </a:endParaRPr>
                </a:p>
              </p:txBody>
            </p:sp>
            <p:sp>
              <p:nvSpPr>
                <p:cNvPr id="45097" name="Freeform 41">
                  <a:extLst>
                    <a:ext uri="{FF2B5EF4-FFF2-40B4-BE49-F238E27FC236}">
                      <a16:creationId xmlns:a16="http://schemas.microsoft.com/office/drawing/2014/main" id="{EACA2E15-87A7-4CF5-0086-BA179972BACF}"/>
                    </a:ext>
                  </a:extLst>
                </p:cNvPr>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defRPr/>
                  </a:pPr>
                  <a:endParaRPr lang="en-US" sz="1800">
                    <a:latin typeface="Arial" charset="0"/>
                    <a:ea typeface="+mn-ea"/>
                  </a:endParaRPr>
                </a:p>
              </p:txBody>
            </p:sp>
            <p:sp>
              <p:nvSpPr>
                <p:cNvPr id="45098" name="Freeform 42">
                  <a:extLst>
                    <a:ext uri="{FF2B5EF4-FFF2-40B4-BE49-F238E27FC236}">
                      <a16:creationId xmlns:a16="http://schemas.microsoft.com/office/drawing/2014/main" id="{6F317E35-29B8-CD58-BF81-6898BFB22FBF}"/>
                    </a:ext>
                  </a:extLst>
                </p:cNvPr>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defRPr/>
                  </a:pPr>
                  <a:endParaRPr lang="en-US" sz="1800">
                    <a:latin typeface="Arial" charset="0"/>
                    <a:ea typeface="+mn-ea"/>
                  </a:endParaRPr>
                </a:p>
              </p:txBody>
            </p:sp>
            <p:sp>
              <p:nvSpPr>
                <p:cNvPr id="45099" name="Freeform 43">
                  <a:extLst>
                    <a:ext uri="{FF2B5EF4-FFF2-40B4-BE49-F238E27FC236}">
                      <a16:creationId xmlns:a16="http://schemas.microsoft.com/office/drawing/2014/main" id="{110903CA-D8F5-2D2E-3E12-785ABD480906}"/>
                    </a:ext>
                  </a:extLst>
                </p:cNvPr>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defRPr/>
                  </a:pPr>
                  <a:endParaRPr lang="en-US" sz="1800">
                    <a:latin typeface="Arial" charset="0"/>
                    <a:ea typeface="+mn-ea"/>
                  </a:endParaRPr>
                </a:p>
              </p:txBody>
            </p:sp>
            <p:sp>
              <p:nvSpPr>
                <p:cNvPr id="45100" name="Freeform 44">
                  <a:extLst>
                    <a:ext uri="{FF2B5EF4-FFF2-40B4-BE49-F238E27FC236}">
                      <a16:creationId xmlns:a16="http://schemas.microsoft.com/office/drawing/2014/main" id="{A48913B6-E0DF-BCEF-E7FF-E125A764633C}"/>
                    </a:ext>
                  </a:extLst>
                </p:cNvPr>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defRPr/>
                  </a:pPr>
                  <a:endParaRPr lang="en-US" sz="1800">
                    <a:latin typeface="Arial" charset="0"/>
                    <a:ea typeface="+mn-ea"/>
                  </a:endParaRPr>
                </a:p>
              </p:txBody>
            </p:sp>
            <p:sp>
              <p:nvSpPr>
                <p:cNvPr id="45101" name="Freeform 45">
                  <a:extLst>
                    <a:ext uri="{FF2B5EF4-FFF2-40B4-BE49-F238E27FC236}">
                      <a16:creationId xmlns:a16="http://schemas.microsoft.com/office/drawing/2014/main" id="{6337BBA7-A2C8-DD53-D41A-235475923FBE}"/>
                    </a:ext>
                  </a:extLst>
                </p:cNvPr>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defRPr/>
                  </a:pPr>
                  <a:endParaRPr lang="en-US" sz="1800">
                    <a:latin typeface="Arial" charset="0"/>
                    <a:ea typeface="+mn-ea"/>
                  </a:endParaRPr>
                </a:p>
              </p:txBody>
            </p:sp>
          </p:grpSp>
          <p:grpSp>
            <p:nvGrpSpPr>
              <p:cNvPr id="1060" name="Group 46">
                <a:extLst>
                  <a:ext uri="{FF2B5EF4-FFF2-40B4-BE49-F238E27FC236}">
                    <a16:creationId xmlns:a16="http://schemas.microsoft.com/office/drawing/2014/main" id="{A7849B18-C936-4B89-EF18-E74BEFF37B04}"/>
                  </a:ext>
                </a:extLst>
              </p:cNvPr>
              <p:cNvGrpSpPr>
                <a:grpSpLocks/>
              </p:cNvGrpSpPr>
              <p:nvPr userDrawn="1"/>
            </p:nvGrpSpPr>
            <p:grpSpPr bwMode="auto">
              <a:xfrm>
                <a:off x="0" y="558"/>
                <a:ext cx="5758" cy="487"/>
                <a:chOff x="0" y="558"/>
                <a:chExt cx="5758" cy="487"/>
              </a:xfrm>
            </p:grpSpPr>
            <p:sp>
              <p:nvSpPr>
                <p:cNvPr id="1079" name="Freeform 47">
                  <a:extLst>
                    <a:ext uri="{FF2B5EF4-FFF2-40B4-BE49-F238E27FC236}">
                      <a16:creationId xmlns:a16="http://schemas.microsoft.com/office/drawing/2014/main" id="{6D7CD680-8587-7ABE-63D5-DA6205B701D9}"/>
                    </a:ext>
                  </a:extLst>
                </p:cNvPr>
                <p:cNvSpPr>
                  <a:spLocks/>
                </p:cNvSpPr>
                <p:nvPr/>
              </p:nvSpPr>
              <p:spPr bwMode="hidden">
                <a:xfrm>
                  <a:off x="0" y="618"/>
                  <a:ext cx="306" cy="427"/>
                </a:xfrm>
                <a:custGeom>
                  <a:avLst/>
                  <a:gdLst>
                    <a:gd name="T0" fmla="*/ 283 w 305"/>
                    <a:gd name="T1" fmla="*/ 428 h 426"/>
                    <a:gd name="T2" fmla="*/ 307 w 305"/>
                    <a:gd name="T3" fmla="*/ 428 h 426"/>
                    <a:gd name="T4" fmla="*/ 0 w 305"/>
                    <a:gd name="T5" fmla="*/ 0 h 426"/>
                    <a:gd name="T6" fmla="*/ 0 w 305"/>
                    <a:gd name="T7" fmla="*/ 66 h 426"/>
                    <a:gd name="T8" fmla="*/ 253 w 305"/>
                    <a:gd name="T9" fmla="*/ 428 h 426"/>
                    <a:gd name="T10" fmla="*/ 283 w 305"/>
                    <a:gd name="T11" fmla="*/ 428 h 426"/>
                    <a:gd name="T12" fmla="*/ 283 w 305"/>
                    <a:gd name="T13" fmla="*/ 428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I" sz="1800"/>
                </a:p>
              </p:txBody>
            </p:sp>
            <p:sp>
              <p:nvSpPr>
                <p:cNvPr id="1080" name="Freeform 48">
                  <a:extLst>
                    <a:ext uri="{FF2B5EF4-FFF2-40B4-BE49-F238E27FC236}">
                      <a16:creationId xmlns:a16="http://schemas.microsoft.com/office/drawing/2014/main" id="{7964AA77-A0CD-2E19-B7C7-8FCA39C3DE5B}"/>
                    </a:ext>
                  </a:extLst>
                </p:cNvPr>
                <p:cNvSpPr>
                  <a:spLocks/>
                </p:cNvSpPr>
                <p:nvPr/>
              </p:nvSpPr>
              <p:spPr bwMode="hidden">
                <a:xfrm>
                  <a:off x="5410" y="558"/>
                  <a:ext cx="348" cy="487"/>
                </a:xfrm>
                <a:custGeom>
                  <a:avLst/>
                  <a:gdLst>
                    <a:gd name="T0" fmla="*/ 24 w 347"/>
                    <a:gd name="T1" fmla="*/ 488 h 486"/>
                    <a:gd name="T2" fmla="*/ 48 w 347"/>
                    <a:gd name="T3" fmla="*/ 488 h 486"/>
                    <a:gd name="T4" fmla="*/ 349 w 347"/>
                    <a:gd name="T5" fmla="*/ 72 h 486"/>
                    <a:gd name="T6" fmla="*/ 349 w 347"/>
                    <a:gd name="T7" fmla="*/ 0 h 486"/>
                    <a:gd name="T8" fmla="*/ 0 w 347"/>
                    <a:gd name="T9" fmla="*/ 488 h 486"/>
                    <a:gd name="T10" fmla="*/ 24 w 347"/>
                    <a:gd name="T11" fmla="*/ 488 h 486"/>
                    <a:gd name="T12" fmla="*/ 24 w 347"/>
                    <a:gd name="T13" fmla="*/ 488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I" sz="1800"/>
                </a:p>
              </p:txBody>
            </p:sp>
          </p:grpSp>
          <p:grpSp>
            <p:nvGrpSpPr>
              <p:cNvPr id="1061" name="Group 49">
                <a:extLst>
                  <a:ext uri="{FF2B5EF4-FFF2-40B4-BE49-F238E27FC236}">
                    <a16:creationId xmlns:a16="http://schemas.microsoft.com/office/drawing/2014/main" id="{0E5C83E2-E4DA-08EC-D93E-4F3CEE0AC52B}"/>
                  </a:ext>
                </a:extLst>
              </p:cNvPr>
              <p:cNvGrpSpPr>
                <a:grpSpLocks/>
              </p:cNvGrpSpPr>
              <p:nvPr userDrawn="1"/>
            </p:nvGrpSpPr>
            <p:grpSpPr bwMode="auto">
              <a:xfrm>
                <a:off x="264" y="1039"/>
                <a:ext cx="5200" cy="3280"/>
                <a:chOff x="264" y="1039"/>
                <a:chExt cx="5200" cy="3280"/>
              </a:xfrm>
            </p:grpSpPr>
            <p:sp>
              <p:nvSpPr>
                <p:cNvPr id="45106" name="Freeform 50">
                  <a:extLst>
                    <a:ext uri="{FF2B5EF4-FFF2-40B4-BE49-F238E27FC236}">
                      <a16:creationId xmlns:a16="http://schemas.microsoft.com/office/drawing/2014/main" id="{99C08FF5-E97A-25CD-2A9B-1EB7B4309D4C}"/>
                    </a:ext>
                  </a:extLst>
                </p:cNvPr>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107" name="Freeform 51">
                  <a:extLst>
                    <a:ext uri="{FF2B5EF4-FFF2-40B4-BE49-F238E27FC236}">
                      <a16:creationId xmlns:a16="http://schemas.microsoft.com/office/drawing/2014/main" id="{E6FDDE2A-E3A3-D32F-7923-C068C343A173}"/>
                    </a:ext>
                  </a:extLst>
                </p:cNvPr>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108" name="Freeform 52">
                  <a:extLst>
                    <a:ext uri="{FF2B5EF4-FFF2-40B4-BE49-F238E27FC236}">
                      <a16:creationId xmlns:a16="http://schemas.microsoft.com/office/drawing/2014/main" id="{89FDBB64-2B64-BCAB-8B5C-376E68D86897}"/>
                    </a:ext>
                  </a:extLst>
                </p:cNvPr>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109" name="Freeform 53">
                  <a:extLst>
                    <a:ext uri="{FF2B5EF4-FFF2-40B4-BE49-F238E27FC236}">
                      <a16:creationId xmlns:a16="http://schemas.microsoft.com/office/drawing/2014/main" id="{74D4CEAE-EFE0-039F-26C3-ECB3AF3932A0}"/>
                    </a:ext>
                  </a:extLst>
                </p:cNvPr>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110" name="Freeform 54">
                  <a:extLst>
                    <a:ext uri="{FF2B5EF4-FFF2-40B4-BE49-F238E27FC236}">
                      <a16:creationId xmlns:a16="http://schemas.microsoft.com/office/drawing/2014/main" id="{E082284F-4C17-7D7D-BAC6-A41993FC9546}"/>
                    </a:ext>
                  </a:extLst>
                </p:cNvPr>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111" name="Freeform 55">
                  <a:extLst>
                    <a:ext uri="{FF2B5EF4-FFF2-40B4-BE49-F238E27FC236}">
                      <a16:creationId xmlns:a16="http://schemas.microsoft.com/office/drawing/2014/main" id="{DD018981-636C-D8BD-A598-3C28DF681FE7}"/>
                    </a:ext>
                  </a:extLst>
                </p:cNvPr>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112" name="Freeform 56">
                  <a:extLst>
                    <a:ext uri="{FF2B5EF4-FFF2-40B4-BE49-F238E27FC236}">
                      <a16:creationId xmlns:a16="http://schemas.microsoft.com/office/drawing/2014/main" id="{D22BD455-7267-EC17-74C1-2AB00B783E26}"/>
                    </a:ext>
                  </a:extLst>
                </p:cNvPr>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113" name="Freeform 57">
                  <a:extLst>
                    <a:ext uri="{FF2B5EF4-FFF2-40B4-BE49-F238E27FC236}">
                      <a16:creationId xmlns:a16="http://schemas.microsoft.com/office/drawing/2014/main" id="{04139ED6-7D53-BB12-DEBB-D1F349873713}"/>
                    </a:ext>
                  </a:extLst>
                </p:cNvPr>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45114" name="Freeform 58">
                  <a:extLst>
                    <a:ext uri="{FF2B5EF4-FFF2-40B4-BE49-F238E27FC236}">
                      <a16:creationId xmlns:a16="http://schemas.microsoft.com/office/drawing/2014/main" id="{C07EC96F-9F0C-10C6-0B29-4091DAFEE1CD}"/>
                    </a:ext>
                  </a:extLst>
                </p:cNvPr>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grpSp>
          <p:sp>
            <p:nvSpPr>
              <p:cNvPr id="45115" name="Freeform 59">
                <a:extLst>
                  <a:ext uri="{FF2B5EF4-FFF2-40B4-BE49-F238E27FC236}">
                    <a16:creationId xmlns:a16="http://schemas.microsoft.com/office/drawing/2014/main" id="{54795345-8941-D287-09CD-CAB1A8A02A31}"/>
                  </a:ext>
                </a:extLst>
              </p:cNvPr>
              <p:cNvSpPr>
                <a:spLocks/>
              </p:cNvSpPr>
              <p:nvPr userDrawn="1"/>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1063" name="Freeform 60">
                <a:extLst>
                  <a:ext uri="{FF2B5EF4-FFF2-40B4-BE49-F238E27FC236}">
                    <a16:creationId xmlns:a16="http://schemas.microsoft.com/office/drawing/2014/main" id="{9DDBB1C6-161E-3F55-958C-5E45495D4267}"/>
                  </a:ext>
                </a:extLst>
              </p:cNvPr>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I" sz="1800"/>
              </a:p>
            </p:txBody>
          </p:sp>
          <p:sp>
            <p:nvSpPr>
              <p:cNvPr id="1064" name="Freeform 61">
                <a:extLst>
                  <a:ext uri="{FF2B5EF4-FFF2-40B4-BE49-F238E27FC236}">
                    <a16:creationId xmlns:a16="http://schemas.microsoft.com/office/drawing/2014/main" id="{78B1CDF8-5519-FBAC-D08A-3AAEB12A475A}"/>
                  </a:ext>
                </a:extLst>
              </p:cNvPr>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I" sz="1800"/>
              </a:p>
            </p:txBody>
          </p:sp>
          <p:sp>
            <p:nvSpPr>
              <p:cNvPr id="1065" name="Freeform 62">
                <a:extLst>
                  <a:ext uri="{FF2B5EF4-FFF2-40B4-BE49-F238E27FC236}">
                    <a16:creationId xmlns:a16="http://schemas.microsoft.com/office/drawing/2014/main" id="{1688BB9F-C052-9AA9-6F8C-C323E91EEFD8}"/>
                  </a:ext>
                </a:extLst>
              </p:cNvPr>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I" sz="1800"/>
              </a:p>
            </p:txBody>
          </p:sp>
          <p:sp>
            <p:nvSpPr>
              <p:cNvPr id="45119" name="Freeform 63">
                <a:extLst>
                  <a:ext uri="{FF2B5EF4-FFF2-40B4-BE49-F238E27FC236}">
                    <a16:creationId xmlns:a16="http://schemas.microsoft.com/office/drawing/2014/main" id="{BD8B6457-0266-C38A-493A-F5A729805EBF}"/>
                  </a:ext>
                </a:extLst>
              </p:cNvPr>
              <p:cNvSpPr>
                <a:spLocks/>
              </p:cNvSpPr>
              <p:nvPr userDrawn="1"/>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latin typeface="Arial" charset="0"/>
                  <a:ea typeface="+mn-ea"/>
                </a:endParaRPr>
              </a:p>
            </p:txBody>
          </p:sp>
          <p:sp>
            <p:nvSpPr>
              <p:cNvPr id="1067" name="Freeform 64">
                <a:extLst>
                  <a:ext uri="{FF2B5EF4-FFF2-40B4-BE49-F238E27FC236}">
                    <a16:creationId xmlns:a16="http://schemas.microsoft.com/office/drawing/2014/main" id="{5A30FD64-2DF1-8E48-81C9-38E627DEE4A8}"/>
                  </a:ext>
                </a:extLst>
              </p:cNvPr>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I" sz="1800"/>
              </a:p>
            </p:txBody>
          </p:sp>
          <p:sp>
            <p:nvSpPr>
              <p:cNvPr id="1068" name="Freeform 65">
                <a:extLst>
                  <a:ext uri="{FF2B5EF4-FFF2-40B4-BE49-F238E27FC236}">
                    <a16:creationId xmlns:a16="http://schemas.microsoft.com/office/drawing/2014/main" id="{FAAF19EF-76F3-BB2D-462A-79E8D5FC5EA2}"/>
                  </a:ext>
                </a:extLst>
              </p:cNvPr>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I" sz="1800"/>
              </a:p>
            </p:txBody>
          </p:sp>
          <p:sp>
            <p:nvSpPr>
              <p:cNvPr id="1069" name="Freeform 66">
                <a:extLst>
                  <a:ext uri="{FF2B5EF4-FFF2-40B4-BE49-F238E27FC236}">
                    <a16:creationId xmlns:a16="http://schemas.microsoft.com/office/drawing/2014/main" id="{750FF920-3DC9-308E-480C-5D41B227EDCB}"/>
                  </a:ext>
                </a:extLst>
              </p:cNvPr>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I" sz="1800"/>
              </a:p>
            </p:txBody>
          </p:sp>
        </p:grpSp>
      </p:grpSp>
      <p:sp>
        <p:nvSpPr>
          <p:cNvPr id="45123" name="Rectangle 67">
            <a:extLst>
              <a:ext uri="{FF2B5EF4-FFF2-40B4-BE49-F238E27FC236}">
                <a16:creationId xmlns:a16="http://schemas.microsoft.com/office/drawing/2014/main" id="{B53213C1-60A8-3B0A-F50C-876933FA5335}"/>
              </a:ext>
            </a:extLst>
          </p:cNvPr>
          <p:cNvSpPr>
            <a:spLocks noGrp="1" noChangeArrowheads="1"/>
          </p:cNvSpPr>
          <p:nvPr>
            <p:ph type="title"/>
          </p:nvPr>
        </p:nvSpPr>
        <p:spPr bwMode="auto">
          <a:xfrm>
            <a:off x="607484" y="273050"/>
            <a:ext cx="10968567"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5124" name="Rectangle 68">
            <a:extLst>
              <a:ext uri="{FF2B5EF4-FFF2-40B4-BE49-F238E27FC236}">
                <a16:creationId xmlns:a16="http://schemas.microsoft.com/office/drawing/2014/main" id="{AC99C405-EABA-C68B-931B-4701F9A719CE}"/>
              </a:ext>
            </a:extLst>
          </p:cNvPr>
          <p:cNvSpPr>
            <a:spLocks noGrp="1" noChangeArrowheads="1"/>
          </p:cNvSpPr>
          <p:nvPr>
            <p:ph type="dt" sz="half" idx="2"/>
          </p:nvPr>
        </p:nvSpPr>
        <p:spPr bwMode="auto">
          <a:xfrm>
            <a:off x="607485" y="6242051"/>
            <a:ext cx="2840567"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Arial" charset="0"/>
                <a:ea typeface="+mn-ea"/>
                <a:cs typeface="+mn-cs"/>
              </a:defRPr>
            </a:lvl1pPr>
          </a:lstStyle>
          <a:p>
            <a:pPr>
              <a:defRPr/>
            </a:pPr>
            <a:endParaRPr lang="en-US"/>
          </a:p>
        </p:txBody>
      </p:sp>
      <p:sp>
        <p:nvSpPr>
          <p:cNvPr id="45125" name="Rectangle 69">
            <a:extLst>
              <a:ext uri="{FF2B5EF4-FFF2-40B4-BE49-F238E27FC236}">
                <a16:creationId xmlns:a16="http://schemas.microsoft.com/office/drawing/2014/main" id="{F42C4D8A-DCAE-3F4E-8501-3A80A95395EB}"/>
              </a:ext>
            </a:extLst>
          </p:cNvPr>
          <p:cNvSpPr>
            <a:spLocks noGrp="1" noChangeArrowheads="1"/>
          </p:cNvSpPr>
          <p:nvPr>
            <p:ph type="ftr" sz="quarter" idx="3"/>
          </p:nvPr>
        </p:nvSpPr>
        <p:spPr bwMode="auto">
          <a:xfrm>
            <a:off x="4165600" y="6242051"/>
            <a:ext cx="3860800"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Arial" charset="0"/>
                <a:ea typeface="+mn-ea"/>
                <a:cs typeface="+mn-cs"/>
              </a:defRPr>
            </a:lvl1pPr>
          </a:lstStyle>
          <a:p>
            <a:pPr>
              <a:defRPr/>
            </a:pPr>
            <a:endParaRPr lang="en-US"/>
          </a:p>
        </p:txBody>
      </p:sp>
      <p:sp>
        <p:nvSpPr>
          <p:cNvPr id="45126" name="Rectangle 70">
            <a:extLst>
              <a:ext uri="{FF2B5EF4-FFF2-40B4-BE49-F238E27FC236}">
                <a16:creationId xmlns:a16="http://schemas.microsoft.com/office/drawing/2014/main" id="{9405E972-3838-DE2B-8688-FA021822E1B6}"/>
              </a:ext>
            </a:extLst>
          </p:cNvPr>
          <p:cNvSpPr>
            <a:spLocks noGrp="1" noChangeArrowheads="1"/>
          </p:cNvSpPr>
          <p:nvPr>
            <p:ph type="sldNum" sz="quarter" idx="4"/>
          </p:nvPr>
        </p:nvSpPr>
        <p:spPr bwMode="auto">
          <a:xfrm>
            <a:off x="8737601" y="6242051"/>
            <a:ext cx="2840567"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DE09A6B5-F15E-5D48-B215-19579B7D7B56}" type="slidenum">
              <a:rPr lang="en-US" altLang="en-SI"/>
              <a:pPr>
                <a:defRPr/>
              </a:pPr>
              <a:t>‹#›</a:t>
            </a:fld>
            <a:endParaRPr lang="en-US" altLang="en-SI"/>
          </a:p>
        </p:txBody>
      </p:sp>
      <p:sp>
        <p:nvSpPr>
          <p:cNvPr id="45127" name="Rectangle 71">
            <a:extLst>
              <a:ext uri="{FF2B5EF4-FFF2-40B4-BE49-F238E27FC236}">
                <a16:creationId xmlns:a16="http://schemas.microsoft.com/office/drawing/2014/main" id="{F8581591-4944-2CA7-91A2-F174274AA684}"/>
              </a:ext>
            </a:extLst>
          </p:cNvPr>
          <p:cNvSpPr>
            <a:spLocks noGrp="1" noChangeArrowheads="1"/>
          </p:cNvSpPr>
          <p:nvPr>
            <p:ph type="body" idx="1"/>
          </p:nvPr>
        </p:nvSpPr>
        <p:spPr bwMode="auto">
          <a:xfrm>
            <a:off x="607484" y="1598613"/>
            <a:ext cx="10968567" cy="4497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8450489"/>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EF2FEA-FC71-2A4C-8473-C9B389C53315}" type="datetimeFigureOut">
              <a:rPr lang="en-SI" smtClean="0"/>
              <a:t>12/14/2024</a:t>
            </a:fld>
            <a:endParaRPr lang="en-S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I"/>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2BBD8B-74F0-EA41-B6F4-F90516C63FC0}" type="slidenum">
              <a:rPr lang="en-SI" smtClean="0"/>
              <a:t>‹#›</a:t>
            </a:fld>
            <a:endParaRPr lang="en-SI"/>
          </a:p>
        </p:txBody>
      </p:sp>
      <p:grpSp>
        <p:nvGrpSpPr>
          <p:cNvPr id="7" name="Group 6">
            <a:extLst>
              <a:ext uri="{FF2B5EF4-FFF2-40B4-BE49-F238E27FC236}">
                <a16:creationId xmlns:a16="http://schemas.microsoft.com/office/drawing/2014/main" id="{4E1D70B3-02F0-8F31-D820-A0E6A21344A4}"/>
              </a:ext>
            </a:extLst>
          </p:cNvPr>
          <p:cNvGrpSpPr/>
          <p:nvPr/>
        </p:nvGrpSpPr>
        <p:grpSpPr>
          <a:xfrm>
            <a:off x="179523" y="6121210"/>
            <a:ext cx="6520219" cy="633095"/>
            <a:chOff x="519728" y="10058718"/>
            <a:chExt cx="6520219" cy="633095"/>
          </a:xfrm>
        </p:grpSpPr>
        <p:pic>
          <p:nvPicPr>
            <p:cNvPr id="8" name="Picture 7">
              <a:extLst>
                <a:ext uri="{FF2B5EF4-FFF2-40B4-BE49-F238E27FC236}">
                  <a16:creationId xmlns:a16="http://schemas.microsoft.com/office/drawing/2014/main" id="{958659CB-170E-598D-D8F7-587160668F88}"/>
                </a:ext>
              </a:extLst>
            </p:cNvPr>
            <p:cNvPicPr/>
            <p:nvPr userDrawn="1"/>
          </p:nvPicPr>
          <p:blipFill>
            <a:blip r:embed="rId20">
              <a:extLst>
                <a:ext uri="{28A0092B-C50C-407E-A947-70E740481C1C}">
                  <a14:useLocalDpi xmlns:a14="http://schemas.microsoft.com/office/drawing/2010/main" val="0"/>
                </a:ext>
              </a:extLst>
            </a:blip>
            <a:stretch>
              <a:fillRect/>
            </a:stretch>
          </p:blipFill>
          <p:spPr>
            <a:xfrm>
              <a:off x="519728" y="10058718"/>
              <a:ext cx="2218055" cy="633095"/>
            </a:xfrm>
            <a:prstGeom prst="rect">
              <a:avLst/>
            </a:prstGeom>
          </p:spPr>
        </p:pic>
        <p:sp>
          <p:nvSpPr>
            <p:cNvPr id="9" name="TextBox 8">
              <a:extLst>
                <a:ext uri="{FF2B5EF4-FFF2-40B4-BE49-F238E27FC236}">
                  <a16:creationId xmlns:a16="http://schemas.microsoft.com/office/drawing/2014/main" id="{D6C24609-BF50-1F34-D366-2FBD024B2016}"/>
                </a:ext>
              </a:extLst>
            </p:cNvPr>
            <p:cNvSpPr txBox="1"/>
            <p:nvPr userDrawn="1"/>
          </p:nvSpPr>
          <p:spPr>
            <a:xfrm>
              <a:off x="2796720" y="10142137"/>
              <a:ext cx="4243227" cy="461665"/>
            </a:xfrm>
            <a:prstGeom prst="rect">
              <a:avLst/>
            </a:prstGeom>
            <a:noFill/>
          </p:spPr>
          <p:txBody>
            <a:bodyPr wrap="square" rtlCol="0">
              <a:spAutoFit/>
            </a:bodyPr>
            <a:lstStyle/>
            <a:p>
              <a:r>
                <a:rPr lang="en-GB" sz="800" dirty="0"/>
                <a:t>Reference number: 618596-EPP-1-2020-1-SE-EPPKA2-CBHE-JP</a:t>
              </a:r>
              <a:br>
                <a:rPr lang="en-GB" sz="800" dirty="0"/>
              </a:br>
              <a:r>
                <a:rPr lang="en-GB" sz="800" dirty="0"/>
                <a:t>This publication [communication] reflects the views only of the authors, and the Commission cannot be held responsible for any use, which may be made of the information contained therein.</a:t>
              </a:r>
            </a:p>
          </p:txBody>
        </p:sp>
      </p:grpSp>
      <p:pic>
        <p:nvPicPr>
          <p:cNvPr id="10" name="Picture 9">
            <a:extLst>
              <a:ext uri="{FF2B5EF4-FFF2-40B4-BE49-F238E27FC236}">
                <a16:creationId xmlns:a16="http://schemas.microsoft.com/office/drawing/2014/main" id="{FDC89A0C-ED92-1BA7-2F02-CF892D603ED5}"/>
              </a:ext>
            </a:extLst>
          </p:cNvPr>
          <p:cNvPicPr>
            <a:picLocks noChangeAspect="1"/>
          </p:cNvPicPr>
          <p:nvPr/>
        </p:nvPicPr>
        <p:blipFill>
          <a:blip r:embed="rId21"/>
          <a:stretch>
            <a:fillRect/>
          </a:stretch>
        </p:blipFill>
        <p:spPr>
          <a:xfrm>
            <a:off x="11058439" y="5504807"/>
            <a:ext cx="1074143" cy="1309111"/>
          </a:xfrm>
          <a:prstGeom prst="rect">
            <a:avLst/>
          </a:prstGeom>
        </p:spPr>
      </p:pic>
    </p:spTree>
    <p:extLst>
      <p:ext uri="{BB962C8B-B14F-4D97-AF65-F5344CB8AC3E}">
        <p14:creationId xmlns:p14="http://schemas.microsoft.com/office/powerpoint/2010/main" val="140444528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6.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7.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8.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9.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13.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jpe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39753-8A89-8A3E-77D1-C85DFC6CB0D1}"/>
              </a:ext>
            </a:extLst>
          </p:cNvPr>
          <p:cNvSpPr>
            <a:spLocks noGrp="1"/>
          </p:cNvSpPr>
          <p:nvPr>
            <p:ph type="ctrTitle"/>
          </p:nvPr>
        </p:nvSpPr>
        <p:spPr>
          <a:xfrm>
            <a:off x="1524000" y="683634"/>
            <a:ext cx="9144000" cy="2387600"/>
          </a:xfrm>
        </p:spPr>
        <p:txBody>
          <a:bodyPr/>
          <a:lstStyle/>
          <a:p>
            <a:r>
              <a:rPr lang="en-GB">
                <a:solidFill>
                  <a:srgbClr val="C00000"/>
                </a:solidFill>
              </a:rPr>
              <a:t>4.9 </a:t>
            </a:r>
            <a:r>
              <a:rPr lang="en-GB" dirty="0">
                <a:solidFill>
                  <a:srgbClr val="C00000"/>
                </a:solidFill>
              </a:rPr>
              <a:t>ASSESING AND MEASURING IN PD / 2</a:t>
            </a:r>
            <a:endParaRPr lang="en-SI" dirty="0"/>
          </a:p>
        </p:txBody>
      </p:sp>
      <p:grpSp>
        <p:nvGrpSpPr>
          <p:cNvPr id="7" name="Group 6">
            <a:extLst>
              <a:ext uri="{FF2B5EF4-FFF2-40B4-BE49-F238E27FC236}">
                <a16:creationId xmlns:a16="http://schemas.microsoft.com/office/drawing/2014/main" id="{BAB7F5A4-F292-EEF7-F0AB-147522A36E0C}"/>
              </a:ext>
            </a:extLst>
          </p:cNvPr>
          <p:cNvGrpSpPr/>
          <p:nvPr/>
        </p:nvGrpSpPr>
        <p:grpSpPr>
          <a:xfrm>
            <a:off x="1384350" y="4044145"/>
            <a:ext cx="9283650" cy="2130221"/>
            <a:chOff x="1610475" y="3648076"/>
            <a:chExt cx="9306674" cy="2135504"/>
          </a:xfrm>
        </p:grpSpPr>
        <p:sp>
          <p:nvSpPr>
            <p:cNvPr id="8" name="Subtitle 2">
              <a:extLst>
                <a:ext uri="{FF2B5EF4-FFF2-40B4-BE49-F238E27FC236}">
                  <a16:creationId xmlns:a16="http://schemas.microsoft.com/office/drawing/2014/main" id="{85C25C18-D4A1-CE8C-6E03-95CAE531A175}"/>
                </a:ext>
              </a:extLst>
            </p:cNvPr>
            <p:cNvSpPr txBox="1">
              <a:spLocks/>
            </p:cNvSpPr>
            <p:nvPr/>
          </p:nvSpPr>
          <p:spPr>
            <a:xfrm>
              <a:off x="1610475" y="3648076"/>
              <a:ext cx="9144000" cy="633095"/>
            </a:xfrm>
            <a:prstGeom prst="rect">
              <a:avLst/>
            </a:prstGeom>
          </p:spPr>
          <p:txBody>
            <a:bodyPr vert="horz" lIns="91214" tIns="45607" rIns="91214" bIns="45607"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br>
                <a:rPr lang="en-SE" sz="2394" dirty="0"/>
              </a:br>
              <a:r>
                <a:rPr lang="sl-SI" sz="2394" dirty="0"/>
                <a:t>GP</a:t>
              </a:r>
              <a:r>
                <a:rPr lang="en-US" sz="2394" dirty="0"/>
                <a:t>2</a:t>
              </a:r>
              <a:r>
                <a:rPr lang="sl-SI" sz="2394" dirty="0"/>
                <a:t> - </a:t>
              </a:r>
              <a:r>
                <a:rPr lang="en-US" sz="2394" dirty="0"/>
                <a:t>Clinical assessment and outcome measurement</a:t>
              </a:r>
              <a:endParaRPr lang="en-SE" sz="2394" dirty="0"/>
            </a:p>
          </p:txBody>
        </p:sp>
        <p:sp>
          <p:nvSpPr>
            <p:cNvPr id="9" name="Subtitle 2">
              <a:extLst>
                <a:ext uri="{FF2B5EF4-FFF2-40B4-BE49-F238E27FC236}">
                  <a16:creationId xmlns:a16="http://schemas.microsoft.com/office/drawing/2014/main" id="{74E2B219-22E8-D0B5-9EC2-47D2932FE3D0}"/>
                </a:ext>
              </a:extLst>
            </p:cNvPr>
            <p:cNvSpPr txBox="1">
              <a:spLocks/>
            </p:cNvSpPr>
            <p:nvPr/>
          </p:nvSpPr>
          <p:spPr>
            <a:xfrm>
              <a:off x="1773149" y="4418648"/>
              <a:ext cx="9144000" cy="1364932"/>
            </a:xfrm>
            <a:prstGeom prst="rect">
              <a:avLst/>
            </a:prstGeom>
          </p:spPr>
          <p:txBody>
            <a:bodyPr vert="horz" lIns="91214" tIns="45607" rIns="91214" bIns="45607"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en-GB" sz="2394" dirty="0" err="1">
                  <a:solidFill>
                    <a:prstClr val="black"/>
                  </a:solidFill>
                  <a:latin typeface="Calibri" panose="020F0502020204030204"/>
                </a:rPr>
                <a:t>Zvezdan</a:t>
              </a:r>
              <a:r>
                <a:rPr lang="en-GB" sz="2394" dirty="0">
                  <a:solidFill>
                    <a:prstClr val="black"/>
                  </a:solidFill>
                  <a:latin typeface="Calibri" panose="020F0502020204030204"/>
                </a:rPr>
                <a:t> </a:t>
              </a:r>
              <a:r>
                <a:rPr lang="en-GB" sz="2394" dirty="0" err="1">
                  <a:solidFill>
                    <a:prstClr val="black"/>
                  </a:solidFill>
                  <a:latin typeface="Calibri" panose="020F0502020204030204"/>
                </a:rPr>
                <a:t>Pirto</a:t>
              </a:r>
              <a:r>
                <a:rPr lang="sr-Latn-RS" sz="2394" dirty="0">
                  <a:solidFill>
                    <a:prstClr val="black"/>
                  </a:solidFill>
                  <a:latin typeface="Calibri" panose="020F0502020204030204"/>
                </a:rPr>
                <a:t>š</a:t>
              </a:r>
              <a:r>
                <a:rPr lang="en-GB" sz="2394" dirty="0" err="1">
                  <a:solidFill>
                    <a:prstClr val="black"/>
                  </a:solidFill>
                  <a:latin typeface="Calibri" panose="020F0502020204030204"/>
                </a:rPr>
                <a:t>ek</a:t>
              </a:r>
              <a:br>
                <a:rPr lang="en-GB" sz="2394" dirty="0">
                  <a:solidFill>
                    <a:prstClr val="black"/>
                  </a:solidFill>
                  <a:latin typeface="Calibri" panose="020F0502020204030204"/>
                </a:rPr>
              </a:br>
              <a:r>
                <a:rPr lang="en-GB" sz="2394" dirty="0">
                  <a:solidFill>
                    <a:prstClr val="black"/>
                  </a:solidFill>
                  <a:latin typeface="Calibri" panose="020F0502020204030204"/>
                </a:rPr>
                <a:t>University of Ljubljana</a:t>
              </a:r>
            </a:p>
          </p:txBody>
        </p:sp>
      </p:grpSp>
    </p:spTree>
    <p:extLst>
      <p:ext uri="{BB962C8B-B14F-4D97-AF65-F5344CB8AC3E}">
        <p14:creationId xmlns:p14="http://schemas.microsoft.com/office/powerpoint/2010/main" val="342515243"/>
      </p:ext>
    </p:extLst>
  </p:cSld>
  <p:clrMapOvr>
    <a:masterClrMapping/>
  </p:clrMapOvr>
  <mc:AlternateContent xmlns:mc="http://schemas.openxmlformats.org/markup-compatibility/2006" xmlns:p14="http://schemas.microsoft.com/office/powerpoint/2010/main">
    <mc:Choice Requires="p14">
      <p:transition spd="slow" p14:dur="2000" advTm="7625"/>
    </mc:Choice>
    <mc:Fallback xmlns="">
      <p:transition spd="slow" advTm="762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C77B8-4463-2A84-5D89-352E4F10F2AA}"/>
              </a:ext>
            </a:extLst>
          </p:cNvPr>
          <p:cNvSpPr>
            <a:spLocks noGrp="1"/>
          </p:cNvSpPr>
          <p:nvPr>
            <p:ph type="title"/>
          </p:nvPr>
        </p:nvSpPr>
        <p:spPr>
          <a:xfrm>
            <a:off x="294468" y="365125"/>
            <a:ext cx="11897532" cy="1325563"/>
          </a:xfrm>
        </p:spPr>
        <p:txBody>
          <a:bodyPr>
            <a:normAutofit fontScale="90000"/>
          </a:bodyPr>
          <a:lstStyle/>
          <a:p>
            <a:r>
              <a:rPr lang="en-SI" dirty="0">
                <a:solidFill>
                  <a:srgbClr val="C00000"/>
                </a:solidFill>
              </a:rPr>
              <a:t>BRADYKINESIA: </a:t>
            </a:r>
            <a:r>
              <a:rPr lang="en-GB" i="1" dirty="0">
                <a:solidFill>
                  <a:srgbClr val="C00000"/>
                </a:solidFill>
              </a:rPr>
              <a:t>QUANTITATIVE MEASUREMENT TOOLS</a:t>
            </a:r>
            <a:br>
              <a:rPr lang="en-GB" dirty="0"/>
            </a:br>
            <a:endParaRPr lang="en-SI" dirty="0"/>
          </a:p>
        </p:txBody>
      </p:sp>
      <p:sp>
        <p:nvSpPr>
          <p:cNvPr id="4" name="Content Placeholder 3">
            <a:extLst>
              <a:ext uri="{FF2B5EF4-FFF2-40B4-BE49-F238E27FC236}">
                <a16:creationId xmlns:a16="http://schemas.microsoft.com/office/drawing/2014/main" id="{9E1227CA-6B06-D886-30B9-8CAE90935DD7}"/>
              </a:ext>
            </a:extLst>
          </p:cNvPr>
          <p:cNvSpPr>
            <a:spLocks noGrp="1"/>
          </p:cNvSpPr>
          <p:nvPr>
            <p:ph idx="1"/>
          </p:nvPr>
        </p:nvSpPr>
        <p:spPr>
          <a:xfrm>
            <a:off x="294468" y="1164821"/>
            <a:ext cx="10515600" cy="5543549"/>
          </a:xfrm>
        </p:spPr>
        <p:txBody>
          <a:bodyPr>
            <a:normAutofit/>
          </a:bodyPr>
          <a:lstStyle/>
          <a:p>
            <a:pPr algn="l">
              <a:buFont typeface="Arial" panose="020B0604020202020204" pitchFamily="34" charset="0"/>
              <a:buChar char="•"/>
            </a:pPr>
            <a:r>
              <a:rPr lang="en-GB" b="1" i="0" dirty="0">
                <a:solidFill>
                  <a:srgbClr val="0D0D0D"/>
                </a:solidFill>
                <a:effectLst/>
                <a:highlight>
                  <a:srgbClr val="FFFFFF"/>
                </a:highlight>
                <a:latin typeface="ui-sans-serif"/>
              </a:rPr>
              <a:t>Timed Tests</a:t>
            </a:r>
            <a:endParaRPr lang="en-GB" b="0" i="0" dirty="0">
              <a:solidFill>
                <a:srgbClr val="0D0D0D"/>
              </a:solidFill>
              <a:effectLst/>
              <a:highlight>
                <a:srgbClr val="FFFFFF"/>
              </a:highlight>
              <a:latin typeface="ui-sans-serif"/>
            </a:endParaRPr>
          </a:p>
          <a:p>
            <a:pPr marL="742950" lvl="1" indent="-285750" algn="l">
              <a:buFont typeface="Arial" panose="020B0604020202020204" pitchFamily="34" charset="0"/>
              <a:buChar char="•"/>
            </a:pPr>
            <a:r>
              <a:rPr lang="en-GB" b="1" i="0" dirty="0">
                <a:solidFill>
                  <a:srgbClr val="0D0D0D"/>
                </a:solidFill>
                <a:effectLst/>
                <a:highlight>
                  <a:srgbClr val="FFFFFF"/>
                </a:highlight>
                <a:latin typeface="ui-sans-serif"/>
              </a:rPr>
              <a:t>Examples</a:t>
            </a:r>
            <a:r>
              <a:rPr lang="en-GB" b="0" i="0" dirty="0">
                <a:solidFill>
                  <a:srgbClr val="0D0D0D"/>
                </a:solidFill>
                <a:effectLst/>
                <a:highlight>
                  <a:srgbClr val="FFFFFF"/>
                </a:highlight>
                <a:latin typeface="ui-sans-serif"/>
              </a:rPr>
              <a:t>: Timed Up and Go (TUG) test, and finger tapping speed test.</a:t>
            </a:r>
          </a:p>
          <a:p>
            <a:pPr marL="742950" lvl="1" indent="-285750" algn="l">
              <a:buFont typeface="Arial" panose="020B0604020202020204" pitchFamily="34" charset="0"/>
              <a:buChar char="•"/>
            </a:pPr>
            <a:r>
              <a:rPr lang="en-GB" b="1" i="0" dirty="0">
                <a:solidFill>
                  <a:srgbClr val="0D0D0D"/>
                </a:solidFill>
                <a:effectLst/>
                <a:highlight>
                  <a:srgbClr val="FFFFFF"/>
                </a:highlight>
                <a:latin typeface="ui-sans-serif"/>
              </a:rPr>
              <a:t>Procedure</a:t>
            </a:r>
            <a:r>
              <a:rPr lang="en-GB" b="0" i="0" dirty="0">
                <a:solidFill>
                  <a:srgbClr val="0D0D0D"/>
                </a:solidFill>
                <a:effectLst/>
                <a:highlight>
                  <a:srgbClr val="FFFFFF"/>
                </a:highlight>
                <a:latin typeface="ui-sans-serif"/>
              </a:rPr>
              <a:t>:</a:t>
            </a:r>
          </a:p>
          <a:p>
            <a:pPr marL="1143000" lvl="2" indent="-228600" algn="l">
              <a:buFont typeface="Arial" panose="020B0604020202020204" pitchFamily="34" charset="0"/>
              <a:buChar char="•"/>
            </a:pPr>
            <a:r>
              <a:rPr lang="en-GB" b="1" i="0" dirty="0">
                <a:solidFill>
                  <a:srgbClr val="0D0D0D"/>
                </a:solidFill>
                <a:effectLst/>
                <a:highlight>
                  <a:srgbClr val="FFFFFF"/>
                </a:highlight>
                <a:latin typeface="ui-sans-serif"/>
              </a:rPr>
              <a:t>TUG Test</a:t>
            </a:r>
            <a:r>
              <a:rPr lang="en-GB" b="0" i="0" dirty="0">
                <a:solidFill>
                  <a:srgbClr val="0D0D0D"/>
                </a:solidFill>
                <a:effectLst/>
                <a:highlight>
                  <a:srgbClr val="FFFFFF"/>
                </a:highlight>
                <a:latin typeface="ui-sans-serif"/>
              </a:rPr>
              <a:t>: Measures the time taken to stand up from a chair, walk 3 meters, turn, walk back, and sit down.</a:t>
            </a:r>
          </a:p>
          <a:p>
            <a:pPr marL="1143000" lvl="2" indent="-228600" algn="l">
              <a:buFont typeface="Arial" panose="020B0604020202020204" pitchFamily="34" charset="0"/>
              <a:buChar char="•"/>
            </a:pPr>
            <a:r>
              <a:rPr lang="en-GB" b="1" i="0" dirty="0">
                <a:solidFill>
                  <a:srgbClr val="0D0D0D"/>
                </a:solidFill>
                <a:effectLst/>
                <a:highlight>
                  <a:srgbClr val="FFFFFF"/>
                </a:highlight>
                <a:latin typeface="ui-sans-serif"/>
              </a:rPr>
              <a:t>Finger Tapping Test</a:t>
            </a:r>
            <a:r>
              <a:rPr lang="en-GB" b="0" i="0" dirty="0">
                <a:solidFill>
                  <a:srgbClr val="0D0D0D"/>
                </a:solidFill>
                <a:effectLst/>
                <a:highlight>
                  <a:srgbClr val="FFFFFF"/>
                </a:highlight>
                <a:latin typeface="ui-sans-serif"/>
              </a:rPr>
              <a:t>: Measures the number of taps in a specific duration (usually 10 seconds).</a:t>
            </a:r>
          </a:p>
          <a:p>
            <a:pPr marL="1143000" lvl="2" indent="-228600" algn="l">
              <a:buFont typeface="Arial" panose="020B0604020202020204" pitchFamily="34" charset="0"/>
              <a:buChar char="•"/>
            </a:pPr>
            <a:endParaRPr lang="en-GB" b="0" i="0" dirty="0">
              <a:solidFill>
                <a:srgbClr val="0D0D0D"/>
              </a:solidFill>
              <a:effectLst/>
              <a:highlight>
                <a:srgbClr val="FFFFFF"/>
              </a:highlight>
              <a:latin typeface="ui-sans-serif"/>
            </a:endParaRPr>
          </a:p>
          <a:p>
            <a:pPr algn="l">
              <a:buFont typeface="Arial" panose="020B0604020202020204" pitchFamily="34" charset="0"/>
              <a:buChar char="•"/>
            </a:pPr>
            <a:r>
              <a:rPr lang="en-GB" b="1" i="0" dirty="0">
                <a:solidFill>
                  <a:srgbClr val="0D0D0D"/>
                </a:solidFill>
                <a:effectLst/>
                <a:highlight>
                  <a:srgbClr val="FFFFFF"/>
                </a:highlight>
                <a:latin typeface="ui-sans-serif"/>
              </a:rPr>
              <a:t>Electronic Devices and Sensors</a:t>
            </a:r>
            <a:endParaRPr lang="en-GB" b="0" i="0" dirty="0">
              <a:solidFill>
                <a:srgbClr val="0D0D0D"/>
              </a:solidFill>
              <a:effectLst/>
              <a:highlight>
                <a:srgbClr val="FFFFFF"/>
              </a:highlight>
              <a:latin typeface="ui-sans-serif"/>
            </a:endParaRPr>
          </a:p>
          <a:p>
            <a:pPr marL="742950" lvl="1" indent="-285750" algn="l">
              <a:buFont typeface="Arial" panose="020B0604020202020204" pitchFamily="34" charset="0"/>
              <a:buChar char="•"/>
            </a:pPr>
            <a:r>
              <a:rPr lang="en-GB" b="1" i="0" dirty="0">
                <a:solidFill>
                  <a:srgbClr val="0D0D0D"/>
                </a:solidFill>
                <a:effectLst/>
                <a:highlight>
                  <a:srgbClr val="FFFFFF"/>
                </a:highlight>
                <a:latin typeface="ui-sans-serif"/>
              </a:rPr>
              <a:t>Accelerometers and Gyroscopes</a:t>
            </a:r>
            <a:endParaRPr lang="en-GB" b="0" i="0" dirty="0">
              <a:solidFill>
                <a:srgbClr val="0D0D0D"/>
              </a:solidFill>
              <a:effectLst/>
              <a:highlight>
                <a:srgbClr val="FFFFFF"/>
              </a:highlight>
              <a:latin typeface="ui-sans-serif"/>
            </a:endParaRPr>
          </a:p>
          <a:p>
            <a:pPr marL="1143000" lvl="2" indent="-228600" algn="l">
              <a:buFont typeface="Arial" panose="020B0604020202020204" pitchFamily="34" charset="0"/>
              <a:buChar char="•"/>
            </a:pPr>
            <a:r>
              <a:rPr lang="en-GB" b="1" i="0" dirty="0">
                <a:solidFill>
                  <a:srgbClr val="0D0D0D"/>
                </a:solidFill>
                <a:effectLst/>
                <a:highlight>
                  <a:srgbClr val="FFFFFF"/>
                </a:highlight>
                <a:latin typeface="ui-sans-serif"/>
              </a:rPr>
              <a:t>Usage</a:t>
            </a:r>
            <a:r>
              <a:rPr lang="en-GB" b="0" i="0" dirty="0">
                <a:solidFill>
                  <a:srgbClr val="0D0D0D"/>
                </a:solidFill>
                <a:effectLst/>
                <a:highlight>
                  <a:srgbClr val="FFFFFF"/>
                </a:highlight>
                <a:latin typeface="ui-sans-serif"/>
              </a:rPr>
              <a:t>: Worn on the body to capture movement data.</a:t>
            </a:r>
          </a:p>
          <a:p>
            <a:pPr marL="1143000" lvl="2" indent="-228600" algn="l">
              <a:buFont typeface="Arial" panose="020B0604020202020204" pitchFamily="34" charset="0"/>
              <a:buChar char="•"/>
            </a:pPr>
            <a:r>
              <a:rPr lang="en-GB" b="1" i="0" dirty="0">
                <a:solidFill>
                  <a:srgbClr val="0D0D0D"/>
                </a:solidFill>
                <a:effectLst/>
                <a:highlight>
                  <a:srgbClr val="FFFFFF"/>
                </a:highlight>
                <a:latin typeface="ui-sans-serif"/>
              </a:rPr>
              <a:t>Benefits</a:t>
            </a:r>
            <a:r>
              <a:rPr lang="en-GB" b="0" i="0" dirty="0">
                <a:solidFill>
                  <a:srgbClr val="0D0D0D"/>
                </a:solidFill>
                <a:effectLst/>
                <a:highlight>
                  <a:srgbClr val="FFFFFF"/>
                </a:highlight>
                <a:latin typeface="ui-sans-serif"/>
              </a:rPr>
              <a:t>: Provide precise, objective measurements of movement amplitude and speed.</a:t>
            </a:r>
          </a:p>
          <a:p>
            <a:pPr marL="742950" lvl="1" indent="-285750" algn="l">
              <a:buFont typeface="Arial" panose="020B0604020202020204" pitchFamily="34" charset="0"/>
              <a:buChar char="•"/>
            </a:pPr>
            <a:r>
              <a:rPr lang="en-GB" b="1" i="0" dirty="0">
                <a:solidFill>
                  <a:srgbClr val="0D0D0D"/>
                </a:solidFill>
                <a:effectLst/>
                <a:highlight>
                  <a:srgbClr val="FFFFFF"/>
                </a:highlight>
                <a:latin typeface="ui-sans-serif"/>
              </a:rPr>
              <a:t>Smartphone Applications</a:t>
            </a:r>
            <a:endParaRPr lang="en-GB" b="0" i="0" dirty="0">
              <a:solidFill>
                <a:srgbClr val="0D0D0D"/>
              </a:solidFill>
              <a:effectLst/>
              <a:highlight>
                <a:srgbClr val="FFFFFF"/>
              </a:highlight>
              <a:latin typeface="ui-sans-serif"/>
            </a:endParaRPr>
          </a:p>
          <a:p>
            <a:pPr marL="1143000" lvl="2" indent="-228600" algn="l">
              <a:buFont typeface="Arial" panose="020B0604020202020204" pitchFamily="34" charset="0"/>
              <a:buChar char="•"/>
            </a:pPr>
            <a:r>
              <a:rPr lang="en-GB" b="1" i="0" dirty="0">
                <a:solidFill>
                  <a:srgbClr val="0D0D0D"/>
                </a:solidFill>
                <a:effectLst/>
                <a:highlight>
                  <a:srgbClr val="FFFFFF"/>
                </a:highlight>
                <a:latin typeface="ui-sans-serif"/>
              </a:rPr>
              <a:t>Functionality</a:t>
            </a:r>
            <a:r>
              <a:rPr lang="en-GB" b="0" i="0" dirty="0">
                <a:solidFill>
                  <a:srgbClr val="0D0D0D"/>
                </a:solidFill>
                <a:effectLst/>
                <a:highlight>
                  <a:srgbClr val="FFFFFF"/>
                </a:highlight>
                <a:latin typeface="ui-sans-serif"/>
              </a:rPr>
              <a:t>: Utilize built-in sensors to assess motor symptoms, including bradykinesia, through guided tasks and exercises.</a:t>
            </a:r>
          </a:p>
          <a:p>
            <a:pPr marL="742950" lvl="1" indent="-285750" algn="l">
              <a:buFont typeface="+mj-lt"/>
              <a:buAutoNum type="arabicPeriod"/>
            </a:pPr>
            <a:endParaRPr lang="en-GB" b="0" i="0" dirty="0">
              <a:solidFill>
                <a:srgbClr val="0D0D0D"/>
              </a:solidFill>
              <a:effectLst/>
              <a:highlight>
                <a:srgbClr val="FFFFFF"/>
              </a:highlight>
              <a:latin typeface="ui-sans-serif"/>
            </a:endParaRPr>
          </a:p>
        </p:txBody>
      </p:sp>
    </p:spTree>
    <p:extLst>
      <p:ext uri="{BB962C8B-B14F-4D97-AF65-F5344CB8AC3E}">
        <p14:creationId xmlns:p14="http://schemas.microsoft.com/office/powerpoint/2010/main" val="4025992613"/>
      </p:ext>
    </p:extLst>
  </p:cSld>
  <p:clrMapOvr>
    <a:masterClrMapping/>
  </p:clrMapOvr>
  <mc:AlternateContent xmlns:mc="http://schemas.openxmlformats.org/markup-compatibility/2006" xmlns:p14="http://schemas.microsoft.com/office/powerpoint/2010/main">
    <mc:Choice Requires="p14">
      <p:transition spd="slow" p14:dur="2000" advTm="84515"/>
    </mc:Choice>
    <mc:Fallback xmlns="">
      <p:transition spd="slow" advTm="8451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C77B8-4463-2A84-5D89-352E4F10F2AA}"/>
              </a:ext>
            </a:extLst>
          </p:cNvPr>
          <p:cNvSpPr>
            <a:spLocks noGrp="1"/>
          </p:cNvSpPr>
          <p:nvPr>
            <p:ph type="title"/>
          </p:nvPr>
        </p:nvSpPr>
        <p:spPr>
          <a:xfrm>
            <a:off x="361950" y="681037"/>
            <a:ext cx="11830050" cy="1009651"/>
          </a:xfrm>
        </p:spPr>
        <p:txBody>
          <a:bodyPr>
            <a:normAutofit fontScale="90000"/>
          </a:bodyPr>
          <a:lstStyle/>
          <a:p>
            <a:r>
              <a:rPr lang="en-SI" dirty="0">
                <a:solidFill>
                  <a:srgbClr val="C00000"/>
                </a:solidFill>
              </a:rPr>
              <a:t>BRADYKINESIA</a:t>
            </a:r>
            <a:r>
              <a:rPr lang="en-SI" i="1" dirty="0">
                <a:solidFill>
                  <a:srgbClr val="C00000"/>
                </a:solidFill>
              </a:rPr>
              <a:t>:  </a:t>
            </a:r>
            <a:r>
              <a:rPr lang="en-GB" i="1" dirty="0">
                <a:solidFill>
                  <a:srgbClr val="C00000"/>
                </a:solidFill>
              </a:rPr>
              <a:t>ADVANCED IMAGING &amp; SENSORS</a:t>
            </a:r>
            <a:br>
              <a:rPr lang="en-GB" i="1" dirty="0">
                <a:solidFill>
                  <a:srgbClr val="C00000"/>
                </a:solidFill>
              </a:rPr>
            </a:br>
            <a:endParaRPr lang="en-SI" i="1" dirty="0">
              <a:solidFill>
                <a:srgbClr val="C00000"/>
              </a:solidFill>
            </a:endParaRPr>
          </a:p>
        </p:txBody>
      </p:sp>
      <p:sp>
        <p:nvSpPr>
          <p:cNvPr id="4" name="Content Placeholder 3">
            <a:extLst>
              <a:ext uri="{FF2B5EF4-FFF2-40B4-BE49-F238E27FC236}">
                <a16:creationId xmlns:a16="http://schemas.microsoft.com/office/drawing/2014/main" id="{9E1227CA-6B06-D886-30B9-8CAE90935DD7}"/>
              </a:ext>
            </a:extLst>
          </p:cNvPr>
          <p:cNvSpPr>
            <a:spLocks noGrp="1"/>
          </p:cNvSpPr>
          <p:nvPr>
            <p:ph idx="1"/>
          </p:nvPr>
        </p:nvSpPr>
        <p:spPr>
          <a:xfrm>
            <a:off x="361950" y="1041515"/>
            <a:ext cx="8920942" cy="5314949"/>
          </a:xfrm>
        </p:spPr>
        <p:txBody>
          <a:bodyPr>
            <a:normAutofit fontScale="92500" lnSpcReduction="10000"/>
          </a:bodyPr>
          <a:lstStyle/>
          <a:p>
            <a:pPr marL="0" indent="0" algn="l">
              <a:buNone/>
            </a:pPr>
            <a:endParaRPr lang="en-GB" b="1" i="0" dirty="0">
              <a:solidFill>
                <a:srgbClr val="0D0D0D"/>
              </a:solidFill>
              <a:effectLst/>
              <a:highlight>
                <a:srgbClr val="FFFFFF"/>
              </a:highlight>
              <a:latin typeface="ui-sans-serif"/>
            </a:endParaRPr>
          </a:p>
          <a:p>
            <a:pPr algn="l">
              <a:buFont typeface="Arial" panose="020B0604020202020204" pitchFamily="34" charset="0"/>
              <a:buChar char="•"/>
            </a:pPr>
            <a:r>
              <a:rPr lang="en-GB" b="1" i="0" dirty="0">
                <a:solidFill>
                  <a:srgbClr val="0D0D0D"/>
                </a:solidFill>
                <a:effectLst/>
                <a:highlight>
                  <a:srgbClr val="FFFFFF"/>
                </a:highlight>
                <a:latin typeface="ui-sans-serif"/>
              </a:rPr>
              <a:t>Dopamine Transporter (DAT) Imaging</a:t>
            </a:r>
            <a:endParaRPr lang="en-GB" b="0" i="0" dirty="0">
              <a:solidFill>
                <a:srgbClr val="0D0D0D"/>
              </a:solidFill>
              <a:effectLst/>
              <a:highlight>
                <a:srgbClr val="FFFFFF"/>
              </a:highlight>
              <a:latin typeface="ui-sans-serif"/>
            </a:endParaRPr>
          </a:p>
          <a:p>
            <a:pPr marL="742950" lvl="1" indent="-285750" algn="l">
              <a:buFont typeface="Arial" panose="020B0604020202020204" pitchFamily="34" charset="0"/>
              <a:buChar char="•"/>
            </a:pPr>
            <a:r>
              <a:rPr lang="en-GB" b="0" i="0" dirty="0">
                <a:solidFill>
                  <a:srgbClr val="0D0D0D"/>
                </a:solidFill>
                <a:effectLst/>
                <a:highlight>
                  <a:srgbClr val="FFFFFF"/>
                </a:highlight>
                <a:latin typeface="ui-sans-serif"/>
              </a:rPr>
              <a:t>Uses Single Photon Emission Computed Tomography (SPECT) or Positron Emission Tomography (PET) to visualize dopamine transporter levels in the brain.</a:t>
            </a:r>
          </a:p>
          <a:p>
            <a:pPr marL="742950" lvl="1" indent="-285750" algn="l">
              <a:buFont typeface="Arial" panose="020B0604020202020204" pitchFamily="34" charset="0"/>
              <a:buChar char="•"/>
            </a:pPr>
            <a:r>
              <a:rPr lang="en-GB" b="0" i="0" dirty="0">
                <a:solidFill>
                  <a:srgbClr val="0D0D0D"/>
                </a:solidFill>
                <a:effectLst/>
                <a:highlight>
                  <a:srgbClr val="FFFFFF"/>
                </a:highlight>
                <a:latin typeface="ui-sans-serif"/>
              </a:rPr>
              <a:t>Correlates with the severity of bradykinesia and other motor symptoms by showing dopamine deficiency.</a:t>
            </a:r>
          </a:p>
          <a:p>
            <a:pPr marL="742950" lvl="1" indent="-285750" algn="l">
              <a:buFont typeface="Arial" panose="020B0604020202020204" pitchFamily="34" charset="0"/>
              <a:buChar char="•"/>
            </a:pPr>
            <a:endParaRPr lang="en-GB" b="0" i="0" dirty="0">
              <a:solidFill>
                <a:srgbClr val="0D0D0D"/>
              </a:solidFill>
              <a:effectLst/>
              <a:highlight>
                <a:srgbClr val="FFFFFF"/>
              </a:highlight>
              <a:latin typeface="ui-sans-serif"/>
            </a:endParaRPr>
          </a:p>
          <a:p>
            <a:pPr algn="l">
              <a:buFont typeface="Arial" panose="020B0604020202020204" pitchFamily="34" charset="0"/>
              <a:buChar char="•"/>
            </a:pPr>
            <a:r>
              <a:rPr lang="en-GB" b="1" i="0" dirty="0">
                <a:solidFill>
                  <a:srgbClr val="0D0D0D"/>
                </a:solidFill>
                <a:effectLst/>
                <a:highlight>
                  <a:srgbClr val="FFFFFF"/>
                </a:highlight>
                <a:latin typeface="ui-sans-serif"/>
              </a:rPr>
              <a:t>Kinematic Analysis</a:t>
            </a:r>
            <a:endParaRPr lang="en-GB" b="0" i="0" dirty="0">
              <a:solidFill>
                <a:srgbClr val="0D0D0D"/>
              </a:solidFill>
              <a:effectLst/>
              <a:highlight>
                <a:srgbClr val="FFFFFF"/>
              </a:highlight>
              <a:latin typeface="ui-sans-serif"/>
            </a:endParaRPr>
          </a:p>
          <a:p>
            <a:pPr marL="742950" lvl="1" indent="-285750" algn="l">
              <a:buFont typeface="Arial" panose="020B0604020202020204" pitchFamily="34" charset="0"/>
              <a:buChar char="•"/>
            </a:pPr>
            <a:r>
              <a:rPr lang="en-GB" b="0" i="0" dirty="0">
                <a:solidFill>
                  <a:srgbClr val="0D0D0D"/>
                </a:solidFill>
                <a:effectLst/>
                <a:highlight>
                  <a:srgbClr val="FFFFFF"/>
                </a:highlight>
                <a:latin typeface="ui-sans-serif"/>
              </a:rPr>
              <a:t>Involves capturing detailed motion data using motion capture systems or wearable sensors.</a:t>
            </a:r>
          </a:p>
          <a:p>
            <a:pPr marL="742950" lvl="1" indent="-285750" algn="l">
              <a:buFont typeface="Arial" panose="020B0604020202020204" pitchFamily="34" charset="0"/>
              <a:buChar char="•"/>
            </a:pPr>
            <a:r>
              <a:rPr lang="en-GB" b="1" i="0" dirty="0">
                <a:solidFill>
                  <a:srgbClr val="0D0D0D"/>
                </a:solidFill>
                <a:effectLst/>
                <a:highlight>
                  <a:srgbClr val="FFFFFF"/>
                </a:highlight>
                <a:latin typeface="ui-sans-serif"/>
              </a:rPr>
              <a:t>Parameters Assessed</a:t>
            </a:r>
            <a:r>
              <a:rPr lang="en-GB" b="0" i="0" dirty="0">
                <a:solidFill>
                  <a:srgbClr val="0D0D0D"/>
                </a:solidFill>
                <a:effectLst/>
                <a:highlight>
                  <a:srgbClr val="FFFFFF"/>
                </a:highlight>
                <a:latin typeface="ui-sans-serif"/>
              </a:rPr>
              <a:t>: Speed, amplitude, and coordination of movements during specific tasks.</a:t>
            </a:r>
          </a:p>
          <a:p>
            <a:pPr marL="742950" lvl="1" indent="-285750" algn="l">
              <a:buFont typeface="Arial" panose="020B0604020202020204" pitchFamily="34" charset="0"/>
              <a:buChar char="•"/>
            </a:pPr>
            <a:r>
              <a:rPr lang="en-GB" b="1" i="0" dirty="0">
                <a:solidFill>
                  <a:srgbClr val="0D0D0D"/>
                </a:solidFill>
                <a:effectLst/>
                <a:highlight>
                  <a:srgbClr val="FFFFFF"/>
                </a:highlight>
                <a:latin typeface="ui-sans-serif"/>
              </a:rPr>
              <a:t>Applications</a:t>
            </a:r>
            <a:r>
              <a:rPr lang="en-GB" b="0" i="0" dirty="0">
                <a:solidFill>
                  <a:srgbClr val="0D0D0D"/>
                </a:solidFill>
                <a:effectLst/>
                <a:highlight>
                  <a:srgbClr val="FFFFFF"/>
                </a:highlight>
                <a:latin typeface="ui-sans-serif"/>
              </a:rPr>
              <a:t>: Used in research settings to quantify bradykinesia and evaluate the effectiveness of treatments.</a:t>
            </a:r>
            <a:br>
              <a:rPr lang="en-GB" dirty="0"/>
            </a:br>
            <a:endParaRPr lang="en-GB" b="0" i="0" dirty="0">
              <a:solidFill>
                <a:srgbClr val="0D0D0D"/>
              </a:solidFill>
              <a:effectLst/>
              <a:highlight>
                <a:srgbClr val="FFFFFF"/>
              </a:highlight>
              <a:latin typeface="ui-sans-serif"/>
            </a:endParaRPr>
          </a:p>
        </p:txBody>
      </p:sp>
    </p:spTree>
    <p:extLst>
      <p:ext uri="{BB962C8B-B14F-4D97-AF65-F5344CB8AC3E}">
        <p14:creationId xmlns:p14="http://schemas.microsoft.com/office/powerpoint/2010/main" val="51820073"/>
      </p:ext>
    </p:extLst>
  </p:cSld>
  <p:clrMapOvr>
    <a:masterClrMapping/>
  </p:clrMapOvr>
  <mc:AlternateContent xmlns:mc="http://schemas.openxmlformats.org/markup-compatibility/2006" xmlns:p14="http://schemas.microsoft.com/office/powerpoint/2010/main">
    <mc:Choice Requires="p14">
      <p:transition spd="slow" p14:dur="2000" advTm="68134"/>
    </mc:Choice>
    <mc:Fallback xmlns="">
      <p:transition spd="slow" advTm="6813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2923A-2AE7-B41B-746D-FAF66A658B12}"/>
              </a:ext>
            </a:extLst>
          </p:cNvPr>
          <p:cNvSpPr>
            <a:spLocks noGrp="1"/>
          </p:cNvSpPr>
          <p:nvPr>
            <p:ph type="title"/>
          </p:nvPr>
        </p:nvSpPr>
        <p:spPr/>
        <p:txBody>
          <a:bodyPr/>
          <a:lstStyle/>
          <a:p>
            <a:pPr algn="ctr"/>
            <a:r>
              <a:rPr lang="en-SI" dirty="0">
                <a:solidFill>
                  <a:srgbClr val="C00000"/>
                </a:solidFill>
              </a:rPr>
              <a:t>RIGIDITY: CLINICAL EXAM</a:t>
            </a:r>
          </a:p>
        </p:txBody>
      </p:sp>
      <p:sp>
        <p:nvSpPr>
          <p:cNvPr id="3" name="Content Placeholder 2">
            <a:extLst>
              <a:ext uri="{FF2B5EF4-FFF2-40B4-BE49-F238E27FC236}">
                <a16:creationId xmlns:a16="http://schemas.microsoft.com/office/drawing/2014/main" id="{66A4D562-41A4-C6FC-8AF2-C5E490FD4358}"/>
              </a:ext>
            </a:extLst>
          </p:cNvPr>
          <p:cNvSpPr>
            <a:spLocks noGrp="1"/>
          </p:cNvSpPr>
          <p:nvPr>
            <p:ph idx="1"/>
          </p:nvPr>
        </p:nvSpPr>
        <p:spPr>
          <a:xfrm>
            <a:off x="838200" y="562089"/>
            <a:ext cx="10515600" cy="4860925"/>
          </a:xfrm>
        </p:spPr>
        <p:txBody>
          <a:bodyPr>
            <a:normAutofit/>
          </a:bodyPr>
          <a:lstStyle/>
          <a:p>
            <a:pPr marL="0" indent="0" algn="l">
              <a:buNone/>
            </a:pPr>
            <a:endParaRPr lang="en-GB" b="1" i="0" dirty="0">
              <a:solidFill>
                <a:srgbClr val="0D0D0D"/>
              </a:solidFill>
              <a:effectLst/>
              <a:highlight>
                <a:srgbClr val="FFFFFF"/>
              </a:highlight>
              <a:latin typeface="ui-sans-serif"/>
            </a:endParaRPr>
          </a:p>
          <a:p>
            <a:pPr marL="0" indent="0" algn="l">
              <a:buNone/>
            </a:pPr>
            <a:endParaRPr lang="en-GB" b="1" dirty="0">
              <a:solidFill>
                <a:srgbClr val="0D0D0D"/>
              </a:solidFill>
              <a:highlight>
                <a:srgbClr val="FFFFFF"/>
              </a:highlight>
              <a:latin typeface="ui-sans-serif"/>
            </a:endParaRPr>
          </a:p>
          <a:p>
            <a:pPr marL="0" indent="0" algn="l">
              <a:buNone/>
            </a:pPr>
            <a:r>
              <a:rPr lang="en-GB" b="1" i="0" dirty="0">
                <a:solidFill>
                  <a:srgbClr val="0D0D0D"/>
                </a:solidFill>
                <a:effectLst/>
                <a:highlight>
                  <a:srgbClr val="FFFFFF"/>
                </a:highlight>
                <a:latin typeface="ui-sans-serif"/>
              </a:rPr>
              <a:t>Clinical Examination</a:t>
            </a:r>
            <a:r>
              <a:rPr lang="en-GB" b="0" i="0" dirty="0">
                <a:solidFill>
                  <a:srgbClr val="0D0D0D"/>
                </a:solidFill>
                <a:effectLst/>
                <a:highlight>
                  <a:srgbClr val="FFFFFF"/>
                </a:highlight>
                <a:latin typeface="ui-sans-serif"/>
              </a:rPr>
              <a:t>:</a:t>
            </a:r>
          </a:p>
          <a:p>
            <a:pPr marL="742950" lvl="1" indent="-285750" algn="l">
              <a:buFont typeface="+mj-lt"/>
              <a:buAutoNum type="arabicPeriod"/>
            </a:pPr>
            <a:r>
              <a:rPr lang="en-GB" b="0" i="0" dirty="0">
                <a:solidFill>
                  <a:srgbClr val="0D0D0D"/>
                </a:solidFill>
                <a:effectLst/>
                <a:highlight>
                  <a:srgbClr val="FFFFFF"/>
                </a:highlight>
                <a:latin typeface="ui-sans-serif"/>
              </a:rPr>
              <a:t>Performed by a neurologist or trained healthcare professional.</a:t>
            </a:r>
          </a:p>
          <a:p>
            <a:pPr marL="742950" lvl="1" indent="-285750" algn="l">
              <a:buFont typeface="+mj-lt"/>
              <a:buAutoNum type="arabicPeriod"/>
            </a:pPr>
            <a:r>
              <a:rPr lang="en-GB" b="0" i="0" dirty="0">
                <a:solidFill>
                  <a:srgbClr val="0D0D0D"/>
                </a:solidFill>
                <a:effectLst/>
                <a:highlight>
                  <a:srgbClr val="FFFFFF"/>
                </a:highlight>
                <a:latin typeface="ui-sans-serif"/>
              </a:rPr>
              <a:t>Passive movement of limbs: The examiner moves the patient's limbs and assesses resistance.</a:t>
            </a:r>
          </a:p>
          <a:p>
            <a:pPr marL="742950" lvl="1" indent="-285750" algn="l">
              <a:buFont typeface="+mj-lt"/>
              <a:buAutoNum type="arabicPeriod"/>
            </a:pPr>
            <a:r>
              <a:rPr lang="en-GB" b="0" i="0" dirty="0">
                <a:solidFill>
                  <a:srgbClr val="0D0D0D"/>
                </a:solidFill>
                <a:effectLst/>
                <a:highlight>
                  <a:srgbClr val="FFFFFF"/>
                </a:highlight>
                <a:latin typeface="ui-sans-serif"/>
              </a:rPr>
              <a:t>Observation of cogwheel rigidity: A </a:t>
            </a:r>
            <a:r>
              <a:rPr lang="en-GB" b="0" i="0" dirty="0" err="1">
                <a:solidFill>
                  <a:srgbClr val="0D0D0D"/>
                </a:solidFill>
                <a:effectLst/>
                <a:highlight>
                  <a:srgbClr val="FFFFFF"/>
                </a:highlight>
                <a:latin typeface="ui-sans-serif"/>
              </a:rPr>
              <a:t>ratchety</a:t>
            </a:r>
            <a:r>
              <a:rPr lang="en-GB" b="0" i="0" dirty="0">
                <a:solidFill>
                  <a:srgbClr val="0D0D0D"/>
                </a:solidFill>
                <a:effectLst/>
                <a:highlight>
                  <a:srgbClr val="FFFFFF"/>
                </a:highlight>
                <a:latin typeface="ui-sans-serif"/>
              </a:rPr>
              <a:t> resistance felt during passive movement, common in Parkinson’s disease.</a:t>
            </a:r>
          </a:p>
          <a:p>
            <a:endParaRPr lang="en-SI" dirty="0"/>
          </a:p>
        </p:txBody>
      </p:sp>
    </p:spTree>
    <p:extLst>
      <p:ext uri="{BB962C8B-B14F-4D97-AF65-F5344CB8AC3E}">
        <p14:creationId xmlns:p14="http://schemas.microsoft.com/office/powerpoint/2010/main" val="1606001098"/>
      </p:ext>
    </p:extLst>
  </p:cSld>
  <p:clrMapOvr>
    <a:masterClrMapping/>
  </p:clrMapOvr>
  <mc:AlternateContent xmlns:mc="http://schemas.openxmlformats.org/markup-compatibility/2006" xmlns:p14="http://schemas.microsoft.com/office/powerpoint/2010/main">
    <mc:Choice Requires="p14">
      <p:transition spd="slow" p14:dur="2000" advTm="45563"/>
    </mc:Choice>
    <mc:Fallback xmlns="">
      <p:transition spd="slow" advTm="4556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2923A-2AE7-B41B-746D-FAF66A658B12}"/>
              </a:ext>
            </a:extLst>
          </p:cNvPr>
          <p:cNvSpPr>
            <a:spLocks noGrp="1"/>
          </p:cNvSpPr>
          <p:nvPr>
            <p:ph type="title"/>
          </p:nvPr>
        </p:nvSpPr>
        <p:spPr/>
        <p:txBody>
          <a:bodyPr>
            <a:normAutofit/>
          </a:bodyPr>
          <a:lstStyle/>
          <a:p>
            <a:pPr algn="ctr"/>
            <a:r>
              <a:rPr lang="en-GB" b="0" i="0" dirty="0">
                <a:solidFill>
                  <a:srgbClr val="C00000"/>
                </a:solidFill>
                <a:effectLst/>
                <a:highlight>
                  <a:srgbClr val="FFFFFF"/>
                </a:highlight>
                <a:latin typeface="ui-sans-serif"/>
              </a:rPr>
              <a:t>RIGIDITY: </a:t>
            </a:r>
            <a:r>
              <a:rPr lang="en-GB" b="0" i="1" dirty="0">
                <a:solidFill>
                  <a:srgbClr val="C00000"/>
                </a:solidFill>
                <a:effectLst/>
                <a:highlight>
                  <a:srgbClr val="FFFFFF"/>
                </a:highlight>
                <a:latin typeface="ui-sans-serif"/>
              </a:rPr>
              <a:t>SCALES</a:t>
            </a:r>
            <a:endParaRPr lang="en-SI" i="1" dirty="0">
              <a:solidFill>
                <a:srgbClr val="C00000"/>
              </a:solidFill>
            </a:endParaRPr>
          </a:p>
        </p:txBody>
      </p:sp>
      <p:sp>
        <p:nvSpPr>
          <p:cNvPr id="3" name="Content Placeholder 2">
            <a:extLst>
              <a:ext uri="{FF2B5EF4-FFF2-40B4-BE49-F238E27FC236}">
                <a16:creationId xmlns:a16="http://schemas.microsoft.com/office/drawing/2014/main" id="{66A4D562-41A4-C6FC-8AF2-C5E490FD4358}"/>
              </a:ext>
            </a:extLst>
          </p:cNvPr>
          <p:cNvSpPr>
            <a:spLocks noGrp="1"/>
          </p:cNvSpPr>
          <p:nvPr>
            <p:ph idx="1"/>
          </p:nvPr>
        </p:nvSpPr>
        <p:spPr>
          <a:xfrm>
            <a:off x="705196" y="1394403"/>
            <a:ext cx="9619211" cy="4069194"/>
          </a:xfrm>
        </p:spPr>
        <p:txBody>
          <a:bodyPr>
            <a:normAutofit fontScale="85000" lnSpcReduction="20000"/>
          </a:bodyPr>
          <a:lstStyle/>
          <a:p>
            <a:pPr marL="0" indent="0" algn="l">
              <a:buNone/>
            </a:pPr>
            <a:r>
              <a:rPr lang="en-GB" b="1" i="0" dirty="0">
                <a:solidFill>
                  <a:srgbClr val="0D0D0D"/>
                </a:solidFill>
                <a:effectLst/>
                <a:highlight>
                  <a:srgbClr val="FFFFFF"/>
                </a:highlight>
                <a:latin typeface="ui-sans-serif"/>
              </a:rPr>
              <a:t>Unified Parkinson's Disease Rating Scale (UPDRS)</a:t>
            </a:r>
            <a:r>
              <a:rPr lang="en-GB" b="0" i="0" dirty="0">
                <a:solidFill>
                  <a:srgbClr val="0D0D0D"/>
                </a:solidFill>
                <a:effectLst/>
                <a:highlight>
                  <a:srgbClr val="FFFFFF"/>
                </a:highlight>
                <a:latin typeface="ui-sans-serif"/>
              </a:rPr>
              <a:t>:</a:t>
            </a:r>
          </a:p>
          <a:p>
            <a:pPr lvl="1"/>
            <a:r>
              <a:rPr lang="en-GB" b="0" i="0" dirty="0">
                <a:solidFill>
                  <a:srgbClr val="0D0D0D"/>
                </a:solidFill>
                <a:effectLst/>
                <a:highlight>
                  <a:srgbClr val="FFFFFF"/>
                </a:highlight>
                <a:latin typeface="ui-sans-serif"/>
              </a:rPr>
              <a:t>Widely used comprehensive scale.</a:t>
            </a:r>
          </a:p>
          <a:p>
            <a:pPr lvl="1"/>
            <a:r>
              <a:rPr lang="en-GB" b="0" i="0" dirty="0">
                <a:solidFill>
                  <a:srgbClr val="0D0D0D"/>
                </a:solidFill>
                <a:effectLst/>
                <a:highlight>
                  <a:srgbClr val="FFFFFF"/>
                </a:highlight>
                <a:latin typeface="ui-sans-serif"/>
              </a:rPr>
              <a:t>Rigidity assessed in different body parts (neck, arms, legs).</a:t>
            </a:r>
          </a:p>
          <a:p>
            <a:pPr lvl="1"/>
            <a:r>
              <a:rPr lang="en-GB" b="0" i="0" dirty="0">
                <a:solidFill>
                  <a:srgbClr val="0D0D0D"/>
                </a:solidFill>
                <a:effectLst/>
                <a:highlight>
                  <a:srgbClr val="FFFFFF"/>
                </a:highlight>
                <a:latin typeface="ui-sans-serif"/>
              </a:rPr>
              <a:t>Scores range from 0 (no rigidity) to 4 (severe rigidity).</a:t>
            </a:r>
          </a:p>
          <a:p>
            <a:pPr marL="0" indent="0" algn="l">
              <a:buNone/>
            </a:pPr>
            <a:r>
              <a:rPr lang="en-GB" b="1" i="0" dirty="0">
                <a:solidFill>
                  <a:srgbClr val="0D0D0D"/>
                </a:solidFill>
                <a:effectLst/>
                <a:highlight>
                  <a:srgbClr val="FFFFFF"/>
                </a:highlight>
                <a:latin typeface="ui-sans-serif"/>
              </a:rPr>
              <a:t>Modified Ashworth Scale (MAS)</a:t>
            </a:r>
            <a:r>
              <a:rPr lang="en-GB" b="0" i="0" dirty="0">
                <a:solidFill>
                  <a:srgbClr val="0D0D0D"/>
                </a:solidFill>
                <a:effectLst/>
                <a:highlight>
                  <a:srgbClr val="FFFFFF"/>
                </a:highlight>
                <a:latin typeface="ui-sans-serif"/>
              </a:rPr>
              <a:t>:</a:t>
            </a:r>
          </a:p>
          <a:p>
            <a:pPr marL="742950" lvl="1" indent="-285750" algn="l">
              <a:buFont typeface="+mj-lt"/>
              <a:buAutoNum type="arabicPeriod"/>
            </a:pPr>
            <a:r>
              <a:rPr lang="en-GB" b="0" i="0" dirty="0">
                <a:solidFill>
                  <a:srgbClr val="0D0D0D"/>
                </a:solidFill>
                <a:effectLst/>
                <a:highlight>
                  <a:srgbClr val="FFFFFF"/>
                </a:highlight>
                <a:latin typeface="ui-sans-serif"/>
              </a:rPr>
              <a:t>Originally designed for spasticity but used for rigidity.</a:t>
            </a:r>
          </a:p>
          <a:p>
            <a:pPr marL="742950" lvl="1" indent="-285750" algn="l">
              <a:buFont typeface="+mj-lt"/>
              <a:buAutoNum type="arabicPeriod"/>
            </a:pPr>
            <a:r>
              <a:rPr lang="en-GB" b="0" i="0" dirty="0">
                <a:solidFill>
                  <a:srgbClr val="0D0D0D"/>
                </a:solidFill>
                <a:effectLst/>
                <a:highlight>
                  <a:srgbClr val="FFFFFF"/>
                </a:highlight>
                <a:latin typeface="ui-sans-serif"/>
              </a:rPr>
              <a:t>Measures resistance during passive soft-tissue stretching.</a:t>
            </a:r>
          </a:p>
          <a:p>
            <a:pPr marL="742950" lvl="1" indent="-285750" algn="l">
              <a:buFont typeface="+mj-lt"/>
              <a:buAutoNum type="arabicPeriod"/>
            </a:pPr>
            <a:r>
              <a:rPr lang="en-GB" b="0" i="0" dirty="0">
                <a:solidFill>
                  <a:srgbClr val="0D0D0D"/>
                </a:solidFill>
                <a:effectLst/>
                <a:highlight>
                  <a:srgbClr val="FFFFFF"/>
                </a:highlight>
                <a:latin typeface="ui-sans-serif"/>
              </a:rPr>
              <a:t>Scores range from 0 (no increase in muscle tone) to 4 (affected parts rigid in flexion or extension).</a:t>
            </a:r>
          </a:p>
          <a:p>
            <a:pPr marL="0" indent="0" algn="l">
              <a:buNone/>
            </a:pPr>
            <a:r>
              <a:rPr lang="en-GB" b="1" i="0" dirty="0">
                <a:solidFill>
                  <a:srgbClr val="0D0D0D"/>
                </a:solidFill>
                <a:effectLst/>
                <a:highlight>
                  <a:srgbClr val="FFFFFF"/>
                </a:highlight>
                <a:latin typeface="ui-sans-serif"/>
              </a:rPr>
              <a:t>Hoehn and </a:t>
            </a:r>
            <a:r>
              <a:rPr lang="en-GB" b="1" i="0" dirty="0" err="1">
                <a:solidFill>
                  <a:srgbClr val="0D0D0D"/>
                </a:solidFill>
                <a:effectLst/>
                <a:highlight>
                  <a:srgbClr val="FFFFFF"/>
                </a:highlight>
                <a:latin typeface="ui-sans-serif"/>
              </a:rPr>
              <a:t>Yahr</a:t>
            </a:r>
            <a:r>
              <a:rPr lang="en-GB" b="1" i="0" dirty="0">
                <a:solidFill>
                  <a:srgbClr val="0D0D0D"/>
                </a:solidFill>
                <a:effectLst/>
                <a:highlight>
                  <a:srgbClr val="FFFFFF"/>
                </a:highlight>
                <a:latin typeface="ui-sans-serif"/>
              </a:rPr>
              <a:t> Scale</a:t>
            </a:r>
            <a:r>
              <a:rPr lang="en-GB" b="0" i="0" dirty="0">
                <a:solidFill>
                  <a:srgbClr val="0D0D0D"/>
                </a:solidFill>
                <a:effectLst/>
                <a:highlight>
                  <a:srgbClr val="FFFFFF"/>
                </a:highlight>
                <a:latin typeface="ui-sans-serif"/>
              </a:rPr>
              <a:t>:</a:t>
            </a:r>
          </a:p>
          <a:p>
            <a:pPr lvl="1"/>
            <a:r>
              <a:rPr lang="en-GB" b="0" i="0" dirty="0">
                <a:solidFill>
                  <a:srgbClr val="0D0D0D"/>
                </a:solidFill>
                <a:effectLst/>
                <a:highlight>
                  <a:srgbClr val="FFFFFF"/>
                </a:highlight>
                <a:latin typeface="ui-sans-serif"/>
              </a:rPr>
              <a:t>Stages the severity of Parkinson’s disease.</a:t>
            </a:r>
          </a:p>
          <a:p>
            <a:pPr lvl="1"/>
            <a:r>
              <a:rPr lang="en-GB" b="0" i="0" dirty="0">
                <a:solidFill>
                  <a:srgbClr val="0D0D0D"/>
                </a:solidFill>
                <a:effectLst/>
                <a:highlight>
                  <a:srgbClr val="FFFFFF"/>
                </a:highlight>
                <a:latin typeface="ui-sans-serif"/>
              </a:rPr>
              <a:t>Indirectly measures rigidity as part of overall disease staging.</a:t>
            </a:r>
          </a:p>
          <a:p>
            <a:pPr lvl="1"/>
            <a:r>
              <a:rPr lang="en-GB" b="0" i="0" dirty="0">
                <a:solidFill>
                  <a:srgbClr val="0D0D0D"/>
                </a:solidFill>
                <a:effectLst/>
                <a:highlight>
                  <a:srgbClr val="FFFFFF"/>
                </a:highlight>
                <a:latin typeface="ui-sans-serif"/>
              </a:rPr>
              <a:t>Stages range from 1 (unilateral symptoms) to 5 (wheelchair-bound or bedridden unless aided).</a:t>
            </a:r>
          </a:p>
          <a:p>
            <a:endParaRPr lang="en-SI" dirty="0"/>
          </a:p>
        </p:txBody>
      </p:sp>
    </p:spTree>
    <p:extLst>
      <p:ext uri="{BB962C8B-B14F-4D97-AF65-F5344CB8AC3E}">
        <p14:creationId xmlns:p14="http://schemas.microsoft.com/office/powerpoint/2010/main" val="1532574181"/>
      </p:ext>
    </p:extLst>
  </p:cSld>
  <p:clrMapOvr>
    <a:masterClrMapping/>
  </p:clrMapOvr>
  <mc:AlternateContent xmlns:mc="http://schemas.openxmlformats.org/markup-compatibility/2006" xmlns:p14="http://schemas.microsoft.com/office/powerpoint/2010/main">
    <mc:Choice Requires="p14">
      <p:transition spd="slow" p14:dur="2000" advTm="109190"/>
    </mc:Choice>
    <mc:Fallback xmlns="">
      <p:transition spd="slow" advTm="10919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00BF6-A890-1985-F1D4-9A4DE04BF1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E57C41-B598-4BC0-E5C5-CC9F88E3760B}"/>
              </a:ext>
            </a:extLst>
          </p:cNvPr>
          <p:cNvSpPr>
            <a:spLocks noGrp="1"/>
          </p:cNvSpPr>
          <p:nvPr>
            <p:ph type="title"/>
          </p:nvPr>
        </p:nvSpPr>
        <p:spPr/>
        <p:txBody>
          <a:bodyPr/>
          <a:lstStyle/>
          <a:p>
            <a:pPr algn="ctr"/>
            <a:r>
              <a:rPr lang="en-SI" dirty="0">
                <a:solidFill>
                  <a:srgbClr val="C00000"/>
                </a:solidFill>
              </a:rPr>
              <a:t>RIGIDITY: </a:t>
            </a:r>
            <a:r>
              <a:rPr lang="en-SI" i="1" dirty="0">
                <a:solidFill>
                  <a:srgbClr val="C00000"/>
                </a:solidFill>
              </a:rPr>
              <a:t>QUANTITATIVE ASSESSMENTS</a:t>
            </a:r>
          </a:p>
        </p:txBody>
      </p:sp>
      <p:sp>
        <p:nvSpPr>
          <p:cNvPr id="3" name="Content Placeholder 2">
            <a:extLst>
              <a:ext uri="{FF2B5EF4-FFF2-40B4-BE49-F238E27FC236}">
                <a16:creationId xmlns:a16="http://schemas.microsoft.com/office/drawing/2014/main" id="{2050F944-A802-98F8-9642-844A578806D4}"/>
              </a:ext>
            </a:extLst>
          </p:cNvPr>
          <p:cNvSpPr>
            <a:spLocks noGrp="1"/>
          </p:cNvSpPr>
          <p:nvPr>
            <p:ph idx="1"/>
          </p:nvPr>
        </p:nvSpPr>
        <p:spPr>
          <a:xfrm>
            <a:off x="565404" y="1360112"/>
            <a:ext cx="10515600" cy="4860925"/>
          </a:xfrm>
        </p:spPr>
        <p:txBody>
          <a:bodyPr>
            <a:normAutofit/>
          </a:bodyPr>
          <a:lstStyle/>
          <a:p>
            <a:pPr algn="l">
              <a:buFont typeface="+mj-lt"/>
              <a:buAutoNum type="arabicPeriod"/>
            </a:pPr>
            <a:r>
              <a:rPr lang="en-GB" b="1" i="0" dirty="0">
                <a:solidFill>
                  <a:srgbClr val="0D0D0D"/>
                </a:solidFill>
                <a:effectLst/>
                <a:highlight>
                  <a:srgbClr val="FFFFFF"/>
                </a:highlight>
                <a:latin typeface="ui-sans-serif"/>
              </a:rPr>
              <a:t>Electromyography (EMG)</a:t>
            </a:r>
            <a:r>
              <a:rPr lang="en-GB" b="0" i="0" dirty="0">
                <a:solidFill>
                  <a:srgbClr val="0D0D0D"/>
                </a:solidFill>
                <a:effectLst/>
                <a:highlight>
                  <a:srgbClr val="FFFFFF"/>
                </a:highlight>
                <a:latin typeface="ui-sans-serif"/>
              </a:rPr>
              <a:t>:</a:t>
            </a:r>
          </a:p>
          <a:p>
            <a:pPr marL="742950" lvl="1" indent="-285750" algn="l">
              <a:buFont typeface="+mj-lt"/>
              <a:buAutoNum type="arabicPeriod"/>
            </a:pPr>
            <a:r>
              <a:rPr lang="en-GB" b="0" i="0" dirty="0">
                <a:solidFill>
                  <a:srgbClr val="0D0D0D"/>
                </a:solidFill>
                <a:effectLst/>
                <a:highlight>
                  <a:srgbClr val="FFFFFF"/>
                </a:highlight>
                <a:latin typeface="ui-sans-serif"/>
              </a:rPr>
              <a:t>Measures electrical activity of muscles at rest and during movement.</a:t>
            </a:r>
          </a:p>
          <a:p>
            <a:pPr marL="742950" lvl="1" indent="-285750" algn="l">
              <a:buFont typeface="+mj-lt"/>
              <a:buAutoNum type="arabicPeriod"/>
            </a:pPr>
            <a:r>
              <a:rPr lang="en-GB" b="0" i="0" dirty="0">
                <a:solidFill>
                  <a:srgbClr val="0D0D0D"/>
                </a:solidFill>
                <a:effectLst/>
                <a:highlight>
                  <a:srgbClr val="FFFFFF"/>
                </a:highlight>
                <a:latin typeface="ui-sans-serif"/>
              </a:rPr>
              <a:t>Can quantify the degree of muscle activation and rigidity.</a:t>
            </a:r>
          </a:p>
          <a:p>
            <a:pPr algn="l">
              <a:buFont typeface="+mj-lt"/>
              <a:buAutoNum type="arabicPeriod"/>
            </a:pPr>
            <a:r>
              <a:rPr lang="en-GB" b="1" i="0" dirty="0">
                <a:solidFill>
                  <a:srgbClr val="0D0D0D"/>
                </a:solidFill>
                <a:effectLst/>
                <a:highlight>
                  <a:srgbClr val="FFFFFF"/>
                </a:highlight>
                <a:latin typeface="ui-sans-serif"/>
              </a:rPr>
              <a:t>Biomechanical Assessment</a:t>
            </a:r>
            <a:r>
              <a:rPr lang="en-GB" b="0" i="0" dirty="0">
                <a:solidFill>
                  <a:srgbClr val="0D0D0D"/>
                </a:solidFill>
                <a:effectLst/>
                <a:highlight>
                  <a:srgbClr val="FFFFFF"/>
                </a:highlight>
                <a:latin typeface="ui-sans-serif"/>
              </a:rPr>
              <a:t>:</a:t>
            </a:r>
          </a:p>
          <a:p>
            <a:pPr marL="742950" lvl="1" indent="-285750" algn="l">
              <a:buFont typeface="+mj-lt"/>
              <a:buAutoNum type="arabicPeriod"/>
            </a:pPr>
            <a:r>
              <a:rPr lang="en-GB" b="0" i="0" dirty="0">
                <a:solidFill>
                  <a:srgbClr val="0D0D0D"/>
                </a:solidFill>
                <a:effectLst/>
                <a:highlight>
                  <a:srgbClr val="FFFFFF"/>
                </a:highlight>
                <a:latin typeface="ui-sans-serif"/>
              </a:rPr>
              <a:t>Use of sensors and motion analysis systems to measure resistance and movement patterns.</a:t>
            </a:r>
          </a:p>
          <a:p>
            <a:pPr marL="742950" lvl="1" indent="-285750" algn="l">
              <a:buFont typeface="+mj-lt"/>
              <a:buAutoNum type="arabicPeriod"/>
            </a:pPr>
            <a:r>
              <a:rPr lang="en-GB" b="0" i="0" dirty="0">
                <a:solidFill>
                  <a:srgbClr val="0D0D0D"/>
                </a:solidFill>
                <a:effectLst/>
                <a:highlight>
                  <a:srgbClr val="FFFFFF"/>
                </a:highlight>
                <a:latin typeface="ui-sans-serif"/>
              </a:rPr>
              <a:t>Provides objective data on the mechanical properties of rigidity.</a:t>
            </a:r>
          </a:p>
          <a:p>
            <a:endParaRPr lang="en-SI" dirty="0"/>
          </a:p>
        </p:txBody>
      </p:sp>
    </p:spTree>
    <p:extLst>
      <p:ext uri="{BB962C8B-B14F-4D97-AF65-F5344CB8AC3E}">
        <p14:creationId xmlns:p14="http://schemas.microsoft.com/office/powerpoint/2010/main" val="3035063971"/>
      </p:ext>
    </p:extLst>
  </p:cSld>
  <p:clrMapOvr>
    <a:masterClrMapping/>
  </p:clrMapOvr>
  <mc:AlternateContent xmlns:mc="http://schemas.openxmlformats.org/markup-compatibility/2006" xmlns:p14="http://schemas.microsoft.com/office/powerpoint/2010/main">
    <mc:Choice Requires="p14">
      <p:transition spd="slow" p14:dur="2000" advTm="50915"/>
    </mc:Choice>
    <mc:Fallback xmlns="">
      <p:transition spd="slow" advTm="5091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3D6CB-FCC5-CBB7-2A71-1EEA6E40FC24}"/>
              </a:ext>
            </a:extLst>
          </p:cNvPr>
          <p:cNvSpPr>
            <a:spLocks noGrp="1"/>
          </p:cNvSpPr>
          <p:nvPr>
            <p:ph type="title"/>
          </p:nvPr>
        </p:nvSpPr>
        <p:spPr>
          <a:xfrm>
            <a:off x="838200" y="365125"/>
            <a:ext cx="10515600" cy="854075"/>
          </a:xfrm>
        </p:spPr>
        <p:txBody>
          <a:bodyPr>
            <a:normAutofit/>
          </a:bodyPr>
          <a:lstStyle/>
          <a:p>
            <a:pPr algn="ctr"/>
            <a:r>
              <a:rPr lang="en-SI" dirty="0">
                <a:solidFill>
                  <a:srgbClr val="C00000"/>
                </a:solidFill>
              </a:rPr>
              <a:t>ASSESSING FREEZING OF GAIT</a:t>
            </a:r>
          </a:p>
        </p:txBody>
      </p:sp>
      <p:sp>
        <p:nvSpPr>
          <p:cNvPr id="3" name="Content Placeholder 2">
            <a:extLst>
              <a:ext uri="{FF2B5EF4-FFF2-40B4-BE49-F238E27FC236}">
                <a16:creationId xmlns:a16="http://schemas.microsoft.com/office/drawing/2014/main" id="{3B3CA763-9C74-E248-132E-6130504A9029}"/>
              </a:ext>
            </a:extLst>
          </p:cNvPr>
          <p:cNvSpPr>
            <a:spLocks noGrp="1"/>
          </p:cNvSpPr>
          <p:nvPr>
            <p:ph idx="1"/>
          </p:nvPr>
        </p:nvSpPr>
        <p:spPr>
          <a:xfrm>
            <a:off x="838200" y="1034588"/>
            <a:ext cx="9214104" cy="5257799"/>
          </a:xfrm>
        </p:spPr>
        <p:txBody>
          <a:bodyPr>
            <a:normAutofit fontScale="77500" lnSpcReduction="20000"/>
          </a:bodyPr>
          <a:lstStyle/>
          <a:p>
            <a:pPr marL="0" indent="0">
              <a:buNone/>
            </a:pPr>
            <a:r>
              <a:rPr lang="en-SI" sz="2800" b="1" kern="100" dirty="0">
                <a:effectLst/>
                <a:latin typeface="Aptos" panose="020B0004020202020204" pitchFamily="34" charset="0"/>
                <a:ea typeface="Aptos" panose="020B0004020202020204" pitchFamily="34" charset="0"/>
                <a:cs typeface="Times New Roman" panose="02020603050405020304" pitchFamily="18" charset="0"/>
              </a:rPr>
              <a:t>Freezing of Gait Questionnaire (FOG-Q):</a:t>
            </a:r>
          </a:p>
          <a:p>
            <a:r>
              <a:rPr lang="en-SI" sz="2800" kern="100" dirty="0">
                <a:effectLst/>
                <a:latin typeface="Aptos" panose="020B0004020202020204" pitchFamily="34" charset="0"/>
                <a:ea typeface="Aptos" panose="020B0004020202020204" pitchFamily="34" charset="0"/>
                <a:cs typeface="Times New Roman" panose="02020603050405020304" pitchFamily="18" charset="0"/>
              </a:rPr>
              <a:t>A self-administered questionnaire to evaluate the severity and impact of FOG.</a:t>
            </a:r>
          </a:p>
          <a:p>
            <a:r>
              <a:rPr lang="en-SI" sz="2800" kern="100" dirty="0">
                <a:effectLst/>
                <a:latin typeface="Aptos" panose="020B0004020202020204" pitchFamily="34" charset="0"/>
                <a:ea typeface="Aptos" panose="020B0004020202020204" pitchFamily="34" charset="0"/>
                <a:cs typeface="Times New Roman" panose="02020603050405020304" pitchFamily="18" charset="0"/>
              </a:rPr>
              <a:t>Includes items on the frequency, duration, and impact of FOG episodes.</a:t>
            </a:r>
          </a:p>
          <a:p>
            <a:pPr marL="0" indent="0">
              <a:buNone/>
            </a:pPr>
            <a:r>
              <a:rPr lang="en-SI" sz="2800" b="1" kern="100" dirty="0">
                <a:effectLst/>
                <a:latin typeface="Aptos" panose="020B0004020202020204" pitchFamily="34" charset="0"/>
                <a:ea typeface="Aptos" panose="020B0004020202020204" pitchFamily="34" charset="0"/>
                <a:cs typeface="Times New Roman" panose="02020603050405020304" pitchFamily="18" charset="0"/>
              </a:rPr>
              <a:t>New Freezing of Gait Questionnaire (NFOG-Q):</a:t>
            </a:r>
          </a:p>
          <a:p>
            <a:r>
              <a:rPr lang="en-SI" sz="2800" kern="100" dirty="0">
                <a:effectLst/>
                <a:latin typeface="Aptos" panose="020B0004020202020204" pitchFamily="34" charset="0"/>
                <a:ea typeface="Aptos" panose="020B0004020202020204" pitchFamily="34" charset="0"/>
                <a:cs typeface="Times New Roman" panose="02020603050405020304" pitchFamily="18" charset="0"/>
              </a:rPr>
              <a:t>An updated version of FOG-Q with improved reliability and validity.</a:t>
            </a:r>
          </a:p>
          <a:p>
            <a:r>
              <a:rPr lang="en-SI" sz="2800" kern="100" dirty="0">
                <a:effectLst/>
                <a:latin typeface="Aptos" panose="020B0004020202020204" pitchFamily="34" charset="0"/>
                <a:ea typeface="Aptos" panose="020B0004020202020204" pitchFamily="34" charset="0"/>
                <a:cs typeface="Times New Roman" panose="02020603050405020304" pitchFamily="18" charset="0"/>
              </a:rPr>
              <a:t>Consists of a structured interview and video-based assessments.</a:t>
            </a:r>
          </a:p>
          <a:p>
            <a:pPr marL="0" indent="0">
              <a:buNone/>
            </a:pPr>
            <a:r>
              <a:rPr lang="en-SI" sz="2800" b="1" kern="100" dirty="0">
                <a:effectLst/>
                <a:latin typeface="Aptos" panose="020B0004020202020204" pitchFamily="34" charset="0"/>
                <a:ea typeface="Aptos" panose="020B0004020202020204" pitchFamily="34" charset="0"/>
                <a:cs typeface="Times New Roman" panose="02020603050405020304" pitchFamily="18" charset="0"/>
              </a:rPr>
              <a:t>Timed Up and Go Test (TUG):</a:t>
            </a:r>
          </a:p>
          <a:p>
            <a:r>
              <a:rPr lang="en-SI" sz="2800" kern="100" dirty="0">
                <a:effectLst/>
                <a:latin typeface="Aptos" panose="020B0004020202020204" pitchFamily="34" charset="0"/>
                <a:ea typeface="Aptos" panose="020B0004020202020204" pitchFamily="34" charset="0"/>
                <a:cs typeface="Times New Roman" panose="02020603050405020304" pitchFamily="18" charset="0"/>
              </a:rPr>
              <a:t>Description: Measures the time taken to stand up from a chair, walk three meters, turn around, walk back, and sit down.</a:t>
            </a:r>
          </a:p>
          <a:p>
            <a:r>
              <a:rPr lang="en-SI" sz="2800" kern="100" dirty="0">
                <a:effectLst/>
                <a:latin typeface="Aptos" panose="020B0004020202020204" pitchFamily="34" charset="0"/>
                <a:ea typeface="Aptos" panose="020B0004020202020204" pitchFamily="34" charset="0"/>
                <a:cs typeface="Times New Roman" panose="02020603050405020304" pitchFamily="18" charset="0"/>
              </a:rPr>
              <a:t>Relevance: Prolonged TUG times can indicate the presence of FOG </a:t>
            </a:r>
          </a:p>
          <a:p>
            <a:pPr marL="0" indent="0">
              <a:buNone/>
            </a:pPr>
            <a:r>
              <a:rPr lang="en-SI" sz="2800" b="1" kern="100" dirty="0">
                <a:effectLst/>
                <a:latin typeface="Aptos" panose="020B0004020202020204" pitchFamily="34" charset="0"/>
                <a:ea typeface="Aptos" panose="020B0004020202020204" pitchFamily="34" charset="0"/>
                <a:cs typeface="Times New Roman" panose="02020603050405020304" pitchFamily="18" charset="0"/>
              </a:rPr>
              <a:t>Video Analysis:</a:t>
            </a:r>
          </a:p>
          <a:p>
            <a:r>
              <a:rPr lang="en-SI" sz="2800" kern="100" dirty="0">
                <a:effectLst/>
                <a:latin typeface="Aptos" panose="020B0004020202020204" pitchFamily="34" charset="0"/>
                <a:ea typeface="Aptos" panose="020B0004020202020204" pitchFamily="34" charset="0"/>
                <a:cs typeface="Times New Roman" panose="02020603050405020304" pitchFamily="18" charset="0"/>
              </a:rPr>
              <a:t>Recording and analyzing a patient's gait to identify and quantify FOG episodes.</a:t>
            </a:r>
          </a:p>
          <a:p>
            <a:r>
              <a:rPr lang="en-SI" sz="2800" dirty="0">
                <a:effectLst/>
                <a:latin typeface="Aptos" panose="020B0004020202020204" pitchFamily="34" charset="0"/>
                <a:ea typeface="Aptos" panose="020B0004020202020204" pitchFamily="34" charset="0"/>
                <a:cs typeface="Times New Roman" panose="02020603050405020304" pitchFamily="18" charset="0"/>
              </a:rPr>
              <a:t>Provides visual confirmation and detailed assessment of gait patterns.</a:t>
            </a:r>
            <a:r>
              <a:rPr lang="en-SI" dirty="0">
                <a:effectLst/>
              </a:rPr>
              <a:t> </a:t>
            </a:r>
            <a:endParaRPr lang="en-SI" dirty="0"/>
          </a:p>
          <a:p>
            <a:endParaRPr lang="en-SI" dirty="0"/>
          </a:p>
        </p:txBody>
      </p:sp>
    </p:spTree>
    <p:extLst>
      <p:ext uri="{BB962C8B-B14F-4D97-AF65-F5344CB8AC3E}">
        <p14:creationId xmlns:p14="http://schemas.microsoft.com/office/powerpoint/2010/main" val="3341443790"/>
      </p:ext>
    </p:extLst>
  </p:cSld>
  <p:clrMapOvr>
    <a:masterClrMapping/>
  </p:clrMapOvr>
  <mc:AlternateContent xmlns:mc="http://schemas.openxmlformats.org/markup-compatibility/2006" xmlns:p14="http://schemas.microsoft.com/office/powerpoint/2010/main">
    <mc:Choice Requires="p14">
      <p:transition spd="slow" p14:dur="2000" advTm="117745"/>
    </mc:Choice>
    <mc:Fallback xmlns="">
      <p:transition spd="slow" advTm="11774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3D6CB-FCC5-CBB7-2A71-1EEA6E40FC24}"/>
              </a:ext>
            </a:extLst>
          </p:cNvPr>
          <p:cNvSpPr>
            <a:spLocks noGrp="1"/>
          </p:cNvSpPr>
          <p:nvPr>
            <p:ph type="title"/>
          </p:nvPr>
        </p:nvSpPr>
        <p:spPr>
          <a:xfrm>
            <a:off x="381000" y="0"/>
            <a:ext cx="10820400" cy="1325563"/>
          </a:xfrm>
        </p:spPr>
        <p:txBody>
          <a:bodyPr>
            <a:normAutofit/>
          </a:bodyPr>
          <a:lstStyle/>
          <a:p>
            <a:pPr algn="ctr"/>
            <a:r>
              <a:rPr lang="en-SI" dirty="0">
                <a:solidFill>
                  <a:srgbClr val="C00000"/>
                </a:solidFill>
              </a:rPr>
              <a:t>ASSESSING FREEZING OF GAIT</a:t>
            </a:r>
          </a:p>
        </p:txBody>
      </p:sp>
      <p:sp>
        <p:nvSpPr>
          <p:cNvPr id="3" name="Content Placeholder 2">
            <a:extLst>
              <a:ext uri="{FF2B5EF4-FFF2-40B4-BE49-F238E27FC236}">
                <a16:creationId xmlns:a16="http://schemas.microsoft.com/office/drawing/2014/main" id="{3B3CA763-9C74-E248-132E-6130504A9029}"/>
              </a:ext>
            </a:extLst>
          </p:cNvPr>
          <p:cNvSpPr>
            <a:spLocks noGrp="1"/>
          </p:cNvSpPr>
          <p:nvPr>
            <p:ph idx="1"/>
          </p:nvPr>
        </p:nvSpPr>
        <p:spPr>
          <a:xfrm>
            <a:off x="685800" y="1029906"/>
            <a:ext cx="10515600" cy="4351338"/>
          </a:xfrm>
        </p:spPr>
        <p:txBody>
          <a:bodyPr>
            <a:noAutofit/>
          </a:bodyPr>
          <a:lstStyle/>
          <a:p>
            <a:pPr marL="0" indent="0">
              <a:buNone/>
            </a:pPr>
            <a:r>
              <a:rPr lang="en-SI" sz="2400" b="1" kern="100" dirty="0">
                <a:effectLst/>
                <a:latin typeface="Aptos" panose="020B0004020202020204" pitchFamily="34" charset="0"/>
                <a:ea typeface="Aptos" panose="020B0004020202020204" pitchFamily="34" charset="0"/>
                <a:cs typeface="Times New Roman" panose="02020603050405020304" pitchFamily="18" charset="0"/>
              </a:rPr>
              <a:t>Wearable Technology:</a:t>
            </a:r>
          </a:p>
          <a:p>
            <a:r>
              <a:rPr lang="en-SI" sz="2400" kern="100" dirty="0">
                <a:effectLst/>
                <a:latin typeface="Aptos" panose="020B0004020202020204" pitchFamily="34" charset="0"/>
                <a:ea typeface="Aptos" panose="020B0004020202020204" pitchFamily="34" charset="0"/>
                <a:cs typeface="Times New Roman" panose="02020603050405020304" pitchFamily="18" charset="0"/>
              </a:rPr>
              <a:t>Use of accelerometers and gyroscopes to detect FOG episodes in real-time.</a:t>
            </a:r>
          </a:p>
          <a:p>
            <a:r>
              <a:rPr lang="en-SI" sz="2400" kern="100" dirty="0">
                <a:effectLst/>
                <a:latin typeface="Aptos" panose="020B0004020202020204" pitchFamily="34" charset="0"/>
                <a:ea typeface="Aptos" panose="020B0004020202020204" pitchFamily="34" charset="0"/>
                <a:cs typeface="Times New Roman" panose="02020603050405020304" pitchFamily="18" charset="0"/>
              </a:rPr>
              <a:t>Benefits: Provides continuous monitoring and objective data on gait patterns.</a:t>
            </a:r>
          </a:p>
          <a:p>
            <a:endParaRPr lang="en-SI"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SI" sz="2400" b="1" kern="100" dirty="0">
                <a:effectLst/>
                <a:latin typeface="Aptos" panose="020B0004020202020204" pitchFamily="34" charset="0"/>
                <a:ea typeface="Aptos" panose="020B0004020202020204" pitchFamily="34" charset="0"/>
                <a:cs typeface="Times New Roman" panose="02020603050405020304" pitchFamily="18" charset="0"/>
              </a:rPr>
              <a:t>Artificial Intelligence (AI) and Machine Learning</a:t>
            </a:r>
            <a:r>
              <a:rPr lang="en-SI" sz="2400" kern="100" dirty="0">
                <a:effectLst/>
                <a:latin typeface="Aptos" panose="020B0004020202020204" pitchFamily="34" charset="0"/>
                <a:ea typeface="Aptos" panose="020B0004020202020204" pitchFamily="34" charset="0"/>
                <a:cs typeface="Times New Roman" panose="02020603050405020304" pitchFamily="18" charset="0"/>
              </a:rPr>
              <a:t>:</a:t>
            </a:r>
          </a:p>
          <a:p>
            <a:r>
              <a:rPr lang="en-SI" sz="2400" kern="100" dirty="0">
                <a:effectLst/>
                <a:latin typeface="Aptos" panose="020B0004020202020204" pitchFamily="34" charset="0"/>
                <a:ea typeface="Aptos" panose="020B0004020202020204" pitchFamily="34" charset="0"/>
                <a:cs typeface="Times New Roman" panose="02020603050405020304" pitchFamily="18" charset="0"/>
              </a:rPr>
              <a:t>Application of AI algorithms to analyze gait data and predict FOG episodes.</a:t>
            </a:r>
          </a:p>
          <a:p>
            <a:r>
              <a:rPr lang="en-SI" sz="2400" dirty="0">
                <a:effectLst/>
                <a:latin typeface="Aptos" panose="020B0004020202020204" pitchFamily="34" charset="0"/>
                <a:ea typeface="Aptos" panose="020B0004020202020204" pitchFamily="34" charset="0"/>
                <a:cs typeface="Times New Roman" panose="02020603050405020304" pitchFamily="18" charset="0"/>
              </a:rPr>
              <a:t>Advantages: Enhances early detection and personalized intervention strategies</a:t>
            </a:r>
            <a:r>
              <a:rPr lang="en-SI" sz="2400" dirty="0">
                <a:effectLst/>
              </a:rPr>
              <a:t> </a:t>
            </a:r>
            <a:endParaRPr lang="en-SI" sz="2400" dirty="0"/>
          </a:p>
        </p:txBody>
      </p:sp>
    </p:spTree>
    <p:extLst>
      <p:ext uri="{BB962C8B-B14F-4D97-AF65-F5344CB8AC3E}">
        <p14:creationId xmlns:p14="http://schemas.microsoft.com/office/powerpoint/2010/main" val="1327844193"/>
      </p:ext>
    </p:extLst>
  </p:cSld>
  <p:clrMapOvr>
    <a:masterClrMapping/>
  </p:clrMapOvr>
  <mc:AlternateContent xmlns:mc="http://schemas.openxmlformats.org/markup-compatibility/2006" xmlns:p14="http://schemas.microsoft.com/office/powerpoint/2010/main">
    <mc:Choice Requires="p14">
      <p:transition spd="slow" p14:dur="2000" advTm="80391"/>
    </mc:Choice>
    <mc:Fallback xmlns="">
      <p:transition spd="slow" advTm="8039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D8EBF-0F16-66FF-9E5A-D7663FF63083}"/>
              </a:ext>
            </a:extLst>
          </p:cNvPr>
          <p:cNvSpPr>
            <a:spLocks noGrp="1"/>
          </p:cNvSpPr>
          <p:nvPr>
            <p:ph type="title"/>
          </p:nvPr>
        </p:nvSpPr>
        <p:spPr>
          <a:xfrm>
            <a:off x="838200" y="365125"/>
            <a:ext cx="10515600" cy="930275"/>
          </a:xfrm>
        </p:spPr>
        <p:txBody>
          <a:bodyPr>
            <a:normAutofit fontScale="90000"/>
          </a:bodyPr>
          <a:lstStyle/>
          <a:p>
            <a:pPr algn="ctr"/>
            <a:r>
              <a:rPr lang="en-GB" dirty="0">
                <a:solidFill>
                  <a:srgbClr val="C00000"/>
                </a:solidFill>
              </a:rPr>
              <a:t>P</a:t>
            </a:r>
            <a:r>
              <a:rPr lang="en-SI" dirty="0">
                <a:solidFill>
                  <a:srgbClr val="C00000"/>
                </a:solidFill>
              </a:rPr>
              <a:t>OSTURAL INSTABILITY</a:t>
            </a:r>
            <a:br>
              <a:rPr lang="en-SI" dirty="0"/>
            </a:br>
            <a:endParaRPr lang="en-SI" dirty="0"/>
          </a:p>
        </p:txBody>
      </p:sp>
      <p:sp>
        <p:nvSpPr>
          <p:cNvPr id="3" name="Content Placeholder 2">
            <a:extLst>
              <a:ext uri="{FF2B5EF4-FFF2-40B4-BE49-F238E27FC236}">
                <a16:creationId xmlns:a16="http://schemas.microsoft.com/office/drawing/2014/main" id="{280D1956-A621-5E72-2F55-B1A6B0E22D52}"/>
              </a:ext>
            </a:extLst>
          </p:cNvPr>
          <p:cNvSpPr>
            <a:spLocks noGrp="1"/>
          </p:cNvSpPr>
          <p:nvPr>
            <p:ph idx="1"/>
          </p:nvPr>
        </p:nvSpPr>
        <p:spPr>
          <a:xfrm>
            <a:off x="439189" y="830262"/>
            <a:ext cx="9868593" cy="5197475"/>
          </a:xfrm>
        </p:spPr>
        <p:txBody>
          <a:bodyPr>
            <a:normAutofit fontScale="77500" lnSpcReduction="20000"/>
          </a:bodyPr>
          <a:lstStyle/>
          <a:p>
            <a:pPr marL="0" indent="0">
              <a:buNone/>
            </a:pPr>
            <a:r>
              <a:rPr lang="en-SI" sz="2600" b="1" kern="100" dirty="0">
                <a:effectLst/>
                <a:latin typeface="Aptos" panose="020B0004020202020204" pitchFamily="34" charset="0"/>
                <a:ea typeface="Aptos" panose="020B0004020202020204" pitchFamily="34" charset="0"/>
                <a:cs typeface="Times New Roman" panose="02020603050405020304" pitchFamily="18" charset="0"/>
              </a:rPr>
              <a:t>Clinical Observation and Patient History:</a:t>
            </a:r>
          </a:p>
          <a:p>
            <a:r>
              <a:rPr lang="en-SI" sz="2600" kern="100" dirty="0">
                <a:effectLst/>
                <a:latin typeface="Aptos" panose="020B0004020202020204" pitchFamily="34" charset="0"/>
                <a:ea typeface="Aptos" panose="020B0004020202020204" pitchFamily="34" charset="0"/>
                <a:cs typeface="Times New Roman" panose="02020603050405020304" pitchFamily="18" charset="0"/>
              </a:rPr>
              <a:t>Clinician assesses balance during routine examination</a:t>
            </a:r>
          </a:p>
          <a:p>
            <a:r>
              <a:rPr lang="en-SI" sz="2600" kern="100" dirty="0">
                <a:effectLst/>
                <a:latin typeface="Aptos" panose="020B0004020202020204" pitchFamily="34" charset="0"/>
                <a:ea typeface="Aptos" panose="020B0004020202020204" pitchFamily="34" charset="0"/>
                <a:cs typeface="Times New Roman" panose="02020603050405020304" pitchFamily="18" charset="0"/>
              </a:rPr>
              <a:t>Pull Test: a sudden pull on the patient's shoulders to assess their ability to recover balance.</a:t>
            </a:r>
          </a:p>
          <a:p>
            <a:r>
              <a:rPr lang="en-SI" sz="2600" kern="100" dirty="0">
                <a:effectLst/>
                <a:latin typeface="Aptos" panose="020B0004020202020204" pitchFamily="34" charset="0"/>
                <a:ea typeface="Aptos" panose="020B0004020202020204" pitchFamily="34" charset="0"/>
                <a:cs typeface="Times New Roman" panose="02020603050405020304" pitchFamily="18" charset="0"/>
              </a:rPr>
              <a:t>Part of the UPDRS and other Parkinson’s disease assessments.</a:t>
            </a:r>
          </a:p>
          <a:p>
            <a:r>
              <a:rPr lang="en-SI" sz="2600" kern="100" dirty="0">
                <a:effectLst/>
                <a:latin typeface="Aptos" panose="020B0004020202020204" pitchFamily="34" charset="0"/>
                <a:ea typeface="Aptos" panose="020B0004020202020204" pitchFamily="34" charset="0"/>
                <a:cs typeface="Times New Roman" panose="02020603050405020304" pitchFamily="18" charset="0"/>
              </a:rPr>
              <a:t>Patient-reported experiences of balance difficulties and falls.</a:t>
            </a:r>
          </a:p>
          <a:p>
            <a:pPr marL="0" indent="0">
              <a:buNone/>
            </a:pPr>
            <a:endParaRPr lang="en-SI" sz="26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SI" sz="2600" b="1" kern="100" dirty="0">
                <a:effectLst/>
                <a:latin typeface="Aptos" panose="020B0004020202020204" pitchFamily="34" charset="0"/>
                <a:ea typeface="Aptos" panose="020B0004020202020204" pitchFamily="34" charset="0"/>
                <a:cs typeface="Times New Roman" panose="02020603050405020304" pitchFamily="18" charset="0"/>
              </a:rPr>
              <a:t>Functional Reach Test (FRT):</a:t>
            </a:r>
          </a:p>
          <a:p>
            <a:r>
              <a:rPr lang="en-SI" sz="2600" kern="100" dirty="0">
                <a:effectLst/>
                <a:latin typeface="Aptos" panose="020B0004020202020204" pitchFamily="34" charset="0"/>
                <a:ea typeface="Aptos" panose="020B0004020202020204" pitchFamily="34" charset="0"/>
                <a:cs typeface="Times New Roman" panose="02020603050405020304" pitchFamily="18" charset="0"/>
              </a:rPr>
              <a:t> Measures the maximum distance a person can reach forward while standing in a fixed position.</a:t>
            </a:r>
          </a:p>
          <a:p>
            <a:r>
              <a:rPr lang="en-SI" sz="2600" kern="100" dirty="0">
                <a:effectLst/>
                <a:latin typeface="Aptos" panose="020B0004020202020204" pitchFamily="34" charset="0"/>
                <a:ea typeface="Aptos" panose="020B0004020202020204" pitchFamily="34" charset="0"/>
                <a:cs typeface="Times New Roman" panose="02020603050405020304" pitchFamily="18" charset="0"/>
              </a:rPr>
              <a:t>Simple, quick, and effective for screening balance issues.</a:t>
            </a:r>
          </a:p>
          <a:p>
            <a:pPr marL="0" indent="0">
              <a:buNone/>
            </a:pPr>
            <a:endParaRPr lang="en-SI" sz="26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SI" sz="2600" b="1" kern="100" dirty="0">
                <a:effectLst/>
                <a:latin typeface="Aptos" panose="020B0004020202020204" pitchFamily="34" charset="0"/>
                <a:ea typeface="Aptos" panose="020B0004020202020204" pitchFamily="34" charset="0"/>
                <a:cs typeface="Times New Roman" panose="02020603050405020304" pitchFamily="18" charset="0"/>
              </a:rPr>
              <a:t>Timed Up and Go (TUG) Test:</a:t>
            </a:r>
          </a:p>
          <a:p>
            <a:r>
              <a:rPr lang="en-SI" sz="2600" kern="100" dirty="0">
                <a:effectLst/>
                <a:latin typeface="Aptos" panose="020B0004020202020204" pitchFamily="34" charset="0"/>
                <a:ea typeface="Aptos" panose="020B0004020202020204" pitchFamily="34" charset="0"/>
                <a:cs typeface="Times New Roman" panose="02020603050405020304" pitchFamily="18" charset="0"/>
              </a:rPr>
              <a:t>Measures the time it takes for a person to stand up from a chair, walk 3 meters, turn, walk back, and sit down.</a:t>
            </a:r>
          </a:p>
          <a:p>
            <a:r>
              <a:rPr lang="en-SI" sz="2600" kern="100" dirty="0">
                <a:effectLst/>
                <a:latin typeface="Aptos" panose="020B0004020202020204" pitchFamily="34" charset="0"/>
                <a:ea typeface="Aptos" panose="020B0004020202020204" pitchFamily="34" charset="0"/>
                <a:cs typeface="Times New Roman" panose="02020603050405020304" pitchFamily="18" charset="0"/>
              </a:rPr>
              <a:t>Provides insights into functional mobility and balance.</a:t>
            </a:r>
          </a:p>
          <a:p>
            <a:endParaRPr lang="en-SI" dirty="0"/>
          </a:p>
        </p:txBody>
      </p:sp>
    </p:spTree>
    <p:extLst>
      <p:ext uri="{BB962C8B-B14F-4D97-AF65-F5344CB8AC3E}">
        <p14:creationId xmlns:p14="http://schemas.microsoft.com/office/powerpoint/2010/main" val="2293845049"/>
      </p:ext>
    </p:extLst>
  </p:cSld>
  <p:clrMapOvr>
    <a:masterClrMapping/>
  </p:clrMapOvr>
  <mc:AlternateContent xmlns:mc="http://schemas.openxmlformats.org/markup-compatibility/2006" xmlns:p14="http://schemas.microsoft.com/office/powerpoint/2010/main">
    <mc:Choice Requires="p14">
      <p:transition spd="slow" p14:dur="2000" advTm="2532"/>
    </mc:Choice>
    <mc:Fallback xmlns="">
      <p:transition spd="slow" advTm="253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D8EBF-0F16-66FF-9E5A-D7663FF63083}"/>
              </a:ext>
            </a:extLst>
          </p:cNvPr>
          <p:cNvSpPr>
            <a:spLocks noGrp="1"/>
          </p:cNvSpPr>
          <p:nvPr>
            <p:ph type="title"/>
          </p:nvPr>
        </p:nvSpPr>
        <p:spPr/>
        <p:txBody>
          <a:bodyPr>
            <a:normAutofit/>
          </a:bodyPr>
          <a:lstStyle/>
          <a:p>
            <a:pPr algn="ctr"/>
            <a:r>
              <a:rPr lang="en-GB" dirty="0">
                <a:solidFill>
                  <a:srgbClr val="C00000"/>
                </a:solidFill>
              </a:rPr>
              <a:t>P</a:t>
            </a:r>
            <a:r>
              <a:rPr lang="en-SI" dirty="0">
                <a:solidFill>
                  <a:srgbClr val="C00000"/>
                </a:solidFill>
              </a:rPr>
              <a:t>OSTURAL INSTABILITY</a:t>
            </a:r>
            <a:br>
              <a:rPr lang="en-SI" sz="4400" kern="100" dirty="0">
                <a:effectLst/>
                <a:latin typeface="Aptos" panose="020B0004020202020204" pitchFamily="34" charset="0"/>
                <a:ea typeface="Aptos" panose="020B0004020202020204" pitchFamily="34" charset="0"/>
                <a:cs typeface="Times New Roman" panose="02020603050405020304" pitchFamily="18" charset="0"/>
              </a:rPr>
            </a:br>
            <a:endParaRPr lang="en-SI" dirty="0"/>
          </a:p>
        </p:txBody>
      </p:sp>
      <p:sp>
        <p:nvSpPr>
          <p:cNvPr id="3" name="Content Placeholder 2">
            <a:extLst>
              <a:ext uri="{FF2B5EF4-FFF2-40B4-BE49-F238E27FC236}">
                <a16:creationId xmlns:a16="http://schemas.microsoft.com/office/drawing/2014/main" id="{280D1956-A621-5E72-2F55-B1A6B0E22D52}"/>
              </a:ext>
            </a:extLst>
          </p:cNvPr>
          <p:cNvSpPr>
            <a:spLocks noGrp="1"/>
          </p:cNvSpPr>
          <p:nvPr>
            <p:ph idx="1"/>
          </p:nvPr>
        </p:nvSpPr>
        <p:spPr>
          <a:xfrm>
            <a:off x="838200" y="872237"/>
            <a:ext cx="10515600" cy="5113526"/>
          </a:xfrm>
        </p:spPr>
        <p:txBody>
          <a:bodyPr>
            <a:normAutofit/>
          </a:bodyPr>
          <a:lstStyle/>
          <a:p>
            <a:pPr marL="0" indent="0">
              <a:buNone/>
            </a:pPr>
            <a:r>
              <a:rPr lang="en-SI" sz="5100" kern="100" dirty="0">
                <a:effectLst/>
                <a:latin typeface="Aptos" panose="020B0004020202020204" pitchFamily="34" charset="0"/>
                <a:ea typeface="Aptos" panose="020B0004020202020204" pitchFamily="34" charset="0"/>
                <a:cs typeface="Times New Roman" panose="02020603050405020304" pitchFamily="18" charset="0"/>
              </a:rPr>
              <a:t> </a:t>
            </a:r>
            <a:endParaRPr lang="en-SI" sz="30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SI" sz="3000" b="1" kern="100" dirty="0">
                <a:effectLst/>
                <a:latin typeface="Aptos" panose="020B0004020202020204" pitchFamily="34" charset="0"/>
                <a:ea typeface="Aptos" panose="020B0004020202020204" pitchFamily="34" charset="0"/>
                <a:cs typeface="Times New Roman" panose="02020603050405020304" pitchFamily="18" charset="0"/>
              </a:rPr>
              <a:t>Berg Balance Scale (BBS):</a:t>
            </a:r>
            <a:r>
              <a:rPr lang="en-SI" sz="3000" kern="100" dirty="0">
                <a:effectLst/>
                <a:latin typeface="Aptos" panose="020B0004020202020204" pitchFamily="34" charset="0"/>
                <a:ea typeface="Aptos" panose="020B0004020202020204" pitchFamily="34" charset="0"/>
                <a:cs typeface="Times New Roman" panose="02020603050405020304" pitchFamily="18" charset="0"/>
              </a:rPr>
              <a:t> </a:t>
            </a:r>
          </a:p>
          <a:p>
            <a:r>
              <a:rPr lang="en-SI" sz="3000" kern="100" dirty="0">
                <a:effectLst/>
                <a:latin typeface="Aptos" panose="020B0004020202020204" pitchFamily="34" charset="0"/>
                <a:ea typeface="Aptos" panose="020B0004020202020204" pitchFamily="34" charset="0"/>
                <a:cs typeface="Times New Roman" panose="02020603050405020304" pitchFamily="18" charset="0"/>
              </a:rPr>
              <a:t>14-item scale assessing balance through tasks like standing up, reaching, turning, and standing on one leg.</a:t>
            </a:r>
          </a:p>
          <a:p>
            <a:r>
              <a:rPr lang="en-SI" sz="3000" kern="100" dirty="0">
                <a:effectLst/>
                <a:latin typeface="Aptos" panose="020B0004020202020204" pitchFamily="34" charset="0"/>
                <a:ea typeface="Aptos" panose="020B0004020202020204" pitchFamily="34" charset="0"/>
                <a:cs typeface="Times New Roman" panose="02020603050405020304" pitchFamily="18" charset="0"/>
              </a:rPr>
              <a:t>Widely used in clinical and research settings.</a:t>
            </a:r>
          </a:p>
          <a:p>
            <a:endParaRPr lang="en-SI" sz="5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SI" dirty="0"/>
          </a:p>
        </p:txBody>
      </p:sp>
    </p:spTree>
    <p:extLst>
      <p:ext uri="{BB962C8B-B14F-4D97-AF65-F5344CB8AC3E}">
        <p14:creationId xmlns:p14="http://schemas.microsoft.com/office/powerpoint/2010/main" val="1346492515"/>
      </p:ext>
    </p:extLst>
  </p:cSld>
  <p:clrMapOvr>
    <a:masterClrMapping/>
  </p:clrMapOvr>
  <mc:AlternateContent xmlns:mc="http://schemas.openxmlformats.org/markup-compatibility/2006" xmlns:p14="http://schemas.microsoft.com/office/powerpoint/2010/main">
    <mc:Choice Requires="p14">
      <p:transition spd="slow" p14:dur="2000" advTm="32385"/>
    </mc:Choice>
    <mc:Fallback xmlns="">
      <p:transition spd="slow" advTm="3238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158940B-4D43-F126-DD36-F82745DFC51C}"/>
              </a:ext>
            </a:extLst>
          </p:cNvPr>
          <p:cNvSpPr>
            <a:spLocks noGrp="1"/>
          </p:cNvSpPr>
          <p:nvPr>
            <p:ph type="title"/>
          </p:nvPr>
        </p:nvSpPr>
        <p:spPr>
          <a:xfrm>
            <a:off x="838200" y="365125"/>
            <a:ext cx="10515600" cy="146939"/>
          </a:xfrm>
        </p:spPr>
        <p:txBody>
          <a:bodyPr>
            <a:normAutofit fontScale="90000"/>
          </a:bodyPr>
          <a:lstStyle/>
          <a:p>
            <a:pPr algn="ctr"/>
            <a:r>
              <a:rPr lang="en-SI" sz="4400" kern="100"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SCALES TO MEASURE DYSKINESIA</a:t>
            </a:r>
          </a:p>
        </p:txBody>
      </p:sp>
      <p:sp>
        <p:nvSpPr>
          <p:cNvPr id="8" name="Content Placeholder 7">
            <a:extLst>
              <a:ext uri="{FF2B5EF4-FFF2-40B4-BE49-F238E27FC236}">
                <a16:creationId xmlns:a16="http://schemas.microsoft.com/office/drawing/2014/main" id="{37CB41C9-F891-BDB8-FB7C-FCCB25A8325F}"/>
              </a:ext>
            </a:extLst>
          </p:cNvPr>
          <p:cNvSpPr>
            <a:spLocks noGrp="1"/>
          </p:cNvSpPr>
          <p:nvPr>
            <p:ph idx="1"/>
          </p:nvPr>
        </p:nvSpPr>
        <p:spPr>
          <a:xfrm>
            <a:off x="838200" y="877824"/>
            <a:ext cx="10515600" cy="5980176"/>
          </a:xfrm>
        </p:spPr>
        <p:txBody>
          <a:bodyPr>
            <a:normAutofit fontScale="77500" lnSpcReduction="20000"/>
          </a:bodyPr>
          <a:lstStyle/>
          <a:p>
            <a:pPr marL="0" indent="0">
              <a:buNone/>
            </a:pPr>
            <a:endParaRPr lang="en-SI" sz="2900" b="1"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SI" sz="2900" b="1" kern="100" dirty="0">
                <a:effectLst/>
                <a:latin typeface="Aptos" panose="020B0004020202020204" pitchFamily="34" charset="0"/>
                <a:ea typeface="Aptos" panose="020B0004020202020204" pitchFamily="34" charset="0"/>
                <a:cs typeface="Times New Roman" panose="02020603050405020304" pitchFamily="18" charset="0"/>
              </a:rPr>
              <a:t>Unified Dyskinesia Rating Scale (UDysRS)</a:t>
            </a:r>
          </a:p>
          <a:p>
            <a:r>
              <a:rPr lang="en-SI" sz="2900" kern="100" dirty="0">
                <a:effectLst/>
                <a:latin typeface="Aptos" panose="020B0004020202020204" pitchFamily="34" charset="0"/>
                <a:ea typeface="Aptos" panose="020B0004020202020204" pitchFamily="34" charset="0"/>
                <a:cs typeface="Times New Roman" panose="02020603050405020304" pitchFamily="18" charset="0"/>
              </a:rPr>
              <a:t>Patient-based historical information.</a:t>
            </a:r>
          </a:p>
          <a:p>
            <a:r>
              <a:rPr lang="en-SI" sz="2900" kern="100" dirty="0">
                <a:effectLst/>
                <a:latin typeface="Aptos" panose="020B0004020202020204" pitchFamily="34" charset="0"/>
                <a:ea typeface="Aptos" panose="020B0004020202020204" pitchFamily="34" charset="0"/>
                <a:cs typeface="Times New Roman" panose="02020603050405020304" pitchFamily="18" charset="0"/>
              </a:rPr>
              <a:t>Clinician-based objective examination.</a:t>
            </a:r>
          </a:p>
          <a:p>
            <a:r>
              <a:rPr lang="en-SI" sz="2900" kern="100" dirty="0">
                <a:effectLst/>
                <a:latin typeface="Aptos" panose="020B0004020202020204" pitchFamily="34" charset="0"/>
                <a:ea typeface="Aptos" panose="020B0004020202020204" pitchFamily="34" charset="0"/>
                <a:cs typeface="Times New Roman" panose="02020603050405020304" pitchFamily="18" charset="0"/>
              </a:rPr>
              <a:t>Scoring: Assesses impact on daily living, time spent with dyskinesia, and severity.</a:t>
            </a:r>
          </a:p>
          <a:p>
            <a:r>
              <a:rPr lang="en-SI" sz="2900" kern="100" dirty="0">
                <a:effectLst/>
                <a:latin typeface="Aptos" panose="020B0004020202020204" pitchFamily="34" charset="0"/>
                <a:ea typeface="Aptos" panose="020B0004020202020204" pitchFamily="34" charset="0"/>
                <a:cs typeface="Times New Roman" panose="02020603050405020304" pitchFamily="18" charset="0"/>
              </a:rPr>
              <a:t>Pros: Comprehensive; widely used in research and clinical settings.</a:t>
            </a:r>
          </a:p>
          <a:p>
            <a:pPr marL="0" indent="0">
              <a:buNone/>
            </a:pPr>
            <a:r>
              <a:rPr lang="en-SI" sz="2900" b="1" kern="100" dirty="0">
                <a:effectLst/>
                <a:latin typeface="Aptos" panose="020B0004020202020204" pitchFamily="34" charset="0"/>
                <a:ea typeface="Aptos" panose="020B0004020202020204" pitchFamily="34" charset="0"/>
                <a:cs typeface="Times New Roman" panose="02020603050405020304" pitchFamily="18" charset="0"/>
              </a:rPr>
              <a:t>Abnormal Involuntary Movement Scale (AIMS)</a:t>
            </a:r>
          </a:p>
          <a:p>
            <a:r>
              <a:rPr lang="en-SI" sz="2900" kern="100" dirty="0">
                <a:effectLst/>
                <a:latin typeface="Aptos" panose="020B0004020202020204" pitchFamily="34" charset="0"/>
                <a:ea typeface="Aptos" panose="020B0004020202020204" pitchFamily="34" charset="0"/>
                <a:cs typeface="Times New Roman" panose="02020603050405020304" pitchFamily="18" charset="0"/>
              </a:rPr>
              <a:t>Clinician rates the severity of dyskinesia in various body parts.</a:t>
            </a:r>
          </a:p>
          <a:p>
            <a:r>
              <a:rPr lang="en-SI" sz="2900" kern="100" dirty="0">
                <a:effectLst/>
                <a:latin typeface="Aptos" panose="020B0004020202020204" pitchFamily="34" charset="0"/>
                <a:ea typeface="Aptos" panose="020B0004020202020204" pitchFamily="34" charset="0"/>
                <a:cs typeface="Times New Roman" panose="02020603050405020304" pitchFamily="18" charset="0"/>
              </a:rPr>
              <a:t>Assesses global severity and impact on function.</a:t>
            </a:r>
          </a:p>
          <a:p>
            <a:r>
              <a:rPr lang="en-SI" sz="2900" kern="100" dirty="0">
                <a:effectLst/>
                <a:latin typeface="Aptos" panose="020B0004020202020204" pitchFamily="34" charset="0"/>
                <a:ea typeface="Aptos" panose="020B0004020202020204" pitchFamily="34" charset="0"/>
                <a:cs typeface="Times New Roman" panose="02020603050405020304" pitchFamily="18" charset="0"/>
              </a:rPr>
              <a:t>Scoring: Rates dyskinesia on a 5-point scale (0-4).</a:t>
            </a:r>
          </a:p>
          <a:p>
            <a:r>
              <a:rPr lang="en-SI" sz="2900" kern="100" dirty="0">
                <a:effectLst/>
                <a:latin typeface="Aptos" panose="020B0004020202020204" pitchFamily="34" charset="0"/>
                <a:ea typeface="Aptos" panose="020B0004020202020204" pitchFamily="34" charset="0"/>
                <a:cs typeface="Times New Roman" panose="02020603050405020304" pitchFamily="18" charset="0"/>
              </a:rPr>
              <a:t>Pros: Simple; quick to administer.</a:t>
            </a:r>
          </a:p>
          <a:p>
            <a:pPr marL="0" indent="0">
              <a:buNone/>
            </a:pPr>
            <a:r>
              <a:rPr lang="en-SI" sz="2900" b="1" kern="100" dirty="0">
                <a:effectLst/>
                <a:latin typeface="Aptos" panose="020B0004020202020204" pitchFamily="34" charset="0"/>
                <a:ea typeface="Aptos" panose="020B0004020202020204" pitchFamily="34" charset="0"/>
                <a:cs typeface="Times New Roman" panose="02020603050405020304" pitchFamily="18" charset="0"/>
              </a:rPr>
              <a:t>Rush Dyskinesia Rating Scale (RDRS)</a:t>
            </a:r>
          </a:p>
          <a:p>
            <a:r>
              <a:rPr lang="en-SI" sz="2900" kern="100" dirty="0">
                <a:effectLst/>
                <a:latin typeface="Aptos" panose="020B0004020202020204" pitchFamily="34" charset="0"/>
                <a:ea typeface="Aptos" panose="020B0004020202020204" pitchFamily="34" charset="0"/>
                <a:cs typeface="Times New Roman" panose="02020603050405020304" pitchFamily="18" charset="0"/>
              </a:rPr>
              <a:t>Observational tool for rating dyskinesia severity.</a:t>
            </a:r>
          </a:p>
          <a:p>
            <a:r>
              <a:rPr lang="en-SI" sz="2900" kern="100" dirty="0">
                <a:effectLst/>
                <a:latin typeface="Aptos" panose="020B0004020202020204" pitchFamily="34" charset="0"/>
                <a:ea typeface="Aptos" panose="020B0004020202020204" pitchFamily="34" charset="0"/>
                <a:cs typeface="Times New Roman" panose="02020603050405020304" pitchFamily="18" charset="0"/>
              </a:rPr>
              <a:t>Includes head, trunk, and limbs assessment.</a:t>
            </a:r>
          </a:p>
          <a:p>
            <a:r>
              <a:rPr lang="en-SI" sz="2900" kern="100" dirty="0">
                <a:effectLst/>
                <a:latin typeface="Aptos" panose="020B0004020202020204" pitchFamily="34" charset="0"/>
                <a:ea typeface="Aptos" panose="020B0004020202020204" pitchFamily="34" charset="0"/>
                <a:cs typeface="Times New Roman" panose="02020603050405020304" pitchFamily="18" charset="0"/>
              </a:rPr>
              <a:t>Scoring: Each region rated separately; total score reflects overall severity.</a:t>
            </a:r>
          </a:p>
          <a:p>
            <a:r>
              <a:rPr lang="en-SI" sz="2900" kern="100" dirty="0">
                <a:effectLst/>
                <a:latin typeface="Aptos" panose="020B0004020202020204" pitchFamily="34" charset="0"/>
                <a:ea typeface="Aptos" panose="020B0004020202020204" pitchFamily="34" charset="0"/>
                <a:cs typeface="Times New Roman" panose="02020603050405020304" pitchFamily="18" charset="0"/>
              </a:rPr>
              <a:t>Pros: Focused on specific regions; useful in detailed assessments.</a:t>
            </a:r>
          </a:p>
          <a:p>
            <a:endParaRPr lang="en-SI" dirty="0"/>
          </a:p>
        </p:txBody>
      </p:sp>
    </p:spTree>
    <p:extLst>
      <p:ext uri="{BB962C8B-B14F-4D97-AF65-F5344CB8AC3E}">
        <p14:creationId xmlns:p14="http://schemas.microsoft.com/office/powerpoint/2010/main" val="1738970657"/>
      </p:ext>
    </p:extLst>
  </p:cSld>
  <p:clrMapOvr>
    <a:masterClrMapping/>
  </p:clrMapOvr>
  <mc:AlternateContent xmlns:mc="http://schemas.openxmlformats.org/markup-compatibility/2006" xmlns:p14="http://schemas.microsoft.com/office/powerpoint/2010/main">
    <mc:Choice Requires="p14">
      <p:transition spd="slow" p14:dur="2000" advTm="162005"/>
    </mc:Choice>
    <mc:Fallback xmlns="">
      <p:transition spd="slow" advTm="16200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86437-F497-C477-5649-627CBB2C9056}"/>
              </a:ext>
            </a:extLst>
          </p:cNvPr>
          <p:cNvSpPr>
            <a:spLocks noGrp="1"/>
          </p:cNvSpPr>
          <p:nvPr>
            <p:ph type="title"/>
          </p:nvPr>
        </p:nvSpPr>
        <p:spPr/>
        <p:txBody>
          <a:bodyPr/>
          <a:lstStyle/>
          <a:p>
            <a:pPr algn="ctr"/>
            <a:r>
              <a:rPr lang="en-SE">
                <a:solidFill>
                  <a:srgbClr val="C00000"/>
                </a:solidFill>
              </a:rPr>
              <a:t>LEARNING OBJECTIVES</a:t>
            </a:r>
            <a:endParaRPr lang="en-SE" dirty="0">
              <a:solidFill>
                <a:srgbClr val="C00000"/>
              </a:solidFill>
            </a:endParaRPr>
          </a:p>
        </p:txBody>
      </p:sp>
      <p:sp>
        <p:nvSpPr>
          <p:cNvPr id="3" name="Content Placeholder 2">
            <a:extLst>
              <a:ext uri="{FF2B5EF4-FFF2-40B4-BE49-F238E27FC236}">
                <a16:creationId xmlns:a16="http://schemas.microsoft.com/office/drawing/2014/main" id="{955EAADD-A301-109F-8EFC-1CA571189100}"/>
              </a:ext>
            </a:extLst>
          </p:cNvPr>
          <p:cNvSpPr>
            <a:spLocks noGrp="1"/>
          </p:cNvSpPr>
          <p:nvPr>
            <p:ph idx="1"/>
          </p:nvPr>
        </p:nvSpPr>
        <p:spPr/>
        <p:txBody>
          <a:bodyPr/>
          <a:lstStyle/>
          <a:p>
            <a:r>
              <a:rPr lang="en-GB" dirty="0"/>
              <a:t>1. Understand the key scales used to assess Parkinson’s Disease (PD).</a:t>
            </a:r>
          </a:p>
          <a:p>
            <a:r>
              <a:rPr lang="en-GB" dirty="0"/>
              <a:t>2. Evaluate and understand when and how to apply motor and non-motor scales.</a:t>
            </a:r>
          </a:p>
          <a:p>
            <a:r>
              <a:rPr lang="en-GB" dirty="0"/>
              <a:t>3. Explore their applicability to various stages of PD.</a:t>
            </a:r>
          </a:p>
          <a:p>
            <a:r>
              <a:rPr lang="en-GB" dirty="0"/>
              <a:t>4. Use case studies to illustrate practical applications of these scales.</a:t>
            </a:r>
          </a:p>
          <a:p>
            <a:pPr marL="0" indent="0">
              <a:buNone/>
            </a:pPr>
            <a:endParaRPr lang="en-SE" dirty="0"/>
          </a:p>
        </p:txBody>
      </p:sp>
    </p:spTree>
    <p:extLst>
      <p:ext uri="{BB962C8B-B14F-4D97-AF65-F5344CB8AC3E}">
        <p14:creationId xmlns:p14="http://schemas.microsoft.com/office/powerpoint/2010/main" val="3781040233"/>
      </p:ext>
    </p:extLst>
  </p:cSld>
  <p:clrMapOvr>
    <a:masterClrMapping/>
  </p:clrMapOvr>
  <mc:AlternateContent xmlns:mc="http://schemas.openxmlformats.org/markup-compatibility/2006" xmlns:p14="http://schemas.microsoft.com/office/powerpoint/2010/main">
    <mc:Choice Requires="p14">
      <p:transition spd="slow" p14:dur="2000" advTm="29470"/>
    </mc:Choice>
    <mc:Fallback xmlns="">
      <p:transition spd="slow" advTm="2947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A537C-6212-BD88-C1F9-9386BFDA78D6}"/>
              </a:ext>
            </a:extLst>
          </p:cNvPr>
          <p:cNvSpPr>
            <a:spLocks noGrp="1"/>
          </p:cNvSpPr>
          <p:nvPr>
            <p:ph type="title"/>
          </p:nvPr>
        </p:nvSpPr>
        <p:spPr/>
        <p:txBody>
          <a:bodyPr/>
          <a:lstStyle/>
          <a:p>
            <a:pPr algn="ctr"/>
            <a:r>
              <a:rPr lang="en-GB" dirty="0">
                <a:solidFill>
                  <a:srgbClr val="C00000"/>
                </a:solidFill>
              </a:rPr>
              <a:t>PARKINSON'S KINETIGRAPH (PKG)</a:t>
            </a:r>
            <a:endParaRPr lang="en-SI" dirty="0">
              <a:solidFill>
                <a:srgbClr val="C00000"/>
              </a:solidFill>
            </a:endParaRPr>
          </a:p>
        </p:txBody>
      </p:sp>
      <p:pic>
        <p:nvPicPr>
          <p:cNvPr id="4098" name="Picture 2" descr="Global Kinetics Kicks Off US Parkinson's Outcomes Trial For Wearable  Monitor :: Medtech Insight">
            <a:extLst>
              <a:ext uri="{FF2B5EF4-FFF2-40B4-BE49-F238E27FC236}">
                <a16:creationId xmlns:a16="http://schemas.microsoft.com/office/drawing/2014/main" id="{DC8A4CAB-E9B5-586B-5E26-1B9361DFD45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38200" y="1690688"/>
            <a:ext cx="51816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3659FC20-3A44-6277-2F72-1B9AEA32CF03}"/>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7772349" y="2408188"/>
            <a:ext cx="1981302" cy="19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88758"/>
      </p:ext>
    </p:extLst>
  </p:cSld>
  <p:clrMapOvr>
    <a:masterClrMapping/>
  </p:clrMapOvr>
  <mc:AlternateContent xmlns:mc="http://schemas.openxmlformats.org/markup-compatibility/2006" xmlns:p14="http://schemas.microsoft.com/office/powerpoint/2010/main">
    <mc:Choice Requires="p14">
      <p:transition spd="slow" p14:dur="2000" advTm="36696"/>
    </mc:Choice>
    <mc:Fallback xmlns="">
      <p:transition spd="slow" advTm="3669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B31D3-C107-A4C4-E4C1-655BEF254BEA}"/>
              </a:ext>
            </a:extLst>
          </p:cNvPr>
          <p:cNvSpPr>
            <a:spLocks noGrp="1"/>
          </p:cNvSpPr>
          <p:nvPr>
            <p:ph type="title"/>
          </p:nvPr>
        </p:nvSpPr>
        <p:spPr/>
        <p:txBody>
          <a:bodyPr>
            <a:normAutofit/>
          </a:bodyPr>
          <a:lstStyle/>
          <a:p>
            <a:pPr algn="ctr"/>
            <a:r>
              <a:rPr lang="en-SI" dirty="0">
                <a:solidFill>
                  <a:srgbClr val="C00000"/>
                </a:solidFill>
              </a:rPr>
              <a:t>NON-MOTOR SYMPTOMS</a:t>
            </a:r>
          </a:p>
        </p:txBody>
      </p:sp>
      <p:sp>
        <p:nvSpPr>
          <p:cNvPr id="3" name="Content Placeholder 2">
            <a:extLst>
              <a:ext uri="{FF2B5EF4-FFF2-40B4-BE49-F238E27FC236}">
                <a16:creationId xmlns:a16="http://schemas.microsoft.com/office/drawing/2014/main" id="{DCE9CF08-4CAA-38FD-59AB-061D1F5B84A7}"/>
              </a:ext>
            </a:extLst>
          </p:cNvPr>
          <p:cNvSpPr>
            <a:spLocks noGrp="1"/>
          </p:cNvSpPr>
          <p:nvPr>
            <p:ph sz="half" idx="1"/>
          </p:nvPr>
        </p:nvSpPr>
        <p:spPr>
          <a:xfrm>
            <a:off x="258792" y="1361440"/>
            <a:ext cx="6120441" cy="4815523"/>
          </a:xfrm>
        </p:spPr>
        <p:txBody>
          <a:bodyPr>
            <a:noAutofit/>
          </a:bodyPr>
          <a:lstStyle/>
          <a:p>
            <a:pPr algn="l"/>
            <a:endParaRPr lang="en-GB" sz="3200" i="0" dirty="0">
              <a:solidFill>
                <a:srgbClr val="374151"/>
              </a:solidFill>
              <a:effectLst/>
              <a:latin typeface="Söhne"/>
            </a:endParaRPr>
          </a:p>
          <a:p>
            <a:pPr algn="l"/>
            <a:r>
              <a:rPr lang="en-GB" sz="3200" i="0" dirty="0">
                <a:solidFill>
                  <a:srgbClr val="374151"/>
                </a:solidFill>
                <a:effectLst/>
                <a:latin typeface="Söhne"/>
              </a:rPr>
              <a:t>Mood and Psychiatric Symptoms</a:t>
            </a:r>
          </a:p>
          <a:p>
            <a:pPr algn="l"/>
            <a:r>
              <a:rPr lang="en-GB" sz="3200" i="0" dirty="0">
                <a:solidFill>
                  <a:srgbClr val="374151"/>
                </a:solidFill>
                <a:effectLst/>
                <a:latin typeface="Söhne"/>
              </a:rPr>
              <a:t>Cognitive Symptoms</a:t>
            </a:r>
          </a:p>
          <a:p>
            <a:pPr algn="l"/>
            <a:r>
              <a:rPr lang="en-GB" sz="3200" i="0" dirty="0">
                <a:solidFill>
                  <a:srgbClr val="374151"/>
                </a:solidFill>
                <a:effectLst/>
                <a:latin typeface="Söhne"/>
              </a:rPr>
              <a:t>Sleep Disturbances</a:t>
            </a:r>
          </a:p>
          <a:p>
            <a:pPr algn="l"/>
            <a:r>
              <a:rPr lang="en-GB" sz="3200" i="0" dirty="0">
                <a:solidFill>
                  <a:srgbClr val="374151"/>
                </a:solidFill>
                <a:effectLst/>
                <a:latin typeface="Söhne"/>
              </a:rPr>
              <a:t>Autonomic Dysfunction</a:t>
            </a:r>
          </a:p>
          <a:p>
            <a:pPr algn="l"/>
            <a:r>
              <a:rPr lang="en-GB" sz="3200" i="0" dirty="0">
                <a:solidFill>
                  <a:srgbClr val="374151"/>
                </a:solidFill>
                <a:effectLst/>
                <a:latin typeface="Söhne"/>
              </a:rPr>
              <a:t>Sensory Symptoms</a:t>
            </a:r>
          </a:p>
          <a:p>
            <a:pPr algn="l"/>
            <a:r>
              <a:rPr lang="en-GB" sz="3200" i="0" dirty="0">
                <a:solidFill>
                  <a:srgbClr val="374151"/>
                </a:solidFill>
                <a:effectLst/>
                <a:latin typeface="Söhne"/>
              </a:rPr>
              <a:t>Gastrointestinal Symptoms</a:t>
            </a:r>
          </a:p>
        </p:txBody>
      </p:sp>
      <p:sp>
        <p:nvSpPr>
          <p:cNvPr id="4" name="Content Placeholder 3">
            <a:extLst>
              <a:ext uri="{FF2B5EF4-FFF2-40B4-BE49-F238E27FC236}">
                <a16:creationId xmlns:a16="http://schemas.microsoft.com/office/drawing/2014/main" id="{3388009E-1303-9F95-4305-BA5E0CBB300A}"/>
              </a:ext>
            </a:extLst>
          </p:cNvPr>
          <p:cNvSpPr>
            <a:spLocks noGrp="1"/>
          </p:cNvSpPr>
          <p:nvPr>
            <p:ph sz="half" idx="2"/>
          </p:nvPr>
        </p:nvSpPr>
        <p:spPr>
          <a:xfrm>
            <a:off x="6379234" y="1361440"/>
            <a:ext cx="5181600" cy="4815523"/>
          </a:xfrm>
        </p:spPr>
        <p:txBody>
          <a:bodyPr/>
          <a:lstStyle/>
          <a:p>
            <a:pPr algn="l"/>
            <a:endParaRPr lang="en-GB" sz="3200" i="0" dirty="0">
              <a:solidFill>
                <a:srgbClr val="374151"/>
              </a:solidFill>
              <a:effectLst/>
              <a:latin typeface="Söhne"/>
            </a:endParaRPr>
          </a:p>
          <a:p>
            <a:pPr algn="l"/>
            <a:r>
              <a:rPr lang="en-GB" sz="3200" i="0" dirty="0">
                <a:solidFill>
                  <a:srgbClr val="374151"/>
                </a:solidFill>
                <a:effectLst/>
                <a:latin typeface="Söhne"/>
              </a:rPr>
              <a:t>Fatigue</a:t>
            </a:r>
          </a:p>
          <a:p>
            <a:pPr algn="l"/>
            <a:r>
              <a:rPr lang="en-GB" sz="3200" i="0" dirty="0">
                <a:solidFill>
                  <a:srgbClr val="374151"/>
                </a:solidFill>
                <a:effectLst/>
                <a:latin typeface="Söhne"/>
              </a:rPr>
              <a:t>Speech and Voice Changes</a:t>
            </a:r>
          </a:p>
          <a:p>
            <a:pPr algn="l"/>
            <a:r>
              <a:rPr lang="en-GB" sz="3200" i="0" dirty="0">
                <a:solidFill>
                  <a:srgbClr val="374151"/>
                </a:solidFill>
                <a:effectLst/>
                <a:latin typeface="Söhne"/>
              </a:rPr>
              <a:t>Visual Symptoms</a:t>
            </a:r>
          </a:p>
          <a:p>
            <a:pPr algn="l"/>
            <a:r>
              <a:rPr lang="en-GB" sz="3200" i="0" dirty="0">
                <a:solidFill>
                  <a:srgbClr val="374151"/>
                </a:solidFill>
                <a:effectLst/>
                <a:latin typeface="Söhne"/>
              </a:rPr>
              <a:t>Dermatological Symptoms</a:t>
            </a:r>
          </a:p>
          <a:p>
            <a:pPr algn="l"/>
            <a:r>
              <a:rPr lang="en-GB" sz="3200" i="0" dirty="0">
                <a:solidFill>
                  <a:srgbClr val="374151"/>
                </a:solidFill>
                <a:effectLst/>
                <a:latin typeface="Söhne"/>
              </a:rPr>
              <a:t>Weight Change</a:t>
            </a:r>
          </a:p>
          <a:p>
            <a:endParaRPr lang="en-SI" dirty="0"/>
          </a:p>
        </p:txBody>
      </p:sp>
    </p:spTree>
    <p:extLst>
      <p:ext uri="{BB962C8B-B14F-4D97-AF65-F5344CB8AC3E}">
        <p14:creationId xmlns:p14="http://schemas.microsoft.com/office/powerpoint/2010/main" val="486105711"/>
      </p:ext>
    </p:extLst>
  </p:cSld>
  <p:clrMapOvr>
    <a:masterClrMapping/>
  </p:clrMapOvr>
  <mc:AlternateContent xmlns:mc="http://schemas.openxmlformats.org/markup-compatibility/2006" xmlns:p14="http://schemas.microsoft.com/office/powerpoint/2010/main">
    <mc:Choice Requires="p14">
      <p:transition spd="slow" p14:dur="2000" advTm="87480"/>
    </mc:Choice>
    <mc:Fallback xmlns="">
      <p:transition spd="slow" advTm="8748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0C1909-9FEC-020C-01D8-0300FFF265E7}"/>
              </a:ext>
            </a:extLst>
          </p:cNvPr>
          <p:cNvSpPr>
            <a:spLocks noGrp="1"/>
          </p:cNvSpPr>
          <p:nvPr>
            <p:ph type="title"/>
          </p:nvPr>
        </p:nvSpPr>
        <p:spPr>
          <a:xfrm>
            <a:off x="838200" y="139149"/>
            <a:ext cx="10515600" cy="867327"/>
          </a:xfrm>
        </p:spPr>
        <p:txBody>
          <a:bodyPr/>
          <a:lstStyle/>
          <a:p>
            <a:pPr algn="ctr"/>
            <a:r>
              <a:rPr lang="en-SI" dirty="0">
                <a:solidFill>
                  <a:srgbClr val="C00000"/>
                </a:solidFill>
              </a:rPr>
              <a:t>NON-MOTOR SYMPTOMS</a:t>
            </a:r>
            <a:endParaRPr lang="en-SI" dirty="0"/>
          </a:p>
        </p:txBody>
      </p:sp>
      <p:sp>
        <p:nvSpPr>
          <p:cNvPr id="6" name="Content Placeholder 5">
            <a:extLst>
              <a:ext uri="{FF2B5EF4-FFF2-40B4-BE49-F238E27FC236}">
                <a16:creationId xmlns:a16="http://schemas.microsoft.com/office/drawing/2014/main" id="{097A81B7-9ED9-F86C-A978-0923755AD6B3}"/>
              </a:ext>
            </a:extLst>
          </p:cNvPr>
          <p:cNvSpPr>
            <a:spLocks noGrp="1"/>
          </p:cNvSpPr>
          <p:nvPr>
            <p:ph idx="1"/>
          </p:nvPr>
        </p:nvSpPr>
        <p:spPr>
          <a:xfrm>
            <a:off x="593113" y="1006476"/>
            <a:ext cx="9459191" cy="5486399"/>
          </a:xfrm>
        </p:spPr>
        <p:txBody>
          <a:bodyPr>
            <a:normAutofit fontScale="40000" lnSpcReduction="20000"/>
          </a:bodyPr>
          <a:lstStyle/>
          <a:p>
            <a:pPr algn="l">
              <a:buFont typeface="+mj-lt"/>
              <a:buAutoNum type="arabicPeriod"/>
            </a:pPr>
            <a:r>
              <a:rPr lang="en-GB" sz="6400" i="0" dirty="0">
                <a:solidFill>
                  <a:srgbClr val="374151"/>
                </a:solidFill>
                <a:effectLst/>
                <a:latin typeface="Söhne"/>
              </a:rPr>
              <a:t>Non-Motor Symptoms Scale (NMSS)</a:t>
            </a:r>
          </a:p>
          <a:p>
            <a:pPr algn="l">
              <a:buFont typeface="+mj-lt"/>
              <a:buAutoNum type="arabicPeriod"/>
            </a:pPr>
            <a:r>
              <a:rPr lang="en-GB" sz="6400" i="0" dirty="0">
                <a:solidFill>
                  <a:srgbClr val="374151"/>
                </a:solidFill>
                <a:effectLst/>
                <a:latin typeface="Söhne"/>
              </a:rPr>
              <a:t>Non-Motor Symptoms Scale for Parkinson's Disease (NMSS-PD)</a:t>
            </a:r>
          </a:p>
          <a:p>
            <a:pPr algn="l">
              <a:buFont typeface="+mj-lt"/>
              <a:buAutoNum type="arabicPeriod"/>
            </a:pPr>
            <a:r>
              <a:rPr lang="en-GB" sz="6400" i="0" dirty="0">
                <a:solidFill>
                  <a:srgbClr val="374151"/>
                </a:solidFill>
                <a:effectLst/>
                <a:latin typeface="Söhne"/>
              </a:rPr>
              <a:t>Parkinson's Disease Questionnaire (PDQ-39)</a:t>
            </a:r>
          </a:p>
          <a:p>
            <a:pPr algn="l">
              <a:buFont typeface="+mj-lt"/>
              <a:buAutoNum type="arabicPeriod"/>
            </a:pPr>
            <a:r>
              <a:rPr lang="en-GB" sz="6400" i="0" dirty="0">
                <a:solidFill>
                  <a:srgbClr val="374151"/>
                </a:solidFill>
                <a:effectLst/>
                <a:latin typeface="Söhne"/>
              </a:rPr>
              <a:t>Non-Motor Symptoms Questionnaire (</a:t>
            </a:r>
            <a:r>
              <a:rPr lang="en-GB" sz="6400" i="0" dirty="0" err="1">
                <a:solidFill>
                  <a:srgbClr val="374151"/>
                </a:solidFill>
                <a:effectLst/>
                <a:latin typeface="Söhne"/>
              </a:rPr>
              <a:t>NMSQuest</a:t>
            </a:r>
            <a:r>
              <a:rPr lang="en-GB" sz="6400" i="0" dirty="0">
                <a:solidFill>
                  <a:srgbClr val="374151"/>
                </a:solidFill>
                <a:effectLst/>
                <a:latin typeface="Söhne"/>
              </a:rPr>
              <a:t>)</a:t>
            </a:r>
          </a:p>
          <a:p>
            <a:pPr algn="l">
              <a:buFont typeface="+mj-lt"/>
              <a:buAutoNum type="arabicPeriod"/>
            </a:pPr>
            <a:r>
              <a:rPr lang="en-GB" sz="6400" i="0" dirty="0">
                <a:solidFill>
                  <a:srgbClr val="374151"/>
                </a:solidFill>
                <a:effectLst/>
                <a:latin typeface="Söhne"/>
              </a:rPr>
              <a:t>Scales for Outcomes in Parkinson's Disease–Autonomic (SCOPA-AUT)</a:t>
            </a:r>
          </a:p>
          <a:p>
            <a:pPr algn="l">
              <a:buFont typeface="+mj-lt"/>
              <a:buAutoNum type="arabicPeriod"/>
            </a:pPr>
            <a:r>
              <a:rPr lang="en-GB" sz="6400" i="0" dirty="0">
                <a:solidFill>
                  <a:srgbClr val="374151"/>
                </a:solidFill>
                <a:effectLst/>
                <a:latin typeface="Söhne"/>
              </a:rPr>
              <a:t>Montreal Cognitive Assessment (MoCA)</a:t>
            </a:r>
          </a:p>
          <a:p>
            <a:pPr algn="l">
              <a:buFont typeface="+mj-lt"/>
              <a:buAutoNum type="arabicPeriod"/>
            </a:pPr>
            <a:r>
              <a:rPr lang="en-GB" sz="6400" i="0" dirty="0">
                <a:solidFill>
                  <a:srgbClr val="374151"/>
                </a:solidFill>
                <a:effectLst/>
                <a:latin typeface="Söhne"/>
              </a:rPr>
              <a:t>Beck Depression Inventory (BDI) or Geriatric Depression Scale (GDS)</a:t>
            </a:r>
          </a:p>
          <a:p>
            <a:pPr algn="l">
              <a:buFont typeface="+mj-lt"/>
              <a:buAutoNum type="arabicPeriod"/>
            </a:pPr>
            <a:r>
              <a:rPr lang="en-GB" sz="6400" i="0" dirty="0">
                <a:solidFill>
                  <a:srgbClr val="374151"/>
                </a:solidFill>
                <a:effectLst/>
                <a:latin typeface="Söhne"/>
              </a:rPr>
              <a:t>Hospital Anxiety and Depression Scale (HADS):</a:t>
            </a:r>
          </a:p>
          <a:p>
            <a:pPr algn="l">
              <a:buFont typeface="+mj-lt"/>
              <a:buAutoNum type="arabicPeriod"/>
            </a:pPr>
            <a:r>
              <a:rPr lang="en-GB" sz="6400" i="0" dirty="0">
                <a:solidFill>
                  <a:srgbClr val="374151"/>
                </a:solidFill>
                <a:effectLst/>
                <a:latin typeface="Söhne"/>
              </a:rPr>
              <a:t>REM Sleep </a:t>
            </a:r>
            <a:r>
              <a:rPr lang="en-GB" sz="6400" i="0" dirty="0" err="1">
                <a:solidFill>
                  <a:srgbClr val="374151"/>
                </a:solidFill>
                <a:effectLst/>
                <a:latin typeface="Söhne"/>
              </a:rPr>
              <a:t>Behavior</a:t>
            </a:r>
            <a:r>
              <a:rPr lang="en-GB" sz="6400" i="0" dirty="0">
                <a:solidFill>
                  <a:srgbClr val="374151"/>
                </a:solidFill>
                <a:effectLst/>
                <a:latin typeface="Söhne"/>
              </a:rPr>
              <a:t> Disorder Screening Questionnaire (RBDSQ)</a:t>
            </a:r>
          </a:p>
          <a:p>
            <a:pPr algn="l">
              <a:buFont typeface="+mj-lt"/>
              <a:buAutoNum type="arabicPeriod"/>
            </a:pPr>
            <a:r>
              <a:rPr lang="en-GB" sz="6400" i="0" dirty="0">
                <a:solidFill>
                  <a:srgbClr val="374151"/>
                </a:solidFill>
                <a:effectLst/>
                <a:latin typeface="Söhne"/>
              </a:rPr>
              <a:t>Epworth Sleepiness Scale (ESS)</a:t>
            </a:r>
          </a:p>
          <a:p>
            <a:pPr algn="l">
              <a:buFont typeface="+mj-lt"/>
              <a:buAutoNum type="arabicPeriod"/>
            </a:pPr>
            <a:r>
              <a:rPr lang="en-GB" sz="6400" i="0" dirty="0">
                <a:solidFill>
                  <a:srgbClr val="374151"/>
                </a:solidFill>
                <a:effectLst/>
                <a:latin typeface="Söhne"/>
              </a:rPr>
              <a:t>Rapid Eye Movement Sleep </a:t>
            </a:r>
            <a:r>
              <a:rPr lang="en-GB" sz="6400" i="0" dirty="0" err="1">
                <a:solidFill>
                  <a:srgbClr val="374151"/>
                </a:solidFill>
                <a:effectLst/>
                <a:latin typeface="Söhne"/>
              </a:rPr>
              <a:t>Behavior</a:t>
            </a:r>
            <a:r>
              <a:rPr lang="en-GB" sz="6400" i="0" dirty="0">
                <a:solidFill>
                  <a:srgbClr val="374151"/>
                </a:solidFill>
                <a:effectLst/>
                <a:latin typeface="Söhne"/>
              </a:rPr>
              <a:t> Disorder Questionnaire-Hong Kong (RBDQ-HK):</a:t>
            </a:r>
            <a:endParaRPr lang="en-SI" dirty="0"/>
          </a:p>
        </p:txBody>
      </p:sp>
    </p:spTree>
    <p:extLst>
      <p:ext uri="{BB962C8B-B14F-4D97-AF65-F5344CB8AC3E}">
        <p14:creationId xmlns:p14="http://schemas.microsoft.com/office/powerpoint/2010/main" val="2389243075"/>
      </p:ext>
    </p:extLst>
  </p:cSld>
  <p:clrMapOvr>
    <a:masterClrMapping/>
  </p:clrMapOvr>
  <mc:AlternateContent xmlns:mc="http://schemas.openxmlformats.org/markup-compatibility/2006" xmlns:p14="http://schemas.microsoft.com/office/powerpoint/2010/main">
    <mc:Choice Requires="p14">
      <p:transition spd="slow" p14:dur="2000" advTm="104364"/>
    </mc:Choice>
    <mc:Fallback xmlns="">
      <p:transition spd="slow" advTm="10436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7922" name="Rectangle 2">
            <a:extLst>
              <a:ext uri="{FF2B5EF4-FFF2-40B4-BE49-F238E27FC236}">
                <a16:creationId xmlns:a16="http://schemas.microsoft.com/office/drawing/2014/main" id="{B09E071C-0CF0-4960-4AF5-F96C77FC28DE}"/>
              </a:ext>
            </a:extLst>
          </p:cNvPr>
          <p:cNvSpPr>
            <a:spLocks noGrp="1" noChangeArrowheads="1"/>
          </p:cNvSpPr>
          <p:nvPr>
            <p:ph type="title"/>
          </p:nvPr>
        </p:nvSpPr>
        <p:spPr>
          <a:xfrm>
            <a:off x="1981200" y="188913"/>
            <a:ext cx="8686800" cy="754062"/>
          </a:xfrm>
        </p:spPr>
        <p:txBody>
          <a:bodyPr/>
          <a:lstStyle/>
          <a:p>
            <a:pPr>
              <a:defRPr/>
            </a:pPr>
            <a:r>
              <a:rPr lang="en-GB" sz="2800" dirty="0">
                <a:solidFill>
                  <a:srgbClr val="FF0000"/>
                </a:solidFill>
              </a:rPr>
              <a:t>PD NMS: Patient Questionnaire Pilot Study</a:t>
            </a:r>
            <a:br>
              <a:rPr lang="en-GB" sz="3200" dirty="0">
                <a:solidFill>
                  <a:srgbClr val="FF0000"/>
                </a:solidFill>
              </a:rPr>
            </a:br>
            <a:r>
              <a:rPr lang="en-GB" sz="2400" dirty="0">
                <a:solidFill>
                  <a:srgbClr val="FF0000"/>
                </a:solidFill>
              </a:rPr>
              <a:t>(UK, USA, Germany, Spain)</a:t>
            </a:r>
            <a:endParaRPr lang="en-GB" sz="3200" dirty="0">
              <a:solidFill>
                <a:srgbClr val="FF0000"/>
              </a:solidFill>
            </a:endParaRPr>
          </a:p>
        </p:txBody>
      </p:sp>
      <p:sp>
        <p:nvSpPr>
          <p:cNvPr id="4817923" name="Rectangle 3">
            <a:extLst>
              <a:ext uri="{FF2B5EF4-FFF2-40B4-BE49-F238E27FC236}">
                <a16:creationId xmlns:a16="http://schemas.microsoft.com/office/drawing/2014/main" id="{E176DC52-269B-1966-3619-78DE9A064E92}"/>
              </a:ext>
            </a:extLst>
          </p:cNvPr>
          <p:cNvSpPr>
            <a:spLocks noGrp="1" noChangeArrowheads="1"/>
          </p:cNvSpPr>
          <p:nvPr>
            <p:ph type="body" idx="1"/>
          </p:nvPr>
        </p:nvSpPr>
        <p:spPr>
          <a:xfrm>
            <a:off x="825125" y="1370013"/>
            <a:ext cx="7772400" cy="4786313"/>
          </a:xfrm>
          <a:effectLst>
            <a:outerShdw blurRad="63500" dist="35921" dir="2700000" algn="ctr" rotWithShape="0">
              <a:schemeClr val="bg2">
                <a:alpha val="74997"/>
              </a:schemeClr>
            </a:outerShdw>
          </a:effectLst>
        </p:spPr>
        <p:txBody>
          <a:bodyPr/>
          <a:lstStyle/>
          <a:p>
            <a:pPr>
              <a:lnSpc>
                <a:spcPct val="80000"/>
              </a:lnSpc>
              <a:defRPr/>
            </a:pPr>
            <a:r>
              <a:rPr lang="en-GB" altLang="en-SI" sz="3000" dirty="0">
                <a:solidFill>
                  <a:srgbClr val="FFFF85"/>
                </a:solidFill>
                <a:ea typeface="ＭＳ Ｐゴシック" panose="020B0600070205080204" pitchFamily="34" charset="-128"/>
              </a:rPr>
              <a:t>Parkinson</a:t>
            </a:r>
            <a:r>
              <a:rPr lang="en-GB" altLang="en-US" sz="3000" dirty="0">
                <a:solidFill>
                  <a:srgbClr val="FFFF85"/>
                </a:solidFill>
                <a:ea typeface="ＭＳ Ｐゴシック" panose="020B0600070205080204" pitchFamily="34" charset="-128"/>
              </a:rPr>
              <a:t>’</a:t>
            </a:r>
            <a:r>
              <a:rPr lang="en-GB" altLang="en-SI" sz="3000" dirty="0">
                <a:solidFill>
                  <a:srgbClr val="FFFF85"/>
                </a:solidFill>
                <a:ea typeface="ＭＳ Ｐゴシック" panose="020B0600070205080204" pitchFamily="34" charset="-128"/>
              </a:rPr>
              <a:t>s Disease</a:t>
            </a:r>
          </a:p>
          <a:p>
            <a:pPr lvl="1">
              <a:lnSpc>
                <a:spcPct val="80000"/>
              </a:lnSpc>
              <a:defRPr/>
            </a:pPr>
            <a:r>
              <a:rPr lang="en-GB" altLang="en-SI" dirty="0">
                <a:ea typeface="ＭＳ Ｐゴシック" panose="020B0600070205080204" pitchFamily="34" charset="-128"/>
              </a:rPr>
              <a:t>N = 123</a:t>
            </a:r>
          </a:p>
          <a:p>
            <a:pPr lvl="1">
              <a:lnSpc>
                <a:spcPct val="80000"/>
              </a:lnSpc>
              <a:defRPr/>
            </a:pPr>
            <a:r>
              <a:rPr lang="en-GB" altLang="en-SI" dirty="0">
                <a:ea typeface="ＭＳ Ｐゴシック" panose="020B0600070205080204" pitchFamily="34" charset="-128"/>
              </a:rPr>
              <a:t>Age: 68.1 </a:t>
            </a:r>
            <a:r>
              <a:rPr lang="en-GB" altLang="en-SI" dirty="0">
                <a:ea typeface="ＭＳ Ｐゴシック" panose="020B0600070205080204" pitchFamily="34" charset="-128"/>
                <a:cs typeface="Arial" panose="020B0604020202020204" pitchFamily="34" charset="0"/>
              </a:rPr>
              <a:t>± 10.3 yrs (41-87)</a:t>
            </a:r>
          </a:p>
          <a:p>
            <a:pPr lvl="1">
              <a:lnSpc>
                <a:spcPct val="80000"/>
              </a:lnSpc>
              <a:defRPr/>
            </a:pPr>
            <a:r>
              <a:rPr lang="en-GB" altLang="en-SI" dirty="0">
                <a:ea typeface="ＭＳ Ｐゴシック" panose="020B0600070205080204" pitchFamily="34" charset="-128"/>
                <a:cs typeface="Arial" panose="020B0604020202020204" pitchFamily="34" charset="0"/>
              </a:rPr>
              <a:t>59.3% Male</a:t>
            </a:r>
            <a:endParaRPr lang="en-GB" altLang="en-SI" dirty="0">
              <a:ea typeface="ＭＳ Ｐゴシック" panose="020B0600070205080204" pitchFamily="34" charset="-128"/>
            </a:endParaRPr>
          </a:p>
          <a:p>
            <a:pPr lvl="1">
              <a:lnSpc>
                <a:spcPct val="80000"/>
              </a:lnSpc>
              <a:defRPr/>
            </a:pPr>
            <a:r>
              <a:rPr lang="en-GB" altLang="en-SI" dirty="0">
                <a:ea typeface="ＭＳ Ｐゴシック" panose="020B0600070205080204" pitchFamily="34" charset="-128"/>
              </a:rPr>
              <a:t>51% mixed, 28% AD, , 20% TD</a:t>
            </a:r>
          </a:p>
          <a:p>
            <a:pPr lvl="1">
              <a:lnSpc>
                <a:spcPct val="80000"/>
              </a:lnSpc>
              <a:defRPr/>
            </a:pPr>
            <a:r>
              <a:rPr lang="en-GB" altLang="en-SI" dirty="0">
                <a:ea typeface="ＭＳ Ｐゴシック" panose="020B0600070205080204" pitchFamily="34" charset="-128"/>
              </a:rPr>
              <a:t>PD Duration: 6.4 </a:t>
            </a:r>
            <a:r>
              <a:rPr lang="en-GB" altLang="en-SI" dirty="0">
                <a:ea typeface="ＭＳ Ｐゴシック" panose="020B0600070205080204" pitchFamily="34" charset="-128"/>
                <a:cs typeface="Arial" panose="020B0604020202020204" pitchFamily="34" charset="0"/>
              </a:rPr>
              <a:t>± 4.3 y (0.5-22 yrs)</a:t>
            </a:r>
          </a:p>
          <a:p>
            <a:pPr lvl="1">
              <a:lnSpc>
                <a:spcPct val="80000"/>
              </a:lnSpc>
              <a:defRPr/>
            </a:pPr>
            <a:r>
              <a:rPr lang="en-GB" altLang="en-SI" dirty="0">
                <a:ea typeface="ＭＳ Ｐゴシック" panose="020B0600070205080204" pitchFamily="34" charset="-128"/>
                <a:cs typeface="Arial" panose="020B0604020202020204" pitchFamily="34" charset="0"/>
              </a:rPr>
              <a:t>84% levodopa, 60% DA</a:t>
            </a:r>
          </a:p>
          <a:p>
            <a:pPr>
              <a:lnSpc>
                <a:spcPct val="80000"/>
              </a:lnSpc>
              <a:defRPr/>
            </a:pPr>
            <a:r>
              <a:rPr lang="en-GB" altLang="en-SI" sz="3000" dirty="0">
                <a:solidFill>
                  <a:srgbClr val="FFFF85"/>
                </a:solidFill>
                <a:ea typeface="ＭＳ Ｐゴシック" panose="020B0600070205080204" pitchFamily="34" charset="-128"/>
                <a:cs typeface="Arial" panose="020B0604020202020204" pitchFamily="34" charset="0"/>
              </a:rPr>
              <a:t>Controls</a:t>
            </a:r>
          </a:p>
          <a:p>
            <a:pPr lvl="1">
              <a:lnSpc>
                <a:spcPct val="80000"/>
              </a:lnSpc>
              <a:defRPr/>
            </a:pPr>
            <a:r>
              <a:rPr lang="en-GB" altLang="en-SI" dirty="0">
                <a:ea typeface="ＭＳ Ｐゴシック" panose="020B0600070205080204" pitchFamily="34" charset="-128"/>
                <a:cs typeface="Arial" panose="020B0604020202020204" pitchFamily="34" charset="0"/>
              </a:rPr>
              <a:t>N = 89</a:t>
            </a:r>
          </a:p>
          <a:p>
            <a:pPr lvl="1">
              <a:lnSpc>
                <a:spcPct val="80000"/>
              </a:lnSpc>
              <a:defRPr/>
            </a:pPr>
            <a:r>
              <a:rPr lang="en-GB" altLang="en-SI" dirty="0">
                <a:ea typeface="ＭＳ Ｐゴシック" panose="020B0600070205080204" pitchFamily="34" charset="-128"/>
                <a:cs typeface="Arial" panose="020B0604020202020204" pitchFamily="34" charset="0"/>
              </a:rPr>
              <a:t>Age: 62.7 ± 12.8 yrs (27-81)</a:t>
            </a:r>
          </a:p>
          <a:p>
            <a:pPr lvl="1">
              <a:lnSpc>
                <a:spcPct val="80000"/>
              </a:lnSpc>
              <a:defRPr/>
            </a:pPr>
            <a:r>
              <a:rPr lang="en-GB" altLang="en-SI" dirty="0">
                <a:ea typeface="ＭＳ Ｐゴシック" panose="020B0600070205080204" pitchFamily="34" charset="-128"/>
                <a:cs typeface="Arial" panose="020B0604020202020204" pitchFamily="34" charset="0"/>
              </a:rPr>
              <a:t>42.7% Male</a:t>
            </a:r>
          </a:p>
        </p:txBody>
      </p:sp>
      <p:sp>
        <p:nvSpPr>
          <p:cNvPr id="4817924" name="Rectangle 4">
            <a:extLst>
              <a:ext uri="{FF2B5EF4-FFF2-40B4-BE49-F238E27FC236}">
                <a16:creationId xmlns:a16="http://schemas.microsoft.com/office/drawing/2014/main" id="{FF0C39B6-B512-EB1F-FCFA-2ABD808C36E6}"/>
              </a:ext>
            </a:extLst>
          </p:cNvPr>
          <p:cNvSpPr>
            <a:spLocks noChangeArrowheads="1"/>
          </p:cNvSpPr>
          <p:nvPr/>
        </p:nvSpPr>
        <p:spPr bwMode="auto">
          <a:xfrm>
            <a:off x="1083715" y="6394450"/>
            <a:ext cx="9185275" cy="274637"/>
          </a:xfrm>
          <a:prstGeom prst="rect">
            <a:avLst/>
          </a:prstGeom>
          <a:noFill/>
          <a:ln>
            <a:noFill/>
          </a:ln>
          <a:effectLst/>
        </p:spPr>
        <p:txBody>
          <a:bodyPr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defRPr/>
            </a:pPr>
            <a:r>
              <a:rPr lang="en-US" altLang="en-SI" sz="1200" dirty="0">
                <a:solidFill>
                  <a:srgbClr val="FFFFFF"/>
                </a:solidFill>
                <a:effectLst>
                  <a:outerShdw blurRad="38100" dist="38100" dir="2700000" algn="tl">
                    <a:srgbClr val="000000"/>
                  </a:outerShdw>
                </a:effectLst>
              </a:rPr>
              <a:t>Chaudhuri R, et al. The </a:t>
            </a:r>
            <a:r>
              <a:rPr lang="en-US" altLang="en-SI" sz="1200" dirty="0" err="1">
                <a:solidFill>
                  <a:srgbClr val="FFFFFF"/>
                </a:solidFill>
                <a:effectLst>
                  <a:outerShdw blurRad="38100" dist="38100" dir="2700000" algn="tl">
                    <a:srgbClr val="000000"/>
                  </a:outerShdw>
                </a:effectLst>
              </a:rPr>
              <a:t>NMSQuest</a:t>
            </a:r>
            <a:r>
              <a:rPr lang="en-US" altLang="en-SI" sz="1200" dirty="0">
                <a:solidFill>
                  <a:srgbClr val="FFFFFF"/>
                </a:solidFill>
                <a:effectLst>
                  <a:outerShdw blurRad="38100" dist="38100" dir="2700000" algn="tl">
                    <a:srgbClr val="000000"/>
                  </a:outerShdw>
                </a:effectLst>
              </a:rPr>
              <a:t> study (p NA)</a:t>
            </a:r>
            <a:r>
              <a:rPr lang="en-US" altLang="en-SI" sz="1200" i="1" dirty="0">
                <a:solidFill>
                  <a:srgbClr val="FFFFFF"/>
                </a:solidFill>
                <a:effectLst>
                  <a:outerShdw blurRad="38100" dist="38100" dir="2700000" algn="tl">
                    <a:srgbClr val="000000"/>
                  </a:outerShdw>
                </a:effectLst>
              </a:rPr>
              <a:t> Mov </a:t>
            </a:r>
            <a:r>
              <a:rPr lang="en-US" altLang="en-SI" sz="1200" i="1" dirty="0" err="1">
                <a:solidFill>
                  <a:srgbClr val="FFFFFF"/>
                </a:solidFill>
                <a:effectLst>
                  <a:outerShdw blurRad="38100" dist="38100" dir="2700000" algn="tl">
                    <a:srgbClr val="000000"/>
                  </a:outerShdw>
                </a:effectLst>
              </a:rPr>
              <a:t>Disord</a:t>
            </a:r>
            <a:r>
              <a:rPr lang="en-US" altLang="en-SI" sz="1200" dirty="0">
                <a:solidFill>
                  <a:srgbClr val="FFFFFF"/>
                </a:solidFill>
                <a:effectLst>
                  <a:outerShdw blurRad="38100" dist="38100" dir="2700000" algn="tl">
                    <a:srgbClr val="000000"/>
                  </a:outerShdw>
                </a:effectLst>
              </a:rPr>
              <a:t> 2006:21(7):916-923.</a:t>
            </a:r>
          </a:p>
        </p:txBody>
      </p:sp>
    </p:spTree>
  </p:cSld>
  <p:clrMapOvr>
    <a:masterClrMapping/>
  </p:clrMapOvr>
  <mc:AlternateContent xmlns:mc="http://schemas.openxmlformats.org/markup-compatibility/2006" xmlns:p14="http://schemas.microsoft.com/office/powerpoint/2010/main">
    <mc:Choice Requires="p14">
      <p:transition spd="slow" p14:dur="2000" advTm="31982"/>
    </mc:Choice>
    <mc:Fallback xmlns="">
      <p:transition spd="slow" advTm="31982"/>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8946" name="Rectangle 2">
            <a:extLst>
              <a:ext uri="{FF2B5EF4-FFF2-40B4-BE49-F238E27FC236}">
                <a16:creationId xmlns:a16="http://schemas.microsoft.com/office/drawing/2014/main" id="{8AD2095E-49E9-FF0D-C6D5-235F88889D75}"/>
              </a:ext>
            </a:extLst>
          </p:cNvPr>
          <p:cNvSpPr>
            <a:spLocks noGrp="1" noChangeArrowheads="1"/>
          </p:cNvSpPr>
          <p:nvPr>
            <p:ph type="title"/>
          </p:nvPr>
        </p:nvSpPr>
        <p:spPr>
          <a:xfrm>
            <a:off x="3111500" y="85725"/>
            <a:ext cx="7340600" cy="869950"/>
          </a:xfrm>
        </p:spPr>
        <p:txBody>
          <a:bodyPr/>
          <a:lstStyle/>
          <a:p>
            <a:pPr>
              <a:defRPr/>
            </a:pPr>
            <a:r>
              <a:rPr lang="en-GB" sz="3200" dirty="0">
                <a:solidFill>
                  <a:srgbClr val="FF0000"/>
                </a:solidFill>
              </a:rPr>
              <a:t>PD NMS Patient Questionnaire Study</a:t>
            </a:r>
            <a:br>
              <a:rPr lang="en-GB" sz="3200" dirty="0">
                <a:solidFill>
                  <a:srgbClr val="FF0000"/>
                </a:solidFill>
              </a:rPr>
            </a:br>
            <a:r>
              <a:rPr lang="en-GB" sz="2800" dirty="0">
                <a:solidFill>
                  <a:srgbClr val="FF0000"/>
                </a:solidFill>
              </a:rPr>
              <a:t>GU/GI Tract Symptoms</a:t>
            </a:r>
            <a:endParaRPr lang="en-GB" sz="3200" dirty="0">
              <a:solidFill>
                <a:srgbClr val="FF0000"/>
              </a:solidFill>
            </a:endParaRPr>
          </a:p>
        </p:txBody>
      </p:sp>
      <p:graphicFrame>
        <p:nvGraphicFramePr>
          <p:cNvPr id="31746" name="Object 3">
            <a:extLst>
              <a:ext uri="{FF2B5EF4-FFF2-40B4-BE49-F238E27FC236}">
                <a16:creationId xmlns:a16="http://schemas.microsoft.com/office/drawing/2014/main" id="{18154598-A4B3-414C-3D09-3203C6DD31C0}"/>
              </a:ext>
            </a:extLst>
          </p:cNvPr>
          <p:cNvGraphicFramePr>
            <a:graphicFrameLocks noGrp="1" noChangeAspect="1"/>
          </p:cNvGraphicFramePr>
          <p:nvPr>
            <p:ph type="chart" idx="1"/>
            <p:extLst>
              <p:ext uri="{D42A27DB-BD31-4B8C-83A1-F6EECF244321}">
                <p14:modId xmlns:p14="http://schemas.microsoft.com/office/powerpoint/2010/main" val="4240727909"/>
              </p:ext>
            </p:extLst>
          </p:nvPr>
        </p:nvGraphicFramePr>
        <p:xfrm>
          <a:off x="1828800" y="1327404"/>
          <a:ext cx="8305800" cy="4419600"/>
        </p:xfrm>
        <a:graphic>
          <a:graphicData uri="http://schemas.openxmlformats.org/presentationml/2006/ole">
            <mc:AlternateContent xmlns:mc="http://schemas.openxmlformats.org/markup-compatibility/2006">
              <mc:Choice xmlns:v="urn:schemas-microsoft-com:vml" Requires="v">
                <p:oleObj name="Chart" r:id="rId3" imgW="7785100" imgH="4127500" progId="MSGraph.Chart.8">
                  <p:embed followColorScheme="full"/>
                </p:oleObj>
              </mc:Choice>
              <mc:Fallback>
                <p:oleObj name="Chart" r:id="rId3" imgW="7785100" imgH="4127500" progId="MSGraph.Chart.8">
                  <p:embed followColorScheme="full"/>
                  <p:pic>
                    <p:nvPicPr>
                      <p:cNvPr id="31746" name="Object 3">
                        <a:extLst>
                          <a:ext uri="{FF2B5EF4-FFF2-40B4-BE49-F238E27FC236}">
                            <a16:creationId xmlns:a16="http://schemas.microsoft.com/office/drawing/2014/main" id="{18154598-A4B3-414C-3D09-3203C6DD31C0}"/>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327404"/>
                        <a:ext cx="8305800" cy="441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alpha val="74997"/>
                                </a:schemeClr>
                              </a:outerShdw>
                            </a:effectLst>
                          </a14:hiddenEffects>
                        </a:ext>
                      </a:extLst>
                    </p:spPr>
                  </p:pic>
                </p:oleObj>
              </mc:Fallback>
            </mc:AlternateContent>
          </a:graphicData>
        </a:graphic>
      </p:graphicFrame>
      <p:sp>
        <p:nvSpPr>
          <p:cNvPr id="31747" name="Text Box 4">
            <a:extLst>
              <a:ext uri="{FF2B5EF4-FFF2-40B4-BE49-F238E27FC236}">
                <a16:creationId xmlns:a16="http://schemas.microsoft.com/office/drawing/2014/main" id="{B0995AD4-B716-B15D-99B9-03C708828B16}"/>
              </a:ext>
            </a:extLst>
          </p:cNvPr>
          <p:cNvSpPr txBox="1">
            <a:spLocks noChangeArrowheads="1"/>
          </p:cNvSpPr>
          <p:nvPr/>
        </p:nvSpPr>
        <p:spPr bwMode="auto">
          <a:xfrm>
            <a:off x="3121026" y="3067050"/>
            <a:ext cx="8239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200">
                <a:solidFill>
                  <a:srgbClr val="FFFFFF"/>
                </a:solidFill>
                <a:cs typeface="Arial" panose="020B0604020202020204" pitchFamily="34" charset="0"/>
              </a:rPr>
              <a:t>p = 0.000</a:t>
            </a:r>
          </a:p>
        </p:txBody>
      </p:sp>
      <p:sp>
        <p:nvSpPr>
          <p:cNvPr id="31748" name="Text Box 5">
            <a:extLst>
              <a:ext uri="{FF2B5EF4-FFF2-40B4-BE49-F238E27FC236}">
                <a16:creationId xmlns:a16="http://schemas.microsoft.com/office/drawing/2014/main" id="{92935957-9D65-7286-8B75-310BF8D6442B}"/>
              </a:ext>
            </a:extLst>
          </p:cNvPr>
          <p:cNvSpPr txBox="1">
            <a:spLocks noChangeArrowheads="1"/>
          </p:cNvSpPr>
          <p:nvPr/>
        </p:nvSpPr>
        <p:spPr bwMode="auto">
          <a:xfrm>
            <a:off x="3638550" y="3471864"/>
            <a:ext cx="908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200">
                <a:solidFill>
                  <a:srgbClr val="FFFFFF"/>
                </a:solidFill>
                <a:cs typeface="Arial" panose="020B0604020202020204" pitchFamily="34" charset="0"/>
              </a:rPr>
              <a:t>p = 0.0001</a:t>
            </a:r>
          </a:p>
        </p:txBody>
      </p:sp>
      <p:sp>
        <p:nvSpPr>
          <p:cNvPr id="31749" name="Text Box 6">
            <a:extLst>
              <a:ext uri="{FF2B5EF4-FFF2-40B4-BE49-F238E27FC236}">
                <a16:creationId xmlns:a16="http://schemas.microsoft.com/office/drawing/2014/main" id="{8DCD2894-9DE4-402B-4B8C-3F276AB4DFAA}"/>
              </a:ext>
            </a:extLst>
          </p:cNvPr>
          <p:cNvSpPr txBox="1">
            <a:spLocks noChangeArrowheads="1"/>
          </p:cNvSpPr>
          <p:nvPr/>
        </p:nvSpPr>
        <p:spPr bwMode="auto">
          <a:xfrm>
            <a:off x="4297363" y="3668714"/>
            <a:ext cx="908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200">
                <a:solidFill>
                  <a:srgbClr val="FFFFFF"/>
                </a:solidFill>
                <a:cs typeface="Arial" panose="020B0604020202020204" pitchFamily="34" charset="0"/>
              </a:rPr>
              <a:t>p = 0.0007</a:t>
            </a:r>
          </a:p>
        </p:txBody>
      </p:sp>
      <p:sp>
        <p:nvSpPr>
          <p:cNvPr id="31750" name="Text Box 7">
            <a:extLst>
              <a:ext uri="{FF2B5EF4-FFF2-40B4-BE49-F238E27FC236}">
                <a16:creationId xmlns:a16="http://schemas.microsoft.com/office/drawing/2014/main" id="{3D842730-45C9-5CAF-9335-3F338C6FE86F}"/>
              </a:ext>
            </a:extLst>
          </p:cNvPr>
          <p:cNvSpPr txBox="1">
            <a:spLocks noChangeArrowheads="1"/>
          </p:cNvSpPr>
          <p:nvPr/>
        </p:nvSpPr>
        <p:spPr bwMode="auto">
          <a:xfrm>
            <a:off x="5527675" y="2695575"/>
            <a:ext cx="908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200">
                <a:solidFill>
                  <a:srgbClr val="FFFFFF"/>
                </a:solidFill>
                <a:cs typeface="Arial" panose="020B0604020202020204" pitchFamily="34" charset="0"/>
              </a:rPr>
              <a:t>p = 0.0000</a:t>
            </a:r>
          </a:p>
        </p:txBody>
      </p:sp>
      <p:sp>
        <p:nvSpPr>
          <p:cNvPr id="31751" name="Text Box 8">
            <a:extLst>
              <a:ext uri="{FF2B5EF4-FFF2-40B4-BE49-F238E27FC236}">
                <a16:creationId xmlns:a16="http://schemas.microsoft.com/office/drawing/2014/main" id="{34A5ACF8-D09A-68E5-1F2E-BAD0E102EBB2}"/>
              </a:ext>
            </a:extLst>
          </p:cNvPr>
          <p:cNvSpPr txBox="1">
            <a:spLocks noChangeArrowheads="1"/>
          </p:cNvSpPr>
          <p:nvPr/>
        </p:nvSpPr>
        <p:spPr bwMode="auto">
          <a:xfrm>
            <a:off x="4979988" y="4111625"/>
            <a:ext cx="654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200">
                <a:solidFill>
                  <a:srgbClr val="FFFFFF"/>
                </a:solidFill>
                <a:cs typeface="Arial" panose="020B0604020202020204" pitchFamily="34" charset="0"/>
              </a:rPr>
              <a:t>p = 0.3</a:t>
            </a:r>
          </a:p>
        </p:txBody>
      </p:sp>
      <p:sp>
        <p:nvSpPr>
          <p:cNvPr id="31752" name="Text Box 9">
            <a:extLst>
              <a:ext uri="{FF2B5EF4-FFF2-40B4-BE49-F238E27FC236}">
                <a16:creationId xmlns:a16="http://schemas.microsoft.com/office/drawing/2014/main" id="{677C990B-B221-898E-E827-38DE315ED8FF}"/>
              </a:ext>
            </a:extLst>
          </p:cNvPr>
          <p:cNvSpPr txBox="1">
            <a:spLocks noChangeArrowheads="1"/>
          </p:cNvSpPr>
          <p:nvPr/>
        </p:nvSpPr>
        <p:spPr bwMode="auto">
          <a:xfrm>
            <a:off x="6411913" y="4187825"/>
            <a:ext cx="654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200">
                <a:solidFill>
                  <a:srgbClr val="FFFFFF"/>
                </a:solidFill>
                <a:cs typeface="Arial" panose="020B0604020202020204" pitchFamily="34" charset="0"/>
              </a:rPr>
              <a:t>p = 0.2</a:t>
            </a:r>
          </a:p>
        </p:txBody>
      </p:sp>
      <p:sp>
        <p:nvSpPr>
          <p:cNvPr id="31753" name="Text Box 10">
            <a:extLst>
              <a:ext uri="{FF2B5EF4-FFF2-40B4-BE49-F238E27FC236}">
                <a16:creationId xmlns:a16="http://schemas.microsoft.com/office/drawing/2014/main" id="{3E7FC366-DA2E-574E-0E53-7A3BF0E77EFA}"/>
              </a:ext>
            </a:extLst>
          </p:cNvPr>
          <p:cNvSpPr txBox="1">
            <a:spLocks noChangeArrowheads="1"/>
          </p:cNvSpPr>
          <p:nvPr/>
        </p:nvSpPr>
        <p:spPr bwMode="auto">
          <a:xfrm>
            <a:off x="7053263" y="3455989"/>
            <a:ext cx="654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200">
                <a:solidFill>
                  <a:srgbClr val="FFFFFF"/>
                </a:solidFill>
                <a:cs typeface="Arial" panose="020B0604020202020204" pitchFamily="34" charset="0"/>
              </a:rPr>
              <a:t>p = 0.2</a:t>
            </a:r>
          </a:p>
        </p:txBody>
      </p:sp>
      <p:sp>
        <p:nvSpPr>
          <p:cNvPr id="31754" name="Text Box 11">
            <a:extLst>
              <a:ext uri="{FF2B5EF4-FFF2-40B4-BE49-F238E27FC236}">
                <a16:creationId xmlns:a16="http://schemas.microsoft.com/office/drawing/2014/main" id="{A6F39111-2B37-EF63-F6BE-AFEB4336B985}"/>
              </a:ext>
            </a:extLst>
          </p:cNvPr>
          <p:cNvSpPr txBox="1">
            <a:spLocks noChangeArrowheads="1"/>
          </p:cNvSpPr>
          <p:nvPr/>
        </p:nvSpPr>
        <p:spPr bwMode="auto">
          <a:xfrm>
            <a:off x="7508876" y="2130425"/>
            <a:ext cx="8239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200">
                <a:solidFill>
                  <a:srgbClr val="FFFFFF"/>
                </a:solidFill>
                <a:cs typeface="Arial" panose="020B0604020202020204" pitchFamily="34" charset="0"/>
              </a:rPr>
              <a:t>p = 0.001</a:t>
            </a:r>
          </a:p>
        </p:txBody>
      </p:sp>
      <p:sp>
        <p:nvSpPr>
          <p:cNvPr id="31755" name="Text Box 12">
            <a:extLst>
              <a:ext uri="{FF2B5EF4-FFF2-40B4-BE49-F238E27FC236}">
                <a16:creationId xmlns:a16="http://schemas.microsoft.com/office/drawing/2014/main" id="{441DE191-6093-6E76-1EA1-541D5BF6FABC}"/>
              </a:ext>
            </a:extLst>
          </p:cNvPr>
          <p:cNvSpPr txBox="1">
            <a:spLocks noChangeArrowheads="1"/>
          </p:cNvSpPr>
          <p:nvPr/>
        </p:nvSpPr>
        <p:spPr bwMode="auto">
          <a:xfrm>
            <a:off x="8424864" y="1963739"/>
            <a:ext cx="7397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200">
                <a:solidFill>
                  <a:srgbClr val="FFFFFF"/>
                </a:solidFill>
                <a:cs typeface="Arial" panose="020B0604020202020204" pitchFamily="34" charset="0"/>
              </a:rPr>
              <a:t>p = 0.01</a:t>
            </a:r>
          </a:p>
        </p:txBody>
      </p:sp>
      <p:sp>
        <p:nvSpPr>
          <p:cNvPr id="4818957" name="Text Box 13">
            <a:extLst>
              <a:ext uri="{FF2B5EF4-FFF2-40B4-BE49-F238E27FC236}">
                <a16:creationId xmlns:a16="http://schemas.microsoft.com/office/drawing/2014/main" id="{72711876-7F43-F033-6DD1-4CF652AAFDBF}"/>
              </a:ext>
            </a:extLst>
          </p:cNvPr>
          <p:cNvSpPr txBox="1">
            <a:spLocks noChangeArrowheads="1"/>
          </p:cNvSpPr>
          <p:nvPr/>
        </p:nvSpPr>
        <p:spPr bwMode="auto">
          <a:xfrm>
            <a:off x="3587750" y="5848350"/>
            <a:ext cx="5011738" cy="641350"/>
          </a:xfrm>
          <a:prstGeom prst="rect">
            <a:avLst/>
          </a:prstGeom>
          <a:noFill/>
          <a:ln>
            <a:noFill/>
          </a:ln>
          <a:effectLst>
            <a:outerShdw blurRad="63500" dist="38099" dir="2700000" algn="ctr" rotWithShape="0">
              <a:schemeClr val="bg2">
                <a:alpha val="74998"/>
              </a:schemeClr>
            </a:outerShdw>
          </a:effectLst>
        </p:spPr>
        <p:txBody>
          <a:bodyPr wrap="none">
            <a:spAutoFit/>
          </a:bodyPr>
          <a:lstStyle/>
          <a:p>
            <a:pPr fontAlgn="base">
              <a:spcBef>
                <a:spcPct val="0"/>
              </a:spcBef>
              <a:spcAft>
                <a:spcPct val="0"/>
              </a:spcAft>
              <a:defRPr/>
            </a:pPr>
            <a:r>
              <a:rPr lang="en-GB">
                <a:solidFill>
                  <a:srgbClr val="6699FF"/>
                </a:solidFill>
                <a:latin typeface="Arial" charset="0"/>
                <a:ea typeface="ＭＳ Ｐゴシック" charset="0"/>
                <a:cs typeface="Arial" charset="0"/>
              </a:rPr>
              <a:t>Vomiting, fecal incontinence, incomplete bowel</a:t>
            </a:r>
          </a:p>
          <a:p>
            <a:pPr fontAlgn="base">
              <a:spcBef>
                <a:spcPct val="0"/>
              </a:spcBef>
              <a:spcAft>
                <a:spcPct val="0"/>
              </a:spcAft>
              <a:defRPr/>
            </a:pPr>
            <a:r>
              <a:rPr lang="en-GB">
                <a:solidFill>
                  <a:srgbClr val="6699FF"/>
                </a:solidFill>
                <a:latin typeface="Arial" charset="0"/>
                <a:ea typeface="ＭＳ Ｐゴシック" charset="0"/>
                <a:cs typeface="Arial" charset="0"/>
              </a:rPr>
              <a:t>emptying not significantly different from controls</a:t>
            </a:r>
            <a:endParaRPr lang="en-GB">
              <a:solidFill>
                <a:srgbClr val="FFFFFF"/>
              </a:solidFill>
              <a:latin typeface="Arial" charset="0"/>
              <a:ea typeface="ＭＳ Ｐゴシック"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61305"/>
    </mc:Choice>
    <mc:Fallback xmlns="">
      <p:transition spd="slow" advTm="6130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9970" name="Rectangle 2">
            <a:extLst>
              <a:ext uri="{FF2B5EF4-FFF2-40B4-BE49-F238E27FC236}">
                <a16:creationId xmlns:a16="http://schemas.microsoft.com/office/drawing/2014/main" id="{DE358682-BB01-B660-C004-3AF167C88AAB}"/>
              </a:ext>
            </a:extLst>
          </p:cNvPr>
          <p:cNvSpPr>
            <a:spLocks noGrp="1" noChangeArrowheads="1"/>
          </p:cNvSpPr>
          <p:nvPr>
            <p:ph type="title"/>
          </p:nvPr>
        </p:nvSpPr>
        <p:spPr>
          <a:xfrm>
            <a:off x="3255964" y="85725"/>
            <a:ext cx="7196137" cy="869950"/>
          </a:xfrm>
        </p:spPr>
        <p:txBody>
          <a:bodyPr/>
          <a:lstStyle/>
          <a:p>
            <a:pPr>
              <a:defRPr/>
            </a:pPr>
            <a:r>
              <a:rPr lang="en-GB" sz="3200" dirty="0">
                <a:solidFill>
                  <a:srgbClr val="FF0000"/>
                </a:solidFill>
              </a:rPr>
              <a:t>PD NMS Patient Questionnaire Study</a:t>
            </a:r>
            <a:br>
              <a:rPr lang="en-GB" sz="3200" dirty="0">
                <a:solidFill>
                  <a:srgbClr val="FF0000"/>
                </a:solidFill>
              </a:rPr>
            </a:br>
            <a:r>
              <a:rPr lang="en-GB" sz="2800" dirty="0">
                <a:solidFill>
                  <a:srgbClr val="FF0000"/>
                </a:solidFill>
              </a:rPr>
              <a:t>Cognition/Neuropsychiatric Features</a:t>
            </a:r>
            <a:endParaRPr lang="en-GB" sz="3200" dirty="0">
              <a:solidFill>
                <a:srgbClr val="FF0000"/>
              </a:solidFill>
            </a:endParaRPr>
          </a:p>
        </p:txBody>
      </p:sp>
      <p:graphicFrame>
        <p:nvGraphicFramePr>
          <p:cNvPr id="33794" name="Object 3">
            <a:extLst>
              <a:ext uri="{FF2B5EF4-FFF2-40B4-BE49-F238E27FC236}">
                <a16:creationId xmlns:a16="http://schemas.microsoft.com/office/drawing/2014/main" id="{7B477AFE-0921-B5B8-DF86-93F3ECE162AF}"/>
              </a:ext>
            </a:extLst>
          </p:cNvPr>
          <p:cNvGraphicFramePr>
            <a:graphicFrameLocks noGrp="1" noChangeAspect="1"/>
          </p:cNvGraphicFramePr>
          <p:nvPr>
            <p:ph type="chart" idx="1"/>
          </p:nvPr>
        </p:nvGraphicFramePr>
        <p:xfrm>
          <a:off x="1828800" y="1371600"/>
          <a:ext cx="8534400" cy="4724400"/>
        </p:xfrm>
        <a:graphic>
          <a:graphicData uri="http://schemas.openxmlformats.org/presentationml/2006/ole">
            <mc:AlternateContent xmlns:mc="http://schemas.openxmlformats.org/markup-compatibility/2006">
              <mc:Choice xmlns:v="urn:schemas-microsoft-com:vml" Requires="v">
                <p:oleObj name="Chart" r:id="rId3" imgW="7785100" imgH="4127500" progId="MSGraph.Chart.8">
                  <p:embed followColorScheme="full"/>
                </p:oleObj>
              </mc:Choice>
              <mc:Fallback>
                <p:oleObj name="Chart" r:id="rId3" imgW="7785100" imgH="4127500" progId="MSGraph.Chart.8">
                  <p:embed followColorScheme="full"/>
                  <p:pic>
                    <p:nvPicPr>
                      <p:cNvPr id="33794" name="Object 3">
                        <a:extLst>
                          <a:ext uri="{FF2B5EF4-FFF2-40B4-BE49-F238E27FC236}">
                            <a16:creationId xmlns:a16="http://schemas.microsoft.com/office/drawing/2014/main" id="{7B477AFE-0921-B5B8-DF86-93F3ECE162AF}"/>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371600"/>
                        <a:ext cx="8534400" cy="472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alpha val="74997"/>
                                </a:schemeClr>
                              </a:outerShdw>
                            </a:effectLst>
                          </a14:hiddenEffects>
                        </a:ext>
                      </a:extLst>
                    </p:spPr>
                  </p:pic>
                </p:oleObj>
              </mc:Fallback>
            </mc:AlternateContent>
          </a:graphicData>
        </a:graphic>
      </p:graphicFrame>
      <p:sp>
        <p:nvSpPr>
          <p:cNvPr id="33795" name="Text Box 4">
            <a:extLst>
              <a:ext uri="{FF2B5EF4-FFF2-40B4-BE49-F238E27FC236}">
                <a16:creationId xmlns:a16="http://schemas.microsoft.com/office/drawing/2014/main" id="{8C5A662F-E12E-CCFB-A952-421C58A74EEB}"/>
              </a:ext>
            </a:extLst>
          </p:cNvPr>
          <p:cNvSpPr txBox="1">
            <a:spLocks noChangeArrowheads="1"/>
          </p:cNvSpPr>
          <p:nvPr/>
        </p:nvSpPr>
        <p:spPr bwMode="auto">
          <a:xfrm>
            <a:off x="3059113" y="3190875"/>
            <a:ext cx="654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200">
                <a:solidFill>
                  <a:srgbClr val="FFFFFF"/>
                </a:solidFill>
                <a:cs typeface="Arial" panose="020B0604020202020204" pitchFamily="34" charset="0"/>
              </a:rPr>
              <a:t>p = 0.9</a:t>
            </a:r>
          </a:p>
        </p:txBody>
      </p:sp>
      <p:sp>
        <p:nvSpPr>
          <p:cNvPr id="33796" name="Text Box 5">
            <a:extLst>
              <a:ext uri="{FF2B5EF4-FFF2-40B4-BE49-F238E27FC236}">
                <a16:creationId xmlns:a16="http://schemas.microsoft.com/office/drawing/2014/main" id="{91B85419-018C-5A78-542C-1C07EA11DF97}"/>
              </a:ext>
            </a:extLst>
          </p:cNvPr>
          <p:cNvSpPr txBox="1">
            <a:spLocks noChangeArrowheads="1"/>
          </p:cNvSpPr>
          <p:nvPr/>
        </p:nvSpPr>
        <p:spPr bwMode="auto">
          <a:xfrm>
            <a:off x="3546476" y="3636964"/>
            <a:ext cx="8239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200">
                <a:solidFill>
                  <a:srgbClr val="FFFFFF"/>
                </a:solidFill>
                <a:cs typeface="Arial" panose="020B0604020202020204" pitchFamily="34" charset="0"/>
              </a:rPr>
              <a:t>p = 0.001</a:t>
            </a:r>
          </a:p>
        </p:txBody>
      </p:sp>
      <p:sp>
        <p:nvSpPr>
          <p:cNvPr id="33797" name="Text Box 6">
            <a:extLst>
              <a:ext uri="{FF2B5EF4-FFF2-40B4-BE49-F238E27FC236}">
                <a16:creationId xmlns:a16="http://schemas.microsoft.com/office/drawing/2014/main" id="{FCCF8F5D-FBF4-E3A7-A37F-12FCB3F384D5}"/>
              </a:ext>
            </a:extLst>
          </p:cNvPr>
          <p:cNvSpPr txBox="1">
            <a:spLocks noChangeArrowheads="1"/>
          </p:cNvSpPr>
          <p:nvPr/>
        </p:nvSpPr>
        <p:spPr bwMode="auto">
          <a:xfrm>
            <a:off x="4330701" y="2416175"/>
            <a:ext cx="739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200">
                <a:solidFill>
                  <a:srgbClr val="FFFFFF"/>
                </a:solidFill>
                <a:cs typeface="Arial" panose="020B0604020202020204" pitchFamily="34" charset="0"/>
              </a:rPr>
              <a:t>p = 0.06</a:t>
            </a:r>
          </a:p>
        </p:txBody>
      </p:sp>
      <p:sp>
        <p:nvSpPr>
          <p:cNvPr id="33798" name="Text Box 7">
            <a:extLst>
              <a:ext uri="{FF2B5EF4-FFF2-40B4-BE49-F238E27FC236}">
                <a16:creationId xmlns:a16="http://schemas.microsoft.com/office/drawing/2014/main" id="{A0859525-D146-46EA-5416-5A166B2AFF75}"/>
              </a:ext>
            </a:extLst>
          </p:cNvPr>
          <p:cNvSpPr txBox="1">
            <a:spLocks noChangeArrowheads="1"/>
          </p:cNvSpPr>
          <p:nvPr/>
        </p:nvSpPr>
        <p:spPr bwMode="auto">
          <a:xfrm>
            <a:off x="5522913" y="3819525"/>
            <a:ext cx="908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200">
                <a:solidFill>
                  <a:srgbClr val="FFFFFF"/>
                </a:solidFill>
                <a:cs typeface="Arial" panose="020B0604020202020204" pitchFamily="34" charset="0"/>
              </a:rPr>
              <a:t>p = 0.0001</a:t>
            </a:r>
          </a:p>
        </p:txBody>
      </p:sp>
      <p:sp>
        <p:nvSpPr>
          <p:cNvPr id="33799" name="Text Box 8">
            <a:extLst>
              <a:ext uri="{FF2B5EF4-FFF2-40B4-BE49-F238E27FC236}">
                <a16:creationId xmlns:a16="http://schemas.microsoft.com/office/drawing/2014/main" id="{DA628C1F-EA34-7F6A-2EE5-CD462EB41961}"/>
              </a:ext>
            </a:extLst>
          </p:cNvPr>
          <p:cNvSpPr txBox="1">
            <a:spLocks noChangeArrowheads="1"/>
          </p:cNvSpPr>
          <p:nvPr/>
        </p:nvSpPr>
        <p:spPr bwMode="auto">
          <a:xfrm>
            <a:off x="5045076" y="3178175"/>
            <a:ext cx="739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200">
                <a:solidFill>
                  <a:srgbClr val="FFFFFF"/>
                </a:solidFill>
                <a:cs typeface="Arial" panose="020B0604020202020204" pitchFamily="34" charset="0"/>
              </a:rPr>
              <a:t>p = 0.01</a:t>
            </a:r>
          </a:p>
        </p:txBody>
      </p:sp>
      <p:sp>
        <p:nvSpPr>
          <p:cNvPr id="33800" name="Text Box 9">
            <a:extLst>
              <a:ext uri="{FF2B5EF4-FFF2-40B4-BE49-F238E27FC236}">
                <a16:creationId xmlns:a16="http://schemas.microsoft.com/office/drawing/2014/main" id="{71350977-1DC3-AEC3-F16B-2C51B0F939F1}"/>
              </a:ext>
            </a:extLst>
          </p:cNvPr>
          <p:cNvSpPr txBox="1">
            <a:spLocks noChangeArrowheads="1"/>
          </p:cNvSpPr>
          <p:nvPr/>
        </p:nvSpPr>
        <p:spPr bwMode="auto">
          <a:xfrm>
            <a:off x="6184901" y="2735264"/>
            <a:ext cx="8239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200">
                <a:solidFill>
                  <a:srgbClr val="FFFFFF"/>
                </a:solidFill>
                <a:cs typeface="Arial" panose="020B0604020202020204" pitchFamily="34" charset="0"/>
              </a:rPr>
              <a:t>p = 0.004</a:t>
            </a:r>
          </a:p>
        </p:txBody>
      </p:sp>
      <p:sp>
        <p:nvSpPr>
          <p:cNvPr id="33801" name="Text Box 10">
            <a:extLst>
              <a:ext uri="{FF2B5EF4-FFF2-40B4-BE49-F238E27FC236}">
                <a16:creationId xmlns:a16="http://schemas.microsoft.com/office/drawing/2014/main" id="{4E01062F-A60F-FC9B-15AB-57BC42281F4C}"/>
              </a:ext>
            </a:extLst>
          </p:cNvPr>
          <p:cNvSpPr txBox="1">
            <a:spLocks noChangeArrowheads="1"/>
          </p:cNvSpPr>
          <p:nvPr/>
        </p:nvSpPr>
        <p:spPr bwMode="auto">
          <a:xfrm>
            <a:off x="6916739" y="2386014"/>
            <a:ext cx="7397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200">
                <a:solidFill>
                  <a:srgbClr val="FFFFFF"/>
                </a:solidFill>
                <a:cs typeface="Arial" panose="020B0604020202020204" pitchFamily="34" charset="0"/>
              </a:rPr>
              <a:t>p = 0.01</a:t>
            </a:r>
          </a:p>
        </p:txBody>
      </p:sp>
      <p:sp>
        <p:nvSpPr>
          <p:cNvPr id="33802" name="Text Box 11">
            <a:extLst>
              <a:ext uri="{FF2B5EF4-FFF2-40B4-BE49-F238E27FC236}">
                <a16:creationId xmlns:a16="http://schemas.microsoft.com/office/drawing/2014/main" id="{25650FDD-5A12-B233-B84B-F1005443FAC5}"/>
              </a:ext>
            </a:extLst>
          </p:cNvPr>
          <p:cNvSpPr txBox="1">
            <a:spLocks noChangeArrowheads="1"/>
          </p:cNvSpPr>
          <p:nvPr/>
        </p:nvSpPr>
        <p:spPr bwMode="auto">
          <a:xfrm>
            <a:off x="7564438" y="2554289"/>
            <a:ext cx="908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200">
                <a:solidFill>
                  <a:srgbClr val="FFFFFF"/>
                </a:solidFill>
                <a:cs typeface="Arial" panose="020B0604020202020204" pitchFamily="34" charset="0"/>
              </a:rPr>
              <a:t>p = 0.0000</a:t>
            </a:r>
          </a:p>
        </p:txBody>
      </p:sp>
      <p:sp>
        <p:nvSpPr>
          <p:cNvPr id="33803" name="Line 12">
            <a:extLst>
              <a:ext uri="{FF2B5EF4-FFF2-40B4-BE49-F238E27FC236}">
                <a16:creationId xmlns:a16="http://schemas.microsoft.com/office/drawing/2014/main" id="{0BAC56AB-E382-4594-7690-C74F9EDFD091}"/>
              </a:ext>
            </a:extLst>
          </p:cNvPr>
          <p:cNvSpPr>
            <a:spLocks noChangeShapeType="1"/>
          </p:cNvSpPr>
          <p:nvPr/>
        </p:nvSpPr>
        <p:spPr bwMode="auto">
          <a:xfrm>
            <a:off x="4495800" y="2268538"/>
            <a:ext cx="3505200" cy="0"/>
          </a:xfrm>
          <a:prstGeom prst="line">
            <a:avLst/>
          </a:prstGeom>
          <a:noFill/>
          <a:ln w="38100">
            <a:solidFill>
              <a:srgbClr val="FF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SI">
              <a:solidFill>
                <a:srgbClr val="FFFFFF"/>
              </a:solidFill>
              <a:latin typeface="Arial" panose="020B0604020202020204" pitchFamily="34" charset="0"/>
              <a:ea typeface="ＭＳ Ｐゴシック" panose="020B0600070205080204" pitchFamily="34" charset="-128"/>
            </a:endParaRPr>
          </a:p>
        </p:txBody>
      </p:sp>
      <p:sp>
        <p:nvSpPr>
          <p:cNvPr id="33804" name="Text Box 13">
            <a:extLst>
              <a:ext uri="{FF2B5EF4-FFF2-40B4-BE49-F238E27FC236}">
                <a16:creationId xmlns:a16="http://schemas.microsoft.com/office/drawing/2014/main" id="{F899211C-A44A-125D-CF7F-DD2EDFB6C532}"/>
              </a:ext>
            </a:extLst>
          </p:cNvPr>
          <p:cNvSpPr txBox="1">
            <a:spLocks noChangeArrowheads="1"/>
          </p:cNvSpPr>
          <p:nvPr/>
        </p:nvSpPr>
        <p:spPr bwMode="auto">
          <a:xfrm>
            <a:off x="5213351" y="1952625"/>
            <a:ext cx="2416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400">
                <a:solidFill>
                  <a:srgbClr val="FFFF85"/>
                </a:solidFill>
                <a:cs typeface="Arial" panose="020B0604020202020204" pitchFamily="34" charset="0"/>
              </a:rPr>
              <a:t>Cognition + Neuropsychiatry</a:t>
            </a:r>
          </a:p>
        </p:txBody>
      </p:sp>
      <p:sp>
        <p:nvSpPr>
          <p:cNvPr id="33805" name="Text Box 14">
            <a:extLst>
              <a:ext uri="{FF2B5EF4-FFF2-40B4-BE49-F238E27FC236}">
                <a16:creationId xmlns:a16="http://schemas.microsoft.com/office/drawing/2014/main" id="{CDB718D1-8212-BED0-2550-A5CF56470F5A}"/>
              </a:ext>
            </a:extLst>
          </p:cNvPr>
          <p:cNvSpPr txBox="1">
            <a:spLocks noChangeArrowheads="1"/>
          </p:cNvSpPr>
          <p:nvPr/>
        </p:nvSpPr>
        <p:spPr bwMode="auto">
          <a:xfrm>
            <a:off x="8193088" y="4154489"/>
            <a:ext cx="8239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200">
                <a:solidFill>
                  <a:srgbClr val="FFFFFF"/>
                </a:solidFill>
                <a:cs typeface="Arial" panose="020B0604020202020204" pitchFamily="34" charset="0"/>
              </a:rPr>
              <a:t>p = 0.006</a:t>
            </a:r>
          </a:p>
        </p:txBody>
      </p:sp>
      <p:sp>
        <p:nvSpPr>
          <p:cNvPr id="33806" name="Text Box 15">
            <a:extLst>
              <a:ext uri="{FF2B5EF4-FFF2-40B4-BE49-F238E27FC236}">
                <a16:creationId xmlns:a16="http://schemas.microsoft.com/office/drawing/2014/main" id="{CF93443D-35A2-799E-9FD0-E8BD8C0929D3}"/>
              </a:ext>
            </a:extLst>
          </p:cNvPr>
          <p:cNvSpPr txBox="1">
            <a:spLocks noChangeArrowheads="1"/>
          </p:cNvSpPr>
          <p:nvPr/>
        </p:nvSpPr>
        <p:spPr bwMode="auto">
          <a:xfrm>
            <a:off x="3933826" y="6064250"/>
            <a:ext cx="46894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a:solidFill>
                  <a:srgbClr val="6699FF"/>
                </a:solidFill>
                <a:cs typeface="Arial" panose="020B0604020202020204" pitchFamily="34" charset="0"/>
              </a:rPr>
              <a:t>Pain and memory problems were not </a:t>
            </a:r>
          </a:p>
          <a:p>
            <a:pPr fontAlgn="base">
              <a:spcBef>
                <a:spcPct val="0"/>
              </a:spcBef>
              <a:spcAft>
                <a:spcPct val="0"/>
              </a:spcAft>
            </a:pPr>
            <a:r>
              <a:rPr lang="en-GB" altLang="en-SI">
                <a:solidFill>
                  <a:srgbClr val="6699FF"/>
                </a:solidFill>
                <a:cs typeface="Arial" panose="020B0604020202020204" pitchFamily="34" charset="0"/>
              </a:rPr>
              <a:t>significantly different from controls</a:t>
            </a:r>
            <a:endParaRPr lang="en-GB" altLang="en-SI">
              <a:solidFill>
                <a:srgbClr val="FFFFFF"/>
              </a:solidFill>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5831"/>
    </mc:Choice>
    <mc:Fallback xmlns="">
      <p:transition spd="slow" advTm="35831"/>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0994" name="Rectangle 2">
            <a:extLst>
              <a:ext uri="{FF2B5EF4-FFF2-40B4-BE49-F238E27FC236}">
                <a16:creationId xmlns:a16="http://schemas.microsoft.com/office/drawing/2014/main" id="{8E06B083-DF8C-C15B-F227-6887231EDBF7}"/>
              </a:ext>
            </a:extLst>
          </p:cNvPr>
          <p:cNvSpPr>
            <a:spLocks noGrp="1" noChangeArrowheads="1"/>
          </p:cNvSpPr>
          <p:nvPr>
            <p:ph type="title"/>
          </p:nvPr>
        </p:nvSpPr>
        <p:spPr>
          <a:xfrm>
            <a:off x="2895600" y="57150"/>
            <a:ext cx="7772400" cy="869950"/>
          </a:xfrm>
        </p:spPr>
        <p:txBody>
          <a:bodyPr/>
          <a:lstStyle/>
          <a:p>
            <a:pPr>
              <a:defRPr/>
            </a:pPr>
            <a:r>
              <a:rPr lang="en-GB" sz="3200" dirty="0">
                <a:solidFill>
                  <a:srgbClr val="FF0000"/>
                </a:solidFill>
              </a:rPr>
              <a:t>PD NMS Patient Questionnaire Study</a:t>
            </a:r>
            <a:br>
              <a:rPr lang="en-GB" sz="3200" dirty="0">
                <a:solidFill>
                  <a:srgbClr val="FF0000"/>
                </a:solidFill>
              </a:rPr>
            </a:br>
            <a:r>
              <a:rPr lang="en-GB" sz="2800" dirty="0">
                <a:solidFill>
                  <a:srgbClr val="FF0000"/>
                </a:solidFill>
              </a:rPr>
              <a:t>Autonomic Features</a:t>
            </a:r>
            <a:endParaRPr lang="en-GB" sz="3200" dirty="0">
              <a:solidFill>
                <a:srgbClr val="FF0000"/>
              </a:solidFill>
            </a:endParaRPr>
          </a:p>
        </p:txBody>
      </p:sp>
      <p:graphicFrame>
        <p:nvGraphicFramePr>
          <p:cNvPr id="35842" name="Object 3">
            <a:extLst>
              <a:ext uri="{FF2B5EF4-FFF2-40B4-BE49-F238E27FC236}">
                <a16:creationId xmlns:a16="http://schemas.microsoft.com/office/drawing/2014/main" id="{DA22A4BD-908C-69F9-C3C3-1ACBF2A05D62}"/>
              </a:ext>
            </a:extLst>
          </p:cNvPr>
          <p:cNvGraphicFramePr>
            <a:graphicFrameLocks noGrp="1" noChangeAspect="1"/>
          </p:cNvGraphicFramePr>
          <p:nvPr>
            <p:ph type="chart" idx="1"/>
          </p:nvPr>
        </p:nvGraphicFramePr>
        <p:xfrm>
          <a:off x="1905000" y="1357313"/>
          <a:ext cx="8458200" cy="5029200"/>
        </p:xfrm>
        <a:graphic>
          <a:graphicData uri="http://schemas.openxmlformats.org/presentationml/2006/ole">
            <mc:AlternateContent xmlns:mc="http://schemas.openxmlformats.org/markup-compatibility/2006">
              <mc:Choice xmlns:v="urn:schemas-microsoft-com:vml" Requires="v">
                <p:oleObj name="Chart" r:id="rId3" imgW="7785100" imgH="4127500" progId="MSGraph.Chart.8">
                  <p:embed followColorScheme="full"/>
                </p:oleObj>
              </mc:Choice>
              <mc:Fallback>
                <p:oleObj name="Chart" r:id="rId3" imgW="7785100" imgH="4127500" progId="MSGraph.Chart.8">
                  <p:embed followColorScheme="full"/>
                  <p:pic>
                    <p:nvPicPr>
                      <p:cNvPr id="35842" name="Object 3">
                        <a:extLst>
                          <a:ext uri="{FF2B5EF4-FFF2-40B4-BE49-F238E27FC236}">
                            <a16:creationId xmlns:a16="http://schemas.microsoft.com/office/drawing/2014/main" id="{DA22A4BD-908C-69F9-C3C3-1ACBF2A05D62}"/>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357313"/>
                        <a:ext cx="8458200" cy="502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alpha val="74997"/>
                                </a:schemeClr>
                              </a:outerShdw>
                            </a:effectLst>
                          </a14:hiddenEffects>
                        </a:ext>
                      </a:extLst>
                    </p:spPr>
                  </p:pic>
                </p:oleObj>
              </mc:Fallback>
            </mc:AlternateContent>
          </a:graphicData>
        </a:graphic>
      </p:graphicFrame>
      <p:sp>
        <p:nvSpPr>
          <p:cNvPr id="35843" name="Text Box 4">
            <a:extLst>
              <a:ext uri="{FF2B5EF4-FFF2-40B4-BE49-F238E27FC236}">
                <a16:creationId xmlns:a16="http://schemas.microsoft.com/office/drawing/2014/main" id="{8A325B69-17C4-E90F-159E-6C6A6038F026}"/>
              </a:ext>
            </a:extLst>
          </p:cNvPr>
          <p:cNvSpPr txBox="1">
            <a:spLocks noChangeArrowheads="1"/>
          </p:cNvSpPr>
          <p:nvPr/>
        </p:nvSpPr>
        <p:spPr bwMode="auto">
          <a:xfrm>
            <a:off x="3090863" y="3251200"/>
            <a:ext cx="654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200">
                <a:solidFill>
                  <a:srgbClr val="FFFFFF"/>
                </a:solidFill>
                <a:cs typeface="Arial" panose="020B0604020202020204" pitchFamily="34" charset="0"/>
              </a:rPr>
              <a:t>p = 0.1</a:t>
            </a:r>
          </a:p>
        </p:txBody>
      </p:sp>
      <p:sp>
        <p:nvSpPr>
          <p:cNvPr id="35844" name="Text Box 5">
            <a:extLst>
              <a:ext uri="{FF2B5EF4-FFF2-40B4-BE49-F238E27FC236}">
                <a16:creationId xmlns:a16="http://schemas.microsoft.com/office/drawing/2014/main" id="{23D79FD7-8A3D-A104-406B-0F3EFAA10AC6}"/>
              </a:ext>
            </a:extLst>
          </p:cNvPr>
          <p:cNvSpPr txBox="1">
            <a:spLocks noChangeArrowheads="1"/>
          </p:cNvSpPr>
          <p:nvPr/>
        </p:nvSpPr>
        <p:spPr bwMode="auto">
          <a:xfrm>
            <a:off x="3684589" y="3594100"/>
            <a:ext cx="739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200">
                <a:solidFill>
                  <a:srgbClr val="FFFFFF"/>
                </a:solidFill>
                <a:cs typeface="Arial" panose="020B0604020202020204" pitchFamily="34" charset="0"/>
              </a:rPr>
              <a:t>p = 0.05</a:t>
            </a:r>
          </a:p>
        </p:txBody>
      </p:sp>
      <p:sp>
        <p:nvSpPr>
          <p:cNvPr id="35845" name="Text Box 6">
            <a:extLst>
              <a:ext uri="{FF2B5EF4-FFF2-40B4-BE49-F238E27FC236}">
                <a16:creationId xmlns:a16="http://schemas.microsoft.com/office/drawing/2014/main" id="{64602932-8DC1-9F04-8F3D-5C2E8BCDBC40}"/>
              </a:ext>
            </a:extLst>
          </p:cNvPr>
          <p:cNvSpPr txBox="1">
            <a:spLocks noChangeArrowheads="1"/>
          </p:cNvSpPr>
          <p:nvPr/>
        </p:nvSpPr>
        <p:spPr bwMode="auto">
          <a:xfrm>
            <a:off x="4181475" y="2740025"/>
            <a:ext cx="908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200">
                <a:solidFill>
                  <a:srgbClr val="FFFFFF"/>
                </a:solidFill>
                <a:cs typeface="Arial" panose="020B0604020202020204" pitchFamily="34" charset="0"/>
              </a:rPr>
              <a:t>p = 0.0007</a:t>
            </a:r>
          </a:p>
        </p:txBody>
      </p:sp>
      <p:sp>
        <p:nvSpPr>
          <p:cNvPr id="35846" name="Text Box 7">
            <a:extLst>
              <a:ext uri="{FF2B5EF4-FFF2-40B4-BE49-F238E27FC236}">
                <a16:creationId xmlns:a16="http://schemas.microsoft.com/office/drawing/2014/main" id="{70947BAE-A8D2-4D42-C0AF-F5475081E313}"/>
              </a:ext>
            </a:extLst>
          </p:cNvPr>
          <p:cNvSpPr txBox="1">
            <a:spLocks noChangeArrowheads="1"/>
          </p:cNvSpPr>
          <p:nvPr/>
        </p:nvSpPr>
        <p:spPr bwMode="auto">
          <a:xfrm>
            <a:off x="5711826" y="3319464"/>
            <a:ext cx="7397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200">
                <a:solidFill>
                  <a:srgbClr val="FFFFFF"/>
                </a:solidFill>
                <a:cs typeface="Arial" panose="020B0604020202020204" pitchFamily="34" charset="0"/>
              </a:rPr>
              <a:t>p = 0.25</a:t>
            </a:r>
          </a:p>
        </p:txBody>
      </p:sp>
      <p:sp>
        <p:nvSpPr>
          <p:cNvPr id="35847" name="Text Box 8">
            <a:extLst>
              <a:ext uri="{FF2B5EF4-FFF2-40B4-BE49-F238E27FC236}">
                <a16:creationId xmlns:a16="http://schemas.microsoft.com/office/drawing/2014/main" id="{636D28AA-AE4C-4237-C8A4-E9CD1B08F1E3}"/>
              </a:ext>
            </a:extLst>
          </p:cNvPr>
          <p:cNvSpPr txBox="1">
            <a:spLocks noChangeArrowheads="1"/>
          </p:cNvSpPr>
          <p:nvPr/>
        </p:nvSpPr>
        <p:spPr bwMode="auto">
          <a:xfrm>
            <a:off x="4876800" y="3260725"/>
            <a:ext cx="908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200">
                <a:solidFill>
                  <a:srgbClr val="FFFFFF"/>
                </a:solidFill>
                <a:cs typeface="Arial" panose="020B0604020202020204" pitchFamily="34" charset="0"/>
              </a:rPr>
              <a:t>p = 0.0000</a:t>
            </a:r>
          </a:p>
        </p:txBody>
      </p:sp>
      <p:sp>
        <p:nvSpPr>
          <p:cNvPr id="35848" name="Text Box 9">
            <a:extLst>
              <a:ext uri="{FF2B5EF4-FFF2-40B4-BE49-F238E27FC236}">
                <a16:creationId xmlns:a16="http://schemas.microsoft.com/office/drawing/2014/main" id="{914F87D8-C8ED-47E4-0225-85AE924DCD8C}"/>
              </a:ext>
            </a:extLst>
          </p:cNvPr>
          <p:cNvSpPr txBox="1">
            <a:spLocks noChangeArrowheads="1"/>
          </p:cNvSpPr>
          <p:nvPr/>
        </p:nvSpPr>
        <p:spPr bwMode="auto">
          <a:xfrm>
            <a:off x="6275388" y="3565525"/>
            <a:ext cx="8239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200">
                <a:solidFill>
                  <a:srgbClr val="FFFFFF"/>
                </a:solidFill>
                <a:cs typeface="Arial" panose="020B0604020202020204" pitchFamily="34" charset="0"/>
              </a:rPr>
              <a:t>p = 0.003</a:t>
            </a:r>
          </a:p>
        </p:txBody>
      </p:sp>
      <p:sp>
        <p:nvSpPr>
          <p:cNvPr id="35849" name="Text Box 10">
            <a:extLst>
              <a:ext uri="{FF2B5EF4-FFF2-40B4-BE49-F238E27FC236}">
                <a16:creationId xmlns:a16="http://schemas.microsoft.com/office/drawing/2014/main" id="{4F6BBD8E-F1BA-C237-D693-684F2A539979}"/>
              </a:ext>
            </a:extLst>
          </p:cNvPr>
          <p:cNvSpPr txBox="1">
            <a:spLocks noChangeArrowheads="1"/>
          </p:cNvSpPr>
          <p:nvPr/>
        </p:nvSpPr>
        <p:spPr bwMode="auto">
          <a:xfrm>
            <a:off x="6991350" y="3762375"/>
            <a:ext cx="908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200">
                <a:solidFill>
                  <a:srgbClr val="FFFFFF"/>
                </a:solidFill>
                <a:cs typeface="Arial" panose="020B0604020202020204" pitchFamily="34" charset="0"/>
              </a:rPr>
              <a:t>p = 0.0000</a:t>
            </a:r>
          </a:p>
        </p:txBody>
      </p:sp>
      <p:sp>
        <p:nvSpPr>
          <p:cNvPr id="35850" name="Line 11">
            <a:extLst>
              <a:ext uri="{FF2B5EF4-FFF2-40B4-BE49-F238E27FC236}">
                <a16:creationId xmlns:a16="http://schemas.microsoft.com/office/drawing/2014/main" id="{EC072C56-3E30-DD8A-84E9-76057E43E650}"/>
              </a:ext>
            </a:extLst>
          </p:cNvPr>
          <p:cNvSpPr>
            <a:spLocks noChangeShapeType="1"/>
          </p:cNvSpPr>
          <p:nvPr/>
        </p:nvSpPr>
        <p:spPr bwMode="auto">
          <a:xfrm>
            <a:off x="3657600" y="2679700"/>
            <a:ext cx="3505200" cy="0"/>
          </a:xfrm>
          <a:prstGeom prst="line">
            <a:avLst/>
          </a:prstGeom>
          <a:noFill/>
          <a:ln w="38100">
            <a:solidFill>
              <a:srgbClr val="FF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SI">
              <a:solidFill>
                <a:srgbClr val="FFFFFF"/>
              </a:solidFill>
              <a:latin typeface="Arial" panose="020B0604020202020204" pitchFamily="34" charset="0"/>
              <a:ea typeface="ＭＳ Ｐゴシック" panose="020B0600070205080204" pitchFamily="34" charset="-128"/>
            </a:endParaRPr>
          </a:p>
        </p:txBody>
      </p:sp>
      <p:sp>
        <p:nvSpPr>
          <p:cNvPr id="35851" name="Text Box 12">
            <a:extLst>
              <a:ext uri="{FF2B5EF4-FFF2-40B4-BE49-F238E27FC236}">
                <a16:creationId xmlns:a16="http://schemas.microsoft.com/office/drawing/2014/main" id="{2DEFF125-C9A9-868A-6E57-6401CDCA0462}"/>
              </a:ext>
            </a:extLst>
          </p:cNvPr>
          <p:cNvSpPr txBox="1">
            <a:spLocks noChangeArrowheads="1"/>
          </p:cNvSpPr>
          <p:nvPr/>
        </p:nvSpPr>
        <p:spPr bwMode="auto">
          <a:xfrm>
            <a:off x="4959350" y="2298700"/>
            <a:ext cx="1023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400">
                <a:solidFill>
                  <a:srgbClr val="FFFF85"/>
                </a:solidFill>
                <a:cs typeface="Arial" panose="020B0604020202020204" pitchFamily="34" charset="0"/>
              </a:rPr>
              <a:t>Autonomic</a:t>
            </a:r>
          </a:p>
        </p:txBody>
      </p:sp>
      <p:sp>
        <p:nvSpPr>
          <p:cNvPr id="35852" name="Text Box 13">
            <a:extLst>
              <a:ext uri="{FF2B5EF4-FFF2-40B4-BE49-F238E27FC236}">
                <a16:creationId xmlns:a16="http://schemas.microsoft.com/office/drawing/2014/main" id="{EBC90D2B-3E71-E6AA-3782-291E3B40FAAC}"/>
              </a:ext>
            </a:extLst>
          </p:cNvPr>
          <p:cNvSpPr txBox="1">
            <a:spLocks noChangeArrowheads="1"/>
          </p:cNvSpPr>
          <p:nvPr/>
        </p:nvSpPr>
        <p:spPr bwMode="auto">
          <a:xfrm>
            <a:off x="2286000" y="6324601"/>
            <a:ext cx="792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a:solidFill>
                  <a:srgbClr val="6699FF"/>
                </a:solidFill>
                <a:cs typeface="Arial" panose="020B0604020202020204" pitchFamily="34" charset="0"/>
              </a:rPr>
              <a:t>Ankle swelling and sex drive not significantly different from controls</a:t>
            </a:r>
            <a:endParaRPr lang="en-GB" altLang="en-SI">
              <a:solidFill>
                <a:srgbClr val="FFFFFF"/>
              </a:solidFill>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8795"/>
    </mc:Choice>
    <mc:Fallback xmlns="">
      <p:transition spd="slow" advTm="38795"/>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2018" name="Rectangle 2">
            <a:extLst>
              <a:ext uri="{FF2B5EF4-FFF2-40B4-BE49-F238E27FC236}">
                <a16:creationId xmlns:a16="http://schemas.microsoft.com/office/drawing/2014/main" id="{2AE6F04E-7F53-4BB2-984D-E7058DAEDCAF}"/>
              </a:ext>
            </a:extLst>
          </p:cNvPr>
          <p:cNvSpPr>
            <a:spLocks noGrp="1" noChangeArrowheads="1"/>
          </p:cNvSpPr>
          <p:nvPr>
            <p:ph type="title"/>
          </p:nvPr>
        </p:nvSpPr>
        <p:spPr>
          <a:xfrm>
            <a:off x="2895600" y="84138"/>
            <a:ext cx="7772400" cy="869950"/>
          </a:xfrm>
        </p:spPr>
        <p:txBody>
          <a:bodyPr/>
          <a:lstStyle/>
          <a:p>
            <a:pPr>
              <a:defRPr/>
            </a:pPr>
            <a:r>
              <a:rPr lang="en-GB" sz="3200" dirty="0">
                <a:solidFill>
                  <a:srgbClr val="FF0000"/>
                </a:solidFill>
              </a:rPr>
              <a:t>PD NMS Patient Questionnaire Study</a:t>
            </a:r>
            <a:br>
              <a:rPr lang="en-GB" sz="3200" dirty="0">
                <a:solidFill>
                  <a:srgbClr val="FF0000"/>
                </a:solidFill>
              </a:rPr>
            </a:br>
            <a:r>
              <a:rPr lang="en-GB" sz="2800" dirty="0">
                <a:solidFill>
                  <a:srgbClr val="FF0000"/>
                </a:solidFill>
              </a:rPr>
              <a:t>Sleep Disturbances</a:t>
            </a:r>
            <a:endParaRPr lang="en-GB" sz="3200" dirty="0">
              <a:solidFill>
                <a:srgbClr val="FF0000"/>
              </a:solidFill>
            </a:endParaRPr>
          </a:p>
        </p:txBody>
      </p:sp>
      <p:graphicFrame>
        <p:nvGraphicFramePr>
          <p:cNvPr id="37890" name="Object 3">
            <a:extLst>
              <a:ext uri="{FF2B5EF4-FFF2-40B4-BE49-F238E27FC236}">
                <a16:creationId xmlns:a16="http://schemas.microsoft.com/office/drawing/2014/main" id="{8B7DC9DD-D104-F746-1D44-8FB9B1DCCD5E}"/>
              </a:ext>
            </a:extLst>
          </p:cNvPr>
          <p:cNvGraphicFramePr>
            <a:graphicFrameLocks noGrp="1" noChangeAspect="1"/>
          </p:cNvGraphicFramePr>
          <p:nvPr>
            <p:ph type="chart" idx="1"/>
          </p:nvPr>
        </p:nvGraphicFramePr>
        <p:xfrm>
          <a:off x="1905000" y="1416050"/>
          <a:ext cx="8229600" cy="4876800"/>
        </p:xfrm>
        <a:graphic>
          <a:graphicData uri="http://schemas.openxmlformats.org/presentationml/2006/ole">
            <mc:AlternateContent xmlns:mc="http://schemas.openxmlformats.org/markup-compatibility/2006">
              <mc:Choice xmlns:v="urn:schemas-microsoft-com:vml" Requires="v">
                <p:oleObj name="Chart" r:id="rId3" imgW="7785100" imgH="4127500" progId="MSGraph.Chart.8">
                  <p:embed followColorScheme="full"/>
                </p:oleObj>
              </mc:Choice>
              <mc:Fallback>
                <p:oleObj name="Chart" r:id="rId3" imgW="7785100" imgH="4127500" progId="MSGraph.Chart.8">
                  <p:embed followColorScheme="full"/>
                  <p:pic>
                    <p:nvPicPr>
                      <p:cNvPr id="37890" name="Object 3">
                        <a:extLst>
                          <a:ext uri="{FF2B5EF4-FFF2-40B4-BE49-F238E27FC236}">
                            <a16:creationId xmlns:a16="http://schemas.microsoft.com/office/drawing/2014/main" id="{8B7DC9DD-D104-F746-1D44-8FB9B1DCCD5E}"/>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416050"/>
                        <a:ext cx="8229600"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bg2">
                                  <a:alpha val="74997"/>
                                </a:schemeClr>
                              </a:outerShdw>
                            </a:effectLst>
                          </a14:hiddenEffects>
                        </a:ext>
                      </a:extLst>
                    </p:spPr>
                  </p:pic>
                </p:oleObj>
              </mc:Fallback>
            </mc:AlternateContent>
          </a:graphicData>
        </a:graphic>
      </p:graphicFrame>
      <p:sp>
        <p:nvSpPr>
          <p:cNvPr id="37891" name="Text Box 4">
            <a:extLst>
              <a:ext uri="{FF2B5EF4-FFF2-40B4-BE49-F238E27FC236}">
                <a16:creationId xmlns:a16="http://schemas.microsoft.com/office/drawing/2014/main" id="{5C4DE03A-32E9-87BC-86D6-13825DA52E2C}"/>
              </a:ext>
            </a:extLst>
          </p:cNvPr>
          <p:cNvSpPr txBox="1">
            <a:spLocks noChangeArrowheads="1"/>
          </p:cNvSpPr>
          <p:nvPr/>
        </p:nvSpPr>
        <p:spPr bwMode="auto">
          <a:xfrm>
            <a:off x="3032126" y="3255964"/>
            <a:ext cx="8239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200">
                <a:solidFill>
                  <a:srgbClr val="FFFFFF"/>
                </a:solidFill>
                <a:cs typeface="Arial" panose="020B0604020202020204" pitchFamily="34" charset="0"/>
              </a:rPr>
              <a:t>p = 0.001</a:t>
            </a:r>
          </a:p>
        </p:txBody>
      </p:sp>
      <p:sp>
        <p:nvSpPr>
          <p:cNvPr id="37892" name="Text Box 5">
            <a:extLst>
              <a:ext uri="{FF2B5EF4-FFF2-40B4-BE49-F238E27FC236}">
                <a16:creationId xmlns:a16="http://schemas.microsoft.com/office/drawing/2014/main" id="{A9173BAF-3F51-ED9D-33E2-B982BA7547CC}"/>
              </a:ext>
            </a:extLst>
          </p:cNvPr>
          <p:cNvSpPr txBox="1">
            <a:spLocks noChangeArrowheads="1"/>
          </p:cNvSpPr>
          <p:nvPr/>
        </p:nvSpPr>
        <p:spPr bwMode="auto">
          <a:xfrm>
            <a:off x="3719513" y="2600325"/>
            <a:ext cx="654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200">
                <a:solidFill>
                  <a:srgbClr val="FFFFFF"/>
                </a:solidFill>
                <a:cs typeface="Arial" panose="020B0604020202020204" pitchFamily="34" charset="0"/>
              </a:rPr>
              <a:t>p = 0.2</a:t>
            </a:r>
          </a:p>
        </p:txBody>
      </p:sp>
      <p:sp>
        <p:nvSpPr>
          <p:cNvPr id="37893" name="Text Box 6">
            <a:extLst>
              <a:ext uri="{FF2B5EF4-FFF2-40B4-BE49-F238E27FC236}">
                <a16:creationId xmlns:a16="http://schemas.microsoft.com/office/drawing/2014/main" id="{05911E9C-174D-B51B-B101-D90727D53922}"/>
              </a:ext>
            </a:extLst>
          </p:cNvPr>
          <p:cNvSpPr txBox="1">
            <a:spLocks noChangeArrowheads="1"/>
          </p:cNvSpPr>
          <p:nvPr/>
        </p:nvSpPr>
        <p:spPr bwMode="auto">
          <a:xfrm>
            <a:off x="5681664" y="2722564"/>
            <a:ext cx="7397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200">
                <a:solidFill>
                  <a:srgbClr val="FFFFFF"/>
                </a:solidFill>
                <a:cs typeface="Arial" panose="020B0604020202020204" pitchFamily="34" charset="0"/>
              </a:rPr>
              <a:t>p = 0.04</a:t>
            </a:r>
          </a:p>
        </p:txBody>
      </p:sp>
      <p:sp>
        <p:nvSpPr>
          <p:cNvPr id="37894" name="Text Box 7">
            <a:extLst>
              <a:ext uri="{FF2B5EF4-FFF2-40B4-BE49-F238E27FC236}">
                <a16:creationId xmlns:a16="http://schemas.microsoft.com/office/drawing/2014/main" id="{72934F59-B6BC-2DB5-C2E0-0DDE9428324D}"/>
              </a:ext>
            </a:extLst>
          </p:cNvPr>
          <p:cNvSpPr txBox="1">
            <a:spLocks noChangeArrowheads="1"/>
          </p:cNvSpPr>
          <p:nvPr/>
        </p:nvSpPr>
        <p:spPr bwMode="auto">
          <a:xfrm>
            <a:off x="4191001" y="3149600"/>
            <a:ext cx="8239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200">
                <a:solidFill>
                  <a:srgbClr val="FFFFFF"/>
                </a:solidFill>
                <a:cs typeface="Arial" panose="020B0604020202020204" pitchFamily="34" charset="0"/>
              </a:rPr>
              <a:t>p = 0.003</a:t>
            </a:r>
          </a:p>
        </p:txBody>
      </p:sp>
      <p:sp>
        <p:nvSpPr>
          <p:cNvPr id="37895" name="Text Box 8">
            <a:extLst>
              <a:ext uri="{FF2B5EF4-FFF2-40B4-BE49-F238E27FC236}">
                <a16:creationId xmlns:a16="http://schemas.microsoft.com/office/drawing/2014/main" id="{92849C72-2DE9-C44F-23CF-A4CAC331200A}"/>
              </a:ext>
            </a:extLst>
          </p:cNvPr>
          <p:cNvSpPr txBox="1">
            <a:spLocks noChangeArrowheads="1"/>
          </p:cNvSpPr>
          <p:nvPr/>
        </p:nvSpPr>
        <p:spPr bwMode="auto">
          <a:xfrm>
            <a:off x="4876800" y="2982914"/>
            <a:ext cx="908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200">
                <a:solidFill>
                  <a:srgbClr val="FFFFFF"/>
                </a:solidFill>
                <a:cs typeface="Arial" panose="020B0604020202020204" pitchFamily="34" charset="0"/>
              </a:rPr>
              <a:t>p = 0.0005</a:t>
            </a:r>
          </a:p>
        </p:txBody>
      </p:sp>
      <p:sp>
        <p:nvSpPr>
          <p:cNvPr id="37896" name="Text Box 9">
            <a:extLst>
              <a:ext uri="{FF2B5EF4-FFF2-40B4-BE49-F238E27FC236}">
                <a16:creationId xmlns:a16="http://schemas.microsoft.com/office/drawing/2014/main" id="{37DDD381-E990-DABD-679B-3965593210D8}"/>
              </a:ext>
            </a:extLst>
          </p:cNvPr>
          <p:cNvSpPr txBox="1">
            <a:spLocks noChangeArrowheads="1"/>
          </p:cNvSpPr>
          <p:nvPr/>
        </p:nvSpPr>
        <p:spPr bwMode="auto">
          <a:xfrm>
            <a:off x="6931025" y="3319464"/>
            <a:ext cx="184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endParaRPr lang="en-SI" altLang="en-SI" sz="1200">
              <a:solidFill>
                <a:srgbClr val="FFFFFF"/>
              </a:solidFill>
              <a:cs typeface="Arial" panose="020B0604020202020204" pitchFamily="34" charset="0"/>
            </a:endParaRPr>
          </a:p>
        </p:txBody>
      </p:sp>
      <p:sp>
        <p:nvSpPr>
          <p:cNvPr id="37897" name="Line 10">
            <a:extLst>
              <a:ext uri="{FF2B5EF4-FFF2-40B4-BE49-F238E27FC236}">
                <a16:creationId xmlns:a16="http://schemas.microsoft.com/office/drawing/2014/main" id="{C4F62B61-2B4F-F4F2-B658-6124781FCCDB}"/>
              </a:ext>
            </a:extLst>
          </p:cNvPr>
          <p:cNvSpPr>
            <a:spLocks noChangeShapeType="1"/>
          </p:cNvSpPr>
          <p:nvPr/>
        </p:nvSpPr>
        <p:spPr bwMode="auto">
          <a:xfrm>
            <a:off x="3352800" y="2298700"/>
            <a:ext cx="3505200" cy="0"/>
          </a:xfrm>
          <a:prstGeom prst="line">
            <a:avLst/>
          </a:prstGeom>
          <a:noFill/>
          <a:ln w="38100">
            <a:solidFill>
              <a:srgbClr val="FF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SI">
              <a:solidFill>
                <a:srgbClr val="FFFFFF"/>
              </a:solidFill>
              <a:latin typeface="Arial" panose="020B0604020202020204" pitchFamily="34" charset="0"/>
              <a:ea typeface="ＭＳ Ｐゴシック" panose="020B0600070205080204" pitchFamily="34" charset="-128"/>
            </a:endParaRPr>
          </a:p>
        </p:txBody>
      </p:sp>
      <p:sp>
        <p:nvSpPr>
          <p:cNvPr id="37898" name="Text Box 11">
            <a:extLst>
              <a:ext uri="{FF2B5EF4-FFF2-40B4-BE49-F238E27FC236}">
                <a16:creationId xmlns:a16="http://schemas.microsoft.com/office/drawing/2014/main" id="{E6BCE599-715C-511C-85AB-641FB7F52680}"/>
              </a:ext>
            </a:extLst>
          </p:cNvPr>
          <p:cNvSpPr txBox="1">
            <a:spLocks noChangeArrowheads="1"/>
          </p:cNvSpPr>
          <p:nvPr/>
        </p:nvSpPr>
        <p:spPr bwMode="auto">
          <a:xfrm>
            <a:off x="4371975" y="1917700"/>
            <a:ext cx="18303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sz="1400">
                <a:solidFill>
                  <a:srgbClr val="FFFFFF"/>
                </a:solidFill>
                <a:cs typeface="Arial" panose="020B0604020202020204" pitchFamily="34" charset="0"/>
              </a:rPr>
              <a:t>Sleep + Somnolence</a:t>
            </a:r>
          </a:p>
        </p:txBody>
      </p:sp>
      <p:sp>
        <p:nvSpPr>
          <p:cNvPr id="37899" name="Text Box 12">
            <a:extLst>
              <a:ext uri="{FF2B5EF4-FFF2-40B4-BE49-F238E27FC236}">
                <a16:creationId xmlns:a16="http://schemas.microsoft.com/office/drawing/2014/main" id="{DE54E6C9-3294-CA34-F218-3132A04BD9D6}"/>
              </a:ext>
            </a:extLst>
          </p:cNvPr>
          <p:cNvSpPr txBox="1">
            <a:spLocks noChangeArrowheads="1"/>
          </p:cNvSpPr>
          <p:nvPr/>
        </p:nvSpPr>
        <p:spPr bwMode="auto">
          <a:xfrm>
            <a:off x="3606800" y="6134101"/>
            <a:ext cx="501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GB" altLang="en-SI">
                <a:solidFill>
                  <a:srgbClr val="6699FF"/>
                </a:solidFill>
                <a:cs typeface="Arial" panose="020B0604020202020204" pitchFamily="34" charset="0"/>
              </a:rPr>
              <a:t>Insomnia not significantly different from controls</a:t>
            </a:r>
            <a:endParaRPr lang="en-GB" altLang="en-SI">
              <a:solidFill>
                <a:srgbClr val="FFFFFF"/>
              </a:solidFill>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47054"/>
    </mc:Choice>
    <mc:Fallback xmlns="">
      <p:transition spd="slow" advTm="47054"/>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D7BA1-15AA-A07C-C370-38AB403FE5EC}"/>
              </a:ext>
            </a:extLst>
          </p:cNvPr>
          <p:cNvSpPr>
            <a:spLocks noGrp="1"/>
          </p:cNvSpPr>
          <p:nvPr>
            <p:ph type="title"/>
          </p:nvPr>
        </p:nvSpPr>
        <p:spPr/>
        <p:txBody>
          <a:bodyPr>
            <a:normAutofit/>
          </a:bodyPr>
          <a:lstStyle/>
          <a:p>
            <a:pPr algn="ctr"/>
            <a:r>
              <a:rPr lang="en-GB" dirty="0">
                <a:solidFill>
                  <a:srgbClr val="C00000"/>
                </a:solidFill>
              </a:rPr>
              <a:t>MOOD AND PSYCHIATRIC IMPAIRMENT</a:t>
            </a:r>
            <a:endParaRPr lang="en-SI" dirty="0">
              <a:solidFill>
                <a:srgbClr val="C00000"/>
              </a:solidFill>
            </a:endParaRPr>
          </a:p>
        </p:txBody>
      </p:sp>
      <p:sp>
        <p:nvSpPr>
          <p:cNvPr id="3" name="Content Placeholder 2">
            <a:extLst>
              <a:ext uri="{FF2B5EF4-FFF2-40B4-BE49-F238E27FC236}">
                <a16:creationId xmlns:a16="http://schemas.microsoft.com/office/drawing/2014/main" id="{F8EF3FA8-01F4-C113-8541-3900C4075DD4}"/>
              </a:ext>
            </a:extLst>
          </p:cNvPr>
          <p:cNvSpPr>
            <a:spLocks noGrp="1"/>
          </p:cNvSpPr>
          <p:nvPr>
            <p:ph idx="1"/>
          </p:nvPr>
        </p:nvSpPr>
        <p:spPr>
          <a:xfrm>
            <a:off x="402956" y="1825624"/>
            <a:ext cx="11670224" cy="5032375"/>
          </a:xfrm>
        </p:spPr>
        <p:txBody>
          <a:bodyPr>
            <a:normAutofit/>
          </a:bodyPr>
          <a:lstStyle/>
          <a:p>
            <a:endParaRPr lang="en-GB" b="0" i="0" dirty="0">
              <a:solidFill>
                <a:srgbClr val="000000"/>
              </a:solidFill>
              <a:effectLst/>
              <a:latin typeface="Söhne"/>
            </a:endParaRPr>
          </a:p>
        </p:txBody>
      </p:sp>
    </p:spTree>
    <p:extLst>
      <p:ext uri="{BB962C8B-B14F-4D97-AF65-F5344CB8AC3E}">
        <p14:creationId xmlns:p14="http://schemas.microsoft.com/office/powerpoint/2010/main" val="1028244386"/>
      </p:ext>
    </p:extLst>
  </p:cSld>
  <p:clrMapOvr>
    <a:masterClrMapping/>
  </p:clrMapOvr>
  <mc:AlternateContent xmlns:mc="http://schemas.openxmlformats.org/markup-compatibility/2006" xmlns:p14="http://schemas.microsoft.com/office/powerpoint/2010/main">
    <mc:Choice Requires="p14">
      <p:transition spd="slow" p14:dur="2000" advTm="14197"/>
    </mc:Choice>
    <mc:Fallback xmlns="">
      <p:transition spd="slow" advTm="14197"/>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D7BA1-15AA-A07C-C370-38AB403FE5EC}"/>
              </a:ext>
            </a:extLst>
          </p:cNvPr>
          <p:cNvSpPr>
            <a:spLocks noGrp="1"/>
          </p:cNvSpPr>
          <p:nvPr>
            <p:ph type="title"/>
          </p:nvPr>
        </p:nvSpPr>
        <p:spPr/>
        <p:txBody>
          <a:bodyPr>
            <a:normAutofit/>
          </a:bodyPr>
          <a:lstStyle/>
          <a:p>
            <a:pPr algn="ctr"/>
            <a:r>
              <a:rPr lang="en-GB" dirty="0">
                <a:solidFill>
                  <a:srgbClr val="C00000"/>
                </a:solidFill>
              </a:rPr>
              <a:t>MOOD AND PSYCHIATRIC IMPAIRMENT</a:t>
            </a:r>
            <a:endParaRPr lang="en-SI" dirty="0">
              <a:solidFill>
                <a:srgbClr val="C00000"/>
              </a:solidFill>
            </a:endParaRPr>
          </a:p>
        </p:txBody>
      </p:sp>
      <p:sp>
        <p:nvSpPr>
          <p:cNvPr id="3" name="Content Placeholder 2">
            <a:extLst>
              <a:ext uri="{FF2B5EF4-FFF2-40B4-BE49-F238E27FC236}">
                <a16:creationId xmlns:a16="http://schemas.microsoft.com/office/drawing/2014/main" id="{F8EF3FA8-01F4-C113-8541-3900C4075DD4}"/>
              </a:ext>
            </a:extLst>
          </p:cNvPr>
          <p:cNvSpPr>
            <a:spLocks noGrp="1"/>
          </p:cNvSpPr>
          <p:nvPr>
            <p:ph idx="1"/>
          </p:nvPr>
        </p:nvSpPr>
        <p:spPr>
          <a:xfrm>
            <a:off x="260888" y="1210483"/>
            <a:ext cx="11670224" cy="5032375"/>
          </a:xfrm>
        </p:spPr>
        <p:txBody>
          <a:bodyPr>
            <a:normAutofit fontScale="92500" lnSpcReduction="10000"/>
          </a:bodyPr>
          <a:lstStyle/>
          <a:p>
            <a:r>
              <a:rPr lang="en-GB" b="1" i="0" dirty="0">
                <a:solidFill>
                  <a:srgbClr val="000000"/>
                </a:solidFill>
                <a:effectLst/>
                <a:latin typeface="Söhne"/>
              </a:rPr>
              <a:t>Geriatric Depression Scale (GDS)</a:t>
            </a:r>
            <a:endParaRPr lang="en-GB" b="0" i="0" dirty="0">
              <a:solidFill>
                <a:srgbClr val="000000"/>
              </a:solidFill>
              <a:effectLst/>
              <a:latin typeface="Söhne"/>
            </a:endParaRPr>
          </a:p>
          <a:p>
            <a:r>
              <a:rPr lang="en-GB" i="1" dirty="0">
                <a:solidFill>
                  <a:srgbClr val="000000"/>
                </a:solidFill>
                <a:effectLst/>
                <a:latin typeface="Söhne"/>
              </a:rPr>
              <a:t>Beck Depression Inventory (BDI)</a:t>
            </a:r>
          </a:p>
          <a:p>
            <a:r>
              <a:rPr lang="en-GB" b="1" i="0" dirty="0">
                <a:solidFill>
                  <a:srgbClr val="000000"/>
                </a:solidFill>
                <a:effectLst/>
                <a:latin typeface="Söhne"/>
              </a:rPr>
              <a:t>Hospital Anxiety and Depression Scale (HADS)</a:t>
            </a:r>
            <a:endParaRPr lang="en-GB" b="0" i="0" dirty="0">
              <a:solidFill>
                <a:srgbClr val="000000"/>
              </a:solidFill>
              <a:effectLst/>
              <a:latin typeface="Söhne"/>
            </a:endParaRPr>
          </a:p>
          <a:p>
            <a:r>
              <a:rPr lang="en-GB" i="1" dirty="0">
                <a:solidFill>
                  <a:srgbClr val="000000"/>
                </a:solidFill>
                <a:effectLst/>
                <a:latin typeface="Söhne"/>
              </a:rPr>
              <a:t>Hamilton Depression Rating Scale (HAM-D)</a:t>
            </a:r>
          </a:p>
          <a:p>
            <a:r>
              <a:rPr lang="en-GB" b="1" i="0" dirty="0">
                <a:solidFill>
                  <a:srgbClr val="000000"/>
                </a:solidFill>
                <a:effectLst/>
                <a:latin typeface="Söhne"/>
              </a:rPr>
              <a:t>Montgomery-</a:t>
            </a:r>
            <a:r>
              <a:rPr lang="en-GB" b="1" i="0" dirty="0" err="1">
                <a:solidFill>
                  <a:srgbClr val="000000"/>
                </a:solidFill>
                <a:effectLst/>
                <a:latin typeface="Söhne"/>
              </a:rPr>
              <a:t>Asberg</a:t>
            </a:r>
            <a:r>
              <a:rPr lang="en-GB" b="1" i="0" dirty="0">
                <a:solidFill>
                  <a:srgbClr val="000000"/>
                </a:solidFill>
                <a:effectLst/>
                <a:latin typeface="Söhne"/>
              </a:rPr>
              <a:t> Depression Rating Scale (MADRS)</a:t>
            </a:r>
            <a:endParaRPr lang="en-GB" b="0" i="0" dirty="0">
              <a:solidFill>
                <a:srgbClr val="000000"/>
              </a:solidFill>
              <a:effectLst/>
              <a:latin typeface="Söhne"/>
            </a:endParaRPr>
          </a:p>
          <a:p>
            <a:r>
              <a:rPr lang="en-GB" i="1" dirty="0">
                <a:solidFill>
                  <a:srgbClr val="000000"/>
                </a:solidFill>
                <a:effectLst/>
                <a:latin typeface="Söhne"/>
              </a:rPr>
              <a:t>State-Trait Anxiety Inventory (STAI)</a:t>
            </a:r>
          </a:p>
          <a:p>
            <a:r>
              <a:rPr lang="en-GB" b="1" i="0" dirty="0">
                <a:effectLst/>
                <a:latin typeface="Söhne"/>
              </a:rPr>
              <a:t>Apathy Evaluation Scale (AES)</a:t>
            </a:r>
            <a:endParaRPr lang="en-GB" b="0" i="0" dirty="0">
              <a:solidFill>
                <a:srgbClr val="000000"/>
              </a:solidFill>
              <a:effectLst/>
              <a:latin typeface="Söhne"/>
            </a:endParaRPr>
          </a:p>
          <a:p>
            <a:r>
              <a:rPr lang="en-GB" i="1" dirty="0">
                <a:solidFill>
                  <a:srgbClr val="000000"/>
                </a:solidFill>
                <a:effectLst/>
                <a:latin typeface="Söhne"/>
              </a:rPr>
              <a:t>Generalized Anxiety Disorder 7 (GAD-7)</a:t>
            </a:r>
          </a:p>
          <a:p>
            <a:r>
              <a:rPr lang="en-GB" b="1" i="0" dirty="0" err="1">
                <a:solidFill>
                  <a:srgbClr val="000000"/>
                </a:solidFill>
                <a:effectLst/>
                <a:latin typeface="Söhne"/>
              </a:rPr>
              <a:t>Zung</a:t>
            </a:r>
            <a:r>
              <a:rPr lang="en-GB" b="1" i="0" dirty="0">
                <a:solidFill>
                  <a:srgbClr val="000000"/>
                </a:solidFill>
                <a:effectLst/>
                <a:latin typeface="Söhne"/>
              </a:rPr>
              <a:t> Self-Rating Anxiety Scale (SAS)</a:t>
            </a:r>
            <a:endParaRPr lang="en-GB" b="0" i="0" dirty="0">
              <a:solidFill>
                <a:srgbClr val="000000"/>
              </a:solidFill>
              <a:effectLst/>
              <a:latin typeface="Söhne"/>
            </a:endParaRPr>
          </a:p>
          <a:p>
            <a:r>
              <a:rPr lang="en-GB" i="1" dirty="0">
                <a:solidFill>
                  <a:srgbClr val="000000"/>
                </a:solidFill>
                <a:effectLst/>
                <a:latin typeface="Söhne"/>
              </a:rPr>
              <a:t>Unified Parkinson's Disease Rating Scale (MDS-UPDRS) Part I:</a:t>
            </a:r>
          </a:p>
          <a:p>
            <a:r>
              <a:rPr lang="en-GB" b="1" i="0" dirty="0">
                <a:solidFill>
                  <a:srgbClr val="000000"/>
                </a:solidFill>
                <a:effectLst/>
                <a:latin typeface="Söhne"/>
              </a:rPr>
              <a:t>Neuropsychiatric Inventory (NPI)</a:t>
            </a:r>
            <a:r>
              <a:rPr lang="en-GB" b="0" i="0" dirty="0">
                <a:solidFill>
                  <a:srgbClr val="000000"/>
                </a:solidFill>
                <a:effectLst/>
                <a:latin typeface="Söhne"/>
              </a:rPr>
              <a:t>:</a:t>
            </a:r>
          </a:p>
        </p:txBody>
      </p:sp>
    </p:spTree>
    <p:extLst>
      <p:ext uri="{BB962C8B-B14F-4D97-AF65-F5344CB8AC3E}">
        <p14:creationId xmlns:p14="http://schemas.microsoft.com/office/powerpoint/2010/main" val="15544927"/>
      </p:ext>
    </p:extLst>
  </p:cSld>
  <p:clrMapOvr>
    <a:masterClrMapping/>
  </p:clrMapOvr>
  <mc:AlternateContent xmlns:mc="http://schemas.openxmlformats.org/markup-compatibility/2006" xmlns:p14="http://schemas.microsoft.com/office/powerpoint/2010/main">
    <mc:Choice Requires="p14">
      <p:transition spd="slow" p14:dur="2000" advTm="287120"/>
    </mc:Choice>
    <mc:Fallback xmlns="">
      <p:transition spd="slow" advTm="28712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892A-6539-28DD-0E27-34D8629263D9}"/>
              </a:ext>
            </a:extLst>
          </p:cNvPr>
          <p:cNvSpPr>
            <a:spLocks noGrp="1"/>
          </p:cNvSpPr>
          <p:nvPr>
            <p:ph type="title"/>
          </p:nvPr>
        </p:nvSpPr>
        <p:spPr>
          <a:xfrm>
            <a:off x="838200" y="0"/>
            <a:ext cx="10515600" cy="1325563"/>
          </a:xfrm>
        </p:spPr>
        <p:txBody>
          <a:bodyPr>
            <a:normAutofit/>
          </a:bodyPr>
          <a:lstStyle/>
          <a:p>
            <a:pPr algn="ctr"/>
            <a:r>
              <a:rPr lang="en-SI" dirty="0">
                <a:solidFill>
                  <a:srgbClr val="C00000"/>
                </a:solidFill>
              </a:rPr>
              <a:t>ASSESSING IN </a:t>
            </a:r>
            <a:r>
              <a:rPr lang="en-GB" dirty="0">
                <a:solidFill>
                  <a:srgbClr val="C00000"/>
                </a:solidFill>
              </a:rPr>
              <a:t>PD</a:t>
            </a:r>
            <a:endParaRPr lang="en-SI" dirty="0">
              <a:solidFill>
                <a:srgbClr val="C00000"/>
              </a:solidFill>
            </a:endParaRPr>
          </a:p>
        </p:txBody>
      </p:sp>
      <p:sp>
        <p:nvSpPr>
          <p:cNvPr id="3" name="Content Placeholder 2">
            <a:extLst>
              <a:ext uri="{FF2B5EF4-FFF2-40B4-BE49-F238E27FC236}">
                <a16:creationId xmlns:a16="http://schemas.microsoft.com/office/drawing/2014/main" id="{4A1CF7D5-FEB6-1E0E-2219-52B3F9C3CDCF}"/>
              </a:ext>
            </a:extLst>
          </p:cNvPr>
          <p:cNvSpPr>
            <a:spLocks noGrp="1"/>
          </p:cNvSpPr>
          <p:nvPr>
            <p:ph sz="half" idx="1"/>
          </p:nvPr>
        </p:nvSpPr>
        <p:spPr>
          <a:xfrm>
            <a:off x="838200" y="1007930"/>
            <a:ext cx="5181600" cy="5032375"/>
          </a:xfrm>
        </p:spPr>
        <p:txBody>
          <a:bodyPr>
            <a:normAutofit fontScale="77500" lnSpcReduction="20000"/>
          </a:bodyPr>
          <a:lstStyle/>
          <a:p>
            <a:pPr marL="0" indent="0">
              <a:buNone/>
            </a:pPr>
            <a:endParaRPr lang="en-GB" sz="4000" dirty="0"/>
          </a:p>
          <a:p>
            <a:pPr marL="0" indent="0">
              <a:buNone/>
            </a:pPr>
            <a:r>
              <a:rPr lang="en-GB" sz="4000" b="1" dirty="0"/>
              <a:t>Motor function</a:t>
            </a:r>
          </a:p>
          <a:p>
            <a:pPr marL="0" indent="0">
              <a:buNone/>
            </a:pPr>
            <a:endParaRPr lang="en-GB" sz="4000" b="1" dirty="0"/>
          </a:p>
          <a:p>
            <a:pPr marL="0" indent="0">
              <a:buNone/>
            </a:pPr>
            <a:r>
              <a:rPr lang="en-GB" sz="4000" b="1" dirty="0"/>
              <a:t>Non-motor function</a:t>
            </a:r>
          </a:p>
          <a:p>
            <a:r>
              <a:rPr lang="en-GB" sz="4000" dirty="0"/>
              <a:t>Cognition</a:t>
            </a:r>
          </a:p>
          <a:p>
            <a:r>
              <a:rPr lang="en-GB" sz="4000" dirty="0"/>
              <a:t>Mood &amp; psychiatric impairment</a:t>
            </a:r>
          </a:p>
          <a:p>
            <a:r>
              <a:rPr lang="en-GB" sz="4000" dirty="0"/>
              <a:t>Autonomic impairment</a:t>
            </a:r>
          </a:p>
          <a:p>
            <a:r>
              <a:rPr lang="en-GB" sz="4000" dirty="0"/>
              <a:t>Sleep</a:t>
            </a:r>
          </a:p>
          <a:p>
            <a:r>
              <a:rPr lang="en-GB" sz="4000" dirty="0"/>
              <a:t>GI symptoms</a:t>
            </a:r>
          </a:p>
          <a:p>
            <a:r>
              <a:rPr lang="en-GB" sz="4000" dirty="0"/>
              <a:t>…</a:t>
            </a:r>
          </a:p>
          <a:p>
            <a:endParaRPr lang="en-SI" dirty="0"/>
          </a:p>
        </p:txBody>
      </p:sp>
      <p:sp>
        <p:nvSpPr>
          <p:cNvPr id="4" name="Content Placeholder 3">
            <a:extLst>
              <a:ext uri="{FF2B5EF4-FFF2-40B4-BE49-F238E27FC236}">
                <a16:creationId xmlns:a16="http://schemas.microsoft.com/office/drawing/2014/main" id="{53697DC8-DB0D-770E-9A63-4AD3E8E574AC}"/>
              </a:ext>
            </a:extLst>
          </p:cNvPr>
          <p:cNvSpPr>
            <a:spLocks noGrp="1"/>
          </p:cNvSpPr>
          <p:nvPr>
            <p:ph sz="half" idx="2"/>
          </p:nvPr>
        </p:nvSpPr>
        <p:spPr>
          <a:xfrm>
            <a:off x="6019800" y="1007930"/>
            <a:ext cx="5619750" cy="4351338"/>
          </a:xfrm>
        </p:spPr>
        <p:txBody>
          <a:bodyPr>
            <a:normAutofit fontScale="77500" lnSpcReduction="20000"/>
          </a:bodyPr>
          <a:lstStyle/>
          <a:p>
            <a:pPr marL="0" indent="0">
              <a:buNone/>
            </a:pPr>
            <a:endParaRPr lang="en-GB" sz="4000" b="1" dirty="0"/>
          </a:p>
          <a:p>
            <a:pPr marL="0" indent="0">
              <a:buNone/>
            </a:pPr>
            <a:r>
              <a:rPr lang="en-GB" sz="4000" b="1" dirty="0"/>
              <a:t>Complications of treatment</a:t>
            </a:r>
          </a:p>
          <a:p>
            <a:r>
              <a:rPr lang="en-GB" sz="4000" dirty="0"/>
              <a:t>Motor fluctuations</a:t>
            </a:r>
          </a:p>
          <a:p>
            <a:r>
              <a:rPr lang="en-GB" sz="4000" dirty="0"/>
              <a:t>Dyskinesia</a:t>
            </a:r>
          </a:p>
          <a:p>
            <a:r>
              <a:rPr lang="en-GB" sz="4000" dirty="0"/>
              <a:t>Psychiatric</a:t>
            </a:r>
          </a:p>
          <a:p>
            <a:pPr marL="0" indent="0">
              <a:buNone/>
            </a:pPr>
            <a:endParaRPr lang="en-GB" sz="4000" dirty="0"/>
          </a:p>
          <a:p>
            <a:pPr marL="0" indent="0">
              <a:buNone/>
            </a:pPr>
            <a:r>
              <a:rPr lang="en-GB" sz="4000" b="1" dirty="0"/>
              <a:t>Quality of life</a:t>
            </a:r>
          </a:p>
          <a:p>
            <a:pPr marL="0" indent="0">
              <a:buNone/>
            </a:pPr>
            <a:r>
              <a:rPr lang="en-GB" sz="4000" b="1" dirty="0"/>
              <a:t>Carer burden</a:t>
            </a:r>
          </a:p>
          <a:p>
            <a:pPr marL="0" indent="0">
              <a:buNone/>
            </a:pPr>
            <a:r>
              <a:rPr lang="en-GB" sz="4000" b="1" dirty="0"/>
              <a:t>Overall parkinsonian severity</a:t>
            </a:r>
          </a:p>
          <a:p>
            <a:endParaRPr lang="en-SI" dirty="0"/>
          </a:p>
        </p:txBody>
      </p:sp>
    </p:spTree>
    <p:extLst>
      <p:ext uri="{BB962C8B-B14F-4D97-AF65-F5344CB8AC3E}">
        <p14:creationId xmlns:p14="http://schemas.microsoft.com/office/powerpoint/2010/main" val="3020259159"/>
      </p:ext>
    </p:extLst>
  </p:cSld>
  <p:clrMapOvr>
    <a:masterClrMapping/>
  </p:clrMapOvr>
  <mc:AlternateContent xmlns:mc="http://schemas.openxmlformats.org/markup-compatibility/2006" xmlns:p14="http://schemas.microsoft.com/office/powerpoint/2010/main">
    <mc:Choice Requires="p14">
      <p:transition spd="slow" p14:dur="2000" advTm="22445"/>
    </mc:Choice>
    <mc:Fallback xmlns="">
      <p:transition spd="slow" advTm="2244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40527-672C-DA07-0703-F03A2065015B}"/>
              </a:ext>
            </a:extLst>
          </p:cNvPr>
          <p:cNvSpPr>
            <a:spLocks noGrp="1"/>
          </p:cNvSpPr>
          <p:nvPr>
            <p:ph type="title"/>
          </p:nvPr>
        </p:nvSpPr>
        <p:spPr>
          <a:xfrm>
            <a:off x="838200" y="0"/>
            <a:ext cx="10515600" cy="687820"/>
          </a:xfrm>
        </p:spPr>
        <p:txBody>
          <a:bodyPr>
            <a:normAutofit fontScale="90000"/>
          </a:bodyPr>
          <a:lstStyle/>
          <a:p>
            <a:pPr algn="ctr"/>
            <a:r>
              <a:rPr lang="en-US" altLang="en-SI" dirty="0">
                <a:solidFill>
                  <a:srgbClr val="C00000"/>
                </a:solidFill>
                <a:ea typeface="ＭＳ Ｐゴシック" panose="020B0600070205080204" pitchFamily="34" charset="-128"/>
              </a:rPr>
              <a:t>PET Imaging of PD Hallucination </a:t>
            </a:r>
            <a:endParaRPr lang="en-SI" dirty="0">
              <a:solidFill>
                <a:srgbClr val="C00000"/>
              </a:solidFill>
            </a:endParaRPr>
          </a:p>
        </p:txBody>
      </p:sp>
      <p:pic>
        <p:nvPicPr>
          <p:cNvPr id="4" name="Content Placeholder 3" descr="PET of hallucinations">
            <a:extLst>
              <a:ext uri="{FF2B5EF4-FFF2-40B4-BE49-F238E27FC236}">
                <a16:creationId xmlns:a16="http://schemas.microsoft.com/office/drawing/2014/main" id="{533DEC7D-7BA8-4925-B8F0-D05A77E472C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92037" y="665018"/>
            <a:ext cx="8007926" cy="552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2048548"/>
      </p:ext>
    </p:extLst>
  </p:cSld>
  <p:clrMapOvr>
    <a:masterClrMapping/>
  </p:clrMapOvr>
  <mc:AlternateContent xmlns:mc="http://schemas.openxmlformats.org/markup-compatibility/2006" xmlns:p14="http://schemas.microsoft.com/office/powerpoint/2010/main">
    <mc:Choice Requires="p14">
      <p:transition spd="slow" p14:dur="2000" advTm="31035"/>
    </mc:Choice>
    <mc:Fallback xmlns="">
      <p:transition spd="slow" advTm="31035"/>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531F4-5D25-DE5A-27EA-B810BA67977C}"/>
              </a:ext>
            </a:extLst>
          </p:cNvPr>
          <p:cNvSpPr>
            <a:spLocks noGrp="1"/>
          </p:cNvSpPr>
          <p:nvPr>
            <p:ph type="title"/>
          </p:nvPr>
        </p:nvSpPr>
        <p:spPr>
          <a:xfrm>
            <a:off x="838200" y="7459"/>
            <a:ext cx="10515600" cy="1325563"/>
          </a:xfrm>
        </p:spPr>
        <p:txBody>
          <a:bodyPr/>
          <a:lstStyle/>
          <a:p>
            <a:pPr algn="ctr"/>
            <a:r>
              <a:rPr lang="en-SI" dirty="0">
                <a:solidFill>
                  <a:srgbClr val="C00000"/>
                </a:solidFill>
              </a:rPr>
              <a:t>DIFFERENCE BETWEEN BDI AND GDS</a:t>
            </a:r>
          </a:p>
        </p:txBody>
      </p:sp>
      <p:sp>
        <p:nvSpPr>
          <p:cNvPr id="4" name="Text Placeholder 3">
            <a:extLst>
              <a:ext uri="{FF2B5EF4-FFF2-40B4-BE49-F238E27FC236}">
                <a16:creationId xmlns:a16="http://schemas.microsoft.com/office/drawing/2014/main" id="{1BE598F9-B81C-D335-5253-B6F6AB04C6EB}"/>
              </a:ext>
            </a:extLst>
          </p:cNvPr>
          <p:cNvSpPr>
            <a:spLocks noGrp="1"/>
          </p:cNvSpPr>
          <p:nvPr>
            <p:ph type="body" idx="1"/>
          </p:nvPr>
        </p:nvSpPr>
        <p:spPr>
          <a:xfrm>
            <a:off x="597269" y="933399"/>
            <a:ext cx="5157787" cy="823912"/>
          </a:xfrm>
        </p:spPr>
        <p:txBody>
          <a:bodyPr>
            <a:normAutofit lnSpcReduction="10000"/>
          </a:bodyPr>
          <a:lstStyle/>
          <a:p>
            <a:r>
              <a:rPr lang="en-GB" b="1" i="0" dirty="0">
                <a:solidFill>
                  <a:srgbClr val="374151"/>
                </a:solidFill>
                <a:effectLst/>
                <a:latin typeface="Söhne"/>
              </a:rPr>
              <a:t>Beck Depression Inventory (BDI):</a:t>
            </a:r>
            <a:endParaRPr lang="en-GB" b="0" i="0" dirty="0">
              <a:solidFill>
                <a:srgbClr val="374151"/>
              </a:solidFill>
              <a:effectLst/>
              <a:latin typeface="Söhne"/>
            </a:endParaRPr>
          </a:p>
          <a:p>
            <a:endParaRPr lang="en-SI" dirty="0"/>
          </a:p>
        </p:txBody>
      </p:sp>
      <p:sp>
        <p:nvSpPr>
          <p:cNvPr id="5" name="Content Placeholder 4">
            <a:extLst>
              <a:ext uri="{FF2B5EF4-FFF2-40B4-BE49-F238E27FC236}">
                <a16:creationId xmlns:a16="http://schemas.microsoft.com/office/drawing/2014/main" id="{A6347A7D-655B-3C04-3D34-E7E1A297689E}"/>
              </a:ext>
            </a:extLst>
          </p:cNvPr>
          <p:cNvSpPr>
            <a:spLocks noGrp="1"/>
          </p:cNvSpPr>
          <p:nvPr>
            <p:ph sz="half" idx="2"/>
          </p:nvPr>
        </p:nvSpPr>
        <p:spPr>
          <a:xfrm>
            <a:off x="570158" y="1345355"/>
            <a:ext cx="5157787" cy="3684588"/>
          </a:xfrm>
        </p:spPr>
        <p:txBody>
          <a:bodyPr>
            <a:normAutofit fontScale="55000" lnSpcReduction="20000"/>
          </a:bodyPr>
          <a:lstStyle/>
          <a:p>
            <a:r>
              <a:rPr lang="en-GB" sz="3600" b="1" i="0" dirty="0">
                <a:solidFill>
                  <a:srgbClr val="374151"/>
                </a:solidFill>
                <a:effectLst/>
                <a:latin typeface="Söhne"/>
              </a:rPr>
              <a:t>Age Group:</a:t>
            </a:r>
            <a:r>
              <a:rPr lang="en-GB" sz="3600" b="0" i="0" dirty="0">
                <a:solidFill>
                  <a:srgbClr val="374151"/>
                </a:solidFill>
                <a:effectLst/>
                <a:latin typeface="Söhne"/>
              </a:rPr>
              <a:t> The BDI is not specific to any particular age group and can be used to assess depression in adults of various ages, including younger and middle-aged individuals.</a:t>
            </a:r>
          </a:p>
          <a:p>
            <a:r>
              <a:rPr lang="en-GB" sz="3600" b="1" i="0" dirty="0">
                <a:solidFill>
                  <a:srgbClr val="374151"/>
                </a:solidFill>
                <a:effectLst/>
                <a:latin typeface="Söhne"/>
              </a:rPr>
              <a:t>Number of Questions:</a:t>
            </a:r>
            <a:r>
              <a:rPr lang="en-GB" sz="3600" b="0" i="0" dirty="0">
                <a:solidFill>
                  <a:srgbClr val="374151"/>
                </a:solidFill>
                <a:effectLst/>
                <a:latin typeface="Söhne"/>
              </a:rPr>
              <a:t> The BDI typically consists of 21 multiple-choice questions or items.</a:t>
            </a:r>
          </a:p>
          <a:p>
            <a:r>
              <a:rPr lang="en-GB" sz="3600" b="1" i="0" dirty="0">
                <a:solidFill>
                  <a:srgbClr val="374151"/>
                </a:solidFill>
                <a:effectLst/>
                <a:latin typeface="Söhne"/>
              </a:rPr>
              <a:t>Question Types:</a:t>
            </a:r>
            <a:r>
              <a:rPr lang="en-GB" sz="3600" b="0" i="0" dirty="0">
                <a:solidFill>
                  <a:srgbClr val="374151"/>
                </a:solidFill>
                <a:effectLst/>
                <a:latin typeface="Söhne"/>
              </a:rPr>
              <a:t> The BDI assesses a wide range of depressive symptoms, including cognitive, emotional, and physical symptoms.</a:t>
            </a:r>
          </a:p>
          <a:p>
            <a:r>
              <a:rPr lang="en-GB" sz="3600" b="1" i="0" dirty="0">
                <a:solidFill>
                  <a:srgbClr val="374151"/>
                </a:solidFill>
                <a:effectLst/>
                <a:latin typeface="Söhne"/>
              </a:rPr>
              <a:t>Scoring:</a:t>
            </a:r>
            <a:r>
              <a:rPr lang="en-GB" sz="3600" b="0" i="0" dirty="0">
                <a:solidFill>
                  <a:srgbClr val="374151"/>
                </a:solidFill>
                <a:effectLst/>
                <a:latin typeface="Söhne"/>
              </a:rPr>
              <a:t> Each item is scored on a scale from 0 to 3, with a higher total score indicating more severe depressive symptoms.</a:t>
            </a:r>
          </a:p>
          <a:p>
            <a:endParaRPr lang="en-SI" dirty="0"/>
          </a:p>
        </p:txBody>
      </p:sp>
      <p:sp>
        <p:nvSpPr>
          <p:cNvPr id="6" name="Text Placeholder 5">
            <a:extLst>
              <a:ext uri="{FF2B5EF4-FFF2-40B4-BE49-F238E27FC236}">
                <a16:creationId xmlns:a16="http://schemas.microsoft.com/office/drawing/2014/main" id="{95FA0D81-9E56-11A3-C269-E98D62ECC5DD}"/>
              </a:ext>
            </a:extLst>
          </p:cNvPr>
          <p:cNvSpPr>
            <a:spLocks noGrp="1"/>
          </p:cNvSpPr>
          <p:nvPr>
            <p:ph type="body" sz="quarter" idx="3"/>
          </p:nvPr>
        </p:nvSpPr>
        <p:spPr>
          <a:xfrm>
            <a:off x="5929681" y="933399"/>
            <a:ext cx="5183188" cy="823912"/>
          </a:xfrm>
        </p:spPr>
        <p:txBody>
          <a:bodyPr>
            <a:normAutofit lnSpcReduction="10000"/>
          </a:bodyPr>
          <a:lstStyle/>
          <a:p>
            <a:pPr algn="l">
              <a:buFont typeface="+mj-lt"/>
              <a:buAutoNum type="arabicPeriod"/>
            </a:pPr>
            <a:endParaRPr lang="en-GB" b="0" i="0" dirty="0">
              <a:solidFill>
                <a:srgbClr val="374151"/>
              </a:solidFill>
              <a:effectLst/>
              <a:latin typeface="Söhne"/>
            </a:endParaRPr>
          </a:p>
          <a:p>
            <a:pPr algn="l"/>
            <a:r>
              <a:rPr lang="en-GB" b="1" i="0" dirty="0">
                <a:solidFill>
                  <a:srgbClr val="374151"/>
                </a:solidFill>
                <a:effectLst/>
                <a:latin typeface="Söhne"/>
              </a:rPr>
              <a:t>Geriatric Depression Scale (GDS):</a:t>
            </a:r>
            <a:endParaRPr lang="en-GB" b="0" i="0" dirty="0">
              <a:solidFill>
                <a:srgbClr val="374151"/>
              </a:solidFill>
              <a:effectLst/>
              <a:latin typeface="Söhne"/>
            </a:endParaRPr>
          </a:p>
          <a:p>
            <a:endParaRPr lang="en-SI" dirty="0"/>
          </a:p>
        </p:txBody>
      </p:sp>
      <p:sp>
        <p:nvSpPr>
          <p:cNvPr id="7" name="Content Placeholder 6">
            <a:extLst>
              <a:ext uri="{FF2B5EF4-FFF2-40B4-BE49-F238E27FC236}">
                <a16:creationId xmlns:a16="http://schemas.microsoft.com/office/drawing/2014/main" id="{010CBDCA-E6D8-2407-49C5-598DF4FBC150}"/>
              </a:ext>
            </a:extLst>
          </p:cNvPr>
          <p:cNvSpPr>
            <a:spLocks noGrp="1"/>
          </p:cNvSpPr>
          <p:nvPr>
            <p:ph sz="quarter" idx="4"/>
          </p:nvPr>
        </p:nvSpPr>
        <p:spPr>
          <a:xfrm>
            <a:off x="5927971" y="1345355"/>
            <a:ext cx="5157787" cy="4205691"/>
          </a:xfrm>
        </p:spPr>
        <p:txBody>
          <a:bodyPr>
            <a:normAutofit fontScale="55000" lnSpcReduction="20000"/>
          </a:bodyPr>
          <a:lstStyle/>
          <a:p>
            <a:pPr algn="l">
              <a:buFont typeface="+mj-lt"/>
              <a:buAutoNum type="arabicPeriod"/>
            </a:pPr>
            <a:r>
              <a:rPr lang="en-GB" sz="3600" b="1" i="0" dirty="0">
                <a:solidFill>
                  <a:srgbClr val="374151"/>
                </a:solidFill>
                <a:effectLst/>
                <a:latin typeface="Söhne"/>
              </a:rPr>
              <a:t>Age Group:</a:t>
            </a:r>
            <a:r>
              <a:rPr lang="en-GB" sz="3600" b="0" i="0" dirty="0">
                <a:solidFill>
                  <a:srgbClr val="374151"/>
                </a:solidFill>
                <a:effectLst/>
                <a:latin typeface="Söhne"/>
              </a:rPr>
              <a:t> The GDS is specifically designed for older adults and is often used with individuals aged 65 and older.</a:t>
            </a:r>
          </a:p>
          <a:p>
            <a:pPr algn="l">
              <a:buFont typeface="+mj-lt"/>
              <a:buAutoNum type="arabicPeriod"/>
            </a:pPr>
            <a:r>
              <a:rPr lang="en-GB" sz="3600" b="1" i="0" dirty="0">
                <a:solidFill>
                  <a:srgbClr val="374151"/>
                </a:solidFill>
                <a:effectLst/>
                <a:latin typeface="Söhne"/>
              </a:rPr>
              <a:t>Number of Questions:</a:t>
            </a:r>
            <a:r>
              <a:rPr lang="en-GB" sz="3600" b="0" i="0" dirty="0">
                <a:solidFill>
                  <a:srgbClr val="374151"/>
                </a:solidFill>
                <a:effectLst/>
                <a:latin typeface="Söhne"/>
              </a:rPr>
              <a:t> There are two versions of the GDS. The GDS-15 consists of 15 yes/no questions, while the GDS-30 has 30 yes/no questions.</a:t>
            </a:r>
          </a:p>
          <a:p>
            <a:pPr algn="l">
              <a:buFont typeface="+mj-lt"/>
              <a:buAutoNum type="arabicPeriod"/>
            </a:pPr>
            <a:r>
              <a:rPr lang="en-GB" sz="3600" b="1" i="0" dirty="0">
                <a:solidFill>
                  <a:srgbClr val="374151"/>
                </a:solidFill>
                <a:effectLst/>
                <a:latin typeface="Söhne"/>
              </a:rPr>
              <a:t>Question Types:</a:t>
            </a:r>
            <a:r>
              <a:rPr lang="en-GB" sz="3600" b="0" i="0" dirty="0">
                <a:solidFill>
                  <a:srgbClr val="374151"/>
                </a:solidFill>
                <a:effectLst/>
                <a:latin typeface="Söhne"/>
              </a:rPr>
              <a:t> The GDS focuses on mood-related and affective symptoms of depression, and it does not include physical symptoms that may overlap with medical conditions common in older adults.</a:t>
            </a:r>
          </a:p>
          <a:p>
            <a:pPr algn="l">
              <a:buFont typeface="+mj-lt"/>
              <a:buAutoNum type="arabicPeriod"/>
            </a:pPr>
            <a:r>
              <a:rPr lang="en-GB" sz="3600" b="1" i="0" dirty="0">
                <a:solidFill>
                  <a:srgbClr val="374151"/>
                </a:solidFill>
                <a:effectLst/>
                <a:latin typeface="Söhne"/>
              </a:rPr>
              <a:t>Scoring:</a:t>
            </a:r>
            <a:r>
              <a:rPr lang="en-GB" sz="3600" b="0" i="0" dirty="0">
                <a:solidFill>
                  <a:srgbClr val="374151"/>
                </a:solidFill>
                <a:effectLst/>
                <a:latin typeface="Söhne"/>
              </a:rPr>
              <a:t> The scoring varies depending on the version of the GDS used. It typically involves counting the number of "yes" responses, with a higher score indicating more severe depressive symptoms.</a:t>
            </a:r>
          </a:p>
          <a:p>
            <a:endParaRPr lang="en-SI" dirty="0"/>
          </a:p>
        </p:txBody>
      </p:sp>
    </p:spTree>
    <p:extLst>
      <p:ext uri="{BB962C8B-B14F-4D97-AF65-F5344CB8AC3E}">
        <p14:creationId xmlns:p14="http://schemas.microsoft.com/office/powerpoint/2010/main" val="4129024007"/>
      </p:ext>
    </p:extLst>
  </p:cSld>
  <p:clrMapOvr>
    <a:masterClrMapping/>
  </p:clrMapOvr>
  <mc:AlternateContent xmlns:mc="http://schemas.openxmlformats.org/markup-compatibility/2006" xmlns:p14="http://schemas.microsoft.com/office/powerpoint/2010/main">
    <mc:Choice Requires="p14">
      <p:transition spd="slow" p14:dur="2000" advTm="149516"/>
    </mc:Choice>
    <mc:Fallback xmlns="">
      <p:transition spd="slow" advTm="14951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A51E0-6C97-2D8B-67AB-780AFFAAA9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B9609C-F2CC-C4ED-2F44-7768804FCBFA}"/>
              </a:ext>
            </a:extLst>
          </p:cNvPr>
          <p:cNvSpPr>
            <a:spLocks noGrp="1"/>
          </p:cNvSpPr>
          <p:nvPr>
            <p:ph type="title"/>
          </p:nvPr>
        </p:nvSpPr>
        <p:spPr/>
        <p:txBody>
          <a:bodyPr/>
          <a:lstStyle/>
          <a:p>
            <a:pPr algn="ctr"/>
            <a:r>
              <a:rPr lang="en-SI" dirty="0">
                <a:solidFill>
                  <a:srgbClr val="C00000"/>
                </a:solidFill>
              </a:rPr>
              <a:t>COGNITION</a:t>
            </a:r>
          </a:p>
        </p:txBody>
      </p:sp>
      <p:sp>
        <p:nvSpPr>
          <p:cNvPr id="5" name="Content Placeholder 4">
            <a:extLst>
              <a:ext uri="{FF2B5EF4-FFF2-40B4-BE49-F238E27FC236}">
                <a16:creationId xmlns:a16="http://schemas.microsoft.com/office/drawing/2014/main" id="{8189E144-4C0A-4464-7663-C37B52ACAAB9}"/>
              </a:ext>
            </a:extLst>
          </p:cNvPr>
          <p:cNvSpPr>
            <a:spLocks noGrp="1"/>
          </p:cNvSpPr>
          <p:nvPr>
            <p:ph idx="1"/>
          </p:nvPr>
        </p:nvSpPr>
        <p:spPr>
          <a:xfrm>
            <a:off x="838200" y="1825625"/>
            <a:ext cx="10515600" cy="4919732"/>
          </a:xfrm>
        </p:spPr>
        <p:txBody>
          <a:bodyPr>
            <a:normAutofit/>
          </a:bodyPr>
          <a:lstStyle/>
          <a:p>
            <a:pPr algn="l">
              <a:buFont typeface="+mj-lt"/>
              <a:buAutoNum type="arabicPeriod"/>
            </a:pPr>
            <a:endParaRPr lang="en-GB" b="0" i="0" dirty="0">
              <a:solidFill>
                <a:srgbClr val="374151"/>
              </a:solidFill>
              <a:effectLst/>
              <a:latin typeface="Söhne"/>
            </a:endParaRPr>
          </a:p>
          <a:p>
            <a:pPr algn="l">
              <a:buFont typeface="+mj-lt"/>
              <a:buAutoNum type="arabicPeriod"/>
            </a:pPr>
            <a:endParaRPr lang="en-GB" b="0" i="0" dirty="0">
              <a:solidFill>
                <a:srgbClr val="374151"/>
              </a:solidFill>
              <a:effectLst/>
              <a:latin typeface="Söhne"/>
            </a:endParaRPr>
          </a:p>
          <a:p>
            <a:pPr algn="l">
              <a:buFont typeface="+mj-lt"/>
              <a:buAutoNum type="arabicPeriod"/>
            </a:pPr>
            <a:endParaRPr lang="en-GB" b="1" i="0" dirty="0">
              <a:solidFill>
                <a:srgbClr val="374151"/>
              </a:solidFill>
              <a:effectLst/>
              <a:latin typeface="Söhne"/>
            </a:endParaRPr>
          </a:p>
          <a:p>
            <a:pPr algn="l">
              <a:buFont typeface="+mj-lt"/>
              <a:buAutoNum type="arabicPeriod"/>
            </a:pPr>
            <a:endParaRPr lang="en-GB" b="1" i="0" dirty="0">
              <a:solidFill>
                <a:srgbClr val="374151"/>
              </a:solidFill>
              <a:effectLst/>
              <a:latin typeface="Söhne"/>
            </a:endParaRPr>
          </a:p>
          <a:p>
            <a:endParaRPr lang="en-SI" dirty="0"/>
          </a:p>
        </p:txBody>
      </p:sp>
    </p:spTree>
    <p:extLst>
      <p:ext uri="{BB962C8B-B14F-4D97-AF65-F5344CB8AC3E}">
        <p14:creationId xmlns:p14="http://schemas.microsoft.com/office/powerpoint/2010/main" val="3514106026"/>
      </p:ext>
    </p:extLst>
  </p:cSld>
  <p:clrMapOvr>
    <a:masterClrMapping/>
  </p:clrMapOvr>
  <mc:AlternateContent xmlns:mc="http://schemas.openxmlformats.org/markup-compatibility/2006" xmlns:p14="http://schemas.microsoft.com/office/powerpoint/2010/main">
    <mc:Choice Requires="p14">
      <p:transition spd="slow" p14:dur="2000" advTm="25516"/>
    </mc:Choice>
    <mc:Fallback xmlns="">
      <p:transition spd="slow" advTm="25516"/>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21DDD-15DF-A57E-548F-AB73C4E023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D4AA8E-DE16-C111-3C2D-E1B451F33ABA}"/>
              </a:ext>
            </a:extLst>
          </p:cNvPr>
          <p:cNvSpPr>
            <a:spLocks noGrp="1"/>
          </p:cNvSpPr>
          <p:nvPr>
            <p:ph type="title"/>
          </p:nvPr>
        </p:nvSpPr>
        <p:spPr/>
        <p:txBody>
          <a:bodyPr/>
          <a:lstStyle/>
          <a:p>
            <a:pPr algn="ctr"/>
            <a:r>
              <a:rPr lang="en-SI" dirty="0">
                <a:solidFill>
                  <a:srgbClr val="C00000"/>
                </a:solidFill>
              </a:rPr>
              <a:t>COGNITION</a:t>
            </a:r>
          </a:p>
        </p:txBody>
      </p:sp>
      <p:sp>
        <p:nvSpPr>
          <p:cNvPr id="5" name="Content Placeholder 4">
            <a:extLst>
              <a:ext uri="{FF2B5EF4-FFF2-40B4-BE49-F238E27FC236}">
                <a16:creationId xmlns:a16="http://schemas.microsoft.com/office/drawing/2014/main" id="{ED0F372E-9486-544C-4AA2-010953E88B37}"/>
              </a:ext>
            </a:extLst>
          </p:cNvPr>
          <p:cNvSpPr>
            <a:spLocks noGrp="1"/>
          </p:cNvSpPr>
          <p:nvPr>
            <p:ph idx="1"/>
          </p:nvPr>
        </p:nvSpPr>
        <p:spPr>
          <a:xfrm>
            <a:off x="838200" y="1825625"/>
            <a:ext cx="10515600" cy="4919732"/>
          </a:xfrm>
        </p:spPr>
        <p:txBody>
          <a:bodyPr>
            <a:normAutofit fontScale="92500" lnSpcReduction="20000"/>
          </a:bodyPr>
          <a:lstStyle/>
          <a:p>
            <a:pPr algn="l"/>
            <a:r>
              <a:rPr lang="en-GB" i="0" dirty="0">
                <a:solidFill>
                  <a:srgbClr val="374151"/>
                </a:solidFill>
                <a:effectLst/>
                <a:latin typeface="Söhne"/>
              </a:rPr>
              <a:t>Non-Motor Symptoms Scale (NMSS)</a:t>
            </a:r>
          </a:p>
          <a:p>
            <a:pPr algn="l"/>
            <a:r>
              <a:rPr lang="en-GB" b="1" i="1" dirty="0">
                <a:solidFill>
                  <a:srgbClr val="374151"/>
                </a:solidFill>
                <a:effectLst/>
                <a:latin typeface="Söhne"/>
              </a:rPr>
              <a:t>Non-Motor Symptoms Questionnaire (</a:t>
            </a:r>
            <a:r>
              <a:rPr lang="en-GB" b="1" i="1" dirty="0" err="1">
                <a:solidFill>
                  <a:srgbClr val="374151"/>
                </a:solidFill>
                <a:effectLst/>
                <a:latin typeface="Söhne"/>
              </a:rPr>
              <a:t>NMSQuest</a:t>
            </a:r>
            <a:r>
              <a:rPr lang="en-GB" b="1" i="1" dirty="0">
                <a:solidFill>
                  <a:srgbClr val="374151"/>
                </a:solidFill>
                <a:effectLst/>
                <a:latin typeface="Söhne"/>
              </a:rPr>
              <a:t>)</a:t>
            </a:r>
          </a:p>
          <a:p>
            <a:pPr algn="l"/>
            <a:r>
              <a:rPr lang="en-GB" i="0" dirty="0">
                <a:solidFill>
                  <a:srgbClr val="374151"/>
                </a:solidFill>
                <a:effectLst/>
                <a:latin typeface="Söhne"/>
              </a:rPr>
              <a:t>Montreal Cognitive Assessment (MoCA)</a:t>
            </a:r>
          </a:p>
          <a:p>
            <a:pPr algn="l"/>
            <a:r>
              <a:rPr lang="en-GB" sz="2800" b="1" i="1" dirty="0">
                <a:solidFill>
                  <a:srgbClr val="374151"/>
                </a:solidFill>
                <a:effectLst/>
              </a:rPr>
              <a:t>Parkinson's Disease-Cognitive Rating Scale (PD-CRS)</a:t>
            </a:r>
          </a:p>
          <a:p>
            <a:pPr algn="l">
              <a:lnSpc>
                <a:spcPct val="120000"/>
              </a:lnSpc>
            </a:pPr>
            <a:r>
              <a:rPr lang="en-GB" sz="2800" b="0" i="0" dirty="0">
                <a:solidFill>
                  <a:srgbClr val="374151"/>
                </a:solidFill>
                <a:effectLst/>
              </a:rPr>
              <a:t>Addenbrooke's Cognitive Examination (ACE) </a:t>
            </a:r>
          </a:p>
          <a:p>
            <a:pPr algn="l"/>
            <a:r>
              <a:rPr lang="en-GB" sz="2800" b="1" i="1" dirty="0">
                <a:solidFill>
                  <a:srgbClr val="374151"/>
                </a:solidFill>
                <a:effectLst/>
              </a:rPr>
              <a:t>Frontal Assessment Battery (FAB) </a:t>
            </a:r>
          </a:p>
          <a:p>
            <a:pPr algn="l"/>
            <a:r>
              <a:rPr lang="en-GB" sz="2800" b="0" i="0" dirty="0">
                <a:solidFill>
                  <a:srgbClr val="374151"/>
                </a:solidFill>
                <a:effectLst/>
              </a:rPr>
              <a:t>Trail Making Test</a:t>
            </a:r>
          </a:p>
          <a:p>
            <a:pPr algn="l"/>
            <a:r>
              <a:rPr lang="en-GB" sz="2800" b="1" i="1" dirty="0">
                <a:solidFill>
                  <a:srgbClr val="374151"/>
                </a:solidFill>
                <a:effectLst/>
              </a:rPr>
              <a:t>Stroop Test</a:t>
            </a:r>
          </a:p>
          <a:p>
            <a:pPr algn="l"/>
            <a:r>
              <a:rPr lang="en-GB" sz="2800" b="0" i="0" dirty="0">
                <a:solidFill>
                  <a:srgbClr val="374151"/>
                </a:solidFill>
                <a:effectLst/>
              </a:rPr>
              <a:t>Repeatable Battery for Assessment of Neuropsychological Status (RBANS) </a:t>
            </a:r>
          </a:p>
          <a:p>
            <a:pPr algn="l"/>
            <a:r>
              <a:rPr lang="en-GB" sz="2800" b="1" i="1" dirty="0">
                <a:solidFill>
                  <a:srgbClr val="374151"/>
                </a:solidFill>
                <a:effectLst/>
              </a:rPr>
              <a:t>Clock Drawing Test </a:t>
            </a:r>
          </a:p>
          <a:p>
            <a:pPr algn="l"/>
            <a:r>
              <a:rPr lang="en-GB" sz="2800" b="0" i="0" dirty="0">
                <a:solidFill>
                  <a:srgbClr val="374151"/>
                </a:solidFill>
                <a:effectLst/>
              </a:rPr>
              <a:t>Mattis Dementia Rating Scale (DRS) </a:t>
            </a:r>
            <a:endParaRPr lang="en-SI" sz="2800" dirty="0"/>
          </a:p>
          <a:p>
            <a:pPr algn="l">
              <a:buFont typeface="+mj-lt"/>
              <a:buAutoNum type="arabicPeriod"/>
            </a:pPr>
            <a:endParaRPr lang="en-GB" b="0" i="0" dirty="0">
              <a:solidFill>
                <a:srgbClr val="374151"/>
              </a:solidFill>
              <a:effectLst/>
              <a:latin typeface="Söhne"/>
            </a:endParaRPr>
          </a:p>
          <a:p>
            <a:pPr algn="l">
              <a:buFont typeface="+mj-lt"/>
              <a:buAutoNum type="arabicPeriod"/>
            </a:pPr>
            <a:endParaRPr lang="en-GB" b="0" i="0" dirty="0">
              <a:solidFill>
                <a:srgbClr val="374151"/>
              </a:solidFill>
              <a:effectLst/>
              <a:latin typeface="Söhne"/>
            </a:endParaRPr>
          </a:p>
          <a:p>
            <a:pPr algn="l">
              <a:buFont typeface="+mj-lt"/>
              <a:buAutoNum type="arabicPeriod"/>
            </a:pPr>
            <a:endParaRPr lang="en-GB" b="1" i="0" dirty="0">
              <a:solidFill>
                <a:srgbClr val="374151"/>
              </a:solidFill>
              <a:effectLst/>
              <a:latin typeface="Söhne"/>
            </a:endParaRPr>
          </a:p>
          <a:p>
            <a:pPr algn="l">
              <a:buFont typeface="+mj-lt"/>
              <a:buAutoNum type="arabicPeriod"/>
            </a:pPr>
            <a:endParaRPr lang="en-GB" b="1" i="0" dirty="0">
              <a:solidFill>
                <a:srgbClr val="374151"/>
              </a:solidFill>
              <a:effectLst/>
              <a:latin typeface="Söhne"/>
            </a:endParaRPr>
          </a:p>
          <a:p>
            <a:endParaRPr lang="en-SI" dirty="0"/>
          </a:p>
        </p:txBody>
      </p:sp>
    </p:spTree>
    <p:extLst>
      <p:ext uri="{BB962C8B-B14F-4D97-AF65-F5344CB8AC3E}">
        <p14:creationId xmlns:p14="http://schemas.microsoft.com/office/powerpoint/2010/main" val="1340191714"/>
      </p:ext>
    </p:extLst>
  </p:cSld>
  <p:clrMapOvr>
    <a:masterClrMapping/>
  </p:clrMapOvr>
  <mc:AlternateContent xmlns:mc="http://schemas.openxmlformats.org/markup-compatibility/2006" xmlns:p14="http://schemas.microsoft.com/office/powerpoint/2010/main">
    <mc:Choice Requires="p14">
      <p:transition spd="slow" p14:dur="2000" advTm="147037"/>
    </mc:Choice>
    <mc:Fallback xmlns="">
      <p:transition spd="slow" advTm="147037"/>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E050C-7DE0-9BFF-ED97-BBD2F75F0D38}"/>
              </a:ext>
            </a:extLst>
          </p:cNvPr>
          <p:cNvSpPr>
            <a:spLocks noGrp="1"/>
          </p:cNvSpPr>
          <p:nvPr>
            <p:ph type="title"/>
          </p:nvPr>
        </p:nvSpPr>
        <p:spPr/>
        <p:txBody>
          <a:bodyPr/>
          <a:lstStyle/>
          <a:p>
            <a:pPr algn="ctr"/>
            <a:r>
              <a:rPr lang="en-GB" dirty="0">
                <a:solidFill>
                  <a:srgbClr val="C00000"/>
                </a:solidFill>
              </a:rPr>
              <a:t>Montreal Cognitive Assessment (MoCA)</a:t>
            </a:r>
            <a:endParaRPr lang="en-SI" dirty="0"/>
          </a:p>
        </p:txBody>
      </p:sp>
      <p:sp>
        <p:nvSpPr>
          <p:cNvPr id="5" name="Content Placeholder 4">
            <a:extLst>
              <a:ext uri="{FF2B5EF4-FFF2-40B4-BE49-F238E27FC236}">
                <a16:creationId xmlns:a16="http://schemas.microsoft.com/office/drawing/2014/main" id="{BE66BC00-A39F-DB20-BE5F-F0887B4CA58A}"/>
              </a:ext>
            </a:extLst>
          </p:cNvPr>
          <p:cNvSpPr>
            <a:spLocks noGrp="1"/>
          </p:cNvSpPr>
          <p:nvPr>
            <p:ph idx="1"/>
          </p:nvPr>
        </p:nvSpPr>
        <p:spPr/>
        <p:txBody>
          <a:bodyPr/>
          <a:lstStyle/>
          <a:p>
            <a:endParaRPr lang="en-SI"/>
          </a:p>
        </p:txBody>
      </p:sp>
    </p:spTree>
    <p:extLst>
      <p:ext uri="{BB962C8B-B14F-4D97-AF65-F5344CB8AC3E}">
        <p14:creationId xmlns:p14="http://schemas.microsoft.com/office/powerpoint/2010/main" val="3282062623"/>
      </p:ext>
    </p:extLst>
  </p:cSld>
  <p:clrMapOvr>
    <a:masterClrMapping/>
  </p:clrMapOvr>
  <mc:AlternateContent xmlns:mc="http://schemas.openxmlformats.org/markup-compatibility/2006" xmlns:p14="http://schemas.microsoft.com/office/powerpoint/2010/main">
    <mc:Choice Requires="p14">
      <p:transition spd="slow" p14:dur="2000" advTm="22123"/>
    </mc:Choice>
    <mc:Fallback xmlns="">
      <p:transition spd="slow" advTm="22123"/>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E050C-7DE0-9BFF-ED97-BBD2F75F0D38}"/>
              </a:ext>
            </a:extLst>
          </p:cNvPr>
          <p:cNvSpPr>
            <a:spLocks noGrp="1"/>
          </p:cNvSpPr>
          <p:nvPr>
            <p:ph type="title"/>
          </p:nvPr>
        </p:nvSpPr>
        <p:spPr/>
        <p:txBody>
          <a:bodyPr/>
          <a:lstStyle/>
          <a:p>
            <a:pPr algn="ctr"/>
            <a:r>
              <a:rPr lang="en-GB" dirty="0">
                <a:solidFill>
                  <a:srgbClr val="C00000"/>
                </a:solidFill>
              </a:rPr>
              <a:t>Montreal Cognitive Assessment (MoCA)</a:t>
            </a:r>
            <a:endParaRPr lang="en-SI" dirty="0"/>
          </a:p>
        </p:txBody>
      </p:sp>
      <p:pic>
        <p:nvPicPr>
          <p:cNvPr id="7" name="MOCA_Test">
            <a:hlinkClick r:id="" action="ppaction://media"/>
            <a:extLst>
              <a:ext uri="{FF2B5EF4-FFF2-40B4-BE49-F238E27FC236}">
                <a16:creationId xmlns:a16="http://schemas.microsoft.com/office/drawing/2014/main" id="{D62FBFC8-7CDD-9517-ABB2-52990588A26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8850" y="1825625"/>
            <a:ext cx="7734300" cy="4351338"/>
          </a:xfrm>
        </p:spPr>
      </p:pic>
    </p:spTree>
    <p:extLst>
      <p:ext uri="{BB962C8B-B14F-4D97-AF65-F5344CB8AC3E}">
        <p14:creationId xmlns:p14="http://schemas.microsoft.com/office/powerpoint/2010/main" val="273727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1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34973-B6C5-2C41-3A19-62F3F57C94EE}"/>
              </a:ext>
            </a:extLst>
          </p:cNvPr>
          <p:cNvSpPr>
            <a:spLocks noGrp="1"/>
          </p:cNvSpPr>
          <p:nvPr>
            <p:ph type="title"/>
          </p:nvPr>
        </p:nvSpPr>
        <p:spPr/>
        <p:txBody>
          <a:bodyPr/>
          <a:lstStyle/>
          <a:p>
            <a:pPr algn="ctr"/>
            <a:r>
              <a:rPr lang="en-SI" dirty="0">
                <a:solidFill>
                  <a:srgbClr val="C00000"/>
                </a:solidFill>
              </a:rPr>
              <a:t>CLOCK DRAWING TEST</a:t>
            </a:r>
          </a:p>
        </p:txBody>
      </p:sp>
      <p:pic>
        <p:nvPicPr>
          <p:cNvPr id="1026" name="Picture 2" descr="How Is the Clock Drawing Test (CDT) Used with Schizophrenia?">
            <a:extLst>
              <a:ext uri="{FF2B5EF4-FFF2-40B4-BE49-F238E27FC236}">
                <a16:creationId xmlns:a16="http://schemas.microsoft.com/office/drawing/2014/main" id="{B3C35472-0E95-0F4F-FD85-5FED9450B90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068442" y="1690688"/>
            <a:ext cx="7755857"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447446"/>
      </p:ext>
    </p:extLst>
  </p:cSld>
  <p:clrMapOvr>
    <a:masterClrMapping/>
  </p:clrMapOvr>
  <mc:AlternateContent xmlns:mc="http://schemas.openxmlformats.org/markup-compatibility/2006" xmlns:p14="http://schemas.microsoft.com/office/powerpoint/2010/main">
    <mc:Choice Requires="p14">
      <p:transition spd="slow" p14:dur="2000" advTm="37396"/>
    </mc:Choice>
    <mc:Fallback xmlns="">
      <p:transition spd="slow" advTm="37396"/>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3218" name="Rectangle 2">
            <a:extLst>
              <a:ext uri="{FF2B5EF4-FFF2-40B4-BE49-F238E27FC236}">
                <a16:creationId xmlns:a16="http://schemas.microsoft.com/office/drawing/2014/main" id="{249970EB-BC1E-B1D0-970C-2F908CC6CD79}"/>
              </a:ext>
            </a:extLst>
          </p:cNvPr>
          <p:cNvSpPr>
            <a:spLocks noGrp="1" noChangeArrowheads="1"/>
          </p:cNvSpPr>
          <p:nvPr>
            <p:ph type="title"/>
          </p:nvPr>
        </p:nvSpPr>
        <p:spPr>
          <a:xfrm>
            <a:off x="471055" y="254000"/>
            <a:ext cx="11623963" cy="522288"/>
          </a:xfrm>
        </p:spPr>
        <p:txBody>
          <a:bodyPr/>
          <a:lstStyle/>
          <a:p>
            <a:pPr>
              <a:defRPr/>
            </a:pPr>
            <a:r>
              <a:rPr lang="en-GB" sz="4000" dirty="0">
                <a:solidFill>
                  <a:srgbClr val="FF0000"/>
                </a:solidFill>
              </a:rPr>
              <a:t>COGNITION: Clinical Symptoms of PDD vs AD</a:t>
            </a:r>
            <a:endParaRPr lang="en-US" sz="4000" dirty="0">
              <a:solidFill>
                <a:srgbClr val="FF0000"/>
              </a:solidFill>
            </a:endParaRPr>
          </a:p>
        </p:txBody>
      </p:sp>
      <p:graphicFrame>
        <p:nvGraphicFramePr>
          <p:cNvPr id="111618" name="Object 3">
            <a:extLst>
              <a:ext uri="{FF2B5EF4-FFF2-40B4-BE49-F238E27FC236}">
                <a16:creationId xmlns:a16="http://schemas.microsoft.com/office/drawing/2014/main" id="{AA42DEED-46DF-3B1F-1506-23D19305E339}"/>
              </a:ext>
            </a:extLst>
          </p:cNvPr>
          <p:cNvGraphicFramePr>
            <a:graphicFrameLocks noChangeAspect="1"/>
          </p:cNvGraphicFramePr>
          <p:nvPr/>
        </p:nvGraphicFramePr>
        <p:xfrm>
          <a:off x="1981200" y="1752600"/>
          <a:ext cx="7696200" cy="3886200"/>
        </p:xfrm>
        <a:graphic>
          <a:graphicData uri="http://schemas.openxmlformats.org/presentationml/2006/ole">
            <mc:AlternateContent xmlns:mc="http://schemas.openxmlformats.org/markup-compatibility/2006">
              <mc:Choice xmlns:v="urn:schemas-microsoft-com:vml" Requires="v">
                <p:oleObj name="Chart" r:id="rId3" imgW="6756400" imgH="3530600" progId="MSGraph.Chart.8">
                  <p:embed followColorScheme="full"/>
                </p:oleObj>
              </mc:Choice>
              <mc:Fallback>
                <p:oleObj name="Chart" r:id="rId3" imgW="6756400" imgH="3530600" progId="MSGraph.Chart.8">
                  <p:embed followColorScheme="full"/>
                  <p:pic>
                    <p:nvPicPr>
                      <p:cNvPr id="111618" name="Object 3">
                        <a:extLst>
                          <a:ext uri="{FF2B5EF4-FFF2-40B4-BE49-F238E27FC236}">
                            <a16:creationId xmlns:a16="http://schemas.microsoft.com/office/drawing/2014/main" id="{AA42DEED-46DF-3B1F-1506-23D19305E3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752600"/>
                        <a:ext cx="7696200" cy="388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11619" name="Rectangle 4">
            <a:extLst>
              <a:ext uri="{FF2B5EF4-FFF2-40B4-BE49-F238E27FC236}">
                <a16:creationId xmlns:a16="http://schemas.microsoft.com/office/drawing/2014/main" id="{34935BB4-BD37-DE92-A2E2-137326DB30C5}"/>
              </a:ext>
            </a:extLst>
          </p:cNvPr>
          <p:cNvSpPr>
            <a:spLocks noChangeArrowheads="1"/>
          </p:cNvSpPr>
          <p:nvPr/>
        </p:nvSpPr>
        <p:spPr bwMode="auto">
          <a:xfrm>
            <a:off x="2625726" y="1355725"/>
            <a:ext cx="384175" cy="209550"/>
          </a:xfrm>
          <a:prstGeom prst="rect">
            <a:avLst/>
          </a:prstGeom>
          <a:gradFill rotWithShape="1">
            <a:gsLst>
              <a:gs pos="0">
                <a:srgbClr val="5E765E"/>
              </a:gs>
              <a:gs pos="50000">
                <a:srgbClr val="CCFFCC"/>
              </a:gs>
              <a:gs pos="100000">
                <a:srgbClr val="5E765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endParaRPr lang="en-SI" altLang="en-SI">
              <a:solidFill>
                <a:srgbClr val="FFFFFF"/>
              </a:solidFill>
            </a:endParaRPr>
          </a:p>
        </p:txBody>
      </p:sp>
      <p:sp>
        <p:nvSpPr>
          <p:cNvPr id="4873221" name="Text Box 5">
            <a:extLst>
              <a:ext uri="{FF2B5EF4-FFF2-40B4-BE49-F238E27FC236}">
                <a16:creationId xmlns:a16="http://schemas.microsoft.com/office/drawing/2014/main" id="{D8600514-5718-F7F1-D61F-E41B0BB42296}"/>
              </a:ext>
            </a:extLst>
          </p:cNvPr>
          <p:cNvSpPr txBox="1">
            <a:spLocks noChangeArrowheads="1"/>
          </p:cNvSpPr>
          <p:nvPr/>
        </p:nvSpPr>
        <p:spPr bwMode="auto">
          <a:xfrm>
            <a:off x="2774951" y="1273175"/>
            <a:ext cx="4270375" cy="336550"/>
          </a:xfrm>
          <a:prstGeom prst="rect">
            <a:avLst/>
          </a:prstGeom>
          <a:noFill/>
          <a:ln>
            <a:noFill/>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defRPr/>
            </a:pPr>
            <a:r>
              <a:rPr lang="en-US" altLang="en-SI" sz="1600">
                <a:solidFill>
                  <a:srgbClr val="FFFFFF"/>
                </a:solidFill>
                <a:effectLst>
                  <a:outerShdw blurRad="38100" dist="38100" dir="2700000" algn="tl">
                    <a:srgbClr val="000000"/>
                  </a:outerShdw>
                </a:effectLst>
                <a:cs typeface="Arial" panose="020B0604020202020204" pitchFamily="34" charset="0"/>
              </a:rPr>
              <a:t>Parkinson</a:t>
            </a:r>
            <a:r>
              <a:rPr lang="ja-JP" altLang="en-US" sz="1600">
                <a:solidFill>
                  <a:srgbClr val="FFFFFF"/>
                </a:solidFill>
                <a:effectLst>
                  <a:outerShdw blurRad="38100" dist="38100" dir="2700000" algn="tl">
                    <a:srgbClr val="000000"/>
                  </a:outerShdw>
                </a:effectLst>
                <a:cs typeface="Arial" panose="020B0604020202020204" pitchFamily="34" charset="0"/>
              </a:rPr>
              <a:t>’</a:t>
            </a:r>
            <a:r>
              <a:rPr lang="en-US" altLang="ja-JP" sz="1600">
                <a:solidFill>
                  <a:srgbClr val="FFFFFF"/>
                </a:solidFill>
                <a:effectLst>
                  <a:outerShdw blurRad="38100" dist="38100" dir="2700000" algn="tl">
                    <a:srgbClr val="000000"/>
                  </a:outerShdw>
                </a:effectLst>
                <a:cs typeface="Arial" panose="020B0604020202020204" pitchFamily="34" charset="0"/>
              </a:rPr>
              <a:t>s Disease Dementia (N=34)</a:t>
            </a:r>
            <a:endParaRPr lang="en-US" altLang="en-SI" sz="1600">
              <a:solidFill>
                <a:srgbClr val="FFFFFF"/>
              </a:solidFill>
              <a:effectLst>
                <a:outerShdw blurRad="38100" dist="38100" dir="2700000" algn="tl">
                  <a:srgbClr val="000000"/>
                </a:outerShdw>
              </a:effectLst>
              <a:cs typeface="Arial" panose="020B0604020202020204" pitchFamily="34" charset="0"/>
            </a:endParaRPr>
          </a:p>
        </p:txBody>
      </p:sp>
      <p:sp>
        <p:nvSpPr>
          <p:cNvPr id="111621" name="Rectangle 6">
            <a:extLst>
              <a:ext uri="{FF2B5EF4-FFF2-40B4-BE49-F238E27FC236}">
                <a16:creationId xmlns:a16="http://schemas.microsoft.com/office/drawing/2014/main" id="{52F52D58-0B03-1826-FAF8-D285118FDA52}"/>
              </a:ext>
            </a:extLst>
          </p:cNvPr>
          <p:cNvSpPr>
            <a:spLocks noChangeArrowheads="1"/>
          </p:cNvSpPr>
          <p:nvPr/>
        </p:nvSpPr>
        <p:spPr bwMode="auto">
          <a:xfrm>
            <a:off x="7058026" y="1355725"/>
            <a:ext cx="384175" cy="209550"/>
          </a:xfrm>
          <a:prstGeom prst="rect">
            <a:avLst/>
          </a:prstGeom>
          <a:gradFill rotWithShape="1">
            <a:gsLst>
              <a:gs pos="0">
                <a:srgbClr val="5E5E76"/>
              </a:gs>
              <a:gs pos="50000">
                <a:srgbClr val="CCCCFF"/>
              </a:gs>
              <a:gs pos="100000">
                <a:srgbClr val="5E5E7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endParaRPr lang="en-SI" altLang="en-SI">
              <a:solidFill>
                <a:srgbClr val="FFFFFF"/>
              </a:solidFill>
            </a:endParaRPr>
          </a:p>
        </p:txBody>
      </p:sp>
      <p:sp>
        <p:nvSpPr>
          <p:cNvPr id="4873223" name="Text Box 7">
            <a:extLst>
              <a:ext uri="{FF2B5EF4-FFF2-40B4-BE49-F238E27FC236}">
                <a16:creationId xmlns:a16="http://schemas.microsoft.com/office/drawing/2014/main" id="{D3FE162C-72AB-BD39-7C63-395F7100FAB2}"/>
              </a:ext>
            </a:extLst>
          </p:cNvPr>
          <p:cNvSpPr txBox="1">
            <a:spLocks noChangeArrowheads="1"/>
          </p:cNvSpPr>
          <p:nvPr/>
        </p:nvSpPr>
        <p:spPr bwMode="auto">
          <a:xfrm>
            <a:off x="7389814" y="1273175"/>
            <a:ext cx="3171825" cy="336550"/>
          </a:xfrm>
          <a:prstGeom prst="rect">
            <a:avLst/>
          </a:prstGeom>
          <a:noFill/>
          <a:ln>
            <a:noFill/>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defRPr/>
            </a:pPr>
            <a:r>
              <a:rPr lang="en-US" altLang="en-SI" sz="1600">
                <a:solidFill>
                  <a:srgbClr val="FFFFFF"/>
                </a:solidFill>
                <a:effectLst>
                  <a:outerShdw blurRad="38100" dist="38100" dir="2700000" algn="tl">
                    <a:srgbClr val="000000"/>
                  </a:outerShdw>
                </a:effectLst>
                <a:cs typeface="Arial" panose="020B0604020202020204" pitchFamily="34" charset="0"/>
              </a:rPr>
              <a:t>Alzheimer</a:t>
            </a:r>
            <a:r>
              <a:rPr lang="ja-JP" altLang="en-US" sz="1600">
                <a:solidFill>
                  <a:srgbClr val="FFFFFF"/>
                </a:solidFill>
                <a:effectLst>
                  <a:outerShdw blurRad="38100" dist="38100" dir="2700000" algn="tl">
                    <a:srgbClr val="000000"/>
                  </a:outerShdw>
                </a:effectLst>
                <a:cs typeface="Arial" panose="020B0604020202020204" pitchFamily="34" charset="0"/>
              </a:rPr>
              <a:t>’</a:t>
            </a:r>
            <a:r>
              <a:rPr lang="en-US" altLang="ja-JP" sz="1600">
                <a:solidFill>
                  <a:srgbClr val="FFFFFF"/>
                </a:solidFill>
                <a:effectLst>
                  <a:outerShdw blurRad="38100" dist="38100" dir="2700000" algn="tl">
                    <a:srgbClr val="000000"/>
                  </a:outerShdw>
                </a:effectLst>
                <a:cs typeface="Arial" panose="020B0604020202020204" pitchFamily="34" charset="0"/>
              </a:rPr>
              <a:t>s Disease (N=92)</a:t>
            </a:r>
            <a:endParaRPr lang="en-US" altLang="en-SI" sz="1600">
              <a:solidFill>
                <a:srgbClr val="FFFFFF"/>
              </a:solidFill>
              <a:effectLst>
                <a:outerShdw blurRad="38100" dist="38100" dir="2700000" algn="tl">
                  <a:srgbClr val="000000"/>
                </a:outerShdw>
              </a:effectLst>
              <a:cs typeface="Arial" panose="020B0604020202020204" pitchFamily="34" charset="0"/>
            </a:endParaRPr>
          </a:p>
        </p:txBody>
      </p:sp>
      <p:sp>
        <p:nvSpPr>
          <p:cNvPr id="4873224" name="Text Box 8">
            <a:extLst>
              <a:ext uri="{FF2B5EF4-FFF2-40B4-BE49-F238E27FC236}">
                <a16:creationId xmlns:a16="http://schemas.microsoft.com/office/drawing/2014/main" id="{E2F75783-4125-DDC0-2E82-62BEB03186F3}"/>
              </a:ext>
            </a:extLst>
          </p:cNvPr>
          <p:cNvSpPr txBox="1">
            <a:spLocks noChangeArrowheads="1"/>
          </p:cNvSpPr>
          <p:nvPr/>
        </p:nvSpPr>
        <p:spPr bwMode="auto">
          <a:xfrm>
            <a:off x="3070226" y="5367338"/>
            <a:ext cx="958917" cy="424732"/>
          </a:xfrm>
          <a:prstGeom prst="rect">
            <a:avLst/>
          </a:prstGeom>
          <a:noFill/>
          <a:ln>
            <a:noFill/>
          </a:ln>
          <a:effec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lnSpc>
                <a:spcPct val="90000"/>
              </a:lnSpc>
              <a:spcBef>
                <a:spcPct val="0"/>
              </a:spcBef>
              <a:spcAft>
                <a:spcPct val="0"/>
              </a:spcAft>
              <a:defRPr/>
            </a:pPr>
            <a:r>
              <a:rPr lang="en-US" altLang="en-SI" sz="1200">
                <a:solidFill>
                  <a:srgbClr val="FFFFFF"/>
                </a:solidFill>
                <a:effectLst>
                  <a:outerShdw blurRad="38100" dist="38100" dir="2700000" algn="tl">
                    <a:srgbClr val="000000"/>
                  </a:outerShdw>
                </a:effectLst>
                <a:cs typeface="Arial" panose="020B0604020202020204" pitchFamily="34" charset="0"/>
              </a:rPr>
              <a:t>Major </a:t>
            </a:r>
            <a:br>
              <a:rPr lang="en-US" altLang="en-SI" sz="1200">
                <a:solidFill>
                  <a:srgbClr val="FFFFFF"/>
                </a:solidFill>
                <a:effectLst>
                  <a:outerShdw blurRad="38100" dist="38100" dir="2700000" algn="tl">
                    <a:srgbClr val="000000"/>
                  </a:outerShdw>
                </a:effectLst>
                <a:cs typeface="Arial" panose="020B0604020202020204" pitchFamily="34" charset="0"/>
              </a:rPr>
            </a:br>
            <a:r>
              <a:rPr lang="en-US" altLang="en-SI" sz="1200">
                <a:solidFill>
                  <a:srgbClr val="FFFFFF"/>
                </a:solidFill>
                <a:effectLst>
                  <a:outerShdw blurRad="38100" dist="38100" dir="2700000" algn="tl">
                    <a:srgbClr val="000000"/>
                  </a:outerShdw>
                </a:effectLst>
                <a:cs typeface="Arial" panose="020B0604020202020204" pitchFamily="34" charset="0"/>
              </a:rPr>
              <a:t>Depression</a:t>
            </a:r>
          </a:p>
        </p:txBody>
      </p:sp>
      <p:sp>
        <p:nvSpPr>
          <p:cNvPr id="4873225" name="Text Box 9">
            <a:extLst>
              <a:ext uri="{FF2B5EF4-FFF2-40B4-BE49-F238E27FC236}">
                <a16:creationId xmlns:a16="http://schemas.microsoft.com/office/drawing/2014/main" id="{46350F24-F820-272E-FBD1-0EFF9230CD0C}"/>
              </a:ext>
            </a:extLst>
          </p:cNvPr>
          <p:cNvSpPr txBox="1">
            <a:spLocks noChangeArrowheads="1"/>
          </p:cNvSpPr>
          <p:nvPr/>
        </p:nvSpPr>
        <p:spPr bwMode="auto">
          <a:xfrm>
            <a:off x="4365626" y="5449888"/>
            <a:ext cx="934871" cy="258532"/>
          </a:xfrm>
          <a:prstGeom prst="rect">
            <a:avLst/>
          </a:prstGeom>
          <a:noFill/>
          <a:ln>
            <a:noFill/>
          </a:ln>
          <a:effec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lnSpc>
                <a:spcPct val="90000"/>
              </a:lnSpc>
              <a:spcBef>
                <a:spcPct val="0"/>
              </a:spcBef>
              <a:spcAft>
                <a:spcPct val="0"/>
              </a:spcAft>
              <a:defRPr/>
            </a:pPr>
            <a:r>
              <a:rPr lang="en-US" altLang="en-SI" sz="1200">
                <a:solidFill>
                  <a:srgbClr val="FFFFFF"/>
                </a:solidFill>
                <a:effectLst>
                  <a:outerShdw blurRad="38100" dist="38100" dir="2700000" algn="tl">
                    <a:srgbClr val="000000"/>
                  </a:outerShdw>
                </a:effectLst>
                <a:cs typeface="Arial" panose="020B0604020202020204" pitchFamily="34" charset="0"/>
              </a:rPr>
              <a:t>Fluctuation</a:t>
            </a:r>
          </a:p>
        </p:txBody>
      </p:sp>
      <p:sp>
        <p:nvSpPr>
          <p:cNvPr id="4873226" name="Text Box 10">
            <a:extLst>
              <a:ext uri="{FF2B5EF4-FFF2-40B4-BE49-F238E27FC236}">
                <a16:creationId xmlns:a16="http://schemas.microsoft.com/office/drawing/2014/main" id="{D41D9609-554E-9F5A-198E-225A28DC7847}"/>
              </a:ext>
            </a:extLst>
          </p:cNvPr>
          <p:cNvSpPr txBox="1">
            <a:spLocks noChangeArrowheads="1"/>
          </p:cNvSpPr>
          <p:nvPr/>
        </p:nvSpPr>
        <p:spPr bwMode="auto">
          <a:xfrm>
            <a:off x="5862639" y="5449888"/>
            <a:ext cx="508473" cy="258532"/>
          </a:xfrm>
          <a:prstGeom prst="rect">
            <a:avLst/>
          </a:prstGeom>
          <a:noFill/>
          <a:ln>
            <a:noFill/>
          </a:ln>
          <a:effec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lnSpc>
                <a:spcPct val="90000"/>
              </a:lnSpc>
              <a:spcBef>
                <a:spcPct val="0"/>
              </a:spcBef>
              <a:spcAft>
                <a:spcPct val="0"/>
              </a:spcAft>
              <a:defRPr/>
            </a:pPr>
            <a:r>
              <a:rPr lang="en-US" altLang="en-SI" sz="1200">
                <a:solidFill>
                  <a:srgbClr val="FFFFFF"/>
                </a:solidFill>
                <a:effectLst>
                  <a:outerShdw blurRad="38100" dist="38100" dir="2700000" algn="tl">
                    <a:srgbClr val="000000"/>
                  </a:outerShdw>
                </a:effectLst>
                <a:cs typeface="Arial" panose="020B0604020202020204" pitchFamily="34" charset="0"/>
              </a:rPr>
              <a:t>Falls</a:t>
            </a:r>
          </a:p>
        </p:txBody>
      </p:sp>
      <p:sp>
        <p:nvSpPr>
          <p:cNvPr id="4873227" name="Text Box 11">
            <a:extLst>
              <a:ext uri="{FF2B5EF4-FFF2-40B4-BE49-F238E27FC236}">
                <a16:creationId xmlns:a16="http://schemas.microsoft.com/office/drawing/2014/main" id="{6509A1B6-C28A-22BC-1563-97F0EF2EA1AA}"/>
              </a:ext>
            </a:extLst>
          </p:cNvPr>
          <p:cNvSpPr txBox="1">
            <a:spLocks noChangeArrowheads="1"/>
          </p:cNvSpPr>
          <p:nvPr/>
        </p:nvSpPr>
        <p:spPr bwMode="auto">
          <a:xfrm>
            <a:off x="6789738" y="5367338"/>
            <a:ext cx="1136850" cy="424732"/>
          </a:xfrm>
          <a:prstGeom prst="rect">
            <a:avLst/>
          </a:prstGeom>
          <a:noFill/>
          <a:ln>
            <a:noFill/>
          </a:ln>
          <a:effec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lnSpc>
                <a:spcPct val="90000"/>
              </a:lnSpc>
              <a:spcBef>
                <a:spcPct val="0"/>
              </a:spcBef>
              <a:spcAft>
                <a:spcPct val="0"/>
              </a:spcAft>
              <a:defRPr/>
            </a:pPr>
            <a:r>
              <a:rPr lang="en-US" altLang="en-SI" sz="1200">
                <a:solidFill>
                  <a:srgbClr val="FFFFFF"/>
                </a:solidFill>
                <a:effectLst>
                  <a:outerShdw blurRad="38100" dist="38100" dir="2700000" algn="tl">
                    <a:srgbClr val="000000"/>
                  </a:outerShdw>
                </a:effectLst>
                <a:cs typeface="Arial" panose="020B0604020202020204" pitchFamily="34" charset="0"/>
              </a:rPr>
              <a:t>Visual</a:t>
            </a:r>
            <a:br>
              <a:rPr lang="en-US" altLang="en-SI" sz="1200">
                <a:solidFill>
                  <a:srgbClr val="FFFFFF"/>
                </a:solidFill>
                <a:effectLst>
                  <a:outerShdw blurRad="38100" dist="38100" dir="2700000" algn="tl">
                    <a:srgbClr val="000000"/>
                  </a:outerShdw>
                </a:effectLst>
                <a:cs typeface="Arial" panose="020B0604020202020204" pitchFamily="34" charset="0"/>
              </a:rPr>
            </a:br>
            <a:r>
              <a:rPr lang="en-US" altLang="en-SI" sz="1200">
                <a:solidFill>
                  <a:srgbClr val="FFFFFF"/>
                </a:solidFill>
                <a:effectLst>
                  <a:outerShdw blurRad="38100" dist="38100" dir="2700000" algn="tl">
                    <a:srgbClr val="000000"/>
                  </a:outerShdw>
                </a:effectLst>
                <a:cs typeface="Arial" panose="020B0604020202020204" pitchFamily="34" charset="0"/>
              </a:rPr>
              <a:t>Hallucinations</a:t>
            </a:r>
          </a:p>
        </p:txBody>
      </p:sp>
      <p:sp>
        <p:nvSpPr>
          <p:cNvPr id="4873228" name="Text Box 12">
            <a:extLst>
              <a:ext uri="{FF2B5EF4-FFF2-40B4-BE49-F238E27FC236}">
                <a16:creationId xmlns:a16="http://schemas.microsoft.com/office/drawing/2014/main" id="{0B26E2E8-A0BF-5F0A-215E-3CD3D463C3EF}"/>
              </a:ext>
            </a:extLst>
          </p:cNvPr>
          <p:cNvSpPr txBox="1">
            <a:spLocks noChangeArrowheads="1"/>
          </p:cNvSpPr>
          <p:nvPr/>
        </p:nvSpPr>
        <p:spPr bwMode="auto">
          <a:xfrm>
            <a:off x="8066088" y="5449888"/>
            <a:ext cx="1104790" cy="258532"/>
          </a:xfrm>
          <a:prstGeom prst="rect">
            <a:avLst/>
          </a:prstGeom>
          <a:noFill/>
          <a:ln>
            <a:noFill/>
          </a:ln>
          <a:effec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lnSpc>
                <a:spcPct val="90000"/>
              </a:lnSpc>
              <a:spcBef>
                <a:spcPct val="0"/>
              </a:spcBef>
              <a:spcAft>
                <a:spcPct val="0"/>
              </a:spcAft>
              <a:defRPr/>
            </a:pPr>
            <a:r>
              <a:rPr lang="en-US" altLang="en-SI" sz="1200">
                <a:solidFill>
                  <a:srgbClr val="FFFFFF"/>
                </a:solidFill>
                <a:effectLst>
                  <a:outerShdw blurRad="38100" dist="38100" dir="2700000" algn="tl">
                    <a:srgbClr val="000000"/>
                  </a:outerShdw>
                </a:effectLst>
                <a:cs typeface="Arial" panose="020B0604020202020204" pitchFamily="34" charset="0"/>
              </a:rPr>
              <a:t>Parkinsonism</a:t>
            </a:r>
          </a:p>
        </p:txBody>
      </p:sp>
      <p:sp>
        <p:nvSpPr>
          <p:cNvPr id="111628" name="Text Box 13">
            <a:extLst>
              <a:ext uri="{FF2B5EF4-FFF2-40B4-BE49-F238E27FC236}">
                <a16:creationId xmlns:a16="http://schemas.microsoft.com/office/drawing/2014/main" id="{4943B793-F8DC-ADFA-1FDF-FC008DB8E150}"/>
              </a:ext>
            </a:extLst>
          </p:cNvPr>
          <p:cNvSpPr txBox="1">
            <a:spLocks noChangeArrowheads="1"/>
          </p:cNvSpPr>
          <p:nvPr/>
        </p:nvSpPr>
        <p:spPr bwMode="auto">
          <a:xfrm>
            <a:off x="2205038" y="6435725"/>
            <a:ext cx="360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SI" sz="1200" dirty="0">
                <a:solidFill>
                  <a:srgbClr val="FFFFFF"/>
                </a:solidFill>
                <a:cs typeface="Arial" panose="020B0604020202020204" pitchFamily="34" charset="0"/>
              </a:rPr>
              <a:t>Ballard C, et al. </a:t>
            </a:r>
            <a:r>
              <a:rPr lang="en-US" altLang="en-SI" sz="1200" i="1" dirty="0">
                <a:solidFill>
                  <a:srgbClr val="FFFFFF"/>
                </a:solidFill>
                <a:cs typeface="Arial" panose="020B0604020202020204" pitchFamily="34" charset="0"/>
              </a:rPr>
              <a:t>Am J Psych</a:t>
            </a:r>
            <a:r>
              <a:rPr lang="en-US" altLang="en-SI" sz="1200" dirty="0">
                <a:solidFill>
                  <a:srgbClr val="FFFFFF"/>
                </a:solidFill>
                <a:cs typeface="Arial" panose="020B0604020202020204" pitchFamily="34" charset="0"/>
              </a:rPr>
              <a:t>. 1999;156:1039-1045.</a:t>
            </a:r>
          </a:p>
          <a:p>
            <a:pPr fontAlgn="base">
              <a:spcBef>
                <a:spcPct val="0"/>
              </a:spcBef>
              <a:spcAft>
                <a:spcPct val="0"/>
              </a:spcAft>
            </a:pPr>
            <a:r>
              <a:rPr lang="en-US" altLang="en-SI" sz="1200" dirty="0">
                <a:solidFill>
                  <a:srgbClr val="FFFFFF"/>
                </a:solidFill>
                <a:cs typeface="Arial" panose="020B0604020202020204" pitchFamily="34" charset="0"/>
              </a:rPr>
              <a:t>Ballard C, et al. </a:t>
            </a:r>
            <a:r>
              <a:rPr lang="en-US" altLang="en-SI" sz="1200" i="1" dirty="0">
                <a:solidFill>
                  <a:srgbClr val="FFFFFF"/>
                </a:solidFill>
                <a:cs typeface="Arial" panose="020B0604020202020204" pitchFamily="34" charset="0"/>
              </a:rPr>
              <a:t>J Clin Psych</a:t>
            </a:r>
            <a:r>
              <a:rPr lang="en-US" altLang="en-SI" sz="1200" dirty="0">
                <a:solidFill>
                  <a:srgbClr val="FFFFFF"/>
                </a:solidFill>
                <a:cs typeface="Arial" panose="020B0604020202020204" pitchFamily="34" charset="0"/>
              </a:rPr>
              <a:t>. 2001;62:46-49.</a:t>
            </a:r>
          </a:p>
        </p:txBody>
      </p:sp>
    </p:spTree>
  </p:cSld>
  <p:clrMapOvr>
    <a:masterClrMapping/>
  </p:clrMapOvr>
  <p:transition advTm="83691"/>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B31D3-C107-A4C4-E4C1-655BEF254BEA}"/>
              </a:ext>
            </a:extLst>
          </p:cNvPr>
          <p:cNvSpPr>
            <a:spLocks noGrp="1"/>
          </p:cNvSpPr>
          <p:nvPr>
            <p:ph type="title"/>
          </p:nvPr>
        </p:nvSpPr>
        <p:spPr/>
        <p:txBody>
          <a:bodyPr/>
          <a:lstStyle/>
          <a:p>
            <a:pPr algn="ctr"/>
            <a:r>
              <a:rPr lang="en-SI" dirty="0">
                <a:solidFill>
                  <a:srgbClr val="C00000"/>
                </a:solidFill>
              </a:rPr>
              <a:t>SLEEP</a:t>
            </a:r>
          </a:p>
        </p:txBody>
      </p:sp>
      <p:sp>
        <p:nvSpPr>
          <p:cNvPr id="3" name="Content Placeholder 2">
            <a:extLst>
              <a:ext uri="{FF2B5EF4-FFF2-40B4-BE49-F238E27FC236}">
                <a16:creationId xmlns:a16="http://schemas.microsoft.com/office/drawing/2014/main" id="{DCE9CF08-4CAA-38FD-59AB-061D1F5B84A7}"/>
              </a:ext>
            </a:extLst>
          </p:cNvPr>
          <p:cNvSpPr>
            <a:spLocks noGrp="1"/>
          </p:cNvSpPr>
          <p:nvPr>
            <p:ph idx="1"/>
          </p:nvPr>
        </p:nvSpPr>
        <p:spPr>
          <a:xfrm>
            <a:off x="406400" y="1371600"/>
            <a:ext cx="10947400" cy="4805363"/>
          </a:xfrm>
        </p:spPr>
        <p:txBody>
          <a:bodyPr>
            <a:normAutofit/>
          </a:bodyPr>
          <a:lstStyle/>
          <a:p>
            <a:pPr algn="l"/>
            <a:r>
              <a:rPr lang="en-GB" i="0" dirty="0">
                <a:solidFill>
                  <a:srgbClr val="000000"/>
                </a:solidFill>
                <a:effectLst/>
                <a:latin typeface="Söhne"/>
              </a:rPr>
              <a:t>Parkinson's Disease Sleep Scale (PDSS)</a:t>
            </a:r>
          </a:p>
          <a:p>
            <a:pPr algn="l"/>
            <a:r>
              <a:rPr lang="en-GB" i="0" dirty="0">
                <a:solidFill>
                  <a:srgbClr val="000000"/>
                </a:solidFill>
                <a:effectLst/>
                <a:latin typeface="Söhne"/>
              </a:rPr>
              <a:t>The Unified Parkinson's Disease Rating Scale (UPDRS)</a:t>
            </a:r>
          </a:p>
          <a:p>
            <a:pPr algn="l"/>
            <a:r>
              <a:rPr lang="en-GB" i="0" dirty="0">
                <a:solidFill>
                  <a:srgbClr val="000000"/>
                </a:solidFill>
                <a:effectLst/>
                <a:latin typeface="Söhne"/>
              </a:rPr>
              <a:t>Epworth Sleepiness Scale (ESS)</a:t>
            </a:r>
          </a:p>
          <a:p>
            <a:pPr algn="l"/>
            <a:r>
              <a:rPr lang="en-GB" i="0" dirty="0">
                <a:solidFill>
                  <a:srgbClr val="000000"/>
                </a:solidFill>
                <a:effectLst/>
                <a:latin typeface="Söhne"/>
              </a:rPr>
              <a:t>Non-Motor Symptoms Scale (NMSS)</a:t>
            </a:r>
          </a:p>
          <a:p>
            <a:pPr algn="l"/>
            <a:r>
              <a:rPr lang="en-GB" i="0" dirty="0">
                <a:solidFill>
                  <a:srgbClr val="000000"/>
                </a:solidFill>
                <a:effectLst/>
                <a:latin typeface="Söhne"/>
              </a:rPr>
              <a:t>Rapid Eye Movement Sleep </a:t>
            </a:r>
            <a:r>
              <a:rPr lang="en-GB" i="0" dirty="0" err="1">
                <a:solidFill>
                  <a:srgbClr val="000000"/>
                </a:solidFill>
                <a:effectLst/>
                <a:latin typeface="Söhne"/>
              </a:rPr>
              <a:t>Behavior</a:t>
            </a:r>
            <a:r>
              <a:rPr lang="en-GB" i="0" dirty="0">
                <a:solidFill>
                  <a:srgbClr val="000000"/>
                </a:solidFill>
                <a:effectLst/>
                <a:latin typeface="Söhne"/>
              </a:rPr>
              <a:t> Disorder Screening Questionnaire (RBDSQ)</a:t>
            </a:r>
          </a:p>
          <a:p>
            <a:pPr algn="l"/>
            <a:r>
              <a:rPr lang="en-GB" i="0" dirty="0">
                <a:solidFill>
                  <a:srgbClr val="000000"/>
                </a:solidFill>
                <a:effectLst/>
                <a:latin typeface="Söhne"/>
              </a:rPr>
              <a:t>Pittsburgh Sleep Quality Index (PSQI)</a:t>
            </a:r>
          </a:p>
          <a:p>
            <a:pPr algn="l"/>
            <a:r>
              <a:rPr lang="en-GB" i="0" dirty="0">
                <a:solidFill>
                  <a:srgbClr val="000000"/>
                </a:solidFill>
                <a:effectLst/>
                <a:latin typeface="Söhne"/>
              </a:rPr>
              <a:t>Insomnia Severity Index (ISI)</a:t>
            </a:r>
          </a:p>
          <a:p>
            <a:pPr algn="l"/>
            <a:r>
              <a:rPr lang="en-GB" i="0" dirty="0">
                <a:solidFill>
                  <a:srgbClr val="000000"/>
                </a:solidFill>
                <a:effectLst/>
                <a:latin typeface="Söhne"/>
              </a:rPr>
              <a:t>Berlin Questionnaire</a:t>
            </a:r>
          </a:p>
          <a:p>
            <a:pPr algn="l">
              <a:buFont typeface="+mj-lt"/>
              <a:buAutoNum type="arabicPeriod"/>
            </a:pPr>
            <a:endParaRPr lang="en-SI" dirty="0"/>
          </a:p>
        </p:txBody>
      </p:sp>
    </p:spTree>
    <p:extLst>
      <p:ext uri="{BB962C8B-B14F-4D97-AF65-F5344CB8AC3E}">
        <p14:creationId xmlns:p14="http://schemas.microsoft.com/office/powerpoint/2010/main" val="1152337014"/>
      </p:ext>
    </p:extLst>
  </p:cSld>
  <p:clrMapOvr>
    <a:masterClrMapping/>
  </p:clrMapOvr>
  <mc:AlternateContent xmlns:mc="http://schemas.openxmlformats.org/markup-compatibility/2006" xmlns:p14="http://schemas.microsoft.com/office/powerpoint/2010/main">
    <mc:Choice Requires="p14">
      <p:transition spd="slow" p14:dur="2000" advTm="208825"/>
    </mc:Choice>
    <mc:Fallback xmlns="">
      <p:transition spd="slow" advTm="208825"/>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B31D3-C107-A4C4-E4C1-655BEF254BEA}"/>
              </a:ext>
            </a:extLst>
          </p:cNvPr>
          <p:cNvSpPr>
            <a:spLocks noGrp="1"/>
          </p:cNvSpPr>
          <p:nvPr>
            <p:ph type="title"/>
          </p:nvPr>
        </p:nvSpPr>
        <p:spPr>
          <a:xfrm>
            <a:off x="838200" y="-309562"/>
            <a:ext cx="10515600" cy="1325563"/>
          </a:xfrm>
        </p:spPr>
        <p:txBody>
          <a:bodyPr/>
          <a:lstStyle/>
          <a:p>
            <a:pPr algn="ctr"/>
            <a:r>
              <a:rPr lang="en-SI" dirty="0">
                <a:solidFill>
                  <a:srgbClr val="C00000"/>
                </a:solidFill>
              </a:rPr>
              <a:t>ACTIGRAPHY</a:t>
            </a:r>
          </a:p>
        </p:txBody>
      </p:sp>
      <p:pic>
        <p:nvPicPr>
          <p:cNvPr id="5122" name="Picture 2" descr="How Actigraphy and Activity Monitors Track Sleep">
            <a:extLst>
              <a:ext uri="{FF2B5EF4-FFF2-40B4-BE49-F238E27FC236}">
                <a16:creationId xmlns:a16="http://schemas.microsoft.com/office/drawing/2014/main" id="{2F25B780-DA87-F1EA-649B-7BC40EF7A04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40267" y="559139"/>
            <a:ext cx="5452533" cy="448055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ctigraphy devices: a real impact on clinical research? - Kayentis">
            <a:extLst>
              <a:ext uri="{FF2B5EF4-FFF2-40B4-BE49-F238E27FC236}">
                <a16:creationId xmlns:a16="http://schemas.microsoft.com/office/drawing/2014/main" id="{0FD7A221-655D-B3DF-531B-E4C1D75C08F7}"/>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299202" y="559139"/>
            <a:ext cx="5054598" cy="4616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828098"/>
      </p:ext>
    </p:extLst>
  </p:cSld>
  <p:clrMapOvr>
    <a:masterClrMapping/>
  </p:clrMapOvr>
  <mc:AlternateContent xmlns:mc="http://schemas.openxmlformats.org/markup-compatibility/2006" xmlns:p14="http://schemas.microsoft.com/office/powerpoint/2010/main">
    <mc:Choice Requires="p14">
      <p:transition spd="slow" p14:dur="2000" advTm="31701"/>
    </mc:Choice>
    <mc:Fallback xmlns="">
      <p:transition spd="slow" advTm="3170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0A544-D4B4-5C8B-9C6B-DBA6AE9FF7AA}"/>
              </a:ext>
            </a:extLst>
          </p:cNvPr>
          <p:cNvSpPr>
            <a:spLocks noGrp="1"/>
          </p:cNvSpPr>
          <p:nvPr>
            <p:ph type="title"/>
          </p:nvPr>
        </p:nvSpPr>
        <p:spPr>
          <a:xfrm>
            <a:off x="838200" y="74302"/>
            <a:ext cx="10515600" cy="1325563"/>
          </a:xfrm>
        </p:spPr>
        <p:txBody>
          <a:bodyPr/>
          <a:lstStyle/>
          <a:p>
            <a:pPr algn="ctr"/>
            <a:r>
              <a:rPr lang="en-SI" dirty="0">
                <a:solidFill>
                  <a:srgbClr val="C00000"/>
                </a:solidFill>
              </a:rPr>
              <a:t>BRAAK STAGING OF PD</a:t>
            </a:r>
          </a:p>
        </p:txBody>
      </p:sp>
      <p:pic>
        <p:nvPicPr>
          <p:cNvPr id="4" name="Picture 2" descr="Braak PD Stages">
            <a:extLst>
              <a:ext uri="{FF2B5EF4-FFF2-40B4-BE49-F238E27FC236}">
                <a16:creationId xmlns:a16="http://schemas.microsoft.com/office/drawing/2014/main" id="{06FC0209-C7B2-4B07-C457-9F4EB952CEA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69324" y="884476"/>
            <a:ext cx="8382000" cy="536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5874521"/>
      </p:ext>
    </p:extLst>
  </p:cSld>
  <p:clrMapOvr>
    <a:masterClrMapping/>
  </p:clrMapOvr>
  <mc:AlternateContent xmlns:mc="http://schemas.openxmlformats.org/markup-compatibility/2006" xmlns:p14="http://schemas.microsoft.com/office/powerpoint/2010/main">
    <mc:Choice Requires="p14">
      <p:transition spd="slow" p14:dur="2000" advTm="203663"/>
    </mc:Choice>
    <mc:Fallback xmlns="">
      <p:transition spd="slow" advTm="203663"/>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B31D3-C107-A4C4-E4C1-655BEF254BEA}"/>
              </a:ext>
            </a:extLst>
          </p:cNvPr>
          <p:cNvSpPr>
            <a:spLocks noGrp="1"/>
          </p:cNvSpPr>
          <p:nvPr>
            <p:ph type="title"/>
          </p:nvPr>
        </p:nvSpPr>
        <p:spPr/>
        <p:txBody>
          <a:bodyPr/>
          <a:lstStyle/>
          <a:p>
            <a:pPr algn="ctr"/>
            <a:r>
              <a:rPr lang="en-SI" dirty="0">
                <a:solidFill>
                  <a:srgbClr val="C00000"/>
                </a:solidFill>
              </a:rPr>
              <a:t>POLYSOMNOGRAPHY</a:t>
            </a:r>
          </a:p>
        </p:txBody>
      </p:sp>
      <p:pic>
        <p:nvPicPr>
          <p:cNvPr id="7170" name="Picture 2" descr="What Does a Polysomnographic Technologist Do? | Concorde Career Colleges">
            <a:extLst>
              <a:ext uri="{FF2B5EF4-FFF2-40B4-BE49-F238E27FC236}">
                <a16:creationId xmlns:a16="http://schemas.microsoft.com/office/drawing/2014/main" id="{0A240F4A-5F33-05E3-832C-FDD49CBD84F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04802" y="1282563"/>
            <a:ext cx="5026616" cy="384386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Polysomnography - Wikipedia">
            <a:extLst>
              <a:ext uri="{FF2B5EF4-FFF2-40B4-BE49-F238E27FC236}">
                <a16:creationId xmlns:a16="http://schemas.microsoft.com/office/drawing/2014/main" id="{D10E1246-8317-CB25-6C19-4D3D6E63A23D}"/>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331419" y="1282562"/>
            <a:ext cx="3068664" cy="38438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AA6594F-9C5D-9EAC-16EF-EDFAE31679B6}"/>
              </a:ext>
            </a:extLst>
          </p:cNvPr>
          <p:cNvSpPr txBox="1"/>
          <p:nvPr/>
        </p:nvSpPr>
        <p:spPr>
          <a:xfrm>
            <a:off x="8524069" y="1320708"/>
            <a:ext cx="3667931" cy="3077766"/>
          </a:xfrm>
          <a:prstGeom prst="rect">
            <a:avLst/>
          </a:prstGeom>
          <a:noFill/>
        </p:spPr>
        <p:txBody>
          <a:bodyPr wrap="square" rtlCol="0">
            <a:spAutoFit/>
          </a:bodyPr>
          <a:lstStyle/>
          <a:p>
            <a:pPr algn="l"/>
            <a:endParaRPr lang="en-GB" b="1" i="0" dirty="0">
              <a:solidFill>
                <a:srgbClr val="0D0D0D"/>
              </a:solidFill>
              <a:effectLst/>
              <a:highlight>
                <a:srgbClr val="FFFFFF"/>
              </a:highlight>
              <a:latin typeface="ui-sans-serif"/>
            </a:endParaRPr>
          </a:p>
          <a:p>
            <a:pPr algn="l"/>
            <a:endParaRPr lang="en-GB" b="1" dirty="0">
              <a:solidFill>
                <a:srgbClr val="0D0D0D"/>
              </a:solidFill>
              <a:highlight>
                <a:srgbClr val="FFFFFF"/>
              </a:highlight>
              <a:latin typeface="ui-sans-serif"/>
            </a:endParaRPr>
          </a:p>
          <a:p>
            <a:pPr algn="l"/>
            <a:endParaRPr lang="en-GB" sz="2000" b="1" i="0" dirty="0">
              <a:solidFill>
                <a:srgbClr val="0D0D0D"/>
              </a:solidFill>
              <a:effectLst/>
              <a:highlight>
                <a:srgbClr val="FFFFFF"/>
              </a:highlight>
              <a:latin typeface="ui-sans-serif"/>
            </a:endParaRPr>
          </a:p>
          <a:p>
            <a:pPr algn="l"/>
            <a:r>
              <a:rPr lang="en-GB" sz="2000" b="1" i="0" dirty="0">
                <a:solidFill>
                  <a:srgbClr val="0D0D0D"/>
                </a:solidFill>
                <a:effectLst/>
                <a:highlight>
                  <a:srgbClr val="FFFFFF"/>
                </a:highlight>
                <a:latin typeface="ui-sans-serif"/>
              </a:rPr>
              <a:t>1. Electroencephalography (EEG)</a:t>
            </a:r>
            <a:endParaRPr lang="en-GB" sz="2000" b="0" i="0" dirty="0">
              <a:solidFill>
                <a:srgbClr val="0D0D0D"/>
              </a:solidFill>
              <a:effectLst/>
              <a:highlight>
                <a:srgbClr val="FFFFFF"/>
              </a:highlight>
              <a:latin typeface="ui-sans-serif"/>
            </a:endParaRPr>
          </a:p>
          <a:p>
            <a:pPr algn="l"/>
            <a:r>
              <a:rPr lang="en-GB" sz="2000" b="1" i="0" dirty="0">
                <a:solidFill>
                  <a:srgbClr val="0D0D0D"/>
                </a:solidFill>
                <a:effectLst/>
                <a:highlight>
                  <a:srgbClr val="FFFFFF"/>
                </a:highlight>
                <a:latin typeface="ui-sans-serif"/>
              </a:rPr>
              <a:t>2. Electrooculography (EOG)</a:t>
            </a:r>
            <a:r>
              <a:rPr lang="en-GB" sz="2000" b="0" i="0" dirty="0">
                <a:solidFill>
                  <a:srgbClr val="0D0D0D"/>
                </a:solidFill>
                <a:effectLst/>
                <a:highlight>
                  <a:srgbClr val="FFFFFF"/>
                </a:highlight>
                <a:latin typeface="ui-sans-serif"/>
              </a:rPr>
              <a:t>.</a:t>
            </a:r>
          </a:p>
          <a:p>
            <a:pPr algn="l"/>
            <a:r>
              <a:rPr lang="en-GB" sz="2000" b="1" i="0" dirty="0">
                <a:solidFill>
                  <a:srgbClr val="0D0D0D"/>
                </a:solidFill>
                <a:effectLst/>
                <a:highlight>
                  <a:srgbClr val="FFFFFF"/>
                </a:highlight>
                <a:latin typeface="ui-sans-serif"/>
              </a:rPr>
              <a:t>3. Electromyography (EMG)</a:t>
            </a:r>
            <a:endParaRPr lang="en-GB" sz="2000" b="0" i="0" dirty="0">
              <a:solidFill>
                <a:srgbClr val="0D0D0D"/>
              </a:solidFill>
              <a:effectLst/>
              <a:highlight>
                <a:srgbClr val="FFFFFF"/>
              </a:highlight>
              <a:latin typeface="ui-sans-serif"/>
            </a:endParaRPr>
          </a:p>
          <a:p>
            <a:pPr algn="l"/>
            <a:r>
              <a:rPr lang="en-GB" sz="2000" b="1" i="0" dirty="0">
                <a:solidFill>
                  <a:srgbClr val="0D0D0D"/>
                </a:solidFill>
                <a:effectLst/>
                <a:highlight>
                  <a:srgbClr val="FFFFFF"/>
                </a:highlight>
                <a:latin typeface="ui-sans-serif"/>
              </a:rPr>
              <a:t>4. Electrocardiography (ECG)</a:t>
            </a:r>
            <a:endParaRPr lang="en-GB" sz="2000" b="0" i="0" dirty="0">
              <a:solidFill>
                <a:srgbClr val="0D0D0D"/>
              </a:solidFill>
              <a:effectLst/>
              <a:highlight>
                <a:srgbClr val="FFFFFF"/>
              </a:highlight>
              <a:latin typeface="ui-sans-serif"/>
            </a:endParaRPr>
          </a:p>
          <a:p>
            <a:pPr algn="l"/>
            <a:r>
              <a:rPr lang="en-GB" sz="2000" b="1" i="0" dirty="0">
                <a:solidFill>
                  <a:srgbClr val="0D0D0D"/>
                </a:solidFill>
                <a:effectLst/>
                <a:highlight>
                  <a:srgbClr val="FFFFFF"/>
                </a:highlight>
                <a:latin typeface="ui-sans-serif"/>
              </a:rPr>
              <a:t>5. Respiratory Monitoring</a:t>
            </a:r>
            <a:endParaRPr lang="en-GB" sz="2000" b="0" i="0" dirty="0">
              <a:solidFill>
                <a:srgbClr val="0D0D0D"/>
              </a:solidFill>
              <a:effectLst/>
              <a:highlight>
                <a:srgbClr val="FFFFFF"/>
              </a:highlight>
              <a:latin typeface="ui-sans-serif"/>
            </a:endParaRPr>
          </a:p>
          <a:p>
            <a:pPr algn="l"/>
            <a:r>
              <a:rPr lang="en-GB" sz="2000" b="1" i="0" dirty="0">
                <a:solidFill>
                  <a:srgbClr val="0D0D0D"/>
                </a:solidFill>
                <a:effectLst/>
                <a:highlight>
                  <a:srgbClr val="FFFFFF"/>
                </a:highlight>
                <a:latin typeface="ui-sans-serif"/>
              </a:rPr>
              <a:t>6. Additional Sensors</a:t>
            </a:r>
            <a:endParaRPr lang="en-GB" sz="2000" b="0" i="0" dirty="0">
              <a:solidFill>
                <a:srgbClr val="0D0D0D"/>
              </a:solidFill>
              <a:effectLst/>
              <a:highlight>
                <a:srgbClr val="FFFFFF"/>
              </a:highlight>
              <a:latin typeface="ui-sans-serif"/>
            </a:endParaRPr>
          </a:p>
          <a:p>
            <a:endParaRPr lang="en-SI" dirty="0"/>
          </a:p>
        </p:txBody>
      </p:sp>
    </p:spTree>
    <p:extLst>
      <p:ext uri="{BB962C8B-B14F-4D97-AF65-F5344CB8AC3E}">
        <p14:creationId xmlns:p14="http://schemas.microsoft.com/office/powerpoint/2010/main" val="2184113902"/>
      </p:ext>
    </p:extLst>
  </p:cSld>
  <p:clrMapOvr>
    <a:masterClrMapping/>
  </p:clrMapOvr>
  <mc:AlternateContent xmlns:mc="http://schemas.openxmlformats.org/markup-compatibility/2006" xmlns:p14="http://schemas.microsoft.com/office/powerpoint/2010/main">
    <mc:Choice Requires="p14">
      <p:transition spd="slow" p14:dur="2000" advTm="109190"/>
    </mc:Choice>
    <mc:Fallback xmlns="">
      <p:transition spd="slow" advTm="10919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B31D3-C107-A4C4-E4C1-655BEF254BEA}"/>
              </a:ext>
            </a:extLst>
          </p:cNvPr>
          <p:cNvSpPr>
            <a:spLocks noGrp="1"/>
          </p:cNvSpPr>
          <p:nvPr>
            <p:ph type="title"/>
          </p:nvPr>
        </p:nvSpPr>
        <p:spPr/>
        <p:txBody>
          <a:bodyPr/>
          <a:lstStyle/>
          <a:p>
            <a:pPr algn="ctr"/>
            <a:r>
              <a:rPr lang="en-SI" dirty="0">
                <a:solidFill>
                  <a:srgbClr val="C00000"/>
                </a:solidFill>
              </a:rPr>
              <a:t>AUTONOMIC DYSFUNCTION</a:t>
            </a:r>
          </a:p>
        </p:txBody>
      </p:sp>
      <p:sp>
        <p:nvSpPr>
          <p:cNvPr id="3" name="Content Placeholder 2">
            <a:extLst>
              <a:ext uri="{FF2B5EF4-FFF2-40B4-BE49-F238E27FC236}">
                <a16:creationId xmlns:a16="http://schemas.microsoft.com/office/drawing/2014/main" id="{DCE9CF08-4CAA-38FD-59AB-061D1F5B84A7}"/>
              </a:ext>
            </a:extLst>
          </p:cNvPr>
          <p:cNvSpPr>
            <a:spLocks noGrp="1"/>
          </p:cNvSpPr>
          <p:nvPr>
            <p:ph idx="1"/>
          </p:nvPr>
        </p:nvSpPr>
        <p:spPr>
          <a:xfrm>
            <a:off x="406400" y="1371600"/>
            <a:ext cx="10947400" cy="4805363"/>
          </a:xfrm>
        </p:spPr>
        <p:txBody>
          <a:bodyPr>
            <a:normAutofit/>
          </a:bodyPr>
          <a:lstStyle/>
          <a:p>
            <a:pPr algn="l">
              <a:buFont typeface="+mj-lt"/>
              <a:buAutoNum type="arabicPeriod"/>
            </a:pPr>
            <a:endParaRPr lang="en-SI" dirty="0"/>
          </a:p>
        </p:txBody>
      </p:sp>
    </p:spTree>
    <p:extLst>
      <p:ext uri="{BB962C8B-B14F-4D97-AF65-F5344CB8AC3E}">
        <p14:creationId xmlns:p14="http://schemas.microsoft.com/office/powerpoint/2010/main" val="1165818859"/>
      </p:ext>
    </p:extLst>
  </p:cSld>
  <p:clrMapOvr>
    <a:masterClrMapping/>
  </p:clrMapOvr>
  <mc:AlternateContent xmlns:mc="http://schemas.openxmlformats.org/markup-compatibility/2006" xmlns:p14="http://schemas.microsoft.com/office/powerpoint/2010/main">
    <mc:Choice Requires="p14">
      <p:transition spd="slow" p14:dur="2000" advTm="8358"/>
    </mc:Choice>
    <mc:Fallback xmlns="">
      <p:transition spd="slow" advTm="8358"/>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B31D3-C107-A4C4-E4C1-655BEF254BEA}"/>
              </a:ext>
            </a:extLst>
          </p:cNvPr>
          <p:cNvSpPr>
            <a:spLocks noGrp="1"/>
          </p:cNvSpPr>
          <p:nvPr>
            <p:ph type="title"/>
          </p:nvPr>
        </p:nvSpPr>
        <p:spPr/>
        <p:txBody>
          <a:bodyPr/>
          <a:lstStyle/>
          <a:p>
            <a:pPr algn="ctr"/>
            <a:r>
              <a:rPr lang="en-SI" dirty="0">
                <a:solidFill>
                  <a:srgbClr val="C00000"/>
                </a:solidFill>
              </a:rPr>
              <a:t>AUTONOMIC DYSFUNCTION</a:t>
            </a:r>
          </a:p>
        </p:txBody>
      </p:sp>
      <p:sp>
        <p:nvSpPr>
          <p:cNvPr id="3" name="Content Placeholder 2">
            <a:extLst>
              <a:ext uri="{FF2B5EF4-FFF2-40B4-BE49-F238E27FC236}">
                <a16:creationId xmlns:a16="http://schemas.microsoft.com/office/drawing/2014/main" id="{DCE9CF08-4CAA-38FD-59AB-061D1F5B84A7}"/>
              </a:ext>
            </a:extLst>
          </p:cNvPr>
          <p:cNvSpPr>
            <a:spLocks noGrp="1"/>
          </p:cNvSpPr>
          <p:nvPr>
            <p:ph idx="1"/>
          </p:nvPr>
        </p:nvSpPr>
        <p:spPr>
          <a:xfrm>
            <a:off x="406400" y="1371600"/>
            <a:ext cx="10947400" cy="4805363"/>
          </a:xfrm>
        </p:spPr>
        <p:txBody>
          <a:bodyPr>
            <a:normAutofit fontScale="92500" lnSpcReduction="20000"/>
          </a:bodyPr>
          <a:lstStyle/>
          <a:p>
            <a:pPr algn="l">
              <a:buFont typeface="+mj-lt"/>
              <a:buAutoNum type="arabicPeriod"/>
            </a:pPr>
            <a:r>
              <a:rPr lang="en-GB" i="0" dirty="0">
                <a:solidFill>
                  <a:srgbClr val="374151"/>
                </a:solidFill>
                <a:effectLst/>
                <a:latin typeface="Söhne"/>
              </a:rPr>
              <a:t>The Unified Parkinson's Disease Rating Scale (UPDRS) </a:t>
            </a:r>
          </a:p>
          <a:p>
            <a:pPr algn="l">
              <a:buFont typeface="+mj-lt"/>
              <a:buAutoNum type="arabicPeriod"/>
            </a:pPr>
            <a:r>
              <a:rPr lang="en-GB" i="0" dirty="0">
                <a:solidFill>
                  <a:srgbClr val="374151"/>
                </a:solidFill>
                <a:effectLst/>
                <a:latin typeface="Söhne"/>
              </a:rPr>
              <a:t>The Non-Motor Symptom Scale (NMSS) </a:t>
            </a:r>
          </a:p>
          <a:p>
            <a:pPr algn="l">
              <a:buFont typeface="+mj-lt"/>
              <a:buAutoNum type="arabicPeriod"/>
            </a:pPr>
            <a:r>
              <a:rPr lang="en-GB" i="0" dirty="0">
                <a:solidFill>
                  <a:srgbClr val="374151"/>
                </a:solidFill>
                <a:effectLst/>
                <a:latin typeface="Söhne"/>
              </a:rPr>
              <a:t>Orthostatic Hypotension Questionnaire</a:t>
            </a:r>
          </a:p>
          <a:p>
            <a:pPr algn="l">
              <a:buFont typeface="+mj-lt"/>
              <a:buAutoNum type="arabicPeriod"/>
            </a:pPr>
            <a:r>
              <a:rPr lang="en-GB" i="0" dirty="0">
                <a:solidFill>
                  <a:srgbClr val="374151"/>
                </a:solidFill>
                <a:effectLst/>
                <a:latin typeface="Söhne"/>
              </a:rPr>
              <a:t>Cardiovascular Autonomic Function Tests</a:t>
            </a:r>
          </a:p>
          <a:p>
            <a:pPr algn="l">
              <a:buFont typeface="+mj-lt"/>
              <a:buAutoNum type="arabicPeriod"/>
            </a:pPr>
            <a:r>
              <a:rPr lang="en-GB" i="0" dirty="0">
                <a:solidFill>
                  <a:srgbClr val="374151"/>
                </a:solidFill>
                <a:effectLst/>
                <a:latin typeface="Söhne"/>
              </a:rPr>
              <a:t>Gastrointestinal Symptom Rating Scale (GSRS)</a:t>
            </a:r>
          </a:p>
          <a:p>
            <a:pPr algn="l">
              <a:buFont typeface="+mj-lt"/>
              <a:buAutoNum type="arabicPeriod"/>
            </a:pPr>
            <a:r>
              <a:rPr lang="en-GB" i="0" dirty="0">
                <a:solidFill>
                  <a:srgbClr val="374151"/>
                </a:solidFill>
                <a:effectLst/>
                <a:latin typeface="Söhne"/>
              </a:rPr>
              <a:t>Urodynamic Studies </a:t>
            </a:r>
          </a:p>
          <a:p>
            <a:pPr algn="l">
              <a:buFont typeface="+mj-lt"/>
              <a:buAutoNum type="arabicPeriod"/>
            </a:pPr>
            <a:r>
              <a:rPr lang="en-GB" i="0" dirty="0">
                <a:solidFill>
                  <a:srgbClr val="374151"/>
                </a:solidFill>
                <a:effectLst/>
                <a:latin typeface="Söhne"/>
              </a:rPr>
              <a:t>Sweat Testing </a:t>
            </a:r>
          </a:p>
          <a:p>
            <a:pPr algn="l">
              <a:buFont typeface="+mj-lt"/>
              <a:buAutoNum type="arabicPeriod"/>
            </a:pPr>
            <a:r>
              <a:rPr lang="en-GB" i="0" dirty="0">
                <a:solidFill>
                  <a:srgbClr val="374151"/>
                </a:solidFill>
                <a:effectLst/>
                <a:latin typeface="Söhne"/>
              </a:rPr>
              <a:t>Questionnaires and Interviews: </a:t>
            </a:r>
          </a:p>
          <a:p>
            <a:pPr algn="l">
              <a:buFont typeface="+mj-lt"/>
              <a:buAutoNum type="arabicPeriod"/>
            </a:pPr>
            <a:r>
              <a:rPr lang="en-GB" i="0" dirty="0">
                <a:solidFill>
                  <a:srgbClr val="374151"/>
                </a:solidFill>
                <a:effectLst/>
                <a:latin typeface="Söhne"/>
              </a:rPr>
              <a:t>Ambulatory Blood Pressure Monitoring (ABPM) </a:t>
            </a:r>
          </a:p>
          <a:p>
            <a:pPr algn="l">
              <a:buFont typeface="+mj-lt"/>
              <a:buAutoNum type="arabicPeriod"/>
            </a:pPr>
            <a:r>
              <a:rPr lang="en-GB" i="0" dirty="0">
                <a:solidFill>
                  <a:srgbClr val="374151"/>
                </a:solidFill>
                <a:effectLst/>
                <a:latin typeface="Söhne"/>
              </a:rPr>
              <a:t>Skin Biopsy</a:t>
            </a:r>
          </a:p>
          <a:p>
            <a:pPr>
              <a:buFont typeface="+mj-lt"/>
              <a:buAutoNum type="arabicPeriod"/>
            </a:pPr>
            <a:r>
              <a:rPr lang="en-GB" i="0" dirty="0">
                <a:solidFill>
                  <a:srgbClr val="374151"/>
                </a:solidFill>
                <a:effectLst/>
                <a:latin typeface="Söhne"/>
              </a:rPr>
              <a:t>Scales for Outcomes in Parkinson's Disease–Autonomic (SCOPA-Auton)</a:t>
            </a:r>
          </a:p>
          <a:p>
            <a:pPr algn="l">
              <a:buFont typeface="+mj-lt"/>
              <a:buAutoNum type="arabicPeriod"/>
            </a:pPr>
            <a:endParaRPr lang="en-SI" dirty="0"/>
          </a:p>
        </p:txBody>
      </p:sp>
    </p:spTree>
    <p:extLst>
      <p:ext uri="{BB962C8B-B14F-4D97-AF65-F5344CB8AC3E}">
        <p14:creationId xmlns:p14="http://schemas.microsoft.com/office/powerpoint/2010/main" val="2839324525"/>
      </p:ext>
    </p:extLst>
  </p:cSld>
  <p:clrMapOvr>
    <a:masterClrMapping/>
  </p:clrMapOvr>
  <mc:AlternateContent xmlns:mc="http://schemas.openxmlformats.org/markup-compatibility/2006" xmlns:p14="http://schemas.microsoft.com/office/powerpoint/2010/main">
    <mc:Choice Requires="p14">
      <p:transition spd="slow" p14:dur="2000" advTm="288221"/>
    </mc:Choice>
    <mc:Fallback xmlns="">
      <p:transition spd="slow" advTm="288221"/>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FFE95-0270-B83A-CE57-04963C485CD1}"/>
              </a:ext>
            </a:extLst>
          </p:cNvPr>
          <p:cNvSpPr>
            <a:spLocks noGrp="1"/>
          </p:cNvSpPr>
          <p:nvPr>
            <p:ph type="title"/>
          </p:nvPr>
        </p:nvSpPr>
        <p:spPr/>
        <p:txBody>
          <a:bodyPr/>
          <a:lstStyle/>
          <a:p>
            <a:pPr algn="ctr"/>
            <a:r>
              <a:rPr lang="en-SI" dirty="0">
                <a:solidFill>
                  <a:srgbClr val="C00000"/>
                </a:solidFill>
              </a:rPr>
              <a:t>TREATMENT-RELATED COMPLICATIONS</a:t>
            </a:r>
          </a:p>
        </p:txBody>
      </p:sp>
      <p:sp>
        <p:nvSpPr>
          <p:cNvPr id="3" name="Content Placeholder 2">
            <a:extLst>
              <a:ext uri="{FF2B5EF4-FFF2-40B4-BE49-F238E27FC236}">
                <a16:creationId xmlns:a16="http://schemas.microsoft.com/office/drawing/2014/main" id="{69C814C6-AFB5-CAF7-D6BE-3B76E8FA40A6}"/>
              </a:ext>
            </a:extLst>
          </p:cNvPr>
          <p:cNvSpPr>
            <a:spLocks noGrp="1"/>
          </p:cNvSpPr>
          <p:nvPr>
            <p:ph idx="1"/>
          </p:nvPr>
        </p:nvSpPr>
        <p:spPr/>
        <p:txBody>
          <a:bodyPr/>
          <a:lstStyle/>
          <a:p>
            <a:endParaRPr lang="en-GB" dirty="0"/>
          </a:p>
          <a:p>
            <a:endParaRPr lang="en-GB" dirty="0"/>
          </a:p>
          <a:p>
            <a:r>
              <a:rPr lang="en-GB" dirty="0"/>
              <a:t>M</a:t>
            </a:r>
            <a:r>
              <a:rPr lang="en-SI" dirty="0"/>
              <a:t>otor fluctuations</a:t>
            </a:r>
          </a:p>
          <a:p>
            <a:r>
              <a:rPr lang="en-GB" dirty="0"/>
              <a:t>D</a:t>
            </a:r>
            <a:r>
              <a:rPr lang="en-SI" dirty="0"/>
              <a:t>yskinesia</a:t>
            </a:r>
          </a:p>
          <a:p>
            <a:r>
              <a:rPr lang="en-GB" dirty="0"/>
              <a:t>P</a:t>
            </a:r>
            <a:r>
              <a:rPr lang="en-SI" dirty="0"/>
              <a:t>sychiatric symptoms</a:t>
            </a:r>
          </a:p>
          <a:p>
            <a:r>
              <a:rPr lang="en-GB" dirty="0"/>
              <a:t>I</a:t>
            </a:r>
            <a:r>
              <a:rPr lang="en-SI" dirty="0"/>
              <a:t>mpulse control disorder</a:t>
            </a:r>
          </a:p>
        </p:txBody>
      </p:sp>
    </p:spTree>
    <p:extLst>
      <p:ext uri="{BB962C8B-B14F-4D97-AF65-F5344CB8AC3E}">
        <p14:creationId xmlns:p14="http://schemas.microsoft.com/office/powerpoint/2010/main" val="2874917046"/>
      </p:ext>
    </p:extLst>
  </p:cSld>
  <p:clrMapOvr>
    <a:masterClrMapping/>
  </p:clrMapOvr>
  <mc:AlternateContent xmlns:mc="http://schemas.openxmlformats.org/markup-compatibility/2006" xmlns:p14="http://schemas.microsoft.com/office/powerpoint/2010/main">
    <mc:Choice Requires="p14">
      <p:transition spd="slow" p14:dur="2000" advTm="41498"/>
    </mc:Choice>
    <mc:Fallback xmlns="">
      <p:transition spd="slow" advTm="41498"/>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156F0-5957-B73D-115F-1B676E7940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1FB14-D34B-C5F6-01ED-EEDDB6FC6D28}"/>
              </a:ext>
            </a:extLst>
          </p:cNvPr>
          <p:cNvSpPr>
            <a:spLocks noGrp="1"/>
          </p:cNvSpPr>
          <p:nvPr>
            <p:ph type="title"/>
          </p:nvPr>
        </p:nvSpPr>
        <p:spPr/>
        <p:txBody>
          <a:bodyPr/>
          <a:lstStyle/>
          <a:p>
            <a:pPr algn="ctr"/>
            <a:r>
              <a:rPr lang="en-SI" dirty="0">
                <a:solidFill>
                  <a:srgbClr val="C00000"/>
                </a:solidFill>
              </a:rPr>
              <a:t>MOTOR FLUCTUATIONS</a:t>
            </a:r>
          </a:p>
        </p:txBody>
      </p:sp>
      <p:sp>
        <p:nvSpPr>
          <p:cNvPr id="3" name="Content Placeholder 2">
            <a:extLst>
              <a:ext uri="{FF2B5EF4-FFF2-40B4-BE49-F238E27FC236}">
                <a16:creationId xmlns:a16="http://schemas.microsoft.com/office/drawing/2014/main" id="{95A58322-89A7-FEE6-4DC9-3CB25480A1B2}"/>
              </a:ext>
            </a:extLst>
          </p:cNvPr>
          <p:cNvSpPr>
            <a:spLocks noGrp="1"/>
          </p:cNvSpPr>
          <p:nvPr>
            <p:ph idx="1"/>
          </p:nvPr>
        </p:nvSpPr>
        <p:spPr>
          <a:xfrm>
            <a:off x="838200" y="1825624"/>
            <a:ext cx="9386455" cy="4791075"/>
          </a:xfrm>
        </p:spPr>
        <p:txBody>
          <a:bodyPr>
            <a:normAutofit/>
          </a:bodyPr>
          <a:lstStyle/>
          <a:p>
            <a:pPr marL="0" indent="0">
              <a:buNone/>
            </a:pPr>
            <a:r>
              <a:rPr lang="en-GB" dirty="0"/>
              <a:t>Motor fluctuations are periods of fluctuating motor control in Parkinson’s Disease (PD), characterized by 'ON' (good mobility) and 'OFF' (reduced mobility) states.</a:t>
            </a:r>
          </a:p>
          <a:p>
            <a:pPr marL="0" indent="0">
              <a:buNone/>
            </a:pPr>
            <a:endParaRPr lang="en-GB" b="1" dirty="0"/>
          </a:p>
          <a:p>
            <a:pPr marL="0" indent="0">
              <a:buNone/>
            </a:pPr>
            <a:r>
              <a:rPr lang="en-GB" b="1" dirty="0"/>
              <a:t>Importance of Assessment:</a:t>
            </a:r>
          </a:p>
          <a:p>
            <a:r>
              <a:rPr lang="en-GB" dirty="0"/>
              <a:t>  - Optimizes treatment strategies.</a:t>
            </a:r>
          </a:p>
          <a:p>
            <a:r>
              <a:rPr lang="en-GB" dirty="0"/>
              <a:t>  - Enhances patient quality of life by minimizing fluctuations.</a:t>
            </a:r>
          </a:p>
          <a:p>
            <a:endParaRPr lang="en-SI" dirty="0"/>
          </a:p>
        </p:txBody>
      </p:sp>
    </p:spTree>
    <p:extLst>
      <p:ext uri="{BB962C8B-B14F-4D97-AF65-F5344CB8AC3E}">
        <p14:creationId xmlns:p14="http://schemas.microsoft.com/office/powerpoint/2010/main" val="3522721060"/>
      </p:ext>
    </p:extLst>
  </p:cSld>
  <p:clrMapOvr>
    <a:masterClrMapping/>
  </p:clrMapOvr>
  <mc:AlternateContent xmlns:mc="http://schemas.openxmlformats.org/markup-compatibility/2006" xmlns:p14="http://schemas.microsoft.com/office/powerpoint/2010/main">
    <mc:Choice Requires="p14">
      <p:transition spd="slow" p14:dur="2000" advTm="53513"/>
    </mc:Choice>
    <mc:Fallback xmlns="">
      <p:transition spd="slow" advTm="53513"/>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6ADEB-60E5-4374-E44F-E7A87BAFAC98}"/>
              </a:ext>
            </a:extLst>
          </p:cNvPr>
          <p:cNvSpPr>
            <a:spLocks noGrp="1"/>
          </p:cNvSpPr>
          <p:nvPr>
            <p:ph type="title"/>
          </p:nvPr>
        </p:nvSpPr>
        <p:spPr/>
        <p:txBody>
          <a:bodyPr/>
          <a:lstStyle/>
          <a:p>
            <a:pPr algn="ctr"/>
            <a:r>
              <a:rPr lang="en-SI" dirty="0">
                <a:solidFill>
                  <a:srgbClr val="C00000"/>
                </a:solidFill>
              </a:rPr>
              <a:t>ASSESSMENTS</a:t>
            </a:r>
          </a:p>
        </p:txBody>
      </p:sp>
      <p:sp>
        <p:nvSpPr>
          <p:cNvPr id="3" name="Content Placeholder 2">
            <a:extLst>
              <a:ext uri="{FF2B5EF4-FFF2-40B4-BE49-F238E27FC236}">
                <a16:creationId xmlns:a16="http://schemas.microsoft.com/office/drawing/2014/main" id="{45297DA0-6DE0-ACA4-CC10-A83D874A2EB3}"/>
              </a:ext>
            </a:extLst>
          </p:cNvPr>
          <p:cNvSpPr>
            <a:spLocks noGrp="1"/>
          </p:cNvSpPr>
          <p:nvPr>
            <p:ph idx="1"/>
          </p:nvPr>
        </p:nvSpPr>
        <p:spPr>
          <a:xfrm>
            <a:off x="838200" y="1253331"/>
            <a:ext cx="9214104" cy="4351338"/>
          </a:xfrm>
        </p:spPr>
        <p:txBody>
          <a:bodyPr>
            <a:normAutofit fontScale="92500" lnSpcReduction="20000"/>
          </a:bodyPr>
          <a:lstStyle/>
          <a:p>
            <a:pPr marL="0" indent="0">
              <a:buNone/>
            </a:pPr>
            <a:r>
              <a:rPr lang="en-GB" b="1" dirty="0"/>
              <a:t>Patient Diaries:</a:t>
            </a:r>
          </a:p>
          <a:p>
            <a:r>
              <a:rPr lang="en-GB" dirty="0"/>
              <a:t>  Patients log ON/OFF states and dyskinesia over a few days.</a:t>
            </a:r>
          </a:p>
          <a:p>
            <a:r>
              <a:rPr lang="en-GB" dirty="0"/>
              <a:t>  Provides real-world data on fluctuation patterns.</a:t>
            </a:r>
          </a:p>
          <a:p>
            <a:pPr marL="0" indent="0">
              <a:buNone/>
            </a:pPr>
            <a:r>
              <a:rPr lang="en-GB" b="1" dirty="0"/>
              <a:t>Clinical Observation:</a:t>
            </a:r>
          </a:p>
          <a:p>
            <a:r>
              <a:rPr lang="en-GB" dirty="0"/>
              <a:t>  Neurologist evaluates patient’s motor performance during clinic visits.</a:t>
            </a:r>
          </a:p>
          <a:p>
            <a:r>
              <a:rPr lang="en-GB" dirty="0"/>
              <a:t>  Often combined with patient-reported symptoms.</a:t>
            </a:r>
          </a:p>
          <a:p>
            <a:pPr marL="0" indent="0">
              <a:buNone/>
            </a:pPr>
            <a:r>
              <a:rPr lang="en-GB" b="1" dirty="0"/>
              <a:t>Wearable Technology:</a:t>
            </a:r>
          </a:p>
          <a:p>
            <a:r>
              <a:rPr lang="en-GB" dirty="0"/>
              <a:t>  Devices with accelerometers and gyroscopes monitor movement patterns.</a:t>
            </a:r>
          </a:p>
          <a:p>
            <a:r>
              <a:rPr lang="en-GB" dirty="0"/>
              <a:t>  Provides objective and continuous fluctuation data.</a:t>
            </a:r>
          </a:p>
          <a:p>
            <a:endParaRPr lang="en-SI" dirty="0"/>
          </a:p>
        </p:txBody>
      </p:sp>
    </p:spTree>
    <p:extLst>
      <p:ext uri="{BB962C8B-B14F-4D97-AF65-F5344CB8AC3E}">
        <p14:creationId xmlns:p14="http://schemas.microsoft.com/office/powerpoint/2010/main" val="3321085600"/>
      </p:ext>
    </p:extLst>
  </p:cSld>
  <p:clrMapOvr>
    <a:masterClrMapping/>
  </p:clrMapOvr>
  <mc:AlternateContent xmlns:mc="http://schemas.openxmlformats.org/markup-compatibility/2006" xmlns:p14="http://schemas.microsoft.com/office/powerpoint/2010/main">
    <mc:Choice Requires="p14">
      <p:transition spd="slow" p14:dur="2000" advTm="73393"/>
    </mc:Choice>
    <mc:Fallback xmlns="">
      <p:transition spd="slow" advTm="73393"/>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1F524E-427D-424D-C8F7-CBCF02766E5E}"/>
              </a:ext>
            </a:extLst>
          </p:cNvPr>
          <p:cNvSpPr>
            <a:spLocks noGrp="1"/>
          </p:cNvSpPr>
          <p:nvPr>
            <p:ph type="title"/>
          </p:nvPr>
        </p:nvSpPr>
        <p:spPr/>
        <p:txBody>
          <a:bodyPr/>
          <a:lstStyle/>
          <a:p>
            <a:endParaRPr lang="en-SI" dirty="0"/>
          </a:p>
        </p:txBody>
      </p:sp>
      <p:pic>
        <p:nvPicPr>
          <p:cNvPr id="2050" name="Picture 2" descr="patient-completed symptom diary ...">
            <a:extLst>
              <a:ext uri="{FF2B5EF4-FFF2-40B4-BE49-F238E27FC236}">
                <a16:creationId xmlns:a16="http://schemas.microsoft.com/office/drawing/2014/main" id="{75A41BFC-F481-7DB7-075B-26E3191671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631" y="145315"/>
            <a:ext cx="4242377" cy="59215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lobal Kinetics Kicks Off US Parkinson's Outcomes Trial For Wearable  Monitor :: Medtech Insight">
            <a:extLst>
              <a:ext uri="{FF2B5EF4-FFF2-40B4-BE49-F238E27FC236}">
                <a16:creationId xmlns:a16="http://schemas.microsoft.com/office/drawing/2014/main" id="{5C8534E7-6613-74EB-0BA3-5528A4065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4642" y="1388324"/>
            <a:ext cx="4398703" cy="343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714864"/>
      </p:ext>
    </p:extLst>
  </p:cSld>
  <p:clrMapOvr>
    <a:masterClrMapping/>
  </p:clrMapOvr>
  <mc:AlternateContent xmlns:mc="http://schemas.openxmlformats.org/markup-compatibility/2006" xmlns:p14="http://schemas.microsoft.com/office/powerpoint/2010/main">
    <mc:Choice Requires="p14">
      <p:transition spd="slow" p14:dur="2000" advTm="58514"/>
    </mc:Choice>
    <mc:Fallback xmlns="">
      <p:transition spd="slow" advTm="58514"/>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92A75-5832-072D-A883-35DD0DEAA1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C21DB1-B279-2599-7A2B-ABE3DB133C21}"/>
              </a:ext>
            </a:extLst>
          </p:cNvPr>
          <p:cNvSpPr>
            <a:spLocks noGrp="1"/>
          </p:cNvSpPr>
          <p:nvPr>
            <p:ph type="title"/>
          </p:nvPr>
        </p:nvSpPr>
        <p:spPr/>
        <p:txBody>
          <a:bodyPr/>
          <a:lstStyle/>
          <a:p>
            <a:pPr algn="ctr"/>
            <a:r>
              <a:rPr lang="en-SI" dirty="0">
                <a:solidFill>
                  <a:srgbClr val="C00000"/>
                </a:solidFill>
              </a:rPr>
              <a:t>SCALES ASSESSING MOTOR FLUCTUATIONS </a:t>
            </a:r>
          </a:p>
        </p:txBody>
      </p:sp>
      <p:sp>
        <p:nvSpPr>
          <p:cNvPr id="3" name="Content Placeholder 2">
            <a:extLst>
              <a:ext uri="{FF2B5EF4-FFF2-40B4-BE49-F238E27FC236}">
                <a16:creationId xmlns:a16="http://schemas.microsoft.com/office/drawing/2014/main" id="{E1A4F9D1-666A-03C5-6B2C-FF0AFD635BBD}"/>
              </a:ext>
            </a:extLst>
          </p:cNvPr>
          <p:cNvSpPr>
            <a:spLocks noGrp="1"/>
          </p:cNvSpPr>
          <p:nvPr>
            <p:ph idx="1"/>
          </p:nvPr>
        </p:nvSpPr>
        <p:spPr/>
        <p:txBody>
          <a:bodyPr>
            <a:normAutofit fontScale="62500" lnSpcReduction="20000"/>
          </a:bodyPr>
          <a:lstStyle/>
          <a:p>
            <a:pPr marL="0" indent="0">
              <a:buNone/>
            </a:pPr>
            <a:r>
              <a:rPr lang="en-GB" b="1" dirty="0"/>
              <a:t>Unified Parkinson’s Disease Rating Scale (UPDRS) Part IV</a:t>
            </a:r>
          </a:p>
          <a:p>
            <a:pPr marL="742950" lvl="1" indent="-285750">
              <a:buFont typeface="Arial" panose="020B0604020202020204" pitchFamily="34" charset="0"/>
              <a:buChar char="•"/>
            </a:pPr>
            <a:r>
              <a:rPr lang="en-GB" dirty="0"/>
              <a:t>Assesses duration and severity of OFF states.</a:t>
            </a:r>
          </a:p>
          <a:p>
            <a:pPr marL="0" indent="0">
              <a:buNone/>
            </a:pPr>
            <a:r>
              <a:rPr lang="en-GB" b="1" dirty="0"/>
              <a:t>Movement Disorder Society-Unified Parkinson's Disease Rating Scale (MDS-UPDRS) Part IV</a:t>
            </a:r>
          </a:p>
          <a:p>
            <a:pPr>
              <a:buFont typeface="Arial" panose="020B0604020202020204" pitchFamily="34" charset="0"/>
              <a:buChar char="•"/>
            </a:pPr>
            <a:r>
              <a:rPr lang="en-GB" dirty="0"/>
              <a:t>Expanded version of UPDRS with enhanced focus on motor complications.</a:t>
            </a:r>
          </a:p>
          <a:p>
            <a:pPr marL="742950" lvl="1" indent="-285750">
              <a:buFont typeface="Arial" panose="020B0604020202020204" pitchFamily="34" charset="0"/>
              <a:buChar char="•"/>
            </a:pPr>
            <a:r>
              <a:rPr lang="en-GB" dirty="0"/>
              <a:t>Includes detailed self-reported items on OFF and ON states.</a:t>
            </a:r>
          </a:p>
          <a:p>
            <a:pPr marL="742950" lvl="1" indent="-285750">
              <a:buFont typeface="Arial" panose="020B0604020202020204" pitchFamily="34" charset="0"/>
              <a:buChar char="•"/>
            </a:pPr>
            <a:r>
              <a:rPr lang="en-GB" dirty="0"/>
              <a:t>Tracks therapy-induced fluctuations over time.</a:t>
            </a:r>
          </a:p>
          <a:p>
            <a:pPr marL="0" indent="0">
              <a:buNone/>
            </a:pPr>
            <a:r>
              <a:rPr lang="en-GB" b="1" dirty="0"/>
              <a:t>SCOPA-Motor Fluctuations Scale</a:t>
            </a:r>
          </a:p>
          <a:p>
            <a:pPr>
              <a:buFont typeface="Arial" panose="020B0604020202020204" pitchFamily="34" charset="0"/>
              <a:buChar char="•"/>
            </a:pPr>
            <a:r>
              <a:rPr lang="en-GB" dirty="0"/>
              <a:t>Part of the Scales for Outcomes in Parkinson’s Disease (SCOPA), focusing specifically on motor fluctuations.</a:t>
            </a:r>
          </a:p>
          <a:p>
            <a:pPr marL="742950" lvl="1" indent="-285750">
              <a:buFont typeface="Arial" panose="020B0604020202020204" pitchFamily="34" charset="0"/>
              <a:buChar char="•"/>
            </a:pPr>
            <a:r>
              <a:rPr lang="en-GB" dirty="0"/>
              <a:t>Quantifies frequency and severity of ON/OFF states.</a:t>
            </a:r>
          </a:p>
          <a:p>
            <a:pPr marL="742950" lvl="1" indent="-285750">
              <a:buFont typeface="Arial" panose="020B0604020202020204" pitchFamily="34" charset="0"/>
              <a:buChar char="•"/>
            </a:pPr>
            <a:r>
              <a:rPr lang="en-GB" dirty="0"/>
              <a:t>Assesses impact of fluctuations on activities of daily living.</a:t>
            </a:r>
          </a:p>
          <a:p>
            <a:pPr marL="0" indent="0">
              <a:buNone/>
            </a:pPr>
            <a:r>
              <a:rPr lang="en-GB" b="1" dirty="0"/>
              <a:t>Visual Analogue Scales (VAS) for Motor Fluctuations</a:t>
            </a:r>
          </a:p>
          <a:p>
            <a:pPr>
              <a:buFont typeface="Arial" panose="020B0604020202020204" pitchFamily="34" charset="0"/>
              <a:buChar char="•"/>
            </a:pPr>
            <a:r>
              <a:rPr lang="en-GB" dirty="0"/>
              <a:t>Simple tool for patients to rate their symptom severity throughout the day.</a:t>
            </a:r>
          </a:p>
          <a:p>
            <a:pPr marL="742950" lvl="1" indent="-285750">
              <a:buFont typeface="Arial" panose="020B0604020202020204" pitchFamily="34" charset="0"/>
              <a:buChar char="•"/>
            </a:pPr>
            <a:r>
              <a:rPr lang="en-GB" dirty="0"/>
              <a:t>Patients mark their perceived motor state on a scale from 0 (OFF) to 10 (ON).</a:t>
            </a:r>
          </a:p>
          <a:p>
            <a:pPr marL="742950" lvl="1" indent="-285750">
              <a:buFont typeface="Arial" panose="020B0604020202020204" pitchFamily="34" charset="0"/>
              <a:buChar char="•"/>
            </a:pPr>
            <a:r>
              <a:rPr lang="en-GB" dirty="0"/>
              <a:t>Tracks fluctuations across different times.</a:t>
            </a:r>
          </a:p>
          <a:p>
            <a:pPr marL="742950" lvl="1" indent="-285750">
              <a:buFont typeface="Arial" panose="020B0604020202020204" pitchFamily="34" charset="0"/>
              <a:buChar char="•"/>
            </a:pPr>
            <a:r>
              <a:rPr lang="en-GB" dirty="0"/>
              <a:t>Quick and intuitive for patients; useful for outpatient settings.</a:t>
            </a:r>
          </a:p>
          <a:p>
            <a:endParaRPr lang="en-SI" dirty="0"/>
          </a:p>
        </p:txBody>
      </p:sp>
    </p:spTree>
    <p:extLst>
      <p:ext uri="{BB962C8B-B14F-4D97-AF65-F5344CB8AC3E}">
        <p14:creationId xmlns:p14="http://schemas.microsoft.com/office/powerpoint/2010/main" val="1577250332"/>
      </p:ext>
    </p:extLst>
  </p:cSld>
  <p:clrMapOvr>
    <a:masterClrMapping/>
  </p:clrMapOvr>
  <mc:AlternateContent xmlns:mc="http://schemas.openxmlformats.org/markup-compatibility/2006" xmlns:p14="http://schemas.microsoft.com/office/powerpoint/2010/main">
    <mc:Choice Requires="p14">
      <p:transition spd="slow" p14:dur="2000" advTm="127240"/>
    </mc:Choice>
    <mc:Fallback xmlns="">
      <p:transition spd="slow" advTm="12724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156F0-5957-B73D-115F-1B676E7940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1FB14-D34B-C5F6-01ED-EEDDB6FC6D28}"/>
              </a:ext>
            </a:extLst>
          </p:cNvPr>
          <p:cNvSpPr>
            <a:spLocks noGrp="1"/>
          </p:cNvSpPr>
          <p:nvPr>
            <p:ph type="title"/>
          </p:nvPr>
        </p:nvSpPr>
        <p:spPr>
          <a:xfrm>
            <a:off x="838200" y="81660"/>
            <a:ext cx="10515600" cy="798657"/>
          </a:xfrm>
        </p:spPr>
        <p:txBody>
          <a:bodyPr/>
          <a:lstStyle/>
          <a:p>
            <a:pPr algn="ctr"/>
            <a:r>
              <a:rPr lang="en-SI" dirty="0">
                <a:solidFill>
                  <a:srgbClr val="C00000"/>
                </a:solidFill>
              </a:rPr>
              <a:t>DYSKINESIA</a:t>
            </a:r>
          </a:p>
        </p:txBody>
      </p:sp>
      <p:sp>
        <p:nvSpPr>
          <p:cNvPr id="3" name="Content Placeholder 2">
            <a:extLst>
              <a:ext uri="{FF2B5EF4-FFF2-40B4-BE49-F238E27FC236}">
                <a16:creationId xmlns:a16="http://schemas.microsoft.com/office/drawing/2014/main" id="{95A58322-89A7-FEE6-4DC9-3CB25480A1B2}"/>
              </a:ext>
            </a:extLst>
          </p:cNvPr>
          <p:cNvSpPr>
            <a:spLocks noGrp="1"/>
          </p:cNvSpPr>
          <p:nvPr>
            <p:ph idx="1"/>
          </p:nvPr>
        </p:nvSpPr>
        <p:spPr>
          <a:xfrm>
            <a:off x="838200" y="623039"/>
            <a:ext cx="9070571" cy="5611922"/>
          </a:xfrm>
        </p:spPr>
        <p:txBody>
          <a:bodyPr>
            <a:normAutofit fontScale="77500" lnSpcReduction="20000"/>
          </a:bodyPr>
          <a:lstStyle/>
          <a:p>
            <a:pPr marL="0" indent="0">
              <a:buNone/>
            </a:pPr>
            <a:r>
              <a:rPr lang="en-GB" dirty="0"/>
              <a:t>Dyskinesia refers to involuntary, erratic, and excessive movements, often observed in Parkinson’s Disease (PD) patients during dopaminergic treatment.</a:t>
            </a:r>
          </a:p>
          <a:p>
            <a:pPr marL="0" indent="0">
              <a:buNone/>
            </a:pPr>
            <a:endParaRPr lang="en-GB" b="1" dirty="0"/>
          </a:p>
          <a:p>
            <a:pPr marL="0" indent="0">
              <a:buNone/>
            </a:pPr>
            <a:r>
              <a:rPr lang="en-GB" b="1" dirty="0"/>
              <a:t>Types</a:t>
            </a:r>
            <a:r>
              <a:rPr lang="en-GB" dirty="0"/>
              <a:t>:</a:t>
            </a:r>
          </a:p>
          <a:p>
            <a:pPr marL="0" indent="0">
              <a:buNone/>
            </a:pPr>
            <a:r>
              <a:rPr lang="en-GB" b="1" dirty="0"/>
              <a:t>Peak-dose dyskinesia</a:t>
            </a:r>
            <a:r>
              <a:rPr lang="en-GB" dirty="0"/>
              <a:t>: Occurs when levodopa concentrations peak.</a:t>
            </a:r>
          </a:p>
          <a:p>
            <a:pPr marL="0" indent="0">
              <a:buNone/>
            </a:pPr>
            <a:r>
              <a:rPr lang="en-GB" b="1" dirty="0"/>
              <a:t>Diphasic dyskinesia</a:t>
            </a:r>
            <a:r>
              <a:rPr lang="en-GB" dirty="0"/>
              <a:t>: Appears during the onset or wearing-off of levodopa.</a:t>
            </a:r>
          </a:p>
          <a:p>
            <a:pPr marL="0" indent="0">
              <a:buNone/>
            </a:pPr>
            <a:r>
              <a:rPr lang="en-GB" b="1" dirty="0"/>
              <a:t>Off-dystonia</a:t>
            </a:r>
            <a:r>
              <a:rPr lang="en-GB" dirty="0"/>
              <a:t>: Seen when medication levels are low.</a:t>
            </a:r>
          </a:p>
          <a:p>
            <a:pPr>
              <a:buFont typeface="Arial" panose="020B0604020202020204" pitchFamily="34" charset="0"/>
              <a:buChar char="•"/>
            </a:pPr>
            <a:endParaRPr lang="en-GB" b="1" dirty="0"/>
          </a:p>
          <a:p>
            <a:pPr marL="0" indent="0">
              <a:buNone/>
            </a:pPr>
            <a:r>
              <a:rPr lang="en-GB" b="1" dirty="0"/>
              <a:t>Pathophysiology</a:t>
            </a:r>
            <a:r>
              <a:rPr lang="en-GB" dirty="0"/>
              <a:t>:</a:t>
            </a:r>
          </a:p>
          <a:p>
            <a:pPr marL="0" indent="0">
              <a:buNone/>
            </a:pPr>
            <a:r>
              <a:rPr lang="en-GB" dirty="0"/>
              <a:t>Altered basal ganglia circuits due to chronic dopaminergic stimulation &amp; increased sensitivity of dopamine receptors and aberrant </a:t>
            </a:r>
            <a:r>
              <a:rPr lang="en-GB" dirty="0" err="1"/>
              <a:t>signaling</a:t>
            </a:r>
            <a:r>
              <a:rPr lang="en-GB" dirty="0"/>
              <a:t>.</a:t>
            </a:r>
          </a:p>
          <a:p>
            <a:pPr marL="0" indent="0">
              <a:buNone/>
            </a:pPr>
            <a:endParaRPr lang="en-GB" b="1" dirty="0"/>
          </a:p>
          <a:p>
            <a:pPr marL="0" indent="0">
              <a:buNone/>
            </a:pPr>
            <a:r>
              <a:rPr lang="en-GB" b="1" dirty="0"/>
              <a:t>Importance of Assessment:</a:t>
            </a:r>
          </a:p>
          <a:p>
            <a:r>
              <a:rPr lang="en-GB" dirty="0"/>
              <a:t>  - Optimizes treatment strategies.</a:t>
            </a:r>
          </a:p>
          <a:p>
            <a:r>
              <a:rPr lang="en-GB" dirty="0"/>
              <a:t>  - Enhances patient quality of life by minimizing fluctuations.</a:t>
            </a:r>
          </a:p>
          <a:p>
            <a:endParaRPr lang="en-SI" dirty="0"/>
          </a:p>
        </p:txBody>
      </p:sp>
    </p:spTree>
    <p:extLst>
      <p:ext uri="{BB962C8B-B14F-4D97-AF65-F5344CB8AC3E}">
        <p14:creationId xmlns:p14="http://schemas.microsoft.com/office/powerpoint/2010/main" val="4151244634"/>
      </p:ext>
    </p:extLst>
  </p:cSld>
  <p:clrMapOvr>
    <a:masterClrMapping/>
  </p:clrMapOvr>
  <mc:AlternateContent xmlns:mc="http://schemas.openxmlformats.org/markup-compatibility/2006" xmlns:p14="http://schemas.microsoft.com/office/powerpoint/2010/main">
    <mc:Choice Requires="p14">
      <p:transition spd="slow" p14:dur="2000" advTm="96822"/>
    </mc:Choice>
    <mc:Fallback xmlns="">
      <p:transition spd="slow" advTm="96822"/>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21F91-9437-EE1F-C83F-B085B4713D54}"/>
              </a:ext>
            </a:extLst>
          </p:cNvPr>
          <p:cNvSpPr>
            <a:spLocks noGrp="1"/>
          </p:cNvSpPr>
          <p:nvPr>
            <p:ph type="title"/>
          </p:nvPr>
        </p:nvSpPr>
        <p:spPr>
          <a:xfrm>
            <a:off x="838200" y="0"/>
            <a:ext cx="10515600" cy="1325563"/>
          </a:xfrm>
        </p:spPr>
        <p:txBody>
          <a:bodyPr/>
          <a:lstStyle/>
          <a:p>
            <a:pPr algn="ctr"/>
            <a:r>
              <a:rPr lang="en-GB" dirty="0">
                <a:solidFill>
                  <a:srgbClr val="C00000"/>
                </a:solidFill>
              </a:rPr>
              <a:t>A</a:t>
            </a:r>
            <a:r>
              <a:rPr lang="en-SI" dirty="0">
                <a:solidFill>
                  <a:srgbClr val="C00000"/>
                </a:solidFill>
              </a:rPr>
              <a:t>SSESSMENT OF DYSKINESIA</a:t>
            </a:r>
          </a:p>
        </p:txBody>
      </p:sp>
      <p:sp>
        <p:nvSpPr>
          <p:cNvPr id="3" name="Content Placeholder 2">
            <a:extLst>
              <a:ext uri="{FF2B5EF4-FFF2-40B4-BE49-F238E27FC236}">
                <a16:creationId xmlns:a16="http://schemas.microsoft.com/office/drawing/2014/main" id="{2E3E8C4F-37EE-D32D-A93A-EA858A136FE8}"/>
              </a:ext>
            </a:extLst>
          </p:cNvPr>
          <p:cNvSpPr>
            <a:spLocks noGrp="1"/>
          </p:cNvSpPr>
          <p:nvPr>
            <p:ph idx="1"/>
          </p:nvPr>
        </p:nvSpPr>
        <p:spPr>
          <a:xfrm>
            <a:off x="179294" y="1094041"/>
            <a:ext cx="9873010" cy="4652963"/>
          </a:xfrm>
        </p:spPr>
        <p:txBody>
          <a:bodyPr>
            <a:normAutofit lnSpcReduction="10000"/>
          </a:bodyPr>
          <a:lstStyle/>
          <a:p>
            <a:pPr algn="l"/>
            <a:r>
              <a:rPr lang="en-GB" sz="3200" i="0" dirty="0">
                <a:solidFill>
                  <a:srgbClr val="374151"/>
                </a:solidFill>
                <a:effectLst/>
              </a:rPr>
              <a:t>Unified Dyskinesia Rating Scale (</a:t>
            </a:r>
            <a:r>
              <a:rPr lang="en-GB" sz="3200" i="0" dirty="0" err="1">
                <a:solidFill>
                  <a:srgbClr val="374151"/>
                </a:solidFill>
                <a:effectLst/>
              </a:rPr>
              <a:t>UDysRS</a:t>
            </a:r>
            <a:r>
              <a:rPr lang="en-GB" sz="3200" i="0" dirty="0">
                <a:solidFill>
                  <a:srgbClr val="374151"/>
                </a:solidFill>
                <a:effectLst/>
              </a:rPr>
              <a:t>)</a:t>
            </a:r>
          </a:p>
          <a:p>
            <a:pPr algn="l"/>
            <a:r>
              <a:rPr lang="en-GB" sz="3200" i="0" dirty="0">
                <a:solidFill>
                  <a:srgbClr val="374151"/>
                </a:solidFill>
                <a:effectLst/>
              </a:rPr>
              <a:t>Abnormal Involuntary Movement Scale (AIMS)</a:t>
            </a:r>
          </a:p>
          <a:p>
            <a:pPr algn="l"/>
            <a:r>
              <a:rPr lang="en-GB" sz="3200" i="0" dirty="0">
                <a:solidFill>
                  <a:srgbClr val="374151"/>
                </a:solidFill>
                <a:effectLst/>
              </a:rPr>
              <a:t>SCOPA Motor Fluctuations Scale (SCOPA-</a:t>
            </a:r>
            <a:r>
              <a:rPr lang="en-GB" sz="3200" i="0" dirty="0" err="1">
                <a:solidFill>
                  <a:srgbClr val="374151"/>
                </a:solidFill>
                <a:effectLst/>
              </a:rPr>
              <a:t>Motorfluct</a:t>
            </a:r>
            <a:r>
              <a:rPr lang="en-GB" sz="3200" i="0" dirty="0">
                <a:solidFill>
                  <a:srgbClr val="374151"/>
                </a:solidFill>
                <a:effectLst/>
              </a:rPr>
              <a:t>)</a:t>
            </a:r>
          </a:p>
          <a:p>
            <a:pPr algn="l"/>
            <a:r>
              <a:rPr lang="en-GB" sz="3200" i="0" dirty="0">
                <a:solidFill>
                  <a:srgbClr val="374151"/>
                </a:solidFill>
                <a:effectLst/>
              </a:rPr>
              <a:t>Rush Dyskinesia Rating Scale (RDRS)</a:t>
            </a:r>
          </a:p>
          <a:p>
            <a:pPr algn="l"/>
            <a:r>
              <a:rPr lang="en-GB" sz="3200" i="0" dirty="0">
                <a:solidFill>
                  <a:srgbClr val="374151"/>
                </a:solidFill>
                <a:effectLst/>
              </a:rPr>
              <a:t>Lang-</a:t>
            </a:r>
            <a:r>
              <a:rPr lang="en-GB" sz="3200" i="0" dirty="0" err="1">
                <a:solidFill>
                  <a:srgbClr val="374151"/>
                </a:solidFill>
                <a:effectLst/>
              </a:rPr>
              <a:t>Fahn</a:t>
            </a:r>
            <a:r>
              <a:rPr lang="en-GB" sz="3200" i="0" dirty="0">
                <a:solidFill>
                  <a:srgbClr val="374151"/>
                </a:solidFill>
                <a:effectLst/>
              </a:rPr>
              <a:t> Activities of Daily Living Dyskinesia Scale (LF-ADLDS)</a:t>
            </a:r>
          </a:p>
          <a:p>
            <a:pPr algn="l"/>
            <a:r>
              <a:rPr lang="en-GB" sz="3200" i="0" dirty="0">
                <a:solidFill>
                  <a:srgbClr val="374151"/>
                </a:solidFill>
                <a:effectLst/>
              </a:rPr>
              <a:t>Patient Dyskinesia Questionnaire (PDQ)</a:t>
            </a:r>
          </a:p>
          <a:p>
            <a:pPr algn="l"/>
            <a:r>
              <a:rPr lang="en-GB" sz="3200" i="0" dirty="0">
                <a:solidFill>
                  <a:srgbClr val="374151"/>
                </a:solidFill>
                <a:effectLst/>
              </a:rPr>
              <a:t>Clinical Global Impression of Change in Dyskinesia (CGIC-Dyskinesia)</a:t>
            </a:r>
          </a:p>
          <a:p>
            <a:endParaRPr lang="en-SI" dirty="0"/>
          </a:p>
        </p:txBody>
      </p:sp>
    </p:spTree>
    <p:extLst>
      <p:ext uri="{BB962C8B-B14F-4D97-AF65-F5344CB8AC3E}">
        <p14:creationId xmlns:p14="http://schemas.microsoft.com/office/powerpoint/2010/main" val="1598609523"/>
      </p:ext>
    </p:extLst>
  </p:cSld>
  <p:clrMapOvr>
    <a:masterClrMapping/>
  </p:clrMapOvr>
  <mc:AlternateContent xmlns:mc="http://schemas.openxmlformats.org/markup-compatibility/2006" xmlns:p14="http://schemas.microsoft.com/office/powerpoint/2010/main">
    <mc:Choice Requires="p14">
      <p:transition spd="slow" p14:dur="2000" advTm="208525"/>
    </mc:Choice>
    <mc:Fallback xmlns="">
      <p:transition spd="slow" advTm="20852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C77B8-4463-2A84-5D89-352E4F10F2AA}"/>
              </a:ext>
            </a:extLst>
          </p:cNvPr>
          <p:cNvSpPr>
            <a:spLocks noGrp="1"/>
          </p:cNvSpPr>
          <p:nvPr>
            <p:ph type="title"/>
          </p:nvPr>
        </p:nvSpPr>
        <p:spPr/>
        <p:txBody>
          <a:bodyPr/>
          <a:lstStyle/>
          <a:p>
            <a:pPr algn="ctr"/>
            <a:r>
              <a:rPr lang="en-SI" dirty="0">
                <a:solidFill>
                  <a:srgbClr val="C00000"/>
                </a:solidFill>
              </a:rPr>
              <a:t>PD: MOTOR SYMPTOMS AND SIGNS</a:t>
            </a:r>
          </a:p>
        </p:txBody>
      </p:sp>
      <p:sp>
        <p:nvSpPr>
          <p:cNvPr id="6" name="Text Placeholder 5">
            <a:extLst>
              <a:ext uri="{FF2B5EF4-FFF2-40B4-BE49-F238E27FC236}">
                <a16:creationId xmlns:a16="http://schemas.microsoft.com/office/drawing/2014/main" id="{CDA3D8D4-B9BC-D896-EFB6-171C8142401F}"/>
              </a:ext>
            </a:extLst>
          </p:cNvPr>
          <p:cNvSpPr>
            <a:spLocks noGrp="1"/>
          </p:cNvSpPr>
          <p:nvPr>
            <p:ph type="body" idx="1"/>
          </p:nvPr>
        </p:nvSpPr>
        <p:spPr/>
        <p:txBody>
          <a:bodyPr/>
          <a:lstStyle/>
          <a:p>
            <a:r>
              <a:rPr lang="en-SI" dirty="0">
                <a:solidFill>
                  <a:srgbClr val="C00000"/>
                </a:solidFill>
              </a:rPr>
              <a:t>Main</a:t>
            </a:r>
          </a:p>
        </p:txBody>
      </p:sp>
      <p:sp>
        <p:nvSpPr>
          <p:cNvPr id="4" name="Content Placeholder 3">
            <a:extLst>
              <a:ext uri="{FF2B5EF4-FFF2-40B4-BE49-F238E27FC236}">
                <a16:creationId xmlns:a16="http://schemas.microsoft.com/office/drawing/2014/main" id="{9E1227CA-6B06-D886-30B9-8CAE90935DD7}"/>
              </a:ext>
            </a:extLst>
          </p:cNvPr>
          <p:cNvSpPr>
            <a:spLocks noGrp="1"/>
          </p:cNvSpPr>
          <p:nvPr>
            <p:ph sz="half" idx="2"/>
          </p:nvPr>
        </p:nvSpPr>
        <p:spPr>
          <a:xfrm>
            <a:off x="839788" y="3006725"/>
            <a:ext cx="5157787" cy="3182937"/>
          </a:xfrm>
        </p:spPr>
        <p:txBody>
          <a:bodyPr>
            <a:normAutofit/>
          </a:bodyPr>
          <a:lstStyle/>
          <a:p>
            <a:pPr algn="l"/>
            <a:r>
              <a:rPr lang="en-GB" i="0" dirty="0">
                <a:solidFill>
                  <a:srgbClr val="0D0D0D"/>
                </a:solidFill>
                <a:effectLst/>
                <a:highlight>
                  <a:srgbClr val="FFFFFF"/>
                </a:highlight>
                <a:latin typeface="ui-sans-serif"/>
              </a:rPr>
              <a:t>Tremor</a:t>
            </a:r>
            <a:endParaRPr lang="en-GB" dirty="0">
              <a:solidFill>
                <a:srgbClr val="0D0D0D"/>
              </a:solidFill>
              <a:highlight>
                <a:srgbClr val="FFFFFF"/>
              </a:highlight>
              <a:latin typeface="ui-sans-serif"/>
            </a:endParaRPr>
          </a:p>
          <a:p>
            <a:pPr algn="l"/>
            <a:r>
              <a:rPr lang="en-GB" i="0" dirty="0">
                <a:solidFill>
                  <a:srgbClr val="0D0D0D"/>
                </a:solidFill>
                <a:effectLst/>
                <a:highlight>
                  <a:srgbClr val="FFFFFF"/>
                </a:highlight>
                <a:latin typeface="ui-sans-serif"/>
              </a:rPr>
              <a:t>Bradykinesia</a:t>
            </a:r>
            <a:endParaRPr lang="en-GB" dirty="0">
              <a:solidFill>
                <a:srgbClr val="0D0D0D"/>
              </a:solidFill>
              <a:highlight>
                <a:srgbClr val="FFFFFF"/>
              </a:highlight>
              <a:latin typeface="ui-sans-serif"/>
            </a:endParaRPr>
          </a:p>
          <a:p>
            <a:pPr algn="l"/>
            <a:r>
              <a:rPr lang="en-GB" dirty="0">
                <a:solidFill>
                  <a:srgbClr val="0D0D0D"/>
                </a:solidFill>
                <a:highlight>
                  <a:srgbClr val="FFFFFF"/>
                </a:highlight>
                <a:latin typeface="ui-sans-serif"/>
              </a:rPr>
              <a:t>Hypokinesia</a:t>
            </a:r>
          </a:p>
          <a:p>
            <a:pPr algn="l"/>
            <a:r>
              <a:rPr lang="en-GB" i="0" dirty="0">
                <a:solidFill>
                  <a:srgbClr val="0D0D0D"/>
                </a:solidFill>
                <a:effectLst/>
                <a:highlight>
                  <a:srgbClr val="FFFFFF"/>
                </a:highlight>
                <a:latin typeface="ui-sans-serif"/>
              </a:rPr>
              <a:t>Rigidity</a:t>
            </a:r>
            <a:endParaRPr lang="en-GB" dirty="0">
              <a:solidFill>
                <a:srgbClr val="0D0D0D"/>
              </a:solidFill>
              <a:highlight>
                <a:srgbClr val="FFFFFF"/>
              </a:highlight>
              <a:latin typeface="ui-sans-serif"/>
            </a:endParaRPr>
          </a:p>
          <a:p>
            <a:pPr algn="l"/>
            <a:r>
              <a:rPr lang="en-GB" i="0" dirty="0">
                <a:solidFill>
                  <a:srgbClr val="0D0D0D"/>
                </a:solidFill>
                <a:effectLst/>
                <a:highlight>
                  <a:srgbClr val="FFFFFF"/>
                </a:highlight>
                <a:latin typeface="ui-sans-serif"/>
              </a:rPr>
              <a:t>Postural instability</a:t>
            </a:r>
            <a:endParaRPr lang="en-SI" dirty="0"/>
          </a:p>
        </p:txBody>
      </p:sp>
      <p:sp>
        <p:nvSpPr>
          <p:cNvPr id="7" name="Text Placeholder 6">
            <a:extLst>
              <a:ext uri="{FF2B5EF4-FFF2-40B4-BE49-F238E27FC236}">
                <a16:creationId xmlns:a16="http://schemas.microsoft.com/office/drawing/2014/main" id="{B162BBDD-C672-C4BB-4928-ACA28C89E107}"/>
              </a:ext>
            </a:extLst>
          </p:cNvPr>
          <p:cNvSpPr>
            <a:spLocks noGrp="1"/>
          </p:cNvSpPr>
          <p:nvPr>
            <p:ph type="body" sz="quarter" idx="3"/>
          </p:nvPr>
        </p:nvSpPr>
        <p:spPr/>
        <p:txBody>
          <a:bodyPr/>
          <a:lstStyle/>
          <a:p>
            <a:r>
              <a:rPr lang="en-SI" dirty="0">
                <a:solidFill>
                  <a:srgbClr val="C00000"/>
                </a:solidFill>
              </a:rPr>
              <a:t>Also</a:t>
            </a:r>
          </a:p>
        </p:txBody>
      </p:sp>
      <p:sp>
        <p:nvSpPr>
          <p:cNvPr id="8" name="Content Placeholder 7">
            <a:extLst>
              <a:ext uri="{FF2B5EF4-FFF2-40B4-BE49-F238E27FC236}">
                <a16:creationId xmlns:a16="http://schemas.microsoft.com/office/drawing/2014/main" id="{4F888237-E4B3-CEBE-ED67-00F39B78E741}"/>
              </a:ext>
            </a:extLst>
          </p:cNvPr>
          <p:cNvSpPr>
            <a:spLocks noGrp="1"/>
          </p:cNvSpPr>
          <p:nvPr>
            <p:ph sz="quarter" idx="4"/>
          </p:nvPr>
        </p:nvSpPr>
        <p:spPr>
          <a:xfrm>
            <a:off x="6172200" y="3006725"/>
            <a:ext cx="5183188" cy="3182938"/>
          </a:xfrm>
        </p:spPr>
        <p:txBody>
          <a:bodyPr>
            <a:normAutofit/>
          </a:bodyPr>
          <a:lstStyle/>
          <a:p>
            <a:pPr algn="l"/>
            <a:r>
              <a:rPr lang="en-GB" i="0" dirty="0">
                <a:solidFill>
                  <a:srgbClr val="0D0D0D"/>
                </a:solidFill>
                <a:effectLst/>
                <a:highlight>
                  <a:srgbClr val="FFFFFF"/>
                </a:highlight>
                <a:latin typeface="ui-sans-serif"/>
              </a:rPr>
              <a:t>Reduced facial expression (hypomimia):</a:t>
            </a:r>
          </a:p>
          <a:p>
            <a:pPr algn="l"/>
            <a:r>
              <a:rPr lang="en-GB" i="0" dirty="0" err="1">
                <a:solidFill>
                  <a:srgbClr val="0D0D0D"/>
                </a:solidFill>
                <a:effectLst/>
                <a:highlight>
                  <a:srgbClr val="FFFFFF"/>
                </a:highlight>
                <a:latin typeface="ui-sans-serif"/>
              </a:rPr>
              <a:t>Micrographia</a:t>
            </a:r>
            <a:endParaRPr lang="en-GB" dirty="0">
              <a:solidFill>
                <a:srgbClr val="0D0D0D"/>
              </a:solidFill>
              <a:highlight>
                <a:srgbClr val="FFFFFF"/>
              </a:highlight>
              <a:latin typeface="ui-sans-serif"/>
            </a:endParaRPr>
          </a:p>
          <a:p>
            <a:pPr algn="l"/>
            <a:r>
              <a:rPr lang="en-GB" i="0" dirty="0">
                <a:solidFill>
                  <a:srgbClr val="0D0D0D"/>
                </a:solidFill>
                <a:effectLst/>
                <a:highlight>
                  <a:srgbClr val="FFFFFF"/>
                </a:highlight>
                <a:latin typeface="ui-sans-serif"/>
              </a:rPr>
              <a:t>Freezing of gait</a:t>
            </a:r>
            <a:endParaRPr lang="en-GB" dirty="0">
              <a:solidFill>
                <a:srgbClr val="0D0D0D"/>
              </a:solidFill>
              <a:highlight>
                <a:srgbClr val="FFFFFF"/>
              </a:highlight>
              <a:latin typeface="ui-sans-serif"/>
            </a:endParaRPr>
          </a:p>
          <a:p>
            <a:pPr algn="l"/>
            <a:r>
              <a:rPr lang="en-GB" i="0" dirty="0">
                <a:solidFill>
                  <a:srgbClr val="0D0D0D"/>
                </a:solidFill>
                <a:effectLst/>
                <a:highlight>
                  <a:srgbClr val="FFFFFF"/>
                </a:highlight>
                <a:latin typeface="ui-sans-serif"/>
              </a:rPr>
              <a:t>Dyskinesia</a:t>
            </a:r>
            <a:endParaRPr lang="en-GB" dirty="0">
              <a:solidFill>
                <a:srgbClr val="0D0D0D"/>
              </a:solidFill>
              <a:highlight>
                <a:srgbClr val="FFFFFF"/>
              </a:highlight>
              <a:latin typeface="ui-sans-serif"/>
            </a:endParaRPr>
          </a:p>
          <a:p>
            <a:pPr algn="l"/>
            <a:r>
              <a:rPr lang="en-GB" i="0" dirty="0">
                <a:solidFill>
                  <a:srgbClr val="0D0D0D"/>
                </a:solidFill>
                <a:effectLst/>
                <a:highlight>
                  <a:srgbClr val="FFFFFF"/>
                </a:highlight>
                <a:latin typeface="ui-sans-serif"/>
              </a:rPr>
              <a:t>Akinesia</a:t>
            </a:r>
          </a:p>
          <a:p>
            <a:endParaRPr lang="en-SI" dirty="0"/>
          </a:p>
        </p:txBody>
      </p:sp>
    </p:spTree>
    <p:extLst>
      <p:ext uri="{BB962C8B-B14F-4D97-AF65-F5344CB8AC3E}">
        <p14:creationId xmlns:p14="http://schemas.microsoft.com/office/powerpoint/2010/main" val="2977382546"/>
      </p:ext>
    </p:extLst>
  </p:cSld>
  <p:clrMapOvr>
    <a:masterClrMapping/>
  </p:clrMapOvr>
  <mc:AlternateContent xmlns:mc="http://schemas.openxmlformats.org/markup-compatibility/2006" xmlns:p14="http://schemas.microsoft.com/office/powerpoint/2010/main">
    <mc:Choice Requires="p14">
      <p:transition spd="slow" p14:dur="2000" advTm="34341"/>
    </mc:Choice>
    <mc:Fallback xmlns="">
      <p:transition spd="slow" advTm="34341"/>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E772B-5C17-2283-A90A-0DF806F0BEE7}"/>
              </a:ext>
            </a:extLst>
          </p:cNvPr>
          <p:cNvSpPr>
            <a:spLocks noGrp="1"/>
          </p:cNvSpPr>
          <p:nvPr>
            <p:ph type="title"/>
          </p:nvPr>
        </p:nvSpPr>
        <p:spPr/>
        <p:txBody>
          <a:bodyPr>
            <a:normAutofit/>
          </a:bodyPr>
          <a:lstStyle/>
          <a:p>
            <a:pPr algn="ctr"/>
            <a:r>
              <a:rPr lang="en-SI" sz="4400" kern="100"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DYSKINESIA</a:t>
            </a:r>
            <a:br>
              <a:rPr lang="en-SI" sz="4400" kern="100" dirty="0">
                <a:effectLst/>
                <a:latin typeface="Aptos" panose="020B0004020202020204" pitchFamily="34" charset="0"/>
                <a:ea typeface="Aptos" panose="020B0004020202020204" pitchFamily="34" charset="0"/>
                <a:cs typeface="Times New Roman" panose="02020603050405020304" pitchFamily="18" charset="0"/>
              </a:rPr>
            </a:br>
            <a:endParaRPr lang="en-SI" dirty="0"/>
          </a:p>
        </p:txBody>
      </p:sp>
      <p:sp>
        <p:nvSpPr>
          <p:cNvPr id="4" name="Text Placeholder 3">
            <a:extLst>
              <a:ext uri="{FF2B5EF4-FFF2-40B4-BE49-F238E27FC236}">
                <a16:creationId xmlns:a16="http://schemas.microsoft.com/office/drawing/2014/main" id="{1CD142CC-099A-BC27-6796-50C23BC7026C}"/>
              </a:ext>
            </a:extLst>
          </p:cNvPr>
          <p:cNvSpPr>
            <a:spLocks noGrp="1"/>
          </p:cNvSpPr>
          <p:nvPr>
            <p:ph type="body" idx="1"/>
          </p:nvPr>
        </p:nvSpPr>
        <p:spPr>
          <a:xfrm>
            <a:off x="757492" y="950246"/>
            <a:ext cx="5157787" cy="823912"/>
          </a:xfrm>
        </p:spPr>
        <p:txBody>
          <a:bodyPr/>
          <a:lstStyle/>
          <a:p>
            <a:r>
              <a:rPr lang="en-SI" dirty="0">
                <a:solidFill>
                  <a:srgbClr val="C00000"/>
                </a:solidFill>
              </a:rPr>
              <a:t>Objective assesment</a:t>
            </a:r>
          </a:p>
        </p:txBody>
      </p:sp>
      <p:sp>
        <p:nvSpPr>
          <p:cNvPr id="3" name="Content Placeholder 2">
            <a:extLst>
              <a:ext uri="{FF2B5EF4-FFF2-40B4-BE49-F238E27FC236}">
                <a16:creationId xmlns:a16="http://schemas.microsoft.com/office/drawing/2014/main" id="{4E40C1F9-F670-1990-CA92-42BC9350ED79}"/>
              </a:ext>
            </a:extLst>
          </p:cNvPr>
          <p:cNvSpPr>
            <a:spLocks noGrp="1"/>
          </p:cNvSpPr>
          <p:nvPr>
            <p:ph sz="half" idx="2"/>
          </p:nvPr>
        </p:nvSpPr>
        <p:spPr>
          <a:xfrm>
            <a:off x="757492" y="1774158"/>
            <a:ext cx="5157787" cy="3684588"/>
          </a:xfrm>
        </p:spPr>
        <p:txBody>
          <a:bodyPr>
            <a:normAutofit fontScale="25000" lnSpcReduction="20000"/>
          </a:bodyPr>
          <a:lstStyle/>
          <a:p>
            <a:pPr marL="0" indent="0">
              <a:buNone/>
            </a:pPr>
            <a:endParaRPr lang="en-SI" sz="80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SI" sz="8000" b="1" kern="100" dirty="0">
                <a:effectLst/>
                <a:latin typeface="Aptos" panose="020B0004020202020204" pitchFamily="34" charset="0"/>
                <a:ea typeface="Aptos" panose="020B0004020202020204" pitchFamily="34" charset="0"/>
                <a:cs typeface="Times New Roman" panose="02020603050405020304" pitchFamily="18" charset="0"/>
              </a:rPr>
              <a:t>Accelerometry</a:t>
            </a:r>
            <a:r>
              <a:rPr lang="en-SI" sz="8000" kern="100" dirty="0">
                <a:effectLst/>
                <a:latin typeface="Aptos" panose="020B0004020202020204" pitchFamily="34" charset="0"/>
                <a:ea typeface="Aptos" panose="020B0004020202020204" pitchFamily="34" charset="0"/>
                <a:cs typeface="Times New Roman" panose="02020603050405020304" pitchFamily="18" charset="0"/>
              </a:rPr>
              <a:t>: Uses wearable sensors to measure movement patterns quantitatively.</a:t>
            </a:r>
          </a:p>
          <a:p>
            <a:r>
              <a:rPr lang="en-SI" sz="8000" kern="100" dirty="0">
                <a:effectLst/>
                <a:latin typeface="Aptos" panose="020B0004020202020204" pitchFamily="34" charset="0"/>
                <a:ea typeface="Aptos" panose="020B0004020202020204" pitchFamily="34" charset="0"/>
                <a:cs typeface="Times New Roman" panose="02020603050405020304" pitchFamily="18" charset="0"/>
              </a:rPr>
              <a:t>Pros: Provides continuous data; high sensitivity.</a:t>
            </a:r>
          </a:p>
          <a:p>
            <a:r>
              <a:rPr lang="en-SI" sz="8000" kern="100" dirty="0">
                <a:effectLst/>
                <a:latin typeface="Aptos" panose="020B0004020202020204" pitchFamily="34" charset="0"/>
                <a:ea typeface="Aptos" panose="020B0004020202020204" pitchFamily="34" charset="0"/>
                <a:cs typeface="Times New Roman" panose="02020603050405020304" pitchFamily="18" charset="0"/>
              </a:rPr>
              <a:t>Cons: Requires technical expertise; data interpretation can be complex.</a:t>
            </a:r>
          </a:p>
          <a:p>
            <a:pPr marL="0" indent="0">
              <a:buNone/>
            </a:pPr>
            <a:endParaRPr lang="en-SI" sz="80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SI" sz="8000" b="1" kern="100" dirty="0">
                <a:effectLst/>
                <a:latin typeface="Aptos" panose="020B0004020202020204" pitchFamily="34" charset="0"/>
                <a:ea typeface="Aptos" panose="020B0004020202020204" pitchFamily="34" charset="0"/>
                <a:cs typeface="Times New Roman" panose="02020603050405020304" pitchFamily="18" charset="0"/>
              </a:rPr>
              <a:t>Electromyography (EMG): </a:t>
            </a:r>
            <a:r>
              <a:rPr lang="en-SI" sz="8000" kern="100" dirty="0">
                <a:effectLst/>
                <a:latin typeface="Aptos" panose="020B0004020202020204" pitchFamily="34" charset="0"/>
                <a:ea typeface="Aptos" panose="020B0004020202020204" pitchFamily="34" charset="0"/>
                <a:cs typeface="Times New Roman" panose="02020603050405020304" pitchFamily="18" charset="0"/>
              </a:rPr>
              <a:t>Measures muscle electrical activity to detect involuntary movements.</a:t>
            </a:r>
          </a:p>
          <a:p>
            <a:r>
              <a:rPr lang="en-SI" sz="8000" kern="100" dirty="0">
                <a:effectLst/>
                <a:latin typeface="Aptos" panose="020B0004020202020204" pitchFamily="34" charset="0"/>
                <a:ea typeface="Aptos" panose="020B0004020202020204" pitchFamily="34" charset="0"/>
                <a:cs typeface="Times New Roman" panose="02020603050405020304" pitchFamily="18" charset="0"/>
              </a:rPr>
              <a:t>Pros: Detailed muscle activity data.</a:t>
            </a:r>
          </a:p>
          <a:p>
            <a:r>
              <a:rPr lang="en-SI" sz="8000" kern="100" dirty="0">
                <a:effectLst/>
                <a:latin typeface="Aptos" panose="020B0004020202020204" pitchFamily="34" charset="0"/>
                <a:ea typeface="Aptos" panose="020B0004020202020204" pitchFamily="34" charset="0"/>
                <a:cs typeface="Times New Roman" panose="02020603050405020304" pitchFamily="18" charset="0"/>
              </a:rPr>
              <a:t>Cons: Invasive; requires specialized equipment and skills.</a:t>
            </a:r>
          </a:p>
          <a:p>
            <a:pPr marL="0" indent="0">
              <a:buNone/>
            </a:pPr>
            <a:endParaRPr lang="en-SI"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A68B3FCF-E104-BA08-066F-153F822A998E}"/>
              </a:ext>
            </a:extLst>
          </p:cNvPr>
          <p:cNvSpPr>
            <a:spLocks noGrp="1"/>
          </p:cNvSpPr>
          <p:nvPr>
            <p:ph type="body" sz="quarter" idx="3"/>
          </p:nvPr>
        </p:nvSpPr>
        <p:spPr>
          <a:xfrm>
            <a:off x="6089904" y="950246"/>
            <a:ext cx="5183188" cy="823912"/>
          </a:xfrm>
        </p:spPr>
        <p:txBody>
          <a:bodyPr/>
          <a:lstStyle/>
          <a:p>
            <a:r>
              <a:rPr lang="en-GB" dirty="0">
                <a:solidFill>
                  <a:srgbClr val="C00000"/>
                </a:solidFill>
              </a:rPr>
              <a:t>S</a:t>
            </a:r>
            <a:r>
              <a:rPr lang="en-SI" dirty="0">
                <a:solidFill>
                  <a:srgbClr val="C00000"/>
                </a:solidFill>
              </a:rPr>
              <a:t>ubjective assesment</a:t>
            </a:r>
          </a:p>
        </p:txBody>
      </p:sp>
      <p:sp>
        <p:nvSpPr>
          <p:cNvPr id="6" name="Content Placeholder 5">
            <a:extLst>
              <a:ext uri="{FF2B5EF4-FFF2-40B4-BE49-F238E27FC236}">
                <a16:creationId xmlns:a16="http://schemas.microsoft.com/office/drawing/2014/main" id="{8733E231-3274-8487-00E4-28746909E689}"/>
              </a:ext>
            </a:extLst>
          </p:cNvPr>
          <p:cNvSpPr>
            <a:spLocks noGrp="1"/>
          </p:cNvSpPr>
          <p:nvPr>
            <p:ph sz="quarter" idx="4"/>
          </p:nvPr>
        </p:nvSpPr>
        <p:spPr>
          <a:xfrm>
            <a:off x="6089904" y="1774158"/>
            <a:ext cx="4816394" cy="3684588"/>
          </a:xfrm>
        </p:spPr>
        <p:txBody>
          <a:bodyPr>
            <a:normAutofit fontScale="25000" lnSpcReduction="20000"/>
          </a:bodyPr>
          <a:lstStyle/>
          <a:p>
            <a:pPr marL="0" indent="0">
              <a:buNone/>
            </a:pPr>
            <a:r>
              <a:rPr lang="en-SI" sz="9600" kern="100" dirty="0">
                <a:effectLst/>
                <a:latin typeface="Aptos" panose="020B0004020202020204" pitchFamily="34" charset="0"/>
                <a:ea typeface="Aptos" panose="020B0004020202020204" pitchFamily="34" charset="0"/>
                <a:cs typeface="Times New Roman" panose="02020603050405020304" pitchFamily="18" charset="0"/>
              </a:rPr>
              <a:t> </a:t>
            </a:r>
          </a:p>
          <a:p>
            <a:pPr marL="0" indent="0">
              <a:buNone/>
            </a:pPr>
            <a:r>
              <a:rPr lang="en-SI" sz="8000" b="1" kern="100" dirty="0">
                <a:effectLst/>
                <a:latin typeface="Aptos" panose="020B0004020202020204" pitchFamily="34" charset="0"/>
                <a:ea typeface="Aptos" panose="020B0004020202020204" pitchFamily="34" charset="0"/>
                <a:cs typeface="Times New Roman" panose="02020603050405020304" pitchFamily="18" charset="0"/>
              </a:rPr>
              <a:t>Clinical Observation</a:t>
            </a:r>
            <a:r>
              <a:rPr lang="en-SI" sz="8000" kern="100" dirty="0">
                <a:effectLst/>
                <a:latin typeface="Aptos" panose="020B0004020202020204" pitchFamily="34" charset="0"/>
                <a:ea typeface="Aptos" panose="020B0004020202020204" pitchFamily="34" charset="0"/>
                <a:cs typeface="Times New Roman" panose="02020603050405020304" pitchFamily="18" charset="0"/>
              </a:rPr>
              <a:t>: Neurologist observes and rates dyskinesia severity during clinical visits.</a:t>
            </a:r>
          </a:p>
          <a:p>
            <a:r>
              <a:rPr lang="en-SI" sz="8000" kern="100" dirty="0">
                <a:effectLst/>
                <a:latin typeface="Aptos" panose="020B0004020202020204" pitchFamily="34" charset="0"/>
                <a:ea typeface="Aptos" panose="020B0004020202020204" pitchFamily="34" charset="0"/>
                <a:cs typeface="Times New Roman" panose="02020603050405020304" pitchFamily="18" charset="0"/>
              </a:rPr>
              <a:t>Pros: Non-invasive; standard part of clinical evaluation.</a:t>
            </a:r>
          </a:p>
          <a:p>
            <a:r>
              <a:rPr lang="en-SI" sz="8000" kern="100" dirty="0">
                <a:effectLst/>
                <a:latin typeface="Aptos" panose="020B0004020202020204" pitchFamily="34" charset="0"/>
                <a:ea typeface="Aptos" panose="020B0004020202020204" pitchFamily="34" charset="0"/>
                <a:cs typeface="Times New Roman" panose="02020603050405020304" pitchFamily="18" charset="0"/>
              </a:rPr>
              <a:t>Cons: Subjective; limited to observation period.</a:t>
            </a:r>
          </a:p>
          <a:p>
            <a:pPr marL="0" indent="0">
              <a:buNone/>
            </a:pPr>
            <a:endParaRPr lang="en-SI" sz="80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SI" sz="8000" b="1" kern="100" dirty="0">
                <a:effectLst/>
                <a:latin typeface="Aptos" panose="020B0004020202020204" pitchFamily="34" charset="0"/>
                <a:ea typeface="Aptos" panose="020B0004020202020204" pitchFamily="34" charset="0"/>
                <a:cs typeface="Times New Roman" panose="02020603050405020304" pitchFamily="18" charset="0"/>
              </a:rPr>
              <a:t>Patient Diaries</a:t>
            </a:r>
            <a:r>
              <a:rPr lang="en-SI" sz="8000" kern="100" dirty="0">
                <a:effectLst/>
                <a:latin typeface="Aptos" panose="020B0004020202020204" pitchFamily="34" charset="0"/>
                <a:ea typeface="Aptos" panose="020B0004020202020204" pitchFamily="34" charset="0"/>
                <a:cs typeface="Times New Roman" panose="02020603050405020304" pitchFamily="18" charset="0"/>
              </a:rPr>
              <a:t>: Patients record their dyskinesia episodes and severity over time.</a:t>
            </a:r>
          </a:p>
          <a:p>
            <a:r>
              <a:rPr lang="en-SI" sz="8000" kern="100" dirty="0">
                <a:effectLst/>
                <a:latin typeface="Aptos" panose="020B0004020202020204" pitchFamily="34" charset="0"/>
                <a:ea typeface="Aptos" panose="020B0004020202020204" pitchFamily="34" charset="0"/>
                <a:cs typeface="Times New Roman" panose="02020603050405020304" pitchFamily="18" charset="0"/>
              </a:rPr>
              <a:t>Pros: Provides insight into daily variations; empowers patients.</a:t>
            </a:r>
          </a:p>
          <a:p>
            <a:r>
              <a:rPr lang="en-SI" sz="8000" dirty="0">
                <a:effectLst/>
                <a:latin typeface="Aptos" panose="020B0004020202020204" pitchFamily="34" charset="0"/>
                <a:ea typeface="Aptos" panose="020B0004020202020204" pitchFamily="34" charset="0"/>
                <a:cs typeface="Times New Roman" panose="02020603050405020304" pitchFamily="18" charset="0"/>
              </a:rPr>
              <a:t>Cons: Relies on patient compliance and accuracy</a:t>
            </a:r>
            <a:endParaRPr lang="en-SI" sz="8000" dirty="0"/>
          </a:p>
          <a:p>
            <a:endParaRPr lang="en-SI" dirty="0"/>
          </a:p>
        </p:txBody>
      </p:sp>
    </p:spTree>
    <p:extLst>
      <p:ext uri="{BB962C8B-B14F-4D97-AF65-F5344CB8AC3E}">
        <p14:creationId xmlns:p14="http://schemas.microsoft.com/office/powerpoint/2010/main" val="412359684"/>
      </p:ext>
    </p:extLst>
  </p:cSld>
  <p:clrMapOvr>
    <a:masterClrMapping/>
  </p:clrMapOvr>
  <mc:AlternateContent xmlns:mc="http://schemas.openxmlformats.org/markup-compatibility/2006" xmlns:p14="http://schemas.microsoft.com/office/powerpoint/2010/main">
    <mc:Choice Requires="p14">
      <p:transition spd="slow" p14:dur="2000" advTm="112953"/>
    </mc:Choice>
    <mc:Fallback xmlns="">
      <p:transition spd="slow" advTm="112953"/>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63D6D-41F6-77AC-203C-1717750245DD}"/>
              </a:ext>
            </a:extLst>
          </p:cNvPr>
          <p:cNvSpPr>
            <a:spLocks noGrp="1"/>
          </p:cNvSpPr>
          <p:nvPr>
            <p:ph type="title"/>
          </p:nvPr>
        </p:nvSpPr>
        <p:spPr>
          <a:xfrm>
            <a:off x="181155" y="365125"/>
            <a:ext cx="11172645" cy="1325563"/>
          </a:xfrm>
        </p:spPr>
        <p:txBody>
          <a:bodyPr>
            <a:normAutofit/>
          </a:bodyPr>
          <a:lstStyle/>
          <a:p>
            <a:pPr algn="ctr"/>
            <a:r>
              <a:rPr lang="en-SI" dirty="0">
                <a:solidFill>
                  <a:srgbClr val="C00000"/>
                </a:solidFill>
              </a:rPr>
              <a:t>IMPULSE CONTROL DISORDER</a:t>
            </a:r>
          </a:p>
        </p:txBody>
      </p:sp>
      <p:sp>
        <p:nvSpPr>
          <p:cNvPr id="3" name="Content Placeholder 2">
            <a:extLst>
              <a:ext uri="{FF2B5EF4-FFF2-40B4-BE49-F238E27FC236}">
                <a16:creationId xmlns:a16="http://schemas.microsoft.com/office/drawing/2014/main" id="{03191B58-8D3C-10DC-E92C-883A14F1BED3}"/>
              </a:ext>
            </a:extLst>
          </p:cNvPr>
          <p:cNvSpPr>
            <a:spLocks noGrp="1"/>
          </p:cNvSpPr>
          <p:nvPr>
            <p:ph idx="1"/>
          </p:nvPr>
        </p:nvSpPr>
        <p:spPr>
          <a:xfrm>
            <a:off x="181155" y="1847849"/>
            <a:ext cx="10515600" cy="4052619"/>
          </a:xfrm>
        </p:spPr>
        <p:txBody>
          <a:bodyPr>
            <a:normAutofit/>
          </a:bodyPr>
          <a:lstStyle/>
          <a:p>
            <a:pPr algn="l"/>
            <a:r>
              <a:rPr lang="en-GB" sz="3200" i="0" dirty="0">
                <a:solidFill>
                  <a:srgbClr val="374151"/>
                </a:solidFill>
                <a:effectLst/>
                <a:latin typeface="Söhne"/>
              </a:rPr>
              <a:t>Questionnaire for Impulsive-Compulsive Disorders in Parkinson's Disease-Rating Scale (QUIP-RS)</a:t>
            </a:r>
          </a:p>
          <a:p>
            <a:pPr algn="l"/>
            <a:r>
              <a:rPr lang="en-GB" sz="3200" i="0" dirty="0">
                <a:solidFill>
                  <a:srgbClr val="374151"/>
                </a:solidFill>
                <a:effectLst/>
                <a:latin typeface="Söhne"/>
              </a:rPr>
              <a:t>Minnesota Impulse Disorders Interview (MIDI)</a:t>
            </a:r>
          </a:p>
          <a:p>
            <a:pPr algn="l"/>
            <a:r>
              <a:rPr lang="en-GB" sz="3200" i="0" dirty="0">
                <a:solidFill>
                  <a:srgbClr val="374151"/>
                </a:solidFill>
                <a:effectLst/>
                <a:latin typeface="Söhne"/>
              </a:rPr>
              <a:t>Questionnaire for Impulsive-Compulsive Disorders in Parkinson's Disease-Short Version (QUIP-S)</a:t>
            </a:r>
          </a:p>
          <a:p>
            <a:pPr algn="l"/>
            <a:r>
              <a:rPr lang="en-GB" sz="3200" i="0" dirty="0">
                <a:solidFill>
                  <a:srgbClr val="374151"/>
                </a:solidFill>
                <a:effectLst/>
                <a:latin typeface="Söhne"/>
              </a:rPr>
              <a:t>Parkinson's Disease Questionnaire (PDQ-8 or PDQ-39)</a:t>
            </a:r>
          </a:p>
          <a:p>
            <a:pPr algn="l"/>
            <a:r>
              <a:rPr lang="en-GB" sz="3200" i="0" dirty="0">
                <a:solidFill>
                  <a:srgbClr val="374151"/>
                </a:solidFill>
                <a:effectLst/>
                <a:latin typeface="Söhne"/>
              </a:rPr>
              <a:t>UPDRS (Unified Parkinson's Disease Rating Scale) Part I</a:t>
            </a:r>
          </a:p>
          <a:p>
            <a:endParaRPr lang="en-SI" dirty="0"/>
          </a:p>
        </p:txBody>
      </p:sp>
    </p:spTree>
    <p:extLst>
      <p:ext uri="{BB962C8B-B14F-4D97-AF65-F5344CB8AC3E}">
        <p14:creationId xmlns:p14="http://schemas.microsoft.com/office/powerpoint/2010/main" val="1094300631"/>
      </p:ext>
    </p:extLst>
  </p:cSld>
  <p:clrMapOvr>
    <a:masterClrMapping/>
  </p:clrMapOvr>
  <mc:AlternateContent xmlns:mc="http://schemas.openxmlformats.org/markup-compatibility/2006" xmlns:p14="http://schemas.microsoft.com/office/powerpoint/2010/main">
    <mc:Choice Requires="p14">
      <p:transition spd="slow" p14:dur="2000" advTm="252582"/>
    </mc:Choice>
    <mc:Fallback xmlns="">
      <p:transition spd="slow" advTm="252582"/>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C6871-388C-C12D-83DF-BBACC84B07A8}"/>
              </a:ext>
            </a:extLst>
          </p:cNvPr>
          <p:cNvSpPr>
            <a:spLocks noGrp="1"/>
          </p:cNvSpPr>
          <p:nvPr>
            <p:ph type="title"/>
          </p:nvPr>
        </p:nvSpPr>
        <p:spPr/>
        <p:txBody>
          <a:bodyPr/>
          <a:lstStyle/>
          <a:p>
            <a:pPr algn="ctr"/>
            <a:r>
              <a:rPr lang="en-SI" dirty="0">
                <a:solidFill>
                  <a:srgbClr val="C00000"/>
                </a:solidFill>
              </a:rPr>
              <a:t>DEFINITION OF QUALITY OF LIFE</a:t>
            </a:r>
          </a:p>
        </p:txBody>
      </p:sp>
      <p:sp>
        <p:nvSpPr>
          <p:cNvPr id="3" name="Content Placeholder 2">
            <a:extLst>
              <a:ext uri="{FF2B5EF4-FFF2-40B4-BE49-F238E27FC236}">
                <a16:creationId xmlns:a16="http://schemas.microsoft.com/office/drawing/2014/main" id="{FBB8A827-06F7-FD25-DC2A-1CCA86835779}"/>
              </a:ext>
            </a:extLst>
          </p:cNvPr>
          <p:cNvSpPr>
            <a:spLocks noGrp="1"/>
          </p:cNvSpPr>
          <p:nvPr>
            <p:ph idx="1"/>
          </p:nvPr>
        </p:nvSpPr>
        <p:spPr>
          <a:xfrm>
            <a:off x="513449" y="1413164"/>
            <a:ext cx="10515600" cy="2402984"/>
          </a:xfrm>
        </p:spPr>
        <p:txBody>
          <a:bodyPr>
            <a:normAutofit lnSpcReduction="10000"/>
          </a:bodyPr>
          <a:lstStyle/>
          <a:p>
            <a:pPr marL="0" indent="0">
              <a:buNone/>
            </a:pPr>
            <a:endParaRPr lang="en-GB" b="0" i="0" dirty="0">
              <a:solidFill>
                <a:srgbClr val="1C1D1E"/>
              </a:solidFill>
              <a:effectLst/>
              <a:latin typeface="Open Sans" panose="020B0606030504020204" pitchFamily="34" charset="0"/>
            </a:endParaRPr>
          </a:p>
          <a:p>
            <a:pPr marL="0" indent="0">
              <a:buNone/>
            </a:pPr>
            <a:endParaRPr lang="en-GB" dirty="0">
              <a:solidFill>
                <a:srgbClr val="1C1D1E"/>
              </a:solidFill>
              <a:latin typeface="Open Sans" panose="020B0606030504020204" pitchFamily="34" charset="0"/>
            </a:endParaRPr>
          </a:p>
          <a:p>
            <a:pPr marL="0" indent="0">
              <a:buNone/>
            </a:pPr>
            <a:r>
              <a:rPr lang="en-GB" b="0" i="0" dirty="0">
                <a:solidFill>
                  <a:srgbClr val="1C1D1E"/>
                </a:solidFill>
                <a:effectLst/>
                <a:latin typeface="Open Sans" panose="020B0606030504020204" pitchFamily="34" charset="0"/>
              </a:rPr>
              <a:t>The World Health Organization (WHO) defined QOL as “an individual's perception of their position in life in the context of the culture and value systems in which they live and in relation to their goals, expectations, standards, and concerns”.</a:t>
            </a:r>
          </a:p>
          <a:p>
            <a:pPr marL="0" indent="0">
              <a:buNone/>
            </a:pPr>
            <a:endParaRPr lang="en-GB" dirty="0">
              <a:solidFill>
                <a:srgbClr val="1C1D1E"/>
              </a:solidFill>
              <a:latin typeface="Open Sans" panose="020B0606030504020204" pitchFamily="34" charset="0"/>
            </a:endParaRPr>
          </a:p>
          <a:p>
            <a:pPr marL="0" indent="0">
              <a:buNone/>
            </a:pPr>
            <a:endParaRPr lang="en-GB" dirty="0">
              <a:solidFill>
                <a:srgbClr val="1C1D1E"/>
              </a:solidFill>
              <a:latin typeface="Open Sans" panose="020B0606030504020204" pitchFamily="34" charset="0"/>
            </a:endParaRPr>
          </a:p>
        </p:txBody>
      </p:sp>
      <p:sp>
        <p:nvSpPr>
          <p:cNvPr id="5" name="TextBox 4">
            <a:extLst>
              <a:ext uri="{FF2B5EF4-FFF2-40B4-BE49-F238E27FC236}">
                <a16:creationId xmlns:a16="http://schemas.microsoft.com/office/drawing/2014/main" id="{26FBE108-5B8D-9AF4-DCDF-16516E1AD9E6}"/>
              </a:ext>
            </a:extLst>
          </p:cNvPr>
          <p:cNvSpPr txBox="1"/>
          <p:nvPr/>
        </p:nvSpPr>
        <p:spPr>
          <a:xfrm>
            <a:off x="619298" y="5524767"/>
            <a:ext cx="8208818" cy="523220"/>
          </a:xfrm>
          <a:prstGeom prst="rect">
            <a:avLst/>
          </a:prstGeom>
          <a:noFill/>
        </p:spPr>
        <p:txBody>
          <a:bodyPr wrap="square">
            <a:spAutoFit/>
          </a:bodyPr>
          <a:lstStyle/>
          <a:p>
            <a:pPr marL="0" indent="0">
              <a:buNone/>
            </a:pPr>
            <a:r>
              <a:rPr lang="en-GB" sz="1400" b="0" i="1" dirty="0">
                <a:solidFill>
                  <a:srgbClr val="1C1D1E"/>
                </a:solidFill>
                <a:effectLst/>
                <a:latin typeface="Open Sans" panose="020B0606030504020204" pitchFamily="34" charset="0"/>
              </a:rPr>
              <a:t>WHO. The World Health Organization quality of life assessment (WHOQOL): position paper from the World Health Organization. Soc Sci Med. 1995;</a:t>
            </a:r>
            <a:r>
              <a:rPr lang="en-GB" sz="1400" b="1" i="1" dirty="0">
                <a:solidFill>
                  <a:srgbClr val="1C1D1E"/>
                </a:solidFill>
                <a:effectLst/>
                <a:latin typeface="Open Sans" panose="020B0606030504020204" pitchFamily="34" charset="0"/>
              </a:rPr>
              <a:t>41</a:t>
            </a:r>
            <a:r>
              <a:rPr lang="en-GB" sz="1400" b="0" i="1" dirty="0">
                <a:solidFill>
                  <a:srgbClr val="1C1D1E"/>
                </a:solidFill>
                <a:effectLst/>
                <a:latin typeface="Open Sans" panose="020B0606030504020204" pitchFamily="34" charset="0"/>
              </a:rPr>
              <a:t>(10):1403–1409.</a:t>
            </a:r>
            <a:endParaRPr lang="en-SI" sz="1400" i="1" dirty="0"/>
          </a:p>
        </p:txBody>
      </p:sp>
    </p:spTree>
    <p:extLst>
      <p:ext uri="{BB962C8B-B14F-4D97-AF65-F5344CB8AC3E}">
        <p14:creationId xmlns:p14="http://schemas.microsoft.com/office/powerpoint/2010/main" val="2880576819"/>
      </p:ext>
    </p:extLst>
  </p:cSld>
  <p:clrMapOvr>
    <a:masterClrMapping/>
  </p:clrMapOvr>
  <mc:AlternateContent xmlns:mc="http://schemas.openxmlformats.org/markup-compatibility/2006" xmlns:p14="http://schemas.microsoft.com/office/powerpoint/2010/main">
    <mc:Choice Requires="p14">
      <p:transition spd="slow" p14:dur="2000" advTm="25743"/>
    </mc:Choice>
    <mc:Fallback xmlns="">
      <p:transition spd="slow" advTm="25743"/>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E746A-2257-0D69-670A-FFFCE87A6729}"/>
              </a:ext>
            </a:extLst>
          </p:cNvPr>
          <p:cNvSpPr>
            <a:spLocks noGrp="1"/>
          </p:cNvSpPr>
          <p:nvPr>
            <p:ph type="title"/>
          </p:nvPr>
        </p:nvSpPr>
        <p:spPr>
          <a:xfrm>
            <a:off x="193964" y="365125"/>
            <a:ext cx="11804072" cy="1325563"/>
          </a:xfrm>
        </p:spPr>
        <p:txBody>
          <a:bodyPr>
            <a:normAutofit/>
          </a:bodyPr>
          <a:lstStyle/>
          <a:p>
            <a:pPr algn="ctr"/>
            <a:r>
              <a:rPr lang="en-GB" b="0" i="0" dirty="0">
                <a:solidFill>
                  <a:srgbClr val="C00000"/>
                </a:solidFill>
                <a:effectLst/>
                <a:latin typeface="Open Sans" panose="020B0606030504020204" pitchFamily="34" charset="0"/>
              </a:rPr>
              <a:t>QoL IN PD ENCOMPASSES SEVERAL ASPECTS</a:t>
            </a:r>
            <a:br>
              <a:rPr lang="en-GB" b="0" i="0" dirty="0">
                <a:solidFill>
                  <a:srgbClr val="1C1D1E"/>
                </a:solidFill>
                <a:effectLst/>
                <a:latin typeface="Open Sans" panose="020B0606030504020204" pitchFamily="34" charset="0"/>
              </a:rPr>
            </a:br>
            <a:endParaRPr lang="en-SI" dirty="0"/>
          </a:p>
        </p:txBody>
      </p:sp>
      <p:sp>
        <p:nvSpPr>
          <p:cNvPr id="3" name="Content Placeholder 2">
            <a:extLst>
              <a:ext uri="{FF2B5EF4-FFF2-40B4-BE49-F238E27FC236}">
                <a16:creationId xmlns:a16="http://schemas.microsoft.com/office/drawing/2014/main" id="{D5DBF0F6-4BE2-794A-DF51-DC5370588706}"/>
              </a:ext>
            </a:extLst>
          </p:cNvPr>
          <p:cNvSpPr>
            <a:spLocks noGrp="1"/>
          </p:cNvSpPr>
          <p:nvPr>
            <p:ph sz="half" idx="1"/>
          </p:nvPr>
        </p:nvSpPr>
        <p:spPr/>
        <p:txBody>
          <a:bodyPr/>
          <a:lstStyle/>
          <a:p>
            <a:endParaRPr lang="en-GB" b="0" i="0" dirty="0">
              <a:solidFill>
                <a:srgbClr val="1C1D1E"/>
              </a:solidFill>
              <a:effectLst/>
              <a:latin typeface="Open Sans" panose="020B0606030504020204" pitchFamily="34" charset="0"/>
            </a:endParaRPr>
          </a:p>
          <a:p>
            <a:r>
              <a:rPr lang="en-GB" b="0" i="0" dirty="0">
                <a:solidFill>
                  <a:srgbClr val="1C1D1E"/>
                </a:solidFill>
                <a:effectLst/>
                <a:latin typeface="Open Sans" panose="020B0606030504020204" pitchFamily="34" charset="0"/>
              </a:rPr>
              <a:t>physical, </a:t>
            </a:r>
          </a:p>
          <a:p>
            <a:r>
              <a:rPr lang="en-GB" b="0" i="0" dirty="0">
                <a:solidFill>
                  <a:srgbClr val="1C1D1E"/>
                </a:solidFill>
                <a:effectLst/>
                <a:latin typeface="Open Sans" panose="020B0606030504020204" pitchFamily="34" charset="0"/>
              </a:rPr>
              <a:t>psychological, </a:t>
            </a:r>
          </a:p>
          <a:p>
            <a:r>
              <a:rPr lang="en-GB" b="0" i="0" dirty="0">
                <a:solidFill>
                  <a:srgbClr val="1C1D1E"/>
                </a:solidFill>
                <a:effectLst/>
                <a:latin typeface="Open Sans" panose="020B0606030504020204" pitchFamily="34" charset="0"/>
              </a:rPr>
              <a:t>autonomy, </a:t>
            </a:r>
          </a:p>
          <a:p>
            <a:r>
              <a:rPr lang="en-GB" b="0" i="0" dirty="0">
                <a:solidFill>
                  <a:srgbClr val="1C1D1E"/>
                </a:solidFill>
                <a:effectLst/>
                <a:latin typeface="Open Sans" panose="020B0606030504020204" pitchFamily="34" charset="0"/>
              </a:rPr>
              <a:t>cognitive, </a:t>
            </a:r>
          </a:p>
          <a:p>
            <a:r>
              <a:rPr lang="en-GB" b="0" i="0" dirty="0">
                <a:solidFill>
                  <a:srgbClr val="1C1D1E"/>
                </a:solidFill>
                <a:effectLst/>
                <a:latin typeface="Open Sans" panose="020B0606030504020204" pitchFamily="34" charset="0"/>
              </a:rPr>
              <a:t>social relations, </a:t>
            </a:r>
          </a:p>
          <a:p>
            <a:r>
              <a:rPr lang="en-GB" b="0" i="0" dirty="0">
                <a:solidFill>
                  <a:srgbClr val="1C1D1E"/>
                </a:solidFill>
                <a:effectLst/>
                <a:latin typeface="Open Sans" panose="020B0606030504020204" pitchFamily="34" charset="0"/>
              </a:rPr>
              <a:t>environmental</a:t>
            </a:r>
            <a:endParaRPr lang="en-SI" dirty="0"/>
          </a:p>
        </p:txBody>
      </p:sp>
      <p:sp>
        <p:nvSpPr>
          <p:cNvPr id="4" name="Content Placeholder 3">
            <a:extLst>
              <a:ext uri="{FF2B5EF4-FFF2-40B4-BE49-F238E27FC236}">
                <a16:creationId xmlns:a16="http://schemas.microsoft.com/office/drawing/2014/main" id="{DDF1A6E0-3327-AD54-A80C-A753F63AC970}"/>
              </a:ext>
            </a:extLst>
          </p:cNvPr>
          <p:cNvSpPr>
            <a:spLocks noGrp="1"/>
          </p:cNvSpPr>
          <p:nvPr>
            <p:ph sz="half" idx="2"/>
          </p:nvPr>
        </p:nvSpPr>
        <p:spPr/>
        <p:txBody>
          <a:bodyPr/>
          <a:lstStyle/>
          <a:p>
            <a:endParaRPr lang="en-SI" dirty="0"/>
          </a:p>
          <a:p>
            <a:endParaRPr lang="en-SI" dirty="0"/>
          </a:p>
          <a:p>
            <a:endParaRPr lang="en-SI" dirty="0"/>
          </a:p>
          <a:p>
            <a:r>
              <a:rPr lang="en-GB" i="1" dirty="0"/>
              <a:t>g</a:t>
            </a:r>
            <a:r>
              <a:rPr lang="en-SI" i="1" dirty="0"/>
              <a:t>eneric</a:t>
            </a:r>
          </a:p>
          <a:p>
            <a:r>
              <a:rPr lang="en-SI" i="1" dirty="0"/>
              <a:t>PD-specific</a:t>
            </a:r>
          </a:p>
        </p:txBody>
      </p:sp>
    </p:spTree>
    <p:extLst>
      <p:ext uri="{BB962C8B-B14F-4D97-AF65-F5344CB8AC3E}">
        <p14:creationId xmlns:p14="http://schemas.microsoft.com/office/powerpoint/2010/main" val="4026277048"/>
      </p:ext>
    </p:extLst>
  </p:cSld>
  <p:clrMapOvr>
    <a:masterClrMapping/>
  </p:clrMapOvr>
  <mc:AlternateContent xmlns:mc="http://schemas.openxmlformats.org/markup-compatibility/2006" xmlns:p14="http://schemas.microsoft.com/office/powerpoint/2010/main">
    <mc:Choice Requires="p14">
      <p:transition spd="slow" p14:dur="2000" advTm="24775"/>
    </mc:Choice>
    <mc:Fallback xmlns="">
      <p:transition spd="slow" advTm="24775"/>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36FB2-F92A-BD05-4DC9-4EFE04CBF8E4}"/>
              </a:ext>
            </a:extLst>
          </p:cNvPr>
          <p:cNvSpPr>
            <a:spLocks noGrp="1"/>
          </p:cNvSpPr>
          <p:nvPr>
            <p:ph type="title"/>
          </p:nvPr>
        </p:nvSpPr>
        <p:spPr/>
        <p:txBody>
          <a:bodyPr/>
          <a:lstStyle/>
          <a:p>
            <a:pPr algn="ctr"/>
            <a:r>
              <a:rPr lang="en-GB" b="0" i="0" dirty="0">
                <a:solidFill>
                  <a:srgbClr val="C00000"/>
                </a:solidFill>
                <a:effectLst/>
                <a:latin typeface="Open Sans" panose="020B0606030504020204" pitchFamily="34" charset="0"/>
              </a:rPr>
              <a:t>MAJOR CORRELATES OF QOL IN PD</a:t>
            </a:r>
            <a:endParaRPr lang="en-SI" dirty="0">
              <a:solidFill>
                <a:srgbClr val="C00000"/>
              </a:solidFill>
            </a:endParaRPr>
          </a:p>
        </p:txBody>
      </p:sp>
      <p:sp>
        <p:nvSpPr>
          <p:cNvPr id="3" name="Content Placeholder 2">
            <a:extLst>
              <a:ext uri="{FF2B5EF4-FFF2-40B4-BE49-F238E27FC236}">
                <a16:creationId xmlns:a16="http://schemas.microsoft.com/office/drawing/2014/main" id="{9302D1DF-7C8D-FC91-572A-5EBDE6C25C3B}"/>
              </a:ext>
            </a:extLst>
          </p:cNvPr>
          <p:cNvSpPr>
            <a:spLocks noGrp="1"/>
          </p:cNvSpPr>
          <p:nvPr>
            <p:ph idx="1"/>
          </p:nvPr>
        </p:nvSpPr>
        <p:spPr>
          <a:xfrm>
            <a:off x="465651" y="1286748"/>
            <a:ext cx="10515600" cy="4351338"/>
          </a:xfrm>
        </p:spPr>
        <p:txBody>
          <a:bodyPr>
            <a:normAutofit/>
          </a:bodyPr>
          <a:lstStyle/>
          <a:p>
            <a:endParaRPr lang="en-GB" b="0" i="0" dirty="0">
              <a:solidFill>
                <a:srgbClr val="1C1D1E"/>
              </a:solidFill>
              <a:effectLst/>
              <a:latin typeface="Open Sans" panose="020B0606030504020204" pitchFamily="34" charset="0"/>
            </a:endParaRPr>
          </a:p>
          <a:p>
            <a:endParaRPr lang="en-GB" dirty="0">
              <a:solidFill>
                <a:srgbClr val="1C1D1E"/>
              </a:solidFill>
              <a:latin typeface="Open Sans" panose="020B0606030504020204" pitchFamily="34" charset="0"/>
            </a:endParaRPr>
          </a:p>
          <a:p>
            <a:r>
              <a:rPr lang="en-GB" b="0" i="0" dirty="0">
                <a:solidFill>
                  <a:srgbClr val="1C1D1E"/>
                </a:solidFill>
                <a:effectLst/>
                <a:latin typeface="Open Sans" panose="020B0606030504020204" pitchFamily="34" charset="0"/>
              </a:rPr>
              <a:t>comorbid depressive symptoms, </a:t>
            </a:r>
            <a:endParaRPr lang="en-GB" dirty="0">
              <a:solidFill>
                <a:srgbClr val="1C1D1E"/>
              </a:solidFill>
              <a:latin typeface="Open Sans" panose="020B0606030504020204" pitchFamily="34" charset="0"/>
            </a:endParaRPr>
          </a:p>
          <a:p>
            <a:r>
              <a:rPr lang="en-GB" b="0" i="0" dirty="0">
                <a:solidFill>
                  <a:srgbClr val="1C1D1E"/>
                </a:solidFill>
                <a:effectLst/>
                <a:latin typeface="Open Sans" panose="020B0606030504020204" pitchFamily="34" charset="0"/>
              </a:rPr>
              <a:t>PD severity</a:t>
            </a:r>
          </a:p>
          <a:p>
            <a:r>
              <a:rPr lang="en-GB" dirty="0">
                <a:solidFill>
                  <a:srgbClr val="1C1D1E"/>
                </a:solidFill>
                <a:latin typeface="Open Sans" panose="020B0606030504020204" pitchFamily="34" charset="0"/>
              </a:rPr>
              <a:t>PD </a:t>
            </a:r>
            <a:r>
              <a:rPr lang="en-GB" b="0" i="0" dirty="0">
                <a:solidFill>
                  <a:srgbClr val="1C1D1E"/>
                </a:solidFill>
                <a:effectLst/>
                <a:latin typeface="Open Sans" panose="020B0606030504020204" pitchFamily="34" charset="0"/>
              </a:rPr>
              <a:t> subtypes</a:t>
            </a:r>
            <a:endParaRPr lang="en-GB" dirty="0">
              <a:solidFill>
                <a:srgbClr val="1C1D1E"/>
              </a:solidFill>
              <a:latin typeface="Open Sans" panose="020B0606030504020204" pitchFamily="34" charset="0"/>
            </a:endParaRPr>
          </a:p>
        </p:txBody>
      </p:sp>
      <p:sp>
        <p:nvSpPr>
          <p:cNvPr id="5" name="TextBox 4">
            <a:extLst>
              <a:ext uri="{FF2B5EF4-FFF2-40B4-BE49-F238E27FC236}">
                <a16:creationId xmlns:a16="http://schemas.microsoft.com/office/drawing/2014/main" id="{1465C14B-F6FE-187A-56E6-E21F1E26625B}"/>
              </a:ext>
            </a:extLst>
          </p:cNvPr>
          <p:cNvSpPr txBox="1"/>
          <p:nvPr/>
        </p:nvSpPr>
        <p:spPr>
          <a:xfrm>
            <a:off x="552797" y="5234146"/>
            <a:ext cx="9073341" cy="738664"/>
          </a:xfrm>
          <a:prstGeom prst="rect">
            <a:avLst/>
          </a:prstGeom>
          <a:noFill/>
        </p:spPr>
        <p:txBody>
          <a:bodyPr wrap="square">
            <a:spAutoFit/>
          </a:bodyPr>
          <a:lstStyle/>
          <a:p>
            <a:endParaRPr lang="en-GB" sz="1400" dirty="0">
              <a:solidFill>
                <a:srgbClr val="1C1D1E"/>
              </a:solidFill>
              <a:latin typeface="Open Sans" panose="020B0606030504020204" pitchFamily="34" charset="0"/>
            </a:endParaRPr>
          </a:p>
          <a:p>
            <a:pPr marL="0" indent="0">
              <a:buNone/>
            </a:pPr>
            <a:r>
              <a:rPr lang="en-GB" sz="1400" b="0" i="1" dirty="0">
                <a:solidFill>
                  <a:srgbClr val="1C1D1E"/>
                </a:solidFill>
                <a:effectLst/>
                <a:latin typeface="Open Sans" panose="020B0606030504020204" pitchFamily="34" charset="0"/>
              </a:rPr>
              <a:t>Soh S-E, Morris ME, McGinley JL. Determinants of health-related quality of life in Parkinson's disease: a systematic review. Parkinsonism </a:t>
            </a:r>
            <a:r>
              <a:rPr lang="en-GB" sz="1400" b="0" i="1" dirty="0" err="1">
                <a:solidFill>
                  <a:srgbClr val="1C1D1E"/>
                </a:solidFill>
                <a:effectLst/>
                <a:latin typeface="Open Sans" panose="020B0606030504020204" pitchFamily="34" charset="0"/>
              </a:rPr>
              <a:t>Relat</a:t>
            </a:r>
            <a:r>
              <a:rPr lang="en-GB" sz="1400" b="0" i="1" dirty="0">
                <a:solidFill>
                  <a:srgbClr val="1C1D1E"/>
                </a:solidFill>
                <a:effectLst/>
                <a:latin typeface="Open Sans" panose="020B0606030504020204" pitchFamily="34" charset="0"/>
              </a:rPr>
              <a:t> </a:t>
            </a:r>
            <a:r>
              <a:rPr lang="en-GB" sz="1400" b="0" i="1" dirty="0" err="1">
                <a:solidFill>
                  <a:srgbClr val="1C1D1E"/>
                </a:solidFill>
                <a:effectLst/>
                <a:latin typeface="Open Sans" panose="020B0606030504020204" pitchFamily="34" charset="0"/>
              </a:rPr>
              <a:t>Disord</a:t>
            </a:r>
            <a:r>
              <a:rPr lang="en-GB" sz="1400" b="0" i="1" dirty="0">
                <a:solidFill>
                  <a:srgbClr val="1C1D1E"/>
                </a:solidFill>
                <a:effectLst/>
                <a:latin typeface="Open Sans" panose="020B0606030504020204" pitchFamily="34" charset="0"/>
              </a:rPr>
              <a:t>. 2011;</a:t>
            </a:r>
            <a:r>
              <a:rPr lang="en-GB" sz="1400" b="1" i="1" dirty="0">
                <a:solidFill>
                  <a:srgbClr val="1C1D1E"/>
                </a:solidFill>
                <a:effectLst/>
                <a:latin typeface="Open Sans" panose="020B0606030504020204" pitchFamily="34" charset="0"/>
              </a:rPr>
              <a:t>17</a:t>
            </a:r>
            <a:r>
              <a:rPr lang="en-GB" sz="1400" b="0" i="1" dirty="0">
                <a:solidFill>
                  <a:srgbClr val="1C1D1E"/>
                </a:solidFill>
                <a:effectLst/>
                <a:latin typeface="Open Sans" panose="020B0606030504020204" pitchFamily="34" charset="0"/>
              </a:rPr>
              <a:t>(1):1–9.</a:t>
            </a:r>
            <a:endParaRPr lang="en-SI" sz="1400" i="1" dirty="0"/>
          </a:p>
        </p:txBody>
      </p:sp>
    </p:spTree>
    <p:extLst>
      <p:ext uri="{BB962C8B-B14F-4D97-AF65-F5344CB8AC3E}">
        <p14:creationId xmlns:p14="http://schemas.microsoft.com/office/powerpoint/2010/main" val="935327163"/>
      </p:ext>
    </p:extLst>
  </p:cSld>
  <p:clrMapOvr>
    <a:masterClrMapping/>
  </p:clrMapOvr>
  <mc:AlternateContent xmlns:mc="http://schemas.openxmlformats.org/markup-compatibility/2006" xmlns:p14="http://schemas.microsoft.com/office/powerpoint/2010/main">
    <mc:Choice Requires="p14">
      <p:transition spd="slow" p14:dur="2000" advTm="18285"/>
    </mc:Choice>
    <mc:Fallback xmlns="">
      <p:transition spd="slow" advTm="18285"/>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1BC52-3FA7-60AE-1364-A8597379EAB8}"/>
              </a:ext>
            </a:extLst>
          </p:cNvPr>
          <p:cNvSpPr>
            <a:spLocks noGrp="1"/>
          </p:cNvSpPr>
          <p:nvPr>
            <p:ph type="title"/>
          </p:nvPr>
        </p:nvSpPr>
        <p:spPr/>
        <p:txBody>
          <a:bodyPr>
            <a:normAutofit/>
          </a:bodyPr>
          <a:lstStyle/>
          <a:p>
            <a:pPr algn="ctr"/>
            <a:r>
              <a:rPr lang="en-GB" sz="4000" b="0" i="0" dirty="0">
                <a:solidFill>
                  <a:srgbClr val="C00000"/>
                </a:solidFill>
                <a:effectLst/>
                <a:latin typeface="Open Sans" panose="020B0606030504020204" pitchFamily="34" charset="0"/>
              </a:rPr>
              <a:t>CONTRIBUTING FACTORS TO POOR QoL</a:t>
            </a:r>
            <a:endParaRPr lang="en-SI" sz="4000" dirty="0">
              <a:solidFill>
                <a:srgbClr val="C00000"/>
              </a:solidFill>
            </a:endParaRPr>
          </a:p>
        </p:txBody>
      </p:sp>
      <p:sp>
        <p:nvSpPr>
          <p:cNvPr id="3" name="Content Placeholder 2">
            <a:extLst>
              <a:ext uri="{FF2B5EF4-FFF2-40B4-BE49-F238E27FC236}">
                <a16:creationId xmlns:a16="http://schemas.microsoft.com/office/drawing/2014/main" id="{28CC1DAA-7A40-5DEF-2267-38073C070406}"/>
              </a:ext>
            </a:extLst>
          </p:cNvPr>
          <p:cNvSpPr>
            <a:spLocks noGrp="1"/>
          </p:cNvSpPr>
          <p:nvPr>
            <p:ph idx="1"/>
          </p:nvPr>
        </p:nvSpPr>
        <p:spPr/>
        <p:txBody>
          <a:bodyPr/>
          <a:lstStyle/>
          <a:p>
            <a:endParaRPr lang="en-GB" dirty="0">
              <a:solidFill>
                <a:srgbClr val="1C1D1E"/>
              </a:solidFill>
              <a:latin typeface="Open Sans" panose="020B0606030504020204" pitchFamily="34" charset="0"/>
            </a:endParaRPr>
          </a:p>
          <a:p>
            <a:endParaRPr lang="en-GB" dirty="0">
              <a:solidFill>
                <a:srgbClr val="1C1D1E"/>
              </a:solidFill>
              <a:latin typeface="Open Sans" panose="020B0606030504020204" pitchFamily="34" charset="0"/>
            </a:endParaRPr>
          </a:p>
          <a:p>
            <a:r>
              <a:rPr lang="en-GB" dirty="0">
                <a:solidFill>
                  <a:srgbClr val="1C1D1E"/>
                </a:solidFill>
                <a:latin typeface="Open Sans" panose="020B0606030504020204" pitchFamily="34" charset="0"/>
              </a:rPr>
              <a:t>g</a:t>
            </a:r>
            <a:r>
              <a:rPr lang="en-GB" b="0" i="0" dirty="0">
                <a:solidFill>
                  <a:srgbClr val="1C1D1E"/>
                </a:solidFill>
                <a:effectLst/>
                <a:latin typeface="Open Sans" panose="020B0606030504020204" pitchFamily="34" charset="0"/>
              </a:rPr>
              <a:t>ait impairments, </a:t>
            </a:r>
          </a:p>
          <a:p>
            <a:r>
              <a:rPr lang="en-GB" b="0" i="0" dirty="0">
                <a:solidFill>
                  <a:srgbClr val="1C1D1E"/>
                </a:solidFill>
                <a:effectLst/>
                <a:latin typeface="Open Sans" panose="020B0606030504020204" pitchFamily="34" charset="0"/>
              </a:rPr>
              <a:t>adverse effects of medications, </a:t>
            </a:r>
            <a:endParaRPr lang="en-GB" dirty="0">
              <a:solidFill>
                <a:srgbClr val="1C1D1E"/>
              </a:solidFill>
              <a:latin typeface="Open Sans" panose="020B0606030504020204" pitchFamily="34" charset="0"/>
            </a:endParaRPr>
          </a:p>
          <a:p>
            <a:r>
              <a:rPr lang="en-GB" b="0" i="0" dirty="0">
                <a:solidFill>
                  <a:srgbClr val="1C1D1E"/>
                </a:solidFill>
                <a:effectLst/>
                <a:latin typeface="Open Sans" panose="020B0606030504020204" pitchFamily="34" charset="0"/>
              </a:rPr>
              <a:t>psychosocial dysfunction</a:t>
            </a:r>
            <a:endParaRPr lang="en-SI" dirty="0"/>
          </a:p>
        </p:txBody>
      </p:sp>
      <p:sp>
        <p:nvSpPr>
          <p:cNvPr id="4" name="TextBox 3">
            <a:extLst>
              <a:ext uri="{FF2B5EF4-FFF2-40B4-BE49-F238E27FC236}">
                <a16:creationId xmlns:a16="http://schemas.microsoft.com/office/drawing/2014/main" id="{DCAB0F47-20D7-83EB-5015-B118020207CC}"/>
              </a:ext>
            </a:extLst>
          </p:cNvPr>
          <p:cNvSpPr txBox="1"/>
          <p:nvPr/>
        </p:nvSpPr>
        <p:spPr>
          <a:xfrm>
            <a:off x="374073" y="5223164"/>
            <a:ext cx="8922327" cy="430887"/>
          </a:xfrm>
          <a:prstGeom prst="rect">
            <a:avLst/>
          </a:prstGeom>
          <a:noFill/>
        </p:spPr>
        <p:txBody>
          <a:bodyPr wrap="square" rtlCol="0">
            <a:spAutoFit/>
          </a:bodyPr>
          <a:lstStyle/>
          <a:p>
            <a:r>
              <a:rPr lang="en-GB" sz="1100" b="0" i="1" dirty="0">
                <a:solidFill>
                  <a:srgbClr val="1C1D1E"/>
                </a:solidFill>
                <a:effectLst/>
                <a:latin typeface="Open Sans" panose="020B0606030504020204" pitchFamily="34" charset="0"/>
              </a:rPr>
              <a:t>Soh S-E, Morris ME, McGinley JL. Determinants of health-related quality of life in Parkinson's disease: a systematic review. Parkinsonism </a:t>
            </a:r>
            <a:r>
              <a:rPr lang="en-GB" sz="1100" b="0" i="1" dirty="0" err="1">
                <a:solidFill>
                  <a:srgbClr val="1C1D1E"/>
                </a:solidFill>
                <a:effectLst/>
                <a:latin typeface="Open Sans" panose="020B0606030504020204" pitchFamily="34" charset="0"/>
              </a:rPr>
              <a:t>Relat</a:t>
            </a:r>
            <a:r>
              <a:rPr lang="en-GB" sz="1100" b="0" i="1" dirty="0">
                <a:solidFill>
                  <a:srgbClr val="1C1D1E"/>
                </a:solidFill>
                <a:effectLst/>
                <a:latin typeface="Open Sans" panose="020B0606030504020204" pitchFamily="34" charset="0"/>
              </a:rPr>
              <a:t> </a:t>
            </a:r>
            <a:r>
              <a:rPr lang="en-GB" sz="1100" b="0" i="1" dirty="0" err="1">
                <a:solidFill>
                  <a:srgbClr val="1C1D1E"/>
                </a:solidFill>
                <a:effectLst/>
                <a:latin typeface="Open Sans" panose="020B0606030504020204" pitchFamily="34" charset="0"/>
              </a:rPr>
              <a:t>Disord</a:t>
            </a:r>
            <a:r>
              <a:rPr lang="en-GB" sz="1100" b="0" i="1" dirty="0">
                <a:solidFill>
                  <a:srgbClr val="1C1D1E"/>
                </a:solidFill>
                <a:effectLst/>
                <a:latin typeface="Open Sans" panose="020B0606030504020204" pitchFamily="34" charset="0"/>
              </a:rPr>
              <a:t>. 2011;</a:t>
            </a:r>
            <a:r>
              <a:rPr lang="en-GB" sz="1100" b="1" i="1" dirty="0">
                <a:solidFill>
                  <a:srgbClr val="1C1D1E"/>
                </a:solidFill>
                <a:effectLst/>
                <a:latin typeface="Open Sans" panose="020B0606030504020204" pitchFamily="34" charset="0"/>
              </a:rPr>
              <a:t>17</a:t>
            </a:r>
            <a:r>
              <a:rPr lang="en-GB" sz="1100" b="0" i="1" dirty="0">
                <a:solidFill>
                  <a:srgbClr val="1C1D1E"/>
                </a:solidFill>
                <a:effectLst/>
                <a:latin typeface="Open Sans" panose="020B0606030504020204" pitchFamily="34" charset="0"/>
              </a:rPr>
              <a:t>(1):1–9.</a:t>
            </a:r>
            <a:endParaRPr lang="en-SI" sz="1100" i="1" dirty="0"/>
          </a:p>
        </p:txBody>
      </p:sp>
    </p:spTree>
    <p:extLst>
      <p:ext uri="{BB962C8B-B14F-4D97-AF65-F5344CB8AC3E}">
        <p14:creationId xmlns:p14="http://schemas.microsoft.com/office/powerpoint/2010/main" val="3790676597"/>
      </p:ext>
    </p:extLst>
  </p:cSld>
  <p:clrMapOvr>
    <a:masterClrMapping/>
  </p:clrMapOvr>
  <mc:AlternateContent xmlns:mc="http://schemas.openxmlformats.org/markup-compatibility/2006" xmlns:p14="http://schemas.microsoft.com/office/powerpoint/2010/main">
    <mc:Choice Requires="p14">
      <p:transition spd="slow" p14:dur="2000" advTm="29038"/>
    </mc:Choice>
    <mc:Fallback xmlns="">
      <p:transition spd="slow" advTm="29038"/>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D1840-F38F-D962-7D1F-50A84210AD19}"/>
              </a:ext>
            </a:extLst>
          </p:cNvPr>
          <p:cNvSpPr>
            <a:spLocks noGrp="1"/>
          </p:cNvSpPr>
          <p:nvPr>
            <p:ph type="title"/>
          </p:nvPr>
        </p:nvSpPr>
        <p:spPr/>
        <p:txBody>
          <a:bodyPr>
            <a:normAutofit/>
          </a:bodyPr>
          <a:lstStyle/>
          <a:p>
            <a:pPr algn="ctr"/>
            <a:r>
              <a:rPr lang="en-GB" sz="4000" dirty="0">
                <a:solidFill>
                  <a:srgbClr val="C00000"/>
                </a:solidFill>
              </a:rPr>
              <a:t>QUALITY OF LIFE</a:t>
            </a:r>
            <a:endParaRPr lang="en-SI" sz="4000" dirty="0">
              <a:solidFill>
                <a:srgbClr val="C00000"/>
              </a:solidFill>
            </a:endParaRPr>
          </a:p>
        </p:txBody>
      </p:sp>
      <p:sp>
        <p:nvSpPr>
          <p:cNvPr id="3" name="Content Placeholder 2">
            <a:extLst>
              <a:ext uri="{FF2B5EF4-FFF2-40B4-BE49-F238E27FC236}">
                <a16:creationId xmlns:a16="http://schemas.microsoft.com/office/drawing/2014/main" id="{604311C4-137C-18EF-154C-BD2E045B9EE9}"/>
              </a:ext>
            </a:extLst>
          </p:cNvPr>
          <p:cNvSpPr>
            <a:spLocks noGrp="1"/>
          </p:cNvSpPr>
          <p:nvPr>
            <p:ph idx="1"/>
          </p:nvPr>
        </p:nvSpPr>
        <p:spPr>
          <a:xfrm>
            <a:off x="423333" y="1690688"/>
            <a:ext cx="9436947" cy="4486275"/>
          </a:xfrm>
        </p:spPr>
        <p:txBody>
          <a:bodyPr>
            <a:normAutofit fontScale="92500" lnSpcReduction="10000"/>
          </a:bodyPr>
          <a:lstStyle/>
          <a:p>
            <a:pPr algn="l"/>
            <a:r>
              <a:rPr lang="en-GB" i="0" dirty="0">
                <a:solidFill>
                  <a:srgbClr val="000000"/>
                </a:solidFill>
                <a:effectLst/>
                <a:latin typeface="Söhne"/>
              </a:rPr>
              <a:t>Parkinson's Disease Questionnaire-39 (PDQ-39)</a:t>
            </a:r>
          </a:p>
          <a:p>
            <a:pPr algn="l"/>
            <a:r>
              <a:rPr lang="en-GB" i="0" dirty="0">
                <a:solidFill>
                  <a:srgbClr val="000000"/>
                </a:solidFill>
                <a:effectLst/>
                <a:latin typeface="Söhne"/>
              </a:rPr>
              <a:t>Parkinson's Disease Quality of Life Questionnaire (PDQL)</a:t>
            </a:r>
          </a:p>
          <a:p>
            <a:pPr algn="l"/>
            <a:r>
              <a:rPr lang="en-GB" i="0" dirty="0">
                <a:solidFill>
                  <a:srgbClr val="000000"/>
                </a:solidFill>
                <a:effectLst/>
                <a:latin typeface="Söhne"/>
              </a:rPr>
              <a:t>The Parkinson's Disease Quality of Life Scale (PDQ-8)</a:t>
            </a:r>
          </a:p>
          <a:p>
            <a:pPr algn="l"/>
            <a:r>
              <a:rPr lang="en-GB" i="0" dirty="0">
                <a:solidFill>
                  <a:srgbClr val="000000"/>
                </a:solidFill>
                <a:effectLst/>
                <a:latin typeface="Söhne"/>
              </a:rPr>
              <a:t>The EuroQol-5D (EQ-5D)</a:t>
            </a:r>
          </a:p>
          <a:p>
            <a:pPr algn="l"/>
            <a:r>
              <a:rPr lang="en-GB" i="0" dirty="0">
                <a:solidFill>
                  <a:srgbClr val="000000"/>
                </a:solidFill>
                <a:effectLst/>
                <a:latin typeface="Söhne"/>
              </a:rPr>
              <a:t>The Visual Analog Scale (VAS)</a:t>
            </a:r>
          </a:p>
          <a:p>
            <a:pPr algn="l"/>
            <a:r>
              <a:rPr lang="en-GB" i="0" dirty="0">
                <a:solidFill>
                  <a:srgbClr val="000000"/>
                </a:solidFill>
                <a:effectLst/>
                <a:latin typeface="Söhne"/>
              </a:rPr>
              <a:t>The 12-Item Short Form Health Survey (SF-12) or 36-Item Short Form Health Survey (SF-36)</a:t>
            </a:r>
          </a:p>
          <a:p>
            <a:pPr algn="l"/>
            <a:r>
              <a:rPr lang="en-GB" i="0" dirty="0">
                <a:solidFill>
                  <a:srgbClr val="000000"/>
                </a:solidFill>
                <a:effectLst/>
                <a:latin typeface="Söhne"/>
              </a:rPr>
              <a:t>The World Health Organization Quality of Life-BREF (WHOQOL-BREF)</a:t>
            </a:r>
          </a:p>
          <a:p>
            <a:r>
              <a:rPr lang="en-GB" i="0" dirty="0">
                <a:solidFill>
                  <a:srgbClr val="000000"/>
                </a:solidFill>
                <a:effectLst/>
                <a:latin typeface="Söhne"/>
              </a:rPr>
              <a:t>The Montgomery-</a:t>
            </a:r>
            <a:r>
              <a:rPr lang="en-GB" i="0" dirty="0" err="1">
                <a:solidFill>
                  <a:srgbClr val="000000"/>
                </a:solidFill>
                <a:effectLst/>
                <a:latin typeface="Söhne"/>
              </a:rPr>
              <a:t>Åsberg</a:t>
            </a:r>
            <a:r>
              <a:rPr lang="en-GB" i="0" dirty="0">
                <a:solidFill>
                  <a:srgbClr val="000000"/>
                </a:solidFill>
                <a:effectLst/>
                <a:latin typeface="Söhne"/>
              </a:rPr>
              <a:t> Depression Rating Scale (MADRS)</a:t>
            </a:r>
            <a:br>
              <a:rPr lang="en-GB" dirty="0"/>
            </a:br>
            <a:endParaRPr lang="en-SI" dirty="0"/>
          </a:p>
        </p:txBody>
      </p:sp>
    </p:spTree>
    <p:extLst>
      <p:ext uri="{BB962C8B-B14F-4D97-AF65-F5344CB8AC3E}">
        <p14:creationId xmlns:p14="http://schemas.microsoft.com/office/powerpoint/2010/main" val="482350023"/>
      </p:ext>
    </p:extLst>
  </p:cSld>
  <p:clrMapOvr>
    <a:masterClrMapping/>
  </p:clrMapOvr>
  <mc:AlternateContent xmlns:mc="http://schemas.openxmlformats.org/markup-compatibility/2006" xmlns:p14="http://schemas.microsoft.com/office/powerpoint/2010/main">
    <mc:Choice Requires="p14">
      <p:transition spd="slow" p14:dur="2000" advTm="243138"/>
    </mc:Choice>
    <mc:Fallback xmlns="">
      <p:transition spd="slow" advTm="243138"/>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29E1-DDE4-D60C-1577-19DADCA34685}"/>
              </a:ext>
            </a:extLst>
          </p:cNvPr>
          <p:cNvSpPr>
            <a:spLocks noGrp="1"/>
          </p:cNvSpPr>
          <p:nvPr>
            <p:ph type="title"/>
          </p:nvPr>
        </p:nvSpPr>
        <p:spPr/>
        <p:txBody>
          <a:bodyPr/>
          <a:lstStyle/>
          <a:p>
            <a:pPr algn="ctr"/>
            <a:r>
              <a:rPr lang="en-SI" dirty="0">
                <a:solidFill>
                  <a:srgbClr val="C00000"/>
                </a:solidFill>
              </a:rPr>
              <a:t>CAREGIVER’S BURDEN</a:t>
            </a:r>
          </a:p>
        </p:txBody>
      </p:sp>
      <p:sp>
        <p:nvSpPr>
          <p:cNvPr id="3" name="Content Placeholder 2">
            <a:extLst>
              <a:ext uri="{FF2B5EF4-FFF2-40B4-BE49-F238E27FC236}">
                <a16:creationId xmlns:a16="http://schemas.microsoft.com/office/drawing/2014/main" id="{391171DC-88FE-B4F4-5DB7-0D98BE0352D7}"/>
              </a:ext>
            </a:extLst>
          </p:cNvPr>
          <p:cNvSpPr>
            <a:spLocks noGrp="1"/>
          </p:cNvSpPr>
          <p:nvPr>
            <p:ph idx="1"/>
          </p:nvPr>
        </p:nvSpPr>
        <p:spPr>
          <a:xfrm>
            <a:off x="618744" y="1395666"/>
            <a:ext cx="9433560" cy="4351338"/>
          </a:xfrm>
        </p:spPr>
        <p:txBody>
          <a:bodyPr>
            <a:normAutofit fontScale="92500" lnSpcReduction="10000"/>
          </a:bodyPr>
          <a:lstStyle/>
          <a:p>
            <a:r>
              <a:rPr lang="en-GB" dirty="0"/>
              <a:t>Caregiver burden refers to the physical, emotional, social, and financial stress experienced by individuals providing care for PD patients.</a:t>
            </a:r>
          </a:p>
          <a:p>
            <a:pPr>
              <a:buFont typeface="Arial" panose="020B0604020202020204" pitchFamily="34" charset="0"/>
              <a:buChar char="•"/>
            </a:pPr>
            <a:r>
              <a:rPr lang="en-GB" b="1" dirty="0"/>
              <a:t>Relevance in PD:</a:t>
            </a:r>
            <a:endParaRPr lang="en-GB" dirty="0"/>
          </a:p>
          <a:p>
            <a:pPr marL="742950" lvl="1" indent="-285750">
              <a:buFont typeface="Arial" panose="020B0604020202020204" pitchFamily="34" charset="0"/>
              <a:buChar char="•"/>
            </a:pPr>
            <a:r>
              <a:rPr lang="en-GB" dirty="0"/>
              <a:t>Progressive nature of PD increases dependence.</a:t>
            </a:r>
          </a:p>
          <a:p>
            <a:pPr marL="742950" lvl="1" indent="-285750">
              <a:buFont typeface="Arial" panose="020B0604020202020204" pitchFamily="34" charset="0"/>
              <a:buChar char="•"/>
            </a:pPr>
            <a:r>
              <a:rPr lang="en-GB" dirty="0"/>
              <a:t>Non-motor symptoms (e.g., cognitive decline, </a:t>
            </a:r>
            <a:r>
              <a:rPr lang="en-GB" dirty="0" err="1"/>
              <a:t>behavioral</a:t>
            </a:r>
            <a:r>
              <a:rPr lang="en-GB" dirty="0"/>
              <a:t> issues) add to caregiver strain.</a:t>
            </a:r>
          </a:p>
          <a:p>
            <a:pPr marL="742950" lvl="1" indent="-285750">
              <a:buFont typeface="Arial" panose="020B0604020202020204" pitchFamily="34" charset="0"/>
              <a:buChar char="•"/>
            </a:pPr>
            <a:r>
              <a:rPr lang="en-GB" dirty="0"/>
              <a:t>Impacts caregivers’ physical health, mental well-being, and quality of life.</a:t>
            </a:r>
          </a:p>
          <a:p>
            <a:pPr>
              <a:buFont typeface="Arial" panose="020B0604020202020204" pitchFamily="34" charset="0"/>
              <a:buChar char="•"/>
            </a:pPr>
            <a:r>
              <a:rPr lang="en-GB" b="1" dirty="0"/>
              <a:t>Importance of Assessment:</a:t>
            </a:r>
            <a:r>
              <a:rPr lang="en-GB" dirty="0"/>
              <a:t> Early identification and management of caregiver burden can:</a:t>
            </a:r>
          </a:p>
          <a:p>
            <a:pPr marL="742950" lvl="1" indent="-285750">
              <a:buFont typeface="Arial" panose="020B0604020202020204" pitchFamily="34" charset="0"/>
              <a:buChar char="•"/>
            </a:pPr>
            <a:r>
              <a:rPr lang="en-GB" dirty="0"/>
              <a:t>Improve outcomes for both caregivers and patients.</a:t>
            </a:r>
          </a:p>
          <a:p>
            <a:pPr marL="742950" lvl="1" indent="-285750">
              <a:buFont typeface="Arial" panose="020B0604020202020204" pitchFamily="34" charset="0"/>
              <a:buChar char="•"/>
            </a:pPr>
            <a:r>
              <a:rPr lang="en-GB" dirty="0"/>
              <a:t>Reduce burnout and promote long-term care sustainability.</a:t>
            </a:r>
          </a:p>
          <a:p>
            <a:endParaRPr lang="en-SI" dirty="0"/>
          </a:p>
        </p:txBody>
      </p:sp>
    </p:spTree>
    <p:extLst>
      <p:ext uri="{BB962C8B-B14F-4D97-AF65-F5344CB8AC3E}">
        <p14:creationId xmlns:p14="http://schemas.microsoft.com/office/powerpoint/2010/main" val="1606866912"/>
      </p:ext>
    </p:extLst>
  </p:cSld>
  <p:clrMapOvr>
    <a:masterClrMapping/>
  </p:clrMapOvr>
  <mc:AlternateContent xmlns:mc="http://schemas.openxmlformats.org/markup-compatibility/2006" xmlns:p14="http://schemas.microsoft.com/office/powerpoint/2010/main">
    <mc:Choice Requires="p14">
      <p:transition spd="slow" p14:dur="2000" advTm="59141"/>
    </mc:Choice>
    <mc:Fallback xmlns="">
      <p:transition spd="slow" advTm="59141"/>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0CC36-068E-3E66-2AA0-01595F9D53BB}"/>
              </a:ext>
            </a:extLst>
          </p:cNvPr>
          <p:cNvSpPr>
            <a:spLocks noGrp="1"/>
          </p:cNvSpPr>
          <p:nvPr>
            <p:ph type="title"/>
          </p:nvPr>
        </p:nvSpPr>
        <p:spPr>
          <a:xfrm>
            <a:off x="0" y="365125"/>
            <a:ext cx="12191999" cy="1325563"/>
          </a:xfrm>
        </p:spPr>
        <p:txBody>
          <a:bodyPr>
            <a:normAutofit/>
          </a:bodyPr>
          <a:lstStyle/>
          <a:p>
            <a:pPr algn="ctr"/>
            <a:r>
              <a:rPr lang="en-GB" sz="3600" dirty="0">
                <a:solidFill>
                  <a:srgbClr val="C00000"/>
                </a:solidFill>
              </a:rPr>
              <a:t>COMMONLY USED SCALES TO MEASURE CAREGIVER BURDEN</a:t>
            </a:r>
            <a:endParaRPr lang="en-SI" sz="3600" dirty="0">
              <a:solidFill>
                <a:srgbClr val="C00000"/>
              </a:solidFill>
            </a:endParaRPr>
          </a:p>
        </p:txBody>
      </p:sp>
      <p:sp>
        <p:nvSpPr>
          <p:cNvPr id="3" name="Content Placeholder 2">
            <a:extLst>
              <a:ext uri="{FF2B5EF4-FFF2-40B4-BE49-F238E27FC236}">
                <a16:creationId xmlns:a16="http://schemas.microsoft.com/office/drawing/2014/main" id="{0BC7913E-3A31-D044-553A-E86FA13A7127}"/>
              </a:ext>
            </a:extLst>
          </p:cNvPr>
          <p:cNvSpPr>
            <a:spLocks noGrp="1"/>
          </p:cNvSpPr>
          <p:nvPr>
            <p:ph idx="1"/>
          </p:nvPr>
        </p:nvSpPr>
        <p:spPr>
          <a:xfrm>
            <a:off x="838200" y="1825625"/>
            <a:ext cx="9214104" cy="4351338"/>
          </a:xfrm>
        </p:spPr>
        <p:txBody>
          <a:bodyPr>
            <a:normAutofit lnSpcReduction="10000"/>
          </a:bodyPr>
          <a:lstStyle/>
          <a:p>
            <a:pPr>
              <a:buFont typeface="+mj-lt"/>
              <a:buAutoNum type="arabicPeriod"/>
            </a:pPr>
            <a:r>
              <a:rPr lang="en-GB" b="1" dirty="0" err="1"/>
              <a:t>Zarit</a:t>
            </a:r>
            <a:r>
              <a:rPr lang="en-GB" b="1" dirty="0"/>
              <a:t> Burden Interview (ZBI):</a:t>
            </a:r>
            <a:endParaRPr lang="en-GB" dirty="0"/>
          </a:p>
          <a:p>
            <a:pPr marL="742950" lvl="1" indent="-285750">
              <a:buFont typeface="+mj-lt"/>
              <a:buAutoNum type="arabicPeriod"/>
            </a:pPr>
            <a:r>
              <a:rPr lang="en-GB" dirty="0"/>
              <a:t>22-item scale measuring emotional, social, and financial burden.</a:t>
            </a:r>
          </a:p>
          <a:p>
            <a:pPr marL="742950" lvl="1" indent="-285750">
              <a:buFont typeface="+mj-lt"/>
              <a:buAutoNum type="arabicPeriod"/>
            </a:pPr>
            <a:r>
              <a:rPr lang="en-GB" dirty="0"/>
              <a:t>Scores range from 0 (no burden) to 88 (severe burden).</a:t>
            </a:r>
          </a:p>
          <a:p>
            <a:pPr marL="742950" lvl="1" indent="-285750">
              <a:buFont typeface="+mj-lt"/>
              <a:buAutoNum type="arabicPeriod"/>
            </a:pPr>
            <a:r>
              <a:rPr lang="en-GB" dirty="0"/>
              <a:t>Example items: "Do you feel stressed between caring for your relative and trying to meet other responsibilities?"</a:t>
            </a:r>
          </a:p>
          <a:p>
            <a:pPr>
              <a:buFont typeface="+mj-lt"/>
              <a:buAutoNum type="arabicPeriod"/>
            </a:pPr>
            <a:r>
              <a:rPr lang="en-GB" b="1" dirty="0"/>
              <a:t>Caregiver Strain Index (CSI):</a:t>
            </a:r>
            <a:endParaRPr lang="en-GB" dirty="0"/>
          </a:p>
          <a:p>
            <a:pPr marL="742950" lvl="1" indent="-285750">
              <a:buFont typeface="+mj-lt"/>
              <a:buAutoNum type="arabicPeriod"/>
            </a:pPr>
            <a:r>
              <a:rPr lang="en-GB" dirty="0"/>
              <a:t>13-item questionnaire focusing on physical and emotional strain.</a:t>
            </a:r>
          </a:p>
          <a:p>
            <a:pPr marL="742950" lvl="1" indent="-285750">
              <a:buFont typeface="+mj-lt"/>
              <a:buAutoNum type="arabicPeriod"/>
            </a:pPr>
            <a:r>
              <a:rPr lang="en-GB" dirty="0"/>
              <a:t>Quick and easy to administer; suitable for clinical settings.</a:t>
            </a:r>
          </a:p>
          <a:p>
            <a:pPr>
              <a:buFont typeface="+mj-lt"/>
              <a:buAutoNum type="arabicPeriod"/>
            </a:pPr>
            <a:r>
              <a:rPr lang="en-GB" b="1" dirty="0"/>
              <a:t>Parkinson’s Disease Caregiver Questionnaire (PDCQ):</a:t>
            </a:r>
            <a:endParaRPr lang="en-GB" dirty="0"/>
          </a:p>
          <a:p>
            <a:pPr marL="742950" lvl="1" indent="-285750">
              <a:buFont typeface="+mj-lt"/>
              <a:buAutoNum type="arabicPeriod"/>
            </a:pPr>
            <a:r>
              <a:rPr lang="en-GB" dirty="0"/>
              <a:t>PD-specific tool addressing motor and non-motor care challenges.</a:t>
            </a:r>
          </a:p>
          <a:p>
            <a:pPr marL="742950" lvl="1" indent="-285750">
              <a:buFont typeface="+mj-lt"/>
              <a:buAutoNum type="arabicPeriod"/>
            </a:pPr>
            <a:r>
              <a:rPr lang="en-GB" dirty="0"/>
              <a:t>Evaluates how PD symptoms impact caregiver responsibilities.</a:t>
            </a:r>
          </a:p>
          <a:p>
            <a:endParaRPr lang="en-SI" dirty="0"/>
          </a:p>
        </p:txBody>
      </p:sp>
    </p:spTree>
    <p:extLst>
      <p:ext uri="{BB962C8B-B14F-4D97-AF65-F5344CB8AC3E}">
        <p14:creationId xmlns:p14="http://schemas.microsoft.com/office/powerpoint/2010/main" val="3193596764"/>
      </p:ext>
    </p:extLst>
  </p:cSld>
  <p:clrMapOvr>
    <a:masterClrMapping/>
  </p:clrMapOvr>
  <mc:AlternateContent xmlns:mc="http://schemas.openxmlformats.org/markup-compatibility/2006" xmlns:p14="http://schemas.microsoft.com/office/powerpoint/2010/main">
    <mc:Choice Requires="p14">
      <p:transition spd="slow" p14:dur="2000" advTm="76790"/>
    </mc:Choice>
    <mc:Fallback xmlns="">
      <p:transition spd="slow" advTm="7679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D82B7-4784-6FD4-2255-700E3379D1AC}"/>
              </a:ext>
            </a:extLst>
          </p:cNvPr>
          <p:cNvSpPr>
            <a:spLocks noGrp="1"/>
          </p:cNvSpPr>
          <p:nvPr>
            <p:ph type="title"/>
          </p:nvPr>
        </p:nvSpPr>
        <p:spPr>
          <a:xfrm>
            <a:off x="0" y="365125"/>
            <a:ext cx="11846257" cy="1325563"/>
          </a:xfrm>
        </p:spPr>
        <p:txBody>
          <a:bodyPr>
            <a:normAutofit/>
          </a:bodyPr>
          <a:lstStyle/>
          <a:p>
            <a:pPr algn="ctr"/>
            <a:r>
              <a:rPr lang="en-GB" sz="3600" dirty="0">
                <a:solidFill>
                  <a:srgbClr val="C00000"/>
                </a:solidFill>
              </a:rPr>
              <a:t>CAREGIVER BURDEN ASSESSMENT: A CASE EXAMPLE</a:t>
            </a:r>
            <a:endParaRPr lang="en-SI" sz="3600" dirty="0">
              <a:solidFill>
                <a:srgbClr val="C00000"/>
              </a:solidFill>
            </a:endParaRPr>
          </a:p>
        </p:txBody>
      </p:sp>
      <p:sp>
        <p:nvSpPr>
          <p:cNvPr id="3" name="Content Placeholder 2">
            <a:extLst>
              <a:ext uri="{FF2B5EF4-FFF2-40B4-BE49-F238E27FC236}">
                <a16:creationId xmlns:a16="http://schemas.microsoft.com/office/drawing/2014/main" id="{BB301CBB-7B73-12B6-3FEE-DE3C68B11F49}"/>
              </a:ext>
            </a:extLst>
          </p:cNvPr>
          <p:cNvSpPr>
            <a:spLocks noGrp="1"/>
          </p:cNvSpPr>
          <p:nvPr>
            <p:ph idx="1"/>
          </p:nvPr>
        </p:nvSpPr>
        <p:spPr/>
        <p:txBody>
          <a:bodyPr>
            <a:normAutofit fontScale="92500" lnSpcReduction="10000"/>
          </a:bodyPr>
          <a:lstStyle/>
          <a:p>
            <a:pPr marL="457200" lvl="1" indent="0">
              <a:buNone/>
            </a:pPr>
            <a:r>
              <a:rPr lang="en-GB" dirty="0"/>
              <a:t>A 65-year-old wife caring for her husband, a 72-year-old PD patient in the advanced stage.</a:t>
            </a:r>
          </a:p>
          <a:p>
            <a:pPr marL="457200" lvl="1" indent="0">
              <a:buNone/>
            </a:pPr>
            <a:r>
              <a:rPr lang="en-GB" dirty="0"/>
              <a:t>The patient exhibits severe motor fluctuations, cognitive decline, and hallucinations.</a:t>
            </a:r>
          </a:p>
          <a:p>
            <a:pPr>
              <a:buFont typeface="Arial" panose="020B0604020202020204" pitchFamily="34" charset="0"/>
              <a:buChar char="•"/>
            </a:pPr>
            <a:r>
              <a:rPr lang="en-GB" b="1" dirty="0"/>
              <a:t>Assessment Tools Used:</a:t>
            </a:r>
            <a:endParaRPr lang="en-GB" dirty="0"/>
          </a:p>
          <a:p>
            <a:pPr marL="742950" lvl="1" indent="-285750">
              <a:buFont typeface="Arial" panose="020B0604020202020204" pitchFamily="34" charset="0"/>
              <a:buChar char="•"/>
            </a:pPr>
            <a:r>
              <a:rPr lang="en-GB" b="1" dirty="0" err="1"/>
              <a:t>Zarit</a:t>
            </a:r>
            <a:r>
              <a:rPr lang="en-GB" b="1" dirty="0"/>
              <a:t> Burden Interview (ZBI):</a:t>
            </a:r>
            <a:r>
              <a:rPr lang="en-GB" dirty="0"/>
              <a:t> Caregiver scored 65/88, indicating high burden.</a:t>
            </a:r>
          </a:p>
          <a:p>
            <a:pPr marL="742950" lvl="1" indent="-285750">
              <a:buFont typeface="Arial" panose="020B0604020202020204" pitchFamily="34" charset="0"/>
              <a:buChar char="•"/>
            </a:pPr>
            <a:r>
              <a:rPr lang="en-GB" b="1" dirty="0"/>
              <a:t>PDCQ:</a:t>
            </a:r>
            <a:r>
              <a:rPr lang="en-GB" dirty="0"/>
              <a:t> Identified significant stress due to patient’s hallucinations and nighttime disruptions.</a:t>
            </a:r>
          </a:p>
          <a:p>
            <a:pPr>
              <a:buFont typeface="Arial" panose="020B0604020202020204" pitchFamily="34" charset="0"/>
              <a:buChar char="•"/>
            </a:pPr>
            <a:r>
              <a:rPr lang="en-GB" b="1" dirty="0"/>
              <a:t>Interventions:</a:t>
            </a:r>
            <a:endParaRPr lang="en-GB" dirty="0"/>
          </a:p>
          <a:p>
            <a:pPr marL="742950" lvl="1" indent="-285750">
              <a:buFont typeface="Arial" panose="020B0604020202020204" pitchFamily="34" charset="0"/>
              <a:buChar char="•"/>
            </a:pPr>
            <a:r>
              <a:rPr lang="en-GB" dirty="0"/>
              <a:t>Referral to a support group for caregivers.</a:t>
            </a:r>
          </a:p>
          <a:p>
            <a:pPr marL="742950" lvl="1" indent="-285750">
              <a:buFont typeface="Arial" panose="020B0604020202020204" pitchFamily="34" charset="0"/>
              <a:buChar char="•"/>
            </a:pPr>
            <a:r>
              <a:rPr lang="en-GB" dirty="0"/>
              <a:t>Inclusion of respite care services.</a:t>
            </a:r>
          </a:p>
          <a:p>
            <a:pPr marL="742950" lvl="1" indent="-285750">
              <a:buFont typeface="Arial" panose="020B0604020202020204" pitchFamily="34" charset="0"/>
              <a:buChar char="•"/>
            </a:pPr>
            <a:r>
              <a:rPr lang="en-GB" dirty="0"/>
              <a:t>Adjustment of patient’s treatment plan to address nighttime disturbances and hallucinations.</a:t>
            </a:r>
          </a:p>
          <a:p>
            <a:endParaRPr lang="en-SI" dirty="0"/>
          </a:p>
        </p:txBody>
      </p:sp>
    </p:spTree>
    <p:extLst>
      <p:ext uri="{BB962C8B-B14F-4D97-AF65-F5344CB8AC3E}">
        <p14:creationId xmlns:p14="http://schemas.microsoft.com/office/powerpoint/2010/main" val="870571732"/>
      </p:ext>
    </p:extLst>
  </p:cSld>
  <p:clrMapOvr>
    <a:masterClrMapping/>
  </p:clrMapOvr>
  <mc:AlternateContent xmlns:mc="http://schemas.openxmlformats.org/markup-compatibility/2006" xmlns:p14="http://schemas.microsoft.com/office/powerpoint/2010/main">
    <mc:Choice Requires="p14">
      <p:transition spd="slow" p14:dur="2000" advTm="76795"/>
    </mc:Choice>
    <mc:Fallback xmlns="">
      <p:transition spd="slow" advTm="7679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C77B8-4463-2A84-5D89-352E4F10F2AA}"/>
              </a:ext>
            </a:extLst>
          </p:cNvPr>
          <p:cNvSpPr>
            <a:spLocks noGrp="1"/>
          </p:cNvSpPr>
          <p:nvPr>
            <p:ph type="title"/>
          </p:nvPr>
        </p:nvSpPr>
        <p:spPr/>
        <p:txBody>
          <a:bodyPr/>
          <a:lstStyle/>
          <a:p>
            <a:pPr algn="ctr"/>
            <a:r>
              <a:rPr lang="en-SI" dirty="0">
                <a:solidFill>
                  <a:srgbClr val="C00000"/>
                </a:solidFill>
              </a:rPr>
              <a:t>TREMOR:  </a:t>
            </a:r>
            <a:r>
              <a:rPr lang="en-SI" i="1" dirty="0">
                <a:solidFill>
                  <a:srgbClr val="C00000"/>
                </a:solidFill>
              </a:rPr>
              <a:t>CLINICAL ASSESSMENT</a:t>
            </a:r>
          </a:p>
        </p:txBody>
      </p:sp>
      <p:sp>
        <p:nvSpPr>
          <p:cNvPr id="4" name="Content Placeholder 3">
            <a:extLst>
              <a:ext uri="{FF2B5EF4-FFF2-40B4-BE49-F238E27FC236}">
                <a16:creationId xmlns:a16="http://schemas.microsoft.com/office/drawing/2014/main" id="{9E1227CA-6B06-D886-30B9-8CAE90935DD7}"/>
              </a:ext>
            </a:extLst>
          </p:cNvPr>
          <p:cNvSpPr>
            <a:spLocks noGrp="1"/>
          </p:cNvSpPr>
          <p:nvPr>
            <p:ph idx="1"/>
          </p:nvPr>
        </p:nvSpPr>
        <p:spPr>
          <a:xfrm>
            <a:off x="838200" y="1825625"/>
            <a:ext cx="10515600" cy="4667250"/>
          </a:xfrm>
        </p:spPr>
        <p:txBody>
          <a:bodyPr>
            <a:normAutofit/>
          </a:bodyPr>
          <a:lstStyle/>
          <a:p>
            <a:pPr algn="l">
              <a:buFont typeface="+mj-lt"/>
              <a:buAutoNum type="arabicPeriod"/>
            </a:pPr>
            <a:r>
              <a:rPr lang="en-GB" b="1" i="0" dirty="0">
                <a:solidFill>
                  <a:srgbClr val="0D0D0D"/>
                </a:solidFill>
                <a:effectLst/>
                <a:highlight>
                  <a:srgbClr val="FFFFFF"/>
                </a:highlight>
                <a:latin typeface="ui-sans-serif"/>
              </a:rPr>
              <a:t>Neurological Examination:</a:t>
            </a:r>
            <a:endParaRPr lang="en-GB" b="0" i="0" dirty="0">
              <a:solidFill>
                <a:srgbClr val="0D0D0D"/>
              </a:solidFill>
              <a:effectLst/>
              <a:highlight>
                <a:srgbClr val="FFFFFF"/>
              </a:highlight>
              <a:latin typeface="ui-sans-serif"/>
            </a:endParaRPr>
          </a:p>
          <a:p>
            <a:pPr lvl="1" algn="l"/>
            <a:r>
              <a:rPr lang="en-GB" b="0" i="0" dirty="0">
                <a:solidFill>
                  <a:srgbClr val="0D0D0D"/>
                </a:solidFill>
                <a:effectLst/>
                <a:highlight>
                  <a:srgbClr val="FFFFFF"/>
                </a:highlight>
                <a:latin typeface="ui-sans-serif"/>
              </a:rPr>
              <a:t>Observation of tremor at rest, during activity, and with postural maintenance.</a:t>
            </a:r>
          </a:p>
          <a:p>
            <a:pPr lvl="1" algn="l"/>
            <a:r>
              <a:rPr lang="en-GB" b="0" i="0" dirty="0">
                <a:solidFill>
                  <a:srgbClr val="0D0D0D"/>
                </a:solidFill>
                <a:effectLst/>
                <a:highlight>
                  <a:srgbClr val="FFFFFF"/>
                </a:highlight>
                <a:latin typeface="ui-sans-serif"/>
              </a:rPr>
              <a:t>Focus on tremor frequency, amplitude, and distribution.</a:t>
            </a:r>
          </a:p>
          <a:p>
            <a:pPr algn="l">
              <a:buFont typeface="+mj-lt"/>
              <a:buAutoNum type="arabicPeriod"/>
            </a:pPr>
            <a:r>
              <a:rPr lang="en-GB" b="1" i="0" dirty="0">
                <a:solidFill>
                  <a:srgbClr val="0D0D0D"/>
                </a:solidFill>
                <a:effectLst/>
                <a:highlight>
                  <a:srgbClr val="FFFFFF"/>
                </a:highlight>
                <a:latin typeface="ui-sans-serif"/>
              </a:rPr>
              <a:t>Patient History:</a:t>
            </a:r>
            <a:endParaRPr lang="en-GB" b="0" i="0" dirty="0">
              <a:solidFill>
                <a:srgbClr val="0D0D0D"/>
              </a:solidFill>
              <a:effectLst/>
              <a:highlight>
                <a:srgbClr val="FFFFFF"/>
              </a:highlight>
              <a:latin typeface="ui-sans-serif"/>
            </a:endParaRPr>
          </a:p>
          <a:p>
            <a:pPr lvl="1"/>
            <a:r>
              <a:rPr lang="en-GB" b="0" i="0" dirty="0">
                <a:solidFill>
                  <a:srgbClr val="0D0D0D"/>
                </a:solidFill>
                <a:effectLst/>
                <a:highlight>
                  <a:srgbClr val="FFFFFF"/>
                </a:highlight>
                <a:latin typeface="ui-sans-serif"/>
              </a:rPr>
              <a:t>Detailed history of tremor onset, progression, and impact on daily activities.</a:t>
            </a:r>
          </a:p>
          <a:p>
            <a:pPr lvl="1"/>
            <a:r>
              <a:rPr lang="en-GB" b="0" i="0" dirty="0">
                <a:solidFill>
                  <a:srgbClr val="0D0D0D"/>
                </a:solidFill>
                <a:effectLst/>
                <a:highlight>
                  <a:srgbClr val="FFFFFF"/>
                </a:highlight>
                <a:latin typeface="ui-sans-serif"/>
              </a:rPr>
              <a:t>Family history of tremor or other neurological disorders.</a:t>
            </a:r>
          </a:p>
          <a:p>
            <a:pPr algn="l">
              <a:buFont typeface="+mj-lt"/>
              <a:buAutoNum type="arabicPeriod"/>
            </a:pPr>
            <a:r>
              <a:rPr lang="en-GB" b="1" i="0" dirty="0">
                <a:solidFill>
                  <a:srgbClr val="0D0D0D"/>
                </a:solidFill>
                <a:effectLst/>
                <a:highlight>
                  <a:srgbClr val="FFFFFF"/>
                </a:highlight>
                <a:latin typeface="ui-sans-serif"/>
              </a:rPr>
              <a:t>Video Recording:</a:t>
            </a:r>
            <a:endParaRPr lang="en-GB" b="0" i="0" dirty="0">
              <a:solidFill>
                <a:srgbClr val="0D0D0D"/>
              </a:solidFill>
              <a:effectLst/>
              <a:highlight>
                <a:srgbClr val="FFFFFF"/>
              </a:highlight>
              <a:latin typeface="ui-sans-serif"/>
            </a:endParaRPr>
          </a:p>
          <a:p>
            <a:pPr lvl="1"/>
            <a:r>
              <a:rPr lang="en-GB" i="0" dirty="0">
                <a:solidFill>
                  <a:srgbClr val="0D0D0D"/>
                </a:solidFill>
                <a:effectLst/>
                <a:highlight>
                  <a:srgbClr val="FFFFFF"/>
                </a:highlight>
                <a:latin typeface="ui-sans-serif"/>
              </a:rPr>
              <a:t>Utilized for detailed analysis and documentation.</a:t>
            </a:r>
          </a:p>
          <a:p>
            <a:pPr lvl="1"/>
            <a:r>
              <a:rPr lang="en-GB" i="0" dirty="0">
                <a:solidFill>
                  <a:srgbClr val="0D0D0D"/>
                </a:solidFill>
                <a:effectLst/>
                <a:highlight>
                  <a:srgbClr val="FFFFFF"/>
                </a:highlight>
                <a:latin typeface="ui-sans-serif"/>
              </a:rPr>
              <a:t>Allows for comparison over time and peer review. </a:t>
            </a:r>
          </a:p>
          <a:p>
            <a:pPr marL="457200" lvl="1" indent="0" algn="l">
              <a:buNone/>
            </a:pPr>
            <a:endParaRPr lang="en-GB" b="0" i="0" dirty="0">
              <a:solidFill>
                <a:srgbClr val="0D0D0D"/>
              </a:solidFill>
              <a:effectLst/>
              <a:highlight>
                <a:srgbClr val="FFFFFF"/>
              </a:highlight>
              <a:latin typeface="ui-sans-serif"/>
            </a:endParaRPr>
          </a:p>
        </p:txBody>
      </p:sp>
    </p:spTree>
    <p:extLst>
      <p:ext uri="{BB962C8B-B14F-4D97-AF65-F5344CB8AC3E}">
        <p14:creationId xmlns:p14="http://schemas.microsoft.com/office/powerpoint/2010/main" val="1168972906"/>
      </p:ext>
    </p:extLst>
  </p:cSld>
  <p:clrMapOvr>
    <a:masterClrMapping/>
  </p:clrMapOvr>
  <mc:AlternateContent xmlns:mc="http://schemas.openxmlformats.org/markup-compatibility/2006" xmlns:p14="http://schemas.microsoft.com/office/powerpoint/2010/main">
    <mc:Choice Requires="p14">
      <p:transition spd="slow" p14:dur="2000" advTm="82077"/>
    </mc:Choice>
    <mc:Fallback xmlns="">
      <p:transition spd="slow" advTm="82077"/>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88E8A-AC95-ED41-4626-DD06A870EEA1}"/>
              </a:ext>
            </a:extLst>
          </p:cNvPr>
          <p:cNvSpPr>
            <a:spLocks noGrp="1"/>
          </p:cNvSpPr>
          <p:nvPr>
            <p:ph type="title"/>
          </p:nvPr>
        </p:nvSpPr>
        <p:spPr/>
        <p:txBody>
          <a:bodyPr/>
          <a:lstStyle/>
          <a:p>
            <a:pPr algn="ctr"/>
            <a:r>
              <a:rPr lang="en-SI" dirty="0">
                <a:solidFill>
                  <a:srgbClr val="C00000"/>
                </a:solidFill>
              </a:rPr>
              <a:t>OVERALL PD: SCOPA</a:t>
            </a:r>
            <a:endParaRPr lang="en-SI" dirty="0"/>
          </a:p>
        </p:txBody>
      </p:sp>
      <p:sp>
        <p:nvSpPr>
          <p:cNvPr id="3" name="Content Placeholder 2">
            <a:extLst>
              <a:ext uri="{FF2B5EF4-FFF2-40B4-BE49-F238E27FC236}">
                <a16:creationId xmlns:a16="http://schemas.microsoft.com/office/drawing/2014/main" id="{799B5984-AD98-CE6C-0325-0F32B5097500}"/>
              </a:ext>
            </a:extLst>
          </p:cNvPr>
          <p:cNvSpPr>
            <a:spLocks noGrp="1"/>
          </p:cNvSpPr>
          <p:nvPr>
            <p:ph idx="1"/>
          </p:nvPr>
        </p:nvSpPr>
        <p:spPr>
          <a:xfrm>
            <a:off x="838200" y="1825625"/>
            <a:ext cx="9214104" cy="4351338"/>
          </a:xfrm>
        </p:spPr>
        <p:txBody>
          <a:bodyPr>
            <a:normAutofit/>
          </a:bodyPr>
          <a:lstStyle/>
          <a:p>
            <a:pPr algn="l">
              <a:buFont typeface="+mj-lt"/>
              <a:buAutoNum type="arabicPeriod"/>
            </a:pPr>
            <a:r>
              <a:rPr lang="en-GB" i="0" dirty="0">
                <a:solidFill>
                  <a:srgbClr val="374151"/>
                </a:solidFill>
                <a:effectLst/>
                <a:latin typeface="Söhne"/>
              </a:rPr>
              <a:t>SCOPA Motor Scale (SCOPA-Motor):</a:t>
            </a:r>
          </a:p>
          <a:p>
            <a:pPr algn="l">
              <a:buFont typeface="+mj-lt"/>
              <a:buAutoNum type="arabicPeriod"/>
            </a:pPr>
            <a:r>
              <a:rPr lang="en-GB" i="0" dirty="0">
                <a:solidFill>
                  <a:srgbClr val="374151"/>
                </a:solidFill>
                <a:effectLst/>
                <a:latin typeface="Söhne"/>
              </a:rPr>
              <a:t>SCOPA Autonomic Dysfunction Scale (SCOPA-</a:t>
            </a:r>
            <a:r>
              <a:rPr lang="en-GB" i="0" dirty="0" err="1">
                <a:solidFill>
                  <a:srgbClr val="374151"/>
                </a:solidFill>
                <a:effectLst/>
                <a:latin typeface="Söhne"/>
              </a:rPr>
              <a:t>Aut</a:t>
            </a:r>
            <a:r>
              <a:rPr lang="en-GB" i="0" dirty="0">
                <a:solidFill>
                  <a:srgbClr val="374151"/>
                </a:solidFill>
                <a:effectLst/>
                <a:latin typeface="Söhne"/>
              </a:rPr>
              <a:t>):</a:t>
            </a:r>
          </a:p>
          <a:p>
            <a:pPr algn="l">
              <a:buFont typeface="+mj-lt"/>
              <a:buAutoNum type="arabicPeriod"/>
            </a:pPr>
            <a:r>
              <a:rPr lang="en-GB" i="0" dirty="0">
                <a:solidFill>
                  <a:srgbClr val="374151"/>
                </a:solidFill>
                <a:effectLst/>
                <a:latin typeface="Söhne"/>
              </a:rPr>
              <a:t>SCOPA Sleep Scale (SCOPA-Sleep):</a:t>
            </a:r>
          </a:p>
          <a:p>
            <a:pPr algn="l">
              <a:buFont typeface="+mj-lt"/>
              <a:buAutoNum type="arabicPeriod"/>
            </a:pPr>
            <a:r>
              <a:rPr lang="en-GB" i="0" dirty="0">
                <a:solidFill>
                  <a:srgbClr val="374151"/>
                </a:solidFill>
                <a:effectLst/>
                <a:latin typeface="Söhne"/>
              </a:rPr>
              <a:t>SCOPA Cognition Scale (SCOPA-Cog</a:t>
            </a:r>
          </a:p>
          <a:p>
            <a:pPr algn="l">
              <a:buFont typeface="+mj-lt"/>
              <a:buAutoNum type="arabicPeriod"/>
            </a:pPr>
            <a:r>
              <a:rPr lang="en-GB" i="0" dirty="0">
                <a:solidFill>
                  <a:srgbClr val="374151"/>
                </a:solidFill>
                <a:effectLst/>
                <a:latin typeface="Söhne"/>
              </a:rPr>
              <a:t>SCOPA Psychosocial Scale (SCOPA-PS</a:t>
            </a:r>
          </a:p>
          <a:p>
            <a:pPr algn="l">
              <a:buFont typeface="+mj-lt"/>
              <a:buAutoNum type="arabicPeriod"/>
            </a:pPr>
            <a:r>
              <a:rPr lang="en-GB" i="0" dirty="0">
                <a:solidFill>
                  <a:srgbClr val="374151"/>
                </a:solidFill>
                <a:effectLst/>
                <a:latin typeface="Söhne"/>
              </a:rPr>
              <a:t>SCOPA Disability Scale (SCOPA-Dis</a:t>
            </a:r>
          </a:p>
          <a:p>
            <a:pPr algn="l">
              <a:buFont typeface="+mj-lt"/>
              <a:buAutoNum type="arabicPeriod"/>
            </a:pPr>
            <a:r>
              <a:rPr lang="en-GB" i="0" dirty="0">
                <a:solidFill>
                  <a:srgbClr val="374151"/>
                </a:solidFill>
                <a:effectLst/>
                <a:latin typeface="Söhne"/>
              </a:rPr>
              <a:t>SCOPA Motor Fluctuations Scale (SCOPA-</a:t>
            </a:r>
            <a:r>
              <a:rPr lang="en-GB" i="0" dirty="0" err="1">
                <a:solidFill>
                  <a:srgbClr val="374151"/>
                </a:solidFill>
                <a:effectLst/>
                <a:latin typeface="Söhne"/>
              </a:rPr>
              <a:t>Motorfluct</a:t>
            </a:r>
            <a:r>
              <a:rPr lang="en-GB" i="0" dirty="0">
                <a:solidFill>
                  <a:srgbClr val="374151"/>
                </a:solidFill>
                <a:effectLst/>
                <a:latin typeface="Söhne"/>
              </a:rPr>
              <a:t>)</a:t>
            </a:r>
          </a:p>
          <a:p>
            <a:pPr algn="l">
              <a:buFont typeface="+mj-lt"/>
              <a:buAutoNum type="arabicPeriod"/>
            </a:pPr>
            <a:r>
              <a:rPr lang="en-GB" i="0" dirty="0">
                <a:solidFill>
                  <a:srgbClr val="374151"/>
                </a:solidFill>
                <a:effectLst/>
                <a:latin typeface="Söhne"/>
              </a:rPr>
              <a:t>SCOPA-GI Scale (SCOPA-GI)</a:t>
            </a:r>
          </a:p>
          <a:p>
            <a:endParaRPr lang="en-SI" dirty="0"/>
          </a:p>
        </p:txBody>
      </p:sp>
    </p:spTree>
    <p:extLst>
      <p:ext uri="{BB962C8B-B14F-4D97-AF65-F5344CB8AC3E}">
        <p14:creationId xmlns:p14="http://schemas.microsoft.com/office/powerpoint/2010/main" val="2040918098"/>
      </p:ext>
    </p:extLst>
  </p:cSld>
  <p:clrMapOvr>
    <a:masterClrMapping/>
  </p:clrMapOvr>
  <mc:AlternateContent xmlns:mc="http://schemas.openxmlformats.org/markup-compatibility/2006" xmlns:p14="http://schemas.microsoft.com/office/powerpoint/2010/main">
    <mc:Choice Requires="p14">
      <p:transition spd="slow" p14:dur="2000" advTm="262636"/>
    </mc:Choice>
    <mc:Fallback xmlns="">
      <p:transition spd="slow" advTm="262636"/>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F20C-9138-AEA5-8D9F-D41DABBAC97B}"/>
              </a:ext>
            </a:extLst>
          </p:cNvPr>
          <p:cNvSpPr>
            <a:spLocks noGrp="1"/>
          </p:cNvSpPr>
          <p:nvPr>
            <p:ph type="title"/>
          </p:nvPr>
        </p:nvSpPr>
        <p:spPr/>
        <p:txBody>
          <a:bodyPr>
            <a:normAutofit/>
          </a:bodyPr>
          <a:lstStyle/>
          <a:p>
            <a:pPr algn="ctr"/>
            <a:r>
              <a:rPr lang="en-GB" i="0" dirty="0">
                <a:solidFill>
                  <a:srgbClr val="C00000"/>
                </a:solidFill>
                <a:effectLst/>
                <a:highlight>
                  <a:srgbClr val="FFFFFF"/>
                </a:highlight>
                <a:latin typeface="ui-sans-serif"/>
              </a:rPr>
              <a:t>FUTURE DIRECTIONS IN ASSESSMENT</a:t>
            </a:r>
            <a:br>
              <a:rPr lang="en-GB" i="0" dirty="0">
                <a:solidFill>
                  <a:srgbClr val="0D0D0D"/>
                </a:solidFill>
                <a:effectLst/>
                <a:highlight>
                  <a:srgbClr val="FFFFFF"/>
                </a:highlight>
                <a:latin typeface="ui-sans-serif"/>
              </a:rPr>
            </a:br>
            <a:endParaRPr lang="en-SI" dirty="0"/>
          </a:p>
        </p:txBody>
      </p:sp>
      <p:sp>
        <p:nvSpPr>
          <p:cNvPr id="3" name="Content Placeholder 2">
            <a:extLst>
              <a:ext uri="{FF2B5EF4-FFF2-40B4-BE49-F238E27FC236}">
                <a16:creationId xmlns:a16="http://schemas.microsoft.com/office/drawing/2014/main" id="{C5B5243B-371D-11A5-CEE3-5048EC131C70}"/>
              </a:ext>
            </a:extLst>
          </p:cNvPr>
          <p:cNvSpPr>
            <a:spLocks noGrp="1"/>
          </p:cNvSpPr>
          <p:nvPr>
            <p:ph idx="1"/>
          </p:nvPr>
        </p:nvSpPr>
        <p:spPr>
          <a:xfrm>
            <a:off x="960120" y="1027906"/>
            <a:ext cx="10515600" cy="4351338"/>
          </a:xfrm>
        </p:spPr>
        <p:txBody>
          <a:bodyPr>
            <a:normAutofit/>
          </a:bodyPr>
          <a:lstStyle/>
          <a:p>
            <a:pPr algn="l">
              <a:buFont typeface="Arial" panose="020B0604020202020204" pitchFamily="34" charset="0"/>
              <a:buChar char="•"/>
            </a:pPr>
            <a:endParaRPr lang="en-GB" b="1" i="0" dirty="0">
              <a:solidFill>
                <a:srgbClr val="0D0D0D"/>
              </a:solidFill>
              <a:effectLst/>
              <a:highlight>
                <a:srgbClr val="FFFFFF"/>
              </a:highlight>
              <a:latin typeface="ui-sans-serif"/>
            </a:endParaRPr>
          </a:p>
          <a:p>
            <a:pPr algn="l">
              <a:buFont typeface="Arial" panose="020B0604020202020204" pitchFamily="34" charset="0"/>
              <a:buChar char="•"/>
            </a:pPr>
            <a:endParaRPr lang="en-GB" b="1" dirty="0">
              <a:solidFill>
                <a:srgbClr val="0D0D0D"/>
              </a:solidFill>
              <a:highlight>
                <a:srgbClr val="FFFFFF"/>
              </a:highlight>
              <a:latin typeface="ui-sans-serif"/>
            </a:endParaRPr>
          </a:p>
          <a:p>
            <a:pPr algn="l">
              <a:buFont typeface="Arial" panose="020B0604020202020204" pitchFamily="34" charset="0"/>
              <a:buChar char="•"/>
            </a:pPr>
            <a:r>
              <a:rPr lang="en-GB" b="1" i="0" dirty="0">
                <a:solidFill>
                  <a:srgbClr val="0D0D0D"/>
                </a:solidFill>
                <a:effectLst/>
                <a:highlight>
                  <a:srgbClr val="FFFFFF"/>
                </a:highlight>
                <a:latin typeface="ui-sans-serif"/>
              </a:rPr>
              <a:t>Wearable Technology:</a:t>
            </a:r>
            <a:r>
              <a:rPr lang="en-GB" b="0" i="0" dirty="0">
                <a:solidFill>
                  <a:srgbClr val="0D0D0D"/>
                </a:solidFill>
                <a:effectLst/>
                <a:highlight>
                  <a:srgbClr val="FFFFFF"/>
                </a:highlight>
                <a:latin typeface="ui-sans-serif"/>
              </a:rPr>
              <a:t> Continuous monitoring of symptoms.</a:t>
            </a:r>
          </a:p>
          <a:p>
            <a:pPr algn="l">
              <a:buFont typeface="Arial" panose="020B0604020202020204" pitchFamily="34" charset="0"/>
              <a:buChar char="•"/>
            </a:pPr>
            <a:r>
              <a:rPr lang="en-GB" b="1" i="0" dirty="0">
                <a:solidFill>
                  <a:srgbClr val="0D0D0D"/>
                </a:solidFill>
                <a:effectLst/>
                <a:highlight>
                  <a:srgbClr val="FFFFFF"/>
                </a:highlight>
                <a:latin typeface="ui-sans-serif"/>
              </a:rPr>
              <a:t>Artificial Intelligence:</a:t>
            </a:r>
            <a:r>
              <a:rPr lang="en-GB" b="0" i="0" dirty="0">
                <a:solidFill>
                  <a:srgbClr val="0D0D0D"/>
                </a:solidFill>
                <a:effectLst/>
                <a:highlight>
                  <a:srgbClr val="FFFFFF"/>
                </a:highlight>
                <a:latin typeface="ui-sans-serif"/>
              </a:rPr>
              <a:t> Predictive models for diagnosis and progression.</a:t>
            </a:r>
          </a:p>
          <a:p>
            <a:pPr algn="l">
              <a:buFont typeface="Arial" panose="020B0604020202020204" pitchFamily="34" charset="0"/>
              <a:buChar char="•"/>
            </a:pPr>
            <a:r>
              <a:rPr lang="en-GB" b="1" i="0" dirty="0">
                <a:solidFill>
                  <a:srgbClr val="0D0D0D"/>
                </a:solidFill>
                <a:effectLst/>
                <a:highlight>
                  <a:srgbClr val="FFFFFF"/>
                </a:highlight>
                <a:latin typeface="ui-sans-serif"/>
              </a:rPr>
              <a:t>Personalized Medicine:</a:t>
            </a:r>
            <a:r>
              <a:rPr lang="en-GB" b="0" i="0" dirty="0">
                <a:solidFill>
                  <a:srgbClr val="0D0D0D"/>
                </a:solidFill>
                <a:effectLst/>
                <a:highlight>
                  <a:srgbClr val="FFFFFF"/>
                </a:highlight>
                <a:latin typeface="ui-sans-serif"/>
              </a:rPr>
              <a:t> Tailoring assessments and treatments to individual genetic profiles.</a:t>
            </a:r>
          </a:p>
          <a:p>
            <a:pPr marL="0" indent="0" algn="l">
              <a:buNone/>
            </a:pPr>
            <a:br>
              <a:rPr lang="en-GB" dirty="0"/>
            </a:br>
            <a:endParaRPr lang="en-SI" dirty="0"/>
          </a:p>
        </p:txBody>
      </p:sp>
    </p:spTree>
    <p:extLst>
      <p:ext uri="{BB962C8B-B14F-4D97-AF65-F5344CB8AC3E}">
        <p14:creationId xmlns:p14="http://schemas.microsoft.com/office/powerpoint/2010/main" val="1583942670"/>
      </p:ext>
    </p:extLst>
  </p:cSld>
  <p:clrMapOvr>
    <a:masterClrMapping/>
  </p:clrMapOvr>
  <mc:AlternateContent xmlns:mc="http://schemas.openxmlformats.org/markup-compatibility/2006" xmlns:p14="http://schemas.microsoft.com/office/powerpoint/2010/main">
    <mc:Choice Requires="p14">
      <p:transition spd="slow" p14:dur="2000" advTm="44588"/>
    </mc:Choice>
    <mc:Fallback xmlns="">
      <p:transition spd="slow" advTm="44588"/>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rgbClr val="C00000"/>
                </a:solidFill>
              </a:rPr>
              <a:t>CONCLUSION AND LESSONS LEARNED</a:t>
            </a:r>
          </a:p>
        </p:txBody>
      </p:sp>
      <p:sp>
        <p:nvSpPr>
          <p:cNvPr id="3" name="Content Placeholder 2"/>
          <p:cNvSpPr>
            <a:spLocks noGrp="1"/>
          </p:cNvSpPr>
          <p:nvPr>
            <p:ph idx="1"/>
          </p:nvPr>
        </p:nvSpPr>
        <p:spPr>
          <a:xfrm>
            <a:off x="838200" y="1825625"/>
            <a:ext cx="9845040" cy="4351338"/>
          </a:xfrm>
        </p:spPr>
        <p:txBody>
          <a:bodyPr/>
          <a:lstStyle/>
          <a:p>
            <a:r>
              <a:rPr dirty="0"/>
              <a:t>Selecting stage-appropriate scales is critical for effective assessment and management.</a:t>
            </a:r>
          </a:p>
          <a:p>
            <a:r>
              <a:rPr dirty="0"/>
              <a:t>Combining motor, non-motor, and quality-of-life scales provides a comprehensive patient evaluation.</a:t>
            </a:r>
          </a:p>
          <a:p>
            <a:r>
              <a:rPr dirty="0"/>
              <a:t>Case studies highlight the practical utility of these scales in diverse clinical scenarios.</a:t>
            </a:r>
          </a:p>
          <a:p>
            <a:r>
              <a:rPr dirty="0"/>
              <a:t>Future advancements in technology and integrated tools promise enhanced PD care.</a:t>
            </a:r>
          </a:p>
        </p:txBody>
      </p:sp>
    </p:spTree>
  </p:cSld>
  <p:clrMapOvr>
    <a:masterClrMapping/>
  </p:clrMapOvr>
  <mc:AlternateContent xmlns:mc="http://schemas.openxmlformats.org/markup-compatibility/2006" xmlns:p14="http://schemas.microsoft.com/office/powerpoint/2010/main">
    <mc:Choice Requires="p14">
      <p:transition spd="slow" p14:dur="2000" advTm="52348"/>
    </mc:Choice>
    <mc:Fallback xmlns="">
      <p:transition spd="slow" advTm="52348"/>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7E368-E171-6BDB-9F7B-2ACCC042BAEC}"/>
              </a:ext>
            </a:extLst>
          </p:cNvPr>
          <p:cNvSpPr>
            <a:spLocks noGrp="1"/>
          </p:cNvSpPr>
          <p:nvPr>
            <p:ph type="title"/>
          </p:nvPr>
        </p:nvSpPr>
        <p:spPr>
          <a:xfrm>
            <a:off x="838200" y="186353"/>
            <a:ext cx="10515600" cy="494684"/>
          </a:xfrm>
        </p:spPr>
        <p:txBody>
          <a:bodyPr>
            <a:normAutofit fontScale="90000"/>
          </a:bodyPr>
          <a:lstStyle/>
          <a:p>
            <a:pPr algn="ctr"/>
            <a:r>
              <a:rPr lang="en-SI" dirty="0">
                <a:solidFill>
                  <a:srgbClr val="C00000"/>
                </a:solidFill>
              </a:rPr>
              <a:t>References</a:t>
            </a:r>
          </a:p>
        </p:txBody>
      </p:sp>
      <p:sp>
        <p:nvSpPr>
          <p:cNvPr id="3" name="Content Placeholder 2">
            <a:extLst>
              <a:ext uri="{FF2B5EF4-FFF2-40B4-BE49-F238E27FC236}">
                <a16:creationId xmlns:a16="http://schemas.microsoft.com/office/drawing/2014/main" id="{A3B695EF-4F07-630D-AC2B-6F803268932C}"/>
              </a:ext>
            </a:extLst>
          </p:cNvPr>
          <p:cNvSpPr>
            <a:spLocks noGrp="1"/>
          </p:cNvSpPr>
          <p:nvPr>
            <p:ph idx="1"/>
          </p:nvPr>
        </p:nvSpPr>
        <p:spPr>
          <a:xfrm>
            <a:off x="313671" y="1001077"/>
            <a:ext cx="11162049" cy="4576763"/>
          </a:xfrm>
        </p:spPr>
        <p:txBody>
          <a:bodyPr>
            <a:noAutofit/>
          </a:bodyPr>
          <a:lstStyle/>
          <a:p>
            <a:pPr>
              <a:buFont typeface="Arial" panose="020B0604020202020204" pitchFamily="34" charset="0"/>
              <a:buChar char="•"/>
            </a:pPr>
            <a:r>
              <a:rPr lang="en-GB" sz="1200" dirty="0"/>
              <a:t>Goetz CG, Tilley BC, </a:t>
            </a:r>
            <a:r>
              <a:rPr lang="en-GB" sz="1200" dirty="0" err="1"/>
              <a:t>Shaftman</a:t>
            </a:r>
            <a:r>
              <a:rPr lang="en-GB" sz="1200" dirty="0"/>
              <a:t> SR, et al. Movement Disorder Society-sponsored revision of the Unified Parkinson’s Disease Rating Scale (MDS-UPDRS): scale presentation and </a:t>
            </a:r>
            <a:r>
              <a:rPr lang="en-GB" sz="1200" dirty="0" err="1"/>
              <a:t>clinimetric</a:t>
            </a:r>
            <a:r>
              <a:rPr lang="en-GB" sz="1200" dirty="0"/>
              <a:t> testing results. </a:t>
            </a:r>
            <a:r>
              <a:rPr lang="en-GB" sz="1200" i="1" dirty="0"/>
              <a:t>Movement Disorders</a:t>
            </a:r>
            <a:r>
              <a:rPr lang="en-GB" sz="1200" dirty="0"/>
              <a:t>. 2008;23(15):2129-2170.</a:t>
            </a:r>
          </a:p>
          <a:p>
            <a:pPr>
              <a:buFont typeface="Arial" panose="020B0604020202020204" pitchFamily="34" charset="0"/>
              <a:buChar char="•"/>
            </a:pPr>
            <a:r>
              <a:rPr lang="en-GB" sz="1200" dirty="0" err="1"/>
              <a:t>Fahn</a:t>
            </a:r>
            <a:r>
              <a:rPr lang="en-GB" sz="1200" dirty="0"/>
              <a:t> S, Elton RL, UPDRS Development Committee. Unified Parkinson's Disease Rating Scale. </a:t>
            </a:r>
            <a:r>
              <a:rPr lang="en-GB" sz="1200" i="1" dirty="0"/>
              <a:t>Recent Developments in Parkinson's Disease</a:t>
            </a:r>
            <a:r>
              <a:rPr lang="en-GB" sz="1200" dirty="0"/>
              <a:t>. 1987;2:153-163.</a:t>
            </a:r>
          </a:p>
          <a:p>
            <a:pPr>
              <a:buFont typeface="Arial" panose="020B0604020202020204" pitchFamily="34" charset="0"/>
              <a:buChar char="•"/>
            </a:pPr>
            <a:r>
              <a:rPr lang="en-GB" sz="1200" dirty="0"/>
              <a:t>Hoehn MM, Yahr MD. Parkinsonism: onset, progression, and mortality. </a:t>
            </a:r>
            <a:r>
              <a:rPr lang="en-GB" sz="1200" i="1" dirty="0"/>
              <a:t>Neurology</a:t>
            </a:r>
            <a:r>
              <a:rPr lang="en-GB" sz="1200" dirty="0"/>
              <a:t>. 1967;17(5):427-442.</a:t>
            </a:r>
          </a:p>
          <a:p>
            <a:pPr>
              <a:buFont typeface="Arial" panose="020B0604020202020204" pitchFamily="34" charset="0"/>
              <a:buChar char="•"/>
            </a:pPr>
            <a:r>
              <a:rPr lang="en-GB" sz="1200" dirty="0"/>
              <a:t>Visser M, Marinus J, </a:t>
            </a:r>
            <a:r>
              <a:rPr lang="en-GB" sz="1200" dirty="0" err="1"/>
              <a:t>Stiggelbout</a:t>
            </a:r>
            <a:r>
              <a:rPr lang="en-GB" sz="1200" dirty="0"/>
              <a:t> AM, Van </a:t>
            </a:r>
            <a:r>
              <a:rPr lang="en-GB" sz="1200" dirty="0" err="1"/>
              <a:t>Hilten</a:t>
            </a:r>
            <a:r>
              <a:rPr lang="en-GB" sz="1200" dirty="0"/>
              <a:t> JJ. Assessment of autonomic dysfunction in Parkinson’s disease: the SCOPA-AUT. </a:t>
            </a:r>
            <a:r>
              <a:rPr lang="en-GB" sz="1200" i="1" dirty="0"/>
              <a:t>Movement Disorders</a:t>
            </a:r>
            <a:r>
              <a:rPr lang="en-GB" sz="1200" dirty="0"/>
              <a:t>. 2004;19(11):1306-1312.</a:t>
            </a:r>
          </a:p>
          <a:p>
            <a:pPr>
              <a:buFont typeface="Arial" panose="020B0604020202020204" pitchFamily="34" charset="0"/>
              <a:buChar char="•"/>
            </a:pPr>
            <a:r>
              <a:rPr lang="en-GB" sz="1200" dirty="0"/>
              <a:t>Schwab RS, England AC. Projection technique for evaluating surgery in Parkinson’s disease. </a:t>
            </a:r>
            <a:r>
              <a:rPr lang="en-GB" sz="1200" i="1" dirty="0"/>
              <a:t>Third Symposium on Parkinson’s Disease</a:t>
            </a:r>
            <a:r>
              <a:rPr lang="en-GB" sz="1200" dirty="0"/>
              <a:t>. Edinburgh, UK: E&amp;S Livingstone; 1969:152-157.</a:t>
            </a:r>
          </a:p>
          <a:p>
            <a:pPr>
              <a:buFont typeface="Arial" panose="020B0604020202020204" pitchFamily="34" charset="0"/>
              <a:buChar char="•"/>
            </a:pPr>
            <a:r>
              <a:rPr lang="en-GB" sz="1200" dirty="0"/>
              <a:t>Chaudhuri KR, Pal S, DiMarco A, et al. The non-motor symptoms complex of Parkinson’s disease: a comprehensive assessment scale. </a:t>
            </a:r>
            <a:r>
              <a:rPr lang="en-GB" sz="1200" i="1" dirty="0"/>
              <a:t>Movement Disorders</a:t>
            </a:r>
            <a:r>
              <a:rPr lang="en-GB" sz="1200" dirty="0"/>
              <a:t>. 2007;22(5):580-586.</a:t>
            </a:r>
          </a:p>
          <a:p>
            <a:pPr>
              <a:buFont typeface="Arial" panose="020B0604020202020204" pitchFamily="34" charset="0"/>
              <a:buChar char="•"/>
            </a:pPr>
            <a:r>
              <a:rPr lang="en-GB" sz="1200" dirty="0"/>
              <a:t>Giladi N, Shabtai H, Simon ES, et al. Construction of freezing of gait questionnaire for patients with Parkinsonism. </a:t>
            </a:r>
            <a:r>
              <a:rPr lang="en-GB" sz="1200" i="1" dirty="0"/>
              <a:t>Parkinsonism &amp; Related Disorders</a:t>
            </a:r>
            <a:r>
              <a:rPr lang="en-GB" sz="1200" dirty="0"/>
              <a:t>. 2000;6(3):165-170.</a:t>
            </a:r>
          </a:p>
          <a:p>
            <a:pPr>
              <a:buFont typeface="Arial" panose="020B0604020202020204" pitchFamily="34" charset="0"/>
              <a:buChar char="•"/>
            </a:pPr>
            <a:r>
              <a:rPr lang="en-GB" sz="1200" dirty="0"/>
              <a:t>Jenkinson C, Fitzpatrick R, Peto V, et al. The Parkinson's Disease Questionnaire (PDQ-39): development and validation of a Parkinson’s disease summary index score. </a:t>
            </a:r>
            <a:r>
              <a:rPr lang="en-GB" sz="1200" i="1" dirty="0"/>
              <a:t>Age and Ageing</a:t>
            </a:r>
            <a:r>
              <a:rPr lang="en-GB" sz="1200" dirty="0"/>
              <a:t>. 1997;26(5):353-357.</a:t>
            </a:r>
          </a:p>
          <a:p>
            <a:pPr>
              <a:buFont typeface="Arial" panose="020B0604020202020204" pitchFamily="34" charset="0"/>
              <a:buChar char="•"/>
            </a:pPr>
            <a:r>
              <a:rPr lang="en-GB" sz="1200" dirty="0"/>
              <a:t>de Boer AG, </a:t>
            </a:r>
            <a:r>
              <a:rPr lang="en-GB" sz="1200" dirty="0" err="1"/>
              <a:t>Wijker</a:t>
            </a:r>
            <a:r>
              <a:rPr lang="en-GB" sz="1200" dirty="0"/>
              <a:t> W, Speelman JD, et al. Quality of life in Parkinson’s disease: development of a questionnaire. </a:t>
            </a:r>
            <a:r>
              <a:rPr lang="en-GB" sz="1200" i="1" dirty="0"/>
              <a:t>Journal of Neurology, Neurosurgery &amp; Psychiatry</a:t>
            </a:r>
            <a:r>
              <a:rPr lang="en-GB" sz="1200" dirty="0"/>
              <a:t>. 1996;61(1):70-74.</a:t>
            </a:r>
          </a:p>
          <a:p>
            <a:pPr>
              <a:buFont typeface="Arial" panose="020B0604020202020204" pitchFamily="34" charset="0"/>
              <a:buChar char="•"/>
            </a:pPr>
            <a:r>
              <a:rPr lang="en-GB" sz="1200" dirty="0" err="1"/>
              <a:t>Stiasny-Kolster</a:t>
            </a:r>
            <a:r>
              <a:rPr lang="en-GB" sz="1200" dirty="0"/>
              <a:t> K, Mayer G, Schäfer S, et al. The REM Sleep </a:t>
            </a:r>
            <a:r>
              <a:rPr lang="en-GB" sz="1200" dirty="0" err="1"/>
              <a:t>Behavior</a:t>
            </a:r>
            <a:r>
              <a:rPr lang="en-GB" sz="1200" dirty="0"/>
              <a:t> Disorder Screening Questionnaire—a new diagnostic instrument. </a:t>
            </a:r>
            <a:r>
              <a:rPr lang="en-GB" sz="1200" i="1" dirty="0"/>
              <a:t>Movement Disorders</a:t>
            </a:r>
            <a:r>
              <a:rPr lang="en-GB" sz="1200" dirty="0"/>
              <a:t>. 2007;22(16):2386-2393.</a:t>
            </a:r>
          </a:p>
          <a:p>
            <a:pPr>
              <a:buFont typeface="Arial" panose="020B0604020202020204" pitchFamily="34" charset="0"/>
              <a:buChar char="•"/>
            </a:pPr>
            <a:r>
              <a:rPr lang="en-GB" sz="1200" dirty="0"/>
              <a:t>Goetz CG, Nutt JG, Stebbins GT. The Unified Dyskinesia Rating Scale: presentation and </a:t>
            </a:r>
            <a:r>
              <a:rPr lang="en-GB" sz="1200" dirty="0" err="1"/>
              <a:t>clinimetric</a:t>
            </a:r>
            <a:r>
              <a:rPr lang="en-GB" sz="1200" dirty="0"/>
              <a:t> profile. </a:t>
            </a:r>
            <a:r>
              <a:rPr lang="en-GB" sz="1200" i="1" dirty="0"/>
              <a:t>Movement Disorders</a:t>
            </a:r>
            <a:r>
              <a:rPr lang="en-GB" sz="1200" dirty="0"/>
              <a:t>. 2008;23(16):2398-2403.</a:t>
            </a:r>
          </a:p>
          <a:p>
            <a:pPr>
              <a:buFont typeface="Arial" panose="020B0604020202020204" pitchFamily="34" charset="0"/>
              <a:buChar char="•"/>
            </a:pPr>
            <a:r>
              <a:rPr lang="en-GB" sz="1200" dirty="0"/>
              <a:t>Beck AT, Steer RA, Carbin MG. Psychometric properties of the Beck Depression Inventory: twenty-five years of evaluation. </a:t>
            </a:r>
            <a:r>
              <a:rPr lang="en-GB" sz="1200" i="1" dirty="0"/>
              <a:t>Clinical Psychology Review</a:t>
            </a:r>
            <a:r>
              <a:rPr lang="en-GB" sz="1200" dirty="0"/>
              <a:t>. 1988;8(1):77-100.</a:t>
            </a:r>
          </a:p>
          <a:p>
            <a:pPr>
              <a:buFont typeface="Arial" panose="020B0604020202020204" pitchFamily="34" charset="0"/>
              <a:buChar char="•"/>
            </a:pPr>
            <a:r>
              <a:rPr lang="en-GB" sz="1200" dirty="0" err="1"/>
              <a:t>Yesavage</a:t>
            </a:r>
            <a:r>
              <a:rPr lang="en-GB" sz="1200" dirty="0"/>
              <a:t> JA, Brink TL, Rose TL, et al. Development and validation of a geriatric depression screening scale: a preliminary report. </a:t>
            </a:r>
            <a:r>
              <a:rPr lang="en-GB" sz="1200" i="1" dirty="0"/>
              <a:t>Journal of Psychiatric Research</a:t>
            </a:r>
            <a:r>
              <a:rPr lang="en-GB" sz="1200" dirty="0"/>
              <a:t>. 1982;17(1):37-49.</a:t>
            </a:r>
          </a:p>
          <a:p>
            <a:endParaRPr lang="en-SI" sz="500" dirty="0"/>
          </a:p>
        </p:txBody>
      </p:sp>
    </p:spTree>
    <p:extLst>
      <p:ext uri="{BB962C8B-B14F-4D97-AF65-F5344CB8AC3E}">
        <p14:creationId xmlns:p14="http://schemas.microsoft.com/office/powerpoint/2010/main" val="4212493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C77B8-4463-2A84-5D89-352E4F10F2AA}"/>
              </a:ext>
            </a:extLst>
          </p:cNvPr>
          <p:cNvSpPr>
            <a:spLocks noGrp="1"/>
          </p:cNvSpPr>
          <p:nvPr>
            <p:ph type="title"/>
          </p:nvPr>
        </p:nvSpPr>
        <p:spPr>
          <a:xfrm>
            <a:off x="838200" y="365125"/>
            <a:ext cx="11353800" cy="1325563"/>
          </a:xfrm>
        </p:spPr>
        <p:txBody>
          <a:bodyPr>
            <a:normAutofit/>
          </a:bodyPr>
          <a:lstStyle/>
          <a:p>
            <a:r>
              <a:rPr lang="en-SI" dirty="0">
                <a:solidFill>
                  <a:srgbClr val="C00000"/>
                </a:solidFill>
              </a:rPr>
              <a:t>TREMOR</a:t>
            </a:r>
            <a:r>
              <a:rPr lang="en-SI" i="1" dirty="0">
                <a:solidFill>
                  <a:srgbClr val="C00000"/>
                </a:solidFill>
              </a:rPr>
              <a:t>: </a:t>
            </a:r>
            <a:r>
              <a:rPr lang="en-GB" i="1" dirty="0">
                <a:solidFill>
                  <a:srgbClr val="C00000"/>
                </a:solidFill>
              </a:rPr>
              <a:t>QUANTITATIVE MEASUREMENT TOOLS</a:t>
            </a:r>
            <a:br>
              <a:rPr lang="en-GB" dirty="0"/>
            </a:br>
            <a:endParaRPr lang="en-SI" dirty="0"/>
          </a:p>
        </p:txBody>
      </p:sp>
      <p:sp>
        <p:nvSpPr>
          <p:cNvPr id="4" name="Content Placeholder 3">
            <a:extLst>
              <a:ext uri="{FF2B5EF4-FFF2-40B4-BE49-F238E27FC236}">
                <a16:creationId xmlns:a16="http://schemas.microsoft.com/office/drawing/2014/main" id="{9E1227CA-6B06-D886-30B9-8CAE90935DD7}"/>
              </a:ext>
            </a:extLst>
          </p:cNvPr>
          <p:cNvSpPr>
            <a:spLocks noGrp="1"/>
          </p:cNvSpPr>
          <p:nvPr>
            <p:ph idx="1"/>
          </p:nvPr>
        </p:nvSpPr>
        <p:spPr/>
        <p:txBody>
          <a:bodyPr>
            <a:normAutofit/>
          </a:bodyPr>
          <a:lstStyle/>
          <a:p>
            <a:pPr algn="l">
              <a:buFont typeface="+mj-lt"/>
              <a:buAutoNum type="arabicPeriod"/>
            </a:pPr>
            <a:r>
              <a:rPr lang="en-GB" b="1" i="0" dirty="0" err="1">
                <a:solidFill>
                  <a:srgbClr val="0D0D0D"/>
                </a:solidFill>
                <a:effectLst/>
                <a:highlight>
                  <a:srgbClr val="FFFFFF"/>
                </a:highlight>
                <a:latin typeface="ui-sans-serif"/>
              </a:rPr>
              <a:t>Accelerometry</a:t>
            </a:r>
            <a:r>
              <a:rPr lang="en-GB" b="1" i="0" dirty="0">
                <a:solidFill>
                  <a:srgbClr val="0D0D0D"/>
                </a:solidFill>
                <a:effectLst/>
                <a:highlight>
                  <a:srgbClr val="FFFFFF"/>
                </a:highlight>
                <a:latin typeface="ui-sans-serif"/>
              </a:rPr>
              <a:t>:</a:t>
            </a:r>
            <a:endParaRPr lang="en-GB" b="0" i="0" dirty="0">
              <a:solidFill>
                <a:srgbClr val="0D0D0D"/>
              </a:solidFill>
              <a:effectLst/>
              <a:highlight>
                <a:srgbClr val="FFFFFF"/>
              </a:highlight>
              <a:latin typeface="ui-sans-serif"/>
            </a:endParaRPr>
          </a:p>
          <a:p>
            <a:pPr marL="742950" lvl="1" indent="-285750" algn="l">
              <a:buFont typeface="+mj-lt"/>
              <a:buAutoNum type="arabicPeriod"/>
            </a:pPr>
            <a:r>
              <a:rPr lang="en-GB" b="0" i="0" dirty="0">
                <a:solidFill>
                  <a:srgbClr val="0D0D0D"/>
                </a:solidFill>
                <a:effectLst/>
                <a:highlight>
                  <a:srgbClr val="FFFFFF"/>
                </a:highlight>
                <a:latin typeface="ui-sans-serif"/>
              </a:rPr>
              <a:t>Uses sensors to measure tremor frequency, amplitude, and acceleration.</a:t>
            </a:r>
          </a:p>
          <a:p>
            <a:pPr marL="742950" lvl="1" indent="-285750" algn="l">
              <a:buFont typeface="+mj-lt"/>
              <a:buAutoNum type="arabicPeriod"/>
            </a:pPr>
            <a:r>
              <a:rPr lang="en-GB" b="0" i="0" dirty="0">
                <a:solidFill>
                  <a:srgbClr val="0D0D0D"/>
                </a:solidFill>
                <a:effectLst/>
                <a:highlight>
                  <a:srgbClr val="FFFFFF"/>
                </a:highlight>
                <a:latin typeface="ui-sans-serif"/>
              </a:rPr>
              <a:t>Provides quantitative data for detailed analysis.</a:t>
            </a:r>
          </a:p>
          <a:p>
            <a:pPr algn="l">
              <a:buFont typeface="+mj-lt"/>
              <a:buAutoNum type="arabicPeriod"/>
            </a:pPr>
            <a:r>
              <a:rPr lang="en-GB" b="1" i="0" dirty="0">
                <a:solidFill>
                  <a:srgbClr val="0D0D0D"/>
                </a:solidFill>
                <a:effectLst/>
                <a:highlight>
                  <a:srgbClr val="FFFFFF"/>
                </a:highlight>
                <a:latin typeface="ui-sans-serif"/>
              </a:rPr>
              <a:t>Electromyography (EMG):</a:t>
            </a:r>
            <a:endParaRPr lang="en-GB" b="0" i="0" dirty="0">
              <a:solidFill>
                <a:srgbClr val="0D0D0D"/>
              </a:solidFill>
              <a:effectLst/>
              <a:highlight>
                <a:srgbClr val="FFFFFF"/>
              </a:highlight>
              <a:latin typeface="ui-sans-serif"/>
            </a:endParaRPr>
          </a:p>
          <a:p>
            <a:pPr marL="742950" lvl="1" indent="-285750" algn="l">
              <a:buFont typeface="+mj-lt"/>
              <a:buAutoNum type="arabicPeriod"/>
            </a:pPr>
            <a:r>
              <a:rPr lang="en-GB" b="0" i="0" dirty="0">
                <a:solidFill>
                  <a:srgbClr val="0D0D0D"/>
                </a:solidFill>
                <a:effectLst/>
                <a:highlight>
                  <a:srgbClr val="FFFFFF"/>
                </a:highlight>
                <a:latin typeface="ui-sans-serif"/>
              </a:rPr>
              <a:t>Records electrical activity of muscles.</a:t>
            </a:r>
          </a:p>
          <a:p>
            <a:pPr marL="742950" lvl="1" indent="-285750" algn="l">
              <a:buFont typeface="+mj-lt"/>
              <a:buAutoNum type="arabicPeriod"/>
            </a:pPr>
            <a:r>
              <a:rPr lang="en-GB" b="0" i="0" dirty="0">
                <a:solidFill>
                  <a:srgbClr val="0D0D0D"/>
                </a:solidFill>
                <a:effectLst/>
                <a:highlight>
                  <a:srgbClr val="FFFFFF"/>
                </a:highlight>
                <a:latin typeface="ui-sans-serif"/>
              </a:rPr>
              <a:t>Useful for differentiating between tremor types and underlying muscle activity patterns.</a:t>
            </a:r>
          </a:p>
          <a:p>
            <a:pPr algn="l">
              <a:buFont typeface="+mj-lt"/>
              <a:buAutoNum type="arabicPeriod"/>
            </a:pPr>
            <a:r>
              <a:rPr lang="en-GB" b="1" i="0" dirty="0">
                <a:solidFill>
                  <a:srgbClr val="0D0D0D"/>
                </a:solidFill>
                <a:effectLst/>
                <a:highlight>
                  <a:srgbClr val="FFFFFF"/>
                </a:highlight>
                <a:latin typeface="ui-sans-serif"/>
              </a:rPr>
              <a:t>Digitizing Tablets and Smart Devices:</a:t>
            </a:r>
            <a:endParaRPr lang="en-GB" b="0" i="0" dirty="0">
              <a:solidFill>
                <a:srgbClr val="0D0D0D"/>
              </a:solidFill>
              <a:effectLst/>
              <a:highlight>
                <a:srgbClr val="FFFFFF"/>
              </a:highlight>
              <a:latin typeface="ui-sans-serif"/>
            </a:endParaRPr>
          </a:p>
          <a:p>
            <a:pPr marL="742950" lvl="1" indent="-285750" algn="l">
              <a:buFont typeface="+mj-lt"/>
              <a:buAutoNum type="arabicPeriod"/>
            </a:pPr>
            <a:r>
              <a:rPr lang="en-GB" b="0" i="0" dirty="0">
                <a:solidFill>
                  <a:srgbClr val="0D0D0D"/>
                </a:solidFill>
                <a:effectLst/>
                <a:highlight>
                  <a:srgbClr val="FFFFFF"/>
                </a:highlight>
                <a:latin typeface="ui-sans-serif"/>
              </a:rPr>
              <a:t>Capture handwriting and drawing tasks.</a:t>
            </a:r>
          </a:p>
          <a:p>
            <a:pPr marL="742950" lvl="1" indent="-285750" algn="l">
              <a:buFont typeface="+mj-lt"/>
              <a:buAutoNum type="arabicPeriod"/>
            </a:pPr>
            <a:r>
              <a:rPr lang="en-GB" b="0" i="0" dirty="0" err="1">
                <a:solidFill>
                  <a:srgbClr val="0D0D0D"/>
                </a:solidFill>
                <a:effectLst/>
                <a:highlight>
                  <a:srgbClr val="FFFFFF"/>
                </a:highlight>
                <a:latin typeface="ui-sans-serif"/>
              </a:rPr>
              <a:t>Analyze</a:t>
            </a:r>
            <a:r>
              <a:rPr lang="en-GB" b="0" i="0" dirty="0">
                <a:solidFill>
                  <a:srgbClr val="0D0D0D"/>
                </a:solidFill>
                <a:effectLst/>
                <a:highlight>
                  <a:srgbClr val="FFFFFF"/>
                </a:highlight>
                <a:latin typeface="ui-sans-serif"/>
              </a:rPr>
              <a:t> tremor characteristics through digitized data.</a:t>
            </a:r>
          </a:p>
          <a:p>
            <a:pPr marL="742950" lvl="1" indent="-285750" algn="l">
              <a:buFont typeface="+mj-lt"/>
              <a:buAutoNum type="arabicPeriod"/>
            </a:pPr>
            <a:endParaRPr lang="en-GB" b="0" i="0" dirty="0">
              <a:solidFill>
                <a:srgbClr val="0D0D0D"/>
              </a:solidFill>
              <a:effectLst/>
              <a:highlight>
                <a:srgbClr val="FFFFFF"/>
              </a:highlight>
              <a:latin typeface="ui-sans-serif"/>
            </a:endParaRPr>
          </a:p>
        </p:txBody>
      </p:sp>
    </p:spTree>
    <p:extLst>
      <p:ext uri="{BB962C8B-B14F-4D97-AF65-F5344CB8AC3E}">
        <p14:creationId xmlns:p14="http://schemas.microsoft.com/office/powerpoint/2010/main" val="1858668787"/>
      </p:ext>
    </p:extLst>
  </p:cSld>
  <p:clrMapOvr>
    <a:masterClrMapping/>
  </p:clrMapOvr>
  <mc:AlternateContent xmlns:mc="http://schemas.openxmlformats.org/markup-compatibility/2006" xmlns:p14="http://schemas.microsoft.com/office/powerpoint/2010/main">
    <mc:Choice Requires="p14">
      <p:transition spd="slow" p14:dur="2000" advTm="60040"/>
    </mc:Choice>
    <mc:Fallback xmlns="">
      <p:transition spd="slow" advTm="6004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C77B8-4463-2A84-5D89-352E4F10F2AA}"/>
              </a:ext>
            </a:extLst>
          </p:cNvPr>
          <p:cNvSpPr>
            <a:spLocks noGrp="1"/>
          </p:cNvSpPr>
          <p:nvPr>
            <p:ph type="title"/>
          </p:nvPr>
        </p:nvSpPr>
        <p:spPr/>
        <p:txBody>
          <a:bodyPr/>
          <a:lstStyle/>
          <a:p>
            <a:r>
              <a:rPr lang="en-SI" dirty="0">
                <a:solidFill>
                  <a:srgbClr val="C00000"/>
                </a:solidFill>
              </a:rPr>
              <a:t>TREMOR: </a:t>
            </a:r>
            <a:r>
              <a:rPr lang="en-GB" i="1" dirty="0">
                <a:solidFill>
                  <a:srgbClr val="C00000"/>
                </a:solidFill>
                <a:effectLst/>
                <a:highlight>
                  <a:srgbClr val="FFFFFF"/>
                </a:highlight>
                <a:latin typeface="ui-sans-serif"/>
              </a:rPr>
              <a:t>STANDARDIZED RATING SCALES</a:t>
            </a:r>
            <a:endParaRPr lang="en-SI" i="1" dirty="0">
              <a:solidFill>
                <a:srgbClr val="C00000"/>
              </a:solidFill>
            </a:endParaRPr>
          </a:p>
        </p:txBody>
      </p:sp>
      <p:sp>
        <p:nvSpPr>
          <p:cNvPr id="4" name="Content Placeholder 3">
            <a:extLst>
              <a:ext uri="{FF2B5EF4-FFF2-40B4-BE49-F238E27FC236}">
                <a16:creationId xmlns:a16="http://schemas.microsoft.com/office/drawing/2014/main" id="{9E1227CA-6B06-D886-30B9-8CAE90935DD7}"/>
              </a:ext>
            </a:extLst>
          </p:cNvPr>
          <p:cNvSpPr>
            <a:spLocks noGrp="1"/>
          </p:cNvSpPr>
          <p:nvPr>
            <p:ph idx="1"/>
          </p:nvPr>
        </p:nvSpPr>
        <p:spPr/>
        <p:txBody>
          <a:bodyPr>
            <a:normAutofit lnSpcReduction="10000"/>
          </a:bodyPr>
          <a:lstStyle/>
          <a:p>
            <a:pPr algn="l">
              <a:buFont typeface="+mj-lt"/>
              <a:buAutoNum type="arabicPeriod"/>
            </a:pPr>
            <a:r>
              <a:rPr lang="en-GB" b="1" i="0" dirty="0">
                <a:solidFill>
                  <a:srgbClr val="0D0D0D"/>
                </a:solidFill>
                <a:effectLst/>
                <a:highlight>
                  <a:srgbClr val="FFFFFF"/>
                </a:highlight>
                <a:latin typeface="ui-sans-serif"/>
              </a:rPr>
              <a:t>Unified Parkinson's Disease Rating Scale (UPDRS):</a:t>
            </a:r>
            <a:endParaRPr lang="en-GB" b="0" i="0" dirty="0">
              <a:solidFill>
                <a:srgbClr val="0D0D0D"/>
              </a:solidFill>
              <a:effectLst/>
              <a:highlight>
                <a:srgbClr val="FFFFFF"/>
              </a:highlight>
              <a:latin typeface="ui-sans-serif"/>
            </a:endParaRPr>
          </a:p>
          <a:p>
            <a:pPr marL="742950" lvl="1" indent="-285750" algn="l">
              <a:buFont typeface="+mj-lt"/>
              <a:buAutoNum type="arabicPeriod"/>
            </a:pPr>
            <a:r>
              <a:rPr lang="en-GB" b="0" i="0" dirty="0">
                <a:solidFill>
                  <a:srgbClr val="0D0D0D"/>
                </a:solidFill>
                <a:effectLst/>
                <a:highlight>
                  <a:srgbClr val="FFFFFF"/>
                </a:highlight>
                <a:latin typeface="ui-sans-serif"/>
              </a:rPr>
              <a:t>Comprehensive tool covering motor and non-motor symptoms.</a:t>
            </a:r>
          </a:p>
          <a:p>
            <a:pPr marL="742950" lvl="1" indent="-285750" algn="l">
              <a:buFont typeface="+mj-lt"/>
              <a:buAutoNum type="arabicPeriod"/>
            </a:pPr>
            <a:r>
              <a:rPr lang="en-GB" b="0" i="0" dirty="0">
                <a:solidFill>
                  <a:srgbClr val="0D0D0D"/>
                </a:solidFill>
                <a:effectLst/>
                <a:highlight>
                  <a:srgbClr val="FFFFFF"/>
                </a:highlight>
                <a:latin typeface="ui-sans-serif"/>
              </a:rPr>
              <a:t>Part III focuses on motor examination, including tremor at rest, action, and postural tremor.</a:t>
            </a:r>
          </a:p>
          <a:p>
            <a:pPr algn="l">
              <a:buFont typeface="+mj-lt"/>
              <a:buAutoNum type="arabicPeriod"/>
            </a:pPr>
            <a:r>
              <a:rPr lang="en-GB" b="1" i="0" dirty="0" err="1">
                <a:solidFill>
                  <a:srgbClr val="0D0D0D"/>
                </a:solidFill>
                <a:effectLst/>
                <a:highlight>
                  <a:srgbClr val="FFFFFF"/>
                </a:highlight>
                <a:latin typeface="ui-sans-serif"/>
              </a:rPr>
              <a:t>Fahn</a:t>
            </a:r>
            <a:r>
              <a:rPr lang="en-GB" b="1" i="0" dirty="0">
                <a:solidFill>
                  <a:srgbClr val="0D0D0D"/>
                </a:solidFill>
                <a:effectLst/>
                <a:highlight>
                  <a:srgbClr val="FFFFFF"/>
                </a:highlight>
                <a:latin typeface="ui-sans-serif"/>
              </a:rPr>
              <a:t>-</a:t>
            </a:r>
            <a:r>
              <a:rPr lang="en-GB" b="1" i="0" dirty="0" err="1">
                <a:solidFill>
                  <a:srgbClr val="0D0D0D"/>
                </a:solidFill>
                <a:effectLst/>
                <a:highlight>
                  <a:srgbClr val="FFFFFF"/>
                </a:highlight>
                <a:latin typeface="ui-sans-serif"/>
              </a:rPr>
              <a:t>Tolosa</a:t>
            </a:r>
            <a:r>
              <a:rPr lang="en-GB" b="1" i="0" dirty="0">
                <a:solidFill>
                  <a:srgbClr val="0D0D0D"/>
                </a:solidFill>
                <a:effectLst/>
                <a:highlight>
                  <a:srgbClr val="FFFFFF"/>
                </a:highlight>
                <a:latin typeface="ui-sans-serif"/>
              </a:rPr>
              <a:t>-Marin Tremor Rating Scale (FTMTRS):</a:t>
            </a:r>
            <a:endParaRPr lang="en-GB" b="0" i="0" dirty="0">
              <a:solidFill>
                <a:srgbClr val="0D0D0D"/>
              </a:solidFill>
              <a:effectLst/>
              <a:highlight>
                <a:srgbClr val="FFFFFF"/>
              </a:highlight>
              <a:latin typeface="ui-sans-serif"/>
            </a:endParaRPr>
          </a:p>
          <a:p>
            <a:pPr marL="742950" lvl="1" indent="-285750" algn="l">
              <a:buFont typeface="+mj-lt"/>
              <a:buAutoNum type="arabicPeriod"/>
            </a:pPr>
            <a:r>
              <a:rPr lang="en-GB" b="0" i="0" dirty="0">
                <a:solidFill>
                  <a:srgbClr val="0D0D0D"/>
                </a:solidFill>
                <a:effectLst/>
                <a:highlight>
                  <a:srgbClr val="FFFFFF"/>
                </a:highlight>
                <a:latin typeface="ui-sans-serif"/>
              </a:rPr>
              <a:t>Specific for tremor assessment.</a:t>
            </a:r>
          </a:p>
          <a:p>
            <a:pPr marL="742950" lvl="1" indent="-285750" algn="l">
              <a:buFont typeface="+mj-lt"/>
              <a:buAutoNum type="arabicPeriod"/>
            </a:pPr>
            <a:r>
              <a:rPr lang="en-GB" b="0" i="0" dirty="0">
                <a:solidFill>
                  <a:srgbClr val="0D0D0D"/>
                </a:solidFill>
                <a:effectLst/>
                <a:highlight>
                  <a:srgbClr val="FFFFFF"/>
                </a:highlight>
                <a:latin typeface="ui-sans-serif"/>
              </a:rPr>
              <a:t>Evaluates tremor severity, functional impact, and anatomical distribution.</a:t>
            </a:r>
          </a:p>
          <a:p>
            <a:pPr algn="l">
              <a:buFont typeface="+mj-lt"/>
              <a:buAutoNum type="arabicPeriod"/>
            </a:pPr>
            <a:r>
              <a:rPr lang="en-GB" b="1" i="0" dirty="0">
                <a:solidFill>
                  <a:srgbClr val="0D0D0D"/>
                </a:solidFill>
                <a:effectLst/>
                <a:highlight>
                  <a:srgbClr val="FFFFFF"/>
                </a:highlight>
                <a:latin typeface="ui-sans-serif"/>
              </a:rPr>
              <a:t>Essential Tremor Rating Assessment Scale (TETRAS):</a:t>
            </a:r>
            <a:endParaRPr lang="en-GB" b="0" i="0" dirty="0">
              <a:solidFill>
                <a:srgbClr val="0D0D0D"/>
              </a:solidFill>
              <a:effectLst/>
              <a:highlight>
                <a:srgbClr val="FFFFFF"/>
              </a:highlight>
              <a:latin typeface="ui-sans-serif"/>
            </a:endParaRPr>
          </a:p>
          <a:p>
            <a:pPr marL="742950" lvl="1" indent="-285750" algn="l">
              <a:buFont typeface="+mj-lt"/>
              <a:buAutoNum type="arabicPeriod"/>
            </a:pPr>
            <a:r>
              <a:rPr lang="en-GB" b="0" i="0" dirty="0">
                <a:solidFill>
                  <a:srgbClr val="0D0D0D"/>
                </a:solidFill>
                <a:effectLst/>
                <a:highlight>
                  <a:srgbClr val="FFFFFF"/>
                </a:highlight>
                <a:latin typeface="ui-sans-serif"/>
              </a:rPr>
              <a:t>Though designed for essential tremor, useful for PD tremor.</a:t>
            </a:r>
          </a:p>
          <a:p>
            <a:pPr marL="742950" lvl="1" indent="-285750" algn="l">
              <a:buFont typeface="+mj-lt"/>
              <a:buAutoNum type="arabicPeriod"/>
            </a:pPr>
            <a:r>
              <a:rPr lang="en-GB" b="0" i="0" dirty="0">
                <a:solidFill>
                  <a:srgbClr val="0D0D0D"/>
                </a:solidFill>
                <a:effectLst/>
                <a:highlight>
                  <a:srgbClr val="FFFFFF"/>
                </a:highlight>
                <a:latin typeface="ui-sans-serif"/>
              </a:rPr>
              <a:t>Assesses tremor during various tasks and postures</a:t>
            </a:r>
            <a:br>
              <a:rPr lang="en-GB" dirty="0"/>
            </a:br>
            <a:endParaRPr lang="en-GB" b="0" i="0" dirty="0">
              <a:solidFill>
                <a:srgbClr val="0D0D0D"/>
              </a:solidFill>
              <a:effectLst/>
              <a:highlight>
                <a:srgbClr val="FFFFFF"/>
              </a:highlight>
              <a:latin typeface="ui-sans-serif"/>
            </a:endParaRPr>
          </a:p>
        </p:txBody>
      </p:sp>
    </p:spTree>
    <p:extLst>
      <p:ext uri="{BB962C8B-B14F-4D97-AF65-F5344CB8AC3E}">
        <p14:creationId xmlns:p14="http://schemas.microsoft.com/office/powerpoint/2010/main" val="205618495"/>
      </p:ext>
    </p:extLst>
  </p:cSld>
  <p:clrMapOvr>
    <a:masterClrMapping/>
  </p:clrMapOvr>
  <mc:AlternateContent xmlns:mc="http://schemas.openxmlformats.org/markup-compatibility/2006" xmlns:p14="http://schemas.microsoft.com/office/powerpoint/2010/main">
    <mc:Choice Requires="p14">
      <p:transition spd="slow" p14:dur="2000" advTm="104861"/>
    </mc:Choice>
    <mc:Fallback xmlns="">
      <p:transition spd="slow" advTm="10486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C77B8-4463-2A84-5D89-352E4F10F2AA}"/>
              </a:ext>
            </a:extLst>
          </p:cNvPr>
          <p:cNvSpPr>
            <a:spLocks noGrp="1"/>
          </p:cNvSpPr>
          <p:nvPr>
            <p:ph type="title"/>
          </p:nvPr>
        </p:nvSpPr>
        <p:spPr>
          <a:xfrm>
            <a:off x="904875" y="0"/>
            <a:ext cx="10515600" cy="1325563"/>
          </a:xfrm>
        </p:spPr>
        <p:txBody>
          <a:bodyPr/>
          <a:lstStyle/>
          <a:p>
            <a:r>
              <a:rPr lang="en-SI" dirty="0">
                <a:solidFill>
                  <a:srgbClr val="C00000"/>
                </a:solidFill>
              </a:rPr>
              <a:t>BRADYKINESIA: </a:t>
            </a:r>
            <a:r>
              <a:rPr lang="en-SI" i="1" dirty="0">
                <a:solidFill>
                  <a:srgbClr val="C00000"/>
                </a:solidFill>
              </a:rPr>
              <a:t>CLINICAL ASSESSMENT</a:t>
            </a:r>
          </a:p>
        </p:txBody>
      </p:sp>
      <p:sp>
        <p:nvSpPr>
          <p:cNvPr id="4" name="Content Placeholder 3">
            <a:extLst>
              <a:ext uri="{FF2B5EF4-FFF2-40B4-BE49-F238E27FC236}">
                <a16:creationId xmlns:a16="http://schemas.microsoft.com/office/drawing/2014/main" id="{9E1227CA-6B06-D886-30B9-8CAE90935DD7}"/>
              </a:ext>
            </a:extLst>
          </p:cNvPr>
          <p:cNvSpPr>
            <a:spLocks noGrp="1"/>
          </p:cNvSpPr>
          <p:nvPr>
            <p:ph idx="1"/>
          </p:nvPr>
        </p:nvSpPr>
        <p:spPr>
          <a:xfrm>
            <a:off x="352425" y="1460500"/>
            <a:ext cx="11487150" cy="4351338"/>
          </a:xfrm>
        </p:spPr>
        <p:txBody>
          <a:bodyPr>
            <a:normAutofit/>
          </a:bodyPr>
          <a:lstStyle/>
          <a:p>
            <a:pPr marL="0" indent="0" algn="l">
              <a:buNone/>
            </a:pPr>
            <a:r>
              <a:rPr lang="en-GB" b="1" i="0" dirty="0">
                <a:solidFill>
                  <a:srgbClr val="0D0D0D"/>
                </a:solidFill>
                <a:effectLst/>
                <a:highlight>
                  <a:srgbClr val="FFFFFF"/>
                </a:highlight>
                <a:latin typeface="ui-sans-serif"/>
              </a:rPr>
              <a:t>Unified Parkinson's Disease Rating Scale (UPDRS)</a:t>
            </a:r>
            <a:endParaRPr lang="en-GB" b="0" i="0" dirty="0">
              <a:solidFill>
                <a:srgbClr val="0D0D0D"/>
              </a:solidFill>
              <a:effectLst/>
              <a:highlight>
                <a:srgbClr val="FFFFFF"/>
              </a:highlight>
              <a:latin typeface="ui-sans-serif"/>
            </a:endParaRPr>
          </a:p>
          <a:p>
            <a:pPr marL="742950" lvl="1" indent="-285750" algn="l">
              <a:buFont typeface="Arial" panose="020B0604020202020204" pitchFamily="34" charset="0"/>
              <a:buChar char="•"/>
            </a:pPr>
            <a:r>
              <a:rPr lang="en-GB" b="1" i="0" dirty="0">
                <a:solidFill>
                  <a:srgbClr val="0D0D0D"/>
                </a:solidFill>
                <a:effectLst/>
                <a:highlight>
                  <a:srgbClr val="FFFFFF"/>
                </a:highlight>
                <a:latin typeface="ui-sans-serif"/>
              </a:rPr>
              <a:t>Sections Relevant to Bradykinesia</a:t>
            </a:r>
            <a:r>
              <a:rPr lang="en-GB" b="0" i="0" dirty="0">
                <a:solidFill>
                  <a:srgbClr val="0D0D0D"/>
                </a:solidFill>
                <a:effectLst/>
                <a:highlight>
                  <a:srgbClr val="FFFFFF"/>
                </a:highlight>
                <a:latin typeface="ui-sans-serif"/>
              </a:rPr>
              <a:t>:</a:t>
            </a:r>
          </a:p>
          <a:p>
            <a:pPr marL="1143000" lvl="2" indent="-228600" algn="l">
              <a:buFont typeface="Arial" panose="020B0604020202020204" pitchFamily="34" charset="0"/>
              <a:buChar char="•"/>
            </a:pPr>
            <a:r>
              <a:rPr lang="en-GB" b="1" i="0" dirty="0">
                <a:solidFill>
                  <a:srgbClr val="0D0D0D"/>
                </a:solidFill>
                <a:effectLst/>
                <a:highlight>
                  <a:srgbClr val="FFFFFF"/>
                </a:highlight>
                <a:latin typeface="ui-sans-serif"/>
              </a:rPr>
              <a:t>Motor Examination (Part III)</a:t>
            </a:r>
            <a:r>
              <a:rPr lang="en-GB" b="0" i="0" dirty="0">
                <a:solidFill>
                  <a:srgbClr val="0D0D0D"/>
                </a:solidFill>
                <a:effectLst/>
                <a:highlight>
                  <a:srgbClr val="FFFFFF"/>
                </a:highlight>
                <a:latin typeface="ui-sans-serif"/>
              </a:rPr>
              <a:t>: Includes tasks like finger tapping, hand movements, pronation-supination of hands, toe tapping, and leg agility.</a:t>
            </a:r>
          </a:p>
          <a:p>
            <a:pPr marL="1143000" lvl="2" indent="-228600" algn="l">
              <a:buFont typeface="Arial" panose="020B0604020202020204" pitchFamily="34" charset="0"/>
              <a:buChar char="•"/>
            </a:pPr>
            <a:r>
              <a:rPr lang="en-GB" b="1" i="0" dirty="0">
                <a:solidFill>
                  <a:srgbClr val="0D0D0D"/>
                </a:solidFill>
                <a:effectLst/>
                <a:highlight>
                  <a:srgbClr val="FFFFFF"/>
                </a:highlight>
                <a:latin typeface="ui-sans-serif"/>
              </a:rPr>
              <a:t>Scoring</a:t>
            </a:r>
            <a:r>
              <a:rPr lang="en-GB" b="0" i="0" dirty="0">
                <a:solidFill>
                  <a:srgbClr val="0D0D0D"/>
                </a:solidFill>
                <a:effectLst/>
                <a:highlight>
                  <a:srgbClr val="FFFFFF"/>
                </a:highlight>
                <a:latin typeface="ui-sans-serif"/>
              </a:rPr>
              <a:t>: Each task is rated on a scale from 0 (normal) to 4 (severe impairment).</a:t>
            </a:r>
          </a:p>
          <a:p>
            <a:pPr marL="914400" lvl="2" indent="0" algn="l">
              <a:buNone/>
            </a:pPr>
            <a:endParaRPr lang="en-GB" b="0" i="0" dirty="0">
              <a:solidFill>
                <a:srgbClr val="0D0D0D"/>
              </a:solidFill>
              <a:effectLst/>
              <a:highlight>
                <a:srgbClr val="FFFFFF"/>
              </a:highlight>
              <a:latin typeface="ui-sans-serif"/>
            </a:endParaRPr>
          </a:p>
          <a:p>
            <a:pPr marL="0" indent="0" algn="l">
              <a:buNone/>
            </a:pPr>
            <a:r>
              <a:rPr lang="en-GB" b="1" i="0" dirty="0">
                <a:solidFill>
                  <a:srgbClr val="0D0D0D"/>
                </a:solidFill>
                <a:effectLst/>
                <a:highlight>
                  <a:srgbClr val="FFFFFF"/>
                </a:highlight>
                <a:latin typeface="ui-sans-serif"/>
              </a:rPr>
              <a:t>MDS-UPDRS (Movement Disorder Society-sponsored revision of UPDRS)</a:t>
            </a:r>
            <a:endParaRPr lang="en-GB" b="0" i="0" dirty="0">
              <a:solidFill>
                <a:srgbClr val="0D0D0D"/>
              </a:solidFill>
              <a:effectLst/>
              <a:highlight>
                <a:srgbClr val="FFFFFF"/>
              </a:highlight>
              <a:latin typeface="ui-sans-serif"/>
            </a:endParaRPr>
          </a:p>
          <a:p>
            <a:pPr marL="742950" lvl="1" indent="-285750" algn="l">
              <a:buFont typeface="Arial" panose="020B0604020202020204" pitchFamily="34" charset="0"/>
              <a:buChar char="•"/>
            </a:pPr>
            <a:r>
              <a:rPr lang="en-GB" b="1" i="0" dirty="0">
                <a:solidFill>
                  <a:srgbClr val="0D0D0D"/>
                </a:solidFill>
                <a:effectLst/>
                <a:highlight>
                  <a:srgbClr val="FFFFFF"/>
                </a:highlight>
                <a:latin typeface="ui-sans-serif"/>
              </a:rPr>
              <a:t>Sections Relevant to Bradykinesia</a:t>
            </a:r>
            <a:r>
              <a:rPr lang="en-GB" b="0" i="0" dirty="0">
                <a:solidFill>
                  <a:srgbClr val="0D0D0D"/>
                </a:solidFill>
                <a:effectLst/>
                <a:highlight>
                  <a:srgbClr val="FFFFFF"/>
                </a:highlight>
                <a:latin typeface="ui-sans-serif"/>
              </a:rPr>
              <a:t>:</a:t>
            </a:r>
          </a:p>
          <a:p>
            <a:pPr marL="1143000" lvl="2" indent="-228600" algn="l">
              <a:buFont typeface="Arial" panose="020B0604020202020204" pitchFamily="34" charset="0"/>
              <a:buChar char="•"/>
            </a:pPr>
            <a:r>
              <a:rPr lang="en-GB" b="1" i="0" dirty="0">
                <a:solidFill>
                  <a:srgbClr val="0D0D0D"/>
                </a:solidFill>
                <a:effectLst/>
                <a:highlight>
                  <a:srgbClr val="FFFFFF"/>
                </a:highlight>
                <a:latin typeface="ui-sans-serif"/>
              </a:rPr>
              <a:t>Items 3.4 to 3.8</a:t>
            </a:r>
            <a:r>
              <a:rPr lang="en-GB" b="0" i="0" dirty="0">
                <a:solidFill>
                  <a:srgbClr val="0D0D0D"/>
                </a:solidFill>
                <a:effectLst/>
                <a:highlight>
                  <a:srgbClr val="FFFFFF"/>
                </a:highlight>
                <a:latin typeface="ui-sans-serif"/>
              </a:rPr>
              <a:t>: Focus specifically on the evaluation of bradykinesia through similar tasks as the original UPDRS.</a:t>
            </a:r>
          </a:p>
          <a:p>
            <a:pPr marL="742950" lvl="1" indent="-285750" algn="l">
              <a:buFont typeface="+mj-lt"/>
              <a:buAutoNum type="arabicPeriod"/>
            </a:pPr>
            <a:endParaRPr lang="en-GB" b="0" i="0" dirty="0">
              <a:solidFill>
                <a:srgbClr val="0D0D0D"/>
              </a:solidFill>
              <a:effectLst/>
              <a:highlight>
                <a:srgbClr val="FFFFFF"/>
              </a:highlight>
              <a:latin typeface="ui-sans-serif"/>
            </a:endParaRPr>
          </a:p>
        </p:txBody>
      </p:sp>
    </p:spTree>
    <p:extLst>
      <p:ext uri="{BB962C8B-B14F-4D97-AF65-F5344CB8AC3E}">
        <p14:creationId xmlns:p14="http://schemas.microsoft.com/office/powerpoint/2010/main" val="725813532"/>
      </p:ext>
    </p:extLst>
  </p:cSld>
  <p:clrMapOvr>
    <a:masterClrMapping/>
  </p:clrMapOvr>
  <mc:AlternateContent xmlns:mc="http://schemas.openxmlformats.org/markup-compatibility/2006" xmlns:p14="http://schemas.microsoft.com/office/powerpoint/2010/main">
    <mc:Choice Requires="p14">
      <p:transition spd="slow" p14:dur="2000" advTm="99437"/>
    </mc:Choice>
    <mc:Fallback xmlns="">
      <p:transition spd="slow" advTm="99437"/>
    </mc:Fallback>
  </mc:AlternateContent>
</p:sld>
</file>

<file path=ppt/theme/theme1.xml><?xml version="1.0" encoding="utf-8"?>
<a:theme xmlns:a="http://schemas.openxmlformats.org/drawingml/2006/main" name="Fading Grid">
  <a:themeElements>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fontScheme name="Fading Gri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pptx" id="{3710302B-DCBE-4007-996A-54C4924806ED}" vid="{28A7334C-F240-4954-90A0-42970BA99ED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2018</TotalTime>
  <Words>4251</Words>
  <Application>Microsoft Office PowerPoint</Application>
  <PresentationFormat>Widescreen</PresentationFormat>
  <Paragraphs>600</Paragraphs>
  <Slides>63</Slides>
  <Notes>45</Notes>
  <HiddenSlides>0</HiddenSlides>
  <MMClips>1</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63</vt:i4>
      </vt:variant>
    </vt:vector>
  </HeadingPairs>
  <TitlesOfParts>
    <vt:vector size="75" baseType="lpstr">
      <vt:lpstr>ＭＳ Ｐゴシック</vt:lpstr>
      <vt:lpstr>Aptos</vt:lpstr>
      <vt:lpstr>Arial</vt:lpstr>
      <vt:lpstr>Calibri</vt:lpstr>
      <vt:lpstr>Calibri Light</vt:lpstr>
      <vt:lpstr>Open Sans</vt:lpstr>
      <vt:lpstr>Söhne</vt:lpstr>
      <vt:lpstr>ui-sans-serif</vt:lpstr>
      <vt:lpstr>Wingdings</vt:lpstr>
      <vt:lpstr>Fading Grid</vt:lpstr>
      <vt:lpstr>Office 2013 - 2022 Theme</vt:lpstr>
      <vt:lpstr>Chart</vt:lpstr>
      <vt:lpstr>4.9 ASSESING AND MEASURING IN PD / 2</vt:lpstr>
      <vt:lpstr>LEARNING OBJECTIVES</vt:lpstr>
      <vt:lpstr>ASSESSING IN PD</vt:lpstr>
      <vt:lpstr>BRAAK STAGING OF PD</vt:lpstr>
      <vt:lpstr>PD: MOTOR SYMPTOMS AND SIGNS</vt:lpstr>
      <vt:lpstr>TREMOR:  CLINICAL ASSESSMENT</vt:lpstr>
      <vt:lpstr>TREMOR: QUANTITATIVE MEASUREMENT TOOLS </vt:lpstr>
      <vt:lpstr>TREMOR: STANDARDIZED RATING SCALES</vt:lpstr>
      <vt:lpstr>BRADYKINESIA: CLINICAL ASSESSMENT</vt:lpstr>
      <vt:lpstr>BRADYKINESIA: QUANTITATIVE MEASUREMENT TOOLS </vt:lpstr>
      <vt:lpstr>BRADYKINESIA:  ADVANCED IMAGING &amp; SENSORS </vt:lpstr>
      <vt:lpstr>RIGIDITY: CLINICAL EXAM</vt:lpstr>
      <vt:lpstr>RIGIDITY: SCALES</vt:lpstr>
      <vt:lpstr>RIGIDITY: QUANTITATIVE ASSESSMENTS</vt:lpstr>
      <vt:lpstr>ASSESSING FREEZING OF GAIT</vt:lpstr>
      <vt:lpstr>ASSESSING FREEZING OF GAIT</vt:lpstr>
      <vt:lpstr>POSTURAL INSTABILITY </vt:lpstr>
      <vt:lpstr>POSTURAL INSTABILITY </vt:lpstr>
      <vt:lpstr>SCALES TO MEASURE DYSKINESIA</vt:lpstr>
      <vt:lpstr>PARKINSON'S KINETIGRAPH (PKG)</vt:lpstr>
      <vt:lpstr>NON-MOTOR SYMPTOMS</vt:lpstr>
      <vt:lpstr>NON-MOTOR SYMPTOMS</vt:lpstr>
      <vt:lpstr>PD NMS: Patient Questionnaire Pilot Study (UK, USA, Germany, Spain)</vt:lpstr>
      <vt:lpstr>PD NMS Patient Questionnaire Study GU/GI Tract Symptoms</vt:lpstr>
      <vt:lpstr>PD NMS Patient Questionnaire Study Cognition/Neuropsychiatric Features</vt:lpstr>
      <vt:lpstr>PD NMS Patient Questionnaire Study Autonomic Features</vt:lpstr>
      <vt:lpstr>PD NMS Patient Questionnaire Study Sleep Disturbances</vt:lpstr>
      <vt:lpstr>MOOD AND PSYCHIATRIC IMPAIRMENT</vt:lpstr>
      <vt:lpstr>MOOD AND PSYCHIATRIC IMPAIRMENT</vt:lpstr>
      <vt:lpstr>PET Imaging of PD Hallucination </vt:lpstr>
      <vt:lpstr>DIFFERENCE BETWEEN BDI AND GDS</vt:lpstr>
      <vt:lpstr>COGNITION</vt:lpstr>
      <vt:lpstr>COGNITION</vt:lpstr>
      <vt:lpstr>Montreal Cognitive Assessment (MoCA)</vt:lpstr>
      <vt:lpstr>Montreal Cognitive Assessment (MoCA)</vt:lpstr>
      <vt:lpstr>CLOCK DRAWING TEST</vt:lpstr>
      <vt:lpstr>COGNITION: Clinical Symptoms of PDD vs AD</vt:lpstr>
      <vt:lpstr>SLEEP</vt:lpstr>
      <vt:lpstr>ACTIGRAPHY</vt:lpstr>
      <vt:lpstr>POLYSOMNOGRAPHY</vt:lpstr>
      <vt:lpstr>AUTONOMIC DYSFUNCTION</vt:lpstr>
      <vt:lpstr>AUTONOMIC DYSFUNCTION</vt:lpstr>
      <vt:lpstr>TREATMENT-RELATED COMPLICATIONS</vt:lpstr>
      <vt:lpstr>MOTOR FLUCTUATIONS</vt:lpstr>
      <vt:lpstr>ASSESSMENTS</vt:lpstr>
      <vt:lpstr>PowerPoint Presentation</vt:lpstr>
      <vt:lpstr>SCALES ASSESSING MOTOR FLUCTUATIONS </vt:lpstr>
      <vt:lpstr>DYSKINESIA</vt:lpstr>
      <vt:lpstr>ASSESSMENT OF DYSKINESIA</vt:lpstr>
      <vt:lpstr>DYSKINESIA </vt:lpstr>
      <vt:lpstr>IMPULSE CONTROL DISORDER</vt:lpstr>
      <vt:lpstr>DEFINITION OF QUALITY OF LIFE</vt:lpstr>
      <vt:lpstr>QoL IN PD ENCOMPASSES SEVERAL ASPECTS </vt:lpstr>
      <vt:lpstr>MAJOR CORRELATES OF QOL IN PD</vt:lpstr>
      <vt:lpstr>CONTRIBUTING FACTORS TO POOR QoL</vt:lpstr>
      <vt:lpstr>QUALITY OF LIFE</vt:lpstr>
      <vt:lpstr>CAREGIVER’S BURDEN</vt:lpstr>
      <vt:lpstr>COMMONLY USED SCALES TO MEASURE CAREGIVER BURDEN</vt:lpstr>
      <vt:lpstr>CAREGIVER BURDEN ASSESSMENT: A CASE EXAMPLE</vt:lpstr>
      <vt:lpstr>OVERALL PD: SCOPA</vt:lpstr>
      <vt:lpstr>FUTURE DIRECTIONS IN ASSESSMENT </vt:lpstr>
      <vt:lpstr>CONCLUSION AND LESSONS LEARNED</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Zvezdan Pirtosek</dc:creator>
  <cp:lastModifiedBy>MAKO MANUEL</cp:lastModifiedBy>
  <cp:revision>20</cp:revision>
  <dcterms:created xsi:type="dcterms:W3CDTF">2024-06-02T21:23:06Z</dcterms:created>
  <dcterms:modified xsi:type="dcterms:W3CDTF">2024-12-14T11:30:59Z</dcterms:modified>
</cp:coreProperties>
</file>