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sldIdLst>
    <p:sldId id="260" r:id="rId2"/>
    <p:sldId id="261" r:id="rId3"/>
    <p:sldId id="262" r:id="rId4"/>
    <p:sldId id="316" r:id="rId5"/>
    <p:sldId id="263" r:id="rId6"/>
    <p:sldId id="356" r:id="rId7"/>
    <p:sldId id="330" r:id="rId8"/>
    <p:sldId id="302" r:id="rId9"/>
    <p:sldId id="303" r:id="rId10"/>
    <p:sldId id="358" r:id="rId11"/>
    <p:sldId id="359" r:id="rId12"/>
    <p:sldId id="331" r:id="rId13"/>
    <p:sldId id="304" r:id="rId14"/>
    <p:sldId id="332" r:id="rId15"/>
    <p:sldId id="266" r:id="rId16"/>
    <p:sldId id="305" r:id="rId17"/>
    <p:sldId id="333" r:id="rId18"/>
    <p:sldId id="267" r:id="rId19"/>
    <p:sldId id="349" r:id="rId20"/>
    <p:sldId id="268" r:id="rId21"/>
    <p:sldId id="269" r:id="rId22"/>
    <p:sldId id="270" r:id="rId23"/>
    <p:sldId id="306" r:id="rId24"/>
    <p:sldId id="334" r:id="rId25"/>
    <p:sldId id="271" r:id="rId26"/>
    <p:sldId id="307" r:id="rId27"/>
    <p:sldId id="335" r:id="rId28"/>
    <p:sldId id="272" r:id="rId29"/>
    <p:sldId id="308" r:id="rId30"/>
    <p:sldId id="336" r:id="rId31"/>
    <p:sldId id="273" r:id="rId32"/>
    <p:sldId id="274" r:id="rId33"/>
    <p:sldId id="275" r:id="rId34"/>
    <p:sldId id="276" r:id="rId35"/>
    <p:sldId id="309" r:id="rId36"/>
    <p:sldId id="337" r:id="rId37"/>
    <p:sldId id="277" r:id="rId38"/>
    <p:sldId id="310" r:id="rId39"/>
    <p:sldId id="338" r:id="rId40"/>
    <p:sldId id="278" r:id="rId41"/>
    <p:sldId id="311" r:id="rId42"/>
    <p:sldId id="339" r:id="rId43"/>
    <p:sldId id="279" r:id="rId44"/>
    <p:sldId id="280" r:id="rId45"/>
    <p:sldId id="281" r:id="rId46"/>
    <p:sldId id="282" r:id="rId47"/>
    <p:sldId id="312" r:id="rId48"/>
    <p:sldId id="340" r:id="rId49"/>
    <p:sldId id="283" r:id="rId50"/>
    <p:sldId id="313" r:id="rId51"/>
    <p:sldId id="350" r:id="rId52"/>
    <p:sldId id="284" r:id="rId53"/>
    <p:sldId id="315" r:id="rId54"/>
    <p:sldId id="314" r:id="rId55"/>
    <p:sldId id="285" r:id="rId56"/>
    <p:sldId id="286" r:id="rId57"/>
    <p:sldId id="287" r:id="rId58"/>
    <p:sldId id="288" r:id="rId59"/>
    <p:sldId id="351" r:id="rId60"/>
    <p:sldId id="352" r:id="rId61"/>
    <p:sldId id="289" r:id="rId62"/>
    <p:sldId id="353" r:id="rId63"/>
    <p:sldId id="355" r:id="rId64"/>
    <p:sldId id="290" r:id="rId65"/>
    <p:sldId id="291" r:id="rId66"/>
    <p:sldId id="301" r:id="rId67"/>
    <p:sldId id="357" r:id="rId68"/>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403"/>
    <p:restoredTop sz="94648"/>
  </p:normalViewPr>
  <p:slideViewPr>
    <p:cSldViewPr snapToGrid="0">
      <p:cViewPr varScale="1">
        <p:scale>
          <a:sx n="82" d="100"/>
          <a:sy n="82" d="100"/>
        </p:scale>
        <p:origin x="82" y="22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0230" y="1122363"/>
            <a:ext cx="9121378" cy="2387600"/>
          </a:xfrm>
        </p:spPr>
        <p:txBody>
          <a:bodyPr anchor="b"/>
          <a:lstStyle>
            <a:lvl1pPr algn="ctr">
              <a:defRPr sz="5867"/>
            </a:lvl1pPr>
          </a:lstStyle>
          <a:p>
            <a:r>
              <a:rPr lang="en-US"/>
              <a:t>Click to edit Master title style</a:t>
            </a:r>
            <a:endParaRPr lang="en-US" dirty="0"/>
          </a:p>
        </p:txBody>
      </p:sp>
      <p:sp>
        <p:nvSpPr>
          <p:cNvPr id="3" name="Subtitle 2"/>
          <p:cNvSpPr>
            <a:spLocks noGrp="1"/>
          </p:cNvSpPr>
          <p:nvPr>
            <p:ph type="subTitle" idx="1"/>
          </p:nvPr>
        </p:nvSpPr>
        <p:spPr>
          <a:xfrm>
            <a:off x="1520230" y="3602038"/>
            <a:ext cx="9121378" cy="1655762"/>
          </a:xfrm>
        </p:spPr>
        <p:txBody>
          <a:bodyPr/>
          <a:lstStyle>
            <a:lvl1pPr marL="0" indent="0" algn="ctr">
              <a:buNone/>
              <a:defRPr sz="2347"/>
            </a:lvl1pPr>
            <a:lvl2pPr marL="447096" indent="0" algn="ctr">
              <a:buNone/>
              <a:defRPr sz="1956"/>
            </a:lvl2pPr>
            <a:lvl3pPr marL="894193" indent="0" algn="ctr">
              <a:buNone/>
              <a:defRPr sz="1760"/>
            </a:lvl3pPr>
            <a:lvl4pPr marL="1341289" indent="0" algn="ctr">
              <a:buNone/>
              <a:defRPr sz="1565"/>
            </a:lvl4pPr>
            <a:lvl5pPr marL="1788384" indent="0" algn="ctr">
              <a:buNone/>
              <a:defRPr sz="1565"/>
            </a:lvl5pPr>
            <a:lvl6pPr marL="2235480" indent="0" algn="ctr">
              <a:buNone/>
              <a:defRPr sz="1565"/>
            </a:lvl6pPr>
            <a:lvl7pPr marL="2682576" indent="0" algn="ctr">
              <a:buNone/>
              <a:defRPr sz="1565"/>
            </a:lvl7pPr>
            <a:lvl8pPr marL="3129673" indent="0" algn="ctr">
              <a:buNone/>
              <a:defRPr sz="1565"/>
            </a:lvl8pPr>
            <a:lvl9pPr marL="3576769" indent="0" algn="ctr">
              <a:buNone/>
              <a:defRPr sz="1565"/>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E3EEAE5-4B11-4B44-9CD1-E74FB05F7A26}" type="datetimeFigureOut">
              <a:rPr lang="en-SI" smtClean="0"/>
              <a:t>12/14/2024</a:t>
            </a:fld>
            <a:endParaRPr lang="en-SI"/>
          </a:p>
        </p:txBody>
      </p:sp>
      <p:sp>
        <p:nvSpPr>
          <p:cNvPr id="5" name="Footer Placeholder 4"/>
          <p:cNvSpPr>
            <a:spLocks noGrp="1"/>
          </p:cNvSpPr>
          <p:nvPr>
            <p:ph type="ftr" sz="quarter" idx="11"/>
          </p:nvPr>
        </p:nvSpPr>
        <p:spPr/>
        <p:txBody>
          <a:bodyPr/>
          <a:lstStyle/>
          <a:p>
            <a:endParaRPr lang="en-SI"/>
          </a:p>
        </p:txBody>
      </p:sp>
      <p:sp>
        <p:nvSpPr>
          <p:cNvPr id="6" name="Slide Number Placeholder 5"/>
          <p:cNvSpPr>
            <a:spLocks noGrp="1"/>
          </p:cNvSpPr>
          <p:nvPr>
            <p:ph type="sldNum" sz="quarter" idx="12"/>
          </p:nvPr>
        </p:nvSpPr>
        <p:spPr/>
        <p:txBody>
          <a:bodyPr/>
          <a:lstStyle/>
          <a:p>
            <a:fld id="{4238B46A-45C5-5845-852D-75F24BB7DE94}" type="slidenum">
              <a:rPr lang="en-SI" smtClean="0"/>
              <a:t>‹#›</a:t>
            </a:fld>
            <a:endParaRPr lang="en-SI"/>
          </a:p>
        </p:txBody>
      </p:sp>
    </p:spTree>
    <p:extLst>
      <p:ext uri="{BB962C8B-B14F-4D97-AF65-F5344CB8AC3E}">
        <p14:creationId xmlns:p14="http://schemas.microsoft.com/office/powerpoint/2010/main" val="23260068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3EEAE5-4B11-4B44-9CD1-E74FB05F7A26}" type="datetimeFigureOut">
              <a:rPr lang="en-SI" smtClean="0"/>
              <a:t>12/14/2024</a:t>
            </a:fld>
            <a:endParaRPr lang="en-SI"/>
          </a:p>
        </p:txBody>
      </p:sp>
      <p:sp>
        <p:nvSpPr>
          <p:cNvPr id="5" name="Footer Placeholder 4"/>
          <p:cNvSpPr>
            <a:spLocks noGrp="1"/>
          </p:cNvSpPr>
          <p:nvPr>
            <p:ph type="ftr" sz="quarter" idx="11"/>
          </p:nvPr>
        </p:nvSpPr>
        <p:spPr/>
        <p:txBody>
          <a:bodyPr/>
          <a:lstStyle/>
          <a:p>
            <a:endParaRPr lang="en-SI"/>
          </a:p>
        </p:txBody>
      </p:sp>
      <p:sp>
        <p:nvSpPr>
          <p:cNvPr id="6" name="Slide Number Placeholder 5"/>
          <p:cNvSpPr>
            <a:spLocks noGrp="1"/>
          </p:cNvSpPr>
          <p:nvPr>
            <p:ph type="sldNum" sz="quarter" idx="12"/>
          </p:nvPr>
        </p:nvSpPr>
        <p:spPr/>
        <p:txBody>
          <a:bodyPr/>
          <a:lstStyle/>
          <a:p>
            <a:fld id="{4238B46A-45C5-5845-852D-75F24BB7DE94}" type="slidenum">
              <a:rPr lang="en-SI" smtClean="0"/>
              <a:t>‹#›</a:t>
            </a:fld>
            <a:endParaRPr lang="en-SI"/>
          </a:p>
        </p:txBody>
      </p:sp>
    </p:spTree>
    <p:extLst>
      <p:ext uri="{BB962C8B-B14F-4D97-AF65-F5344CB8AC3E}">
        <p14:creationId xmlns:p14="http://schemas.microsoft.com/office/powerpoint/2010/main" val="522445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3318" y="365125"/>
            <a:ext cx="2622396"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6127" y="365125"/>
            <a:ext cx="771516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3EEAE5-4B11-4B44-9CD1-E74FB05F7A26}" type="datetimeFigureOut">
              <a:rPr lang="en-SI" smtClean="0"/>
              <a:t>12/14/2024</a:t>
            </a:fld>
            <a:endParaRPr lang="en-SI"/>
          </a:p>
        </p:txBody>
      </p:sp>
      <p:sp>
        <p:nvSpPr>
          <p:cNvPr id="5" name="Footer Placeholder 4"/>
          <p:cNvSpPr>
            <a:spLocks noGrp="1"/>
          </p:cNvSpPr>
          <p:nvPr>
            <p:ph type="ftr" sz="quarter" idx="11"/>
          </p:nvPr>
        </p:nvSpPr>
        <p:spPr/>
        <p:txBody>
          <a:bodyPr/>
          <a:lstStyle/>
          <a:p>
            <a:endParaRPr lang="en-SI"/>
          </a:p>
        </p:txBody>
      </p:sp>
      <p:sp>
        <p:nvSpPr>
          <p:cNvPr id="6" name="Slide Number Placeholder 5"/>
          <p:cNvSpPr>
            <a:spLocks noGrp="1"/>
          </p:cNvSpPr>
          <p:nvPr>
            <p:ph type="sldNum" sz="quarter" idx="12"/>
          </p:nvPr>
        </p:nvSpPr>
        <p:spPr/>
        <p:txBody>
          <a:bodyPr/>
          <a:lstStyle/>
          <a:p>
            <a:fld id="{4238B46A-45C5-5845-852D-75F24BB7DE94}" type="slidenum">
              <a:rPr lang="en-SI" smtClean="0"/>
              <a:t>‹#›</a:t>
            </a:fld>
            <a:endParaRPr lang="en-SI"/>
          </a:p>
        </p:txBody>
      </p:sp>
    </p:spTree>
    <p:extLst>
      <p:ext uri="{BB962C8B-B14F-4D97-AF65-F5344CB8AC3E}">
        <p14:creationId xmlns:p14="http://schemas.microsoft.com/office/powerpoint/2010/main" val="26301820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8094" y="273600"/>
            <a:ext cx="10945176" cy="1144800"/>
          </a:xfrm>
          <a:prstGeom prst="rect">
            <a:avLst/>
          </a:prstGeom>
        </p:spPr>
        <p:txBody>
          <a:bodyPr lIns="0" tIns="0" rIns="0" bIns="0" anchor="ctr"/>
          <a:lstStyle/>
          <a:p>
            <a:pPr algn="ctr"/>
            <a:r>
              <a:rPr lang="en-US" sz="4303" b="0" strike="noStrike" spc="-1">
                <a:latin typeface="Arial"/>
              </a:rPr>
              <a:t>Click to edit Master title style</a:t>
            </a:r>
          </a:p>
        </p:txBody>
      </p:sp>
      <p:sp>
        <p:nvSpPr>
          <p:cNvPr id="3" name="PlaceHolder 2"/>
          <p:cNvSpPr>
            <a:spLocks noGrp="1"/>
          </p:cNvSpPr>
          <p:nvPr>
            <p:ph type="subTitle"/>
          </p:nvPr>
        </p:nvSpPr>
        <p:spPr>
          <a:xfrm>
            <a:off x="608094" y="1604520"/>
            <a:ext cx="10945176" cy="3977280"/>
          </a:xfrm>
          <a:prstGeom prst="rect">
            <a:avLst/>
          </a:prstGeom>
        </p:spPr>
        <p:txBody>
          <a:bodyPr lIns="0" tIns="0" rIns="0" bIns="0" anchor="ctr"/>
          <a:lstStyle/>
          <a:p>
            <a:pPr algn="ctr"/>
            <a:r>
              <a:rPr lang="en-US" sz="3129" b="0" strike="noStrike" spc="-1">
                <a:latin typeface="Arial"/>
              </a:rPr>
              <a:t>Click to edit Master subtitle style</a:t>
            </a:r>
          </a:p>
        </p:txBody>
      </p:sp>
    </p:spTree>
    <p:extLst>
      <p:ext uri="{BB962C8B-B14F-4D97-AF65-F5344CB8AC3E}">
        <p14:creationId xmlns:p14="http://schemas.microsoft.com/office/powerpoint/2010/main" val="41085746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465710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731015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17574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292286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276357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04228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3EEAE5-4B11-4B44-9CD1-E74FB05F7A26}" type="datetimeFigureOut">
              <a:rPr lang="en-SI" smtClean="0"/>
              <a:t>12/14/2024</a:t>
            </a:fld>
            <a:endParaRPr lang="en-SI"/>
          </a:p>
        </p:txBody>
      </p:sp>
      <p:sp>
        <p:nvSpPr>
          <p:cNvPr id="5" name="Footer Placeholder 4"/>
          <p:cNvSpPr>
            <a:spLocks noGrp="1"/>
          </p:cNvSpPr>
          <p:nvPr>
            <p:ph type="ftr" sz="quarter" idx="11"/>
          </p:nvPr>
        </p:nvSpPr>
        <p:spPr/>
        <p:txBody>
          <a:bodyPr/>
          <a:lstStyle/>
          <a:p>
            <a:endParaRPr lang="en-SI"/>
          </a:p>
        </p:txBody>
      </p:sp>
      <p:sp>
        <p:nvSpPr>
          <p:cNvPr id="6" name="Slide Number Placeholder 5"/>
          <p:cNvSpPr>
            <a:spLocks noGrp="1"/>
          </p:cNvSpPr>
          <p:nvPr>
            <p:ph type="sldNum" sz="quarter" idx="12"/>
          </p:nvPr>
        </p:nvSpPr>
        <p:spPr/>
        <p:txBody>
          <a:bodyPr/>
          <a:lstStyle/>
          <a:p>
            <a:fld id="{4238B46A-45C5-5845-852D-75F24BB7DE94}" type="slidenum">
              <a:rPr lang="en-SI" smtClean="0"/>
              <a:t>‹#›</a:t>
            </a:fld>
            <a:endParaRPr lang="en-SI"/>
          </a:p>
        </p:txBody>
      </p:sp>
    </p:spTree>
    <p:extLst>
      <p:ext uri="{BB962C8B-B14F-4D97-AF65-F5344CB8AC3E}">
        <p14:creationId xmlns:p14="http://schemas.microsoft.com/office/powerpoint/2010/main" val="2264905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9793" y="1709744"/>
            <a:ext cx="10489586" cy="2852737"/>
          </a:xfrm>
        </p:spPr>
        <p:txBody>
          <a:bodyPr anchor="b"/>
          <a:lstStyle>
            <a:lvl1pPr>
              <a:defRPr sz="5867"/>
            </a:lvl1pPr>
          </a:lstStyle>
          <a:p>
            <a:r>
              <a:rPr lang="en-US"/>
              <a:t>Click to edit Master title style</a:t>
            </a:r>
            <a:endParaRPr lang="en-US" dirty="0"/>
          </a:p>
        </p:txBody>
      </p:sp>
      <p:sp>
        <p:nvSpPr>
          <p:cNvPr id="3" name="Text Placeholder 2"/>
          <p:cNvSpPr>
            <a:spLocks noGrp="1"/>
          </p:cNvSpPr>
          <p:nvPr>
            <p:ph type="body" idx="1"/>
          </p:nvPr>
        </p:nvSpPr>
        <p:spPr>
          <a:xfrm>
            <a:off x="829793" y="4589469"/>
            <a:ext cx="10489586" cy="1500187"/>
          </a:xfrm>
        </p:spPr>
        <p:txBody>
          <a:bodyPr/>
          <a:lstStyle>
            <a:lvl1pPr marL="0" indent="0">
              <a:buNone/>
              <a:defRPr sz="2347">
                <a:solidFill>
                  <a:schemeClr val="tx1">
                    <a:tint val="75000"/>
                  </a:schemeClr>
                </a:solidFill>
              </a:defRPr>
            </a:lvl1pPr>
            <a:lvl2pPr marL="447096" indent="0">
              <a:buNone/>
              <a:defRPr sz="1956">
                <a:solidFill>
                  <a:schemeClr val="tx1">
                    <a:tint val="75000"/>
                  </a:schemeClr>
                </a:solidFill>
              </a:defRPr>
            </a:lvl2pPr>
            <a:lvl3pPr marL="894193" indent="0">
              <a:buNone/>
              <a:defRPr sz="1760">
                <a:solidFill>
                  <a:schemeClr val="tx1">
                    <a:tint val="75000"/>
                  </a:schemeClr>
                </a:solidFill>
              </a:defRPr>
            </a:lvl3pPr>
            <a:lvl4pPr marL="1341289" indent="0">
              <a:buNone/>
              <a:defRPr sz="1565">
                <a:solidFill>
                  <a:schemeClr val="tx1">
                    <a:tint val="75000"/>
                  </a:schemeClr>
                </a:solidFill>
              </a:defRPr>
            </a:lvl4pPr>
            <a:lvl5pPr marL="1788384" indent="0">
              <a:buNone/>
              <a:defRPr sz="1565">
                <a:solidFill>
                  <a:schemeClr val="tx1">
                    <a:tint val="75000"/>
                  </a:schemeClr>
                </a:solidFill>
              </a:defRPr>
            </a:lvl5pPr>
            <a:lvl6pPr marL="2235480" indent="0">
              <a:buNone/>
              <a:defRPr sz="1565">
                <a:solidFill>
                  <a:schemeClr val="tx1">
                    <a:tint val="75000"/>
                  </a:schemeClr>
                </a:solidFill>
              </a:defRPr>
            </a:lvl6pPr>
            <a:lvl7pPr marL="2682576" indent="0">
              <a:buNone/>
              <a:defRPr sz="1565">
                <a:solidFill>
                  <a:schemeClr val="tx1">
                    <a:tint val="75000"/>
                  </a:schemeClr>
                </a:solidFill>
              </a:defRPr>
            </a:lvl7pPr>
            <a:lvl8pPr marL="3129673" indent="0">
              <a:buNone/>
              <a:defRPr sz="1565">
                <a:solidFill>
                  <a:schemeClr val="tx1">
                    <a:tint val="75000"/>
                  </a:schemeClr>
                </a:solidFill>
              </a:defRPr>
            </a:lvl8pPr>
            <a:lvl9pPr marL="3576769" indent="0">
              <a:buNone/>
              <a:defRPr sz="156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E3EEAE5-4B11-4B44-9CD1-E74FB05F7A26}" type="datetimeFigureOut">
              <a:rPr lang="en-SI" smtClean="0"/>
              <a:t>12/14/2024</a:t>
            </a:fld>
            <a:endParaRPr lang="en-SI"/>
          </a:p>
        </p:txBody>
      </p:sp>
      <p:sp>
        <p:nvSpPr>
          <p:cNvPr id="5" name="Footer Placeholder 4"/>
          <p:cNvSpPr>
            <a:spLocks noGrp="1"/>
          </p:cNvSpPr>
          <p:nvPr>
            <p:ph type="ftr" sz="quarter" idx="11"/>
          </p:nvPr>
        </p:nvSpPr>
        <p:spPr/>
        <p:txBody>
          <a:bodyPr/>
          <a:lstStyle/>
          <a:p>
            <a:endParaRPr lang="en-SI"/>
          </a:p>
        </p:txBody>
      </p:sp>
      <p:sp>
        <p:nvSpPr>
          <p:cNvPr id="6" name="Slide Number Placeholder 5"/>
          <p:cNvSpPr>
            <a:spLocks noGrp="1"/>
          </p:cNvSpPr>
          <p:nvPr>
            <p:ph type="sldNum" sz="quarter" idx="12"/>
          </p:nvPr>
        </p:nvSpPr>
        <p:spPr/>
        <p:txBody>
          <a:bodyPr/>
          <a:lstStyle/>
          <a:p>
            <a:fld id="{4238B46A-45C5-5845-852D-75F24BB7DE94}" type="slidenum">
              <a:rPr lang="en-SI" smtClean="0"/>
              <a:t>‹#›</a:t>
            </a:fld>
            <a:endParaRPr lang="en-SI"/>
          </a:p>
        </p:txBody>
      </p:sp>
    </p:spTree>
    <p:extLst>
      <p:ext uri="{BB962C8B-B14F-4D97-AF65-F5344CB8AC3E}">
        <p14:creationId xmlns:p14="http://schemas.microsoft.com/office/powerpoint/2010/main" val="3592363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6129" y="1825625"/>
            <a:ext cx="516878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56930" y="1825625"/>
            <a:ext cx="516878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E3EEAE5-4B11-4B44-9CD1-E74FB05F7A26}" type="datetimeFigureOut">
              <a:rPr lang="en-SI" smtClean="0"/>
              <a:t>12/14/2024</a:t>
            </a:fld>
            <a:endParaRPr lang="en-SI"/>
          </a:p>
        </p:txBody>
      </p:sp>
      <p:sp>
        <p:nvSpPr>
          <p:cNvPr id="6" name="Footer Placeholder 5"/>
          <p:cNvSpPr>
            <a:spLocks noGrp="1"/>
          </p:cNvSpPr>
          <p:nvPr>
            <p:ph type="ftr" sz="quarter" idx="11"/>
          </p:nvPr>
        </p:nvSpPr>
        <p:spPr/>
        <p:txBody>
          <a:bodyPr/>
          <a:lstStyle/>
          <a:p>
            <a:endParaRPr lang="en-SI"/>
          </a:p>
        </p:txBody>
      </p:sp>
      <p:sp>
        <p:nvSpPr>
          <p:cNvPr id="7" name="Slide Number Placeholder 6"/>
          <p:cNvSpPr>
            <a:spLocks noGrp="1"/>
          </p:cNvSpPr>
          <p:nvPr>
            <p:ph type="sldNum" sz="quarter" idx="12"/>
          </p:nvPr>
        </p:nvSpPr>
        <p:spPr/>
        <p:txBody>
          <a:bodyPr/>
          <a:lstStyle/>
          <a:p>
            <a:fld id="{4238B46A-45C5-5845-852D-75F24BB7DE94}" type="slidenum">
              <a:rPr lang="en-SI" smtClean="0"/>
              <a:t>‹#›</a:t>
            </a:fld>
            <a:endParaRPr lang="en-SI"/>
          </a:p>
        </p:txBody>
      </p:sp>
    </p:spTree>
    <p:extLst>
      <p:ext uri="{BB962C8B-B14F-4D97-AF65-F5344CB8AC3E}">
        <p14:creationId xmlns:p14="http://schemas.microsoft.com/office/powerpoint/2010/main" val="25854945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7711" y="365129"/>
            <a:ext cx="10489586"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7713" y="1681163"/>
            <a:ext cx="5145027" cy="823912"/>
          </a:xfrm>
        </p:spPr>
        <p:txBody>
          <a:bodyPr anchor="b"/>
          <a:lstStyle>
            <a:lvl1pPr marL="0" indent="0">
              <a:buNone/>
              <a:defRPr sz="2347" b="1"/>
            </a:lvl1pPr>
            <a:lvl2pPr marL="447096" indent="0">
              <a:buNone/>
              <a:defRPr sz="1956" b="1"/>
            </a:lvl2pPr>
            <a:lvl3pPr marL="894193" indent="0">
              <a:buNone/>
              <a:defRPr sz="1760" b="1"/>
            </a:lvl3pPr>
            <a:lvl4pPr marL="1341289" indent="0">
              <a:buNone/>
              <a:defRPr sz="1565" b="1"/>
            </a:lvl4pPr>
            <a:lvl5pPr marL="1788384" indent="0">
              <a:buNone/>
              <a:defRPr sz="1565" b="1"/>
            </a:lvl5pPr>
            <a:lvl6pPr marL="2235480" indent="0">
              <a:buNone/>
              <a:defRPr sz="1565" b="1"/>
            </a:lvl6pPr>
            <a:lvl7pPr marL="2682576" indent="0">
              <a:buNone/>
              <a:defRPr sz="1565" b="1"/>
            </a:lvl7pPr>
            <a:lvl8pPr marL="3129673" indent="0">
              <a:buNone/>
              <a:defRPr sz="1565" b="1"/>
            </a:lvl8pPr>
            <a:lvl9pPr marL="3576769" indent="0">
              <a:buNone/>
              <a:defRPr sz="1565" b="1"/>
            </a:lvl9pPr>
          </a:lstStyle>
          <a:p>
            <a:pPr lvl="0"/>
            <a:r>
              <a:rPr lang="en-US"/>
              <a:t>Click to edit Master text styles</a:t>
            </a:r>
          </a:p>
        </p:txBody>
      </p:sp>
      <p:sp>
        <p:nvSpPr>
          <p:cNvPr id="4" name="Content Placeholder 3"/>
          <p:cNvSpPr>
            <a:spLocks noGrp="1"/>
          </p:cNvSpPr>
          <p:nvPr>
            <p:ph sz="half" idx="2"/>
          </p:nvPr>
        </p:nvSpPr>
        <p:spPr>
          <a:xfrm>
            <a:off x="837713" y="2505075"/>
            <a:ext cx="514502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56932" y="1681163"/>
            <a:ext cx="5170365" cy="823912"/>
          </a:xfrm>
        </p:spPr>
        <p:txBody>
          <a:bodyPr anchor="b"/>
          <a:lstStyle>
            <a:lvl1pPr marL="0" indent="0">
              <a:buNone/>
              <a:defRPr sz="2347" b="1"/>
            </a:lvl1pPr>
            <a:lvl2pPr marL="447096" indent="0">
              <a:buNone/>
              <a:defRPr sz="1956" b="1"/>
            </a:lvl2pPr>
            <a:lvl3pPr marL="894193" indent="0">
              <a:buNone/>
              <a:defRPr sz="1760" b="1"/>
            </a:lvl3pPr>
            <a:lvl4pPr marL="1341289" indent="0">
              <a:buNone/>
              <a:defRPr sz="1565" b="1"/>
            </a:lvl4pPr>
            <a:lvl5pPr marL="1788384" indent="0">
              <a:buNone/>
              <a:defRPr sz="1565" b="1"/>
            </a:lvl5pPr>
            <a:lvl6pPr marL="2235480" indent="0">
              <a:buNone/>
              <a:defRPr sz="1565" b="1"/>
            </a:lvl6pPr>
            <a:lvl7pPr marL="2682576" indent="0">
              <a:buNone/>
              <a:defRPr sz="1565" b="1"/>
            </a:lvl7pPr>
            <a:lvl8pPr marL="3129673" indent="0">
              <a:buNone/>
              <a:defRPr sz="1565" b="1"/>
            </a:lvl8pPr>
            <a:lvl9pPr marL="3576769" indent="0">
              <a:buNone/>
              <a:defRPr sz="1565" b="1"/>
            </a:lvl9pPr>
          </a:lstStyle>
          <a:p>
            <a:pPr lvl="0"/>
            <a:r>
              <a:rPr lang="en-US"/>
              <a:t>Click to edit Master text styles</a:t>
            </a:r>
          </a:p>
        </p:txBody>
      </p:sp>
      <p:sp>
        <p:nvSpPr>
          <p:cNvPr id="6" name="Content Placeholder 5"/>
          <p:cNvSpPr>
            <a:spLocks noGrp="1"/>
          </p:cNvSpPr>
          <p:nvPr>
            <p:ph sz="quarter" idx="4"/>
          </p:nvPr>
        </p:nvSpPr>
        <p:spPr>
          <a:xfrm>
            <a:off x="6156932" y="2505075"/>
            <a:ext cx="517036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E3EEAE5-4B11-4B44-9CD1-E74FB05F7A26}" type="datetimeFigureOut">
              <a:rPr lang="en-SI" smtClean="0"/>
              <a:t>12/14/2024</a:t>
            </a:fld>
            <a:endParaRPr lang="en-SI"/>
          </a:p>
        </p:txBody>
      </p:sp>
      <p:sp>
        <p:nvSpPr>
          <p:cNvPr id="8" name="Footer Placeholder 7"/>
          <p:cNvSpPr>
            <a:spLocks noGrp="1"/>
          </p:cNvSpPr>
          <p:nvPr>
            <p:ph type="ftr" sz="quarter" idx="11"/>
          </p:nvPr>
        </p:nvSpPr>
        <p:spPr/>
        <p:txBody>
          <a:bodyPr/>
          <a:lstStyle/>
          <a:p>
            <a:endParaRPr lang="en-SI"/>
          </a:p>
        </p:txBody>
      </p:sp>
      <p:sp>
        <p:nvSpPr>
          <p:cNvPr id="9" name="Slide Number Placeholder 8"/>
          <p:cNvSpPr>
            <a:spLocks noGrp="1"/>
          </p:cNvSpPr>
          <p:nvPr>
            <p:ph type="sldNum" sz="quarter" idx="12"/>
          </p:nvPr>
        </p:nvSpPr>
        <p:spPr/>
        <p:txBody>
          <a:bodyPr/>
          <a:lstStyle/>
          <a:p>
            <a:fld id="{4238B46A-45C5-5845-852D-75F24BB7DE94}" type="slidenum">
              <a:rPr lang="en-SI" smtClean="0"/>
              <a:t>‹#›</a:t>
            </a:fld>
            <a:endParaRPr lang="en-SI"/>
          </a:p>
        </p:txBody>
      </p:sp>
    </p:spTree>
    <p:extLst>
      <p:ext uri="{BB962C8B-B14F-4D97-AF65-F5344CB8AC3E}">
        <p14:creationId xmlns:p14="http://schemas.microsoft.com/office/powerpoint/2010/main" val="2246271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E3EEAE5-4B11-4B44-9CD1-E74FB05F7A26}" type="datetimeFigureOut">
              <a:rPr lang="en-SI" smtClean="0"/>
              <a:t>12/14/2024</a:t>
            </a:fld>
            <a:endParaRPr lang="en-SI"/>
          </a:p>
        </p:txBody>
      </p:sp>
      <p:sp>
        <p:nvSpPr>
          <p:cNvPr id="4" name="Footer Placeholder 3"/>
          <p:cNvSpPr>
            <a:spLocks noGrp="1"/>
          </p:cNvSpPr>
          <p:nvPr>
            <p:ph type="ftr" sz="quarter" idx="11"/>
          </p:nvPr>
        </p:nvSpPr>
        <p:spPr/>
        <p:txBody>
          <a:bodyPr/>
          <a:lstStyle/>
          <a:p>
            <a:endParaRPr lang="en-SI"/>
          </a:p>
        </p:txBody>
      </p:sp>
      <p:sp>
        <p:nvSpPr>
          <p:cNvPr id="5" name="Slide Number Placeholder 4"/>
          <p:cNvSpPr>
            <a:spLocks noGrp="1"/>
          </p:cNvSpPr>
          <p:nvPr>
            <p:ph type="sldNum" sz="quarter" idx="12"/>
          </p:nvPr>
        </p:nvSpPr>
        <p:spPr/>
        <p:txBody>
          <a:bodyPr/>
          <a:lstStyle/>
          <a:p>
            <a:fld id="{4238B46A-45C5-5845-852D-75F24BB7DE94}" type="slidenum">
              <a:rPr lang="en-SI" smtClean="0"/>
              <a:t>‹#›</a:t>
            </a:fld>
            <a:endParaRPr lang="en-SI"/>
          </a:p>
        </p:txBody>
      </p:sp>
    </p:spTree>
    <p:extLst>
      <p:ext uri="{BB962C8B-B14F-4D97-AF65-F5344CB8AC3E}">
        <p14:creationId xmlns:p14="http://schemas.microsoft.com/office/powerpoint/2010/main" val="2174239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3EEAE5-4B11-4B44-9CD1-E74FB05F7A26}" type="datetimeFigureOut">
              <a:rPr lang="en-SI" smtClean="0"/>
              <a:t>12/14/2024</a:t>
            </a:fld>
            <a:endParaRPr lang="en-SI"/>
          </a:p>
        </p:txBody>
      </p:sp>
      <p:sp>
        <p:nvSpPr>
          <p:cNvPr id="3" name="Footer Placeholder 2"/>
          <p:cNvSpPr>
            <a:spLocks noGrp="1"/>
          </p:cNvSpPr>
          <p:nvPr>
            <p:ph type="ftr" sz="quarter" idx="11"/>
          </p:nvPr>
        </p:nvSpPr>
        <p:spPr/>
        <p:txBody>
          <a:bodyPr/>
          <a:lstStyle/>
          <a:p>
            <a:endParaRPr lang="en-SI"/>
          </a:p>
        </p:txBody>
      </p:sp>
      <p:sp>
        <p:nvSpPr>
          <p:cNvPr id="4" name="Slide Number Placeholder 3"/>
          <p:cNvSpPr>
            <a:spLocks noGrp="1"/>
          </p:cNvSpPr>
          <p:nvPr>
            <p:ph type="sldNum" sz="quarter" idx="12"/>
          </p:nvPr>
        </p:nvSpPr>
        <p:spPr/>
        <p:txBody>
          <a:bodyPr/>
          <a:lstStyle/>
          <a:p>
            <a:fld id="{4238B46A-45C5-5845-852D-75F24BB7DE94}" type="slidenum">
              <a:rPr lang="en-SI" smtClean="0"/>
              <a:t>‹#›</a:t>
            </a:fld>
            <a:endParaRPr lang="en-SI"/>
          </a:p>
        </p:txBody>
      </p:sp>
    </p:spTree>
    <p:extLst>
      <p:ext uri="{BB962C8B-B14F-4D97-AF65-F5344CB8AC3E}">
        <p14:creationId xmlns:p14="http://schemas.microsoft.com/office/powerpoint/2010/main" val="32946595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7714" y="457200"/>
            <a:ext cx="3922509" cy="1600200"/>
          </a:xfrm>
        </p:spPr>
        <p:txBody>
          <a:bodyPr anchor="b"/>
          <a:lstStyle>
            <a:lvl1pPr>
              <a:defRPr sz="3129"/>
            </a:lvl1pPr>
          </a:lstStyle>
          <a:p>
            <a:r>
              <a:rPr lang="en-US"/>
              <a:t>Click to edit Master title style</a:t>
            </a:r>
            <a:endParaRPr lang="en-US" dirty="0"/>
          </a:p>
        </p:txBody>
      </p:sp>
      <p:sp>
        <p:nvSpPr>
          <p:cNvPr id="3" name="Content Placeholder 2"/>
          <p:cNvSpPr>
            <a:spLocks noGrp="1"/>
          </p:cNvSpPr>
          <p:nvPr>
            <p:ph idx="1"/>
          </p:nvPr>
        </p:nvSpPr>
        <p:spPr>
          <a:xfrm>
            <a:off x="5170367" y="987431"/>
            <a:ext cx="6156930" cy="4873625"/>
          </a:xfrm>
        </p:spPr>
        <p:txBody>
          <a:bodyPr/>
          <a:lstStyle>
            <a:lvl1pPr>
              <a:defRPr sz="3129"/>
            </a:lvl1pPr>
            <a:lvl2pPr>
              <a:defRPr sz="2738"/>
            </a:lvl2pPr>
            <a:lvl3pPr>
              <a:defRPr sz="2347"/>
            </a:lvl3pPr>
            <a:lvl4pPr>
              <a:defRPr sz="1956"/>
            </a:lvl4pPr>
            <a:lvl5pPr>
              <a:defRPr sz="1956"/>
            </a:lvl5pPr>
            <a:lvl6pPr>
              <a:defRPr sz="1956"/>
            </a:lvl6pPr>
            <a:lvl7pPr>
              <a:defRPr sz="1956"/>
            </a:lvl7pPr>
            <a:lvl8pPr>
              <a:defRPr sz="1956"/>
            </a:lvl8pPr>
            <a:lvl9pPr>
              <a:defRPr sz="195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7714" y="2057400"/>
            <a:ext cx="3922509" cy="3811588"/>
          </a:xfrm>
        </p:spPr>
        <p:txBody>
          <a:bodyPr/>
          <a:lstStyle>
            <a:lvl1pPr marL="0" indent="0">
              <a:buNone/>
              <a:defRPr sz="1565"/>
            </a:lvl1pPr>
            <a:lvl2pPr marL="447096" indent="0">
              <a:buNone/>
              <a:defRPr sz="1369"/>
            </a:lvl2pPr>
            <a:lvl3pPr marL="894193" indent="0">
              <a:buNone/>
              <a:defRPr sz="1173"/>
            </a:lvl3pPr>
            <a:lvl4pPr marL="1341289" indent="0">
              <a:buNone/>
              <a:defRPr sz="978"/>
            </a:lvl4pPr>
            <a:lvl5pPr marL="1788384" indent="0">
              <a:buNone/>
              <a:defRPr sz="978"/>
            </a:lvl5pPr>
            <a:lvl6pPr marL="2235480" indent="0">
              <a:buNone/>
              <a:defRPr sz="978"/>
            </a:lvl6pPr>
            <a:lvl7pPr marL="2682576" indent="0">
              <a:buNone/>
              <a:defRPr sz="978"/>
            </a:lvl7pPr>
            <a:lvl8pPr marL="3129673" indent="0">
              <a:buNone/>
              <a:defRPr sz="978"/>
            </a:lvl8pPr>
            <a:lvl9pPr marL="3576769" indent="0">
              <a:buNone/>
              <a:defRPr sz="978"/>
            </a:lvl9pPr>
          </a:lstStyle>
          <a:p>
            <a:pPr lvl="0"/>
            <a:r>
              <a:rPr lang="en-US"/>
              <a:t>Click to edit Master text styles</a:t>
            </a:r>
          </a:p>
        </p:txBody>
      </p:sp>
      <p:sp>
        <p:nvSpPr>
          <p:cNvPr id="5" name="Date Placeholder 4"/>
          <p:cNvSpPr>
            <a:spLocks noGrp="1"/>
          </p:cNvSpPr>
          <p:nvPr>
            <p:ph type="dt" sz="half" idx="10"/>
          </p:nvPr>
        </p:nvSpPr>
        <p:spPr/>
        <p:txBody>
          <a:bodyPr/>
          <a:lstStyle/>
          <a:p>
            <a:fld id="{9E3EEAE5-4B11-4B44-9CD1-E74FB05F7A26}" type="datetimeFigureOut">
              <a:rPr lang="en-SI" smtClean="0"/>
              <a:t>12/14/2024</a:t>
            </a:fld>
            <a:endParaRPr lang="en-SI"/>
          </a:p>
        </p:txBody>
      </p:sp>
      <p:sp>
        <p:nvSpPr>
          <p:cNvPr id="6" name="Footer Placeholder 5"/>
          <p:cNvSpPr>
            <a:spLocks noGrp="1"/>
          </p:cNvSpPr>
          <p:nvPr>
            <p:ph type="ftr" sz="quarter" idx="11"/>
          </p:nvPr>
        </p:nvSpPr>
        <p:spPr/>
        <p:txBody>
          <a:bodyPr/>
          <a:lstStyle/>
          <a:p>
            <a:endParaRPr lang="en-SI"/>
          </a:p>
        </p:txBody>
      </p:sp>
      <p:sp>
        <p:nvSpPr>
          <p:cNvPr id="7" name="Slide Number Placeholder 6"/>
          <p:cNvSpPr>
            <a:spLocks noGrp="1"/>
          </p:cNvSpPr>
          <p:nvPr>
            <p:ph type="sldNum" sz="quarter" idx="12"/>
          </p:nvPr>
        </p:nvSpPr>
        <p:spPr/>
        <p:txBody>
          <a:bodyPr/>
          <a:lstStyle/>
          <a:p>
            <a:fld id="{4238B46A-45C5-5845-852D-75F24BB7DE94}" type="slidenum">
              <a:rPr lang="en-SI" smtClean="0"/>
              <a:t>‹#›</a:t>
            </a:fld>
            <a:endParaRPr lang="en-SI"/>
          </a:p>
        </p:txBody>
      </p:sp>
    </p:spTree>
    <p:extLst>
      <p:ext uri="{BB962C8B-B14F-4D97-AF65-F5344CB8AC3E}">
        <p14:creationId xmlns:p14="http://schemas.microsoft.com/office/powerpoint/2010/main" val="1664240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7714" y="457200"/>
            <a:ext cx="3922509" cy="1600200"/>
          </a:xfrm>
        </p:spPr>
        <p:txBody>
          <a:bodyPr anchor="b"/>
          <a:lstStyle>
            <a:lvl1pPr>
              <a:defRPr sz="3129"/>
            </a:lvl1pPr>
          </a:lstStyle>
          <a:p>
            <a:r>
              <a:rPr lang="en-US"/>
              <a:t>Click to edit Master title style</a:t>
            </a:r>
            <a:endParaRPr lang="en-US" dirty="0"/>
          </a:p>
        </p:txBody>
      </p:sp>
      <p:sp>
        <p:nvSpPr>
          <p:cNvPr id="3" name="Picture Placeholder 2"/>
          <p:cNvSpPr>
            <a:spLocks noGrp="1" noChangeAspect="1"/>
          </p:cNvSpPr>
          <p:nvPr>
            <p:ph type="pic" idx="1"/>
          </p:nvPr>
        </p:nvSpPr>
        <p:spPr>
          <a:xfrm>
            <a:off x="5170367" y="987431"/>
            <a:ext cx="6156930" cy="4873625"/>
          </a:xfrm>
        </p:spPr>
        <p:txBody>
          <a:bodyPr anchor="t"/>
          <a:lstStyle>
            <a:lvl1pPr marL="0" indent="0">
              <a:buNone/>
              <a:defRPr sz="3129"/>
            </a:lvl1pPr>
            <a:lvl2pPr marL="447096" indent="0">
              <a:buNone/>
              <a:defRPr sz="2738"/>
            </a:lvl2pPr>
            <a:lvl3pPr marL="894193" indent="0">
              <a:buNone/>
              <a:defRPr sz="2347"/>
            </a:lvl3pPr>
            <a:lvl4pPr marL="1341289" indent="0">
              <a:buNone/>
              <a:defRPr sz="1956"/>
            </a:lvl4pPr>
            <a:lvl5pPr marL="1788384" indent="0">
              <a:buNone/>
              <a:defRPr sz="1956"/>
            </a:lvl5pPr>
            <a:lvl6pPr marL="2235480" indent="0">
              <a:buNone/>
              <a:defRPr sz="1956"/>
            </a:lvl6pPr>
            <a:lvl7pPr marL="2682576" indent="0">
              <a:buNone/>
              <a:defRPr sz="1956"/>
            </a:lvl7pPr>
            <a:lvl8pPr marL="3129673" indent="0">
              <a:buNone/>
              <a:defRPr sz="1956"/>
            </a:lvl8pPr>
            <a:lvl9pPr marL="3576769" indent="0">
              <a:buNone/>
              <a:defRPr sz="1956"/>
            </a:lvl9pPr>
          </a:lstStyle>
          <a:p>
            <a:r>
              <a:rPr lang="en-US"/>
              <a:t>Click icon to add picture</a:t>
            </a:r>
            <a:endParaRPr lang="en-US" dirty="0"/>
          </a:p>
        </p:txBody>
      </p:sp>
      <p:sp>
        <p:nvSpPr>
          <p:cNvPr id="4" name="Text Placeholder 3"/>
          <p:cNvSpPr>
            <a:spLocks noGrp="1"/>
          </p:cNvSpPr>
          <p:nvPr>
            <p:ph type="body" sz="half" idx="2"/>
          </p:nvPr>
        </p:nvSpPr>
        <p:spPr>
          <a:xfrm>
            <a:off x="837714" y="2057400"/>
            <a:ext cx="3922509" cy="3811588"/>
          </a:xfrm>
        </p:spPr>
        <p:txBody>
          <a:bodyPr/>
          <a:lstStyle>
            <a:lvl1pPr marL="0" indent="0">
              <a:buNone/>
              <a:defRPr sz="1565"/>
            </a:lvl1pPr>
            <a:lvl2pPr marL="447096" indent="0">
              <a:buNone/>
              <a:defRPr sz="1369"/>
            </a:lvl2pPr>
            <a:lvl3pPr marL="894193" indent="0">
              <a:buNone/>
              <a:defRPr sz="1173"/>
            </a:lvl3pPr>
            <a:lvl4pPr marL="1341289" indent="0">
              <a:buNone/>
              <a:defRPr sz="978"/>
            </a:lvl4pPr>
            <a:lvl5pPr marL="1788384" indent="0">
              <a:buNone/>
              <a:defRPr sz="978"/>
            </a:lvl5pPr>
            <a:lvl6pPr marL="2235480" indent="0">
              <a:buNone/>
              <a:defRPr sz="978"/>
            </a:lvl6pPr>
            <a:lvl7pPr marL="2682576" indent="0">
              <a:buNone/>
              <a:defRPr sz="978"/>
            </a:lvl7pPr>
            <a:lvl8pPr marL="3129673" indent="0">
              <a:buNone/>
              <a:defRPr sz="978"/>
            </a:lvl8pPr>
            <a:lvl9pPr marL="3576769" indent="0">
              <a:buNone/>
              <a:defRPr sz="978"/>
            </a:lvl9pPr>
          </a:lstStyle>
          <a:p>
            <a:pPr lvl="0"/>
            <a:r>
              <a:rPr lang="en-US"/>
              <a:t>Click to edit Master text styles</a:t>
            </a:r>
          </a:p>
        </p:txBody>
      </p:sp>
      <p:sp>
        <p:nvSpPr>
          <p:cNvPr id="5" name="Date Placeholder 4"/>
          <p:cNvSpPr>
            <a:spLocks noGrp="1"/>
          </p:cNvSpPr>
          <p:nvPr>
            <p:ph type="dt" sz="half" idx="10"/>
          </p:nvPr>
        </p:nvSpPr>
        <p:spPr/>
        <p:txBody>
          <a:bodyPr/>
          <a:lstStyle/>
          <a:p>
            <a:fld id="{9E3EEAE5-4B11-4B44-9CD1-E74FB05F7A26}" type="datetimeFigureOut">
              <a:rPr lang="en-SI" smtClean="0"/>
              <a:t>12/14/2024</a:t>
            </a:fld>
            <a:endParaRPr lang="en-SI"/>
          </a:p>
        </p:txBody>
      </p:sp>
      <p:sp>
        <p:nvSpPr>
          <p:cNvPr id="6" name="Footer Placeholder 5"/>
          <p:cNvSpPr>
            <a:spLocks noGrp="1"/>
          </p:cNvSpPr>
          <p:nvPr>
            <p:ph type="ftr" sz="quarter" idx="11"/>
          </p:nvPr>
        </p:nvSpPr>
        <p:spPr/>
        <p:txBody>
          <a:bodyPr/>
          <a:lstStyle/>
          <a:p>
            <a:endParaRPr lang="en-SI"/>
          </a:p>
        </p:txBody>
      </p:sp>
      <p:sp>
        <p:nvSpPr>
          <p:cNvPr id="7" name="Slide Number Placeholder 6"/>
          <p:cNvSpPr>
            <a:spLocks noGrp="1"/>
          </p:cNvSpPr>
          <p:nvPr>
            <p:ph type="sldNum" sz="quarter" idx="12"/>
          </p:nvPr>
        </p:nvSpPr>
        <p:spPr/>
        <p:txBody>
          <a:bodyPr/>
          <a:lstStyle/>
          <a:p>
            <a:fld id="{4238B46A-45C5-5845-852D-75F24BB7DE94}" type="slidenum">
              <a:rPr lang="en-SI" smtClean="0"/>
              <a:t>‹#›</a:t>
            </a:fld>
            <a:endParaRPr lang="en-SI"/>
          </a:p>
        </p:txBody>
      </p:sp>
    </p:spTree>
    <p:extLst>
      <p:ext uri="{BB962C8B-B14F-4D97-AF65-F5344CB8AC3E}">
        <p14:creationId xmlns:p14="http://schemas.microsoft.com/office/powerpoint/2010/main" val="1276573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6126" y="365129"/>
            <a:ext cx="10489586"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6126" y="1825625"/>
            <a:ext cx="10489586"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6128" y="6356356"/>
            <a:ext cx="2736414" cy="365125"/>
          </a:xfrm>
          <a:prstGeom prst="rect">
            <a:avLst/>
          </a:prstGeom>
        </p:spPr>
        <p:txBody>
          <a:bodyPr vert="horz" lIns="91440" tIns="45720" rIns="91440" bIns="45720" rtlCol="0" anchor="ctr"/>
          <a:lstStyle>
            <a:lvl1pPr algn="l">
              <a:defRPr sz="1173">
                <a:solidFill>
                  <a:schemeClr val="tx1">
                    <a:tint val="75000"/>
                  </a:schemeClr>
                </a:solidFill>
              </a:defRPr>
            </a:lvl1pPr>
          </a:lstStyle>
          <a:p>
            <a:fld id="{9E3EEAE5-4B11-4B44-9CD1-E74FB05F7A26}" type="datetimeFigureOut">
              <a:rPr lang="en-SI" smtClean="0"/>
              <a:t>12/14/2024</a:t>
            </a:fld>
            <a:endParaRPr lang="en-SI"/>
          </a:p>
        </p:txBody>
      </p:sp>
      <p:sp>
        <p:nvSpPr>
          <p:cNvPr id="5" name="Footer Placeholder 4"/>
          <p:cNvSpPr>
            <a:spLocks noGrp="1"/>
          </p:cNvSpPr>
          <p:nvPr>
            <p:ph type="ftr" sz="quarter" idx="3"/>
          </p:nvPr>
        </p:nvSpPr>
        <p:spPr>
          <a:xfrm>
            <a:off x="4028609" y="6356356"/>
            <a:ext cx="4104620" cy="365125"/>
          </a:xfrm>
          <a:prstGeom prst="rect">
            <a:avLst/>
          </a:prstGeom>
        </p:spPr>
        <p:txBody>
          <a:bodyPr vert="horz" lIns="91440" tIns="45720" rIns="91440" bIns="45720" rtlCol="0" anchor="ctr"/>
          <a:lstStyle>
            <a:lvl1pPr algn="ctr">
              <a:defRPr sz="1173">
                <a:solidFill>
                  <a:schemeClr val="tx1">
                    <a:tint val="75000"/>
                  </a:schemeClr>
                </a:solidFill>
              </a:defRPr>
            </a:lvl1pPr>
          </a:lstStyle>
          <a:p>
            <a:endParaRPr lang="en-SI"/>
          </a:p>
        </p:txBody>
      </p:sp>
      <p:sp>
        <p:nvSpPr>
          <p:cNvPr id="6" name="Slide Number Placeholder 5"/>
          <p:cNvSpPr>
            <a:spLocks noGrp="1"/>
          </p:cNvSpPr>
          <p:nvPr>
            <p:ph type="sldNum" sz="quarter" idx="4"/>
          </p:nvPr>
        </p:nvSpPr>
        <p:spPr>
          <a:xfrm>
            <a:off x="8589300" y="6356356"/>
            <a:ext cx="2736414" cy="365125"/>
          </a:xfrm>
          <a:prstGeom prst="rect">
            <a:avLst/>
          </a:prstGeom>
        </p:spPr>
        <p:txBody>
          <a:bodyPr vert="horz" lIns="91440" tIns="45720" rIns="91440" bIns="45720" rtlCol="0" anchor="ctr"/>
          <a:lstStyle>
            <a:lvl1pPr algn="r">
              <a:defRPr sz="1173">
                <a:solidFill>
                  <a:schemeClr val="tx1">
                    <a:tint val="75000"/>
                  </a:schemeClr>
                </a:solidFill>
              </a:defRPr>
            </a:lvl1pPr>
          </a:lstStyle>
          <a:p>
            <a:fld id="{4238B46A-45C5-5845-852D-75F24BB7DE94}" type="slidenum">
              <a:rPr lang="en-SI" smtClean="0"/>
              <a:t>‹#›</a:t>
            </a:fld>
            <a:endParaRPr lang="en-SI"/>
          </a:p>
        </p:txBody>
      </p:sp>
      <p:grpSp>
        <p:nvGrpSpPr>
          <p:cNvPr id="7" name="Group 6">
            <a:extLst>
              <a:ext uri="{FF2B5EF4-FFF2-40B4-BE49-F238E27FC236}">
                <a16:creationId xmlns:a16="http://schemas.microsoft.com/office/drawing/2014/main" id="{4E1D70B3-02F0-8F31-D820-A0E6A21344A4}"/>
              </a:ext>
            </a:extLst>
          </p:cNvPr>
          <p:cNvGrpSpPr/>
          <p:nvPr/>
        </p:nvGrpSpPr>
        <p:grpSpPr>
          <a:xfrm>
            <a:off x="179081" y="6121214"/>
            <a:ext cx="6504089" cy="633095"/>
            <a:chOff x="519728" y="10058718"/>
            <a:chExt cx="6520219" cy="633095"/>
          </a:xfrm>
        </p:grpSpPr>
        <p:pic>
          <p:nvPicPr>
            <p:cNvPr id="8" name="Picture 7">
              <a:extLst>
                <a:ext uri="{FF2B5EF4-FFF2-40B4-BE49-F238E27FC236}">
                  <a16:creationId xmlns:a16="http://schemas.microsoft.com/office/drawing/2014/main" id="{958659CB-170E-598D-D8F7-587160668F88}"/>
                </a:ext>
              </a:extLst>
            </p:cNvPr>
            <p:cNvPicPr/>
            <p:nvPr userDrawn="1"/>
          </p:nvPicPr>
          <p:blipFill>
            <a:blip r:embed="rId20">
              <a:extLst>
                <a:ext uri="{28A0092B-C50C-407E-A947-70E740481C1C}">
                  <a14:useLocalDpi xmlns:a14="http://schemas.microsoft.com/office/drawing/2010/main" val="0"/>
                </a:ext>
              </a:extLst>
            </a:blip>
            <a:stretch>
              <a:fillRect/>
            </a:stretch>
          </p:blipFill>
          <p:spPr>
            <a:xfrm>
              <a:off x="519728" y="10058718"/>
              <a:ext cx="2218055" cy="633095"/>
            </a:xfrm>
            <a:prstGeom prst="rect">
              <a:avLst/>
            </a:prstGeom>
          </p:spPr>
        </p:pic>
        <p:sp>
          <p:nvSpPr>
            <p:cNvPr id="9" name="TextBox 8">
              <a:extLst>
                <a:ext uri="{FF2B5EF4-FFF2-40B4-BE49-F238E27FC236}">
                  <a16:creationId xmlns:a16="http://schemas.microsoft.com/office/drawing/2014/main" id="{D6C24609-BF50-1F34-D366-2FBD024B2016}"/>
                </a:ext>
              </a:extLst>
            </p:cNvPr>
            <p:cNvSpPr txBox="1"/>
            <p:nvPr userDrawn="1"/>
          </p:nvSpPr>
          <p:spPr>
            <a:xfrm>
              <a:off x="2796720" y="10142137"/>
              <a:ext cx="4243227" cy="461665"/>
            </a:xfrm>
            <a:prstGeom prst="rect">
              <a:avLst/>
            </a:prstGeom>
            <a:noFill/>
          </p:spPr>
          <p:txBody>
            <a:bodyPr wrap="square" rtlCol="0">
              <a:spAutoFit/>
            </a:bodyPr>
            <a:lstStyle/>
            <a:p>
              <a:r>
                <a:rPr lang="en-GB" sz="782" dirty="0"/>
                <a:t>Reference number: 618596-EPP-1-2020-1-SE-EPPKA2-CBHE-JP</a:t>
              </a:r>
              <a:br>
                <a:rPr lang="en-GB" sz="782" dirty="0"/>
              </a:br>
              <a:r>
                <a:rPr lang="en-GB" sz="782" dirty="0"/>
                <a:t>This publication [communication] reflects the views only of the authors, and the Commission cannot be held responsible for any use, which may be made of the information contained therein.</a:t>
              </a:r>
            </a:p>
          </p:txBody>
        </p:sp>
      </p:grpSp>
      <p:pic>
        <p:nvPicPr>
          <p:cNvPr id="10" name="Picture 9">
            <a:extLst>
              <a:ext uri="{FF2B5EF4-FFF2-40B4-BE49-F238E27FC236}">
                <a16:creationId xmlns:a16="http://schemas.microsoft.com/office/drawing/2014/main" id="{FDC89A0C-ED92-1BA7-2F02-CF892D603ED5}"/>
              </a:ext>
            </a:extLst>
          </p:cNvPr>
          <p:cNvPicPr>
            <a:picLocks noChangeAspect="1"/>
          </p:cNvPicPr>
          <p:nvPr/>
        </p:nvPicPr>
        <p:blipFill>
          <a:blip r:embed="rId21"/>
          <a:stretch>
            <a:fillRect/>
          </a:stretch>
        </p:blipFill>
        <p:spPr>
          <a:xfrm>
            <a:off x="11031082" y="5504813"/>
            <a:ext cx="1071486" cy="1309111"/>
          </a:xfrm>
          <a:prstGeom prst="rect">
            <a:avLst/>
          </a:prstGeom>
        </p:spPr>
      </p:pic>
    </p:spTree>
    <p:extLst>
      <p:ext uri="{BB962C8B-B14F-4D97-AF65-F5344CB8AC3E}">
        <p14:creationId xmlns:p14="http://schemas.microsoft.com/office/powerpoint/2010/main" val="8431114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Lst>
  <p:txStyles>
    <p:titleStyle>
      <a:lvl1pPr algn="l" defTabSz="894193" rtl="0" eaLnBrk="1" latinLnBrk="0" hangingPunct="1">
        <a:lnSpc>
          <a:spcPct val="90000"/>
        </a:lnSpc>
        <a:spcBef>
          <a:spcPct val="0"/>
        </a:spcBef>
        <a:buNone/>
        <a:defRPr sz="4303" kern="1200">
          <a:solidFill>
            <a:schemeClr val="tx1"/>
          </a:solidFill>
          <a:latin typeface="+mj-lt"/>
          <a:ea typeface="+mj-ea"/>
          <a:cs typeface="+mj-cs"/>
        </a:defRPr>
      </a:lvl1pPr>
    </p:titleStyle>
    <p:bodyStyle>
      <a:lvl1pPr marL="223548" indent="-223548" algn="l" defTabSz="894193" rtl="0" eaLnBrk="1" latinLnBrk="0" hangingPunct="1">
        <a:lnSpc>
          <a:spcPct val="90000"/>
        </a:lnSpc>
        <a:spcBef>
          <a:spcPts val="978"/>
        </a:spcBef>
        <a:buFont typeface="Arial" panose="020B0604020202020204" pitchFamily="34" charset="0"/>
        <a:buChar char="•"/>
        <a:defRPr sz="2738" kern="1200">
          <a:solidFill>
            <a:schemeClr val="tx1"/>
          </a:solidFill>
          <a:latin typeface="+mn-lt"/>
          <a:ea typeface="+mn-ea"/>
          <a:cs typeface="+mn-cs"/>
        </a:defRPr>
      </a:lvl1pPr>
      <a:lvl2pPr marL="670645" indent="-223548" algn="l" defTabSz="894193" rtl="0" eaLnBrk="1" latinLnBrk="0" hangingPunct="1">
        <a:lnSpc>
          <a:spcPct val="90000"/>
        </a:lnSpc>
        <a:spcBef>
          <a:spcPts val="489"/>
        </a:spcBef>
        <a:buFont typeface="Arial" panose="020B0604020202020204" pitchFamily="34" charset="0"/>
        <a:buChar char="•"/>
        <a:defRPr sz="2347" kern="1200">
          <a:solidFill>
            <a:schemeClr val="tx1"/>
          </a:solidFill>
          <a:latin typeface="+mn-lt"/>
          <a:ea typeface="+mn-ea"/>
          <a:cs typeface="+mn-cs"/>
        </a:defRPr>
      </a:lvl2pPr>
      <a:lvl3pPr marL="1117741" indent="-223548" algn="l" defTabSz="894193" rtl="0" eaLnBrk="1" latinLnBrk="0" hangingPunct="1">
        <a:lnSpc>
          <a:spcPct val="90000"/>
        </a:lnSpc>
        <a:spcBef>
          <a:spcPts val="489"/>
        </a:spcBef>
        <a:buFont typeface="Arial" panose="020B0604020202020204" pitchFamily="34" charset="0"/>
        <a:buChar char="•"/>
        <a:defRPr sz="1956" kern="1200">
          <a:solidFill>
            <a:schemeClr val="tx1"/>
          </a:solidFill>
          <a:latin typeface="+mn-lt"/>
          <a:ea typeface="+mn-ea"/>
          <a:cs typeface="+mn-cs"/>
        </a:defRPr>
      </a:lvl3pPr>
      <a:lvl4pPr marL="1564837" indent="-223548" algn="l" defTabSz="894193" rtl="0" eaLnBrk="1" latinLnBrk="0" hangingPunct="1">
        <a:lnSpc>
          <a:spcPct val="90000"/>
        </a:lnSpc>
        <a:spcBef>
          <a:spcPts val="489"/>
        </a:spcBef>
        <a:buFont typeface="Arial" panose="020B0604020202020204" pitchFamily="34" charset="0"/>
        <a:buChar char="•"/>
        <a:defRPr sz="1760" kern="1200">
          <a:solidFill>
            <a:schemeClr val="tx1"/>
          </a:solidFill>
          <a:latin typeface="+mn-lt"/>
          <a:ea typeface="+mn-ea"/>
          <a:cs typeface="+mn-cs"/>
        </a:defRPr>
      </a:lvl4pPr>
      <a:lvl5pPr marL="2011932" indent="-223548" algn="l" defTabSz="894193" rtl="0" eaLnBrk="1" latinLnBrk="0" hangingPunct="1">
        <a:lnSpc>
          <a:spcPct val="90000"/>
        </a:lnSpc>
        <a:spcBef>
          <a:spcPts val="489"/>
        </a:spcBef>
        <a:buFont typeface="Arial" panose="020B0604020202020204" pitchFamily="34" charset="0"/>
        <a:buChar char="•"/>
        <a:defRPr sz="1760" kern="1200">
          <a:solidFill>
            <a:schemeClr val="tx1"/>
          </a:solidFill>
          <a:latin typeface="+mn-lt"/>
          <a:ea typeface="+mn-ea"/>
          <a:cs typeface="+mn-cs"/>
        </a:defRPr>
      </a:lvl5pPr>
      <a:lvl6pPr marL="2459028" indent="-223548" algn="l" defTabSz="894193" rtl="0" eaLnBrk="1" latinLnBrk="0" hangingPunct="1">
        <a:lnSpc>
          <a:spcPct val="90000"/>
        </a:lnSpc>
        <a:spcBef>
          <a:spcPts val="489"/>
        </a:spcBef>
        <a:buFont typeface="Arial" panose="020B0604020202020204" pitchFamily="34" charset="0"/>
        <a:buChar char="•"/>
        <a:defRPr sz="1760" kern="1200">
          <a:solidFill>
            <a:schemeClr val="tx1"/>
          </a:solidFill>
          <a:latin typeface="+mn-lt"/>
          <a:ea typeface="+mn-ea"/>
          <a:cs typeface="+mn-cs"/>
        </a:defRPr>
      </a:lvl6pPr>
      <a:lvl7pPr marL="2906124" indent="-223548" algn="l" defTabSz="894193" rtl="0" eaLnBrk="1" latinLnBrk="0" hangingPunct="1">
        <a:lnSpc>
          <a:spcPct val="90000"/>
        </a:lnSpc>
        <a:spcBef>
          <a:spcPts val="489"/>
        </a:spcBef>
        <a:buFont typeface="Arial" panose="020B0604020202020204" pitchFamily="34" charset="0"/>
        <a:buChar char="•"/>
        <a:defRPr sz="1760" kern="1200">
          <a:solidFill>
            <a:schemeClr val="tx1"/>
          </a:solidFill>
          <a:latin typeface="+mn-lt"/>
          <a:ea typeface="+mn-ea"/>
          <a:cs typeface="+mn-cs"/>
        </a:defRPr>
      </a:lvl7pPr>
      <a:lvl8pPr marL="3353221" indent="-223548" algn="l" defTabSz="894193" rtl="0" eaLnBrk="1" latinLnBrk="0" hangingPunct="1">
        <a:lnSpc>
          <a:spcPct val="90000"/>
        </a:lnSpc>
        <a:spcBef>
          <a:spcPts val="489"/>
        </a:spcBef>
        <a:buFont typeface="Arial" panose="020B0604020202020204" pitchFamily="34" charset="0"/>
        <a:buChar char="•"/>
        <a:defRPr sz="1760" kern="1200">
          <a:solidFill>
            <a:schemeClr val="tx1"/>
          </a:solidFill>
          <a:latin typeface="+mn-lt"/>
          <a:ea typeface="+mn-ea"/>
          <a:cs typeface="+mn-cs"/>
        </a:defRPr>
      </a:lvl8pPr>
      <a:lvl9pPr marL="3800317" indent="-223548" algn="l" defTabSz="894193" rtl="0" eaLnBrk="1" latinLnBrk="0" hangingPunct="1">
        <a:lnSpc>
          <a:spcPct val="90000"/>
        </a:lnSpc>
        <a:spcBef>
          <a:spcPts val="489"/>
        </a:spcBef>
        <a:buFont typeface="Arial" panose="020B0604020202020204" pitchFamily="34" charset="0"/>
        <a:buChar char="•"/>
        <a:defRPr sz="1760" kern="1200">
          <a:solidFill>
            <a:schemeClr val="tx1"/>
          </a:solidFill>
          <a:latin typeface="+mn-lt"/>
          <a:ea typeface="+mn-ea"/>
          <a:cs typeface="+mn-cs"/>
        </a:defRPr>
      </a:lvl9pPr>
    </p:bodyStyle>
    <p:otherStyle>
      <a:defPPr>
        <a:defRPr lang="en-US"/>
      </a:defPPr>
      <a:lvl1pPr marL="0" algn="l" defTabSz="894193" rtl="0" eaLnBrk="1" latinLnBrk="0" hangingPunct="1">
        <a:defRPr sz="1760" kern="1200">
          <a:solidFill>
            <a:schemeClr val="tx1"/>
          </a:solidFill>
          <a:latin typeface="+mn-lt"/>
          <a:ea typeface="+mn-ea"/>
          <a:cs typeface="+mn-cs"/>
        </a:defRPr>
      </a:lvl1pPr>
      <a:lvl2pPr marL="447096" algn="l" defTabSz="894193" rtl="0" eaLnBrk="1" latinLnBrk="0" hangingPunct="1">
        <a:defRPr sz="1760" kern="1200">
          <a:solidFill>
            <a:schemeClr val="tx1"/>
          </a:solidFill>
          <a:latin typeface="+mn-lt"/>
          <a:ea typeface="+mn-ea"/>
          <a:cs typeface="+mn-cs"/>
        </a:defRPr>
      </a:lvl2pPr>
      <a:lvl3pPr marL="894193" algn="l" defTabSz="894193" rtl="0" eaLnBrk="1" latinLnBrk="0" hangingPunct="1">
        <a:defRPr sz="1760" kern="1200">
          <a:solidFill>
            <a:schemeClr val="tx1"/>
          </a:solidFill>
          <a:latin typeface="+mn-lt"/>
          <a:ea typeface="+mn-ea"/>
          <a:cs typeface="+mn-cs"/>
        </a:defRPr>
      </a:lvl3pPr>
      <a:lvl4pPr marL="1341289" algn="l" defTabSz="894193" rtl="0" eaLnBrk="1" latinLnBrk="0" hangingPunct="1">
        <a:defRPr sz="1760" kern="1200">
          <a:solidFill>
            <a:schemeClr val="tx1"/>
          </a:solidFill>
          <a:latin typeface="+mn-lt"/>
          <a:ea typeface="+mn-ea"/>
          <a:cs typeface="+mn-cs"/>
        </a:defRPr>
      </a:lvl4pPr>
      <a:lvl5pPr marL="1788384" algn="l" defTabSz="894193" rtl="0" eaLnBrk="1" latinLnBrk="0" hangingPunct="1">
        <a:defRPr sz="1760" kern="1200">
          <a:solidFill>
            <a:schemeClr val="tx1"/>
          </a:solidFill>
          <a:latin typeface="+mn-lt"/>
          <a:ea typeface="+mn-ea"/>
          <a:cs typeface="+mn-cs"/>
        </a:defRPr>
      </a:lvl5pPr>
      <a:lvl6pPr marL="2235480" algn="l" defTabSz="894193" rtl="0" eaLnBrk="1" latinLnBrk="0" hangingPunct="1">
        <a:defRPr sz="1760" kern="1200">
          <a:solidFill>
            <a:schemeClr val="tx1"/>
          </a:solidFill>
          <a:latin typeface="+mn-lt"/>
          <a:ea typeface="+mn-ea"/>
          <a:cs typeface="+mn-cs"/>
        </a:defRPr>
      </a:lvl6pPr>
      <a:lvl7pPr marL="2682576" algn="l" defTabSz="894193" rtl="0" eaLnBrk="1" latinLnBrk="0" hangingPunct="1">
        <a:defRPr sz="1760" kern="1200">
          <a:solidFill>
            <a:schemeClr val="tx1"/>
          </a:solidFill>
          <a:latin typeface="+mn-lt"/>
          <a:ea typeface="+mn-ea"/>
          <a:cs typeface="+mn-cs"/>
        </a:defRPr>
      </a:lvl7pPr>
      <a:lvl8pPr marL="3129673" algn="l" defTabSz="894193" rtl="0" eaLnBrk="1" latinLnBrk="0" hangingPunct="1">
        <a:defRPr sz="1760" kern="1200">
          <a:solidFill>
            <a:schemeClr val="tx1"/>
          </a:solidFill>
          <a:latin typeface="+mn-lt"/>
          <a:ea typeface="+mn-ea"/>
          <a:cs typeface="+mn-cs"/>
        </a:defRPr>
      </a:lvl8pPr>
      <a:lvl9pPr marL="3576769" algn="l" defTabSz="894193" rtl="0" eaLnBrk="1" latinLnBrk="0" hangingPunct="1">
        <a:defRPr sz="17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5CA84-3EDB-046F-D5CE-FD580788E989}"/>
              </a:ext>
            </a:extLst>
          </p:cNvPr>
          <p:cNvSpPr>
            <a:spLocks noGrp="1"/>
          </p:cNvSpPr>
          <p:nvPr>
            <p:ph type="ctrTitle"/>
          </p:nvPr>
        </p:nvSpPr>
        <p:spPr>
          <a:xfrm>
            <a:off x="1601366" y="386283"/>
            <a:ext cx="9121378" cy="2381693"/>
          </a:xfrm>
        </p:spPr>
        <p:txBody>
          <a:bodyPr>
            <a:normAutofit/>
          </a:bodyPr>
          <a:lstStyle/>
          <a:p>
            <a:pPr marL="342078" indent="-342078">
              <a:tabLst>
                <a:tab pos="456103" algn="l"/>
              </a:tabLst>
            </a:pPr>
            <a:br>
              <a:rPr lang="en-SI" sz="1796" kern="100" dirty="0">
                <a:latin typeface="Calibri" panose="020F0502020204030204" pitchFamily="34" charset="0"/>
                <a:ea typeface="Calibri" panose="020F0502020204030204" pitchFamily="34" charset="0"/>
                <a:cs typeface="Times New Roman" panose="02020603050405020304" pitchFamily="18" charset="0"/>
              </a:rPr>
            </a:br>
            <a:r>
              <a:rPr lang="en-GB" sz="3990" kern="100" dirty="0">
                <a:solidFill>
                  <a:srgbClr val="C00000"/>
                </a:solidFill>
                <a:latin typeface="Calibri" panose="020F0502020204030204" pitchFamily="34" charset="0"/>
                <a:ea typeface="Calibri" panose="020F0502020204030204" pitchFamily="34" charset="0"/>
                <a:cs typeface="Times New Roman" panose="02020603050405020304" pitchFamily="18" charset="0"/>
              </a:rPr>
              <a:t>4.7. Assessing pros &amp; cons of DEM  scales     </a:t>
            </a:r>
            <a:br>
              <a:rPr lang="en-SI" sz="3990" kern="100" dirty="0">
                <a:solidFill>
                  <a:srgbClr val="C00000"/>
                </a:solidFill>
                <a:latin typeface="Calibri" panose="020F0502020204030204" pitchFamily="34" charset="0"/>
                <a:ea typeface="Calibri" panose="020F0502020204030204" pitchFamily="34" charset="0"/>
                <a:cs typeface="Times New Roman" panose="02020603050405020304" pitchFamily="18" charset="0"/>
              </a:rPr>
            </a:br>
            <a:endParaRPr lang="en-SI" sz="3990" dirty="0">
              <a:solidFill>
                <a:srgbClr val="C00000"/>
              </a:solidFill>
            </a:endParaRPr>
          </a:p>
        </p:txBody>
      </p:sp>
      <p:grpSp>
        <p:nvGrpSpPr>
          <p:cNvPr id="7" name="Group 6">
            <a:extLst>
              <a:ext uri="{FF2B5EF4-FFF2-40B4-BE49-F238E27FC236}">
                <a16:creationId xmlns:a16="http://schemas.microsoft.com/office/drawing/2014/main" id="{82B92519-28B4-2D8A-E6FC-00672974B759}"/>
              </a:ext>
            </a:extLst>
          </p:cNvPr>
          <p:cNvGrpSpPr/>
          <p:nvPr/>
        </p:nvGrpSpPr>
        <p:grpSpPr>
          <a:xfrm>
            <a:off x="1439103" y="3429003"/>
            <a:ext cx="9283650" cy="2130221"/>
            <a:chOff x="1610475" y="3648076"/>
            <a:chExt cx="9306674" cy="2135504"/>
          </a:xfrm>
        </p:grpSpPr>
        <p:sp>
          <p:nvSpPr>
            <p:cNvPr id="8" name="Subtitle 2">
              <a:extLst>
                <a:ext uri="{FF2B5EF4-FFF2-40B4-BE49-F238E27FC236}">
                  <a16:creationId xmlns:a16="http://schemas.microsoft.com/office/drawing/2014/main" id="{2A097FE8-5F32-311C-FE3E-A53817FF3F21}"/>
                </a:ext>
              </a:extLst>
            </p:cNvPr>
            <p:cNvSpPr txBox="1">
              <a:spLocks/>
            </p:cNvSpPr>
            <p:nvPr/>
          </p:nvSpPr>
          <p:spPr>
            <a:xfrm>
              <a:off x="1610475" y="3648076"/>
              <a:ext cx="9144000" cy="633095"/>
            </a:xfrm>
            <a:prstGeom prst="rect">
              <a:avLst/>
            </a:prstGeom>
          </p:spPr>
          <p:txBody>
            <a:bodyPr vert="horz" lIns="91214" tIns="45607" rIns="91214" bIns="45607"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br>
                <a:rPr lang="en-SE" sz="2394" dirty="0"/>
              </a:br>
              <a:r>
                <a:rPr lang="sl-SI" sz="2394" dirty="0"/>
                <a:t>GP</a:t>
              </a:r>
              <a:r>
                <a:rPr lang="en-US" sz="2394" dirty="0"/>
                <a:t>2</a:t>
              </a:r>
              <a:r>
                <a:rPr lang="sl-SI" sz="2394" dirty="0"/>
                <a:t> - </a:t>
              </a:r>
              <a:r>
                <a:rPr lang="en-US" sz="2394" dirty="0"/>
                <a:t>Clinical assessment and outcome measurement</a:t>
              </a:r>
              <a:endParaRPr lang="en-SE" sz="2394" dirty="0"/>
            </a:p>
          </p:txBody>
        </p:sp>
        <p:sp>
          <p:nvSpPr>
            <p:cNvPr id="9" name="Subtitle 2">
              <a:extLst>
                <a:ext uri="{FF2B5EF4-FFF2-40B4-BE49-F238E27FC236}">
                  <a16:creationId xmlns:a16="http://schemas.microsoft.com/office/drawing/2014/main" id="{AD1A414F-DC72-ADAF-7198-71832EB48608}"/>
                </a:ext>
              </a:extLst>
            </p:cNvPr>
            <p:cNvSpPr txBox="1">
              <a:spLocks/>
            </p:cNvSpPr>
            <p:nvPr/>
          </p:nvSpPr>
          <p:spPr>
            <a:xfrm>
              <a:off x="1773149" y="4418648"/>
              <a:ext cx="9144000" cy="1364932"/>
            </a:xfrm>
            <a:prstGeom prst="rect">
              <a:avLst/>
            </a:prstGeom>
          </p:spPr>
          <p:txBody>
            <a:bodyPr vert="horz" lIns="91214" tIns="45607" rIns="91214" bIns="45607"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defRPr/>
              </a:pPr>
              <a:r>
                <a:rPr lang="en-GB" sz="2394" dirty="0" err="1">
                  <a:solidFill>
                    <a:prstClr val="black"/>
                  </a:solidFill>
                  <a:latin typeface="Calibri" panose="020F0502020204030204"/>
                </a:rPr>
                <a:t>Zvezdan</a:t>
              </a:r>
              <a:r>
                <a:rPr lang="en-GB" sz="2394" dirty="0">
                  <a:solidFill>
                    <a:prstClr val="black"/>
                  </a:solidFill>
                  <a:latin typeface="Calibri" panose="020F0502020204030204"/>
                </a:rPr>
                <a:t> </a:t>
              </a:r>
              <a:r>
                <a:rPr lang="en-GB" sz="2394" dirty="0" err="1">
                  <a:solidFill>
                    <a:prstClr val="black"/>
                  </a:solidFill>
                  <a:latin typeface="Calibri" panose="020F0502020204030204"/>
                </a:rPr>
                <a:t>Pirto</a:t>
              </a:r>
              <a:r>
                <a:rPr lang="sr-Latn-RS" sz="2394" dirty="0">
                  <a:solidFill>
                    <a:prstClr val="black"/>
                  </a:solidFill>
                  <a:latin typeface="Calibri" panose="020F0502020204030204"/>
                </a:rPr>
                <a:t>š</a:t>
              </a:r>
              <a:r>
                <a:rPr lang="en-GB" sz="2394" dirty="0" err="1">
                  <a:solidFill>
                    <a:prstClr val="black"/>
                  </a:solidFill>
                  <a:latin typeface="Calibri" panose="020F0502020204030204"/>
                </a:rPr>
                <a:t>ek</a:t>
              </a:r>
              <a:br>
                <a:rPr lang="en-GB" sz="2394" dirty="0">
                  <a:solidFill>
                    <a:prstClr val="black"/>
                  </a:solidFill>
                  <a:latin typeface="Calibri" panose="020F0502020204030204"/>
                </a:rPr>
              </a:br>
              <a:r>
                <a:rPr lang="en-GB" sz="2394" dirty="0">
                  <a:solidFill>
                    <a:prstClr val="black"/>
                  </a:solidFill>
                  <a:latin typeface="Calibri" panose="020F0502020204030204"/>
                </a:rPr>
                <a:t>University of Ljubljana</a:t>
              </a:r>
            </a:p>
          </p:txBody>
        </p:sp>
      </p:grpSp>
    </p:spTree>
    <p:extLst>
      <p:ext uri="{BB962C8B-B14F-4D97-AF65-F5344CB8AC3E}">
        <p14:creationId xmlns:p14="http://schemas.microsoft.com/office/powerpoint/2010/main" val="1862322579"/>
      </p:ext>
    </p:extLst>
  </p:cSld>
  <p:clrMapOvr>
    <a:masterClrMapping/>
  </p:clrMapOvr>
  <mc:AlternateContent xmlns:mc="http://schemas.openxmlformats.org/markup-compatibility/2006" xmlns:p14="http://schemas.microsoft.com/office/powerpoint/2010/main">
    <mc:Choice Requires="p14">
      <p:transition spd="slow" p14:dur="2000" advTm="17987"/>
    </mc:Choice>
    <mc:Fallback xmlns="">
      <p:transition spd="slow" advTm="17987"/>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E050C-7DE0-9BFF-ED97-BBD2F75F0D38}"/>
              </a:ext>
            </a:extLst>
          </p:cNvPr>
          <p:cNvSpPr>
            <a:spLocks noGrp="1"/>
          </p:cNvSpPr>
          <p:nvPr>
            <p:ph type="title"/>
          </p:nvPr>
        </p:nvSpPr>
        <p:spPr/>
        <p:txBody>
          <a:bodyPr/>
          <a:lstStyle/>
          <a:p>
            <a:pPr algn="ctr"/>
            <a:r>
              <a:rPr lang="en-GB" dirty="0">
                <a:solidFill>
                  <a:srgbClr val="C00000"/>
                </a:solidFill>
              </a:rPr>
              <a:t>Montreal Cognitive Assessment (MoCA)</a:t>
            </a:r>
            <a:endParaRPr lang="en-SI" dirty="0"/>
          </a:p>
        </p:txBody>
      </p:sp>
      <p:sp>
        <p:nvSpPr>
          <p:cNvPr id="9" name="Content Placeholder 8">
            <a:extLst>
              <a:ext uri="{FF2B5EF4-FFF2-40B4-BE49-F238E27FC236}">
                <a16:creationId xmlns:a16="http://schemas.microsoft.com/office/drawing/2014/main" id="{F293FDF2-50B9-C10D-AC1D-1E8160365C04}"/>
              </a:ext>
            </a:extLst>
          </p:cNvPr>
          <p:cNvSpPr>
            <a:spLocks noGrp="1"/>
          </p:cNvSpPr>
          <p:nvPr>
            <p:ph idx="1"/>
          </p:nvPr>
        </p:nvSpPr>
        <p:spPr/>
        <p:txBody>
          <a:bodyPr/>
          <a:lstStyle/>
          <a:p>
            <a:endParaRPr lang="en-SI"/>
          </a:p>
        </p:txBody>
      </p:sp>
    </p:spTree>
    <p:extLst>
      <p:ext uri="{BB962C8B-B14F-4D97-AF65-F5344CB8AC3E}">
        <p14:creationId xmlns:p14="http://schemas.microsoft.com/office/powerpoint/2010/main" val="1068539251"/>
      </p:ext>
    </p:extLst>
  </p:cSld>
  <p:clrMapOvr>
    <a:masterClrMapping/>
  </p:clrMapOvr>
  <mc:AlternateContent xmlns:mc="http://schemas.openxmlformats.org/markup-compatibility/2006" xmlns:p14="http://schemas.microsoft.com/office/powerpoint/2010/main">
    <mc:Choice Requires="p14">
      <p:transition spd="slow" p14:dur="2000" advTm="17952"/>
    </mc:Choice>
    <mc:Fallback xmlns="">
      <p:transition spd="slow" advTm="17952"/>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E050C-7DE0-9BFF-ED97-BBD2F75F0D38}"/>
              </a:ext>
            </a:extLst>
          </p:cNvPr>
          <p:cNvSpPr>
            <a:spLocks noGrp="1"/>
          </p:cNvSpPr>
          <p:nvPr>
            <p:ph type="title"/>
          </p:nvPr>
        </p:nvSpPr>
        <p:spPr/>
        <p:txBody>
          <a:bodyPr/>
          <a:lstStyle/>
          <a:p>
            <a:pPr algn="ctr"/>
            <a:r>
              <a:rPr lang="en-GB" dirty="0">
                <a:solidFill>
                  <a:srgbClr val="C00000"/>
                </a:solidFill>
              </a:rPr>
              <a:t>Montreal Cognitive Assessment (MoCA)</a:t>
            </a:r>
            <a:endParaRPr lang="en-SI" dirty="0"/>
          </a:p>
        </p:txBody>
      </p:sp>
      <p:pic>
        <p:nvPicPr>
          <p:cNvPr id="7" name="MOCA_Test">
            <a:hlinkClick r:id="" action="ppaction://media"/>
            <a:extLst>
              <a:ext uri="{FF2B5EF4-FFF2-40B4-BE49-F238E27FC236}">
                <a16:creationId xmlns:a16="http://schemas.microsoft.com/office/drawing/2014/main" id="{D62FBFC8-7CDD-9517-ABB2-52990588A26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99169" y="1861033"/>
            <a:ext cx="7563502" cy="4255246"/>
          </a:xfrm>
        </p:spPr>
      </p:pic>
    </p:spTree>
    <p:extLst>
      <p:ext uri="{BB962C8B-B14F-4D97-AF65-F5344CB8AC3E}">
        <p14:creationId xmlns:p14="http://schemas.microsoft.com/office/powerpoint/2010/main" val="3282062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61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798EE60-B14D-3A8E-7F88-145EE672528C}"/>
              </a:ext>
            </a:extLst>
          </p:cNvPr>
          <p:cNvSpPr>
            <a:spLocks noGrp="1"/>
          </p:cNvSpPr>
          <p:nvPr>
            <p:ph type="title"/>
          </p:nvPr>
        </p:nvSpPr>
        <p:spPr>
          <a:xfrm>
            <a:off x="836127" y="372706"/>
            <a:ext cx="10489585" cy="590673"/>
          </a:xfrm>
        </p:spPr>
        <p:txBody>
          <a:bodyPr>
            <a:normAutofit fontScale="90000"/>
          </a:bodyPr>
          <a:lstStyle/>
          <a:p>
            <a:pPr algn="ctr"/>
            <a:r>
              <a:rPr lang="en-GB" dirty="0">
                <a:solidFill>
                  <a:srgbClr val="C00000"/>
                </a:solidFill>
              </a:rPr>
              <a:t>Montreal Cognitive Assessment (MoCA)</a:t>
            </a:r>
            <a:endParaRPr lang="en-SI" dirty="0"/>
          </a:p>
        </p:txBody>
      </p:sp>
      <p:sp>
        <p:nvSpPr>
          <p:cNvPr id="8" name="Content Placeholder 7">
            <a:extLst>
              <a:ext uri="{FF2B5EF4-FFF2-40B4-BE49-F238E27FC236}">
                <a16:creationId xmlns:a16="http://schemas.microsoft.com/office/drawing/2014/main" id="{CBAF3DC5-6C84-A7A2-811A-51166C72819B}"/>
              </a:ext>
            </a:extLst>
          </p:cNvPr>
          <p:cNvSpPr>
            <a:spLocks noGrp="1"/>
          </p:cNvSpPr>
          <p:nvPr>
            <p:ph idx="1"/>
          </p:nvPr>
        </p:nvSpPr>
        <p:spPr>
          <a:xfrm>
            <a:off x="184295" y="963379"/>
            <a:ext cx="9667627" cy="4195466"/>
          </a:xfrm>
        </p:spPr>
        <p:txBody>
          <a:bodyPr>
            <a:normAutofit fontScale="92500"/>
          </a:bodyPr>
          <a:lstStyle/>
          <a:p>
            <a:pPr marL="0" indent="0">
              <a:buNone/>
            </a:pPr>
            <a:r>
              <a:rPr lang="en-GB" dirty="0"/>
              <a:t>A 30-point cognitive test designed to detect MCI.</a:t>
            </a:r>
          </a:p>
          <a:p>
            <a:pPr>
              <a:buFont typeface="Arial" panose="020B0604020202020204" pitchFamily="34" charset="0"/>
              <a:buChar char="•"/>
            </a:pPr>
            <a:r>
              <a:rPr lang="en-GB" b="1" dirty="0"/>
              <a:t>Pros:</a:t>
            </a:r>
            <a:endParaRPr lang="en-GB" dirty="0"/>
          </a:p>
          <a:p>
            <a:pPr marL="741168" lvl="1" indent="-285065"/>
            <a:r>
              <a:rPr lang="en-GB" dirty="0"/>
              <a:t>More sensitive to MCI and early AD compared to MMSE.</a:t>
            </a:r>
          </a:p>
          <a:p>
            <a:pPr marL="741168" lvl="1" indent="-285065"/>
            <a:r>
              <a:rPr lang="en-GB" dirty="0"/>
              <a:t>Assesses a broader range of cognitive domains, including executive functions.</a:t>
            </a:r>
          </a:p>
          <a:p>
            <a:pPr>
              <a:buFont typeface="Arial" panose="020B0604020202020204" pitchFamily="34" charset="0"/>
              <a:buChar char="•"/>
            </a:pPr>
            <a:r>
              <a:rPr lang="en-GB" b="1" dirty="0"/>
              <a:t>Cons:</a:t>
            </a:r>
            <a:endParaRPr lang="en-GB" dirty="0"/>
          </a:p>
          <a:p>
            <a:pPr marL="741168" lvl="1" indent="-285065"/>
            <a:r>
              <a:rPr lang="en-GB" dirty="0"/>
              <a:t>Slightly more time-consuming than MMSE.</a:t>
            </a:r>
          </a:p>
          <a:p>
            <a:pPr marL="741168" lvl="1" indent="-285065"/>
            <a:r>
              <a:rPr lang="en-GB" dirty="0"/>
              <a:t>Still susceptible to educational biases, though less so than MMSE.</a:t>
            </a:r>
          </a:p>
          <a:p>
            <a:pPr marL="0" indent="0">
              <a:buNone/>
            </a:pPr>
            <a:endParaRPr lang="en-GB" b="1" dirty="0"/>
          </a:p>
          <a:p>
            <a:pPr marL="0" indent="0">
              <a:buNone/>
            </a:pPr>
            <a:r>
              <a:rPr lang="en-GB" b="1" dirty="0"/>
              <a:t>Population/Stage:</a:t>
            </a:r>
            <a:r>
              <a:rPr lang="en-GB" dirty="0"/>
              <a:t> Ideal for MCI &amp; early AD; can also be used in Mild AD.</a:t>
            </a:r>
          </a:p>
        </p:txBody>
      </p:sp>
    </p:spTree>
    <p:extLst>
      <p:ext uri="{BB962C8B-B14F-4D97-AF65-F5344CB8AC3E}">
        <p14:creationId xmlns:p14="http://schemas.microsoft.com/office/powerpoint/2010/main" val="3788146866"/>
      </p:ext>
    </p:extLst>
  </p:cSld>
  <p:clrMapOvr>
    <a:masterClrMapping/>
  </p:clrMapOvr>
  <mc:AlternateContent xmlns:mc="http://schemas.openxmlformats.org/markup-compatibility/2006" xmlns:p14="http://schemas.microsoft.com/office/powerpoint/2010/main">
    <mc:Choice Requires="p14">
      <p:transition spd="slow" p14:dur="2000" advTm="62803"/>
    </mc:Choice>
    <mc:Fallback xmlns="">
      <p:transition spd="slow" advTm="62803"/>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3740B-58EC-DFB6-2FD6-54BC21DC1423}"/>
              </a:ext>
            </a:extLst>
          </p:cNvPr>
          <p:cNvSpPr>
            <a:spLocks noGrp="1"/>
          </p:cNvSpPr>
          <p:nvPr>
            <p:ph type="title"/>
          </p:nvPr>
        </p:nvSpPr>
        <p:spPr>
          <a:xfrm>
            <a:off x="836126" y="64371"/>
            <a:ext cx="10489586" cy="1325563"/>
          </a:xfrm>
        </p:spPr>
        <p:txBody>
          <a:bodyPr/>
          <a:lstStyle/>
          <a:p>
            <a:pPr algn="ctr"/>
            <a:r>
              <a:rPr lang="en-GB" dirty="0">
                <a:solidFill>
                  <a:srgbClr val="C00000"/>
                </a:solidFill>
              </a:rPr>
              <a:t>Montreal Cognitive Assessment (MoCA)</a:t>
            </a:r>
            <a:endParaRPr lang="en-SI" dirty="0">
              <a:solidFill>
                <a:srgbClr val="C00000"/>
              </a:solidFill>
            </a:endParaRPr>
          </a:p>
        </p:txBody>
      </p:sp>
      <p:sp>
        <p:nvSpPr>
          <p:cNvPr id="3" name="Content Placeholder 2">
            <a:extLst>
              <a:ext uri="{FF2B5EF4-FFF2-40B4-BE49-F238E27FC236}">
                <a16:creationId xmlns:a16="http://schemas.microsoft.com/office/drawing/2014/main" id="{841A20F9-D50E-4D41-C049-06FC5D559C9F}"/>
              </a:ext>
            </a:extLst>
          </p:cNvPr>
          <p:cNvSpPr>
            <a:spLocks noGrp="1"/>
          </p:cNvSpPr>
          <p:nvPr>
            <p:ph idx="1"/>
          </p:nvPr>
        </p:nvSpPr>
        <p:spPr>
          <a:xfrm>
            <a:off x="649313" y="860778"/>
            <a:ext cx="10489586" cy="4351338"/>
          </a:xfrm>
        </p:spPr>
        <p:txBody>
          <a:bodyPr>
            <a:normAutofit/>
          </a:bodyPr>
          <a:lstStyle/>
          <a:p>
            <a:pPr marL="0" indent="0">
              <a:buNone/>
            </a:pPr>
            <a:endParaRPr lang="en-GB" b="1" dirty="0"/>
          </a:p>
          <a:p>
            <a:pPr marL="0" indent="0">
              <a:buNone/>
            </a:pPr>
            <a:r>
              <a:rPr lang="en-GB" b="1" dirty="0">
                <a:highlight>
                  <a:srgbClr val="00FF00"/>
                </a:highlight>
              </a:rPr>
              <a:t>Pro:</a:t>
            </a:r>
          </a:p>
          <a:p>
            <a:pPr marL="0" indent="0">
              <a:buNone/>
            </a:pPr>
            <a:endParaRPr lang="en-GB" dirty="0"/>
          </a:p>
          <a:p>
            <a:pPr marL="741168" lvl="1" indent="-285065"/>
            <a:r>
              <a:rPr lang="en-GB" b="1" dirty="0"/>
              <a:t>Patient:</a:t>
            </a:r>
            <a:r>
              <a:rPr lang="en-GB" dirty="0"/>
              <a:t> A 65-year-old with MCI, presenting with subtle difficulties in planning, problem-solving, and memory recall. The patient is still fully independent but notices challenges in more complex tasks.</a:t>
            </a:r>
          </a:p>
          <a:p>
            <a:pPr marL="456103" lvl="1" indent="0">
              <a:buNone/>
            </a:pPr>
            <a:endParaRPr lang="en-GB" dirty="0"/>
          </a:p>
          <a:p>
            <a:pPr marL="741168" lvl="1" indent="-285065"/>
            <a:r>
              <a:rPr lang="en-GB" b="1" dirty="0"/>
              <a:t>Reason:</a:t>
            </a:r>
            <a:r>
              <a:rPr lang="en-GB" dirty="0"/>
              <a:t> The MoCA is sensitive to early cognitive changes, particularly in executive function, making it ideal for detecting cognitive impairment in this patient.</a:t>
            </a:r>
          </a:p>
          <a:p>
            <a:endParaRPr lang="en-SI" dirty="0"/>
          </a:p>
        </p:txBody>
      </p:sp>
    </p:spTree>
    <p:extLst>
      <p:ext uri="{BB962C8B-B14F-4D97-AF65-F5344CB8AC3E}">
        <p14:creationId xmlns:p14="http://schemas.microsoft.com/office/powerpoint/2010/main" val="3025246107"/>
      </p:ext>
    </p:extLst>
  </p:cSld>
  <p:clrMapOvr>
    <a:masterClrMapping/>
  </p:clrMapOvr>
  <mc:AlternateContent xmlns:mc="http://schemas.openxmlformats.org/markup-compatibility/2006" xmlns:p14="http://schemas.microsoft.com/office/powerpoint/2010/main">
    <mc:Choice Requires="p14">
      <p:transition spd="slow" p14:dur="2000" advTm="40126"/>
    </mc:Choice>
    <mc:Fallback xmlns="">
      <p:transition spd="slow" advTm="40126"/>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3740B-58EC-DFB6-2FD6-54BC21DC1423}"/>
              </a:ext>
            </a:extLst>
          </p:cNvPr>
          <p:cNvSpPr>
            <a:spLocks noGrp="1"/>
          </p:cNvSpPr>
          <p:nvPr>
            <p:ph type="title"/>
          </p:nvPr>
        </p:nvSpPr>
        <p:spPr>
          <a:xfrm>
            <a:off x="836126" y="33900"/>
            <a:ext cx="10489586" cy="1325563"/>
          </a:xfrm>
        </p:spPr>
        <p:txBody>
          <a:bodyPr/>
          <a:lstStyle/>
          <a:p>
            <a:pPr algn="ctr"/>
            <a:r>
              <a:rPr lang="en-GB" dirty="0">
                <a:solidFill>
                  <a:srgbClr val="C00000"/>
                </a:solidFill>
              </a:rPr>
              <a:t>Montreal Cognitive Assessment (MoCA)</a:t>
            </a:r>
            <a:endParaRPr lang="en-SI" dirty="0">
              <a:solidFill>
                <a:srgbClr val="C00000"/>
              </a:solidFill>
            </a:endParaRPr>
          </a:p>
        </p:txBody>
      </p:sp>
      <p:sp>
        <p:nvSpPr>
          <p:cNvPr id="3" name="Content Placeholder 2">
            <a:extLst>
              <a:ext uri="{FF2B5EF4-FFF2-40B4-BE49-F238E27FC236}">
                <a16:creationId xmlns:a16="http://schemas.microsoft.com/office/drawing/2014/main" id="{841A20F9-D50E-4D41-C049-06FC5D559C9F}"/>
              </a:ext>
            </a:extLst>
          </p:cNvPr>
          <p:cNvSpPr>
            <a:spLocks noGrp="1"/>
          </p:cNvSpPr>
          <p:nvPr>
            <p:ph idx="1"/>
          </p:nvPr>
        </p:nvSpPr>
        <p:spPr>
          <a:xfrm>
            <a:off x="836126" y="1147199"/>
            <a:ext cx="10489586" cy="4351338"/>
          </a:xfrm>
        </p:spPr>
        <p:txBody>
          <a:bodyPr>
            <a:normAutofit/>
          </a:bodyPr>
          <a:lstStyle/>
          <a:p>
            <a:pPr>
              <a:buFont typeface="Arial" panose="020B0604020202020204" pitchFamily="34" charset="0"/>
              <a:buChar char="•"/>
            </a:pPr>
            <a:endParaRPr lang="en-GB" b="1" dirty="0"/>
          </a:p>
          <a:p>
            <a:pPr marL="0" indent="0">
              <a:buNone/>
            </a:pPr>
            <a:r>
              <a:rPr lang="en-GB" b="1" dirty="0">
                <a:highlight>
                  <a:srgbClr val="FF0000"/>
                </a:highlight>
              </a:rPr>
              <a:t>Con:</a:t>
            </a:r>
          </a:p>
          <a:p>
            <a:pPr marL="0" indent="0">
              <a:buNone/>
            </a:pPr>
            <a:endParaRPr lang="en-GB" dirty="0"/>
          </a:p>
          <a:p>
            <a:pPr marL="741168" lvl="1" indent="-285065"/>
            <a:r>
              <a:rPr lang="en-GB" b="1" dirty="0"/>
              <a:t>Patient:</a:t>
            </a:r>
            <a:r>
              <a:rPr lang="en-GB" dirty="0"/>
              <a:t> A 78-year-old with Severe AD who has difficulty understanding and responding to questions, with significant language and comprehension deficits.</a:t>
            </a:r>
          </a:p>
          <a:p>
            <a:pPr marL="456103" lvl="1" indent="0">
              <a:buNone/>
            </a:pPr>
            <a:endParaRPr lang="en-GB" dirty="0"/>
          </a:p>
          <a:p>
            <a:pPr marL="741168" lvl="1" indent="-285065"/>
            <a:r>
              <a:rPr lang="en-GB" b="1" dirty="0"/>
              <a:t>Reason:</a:t>
            </a:r>
            <a:r>
              <a:rPr lang="en-GB" dirty="0"/>
              <a:t> The MoCA may be too complex and frustrating for this patient, leading to an inaccurate assessment and unnecessary stress.</a:t>
            </a:r>
          </a:p>
          <a:p>
            <a:endParaRPr lang="en-SI" dirty="0"/>
          </a:p>
        </p:txBody>
      </p:sp>
    </p:spTree>
    <p:extLst>
      <p:ext uri="{BB962C8B-B14F-4D97-AF65-F5344CB8AC3E}">
        <p14:creationId xmlns:p14="http://schemas.microsoft.com/office/powerpoint/2010/main" val="4239188521"/>
      </p:ext>
    </p:extLst>
  </p:cSld>
  <p:clrMapOvr>
    <a:masterClrMapping/>
  </p:clrMapOvr>
  <mc:AlternateContent xmlns:mc="http://schemas.openxmlformats.org/markup-compatibility/2006" xmlns:p14="http://schemas.microsoft.com/office/powerpoint/2010/main">
    <mc:Choice Requires="p14">
      <p:transition spd="slow" p14:dur="2000" advTm="32288"/>
    </mc:Choice>
    <mc:Fallback xmlns="">
      <p:transition spd="slow" advTm="32288"/>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17A5A-3EF5-D851-B861-B4A3711DA96D}"/>
              </a:ext>
            </a:extLst>
          </p:cNvPr>
          <p:cNvSpPr>
            <a:spLocks noGrp="1"/>
          </p:cNvSpPr>
          <p:nvPr>
            <p:ph type="title"/>
          </p:nvPr>
        </p:nvSpPr>
        <p:spPr>
          <a:xfrm>
            <a:off x="836126" y="90573"/>
            <a:ext cx="10489586" cy="1325563"/>
          </a:xfrm>
        </p:spPr>
        <p:txBody>
          <a:bodyPr>
            <a:normAutofit/>
          </a:bodyPr>
          <a:lstStyle/>
          <a:p>
            <a:pPr algn="ctr"/>
            <a:r>
              <a:rPr lang="en-GB" dirty="0">
                <a:solidFill>
                  <a:srgbClr val="C00000"/>
                </a:solidFill>
              </a:rPr>
              <a:t>Alzheimer’s Disease Assessment Scale-Cognitive Subscale (ADAS-Cog)</a:t>
            </a:r>
            <a:endParaRPr lang="en-SI" dirty="0"/>
          </a:p>
        </p:txBody>
      </p:sp>
      <p:sp>
        <p:nvSpPr>
          <p:cNvPr id="3" name="Content Placeholder 2">
            <a:extLst>
              <a:ext uri="{FF2B5EF4-FFF2-40B4-BE49-F238E27FC236}">
                <a16:creationId xmlns:a16="http://schemas.microsoft.com/office/drawing/2014/main" id="{773124C7-34B7-2213-357E-0EEAD2F7D33F}"/>
              </a:ext>
            </a:extLst>
          </p:cNvPr>
          <p:cNvSpPr>
            <a:spLocks noGrp="1"/>
          </p:cNvSpPr>
          <p:nvPr>
            <p:ph idx="1"/>
          </p:nvPr>
        </p:nvSpPr>
        <p:spPr>
          <a:xfrm>
            <a:off x="836126" y="1253331"/>
            <a:ext cx="10489586" cy="4351338"/>
          </a:xfrm>
        </p:spPr>
        <p:txBody>
          <a:bodyPr>
            <a:normAutofit fontScale="92500" lnSpcReduction="10000"/>
          </a:bodyPr>
          <a:lstStyle/>
          <a:p>
            <a:pPr marL="0" indent="0">
              <a:buNone/>
            </a:pPr>
            <a:r>
              <a:rPr lang="en-GB" dirty="0"/>
              <a:t>A detailed scale assessing memory, language, praxis, and other cognitive functions, often used in clinical trials.</a:t>
            </a:r>
          </a:p>
          <a:p>
            <a:pPr>
              <a:buFont typeface="Arial" panose="020B0604020202020204" pitchFamily="34" charset="0"/>
              <a:buChar char="•"/>
            </a:pPr>
            <a:r>
              <a:rPr lang="en-GB" b="1" dirty="0"/>
              <a:t>Pros:</a:t>
            </a:r>
            <a:endParaRPr lang="en-GB" dirty="0"/>
          </a:p>
          <a:p>
            <a:pPr marL="741168" lvl="1" indent="-285065"/>
            <a:r>
              <a:rPr lang="en-GB" dirty="0"/>
              <a:t>Sensitive to changes over time, making it useful for tracking disease progression.</a:t>
            </a:r>
          </a:p>
          <a:p>
            <a:pPr marL="741168" lvl="1" indent="-285065"/>
            <a:r>
              <a:rPr lang="en-GB" dirty="0"/>
              <a:t>Comprehensive assessment across multiple cognitive domains.</a:t>
            </a:r>
          </a:p>
          <a:p>
            <a:pPr>
              <a:buFont typeface="Arial" panose="020B0604020202020204" pitchFamily="34" charset="0"/>
              <a:buChar char="•"/>
            </a:pPr>
            <a:r>
              <a:rPr lang="en-GB" b="1" dirty="0"/>
              <a:t>Cons:</a:t>
            </a:r>
            <a:endParaRPr lang="en-GB" dirty="0"/>
          </a:p>
          <a:p>
            <a:pPr marL="741168" lvl="1" indent="-285065"/>
            <a:r>
              <a:rPr lang="en-GB" dirty="0"/>
              <a:t>Lengthy and complex; requires trained personnel to administer.</a:t>
            </a:r>
          </a:p>
          <a:p>
            <a:pPr marL="741168" lvl="1" indent="-285065"/>
            <a:r>
              <a:rPr lang="en-GB" dirty="0"/>
              <a:t>Not practical for routine clinical use; more suited to research settings.</a:t>
            </a:r>
          </a:p>
          <a:p>
            <a:pPr marL="0" indent="0">
              <a:buNone/>
            </a:pPr>
            <a:endParaRPr lang="en-GB" b="1" dirty="0"/>
          </a:p>
          <a:p>
            <a:pPr marL="0" indent="0">
              <a:buNone/>
            </a:pPr>
            <a:r>
              <a:rPr lang="en-GB" b="1" dirty="0"/>
              <a:t>Population/Stage:</a:t>
            </a:r>
            <a:r>
              <a:rPr lang="en-GB" dirty="0"/>
              <a:t> Typically used in Mild to Moderate AD; very effective in clinical trials.</a:t>
            </a:r>
          </a:p>
          <a:p>
            <a:endParaRPr lang="en-SI" dirty="0"/>
          </a:p>
        </p:txBody>
      </p:sp>
    </p:spTree>
    <p:extLst>
      <p:ext uri="{BB962C8B-B14F-4D97-AF65-F5344CB8AC3E}">
        <p14:creationId xmlns:p14="http://schemas.microsoft.com/office/powerpoint/2010/main" val="3378855828"/>
      </p:ext>
    </p:extLst>
  </p:cSld>
  <p:clrMapOvr>
    <a:masterClrMapping/>
  </p:clrMapOvr>
  <mc:AlternateContent xmlns:mc="http://schemas.openxmlformats.org/markup-compatibility/2006" xmlns:p14="http://schemas.microsoft.com/office/powerpoint/2010/main">
    <mc:Choice Requires="p14">
      <p:transition spd="slow" p14:dur="2000" advTm="61605"/>
    </mc:Choice>
    <mc:Fallback xmlns="">
      <p:transition spd="slow" advTm="61605"/>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1C2C4-D633-AB2C-DDE4-DE4024044959}"/>
              </a:ext>
            </a:extLst>
          </p:cNvPr>
          <p:cNvSpPr>
            <a:spLocks noGrp="1"/>
          </p:cNvSpPr>
          <p:nvPr>
            <p:ph type="title"/>
          </p:nvPr>
        </p:nvSpPr>
        <p:spPr>
          <a:xfrm>
            <a:off x="836126" y="73228"/>
            <a:ext cx="10489586" cy="1325563"/>
          </a:xfrm>
        </p:spPr>
        <p:txBody>
          <a:bodyPr>
            <a:normAutofit/>
          </a:bodyPr>
          <a:lstStyle/>
          <a:p>
            <a:pPr algn="ctr"/>
            <a:r>
              <a:rPr lang="en-GB" dirty="0">
                <a:solidFill>
                  <a:srgbClr val="C00000"/>
                </a:solidFill>
              </a:rPr>
              <a:t>Alzheimer’s Disease Assessment Scale-Cognitive Subscale (ADAS-Cog)</a:t>
            </a:r>
            <a:endParaRPr lang="en-SI" dirty="0"/>
          </a:p>
        </p:txBody>
      </p:sp>
      <p:sp>
        <p:nvSpPr>
          <p:cNvPr id="3" name="Content Placeholder 2">
            <a:extLst>
              <a:ext uri="{FF2B5EF4-FFF2-40B4-BE49-F238E27FC236}">
                <a16:creationId xmlns:a16="http://schemas.microsoft.com/office/drawing/2014/main" id="{2F58BB24-59C8-4BC8-8568-28C9A7824738}"/>
              </a:ext>
            </a:extLst>
          </p:cNvPr>
          <p:cNvSpPr>
            <a:spLocks noGrp="1"/>
          </p:cNvSpPr>
          <p:nvPr>
            <p:ph idx="1"/>
          </p:nvPr>
        </p:nvSpPr>
        <p:spPr>
          <a:xfrm>
            <a:off x="698475" y="970220"/>
            <a:ext cx="10489586" cy="4351338"/>
          </a:xfrm>
        </p:spPr>
        <p:txBody>
          <a:bodyPr>
            <a:normAutofit/>
          </a:bodyPr>
          <a:lstStyle/>
          <a:p>
            <a:pPr marL="0" indent="0">
              <a:buNone/>
            </a:pPr>
            <a:endParaRPr lang="en-GB" b="1" dirty="0"/>
          </a:p>
          <a:p>
            <a:pPr marL="0" indent="0">
              <a:buNone/>
            </a:pPr>
            <a:r>
              <a:rPr lang="en-GB" b="1" dirty="0">
                <a:highlight>
                  <a:srgbClr val="00FF00"/>
                </a:highlight>
              </a:rPr>
              <a:t>Pro:</a:t>
            </a:r>
          </a:p>
          <a:p>
            <a:pPr marL="0" indent="0">
              <a:buNone/>
            </a:pPr>
            <a:endParaRPr lang="en-GB" dirty="0"/>
          </a:p>
          <a:p>
            <a:pPr marL="741168" lvl="1" indent="-285065"/>
            <a:r>
              <a:rPr lang="en-GB" b="1" dirty="0"/>
              <a:t>Patient:</a:t>
            </a:r>
            <a:r>
              <a:rPr lang="en-GB" dirty="0"/>
              <a:t> A 72-year-old with Mild to Moderate AD enrolled in a clinical trial for an experimental AD drug. The patient shows moderate memory loss, language difficulties, and impaired praxis.</a:t>
            </a:r>
          </a:p>
          <a:p>
            <a:pPr marL="456103" lvl="1" indent="0">
              <a:buNone/>
            </a:pPr>
            <a:endParaRPr lang="en-GB" dirty="0"/>
          </a:p>
          <a:p>
            <a:pPr marL="741168" lvl="1" indent="-285065"/>
            <a:r>
              <a:rPr lang="en-GB" b="1" dirty="0"/>
              <a:t>Reason:</a:t>
            </a:r>
            <a:r>
              <a:rPr lang="en-GB" dirty="0"/>
              <a:t> The ADAS-Cog provides a comprehensive and detailed cognitive assessment, making it the gold standard for tracking changes in clinical trials for this patient.</a:t>
            </a:r>
          </a:p>
          <a:p>
            <a:endParaRPr lang="en-SI" dirty="0"/>
          </a:p>
        </p:txBody>
      </p:sp>
    </p:spTree>
    <p:extLst>
      <p:ext uri="{BB962C8B-B14F-4D97-AF65-F5344CB8AC3E}">
        <p14:creationId xmlns:p14="http://schemas.microsoft.com/office/powerpoint/2010/main" val="1760779990"/>
      </p:ext>
    </p:extLst>
  </p:cSld>
  <p:clrMapOvr>
    <a:masterClrMapping/>
  </p:clrMapOvr>
  <mc:AlternateContent xmlns:mc="http://schemas.openxmlformats.org/markup-compatibility/2006" xmlns:p14="http://schemas.microsoft.com/office/powerpoint/2010/main">
    <mc:Choice Requires="p14">
      <p:transition spd="slow" p14:dur="2000" advTm="45655"/>
    </mc:Choice>
    <mc:Fallback xmlns="">
      <p:transition spd="slow" advTm="45655"/>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1C2C4-D633-AB2C-DDE4-DE4024044959}"/>
              </a:ext>
            </a:extLst>
          </p:cNvPr>
          <p:cNvSpPr>
            <a:spLocks noGrp="1"/>
          </p:cNvSpPr>
          <p:nvPr>
            <p:ph type="title"/>
          </p:nvPr>
        </p:nvSpPr>
        <p:spPr/>
        <p:txBody>
          <a:bodyPr>
            <a:normAutofit/>
          </a:bodyPr>
          <a:lstStyle/>
          <a:p>
            <a:pPr algn="ctr"/>
            <a:r>
              <a:rPr lang="en-GB" dirty="0">
                <a:solidFill>
                  <a:srgbClr val="C00000"/>
                </a:solidFill>
              </a:rPr>
              <a:t>Alzheimer’s Disease Assessment Scale-Cognitive Subscale (ADAS-Cog)</a:t>
            </a:r>
            <a:endParaRPr lang="en-SI" dirty="0"/>
          </a:p>
        </p:txBody>
      </p:sp>
      <p:sp>
        <p:nvSpPr>
          <p:cNvPr id="3" name="Content Placeholder 2">
            <a:extLst>
              <a:ext uri="{FF2B5EF4-FFF2-40B4-BE49-F238E27FC236}">
                <a16:creationId xmlns:a16="http://schemas.microsoft.com/office/drawing/2014/main" id="{2F58BB24-59C8-4BC8-8568-28C9A7824738}"/>
              </a:ext>
            </a:extLst>
          </p:cNvPr>
          <p:cNvSpPr>
            <a:spLocks noGrp="1"/>
          </p:cNvSpPr>
          <p:nvPr>
            <p:ph idx="1"/>
          </p:nvPr>
        </p:nvSpPr>
        <p:spPr>
          <a:xfrm>
            <a:off x="836126" y="1098038"/>
            <a:ext cx="10489586" cy="4351338"/>
          </a:xfrm>
        </p:spPr>
        <p:txBody>
          <a:bodyPr>
            <a:normAutofit/>
          </a:bodyPr>
          <a:lstStyle/>
          <a:p>
            <a:pPr marL="0" indent="0">
              <a:buNone/>
            </a:pPr>
            <a:endParaRPr lang="en-GB" b="1" dirty="0"/>
          </a:p>
          <a:p>
            <a:pPr marL="0" indent="0">
              <a:buNone/>
            </a:pPr>
            <a:r>
              <a:rPr lang="en-GB" b="1" dirty="0">
                <a:highlight>
                  <a:srgbClr val="FF0000"/>
                </a:highlight>
              </a:rPr>
              <a:t>Con:</a:t>
            </a:r>
          </a:p>
          <a:p>
            <a:pPr marL="0" indent="0">
              <a:buNone/>
            </a:pPr>
            <a:endParaRPr lang="en-GB" dirty="0"/>
          </a:p>
          <a:p>
            <a:pPr marL="741168" lvl="1" indent="-285065"/>
            <a:r>
              <a:rPr lang="en-GB" b="1" dirty="0"/>
              <a:t>Patient:</a:t>
            </a:r>
            <a:r>
              <a:rPr lang="en-GB" dirty="0"/>
              <a:t> A 75-year-old patient visiting a primary care physician for a routine check-up, with only minor memory complaints.</a:t>
            </a:r>
          </a:p>
          <a:p>
            <a:pPr marL="741168" lvl="1" indent="-285065"/>
            <a:endParaRPr lang="en-GB" dirty="0"/>
          </a:p>
          <a:p>
            <a:pPr marL="741168" lvl="1" indent="-285065"/>
            <a:r>
              <a:rPr lang="en-GB" b="1" dirty="0"/>
              <a:t>Reason:</a:t>
            </a:r>
            <a:r>
              <a:rPr lang="en-GB" dirty="0"/>
              <a:t> The ADAS-Cog is too time-consuming and complex for a routine clinical setting where a quicker assessment tool like MMSE or MoCA would be more appropriate.</a:t>
            </a:r>
          </a:p>
          <a:p>
            <a:endParaRPr lang="en-SI" dirty="0"/>
          </a:p>
        </p:txBody>
      </p:sp>
    </p:spTree>
    <p:extLst>
      <p:ext uri="{BB962C8B-B14F-4D97-AF65-F5344CB8AC3E}">
        <p14:creationId xmlns:p14="http://schemas.microsoft.com/office/powerpoint/2010/main" val="3955502285"/>
      </p:ext>
    </p:extLst>
  </p:cSld>
  <p:clrMapOvr>
    <a:masterClrMapping/>
  </p:clrMapOvr>
  <mc:AlternateContent xmlns:mc="http://schemas.openxmlformats.org/markup-compatibility/2006" xmlns:p14="http://schemas.microsoft.com/office/powerpoint/2010/main">
    <mc:Choice Requires="p14">
      <p:transition spd="slow" p14:dur="2000" advTm="33418"/>
    </mc:Choice>
    <mc:Fallback xmlns="">
      <p:transition spd="slow" advTm="33418"/>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1EA25-BA03-1EED-C19C-8FAB9D020517}"/>
              </a:ext>
            </a:extLst>
          </p:cNvPr>
          <p:cNvSpPr>
            <a:spLocks noGrp="1"/>
          </p:cNvSpPr>
          <p:nvPr>
            <p:ph type="title"/>
          </p:nvPr>
        </p:nvSpPr>
        <p:spPr/>
        <p:txBody>
          <a:bodyPr/>
          <a:lstStyle/>
          <a:p>
            <a:pPr algn="ctr"/>
            <a:r>
              <a:rPr lang="en-GB" dirty="0">
                <a:solidFill>
                  <a:srgbClr val="C00000"/>
                </a:solidFill>
              </a:rPr>
              <a:t>Comparative Analysis of Cognitive Scales</a:t>
            </a:r>
            <a:endParaRPr lang="en-SI" dirty="0"/>
          </a:p>
        </p:txBody>
      </p:sp>
      <p:sp>
        <p:nvSpPr>
          <p:cNvPr id="3" name="Content Placeholder 2">
            <a:extLst>
              <a:ext uri="{FF2B5EF4-FFF2-40B4-BE49-F238E27FC236}">
                <a16:creationId xmlns:a16="http://schemas.microsoft.com/office/drawing/2014/main" id="{2FF3E71F-7166-D5F5-62D3-DC30BAD21CA8}"/>
              </a:ext>
            </a:extLst>
          </p:cNvPr>
          <p:cNvSpPr>
            <a:spLocks noGrp="1"/>
          </p:cNvSpPr>
          <p:nvPr>
            <p:ph idx="1"/>
          </p:nvPr>
        </p:nvSpPr>
        <p:spPr/>
        <p:txBody>
          <a:bodyPr>
            <a:normAutofit/>
          </a:bodyPr>
          <a:lstStyle/>
          <a:p>
            <a:pPr marL="0" indent="0">
              <a:buNone/>
            </a:pPr>
            <a:endParaRPr lang="en-GB" b="1" dirty="0"/>
          </a:p>
          <a:p>
            <a:pPr marL="0" indent="0">
              <a:buNone/>
            </a:pPr>
            <a:endParaRPr lang="en-GB" b="1" dirty="0"/>
          </a:p>
          <a:p>
            <a:pPr marL="0" indent="0">
              <a:buNone/>
            </a:pPr>
            <a:r>
              <a:rPr lang="en-GB" b="1" dirty="0"/>
              <a:t>Stage Suitability:</a:t>
            </a:r>
          </a:p>
          <a:p>
            <a:r>
              <a:rPr lang="en-GB" b="1" dirty="0"/>
              <a:t>MMSE:</a:t>
            </a:r>
            <a:r>
              <a:rPr lang="en-GB" dirty="0"/>
              <a:t> Moderate to Severe AD.</a:t>
            </a:r>
          </a:p>
          <a:p>
            <a:pPr>
              <a:buFont typeface="Arial" panose="020B0604020202020204" pitchFamily="34" charset="0"/>
              <a:buChar char="•"/>
            </a:pPr>
            <a:r>
              <a:rPr lang="en-GB" b="1" dirty="0"/>
              <a:t>MoCA:</a:t>
            </a:r>
            <a:r>
              <a:rPr lang="en-GB" dirty="0"/>
              <a:t> MCI and Mild AD.</a:t>
            </a:r>
          </a:p>
          <a:p>
            <a:pPr>
              <a:buFont typeface="Arial" panose="020B0604020202020204" pitchFamily="34" charset="0"/>
              <a:buChar char="•"/>
            </a:pPr>
            <a:r>
              <a:rPr lang="en-GB" b="1" dirty="0"/>
              <a:t>ADAS-Cog:</a:t>
            </a:r>
            <a:r>
              <a:rPr lang="en-GB" dirty="0"/>
              <a:t> Clinical trials in Mild to Moderate AD.</a:t>
            </a:r>
          </a:p>
          <a:p>
            <a:endParaRPr lang="en-SI" dirty="0"/>
          </a:p>
        </p:txBody>
      </p:sp>
    </p:spTree>
    <p:extLst>
      <p:ext uri="{BB962C8B-B14F-4D97-AF65-F5344CB8AC3E}">
        <p14:creationId xmlns:p14="http://schemas.microsoft.com/office/powerpoint/2010/main" val="1153177200"/>
      </p:ext>
    </p:extLst>
  </p:cSld>
  <p:clrMapOvr>
    <a:masterClrMapping/>
  </p:clrMapOvr>
  <mc:AlternateContent xmlns:mc="http://schemas.openxmlformats.org/markup-compatibility/2006" xmlns:p14="http://schemas.microsoft.com/office/powerpoint/2010/main">
    <mc:Choice Requires="p14">
      <p:transition spd="slow" p14:dur="2000" advTm="37269"/>
    </mc:Choice>
    <mc:Fallback xmlns="">
      <p:transition spd="slow" advTm="37269"/>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1EA25-BA03-1EED-C19C-8FAB9D020517}"/>
              </a:ext>
            </a:extLst>
          </p:cNvPr>
          <p:cNvSpPr>
            <a:spLocks noGrp="1"/>
          </p:cNvSpPr>
          <p:nvPr>
            <p:ph type="title"/>
          </p:nvPr>
        </p:nvSpPr>
        <p:spPr>
          <a:xfrm>
            <a:off x="836126" y="0"/>
            <a:ext cx="10489586" cy="1325563"/>
          </a:xfrm>
        </p:spPr>
        <p:txBody>
          <a:bodyPr/>
          <a:lstStyle/>
          <a:p>
            <a:pPr algn="ctr"/>
            <a:r>
              <a:rPr lang="en-GB" dirty="0">
                <a:solidFill>
                  <a:srgbClr val="C00000"/>
                </a:solidFill>
              </a:rPr>
              <a:t>Comparative Analysis of Cognitive Scales</a:t>
            </a:r>
            <a:endParaRPr lang="en-SI" dirty="0"/>
          </a:p>
        </p:txBody>
      </p:sp>
      <p:sp>
        <p:nvSpPr>
          <p:cNvPr id="3" name="Content Placeholder 2">
            <a:extLst>
              <a:ext uri="{FF2B5EF4-FFF2-40B4-BE49-F238E27FC236}">
                <a16:creationId xmlns:a16="http://schemas.microsoft.com/office/drawing/2014/main" id="{2FF3E71F-7166-D5F5-62D3-DC30BAD21CA8}"/>
              </a:ext>
            </a:extLst>
          </p:cNvPr>
          <p:cNvSpPr>
            <a:spLocks noGrp="1"/>
          </p:cNvSpPr>
          <p:nvPr>
            <p:ph idx="1"/>
          </p:nvPr>
        </p:nvSpPr>
        <p:spPr>
          <a:xfrm>
            <a:off x="836126" y="1046854"/>
            <a:ext cx="10489586" cy="4351338"/>
          </a:xfrm>
        </p:spPr>
        <p:txBody>
          <a:bodyPr>
            <a:normAutofit fontScale="92500" lnSpcReduction="10000"/>
          </a:bodyPr>
          <a:lstStyle/>
          <a:p>
            <a:pPr marL="0" indent="0">
              <a:buNone/>
            </a:pPr>
            <a:r>
              <a:rPr lang="en-GB" b="1" dirty="0"/>
              <a:t>MMSE vs. MoCA:</a:t>
            </a:r>
          </a:p>
          <a:p>
            <a:pPr>
              <a:buFont typeface="Arial" panose="020B0604020202020204" pitchFamily="34" charset="0"/>
              <a:buChar char="•"/>
            </a:pPr>
            <a:r>
              <a:rPr lang="en-GB" sz="2594" b="1" dirty="0"/>
              <a:t>Application:</a:t>
            </a:r>
            <a:r>
              <a:rPr lang="en-GB" sz="2594" dirty="0"/>
              <a:t> MMSE is easier and quicker, suitable for general clinical settings; MoCA is more sensitive and useful in early detection.</a:t>
            </a:r>
          </a:p>
          <a:p>
            <a:pPr>
              <a:buFont typeface="Arial" panose="020B0604020202020204" pitchFamily="34" charset="0"/>
              <a:buChar char="•"/>
            </a:pPr>
            <a:r>
              <a:rPr lang="en-GB" sz="2594" b="1" dirty="0"/>
              <a:t>Outcome Variability:</a:t>
            </a:r>
            <a:r>
              <a:rPr lang="en-GB" sz="2594" dirty="0"/>
              <a:t> MMSE may underestimate cognitive decline in early stages; MoCA provides a more detailed picture.</a:t>
            </a:r>
          </a:p>
          <a:p>
            <a:pPr marL="0" indent="0">
              <a:buNone/>
            </a:pPr>
            <a:endParaRPr lang="en-GB" sz="2594" dirty="0"/>
          </a:p>
          <a:p>
            <a:pPr marL="0" indent="0">
              <a:buNone/>
            </a:pPr>
            <a:r>
              <a:rPr lang="en-GB" b="1" dirty="0"/>
              <a:t>ADAS-Cog vs. MMSE/MoCA:</a:t>
            </a:r>
          </a:p>
          <a:p>
            <a:r>
              <a:rPr lang="en-GB" sz="2594" b="1" dirty="0"/>
              <a:t>Depth vs. Practicality:</a:t>
            </a:r>
            <a:r>
              <a:rPr lang="en-GB" sz="2594" dirty="0"/>
              <a:t> ADAS-Cog offers a deeper assessment but at the cost of time and complexity.</a:t>
            </a:r>
          </a:p>
          <a:p>
            <a:pPr>
              <a:buFont typeface="Arial" panose="020B0604020202020204" pitchFamily="34" charset="0"/>
              <a:buChar char="•"/>
            </a:pPr>
            <a:r>
              <a:rPr lang="en-GB" sz="2594" b="1" dirty="0"/>
              <a:t>Research vs. Clinical Use:</a:t>
            </a:r>
            <a:r>
              <a:rPr lang="en-GB" sz="2594" dirty="0"/>
              <a:t> ADAS-Cog is </a:t>
            </a:r>
            <a:r>
              <a:rPr lang="en-GB" sz="2594" dirty="0" err="1"/>
              <a:t>favored</a:t>
            </a:r>
            <a:r>
              <a:rPr lang="en-GB" sz="2594" dirty="0"/>
              <a:t> in research, while MMSE and MoCA are more commonly used in clinical practice.</a:t>
            </a:r>
          </a:p>
          <a:p>
            <a:pPr marL="0" indent="0">
              <a:buNone/>
            </a:pPr>
            <a:endParaRPr lang="en-SI" dirty="0"/>
          </a:p>
        </p:txBody>
      </p:sp>
    </p:spTree>
    <p:extLst>
      <p:ext uri="{BB962C8B-B14F-4D97-AF65-F5344CB8AC3E}">
        <p14:creationId xmlns:p14="http://schemas.microsoft.com/office/powerpoint/2010/main" val="451061048"/>
      </p:ext>
    </p:extLst>
  </p:cSld>
  <p:clrMapOvr>
    <a:masterClrMapping/>
  </p:clrMapOvr>
  <mc:AlternateContent xmlns:mc="http://schemas.openxmlformats.org/markup-compatibility/2006" xmlns:p14="http://schemas.microsoft.com/office/powerpoint/2010/main">
    <mc:Choice Requires="p14">
      <p:transition spd="slow" p14:dur="2000" advTm="65477"/>
    </mc:Choice>
    <mc:Fallback xmlns="">
      <p:transition spd="slow" advTm="65477"/>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9307B-021F-14D2-C95E-8477EC47FABD}"/>
              </a:ext>
            </a:extLst>
          </p:cNvPr>
          <p:cNvSpPr>
            <a:spLocks noGrp="1"/>
          </p:cNvSpPr>
          <p:nvPr>
            <p:ph type="title"/>
          </p:nvPr>
        </p:nvSpPr>
        <p:spPr/>
        <p:txBody>
          <a:bodyPr/>
          <a:lstStyle/>
          <a:p>
            <a:pPr algn="ctr"/>
            <a:r>
              <a:rPr lang="en-GB" dirty="0">
                <a:solidFill>
                  <a:srgbClr val="C00000"/>
                </a:solidFill>
              </a:rPr>
              <a:t>Objectives</a:t>
            </a:r>
            <a:endParaRPr lang="en-SI" dirty="0">
              <a:solidFill>
                <a:srgbClr val="C00000"/>
              </a:solidFill>
            </a:endParaRPr>
          </a:p>
        </p:txBody>
      </p:sp>
      <p:sp>
        <p:nvSpPr>
          <p:cNvPr id="3" name="Content Placeholder 2">
            <a:extLst>
              <a:ext uri="{FF2B5EF4-FFF2-40B4-BE49-F238E27FC236}">
                <a16:creationId xmlns:a16="http://schemas.microsoft.com/office/drawing/2014/main" id="{FB094286-4AED-EEA7-6E65-10631F996B67}"/>
              </a:ext>
            </a:extLst>
          </p:cNvPr>
          <p:cNvSpPr>
            <a:spLocks noGrp="1"/>
          </p:cNvSpPr>
          <p:nvPr>
            <p:ph idx="1"/>
          </p:nvPr>
        </p:nvSpPr>
        <p:spPr/>
        <p:txBody>
          <a:bodyPr/>
          <a:lstStyle/>
          <a:p>
            <a:pPr>
              <a:buFont typeface="Arial" panose="020B0604020202020204" pitchFamily="34" charset="0"/>
              <a:buChar char="•"/>
            </a:pPr>
            <a:r>
              <a:rPr lang="en-GB" dirty="0"/>
              <a:t>To provide a comprehensive overview of AD scales, discuss their pros and cons, and consider the applicability to different stages of AD.</a:t>
            </a:r>
          </a:p>
          <a:p>
            <a:pPr>
              <a:buFont typeface="Arial" panose="020B0604020202020204" pitchFamily="34" charset="0"/>
              <a:buChar char="•"/>
            </a:pPr>
            <a:endParaRPr lang="en-GB" dirty="0"/>
          </a:p>
          <a:p>
            <a:pPr>
              <a:buFont typeface="Arial" panose="020B0604020202020204" pitchFamily="34" charset="0"/>
              <a:buChar char="•"/>
            </a:pPr>
            <a:r>
              <a:rPr lang="en-GB" dirty="0"/>
              <a:t>To emphasize the importance of selecting appropriate scales for clinical and research settings.</a:t>
            </a:r>
          </a:p>
          <a:p>
            <a:endParaRPr lang="en-SI" dirty="0"/>
          </a:p>
        </p:txBody>
      </p:sp>
    </p:spTree>
    <p:extLst>
      <p:ext uri="{BB962C8B-B14F-4D97-AF65-F5344CB8AC3E}">
        <p14:creationId xmlns:p14="http://schemas.microsoft.com/office/powerpoint/2010/main" val="2903708672"/>
      </p:ext>
    </p:extLst>
  </p:cSld>
  <p:clrMapOvr>
    <a:masterClrMapping/>
  </p:clrMapOvr>
  <mc:AlternateContent xmlns:mc="http://schemas.openxmlformats.org/markup-compatibility/2006" xmlns:p14="http://schemas.microsoft.com/office/powerpoint/2010/main">
    <mc:Choice Requires="p14">
      <p:transition spd="slow" p14:dur="2000" advTm="24841"/>
    </mc:Choice>
    <mc:Fallback xmlns="">
      <p:transition spd="slow" advTm="24841"/>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4EAFD-320E-46D7-21B6-6A7B177F00CB}"/>
              </a:ext>
            </a:extLst>
          </p:cNvPr>
          <p:cNvSpPr>
            <a:spLocks noGrp="1"/>
          </p:cNvSpPr>
          <p:nvPr>
            <p:ph type="title"/>
          </p:nvPr>
        </p:nvSpPr>
        <p:spPr/>
        <p:txBody>
          <a:bodyPr/>
          <a:lstStyle/>
          <a:p>
            <a:pPr algn="ctr"/>
            <a:r>
              <a:rPr lang="en-GB" dirty="0">
                <a:solidFill>
                  <a:srgbClr val="C00000"/>
                </a:solidFill>
              </a:rPr>
              <a:t>Functional Scales</a:t>
            </a:r>
            <a:endParaRPr lang="en-SI" dirty="0">
              <a:solidFill>
                <a:srgbClr val="C00000"/>
              </a:solidFill>
            </a:endParaRPr>
          </a:p>
        </p:txBody>
      </p:sp>
      <p:sp>
        <p:nvSpPr>
          <p:cNvPr id="3" name="Content Placeholder 2">
            <a:extLst>
              <a:ext uri="{FF2B5EF4-FFF2-40B4-BE49-F238E27FC236}">
                <a16:creationId xmlns:a16="http://schemas.microsoft.com/office/drawing/2014/main" id="{EF4ABA5F-2C81-649C-CFDF-A02B1DACF621}"/>
              </a:ext>
            </a:extLst>
          </p:cNvPr>
          <p:cNvSpPr>
            <a:spLocks noGrp="1"/>
          </p:cNvSpPr>
          <p:nvPr>
            <p:ph idx="1"/>
          </p:nvPr>
        </p:nvSpPr>
        <p:spPr/>
        <p:txBody>
          <a:bodyPr/>
          <a:lstStyle/>
          <a:p>
            <a:endParaRPr lang="en-SI" dirty="0"/>
          </a:p>
        </p:txBody>
      </p:sp>
    </p:spTree>
    <p:extLst>
      <p:ext uri="{BB962C8B-B14F-4D97-AF65-F5344CB8AC3E}">
        <p14:creationId xmlns:p14="http://schemas.microsoft.com/office/powerpoint/2010/main" val="3487104967"/>
      </p:ext>
    </p:extLst>
  </p:cSld>
  <p:clrMapOvr>
    <a:masterClrMapping/>
  </p:clrMapOvr>
  <mc:AlternateContent xmlns:mc="http://schemas.openxmlformats.org/markup-compatibility/2006" xmlns:p14="http://schemas.microsoft.com/office/powerpoint/2010/main">
    <mc:Choice Requires="p14">
      <p:transition spd="slow" p14:dur="2000" advTm="5152"/>
    </mc:Choice>
    <mc:Fallback xmlns="">
      <p:transition spd="slow" advTm="5152"/>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53079-48C1-54FA-6184-835F1948EBDD}"/>
              </a:ext>
            </a:extLst>
          </p:cNvPr>
          <p:cNvSpPr>
            <a:spLocks noGrp="1"/>
          </p:cNvSpPr>
          <p:nvPr>
            <p:ph type="title"/>
          </p:nvPr>
        </p:nvSpPr>
        <p:spPr>
          <a:xfrm>
            <a:off x="836126" y="18255"/>
            <a:ext cx="10489586" cy="1325563"/>
          </a:xfrm>
        </p:spPr>
        <p:txBody>
          <a:bodyPr/>
          <a:lstStyle/>
          <a:p>
            <a:pPr algn="ctr"/>
            <a:r>
              <a:rPr lang="en-GB" dirty="0">
                <a:solidFill>
                  <a:srgbClr val="C00000"/>
                </a:solidFill>
              </a:rPr>
              <a:t>Functional Scales</a:t>
            </a:r>
            <a:endParaRPr lang="en-SI" dirty="0">
              <a:solidFill>
                <a:srgbClr val="C00000"/>
              </a:solidFill>
            </a:endParaRPr>
          </a:p>
        </p:txBody>
      </p:sp>
      <p:sp>
        <p:nvSpPr>
          <p:cNvPr id="3" name="Content Placeholder 2">
            <a:extLst>
              <a:ext uri="{FF2B5EF4-FFF2-40B4-BE49-F238E27FC236}">
                <a16:creationId xmlns:a16="http://schemas.microsoft.com/office/drawing/2014/main" id="{3D3B9F04-319A-2477-B50C-1F59D503570F}"/>
              </a:ext>
            </a:extLst>
          </p:cNvPr>
          <p:cNvSpPr>
            <a:spLocks noGrp="1"/>
          </p:cNvSpPr>
          <p:nvPr>
            <p:ph idx="1"/>
          </p:nvPr>
        </p:nvSpPr>
        <p:spPr>
          <a:xfrm>
            <a:off x="836126" y="853799"/>
            <a:ext cx="10489586" cy="4351338"/>
          </a:xfrm>
        </p:spPr>
        <p:txBody>
          <a:bodyPr>
            <a:normAutofit lnSpcReduction="10000"/>
          </a:bodyPr>
          <a:lstStyle/>
          <a:p>
            <a:pPr marL="0" indent="0">
              <a:buNone/>
            </a:pPr>
            <a:r>
              <a:rPr lang="en-GB" dirty="0"/>
              <a:t>Scales that measure an individual’s ability to perform daily activities, both basic and instrumental, such as dressing, feeding, and managing finances.</a:t>
            </a:r>
          </a:p>
          <a:p>
            <a:pPr>
              <a:buFont typeface="Arial" panose="020B0604020202020204" pitchFamily="34" charset="0"/>
              <a:buChar char="•"/>
            </a:pPr>
            <a:r>
              <a:rPr lang="en-GB" b="1" dirty="0"/>
              <a:t>Importance:</a:t>
            </a:r>
            <a:endParaRPr lang="en-GB" dirty="0"/>
          </a:p>
          <a:p>
            <a:pPr marL="741168" lvl="1" indent="-285065"/>
            <a:r>
              <a:rPr lang="en-GB" dirty="0"/>
              <a:t>Essential for understanding the impact of cognitive decline on daily life </a:t>
            </a:r>
            <a:r>
              <a:rPr lang="en-GB" dirty="0" err="1"/>
              <a:t>independance</a:t>
            </a:r>
            <a:r>
              <a:rPr lang="en-GB" dirty="0"/>
              <a:t>.</a:t>
            </a:r>
          </a:p>
          <a:p>
            <a:pPr marL="741168" lvl="1" indent="-285065"/>
            <a:r>
              <a:rPr lang="en-GB" dirty="0"/>
              <a:t>Helps in planning care and support services.</a:t>
            </a:r>
          </a:p>
          <a:p>
            <a:pPr>
              <a:buFont typeface="Arial" panose="020B0604020202020204" pitchFamily="34" charset="0"/>
              <a:buChar char="•"/>
            </a:pPr>
            <a:r>
              <a:rPr lang="en-GB" b="1" dirty="0"/>
              <a:t>Key Considerations:</a:t>
            </a:r>
            <a:endParaRPr lang="en-GB" dirty="0"/>
          </a:p>
          <a:p>
            <a:pPr marL="741168" lvl="1" indent="-285065"/>
            <a:r>
              <a:rPr lang="en-GB" dirty="0"/>
              <a:t>Patient self-reports vs. caregiver reports.</a:t>
            </a:r>
          </a:p>
          <a:p>
            <a:pPr marL="741168" lvl="1" indent="-285065"/>
            <a:r>
              <a:rPr lang="en-GB" dirty="0"/>
              <a:t>Cultural and socioeconomic factors influencing daily activities.</a:t>
            </a:r>
          </a:p>
          <a:p>
            <a:pPr marL="741168" lvl="1" indent="-285065"/>
            <a:r>
              <a:rPr lang="en-GB" dirty="0"/>
              <a:t>Population/Stage: Generally more applicable in later stages (Moderate to Severe AD), but also useful in MCI for detecting early functional decline.</a:t>
            </a:r>
          </a:p>
          <a:p>
            <a:pPr marL="741168" lvl="1" indent="-285065"/>
            <a:endParaRPr lang="en-GB" dirty="0"/>
          </a:p>
          <a:p>
            <a:pPr marL="741168" lvl="1" indent="-285065"/>
            <a:endParaRPr lang="en-GB" dirty="0"/>
          </a:p>
          <a:p>
            <a:pPr marL="456103" lvl="1" indent="0">
              <a:buNone/>
            </a:pPr>
            <a:endParaRPr lang="en-GB" dirty="0"/>
          </a:p>
          <a:p>
            <a:pPr>
              <a:buFont typeface="Arial" panose="020B0604020202020204" pitchFamily="34" charset="0"/>
              <a:buChar char="•"/>
            </a:pPr>
            <a:endParaRPr lang="en-GB" dirty="0"/>
          </a:p>
          <a:p>
            <a:endParaRPr lang="en-SI" dirty="0"/>
          </a:p>
        </p:txBody>
      </p:sp>
    </p:spTree>
    <p:extLst>
      <p:ext uri="{BB962C8B-B14F-4D97-AF65-F5344CB8AC3E}">
        <p14:creationId xmlns:p14="http://schemas.microsoft.com/office/powerpoint/2010/main" val="3883209877"/>
      </p:ext>
    </p:extLst>
  </p:cSld>
  <p:clrMapOvr>
    <a:masterClrMapping/>
  </p:clrMapOvr>
  <mc:AlternateContent xmlns:mc="http://schemas.openxmlformats.org/markup-compatibility/2006" xmlns:p14="http://schemas.microsoft.com/office/powerpoint/2010/main">
    <mc:Choice Requires="p14">
      <p:transition spd="slow" p14:dur="2000" advTm="71816"/>
    </mc:Choice>
    <mc:Fallback xmlns="">
      <p:transition spd="slow" advTm="71816"/>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32A78-F53E-4582-4690-FF669F36AA7C}"/>
              </a:ext>
            </a:extLst>
          </p:cNvPr>
          <p:cNvSpPr>
            <a:spLocks noGrp="1"/>
          </p:cNvSpPr>
          <p:nvPr>
            <p:ph type="title"/>
          </p:nvPr>
        </p:nvSpPr>
        <p:spPr>
          <a:xfrm>
            <a:off x="836126" y="18255"/>
            <a:ext cx="10489586" cy="1325563"/>
          </a:xfrm>
        </p:spPr>
        <p:txBody>
          <a:bodyPr/>
          <a:lstStyle/>
          <a:p>
            <a:pPr algn="ctr"/>
            <a:r>
              <a:rPr lang="en-GB" dirty="0">
                <a:solidFill>
                  <a:srgbClr val="C00000"/>
                </a:solidFill>
              </a:rPr>
              <a:t>Activities of Daily Living (ADL) Scales</a:t>
            </a:r>
            <a:endParaRPr lang="en-SI" dirty="0">
              <a:solidFill>
                <a:srgbClr val="C00000"/>
              </a:solidFill>
            </a:endParaRPr>
          </a:p>
        </p:txBody>
      </p:sp>
      <p:sp>
        <p:nvSpPr>
          <p:cNvPr id="3" name="Content Placeholder 2">
            <a:extLst>
              <a:ext uri="{FF2B5EF4-FFF2-40B4-BE49-F238E27FC236}">
                <a16:creationId xmlns:a16="http://schemas.microsoft.com/office/drawing/2014/main" id="{4B0CB638-5A6D-DDF6-8DDB-A0D7507FF595}"/>
              </a:ext>
            </a:extLst>
          </p:cNvPr>
          <p:cNvSpPr>
            <a:spLocks noGrp="1"/>
          </p:cNvSpPr>
          <p:nvPr>
            <p:ph idx="1"/>
          </p:nvPr>
        </p:nvSpPr>
        <p:spPr>
          <a:xfrm>
            <a:off x="836126" y="1098038"/>
            <a:ext cx="10489586" cy="3631278"/>
          </a:xfrm>
        </p:spPr>
        <p:txBody>
          <a:bodyPr>
            <a:normAutofit fontScale="92500" lnSpcReduction="10000"/>
          </a:bodyPr>
          <a:lstStyle/>
          <a:p>
            <a:pPr marL="0" indent="0">
              <a:buNone/>
            </a:pPr>
            <a:r>
              <a:rPr lang="en-GB" dirty="0"/>
              <a:t>Assess both Basic ADLs (e.g., eating, bathing) and Instrumental ADLs (e.g., cooking, managing finances).</a:t>
            </a:r>
          </a:p>
          <a:p>
            <a:pPr>
              <a:buFont typeface="Arial" panose="020B0604020202020204" pitchFamily="34" charset="0"/>
              <a:buChar char="•"/>
            </a:pPr>
            <a:r>
              <a:rPr lang="en-GB" b="1" dirty="0"/>
              <a:t>Pros:</a:t>
            </a:r>
            <a:endParaRPr lang="en-GB" dirty="0"/>
          </a:p>
          <a:p>
            <a:pPr marL="741168" lvl="1" indent="-285065"/>
            <a:r>
              <a:rPr lang="en-GB" dirty="0"/>
              <a:t>Directly relevant to patients’ day-to-day functioning.</a:t>
            </a:r>
          </a:p>
          <a:p>
            <a:pPr marL="741168" lvl="1" indent="-285065"/>
            <a:r>
              <a:rPr lang="en-GB" dirty="0"/>
              <a:t>Simple and quick to administer.</a:t>
            </a:r>
          </a:p>
          <a:p>
            <a:pPr>
              <a:buFont typeface="Arial" panose="020B0604020202020204" pitchFamily="34" charset="0"/>
              <a:buChar char="•"/>
            </a:pPr>
            <a:r>
              <a:rPr lang="en-GB" b="1" dirty="0"/>
              <a:t>Cons:</a:t>
            </a:r>
            <a:endParaRPr lang="en-GB" dirty="0"/>
          </a:p>
          <a:p>
            <a:pPr marL="741168" lvl="1" indent="-285065"/>
            <a:r>
              <a:rPr lang="en-GB" dirty="0"/>
              <a:t>May not detect subtle changes in early-stage AD.</a:t>
            </a:r>
          </a:p>
          <a:p>
            <a:pPr marL="741168" lvl="1" indent="-285065"/>
            <a:r>
              <a:rPr lang="en-GB" dirty="0"/>
              <a:t>Limited by patient/caregiver reliability in reporting.</a:t>
            </a:r>
          </a:p>
          <a:p>
            <a:pPr>
              <a:buFont typeface="Arial" panose="020B0604020202020204" pitchFamily="34" charset="0"/>
              <a:buChar char="•"/>
            </a:pPr>
            <a:r>
              <a:rPr lang="en-GB" b="1" dirty="0"/>
              <a:t>Population/Stage:</a:t>
            </a:r>
            <a:r>
              <a:rPr lang="en-GB" dirty="0"/>
              <a:t> Applicable across all stages but more valuable in Moderate to Severe AD where functional decline is more apparent.</a:t>
            </a:r>
          </a:p>
          <a:p>
            <a:endParaRPr lang="en-SI" dirty="0"/>
          </a:p>
        </p:txBody>
      </p:sp>
    </p:spTree>
    <p:extLst>
      <p:ext uri="{BB962C8B-B14F-4D97-AF65-F5344CB8AC3E}">
        <p14:creationId xmlns:p14="http://schemas.microsoft.com/office/powerpoint/2010/main" val="3230380389"/>
      </p:ext>
    </p:extLst>
  </p:cSld>
  <p:clrMapOvr>
    <a:masterClrMapping/>
  </p:clrMapOvr>
  <mc:AlternateContent xmlns:mc="http://schemas.openxmlformats.org/markup-compatibility/2006" xmlns:p14="http://schemas.microsoft.com/office/powerpoint/2010/main">
    <mc:Choice Requires="p14">
      <p:transition spd="slow" p14:dur="2000" advTm="67865"/>
    </mc:Choice>
    <mc:Fallback xmlns="">
      <p:transition spd="slow" advTm="67865"/>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4EB49-8C40-A621-F2AB-759580184D3C}"/>
              </a:ext>
            </a:extLst>
          </p:cNvPr>
          <p:cNvSpPr>
            <a:spLocks noGrp="1"/>
          </p:cNvSpPr>
          <p:nvPr>
            <p:ph type="title"/>
          </p:nvPr>
        </p:nvSpPr>
        <p:spPr/>
        <p:txBody>
          <a:bodyPr/>
          <a:lstStyle/>
          <a:p>
            <a:pPr algn="ctr"/>
            <a:r>
              <a:rPr lang="en-GB" dirty="0">
                <a:solidFill>
                  <a:srgbClr val="C00000"/>
                </a:solidFill>
              </a:rPr>
              <a:t>Activities of Daily Living (ADL) Scales</a:t>
            </a:r>
            <a:endParaRPr lang="en-SI" dirty="0">
              <a:solidFill>
                <a:srgbClr val="C00000"/>
              </a:solidFill>
            </a:endParaRPr>
          </a:p>
        </p:txBody>
      </p:sp>
      <p:sp>
        <p:nvSpPr>
          <p:cNvPr id="3" name="Content Placeholder 2">
            <a:extLst>
              <a:ext uri="{FF2B5EF4-FFF2-40B4-BE49-F238E27FC236}">
                <a16:creationId xmlns:a16="http://schemas.microsoft.com/office/drawing/2014/main" id="{1963BAF9-F560-2BE2-D54B-E7EE1541DF0F}"/>
              </a:ext>
            </a:extLst>
          </p:cNvPr>
          <p:cNvSpPr>
            <a:spLocks noGrp="1"/>
          </p:cNvSpPr>
          <p:nvPr>
            <p:ph idx="1"/>
          </p:nvPr>
        </p:nvSpPr>
        <p:spPr>
          <a:xfrm>
            <a:off x="836126" y="1334012"/>
            <a:ext cx="10489586" cy="4351338"/>
          </a:xfrm>
        </p:spPr>
        <p:txBody>
          <a:bodyPr>
            <a:normAutofit/>
          </a:bodyPr>
          <a:lstStyle/>
          <a:p>
            <a:pPr marL="0" indent="0">
              <a:buNone/>
            </a:pPr>
            <a:r>
              <a:rPr lang="en-GB" b="1" dirty="0">
                <a:highlight>
                  <a:srgbClr val="00FF00"/>
                </a:highlight>
              </a:rPr>
              <a:t>Pro:</a:t>
            </a:r>
          </a:p>
          <a:p>
            <a:pPr>
              <a:buFont typeface="Arial" panose="020B0604020202020204" pitchFamily="34" charset="0"/>
              <a:buChar char="•"/>
            </a:pPr>
            <a:endParaRPr lang="en-GB" dirty="0"/>
          </a:p>
          <a:p>
            <a:pPr marL="741168" lvl="1" indent="-285065"/>
            <a:r>
              <a:rPr lang="en-GB" b="1" dirty="0"/>
              <a:t>Patient:</a:t>
            </a:r>
            <a:r>
              <a:rPr lang="en-GB" dirty="0"/>
              <a:t> A 76-year-old with Moderate AD who has difficulty with instrumental ADLs, such as managing finances and medication, but still manages basic ADLs like dressing and eating with some assistance.</a:t>
            </a:r>
          </a:p>
          <a:p>
            <a:pPr marL="456103" lvl="1" indent="0">
              <a:buNone/>
            </a:pPr>
            <a:endParaRPr lang="en-GB" dirty="0"/>
          </a:p>
          <a:p>
            <a:pPr marL="741168" lvl="1" indent="-285065"/>
            <a:r>
              <a:rPr lang="en-GB" b="1" dirty="0"/>
              <a:t>Reason:</a:t>
            </a:r>
            <a:r>
              <a:rPr lang="en-GB" dirty="0"/>
              <a:t> The ADL scale is well-suited to assessing the impact of cognitive decline on daily living tasks, helping to identify the specific areas where the patient needs support.</a:t>
            </a:r>
          </a:p>
          <a:p>
            <a:pPr>
              <a:buFont typeface="Arial" panose="020B0604020202020204" pitchFamily="34" charset="0"/>
              <a:buChar char="•"/>
            </a:pPr>
            <a:endParaRPr lang="en-GB" b="1" dirty="0"/>
          </a:p>
          <a:p>
            <a:endParaRPr lang="en-SI" dirty="0"/>
          </a:p>
        </p:txBody>
      </p:sp>
    </p:spTree>
    <p:extLst>
      <p:ext uri="{BB962C8B-B14F-4D97-AF65-F5344CB8AC3E}">
        <p14:creationId xmlns:p14="http://schemas.microsoft.com/office/powerpoint/2010/main" val="4262215689"/>
      </p:ext>
    </p:extLst>
  </p:cSld>
  <p:clrMapOvr>
    <a:masterClrMapping/>
  </p:clrMapOvr>
  <mc:AlternateContent xmlns:mc="http://schemas.openxmlformats.org/markup-compatibility/2006" xmlns:p14="http://schemas.microsoft.com/office/powerpoint/2010/main">
    <mc:Choice Requires="p14">
      <p:transition spd="slow" p14:dur="2000" advTm="41761"/>
    </mc:Choice>
    <mc:Fallback xmlns="">
      <p:transition spd="slow" advTm="41761"/>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4EB49-8C40-A621-F2AB-759580184D3C}"/>
              </a:ext>
            </a:extLst>
          </p:cNvPr>
          <p:cNvSpPr>
            <a:spLocks noGrp="1"/>
          </p:cNvSpPr>
          <p:nvPr>
            <p:ph type="title"/>
          </p:nvPr>
        </p:nvSpPr>
        <p:spPr/>
        <p:txBody>
          <a:bodyPr/>
          <a:lstStyle/>
          <a:p>
            <a:pPr algn="r"/>
            <a:r>
              <a:rPr lang="en-GB" dirty="0">
                <a:solidFill>
                  <a:srgbClr val="C00000"/>
                </a:solidFill>
              </a:rPr>
              <a:t>Activities of Daily Living (ADL) Scales</a:t>
            </a:r>
            <a:endParaRPr lang="en-SI" dirty="0"/>
          </a:p>
        </p:txBody>
      </p:sp>
      <p:sp>
        <p:nvSpPr>
          <p:cNvPr id="3" name="Content Placeholder 2">
            <a:extLst>
              <a:ext uri="{FF2B5EF4-FFF2-40B4-BE49-F238E27FC236}">
                <a16:creationId xmlns:a16="http://schemas.microsoft.com/office/drawing/2014/main" id="{1963BAF9-F560-2BE2-D54B-E7EE1541DF0F}"/>
              </a:ext>
            </a:extLst>
          </p:cNvPr>
          <p:cNvSpPr>
            <a:spLocks noGrp="1"/>
          </p:cNvSpPr>
          <p:nvPr>
            <p:ph idx="1"/>
          </p:nvPr>
        </p:nvSpPr>
        <p:spPr/>
        <p:txBody>
          <a:bodyPr>
            <a:normAutofit/>
          </a:bodyPr>
          <a:lstStyle/>
          <a:p>
            <a:pPr marL="0" indent="0">
              <a:buNone/>
            </a:pPr>
            <a:r>
              <a:rPr lang="en-GB" b="1" dirty="0">
                <a:highlight>
                  <a:srgbClr val="FF0000"/>
                </a:highlight>
              </a:rPr>
              <a:t>Con:</a:t>
            </a:r>
          </a:p>
          <a:p>
            <a:pPr marL="0" indent="0">
              <a:buNone/>
            </a:pPr>
            <a:endParaRPr lang="en-GB" dirty="0"/>
          </a:p>
          <a:p>
            <a:pPr marL="741168" lvl="1" indent="-285065"/>
            <a:r>
              <a:rPr lang="en-GB" b="1" dirty="0"/>
              <a:t>Patient:</a:t>
            </a:r>
            <a:r>
              <a:rPr lang="en-GB" dirty="0"/>
              <a:t> A 65-year-old with MCI who is still fully independent in all ADLs but notices minor memory issues.</a:t>
            </a:r>
          </a:p>
          <a:p>
            <a:pPr marL="456103" lvl="1" indent="0">
              <a:buNone/>
            </a:pPr>
            <a:endParaRPr lang="en-GB" dirty="0"/>
          </a:p>
          <a:p>
            <a:pPr marL="741168" lvl="1" indent="-285065"/>
            <a:r>
              <a:rPr lang="en-GB" b="1" dirty="0"/>
              <a:t>Reason:</a:t>
            </a:r>
            <a:r>
              <a:rPr lang="en-GB" dirty="0"/>
              <a:t> The ADL scale may not detect subtle functional declines in this patient, as they are still managing all daily activities without assistance, making it less informative.</a:t>
            </a:r>
          </a:p>
          <a:p>
            <a:endParaRPr lang="en-SI" dirty="0"/>
          </a:p>
        </p:txBody>
      </p:sp>
    </p:spTree>
    <p:extLst>
      <p:ext uri="{BB962C8B-B14F-4D97-AF65-F5344CB8AC3E}">
        <p14:creationId xmlns:p14="http://schemas.microsoft.com/office/powerpoint/2010/main" val="4232649668"/>
      </p:ext>
    </p:extLst>
  </p:cSld>
  <p:clrMapOvr>
    <a:masterClrMapping/>
  </p:clrMapOvr>
  <mc:AlternateContent xmlns:mc="http://schemas.openxmlformats.org/markup-compatibility/2006" xmlns:p14="http://schemas.microsoft.com/office/powerpoint/2010/main">
    <mc:Choice Requires="p14">
      <p:transition spd="slow" p14:dur="2000" advTm="32866"/>
    </mc:Choice>
    <mc:Fallback xmlns="">
      <p:transition spd="slow" advTm="32866"/>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2B631-B1D1-6D1C-855C-BE0E6C75C023}"/>
              </a:ext>
            </a:extLst>
          </p:cNvPr>
          <p:cNvSpPr>
            <a:spLocks noGrp="1"/>
          </p:cNvSpPr>
          <p:nvPr>
            <p:ph type="title"/>
          </p:nvPr>
        </p:nvSpPr>
        <p:spPr/>
        <p:txBody>
          <a:bodyPr/>
          <a:lstStyle/>
          <a:p>
            <a:pPr algn="ctr"/>
            <a:r>
              <a:rPr lang="en-GB" dirty="0">
                <a:solidFill>
                  <a:srgbClr val="C00000"/>
                </a:solidFill>
              </a:rPr>
              <a:t>Functional Assessment Staging (FAST)</a:t>
            </a:r>
            <a:endParaRPr lang="en-SI" dirty="0">
              <a:solidFill>
                <a:srgbClr val="C00000"/>
              </a:solidFill>
            </a:endParaRPr>
          </a:p>
        </p:txBody>
      </p:sp>
      <p:sp>
        <p:nvSpPr>
          <p:cNvPr id="3" name="Content Placeholder 2">
            <a:extLst>
              <a:ext uri="{FF2B5EF4-FFF2-40B4-BE49-F238E27FC236}">
                <a16:creationId xmlns:a16="http://schemas.microsoft.com/office/drawing/2014/main" id="{F0A8DC4C-6561-2BE0-5933-CF47FBB473A8}"/>
              </a:ext>
            </a:extLst>
          </p:cNvPr>
          <p:cNvSpPr>
            <a:spLocks noGrp="1"/>
          </p:cNvSpPr>
          <p:nvPr>
            <p:ph idx="1"/>
          </p:nvPr>
        </p:nvSpPr>
        <p:spPr>
          <a:xfrm>
            <a:off x="836127" y="1829595"/>
            <a:ext cx="10489585" cy="4843082"/>
          </a:xfrm>
        </p:spPr>
        <p:txBody>
          <a:bodyPr>
            <a:normAutofit/>
          </a:bodyPr>
          <a:lstStyle/>
          <a:p>
            <a:pPr marL="0" indent="0">
              <a:buNone/>
            </a:pPr>
            <a:r>
              <a:rPr lang="en-GB" dirty="0"/>
              <a:t>A 7-stage scale that describes the progression of functional decline in AD.</a:t>
            </a:r>
          </a:p>
          <a:p>
            <a:pPr>
              <a:buFont typeface="Arial" panose="020B0604020202020204" pitchFamily="34" charset="0"/>
              <a:buChar char="•"/>
            </a:pPr>
            <a:r>
              <a:rPr lang="en-GB" b="1" dirty="0"/>
              <a:t>Pros:</a:t>
            </a:r>
            <a:endParaRPr lang="en-GB" dirty="0"/>
          </a:p>
          <a:p>
            <a:pPr marL="741168" lvl="1" indent="-285065"/>
            <a:r>
              <a:rPr lang="en-GB" dirty="0"/>
              <a:t>Clearly delineates stages of functional decline.</a:t>
            </a:r>
          </a:p>
          <a:p>
            <a:pPr marL="741168" lvl="1" indent="-285065"/>
            <a:r>
              <a:rPr lang="en-GB" dirty="0"/>
              <a:t>Can be used to predict progression and care needs.</a:t>
            </a:r>
          </a:p>
          <a:p>
            <a:pPr>
              <a:buFont typeface="Arial" panose="020B0604020202020204" pitchFamily="34" charset="0"/>
              <a:buChar char="•"/>
            </a:pPr>
            <a:r>
              <a:rPr lang="en-GB" b="1" dirty="0"/>
              <a:t>Cons:</a:t>
            </a:r>
            <a:endParaRPr lang="en-GB" dirty="0"/>
          </a:p>
          <a:p>
            <a:pPr marL="741168" lvl="1" indent="-285065"/>
            <a:r>
              <a:rPr lang="en-GB" dirty="0"/>
              <a:t>Does not provide detailed information on specific daily activities.</a:t>
            </a:r>
          </a:p>
          <a:p>
            <a:pPr marL="741168" lvl="1" indent="-285065"/>
            <a:r>
              <a:rPr lang="en-GB" dirty="0"/>
              <a:t>Less sensitive to changes within stages.</a:t>
            </a:r>
          </a:p>
          <a:p>
            <a:pPr marL="0" indent="0">
              <a:buNone/>
            </a:pPr>
            <a:endParaRPr lang="en-GB" b="1" dirty="0"/>
          </a:p>
          <a:p>
            <a:pPr marL="0" indent="0">
              <a:buNone/>
            </a:pPr>
            <a:r>
              <a:rPr lang="en-GB" b="1" dirty="0"/>
              <a:t>Population/Stage:</a:t>
            </a:r>
            <a:r>
              <a:rPr lang="en-GB" dirty="0"/>
              <a:t> Best suited for Moderate to Severe AD; useful in tracking progression over time.</a:t>
            </a:r>
          </a:p>
          <a:p>
            <a:endParaRPr lang="en-SI" dirty="0"/>
          </a:p>
        </p:txBody>
      </p:sp>
    </p:spTree>
    <p:extLst>
      <p:ext uri="{BB962C8B-B14F-4D97-AF65-F5344CB8AC3E}">
        <p14:creationId xmlns:p14="http://schemas.microsoft.com/office/powerpoint/2010/main" val="1661771298"/>
      </p:ext>
    </p:extLst>
  </p:cSld>
  <p:clrMapOvr>
    <a:masterClrMapping/>
  </p:clrMapOvr>
  <mc:AlternateContent xmlns:mc="http://schemas.openxmlformats.org/markup-compatibility/2006" xmlns:p14="http://schemas.microsoft.com/office/powerpoint/2010/main">
    <mc:Choice Requires="p14">
      <p:transition spd="slow" p14:dur="2000" advTm="51383"/>
    </mc:Choice>
    <mc:Fallback xmlns="">
      <p:transition spd="slow" advTm="51383"/>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949BF-E318-6104-00E8-CD7A3E93BE52}"/>
              </a:ext>
            </a:extLst>
          </p:cNvPr>
          <p:cNvSpPr>
            <a:spLocks noGrp="1"/>
          </p:cNvSpPr>
          <p:nvPr>
            <p:ph type="title"/>
          </p:nvPr>
        </p:nvSpPr>
        <p:spPr/>
        <p:txBody>
          <a:bodyPr/>
          <a:lstStyle/>
          <a:p>
            <a:pPr algn="ctr"/>
            <a:r>
              <a:rPr lang="en-GB" dirty="0">
                <a:solidFill>
                  <a:srgbClr val="C00000"/>
                </a:solidFill>
              </a:rPr>
              <a:t>Functional Assessment Staging (FAST)</a:t>
            </a:r>
            <a:endParaRPr lang="en-SI" dirty="0">
              <a:solidFill>
                <a:srgbClr val="C00000"/>
              </a:solidFill>
            </a:endParaRPr>
          </a:p>
        </p:txBody>
      </p:sp>
      <p:sp>
        <p:nvSpPr>
          <p:cNvPr id="3" name="Content Placeholder 2">
            <a:extLst>
              <a:ext uri="{FF2B5EF4-FFF2-40B4-BE49-F238E27FC236}">
                <a16:creationId xmlns:a16="http://schemas.microsoft.com/office/drawing/2014/main" id="{C8B387B0-9251-7911-D8B5-53284509C94C}"/>
              </a:ext>
            </a:extLst>
          </p:cNvPr>
          <p:cNvSpPr>
            <a:spLocks noGrp="1"/>
          </p:cNvSpPr>
          <p:nvPr>
            <p:ph idx="1"/>
          </p:nvPr>
        </p:nvSpPr>
        <p:spPr/>
        <p:txBody>
          <a:bodyPr>
            <a:normAutofit/>
          </a:bodyPr>
          <a:lstStyle/>
          <a:p>
            <a:pPr marL="0" indent="0">
              <a:buNone/>
            </a:pPr>
            <a:r>
              <a:rPr lang="en-GB" b="1" dirty="0">
                <a:highlight>
                  <a:srgbClr val="00FF00"/>
                </a:highlight>
              </a:rPr>
              <a:t>Pro:</a:t>
            </a:r>
          </a:p>
          <a:p>
            <a:pPr marL="0" indent="0">
              <a:buNone/>
            </a:pPr>
            <a:endParaRPr lang="en-GB" dirty="0"/>
          </a:p>
          <a:p>
            <a:pPr marL="741168" lvl="1" indent="-285065"/>
            <a:r>
              <a:rPr lang="en-GB" b="1" dirty="0"/>
              <a:t>Patient:</a:t>
            </a:r>
            <a:r>
              <a:rPr lang="en-GB" dirty="0"/>
              <a:t> An 80-year-old with Severe AD who is completely dependent on others for basic ADLs, such as toileting and feeding. The patient has significant cognitive and functional decline, with minimal verbal communication.</a:t>
            </a:r>
          </a:p>
          <a:p>
            <a:pPr marL="456103" lvl="1" indent="0">
              <a:buNone/>
            </a:pPr>
            <a:endParaRPr lang="en-GB" dirty="0"/>
          </a:p>
          <a:p>
            <a:pPr marL="741168" lvl="1" indent="-285065"/>
            <a:r>
              <a:rPr lang="en-GB" b="1" dirty="0"/>
              <a:t>Reason:</a:t>
            </a:r>
            <a:r>
              <a:rPr lang="en-GB" dirty="0"/>
              <a:t> FAST provides a clear staging system to track the progression of functional decline in this patient, aiding in care planning and decision-making.</a:t>
            </a:r>
          </a:p>
          <a:p>
            <a:pPr marL="0" indent="0">
              <a:buNone/>
            </a:pPr>
            <a:endParaRPr lang="en-SI" dirty="0"/>
          </a:p>
        </p:txBody>
      </p:sp>
    </p:spTree>
    <p:extLst>
      <p:ext uri="{BB962C8B-B14F-4D97-AF65-F5344CB8AC3E}">
        <p14:creationId xmlns:p14="http://schemas.microsoft.com/office/powerpoint/2010/main" val="1723085645"/>
      </p:ext>
    </p:extLst>
  </p:cSld>
  <p:clrMapOvr>
    <a:masterClrMapping/>
  </p:clrMapOvr>
  <mc:AlternateContent xmlns:mc="http://schemas.openxmlformats.org/markup-compatibility/2006" xmlns:p14="http://schemas.microsoft.com/office/powerpoint/2010/main">
    <mc:Choice Requires="p14">
      <p:transition spd="slow" p14:dur="2000" advTm="39167"/>
    </mc:Choice>
    <mc:Fallback xmlns="">
      <p:transition spd="slow" advTm="39167"/>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949BF-E318-6104-00E8-CD7A3E93BE52}"/>
              </a:ext>
            </a:extLst>
          </p:cNvPr>
          <p:cNvSpPr>
            <a:spLocks noGrp="1"/>
          </p:cNvSpPr>
          <p:nvPr>
            <p:ph type="title"/>
          </p:nvPr>
        </p:nvSpPr>
        <p:spPr/>
        <p:txBody>
          <a:bodyPr/>
          <a:lstStyle/>
          <a:p>
            <a:pPr algn="ctr"/>
            <a:r>
              <a:rPr lang="en-GB" dirty="0">
                <a:solidFill>
                  <a:srgbClr val="C00000"/>
                </a:solidFill>
              </a:rPr>
              <a:t>Activities of Daily Living (ADL) Scales</a:t>
            </a:r>
            <a:endParaRPr lang="en-SI" dirty="0"/>
          </a:p>
        </p:txBody>
      </p:sp>
      <p:sp>
        <p:nvSpPr>
          <p:cNvPr id="3" name="Content Placeholder 2">
            <a:extLst>
              <a:ext uri="{FF2B5EF4-FFF2-40B4-BE49-F238E27FC236}">
                <a16:creationId xmlns:a16="http://schemas.microsoft.com/office/drawing/2014/main" id="{C8B387B0-9251-7911-D8B5-53284509C94C}"/>
              </a:ext>
            </a:extLst>
          </p:cNvPr>
          <p:cNvSpPr>
            <a:spLocks noGrp="1"/>
          </p:cNvSpPr>
          <p:nvPr>
            <p:ph idx="1"/>
          </p:nvPr>
        </p:nvSpPr>
        <p:spPr/>
        <p:txBody>
          <a:bodyPr>
            <a:normAutofit/>
          </a:bodyPr>
          <a:lstStyle/>
          <a:p>
            <a:pPr marL="0" indent="0">
              <a:buNone/>
            </a:pPr>
            <a:r>
              <a:rPr lang="en-GB" b="1" dirty="0">
                <a:highlight>
                  <a:srgbClr val="FF0000"/>
                </a:highlight>
              </a:rPr>
              <a:t>Con:</a:t>
            </a:r>
          </a:p>
          <a:p>
            <a:pPr marL="0" indent="0">
              <a:buNone/>
            </a:pPr>
            <a:endParaRPr lang="en-GB" dirty="0"/>
          </a:p>
          <a:p>
            <a:pPr marL="741168" lvl="1" indent="-285065"/>
            <a:r>
              <a:rPr lang="en-GB" b="1" dirty="0"/>
              <a:t>Patient:</a:t>
            </a:r>
            <a:r>
              <a:rPr lang="en-GB" dirty="0"/>
              <a:t> A 70-year-old with Mild AD who still performs most ADLs independently but needs help with complex tasks like managing finances.</a:t>
            </a:r>
          </a:p>
          <a:p>
            <a:pPr marL="456103" lvl="1" indent="0">
              <a:buNone/>
            </a:pPr>
            <a:endParaRPr lang="en-GB" dirty="0"/>
          </a:p>
          <a:p>
            <a:pPr marL="741168" lvl="1" indent="-285065"/>
            <a:r>
              <a:rPr lang="en-GB" b="1" dirty="0"/>
              <a:t>Reason:</a:t>
            </a:r>
            <a:r>
              <a:rPr lang="en-GB" dirty="0"/>
              <a:t> FAST may be too broad and not sensitive enough to capture the specific functional impairments in this patient, making it less useful for early-stage AD.</a:t>
            </a:r>
          </a:p>
          <a:p>
            <a:endParaRPr lang="en-SI" dirty="0"/>
          </a:p>
        </p:txBody>
      </p:sp>
    </p:spTree>
    <p:extLst>
      <p:ext uri="{BB962C8B-B14F-4D97-AF65-F5344CB8AC3E}">
        <p14:creationId xmlns:p14="http://schemas.microsoft.com/office/powerpoint/2010/main" val="3663344604"/>
      </p:ext>
    </p:extLst>
  </p:cSld>
  <p:clrMapOvr>
    <a:masterClrMapping/>
  </p:clrMapOvr>
  <mc:AlternateContent xmlns:mc="http://schemas.openxmlformats.org/markup-compatibility/2006" xmlns:p14="http://schemas.microsoft.com/office/powerpoint/2010/main">
    <mc:Choice Requires="p14">
      <p:transition spd="slow" p14:dur="2000" advTm="33550"/>
    </mc:Choice>
    <mc:Fallback xmlns="">
      <p:transition spd="slow" advTm="3355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A929A-A034-7DB6-5870-158D3B8590D5}"/>
              </a:ext>
            </a:extLst>
          </p:cNvPr>
          <p:cNvSpPr>
            <a:spLocks noGrp="1"/>
          </p:cNvSpPr>
          <p:nvPr>
            <p:ph type="title"/>
          </p:nvPr>
        </p:nvSpPr>
        <p:spPr/>
        <p:txBody>
          <a:bodyPr/>
          <a:lstStyle/>
          <a:p>
            <a:pPr algn="ctr"/>
            <a:r>
              <a:rPr lang="en-GB" dirty="0">
                <a:solidFill>
                  <a:srgbClr val="C00000"/>
                </a:solidFill>
              </a:rPr>
              <a:t>Disability Assessment for Dementia (DAD)</a:t>
            </a:r>
            <a:endParaRPr lang="en-SI" dirty="0">
              <a:solidFill>
                <a:srgbClr val="C00000"/>
              </a:solidFill>
            </a:endParaRPr>
          </a:p>
        </p:txBody>
      </p:sp>
      <p:sp>
        <p:nvSpPr>
          <p:cNvPr id="3" name="Content Placeholder 2">
            <a:extLst>
              <a:ext uri="{FF2B5EF4-FFF2-40B4-BE49-F238E27FC236}">
                <a16:creationId xmlns:a16="http://schemas.microsoft.com/office/drawing/2014/main" id="{01A682FD-6913-4023-DD33-8ECDB1FB62DD}"/>
              </a:ext>
            </a:extLst>
          </p:cNvPr>
          <p:cNvSpPr>
            <a:spLocks noGrp="1"/>
          </p:cNvSpPr>
          <p:nvPr>
            <p:ph idx="1"/>
          </p:nvPr>
        </p:nvSpPr>
        <p:spPr>
          <a:xfrm>
            <a:off x="836126" y="1825625"/>
            <a:ext cx="10489586" cy="3454298"/>
          </a:xfrm>
        </p:spPr>
        <p:txBody>
          <a:bodyPr>
            <a:normAutofit fontScale="92500" lnSpcReduction="20000"/>
          </a:bodyPr>
          <a:lstStyle/>
          <a:p>
            <a:pPr marL="0" indent="0">
              <a:buNone/>
            </a:pPr>
            <a:r>
              <a:rPr lang="en-GB" dirty="0"/>
              <a:t>Focuses on assessing both basic and instrumental ADLs in patients with dementia.</a:t>
            </a:r>
          </a:p>
          <a:p>
            <a:pPr>
              <a:buFont typeface="Arial" panose="020B0604020202020204" pitchFamily="34" charset="0"/>
              <a:buChar char="•"/>
            </a:pPr>
            <a:r>
              <a:rPr lang="en-GB" b="1" dirty="0"/>
              <a:t>Pros:</a:t>
            </a:r>
            <a:endParaRPr lang="en-GB" dirty="0"/>
          </a:p>
          <a:p>
            <a:pPr marL="741168" lvl="1" indent="-285065"/>
            <a:r>
              <a:rPr lang="en-GB" dirty="0"/>
              <a:t>Combines cognitive and functional assessment, providing a more holistic view.</a:t>
            </a:r>
          </a:p>
          <a:p>
            <a:pPr marL="741168" lvl="1" indent="-285065"/>
            <a:r>
              <a:rPr lang="en-GB" dirty="0"/>
              <a:t>Validated for use in AD patients.</a:t>
            </a:r>
          </a:p>
          <a:p>
            <a:pPr>
              <a:buFont typeface="Arial" panose="020B0604020202020204" pitchFamily="34" charset="0"/>
              <a:buChar char="•"/>
            </a:pPr>
            <a:r>
              <a:rPr lang="en-GB" b="1" dirty="0"/>
              <a:t>Cons:</a:t>
            </a:r>
            <a:endParaRPr lang="en-GB" dirty="0"/>
          </a:p>
          <a:p>
            <a:pPr marL="741168" lvl="1" indent="-285065"/>
            <a:r>
              <a:rPr lang="en-GB" dirty="0"/>
              <a:t>Lengthy and may require caregiver input, introducing potential bias.</a:t>
            </a:r>
          </a:p>
          <a:p>
            <a:pPr marL="0" indent="0">
              <a:buNone/>
            </a:pPr>
            <a:endParaRPr lang="en-GB" b="1" dirty="0"/>
          </a:p>
          <a:p>
            <a:pPr marL="0" indent="0">
              <a:buNone/>
            </a:pPr>
            <a:r>
              <a:rPr lang="en-GB" b="1" dirty="0"/>
              <a:t>Population/Stage:</a:t>
            </a:r>
            <a:r>
              <a:rPr lang="en-GB" dirty="0"/>
              <a:t> Ideal for Moderate AD; useful in tracking functional decline over time.</a:t>
            </a:r>
          </a:p>
          <a:p>
            <a:endParaRPr lang="en-SI" dirty="0"/>
          </a:p>
        </p:txBody>
      </p:sp>
    </p:spTree>
    <p:extLst>
      <p:ext uri="{BB962C8B-B14F-4D97-AF65-F5344CB8AC3E}">
        <p14:creationId xmlns:p14="http://schemas.microsoft.com/office/powerpoint/2010/main" val="2367369212"/>
      </p:ext>
    </p:extLst>
  </p:cSld>
  <p:clrMapOvr>
    <a:masterClrMapping/>
  </p:clrMapOvr>
  <mc:AlternateContent xmlns:mc="http://schemas.openxmlformats.org/markup-compatibility/2006" xmlns:p14="http://schemas.microsoft.com/office/powerpoint/2010/main">
    <mc:Choice Requires="p14">
      <p:transition spd="slow" p14:dur="2000" advTm="47782"/>
    </mc:Choice>
    <mc:Fallback xmlns="">
      <p:transition spd="slow" advTm="47782"/>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2CB2A-2E64-EAF0-EB11-FF4C8B97BCBD}"/>
              </a:ext>
            </a:extLst>
          </p:cNvPr>
          <p:cNvSpPr>
            <a:spLocks noGrp="1"/>
          </p:cNvSpPr>
          <p:nvPr>
            <p:ph type="title"/>
          </p:nvPr>
        </p:nvSpPr>
        <p:spPr/>
        <p:txBody>
          <a:bodyPr/>
          <a:lstStyle/>
          <a:p>
            <a:pPr algn="ctr"/>
            <a:r>
              <a:rPr lang="en-GB" dirty="0">
                <a:solidFill>
                  <a:srgbClr val="C00000"/>
                </a:solidFill>
              </a:rPr>
              <a:t>Disability Assessment for Dementia (DAD)</a:t>
            </a:r>
            <a:endParaRPr lang="en-SI" dirty="0">
              <a:solidFill>
                <a:srgbClr val="C00000"/>
              </a:solidFill>
            </a:endParaRPr>
          </a:p>
        </p:txBody>
      </p:sp>
      <p:sp>
        <p:nvSpPr>
          <p:cNvPr id="3" name="Content Placeholder 2">
            <a:extLst>
              <a:ext uri="{FF2B5EF4-FFF2-40B4-BE49-F238E27FC236}">
                <a16:creationId xmlns:a16="http://schemas.microsoft.com/office/drawing/2014/main" id="{42C57C80-605D-2693-2B2E-2B5EF80CDD61}"/>
              </a:ext>
            </a:extLst>
          </p:cNvPr>
          <p:cNvSpPr>
            <a:spLocks noGrp="1"/>
          </p:cNvSpPr>
          <p:nvPr>
            <p:ph idx="1"/>
          </p:nvPr>
        </p:nvSpPr>
        <p:spPr>
          <a:xfrm>
            <a:off x="836126" y="1389934"/>
            <a:ext cx="10489586" cy="4351338"/>
          </a:xfrm>
        </p:spPr>
        <p:txBody>
          <a:bodyPr>
            <a:normAutofit/>
          </a:bodyPr>
          <a:lstStyle/>
          <a:p>
            <a:pPr marL="0" indent="0">
              <a:buNone/>
            </a:pPr>
            <a:r>
              <a:rPr lang="en-GB" b="1" dirty="0">
                <a:highlight>
                  <a:srgbClr val="00FF00"/>
                </a:highlight>
              </a:rPr>
              <a:t>Pro:</a:t>
            </a:r>
          </a:p>
          <a:p>
            <a:pPr marL="0" indent="0">
              <a:buNone/>
            </a:pPr>
            <a:endParaRPr lang="en-GB" dirty="0"/>
          </a:p>
          <a:p>
            <a:pPr marL="741168" lvl="1" indent="-285065"/>
            <a:r>
              <a:rPr lang="en-GB" b="1" dirty="0"/>
              <a:t>Patient:</a:t>
            </a:r>
            <a:r>
              <a:rPr lang="en-GB" dirty="0"/>
              <a:t> A 74-year-old with Moderate AD, experiencing difficulties with both cognitive tasks and functional activities, such as remembering to take medications and preparing meals.</a:t>
            </a:r>
          </a:p>
          <a:p>
            <a:pPr marL="456103" lvl="1" indent="0">
              <a:buNone/>
            </a:pPr>
            <a:endParaRPr lang="en-GB" dirty="0"/>
          </a:p>
          <a:p>
            <a:pPr marL="741168" lvl="1" indent="-285065"/>
            <a:r>
              <a:rPr lang="en-GB" b="1" dirty="0"/>
              <a:t>Reason:</a:t>
            </a:r>
            <a:r>
              <a:rPr lang="en-GB" dirty="0"/>
              <a:t> DAD’s comprehensive assessment of both cognitive and functional abilities makes it ideal for understanding the full impact of the disease on this patient’s daily life.</a:t>
            </a:r>
          </a:p>
          <a:p>
            <a:endParaRPr lang="en-SI" dirty="0"/>
          </a:p>
        </p:txBody>
      </p:sp>
    </p:spTree>
    <p:extLst>
      <p:ext uri="{BB962C8B-B14F-4D97-AF65-F5344CB8AC3E}">
        <p14:creationId xmlns:p14="http://schemas.microsoft.com/office/powerpoint/2010/main" val="223315038"/>
      </p:ext>
    </p:extLst>
  </p:cSld>
  <p:clrMapOvr>
    <a:masterClrMapping/>
  </p:clrMapOvr>
  <mc:AlternateContent xmlns:mc="http://schemas.openxmlformats.org/markup-compatibility/2006" xmlns:p14="http://schemas.microsoft.com/office/powerpoint/2010/main">
    <mc:Choice Requires="p14">
      <p:transition spd="slow" p14:dur="2000" advTm="35631"/>
    </mc:Choice>
    <mc:Fallback xmlns="">
      <p:transition spd="slow" advTm="35631"/>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9E054-52B4-487A-C2AE-2069E63639E6}"/>
              </a:ext>
            </a:extLst>
          </p:cNvPr>
          <p:cNvSpPr>
            <a:spLocks noGrp="1"/>
          </p:cNvSpPr>
          <p:nvPr>
            <p:ph type="title"/>
          </p:nvPr>
        </p:nvSpPr>
        <p:spPr>
          <a:xfrm>
            <a:off x="836126" y="0"/>
            <a:ext cx="10489586" cy="1325563"/>
          </a:xfrm>
        </p:spPr>
        <p:txBody>
          <a:bodyPr/>
          <a:lstStyle/>
          <a:p>
            <a:pPr algn="ctr"/>
            <a:r>
              <a:rPr lang="en-GB" dirty="0">
                <a:solidFill>
                  <a:srgbClr val="C00000"/>
                </a:solidFill>
              </a:rPr>
              <a:t>Stages of AD</a:t>
            </a:r>
            <a:endParaRPr lang="en-SI" dirty="0">
              <a:solidFill>
                <a:srgbClr val="C00000"/>
              </a:solidFill>
            </a:endParaRPr>
          </a:p>
        </p:txBody>
      </p:sp>
      <p:sp>
        <p:nvSpPr>
          <p:cNvPr id="3" name="Content Placeholder 2">
            <a:extLst>
              <a:ext uri="{FF2B5EF4-FFF2-40B4-BE49-F238E27FC236}">
                <a16:creationId xmlns:a16="http://schemas.microsoft.com/office/drawing/2014/main" id="{DABBB575-259B-C4C0-D208-BBE1F0417A8D}"/>
              </a:ext>
            </a:extLst>
          </p:cNvPr>
          <p:cNvSpPr>
            <a:spLocks noGrp="1"/>
          </p:cNvSpPr>
          <p:nvPr>
            <p:ph idx="1"/>
          </p:nvPr>
        </p:nvSpPr>
        <p:spPr>
          <a:xfrm>
            <a:off x="836126" y="1117703"/>
            <a:ext cx="10489586" cy="4351338"/>
          </a:xfrm>
        </p:spPr>
        <p:txBody>
          <a:bodyPr>
            <a:normAutofit/>
          </a:bodyPr>
          <a:lstStyle/>
          <a:p>
            <a:pPr>
              <a:buFont typeface="Arial" panose="020B0604020202020204" pitchFamily="34" charset="0"/>
              <a:buChar char="•"/>
            </a:pPr>
            <a:r>
              <a:rPr lang="en-GB" b="1" dirty="0"/>
              <a:t>Preclinical:</a:t>
            </a:r>
            <a:r>
              <a:rPr lang="en-GB" dirty="0"/>
              <a:t> No symptoms but pathological changes (e.g., amyloid plaques).</a:t>
            </a:r>
          </a:p>
          <a:p>
            <a:pPr>
              <a:buFont typeface="Arial" panose="020B0604020202020204" pitchFamily="34" charset="0"/>
              <a:buChar char="•"/>
            </a:pPr>
            <a:r>
              <a:rPr lang="en-GB" b="1" dirty="0"/>
              <a:t>Mild Cognitive Impairment (MCI):</a:t>
            </a:r>
            <a:r>
              <a:rPr lang="en-GB" dirty="0"/>
              <a:t> Memory lapses, mild cognitive deficits.</a:t>
            </a:r>
          </a:p>
          <a:p>
            <a:pPr>
              <a:buFont typeface="Arial" panose="020B0604020202020204" pitchFamily="34" charset="0"/>
              <a:buChar char="•"/>
            </a:pPr>
            <a:r>
              <a:rPr lang="en-GB" b="1" dirty="0"/>
              <a:t>Mild AD:</a:t>
            </a:r>
            <a:r>
              <a:rPr lang="en-GB" dirty="0"/>
              <a:t> Noticeable cognitive decline affecting daily activities.</a:t>
            </a:r>
          </a:p>
          <a:p>
            <a:pPr>
              <a:buFont typeface="Arial" panose="020B0604020202020204" pitchFamily="34" charset="0"/>
              <a:buChar char="•"/>
            </a:pPr>
            <a:r>
              <a:rPr lang="en-GB" b="1" dirty="0"/>
              <a:t>Moderate AD:</a:t>
            </a:r>
            <a:r>
              <a:rPr lang="en-GB" dirty="0"/>
              <a:t> Significant memory loss, confusion, and functional impairments.</a:t>
            </a:r>
          </a:p>
          <a:p>
            <a:pPr>
              <a:buFont typeface="Arial" panose="020B0604020202020204" pitchFamily="34" charset="0"/>
              <a:buChar char="•"/>
            </a:pPr>
            <a:r>
              <a:rPr lang="en-GB" b="1" dirty="0"/>
              <a:t>Severe AD:</a:t>
            </a:r>
            <a:r>
              <a:rPr lang="en-GB" dirty="0"/>
              <a:t> Complete dependence on others, severe cognitive and functional decline.</a:t>
            </a:r>
          </a:p>
          <a:p>
            <a:endParaRPr lang="en-SI" dirty="0"/>
          </a:p>
        </p:txBody>
      </p:sp>
    </p:spTree>
    <p:extLst>
      <p:ext uri="{BB962C8B-B14F-4D97-AF65-F5344CB8AC3E}">
        <p14:creationId xmlns:p14="http://schemas.microsoft.com/office/powerpoint/2010/main" val="3674649971"/>
      </p:ext>
    </p:extLst>
  </p:cSld>
  <p:clrMapOvr>
    <a:masterClrMapping/>
  </p:clrMapOvr>
  <mc:AlternateContent xmlns:mc="http://schemas.openxmlformats.org/markup-compatibility/2006" xmlns:p14="http://schemas.microsoft.com/office/powerpoint/2010/main">
    <mc:Choice Requires="p14">
      <p:transition spd="slow" p14:dur="2000" advTm="57311"/>
    </mc:Choice>
    <mc:Fallback xmlns="">
      <p:transition spd="slow" advTm="57311"/>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2CB2A-2E64-EAF0-EB11-FF4C8B97BCBD}"/>
              </a:ext>
            </a:extLst>
          </p:cNvPr>
          <p:cNvSpPr>
            <a:spLocks noGrp="1"/>
          </p:cNvSpPr>
          <p:nvPr>
            <p:ph type="title"/>
          </p:nvPr>
        </p:nvSpPr>
        <p:spPr/>
        <p:txBody>
          <a:bodyPr/>
          <a:lstStyle/>
          <a:p>
            <a:pPr algn="ctr"/>
            <a:r>
              <a:rPr lang="en-GB" dirty="0">
                <a:solidFill>
                  <a:srgbClr val="C00000"/>
                </a:solidFill>
              </a:rPr>
              <a:t>Disability Assessment for Dementia (DAD)</a:t>
            </a:r>
            <a:endParaRPr lang="en-SI" dirty="0">
              <a:solidFill>
                <a:srgbClr val="C00000"/>
              </a:solidFill>
            </a:endParaRPr>
          </a:p>
        </p:txBody>
      </p:sp>
      <p:sp>
        <p:nvSpPr>
          <p:cNvPr id="3" name="Content Placeholder 2">
            <a:extLst>
              <a:ext uri="{FF2B5EF4-FFF2-40B4-BE49-F238E27FC236}">
                <a16:creationId xmlns:a16="http://schemas.microsoft.com/office/drawing/2014/main" id="{42C57C80-605D-2693-2B2E-2B5EF80CDD61}"/>
              </a:ext>
            </a:extLst>
          </p:cNvPr>
          <p:cNvSpPr>
            <a:spLocks noGrp="1"/>
          </p:cNvSpPr>
          <p:nvPr>
            <p:ph idx="1"/>
          </p:nvPr>
        </p:nvSpPr>
        <p:spPr/>
        <p:txBody>
          <a:bodyPr>
            <a:normAutofit/>
          </a:bodyPr>
          <a:lstStyle/>
          <a:p>
            <a:pPr marL="0" indent="0">
              <a:buNone/>
            </a:pPr>
            <a:r>
              <a:rPr lang="en-GB" b="1" dirty="0">
                <a:highlight>
                  <a:srgbClr val="FF0000"/>
                </a:highlight>
              </a:rPr>
              <a:t>Con:</a:t>
            </a:r>
          </a:p>
          <a:p>
            <a:pPr marL="0" indent="0">
              <a:buNone/>
            </a:pPr>
            <a:endParaRPr lang="en-GB" dirty="0"/>
          </a:p>
          <a:p>
            <a:pPr marL="741168" lvl="1" indent="-285065"/>
            <a:r>
              <a:rPr lang="en-GB" b="1" dirty="0"/>
              <a:t>Patient:</a:t>
            </a:r>
            <a:r>
              <a:rPr lang="en-GB" dirty="0"/>
              <a:t> An 82-year-old with Severe AD who is bedridden and has lost the ability to perform any ADLs independently.</a:t>
            </a:r>
          </a:p>
          <a:p>
            <a:pPr marL="456103" lvl="1" indent="0">
              <a:buNone/>
            </a:pPr>
            <a:endParaRPr lang="en-GB" dirty="0"/>
          </a:p>
          <a:p>
            <a:pPr marL="741168" lvl="1" indent="-285065"/>
            <a:r>
              <a:rPr lang="en-GB" b="1" dirty="0"/>
              <a:t>Reason:</a:t>
            </a:r>
            <a:r>
              <a:rPr lang="en-GB" dirty="0"/>
              <a:t> The DAD may be too detailed and burdensome for assessing a patient at this advanced stage, where a simpler scale focused on basic ADLs might be more appropriate.</a:t>
            </a:r>
          </a:p>
          <a:p>
            <a:endParaRPr lang="en-SI" dirty="0"/>
          </a:p>
        </p:txBody>
      </p:sp>
    </p:spTree>
    <p:extLst>
      <p:ext uri="{BB962C8B-B14F-4D97-AF65-F5344CB8AC3E}">
        <p14:creationId xmlns:p14="http://schemas.microsoft.com/office/powerpoint/2010/main" val="2829866682"/>
      </p:ext>
    </p:extLst>
  </p:cSld>
  <p:clrMapOvr>
    <a:masterClrMapping/>
  </p:clrMapOvr>
  <mc:AlternateContent xmlns:mc="http://schemas.openxmlformats.org/markup-compatibility/2006" xmlns:p14="http://schemas.microsoft.com/office/powerpoint/2010/main">
    <mc:Choice Requires="p14">
      <p:transition spd="slow" p14:dur="2000" advTm="32700"/>
    </mc:Choice>
    <mc:Fallback xmlns="">
      <p:transition spd="slow" advTm="327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C2A03-51FD-AAFC-8FE2-D5F4DBAAEE72}"/>
              </a:ext>
            </a:extLst>
          </p:cNvPr>
          <p:cNvSpPr>
            <a:spLocks noGrp="1"/>
          </p:cNvSpPr>
          <p:nvPr>
            <p:ph type="title"/>
          </p:nvPr>
        </p:nvSpPr>
        <p:spPr>
          <a:xfrm>
            <a:off x="836126" y="0"/>
            <a:ext cx="10489586" cy="1325563"/>
          </a:xfrm>
        </p:spPr>
        <p:txBody>
          <a:bodyPr/>
          <a:lstStyle/>
          <a:p>
            <a:pPr algn="ctr"/>
            <a:r>
              <a:rPr lang="en-GB" dirty="0">
                <a:solidFill>
                  <a:srgbClr val="C00000"/>
                </a:solidFill>
              </a:rPr>
              <a:t>Comparative Analysis of Functional Scales</a:t>
            </a:r>
            <a:endParaRPr lang="en-SI" dirty="0">
              <a:solidFill>
                <a:srgbClr val="C00000"/>
              </a:solidFill>
            </a:endParaRPr>
          </a:p>
        </p:txBody>
      </p:sp>
      <p:sp>
        <p:nvSpPr>
          <p:cNvPr id="3" name="Content Placeholder 2">
            <a:extLst>
              <a:ext uri="{FF2B5EF4-FFF2-40B4-BE49-F238E27FC236}">
                <a16:creationId xmlns:a16="http://schemas.microsoft.com/office/drawing/2014/main" id="{9669C449-C285-1E20-FA07-85F09277C2DF}"/>
              </a:ext>
            </a:extLst>
          </p:cNvPr>
          <p:cNvSpPr>
            <a:spLocks noGrp="1"/>
          </p:cNvSpPr>
          <p:nvPr>
            <p:ph idx="1"/>
          </p:nvPr>
        </p:nvSpPr>
        <p:spPr>
          <a:xfrm>
            <a:off x="836126" y="1091381"/>
            <a:ext cx="10489586" cy="3932136"/>
          </a:xfrm>
        </p:spPr>
        <p:txBody>
          <a:bodyPr>
            <a:normAutofit fontScale="85000" lnSpcReduction="10000"/>
          </a:bodyPr>
          <a:lstStyle/>
          <a:p>
            <a:pPr marL="0" indent="0">
              <a:buNone/>
            </a:pPr>
            <a:r>
              <a:rPr lang="en-GB" b="1" dirty="0"/>
              <a:t>ADL Scales vs. FAST:</a:t>
            </a:r>
            <a:endParaRPr lang="en-GB" dirty="0"/>
          </a:p>
          <a:p>
            <a:pPr marL="741168" lvl="1" indent="-285065"/>
            <a:r>
              <a:rPr lang="en-GB" dirty="0"/>
              <a:t>ADL scales provide a detailed view of specific activities, while FAST gives an overview of stages.</a:t>
            </a:r>
          </a:p>
          <a:p>
            <a:pPr marL="0" indent="0">
              <a:buNone/>
            </a:pPr>
            <a:r>
              <a:rPr lang="en-GB" b="1" dirty="0"/>
              <a:t>DAD vs. ADL Scales:</a:t>
            </a:r>
            <a:endParaRPr lang="en-GB" dirty="0"/>
          </a:p>
          <a:p>
            <a:pPr marL="741168" lvl="1" indent="-285065"/>
            <a:r>
              <a:rPr lang="en-GB" dirty="0"/>
              <a:t>DAD is more comprehensive, capturing both basic and instrumental activities with a cognitive context.</a:t>
            </a:r>
          </a:p>
          <a:p>
            <a:pPr marL="456103" lvl="1" indent="0">
              <a:buNone/>
            </a:pPr>
            <a:endParaRPr lang="en-GB" dirty="0"/>
          </a:p>
          <a:p>
            <a:pPr marL="0" indent="0">
              <a:buNone/>
            </a:pPr>
            <a:r>
              <a:rPr lang="en-GB" b="1" dirty="0"/>
              <a:t>Population/Stage:</a:t>
            </a:r>
            <a:r>
              <a:rPr lang="en-GB" dirty="0"/>
              <a:t> </a:t>
            </a:r>
          </a:p>
          <a:p>
            <a:r>
              <a:rPr lang="en-GB" b="1" dirty="0"/>
              <a:t>ADL Scales:</a:t>
            </a:r>
            <a:r>
              <a:rPr lang="en-GB" dirty="0"/>
              <a:t> Moderate to Severe AD.</a:t>
            </a:r>
          </a:p>
          <a:p>
            <a:r>
              <a:rPr lang="en-GB" b="1" dirty="0"/>
              <a:t>FAST:</a:t>
            </a:r>
            <a:r>
              <a:rPr lang="en-GB" dirty="0"/>
              <a:t> Broad staging across all stages, but most useful in Moderate to Severe AD.</a:t>
            </a:r>
          </a:p>
          <a:p>
            <a:r>
              <a:rPr lang="en-GB" b="1" dirty="0"/>
              <a:t>DAD:</a:t>
            </a:r>
            <a:r>
              <a:rPr lang="en-GB" dirty="0"/>
              <a:t> Moderate AD, with a focus on both functional and cognitive aspects</a:t>
            </a:r>
            <a:endParaRPr lang="en-SI" dirty="0"/>
          </a:p>
        </p:txBody>
      </p:sp>
    </p:spTree>
    <p:extLst>
      <p:ext uri="{BB962C8B-B14F-4D97-AF65-F5344CB8AC3E}">
        <p14:creationId xmlns:p14="http://schemas.microsoft.com/office/powerpoint/2010/main" val="1554263802"/>
      </p:ext>
    </p:extLst>
  </p:cSld>
  <p:clrMapOvr>
    <a:masterClrMapping/>
  </p:clrMapOvr>
  <mc:AlternateContent xmlns:mc="http://schemas.openxmlformats.org/markup-compatibility/2006" xmlns:p14="http://schemas.microsoft.com/office/powerpoint/2010/main">
    <mc:Choice Requires="p14">
      <p:transition spd="slow" p14:dur="2000" advTm="60281"/>
    </mc:Choice>
    <mc:Fallback xmlns="">
      <p:transition spd="slow" advTm="60281"/>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27D3E-004A-47F1-DB5D-986B17707F09}"/>
              </a:ext>
            </a:extLst>
          </p:cNvPr>
          <p:cNvSpPr>
            <a:spLocks noGrp="1"/>
          </p:cNvSpPr>
          <p:nvPr>
            <p:ph type="title"/>
          </p:nvPr>
        </p:nvSpPr>
        <p:spPr/>
        <p:txBody>
          <a:bodyPr/>
          <a:lstStyle/>
          <a:p>
            <a:pPr algn="ctr"/>
            <a:r>
              <a:rPr lang="en-GB" dirty="0">
                <a:solidFill>
                  <a:srgbClr val="C00000"/>
                </a:solidFill>
              </a:rPr>
              <a:t>Behavioural Scales</a:t>
            </a:r>
            <a:endParaRPr lang="en-SI" dirty="0">
              <a:solidFill>
                <a:srgbClr val="C00000"/>
              </a:solidFill>
            </a:endParaRPr>
          </a:p>
        </p:txBody>
      </p:sp>
      <p:sp>
        <p:nvSpPr>
          <p:cNvPr id="3" name="Content Placeholder 2">
            <a:extLst>
              <a:ext uri="{FF2B5EF4-FFF2-40B4-BE49-F238E27FC236}">
                <a16:creationId xmlns:a16="http://schemas.microsoft.com/office/drawing/2014/main" id="{D3D9602F-8862-5D3A-D2DA-DA26E0421B36}"/>
              </a:ext>
            </a:extLst>
          </p:cNvPr>
          <p:cNvSpPr>
            <a:spLocks noGrp="1"/>
          </p:cNvSpPr>
          <p:nvPr>
            <p:ph idx="1"/>
          </p:nvPr>
        </p:nvSpPr>
        <p:spPr/>
        <p:txBody>
          <a:bodyPr/>
          <a:lstStyle/>
          <a:p>
            <a:endParaRPr lang="en-SI"/>
          </a:p>
        </p:txBody>
      </p:sp>
    </p:spTree>
    <p:extLst>
      <p:ext uri="{BB962C8B-B14F-4D97-AF65-F5344CB8AC3E}">
        <p14:creationId xmlns:p14="http://schemas.microsoft.com/office/powerpoint/2010/main" val="1070466104"/>
      </p:ext>
    </p:extLst>
  </p:cSld>
  <p:clrMapOvr>
    <a:masterClrMapping/>
  </p:clrMapOvr>
  <mc:AlternateContent xmlns:mc="http://schemas.openxmlformats.org/markup-compatibility/2006" xmlns:p14="http://schemas.microsoft.com/office/powerpoint/2010/main">
    <mc:Choice Requires="p14">
      <p:transition spd="slow" p14:dur="2000" advTm="6260"/>
    </mc:Choice>
    <mc:Fallback xmlns="">
      <p:transition spd="slow" advTm="626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86677-2996-BE84-1DC6-DAE1FF68261B}"/>
              </a:ext>
            </a:extLst>
          </p:cNvPr>
          <p:cNvSpPr>
            <a:spLocks noGrp="1"/>
          </p:cNvSpPr>
          <p:nvPr>
            <p:ph type="title"/>
          </p:nvPr>
        </p:nvSpPr>
        <p:spPr>
          <a:xfrm>
            <a:off x="836126" y="0"/>
            <a:ext cx="10489586" cy="1325563"/>
          </a:xfrm>
        </p:spPr>
        <p:txBody>
          <a:bodyPr/>
          <a:lstStyle/>
          <a:p>
            <a:pPr algn="ctr"/>
            <a:r>
              <a:rPr lang="en-GB" dirty="0" err="1">
                <a:solidFill>
                  <a:srgbClr val="C00000"/>
                </a:solidFill>
              </a:rPr>
              <a:t>Behavioral</a:t>
            </a:r>
            <a:r>
              <a:rPr lang="en-GB" dirty="0">
                <a:solidFill>
                  <a:srgbClr val="C00000"/>
                </a:solidFill>
              </a:rPr>
              <a:t> Scales</a:t>
            </a:r>
            <a:endParaRPr lang="en-SI" dirty="0">
              <a:solidFill>
                <a:srgbClr val="C00000"/>
              </a:solidFill>
            </a:endParaRPr>
          </a:p>
        </p:txBody>
      </p:sp>
      <p:sp>
        <p:nvSpPr>
          <p:cNvPr id="3" name="Content Placeholder 2">
            <a:extLst>
              <a:ext uri="{FF2B5EF4-FFF2-40B4-BE49-F238E27FC236}">
                <a16:creationId xmlns:a16="http://schemas.microsoft.com/office/drawing/2014/main" id="{4E8858D1-31C6-5453-6459-D92E3DD7745D}"/>
              </a:ext>
            </a:extLst>
          </p:cNvPr>
          <p:cNvSpPr>
            <a:spLocks noGrp="1"/>
          </p:cNvSpPr>
          <p:nvPr>
            <p:ph idx="1"/>
          </p:nvPr>
        </p:nvSpPr>
        <p:spPr>
          <a:xfrm>
            <a:off x="836126" y="989884"/>
            <a:ext cx="10489586" cy="4351338"/>
          </a:xfrm>
        </p:spPr>
        <p:txBody>
          <a:bodyPr>
            <a:normAutofit lnSpcReduction="10000"/>
          </a:bodyPr>
          <a:lstStyle/>
          <a:p>
            <a:pPr marL="0" indent="0">
              <a:buNone/>
            </a:pPr>
            <a:r>
              <a:rPr lang="en-GB" dirty="0"/>
              <a:t>Tools designed to measure neuropsychiatric symptoms such as agitation, depression, psychosis, and apathy in AD patients.</a:t>
            </a:r>
          </a:p>
          <a:p>
            <a:pPr marL="0" indent="0">
              <a:buNone/>
            </a:pPr>
            <a:r>
              <a:rPr lang="en-GB" b="1" dirty="0"/>
              <a:t>Importance:</a:t>
            </a:r>
          </a:p>
          <a:p>
            <a:pPr>
              <a:buFont typeface="Arial" panose="020B0604020202020204" pitchFamily="34" charset="0"/>
              <a:buChar char="•"/>
            </a:pPr>
            <a:r>
              <a:rPr lang="en-GB" dirty="0" err="1"/>
              <a:t>Behavioral</a:t>
            </a:r>
            <a:r>
              <a:rPr lang="en-GB" dirty="0"/>
              <a:t> symptoms significantly impact patient quality of life and caregiver burden.</a:t>
            </a:r>
          </a:p>
          <a:p>
            <a:pPr>
              <a:buFont typeface="Arial" panose="020B0604020202020204" pitchFamily="34" charset="0"/>
              <a:buChar char="•"/>
            </a:pPr>
            <a:r>
              <a:rPr lang="en-GB" dirty="0"/>
              <a:t>Managing these symptoms is crucial for improving patient outcomes.</a:t>
            </a:r>
          </a:p>
          <a:p>
            <a:pPr marL="0" indent="0">
              <a:buNone/>
            </a:pPr>
            <a:r>
              <a:rPr lang="en-GB" b="1" dirty="0"/>
              <a:t>Key Considerations:</a:t>
            </a:r>
          </a:p>
          <a:p>
            <a:pPr>
              <a:buFont typeface="Arial" panose="020B0604020202020204" pitchFamily="34" charset="0"/>
              <a:buChar char="•"/>
            </a:pPr>
            <a:r>
              <a:rPr lang="en-GB" dirty="0" err="1"/>
              <a:t>Behavioral</a:t>
            </a:r>
            <a:r>
              <a:rPr lang="en-GB" dirty="0"/>
              <a:t> symptoms can fluctuate and may require repeated assessments.</a:t>
            </a:r>
          </a:p>
          <a:p>
            <a:pPr>
              <a:buFont typeface="Arial" panose="020B0604020202020204" pitchFamily="34" charset="0"/>
              <a:buChar char="•"/>
            </a:pPr>
            <a:r>
              <a:rPr lang="en-GB" dirty="0"/>
              <a:t>Caregiver input is often necessary, which may introduce bias</a:t>
            </a:r>
          </a:p>
          <a:p>
            <a:endParaRPr lang="en-SI" dirty="0"/>
          </a:p>
        </p:txBody>
      </p:sp>
    </p:spTree>
    <p:extLst>
      <p:ext uri="{BB962C8B-B14F-4D97-AF65-F5344CB8AC3E}">
        <p14:creationId xmlns:p14="http://schemas.microsoft.com/office/powerpoint/2010/main" val="2677047538"/>
      </p:ext>
    </p:extLst>
  </p:cSld>
  <p:clrMapOvr>
    <a:masterClrMapping/>
  </p:clrMapOvr>
  <mc:AlternateContent xmlns:mc="http://schemas.openxmlformats.org/markup-compatibility/2006" xmlns:p14="http://schemas.microsoft.com/office/powerpoint/2010/main">
    <mc:Choice Requires="p14">
      <p:transition spd="slow" p14:dur="2000" advTm="44056"/>
    </mc:Choice>
    <mc:Fallback xmlns="">
      <p:transition spd="slow" advTm="44056"/>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10879-FC2E-39CF-B8CD-44495F6262CC}"/>
              </a:ext>
            </a:extLst>
          </p:cNvPr>
          <p:cNvSpPr>
            <a:spLocks noGrp="1"/>
          </p:cNvSpPr>
          <p:nvPr>
            <p:ph type="title"/>
          </p:nvPr>
        </p:nvSpPr>
        <p:spPr>
          <a:xfrm>
            <a:off x="836126" y="18255"/>
            <a:ext cx="10489586" cy="1325563"/>
          </a:xfrm>
        </p:spPr>
        <p:txBody>
          <a:bodyPr/>
          <a:lstStyle/>
          <a:p>
            <a:pPr algn="ctr"/>
            <a:r>
              <a:rPr lang="en-GB" dirty="0">
                <a:solidFill>
                  <a:srgbClr val="C00000"/>
                </a:solidFill>
              </a:rPr>
              <a:t>Neuropsychiatric Inventory (NPI)</a:t>
            </a:r>
            <a:endParaRPr lang="en-SI" dirty="0">
              <a:solidFill>
                <a:srgbClr val="C00000"/>
              </a:solidFill>
            </a:endParaRPr>
          </a:p>
        </p:txBody>
      </p:sp>
      <p:sp>
        <p:nvSpPr>
          <p:cNvPr id="3" name="Content Placeholder 2">
            <a:extLst>
              <a:ext uri="{FF2B5EF4-FFF2-40B4-BE49-F238E27FC236}">
                <a16:creationId xmlns:a16="http://schemas.microsoft.com/office/drawing/2014/main" id="{E06BE234-4EE3-DF29-AD13-2D2F6BDFC40C}"/>
              </a:ext>
            </a:extLst>
          </p:cNvPr>
          <p:cNvSpPr>
            <a:spLocks noGrp="1"/>
          </p:cNvSpPr>
          <p:nvPr>
            <p:ph idx="1"/>
          </p:nvPr>
        </p:nvSpPr>
        <p:spPr>
          <a:xfrm>
            <a:off x="836126" y="1019380"/>
            <a:ext cx="10489586" cy="4351338"/>
          </a:xfrm>
        </p:spPr>
        <p:txBody>
          <a:bodyPr>
            <a:normAutofit/>
          </a:bodyPr>
          <a:lstStyle/>
          <a:p>
            <a:pPr marL="0" indent="0">
              <a:buNone/>
            </a:pPr>
            <a:r>
              <a:rPr lang="en-GB" dirty="0"/>
              <a:t>Assesses a broad range of </a:t>
            </a:r>
            <a:r>
              <a:rPr lang="en-GB" dirty="0" err="1"/>
              <a:t>behavioral</a:t>
            </a:r>
            <a:r>
              <a:rPr lang="en-GB" dirty="0"/>
              <a:t> symptoms in dementia, including delusions, agitation, and sleep disturbances.</a:t>
            </a:r>
          </a:p>
          <a:p>
            <a:pPr>
              <a:buFont typeface="Arial" panose="020B0604020202020204" pitchFamily="34" charset="0"/>
              <a:buChar char="•"/>
            </a:pPr>
            <a:r>
              <a:rPr lang="en-GB" b="1" dirty="0"/>
              <a:t>Pros:</a:t>
            </a:r>
            <a:endParaRPr lang="en-GB" dirty="0"/>
          </a:p>
          <a:p>
            <a:pPr marL="741168" lvl="1" indent="-285065"/>
            <a:r>
              <a:rPr lang="en-GB" dirty="0"/>
              <a:t>Comprehensive and widely used.</a:t>
            </a:r>
          </a:p>
          <a:p>
            <a:pPr marL="741168" lvl="1" indent="-285065"/>
            <a:r>
              <a:rPr lang="en-GB" dirty="0"/>
              <a:t>Sensitive to changes in </a:t>
            </a:r>
            <a:r>
              <a:rPr lang="en-GB" dirty="0" err="1"/>
              <a:t>behavioral</a:t>
            </a:r>
            <a:r>
              <a:rPr lang="en-GB" dirty="0"/>
              <a:t> symptoms.</a:t>
            </a:r>
          </a:p>
          <a:p>
            <a:pPr>
              <a:buFont typeface="Arial" panose="020B0604020202020204" pitchFamily="34" charset="0"/>
              <a:buChar char="•"/>
            </a:pPr>
            <a:r>
              <a:rPr lang="en-GB" b="1" dirty="0"/>
              <a:t>Cons:</a:t>
            </a:r>
            <a:endParaRPr lang="en-GB" dirty="0"/>
          </a:p>
          <a:p>
            <a:pPr marL="741168" lvl="1" indent="-285065"/>
            <a:r>
              <a:rPr lang="en-GB" dirty="0"/>
              <a:t>Requires input from caregivers, which can introduce bias.</a:t>
            </a:r>
          </a:p>
          <a:p>
            <a:pPr marL="741168" lvl="1" indent="-285065"/>
            <a:r>
              <a:rPr lang="en-GB" dirty="0"/>
              <a:t>Can be time-consuming to administer.</a:t>
            </a:r>
          </a:p>
          <a:p>
            <a:pPr>
              <a:buFont typeface="Arial" panose="020B0604020202020204" pitchFamily="34" charset="0"/>
              <a:buChar char="•"/>
            </a:pPr>
            <a:r>
              <a:rPr lang="en-GB" b="1" dirty="0"/>
              <a:t>Population/Stage:</a:t>
            </a:r>
            <a:r>
              <a:rPr lang="en-GB" dirty="0"/>
              <a:t> Applicable across all stages, particularly in Moderate to Severe AD where </a:t>
            </a:r>
            <a:r>
              <a:rPr lang="en-GB" dirty="0" err="1"/>
              <a:t>behavioral</a:t>
            </a:r>
            <a:r>
              <a:rPr lang="en-GB" dirty="0"/>
              <a:t> symptoms are prevalent.</a:t>
            </a:r>
          </a:p>
          <a:p>
            <a:endParaRPr lang="en-SI" dirty="0"/>
          </a:p>
        </p:txBody>
      </p:sp>
    </p:spTree>
    <p:extLst>
      <p:ext uri="{BB962C8B-B14F-4D97-AF65-F5344CB8AC3E}">
        <p14:creationId xmlns:p14="http://schemas.microsoft.com/office/powerpoint/2010/main" val="494169779"/>
      </p:ext>
    </p:extLst>
  </p:cSld>
  <p:clrMapOvr>
    <a:masterClrMapping/>
  </p:clrMapOvr>
  <mc:AlternateContent xmlns:mc="http://schemas.openxmlformats.org/markup-compatibility/2006" xmlns:p14="http://schemas.microsoft.com/office/powerpoint/2010/main">
    <mc:Choice Requires="p14">
      <p:transition spd="slow" p14:dur="2000" advTm="47035"/>
    </mc:Choice>
    <mc:Fallback xmlns="">
      <p:transition spd="slow" advTm="47035"/>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EF47D-13E4-301C-6E6B-0A63DCA9243E}"/>
              </a:ext>
            </a:extLst>
          </p:cNvPr>
          <p:cNvSpPr>
            <a:spLocks noGrp="1"/>
          </p:cNvSpPr>
          <p:nvPr>
            <p:ph type="title"/>
          </p:nvPr>
        </p:nvSpPr>
        <p:spPr>
          <a:xfrm>
            <a:off x="836126" y="0"/>
            <a:ext cx="10489586" cy="1325563"/>
          </a:xfrm>
        </p:spPr>
        <p:txBody>
          <a:bodyPr/>
          <a:lstStyle/>
          <a:p>
            <a:pPr algn="ctr"/>
            <a:r>
              <a:rPr lang="en-GB" dirty="0">
                <a:solidFill>
                  <a:srgbClr val="C00000"/>
                </a:solidFill>
              </a:rPr>
              <a:t>Neuropsychiatric Inventory (NPI)</a:t>
            </a:r>
            <a:endParaRPr lang="en-SI" dirty="0">
              <a:solidFill>
                <a:srgbClr val="C00000"/>
              </a:solidFill>
            </a:endParaRPr>
          </a:p>
        </p:txBody>
      </p:sp>
      <p:sp>
        <p:nvSpPr>
          <p:cNvPr id="3" name="Content Placeholder 2">
            <a:extLst>
              <a:ext uri="{FF2B5EF4-FFF2-40B4-BE49-F238E27FC236}">
                <a16:creationId xmlns:a16="http://schemas.microsoft.com/office/drawing/2014/main" id="{897AF65E-1F58-57E4-1272-8546D476243E}"/>
              </a:ext>
            </a:extLst>
          </p:cNvPr>
          <p:cNvSpPr>
            <a:spLocks noGrp="1"/>
          </p:cNvSpPr>
          <p:nvPr>
            <p:ph idx="1"/>
          </p:nvPr>
        </p:nvSpPr>
        <p:spPr>
          <a:xfrm>
            <a:off x="836126" y="1027236"/>
            <a:ext cx="10489586" cy="4351338"/>
          </a:xfrm>
        </p:spPr>
        <p:txBody>
          <a:bodyPr>
            <a:normAutofit/>
          </a:bodyPr>
          <a:lstStyle/>
          <a:p>
            <a:pPr marL="0" indent="0">
              <a:buNone/>
            </a:pPr>
            <a:r>
              <a:rPr lang="en-GB" b="1" dirty="0">
                <a:highlight>
                  <a:srgbClr val="00FF00"/>
                </a:highlight>
              </a:rPr>
              <a:t>Pro:</a:t>
            </a:r>
          </a:p>
          <a:p>
            <a:pPr marL="0" indent="0">
              <a:buNone/>
            </a:pPr>
            <a:endParaRPr lang="en-GB" dirty="0"/>
          </a:p>
          <a:p>
            <a:pPr marL="741168" lvl="1" indent="-285065"/>
            <a:r>
              <a:rPr lang="en-GB" b="1" dirty="0"/>
              <a:t>Patient:</a:t>
            </a:r>
            <a:r>
              <a:rPr lang="en-GB" dirty="0"/>
              <a:t> A 78-year-old with Moderate AD, exhibiting significant neuropsychiatric symptoms, such as agitation, hallucinations, and depression, which are distressing to both the patient and the caregiver</a:t>
            </a:r>
          </a:p>
          <a:p>
            <a:pPr marL="456103" lvl="1" indent="0">
              <a:buNone/>
            </a:pPr>
            <a:r>
              <a:rPr lang="en-GB" dirty="0"/>
              <a:t>.</a:t>
            </a:r>
          </a:p>
          <a:p>
            <a:pPr marL="741168" lvl="1" indent="-285065"/>
            <a:r>
              <a:rPr lang="en-GB" b="1" dirty="0"/>
              <a:t>Reason:</a:t>
            </a:r>
            <a:r>
              <a:rPr lang="en-GB" dirty="0"/>
              <a:t> The NPI is comprehensive and covers a wide range of </a:t>
            </a:r>
            <a:r>
              <a:rPr lang="en-GB" dirty="0" err="1"/>
              <a:t>behavioral</a:t>
            </a:r>
            <a:r>
              <a:rPr lang="en-GB" dirty="0"/>
              <a:t> symptoms, making it the best tool for assessing and managing these issues in this patient.</a:t>
            </a:r>
          </a:p>
          <a:p>
            <a:endParaRPr lang="en-SI" dirty="0"/>
          </a:p>
        </p:txBody>
      </p:sp>
    </p:spTree>
    <p:extLst>
      <p:ext uri="{BB962C8B-B14F-4D97-AF65-F5344CB8AC3E}">
        <p14:creationId xmlns:p14="http://schemas.microsoft.com/office/powerpoint/2010/main" val="4262600409"/>
      </p:ext>
    </p:extLst>
  </p:cSld>
  <p:clrMapOvr>
    <a:masterClrMapping/>
  </p:clrMapOvr>
  <mc:AlternateContent xmlns:mc="http://schemas.openxmlformats.org/markup-compatibility/2006" xmlns:p14="http://schemas.microsoft.com/office/powerpoint/2010/main">
    <mc:Choice Requires="p14">
      <p:transition spd="slow" p14:dur="2000" advTm="31714"/>
    </mc:Choice>
    <mc:Fallback xmlns="">
      <p:transition spd="slow" advTm="31714"/>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EF47D-13E4-301C-6E6B-0A63DCA9243E}"/>
              </a:ext>
            </a:extLst>
          </p:cNvPr>
          <p:cNvSpPr>
            <a:spLocks noGrp="1"/>
          </p:cNvSpPr>
          <p:nvPr>
            <p:ph type="title"/>
          </p:nvPr>
        </p:nvSpPr>
        <p:spPr>
          <a:xfrm>
            <a:off x="836126" y="90573"/>
            <a:ext cx="10489586" cy="1325563"/>
          </a:xfrm>
        </p:spPr>
        <p:txBody>
          <a:bodyPr/>
          <a:lstStyle/>
          <a:p>
            <a:pPr algn="ctr"/>
            <a:r>
              <a:rPr lang="en-GB" dirty="0">
                <a:solidFill>
                  <a:srgbClr val="C00000"/>
                </a:solidFill>
              </a:rPr>
              <a:t>Neuropsychiatric Inventory (NPI)</a:t>
            </a:r>
            <a:endParaRPr lang="en-SI" dirty="0">
              <a:solidFill>
                <a:srgbClr val="C00000"/>
              </a:solidFill>
            </a:endParaRPr>
          </a:p>
        </p:txBody>
      </p:sp>
      <p:sp>
        <p:nvSpPr>
          <p:cNvPr id="3" name="Content Placeholder 2">
            <a:extLst>
              <a:ext uri="{FF2B5EF4-FFF2-40B4-BE49-F238E27FC236}">
                <a16:creationId xmlns:a16="http://schemas.microsoft.com/office/drawing/2014/main" id="{897AF65E-1F58-57E4-1272-8546D476243E}"/>
              </a:ext>
            </a:extLst>
          </p:cNvPr>
          <p:cNvSpPr>
            <a:spLocks noGrp="1"/>
          </p:cNvSpPr>
          <p:nvPr>
            <p:ph idx="1"/>
          </p:nvPr>
        </p:nvSpPr>
        <p:spPr>
          <a:xfrm>
            <a:off x="836126" y="1253331"/>
            <a:ext cx="10489586" cy="4351338"/>
          </a:xfrm>
        </p:spPr>
        <p:txBody>
          <a:bodyPr>
            <a:normAutofit/>
          </a:bodyPr>
          <a:lstStyle/>
          <a:p>
            <a:pPr marL="0" indent="0">
              <a:buNone/>
            </a:pPr>
            <a:r>
              <a:rPr lang="en-GB" b="1" dirty="0">
                <a:highlight>
                  <a:srgbClr val="FF0000"/>
                </a:highlight>
              </a:rPr>
              <a:t>Con:</a:t>
            </a:r>
          </a:p>
          <a:p>
            <a:pPr marL="0" indent="0">
              <a:buNone/>
            </a:pPr>
            <a:endParaRPr lang="en-GB" dirty="0">
              <a:highlight>
                <a:srgbClr val="00FF00"/>
              </a:highlight>
            </a:endParaRPr>
          </a:p>
          <a:p>
            <a:pPr marL="741168" lvl="1" indent="-285065"/>
            <a:r>
              <a:rPr lang="en-GB" b="1" dirty="0"/>
              <a:t>Patient:</a:t>
            </a:r>
            <a:r>
              <a:rPr lang="en-GB" dirty="0"/>
              <a:t> A 70-year-old with MCI who has no significant </a:t>
            </a:r>
            <a:r>
              <a:rPr lang="en-GB" dirty="0" err="1"/>
              <a:t>behavioral</a:t>
            </a:r>
            <a:r>
              <a:rPr lang="en-GB" dirty="0"/>
              <a:t> symptoms but shows mild cognitive decline.</a:t>
            </a:r>
          </a:p>
          <a:p>
            <a:pPr marL="456103" lvl="1" indent="0">
              <a:buNone/>
            </a:pPr>
            <a:endParaRPr lang="en-GB" dirty="0"/>
          </a:p>
          <a:p>
            <a:pPr marL="741168" lvl="1" indent="-285065"/>
            <a:r>
              <a:rPr lang="en-GB" b="1" dirty="0"/>
              <a:t>Reason:</a:t>
            </a:r>
            <a:r>
              <a:rPr lang="en-GB" dirty="0"/>
              <a:t> The NPI may be unnecessary and overly complex for a patient without prominent </a:t>
            </a:r>
            <a:r>
              <a:rPr lang="en-GB" dirty="0" err="1"/>
              <a:t>behavioral</a:t>
            </a:r>
            <a:r>
              <a:rPr lang="en-GB" dirty="0"/>
              <a:t> symptoms, leading to wasted time and effort.</a:t>
            </a:r>
          </a:p>
          <a:p>
            <a:endParaRPr lang="en-SI" dirty="0"/>
          </a:p>
        </p:txBody>
      </p:sp>
    </p:spTree>
    <p:extLst>
      <p:ext uri="{BB962C8B-B14F-4D97-AF65-F5344CB8AC3E}">
        <p14:creationId xmlns:p14="http://schemas.microsoft.com/office/powerpoint/2010/main" val="676205499"/>
      </p:ext>
    </p:extLst>
  </p:cSld>
  <p:clrMapOvr>
    <a:masterClrMapping/>
  </p:clrMapOvr>
  <mc:AlternateContent xmlns:mc="http://schemas.openxmlformats.org/markup-compatibility/2006" xmlns:p14="http://schemas.microsoft.com/office/powerpoint/2010/main">
    <mc:Choice Requires="p14">
      <p:transition spd="slow" p14:dur="2000" advTm="29936"/>
    </mc:Choice>
    <mc:Fallback xmlns="">
      <p:transition spd="slow" advTm="29936"/>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E12D2-E87E-E3FD-CDFD-85E9EC69FE5C}"/>
              </a:ext>
            </a:extLst>
          </p:cNvPr>
          <p:cNvSpPr>
            <a:spLocks noGrp="1"/>
          </p:cNvSpPr>
          <p:nvPr>
            <p:ph type="title"/>
          </p:nvPr>
        </p:nvSpPr>
        <p:spPr>
          <a:xfrm>
            <a:off x="836126" y="90573"/>
            <a:ext cx="10489586" cy="1325563"/>
          </a:xfrm>
        </p:spPr>
        <p:txBody>
          <a:bodyPr>
            <a:normAutofit/>
          </a:bodyPr>
          <a:lstStyle/>
          <a:p>
            <a:pPr algn="ctr"/>
            <a:r>
              <a:rPr lang="en-GB" dirty="0" err="1">
                <a:solidFill>
                  <a:srgbClr val="C00000"/>
                </a:solidFill>
              </a:rPr>
              <a:t>Behavioral</a:t>
            </a:r>
            <a:r>
              <a:rPr lang="en-GB" dirty="0">
                <a:solidFill>
                  <a:srgbClr val="C00000"/>
                </a:solidFill>
              </a:rPr>
              <a:t> Pathology in Alzheimer’s Disease Rating Scale (BEHAVE-AD)</a:t>
            </a:r>
            <a:endParaRPr lang="en-SI" dirty="0">
              <a:solidFill>
                <a:srgbClr val="C00000"/>
              </a:solidFill>
            </a:endParaRPr>
          </a:p>
        </p:txBody>
      </p:sp>
      <p:sp>
        <p:nvSpPr>
          <p:cNvPr id="3" name="Content Placeholder 2">
            <a:extLst>
              <a:ext uri="{FF2B5EF4-FFF2-40B4-BE49-F238E27FC236}">
                <a16:creationId xmlns:a16="http://schemas.microsoft.com/office/drawing/2014/main" id="{68EB89C8-AB70-8BF8-AB37-389ED6520296}"/>
              </a:ext>
            </a:extLst>
          </p:cNvPr>
          <p:cNvSpPr>
            <a:spLocks noGrp="1"/>
          </p:cNvSpPr>
          <p:nvPr>
            <p:ph idx="1"/>
          </p:nvPr>
        </p:nvSpPr>
        <p:spPr>
          <a:xfrm>
            <a:off x="836126" y="1416136"/>
            <a:ext cx="9094455" cy="4351338"/>
          </a:xfrm>
        </p:spPr>
        <p:txBody>
          <a:bodyPr>
            <a:normAutofit fontScale="92500" lnSpcReduction="10000"/>
          </a:bodyPr>
          <a:lstStyle/>
          <a:p>
            <a:pPr marL="0" indent="0">
              <a:buNone/>
            </a:pPr>
            <a:r>
              <a:rPr lang="en-GB" dirty="0"/>
              <a:t>Focuses on </a:t>
            </a:r>
            <a:r>
              <a:rPr lang="en-GB" dirty="0" err="1"/>
              <a:t>behavioral</a:t>
            </a:r>
            <a:r>
              <a:rPr lang="en-GB" dirty="0"/>
              <a:t> disturbances specific to AD, such as aggression and hallucinations.</a:t>
            </a:r>
          </a:p>
          <a:p>
            <a:pPr>
              <a:buFont typeface="Arial" panose="020B0604020202020204" pitchFamily="34" charset="0"/>
              <a:buChar char="•"/>
            </a:pPr>
            <a:r>
              <a:rPr lang="en-GB" b="1" dirty="0"/>
              <a:t>Pros:</a:t>
            </a:r>
            <a:endParaRPr lang="en-GB" dirty="0"/>
          </a:p>
          <a:p>
            <a:pPr marL="741168" lvl="1" indent="-285065"/>
            <a:r>
              <a:rPr lang="en-GB" dirty="0"/>
              <a:t>AD-specific, making it highly relevant for this population.</a:t>
            </a:r>
          </a:p>
          <a:p>
            <a:pPr marL="741168" lvl="1" indent="-285065"/>
            <a:r>
              <a:rPr lang="en-GB" dirty="0"/>
              <a:t>Provides detailed information on specific </a:t>
            </a:r>
            <a:r>
              <a:rPr lang="en-GB" dirty="0" err="1"/>
              <a:t>behavioral</a:t>
            </a:r>
            <a:r>
              <a:rPr lang="en-GB" dirty="0"/>
              <a:t> symptoms.</a:t>
            </a:r>
          </a:p>
          <a:p>
            <a:pPr>
              <a:buFont typeface="Arial" panose="020B0604020202020204" pitchFamily="34" charset="0"/>
              <a:buChar char="•"/>
            </a:pPr>
            <a:r>
              <a:rPr lang="en-GB" b="1" dirty="0"/>
              <a:t>Cons:</a:t>
            </a:r>
            <a:endParaRPr lang="en-GB" dirty="0"/>
          </a:p>
          <a:p>
            <a:pPr marL="741168" lvl="1" indent="-285065"/>
            <a:r>
              <a:rPr lang="en-GB" dirty="0"/>
              <a:t>Limited to certain </a:t>
            </a:r>
            <a:r>
              <a:rPr lang="en-GB" dirty="0" err="1"/>
              <a:t>behavioral</a:t>
            </a:r>
            <a:r>
              <a:rPr lang="en-GB" dirty="0"/>
              <a:t> domains, potentially missing other relevant symptoms.</a:t>
            </a:r>
          </a:p>
          <a:p>
            <a:pPr marL="0" indent="0">
              <a:buNone/>
            </a:pPr>
            <a:endParaRPr lang="en-GB" b="1" dirty="0"/>
          </a:p>
          <a:p>
            <a:pPr marL="0" indent="0">
              <a:buNone/>
            </a:pPr>
            <a:r>
              <a:rPr lang="en-GB" b="1" dirty="0"/>
              <a:t>Population/Stage:</a:t>
            </a:r>
            <a:r>
              <a:rPr lang="en-GB" dirty="0"/>
              <a:t> Best suited for Moderate to Severe AD, especially in patients with prominent neuropsychiatric symptoms.</a:t>
            </a:r>
          </a:p>
          <a:p>
            <a:endParaRPr lang="en-SI" dirty="0"/>
          </a:p>
        </p:txBody>
      </p:sp>
    </p:spTree>
    <p:extLst>
      <p:ext uri="{BB962C8B-B14F-4D97-AF65-F5344CB8AC3E}">
        <p14:creationId xmlns:p14="http://schemas.microsoft.com/office/powerpoint/2010/main" val="3948236682"/>
      </p:ext>
    </p:extLst>
  </p:cSld>
  <p:clrMapOvr>
    <a:masterClrMapping/>
  </p:clrMapOvr>
  <mc:AlternateContent xmlns:mc="http://schemas.openxmlformats.org/markup-compatibility/2006" xmlns:p14="http://schemas.microsoft.com/office/powerpoint/2010/main">
    <mc:Choice Requires="p14">
      <p:transition spd="slow" p14:dur="2000" advTm="46059"/>
    </mc:Choice>
    <mc:Fallback xmlns="">
      <p:transition spd="slow" advTm="46059"/>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844A8-46ED-6CD6-4945-ECC713B9F56A}"/>
              </a:ext>
            </a:extLst>
          </p:cNvPr>
          <p:cNvSpPr>
            <a:spLocks noGrp="1"/>
          </p:cNvSpPr>
          <p:nvPr>
            <p:ph type="title"/>
          </p:nvPr>
        </p:nvSpPr>
        <p:spPr/>
        <p:txBody>
          <a:bodyPr>
            <a:normAutofit/>
          </a:bodyPr>
          <a:lstStyle/>
          <a:p>
            <a:pPr algn="ctr"/>
            <a:r>
              <a:rPr lang="en-GB" dirty="0" err="1">
                <a:solidFill>
                  <a:srgbClr val="C00000"/>
                </a:solidFill>
              </a:rPr>
              <a:t>Behavioral</a:t>
            </a:r>
            <a:r>
              <a:rPr lang="en-GB" dirty="0">
                <a:solidFill>
                  <a:srgbClr val="C00000"/>
                </a:solidFill>
              </a:rPr>
              <a:t> Pathology in Alzheimer’s Disease Rating Scale (BEHAVE-AD)</a:t>
            </a:r>
            <a:endParaRPr lang="en-SI" dirty="0"/>
          </a:p>
        </p:txBody>
      </p:sp>
      <p:sp>
        <p:nvSpPr>
          <p:cNvPr id="3" name="Content Placeholder 2">
            <a:extLst>
              <a:ext uri="{FF2B5EF4-FFF2-40B4-BE49-F238E27FC236}">
                <a16:creationId xmlns:a16="http://schemas.microsoft.com/office/drawing/2014/main" id="{FF10B256-7719-D0C0-9CDB-3F421339FCAB}"/>
              </a:ext>
            </a:extLst>
          </p:cNvPr>
          <p:cNvSpPr>
            <a:spLocks noGrp="1"/>
          </p:cNvSpPr>
          <p:nvPr>
            <p:ph idx="1"/>
          </p:nvPr>
        </p:nvSpPr>
        <p:spPr>
          <a:xfrm>
            <a:off x="836126" y="1389934"/>
            <a:ext cx="10489586" cy="4351338"/>
          </a:xfrm>
        </p:spPr>
        <p:txBody>
          <a:bodyPr>
            <a:normAutofit/>
          </a:bodyPr>
          <a:lstStyle/>
          <a:p>
            <a:pPr marL="0" indent="0">
              <a:buNone/>
            </a:pPr>
            <a:endParaRPr lang="en-GB" b="1" dirty="0"/>
          </a:p>
          <a:p>
            <a:pPr marL="0" indent="0">
              <a:buNone/>
            </a:pPr>
            <a:r>
              <a:rPr lang="en-GB" b="1" dirty="0">
                <a:highlight>
                  <a:srgbClr val="00FF00"/>
                </a:highlight>
              </a:rPr>
              <a:t>Pro:</a:t>
            </a:r>
            <a:endParaRPr lang="en-GB" dirty="0">
              <a:highlight>
                <a:srgbClr val="00FF00"/>
              </a:highlight>
            </a:endParaRPr>
          </a:p>
          <a:p>
            <a:pPr marL="741168" lvl="1" indent="-285065"/>
            <a:r>
              <a:rPr lang="en-GB" b="1" dirty="0"/>
              <a:t>Patient:</a:t>
            </a:r>
            <a:r>
              <a:rPr lang="en-GB" dirty="0"/>
              <a:t> A 75-year-old with Moderate to Severe AD who exhibits aggression, delusions, and hallucinations. These symptoms are specific to the progression of AD and need targeted management.</a:t>
            </a:r>
          </a:p>
          <a:p>
            <a:pPr marL="456103" lvl="1" indent="0">
              <a:buNone/>
            </a:pPr>
            <a:endParaRPr lang="en-GB" dirty="0"/>
          </a:p>
          <a:p>
            <a:pPr marL="741168" lvl="1" indent="-285065"/>
            <a:r>
              <a:rPr lang="en-GB" b="1" dirty="0"/>
              <a:t>Reason:</a:t>
            </a:r>
            <a:r>
              <a:rPr lang="en-GB" dirty="0"/>
              <a:t> BEHAVE-AD is specifically designed to assess </a:t>
            </a:r>
            <a:r>
              <a:rPr lang="en-GB" dirty="0" err="1"/>
              <a:t>behavioral</a:t>
            </a:r>
            <a:r>
              <a:rPr lang="en-GB" dirty="0"/>
              <a:t> disturbances in AD, making it well-suited for managing this patient’s symptoms.</a:t>
            </a:r>
          </a:p>
          <a:p>
            <a:endParaRPr lang="en-SI" dirty="0"/>
          </a:p>
        </p:txBody>
      </p:sp>
    </p:spTree>
    <p:extLst>
      <p:ext uri="{BB962C8B-B14F-4D97-AF65-F5344CB8AC3E}">
        <p14:creationId xmlns:p14="http://schemas.microsoft.com/office/powerpoint/2010/main" val="1281086563"/>
      </p:ext>
    </p:extLst>
  </p:cSld>
  <p:clrMapOvr>
    <a:masterClrMapping/>
  </p:clrMapOvr>
  <mc:AlternateContent xmlns:mc="http://schemas.openxmlformats.org/markup-compatibility/2006" xmlns:p14="http://schemas.microsoft.com/office/powerpoint/2010/main">
    <mc:Choice Requires="p14">
      <p:transition spd="slow" p14:dur="2000" advTm="37096"/>
    </mc:Choice>
    <mc:Fallback xmlns="">
      <p:transition spd="slow" advTm="37096"/>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844A8-46ED-6CD6-4945-ECC713B9F56A}"/>
              </a:ext>
            </a:extLst>
          </p:cNvPr>
          <p:cNvSpPr>
            <a:spLocks noGrp="1"/>
          </p:cNvSpPr>
          <p:nvPr>
            <p:ph type="title"/>
          </p:nvPr>
        </p:nvSpPr>
        <p:spPr/>
        <p:txBody>
          <a:bodyPr>
            <a:normAutofit/>
          </a:bodyPr>
          <a:lstStyle/>
          <a:p>
            <a:pPr algn="ctr"/>
            <a:r>
              <a:rPr lang="en-GB" dirty="0" err="1">
                <a:solidFill>
                  <a:srgbClr val="C00000"/>
                </a:solidFill>
              </a:rPr>
              <a:t>Behavioral</a:t>
            </a:r>
            <a:r>
              <a:rPr lang="en-GB" dirty="0">
                <a:solidFill>
                  <a:srgbClr val="C00000"/>
                </a:solidFill>
              </a:rPr>
              <a:t> Pathology in Alzheimer’s Disease Rating Scale (BEHAVE-AD)</a:t>
            </a:r>
            <a:endParaRPr lang="en-SI" dirty="0"/>
          </a:p>
        </p:txBody>
      </p:sp>
      <p:sp>
        <p:nvSpPr>
          <p:cNvPr id="3" name="Content Placeholder 2">
            <a:extLst>
              <a:ext uri="{FF2B5EF4-FFF2-40B4-BE49-F238E27FC236}">
                <a16:creationId xmlns:a16="http://schemas.microsoft.com/office/drawing/2014/main" id="{FF10B256-7719-D0C0-9CDB-3F421339FCAB}"/>
              </a:ext>
            </a:extLst>
          </p:cNvPr>
          <p:cNvSpPr>
            <a:spLocks noGrp="1"/>
          </p:cNvSpPr>
          <p:nvPr>
            <p:ph idx="1"/>
          </p:nvPr>
        </p:nvSpPr>
        <p:spPr>
          <a:xfrm>
            <a:off x="836126" y="1027236"/>
            <a:ext cx="10489586" cy="4351338"/>
          </a:xfrm>
        </p:spPr>
        <p:txBody>
          <a:bodyPr>
            <a:normAutofit/>
          </a:bodyPr>
          <a:lstStyle/>
          <a:p>
            <a:pPr marL="0" indent="0">
              <a:buNone/>
            </a:pPr>
            <a:endParaRPr lang="en-GB" b="1" dirty="0"/>
          </a:p>
          <a:p>
            <a:pPr marL="0" indent="0">
              <a:buNone/>
            </a:pPr>
            <a:r>
              <a:rPr lang="en-GB" b="1" dirty="0">
                <a:highlight>
                  <a:srgbClr val="FF0000"/>
                </a:highlight>
              </a:rPr>
              <a:t>Con:</a:t>
            </a:r>
          </a:p>
          <a:p>
            <a:pPr marL="0" indent="0">
              <a:buNone/>
            </a:pPr>
            <a:endParaRPr lang="en-GB" dirty="0">
              <a:highlight>
                <a:srgbClr val="FF0000"/>
              </a:highlight>
            </a:endParaRPr>
          </a:p>
          <a:p>
            <a:pPr marL="741168" lvl="1" indent="-285065"/>
            <a:r>
              <a:rPr lang="en-GB" b="1" dirty="0"/>
              <a:t>Patient:</a:t>
            </a:r>
            <a:r>
              <a:rPr lang="en-GB" dirty="0"/>
              <a:t> An 80-year-old with Moderate AD who mainly experiences apathy and mild depression without aggressive or psychotic symptoms.</a:t>
            </a:r>
          </a:p>
          <a:p>
            <a:pPr marL="456103" lvl="1" indent="0">
              <a:buNone/>
            </a:pPr>
            <a:endParaRPr lang="en-GB" dirty="0"/>
          </a:p>
          <a:p>
            <a:pPr marL="741168" lvl="1" indent="-285065"/>
            <a:r>
              <a:rPr lang="en-GB" b="1" dirty="0"/>
              <a:t>Reason:</a:t>
            </a:r>
            <a:r>
              <a:rPr lang="en-GB" dirty="0"/>
              <a:t> BEHAVE-AD focuses on specific </a:t>
            </a:r>
            <a:r>
              <a:rPr lang="en-GB" dirty="0" err="1"/>
              <a:t>behaviors</a:t>
            </a:r>
            <a:r>
              <a:rPr lang="en-GB" dirty="0"/>
              <a:t> like aggression and may not fully capture the patient's symptoms, making it less effective for this case.</a:t>
            </a:r>
          </a:p>
          <a:p>
            <a:endParaRPr lang="en-SI" dirty="0"/>
          </a:p>
        </p:txBody>
      </p:sp>
    </p:spTree>
    <p:extLst>
      <p:ext uri="{BB962C8B-B14F-4D97-AF65-F5344CB8AC3E}">
        <p14:creationId xmlns:p14="http://schemas.microsoft.com/office/powerpoint/2010/main" val="3465261568"/>
      </p:ext>
    </p:extLst>
  </p:cSld>
  <p:clrMapOvr>
    <a:masterClrMapping/>
  </p:clrMapOvr>
  <mc:AlternateContent xmlns:mc="http://schemas.openxmlformats.org/markup-compatibility/2006" xmlns:p14="http://schemas.microsoft.com/office/powerpoint/2010/main">
    <mc:Choice Requires="p14">
      <p:transition spd="slow" p14:dur="2000" advTm="37030"/>
    </mc:Choice>
    <mc:Fallback xmlns="">
      <p:transition spd="slow" advTm="3703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C8329-4970-0415-DAB0-BBB1B62F634D}"/>
              </a:ext>
            </a:extLst>
          </p:cNvPr>
          <p:cNvSpPr>
            <a:spLocks noGrp="1"/>
          </p:cNvSpPr>
          <p:nvPr>
            <p:ph type="title"/>
          </p:nvPr>
        </p:nvSpPr>
        <p:spPr/>
        <p:txBody>
          <a:bodyPr/>
          <a:lstStyle/>
          <a:p>
            <a:pPr algn="ctr"/>
            <a:r>
              <a:rPr lang="en-GB" dirty="0">
                <a:solidFill>
                  <a:srgbClr val="C00000"/>
                </a:solidFill>
              </a:rPr>
              <a:t>Cognitive Scales</a:t>
            </a:r>
          </a:p>
        </p:txBody>
      </p:sp>
      <p:sp>
        <p:nvSpPr>
          <p:cNvPr id="3" name="Content Placeholder 2">
            <a:extLst>
              <a:ext uri="{FF2B5EF4-FFF2-40B4-BE49-F238E27FC236}">
                <a16:creationId xmlns:a16="http://schemas.microsoft.com/office/drawing/2014/main" id="{8E13DA47-524A-35CB-628E-4AB6E7407FF7}"/>
              </a:ext>
            </a:extLst>
          </p:cNvPr>
          <p:cNvSpPr>
            <a:spLocks noGrp="1"/>
          </p:cNvSpPr>
          <p:nvPr>
            <p:ph idx="1"/>
          </p:nvPr>
        </p:nvSpPr>
        <p:spPr/>
        <p:txBody>
          <a:bodyPr/>
          <a:lstStyle/>
          <a:p>
            <a:endParaRPr lang="en-SI" dirty="0"/>
          </a:p>
        </p:txBody>
      </p:sp>
    </p:spTree>
    <p:extLst>
      <p:ext uri="{BB962C8B-B14F-4D97-AF65-F5344CB8AC3E}">
        <p14:creationId xmlns:p14="http://schemas.microsoft.com/office/powerpoint/2010/main" val="3349349771"/>
      </p:ext>
    </p:extLst>
  </p:cSld>
  <p:clrMapOvr>
    <a:masterClrMapping/>
  </p:clrMapOvr>
  <mc:AlternateContent xmlns:mc="http://schemas.openxmlformats.org/markup-compatibility/2006" xmlns:p14="http://schemas.microsoft.com/office/powerpoint/2010/main">
    <mc:Choice Requires="p14">
      <p:transition spd="slow" p14:dur="2000" advTm="4502"/>
    </mc:Choice>
    <mc:Fallback xmlns="">
      <p:transition spd="slow" advTm="4502"/>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BDDCC-8E70-DBB3-585F-28E6443A90F3}"/>
              </a:ext>
            </a:extLst>
          </p:cNvPr>
          <p:cNvSpPr>
            <a:spLocks noGrp="1"/>
          </p:cNvSpPr>
          <p:nvPr>
            <p:ph type="title"/>
          </p:nvPr>
        </p:nvSpPr>
        <p:spPr/>
        <p:txBody>
          <a:bodyPr>
            <a:normAutofit/>
          </a:bodyPr>
          <a:lstStyle/>
          <a:p>
            <a:pPr algn="ctr"/>
            <a:r>
              <a:rPr lang="en-GB" dirty="0">
                <a:solidFill>
                  <a:srgbClr val="C00000"/>
                </a:solidFill>
              </a:rPr>
              <a:t>Cohen-Mansfield Agitation Inventory (CMAI)</a:t>
            </a:r>
            <a:endParaRPr lang="en-SI" dirty="0">
              <a:solidFill>
                <a:srgbClr val="C00000"/>
              </a:solidFill>
            </a:endParaRPr>
          </a:p>
        </p:txBody>
      </p:sp>
      <p:sp>
        <p:nvSpPr>
          <p:cNvPr id="3" name="Content Placeholder 2">
            <a:extLst>
              <a:ext uri="{FF2B5EF4-FFF2-40B4-BE49-F238E27FC236}">
                <a16:creationId xmlns:a16="http://schemas.microsoft.com/office/drawing/2014/main" id="{996E71E5-E7A0-3279-A8A9-6F2E989DFD6D}"/>
              </a:ext>
            </a:extLst>
          </p:cNvPr>
          <p:cNvSpPr>
            <a:spLocks noGrp="1"/>
          </p:cNvSpPr>
          <p:nvPr>
            <p:ph idx="1"/>
          </p:nvPr>
        </p:nvSpPr>
        <p:spPr>
          <a:xfrm>
            <a:off x="836126" y="1825625"/>
            <a:ext cx="9191313" cy="4351338"/>
          </a:xfrm>
        </p:spPr>
        <p:txBody>
          <a:bodyPr>
            <a:normAutofit/>
          </a:bodyPr>
          <a:lstStyle/>
          <a:p>
            <a:pPr marL="0" indent="0">
              <a:buNone/>
            </a:pPr>
            <a:r>
              <a:rPr lang="en-GB" dirty="0"/>
              <a:t>Specifically measures agitation </a:t>
            </a:r>
            <a:r>
              <a:rPr lang="en-GB" dirty="0" err="1"/>
              <a:t>behaviors</a:t>
            </a:r>
            <a:r>
              <a:rPr lang="en-GB" dirty="0"/>
              <a:t> in dementia patients.</a:t>
            </a:r>
          </a:p>
          <a:p>
            <a:pPr>
              <a:buFont typeface="Arial" panose="020B0604020202020204" pitchFamily="34" charset="0"/>
              <a:buChar char="•"/>
            </a:pPr>
            <a:r>
              <a:rPr lang="en-GB" b="1" dirty="0"/>
              <a:t>Pros:</a:t>
            </a:r>
            <a:endParaRPr lang="en-GB" dirty="0"/>
          </a:p>
          <a:p>
            <a:pPr marL="741168" lvl="1" indent="-285065"/>
            <a:r>
              <a:rPr lang="en-GB" dirty="0"/>
              <a:t>Focused on agitation, a common and challenging symptom in AD.</a:t>
            </a:r>
          </a:p>
          <a:p>
            <a:pPr marL="741168" lvl="1" indent="-285065"/>
            <a:r>
              <a:rPr lang="en-GB" dirty="0"/>
              <a:t>Useful for evaluating treatment efficacy.</a:t>
            </a:r>
          </a:p>
          <a:p>
            <a:pPr>
              <a:buFont typeface="Arial" panose="020B0604020202020204" pitchFamily="34" charset="0"/>
              <a:buChar char="•"/>
            </a:pPr>
            <a:r>
              <a:rPr lang="en-GB" b="1" dirty="0"/>
              <a:t>Cons:</a:t>
            </a:r>
            <a:endParaRPr lang="en-GB" dirty="0"/>
          </a:p>
          <a:p>
            <a:pPr marL="741168" lvl="1" indent="-285065"/>
            <a:r>
              <a:rPr lang="en-GB" dirty="0"/>
              <a:t>Does not assess other </a:t>
            </a:r>
            <a:r>
              <a:rPr lang="en-GB" dirty="0" err="1"/>
              <a:t>behavioral</a:t>
            </a:r>
            <a:r>
              <a:rPr lang="en-GB" dirty="0"/>
              <a:t> symptoms, limiting its scope.</a:t>
            </a:r>
          </a:p>
          <a:p>
            <a:pPr marL="0" indent="0">
              <a:buNone/>
            </a:pPr>
            <a:r>
              <a:rPr lang="en-GB" b="1" dirty="0"/>
              <a:t>Population/Stage:</a:t>
            </a:r>
            <a:r>
              <a:rPr lang="en-GB" dirty="0"/>
              <a:t> Useful in Moderate to Severe AD where agitation is a significant issue.</a:t>
            </a:r>
          </a:p>
          <a:p>
            <a:endParaRPr lang="en-SI" dirty="0"/>
          </a:p>
        </p:txBody>
      </p:sp>
    </p:spTree>
    <p:extLst>
      <p:ext uri="{BB962C8B-B14F-4D97-AF65-F5344CB8AC3E}">
        <p14:creationId xmlns:p14="http://schemas.microsoft.com/office/powerpoint/2010/main" val="3056354103"/>
      </p:ext>
    </p:extLst>
  </p:cSld>
  <p:clrMapOvr>
    <a:masterClrMapping/>
  </p:clrMapOvr>
  <mc:AlternateContent xmlns:mc="http://schemas.openxmlformats.org/markup-compatibility/2006" xmlns:p14="http://schemas.microsoft.com/office/powerpoint/2010/main">
    <mc:Choice Requires="p14">
      <p:transition spd="slow" p14:dur="2000" advTm="42230"/>
    </mc:Choice>
    <mc:Fallback xmlns="">
      <p:transition spd="slow" advTm="4223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D7FAB-ADC0-74F1-B66A-A06A88E4D6C2}"/>
              </a:ext>
            </a:extLst>
          </p:cNvPr>
          <p:cNvSpPr>
            <a:spLocks noGrp="1"/>
          </p:cNvSpPr>
          <p:nvPr>
            <p:ph type="title"/>
          </p:nvPr>
        </p:nvSpPr>
        <p:spPr/>
        <p:txBody>
          <a:bodyPr>
            <a:normAutofit/>
          </a:bodyPr>
          <a:lstStyle/>
          <a:p>
            <a:r>
              <a:rPr lang="en-GB" dirty="0">
                <a:solidFill>
                  <a:srgbClr val="C00000"/>
                </a:solidFill>
              </a:rPr>
              <a:t>Cohen-Mansfield Agitation Inventory (CMAI)</a:t>
            </a:r>
            <a:endParaRPr lang="en-SI" dirty="0"/>
          </a:p>
        </p:txBody>
      </p:sp>
      <p:sp>
        <p:nvSpPr>
          <p:cNvPr id="3" name="Content Placeholder 2">
            <a:extLst>
              <a:ext uri="{FF2B5EF4-FFF2-40B4-BE49-F238E27FC236}">
                <a16:creationId xmlns:a16="http://schemas.microsoft.com/office/drawing/2014/main" id="{D0E40172-09E2-8BD4-23CE-02ABA315658D}"/>
              </a:ext>
            </a:extLst>
          </p:cNvPr>
          <p:cNvSpPr>
            <a:spLocks noGrp="1"/>
          </p:cNvSpPr>
          <p:nvPr>
            <p:ph idx="1"/>
          </p:nvPr>
        </p:nvSpPr>
        <p:spPr>
          <a:xfrm>
            <a:off x="836126" y="901393"/>
            <a:ext cx="10489586" cy="4351338"/>
          </a:xfrm>
        </p:spPr>
        <p:txBody>
          <a:bodyPr>
            <a:normAutofit/>
          </a:bodyPr>
          <a:lstStyle/>
          <a:p>
            <a:pPr marL="0" indent="0">
              <a:buNone/>
            </a:pPr>
            <a:endParaRPr lang="en-GB" b="1" dirty="0"/>
          </a:p>
          <a:p>
            <a:pPr marL="0" indent="0">
              <a:buNone/>
            </a:pPr>
            <a:r>
              <a:rPr lang="en-GB" b="1" dirty="0">
                <a:highlight>
                  <a:srgbClr val="00FF00"/>
                </a:highlight>
              </a:rPr>
              <a:t>Pro:</a:t>
            </a:r>
          </a:p>
          <a:p>
            <a:pPr marL="0" indent="0">
              <a:buNone/>
            </a:pPr>
            <a:endParaRPr lang="en-GB" dirty="0">
              <a:highlight>
                <a:srgbClr val="00FF00"/>
              </a:highlight>
            </a:endParaRPr>
          </a:p>
          <a:p>
            <a:pPr marL="741168" lvl="1" indent="-285065"/>
            <a:r>
              <a:rPr lang="en-GB" b="1" dirty="0"/>
              <a:t>Patient:</a:t>
            </a:r>
            <a:r>
              <a:rPr lang="en-GB" dirty="0"/>
              <a:t> An 82-year-old with Severe AD who frequently exhibits agitation, including pacing, restlessness, and verbal outbursts, which significantly disrupt the caregiving environment.</a:t>
            </a:r>
          </a:p>
          <a:p>
            <a:pPr marL="456103" lvl="1" indent="0">
              <a:buNone/>
            </a:pPr>
            <a:endParaRPr lang="en-GB" dirty="0"/>
          </a:p>
          <a:p>
            <a:pPr marL="741168" lvl="1" indent="-285065"/>
            <a:r>
              <a:rPr lang="en-GB" b="1" dirty="0"/>
              <a:t>Reason:</a:t>
            </a:r>
            <a:r>
              <a:rPr lang="en-GB" dirty="0"/>
              <a:t> The CMAI is tailored to assess the frequency and severity of agitation, making it ideal for managing and understanding these </a:t>
            </a:r>
            <a:r>
              <a:rPr lang="en-GB" dirty="0" err="1"/>
              <a:t>behaviors</a:t>
            </a:r>
            <a:r>
              <a:rPr lang="en-GB" dirty="0"/>
              <a:t> in this patient.</a:t>
            </a:r>
          </a:p>
          <a:p>
            <a:endParaRPr lang="en-SI" dirty="0"/>
          </a:p>
        </p:txBody>
      </p:sp>
    </p:spTree>
    <p:extLst>
      <p:ext uri="{BB962C8B-B14F-4D97-AF65-F5344CB8AC3E}">
        <p14:creationId xmlns:p14="http://schemas.microsoft.com/office/powerpoint/2010/main" val="459457546"/>
      </p:ext>
    </p:extLst>
  </p:cSld>
  <p:clrMapOvr>
    <a:masterClrMapping/>
  </p:clrMapOvr>
  <mc:AlternateContent xmlns:mc="http://schemas.openxmlformats.org/markup-compatibility/2006" xmlns:p14="http://schemas.microsoft.com/office/powerpoint/2010/main">
    <mc:Choice Requires="p14">
      <p:transition spd="slow" p14:dur="2000" advTm="36296"/>
    </mc:Choice>
    <mc:Fallback xmlns="">
      <p:transition spd="slow" advTm="36296"/>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D7FAB-ADC0-74F1-B66A-A06A88E4D6C2}"/>
              </a:ext>
            </a:extLst>
          </p:cNvPr>
          <p:cNvSpPr>
            <a:spLocks noGrp="1"/>
          </p:cNvSpPr>
          <p:nvPr>
            <p:ph type="title"/>
          </p:nvPr>
        </p:nvSpPr>
        <p:spPr/>
        <p:txBody>
          <a:bodyPr>
            <a:normAutofit/>
          </a:bodyPr>
          <a:lstStyle/>
          <a:p>
            <a:r>
              <a:rPr lang="en-GB" dirty="0">
                <a:solidFill>
                  <a:srgbClr val="C00000"/>
                </a:solidFill>
              </a:rPr>
              <a:t>Cohen-Mansfield Agitation Inventory (CMAI)</a:t>
            </a:r>
            <a:endParaRPr lang="en-SI" dirty="0"/>
          </a:p>
        </p:txBody>
      </p:sp>
      <p:sp>
        <p:nvSpPr>
          <p:cNvPr id="3" name="Content Placeholder 2">
            <a:extLst>
              <a:ext uri="{FF2B5EF4-FFF2-40B4-BE49-F238E27FC236}">
                <a16:creationId xmlns:a16="http://schemas.microsoft.com/office/drawing/2014/main" id="{D0E40172-09E2-8BD4-23CE-02ABA315658D}"/>
              </a:ext>
            </a:extLst>
          </p:cNvPr>
          <p:cNvSpPr>
            <a:spLocks noGrp="1"/>
          </p:cNvSpPr>
          <p:nvPr>
            <p:ph idx="1"/>
          </p:nvPr>
        </p:nvSpPr>
        <p:spPr>
          <a:xfrm>
            <a:off x="836126" y="871896"/>
            <a:ext cx="10489586" cy="4351338"/>
          </a:xfrm>
        </p:spPr>
        <p:txBody>
          <a:bodyPr>
            <a:normAutofit/>
          </a:bodyPr>
          <a:lstStyle/>
          <a:p>
            <a:pPr marL="0" indent="0">
              <a:buNone/>
            </a:pPr>
            <a:endParaRPr lang="en-GB" b="1" dirty="0"/>
          </a:p>
          <a:p>
            <a:pPr marL="0" indent="0">
              <a:buNone/>
            </a:pPr>
            <a:r>
              <a:rPr lang="en-GB" b="1" dirty="0">
                <a:highlight>
                  <a:srgbClr val="FF0000"/>
                </a:highlight>
              </a:rPr>
              <a:t>Con:</a:t>
            </a:r>
          </a:p>
          <a:p>
            <a:pPr marL="0" indent="0">
              <a:buNone/>
            </a:pPr>
            <a:endParaRPr lang="en-GB" dirty="0"/>
          </a:p>
          <a:p>
            <a:pPr marL="741168" lvl="1" indent="-285065"/>
            <a:r>
              <a:rPr lang="en-GB" b="1" dirty="0"/>
              <a:t>Patient:</a:t>
            </a:r>
            <a:r>
              <a:rPr lang="en-GB" dirty="0"/>
              <a:t> A 77-year-old with Moderate AD who does not exhibit agitation but struggles with anxiety and depression.</a:t>
            </a:r>
          </a:p>
          <a:p>
            <a:pPr marL="456103" lvl="1" indent="0">
              <a:buNone/>
            </a:pPr>
            <a:endParaRPr lang="en-GB" dirty="0"/>
          </a:p>
          <a:p>
            <a:pPr marL="741168" lvl="1" indent="-285065"/>
            <a:r>
              <a:rPr lang="en-GB" b="1" dirty="0"/>
              <a:t>Reason:</a:t>
            </a:r>
            <a:r>
              <a:rPr lang="en-GB" dirty="0"/>
              <a:t> The CMAI focuses specifically on agitation and may not be useful in assessing other </a:t>
            </a:r>
            <a:r>
              <a:rPr lang="en-GB" dirty="0" err="1"/>
              <a:t>behavioral</a:t>
            </a:r>
            <a:r>
              <a:rPr lang="en-GB" dirty="0"/>
              <a:t> symptoms like anxiety or depression, limiting its applicability for this patient.</a:t>
            </a:r>
          </a:p>
          <a:p>
            <a:endParaRPr lang="en-SI" dirty="0"/>
          </a:p>
        </p:txBody>
      </p:sp>
    </p:spTree>
    <p:extLst>
      <p:ext uri="{BB962C8B-B14F-4D97-AF65-F5344CB8AC3E}">
        <p14:creationId xmlns:p14="http://schemas.microsoft.com/office/powerpoint/2010/main" val="2807344084"/>
      </p:ext>
    </p:extLst>
  </p:cSld>
  <p:clrMapOvr>
    <a:masterClrMapping/>
  </p:clrMapOvr>
  <mc:AlternateContent xmlns:mc="http://schemas.openxmlformats.org/markup-compatibility/2006" xmlns:p14="http://schemas.microsoft.com/office/powerpoint/2010/main">
    <mc:Choice Requires="p14">
      <p:transition spd="slow" p14:dur="2000" advTm="39693"/>
    </mc:Choice>
    <mc:Fallback xmlns="">
      <p:transition spd="slow" advTm="39693"/>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979EA-8D11-53FE-1DF1-9A4297606DFD}"/>
              </a:ext>
            </a:extLst>
          </p:cNvPr>
          <p:cNvSpPr>
            <a:spLocks noGrp="1"/>
          </p:cNvSpPr>
          <p:nvPr>
            <p:ph type="title"/>
          </p:nvPr>
        </p:nvSpPr>
        <p:spPr/>
        <p:txBody>
          <a:bodyPr/>
          <a:lstStyle/>
          <a:p>
            <a:pPr algn="ctr"/>
            <a:r>
              <a:rPr lang="en-GB" dirty="0">
                <a:solidFill>
                  <a:srgbClr val="C00000"/>
                </a:solidFill>
              </a:rPr>
              <a:t>Comparative Analysis of </a:t>
            </a:r>
            <a:r>
              <a:rPr lang="en-GB" dirty="0" err="1">
                <a:solidFill>
                  <a:srgbClr val="C00000"/>
                </a:solidFill>
              </a:rPr>
              <a:t>Behavioral</a:t>
            </a:r>
            <a:r>
              <a:rPr lang="en-GB" dirty="0">
                <a:solidFill>
                  <a:srgbClr val="C00000"/>
                </a:solidFill>
              </a:rPr>
              <a:t> Scales</a:t>
            </a:r>
            <a:endParaRPr lang="en-SI" dirty="0">
              <a:solidFill>
                <a:srgbClr val="C00000"/>
              </a:solidFill>
            </a:endParaRPr>
          </a:p>
        </p:txBody>
      </p:sp>
      <p:sp>
        <p:nvSpPr>
          <p:cNvPr id="3" name="Content Placeholder 2">
            <a:extLst>
              <a:ext uri="{FF2B5EF4-FFF2-40B4-BE49-F238E27FC236}">
                <a16:creationId xmlns:a16="http://schemas.microsoft.com/office/drawing/2014/main" id="{185AD62D-C52D-5947-3578-782E9406AD0E}"/>
              </a:ext>
            </a:extLst>
          </p:cNvPr>
          <p:cNvSpPr>
            <a:spLocks noGrp="1"/>
          </p:cNvSpPr>
          <p:nvPr>
            <p:ph idx="1"/>
          </p:nvPr>
        </p:nvSpPr>
        <p:spPr>
          <a:xfrm>
            <a:off x="836126" y="1389934"/>
            <a:ext cx="10489586" cy="4351338"/>
          </a:xfrm>
        </p:spPr>
        <p:txBody>
          <a:bodyPr>
            <a:normAutofit fontScale="92500" lnSpcReduction="10000"/>
          </a:bodyPr>
          <a:lstStyle/>
          <a:p>
            <a:pPr marL="0" indent="0">
              <a:buNone/>
            </a:pPr>
            <a:r>
              <a:rPr lang="en-GB" b="1" dirty="0"/>
              <a:t>NPI vs. BEHAVE-AD:</a:t>
            </a:r>
            <a:endParaRPr lang="en-GB" dirty="0"/>
          </a:p>
          <a:p>
            <a:pPr marL="741168" lvl="1" indent="-285065"/>
            <a:r>
              <a:rPr lang="en-GB" dirty="0"/>
              <a:t>NPI offers a broader assessment, while BEHAVE-AD provides more depth in specific domains relevant to AD.</a:t>
            </a:r>
          </a:p>
          <a:p>
            <a:pPr marL="0" indent="0">
              <a:buNone/>
            </a:pPr>
            <a:r>
              <a:rPr lang="en-GB" b="1" dirty="0"/>
              <a:t>CMAI vs. NPI/BEHAVE-AD:</a:t>
            </a:r>
            <a:endParaRPr lang="en-GB" dirty="0"/>
          </a:p>
          <a:p>
            <a:pPr marL="741168" lvl="1" indent="-285065"/>
            <a:r>
              <a:rPr lang="en-GB" dirty="0"/>
              <a:t>CMAI is ideal for focused assessments of agitation, while the others provide a more comprehensive view.</a:t>
            </a:r>
          </a:p>
          <a:p>
            <a:pPr marL="456103" lvl="1" indent="0">
              <a:buNone/>
            </a:pPr>
            <a:endParaRPr lang="en-GB" dirty="0"/>
          </a:p>
          <a:p>
            <a:pPr marL="0" indent="0">
              <a:buNone/>
            </a:pPr>
            <a:r>
              <a:rPr lang="en-GB" b="1" dirty="0"/>
              <a:t>Population/Stage:</a:t>
            </a:r>
            <a:r>
              <a:rPr lang="en-GB" dirty="0"/>
              <a:t> </a:t>
            </a:r>
          </a:p>
          <a:p>
            <a:pPr>
              <a:buFont typeface="Arial" panose="020B0604020202020204" pitchFamily="34" charset="0"/>
              <a:buChar char="•"/>
            </a:pPr>
            <a:r>
              <a:rPr lang="en-GB" dirty="0"/>
              <a:t>NPI for general use across stages, </a:t>
            </a:r>
          </a:p>
          <a:p>
            <a:pPr>
              <a:buFont typeface="Arial" panose="020B0604020202020204" pitchFamily="34" charset="0"/>
              <a:buChar char="•"/>
            </a:pPr>
            <a:r>
              <a:rPr lang="en-GB" dirty="0"/>
              <a:t>BEHAVE-AD for AD-specific </a:t>
            </a:r>
            <a:r>
              <a:rPr lang="en-GB" dirty="0" err="1"/>
              <a:t>behaviors</a:t>
            </a:r>
            <a:r>
              <a:rPr lang="en-GB" dirty="0"/>
              <a:t>,</a:t>
            </a:r>
          </a:p>
          <a:p>
            <a:pPr>
              <a:buFont typeface="Arial" panose="020B0604020202020204" pitchFamily="34" charset="0"/>
              <a:buChar char="•"/>
            </a:pPr>
            <a:r>
              <a:rPr lang="en-GB" dirty="0"/>
              <a:t>CMAI for managing agitation in Moderate to Severe AD.</a:t>
            </a:r>
          </a:p>
          <a:p>
            <a:endParaRPr lang="en-SI" dirty="0"/>
          </a:p>
        </p:txBody>
      </p:sp>
    </p:spTree>
    <p:extLst>
      <p:ext uri="{BB962C8B-B14F-4D97-AF65-F5344CB8AC3E}">
        <p14:creationId xmlns:p14="http://schemas.microsoft.com/office/powerpoint/2010/main" val="3519984951"/>
      </p:ext>
    </p:extLst>
  </p:cSld>
  <p:clrMapOvr>
    <a:masterClrMapping/>
  </p:clrMapOvr>
  <mc:AlternateContent xmlns:mc="http://schemas.openxmlformats.org/markup-compatibility/2006" xmlns:p14="http://schemas.microsoft.com/office/powerpoint/2010/main">
    <mc:Choice Requires="p14">
      <p:transition spd="slow" p14:dur="2000" advTm="60460"/>
    </mc:Choice>
    <mc:Fallback xmlns="">
      <p:transition spd="slow" advTm="6046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9EB61-C130-6AEB-1DC2-EB71AC6E95F7}"/>
              </a:ext>
            </a:extLst>
          </p:cNvPr>
          <p:cNvSpPr>
            <a:spLocks noGrp="1"/>
          </p:cNvSpPr>
          <p:nvPr>
            <p:ph type="title"/>
          </p:nvPr>
        </p:nvSpPr>
        <p:spPr/>
        <p:txBody>
          <a:bodyPr/>
          <a:lstStyle/>
          <a:p>
            <a:pPr algn="ctr"/>
            <a:r>
              <a:rPr lang="en-GB" dirty="0">
                <a:solidFill>
                  <a:srgbClr val="C00000"/>
                </a:solidFill>
              </a:rPr>
              <a:t>Quality of Life Scales</a:t>
            </a:r>
            <a:endParaRPr lang="en-SI" dirty="0">
              <a:solidFill>
                <a:srgbClr val="C00000"/>
              </a:solidFill>
            </a:endParaRPr>
          </a:p>
        </p:txBody>
      </p:sp>
      <p:sp>
        <p:nvSpPr>
          <p:cNvPr id="3" name="Content Placeholder 2">
            <a:extLst>
              <a:ext uri="{FF2B5EF4-FFF2-40B4-BE49-F238E27FC236}">
                <a16:creationId xmlns:a16="http://schemas.microsoft.com/office/drawing/2014/main" id="{38720857-64F5-2645-5E9E-E6E814ECB24C}"/>
              </a:ext>
            </a:extLst>
          </p:cNvPr>
          <p:cNvSpPr>
            <a:spLocks noGrp="1"/>
          </p:cNvSpPr>
          <p:nvPr>
            <p:ph idx="1"/>
          </p:nvPr>
        </p:nvSpPr>
        <p:spPr/>
        <p:txBody>
          <a:bodyPr/>
          <a:lstStyle/>
          <a:p>
            <a:endParaRPr lang="en-SI"/>
          </a:p>
        </p:txBody>
      </p:sp>
    </p:spTree>
    <p:extLst>
      <p:ext uri="{BB962C8B-B14F-4D97-AF65-F5344CB8AC3E}">
        <p14:creationId xmlns:p14="http://schemas.microsoft.com/office/powerpoint/2010/main" val="472873057"/>
      </p:ext>
    </p:extLst>
  </p:cSld>
  <p:clrMapOvr>
    <a:masterClrMapping/>
  </p:clrMapOvr>
  <mc:AlternateContent xmlns:mc="http://schemas.openxmlformats.org/markup-compatibility/2006" xmlns:p14="http://schemas.microsoft.com/office/powerpoint/2010/main">
    <mc:Choice Requires="p14">
      <p:transition spd="slow" p14:dur="2000" advTm="3596"/>
    </mc:Choice>
    <mc:Fallback xmlns="">
      <p:transition spd="slow" advTm="3596"/>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61BDA-987F-D79E-6CD2-C58DC0950BE7}"/>
              </a:ext>
            </a:extLst>
          </p:cNvPr>
          <p:cNvSpPr>
            <a:spLocks noGrp="1"/>
          </p:cNvSpPr>
          <p:nvPr>
            <p:ph type="title"/>
          </p:nvPr>
        </p:nvSpPr>
        <p:spPr/>
        <p:txBody>
          <a:bodyPr/>
          <a:lstStyle/>
          <a:p>
            <a:pPr algn="ctr"/>
            <a:r>
              <a:rPr lang="en-GB" dirty="0">
                <a:solidFill>
                  <a:srgbClr val="C00000"/>
                </a:solidFill>
              </a:rPr>
              <a:t>Quality of Life Scales</a:t>
            </a:r>
            <a:endParaRPr lang="en-SI" dirty="0">
              <a:solidFill>
                <a:srgbClr val="C00000"/>
              </a:solidFill>
            </a:endParaRPr>
          </a:p>
        </p:txBody>
      </p:sp>
      <p:sp>
        <p:nvSpPr>
          <p:cNvPr id="3" name="Content Placeholder 2">
            <a:extLst>
              <a:ext uri="{FF2B5EF4-FFF2-40B4-BE49-F238E27FC236}">
                <a16:creationId xmlns:a16="http://schemas.microsoft.com/office/drawing/2014/main" id="{F19B3630-1C28-45CE-8594-9E3A045701B8}"/>
              </a:ext>
            </a:extLst>
          </p:cNvPr>
          <p:cNvSpPr>
            <a:spLocks noGrp="1"/>
          </p:cNvSpPr>
          <p:nvPr>
            <p:ph idx="1"/>
          </p:nvPr>
        </p:nvSpPr>
        <p:spPr>
          <a:xfrm>
            <a:off x="904952" y="1176696"/>
            <a:ext cx="10489586" cy="4351338"/>
          </a:xfrm>
        </p:spPr>
        <p:txBody>
          <a:bodyPr/>
          <a:lstStyle/>
          <a:p>
            <a:pPr marL="0" indent="0">
              <a:buNone/>
            </a:pPr>
            <a:endParaRPr lang="en-GB" dirty="0"/>
          </a:p>
          <a:p>
            <a:pPr marL="0" indent="0">
              <a:buNone/>
            </a:pPr>
            <a:r>
              <a:rPr lang="en-GB" dirty="0"/>
              <a:t>Assess the overall well-being of individuals, considering physical, psychological, and social aspects.</a:t>
            </a:r>
          </a:p>
          <a:p>
            <a:pPr>
              <a:buFont typeface="Arial" panose="020B0604020202020204" pitchFamily="34" charset="0"/>
              <a:buChar char="•"/>
            </a:pPr>
            <a:r>
              <a:rPr lang="en-GB" dirty="0"/>
              <a:t>Importance in evaluating the impact of AD on patients’ and caregivers’ lives.</a:t>
            </a:r>
          </a:p>
          <a:p>
            <a:pPr>
              <a:buFont typeface="Arial" panose="020B0604020202020204" pitchFamily="34" charset="0"/>
              <a:buChar char="•"/>
            </a:pPr>
            <a:r>
              <a:rPr lang="en-GB" dirty="0"/>
              <a:t>Population/Stage: QoL assessments are important across all stages, particularly in Moderate to Severe AD where daily life is significantly affected.</a:t>
            </a:r>
          </a:p>
          <a:p>
            <a:endParaRPr lang="en-SI" dirty="0"/>
          </a:p>
        </p:txBody>
      </p:sp>
    </p:spTree>
    <p:extLst>
      <p:ext uri="{BB962C8B-B14F-4D97-AF65-F5344CB8AC3E}">
        <p14:creationId xmlns:p14="http://schemas.microsoft.com/office/powerpoint/2010/main" val="3581277210"/>
      </p:ext>
    </p:extLst>
  </p:cSld>
  <p:clrMapOvr>
    <a:masterClrMapping/>
  </p:clrMapOvr>
  <mc:AlternateContent xmlns:mc="http://schemas.openxmlformats.org/markup-compatibility/2006" xmlns:p14="http://schemas.microsoft.com/office/powerpoint/2010/main">
    <mc:Choice Requires="p14">
      <p:transition spd="slow" p14:dur="2000" advTm="32437"/>
    </mc:Choice>
    <mc:Fallback xmlns="">
      <p:transition spd="slow" advTm="32437"/>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F58F1-464E-E369-2224-1F478BBD145D}"/>
              </a:ext>
            </a:extLst>
          </p:cNvPr>
          <p:cNvSpPr>
            <a:spLocks noGrp="1"/>
          </p:cNvSpPr>
          <p:nvPr>
            <p:ph type="title"/>
          </p:nvPr>
        </p:nvSpPr>
        <p:spPr/>
        <p:txBody>
          <a:bodyPr>
            <a:normAutofit/>
          </a:bodyPr>
          <a:lstStyle/>
          <a:p>
            <a:pPr algn="ctr"/>
            <a:r>
              <a:rPr lang="en-GB" dirty="0">
                <a:solidFill>
                  <a:srgbClr val="C00000"/>
                </a:solidFill>
              </a:rPr>
              <a:t>Quality of Life in Alzheimer’s Disease (QoL-AD) Scale</a:t>
            </a:r>
            <a:endParaRPr lang="en-SI" dirty="0">
              <a:solidFill>
                <a:srgbClr val="C00000"/>
              </a:solidFill>
            </a:endParaRPr>
          </a:p>
        </p:txBody>
      </p:sp>
      <p:sp>
        <p:nvSpPr>
          <p:cNvPr id="3" name="Content Placeholder 2">
            <a:extLst>
              <a:ext uri="{FF2B5EF4-FFF2-40B4-BE49-F238E27FC236}">
                <a16:creationId xmlns:a16="http://schemas.microsoft.com/office/drawing/2014/main" id="{6BF5682A-ACE0-2B4F-B613-0A414F0E4CA9}"/>
              </a:ext>
            </a:extLst>
          </p:cNvPr>
          <p:cNvSpPr>
            <a:spLocks noGrp="1"/>
          </p:cNvSpPr>
          <p:nvPr>
            <p:ph idx="1"/>
          </p:nvPr>
        </p:nvSpPr>
        <p:spPr>
          <a:xfrm>
            <a:off x="491997" y="1579819"/>
            <a:ext cx="9535442" cy="4351338"/>
          </a:xfrm>
        </p:spPr>
        <p:txBody>
          <a:bodyPr>
            <a:normAutofit/>
          </a:bodyPr>
          <a:lstStyle/>
          <a:p>
            <a:pPr marL="0" indent="0">
              <a:buNone/>
            </a:pPr>
            <a:r>
              <a:rPr lang="en-GB" dirty="0"/>
              <a:t>A specific QoL scale designed for AD patients, including self-reported and caregiver-reported versions.</a:t>
            </a:r>
          </a:p>
          <a:p>
            <a:pPr>
              <a:buFont typeface="Arial" panose="020B0604020202020204" pitchFamily="34" charset="0"/>
              <a:buChar char="•"/>
            </a:pPr>
            <a:r>
              <a:rPr lang="en-GB" b="1" dirty="0"/>
              <a:t>Pros:</a:t>
            </a:r>
            <a:endParaRPr lang="en-GB" dirty="0"/>
          </a:p>
          <a:p>
            <a:pPr marL="741168" lvl="1" indent="-285065"/>
            <a:r>
              <a:rPr lang="en-GB" dirty="0"/>
              <a:t>Tailored to AD, capturing disease-specific QoL aspects.</a:t>
            </a:r>
          </a:p>
          <a:p>
            <a:pPr marL="741168" lvl="1" indent="-285065"/>
            <a:r>
              <a:rPr lang="en-GB" dirty="0"/>
              <a:t>Allows for both patient and caregiver perspectives.</a:t>
            </a:r>
          </a:p>
          <a:p>
            <a:pPr>
              <a:buFont typeface="Arial" panose="020B0604020202020204" pitchFamily="34" charset="0"/>
              <a:buChar char="•"/>
            </a:pPr>
            <a:r>
              <a:rPr lang="en-GB" b="1" dirty="0"/>
              <a:t>Cons:</a:t>
            </a:r>
            <a:endParaRPr lang="en-GB" dirty="0"/>
          </a:p>
          <a:p>
            <a:pPr marL="741168" lvl="1" indent="-285065"/>
            <a:r>
              <a:rPr lang="en-GB" dirty="0"/>
              <a:t>Self-reporting may be challenging in later stages of AD.</a:t>
            </a:r>
          </a:p>
          <a:p>
            <a:pPr marL="741168" lvl="1" indent="-285065"/>
            <a:r>
              <a:rPr lang="en-GB" dirty="0"/>
              <a:t>May not capture all relevant QoL domains.</a:t>
            </a:r>
          </a:p>
          <a:p>
            <a:pPr marL="0" indent="0">
              <a:buNone/>
            </a:pPr>
            <a:r>
              <a:rPr lang="en-GB" b="1" dirty="0"/>
              <a:t>Population/Stage:</a:t>
            </a:r>
            <a:r>
              <a:rPr lang="en-GB" dirty="0"/>
              <a:t> Best used in Mild to Moderate AD; caregiver reports may be necessary in Severe AD.</a:t>
            </a:r>
          </a:p>
          <a:p>
            <a:endParaRPr lang="en-SI" dirty="0"/>
          </a:p>
        </p:txBody>
      </p:sp>
    </p:spTree>
    <p:extLst>
      <p:ext uri="{BB962C8B-B14F-4D97-AF65-F5344CB8AC3E}">
        <p14:creationId xmlns:p14="http://schemas.microsoft.com/office/powerpoint/2010/main" val="933507977"/>
      </p:ext>
    </p:extLst>
  </p:cSld>
  <p:clrMapOvr>
    <a:masterClrMapping/>
  </p:clrMapOvr>
  <mc:AlternateContent xmlns:mc="http://schemas.openxmlformats.org/markup-compatibility/2006" xmlns:p14="http://schemas.microsoft.com/office/powerpoint/2010/main">
    <mc:Choice Requires="p14">
      <p:transition spd="slow" p14:dur="2000" advTm="62312"/>
    </mc:Choice>
    <mc:Fallback xmlns="">
      <p:transition spd="slow" advTm="62312"/>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13BA5-34CA-9EA3-4C5D-1EF8E30C93F7}"/>
              </a:ext>
            </a:extLst>
          </p:cNvPr>
          <p:cNvSpPr>
            <a:spLocks noGrp="1"/>
          </p:cNvSpPr>
          <p:nvPr>
            <p:ph type="title"/>
          </p:nvPr>
        </p:nvSpPr>
        <p:spPr/>
        <p:txBody>
          <a:bodyPr>
            <a:normAutofit/>
          </a:bodyPr>
          <a:lstStyle/>
          <a:p>
            <a:pPr algn="ctr"/>
            <a:r>
              <a:rPr lang="en-GB" dirty="0">
                <a:solidFill>
                  <a:srgbClr val="C00000"/>
                </a:solidFill>
              </a:rPr>
              <a:t>Quality of Life in Alzheimer’s Disease (QoL-AD) Scale</a:t>
            </a:r>
            <a:endParaRPr lang="en-SI" dirty="0">
              <a:solidFill>
                <a:srgbClr val="C00000"/>
              </a:solidFill>
            </a:endParaRPr>
          </a:p>
        </p:txBody>
      </p:sp>
      <p:sp>
        <p:nvSpPr>
          <p:cNvPr id="3" name="Content Placeholder 2">
            <a:extLst>
              <a:ext uri="{FF2B5EF4-FFF2-40B4-BE49-F238E27FC236}">
                <a16:creationId xmlns:a16="http://schemas.microsoft.com/office/drawing/2014/main" id="{8B480985-CEAD-1DF2-9EE7-96A423D3608C}"/>
              </a:ext>
            </a:extLst>
          </p:cNvPr>
          <p:cNvSpPr>
            <a:spLocks noGrp="1"/>
          </p:cNvSpPr>
          <p:nvPr>
            <p:ph idx="1"/>
          </p:nvPr>
        </p:nvSpPr>
        <p:spPr>
          <a:xfrm>
            <a:off x="836126" y="1007571"/>
            <a:ext cx="10489586" cy="4351338"/>
          </a:xfrm>
        </p:spPr>
        <p:txBody>
          <a:bodyPr>
            <a:normAutofit/>
          </a:bodyPr>
          <a:lstStyle/>
          <a:p>
            <a:pPr marL="0" indent="0">
              <a:buNone/>
            </a:pPr>
            <a:endParaRPr lang="en-GB" b="1" dirty="0"/>
          </a:p>
          <a:p>
            <a:pPr marL="0" indent="0">
              <a:buNone/>
            </a:pPr>
            <a:r>
              <a:rPr lang="en-GB" b="1" dirty="0">
                <a:highlight>
                  <a:srgbClr val="00FF00"/>
                </a:highlight>
              </a:rPr>
              <a:t>Pro:</a:t>
            </a:r>
          </a:p>
          <a:p>
            <a:pPr marL="0" indent="0">
              <a:buNone/>
            </a:pPr>
            <a:endParaRPr lang="en-GB" dirty="0"/>
          </a:p>
          <a:p>
            <a:pPr marL="741168" lvl="1" indent="-285065"/>
            <a:r>
              <a:rPr lang="en-GB" b="1" dirty="0"/>
              <a:t>Patient:</a:t>
            </a:r>
            <a:r>
              <a:rPr lang="en-GB" dirty="0"/>
              <a:t> A 70-year-old with Mild to Moderate AD who is still aware of their diagnosis and able to provide input on their quality of life, experiencing mild depression and anxiety related to their cognitive decline.</a:t>
            </a:r>
          </a:p>
          <a:p>
            <a:pPr marL="456103" lvl="1" indent="0">
              <a:buNone/>
            </a:pPr>
            <a:endParaRPr lang="en-GB" dirty="0"/>
          </a:p>
          <a:p>
            <a:pPr marL="741168" lvl="1" indent="-285065"/>
            <a:r>
              <a:rPr lang="en-GB" b="1" dirty="0"/>
              <a:t>Reason:</a:t>
            </a:r>
            <a:r>
              <a:rPr lang="en-GB" dirty="0"/>
              <a:t> The QoL-AD scale is specifically designed for AD patients and includes self-reporting, making it suitable for capturing the patient’s perspective on their quality of life.</a:t>
            </a:r>
          </a:p>
          <a:p>
            <a:endParaRPr lang="en-SI" dirty="0"/>
          </a:p>
        </p:txBody>
      </p:sp>
    </p:spTree>
    <p:extLst>
      <p:ext uri="{BB962C8B-B14F-4D97-AF65-F5344CB8AC3E}">
        <p14:creationId xmlns:p14="http://schemas.microsoft.com/office/powerpoint/2010/main" val="2001506812"/>
      </p:ext>
    </p:extLst>
  </p:cSld>
  <p:clrMapOvr>
    <a:masterClrMapping/>
  </p:clrMapOvr>
  <mc:AlternateContent xmlns:mc="http://schemas.openxmlformats.org/markup-compatibility/2006" xmlns:p14="http://schemas.microsoft.com/office/powerpoint/2010/main">
    <mc:Choice Requires="p14">
      <p:transition spd="slow" p14:dur="2000" advTm="44455"/>
    </mc:Choice>
    <mc:Fallback xmlns="">
      <p:transition spd="slow" advTm="44455"/>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13BA5-34CA-9EA3-4C5D-1EF8E30C93F7}"/>
              </a:ext>
            </a:extLst>
          </p:cNvPr>
          <p:cNvSpPr>
            <a:spLocks noGrp="1"/>
          </p:cNvSpPr>
          <p:nvPr>
            <p:ph type="title"/>
          </p:nvPr>
        </p:nvSpPr>
        <p:spPr/>
        <p:txBody>
          <a:bodyPr>
            <a:normAutofit/>
          </a:bodyPr>
          <a:lstStyle/>
          <a:p>
            <a:pPr algn="ctr"/>
            <a:r>
              <a:rPr lang="en-GB" dirty="0">
                <a:solidFill>
                  <a:srgbClr val="C00000"/>
                </a:solidFill>
              </a:rPr>
              <a:t>Quality of Life in Alzheimer’s Disease (QoL-AD) Scale</a:t>
            </a:r>
            <a:endParaRPr lang="en-SI" dirty="0">
              <a:solidFill>
                <a:srgbClr val="C00000"/>
              </a:solidFill>
            </a:endParaRPr>
          </a:p>
        </p:txBody>
      </p:sp>
      <p:sp>
        <p:nvSpPr>
          <p:cNvPr id="3" name="Content Placeholder 2">
            <a:extLst>
              <a:ext uri="{FF2B5EF4-FFF2-40B4-BE49-F238E27FC236}">
                <a16:creationId xmlns:a16="http://schemas.microsoft.com/office/drawing/2014/main" id="{8B480985-CEAD-1DF2-9EE7-96A423D3608C}"/>
              </a:ext>
            </a:extLst>
          </p:cNvPr>
          <p:cNvSpPr>
            <a:spLocks noGrp="1"/>
          </p:cNvSpPr>
          <p:nvPr>
            <p:ph idx="1"/>
          </p:nvPr>
        </p:nvSpPr>
        <p:spPr>
          <a:xfrm>
            <a:off x="757468" y="921057"/>
            <a:ext cx="10489586" cy="4351338"/>
          </a:xfrm>
        </p:spPr>
        <p:txBody>
          <a:bodyPr>
            <a:normAutofit/>
          </a:bodyPr>
          <a:lstStyle/>
          <a:p>
            <a:pPr marL="0" indent="0">
              <a:buNone/>
            </a:pPr>
            <a:endParaRPr lang="en-GB" b="1" dirty="0"/>
          </a:p>
          <a:p>
            <a:pPr marL="0" indent="0">
              <a:buNone/>
            </a:pPr>
            <a:r>
              <a:rPr lang="en-GB" b="1" dirty="0">
                <a:highlight>
                  <a:srgbClr val="FF0000"/>
                </a:highlight>
              </a:rPr>
              <a:t>Con:</a:t>
            </a:r>
          </a:p>
          <a:p>
            <a:pPr marL="0" indent="0">
              <a:buNone/>
            </a:pPr>
            <a:endParaRPr lang="en-GB" dirty="0"/>
          </a:p>
          <a:p>
            <a:pPr marL="741168" lvl="1" indent="-285065"/>
            <a:r>
              <a:rPr lang="en-GB" b="1" dirty="0"/>
              <a:t>Patient:</a:t>
            </a:r>
            <a:r>
              <a:rPr lang="en-GB" dirty="0"/>
              <a:t> An 85-year-old with Severe AD who is non-verbal and unable to understand or respond to quality of life questions, relying entirely on caregiver input.</a:t>
            </a:r>
          </a:p>
          <a:p>
            <a:pPr marL="456103" lvl="1" indent="0">
              <a:buNone/>
            </a:pPr>
            <a:endParaRPr lang="en-GB" dirty="0"/>
          </a:p>
          <a:p>
            <a:pPr marL="741168" lvl="1" indent="-285065"/>
            <a:r>
              <a:rPr lang="en-GB" b="1" dirty="0"/>
              <a:t>Reason:</a:t>
            </a:r>
            <a:r>
              <a:rPr lang="en-GB" dirty="0"/>
              <a:t> The QoL-AD scale may be challenging to use in patients who cannot self-report, and the caregiver's perspective might not fully capture the patient’s experience.</a:t>
            </a:r>
          </a:p>
          <a:p>
            <a:endParaRPr lang="en-SI" dirty="0"/>
          </a:p>
        </p:txBody>
      </p:sp>
    </p:spTree>
    <p:extLst>
      <p:ext uri="{BB962C8B-B14F-4D97-AF65-F5344CB8AC3E}">
        <p14:creationId xmlns:p14="http://schemas.microsoft.com/office/powerpoint/2010/main" val="1848372273"/>
      </p:ext>
    </p:extLst>
  </p:cSld>
  <p:clrMapOvr>
    <a:masterClrMapping/>
  </p:clrMapOvr>
  <mc:AlternateContent xmlns:mc="http://schemas.openxmlformats.org/markup-compatibility/2006" xmlns:p14="http://schemas.microsoft.com/office/powerpoint/2010/main">
    <mc:Choice Requires="p14">
      <p:transition spd="slow" p14:dur="2000" advTm="36497"/>
    </mc:Choice>
    <mc:Fallback xmlns="">
      <p:transition spd="slow" advTm="36497"/>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C7E24-AB59-BFA9-E8B1-965D5D332FDD}"/>
              </a:ext>
            </a:extLst>
          </p:cNvPr>
          <p:cNvSpPr>
            <a:spLocks noGrp="1"/>
          </p:cNvSpPr>
          <p:nvPr>
            <p:ph type="title"/>
          </p:nvPr>
        </p:nvSpPr>
        <p:spPr/>
        <p:txBody>
          <a:bodyPr>
            <a:normAutofit/>
          </a:bodyPr>
          <a:lstStyle/>
          <a:p>
            <a:pPr algn="ctr"/>
            <a:r>
              <a:rPr lang="en-GB" dirty="0">
                <a:solidFill>
                  <a:srgbClr val="C00000"/>
                </a:solidFill>
              </a:rPr>
              <a:t>Dementia Quality of Life Instrument (DEMQOL)</a:t>
            </a:r>
            <a:endParaRPr lang="en-SI" dirty="0">
              <a:solidFill>
                <a:srgbClr val="C00000"/>
              </a:solidFill>
            </a:endParaRPr>
          </a:p>
        </p:txBody>
      </p:sp>
      <p:sp>
        <p:nvSpPr>
          <p:cNvPr id="3" name="Content Placeholder 2">
            <a:extLst>
              <a:ext uri="{FF2B5EF4-FFF2-40B4-BE49-F238E27FC236}">
                <a16:creationId xmlns:a16="http://schemas.microsoft.com/office/drawing/2014/main" id="{2C1D0C24-1909-258D-A9CB-F4177FFD613C}"/>
              </a:ext>
            </a:extLst>
          </p:cNvPr>
          <p:cNvSpPr>
            <a:spLocks noGrp="1"/>
          </p:cNvSpPr>
          <p:nvPr>
            <p:ph idx="1"/>
          </p:nvPr>
        </p:nvSpPr>
        <p:spPr>
          <a:xfrm>
            <a:off x="836126" y="1825625"/>
            <a:ext cx="9114119" cy="4351338"/>
          </a:xfrm>
        </p:spPr>
        <p:txBody>
          <a:bodyPr>
            <a:normAutofit lnSpcReduction="10000"/>
          </a:bodyPr>
          <a:lstStyle/>
          <a:p>
            <a:pPr marL="0" indent="0">
              <a:buNone/>
            </a:pPr>
            <a:r>
              <a:rPr lang="en-GB" dirty="0"/>
              <a:t>A generic dementia QoL measure with both self-report and proxy versions.</a:t>
            </a:r>
          </a:p>
          <a:p>
            <a:pPr>
              <a:buFont typeface="Arial" panose="020B0604020202020204" pitchFamily="34" charset="0"/>
              <a:buChar char="•"/>
            </a:pPr>
            <a:r>
              <a:rPr lang="en-GB" b="1" dirty="0"/>
              <a:t>Pros:</a:t>
            </a:r>
            <a:endParaRPr lang="en-GB" dirty="0"/>
          </a:p>
          <a:p>
            <a:pPr marL="741168" lvl="1" indent="-285065"/>
            <a:r>
              <a:rPr lang="en-GB" dirty="0"/>
              <a:t>Comprehensive and validated for use in dementia populations.</a:t>
            </a:r>
          </a:p>
          <a:p>
            <a:pPr marL="741168" lvl="1" indent="-285065"/>
            <a:r>
              <a:rPr lang="en-GB" dirty="0"/>
              <a:t>Flexible administration with options for self-report or proxy.</a:t>
            </a:r>
          </a:p>
          <a:p>
            <a:pPr>
              <a:buFont typeface="Arial" panose="020B0604020202020204" pitchFamily="34" charset="0"/>
              <a:buChar char="•"/>
            </a:pPr>
            <a:r>
              <a:rPr lang="en-GB" b="1" dirty="0"/>
              <a:t>Cons:</a:t>
            </a:r>
            <a:endParaRPr lang="en-GB" dirty="0"/>
          </a:p>
          <a:p>
            <a:pPr marL="741168" lvl="1" indent="-285065"/>
            <a:r>
              <a:rPr lang="en-GB" dirty="0"/>
              <a:t>Generic nature may miss AD-specific QoL aspects.</a:t>
            </a:r>
          </a:p>
          <a:p>
            <a:pPr marL="0" indent="0">
              <a:buNone/>
            </a:pPr>
            <a:endParaRPr lang="en-GB" b="1" dirty="0"/>
          </a:p>
          <a:p>
            <a:pPr marL="0" indent="0">
              <a:buNone/>
            </a:pPr>
            <a:r>
              <a:rPr lang="en-GB" b="1" dirty="0"/>
              <a:t>Population/Stage:</a:t>
            </a:r>
            <a:r>
              <a:rPr lang="en-GB" dirty="0"/>
              <a:t> Applicable across all stages, but particularly useful in Moderate AD where patient input is still feasible.</a:t>
            </a:r>
          </a:p>
          <a:p>
            <a:endParaRPr lang="en-SI" dirty="0"/>
          </a:p>
        </p:txBody>
      </p:sp>
    </p:spTree>
    <p:extLst>
      <p:ext uri="{BB962C8B-B14F-4D97-AF65-F5344CB8AC3E}">
        <p14:creationId xmlns:p14="http://schemas.microsoft.com/office/powerpoint/2010/main" val="1121044862"/>
      </p:ext>
    </p:extLst>
  </p:cSld>
  <p:clrMapOvr>
    <a:masterClrMapping/>
  </p:clrMapOvr>
  <mc:AlternateContent xmlns:mc="http://schemas.openxmlformats.org/markup-compatibility/2006" xmlns:p14="http://schemas.microsoft.com/office/powerpoint/2010/main">
    <mc:Choice Requires="p14">
      <p:transition spd="slow" p14:dur="2000" advTm="44315"/>
    </mc:Choice>
    <mc:Fallback xmlns="">
      <p:transition spd="slow" advTm="44315"/>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FFA24-0547-DEC1-CBF5-E888D6323A9E}"/>
              </a:ext>
            </a:extLst>
          </p:cNvPr>
          <p:cNvSpPr>
            <a:spLocks noGrp="1"/>
          </p:cNvSpPr>
          <p:nvPr>
            <p:ph type="title"/>
          </p:nvPr>
        </p:nvSpPr>
        <p:spPr/>
        <p:txBody>
          <a:bodyPr/>
          <a:lstStyle/>
          <a:p>
            <a:pPr algn="ctr"/>
            <a:r>
              <a:rPr lang="en-GB" dirty="0">
                <a:solidFill>
                  <a:srgbClr val="C00000"/>
                </a:solidFill>
              </a:rPr>
              <a:t>Cognitive Scales</a:t>
            </a:r>
            <a:endParaRPr lang="en-SI" dirty="0">
              <a:solidFill>
                <a:srgbClr val="C00000"/>
              </a:solidFill>
            </a:endParaRPr>
          </a:p>
        </p:txBody>
      </p:sp>
      <p:sp>
        <p:nvSpPr>
          <p:cNvPr id="3" name="Content Placeholder 2">
            <a:extLst>
              <a:ext uri="{FF2B5EF4-FFF2-40B4-BE49-F238E27FC236}">
                <a16:creationId xmlns:a16="http://schemas.microsoft.com/office/drawing/2014/main" id="{71B8CCEE-7A42-4800-FF17-2691A1FC959F}"/>
              </a:ext>
            </a:extLst>
          </p:cNvPr>
          <p:cNvSpPr>
            <a:spLocks noGrp="1"/>
          </p:cNvSpPr>
          <p:nvPr>
            <p:ph idx="1"/>
          </p:nvPr>
        </p:nvSpPr>
        <p:spPr/>
        <p:txBody>
          <a:bodyPr>
            <a:normAutofit/>
          </a:bodyPr>
          <a:lstStyle/>
          <a:p>
            <a:pPr marL="0" indent="0">
              <a:buNone/>
            </a:pPr>
            <a:endParaRPr lang="en-GB" dirty="0"/>
          </a:p>
          <a:p>
            <a:pPr marL="0" indent="0">
              <a:buNone/>
            </a:pPr>
            <a:r>
              <a:rPr lang="en-GB" dirty="0"/>
              <a:t>Tools designed to evaluate cognitive functions such as memory, language, attention, and executive function.</a:t>
            </a:r>
          </a:p>
          <a:p>
            <a:pPr marL="0" indent="0">
              <a:buNone/>
            </a:pPr>
            <a:r>
              <a:rPr lang="en-GB" b="1" dirty="0"/>
              <a:t>Importance:</a:t>
            </a:r>
            <a:endParaRPr lang="en-GB" dirty="0"/>
          </a:p>
          <a:p>
            <a:pPr marL="741168" lvl="1" indent="-285065"/>
            <a:r>
              <a:rPr lang="en-GB" dirty="0"/>
              <a:t>Early detection of cognitive impairment.</a:t>
            </a:r>
          </a:p>
          <a:p>
            <a:pPr marL="741168" lvl="1" indent="-285065"/>
            <a:r>
              <a:rPr lang="en-GB" dirty="0"/>
              <a:t>Monitoring disease progression and treatment efficacy.</a:t>
            </a:r>
          </a:p>
          <a:p>
            <a:pPr marL="0" indent="0">
              <a:buNone/>
            </a:pPr>
            <a:r>
              <a:rPr lang="en-GB" b="1" dirty="0"/>
              <a:t>Key Considerations for selection of a scale:</a:t>
            </a:r>
            <a:endParaRPr lang="en-GB" dirty="0"/>
          </a:p>
          <a:p>
            <a:pPr marL="741168" lvl="1" indent="-285065"/>
            <a:r>
              <a:rPr lang="en-GB" dirty="0"/>
              <a:t>Sensitivity to different stages of cognitive decline.</a:t>
            </a:r>
          </a:p>
          <a:p>
            <a:pPr marL="741168" lvl="1" indent="-285065"/>
            <a:r>
              <a:rPr lang="en-GB" dirty="0"/>
              <a:t>Cultural and educational biases.</a:t>
            </a:r>
          </a:p>
          <a:p>
            <a:endParaRPr lang="en-SI" dirty="0"/>
          </a:p>
        </p:txBody>
      </p:sp>
    </p:spTree>
    <p:extLst>
      <p:ext uri="{BB962C8B-B14F-4D97-AF65-F5344CB8AC3E}">
        <p14:creationId xmlns:p14="http://schemas.microsoft.com/office/powerpoint/2010/main" val="719705081"/>
      </p:ext>
    </p:extLst>
  </p:cSld>
  <p:clrMapOvr>
    <a:masterClrMapping/>
  </p:clrMapOvr>
  <mc:AlternateContent xmlns:mc="http://schemas.openxmlformats.org/markup-compatibility/2006" xmlns:p14="http://schemas.microsoft.com/office/powerpoint/2010/main">
    <mc:Choice Requires="p14">
      <p:transition spd="slow" p14:dur="2000" advTm="65891"/>
    </mc:Choice>
    <mc:Fallback xmlns="">
      <p:transition spd="slow" advTm="65891"/>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57582-F12A-9BB8-A7F2-5B8AA7E1C56A}"/>
              </a:ext>
            </a:extLst>
          </p:cNvPr>
          <p:cNvSpPr>
            <a:spLocks noGrp="1"/>
          </p:cNvSpPr>
          <p:nvPr>
            <p:ph type="title"/>
          </p:nvPr>
        </p:nvSpPr>
        <p:spPr/>
        <p:txBody>
          <a:bodyPr>
            <a:normAutofit/>
          </a:bodyPr>
          <a:lstStyle/>
          <a:p>
            <a:pPr algn="ctr"/>
            <a:r>
              <a:rPr lang="en-GB" dirty="0">
                <a:solidFill>
                  <a:srgbClr val="C00000"/>
                </a:solidFill>
              </a:rPr>
              <a:t>Dementia Quality of Life Instrument (DEMQOL)</a:t>
            </a:r>
            <a:endParaRPr lang="en-SI" dirty="0"/>
          </a:p>
        </p:txBody>
      </p:sp>
      <p:sp>
        <p:nvSpPr>
          <p:cNvPr id="3" name="Content Placeholder 2">
            <a:extLst>
              <a:ext uri="{FF2B5EF4-FFF2-40B4-BE49-F238E27FC236}">
                <a16:creationId xmlns:a16="http://schemas.microsoft.com/office/drawing/2014/main" id="{F0543F20-6DB4-F816-F7BE-8CF0E31FEEFD}"/>
              </a:ext>
            </a:extLst>
          </p:cNvPr>
          <p:cNvSpPr>
            <a:spLocks noGrp="1"/>
          </p:cNvSpPr>
          <p:nvPr>
            <p:ph idx="1"/>
          </p:nvPr>
        </p:nvSpPr>
        <p:spPr>
          <a:xfrm>
            <a:off x="836126" y="1157032"/>
            <a:ext cx="10489586" cy="4351338"/>
          </a:xfrm>
        </p:spPr>
        <p:txBody>
          <a:bodyPr>
            <a:normAutofit/>
          </a:bodyPr>
          <a:lstStyle/>
          <a:p>
            <a:pPr marL="0" indent="0">
              <a:buNone/>
            </a:pPr>
            <a:endParaRPr lang="en-GB" b="1" dirty="0"/>
          </a:p>
          <a:p>
            <a:pPr marL="0" indent="0">
              <a:buNone/>
            </a:pPr>
            <a:r>
              <a:rPr lang="en-GB" b="1" dirty="0">
                <a:highlight>
                  <a:srgbClr val="00FF00"/>
                </a:highlight>
              </a:rPr>
              <a:t>Pro:</a:t>
            </a:r>
          </a:p>
          <a:p>
            <a:pPr marL="0" indent="0">
              <a:buNone/>
            </a:pPr>
            <a:endParaRPr lang="en-GB" dirty="0"/>
          </a:p>
          <a:p>
            <a:pPr marL="741168" lvl="1" indent="-285065"/>
            <a:r>
              <a:rPr lang="en-GB" b="1" dirty="0"/>
              <a:t>Patient:</a:t>
            </a:r>
            <a:r>
              <a:rPr lang="en-GB" dirty="0"/>
              <a:t> A 74-year-old with Moderate AD who has a range of cognitive impairments but can still engage in conversation and express emotions. The patient has a mix of AD and vascular dementia symptoms.</a:t>
            </a:r>
          </a:p>
          <a:p>
            <a:pPr marL="456103" lvl="1" indent="0">
              <a:buNone/>
            </a:pPr>
            <a:endParaRPr lang="en-GB" dirty="0"/>
          </a:p>
          <a:p>
            <a:pPr marL="741168" lvl="1" indent="-285065"/>
            <a:r>
              <a:rPr lang="en-GB" b="1" dirty="0"/>
              <a:t>Reason:</a:t>
            </a:r>
            <a:r>
              <a:rPr lang="en-GB" dirty="0"/>
              <a:t> DEMQOL is validated across different types of dementia, making it a versatile tool for assessing quality of life in this mixed-diagnosis patient.</a:t>
            </a:r>
          </a:p>
          <a:p>
            <a:pPr marL="0" indent="0">
              <a:buNone/>
            </a:pPr>
            <a:endParaRPr lang="en-SI" dirty="0"/>
          </a:p>
        </p:txBody>
      </p:sp>
    </p:spTree>
    <p:extLst>
      <p:ext uri="{BB962C8B-B14F-4D97-AF65-F5344CB8AC3E}">
        <p14:creationId xmlns:p14="http://schemas.microsoft.com/office/powerpoint/2010/main" val="3328577053"/>
      </p:ext>
    </p:extLst>
  </p:cSld>
  <p:clrMapOvr>
    <a:masterClrMapping/>
  </p:clrMapOvr>
  <mc:AlternateContent xmlns:mc="http://schemas.openxmlformats.org/markup-compatibility/2006" xmlns:p14="http://schemas.microsoft.com/office/powerpoint/2010/main">
    <mc:Choice Requires="p14">
      <p:transition spd="slow" p14:dur="2000" advTm="45121"/>
    </mc:Choice>
    <mc:Fallback xmlns="">
      <p:transition spd="slow" advTm="45121"/>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57582-F12A-9BB8-A7F2-5B8AA7E1C56A}"/>
              </a:ext>
            </a:extLst>
          </p:cNvPr>
          <p:cNvSpPr>
            <a:spLocks noGrp="1"/>
          </p:cNvSpPr>
          <p:nvPr>
            <p:ph type="title"/>
          </p:nvPr>
        </p:nvSpPr>
        <p:spPr/>
        <p:txBody>
          <a:bodyPr>
            <a:normAutofit/>
          </a:bodyPr>
          <a:lstStyle/>
          <a:p>
            <a:pPr algn="ctr"/>
            <a:r>
              <a:rPr lang="en-GB" dirty="0">
                <a:solidFill>
                  <a:srgbClr val="C00000"/>
                </a:solidFill>
              </a:rPr>
              <a:t>Dementia Quality of Life Instrument (DEMQOL)</a:t>
            </a:r>
            <a:endParaRPr lang="en-SI" dirty="0"/>
          </a:p>
        </p:txBody>
      </p:sp>
      <p:sp>
        <p:nvSpPr>
          <p:cNvPr id="3" name="Content Placeholder 2">
            <a:extLst>
              <a:ext uri="{FF2B5EF4-FFF2-40B4-BE49-F238E27FC236}">
                <a16:creationId xmlns:a16="http://schemas.microsoft.com/office/drawing/2014/main" id="{F0543F20-6DB4-F816-F7BE-8CF0E31FEEFD}"/>
              </a:ext>
            </a:extLst>
          </p:cNvPr>
          <p:cNvSpPr>
            <a:spLocks noGrp="1"/>
          </p:cNvSpPr>
          <p:nvPr>
            <p:ph idx="1"/>
          </p:nvPr>
        </p:nvSpPr>
        <p:spPr>
          <a:xfrm>
            <a:off x="836126" y="1389934"/>
            <a:ext cx="10489586" cy="4351338"/>
          </a:xfrm>
        </p:spPr>
        <p:txBody>
          <a:bodyPr>
            <a:normAutofit/>
          </a:bodyPr>
          <a:lstStyle/>
          <a:p>
            <a:pPr marL="0" indent="0">
              <a:buNone/>
            </a:pPr>
            <a:endParaRPr lang="en-GB" b="1" dirty="0"/>
          </a:p>
          <a:p>
            <a:pPr marL="0" indent="0">
              <a:buNone/>
            </a:pPr>
            <a:r>
              <a:rPr lang="en-GB" b="1" dirty="0">
                <a:highlight>
                  <a:srgbClr val="FF0000"/>
                </a:highlight>
              </a:rPr>
              <a:t>Con:</a:t>
            </a:r>
            <a:endParaRPr lang="en-GB" dirty="0">
              <a:highlight>
                <a:srgbClr val="FF0000"/>
              </a:highlight>
            </a:endParaRPr>
          </a:p>
          <a:p>
            <a:pPr marL="741168" lvl="1" indent="-285065"/>
            <a:r>
              <a:rPr lang="en-GB" b="1" dirty="0"/>
              <a:t>Patient:</a:t>
            </a:r>
            <a:r>
              <a:rPr lang="en-GB" dirty="0"/>
              <a:t> A 68-year-old with early-stage AD who is highly educated and focused on specific cognitive concerns rather than general quality of life.</a:t>
            </a:r>
          </a:p>
          <a:p>
            <a:pPr marL="456103" lvl="1" indent="0">
              <a:buNone/>
            </a:pPr>
            <a:endParaRPr lang="en-GB" dirty="0"/>
          </a:p>
          <a:p>
            <a:pPr marL="741168" lvl="1" indent="-285065"/>
            <a:r>
              <a:rPr lang="en-GB" b="1" dirty="0"/>
              <a:t>Reason:</a:t>
            </a:r>
            <a:r>
              <a:rPr lang="en-GB" dirty="0"/>
              <a:t> DEMQOL may not be specific enough to address the nuanced concerns of this patient, where a more focused cognitive assessment might be more appropriate.</a:t>
            </a:r>
          </a:p>
          <a:p>
            <a:endParaRPr lang="en-SI" dirty="0"/>
          </a:p>
        </p:txBody>
      </p:sp>
    </p:spTree>
    <p:extLst>
      <p:ext uri="{BB962C8B-B14F-4D97-AF65-F5344CB8AC3E}">
        <p14:creationId xmlns:p14="http://schemas.microsoft.com/office/powerpoint/2010/main" val="4144248648"/>
      </p:ext>
    </p:extLst>
  </p:cSld>
  <p:clrMapOvr>
    <a:masterClrMapping/>
  </p:clrMapOvr>
  <mc:AlternateContent xmlns:mc="http://schemas.openxmlformats.org/markup-compatibility/2006" xmlns:p14="http://schemas.microsoft.com/office/powerpoint/2010/main">
    <mc:Choice Requires="p14">
      <p:transition spd="slow" p14:dur="2000" advTm="34431"/>
    </mc:Choice>
    <mc:Fallback xmlns="">
      <p:transition spd="slow" advTm="34431"/>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8CDC3-B5A8-373B-D512-19D499000C97}"/>
              </a:ext>
            </a:extLst>
          </p:cNvPr>
          <p:cNvSpPr>
            <a:spLocks noGrp="1"/>
          </p:cNvSpPr>
          <p:nvPr>
            <p:ph type="title"/>
          </p:nvPr>
        </p:nvSpPr>
        <p:spPr/>
        <p:txBody>
          <a:bodyPr/>
          <a:lstStyle/>
          <a:p>
            <a:pPr algn="ctr"/>
            <a:r>
              <a:rPr lang="en-GB" dirty="0">
                <a:solidFill>
                  <a:srgbClr val="C00000"/>
                </a:solidFill>
                <a:latin typeface="Aptos Display" panose="02110004020202020204"/>
              </a:rPr>
              <a:t>Health-Related Quality of Life (</a:t>
            </a:r>
            <a:r>
              <a:rPr lang="en-GB" dirty="0" err="1">
                <a:solidFill>
                  <a:srgbClr val="C00000"/>
                </a:solidFill>
                <a:latin typeface="Aptos Display" panose="02110004020202020204"/>
              </a:rPr>
              <a:t>HRQoL</a:t>
            </a:r>
            <a:r>
              <a:rPr lang="en-GB" dirty="0">
                <a:solidFill>
                  <a:srgbClr val="C00000"/>
                </a:solidFill>
                <a:latin typeface="Aptos Display" panose="02110004020202020204"/>
              </a:rPr>
              <a:t>) Scales</a:t>
            </a:r>
            <a:endParaRPr lang="en-SI" dirty="0">
              <a:solidFill>
                <a:srgbClr val="C00000"/>
              </a:solidFill>
            </a:endParaRPr>
          </a:p>
        </p:txBody>
      </p:sp>
      <p:sp>
        <p:nvSpPr>
          <p:cNvPr id="3" name="Content Placeholder 2">
            <a:extLst>
              <a:ext uri="{FF2B5EF4-FFF2-40B4-BE49-F238E27FC236}">
                <a16:creationId xmlns:a16="http://schemas.microsoft.com/office/drawing/2014/main" id="{1E383CB3-5AE9-BCD5-E92E-5AF8D83C0CD9}"/>
              </a:ext>
            </a:extLst>
          </p:cNvPr>
          <p:cNvSpPr>
            <a:spLocks noGrp="1"/>
          </p:cNvSpPr>
          <p:nvPr>
            <p:ph idx="1"/>
          </p:nvPr>
        </p:nvSpPr>
        <p:spPr>
          <a:xfrm>
            <a:off x="836126" y="1825625"/>
            <a:ext cx="9409087" cy="4351338"/>
          </a:xfrm>
        </p:spPr>
        <p:txBody>
          <a:bodyPr>
            <a:normAutofit lnSpcReduction="10000"/>
          </a:bodyPr>
          <a:lstStyle/>
          <a:p>
            <a:pPr marL="0" indent="0">
              <a:buNone/>
            </a:pPr>
            <a:r>
              <a:rPr lang="en-GB" dirty="0"/>
              <a:t>General health-related QoL scales adapted for dementia, such as SF-36 or EQ-5D.</a:t>
            </a:r>
          </a:p>
          <a:p>
            <a:pPr>
              <a:buFont typeface="Arial" panose="020B0604020202020204" pitchFamily="34" charset="0"/>
              <a:buChar char="•"/>
            </a:pPr>
            <a:r>
              <a:rPr lang="en-GB" b="1" dirty="0"/>
              <a:t>Pros:</a:t>
            </a:r>
            <a:endParaRPr lang="en-GB" dirty="0"/>
          </a:p>
          <a:p>
            <a:pPr marL="741168" lvl="1" indent="-285065"/>
            <a:r>
              <a:rPr lang="en-GB" dirty="0"/>
              <a:t>Widely validated and used in various populations.</a:t>
            </a:r>
          </a:p>
          <a:p>
            <a:pPr marL="741168" lvl="1" indent="-285065"/>
            <a:r>
              <a:rPr lang="en-GB" dirty="0"/>
              <a:t>Allows comparison with non-dementia populations.</a:t>
            </a:r>
          </a:p>
          <a:p>
            <a:pPr>
              <a:buFont typeface="Arial" panose="020B0604020202020204" pitchFamily="34" charset="0"/>
              <a:buChar char="•"/>
            </a:pPr>
            <a:r>
              <a:rPr lang="en-GB" b="1" dirty="0"/>
              <a:t>Cons:</a:t>
            </a:r>
            <a:endParaRPr lang="en-GB" dirty="0"/>
          </a:p>
          <a:p>
            <a:pPr marL="741168" lvl="1" indent="-285065"/>
            <a:r>
              <a:rPr lang="en-GB" dirty="0"/>
              <a:t>Not specific to AD, may miss relevant QoL issues.</a:t>
            </a:r>
          </a:p>
          <a:p>
            <a:pPr marL="0" indent="0">
              <a:buNone/>
            </a:pPr>
            <a:endParaRPr lang="en-GB" b="1" dirty="0"/>
          </a:p>
          <a:p>
            <a:pPr marL="0" indent="0">
              <a:buNone/>
            </a:pPr>
            <a:r>
              <a:rPr lang="en-GB" b="1" dirty="0"/>
              <a:t>Population/Stage:</a:t>
            </a:r>
            <a:r>
              <a:rPr lang="en-GB" dirty="0"/>
              <a:t> Useful across all stages, especially for comparing AD patients with non-AD populations.</a:t>
            </a:r>
          </a:p>
          <a:p>
            <a:endParaRPr lang="en-SI" dirty="0"/>
          </a:p>
        </p:txBody>
      </p:sp>
    </p:spTree>
    <p:extLst>
      <p:ext uri="{BB962C8B-B14F-4D97-AF65-F5344CB8AC3E}">
        <p14:creationId xmlns:p14="http://schemas.microsoft.com/office/powerpoint/2010/main" val="365078125"/>
      </p:ext>
    </p:extLst>
  </p:cSld>
  <p:clrMapOvr>
    <a:masterClrMapping/>
  </p:clrMapOvr>
  <mc:AlternateContent xmlns:mc="http://schemas.openxmlformats.org/markup-compatibility/2006" xmlns:p14="http://schemas.microsoft.com/office/powerpoint/2010/main">
    <mc:Choice Requires="p14">
      <p:transition spd="slow" p14:dur="2000" advTm="43306"/>
    </mc:Choice>
    <mc:Fallback xmlns="">
      <p:transition spd="slow" advTm="43306"/>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1589A-8E1F-FDAF-974B-D5959CF52988}"/>
              </a:ext>
            </a:extLst>
          </p:cNvPr>
          <p:cNvSpPr>
            <a:spLocks noGrp="1"/>
          </p:cNvSpPr>
          <p:nvPr>
            <p:ph type="title"/>
          </p:nvPr>
        </p:nvSpPr>
        <p:spPr>
          <a:xfrm>
            <a:off x="836126" y="197981"/>
            <a:ext cx="10489586" cy="1325563"/>
          </a:xfrm>
        </p:spPr>
        <p:txBody>
          <a:bodyPr>
            <a:normAutofit/>
          </a:bodyPr>
          <a:lstStyle/>
          <a:p>
            <a:pPr algn="ctr"/>
            <a:r>
              <a:rPr lang="en-GB" dirty="0">
                <a:solidFill>
                  <a:srgbClr val="C00000"/>
                </a:solidFill>
              </a:rPr>
              <a:t>Health-Related Quality of Life (</a:t>
            </a:r>
            <a:r>
              <a:rPr lang="en-GB" dirty="0" err="1">
                <a:solidFill>
                  <a:srgbClr val="C00000"/>
                </a:solidFill>
              </a:rPr>
              <a:t>HRQoL</a:t>
            </a:r>
            <a:r>
              <a:rPr lang="en-GB" dirty="0">
                <a:solidFill>
                  <a:srgbClr val="C00000"/>
                </a:solidFill>
              </a:rPr>
              <a:t>) Scales</a:t>
            </a:r>
            <a:endParaRPr lang="en-SI" dirty="0">
              <a:solidFill>
                <a:srgbClr val="C00000"/>
              </a:solidFill>
            </a:endParaRPr>
          </a:p>
        </p:txBody>
      </p:sp>
      <p:sp>
        <p:nvSpPr>
          <p:cNvPr id="3" name="Content Placeholder 2">
            <a:extLst>
              <a:ext uri="{FF2B5EF4-FFF2-40B4-BE49-F238E27FC236}">
                <a16:creationId xmlns:a16="http://schemas.microsoft.com/office/drawing/2014/main" id="{5A845053-0A5A-3A94-CB8B-FCD747DE3789}"/>
              </a:ext>
            </a:extLst>
          </p:cNvPr>
          <p:cNvSpPr>
            <a:spLocks noGrp="1"/>
          </p:cNvSpPr>
          <p:nvPr>
            <p:ph idx="1"/>
          </p:nvPr>
        </p:nvSpPr>
        <p:spPr>
          <a:xfrm>
            <a:off x="708307" y="1523544"/>
            <a:ext cx="9319132" cy="4351338"/>
          </a:xfrm>
        </p:spPr>
        <p:txBody>
          <a:bodyPr>
            <a:normAutofit/>
          </a:bodyPr>
          <a:lstStyle/>
          <a:p>
            <a:pPr marL="0" indent="0">
              <a:buNone/>
            </a:pPr>
            <a:r>
              <a:rPr lang="en-GB" b="1" dirty="0">
                <a:highlight>
                  <a:srgbClr val="00FF00"/>
                </a:highlight>
              </a:rPr>
              <a:t>Pro:</a:t>
            </a:r>
          </a:p>
          <a:p>
            <a:pPr marL="0" indent="0">
              <a:buNone/>
            </a:pPr>
            <a:endParaRPr lang="en-GB" dirty="0">
              <a:highlight>
                <a:srgbClr val="00FF00"/>
              </a:highlight>
            </a:endParaRPr>
          </a:p>
          <a:p>
            <a:pPr marL="741168" lvl="1" indent="-285065"/>
            <a:r>
              <a:rPr lang="en-GB" b="1" dirty="0"/>
              <a:t>Typical Patient:</a:t>
            </a:r>
            <a:r>
              <a:rPr lang="en-GB" dirty="0"/>
              <a:t> A 65-year-old male with early AD and multiple comorbid conditions (e.g., diabetes, hypertension).</a:t>
            </a:r>
          </a:p>
          <a:p>
            <a:pPr marL="456103" lvl="1" indent="0">
              <a:buNone/>
            </a:pPr>
            <a:endParaRPr lang="en-GB" dirty="0"/>
          </a:p>
          <a:p>
            <a:pPr marL="741168" lvl="1" indent="-285065"/>
            <a:r>
              <a:rPr lang="en-GB" b="1" dirty="0"/>
              <a:t>Reason:</a:t>
            </a:r>
            <a:r>
              <a:rPr lang="en-GB" dirty="0"/>
              <a:t> The </a:t>
            </a:r>
            <a:r>
              <a:rPr lang="en-GB" dirty="0" err="1"/>
              <a:t>HRQoL</a:t>
            </a:r>
            <a:r>
              <a:rPr lang="en-GB" dirty="0"/>
              <a:t> scale, such as EQ-5D, is beneficial because it provides a broad assessment of the patient’s overall health, taking into account both AD and non-AD-related factors. This allows for a comprehensive understanding of the patient's health status in relation to the general population, which is crucial for managing both dementia and other chronic conditions.</a:t>
            </a:r>
          </a:p>
          <a:p>
            <a:endParaRPr lang="en-SI" dirty="0"/>
          </a:p>
        </p:txBody>
      </p:sp>
    </p:spTree>
    <p:extLst>
      <p:ext uri="{BB962C8B-B14F-4D97-AF65-F5344CB8AC3E}">
        <p14:creationId xmlns:p14="http://schemas.microsoft.com/office/powerpoint/2010/main" val="1213894694"/>
      </p:ext>
    </p:extLst>
  </p:cSld>
  <p:clrMapOvr>
    <a:masterClrMapping/>
  </p:clrMapOvr>
  <mc:AlternateContent xmlns:mc="http://schemas.openxmlformats.org/markup-compatibility/2006" xmlns:p14="http://schemas.microsoft.com/office/powerpoint/2010/main">
    <mc:Choice Requires="p14">
      <p:transition spd="slow" p14:dur="2000" advTm="41491"/>
    </mc:Choice>
    <mc:Fallback xmlns="">
      <p:transition spd="slow" advTm="41491"/>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1589A-8E1F-FDAF-974B-D5959CF52988}"/>
              </a:ext>
            </a:extLst>
          </p:cNvPr>
          <p:cNvSpPr>
            <a:spLocks noGrp="1"/>
          </p:cNvSpPr>
          <p:nvPr>
            <p:ph type="title"/>
          </p:nvPr>
        </p:nvSpPr>
        <p:spPr/>
        <p:txBody>
          <a:bodyPr>
            <a:normAutofit/>
          </a:bodyPr>
          <a:lstStyle/>
          <a:p>
            <a:pPr algn="ctr"/>
            <a:r>
              <a:rPr lang="en-GB" dirty="0">
                <a:solidFill>
                  <a:srgbClr val="C00000"/>
                </a:solidFill>
              </a:rPr>
              <a:t>Health-Related Quality of Life (</a:t>
            </a:r>
            <a:r>
              <a:rPr lang="en-GB" dirty="0" err="1">
                <a:solidFill>
                  <a:srgbClr val="C00000"/>
                </a:solidFill>
              </a:rPr>
              <a:t>HRQoL</a:t>
            </a:r>
            <a:r>
              <a:rPr lang="en-GB" dirty="0">
                <a:solidFill>
                  <a:srgbClr val="C00000"/>
                </a:solidFill>
              </a:rPr>
              <a:t>) Scales</a:t>
            </a:r>
            <a:endParaRPr lang="en-SI" dirty="0">
              <a:solidFill>
                <a:srgbClr val="C00000"/>
              </a:solidFill>
            </a:endParaRPr>
          </a:p>
        </p:txBody>
      </p:sp>
      <p:sp>
        <p:nvSpPr>
          <p:cNvPr id="3" name="Content Placeholder 2">
            <a:extLst>
              <a:ext uri="{FF2B5EF4-FFF2-40B4-BE49-F238E27FC236}">
                <a16:creationId xmlns:a16="http://schemas.microsoft.com/office/drawing/2014/main" id="{5A845053-0A5A-3A94-CB8B-FCD747DE3789}"/>
              </a:ext>
            </a:extLst>
          </p:cNvPr>
          <p:cNvSpPr>
            <a:spLocks noGrp="1"/>
          </p:cNvSpPr>
          <p:nvPr>
            <p:ph idx="1"/>
          </p:nvPr>
        </p:nvSpPr>
        <p:spPr>
          <a:xfrm>
            <a:off x="564008" y="1389934"/>
            <a:ext cx="9463431" cy="4351338"/>
          </a:xfrm>
        </p:spPr>
        <p:txBody>
          <a:bodyPr>
            <a:normAutofit lnSpcReduction="10000"/>
          </a:bodyPr>
          <a:lstStyle/>
          <a:p>
            <a:pPr marL="0" indent="0">
              <a:buNone/>
            </a:pPr>
            <a:r>
              <a:rPr lang="en-GB" b="1" dirty="0">
                <a:highlight>
                  <a:srgbClr val="FF0000"/>
                </a:highlight>
              </a:rPr>
              <a:t>Con:</a:t>
            </a:r>
          </a:p>
          <a:p>
            <a:pPr marL="0" indent="0">
              <a:buNone/>
            </a:pPr>
            <a:endParaRPr lang="en-GB" dirty="0">
              <a:highlight>
                <a:srgbClr val="FF0000"/>
              </a:highlight>
            </a:endParaRPr>
          </a:p>
          <a:p>
            <a:pPr marL="741168" lvl="1" indent="-285065"/>
            <a:r>
              <a:rPr lang="en-GB" b="1" dirty="0"/>
              <a:t>Typical Patient:</a:t>
            </a:r>
            <a:r>
              <a:rPr lang="en-GB" dirty="0"/>
              <a:t> A 75-year-old female with moderate to severe AD who is primarily concerned with dementia-related issues, such as cognitive decline, </a:t>
            </a:r>
            <a:r>
              <a:rPr lang="en-GB" dirty="0" err="1"/>
              <a:t>behavioral</a:t>
            </a:r>
            <a:r>
              <a:rPr lang="en-GB" dirty="0"/>
              <a:t> symptoms, and daily functioning.</a:t>
            </a:r>
          </a:p>
          <a:p>
            <a:pPr marL="456103" lvl="1" indent="0">
              <a:buNone/>
            </a:pPr>
            <a:endParaRPr lang="en-GB" dirty="0"/>
          </a:p>
          <a:p>
            <a:pPr marL="741168" lvl="1" indent="-285065"/>
            <a:r>
              <a:rPr lang="en-GB" b="1" dirty="0"/>
              <a:t>Reason:</a:t>
            </a:r>
            <a:r>
              <a:rPr lang="en-GB" dirty="0"/>
              <a:t> The </a:t>
            </a:r>
            <a:r>
              <a:rPr lang="en-GB" dirty="0" err="1"/>
              <a:t>HRQoL</a:t>
            </a:r>
            <a:r>
              <a:rPr lang="en-GB" dirty="0"/>
              <a:t> scales may not adequately capture the specific challenges faced by individuals with more advanced AD, as these scales are more generalized and not tailored to the nuanced needs of dementia patients. This could result in an incomplete assessment of her quality of life, overlooking critical aspects such as the impact of neuropsychiatric symptoms or the need for specialized care.</a:t>
            </a:r>
          </a:p>
          <a:p>
            <a:endParaRPr lang="en-SI" dirty="0"/>
          </a:p>
        </p:txBody>
      </p:sp>
    </p:spTree>
    <p:extLst>
      <p:ext uri="{BB962C8B-B14F-4D97-AF65-F5344CB8AC3E}">
        <p14:creationId xmlns:p14="http://schemas.microsoft.com/office/powerpoint/2010/main" val="1736366717"/>
      </p:ext>
    </p:extLst>
  </p:cSld>
  <p:clrMapOvr>
    <a:masterClrMapping/>
  </p:clrMapOvr>
  <mc:AlternateContent xmlns:mc="http://schemas.openxmlformats.org/markup-compatibility/2006" xmlns:p14="http://schemas.microsoft.com/office/powerpoint/2010/main">
    <mc:Choice Requires="p14">
      <p:transition spd="slow" p14:dur="2000" advTm="52713"/>
    </mc:Choice>
    <mc:Fallback xmlns="">
      <p:transition spd="slow" advTm="52713"/>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F6AF3-BD86-CBB8-F9D1-43B9F743DFA3}"/>
              </a:ext>
            </a:extLst>
          </p:cNvPr>
          <p:cNvSpPr>
            <a:spLocks noGrp="1"/>
          </p:cNvSpPr>
          <p:nvPr>
            <p:ph type="title"/>
          </p:nvPr>
        </p:nvSpPr>
        <p:spPr>
          <a:xfrm>
            <a:off x="836126" y="90573"/>
            <a:ext cx="10489586" cy="1325563"/>
          </a:xfrm>
        </p:spPr>
        <p:txBody>
          <a:bodyPr>
            <a:normAutofit/>
          </a:bodyPr>
          <a:lstStyle/>
          <a:p>
            <a:pPr algn="ctr"/>
            <a:r>
              <a:rPr lang="en-GB" dirty="0">
                <a:solidFill>
                  <a:srgbClr val="C00000"/>
                </a:solidFill>
              </a:rPr>
              <a:t>Comparative Analysis of Quality of Life Scales</a:t>
            </a:r>
            <a:endParaRPr lang="en-SI" dirty="0">
              <a:solidFill>
                <a:srgbClr val="C00000"/>
              </a:solidFill>
            </a:endParaRPr>
          </a:p>
        </p:txBody>
      </p:sp>
      <p:sp>
        <p:nvSpPr>
          <p:cNvPr id="3" name="Content Placeholder 2">
            <a:extLst>
              <a:ext uri="{FF2B5EF4-FFF2-40B4-BE49-F238E27FC236}">
                <a16:creationId xmlns:a16="http://schemas.microsoft.com/office/drawing/2014/main" id="{0A57FBCC-D72F-190F-B6DE-45C87082D2D3}"/>
              </a:ext>
            </a:extLst>
          </p:cNvPr>
          <p:cNvSpPr>
            <a:spLocks noGrp="1"/>
          </p:cNvSpPr>
          <p:nvPr>
            <p:ph idx="1"/>
          </p:nvPr>
        </p:nvSpPr>
        <p:spPr>
          <a:xfrm>
            <a:off x="836126" y="1176696"/>
            <a:ext cx="10489586" cy="4351338"/>
          </a:xfrm>
        </p:spPr>
        <p:txBody>
          <a:bodyPr/>
          <a:lstStyle/>
          <a:p>
            <a:pPr>
              <a:buFont typeface="Arial" panose="020B0604020202020204" pitchFamily="34" charset="0"/>
              <a:buChar char="•"/>
            </a:pPr>
            <a:r>
              <a:rPr lang="en-GB" b="1" dirty="0"/>
              <a:t>QoL-AD vs. DEMQOL:</a:t>
            </a:r>
            <a:endParaRPr lang="en-GB" dirty="0"/>
          </a:p>
          <a:p>
            <a:pPr marL="741168" lvl="1" indent="-285065"/>
            <a:r>
              <a:rPr lang="en-GB" dirty="0"/>
              <a:t>QoL-AD is AD-specific, while DEMQOL is more generic but validated across dementia types.</a:t>
            </a:r>
          </a:p>
          <a:p>
            <a:pPr>
              <a:buFont typeface="Arial" panose="020B0604020202020204" pitchFamily="34" charset="0"/>
              <a:buChar char="•"/>
            </a:pPr>
            <a:r>
              <a:rPr lang="en-GB" b="1" dirty="0" err="1"/>
              <a:t>HRQoL</a:t>
            </a:r>
            <a:r>
              <a:rPr lang="en-GB" b="1" dirty="0"/>
              <a:t> vs. QoL-AD/DEMQOL:</a:t>
            </a:r>
            <a:endParaRPr lang="en-GB" dirty="0"/>
          </a:p>
          <a:p>
            <a:pPr marL="741168" lvl="1" indent="-285065"/>
            <a:r>
              <a:rPr lang="en-GB" dirty="0" err="1"/>
              <a:t>HRQoL</a:t>
            </a:r>
            <a:r>
              <a:rPr lang="en-GB" dirty="0"/>
              <a:t> scales provide broader health comparisons, while the others are more focused on dementia-specific QoL.</a:t>
            </a:r>
          </a:p>
          <a:p>
            <a:pPr marL="0" indent="0">
              <a:buNone/>
            </a:pPr>
            <a:endParaRPr lang="en-GB" b="1" dirty="0"/>
          </a:p>
          <a:p>
            <a:pPr marL="0" indent="0">
              <a:buNone/>
            </a:pPr>
            <a:r>
              <a:rPr lang="en-GB" b="1" dirty="0"/>
              <a:t>Population/Stage:</a:t>
            </a:r>
            <a:r>
              <a:rPr lang="en-GB" dirty="0"/>
              <a:t> QoL-AD for AD-specific issues, DEMQOL for a broader dementia focus, </a:t>
            </a:r>
            <a:r>
              <a:rPr lang="en-GB" dirty="0" err="1"/>
              <a:t>HRQoL</a:t>
            </a:r>
            <a:r>
              <a:rPr lang="en-GB" dirty="0"/>
              <a:t> for general health comparisons.</a:t>
            </a:r>
          </a:p>
          <a:p>
            <a:endParaRPr lang="en-SI" dirty="0"/>
          </a:p>
        </p:txBody>
      </p:sp>
    </p:spTree>
    <p:extLst>
      <p:ext uri="{BB962C8B-B14F-4D97-AF65-F5344CB8AC3E}">
        <p14:creationId xmlns:p14="http://schemas.microsoft.com/office/powerpoint/2010/main" val="3219745017"/>
      </p:ext>
    </p:extLst>
  </p:cSld>
  <p:clrMapOvr>
    <a:masterClrMapping/>
  </p:clrMapOvr>
  <mc:AlternateContent xmlns:mc="http://schemas.openxmlformats.org/markup-compatibility/2006" xmlns:p14="http://schemas.microsoft.com/office/powerpoint/2010/main">
    <mc:Choice Requires="p14">
      <p:transition spd="slow" p14:dur="2000" advTm="61384"/>
    </mc:Choice>
    <mc:Fallback xmlns="">
      <p:transition spd="slow" advTm="61384"/>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43B59-12F6-6E68-534B-FF99A7270D4B}"/>
              </a:ext>
            </a:extLst>
          </p:cNvPr>
          <p:cNvSpPr>
            <a:spLocks noGrp="1"/>
          </p:cNvSpPr>
          <p:nvPr>
            <p:ph type="title"/>
          </p:nvPr>
        </p:nvSpPr>
        <p:spPr/>
        <p:txBody>
          <a:bodyPr/>
          <a:lstStyle/>
          <a:p>
            <a:pPr algn="ctr"/>
            <a:r>
              <a:rPr lang="en-GB" dirty="0">
                <a:solidFill>
                  <a:srgbClr val="C00000"/>
                </a:solidFill>
              </a:rPr>
              <a:t>Composite Scales</a:t>
            </a:r>
            <a:endParaRPr lang="en-SI" dirty="0">
              <a:solidFill>
                <a:srgbClr val="C00000"/>
              </a:solidFill>
            </a:endParaRPr>
          </a:p>
        </p:txBody>
      </p:sp>
      <p:sp>
        <p:nvSpPr>
          <p:cNvPr id="3" name="Content Placeholder 2">
            <a:extLst>
              <a:ext uri="{FF2B5EF4-FFF2-40B4-BE49-F238E27FC236}">
                <a16:creationId xmlns:a16="http://schemas.microsoft.com/office/drawing/2014/main" id="{F31E5851-6080-9892-EA02-3FF6DDCE568B}"/>
              </a:ext>
            </a:extLst>
          </p:cNvPr>
          <p:cNvSpPr>
            <a:spLocks noGrp="1"/>
          </p:cNvSpPr>
          <p:nvPr>
            <p:ph idx="1"/>
          </p:nvPr>
        </p:nvSpPr>
        <p:spPr/>
        <p:txBody>
          <a:bodyPr/>
          <a:lstStyle/>
          <a:p>
            <a:endParaRPr lang="en-SI"/>
          </a:p>
        </p:txBody>
      </p:sp>
    </p:spTree>
    <p:extLst>
      <p:ext uri="{BB962C8B-B14F-4D97-AF65-F5344CB8AC3E}">
        <p14:creationId xmlns:p14="http://schemas.microsoft.com/office/powerpoint/2010/main" val="1328381791"/>
      </p:ext>
    </p:extLst>
  </p:cSld>
  <p:clrMapOvr>
    <a:masterClrMapping/>
  </p:clrMapOvr>
  <mc:AlternateContent xmlns:mc="http://schemas.openxmlformats.org/markup-compatibility/2006" xmlns:p14="http://schemas.microsoft.com/office/powerpoint/2010/main">
    <mc:Choice Requires="p14">
      <p:transition spd="slow" p14:dur="2000" advTm="4295"/>
    </mc:Choice>
    <mc:Fallback xmlns="">
      <p:transition spd="slow" advTm="4295"/>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A1982-6AA3-53C1-9F2D-E4F90112BD4B}"/>
              </a:ext>
            </a:extLst>
          </p:cNvPr>
          <p:cNvSpPr>
            <a:spLocks noGrp="1"/>
          </p:cNvSpPr>
          <p:nvPr>
            <p:ph type="title"/>
          </p:nvPr>
        </p:nvSpPr>
        <p:spPr/>
        <p:txBody>
          <a:bodyPr/>
          <a:lstStyle/>
          <a:p>
            <a:pPr algn="ctr"/>
            <a:r>
              <a:rPr lang="en-GB" dirty="0">
                <a:solidFill>
                  <a:srgbClr val="C00000"/>
                </a:solidFill>
              </a:rPr>
              <a:t>Composite Scales</a:t>
            </a:r>
            <a:endParaRPr lang="en-SI" dirty="0">
              <a:solidFill>
                <a:srgbClr val="C00000"/>
              </a:solidFill>
            </a:endParaRPr>
          </a:p>
        </p:txBody>
      </p:sp>
      <p:sp>
        <p:nvSpPr>
          <p:cNvPr id="3" name="Content Placeholder 2">
            <a:extLst>
              <a:ext uri="{FF2B5EF4-FFF2-40B4-BE49-F238E27FC236}">
                <a16:creationId xmlns:a16="http://schemas.microsoft.com/office/drawing/2014/main" id="{CBCF7A1A-D136-09D8-99B9-A7BBA51805A3}"/>
              </a:ext>
            </a:extLst>
          </p:cNvPr>
          <p:cNvSpPr>
            <a:spLocks noGrp="1"/>
          </p:cNvSpPr>
          <p:nvPr>
            <p:ph idx="1"/>
          </p:nvPr>
        </p:nvSpPr>
        <p:spPr/>
        <p:txBody>
          <a:bodyPr/>
          <a:lstStyle/>
          <a:p>
            <a:endParaRPr lang="en-GB" dirty="0"/>
          </a:p>
          <a:p>
            <a:r>
              <a:rPr lang="en-GB" dirty="0"/>
              <a:t>Combine cognitive, functional, and/or </a:t>
            </a:r>
            <a:r>
              <a:rPr lang="en-GB" dirty="0" err="1"/>
              <a:t>behavioral</a:t>
            </a:r>
            <a:r>
              <a:rPr lang="en-GB" dirty="0"/>
              <a:t> assessments into a single tool.</a:t>
            </a:r>
          </a:p>
          <a:p>
            <a:pPr>
              <a:buFont typeface="Arial" panose="020B0604020202020204" pitchFamily="34" charset="0"/>
              <a:buChar char="•"/>
            </a:pPr>
            <a:r>
              <a:rPr lang="en-GB" dirty="0"/>
              <a:t>Importance in providing a holistic view of the patient’s status.</a:t>
            </a:r>
          </a:p>
          <a:p>
            <a:pPr>
              <a:buFont typeface="Arial" panose="020B0604020202020204" pitchFamily="34" charset="0"/>
              <a:buChar char="•"/>
            </a:pPr>
            <a:r>
              <a:rPr lang="en-GB" dirty="0"/>
              <a:t>Population/Stage: Useful across all stages, particularly in Moderate to Severe AD where multi-domain assessment is critical.</a:t>
            </a:r>
          </a:p>
          <a:p>
            <a:endParaRPr lang="en-SI" dirty="0"/>
          </a:p>
        </p:txBody>
      </p:sp>
    </p:spTree>
    <p:extLst>
      <p:ext uri="{BB962C8B-B14F-4D97-AF65-F5344CB8AC3E}">
        <p14:creationId xmlns:p14="http://schemas.microsoft.com/office/powerpoint/2010/main" val="430021866"/>
      </p:ext>
    </p:extLst>
  </p:cSld>
  <p:clrMapOvr>
    <a:masterClrMapping/>
  </p:clrMapOvr>
  <mc:AlternateContent xmlns:mc="http://schemas.openxmlformats.org/markup-compatibility/2006" xmlns:p14="http://schemas.microsoft.com/office/powerpoint/2010/main">
    <mc:Choice Requires="p14">
      <p:transition spd="slow" p14:dur="2000" advTm="25188"/>
    </mc:Choice>
    <mc:Fallback xmlns="">
      <p:transition spd="slow" advTm="25188"/>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C0D8E-CF6E-00A1-F2E6-8C34774A2E6D}"/>
              </a:ext>
            </a:extLst>
          </p:cNvPr>
          <p:cNvSpPr>
            <a:spLocks noGrp="1"/>
          </p:cNvSpPr>
          <p:nvPr>
            <p:ph type="title"/>
          </p:nvPr>
        </p:nvSpPr>
        <p:spPr/>
        <p:txBody>
          <a:bodyPr/>
          <a:lstStyle/>
          <a:p>
            <a:pPr algn="ctr"/>
            <a:r>
              <a:rPr lang="en-GB" dirty="0">
                <a:solidFill>
                  <a:srgbClr val="C00000"/>
                </a:solidFill>
              </a:rPr>
              <a:t>Clinical Dementia Rating (CDR)</a:t>
            </a:r>
            <a:endParaRPr lang="en-SI" dirty="0">
              <a:solidFill>
                <a:srgbClr val="C00000"/>
              </a:solidFill>
            </a:endParaRPr>
          </a:p>
        </p:txBody>
      </p:sp>
      <p:sp>
        <p:nvSpPr>
          <p:cNvPr id="3" name="Content Placeholder 2">
            <a:extLst>
              <a:ext uri="{FF2B5EF4-FFF2-40B4-BE49-F238E27FC236}">
                <a16:creationId xmlns:a16="http://schemas.microsoft.com/office/drawing/2014/main" id="{735503F8-1C23-1962-268E-AAC772979422}"/>
              </a:ext>
            </a:extLst>
          </p:cNvPr>
          <p:cNvSpPr>
            <a:spLocks noGrp="1"/>
          </p:cNvSpPr>
          <p:nvPr>
            <p:ph idx="1"/>
          </p:nvPr>
        </p:nvSpPr>
        <p:spPr>
          <a:xfrm>
            <a:off x="836126" y="1825625"/>
            <a:ext cx="9389422" cy="4351338"/>
          </a:xfrm>
        </p:spPr>
        <p:txBody>
          <a:bodyPr>
            <a:normAutofit fontScale="92500" lnSpcReduction="10000"/>
          </a:bodyPr>
          <a:lstStyle/>
          <a:p>
            <a:pPr marL="0" indent="0">
              <a:buNone/>
            </a:pPr>
            <a:r>
              <a:rPr lang="en-GB" dirty="0"/>
              <a:t>A global scale assessing cognitive and functional performance across six domains.</a:t>
            </a:r>
          </a:p>
          <a:p>
            <a:pPr>
              <a:buFont typeface="Arial" panose="020B0604020202020204" pitchFamily="34" charset="0"/>
              <a:buChar char="•"/>
            </a:pPr>
            <a:r>
              <a:rPr lang="en-GB" b="1" dirty="0"/>
              <a:t>Pros:</a:t>
            </a:r>
            <a:endParaRPr lang="en-GB" dirty="0"/>
          </a:p>
          <a:p>
            <a:pPr marL="741168" lvl="1" indent="-285065"/>
            <a:r>
              <a:rPr lang="en-GB" dirty="0"/>
              <a:t>Provides a comprehensive overview of disease severity.</a:t>
            </a:r>
          </a:p>
          <a:p>
            <a:pPr marL="741168" lvl="1" indent="-285065"/>
            <a:r>
              <a:rPr lang="en-GB" dirty="0"/>
              <a:t>Widely used and validated in clinical settings.</a:t>
            </a:r>
          </a:p>
          <a:p>
            <a:pPr>
              <a:buFont typeface="Arial" panose="020B0604020202020204" pitchFamily="34" charset="0"/>
              <a:buChar char="•"/>
            </a:pPr>
            <a:r>
              <a:rPr lang="en-GB" b="1" dirty="0"/>
              <a:t>Cons:</a:t>
            </a:r>
            <a:endParaRPr lang="en-GB" dirty="0"/>
          </a:p>
          <a:p>
            <a:pPr marL="741168" lvl="1" indent="-285065"/>
            <a:r>
              <a:rPr lang="en-GB" dirty="0"/>
              <a:t>Requires extensive training to administer accurately.</a:t>
            </a:r>
          </a:p>
          <a:p>
            <a:pPr marL="741168" lvl="1" indent="-285065"/>
            <a:r>
              <a:rPr lang="en-GB" dirty="0"/>
              <a:t>Less sensitive to subtle changes within stages.</a:t>
            </a:r>
          </a:p>
          <a:p>
            <a:pPr marL="0" indent="0">
              <a:buNone/>
            </a:pPr>
            <a:endParaRPr lang="en-GB" b="1" dirty="0"/>
          </a:p>
          <a:p>
            <a:pPr marL="0" indent="0">
              <a:buNone/>
            </a:pPr>
            <a:r>
              <a:rPr lang="en-GB" b="1" dirty="0"/>
              <a:t>Population/Stage:</a:t>
            </a:r>
            <a:r>
              <a:rPr lang="en-GB" dirty="0"/>
              <a:t> Applicable across all stages, particularly useful in Mild to Moderate AD for staging.</a:t>
            </a:r>
          </a:p>
          <a:p>
            <a:endParaRPr lang="en-SI" dirty="0"/>
          </a:p>
        </p:txBody>
      </p:sp>
    </p:spTree>
    <p:extLst>
      <p:ext uri="{BB962C8B-B14F-4D97-AF65-F5344CB8AC3E}">
        <p14:creationId xmlns:p14="http://schemas.microsoft.com/office/powerpoint/2010/main" val="2177230490"/>
      </p:ext>
    </p:extLst>
  </p:cSld>
  <p:clrMapOvr>
    <a:masterClrMapping/>
  </p:clrMapOvr>
  <mc:AlternateContent xmlns:mc="http://schemas.openxmlformats.org/markup-compatibility/2006" xmlns:p14="http://schemas.microsoft.com/office/powerpoint/2010/main">
    <mc:Choice Requires="p14">
      <p:transition spd="slow" p14:dur="2000" advTm="45995"/>
    </mc:Choice>
    <mc:Fallback xmlns="">
      <p:transition spd="slow" advTm="45995"/>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C0D8E-CF6E-00A1-F2E6-8C34774A2E6D}"/>
              </a:ext>
            </a:extLst>
          </p:cNvPr>
          <p:cNvSpPr>
            <a:spLocks noGrp="1"/>
          </p:cNvSpPr>
          <p:nvPr>
            <p:ph type="title"/>
          </p:nvPr>
        </p:nvSpPr>
        <p:spPr>
          <a:xfrm>
            <a:off x="836126" y="90573"/>
            <a:ext cx="10489586" cy="1325563"/>
          </a:xfrm>
        </p:spPr>
        <p:txBody>
          <a:bodyPr/>
          <a:lstStyle/>
          <a:p>
            <a:pPr algn="ctr"/>
            <a:r>
              <a:rPr lang="en-GB" dirty="0">
                <a:solidFill>
                  <a:srgbClr val="C00000"/>
                </a:solidFill>
              </a:rPr>
              <a:t>Clinical Dementia Rating (CDR)</a:t>
            </a:r>
            <a:endParaRPr lang="en-SI" dirty="0">
              <a:solidFill>
                <a:srgbClr val="C00000"/>
              </a:solidFill>
            </a:endParaRPr>
          </a:p>
        </p:txBody>
      </p:sp>
      <p:sp>
        <p:nvSpPr>
          <p:cNvPr id="3" name="Content Placeholder 2">
            <a:extLst>
              <a:ext uri="{FF2B5EF4-FFF2-40B4-BE49-F238E27FC236}">
                <a16:creationId xmlns:a16="http://schemas.microsoft.com/office/drawing/2014/main" id="{735503F8-1C23-1962-268E-AAC772979422}"/>
              </a:ext>
            </a:extLst>
          </p:cNvPr>
          <p:cNvSpPr>
            <a:spLocks noGrp="1"/>
          </p:cNvSpPr>
          <p:nvPr>
            <p:ph idx="1"/>
          </p:nvPr>
        </p:nvSpPr>
        <p:spPr>
          <a:xfrm>
            <a:off x="836126" y="1298652"/>
            <a:ext cx="9320596" cy="4655703"/>
          </a:xfrm>
        </p:spPr>
        <p:txBody>
          <a:bodyPr>
            <a:normAutofit fontScale="92500" lnSpcReduction="10000"/>
          </a:bodyPr>
          <a:lstStyle/>
          <a:p>
            <a:pPr marL="0" indent="0">
              <a:buNone/>
            </a:pPr>
            <a:r>
              <a:rPr lang="en-GB" sz="2394" b="1" dirty="0">
                <a:highlight>
                  <a:srgbClr val="00FF00"/>
                </a:highlight>
              </a:rPr>
              <a:t>Pro</a:t>
            </a:r>
            <a:r>
              <a:rPr lang="en-GB" sz="2394" b="1" dirty="0"/>
              <a:t> Example: When CDR Should Be Used</a:t>
            </a:r>
          </a:p>
          <a:p>
            <a:pPr marL="0" indent="0">
              <a:buNone/>
            </a:pPr>
            <a:endParaRPr lang="en-GB" sz="2394" dirty="0"/>
          </a:p>
          <a:p>
            <a:pPr marL="0" indent="0">
              <a:buNone/>
            </a:pPr>
            <a:r>
              <a:rPr lang="en-GB" sz="2394" b="1" dirty="0"/>
              <a:t>Patient </a:t>
            </a:r>
            <a:r>
              <a:rPr lang="en-GB" sz="2394" b="1" dirty="0" err="1"/>
              <a:t>Profile:</a:t>
            </a:r>
            <a:r>
              <a:rPr lang="en-GB" sz="2394" dirty="0" err="1"/>
              <a:t>John</a:t>
            </a:r>
            <a:r>
              <a:rPr lang="en-GB" sz="2394" dirty="0"/>
              <a:t>, Age 68, Mild to Moderate AD</a:t>
            </a:r>
          </a:p>
          <a:p>
            <a:pPr marL="741168" lvl="1" indent="-285065"/>
            <a:r>
              <a:rPr lang="en-GB" b="1" dirty="0"/>
              <a:t>Symptoms:</a:t>
            </a:r>
            <a:r>
              <a:rPr lang="en-GB" dirty="0"/>
              <a:t> John is experiencing noticeable cognitive decline, including memory lapses, difficulty with problem-solving, and occasional disorientation. He is still able to perform most daily activities but needs help with complex tasks like managing finances and medication. His family is concerned about his safety and ability to live independently.</a:t>
            </a:r>
          </a:p>
          <a:p>
            <a:pPr marL="456103" lvl="1" indent="0">
              <a:buNone/>
            </a:pPr>
            <a:endParaRPr lang="en-GB" dirty="0"/>
          </a:p>
          <a:p>
            <a:pPr marL="741168" lvl="1" indent="-285065"/>
            <a:r>
              <a:rPr lang="en-GB" b="1" dirty="0"/>
              <a:t>Why CDR is Suitable: </a:t>
            </a:r>
            <a:r>
              <a:rPr lang="en-GB" dirty="0"/>
              <a:t>CDR will provide a detailed assessment of John’s cognitive and functional abilities across multiple domains, allowing his care team to determine the severity of his dementia. This comprehensive staging will help in tailoring interventions and planning for future care needs.</a:t>
            </a:r>
          </a:p>
          <a:p>
            <a:endParaRPr lang="en-SI" dirty="0"/>
          </a:p>
        </p:txBody>
      </p:sp>
    </p:spTree>
    <p:extLst>
      <p:ext uri="{BB962C8B-B14F-4D97-AF65-F5344CB8AC3E}">
        <p14:creationId xmlns:p14="http://schemas.microsoft.com/office/powerpoint/2010/main" val="763150934"/>
      </p:ext>
    </p:extLst>
  </p:cSld>
  <p:clrMapOvr>
    <a:masterClrMapping/>
  </p:clrMapOvr>
  <mc:AlternateContent xmlns:mc="http://schemas.openxmlformats.org/markup-compatibility/2006" xmlns:p14="http://schemas.microsoft.com/office/powerpoint/2010/main">
    <mc:Choice Requires="p14">
      <p:transition spd="slow" p14:dur="2000" advTm="61105"/>
    </mc:Choice>
    <mc:Fallback xmlns="">
      <p:transition spd="slow" advTm="61105"/>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BE16F-AB59-1F0A-D15B-FA44E9CA43D1}"/>
              </a:ext>
            </a:extLst>
          </p:cNvPr>
          <p:cNvSpPr>
            <a:spLocks noGrp="1"/>
          </p:cNvSpPr>
          <p:nvPr>
            <p:ph type="title"/>
          </p:nvPr>
        </p:nvSpPr>
        <p:spPr>
          <a:xfrm>
            <a:off x="836127" y="372710"/>
            <a:ext cx="10489585" cy="620307"/>
          </a:xfrm>
        </p:spPr>
        <p:txBody>
          <a:bodyPr>
            <a:normAutofit fontScale="90000"/>
          </a:bodyPr>
          <a:lstStyle/>
          <a:p>
            <a:pPr algn="ctr"/>
            <a:r>
              <a:rPr lang="en-SI" dirty="0">
                <a:solidFill>
                  <a:srgbClr val="C00000"/>
                </a:solidFill>
              </a:rPr>
              <a:t>MINI MENTAL STATE EXAMINATION</a:t>
            </a:r>
          </a:p>
        </p:txBody>
      </p:sp>
      <p:pic>
        <p:nvPicPr>
          <p:cNvPr id="4" name="MMSE_case">
            <a:hlinkClick r:id="" action="ppaction://media"/>
            <a:extLst>
              <a:ext uri="{FF2B5EF4-FFF2-40B4-BE49-F238E27FC236}">
                <a16:creationId xmlns:a16="http://schemas.microsoft.com/office/drawing/2014/main" id="{939219AF-79B9-27FF-6BF6-666A34FB533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884440" y="1376670"/>
            <a:ext cx="6391408" cy="4793944"/>
          </a:xfrm>
        </p:spPr>
      </p:pic>
    </p:spTree>
    <p:extLst>
      <p:ext uri="{BB962C8B-B14F-4D97-AF65-F5344CB8AC3E}">
        <p14:creationId xmlns:p14="http://schemas.microsoft.com/office/powerpoint/2010/main" val="2298784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0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C0D8E-CF6E-00A1-F2E6-8C34774A2E6D}"/>
              </a:ext>
            </a:extLst>
          </p:cNvPr>
          <p:cNvSpPr>
            <a:spLocks noGrp="1"/>
          </p:cNvSpPr>
          <p:nvPr>
            <p:ph type="title"/>
          </p:nvPr>
        </p:nvSpPr>
        <p:spPr>
          <a:xfrm>
            <a:off x="836126" y="0"/>
            <a:ext cx="10489586" cy="1325563"/>
          </a:xfrm>
        </p:spPr>
        <p:txBody>
          <a:bodyPr/>
          <a:lstStyle/>
          <a:p>
            <a:pPr algn="ctr"/>
            <a:r>
              <a:rPr lang="en-GB" dirty="0">
                <a:solidFill>
                  <a:srgbClr val="C00000"/>
                </a:solidFill>
              </a:rPr>
              <a:t>Clinical Dementia Rating (CDR)</a:t>
            </a:r>
            <a:endParaRPr lang="en-SI" dirty="0">
              <a:solidFill>
                <a:srgbClr val="C00000"/>
              </a:solidFill>
            </a:endParaRPr>
          </a:p>
        </p:txBody>
      </p:sp>
      <p:sp>
        <p:nvSpPr>
          <p:cNvPr id="3" name="Content Placeholder 2">
            <a:extLst>
              <a:ext uri="{FF2B5EF4-FFF2-40B4-BE49-F238E27FC236}">
                <a16:creationId xmlns:a16="http://schemas.microsoft.com/office/drawing/2014/main" id="{735503F8-1C23-1962-268E-AAC772979422}"/>
              </a:ext>
            </a:extLst>
          </p:cNvPr>
          <p:cNvSpPr>
            <a:spLocks noGrp="1"/>
          </p:cNvSpPr>
          <p:nvPr>
            <p:ph idx="1"/>
          </p:nvPr>
        </p:nvSpPr>
        <p:spPr>
          <a:xfrm>
            <a:off x="836126" y="1085569"/>
            <a:ext cx="10489585" cy="4655703"/>
          </a:xfrm>
        </p:spPr>
        <p:txBody>
          <a:bodyPr>
            <a:normAutofit lnSpcReduction="10000"/>
          </a:bodyPr>
          <a:lstStyle/>
          <a:p>
            <a:r>
              <a:rPr lang="en-GB" sz="2394" b="1" dirty="0">
                <a:highlight>
                  <a:srgbClr val="FF0000"/>
                </a:highlight>
              </a:rPr>
              <a:t>Con</a:t>
            </a:r>
            <a:r>
              <a:rPr lang="en-GB" sz="2394" b="1" dirty="0"/>
              <a:t> Example: When CDR Should Not Be Used</a:t>
            </a:r>
          </a:p>
          <a:p>
            <a:pPr marL="0" indent="0">
              <a:buNone/>
            </a:pPr>
            <a:endParaRPr lang="en-GB" sz="2394" dirty="0"/>
          </a:p>
          <a:p>
            <a:pPr>
              <a:buFont typeface="Arial" panose="020B0604020202020204" pitchFamily="34" charset="0"/>
              <a:buChar char="•"/>
            </a:pPr>
            <a:r>
              <a:rPr lang="en-GB" sz="2394" b="1" dirty="0"/>
              <a:t>Patient </a:t>
            </a:r>
            <a:r>
              <a:rPr lang="en-GB" sz="2394" b="1" dirty="0" err="1"/>
              <a:t>Profile:</a:t>
            </a:r>
            <a:r>
              <a:rPr lang="en-GB" sz="2394" dirty="0" err="1"/>
              <a:t>Mary</a:t>
            </a:r>
            <a:r>
              <a:rPr lang="en-GB" sz="2394" dirty="0"/>
              <a:t>, Age 82, Severe AD</a:t>
            </a:r>
          </a:p>
          <a:p>
            <a:pPr marL="741168" lvl="1" indent="-285065"/>
            <a:r>
              <a:rPr lang="en-GB" b="1" dirty="0"/>
              <a:t>Symptoms:</a:t>
            </a:r>
            <a:r>
              <a:rPr lang="en-GB" dirty="0"/>
              <a:t> Mary is in the advanced stages of Alzheimer’s, with severe cognitive decline and complete dependence on caregivers for all daily activities. She is non-verbal and requires constant supervision and assistance with eating, dressing, and personal hygiene.</a:t>
            </a:r>
          </a:p>
          <a:p>
            <a:pPr marL="456103" lvl="1" indent="0">
              <a:buNone/>
            </a:pPr>
            <a:endParaRPr lang="en-GB" dirty="0"/>
          </a:p>
          <a:p>
            <a:pPr marL="741168" lvl="1" indent="-285065"/>
            <a:r>
              <a:rPr lang="en-GB" b="1" dirty="0"/>
              <a:t>Why CDR is Not Suitable:</a:t>
            </a:r>
            <a:r>
              <a:rPr lang="en-GB" sz="1995" dirty="0"/>
              <a:t> </a:t>
            </a:r>
            <a:r>
              <a:rPr lang="en-GB" dirty="0"/>
              <a:t>The CDR’s detailed and complex assessment process requires patient interaction and communication, which is challenging in Mary’s current condition. A simpler scale focusing on her severe functional decline, such as the Global Deterioration Scale (GDS), would be more appropriate in this case.</a:t>
            </a:r>
          </a:p>
          <a:p>
            <a:endParaRPr lang="en-SI" dirty="0"/>
          </a:p>
        </p:txBody>
      </p:sp>
    </p:spTree>
    <p:extLst>
      <p:ext uri="{BB962C8B-B14F-4D97-AF65-F5344CB8AC3E}">
        <p14:creationId xmlns:p14="http://schemas.microsoft.com/office/powerpoint/2010/main" val="1199329212"/>
      </p:ext>
    </p:extLst>
  </p:cSld>
  <p:clrMapOvr>
    <a:masterClrMapping/>
  </p:clrMapOvr>
  <mc:AlternateContent xmlns:mc="http://schemas.openxmlformats.org/markup-compatibility/2006" xmlns:p14="http://schemas.microsoft.com/office/powerpoint/2010/main">
    <mc:Choice Requires="p14">
      <p:transition spd="slow" p14:dur="2000" advTm="47585"/>
    </mc:Choice>
    <mc:Fallback xmlns="">
      <p:transition spd="slow" advTm="47585"/>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21AEC-516E-E479-2251-DEF2410BA272}"/>
              </a:ext>
            </a:extLst>
          </p:cNvPr>
          <p:cNvSpPr>
            <a:spLocks noGrp="1"/>
          </p:cNvSpPr>
          <p:nvPr>
            <p:ph type="title"/>
          </p:nvPr>
        </p:nvSpPr>
        <p:spPr>
          <a:xfrm>
            <a:off x="836126" y="90573"/>
            <a:ext cx="10489586" cy="1325563"/>
          </a:xfrm>
        </p:spPr>
        <p:txBody>
          <a:bodyPr/>
          <a:lstStyle/>
          <a:p>
            <a:pPr algn="ctr"/>
            <a:r>
              <a:rPr lang="en-GB" dirty="0">
                <a:solidFill>
                  <a:srgbClr val="C00000"/>
                </a:solidFill>
              </a:rPr>
              <a:t>Global Deterioration Scale (GDS)</a:t>
            </a:r>
            <a:endParaRPr lang="en-SI" dirty="0">
              <a:solidFill>
                <a:srgbClr val="C00000"/>
              </a:solidFill>
            </a:endParaRPr>
          </a:p>
        </p:txBody>
      </p:sp>
      <p:sp>
        <p:nvSpPr>
          <p:cNvPr id="3" name="Content Placeholder 2">
            <a:extLst>
              <a:ext uri="{FF2B5EF4-FFF2-40B4-BE49-F238E27FC236}">
                <a16:creationId xmlns:a16="http://schemas.microsoft.com/office/drawing/2014/main" id="{504AFDC6-1225-05D5-4F72-32E40DA44D31}"/>
              </a:ext>
            </a:extLst>
          </p:cNvPr>
          <p:cNvSpPr>
            <a:spLocks noGrp="1"/>
          </p:cNvSpPr>
          <p:nvPr>
            <p:ph idx="1"/>
          </p:nvPr>
        </p:nvSpPr>
        <p:spPr>
          <a:xfrm>
            <a:off x="737803" y="1389934"/>
            <a:ext cx="10489586" cy="4351338"/>
          </a:xfrm>
        </p:spPr>
        <p:txBody>
          <a:bodyPr>
            <a:normAutofit/>
          </a:bodyPr>
          <a:lstStyle/>
          <a:p>
            <a:pPr marL="0" indent="0">
              <a:buNone/>
            </a:pPr>
            <a:r>
              <a:rPr lang="en-GB" dirty="0"/>
              <a:t>A 7-stage scale similar to FAST, assessing cognitive and functional decline.</a:t>
            </a:r>
          </a:p>
          <a:p>
            <a:pPr>
              <a:buFont typeface="Arial" panose="020B0604020202020204" pitchFamily="34" charset="0"/>
              <a:buChar char="•"/>
            </a:pPr>
            <a:r>
              <a:rPr lang="en-GB" b="1" dirty="0"/>
              <a:t>Pros:</a:t>
            </a:r>
            <a:endParaRPr lang="en-GB" dirty="0"/>
          </a:p>
          <a:p>
            <a:pPr marL="741168" lvl="1" indent="-285065"/>
            <a:r>
              <a:rPr lang="en-GB" dirty="0"/>
              <a:t>Simple to use and provides a quick overview of disease progression.</a:t>
            </a:r>
          </a:p>
          <a:p>
            <a:pPr marL="741168" lvl="1" indent="-285065"/>
            <a:r>
              <a:rPr lang="en-GB" dirty="0"/>
              <a:t>Useful for tracking changes over time.</a:t>
            </a:r>
          </a:p>
          <a:p>
            <a:pPr>
              <a:buFont typeface="Arial" panose="020B0604020202020204" pitchFamily="34" charset="0"/>
              <a:buChar char="•"/>
            </a:pPr>
            <a:r>
              <a:rPr lang="en-GB" b="1" dirty="0"/>
              <a:t>Cons:</a:t>
            </a:r>
            <a:endParaRPr lang="en-GB" dirty="0"/>
          </a:p>
          <a:p>
            <a:pPr marL="741168" lvl="1" indent="-285065"/>
            <a:r>
              <a:rPr lang="en-GB" dirty="0"/>
              <a:t>Lacks specificity in certain stages; more of a broad-brush tool.</a:t>
            </a:r>
          </a:p>
          <a:p>
            <a:pPr marL="741168" lvl="1" indent="-285065"/>
            <a:r>
              <a:rPr lang="en-GB" dirty="0"/>
              <a:t>Limited in assessing specific cognitive or functional domains.</a:t>
            </a:r>
          </a:p>
          <a:p>
            <a:pPr marL="0" indent="0">
              <a:buNone/>
            </a:pPr>
            <a:r>
              <a:rPr lang="en-GB" b="1" dirty="0"/>
              <a:t>Population/Stage:</a:t>
            </a:r>
            <a:r>
              <a:rPr lang="en-GB" dirty="0"/>
              <a:t> Best for Moderate to Severe AD, particularly for tracking overall progression.</a:t>
            </a:r>
          </a:p>
          <a:p>
            <a:endParaRPr lang="en-SI" dirty="0"/>
          </a:p>
        </p:txBody>
      </p:sp>
    </p:spTree>
    <p:extLst>
      <p:ext uri="{BB962C8B-B14F-4D97-AF65-F5344CB8AC3E}">
        <p14:creationId xmlns:p14="http://schemas.microsoft.com/office/powerpoint/2010/main" val="1601968459"/>
      </p:ext>
    </p:extLst>
  </p:cSld>
  <p:clrMapOvr>
    <a:masterClrMapping/>
  </p:clrMapOvr>
  <mc:AlternateContent xmlns:mc="http://schemas.openxmlformats.org/markup-compatibility/2006" xmlns:p14="http://schemas.microsoft.com/office/powerpoint/2010/main">
    <mc:Choice Requires="p14">
      <p:transition spd="slow" p14:dur="2000" advTm="41325"/>
    </mc:Choice>
    <mc:Fallback xmlns="">
      <p:transition spd="slow" advTm="41325"/>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03240-BDCC-B1E4-5130-E1A6222460EC}"/>
              </a:ext>
            </a:extLst>
          </p:cNvPr>
          <p:cNvSpPr>
            <a:spLocks noGrp="1"/>
          </p:cNvSpPr>
          <p:nvPr>
            <p:ph type="title"/>
          </p:nvPr>
        </p:nvSpPr>
        <p:spPr>
          <a:xfrm>
            <a:off x="836126" y="29482"/>
            <a:ext cx="10489586" cy="1325563"/>
          </a:xfrm>
        </p:spPr>
        <p:txBody>
          <a:bodyPr/>
          <a:lstStyle/>
          <a:p>
            <a:pPr algn="ctr"/>
            <a:r>
              <a:rPr lang="en-GB" dirty="0">
                <a:solidFill>
                  <a:srgbClr val="C00000"/>
                </a:solidFill>
              </a:rPr>
              <a:t>Global Deterioration Scale (GDS)</a:t>
            </a:r>
            <a:endParaRPr lang="en-SI" dirty="0"/>
          </a:p>
        </p:txBody>
      </p:sp>
      <p:sp>
        <p:nvSpPr>
          <p:cNvPr id="3" name="Content Placeholder 2">
            <a:extLst>
              <a:ext uri="{FF2B5EF4-FFF2-40B4-BE49-F238E27FC236}">
                <a16:creationId xmlns:a16="http://schemas.microsoft.com/office/drawing/2014/main" id="{C0D92D98-448F-96AE-F4AD-AB9E1E79A4D9}"/>
              </a:ext>
            </a:extLst>
          </p:cNvPr>
          <p:cNvSpPr>
            <a:spLocks noGrp="1"/>
          </p:cNvSpPr>
          <p:nvPr>
            <p:ph idx="1"/>
          </p:nvPr>
        </p:nvSpPr>
        <p:spPr>
          <a:xfrm>
            <a:off x="564008" y="1075302"/>
            <a:ext cx="10489586" cy="4351338"/>
          </a:xfrm>
        </p:spPr>
        <p:txBody>
          <a:bodyPr>
            <a:normAutofit fontScale="92500" lnSpcReduction="20000"/>
          </a:bodyPr>
          <a:lstStyle/>
          <a:p>
            <a:r>
              <a:rPr lang="en-GB" sz="2594" b="1" dirty="0">
                <a:highlight>
                  <a:srgbClr val="00FF00"/>
                </a:highlight>
              </a:rPr>
              <a:t>Pro</a:t>
            </a:r>
            <a:r>
              <a:rPr lang="en-GB" sz="2594" b="1" dirty="0"/>
              <a:t> Example: When GDS Should Be Used</a:t>
            </a:r>
          </a:p>
          <a:p>
            <a:pPr marL="0" indent="0">
              <a:buNone/>
            </a:pPr>
            <a:endParaRPr lang="en-GB" sz="2594" dirty="0"/>
          </a:p>
          <a:p>
            <a:pPr>
              <a:buFont typeface="Arial" panose="020B0604020202020204" pitchFamily="34" charset="0"/>
              <a:buChar char="•"/>
            </a:pPr>
            <a:r>
              <a:rPr lang="en-GB" sz="2594" b="1" dirty="0"/>
              <a:t>Patient Profile: </a:t>
            </a:r>
            <a:r>
              <a:rPr lang="en-GB" sz="2594" dirty="0"/>
              <a:t>Anna, Age 77, Moderate to Severe AD</a:t>
            </a:r>
          </a:p>
          <a:p>
            <a:pPr marL="741168" lvl="1" indent="-285065"/>
            <a:r>
              <a:rPr lang="en-GB" sz="2594" b="1" dirty="0"/>
              <a:t>Symptoms:</a:t>
            </a:r>
            <a:r>
              <a:rPr lang="en-GB" sz="2594" dirty="0"/>
              <a:t> Anna has significant memory loss, difficulty recognizing family members, and struggles with basic daily activities. She is becoming increasingly agitated and confused, and her ability to communicate effectively is deteriorating. Her caregivers are looking for a straightforward way to monitor her decline and plan for further support.</a:t>
            </a:r>
          </a:p>
          <a:p>
            <a:pPr marL="456103" lvl="1" indent="0">
              <a:buNone/>
            </a:pPr>
            <a:endParaRPr lang="en-GB" sz="2594" dirty="0"/>
          </a:p>
          <a:p>
            <a:pPr marL="741168" lvl="1" indent="-285065"/>
            <a:r>
              <a:rPr lang="en-GB" sz="2594" b="1" dirty="0"/>
              <a:t>Why GDS is Suitable: </a:t>
            </a:r>
            <a:r>
              <a:rPr lang="en-GB" sz="2594" dirty="0"/>
              <a:t>Ease of Use: GDS provides a simple and quick way to assess Anna’s overall cognitive and functional decline. It gives a broad overview of her disease progression, helping caregivers to understand the stage of her dementia and to make informed decisions about her care needs without the need for a detailed or complex assessment process.</a:t>
            </a:r>
          </a:p>
          <a:p>
            <a:endParaRPr lang="en-SI" dirty="0"/>
          </a:p>
        </p:txBody>
      </p:sp>
    </p:spTree>
    <p:extLst>
      <p:ext uri="{BB962C8B-B14F-4D97-AF65-F5344CB8AC3E}">
        <p14:creationId xmlns:p14="http://schemas.microsoft.com/office/powerpoint/2010/main" val="4049126523"/>
      </p:ext>
    </p:extLst>
  </p:cSld>
  <p:clrMapOvr>
    <a:masterClrMapping/>
  </p:clrMapOvr>
  <mc:AlternateContent xmlns:mc="http://schemas.openxmlformats.org/markup-compatibility/2006" xmlns:p14="http://schemas.microsoft.com/office/powerpoint/2010/main">
    <mc:Choice Requires="p14">
      <p:transition spd="slow" p14:dur="2000" advTm="66266"/>
    </mc:Choice>
    <mc:Fallback xmlns="">
      <p:transition spd="slow" advTm="66266"/>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03240-BDCC-B1E4-5130-E1A6222460EC}"/>
              </a:ext>
            </a:extLst>
          </p:cNvPr>
          <p:cNvSpPr>
            <a:spLocks noGrp="1"/>
          </p:cNvSpPr>
          <p:nvPr>
            <p:ph type="title"/>
          </p:nvPr>
        </p:nvSpPr>
        <p:spPr>
          <a:xfrm>
            <a:off x="836126" y="90573"/>
            <a:ext cx="10489586" cy="1325563"/>
          </a:xfrm>
        </p:spPr>
        <p:txBody>
          <a:bodyPr/>
          <a:lstStyle/>
          <a:p>
            <a:pPr algn="ctr"/>
            <a:r>
              <a:rPr lang="en-GB" dirty="0">
                <a:solidFill>
                  <a:srgbClr val="C00000"/>
                </a:solidFill>
              </a:rPr>
              <a:t>Global Deterioration Scale (GDS)</a:t>
            </a:r>
            <a:endParaRPr lang="en-SI" dirty="0"/>
          </a:p>
        </p:txBody>
      </p:sp>
      <p:sp>
        <p:nvSpPr>
          <p:cNvPr id="3" name="Content Placeholder 2">
            <a:extLst>
              <a:ext uri="{FF2B5EF4-FFF2-40B4-BE49-F238E27FC236}">
                <a16:creationId xmlns:a16="http://schemas.microsoft.com/office/drawing/2014/main" id="{C0D92D98-448F-96AE-F4AD-AB9E1E79A4D9}"/>
              </a:ext>
            </a:extLst>
          </p:cNvPr>
          <p:cNvSpPr>
            <a:spLocks noGrp="1"/>
          </p:cNvSpPr>
          <p:nvPr>
            <p:ph idx="1"/>
          </p:nvPr>
        </p:nvSpPr>
        <p:spPr>
          <a:xfrm>
            <a:off x="836126" y="999716"/>
            <a:ext cx="10489586" cy="4351338"/>
          </a:xfrm>
        </p:spPr>
        <p:txBody>
          <a:bodyPr>
            <a:normAutofit fontScale="85000" lnSpcReduction="20000"/>
          </a:bodyPr>
          <a:lstStyle/>
          <a:p>
            <a:r>
              <a:rPr lang="en-GB" sz="2594" b="1" dirty="0">
                <a:highlight>
                  <a:srgbClr val="FF0000"/>
                </a:highlight>
              </a:rPr>
              <a:t>Con</a:t>
            </a:r>
            <a:r>
              <a:rPr lang="en-GB" sz="2594" b="1" dirty="0"/>
              <a:t> Example: When GDS Should Not Be Used</a:t>
            </a:r>
          </a:p>
          <a:p>
            <a:pPr marL="0" indent="0">
              <a:buNone/>
            </a:pPr>
            <a:endParaRPr lang="en-GB" sz="2594" dirty="0"/>
          </a:p>
          <a:p>
            <a:pPr marL="0" indent="0">
              <a:buNone/>
            </a:pPr>
            <a:r>
              <a:rPr lang="en-GB" sz="2594" b="1" dirty="0"/>
              <a:t>Patient Profile: </a:t>
            </a:r>
            <a:r>
              <a:rPr lang="en-GB" sz="2594" dirty="0"/>
              <a:t>David, Age 65, Mild Cognitive Impairment (MCI)</a:t>
            </a:r>
          </a:p>
          <a:p>
            <a:pPr marL="741168" lvl="1" indent="-285065"/>
            <a:r>
              <a:rPr lang="en-GB" sz="2594" b="1" dirty="0"/>
              <a:t>Symptoms:</a:t>
            </a:r>
            <a:r>
              <a:rPr lang="en-GB" sz="2594" dirty="0"/>
              <a:t> David has mild cognitive difficulties, such as forgetting recent conversations and misplacing items, but he remains independent in his daily activities. He is concerned about the possibility of progressing to Alzheimer’s Disease and is seeking an early diagnosis and detailed understanding of his cognitive health.</a:t>
            </a:r>
          </a:p>
          <a:p>
            <a:pPr marL="456103" lvl="1" indent="0">
              <a:buNone/>
            </a:pPr>
            <a:endParaRPr lang="en-GB" sz="2594" dirty="0"/>
          </a:p>
          <a:p>
            <a:pPr marL="741168" lvl="1" indent="-285065"/>
            <a:r>
              <a:rPr lang="en-GB" sz="2594" b="1" dirty="0"/>
              <a:t>Why GDS is Not Suitable:</a:t>
            </a:r>
            <a:r>
              <a:rPr lang="en-GB" sz="2594" dirty="0"/>
              <a:t> Broad Categorization: The GDS is designed to track the overall progression of dementia but lacks the sensitivity to detect the subtle cognitive changes associated with MCI. A more sensitive cognitive scale, like the Montreal Cognitive Assessment (MoCA) or even the Clinical Dementia Rating (CDR) if more detail is needed, would be better suited for assessing David’s condition at this early stage.</a:t>
            </a:r>
          </a:p>
          <a:p>
            <a:endParaRPr lang="en-SI" dirty="0"/>
          </a:p>
        </p:txBody>
      </p:sp>
    </p:spTree>
    <p:extLst>
      <p:ext uri="{BB962C8B-B14F-4D97-AF65-F5344CB8AC3E}">
        <p14:creationId xmlns:p14="http://schemas.microsoft.com/office/powerpoint/2010/main" val="947841439"/>
      </p:ext>
    </p:extLst>
  </p:cSld>
  <p:clrMapOvr>
    <a:masterClrMapping/>
  </p:clrMapOvr>
  <mc:AlternateContent xmlns:mc="http://schemas.openxmlformats.org/markup-compatibility/2006" xmlns:p14="http://schemas.microsoft.com/office/powerpoint/2010/main">
    <mc:Choice Requires="p14">
      <p:transition spd="slow" p14:dur="2000" advTm="58656"/>
    </mc:Choice>
    <mc:Fallback xmlns="">
      <p:transition spd="slow" advTm="58656"/>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7A326-E3FB-42D9-B27F-7372EA5BD85A}"/>
              </a:ext>
            </a:extLst>
          </p:cNvPr>
          <p:cNvSpPr>
            <a:spLocks noGrp="1"/>
          </p:cNvSpPr>
          <p:nvPr>
            <p:ph type="title"/>
          </p:nvPr>
        </p:nvSpPr>
        <p:spPr>
          <a:xfrm>
            <a:off x="836126" y="28087"/>
            <a:ext cx="10489586" cy="1325563"/>
          </a:xfrm>
        </p:spPr>
        <p:txBody>
          <a:bodyPr/>
          <a:lstStyle/>
          <a:p>
            <a:pPr algn="ctr"/>
            <a:r>
              <a:rPr lang="en-GB" dirty="0">
                <a:solidFill>
                  <a:srgbClr val="C00000"/>
                </a:solidFill>
              </a:rPr>
              <a:t>Composite Scales Overview</a:t>
            </a:r>
            <a:endParaRPr lang="en-SI" dirty="0">
              <a:solidFill>
                <a:srgbClr val="C00000"/>
              </a:solidFill>
            </a:endParaRPr>
          </a:p>
        </p:txBody>
      </p:sp>
      <p:sp>
        <p:nvSpPr>
          <p:cNvPr id="3" name="Content Placeholder 2">
            <a:extLst>
              <a:ext uri="{FF2B5EF4-FFF2-40B4-BE49-F238E27FC236}">
                <a16:creationId xmlns:a16="http://schemas.microsoft.com/office/drawing/2014/main" id="{7D092124-6457-3451-D54B-39690E0B09BC}"/>
              </a:ext>
            </a:extLst>
          </p:cNvPr>
          <p:cNvSpPr>
            <a:spLocks noGrp="1"/>
          </p:cNvSpPr>
          <p:nvPr>
            <p:ph idx="1"/>
          </p:nvPr>
        </p:nvSpPr>
        <p:spPr>
          <a:xfrm>
            <a:off x="757468" y="989883"/>
            <a:ext cx="10489586" cy="4351338"/>
          </a:xfrm>
        </p:spPr>
        <p:txBody>
          <a:bodyPr>
            <a:normAutofit/>
          </a:bodyPr>
          <a:lstStyle/>
          <a:p>
            <a:pPr>
              <a:buFont typeface="Arial" panose="020B0604020202020204" pitchFamily="34" charset="0"/>
              <a:buChar char="•"/>
            </a:pPr>
            <a:r>
              <a:rPr lang="en-GB" b="1" dirty="0"/>
              <a:t>Comparison:</a:t>
            </a:r>
            <a:endParaRPr lang="en-GB" dirty="0"/>
          </a:p>
          <a:p>
            <a:pPr marL="741168" lvl="1" indent="-285065"/>
            <a:r>
              <a:rPr lang="en-GB" sz="2793" dirty="0"/>
              <a:t>CDR offers more detail and is better for staging, while GDS is quicker and easier to use for general progression tracking.</a:t>
            </a:r>
          </a:p>
          <a:p>
            <a:pPr>
              <a:buFont typeface="Arial" panose="020B0604020202020204" pitchFamily="34" charset="0"/>
              <a:buChar char="•"/>
            </a:pPr>
            <a:r>
              <a:rPr lang="en-GB" b="1" dirty="0"/>
              <a:t>Pros and Cons:</a:t>
            </a:r>
            <a:endParaRPr lang="en-GB" dirty="0"/>
          </a:p>
          <a:p>
            <a:pPr marL="741168" lvl="1" indent="-285065"/>
            <a:r>
              <a:rPr lang="en-GB" sz="2793" dirty="0"/>
              <a:t>CDR is detailed but complex; GDS is simple but less informative.</a:t>
            </a:r>
          </a:p>
          <a:p>
            <a:pPr marL="741168" lvl="1" indent="-285065"/>
            <a:endParaRPr lang="en-GB" sz="2793" dirty="0"/>
          </a:p>
          <a:p>
            <a:pPr marL="0" indent="0">
              <a:buNone/>
            </a:pPr>
            <a:r>
              <a:rPr lang="en-GB" b="1" dirty="0"/>
              <a:t>Population/Stage:</a:t>
            </a:r>
            <a:r>
              <a:rPr lang="en-GB" dirty="0"/>
              <a:t> </a:t>
            </a:r>
          </a:p>
          <a:p>
            <a:r>
              <a:rPr lang="en-GB" dirty="0"/>
              <a:t>CDR for detailed staging in Mild to Moderate AD</a:t>
            </a:r>
          </a:p>
          <a:p>
            <a:r>
              <a:rPr lang="en-GB" dirty="0"/>
              <a:t>GDS for overall progression in Moderate to Severe AD.</a:t>
            </a:r>
          </a:p>
          <a:p>
            <a:endParaRPr lang="en-SI" dirty="0"/>
          </a:p>
        </p:txBody>
      </p:sp>
    </p:spTree>
    <p:extLst>
      <p:ext uri="{BB962C8B-B14F-4D97-AF65-F5344CB8AC3E}">
        <p14:creationId xmlns:p14="http://schemas.microsoft.com/office/powerpoint/2010/main" val="2709502268"/>
      </p:ext>
    </p:extLst>
  </p:cSld>
  <p:clrMapOvr>
    <a:masterClrMapping/>
  </p:clrMapOvr>
  <mc:AlternateContent xmlns:mc="http://schemas.openxmlformats.org/markup-compatibility/2006" xmlns:p14="http://schemas.microsoft.com/office/powerpoint/2010/main">
    <mc:Choice Requires="p14">
      <p:transition spd="slow" p14:dur="2000" advTm="40241"/>
    </mc:Choice>
    <mc:Fallback xmlns="">
      <p:transition spd="slow" advTm="40241"/>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1E6B4-C31E-BBE9-82A0-2B425F774224}"/>
              </a:ext>
            </a:extLst>
          </p:cNvPr>
          <p:cNvSpPr>
            <a:spLocks noGrp="1"/>
          </p:cNvSpPr>
          <p:nvPr>
            <p:ph type="title"/>
          </p:nvPr>
        </p:nvSpPr>
        <p:spPr>
          <a:xfrm>
            <a:off x="836126" y="18255"/>
            <a:ext cx="10489586" cy="1325563"/>
          </a:xfrm>
        </p:spPr>
        <p:txBody>
          <a:bodyPr/>
          <a:lstStyle/>
          <a:p>
            <a:pPr algn="ctr"/>
            <a:r>
              <a:rPr lang="en-GB" dirty="0">
                <a:solidFill>
                  <a:srgbClr val="C00000"/>
                </a:solidFill>
              </a:rPr>
              <a:t>Comparison Across All Scales</a:t>
            </a:r>
            <a:endParaRPr lang="en-SI" dirty="0">
              <a:solidFill>
                <a:srgbClr val="C00000"/>
              </a:solidFill>
            </a:endParaRPr>
          </a:p>
        </p:txBody>
      </p:sp>
      <p:sp>
        <p:nvSpPr>
          <p:cNvPr id="3" name="Content Placeholder 2">
            <a:extLst>
              <a:ext uri="{FF2B5EF4-FFF2-40B4-BE49-F238E27FC236}">
                <a16:creationId xmlns:a16="http://schemas.microsoft.com/office/drawing/2014/main" id="{8FA9C4EF-C9C7-F9FD-8489-3D4CD3D3E638}"/>
              </a:ext>
            </a:extLst>
          </p:cNvPr>
          <p:cNvSpPr>
            <a:spLocks noGrp="1"/>
          </p:cNvSpPr>
          <p:nvPr>
            <p:ph idx="1"/>
          </p:nvPr>
        </p:nvSpPr>
        <p:spPr>
          <a:xfrm>
            <a:off x="836126" y="1019380"/>
            <a:ext cx="10489586" cy="4351338"/>
          </a:xfrm>
        </p:spPr>
        <p:txBody>
          <a:bodyPr>
            <a:normAutofit/>
          </a:bodyPr>
          <a:lstStyle/>
          <a:p>
            <a:pPr>
              <a:buFont typeface="Arial" panose="020B0604020202020204" pitchFamily="34" charset="0"/>
              <a:buChar char="•"/>
            </a:pPr>
            <a:r>
              <a:rPr lang="en-GB" b="1" dirty="0"/>
              <a:t>Cognitive vs. Functional vs. </a:t>
            </a:r>
            <a:r>
              <a:rPr lang="en-GB" b="1" dirty="0" err="1"/>
              <a:t>Behavioral</a:t>
            </a:r>
            <a:r>
              <a:rPr lang="en-GB" b="1" dirty="0"/>
              <a:t> vs. QoL vs. Composite Scales:</a:t>
            </a:r>
            <a:endParaRPr lang="en-GB" dirty="0"/>
          </a:p>
          <a:p>
            <a:pPr marL="741168" lvl="1" indent="-285065"/>
            <a:r>
              <a:rPr lang="en-GB" i="1" dirty="0"/>
              <a:t>Cognitive</a:t>
            </a:r>
            <a:r>
              <a:rPr lang="en-GB" dirty="0"/>
              <a:t> scales are best for early detection, </a:t>
            </a:r>
            <a:r>
              <a:rPr lang="en-GB" i="1" dirty="0"/>
              <a:t>functional</a:t>
            </a:r>
            <a:r>
              <a:rPr lang="en-GB" dirty="0"/>
              <a:t> scales for tracking daily impact, </a:t>
            </a:r>
            <a:r>
              <a:rPr lang="en-GB" i="1" dirty="0" err="1"/>
              <a:t>behavioral</a:t>
            </a:r>
            <a:r>
              <a:rPr lang="en-GB" dirty="0"/>
              <a:t> scales for neuropsychiatric symptoms, QoL scales for overall well-being, and composite scales for holistic assessment.</a:t>
            </a:r>
          </a:p>
          <a:p>
            <a:pPr>
              <a:buFont typeface="Arial" panose="020B0604020202020204" pitchFamily="34" charset="0"/>
              <a:buChar char="•"/>
            </a:pPr>
            <a:r>
              <a:rPr lang="en-GB" b="1" dirty="0"/>
              <a:t>Stage-specific Utility:</a:t>
            </a:r>
            <a:endParaRPr lang="en-GB" dirty="0"/>
          </a:p>
          <a:p>
            <a:pPr marL="741168" lvl="1" indent="-285065"/>
            <a:r>
              <a:rPr lang="en-GB" dirty="0"/>
              <a:t>Early stages: Cognitive and QoL scales.</a:t>
            </a:r>
          </a:p>
          <a:p>
            <a:pPr marL="741168" lvl="1" indent="-285065"/>
            <a:r>
              <a:rPr lang="en-GB" dirty="0"/>
              <a:t>Moderate stages: Functional, </a:t>
            </a:r>
            <a:r>
              <a:rPr lang="en-GB" dirty="0" err="1"/>
              <a:t>behavioral</a:t>
            </a:r>
            <a:r>
              <a:rPr lang="en-GB" dirty="0"/>
              <a:t>, and composite scales.</a:t>
            </a:r>
          </a:p>
          <a:p>
            <a:pPr marL="741168" lvl="1" indent="-285065"/>
            <a:r>
              <a:rPr lang="en-GB" dirty="0"/>
              <a:t>Severe stages: </a:t>
            </a:r>
            <a:r>
              <a:rPr lang="en-GB" dirty="0" err="1"/>
              <a:t>Behavioral</a:t>
            </a:r>
            <a:r>
              <a:rPr lang="en-GB" dirty="0"/>
              <a:t> and composite scales, with QoL from a caregiver perspective.</a:t>
            </a:r>
          </a:p>
          <a:p>
            <a:endParaRPr lang="en-SI" dirty="0"/>
          </a:p>
        </p:txBody>
      </p:sp>
    </p:spTree>
    <p:extLst>
      <p:ext uri="{BB962C8B-B14F-4D97-AF65-F5344CB8AC3E}">
        <p14:creationId xmlns:p14="http://schemas.microsoft.com/office/powerpoint/2010/main" val="370433758"/>
      </p:ext>
    </p:extLst>
  </p:cSld>
  <p:clrMapOvr>
    <a:masterClrMapping/>
  </p:clrMapOvr>
  <mc:AlternateContent xmlns:mc="http://schemas.openxmlformats.org/markup-compatibility/2006" xmlns:p14="http://schemas.microsoft.com/office/powerpoint/2010/main">
    <mc:Choice Requires="p14">
      <p:transition spd="slow" p14:dur="2000" advTm="47153"/>
    </mc:Choice>
    <mc:Fallback xmlns="">
      <p:transition spd="slow" advTm="47153"/>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8AD8A-AE20-EEAB-09BA-A4E2D4860B67}"/>
              </a:ext>
            </a:extLst>
          </p:cNvPr>
          <p:cNvSpPr>
            <a:spLocks noGrp="1"/>
          </p:cNvSpPr>
          <p:nvPr>
            <p:ph type="title"/>
          </p:nvPr>
        </p:nvSpPr>
        <p:spPr>
          <a:xfrm>
            <a:off x="836126" y="0"/>
            <a:ext cx="10489586" cy="1325563"/>
          </a:xfrm>
        </p:spPr>
        <p:txBody>
          <a:bodyPr/>
          <a:lstStyle/>
          <a:p>
            <a:pPr algn="ctr"/>
            <a:r>
              <a:rPr lang="en-GB" dirty="0">
                <a:solidFill>
                  <a:srgbClr val="C00000"/>
                </a:solidFill>
              </a:rPr>
              <a:t>Lessons Learned</a:t>
            </a:r>
            <a:endParaRPr lang="en-SI" dirty="0">
              <a:solidFill>
                <a:srgbClr val="C00000"/>
              </a:solidFill>
            </a:endParaRPr>
          </a:p>
        </p:txBody>
      </p:sp>
      <p:sp>
        <p:nvSpPr>
          <p:cNvPr id="3" name="Content Placeholder 2">
            <a:extLst>
              <a:ext uri="{FF2B5EF4-FFF2-40B4-BE49-F238E27FC236}">
                <a16:creationId xmlns:a16="http://schemas.microsoft.com/office/drawing/2014/main" id="{58D788EB-D954-5849-E361-7E3C698612D1}"/>
              </a:ext>
            </a:extLst>
          </p:cNvPr>
          <p:cNvSpPr>
            <a:spLocks noGrp="1"/>
          </p:cNvSpPr>
          <p:nvPr>
            <p:ph idx="1"/>
          </p:nvPr>
        </p:nvSpPr>
        <p:spPr>
          <a:xfrm>
            <a:off x="836126" y="844671"/>
            <a:ext cx="10489586" cy="4351338"/>
          </a:xfrm>
        </p:spPr>
        <p:txBody>
          <a:bodyPr>
            <a:normAutofit/>
          </a:bodyPr>
          <a:lstStyle/>
          <a:p>
            <a:pPr>
              <a:buFont typeface="Arial" panose="020B0604020202020204" pitchFamily="34" charset="0"/>
              <a:buChar char="•"/>
            </a:pPr>
            <a:r>
              <a:rPr lang="en-GB" b="1" dirty="0"/>
              <a:t>Early Intervention:</a:t>
            </a:r>
            <a:r>
              <a:rPr lang="en-GB" dirty="0"/>
              <a:t> Early detection of cognitive decline through scales like MoCA can lead to timely interventions that may slow disease progression and improve quality of life.</a:t>
            </a:r>
          </a:p>
          <a:p>
            <a:pPr>
              <a:buFont typeface="Arial" panose="020B0604020202020204" pitchFamily="34" charset="0"/>
              <a:buChar char="•"/>
            </a:pPr>
            <a:r>
              <a:rPr lang="en-GB" b="1" dirty="0"/>
              <a:t>Stage-Appropriate Management:</a:t>
            </a:r>
            <a:r>
              <a:rPr lang="en-GB" dirty="0"/>
              <a:t> In moderate to severe stages, a combination of scales helps manage the complex needs of the patient, from functional assistance to </a:t>
            </a:r>
            <a:r>
              <a:rPr lang="en-GB" dirty="0" err="1"/>
              <a:t>behavioral</a:t>
            </a:r>
            <a:r>
              <a:rPr lang="en-GB" dirty="0"/>
              <a:t> management.</a:t>
            </a:r>
          </a:p>
          <a:p>
            <a:pPr>
              <a:buFont typeface="Arial" panose="020B0604020202020204" pitchFamily="34" charset="0"/>
              <a:buChar char="•"/>
            </a:pPr>
            <a:r>
              <a:rPr lang="en-GB" b="1" dirty="0"/>
              <a:t>Caregiver Support:</a:t>
            </a:r>
            <a:r>
              <a:rPr lang="en-GB" dirty="0"/>
              <a:t> Recognizing the burden on caregivers, especially in advanced stages, is crucial. Scales that involve caregiver input, like NPI, not only assess the patient's condition but also help in planning support for caregivers.</a:t>
            </a:r>
          </a:p>
          <a:p>
            <a:endParaRPr lang="en-SI" dirty="0"/>
          </a:p>
        </p:txBody>
      </p:sp>
    </p:spTree>
    <p:extLst>
      <p:ext uri="{BB962C8B-B14F-4D97-AF65-F5344CB8AC3E}">
        <p14:creationId xmlns:p14="http://schemas.microsoft.com/office/powerpoint/2010/main" val="1828672436"/>
      </p:ext>
    </p:extLst>
  </p:cSld>
  <p:clrMapOvr>
    <a:masterClrMapping/>
  </p:clrMapOvr>
  <mc:AlternateContent xmlns:mc="http://schemas.openxmlformats.org/markup-compatibility/2006" xmlns:p14="http://schemas.microsoft.com/office/powerpoint/2010/main">
    <mc:Choice Requires="p14">
      <p:transition spd="slow" p14:dur="2000" advTm="54434"/>
    </mc:Choice>
    <mc:Fallback xmlns="">
      <p:transition spd="slow" advTm="54434"/>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60D3E-9ABF-3632-2AC1-F9AE62A84D0C}"/>
              </a:ext>
            </a:extLst>
          </p:cNvPr>
          <p:cNvSpPr>
            <a:spLocks noGrp="1"/>
          </p:cNvSpPr>
          <p:nvPr>
            <p:ph type="title"/>
          </p:nvPr>
        </p:nvSpPr>
        <p:spPr>
          <a:xfrm>
            <a:off x="836126" y="-106820"/>
            <a:ext cx="10489586" cy="1325563"/>
          </a:xfrm>
        </p:spPr>
        <p:txBody>
          <a:bodyPr/>
          <a:lstStyle/>
          <a:p>
            <a:pPr algn="ctr"/>
            <a:r>
              <a:rPr lang="en-SI" dirty="0">
                <a:solidFill>
                  <a:srgbClr val="C00000"/>
                </a:solidFill>
              </a:rPr>
              <a:t>References</a:t>
            </a:r>
          </a:p>
        </p:txBody>
      </p:sp>
      <p:sp>
        <p:nvSpPr>
          <p:cNvPr id="3" name="Content Placeholder 2">
            <a:extLst>
              <a:ext uri="{FF2B5EF4-FFF2-40B4-BE49-F238E27FC236}">
                <a16:creationId xmlns:a16="http://schemas.microsoft.com/office/drawing/2014/main" id="{5255F9D1-21DF-4A36-7DBE-E371D7FAB947}"/>
              </a:ext>
            </a:extLst>
          </p:cNvPr>
          <p:cNvSpPr>
            <a:spLocks noGrp="1"/>
          </p:cNvSpPr>
          <p:nvPr>
            <p:ph idx="1"/>
          </p:nvPr>
        </p:nvSpPr>
        <p:spPr>
          <a:xfrm>
            <a:off x="708306" y="1253331"/>
            <a:ext cx="10489586" cy="4351338"/>
          </a:xfrm>
        </p:spPr>
        <p:txBody>
          <a:bodyPr>
            <a:normAutofit fontScale="70000" lnSpcReduction="20000"/>
          </a:bodyPr>
          <a:lstStyle/>
          <a:p>
            <a:pPr lvl="1"/>
            <a:r>
              <a:rPr lang="en-GB" dirty="0"/>
              <a:t>Cummings, J. L., Mega, M., Gray, K., Rosenberg-Thompson, S., </a:t>
            </a:r>
            <a:r>
              <a:rPr lang="en-GB" dirty="0" err="1"/>
              <a:t>Carusi</a:t>
            </a:r>
            <a:r>
              <a:rPr lang="en-GB" dirty="0"/>
              <a:t>, D. A., &amp; </a:t>
            </a:r>
            <a:r>
              <a:rPr lang="en-GB" dirty="0" err="1"/>
              <a:t>Gornbein</a:t>
            </a:r>
            <a:r>
              <a:rPr lang="en-GB" dirty="0"/>
              <a:t>, J. (1994). "The Neuropsychiatric Inventory: Comprehensive assessment of psychopathology in dementia." </a:t>
            </a:r>
            <a:r>
              <a:rPr lang="en-GB" i="1" dirty="0"/>
              <a:t>Neurology</a:t>
            </a:r>
            <a:r>
              <a:rPr lang="en-GB" dirty="0"/>
              <a:t>, 44(12), 2308-2314.</a:t>
            </a:r>
          </a:p>
          <a:p>
            <a:pPr lvl="1"/>
            <a:r>
              <a:rPr lang="en-GB" dirty="0"/>
              <a:t>Cohen-Mansfield, J. (1986). "Agitated </a:t>
            </a:r>
            <a:r>
              <a:rPr lang="en-GB" dirty="0" err="1"/>
              <a:t>behaviors</a:t>
            </a:r>
            <a:r>
              <a:rPr lang="en-GB" dirty="0"/>
              <a:t> in the elderly: II. Preliminary results in the cognitively deteriorated." </a:t>
            </a:r>
            <a:r>
              <a:rPr lang="en-GB" i="1" dirty="0"/>
              <a:t>Journal of the American Geriatrics Society</a:t>
            </a:r>
            <a:r>
              <a:rPr lang="en-GB" dirty="0"/>
              <a:t>, 34(10), 722-727.</a:t>
            </a:r>
          </a:p>
          <a:p>
            <a:pPr lvl="1"/>
            <a:r>
              <a:rPr lang="en-GB" dirty="0"/>
              <a:t>Alexopoulos, G. S., Abrams, R. C., Young, R. C., &amp; </a:t>
            </a:r>
            <a:r>
              <a:rPr lang="en-GB" dirty="0" err="1"/>
              <a:t>Shamoian</a:t>
            </a:r>
            <a:r>
              <a:rPr lang="en-GB" dirty="0"/>
              <a:t>, C. A. (1988). "Cornell scale for depression in dementia." </a:t>
            </a:r>
            <a:r>
              <a:rPr lang="en-GB" i="1" dirty="0"/>
              <a:t>Biological Psychiatry</a:t>
            </a:r>
            <a:r>
              <a:rPr lang="en-GB" dirty="0"/>
              <a:t>, 23(3), 271-284.</a:t>
            </a:r>
          </a:p>
          <a:p>
            <a:pPr lvl="1"/>
            <a:r>
              <a:rPr lang="en-GB" dirty="0"/>
              <a:t>Logsdon, R. G., Gibbons, L. E., McCurry, S. M., &amp; Teri, L. (1999). "Quality of life in Alzheimer’s disease: Patient and caregiver reports." </a:t>
            </a:r>
            <a:r>
              <a:rPr lang="en-GB" i="1" dirty="0"/>
              <a:t>Journal of Mental Health and Aging</a:t>
            </a:r>
            <a:r>
              <a:rPr lang="en-GB" dirty="0"/>
              <a:t>, 5(1), 21-32.</a:t>
            </a:r>
          </a:p>
          <a:p>
            <a:pPr lvl="1"/>
            <a:r>
              <a:rPr lang="en-GB" dirty="0"/>
              <a:t>Smith, S. C., Lamping, D. L., Banerjee, S., Harwood, R. H., Foley, B., Smith, P., ... &amp; Knapp, M. (2005). "Development of a new measure of health-related quality of life for people with dementia: DEMQOL." </a:t>
            </a:r>
            <a:r>
              <a:rPr lang="en-GB" i="1" dirty="0"/>
              <a:t>Psychological Medicine</a:t>
            </a:r>
            <a:r>
              <a:rPr lang="en-GB" dirty="0"/>
              <a:t>, 37(5), 737-746.</a:t>
            </a:r>
          </a:p>
          <a:p>
            <a:pPr lvl="1"/>
            <a:r>
              <a:rPr lang="en-GB" dirty="0" err="1"/>
              <a:t>Rabins</a:t>
            </a:r>
            <a:r>
              <a:rPr lang="en-GB" dirty="0"/>
              <a:t>, P. V., Kasper, J. D., Kleinman, L., Black, B. S., &amp; Patrick, D. L. (1999). "Concepts and methods in the development of the ADRQL: An instrument for assessing health-related quality of life in persons with Alzheimer’s disease." </a:t>
            </a:r>
            <a:r>
              <a:rPr lang="en-GB" i="1" dirty="0"/>
              <a:t>Journal of Mental Health and Aging</a:t>
            </a:r>
            <a:r>
              <a:rPr lang="en-GB" dirty="0"/>
              <a:t>, 5(1), 33-48.</a:t>
            </a:r>
          </a:p>
          <a:p>
            <a:pPr lvl="1"/>
            <a:r>
              <a:rPr lang="en-GB" dirty="0"/>
              <a:t>Morris, J. C. (1993). "The Clinical Dementia Rating (CDR): Current version and scoring rules." </a:t>
            </a:r>
            <a:r>
              <a:rPr lang="en-GB" i="1" dirty="0"/>
              <a:t>Neurology</a:t>
            </a:r>
            <a:r>
              <a:rPr lang="en-GB" dirty="0"/>
              <a:t>, 43(11), 2412-2414.</a:t>
            </a:r>
          </a:p>
          <a:p>
            <a:pPr lvl="1"/>
            <a:r>
              <a:rPr lang="en-GB" dirty="0"/>
              <a:t>Ito, K., Corrigan, B., Zhao, Q., French, J., Miller, R., Soares, H., ... &amp; Alzheimer's Disease Neuroimaging Initiative. (2010). "Disease progression meta-analysis model in Alzheimer’s disease." </a:t>
            </a:r>
            <a:r>
              <a:rPr lang="en-GB" i="1" dirty="0"/>
              <a:t>Alzheimer's &amp; Dementia</a:t>
            </a:r>
            <a:r>
              <a:rPr lang="en-GB" dirty="0"/>
              <a:t>, 6(1), 39-53.</a:t>
            </a:r>
          </a:p>
          <a:p>
            <a:pPr marL="0" indent="0">
              <a:buNone/>
            </a:pPr>
            <a:endParaRPr lang="en-SI" dirty="0"/>
          </a:p>
        </p:txBody>
      </p:sp>
    </p:spTree>
    <p:extLst>
      <p:ext uri="{BB962C8B-B14F-4D97-AF65-F5344CB8AC3E}">
        <p14:creationId xmlns:p14="http://schemas.microsoft.com/office/powerpoint/2010/main" val="37718690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698B-0957-D0E1-E18B-8B3A752C7907}"/>
              </a:ext>
            </a:extLst>
          </p:cNvPr>
          <p:cNvSpPr>
            <a:spLocks noGrp="1"/>
          </p:cNvSpPr>
          <p:nvPr>
            <p:ph type="title"/>
          </p:nvPr>
        </p:nvSpPr>
        <p:spPr>
          <a:xfrm>
            <a:off x="836126" y="0"/>
            <a:ext cx="10489586" cy="1325563"/>
          </a:xfrm>
        </p:spPr>
        <p:txBody>
          <a:bodyPr/>
          <a:lstStyle/>
          <a:p>
            <a:r>
              <a:rPr lang="en-GB" dirty="0">
                <a:solidFill>
                  <a:srgbClr val="C00000"/>
                </a:solidFill>
              </a:rPr>
              <a:t>Mini-Mental State Examination (MMSE)</a:t>
            </a:r>
            <a:endParaRPr lang="en-SI" dirty="0"/>
          </a:p>
        </p:txBody>
      </p:sp>
      <p:sp>
        <p:nvSpPr>
          <p:cNvPr id="3" name="Content Placeholder 2">
            <a:extLst>
              <a:ext uri="{FF2B5EF4-FFF2-40B4-BE49-F238E27FC236}">
                <a16:creationId xmlns:a16="http://schemas.microsoft.com/office/drawing/2014/main" id="{D0A90211-F640-5EAC-A82B-0C8F5BEA0845}"/>
              </a:ext>
            </a:extLst>
          </p:cNvPr>
          <p:cNvSpPr>
            <a:spLocks noGrp="1"/>
          </p:cNvSpPr>
          <p:nvPr>
            <p:ph idx="1"/>
          </p:nvPr>
        </p:nvSpPr>
        <p:spPr>
          <a:xfrm>
            <a:off x="836126" y="940722"/>
            <a:ext cx="10489586" cy="4351338"/>
          </a:xfrm>
        </p:spPr>
        <p:txBody>
          <a:bodyPr>
            <a:normAutofit fontScale="92500" lnSpcReduction="10000"/>
          </a:bodyPr>
          <a:lstStyle/>
          <a:p>
            <a:pPr marL="0" indent="0">
              <a:buNone/>
            </a:pPr>
            <a:r>
              <a:rPr lang="en-GB" dirty="0"/>
              <a:t> A widely used, 30-point questionnaire assessing various cognitive functions.</a:t>
            </a:r>
          </a:p>
          <a:p>
            <a:pPr>
              <a:buFont typeface="Arial" panose="020B0604020202020204" pitchFamily="34" charset="0"/>
              <a:buChar char="•"/>
            </a:pPr>
            <a:r>
              <a:rPr lang="en-GB" b="1" dirty="0"/>
              <a:t>Pros:</a:t>
            </a:r>
            <a:endParaRPr lang="en-GB" dirty="0"/>
          </a:p>
          <a:p>
            <a:pPr marL="741168" lvl="1" indent="-285065"/>
            <a:r>
              <a:rPr lang="en-GB" dirty="0"/>
              <a:t>Easy to administer and score.</a:t>
            </a:r>
          </a:p>
          <a:p>
            <a:pPr marL="741168" lvl="1" indent="-285065"/>
            <a:r>
              <a:rPr lang="en-GB" dirty="0"/>
              <a:t>Well-known and validated across many settings.</a:t>
            </a:r>
          </a:p>
          <a:p>
            <a:pPr>
              <a:buFont typeface="Arial" panose="020B0604020202020204" pitchFamily="34" charset="0"/>
              <a:buChar char="•"/>
            </a:pPr>
            <a:r>
              <a:rPr lang="en-GB" b="1" dirty="0"/>
              <a:t>Cons:</a:t>
            </a:r>
            <a:endParaRPr lang="en-GB" dirty="0"/>
          </a:p>
          <a:p>
            <a:pPr marL="741168" lvl="1" indent="-285065"/>
            <a:r>
              <a:rPr lang="en-GB" dirty="0"/>
              <a:t>Less sensitive to early cognitive changes (especially in MCI).</a:t>
            </a:r>
          </a:p>
          <a:p>
            <a:pPr marL="741168" lvl="1" indent="-285065"/>
            <a:r>
              <a:rPr lang="en-GB" dirty="0"/>
              <a:t>Ceiling effect in highly educated individuals; cultural and educational biases.</a:t>
            </a:r>
          </a:p>
          <a:p>
            <a:pPr marL="741168" lvl="1" indent="-285065"/>
            <a:r>
              <a:rPr lang="en-GB" dirty="0"/>
              <a:t>Limited in assessing specific cognitive domains like executive function.</a:t>
            </a:r>
          </a:p>
          <a:p>
            <a:pPr marL="0" indent="0">
              <a:buNone/>
            </a:pPr>
            <a:endParaRPr lang="en-GB" b="1" dirty="0"/>
          </a:p>
          <a:p>
            <a:pPr marL="0" indent="0">
              <a:buNone/>
            </a:pPr>
            <a:r>
              <a:rPr lang="en-GB" b="1" dirty="0"/>
              <a:t>Population/Stage:</a:t>
            </a:r>
            <a:r>
              <a:rPr lang="en-GB" dirty="0"/>
              <a:t> Best for Moderate to Severe AD; less effective in detecting early-stage cognitive decline.</a:t>
            </a:r>
          </a:p>
          <a:p>
            <a:endParaRPr lang="en-SI" dirty="0"/>
          </a:p>
        </p:txBody>
      </p:sp>
    </p:spTree>
    <p:extLst>
      <p:ext uri="{BB962C8B-B14F-4D97-AF65-F5344CB8AC3E}">
        <p14:creationId xmlns:p14="http://schemas.microsoft.com/office/powerpoint/2010/main" val="416341295"/>
      </p:ext>
    </p:extLst>
  </p:cSld>
  <p:clrMapOvr>
    <a:masterClrMapping/>
  </p:clrMapOvr>
  <mc:AlternateContent xmlns:mc="http://schemas.openxmlformats.org/markup-compatibility/2006" xmlns:p14="http://schemas.microsoft.com/office/powerpoint/2010/main">
    <mc:Choice Requires="p14">
      <p:transition spd="slow" p14:dur="2000" advTm="80153"/>
    </mc:Choice>
    <mc:Fallback xmlns="">
      <p:transition spd="slow" advTm="80153"/>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59CEF-4F6C-4980-A99F-B08A2D193431}"/>
              </a:ext>
            </a:extLst>
          </p:cNvPr>
          <p:cNvSpPr>
            <a:spLocks noGrp="1"/>
          </p:cNvSpPr>
          <p:nvPr>
            <p:ph type="title"/>
          </p:nvPr>
        </p:nvSpPr>
        <p:spPr>
          <a:xfrm>
            <a:off x="836126" y="90573"/>
            <a:ext cx="10489586" cy="1325563"/>
          </a:xfrm>
        </p:spPr>
        <p:txBody>
          <a:bodyPr/>
          <a:lstStyle/>
          <a:p>
            <a:r>
              <a:rPr lang="en-GB" dirty="0">
                <a:solidFill>
                  <a:srgbClr val="C00000"/>
                </a:solidFill>
              </a:rPr>
              <a:t>Mini-Mental State Examination (MMSE)</a:t>
            </a:r>
          </a:p>
        </p:txBody>
      </p:sp>
      <p:sp>
        <p:nvSpPr>
          <p:cNvPr id="3" name="Content Placeholder 2">
            <a:extLst>
              <a:ext uri="{FF2B5EF4-FFF2-40B4-BE49-F238E27FC236}">
                <a16:creationId xmlns:a16="http://schemas.microsoft.com/office/drawing/2014/main" id="{E7A8EBDC-9BCA-61D7-77CA-58505ECD2218}"/>
              </a:ext>
            </a:extLst>
          </p:cNvPr>
          <p:cNvSpPr>
            <a:spLocks noGrp="1"/>
          </p:cNvSpPr>
          <p:nvPr>
            <p:ph idx="1"/>
          </p:nvPr>
        </p:nvSpPr>
        <p:spPr>
          <a:xfrm>
            <a:off x="836126" y="1027236"/>
            <a:ext cx="10489586" cy="4351338"/>
          </a:xfrm>
        </p:spPr>
        <p:txBody>
          <a:bodyPr/>
          <a:lstStyle/>
          <a:p>
            <a:pPr marL="0" indent="0">
              <a:buNone/>
            </a:pPr>
            <a:endParaRPr lang="en-GB" dirty="0"/>
          </a:p>
          <a:p>
            <a:pPr marL="0" indent="0">
              <a:buNone/>
            </a:pPr>
            <a:r>
              <a:rPr lang="en-GB" b="1" dirty="0">
                <a:highlight>
                  <a:srgbClr val="00FF00"/>
                </a:highlight>
              </a:rPr>
              <a:t>Pro:</a:t>
            </a:r>
          </a:p>
          <a:p>
            <a:pPr marL="0" indent="0">
              <a:buNone/>
            </a:pPr>
            <a:endParaRPr lang="en-GB" dirty="0"/>
          </a:p>
          <a:p>
            <a:pPr marL="741168" lvl="1" indent="-285065"/>
            <a:r>
              <a:rPr lang="en-GB" b="1" dirty="0"/>
              <a:t>Patient:</a:t>
            </a:r>
            <a:r>
              <a:rPr lang="en-GB" dirty="0"/>
              <a:t> An 80-year-old with Moderate AD who struggles with memory, orientation, and language. The patient shows clear cognitive decline but can still engage in basic conversation and follow simple instructions.</a:t>
            </a:r>
          </a:p>
          <a:p>
            <a:pPr marL="456103" lvl="1" indent="0">
              <a:buNone/>
            </a:pPr>
            <a:endParaRPr lang="en-GB" dirty="0"/>
          </a:p>
          <a:p>
            <a:pPr marL="741168" lvl="1" indent="-285065"/>
            <a:r>
              <a:rPr lang="en-GB" b="1" dirty="0"/>
              <a:t>Reason:</a:t>
            </a:r>
            <a:r>
              <a:rPr lang="en-GB" dirty="0"/>
              <a:t> The MMSE is effective in quickly assessing and monitoring the progression of cognitive impairment in Moderate to Severe AD, making it suitable for this patient.</a:t>
            </a:r>
          </a:p>
          <a:p>
            <a:endParaRPr lang="en-SI" dirty="0"/>
          </a:p>
        </p:txBody>
      </p:sp>
    </p:spTree>
    <p:extLst>
      <p:ext uri="{BB962C8B-B14F-4D97-AF65-F5344CB8AC3E}">
        <p14:creationId xmlns:p14="http://schemas.microsoft.com/office/powerpoint/2010/main" val="328080126"/>
      </p:ext>
    </p:extLst>
  </p:cSld>
  <p:clrMapOvr>
    <a:masterClrMapping/>
  </p:clrMapOvr>
  <mc:AlternateContent xmlns:mc="http://schemas.openxmlformats.org/markup-compatibility/2006" xmlns:p14="http://schemas.microsoft.com/office/powerpoint/2010/main">
    <mc:Choice Requires="p14">
      <p:transition spd="slow" p14:dur="2000" advTm="53813"/>
    </mc:Choice>
    <mc:Fallback xmlns="">
      <p:transition spd="slow" advTm="53813"/>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EEFA1-C95E-A142-7C37-E82B22C8F9FF}"/>
              </a:ext>
            </a:extLst>
          </p:cNvPr>
          <p:cNvSpPr>
            <a:spLocks noGrp="1"/>
          </p:cNvSpPr>
          <p:nvPr>
            <p:ph type="title"/>
          </p:nvPr>
        </p:nvSpPr>
        <p:spPr/>
        <p:txBody>
          <a:bodyPr/>
          <a:lstStyle/>
          <a:p>
            <a:r>
              <a:rPr lang="en-GB" dirty="0">
                <a:solidFill>
                  <a:srgbClr val="C00000"/>
                </a:solidFill>
              </a:rPr>
              <a:t>Mini-Mental State Examination (MMSE)</a:t>
            </a:r>
            <a:endParaRPr lang="en-SI" dirty="0"/>
          </a:p>
        </p:txBody>
      </p:sp>
      <p:sp>
        <p:nvSpPr>
          <p:cNvPr id="3" name="Content Placeholder 2">
            <a:extLst>
              <a:ext uri="{FF2B5EF4-FFF2-40B4-BE49-F238E27FC236}">
                <a16:creationId xmlns:a16="http://schemas.microsoft.com/office/drawing/2014/main" id="{3E1A66EA-A688-A30D-41C0-99639D5B2BF0}"/>
              </a:ext>
            </a:extLst>
          </p:cNvPr>
          <p:cNvSpPr>
            <a:spLocks noGrp="1"/>
          </p:cNvSpPr>
          <p:nvPr>
            <p:ph idx="1"/>
          </p:nvPr>
        </p:nvSpPr>
        <p:spPr/>
        <p:txBody>
          <a:bodyPr/>
          <a:lstStyle/>
          <a:p>
            <a:pPr>
              <a:buFont typeface="Arial" panose="020B0604020202020204" pitchFamily="34" charset="0"/>
              <a:buChar char="•"/>
            </a:pPr>
            <a:endParaRPr lang="en-GB" b="1" dirty="0"/>
          </a:p>
          <a:p>
            <a:pPr>
              <a:buFont typeface="Arial" panose="020B0604020202020204" pitchFamily="34" charset="0"/>
              <a:buChar char="•"/>
            </a:pPr>
            <a:r>
              <a:rPr lang="en-GB" b="1" dirty="0">
                <a:highlight>
                  <a:srgbClr val="FF0000"/>
                </a:highlight>
              </a:rPr>
              <a:t>Con:</a:t>
            </a:r>
            <a:r>
              <a:rPr lang="en-GB" dirty="0">
                <a:highlight>
                  <a:srgbClr val="FF0000"/>
                </a:highlight>
              </a:rPr>
              <a:t> </a:t>
            </a:r>
            <a:r>
              <a:rPr lang="en-GB" dirty="0"/>
              <a:t>A 68-year-old retired teacher with MCI who is highly educated and only shows subtle memory lapses without significant functional impairment.</a:t>
            </a:r>
          </a:p>
          <a:p>
            <a:pPr marL="0" indent="0">
              <a:buNone/>
            </a:pPr>
            <a:endParaRPr lang="en-GB" dirty="0"/>
          </a:p>
          <a:p>
            <a:pPr>
              <a:buFont typeface="Arial" panose="020B0604020202020204" pitchFamily="34" charset="0"/>
              <a:buChar char="•"/>
            </a:pPr>
            <a:r>
              <a:rPr lang="en-GB" b="1" dirty="0"/>
              <a:t>Reason:</a:t>
            </a:r>
            <a:r>
              <a:rPr lang="en-GB" dirty="0"/>
              <a:t> The MMSE may not be sensitive enough to detect the early cognitive changes in this well-educated patient, potentially underestimating their cognitive decline.</a:t>
            </a:r>
          </a:p>
          <a:p>
            <a:endParaRPr lang="en-SI" dirty="0"/>
          </a:p>
        </p:txBody>
      </p:sp>
    </p:spTree>
    <p:extLst>
      <p:ext uri="{BB962C8B-B14F-4D97-AF65-F5344CB8AC3E}">
        <p14:creationId xmlns:p14="http://schemas.microsoft.com/office/powerpoint/2010/main" val="3531596560"/>
      </p:ext>
    </p:extLst>
  </p:cSld>
  <p:clrMapOvr>
    <a:masterClrMapping/>
  </p:clrMapOvr>
  <mc:AlternateContent xmlns:mc="http://schemas.openxmlformats.org/markup-compatibility/2006" xmlns:p14="http://schemas.microsoft.com/office/powerpoint/2010/main">
    <mc:Choice Requires="p14">
      <p:transition spd="slow" p14:dur="2000" advTm="51552"/>
    </mc:Choice>
    <mc:Fallback xmlns="">
      <p:transition spd="slow" advTm="51552"/>
    </mc:Fallback>
  </mc:AlternateContent>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pptx" id="{3710302B-DCBE-4007-996A-54C4924806ED}" vid="{28A7334C-F240-4954-90A0-42970BA99EDB}"/>
    </a:ext>
  </a:extLst>
</a:theme>
</file>

<file path=docProps/app.xml><?xml version="1.0" encoding="utf-8"?>
<Properties xmlns="http://schemas.openxmlformats.org/officeDocument/2006/extended-properties" xmlns:vt="http://schemas.openxmlformats.org/officeDocument/2006/docPropsVTypes">
  <Template>template</Template>
  <TotalTime>436</TotalTime>
  <Words>4798</Words>
  <Application>Microsoft Office PowerPoint</Application>
  <PresentationFormat>Custom</PresentationFormat>
  <Paragraphs>444</Paragraphs>
  <Slides>67</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67</vt:i4>
      </vt:variant>
    </vt:vector>
  </HeadingPairs>
  <TitlesOfParts>
    <vt:vector size="72" baseType="lpstr">
      <vt:lpstr>Aptos Display</vt:lpstr>
      <vt:lpstr>Arial</vt:lpstr>
      <vt:lpstr>Calibri</vt:lpstr>
      <vt:lpstr>Calibri Light</vt:lpstr>
      <vt:lpstr>Office 2013 - 2022 Theme</vt:lpstr>
      <vt:lpstr> 4.7. Assessing pros &amp; cons of DEM  scales      </vt:lpstr>
      <vt:lpstr>Objectives</vt:lpstr>
      <vt:lpstr>Stages of AD</vt:lpstr>
      <vt:lpstr>Cognitive Scales</vt:lpstr>
      <vt:lpstr>Cognitive Scales</vt:lpstr>
      <vt:lpstr>MINI MENTAL STATE EXAMINATION</vt:lpstr>
      <vt:lpstr>Mini-Mental State Examination (MMSE)</vt:lpstr>
      <vt:lpstr>Mini-Mental State Examination (MMSE)</vt:lpstr>
      <vt:lpstr>Mini-Mental State Examination (MMSE)</vt:lpstr>
      <vt:lpstr>Montreal Cognitive Assessment (MoCA)</vt:lpstr>
      <vt:lpstr>Montreal Cognitive Assessment (MoCA)</vt:lpstr>
      <vt:lpstr>Montreal Cognitive Assessment (MoCA)</vt:lpstr>
      <vt:lpstr>Montreal Cognitive Assessment (MoCA)</vt:lpstr>
      <vt:lpstr>Montreal Cognitive Assessment (MoCA)</vt:lpstr>
      <vt:lpstr>Alzheimer’s Disease Assessment Scale-Cognitive Subscale (ADAS-Cog)</vt:lpstr>
      <vt:lpstr>Alzheimer’s Disease Assessment Scale-Cognitive Subscale (ADAS-Cog)</vt:lpstr>
      <vt:lpstr>Alzheimer’s Disease Assessment Scale-Cognitive Subscale (ADAS-Cog)</vt:lpstr>
      <vt:lpstr>Comparative Analysis of Cognitive Scales</vt:lpstr>
      <vt:lpstr>Comparative Analysis of Cognitive Scales</vt:lpstr>
      <vt:lpstr>Functional Scales</vt:lpstr>
      <vt:lpstr>Functional Scales</vt:lpstr>
      <vt:lpstr>Activities of Daily Living (ADL) Scales</vt:lpstr>
      <vt:lpstr>Activities of Daily Living (ADL) Scales</vt:lpstr>
      <vt:lpstr>Activities of Daily Living (ADL) Scales</vt:lpstr>
      <vt:lpstr>Functional Assessment Staging (FAST)</vt:lpstr>
      <vt:lpstr>Functional Assessment Staging (FAST)</vt:lpstr>
      <vt:lpstr>Activities of Daily Living (ADL) Scales</vt:lpstr>
      <vt:lpstr>Disability Assessment for Dementia (DAD)</vt:lpstr>
      <vt:lpstr>Disability Assessment for Dementia (DAD)</vt:lpstr>
      <vt:lpstr>Disability Assessment for Dementia (DAD)</vt:lpstr>
      <vt:lpstr>Comparative Analysis of Functional Scales</vt:lpstr>
      <vt:lpstr>Behavioural Scales</vt:lpstr>
      <vt:lpstr>Behavioral Scales</vt:lpstr>
      <vt:lpstr>Neuropsychiatric Inventory (NPI)</vt:lpstr>
      <vt:lpstr>Neuropsychiatric Inventory (NPI)</vt:lpstr>
      <vt:lpstr>Neuropsychiatric Inventory (NPI)</vt:lpstr>
      <vt:lpstr>Behavioral Pathology in Alzheimer’s Disease Rating Scale (BEHAVE-AD)</vt:lpstr>
      <vt:lpstr>Behavioral Pathology in Alzheimer’s Disease Rating Scale (BEHAVE-AD)</vt:lpstr>
      <vt:lpstr>Behavioral Pathology in Alzheimer’s Disease Rating Scale (BEHAVE-AD)</vt:lpstr>
      <vt:lpstr>Cohen-Mansfield Agitation Inventory (CMAI)</vt:lpstr>
      <vt:lpstr>Cohen-Mansfield Agitation Inventory (CMAI)</vt:lpstr>
      <vt:lpstr>Cohen-Mansfield Agitation Inventory (CMAI)</vt:lpstr>
      <vt:lpstr>Comparative Analysis of Behavioral Scales</vt:lpstr>
      <vt:lpstr>Quality of Life Scales</vt:lpstr>
      <vt:lpstr>Quality of Life Scales</vt:lpstr>
      <vt:lpstr>Quality of Life in Alzheimer’s Disease (QoL-AD) Scale</vt:lpstr>
      <vt:lpstr>Quality of Life in Alzheimer’s Disease (QoL-AD) Scale</vt:lpstr>
      <vt:lpstr>Quality of Life in Alzheimer’s Disease (QoL-AD) Scale</vt:lpstr>
      <vt:lpstr>Dementia Quality of Life Instrument (DEMQOL)</vt:lpstr>
      <vt:lpstr>Dementia Quality of Life Instrument (DEMQOL)</vt:lpstr>
      <vt:lpstr>Dementia Quality of Life Instrument (DEMQOL)</vt:lpstr>
      <vt:lpstr>Health-Related Quality of Life (HRQoL) Scales</vt:lpstr>
      <vt:lpstr>Health-Related Quality of Life (HRQoL) Scales</vt:lpstr>
      <vt:lpstr>Health-Related Quality of Life (HRQoL) Scales</vt:lpstr>
      <vt:lpstr>Comparative Analysis of Quality of Life Scales</vt:lpstr>
      <vt:lpstr>Composite Scales</vt:lpstr>
      <vt:lpstr>Composite Scales</vt:lpstr>
      <vt:lpstr>Clinical Dementia Rating (CDR)</vt:lpstr>
      <vt:lpstr>Clinical Dementia Rating (CDR)</vt:lpstr>
      <vt:lpstr>Clinical Dementia Rating (CDR)</vt:lpstr>
      <vt:lpstr>Global Deterioration Scale (GDS)</vt:lpstr>
      <vt:lpstr>Global Deterioration Scale (GDS)</vt:lpstr>
      <vt:lpstr>Global Deterioration Scale (GDS)</vt:lpstr>
      <vt:lpstr>Composite Scales Overview</vt:lpstr>
      <vt:lpstr>Comparison Across All Scales</vt:lpstr>
      <vt:lpstr>Lessons Learned</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Zvezdan Pirtosek</dc:creator>
  <cp:lastModifiedBy>MAKO MANUEL</cp:lastModifiedBy>
  <cp:revision>22</cp:revision>
  <dcterms:created xsi:type="dcterms:W3CDTF">2024-06-01T14:23:09Z</dcterms:created>
  <dcterms:modified xsi:type="dcterms:W3CDTF">2024-12-14T11:26:54Z</dcterms:modified>
</cp:coreProperties>
</file>