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76" r:id="rId2"/>
    <p:sldId id="355" r:id="rId3"/>
    <p:sldId id="381" r:id="rId4"/>
    <p:sldId id="380" r:id="rId5"/>
    <p:sldId id="348" r:id="rId6"/>
    <p:sldId id="349" r:id="rId7"/>
    <p:sldId id="427" r:id="rId8"/>
    <p:sldId id="394" r:id="rId9"/>
    <p:sldId id="393" r:id="rId10"/>
    <p:sldId id="434" r:id="rId11"/>
    <p:sldId id="383" r:id="rId12"/>
    <p:sldId id="382" r:id="rId13"/>
    <p:sldId id="428" r:id="rId14"/>
    <p:sldId id="386" r:id="rId15"/>
    <p:sldId id="387" r:id="rId16"/>
    <p:sldId id="430" r:id="rId17"/>
    <p:sldId id="384" r:id="rId18"/>
    <p:sldId id="385" r:id="rId19"/>
    <p:sldId id="429" r:id="rId20"/>
    <p:sldId id="388" r:id="rId21"/>
    <p:sldId id="389" r:id="rId22"/>
    <p:sldId id="431" r:id="rId23"/>
    <p:sldId id="344" r:id="rId24"/>
    <p:sldId id="390" r:id="rId25"/>
    <p:sldId id="432" r:id="rId26"/>
    <p:sldId id="391" r:id="rId27"/>
    <p:sldId id="392" r:id="rId28"/>
    <p:sldId id="433" r:id="rId29"/>
    <p:sldId id="397" r:id="rId30"/>
    <p:sldId id="396" r:id="rId31"/>
    <p:sldId id="400" r:id="rId32"/>
    <p:sldId id="351" r:id="rId33"/>
    <p:sldId id="350" r:id="rId34"/>
    <p:sldId id="435" r:id="rId35"/>
    <p:sldId id="401" r:id="rId36"/>
    <p:sldId id="402" r:id="rId37"/>
    <p:sldId id="436" r:id="rId38"/>
    <p:sldId id="403" r:id="rId39"/>
    <p:sldId id="404" r:id="rId40"/>
    <p:sldId id="437" r:id="rId41"/>
    <p:sldId id="405" r:id="rId42"/>
    <p:sldId id="305" r:id="rId43"/>
    <p:sldId id="438" r:id="rId44"/>
    <p:sldId id="306" r:id="rId45"/>
    <p:sldId id="406" r:id="rId46"/>
    <p:sldId id="307" r:id="rId47"/>
    <p:sldId id="308" r:id="rId48"/>
    <p:sldId id="309" r:id="rId49"/>
    <p:sldId id="407" r:id="rId50"/>
    <p:sldId id="439" r:id="rId51"/>
    <p:sldId id="310" r:id="rId52"/>
    <p:sldId id="408" r:id="rId53"/>
    <p:sldId id="353" r:id="rId54"/>
    <p:sldId id="440" r:id="rId55"/>
    <p:sldId id="409" r:id="rId56"/>
    <p:sldId id="410" r:id="rId57"/>
    <p:sldId id="441" r:id="rId58"/>
    <p:sldId id="313" r:id="rId59"/>
    <p:sldId id="354" r:id="rId60"/>
    <p:sldId id="411" r:id="rId61"/>
    <p:sldId id="317" r:id="rId62"/>
    <p:sldId id="316" r:id="rId63"/>
    <p:sldId id="318" r:id="rId64"/>
    <p:sldId id="443" r:id="rId6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3008"/>
    <p:restoredTop sz="94648"/>
  </p:normalViewPr>
  <p:slideViewPr>
    <p:cSldViewPr snapToGrid="0">
      <p:cViewPr varScale="1">
        <p:scale>
          <a:sx n="82" d="100"/>
          <a:sy n="82" d="100"/>
        </p:scale>
        <p:origin x="86" y="216"/>
      </p:cViewPr>
      <p:guideLst/>
    </p:cSldViewPr>
  </p:slideViewPr>
  <p:notesTextViewPr>
    <p:cViewPr>
      <p:scale>
        <a:sx n="1" d="1"/>
        <a:sy n="1" d="1"/>
      </p:scale>
      <p:origin x="0" y="0"/>
    </p:cViewPr>
  </p:notesTextViewPr>
  <p:sorterViewPr>
    <p:cViewPr>
      <p:scale>
        <a:sx n="143" d="100"/>
        <a:sy n="143" d="100"/>
      </p:scale>
      <p:origin x="0" y="0"/>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0F8BE33-2B45-6C4D-B4FD-CE61561EC4BF}" type="datetimeFigureOut">
              <a:rPr lang="en-SI" smtClean="0"/>
              <a:t>12/14/2024</a:t>
            </a:fld>
            <a:endParaRPr lang="en-SI"/>
          </a:p>
        </p:txBody>
      </p:sp>
      <p:sp>
        <p:nvSpPr>
          <p:cNvPr id="5" name="Footer Placeholder 4"/>
          <p:cNvSpPr>
            <a:spLocks noGrp="1"/>
          </p:cNvSpPr>
          <p:nvPr>
            <p:ph type="ftr" sz="quarter" idx="11"/>
          </p:nvPr>
        </p:nvSpPr>
        <p:spPr/>
        <p:txBody>
          <a:bodyPr/>
          <a:lstStyle/>
          <a:p>
            <a:endParaRPr lang="en-SI"/>
          </a:p>
        </p:txBody>
      </p:sp>
      <p:sp>
        <p:nvSpPr>
          <p:cNvPr id="6" name="Slide Number Placeholder 5"/>
          <p:cNvSpPr>
            <a:spLocks noGrp="1"/>
          </p:cNvSpPr>
          <p:nvPr>
            <p:ph type="sldNum" sz="quarter" idx="12"/>
          </p:nvPr>
        </p:nvSpPr>
        <p:spPr/>
        <p:txBody>
          <a:bodyPr/>
          <a:lstStyle/>
          <a:p>
            <a:fld id="{A06E9DAC-F71A-9748-9358-132DF2F94984}" type="slidenum">
              <a:rPr lang="en-SI" smtClean="0"/>
              <a:t>‹#›</a:t>
            </a:fld>
            <a:endParaRPr lang="en-SI"/>
          </a:p>
        </p:txBody>
      </p:sp>
    </p:spTree>
    <p:extLst>
      <p:ext uri="{BB962C8B-B14F-4D97-AF65-F5344CB8AC3E}">
        <p14:creationId xmlns:p14="http://schemas.microsoft.com/office/powerpoint/2010/main" val="40176134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0F8BE33-2B45-6C4D-B4FD-CE61561EC4BF}" type="datetimeFigureOut">
              <a:rPr lang="en-SI" smtClean="0"/>
              <a:t>12/14/2024</a:t>
            </a:fld>
            <a:endParaRPr lang="en-SI"/>
          </a:p>
        </p:txBody>
      </p:sp>
      <p:sp>
        <p:nvSpPr>
          <p:cNvPr id="5" name="Footer Placeholder 4"/>
          <p:cNvSpPr>
            <a:spLocks noGrp="1"/>
          </p:cNvSpPr>
          <p:nvPr>
            <p:ph type="ftr" sz="quarter" idx="11"/>
          </p:nvPr>
        </p:nvSpPr>
        <p:spPr/>
        <p:txBody>
          <a:bodyPr/>
          <a:lstStyle/>
          <a:p>
            <a:endParaRPr lang="en-SI"/>
          </a:p>
        </p:txBody>
      </p:sp>
      <p:sp>
        <p:nvSpPr>
          <p:cNvPr id="6" name="Slide Number Placeholder 5"/>
          <p:cNvSpPr>
            <a:spLocks noGrp="1"/>
          </p:cNvSpPr>
          <p:nvPr>
            <p:ph type="sldNum" sz="quarter" idx="12"/>
          </p:nvPr>
        </p:nvSpPr>
        <p:spPr/>
        <p:txBody>
          <a:bodyPr/>
          <a:lstStyle/>
          <a:p>
            <a:fld id="{A06E9DAC-F71A-9748-9358-132DF2F94984}" type="slidenum">
              <a:rPr lang="en-SI" smtClean="0"/>
              <a:t>‹#›</a:t>
            </a:fld>
            <a:endParaRPr lang="en-SI"/>
          </a:p>
        </p:txBody>
      </p:sp>
    </p:spTree>
    <p:extLst>
      <p:ext uri="{BB962C8B-B14F-4D97-AF65-F5344CB8AC3E}">
        <p14:creationId xmlns:p14="http://schemas.microsoft.com/office/powerpoint/2010/main" val="3143604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2"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3"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0F8BE33-2B45-6C4D-B4FD-CE61561EC4BF}" type="datetimeFigureOut">
              <a:rPr lang="en-SI" smtClean="0"/>
              <a:t>12/14/2024</a:t>
            </a:fld>
            <a:endParaRPr lang="en-SI"/>
          </a:p>
        </p:txBody>
      </p:sp>
      <p:sp>
        <p:nvSpPr>
          <p:cNvPr id="5" name="Footer Placeholder 4"/>
          <p:cNvSpPr>
            <a:spLocks noGrp="1"/>
          </p:cNvSpPr>
          <p:nvPr>
            <p:ph type="ftr" sz="quarter" idx="11"/>
          </p:nvPr>
        </p:nvSpPr>
        <p:spPr/>
        <p:txBody>
          <a:bodyPr/>
          <a:lstStyle/>
          <a:p>
            <a:endParaRPr lang="en-SI"/>
          </a:p>
        </p:txBody>
      </p:sp>
      <p:sp>
        <p:nvSpPr>
          <p:cNvPr id="6" name="Slide Number Placeholder 5"/>
          <p:cNvSpPr>
            <a:spLocks noGrp="1"/>
          </p:cNvSpPr>
          <p:nvPr>
            <p:ph type="sldNum" sz="quarter" idx="12"/>
          </p:nvPr>
        </p:nvSpPr>
        <p:spPr/>
        <p:txBody>
          <a:bodyPr/>
          <a:lstStyle/>
          <a:p>
            <a:fld id="{A06E9DAC-F71A-9748-9358-132DF2F94984}" type="slidenum">
              <a:rPr lang="en-SI" smtClean="0"/>
              <a:t>‹#›</a:t>
            </a:fld>
            <a:endParaRPr lang="en-SI"/>
          </a:p>
        </p:txBody>
      </p:sp>
    </p:spTree>
    <p:extLst>
      <p:ext uri="{BB962C8B-B14F-4D97-AF65-F5344CB8AC3E}">
        <p14:creationId xmlns:p14="http://schemas.microsoft.com/office/powerpoint/2010/main" val="23842363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1_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609600" y="273600"/>
            <a:ext cx="10972320" cy="1144800"/>
          </a:xfrm>
          <a:prstGeom prst="rect">
            <a:avLst/>
          </a:prstGeom>
        </p:spPr>
        <p:txBody>
          <a:bodyPr lIns="0" tIns="0" rIns="0" bIns="0" anchor="ctr"/>
          <a:lstStyle/>
          <a:p>
            <a:pPr algn="ctr"/>
            <a:r>
              <a:rPr lang="en-US" sz="4400" b="0" strike="noStrike" spc="-1">
                <a:latin typeface="Arial"/>
              </a:rPr>
              <a:t>Click to edit Master title style</a:t>
            </a:r>
          </a:p>
        </p:txBody>
      </p:sp>
      <p:sp>
        <p:nvSpPr>
          <p:cNvPr id="3" name="PlaceHolder 2"/>
          <p:cNvSpPr>
            <a:spLocks noGrp="1"/>
          </p:cNvSpPr>
          <p:nvPr>
            <p:ph type="subTitle"/>
          </p:nvPr>
        </p:nvSpPr>
        <p:spPr>
          <a:xfrm>
            <a:off x="609600" y="1604520"/>
            <a:ext cx="10972320" cy="3977280"/>
          </a:xfrm>
          <a:prstGeom prst="rect">
            <a:avLst/>
          </a:prstGeom>
        </p:spPr>
        <p:txBody>
          <a:bodyPr lIns="0" tIns="0" rIns="0" bIns="0" anchor="ctr"/>
          <a:lstStyle/>
          <a:p>
            <a:pPr algn="ctr"/>
            <a:r>
              <a:rPr lang="en-US" sz="3200" b="0" strike="noStrike" spc="-1">
                <a:latin typeface="Arial"/>
              </a:rPr>
              <a:t>Click to edit Master subtitle style</a:t>
            </a:r>
          </a:p>
        </p:txBody>
      </p:sp>
    </p:spTree>
    <p:extLst>
      <p:ext uri="{BB962C8B-B14F-4D97-AF65-F5344CB8AC3E}">
        <p14:creationId xmlns:p14="http://schemas.microsoft.com/office/powerpoint/2010/main" val="6549711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2240676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68900755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cSld name="3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39253553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cSld name="4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3361844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cSld name="5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97045879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cSld name="6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9885827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0F8BE33-2B45-6C4D-B4FD-CE61561EC4BF}" type="datetimeFigureOut">
              <a:rPr lang="en-SI" smtClean="0"/>
              <a:t>12/14/2024</a:t>
            </a:fld>
            <a:endParaRPr lang="en-SI"/>
          </a:p>
        </p:txBody>
      </p:sp>
      <p:sp>
        <p:nvSpPr>
          <p:cNvPr id="5" name="Footer Placeholder 4"/>
          <p:cNvSpPr>
            <a:spLocks noGrp="1"/>
          </p:cNvSpPr>
          <p:nvPr>
            <p:ph type="ftr" sz="quarter" idx="11"/>
          </p:nvPr>
        </p:nvSpPr>
        <p:spPr/>
        <p:txBody>
          <a:bodyPr/>
          <a:lstStyle/>
          <a:p>
            <a:endParaRPr lang="en-SI"/>
          </a:p>
        </p:txBody>
      </p:sp>
      <p:sp>
        <p:nvSpPr>
          <p:cNvPr id="6" name="Slide Number Placeholder 5"/>
          <p:cNvSpPr>
            <a:spLocks noGrp="1"/>
          </p:cNvSpPr>
          <p:nvPr>
            <p:ph type="sldNum" sz="quarter" idx="12"/>
          </p:nvPr>
        </p:nvSpPr>
        <p:spPr/>
        <p:txBody>
          <a:bodyPr/>
          <a:lstStyle/>
          <a:p>
            <a:fld id="{A06E9DAC-F71A-9748-9358-132DF2F94984}" type="slidenum">
              <a:rPr lang="en-SI" smtClean="0"/>
              <a:t>‹#›</a:t>
            </a:fld>
            <a:endParaRPr lang="en-SI"/>
          </a:p>
        </p:txBody>
      </p:sp>
    </p:spTree>
    <p:extLst>
      <p:ext uri="{BB962C8B-B14F-4D97-AF65-F5344CB8AC3E}">
        <p14:creationId xmlns:p14="http://schemas.microsoft.com/office/powerpoint/2010/main" val="29231810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4"/>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1" y="4589469"/>
            <a:ext cx="10515600" cy="1500187"/>
          </a:xfrm>
        </p:spPr>
        <p:txBody>
          <a:bodyPr/>
          <a:lstStyle>
            <a:lvl1pPr marL="0" indent="0">
              <a:buNone/>
              <a:defRPr sz="2400">
                <a:solidFill>
                  <a:schemeClr val="tx1">
                    <a:tint val="75000"/>
                  </a:schemeClr>
                </a:solidFill>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0F8BE33-2B45-6C4D-B4FD-CE61561EC4BF}" type="datetimeFigureOut">
              <a:rPr lang="en-SI" smtClean="0"/>
              <a:t>12/14/2024</a:t>
            </a:fld>
            <a:endParaRPr lang="en-SI"/>
          </a:p>
        </p:txBody>
      </p:sp>
      <p:sp>
        <p:nvSpPr>
          <p:cNvPr id="5" name="Footer Placeholder 4"/>
          <p:cNvSpPr>
            <a:spLocks noGrp="1"/>
          </p:cNvSpPr>
          <p:nvPr>
            <p:ph type="ftr" sz="quarter" idx="11"/>
          </p:nvPr>
        </p:nvSpPr>
        <p:spPr/>
        <p:txBody>
          <a:bodyPr/>
          <a:lstStyle/>
          <a:p>
            <a:endParaRPr lang="en-SI"/>
          </a:p>
        </p:txBody>
      </p:sp>
      <p:sp>
        <p:nvSpPr>
          <p:cNvPr id="6" name="Slide Number Placeholder 5"/>
          <p:cNvSpPr>
            <a:spLocks noGrp="1"/>
          </p:cNvSpPr>
          <p:nvPr>
            <p:ph type="sldNum" sz="quarter" idx="12"/>
          </p:nvPr>
        </p:nvSpPr>
        <p:spPr/>
        <p:txBody>
          <a:bodyPr/>
          <a:lstStyle/>
          <a:p>
            <a:fld id="{A06E9DAC-F71A-9748-9358-132DF2F94984}" type="slidenum">
              <a:rPr lang="en-SI" smtClean="0"/>
              <a:t>‹#›</a:t>
            </a:fld>
            <a:endParaRPr lang="en-SI"/>
          </a:p>
        </p:txBody>
      </p:sp>
    </p:spTree>
    <p:extLst>
      <p:ext uri="{BB962C8B-B14F-4D97-AF65-F5344CB8AC3E}">
        <p14:creationId xmlns:p14="http://schemas.microsoft.com/office/powerpoint/2010/main" val="27304402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0F8BE33-2B45-6C4D-B4FD-CE61561EC4BF}" type="datetimeFigureOut">
              <a:rPr lang="en-SI" smtClean="0"/>
              <a:t>12/14/2024</a:t>
            </a:fld>
            <a:endParaRPr lang="en-SI"/>
          </a:p>
        </p:txBody>
      </p:sp>
      <p:sp>
        <p:nvSpPr>
          <p:cNvPr id="6" name="Footer Placeholder 5"/>
          <p:cNvSpPr>
            <a:spLocks noGrp="1"/>
          </p:cNvSpPr>
          <p:nvPr>
            <p:ph type="ftr" sz="quarter" idx="11"/>
          </p:nvPr>
        </p:nvSpPr>
        <p:spPr/>
        <p:txBody>
          <a:bodyPr/>
          <a:lstStyle/>
          <a:p>
            <a:endParaRPr lang="en-SI"/>
          </a:p>
        </p:txBody>
      </p:sp>
      <p:sp>
        <p:nvSpPr>
          <p:cNvPr id="7" name="Slide Number Placeholder 6"/>
          <p:cNvSpPr>
            <a:spLocks noGrp="1"/>
          </p:cNvSpPr>
          <p:nvPr>
            <p:ph type="sldNum" sz="quarter" idx="12"/>
          </p:nvPr>
        </p:nvSpPr>
        <p:spPr/>
        <p:txBody>
          <a:bodyPr/>
          <a:lstStyle/>
          <a:p>
            <a:fld id="{A06E9DAC-F71A-9748-9358-132DF2F94984}" type="slidenum">
              <a:rPr lang="en-SI" smtClean="0"/>
              <a:t>‹#›</a:t>
            </a:fld>
            <a:endParaRPr lang="en-SI"/>
          </a:p>
        </p:txBody>
      </p:sp>
    </p:spTree>
    <p:extLst>
      <p:ext uri="{BB962C8B-B14F-4D97-AF65-F5344CB8AC3E}">
        <p14:creationId xmlns:p14="http://schemas.microsoft.com/office/powerpoint/2010/main" val="41339228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9"/>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3" y="1681163"/>
            <a:ext cx="5183188"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3"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0F8BE33-2B45-6C4D-B4FD-CE61561EC4BF}" type="datetimeFigureOut">
              <a:rPr lang="en-SI" smtClean="0"/>
              <a:t>12/14/2024</a:t>
            </a:fld>
            <a:endParaRPr lang="en-SI"/>
          </a:p>
        </p:txBody>
      </p:sp>
      <p:sp>
        <p:nvSpPr>
          <p:cNvPr id="8" name="Footer Placeholder 7"/>
          <p:cNvSpPr>
            <a:spLocks noGrp="1"/>
          </p:cNvSpPr>
          <p:nvPr>
            <p:ph type="ftr" sz="quarter" idx="11"/>
          </p:nvPr>
        </p:nvSpPr>
        <p:spPr/>
        <p:txBody>
          <a:bodyPr/>
          <a:lstStyle/>
          <a:p>
            <a:endParaRPr lang="en-SI"/>
          </a:p>
        </p:txBody>
      </p:sp>
      <p:sp>
        <p:nvSpPr>
          <p:cNvPr id="9" name="Slide Number Placeholder 8"/>
          <p:cNvSpPr>
            <a:spLocks noGrp="1"/>
          </p:cNvSpPr>
          <p:nvPr>
            <p:ph type="sldNum" sz="quarter" idx="12"/>
          </p:nvPr>
        </p:nvSpPr>
        <p:spPr/>
        <p:txBody>
          <a:bodyPr/>
          <a:lstStyle/>
          <a:p>
            <a:fld id="{A06E9DAC-F71A-9748-9358-132DF2F94984}" type="slidenum">
              <a:rPr lang="en-SI" smtClean="0"/>
              <a:t>‹#›</a:t>
            </a:fld>
            <a:endParaRPr lang="en-SI"/>
          </a:p>
        </p:txBody>
      </p:sp>
    </p:spTree>
    <p:extLst>
      <p:ext uri="{BB962C8B-B14F-4D97-AF65-F5344CB8AC3E}">
        <p14:creationId xmlns:p14="http://schemas.microsoft.com/office/powerpoint/2010/main" val="18541542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0F8BE33-2B45-6C4D-B4FD-CE61561EC4BF}" type="datetimeFigureOut">
              <a:rPr lang="en-SI" smtClean="0"/>
              <a:t>12/14/2024</a:t>
            </a:fld>
            <a:endParaRPr lang="en-SI"/>
          </a:p>
        </p:txBody>
      </p:sp>
      <p:sp>
        <p:nvSpPr>
          <p:cNvPr id="4" name="Footer Placeholder 3"/>
          <p:cNvSpPr>
            <a:spLocks noGrp="1"/>
          </p:cNvSpPr>
          <p:nvPr>
            <p:ph type="ftr" sz="quarter" idx="11"/>
          </p:nvPr>
        </p:nvSpPr>
        <p:spPr/>
        <p:txBody>
          <a:bodyPr/>
          <a:lstStyle/>
          <a:p>
            <a:endParaRPr lang="en-SI"/>
          </a:p>
        </p:txBody>
      </p:sp>
      <p:sp>
        <p:nvSpPr>
          <p:cNvPr id="5" name="Slide Number Placeholder 4"/>
          <p:cNvSpPr>
            <a:spLocks noGrp="1"/>
          </p:cNvSpPr>
          <p:nvPr>
            <p:ph type="sldNum" sz="quarter" idx="12"/>
          </p:nvPr>
        </p:nvSpPr>
        <p:spPr/>
        <p:txBody>
          <a:bodyPr/>
          <a:lstStyle/>
          <a:p>
            <a:fld id="{A06E9DAC-F71A-9748-9358-132DF2F94984}" type="slidenum">
              <a:rPr lang="en-SI" smtClean="0"/>
              <a:t>‹#›</a:t>
            </a:fld>
            <a:endParaRPr lang="en-SI"/>
          </a:p>
        </p:txBody>
      </p:sp>
    </p:spTree>
    <p:extLst>
      <p:ext uri="{BB962C8B-B14F-4D97-AF65-F5344CB8AC3E}">
        <p14:creationId xmlns:p14="http://schemas.microsoft.com/office/powerpoint/2010/main" val="9445450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0F8BE33-2B45-6C4D-B4FD-CE61561EC4BF}" type="datetimeFigureOut">
              <a:rPr lang="en-SI" smtClean="0"/>
              <a:t>12/14/2024</a:t>
            </a:fld>
            <a:endParaRPr lang="en-SI"/>
          </a:p>
        </p:txBody>
      </p:sp>
      <p:sp>
        <p:nvSpPr>
          <p:cNvPr id="3" name="Footer Placeholder 2"/>
          <p:cNvSpPr>
            <a:spLocks noGrp="1"/>
          </p:cNvSpPr>
          <p:nvPr>
            <p:ph type="ftr" sz="quarter" idx="11"/>
          </p:nvPr>
        </p:nvSpPr>
        <p:spPr/>
        <p:txBody>
          <a:bodyPr/>
          <a:lstStyle/>
          <a:p>
            <a:endParaRPr lang="en-SI"/>
          </a:p>
        </p:txBody>
      </p:sp>
      <p:sp>
        <p:nvSpPr>
          <p:cNvPr id="4" name="Slide Number Placeholder 3"/>
          <p:cNvSpPr>
            <a:spLocks noGrp="1"/>
          </p:cNvSpPr>
          <p:nvPr>
            <p:ph type="sldNum" sz="quarter" idx="12"/>
          </p:nvPr>
        </p:nvSpPr>
        <p:spPr/>
        <p:txBody>
          <a:bodyPr/>
          <a:lstStyle/>
          <a:p>
            <a:fld id="{A06E9DAC-F71A-9748-9358-132DF2F94984}" type="slidenum">
              <a:rPr lang="en-SI" smtClean="0"/>
              <a:t>‹#›</a:t>
            </a:fld>
            <a:endParaRPr lang="en-SI"/>
          </a:p>
        </p:txBody>
      </p:sp>
    </p:spTree>
    <p:extLst>
      <p:ext uri="{BB962C8B-B14F-4D97-AF65-F5344CB8AC3E}">
        <p14:creationId xmlns:p14="http://schemas.microsoft.com/office/powerpoint/2010/main" val="19387652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31"/>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0F8BE33-2B45-6C4D-B4FD-CE61561EC4BF}" type="datetimeFigureOut">
              <a:rPr lang="en-SI" smtClean="0"/>
              <a:t>12/14/2024</a:t>
            </a:fld>
            <a:endParaRPr lang="en-SI"/>
          </a:p>
        </p:txBody>
      </p:sp>
      <p:sp>
        <p:nvSpPr>
          <p:cNvPr id="6" name="Footer Placeholder 5"/>
          <p:cNvSpPr>
            <a:spLocks noGrp="1"/>
          </p:cNvSpPr>
          <p:nvPr>
            <p:ph type="ftr" sz="quarter" idx="11"/>
          </p:nvPr>
        </p:nvSpPr>
        <p:spPr/>
        <p:txBody>
          <a:bodyPr/>
          <a:lstStyle/>
          <a:p>
            <a:endParaRPr lang="en-SI"/>
          </a:p>
        </p:txBody>
      </p:sp>
      <p:sp>
        <p:nvSpPr>
          <p:cNvPr id="7" name="Slide Number Placeholder 6"/>
          <p:cNvSpPr>
            <a:spLocks noGrp="1"/>
          </p:cNvSpPr>
          <p:nvPr>
            <p:ph type="sldNum" sz="quarter" idx="12"/>
          </p:nvPr>
        </p:nvSpPr>
        <p:spPr/>
        <p:txBody>
          <a:bodyPr/>
          <a:lstStyle/>
          <a:p>
            <a:fld id="{A06E9DAC-F71A-9748-9358-132DF2F94984}" type="slidenum">
              <a:rPr lang="en-SI" smtClean="0"/>
              <a:t>‹#›</a:t>
            </a:fld>
            <a:endParaRPr lang="en-SI"/>
          </a:p>
        </p:txBody>
      </p:sp>
    </p:spTree>
    <p:extLst>
      <p:ext uri="{BB962C8B-B14F-4D97-AF65-F5344CB8AC3E}">
        <p14:creationId xmlns:p14="http://schemas.microsoft.com/office/powerpoint/2010/main" val="3125134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31"/>
            <a:ext cx="6172200" cy="4873625"/>
          </a:xfrm>
        </p:spPr>
        <p:txBody>
          <a:bodyPr anchor="t"/>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0F8BE33-2B45-6C4D-B4FD-CE61561EC4BF}" type="datetimeFigureOut">
              <a:rPr lang="en-SI" smtClean="0"/>
              <a:t>12/14/2024</a:t>
            </a:fld>
            <a:endParaRPr lang="en-SI"/>
          </a:p>
        </p:txBody>
      </p:sp>
      <p:sp>
        <p:nvSpPr>
          <p:cNvPr id="6" name="Footer Placeholder 5"/>
          <p:cNvSpPr>
            <a:spLocks noGrp="1"/>
          </p:cNvSpPr>
          <p:nvPr>
            <p:ph type="ftr" sz="quarter" idx="11"/>
          </p:nvPr>
        </p:nvSpPr>
        <p:spPr/>
        <p:txBody>
          <a:bodyPr/>
          <a:lstStyle/>
          <a:p>
            <a:endParaRPr lang="en-SI"/>
          </a:p>
        </p:txBody>
      </p:sp>
      <p:sp>
        <p:nvSpPr>
          <p:cNvPr id="7" name="Slide Number Placeholder 6"/>
          <p:cNvSpPr>
            <a:spLocks noGrp="1"/>
          </p:cNvSpPr>
          <p:nvPr>
            <p:ph type="sldNum" sz="quarter" idx="12"/>
          </p:nvPr>
        </p:nvSpPr>
        <p:spPr/>
        <p:txBody>
          <a:bodyPr/>
          <a:lstStyle/>
          <a:p>
            <a:fld id="{A06E9DAC-F71A-9748-9358-132DF2F94984}" type="slidenum">
              <a:rPr lang="en-SI" smtClean="0"/>
              <a:t>‹#›</a:t>
            </a:fld>
            <a:endParaRPr lang="en-SI"/>
          </a:p>
        </p:txBody>
      </p:sp>
    </p:spTree>
    <p:extLst>
      <p:ext uri="{BB962C8B-B14F-4D97-AF65-F5344CB8AC3E}">
        <p14:creationId xmlns:p14="http://schemas.microsoft.com/office/powerpoint/2010/main" val="29183349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2.jp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6"/>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0F8BE33-2B45-6C4D-B4FD-CE61561EC4BF}" type="datetimeFigureOut">
              <a:rPr lang="en-SI" smtClean="0"/>
              <a:t>12/14/2024</a:t>
            </a:fld>
            <a:endParaRPr lang="en-SI"/>
          </a:p>
        </p:txBody>
      </p:sp>
      <p:sp>
        <p:nvSpPr>
          <p:cNvPr id="5" name="Footer Placeholder 4"/>
          <p:cNvSpPr>
            <a:spLocks noGrp="1"/>
          </p:cNvSpPr>
          <p:nvPr>
            <p:ph type="ftr" sz="quarter" idx="3"/>
          </p:nvPr>
        </p:nvSpPr>
        <p:spPr>
          <a:xfrm>
            <a:off x="4038600" y="6356356"/>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SI"/>
          </a:p>
        </p:txBody>
      </p:sp>
      <p:sp>
        <p:nvSpPr>
          <p:cNvPr id="6" name="Slide Number Placeholder 5"/>
          <p:cNvSpPr>
            <a:spLocks noGrp="1"/>
          </p:cNvSpPr>
          <p:nvPr>
            <p:ph type="sldNum" sz="quarter" idx="4"/>
          </p:nvPr>
        </p:nvSpPr>
        <p:spPr>
          <a:xfrm>
            <a:off x="8610600" y="6356356"/>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6E9DAC-F71A-9748-9358-132DF2F94984}" type="slidenum">
              <a:rPr lang="en-SI" smtClean="0"/>
              <a:t>‹#›</a:t>
            </a:fld>
            <a:endParaRPr lang="en-SI"/>
          </a:p>
        </p:txBody>
      </p:sp>
      <p:grpSp>
        <p:nvGrpSpPr>
          <p:cNvPr id="7" name="Group 6">
            <a:extLst>
              <a:ext uri="{FF2B5EF4-FFF2-40B4-BE49-F238E27FC236}">
                <a16:creationId xmlns:a16="http://schemas.microsoft.com/office/drawing/2014/main" id="{4E1D70B3-02F0-8F31-D820-A0E6A21344A4}"/>
              </a:ext>
            </a:extLst>
          </p:cNvPr>
          <p:cNvGrpSpPr/>
          <p:nvPr/>
        </p:nvGrpSpPr>
        <p:grpSpPr>
          <a:xfrm>
            <a:off x="179525" y="6121214"/>
            <a:ext cx="6520219" cy="633095"/>
            <a:chOff x="519728" y="10058718"/>
            <a:chExt cx="6520219" cy="633095"/>
          </a:xfrm>
        </p:grpSpPr>
        <p:pic>
          <p:nvPicPr>
            <p:cNvPr id="8" name="Picture 7">
              <a:extLst>
                <a:ext uri="{FF2B5EF4-FFF2-40B4-BE49-F238E27FC236}">
                  <a16:creationId xmlns:a16="http://schemas.microsoft.com/office/drawing/2014/main" id="{958659CB-170E-598D-D8F7-587160668F88}"/>
                </a:ext>
              </a:extLst>
            </p:cNvPr>
            <p:cNvPicPr/>
            <p:nvPr userDrawn="1"/>
          </p:nvPicPr>
          <p:blipFill>
            <a:blip r:embed="rId20">
              <a:extLst>
                <a:ext uri="{28A0092B-C50C-407E-A947-70E740481C1C}">
                  <a14:useLocalDpi xmlns:a14="http://schemas.microsoft.com/office/drawing/2010/main" val="0"/>
                </a:ext>
              </a:extLst>
            </a:blip>
            <a:stretch>
              <a:fillRect/>
            </a:stretch>
          </p:blipFill>
          <p:spPr>
            <a:xfrm>
              <a:off x="519728" y="10058718"/>
              <a:ext cx="2218055" cy="633095"/>
            </a:xfrm>
            <a:prstGeom prst="rect">
              <a:avLst/>
            </a:prstGeom>
          </p:spPr>
        </p:pic>
        <p:sp>
          <p:nvSpPr>
            <p:cNvPr id="9" name="TextBox 8">
              <a:extLst>
                <a:ext uri="{FF2B5EF4-FFF2-40B4-BE49-F238E27FC236}">
                  <a16:creationId xmlns:a16="http://schemas.microsoft.com/office/drawing/2014/main" id="{D6C24609-BF50-1F34-D366-2FBD024B2016}"/>
                </a:ext>
              </a:extLst>
            </p:cNvPr>
            <p:cNvSpPr txBox="1"/>
            <p:nvPr userDrawn="1"/>
          </p:nvSpPr>
          <p:spPr>
            <a:xfrm>
              <a:off x="2796720" y="10142137"/>
              <a:ext cx="4243227" cy="461665"/>
            </a:xfrm>
            <a:prstGeom prst="rect">
              <a:avLst/>
            </a:prstGeom>
            <a:noFill/>
          </p:spPr>
          <p:txBody>
            <a:bodyPr wrap="square" rtlCol="0">
              <a:spAutoFit/>
            </a:bodyPr>
            <a:lstStyle/>
            <a:p>
              <a:r>
                <a:rPr lang="en-GB" sz="800" dirty="0"/>
                <a:t>Reference number: 618596-EPP-1-2020-1-SE-EPPKA2-CBHE-JP</a:t>
              </a:r>
              <a:br>
                <a:rPr lang="en-GB" sz="800" dirty="0"/>
              </a:br>
              <a:r>
                <a:rPr lang="en-GB" sz="800" dirty="0"/>
                <a:t>This publication [communication] reflects the views only of the authors, and the Commission cannot be held responsible for any use, which may be made of the information contained therein.</a:t>
              </a:r>
            </a:p>
          </p:txBody>
        </p:sp>
      </p:grpSp>
      <p:pic>
        <p:nvPicPr>
          <p:cNvPr id="10" name="Picture 9">
            <a:extLst>
              <a:ext uri="{FF2B5EF4-FFF2-40B4-BE49-F238E27FC236}">
                <a16:creationId xmlns:a16="http://schemas.microsoft.com/office/drawing/2014/main" id="{FDC89A0C-ED92-1BA7-2F02-CF892D603ED5}"/>
              </a:ext>
            </a:extLst>
          </p:cNvPr>
          <p:cNvPicPr>
            <a:picLocks noChangeAspect="1"/>
          </p:cNvPicPr>
          <p:nvPr/>
        </p:nvPicPr>
        <p:blipFill>
          <a:blip r:embed="rId21"/>
          <a:stretch>
            <a:fillRect/>
          </a:stretch>
        </p:blipFill>
        <p:spPr>
          <a:xfrm>
            <a:off x="11058443" y="5504813"/>
            <a:ext cx="1074143" cy="1309111"/>
          </a:xfrm>
          <a:prstGeom prst="rect">
            <a:avLst/>
          </a:prstGeom>
        </p:spPr>
      </p:pic>
    </p:spTree>
    <p:extLst>
      <p:ext uri="{BB962C8B-B14F-4D97-AF65-F5344CB8AC3E}">
        <p14:creationId xmlns:p14="http://schemas.microsoft.com/office/powerpoint/2010/main" val="59064245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Lst>
  <p:txStyles>
    <p:titleStyle>
      <a:lvl1pPr algn="l" defTabSz="914377"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75CA84-3EDB-046F-D5CE-FD580788E989}"/>
              </a:ext>
            </a:extLst>
          </p:cNvPr>
          <p:cNvSpPr>
            <a:spLocks noGrp="1"/>
          </p:cNvSpPr>
          <p:nvPr>
            <p:ph type="ctrTitle"/>
          </p:nvPr>
        </p:nvSpPr>
        <p:spPr>
          <a:xfrm>
            <a:off x="1524000" y="334807"/>
            <a:ext cx="9144000" cy="2387600"/>
          </a:xfrm>
        </p:spPr>
        <p:txBody>
          <a:bodyPr>
            <a:normAutofit/>
          </a:bodyPr>
          <a:lstStyle/>
          <a:p>
            <a:pPr marL="342891" indent="-342891">
              <a:tabLst>
                <a:tab pos="457189" algn="l"/>
              </a:tabLst>
            </a:pPr>
            <a:br>
              <a:rPr lang="en-SI" sz="1800" kern="100" dirty="0">
                <a:latin typeface="Calibri" panose="020F0502020204030204" pitchFamily="34" charset="0"/>
                <a:ea typeface="Calibri" panose="020F0502020204030204" pitchFamily="34" charset="0"/>
                <a:cs typeface="Times New Roman" panose="02020603050405020304" pitchFamily="18" charset="0"/>
              </a:rPr>
            </a:br>
            <a:r>
              <a:rPr lang="en-US" sz="4000" dirty="0">
                <a:solidFill>
                  <a:srgbClr val="C00000"/>
                </a:solidFill>
                <a:latin typeface="Calibri" panose="020F0502020204030204" pitchFamily="34" charset="0"/>
                <a:ea typeface="Calibri" panose="020F0502020204030204" pitchFamily="34" charset="0"/>
                <a:cs typeface="Times New Roman" panose="02020603050405020304" pitchFamily="18" charset="0"/>
              </a:rPr>
              <a:t>4.6. Learning of selected scales in AD, part 2 </a:t>
            </a:r>
            <a:endParaRPr lang="en-SI" sz="4000" dirty="0">
              <a:solidFill>
                <a:srgbClr val="C00000"/>
              </a:solidFill>
            </a:endParaRPr>
          </a:p>
        </p:txBody>
      </p:sp>
      <p:grpSp>
        <p:nvGrpSpPr>
          <p:cNvPr id="7" name="Group 6">
            <a:extLst>
              <a:ext uri="{FF2B5EF4-FFF2-40B4-BE49-F238E27FC236}">
                <a16:creationId xmlns:a16="http://schemas.microsoft.com/office/drawing/2014/main" id="{B70E75A6-C1BC-8172-CA5D-2E3A7701E535}"/>
              </a:ext>
            </a:extLst>
          </p:cNvPr>
          <p:cNvGrpSpPr/>
          <p:nvPr/>
        </p:nvGrpSpPr>
        <p:grpSpPr>
          <a:xfrm>
            <a:off x="1442663" y="3972540"/>
            <a:ext cx="9306675" cy="2135504"/>
            <a:chOff x="1610475" y="3648076"/>
            <a:chExt cx="9306674" cy="2135504"/>
          </a:xfrm>
        </p:grpSpPr>
        <p:sp>
          <p:nvSpPr>
            <p:cNvPr id="8" name="Subtitle 2">
              <a:extLst>
                <a:ext uri="{FF2B5EF4-FFF2-40B4-BE49-F238E27FC236}">
                  <a16:creationId xmlns:a16="http://schemas.microsoft.com/office/drawing/2014/main" id="{A35F24DB-0803-1D86-33CF-46A6C5FD4707}"/>
                </a:ext>
              </a:extLst>
            </p:cNvPr>
            <p:cNvSpPr txBox="1">
              <a:spLocks/>
            </p:cNvSpPr>
            <p:nvPr/>
          </p:nvSpPr>
          <p:spPr>
            <a:xfrm>
              <a:off x="1610475" y="3648076"/>
              <a:ext cx="9144000" cy="633095"/>
            </a:xfrm>
            <a:prstGeom prst="rect">
              <a:avLst/>
            </a:prstGeom>
          </p:spPr>
          <p:txBody>
            <a:bodyPr vert="horz" lIns="91440" tIns="45720" rIns="91440" bIns="45720" rtlCol="0">
              <a:normAutofit fontScale="925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br>
                <a:rPr lang="en-SE" dirty="0"/>
              </a:br>
              <a:r>
                <a:rPr lang="sl-SI" dirty="0"/>
                <a:t>GP</a:t>
              </a:r>
              <a:r>
                <a:rPr lang="en-US" dirty="0"/>
                <a:t>2</a:t>
              </a:r>
              <a:r>
                <a:rPr lang="sl-SI" dirty="0"/>
                <a:t> - </a:t>
              </a:r>
              <a:r>
                <a:rPr lang="en-US" dirty="0"/>
                <a:t>Clinical assessment and outcome measurement</a:t>
              </a:r>
              <a:endParaRPr lang="en-SE" dirty="0"/>
            </a:p>
          </p:txBody>
        </p:sp>
        <p:sp>
          <p:nvSpPr>
            <p:cNvPr id="9" name="Subtitle 2">
              <a:extLst>
                <a:ext uri="{FF2B5EF4-FFF2-40B4-BE49-F238E27FC236}">
                  <a16:creationId xmlns:a16="http://schemas.microsoft.com/office/drawing/2014/main" id="{C2336105-C7F1-627B-8231-88524B6CD0BB}"/>
                </a:ext>
              </a:extLst>
            </p:cNvPr>
            <p:cNvSpPr txBox="1">
              <a:spLocks/>
            </p:cNvSpPr>
            <p:nvPr/>
          </p:nvSpPr>
          <p:spPr>
            <a:xfrm>
              <a:off x="1773149" y="4418648"/>
              <a:ext cx="9144000" cy="1364932"/>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defRPr/>
              </a:pPr>
              <a:r>
                <a:rPr lang="en-GB" dirty="0" err="1">
                  <a:solidFill>
                    <a:prstClr val="black"/>
                  </a:solidFill>
                  <a:latin typeface="Calibri" panose="020F0502020204030204"/>
                </a:rPr>
                <a:t>Zvezdan</a:t>
              </a:r>
              <a:r>
                <a:rPr lang="en-GB" dirty="0">
                  <a:solidFill>
                    <a:prstClr val="black"/>
                  </a:solidFill>
                  <a:latin typeface="Calibri" panose="020F0502020204030204"/>
                </a:rPr>
                <a:t> </a:t>
              </a:r>
              <a:r>
                <a:rPr lang="en-GB" dirty="0" err="1">
                  <a:solidFill>
                    <a:prstClr val="black"/>
                  </a:solidFill>
                  <a:latin typeface="Calibri" panose="020F0502020204030204"/>
                </a:rPr>
                <a:t>Pirto</a:t>
              </a:r>
              <a:r>
                <a:rPr lang="sr-Latn-RS" dirty="0">
                  <a:solidFill>
                    <a:prstClr val="black"/>
                  </a:solidFill>
                  <a:latin typeface="Calibri" panose="020F0502020204030204"/>
                </a:rPr>
                <a:t>š</a:t>
              </a:r>
              <a:r>
                <a:rPr lang="en-GB" dirty="0" err="1">
                  <a:solidFill>
                    <a:prstClr val="black"/>
                  </a:solidFill>
                  <a:latin typeface="Calibri" panose="020F0502020204030204"/>
                </a:rPr>
                <a:t>ek</a:t>
              </a:r>
              <a:br>
                <a:rPr lang="en-GB" dirty="0">
                  <a:solidFill>
                    <a:prstClr val="black"/>
                  </a:solidFill>
                  <a:latin typeface="Calibri" panose="020F0502020204030204"/>
                </a:rPr>
              </a:br>
              <a:r>
                <a:rPr lang="en-GB" dirty="0">
                  <a:solidFill>
                    <a:prstClr val="black"/>
                  </a:solidFill>
                  <a:latin typeface="Calibri" panose="020F0502020204030204"/>
                </a:rPr>
                <a:t>University of Ljubljana</a:t>
              </a:r>
            </a:p>
          </p:txBody>
        </p:sp>
      </p:grpSp>
    </p:spTree>
    <p:extLst>
      <p:ext uri="{BB962C8B-B14F-4D97-AF65-F5344CB8AC3E}">
        <p14:creationId xmlns:p14="http://schemas.microsoft.com/office/powerpoint/2010/main" val="3112827728"/>
      </p:ext>
    </p:extLst>
  </p:cSld>
  <p:clrMapOvr>
    <a:masterClrMapping/>
  </p:clrMapOvr>
  <mc:AlternateContent xmlns:mc="http://schemas.openxmlformats.org/markup-compatibility/2006" xmlns:p14="http://schemas.microsoft.com/office/powerpoint/2010/main">
    <mc:Choice Requires="p14">
      <p:transition spd="slow" p14:dur="2000" advTm="7230"/>
    </mc:Choice>
    <mc:Fallback xmlns="">
      <p:transition spd="slow" advTm="723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5729B4-414E-7430-C437-4AB478DE51EB}"/>
              </a:ext>
            </a:extLst>
          </p:cNvPr>
          <p:cNvSpPr>
            <a:spLocks noGrp="1"/>
          </p:cNvSpPr>
          <p:nvPr>
            <p:ph type="title"/>
          </p:nvPr>
        </p:nvSpPr>
        <p:spPr/>
        <p:txBody>
          <a:bodyPr/>
          <a:lstStyle/>
          <a:p>
            <a:pPr algn="ctr"/>
            <a:r>
              <a:rPr lang="en-GB" dirty="0">
                <a:solidFill>
                  <a:srgbClr val="FF0000"/>
                </a:solidFill>
              </a:rPr>
              <a:t>Neuropsychiatric Inventory-Clinician Rating Scale (NPI-C)</a:t>
            </a:r>
            <a:endParaRPr lang="en-SI" dirty="0">
              <a:solidFill>
                <a:srgbClr val="FF0000"/>
              </a:solidFill>
            </a:endParaRPr>
          </a:p>
        </p:txBody>
      </p:sp>
      <p:sp>
        <p:nvSpPr>
          <p:cNvPr id="3" name="Content Placeholder 2">
            <a:extLst>
              <a:ext uri="{FF2B5EF4-FFF2-40B4-BE49-F238E27FC236}">
                <a16:creationId xmlns:a16="http://schemas.microsoft.com/office/drawing/2014/main" id="{B921BBEB-AE41-4DEF-4635-560EFCC2D2FC}"/>
              </a:ext>
            </a:extLst>
          </p:cNvPr>
          <p:cNvSpPr>
            <a:spLocks noGrp="1"/>
          </p:cNvSpPr>
          <p:nvPr>
            <p:ph idx="1"/>
          </p:nvPr>
        </p:nvSpPr>
        <p:spPr>
          <a:xfrm>
            <a:off x="565404" y="1395666"/>
            <a:ext cx="10515600" cy="4351338"/>
          </a:xfrm>
        </p:spPr>
        <p:txBody>
          <a:bodyPr/>
          <a:lstStyle/>
          <a:p>
            <a:r>
              <a:rPr lang="en-GB" b="1" dirty="0"/>
              <a:t>Example 1:</a:t>
            </a:r>
            <a:r>
              <a:rPr lang="en-GB" dirty="0"/>
              <a:t> The clinician rates the severity of the patient’s delusions after observing and interviewing both the patient and caregiver. This contributes to the NPI-C score.</a:t>
            </a:r>
          </a:p>
          <a:p>
            <a:r>
              <a:rPr lang="en-GB" b="1" dirty="0"/>
              <a:t>Example 2:</a:t>
            </a:r>
            <a:r>
              <a:rPr lang="en-GB" dirty="0"/>
              <a:t> The patient is noted to wander at night, leading to sleep disruptions. This </a:t>
            </a:r>
            <a:r>
              <a:rPr lang="en-GB" dirty="0" err="1"/>
              <a:t>behavior</a:t>
            </a:r>
            <a:r>
              <a:rPr lang="en-GB" dirty="0"/>
              <a:t> is rated on the NPI-C, reflecting significant neuropsychiatric symptoms.</a:t>
            </a:r>
          </a:p>
          <a:p>
            <a:r>
              <a:rPr lang="en-GB" b="1" dirty="0"/>
              <a:t>Example 3:</a:t>
            </a:r>
            <a:r>
              <a:rPr lang="en-GB" dirty="0"/>
              <a:t> The patient shows signs of apathy, such as lack of interest in </a:t>
            </a:r>
            <a:r>
              <a:rPr lang="en-GB" dirty="0" err="1"/>
              <a:t>favorite</a:t>
            </a:r>
            <a:r>
              <a:rPr lang="en-GB" dirty="0"/>
              <a:t> activities. The clinician rates this </a:t>
            </a:r>
            <a:r>
              <a:rPr lang="en-GB" dirty="0" err="1"/>
              <a:t>behavior</a:t>
            </a:r>
            <a:r>
              <a:rPr lang="en-GB" dirty="0"/>
              <a:t> on the NPI-C.</a:t>
            </a:r>
            <a:endParaRPr lang="en-SI" dirty="0"/>
          </a:p>
        </p:txBody>
      </p:sp>
    </p:spTree>
    <p:extLst>
      <p:ext uri="{BB962C8B-B14F-4D97-AF65-F5344CB8AC3E}">
        <p14:creationId xmlns:p14="http://schemas.microsoft.com/office/powerpoint/2010/main" val="2469953689"/>
      </p:ext>
    </p:extLst>
  </p:cSld>
  <p:clrMapOvr>
    <a:masterClrMapping/>
  </p:clrMapOvr>
  <mc:AlternateContent xmlns:mc="http://schemas.openxmlformats.org/markup-compatibility/2006" xmlns:p14="http://schemas.microsoft.com/office/powerpoint/2010/main">
    <mc:Choice Requires="p14">
      <p:transition spd="slow" p14:dur="2000" advTm="97477"/>
    </mc:Choice>
    <mc:Fallback xmlns="">
      <p:transition spd="slow" advTm="97477"/>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135B01-B8BF-693E-0B5C-B84A13A228B8}"/>
              </a:ext>
            </a:extLst>
          </p:cNvPr>
          <p:cNvSpPr>
            <a:spLocks noGrp="1"/>
          </p:cNvSpPr>
          <p:nvPr>
            <p:ph type="title"/>
          </p:nvPr>
        </p:nvSpPr>
        <p:spPr/>
        <p:txBody>
          <a:bodyPr/>
          <a:lstStyle/>
          <a:p>
            <a:pPr algn="ctr"/>
            <a:r>
              <a:rPr lang="en-GB" dirty="0">
                <a:solidFill>
                  <a:srgbClr val="FF0000"/>
                </a:solidFill>
              </a:rPr>
              <a:t>Cohen-Mansfield Agitation Inventory (CMAI)</a:t>
            </a:r>
            <a:endParaRPr lang="en-SI" dirty="0">
              <a:solidFill>
                <a:srgbClr val="FF0000"/>
              </a:solidFill>
            </a:endParaRPr>
          </a:p>
        </p:txBody>
      </p:sp>
      <p:sp>
        <p:nvSpPr>
          <p:cNvPr id="3" name="Content Placeholder 2">
            <a:extLst>
              <a:ext uri="{FF2B5EF4-FFF2-40B4-BE49-F238E27FC236}">
                <a16:creationId xmlns:a16="http://schemas.microsoft.com/office/drawing/2014/main" id="{4C9D750F-4519-C548-8768-B34E7DC95E50}"/>
              </a:ext>
            </a:extLst>
          </p:cNvPr>
          <p:cNvSpPr>
            <a:spLocks noGrp="1"/>
          </p:cNvSpPr>
          <p:nvPr>
            <p:ph idx="1"/>
          </p:nvPr>
        </p:nvSpPr>
        <p:spPr/>
        <p:txBody>
          <a:bodyPr>
            <a:normAutofit fontScale="92500"/>
          </a:bodyPr>
          <a:lstStyle/>
          <a:p>
            <a:pPr>
              <a:buFont typeface="Arial" panose="020B0604020202020204" pitchFamily="34" charset="0"/>
              <a:buChar char="•"/>
            </a:pPr>
            <a:r>
              <a:rPr lang="en-GB" dirty="0"/>
              <a:t>The Cohen-Mansfield Agitation Inventory (CMAI) is a scale specifically designed to assess agitation in individuals with dementia, including AD.</a:t>
            </a:r>
          </a:p>
          <a:p>
            <a:pPr>
              <a:buFont typeface="Arial" panose="020B0604020202020204" pitchFamily="34" charset="0"/>
              <a:buChar char="•"/>
            </a:pPr>
            <a:r>
              <a:rPr lang="en-GB" dirty="0"/>
              <a:t>It evaluates the frequency of 29 agitated </a:t>
            </a:r>
            <a:r>
              <a:rPr lang="en-GB" dirty="0" err="1"/>
              <a:t>behaviors</a:t>
            </a:r>
            <a:r>
              <a:rPr lang="en-GB" dirty="0"/>
              <a:t>, such as pacing, yelling, and resisting care.</a:t>
            </a:r>
          </a:p>
          <a:p>
            <a:pPr marL="0" indent="0">
              <a:buNone/>
            </a:pPr>
            <a:endParaRPr lang="en-GB" dirty="0"/>
          </a:p>
          <a:p>
            <a:pPr marL="0" indent="0">
              <a:buNone/>
            </a:pPr>
            <a:r>
              <a:rPr lang="en-GB" b="1" dirty="0"/>
              <a:t>Scoring and Interpretation: </a:t>
            </a:r>
            <a:r>
              <a:rPr lang="en-GB" dirty="0"/>
              <a:t>Each </a:t>
            </a:r>
            <a:r>
              <a:rPr lang="en-GB" dirty="0" err="1"/>
              <a:t>behavior</a:t>
            </a:r>
            <a:r>
              <a:rPr lang="en-GB" dirty="0"/>
              <a:t> is scored on a 7-point scale, ranging from "never" to "several times an hour," based on caregiver observations.</a:t>
            </a:r>
          </a:p>
          <a:p>
            <a:pPr>
              <a:buFont typeface="Arial" panose="020B0604020202020204" pitchFamily="34" charset="0"/>
              <a:buChar char="•"/>
            </a:pPr>
            <a:r>
              <a:rPr lang="en-GB" dirty="0"/>
              <a:t>The total score provides an indication of the overall level of agitation, with higher scores indicating more severe agitation.</a:t>
            </a:r>
          </a:p>
          <a:p>
            <a:endParaRPr lang="en-SI" dirty="0"/>
          </a:p>
        </p:txBody>
      </p:sp>
    </p:spTree>
    <p:extLst>
      <p:ext uri="{BB962C8B-B14F-4D97-AF65-F5344CB8AC3E}">
        <p14:creationId xmlns:p14="http://schemas.microsoft.com/office/powerpoint/2010/main" val="1070276273"/>
      </p:ext>
    </p:extLst>
  </p:cSld>
  <p:clrMapOvr>
    <a:masterClrMapping/>
  </p:clrMapOvr>
  <mc:AlternateContent xmlns:mc="http://schemas.openxmlformats.org/markup-compatibility/2006" xmlns:p14="http://schemas.microsoft.com/office/powerpoint/2010/main">
    <mc:Choice Requires="p14">
      <p:transition spd="slow" p14:dur="2000" advTm="84420"/>
    </mc:Choice>
    <mc:Fallback xmlns="">
      <p:transition spd="slow" advTm="84420"/>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135B01-B8BF-693E-0B5C-B84A13A228B8}"/>
              </a:ext>
            </a:extLst>
          </p:cNvPr>
          <p:cNvSpPr>
            <a:spLocks noGrp="1"/>
          </p:cNvSpPr>
          <p:nvPr>
            <p:ph type="title"/>
          </p:nvPr>
        </p:nvSpPr>
        <p:spPr/>
        <p:txBody>
          <a:bodyPr/>
          <a:lstStyle/>
          <a:p>
            <a:pPr algn="ctr"/>
            <a:r>
              <a:rPr lang="en-GB" dirty="0">
                <a:solidFill>
                  <a:srgbClr val="FF0000"/>
                </a:solidFill>
              </a:rPr>
              <a:t>Cohen-Mansfield Agitation Inventory (CMAI)</a:t>
            </a:r>
            <a:endParaRPr lang="en-SI" dirty="0">
              <a:solidFill>
                <a:srgbClr val="FF0000"/>
              </a:solidFill>
            </a:endParaRPr>
          </a:p>
        </p:txBody>
      </p:sp>
      <p:sp>
        <p:nvSpPr>
          <p:cNvPr id="3" name="Content Placeholder 2">
            <a:extLst>
              <a:ext uri="{FF2B5EF4-FFF2-40B4-BE49-F238E27FC236}">
                <a16:creationId xmlns:a16="http://schemas.microsoft.com/office/drawing/2014/main" id="{4C9D750F-4519-C548-8768-B34E7DC95E50}"/>
              </a:ext>
            </a:extLst>
          </p:cNvPr>
          <p:cNvSpPr>
            <a:spLocks noGrp="1"/>
          </p:cNvSpPr>
          <p:nvPr>
            <p:ph idx="1"/>
          </p:nvPr>
        </p:nvSpPr>
        <p:spPr/>
        <p:txBody>
          <a:bodyPr/>
          <a:lstStyle/>
          <a:p>
            <a:pPr>
              <a:buFont typeface="Arial" panose="020B0604020202020204" pitchFamily="34" charset="0"/>
              <a:buChar char="•"/>
            </a:pPr>
            <a:endParaRPr lang="en-GB" b="1" dirty="0"/>
          </a:p>
          <a:p>
            <a:pPr>
              <a:buFont typeface="Arial" panose="020B0604020202020204" pitchFamily="34" charset="0"/>
              <a:buChar char="•"/>
            </a:pPr>
            <a:r>
              <a:rPr lang="en-GB" b="1" dirty="0"/>
              <a:t>Clinical </a:t>
            </a:r>
            <a:r>
              <a:rPr lang="en-GB" b="1" dirty="0" err="1"/>
              <a:t>Relevance:</a:t>
            </a:r>
            <a:r>
              <a:rPr lang="en-GB" dirty="0" err="1"/>
              <a:t>The</a:t>
            </a:r>
            <a:r>
              <a:rPr lang="en-GB" dirty="0"/>
              <a:t> CMAI is widely used in both clinical practice and research to assess the severity of agitation and to monitor the effectiveness of interventions aimed at reducing agitation in individuals with AD.</a:t>
            </a:r>
          </a:p>
          <a:p>
            <a:pPr>
              <a:buFont typeface="Arial" panose="020B0604020202020204" pitchFamily="34" charset="0"/>
              <a:buChar char="•"/>
            </a:pPr>
            <a:r>
              <a:rPr lang="en-GB" dirty="0"/>
              <a:t>It is particularly useful for evaluating the impact of non-pharmacological interventions, such as environmental modifications and </a:t>
            </a:r>
            <a:r>
              <a:rPr lang="en-GB" dirty="0" err="1"/>
              <a:t>behavioral</a:t>
            </a:r>
            <a:r>
              <a:rPr lang="en-GB" dirty="0"/>
              <a:t> therapies.</a:t>
            </a:r>
          </a:p>
          <a:p>
            <a:endParaRPr lang="en-SI" dirty="0"/>
          </a:p>
        </p:txBody>
      </p:sp>
    </p:spTree>
    <p:extLst>
      <p:ext uri="{BB962C8B-B14F-4D97-AF65-F5344CB8AC3E}">
        <p14:creationId xmlns:p14="http://schemas.microsoft.com/office/powerpoint/2010/main" val="2000830249"/>
      </p:ext>
    </p:extLst>
  </p:cSld>
  <p:clrMapOvr>
    <a:masterClrMapping/>
  </p:clrMapOvr>
  <mc:AlternateContent xmlns:mc="http://schemas.openxmlformats.org/markup-compatibility/2006" xmlns:p14="http://schemas.microsoft.com/office/powerpoint/2010/main">
    <mc:Choice Requires="p14">
      <p:transition spd="slow" p14:dur="2000" advTm="114966"/>
    </mc:Choice>
    <mc:Fallback xmlns="">
      <p:transition spd="slow" advTm="114966"/>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135B01-B8BF-693E-0B5C-B84A13A228B8}"/>
              </a:ext>
            </a:extLst>
          </p:cNvPr>
          <p:cNvSpPr>
            <a:spLocks noGrp="1"/>
          </p:cNvSpPr>
          <p:nvPr>
            <p:ph type="title"/>
          </p:nvPr>
        </p:nvSpPr>
        <p:spPr>
          <a:xfrm>
            <a:off x="838200" y="82296"/>
            <a:ext cx="10515600" cy="1325563"/>
          </a:xfrm>
        </p:spPr>
        <p:txBody>
          <a:bodyPr/>
          <a:lstStyle/>
          <a:p>
            <a:pPr algn="ctr"/>
            <a:r>
              <a:rPr lang="en-GB" dirty="0">
                <a:solidFill>
                  <a:srgbClr val="FF0000"/>
                </a:solidFill>
              </a:rPr>
              <a:t>Cohen-Mansfield Agitation Inventory (CMAI)</a:t>
            </a:r>
            <a:endParaRPr lang="en-SI" dirty="0">
              <a:solidFill>
                <a:srgbClr val="FF0000"/>
              </a:solidFill>
            </a:endParaRPr>
          </a:p>
        </p:txBody>
      </p:sp>
      <p:sp>
        <p:nvSpPr>
          <p:cNvPr id="3" name="Content Placeholder 2">
            <a:extLst>
              <a:ext uri="{FF2B5EF4-FFF2-40B4-BE49-F238E27FC236}">
                <a16:creationId xmlns:a16="http://schemas.microsoft.com/office/drawing/2014/main" id="{4C9D750F-4519-C548-8768-B34E7DC95E50}"/>
              </a:ext>
            </a:extLst>
          </p:cNvPr>
          <p:cNvSpPr>
            <a:spLocks noGrp="1"/>
          </p:cNvSpPr>
          <p:nvPr>
            <p:ph idx="1"/>
          </p:nvPr>
        </p:nvSpPr>
        <p:spPr>
          <a:xfrm>
            <a:off x="565404" y="745077"/>
            <a:ext cx="10515600" cy="4351338"/>
          </a:xfrm>
        </p:spPr>
        <p:txBody>
          <a:bodyPr/>
          <a:lstStyle/>
          <a:p>
            <a:pPr>
              <a:buFont typeface="Arial" panose="020B0604020202020204" pitchFamily="34" charset="0"/>
              <a:buChar char="•"/>
            </a:pPr>
            <a:endParaRPr lang="en-GB" b="1" dirty="0"/>
          </a:p>
          <a:p>
            <a:pPr>
              <a:buFont typeface="Arial" panose="020B0604020202020204" pitchFamily="34" charset="0"/>
              <a:buChar char="•"/>
            </a:pPr>
            <a:r>
              <a:rPr lang="en-GB" b="1" dirty="0"/>
              <a:t>Example 1:</a:t>
            </a:r>
            <a:r>
              <a:rPr lang="en-GB" dirty="0"/>
              <a:t> The patient is observed to pace the room repeatedly when anxious. The frequency of this </a:t>
            </a:r>
            <a:r>
              <a:rPr lang="en-GB" dirty="0" err="1"/>
              <a:t>behavior</a:t>
            </a:r>
            <a:r>
              <a:rPr lang="en-GB" dirty="0"/>
              <a:t> is rated on the CMAI, indicating a high level of agitation.</a:t>
            </a:r>
          </a:p>
          <a:p>
            <a:pPr>
              <a:buFont typeface="Arial" panose="020B0604020202020204" pitchFamily="34" charset="0"/>
              <a:buChar char="•"/>
            </a:pPr>
            <a:r>
              <a:rPr lang="en-GB" b="1" dirty="0"/>
              <a:t>Example 2:</a:t>
            </a:r>
            <a:r>
              <a:rPr lang="en-GB" dirty="0"/>
              <a:t> The patient exhibits verbal aggression when asked to perform a task they find frustrating. This </a:t>
            </a:r>
            <a:r>
              <a:rPr lang="en-GB" dirty="0" err="1"/>
              <a:t>behavior</a:t>
            </a:r>
            <a:r>
              <a:rPr lang="en-GB" dirty="0"/>
              <a:t> is recorded and contributes to their CMAI score.</a:t>
            </a:r>
          </a:p>
          <a:p>
            <a:pPr>
              <a:buFont typeface="Arial" panose="020B0604020202020204" pitchFamily="34" charset="0"/>
              <a:buChar char="•"/>
            </a:pPr>
            <a:r>
              <a:rPr lang="en-GB" b="1" dirty="0"/>
              <a:t>Example 3:</a:t>
            </a:r>
            <a:r>
              <a:rPr lang="en-GB" dirty="0"/>
              <a:t> The patient is reported to frequently resist care, such as refusing to take a bath. The intensity and frequency of this </a:t>
            </a:r>
            <a:r>
              <a:rPr lang="en-GB" dirty="0" err="1"/>
              <a:t>behavior</a:t>
            </a:r>
            <a:r>
              <a:rPr lang="en-GB" dirty="0"/>
              <a:t> are rated on the CMAI, reflecting high agitation.</a:t>
            </a:r>
            <a:endParaRPr lang="en-SI" dirty="0"/>
          </a:p>
        </p:txBody>
      </p:sp>
    </p:spTree>
    <p:extLst>
      <p:ext uri="{BB962C8B-B14F-4D97-AF65-F5344CB8AC3E}">
        <p14:creationId xmlns:p14="http://schemas.microsoft.com/office/powerpoint/2010/main" val="3463802958"/>
      </p:ext>
    </p:extLst>
  </p:cSld>
  <p:clrMapOvr>
    <a:masterClrMapping/>
  </p:clrMapOvr>
  <mc:AlternateContent xmlns:mc="http://schemas.openxmlformats.org/markup-compatibility/2006" xmlns:p14="http://schemas.microsoft.com/office/powerpoint/2010/main">
    <mc:Choice Requires="p14">
      <p:transition spd="slow" p14:dur="2000" advTm="81562"/>
    </mc:Choice>
    <mc:Fallback xmlns="">
      <p:transition spd="slow" advTm="81562"/>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4D3465-DC9F-24E5-8B2D-38047F71AE1B}"/>
              </a:ext>
            </a:extLst>
          </p:cNvPr>
          <p:cNvSpPr>
            <a:spLocks noGrp="1"/>
          </p:cNvSpPr>
          <p:nvPr>
            <p:ph type="title"/>
          </p:nvPr>
        </p:nvSpPr>
        <p:spPr>
          <a:xfrm>
            <a:off x="565404" y="195262"/>
            <a:ext cx="10515600" cy="1325563"/>
          </a:xfrm>
        </p:spPr>
        <p:txBody>
          <a:bodyPr/>
          <a:lstStyle/>
          <a:p>
            <a:pPr algn="ctr"/>
            <a:r>
              <a:rPr lang="en-GB" dirty="0" err="1">
                <a:solidFill>
                  <a:srgbClr val="FF0000"/>
                </a:solidFill>
              </a:rPr>
              <a:t>Behavioral</a:t>
            </a:r>
            <a:r>
              <a:rPr lang="en-GB" dirty="0">
                <a:solidFill>
                  <a:srgbClr val="FF0000"/>
                </a:solidFill>
              </a:rPr>
              <a:t> Pathology in Alzheimer’s Disease Rating Scale (BEHAVE-AD)</a:t>
            </a:r>
            <a:endParaRPr lang="en-SI" dirty="0">
              <a:solidFill>
                <a:srgbClr val="FF0000"/>
              </a:solidFill>
            </a:endParaRPr>
          </a:p>
        </p:txBody>
      </p:sp>
      <p:sp>
        <p:nvSpPr>
          <p:cNvPr id="3" name="Content Placeholder 2">
            <a:extLst>
              <a:ext uri="{FF2B5EF4-FFF2-40B4-BE49-F238E27FC236}">
                <a16:creationId xmlns:a16="http://schemas.microsoft.com/office/drawing/2014/main" id="{853B7059-5447-4280-700C-9B80F0C2D37A}"/>
              </a:ext>
            </a:extLst>
          </p:cNvPr>
          <p:cNvSpPr>
            <a:spLocks noGrp="1"/>
          </p:cNvSpPr>
          <p:nvPr>
            <p:ph idx="1"/>
          </p:nvPr>
        </p:nvSpPr>
        <p:spPr>
          <a:xfrm>
            <a:off x="405580" y="1395666"/>
            <a:ext cx="11107993" cy="4351338"/>
          </a:xfrm>
        </p:spPr>
        <p:txBody>
          <a:bodyPr>
            <a:normAutofit fontScale="92500" lnSpcReduction="10000"/>
          </a:bodyPr>
          <a:lstStyle/>
          <a:p>
            <a:pPr marL="0" indent="0">
              <a:buNone/>
            </a:pPr>
            <a:r>
              <a:rPr lang="en-GB" dirty="0"/>
              <a:t>The BEHAVE-AD is a clinician-administered scale designed to assess the severity of </a:t>
            </a:r>
            <a:r>
              <a:rPr lang="en-GB" dirty="0" err="1"/>
              <a:t>behavioral</a:t>
            </a:r>
            <a:r>
              <a:rPr lang="en-GB" dirty="0"/>
              <a:t> symptoms in individuals with AD.</a:t>
            </a:r>
          </a:p>
          <a:p>
            <a:pPr>
              <a:buFont typeface="Arial" panose="020B0604020202020204" pitchFamily="34" charset="0"/>
              <a:buChar char="•"/>
            </a:pPr>
            <a:r>
              <a:rPr lang="en-GB" dirty="0"/>
              <a:t>It evaluates seven domains of </a:t>
            </a:r>
            <a:r>
              <a:rPr lang="en-GB" dirty="0" err="1"/>
              <a:t>behavior</a:t>
            </a:r>
            <a:r>
              <a:rPr lang="en-GB" dirty="0"/>
              <a:t>: delusions, hallucinations, agitation/aggression, depression, anxiety, apathy, and disinhibition.</a:t>
            </a:r>
          </a:p>
          <a:p>
            <a:pPr marL="0" indent="0">
              <a:buNone/>
            </a:pPr>
            <a:endParaRPr lang="en-GB" dirty="0"/>
          </a:p>
          <a:p>
            <a:pPr>
              <a:buFont typeface="Arial" panose="020B0604020202020204" pitchFamily="34" charset="0"/>
              <a:buChar char="•"/>
            </a:pPr>
            <a:r>
              <a:rPr lang="en-GB" b="1" dirty="0"/>
              <a:t>Scoring and </a:t>
            </a:r>
            <a:r>
              <a:rPr lang="en-GB" b="1" dirty="0" err="1"/>
              <a:t>Application:</a:t>
            </a:r>
            <a:r>
              <a:rPr lang="en-GB" dirty="0" err="1"/>
              <a:t>Each</a:t>
            </a:r>
            <a:r>
              <a:rPr lang="en-GB" dirty="0"/>
              <a:t> domain is scored based on the frequency and severity of symptoms, with higher scores indicating more severe </a:t>
            </a:r>
            <a:r>
              <a:rPr lang="en-GB" dirty="0" err="1"/>
              <a:t>behavioral</a:t>
            </a:r>
            <a:r>
              <a:rPr lang="en-GB" dirty="0"/>
              <a:t> disturbances.</a:t>
            </a:r>
          </a:p>
          <a:p>
            <a:pPr>
              <a:buFont typeface="Arial" panose="020B0604020202020204" pitchFamily="34" charset="0"/>
              <a:buChar char="•"/>
            </a:pPr>
            <a:r>
              <a:rPr lang="en-GB" dirty="0"/>
              <a:t>The BEHAVE-AD is commonly used in both clinical practice and research to assess the impact of </a:t>
            </a:r>
            <a:r>
              <a:rPr lang="en-GB" dirty="0" err="1"/>
              <a:t>behavioral</a:t>
            </a:r>
            <a:r>
              <a:rPr lang="en-GB" dirty="0"/>
              <a:t> symptoms on patient care and                             to monitor changes over time.</a:t>
            </a:r>
          </a:p>
          <a:p>
            <a:endParaRPr lang="en-SI" dirty="0"/>
          </a:p>
        </p:txBody>
      </p:sp>
    </p:spTree>
    <p:extLst>
      <p:ext uri="{BB962C8B-B14F-4D97-AF65-F5344CB8AC3E}">
        <p14:creationId xmlns:p14="http://schemas.microsoft.com/office/powerpoint/2010/main" val="4110969349"/>
      </p:ext>
    </p:extLst>
  </p:cSld>
  <p:clrMapOvr>
    <a:masterClrMapping/>
  </p:clrMapOvr>
  <mc:AlternateContent xmlns:mc="http://schemas.openxmlformats.org/markup-compatibility/2006" xmlns:p14="http://schemas.microsoft.com/office/powerpoint/2010/main">
    <mc:Choice Requires="p14">
      <p:transition spd="slow" p14:dur="2000" advTm="102696"/>
    </mc:Choice>
    <mc:Fallback xmlns="">
      <p:transition spd="slow" advTm="102696"/>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4D3465-DC9F-24E5-8B2D-38047F71AE1B}"/>
              </a:ext>
            </a:extLst>
          </p:cNvPr>
          <p:cNvSpPr>
            <a:spLocks noGrp="1"/>
          </p:cNvSpPr>
          <p:nvPr>
            <p:ph type="title"/>
          </p:nvPr>
        </p:nvSpPr>
        <p:spPr/>
        <p:txBody>
          <a:bodyPr/>
          <a:lstStyle/>
          <a:p>
            <a:pPr algn="ctr"/>
            <a:r>
              <a:rPr lang="en-GB" dirty="0" err="1">
                <a:solidFill>
                  <a:srgbClr val="FF0000"/>
                </a:solidFill>
              </a:rPr>
              <a:t>Behavioral</a:t>
            </a:r>
            <a:r>
              <a:rPr lang="en-GB" dirty="0">
                <a:solidFill>
                  <a:srgbClr val="FF0000"/>
                </a:solidFill>
              </a:rPr>
              <a:t> Pathology in Alzheimer’s Disease Rating Scale (BEHAVE-AD)</a:t>
            </a:r>
            <a:endParaRPr lang="en-SI" dirty="0">
              <a:solidFill>
                <a:srgbClr val="FF0000"/>
              </a:solidFill>
            </a:endParaRPr>
          </a:p>
        </p:txBody>
      </p:sp>
      <p:sp>
        <p:nvSpPr>
          <p:cNvPr id="3" name="Content Placeholder 2">
            <a:extLst>
              <a:ext uri="{FF2B5EF4-FFF2-40B4-BE49-F238E27FC236}">
                <a16:creationId xmlns:a16="http://schemas.microsoft.com/office/drawing/2014/main" id="{853B7059-5447-4280-700C-9B80F0C2D37A}"/>
              </a:ext>
            </a:extLst>
          </p:cNvPr>
          <p:cNvSpPr>
            <a:spLocks noGrp="1"/>
          </p:cNvSpPr>
          <p:nvPr>
            <p:ph idx="1"/>
          </p:nvPr>
        </p:nvSpPr>
        <p:spPr>
          <a:xfrm>
            <a:off x="838200" y="1395666"/>
            <a:ext cx="10515600" cy="4351338"/>
          </a:xfrm>
        </p:spPr>
        <p:txBody>
          <a:bodyPr/>
          <a:lstStyle/>
          <a:p>
            <a:pPr>
              <a:buFont typeface="Arial" panose="020B0604020202020204" pitchFamily="34" charset="0"/>
              <a:buChar char="•"/>
            </a:pPr>
            <a:endParaRPr lang="en-GB" b="1" dirty="0"/>
          </a:p>
          <a:p>
            <a:pPr>
              <a:buFont typeface="Arial" panose="020B0604020202020204" pitchFamily="34" charset="0"/>
              <a:buChar char="•"/>
            </a:pPr>
            <a:r>
              <a:rPr lang="en-GB" b="1" dirty="0"/>
              <a:t>Clinical </a:t>
            </a:r>
            <a:r>
              <a:rPr lang="en-GB" b="1" dirty="0" err="1"/>
              <a:t>Relevance:</a:t>
            </a:r>
            <a:r>
              <a:rPr lang="en-GB" dirty="0" err="1"/>
              <a:t>The</a:t>
            </a:r>
            <a:r>
              <a:rPr lang="en-GB" dirty="0"/>
              <a:t> BEHAVE-AD is particularly useful for identifying specific </a:t>
            </a:r>
            <a:r>
              <a:rPr lang="en-GB" dirty="0" err="1"/>
              <a:t>behavioral</a:t>
            </a:r>
            <a:r>
              <a:rPr lang="en-GB" dirty="0"/>
              <a:t> symptoms that may require targeted interventions, such as pharmacological or </a:t>
            </a:r>
            <a:r>
              <a:rPr lang="en-GB" dirty="0" err="1"/>
              <a:t>behavioral</a:t>
            </a:r>
            <a:r>
              <a:rPr lang="en-GB" dirty="0"/>
              <a:t> therapies.</a:t>
            </a:r>
          </a:p>
          <a:p>
            <a:pPr marL="0" indent="0">
              <a:buNone/>
            </a:pPr>
            <a:endParaRPr lang="en-GB" dirty="0"/>
          </a:p>
          <a:p>
            <a:pPr>
              <a:buFont typeface="Arial" panose="020B0604020202020204" pitchFamily="34" charset="0"/>
              <a:buChar char="•"/>
            </a:pPr>
            <a:r>
              <a:rPr lang="en-GB" dirty="0"/>
              <a:t>It provides a comprehensive assessment of </a:t>
            </a:r>
            <a:r>
              <a:rPr lang="en-GB" dirty="0" err="1"/>
              <a:t>behavioral</a:t>
            </a:r>
            <a:r>
              <a:rPr lang="en-GB" dirty="0"/>
              <a:t> symptoms, making it a valuable tool for clinicians managing individuals with AD.</a:t>
            </a:r>
          </a:p>
          <a:p>
            <a:endParaRPr lang="en-SI" dirty="0"/>
          </a:p>
        </p:txBody>
      </p:sp>
    </p:spTree>
    <p:extLst>
      <p:ext uri="{BB962C8B-B14F-4D97-AF65-F5344CB8AC3E}">
        <p14:creationId xmlns:p14="http://schemas.microsoft.com/office/powerpoint/2010/main" val="2371277206"/>
      </p:ext>
    </p:extLst>
  </p:cSld>
  <p:clrMapOvr>
    <a:masterClrMapping/>
  </p:clrMapOvr>
  <mc:AlternateContent xmlns:mc="http://schemas.openxmlformats.org/markup-compatibility/2006" xmlns:p14="http://schemas.microsoft.com/office/powerpoint/2010/main">
    <mc:Choice Requires="p14">
      <p:transition spd="slow" p14:dur="2000" advTm="55253"/>
    </mc:Choice>
    <mc:Fallback xmlns="">
      <p:transition spd="slow" advTm="55253"/>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4D3465-DC9F-24E5-8B2D-38047F71AE1B}"/>
              </a:ext>
            </a:extLst>
          </p:cNvPr>
          <p:cNvSpPr>
            <a:spLocks noGrp="1"/>
          </p:cNvSpPr>
          <p:nvPr>
            <p:ph type="title"/>
          </p:nvPr>
        </p:nvSpPr>
        <p:spPr>
          <a:xfrm>
            <a:off x="838200" y="82296"/>
            <a:ext cx="10515600" cy="1325563"/>
          </a:xfrm>
        </p:spPr>
        <p:txBody>
          <a:bodyPr/>
          <a:lstStyle/>
          <a:p>
            <a:pPr algn="ctr"/>
            <a:r>
              <a:rPr lang="en-GB" dirty="0" err="1">
                <a:solidFill>
                  <a:srgbClr val="FF0000"/>
                </a:solidFill>
              </a:rPr>
              <a:t>Behavioral</a:t>
            </a:r>
            <a:r>
              <a:rPr lang="en-GB" dirty="0">
                <a:solidFill>
                  <a:srgbClr val="FF0000"/>
                </a:solidFill>
              </a:rPr>
              <a:t> Pathology in Alzheimer’s Disease Rating Scale (BEHAVE-AD)</a:t>
            </a:r>
            <a:endParaRPr lang="en-SI" dirty="0">
              <a:solidFill>
                <a:srgbClr val="FF0000"/>
              </a:solidFill>
            </a:endParaRPr>
          </a:p>
        </p:txBody>
      </p:sp>
      <p:sp>
        <p:nvSpPr>
          <p:cNvPr id="3" name="Content Placeholder 2">
            <a:extLst>
              <a:ext uri="{FF2B5EF4-FFF2-40B4-BE49-F238E27FC236}">
                <a16:creationId xmlns:a16="http://schemas.microsoft.com/office/drawing/2014/main" id="{853B7059-5447-4280-700C-9B80F0C2D37A}"/>
              </a:ext>
            </a:extLst>
          </p:cNvPr>
          <p:cNvSpPr>
            <a:spLocks noGrp="1"/>
          </p:cNvSpPr>
          <p:nvPr>
            <p:ph idx="1"/>
          </p:nvPr>
        </p:nvSpPr>
        <p:spPr>
          <a:xfrm>
            <a:off x="838200" y="887413"/>
            <a:ext cx="10515600" cy="4351338"/>
          </a:xfrm>
        </p:spPr>
        <p:txBody>
          <a:bodyPr/>
          <a:lstStyle/>
          <a:p>
            <a:pPr>
              <a:buFont typeface="Arial" panose="020B0604020202020204" pitchFamily="34" charset="0"/>
              <a:buChar char="•"/>
            </a:pPr>
            <a:endParaRPr lang="en-GB" b="1" dirty="0"/>
          </a:p>
          <a:p>
            <a:pPr>
              <a:buFont typeface="Arial" panose="020B0604020202020204" pitchFamily="34" charset="0"/>
              <a:buChar char="•"/>
            </a:pPr>
            <a:r>
              <a:rPr lang="en-GB" b="1" dirty="0"/>
              <a:t>Example 1:</a:t>
            </a:r>
            <a:r>
              <a:rPr lang="en-GB" dirty="0"/>
              <a:t> The patient is noted to have frequent hallucinations, such as seeing people who aren’t there. This </a:t>
            </a:r>
            <a:r>
              <a:rPr lang="en-GB" dirty="0" err="1"/>
              <a:t>behavior</a:t>
            </a:r>
            <a:r>
              <a:rPr lang="en-GB" dirty="0"/>
              <a:t> is rated on the BEHAVE-AD, reflecting severe pathology.</a:t>
            </a:r>
          </a:p>
          <a:p>
            <a:pPr>
              <a:buFont typeface="Arial" panose="020B0604020202020204" pitchFamily="34" charset="0"/>
              <a:buChar char="•"/>
            </a:pPr>
            <a:r>
              <a:rPr lang="en-GB" b="1" dirty="0"/>
              <a:t>Example 2:</a:t>
            </a:r>
            <a:r>
              <a:rPr lang="en-GB" dirty="0"/>
              <a:t> The patient exhibits repetitive actions, such as folding and unfolding the same piece of clothing. The frequency and impact of this </a:t>
            </a:r>
            <a:r>
              <a:rPr lang="en-GB" dirty="0" err="1"/>
              <a:t>behavior</a:t>
            </a:r>
            <a:r>
              <a:rPr lang="en-GB" dirty="0"/>
              <a:t> are rated on the BEHAVE-AD.</a:t>
            </a:r>
          </a:p>
          <a:p>
            <a:pPr>
              <a:buFont typeface="Arial" panose="020B0604020202020204" pitchFamily="34" charset="0"/>
              <a:buChar char="•"/>
            </a:pPr>
            <a:r>
              <a:rPr lang="en-GB" b="1" dirty="0"/>
              <a:t>Example 3:</a:t>
            </a:r>
            <a:r>
              <a:rPr lang="en-GB" dirty="0"/>
              <a:t> The caregiver reports that the patient has become increasingly aggressive during personal care activities. This aggression is rated on the BEHAVE-AD scale.</a:t>
            </a:r>
            <a:endParaRPr lang="en-SI" dirty="0"/>
          </a:p>
        </p:txBody>
      </p:sp>
    </p:spTree>
    <p:extLst>
      <p:ext uri="{BB962C8B-B14F-4D97-AF65-F5344CB8AC3E}">
        <p14:creationId xmlns:p14="http://schemas.microsoft.com/office/powerpoint/2010/main" val="2172232241"/>
      </p:ext>
    </p:extLst>
  </p:cSld>
  <p:clrMapOvr>
    <a:masterClrMapping/>
  </p:clrMapOvr>
  <mc:AlternateContent xmlns:mc="http://schemas.openxmlformats.org/markup-compatibility/2006" xmlns:p14="http://schemas.microsoft.com/office/powerpoint/2010/main">
    <mc:Choice Requires="p14">
      <p:transition spd="slow" p14:dur="2000" advTm="91041"/>
    </mc:Choice>
    <mc:Fallback xmlns="">
      <p:transition spd="slow" advTm="91041"/>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A4823E-46A7-5EF7-1520-207834BC5339}"/>
              </a:ext>
            </a:extLst>
          </p:cNvPr>
          <p:cNvSpPr>
            <a:spLocks noGrp="1"/>
          </p:cNvSpPr>
          <p:nvPr>
            <p:ph type="title"/>
          </p:nvPr>
        </p:nvSpPr>
        <p:spPr>
          <a:xfrm>
            <a:off x="838200" y="82296"/>
            <a:ext cx="10515600" cy="1325563"/>
          </a:xfrm>
        </p:spPr>
        <p:txBody>
          <a:bodyPr/>
          <a:lstStyle/>
          <a:p>
            <a:pPr algn="ctr"/>
            <a:r>
              <a:rPr lang="en-GB" dirty="0">
                <a:solidFill>
                  <a:srgbClr val="FF0000"/>
                </a:solidFill>
              </a:rPr>
              <a:t>Cornell Scale for Depression in Dementia (CSDD)</a:t>
            </a:r>
            <a:endParaRPr lang="en-SI" dirty="0">
              <a:solidFill>
                <a:srgbClr val="FF0000"/>
              </a:solidFill>
            </a:endParaRPr>
          </a:p>
        </p:txBody>
      </p:sp>
      <p:sp>
        <p:nvSpPr>
          <p:cNvPr id="3" name="Content Placeholder 2">
            <a:extLst>
              <a:ext uri="{FF2B5EF4-FFF2-40B4-BE49-F238E27FC236}">
                <a16:creationId xmlns:a16="http://schemas.microsoft.com/office/drawing/2014/main" id="{FFE50BA0-F736-184D-04DF-C0FAE8547D7F}"/>
              </a:ext>
            </a:extLst>
          </p:cNvPr>
          <p:cNvSpPr>
            <a:spLocks noGrp="1"/>
          </p:cNvSpPr>
          <p:nvPr>
            <p:ph idx="1"/>
          </p:nvPr>
        </p:nvSpPr>
        <p:spPr>
          <a:xfrm>
            <a:off x="749710" y="1253331"/>
            <a:ext cx="10515600" cy="4351338"/>
          </a:xfrm>
        </p:spPr>
        <p:txBody>
          <a:bodyPr>
            <a:normAutofit fontScale="92500" lnSpcReduction="10000"/>
          </a:bodyPr>
          <a:lstStyle/>
          <a:p>
            <a:pPr marL="0" indent="0">
              <a:buNone/>
            </a:pPr>
            <a:r>
              <a:rPr lang="en-GB" dirty="0"/>
              <a:t>The Cornell Scale for Depression in Dementia (CSDD) is a clinician-administered scale used to assess the presence and severity of depressive symptoms in individuals with dementia, including AD.</a:t>
            </a:r>
          </a:p>
          <a:p>
            <a:pPr>
              <a:buFont typeface="Arial" panose="020B0604020202020204" pitchFamily="34" charset="0"/>
              <a:buChar char="•"/>
            </a:pPr>
            <a:r>
              <a:rPr lang="en-GB" dirty="0"/>
              <a:t>It consists of 19 items covering mood, </a:t>
            </a:r>
            <a:r>
              <a:rPr lang="en-GB" dirty="0" err="1"/>
              <a:t>behavioral</a:t>
            </a:r>
            <a:r>
              <a:rPr lang="en-GB" dirty="0"/>
              <a:t>, and physical symptoms of depression, such as sadness, irritability, appetite loss, and sleep disturbances.</a:t>
            </a:r>
          </a:p>
          <a:p>
            <a:pPr marL="0" indent="0">
              <a:buNone/>
            </a:pPr>
            <a:endParaRPr lang="en-GB" dirty="0"/>
          </a:p>
          <a:p>
            <a:pPr>
              <a:buFont typeface="Arial" panose="020B0604020202020204" pitchFamily="34" charset="0"/>
              <a:buChar char="•"/>
            </a:pPr>
            <a:r>
              <a:rPr lang="en-GB" b="1" dirty="0"/>
              <a:t>Scoring and </a:t>
            </a:r>
            <a:r>
              <a:rPr lang="en-GB" b="1" dirty="0" err="1"/>
              <a:t>Interpretation:</a:t>
            </a:r>
            <a:r>
              <a:rPr lang="en-GB" dirty="0" err="1"/>
              <a:t>Each</a:t>
            </a:r>
            <a:r>
              <a:rPr lang="en-GB" dirty="0"/>
              <a:t> item is scored on a scale from 0 (absent) to 2 (severe), with a total score ranging from 0 to 38.</a:t>
            </a:r>
          </a:p>
          <a:p>
            <a:pPr>
              <a:buFont typeface="Arial" panose="020B0604020202020204" pitchFamily="34" charset="0"/>
              <a:buChar char="•"/>
            </a:pPr>
            <a:r>
              <a:rPr lang="en-GB" dirty="0"/>
              <a:t>A score of 8 or higher is indicative of significant depressive symptoms, warranting further evaluation and intervention.</a:t>
            </a:r>
          </a:p>
          <a:p>
            <a:endParaRPr lang="en-SI" dirty="0"/>
          </a:p>
        </p:txBody>
      </p:sp>
    </p:spTree>
    <p:extLst>
      <p:ext uri="{BB962C8B-B14F-4D97-AF65-F5344CB8AC3E}">
        <p14:creationId xmlns:p14="http://schemas.microsoft.com/office/powerpoint/2010/main" val="1451728945"/>
      </p:ext>
    </p:extLst>
  </p:cSld>
  <p:clrMapOvr>
    <a:masterClrMapping/>
  </p:clrMapOvr>
  <mc:AlternateContent xmlns:mc="http://schemas.openxmlformats.org/markup-compatibility/2006" xmlns:p14="http://schemas.microsoft.com/office/powerpoint/2010/main">
    <mc:Choice Requires="p14">
      <p:transition spd="slow" p14:dur="2000" advTm="87313"/>
    </mc:Choice>
    <mc:Fallback xmlns="">
      <p:transition spd="slow" advTm="87313"/>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A4823E-46A7-5EF7-1520-207834BC5339}"/>
              </a:ext>
            </a:extLst>
          </p:cNvPr>
          <p:cNvSpPr>
            <a:spLocks noGrp="1"/>
          </p:cNvSpPr>
          <p:nvPr>
            <p:ph type="title"/>
          </p:nvPr>
        </p:nvSpPr>
        <p:spPr/>
        <p:txBody>
          <a:bodyPr/>
          <a:lstStyle/>
          <a:p>
            <a:pPr algn="ctr"/>
            <a:r>
              <a:rPr lang="en-GB" dirty="0">
                <a:solidFill>
                  <a:srgbClr val="FF0000"/>
                </a:solidFill>
              </a:rPr>
              <a:t>Cornell Scale for Depression in Dementia (CSDD)</a:t>
            </a:r>
            <a:endParaRPr lang="en-SI" dirty="0">
              <a:solidFill>
                <a:srgbClr val="FF0000"/>
              </a:solidFill>
            </a:endParaRPr>
          </a:p>
        </p:txBody>
      </p:sp>
      <p:sp>
        <p:nvSpPr>
          <p:cNvPr id="3" name="Content Placeholder 2">
            <a:extLst>
              <a:ext uri="{FF2B5EF4-FFF2-40B4-BE49-F238E27FC236}">
                <a16:creationId xmlns:a16="http://schemas.microsoft.com/office/drawing/2014/main" id="{FFE50BA0-F736-184D-04DF-C0FAE8547D7F}"/>
              </a:ext>
            </a:extLst>
          </p:cNvPr>
          <p:cNvSpPr>
            <a:spLocks noGrp="1"/>
          </p:cNvSpPr>
          <p:nvPr>
            <p:ph idx="1"/>
          </p:nvPr>
        </p:nvSpPr>
        <p:spPr>
          <a:xfrm>
            <a:off x="838200" y="1491328"/>
            <a:ext cx="10515600" cy="4351338"/>
          </a:xfrm>
        </p:spPr>
        <p:txBody>
          <a:bodyPr/>
          <a:lstStyle/>
          <a:p>
            <a:pPr>
              <a:buFont typeface="Arial" panose="020B0604020202020204" pitchFamily="34" charset="0"/>
              <a:buChar char="•"/>
            </a:pPr>
            <a:endParaRPr lang="en-GB" b="1" dirty="0"/>
          </a:p>
          <a:p>
            <a:pPr>
              <a:buFont typeface="Arial" panose="020B0604020202020204" pitchFamily="34" charset="0"/>
              <a:buChar char="•"/>
            </a:pPr>
            <a:r>
              <a:rPr lang="en-GB" b="1" dirty="0"/>
              <a:t>Application in AD: </a:t>
            </a:r>
            <a:r>
              <a:rPr lang="en-GB" dirty="0"/>
              <a:t>The CSDD is particularly useful for assessing depression in individuals with cognitive impairment, as it takes into account the unique challenges of diagnosing depression in this population.</a:t>
            </a:r>
          </a:p>
          <a:p>
            <a:pPr>
              <a:buFont typeface="Arial" panose="020B0604020202020204" pitchFamily="34" charset="0"/>
              <a:buChar char="•"/>
            </a:pPr>
            <a:r>
              <a:rPr lang="en-GB" dirty="0"/>
              <a:t>It is commonly used in both clinical practice and research to monitor the effectiveness of treatments for depression in individuals with AD.</a:t>
            </a:r>
          </a:p>
          <a:p>
            <a:endParaRPr lang="en-SI" dirty="0"/>
          </a:p>
        </p:txBody>
      </p:sp>
    </p:spTree>
    <p:extLst>
      <p:ext uri="{BB962C8B-B14F-4D97-AF65-F5344CB8AC3E}">
        <p14:creationId xmlns:p14="http://schemas.microsoft.com/office/powerpoint/2010/main" val="3100251293"/>
      </p:ext>
    </p:extLst>
  </p:cSld>
  <p:clrMapOvr>
    <a:masterClrMapping/>
  </p:clrMapOvr>
  <mc:AlternateContent xmlns:mc="http://schemas.openxmlformats.org/markup-compatibility/2006" xmlns:p14="http://schemas.microsoft.com/office/powerpoint/2010/main">
    <mc:Choice Requires="p14">
      <p:transition spd="slow" p14:dur="2000" advTm="65268"/>
    </mc:Choice>
    <mc:Fallback xmlns="">
      <p:transition spd="slow" advTm="65268"/>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A4823E-46A7-5EF7-1520-207834BC5339}"/>
              </a:ext>
            </a:extLst>
          </p:cNvPr>
          <p:cNvSpPr>
            <a:spLocks noGrp="1"/>
          </p:cNvSpPr>
          <p:nvPr>
            <p:ph type="title"/>
          </p:nvPr>
        </p:nvSpPr>
        <p:spPr>
          <a:xfrm>
            <a:off x="838200" y="82296"/>
            <a:ext cx="10515600" cy="1325563"/>
          </a:xfrm>
        </p:spPr>
        <p:txBody>
          <a:bodyPr/>
          <a:lstStyle/>
          <a:p>
            <a:pPr algn="ctr"/>
            <a:r>
              <a:rPr lang="en-GB" dirty="0">
                <a:solidFill>
                  <a:srgbClr val="FF0000"/>
                </a:solidFill>
              </a:rPr>
              <a:t>Cornell Scale for Depression in Dementia (CSDD)</a:t>
            </a:r>
            <a:endParaRPr lang="en-SI" dirty="0">
              <a:solidFill>
                <a:srgbClr val="FF0000"/>
              </a:solidFill>
            </a:endParaRPr>
          </a:p>
        </p:txBody>
      </p:sp>
      <p:sp>
        <p:nvSpPr>
          <p:cNvPr id="3" name="Content Placeholder 2">
            <a:extLst>
              <a:ext uri="{FF2B5EF4-FFF2-40B4-BE49-F238E27FC236}">
                <a16:creationId xmlns:a16="http://schemas.microsoft.com/office/drawing/2014/main" id="{FFE50BA0-F736-184D-04DF-C0FAE8547D7F}"/>
              </a:ext>
            </a:extLst>
          </p:cNvPr>
          <p:cNvSpPr>
            <a:spLocks noGrp="1"/>
          </p:cNvSpPr>
          <p:nvPr>
            <p:ph idx="1"/>
          </p:nvPr>
        </p:nvSpPr>
        <p:spPr>
          <a:xfrm>
            <a:off x="838200" y="1253331"/>
            <a:ext cx="10515600" cy="4351338"/>
          </a:xfrm>
        </p:spPr>
        <p:txBody>
          <a:bodyPr/>
          <a:lstStyle/>
          <a:p>
            <a:pPr>
              <a:buFont typeface="Arial" panose="020B0604020202020204" pitchFamily="34" charset="0"/>
              <a:buChar char="•"/>
            </a:pPr>
            <a:r>
              <a:rPr lang="en-GB" b="1" dirty="0"/>
              <a:t>Example 1:</a:t>
            </a:r>
            <a:r>
              <a:rPr lang="en-GB" dirty="0"/>
              <a:t> The clinician notes that the patient has lost interest in eating and socializing. These observations contribute to the CSDD score, indicating depression.</a:t>
            </a:r>
          </a:p>
          <a:p>
            <a:pPr>
              <a:buFont typeface="Arial" panose="020B0604020202020204" pitchFamily="34" charset="0"/>
              <a:buChar char="•"/>
            </a:pPr>
            <a:r>
              <a:rPr lang="en-GB" b="1" dirty="0"/>
              <a:t>Example 2:</a:t>
            </a:r>
            <a:r>
              <a:rPr lang="en-GB" dirty="0"/>
              <a:t> The patient frequently expresses feelings of hopelessness. This </a:t>
            </a:r>
            <a:r>
              <a:rPr lang="en-GB" dirty="0" err="1"/>
              <a:t>behavior</a:t>
            </a:r>
            <a:r>
              <a:rPr lang="en-GB" dirty="0"/>
              <a:t> is scored on the CSDD, indicating a high level of depressive symptoms.</a:t>
            </a:r>
          </a:p>
          <a:p>
            <a:pPr>
              <a:buFont typeface="Arial" panose="020B0604020202020204" pitchFamily="34" charset="0"/>
              <a:buChar char="•"/>
            </a:pPr>
            <a:r>
              <a:rPr lang="en-GB" b="1" dirty="0"/>
              <a:t>Example 3:</a:t>
            </a:r>
            <a:r>
              <a:rPr lang="en-GB" dirty="0"/>
              <a:t> The patient’s sleep patterns are disrupted, with frequent nighttime awakenings. This change in sleep is assessed and added to the overall CSDD score.</a:t>
            </a:r>
            <a:endParaRPr lang="en-SI" dirty="0"/>
          </a:p>
        </p:txBody>
      </p:sp>
    </p:spTree>
    <p:extLst>
      <p:ext uri="{BB962C8B-B14F-4D97-AF65-F5344CB8AC3E}">
        <p14:creationId xmlns:p14="http://schemas.microsoft.com/office/powerpoint/2010/main" val="903443659"/>
      </p:ext>
    </p:extLst>
  </p:cSld>
  <p:clrMapOvr>
    <a:masterClrMapping/>
  </p:clrMapOvr>
  <mc:AlternateContent xmlns:mc="http://schemas.openxmlformats.org/markup-compatibility/2006" xmlns:p14="http://schemas.microsoft.com/office/powerpoint/2010/main">
    <mc:Choice Requires="p14">
      <p:transition spd="slow" p14:dur="2000" advTm="70748"/>
    </mc:Choice>
    <mc:Fallback xmlns="">
      <p:transition spd="slow" advTm="70748"/>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00B48F-BDC9-5ACE-EFA4-D61FF0FF9D69}"/>
              </a:ext>
            </a:extLst>
          </p:cNvPr>
          <p:cNvSpPr>
            <a:spLocks noGrp="1"/>
          </p:cNvSpPr>
          <p:nvPr>
            <p:ph type="title"/>
          </p:nvPr>
        </p:nvSpPr>
        <p:spPr/>
        <p:txBody>
          <a:bodyPr/>
          <a:lstStyle/>
          <a:p>
            <a:pPr algn="ctr"/>
            <a:r>
              <a:rPr lang="en-GB" dirty="0">
                <a:solidFill>
                  <a:srgbClr val="FF0000"/>
                </a:solidFill>
              </a:rPr>
              <a:t>Objectives</a:t>
            </a:r>
            <a:endParaRPr lang="en-SI" dirty="0">
              <a:solidFill>
                <a:srgbClr val="FF0000"/>
              </a:solidFill>
            </a:endParaRPr>
          </a:p>
        </p:txBody>
      </p:sp>
      <p:sp>
        <p:nvSpPr>
          <p:cNvPr id="3" name="Content Placeholder 2">
            <a:extLst>
              <a:ext uri="{FF2B5EF4-FFF2-40B4-BE49-F238E27FC236}">
                <a16:creationId xmlns:a16="http://schemas.microsoft.com/office/drawing/2014/main" id="{F4F36367-3802-6BC7-1A87-691802E90C4C}"/>
              </a:ext>
            </a:extLst>
          </p:cNvPr>
          <p:cNvSpPr>
            <a:spLocks noGrp="1"/>
          </p:cNvSpPr>
          <p:nvPr>
            <p:ph idx="1"/>
          </p:nvPr>
        </p:nvSpPr>
        <p:spPr/>
        <p:txBody>
          <a:bodyPr/>
          <a:lstStyle/>
          <a:p>
            <a:r>
              <a:rPr lang="en-GB" dirty="0"/>
              <a:t>To explore various behavioural, quality of life and composite scales used in AD assessment, including their structure, application, and limitations.</a:t>
            </a:r>
          </a:p>
          <a:p>
            <a:endParaRPr lang="en-GB" dirty="0"/>
          </a:p>
          <a:p>
            <a:r>
              <a:rPr lang="en-GB" dirty="0"/>
              <a:t>To discuss the clinical relevance and integration of these scales in patient management and research.</a:t>
            </a:r>
          </a:p>
          <a:p>
            <a:endParaRPr lang="en-GB" dirty="0"/>
          </a:p>
          <a:p>
            <a:r>
              <a:rPr lang="en-GB" dirty="0"/>
              <a:t>To give an overview of future developments of the area</a:t>
            </a:r>
            <a:endParaRPr lang="en-SI" dirty="0"/>
          </a:p>
        </p:txBody>
      </p:sp>
    </p:spTree>
    <p:extLst>
      <p:ext uri="{BB962C8B-B14F-4D97-AF65-F5344CB8AC3E}">
        <p14:creationId xmlns:p14="http://schemas.microsoft.com/office/powerpoint/2010/main" val="624781318"/>
      </p:ext>
    </p:extLst>
  </p:cSld>
  <p:clrMapOvr>
    <a:masterClrMapping/>
  </p:clrMapOvr>
  <mc:AlternateContent xmlns:mc="http://schemas.openxmlformats.org/markup-compatibility/2006" xmlns:p14="http://schemas.microsoft.com/office/powerpoint/2010/main">
    <mc:Choice Requires="p14">
      <p:transition spd="slow" p14:dur="2000" advTm="31502"/>
    </mc:Choice>
    <mc:Fallback xmlns="">
      <p:transition spd="slow" advTm="31502"/>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F6951E-190D-9AF9-9358-7BA42EAF01D5}"/>
              </a:ext>
            </a:extLst>
          </p:cNvPr>
          <p:cNvSpPr>
            <a:spLocks noGrp="1"/>
          </p:cNvSpPr>
          <p:nvPr>
            <p:ph type="title"/>
          </p:nvPr>
        </p:nvSpPr>
        <p:spPr>
          <a:xfrm>
            <a:off x="838200" y="82296"/>
            <a:ext cx="10515600" cy="1325563"/>
          </a:xfrm>
        </p:spPr>
        <p:txBody>
          <a:bodyPr/>
          <a:lstStyle/>
          <a:p>
            <a:pPr algn="ctr"/>
            <a:r>
              <a:rPr lang="en-GB" dirty="0">
                <a:solidFill>
                  <a:srgbClr val="FF0000"/>
                </a:solidFill>
              </a:rPr>
              <a:t>Geriatric Depression Scale (GDS)</a:t>
            </a:r>
            <a:endParaRPr lang="en-SI" dirty="0">
              <a:solidFill>
                <a:srgbClr val="FF0000"/>
              </a:solidFill>
            </a:endParaRPr>
          </a:p>
        </p:txBody>
      </p:sp>
      <p:sp>
        <p:nvSpPr>
          <p:cNvPr id="3" name="Content Placeholder 2">
            <a:extLst>
              <a:ext uri="{FF2B5EF4-FFF2-40B4-BE49-F238E27FC236}">
                <a16:creationId xmlns:a16="http://schemas.microsoft.com/office/drawing/2014/main" id="{D870C40F-D29B-0FB8-A0E2-9A9B6DD647E1}"/>
              </a:ext>
            </a:extLst>
          </p:cNvPr>
          <p:cNvSpPr>
            <a:spLocks noGrp="1"/>
          </p:cNvSpPr>
          <p:nvPr>
            <p:ph idx="1"/>
          </p:nvPr>
        </p:nvSpPr>
        <p:spPr>
          <a:xfrm>
            <a:off x="838200" y="887413"/>
            <a:ext cx="10515600" cy="4351338"/>
          </a:xfrm>
        </p:spPr>
        <p:txBody>
          <a:bodyPr/>
          <a:lstStyle/>
          <a:p>
            <a:pPr marL="0" indent="0">
              <a:buNone/>
            </a:pPr>
            <a:r>
              <a:rPr lang="en-GB" dirty="0"/>
              <a:t>The Geriatric Depression Scale (GDS) is a self-report questionnaire used to assess depressive symptoms in older adults, including those with cognitive impairment.</a:t>
            </a:r>
          </a:p>
          <a:p>
            <a:pPr>
              <a:buFont typeface="Arial" panose="020B0604020202020204" pitchFamily="34" charset="0"/>
              <a:buChar char="•"/>
            </a:pPr>
            <a:r>
              <a:rPr lang="en-GB" dirty="0"/>
              <a:t>It consists of 30 items (or a shorter 15-item version) that assess mood, energy levels, and cognitive functioning.</a:t>
            </a:r>
          </a:p>
          <a:p>
            <a:pPr>
              <a:buFont typeface="Arial" panose="020B0604020202020204" pitchFamily="34" charset="0"/>
              <a:buChar char="•"/>
            </a:pPr>
            <a:r>
              <a:rPr lang="en-GB" b="1" dirty="0"/>
              <a:t>Scoring and Interpretation: </a:t>
            </a:r>
            <a:r>
              <a:rPr lang="en-GB" dirty="0"/>
              <a:t>The GDS is scored based on the number of depressive symptoms endorsed, with higher scores indicating more severe depression.</a:t>
            </a:r>
          </a:p>
          <a:p>
            <a:pPr>
              <a:buFont typeface="Arial" panose="020B0604020202020204" pitchFamily="34" charset="0"/>
              <a:buChar char="•"/>
            </a:pPr>
            <a:r>
              <a:rPr lang="en-GB" dirty="0"/>
              <a:t>A score of 10 or higher on the 30-item scale (or 5 or higher on the 15-item scale) suggests clinically significant depression.</a:t>
            </a:r>
          </a:p>
          <a:p>
            <a:endParaRPr lang="en-SI" dirty="0"/>
          </a:p>
        </p:txBody>
      </p:sp>
    </p:spTree>
    <p:extLst>
      <p:ext uri="{BB962C8B-B14F-4D97-AF65-F5344CB8AC3E}">
        <p14:creationId xmlns:p14="http://schemas.microsoft.com/office/powerpoint/2010/main" val="2174549076"/>
      </p:ext>
    </p:extLst>
  </p:cSld>
  <p:clrMapOvr>
    <a:masterClrMapping/>
  </p:clrMapOvr>
  <mc:AlternateContent xmlns:mc="http://schemas.openxmlformats.org/markup-compatibility/2006" xmlns:p14="http://schemas.microsoft.com/office/powerpoint/2010/main">
    <mc:Choice Requires="p14">
      <p:transition spd="slow" p14:dur="2000" advTm="78723"/>
    </mc:Choice>
    <mc:Fallback xmlns="">
      <p:transition spd="slow" advTm="78723"/>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F6951E-190D-9AF9-9358-7BA42EAF01D5}"/>
              </a:ext>
            </a:extLst>
          </p:cNvPr>
          <p:cNvSpPr>
            <a:spLocks noGrp="1"/>
          </p:cNvSpPr>
          <p:nvPr>
            <p:ph type="title"/>
          </p:nvPr>
        </p:nvSpPr>
        <p:spPr/>
        <p:txBody>
          <a:bodyPr/>
          <a:lstStyle/>
          <a:p>
            <a:pPr algn="ctr"/>
            <a:r>
              <a:rPr lang="en-GB" dirty="0">
                <a:solidFill>
                  <a:srgbClr val="FF0000"/>
                </a:solidFill>
              </a:rPr>
              <a:t>Geriatric Depression Scale (GDS)</a:t>
            </a:r>
            <a:endParaRPr lang="en-SI" dirty="0">
              <a:solidFill>
                <a:srgbClr val="FF0000"/>
              </a:solidFill>
            </a:endParaRPr>
          </a:p>
        </p:txBody>
      </p:sp>
      <p:sp>
        <p:nvSpPr>
          <p:cNvPr id="3" name="Content Placeholder 2">
            <a:extLst>
              <a:ext uri="{FF2B5EF4-FFF2-40B4-BE49-F238E27FC236}">
                <a16:creationId xmlns:a16="http://schemas.microsoft.com/office/drawing/2014/main" id="{D870C40F-D29B-0FB8-A0E2-9A9B6DD647E1}"/>
              </a:ext>
            </a:extLst>
          </p:cNvPr>
          <p:cNvSpPr>
            <a:spLocks noGrp="1"/>
          </p:cNvSpPr>
          <p:nvPr>
            <p:ph idx="1"/>
          </p:nvPr>
        </p:nvSpPr>
        <p:spPr>
          <a:xfrm>
            <a:off x="838200" y="616258"/>
            <a:ext cx="10515600" cy="4351338"/>
          </a:xfrm>
        </p:spPr>
        <p:txBody>
          <a:bodyPr/>
          <a:lstStyle/>
          <a:p>
            <a:pPr>
              <a:buFont typeface="Arial" panose="020B0604020202020204" pitchFamily="34" charset="0"/>
              <a:buChar char="•"/>
            </a:pPr>
            <a:endParaRPr lang="en-GB" b="1" dirty="0"/>
          </a:p>
          <a:p>
            <a:pPr>
              <a:buFont typeface="Arial" panose="020B0604020202020204" pitchFamily="34" charset="0"/>
              <a:buChar char="•"/>
            </a:pPr>
            <a:endParaRPr lang="en-GB" b="1" dirty="0"/>
          </a:p>
          <a:p>
            <a:pPr>
              <a:buFont typeface="Arial" panose="020B0604020202020204" pitchFamily="34" charset="0"/>
              <a:buChar char="•"/>
            </a:pPr>
            <a:r>
              <a:rPr lang="en-GB" b="1" dirty="0"/>
              <a:t>Application in </a:t>
            </a:r>
            <a:r>
              <a:rPr lang="en-GB" b="1" dirty="0" err="1"/>
              <a:t>AD:</a:t>
            </a:r>
            <a:r>
              <a:rPr lang="en-GB" dirty="0" err="1"/>
              <a:t>The</a:t>
            </a:r>
            <a:r>
              <a:rPr lang="en-GB" dirty="0"/>
              <a:t> GDS is particularly useful for screening depression in individuals with mild to moderate cognitive impairment, as it is simple and easy to administer.</a:t>
            </a:r>
          </a:p>
          <a:p>
            <a:pPr marL="0" indent="0">
              <a:buNone/>
            </a:pPr>
            <a:endParaRPr lang="en-GB" dirty="0"/>
          </a:p>
          <a:p>
            <a:pPr>
              <a:buFont typeface="Arial" panose="020B0604020202020204" pitchFamily="34" charset="0"/>
              <a:buChar char="•"/>
            </a:pPr>
            <a:r>
              <a:rPr lang="en-GB" dirty="0"/>
              <a:t>It is commonly used in clinical practice to identify depressive symptoms that may require further evaluation and intervention.</a:t>
            </a:r>
          </a:p>
          <a:p>
            <a:endParaRPr lang="en-SI" dirty="0"/>
          </a:p>
        </p:txBody>
      </p:sp>
    </p:spTree>
    <p:extLst>
      <p:ext uri="{BB962C8B-B14F-4D97-AF65-F5344CB8AC3E}">
        <p14:creationId xmlns:p14="http://schemas.microsoft.com/office/powerpoint/2010/main" val="849125656"/>
      </p:ext>
    </p:extLst>
  </p:cSld>
  <p:clrMapOvr>
    <a:masterClrMapping/>
  </p:clrMapOvr>
  <mc:AlternateContent xmlns:mc="http://schemas.openxmlformats.org/markup-compatibility/2006" xmlns:p14="http://schemas.microsoft.com/office/powerpoint/2010/main">
    <mc:Choice Requires="p14">
      <p:transition spd="slow" p14:dur="2000" advTm="41491"/>
    </mc:Choice>
    <mc:Fallback xmlns="">
      <p:transition spd="slow" advTm="41491"/>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F6951E-190D-9AF9-9358-7BA42EAF01D5}"/>
              </a:ext>
            </a:extLst>
          </p:cNvPr>
          <p:cNvSpPr>
            <a:spLocks noGrp="1"/>
          </p:cNvSpPr>
          <p:nvPr>
            <p:ph type="title"/>
          </p:nvPr>
        </p:nvSpPr>
        <p:spPr/>
        <p:txBody>
          <a:bodyPr/>
          <a:lstStyle/>
          <a:p>
            <a:pPr algn="ctr"/>
            <a:r>
              <a:rPr lang="en-GB" dirty="0">
                <a:solidFill>
                  <a:srgbClr val="FF0000"/>
                </a:solidFill>
              </a:rPr>
              <a:t>Geriatric Depression Scale (GDS)</a:t>
            </a:r>
            <a:endParaRPr lang="en-SI" dirty="0">
              <a:solidFill>
                <a:srgbClr val="FF0000"/>
              </a:solidFill>
            </a:endParaRPr>
          </a:p>
        </p:txBody>
      </p:sp>
      <p:sp>
        <p:nvSpPr>
          <p:cNvPr id="3" name="Content Placeholder 2">
            <a:extLst>
              <a:ext uri="{FF2B5EF4-FFF2-40B4-BE49-F238E27FC236}">
                <a16:creationId xmlns:a16="http://schemas.microsoft.com/office/drawing/2014/main" id="{D870C40F-D29B-0FB8-A0E2-9A9B6DD647E1}"/>
              </a:ext>
            </a:extLst>
          </p:cNvPr>
          <p:cNvSpPr>
            <a:spLocks noGrp="1"/>
          </p:cNvSpPr>
          <p:nvPr>
            <p:ph idx="1"/>
          </p:nvPr>
        </p:nvSpPr>
        <p:spPr>
          <a:xfrm>
            <a:off x="838200" y="940722"/>
            <a:ext cx="10515600" cy="4351338"/>
          </a:xfrm>
        </p:spPr>
        <p:txBody>
          <a:bodyPr>
            <a:normAutofit fontScale="92500"/>
          </a:bodyPr>
          <a:lstStyle/>
          <a:p>
            <a:pPr>
              <a:buFont typeface="Arial" panose="020B0604020202020204" pitchFamily="34" charset="0"/>
              <a:buChar char="•"/>
            </a:pPr>
            <a:endParaRPr lang="en-GB" b="1" dirty="0"/>
          </a:p>
          <a:p>
            <a:pPr>
              <a:buFont typeface="Arial" panose="020B0604020202020204" pitchFamily="34" charset="0"/>
              <a:buChar char="•"/>
            </a:pPr>
            <a:endParaRPr lang="en-GB" b="1" dirty="0"/>
          </a:p>
          <a:p>
            <a:pPr>
              <a:buFont typeface="Arial" panose="020B0604020202020204" pitchFamily="34" charset="0"/>
              <a:buChar char="•"/>
            </a:pPr>
            <a:r>
              <a:rPr lang="en-GB" b="1" dirty="0"/>
              <a:t>Example 1:</a:t>
            </a:r>
            <a:r>
              <a:rPr lang="en-GB" dirty="0"/>
              <a:t> The patient is asked, "</a:t>
            </a:r>
            <a:r>
              <a:rPr lang="en-GB" i="1" dirty="0"/>
              <a:t>Do you feel satisfied with your life</a:t>
            </a:r>
            <a:r>
              <a:rPr lang="en-GB" dirty="0"/>
              <a:t>?" They answer "no," which contributes to a higher GDS score indicating possible depression.</a:t>
            </a:r>
          </a:p>
          <a:p>
            <a:pPr>
              <a:buFont typeface="Arial" panose="020B0604020202020204" pitchFamily="34" charset="0"/>
              <a:buChar char="•"/>
            </a:pPr>
            <a:r>
              <a:rPr lang="en-GB" b="1" dirty="0"/>
              <a:t>Example 2:</a:t>
            </a:r>
            <a:r>
              <a:rPr lang="en-GB" dirty="0"/>
              <a:t> The patient is asked, "</a:t>
            </a:r>
            <a:r>
              <a:rPr lang="en-GB" i="1" dirty="0"/>
              <a:t>Do you feel that your situation is hopeless?" </a:t>
            </a:r>
            <a:r>
              <a:rPr lang="en-GB" dirty="0"/>
              <a:t>They respond "yes," which further increases their GDS score.</a:t>
            </a:r>
          </a:p>
          <a:p>
            <a:pPr>
              <a:buFont typeface="Arial" panose="020B0604020202020204" pitchFamily="34" charset="0"/>
              <a:buChar char="•"/>
            </a:pPr>
            <a:r>
              <a:rPr lang="en-GB" b="1" dirty="0"/>
              <a:t>Example 3:</a:t>
            </a:r>
            <a:r>
              <a:rPr lang="en-GB" dirty="0"/>
              <a:t> The patient is asked if they prefer to stay at home rather than going out. Their preference for isolation leads to a higher GDS score.</a:t>
            </a:r>
            <a:endParaRPr lang="en-SI" dirty="0"/>
          </a:p>
        </p:txBody>
      </p:sp>
    </p:spTree>
    <p:extLst>
      <p:ext uri="{BB962C8B-B14F-4D97-AF65-F5344CB8AC3E}">
        <p14:creationId xmlns:p14="http://schemas.microsoft.com/office/powerpoint/2010/main" val="750381203"/>
      </p:ext>
    </p:extLst>
  </p:cSld>
  <p:clrMapOvr>
    <a:masterClrMapping/>
  </p:clrMapOvr>
  <mc:AlternateContent xmlns:mc="http://schemas.openxmlformats.org/markup-compatibility/2006" xmlns:p14="http://schemas.microsoft.com/office/powerpoint/2010/main">
    <mc:Choice Requires="p14">
      <p:transition spd="slow" p14:dur="2000" advTm="68672"/>
    </mc:Choice>
    <mc:Fallback xmlns="">
      <p:transition spd="slow" advTm="68672"/>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FB29FF-2029-3581-30B4-A5F2254F6FA9}"/>
              </a:ext>
            </a:extLst>
          </p:cNvPr>
          <p:cNvSpPr>
            <a:spLocks noGrp="1"/>
          </p:cNvSpPr>
          <p:nvPr>
            <p:ph type="title"/>
          </p:nvPr>
        </p:nvSpPr>
        <p:spPr>
          <a:xfrm>
            <a:off x="838200" y="18255"/>
            <a:ext cx="10515600" cy="1325563"/>
          </a:xfrm>
        </p:spPr>
        <p:txBody>
          <a:bodyPr/>
          <a:lstStyle/>
          <a:p>
            <a:pPr algn="ctr"/>
            <a:r>
              <a:rPr lang="en-GB" dirty="0">
                <a:solidFill>
                  <a:srgbClr val="FF0000"/>
                </a:solidFill>
              </a:rPr>
              <a:t>Hamilton Depression Rating Scale (HDRS)</a:t>
            </a:r>
            <a:endParaRPr lang="en-SI" dirty="0">
              <a:solidFill>
                <a:srgbClr val="FF0000"/>
              </a:solidFill>
            </a:endParaRPr>
          </a:p>
        </p:txBody>
      </p:sp>
      <p:sp>
        <p:nvSpPr>
          <p:cNvPr id="3" name="Content Placeholder 2">
            <a:extLst>
              <a:ext uri="{FF2B5EF4-FFF2-40B4-BE49-F238E27FC236}">
                <a16:creationId xmlns:a16="http://schemas.microsoft.com/office/drawing/2014/main" id="{899C8A77-1948-5CE3-3A96-CBA0E558C4A9}"/>
              </a:ext>
            </a:extLst>
          </p:cNvPr>
          <p:cNvSpPr>
            <a:spLocks noGrp="1"/>
          </p:cNvSpPr>
          <p:nvPr>
            <p:ph idx="1"/>
          </p:nvPr>
        </p:nvSpPr>
        <p:spPr>
          <a:xfrm>
            <a:off x="940837" y="1673527"/>
            <a:ext cx="10515600" cy="4351338"/>
          </a:xfrm>
        </p:spPr>
        <p:txBody>
          <a:bodyPr>
            <a:normAutofit/>
          </a:bodyPr>
          <a:lstStyle/>
          <a:p>
            <a:pPr marL="0" indent="0">
              <a:buNone/>
            </a:pPr>
            <a:r>
              <a:rPr lang="en-GB" dirty="0"/>
              <a:t>The HDRS, also known as the Hamilton Rating Scale for Depression, is a clinician-administered scale used to assess the severity of depressive symptoms.</a:t>
            </a:r>
          </a:p>
          <a:p>
            <a:pPr>
              <a:buFont typeface="Arial" panose="020B0604020202020204" pitchFamily="34" charset="0"/>
              <a:buChar char="•"/>
            </a:pPr>
            <a:r>
              <a:rPr lang="en-GB" dirty="0"/>
              <a:t>It consists of 17 items that evaluate mood, insomnia, anxiety, appetite, and other symptoms of depression.</a:t>
            </a:r>
          </a:p>
          <a:p>
            <a:pPr>
              <a:buFont typeface="Arial" panose="020B0604020202020204" pitchFamily="34" charset="0"/>
              <a:buChar char="•"/>
            </a:pPr>
            <a:r>
              <a:rPr lang="en-GB" b="1" dirty="0"/>
              <a:t>Scoring and Application: </a:t>
            </a:r>
            <a:r>
              <a:rPr lang="en-GB" dirty="0"/>
              <a:t>Each item is scored on a scale from 0 (absent) to 4 (severe), with a total score ranging from 0 to 52.</a:t>
            </a:r>
          </a:p>
          <a:p>
            <a:pPr>
              <a:buFont typeface="Arial" panose="020B0604020202020204" pitchFamily="34" charset="0"/>
              <a:buChar char="•"/>
            </a:pPr>
            <a:r>
              <a:rPr lang="en-GB" dirty="0"/>
              <a:t>Higher scores indicate more severe depression, with scores above 20 suggesting moderate to severe depression.</a:t>
            </a:r>
          </a:p>
          <a:p>
            <a:endParaRPr lang="en-SI" dirty="0"/>
          </a:p>
        </p:txBody>
      </p:sp>
    </p:spTree>
    <p:extLst>
      <p:ext uri="{BB962C8B-B14F-4D97-AF65-F5344CB8AC3E}">
        <p14:creationId xmlns:p14="http://schemas.microsoft.com/office/powerpoint/2010/main" val="2098971221"/>
      </p:ext>
    </p:extLst>
  </p:cSld>
  <p:clrMapOvr>
    <a:masterClrMapping/>
  </p:clrMapOvr>
  <mc:AlternateContent xmlns:mc="http://schemas.openxmlformats.org/markup-compatibility/2006" xmlns:p14="http://schemas.microsoft.com/office/powerpoint/2010/main">
    <mc:Choice Requires="p14">
      <p:transition spd="slow" p14:dur="2000" advTm="98506"/>
    </mc:Choice>
    <mc:Fallback xmlns="">
      <p:transition spd="slow" advTm="98506"/>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FB29FF-2029-3581-30B4-A5F2254F6FA9}"/>
              </a:ext>
            </a:extLst>
          </p:cNvPr>
          <p:cNvSpPr>
            <a:spLocks noGrp="1"/>
          </p:cNvSpPr>
          <p:nvPr>
            <p:ph type="title"/>
          </p:nvPr>
        </p:nvSpPr>
        <p:spPr>
          <a:xfrm>
            <a:off x="838200" y="18255"/>
            <a:ext cx="10515600" cy="1325563"/>
          </a:xfrm>
        </p:spPr>
        <p:txBody>
          <a:bodyPr/>
          <a:lstStyle/>
          <a:p>
            <a:pPr algn="ctr"/>
            <a:r>
              <a:rPr lang="en-GB" dirty="0">
                <a:solidFill>
                  <a:srgbClr val="FF0000"/>
                </a:solidFill>
              </a:rPr>
              <a:t>Hamilton Depression Rating Scale (HDRS)</a:t>
            </a:r>
            <a:endParaRPr lang="en-SI" dirty="0">
              <a:solidFill>
                <a:srgbClr val="FF0000"/>
              </a:solidFill>
            </a:endParaRPr>
          </a:p>
        </p:txBody>
      </p:sp>
      <p:sp>
        <p:nvSpPr>
          <p:cNvPr id="3" name="Content Placeholder 2">
            <a:extLst>
              <a:ext uri="{FF2B5EF4-FFF2-40B4-BE49-F238E27FC236}">
                <a16:creationId xmlns:a16="http://schemas.microsoft.com/office/drawing/2014/main" id="{899C8A77-1948-5CE3-3A96-CBA0E558C4A9}"/>
              </a:ext>
            </a:extLst>
          </p:cNvPr>
          <p:cNvSpPr>
            <a:spLocks noGrp="1"/>
          </p:cNvSpPr>
          <p:nvPr>
            <p:ph idx="1"/>
          </p:nvPr>
        </p:nvSpPr>
        <p:spPr>
          <a:xfrm>
            <a:off x="838200" y="1471213"/>
            <a:ext cx="10515600" cy="4351338"/>
          </a:xfrm>
        </p:spPr>
        <p:txBody>
          <a:bodyPr>
            <a:normAutofit fontScale="92500" lnSpcReduction="20000"/>
          </a:bodyPr>
          <a:lstStyle/>
          <a:p>
            <a:pPr marL="0" indent="0">
              <a:buNone/>
            </a:pPr>
            <a:r>
              <a:rPr lang="en-GB" b="1" dirty="0"/>
              <a:t>Use in AD-related Depression:</a:t>
            </a:r>
            <a:endParaRPr lang="en-GB" dirty="0"/>
          </a:p>
          <a:p>
            <a:pPr>
              <a:buFont typeface="Arial" panose="020B0604020202020204" pitchFamily="34" charset="0"/>
              <a:buChar char="•"/>
            </a:pPr>
            <a:r>
              <a:rPr lang="en-GB" dirty="0"/>
              <a:t>Depression is a common comorbidity in AD, affecting both the patients and their caregivers.</a:t>
            </a:r>
          </a:p>
          <a:p>
            <a:pPr>
              <a:buFont typeface="Arial" panose="020B0604020202020204" pitchFamily="34" charset="0"/>
              <a:buChar char="•"/>
            </a:pPr>
            <a:r>
              <a:rPr lang="en-GB" dirty="0"/>
              <a:t>HDRS helps to identify and quantify depressive symptoms in AD patients, where symptoms may overlap with cognitive decline.</a:t>
            </a:r>
          </a:p>
          <a:p>
            <a:pPr marL="0" indent="0">
              <a:buNone/>
            </a:pPr>
            <a:endParaRPr lang="en-GB" dirty="0"/>
          </a:p>
          <a:p>
            <a:pPr marL="0" indent="0">
              <a:buNone/>
            </a:pPr>
            <a:r>
              <a:rPr lang="en-GB" b="1" dirty="0"/>
              <a:t>Clinical Relevance:</a:t>
            </a:r>
            <a:endParaRPr lang="en-GB" dirty="0"/>
          </a:p>
          <a:p>
            <a:pPr>
              <a:buFont typeface="Arial" panose="020B0604020202020204" pitchFamily="34" charset="0"/>
              <a:buChar char="•"/>
            </a:pPr>
            <a:r>
              <a:rPr lang="en-GB" dirty="0"/>
              <a:t>HDRS is sensitive to changes in depressive symptoms, making it a valuable tool for monitoring treatment effectiveness.</a:t>
            </a:r>
          </a:p>
          <a:p>
            <a:pPr>
              <a:buFont typeface="Arial" panose="020B0604020202020204" pitchFamily="34" charset="0"/>
              <a:buChar char="•"/>
            </a:pPr>
            <a:r>
              <a:rPr lang="en-GB" dirty="0"/>
              <a:t>Given the unique presentation of depression in AD (e.g., less verbal expression of sadness), the HDRS helps in adapting treatment strategies to the needs of AD patients.</a:t>
            </a:r>
          </a:p>
          <a:p>
            <a:endParaRPr lang="en-SI" dirty="0"/>
          </a:p>
        </p:txBody>
      </p:sp>
    </p:spTree>
    <p:extLst>
      <p:ext uri="{BB962C8B-B14F-4D97-AF65-F5344CB8AC3E}">
        <p14:creationId xmlns:p14="http://schemas.microsoft.com/office/powerpoint/2010/main" val="469222950"/>
      </p:ext>
    </p:extLst>
  </p:cSld>
  <p:clrMapOvr>
    <a:masterClrMapping/>
  </p:clrMapOvr>
  <mc:AlternateContent xmlns:mc="http://schemas.openxmlformats.org/markup-compatibility/2006" xmlns:p14="http://schemas.microsoft.com/office/powerpoint/2010/main">
    <mc:Choice Requires="p14">
      <p:transition spd="slow" p14:dur="2000" advTm="99677"/>
    </mc:Choice>
    <mc:Fallback xmlns="">
      <p:transition spd="slow" advTm="99677"/>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FB29FF-2029-3581-30B4-A5F2254F6FA9}"/>
              </a:ext>
            </a:extLst>
          </p:cNvPr>
          <p:cNvSpPr>
            <a:spLocks noGrp="1"/>
          </p:cNvSpPr>
          <p:nvPr>
            <p:ph type="title"/>
          </p:nvPr>
        </p:nvSpPr>
        <p:spPr>
          <a:xfrm>
            <a:off x="838200" y="18255"/>
            <a:ext cx="10515600" cy="1325563"/>
          </a:xfrm>
        </p:spPr>
        <p:txBody>
          <a:bodyPr/>
          <a:lstStyle/>
          <a:p>
            <a:pPr algn="ctr"/>
            <a:r>
              <a:rPr lang="en-GB" dirty="0">
                <a:solidFill>
                  <a:srgbClr val="FF0000"/>
                </a:solidFill>
              </a:rPr>
              <a:t>Hamilton Depression Rating Scale (HDRS)</a:t>
            </a:r>
            <a:endParaRPr lang="en-SI" dirty="0">
              <a:solidFill>
                <a:srgbClr val="FF0000"/>
              </a:solidFill>
            </a:endParaRPr>
          </a:p>
        </p:txBody>
      </p:sp>
      <p:sp>
        <p:nvSpPr>
          <p:cNvPr id="3" name="Content Placeholder 2">
            <a:extLst>
              <a:ext uri="{FF2B5EF4-FFF2-40B4-BE49-F238E27FC236}">
                <a16:creationId xmlns:a16="http://schemas.microsoft.com/office/drawing/2014/main" id="{899C8A77-1948-5CE3-3A96-CBA0E558C4A9}"/>
              </a:ext>
            </a:extLst>
          </p:cNvPr>
          <p:cNvSpPr>
            <a:spLocks noGrp="1"/>
          </p:cNvSpPr>
          <p:nvPr>
            <p:ph idx="1"/>
          </p:nvPr>
        </p:nvSpPr>
        <p:spPr>
          <a:xfrm>
            <a:off x="750212" y="1657825"/>
            <a:ext cx="10515600" cy="4351338"/>
          </a:xfrm>
        </p:spPr>
        <p:txBody>
          <a:bodyPr>
            <a:normAutofit/>
          </a:bodyPr>
          <a:lstStyle/>
          <a:p>
            <a:pPr marL="0" indent="0">
              <a:buNone/>
            </a:pPr>
            <a:r>
              <a:rPr lang="en-GB" b="1" dirty="0"/>
              <a:t>Example 1:</a:t>
            </a:r>
            <a:r>
              <a:rPr lang="en-GB" dirty="0"/>
              <a:t> The patient reports feeling sad most of the time. This symptom is rated on the HDRS, contributing to a higher score.</a:t>
            </a:r>
          </a:p>
          <a:p>
            <a:pPr marL="0" indent="0">
              <a:buNone/>
            </a:pPr>
            <a:r>
              <a:rPr lang="en-GB" b="1" dirty="0"/>
              <a:t>Example 2:</a:t>
            </a:r>
            <a:r>
              <a:rPr lang="en-GB" dirty="0"/>
              <a:t> The patient complains of difficulty sleeping through the night. The severity of this insomnia is rated, impacting their HDRS score.</a:t>
            </a:r>
          </a:p>
          <a:p>
            <a:pPr marL="0" indent="0">
              <a:buNone/>
            </a:pPr>
            <a:r>
              <a:rPr lang="en-GB" b="1" dirty="0"/>
              <a:t>Example 3:</a:t>
            </a:r>
            <a:r>
              <a:rPr lang="en-GB" dirty="0"/>
              <a:t> The clinician notes that the patient has a reduced appetite and significant weight loss. These symptoms are scored on the HDRS, indicating severe depression.</a:t>
            </a:r>
            <a:endParaRPr lang="en-SI" dirty="0"/>
          </a:p>
        </p:txBody>
      </p:sp>
    </p:spTree>
    <p:extLst>
      <p:ext uri="{BB962C8B-B14F-4D97-AF65-F5344CB8AC3E}">
        <p14:creationId xmlns:p14="http://schemas.microsoft.com/office/powerpoint/2010/main" val="680754840"/>
      </p:ext>
    </p:extLst>
  </p:cSld>
  <p:clrMapOvr>
    <a:masterClrMapping/>
  </p:clrMapOvr>
  <mc:AlternateContent xmlns:mc="http://schemas.openxmlformats.org/markup-compatibility/2006" xmlns:p14="http://schemas.microsoft.com/office/powerpoint/2010/main">
    <mc:Choice Requires="p14">
      <p:transition spd="slow" p14:dur="2000" advTm="94426"/>
    </mc:Choice>
    <mc:Fallback xmlns="">
      <p:transition spd="slow" advTm="94426"/>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BA427A-A6DA-0D02-1533-C32B702C01BE}"/>
              </a:ext>
            </a:extLst>
          </p:cNvPr>
          <p:cNvSpPr>
            <a:spLocks noGrp="1"/>
          </p:cNvSpPr>
          <p:nvPr>
            <p:ph type="title"/>
          </p:nvPr>
        </p:nvSpPr>
        <p:spPr>
          <a:xfrm>
            <a:off x="838200" y="0"/>
            <a:ext cx="10515600" cy="1325563"/>
          </a:xfrm>
        </p:spPr>
        <p:txBody>
          <a:bodyPr/>
          <a:lstStyle/>
          <a:p>
            <a:pPr algn="ctr"/>
            <a:r>
              <a:rPr lang="en-GB" dirty="0">
                <a:solidFill>
                  <a:srgbClr val="FF0000"/>
                </a:solidFill>
              </a:rPr>
              <a:t>Hamilton Anxiety Rating Scale (HARS) in AD</a:t>
            </a:r>
            <a:endParaRPr lang="en-SI" dirty="0">
              <a:solidFill>
                <a:srgbClr val="FF0000"/>
              </a:solidFill>
            </a:endParaRPr>
          </a:p>
        </p:txBody>
      </p:sp>
      <p:sp>
        <p:nvSpPr>
          <p:cNvPr id="3" name="Content Placeholder 2">
            <a:extLst>
              <a:ext uri="{FF2B5EF4-FFF2-40B4-BE49-F238E27FC236}">
                <a16:creationId xmlns:a16="http://schemas.microsoft.com/office/drawing/2014/main" id="{E5C85152-9D5B-1073-4304-EE58FB109072}"/>
              </a:ext>
            </a:extLst>
          </p:cNvPr>
          <p:cNvSpPr>
            <a:spLocks noGrp="1"/>
          </p:cNvSpPr>
          <p:nvPr>
            <p:ph idx="1"/>
          </p:nvPr>
        </p:nvSpPr>
        <p:spPr>
          <a:xfrm>
            <a:off x="838200" y="980051"/>
            <a:ext cx="10515600" cy="4351338"/>
          </a:xfrm>
        </p:spPr>
        <p:txBody>
          <a:bodyPr>
            <a:normAutofit lnSpcReduction="10000"/>
          </a:bodyPr>
          <a:lstStyle/>
          <a:p>
            <a:r>
              <a:rPr lang="en-GB" b="1" dirty="0"/>
              <a:t>Scoring: </a:t>
            </a:r>
            <a:r>
              <a:rPr lang="en-GB" dirty="0"/>
              <a:t>The HARS consists of 14 items, each representing a symptom of anxiety. Each item is scored on a scale from 0 to 4, with 0 indicating the absence of the symptom and 4 indicating severe symptoms.</a:t>
            </a:r>
          </a:p>
          <a:p>
            <a:endParaRPr lang="en-GB" dirty="0"/>
          </a:p>
          <a:p>
            <a:r>
              <a:rPr lang="en-GB" b="1" dirty="0"/>
              <a:t>Sensitivity to Anxiety in Dementia Patients:</a:t>
            </a:r>
            <a:endParaRPr lang="en-GB" dirty="0"/>
          </a:p>
          <a:p>
            <a:pPr>
              <a:buFont typeface="Arial" panose="020B0604020202020204" pitchFamily="34" charset="0"/>
              <a:buChar char="•"/>
            </a:pPr>
            <a:r>
              <a:rPr lang="en-GB" dirty="0"/>
              <a:t>HARS helps to identify anxiety that may not be immediately obvious due to cognitive impairment.</a:t>
            </a:r>
          </a:p>
          <a:p>
            <a:pPr>
              <a:buFont typeface="Arial" panose="020B0604020202020204" pitchFamily="34" charset="0"/>
              <a:buChar char="•"/>
            </a:pPr>
            <a:r>
              <a:rPr lang="en-GB" dirty="0"/>
              <a:t>It is particularly useful in cases where anxiety may be contributing to the worsening of cognitive symptoms, thus guiding appropriate interventions.</a:t>
            </a:r>
          </a:p>
          <a:p>
            <a:endParaRPr lang="en-SI" dirty="0"/>
          </a:p>
        </p:txBody>
      </p:sp>
    </p:spTree>
    <p:extLst>
      <p:ext uri="{BB962C8B-B14F-4D97-AF65-F5344CB8AC3E}">
        <p14:creationId xmlns:p14="http://schemas.microsoft.com/office/powerpoint/2010/main" val="2445788313"/>
      </p:ext>
    </p:extLst>
  </p:cSld>
  <p:clrMapOvr>
    <a:masterClrMapping/>
  </p:clrMapOvr>
  <mc:AlternateContent xmlns:mc="http://schemas.openxmlformats.org/markup-compatibility/2006" xmlns:p14="http://schemas.microsoft.com/office/powerpoint/2010/main">
    <mc:Choice Requires="p14">
      <p:transition spd="slow" p14:dur="2000" advTm="84348"/>
    </mc:Choice>
    <mc:Fallback xmlns="">
      <p:transition spd="slow" advTm="84348"/>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BA427A-A6DA-0D02-1533-C32B702C01BE}"/>
              </a:ext>
            </a:extLst>
          </p:cNvPr>
          <p:cNvSpPr>
            <a:spLocks noGrp="1"/>
          </p:cNvSpPr>
          <p:nvPr>
            <p:ph type="title"/>
          </p:nvPr>
        </p:nvSpPr>
        <p:spPr>
          <a:xfrm>
            <a:off x="838200" y="197980"/>
            <a:ext cx="10515600" cy="1325563"/>
          </a:xfrm>
        </p:spPr>
        <p:txBody>
          <a:bodyPr/>
          <a:lstStyle/>
          <a:p>
            <a:pPr algn="ctr"/>
            <a:r>
              <a:rPr lang="en-GB" dirty="0">
                <a:solidFill>
                  <a:srgbClr val="FF0000"/>
                </a:solidFill>
              </a:rPr>
              <a:t>Hamilton Anxiety Rating Scale (HARS) in AD</a:t>
            </a:r>
            <a:endParaRPr lang="en-SI" dirty="0">
              <a:solidFill>
                <a:srgbClr val="FF0000"/>
              </a:solidFill>
            </a:endParaRPr>
          </a:p>
        </p:txBody>
      </p:sp>
      <p:sp>
        <p:nvSpPr>
          <p:cNvPr id="3" name="Content Placeholder 2">
            <a:extLst>
              <a:ext uri="{FF2B5EF4-FFF2-40B4-BE49-F238E27FC236}">
                <a16:creationId xmlns:a16="http://schemas.microsoft.com/office/drawing/2014/main" id="{E5C85152-9D5B-1073-4304-EE58FB109072}"/>
              </a:ext>
            </a:extLst>
          </p:cNvPr>
          <p:cNvSpPr>
            <a:spLocks noGrp="1"/>
          </p:cNvSpPr>
          <p:nvPr>
            <p:ph idx="1"/>
          </p:nvPr>
        </p:nvSpPr>
        <p:spPr>
          <a:xfrm>
            <a:off x="838200" y="1428288"/>
            <a:ext cx="11039168" cy="4351338"/>
          </a:xfrm>
        </p:spPr>
        <p:txBody>
          <a:bodyPr>
            <a:normAutofit/>
          </a:bodyPr>
          <a:lstStyle/>
          <a:p>
            <a:r>
              <a:rPr lang="en-GB" sz="2400" b="1" dirty="0"/>
              <a:t>Overview of HARS:</a:t>
            </a:r>
            <a:endParaRPr lang="en-GB" sz="2400" dirty="0"/>
          </a:p>
          <a:p>
            <a:pPr>
              <a:buFont typeface="Arial" panose="020B0604020202020204" pitchFamily="34" charset="0"/>
              <a:buChar char="•"/>
            </a:pPr>
            <a:r>
              <a:rPr lang="en-GB" sz="2400" dirty="0"/>
              <a:t>The Hamilton Anxiety Rating Scale (HARS) is a clinician-rated scale designed to measure the severity of a patient's anxiety.</a:t>
            </a:r>
          </a:p>
          <a:p>
            <a:pPr>
              <a:buFont typeface="Arial" panose="020B0604020202020204" pitchFamily="34" charset="0"/>
              <a:buChar char="•"/>
            </a:pPr>
            <a:r>
              <a:rPr lang="en-GB" sz="2400" dirty="0"/>
              <a:t>In AD, anxiety can exacerbate cognitive symptoms, making its assessment crucial.</a:t>
            </a:r>
          </a:p>
          <a:p>
            <a:r>
              <a:rPr lang="en-GB" sz="2400" b="1" dirty="0"/>
              <a:t>Application in AD:</a:t>
            </a:r>
            <a:endParaRPr lang="en-GB" sz="2400" dirty="0"/>
          </a:p>
          <a:p>
            <a:pPr>
              <a:buFont typeface="Arial" panose="020B0604020202020204" pitchFamily="34" charset="0"/>
              <a:buChar char="•"/>
            </a:pPr>
            <a:r>
              <a:rPr lang="en-GB" sz="2400" dirty="0"/>
              <a:t>Anxiety in AD patients often presents with physical symptoms such as restlessness, muscle tension, and sleep disturbances.</a:t>
            </a:r>
          </a:p>
          <a:p>
            <a:pPr>
              <a:buFont typeface="Arial" panose="020B0604020202020204" pitchFamily="34" charset="0"/>
              <a:buChar char="•"/>
            </a:pPr>
            <a:r>
              <a:rPr lang="en-GB" sz="2400" dirty="0"/>
              <a:t>HARS is used to differentiate anxiety from other neuropsychiatric symptoms, facilitating a more accurate diagnosis and tailored treatment</a:t>
            </a:r>
          </a:p>
          <a:p>
            <a:endParaRPr lang="en-SI" sz="2400" dirty="0"/>
          </a:p>
        </p:txBody>
      </p:sp>
    </p:spTree>
    <p:extLst>
      <p:ext uri="{BB962C8B-B14F-4D97-AF65-F5344CB8AC3E}">
        <p14:creationId xmlns:p14="http://schemas.microsoft.com/office/powerpoint/2010/main" val="759787466"/>
      </p:ext>
    </p:extLst>
  </p:cSld>
  <p:clrMapOvr>
    <a:masterClrMapping/>
  </p:clrMapOvr>
  <mc:AlternateContent xmlns:mc="http://schemas.openxmlformats.org/markup-compatibility/2006" xmlns:p14="http://schemas.microsoft.com/office/powerpoint/2010/main">
    <mc:Choice Requires="p14">
      <p:transition spd="slow" p14:dur="2000" advTm="94820"/>
    </mc:Choice>
    <mc:Fallback xmlns="">
      <p:transition spd="slow" advTm="94820"/>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BA427A-A6DA-0D02-1533-C32B702C01BE}"/>
              </a:ext>
            </a:extLst>
          </p:cNvPr>
          <p:cNvSpPr>
            <a:spLocks noGrp="1"/>
          </p:cNvSpPr>
          <p:nvPr>
            <p:ph type="title"/>
          </p:nvPr>
        </p:nvSpPr>
        <p:spPr>
          <a:xfrm>
            <a:off x="838200" y="82296"/>
            <a:ext cx="10515600" cy="1325563"/>
          </a:xfrm>
        </p:spPr>
        <p:txBody>
          <a:bodyPr/>
          <a:lstStyle/>
          <a:p>
            <a:pPr algn="ctr"/>
            <a:r>
              <a:rPr lang="en-GB" dirty="0">
                <a:solidFill>
                  <a:srgbClr val="FF0000"/>
                </a:solidFill>
              </a:rPr>
              <a:t>Hamilton Anxiety Rating Scale (HARS) in AD</a:t>
            </a:r>
            <a:endParaRPr lang="en-SI" dirty="0">
              <a:solidFill>
                <a:srgbClr val="FF0000"/>
              </a:solidFill>
            </a:endParaRPr>
          </a:p>
        </p:txBody>
      </p:sp>
      <p:sp>
        <p:nvSpPr>
          <p:cNvPr id="3" name="Content Placeholder 2">
            <a:extLst>
              <a:ext uri="{FF2B5EF4-FFF2-40B4-BE49-F238E27FC236}">
                <a16:creationId xmlns:a16="http://schemas.microsoft.com/office/drawing/2014/main" id="{E5C85152-9D5B-1073-4304-EE58FB109072}"/>
              </a:ext>
            </a:extLst>
          </p:cNvPr>
          <p:cNvSpPr>
            <a:spLocks noGrp="1"/>
          </p:cNvSpPr>
          <p:nvPr>
            <p:ph idx="1"/>
          </p:nvPr>
        </p:nvSpPr>
        <p:spPr>
          <a:xfrm>
            <a:off x="931507" y="1407859"/>
            <a:ext cx="10515600" cy="4351338"/>
          </a:xfrm>
        </p:spPr>
        <p:txBody>
          <a:bodyPr>
            <a:normAutofit/>
          </a:bodyPr>
          <a:lstStyle/>
          <a:p>
            <a:pPr>
              <a:buFont typeface="Arial" panose="020B0604020202020204" pitchFamily="34" charset="0"/>
              <a:buChar char="•"/>
            </a:pPr>
            <a:r>
              <a:rPr lang="en-GB" b="1" dirty="0"/>
              <a:t>Example 1:</a:t>
            </a:r>
            <a:r>
              <a:rPr lang="en-GB" dirty="0"/>
              <a:t> The patient expresses constant worry about their health. The intensity of this anxiety is rated on the HARS, leading to a higher score.</a:t>
            </a:r>
          </a:p>
          <a:p>
            <a:pPr>
              <a:buFont typeface="Arial" panose="020B0604020202020204" pitchFamily="34" charset="0"/>
              <a:buChar char="•"/>
            </a:pPr>
            <a:r>
              <a:rPr lang="en-GB" b="1" dirty="0"/>
              <a:t>Example 2:</a:t>
            </a:r>
            <a:r>
              <a:rPr lang="en-GB" dirty="0"/>
              <a:t> The patient reports experiencing frequent panic attacks, with symptoms such as shortness of breath and chest pain. These symptoms are rated, contributing to their HARS score.</a:t>
            </a:r>
          </a:p>
          <a:p>
            <a:pPr>
              <a:buFont typeface="Arial" panose="020B0604020202020204" pitchFamily="34" charset="0"/>
              <a:buChar char="•"/>
            </a:pPr>
            <a:r>
              <a:rPr lang="en-GB" b="1" dirty="0"/>
              <a:t>Example 3:</a:t>
            </a:r>
            <a:r>
              <a:rPr lang="en-GB" dirty="0"/>
              <a:t> The patient is observed to be restless and fidgety during the assessment. These signs of anxiety are scored on the HARS.</a:t>
            </a:r>
          </a:p>
          <a:p>
            <a:endParaRPr lang="en-SI" dirty="0"/>
          </a:p>
        </p:txBody>
      </p:sp>
    </p:spTree>
    <p:extLst>
      <p:ext uri="{BB962C8B-B14F-4D97-AF65-F5344CB8AC3E}">
        <p14:creationId xmlns:p14="http://schemas.microsoft.com/office/powerpoint/2010/main" val="3840705338"/>
      </p:ext>
    </p:extLst>
  </p:cSld>
  <p:clrMapOvr>
    <a:masterClrMapping/>
  </p:clrMapOvr>
  <mc:AlternateContent xmlns:mc="http://schemas.openxmlformats.org/markup-compatibility/2006" xmlns:p14="http://schemas.microsoft.com/office/powerpoint/2010/main">
    <mc:Choice Requires="p14">
      <p:transition spd="slow" p14:dur="2000" advTm="89514"/>
    </mc:Choice>
    <mc:Fallback xmlns="">
      <p:transition spd="slow" advTm="89514"/>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CCAF62-6A34-F256-04F8-9E7E58D16AE8}"/>
              </a:ext>
            </a:extLst>
          </p:cNvPr>
          <p:cNvSpPr>
            <a:spLocks noGrp="1"/>
          </p:cNvSpPr>
          <p:nvPr>
            <p:ph type="title"/>
          </p:nvPr>
        </p:nvSpPr>
        <p:spPr>
          <a:xfrm>
            <a:off x="838200" y="82296"/>
            <a:ext cx="10515600" cy="1325563"/>
          </a:xfrm>
        </p:spPr>
        <p:txBody>
          <a:bodyPr/>
          <a:lstStyle/>
          <a:p>
            <a:pPr algn="ctr"/>
            <a:r>
              <a:rPr lang="en-GB" dirty="0">
                <a:solidFill>
                  <a:srgbClr val="FF0000"/>
                </a:solidFill>
              </a:rPr>
              <a:t>Comparison of </a:t>
            </a:r>
            <a:r>
              <a:rPr lang="en-GB" dirty="0" err="1">
                <a:solidFill>
                  <a:srgbClr val="FF0000"/>
                </a:solidFill>
              </a:rPr>
              <a:t>Behavioral</a:t>
            </a:r>
            <a:r>
              <a:rPr lang="en-GB" dirty="0">
                <a:solidFill>
                  <a:srgbClr val="FF0000"/>
                </a:solidFill>
              </a:rPr>
              <a:t> and Psychological Scales</a:t>
            </a:r>
            <a:endParaRPr lang="en-SI" dirty="0">
              <a:solidFill>
                <a:srgbClr val="FF0000"/>
              </a:solidFill>
            </a:endParaRPr>
          </a:p>
        </p:txBody>
      </p:sp>
      <p:sp>
        <p:nvSpPr>
          <p:cNvPr id="3" name="Content Placeholder 2">
            <a:extLst>
              <a:ext uri="{FF2B5EF4-FFF2-40B4-BE49-F238E27FC236}">
                <a16:creationId xmlns:a16="http://schemas.microsoft.com/office/drawing/2014/main" id="{E78819B2-0823-4D84-77E2-75F7C8E5248D}"/>
              </a:ext>
            </a:extLst>
          </p:cNvPr>
          <p:cNvSpPr>
            <a:spLocks noGrp="1"/>
          </p:cNvSpPr>
          <p:nvPr>
            <p:ph idx="1"/>
          </p:nvPr>
        </p:nvSpPr>
        <p:spPr>
          <a:xfrm>
            <a:off x="838200" y="1166864"/>
            <a:ext cx="10515600" cy="4351338"/>
          </a:xfrm>
        </p:spPr>
        <p:txBody>
          <a:bodyPr>
            <a:normAutofit fontScale="85000" lnSpcReduction="10000"/>
          </a:bodyPr>
          <a:lstStyle/>
          <a:p>
            <a:r>
              <a:rPr lang="en-GB" b="1" dirty="0"/>
              <a:t>Clinical Applications:</a:t>
            </a:r>
            <a:endParaRPr lang="en-GB" dirty="0"/>
          </a:p>
          <a:p>
            <a:pPr>
              <a:buFont typeface="Arial" panose="020B0604020202020204" pitchFamily="34" charset="0"/>
              <a:buChar char="•"/>
            </a:pPr>
            <a:r>
              <a:rPr lang="en-GB" dirty="0"/>
              <a:t>Different scales offer unique insights into the neuropsychiatric symptoms of AD.</a:t>
            </a:r>
          </a:p>
          <a:p>
            <a:pPr>
              <a:buFont typeface="Arial" panose="020B0604020202020204" pitchFamily="34" charset="0"/>
              <a:buChar char="•"/>
            </a:pPr>
            <a:r>
              <a:rPr lang="en-GB" dirty="0"/>
              <a:t>HDRS and HARS are particularly useful for assessing depression and anxiety, while NPI-C provides a comprehensive overview of various neuropsychiatric symptoms.</a:t>
            </a:r>
          </a:p>
          <a:p>
            <a:r>
              <a:rPr lang="en-GB" b="1" dirty="0"/>
              <a:t>Limitations of Each Scale:</a:t>
            </a:r>
            <a:endParaRPr lang="en-GB" dirty="0"/>
          </a:p>
          <a:p>
            <a:pPr>
              <a:buFont typeface="Arial" panose="020B0604020202020204" pitchFamily="34" charset="0"/>
              <a:buChar char="•"/>
            </a:pPr>
            <a:r>
              <a:rPr lang="en-GB" dirty="0"/>
              <a:t>HDRS may miss non-verbal depressive symptoms in advanced AD.</a:t>
            </a:r>
          </a:p>
          <a:p>
            <a:pPr>
              <a:buFont typeface="Arial" panose="020B0604020202020204" pitchFamily="34" charset="0"/>
              <a:buChar char="•"/>
            </a:pPr>
            <a:r>
              <a:rPr lang="en-GB" dirty="0"/>
              <a:t>HARS, while effective, may require additional context from caregivers to fully capture anxiety symptoms in non-verbal or less communicative patients.</a:t>
            </a:r>
          </a:p>
          <a:p>
            <a:pPr>
              <a:buFont typeface="Arial" panose="020B0604020202020204" pitchFamily="34" charset="0"/>
              <a:buChar char="•"/>
            </a:pPr>
            <a:r>
              <a:rPr lang="en-GB" dirty="0"/>
              <a:t>NPI-C, though comprehensive, is time-consuming and requires skilled clinicians to administer and interpret.</a:t>
            </a:r>
          </a:p>
          <a:p>
            <a:endParaRPr lang="en-SI" dirty="0"/>
          </a:p>
        </p:txBody>
      </p:sp>
    </p:spTree>
    <p:extLst>
      <p:ext uri="{BB962C8B-B14F-4D97-AF65-F5344CB8AC3E}">
        <p14:creationId xmlns:p14="http://schemas.microsoft.com/office/powerpoint/2010/main" val="3609185742"/>
      </p:ext>
    </p:extLst>
  </p:cSld>
  <p:clrMapOvr>
    <a:masterClrMapping/>
  </p:clrMapOvr>
  <mc:AlternateContent xmlns:mc="http://schemas.openxmlformats.org/markup-compatibility/2006" xmlns:p14="http://schemas.microsoft.com/office/powerpoint/2010/main">
    <mc:Choice Requires="p14">
      <p:transition spd="slow" p14:dur="2000" advTm="122078"/>
    </mc:Choice>
    <mc:Fallback xmlns="">
      <p:transition spd="slow" advTm="122078"/>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00B48F-BDC9-5ACE-EFA4-D61FF0FF9D69}"/>
              </a:ext>
            </a:extLst>
          </p:cNvPr>
          <p:cNvSpPr>
            <a:spLocks noGrp="1"/>
          </p:cNvSpPr>
          <p:nvPr>
            <p:ph type="title"/>
          </p:nvPr>
        </p:nvSpPr>
        <p:spPr/>
        <p:txBody>
          <a:bodyPr/>
          <a:lstStyle/>
          <a:p>
            <a:pPr algn="ctr"/>
            <a:r>
              <a:rPr lang="en-GB" dirty="0" err="1">
                <a:solidFill>
                  <a:srgbClr val="FF0000"/>
                </a:solidFill>
              </a:rPr>
              <a:t>Behavioral</a:t>
            </a:r>
            <a:r>
              <a:rPr lang="en-GB" dirty="0">
                <a:solidFill>
                  <a:srgbClr val="FF0000"/>
                </a:solidFill>
              </a:rPr>
              <a:t> and Psychological Symptoms in AD</a:t>
            </a:r>
            <a:endParaRPr lang="en-SI" dirty="0">
              <a:solidFill>
                <a:srgbClr val="FF0000"/>
              </a:solidFill>
            </a:endParaRPr>
          </a:p>
        </p:txBody>
      </p:sp>
      <p:sp>
        <p:nvSpPr>
          <p:cNvPr id="3" name="Content Placeholder 2">
            <a:extLst>
              <a:ext uri="{FF2B5EF4-FFF2-40B4-BE49-F238E27FC236}">
                <a16:creationId xmlns:a16="http://schemas.microsoft.com/office/drawing/2014/main" id="{F4F36367-3802-6BC7-1A87-691802E90C4C}"/>
              </a:ext>
            </a:extLst>
          </p:cNvPr>
          <p:cNvSpPr>
            <a:spLocks noGrp="1"/>
          </p:cNvSpPr>
          <p:nvPr>
            <p:ph idx="1"/>
          </p:nvPr>
        </p:nvSpPr>
        <p:spPr/>
        <p:txBody>
          <a:bodyPr>
            <a:normAutofit/>
          </a:bodyPr>
          <a:lstStyle/>
          <a:p>
            <a:pPr>
              <a:buFont typeface="Arial" panose="020B0604020202020204" pitchFamily="34" charset="0"/>
              <a:buChar char="•"/>
            </a:pPr>
            <a:r>
              <a:rPr lang="en-GB" b="1" dirty="0" err="1"/>
              <a:t>Behavioral</a:t>
            </a:r>
            <a:r>
              <a:rPr lang="en-GB" b="1" dirty="0"/>
              <a:t> Symptoms:  </a:t>
            </a:r>
            <a:r>
              <a:rPr lang="en-GB" dirty="0" err="1"/>
              <a:t>Behavioral</a:t>
            </a:r>
            <a:r>
              <a:rPr lang="en-GB" dirty="0"/>
              <a:t> and psychological symptoms, also known as neuropsychiatric symptoms, are common in AD and can include agitation, depression, anxiety, hallucinations, and delusions.</a:t>
            </a:r>
          </a:p>
          <a:p>
            <a:pPr>
              <a:buFont typeface="Arial" panose="020B0604020202020204" pitchFamily="34" charset="0"/>
              <a:buChar char="•"/>
            </a:pPr>
            <a:r>
              <a:rPr lang="en-GB" dirty="0"/>
              <a:t>These symptoms significantly impact QoL of both patients and caregivers and are a major focus of clinical management in AD.</a:t>
            </a:r>
          </a:p>
          <a:p>
            <a:pPr>
              <a:buFont typeface="Arial" panose="020B0604020202020204" pitchFamily="34" charset="0"/>
              <a:buChar char="•"/>
            </a:pPr>
            <a:r>
              <a:rPr lang="en-GB" b="1" dirty="0"/>
              <a:t>Impact on Patient Care: </a:t>
            </a:r>
            <a:r>
              <a:rPr lang="en-GB" dirty="0" err="1"/>
              <a:t>Behavioral</a:t>
            </a:r>
            <a:r>
              <a:rPr lang="en-GB" dirty="0"/>
              <a:t> symptoms are often more distressing than cognitive symptoms and can lead to increased caregiver burden, earlier institutionalization, and greater healthcare costs.</a:t>
            </a:r>
          </a:p>
          <a:p>
            <a:pPr marL="0" indent="0">
              <a:buNone/>
            </a:pPr>
            <a:endParaRPr lang="en-SI" dirty="0"/>
          </a:p>
        </p:txBody>
      </p:sp>
    </p:spTree>
    <p:extLst>
      <p:ext uri="{BB962C8B-B14F-4D97-AF65-F5344CB8AC3E}">
        <p14:creationId xmlns:p14="http://schemas.microsoft.com/office/powerpoint/2010/main" val="3170113157"/>
      </p:ext>
    </p:extLst>
  </p:cSld>
  <p:clrMapOvr>
    <a:masterClrMapping/>
  </p:clrMapOvr>
  <mc:AlternateContent xmlns:mc="http://schemas.openxmlformats.org/markup-compatibility/2006" xmlns:p14="http://schemas.microsoft.com/office/powerpoint/2010/main">
    <mc:Choice Requires="p14">
      <p:transition spd="slow" p14:dur="2000" advTm="62536"/>
    </mc:Choice>
    <mc:Fallback xmlns="">
      <p:transition spd="slow" advTm="62536"/>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CCAF62-6A34-F256-04F8-9E7E58D16AE8}"/>
              </a:ext>
            </a:extLst>
          </p:cNvPr>
          <p:cNvSpPr>
            <a:spLocks noGrp="1"/>
          </p:cNvSpPr>
          <p:nvPr>
            <p:ph type="title"/>
          </p:nvPr>
        </p:nvSpPr>
        <p:spPr/>
        <p:txBody>
          <a:bodyPr/>
          <a:lstStyle/>
          <a:p>
            <a:pPr algn="ctr"/>
            <a:r>
              <a:rPr lang="en-GB" dirty="0">
                <a:solidFill>
                  <a:srgbClr val="FF0000"/>
                </a:solidFill>
              </a:rPr>
              <a:t>Comparison of </a:t>
            </a:r>
            <a:r>
              <a:rPr lang="en-GB" dirty="0" err="1">
                <a:solidFill>
                  <a:srgbClr val="FF0000"/>
                </a:solidFill>
              </a:rPr>
              <a:t>Behavioral</a:t>
            </a:r>
            <a:r>
              <a:rPr lang="en-GB" dirty="0">
                <a:solidFill>
                  <a:srgbClr val="FF0000"/>
                </a:solidFill>
              </a:rPr>
              <a:t> and Psychological Scales</a:t>
            </a:r>
            <a:endParaRPr lang="en-SI" dirty="0">
              <a:solidFill>
                <a:srgbClr val="FF0000"/>
              </a:solidFill>
            </a:endParaRPr>
          </a:p>
        </p:txBody>
      </p:sp>
      <p:sp>
        <p:nvSpPr>
          <p:cNvPr id="3" name="Content Placeholder 2">
            <a:extLst>
              <a:ext uri="{FF2B5EF4-FFF2-40B4-BE49-F238E27FC236}">
                <a16:creationId xmlns:a16="http://schemas.microsoft.com/office/drawing/2014/main" id="{E78819B2-0823-4D84-77E2-75F7C8E5248D}"/>
              </a:ext>
            </a:extLst>
          </p:cNvPr>
          <p:cNvSpPr>
            <a:spLocks noGrp="1"/>
          </p:cNvSpPr>
          <p:nvPr>
            <p:ph idx="1"/>
          </p:nvPr>
        </p:nvSpPr>
        <p:spPr>
          <a:xfrm>
            <a:off x="730045" y="547431"/>
            <a:ext cx="10515600" cy="4351338"/>
          </a:xfrm>
        </p:spPr>
        <p:txBody>
          <a:bodyPr/>
          <a:lstStyle/>
          <a:p>
            <a:pPr marL="0" indent="0">
              <a:buNone/>
            </a:pPr>
            <a:endParaRPr lang="en-GB" b="1" dirty="0"/>
          </a:p>
          <a:p>
            <a:pPr marL="0" indent="0">
              <a:buNone/>
            </a:pPr>
            <a:endParaRPr lang="en-GB" b="1" dirty="0"/>
          </a:p>
          <a:p>
            <a:pPr marL="0" indent="0">
              <a:buNone/>
            </a:pPr>
            <a:r>
              <a:rPr lang="en-GB" b="1" dirty="0"/>
              <a:t>Choosing the Appropriate Scale Based on Symptomatology:</a:t>
            </a:r>
            <a:endParaRPr lang="en-GB" dirty="0"/>
          </a:p>
          <a:p>
            <a:pPr>
              <a:buFont typeface="Arial" panose="020B0604020202020204" pitchFamily="34" charset="0"/>
              <a:buChar char="•"/>
            </a:pPr>
            <a:r>
              <a:rPr lang="en-GB" dirty="0"/>
              <a:t>The selection of scales should be based on the specific neuropsychiatric symptoms present in the patient.</a:t>
            </a:r>
          </a:p>
          <a:p>
            <a:pPr>
              <a:buFont typeface="Arial" panose="020B0604020202020204" pitchFamily="34" charset="0"/>
              <a:buChar char="•"/>
            </a:pPr>
            <a:r>
              <a:rPr lang="en-GB" dirty="0"/>
              <a:t>A combination of scales may be used to ensure a thorough assessment, particularly in complex cases where multiple symptoms overlap.</a:t>
            </a:r>
          </a:p>
          <a:p>
            <a:endParaRPr lang="en-SI" dirty="0"/>
          </a:p>
        </p:txBody>
      </p:sp>
    </p:spTree>
    <p:extLst>
      <p:ext uri="{BB962C8B-B14F-4D97-AF65-F5344CB8AC3E}">
        <p14:creationId xmlns:p14="http://schemas.microsoft.com/office/powerpoint/2010/main" val="209581465"/>
      </p:ext>
    </p:extLst>
  </p:cSld>
  <p:clrMapOvr>
    <a:masterClrMapping/>
  </p:clrMapOvr>
  <mc:AlternateContent xmlns:mc="http://schemas.openxmlformats.org/markup-compatibility/2006" xmlns:p14="http://schemas.microsoft.com/office/powerpoint/2010/main">
    <mc:Choice Requires="p14">
      <p:transition spd="slow" p14:dur="2000" advTm="60871"/>
    </mc:Choice>
    <mc:Fallback xmlns="">
      <p:transition spd="slow" advTm="60871"/>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6EE21F-29C7-F567-4411-A254E8B18F0F}"/>
              </a:ext>
            </a:extLst>
          </p:cNvPr>
          <p:cNvSpPr>
            <a:spLocks noGrp="1"/>
          </p:cNvSpPr>
          <p:nvPr>
            <p:ph type="title"/>
          </p:nvPr>
        </p:nvSpPr>
        <p:spPr>
          <a:xfrm>
            <a:off x="838200" y="82296"/>
            <a:ext cx="10515600" cy="1325563"/>
          </a:xfrm>
        </p:spPr>
        <p:txBody>
          <a:bodyPr/>
          <a:lstStyle/>
          <a:p>
            <a:pPr algn="ctr"/>
            <a:r>
              <a:rPr lang="en-GB" dirty="0">
                <a:solidFill>
                  <a:srgbClr val="FF0000"/>
                </a:solidFill>
              </a:rPr>
              <a:t>Importance of Assessing Quality of Life (QoL) in AD</a:t>
            </a:r>
            <a:endParaRPr lang="en-SI" dirty="0">
              <a:solidFill>
                <a:srgbClr val="FF0000"/>
              </a:solidFill>
            </a:endParaRPr>
          </a:p>
        </p:txBody>
      </p:sp>
      <p:sp>
        <p:nvSpPr>
          <p:cNvPr id="3" name="Content Placeholder 2">
            <a:extLst>
              <a:ext uri="{FF2B5EF4-FFF2-40B4-BE49-F238E27FC236}">
                <a16:creationId xmlns:a16="http://schemas.microsoft.com/office/drawing/2014/main" id="{1E3BF9A8-8906-ACBE-26FD-CCF0B33DB430}"/>
              </a:ext>
            </a:extLst>
          </p:cNvPr>
          <p:cNvSpPr>
            <a:spLocks noGrp="1"/>
          </p:cNvSpPr>
          <p:nvPr>
            <p:ph idx="1"/>
          </p:nvPr>
        </p:nvSpPr>
        <p:spPr>
          <a:xfrm>
            <a:off x="838200" y="1567963"/>
            <a:ext cx="10515600" cy="4351338"/>
          </a:xfrm>
        </p:spPr>
        <p:txBody>
          <a:bodyPr>
            <a:normAutofit/>
          </a:bodyPr>
          <a:lstStyle/>
          <a:p>
            <a:pPr>
              <a:buFont typeface="Arial" panose="020B0604020202020204" pitchFamily="34" charset="0"/>
              <a:buChar char="•"/>
            </a:pPr>
            <a:r>
              <a:rPr lang="en-GB" sz="2400" dirty="0"/>
              <a:t>Quality of life in AD patients is profoundly affected by cognitive impairments, loss of independence, and the burden of neuropsychiatric symptoms.</a:t>
            </a:r>
          </a:p>
          <a:p>
            <a:pPr>
              <a:buFont typeface="Arial" panose="020B0604020202020204" pitchFamily="34" charset="0"/>
              <a:buChar char="•"/>
            </a:pPr>
            <a:r>
              <a:rPr lang="en-GB" sz="2400" dirty="0"/>
              <a:t>Assessing QoL is essential to understand the overall impact of the disease beyond cognitive decline.</a:t>
            </a:r>
          </a:p>
          <a:p>
            <a:pPr>
              <a:buFont typeface="Arial" panose="020B0604020202020204" pitchFamily="34" charset="0"/>
              <a:buChar char="•"/>
            </a:pPr>
            <a:r>
              <a:rPr lang="en-GB" sz="2400" dirty="0"/>
              <a:t>Various scales have been developed to assess QoL in AD, each focusing on different aspects such as physical health, psychological well-being, social relationships, and environmental factors.</a:t>
            </a:r>
          </a:p>
          <a:p>
            <a:pPr>
              <a:buFont typeface="Arial" panose="020B0604020202020204" pitchFamily="34" charset="0"/>
              <a:buChar char="•"/>
            </a:pPr>
            <a:r>
              <a:rPr lang="en-GB" sz="2400" dirty="0"/>
              <a:t>These scales help to ensure that treatment approaches are holistic, addressing the broader needs of the patient.</a:t>
            </a:r>
          </a:p>
          <a:p>
            <a:endParaRPr lang="en-SI" sz="2400" dirty="0"/>
          </a:p>
        </p:txBody>
      </p:sp>
    </p:spTree>
    <p:extLst>
      <p:ext uri="{BB962C8B-B14F-4D97-AF65-F5344CB8AC3E}">
        <p14:creationId xmlns:p14="http://schemas.microsoft.com/office/powerpoint/2010/main" val="1237802434"/>
      </p:ext>
    </p:extLst>
  </p:cSld>
  <p:clrMapOvr>
    <a:masterClrMapping/>
  </p:clrMapOvr>
  <mc:AlternateContent xmlns:mc="http://schemas.openxmlformats.org/markup-compatibility/2006" xmlns:p14="http://schemas.microsoft.com/office/powerpoint/2010/main">
    <mc:Choice Requires="p14">
      <p:transition spd="slow" p14:dur="2000" advTm="101831"/>
    </mc:Choice>
    <mc:Fallback xmlns="">
      <p:transition spd="slow" advTm="101831"/>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2BD1C5-9B55-A758-7949-D18D4ECCDA66}"/>
              </a:ext>
            </a:extLst>
          </p:cNvPr>
          <p:cNvSpPr>
            <a:spLocks noGrp="1"/>
          </p:cNvSpPr>
          <p:nvPr>
            <p:ph type="title"/>
          </p:nvPr>
        </p:nvSpPr>
        <p:spPr>
          <a:xfrm>
            <a:off x="838200" y="158652"/>
            <a:ext cx="10515600" cy="1325563"/>
          </a:xfrm>
        </p:spPr>
        <p:txBody>
          <a:bodyPr/>
          <a:lstStyle/>
          <a:p>
            <a:pPr algn="ctr"/>
            <a:r>
              <a:rPr lang="en-GB" dirty="0">
                <a:solidFill>
                  <a:srgbClr val="FF0000"/>
                </a:solidFill>
              </a:rPr>
              <a:t>Quality of Life in Alzheimer’s Disease </a:t>
            </a:r>
            <a:br>
              <a:rPr lang="en-GB" dirty="0">
                <a:solidFill>
                  <a:srgbClr val="FF0000"/>
                </a:solidFill>
              </a:rPr>
            </a:br>
            <a:r>
              <a:rPr lang="en-GB" dirty="0">
                <a:solidFill>
                  <a:srgbClr val="FF0000"/>
                </a:solidFill>
              </a:rPr>
              <a:t>(QoL-AD) Scale</a:t>
            </a:r>
            <a:endParaRPr lang="en-SI" dirty="0">
              <a:solidFill>
                <a:srgbClr val="FF0000"/>
              </a:solidFill>
            </a:endParaRPr>
          </a:p>
        </p:txBody>
      </p:sp>
      <p:sp>
        <p:nvSpPr>
          <p:cNvPr id="3" name="Content Placeholder 2">
            <a:extLst>
              <a:ext uri="{FF2B5EF4-FFF2-40B4-BE49-F238E27FC236}">
                <a16:creationId xmlns:a16="http://schemas.microsoft.com/office/drawing/2014/main" id="{AB570A2A-9A2C-B095-E3CF-51E88D5FFE80}"/>
              </a:ext>
            </a:extLst>
          </p:cNvPr>
          <p:cNvSpPr>
            <a:spLocks noGrp="1"/>
          </p:cNvSpPr>
          <p:nvPr>
            <p:ph idx="1"/>
          </p:nvPr>
        </p:nvSpPr>
        <p:spPr>
          <a:xfrm>
            <a:off x="838200" y="1019379"/>
            <a:ext cx="10515600" cy="4351338"/>
          </a:xfrm>
        </p:spPr>
        <p:txBody>
          <a:bodyPr>
            <a:normAutofit lnSpcReduction="10000"/>
          </a:bodyPr>
          <a:lstStyle/>
          <a:p>
            <a:pPr marL="0" indent="0">
              <a:buNone/>
            </a:pPr>
            <a:endParaRPr lang="en-GB" b="1" dirty="0"/>
          </a:p>
          <a:p>
            <a:pPr marL="0" indent="0">
              <a:buNone/>
            </a:pPr>
            <a:r>
              <a:rPr lang="en-GB" dirty="0"/>
              <a:t>The QoL-AD is a specific quality of life (QoL) scale designed for use in individuals with Alzheimer's disease.</a:t>
            </a:r>
          </a:p>
          <a:p>
            <a:pPr>
              <a:buFont typeface="Arial" panose="020B0604020202020204" pitchFamily="34" charset="0"/>
              <a:buChar char="•"/>
            </a:pPr>
            <a:r>
              <a:rPr lang="en-GB" dirty="0"/>
              <a:t>It assesses the patient's perceived QoL across various domains, including physical health, mood, relationships, and ability to participate in activities.</a:t>
            </a:r>
          </a:p>
          <a:p>
            <a:pPr>
              <a:buFont typeface="Arial" panose="020B0604020202020204" pitchFamily="34" charset="0"/>
              <a:buChar char="•"/>
            </a:pPr>
            <a:r>
              <a:rPr lang="en-GB" b="1" dirty="0"/>
              <a:t>Structure and </a:t>
            </a:r>
            <a:r>
              <a:rPr lang="en-GB" b="1" dirty="0" err="1"/>
              <a:t>Scoring:</a:t>
            </a:r>
            <a:r>
              <a:rPr lang="en-GB" dirty="0" err="1"/>
              <a:t>The</a:t>
            </a:r>
            <a:r>
              <a:rPr lang="en-GB" dirty="0"/>
              <a:t> QoL-AD consists of 13 items, each rated on a 4-point scale from 1 (poor) to 4 (excellent).</a:t>
            </a:r>
          </a:p>
          <a:p>
            <a:pPr>
              <a:buFont typeface="Arial" panose="020B0604020202020204" pitchFamily="34" charset="0"/>
              <a:buChar char="•"/>
            </a:pPr>
            <a:r>
              <a:rPr lang="en-GB" dirty="0"/>
              <a:t>Both patient and caregiver versions are available, allowing for a comprehensive assessment of QoL from multiple perspectives.</a:t>
            </a:r>
          </a:p>
          <a:p>
            <a:endParaRPr lang="en-SI" dirty="0"/>
          </a:p>
        </p:txBody>
      </p:sp>
    </p:spTree>
    <p:extLst>
      <p:ext uri="{BB962C8B-B14F-4D97-AF65-F5344CB8AC3E}">
        <p14:creationId xmlns:p14="http://schemas.microsoft.com/office/powerpoint/2010/main" val="1979943804"/>
      </p:ext>
    </p:extLst>
  </p:cSld>
  <p:clrMapOvr>
    <a:masterClrMapping/>
  </p:clrMapOvr>
  <mc:AlternateContent xmlns:mc="http://schemas.openxmlformats.org/markup-compatibility/2006" xmlns:p14="http://schemas.microsoft.com/office/powerpoint/2010/main">
    <mc:Choice Requires="p14">
      <p:transition spd="slow" p14:dur="2000" advTm="83283"/>
    </mc:Choice>
    <mc:Fallback xmlns="">
      <p:transition spd="slow" advTm="83283"/>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2BD1C5-9B55-A758-7949-D18D4ECCDA66}"/>
              </a:ext>
            </a:extLst>
          </p:cNvPr>
          <p:cNvSpPr>
            <a:spLocks noGrp="1"/>
          </p:cNvSpPr>
          <p:nvPr>
            <p:ph type="title"/>
          </p:nvPr>
        </p:nvSpPr>
        <p:spPr>
          <a:xfrm>
            <a:off x="838200" y="82296"/>
            <a:ext cx="10515600" cy="1325563"/>
          </a:xfrm>
        </p:spPr>
        <p:txBody>
          <a:bodyPr/>
          <a:lstStyle/>
          <a:p>
            <a:pPr algn="ctr"/>
            <a:r>
              <a:rPr lang="en-GB" dirty="0">
                <a:solidFill>
                  <a:srgbClr val="FF0000"/>
                </a:solidFill>
              </a:rPr>
              <a:t>Quality of Life in Alzheimer’s Disease </a:t>
            </a:r>
            <a:br>
              <a:rPr lang="en-GB" dirty="0">
                <a:solidFill>
                  <a:srgbClr val="FF0000"/>
                </a:solidFill>
              </a:rPr>
            </a:br>
            <a:r>
              <a:rPr lang="en-GB" dirty="0">
                <a:solidFill>
                  <a:srgbClr val="FF0000"/>
                </a:solidFill>
              </a:rPr>
              <a:t>(QoL-AD) Scale</a:t>
            </a:r>
            <a:endParaRPr lang="en-SI" dirty="0">
              <a:solidFill>
                <a:srgbClr val="FF0000"/>
              </a:solidFill>
            </a:endParaRPr>
          </a:p>
        </p:txBody>
      </p:sp>
      <p:sp>
        <p:nvSpPr>
          <p:cNvPr id="3" name="Content Placeholder 2">
            <a:extLst>
              <a:ext uri="{FF2B5EF4-FFF2-40B4-BE49-F238E27FC236}">
                <a16:creationId xmlns:a16="http://schemas.microsoft.com/office/drawing/2014/main" id="{AB570A2A-9A2C-B095-E3CF-51E88D5FFE80}"/>
              </a:ext>
            </a:extLst>
          </p:cNvPr>
          <p:cNvSpPr>
            <a:spLocks noGrp="1"/>
          </p:cNvSpPr>
          <p:nvPr>
            <p:ph idx="1"/>
          </p:nvPr>
        </p:nvSpPr>
        <p:spPr>
          <a:xfrm>
            <a:off x="916357" y="1102017"/>
            <a:ext cx="10515600" cy="4351338"/>
          </a:xfrm>
        </p:spPr>
        <p:txBody>
          <a:bodyPr>
            <a:normAutofit fontScale="92500"/>
          </a:bodyPr>
          <a:lstStyle/>
          <a:p>
            <a:pPr marL="0" indent="0">
              <a:buNone/>
            </a:pPr>
            <a:endParaRPr lang="en-GB" b="1" dirty="0"/>
          </a:p>
          <a:p>
            <a:pPr marL="0" indent="0">
              <a:buNone/>
            </a:pPr>
            <a:r>
              <a:rPr lang="en-GB" b="1" dirty="0"/>
              <a:t>Application in Clinical </a:t>
            </a:r>
            <a:r>
              <a:rPr lang="en-GB" b="1" dirty="0" err="1"/>
              <a:t>Practice:</a:t>
            </a:r>
            <a:r>
              <a:rPr lang="en-GB" dirty="0" err="1"/>
              <a:t>The</a:t>
            </a:r>
            <a:r>
              <a:rPr lang="en-GB" dirty="0"/>
              <a:t> QoL-AD is used to evaluate the impact of AD on the patient's quality of life and to monitor changes over time.</a:t>
            </a:r>
          </a:p>
          <a:p>
            <a:pPr>
              <a:buFont typeface="Arial" panose="020B0604020202020204" pitchFamily="34" charset="0"/>
              <a:buChar char="•"/>
            </a:pPr>
            <a:r>
              <a:rPr lang="en-GB" dirty="0"/>
              <a:t>It is also useful in assessing the effectiveness of interventions aimed at improving QoL in AD patients.</a:t>
            </a:r>
          </a:p>
          <a:p>
            <a:pPr marL="0" indent="0">
              <a:buNone/>
            </a:pPr>
            <a:endParaRPr lang="en-GB" b="1" dirty="0"/>
          </a:p>
          <a:p>
            <a:pPr marL="0" indent="0">
              <a:buNone/>
            </a:pPr>
            <a:r>
              <a:rPr lang="en-GB" b="1" dirty="0"/>
              <a:t>Advantages and </a:t>
            </a:r>
            <a:r>
              <a:rPr lang="en-GB" b="1" dirty="0" err="1"/>
              <a:t>Limitations:</a:t>
            </a:r>
            <a:r>
              <a:rPr lang="en-GB" dirty="0" err="1"/>
              <a:t>The</a:t>
            </a:r>
            <a:r>
              <a:rPr lang="en-GB" dirty="0"/>
              <a:t> QoL-AD is easy to administer and provides valuable insights into the patient's subjective experience of their condition.</a:t>
            </a:r>
          </a:p>
          <a:p>
            <a:pPr>
              <a:buFont typeface="Arial" panose="020B0604020202020204" pitchFamily="34" charset="0"/>
              <a:buChar char="•"/>
            </a:pPr>
            <a:r>
              <a:rPr lang="en-GB" dirty="0"/>
              <a:t>However, its reliability may be affected by the patient's cognitive impairment, particularly in more advanced stages of AD.</a:t>
            </a:r>
          </a:p>
          <a:p>
            <a:endParaRPr lang="en-SI" dirty="0"/>
          </a:p>
        </p:txBody>
      </p:sp>
    </p:spTree>
    <p:extLst>
      <p:ext uri="{BB962C8B-B14F-4D97-AF65-F5344CB8AC3E}">
        <p14:creationId xmlns:p14="http://schemas.microsoft.com/office/powerpoint/2010/main" val="403241763"/>
      </p:ext>
    </p:extLst>
  </p:cSld>
  <p:clrMapOvr>
    <a:masterClrMapping/>
  </p:clrMapOvr>
  <mc:AlternateContent xmlns:mc="http://schemas.openxmlformats.org/markup-compatibility/2006" xmlns:p14="http://schemas.microsoft.com/office/powerpoint/2010/main">
    <mc:Choice Requires="p14">
      <p:transition spd="slow" p14:dur="2000" advTm="93973"/>
    </mc:Choice>
    <mc:Fallback xmlns="">
      <p:transition spd="slow" advTm="93973"/>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2BD1C5-9B55-A758-7949-D18D4ECCDA66}"/>
              </a:ext>
            </a:extLst>
          </p:cNvPr>
          <p:cNvSpPr>
            <a:spLocks noGrp="1"/>
          </p:cNvSpPr>
          <p:nvPr>
            <p:ph type="title"/>
          </p:nvPr>
        </p:nvSpPr>
        <p:spPr>
          <a:xfrm>
            <a:off x="838200" y="82296"/>
            <a:ext cx="10515600" cy="1325563"/>
          </a:xfrm>
        </p:spPr>
        <p:txBody>
          <a:bodyPr/>
          <a:lstStyle/>
          <a:p>
            <a:pPr algn="ctr"/>
            <a:r>
              <a:rPr lang="en-GB" dirty="0">
                <a:solidFill>
                  <a:srgbClr val="FF0000"/>
                </a:solidFill>
              </a:rPr>
              <a:t>Quality of Life in Alzheimer’s Disease </a:t>
            </a:r>
            <a:br>
              <a:rPr lang="en-GB" dirty="0">
                <a:solidFill>
                  <a:srgbClr val="FF0000"/>
                </a:solidFill>
              </a:rPr>
            </a:br>
            <a:r>
              <a:rPr lang="en-GB" dirty="0">
                <a:solidFill>
                  <a:srgbClr val="FF0000"/>
                </a:solidFill>
              </a:rPr>
              <a:t>(QoL-AD) Scale</a:t>
            </a:r>
            <a:endParaRPr lang="en-SI" dirty="0">
              <a:solidFill>
                <a:srgbClr val="FF0000"/>
              </a:solidFill>
            </a:endParaRPr>
          </a:p>
        </p:txBody>
      </p:sp>
      <p:sp>
        <p:nvSpPr>
          <p:cNvPr id="3" name="Content Placeholder 2">
            <a:extLst>
              <a:ext uri="{FF2B5EF4-FFF2-40B4-BE49-F238E27FC236}">
                <a16:creationId xmlns:a16="http://schemas.microsoft.com/office/drawing/2014/main" id="{AB570A2A-9A2C-B095-E3CF-51E88D5FFE80}"/>
              </a:ext>
            </a:extLst>
          </p:cNvPr>
          <p:cNvSpPr>
            <a:spLocks noGrp="1"/>
          </p:cNvSpPr>
          <p:nvPr>
            <p:ph idx="1"/>
          </p:nvPr>
        </p:nvSpPr>
        <p:spPr>
          <a:xfrm>
            <a:off x="838200" y="1617125"/>
            <a:ext cx="10515600" cy="4351338"/>
          </a:xfrm>
        </p:spPr>
        <p:txBody>
          <a:bodyPr/>
          <a:lstStyle/>
          <a:p>
            <a:pPr>
              <a:buFont typeface="Arial" panose="020B0604020202020204" pitchFamily="34" charset="0"/>
              <a:buChar char="•"/>
            </a:pPr>
            <a:r>
              <a:rPr lang="en-GB" b="1" dirty="0"/>
              <a:t>Example 1:</a:t>
            </a:r>
            <a:r>
              <a:rPr lang="en-GB" dirty="0"/>
              <a:t> The patient is asked how much they enjoy their meals. They rate their enjoyment as low, contributing to their QoL-AD score.</a:t>
            </a:r>
          </a:p>
          <a:p>
            <a:pPr>
              <a:buFont typeface="Arial" panose="020B0604020202020204" pitchFamily="34" charset="0"/>
              <a:buChar char="•"/>
            </a:pPr>
            <a:r>
              <a:rPr lang="en-GB" b="1" dirty="0"/>
              <a:t>Example 2:</a:t>
            </a:r>
            <a:r>
              <a:rPr lang="en-GB" dirty="0"/>
              <a:t> The caregiver is asked about the patient’s engagement in social activities. They report that the patient rarely participates, which lowers the QoL-AD score.</a:t>
            </a:r>
          </a:p>
          <a:p>
            <a:pPr>
              <a:buFont typeface="Arial" panose="020B0604020202020204" pitchFamily="34" charset="0"/>
              <a:buChar char="•"/>
            </a:pPr>
            <a:r>
              <a:rPr lang="en-GB" b="1" dirty="0"/>
              <a:t>Example 3:</a:t>
            </a:r>
            <a:r>
              <a:rPr lang="en-GB" dirty="0"/>
              <a:t> The patient is asked to rate their overall happiness. They rate it as moderate, reflecting a mixed perception of their quality of life.</a:t>
            </a:r>
            <a:endParaRPr lang="en-SI" dirty="0"/>
          </a:p>
        </p:txBody>
      </p:sp>
    </p:spTree>
    <p:extLst>
      <p:ext uri="{BB962C8B-B14F-4D97-AF65-F5344CB8AC3E}">
        <p14:creationId xmlns:p14="http://schemas.microsoft.com/office/powerpoint/2010/main" val="1159974021"/>
      </p:ext>
    </p:extLst>
  </p:cSld>
  <p:clrMapOvr>
    <a:masterClrMapping/>
  </p:clrMapOvr>
  <mc:AlternateContent xmlns:mc="http://schemas.openxmlformats.org/markup-compatibility/2006" xmlns:p14="http://schemas.microsoft.com/office/powerpoint/2010/main">
    <mc:Choice Requires="p14">
      <p:transition spd="slow" p14:dur="2000" advTm="90676"/>
    </mc:Choice>
    <mc:Fallback xmlns="">
      <p:transition spd="slow" advTm="90676"/>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56B937-B112-6A05-A68E-134F6F6962B4}"/>
              </a:ext>
            </a:extLst>
          </p:cNvPr>
          <p:cNvSpPr>
            <a:spLocks noGrp="1"/>
          </p:cNvSpPr>
          <p:nvPr>
            <p:ph type="title"/>
          </p:nvPr>
        </p:nvSpPr>
        <p:spPr>
          <a:xfrm>
            <a:off x="838200" y="82296"/>
            <a:ext cx="10515600" cy="1325563"/>
          </a:xfrm>
        </p:spPr>
        <p:txBody>
          <a:bodyPr/>
          <a:lstStyle/>
          <a:p>
            <a:pPr algn="ctr"/>
            <a:r>
              <a:rPr lang="en-GB" dirty="0">
                <a:solidFill>
                  <a:srgbClr val="FF0000"/>
                </a:solidFill>
              </a:rPr>
              <a:t>Dementia Quality of Life Instrument (DEMQOL)</a:t>
            </a:r>
            <a:endParaRPr lang="en-SI" dirty="0">
              <a:solidFill>
                <a:srgbClr val="FF0000"/>
              </a:solidFill>
            </a:endParaRPr>
          </a:p>
        </p:txBody>
      </p:sp>
      <p:sp>
        <p:nvSpPr>
          <p:cNvPr id="3" name="Content Placeholder 2">
            <a:extLst>
              <a:ext uri="{FF2B5EF4-FFF2-40B4-BE49-F238E27FC236}">
                <a16:creationId xmlns:a16="http://schemas.microsoft.com/office/drawing/2014/main" id="{12E57DC6-D9C2-314B-B4F4-2D8A76686A79}"/>
              </a:ext>
            </a:extLst>
          </p:cNvPr>
          <p:cNvSpPr>
            <a:spLocks noGrp="1"/>
          </p:cNvSpPr>
          <p:nvPr>
            <p:ph idx="1"/>
          </p:nvPr>
        </p:nvSpPr>
        <p:spPr>
          <a:xfrm>
            <a:off x="838200" y="1395666"/>
            <a:ext cx="10891684" cy="4351338"/>
          </a:xfrm>
        </p:spPr>
        <p:txBody>
          <a:bodyPr>
            <a:normAutofit/>
          </a:bodyPr>
          <a:lstStyle/>
          <a:p>
            <a:pPr marL="0" indent="0">
              <a:buNone/>
            </a:pPr>
            <a:r>
              <a:rPr lang="en-GB" sz="2400" dirty="0"/>
              <a:t>DEMQOL is a validated instrument designed to assess the quality of life in individuals with dementia, including AD.</a:t>
            </a:r>
          </a:p>
          <a:p>
            <a:pPr>
              <a:buFont typeface="Arial" panose="020B0604020202020204" pitchFamily="34" charset="0"/>
              <a:buChar char="•"/>
            </a:pPr>
            <a:r>
              <a:rPr lang="en-GB" sz="2400" dirty="0"/>
              <a:t>It includes both self-reported and proxy-reported versions to capture perspectives from both the patient and caregiver.</a:t>
            </a:r>
          </a:p>
          <a:p>
            <a:pPr marL="0" indent="0">
              <a:buNone/>
            </a:pPr>
            <a:endParaRPr lang="en-GB" sz="2400" b="1" dirty="0"/>
          </a:p>
          <a:p>
            <a:pPr marL="0" indent="0">
              <a:buNone/>
            </a:pPr>
            <a:r>
              <a:rPr lang="en-GB" sz="2400" b="1" dirty="0"/>
              <a:t>Scoring and Relevance in AD:</a:t>
            </a:r>
            <a:endParaRPr lang="en-GB" sz="2400" dirty="0"/>
          </a:p>
          <a:p>
            <a:pPr>
              <a:buFont typeface="Arial" panose="020B0604020202020204" pitchFamily="34" charset="0"/>
              <a:buChar char="•"/>
            </a:pPr>
            <a:r>
              <a:rPr lang="en-GB" sz="2400" dirty="0"/>
              <a:t>DEMQOL covers domains such as daily activities, memory, and well-being, with scores indicating the overall quality of life.</a:t>
            </a:r>
          </a:p>
          <a:p>
            <a:pPr>
              <a:buFont typeface="Arial" panose="020B0604020202020204" pitchFamily="34" charset="0"/>
              <a:buChar char="•"/>
            </a:pPr>
            <a:r>
              <a:rPr lang="en-GB" sz="2400" dirty="0"/>
              <a:t>It is particularly relevant for moderate to severe stages of AD,                                      where patients may have difficulty communicating their needs.</a:t>
            </a:r>
          </a:p>
          <a:p>
            <a:endParaRPr lang="en-SI" sz="2400" dirty="0"/>
          </a:p>
        </p:txBody>
      </p:sp>
    </p:spTree>
    <p:extLst>
      <p:ext uri="{BB962C8B-B14F-4D97-AF65-F5344CB8AC3E}">
        <p14:creationId xmlns:p14="http://schemas.microsoft.com/office/powerpoint/2010/main" val="1279028274"/>
      </p:ext>
    </p:extLst>
  </p:cSld>
  <p:clrMapOvr>
    <a:masterClrMapping/>
  </p:clrMapOvr>
  <mc:AlternateContent xmlns:mc="http://schemas.openxmlformats.org/markup-compatibility/2006" xmlns:p14="http://schemas.microsoft.com/office/powerpoint/2010/main">
    <mc:Choice Requires="p14">
      <p:transition spd="slow" p14:dur="2000" advTm="85893"/>
    </mc:Choice>
    <mc:Fallback xmlns="">
      <p:transition spd="slow" advTm="85893"/>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56B937-B112-6A05-A68E-134F6F6962B4}"/>
              </a:ext>
            </a:extLst>
          </p:cNvPr>
          <p:cNvSpPr>
            <a:spLocks noGrp="1"/>
          </p:cNvSpPr>
          <p:nvPr>
            <p:ph type="title"/>
          </p:nvPr>
        </p:nvSpPr>
        <p:spPr>
          <a:xfrm>
            <a:off x="838200" y="82296"/>
            <a:ext cx="10515600" cy="1325563"/>
          </a:xfrm>
        </p:spPr>
        <p:txBody>
          <a:bodyPr/>
          <a:lstStyle/>
          <a:p>
            <a:pPr algn="ctr"/>
            <a:r>
              <a:rPr lang="en-GB" dirty="0">
                <a:solidFill>
                  <a:srgbClr val="FF0000"/>
                </a:solidFill>
              </a:rPr>
              <a:t>Dementia Quality of Life Instrument (DEMQOL)</a:t>
            </a:r>
            <a:endParaRPr lang="en-SI" dirty="0">
              <a:solidFill>
                <a:srgbClr val="FF0000"/>
              </a:solidFill>
            </a:endParaRPr>
          </a:p>
        </p:txBody>
      </p:sp>
      <p:sp>
        <p:nvSpPr>
          <p:cNvPr id="3" name="Content Placeholder 2">
            <a:extLst>
              <a:ext uri="{FF2B5EF4-FFF2-40B4-BE49-F238E27FC236}">
                <a16:creationId xmlns:a16="http://schemas.microsoft.com/office/drawing/2014/main" id="{12E57DC6-D9C2-314B-B4F4-2D8A76686A79}"/>
              </a:ext>
            </a:extLst>
          </p:cNvPr>
          <p:cNvSpPr>
            <a:spLocks noGrp="1"/>
          </p:cNvSpPr>
          <p:nvPr>
            <p:ph idx="1"/>
          </p:nvPr>
        </p:nvSpPr>
        <p:spPr>
          <a:xfrm>
            <a:off x="838200" y="950554"/>
            <a:ext cx="10515600" cy="4351338"/>
          </a:xfrm>
        </p:spPr>
        <p:txBody>
          <a:bodyPr/>
          <a:lstStyle/>
          <a:p>
            <a:pPr marL="0" indent="0">
              <a:buNone/>
            </a:pPr>
            <a:endParaRPr lang="en-GB" b="1" dirty="0"/>
          </a:p>
          <a:p>
            <a:pPr marL="0" indent="0">
              <a:buNone/>
            </a:pPr>
            <a:endParaRPr lang="en-GB" b="1" dirty="0"/>
          </a:p>
          <a:p>
            <a:pPr marL="0" indent="0">
              <a:buNone/>
            </a:pPr>
            <a:r>
              <a:rPr lang="en-GB" b="1" dirty="0"/>
              <a:t>Use in Clinical and Research Settings:</a:t>
            </a:r>
            <a:endParaRPr lang="en-GB" dirty="0"/>
          </a:p>
          <a:p>
            <a:pPr>
              <a:buFont typeface="Arial" panose="020B0604020202020204" pitchFamily="34" charset="0"/>
              <a:buChar char="•"/>
            </a:pPr>
            <a:r>
              <a:rPr lang="en-GB" dirty="0"/>
              <a:t>DEMQOL is used to monitor the progression of AD and the effectiveness of interventions on quality of life.</a:t>
            </a:r>
          </a:p>
          <a:p>
            <a:pPr>
              <a:buFont typeface="Arial" panose="020B0604020202020204" pitchFamily="34" charset="0"/>
              <a:buChar char="•"/>
            </a:pPr>
            <a:r>
              <a:rPr lang="en-GB" dirty="0"/>
              <a:t>It provides valuable insights into the patient’s and caregiver’s experience, aiding in the development of more patient-</a:t>
            </a:r>
            <a:r>
              <a:rPr lang="en-GB" dirty="0" err="1"/>
              <a:t>centered</a:t>
            </a:r>
            <a:r>
              <a:rPr lang="en-GB" dirty="0"/>
              <a:t> care strategies.</a:t>
            </a:r>
          </a:p>
          <a:p>
            <a:endParaRPr lang="en-SI" dirty="0"/>
          </a:p>
        </p:txBody>
      </p:sp>
    </p:spTree>
    <p:extLst>
      <p:ext uri="{BB962C8B-B14F-4D97-AF65-F5344CB8AC3E}">
        <p14:creationId xmlns:p14="http://schemas.microsoft.com/office/powerpoint/2010/main" val="3956828684"/>
      </p:ext>
    </p:extLst>
  </p:cSld>
  <p:clrMapOvr>
    <a:masterClrMapping/>
  </p:clrMapOvr>
  <mc:AlternateContent xmlns:mc="http://schemas.openxmlformats.org/markup-compatibility/2006" xmlns:p14="http://schemas.microsoft.com/office/powerpoint/2010/main">
    <mc:Choice Requires="p14">
      <p:transition spd="slow" p14:dur="2000" advTm="65801"/>
    </mc:Choice>
    <mc:Fallback xmlns="">
      <p:transition spd="slow" advTm="65801"/>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56B937-B112-6A05-A68E-134F6F6962B4}"/>
              </a:ext>
            </a:extLst>
          </p:cNvPr>
          <p:cNvSpPr>
            <a:spLocks noGrp="1"/>
          </p:cNvSpPr>
          <p:nvPr>
            <p:ph type="title"/>
          </p:nvPr>
        </p:nvSpPr>
        <p:spPr>
          <a:xfrm>
            <a:off x="838200" y="82296"/>
            <a:ext cx="10515600" cy="1325563"/>
          </a:xfrm>
        </p:spPr>
        <p:txBody>
          <a:bodyPr/>
          <a:lstStyle/>
          <a:p>
            <a:pPr algn="ctr"/>
            <a:r>
              <a:rPr lang="en-GB" dirty="0">
                <a:solidFill>
                  <a:srgbClr val="FF0000"/>
                </a:solidFill>
              </a:rPr>
              <a:t>Dementia Quality of Life Instrument (DEMQOL)</a:t>
            </a:r>
            <a:endParaRPr lang="en-SI" dirty="0">
              <a:solidFill>
                <a:srgbClr val="FF0000"/>
              </a:solidFill>
            </a:endParaRPr>
          </a:p>
        </p:txBody>
      </p:sp>
      <p:sp>
        <p:nvSpPr>
          <p:cNvPr id="3" name="Content Placeholder 2">
            <a:extLst>
              <a:ext uri="{FF2B5EF4-FFF2-40B4-BE49-F238E27FC236}">
                <a16:creationId xmlns:a16="http://schemas.microsoft.com/office/drawing/2014/main" id="{12E57DC6-D9C2-314B-B4F4-2D8A76686A79}"/>
              </a:ext>
            </a:extLst>
          </p:cNvPr>
          <p:cNvSpPr>
            <a:spLocks noGrp="1"/>
          </p:cNvSpPr>
          <p:nvPr>
            <p:ph idx="1"/>
          </p:nvPr>
        </p:nvSpPr>
        <p:spPr>
          <a:xfrm>
            <a:off x="838200" y="1253331"/>
            <a:ext cx="10515600" cy="4351338"/>
          </a:xfrm>
        </p:spPr>
        <p:txBody>
          <a:bodyPr/>
          <a:lstStyle/>
          <a:p>
            <a:r>
              <a:rPr lang="en-GB" b="1" dirty="0"/>
              <a:t>Example 1:</a:t>
            </a:r>
            <a:r>
              <a:rPr lang="en-GB" dirty="0"/>
              <a:t> The patient is asked about their feelings of safety. They express concern about being alone, which is reflected in a lower DEMQOL score.</a:t>
            </a:r>
          </a:p>
          <a:p>
            <a:r>
              <a:rPr lang="en-GB" b="1" dirty="0"/>
              <a:t>Example 2:</a:t>
            </a:r>
            <a:r>
              <a:rPr lang="en-GB" dirty="0"/>
              <a:t> The caregiver provides input on the patient’s ability to enjoy leisure activities. They note a decline in interest, contributing to a lower DEMQOL score.</a:t>
            </a:r>
          </a:p>
          <a:p>
            <a:r>
              <a:rPr lang="en-GB" b="1" dirty="0"/>
              <a:t>Example 3:</a:t>
            </a:r>
            <a:r>
              <a:rPr lang="en-GB" dirty="0"/>
              <a:t> The patient is asked how they feel about their current living situation. They express dissatisfaction, which negatively impacts their DEMQOL score.</a:t>
            </a:r>
            <a:endParaRPr lang="en-SI" dirty="0"/>
          </a:p>
        </p:txBody>
      </p:sp>
    </p:spTree>
    <p:extLst>
      <p:ext uri="{BB962C8B-B14F-4D97-AF65-F5344CB8AC3E}">
        <p14:creationId xmlns:p14="http://schemas.microsoft.com/office/powerpoint/2010/main" val="1154173616"/>
      </p:ext>
    </p:extLst>
  </p:cSld>
  <p:clrMapOvr>
    <a:masterClrMapping/>
  </p:clrMapOvr>
  <mc:AlternateContent xmlns:mc="http://schemas.openxmlformats.org/markup-compatibility/2006" xmlns:p14="http://schemas.microsoft.com/office/powerpoint/2010/main">
    <mc:Choice Requires="p14">
      <p:transition spd="slow" p14:dur="2000" advTm="86229"/>
    </mc:Choice>
    <mc:Fallback xmlns="">
      <p:transition spd="slow" advTm="86229"/>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0BE8F9-7C9B-CD70-462E-48E4D1069D82}"/>
              </a:ext>
            </a:extLst>
          </p:cNvPr>
          <p:cNvSpPr>
            <a:spLocks noGrp="1"/>
          </p:cNvSpPr>
          <p:nvPr>
            <p:ph type="title"/>
          </p:nvPr>
        </p:nvSpPr>
        <p:spPr>
          <a:xfrm>
            <a:off x="838200" y="82296"/>
            <a:ext cx="10515600" cy="1325563"/>
          </a:xfrm>
        </p:spPr>
        <p:txBody>
          <a:bodyPr/>
          <a:lstStyle/>
          <a:p>
            <a:pPr algn="ctr"/>
            <a:r>
              <a:rPr lang="en-GB" dirty="0">
                <a:solidFill>
                  <a:srgbClr val="FF0000"/>
                </a:solidFill>
              </a:rPr>
              <a:t>Alzheimer’s Disease-Related Quality of Life (ADRQL)</a:t>
            </a:r>
            <a:endParaRPr lang="en-SI" dirty="0">
              <a:solidFill>
                <a:srgbClr val="FF0000"/>
              </a:solidFill>
            </a:endParaRPr>
          </a:p>
        </p:txBody>
      </p:sp>
      <p:sp>
        <p:nvSpPr>
          <p:cNvPr id="3" name="Content Placeholder 2">
            <a:extLst>
              <a:ext uri="{FF2B5EF4-FFF2-40B4-BE49-F238E27FC236}">
                <a16:creationId xmlns:a16="http://schemas.microsoft.com/office/drawing/2014/main" id="{628DEBC8-1736-E29F-6AEF-9CCA4F3FF9C5}"/>
              </a:ext>
            </a:extLst>
          </p:cNvPr>
          <p:cNvSpPr>
            <a:spLocks noGrp="1"/>
          </p:cNvSpPr>
          <p:nvPr>
            <p:ph idx="1"/>
          </p:nvPr>
        </p:nvSpPr>
        <p:spPr>
          <a:xfrm>
            <a:off x="838200" y="1253331"/>
            <a:ext cx="10515600" cy="4351338"/>
          </a:xfrm>
        </p:spPr>
        <p:txBody>
          <a:bodyPr>
            <a:normAutofit lnSpcReduction="10000"/>
          </a:bodyPr>
          <a:lstStyle/>
          <a:p>
            <a:pPr marL="0" indent="0">
              <a:buNone/>
            </a:pPr>
            <a:r>
              <a:rPr lang="en-GB" b="1" dirty="0"/>
              <a:t>Components of ADRQL:</a:t>
            </a:r>
            <a:endParaRPr lang="en-GB" dirty="0"/>
          </a:p>
          <a:p>
            <a:pPr>
              <a:buFont typeface="Arial" panose="020B0604020202020204" pitchFamily="34" charset="0"/>
              <a:buChar char="•"/>
            </a:pPr>
            <a:r>
              <a:rPr lang="en-GB" dirty="0"/>
              <a:t>ADRQL is a caregiver-reported measure that focuses on the specific quality of life issues related to AD.</a:t>
            </a:r>
          </a:p>
          <a:p>
            <a:pPr>
              <a:buFont typeface="Arial" panose="020B0604020202020204" pitchFamily="34" charset="0"/>
              <a:buChar char="•"/>
            </a:pPr>
            <a:r>
              <a:rPr lang="en-GB" dirty="0"/>
              <a:t>It assesses domains such as memory, mood, physical health, and social interactions.</a:t>
            </a:r>
          </a:p>
          <a:p>
            <a:pPr marL="0" indent="0">
              <a:buNone/>
            </a:pPr>
            <a:r>
              <a:rPr lang="en-GB" b="1" dirty="0"/>
              <a:t>Application:</a:t>
            </a:r>
            <a:endParaRPr lang="en-GB" dirty="0"/>
          </a:p>
          <a:p>
            <a:pPr>
              <a:buFont typeface="Arial" panose="020B0604020202020204" pitchFamily="34" charset="0"/>
              <a:buChar char="•"/>
            </a:pPr>
            <a:r>
              <a:rPr lang="en-GB" dirty="0"/>
              <a:t>ADRQL is used in both clinical and research settings to evaluate the impact of AD on patients and their caregivers.</a:t>
            </a:r>
          </a:p>
          <a:p>
            <a:pPr>
              <a:buFont typeface="Arial" panose="020B0604020202020204" pitchFamily="34" charset="0"/>
              <a:buChar char="•"/>
            </a:pPr>
            <a:r>
              <a:rPr lang="en-GB" dirty="0"/>
              <a:t>It is particularly useful in advanced stages of AD, where patients may be unable to self-report.</a:t>
            </a:r>
          </a:p>
          <a:p>
            <a:endParaRPr lang="en-SI" dirty="0"/>
          </a:p>
        </p:txBody>
      </p:sp>
    </p:spTree>
    <p:extLst>
      <p:ext uri="{BB962C8B-B14F-4D97-AF65-F5344CB8AC3E}">
        <p14:creationId xmlns:p14="http://schemas.microsoft.com/office/powerpoint/2010/main" val="3052519120"/>
      </p:ext>
    </p:extLst>
  </p:cSld>
  <p:clrMapOvr>
    <a:masterClrMapping/>
  </p:clrMapOvr>
  <mc:AlternateContent xmlns:mc="http://schemas.openxmlformats.org/markup-compatibility/2006" xmlns:p14="http://schemas.microsoft.com/office/powerpoint/2010/main">
    <mc:Choice Requires="p14">
      <p:transition spd="slow" p14:dur="2000" advTm="90110"/>
    </mc:Choice>
    <mc:Fallback xmlns="">
      <p:transition spd="slow" advTm="90110"/>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0BE8F9-7C9B-CD70-462E-48E4D1069D82}"/>
              </a:ext>
            </a:extLst>
          </p:cNvPr>
          <p:cNvSpPr>
            <a:spLocks noGrp="1"/>
          </p:cNvSpPr>
          <p:nvPr>
            <p:ph type="title"/>
          </p:nvPr>
        </p:nvSpPr>
        <p:spPr/>
        <p:txBody>
          <a:bodyPr/>
          <a:lstStyle/>
          <a:p>
            <a:pPr algn="ctr"/>
            <a:r>
              <a:rPr lang="en-GB" dirty="0">
                <a:solidFill>
                  <a:srgbClr val="FF0000"/>
                </a:solidFill>
              </a:rPr>
              <a:t>Alzheimer’s Disease-Related Quality of Life (ADRQL)</a:t>
            </a:r>
            <a:endParaRPr lang="en-SI" dirty="0">
              <a:solidFill>
                <a:srgbClr val="FF0000"/>
              </a:solidFill>
            </a:endParaRPr>
          </a:p>
        </p:txBody>
      </p:sp>
      <p:sp>
        <p:nvSpPr>
          <p:cNvPr id="3" name="Content Placeholder 2">
            <a:extLst>
              <a:ext uri="{FF2B5EF4-FFF2-40B4-BE49-F238E27FC236}">
                <a16:creationId xmlns:a16="http://schemas.microsoft.com/office/drawing/2014/main" id="{628DEBC8-1736-E29F-6AEF-9CCA4F3FF9C5}"/>
              </a:ext>
            </a:extLst>
          </p:cNvPr>
          <p:cNvSpPr>
            <a:spLocks noGrp="1"/>
          </p:cNvSpPr>
          <p:nvPr>
            <p:ph idx="1"/>
          </p:nvPr>
        </p:nvSpPr>
        <p:spPr/>
        <p:txBody>
          <a:bodyPr/>
          <a:lstStyle/>
          <a:p>
            <a:endParaRPr lang="en-GB" b="1" dirty="0"/>
          </a:p>
          <a:p>
            <a:pPr marL="0" indent="0">
              <a:buNone/>
            </a:pPr>
            <a:r>
              <a:rPr lang="en-GB" b="1" dirty="0"/>
              <a:t>Use in Assessing Patient and Caregiver Perspectives:</a:t>
            </a:r>
            <a:endParaRPr lang="en-GB" dirty="0"/>
          </a:p>
          <a:p>
            <a:pPr>
              <a:buFont typeface="Arial" panose="020B0604020202020204" pitchFamily="34" charset="0"/>
              <a:buChar char="•"/>
            </a:pPr>
            <a:r>
              <a:rPr lang="en-GB" dirty="0"/>
              <a:t>The scale helps to identify areas where interventions can improve not only the patient’s quality of life but also reduce caregiver burden.</a:t>
            </a:r>
          </a:p>
          <a:p>
            <a:pPr>
              <a:buFont typeface="Arial" panose="020B0604020202020204" pitchFamily="34" charset="0"/>
              <a:buChar char="•"/>
            </a:pPr>
            <a:r>
              <a:rPr lang="en-GB" dirty="0"/>
              <a:t>It is a valuable tool for holistic care planning, ensuring that both the patient’s and caregiver’s needs are addressed.</a:t>
            </a:r>
          </a:p>
          <a:p>
            <a:endParaRPr lang="en-SI" dirty="0"/>
          </a:p>
        </p:txBody>
      </p:sp>
    </p:spTree>
    <p:extLst>
      <p:ext uri="{BB962C8B-B14F-4D97-AF65-F5344CB8AC3E}">
        <p14:creationId xmlns:p14="http://schemas.microsoft.com/office/powerpoint/2010/main" val="1290819689"/>
      </p:ext>
    </p:extLst>
  </p:cSld>
  <p:clrMapOvr>
    <a:masterClrMapping/>
  </p:clrMapOvr>
  <mc:AlternateContent xmlns:mc="http://schemas.openxmlformats.org/markup-compatibility/2006" xmlns:p14="http://schemas.microsoft.com/office/powerpoint/2010/main">
    <mc:Choice Requires="p14">
      <p:transition spd="slow" p14:dur="2000" advTm="76923"/>
    </mc:Choice>
    <mc:Fallback xmlns="">
      <p:transition spd="slow" advTm="76923"/>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00B48F-BDC9-5ACE-EFA4-D61FF0FF9D69}"/>
              </a:ext>
            </a:extLst>
          </p:cNvPr>
          <p:cNvSpPr>
            <a:spLocks noGrp="1"/>
          </p:cNvSpPr>
          <p:nvPr>
            <p:ph type="title"/>
          </p:nvPr>
        </p:nvSpPr>
        <p:spPr/>
        <p:txBody>
          <a:bodyPr/>
          <a:lstStyle/>
          <a:p>
            <a:pPr algn="ctr"/>
            <a:r>
              <a:rPr lang="en-GB" dirty="0" err="1">
                <a:solidFill>
                  <a:srgbClr val="FF0000"/>
                </a:solidFill>
              </a:rPr>
              <a:t>Behavioral</a:t>
            </a:r>
            <a:r>
              <a:rPr lang="en-GB" dirty="0">
                <a:solidFill>
                  <a:srgbClr val="FF0000"/>
                </a:solidFill>
              </a:rPr>
              <a:t> and Psychological Symptoms in AD</a:t>
            </a:r>
            <a:endParaRPr lang="en-SI" dirty="0">
              <a:solidFill>
                <a:srgbClr val="FF0000"/>
              </a:solidFill>
            </a:endParaRPr>
          </a:p>
        </p:txBody>
      </p:sp>
      <p:sp>
        <p:nvSpPr>
          <p:cNvPr id="3" name="Content Placeholder 2">
            <a:extLst>
              <a:ext uri="{FF2B5EF4-FFF2-40B4-BE49-F238E27FC236}">
                <a16:creationId xmlns:a16="http://schemas.microsoft.com/office/drawing/2014/main" id="{F4F36367-3802-6BC7-1A87-691802E90C4C}"/>
              </a:ext>
            </a:extLst>
          </p:cNvPr>
          <p:cNvSpPr>
            <a:spLocks noGrp="1"/>
          </p:cNvSpPr>
          <p:nvPr>
            <p:ph idx="1"/>
          </p:nvPr>
        </p:nvSpPr>
        <p:spPr/>
        <p:txBody>
          <a:bodyPr/>
          <a:lstStyle/>
          <a:p>
            <a:pPr>
              <a:buFont typeface="Arial" panose="020B0604020202020204" pitchFamily="34" charset="0"/>
              <a:buChar char="•"/>
            </a:pPr>
            <a:endParaRPr lang="en-GB" b="1" dirty="0"/>
          </a:p>
          <a:p>
            <a:pPr>
              <a:buFont typeface="Arial" panose="020B0604020202020204" pitchFamily="34" charset="0"/>
              <a:buChar char="•"/>
            </a:pPr>
            <a:endParaRPr lang="en-GB" b="1" dirty="0"/>
          </a:p>
          <a:p>
            <a:pPr>
              <a:buFont typeface="Arial" panose="020B0604020202020204" pitchFamily="34" charset="0"/>
              <a:buChar char="•"/>
            </a:pPr>
            <a:r>
              <a:rPr lang="en-GB" b="1" dirty="0"/>
              <a:t>Role of </a:t>
            </a:r>
            <a:r>
              <a:rPr lang="en-GB" b="1" dirty="0" err="1"/>
              <a:t>Behavioral</a:t>
            </a:r>
            <a:r>
              <a:rPr lang="en-GB" b="1" dirty="0"/>
              <a:t> </a:t>
            </a:r>
            <a:r>
              <a:rPr lang="en-GB" b="1" dirty="0" err="1"/>
              <a:t>Scales:</a:t>
            </a:r>
            <a:r>
              <a:rPr lang="en-GB" dirty="0" err="1"/>
              <a:t>Behavioral</a:t>
            </a:r>
            <a:r>
              <a:rPr lang="en-GB" dirty="0"/>
              <a:t> scales provide a standardized method for assessing the severity and impact of neuropsychiatric symptoms in AD.</a:t>
            </a:r>
          </a:p>
          <a:p>
            <a:pPr>
              <a:buFont typeface="Arial" panose="020B0604020202020204" pitchFamily="34" charset="0"/>
              <a:buChar char="•"/>
            </a:pPr>
            <a:r>
              <a:rPr lang="en-GB" dirty="0"/>
              <a:t>They are used to guide treatment decisions, monitor the effectiveness of interventions, and evaluate changes over time.</a:t>
            </a:r>
          </a:p>
          <a:p>
            <a:pPr marL="0" indent="0">
              <a:buNone/>
            </a:pPr>
            <a:endParaRPr lang="en-SI" dirty="0"/>
          </a:p>
        </p:txBody>
      </p:sp>
    </p:spTree>
    <p:extLst>
      <p:ext uri="{BB962C8B-B14F-4D97-AF65-F5344CB8AC3E}">
        <p14:creationId xmlns:p14="http://schemas.microsoft.com/office/powerpoint/2010/main" val="370636504"/>
      </p:ext>
    </p:extLst>
  </p:cSld>
  <p:clrMapOvr>
    <a:masterClrMapping/>
  </p:clrMapOvr>
  <mc:AlternateContent xmlns:mc="http://schemas.openxmlformats.org/markup-compatibility/2006" xmlns:p14="http://schemas.microsoft.com/office/powerpoint/2010/main">
    <mc:Choice Requires="p14">
      <p:transition spd="slow" p14:dur="2000" advTm="42696"/>
    </mc:Choice>
    <mc:Fallback xmlns="">
      <p:transition spd="slow" advTm="42696"/>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0BE8F9-7C9B-CD70-462E-48E4D1069D82}"/>
              </a:ext>
            </a:extLst>
          </p:cNvPr>
          <p:cNvSpPr>
            <a:spLocks noGrp="1"/>
          </p:cNvSpPr>
          <p:nvPr>
            <p:ph type="title"/>
          </p:nvPr>
        </p:nvSpPr>
        <p:spPr/>
        <p:txBody>
          <a:bodyPr/>
          <a:lstStyle/>
          <a:p>
            <a:pPr algn="ctr"/>
            <a:r>
              <a:rPr lang="en-GB" dirty="0">
                <a:solidFill>
                  <a:srgbClr val="FF0000"/>
                </a:solidFill>
              </a:rPr>
              <a:t>Alzheimer’s Disease-Related Quality of Life (ADRQL)</a:t>
            </a:r>
            <a:endParaRPr lang="en-SI" dirty="0">
              <a:solidFill>
                <a:srgbClr val="FF0000"/>
              </a:solidFill>
            </a:endParaRPr>
          </a:p>
        </p:txBody>
      </p:sp>
      <p:sp>
        <p:nvSpPr>
          <p:cNvPr id="3" name="Content Placeholder 2">
            <a:extLst>
              <a:ext uri="{FF2B5EF4-FFF2-40B4-BE49-F238E27FC236}">
                <a16:creationId xmlns:a16="http://schemas.microsoft.com/office/drawing/2014/main" id="{628DEBC8-1736-E29F-6AEF-9CCA4F3FF9C5}"/>
              </a:ext>
            </a:extLst>
          </p:cNvPr>
          <p:cNvSpPr>
            <a:spLocks noGrp="1"/>
          </p:cNvSpPr>
          <p:nvPr>
            <p:ph idx="1"/>
          </p:nvPr>
        </p:nvSpPr>
        <p:spPr>
          <a:xfrm>
            <a:off x="838200" y="1253331"/>
            <a:ext cx="10515600" cy="4351338"/>
          </a:xfrm>
        </p:spPr>
        <p:txBody>
          <a:bodyPr/>
          <a:lstStyle/>
          <a:p>
            <a:endParaRPr lang="en-GB" b="1" dirty="0"/>
          </a:p>
          <a:p>
            <a:r>
              <a:rPr lang="en-GB" b="1" dirty="0"/>
              <a:t>Example 1:</a:t>
            </a:r>
            <a:r>
              <a:rPr lang="en-GB" dirty="0"/>
              <a:t> The caregiver reports that the patient often seems frustrated during daily activities. This observation leads to a lower ADRQL score.</a:t>
            </a:r>
          </a:p>
          <a:p>
            <a:r>
              <a:rPr lang="en-GB" b="1" dirty="0"/>
              <a:t>Example 2:</a:t>
            </a:r>
            <a:r>
              <a:rPr lang="en-GB" dirty="0"/>
              <a:t> The patient is noted to frequently express anger or irritability. This </a:t>
            </a:r>
            <a:r>
              <a:rPr lang="en-GB" dirty="0" err="1"/>
              <a:t>behavior</a:t>
            </a:r>
            <a:r>
              <a:rPr lang="en-GB" dirty="0"/>
              <a:t> contributes to a lower score on the ADRQL.</a:t>
            </a:r>
          </a:p>
          <a:p>
            <a:r>
              <a:rPr lang="en-GB" b="1" dirty="0"/>
              <a:t>Example 3:</a:t>
            </a:r>
            <a:r>
              <a:rPr lang="en-GB" dirty="0"/>
              <a:t> The caregiver observes that the patient no longer enjoys interacting with family members. This lack of social engagement is reflected in the ADRQL score.</a:t>
            </a:r>
            <a:endParaRPr lang="en-SI" dirty="0"/>
          </a:p>
        </p:txBody>
      </p:sp>
    </p:spTree>
    <p:extLst>
      <p:ext uri="{BB962C8B-B14F-4D97-AF65-F5344CB8AC3E}">
        <p14:creationId xmlns:p14="http://schemas.microsoft.com/office/powerpoint/2010/main" val="696168437"/>
      </p:ext>
    </p:extLst>
  </p:cSld>
  <p:clrMapOvr>
    <a:masterClrMapping/>
  </p:clrMapOvr>
  <mc:AlternateContent xmlns:mc="http://schemas.openxmlformats.org/markup-compatibility/2006" xmlns:p14="http://schemas.microsoft.com/office/powerpoint/2010/main">
    <mc:Choice Requires="p14">
      <p:transition spd="slow" p14:dur="2000" advTm="96336"/>
    </mc:Choice>
    <mc:Fallback xmlns="">
      <p:transition spd="slow" advTm="96336"/>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ACE4CB-439F-1D31-3432-19A39EE2984B}"/>
              </a:ext>
            </a:extLst>
          </p:cNvPr>
          <p:cNvSpPr>
            <a:spLocks noGrp="1"/>
          </p:cNvSpPr>
          <p:nvPr>
            <p:ph type="title"/>
          </p:nvPr>
        </p:nvSpPr>
        <p:spPr>
          <a:xfrm>
            <a:off x="838200" y="82296"/>
            <a:ext cx="10515600" cy="1325563"/>
          </a:xfrm>
        </p:spPr>
        <p:txBody>
          <a:bodyPr/>
          <a:lstStyle/>
          <a:p>
            <a:pPr algn="ctr"/>
            <a:r>
              <a:rPr lang="en-GB" dirty="0">
                <a:solidFill>
                  <a:srgbClr val="FF0000"/>
                </a:solidFill>
              </a:rPr>
              <a:t>Quality of Life in Late-Stage Dementia (QUALID) Scale</a:t>
            </a:r>
            <a:endParaRPr lang="en-SI" dirty="0">
              <a:solidFill>
                <a:srgbClr val="FF0000"/>
              </a:solidFill>
            </a:endParaRPr>
          </a:p>
        </p:txBody>
      </p:sp>
      <p:sp>
        <p:nvSpPr>
          <p:cNvPr id="3" name="Content Placeholder 2">
            <a:extLst>
              <a:ext uri="{FF2B5EF4-FFF2-40B4-BE49-F238E27FC236}">
                <a16:creationId xmlns:a16="http://schemas.microsoft.com/office/drawing/2014/main" id="{470605F3-3DFD-6F1F-403C-4C15D3FDF0B5}"/>
              </a:ext>
            </a:extLst>
          </p:cNvPr>
          <p:cNvSpPr>
            <a:spLocks noGrp="1"/>
          </p:cNvSpPr>
          <p:nvPr>
            <p:ph idx="1"/>
          </p:nvPr>
        </p:nvSpPr>
        <p:spPr>
          <a:xfrm>
            <a:off x="769373" y="1253331"/>
            <a:ext cx="11068665" cy="4075753"/>
          </a:xfrm>
        </p:spPr>
        <p:txBody>
          <a:bodyPr>
            <a:normAutofit fontScale="92500" lnSpcReduction="20000"/>
          </a:bodyPr>
          <a:lstStyle/>
          <a:p>
            <a:pPr marL="0" indent="0">
              <a:buNone/>
            </a:pPr>
            <a:r>
              <a:rPr lang="en-GB" b="1" dirty="0"/>
              <a:t>Focus on Advanced AD:</a:t>
            </a:r>
            <a:endParaRPr lang="en-GB" dirty="0"/>
          </a:p>
          <a:p>
            <a:pPr>
              <a:buFont typeface="Arial" panose="020B0604020202020204" pitchFamily="34" charset="0"/>
              <a:buChar char="•"/>
            </a:pPr>
            <a:r>
              <a:rPr lang="en-GB" dirty="0"/>
              <a:t>The QUALID scale is specifically designed for use in late-stage dementia, where traditional quality of life measures may not be applicable.</a:t>
            </a:r>
          </a:p>
          <a:p>
            <a:pPr>
              <a:buFont typeface="Arial" panose="020B0604020202020204" pitchFamily="34" charset="0"/>
              <a:buChar char="•"/>
            </a:pPr>
            <a:r>
              <a:rPr lang="en-GB" dirty="0"/>
              <a:t>It assesses observable </a:t>
            </a:r>
            <a:r>
              <a:rPr lang="en-GB" dirty="0" err="1"/>
              <a:t>behaviors</a:t>
            </a:r>
            <a:r>
              <a:rPr lang="en-GB" dirty="0"/>
              <a:t> and interactions that indicate the patient’s well-being.</a:t>
            </a:r>
          </a:p>
          <a:p>
            <a:pPr marL="0" indent="0">
              <a:buNone/>
            </a:pPr>
            <a:r>
              <a:rPr lang="en-GB" b="1" dirty="0"/>
              <a:t>Application and Scoring:</a:t>
            </a:r>
            <a:endParaRPr lang="en-GB" dirty="0"/>
          </a:p>
          <a:p>
            <a:pPr>
              <a:buFont typeface="Arial" panose="020B0604020202020204" pitchFamily="34" charset="0"/>
              <a:buChar char="•"/>
            </a:pPr>
            <a:r>
              <a:rPr lang="en-GB" dirty="0"/>
              <a:t>The scale includes items such as facial expressions, social interaction, and response to the environment, with scoring based on frequency of positive or negative </a:t>
            </a:r>
            <a:r>
              <a:rPr lang="en-GB" dirty="0" err="1"/>
              <a:t>behaviors</a:t>
            </a:r>
            <a:r>
              <a:rPr lang="en-GB" dirty="0"/>
              <a:t>.</a:t>
            </a:r>
          </a:p>
          <a:p>
            <a:pPr>
              <a:buFont typeface="Arial" panose="020B0604020202020204" pitchFamily="34" charset="0"/>
              <a:buChar char="•"/>
            </a:pPr>
            <a:r>
              <a:rPr lang="en-GB" dirty="0"/>
              <a:t>It provides a practical tool for caregivers and clinicians to monitor                    quality of life in patients who may not be able to communicate verbally.</a:t>
            </a:r>
          </a:p>
          <a:p>
            <a:endParaRPr lang="en-SI" dirty="0"/>
          </a:p>
        </p:txBody>
      </p:sp>
    </p:spTree>
    <p:extLst>
      <p:ext uri="{BB962C8B-B14F-4D97-AF65-F5344CB8AC3E}">
        <p14:creationId xmlns:p14="http://schemas.microsoft.com/office/powerpoint/2010/main" val="1470528617"/>
      </p:ext>
    </p:extLst>
  </p:cSld>
  <p:clrMapOvr>
    <a:masterClrMapping/>
  </p:clrMapOvr>
  <mc:AlternateContent xmlns:mc="http://schemas.openxmlformats.org/markup-compatibility/2006" xmlns:p14="http://schemas.microsoft.com/office/powerpoint/2010/main">
    <mc:Choice Requires="p14">
      <p:transition spd="slow" p14:dur="2000" advTm="95171"/>
    </mc:Choice>
    <mc:Fallback xmlns="">
      <p:transition spd="slow" advTm="95171"/>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ACE4CB-439F-1D31-3432-19A39EE2984B}"/>
              </a:ext>
            </a:extLst>
          </p:cNvPr>
          <p:cNvSpPr>
            <a:spLocks noGrp="1"/>
          </p:cNvSpPr>
          <p:nvPr>
            <p:ph type="title"/>
          </p:nvPr>
        </p:nvSpPr>
        <p:spPr/>
        <p:txBody>
          <a:bodyPr/>
          <a:lstStyle/>
          <a:p>
            <a:pPr algn="ctr"/>
            <a:r>
              <a:rPr lang="en-GB" dirty="0">
                <a:solidFill>
                  <a:srgbClr val="FF0000"/>
                </a:solidFill>
              </a:rPr>
              <a:t>Quality of Life in Late-Stage Dementia (QUALID) Scale</a:t>
            </a:r>
            <a:endParaRPr lang="en-SI" dirty="0">
              <a:solidFill>
                <a:srgbClr val="FF0000"/>
              </a:solidFill>
            </a:endParaRPr>
          </a:p>
        </p:txBody>
      </p:sp>
      <p:sp>
        <p:nvSpPr>
          <p:cNvPr id="3" name="Content Placeholder 2">
            <a:extLst>
              <a:ext uri="{FF2B5EF4-FFF2-40B4-BE49-F238E27FC236}">
                <a16:creationId xmlns:a16="http://schemas.microsoft.com/office/drawing/2014/main" id="{470605F3-3DFD-6F1F-403C-4C15D3FDF0B5}"/>
              </a:ext>
            </a:extLst>
          </p:cNvPr>
          <p:cNvSpPr>
            <a:spLocks noGrp="1"/>
          </p:cNvSpPr>
          <p:nvPr>
            <p:ph idx="1"/>
          </p:nvPr>
        </p:nvSpPr>
        <p:spPr/>
        <p:txBody>
          <a:bodyPr>
            <a:normAutofit/>
          </a:bodyPr>
          <a:lstStyle/>
          <a:p>
            <a:endParaRPr lang="en-GB" b="1" dirty="0"/>
          </a:p>
          <a:p>
            <a:pPr marL="0" indent="0">
              <a:buNone/>
            </a:pPr>
            <a:r>
              <a:rPr lang="en-GB" b="1" dirty="0"/>
              <a:t>Relevance in Palliative Care Settings:</a:t>
            </a:r>
            <a:endParaRPr lang="en-GB" dirty="0"/>
          </a:p>
          <a:p>
            <a:pPr>
              <a:buFont typeface="Arial" panose="020B0604020202020204" pitchFamily="34" charset="0"/>
              <a:buChar char="•"/>
            </a:pPr>
            <a:r>
              <a:rPr lang="en-GB" dirty="0"/>
              <a:t>QUALID is often used in palliative care settings to ensure that interventions are aligned with the patient’s comfort and dignity in the final stages of life.</a:t>
            </a:r>
          </a:p>
          <a:p>
            <a:pPr>
              <a:buFont typeface="Arial" panose="020B0604020202020204" pitchFamily="34" charset="0"/>
              <a:buChar char="•"/>
            </a:pPr>
            <a:r>
              <a:rPr lang="en-GB" dirty="0"/>
              <a:t>It is a valuable tool for guiding care decisions that prioritize quality of life over aggressive interventions.</a:t>
            </a:r>
          </a:p>
          <a:p>
            <a:pPr marL="0" indent="0">
              <a:buNone/>
            </a:pPr>
            <a:endParaRPr lang="en-SI" dirty="0"/>
          </a:p>
        </p:txBody>
      </p:sp>
    </p:spTree>
    <p:extLst>
      <p:ext uri="{BB962C8B-B14F-4D97-AF65-F5344CB8AC3E}">
        <p14:creationId xmlns:p14="http://schemas.microsoft.com/office/powerpoint/2010/main" val="559633663"/>
      </p:ext>
    </p:extLst>
  </p:cSld>
  <p:clrMapOvr>
    <a:masterClrMapping/>
  </p:clrMapOvr>
  <mc:AlternateContent xmlns:mc="http://schemas.openxmlformats.org/markup-compatibility/2006" xmlns:p14="http://schemas.microsoft.com/office/powerpoint/2010/main">
    <mc:Choice Requires="p14">
      <p:transition spd="slow" p14:dur="2000" advTm="51448"/>
    </mc:Choice>
    <mc:Fallback xmlns="">
      <p:transition spd="slow" advTm="51448"/>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ACE4CB-439F-1D31-3432-19A39EE2984B}"/>
              </a:ext>
            </a:extLst>
          </p:cNvPr>
          <p:cNvSpPr>
            <a:spLocks noGrp="1"/>
          </p:cNvSpPr>
          <p:nvPr>
            <p:ph type="title"/>
          </p:nvPr>
        </p:nvSpPr>
        <p:spPr/>
        <p:txBody>
          <a:bodyPr/>
          <a:lstStyle/>
          <a:p>
            <a:pPr algn="ctr"/>
            <a:r>
              <a:rPr lang="en-GB" dirty="0">
                <a:solidFill>
                  <a:srgbClr val="FF0000"/>
                </a:solidFill>
              </a:rPr>
              <a:t>Quality of Life in Late-Stage Dementia (QUALID) Scale</a:t>
            </a:r>
            <a:endParaRPr lang="en-SI" dirty="0">
              <a:solidFill>
                <a:srgbClr val="FF0000"/>
              </a:solidFill>
            </a:endParaRPr>
          </a:p>
        </p:txBody>
      </p:sp>
      <p:sp>
        <p:nvSpPr>
          <p:cNvPr id="3" name="Content Placeholder 2">
            <a:extLst>
              <a:ext uri="{FF2B5EF4-FFF2-40B4-BE49-F238E27FC236}">
                <a16:creationId xmlns:a16="http://schemas.microsoft.com/office/drawing/2014/main" id="{470605F3-3DFD-6F1F-403C-4C15D3FDF0B5}"/>
              </a:ext>
            </a:extLst>
          </p:cNvPr>
          <p:cNvSpPr>
            <a:spLocks noGrp="1"/>
          </p:cNvSpPr>
          <p:nvPr>
            <p:ph idx="1"/>
          </p:nvPr>
        </p:nvSpPr>
        <p:spPr>
          <a:xfrm>
            <a:off x="838200" y="1690692"/>
            <a:ext cx="10515600" cy="4351338"/>
          </a:xfrm>
        </p:spPr>
        <p:txBody>
          <a:bodyPr/>
          <a:lstStyle/>
          <a:p>
            <a:pPr>
              <a:buFont typeface="+mj-lt"/>
              <a:buAutoNum type="arabicPeriod" startAt="24"/>
            </a:pPr>
            <a:endParaRPr lang="en-GB" dirty="0"/>
          </a:p>
          <a:p>
            <a:pPr marL="457189" lvl="1" indent="0">
              <a:buNone/>
            </a:pPr>
            <a:r>
              <a:rPr lang="en-GB" b="1" dirty="0"/>
              <a:t>Example 1:</a:t>
            </a:r>
            <a:r>
              <a:rPr lang="en-GB" dirty="0"/>
              <a:t> The patient is observed to frequently grimace or show signs of discomfort. These </a:t>
            </a:r>
            <a:r>
              <a:rPr lang="en-GB" dirty="0" err="1"/>
              <a:t>behaviors</a:t>
            </a:r>
            <a:r>
              <a:rPr lang="en-GB" dirty="0"/>
              <a:t> are scored on the QUALID scale, indicating a lower quality of life.</a:t>
            </a:r>
          </a:p>
          <a:p>
            <a:pPr marL="457189" lvl="1" indent="0">
              <a:buNone/>
            </a:pPr>
            <a:r>
              <a:rPr lang="en-GB" b="1" dirty="0"/>
              <a:t>Example 2:</a:t>
            </a:r>
            <a:r>
              <a:rPr lang="en-GB" dirty="0"/>
              <a:t> The caregiver reports that the patient often refuses food. This </a:t>
            </a:r>
            <a:r>
              <a:rPr lang="en-GB" dirty="0" err="1"/>
              <a:t>behavior</a:t>
            </a:r>
            <a:r>
              <a:rPr lang="en-GB" dirty="0"/>
              <a:t> is rated on the QUALID, contributing to a lower score.</a:t>
            </a:r>
          </a:p>
          <a:p>
            <a:pPr marL="457189" lvl="1" indent="0">
              <a:buNone/>
            </a:pPr>
            <a:r>
              <a:rPr lang="en-GB" b="1" dirty="0"/>
              <a:t>Example 3:</a:t>
            </a:r>
            <a:r>
              <a:rPr lang="en-GB" dirty="0"/>
              <a:t> The patient is seen to be unresponsive to visitors or social interactions. This lack of engagement is scored on the QUALID, reflecting a lower quality of life.</a:t>
            </a:r>
          </a:p>
          <a:p>
            <a:endParaRPr lang="en-SI" dirty="0"/>
          </a:p>
        </p:txBody>
      </p:sp>
    </p:spTree>
    <p:extLst>
      <p:ext uri="{BB962C8B-B14F-4D97-AF65-F5344CB8AC3E}">
        <p14:creationId xmlns:p14="http://schemas.microsoft.com/office/powerpoint/2010/main" val="810294269"/>
      </p:ext>
    </p:extLst>
  </p:cSld>
  <p:clrMapOvr>
    <a:masterClrMapping/>
  </p:clrMapOvr>
  <mc:AlternateContent xmlns:mc="http://schemas.openxmlformats.org/markup-compatibility/2006" xmlns:p14="http://schemas.microsoft.com/office/powerpoint/2010/main">
    <mc:Choice Requires="p14">
      <p:transition spd="slow" p14:dur="2000" advTm="90845"/>
    </mc:Choice>
    <mc:Fallback xmlns="">
      <p:transition spd="slow" advTm="90845"/>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C6EDE4-2530-77FB-8451-BACE10641E3D}"/>
              </a:ext>
            </a:extLst>
          </p:cNvPr>
          <p:cNvSpPr>
            <a:spLocks noGrp="1"/>
          </p:cNvSpPr>
          <p:nvPr>
            <p:ph type="title"/>
          </p:nvPr>
        </p:nvSpPr>
        <p:spPr>
          <a:xfrm>
            <a:off x="838200" y="82296"/>
            <a:ext cx="10515600" cy="1325563"/>
          </a:xfrm>
        </p:spPr>
        <p:txBody>
          <a:bodyPr/>
          <a:lstStyle/>
          <a:p>
            <a:pPr algn="ctr"/>
            <a:r>
              <a:rPr lang="en-GB" dirty="0">
                <a:solidFill>
                  <a:srgbClr val="FF0000"/>
                </a:solidFill>
              </a:rPr>
              <a:t>Comparison of QoL Scales</a:t>
            </a:r>
            <a:endParaRPr lang="en-SI" dirty="0">
              <a:solidFill>
                <a:srgbClr val="FF0000"/>
              </a:solidFill>
            </a:endParaRPr>
          </a:p>
        </p:txBody>
      </p:sp>
      <p:sp>
        <p:nvSpPr>
          <p:cNvPr id="3" name="Content Placeholder 2">
            <a:extLst>
              <a:ext uri="{FF2B5EF4-FFF2-40B4-BE49-F238E27FC236}">
                <a16:creationId xmlns:a16="http://schemas.microsoft.com/office/drawing/2014/main" id="{71607203-8FD2-FEE5-FE37-6DFE4B51FD5E}"/>
              </a:ext>
            </a:extLst>
          </p:cNvPr>
          <p:cNvSpPr>
            <a:spLocks noGrp="1"/>
          </p:cNvSpPr>
          <p:nvPr>
            <p:ph idx="1"/>
          </p:nvPr>
        </p:nvSpPr>
        <p:spPr>
          <a:xfrm>
            <a:off x="838200" y="1147199"/>
            <a:ext cx="10515600" cy="4351338"/>
          </a:xfrm>
        </p:spPr>
        <p:txBody>
          <a:bodyPr/>
          <a:lstStyle/>
          <a:p>
            <a:pPr marL="0" indent="0">
              <a:buNone/>
            </a:pPr>
            <a:r>
              <a:rPr lang="en-GB" b="1" dirty="0"/>
              <a:t>Strengths and Weaknesses:</a:t>
            </a:r>
            <a:endParaRPr lang="en-GB" dirty="0"/>
          </a:p>
          <a:p>
            <a:pPr>
              <a:buFont typeface="Arial" panose="020B0604020202020204" pitchFamily="34" charset="0"/>
              <a:buChar char="•"/>
            </a:pPr>
            <a:r>
              <a:rPr lang="en-GB" dirty="0"/>
              <a:t>QoL-AD is useful for capturing patient-reported outcomes in mild to moderate AD, but may be less effective in severe cases.</a:t>
            </a:r>
          </a:p>
          <a:p>
            <a:pPr>
              <a:buFont typeface="Arial" panose="020B0604020202020204" pitchFamily="34" charset="0"/>
              <a:buChar char="•"/>
            </a:pPr>
            <a:r>
              <a:rPr lang="en-GB" dirty="0"/>
              <a:t>DEMQOL provides comprehensive insights but requires significant caregiver involvement.</a:t>
            </a:r>
          </a:p>
          <a:p>
            <a:pPr>
              <a:buFont typeface="Arial" panose="020B0604020202020204" pitchFamily="34" charset="0"/>
              <a:buChar char="•"/>
            </a:pPr>
            <a:r>
              <a:rPr lang="en-GB" dirty="0"/>
              <a:t>ADRQL is effective in advanced stages but relies solely on caregiver reporting, which may introduce bias.</a:t>
            </a:r>
          </a:p>
          <a:p>
            <a:pPr>
              <a:buFont typeface="Arial" panose="020B0604020202020204" pitchFamily="34" charset="0"/>
              <a:buChar char="•"/>
            </a:pPr>
            <a:r>
              <a:rPr lang="en-GB" dirty="0"/>
              <a:t>QUALID is tailored for late-stage dementia but may lack sensitivity in earlier stages.</a:t>
            </a:r>
          </a:p>
          <a:p>
            <a:endParaRPr lang="en-SI" dirty="0"/>
          </a:p>
        </p:txBody>
      </p:sp>
    </p:spTree>
    <p:extLst>
      <p:ext uri="{BB962C8B-B14F-4D97-AF65-F5344CB8AC3E}">
        <p14:creationId xmlns:p14="http://schemas.microsoft.com/office/powerpoint/2010/main" val="3593486670"/>
      </p:ext>
    </p:extLst>
  </p:cSld>
  <p:clrMapOvr>
    <a:masterClrMapping/>
  </p:clrMapOvr>
  <mc:AlternateContent xmlns:mc="http://schemas.openxmlformats.org/markup-compatibility/2006" xmlns:p14="http://schemas.microsoft.com/office/powerpoint/2010/main">
    <mc:Choice Requires="p14">
      <p:transition spd="slow" p14:dur="2000" advTm="115428"/>
    </mc:Choice>
    <mc:Fallback xmlns="">
      <p:transition spd="slow" advTm="115428"/>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C6EDE4-2530-77FB-8451-BACE10641E3D}"/>
              </a:ext>
            </a:extLst>
          </p:cNvPr>
          <p:cNvSpPr>
            <a:spLocks noGrp="1"/>
          </p:cNvSpPr>
          <p:nvPr>
            <p:ph type="title"/>
          </p:nvPr>
        </p:nvSpPr>
        <p:spPr/>
        <p:txBody>
          <a:bodyPr/>
          <a:lstStyle/>
          <a:p>
            <a:pPr algn="ctr"/>
            <a:r>
              <a:rPr lang="en-GB" dirty="0">
                <a:solidFill>
                  <a:srgbClr val="FF0000"/>
                </a:solidFill>
              </a:rPr>
              <a:t>Comparison of QoL Scales</a:t>
            </a:r>
            <a:endParaRPr lang="en-SI" dirty="0">
              <a:solidFill>
                <a:srgbClr val="FF0000"/>
              </a:solidFill>
            </a:endParaRPr>
          </a:p>
        </p:txBody>
      </p:sp>
      <p:sp>
        <p:nvSpPr>
          <p:cNvPr id="3" name="Content Placeholder 2">
            <a:extLst>
              <a:ext uri="{FF2B5EF4-FFF2-40B4-BE49-F238E27FC236}">
                <a16:creationId xmlns:a16="http://schemas.microsoft.com/office/drawing/2014/main" id="{71607203-8FD2-FEE5-FE37-6DFE4B51FD5E}"/>
              </a:ext>
            </a:extLst>
          </p:cNvPr>
          <p:cNvSpPr>
            <a:spLocks noGrp="1"/>
          </p:cNvSpPr>
          <p:nvPr>
            <p:ph idx="1"/>
          </p:nvPr>
        </p:nvSpPr>
        <p:spPr/>
        <p:txBody>
          <a:bodyPr/>
          <a:lstStyle/>
          <a:p>
            <a:pPr marL="0" indent="0">
              <a:buNone/>
            </a:pPr>
            <a:r>
              <a:rPr lang="en-GB" b="1" dirty="0"/>
              <a:t>Integration with Other Assessment Tools:</a:t>
            </a:r>
          </a:p>
          <a:p>
            <a:pPr marL="0" indent="0">
              <a:buNone/>
            </a:pPr>
            <a:endParaRPr lang="en-GB" dirty="0"/>
          </a:p>
          <a:p>
            <a:pPr>
              <a:buFont typeface="Arial" panose="020B0604020202020204" pitchFamily="34" charset="0"/>
              <a:buChar char="•"/>
            </a:pPr>
            <a:r>
              <a:rPr lang="en-GB" dirty="0"/>
              <a:t>Integrating QoL assessments with cognitive and functional scales provides a more holistic view of the patient’s condition.</a:t>
            </a:r>
          </a:p>
          <a:p>
            <a:pPr>
              <a:buFont typeface="Arial" panose="020B0604020202020204" pitchFamily="34" charset="0"/>
              <a:buChar char="•"/>
            </a:pPr>
            <a:r>
              <a:rPr lang="en-GB" dirty="0"/>
              <a:t>This approach ensures that treatment plans are comprehensive, addressing both the clinical and quality of life aspects of AD.</a:t>
            </a:r>
          </a:p>
          <a:p>
            <a:endParaRPr lang="en-SI" dirty="0"/>
          </a:p>
        </p:txBody>
      </p:sp>
    </p:spTree>
    <p:extLst>
      <p:ext uri="{BB962C8B-B14F-4D97-AF65-F5344CB8AC3E}">
        <p14:creationId xmlns:p14="http://schemas.microsoft.com/office/powerpoint/2010/main" val="1429743590"/>
      </p:ext>
    </p:extLst>
  </p:cSld>
  <p:clrMapOvr>
    <a:masterClrMapping/>
  </p:clrMapOvr>
  <mc:AlternateContent xmlns:mc="http://schemas.openxmlformats.org/markup-compatibility/2006" xmlns:p14="http://schemas.microsoft.com/office/powerpoint/2010/main">
    <mc:Choice Requires="p14">
      <p:transition spd="slow" p14:dur="2000" advTm="68131"/>
    </mc:Choice>
    <mc:Fallback xmlns="">
      <p:transition spd="slow" advTm="68131"/>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BEA3D6-1A43-C9D1-7B23-F62096414A21}"/>
              </a:ext>
            </a:extLst>
          </p:cNvPr>
          <p:cNvSpPr>
            <a:spLocks noGrp="1"/>
          </p:cNvSpPr>
          <p:nvPr>
            <p:ph type="title"/>
          </p:nvPr>
        </p:nvSpPr>
        <p:spPr>
          <a:xfrm>
            <a:off x="838200" y="95301"/>
            <a:ext cx="10515600" cy="1325563"/>
          </a:xfrm>
        </p:spPr>
        <p:txBody>
          <a:bodyPr/>
          <a:lstStyle/>
          <a:p>
            <a:pPr algn="ctr"/>
            <a:r>
              <a:rPr lang="en-GB" dirty="0">
                <a:solidFill>
                  <a:srgbClr val="FF0000"/>
                </a:solidFill>
              </a:rPr>
              <a:t>Integrating QoL Assessments in Clinical Practice</a:t>
            </a:r>
            <a:endParaRPr lang="en-SI" dirty="0">
              <a:solidFill>
                <a:srgbClr val="FF0000"/>
              </a:solidFill>
            </a:endParaRPr>
          </a:p>
        </p:txBody>
      </p:sp>
      <p:sp>
        <p:nvSpPr>
          <p:cNvPr id="3" name="Content Placeholder 2">
            <a:extLst>
              <a:ext uri="{FF2B5EF4-FFF2-40B4-BE49-F238E27FC236}">
                <a16:creationId xmlns:a16="http://schemas.microsoft.com/office/drawing/2014/main" id="{AECB65C4-6BFF-C088-9424-F0AEC504EFCA}"/>
              </a:ext>
            </a:extLst>
          </p:cNvPr>
          <p:cNvSpPr>
            <a:spLocks noGrp="1"/>
          </p:cNvSpPr>
          <p:nvPr>
            <p:ph idx="1"/>
          </p:nvPr>
        </p:nvSpPr>
        <p:spPr>
          <a:xfrm>
            <a:off x="838200" y="1105847"/>
            <a:ext cx="10862187" cy="4351338"/>
          </a:xfrm>
        </p:spPr>
        <p:txBody>
          <a:bodyPr/>
          <a:lstStyle/>
          <a:p>
            <a:pPr marL="0" indent="0">
              <a:buNone/>
            </a:pPr>
            <a:r>
              <a:rPr lang="en-GB" b="1" dirty="0"/>
              <a:t>Practical Considerations:</a:t>
            </a:r>
            <a:endParaRPr lang="en-GB" dirty="0"/>
          </a:p>
          <a:p>
            <a:pPr marL="742932" lvl="1" indent="-285744"/>
            <a:r>
              <a:rPr lang="en-GB" dirty="0"/>
              <a:t>Implementing QoL assessments requires training for clinicians and caregivers to ensure accurate administration and interpretation.</a:t>
            </a:r>
          </a:p>
          <a:p>
            <a:pPr marL="742932" lvl="1" indent="-285744"/>
            <a:r>
              <a:rPr lang="en-GB" dirty="0"/>
              <a:t>Regular QoL assessments should be part of the care routine to monitor changes and adjust care plans accordingly.</a:t>
            </a:r>
          </a:p>
          <a:p>
            <a:pPr marL="0" indent="0">
              <a:buNone/>
            </a:pPr>
            <a:r>
              <a:rPr lang="en-GB" b="1" dirty="0"/>
              <a:t>Balancing Cognitive, Functional, and QoL Assessments:</a:t>
            </a:r>
            <a:endParaRPr lang="en-GB" dirty="0"/>
          </a:p>
          <a:p>
            <a:pPr marL="742932" lvl="1" indent="-285744"/>
            <a:r>
              <a:rPr lang="en-GB" dirty="0"/>
              <a:t>Effective AD management requires a balance between cognitive, functional, and QoL assessments.</a:t>
            </a:r>
          </a:p>
          <a:p>
            <a:pPr marL="742932" lvl="1" indent="-285744"/>
            <a:r>
              <a:rPr lang="en-GB" dirty="0"/>
              <a:t>This integrated approach helps to ensure that interventions address the full spectrum of the patient’s needs, improving both clinical outcomes and quality of life.</a:t>
            </a:r>
          </a:p>
          <a:p>
            <a:endParaRPr lang="en-SI" dirty="0"/>
          </a:p>
        </p:txBody>
      </p:sp>
    </p:spTree>
    <p:extLst>
      <p:ext uri="{BB962C8B-B14F-4D97-AF65-F5344CB8AC3E}">
        <p14:creationId xmlns:p14="http://schemas.microsoft.com/office/powerpoint/2010/main" val="923933145"/>
      </p:ext>
    </p:extLst>
  </p:cSld>
  <p:clrMapOvr>
    <a:masterClrMapping/>
  </p:clrMapOvr>
  <mc:AlternateContent xmlns:mc="http://schemas.openxmlformats.org/markup-compatibility/2006" xmlns:p14="http://schemas.microsoft.com/office/powerpoint/2010/main">
    <mc:Choice Requires="p14">
      <p:transition spd="slow" p14:dur="2000" advTm="76423"/>
    </mc:Choice>
    <mc:Fallback xmlns="">
      <p:transition spd="slow" advTm="76423"/>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A53B96-C5BB-656F-86EE-708755949035}"/>
              </a:ext>
            </a:extLst>
          </p:cNvPr>
          <p:cNvSpPr>
            <a:spLocks noGrp="1"/>
          </p:cNvSpPr>
          <p:nvPr>
            <p:ph type="title"/>
          </p:nvPr>
        </p:nvSpPr>
        <p:spPr>
          <a:xfrm>
            <a:off x="838200" y="82296"/>
            <a:ext cx="10515600" cy="1325563"/>
          </a:xfrm>
        </p:spPr>
        <p:txBody>
          <a:bodyPr/>
          <a:lstStyle/>
          <a:p>
            <a:pPr algn="ctr"/>
            <a:r>
              <a:rPr lang="en-GB" dirty="0">
                <a:solidFill>
                  <a:srgbClr val="FF0000"/>
                </a:solidFill>
              </a:rPr>
              <a:t>Overview of Composite Scales</a:t>
            </a:r>
            <a:endParaRPr lang="en-SI" dirty="0">
              <a:solidFill>
                <a:srgbClr val="FF0000"/>
              </a:solidFill>
            </a:endParaRPr>
          </a:p>
        </p:txBody>
      </p:sp>
      <p:sp>
        <p:nvSpPr>
          <p:cNvPr id="3" name="Content Placeholder 2">
            <a:extLst>
              <a:ext uri="{FF2B5EF4-FFF2-40B4-BE49-F238E27FC236}">
                <a16:creationId xmlns:a16="http://schemas.microsoft.com/office/drawing/2014/main" id="{2AB5F7F8-0584-5082-81CF-4445984D6A06}"/>
              </a:ext>
            </a:extLst>
          </p:cNvPr>
          <p:cNvSpPr>
            <a:spLocks noGrp="1"/>
          </p:cNvSpPr>
          <p:nvPr>
            <p:ph idx="1"/>
          </p:nvPr>
        </p:nvSpPr>
        <p:spPr>
          <a:xfrm>
            <a:off x="838200" y="1157031"/>
            <a:ext cx="10515600" cy="4351338"/>
          </a:xfrm>
        </p:spPr>
        <p:txBody>
          <a:bodyPr>
            <a:normAutofit/>
          </a:bodyPr>
          <a:lstStyle/>
          <a:p>
            <a:pPr marL="0" indent="0">
              <a:buNone/>
            </a:pPr>
            <a:r>
              <a:rPr lang="en-GB" sz="2400" b="1" dirty="0"/>
              <a:t>Integration of Cognitive, Functional, and </a:t>
            </a:r>
            <a:r>
              <a:rPr lang="en-GB" sz="2400" b="1" dirty="0" err="1"/>
              <a:t>Behavioral</a:t>
            </a:r>
            <a:r>
              <a:rPr lang="en-GB" sz="2400" b="1" dirty="0"/>
              <a:t> Assessments:</a:t>
            </a:r>
            <a:endParaRPr lang="en-GB" sz="2400" dirty="0"/>
          </a:p>
          <a:p>
            <a:pPr>
              <a:buFont typeface="Arial" panose="020B0604020202020204" pitchFamily="34" charset="0"/>
              <a:buChar char="•"/>
            </a:pPr>
            <a:r>
              <a:rPr lang="en-GB" sz="2400" dirty="0"/>
              <a:t>Composite scales combine cognitive, functional, and </a:t>
            </a:r>
            <a:r>
              <a:rPr lang="en-GB" sz="2400" dirty="0" err="1"/>
              <a:t>behavioral</a:t>
            </a:r>
            <a:r>
              <a:rPr lang="en-GB" sz="2400" dirty="0"/>
              <a:t> assessments to provide a comprehensive overview of the patient's condition.</a:t>
            </a:r>
          </a:p>
          <a:p>
            <a:pPr>
              <a:buFont typeface="Arial" panose="020B0604020202020204" pitchFamily="34" charset="0"/>
              <a:buChar char="•"/>
            </a:pPr>
            <a:r>
              <a:rPr lang="en-GB" sz="2400" dirty="0"/>
              <a:t>These scales are particularly useful in advanced stages of AD, where symptoms are multifaceted.</a:t>
            </a:r>
          </a:p>
          <a:p>
            <a:pPr marL="0" indent="0">
              <a:buNone/>
            </a:pPr>
            <a:r>
              <a:rPr lang="en-GB" sz="2400" b="1" dirty="0"/>
              <a:t>Importance in Comprehensive AD Management:</a:t>
            </a:r>
            <a:endParaRPr lang="en-GB" sz="2400" dirty="0"/>
          </a:p>
          <a:p>
            <a:pPr>
              <a:buFont typeface="Arial" panose="020B0604020202020204" pitchFamily="34" charset="0"/>
              <a:buChar char="•"/>
            </a:pPr>
            <a:r>
              <a:rPr lang="en-GB" sz="2400" dirty="0"/>
              <a:t>Composite scales help clinicians to understand the broader impact of AD on the patient’s daily life, guiding more targeted interventions.</a:t>
            </a:r>
          </a:p>
          <a:p>
            <a:pPr>
              <a:buFont typeface="Arial" panose="020B0604020202020204" pitchFamily="34" charset="0"/>
              <a:buChar char="•"/>
            </a:pPr>
            <a:r>
              <a:rPr lang="en-GB" sz="2400" dirty="0"/>
              <a:t>They are valuable tools in both clinical practice and research, offering a more nuanced understanding of disease progression.</a:t>
            </a:r>
          </a:p>
          <a:p>
            <a:endParaRPr lang="en-SI" sz="2400" dirty="0"/>
          </a:p>
        </p:txBody>
      </p:sp>
    </p:spTree>
    <p:extLst>
      <p:ext uri="{BB962C8B-B14F-4D97-AF65-F5344CB8AC3E}">
        <p14:creationId xmlns:p14="http://schemas.microsoft.com/office/powerpoint/2010/main" val="1715272085"/>
      </p:ext>
    </p:extLst>
  </p:cSld>
  <p:clrMapOvr>
    <a:masterClrMapping/>
  </p:clrMapOvr>
  <mc:AlternateContent xmlns:mc="http://schemas.openxmlformats.org/markup-compatibility/2006" xmlns:p14="http://schemas.microsoft.com/office/powerpoint/2010/main">
    <mc:Choice Requires="p14">
      <p:transition spd="slow" p14:dur="2000" advTm="103088"/>
    </mc:Choice>
    <mc:Fallback xmlns="">
      <p:transition spd="slow" advTm="103088"/>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1C24C5-C398-DFCF-3558-64E30947A289}"/>
              </a:ext>
            </a:extLst>
          </p:cNvPr>
          <p:cNvSpPr>
            <a:spLocks noGrp="1"/>
          </p:cNvSpPr>
          <p:nvPr>
            <p:ph type="title"/>
          </p:nvPr>
        </p:nvSpPr>
        <p:spPr>
          <a:xfrm>
            <a:off x="838200" y="82296"/>
            <a:ext cx="10515600" cy="1325563"/>
          </a:xfrm>
        </p:spPr>
        <p:txBody>
          <a:bodyPr/>
          <a:lstStyle/>
          <a:p>
            <a:pPr algn="ctr"/>
            <a:r>
              <a:rPr lang="en-GB" dirty="0">
                <a:solidFill>
                  <a:srgbClr val="FF0000"/>
                </a:solidFill>
              </a:rPr>
              <a:t>Clinical Dementia Rating (CDR) Scale</a:t>
            </a:r>
            <a:endParaRPr lang="en-SI" dirty="0">
              <a:solidFill>
                <a:srgbClr val="FF0000"/>
              </a:solidFill>
            </a:endParaRPr>
          </a:p>
        </p:txBody>
      </p:sp>
      <p:sp>
        <p:nvSpPr>
          <p:cNvPr id="3" name="Content Placeholder 2">
            <a:extLst>
              <a:ext uri="{FF2B5EF4-FFF2-40B4-BE49-F238E27FC236}">
                <a16:creationId xmlns:a16="http://schemas.microsoft.com/office/drawing/2014/main" id="{1D2498E2-B2EA-2AF0-2D2E-1283F7175D77}"/>
              </a:ext>
            </a:extLst>
          </p:cNvPr>
          <p:cNvSpPr>
            <a:spLocks noGrp="1"/>
          </p:cNvSpPr>
          <p:nvPr>
            <p:ph idx="1"/>
          </p:nvPr>
        </p:nvSpPr>
        <p:spPr>
          <a:xfrm>
            <a:off x="838200" y="1019380"/>
            <a:ext cx="10515600" cy="4351338"/>
          </a:xfrm>
        </p:spPr>
        <p:txBody>
          <a:bodyPr>
            <a:normAutofit lnSpcReduction="10000"/>
          </a:bodyPr>
          <a:lstStyle/>
          <a:p>
            <a:pPr marL="0" indent="0">
              <a:buNone/>
            </a:pPr>
            <a:r>
              <a:rPr lang="en-GB" dirty="0"/>
              <a:t>The CDR scale is a widely used tool for staging the severity of dementia, including AD.</a:t>
            </a:r>
          </a:p>
          <a:p>
            <a:pPr>
              <a:buFont typeface="Arial" panose="020B0604020202020204" pitchFamily="34" charset="0"/>
              <a:buChar char="•"/>
            </a:pPr>
            <a:r>
              <a:rPr lang="en-GB" dirty="0"/>
              <a:t>It assesses cognitive and functional performance in six domains: memory, orientation, judgment and problem-solving, community affairs, home and hobbies, and personal care.</a:t>
            </a:r>
          </a:p>
          <a:p>
            <a:r>
              <a:rPr lang="en-GB" b="1" dirty="0"/>
              <a:t>Application and Scoring:</a:t>
            </a:r>
            <a:endParaRPr lang="en-GB" dirty="0"/>
          </a:p>
          <a:p>
            <a:pPr>
              <a:buFont typeface="Arial" panose="020B0604020202020204" pitchFamily="34" charset="0"/>
              <a:buChar char="•"/>
            </a:pPr>
            <a:r>
              <a:rPr lang="en-GB" dirty="0"/>
              <a:t>CDR scores range from 0 (no dementia) to 3 (severe dementia), with intermediate scores reflecting mild and moderate stages.</a:t>
            </a:r>
          </a:p>
          <a:p>
            <a:pPr>
              <a:buFont typeface="Arial" panose="020B0604020202020204" pitchFamily="34" charset="0"/>
              <a:buChar char="•"/>
            </a:pPr>
            <a:r>
              <a:rPr lang="en-GB" dirty="0"/>
              <a:t>The scale is used to monitor disease progression and to guide treatment decisions.</a:t>
            </a:r>
          </a:p>
          <a:p>
            <a:endParaRPr lang="en-SI" dirty="0"/>
          </a:p>
        </p:txBody>
      </p:sp>
    </p:spTree>
    <p:extLst>
      <p:ext uri="{BB962C8B-B14F-4D97-AF65-F5344CB8AC3E}">
        <p14:creationId xmlns:p14="http://schemas.microsoft.com/office/powerpoint/2010/main" val="1797184025"/>
      </p:ext>
    </p:extLst>
  </p:cSld>
  <p:clrMapOvr>
    <a:masterClrMapping/>
  </p:clrMapOvr>
  <mc:AlternateContent xmlns:mc="http://schemas.openxmlformats.org/markup-compatibility/2006" xmlns:p14="http://schemas.microsoft.com/office/powerpoint/2010/main">
    <mc:Choice Requires="p14">
      <p:transition spd="slow" p14:dur="2000" advTm="91152"/>
    </mc:Choice>
    <mc:Fallback xmlns="">
      <p:transition spd="slow" advTm="91152"/>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1C24C5-C398-DFCF-3558-64E30947A289}"/>
              </a:ext>
            </a:extLst>
          </p:cNvPr>
          <p:cNvSpPr>
            <a:spLocks noGrp="1"/>
          </p:cNvSpPr>
          <p:nvPr>
            <p:ph type="title"/>
          </p:nvPr>
        </p:nvSpPr>
        <p:spPr/>
        <p:txBody>
          <a:bodyPr/>
          <a:lstStyle/>
          <a:p>
            <a:pPr algn="ctr"/>
            <a:r>
              <a:rPr lang="en-GB" dirty="0">
                <a:solidFill>
                  <a:srgbClr val="FF0000"/>
                </a:solidFill>
              </a:rPr>
              <a:t>Clinical Dementia Rating (CDR) Scale</a:t>
            </a:r>
            <a:endParaRPr lang="en-SI" dirty="0">
              <a:solidFill>
                <a:srgbClr val="FF0000"/>
              </a:solidFill>
            </a:endParaRPr>
          </a:p>
        </p:txBody>
      </p:sp>
      <p:sp>
        <p:nvSpPr>
          <p:cNvPr id="3" name="Content Placeholder 2">
            <a:extLst>
              <a:ext uri="{FF2B5EF4-FFF2-40B4-BE49-F238E27FC236}">
                <a16:creationId xmlns:a16="http://schemas.microsoft.com/office/drawing/2014/main" id="{1D2498E2-B2EA-2AF0-2D2E-1283F7175D77}"/>
              </a:ext>
            </a:extLst>
          </p:cNvPr>
          <p:cNvSpPr>
            <a:spLocks noGrp="1"/>
          </p:cNvSpPr>
          <p:nvPr>
            <p:ph idx="1"/>
          </p:nvPr>
        </p:nvSpPr>
        <p:spPr>
          <a:xfrm>
            <a:off x="838200" y="675251"/>
            <a:ext cx="10515600" cy="4351338"/>
          </a:xfrm>
        </p:spPr>
        <p:txBody>
          <a:bodyPr/>
          <a:lstStyle/>
          <a:p>
            <a:pPr>
              <a:buFont typeface="Arial" panose="020B0604020202020204" pitchFamily="34" charset="0"/>
              <a:buChar char="•"/>
            </a:pPr>
            <a:endParaRPr lang="en-GB" b="1" dirty="0"/>
          </a:p>
          <a:p>
            <a:pPr>
              <a:buFont typeface="Arial" panose="020B0604020202020204" pitchFamily="34" charset="0"/>
              <a:buChar char="•"/>
            </a:pPr>
            <a:endParaRPr lang="en-GB" b="1" dirty="0"/>
          </a:p>
          <a:p>
            <a:pPr marL="0" indent="0">
              <a:buNone/>
            </a:pPr>
            <a:r>
              <a:rPr lang="en-GB" b="1" dirty="0"/>
              <a:t>Clinical Relevance:</a:t>
            </a:r>
          </a:p>
          <a:p>
            <a:pPr>
              <a:buFont typeface="Arial" panose="020B0604020202020204" pitchFamily="34" charset="0"/>
              <a:buChar char="•"/>
            </a:pPr>
            <a:endParaRPr lang="en-GB" dirty="0"/>
          </a:p>
          <a:p>
            <a:pPr marL="742932" lvl="1" indent="-285744"/>
            <a:r>
              <a:rPr lang="en-GB" dirty="0"/>
              <a:t>The CDR scale is particularly useful in tracking the transition from mild cognitive impairment to dementia, helping to identify early interventions.</a:t>
            </a:r>
          </a:p>
          <a:p>
            <a:pPr marL="742932" lvl="1" indent="-285744"/>
            <a:r>
              <a:rPr lang="en-GB" dirty="0"/>
              <a:t>It is also valuable in clinical trials as an outcome measure for the effectiveness of therapeutic interventions.</a:t>
            </a:r>
          </a:p>
          <a:p>
            <a:endParaRPr lang="en-SI" dirty="0"/>
          </a:p>
        </p:txBody>
      </p:sp>
    </p:spTree>
    <p:extLst>
      <p:ext uri="{BB962C8B-B14F-4D97-AF65-F5344CB8AC3E}">
        <p14:creationId xmlns:p14="http://schemas.microsoft.com/office/powerpoint/2010/main" val="2615999295"/>
      </p:ext>
    </p:extLst>
  </p:cSld>
  <p:clrMapOvr>
    <a:masterClrMapping/>
  </p:clrMapOvr>
  <mc:AlternateContent xmlns:mc="http://schemas.openxmlformats.org/markup-compatibility/2006" xmlns:p14="http://schemas.microsoft.com/office/powerpoint/2010/main">
    <mc:Choice Requires="p14">
      <p:transition spd="slow" p14:dur="2000" advTm="80581"/>
    </mc:Choice>
    <mc:Fallback xmlns="">
      <p:transition spd="slow" advTm="80581"/>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53D843-423A-6EDB-2793-558DD57BF28C}"/>
              </a:ext>
            </a:extLst>
          </p:cNvPr>
          <p:cNvSpPr>
            <a:spLocks noGrp="1"/>
          </p:cNvSpPr>
          <p:nvPr>
            <p:ph type="title"/>
          </p:nvPr>
        </p:nvSpPr>
        <p:spPr>
          <a:xfrm>
            <a:off x="838200" y="0"/>
            <a:ext cx="10515600" cy="1325563"/>
          </a:xfrm>
        </p:spPr>
        <p:txBody>
          <a:bodyPr/>
          <a:lstStyle/>
          <a:p>
            <a:pPr algn="ctr"/>
            <a:r>
              <a:rPr lang="en-GB" dirty="0">
                <a:solidFill>
                  <a:srgbClr val="FF0000"/>
                </a:solidFill>
              </a:rPr>
              <a:t>Neuropsychiatric Inventory (NPI)</a:t>
            </a:r>
            <a:endParaRPr lang="en-SI" dirty="0">
              <a:solidFill>
                <a:srgbClr val="FF0000"/>
              </a:solidFill>
            </a:endParaRPr>
          </a:p>
        </p:txBody>
      </p:sp>
      <p:sp>
        <p:nvSpPr>
          <p:cNvPr id="3" name="Content Placeholder 2">
            <a:extLst>
              <a:ext uri="{FF2B5EF4-FFF2-40B4-BE49-F238E27FC236}">
                <a16:creationId xmlns:a16="http://schemas.microsoft.com/office/drawing/2014/main" id="{844E3333-62D1-82A0-1FB9-70781CDD5572}"/>
              </a:ext>
            </a:extLst>
          </p:cNvPr>
          <p:cNvSpPr>
            <a:spLocks noGrp="1"/>
          </p:cNvSpPr>
          <p:nvPr>
            <p:ph idx="1"/>
          </p:nvPr>
        </p:nvSpPr>
        <p:spPr>
          <a:xfrm>
            <a:off x="769374" y="837697"/>
            <a:ext cx="10515600" cy="4848307"/>
          </a:xfrm>
        </p:spPr>
        <p:txBody>
          <a:bodyPr>
            <a:normAutofit/>
          </a:bodyPr>
          <a:lstStyle/>
          <a:p>
            <a:pPr>
              <a:buFont typeface="Arial" panose="020B0604020202020204" pitchFamily="34" charset="0"/>
              <a:buChar char="•"/>
            </a:pPr>
            <a:r>
              <a:rPr lang="en-GB" b="1" dirty="0" err="1"/>
              <a:t>Overview:</a:t>
            </a:r>
            <a:r>
              <a:rPr lang="en-GB" dirty="0" err="1"/>
              <a:t>The</a:t>
            </a:r>
            <a:r>
              <a:rPr lang="en-GB" dirty="0"/>
              <a:t> Neuropsychiatric Inventory (NPI) is a comprehensive tool used to assess neuropsychiatric symptoms in dementia, including AD.</a:t>
            </a:r>
          </a:p>
          <a:p>
            <a:pPr>
              <a:buFont typeface="Arial" panose="020B0604020202020204" pitchFamily="34" charset="0"/>
              <a:buChar char="•"/>
            </a:pPr>
            <a:r>
              <a:rPr lang="en-GB" dirty="0"/>
              <a:t>It evaluates a wide range of </a:t>
            </a:r>
            <a:r>
              <a:rPr lang="en-GB" dirty="0" err="1"/>
              <a:t>behavioral</a:t>
            </a:r>
            <a:r>
              <a:rPr lang="en-GB" dirty="0"/>
              <a:t> disturbances, including delusions, hallucinations, agitation, depression, anxiety, euphoria, apathy, disinhibition, irritability, and aberrant motor </a:t>
            </a:r>
            <a:r>
              <a:rPr lang="en-GB" dirty="0" err="1"/>
              <a:t>behavior</a:t>
            </a:r>
            <a:r>
              <a:rPr lang="en-GB" dirty="0"/>
              <a:t>.</a:t>
            </a:r>
          </a:p>
          <a:p>
            <a:pPr>
              <a:buFont typeface="Arial" panose="020B0604020202020204" pitchFamily="34" charset="0"/>
              <a:buChar char="•"/>
            </a:pPr>
            <a:endParaRPr lang="en-GB" b="1" dirty="0"/>
          </a:p>
          <a:p>
            <a:pPr>
              <a:buFont typeface="Arial" panose="020B0604020202020204" pitchFamily="34" charset="0"/>
              <a:buChar char="•"/>
            </a:pPr>
            <a:r>
              <a:rPr lang="en-GB" b="1" dirty="0"/>
              <a:t>Scoring and </a:t>
            </a:r>
            <a:r>
              <a:rPr lang="en-GB" b="1" dirty="0" err="1"/>
              <a:t>Interpretation:</a:t>
            </a:r>
            <a:r>
              <a:rPr lang="en-GB" dirty="0" err="1"/>
              <a:t>The</a:t>
            </a:r>
            <a:r>
              <a:rPr lang="en-GB" dirty="0"/>
              <a:t> NPI is scored based on the frequency and severity of symptoms, as reported by the caregiver.</a:t>
            </a:r>
          </a:p>
          <a:p>
            <a:pPr>
              <a:buFont typeface="Arial" panose="020B0604020202020204" pitchFamily="34" charset="0"/>
              <a:buChar char="•"/>
            </a:pPr>
            <a:r>
              <a:rPr lang="en-GB" dirty="0"/>
              <a:t>Scores are calculated for each domain, with higher scores indicating more severe symptoms.</a:t>
            </a:r>
          </a:p>
          <a:p>
            <a:endParaRPr lang="en-SI" dirty="0"/>
          </a:p>
        </p:txBody>
      </p:sp>
    </p:spTree>
    <p:extLst>
      <p:ext uri="{BB962C8B-B14F-4D97-AF65-F5344CB8AC3E}">
        <p14:creationId xmlns:p14="http://schemas.microsoft.com/office/powerpoint/2010/main" val="161466264"/>
      </p:ext>
    </p:extLst>
  </p:cSld>
  <p:clrMapOvr>
    <a:masterClrMapping/>
  </p:clrMapOvr>
  <mc:AlternateContent xmlns:mc="http://schemas.openxmlformats.org/markup-compatibility/2006" xmlns:p14="http://schemas.microsoft.com/office/powerpoint/2010/main">
    <mc:Choice Requires="p14">
      <p:transition spd="slow" p14:dur="2000" advTm="79234"/>
    </mc:Choice>
    <mc:Fallback xmlns="">
      <p:transition spd="slow" advTm="79234"/>
    </mc:Fallback>
  </mc:AlternateContent>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1C24C5-C398-DFCF-3558-64E30947A289}"/>
              </a:ext>
            </a:extLst>
          </p:cNvPr>
          <p:cNvSpPr>
            <a:spLocks noGrp="1"/>
          </p:cNvSpPr>
          <p:nvPr>
            <p:ph type="title"/>
          </p:nvPr>
        </p:nvSpPr>
        <p:spPr/>
        <p:txBody>
          <a:bodyPr/>
          <a:lstStyle/>
          <a:p>
            <a:pPr algn="ctr"/>
            <a:r>
              <a:rPr lang="en-GB" dirty="0">
                <a:solidFill>
                  <a:srgbClr val="FF0000"/>
                </a:solidFill>
              </a:rPr>
              <a:t>Clinical Dementia Rating (CDR) Scale</a:t>
            </a:r>
            <a:endParaRPr lang="en-SI" dirty="0">
              <a:solidFill>
                <a:srgbClr val="FF0000"/>
              </a:solidFill>
            </a:endParaRPr>
          </a:p>
        </p:txBody>
      </p:sp>
      <p:sp>
        <p:nvSpPr>
          <p:cNvPr id="3" name="Content Placeholder 2">
            <a:extLst>
              <a:ext uri="{FF2B5EF4-FFF2-40B4-BE49-F238E27FC236}">
                <a16:creationId xmlns:a16="http://schemas.microsoft.com/office/drawing/2014/main" id="{1D2498E2-B2EA-2AF0-2D2E-1283F7175D77}"/>
              </a:ext>
            </a:extLst>
          </p:cNvPr>
          <p:cNvSpPr>
            <a:spLocks noGrp="1"/>
          </p:cNvSpPr>
          <p:nvPr>
            <p:ph idx="1"/>
          </p:nvPr>
        </p:nvSpPr>
        <p:spPr>
          <a:xfrm>
            <a:off x="838200" y="694915"/>
            <a:ext cx="10515600" cy="4351338"/>
          </a:xfrm>
        </p:spPr>
        <p:txBody>
          <a:bodyPr>
            <a:normAutofit fontScale="92500" lnSpcReduction="10000"/>
          </a:bodyPr>
          <a:lstStyle/>
          <a:p>
            <a:pPr>
              <a:buFont typeface="Arial" panose="020B0604020202020204" pitchFamily="34" charset="0"/>
              <a:buChar char="•"/>
            </a:pPr>
            <a:endParaRPr lang="en-GB" b="1" dirty="0"/>
          </a:p>
          <a:p>
            <a:pPr>
              <a:buFont typeface="Arial" panose="020B0604020202020204" pitchFamily="34" charset="0"/>
              <a:buChar char="•"/>
            </a:pPr>
            <a:endParaRPr lang="en-GB" b="1" dirty="0"/>
          </a:p>
          <a:p>
            <a:pPr>
              <a:buFont typeface="Arial" panose="020B0604020202020204" pitchFamily="34" charset="0"/>
              <a:buChar char="•"/>
            </a:pPr>
            <a:r>
              <a:rPr lang="en-GB" b="1" dirty="0"/>
              <a:t>Example 1:</a:t>
            </a:r>
            <a:r>
              <a:rPr lang="en-GB" dirty="0"/>
              <a:t> The clinician assesses the patient’s memory, noting significant issues with recent events. This results in a CDR score of 1, indicating mild dementia.</a:t>
            </a:r>
          </a:p>
          <a:p>
            <a:pPr>
              <a:buFont typeface="Arial" panose="020B0604020202020204" pitchFamily="34" charset="0"/>
              <a:buChar char="•"/>
            </a:pPr>
            <a:r>
              <a:rPr lang="en-GB" b="1" dirty="0"/>
              <a:t>Example 2:</a:t>
            </a:r>
            <a:r>
              <a:rPr lang="en-GB" dirty="0"/>
              <a:t> The patient is asked about their ability to manage finances. They report needing help with most tasks, contributing to a higher CDR score.</a:t>
            </a:r>
          </a:p>
          <a:p>
            <a:pPr>
              <a:buFont typeface="Arial" panose="020B0604020202020204" pitchFamily="34" charset="0"/>
              <a:buChar char="•"/>
            </a:pPr>
            <a:r>
              <a:rPr lang="en-GB" b="1" dirty="0"/>
              <a:t>Example 3:</a:t>
            </a:r>
            <a:r>
              <a:rPr lang="en-GB" dirty="0"/>
              <a:t> The caregiver reports that the patient has trouble finding their way home from familiar places. This leads to a higher score in the orientation domain of the CDR.</a:t>
            </a:r>
            <a:endParaRPr lang="en-SI" dirty="0"/>
          </a:p>
        </p:txBody>
      </p:sp>
    </p:spTree>
    <p:extLst>
      <p:ext uri="{BB962C8B-B14F-4D97-AF65-F5344CB8AC3E}">
        <p14:creationId xmlns:p14="http://schemas.microsoft.com/office/powerpoint/2010/main" val="251533482"/>
      </p:ext>
    </p:extLst>
  </p:cSld>
  <p:clrMapOvr>
    <a:masterClrMapping/>
  </p:clrMapOvr>
  <mc:AlternateContent xmlns:mc="http://schemas.openxmlformats.org/markup-compatibility/2006" xmlns:p14="http://schemas.microsoft.com/office/powerpoint/2010/main">
    <mc:Choice Requires="p14">
      <p:transition spd="slow" p14:dur="2000" advTm="72195"/>
    </mc:Choice>
    <mc:Fallback xmlns="">
      <p:transition spd="slow" advTm="72195"/>
    </mc:Fallback>
  </mc:AlternateContent>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4B92F0-118F-0BF9-83FD-5DC91D8DDC9A}"/>
              </a:ext>
            </a:extLst>
          </p:cNvPr>
          <p:cNvSpPr>
            <a:spLocks noGrp="1"/>
          </p:cNvSpPr>
          <p:nvPr>
            <p:ph type="title"/>
          </p:nvPr>
        </p:nvSpPr>
        <p:spPr>
          <a:xfrm>
            <a:off x="838200" y="82296"/>
            <a:ext cx="10515600" cy="1325563"/>
          </a:xfrm>
        </p:spPr>
        <p:txBody>
          <a:bodyPr/>
          <a:lstStyle/>
          <a:p>
            <a:pPr algn="ctr"/>
            <a:r>
              <a:rPr lang="en-GB" dirty="0">
                <a:solidFill>
                  <a:srgbClr val="FF0000"/>
                </a:solidFill>
              </a:rPr>
              <a:t>Alzheimer’s Disease Cooperative Study-Activities of Daily Living (ADCS-ADL)</a:t>
            </a:r>
            <a:endParaRPr lang="en-SI" dirty="0">
              <a:solidFill>
                <a:srgbClr val="FF0000"/>
              </a:solidFill>
            </a:endParaRPr>
          </a:p>
        </p:txBody>
      </p:sp>
      <p:sp>
        <p:nvSpPr>
          <p:cNvPr id="3" name="Content Placeholder 2">
            <a:extLst>
              <a:ext uri="{FF2B5EF4-FFF2-40B4-BE49-F238E27FC236}">
                <a16:creationId xmlns:a16="http://schemas.microsoft.com/office/drawing/2014/main" id="{AE0E9A41-2B62-97AD-69D3-9A15D920AEED}"/>
              </a:ext>
            </a:extLst>
          </p:cNvPr>
          <p:cNvSpPr>
            <a:spLocks noGrp="1"/>
          </p:cNvSpPr>
          <p:nvPr>
            <p:ph idx="1"/>
          </p:nvPr>
        </p:nvSpPr>
        <p:spPr>
          <a:xfrm>
            <a:off x="759542" y="1322157"/>
            <a:ext cx="9292762" cy="4803340"/>
          </a:xfrm>
        </p:spPr>
        <p:txBody>
          <a:bodyPr>
            <a:normAutofit fontScale="92500" lnSpcReduction="20000"/>
          </a:bodyPr>
          <a:lstStyle/>
          <a:p>
            <a:pPr marL="0" indent="0">
              <a:buNone/>
            </a:pPr>
            <a:r>
              <a:rPr lang="en-GB" b="1" dirty="0"/>
              <a:t>Overview of ADCS-ADL:</a:t>
            </a:r>
            <a:endParaRPr lang="en-GB" dirty="0"/>
          </a:p>
          <a:p>
            <a:pPr>
              <a:buFont typeface="Arial" panose="020B0604020202020204" pitchFamily="34" charset="0"/>
              <a:buChar char="•"/>
            </a:pPr>
            <a:r>
              <a:rPr lang="en-GB" dirty="0"/>
              <a:t>The ADCS-ADL is a functional scale developed to assess the ability of AD patients to perform daily activities.</a:t>
            </a:r>
          </a:p>
          <a:p>
            <a:r>
              <a:rPr lang="en-GB" dirty="0"/>
              <a:t>It includes 23 items that cover basic and instrumental activities of daily living, such as eating, dressing, and managing finances. Each item is rated based on the patient's level of independence in performing the activity.</a:t>
            </a:r>
          </a:p>
          <a:p>
            <a:pPr marL="0" indent="0">
              <a:buNone/>
            </a:pPr>
            <a:endParaRPr lang="en-GB" dirty="0"/>
          </a:p>
          <a:p>
            <a:pPr marL="0" indent="0">
              <a:buNone/>
            </a:pPr>
            <a:r>
              <a:rPr lang="en-GB" b="1" dirty="0"/>
              <a:t>Application in Clinical Trials:</a:t>
            </a:r>
            <a:endParaRPr lang="en-GB" dirty="0"/>
          </a:p>
          <a:p>
            <a:pPr>
              <a:buFont typeface="Arial" panose="020B0604020202020204" pitchFamily="34" charset="0"/>
              <a:buChar char="•"/>
            </a:pPr>
            <a:r>
              <a:rPr lang="en-GB" dirty="0"/>
              <a:t>The ADCS-ADL is widely used in clinical trials to measure the impact of interventions on daily functioning in AD patients.</a:t>
            </a:r>
          </a:p>
          <a:p>
            <a:pPr>
              <a:buFont typeface="Arial" panose="020B0604020202020204" pitchFamily="34" charset="0"/>
              <a:buChar char="•"/>
            </a:pPr>
            <a:r>
              <a:rPr lang="en-GB" dirty="0"/>
              <a:t>It is particularly sensitive to changes over time, making it a valuable tool for monitoring disease progression and treatment effectiveness.</a:t>
            </a:r>
          </a:p>
          <a:p>
            <a:endParaRPr lang="en-SI" dirty="0"/>
          </a:p>
        </p:txBody>
      </p:sp>
    </p:spTree>
    <p:extLst>
      <p:ext uri="{BB962C8B-B14F-4D97-AF65-F5344CB8AC3E}">
        <p14:creationId xmlns:p14="http://schemas.microsoft.com/office/powerpoint/2010/main" val="3120851602"/>
      </p:ext>
    </p:extLst>
  </p:cSld>
  <p:clrMapOvr>
    <a:masterClrMapping/>
  </p:clrMapOvr>
  <mc:AlternateContent xmlns:mc="http://schemas.openxmlformats.org/markup-compatibility/2006" xmlns:p14="http://schemas.microsoft.com/office/powerpoint/2010/main">
    <mc:Choice Requires="p14">
      <p:transition spd="slow" p14:dur="2000" advTm="88511"/>
    </mc:Choice>
    <mc:Fallback xmlns="">
      <p:transition spd="slow" advTm="88511"/>
    </mc:Fallback>
  </mc:AlternateContent>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4B92F0-118F-0BF9-83FD-5DC91D8DDC9A}"/>
              </a:ext>
            </a:extLst>
          </p:cNvPr>
          <p:cNvSpPr>
            <a:spLocks noGrp="1"/>
          </p:cNvSpPr>
          <p:nvPr>
            <p:ph type="title"/>
          </p:nvPr>
        </p:nvSpPr>
        <p:spPr/>
        <p:txBody>
          <a:bodyPr/>
          <a:lstStyle/>
          <a:p>
            <a:pPr algn="ctr"/>
            <a:r>
              <a:rPr lang="en-GB" dirty="0">
                <a:solidFill>
                  <a:srgbClr val="FF0000"/>
                </a:solidFill>
              </a:rPr>
              <a:t>Alzheimer’s Disease Cooperative Study-Activities of Daily Living (ADCS-ADL)</a:t>
            </a:r>
            <a:endParaRPr lang="en-SI" dirty="0">
              <a:solidFill>
                <a:srgbClr val="FF0000"/>
              </a:solidFill>
            </a:endParaRPr>
          </a:p>
        </p:txBody>
      </p:sp>
      <p:sp>
        <p:nvSpPr>
          <p:cNvPr id="3" name="Content Placeholder 2">
            <a:extLst>
              <a:ext uri="{FF2B5EF4-FFF2-40B4-BE49-F238E27FC236}">
                <a16:creationId xmlns:a16="http://schemas.microsoft.com/office/drawing/2014/main" id="{AE0E9A41-2B62-97AD-69D3-9A15D920AEED}"/>
              </a:ext>
            </a:extLst>
          </p:cNvPr>
          <p:cNvSpPr>
            <a:spLocks noGrp="1"/>
          </p:cNvSpPr>
          <p:nvPr>
            <p:ph idx="1"/>
          </p:nvPr>
        </p:nvSpPr>
        <p:spPr>
          <a:xfrm>
            <a:off x="838200" y="1395666"/>
            <a:ext cx="10515600" cy="4351338"/>
          </a:xfrm>
        </p:spPr>
        <p:txBody>
          <a:bodyPr/>
          <a:lstStyle/>
          <a:p>
            <a:endParaRPr lang="en-GB" b="1" dirty="0"/>
          </a:p>
          <a:p>
            <a:pPr marL="0" indent="0">
              <a:buNone/>
            </a:pPr>
            <a:r>
              <a:rPr lang="en-GB" b="1" dirty="0"/>
              <a:t>Relevance to Patient Care:</a:t>
            </a:r>
            <a:endParaRPr lang="en-GB" dirty="0"/>
          </a:p>
          <a:p>
            <a:pPr>
              <a:buFont typeface="Arial" panose="020B0604020202020204" pitchFamily="34" charset="0"/>
              <a:buChar char="•"/>
            </a:pPr>
            <a:r>
              <a:rPr lang="en-GB" dirty="0"/>
              <a:t>In clinical practice, the ADCS-ADL helps to identify areas where patients may need additional support, guiding the development of personalized care plans.</a:t>
            </a:r>
          </a:p>
          <a:p>
            <a:pPr>
              <a:buFont typeface="Arial" panose="020B0604020202020204" pitchFamily="34" charset="0"/>
              <a:buChar char="•"/>
            </a:pPr>
            <a:r>
              <a:rPr lang="en-GB" dirty="0"/>
              <a:t>It also provides insights into the patient’s ability to maintain independence, which is critical for quality of life.</a:t>
            </a:r>
          </a:p>
          <a:p>
            <a:endParaRPr lang="en-SI" dirty="0"/>
          </a:p>
        </p:txBody>
      </p:sp>
    </p:spTree>
    <p:extLst>
      <p:ext uri="{BB962C8B-B14F-4D97-AF65-F5344CB8AC3E}">
        <p14:creationId xmlns:p14="http://schemas.microsoft.com/office/powerpoint/2010/main" val="590799974"/>
      </p:ext>
    </p:extLst>
  </p:cSld>
  <p:clrMapOvr>
    <a:masterClrMapping/>
  </p:clrMapOvr>
  <mc:AlternateContent xmlns:mc="http://schemas.openxmlformats.org/markup-compatibility/2006" xmlns:p14="http://schemas.microsoft.com/office/powerpoint/2010/main">
    <mc:Choice Requires="p14">
      <p:transition spd="slow" p14:dur="2000" advTm="65237"/>
    </mc:Choice>
    <mc:Fallback xmlns="">
      <p:transition spd="slow" advTm="65237"/>
    </mc:Fallback>
  </mc:AlternateContent>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86F924-00B1-3C21-95E5-DF5F0BA6BCD0}"/>
              </a:ext>
            </a:extLst>
          </p:cNvPr>
          <p:cNvSpPr>
            <a:spLocks noGrp="1"/>
          </p:cNvSpPr>
          <p:nvPr>
            <p:ph type="title"/>
          </p:nvPr>
        </p:nvSpPr>
        <p:spPr/>
        <p:txBody>
          <a:bodyPr/>
          <a:lstStyle/>
          <a:p>
            <a:pPr algn="ctr"/>
            <a:r>
              <a:rPr lang="en-GB" dirty="0">
                <a:solidFill>
                  <a:srgbClr val="FF0000"/>
                </a:solidFill>
              </a:rPr>
              <a:t>Alzheimer’s Disease Cooperative Study-Activities of Daily Living (ADCS-ADL)</a:t>
            </a:r>
            <a:endParaRPr lang="en-SI" dirty="0">
              <a:solidFill>
                <a:srgbClr val="FF0000"/>
              </a:solidFill>
            </a:endParaRPr>
          </a:p>
        </p:txBody>
      </p:sp>
      <p:sp>
        <p:nvSpPr>
          <p:cNvPr id="3" name="Content Placeholder 2">
            <a:extLst>
              <a:ext uri="{FF2B5EF4-FFF2-40B4-BE49-F238E27FC236}">
                <a16:creationId xmlns:a16="http://schemas.microsoft.com/office/drawing/2014/main" id="{BAACBD62-A637-61F3-E62E-35E5E38DA9F8}"/>
              </a:ext>
            </a:extLst>
          </p:cNvPr>
          <p:cNvSpPr>
            <a:spLocks noGrp="1"/>
          </p:cNvSpPr>
          <p:nvPr>
            <p:ph idx="1"/>
          </p:nvPr>
        </p:nvSpPr>
        <p:spPr>
          <a:xfrm>
            <a:off x="838200" y="1395666"/>
            <a:ext cx="10515600" cy="4351338"/>
          </a:xfrm>
        </p:spPr>
        <p:txBody>
          <a:bodyPr>
            <a:normAutofit/>
          </a:bodyPr>
          <a:lstStyle/>
          <a:p>
            <a:pPr marL="914377" lvl="2" indent="0">
              <a:buNone/>
            </a:pPr>
            <a:endParaRPr lang="en-GB" sz="2800" dirty="0"/>
          </a:p>
          <a:p>
            <a:pPr marL="457189" lvl="1" indent="0">
              <a:buNone/>
            </a:pPr>
            <a:r>
              <a:rPr lang="en-GB" sz="2800" b="1" dirty="0"/>
              <a:t>Advantages and Limitations:</a:t>
            </a:r>
            <a:endParaRPr lang="en-GB" sz="2800" dirty="0"/>
          </a:p>
          <a:p>
            <a:pPr lvl="2"/>
            <a:r>
              <a:rPr lang="en-GB" sz="2800" dirty="0"/>
              <a:t>The ADCS-ADL is sensitive to functional changes in AD patients, making it a valuable tool for assessing treatment outcomes.</a:t>
            </a:r>
          </a:p>
          <a:p>
            <a:pPr lvl="2"/>
            <a:r>
              <a:rPr lang="en-GB" sz="2800" dirty="0"/>
              <a:t>However, it requires input from both the patient and caregiver, which can be challenging in some cases.</a:t>
            </a:r>
          </a:p>
        </p:txBody>
      </p:sp>
    </p:spTree>
    <p:extLst>
      <p:ext uri="{BB962C8B-B14F-4D97-AF65-F5344CB8AC3E}">
        <p14:creationId xmlns:p14="http://schemas.microsoft.com/office/powerpoint/2010/main" val="4137753278"/>
      </p:ext>
    </p:extLst>
  </p:cSld>
  <p:clrMapOvr>
    <a:masterClrMapping/>
  </p:clrMapOvr>
  <mc:AlternateContent xmlns:mc="http://schemas.openxmlformats.org/markup-compatibility/2006" xmlns:p14="http://schemas.microsoft.com/office/powerpoint/2010/main">
    <mc:Choice Requires="p14">
      <p:transition spd="slow" p14:dur="2000" advTm="65909"/>
    </mc:Choice>
    <mc:Fallback xmlns="">
      <p:transition spd="slow" advTm="65909"/>
    </mc:Fallback>
  </mc:AlternateContent>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86F924-00B1-3C21-95E5-DF5F0BA6BCD0}"/>
              </a:ext>
            </a:extLst>
          </p:cNvPr>
          <p:cNvSpPr>
            <a:spLocks noGrp="1"/>
          </p:cNvSpPr>
          <p:nvPr>
            <p:ph type="title"/>
          </p:nvPr>
        </p:nvSpPr>
        <p:spPr>
          <a:xfrm>
            <a:off x="838200" y="82296"/>
            <a:ext cx="10515600" cy="1325563"/>
          </a:xfrm>
        </p:spPr>
        <p:txBody>
          <a:bodyPr/>
          <a:lstStyle/>
          <a:p>
            <a:pPr algn="ctr"/>
            <a:r>
              <a:rPr lang="en-GB" dirty="0">
                <a:solidFill>
                  <a:srgbClr val="FF0000"/>
                </a:solidFill>
              </a:rPr>
              <a:t>Alzheimer’s Disease Cooperative Study-Activities of Daily Living (ADCS-ADL)</a:t>
            </a:r>
            <a:endParaRPr lang="en-SI" dirty="0">
              <a:solidFill>
                <a:srgbClr val="FF0000"/>
              </a:solidFill>
            </a:endParaRPr>
          </a:p>
        </p:txBody>
      </p:sp>
      <p:sp>
        <p:nvSpPr>
          <p:cNvPr id="3" name="Content Placeholder 2">
            <a:extLst>
              <a:ext uri="{FF2B5EF4-FFF2-40B4-BE49-F238E27FC236}">
                <a16:creationId xmlns:a16="http://schemas.microsoft.com/office/drawing/2014/main" id="{BAACBD62-A637-61F3-E62E-35E5E38DA9F8}"/>
              </a:ext>
            </a:extLst>
          </p:cNvPr>
          <p:cNvSpPr>
            <a:spLocks noGrp="1"/>
          </p:cNvSpPr>
          <p:nvPr>
            <p:ph idx="1"/>
          </p:nvPr>
        </p:nvSpPr>
        <p:spPr>
          <a:xfrm>
            <a:off x="730046" y="887413"/>
            <a:ext cx="10515600" cy="4351338"/>
          </a:xfrm>
        </p:spPr>
        <p:txBody>
          <a:bodyPr>
            <a:normAutofit/>
          </a:bodyPr>
          <a:lstStyle/>
          <a:p>
            <a:pPr marL="914377" lvl="2" indent="0">
              <a:buNone/>
            </a:pPr>
            <a:endParaRPr lang="en-GB" sz="2800" dirty="0"/>
          </a:p>
          <a:p>
            <a:pPr marL="457189" lvl="1" indent="0">
              <a:buNone/>
            </a:pPr>
            <a:r>
              <a:rPr lang="en-GB" sz="2800" b="1" dirty="0"/>
              <a:t>Example 1:</a:t>
            </a:r>
            <a:r>
              <a:rPr lang="en-GB" sz="2800" dirty="0"/>
              <a:t> The patient is assessed on their ability to bathe without help. They need assistance with most steps, resulting in a lower ADCS-ADL score.</a:t>
            </a:r>
          </a:p>
          <a:p>
            <a:pPr marL="457189" lvl="1" indent="0">
              <a:buNone/>
            </a:pPr>
            <a:r>
              <a:rPr lang="en-GB" sz="2800" b="1" dirty="0"/>
              <a:t>Example 2:</a:t>
            </a:r>
            <a:r>
              <a:rPr lang="en-GB" sz="2800" dirty="0"/>
              <a:t> The patient is asked about their ability to prepare meals. They can no longer do so independently, leading to a lower score on the ADCS-ADL.</a:t>
            </a:r>
          </a:p>
          <a:p>
            <a:pPr marL="457189" lvl="1" indent="0">
              <a:buNone/>
            </a:pPr>
            <a:r>
              <a:rPr lang="en-GB" sz="2800" b="1" dirty="0"/>
              <a:t>Example 3:</a:t>
            </a:r>
            <a:r>
              <a:rPr lang="en-GB" sz="2800" dirty="0"/>
              <a:t> The caregiver is asked about the patient’s ability to dress themselves. The patient requires help with all clothing items, reflecting a higher level of dependency.</a:t>
            </a:r>
          </a:p>
        </p:txBody>
      </p:sp>
    </p:spTree>
    <p:extLst>
      <p:ext uri="{BB962C8B-B14F-4D97-AF65-F5344CB8AC3E}">
        <p14:creationId xmlns:p14="http://schemas.microsoft.com/office/powerpoint/2010/main" val="1515571212"/>
      </p:ext>
    </p:extLst>
  </p:cSld>
  <p:clrMapOvr>
    <a:masterClrMapping/>
  </p:clrMapOvr>
  <mc:AlternateContent xmlns:mc="http://schemas.openxmlformats.org/markup-compatibility/2006" xmlns:p14="http://schemas.microsoft.com/office/powerpoint/2010/main">
    <mc:Choice Requires="p14">
      <p:transition spd="slow" p14:dur="2000" advTm="79855"/>
    </mc:Choice>
    <mc:Fallback xmlns="">
      <p:transition spd="slow" advTm="79855"/>
    </mc:Fallback>
  </mc:AlternateContent>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5F275B-8937-DC3D-57E8-B22338DBEAE1}"/>
              </a:ext>
            </a:extLst>
          </p:cNvPr>
          <p:cNvSpPr>
            <a:spLocks noGrp="1"/>
          </p:cNvSpPr>
          <p:nvPr>
            <p:ph type="title"/>
          </p:nvPr>
        </p:nvSpPr>
        <p:spPr>
          <a:xfrm>
            <a:off x="838200" y="18255"/>
            <a:ext cx="10515600" cy="1325563"/>
          </a:xfrm>
        </p:spPr>
        <p:txBody>
          <a:bodyPr/>
          <a:lstStyle/>
          <a:p>
            <a:pPr algn="ctr"/>
            <a:r>
              <a:rPr lang="en-GB" dirty="0">
                <a:solidFill>
                  <a:srgbClr val="FF0000"/>
                </a:solidFill>
              </a:rPr>
              <a:t>Integrated Alzheimer’s Disease Rating Scale (</a:t>
            </a:r>
            <a:r>
              <a:rPr lang="en-GB" dirty="0" err="1">
                <a:solidFill>
                  <a:srgbClr val="FF0000"/>
                </a:solidFill>
              </a:rPr>
              <a:t>iADRS</a:t>
            </a:r>
            <a:r>
              <a:rPr lang="en-GB" dirty="0">
                <a:solidFill>
                  <a:srgbClr val="FF0000"/>
                </a:solidFill>
              </a:rPr>
              <a:t>)</a:t>
            </a:r>
            <a:endParaRPr lang="en-SI" dirty="0">
              <a:solidFill>
                <a:srgbClr val="FF0000"/>
              </a:solidFill>
            </a:endParaRPr>
          </a:p>
        </p:txBody>
      </p:sp>
      <p:sp>
        <p:nvSpPr>
          <p:cNvPr id="3" name="Content Placeholder 2">
            <a:extLst>
              <a:ext uri="{FF2B5EF4-FFF2-40B4-BE49-F238E27FC236}">
                <a16:creationId xmlns:a16="http://schemas.microsoft.com/office/drawing/2014/main" id="{32856650-9233-394B-52C9-A2480A46EF99}"/>
              </a:ext>
            </a:extLst>
          </p:cNvPr>
          <p:cNvSpPr>
            <a:spLocks noGrp="1"/>
          </p:cNvSpPr>
          <p:nvPr>
            <p:ph idx="1"/>
          </p:nvPr>
        </p:nvSpPr>
        <p:spPr>
          <a:xfrm>
            <a:off x="838200" y="1464865"/>
            <a:ext cx="10872019" cy="3928269"/>
          </a:xfrm>
        </p:spPr>
        <p:txBody>
          <a:bodyPr>
            <a:normAutofit fontScale="92500" lnSpcReduction="20000"/>
          </a:bodyPr>
          <a:lstStyle/>
          <a:p>
            <a:pPr marL="0" indent="0">
              <a:buNone/>
            </a:pPr>
            <a:r>
              <a:rPr lang="en-GB" b="1" dirty="0"/>
              <a:t>New Developments and Clinical Relevance:</a:t>
            </a:r>
            <a:endParaRPr lang="en-GB" dirty="0"/>
          </a:p>
          <a:p>
            <a:pPr>
              <a:buFont typeface="Arial" panose="020B0604020202020204" pitchFamily="34" charset="0"/>
              <a:buChar char="•"/>
            </a:pPr>
            <a:r>
              <a:rPr lang="en-GB" dirty="0"/>
              <a:t>The </a:t>
            </a:r>
            <a:r>
              <a:rPr lang="en-GB" dirty="0" err="1"/>
              <a:t>iADRS</a:t>
            </a:r>
            <a:r>
              <a:rPr lang="en-GB" dirty="0"/>
              <a:t> is a composite scale that integrates cognitive and functional assessments to provide a comprehensive measure of disease progression.</a:t>
            </a:r>
          </a:p>
          <a:p>
            <a:pPr>
              <a:buFont typeface="Arial" panose="020B0604020202020204" pitchFamily="34" charset="0"/>
              <a:buChar char="•"/>
            </a:pPr>
            <a:r>
              <a:rPr lang="en-GB" dirty="0"/>
              <a:t>It combines the ADAS-Cog and ADCS-ADL scales, offering a more holistic view of the patient's condition.</a:t>
            </a:r>
          </a:p>
          <a:p>
            <a:pPr marL="0" indent="0">
              <a:buNone/>
            </a:pPr>
            <a:r>
              <a:rPr lang="en-GB" b="1" dirty="0"/>
              <a:t>Application in Research and Clinical Practice:</a:t>
            </a:r>
            <a:endParaRPr lang="en-GB" dirty="0"/>
          </a:p>
          <a:p>
            <a:pPr>
              <a:buFont typeface="Arial" panose="020B0604020202020204" pitchFamily="34" charset="0"/>
              <a:buChar char="•"/>
            </a:pPr>
            <a:r>
              <a:rPr lang="en-GB" dirty="0"/>
              <a:t>The </a:t>
            </a:r>
            <a:r>
              <a:rPr lang="en-GB" dirty="0" err="1"/>
              <a:t>iADRS</a:t>
            </a:r>
            <a:r>
              <a:rPr lang="en-GB" dirty="0"/>
              <a:t> is particularly useful in clinical trials, where it serves as an outcome measure for the effectiveness of interventions targeting both cognitive and functional decline.</a:t>
            </a:r>
          </a:p>
          <a:p>
            <a:pPr>
              <a:buFont typeface="Arial" panose="020B0604020202020204" pitchFamily="34" charset="0"/>
              <a:buChar char="•"/>
            </a:pPr>
            <a:r>
              <a:rPr lang="en-GB" dirty="0"/>
              <a:t>In clinical practice, it helps to monitor overall disease progression,              guiding treatment decisions.</a:t>
            </a:r>
          </a:p>
          <a:p>
            <a:endParaRPr lang="en-SI" dirty="0"/>
          </a:p>
        </p:txBody>
      </p:sp>
    </p:spTree>
    <p:extLst>
      <p:ext uri="{BB962C8B-B14F-4D97-AF65-F5344CB8AC3E}">
        <p14:creationId xmlns:p14="http://schemas.microsoft.com/office/powerpoint/2010/main" val="1527862534"/>
      </p:ext>
    </p:extLst>
  </p:cSld>
  <p:clrMapOvr>
    <a:masterClrMapping/>
  </p:clrMapOvr>
  <mc:AlternateContent xmlns:mc="http://schemas.openxmlformats.org/markup-compatibility/2006" xmlns:p14="http://schemas.microsoft.com/office/powerpoint/2010/main">
    <mc:Choice Requires="p14">
      <p:transition spd="slow" p14:dur="2000" advTm="113020"/>
    </mc:Choice>
    <mc:Fallback xmlns="">
      <p:transition spd="slow" advTm="113020"/>
    </mc:Fallback>
  </mc:AlternateContent>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5F275B-8937-DC3D-57E8-B22338DBEAE1}"/>
              </a:ext>
            </a:extLst>
          </p:cNvPr>
          <p:cNvSpPr>
            <a:spLocks noGrp="1"/>
          </p:cNvSpPr>
          <p:nvPr>
            <p:ph type="title"/>
          </p:nvPr>
        </p:nvSpPr>
        <p:spPr/>
        <p:txBody>
          <a:bodyPr/>
          <a:lstStyle/>
          <a:p>
            <a:pPr algn="ctr"/>
            <a:r>
              <a:rPr lang="en-GB" dirty="0">
                <a:solidFill>
                  <a:srgbClr val="FF0000"/>
                </a:solidFill>
              </a:rPr>
              <a:t>Integrated Alzheimer’s Disease Rating Scale (</a:t>
            </a:r>
            <a:r>
              <a:rPr lang="en-GB" dirty="0" err="1">
                <a:solidFill>
                  <a:srgbClr val="FF0000"/>
                </a:solidFill>
              </a:rPr>
              <a:t>iADRS</a:t>
            </a:r>
            <a:r>
              <a:rPr lang="en-GB" dirty="0">
                <a:solidFill>
                  <a:srgbClr val="FF0000"/>
                </a:solidFill>
              </a:rPr>
              <a:t>)</a:t>
            </a:r>
            <a:endParaRPr lang="en-SI" dirty="0">
              <a:solidFill>
                <a:srgbClr val="FF0000"/>
              </a:solidFill>
            </a:endParaRPr>
          </a:p>
        </p:txBody>
      </p:sp>
      <p:sp>
        <p:nvSpPr>
          <p:cNvPr id="3" name="Content Placeholder 2">
            <a:extLst>
              <a:ext uri="{FF2B5EF4-FFF2-40B4-BE49-F238E27FC236}">
                <a16:creationId xmlns:a16="http://schemas.microsoft.com/office/drawing/2014/main" id="{32856650-9233-394B-52C9-A2480A46EF99}"/>
              </a:ext>
            </a:extLst>
          </p:cNvPr>
          <p:cNvSpPr>
            <a:spLocks noGrp="1"/>
          </p:cNvSpPr>
          <p:nvPr>
            <p:ph idx="1"/>
          </p:nvPr>
        </p:nvSpPr>
        <p:spPr>
          <a:xfrm>
            <a:off x="838200" y="1700242"/>
            <a:ext cx="10515600" cy="3457515"/>
          </a:xfrm>
        </p:spPr>
        <p:txBody>
          <a:bodyPr>
            <a:normAutofit/>
          </a:bodyPr>
          <a:lstStyle/>
          <a:p>
            <a:pPr marL="0" indent="0">
              <a:buNone/>
            </a:pPr>
            <a:r>
              <a:rPr lang="en-GB" b="1" dirty="0"/>
              <a:t>Advantages Over Single-Domain Scales:</a:t>
            </a:r>
          </a:p>
          <a:p>
            <a:pPr marL="0" indent="0">
              <a:buNone/>
            </a:pPr>
            <a:endParaRPr lang="en-GB" dirty="0"/>
          </a:p>
          <a:p>
            <a:pPr>
              <a:buFont typeface="Arial" panose="020B0604020202020204" pitchFamily="34" charset="0"/>
              <a:buChar char="•"/>
            </a:pPr>
            <a:r>
              <a:rPr lang="en-GB" dirty="0"/>
              <a:t>By integrating cognitive and functional assessments, the </a:t>
            </a:r>
            <a:r>
              <a:rPr lang="en-GB" dirty="0" err="1"/>
              <a:t>iADRS</a:t>
            </a:r>
            <a:r>
              <a:rPr lang="en-GB" dirty="0"/>
              <a:t> provides a more accurate reflection of the patient’s overall condition.</a:t>
            </a:r>
          </a:p>
          <a:p>
            <a:pPr>
              <a:buFont typeface="Arial" panose="020B0604020202020204" pitchFamily="34" charset="0"/>
              <a:buChar char="•"/>
            </a:pPr>
            <a:r>
              <a:rPr lang="en-GB" dirty="0"/>
              <a:t>It is especially valuable in advanced stages of AD, where symptoms are multifaceted and interrelated.</a:t>
            </a:r>
          </a:p>
          <a:p>
            <a:endParaRPr lang="en-SI" dirty="0"/>
          </a:p>
        </p:txBody>
      </p:sp>
    </p:spTree>
    <p:extLst>
      <p:ext uri="{BB962C8B-B14F-4D97-AF65-F5344CB8AC3E}">
        <p14:creationId xmlns:p14="http://schemas.microsoft.com/office/powerpoint/2010/main" val="3318148974"/>
      </p:ext>
    </p:extLst>
  </p:cSld>
  <p:clrMapOvr>
    <a:masterClrMapping/>
  </p:clrMapOvr>
  <mc:AlternateContent xmlns:mc="http://schemas.openxmlformats.org/markup-compatibility/2006" xmlns:p14="http://schemas.microsoft.com/office/powerpoint/2010/main">
    <mc:Choice Requires="p14">
      <p:transition spd="slow" p14:dur="2000" advTm="47555"/>
    </mc:Choice>
    <mc:Fallback xmlns="">
      <p:transition spd="slow" advTm="47555"/>
    </mc:Fallback>
  </mc:AlternateContent>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5F275B-8937-DC3D-57E8-B22338DBEAE1}"/>
              </a:ext>
            </a:extLst>
          </p:cNvPr>
          <p:cNvSpPr>
            <a:spLocks noGrp="1"/>
          </p:cNvSpPr>
          <p:nvPr>
            <p:ph type="title"/>
          </p:nvPr>
        </p:nvSpPr>
        <p:spPr>
          <a:xfrm>
            <a:off x="838200" y="207812"/>
            <a:ext cx="10515600" cy="1325563"/>
          </a:xfrm>
        </p:spPr>
        <p:txBody>
          <a:bodyPr/>
          <a:lstStyle/>
          <a:p>
            <a:pPr algn="ctr"/>
            <a:r>
              <a:rPr lang="en-GB" dirty="0">
                <a:solidFill>
                  <a:srgbClr val="FF0000"/>
                </a:solidFill>
              </a:rPr>
              <a:t>Integrated Alzheimer’s Disease Rating Scale (</a:t>
            </a:r>
            <a:r>
              <a:rPr lang="en-GB" dirty="0" err="1">
                <a:solidFill>
                  <a:srgbClr val="FF0000"/>
                </a:solidFill>
              </a:rPr>
              <a:t>iADRS</a:t>
            </a:r>
            <a:r>
              <a:rPr lang="en-GB" dirty="0">
                <a:solidFill>
                  <a:srgbClr val="FF0000"/>
                </a:solidFill>
              </a:rPr>
              <a:t>)</a:t>
            </a:r>
            <a:endParaRPr lang="en-SI" dirty="0">
              <a:solidFill>
                <a:srgbClr val="FF0000"/>
              </a:solidFill>
            </a:endParaRPr>
          </a:p>
        </p:txBody>
      </p:sp>
      <p:sp>
        <p:nvSpPr>
          <p:cNvPr id="3" name="Content Placeholder 2">
            <a:extLst>
              <a:ext uri="{FF2B5EF4-FFF2-40B4-BE49-F238E27FC236}">
                <a16:creationId xmlns:a16="http://schemas.microsoft.com/office/drawing/2014/main" id="{32856650-9233-394B-52C9-A2480A46EF99}"/>
              </a:ext>
            </a:extLst>
          </p:cNvPr>
          <p:cNvSpPr>
            <a:spLocks noGrp="1"/>
          </p:cNvSpPr>
          <p:nvPr>
            <p:ph idx="1"/>
          </p:nvPr>
        </p:nvSpPr>
        <p:spPr>
          <a:xfrm>
            <a:off x="838200" y="1533375"/>
            <a:ext cx="10515600" cy="4351338"/>
          </a:xfrm>
        </p:spPr>
        <p:txBody>
          <a:bodyPr>
            <a:normAutofit/>
          </a:bodyPr>
          <a:lstStyle/>
          <a:p>
            <a:r>
              <a:rPr lang="en-GB" sz="2400" b="1" dirty="0"/>
              <a:t>Example 1:</a:t>
            </a:r>
            <a:r>
              <a:rPr lang="en-GB" sz="2400" dirty="0"/>
              <a:t> The patient is assessed on their cognitive abilities using the ADAS-Cog, scoring lower on tasks requiring memory recall. This score is combined with functional abilities assessed by ADCS-ADL.</a:t>
            </a:r>
          </a:p>
          <a:p>
            <a:r>
              <a:rPr lang="en-GB" sz="2400" b="1" dirty="0"/>
              <a:t>Example 2:</a:t>
            </a:r>
            <a:r>
              <a:rPr lang="en-GB" sz="2400" dirty="0"/>
              <a:t> The patient’s ability to perform daily activities is observed. They struggle with both cognitive tasks and functional tasks, leading to a combined </a:t>
            </a:r>
            <a:r>
              <a:rPr lang="en-GB" sz="2400" dirty="0" err="1"/>
              <a:t>iADRS</a:t>
            </a:r>
            <a:r>
              <a:rPr lang="en-GB" sz="2400" dirty="0"/>
              <a:t> score reflecting moderate impairment.</a:t>
            </a:r>
          </a:p>
          <a:p>
            <a:r>
              <a:rPr lang="en-GB" sz="2400" b="1" dirty="0"/>
              <a:t>Example 3:</a:t>
            </a:r>
            <a:r>
              <a:rPr lang="en-GB" sz="2400" dirty="0"/>
              <a:t> The patient’s overall disease progression is tracked using both cognitive and functional assessments. The </a:t>
            </a:r>
            <a:r>
              <a:rPr lang="en-GB" sz="2400" dirty="0" err="1"/>
              <a:t>iADRS</a:t>
            </a:r>
            <a:r>
              <a:rPr lang="en-GB" sz="2400" dirty="0"/>
              <a:t> score indicates significant decline over time, guiding treatment adjustments.</a:t>
            </a:r>
            <a:endParaRPr lang="en-SI" sz="2400" dirty="0"/>
          </a:p>
        </p:txBody>
      </p:sp>
    </p:spTree>
    <p:extLst>
      <p:ext uri="{BB962C8B-B14F-4D97-AF65-F5344CB8AC3E}">
        <p14:creationId xmlns:p14="http://schemas.microsoft.com/office/powerpoint/2010/main" val="4281319064"/>
      </p:ext>
    </p:extLst>
  </p:cSld>
  <p:clrMapOvr>
    <a:masterClrMapping/>
  </p:clrMapOvr>
  <mc:AlternateContent xmlns:mc="http://schemas.openxmlformats.org/markup-compatibility/2006" xmlns:p14="http://schemas.microsoft.com/office/powerpoint/2010/main">
    <mc:Choice Requires="p14">
      <p:transition spd="slow" p14:dur="2000" advTm="82792"/>
    </mc:Choice>
    <mc:Fallback xmlns="">
      <p:transition spd="slow" advTm="82792"/>
    </mc:Fallback>
  </mc:AlternateContent>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C47E8F-D7D3-8271-0EB2-1BEAC26669A2}"/>
              </a:ext>
            </a:extLst>
          </p:cNvPr>
          <p:cNvSpPr>
            <a:spLocks noGrp="1"/>
          </p:cNvSpPr>
          <p:nvPr>
            <p:ph type="title"/>
          </p:nvPr>
        </p:nvSpPr>
        <p:spPr>
          <a:xfrm>
            <a:off x="838200" y="82296"/>
            <a:ext cx="10515600" cy="1325563"/>
          </a:xfrm>
        </p:spPr>
        <p:txBody>
          <a:bodyPr/>
          <a:lstStyle/>
          <a:p>
            <a:pPr algn="ctr"/>
            <a:r>
              <a:rPr lang="en-GB" dirty="0">
                <a:solidFill>
                  <a:srgbClr val="FF0000"/>
                </a:solidFill>
              </a:rPr>
              <a:t>Challenges in Scale Selection and Application</a:t>
            </a:r>
            <a:endParaRPr lang="en-SI" dirty="0">
              <a:solidFill>
                <a:srgbClr val="FF0000"/>
              </a:solidFill>
            </a:endParaRPr>
          </a:p>
        </p:txBody>
      </p:sp>
      <p:sp>
        <p:nvSpPr>
          <p:cNvPr id="3" name="Content Placeholder 2">
            <a:extLst>
              <a:ext uri="{FF2B5EF4-FFF2-40B4-BE49-F238E27FC236}">
                <a16:creationId xmlns:a16="http://schemas.microsoft.com/office/drawing/2014/main" id="{15C2A166-1344-BB1A-2CD9-B3FEF37F239C}"/>
              </a:ext>
            </a:extLst>
          </p:cNvPr>
          <p:cNvSpPr>
            <a:spLocks noGrp="1"/>
          </p:cNvSpPr>
          <p:nvPr>
            <p:ph idx="1"/>
          </p:nvPr>
        </p:nvSpPr>
        <p:spPr>
          <a:xfrm>
            <a:off x="838200" y="1147199"/>
            <a:ext cx="10515600" cy="4351338"/>
          </a:xfrm>
        </p:spPr>
        <p:txBody>
          <a:bodyPr>
            <a:normAutofit fontScale="92500" lnSpcReduction="10000"/>
          </a:bodyPr>
          <a:lstStyle/>
          <a:p>
            <a:pPr marL="0" indent="0">
              <a:buNone/>
            </a:pPr>
            <a:r>
              <a:rPr lang="en-GB" sz="2400" b="1" dirty="0"/>
              <a:t>Common Pitfalls in Clinical Practice:</a:t>
            </a:r>
            <a:endParaRPr lang="en-GB" sz="2400" dirty="0"/>
          </a:p>
          <a:p>
            <a:pPr>
              <a:buFont typeface="Arial" panose="020B0604020202020204" pitchFamily="34" charset="0"/>
              <a:buChar char="•"/>
            </a:pPr>
            <a:r>
              <a:rPr lang="en-GB" sz="2400" dirty="0"/>
              <a:t>Over-reliance on a single scale may lead to an incomplete assessment of the patient’s condition.</a:t>
            </a:r>
          </a:p>
          <a:p>
            <a:pPr>
              <a:buFont typeface="Arial" panose="020B0604020202020204" pitchFamily="34" charset="0"/>
              <a:buChar char="•"/>
            </a:pPr>
            <a:r>
              <a:rPr lang="en-GB" sz="2400" dirty="0"/>
              <a:t>Lack of training in the administration and interpretation of scales can result in inaccurate assessments.</a:t>
            </a:r>
          </a:p>
          <a:p>
            <a:pPr marL="0" indent="0">
              <a:buNone/>
            </a:pPr>
            <a:endParaRPr lang="en-GB" sz="2400" dirty="0"/>
          </a:p>
          <a:p>
            <a:pPr marL="0" indent="0">
              <a:buNone/>
            </a:pPr>
            <a:r>
              <a:rPr lang="en-GB" sz="2400" b="1" dirty="0"/>
              <a:t>Recommendations for Improving Accuracy and Reliability:</a:t>
            </a:r>
            <a:endParaRPr lang="en-GB" sz="2400" dirty="0"/>
          </a:p>
          <a:p>
            <a:pPr>
              <a:buFont typeface="Arial" panose="020B0604020202020204" pitchFamily="34" charset="0"/>
              <a:buChar char="•"/>
            </a:pPr>
            <a:r>
              <a:rPr lang="en-GB" sz="2400" dirty="0"/>
              <a:t>Training programs for clinicians and caregivers on the proper use of scales.</a:t>
            </a:r>
          </a:p>
          <a:p>
            <a:pPr>
              <a:buFont typeface="Arial" panose="020B0604020202020204" pitchFamily="34" charset="0"/>
              <a:buChar char="•"/>
            </a:pPr>
            <a:r>
              <a:rPr lang="en-GB" sz="2400" dirty="0"/>
              <a:t>Regular updates to scales based on the latest research to ensure their relevance and accuracy.</a:t>
            </a:r>
          </a:p>
          <a:p>
            <a:pPr>
              <a:buFont typeface="Arial" panose="020B0604020202020204" pitchFamily="34" charset="0"/>
              <a:buChar char="•"/>
            </a:pPr>
            <a:r>
              <a:rPr lang="en-GB" sz="2400" dirty="0"/>
              <a:t>Combining scales to capture the full spectrum of symptoms, ensuring a holistic approach to AD management.</a:t>
            </a:r>
          </a:p>
          <a:p>
            <a:endParaRPr lang="en-SI" sz="2400" dirty="0"/>
          </a:p>
        </p:txBody>
      </p:sp>
    </p:spTree>
    <p:extLst>
      <p:ext uri="{BB962C8B-B14F-4D97-AF65-F5344CB8AC3E}">
        <p14:creationId xmlns:p14="http://schemas.microsoft.com/office/powerpoint/2010/main" val="3705183836"/>
      </p:ext>
    </p:extLst>
  </p:cSld>
  <p:clrMapOvr>
    <a:masterClrMapping/>
  </p:clrMapOvr>
  <mc:AlternateContent xmlns:mc="http://schemas.openxmlformats.org/markup-compatibility/2006" xmlns:p14="http://schemas.microsoft.com/office/powerpoint/2010/main">
    <mc:Choice Requires="p14">
      <p:transition spd="slow" p14:dur="2000" advTm="86246"/>
    </mc:Choice>
    <mc:Fallback xmlns="">
      <p:transition spd="slow" advTm="86246"/>
    </mc:Fallback>
  </mc:AlternateContent>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B2195E-7DC7-C992-9A05-0D57195E0184}"/>
              </a:ext>
            </a:extLst>
          </p:cNvPr>
          <p:cNvSpPr>
            <a:spLocks noGrp="1"/>
          </p:cNvSpPr>
          <p:nvPr>
            <p:ph type="title"/>
          </p:nvPr>
        </p:nvSpPr>
        <p:spPr>
          <a:xfrm>
            <a:off x="838200" y="158652"/>
            <a:ext cx="10515600" cy="1325563"/>
          </a:xfrm>
        </p:spPr>
        <p:txBody>
          <a:bodyPr/>
          <a:lstStyle/>
          <a:p>
            <a:pPr algn="ctr"/>
            <a:r>
              <a:rPr lang="en-GB" dirty="0">
                <a:solidFill>
                  <a:srgbClr val="FF0000"/>
                </a:solidFill>
              </a:rPr>
              <a:t>Advancements in AD Scale Development</a:t>
            </a:r>
            <a:endParaRPr lang="en-SI" dirty="0">
              <a:solidFill>
                <a:srgbClr val="FF0000"/>
              </a:solidFill>
            </a:endParaRPr>
          </a:p>
        </p:txBody>
      </p:sp>
      <p:sp>
        <p:nvSpPr>
          <p:cNvPr id="3" name="Content Placeholder 2">
            <a:extLst>
              <a:ext uri="{FF2B5EF4-FFF2-40B4-BE49-F238E27FC236}">
                <a16:creationId xmlns:a16="http://schemas.microsoft.com/office/drawing/2014/main" id="{252009E5-F5AF-5A79-732B-A247134D819B}"/>
              </a:ext>
            </a:extLst>
          </p:cNvPr>
          <p:cNvSpPr>
            <a:spLocks noGrp="1"/>
          </p:cNvSpPr>
          <p:nvPr>
            <p:ph idx="1"/>
          </p:nvPr>
        </p:nvSpPr>
        <p:spPr>
          <a:xfrm>
            <a:off x="838200" y="1395666"/>
            <a:ext cx="10515600" cy="4351338"/>
          </a:xfrm>
        </p:spPr>
        <p:txBody>
          <a:bodyPr>
            <a:normAutofit fontScale="92500" lnSpcReduction="10000"/>
          </a:bodyPr>
          <a:lstStyle/>
          <a:p>
            <a:pPr marL="0" indent="0">
              <a:buNone/>
            </a:pPr>
            <a:r>
              <a:rPr lang="en-GB" b="1" dirty="0"/>
              <a:t>Emerging Trends: </a:t>
            </a:r>
            <a:r>
              <a:rPr lang="en-GB" dirty="0"/>
              <a:t>Recent advances in technology and research are leading to the development of new and improved scales for assessing cognitive, functional, and </a:t>
            </a:r>
            <a:r>
              <a:rPr lang="en-GB" dirty="0" err="1"/>
              <a:t>behavioral</a:t>
            </a:r>
            <a:r>
              <a:rPr lang="en-GB" dirty="0"/>
              <a:t> changes in AD.</a:t>
            </a:r>
          </a:p>
          <a:p>
            <a:pPr>
              <a:buFont typeface="Arial" panose="020B0604020202020204" pitchFamily="34" charset="0"/>
              <a:buChar char="•"/>
            </a:pPr>
            <a:r>
              <a:rPr lang="en-GB" dirty="0"/>
              <a:t>These include digital cognitive assessments, wearable devices for continuous monitoring, and AI-driven tools for personalized assessments.</a:t>
            </a:r>
          </a:p>
          <a:p>
            <a:pPr marL="0" indent="0">
              <a:buNone/>
            </a:pPr>
            <a:r>
              <a:rPr lang="en-GB" b="1" dirty="0"/>
              <a:t>Innovative Tools: </a:t>
            </a:r>
            <a:r>
              <a:rPr lang="en-GB" dirty="0"/>
              <a:t>Digital platforms are being developed to administer cognitive tests remotely, providing more frequent and convenient assessments for patients and caregivers.</a:t>
            </a:r>
          </a:p>
          <a:p>
            <a:pPr>
              <a:buFont typeface="Arial" panose="020B0604020202020204" pitchFamily="34" charset="0"/>
              <a:buChar char="•"/>
            </a:pPr>
            <a:r>
              <a:rPr lang="en-GB" dirty="0"/>
              <a:t>Wearable devices are being used to monitor daily activities, sleep patterns, and other </a:t>
            </a:r>
            <a:r>
              <a:rPr lang="en-GB" dirty="0" err="1"/>
              <a:t>behaviors</a:t>
            </a:r>
            <a:r>
              <a:rPr lang="en-GB" dirty="0"/>
              <a:t> that may be affected by AD, offering real-time data on functional decline.</a:t>
            </a:r>
          </a:p>
        </p:txBody>
      </p:sp>
    </p:spTree>
    <p:extLst>
      <p:ext uri="{BB962C8B-B14F-4D97-AF65-F5344CB8AC3E}">
        <p14:creationId xmlns:p14="http://schemas.microsoft.com/office/powerpoint/2010/main" val="1196845140"/>
      </p:ext>
    </p:extLst>
  </p:cSld>
  <p:clrMapOvr>
    <a:masterClrMapping/>
  </p:clrMapOvr>
  <mc:AlternateContent xmlns:mc="http://schemas.openxmlformats.org/markup-compatibility/2006" xmlns:p14="http://schemas.microsoft.com/office/powerpoint/2010/main">
    <mc:Choice Requires="p14">
      <p:transition spd="slow" p14:dur="2000" advTm="99382"/>
    </mc:Choice>
    <mc:Fallback xmlns="">
      <p:transition spd="slow" advTm="99382"/>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53D843-423A-6EDB-2793-558DD57BF28C}"/>
              </a:ext>
            </a:extLst>
          </p:cNvPr>
          <p:cNvSpPr>
            <a:spLocks noGrp="1"/>
          </p:cNvSpPr>
          <p:nvPr>
            <p:ph type="title"/>
          </p:nvPr>
        </p:nvSpPr>
        <p:spPr>
          <a:xfrm>
            <a:off x="838200" y="0"/>
            <a:ext cx="10515600" cy="1325563"/>
          </a:xfrm>
        </p:spPr>
        <p:txBody>
          <a:bodyPr/>
          <a:lstStyle/>
          <a:p>
            <a:pPr algn="ctr"/>
            <a:r>
              <a:rPr lang="en-GB" dirty="0">
                <a:solidFill>
                  <a:srgbClr val="FF0000"/>
                </a:solidFill>
              </a:rPr>
              <a:t>Neuropsychiatric Inventory (NPI)</a:t>
            </a:r>
            <a:endParaRPr lang="en-SI" dirty="0">
              <a:solidFill>
                <a:srgbClr val="FF0000"/>
              </a:solidFill>
            </a:endParaRPr>
          </a:p>
        </p:txBody>
      </p:sp>
      <p:sp>
        <p:nvSpPr>
          <p:cNvPr id="3" name="Content Placeholder 2">
            <a:extLst>
              <a:ext uri="{FF2B5EF4-FFF2-40B4-BE49-F238E27FC236}">
                <a16:creationId xmlns:a16="http://schemas.microsoft.com/office/drawing/2014/main" id="{844E3333-62D1-82A0-1FB9-70781CDD5572}"/>
              </a:ext>
            </a:extLst>
          </p:cNvPr>
          <p:cNvSpPr>
            <a:spLocks noGrp="1"/>
          </p:cNvSpPr>
          <p:nvPr>
            <p:ph idx="1"/>
          </p:nvPr>
        </p:nvSpPr>
        <p:spPr>
          <a:xfrm>
            <a:off x="838200" y="846265"/>
            <a:ext cx="10515600" cy="4351338"/>
          </a:xfrm>
        </p:spPr>
        <p:txBody>
          <a:bodyPr>
            <a:normAutofit/>
          </a:bodyPr>
          <a:lstStyle/>
          <a:p>
            <a:pPr>
              <a:buFont typeface="Arial" panose="020B0604020202020204" pitchFamily="34" charset="0"/>
              <a:buChar char="•"/>
            </a:pPr>
            <a:endParaRPr lang="en-GB" dirty="0"/>
          </a:p>
          <a:p>
            <a:pPr marL="457189" lvl="1" indent="0">
              <a:buNone/>
            </a:pPr>
            <a:r>
              <a:rPr lang="en-GB" b="1" dirty="0"/>
              <a:t>Clinical Utility:</a:t>
            </a:r>
            <a:endParaRPr lang="en-GB" dirty="0"/>
          </a:p>
          <a:p>
            <a:pPr lvl="2"/>
            <a:r>
              <a:rPr lang="en-GB" dirty="0"/>
              <a:t>The NPI is widely used in both clinical practice and research to assess the impact of neuropsychiatric symptoms on patients and their caregivers.</a:t>
            </a:r>
          </a:p>
          <a:p>
            <a:pPr lvl="2"/>
            <a:r>
              <a:rPr lang="en-GB" dirty="0"/>
              <a:t>It is also used to monitor the effectiveness of treatment interventions aimed at managing </a:t>
            </a:r>
            <a:r>
              <a:rPr lang="en-GB" dirty="0" err="1"/>
              <a:t>behavioral</a:t>
            </a:r>
            <a:r>
              <a:rPr lang="en-GB" dirty="0"/>
              <a:t> symptoms.</a:t>
            </a:r>
          </a:p>
          <a:p>
            <a:pPr marL="914377" lvl="2" indent="0">
              <a:buNone/>
            </a:pPr>
            <a:endParaRPr lang="en-GB" dirty="0"/>
          </a:p>
          <a:p>
            <a:pPr marL="457189" lvl="1" indent="0">
              <a:buNone/>
            </a:pPr>
            <a:r>
              <a:rPr lang="en-GB" b="1" dirty="0"/>
              <a:t>Advantages and Limitations:</a:t>
            </a:r>
            <a:endParaRPr lang="en-GB" dirty="0"/>
          </a:p>
          <a:p>
            <a:pPr lvl="2"/>
            <a:r>
              <a:rPr lang="en-GB" dirty="0"/>
              <a:t>The NPI provides a comprehensive assessment of neuropsychiatric symptoms, making it a valuable tool for clinicians and researchers.</a:t>
            </a:r>
          </a:p>
          <a:p>
            <a:pPr lvl="2"/>
            <a:r>
              <a:rPr lang="en-GB" dirty="0"/>
              <a:t>However, it relies on caregiver reports, which can introduce bias, and may not capture all relevant symptoms in certain populations.</a:t>
            </a:r>
          </a:p>
          <a:p>
            <a:endParaRPr lang="en-SI" dirty="0"/>
          </a:p>
        </p:txBody>
      </p:sp>
    </p:spTree>
    <p:extLst>
      <p:ext uri="{BB962C8B-B14F-4D97-AF65-F5344CB8AC3E}">
        <p14:creationId xmlns:p14="http://schemas.microsoft.com/office/powerpoint/2010/main" val="1481913154"/>
      </p:ext>
    </p:extLst>
  </p:cSld>
  <p:clrMapOvr>
    <a:masterClrMapping/>
  </p:clrMapOvr>
  <mc:AlternateContent xmlns:mc="http://schemas.openxmlformats.org/markup-compatibility/2006" xmlns:p14="http://schemas.microsoft.com/office/powerpoint/2010/main">
    <mc:Choice Requires="p14">
      <p:transition spd="slow" p14:dur="2000" advTm="93925"/>
    </mc:Choice>
    <mc:Fallback xmlns="">
      <p:transition spd="slow" advTm="93925"/>
    </mc:Fallback>
  </mc:AlternateContent>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B2195E-7DC7-C992-9A05-0D57195E0184}"/>
              </a:ext>
            </a:extLst>
          </p:cNvPr>
          <p:cNvSpPr>
            <a:spLocks noGrp="1"/>
          </p:cNvSpPr>
          <p:nvPr>
            <p:ph type="title"/>
          </p:nvPr>
        </p:nvSpPr>
        <p:spPr/>
        <p:txBody>
          <a:bodyPr/>
          <a:lstStyle/>
          <a:p>
            <a:pPr algn="ctr"/>
            <a:r>
              <a:rPr lang="en-GB" dirty="0">
                <a:solidFill>
                  <a:srgbClr val="FF0000"/>
                </a:solidFill>
              </a:rPr>
              <a:t>Future Directions in Scale Development:</a:t>
            </a:r>
          </a:p>
        </p:txBody>
      </p:sp>
      <p:sp>
        <p:nvSpPr>
          <p:cNvPr id="3" name="Content Placeholder 2">
            <a:extLst>
              <a:ext uri="{FF2B5EF4-FFF2-40B4-BE49-F238E27FC236}">
                <a16:creationId xmlns:a16="http://schemas.microsoft.com/office/drawing/2014/main" id="{252009E5-F5AF-5A79-732B-A247134D819B}"/>
              </a:ext>
            </a:extLst>
          </p:cNvPr>
          <p:cNvSpPr>
            <a:spLocks noGrp="1"/>
          </p:cNvSpPr>
          <p:nvPr>
            <p:ph idx="1"/>
          </p:nvPr>
        </p:nvSpPr>
        <p:spPr/>
        <p:txBody>
          <a:bodyPr>
            <a:normAutofit/>
          </a:bodyPr>
          <a:lstStyle/>
          <a:p>
            <a:pPr>
              <a:buFont typeface="Arial" panose="020B0604020202020204" pitchFamily="34" charset="0"/>
              <a:buChar char="•"/>
            </a:pPr>
            <a:endParaRPr lang="en-GB" dirty="0"/>
          </a:p>
          <a:p>
            <a:pPr>
              <a:buFont typeface="Arial" panose="020B0604020202020204" pitchFamily="34" charset="0"/>
              <a:buChar char="•"/>
            </a:pPr>
            <a:r>
              <a:rPr lang="en-GB" dirty="0"/>
              <a:t>Focus on personalized medicine, with scales that adapt to the individual needs of the patient.</a:t>
            </a:r>
          </a:p>
          <a:p>
            <a:pPr>
              <a:buFont typeface="Arial" panose="020B0604020202020204" pitchFamily="34" charset="0"/>
              <a:buChar char="•"/>
            </a:pPr>
            <a:r>
              <a:rPr lang="en-GB" dirty="0"/>
              <a:t>Continued integration of cognitive, functional, and </a:t>
            </a:r>
            <a:r>
              <a:rPr lang="en-GB" dirty="0" err="1"/>
              <a:t>behavioral</a:t>
            </a:r>
            <a:r>
              <a:rPr lang="en-GB" dirty="0"/>
              <a:t> assessments to provide a comprehensive view of the patient’s condition.</a:t>
            </a:r>
          </a:p>
        </p:txBody>
      </p:sp>
    </p:spTree>
    <p:extLst>
      <p:ext uri="{BB962C8B-B14F-4D97-AF65-F5344CB8AC3E}">
        <p14:creationId xmlns:p14="http://schemas.microsoft.com/office/powerpoint/2010/main" val="2273402794"/>
      </p:ext>
    </p:extLst>
  </p:cSld>
  <p:clrMapOvr>
    <a:masterClrMapping/>
  </p:clrMapOvr>
  <mc:AlternateContent xmlns:mc="http://schemas.openxmlformats.org/markup-compatibility/2006" xmlns:p14="http://schemas.microsoft.com/office/powerpoint/2010/main">
    <mc:Choice Requires="p14">
      <p:transition spd="slow" p14:dur="2000" advTm="38330"/>
    </mc:Choice>
    <mc:Fallback xmlns="">
      <p:transition spd="slow" advTm="38330"/>
    </mc:Fallback>
  </mc:AlternateContent>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80ACA8-F67B-DE65-FCC0-8535148EEDB6}"/>
              </a:ext>
            </a:extLst>
          </p:cNvPr>
          <p:cNvSpPr>
            <a:spLocks noGrp="1"/>
          </p:cNvSpPr>
          <p:nvPr>
            <p:ph type="title"/>
          </p:nvPr>
        </p:nvSpPr>
        <p:spPr>
          <a:xfrm>
            <a:off x="838199" y="82296"/>
            <a:ext cx="10515600" cy="1325563"/>
          </a:xfrm>
        </p:spPr>
        <p:txBody>
          <a:bodyPr/>
          <a:lstStyle/>
          <a:p>
            <a:r>
              <a:rPr lang="en-GB" dirty="0">
                <a:solidFill>
                  <a:srgbClr val="FF0000"/>
                </a:solidFill>
              </a:rPr>
              <a:t>Future Directions in Scale Development:</a:t>
            </a:r>
            <a:endParaRPr lang="en-SI" dirty="0"/>
          </a:p>
        </p:txBody>
      </p:sp>
      <p:sp>
        <p:nvSpPr>
          <p:cNvPr id="3" name="Content Placeholder 2">
            <a:extLst>
              <a:ext uri="{FF2B5EF4-FFF2-40B4-BE49-F238E27FC236}">
                <a16:creationId xmlns:a16="http://schemas.microsoft.com/office/drawing/2014/main" id="{F74DB7FB-9416-B354-B4BF-6EE0230C2860}"/>
              </a:ext>
            </a:extLst>
          </p:cNvPr>
          <p:cNvSpPr>
            <a:spLocks noGrp="1"/>
          </p:cNvSpPr>
          <p:nvPr>
            <p:ph idx="1"/>
          </p:nvPr>
        </p:nvSpPr>
        <p:spPr>
          <a:xfrm>
            <a:off x="838199" y="1100699"/>
            <a:ext cx="10636045" cy="4351338"/>
          </a:xfrm>
        </p:spPr>
        <p:txBody>
          <a:bodyPr>
            <a:normAutofit fontScale="92500" lnSpcReduction="20000"/>
          </a:bodyPr>
          <a:lstStyle/>
          <a:p>
            <a:pPr marL="0" indent="0">
              <a:buNone/>
            </a:pPr>
            <a:r>
              <a:rPr lang="en-GB" b="1" dirty="0"/>
              <a:t>Predictive Analytics and AI-driven Tools:</a:t>
            </a:r>
            <a:endParaRPr lang="en-GB" dirty="0"/>
          </a:p>
          <a:p>
            <a:pPr>
              <a:buFont typeface="Arial" panose="020B0604020202020204" pitchFamily="34" charset="0"/>
              <a:buChar char="•"/>
            </a:pPr>
            <a:r>
              <a:rPr lang="en-GB" dirty="0"/>
              <a:t>AI and machine learning are being increasingly used to </a:t>
            </a:r>
            <a:r>
              <a:rPr lang="en-GB" dirty="0" err="1"/>
              <a:t>analyze</a:t>
            </a:r>
            <a:r>
              <a:rPr lang="en-GB" dirty="0"/>
              <a:t> large datasets from AD patients, predicting disease progression and treatment response.</a:t>
            </a:r>
          </a:p>
          <a:p>
            <a:pPr>
              <a:buFont typeface="Arial" panose="020B0604020202020204" pitchFamily="34" charset="0"/>
              <a:buChar char="•"/>
            </a:pPr>
            <a:r>
              <a:rPr lang="en-GB" dirty="0"/>
              <a:t>These tools can identify patterns that are not visible to human clinicians, leading to earlier and more accurate diagnoses.</a:t>
            </a:r>
          </a:p>
          <a:p>
            <a:pPr marL="0" indent="0">
              <a:buNone/>
            </a:pPr>
            <a:endParaRPr lang="en-GB" dirty="0"/>
          </a:p>
          <a:p>
            <a:pPr marL="0" indent="0">
              <a:buNone/>
            </a:pPr>
            <a:r>
              <a:rPr lang="en-GB" b="1" dirty="0"/>
              <a:t>Future Trends in Clinical Practice:</a:t>
            </a:r>
            <a:endParaRPr lang="en-GB" dirty="0"/>
          </a:p>
          <a:p>
            <a:pPr>
              <a:buFont typeface="Arial" panose="020B0604020202020204" pitchFamily="34" charset="0"/>
              <a:buChar char="•"/>
            </a:pPr>
            <a:r>
              <a:rPr lang="en-GB" dirty="0"/>
              <a:t>Shift towards more dynamic and continuous monitoring of AD symptoms, rather than relying solely on periodic assessments.</a:t>
            </a:r>
          </a:p>
          <a:p>
            <a:pPr>
              <a:buFont typeface="Arial" panose="020B0604020202020204" pitchFamily="34" charset="0"/>
              <a:buChar char="•"/>
            </a:pPr>
            <a:r>
              <a:rPr lang="en-GB" dirty="0"/>
              <a:t>Greater emphasis on patient-reported outcomes, allowing for a more patient-</a:t>
            </a:r>
            <a:r>
              <a:rPr lang="en-GB" dirty="0" err="1"/>
              <a:t>centered</a:t>
            </a:r>
            <a:r>
              <a:rPr lang="en-GB" dirty="0"/>
              <a:t> approach to care.</a:t>
            </a:r>
          </a:p>
          <a:p>
            <a:pPr marL="0" indent="0">
              <a:buNone/>
            </a:pPr>
            <a:endParaRPr lang="en-SI" dirty="0"/>
          </a:p>
        </p:txBody>
      </p:sp>
    </p:spTree>
    <p:extLst>
      <p:ext uri="{BB962C8B-B14F-4D97-AF65-F5344CB8AC3E}">
        <p14:creationId xmlns:p14="http://schemas.microsoft.com/office/powerpoint/2010/main" val="1770122060"/>
      </p:ext>
    </p:extLst>
  </p:cSld>
  <p:clrMapOvr>
    <a:masterClrMapping/>
  </p:clrMapOvr>
  <mc:AlternateContent xmlns:mc="http://schemas.openxmlformats.org/markup-compatibility/2006" xmlns:p14="http://schemas.microsoft.com/office/powerpoint/2010/main">
    <mc:Choice Requires="p14">
      <p:transition spd="slow" p14:dur="2000" advTm="98298"/>
    </mc:Choice>
    <mc:Fallback xmlns="">
      <p:transition spd="slow" advTm="98298"/>
    </mc:Fallback>
  </mc:AlternateContent>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6C4655-649A-5507-1075-E9EA73E8A088}"/>
              </a:ext>
            </a:extLst>
          </p:cNvPr>
          <p:cNvSpPr>
            <a:spLocks noGrp="1"/>
          </p:cNvSpPr>
          <p:nvPr>
            <p:ph type="title"/>
          </p:nvPr>
        </p:nvSpPr>
        <p:spPr>
          <a:xfrm>
            <a:off x="838200" y="0"/>
            <a:ext cx="10515600" cy="1325563"/>
          </a:xfrm>
        </p:spPr>
        <p:txBody>
          <a:bodyPr/>
          <a:lstStyle/>
          <a:p>
            <a:pPr algn="ctr"/>
            <a:r>
              <a:rPr lang="en-GB" dirty="0">
                <a:solidFill>
                  <a:srgbClr val="FF0000"/>
                </a:solidFill>
              </a:rPr>
              <a:t>Personalized Medicine and AD Scales</a:t>
            </a:r>
            <a:endParaRPr lang="en-SI" dirty="0">
              <a:solidFill>
                <a:srgbClr val="FF0000"/>
              </a:solidFill>
            </a:endParaRPr>
          </a:p>
        </p:txBody>
      </p:sp>
      <p:sp>
        <p:nvSpPr>
          <p:cNvPr id="3" name="Content Placeholder 2">
            <a:extLst>
              <a:ext uri="{FF2B5EF4-FFF2-40B4-BE49-F238E27FC236}">
                <a16:creationId xmlns:a16="http://schemas.microsoft.com/office/drawing/2014/main" id="{C5C6F34C-70CE-C1CC-6B59-C6EBF67DEB8C}"/>
              </a:ext>
            </a:extLst>
          </p:cNvPr>
          <p:cNvSpPr>
            <a:spLocks noGrp="1"/>
          </p:cNvSpPr>
          <p:nvPr>
            <p:ph idx="1"/>
          </p:nvPr>
        </p:nvSpPr>
        <p:spPr>
          <a:xfrm>
            <a:off x="838200" y="1019379"/>
            <a:ext cx="10515600" cy="4351338"/>
          </a:xfrm>
        </p:spPr>
        <p:txBody>
          <a:bodyPr>
            <a:normAutofit fontScale="92500" lnSpcReduction="20000"/>
          </a:bodyPr>
          <a:lstStyle/>
          <a:p>
            <a:pPr marL="0" indent="0">
              <a:buNone/>
            </a:pPr>
            <a:r>
              <a:rPr lang="en-GB" b="1" dirty="0"/>
              <a:t>Role of Individualized Assessments:</a:t>
            </a:r>
            <a:endParaRPr lang="en-GB" dirty="0"/>
          </a:p>
          <a:p>
            <a:pPr>
              <a:buFont typeface="Arial" panose="020B0604020202020204" pitchFamily="34" charset="0"/>
              <a:buChar char="•"/>
            </a:pPr>
            <a:r>
              <a:rPr lang="en-GB" dirty="0"/>
              <a:t>Personalized medicine in AD involves tailoring assessments and treatments to the individual’s genetic, biomarker, and clinical profile.</a:t>
            </a:r>
          </a:p>
          <a:p>
            <a:pPr>
              <a:buFont typeface="Arial" panose="020B0604020202020204" pitchFamily="34" charset="0"/>
              <a:buChar char="•"/>
            </a:pPr>
            <a:r>
              <a:rPr lang="en-GB" dirty="0"/>
              <a:t>This approach aims to optimize outcomes by addressing the specific needs of each patient.</a:t>
            </a:r>
          </a:p>
          <a:p>
            <a:pPr marL="0" indent="0">
              <a:buNone/>
            </a:pPr>
            <a:endParaRPr lang="en-GB" dirty="0"/>
          </a:p>
          <a:p>
            <a:pPr marL="0" indent="0">
              <a:buNone/>
            </a:pPr>
            <a:r>
              <a:rPr lang="en-GB" b="1" dirty="0"/>
              <a:t>Integration with Genetic and Biomarker Data:</a:t>
            </a:r>
            <a:endParaRPr lang="en-GB" dirty="0"/>
          </a:p>
          <a:p>
            <a:pPr>
              <a:buFont typeface="Arial" panose="020B0604020202020204" pitchFamily="34" charset="0"/>
              <a:buChar char="•"/>
            </a:pPr>
            <a:r>
              <a:rPr lang="en-GB" dirty="0"/>
              <a:t>The use of genetic testing (e.g., APOE genotype) and biomarkers (e.g., amyloid PET, CSF tau) alongside traditional scales provides a more accurate diagnosis and prognosis.</a:t>
            </a:r>
          </a:p>
          <a:p>
            <a:pPr>
              <a:buFont typeface="Arial" panose="020B0604020202020204" pitchFamily="34" charset="0"/>
              <a:buChar char="•"/>
            </a:pPr>
            <a:r>
              <a:rPr lang="en-GB" dirty="0"/>
              <a:t>This integrated approach allows for early intervention and more targeted treatments.</a:t>
            </a:r>
          </a:p>
          <a:p>
            <a:endParaRPr lang="en-SI" dirty="0"/>
          </a:p>
        </p:txBody>
      </p:sp>
    </p:spTree>
    <p:extLst>
      <p:ext uri="{BB962C8B-B14F-4D97-AF65-F5344CB8AC3E}">
        <p14:creationId xmlns:p14="http://schemas.microsoft.com/office/powerpoint/2010/main" val="2904621246"/>
      </p:ext>
    </p:extLst>
  </p:cSld>
  <p:clrMapOvr>
    <a:masterClrMapping/>
  </p:clrMapOvr>
  <mc:AlternateContent xmlns:mc="http://schemas.openxmlformats.org/markup-compatibility/2006" xmlns:p14="http://schemas.microsoft.com/office/powerpoint/2010/main">
    <mc:Choice Requires="p14">
      <p:transition spd="slow" p14:dur="2000" advTm="87911"/>
    </mc:Choice>
    <mc:Fallback xmlns="">
      <p:transition spd="slow" advTm="87911"/>
    </mc:Fallback>
  </mc:AlternateContent>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E9A5D6-8729-A13D-2EB9-9B37216B699F}"/>
              </a:ext>
            </a:extLst>
          </p:cNvPr>
          <p:cNvSpPr>
            <a:spLocks noGrp="1"/>
          </p:cNvSpPr>
          <p:nvPr>
            <p:ph type="title"/>
          </p:nvPr>
        </p:nvSpPr>
        <p:spPr/>
        <p:txBody>
          <a:bodyPr/>
          <a:lstStyle/>
          <a:p>
            <a:pPr algn="ctr"/>
            <a:r>
              <a:rPr lang="en-GB" b="1" dirty="0">
                <a:solidFill>
                  <a:srgbClr val="FF0000"/>
                </a:solidFill>
              </a:rPr>
              <a:t>Summary of Key Points:</a:t>
            </a:r>
            <a:endParaRPr lang="en-SI" dirty="0">
              <a:solidFill>
                <a:srgbClr val="FF0000"/>
              </a:solidFill>
            </a:endParaRPr>
          </a:p>
        </p:txBody>
      </p:sp>
      <p:sp>
        <p:nvSpPr>
          <p:cNvPr id="3" name="Content Placeholder 2">
            <a:extLst>
              <a:ext uri="{FF2B5EF4-FFF2-40B4-BE49-F238E27FC236}">
                <a16:creationId xmlns:a16="http://schemas.microsoft.com/office/drawing/2014/main" id="{F33CC7B7-6AB9-F996-E25F-97BA8FEDA70D}"/>
              </a:ext>
            </a:extLst>
          </p:cNvPr>
          <p:cNvSpPr>
            <a:spLocks noGrp="1"/>
          </p:cNvSpPr>
          <p:nvPr>
            <p:ph idx="1"/>
          </p:nvPr>
        </p:nvSpPr>
        <p:spPr>
          <a:xfrm>
            <a:off x="838200" y="1107870"/>
            <a:ext cx="10515600" cy="4351338"/>
          </a:xfrm>
        </p:spPr>
        <p:txBody>
          <a:bodyPr/>
          <a:lstStyle/>
          <a:p>
            <a:pPr>
              <a:buFont typeface="Arial" panose="020B0604020202020204" pitchFamily="34" charset="0"/>
              <a:buChar char="•"/>
            </a:pPr>
            <a:endParaRPr lang="en-GB" dirty="0"/>
          </a:p>
          <a:p>
            <a:pPr>
              <a:buFont typeface="Arial" panose="020B0604020202020204" pitchFamily="34" charset="0"/>
              <a:buChar char="•"/>
            </a:pPr>
            <a:r>
              <a:rPr lang="en-GB" dirty="0"/>
              <a:t>Alzheimer’s Disease is a complex condition that requires a multifaceted approach to assessment and management.</a:t>
            </a:r>
          </a:p>
          <a:p>
            <a:pPr>
              <a:buFont typeface="Arial" panose="020B0604020202020204" pitchFamily="34" charset="0"/>
              <a:buChar char="•"/>
            </a:pPr>
            <a:r>
              <a:rPr lang="en-GB" dirty="0"/>
              <a:t>The scales discussed provide valuable tools for evaluating cognitive, functional, </a:t>
            </a:r>
            <a:r>
              <a:rPr lang="en-GB" dirty="0" err="1"/>
              <a:t>behavioral</a:t>
            </a:r>
            <a:r>
              <a:rPr lang="en-GB" dirty="0"/>
              <a:t>, and quality of life aspects of AD.</a:t>
            </a:r>
          </a:p>
          <a:p>
            <a:pPr>
              <a:buFont typeface="Arial" panose="020B0604020202020204" pitchFamily="34" charset="0"/>
              <a:buChar char="•"/>
            </a:pPr>
            <a:r>
              <a:rPr lang="en-GB" dirty="0"/>
              <a:t>Integrating these assessments ensures a comprehensive understanding of the patient’s condition, guiding more effective treatment plans.</a:t>
            </a:r>
          </a:p>
          <a:p>
            <a:endParaRPr lang="en-SI" dirty="0"/>
          </a:p>
        </p:txBody>
      </p:sp>
    </p:spTree>
    <p:extLst>
      <p:ext uri="{BB962C8B-B14F-4D97-AF65-F5344CB8AC3E}">
        <p14:creationId xmlns:p14="http://schemas.microsoft.com/office/powerpoint/2010/main" val="245309614"/>
      </p:ext>
    </p:extLst>
  </p:cSld>
  <p:clrMapOvr>
    <a:masterClrMapping/>
  </p:clrMapOvr>
  <mc:AlternateContent xmlns:mc="http://schemas.openxmlformats.org/markup-compatibility/2006" xmlns:p14="http://schemas.microsoft.com/office/powerpoint/2010/main">
    <mc:Choice Requires="p14">
      <p:transition spd="slow" p14:dur="2000" advTm="54496"/>
    </mc:Choice>
    <mc:Fallback xmlns="">
      <p:transition spd="slow" advTm="54496"/>
    </mc:Fallback>
  </mc:AlternateContent>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75EB7A-9C12-EB66-85BF-7570FD369D28}"/>
              </a:ext>
            </a:extLst>
          </p:cNvPr>
          <p:cNvSpPr>
            <a:spLocks noGrp="1"/>
          </p:cNvSpPr>
          <p:nvPr>
            <p:ph type="title"/>
          </p:nvPr>
        </p:nvSpPr>
        <p:spPr>
          <a:xfrm>
            <a:off x="838200" y="0"/>
            <a:ext cx="10515600" cy="1325563"/>
          </a:xfrm>
        </p:spPr>
        <p:txBody>
          <a:bodyPr/>
          <a:lstStyle/>
          <a:p>
            <a:pPr algn="ctr"/>
            <a:r>
              <a:rPr lang="en-GB" dirty="0">
                <a:solidFill>
                  <a:srgbClr val="FF0000"/>
                </a:solidFill>
              </a:rPr>
              <a:t>REFERENCES</a:t>
            </a:r>
            <a:endParaRPr lang="en-SI" dirty="0">
              <a:solidFill>
                <a:srgbClr val="FF0000"/>
              </a:solidFill>
            </a:endParaRPr>
          </a:p>
        </p:txBody>
      </p:sp>
      <p:sp>
        <p:nvSpPr>
          <p:cNvPr id="3" name="Content Placeholder 2">
            <a:extLst>
              <a:ext uri="{FF2B5EF4-FFF2-40B4-BE49-F238E27FC236}">
                <a16:creationId xmlns:a16="http://schemas.microsoft.com/office/drawing/2014/main" id="{C59A94C1-5805-7304-56DF-6A0997BEC69C}"/>
              </a:ext>
            </a:extLst>
          </p:cNvPr>
          <p:cNvSpPr>
            <a:spLocks noGrp="1"/>
          </p:cNvSpPr>
          <p:nvPr>
            <p:ph idx="1"/>
          </p:nvPr>
        </p:nvSpPr>
        <p:spPr>
          <a:xfrm>
            <a:off x="838200" y="912812"/>
            <a:ext cx="10515600" cy="5032375"/>
          </a:xfrm>
        </p:spPr>
        <p:txBody>
          <a:bodyPr>
            <a:normAutofit fontScale="85000" lnSpcReduction="20000"/>
          </a:bodyPr>
          <a:lstStyle/>
          <a:p>
            <a:pPr lvl="1"/>
            <a:r>
              <a:rPr lang="en-GB" dirty="0"/>
              <a:t>Cummings, J. L., Mega, M., Gray, K., Rosenberg-Thompson, S., </a:t>
            </a:r>
            <a:r>
              <a:rPr lang="en-GB" dirty="0" err="1"/>
              <a:t>Carusi</a:t>
            </a:r>
            <a:r>
              <a:rPr lang="en-GB" dirty="0"/>
              <a:t>, D. A., &amp; </a:t>
            </a:r>
            <a:r>
              <a:rPr lang="en-GB" dirty="0" err="1"/>
              <a:t>Gornbein</a:t>
            </a:r>
            <a:r>
              <a:rPr lang="en-GB" dirty="0"/>
              <a:t>, J. (1994). "The Neuropsychiatric Inventory: Comprehensive assessment of psychopathology in dementia." </a:t>
            </a:r>
            <a:r>
              <a:rPr lang="en-GB" i="1" dirty="0"/>
              <a:t>Neurology</a:t>
            </a:r>
            <a:r>
              <a:rPr lang="en-GB" dirty="0"/>
              <a:t>, 44(12), 2308-2314.</a:t>
            </a:r>
          </a:p>
          <a:p>
            <a:pPr lvl="1"/>
            <a:r>
              <a:rPr lang="en-GB" dirty="0"/>
              <a:t>Cohen-Mansfield, J. (1986). "Agitated </a:t>
            </a:r>
            <a:r>
              <a:rPr lang="en-GB" dirty="0" err="1"/>
              <a:t>behaviors</a:t>
            </a:r>
            <a:r>
              <a:rPr lang="en-GB" dirty="0"/>
              <a:t> in the elderly: II. Preliminary results in the cognitively deteriorated." </a:t>
            </a:r>
            <a:r>
              <a:rPr lang="en-GB" i="1" dirty="0"/>
              <a:t>Journal of the American Geriatrics Society</a:t>
            </a:r>
            <a:r>
              <a:rPr lang="en-GB" dirty="0"/>
              <a:t>, 34(10), 722-727.</a:t>
            </a:r>
          </a:p>
          <a:p>
            <a:pPr lvl="1"/>
            <a:r>
              <a:rPr lang="en-GB" dirty="0" err="1"/>
              <a:t>Alexopoulos</a:t>
            </a:r>
            <a:r>
              <a:rPr lang="en-GB" dirty="0"/>
              <a:t>, G. S., Abrams, R. C., Young, R. C., &amp; </a:t>
            </a:r>
            <a:r>
              <a:rPr lang="en-GB" dirty="0" err="1"/>
              <a:t>Shamoian</a:t>
            </a:r>
            <a:r>
              <a:rPr lang="en-GB" dirty="0"/>
              <a:t>, C. A. (1988). "Cornell scale for depression in dementia." </a:t>
            </a:r>
            <a:r>
              <a:rPr lang="en-GB" i="1" dirty="0"/>
              <a:t>Biological Psychiatry</a:t>
            </a:r>
            <a:r>
              <a:rPr lang="en-GB" dirty="0"/>
              <a:t>, 23(3), 271-284.</a:t>
            </a:r>
          </a:p>
          <a:p>
            <a:pPr lvl="1"/>
            <a:r>
              <a:rPr lang="en-GB" dirty="0"/>
              <a:t>Logsdon, R. G., Gibbons, L. E., McCurry, S. M., &amp; Teri, L. (1999). "Quality of life in Alzheimer’s disease: Patient and caregiver reports." </a:t>
            </a:r>
            <a:r>
              <a:rPr lang="en-GB" i="1" dirty="0"/>
              <a:t>Journal of Mental Health and Aging</a:t>
            </a:r>
            <a:r>
              <a:rPr lang="en-GB" dirty="0"/>
              <a:t>, 5(1), 21-32.</a:t>
            </a:r>
          </a:p>
          <a:p>
            <a:pPr lvl="1"/>
            <a:r>
              <a:rPr lang="en-GB" dirty="0"/>
              <a:t>Smith, S. C., Lamping, D. L., Banerjee, S., Harwood, R. H., Foley, B., Smith, P., ... &amp; Knapp, M. (2005). "Development of a new measure of health-related quality of life for people with dementia: DEMQOL." </a:t>
            </a:r>
            <a:r>
              <a:rPr lang="en-GB" i="1" dirty="0"/>
              <a:t>Psychological Medicine</a:t>
            </a:r>
            <a:r>
              <a:rPr lang="en-GB" dirty="0"/>
              <a:t>, 37(5), 737-746.</a:t>
            </a:r>
          </a:p>
          <a:p>
            <a:pPr lvl="1"/>
            <a:r>
              <a:rPr lang="en-GB" dirty="0" err="1"/>
              <a:t>Rabins</a:t>
            </a:r>
            <a:r>
              <a:rPr lang="en-GB" dirty="0"/>
              <a:t>, P. V., Kasper, J. D., Kleinman, L., Black, B. S., &amp; Patrick, D. L. (1999). "Concepts and methods in the development of the ADRQL: An instrument for assessing health-related quality of life in persons with Alzheimer’s disease." </a:t>
            </a:r>
            <a:r>
              <a:rPr lang="en-GB" i="1" dirty="0"/>
              <a:t>Journal of Mental Health and Aging</a:t>
            </a:r>
            <a:r>
              <a:rPr lang="en-GB" dirty="0"/>
              <a:t>, 5(1), 33-48.</a:t>
            </a:r>
          </a:p>
          <a:p>
            <a:pPr lvl="1"/>
            <a:r>
              <a:rPr lang="en-GB" dirty="0"/>
              <a:t>Morris, J. C. (1993). "The Clinical Dementia Rating (CDR): Current version and scoring rules." </a:t>
            </a:r>
            <a:r>
              <a:rPr lang="en-GB" i="1" dirty="0"/>
              <a:t>Neurology</a:t>
            </a:r>
            <a:r>
              <a:rPr lang="en-GB" dirty="0"/>
              <a:t>, 43(11), 2412-2414.</a:t>
            </a:r>
          </a:p>
          <a:p>
            <a:pPr lvl="1"/>
            <a:r>
              <a:rPr lang="en-GB" dirty="0"/>
              <a:t>Ito, K., Corrigan, B., Zhao, Q., French, J., Miller, R., Soares, H., ... &amp; Alzheimer's Disease Neuroimaging Initiative. (2010). "Disease progression meta-analysis model in Alzheimer’s disease." </a:t>
            </a:r>
            <a:r>
              <a:rPr lang="en-GB" i="1" dirty="0"/>
              <a:t>Alzheimer's &amp; Dementia</a:t>
            </a:r>
            <a:r>
              <a:rPr lang="en-GB" dirty="0"/>
              <a:t>, 6(1), 39-53.</a:t>
            </a:r>
          </a:p>
        </p:txBody>
      </p:sp>
    </p:spTree>
    <p:extLst>
      <p:ext uri="{BB962C8B-B14F-4D97-AF65-F5344CB8AC3E}">
        <p14:creationId xmlns:p14="http://schemas.microsoft.com/office/powerpoint/2010/main" val="26406631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53D843-423A-6EDB-2793-558DD57BF28C}"/>
              </a:ext>
            </a:extLst>
          </p:cNvPr>
          <p:cNvSpPr>
            <a:spLocks noGrp="1"/>
          </p:cNvSpPr>
          <p:nvPr>
            <p:ph type="title"/>
          </p:nvPr>
        </p:nvSpPr>
        <p:spPr>
          <a:xfrm>
            <a:off x="926693" y="0"/>
            <a:ext cx="10515600" cy="1325563"/>
          </a:xfrm>
        </p:spPr>
        <p:txBody>
          <a:bodyPr/>
          <a:lstStyle/>
          <a:p>
            <a:pPr algn="ctr"/>
            <a:r>
              <a:rPr lang="en-GB" dirty="0">
                <a:solidFill>
                  <a:srgbClr val="FF0000"/>
                </a:solidFill>
              </a:rPr>
              <a:t>Neuropsychiatric Inventory (NPI)</a:t>
            </a:r>
            <a:endParaRPr lang="en-SI" dirty="0">
              <a:solidFill>
                <a:srgbClr val="FF0000"/>
              </a:solidFill>
            </a:endParaRPr>
          </a:p>
        </p:txBody>
      </p:sp>
      <p:sp>
        <p:nvSpPr>
          <p:cNvPr id="3" name="Content Placeholder 2">
            <a:extLst>
              <a:ext uri="{FF2B5EF4-FFF2-40B4-BE49-F238E27FC236}">
                <a16:creationId xmlns:a16="http://schemas.microsoft.com/office/drawing/2014/main" id="{844E3333-62D1-82A0-1FB9-70781CDD5572}"/>
              </a:ext>
            </a:extLst>
          </p:cNvPr>
          <p:cNvSpPr>
            <a:spLocks noGrp="1"/>
          </p:cNvSpPr>
          <p:nvPr>
            <p:ph idx="1"/>
          </p:nvPr>
        </p:nvSpPr>
        <p:spPr>
          <a:xfrm>
            <a:off x="504129" y="938697"/>
            <a:ext cx="10938164" cy="4351339"/>
          </a:xfrm>
        </p:spPr>
        <p:txBody>
          <a:bodyPr/>
          <a:lstStyle/>
          <a:p>
            <a:pPr>
              <a:buFont typeface="Arial" panose="020B0604020202020204" pitchFamily="34" charset="0"/>
              <a:buChar char="•"/>
            </a:pPr>
            <a:endParaRPr lang="en-GB" dirty="0"/>
          </a:p>
          <a:p>
            <a:pPr marL="742932" lvl="1" indent="-285744"/>
            <a:r>
              <a:rPr lang="en-GB" b="1" dirty="0"/>
              <a:t>Example 1:</a:t>
            </a:r>
            <a:r>
              <a:rPr lang="en-GB" dirty="0"/>
              <a:t> The caregiver reports that the patient has become increasingly paranoid, believing that items are being stolen. The frequency and severity of these delusions are rated, contributing to the NPI score.</a:t>
            </a:r>
          </a:p>
          <a:p>
            <a:pPr marL="742932" lvl="1" indent="-285744"/>
            <a:r>
              <a:rPr lang="en-GB" b="1" dirty="0"/>
              <a:t>Example 2:</a:t>
            </a:r>
            <a:r>
              <a:rPr lang="en-GB" dirty="0"/>
              <a:t> The patient is observed to have frequent mood swings, from agitation to depression. The NPI scores these changes based on caregiver reports and clinical observation.</a:t>
            </a:r>
          </a:p>
          <a:p>
            <a:pPr marL="742932" lvl="1" indent="-285744"/>
            <a:r>
              <a:rPr lang="en-GB" b="1" dirty="0"/>
              <a:t>Example 3:</a:t>
            </a:r>
            <a:r>
              <a:rPr lang="en-GB" dirty="0"/>
              <a:t> The caregiver reports that the patient is often apathetic and shows little interest in activities they once enjoyed. This </a:t>
            </a:r>
            <a:r>
              <a:rPr lang="en-GB" dirty="0" err="1"/>
              <a:t>behavior</a:t>
            </a:r>
            <a:r>
              <a:rPr lang="en-GB" dirty="0"/>
              <a:t> is rated on the NPI, indicating a neuropsychiatric symptom.</a:t>
            </a:r>
            <a:endParaRPr lang="en-SI" dirty="0"/>
          </a:p>
        </p:txBody>
      </p:sp>
    </p:spTree>
    <p:extLst>
      <p:ext uri="{BB962C8B-B14F-4D97-AF65-F5344CB8AC3E}">
        <p14:creationId xmlns:p14="http://schemas.microsoft.com/office/powerpoint/2010/main" val="298309844"/>
      </p:ext>
    </p:extLst>
  </p:cSld>
  <p:clrMapOvr>
    <a:masterClrMapping/>
  </p:clrMapOvr>
  <mc:AlternateContent xmlns:mc="http://schemas.openxmlformats.org/markup-compatibility/2006" xmlns:p14="http://schemas.microsoft.com/office/powerpoint/2010/main">
    <mc:Choice Requires="p14">
      <p:transition spd="slow" p14:dur="2000" advTm="111040"/>
    </mc:Choice>
    <mc:Fallback xmlns="">
      <p:transition spd="slow" advTm="111040"/>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5729B4-414E-7430-C437-4AB478DE51EB}"/>
              </a:ext>
            </a:extLst>
          </p:cNvPr>
          <p:cNvSpPr>
            <a:spLocks noGrp="1"/>
          </p:cNvSpPr>
          <p:nvPr>
            <p:ph type="title"/>
          </p:nvPr>
        </p:nvSpPr>
        <p:spPr>
          <a:xfrm>
            <a:off x="838200" y="82296"/>
            <a:ext cx="10515600" cy="1325563"/>
          </a:xfrm>
        </p:spPr>
        <p:txBody>
          <a:bodyPr/>
          <a:lstStyle/>
          <a:p>
            <a:pPr algn="ctr"/>
            <a:r>
              <a:rPr lang="en-GB" dirty="0">
                <a:solidFill>
                  <a:srgbClr val="FF0000"/>
                </a:solidFill>
              </a:rPr>
              <a:t>Neuropsychiatric Inventory-Clinician Rating Scale (NPI-C)</a:t>
            </a:r>
            <a:endParaRPr lang="en-SI" dirty="0">
              <a:solidFill>
                <a:srgbClr val="FF0000"/>
              </a:solidFill>
            </a:endParaRPr>
          </a:p>
        </p:txBody>
      </p:sp>
      <p:sp>
        <p:nvSpPr>
          <p:cNvPr id="3" name="Content Placeholder 2">
            <a:extLst>
              <a:ext uri="{FF2B5EF4-FFF2-40B4-BE49-F238E27FC236}">
                <a16:creationId xmlns:a16="http://schemas.microsoft.com/office/drawing/2014/main" id="{B921BBEB-AE41-4DEF-4635-560EFCC2D2FC}"/>
              </a:ext>
            </a:extLst>
          </p:cNvPr>
          <p:cNvSpPr>
            <a:spLocks noGrp="1"/>
          </p:cNvSpPr>
          <p:nvPr>
            <p:ph idx="1"/>
          </p:nvPr>
        </p:nvSpPr>
        <p:spPr>
          <a:xfrm>
            <a:off x="838200" y="1019176"/>
            <a:ext cx="10515600" cy="4351338"/>
          </a:xfrm>
        </p:spPr>
        <p:txBody>
          <a:bodyPr>
            <a:normAutofit fontScale="92500" lnSpcReduction="10000"/>
          </a:bodyPr>
          <a:lstStyle/>
          <a:p>
            <a:r>
              <a:rPr lang="en-GB" b="1" dirty="0"/>
              <a:t>Introduction to NPI-C:</a:t>
            </a:r>
            <a:endParaRPr lang="en-GB" dirty="0"/>
          </a:p>
          <a:p>
            <a:pPr>
              <a:buFont typeface="Arial" panose="020B0604020202020204" pitchFamily="34" charset="0"/>
              <a:buChar char="•"/>
            </a:pPr>
            <a:r>
              <a:rPr lang="en-GB" dirty="0"/>
              <a:t>The NPI-C is an extension of the Neuropsychiatric Inventory (NPI), designed to provide a more detailed assessment of neuropsychiatric symptoms in AD.</a:t>
            </a:r>
          </a:p>
          <a:p>
            <a:pPr>
              <a:buFont typeface="Arial" panose="020B0604020202020204" pitchFamily="34" charset="0"/>
              <a:buChar char="•"/>
            </a:pPr>
            <a:r>
              <a:rPr lang="en-GB" dirty="0"/>
              <a:t>It allows clinicians to evaluate the severity, frequency, and caregiver distress associated with these symptoms.</a:t>
            </a:r>
          </a:p>
          <a:p>
            <a:r>
              <a:rPr lang="en-GB" b="1" dirty="0"/>
              <a:t>Differences from the NPI:</a:t>
            </a:r>
            <a:endParaRPr lang="en-GB" dirty="0"/>
          </a:p>
          <a:p>
            <a:pPr>
              <a:buFont typeface="Arial" panose="020B0604020202020204" pitchFamily="34" charset="0"/>
              <a:buChar char="•"/>
            </a:pPr>
            <a:r>
              <a:rPr lang="en-GB" dirty="0"/>
              <a:t>Unlike the NPI, which is often caregiver-reported, the NPI-C includes clinician ratings, offering a more objective evaluation of symptoms.</a:t>
            </a:r>
          </a:p>
          <a:p>
            <a:pPr>
              <a:buFont typeface="Arial" panose="020B0604020202020204" pitchFamily="34" charset="0"/>
              <a:buChar char="•"/>
            </a:pPr>
            <a:r>
              <a:rPr lang="en-GB" dirty="0"/>
              <a:t>It covers a broader range of symptoms, including nighttime </a:t>
            </a:r>
            <a:r>
              <a:rPr lang="en-GB" dirty="0" err="1"/>
              <a:t>behaviors</a:t>
            </a:r>
            <a:r>
              <a:rPr lang="en-GB" dirty="0"/>
              <a:t> and aberrant motor activity.</a:t>
            </a:r>
          </a:p>
          <a:p>
            <a:endParaRPr lang="en-SI" dirty="0"/>
          </a:p>
        </p:txBody>
      </p:sp>
    </p:spTree>
    <p:extLst>
      <p:ext uri="{BB962C8B-B14F-4D97-AF65-F5344CB8AC3E}">
        <p14:creationId xmlns:p14="http://schemas.microsoft.com/office/powerpoint/2010/main" val="612734407"/>
      </p:ext>
    </p:extLst>
  </p:cSld>
  <p:clrMapOvr>
    <a:masterClrMapping/>
  </p:clrMapOvr>
  <mc:AlternateContent xmlns:mc="http://schemas.openxmlformats.org/markup-compatibility/2006" xmlns:p14="http://schemas.microsoft.com/office/powerpoint/2010/main">
    <mc:Choice Requires="p14">
      <p:transition spd="slow" p14:dur="2000" advTm="100500"/>
    </mc:Choice>
    <mc:Fallback xmlns="">
      <p:transition spd="slow" advTm="100500"/>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5729B4-414E-7430-C437-4AB478DE51EB}"/>
              </a:ext>
            </a:extLst>
          </p:cNvPr>
          <p:cNvSpPr>
            <a:spLocks noGrp="1"/>
          </p:cNvSpPr>
          <p:nvPr>
            <p:ph type="title"/>
          </p:nvPr>
        </p:nvSpPr>
        <p:spPr/>
        <p:txBody>
          <a:bodyPr/>
          <a:lstStyle/>
          <a:p>
            <a:pPr algn="ctr"/>
            <a:r>
              <a:rPr lang="en-GB" dirty="0">
                <a:solidFill>
                  <a:srgbClr val="FF0000"/>
                </a:solidFill>
              </a:rPr>
              <a:t>Neuropsychiatric Inventory-Clinician Rating Scale (NPI-C)</a:t>
            </a:r>
            <a:endParaRPr lang="en-SI" dirty="0">
              <a:solidFill>
                <a:srgbClr val="FF0000"/>
              </a:solidFill>
            </a:endParaRPr>
          </a:p>
        </p:txBody>
      </p:sp>
      <p:sp>
        <p:nvSpPr>
          <p:cNvPr id="3" name="Content Placeholder 2">
            <a:extLst>
              <a:ext uri="{FF2B5EF4-FFF2-40B4-BE49-F238E27FC236}">
                <a16:creationId xmlns:a16="http://schemas.microsoft.com/office/drawing/2014/main" id="{B921BBEB-AE41-4DEF-4635-560EFCC2D2FC}"/>
              </a:ext>
            </a:extLst>
          </p:cNvPr>
          <p:cNvSpPr>
            <a:spLocks noGrp="1"/>
          </p:cNvSpPr>
          <p:nvPr>
            <p:ph idx="1"/>
          </p:nvPr>
        </p:nvSpPr>
        <p:spPr>
          <a:xfrm>
            <a:off x="838200" y="685083"/>
            <a:ext cx="10515600" cy="4351338"/>
          </a:xfrm>
        </p:spPr>
        <p:txBody>
          <a:bodyPr/>
          <a:lstStyle/>
          <a:p>
            <a:endParaRPr lang="en-GB" b="1" dirty="0"/>
          </a:p>
          <a:p>
            <a:endParaRPr lang="en-GB" b="1" dirty="0"/>
          </a:p>
          <a:p>
            <a:pPr marL="0" indent="0">
              <a:buNone/>
            </a:pPr>
            <a:r>
              <a:rPr lang="en-GB" b="1" dirty="0"/>
              <a:t>Application in Clinical and Research Settings:</a:t>
            </a:r>
            <a:endParaRPr lang="en-GB" dirty="0"/>
          </a:p>
          <a:p>
            <a:pPr>
              <a:buFont typeface="Arial" panose="020B0604020202020204" pitchFamily="34" charset="0"/>
              <a:buChar char="•"/>
            </a:pPr>
            <a:r>
              <a:rPr lang="en-GB" dirty="0"/>
              <a:t>The NPI-C is used in both clinical practice and research to monitor the progression of neuropsychiatric symptoms and evaluate the effectiveness of interventions.</a:t>
            </a:r>
          </a:p>
          <a:p>
            <a:pPr>
              <a:buFont typeface="Arial" panose="020B0604020202020204" pitchFamily="34" charset="0"/>
              <a:buChar char="•"/>
            </a:pPr>
            <a:r>
              <a:rPr lang="en-GB" dirty="0"/>
              <a:t>It is also valuable in trials focused on </a:t>
            </a:r>
            <a:r>
              <a:rPr lang="en-GB" dirty="0" err="1"/>
              <a:t>behavioral</a:t>
            </a:r>
            <a:r>
              <a:rPr lang="en-GB" dirty="0"/>
              <a:t> and psychological symptoms of dementia (BPSD), helping to refine therapeutic approaches.</a:t>
            </a:r>
          </a:p>
          <a:p>
            <a:endParaRPr lang="en-SI" dirty="0"/>
          </a:p>
        </p:txBody>
      </p:sp>
    </p:spTree>
    <p:extLst>
      <p:ext uri="{BB962C8B-B14F-4D97-AF65-F5344CB8AC3E}">
        <p14:creationId xmlns:p14="http://schemas.microsoft.com/office/powerpoint/2010/main" val="1091682670"/>
      </p:ext>
    </p:extLst>
  </p:cSld>
  <p:clrMapOvr>
    <a:masterClrMapping/>
  </p:clrMapOvr>
  <mc:AlternateContent xmlns:mc="http://schemas.openxmlformats.org/markup-compatibility/2006" xmlns:p14="http://schemas.microsoft.com/office/powerpoint/2010/main">
    <mc:Choice Requires="p14">
      <p:transition spd="slow" p14:dur="2000" advTm="65933"/>
    </mc:Choice>
    <mc:Fallback xmlns="">
      <p:transition spd="slow" advTm="65933"/>
    </mc:Fallback>
  </mc:AlternateContent>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emplate.pptx" id="{3710302B-DCBE-4007-996A-54C4924806ED}" vid="{28A7334C-F240-4954-90A0-42970BA99EDB}"/>
    </a:ext>
  </a:extLst>
</a:theme>
</file>

<file path=docProps/app.xml><?xml version="1.0" encoding="utf-8"?>
<Properties xmlns="http://schemas.openxmlformats.org/officeDocument/2006/extended-properties" xmlns:vt="http://schemas.openxmlformats.org/officeDocument/2006/docPropsVTypes">
  <Template>template</Template>
  <TotalTime>572</TotalTime>
  <Words>5780</Words>
  <Application>Microsoft Office PowerPoint</Application>
  <PresentationFormat>Widescreen</PresentationFormat>
  <Paragraphs>369</Paragraphs>
  <Slides>64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64</vt:i4>
      </vt:variant>
    </vt:vector>
  </HeadingPairs>
  <TitlesOfParts>
    <vt:vector size="68" baseType="lpstr">
      <vt:lpstr>Arial</vt:lpstr>
      <vt:lpstr>Calibri</vt:lpstr>
      <vt:lpstr>Calibri Light</vt:lpstr>
      <vt:lpstr>Office 2013 - 2022 Theme</vt:lpstr>
      <vt:lpstr> 4.6. Learning of selected scales in AD, part 2 </vt:lpstr>
      <vt:lpstr>Objectives</vt:lpstr>
      <vt:lpstr>Behavioral and Psychological Symptoms in AD</vt:lpstr>
      <vt:lpstr>Behavioral and Psychological Symptoms in AD</vt:lpstr>
      <vt:lpstr>Neuropsychiatric Inventory (NPI)</vt:lpstr>
      <vt:lpstr>Neuropsychiatric Inventory (NPI)</vt:lpstr>
      <vt:lpstr>Neuropsychiatric Inventory (NPI)</vt:lpstr>
      <vt:lpstr>Neuropsychiatric Inventory-Clinician Rating Scale (NPI-C)</vt:lpstr>
      <vt:lpstr>Neuropsychiatric Inventory-Clinician Rating Scale (NPI-C)</vt:lpstr>
      <vt:lpstr>Neuropsychiatric Inventory-Clinician Rating Scale (NPI-C)</vt:lpstr>
      <vt:lpstr>Cohen-Mansfield Agitation Inventory (CMAI)</vt:lpstr>
      <vt:lpstr>Cohen-Mansfield Agitation Inventory (CMAI)</vt:lpstr>
      <vt:lpstr>Cohen-Mansfield Agitation Inventory (CMAI)</vt:lpstr>
      <vt:lpstr>Behavioral Pathology in Alzheimer’s Disease Rating Scale (BEHAVE-AD)</vt:lpstr>
      <vt:lpstr>Behavioral Pathology in Alzheimer’s Disease Rating Scale (BEHAVE-AD)</vt:lpstr>
      <vt:lpstr>Behavioral Pathology in Alzheimer’s Disease Rating Scale (BEHAVE-AD)</vt:lpstr>
      <vt:lpstr>Cornell Scale for Depression in Dementia (CSDD)</vt:lpstr>
      <vt:lpstr>Cornell Scale for Depression in Dementia (CSDD)</vt:lpstr>
      <vt:lpstr>Cornell Scale for Depression in Dementia (CSDD)</vt:lpstr>
      <vt:lpstr>Geriatric Depression Scale (GDS)</vt:lpstr>
      <vt:lpstr>Geriatric Depression Scale (GDS)</vt:lpstr>
      <vt:lpstr>Geriatric Depression Scale (GDS)</vt:lpstr>
      <vt:lpstr>Hamilton Depression Rating Scale (HDRS)</vt:lpstr>
      <vt:lpstr>Hamilton Depression Rating Scale (HDRS)</vt:lpstr>
      <vt:lpstr>Hamilton Depression Rating Scale (HDRS)</vt:lpstr>
      <vt:lpstr>Hamilton Anxiety Rating Scale (HARS) in AD</vt:lpstr>
      <vt:lpstr>Hamilton Anxiety Rating Scale (HARS) in AD</vt:lpstr>
      <vt:lpstr>Hamilton Anxiety Rating Scale (HARS) in AD</vt:lpstr>
      <vt:lpstr>Comparison of Behavioral and Psychological Scales</vt:lpstr>
      <vt:lpstr>Comparison of Behavioral and Psychological Scales</vt:lpstr>
      <vt:lpstr>Importance of Assessing Quality of Life (QoL) in AD</vt:lpstr>
      <vt:lpstr>Quality of Life in Alzheimer’s Disease  (QoL-AD) Scale</vt:lpstr>
      <vt:lpstr>Quality of Life in Alzheimer’s Disease  (QoL-AD) Scale</vt:lpstr>
      <vt:lpstr>Quality of Life in Alzheimer’s Disease  (QoL-AD) Scale</vt:lpstr>
      <vt:lpstr>Dementia Quality of Life Instrument (DEMQOL)</vt:lpstr>
      <vt:lpstr>Dementia Quality of Life Instrument (DEMQOL)</vt:lpstr>
      <vt:lpstr>Dementia Quality of Life Instrument (DEMQOL)</vt:lpstr>
      <vt:lpstr>Alzheimer’s Disease-Related Quality of Life (ADRQL)</vt:lpstr>
      <vt:lpstr>Alzheimer’s Disease-Related Quality of Life (ADRQL)</vt:lpstr>
      <vt:lpstr>Alzheimer’s Disease-Related Quality of Life (ADRQL)</vt:lpstr>
      <vt:lpstr>Quality of Life in Late-Stage Dementia (QUALID) Scale</vt:lpstr>
      <vt:lpstr>Quality of Life in Late-Stage Dementia (QUALID) Scale</vt:lpstr>
      <vt:lpstr>Quality of Life in Late-Stage Dementia (QUALID) Scale</vt:lpstr>
      <vt:lpstr>Comparison of QoL Scales</vt:lpstr>
      <vt:lpstr>Comparison of QoL Scales</vt:lpstr>
      <vt:lpstr>Integrating QoL Assessments in Clinical Practice</vt:lpstr>
      <vt:lpstr>Overview of Composite Scales</vt:lpstr>
      <vt:lpstr>Clinical Dementia Rating (CDR) Scale</vt:lpstr>
      <vt:lpstr>Clinical Dementia Rating (CDR) Scale</vt:lpstr>
      <vt:lpstr>Clinical Dementia Rating (CDR) Scale</vt:lpstr>
      <vt:lpstr>Alzheimer’s Disease Cooperative Study-Activities of Daily Living (ADCS-ADL)</vt:lpstr>
      <vt:lpstr>Alzheimer’s Disease Cooperative Study-Activities of Daily Living (ADCS-ADL)</vt:lpstr>
      <vt:lpstr>Alzheimer’s Disease Cooperative Study-Activities of Daily Living (ADCS-ADL)</vt:lpstr>
      <vt:lpstr>Alzheimer’s Disease Cooperative Study-Activities of Daily Living (ADCS-ADL)</vt:lpstr>
      <vt:lpstr>Integrated Alzheimer’s Disease Rating Scale (iADRS)</vt:lpstr>
      <vt:lpstr>Integrated Alzheimer’s Disease Rating Scale (iADRS)</vt:lpstr>
      <vt:lpstr>Integrated Alzheimer’s Disease Rating Scale (iADRS)</vt:lpstr>
      <vt:lpstr>Challenges in Scale Selection and Application</vt:lpstr>
      <vt:lpstr>Advancements in AD Scale Development</vt:lpstr>
      <vt:lpstr>Future Directions in Scale Development:</vt:lpstr>
      <vt:lpstr>Future Directions in Scale Development:</vt:lpstr>
      <vt:lpstr>Personalized Medicine and AD Scales</vt:lpstr>
      <vt:lpstr>Summary of Key Points:</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Zvezdan Pirtosek</dc:creator>
  <cp:lastModifiedBy>MAKO MANUEL</cp:lastModifiedBy>
  <cp:revision>11</cp:revision>
  <dcterms:created xsi:type="dcterms:W3CDTF">2024-08-19T11:00:21Z</dcterms:created>
  <dcterms:modified xsi:type="dcterms:W3CDTF">2024-12-14T11:25:34Z</dcterms:modified>
</cp:coreProperties>
</file>