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2"/>
  </p:notesMasterIdLst>
  <p:sldIdLst>
    <p:sldId id="275" r:id="rId2"/>
    <p:sldId id="445" r:id="rId3"/>
    <p:sldId id="446" r:id="rId4"/>
    <p:sldId id="447" r:id="rId5"/>
    <p:sldId id="448" r:id="rId6"/>
    <p:sldId id="449" r:id="rId7"/>
    <p:sldId id="451" r:id="rId8"/>
    <p:sldId id="282" r:id="rId9"/>
    <p:sldId id="450" r:id="rId10"/>
    <p:sldId id="412" r:id="rId11"/>
    <p:sldId id="325" r:id="rId12"/>
    <p:sldId id="326" r:id="rId13"/>
    <p:sldId id="444" r:id="rId14"/>
    <p:sldId id="413" r:id="rId15"/>
    <p:sldId id="328" r:id="rId16"/>
    <p:sldId id="327" r:id="rId17"/>
    <p:sldId id="329" r:id="rId18"/>
    <p:sldId id="414" r:id="rId19"/>
    <p:sldId id="357" r:id="rId20"/>
    <p:sldId id="358" r:id="rId21"/>
    <p:sldId id="415" r:id="rId22"/>
    <p:sldId id="359" r:id="rId23"/>
    <p:sldId id="360" r:id="rId24"/>
    <p:sldId id="416" r:id="rId25"/>
    <p:sldId id="361" r:id="rId26"/>
    <p:sldId id="362" r:id="rId27"/>
    <p:sldId id="417" r:id="rId28"/>
    <p:sldId id="363" r:id="rId29"/>
    <p:sldId id="364" r:id="rId30"/>
    <p:sldId id="418" r:id="rId31"/>
    <p:sldId id="288" r:id="rId32"/>
    <p:sldId id="289" r:id="rId33"/>
    <p:sldId id="365" r:id="rId34"/>
    <p:sldId id="366" r:id="rId35"/>
    <p:sldId id="367" r:id="rId36"/>
    <p:sldId id="368" r:id="rId37"/>
    <p:sldId id="419" r:id="rId38"/>
    <p:sldId id="333" r:id="rId39"/>
    <p:sldId id="330" r:id="rId40"/>
    <p:sldId id="420" r:id="rId41"/>
    <p:sldId id="369" r:id="rId42"/>
    <p:sldId id="370" r:id="rId43"/>
    <p:sldId id="421" r:id="rId44"/>
    <p:sldId id="372" r:id="rId45"/>
    <p:sldId id="371" r:id="rId46"/>
    <p:sldId id="422" r:id="rId47"/>
    <p:sldId id="334" r:id="rId48"/>
    <p:sldId id="335" r:id="rId49"/>
    <p:sldId id="423" r:id="rId50"/>
    <p:sldId id="373" r:id="rId51"/>
    <p:sldId id="374" r:id="rId52"/>
    <p:sldId id="424" r:id="rId53"/>
    <p:sldId id="375" r:id="rId54"/>
    <p:sldId id="376" r:id="rId55"/>
    <p:sldId id="425" r:id="rId56"/>
    <p:sldId id="377" r:id="rId57"/>
    <p:sldId id="378" r:id="rId58"/>
    <p:sldId id="426" r:id="rId59"/>
    <p:sldId id="379" r:id="rId60"/>
    <p:sldId id="442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842"/>
    <p:restoredTop sz="76479"/>
  </p:normalViewPr>
  <p:slideViewPr>
    <p:cSldViewPr snapToGrid="0">
      <p:cViewPr varScale="1">
        <p:scale>
          <a:sx n="68" d="100"/>
          <a:sy n="68" d="100"/>
        </p:scale>
        <p:origin x="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D1FBC-7B32-794F-832E-306C49F25F86}" type="datetimeFigureOut">
              <a:rPr lang="en-SI" smtClean="0"/>
              <a:t>12/14/2024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618DC-A661-2D4A-A5AF-E9C00FE17E9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33705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618DC-A661-2D4A-A5AF-E9C00FE17E93}" type="slidenum">
              <a:rPr lang="en-SI" smtClean="0"/>
              <a:t>3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80291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618DC-A661-2D4A-A5AF-E9C00FE17E93}" type="slidenum">
              <a:rPr lang="en-SI" smtClean="0"/>
              <a:t>7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262835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618DC-A661-2D4A-A5AF-E9C00FE17E93}" type="slidenum">
              <a:rPr lang="en-SI" smtClean="0"/>
              <a:t>13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91337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618DC-A661-2D4A-A5AF-E9C00FE17E93}" type="slidenum">
              <a:rPr lang="en-SI" smtClean="0"/>
              <a:t>59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62917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EAE5-4B11-4B44-9CD1-E74FB05F7A26}" type="datetimeFigureOut">
              <a:rPr lang="en-SI" smtClean="0"/>
              <a:t>12/14/2024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B46A-45C5-5845-852D-75F24BB7DE9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59167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EAE5-4B11-4B44-9CD1-E74FB05F7A26}" type="datetimeFigureOut">
              <a:rPr lang="en-SI" smtClean="0"/>
              <a:t>12/14/2024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B46A-45C5-5845-852D-75F24BB7DE9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653410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EAE5-4B11-4B44-9CD1-E74FB05F7A26}" type="datetimeFigureOut">
              <a:rPr lang="en-SI" smtClean="0"/>
              <a:t>12/14/2024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B46A-45C5-5845-852D-75F24BB7DE9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914504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Master title style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200" b="0" strike="noStrike" spc="-1">
                <a:latin typeface="Arial"/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8220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4208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3511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6647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353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5633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6262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EAE5-4B11-4B44-9CD1-E74FB05F7A26}" type="datetimeFigureOut">
              <a:rPr lang="en-SI" smtClean="0"/>
              <a:t>12/14/2024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B46A-45C5-5845-852D-75F24BB7DE9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3592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EAE5-4B11-4B44-9CD1-E74FB05F7A26}" type="datetimeFigureOut">
              <a:rPr lang="en-SI" smtClean="0"/>
              <a:t>12/14/2024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B46A-45C5-5845-852D-75F24BB7DE9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963555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EAE5-4B11-4B44-9CD1-E74FB05F7A26}" type="datetimeFigureOut">
              <a:rPr lang="en-SI" smtClean="0"/>
              <a:t>12/14/2024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B46A-45C5-5845-852D-75F24BB7DE9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980928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EAE5-4B11-4B44-9CD1-E74FB05F7A26}" type="datetimeFigureOut">
              <a:rPr lang="en-SI" smtClean="0"/>
              <a:t>12/14/2024</a:t>
            </a:fld>
            <a:endParaRPr lang="en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B46A-45C5-5845-852D-75F24BB7DE9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24003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EAE5-4B11-4B44-9CD1-E74FB05F7A26}" type="datetimeFigureOut">
              <a:rPr lang="en-SI" smtClean="0"/>
              <a:t>12/14/2024</a:t>
            </a:fld>
            <a:endParaRPr lang="en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B46A-45C5-5845-852D-75F24BB7DE9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691366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EAE5-4B11-4B44-9CD1-E74FB05F7A26}" type="datetimeFigureOut">
              <a:rPr lang="en-SI" smtClean="0"/>
              <a:t>12/14/2024</a:t>
            </a:fld>
            <a:endParaRPr lang="en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B46A-45C5-5845-852D-75F24BB7DE9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90227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EAE5-4B11-4B44-9CD1-E74FB05F7A26}" type="datetimeFigureOut">
              <a:rPr lang="en-SI" smtClean="0"/>
              <a:t>12/14/2024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B46A-45C5-5845-852D-75F24BB7DE9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23639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EAE5-4B11-4B44-9CD1-E74FB05F7A26}" type="datetimeFigureOut">
              <a:rPr lang="en-SI" smtClean="0"/>
              <a:t>12/14/2024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B46A-45C5-5845-852D-75F24BB7DE9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8395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EEAE5-4B11-4B44-9CD1-E74FB05F7A26}" type="datetimeFigureOut">
              <a:rPr lang="en-SI" smtClean="0"/>
              <a:t>12/14/2024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8B46A-45C5-5845-852D-75F24BB7DE94}" type="slidenum">
              <a:rPr lang="en-SI" smtClean="0"/>
              <a:t>‹#›</a:t>
            </a:fld>
            <a:endParaRPr lang="en-SI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1D70B3-02F0-8F31-D820-A0E6A21344A4}"/>
              </a:ext>
            </a:extLst>
          </p:cNvPr>
          <p:cNvGrpSpPr/>
          <p:nvPr/>
        </p:nvGrpSpPr>
        <p:grpSpPr>
          <a:xfrm>
            <a:off x="179523" y="6121210"/>
            <a:ext cx="6520219" cy="633095"/>
            <a:chOff x="519728" y="10058718"/>
            <a:chExt cx="6520219" cy="6330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8659CB-170E-598D-D8F7-587160668F88}"/>
                </a:ext>
              </a:extLst>
            </p:cNvPr>
            <p:cNvPicPr/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28" y="10058718"/>
              <a:ext cx="2218055" cy="6330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C24609-BF50-1F34-D366-2FBD024B2016}"/>
                </a:ext>
              </a:extLst>
            </p:cNvPr>
            <p:cNvSpPr txBox="1"/>
            <p:nvPr userDrawn="1"/>
          </p:nvSpPr>
          <p:spPr>
            <a:xfrm>
              <a:off x="2796720" y="10142137"/>
              <a:ext cx="4243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Reference number: 618596-EPP-1-2020-1-SE-EPPKA2-CBHE-JP</a:t>
              </a:r>
              <a:br>
                <a:rPr lang="en-GB" sz="800" dirty="0"/>
              </a:br>
              <a:r>
                <a:rPr lang="en-GB" sz="800" dirty="0"/>
                <a:t>This publication [communication] reflects the views only of the authors, and the Commission cannot be held responsible for any use, which may be made of the information contained therein.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DC89A0C-ED92-1BA7-2F02-CF892D603ED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058439" y="5504807"/>
            <a:ext cx="1074143" cy="130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8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5CA84-3EDB-046F-D5CE-FD580788E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2790"/>
            <a:ext cx="9144000" cy="2387600"/>
          </a:xfrm>
        </p:spPr>
        <p:txBody>
          <a:bodyPr>
            <a:normAutofit/>
          </a:bodyPr>
          <a:lstStyle/>
          <a:p>
            <a:pPr marL="342900" lvl="0" indent="-342900">
              <a:tabLst>
                <a:tab pos="457200" algn="l"/>
              </a:tabLst>
            </a:pPr>
            <a:br>
              <a:rPr lang="en-SI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4.5. L</a:t>
            </a:r>
            <a:r>
              <a:rPr lang="en-US" sz="4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earning of selected scales in AD, part 1 </a:t>
            </a:r>
            <a:endParaRPr lang="en-SI" sz="4000" dirty="0">
              <a:solidFill>
                <a:srgbClr val="C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BE90DB-4867-F67C-B7C3-CD62DF90FB7C}"/>
              </a:ext>
            </a:extLst>
          </p:cNvPr>
          <p:cNvGrpSpPr/>
          <p:nvPr/>
        </p:nvGrpSpPr>
        <p:grpSpPr>
          <a:xfrm>
            <a:off x="1610475" y="3648076"/>
            <a:ext cx="9306674" cy="2135504"/>
            <a:chOff x="1610475" y="3648076"/>
            <a:chExt cx="9306674" cy="2135504"/>
          </a:xfrm>
        </p:grpSpPr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5A6B4AFE-D8E1-EF9B-CF6C-55E64A979842}"/>
                </a:ext>
              </a:extLst>
            </p:cNvPr>
            <p:cNvSpPr txBox="1">
              <a:spLocks/>
            </p:cNvSpPr>
            <p:nvPr/>
          </p:nvSpPr>
          <p:spPr>
            <a:xfrm>
              <a:off x="1610475" y="3648076"/>
              <a:ext cx="9144000" cy="6330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br>
                <a:rPr lang="en-SE" dirty="0"/>
              </a:br>
              <a:r>
                <a:rPr lang="sl-SI" dirty="0"/>
                <a:t>GP</a:t>
              </a:r>
              <a:r>
                <a:rPr lang="en-US" dirty="0"/>
                <a:t>2</a:t>
              </a:r>
              <a:r>
                <a:rPr lang="sl-SI" dirty="0"/>
                <a:t> - </a:t>
              </a:r>
              <a:r>
                <a:rPr lang="en-US" dirty="0"/>
                <a:t>Clinical assessment and outcome measurement</a:t>
              </a:r>
              <a:endParaRPr lang="en-SE" dirty="0"/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07ABC35B-9FB7-8CFF-69B5-A2346B868C5A}"/>
                </a:ext>
              </a:extLst>
            </p:cNvPr>
            <p:cNvSpPr txBox="1">
              <a:spLocks/>
            </p:cNvSpPr>
            <p:nvPr/>
          </p:nvSpPr>
          <p:spPr>
            <a:xfrm>
              <a:off x="1773149" y="4418648"/>
              <a:ext cx="9144000" cy="136493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Zvezdan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Pirto</a:t>
              </a:r>
              <a:r>
                <a:rPr kumimoji="0" lang="sr-Latn-R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š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ek</a:t>
              </a:r>
              <a:b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University of Ljubljana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563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318DC-F441-D8C8-67DF-2A908B9F2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SI" dirty="0">
                <a:solidFill>
                  <a:srgbClr val="FF0000"/>
                </a:solidFill>
              </a:rPr>
              <a:t>MMSE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37288-6A0B-3BD2-5201-F27C1DAD1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6077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1:</a:t>
            </a:r>
            <a:r>
              <a:rPr lang="en-GB" dirty="0"/>
              <a:t> The patient is asked to count backwards from 100 by sevens (100, 93, 86, etc.). They successfully complete four steps, scoring 4 out of 5 points for attention and calculation.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2:</a:t>
            </a:r>
            <a:r>
              <a:rPr lang="en-GB" dirty="0"/>
              <a:t> The patient is asked to spell the word "WORLD" backwards. They correctly spell it "DLROW," earning full points for this task.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3:</a:t>
            </a:r>
            <a:r>
              <a:rPr lang="en-GB" dirty="0"/>
              <a:t> The clinician asks the patient to follow a three-step command: "Take a piece of paper in your right hand, fold it in half, and put it on the floor." The patient completes all steps correctly, receiving 3 points.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18919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83"/>
    </mc:Choice>
    <mc:Fallback xmlns="">
      <p:transition spd="slow" advTm="8328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9BE2-B52D-BE72-FF8E-81D17781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243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Montreal Cognitive Assessment (MoCA)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7E420-1832-EDF5-6793-A002F1EA6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Overview:</a:t>
            </a:r>
            <a:r>
              <a:rPr lang="en-GB" dirty="0" err="1"/>
              <a:t>The</a:t>
            </a:r>
            <a:r>
              <a:rPr lang="en-GB" dirty="0"/>
              <a:t> MoCA is a cognitive screening tool designed to detect mild cognitive impairment (MCI) and early 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assesses a broader range of cognitive domains than the MMSE, including executive function, visuospatial abilities, and abstraction.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Scoring:</a:t>
            </a:r>
            <a:r>
              <a:rPr lang="en-GB" dirty="0" err="1"/>
              <a:t>The</a:t>
            </a:r>
            <a:r>
              <a:rPr lang="en-GB" dirty="0"/>
              <a:t> MoCA is scored out of 30 points, with a score of 26 or above considered normal.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Adjustments are made for education level, with one point added for individuals with 12 years or less of education.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31618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93"/>
    </mc:Choice>
    <mc:Fallback xmlns="">
      <p:transition spd="slow" advTm="7289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9BE2-B52D-BE72-FF8E-81D17781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Montreal Cognitive Assessment (MoCA)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7E420-1832-EDF5-6793-A002F1EA6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Comparison with </a:t>
            </a:r>
            <a:r>
              <a:rPr lang="en-GB" b="1" dirty="0" err="1"/>
              <a:t>MMSE:</a:t>
            </a:r>
            <a:r>
              <a:rPr lang="en-GB" dirty="0" err="1"/>
              <a:t>The</a:t>
            </a:r>
            <a:r>
              <a:rPr lang="en-GB" dirty="0"/>
              <a:t> MoCA has been shown to be more sensitive than the MMSE in detecting early cognitive impairment, particularly in individuals with higher educational backgrounds.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also more effective in assessing executive function, which is often impaired in the early stages of 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Clinical </a:t>
            </a:r>
            <a:r>
              <a:rPr lang="en-GB" b="1" dirty="0" err="1"/>
              <a:t>Utility:</a:t>
            </a:r>
            <a:r>
              <a:rPr lang="en-GB" dirty="0" err="1"/>
              <a:t>The</a:t>
            </a:r>
            <a:r>
              <a:rPr lang="en-GB" dirty="0"/>
              <a:t> MoCA is increasingly used in clinical practice and research due to its sensitivity and broader assessment range.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However, it requires more time to administer than the MMSE, and its scoring system is more complex.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21989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70"/>
    </mc:Choice>
    <mc:Fallback xmlns="">
      <p:transition spd="slow" advTm="6277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85A50D5-C328-967F-45F4-218850702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5081" b="5081"/>
          <a:stretch/>
        </p:blipFill>
        <p:spPr bwMode="auto">
          <a:xfrm>
            <a:off x="3838248" y="163792"/>
            <a:ext cx="4759343" cy="604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0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043"/>
    </mc:Choice>
    <mc:Fallback xmlns="">
      <p:transition spd="slow" advTm="36804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9BE2-B52D-BE72-FF8E-81D17781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Montreal Cognitive Assessment (MoCA)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7E420-1832-EDF5-6793-A002F1EA6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1:</a:t>
            </a:r>
            <a:r>
              <a:rPr lang="en-GB" dirty="0"/>
              <a:t> The patient is asked to connect a sequence of numbers and letters in alternating order (e.g., 1-A-2-B). They complete the task accurately, earning full points for this visuospatial/executive function task.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2:</a:t>
            </a:r>
            <a:r>
              <a:rPr lang="en-GB" dirty="0"/>
              <a:t> The patient is given five words to remember: face, velvet, church, daisy, and red. They are asked to recall these words after a short delay. The patient recalls four out of five words, earning 4 points for delayed recall.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3:</a:t>
            </a:r>
            <a:r>
              <a:rPr lang="en-GB" dirty="0"/>
              <a:t> The patient is asked to identify similarities between a banana and an orange. They correctly say both are fruits, earning 1 point for abstract reasoning.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16001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70"/>
    </mc:Choice>
    <mc:Fallback xmlns="">
      <p:transition spd="slow" advTm="6327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7C56-A587-CA94-E4FF-845846E59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Alzheimer’s Disease Assessment Scale-Cognitive Subscale (ADAS-Cog)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1771B-2BD7-16C5-BC73-C0AF6F018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3579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Introduction:</a:t>
            </a:r>
            <a:r>
              <a:rPr lang="en-GB" dirty="0" err="1"/>
              <a:t>The</a:t>
            </a:r>
            <a:r>
              <a:rPr lang="en-GB" dirty="0"/>
              <a:t> ADAS-Cog is a widely used cognitive assessment tool in AD clinical trials.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was specifically developed to measure cognitive dysfunction in individuals with AD, making it a gold standard in AD research.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Components:</a:t>
            </a:r>
            <a:r>
              <a:rPr lang="en-GB" dirty="0" err="1"/>
              <a:t>The</a:t>
            </a:r>
            <a:r>
              <a:rPr lang="en-GB" dirty="0"/>
              <a:t> ADAS-Cog consists of 11 tasks that assess memory, language, praxis, and other cognitive functions.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Tasks include word recall, naming objects, following commands, and language comprehension.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93407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86"/>
    </mc:Choice>
    <mc:Fallback xmlns="">
      <p:transition spd="slow" advTm="4618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7C56-A587-CA94-E4FF-845846E59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Alzheimer’s Disease Assessment Scale-Cognitive Subscale (ADAS-Cog)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1771B-2BD7-16C5-BC73-C0AF6F018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95666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Scoring:</a:t>
            </a:r>
            <a:r>
              <a:rPr lang="en-GB" dirty="0" err="1"/>
              <a:t>The</a:t>
            </a:r>
            <a:r>
              <a:rPr lang="en-GB" dirty="0"/>
              <a:t> ADAS-Cog is scored out of 70 points, with higher scores indicating greater cognitive impairment.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particularly sensitive to changes in moderate to severe AD but may be less sensitive in early stages.</a:t>
            </a:r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Clinical </a:t>
            </a:r>
            <a:r>
              <a:rPr lang="en-GB" b="1" dirty="0" err="1"/>
              <a:t>Utility:</a:t>
            </a:r>
            <a:r>
              <a:rPr lang="en-GB" dirty="0" err="1"/>
              <a:t>The</a:t>
            </a:r>
            <a:r>
              <a:rPr lang="en-GB" dirty="0"/>
              <a:t> ADAS-Cog is primarily used in clinical trials to assess the efficacy of AD treatments.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less commonly used in routine clinical practice due to its complexity and time required for administration.</a:t>
            </a:r>
          </a:p>
          <a:p>
            <a:pPr marL="0" indent="0">
              <a:buNone/>
            </a:pP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8181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38"/>
    </mc:Choice>
    <mc:Fallback xmlns="">
      <p:transition spd="slow" advTm="3253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7C56-A587-CA94-E4FF-845846E59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Alzheimer’s Disease Assessment Scale-Cognitive Subscale (ADAS-Cog)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1771B-2BD7-16C5-BC73-C0AF6F018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Advantages:</a:t>
            </a:r>
            <a:r>
              <a:rPr lang="en-GB" dirty="0" err="1"/>
              <a:t>The</a:t>
            </a:r>
            <a:r>
              <a:rPr lang="en-GB" dirty="0"/>
              <a:t> ADAS-Cog is sensitive to changes in cognitive function over time, making it valuable for longitudinal studies.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Limitations: </a:t>
            </a:r>
            <a:r>
              <a:rPr lang="en-GB" dirty="0"/>
              <a:t>However, it may not capture subtle cognitive changes in early AD and is less useful in highly educated individuals.</a:t>
            </a:r>
          </a:p>
          <a:p>
            <a:pPr marL="0" indent="0">
              <a:buNone/>
            </a:pP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83416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0"/>
    </mc:Choice>
    <mc:Fallback xmlns="">
      <p:transition spd="slow" advTm="2301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7C56-A587-CA94-E4FF-845846E59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Alzheimer’s Disease Assessment Scale-Cognitive Subscale (ADAS-Cog)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1771B-2BD7-16C5-BC73-C0AF6F018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1:</a:t>
            </a:r>
            <a:r>
              <a:rPr lang="en-GB" dirty="0"/>
              <a:t> The patient is asked to name as many animals as possible in one minute. They name 10 animals, with scoring based on the number and diversity of animals listed.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2:</a:t>
            </a:r>
            <a:r>
              <a:rPr lang="en-GB" dirty="0"/>
              <a:t> The patient is asked to match pairs of words that were previously presented. They correctly match 8 out of 10 pairs, with the score reflecting the number of correct matches.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3:</a:t>
            </a:r>
            <a:r>
              <a:rPr lang="en-GB" dirty="0"/>
              <a:t> The patient is asked to perform a series of commands, such as "Tap the table twice and then stand up." The patient follows these instructions accurately, contributing to their overall score.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2660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46"/>
    </mc:Choice>
    <mc:Fallback xmlns="">
      <p:transition spd="slow" advTm="5304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5B7C2-AB06-7199-24DA-DA769340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Cognitive Subscale of the Clinical Dementia Rating (CDR)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D2465-7896-9DC2-7B75-704D11DF5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7859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Overview:</a:t>
            </a:r>
            <a:r>
              <a:rPr lang="en-GB" dirty="0" err="1"/>
              <a:t>The</a:t>
            </a:r>
            <a:r>
              <a:rPr lang="en-GB" dirty="0"/>
              <a:t> CDR is a global scale used to stage dementia severity based on cognitive and functional performance.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cognitive subscale focuses on memory, orientation, judgment, and problem-solving abilities.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Scoring </a:t>
            </a:r>
            <a:r>
              <a:rPr lang="en-GB" b="1" dirty="0" err="1"/>
              <a:t>System:</a:t>
            </a:r>
            <a:r>
              <a:rPr lang="en-GB" dirty="0" err="1"/>
              <a:t>The</a:t>
            </a:r>
            <a:r>
              <a:rPr lang="en-GB" dirty="0"/>
              <a:t> CDR uses a 5-point scale (0-3) to rate severity in each domain, with a composite score that reflects overall dementia severity.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CDR-0.5 indicates very mild dementia, while CDR-3 indicates severe dementia.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77800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18"/>
    </mc:Choice>
    <mc:Fallback xmlns="">
      <p:transition spd="slow" advTm="4811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0B48F-BDC9-5ACE-EFA4-D61FF0FF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Objective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36367-3802-6BC7-1A87-691802E90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explore various cognitive and functional scales used in AD assessment, including their structure, application, and limitations.</a:t>
            </a:r>
          </a:p>
          <a:p>
            <a:endParaRPr lang="en-GB" dirty="0"/>
          </a:p>
          <a:p>
            <a:r>
              <a:rPr lang="en-GB" dirty="0"/>
              <a:t>To discuss the clinical relevance and integration of these scales in patient management and research.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6045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2"/>
    </mc:Choice>
    <mc:Fallback xmlns="">
      <p:transition spd="slow" advTm="2711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5B7C2-AB06-7199-24DA-DA7693407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Cognitive Subscale of the Clinical Dementia Rating (CDR)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D2465-7896-9DC2-7B75-704D11DF5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Application in Clinical </a:t>
            </a:r>
            <a:r>
              <a:rPr lang="en-GB" b="1" dirty="0" err="1"/>
              <a:t>Practice:</a:t>
            </a:r>
            <a:r>
              <a:rPr lang="en-GB" dirty="0" err="1"/>
              <a:t>The</a:t>
            </a:r>
            <a:r>
              <a:rPr lang="en-GB" dirty="0"/>
              <a:t> CDR is valuable for staging dementia and guiding treatment decisions.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often used in conjunction with other cognitive scales to provide a comprehensive assessment of AD progression.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0677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6"/>
    </mc:Choice>
    <mc:Fallback xmlns="">
      <p:transition spd="slow" advTm="1641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5B7C2-AB06-7199-24DA-DA7693407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Cognitive Subscale of the Clinical Dementia Rating (CDR)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D2465-7896-9DC2-7B75-704D11DF5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930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1:</a:t>
            </a:r>
            <a:r>
              <a:rPr lang="en-GB" dirty="0"/>
              <a:t> The patient’s memory is assessed by asking them to recall a recent family event. They remember the event with some detail but need prompting, resulting in a CDR score of 0.5 (very mild dementia).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2:</a:t>
            </a:r>
            <a:r>
              <a:rPr lang="en-GB" dirty="0"/>
              <a:t> The patient is asked about their daily routine, such as preparing breakfast. They describe the routine but forget key steps, leading to a CDR score of 1 (mild dementia).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3:</a:t>
            </a:r>
            <a:r>
              <a:rPr lang="en-GB" dirty="0"/>
              <a:t> The patient is asked to identify the current month and year. They are unable to do so, leading to a CDR score of 2 (moderate dementia) in the orientation domain.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73170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36"/>
    </mc:Choice>
    <mc:Fallback xmlns="">
      <p:transition spd="slow" advTm="6083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CFA14-444A-C7EF-E8EC-1DF1CA95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Neuropsychological Test Battery (NTB)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DF4A0-114E-792F-0BEA-0E9DAE061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9825"/>
            <a:ext cx="105156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Introduction:</a:t>
            </a:r>
            <a:r>
              <a:rPr lang="en-GB" dirty="0" err="1"/>
              <a:t>The</a:t>
            </a:r>
            <a:r>
              <a:rPr lang="en-GB" dirty="0"/>
              <a:t> NTB consists of a series of neuropsychological tests designed to assess various cognitive domains affected by 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These tests include assessments of memory, executive function, attention, language, and visuospatial skills.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Components and </a:t>
            </a:r>
            <a:r>
              <a:rPr lang="en-GB" b="1" dirty="0" err="1"/>
              <a:t>Structure:</a:t>
            </a:r>
            <a:r>
              <a:rPr lang="en-GB" dirty="0" err="1"/>
              <a:t>Common</a:t>
            </a:r>
            <a:r>
              <a:rPr lang="en-GB" dirty="0"/>
              <a:t> tests within the NTB include the Digit Span Test, Rey Auditory Verbal Learning Test, Trail Making Test, and Boston Naming Test.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NTB provides a detailed profile of cognitive strengths and weaknesses, which is valuable in both diagnosis and monitoring of AD.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7915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88"/>
    </mc:Choice>
    <mc:Fallback xmlns="">
      <p:transition spd="slow" advTm="4428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CFA14-444A-C7EF-E8EC-1DF1CA954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Neuropsychological Test Battery (NTB)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DF4A0-114E-792F-0BEA-0E9DAE061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Application in Research and Clinical </a:t>
            </a:r>
            <a:r>
              <a:rPr lang="en-GB" b="1" dirty="0" err="1"/>
              <a:t>Settings:</a:t>
            </a:r>
            <a:r>
              <a:rPr lang="en-GB" dirty="0" err="1"/>
              <a:t>The</a:t>
            </a:r>
            <a:r>
              <a:rPr lang="en-GB" dirty="0"/>
              <a:t> NTB is widely used in research to evaluate the effects of interventions on cognitive functions.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In clinical practice, it helps in diagnosing AD, differentiating it from other dementias, and assessing the impact of the disease on specific cognitive domains.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23307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73"/>
    </mc:Choice>
    <mc:Fallback xmlns="">
      <p:transition spd="slow" advTm="2677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CFA14-444A-C7EF-E8EC-1DF1CA95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222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Neuropsychological Test Battery (NTB)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DF4A0-114E-792F-0BEA-0E9DAE061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1:</a:t>
            </a:r>
            <a:r>
              <a:rPr lang="en-GB" dirty="0"/>
              <a:t> The patient is asked to complete a word list learning task. They remember 12 out of 15 words after three trials, contributing to their overall cognitive score.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2:</a:t>
            </a:r>
            <a:r>
              <a:rPr lang="en-GB" dirty="0"/>
              <a:t> The patient performs a visual-spatial task where they must copy a complex geometric figure. They replicate the figure accurately, scoring well in this area.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3:</a:t>
            </a:r>
            <a:r>
              <a:rPr lang="en-GB" dirty="0"/>
              <a:t> The patient is asked to perform a task involving delayed verbal recall. They remember 5 out of 10 words after a delay, which impacts their score on the memory domain.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0497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75"/>
    </mc:Choice>
    <mc:Fallback xmlns="">
      <p:transition spd="slow" advTm="5807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6800-3AF6-8797-B514-B6181B1E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561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Repeatable Battery for the Assessment of Neuropsychological Status (RBANS)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45244-4FD6-7C5E-A064-B5B3AA08A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84" y="1496124"/>
            <a:ext cx="11405616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Overview:</a:t>
            </a:r>
            <a:r>
              <a:rPr lang="en-GB" dirty="0" err="1"/>
              <a:t>The</a:t>
            </a:r>
            <a:r>
              <a:rPr lang="en-GB" dirty="0"/>
              <a:t> RBANS is a brief, standardized neuropsychological battery used to assess cognitive decline in dementia, including 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evaluates five cognitive domains: immediate memory, visuospatial/constructional skills, language, attention, and delayed memory.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Structure and </a:t>
            </a:r>
            <a:r>
              <a:rPr lang="en-GB" b="1" dirty="0" err="1"/>
              <a:t>Scoring:</a:t>
            </a:r>
            <a:r>
              <a:rPr lang="en-GB" dirty="0" err="1"/>
              <a:t>The</a:t>
            </a:r>
            <a:r>
              <a:rPr lang="en-GB" dirty="0"/>
              <a:t> RBANS consists of 12 subtests that are combined into five index scores, with a total score providing an overall measure of cognitive function.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designed to be repeatable, allowing for tracking of cognitive changes over time.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0489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54"/>
    </mc:Choice>
    <mc:Fallback xmlns="">
      <p:transition spd="slow" advTm="5815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6800-3AF6-8797-B514-B6181B1E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Repeatable Battery for the Assessment of Neuropsychological Status (RBANS)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45244-4FD6-7C5E-A064-B5B3AA08A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Clinical </a:t>
            </a:r>
            <a:r>
              <a:rPr lang="en-GB" b="1" dirty="0" err="1"/>
              <a:t>Utility:</a:t>
            </a:r>
            <a:r>
              <a:rPr lang="en-GB" dirty="0" err="1"/>
              <a:t>The</a:t>
            </a:r>
            <a:r>
              <a:rPr lang="en-GB" dirty="0"/>
              <a:t> RBANS is particularly useful in settings where time is limited, such as primary care or screening clinics.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sensitive to both MCI and early AD, making it a valuable tool for early detection and monitoring.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8663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53"/>
    </mc:Choice>
    <mc:Fallback xmlns="">
      <p:transition spd="slow" advTm="23253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6800-3AF6-8797-B514-B6181B1E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Repeatable Battery for the Assessment of Neuropsychological Status (RBANS)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45244-4FD6-7C5E-A064-B5B3AA08A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358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1:</a:t>
            </a:r>
            <a:r>
              <a:rPr lang="en-GB" dirty="0"/>
              <a:t> The patient is asked to repeat numbers presented in a sequence, first forwards, then backwards. They complete the forwards task well but struggle with the backwards sequence, impacting their score.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2:</a:t>
            </a:r>
            <a:r>
              <a:rPr lang="en-GB" dirty="0"/>
              <a:t> The patient is presented with a list of 10 words and is asked to recall them immediately. They remember 7 words, contributing to their immediate memory score.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3:</a:t>
            </a:r>
            <a:r>
              <a:rPr lang="en-GB" dirty="0"/>
              <a:t> The patient is asked to name as many items as they can that belong to a specific category, such as "fruits." They name 8 items, contributing to their language score.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8168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6"/>
    </mc:Choice>
    <mc:Fallback xmlns="">
      <p:transition spd="slow" advTm="54846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F33E1-9C13-7D87-9E5B-17A9A0A1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Brief Cognitive Rating Scale (BCRS)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AB7E9-68C3-5FA1-3AE8-B23DF3EE7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8385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Introduction:</a:t>
            </a:r>
            <a:r>
              <a:rPr lang="en-GB" dirty="0" err="1"/>
              <a:t>The</a:t>
            </a:r>
            <a:r>
              <a:rPr lang="en-GB" dirty="0"/>
              <a:t> BCRS is a clinician-administered scale used to assess cognitive and functional impairment in dementia, including 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part of the Global Deterioration Scale (GDS) and provides a quick assessment of cognitive function across five domains.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Domains </a:t>
            </a:r>
            <a:r>
              <a:rPr lang="en-GB" b="1" dirty="0" err="1"/>
              <a:t>Assessed:</a:t>
            </a:r>
            <a:r>
              <a:rPr lang="en-GB" dirty="0" err="1"/>
              <a:t>The</a:t>
            </a:r>
            <a:r>
              <a:rPr lang="en-GB" dirty="0"/>
              <a:t> BCRS evaluates concentration, recent memory, past memory, orientation, and functioning/self-care.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Each domain is rated on a 7-point scale, with higher scores indicating greater impairment.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80763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64"/>
    </mc:Choice>
    <mc:Fallback xmlns="">
      <p:transition spd="slow" advTm="4896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F33E1-9C13-7D87-9E5B-17A9A0A1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Brief Cognitive Rating Scale (BCRS)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AB7E9-68C3-5FA1-3AE8-B23DF3EE7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Application in Clinical </a:t>
            </a:r>
            <a:r>
              <a:rPr lang="en-GB" b="1" dirty="0" err="1"/>
              <a:t>Practice:</a:t>
            </a:r>
            <a:r>
              <a:rPr lang="en-GB" dirty="0" err="1"/>
              <a:t>The</a:t>
            </a:r>
            <a:r>
              <a:rPr lang="en-GB" dirty="0"/>
              <a:t> BCRS is commonly used in clinical settings to quickly assess cognitive decline and to stage the severity of dementia.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particularly useful in longitudinal studies to track changes in cognitive function over time.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14527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18"/>
    </mc:Choice>
    <mc:Fallback xmlns="">
      <p:transition spd="slow" advTm="2591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DF9D3-3B51-6022-C998-A290C72A6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272"/>
            <a:ext cx="10515600" cy="1325563"/>
          </a:xfrm>
        </p:spPr>
        <p:txBody>
          <a:bodyPr/>
          <a:lstStyle/>
          <a:p>
            <a:pPr algn="ctr"/>
            <a:r>
              <a:rPr lang="en-SI" dirty="0">
                <a:solidFill>
                  <a:srgbClr val="FF0000"/>
                </a:solidFill>
              </a:rPr>
              <a:t>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D134E-D129-AC64-1315-79F0E78C7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Alzheimer’s Disease is a neurodegenerative disorder primarily characterized by progressive cognitive decline and memory loss.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affects approximately 50 million people worldwide, with an increasing prevalence as the global population ages.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Importance of Scales in </a:t>
            </a:r>
            <a:r>
              <a:rPr lang="en-GB" b="1" dirty="0" err="1"/>
              <a:t>AD:</a:t>
            </a:r>
            <a:r>
              <a:rPr lang="en-GB" dirty="0" err="1"/>
              <a:t>Scales</a:t>
            </a:r>
            <a:r>
              <a:rPr lang="en-GB" dirty="0"/>
              <a:t> are critical for diagnosing, staging, and monitoring AD progression.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They provide standardized methods for assessing cognitive, functional, and </a:t>
            </a:r>
            <a:r>
              <a:rPr lang="en-GB" dirty="0" err="1"/>
              <a:t>behavioral</a:t>
            </a:r>
            <a:r>
              <a:rPr lang="en-GB" dirty="0"/>
              <a:t> symptoms.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436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69"/>
    </mc:Choice>
    <mc:Fallback xmlns="">
      <p:transition spd="slow" advTm="3926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F33E1-9C13-7D87-9E5B-17A9A0A1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Brief Cognitive Rating Scale (BCRS)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AB7E9-68C3-5FA1-3AE8-B23DF3EE7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310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1:</a:t>
            </a:r>
            <a:r>
              <a:rPr lang="en-GB" dirty="0"/>
              <a:t> The patient is asked about their orientation, such as knowing the current date and location. They are unable to recall these details, scoring higher on the BCRS indicating greater impairment.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2:</a:t>
            </a:r>
            <a:r>
              <a:rPr lang="en-GB" dirty="0"/>
              <a:t> The patient is asked to recall recent events from the past week. They struggle to remember these details, indicating a higher score on the memory impairment section of the BCRS.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3:</a:t>
            </a:r>
            <a:r>
              <a:rPr lang="en-GB" dirty="0"/>
              <a:t> The patient is asked to follow a simple set of instructions, such as "Stand up and walk to the door." They hesitate and need prompting, scoring higher on the scale, indicating motor function issues.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60026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34"/>
    </mc:Choice>
    <mc:Fallback xmlns="">
      <p:transition spd="slow" advTm="73034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03EF-2D7B-36BE-00E8-9C3C2E1FD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Comparison of Cognitive Scales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31DC9-12B8-4992-BEE1-1328132C5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934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Strengths and Weaknesses:</a:t>
            </a:r>
          </a:p>
          <a:p>
            <a:r>
              <a:rPr lang="en-GB" b="1" dirty="0"/>
              <a:t>MMSE:</a:t>
            </a:r>
            <a:r>
              <a:rPr lang="en-GB" dirty="0"/>
              <a:t> Quick and easy to administer but lacks sensitivity to early cognitive decline and executive dysfunction.</a:t>
            </a:r>
          </a:p>
          <a:p>
            <a:r>
              <a:rPr lang="en-GB" b="1" dirty="0"/>
              <a:t>MoCA:</a:t>
            </a:r>
            <a:r>
              <a:rPr lang="en-GB" dirty="0"/>
              <a:t> More sensitive to early cognitive impairment and executive function, making it ideal for MCI detection.</a:t>
            </a:r>
          </a:p>
          <a:p>
            <a:r>
              <a:rPr lang="en-GB" b="1" dirty="0"/>
              <a:t>ADAS-Cog:</a:t>
            </a:r>
            <a:r>
              <a:rPr lang="en-GB" dirty="0"/>
              <a:t> Detailed and sensitive to changes in moderate to severe AD, but complex and time-consuming.</a:t>
            </a:r>
          </a:p>
          <a:p>
            <a:r>
              <a:rPr lang="en-GB" b="1" dirty="0"/>
              <a:t>CDR:</a:t>
            </a:r>
            <a:r>
              <a:rPr lang="en-GB" dirty="0"/>
              <a:t> Useful for staging dementia and tracking progression but less detailed in cognitive domain assessment.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55279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58"/>
    </mc:Choice>
    <mc:Fallback xmlns="">
      <p:transition spd="slow" advTm="63458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E5FB-6628-3D33-26E9-B5633ADB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Functional Scales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7FD76-B90A-A8F1-DBFE-FB6F470A6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95443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9"/>
    </mc:Choice>
    <mc:Fallback xmlns="">
      <p:transition spd="slow" advTm="672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E5FB-6628-3D33-26E9-B5633ADB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Functional Scales Overview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7FD76-B90A-A8F1-DBFE-FB6F470A6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Importance of Functional </a:t>
            </a:r>
            <a:r>
              <a:rPr lang="en-GB" b="1" dirty="0" err="1"/>
              <a:t>Assessment:</a:t>
            </a:r>
            <a:r>
              <a:rPr lang="en-GB" dirty="0" err="1"/>
              <a:t>Functional</a:t>
            </a:r>
            <a:r>
              <a:rPr lang="en-GB" dirty="0"/>
              <a:t> scales assess the ability of individuals with AD to perform daily activities, which is crucial for evaluating disease impact and planning care.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Functional decline often correlates with cognitive impairment, making these scales important in comprehensive AD assessment.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Domains of Functional </a:t>
            </a:r>
            <a:r>
              <a:rPr lang="en-GB" b="1" dirty="0" err="1"/>
              <a:t>Assessment:</a:t>
            </a:r>
            <a:r>
              <a:rPr lang="en-GB" dirty="0" err="1"/>
              <a:t>Functional</a:t>
            </a:r>
            <a:r>
              <a:rPr lang="en-GB" dirty="0"/>
              <a:t> scales typically assess activities of daily living (ADLs) and instrumental activities of daily living (IADLs), such as grooming, dressing, cooking, and managing finances.</a:t>
            </a:r>
          </a:p>
        </p:txBody>
      </p:sp>
    </p:spTree>
    <p:extLst>
      <p:ext uri="{BB962C8B-B14F-4D97-AF65-F5344CB8AC3E}">
        <p14:creationId xmlns:p14="http://schemas.microsoft.com/office/powerpoint/2010/main" val="226118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51"/>
    </mc:Choice>
    <mc:Fallback xmlns="">
      <p:transition spd="slow" advTm="4845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E5FB-6628-3D33-26E9-B5633ADB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Functional Scales Overview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7FD76-B90A-A8F1-DBFE-FB6F470A6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Common Functional Scales:</a:t>
            </a:r>
          </a:p>
          <a:p>
            <a:pPr marL="0" indent="0">
              <a:buNone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Functional Activities Questionnaire (FAQ)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Disability Assessment for Dementia (DAD)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Lawton Instrumental Activities of Daily Living (IADL) Scale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Bristol Activities of Daily Living Scale (BADLS), among others.</a:t>
            </a:r>
          </a:p>
        </p:txBody>
      </p:sp>
    </p:spTree>
    <p:extLst>
      <p:ext uri="{BB962C8B-B14F-4D97-AF65-F5344CB8AC3E}">
        <p14:creationId xmlns:p14="http://schemas.microsoft.com/office/powerpoint/2010/main" val="54745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32"/>
    </mc:Choice>
    <mc:Fallback xmlns="">
      <p:transition spd="slow" advTm="3763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41395-ECF1-36E7-7CB2-AEB58359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Activities of Daily Living (ADL) Scales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1D842-9C79-8F77-D786-7F53C4887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Definition and </a:t>
            </a:r>
            <a:r>
              <a:rPr lang="en-GB" b="1" dirty="0" err="1"/>
              <a:t>Relevance:</a:t>
            </a:r>
            <a:r>
              <a:rPr lang="en-GB" dirty="0" err="1"/>
              <a:t>ADL</a:t>
            </a:r>
            <a:r>
              <a:rPr lang="en-GB" dirty="0"/>
              <a:t> scales assess the basic self-care tasks that are essential for independent living.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These scales are critical for evaluating the functional abilities of individuals with AD, particularly as the disease progresses.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Commonly Assessed ADLs: </a:t>
            </a:r>
            <a:r>
              <a:rPr lang="en-GB" dirty="0"/>
              <a:t>Bathing, dressing, toileting, transferring, continence, and feeding are typical ADLs evaluated in these scales.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32598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48"/>
    </mc:Choice>
    <mc:Fallback xmlns="">
      <p:transition spd="slow" advTm="5224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41395-ECF1-36E7-7CB2-AEB58359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Activities of Daily Living (ADL) Scales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1D842-9C79-8F77-D786-7F53C4887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9825"/>
            <a:ext cx="10515600" cy="4351338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r>
              <a:rPr lang="en-GB" b="1" dirty="0"/>
              <a:t>Application in AD:</a:t>
            </a:r>
          </a:p>
          <a:p>
            <a:pPr marL="0" indent="0">
              <a:buNone/>
            </a:pPr>
            <a:endParaRPr lang="en-GB" b="1" dirty="0"/>
          </a:p>
          <a:p>
            <a:r>
              <a:rPr lang="en-GB" dirty="0"/>
              <a:t>ADL scales help in determining the level of care required, planning interventions, and monitoring the progression of functional decline.</a:t>
            </a:r>
          </a:p>
          <a:p>
            <a:r>
              <a:rPr lang="en-GB" dirty="0"/>
              <a:t>They are also used in clinical trials to assess the impact of therapeutic interventions on daily functioning.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4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56"/>
    </mc:Choice>
    <mc:Fallback xmlns="">
      <p:transition spd="slow" advTm="42856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41395-ECF1-36E7-7CB2-AEB58359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Activities of Daily Living (ADL) Scales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1D842-9C79-8F77-D786-7F53C4887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r>
              <a:rPr lang="en-GB" b="1" dirty="0"/>
              <a:t>Example 1:</a:t>
            </a:r>
            <a:r>
              <a:rPr lang="en-GB" dirty="0"/>
              <a:t> The patient is observed while getting dressed. They struggle to button their shirt without assistance, leading to a lower ADL score.</a:t>
            </a:r>
          </a:p>
          <a:p>
            <a:pPr marL="0" indent="0">
              <a:buNone/>
            </a:pPr>
            <a:r>
              <a:rPr lang="en-GB" b="1" dirty="0"/>
              <a:t>Example 2:</a:t>
            </a:r>
            <a:r>
              <a:rPr lang="en-GB" dirty="0"/>
              <a:t> The patient is asked about their ability to bathe independently. They report needing help getting in and out of the bathtub, which impacts their ADL score.</a:t>
            </a:r>
          </a:p>
          <a:p>
            <a:pPr marL="0" indent="0">
              <a:buNone/>
            </a:pPr>
            <a:r>
              <a:rPr lang="en-GB" b="1" dirty="0"/>
              <a:t>Example 3:</a:t>
            </a:r>
            <a:r>
              <a:rPr lang="en-GB" dirty="0"/>
              <a:t> The patient is asked about their ability to feed themselves. They can do so independently but spill food frequently, resulting in a moderate ADL score.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23255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29"/>
    </mc:Choice>
    <mc:Fallback xmlns="">
      <p:transition spd="slow" advTm="72729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32E71-1F17-9A1A-50B4-27BC8C929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103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Functional Activities Questionnaire (FAQ)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8D4FA-66B3-7C24-CEBD-B74A71A73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666"/>
            <a:ext cx="1072896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Overview:</a:t>
            </a:r>
            <a:r>
              <a:rPr lang="en-GB" dirty="0" err="1"/>
              <a:t>The</a:t>
            </a:r>
            <a:r>
              <a:rPr lang="en-GB" dirty="0"/>
              <a:t> FAQ is a caregiver-administered questionnaire that assesses an individual's ability to perform instrumental activities of daily living (IADLs).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widely used in clinical practice to evaluate functional decline in patients with cognitive impairment.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Structure and </a:t>
            </a:r>
            <a:r>
              <a:rPr lang="en-GB" b="1" dirty="0" err="1"/>
              <a:t>Scoring:</a:t>
            </a:r>
            <a:r>
              <a:rPr lang="en-GB" dirty="0" err="1"/>
              <a:t>The</a:t>
            </a:r>
            <a:r>
              <a:rPr lang="en-GB" dirty="0"/>
              <a:t> FAQ consists of 10 items, each scored on a 4-point scale (0 = normal, 3 = dependent).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total score ranges from 0 to 30, with higher scores indicating greater functional impairment.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11755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61"/>
    </mc:Choice>
    <mc:Fallback xmlns="">
      <p:transition spd="slow" advTm="7136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32E71-1F17-9A1A-50B4-27BC8C929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Functional Activities Questionnaire (FAQ)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8D4FA-66B3-7C24-CEBD-B74A71A73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3625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Application in </a:t>
            </a:r>
            <a:r>
              <a:rPr lang="en-GB" b="1" dirty="0" err="1"/>
              <a:t>AD:</a:t>
            </a:r>
            <a:r>
              <a:rPr lang="en-GB" dirty="0" err="1"/>
              <a:t>The</a:t>
            </a:r>
            <a:r>
              <a:rPr lang="en-GB" dirty="0"/>
              <a:t> FAQ is particularly useful for detecting early functional decline in individuals with mild cognitive impairment (MCI) and early-stage 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also used in clinical trials to monitor changes in functional ability over time.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Relevance in Early and Moderate </a:t>
            </a:r>
            <a:r>
              <a:rPr lang="en-GB" b="1" dirty="0" err="1"/>
              <a:t>AD:</a:t>
            </a:r>
            <a:r>
              <a:rPr lang="en-GB" dirty="0" err="1"/>
              <a:t>The</a:t>
            </a:r>
            <a:r>
              <a:rPr lang="en-GB" dirty="0"/>
              <a:t> FAQ is sensitive to functional changes that occur in the early and moderate stages of AD, making it a valuable tool for early diagnosis and monitoring disease progression.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also useful in differentiating between normal aging and pathological cognitive decline.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37494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96"/>
    </mc:Choice>
    <mc:Fallback xmlns="">
      <p:transition spd="slow" advTm="7439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F4125-E55D-8892-4C0A-DF6CE4C7D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76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Cognitive Scales in AD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BA9CA-6CF6-54CC-5FFF-B84F4AF27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135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Definition and </a:t>
            </a:r>
            <a:r>
              <a:rPr lang="en-GB" b="1" dirty="0" err="1"/>
              <a:t>Role:</a:t>
            </a:r>
            <a:r>
              <a:rPr lang="en-GB" dirty="0" err="1"/>
              <a:t>Cognitive</a:t>
            </a:r>
            <a:r>
              <a:rPr lang="en-GB" dirty="0"/>
              <a:t> scales are standardized tools used to assess the severity of cognitive deficits in individuals with 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These scales help in diagnosing AD, staging the disease, and monitoring cognitive changes over time.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Importance in Clinical </a:t>
            </a:r>
            <a:r>
              <a:rPr lang="en-GB" b="1" dirty="0" err="1"/>
              <a:t>Practice:</a:t>
            </a:r>
            <a:r>
              <a:rPr lang="en-GB" dirty="0" err="1"/>
              <a:t>Cognitive</a:t>
            </a:r>
            <a:r>
              <a:rPr lang="en-GB" dirty="0"/>
              <a:t> scales are integral to both clinical practice and research, guiding treatment decisions and evaluating therapeutic outcomes.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They also play a role in differentiating AD from other types of dementia and age-related cognitive decline.</a:t>
            </a:r>
          </a:p>
        </p:txBody>
      </p:sp>
    </p:spTree>
    <p:extLst>
      <p:ext uri="{BB962C8B-B14F-4D97-AF65-F5344CB8AC3E}">
        <p14:creationId xmlns:p14="http://schemas.microsoft.com/office/powerpoint/2010/main" val="145153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26"/>
    </mc:Choice>
    <mc:Fallback xmlns="">
      <p:transition spd="slow" advTm="5412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32E71-1F17-9A1A-50B4-27BC8C929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Functional Activities Questionnaire (FAQ)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8D4FA-66B3-7C24-CEBD-B74A71A73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8385"/>
            <a:ext cx="105156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1:</a:t>
            </a:r>
            <a:r>
              <a:rPr lang="en-GB" dirty="0"/>
              <a:t> The caregiver is asked how well the patient manages their medications. The caregiver reports frequent forgetfulness, indicating a higher score on the FAQ.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2:</a:t>
            </a:r>
            <a:r>
              <a:rPr lang="en-GB" dirty="0"/>
              <a:t> The patient is asked about their ability to prepare meals. They can no longer use the stove safely, resulting in a higher FAQ score.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3:</a:t>
            </a:r>
            <a:r>
              <a:rPr lang="en-GB" dirty="0"/>
              <a:t> The patient’s ability to manage finances is assessed. They can no longer balance a </a:t>
            </a:r>
            <a:r>
              <a:rPr lang="en-GB" dirty="0" err="1"/>
              <a:t>checkbook</a:t>
            </a:r>
            <a:r>
              <a:rPr lang="en-GB" dirty="0"/>
              <a:t>, leading to a higher score on the FAQ.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47365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03"/>
    </mc:Choice>
    <mc:Fallback xmlns="">
      <p:transition spd="slow" advTm="66103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2BE5B-64FF-D9A8-76A5-3DD08599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Disability Assessment for Dementia (DAD)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B69E6-7D9F-EE83-A68F-83AE92943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8865"/>
            <a:ext cx="10774680" cy="435133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Introduction:</a:t>
            </a:r>
            <a:r>
              <a:rPr lang="en-GB" dirty="0" err="1"/>
              <a:t>The</a:t>
            </a:r>
            <a:r>
              <a:rPr lang="en-GB" dirty="0"/>
              <a:t> DAD is a functional scale specifically designed to assess the disability associated with dementia, including 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evaluates the patient's ability to perform both basic and instrumental activities of daily living (ADLs and IADLs).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Structure and </a:t>
            </a:r>
            <a:r>
              <a:rPr lang="en-GB" b="1" dirty="0" err="1"/>
              <a:t>Scoring:</a:t>
            </a:r>
            <a:r>
              <a:rPr lang="en-GB" dirty="0" err="1"/>
              <a:t>The</a:t>
            </a:r>
            <a:r>
              <a:rPr lang="en-GB" dirty="0"/>
              <a:t> DAD consists of 40 items covering a range of daily activities, including personal care, meal preparation, and communication.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Each item is scored on a scale from 0 (unable) to 3 (independent), with a total score indicating the level of functional impairment.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5461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82"/>
    </mc:Choice>
    <mc:Fallback xmlns="">
      <p:transition spd="slow" advTm="9218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2BE5B-64FF-D9A8-76A5-3DD08599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Disability Assessment for Dementia (DAD)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B69E6-7D9F-EE83-A68F-83AE92943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sz="2800" b="1" dirty="0"/>
              <a:t>Relevance in AD:</a:t>
            </a:r>
          </a:p>
          <a:p>
            <a:pPr marL="457200" lvl="1" indent="0">
              <a:buNone/>
            </a:pPr>
            <a:endParaRPr lang="en-GB" sz="280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GB" sz="2800" dirty="0"/>
              <a:t>The DAD is particularly sensitive to changes in functional ability over time, making it a valuable tool for monitoring disease progression.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GB" sz="2800" dirty="0"/>
              <a:t>It is also used in clinical trials to assess the impact of interventions on functional decline.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13490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22"/>
    </mc:Choice>
    <mc:Fallback xmlns="">
      <p:transition spd="slow" advTm="50622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2BE5B-64FF-D9A8-76A5-3DD08599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Disability Assessment for Dementia (DAD)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B69E6-7D9F-EE83-A68F-83AE92943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7413"/>
            <a:ext cx="10515600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sz="2800" dirty="0"/>
          </a:p>
          <a:p>
            <a:pPr marL="457200" lvl="1" indent="0">
              <a:buNone/>
            </a:pPr>
            <a:r>
              <a:rPr lang="en-GB" sz="2800" b="1" dirty="0"/>
              <a:t>Example 1:</a:t>
            </a:r>
            <a:r>
              <a:rPr lang="en-GB" sz="2800" dirty="0"/>
              <a:t> The patient is asked about their ability to do household chores. They require assistance with most tasks, resulting in a higher score on the DAD scale.</a:t>
            </a:r>
          </a:p>
          <a:p>
            <a:pPr marL="457200" lvl="1" indent="0">
              <a:buNone/>
            </a:pPr>
            <a:r>
              <a:rPr lang="en-GB" sz="2800" b="1" dirty="0"/>
              <a:t>Example 2:</a:t>
            </a:r>
            <a:r>
              <a:rPr lang="en-GB" sz="2800" dirty="0"/>
              <a:t> The patient’s ability to use transportation independently is assessed. They can no longer drive or navigate public transportation alone, leading to a higher score.</a:t>
            </a:r>
          </a:p>
          <a:p>
            <a:pPr marL="457200" lvl="1" indent="0">
              <a:buNone/>
            </a:pPr>
            <a:r>
              <a:rPr lang="en-GB" sz="2800" b="1" dirty="0"/>
              <a:t>Example 3:</a:t>
            </a:r>
            <a:r>
              <a:rPr lang="en-GB" sz="2800" dirty="0"/>
              <a:t> The patient is observed while preparing a simple meal. They need help with almost every step, contributing to a higher DAD score.</a:t>
            </a:r>
            <a:endParaRPr lang="en-SI" sz="2800" dirty="0"/>
          </a:p>
        </p:txBody>
      </p:sp>
    </p:spTree>
    <p:extLst>
      <p:ext uri="{BB962C8B-B14F-4D97-AF65-F5344CB8AC3E}">
        <p14:creationId xmlns:p14="http://schemas.microsoft.com/office/powerpoint/2010/main" val="31615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16"/>
    </mc:Choice>
    <mc:Fallback xmlns="">
      <p:transition spd="slow" advTm="82716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C4D4E-1E27-C44C-CF21-473C47100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Lawton Instrumental Activities of Daily Living (IADL) Scale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79D33-E53D-2CE5-3EB0-A492F0245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04" y="1690688"/>
            <a:ext cx="11367516" cy="435133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Overview:</a:t>
            </a:r>
            <a:r>
              <a:rPr lang="sl-SI" b="1" dirty="0"/>
              <a:t> </a:t>
            </a:r>
            <a:r>
              <a:rPr lang="en-GB" dirty="0"/>
              <a:t>The Lawton IADL scale is used to assess more complex activities necessary for independent living, which are often affected in the early stages of 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evaluates eight domains: using the telephone, shopping, food preparation, housekeeping, laundry, transportation, medication management, and handling finances.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Scoring and Interpretation:</a:t>
            </a:r>
            <a:r>
              <a:rPr lang="sl-SI" b="1" dirty="0"/>
              <a:t> </a:t>
            </a:r>
            <a:r>
              <a:rPr lang="en-GB" dirty="0"/>
              <a:t>Each domain is scored based on the individual’s level of independence, with higher scores indicating greater functional independence.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scale helps differentiate between normal aging and </a:t>
            </a:r>
            <a:r>
              <a:rPr lang="sl-SI" dirty="0"/>
              <a:t>                            </a:t>
            </a:r>
            <a:r>
              <a:rPr lang="en-GB" dirty="0"/>
              <a:t>early functional decline associated with AD.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5833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71"/>
    </mc:Choice>
    <mc:Fallback xmlns="">
      <p:transition spd="slow" advTm="9537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C4D4E-1E27-C44C-CF21-473C47100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Lawton Instrumental Activities of Daily Living (IADL) Scale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79D33-E53D-2CE5-3EB0-A492F0245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7091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Application in Clinical </a:t>
            </a:r>
            <a:r>
              <a:rPr lang="en-GB" b="1" dirty="0" err="1"/>
              <a:t>Settings:</a:t>
            </a:r>
            <a:r>
              <a:rPr lang="en-GB" dirty="0" err="1"/>
              <a:t>The</a:t>
            </a:r>
            <a:r>
              <a:rPr lang="en-GB" dirty="0"/>
              <a:t> Lawton IADL scale is commonly used in primary care and geriatrics to assess the functional abilities of older adults.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particularly useful for detecting early functional impairment in patients with mild cognitive impairment (MCI) or early-stage AD.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2560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25"/>
    </mc:Choice>
    <mc:Fallback xmlns="">
      <p:transition spd="slow" advTm="42025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C4D4E-1E27-C44C-CF21-473C47100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764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Lawton Instrumental Activities of Daily Living (IADL) Scale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79D33-E53D-2CE5-3EB0-A492F0245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1226"/>
            <a:ext cx="107442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1:</a:t>
            </a:r>
            <a:r>
              <a:rPr lang="en-GB" dirty="0"/>
              <a:t> The patient is asked about their ability to do the grocery shopping. They report getting confused in the store and needing assistance, leading to a lower IADL score.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2:</a:t>
            </a:r>
            <a:r>
              <a:rPr lang="en-GB" dirty="0"/>
              <a:t> The patient’s ability to use the telephone is assessed. They can only dial familiar numbers with visual prompts, resulting in a moderate score.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3:</a:t>
            </a:r>
            <a:r>
              <a:rPr lang="en-GB" dirty="0"/>
              <a:t> The patient is asked about their ability to handle finances. They can no longer pay bills or manage money independently, contributing to a lower IADL score.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3616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76"/>
    </mc:Choice>
    <mc:Fallback xmlns="">
      <p:transition spd="slow" advTm="90176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B121B-8015-FF5C-A340-551AB136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Global Deterioration Scale (GDS)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CC2AC-9809-40EE-0402-90610CE3C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004000"/>
            <a:ext cx="11064240" cy="4351338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Introduction:</a:t>
            </a:r>
            <a:r>
              <a:rPr lang="sl-SI" b="1" dirty="0"/>
              <a:t> </a:t>
            </a:r>
            <a:r>
              <a:rPr lang="en-GB" dirty="0"/>
              <a:t>The Global Deterioration Scale (GDS) is a clinical tool used to stage the severity of cognitive decline in dementia, including Alzheimer's disease.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provides a global overview of the patient's cognitive and functional abilities, which is useful for both clinical assessment and communication with caregivers.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Stages of Dementia:</a:t>
            </a:r>
            <a:r>
              <a:rPr lang="sl-SI" b="1" dirty="0"/>
              <a:t> </a:t>
            </a:r>
            <a:r>
              <a:rPr lang="en-GB" dirty="0"/>
              <a:t>The GDS consists of seven stages, ranging from no cognitive decline (Stage 1) to very severe cognitive decline (Stage 7).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Stages 1-3 describe pre-dementia stages, while stages 4-7 describe the various stages of dementia.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Application in AD:</a:t>
            </a:r>
            <a:r>
              <a:rPr lang="sl-SI" b="1" dirty="0"/>
              <a:t> </a:t>
            </a:r>
            <a:r>
              <a:rPr lang="en-GB" dirty="0"/>
              <a:t>The GDS is widely used in clinical practice to determine the stage of AD, which helps guide treatment decisions and care planning.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also used in research to categorize study participants based on disease severity.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70319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33"/>
    </mc:Choice>
    <mc:Fallback xmlns="">
      <p:transition spd="slow" advTm="132633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B121B-8015-FF5C-A340-551AB136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Global Deterioration Scale (GDS)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CC2AC-9809-40EE-0402-90610CE3C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078865"/>
            <a:ext cx="10850880" cy="435133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Functional </a:t>
            </a:r>
            <a:r>
              <a:rPr lang="en-GB" b="1" dirty="0" err="1"/>
              <a:t>Implications:</a:t>
            </a:r>
            <a:r>
              <a:rPr lang="en-GB" dirty="0" err="1"/>
              <a:t>Each</a:t>
            </a:r>
            <a:r>
              <a:rPr lang="en-GB" dirty="0"/>
              <a:t> stage of the GDS is associated with specific functional abilities and challenges, providing a comprehensive view of the patient's condition.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GDS helps clinicians predict the progression of the disease and plan appropriate interventions.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Strengths and </a:t>
            </a:r>
            <a:r>
              <a:rPr lang="en-GB" b="1" dirty="0" err="1"/>
              <a:t>Limitations:</a:t>
            </a:r>
            <a:r>
              <a:rPr lang="en-GB" dirty="0" err="1"/>
              <a:t>The</a:t>
            </a:r>
            <a:r>
              <a:rPr lang="en-GB" dirty="0"/>
              <a:t> GDS is easy to use and provides a quick assessment of disease severity.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However, it is less sensitive to changes within stages and does not provide detailed information on specific cognitive domains.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31584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08"/>
    </mc:Choice>
    <mc:Fallback xmlns="">
      <p:transition spd="slow" advTm="92108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B121B-8015-FF5C-A340-551AB136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Global Deterioration Scale (GDS)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CC2AC-9809-40EE-0402-90610CE3C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1:</a:t>
            </a:r>
            <a:r>
              <a:rPr lang="en-GB" dirty="0"/>
              <a:t> The patient is assessed for memory function. They can no longer remember recent events, leading to a GDS score indicating moderate dementia.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2:</a:t>
            </a:r>
            <a:r>
              <a:rPr lang="en-GB" dirty="0"/>
              <a:t> The patient’s ability to perform daily tasks, such as dressing, is assessed. They need significant help, indicating a later stage of dementia on the GDS.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 3:</a:t>
            </a:r>
            <a:r>
              <a:rPr lang="en-GB" dirty="0"/>
              <a:t> The patient is asked about their ability to interact socially. They are becoming more withdrawn and less communicative, which reflects a more advanced stage on the GDS.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7297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85"/>
    </mc:Choice>
    <mc:Fallback xmlns="">
      <p:transition spd="slow" advTm="9188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F4125-E55D-8892-4C0A-DF6CE4C7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Cognitive Scales in AD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BA9CA-6CF6-54CC-5FFF-B84F4AF27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Commonly Used Cognitive Scales:</a:t>
            </a:r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Mini-Mental State Examination (MMSE)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Montreal Cognitive Assessment (MoCA)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Alzheimer’s Disease Assessment Scale-Cognitive Subscale (ADAS-Cog)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Clinical Dementia Rating (CDR) Scale, among others.</a:t>
            </a:r>
          </a:p>
        </p:txBody>
      </p:sp>
    </p:spTree>
    <p:extLst>
      <p:ext uri="{BB962C8B-B14F-4D97-AF65-F5344CB8AC3E}">
        <p14:creationId xmlns:p14="http://schemas.microsoft.com/office/powerpoint/2010/main" val="328174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70"/>
    </mc:Choice>
    <mc:Fallback xmlns="">
      <p:transition spd="slow" advTm="2707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4678-DA57-0126-8556-FB8DC392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Bristol Activities of Daily Living Scale (BADLS)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086D1-1B9B-1A3E-6F19-1284F755E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4" y="125333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Overview:</a:t>
            </a:r>
            <a:r>
              <a:rPr lang="en-GB" dirty="0" err="1"/>
              <a:t>The</a:t>
            </a:r>
            <a:r>
              <a:rPr lang="en-GB" dirty="0"/>
              <a:t> BADLS is a functional scale specifically designed to assess the ability of individuals with dementia, including AD, to perform daily living activities.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evaluates 20 activities, including personal care, household tasks, and social activities, with a focus on the early to moderate stages of dementia.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Structure and </a:t>
            </a:r>
            <a:r>
              <a:rPr lang="en-GB" b="1" dirty="0" err="1"/>
              <a:t>Scoring:</a:t>
            </a:r>
            <a:r>
              <a:rPr lang="en-GB" dirty="0" err="1"/>
              <a:t>Each</a:t>
            </a:r>
            <a:r>
              <a:rPr lang="en-GB" dirty="0"/>
              <a:t> activity is scored on a 4-point scale, ranging from 0 (completely independent) to 3 (completely dependent).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total score provides an indication of the level of functional impairment and helps guide care planning.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64737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71"/>
    </mc:Choice>
    <mc:Fallback xmlns="">
      <p:transition spd="slow" advTm="9787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4678-DA57-0126-8556-FB8DC3921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Bristol Activities of Daily Living Scale (BADLS)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086D1-1B9B-1A3E-6F19-1284F755E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04" y="935514"/>
            <a:ext cx="10515600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sz="2800" b="1" dirty="0"/>
              <a:t>Clinical Utility:</a:t>
            </a:r>
          </a:p>
          <a:p>
            <a:pPr marL="457200" lvl="1" indent="0">
              <a:buNone/>
            </a:pPr>
            <a:endParaRPr lang="en-GB" sz="280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GB" sz="2800" dirty="0"/>
              <a:t>The BADLS is particularly useful for assessing the impact of dementia on daily functioning and for monitoring changes over time.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GB" sz="2800" dirty="0"/>
              <a:t>It is commonly used in both clinical practice and research settings to evaluate the effectiveness of interventions aimed at improving or maintaining functional abilities in individuals with dementia.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4190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45"/>
    </mc:Choice>
    <mc:Fallback xmlns="">
      <p:transition spd="slow" advTm="54245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4678-DA57-0126-8556-FB8DC3921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Bristol Activities of Daily Living Scale (BADLS)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086D1-1B9B-1A3E-6F19-1284F755E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742" y="1027906"/>
            <a:ext cx="10986516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sz="2800" dirty="0"/>
          </a:p>
          <a:p>
            <a:pPr marL="457200" lvl="1" indent="0">
              <a:buNone/>
            </a:pPr>
            <a:r>
              <a:rPr lang="en-GB" sz="2800" b="1" dirty="0"/>
              <a:t>Example 1:</a:t>
            </a:r>
            <a:r>
              <a:rPr lang="en-GB" sz="2800" dirty="0"/>
              <a:t> The patient is asked about their ability to use the bathroom independently. They report needing assistance with toileting, leading to a higher BADLS score.</a:t>
            </a:r>
          </a:p>
          <a:p>
            <a:pPr marL="457200" lvl="1" indent="0">
              <a:buNone/>
            </a:pPr>
            <a:r>
              <a:rPr lang="en-GB" sz="2800" b="1" dirty="0"/>
              <a:t>Example 2:</a:t>
            </a:r>
            <a:r>
              <a:rPr lang="en-GB" sz="2800" dirty="0"/>
              <a:t> The patient’s ability to manage dressing is assessed. They need help with zippers and buttons, indicating higher impairment on the BADLS.</a:t>
            </a:r>
          </a:p>
          <a:p>
            <a:pPr marL="457200" lvl="1" indent="0">
              <a:buNone/>
            </a:pPr>
            <a:r>
              <a:rPr lang="en-GB" sz="2800" b="1" dirty="0"/>
              <a:t>Example 3:</a:t>
            </a:r>
            <a:r>
              <a:rPr lang="en-GB" sz="2800" dirty="0"/>
              <a:t> The patient’s ability to use the kitchen safely is evaluated. They can no longer prepare meals without supervision, contributing to a higher score on the BADLS.</a:t>
            </a:r>
            <a:endParaRPr lang="en-SI" sz="2800" dirty="0"/>
          </a:p>
        </p:txBody>
      </p:sp>
    </p:spTree>
    <p:extLst>
      <p:ext uri="{BB962C8B-B14F-4D97-AF65-F5344CB8AC3E}">
        <p14:creationId xmlns:p14="http://schemas.microsoft.com/office/powerpoint/2010/main" val="140023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82"/>
    </mc:Choice>
    <mc:Fallback xmlns="">
      <p:transition spd="slow" advTm="86882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4678-DA57-0126-8556-FB8DC392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9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Functional Independence Measure (FIM)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086D1-1B9B-1A3E-6F19-1284F755E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290" y="835025"/>
            <a:ext cx="10250714" cy="4351338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Introduction:</a:t>
            </a:r>
            <a:r>
              <a:rPr lang="en-GB" dirty="0" err="1"/>
              <a:t>The</a:t>
            </a:r>
            <a:r>
              <a:rPr lang="en-GB" dirty="0"/>
              <a:t> FIM is a widely used scale for assessing physical &amp; cognitive disability in individuals with a range of conditions, incl. 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evaluates the patient’s ability to perform 18 tasks across six domains: self-care, sphincter control, mobility, locomotion, communication, and social cognition.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Scoring and </a:t>
            </a:r>
            <a:r>
              <a:rPr lang="en-GB" b="1" dirty="0" err="1"/>
              <a:t>Interpretation:</a:t>
            </a:r>
            <a:r>
              <a:rPr lang="en-GB" dirty="0" err="1"/>
              <a:t>Each</a:t>
            </a:r>
            <a:r>
              <a:rPr lang="en-GB" dirty="0"/>
              <a:t> task is scored on a 7-point scale, ranging from complete dependence (1) to complete independence (7).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total FIM score reflects the level of functional independence and is used to assess the need for assistance and rehabilitation services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96038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32"/>
    </mc:Choice>
    <mc:Fallback xmlns="">
      <p:transition spd="slow" advTm="107732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4678-DA57-0126-8556-FB8DC3921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Functional Independence Measure (FIM)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086D1-1B9B-1A3E-6F19-1284F755E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786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Relevance in AD:</a:t>
            </a:r>
          </a:p>
          <a:p>
            <a:pPr marL="0" indent="0">
              <a:buNone/>
            </a:pPr>
            <a:endParaRPr lang="en-GB" b="1" dirty="0"/>
          </a:p>
          <a:p>
            <a:r>
              <a:rPr lang="en-GB" dirty="0"/>
              <a:t>The FIM is particularly useful in rehabilitation settings to assess the impact of cognitive and physical impairments on daily functioning.</a:t>
            </a:r>
          </a:p>
          <a:p>
            <a:r>
              <a:rPr lang="en-GB" dirty="0"/>
              <a:t>It provides a comprehensive assessment of both motor and cognitive abilities, making it a valuable tool for planning interventions and monitoring progress in AD patients.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760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05"/>
    </mc:Choice>
    <mc:Fallback xmlns="">
      <p:transition spd="slow" advTm="62405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4678-DA57-0126-8556-FB8DC3921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Functional Independence Measure (FIM)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086D1-1B9B-1A3E-6F19-1284F755E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930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Example 1:</a:t>
            </a:r>
            <a:r>
              <a:rPr lang="en-GB" dirty="0"/>
              <a:t> The patient’s ability to walk independently is assessed. They need a walker for stability, leading to a lower FIM score.</a:t>
            </a:r>
          </a:p>
          <a:p>
            <a:pPr marL="0" indent="0">
              <a:buNone/>
            </a:pPr>
            <a:r>
              <a:rPr lang="en-GB" b="1" dirty="0"/>
              <a:t>Example 2:</a:t>
            </a:r>
            <a:r>
              <a:rPr lang="en-GB" dirty="0"/>
              <a:t> The patient’s ability to eat independently is observed. They can feed themselves but need food cut into small pieces, resulting in a moderate FIM score.</a:t>
            </a:r>
          </a:p>
          <a:p>
            <a:pPr marL="0" indent="0">
              <a:buNone/>
            </a:pPr>
            <a:r>
              <a:rPr lang="en-GB" b="1" dirty="0"/>
              <a:t>Example 3:</a:t>
            </a:r>
            <a:r>
              <a:rPr lang="en-GB" dirty="0"/>
              <a:t> The patient is evaluated on their ability to communicate needs. They have difficulty expressing themselves clearly, contributing to a lower FIM score.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5861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73"/>
    </mc:Choice>
    <mc:Fallback xmlns="">
      <p:transition spd="slow" advTm="105773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8C24E-545A-5A51-95EA-55E902B0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Assessment of Motor and Process Skills (AMPS)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F522D-EAA1-973F-1A61-FAD366F2B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Overview:</a:t>
            </a:r>
            <a:r>
              <a:rPr lang="en-GB" dirty="0" err="1"/>
              <a:t>The</a:t>
            </a:r>
            <a:r>
              <a:rPr lang="en-GB" dirty="0"/>
              <a:t> AMPS is an observational assessment tool used to evaluate the quality of motor and process skills during the performance of daily activities.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designed to assess the impact of cognitive and physical impairments on the ability to perform tasks such as dressing, feeding, and managing household tasks.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Structure and </a:t>
            </a:r>
            <a:r>
              <a:rPr lang="en-GB" b="1" dirty="0" err="1"/>
              <a:t>Scoring:</a:t>
            </a:r>
            <a:r>
              <a:rPr lang="en-GB" dirty="0" err="1"/>
              <a:t>The</a:t>
            </a:r>
            <a:r>
              <a:rPr lang="en-GB" dirty="0"/>
              <a:t> AMPS consists of 16 motor and 20 process skill items, each scored on a 4-point scale based on the level of competence displayed during the task.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scores provide a detailed profile of the individual’s functional abilities and help identify specific areas of impairment.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3793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93"/>
    </mc:Choice>
    <mc:Fallback xmlns="">
      <p:transition spd="slow" advTm="107693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8C24E-545A-5A51-95EA-55E902B07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Assessment of Motor and Process Skills (AMPS)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F522D-EAA1-973F-1A61-FAD366F2B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074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Application in AD:</a:t>
            </a:r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AMPS is particularly useful for assessing the functional impact of cognitive impairments in AD, as it provides a detailed analysis of the individual’s performance in real-world tasks.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used in both clinical practice and research to evaluate the effectiveness of interventions aimed at improving or maintaining functional abilities in individuals with AD.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2929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45"/>
    </mc:Choice>
    <mc:Fallback xmlns="">
      <p:transition spd="slow" advTm="87745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8C24E-545A-5A51-95EA-55E902B07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Assessment of Motor and Process Skills (AMPS)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F522D-EAA1-973F-1A61-FAD366F2B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27906"/>
            <a:ext cx="10515599" cy="4351338"/>
          </a:xfrm>
        </p:spPr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Example 1:</a:t>
            </a:r>
            <a:r>
              <a:rPr lang="en-GB" dirty="0"/>
              <a:t> The patient is asked to set the table for a meal. They place utensils in the wrong positions, indicating process skill issues on the AMPS.</a:t>
            </a:r>
          </a:p>
          <a:p>
            <a:pPr marL="0" indent="0">
              <a:buNone/>
            </a:pPr>
            <a:r>
              <a:rPr lang="en-GB" b="1" dirty="0"/>
              <a:t>Example 2:</a:t>
            </a:r>
            <a:r>
              <a:rPr lang="en-GB" dirty="0"/>
              <a:t> The patient is observed while folding laundry. They struggle with sequencing the task, leading to a lower process skill score.</a:t>
            </a:r>
          </a:p>
          <a:p>
            <a:pPr marL="0" indent="0">
              <a:buNone/>
            </a:pPr>
            <a:r>
              <a:rPr lang="en-GB" b="1" dirty="0"/>
              <a:t>Example 3:</a:t>
            </a:r>
            <a:r>
              <a:rPr lang="en-GB" dirty="0"/>
              <a:t> The patient’s motor skills are assessed while they cut vegetables. They have difficulty with fine motor control, resulting in a lower motor skill score on the AMPS.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6320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03"/>
    </mc:Choice>
    <mc:Fallback xmlns="">
      <p:transition spd="slow" advTm="78703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5EB7A-9C12-EB66-85BF-7570FD36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Comparison of Functional Scales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A94C1-5805-7304-56DF-6A0997BEC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" y="1048385"/>
            <a:ext cx="9336024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Strengths and Weaknesses:</a:t>
            </a:r>
          </a:p>
          <a:p>
            <a:pPr marL="0" indent="0">
              <a:buNone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FAQ:</a:t>
            </a:r>
            <a:r>
              <a:rPr lang="en-GB" dirty="0"/>
              <a:t> Simple and easy to administer but relies on caregiver reports, which may introduce bias.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DAD:</a:t>
            </a:r>
            <a:r>
              <a:rPr lang="en-GB" dirty="0"/>
              <a:t> Comprehensive and sensitive to functional changes, but more time-consuming to administer.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IADL Scale:</a:t>
            </a:r>
            <a:r>
              <a:rPr lang="en-GB" dirty="0"/>
              <a:t> Effective for early detection of functional decline but less useful in advanced stages of 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BADLS:</a:t>
            </a:r>
            <a:r>
              <a:rPr lang="en-GB" dirty="0"/>
              <a:t> Focused on early to moderate stages of dementia, with a detailed assessment of daily activities, but may not capture changes in later stages.</a:t>
            </a:r>
          </a:p>
        </p:txBody>
      </p:sp>
    </p:spTree>
    <p:extLst>
      <p:ext uri="{BB962C8B-B14F-4D97-AF65-F5344CB8AC3E}">
        <p14:creationId xmlns:p14="http://schemas.microsoft.com/office/powerpoint/2010/main" val="29649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19"/>
    </mc:Choice>
    <mc:Fallback xmlns="">
      <p:transition spd="slow" advTm="12411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318DC-F441-D8C8-67DF-2A908B9F2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I" dirty="0">
                <a:solidFill>
                  <a:srgbClr val="FF0000"/>
                </a:solidFill>
              </a:rPr>
              <a:t>MMSE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37288-6A0B-3BD2-5201-F27C1DAD1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Introduction:</a:t>
            </a:r>
            <a:r>
              <a:rPr lang="en-GB" dirty="0" err="1"/>
              <a:t>The</a:t>
            </a:r>
            <a:r>
              <a:rPr lang="en-GB" dirty="0"/>
              <a:t> MMSE is a widely used cognitive screening tool in clinical and research settings for assessing cognitive impairment.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evaluates five cognitive domains: orientation, registration, attention and calculation, recall, and language.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Scoring:</a:t>
            </a:r>
            <a:r>
              <a:rPr lang="en-GB" dirty="0" err="1"/>
              <a:t>The</a:t>
            </a:r>
            <a:r>
              <a:rPr lang="en-GB" dirty="0"/>
              <a:t> MMSE is scored out of 30 points, with a score below 24 typically indicating cognitive impairment.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Scores are adjusted for age and educational level.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1249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86"/>
    </mc:Choice>
    <mc:Fallback xmlns="">
      <p:transition spd="slow" advTm="47086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5EB7A-9C12-EB66-85BF-7570FD36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REFERENCES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A94C1-5805-7304-56DF-6A0997BEC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" y="1079754"/>
            <a:ext cx="11759184" cy="4667250"/>
          </a:xfrm>
        </p:spPr>
        <p:txBody>
          <a:bodyPr>
            <a:normAutofit fontScale="92500" lnSpcReduction="20000"/>
          </a:bodyPr>
          <a:lstStyle/>
          <a:p>
            <a:pPr marL="742950" lvl="1" indent="-285750">
              <a:buFont typeface="+mj-lt"/>
              <a:buAutoNum type="arabicPeriod"/>
            </a:pPr>
            <a:r>
              <a:rPr lang="en-GB" dirty="0" err="1"/>
              <a:t>Folstein</a:t>
            </a:r>
            <a:r>
              <a:rPr lang="en-GB" dirty="0"/>
              <a:t>, M. F., </a:t>
            </a:r>
            <a:r>
              <a:rPr lang="en-GB" dirty="0" err="1"/>
              <a:t>Folstein</a:t>
            </a:r>
            <a:r>
              <a:rPr lang="en-GB" dirty="0"/>
              <a:t>, S. E., &amp; McHugh, P. R. (1975). "Mini-Mental State: A practical method for grading the cognitive state of patients for the clinician." </a:t>
            </a:r>
            <a:r>
              <a:rPr lang="en-GB" i="1" dirty="0"/>
              <a:t>Journal of Psychiatric Research</a:t>
            </a:r>
            <a:r>
              <a:rPr lang="en-GB" dirty="0"/>
              <a:t>, 12(3), 189-198.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 err="1"/>
              <a:t>Nasreddine</a:t>
            </a:r>
            <a:r>
              <a:rPr lang="en-GB" dirty="0"/>
              <a:t>, Z. S., Phillips, N. A., </a:t>
            </a:r>
            <a:r>
              <a:rPr lang="en-GB" dirty="0" err="1"/>
              <a:t>Bédirian</a:t>
            </a:r>
            <a:r>
              <a:rPr lang="en-GB" dirty="0"/>
              <a:t>, V., Charbonneau, S., Whitehead, V., Collin, I., ... &amp; </a:t>
            </a:r>
            <a:r>
              <a:rPr lang="en-GB" dirty="0" err="1"/>
              <a:t>Chertkow</a:t>
            </a:r>
            <a:r>
              <a:rPr lang="en-GB" dirty="0"/>
              <a:t>, H. (2005). "The Montreal Cognitive Assessment (MoCA): A brief screening tool for mild cognitive impairment." </a:t>
            </a:r>
            <a:r>
              <a:rPr lang="en-GB" i="1" dirty="0"/>
              <a:t>Journal of the American Geriatrics Society</a:t>
            </a:r>
            <a:r>
              <a:rPr lang="en-GB" dirty="0"/>
              <a:t>, 53(4), 695-699.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/>
              <a:t>Rosen, W. G., Mohs, R. C., &amp; Davis, K. L. (1984). "A new rating scale for Alzheimer’s disease." </a:t>
            </a:r>
            <a:r>
              <a:rPr lang="en-GB" i="1" dirty="0"/>
              <a:t>The American Journal of Psychiatry</a:t>
            </a:r>
            <a:r>
              <a:rPr lang="en-GB" dirty="0"/>
              <a:t>, 141(11), 1356-1364.</a:t>
            </a:r>
          </a:p>
          <a:p>
            <a:pPr marL="742950" lvl="1" indent="-285750">
              <a:buFont typeface="+mj-lt"/>
              <a:buAutoNum type="arabicPeriod" startAt="4"/>
            </a:pPr>
            <a:r>
              <a:rPr lang="en-GB" dirty="0"/>
              <a:t>Katz, S., Ford, A. B., Moskowitz, R. W., Jackson, B. A., &amp; Jaffe, M. W. (1963). "Studies of illness in the aged. The index of ADL: A standardized measure of biological and psychosocial function." </a:t>
            </a:r>
            <a:r>
              <a:rPr lang="en-GB" i="1" dirty="0"/>
              <a:t>JAMA</a:t>
            </a:r>
            <a:r>
              <a:rPr lang="en-GB" dirty="0"/>
              <a:t>, 185(12), 914-919.</a:t>
            </a:r>
          </a:p>
          <a:p>
            <a:pPr marL="742950" lvl="1" indent="-285750">
              <a:buFont typeface="+mj-lt"/>
              <a:buAutoNum type="arabicPeriod" startAt="4"/>
            </a:pPr>
            <a:r>
              <a:rPr lang="en-GB" dirty="0"/>
              <a:t>Lawton, M. P., &amp; Brody, E. M. (1969). "Assessment of older people: Self-maintaining and instrumental activities of daily living." </a:t>
            </a:r>
            <a:r>
              <a:rPr lang="en-GB" i="1" dirty="0"/>
              <a:t>The Gerontologist</a:t>
            </a:r>
            <a:r>
              <a:rPr lang="en-GB" dirty="0"/>
              <a:t>, 9(3), 179-186.</a:t>
            </a:r>
          </a:p>
          <a:p>
            <a:pPr marL="742950" lvl="1" indent="-285750">
              <a:buFont typeface="+mj-lt"/>
              <a:buAutoNum type="arabicPeriod" startAt="4"/>
            </a:pPr>
            <a:r>
              <a:rPr lang="en-GB" dirty="0" err="1"/>
              <a:t>Gélinas</a:t>
            </a:r>
            <a:r>
              <a:rPr lang="en-GB" dirty="0"/>
              <a:t>, I., Gauthier, L., McIntyre, M., &amp; Gauthier, S. (1999). "Development of a functional measure for persons with Alzheimer’s disease: The Disability Assessment for Dementia." </a:t>
            </a:r>
            <a:r>
              <a:rPr lang="en-GB" i="1" dirty="0"/>
              <a:t>The American Journal of Occupational Therapy</a:t>
            </a:r>
            <a:r>
              <a:rPr lang="en-GB" dirty="0"/>
              <a:t>, 53(5), 471-481.</a:t>
            </a:r>
          </a:p>
        </p:txBody>
      </p:sp>
    </p:spTree>
    <p:extLst>
      <p:ext uri="{BB962C8B-B14F-4D97-AF65-F5344CB8AC3E}">
        <p14:creationId xmlns:p14="http://schemas.microsoft.com/office/powerpoint/2010/main" val="193038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30"/>
    </mc:Choice>
    <mc:Fallback xmlns="">
      <p:transition spd="slow" advTm="2533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318DC-F441-D8C8-67DF-2A908B9F2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I" dirty="0">
                <a:solidFill>
                  <a:srgbClr val="FF0000"/>
                </a:solidFill>
              </a:rPr>
              <a:t>MMSE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37288-6A0B-3BD2-5201-F27C1DAD1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Nurse </a:t>
            </a:r>
            <a:r>
              <a:rPr lang="en-GB" dirty="0" err="1"/>
              <a:t>Chaturi</a:t>
            </a:r>
            <a:r>
              <a:rPr lang="en-GB" dirty="0"/>
              <a:t> performing MMSE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2695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76"/>
    </mc:Choice>
    <mc:Fallback xmlns="">
      <p:transition spd="slow" advTm="7527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BE16F-AB59-1F0A-D15B-FA44E9CA4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1846"/>
          </a:xfrm>
        </p:spPr>
        <p:txBody>
          <a:bodyPr>
            <a:normAutofit fontScale="90000"/>
          </a:bodyPr>
          <a:lstStyle/>
          <a:p>
            <a:pPr algn="ctr"/>
            <a:r>
              <a:rPr lang="en-SI" dirty="0">
                <a:solidFill>
                  <a:srgbClr val="C00000"/>
                </a:solidFill>
              </a:rPr>
              <a:t>BEDSIDE TESTING – MINI MENTAL EXAMINATION</a:t>
            </a:r>
          </a:p>
        </p:txBody>
      </p:sp>
      <p:pic>
        <p:nvPicPr>
          <p:cNvPr id="4" name="MMSE_case">
            <a:hlinkClick r:id="" action="ppaction://media"/>
            <a:extLst>
              <a:ext uri="{FF2B5EF4-FFF2-40B4-BE49-F238E27FC236}">
                <a16:creationId xmlns:a16="http://schemas.microsoft.com/office/drawing/2014/main" id="{939219AF-79B9-27FF-6BF6-666A34FB53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4038" y="1371600"/>
            <a:ext cx="8542337" cy="4805363"/>
          </a:xfrm>
        </p:spPr>
      </p:pic>
    </p:spTree>
    <p:extLst>
      <p:ext uri="{BB962C8B-B14F-4D97-AF65-F5344CB8AC3E}">
        <p14:creationId xmlns:p14="http://schemas.microsoft.com/office/powerpoint/2010/main" val="229878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318DC-F441-D8C8-67DF-2A908B9F2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I" dirty="0">
                <a:solidFill>
                  <a:srgbClr val="FF0000"/>
                </a:solidFill>
              </a:rPr>
              <a:t>MMSE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37288-6A0B-3BD2-5201-F27C1DAD1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Clinical </a:t>
            </a:r>
            <a:r>
              <a:rPr lang="en-GB" b="1" dirty="0" err="1"/>
              <a:t>Utility:</a:t>
            </a:r>
            <a:r>
              <a:rPr lang="en-GB" dirty="0" err="1"/>
              <a:t>The</a:t>
            </a:r>
            <a:r>
              <a:rPr lang="en-GB" dirty="0"/>
              <a:t> MMSE is easy to administer, making it a practical tool for initial cognitive assessment.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Limitations:</a:t>
            </a:r>
            <a:r>
              <a:rPr lang="en-GB" dirty="0" err="1"/>
              <a:t>The</a:t>
            </a:r>
            <a:r>
              <a:rPr lang="en-GB" dirty="0"/>
              <a:t> MMSE is less sensitive to mild cognitive impairment (MCI) and may not adequately reflect changes in more advanced stages of AD. There may be ceiling effects in highly educated individuals.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influenced by cultural and educational factors, which can affect its accuracy.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82591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15"/>
    </mc:Choice>
    <mc:Fallback xmlns="">
      <p:transition spd="slow" advTm="51315"/>
    </mc:Fallback>
  </mc:AlternateContent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ptx" id="{3710302B-DCBE-4007-996A-54C4924806ED}" vid="{28A7334C-F240-4954-90A0-42970BA99E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534</TotalTime>
  <Words>5022</Words>
  <Application>Microsoft Office PowerPoint</Application>
  <PresentationFormat>Widescreen</PresentationFormat>
  <Paragraphs>304</Paragraphs>
  <Slides>60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Aptos</vt:lpstr>
      <vt:lpstr>Arial</vt:lpstr>
      <vt:lpstr>Calibri</vt:lpstr>
      <vt:lpstr>Calibri Light</vt:lpstr>
      <vt:lpstr>Office 2013 - 2022 Theme</vt:lpstr>
      <vt:lpstr> 4.5. Learning of selected scales in AD, part 1 </vt:lpstr>
      <vt:lpstr>Objective</vt:lpstr>
      <vt:lpstr>AD</vt:lpstr>
      <vt:lpstr>Cognitive Scales in AD</vt:lpstr>
      <vt:lpstr>Cognitive Scales in AD</vt:lpstr>
      <vt:lpstr>MMSE</vt:lpstr>
      <vt:lpstr>MMSE</vt:lpstr>
      <vt:lpstr>BEDSIDE TESTING – MINI MENTAL EXAMINATION</vt:lpstr>
      <vt:lpstr>MMSE</vt:lpstr>
      <vt:lpstr>MMSE</vt:lpstr>
      <vt:lpstr>Montreal Cognitive Assessment (MoCA)</vt:lpstr>
      <vt:lpstr>Montreal Cognitive Assessment (MoCA)</vt:lpstr>
      <vt:lpstr>PowerPoint Presentation</vt:lpstr>
      <vt:lpstr>Montreal Cognitive Assessment (MoCA)</vt:lpstr>
      <vt:lpstr>Alzheimer’s Disease Assessment Scale-Cognitive Subscale (ADAS-Cog)</vt:lpstr>
      <vt:lpstr>Alzheimer’s Disease Assessment Scale-Cognitive Subscale (ADAS-Cog)</vt:lpstr>
      <vt:lpstr>Alzheimer’s Disease Assessment Scale-Cognitive Subscale (ADAS-Cog)</vt:lpstr>
      <vt:lpstr>Alzheimer’s Disease Assessment Scale-Cognitive Subscale (ADAS-Cog)</vt:lpstr>
      <vt:lpstr>Cognitive Subscale of the Clinical Dementia Rating (CDR)</vt:lpstr>
      <vt:lpstr>Cognitive Subscale of the Clinical Dementia Rating (CDR)</vt:lpstr>
      <vt:lpstr>Cognitive Subscale of the Clinical Dementia Rating (CDR)</vt:lpstr>
      <vt:lpstr>Neuropsychological Test Battery (NTB)</vt:lpstr>
      <vt:lpstr>Neuropsychological Test Battery (NTB)</vt:lpstr>
      <vt:lpstr>Neuropsychological Test Battery (NTB)</vt:lpstr>
      <vt:lpstr>Repeatable Battery for the Assessment of Neuropsychological Status (RBANS)</vt:lpstr>
      <vt:lpstr>Repeatable Battery for the Assessment of Neuropsychological Status (RBANS)</vt:lpstr>
      <vt:lpstr>Repeatable Battery for the Assessment of Neuropsychological Status (RBANS)</vt:lpstr>
      <vt:lpstr>Brief Cognitive Rating Scale (BCRS)</vt:lpstr>
      <vt:lpstr>Brief Cognitive Rating Scale (BCRS)</vt:lpstr>
      <vt:lpstr>Brief Cognitive Rating Scale (BCRS)</vt:lpstr>
      <vt:lpstr>Comparison of Cognitive Scales</vt:lpstr>
      <vt:lpstr>Functional Scales</vt:lpstr>
      <vt:lpstr>Functional Scales Overview</vt:lpstr>
      <vt:lpstr>Functional Scales Overview</vt:lpstr>
      <vt:lpstr>Activities of Daily Living (ADL) Scales</vt:lpstr>
      <vt:lpstr>Activities of Daily Living (ADL) Scales</vt:lpstr>
      <vt:lpstr>Activities of Daily Living (ADL) Scales</vt:lpstr>
      <vt:lpstr>Functional Activities Questionnaire (FAQ)</vt:lpstr>
      <vt:lpstr>Functional Activities Questionnaire (FAQ)</vt:lpstr>
      <vt:lpstr>Functional Activities Questionnaire (FAQ)</vt:lpstr>
      <vt:lpstr>Disability Assessment for Dementia (DAD)</vt:lpstr>
      <vt:lpstr>Disability Assessment for Dementia (DAD)</vt:lpstr>
      <vt:lpstr>Disability Assessment for Dementia (DAD)</vt:lpstr>
      <vt:lpstr>Lawton Instrumental Activities of Daily Living (IADL) Scale</vt:lpstr>
      <vt:lpstr>Lawton Instrumental Activities of Daily Living (IADL) Scale</vt:lpstr>
      <vt:lpstr>Lawton Instrumental Activities of Daily Living (IADL) Scale</vt:lpstr>
      <vt:lpstr>Global Deterioration Scale (GDS)</vt:lpstr>
      <vt:lpstr>Global Deterioration Scale (GDS)</vt:lpstr>
      <vt:lpstr>Global Deterioration Scale (GDS)</vt:lpstr>
      <vt:lpstr>Bristol Activities of Daily Living Scale (BADLS)</vt:lpstr>
      <vt:lpstr>Bristol Activities of Daily Living Scale (BADLS)</vt:lpstr>
      <vt:lpstr>Bristol Activities of Daily Living Scale (BADLS)</vt:lpstr>
      <vt:lpstr>Functional Independence Measure (FIM)</vt:lpstr>
      <vt:lpstr>Functional Independence Measure (FIM)</vt:lpstr>
      <vt:lpstr>Functional Independence Measure (FIM)</vt:lpstr>
      <vt:lpstr>Assessment of Motor and Process Skills (AMPS)</vt:lpstr>
      <vt:lpstr>Assessment of Motor and Process Skills (AMPS)</vt:lpstr>
      <vt:lpstr>Assessment of Motor and Process Skills (AMPS)</vt:lpstr>
      <vt:lpstr>Comparison of Functional Scales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Zvezdan Pirtosek</dc:creator>
  <cp:lastModifiedBy>MAKO MANUEL</cp:lastModifiedBy>
  <cp:revision>19</cp:revision>
  <dcterms:created xsi:type="dcterms:W3CDTF">2024-06-01T14:23:09Z</dcterms:created>
  <dcterms:modified xsi:type="dcterms:W3CDTF">2024-12-14T11:23:01Z</dcterms:modified>
</cp:coreProperties>
</file>