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7" r:id="rId4"/>
    <p:sldId id="259" r:id="rId5"/>
    <p:sldId id="260" r:id="rId6"/>
    <p:sldId id="267" r:id="rId7"/>
    <p:sldId id="261" r:id="rId8"/>
    <p:sldId id="268" r:id="rId9"/>
    <p:sldId id="262" r:id="rId10"/>
    <p:sldId id="269" r:id="rId11"/>
    <p:sldId id="263" r:id="rId12"/>
    <p:sldId id="270" r:id="rId13"/>
    <p:sldId id="264" r:id="rId14"/>
    <p:sldId id="271" r:id="rId15"/>
    <p:sldId id="265" r:id="rId16"/>
    <p:sldId id="272" r:id="rId17"/>
    <p:sldId id="273" r:id="rId18"/>
    <p:sldId id="274" r:id="rId19"/>
    <p:sldId id="275" r:id="rId20"/>
    <p:sldId id="276" r:id="rId21"/>
    <p:sldId id="277" r:id="rId22"/>
    <p:sldId id="278" r:id="rId23"/>
    <p:sldId id="266" r:id="rId24"/>
    <p:sldId id="294" r:id="rId25"/>
    <p:sldId id="279" r:id="rId26"/>
    <p:sldId id="284" r:id="rId27"/>
    <p:sldId id="285" r:id="rId28"/>
    <p:sldId id="280" r:id="rId29"/>
    <p:sldId id="286" r:id="rId30"/>
    <p:sldId id="287" r:id="rId31"/>
    <p:sldId id="281" r:id="rId32"/>
    <p:sldId id="288" r:id="rId33"/>
    <p:sldId id="289" r:id="rId34"/>
    <p:sldId id="282" r:id="rId35"/>
    <p:sldId id="290" r:id="rId36"/>
    <p:sldId id="291" r:id="rId37"/>
    <p:sldId id="283" r:id="rId38"/>
    <p:sldId id="292" r:id="rId39"/>
    <p:sldId id="293"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8"/>
    <p:restoredTop sz="94648"/>
  </p:normalViewPr>
  <p:slideViewPr>
    <p:cSldViewPr snapToGrid="0">
      <p:cViewPr varScale="1">
        <p:scale>
          <a:sx n="56" d="100"/>
          <a:sy n="56" d="100"/>
        </p:scale>
        <p:origin x="43" y="14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82F2B8-6411-7143-AC5B-49D3D9A6EAAC}"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2061389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2F2B8-6411-7143-AC5B-49D3D9A6EAAC}"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140683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2F2B8-6411-7143-AC5B-49D3D9A6EAAC}"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4101176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2118880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61615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07219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88713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162714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804435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23403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82F2B8-6411-7143-AC5B-49D3D9A6EAAC}"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191394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82F2B8-6411-7143-AC5B-49D3D9A6EAAC}"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1590512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82F2B8-6411-7143-AC5B-49D3D9A6EAAC}"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118396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82F2B8-6411-7143-AC5B-49D3D9A6EAAC}" type="datetimeFigureOut">
              <a:rPr lang="en-SI" smtClean="0"/>
              <a:t>08/27/2024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2312195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82F2B8-6411-7143-AC5B-49D3D9A6EAAC}" type="datetimeFigureOut">
              <a:rPr lang="en-SI" smtClean="0"/>
              <a:t>08/27/2024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1244420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2F2B8-6411-7143-AC5B-49D3D9A6EAAC}" type="datetimeFigureOut">
              <a:rPr lang="en-SI" smtClean="0"/>
              <a:t>08/27/2024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3755124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82F2B8-6411-7143-AC5B-49D3D9A6EAAC}"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375696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82F2B8-6411-7143-AC5B-49D3D9A6EAAC}"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5F56DBAD-3306-DC49-B253-9B80B099BE79}" type="slidenum">
              <a:rPr lang="en-SI" smtClean="0"/>
              <a:t>‹#›</a:t>
            </a:fld>
            <a:endParaRPr lang="en-SI"/>
          </a:p>
        </p:txBody>
      </p:sp>
    </p:spTree>
    <p:extLst>
      <p:ext uri="{BB962C8B-B14F-4D97-AF65-F5344CB8AC3E}">
        <p14:creationId xmlns:p14="http://schemas.microsoft.com/office/powerpoint/2010/main" val="422431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2F2B8-6411-7143-AC5B-49D3D9A6EAAC}" type="datetimeFigureOut">
              <a:rPr lang="en-SI" smtClean="0"/>
              <a:t>08/27/2024</a:t>
            </a:fld>
            <a:endParaRPr lang="en-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56DBAD-3306-DC49-B253-9B80B099BE79}"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273242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0382F-D300-F736-05EE-83E5D90F851C}"/>
              </a:ext>
            </a:extLst>
          </p:cNvPr>
          <p:cNvSpPr>
            <a:spLocks noGrp="1"/>
          </p:cNvSpPr>
          <p:nvPr>
            <p:ph type="ctrTitle"/>
          </p:nvPr>
        </p:nvSpPr>
        <p:spPr/>
        <p:txBody>
          <a:bodyPr/>
          <a:lstStyle/>
          <a:p>
            <a:r>
              <a:rPr lang="en-GB" sz="5400" cap="all" dirty="0"/>
              <a:t>Assessing pros and cons of ALS scales </a:t>
            </a:r>
            <a:endParaRPr lang="en-SI" sz="5400" cap="all" dirty="0"/>
          </a:p>
        </p:txBody>
      </p:sp>
      <p:sp>
        <p:nvSpPr>
          <p:cNvPr id="6" name="Subtitle 2">
            <a:extLst>
              <a:ext uri="{FF2B5EF4-FFF2-40B4-BE49-F238E27FC236}">
                <a16:creationId xmlns:a16="http://schemas.microsoft.com/office/drawing/2014/main" id="{6272975D-C7EE-4A9D-8215-D4FABC003052}"/>
              </a:ext>
            </a:extLst>
          </p:cNvPr>
          <p:cNvSpPr>
            <a:spLocks noGrp="1"/>
          </p:cNvSpPr>
          <p:nvPr>
            <p:ph type="subTitle" idx="1"/>
          </p:nvPr>
        </p:nvSpPr>
        <p:spPr>
          <a:xfrm>
            <a:off x="1524000" y="3602038"/>
            <a:ext cx="9144000" cy="633095"/>
          </a:xfrm>
        </p:spPr>
        <p:txBody>
          <a:bodyPr>
            <a:normAutofit fontScale="92500" lnSpcReduction="20000"/>
          </a:body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7" name="Subtitle 2">
            <a:extLst>
              <a:ext uri="{FF2B5EF4-FFF2-40B4-BE49-F238E27FC236}">
                <a16:creationId xmlns:a16="http://schemas.microsoft.com/office/drawing/2014/main" id="{0AEA1DE8-7787-49EA-B699-3EC64E2A04BD}"/>
              </a:ext>
            </a:extLst>
          </p:cNvPr>
          <p:cNvSpPr txBox="1">
            <a:spLocks/>
          </p:cNvSpPr>
          <p:nvPr/>
        </p:nvSpPr>
        <p:spPr>
          <a:xfrm>
            <a:off x="1696949" y="432720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Zvezdan</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Pirto</a:t>
            </a:r>
            <a:r>
              <a:rPr kumimoji="0" lang="sr-Latn-RS" sz="2400" b="0" i="0" u="none" strike="noStrike" kern="1200" cap="none" spc="0" normalizeH="0" baseline="0" noProof="0" dirty="0">
                <a:ln>
                  <a:noFill/>
                </a:ln>
                <a:solidFill>
                  <a:prstClr val="black"/>
                </a:solidFill>
                <a:effectLst/>
                <a:uLnTx/>
                <a:uFillTx/>
                <a:latin typeface="Calibri" panose="020F0502020204030204"/>
                <a:ea typeface="+mn-ea"/>
                <a:cs typeface="+mn-cs"/>
              </a:rPr>
              <a:t>š</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ek</a:t>
            </a:r>
            <a:b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University of Ljubljana</a:t>
            </a:r>
          </a:p>
        </p:txBody>
      </p:sp>
    </p:spTree>
    <p:extLst>
      <p:ext uri="{BB962C8B-B14F-4D97-AF65-F5344CB8AC3E}">
        <p14:creationId xmlns:p14="http://schemas.microsoft.com/office/powerpoint/2010/main" val="106968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A25F3-3886-5B63-01AA-0DD59892E2BC}"/>
              </a:ext>
            </a:extLst>
          </p:cNvPr>
          <p:cNvSpPr>
            <a:spLocks noGrp="1"/>
          </p:cNvSpPr>
          <p:nvPr>
            <p:ph type="title"/>
          </p:nvPr>
        </p:nvSpPr>
        <p:spPr/>
        <p:txBody>
          <a:bodyPr/>
          <a:lstStyle/>
          <a:p>
            <a:pPr algn="ctr"/>
            <a:r>
              <a:rPr lang="en-GB" dirty="0">
                <a:solidFill>
                  <a:srgbClr val="C00000"/>
                </a:solidFill>
              </a:rPr>
              <a:t>Ideal Use of ECAS</a:t>
            </a:r>
            <a:endParaRPr lang="en-SI" dirty="0">
              <a:solidFill>
                <a:srgbClr val="C00000"/>
              </a:solidFill>
            </a:endParaRPr>
          </a:p>
        </p:txBody>
      </p:sp>
      <p:sp>
        <p:nvSpPr>
          <p:cNvPr id="3" name="Content Placeholder 2">
            <a:extLst>
              <a:ext uri="{FF2B5EF4-FFF2-40B4-BE49-F238E27FC236}">
                <a16:creationId xmlns:a16="http://schemas.microsoft.com/office/drawing/2014/main" id="{CC6F5AC4-6C43-5A5C-C1ED-D6D32693EA3F}"/>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all forms of ALS, particularly when a detailed cognitive assessment is required.</a:t>
            </a:r>
          </a:p>
          <a:p>
            <a:pPr marL="742950" lvl="1" indent="-285750">
              <a:buFont typeface="Arial" panose="020B0604020202020204" pitchFamily="34" charset="0"/>
              <a:buChar char="•"/>
            </a:pPr>
            <a:r>
              <a:rPr lang="en-GB" b="1" dirty="0"/>
              <a:t>Disease Stage:</a:t>
            </a:r>
            <a:r>
              <a:rPr lang="en-GB" dirty="0"/>
              <a:t> Best for early-stage patients to detect subtle cognitive changes; also valuable in mid-stage for comprehensive assessment.</a:t>
            </a:r>
          </a:p>
          <a:p>
            <a:pPr marL="742950" lvl="1" indent="-285750">
              <a:buFont typeface="Arial" panose="020B0604020202020204" pitchFamily="34" charset="0"/>
              <a:buChar char="•"/>
            </a:pPr>
            <a:r>
              <a:rPr lang="en-GB" b="1" dirty="0"/>
              <a:t>Use Case:</a:t>
            </a:r>
            <a:r>
              <a:rPr lang="en-GB" dirty="0"/>
              <a:t> Ideal for research settings, detailed neuropsychological evaluations, and when there are specific concerns about cognitive decline.</a:t>
            </a:r>
          </a:p>
          <a:p>
            <a:endParaRPr lang="en-SI" dirty="0"/>
          </a:p>
        </p:txBody>
      </p:sp>
    </p:spTree>
    <p:extLst>
      <p:ext uri="{BB962C8B-B14F-4D97-AF65-F5344CB8AC3E}">
        <p14:creationId xmlns:p14="http://schemas.microsoft.com/office/powerpoint/2010/main" val="424320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F520F-78AA-9997-6977-36B3D654913A}"/>
              </a:ext>
            </a:extLst>
          </p:cNvPr>
          <p:cNvSpPr>
            <a:spLocks noGrp="1"/>
          </p:cNvSpPr>
          <p:nvPr>
            <p:ph type="title"/>
          </p:nvPr>
        </p:nvSpPr>
        <p:spPr/>
        <p:txBody>
          <a:bodyPr/>
          <a:lstStyle/>
          <a:p>
            <a:pPr algn="ctr"/>
            <a:r>
              <a:rPr lang="en-GB" dirty="0">
                <a:solidFill>
                  <a:srgbClr val="C00000"/>
                </a:solidFill>
              </a:rPr>
              <a:t>Appel ALS Score</a:t>
            </a:r>
            <a:endParaRPr lang="en-SI" dirty="0">
              <a:solidFill>
                <a:srgbClr val="C00000"/>
              </a:solidFill>
            </a:endParaRPr>
          </a:p>
        </p:txBody>
      </p:sp>
      <p:sp>
        <p:nvSpPr>
          <p:cNvPr id="3" name="Content Placeholder 2">
            <a:extLst>
              <a:ext uri="{FF2B5EF4-FFF2-40B4-BE49-F238E27FC236}">
                <a16:creationId xmlns:a16="http://schemas.microsoft.com/office/drawing/2014/main" id="{28773051-40D6-945E-E3DE-3B3B422B33B7}"/>
              </a:ext>
            </a:extLst>
          </p:cNvPr>
          <p:cNvSpPr>
            <a:spLocks noGrp="1"/>
          </p:cNvSpPr>
          <p:nvPr>
            <p:ph idx="1"/>
          </p:nvPr>
        </p:nvSpPr>
        <p:spPr/>
        <p:txBody>
          <a:bodyPr>
            <a:normAutofit fontScale="92500" lnSpcReduction="20000"/>
          </a:bodyPr>
          <a:lstStyle/>
          <a:p>
            <a:endParaRPr lang="en-GB" sz="2600" b="1" dirty="0"/>
          </a:p>
          <a:p>
            <a:pPr marL="457200" lvl="1" indent="0">
              <a:buNone/>
            </a:pPr>
            <a:r>
              <a:rPr lang="en-GB" sz="2600" dirty="0"/>
              <a:t>Combines assessments of muscle strength, respiratory function, and overall disability.</a:t>
            </a:r>
          </a:p>
          <a:p>
            <a:pPr marL="914400" lvl="2" indent="0">
              <a:buNone/>
            </a:pPr>
            <a:r>
              <a:rPr lang="en-GB" sz="2600" b="1" dirty="0"/>
              <a:t>Example Item:</a:t>
            </a:r>
            <a:r>
              <a:rPr lang="en-GB" sz="2600" dirty="0"/>
              <a:t> "Muscle Strength Testing”</a:t>
            </a:r>
          </a:p>
          <a:p>
            <a:pPr marL="914400" lvl="2" indent="0">
              <a:buNone/>
            </a:pPr>
            <a:r>
              <a:rPr lang="en-GB" sz="2600" b="1" dirty="0"/>
              <a:t>Score:</a:t>
            </a:r>
            <a:r>
              <a:rPr lang="en-GB" sz="2600" dirty="0"/>
              <a:t> Graded on a scale from 0 (no movement) to 5 (normal strength) for each muscle group</a:t>
            </a:r>
          </a:p>
          <a:p>
            <a:pPr marL="742950" lvl="1" indent="-285750">
              <a:buFont typeface="Arial" panose="020B0604020202020204" pitchFamily="34" charset="0"/>
              <a:buChar char="•"/>
            </a:pPr>
            <a:endParaRPr lang="en-GB" sz="2600" dirty="0"/>
          </a:p>
          <a:p>
            <a:pPr marL="742950" lvl="1" indent="-285750">
              <a:buFont typeface="Arial" panose="020B0604020202020204" pitchFamily="34" charset="0"/>
              <a:buChar char="•"/>
            </a:pPr>
            <a:r>
              <a:rPr lang="en-GB" sz="2600" b="1" dirty="0"/>
              <a:t>Pros:</a:t>
            </a:r>
            <a:endParaRPr lang="en-GB" sz="2600" dirty="0"/>
          </a:p>
          <a:p>
            <a:pPr marL="1143000" lvl="2" indent="-228600">
              <a:buFont typeface="Arial" panose="020B0604020202020204" pitchFamily="34" charset="0"/>
              <a:buChar char="•"/>
            </a:pPr>
            <a:r>
              <a:rPr lang="en-GB" sz="2600" dirty="0"/>
              <a:t>Provides a holistic view of the patient's health status.</a:t>
            </a:r>
          </a:p>
          <a:p>
            <a:pPr marL="1143000" lvl="2" indent="-228600">
              <a:buFont typeface="Arial" panose="020B0604020202020204" pitchFamily="34" charset="0"/>
              <a:buChar char="•"/>
            </a:pPr>
            <a:r>
              <a:rPr lang="en-GB" sz="2600" dirty="0"/>
              <a:t>Useful for advanced-stage patients with respiratory involvement.</a:t>
            </a:r>
          </a:p>
          <a:p>
            <a:pPr marL="742950" lvl="1" indent="-285750">
              <a:buFont typeface="Arial" panose="020B0604020202020204" pitchFamily="34" charset="0"/>
              <a:buChar char="•"/>
            </a:pPr>
            <a:r>
              <a:rPr lang="en-GB" sz="2600" b="1" dirty="0"/>
              <a:t>Cons:</a:t>
            </a:r>
            <a:endParaRPr lang="en-GB" sz="2600" dirty="0"/>
          </a:p>
          <a:p>
            <a:pPr marL="1143000" lvl="2" indent="-228600">
              <a:buFont typeface="Arial" panose="020B0604020202020204" pitchFamily="34" charset="0"/>
              <a:buChar char="•"/>
            </a:pPr>
            <a:r>
              <a:rPr lang="en-GB" sz="2600" dirty="0"/>
              <a:t>Complex scoring and administration.</a:t>
            </a:r>
          </a:p>
          <a:p>
            <a:pPr marL="1143000" lvl="2" indent="-228600">
              <a:buFont typeface="Arial" panose="020B0604020202020204" pitchFamily="34" charset="0"/>
              <a:buChar char="•"/>
            </a:pPr>
            <a:r>
              <a:rPr lang="en-GB" sz="2600" dirty="0"/>
              <a:t>Requires specialized equipment for respiratory testing.</a:t>
            </a:r>
          </a:p>
          <a:p>
            <a:pPr marL="914400" lvl="2" indent="0">
              <a:buNone/>
            </a:pPr>
            <a:endParaRPr lang="en-GB" dirty="0"/>
          </a:p>
          <a:p>
            <a:endParaRPr lang="en-SI" dirty="0"/>
          </a:p>
        </p:txBody>
      </p:sp>
    </p:spTree>
    <p:extLst>
      <p:ext uri="{BB962C8B-B14F-4D97-AF65-F5344CB8AC3E}">
        <p14:creationId xmlns:p14="http://schemas.microsoft.com/office/powerpoint/2010/main" val="3336122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8980-68E6-531E-BAB8-D6C1DF729945}"/>
              </a:ext>
            </a:extLst>
          </p:cNvPr>
          <p:cNvSpPr>
            <a:spLocks noGrp="1"/>
          </p:cNvSpPr>
          <p:nvPr>
            <p:ph type="title"/>
          </p:nvPr>
        </p:nvSpPr>
        <p:spPr/>
        <p:txBody>
          <a:bodyPr/>
          <a:lstStyle/>
          <a:p>
            <a:pPr algn="ctr"/>
            <a:r>
              <a:rPr lang="en-GB" dirty="0">
                <a:solidFill>
                  <a:srgbClr val="C00000"/>
                </a:solidFill>
              </a:rPr>
              <a:t>Ideal Use of Appel ALS Score</a:t>
            </a:r>
            <a:endParaRPr lang="en-SI" dirty="0">
              <a:solidFill>
                <a:srgbClr val="C00000"/>
              </a:solidFill>
            </a:endParaRPr>
          </a:p>
        </p:txBody>
      </p:sp>
      <p:sp>
        <p:nvSpPr>
          <p:cNvPr id="3" name="Content Placeholder 2">
            <a:extLst>
              <a:ext uri="{FF2B5EF4-FFF2-40B4-BE49-F238E27FC236}">
                <a16:creationId xmlns:a16="http://schemas.microsoft.com/office/drawing/2014/main" id="{3A89457E-F15D-35F9-582F-7DE56B5C2CA5}"/>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Particularly useful for patients with respiratory symptoms or bulbar onset ALS.</a:t>
            </a:r>
          </a:p>
          <a:p>
            <a:pPr marL="742950" lvl="1" indent="-285750">
              <a:buFont typeface="Arial" panose="020B0604020202020204" pitchFamily="34" charset="0"/>
              <a:buChar char="•"/>
            </a:pPr>
            <a:r>
              <a:rPr lang="en-GB" b="1" dirty="0"/>
              <a:t>Disease Stage:</a:t>
            </a:r>
            <a:r>
              <a:rPr lang="en-GB" dirty="0"/>
              <a:t> Best suited for advanced-stage ALS where comprehensive health status monitoring is needed.</a:t>
            </a:r>
          </a:p>
          <a:p>
            <a:pPr marL="742950" lvl="1" indent="-285750">
              <a:buFont typeface="Arial" panose="020B0604020202020204" pitchFamily="34" charset="0"/>
              <a:buChar char="•"/>
            </a:pPr>
            <a:r>
              <a:rPr lang="en-GB" b="1" dirty="0"/>
              <a:t>Use Case:</a:t>
            </a:r>
            <a:r>
              <a:rPr lang="en-GB" dirty="0"/>
              <a:t> Suitable for use in research, clinical trials, and settings where detailed monitoring of disease progression is necessary.</a:t>
            </a:r>
          </a:p>
          <a:p>
            <a:endParaRPr lang="en-SI" dirty="0"/>
          </a:p>
        </p:txBody>
      </p:sp>
    </p:spTree>
    <p:extLst>
      <p:ext uri="{BB962C8B-B14F-4D97-AF65-F5344CB8AC3E}">
        <p14:creationId xmlns:p14="http://schemas.microsoft.com/office/powerpoint/2010/main" val="488185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B9830-F761-8EF4-260D-0D5D71FA118C}"/>
              </a:ext>
            </a:extLst>
          </p:cNvPr>
          <p:cNvSpPr>
            <a:spLocks noGrp="1"/>
          </p:cNvSpPr>
          <p:nvPr>
            <p:ph type="title"/>
          </p:nvPr>
        </p:nvSpPr>
        <p:spPr/>
        <p:txBody>
          <a:bodyPr/>
          <a:lstStyle/>
          <a:p>
            <a:pPr algn="ctr"/>
            <a:r>
              <a:rPr lang="en-GB" dirty="0">
                <a:solidFill>
                  <a:srgbClr val="C00000"/>
                </a:solidFill>
              </a:rPr>
              <a:t>Beck Depression Inventory (BDI)</a:t>
            </a:r>
            <a:endParaRPr lang="en-SI" dirty="0">
              <a:solidFill>
                <a:srgbClr val="C00000"/>
              </a:solidFill>
            </a:endParaRPr>
          </a:p>
        </p:txBody>
      </p:sp>
      <p:sp>
        <p:nvSpPr>
          <p:cNvPr id="3" name="Content Placeholder 2">
            <a:extLst>
              <a:ext uri="{FF2B5EF4-FFF2-40B4-BE49-F238E27FC236}">
                <a16:creationId xmlns:a16="http://schemas.microsoft.com/office/drawing/2014/main" id="{F1035817-E179-2D20-B866-1EC690063CBA}"/>
              </a:ext>
            </a:extLst>
          </p:cNvPr>
          <p:cNvSpPr>
            <a:spLocks noGrp="1"/>
          </p:cNvSpPr>
          <p:nvPr>
            <p:ph idx="1"/>
          </p:nvPr>
        </p:nvSpPr>
        <p:spPr/>
        <p:txBody>
          <a:bodyPr>
            <a:normAutofit lnSpcReduction="10000"/>
          </a:bodyPr>
          <a:lstStyle/>
          <a:p>
            <a:pPr marL="0" indent="0">
              <a:buNone/>
            </a:pPr>
            <a:r>
              <a:rPr lang="en-GB" sz="2400" dirty="0"/>
              <a:t>Assesses the severity of depression symptoms.</a:t>
            </a:r>
          </a:p>
          <a:p>
            <a:pPr marL="914400" lvl="2" indent="0">
              <a:buNone/>
            </a:pPr>
            <a:r>
              <a:rPr lang="en-GB" sz="2400" b="1" dirty="0"/>
              <a:t>Example Item:</a:t>
            </a:r>
            <a:r>
              <a:rPr lang="en-GB" sz="2400" dirty="0"/>
              <a:t> "Sadness”</a:t>
            </a:r>
          </a:p>
          <a:p>
            <a:pPr marL="914400" lvl="2" indent="0">
              <a:buNone/>
            </a:pPr>
            <a:r>
              <a:rPr lang="en-GB" sz="2400" b="1" dirty="0"/>
              <a:t>Score:</a:t>
            </a:r>
            <a:r>
              <a:rPr lang="en-GB" sz="2400" dirty="0"/>
              <a:t> 0 = I do not feel sad, 3 = I am so sad or unhappy that I can’t stand it</a:t>
            </a:r>
          </a:p>
          <a:p>
            <a:pPr lvl="2"/>
            <a:endParaRPr lang="en-GB" sz="2400"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sz="2400" dirty="0"/>
              <a:t>Reliable and validated across various populations.</a:t>
            </a:r>
          </a:p>
          <a:p>
            <a:pPr marL="1143000" lvl="2" indent="-228600">
              <a:buFont typeface="Arial" panose="020B0604020202020204" pitchFamily="34" charset="0"/>
              <a:buChar char="•"/>
            </a:pPr>
            <a:r>
              <a:rPr lang="en-GB" sz="2400" dirty="0"/>
              <a:t>Provides a quantitative measure of depression, useful for monitoring over time.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sz="2400" dirty="0"/>
              <a:t>Not specific to ALS; may not address unique emotional issues related to ALS.</a:t>
            </a:r>
          </a:p>
          <a:p>
            <a:pPr marL="1143000" lvl="2" indent="-228600">
              <a:buFont typeface="Arial" panose="020B0604020202020204" pitchFamily="34" charset="0"/>
              <a:buChar char="•"/>
            </a:pPr>
            <a:r>
              <a:rPr lang="en-GB" sz="2400" dirty="0"/>
              <a:t>Self-report format can be influenced by cognitive impairment.</a:t>
            </a:r>
          </a:p>
          <a:p>
            <a:pPr marL="1143000" lvl="2" indent="-228600">
              <a:buFont typeface="Arial" panose="020B0604020202020204" pitchFamily="34" charset="0"/>
              <a:buChar char="•"/>
            </a:pPr>
            <a:endParaRPr lang="en-GB" sz="2400" dirty="0"/>
          </a:p>
          <a:p>
            <a:endParaRPr lang="en-SI" dirty="0"/>
          </a:p>
        </p:txBody>
      </p:sp>
    </p:spTree>
    <p:extLst>
      <p:ext uri="{BB962C8B-B14F-4D97-AF65-F5344CB8AC3E}">
        <p14:creationId xmlns:p14="http://schemas.microsoft.com/office/powerpoint/2010/main" val="2121156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73AC-7613-64C9-DC42-25FE5157BD19}"/>
              </a:ext>
            </a:extLst>
          </p:cNvPr>
          <p:cNvSpPr>
            <a:spLocks noGrp="1"/>
          </p:cNvSpPr>
          <p:nvPr>
            <p:ph type="title"/>
          </p:nvPr>
        </p:nvSpPr>
        <p:spPr/>
        <p:txBody>
          <a:bodyPr/>
          <a:lstStyle/>
          <a:p>
            <a:pPr algn="ctr"/>
            <a:r>
              <a:rPr lang="en-GB" dirty="0">
                <a:solidFill>
                  <a:srgbClr val="C00000"/>
                </a:solidFill>
              </a:rPr>
              <a:t>Ideal Use of BDI</a:t>
            </a:r>
            <a:endParaRPr lang="en-SI" dirty="0">
              <a:solidFill>
                <a:srgbClr val="C00000"/>
              </a:solidFill>
            </a:endParaRPr>
          </a:p>
        </p:txBody>
      </p:sp>
      <p:sp>
        <p:nvSpPr>
          <p:cNvPr id="3" name="Content Placeholder 2">
            <a:extLst>
              <a:ext uri="{FF2B5EF4-FFF2-40B4-BE49-F238E27FC236}">
                <a16:creationId xmlns:a16="http://schemas.microsoft.com/office/drawing/2014/main" id="{98E704A1-E7E2-2CB3-08B6-FF5475CD9BF2}"/>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any form of ALS where emotional health is a concern.</a:t>
            </a:r>
          </a:p>
          <a:p>
            <a:pPr marL="742950" lvl="1" indent="-285750">
              <a:buFont typeface="Arial" panose="020B0604020202020204" pitchFamily="34" charset="0"/>
              <a:buChar char="•"/>
            </a:pPr>
            <a:r>
              <a:rPr lang="en-GB" b="1" dirty="0"/>
              <a:t>Disease Stage:</a:t>
            </a:r>
            <a:r>
              <a:rPr lang="en-GB" dirty="0"/>
              <a:t> Appropriate at any stage of ALS, especially if depressive symptoms are suspected.</a:t>
            </a:r>
          </a:p>
          <a:p>
            <a:pPr marL="742950" lvl="1" indent="-285750">
              <a:buFont typeface="Arial" panose="020B0604020202020204" pitchFamily="34" charset="0"/>
              <a:buChar char="•"/>
            </a:pPr>
            <a:r>
              <a:rPr lang="en-GB" b="1" dirty="0"/>
              <a:t>Use Case:</a:t>
            </a:r>
            <a:r>
              <a:rPr lang="en-GB" dirty="0"/>
              <a:t> Best used for patients reporting depressive symptoms, in both clinical and research settings, and for tracking treatment efficacy.</a:t>
            </a:r>
          </a:p>
          <a:p>
            <a:endParaRPr lang="en-SI" dirty="0"/>
          </a:p>
        </p:txBody>
      </p:sp>
    </p:spTree>
    <p:extLst>
      <p:ext uri="{BB962C8B-B14F-4D97-AF65-F5344CB8AC3E}">
        <p14:creationId xmlns:p14="http://schemas.microsoft.com/office/powerpoint/2010/main" val="1112393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E77C4-66A1-85D9-7574-FDEF5C57C004}"/>
              </a:ext>
            </a:extLst>
          </p:cNvPr>
          <p:cNvSpPr>
            <a:spLocks noGrp="1"/>
          </p:cNvSpPr>
          <p:nvPr>
            <p:ph type="title"/>
          </p:nvPr>
        </p:nvSpPr>
        <p:spPr/>
        <p:txBody>
          <a:bodyPr>
            <a:normAutofit/>
          </a:bodyPr>
          <a:lstStyle/>
          <a:p>
            <a:pPr algn="ctr"/>
            <a:r>
              <a:rPr lang="en-GB" sz="4000" dirty="0">
                <a:solidFill>
                  <a:srgbClr val="C00000"/>
                </a:solidFill>
              </a:rPr>
              <a:t>Hospital Anxiety and Depression Scale (HADS)</a:t>
            </a:r>
            <a:endParaRPr lang="en-SI" sz="4000" dirty="0">
              <a:solidFill>
                <a:srgbClr val="C00000"/>
              </a:solidFill>
            </a:endParaRPr>
          </a:p>
        </p:txBody>
      </p:sp>
      <p:sp>
        <p:nvSpPr>
          <p:cNvPr id="3" name="Content Placeholder 2">
            <a:extLst>
              <a:ext uri="{FF2B5EF4-FFF2-40B4-BE49-F238E27FC236}">
                <a16:creationId xmlns:a16="http://schemas.microsoft.com/office/drawing/2014/main" id="{4CC18A6C-8716-1E90-5150-23C2ACB2FBA9}"/>
              </a:ext>
            </a:extLst>
          </p:cNvPr>
          <p:cNvSpPr>
            <a:spLocks noGrp="1"/>
          </p:cNvSpPr>
          <p:nvPr>
            <p:ph idx="1"/>
          </p:nvPr>
        </p:nvSpPr>
        <p:spPr/>
        <p:txBody>
          <a:bodyPr>
            <a:normAutofit/>
          </a:bodyPr>
          <a:lstStyle/>
          <a:p>
            <a:pPr marL="0" indent="0">
              <a:buNone/>
            </a:pPr>
            <a:r>
              <a:rPr lang="en-GB" sz="2400" dirty="0"/>
              <a:t>Assesses anxiety and depression in a hospital setting.</a:t>
            </a:r>
          </a:p>
          <a:p>
            <a:pPr marL="914400" lvl="2" indent="0">
              <a:buNone/>
            </a:pPr>
            <a:r>
              <a:rPr lang="en-GB" sz="2400" b="1" dirty="0"/>
              <a:t>Example Item:</a:t>
            </a:r>
            <a:r>
              <a:rPr lang="en-GB" sz="2400" dirty="0"/>
              <a:t> "I feel tense or ‘wound up’”</a:t>
            </a:r>
          </a:p>
          <a:p>
            <a:pPr marL="914400" lvl="2" indent="0">
              <a:buNone/>
            </a:pPr>
            <a:r>
              <a:rPr lang="en-GB" sz="2400" b="1" dirty="0"/>
              <a:t>Score:</a:t>
            </a:r>
            <a:r>
              <a:rPr lang="en-GB" sz="2400" dirty="0"/>
              <a:t> 0 = Not at all, 3 = Most of the time</a:t>
            </a:r>
          </a:p>
          <a:p>
            <a:pPr marL="1143000" lvl="2" indent="-228600">
              <a:buFont typeface="Arial" panose="020B0604020202020204" pitchFamily="34" charset="0"/>
              <a:buChar char="•"/>
            </a:pPr>
            <a:endParaRPr lang="en-GB" sz="2400" dirty="0"/>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sz="2400" dirty="0"/>
              <a:t>Simple and quick to administer.</a:t>
            </a:r>
          </a:p>
          <a:p>
            <a:pPr marL="1143000" lvl="2" indent="-228600">
              <a:buFont typeface="Arial" panose="020B0604020202020204" pitchFamily="34" charset="0"/>
              <a:buChar char="•"/>
            </a:pPr>
            <a:r>
              <a:rPr lang="en-GB" sz="2400" dirty="0"/>
              <a:t>Dual assessment for both anxiety and depression.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sz="2400" dirty="0"/>
              <a:t>Not ALS-specific; may miss ALS-related emotional changes.</a:t>
            </a:r>
          </a:p>
          <a:p>
            <a:pPr marL="1143000" lvl="2" indent="-228600">
              <a:buFont typeface="Arial" panose="020B0604020202020204" pitchFamily="34" charset="0"/>
              <a:buChar char="•"/>
            </a:pPr>
            <a:r>
              <a:rPr lang="en-GB" sz="2400" dirty="0"/>
              <a:t>Less sensitive to subtle emotional disturbances.</a:t>
            </a:r>
          </a:p>
          <a:p>
            <a:pPr marL="1143000" lvl="2" indent="-228600">
              <a:buFont typeface="Arial" panose="020B0604020202020204" pitchFamily="34" charset="0"/>
              <a:buChar char="•"/>
            </a:pPr>
            <a:endParaRPr lang="en-GB" dirty="0"/>
          </a:p>
          <a:p>
            <a:pPr marL="1143000" lvl="2" indent="-22860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1330866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4CF79-6C85-7367-FC65-64A53C841743}"/>
              </a:ext>
            </a:extLst>
          </p:cNvPr>
          <p:cNvSpPr>
            <a:spLocks noGrp="1"/>
          </p:cNvSpPr>
          <p:nvPr>
            <p:ph type="title"/>
          </p:nvPr>
        </p:nvSpPr>
        <p:spPr/>
        <p:txBody>
          <a:bodyPr/>
          <a:lstStyle/>
          <a:p>
            <a:pPr algn="ctr"/>
            <a:r>
              <a:rPr lang="en-GB" dirty="0">
                <a:solidFill>
                  <a:srgbClr val="C00000"/>
                </a:solidFill>
              </a:rPr>
              <a:t>Ideal Use of HADS</a:t>
            </a:r>
            <a:endParaRPr lang="en-SI" dirty="0">
              <a:solidFill>
                <a:srgbClr val="C00000"/>
              </a:solidFill>
            </a:endParaRPr>
          </a:p>
        </p:txBody>
      </p:sp>
      <p:sp>
        <p:nvSpPr>
          <p:cNvPr id="3" name="Content Placeholder 2">
            <a:extLst>
              <a:ext uri="{FF2B5EF4-FFF2-40B4-BE49-F238E27FC236}">
                <a16:creationId xmlns:a16="http://schemas.microsoft.com/office/drawing/2014/main" id="{8AADDA8C-90CD-6BF6-5A21-1946047AE73A}"/>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Applicable to any form of ALS where anxiety and depression are concerns.</a:t>
            </a:r>
          </a:p>
          <a:p>
            <a:pPr marL="742950" lvl="1" indent="-285750">
              <a:buFont typeface="Arial" panose="020B0604020202020204" pitchFamily="34" charset="0"/>
              <a:buChar char="•"/>
            </a:pPr>
            <a:r>
              <a:rPr lang="en-GB" b="1" dirty="0"/>
              <a:t>Disease Stage:</a:t>
            </a:r>
            <a:r>
              <a:rPr lang="en-GB" dirty="0"/>
              <a:t> Suitable at any stage, particularly useful in mid to late-stage ALS to monitor mental health.</a:t>
            </a:r>
          </a:p>
          <a:p>
            <a:pPr marL="742950" lvl="1" indent="-285750">
              <a:buFont typeface="Arial" panose="020B0604020202020204" pitchFamily="34" charset="0"/>
              <a:buChar char="•"/>
            </a:pPr>
            <a:r>
              <a:rPr lang="en-GB" b="1" dirty="0"/>
              <a:t>Use Case:</a:t>
            </a:r>
            <a:r>
              <a:rPr lang="en-GB" dirty="0"/>
              <a:t> Ideal for quick screening of anxiety and depression in clinical settings, and for follow-up assessments to track changes over time.</a:t>
            </a:r>
          </a:p>
          <a:p>
            <a:endParaRPr lang="en-SI" dirty="0"/>
          </a:p>
        </p:txBody>
      </p:sp>
    </p:spTree>
    <p:extLst>
      <p:ext uri="{BB962C8B-B14F-4D97-AF65-F5344CB8AC3E}">
        <p14:creationId xmlns:p14="http://schemas.microsoft.com/office/powerpoint/2010/main" val="4165301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CD40-D8EB-C47F-D343-3DFEDBF01498}"/>
              </a:ext>
            </a:extLst>
          </p:cNvPr>
          <p:cNvSpPr>
            <a:spLocks noGrp="1"/>
          </p:cNvSpPr>
          <p:nvPr>
            <p:ph type="title"/>
          </p:nvPr>
        </p:nvSpPr>
        <p:spPr/>
        <p:txBody>
          <a:bodyPr/>
          <a:lstStyle/>
          <a:p>
            <a:pPr algn="ctr"/>
            <a:r>
              <a:rPr lang="en-GB" dirty="0">
                <a:solidFill>
                  <a:srgbClr val="C00000"/>
                </a:solidFill>
              </a:rPr>
              <a:t>King’s College Staging System</a:t>
            </a:r>
            <a:endParaRPr lang="en-SI" dirty="0">
              <a:solidFill>
                <a:srgbClr val="C00000"/>
              </a:solidFill>
            </a:endParaRPr>
          </a:p>
        </p:txBody>
      </p:sp>
      <p:sp>
        <p:nvSpPr>
          <p:cNvPr id="3" name="Content Placeholder 2">
            <a:extLst>
              <a:ext uri="{FF2B5EF4-FFF2-40B4-BE49-F238E27FC236}">
                <a16:creationId xmlns:a16="http://schemas.microsoft.com/office/drawing/2014/main" id="{2985B812-2C53-59B4-0C85-3A5AE8EF59E2}"/>
              </a:ext>
            </a:extLst>
          </p:cNvPr>
          <p:cNvSpPr>
            <a:spLocks noGrp="1"/>
          </p:cNvSpPr>
          <p:nvPr>
            <p:ph idx="1"/>
          </p:nvPr>
        </p:nvSpPr>
        <p:spPr/>
        <p:txBody>
          <a:bodyPr>
            <a:normAutofit/>
          </a:bodyPr>
          <a:lstStyle/>
          <a:p>
            <a:pPr marL="0" indent="0">
              <a:buNone/>
            </a:pPr>
            <a:r>
              <a:rPr lang="en-GB" sz="2400" dirty="0"/>
              <a:t>Functional staging system categorizing ALS severity.</a:t>
            </a:r>
          </a:p>
          <a:p>
            <a:pPr marL="457200" lvl="1" indent="0">
              <a:buNone/>
            </a:pPr>
            <a:r>
              <a:rPr lang="en-GB" b="1" dirty="0"/>
              <a:t>Example Item:</a:t>
            </a:r>
            <a:r>
              <a:rPr lang="en-GB" dirty="0"/>
              <a:t> "Stage Determination”</a:t>
            </a:r>
          </a:p>
          <a:p>
            <a:pPr marL="457200" lvl="1" indent="0">
              <a:buNone/>
            </a:pPr>
            <a:r>
              <a:rPr lang="en-GB" b="1" dirty="0"/>
              <a:t>Score:</a:t>
            </a:r>
            <a:r>
              <a:rPr lang="en-GB" dirty="0"/>
              <a:t> Stage 1 to 4 based on functional abilities, such as walking, talking, and eating</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sz="2400" dirty="0"/>
              <a:t>Simple classification of disease stage.</a:t>
            </a:r>
          </a:p>
          <a:p>
            <a:pPr marL="1143000" lvl="2" indent="-228600">
              <a:buFont typeface="Arial" panose="020B0604020202020204" pitchFamily="34" charset="0"/>
              <a:buChar char="•"/>
            </a:pPr>
            <a:r>
              <a:rPr lang="en-GB" sz="2400" dirty="0"/>
              <a:t>Useful for stratifying patients in clinical trials.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sz="2400" dirty="0"/>
              <a:t>Limited detail on specific functional abilities.</a:t>
            </a:r>
          </a:p>
          <a:p>
            <a:pPr marL="1143000" lvl="2" indent="-228600">
              <a:buFont typeface="Arial" panose="020B0604020202020204" pitchFamily="34" charset="0"/>
              <a:buChar char="•"/>
            </a:pPr>
            <a:r>
              <a:rPr lang="en-GB" sz="2400" dirty="0"/>
              <a:t>Does not assess cognitive or </a:t>
            </a:r>
            <a:r>
              <a:rPr lang="en-GB" sz="2400" dirty="0" err="1"/>
              <a:t>behavioral</a:t>
            </a:r>
            <a:r>
              <a:rPr lang="en-GB" sz="2400" dirty="0"/>
              <a:t> changes.</a:t>
            </a:r>
          </a:p>
          <a:p>
            <a:pPr marL="1143000" lvl="2" indent="-228600">
              <a:buFont typeface="Arial" panose="020B0604020202020204" pitchFamily="34" charset="0"/>
              <a:buChar char="•"/>
            </a:pPr>
            <a:endParaRPr lang="en-GB" dirty="0"/>
          </a:p>
          <a:p>
            <a:pPr marL="1143000" lvl="2" indent="-22860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1127501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E0D14-BC72-D8CC-C7F2-192C17B391D1}"/>
              </a:ext>
            </a:extLst>
          </p:cNvPr>
          <p:cNvSpPr>
            <a:spLocks noGrp="1"/>
          </p:cNvSpPr>
          <p:nvPr>
            <p:ph type="title"/>
          </p:nvPr>
        </p:nvSpPr>
        <p:spPr/>
        <p:txBody>
          <a:bodyPr/>
          <a:lstStyle/>
          <a:p>
            <a:pPr algn="ctr"/>
            <a:r>
              <a:rPr lang="en-GB" dirty="0">
                <a:solidFill>
                  <a:srgbClr val="C00000"/>
                </a:solidFill>
              </a:rPr>
              <a:t>Ideal Use of King’s College Staging System</a:t>
            </a:r>
            <a:endParaRPr lang="en-SI" dirty="0">
              <a:solidFill>
                <a:srgbClr val="C00000"/>
              </a:solidFill>
            </a:endParaRPr>
          </a:p>
        </p:txBody>
      </p:sp>
      <p:sp>
        <p:nvSpPr>
          <p:cNvPr id="3" name="Content Placeholder 2">
            <a:extLst>
              <a:ext uri="{FF2B5EF4-FFF2-40B4-BE49-F238E27FC236}">
                <a16:creationId xmlns:a16="http://schemas.microsoft.com/office/drawing/2014/main" id="{6DDC9535-1315-ADC6-CDD9-BF44C14E41D8}"/>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all ALS forms.</a:t>
            </a:r>
          </a:p>
          <a:p>
            <a:pPr marL="742950" lvl="1" indent="-285750">
              <a:buFont typeface="Arial" panose="020B0604020202020204" pitchFamily="34" charset="0"/>
              <a:buChar char="•"/>
            </a:pPr>
            <a:r>
              <a:rPr lang="en-GB" b="1" dirty="0"/>
              <a:t>Disease Stage:</a:t>
            </a:r>
            <a:r>
              <a:rPr lang="en-GB" dirty="0"/>
              <a:t> Best for mid to late-stage ALS for staging purposes.</a:t>
            </a:r>
          </a:p>
          <a:p>
            <a:pPr marL="742950" lvl="1" indent="-285750">
              <a:buFont typeface="Arial" panose="020B0604020202020204" pitchFamily="34" charset="0"/>
              <a:buChar char="•"/>
            </a:pPr>
            <a:r>
              <a:rPr lang="en-GB" b="1" dirty="0"/>
              <a:t>Use Case:</a:t>
            </a:r>
            <a:r>
              <a:rPr lang="en-GB" dirty="0"/>
              <a:t> Useful in clinical research and for providing a quick overview of disease stage.</a:t>
            </a:r>
          </a:p>
          <a:p>
            <a:endParaRPr lang="en-SI" dirty="0"/>
          </a:p>
        </p:txBody>
      </p:sp>
    </p:spTree>
    <p:extLst>
      <p:ext uri="{BB962C8B-B14F-4D97-AF65-F5344CB8AC3E}">
        <p14:creationId xmlns:p14="http://schemas.microsoft.com/office/powerpoint/2010/main" val="2414559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F54E-AEEE-ABCF-F638-67A35587E63B}"/>
              </a:ext>
            </a:extLst>
          </p:cNvPr>
          <p:cNvSpPr>
            <a:spLocks noGrp="1"/>
          </p:cNvSpPr>
          <p:nvPr>
            <p:ph type="title"/>
          </p:nvPr>
        </p:nvSpPr>
        <p:spPr/>
        <p:txBody>
          <a:bodyPr/>
          <a:lstStyle/>
          <a:p>
            <a:pPr algn="ctr"/>
            <a:r>
              <a:rPr lang="en-GB" dirty="0" err="1">
                <a:solidFill>
                  <a:srgbClr val="C00000"/>
                </a:solidFill>
              </a:rPr>
              <a:t>MiToS</a:t>
            </a:r>
            <a:r>
              <a:rPr lang="en-GB" dirty="0">
                <a:solidFill>
                  <a:srgbClr val="C00000"/>
                </a:solidFill>
              </a:rPr>
              <a:t> Functional Staging System</a:t>
            </a:r>
            <a:endParaRPr lang="en-SI" dirty="0">
              <a:solidFill>
                <a:srgbClr val="C00000"/>
              </a:solidFill>
            </a:endParaRPr>
          </a:p>
        </p:txBody>
      </p:sp>
      <p:sp>
        <p:nvSpPr>
          <p:cNvPr id="3" name="Content Placeholder 2">
            <a:extLst>
              <a:ext uri="{FF2B5EF4-FFF2-40B4-BE49-F238E27FC236}">
                <a16:creationId xmlns:a16="http://schemas.microsoft.com/office/drawing/2014/main" id="{2549DDBF-31B2-D16A-8491-797D51AF3ECF}"/>
              </a:ext>
            </a:extLst>
          </p:cNvPr>
          <p:cNvSpPr>
            <a:spLocks noGrp="1"/>
          </p:cNvSpPr>
          <p:nvPr>
            <p:ph idx="1"/>
          </p:nvPr>
        </p:nvSpPr>
        <p:spPr/>
        <p:txBody>
          <a:bodyPr>
            <a:normAutofit/>
          </a:bodyPr>
          <a:lstStyle/>
          <a:p>
            <a:pPr marL="0" indent="0">
              <a:buNone/>
            </a:pPr>
            <a:r>
              <a:rPr lang="en-GB" sz="2400" dirty="0"/>
              <a:t>Staging system focused on daily task abilities.</a:t>
            </a:r>
          </a:p>
          <a:p>
            <a:pPr marL="457200" lvl="1" indent="0">
              <a:buNone/>
            </a:pPr>
            <a:r>
              <a:rPr lang="en-GB" b="1" dirty="0"/>
              <a:t>Example Item:</a:t>
            </a:r>
            <a:r>
              <a:rPr lang="en-GB" dirty="0"/>
              <a:t> "Feeding”</a:t>
            </a:r>
          </a:p>
          <a:p>
            <a:pPr marL="457200" lvl="1" indent="0">
              <a:buNone/>
            </a:pPr>
            <a:r>
              <a:rPr lang="en-GB" b="1" dirty="0"/>
              <a:t>Score:</a:t>
            </a:r>
            <a:r>
              <a:rPr lang="en-GB" dirty="0"/>
              <a:t> 0 = Normal, 3 = Requires help with feeding</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sz="2400" dirty="0"/>
              <a:t>Reflects real-life functional impact of ALS.</a:t>
            </a:r>
          </a:p>
          <a:p>
            <a:pPr marL="1143000" lvl="2" indent="-228600">
              <a:buFont typeface="Arial" panose="020B0604020202020204" pitchFamily="34" charset="0"/>
              <a:buChar char="•"/>
            </a:pPr>
            <a:r>
              <a:rPr lang="en-GB" sz="2400" dirty="0"/>
              <a:t>Simple to use and interpret.</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sz="2400" dirty="0"/>
              <a:t>Limited cognitive and </a:t>
            </a:r>
            <a:r>
              <a:rPr lang="en-GB" sz="2400" dirty="0" err="1"/>
              <a:t>behavioral</a:t>
            </a:r>
            <a:r>
              <a:rPr lang="en-GB" sz="2400" dirty="0"/>
              <a:t> assessment.</a:t>
            </a:r>
          </a:p>
          <a:p>
            <a:pPr marL="1143000" lvl="2" indent="-228600">
              <a:buFont typeface="Arial" panose="020B0604020202020204" pitchFamily="34" charset="0"/>
              <a:buChar char="•"/>
            </a:pPr>
            <a:r>
              <a:rPr lang="en-GB" sz="2400" dirty="0"/>
              <a:t>Less useful for detailed monitoring of disease progression</a:t>
            </a:r>
          </a:p>
          <a:p>
            <a:endParaRPr lang="en-SI" dirty="0"/>
          </a:p>
        </p:txBody>
      </p:sp>
    </p:spTree>
    <p:extLst>
      <p:ext uri="{BB962C8B-B14F-4D97-AF65-F5344CB8AC3E}">
        <p14:creationId xmlns:p14="http://schemas.microsoft.com/office/powerpoint/2010/main" val="2976870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DC197-197F-23E7-37AD-5F98273A0038}"/>
              </a:ext>
            </a:extLst>
          </p:cNvPr>
          <p:cNvSpPr>
            <a:spLocks noGrp="1"/>
          </p:cNvSpPr>
          <p:nvPr>
            <p:ph type="title"/>
          </p:nvPr>
        </p:nvSpPr>
        <p:spPr/>
        <p:txBody>
          <a:bodyPr/>
          <a:lstStyle/>
          <a:p>
            <a:pPr algn="ctr"/>
            <a:r>
              <a:rPr lang="en-SI" dirty="0">
                <a:solidFill>
                  <a:srgbClr val="C00000"/>
                </a:solidFill>
              </a:rPr>
              <a:t>Objectives</a:t>
            </a:r>
          </a:p>
        </p:txBody>
      </p:sp>
      <p:sp>
        <p:nvSpPr>
          <p:cNvPr id="3" name="Content Placeholder 2">
            <a:extLst>
              <a:ext uri="{FF2B5EF4-FFF2-40B4-BE49-F238E27FC236}">
                <a16:creationId xmlns:a16="http://schemas.microsoft.com/office/drawing/2014/main" id="{86132AD2-28EB-10DC-7895-F43506A86A8B}"/>
              </a:ext>
            </a:extLst>
          </p:cNvPr>
          <p:cNvSpPr>
            <a:spLocks noGrp="1"/>
          </p:cNvSpPr>
          <p:nvPr>
            <p:ph idx="1"/>
          </p:nvPr>
        </p:nvSpPr>
        <p:spPr/>
        <p:txBody>
          <a:bodyPr/>
          <a:lstStyle/>
          <a:p>
            <a:pPr marL="0" indent="0">
              <a:buNone/>
            </a:pPr>
            <a:r>
              <a:rPr lang="en-GB" b="1" dirty="0"/>
              <a:t>By the end of this lecture, the student should be able to:</a:t>
            </a:r>
          </a:p>
          <a:p>
            <a:endParaRPr lang="en-GB" dirty="0"/>
          </a:p>
          <a:p>
            <a:r>
              <a:rPr lang="en-GB" dirty="0"/>
              <a:t>Understand the role of ALS scales in patient assessment.</a:t>
            </a:r>
          </a:p>
          <a:p>
            <a:r>
              <a:rPr lang="en-GB" dirty="0"/>
              <a:t>Identify key ALS-specific scales and questionnaires.</a:t>
            </a:r>
          </a:p>
          <a:p>
            <a:r>
              <a:rPr lang="en-GB" dirty="0"/>
              <a:t>Compare the pros and cons of each scale.</a:t>
            </a:r>
          </a:p>
          <a:p>
            <a:r>
              <a:rPr lang="en-GB" dirty="0"/>
              <a:t>Apply the right scale in clinical case scenarios.</a:t>
            </a:r>
          </a:p>
          <a:p>
            <a:r>
              <a:rPr lang="en-GB" dirty="0"/>
              <a:t>Develop care plans based on assessment findings.</a:t>
            </a:r>
          </a:p>
          <a:p>
            <a:endParaRPr lang="en-SI" dirty="0"/>
          </a:p>
        </p:txBody>
      </p:sp>
    </p:spTree>
    <p:extLst>
      <p:ext uri="{BB962C8B-B14F-4D97-AF65-F5344CB8AC3E}">
        <p14:creationId xmlns:p14="http://schemas.microsoft.com/office/powerpoint/2010/main" val="3711545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26998-16B0-DDE3-39B0-4979325CB395}"/>
              </a:ext>
            </a:extLst>
          </p:cNvPr>
          <p:cNvSpPr>
            <a:spLocks noGrp="1"/>
          </p:cNvSpPr>
          <p:nvPr>
            <p:ph type="title"/>
          </p:nvPr>
        </p:nvSpPr>
        <p:spPr/>
        <p:txBody>
          <a:bodyPr/>
          <a:lstStyle/>
          <a:p>
            <a:pPr algn="ctr"/>
            <a:r>
              <a:rPr lang="en-GB" dirty="0">
                <a:solidFill>
                  <a:srgbClr val="C00000"/>
                </a:solidFill>
              </a:rPr>
              <a:t>Ideal Use of </a:t>
            </a:r>
            <a:r>
              <a:rPr lang="en-GB" dirty="0" err="1">
                <a:solidFill>
                  <a:srgbClr val="C00000"/>
                </a:solidFill>
              </a:rPr>
              <a:t>MiToS</a:t>
            </a:r>
            <a:r>
              <a:rPr lang="en-GB" dirty="0">
                <a:solidFill>
                  <a:srgbClr val="C00000"/>
                </a:solidFill>
              </a:rPr>
              <a:t> Functional Staging System</a:t>
            </a:r>
            <a:br>
              <a:rPr lang="en-GB" dirty="0"/>
            </a:br>
            <a:endParaRPr lang="en-SI" dirty="0"/>
          </a:p>
        </p:txBody>
      </p:sp>
      <p:sp>
        <p:nvSpPr>
          <p:cNvPr id="3" name="Content Placeholder 2">
            <a:extLst>
              <a:ext uri="{FF2B5EF4-FFF2-40B4-BE49-F238E27FC236}">
                <a16:creationId xmlns:a16="http://schemas.microsoft.com/office/drawing/2014/main" id="{20C77BCD-5436-F1A6-B523-2B07F57F1A7D}"/>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all ALS forms.</a:t>
            </a:r>
          </a:p>
          <a:p>
            <a:pPr marL="742950" lvl="1" indent="-285750">
              <a:buFont typeface="Arial" panose="020B0604020202020204" pitchFamily="34" charset="0"/>
              <a:buChar char="•"/>
            </a:pPr>
            <a:r>
              <a:rPr lang="en-GB" b="1" dirty="0"/>
              <a:t>Disease Stage:</a:t>
            </a:r>
            <a:r>
              <a:rPr lang="en-GB" dirty="0"/>
              <a:t> Best for early to mid-stage ALS for initial staging.</a:t>
            </a:r>
          </a:p>
          <a:p>
            <a:pPr marL="742950" lvl="1" indent="-285750">
              <a:buFont typeface="Arial" panose="020B0604020202020204" pitchFamily="34" charset="0"/>
              <a:buChar char="•"/>
            </a:pPr>
            <a:r>
              <a:rPr lang="en-GB" b="1" dirty="0"/>
              <a:t>Use Case:</a:t>
            </a:r>
            <a:r>
              <a:rPr lang="en-GB" dirty="0"/>
              <a:t> Ideal for use in outpatient settings and for quick functional assessments.</a:t>
            </a:r>
          </a:p>
          <a:p>
            <a:endParaRPr lang="en-SI" dirty="0"/>
          </a:p>
        </p:txBody>
      </p:sp>
    </p:spTree>
    <p:extLst>
      <p:ext uri="{BB962C8B-B14F-4D97-AF65-F5344CB8AC3E}">
        <p14:creationId xmlns:p14="http://schemas.microsoft.com/office/powerpoint/2010/main" val="1113203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B4FC-7796-4611-157A-706679C0ABB1}"/>
              </a:ext>
            </a:extLst>
          </p:cNvPr>
          <p:cNvSpPr>
            <a:spLocks noGrp="1"/>
          </p:cNvSpPr>
          <p:nvPr>
            <p:ph type="title"/>
          </p:nvPr>
        </p:nvSpPr>
        <p:spPr/>
        <p:txBody>
          <a:bodyPr>
            <a:normAutofit/>
          </a:bodyPr>
          <a:lstStyle/>
          <a:p>
            <a:pPr algn="ctr"/>
            <a:r>
              <a:rPr lang="en-GB" sz="4000" dirty="0">
                <a:solidFill>
                  <a:srgbClr val="C00000"/>
                </a:solidFill>
              </a:rPr>
              <a:t>ALS-Specific Quality of Life Questionnaire (ALSAQ-40)</a:t>
            </a:r>
            <a:endParaRPr lang="en-SI" sz="4000" dirty="0">
              <a:solidFill>
                <a:srgbClr val="C00000"/>
              </a:solidFill>
            </a:endParaRPr>
          </a:p>
        </p:txBody>
      </p:sp>
      <p:sp>
        <p:nvSpPr>
          <p:cNvPr id="3" name="Content Placeholder 2">
            <a:extLst>
              <a:ext uri="{FF2B5EF4-FFF2-40B4-BE49-F238E27FC236}">
                <a16:creationId xmlns:a16="http://schemas.microsoft.com/office/drawing/2014/main" id="{CFAF5ECE-6FB5-7CEA-ECEB-9D5E1FFD544B}"/>
              </a:ext>
            </a:extLst>
          </p:cNvPr>
          <p:cNvSpPr>
            <a:spLocks noGrp="1"/>
          </p:cNvSpPr>
          <p:nvPr>
            <p:ph idx="1"/>
          </p:nvPr>
        </p:nvSpPr>
        <p:spPr/>
        <p:txBody>
          <a:bodyPr>
            <a:normAutofit/>
          </a:bodyPr>
          <a:lstStyle/>
          <a:p>
            <a:r>
              <a:rPr lang="en-GB" dirty="0"/>
              <a:t>Measures quality of life specific to ALS patients.</a:t>
            </a:r>
          </a:p>
          <a:p>
            <a:pPr marL="457200" lvl="1" indent="0">
              <a:buNone/>
            </a:pPr>
            <a:r>
              <a:rPr lang="en-GB" b="1" dirty="0"/>
              <a:t>Example Item:</a:t>
            </a:r>
            <a:r>
              <a:rPr lang="en-GB" dirty="0"/>
              <a:t> "Difficulty walking outside the home”</a:t>
            </a:r>
          </a:p>
          <a:p>
            <a:pPr marL="457200" lvl="1" indent="0">
              <a:buNone/>
            </a:pPr>
            <a:r>
              <a:rPr lang="en-GB" b="1" dirty="0"/>
              <a:t>Score:</a:t>
            </a:r>
            <a:r>
              <a:rPr lang="en-GB" dirty="0"/>
              <a:t> 0 (Not at all) to 4 (Extremely difficult)</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Focuses on issues important to ALS patients, such as mobility and independence.</a:t>
            </a:r>
          </a:p>
          <a:p>
            <a:pPr marL="1143000" lvl="2" indent="-228600">
              <a:buFont typeface="Arial" panose="020B0604020202020204" pitchFamily="34" charset="0"/>
              <a:buChar char="•"/>
            </a:pPr>
            <a:r>
              <a:rPr lang="en-GB" dirty="0"/>
              <a:t>Useful for tracking quality of life changes over time.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Does not assess cognitive or </a:t>
            </a:r>
            <a:r>
              <a:rPr lang="en-GB" dirty="0" err="1"/>
              <a:t>behavioral</a:t>
            </a:r>
            <a:r>
              <a:rPr lang="en-GB" dirty="0"/>
              <a:t> changes directly.</a:t>
            </a:r>
          </a:p>
          <a:p>
            <a:pPr marL="1143000" lvl="2" indent="-228600">
              <a:buFont typeface="Arial" panose="020B0604020202020204" pitchFamily="34" charset="0"/>
              <a:buChar char="•"/>
            </a:pPr>
            <a:r>
              <a:rPr lang="en-GB" dirty="0"/>
              <a:t>Self-report format may be limited by patient communication ability.</a:t>
            </a:r>
          </a:p>
          <a:p>
            <a:endParaRPr lang="en-SI" dirty="0"/>
          </a:p>
        </p:txBody>
      </p:sp>
    </p:spTree>
    <p:extLst>
      <p:ext uri="{BB962C8B-B14F-4D97-AF65-F5344CB8AC3E}">
        <p14:creationId xmlns:p14="http://schemas.microsoft.com/office/powerpoint/2010/main" val="3519896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3FF2B-E33A-2703-E1BD-A6864B886D56}"/>
              </a:ext>
            </a:extLst>
          </p:cNvPr>
          <p:cNvSpPr>
            <a:spLocks noGrp="1"/>
          </p:cNvSpPr>
          <p:nvPr>
            <p:ph type="title"/>
          </p:nvPr>
        </p:nvSpPr>
        <p:spPr/>
        <p:txBody>
          <a:bodyPr/>
          <a:lstStyle/>
          <a:p>
            <a:pPr algn="ctr"/>
            <a:r>
              <a:rPr lang="en-GB" dirty="0">
                <a:solidFill>
                  <a:srgbClr val="C00000"/>
                </a:solidFill>
              </a:rPr>
              <a:t>Ideal Use of ALSAQ-40</a:t>
            </a:r>
            <a:endParaRPr lang="en-SI" dirty="0">
              <a:solidFill>
                <a:srgbClr val="C00000"/>
              </a:solidFill>
            </a:endParaRPr>
          </a:p>
        </p:txBody>
      </p:sp>
      <p:sp>
        <p:nvSpPr>
          <p:cNvPr id="3" name="Content Placeholder 2">
            <a:extLst>
              <a:ext uri="{FF2B5EF4-FFF2-40B4-BE49-F238E27FC236}">
                <a16:creationId xmlns:a16="http://schemas.microsoft.com/office/drawing/2014/main" id="{8CFD5F60-BD0C-B0A4-8376-64265B927BD1}"/>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all forms of ALS.</a:t>
            </a:r>
          </a:p>
          <a:p>
            <a:pPr marL="742950" lvl="1" indent="-285750">
              <a:buFont typeface="Arial" panose="020B0604020202020204" pitchFamily="34" charset="0"/>
              <a:buChar char="•"/>
            </a:pPr>
            <a:r>
              <a:rPr lang="en-GB" b="1" dirty="0"/>
              <a:t>Disease Stage:</a:t>
            </a:r>
            <a:r>
              <a:rPr lang="en-GB" dirty="0"/>
              <a:t> Useful at any stage, particularly when quality of life concerns arise.</a:t>
            </a:r>
          </a:p>
          <a:p>
            <a:pPr marL="742950" lvl="1" indent="-285750">
              <a:buFont typeface="Arial" panose="020B0604020202020204" pitchFamily="34" charset="0"/>
              <a:buChar char="•"/>
            </a:pPr>
            <a:r>
              <a:rPr lang="en-GB" b="1" dirty="0"/>
              <a:t>Use Case:</a:t>
            </a:r>
            <a:r>
              <a:rPr lang="en-GB" dirty="0"/>
              <a:t> Best used in both clinical and research settings to monitor and improve patient quality of life.</a:t>
            </a:r>
          </a:p>
          <a:p>
            <a:endParaRPr lang="en-SI" dirty="0"/>
          </a:p>
        </p:txBody>
      </p:sp>
    </p:spTree>
    <p:extLst>
      <p:ext uri="{BB962C8B-B14F-4D97-AF65-F5344CB8AC3E}">
        <p14:creationId xmlns:p14="http://schemas.microsoft.com/office/powerpoint/2010/main" val="986153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D8019E-41B2-C329-DD0E-7771F25A8CCD}"/>
              </a:ext>
            </a:extLst>
          </p:cNvPr>
          <p:cNvSpPr>
            <a:spLocks noGrp="1"/>
          </p:cNvSpPr>
          <p:nvPr>
            <p:ph type="title"/>
          </p:nvPr>
        </p:nvSpPr>
        <p:spPr/>
        <p:txBody>
          <a:bodyPr/>
          <a:lstStyle/>
          <a:p>
            <a:pPr algn="ctr"/>
            <a:r>
              <a:rPr lang="en-GB" dirty="0">
                <a:solidFill>
                  <a:srgbClr val="C00000"/>
                </a:solidFill>
              </a:rPr>
              <a:t>Summary of Pros and Cons</a:t>
            </a:r>
            <a:endParaRPr lang="en-SI" dirty="0">
              <a:solidFill>
                <a:srgbClr val="C00000"/>
              </a:solidFill>
            </a:endParaRPr>
          </a:p>
        </p:txBody>
      </p:sp>
      <p:sp>
        <p:nvSpPr>
          <p:cNvPr id="3" name="Content Placeholder 2">
            <a:extLst>
              <a:ext uri="{FF2B5EF4-FFF2-40B4-BE49-F238E27FC236}">
                <a16:creationId xmlns:a16="http://schemas.microsoft.com/office/drawing/2014/main" id="{F2ADF49F-B975-CF9F-66F0-0C64836CC8FB}"/>
              </a:ext>
            </a:extLst>
          </p:cNvPr>
          <p:cNvSpPr>
            <a:spLocks noGrp="1"/>
          </p:cNvSpPr>
          <p:nvPr>
            <p:ph sz="half" idx="1"/>
          </p:nvPr>
        </p:nvSpPr>
        <p:spPr>
          <a:xfrm>
            <a:off x="838200" y="1825624"/>
            <a:ext cx="5181600" cy="5032375"/>
          </a:xfrm>
        </p:spPr>
        <p:txBody>
          <a:bodyPr>
            <a:normAutofit fontScale="62500" lnSpcReduction="20000"/>
          </a:bodyPr>
          <a:lstStyle/>
          <a:p>
            <a:pPr marL="0" indent="0">
              <a:buNone/>
            </a:pPr>
            <a:r>
              <a:rPr lang="en-GB" b="1" dirty="0"/>
              <a:t>ALSFRS-R</a:t>
            </a:r>
            <a:endParaRPr lang="en-GB" dirty="0"/>
          </a:p>
          <a:p>
            <a:pPr>
              <a:buFont typeface="Arial" panose="020B0604020202020204" pitchFamily="34" charset="0"/>
              <a:buChar char="•"/>
            </a:pPr>
            <a:r>
              <a:rPr lang="en-GB" b="1" dirty="0"/>
              <a:t>Pros:</a:t>
            </a:r>
            <a:r>
              <a:rPr lang="en-GB" dirty="0"/>
              <a:t> Effective for monitoring physical function.</a:t>
            </a:r>
          </a:p>
          <a:p>
            <a:pPr>
              <a:buFont typeface="Arial" panose="020B0604020202020204" pitchFamily="34" charset="0"/>
              <a:buChar char="•"/>
            </a:pPr>
            <a:r>
              <a:rPr lang="en-GB" b="1" dirty="0"/>
              <a:t>Cons:</a:t>
            </a:r>
            <a:r>
              <a:rPr lang="en-GB" dirty="0"/>
              <a:t> Limited cognitive assessment.</a:t>
            </a:r>
          </a:p>
          <a:p>
            <a:pPr marL="0" indent="0">
              <a:buNone/>
            </a:pPr>
            <a:r>
              <a:rPr lang="en-GB" b="1" dirty="0"/>
              <a:t>ALS-CBS</a:t>
            </a:r>
            <a:endParaRPr lang="en-GB" dirty="0"/>
          </a:p>
          <a:p>
            <a:pPr>
              <a:buFont typeface="Arial" panose="020B0604020202020204" pitchFamily="34" charset="0"/>
              <a:buChar char="•"/>
            </a:pPr>
            <a:r>
              <a:rPr lang="en-GB" b="1" dirty="0"/>
              <a:t>Pros:</a:t>
            </a:r>
            <a:r>
              <a:rPr lang="en-GB" dirty="0"/>
              <a:t> Quick, ALS-specific.</a:t>
            </a:r>
          </a:p>
          <a:p>
            <a:pPr>
              <a:buFont typeface="Arial" panose="020B0604020202020204" pitchFamily="34" charset="0"/>
              <a:buChar char="•"/>
            </a:pPr>
            <a:r>
              <a:rPr lang="en-GB" b="1" dirty="0"/>
              <a:t>Cons:</a:t>
            </a:r>
            <a:r>
              <a:rPr lang="en-GB" dirty="0"/>
              <a:t> May miss subtle cognitive issues.</a:t>
            </a:r>
          </a:p>
          <a:p>
            <a:pPr marL="0" indent="0">
              <a:buNone/>
            </a:pPr>
            <a:r>
              <a:rPr lang="en-GB" b="1" dirty="0"/>
              <a:t>ECAS</a:t>
            </a:r>
            <a:endParaRPr lang="en-GB" dirty="0"/>
          </a:p>
          <a:p>
            <a:pPr>
              <a:buFont typeface="Arial" panose="020B0604020202020204" pitchFamily="34" charset="0"/>
              <a:buChar char="•"/>
            </a:pPr>
            <a:r>
              <a:rPr lang="en-GB" b="1" dirty="0"/>
              <a:t>Pros:</a:t>
            </a:r>
            <a:r>
              <a:rPr lang="en-GB" dirty="0"/>
              <a:t> Comprehensive cognitive and </a:t>
            </a:r>
            <a:r>
              <a:rPr lang="en-GB" dirty="0" err="1"/>
              <a:t>behavioral</a:t>
            </a:r>
            <a:r>
              <a:rPr lang="en-GB" dirty="0"/>
              <a:t> assessment.</a:t>
            </a:r>
          </a:p>
          <a:p>
            <a:pPr>
              <a:buFont typeface="Arial" panose="020B0604020202020204" pitchFamily="34" charset="0"/>
              <a:buChar char="•"/>
            </a:pPr>
            <a:r>
              <a:rPr lang="en-GB" b="1" dirty="0"/>
              <a:t>Cons:</a:t>
            </a:r>
            <a:r>
              <a:rPr lang="en-GB" dirty="0"/>
              <a:t> Time-consuming, needs training.</a:t>
            </a:r>
          </a:p>
          <a:p>
            <a:pPr marL="0" indent="0">
              <a:buNone/>
            </a:pPr>
            <a:r>
              <a:rPr lang="en-GB" b="1" dirty="0"/>
              <a:t>Appel ALS Score</a:t>
            </a:r>
            <a:endParaRPr lang="en-GB" dirty="0"/>
          </a:p>
          <a:p>
            <a:pPr>
              <a:buFont typeface="Arial" panose="020B0604020202020204" pitchFamily="34" charset="0"/>
              <a:buChar char="•"/>
            </a:pPr>
            <a:r>
              <a:rPr lang="en-GB" b="1" dirty="0"/>
              <a:t>Pros:</a:t>
            </a:r>
            <a:r>
              <a:rPr lang="en-GB" dirty="0"/>
              <a:t> Multidimensional assessment.</a:t>
            </a:r>
          </a:p>
          <a:p>
            <a:pPr>
              <a:buFont typeface="Arial" panose="020B0604020202020204" pitchFamily="34" charset="0"/>
              <a:buChar char="•"/>
            </a:pPr>
            <a:r>
              <a:rPr lang="en-GB" b="1" dirty="0"/>
              <a:t>Cons:</a:t>
            </a:r>
            <a:r>
              <a:rPr lang="en-GB" dirty="0"/>
              <a:t> Complex, requires equipment.</a:t>
            </a:r>
          </a:p>
          <a:p>
            <a:pPr marL="0" indent="0">
              <a:buNone/>
            </a:pPr>
            <a:r>
              <a:rPr lang="en-GB" b="1" dirty="0"/>
              <a:t>BDI</a:t>
            </a:r>
            <a:endParaRPr lang="en-GB" dirty="0"/>
          </a:p>
          <a:p>
            <a:pPr>
              <a:buFont typeface="Arial" panose="020B0604020202020204" pitchFamily="34" charset="0"/>
              <a:buChar char="•"/>
            </a:pPr>
            <a:r>
              <a:rPr lang="en-GB" b="1" dirty="0"/>
              <a:t>Pros:</a:t>
            </a:r>
            <a:r>
              <a:rPr lang="en-GB" dirty="0"/>
              <a:t> Assesses depression severity.</a:t>
            </a:r>
          </a:p>
          <a:p>
            <a:pPr>
              <a:buFont typeface="Arial" panose="020B0604020202020204" pitchFamily="34" charset="0"/>
              <a:buChar char="•"/>
            </a:pPr>
            <a:r>
              <a:rPr lang="en-GB" b="1" dirty="0"/>
              <a:t>Cons:</a:t>
            </a:r>
            <a:r>
              <a:rPr lang="en-GB" dirty="0"/>
              <a:t> Not ALS-specific.</a:t>
            </a:r>
          </a:p>
        </p:txBody>
      </p:sp>
      <p:sp>
        <p:nvSpPr>
          <p:cNvPr id="5" name="Content Placeholder 4">
            <a:extLst>
              <a:ext uri="{FF2B5EF4-FFF2-40B4-BE49-F238E27FC236}">
                <a16:creationId xmlns:a16="http://schemas.microsoft.com/office/drawing/2014/main" id="{38D2C586-A03A-B9C4-D5B3-1DF6E6F092DE}"/>
              </a:ext>
            </a:extLst>
          </p:cNvPr>
          <p:cNvSpPr>
            <a:spLocks noGrp="1"/>
          </p:cNvSpPr>
          <p:nvPr>
            <p:ph sz="half" idx="2"/>
          </p:nvPr>
        </p:nvSpPr>
        <p:spPr>
          <a:xfrm>
            <a:off x="6172200" y="1825625"/>
            <a:ext cx="5181600" cy="5032374"/>
          </a:xfrm>
        </p:spPr>
        <p:txBody>
          <a:bodyPr>
            <a:normAutofit fontScale="62500" lnSpcReduction="20000"/>
          </a:bodyPr>
          <a:lstStyle/>
          <a:p>
            <a:pPr marL="0" indent="0">
              <a:buNone/>
            </a:pPr>
            <a:r>
              <a:rPr lang="en-GB" b="1" dirty="0"/>
              <a:t>HADS</a:t>
            </a:r>
            <a:endParaRPr lang="en-GB" dirty="0"/>
          </a:p>
          <a:p>
            <a:pPr>
              <a:buFont typeface="Arial" panose="020B0604020202020204" pitchFamily="34" charset="0"/>
              <a:buChar char="•"/>
            </a:pPr>
            <a:r>
              <a:rPr lang="en-GB" b="1" dirty="0"/>
              <a:t>Pros:</a:t>
            </a:r>
            <a:r>
              <a:rPr lang="en-GB" dirty="0"/>
              <a:t> Quick, screens anxiety and depression.</a:t>
            </a:r>
          </a:p>
          <a:p>
            <a:pPr>
              <a:buFont typeface="Arial" panose="020B0604020202020204" pitchFamily="34" charset="0"/>
              <a:buChar char="•"/>
            </a:pPr>
            <a:r>
              <a:rPr lang="en-GB" b="1" dirty="0"/>
              <a:t>Cons:</a:t>
            </a:r>
            <a:r>
              <a:rPr lang="en-GB" dirty="0"/>
              <a:t> Not ALS-specific.</a:t>
            </a:r>
          </a:p>
          <a:p>
            <a:pPr marL="0" indent="0">
              <a:buNone/>
            </a:pPr>
            <a:r>
              <a:rPr lang="en-GB" b="1" dirty="0"/>
              <a:t>King’s College Staging</a:t>
            </a:r>
            <a:endParaRPr lang="en-GB" dirty="0"/>
          </a:p>
          <a:p>
            <a:pPr>
              <a:buFont typeface="Arial" panose="020B0604020202020204" pitchFamily="34" charset="0"/>
              <a:buChar char="•"/>
            </a:pPr>
            <a:r>
              <a:rPr lang="en-GB" b="1" dirty="0"/>
              <a:t>Pros:</a:t>
            </a:r>
            <a:r>
              <a:rPr lang="en-GB" dirty="0"/>
              <a:t> Simple disease staging.</a:t>
            </a:r>
          </a:p>
          <a:p>
            <a:pPr>
              <a:buFont typeface="Arial" panose="020B0604020202020204" pitchFamily="34" charset="0"/>
              <a:buChar char="•"/>
            </a:pPr>
            <a:r>
              <a:rPr lang="en-GB" b="1" dirty="0"/>
              <a:t>Cons:</a:t>
            </a:r>
            <a:r>
              <a:rPr lang="en-GB" dirty="0"/>
              <a:t> No cognitive/</a:t>
            </a:r>
            <a:r>
              <a:rPr lang="en-GB" dirty="0" err="1"/>
              <a:t>behavioral</a:t>
            </a:r>
            <a:r>
              <a:rPr lang="en-GB" dirty="0"/>
              <a:t> detail.</a:t>
            </a:r>
          </a:p>
          <a:p>
            <a:pPr marL="0" indent="0">
              <a:buNone/>
            </a:pPr>
            <a:r>
              <a:rPr lang="en-GB" b="1" dirty="0" err="1"/>
              <a:t>MiToS</a:t>
            </a:r>
            <a:r>
              <a:rPr lang="en-GB" b="1" dirty="0"/>
              <a:t> Staging</a:t>
            </a:r>
            <a:endParaRPr lang="en-GB" dirty="0"/>
          </a:p>
          <a:p>
            <a:pPr>
              <a:buFont typeface="Arial" panose="020B0604020202020204" pitchFamily="34" charset="0"/>
              <a:buChar char="•"/>
            </a:pPr>
            <a:r>
              <a:rPr lang="en-GB" b="1" dirty="0"/>
              <a:t>Pros:</a:t>
            </a:r>
            <a:r>
              <a:rPr lang="en-GB" dirty="0"/>
              <a:t> Practical daily task focus.</a:t>
            </a:r>
          </a:p>
          <a:p>
            <a:pPr>
              <a:buFont typeface="Arial" panose="020B0604020202020204" pitchFamily="34" charset="0"/>
              <a:buChar char="•"/>
            </a:pPr>
            <a:r>
              <a:rPr lang="en-GB" b="1" dirty="0"/>
              <a:t>Cons:</a:t>
            </a:r>
            <a:r>
              <a:rPr lang="en-GB" dirty="0"/>
              <a:t> Limited cognitive insights.</a:t>
            </a:r>
          </a:p>
          <a:p>
            <a:pPr marL="0" indent="0">
              <a:buNone/>
            </a:pPr>
            <a:r>
              <a:rPr lang="en-GB" b="1" dirty="0"/>
              <a:t>ALSAQ-40</a:t>
            </a:r>
            <a:endParaRPr lang="en-GB" dirty="0"/>
          </a:p>
          <a:p>
            <a:pPr>
              <a:buFont typeface="Arial" panose="020B0604020202020204" pitchFamily="34" charset="0"/>
              <a:buChar char="•"/>
            </a:pPr>
            <a:r>
              <a:rPr lang="en-GB" b="1" dirty="0"/>
              <a:t>Pros:</a:t>
            </a:r>
            <a:r>
              <a:rPr lang="en-GB" dirty="0"/>
              <a:t> Quality of life assessment.</a:t>
            </a:r>
          </a:p>
          <a:p>
            <a:pPr>
              <a:buFont typeface="Arial" panose="020B0604020202020204" pitchFamily="34" charset="0"/>
              <a:buChar char="•"/>
            </a:pPr>
            <a:r>
              <a:rPr lang="en-GB" b="1" dirty="0"/>
              <a:t>Cons:</a:t>
            </a:r>
            <a:r>
              <a:rPr lang="en-GB" dirty="0"/>
              <a:t> No cognitive/</a:t>
            </a:r>
            <a:r>
              <a:rPr lang="en-GB" dirty="0" err="1"/>
              <a:t>behavioral</a:t>
            </a:r>
            <a:r>
              <a:rPr lang="en-GB" dirty="0"/>
              <a:t> focus.</a:t>
            </a:r>
          </a:p>
          <a:p>
            <a:endParaRPr lang="en-SI" dirty="0"/>
          </a:p>
        </p:txBody>
      </p:sp>
    </p:spTree>
    <p:extLst>
      <p:ext uri="{BB962C8B-B14F-4D97-AF65-F5344CB8AC3E}">
        <p14:creationId xmlns:p14="http://schemas.microsoft.com/office/powerpoint/2010/main" val="1256900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BCE09-D8D6-F050-1C31-95007D6A7837}"/>
              </a:ext>
            </a:extLst>
          </p:cNvPr>
          <p:cNvSpPr>
            <a:spLocks noGrp="1"/>
          </p:cNvSpPr>
          <p:nvPr>
            <p:ph type="title"/>
          </p:nvPr>
        </p:nvSpPr>
        <p:spPr/>
        <p:txBody>
          <a:bodyPr/>
          <a:lstStyle/>
          <a:p>
            <a:pPr algn="ctr"/>
            <a:r>
              <a:rPr lang="en-GB" dirty="0">
                <a:solidFill>
                  <a:srgbClr val="C00000"/>
                </a:solidFill>
              </a:rPr>
              <a:t>How to Approach the Case Studies</a:t>
            </a:r>
            <a:endParaRPr lang="en-SI" dirty="0">
              <a:solidFill>
                <a:srgbClr val="C00000"/>
              </a:solidFill>
            </a:endParaRPr>
          </a:p>
        </p:txBody>
      </p:sp>
      <p:sp>
        <p:nvSpPr>
          <p:cNvPr id="3" name="Content Placeholder 2">
            <a:extLst>
              <a:ext uri="{FF2B5EF4-FFF2-40B4-BE49-F238E27FC236}">
                <a16:creationId xmlns:a16="http://schemas.microsoft.com/office/drawing/2014/main" id="{7953D481-2614-1CE4-7237-38B2E9DEEBAE}"/>
              </a:ext>
            </a:extLst>
          </p:cNvPr>
          <p:cNvSpPr>
            <a:spLocks noGrp="1"/>
          </p:cNvSpPr>
          <p:nvPr>
            <p:ph idx="1"/>
          </p:nvPr>
        </p:nvSpPr>
        <p:spPr/>
        <p:txBody>
          <a:bodyPr>
            <a:normAutofit fontScale="70000" lnSpcReduction="20000"/>
          </a:bodyPr>
          <a:lstStyle/>
          <a:p>
            <a:pPr>
              <a:buFont typeface="+mj-lt"/>
              <a:buAutoNum type="arabicPeriod"/>
            </a:pPr>
            <a:r>
              <a:rPr lang="en-GB" b="1" dirty="0"/>
              <a:t>Patient History and Examination:</a:t>
            </a:r>
            <a:endParaRPr lang="en-GB" dirty="0"/>
          </a:p>
          <a:p>
            <a:pPr marL="742950" lvl="1" indent="-285750">
              <a:buFont typeface="+mj-lt"/>
              <a:buAutoNum type="arabicPeriod"/>
            </a:pPr>
            <a:r>
              <a:rPr lang="en-GB" dirty="0"/>
              <a:t>Each case study will begin with a detailed narrative about the patient's background, history of ALS symptoms, and current examination findings.</a:t>
            </a:r>
          </a:p>
          <a:p>
            <a:pPr marL="742950" lvl="1" indent="-285750">
              <a:buFont typeface="+mj-lt"/>
              <a:buAutoNum type="arabicPeriod"/>
            </a:pPr>
            <a:r>
              <a:rPr lang="en-GB" dirty="0"/>
              <a:t>Pay close attention to the patient’s cognitive, </a:t>
            </a:r>
            <a:r>
              <a:rPr lang="en-GB" dirty="0" err="1"/>
              <a:t>behavioral</a:t>
            </a:r>
            <a:r>
              <a:rPr lang="en-GB" dirty="0"/>
              <a:t>, emotional, and physical health described in the story.</a:t>
            </a:r>
          </a:p>
          <a:p>
            <a:pPr>
              <a:buFont typeface="+mj-lt"/>
              <a:buAutoNum type="arabicPeriod"/>
            </a:pPr>
            <a:r>
              <a:rPr lang="en-GB" b="1" dirty="0"/>
              <a:t>Multiple-Choice Questions (MCQs):</a:t>
            </a:r>
            <a:endParaRPr lang="en-GB" dirty="0"/>
          </a:p>
          <a:p>
            <a:pPr marL="742950" lvl="1" indent="-285750">
              <a:buFont typeface="+mj-lt"/>
              <a:buAutoNum type="arabicPeriod"/>
            </a:pPr>
            <a:r>
              <a:rPr lang="en-GB" dirty="0"/>
              <a:t>After reviewing the patient’s history and exam, you will be presented with a multiple-choice question (MCQ).</a:t>
            </a:r>
          </a:p>
          <a:p>
            <a:pPr marL="742950" lvl="1" indent="-285750">
              <a:buFont typeface="+mj-lt"/>
              <a:buAutoNum type="arabicPeriod"/>
            </a:pPr>
            <a:r>
              <a:rPr lang="en-GB" dirty="0"/>
              <a:t>The question will list four potential scales or questionnaires that could be used to assess the patient’s condition.</a:t>
            </a:r>
          </a:p>
          <a:p>
            <a:pPr>
              <a:buFont typeface="+mj-lt"/>
              <a:buAutoNum type="arabicPeriod"/>
            </a:pPr>
            <a:r>
              <a:rPr lang="en-GB" b="1" dirty="0"/>
              <a:t>Choosing the Correct Scale:</a:t>
            </a:r>
            <a:endParaRPr lang="en-GB" dirty="0"/>
          </a:p>
          <a:p>
            <a:pPr marL="742950" lvl="1" indent="-285750">
              <a:buFont typeface="+mj-lt"/>
              <a:buAutoNum type="arabicPeriod"/>
            </a:pPr>
            <a:r>
              <a:rPr lang="en-GB" dirty="0"/>
              <a:t>Select the most appropriate scale or questionnaire from the four options provided.</a:t>
            </a:r>
          </a:p>
          <a:p>
            <a:pPr marL="742950" lvl="1" indent="-285750">
              <a:buFont typeface="+mj-lt"/>
              <a:buAutoNum type="arabicPeriod"/>
            </a:pPr>
            <a:r>
              <a:rPr lang="en-GB" dirty="0"/>
              <a:t>Think about which tool would best address the specific concerns highlighted in the patient's case.</a:t>
            </a:r>
          </a:p>
          <a:p>
            <a:pPr>
              <a:buFont typeface="+mj-lt"/>
              <a:buAutoNum type="arabicPeriod"/>
            </a:pPr>
            <a:r>
              <a:rPr lang="en-GB" b="1" dirty="0"/>
              <a:t>Rationale for Your Choice:</a:t>
            </a:r>
            <a:endParaRPr lang="en-GB" dirty="0"/>
          </a:p>
          <a:p>
            <a:pPr marL="742950" lvl="1" indent="-285750">
              <a:buFont typeface="+mj-lt"/>
              <a:buAutoNum type="arabicPeriod"/>
            </a:pPr>
            <a:r>
              <a:rPr lang="en-GB" dirty="0"/>
              <a:t>After selecting your answer, provide a rationale for your choice.</a:t>
            </a:r>
          </a:p>
          <a:p>
            <a:pPr marL="742950" lvl="1" indent="-285750">
              <a:buFont typeface="+mj-lt"/>
              <a:buAutoNum type="arabicPeriod"/>
            </a:pPr>
            <a:r>
              <a:rPr lang="en-GB" dirty="0"/>
              <a:t>Explain why the chosen scale is most suitable for the patient's condition, considering their symptoms and disease stage.</a:t>
            </a:r>
          </a:p>
          <a:p>
            <a:pPr marL="742950" lvl="1" indent="-285750">
              <a:buFont typeface="+mj-lt"/>
              <a:buAutoNum type="arabicPeriod"/>
            </a:pPr>
            <a:r>
              <a:rPr lang="en-GB" dirty="0"/>
              <a:t>Reflect on how the scale will help in assessing and managing the patient's health effectively.</a:t>
            </a:r>
          </a:p>
          <a:p>
            <a:endParaRPr lang="en-SI" dirty="0"/>
          </a:p>
        </p:txBody>
      </p:sp>
    </p:spTree>
    <p:extLst>
      <p:ext uri="{BB962C8B-B14F-4D97-AF65-F5344CB8AC3E}">
        <p14:creationId xmlns:p14="http://schemas.microsoft.com/office/powerpoint/2010/main" val="1708961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3FAC0-5C12-239E-410B-E2C5B6C34A77}"/>
              </a:ext>
            </a:extLst>
          </p:cNvPr>
          <p:cNvSpPr>
            <a:spLocks noGrp="1"/>
          </p:cNvSpPr>
          <p:nvPr>
            <p:ph type="title"/>
          </p:nvPr>
        </p:nvSpPr>
        <p:spPr>
          <a:xfrm>
            <a:off x="242371" y="365125"/>
            <a:ext cx="11949629" cy="1325563"/>
          </a:xfrm>
        </p:spPr>
        <p:txBody>
          <a:bodyPr>
            <a:normAutofit/>
          </a:bodyPr>
          <a:lstStyle/>
          <a:p>
            <a:pPr algn="ctr"/>
            <a:r>
              <a:rPr lang="en-GB" sz="4000" dirty="0">
                <a:solidFill>
                  <a:srgbClr val="C00000"/>
                </a:solidFill>
              </a:rPr>
              <a:t>Case 1: Early-Stage ALS with Mild Cognitive Concerns</a:t>
            </a:r>
            <a:endParaRPr lang="en-SI" sz="4000" dirty="0">
              <a:solidFill>
                <a:srgbClr val="C00000"/>
              </a:solidFill>
            </a:endParaRPr>
          </a:p>
        </p:txBody>
      </p:sp>
      <p:sp>
        <p:nvSpPr>
          <p:cNvPr id="3" name="Content Placeholder 2">
            <a:extLst>
              <a:ext uri="{FF2B5EF4-FFF2-40B4-BE49-F238E27FC236}">
                <a16:creationId xmlns:a16="http://schemas.microsoft.com/office/drawing/2014/main" id="{CAD12039-6656-1C48-4F60-51676F77E3D0}"/>
              </a:ext>
            </a:extLst>
          </p:cNvPr>
          <p:cNvSpPr>
            <a:spLocks noGrp="1"/>
          </p:cNvSpPr>
          <p:nvPr>
            <p:ph idx="1"/>
          </p:nvPr>
        </p:nvSpPr>
        <p:spPr/>
        <p:txBody>
          <a:bodyPr>
            <a:normAutofit fontScale="92500" lnSpcReduction="10000"/>
          </a:bodyPr>
          <a:lstStyle/>
          <a:p>
            <a:pPr marL="0" indent="0">
              <a:buNone/>
            </a:pPr>
            <a:r>
              <a:rPr lang="en-GB" i="1" dirty="0"/>
              <a:t>A 52-year-old woman named Malini, a former teacher, has recently been diagnosed with ALS. Malini was always known for her excellent multitasking skills and her ability to remember even the smallest details. However, over the past few months, she noticed a change in her cognitive abilities. Malini started to struggle with organizing her daily tasks and found it increasingly difficult to keep track of her schedule. Simple activities, like remembering her grocery list or the names of her students, have become a challenge. She feels frustrated and embarrassed when she forgets her husband’s reminders or mixes up the dates of important family events. Although her physical abilities remain largely intact, and she experiences no difficulty with walking or using her hands, these cognitive lapses are beginning to worry her and her family. They are concerned about how these changes might impact her quality of life as the disease progresses.</a:t>
            </a:r>
          </a:p>
          <a:p>
            <a:endParaRPr lang="en-SI" dirty="0"/>
          </a:p>
        </p:txBody>
      </p:sp>
    </p:spTree>
    <p:extLst>
      <p:ext uri="{BB962C8B-B14F-4D97-AF65-F5344CB8AC3E}">
        <p14:creationId xmlns:p14="http://schemas.microsoft.com/office/powerpoint/2010/main" val="171138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FF987-B556-4F6C-7C93-E2AA220B6CDF}"/>
              </a:ext>
            </a:extLst>
          </p:cNvPr>
          <p:cNvSpPr>
            <a:spLocks noGrp="1"/>
          </p:cNvSpPr>
          <p:nvPr>
            <p:ph type="title"/>
          </p:nvPr>
        </p:nvSpPr>
        <p:spPr/>
        <p:txBody>
          <a:bodyPr/>
          <a:lstStyle/>
          <a:p>
            <a:pPr algn="ctr"/>
            <a:r>
              <a:rPr lang="en-GB" dirty="0">
                <a:solidFill>
                  <a:srgbClr val="C00000"/>
                </a:solidFill>
              </a:rPr>
              <a:t>MCQ for the Student</a:t>
            </a:r>
            <a:endParaRPr lang="en-SI" dirty="0"/>
          </a:p>
        </p:txBody>
      </p:sp>
      <p:sp>
        <p:nvSpPr>
          <p:cNvPr id="3" name="Content Placeholder 2">
            <a:extLst>
              <a:ext uri="{FF2B5EF4-FFF2-40B4-BE49-F238E27FC236}">
                <a16:creationId xmlns:a16="http://schemas.microsoft.com/office/drawing/2014/main" id="{8CA639EF-DE9E-94AB-FC0F-063B1BB002D9}"/>
              </a:ext>
            </a:extLst>
          </p:cNvPr>
          <p:cNvSpPr>
            <a:spLocks noGrp="1"/>
          </p:cNvSpPr>
          <p:nvPr>
            <p:ph idx="1"/>
          </p:nvPr>
        </p:nvSpPr>
        <p:spPr/>
        <p:txBody>
          <a:bodyPr/>
          <a:lstStyle/>
          <a:p>
            <a:endParaRPr lang="en-GB" b="1" dirty="0"/>
          </a:p>
          <a:p>
            <a:pPr marL="0" indent="0">
              <a:buNone/>
            </a:pPr>
            <a:r>
              <a:rPr lang="en-GB" b="1" dirty="0"/>
              <a:t>Question:</a:t>
            </a:r>
            <a:r>
              <a:rPr lang="en-GB" dirty="0"/>
              <a:t> Which scale or questionnaire would be most appropriate to use in Malini’s case to assess her cognitive concerns?</a:t>
            </a:r>
          </a:p>
          <a:p>
            <a:pPr marL="0" indent="0">
              <a:buNone/>
            </a:pPr>
            <a:endParaRPr lang="en-GB" dirty="0"/>
          </a:p>
          <a:p>
            <a:pPr marL="742950" lvl="1" indent="-28575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dirty="0"/>
              <a:t>Edinburgh Cognitive and </a:t>
            </a:r>
            <a:r>
              <a:rPr lang="en-GB" dirty="0" err="1"/>
              <a:t>Behavioral</a:t>
            </a:r>
            <a:r>
              <a:rPr lang="en-GB" dirty="0"/>
              <a:t> ALS Screen (ECAS)</a:t>
            </a:r>
          </a:p>
          <a:p>
            <a:pPr marL="742950" lvl="1" indent="-285750">
              <a:buFont typeface="Arial" panose="020B0604020202020204" pitchFamily="34" charset="0"/>
              <a:buChar char="•"/>
            </a:pPr>
            <a:r>
              <a:rPr lang="en-GB" dirty="0"/>
              <a:t>Appel ALS Score</a:t>
            </a:r>
          </a:p>
          <a:p>
            <a:pPr marL="742950" lvl="1" indent="-285750">
              <a:buFont typeface="Arial" panose="020B0604020202020204" pitchFamily="34" charset="0"/>
              <a:buChar char="•"/>
            </a:pPr>
            <a:r>
              <a:rPr lang="en-GB" dirty="0"/>
              <a:t>Hospital Anxiety and Depression Scale (HADS)</a:t>
            </a:r>
          </a:p>
          <a:p>
            <a:endParaRPr lang="en-SI" dirty="0"/>
          </a:p>
        </p:txBody>
      </p:sp>
    </p:spTree>
    <p:extLst>
      <p:ext uri="{BB962C8B-B14F-4D97-AF65-F5344CB8AC3E}">
        <p14:creationId xmlns:p14="http://schemas.microsoft.com/office/powerpoint/2010/main" val="771383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4DF4D-4B5F-3AFC-1347-45302A084C7A}"/>
              </a:ext>
            </a:extLst>
          </p:cNvPr>
          <p:cNvSpPr>
            <a:spLocks noGrp="1"/>
          </p:cNvSpPr>
          <p:nvPr>
            <p:ph type="title"/>
          </p:nvPr>
        </p:nvSpPr>
        <p:spPr/>
        <p:txBody>
          <a:bodyPr/>
          <a:lstStyle/>
          <a:p>
            <a:pPr algn="ctr"/>
            <a:r>
              <a:rPr lang="en-GB" dirty="0">
                <a:solidFill>
                  <a:srgbClr val="C00000"/>
                </a:solidFill>
              </a:rPr>
              <a:t>Correct Response and Rationale</a:t>
            </a:r>
            <a:endParaRPr lang="en-SI" dirty="0">
              <a:solidFill>
                <a:srgbClr val="C00000"/>
              </a:solidFill>
            </a:endParaRPr>
          </a:p>
        </p:txBody>
      </p:sp>
      <p:sp>
        <p:nvSpPr>
          <p:cNvPr id="3" name="Content Placeholder 2">
            <a:extLst>
              <a:ext uri="{FF2B5EF4-FFF2-40B4-BE49-F238E27FC236}">
                <a16:creationId xmlns:a16="http://schemas.microsoft.com/office/drawing/2014/main" id="{1C18DC63-E9FA-493A-6EFA-C875CEAED822}"/>
              </a:ext>
            </a:extLst>
          </p:cNvPr>
          <p:cNvSpPr>
            <a:spLocks noGrp="1"/>
          </p:cNvSpPr>
          <p:nvPr>
            <p:ph idx="1"/>
          </p:nvPr>
        </p:nvSpPr>
        <p:spPr/>
        <p:txBody>
          <a:bodyPr/>
          <a:lstStyle/>
          <a:p>
            <a:pPr>
              <a:buFont typeface="Arial" panose="020B0604020202020204" pitchFamily="34" charset="0"/>
              <a:buChar char="•"/>
            </a:pPr>
            <a:r>
              <a:rPr lang="en-GB" b="1" dirty="0"/>
              <a:t>Correct Answer:</a:t>
            </a:r>
            <a:r>
              <a:rPr lang="en-GB" dirty="0"/>
              <a:t> </a:t>
            </a:r>
            <a:r>
              <a:rPr lang="en-GB" b="1" dirty="0"/>
              <a:t>2. Edinburgh Cognitive and </a:t>
            </a:r>
            <a:r>
              <a:rPr lang="en-GB" b="1" dirty="0" err="1"/>
              <a:t>Behavioral</a:t>
            </a:r>
            <a:r>
              <a:rPr lang="en-GB" b="1" dirty="0"/>
              <a:t> ALS Screen (ECAS)</a:t>
            </a:r>
          </a:p>
          <a:p>
            <a:pPr>
              <a:buFont typeface="Arial" panose="020B0604020202020204" pitchFamily="34" charset="0"/>
              <a:buChar char="•"/>
            </a:pPr>
            <a:endParaRPr lang="en-GB" dirty="0"/>
          </a:p>
          <a:p>
            <a:pPr>
              <a:buFont typeface="Arial" panose="020B0604020202020204" pitchFamily="34" charset="0"/>
              <a:buChar char="•"/>
            </a:pPr>
            <a:r>
              <a:rPr lang="en-GB" b="1" dirty="0"/>
              <a:t>Rationale:</a:t>
            </a:r>
            <a:r>
              <a:rPr lang="en-GB" dirty="0"/>
              <a:t> ECAS is designed to detect both ALS-specific cognitive impairments and more general cognitive issues. Given Malini's mild cognitive concerns, ECAS provides a comprehensive evaluation that can detect subtle changes in executive function, memory, and language, making it ideal for early-stage ALS patients like her.</a:t>
            </a:r>
          </a:p>
          <a:p>
            <a:endParaRPr lang="en-SI" dirty="0"/>
          </a:p>
        </p:txBody>
      </p:sp>
    </p:spTree>
    <p:extLst>
      <p:ext uri="{BB962C8B-B14F-4D97-AF65-F5344CB8AC3E}">
        <p14:creationId xmlns:p14="http://schemas.microsoft.com/office/powerpoint/2010/main" val="449341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F4EE2-CDC8-C86D-30B9-0B879EE662E4}"/>
              </a:ext>
            </a:extLst>
          </p:cNvPr>
          <p:cNvSpPr>
            <a:spLocks noGrp="1"/>
          </p:cNvSpPr>
          <p:nvPr>
            <p:ph type="title"/>
          </p:nvPr>
        </p:nvSpPr>
        <p:spPr/>
        <p:txBody>
          <a:bodyPr>
            <a:normAutofit/>
          </a:bodyPr>
          <a:lstStyle/>
          <a:p>
            <a:pPr algn="ctr"/>
            <a:r>
              <a:rPr lang="en-GB" sz="4000" dirty="0">
                <a:solidFill>
                  <a:srgbClr val="C00000"/>
                </a:solidFill>
              </a:rPr>
              <a:t>Case 2: Moderate ALS with Noticeable </a:t>
            </a:r>
            <a:r>
              <a:rPr lang="en-GB" sz="4000" dirty="0" err="1">
                <a:solidFill>
                  <a:srgbClr val="C00000"/>
                </a:solidFill>
              </a:rPr>
              <a:t>Behavioral</a:t>
            </a:r>
            <a:r>
              <a:rPr lang="en-GB" sz="4000" dirty="0">
                <a:solidFill>
                  <a:srgbClr val="C00000"/>
                </a:solidFill>
              </a:rPr>
              <a:t> Changes</a:t>
            </a:r>
            <a:endParaRPr lang="en-SI" sz="4000" dirty="0">
              <a:solidFill>
                <a:srgbClr val="C00000"/>
              </a:solidFill>
            </a:endParaRPr>
          </a:p>
        </p:txBody>
      </p:sp>
      <p:sp>
        <p:nvSpPr>
          <p:cNvPr id="3" name="Content Placeholder 2">
            <a:extLst>
              <a:ext uri="{FF2B5EF4-FFF2-40B4-BE49-F238E27FC236}">
                <a16:creationId xmlns:a16="http://schemas.microsoft.com/office/drawing/2014/main" id="{77EA5587-E10B-CC64-E751-F4300226914D}"/>
              </a:ext>
            </a:extLst>
          </p:cNvPr>
          <p:cNvSpPr>
            <a:spLocks noGrp="1"/>
          </p:cNvSpPr>
          <p:nvPr>
            <p:ph idx="1"/>
          </p:nvPr>
        </p:nvSpPr>
        <p:spPr/>
        <p:txBody>
          <a:bodyPr>
            <a:normAutofit fontScale="85000" lnSpcReduction="10000"/>
          </a:bodyPr>
          <a:lstStyle/>
          <a:p>
            <a:endParaRPr lang="en-GB" b="1" i="1" dirty="0"/>
          </a:p>
          <a:p>
            <a:pPr marL="0" indent="0">
              <a:buNone/>
            </a:pPr>
            <a:r>
              <a:rPr lang="en-GB" i="1" dirty="0"/>
              <a:t>Ravi, a 65-year-old retired engineer, has been living with ALS for nearly two years. His family first noticed changes in his </a:t>
            </a:r>
            <a:r>
              <a:rPr lang="en-GB" i="1" dirty="0" err="1"/>
              <a:t>behavior</a:t>
            </a:r>
            <a:r>
              <a:rPr lang="en-GB" i="1" dirty="0"/>
              <a:t> a few months ago. Ravi, who was once the calm and patient patriarch of his family, has become increasingly irritable and short-tempered. He finds himself snapping at his wife and grandchildren over minor inconveniences, like misplaced items or disruptions in his routine. Ravi has also become unusually withdrawn, preferring to spend hours alone in his study rather than participating in family activities. His once-bright personality has dimmed, and he rarely shows interest in his lifelong hobbies, like woodworking and reading. He occasionally makes inappropriate comments in social settings, which leaves his family feeling uncomfortable. Despite his moderate physical limitations, such as difficulty climbing stairs and mild weakness in his hands, his </a:t>
            </a:r>
            <a:r>
              <a:rPr lang="en-GB" i="1" dirty="0" err="1"/>
              <a:t>behavioral</a:t>
            </a:r>
            <a:r>
              <a:rPr lang="en-GB" i="1" dirty="0"/>
              <a:t> changes are becoming the primary source of concern for his family.</a:t>
            </a:r>
          </a:p>
          <a:p>
            <a:endParaRPr lang="en-SI" dirty="0"/>
          </a:p>
        </p:txBody>
      </p:sp>
    </p:spTree>
    <p:extLst>
      <p:ext uri="{BB962C8B-B14F-4D97-AF65-F5344CB8AC3E}">
        <p14:creationId xmlns:p14="http://schemas.microsoft.com/office/powerpoint/2010/main" val="3432753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2A163-1411-7CE4-96C5-6FCADD94682F}"/>
              </a:ext>
            </a:extLst>
          </p:cNvPr>
          <p:cNvSpPr>
            <a:spLocks noGrp="1"/>
          </p:cNvSpPr>
          <p:nvPr>
            <p:ph type="title"/>
          </p:nvPr>
        </p:nvSpPr>
        <p:spPr/>
        <p:txBody>
          <a:bodyPr/>
          <a:lstStyle/>
          <a:p>
            <a:pPr algn="ctr"/>
            <a:r>
              <a:rPr lang="en-GB" dirty="0">
                <a:solidFill>
                  <a:srgbClr val="C00000"/>
                </a:solidFill>
              </a:rPr>
              <a:t>MCQ for the Student</a:t>
            </a:r>
            <a:endParaRPr lang="en-SI" dirty="0"/>
          </a:p>
        </p:txBody>
      </p:sp>
      <p:sp>
        <p:nvSpPr>
          <p:cNvPr id="3" name="Content Placeholder 2">
            <a:extLst>
              <a:ext uri="{FF2B5EF4-FFF2-40B4-BE49-F238E27FC236}">
                <a16:creationId xmlns:a16="http://schemas.microsoft.com/office/drawing/2014/main" id="{986CD373-EC95-4D3D-A7C8-C15058DDDB10}"/>
              </a:ext>
            </a:extLst>
          </p:cNvPr>
          <p:cNvSpPr>
            <a:spLocks noGrp="1"/>
          </p:cNvSpPr>
          <p:nvPr>
            <p:ph idx="1"/>
          </p:nvPr>
        </p:nvSpPr>
        <p:spPr/>
        <p:txBody>
          <a:bodyPr/>
          <a:lstStyle/>
          <a:p>
            <a:endParaRPr lang="en-GB" b="1" dirty="0"/>
          </a:p>
          <a:p>
            <a:pPr marL="0" indent="0">
              <a:buNone/>
            </a:pPr>
            <a:r>
              <a:rPr lang="en-GB" b="1" dirty="0"/>
              <a:t>Question:</a:t>
            </a:r>
            <a:r>
              <a:rPr lang="en-GB" dirty="0"/>
              <a:t> Which tool would be most appropriate for assessing Ravi’s </a:t>
            </a:r>
            <a:r>
              <a:rPr lang="en-GB" dirty="0" err="1"/>
              <a:t>behavioral</a:t>
            </a:r>
            <a:r>
              <a:rPr lang="en-GB" dirty="0"/>
              <a:t> symptoms and cognitive health?</a:t>
            </a:r>
          </a:p>
          <a:p>
            <a:pPr marL="0" indent="0">
              <a:buNone/>
            </a:pPr>
            <a:endParaRPr lang="en-GB" dirty="0"/>
          </a:p>
          <a:p>
            <a:pPr marL="742950" lvl="1" indent="-285750">
              <a:buFont typeface="Arial" panose="020B0604020202020204" pitchFamily="34" charset="0"/>
              <a:buChar char="•"/>
            </a:pPr>
            <a:r>
              <a:rPr lang="en-GB" dirty="0"/>
              <a:t>ALS Cognitive </a:t>
            </a:r>
            <a:r>
              <a:rPr lang="en-GB" dirty="0" err="1"/>
              <a:t>Behavioral</a:t>
            </a:r>
            <a:r>
              <a:rPr lang="en-GB" dirty="0"/>
              <a:t> Screen (ALS-CBS)</a:t>
            </a:r>
          </a:p>
          <a:p>
            <a:pPr marL="742950" lvl="1" indent="-285750">
              <a:buFont typeface="Arial" panose="020B0604020202020204" pitchFamily="34" charset="0"/>
              <a:buChar char="•"/>
            </a:pPr>
            <a:r>
              <a:rPr lang="en-GB" dirty="0"/>
              <a:t>Beck Depression Inventory (BDI)</a:t>
            </a:r>
          </a:p>
          <a:p>
            <a:pPr marL="742950" lvl="1" indent="-28575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dirty="0" err="1"/>
              <a:t>MiToS</a:t>
            </a:r>
            <a:r>
              <a:rPr lang="en-GB" dirty="0"/>
              <a:t> Functional Staging System</a:t>
            </a:r>
          </a:p>
          <a:p>
            <a:endParaRPr lang="en-SI" dirty="0"/>
          </a:p>
        </p:txBody>
      </p:sp>
    </p:spTree>
    <p:extLst>
      <p:ext uri="{BB962C8B-B14F-4D97-AF65-F5344CB8AC3E}">
        <p14:creationId xmlns:p14="http://schemas.microsoft.com/office/powerpoint/2010/main" val="3582310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C9034-ADED-DEB8-9704-44646BD8D28F}"/>
              </a:ext>
            </a:extLst>
          </p:cNvPr>
          <p:cNvSpPr>
            <a:spLocks noGrp="1"/>
          </p:cNvSpPr>
          <p:nvPr>
            <p:ph type="title"/>
          </p:nvPr>
        </p:nvSpPr>
        <p:spPr/>
        <p:txBody>
          <a:bodyPr>
            <a:normAutofit/>
          </a:bodyPr>
          <a:lstStyle/>
          <a:p>
            <a:pPr algn="ctr"/>
            <a:r>
              <a:rPr lang="en-GB" sz="4000" dirty="0">
                <a:solidFill>
                  <a:srgbClr val="C00000"/>
                </a:solidFill>
              </a:rPr>
              <a:t>Why Assess ALS Using Questionnaires and Scales?</a:t>
            </a:r>
            <a:endParaRPr lang="en-SI" sz="4000" dirty="0">
              <a:solidFill>
                <a:srgbClr val="C00000"/>
              </a:solidFill>
            </a:endParaRPr>
          </a:p>
        </p:txBody>
      </p:sp>
      <p:sp>
        <p:nvSpPr>
          <p:cNvPr id="3" name="Content Placeholder 2">
            <a:extLst>
              <a:ext uri="{FF2B5EF4-FFF2-40B4-BE49-F238E27FC236}">
                <a16:creationId xmlns:a16="http://schemas.microsoft.com/office/drawing/2014/main" id="{E4AF427D-BCAF-8600-D61E-F8D84A87A464}"/>
              </a:ext>
            </a:extLst>
          </p:cNvPr>
          <p:cNvSpPr>
            <a:spLocks noGrp="1"/>
          </p:cNvSpPr>
          <p:nvPr>
            <p:ph idx="1"/>
          </p:nvPr>
        </p:nvSpPr>
        <p:spPr>
          <a:xfrm>
            <a:off x="838200" y="2759529"/>
            <a:ext cx="10515600" cy="3417434"/>
          </a:xfrm>
        </p:spPr>
        <p:txBody>
          <a:bodyPr/>
          <a:lstStyle/>
          <a:p>
            <a:pPr>
              <a:buFont typeface="Arial" panose="020B0604020202020204" pitchFamily="34" charset="0"/>
              <a:buChar char="•"/>
            </a:pPr>
            <a:r>
              <a:rPr lang="en-GB" dirty="0"/>
              <a:t>Monitoring disease progression</a:t>
            </a:r>
          </a:p>
          <a:p>
            <a:pPr>
              <a:buFont typeface="Arial" panose="020B0604020202020204" pitchFamily="34" charset="0"/>
              <a:buChar char="•"/>
            </a:pPr>
            <a:r>
              <a:rPr lang="en-GB" dirty="0"/>
              <a:t>Assessing cognitive, </a:t>
            </a:r>
            <a:r>
              <a:rPr lang="en-GB" dirty="0" err="1"/>
              <a:t>behavioral</a:t>
            </a:r>
            <a:r>
              <a:rPr lang="en-GB" dirty="0"/>
              <a:t>, and physical changes</a:t>
            </a:r>
          </a:p>
          <a:p>
            <a:pPr>
              <a:buFont typeface="Arial" panose="020B0604020202020204" pitchFamily="34" charset="0"/>
              <a:buChar char="•"/>
            </a:pPr>
            <a:r>
              <a:rPr lang="en-GB" dirty="0"/>
              <a:t>Guiding treatment decisions and care plans</a:t>
            </a:r>
          </a:p>
          <a:p>
            <a:pPr>
              <a:buFont typeface="Arial" panose="020B0604020202020204" pitchFamily="34" charset="0"/>
              <a:buChar char="•"/>
            </a:pPr>
            <a:r>
              <a:rPr lang="en-GB" dirty="0"/>
              <a:t>Improving patient and caregiver quality of life</a:t>
            </a:r>
          </a:p>
          <a:p>
            <a:endParaRPr lang="en-SI" dirty="0"/>
          </a:p>
        </p:txBody>
      </p:sp>
    </p:spTree>
    <p:extLst>
      <p:ext uri="{BB962C8B-B14F-4D97-AF65-F5344CB8AC3E}">
        <p14:creationId xmlns:p14="http://schemas.microsoft.com/office/powerpoint/2010/main" val="417829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B81D8-56E6-C48A-52AC-9EC09E452CD4}"/>
              </a:ext>
            </a:extLst>
          </p:cNvPr>
          <p:cNvSpPr>
            <a:spLocks noGrp="1"/>
          </p:cNvSpPr>
          <p:nvPr>
            <p:ph type="title"/>
          </p:nvPr>
        </p:nvSpPr>
        <p:spPr/>
        <p:txBody>
          <a:bodyPr/>
          <a:lstStyle/>
          <a:p>
            <a:pPr algn="ctr"/>
            <a:r>
              <a:rPr lang="en-GB" dirty="0">
                <a:solidFill>
                  <a:srgbClr val="C00000"/>
                </a:solidFill>
              </a:rPr>
              <a:t>Correct Response and Rationale</a:t>
            </a:r>
            <a:endParaRPr lang="en-SI" dirty="0"/>
          </a:p>
        </p:txBody>
      </p:sp>
      <p:sp>
        <p:nvSpPr>
          <p:cNvPr id="3" name="Content Placeholder 2">
            <a:extLst>
              <a:ext uri="{FF2B5EF4-FFF2-40B4-BE49-F238E27FC236}">
                <a16:creationId xmlns:a16="http://schemas.microsoft.com/office/drawing/2014/main" id="{005C13F4-8209-2301-9F2E-4085A55A2F90}"/>
              </a:ext>
            </a:extLst>
          </p:cNvPr>
          <p:cNvSpPr>
            <a:spLocks noGrp="1"/>
          </p:cNvSpPr>
          <p:nvPr>
            <p:ph idx="1"/>
          </p:nvPr>
        </p:nvSpPr>
        <p:spPr/>
        <p:txBody>
          <a:bodyPr/>
          <a:lstStyle/>
          <a:p>
            <a:endParaRPr lang="en-GB" b="1" dirty="0"/>
          </a:p>
          <a:p>
            <a:pPr>
              <a:buFont typeface="Arial" panose="020B0604020202020204" pitchFamily="34" charset="0"/>
              <a:buChar char="•"/>
            </a:pPr>
            <a:r>
              <a:rPr lang="en-GB" b="1" dirty="0"/>
              <a:t>Correct Answer:</a:t>
            </a:r>
            <a:r>
              <a:rPr lang="en-GB" dirty="0"/>
              <a:t> </a:t>
            </a:r>
            <a:r>
              <a:rPr lang="en-GB" b="1" dirty="0"/>
              <a:t>1. ALS Cognitive </a:t>
            </a:r>
            <a:r>
              <a:rPr lang="en-GB" b="1" dirty="0" err="1"/>
              <a:t>Behavioral</a:t>
            </a:r>
            <a:r>
              <a:rPr lang="en-GB" b="1" dirty="0"/>
              <a:t> Screen (ALS-CBS)</a:t>
            </a:r>
          </a:p>
          <a:p>
            <a:pPr marL="0" indent="0">
              <a:buNone/>
            </a:pPr>
            <a:endParaRPr lang="en-GB" dirty="0"/>
          </a:p>
          <a:p>
            <a:pPr>
              <a:buFont typeface="Arial" panose="020B0604020202020204" pitchFamily="34" charset="0"/>
              <a:buChar char="•"/>
            </a:pPr>
            <a:r>
              <a:rPr lang="en-GB" b="1" dirty="0"/>
              <a:t>Rationale:</a:t>
            </a:r>
            <a:r>
              <a:rPr lang="en-GB" dirty="0"/>
              <a:t> ALS-CBS is specifically designed to assess both cognitive and </a:t>
            </a:r>
            <a:r>
              <a:rPr lang="en-GB" dirty="0" err="1"/>
              <a:t>behavioral</a:t>
            </a:r>
            <a:r>
              <a:rPr lang="en-GB" dirty="0"/>
              <a:t> symptoms in ALS patients. It can quickly and effectively identify issues like apathy, irritability, and inappropriate social </a:t>
            </a:r>
            <a:r>
              <a:rPr lang="en-GB" dirty="0" err="1"/>
              <a:t>behavior</a:t>
            </a:r>
            <a:r>
              <a:rPr lang="en-GB" dirty="0"/>
              <a:t>, making it the best choice for Ravi’s case.</a:t>
            </a:r>
          </a:p>
          <a:p>
            <a:endParaRPr lang="en-SI" dirty="0"/>
          </a:p>
        </p:txBody>
      </p:sp>
    </p:spTree>
    <p:extLst>
      <p:ext uri="{BB962C8B-B14F-4D97-AF65-F5344CB8AC3E}">
        <p14:creationId xmlns:p14="http://schemas.microsoft.com/office/powerpoint/2010/main" val="2656934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C8D5F-5D68-F443-3AF0-AB0DF976E3DA}"/>
              </a:ext>
            </a:extLst>
          </p:cNvPr>
          <p:cNvSpPr>
            <a:spLocks noGrp="1"/>
          </p:cNvSpPr>
          <p:nvPr>
            <p:ph type="title"/>
          </p:nvPr>
        </p:nvSpPr>
        <p:spPr/>
        <p:txBody>
          <a:bodyPr>
            <a:normAutofit/>
          </a:bodyPr>
          <a:lstStyle/>
          <a:p>
            <a:pPr algn="ctr"/>
            <a:r>
              <a:rPr lang="en-GB" dirty="0">
                <a:solidFill>
                  <a:srgbClr val="C00000"/>
                </a:solidFill>
              </a:rPr>
              <a:t>Case 3: Advanced ALS with Respiratory Involvement</a:t>
            </a:r>
            <a:endParaRPr lang="en-SI" dirty="0">
              <a:solidFill>
                <a:srgbClr val="C00000"/>
              </a:solidFill>
            </a:endParaRPr>
          </a:p>
        </p:txBody>
      </p:sp>
      <p:sp>
        <p:nvSpPr>
          <p:cNvPr id="3" name="Content Placeholder 2">
            <a:extLst>
              <a:ext uri="{FF2B5EF4-FFF2-40B4-BE49-F238E27FC236}">
                <a16:creationId xmlns:a16="http://schemas.microsoft.com/office/drawing/2014/main" id="{A95FA085-1EA4-3CA9-EA62-7FAEAB4040EE}"/>
              </a:ext>
            </a:extLst>
          </p:cNvPr>
          <p:cNvSpPr>
            <a:spLocks noGrp="1"/>
          </p:cNvSpPr>
          <p:nvPr>
            <p:ph idx="1"/>
          </p:nvPr>
        </p:nvSpPr>
        <p:spPr/>
        <p:txBody>
          <a:bodyPr>
            <a:normAutofit fontScale="92500" lnSpcReduction="20000"/>
          </a:bodyPr>
          <a:lstStyle/>
          <a:p>
            <a:endParaRPr lang="en-GB" b="1" i="1" dirty="0"/>
          </a:p>
          <a:p>
            <a:pPr marL="0" indent="0">
              <a:buNone/>
            </a:pPr>
            <a:r>
              <a:rPr lang="en-GB" i="1" dirty="0"/>
              <a:t>Nalini, a 70-year-old artist, is in the advanced stages of ALS and relies on a non-invasive ventilator to assist with her breathing. For most of her life, Nalini was known for her vibrant personality and her passion for painting. However, the progression of ALS has significantly impacted her daily life. Nalini experiences severe muscle weakness and has lost much of her mobility, requiring help with most daily activities, such as bathing, dressing, and eating. Her respiratory muscles have weakened considerably, making it difficult for her to breathe on her own. Nalini uses a ventilator at night and intermittently during the day to help with her breathing. Despite these physical challenges, Nalini’s cognitive and </a:t>
            </a:r>
            <a:r>
              <a:rPr lang="en-GB" i="1" dirty="0" err="1"/>
              <a:t>behavioral</a:t>
            </a:r>
            <a:r>
              <a:rPr lang="en-GB" i="1" dirty="0"/>
              <a:t> functions seem stable. She remains mentally sharp and continues to engage in conversations with her family and friends. Her loved ones are committed to providing her with the best care possible, focusing on her comfort and quality of life.</a:t>
            </a:r>
          </a:p>
          <a:p>
            <a:endParaRPr lang="en-SI" dirty="0"/>
          </a:p>
        </p:txBody>
      </p:sp>
    </p:spTree>
    <p:extLst>
      <p:ext uri="{BB962C8B-B14F-4D97-AF65-F5344CB8AC3E}">
        <p14:creationId xmlns:p14="http://schemas.microsoft.com/office/powerpoint/2010/main" val="3546313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46B40-545F-F7B7-2863-1726F39D371C}"/>
              </a:ext>
            </a:extLst>
          </p:cNvPr>
          <p:cNvSpPr>
            <a:spLocks noGrp="1"/>
          </p:cNvSpPr>
          <p:nvPr>
            <p:ph type="title"/>
          </p:nvPr>
        </p:nvSpPr>
        <p:spPr/>
        <p:txBody>
          <a:bodyPr/>
          <a:lstStyle/>
          <a:p>
            <a:pPr algn="ctr"/>
            <a:r>
              <a:rPr lang="en-GB" dirty="0">
                <a:solidFill>
                  <a:srgbClr val="C00000"/>
                </a:solidFill>
              </a:rPr>
              <a:t>MCQ for the Student</a:t>
            </a:r>
            <a:endParaRPr lang="en-SI" dirty="0"/>
          </a:p>
        </p:txBody>
      </p:sp>
      <p:sp>
        <p:nvSpPr>
          <p:cNvPr id="3" name="Content Placeholder 2">
            <a:extLst>
              <a:ext uri="{FF2B5EF4-FFF2-40B4-BE49-F238E27FC236}">
                <a16:creationId xmlns:a16="http://schemas.microsoft.com/office/drawing/2014/main" id="{30DAFB84-B82C-A077-EE24-E26BF290FADB}"/>
              </a:ext>
            </a:extLst>
          </p:cNvPr>
          <p:cNvSpPr>
            <a:spLocks noGrp="1"/>
          </p:cNvSpPr>
          <p:nvPr>
            <p:ph idx="1"/>
          </p:nvPr>
        </p:nvSpPr>
        <p:spPr/>
        <p:txBody>
          <a:bodyPr/>
          <a:lstStyle/>
          <a:p>
            <a:endParaRPr lang="en-GB" b="1" dirty="0"/>
          </a:p>
          <a:p>
            <a:pPr marL="0" indent="0">
              <a:buNone/>
            </a:pPr>
            <a:r>
              <a:rPr lang="en-GB" b="1" dirty="0"/>
              <a:t>Question:</a:t>
            </a:r>
            <a:r>
              <a:rPr lang="en-GB" dirty="0"/>
              <a:t> What scale would you use to comprehensively assess Nalini’s condition, focusing on her advanced physical symptoms?</a:t>
            </a:r>
          </a:p>
          <a:p>
            <a:pPr marL="0" indent="0">
              <a:buNone/>
            </a:pPr>
            <a:endParaRPr lang="en-GB" dirty="0"/>
          </a:p>
          <a:p>
            <a:pPr marL="742950" lvl="1" indent="-285750">
              <a:buFont typeface="Arial" panose="020B0604020202020204" pitchFamily="34" charset="0"/>
              <a:buChar char="•"/>
            </a:pPr>
            <a:r>
              <a:rPr lang="en-GB" dirty="0"/>
              <a:t>King’s College Staging System</a:t>
            </a:r>
          </a:p>
          <a:p>
            <a:pPr marL="742950" lvl="1" indent="-28575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dirty="0"/>
              <a:t>Appel ALS Score</a:t>
            </a:r>
          </a:p>
          <a:p>
            <a:pPr marL="742950" lvl="1" indent="-285750">
              <a:buFont typeface="Arial" panose="020B0604020202020204" pitchFamily="34" charset="0"/>
              <a:buChar char="•"/>
            </a:pPr>
            <a:r>
              <a:rPr lang="en-GB" dirty="0"/>
              <a:t>Hospital Anxiety and Depression Scale (HADS)</a:t>
            </a:r>
          </a:p>
          <a:p>
            <a:endParaRPr lang="en-SI" dirty="0"/>
          </a:p>
        </p:txBody>
      </p:sp>
    </p:spTree>
    <p:extLst>
      <p:ext uri="{BB962C8B-B14F-4D97-AF65-F5344CB8AC3E}">
        <p14:creationId xmlns:p14="http://schemas.microsoft.com/office/powerpoint/2010/main" val="17174706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71017-5877-D210-2345-A4C1DA6D5ECB}"/>
              </a:ext>
            </a:extLst>
          </p:cNvPr>
          <p:cNvSpPr>
            <a:spLocks noGrp="1"/>
          </p:cNvSpPr>
          <p:nvPr>
            <p:ph type="title"/>
          </p:nvPr>
        </p:nvSpPr>
        <p:spPr/>
        <p:txBody>
          <a:bodyPr/>
          <a:lstStyle/>
          <a:p>
            <a:pPr algn="ctr"/>
            <a:r>
              <a:rPr lang="en-GB" dirty="0">
                <a:solidFill>
                  <a:srgbClr val="C00000"/>
                </a:solidFill>
              </a:rPr>
              <a:t>Correct Response and Rationale</a:t>
            </a:r>
            <a:endParaRPr lang="en-SI" dirty="0"/>
          </a:p>
        </p:txBody>
      </p:sp>
      <p:sp>
        <p:nvSpPr>
          <p:cNvPr id="3" name="Content Placeholder 2">
            <a:extLst>
              <a:ext uri="{FF2B5EF4-FFF2-40B4-BE49-F238E27FC236}">
                <a16:creationId xmlns:a16="http://schemas.microsoft.com/office/drawing/2014/main" id="{E1320855-6D82-D51A-4D65-69E3F1356455}"/>
              </a:ext>
            </a:extLst>
          </p:cNvPr>
          <p:cNvSpPr>
            <a:spLocks noGrp="1"/>
          </p:cNvSpPr>
          <p:nvPr>
            <p:ph idx="1"/>
          </p:nvPr>
        </p:nvSpPr>
        <p:spPr/>
        <p:txBody>
          <a:bodyPr/>
          <a:lstStyle/>
          <a:p>
            <a:pPr>
              <a:buFont typeface="Arial" panose="020B0604020202020204" pitchFamily="34" charset="0"/>
              <a:buChar char="•"/>
            </a:pPr>
            <a:r>
              <a:rPr lang="en-GB" b="1" dirty="0"/>
              <a:t>Correct Answer:</a:t>
            </a:r>
            <a:r>
              <a:rPr lang="en-GB" dirty="0"/>
              <a:t> </a:t>
            </a:r>
            <a:r>
              <a:rPr lang="en-GB" b="1" dirty="0"/>
              <a:t>3. Appel ALS Score</a:t>
            </a:r>
          </a:p>
          <a:p>
            <a:pPr marL="0" indent="0">
              <a:buNone/>
            </a:pPr>
            <a:endParaRPr lang="en-GB" dirty="0"/>
          </a:p>
          <a:p>
            <a:pPr>
              <a:buFont typeface="Arial" panose="020B0604020202020204" pitchFamily="34" charset="0"/>
              <a:buChar char="•"/>
            </a:pPr>
            <a:r>
              <a:rPr lang="en-GB" b="1" dirty="0"/>
              <a:t>Rationale:</a:t>
            </a:r>
            <a:r>
              <a:rPr lang="en-GB" dirty="0"/>
              <a:t> The Appel ALS Score provides a multidimensional assessment, including muscle strength, respiratory function, and overall disability. It is ideal for advanced-stage ALS patients like Nalini, offering comprehensive insights into her overall health and aiding in treatment planning.</a:t>
            </a:r>
          </a:p>
          <a:p>
            <a:endParaRPr lang="en-SI" dirty="0"/>
          </a:p>
        </p:txBody>
      </p:sp>
    </p:spTree>
    <p:extLst>
      <p:ext uri="{BB962C8B-B14F-4D97-AF65-F5344CB8AC3E}">
        <p14:creationId xmlns:p14="http://schemas.microsoft.com/office/powerpoint/2010/main" val="3288379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3E33C-F625-3F3C-3410-577D07A1D272}"/>
              </a:ext>
            </a:extLst>
          </p:cNvPr>
          <p:cNvSpPr>
            <a:spLocks noGrp="1"/>
          </p:cNvSpPr>
          <p:nvPr>
            <p:ph type="title"/>
          </p:nvPr>
        </p:nvSpPr>
        <p:spPr/>
        <p:txBody>
          <a:bodyPr>
            <a:normAutofit/>
          </a:bodyPr>
          <a:lstStyle/>
          <a:p>
            <a:pPr algn="ctr"/>
            <a:r>
              <a:rPr lang="en-GB" dirty="0">
                <a:solidFill>
                  <a:srgbClr val="C00000"/>
                </a:solidFill>
              </a:rPr>
              <a:t>Case 4: ALS with Significant Emotional Distress</a:t>
            </a:r>
            <a:endParaRPr lang="en-SI" dirty="0">
              <a:solidFill>
                <a:srgbClr val="C00000"/>
              </a:solidFill>
            </a:endParaRPr>
          </a:p>
        </p:txBody>
      </p:sp>
      <p:sp>
        <p:nvSpPr>
          <p:cNvPr id="3" name="Content Placeholder 2">
            <a:extLst>
              <a:ext uri="{FF2B5EF4-FFF2-40B4-BE49-F238E27FC236}">
                <a16:creationId xmlns:a16="http://schemas.microsoft.com/office/drawing/2014/main" id="{E426F98A-5CB2-0A9D-185F-19462FE0B628}"/>
              </a:ext>
            </a:extLst>
          </p:cNvPr>
          <p:cNvSpPr>
            <a:spLocks noGrp="1"/>
          </p:cNvSpPr>
          <p:nvPr>
            <p:ph idx="1"/>
          </p:nvPr>
        </p:nvSpPr>
        <p:spPr/>
        <p:txBody>
          <a:bodyPr>
            <a:normAutofit fontScale="92500" lnSpcReduction="20000"/>
          </a:bodyPr>
          <a:lstStyle/>
          <a:p>
            <a:endParaRPr lang="en-GB" b="1" i="1" dirty="0"/>
          </a:p>
          <a:p>
            <a:pPr marL="0" indent="0">
              <a:buNone/>
            </a:pPr>
            <a:r>
              <a:rPr lang="en-GB" i="1" dirty="0"/>
              <a:t>Priyadarshini, a 60-year-old accountant, was diagnosed with ALS two years ago and is struggling with significant emotional distress. Priyadarshini was always a cheerful and optimistic person, known for her laughter and positive outlook on life. However, since her diagnosis, she has become increasingly anxious and depressed. Priyadarshini often feels overwhelmed by the thought of losing her independence and becoming a burden to her family. She has trouble sleeping at night, lying awake worrying about the future. Her anxiety has also manifested physically, with frequent tension headaches and a constant feeling of restlessness. Although she can still manage most of her daily activities with some difficulty, the emotional toll of the disease is evident. Priyadarshini’s family is deeply concerned about her mental health, noticing that she rarely smiles or laughs anymore. She finds little joy in the activities she once loved, like gardening and cooking.</a:t>
            </a:r>
          </a:p>
          <a:p>
            <a:endParaRPr lang="en-SI" dirty="0"/>
          </a:p>
        </p:txBody>
      </p:sp>
    </p:spTree>
    <p:extLst>
      <p:ext uri="{BB962C8B-B14F-4D97-AF65-F5344CB8AC3E}">
        <p14:creationId xmlns:p14="http://schemas.microsoft.com/office/powerpoint/2010/main" val="4165139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E9EF-8042-6171-4B6E-3C673B1296E5}"/>
              </a:ext>
            </a:extLst>
          </p:cNvPr>
          <p:cNvSpPr>
            <a:spLocks noGrp="1"/>
          </p:cNvSpPr>
          <p:nvPr>
            <p:ph type="title"/>
          </p:nvPr>
        </p:nvSpPr>
        <p:spPr/>
        <p:txBody>
          <a:bodyPr/>
          <a:lstStyle/>
          <a:p>
            <a:pPr algn="ctr"/>
            <a:r>
              <a:rPr lang="en-GB" dirty="0">
                <a:solidFill>
                  <a:srgbClr val="C00000"/>
                </a:solidFill>
              </a:rPr>
              <a:t>MCQ for the Student</a:t>
            </a:r>
            <a:endParaRPr lang="en-SI" dirty="0"/>
          </a:p>
        </p:txBody>
      </p:sp>
      <p:sp>
        <p:nvSpPr>
          <p:cNvPr id="3" name="Content Placeholder 2">
            <a:extLst>
              <a:ext uri="{FF2B5EF4-FFF2-40B4-BE49-F238E27FC236}">
                <a16:creationId xmlns:a16="http://schemas.microsoft.com/office/drawing/2014/main" id="{E3C271CF-E5C6-EE2D-9A03-E9FE7BE3231A}"/>
              </a:ext>
            </a:extLst>
          </p:cNvPr>
          <p:cNvSpPr>
            <a:spLocks noGrp="1"/>
          </p:cNvSpPr>
          <p:nvPr>
            <p:ph idx="1"/>
          </p:nvPr>
        </p:nvSpPr>
        <p:spPr/>
        <p:txBody>
          <a:bodyPr/>
          <a:lstStyle/>
          <a:p>
            <a:pPr marL="0" indent="0">
              <a:buNone/>
            </a:pPr>
            <a:r>
              <a:rPr lang="en-GB" b="1" dirty="0"/>
              <a:t>Question:</a:t>
            </a:r>
            <a:r>
              <a:rPr lang="en-GB" dirty="0"/>
              <a:t> Which scale would be most effective for evaluating Priyadarshini’s emotional and psychological status?</a:t>
            </a:r>
          </a:p>
          <a:p>
            <a:pPr marL="0" indent="0">
              <a:buNone/>
            </a:pPr>
            <a:endParaRPr lang="en-GB" dirty="0"/>
          </a:p>
          <a:p>
            <a:pPr marL="742950" lvl="1" indent="-28575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dirty="0"/>
              <a:t>Beck Depression Inventory (BDI)</a:t>
            </a:r>
          </a:p>
          <a:p>
            <a:pPr marL="742950" lvl="1" indent="-285750">
              <a:buFont typeface="Arial" panose="020B0604020202020204" pitchFamily="34" charset="0"/>
              <a:buChar char="•"/>
            </a:pPr>
            <a:r>
              <a:rPr lang="en-GB" dirty="0"/>
              <a:t>ALS Cognitive </a:t>
            </a:r>
            <a:r>
              <a:rPr lang="en-GB" dirty="0" err="1"/>
              <a:t>Behavioral</a:t>
            </a:r>
            <a:r>
              <a:rPr lang="en-GB" dirty="0"/>
              <a:t> Screen (ALS-CBS)</a:t>
            </a:r>
          </a:p>
          <a:p>
            <a:pPr marL="742950" lvl="1" indent="-285750">
              <a:buFont typeface="Arial" panose="020B0604020202020204" pitchFamily="34" charset="0"/>
              <a:buChar char="•"/>
            </a:pPr>
            <a:r>
              <a:rPr lang="en-GB" dirty="0" err="1"/>
              <a:t>MiToS</a:t>
            </a:r>
            <a:r>
              <a:rPr lang="en-GB" dirty="0"/>
              <a:t> Functional Staging System</a:t>
            </a:r>
          </a:p>
          <a:p>
            <a:endParaRPr lang="en-SI" dirty="0"/>
          </a:p>
        </p:txBody>
      </p:sp>
    </p:spTree>
    <p:extLst>
      <p:ext uri="{BB962C8B-B14F-4D97-AF65-F5344CB8AC3E}">
        <p14:creationId xmlns:p14="http://schemas.microsoft.com/office/powerpoint/2010/main" val="33574646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2914D-E072-2D3A-1673-2EB316684FC6}"/>
              </a:ext>
            </a:extLst>
          </p:cNvPr>
          <p:cNvSpPr>
            <a:spLocks noGrp="1"/>
          </p:cNvSpPr>
          <p:nvPr>
            <p:ph type="title"/>
          </p:nvPr>
        </p:nvSpPr>
        <p:spPr/>
        <p:txBody>
          <a:bodyPr/>
          <a:lstStyle/>
          <a:p>
            <a:pPr algn="ctr"/>
            <a:r>
              <a:rPr lang="en-GB" dirty="0">
                <a:solidFill>
                  <a:srgbClr val="C00000"/>
                </a:solidFill>
              </a:rPr>
              <a:t>Correct Response and Rationale</a:t>
            </a:r>
            <a:endParaRPr lang="en-SI" dirty="0"/>
          </a:p>
        </p:txBody>
      </p:sp>
      <p:sp>
        <p:nvSpPr>
          <p:cNvPr id="3" name="Content Placeholder 2">
            <a:extLst>
              <a:ext uri="{FF2B5EF4-FFF2-40B4-BE49-F238E27FC236}">
                <a16:creationId xmlns:a16="http://schemas.microsoft.com/office/drawing/2014/main" id="{0FAC710B-A401-0B0D-3B34-D22B539A3E6A}"/>
              </a:ext>
            </a:extLst>
          </p:cNvPr>
          <p:cNvSpPr>
            <a:spLocks noGrp="1"/>
          </p:cNvSpPr>
          <p:nvPr>
            <p:ph idx="1"/>
          </p:nvPr>
        </p:nvSpPr>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Correct Answer:</a:t>
            </a:r>
            <a:r>
              <a:rPr lang="en-GB" dirty="0"/>
              <a:t> </a:t>
            </a:r>
            <a:r>
              <a:rPr lang="en-GB" b="1" dirty="0"/>
              <a:t>2. Beck Depression Inventory (BDI)</a:t>
            </a:r>
          </a:p>
          <a:p>
            <a:pPr marL="0" indent="0">
              <a:buNone/>
            </a:pPr>
            <a:endParaRPr lang="en-GB" dirty="0"/>
          </a:p>
          <a:p>
            <a:pPr>
              <a:buFont typeface="Arial" panose="020B0604020202020204" pitchFamily="34" charset="0"/>
              <a:buChar char="•"/>
            </a:pPr>
            <a:r>
              <a:rPr lang="en-GB" b="1" dirty="0"/>
              <a:t>Rationale:</a:t>
            </a:r>
            <a:r>
              <a:rPr lang="en-GB" dirty="0"/>
              <a:t> The BDI is specifically designed to measure the severity of depression, which is a significant concern for Priyadarshini. It provides a quantitative assessment of her emotional state and can guide interventions to improve her mental health.</a:t>
            </a:r>
          </a:p>
          <a:p>
            <a:endParaRPr lang="en-SI" dirty="0"/>
          </a:p>
        </p:txBody>
      </p:sp>
    </p:spTree>
    <p:extLst>
      <p:ext uri="{BB962C8B-B14F-4D97-AF65-F5344CB8AC3E}">
        <p14:creationId xmlns:p14="http://schemas.microsoft.com/office/powerpoint/2010/main" val="932424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DDC13-F045-EABD-975B-07C11D296CB4}"/>
              </a:ext>
            </a:extLst>
          </p:cNvPr>
          <p:cNvSpPr>
            <a:spLocks noGrp="1"/>
          </p:cNvSpPr>
          <p:nvPr>
            <p:ph type="title"/>
          </p:nvPr>
        </p:nvSpPr>
        <p:spPr/>
        <p:txBody>
          <a:bodyPr>
            <a:normAutofit/>
          </a:bodyPr>
          <a:lstStyle/>
          <a:p>
            <a:r>
              <a:rPr lang="en-GB" dirty="0">
                <a:solidFill>
                  <a:srgbClr val="C00000"/>
                </a:solidFill>
              </a:rPr>
              <a:t>Case 5: ALS with Rapid Disease Progression</a:t>
            </a:r>
            <a:endParaRPr lang="en-SI" dirty="0">
              <a:solidFill>
                <a:srgbClr val="C00000"/>
              </a:solidFill>
            </a:endParaRPr>
          </a:p>
        </p:txBody>
      </p:sp>
      <p:sp>
        <p:nvSpPr>
          <p:cNvPr id="3" name="Content Placeholder 2">
            <a:extLst>
              <a:ext uri="{FF2B5EF4-FFF2-40B4-BE49-F238E27FC236}">
                <a16:creationId xmlns:a16="http://schemas.microsoft.com/office/drawing/2014/main" id="{A3855BB0-AB3C-92CE-82B1-5FC7498B105A}"/>
              </a:ext>
            </a:extLst>
          </p:cNvPr>
          <p:cNvSpPr>
            <a:spLocks noGrp="1"/>
          </p:cNvSpPr>
          <p:nvPr>
            <p:ph idx="1"/>
          </p:nvPr>
        </p:nvSpPr>
        <p:spPr/>
        <p:txBody>
          <a:bodyPr>
            <a:normAutofit fontScale="92500" lnSpcReduction="20000"/>
          </a:bodyPr>
          <a:lstStyle/>
          <a:p>
            <a:endParaRPr lang="en-GB" dirty="0"/>
          </a:p>
          <a:p>
            <a:pPr marL="0" indent="0">
              <a:buNone/>
            </a:pPr>
            <a:r>
              <a:rPr lang="en-GB" i="1" dirty="0"/>
              <a:t>Sunil, a 55-year-old businessman, has experienced a rapid progression of ALS over the past six months. Sunil was once a dynamic and energetic individual, known for his quick decision-making and leadership skills. However, the rapid progression of his illness has dramatically changed his life. Sunil now struggles with severe weakness in his arms and legs, making it difficult for him to walk, hold objects, or use a computer. His speech has become slurred, and he often has trouble swallowing, leading to frequent choking episodes. These physical challenges have forced him to step back from his business, a decision that has been emotionally devastating for him. Sunil also experiences occasional lapses in memory and concentration, which further frustrate him. His wife and children are doing their best to support him, but the rapid decline has left them feeling overwhelmed and unprepared for the future.</a:t>
            </a:r>
          </a:p>
          <a:p>
            <a:endParaRPr lang="en-SI" dirty="0"/>
          </a:p>
        </p:txBody>
      </p:sp>
    </p:spTree>
    <p:extLst>
      <p:ext uri="{BB962C8B-B14F-4D97-AF65-F5344CB8AC3E}">
        <p14:creationId xmlns:p14="http://schemas.microsoft.com/office/powerpoint/2010/main" val="3661501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4F719-A10D-9242-D923-52D6BA03D5D3}"/>
              </a:ext>
            </a:extLst>
          </p:cNvPr>
          <p:cNvSpPr>
            <a:spLocks noGrp="1"/>
          </p:cNvSpPr>
          <p:nvPr>
            <p:ph type="title"/>
          </p:nvPr>
        </p:nvSpPr>
        <p:spPr/>
        <p:txBody>
          <a:bodyPr/>
          <a:lstStyle/>
          <a:p>
            <a:pPr algn="ctr"/>
            <a:r>
              <a:rPr lang="en-GB" dirty="0">
                <a:solidFill>
                  <a:srgbClr val="C00000"/>
                </a:solidFill>
              </a:rPr>
              <a:t>MCQ for the Student</a:t>
            </a:r>
            <a:endParaRPr lang="en-SI" dirty="0"/>
          </a:p>
        </p:txBody>
      </p:sp>
      <p:sp>
        <p:nvSpPr>
          <p:cNvPr id="3" name="Content Placeholder 2">
            <a:extLst>
              <a:ext uri="{FF2B5EF4-FFF2-40B4-BE49-F238E27FC236}">
                <a16:creationId xmlns:a16="http://schemas.microsoft.com/office/drawing/2014/main" id="{8FE73424-179A-5554-572D-446C34E178F9}"/>
              </a:ext>
            </a:extLst>
          </p:cNvPr>
          <p:cNvSpPr>
            <a:spLocks noGrp="1"/>
          </p:cNvSpPr>
          <p:nvPr>
            <p:ph idx="1"/>
          </p:nvPr>
        </p:nvSpPr>
        <p:spPr/>
        <p:txBody>
          <a:bodyPr/>
          <a:lstStyle/>
          <a:p>
            <a:pPr marL="0" indent="0">
              <a:buNone/>
            </a:pPr>
            <a:r>
              <a:rPr lang="en-GB" b="1" dirty="0"/>
              <a:t>Question:</a:t>
            </a:r>
            <a:r>
              <a:rPr lang="en-GB" dirty="0"/>
              <a:t> Which tool would be best for tracking Sunil’s disease progression and adjusting his care plan accordingly?</a:t>
            </a:r>
          </a:p>
          <a:p>
            <a:pPr marL="0" indent="0">
              <a:buNone/>
            </a:pPr>
            <a:endParaRPr lang="en-GB" dirty="0"/>
          </a:p>
          <a:p>
            <a:pPr marL="742950" lvl="1" indent="-28575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dirty="0"/>
              <a:t>Beck Depression Inventory (BDI)</a:t>
            </a:r>
          </a:p>
          <a:p>
            <a:pPr marL="742950" lvl="1" indent="-285750">
              <a:buFont typeface="Arial" panose="020B0604020202020204" pitchFamily="34" charset="0"/>
              <a:buChar char="•"/>
            </a:pPr>
            <a:r>
              <a:rPr lang="en-GB" dirty="0"/>
              <a:t>Appel ALS Score</a:t>
            </a:r>
          </a:p>
          <a:p>
            <a:pPr marL="742950" lvl="1" indent="-285750">
              <a:buFont typeface="Arial" panose="020B0604020202020204" pitchFamily="34" charset="0"/>
              <a:buChar char="•"/>
            </a:pPr>
            <a:r>
              <a:rPr lang="en-GB" dirty="0"/>
              <a:t>Edinburgh Cognitive and </a:t>
            </a:r>
            <a:r>
              <a:rPr lang="en-GB" dirty="0" err="1"/>
              <a:t>Behavioral</a:t>
            </a:r>
            <a:r>
              <a:rPr lang="en-GB" dirty="0"/>
              <a:t> ALS Screen (ECAS)</a:t>
            </a:r>
          </a:p>
          <a:p>
            <a:endParaRPr lang="en-SI" dirty="0"/>
          </a:p>
        </p:txBody>
      </p:sp>
    </p:spTree>
    <p:extLst>
      <p:ext uri="{BB962C8B-B14F-4D97-AF65-F5344CB8AC3E}">
        <p14:creationId xmlns:p14="http://schemas.microsoft.com/office/powerpoint/2010/main" val="2151048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B7863-50D8-C6BF-1070-C21F9565455D}"/>
              </a:ext>
            </a:extLst>
          </p:cNvPr>
          <p:cNvSpPr>
            <a:spLocks noGrp="1"/>
          </p:cNvSpPr>
          <p:nvPr>
            <p:ph type="title"/>
          </p:nvPr>
        </p:nvSpPr>
        <p:spPr/>
        <p:txBody>
          <a:bodyPr/>
          <a:lstStyle/>
          <a:p>
            <a:pPr algn="ctr"/>
            <a:r>
              <a:rPr lang="en-GB" dirty="0">
                <a:solidFill>
                  <a:srgbClr val="C00000"/>
                </a:solidFill>
              </a:rPr>
              <a:t>Correct Response and Rationale</a:t>
            </a:r>
            <a:endParaRPr lang="en-SI" dirty="0"/>
          </a:p>
        </p:txBody>
      </p:sp>
      <p:sp>
        <p:nvSpPr>
          <p:cNvPr id="3" name="Content Placeholder 2">
            <a:extLst>
              <a:ext uri="{FF2B5EF4-FFF2-40B4-BE49-F238E27FC236}">
                <a16:creationId xmlns:a16="http://schemas.microsoft.com/office/drawing/2014/main" id="{646B5DBE-C586-380F-F1AF-6388741088CD}"/>
              </a:ext>
            </a:extLst>
          </p:cNvPr>
          <p:cNvSpPr>
            <a:spLocks noGrp="1"/>
          </p:cNvSpPr>
          <p:nvPr>
            <p:ph idx="1"/>
          </p:nvPr>
        </p:nvSpPr>
        <p:spPr/>
        <p:txBody>
          <a:bodyPr/>
          <a:lstStyle/>
          <a:p>
            <a:pPr marL="0" indent="0">
              <a:buNone/>
            </a:pPr>
            <a:r>
              <a:rPr lang="en-GB" b="1" dirty="0"/>
              <a:t>Correct Answer:</a:t>
            </a:r>
            <a:r>
              <a:rPr lang="en-GB" dirty="0"/>
              <a:t> </a:t>
            </a:r>
            <a:r>
              <a:rPr lang="en-GB" b="1" dirty="0"/>
              <a:t>1. ALS Functional Rating Scale-Revised (ALSFRS-R)</a:t>
            </a:r>
          </a:p>
          <a:p>
            <a:pPr marL="0" indent="0">
              <a:buNone/>
            </a:pPr>
            <a:endParaRPr lang="en-GB" dirty="0"/>
          </a:p>
          <a:p>
            <a:pPr>
              <a:buFont typeface="Arial" panose="020B0604020202020204" pitchFamily="34" charset="0"/>
              <a:buChar char="•"/>
            </a:pPr>
            <a:r>
              <a:rPr lang="en-GB" b="1" dirty="0"/>
              <a:t>Rationale:</a:t>
            </a:r>
            <a:r>
              <a:rPr lang="en-GB" dirty="0"/>
              <a:t> ALSFRS-R is ideal for monitoring functional decline in ALS patients over time. It covers key daily living activities and is sensitive to changes in physical abilities, making it suitable for tracking Sunil’s rapid disease progression and aiding in care plan adjustments.</a:t>
            </a:r>
          </a:p>
          <a:p>
            <a:endParaRPr lang="en-SI" dirty="0"/>
          </a:p>
        </p:txBody>
      </p:sp>
    </p:spTree>
    <p:extLst>
      <p:ext uri="{BB962C8B-B14F-4D97-AF65-F5344CB8AC3E}">
        <p14:creationId xmlns:p14="http://schemas.microsoft.com/office/powerpoint/2010/main" val="3958656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1D173-747A-B6D9-8E70-5AD8A8C8D162}"/>
              </a:ext>
            </a:extLst>
          </p:cNvPr>
          <p:cNvSpPr>
            <a:spLocks noGrp="1"/>
          </p:cNvSpPr>
          <p:nvPr>
            <p:ph type="title"/>
          </p:nvPr>
        </p:nvSpPr>
        <p:spPr/>
        <p:txBody>
          <a:bodyPr/>
          <a:lstStyle/>
          <a:p>
            <a:pPr algn="ctr"/>
            <a:r>
              <a:rPr lang="en-GB" dirty="0">
                <a:solidFill>
                  <a:srgbClr val="C00000"/>
                </a:solidFill>
              </a:rPr>
              <a:t>Key ALS Scales</a:t>
            </a:r>
            <a:endParaRPr lang="en-SI" dirty="0">
              <a:solidFill>
                <a:srgbClr val="C00000"/>
              </a:solidFill>
            </a:endParaRPr>
          </a:p>
        </p:txBody>
      </p:sp>
      <p:sp>
        <p:nvSpPr>
          <p:cNvPr id="3" name="Content Placeholder 2">
            <a:extLst>
              <a:ext uri="{FF2B5EF4-FFF2-40B4-BE49-F238E27FC236}">
                <a16:creationId xmlns:a16="http://schemas.microsoft.com/office/drawing/2014/main" id="{4EBFBAAF-D39D-93EA-AEB2-7797B28CEADB}"/>
              </a:ext>
            </a:extLst>
          </p:cNvPr>
          <p:cNvSpPr>
            <a:spLocks noGrp="1"/>
          </p:cNvSpPr>
          <p:nvPr>
            <p:ph idx="1"/>
          </p:nvPr>
        </p:nvSpPr>
        <p:spPr/>
        <p:txBody>
          <a:bodyPr>
            <a:normAutofit fontScale="92500" lnSpcReduction="20000"/>
          </a:bodyPr>
          <a:lstStyle/>
          <a:p>
            <a:pPr>
              <a:buFont typeface="Arial" panose="020B0604020202020204" pitchFamily="34" charset="0"/>
              <a:buChar char="•"/>
            </a:pPr>
            <a:endParaRPr lang="en-GB" dirty="0"/>
          </a:p>
          <a:p>
            <a:r>
              <a:rPr lang="en-GB" dirty="0"/>
              <a:t>ALS Functional Rating Scale-Revised (ALSFRS-R)</a:t>
            </a:r>
          </a:p>
          <a:p>
            <a:r>
              <a:rPr lang="en-GB" dirty="0"/>
              <a:t>ALS Cognitive </a:t>
            </a:r>
            <a:r>
              <a:rPr lang="en-GB" dirty="0" err="1"/>
              <a:t>Behavioral</a:t>
            </a:r>
            <a:r>
              <a:rPr lang="en-GB" dirty="0"/>
              <a:t> Screen (ALS-CBS)</a:t>
            </a:r>
          </a:p>
          <a:p>
            <a:r>
              <a:rPr lang="en-GB" dirty="0"/>
              <a:t>Edinburgh Cognitive and </a:t>
            </a:r>
            <a:r>
              <a:rPr lang="en-GB" dirty="0" err="1"/>
              <a:t>Behavioral</a:t>
            </a:r>
            <a:r>
              <a:rPr lang="en-GB" dirty="0"/>
              <a:t> ALS Screen (ECAS)</a:t>
            </a:r>
          </a:p>
          <a:p>
            <a:r>
              <a:rPr lang="en-GB" dirty="0"/>
              <a:t>Appel ALS Score</a:t>
            </a:r>
          </a:p>
          <a:p>
            <a:r>
              <a:rPr lang="en-GB" dirty="0"/>
              <a:t>Beck Depression Inventory (BDI)</a:t>
            </a:r>
          </a:p>
          <a:p>
            <a:r>
              <a:rPr lang="en-GB" dirty="0"/>
              <a:t>Hospital Anxiety and Depression Scale (HADS)</a:t>
            </a:r>
          </a:p>
          <a:p>
            <a:r>
              <a:rPr lang="en-GB" dirty="0"/>
              <a:t>King’s College Staging System</a:t>
            </a:r>
          </a:p>
          <a:p>
            <a:r>
              <a:rPr lang="en-GB" dirty="0" err="1"/>
              <a:t>MiToS</a:t>
            </a:r>
            <a:r>
              <a:rPr lang="en-GB" dirty="0"/>
              <a:t> Functional Staging System</a:t>
            </a:r>
          </a:p>
          <a:p>
            <a:r>
              <a:rPr lang="en-GB" dirty="0"/>
              <a:t>ALSAQ-40 (ALS-Specific Quality of Life Questionnaire)</a:t>
            </a:r>
          </a:p>
          <a:p>
            <a:endParaRPr lang="en-SI" dirty="0"/>
          </a:p>
        </p:txBody>
      </p:sp>
    </p:spTree>
    <p:extLst>
      <p:ext uri="{BB962C8B-B14F-4D97-AF65-F5344CB8AC3E}">
        <p14:creationId xmlns:p14="http://schemas.microsoft.com/office/powerpoint/2010/main" val="42202942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6BFF-3D59-0BBF-AC78-226C79E24DC3}"/>
              </a:ext>
            </a:extLst>
          </p:cNvPr>
          <p:cNvSpPr>
            <a:spLocks noGrp="1"/>
          </p:cNvSpPr>
          <p:nvPr>
            <p:ph type="title"/>
          </p:nvPr>
        </p:nvSpPr>
        <p:spPr/>
        <p:txBody>
          <a:bodyPr/>
          <a:lstStyle/>
          <a:p>
            <a:pPr algn="ctr"/>
            <a:r>
              <a:rPr lang="en-SI" dirty="0">
                <a:solidFill>
                  <a:srgbClr val="C00000"/>
                </a:solidFill>
              </a:rPr>
              <a:t>References</a:t>
            </a:r>
          </a:p>
        </p:txBody>
      </p:sp>
      <p:sp>
        <p:nvSpPr>
          <p:cNvPr id="3" name="Content Placeholder 2">
            <a:extLst>
              <a:ext uri="{FF2B5EF4-FFF2-40B4-BE49-F238E27FC236}">
                <a16:creationId xmlns:a16="http://schemas.microsoft.com/office/drawing/2014/main" id="{65D430DC-7110-75DF-2186-7EFF6916347C}"/>
              </a:ext>
            </a:extLst>
          </p:cNvPr>
          <p:cNvSpPr>
            <a:spLocks noGrp="1"/>
          </p:cNvSpPr>
          <p:nvPr>
            <p:ph idx="1"/>
          </p:nvPr>
        </p:nvSpPr>
        <p:spPr/>
        <p:txBody>
          <a:bodyPr>
            <a:normAutofit fontScale="70000" lnSpcReduction="20000"/>
          </a:bodyPr>
          <a:lstStyle/>
          <a:p>
            <a:r>
              <a:rPr lang="en-GB" dirty="0" err="1"/>
              <a:t>Beeldman</a:t>
            </a:r>
            <a:r>
              <a:rPr lang="en-GB" dirty="0"/>
              <a:t>, E., Raaphorst, J., Klein </a:t>
            </a:r>
            <a:r>
              <a:rPr lang="en-GB" dirty="0" err="1"/>
              <a:t>Twennaar</a:t>
            </a:r>
            <a:r>
              <a:rPr lang="en-GB" dirty="0"/>
              <a:t>, M., de Visser, M., </a:t>
            </a:r>
            <a:r>
              <a:rPr lang="en-GB" dirty="0" err="1"/>
              <a:t>Schmand</a:t>
            </a:r>
            <a:r>
              <a:rPr lang="en-GB" dirty="0"/>
              <a:t>, B. A., &amp; de </a:t>
            </a:r>
            <a:r>
              <a:rPr lang="en-GB" dirty="0" err="1"/>
              <a:t>Haan</a:t>
            </a:r>
            <a:r>
              <a:rPr lang="en-GB" dirty="0"/>
              <a:t>, R. J. (2016). "The cognitive profile of ALS: a systematic review and meta-analysis update." Journal of Neurology, Neurosurgery &amp; Psychiatry, 87(6), 611-619.</a:t>
            </a:r>
          </a:p>
          <a:p>
            <a:r>
              <a:rPr lang="en-GB" dirty="0"/>
              <a:t>Woolley, S. C., Rush, B. K., &amp; Williams, K. B. (2017). "Cognitive and </a:t>
            </a:r>
            <a:r>
              <a:rPr lang="en-GB" dirty="0" err="1"/>
              <a:t>behavioral</a:t>
            </a:r>
            <a:r>
              <a:rPr lang="en-GB" dirty="0"/>
              <a:t> changes in ALS: Screening and evaluation." Nature Reviews Neurology, 13(11), 719-729.</a:t>
            </a:r>
          </a:p>
          <a:p>
            <a:r>
              <a:rPr lang="en-GB" dirty="0"/>
              <a:t>Roche, J. C., Rojas-Garcia, R., Scott, K. M., Scotter, E. L., &amp; Vance, C. (2013). "A proposed staging system for amyotrophic lateral sclerosis." Brain, 136(3), 826-837.</a:t>
            </a:r>
          </a:p>
          <a:p>
            <a:r>
              <a:rPr lang="en-GB" dirty="0" err="1"/>
              <a:t>Elamin</a:t>
            </a:r>
            <a:r>
              <a:rPr lang="en-GB" dirty="0"/>
              <a:t>, M., Bede, P., Byrne, S., Jordan, N., Gallagher, L., &amp; Hardiman, O. (2017). "Cognitive changes predict functional decline in ALS: A population-based longitudinal study." Neurology, 89(22), 2244-2250.</a:t>
            </a:r>
          </a:p>
          <a:p>
            <a:r>
              <a:rPr lang="en-GB" dirty="0"/>
              <a:t>Murphy, J. M., Henry, R. G., </a:t>
            </a:r>
            <a:r>
              <a:rPr lang="en-GB" dirty="0" err="1"/>
              <a:t>Langmore</a:t>
            </a:r>
            <a:r>
              <a:rPr lang="en-GB" dirty="0"/>
              <a:t>, S. E., Borchers, K., &amp; Kramer, J. H. (2020). "Predictors of cognitive and </a:t>
            </a:r>
            <a:r>
              <a:rPr lang="en-GB" dirty="0" err="1"/>
              <a:t>behavioral</a:t>
            </a:r>
            <a:r>
              <a:rPr lang="en-GB" dirty="0"/>
              <a:t> dysfunction in ALS: A longitudinal study." Amyotrophic Lateral Sclerosis and Frontotemporal Degeneration, 21(5-6), 377-386.</a:t>
            </a:r>
          </a:p>
          <a:p>
            <a:r>
              <a:rPr lang="en-GB" dirty="0"/>
              <a:t>van Es, M. A., Hardiman, O., </a:t>
            </a:r>
            <a:r>
              <a:rPr lang="en-GB" dirty="0" err="1"/>
              <a:t>Chio</a:t>
            </a:r>
            <a:r>
              <a:rPr lang="en-GB" dirty="0"/>
              <a:t>, A., Al-Chalabi, A., </a:t>
            </a:r>
            <a:r>
              <a:rPr lang="en-GB" dirty="0" err="1"/>
              <a:t>Pasterkamp</a:t>
            </a:r>
            <a:r>
              <a:rPr lang="en-GB" dirty="0"/>
              <a:t>, R. J., </a:t>
            </a:r>
            <a:r>
              <a:rPr lang="en-GB" dirty="0" err="1"/>
              <a:t>Veldink</a:t>
            </a:r>
            <a:r>
              <a:rPr lang="en-GB" dirty="0"/>
              <a:t>, J. H., &amp; van den Berg, L. H. (2017). "Amyotrophic lateral sclerosis." The Lancet, 390(10107), 2084-2098.</a:t>
            </a:r>
          </a:p>
          <a:p>
            <a:endParaRPr lang="en-SI" dirty="0"/>
          </a:p>
        </p:txBody>
      </p:sp>
    </p:spTree>
    <p:extLst>
      <p:ext uri="{BB962C8B-B14F-4D97-AF65-F5344CB8AC3E}">
        <p14:creationId xmlns:p14="http://schemas.microsoft.com/office/powerpoint/2010/main" val="1841678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45473-AF7E-0896-FEAD-4750E848D3CF}"/>
              </a:ext>
            </a:extLst>
          </p:cNvPr>
          <p:cNvSpPr>
            <a:spLocks noGrp="1"/>
          </p:cNvSpPr>
          <p:nvPr>
            <p:ph type="title"/>
          </p:nvPr>
        </p:nvSpPr>
        <p:spPr>
          <a:xfrm>
            <a:off x="456062" y="365125"/>
            <a:ext cx="10897737" cy="1325563"/>
          </a:xfrm>
        </p:spPr>
        <p:txBody>
          <a:bodyPr>
            <a:normAutofit/>
          </a:bodyPr>
          <a:lstStyle/>
          <a:p>
            <a:pPr algn="ctr"/>
            <a:r>
              <a:rPr lang="en-GB" dirty="0">
                <a:solidFill>
                  <a:srgbClr val="C00000"/>
                </a:solidFill>
              </a:rPr>
              <a:t>ALS Functional Rating Scale-Revised (ALSFRS-R)</a:t>
            </a:r>
            <a:endParaRPr lang="en-SI" dirty="0">
              <a:solidFill>
                <a:srgbClr val="C00000"/>
              </a:solidFill>
            </a:endParaRPr>
          </a:p>
        </p:txBody>
      </p:sp>
      <p:sp>
        <p:nvSpPr>
          <p:cNvPr id="3" name="Content Placeholder 2">
            <a:extLst>
              <a:ext uri="{FF2B5EF4-FFF2-40B4-BE49-F238E27FC236}">
                <a16:creationId xmlns:a16="http://schemas.microsoft.com/office/drawing/2014/main" id="{036500CE-5D73-D982-0619-F29B3BFCA3B8}"/>
              </a:ext>
            </a:extLst>
          </p:cNvPr>
          <p:cNvSpPr>
            <a:spLocks noGrp="1"/>
          </p:cNvSpPr>
          <p:nvPr>
            <p:ph idx="1"/>
          </p:nvPr>
        </p:nvSpPr>
        <p:spPr>
          <a:xfrm>
            <a:off x="838200" y="1484430"/>
            <a:ext cx="10515600" cy="5260975"/>
          </a:xfrm>
        </p:spPr>
        <p:txBody>
          <a:bodyPr>
            <a:normAutofit/>
          </a:bodyPr>
          <a:lstStyle/>
          <a:p>
            <a:pPr marL="457200" lvl="1" indent="0">
              <a:buNone/>
            </a:pPr>
            <a:r>
              <a:rPr lang="en-GB" dirty="0"/>
              <a:t>Assesses functional status across speech, swallowing, mobility, and respiratory function.</a:t>
            </a:r>
          </a:p>
          <a:p>
            <a:pPr marL="457200" lvl="1" indent="0">
              <a:buNone/>
            </a:pPr>
            <a:r>
              <a:rPr lang="en-GB" b="1" dirty="0"/>
              <a:t>Example Item:</a:t>
            </a:r>
            <a:r>
              <a:rPr lang="en-GB" dirty="0"/>
              <a:t> "Speech”</a:t>
            </a:r>
          </a:p>
          <a:p>
            <a:pPr marL="457200" lvl="1" indent="0">
              <a:buNone/>
            </a:pPr>
            <a:r>
              <a:rPr lang="en-GB" b="1" dirty="0"/>
              <a:t>Score:</a:t>
            </a:r>
            <a:r>
              <a:rPr lang="en-GB" dirty="0"/>
              <a:t> 4 = Normal speech processes, 0 = No speech output</a:t>
            </a:r>
          </a:p>
          <a:p>
            <a:pPr marL="457200" lvl="1"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Easy and quick to use for regular monitoring.</a:t>
            </a:r>
          </a:p>
          <a:p>
            <a:pPr marL="1143000" lvl="2" indent="-228600">
              <a:buFont typeface="Arial" panose="020B0604020202020204" pitchFamily="34" charset="0"/>
              <a:buChar char="•"/>
            </a:pPr>
            <a:r>
              <a:rPr lang="en-GB" dirty="0"/>
              <a:t>Covers multiple functional areas, making it comprehensive for tracking disease progression.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Limited in assessing cognitive and </a:t>
            </a:r>
            <a:r>
              <a:rPr lang="en-GB" dirty="0" err="1"/>
              <a:t>behavioral</a:t>
            </a:r>
            <a:r>
              <a:rPr lang="en-GB" dirty="0"/>
              <a:t> changes.</a:t>
            </a:r>
          </a:p>
          <a:p>
            <a:pPr marL="1143000" lvl="2" indent="-228600">
              <a:buFont typeface="Arial" panose="020B0604020202020204" pitchFamily="34" charset="0"/>
              <a:buChar char="•"/>
            </a:pPr>
            <a:r>
              <a:rPr lang="en-GB" dirty="0"/>
              <a:t>Potential Ceiling Effect in Early Disease: May not be sensitive enough to detect subtle changes in early-stage ALS patients.</a:t>
            </a:r>
          </a:p>
          <a:p>
            <a:pPr marL="1143000" lvl="2" indent="-22860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89612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8D739-66F8-3EC0-33BF-20FA97A2B49D}"/>
              </a:ext>
            </a:extLst>
          </p:cNvPr>
          <p:cNvSpPr>
            <a:spLocks noGrp="1"/>
          </p:cNvSpPr>
          <p:nvPr>
            <p:ph type="title"/>
          </p:nvPr>
        </p:nvSpPr>
        <p:spPr/>
        <p:txBody>
          <a:bodyPr/>
          <a:lstStyle/>
          <a:p>
            <a:pPr algn="ctr"/>
            <a:r>
              <a:rPr lang="en-GB" dirty="0">
                <a:solidFill>
                  <a:srgbClr val="C00000"/>
                </a:solidFill>
              </a:rPr>
              <a:t>Ideal Use of ALSFRS-R</a:t>
            </a:r>
            <a:endParaRPr lang="en-SI" dirty="0">
              <a:solidFill>
                <a:srgbClr val="C00000"/>
              </a:solidFill>
            </a:endParaRPr>
          </a:p>
        </p:txBody>
      </p:sp>
      <p:sp>
        <p:nvSpPr>
          <p:cNvPr id="3" name="Content Placeholder 2">
            <a:extLst>
              <a:ext uri="{FF2B5EF4-FFF2-40B4-BE49-F238E27FC236}">
                <a16:creationId xmlns:a16="http://schemas.microsoft.com/office/drawing/2014/main" id="{B7E55B9D-8751-7B54-EC92-7E3942D043B2}"/>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both bulbar and limb-onset ALS patients.</a:t>
            </a:r>
          </a:p>
          <a:p>
            <a:pPr marL="742950" lvl="1" indent="-285750">
              <a:buFont typeface="Arial" panose="020B0604020202020204" pitchFamily="34" charset="0"/>
              <a:buChar char="•"/>
            </a:pPr>
            <a:r>
              <a:rPr lang="en-GB" b="1" dirty="0"/>
              <a:t>Disease Stage:</a:t>
            </a:r>
            <a:r>
              <a:rPr lang="en-GB" dirty="0"/>
              <a:t> Ideal for mid to late-stage ALS where physical function changes are more pronounced.</a:t>
            </a:r>
          </a:p>
          <a:p>
            <a:pPr marL="742950" lvl="1" indent="-285750">
              <a:buFont typeface="Arial" panose="020B0604020202020204" pitchFamily="34" charset="0"/>
              <a:buChar char="•"/>
            </a:pPr>
            <a:r>
              <a:rPr lang="en-GB" b="1" dirty="0"/>
              <a:t>Use Case:</a:t>
            </a:r>
            <a:r>
              <a:rPr lang="en-GB" dirty="0"/>
              <a:t> Best used for patients needing regular monitoring of functional decline, such as during clinical visits or for tracking progression in clinical trials.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766815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E4202-EC13-EBF5-5BBD-D0D830036E84}"/>
              </a:ext>
            </a:extLst>
          </p:cNvPr>
          <p:cNvSpPr>
            <a:spLocks noGrp="1"/>
          </p:cNvSpPr>
          <p:nvPr>
            <p:ph type="title"/>
          </p:nvPr>
        </p:nvSpPr>
        <p:spPr/>
        <p:txBody>
          <a:bodyPr/>
          <a:lstStyle/>
          <a:p>
            <a:pPr algn="ctr"/>
            <a:r>
              <a:rPr lang="en-GB" dirty="0">
                <a:solidFill>
                  <a:srgbClr val="C00000"/>
                </a:solidFill>
              </a:rPr>
              <a:t>ALS Cognitive </a:t>
            </a:r>
            <a:r>
              <a:rPr lang="en-GB" dirty="0" err="1">
                <a:solidFill>
                  <a:srgbClr val="C00000"/>
                </a:solidFill>
              </a:rPr>
              <a:t>Behavioral</a:t>
            </a:r>
            <a:r>
              <a:rPr lang="en-GB" dirty="0">
                <a:solidFill>
                  <a:srgbClr val="C00000"/>
                </a:solidFill>
              </a:rPr>
              <a:t> Screen (ALS-CBS)</a:t>
            </a:r>
            <a:endParaRPr lang="en-SI" dirty="0">
              <a:solidFill>
                <a:srgbClr val="C00000"/>
              </a:solidFill>
            </a:endParaRPr>
          </a:p>
        </p:txBody>
      </p:sp>
      <p:sp>
        <p:nvSpPr>
          <p:cNvPr id="3" name="Content Placeholder 2">
            <a:extLst>
              <a:ext uri="{FF2B5EF4-FFF2-40B4-BE49-F238E27FC236}">
                <a16:creationId xmlns:a16="http://schemas.microsoft.com/office/drawing/2014/main" id="{44025A19-6A04-3DAC-9227-7C316FFCEA0C}"/>
              </a:ext>
            </a:extLst>
          </p:cNvPr>
          <p:cNvSpPr>
            <a:spLocks noGrp="1"/>
          </p:cNvSpPr>
          <p:nvPr>
            <p:ph idx="1"/>
          </p:nvPr>
        </p:nvSpPr>
        <p:spPr/>
        <p:txBody>
          <a:bodyPr>
            <a:normAutofit lnSpcReduction="10000"/>
          </a:bodyPr>
          <a:lstStyle/>
          <a:p>
            <a:pPr marL="0" indent="0">
              <a:buNone/>
            </a:pPr>
            <a:r>
              <a:rPr lang="en-GB" dirty="0"/>
              <a:t>Screens for cognitive and </a:t>
            </a:r>
            <a:r>
              <a:rPr lang="en-GB" dirty="0" err="1"/>
              <a:t>behavioral</a:t>
            </a:r>
            <a:r>
              <a:rPr lang="en-GB" dirty="0"/>
              <a:t> symptoms specific to ALS.</a:t>
            </a:r>
          </a:p>
          <a:p>
            <a:pPr marL="742950" lvl="1" indent="-285750"/>
            <a:r>
              <a:rPr lang="en-GB" b="1" dirty="0"/>
              <a:t>Example Item:</a:t>
            </a:r>
            <a:r>
              <a:rPr lang="en-GB" dirty="0"/>
              <a:t> "Verbal Fluency Task”</a:t>
            </a:r>
          </a:p>
          <a:p>
            <a:pPr marL="742950" lvl="1" indent="-285750"/>
            <a:r>
              <a:rPr lang="en-GB" b="1" dirty="0"/>
              <a:t>Score:</a:t>
            </a:r>
            <a:r>
              <a:rPr lang="en-GB" dirty="0"/>
              <a:t> Based on the number of correct words generated in 60 seconds (e.g., 0 = severe impairment, 3 = no impairment)</a:t>
            </a:r>
          </a:p>
          <a:p>
            <a:pPr marL="742950" lvl="1" indent="-285750"/>
            <a:endParaRPr lang="en-GB" dirty="0"/>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Quick, ALS-specific assessment tool.</a:t>
            </a:r>
          </a:p>
          <a:p>
            <a:pPr marL="1143000" lvl="2" indent="-228600">
              <a:buFont typeface="Arial" panose="020B0604020202020204" pitchFamily="34" charset="0"/>
              <a:buChar char="•"/>
            </a:pPr>
            <a:r>
              <a:rPr lang="en-GB" dirty="0"/>
              <a:t>Effective for early detection of cognitive and </a:t>
            </a:r>
            <a:r>
              <a:rPr lang="en-GB" dirty="0" err="1"/>
              <a:t>behavioral</a:t>
            </a:r>
            <a:r>
              <a:rPr lang="en-GB" dirty="0"/>
              <a:t> changes.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Relies on caregiver input, potentially introducing bias.</a:t>
            </a:r>
          </a:p>
          <a:p>
            <a:pPr marL="1143000" lvl="2" indent="-228600">
              <a:buFont typeface="Arial" panose="020B0604020202020204" pitchFamily="34" charset="0"/>
              <a:buChar char="•"/>
            </a:pPr>
            <a:r>
              <a:rPr lang="en-GB" dirty="0"/>
              <a:t>May not detect subtle cognitive changes.</a:t>
            </a:r>
          </a:p>
          <a:p>
            <a:pPr marL="1143000" lvl="2" indent="-228600">
              <a:buFont typeface="Arial" panose="020B0604020202020204" pitchFamily="34" charset="0"/>
              <a:buChar char="•"/>
            </a:pPr>
            <a:endParaRPr lang="en-GB" dirty="0"/>
          </a:p>
          <a:p>
            <a:pPr marL="1143000" lvl="2" indent="-22860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333751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29BFB-76DF-5238-2CC6-0C8D549265BF}"/>
              </a:ext>
            </a:extLst>
          </p:cNvPr>
          <p:cNvSpPr>
            <a:spLocks noGrp="1"/>
          </p:cNvSpPr>
          <p:nvPr>
            <p:ph type="title"/>
          </p:nvPr>
        </p:nvSpPr>
        <p:spPr/>
        <p:txBody>
          <a:bodyPr/>
          <a:lstStyle/>
          <a:p>
            <a:pPr algn="ctr"/>
            <a:r>
              <a:rPr lang="en-GB" dirty="0">
                <a:solidFill>
                  <a:srgbClr val="C00000"/>
                </a:solidFill>
              </a:rPr>
              <a:t>Ideal Use of ALS-CBS</a:t>
            </a:r>
            <a:endParaRPr lang="en-SI" dirty="0">
              <a:solidFill>
                <a:srgbClr val="C00000"/>
              </a:solidFill>
            </a:endParaRPr>
          </a:p>
        </p:txBody>
      </p:sp>
      <p:sp>
        <p:nvSpPr>
          <p:cNvPr id="3" name="Content Placeholder 2">
            <a:extLst>
              <a:ext uri="{FF2B5EF4-FFF2-40B4-BE49-F238E27FC236}">
                <a16:creationId xmlns:a16="http://schemas.microsoft.com/office/drawing/2014/main" id="{CD49D917-D1AF-5D09-B68C-5096D9A8A747}"/>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b="1" dirty="0"/>
              <a:t>Disease Form:</a:t>
            </a:r>
            <a:r>
              <a:rPr lang="en-GB" dirty="0"/>
              <a:t> Suitable for any form of ALS where cognitive and </a:t>
            </a:r>
            <a:r>
              <a:rPr lang="en-GB" dirty="0" err="1"/>
              <a:t>behavioral</a:t>
            </a:r>
            <a:r>
              <a:rPr lang="en-GB" dirty="0"/>
              <a:t> monitoring is needed.</a:t>
            </a:r>
          </a:p>
          <a:p>
            <a:pPr marL="742950" lvl="1" indent="-285750">
              <a:buFont typeface="Arial" panose="020B0604020202020204" pitchFamily="34" charset="0"/>
              <a:buChar char="•"/>
            </a:pPr>
            <a:r>
              <a:rPr lang="en-GB" b="1" dirty="0"/>
              <a:t>Disease Stage:</a:t>
            </a:r>
            <a:r>
              <a:rPr lang="en-GB" dirty="0"/>
              <a:t> Best for early to mid-stage ALS when cognitive and </a:t>
            </a:r>
            <a:r>
              <a:rPr lang="en-GB" dirty="0" err="1"/>
              <a:t>behavioral</a:t>
            </a:r>
            <a:r>
              <a:rPr lang="en-GB" dirty="0"/>
              <a:t> changes may first emerge.</a:t>
            </a:r>
          </a:p>
          <a:p>
            <a:pPr marL="742950" lvl="1" indent="-285750">
              <a:buFont typeface="Arial" panose="020B0604020202020204" pitchFamily="34" charset="0"/>
              <a:buChar char="•"/>
            </a:pPr>
            <a:r>
              <a:rPr lang="en-GB" b="1" dirty="0"/>
              <a:t>Use Case:</a:t>
            </a:r>
            <a:r>
              <a:rPr lang="en-GB" dirty="0"/>
              <a:t> Ideal for routine screening in outpatient settings and for patients with suspected or mild cognitive issues.</a:t>
            </a:r>
          </a:p>
          <a:p>
            <a:endParaRPr lang="en-SI" dirty="0"/>
          </a:p>
        </p:txBody>
      </p:sp>
    </p:spTree>
    <p:extLst>
      <p:ext uri="{BB962C8B-B14F-4D97-AF65-F5344CB8AC3E}">
        <p14:creationId xmlns:p14="http://schemas.microsoft.com/office/powerpoint/2010/main" val="3626534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62F75-2C57-D46A-05DB-E55B05AD1A83}"/>
              </a:ext>
            </a:extLst>
          </p:cNvPr>
          <p:cNvSpPr>
            <a:spLocks noGrp="1"/>
          </p:cNvSpPr>
          <p:nvPr>
            <p:ph type="title"/>
          </p:nvPr>
        </p:nvSpPr>
        <p:spPr/>
        <p:txBody>
          <a:bodyPr>
            <a:normAutofit/>
          </a:bodyPr>
          <a:lstStyle/>
          <a:p>
            <a:pPr algn="ctr"/>
            <a:r>
              <a:rPr lang="en-GB" sz="4000" dirty="0">
                <a:solidFill>
                  <a:srgbClr val="C00000"/>
                </a:solidFill>
              </a:rPr>
              <a:t>Edinburgh Cognitive and </a:t>
            </a:r>
            <a:r>
              <a:rPr lang="en-GB" sz="4000" dirty="0" err="1">
                <a:solidFill>
                  <a:srgbClr val="C00000"/>
                </a:solidFill>
              </a:rPr>
              <a:t>Behavioral</a:t>
            </a:r>
            <a:r>
              <a:rPr lang="en-GB" sz="4000" dirty="0">
                <a:solidFill>
                  <a:srgbClr val="C00000"/>
                </a:solidFill>
              </a:rPr>
              <a:t> ALS Screen (ECAS)</a:t>
            </a:r>
            <a:endParaRPr lang="en-SI" sz="4000" dirty="0">
              <a:solidFill>
                <a:srgbClr val="C00000"/>
              </a:solidFill>
            </a:endParaRPr>
          </a:p>
        </p:txBody>
      </p:sp>
      <p:sp>
        <p:nvSpPr>
          <p:cNvPr id="3" name="Content Placeholder 2">
            <a:extLst>
              <a:ext uri="{FF2B5EF4-FFF2-40B4-BE49-F238E27FC236}">
                <a16:creationId xmlns:a16="http://schemas.microsoft.com/office/drawing/2014/main" id="{18FF55F1-B814-4533-A091-BC7CAA8A7CF3}"/>
              </a:ext>
            </a:extLst>
          </p:cNvPr>
          <p:cNvSpPr>
            <a:spLocks noGrp="1"/>
          </p:cNvSpPr>
          <p:nvPr>
            <p:ph idx="1"/>
          </p:nvPr>
        </p:nvSpPr>
        <p:spPr/>
        <p:txBody>
          <a:bodyPr>
            <a:normAutofit fontScale="92500" lnSpcReduction="20000"/>
          </a:bodyPr>
          <a:lstStyle/>
          <a:p>
            <a:pPr marL="0" indent="0">
              <a:buNone/>
            </a:pPr>
            <a:r>
              <a:rPr lang="en-GB" sz="2600" dirty="0"/>
              <a:t>Comprehensive assessment of both ALS-specific and general cognitive/</a:t>
            </a:r>
            <a:r>
              <a:rPr lang="en-GB" sz="2600" dirty="0" err="1"/>
              <a:t>behavioral</a:t>
            </a:r>
            <a:r>
              <a:rPr lang="en-GB" sz="2600" dirty="0"/>
              <a:t> symptoms.</a:t>
            </a:r>
          </a:p>
          <a:p>
            <a:pPr marL="0" indent="0">
              <a:buNone/>
            </a:pPr>
            <a:r>
              <a:rPr lang="en-GB" sz="2600" b="1" dirty="0"/>
              <a:t>Example Item:</a:t>
            </a:r>
            <a:r>
              <a:rPr lang="en-GB" sz="2600" dirty="0"/>
              <a:t> "Naming Task (Language)”</a:t>
            </a:r>
          </a:p>
          <a:p>
            <a:pPr marL="0" indent="0">
              <a:buNone/>
            </a:pPr>
            <a:r>
              <a:rPr lang="en-GB" sz="2600" b="1" dirty="0"/>
              <a:t>Score:</a:t>
            </a:r>
            <a:r>
              <a:rPr lang="en-GB" sz="2600" dirty="0"/>
              <a:t> 0 to 3 based on the accuracy of naming objects (e.g., 0 = few correct, 3 = all correct)</a:t>
            </a:r>
          </a:p>
          <a:p>
            <a:pPr marL="1143000" lvl="2" indent="-228600">
              <a:buFont typeface="Arial" panose="020B0604020202020204" pitchFamily="34" charset="0"/>
              <a:buChar char="•"/>
            </a:pPr>
            <a:endParaRPr lang="en-GB" sz="2600" dirty="0"/>
          </a:p>
          <a:p>
            <a:pPr marL="742950" lvl="1" indent="-285750">
              <a:buFont typeface="Arial" panose="020B0604020202020204" pitchFamily="34" charset="0"/>
              <a:buChar char="•"/>
            </a:pPr>
            <a:endParaRPr lang="en-GB" sz="2600" dirty="0"/>
          </a:p>
          <a:p>
            <a:pPr marL="742950" lvl="1" indent="-285750">
              <a:buFont typeface="Arial" panose="020B0604020202020204" pitchFamily="34" charset="0"/>
              <a:buChar char="•"/>
            </a:pPr>
            <a:r>
              <a:rPr lang="en-GB" sz="2600" b="1" dirty="0"/>
              <a:t>Pros:</a:t>
            </a:r>
            <a:endParaRPr lang="en-GB" sz="2600" dirty="0"/>
          </a:p>
          <a:p>
            <a:pPr marL="1143000" lvl="2" indent="-228600">
              <a:buFont typeface="Arial" panose="020B0604020202020204" pitchFamily="34" charset="0"/>
              <a:buChar char="•"/>
            </a:pPr>
            <a:r>
              <a:rPr lang="en-GB" sz="2600" dirty="0"/>
              <a:t>Detailed and comprehensive, covering a wide range of cognitive functions.</a:t>
            </a:r>
          </a:p>
          <a:p>
            <a:pPr marL="1143000" lvl="2" indent="-228600">
              <a:buFont typeface="Arial" panose="020B0604020202020204" pitchFamily="34" charset="0"/>
              <a:buChar char="•"/>
            </a:pPr>
            <a:r>
              <a:rPr lang="en-GB" sz="2600" dirty="0"/>
              <a:t>Sensitive to early and subtle cognitive changes.</a:t>
            </a:r>
          </a:p>
          <a:p>
            <a:pPr marL="742950" lvl="1" indent="-285750">
              <a:buFont typeface="Arial" panose="020B0604020202020204" pitchFamily="34" charset="0"/>
              <a:buChar char="•"/>
            </a:pPr>
            <a:r>
              <a:rPr lang="en-GB" sz="2600" b="1" dirty="0"/>
              <a:t>Cons:</a:t>
            </a:r>
            <a:endParaRPr lang="en-GB" sz="2600" dirty="0"/>
          </a:p>
          <a:p>
            <a:pPr marL="1143000" lvl="2" indent="-228600">
              <a:buFont typeface="Arial" panose="020B0604020202020204" pitchFamily="34" charset="0"/>
              <a:buChar char="•"/>
            </a:pPr>
            <a:r>
              <a:rPr lang="en-GB" sz="2600" dirty="0"/>
              <a:t>Requires more time and training to administer and interpret.</a:t>
            </a:r>
          </a:p>
          <a:p>
            <a:pPr marL="1143000" lvl="2" indent="-228600">
              <a:buFont typeface="Arial" panose="020B0604020202020204" pitchFamily="34" charset="0"/>
              <a:buChar char="•"/>
            </a:pPr>
            <a:r>
              <a:rPr lang="en-GB" sz="2600" dirty="0"/>
              <a:t>May be less practical for routine clinical use due to its complexity</a:t>
            </a:r>
          </a:p>
          <a:p>
            <a:pPr marL="1143000" lvl="2" indent="-228600">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328712357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docProps/app.xml><?xml version="1.0" encoding="utf-8"?>
<Properties xmlns="http://schemas.openxmlformats.org/officeDocument/2006/extended-properties" xmlns:vt="http://schemas.openxmlformats.org/officeDocument/2006/docPropsVTypes">
  <Template>template</Template>
  <TotalTime>150</TotalTime>
  <Words>3483</Words>
  <Application>Microsoft Office PowerPoint</Application>
  <PresentationFormat>Widescreen</PresentationFormat>
  <Paragraphs>302</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Calibri Light</vt:lpstr>
      <vt:lpstr>Office 2013 - 2022 Theme</vt:lpstr>
      <vt:lpstr>Assessing pros and cons of ALS scales </vt:lpstr>
      <vt:lpstr>Objectives</vt:lpstr>
      <vt:lpstr>Why Assess ALS Using Questionnaires and Scales?</vt:lpstr>
      <vt:lpstr>Key ALS Scales</vt:lpstr>
      <vt:lpstr>ALS Functional Rating Scale-Revised (ALSFRS-R)</vt:lpstr>
      <vt:lpstr>Ideal Use of ALSFRS-R</vt:lpstr>
      <vt:lpstr>ALS Cognitive Behavioral Screen (ALS-CBS)</vt:lpstr>
      <vt:lpstr>Ideal Use of ALS-CBS</vt:lpstr>
      <vt:lpstr>Edinburgh Cognitive and Behavioral ALS Screen (ECAS)</vt:lpstr>
      <vt:lpstr>Ideal Use of ECAS</vt:lpstr>
      <vt:lpstr>Appel ALS Score</vt:lpstr>
      <vt:lpstr>Ideal Use of Appel ALS Score</vt:lpstr>
      <vt:lpstr>Beck Depression Inventory (BDI)</vt:lpstr>
      <vt:lpstr>Ideal Use of BDI</vt:lpstr>
      <vt:lpstr>Hospital Anxiety and Depression Scale (HADS)</vt:lpstr>
      <vt:lpstr>Ideal Use of HADS</vt:lpstr>
      <vt:lpstr>King’s College Staging System</vt:lpstr>
      <vt:lpstr>Ideal Use of King’s College Staging System</vt:lpstr>
      <vt:lpstr>MiToS Functional Staging System</vt:lpstr>
      <vt:lpstr>Ideal Use of MiToS Functional Staging System </vt:lpstr>
      <vt:lpstr>ALS-Specific Quality of Life Questionnaire (ALSAQ-40)</vt:lpstr>
      <vt:lpstr>Ideal Use of ALSAQ-40</vt:lpstr>
      <vt:lpstr>Summary of Pros and Cons</vt:lpstr>
      <vt:lpstr>How to Approach the Case Studies</vt:lpstr>
      <vt:lpstr>Case 1: Early-Stage ALS with Mild Cognitive Concerns</vt:lpstr>
      <vt:lpstr>MCQ for the Student</vt:lpstr>
      <vt:lpstr>Correct Response and Rationale</vt:lpstr>
      <vt:lpstr>Case 2: Moderate ALS with Noticeable Behavioral Changes</vt:lpstr>
      <vt:lpstr>MCQ for the Student</vt:lpstr>
      <vt:lpstr>Correct Response and Rationale</vt:lpstr>
      <vt:lpstr>Case 3: Advanced ALS with Respiratory Involvement</vt:lpstr>
      <vt:lpstr>MCQ for the Student</vt:lpstr>
      <vt:lpstr>Correct Response and Rationale</vt:lpstr>
      <vt:lpstr>Case 4: ALS with Significant Emotional Distress</vt:lpstr>
      <vt:lpstr>MCQ for the Student</vt:lpstr>
      <vt:lpstr>Correct Response and Rationale</vt:lpstr>
      <vt:lpstr>Case 5: ALS with Rapid Disease Progression</vt:lpstr>
      <vt:lpstr>MCQ for the Student</vt:lpstr>
      <vt:lpstr>Correct Response and Rationale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pros and cons of ALS scales </dc:title>
  <dc:creator>Zvezdan Pirtosek</dc:creator>
  <cp:lastModifiedBy>mako_manuel1@outlook.com</cp:lastModifiedBy>
  <cp:revision>4</cp:revision>
  <dcterms:created xsi:type="dcterms:W3CDTF">2024-08-27T06:01:21Z</dcterms:created>
  <dcterms:modified xsi:type="dcterms:W3CDTF">2024-08-27T11:45:01Z</dcterms:modified>
</cp:coreProperties>
</file>