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6"/>
  </p:notesMasterIdLst>
  <p:sldIdLst>
    <p:sldId id="256" r:id="rId2"/>
    <p:sldId id="318" r:id="rId3"/>
    <p:sldId id="267" r:id="rId4"/>
    <p:sldId id="266" r:id="rId5"/>
    <p:sldId id="260" r:id="rId6"/>
    <p:sldId id="264" r:id="rId7"/>
    <p:sldId id="261" r:id="rId8"/>
    <p:sldId id="262" r:id="rId9"/>
    <p:sldId id="319" r:id="rId10"/>
    <p:sldId id="320" r:id="rId11"/>
    <p:sldId id="263" r:id="rId12"/>
    <p:sldId id="321" r:id="rId13"/>
    <p:sldId id="322" r:id="rId14"/>
    <p:sldId id="274" r:id="rId15"/>
    <p:sldId id="323" r:id="rId16"/>
    <p:sldId id="268" r:id="rId17"/>
    <p:sldId id="270" r:id="rId18"/>
    <p:sldId id="271" r:id="rId19"/>
    <p:sldId id="272" r:id="rId20"/>
    <p:sldId id="269" r:id="rId21"/>
    <p:sldId id="291" r:id="rId22"/>
    <p:sldId id="305" r:id="rId23"/>
    <p:sldId id="324" r:id="rId24"/>
    <p:sldId id="325" r:id="rId25"/>
    <p:sldId id="326" r:id="rId26"/>
    <p:sldId id="328" r:id="rId27"/>
    <p:sldId id="329" r:id="rId28"/>
    <p:sldId id="330" r:id="rId29"/>
    <p:sldId id="344" r:id="rId30"/>
    <p:sldId id="334" r:id="rId31"/>
    <p:sldId id="337" r:id="rId32"/>
    <p:sldId id="331" r:id="rId33"/>
    <p:sldId id="345" r:id="rId34"/>
    <p:sldId id="335" r:id="rId35"/>
    <p:sldId id="338" r:id="rId36"/>
    <p:sldId id="332" r:id="rId37"/>
    <p:sldId id="346" r:id="rId38"/>
    <p:sldId id="339" r:id="rId39"/>
    <p:sldId id="340" r:id="rId40"/>
    <p:sldId id="333" r:id="rId41"/>
    <p:sldId id="347" r:id="rId42"/>
    <p:sldId id="341" r:id="rId43"/>
    <p:sldId id="342" r:id="rId44"/>
    <p:sldId id="343"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90"/>
    <p:restoredTop sz="94648"/>
  </p:normalViewPr>
  <p:slideViewPr>
    <p:cSldViewPr snapToGrid="0">
      <p:cViewPr varScale="1">
        <p:scale>
          <a:sx n="48" d="100"/>
          <a:sy n="48" d="100"/>
        </p:scale>
        <p:origin x="58" y="15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EB4373-40E8-7F4E-B3BD-E722EBE6D3F3}" type="datetimeFigureOut">
              <a:rPr lang="en-SI" smtClean="0"/>
              <a:t>08/27/2024</a:t>
            </a:fld>
            <a:endParaRPr lang="en-S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BAFC65-9AE6-BD4B-889B-6AED6DBA479F}" type="slidenum">
              <a:rPr lang="en-SI" smtClean="0"/>
              <a:t>‹#›</a:t>
            </a:fld>
            <a:endParaRPr lang="en-SI"/>
          </a:p>
        </p:txBody>
      </p:sp>
    </p:spTree>
    <p:extLst>
      <p:ext uri="{BB962C8B-B14F-4D97-AF65-F5344CB8AC3E}">
        <p14:creationId xmlns:p14="http://schemas.microsoft.com/office/powerpoint/2010/main" val="22865961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54FDD1C-A2AD-D44E-9746-39F10A4F1BD9}" type="datetimeFigureOut">
              <a:rPr lang="en-SI" smtClean="0"/>
              <a:t>08/27/2024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3FF12959-B07E-9B4D-9AEB-BC61A9E0FA9D}" type="slidenum">
              <a:rPr lang="en-SI" smtClean="0"/>
              <a:t>‹#›</a:t>
            </a:fld>
            <a:endParaRPr lang="en-SI"/>
          </a:p>
        </p:txBody>
      </p:sp>
    </p:spTree>
    <p:extLst>
      <p:ext uri="{BB962C8B-B14F-4D97-AF65-F5344CB8AC3E}">
        <p14:creationId xmlns:p14="http://schemas.microsoft.com/office/powerpoint/2010/main" val="2566943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4FDD1C-A2AD-D44E-9746-39F10A4F1BD9}" type="datetimeFigureOut">
              <a:rPr lang="en-SI" smtClean="0"/>
              <a:t>08/27/2024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3FF12959-B07E-9B4D-9AEB-BC61A9E0FA9D}" type="slidenum">
              <a:rPr lang="en-SI" smtClean="0"/>
              <a:t>‹#›</a:t>
            </a:fld>
            <a:endParaRPr lang="en-SI"/>
          </a:p>
        </p:txBody>
      </p:sp>
    </p:spTree>
    <p:extLst>
      <p:ext uri="{BB962C8B-B14F-4D97-AF65-F5344CB8AC3E}">
        <p14:creationId xmlns:p14="http://schemas.microsoft.com/office/powerpoint/2010/main" val="3873586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4FDD1C-A2AD-D44E-9746-39F10A4F1BD9}" type="datetimeFigureOut">
              <a:rPr lang="en-SI" smtClean="0"/>
              <a:t>08/27/2024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3FF12959-B07E-9B4D-9AEB-BC61A9E0FA9D}" type="slidenum">
              <a:rPr lang="en-SI" smtClean="0"/>
              <a:t>‹#›</a:t>
            </a:fld>
            <a:endParaRPr lang="en-SI"/>
          </a:p>
        </p:txBody>
      </p:sp>
    </p:spTree>
    <p:extLst>
      <p:ext uri="{BB962C8B-B14F-4D97-AF65-F5344CB8AC3E}">
        <p14:creationId xmlns:p14="http://schemas.microsoft.com/office/powerpoint/2010/main" val="2360257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609600" y="273600"/>
            <a:ext cx="10972320" cy="1144800"/>
          </a:xfrm>
          <a:prstGeom prst="rect">
            <a:avLst/>
          </a:prstGeom>
        </p:spPr>
        <p:txBody>
          <a:bodyPr lIns="0" tIns="0" rIns="0" bIns="0" anchor="ctr"/>
          <a:lstStyle/>
          <a:p>
            <a:pPr algn="ctr"/>
            <a:r>
              <a:rPr lang="en-US" sz="4400" b="0" strike="noStrike" spc="-1">
                <a:latin typeface="Arial"/>
              </a:rPr>
              <a:t>Click to edit Master title style</a:t>
            </a:r>
          </a:p>
        </p:txBody>
      </p:sp>
      <p:sp>
        <p:nvSpPr>
          <p:cNvPr id="3" name="PlaceHolder 2"/>
          <p:cNvSpPr>
            <a:spLocks noGrp="1"/>
          </p:cNvSpPr>
          <p:nvPr>
            <p:ph type="subTitle"/>
          </p:nvPr>
        </p:nvSpPr>
        <p:spPr>
          <a:xfrm>
            <a:off x="609600" y="1604520"/>
            <a:ext cx="10972320" cy="3977280"/>
          </a:xfrm>
          <a:prstGeom prst="rect">
            <a:avLst/>
          </a:prstGeom>
        </p:spPr>
        <p:txBody>
          <a:bodyPr lIns="0" tIns="0" rIns="0" bIns="0" anchor="ctr"/>
          <a:lstStyle/>
          <a:p>
            <a:pPr algn="ctr"/>
            <a:r>
              <a:rPr lang="en-US" sz="3200" b="0" strike="noStrike" spc="-1">
                <a:latin typeface="Arial"/>
              </a:rPr>
              <a:t>Click to edit Master subtitle style</a:t>
            </a:r>
          </a:p>
        </p:txBody>
      </p:sp>
    </p:spTree>
    <p:extLst>
      <p:ext uri="{BB962C8B-B14F-4D97-AF65-F5344CB8AC3E}">
        <p14:creationId xmlns:p14="http://schemas.microsoft.com/office/powerpoint/2010/main" val="84070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37344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635367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517538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4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5917901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44824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1957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54FDD1C-A2AD-D44E-9746-39F10A4F1BD9}" type="datetimeFigureOut">
              <a:rPr lang="en-SI" smtClean="0"/>
              <a:t>08/27/2024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3FF12959-B07E-9B4D-9AEB-BC61A9E0FA9D}" type="slidenum">
              <a:rPr lang="en-SI" smtClean="0"/>
              <a:t>‹#›</a:t>
            </a:fld>
            <a:endParaRPr lang="en-SI"/>
          </a:p>
        </p:txBody>
      </p:sp>
    </p:spTree>
    <p:extLst>
      <p:ext uri="{BB962C8B-B14F-4D97-AF65-F5344CB8AC3E}">
        <p14:creationId xmlns:p14="http://schemas.microsoft.com/office/powerpoint/2010/main" val="565401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4FDD1C-A2AD-D44E-9746-39F10A4F1BD9}" type="datetimeFigureOut">
              <a:rPr lang="en-SI" smtClean="0"/>
              <a:t>08/27/2024</a:t>
            </a:fld>
            <a:endParaRPr lang="en-SI"/>
          </a:p>
        </p:txBody>
      </p:sp>
      <p:sp>
        <p:nvSpPr>
          <p:cNvPr id="5" name="Footer Placeholder 4"/>
          <p:cNvSpPr>
            <a:spLocks noGrp="1"/>
          </p:cNvSpPr>
          <p:nvPr>
            <p:ph type="ftr" sz="quarter" idx="11"/>
          </p:nvPr>
        </p:nvSpPr>
        <p:spPr/>
        <p:txBody>
          <a:bodyPr/>
          <a:lstStyle/>
          <a:p>
            <a:endParaRPr lang="en-SI"/>
          </a:p>
        </p:txBody>
      </p:sp>
      <p:sp>
        <p:nvSpPr>
          <p:cNvPr id="6" name="Slide Number Placeholder 5"/>
          <p:cNvSpPr>
            <a:spLocks noGrp="1"/>
          </p:cNvSpPr>
          <p:nvPr>
            <p:ph type="sldNum" sz="quarter" idx="12"/>
          </p:nvPr>
        </p:nvSpPr>
        <p:spPr/>
        <p:txBody>
          <a:bodyPr/>
          <a:lstStyle/>
          <a:p>
            <a:fld id="{3FF12959-B07E-9B4D-9AEB-BC61A9E0FA9D}" type="slidenum">
              <a:rPr lang="en-SI" smtClean="0"/>
              <a:t>‹#›</a:t>
            </a:fld>
            <a:endParaRPr lang="en-SI"/>
          </a:p>
        </p:txBody>
      </p:sp>
    </p:spTree>
    <p:extLst>
      <p:ext uri="{BB962C8B-B14F-4D97-AF65-F5344CB8AC3E}">
        <p14:creationId xmlns:p14="http://schemas.microsoft.com/office/powerpoint/2010/main" val="3416610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54FDD1C-A2AD-D44E-9746-39F10A4F1BD9}" type="datetimeFigureOut">
              <a:rPr lang="en-SI" smtClean="0"/>
              <a:t>08/27/2024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3FF12959-B07E-9B4D-9AEB-BC61A9E0FA9D}" type="slidenum">
              <a:rPr lang="en-SI" smtClean="0"/>
              <a:t>‹#›</a:t>
            </a:fld>
            <a:endParaRPr lang="en-SI"/>
          </a:p>
        </p:txBody>
      </p:sp>
    </p:spTree>
    <p:extLst>
      <p:ext uri="{BB962C8B-B14F-4D97-AF65-F5344CB8AC3E}">
        <p14:creationId xmlns:p14="http://schemas.microsoft.com/office/powerpoint/2010/main" val="23371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4FDD1C-A2AD-D44E-9746-39F10A4F1BD9}" type="datetimeFigureOut">
              <a:rPr lang="en-SI" smtClean="0"/>
              <a:t>08/27/2024</a:t>
            </a:fld>
            <a:endParaRPr lang="en-SI"/>
          </a:p>
        </p:txBody>
      </p:sp>
      <p:sp>
        <p:nvSpPr>
          <p:cNvPr id="8" name="Footer Placeholder 7"/>
          <p:cNvSpPr>
            <a:spLocks noGrp="1"/>
          </p:cNvSpPr>
          <p:nvPr>
            <p:ph type="ftr" sz="quarter" idx="11"/>
          </p:nvPr>
        </p:nvSpPr>
        <p:spPr/>
        <p:txBody>
          <a:bodyPr/>
          <a:lstStyle/>
          <a:p>
            <a:endParaRPr lang="en-SI"/>
          </a:p>
        </p:txBody>
      </p:sp>
      <p:sp>
        <p:nvSpPr>
          <p:cNvPr id="9" name="Slide Number Placeholder 8"/>
          <p:cNvSpPr>
            <a:spLocks noGrp="1"/>
          </p:cNvSpPr>
          <p:nvPr>
            <p:ph type="sldNum" sz="quarter" idx="12"/>
          </p:nvPr>
        </p:nvSpPr>
        <p:spPr/>
        <p:txBody>
          <a:bodyPr/>
          <a:lstStyle/>
          <a:p>
            <a:fld id="{3FF12959-B07E-9B4D-9AEB-BC61A9E0FA9D}" type="slidenum">
              <a:rPr lang="en-SI" smtClean="0"/>
              <a:t>‹#›</a:t>
            </a:fld>
            <a:endParaRPr lang="en-SI"/>
          </a:p>
        </p:txBody>
      </p:sp>
    </p:spTree>
    <p:extLst>
      <p:ext uri="{BB962C8B-B14F-4D97-AF65-F5344CB8AC3E}">
        <p14:creationId xmlns:p14="http://schemas.microsoft.com/office/powerpoint/2010/main" val="412698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54FDD1C-A2AD-D44E-9746-39F10A4F1BD9}" type="datetimeFigureOut">
              <a:rPr lang="en-SI" smtClean="0"/>
              <a:t>08/27/2024</a:t>
            </a:fld>
            <a:endParaRPr lang="en-SI"/>
          </a:p>
        </p:txBody>
      </p:sp>
      <p:sp>
        <p:nvSpPr>
          <p:cNvPr id="4" name="Footer Placeholder 3"/>
          <p:cNvSpPr>
            <a:spLocks noGrp="1"/>
          </p:cNvSpPr>
          <p:nvPr>
            <p:ph type="ftr" sz="quarter" idx="11"/>
          </p:nvPr>
        </p:nvSpPr>
        <p:spPr/>
        <p:txBody>
          <a:bodyPr/>
          <a:lstStyle/>
          <a:p>
            <a:endParaRPr lang="en-SI"/>
          </a:p>
        </p:txBody>
      </p:sp>
      <p:sp>
        <p:nvSpPr>
          <p:cNvPr id="5" name="Slide Number Placeholder 4"/>
          <p:cNvSpPr>
            <a:spLocks noGrp="1"/>
          </p:cNvSpPr>
          <p:nvPr>
            <p:ph type="sldNum" sz="quarter" idx="12"/>
          </p:nvPr>
        </p:nvSpPr>
        <p:spPr/>
        <p:txBody>
          <a:bodyPr/>
          <a:lstStyle/>
          <a:p>
            <a:fld id="{3FF12959-B07E-9B4D-9AEB-BC61A9E0FA9D}" type="slidenum">
              <a:rPr lang="en-SI" smtClean="0"/>
              <a:t>‹#›</a:t>
            </a:fld>
            <a:endParaRPr lang="en-SI"/>
          </a:p>
        </p:txBody>
      </p:sp>
    </p:spTree>
    <p:extLst>
      <p:ext uri="{BB962C8B-B14F-4D97-AF65-F5344CB8AC3E}">
        <p14:creationId xmlns:p14="http://schemas.microsoft.com/office/powerpoint/2010/main" val="3807113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4FDD1C-A2AD-D44E-9746-39F10A4F1BD9}" type="datetimeFigureOut">
              <a:rPr lang="en-SI" smtClean="0"/>
              <a:t>08/27/2024</a:t>
            </a:fld>
            <a:endParaRPr lang="en-SI"/>
          </a:p>
        </p:txBody>
      </p:sp>
      <p:sp>
        <p:nvSpPr>
          <p:cNvPr id="3" name="Footer Placeholder 2"/>
          <p:cNvSpPr>
            <a:spLocks noGrp="1"/>
          </p:cNvSpPr>
          <p:nvPr>
            <p:ph type="ftr" sz="quarter" idx="11"/>
          </p:nvPr>
        </p:nvSpPr>
        <p:spPr/>
        <p:txBody>
          <a:bodyPr/>
          <a:lstStyle/>
          <a:p>
            <a:endParaRPr lang="en-SI"/>
          </a:p>
        </p:txBody>
      </p:sp>
      <p:sp>
        <p:nvSpPr>
          <p:cNvPr id="4" name="Slide Number Placeholder 3"/>
          <p:cNvSpPr>
            <a:spLocks noGrp="1"/>
          </p:cNvSpPr>
          <p:nvPr>
            <p:ph type="sldNum" sz="quarter" idx="12"/>
          </p:nvPr>
        </p:nvSpPr>
        <p:spPr/>
        <p:txBody>
          <a:bodyPr/>
          <a:lstStyle/>
          <a:p>
            <a:fld id="{3FF12959-B07E-9B4D-9AEB-BC61A9E0FA9D}" type="slidenum">
              <a:rPr lang="en-SI" smtClean="0"/>
              <a:t>‹#›</a:t>
            </a:fld>
            <a:endParaRPr lang="en-SI"/>
          </a:p>
        </p:txBody>
      </p:sp>
    </p:spTree>
    <p:extLst>
      <p:ext uri="{BB962C8B-B14F-4D97-AF65-F5344CB8AC3E}">
        <p14:creationId xmlns:p14="http://schemas.microsoft.com/office/powerpoint/2010/main" val="1649654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4FDD1C-A2AD-D44E-9746-39F10A4F1BD9}" type="datetimeFigureOut">
              <a:rPr lang="en-SI" smtClean="0"/>
              <a:t>08/27/2024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3FF12959-B07E-9B4D-9AEB-BC61A9E0FA9D}" type="slidenum">
              <a:rPr lang="en-SI" smtClean="0"/>
              <a:t>‹#›</a:t>
            </a:fld>
            <a:endParaRPr lang="en-SI"/>
          </a:p>
        </p:txBody>
      </p:sp>
    </p:spTree>
    <p:extLst>
      <p:ext uri="{BB962C8B-B14F-4D97-AF65-F5344CB8AC3E}">
        <p14:creationId xmlns:p14="http://schemas.microsoft.com/office/powerpoint/2010/main" val="3918534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54FDD1C-A2AD-D44E-9746-39F10A4F1BD9}" type="datetimeFigureOut">
              <a:rPr lang="en-SI" smtClean="0"/>
              <a:t>08/27/2024</a:t>
            </a:fld>
            <a:endParaRPr lang="en-SI"/>
          </a:p>
        </p:txBody>
      </p:sp>
      <p:sp>
        <p:nvSpPr>
          <p:cNvPr id="6" name="Footer Placeholder 5"/>
          <p:cNvSpPr>
            <a:spLocks noGrp="1"/>
          </p:cNvSpPr>
          <p:nvPr>
            <p:ph type="ftr" sz="quarter" idx="11"/>
          </p:nvPr>
        </p:nvSpPr>
        <p:spPr/>
        <p:txBody>
          <a:bodyPr/>
          <a:lstStyle/>
          <a:p>
            <a:endParaRPr lang="en-SI"/>
          </a:p>
        </p:txBody>
      </p:sp>
      <p:sp>
        <p:nvSpPr>
          <p:cNvPr id="7" name="Slide Number Placeholder 6"/>
          <p:cNvSpPr>
            <a:spLocks noGrp="1"/>
          </p:cNvSpPr>
          <p:nvPr>
            <p:ph type="sldNum" sz="quarter" idx="12"/>
          </p:nvPr>
        </p:nvSpPr>
        <p:spPr/>
        <p:txBody>
          <a:bodyPr/>
          <a:lstStyle/>
          <a:p>
            <a:fld id="{3FF12959-B07E-9B4D-9AEB-BC61A9E0FA9D}" type="slidenum">
              <a:rPr lang="en-SI" smtClean="0"/>
              <a:t>‹#›</a:t>
            </a:fld>
            <a:endParaRPr lang="en-SI"/>
          </a:p>
        </p:txBody>
      </p:sp>
    </p:spTree>
    <p:extLst>
      <p:ext uri="{BB962C8B-B14F-4D97-AF65-F5344CB8AC3E}">
        <p14:creationId xmlns:p14="http://schemas.microsoft.com/office/powerpoint/2010/main" val="778137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4FDD1C-A2AD-D44E-9746-39F10A4F1BD9}" type="datetimeFigureOut">
              <a:rPr lang="en-SI" smtClean="0"/>
              <a:t>08/27/2024</a:t>
            </a:fld>
            <a:endParaRPr lang="en-SI"/>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I"/>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F12959-B07E-9B4D-9AEB-BC61A9E0FA9D}" type="slidenum">
              <a:rPr lang="en-SI" smtClean="0"/>
              <a:t>‹#›</a:t>
            </a:fld>
            <a:endParaRPr lang="en-SI"/>
          </a:p>
        </p:txBody>
      </p:sp>
      <p:grpSp>
        <p:nvGrpSpPr>
          <p:cNvPr id="7" name="Group 6">
            <a:extLst>
              <a:ext uri="{FF2B5EF4-FFF2-40B4-BE49-F238E27FC236}">
                <a16:creationId xmlns:a16="http://schemas.microsoft.com/office/drawing/2014/main" id="{4E1D70B3-02F0-8F31-D820-A0E6A21344A4}"/>
              </a:ext>
            </a:extLst>
          </p:cNvPr>
          <p:cNvGrpSpPr/>
          <p:nvPr/>
        </p:nvGrpSpPr>
        <p:grpSpPr>
          <a:xfrm>
            <a:off x="179523" y="6121210"/>
            <a:ext cx="6520219" cy="633095"/>
            <a:chOff x="519728" y="10058718"/>
            <a:chExt cx="6520219" cy="633095"/>
          </a:xfrm>
        </p:grpSpPr>
        <p:pic>
          <p:nvPicPr>
            <p:cNvPr id="8" name="Picture 7">
              <a:extLst>
                <a:ext uri="{FF2B5EF4-FFF2-40B4-BE49-F238E27FC236}">
                  <a16:creationId xmlns:a16="http://schemas.microsoft.com/office/drawing/2014/main" id="{958659CB-170E-598D-D8F7-587160668F88}"/>
                </a:ext>
              </a:extLst>
            </p:cNvPr>
            <p:cNvPicPr/>
            <p:nvPr userDrawn="1"/>
          </p:nvPicPr>
          <p:blipFill>
            <a:blip r:embed="rId20">
              <a:extLst>
                <a:ext uri="{28A0092B-C50C-407E-A947-70E740481C1C}">
                  <a14:useLocalDpi xmlns:a14="http://schemas.microsoft.com/office/drawing/2010/main" val="0"/>
                </a:ext>
              </a:extLst>
            </a:blip>
            <a:stretch>
              <a:fillRect/>
            </a:stretch>
          </p:blipFill>
          <p:spPr>
            <a:xfrm>
              <a:off x="519728" y="10058718"/>
              <a:ext cx="2218055" cy="633095"/>
            </a:xfrm>
            <a:prstGeom prst="rect">
              <a:avLst/>
            </a:prstGeom>
          </p:spPr>
        </p:pic>
        <p:sp>
          <p:nvSpPr>
            <p:cNvPr id="9" name="TextBox 8">
              <a:extLst>
                <a:ext uri="{FF2B5EF4-FFF2-40B4-BE49-F238E27FC236}">
                  <a16:creationId xmlns:a16="http://schemas.microsoft.com/office/drawing/2014/main" id="{D6C24609-BF50-1F34-D366-2FBD024B2016}"/>
                </a:ext>
              </a:extLst>
            </p:cNvPr>
            <p:cNvSpPr txBox="1"/>
            <p:nvPr userDrawn="1"/>
          </p:nvSpPr>
          <p:spPr>
            <a:xfrm>
              <a:off x="2796720" y="10142137"/>
              <a:ext cx="4243227" cy="461665"/>
            </a:xfrm>
            <a:prstGeom prst="rect">
              <a:avLst/>
            </a:prstGeom>
            <a:noFill/>
          </p:spPr>
          <p:txBody>
            <a:bodyPr wrap="square" rtlCol="0">
              <a:spAutoFit/>
            </a:bodyPr>
            <a:lstStyle/>
            <a:p>
              <a:r>
                <a:rPr lang="en-GB" sz="800" dirty="0"/>
                <a:t>Reference number: 618596-EPP-1-2020-1-SE-EPPKA2-CBHE-JP</a:t>
              </a:r>
              <a:br>
                <a:rPr lang="en-GB" sz="800" dirty="0"/>
              </a:br>
              <a:r>
                <a:rPr lang="en-GB" sz="800" dirty="0"/>
                <a:t>This publication [communication] reflects the views only of the authors, and the Commission cannot be held responsible for any use, which may be made of the information contained therein.</a:t>
              </a:r>
            </a:p>
          </p:txBody>
        </p:sp>
      </p:grpSp>
      <p:pic>
        <p:nvPicPr>
          <p:cNvPr id="10" name="Picture 9">
            <a:extLst>
              <a:ext uri="{FF2B5EF4-FFF2-40B4-BE49-F238E27FC236}">
                <a16:creationId xmlns:a16="http://schemas.microsoft.com/office/drawing/2014/main" id="{FDC89A0C-ED92-1BA7-2F02-CF892D603ED5}"/>
              </a:ext>
            </a:extLst>
          </p:cNvPr>
          <p:cNvPicPr>
            <a:picLocks noChangeAspect="1"/>
          </p:cNvPicPr>
          <p:nvPr/>
        </p:nvPicPr>
        <p:blipFill>
          <a:blip r:embed="rId21"/>
          <a:stretch>
            <a:fillRect/>
          </a:stretch>
        </p:blipFill>
        <p:spPr>
          <a:xfrm>
            <a:off x="11058439" y="5504807"/>
            <a:ext cx="1074143" cy="1309111"/>
          </a:xfrm>
          <a:prstGeom prst="rect">
            <a:avLst/>
          </a:prstGeom>
        </p:spPr>
      </p:pic>
    </p:spTree>
    <p:extLst>
      <p:ext uri="{BB962C8B-B14F-4D97-AF65-F5344CB8AC3E}">
        <p14:creationId xmlns:p14="http://schemas.microsoft.com/office/powerpoint/2010/main" val="35891420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6B0443-D53D-BF67-6401-0720BD8AF59B}"/>
              </a:ext>
            </a:extLst>
          </p:cNvPr>
          <p:cNvSpPr>
            <a:spLocks noGrp="1"/>
          </p:cNvSpPr>
          <p:nvPr>
            <p:ph type="ctrTitle"/>
          </p:nvPr>
        </p:nvSpPr>
        <p:spPr>
          <a:xfrm>
            <a:off x="417095" y="1146259"/>
            <a:ext cx="11357809" cy="2387600"/>
          </a:xfrm>
        </p:spPr>
        <p:txBody>
          <a:bodyPr>
            <a:normAutofit fontScale="90000"/>
          </a:bodyPr>
          <a:lstStyle/>
          <a:p>
            <a:r>
              <a:rPr lang="en-US" sz="6000" cap="all" dirty="0"/>
              <a:t>Learning of selected scales in </a:t>
            </a:r>
            <a:r>
              <a:rPr lang="en-US" sz="6000" dirty="0"/>
              <a:t>ALS</a:t>
            </a:r>
            <a:r>
              <a:rPr lang="sr-Latn-RS" sz="6000" dirty="0"/>
              <a:t>,</a:t>
            </a:r>
            <a:br>
              <a:rPr lang="en-US" sz="6000" dirty="0"/>
            </a:br>
            <a:r>
              <a:rPr lang="en-US" sz="6000" dirty="0"/>
              <a:t>PART 2 </a:t>
            </a:r>
            <a:endParaRPr lang="en-SI" dirty="0"/>
          </a:p>
        </p:txBody>
      </p:sp>
      <p:sp>
        <p:nvSpPr>
          <p:cNvPr id="4" name="Subtitle 2">
            <a:extLst>
              <a:ext uri="{FF2B5EF4-FFF2-40B4-BE49-F238E27FC236}">
                <a16:creationId xmlns:a16="http://schemas.microsoft.com/office/drawing/2014/main" id="{CEA12A3C-72F1-473A-9153-98194F86835F}"/>
              </a:ext>
            </a:extLst>
          </p:cNvPr>
          <p:cNvSpPr>
            <a:spLocks noGrp="1"/>
          </p:cNvSpPr>
          <p:nvPr>
            <p:ph type="subTitle" idx="1"/>
          </p:nvPr>
        </p:nvSpPr>
        <p:spPr>
          <a:xfrm>
            <a:off x="1524000" y="3602038"/>
            <a:ext cx="9144000" cy="633095"/>
          </a:xfrm>
        </p:spPr>
        <p:txBody>
          <a:bodyPr>
            <a:normAutofit fontScale="92500" lnSpcReduction="20000"/>
          </a:bodyPr>
          <a:lstStyle/>
          <a:p>
            <a:br>
              <a:rPr lang="en-SE" dirty="0"/>
            </a:br>
            <a:r>
              <a:rPr lang="sl-SI" dirty="0"/>
              <a:t>GP</a:t>
            </a:r>
            <a:r>
              <a:rPr lang="en-US" dirty="0"/>
              <a:t>2</a:t>
            </a:r>
            <a:r>
              <a:rPr lang="sl-SI" dirty="0"/>
              <a:t> - </a:t>
            </a:r>
            <a:r>
              <a:rPr lang="en-US" dirty="0"/>
              <a:t>Clinical assessment and outcome measurement</a:t>
            </a:r>
            <a:endParaRPr lang="en-SE" dirty="0"/>
          </a:p>
        </p:txBody>
      </p:sp>
      <p:sp>
        <p:nvSpPr>
          <p:cNvPr id="5" name="Subtitle 2">
            <a:extLst>
              <a:ext uri="{FF2B5EF4-FFF2-40B4-BE49-F238E27FC236}">
                <a16:creationId xmlns:a16="http://schemas.microsoft.com/office/drawing/2014/main" id="{E4B6BCF2-56FF-48CD-9252-A4A3FA36A93D}"/>
              </a:ext>
            </a:extLst>
          </p:cNvPr>
          <p:cNvSpPr txBox="1">
            <a:spLocks/>
          </p:cNvSpPr>
          <p:nvPr/>
        </p:nvSpPr>
        <p:spPr>
          <a:xfrm>
            <a:off x="1696949" y="4327208"/>
            <a:ext cx="9144000" cy="13649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Zvezdan</a:t>
            </a: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Pirto</a:t>
            </a:r>
            <a:r>
              <a:rPr kumimoji="0" lang="sr-Latn-RS" sz="2400" b="0" i="0" u="none" strike="noStrike" kern="1200" cap="none" spc="0" normalizeH="0" baseline="0" noProof="0" dirty="0">
                <a:ln>
                  <a:noFill/>
                </a:ln>
                <a:solidFill>
                  <a:prstClr val="black"/>
                </a:solidFill>
                <a:effectLst/>
                <a:uLnTx/>
                <a:uFillTx/>
                <a:latin typeface="Calibri" panose="020F0502020204030204"/>
                <a:ea typeface="+mn-ea"/>
                <a:cs typeface="+mn-cs"/>
              </a:rPr>
              <a:t>š</a:t>
            </a:r>
            <a:r>
              <a:rPr kumimoji="0" lang="en-GB" sz="2400" b="0" i="0" u="none" strike="noStrike" kern="1200" cap="none" spc="0" normalizeH="0" baseline="0" noProof="0" dirty="0" err="1">
                <a:ln>
                  <a:noFill/>
                </a:ln>
                <a:solidFill>
                  <a:prstClr val="black"/>
                </a:solidFill>
                <a:effectLst/>
                <a:uLnTx/>
                <a:uFillTx/>
                <a:latin typeface="Calibri" panose="020F0502020204030204"/>
                <a:ea typeface="+mn-ea"/>
                <a:cs typeface="+mn-cs"/>
              </a:rPr>
              <a:t>ek</a:t>
            </a:r>
            <a:b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en-GB" sz="2400" b="0" i="0" u="none" strike="noStrike" kern="1200" cap="none" spc="0" normalizeH="0" baseline="0" noProof="0" dirty="0">
                <a:ln>
                  <a:noFill/>
                </a:ln>
                <a:solidFill>
                  <a:prstClr val="black"/>
                </a:solidFill>
                <a:effectLst/>
                <a:uLnTx/>
                <a:uFillTx/>
                <a:latin typeface="Calibri" panose="020F0502020204030204"/>
                <a:ea typeface="+mn-ea"/>
                <a:cs typeface="+mn-cs"/>
              </a:rPr>
              <a:t>University of Ljubljana</a:t>
            </a:r>
          </a:p>
        </p:txBody>
      </p:sp>
    </p:spTree>
    <p:extLst>
      <p:ext uri="{BB962C8B-B14F-4D97-AF65-F5344CB8AC3E}">
        <p14:creationId xmlns:p14="http://schemas.microsoft.com/office/powerpoint/2010/main" val="2840582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70979-F9DE-747A-C806-6FDFEA8A956C}"/>
              </a:ext>
            </a:extLst>
          </p:cNvPr>
          <p:cNvSpPr>
            <a:spLocks noGrp="1"/>
          </p:cNvSpPr>
          <p:nvPr>
            <p:ph type="title"/>
          </p:nvPr>
        </p:nvSpPr>
        <p:spPr>
          <a:xfrm>
            <a:off x="838200" y="365126"/>
            <a:ext cx="10515600" cy="414364"/>
          </a:xfrm>
        </p:spPr>
        <p:txBody>
          <a:bodyPr>
            <a:normAutofit fontScale="90000"/>
          </a:bodyPr>
          <a:lstStyle/>
          <a:p>
            <a:pPr algn="ctr"/>
            <a:r>
              <a:rPr lang="en-SI" dirty="0">
                <a:solidFill>
                  <a:srgbClr val="C00000"/>
                </a:solidFill>
              </a:rPr>
              <a:t>Scoring of items – cognitive domain</a:t>
            </a:r>
            <a:endParaRPr lang="en-SI" dirty="0"/>
          </a:p>
        </p:txBody>
      </p:sp>
      <p:sp>
        <p:nvSpPr>
          <p:cNvPr id="3" name="Content Placeholder 2">
            <a:extLst>
              <a:ext uri="{FF2B5EF4-FFF2-40B4-BE49-F238E27FC236}">
                <a16:creationId xmlns:a16="http://schemas.microsoft.com/office/drawing/2014/main" id="{D819105A-98C3-7553-A88C-88C2111E85F8}"/>
              </a:ext>
            </a:extLst>
          </p:cNvPr>
          <p:cNvSpPr>
            <a:spLocks noGrp="1"/>
          </p:cNvSpPr>
          <p:nvPr>
            <p:ph idx="1"/>
          </p:nvPr>
        </p:nvSpPr>
        <p:spPr>
          <a:xfrm>
            <a:off x="838200" y="864068"/>
            <a:ext cx="10515600" cy="5628806"/>
          </a:xfrm>
        </p:spPr>
        <p:txBody>
          <a:bodyPr>
            <a:normAutofit fontScale="40000" lnSpcReduction="20000"/>
          </a:bodyPr>
          <a:lstStyle/>
          <a:p>
            <a:pPr marL="0" indent="0">
              <a:buNone/>
            </a:pPr>
            <a:r>
              <a:rPr lang="en-GB" sz="3400" b="1" dirty="0"/>
              <a:t>4. Immediate and Delayed Recall Tasks (Memory):</a:t>
            </a:r>
          </a:p>
          <a:p>
            <a:pPr>
              <a:buFont typeface="Arial" panose="020B0604020202020204" pitchFamily="34" charset="0"/>
              <a:buChar char="•"/>
            </a:pPr>
            <a:r>
              <a:rPr lang="en-GB" sz="3400" b="1" dirty="0"/>
              <a:t>Task Description:</a:t>
            </a:r>
            <a:r>
              <a:rPr lang="en-GB" sz="3400" dirty="0"/>
              <a:t> Patients are asked to remember a list of words  immediately after presentation and again after a delay.</a:t>
            </a:r>
          </a:p>
          <a:p>
            <a:pPr>
              <a:buFont typeface="Arial" panose="020B0604020202020204" pitchFamily="34" charset="0"/>
              <a:buChar char="•"/>
            </a:pPr>
            <a:r>
              <a:rPr lang="en-GB" sz="3400" b="1" dirty="0"/>
              <a:t>Scoring:</a:t>
            </a:r>
            <a:r>
              <a:rPr lang="en-GB" sz="3400" dirty="0"/>
              <a:t> Scoring is based on the number of words or items recalled correctly:</a:t>
            </a:r>
          </a:p>
          <a:p>
            <a:pPr marL="742950" lvl="1" indent="-285750">
              <a:buFont typeface="Arial" panose="020B0604020202020204" pitchFamily="34" charset="0"/>
              <a:buChar char="•"/>
            </a:pPr>
            <a:r>
              <a:rPr lang="en-GB" sz="3400" b="1" dirty="0"/>
              <a:t>0 points:</a:t>
            </a:r>
            <a:r>
              <a:rPr lang="en-GB" sz="3400" dirty="0"/>
              <a:t> Severe impairment (e.g., recalling few or no items).</a:t>
            </a:r>
          </a:p>
          <a:p>
            <a:pPr marL="742950" lvl="1" indent="-285750">
              <a:buFont typeface="Arial" panose="020B0604020202020204" pitchFamily="34" charset="0"/>
              <a:buChar char="•"/>
            </a:pPr>
            <a:r>
              <a:rPr lang="en-GB" sz="3400" b="1" dirty="0"/>
              <a:t>1 point:</a:t>
            </a:r>
            <a:r>
              <a:rPr lang="en-GB" sz="3400" dirty="0"/>
              <a:t> Moderate impairment (e.g., recalling some items but forgetting others).</a:t>
            </a:r>
          </a:p>
          <a:p>
            <a:pPr marL="742950" lvl="1" indent="-285750">
              <a:buFont typeface="Arial" panose="020B0604020202020204" pitchFamily="34" charset="0"/>
              <a:buChar char="•"/>
            </a:pPr>
            <a:r>
              <a:rPr lang="en-GB" sz="3400" b="1" dirty="0"/>
              <a:t>2 points:</a:t>
            </a:r>
            <a:r>
              <a:rPr lang="en-GB" sz="3400" dirty="0"/>
              <a:t> Mild impairment (e.g., recalling most items but with some difficulty).</a:t>
            </a:r>
          </a:p>
          <a:p>
            <a:pPr marL="742950" lvl="1" indent="-285750">
              <a:buFont typeface="Arial" panose="020B0604020202020204" pitchFamily="34" charset="0"/>
              <a:buChar char="•"/>
            </a:pPr>
            <a:r>
              <a:rPr lang="en-GB" sz="3400" b="1" dirty="0"/>
              <a:t>3 points:</a:t>
            </a:r>
            <a:r>
              <a:rPr lang="en-GB" sz="3400" dirty="0"/>
              <a:t> No impairment (e.g., recalling all items correctly).</a:t>
            </a:r>
          </a:p>
          <a:p>
            <a:pPr marL="457200" lvl="1" indent="0">
              <a:buNone/>
            </a:pPr>
            <a:endParaRPr lang="en-GB" sz="3400" dirty="0"/>
          </a:p>
          <a:p>
            <a:pPr marL="0" indent="0">
              <a:buNone/>
            </a:pPr>
            <a:r>
              <a:rPr lang="en-GB" sz="3400" b="1" dirty="0"/>
              <a:t>5. Digit Span Task (Attention):</a:t>
            </a:r>
          </a:p>
          <a:p>
            <a:pPr>
              <a:buFont typeface="Arial" panose="020B0604020202020204" pitchFamily="34" charset="0"/>
              <a:buChar char="•"/>
            </a:pPr>
            <a:r>
              <a:rPr lang="en-GB" sz="3400" b="1" dirty="0"/>
              <a:t>Task Description:</a:t>
            </a:r>
            <a:r>
              <a:rPr lang="en-GB" sz="3400" dirty="0"/>
              <a:t> Patients are asked to repeat a sequence of numbers either forward or in reverse order (backward).</a:t>
            </a:r>
          </a:p>
          <a:p>
            <a:pPr>
              <a:buFont typeface="Arial" panose="020B0604020202020204" pitchFamily="34" charset="0"/>
              <a:buChar char="•"/>
            </a:pPr>
            <a:r>
              <a:rPr lang="en-GB" sz="3400" b="1" dirty="0"/>
              <a:t>Scoring:</a:t>
            </a:r>
            <a:r>
              <a:rPr lang="en-GB" sz="3400" dirty="0"/>
              <a:t> Points are awarded based on the number of correct sequences repeated:</a:t>
            </a:r>
          </a:p>
          <a:p>
            <a:pPr marL="742950" lvl="1" indent="-285750">
              <a:buFont typeface="Arial" panose="020B0604020202020204" pitchFamily="34" charset="0"/>
              <a:buChar char="•"/>
            </a:pPr>
            <a:r>
              <a:rPr lang="en-GB" sz="3400" b="1" dirty="0"/>
              <a:t>0 points:</a:t>
            </a:r>
            <a:r>
              <a:rPr lang="en-GB" sz="3400" dirty="0"/>
              <a:t> Severe impairment (e.g., unable to repeat even simple sequences).</a:t>
            </a:r>
          </a:p>
          <a:p>
            <a:pPr marL="742950" lvl="1" indent="-285750">
              <a:buFont typeface="Arial" panose="020B0604020202020204" pitchFamily="34" charset="0"/>
              <a:buChar char="•"/>
            </a:pPr>
            <a:r>
              <a:rPr lang="en-GB" sz="3400" b="1" dirty="0"/>
              <a:t>1 point:</a:t>
            </a:r>
            <a:r>
              <a:rPr lang="en-GB" sz="3400" dirty="0"/>
              <a:t> Moderate impairment (e.g., able to repeat shorter sequences but not longer ones).</a:t>
            </a:r>
          </a:p>
          <a:p>
            <a:pPr marL="742950" lvl="1" indent="-285750">
              <a:buFont typeface="Arial" panose="020B0604020202020204" pitchFamily="34" charset="0"/>
              <a:buChar char="•"/>
            </a:pPr>
            <a:r>
              <a:rPr lang="en-GB" sz="3400" b="1" dirty="0"/>
              <a:t>2 points:</a:t>
            </a:r>
            <a:r>
              <a:rPr lang="en-GB" sz="3400" dirty="0"/>
              <a:t> Mild impairment (e.g., able to repeat most sequences with occasional errors).</a:t>
            </a:r>
          </a:p>
          <a:p>
            <a:pPr marL="742950" lvl="1" indent="-285750">
              <a:buFont typeface="Arial" panose="020B0604020202020204" pitchFamily="34" charset="0"/>
              <a:buChar char="•"/>
            </a:pPr>
            <a:r>
              <a:rPr lang="en-GB" sz="3400" b="1" dirty="0"/>
              <a:t>3 points:</a:t>
            </a:r>
            <a:r>
              <a:rPr lang="en-GB" sz="3400" dirty="0"/>
              <a:t> No impairment (e.g., able to repeat all sequences correctly).</a:t>
            </a:r>
          </a:p>
          <a:p>
            <a:pPr marL="457200" lvl="1" indent="0">
              <a:buNone/>
            </a:pPr>
            <a:endParaRPr lang="en-GB" sz="3400" dirty="0"/>
          </a:p>
          <a:p>
            <a:pPr marL="0" indent="0">
              <a:buNone/>
            </a:pPr>
            <a:r>
              <a:rPr lang="en-GB" sz="3400" b="1" dirty="0"/>
              <a:t>6. Figure Copying Task (Visuospatial Skills):</a:t>
            </a:r>
          </a:p>
          <a:p>
            <a:pPr>
              <a:buFont typeface="Arial" panose="020B0604020202020204" pitchFamily="34" charset="0"/>
              <a:buChar char="•"/>
            </a:pPr>
            <a:r>
              <a:rPr lang="en-GB" sz="3400" b="1" dirty="0"/>
              <a:t>Task Description:</a:t>
            </a:r>
            <a:r>
              <a:rPr lang="en-GB" sz="3400" dirty="0"/>
              <a:t> Patients are asked to copy complex geometric figures accurately.</a:t>
            </a:r>
          </a:p>
          <a:p>
            <a:pPr>
              <a:buFont typeface="Arial" panose="020B0604020202020204" pitchFamily="34" charset="0"/>
              <a:buChar char="•"/>
            </a:pPr>
            <a:r>
              <a:rPr lang="en-GB" sz="3400" b="1" dirty="0"/>
              <a:t>Scoring:</a:t>
            </a:r>
            <a:r>
              <a:rPr lang="en-GB" sz="3400" dirty="0"/>
              <a:t> Points are based on the accuracy and completeness of the copied figure:</a:t>
            </a:r>
          </a:p>
          <a:p>
            <a:pPr marL="742950" lvl="1" indent="-285750">
              <a:buFont typeface="Arial" panose="020B0604020202020204" pitchFamily="34" charset="0"/>
              <a:buChar char="•"/>
            </a:pPr>
            <a:r>
              <a:rPr lang="en-GB" sz="3400" b="1" dirty="0"/>
              <a:t>0 points:</a:t>
            </a:r>
            <a:r>
              <a:rPr lang="en-GB" sz="3400" dirty="0"/>
              <a:t> Severe impairment (e.g., significant distortion or inability to complete the figure).</a:t>
            </a:r>
          </a:p>
          <a:p>
            <a:pPr marL="742950" lvl="1" indent="-285750">
              <a:buFont typeface="Arial" panose="020B0604020202020204" pitchFamily="34" charset="0"/>
              <a:buChar char="•"/>
            </a:pPr>
            <a:r>
              <a:rPr lang="en-GB" sz="3400" b="1" dirty="0"/>
              <a:t>1 point:</a:t>
            </a:r>
            <a:r>
              <a:rPr lang="en-GB" sz="3400" dirty="0"/>
              <a:t> Moderate impairment (e.g., partial completion with notable errors).</a:t>
            </a:r>
          </a:p>
          <a:p>
            <a:pPr marL="742950" lvl="1" indent="-285750">
              <a:buFont typeface="Arial" panose="020B0604020202020204" pitchFamily="34" charset="0"/>
              <a:buChar char="•"/>
            </a:pPr>
            <a:r>
              <a:rPr lang="en-GB" sz="3400" b="1" dirty="0"/>
              <a:t>2 points:</a:t>
            </a:r>
            <a:r>
              <a:rPr lang="en-GB" sz="3400" dirty="0"/>
              <a:t> Mild impairment (e.g., mostly accurate with minor errors).</a:t>
            </a:r>
          </a:p>
          <a:p>
            <a:pPr marL="742950" lvl="1" indent="-285750">
              <a:buFont typeface="Arial" panose="020B0604020202020204" pitchFamily="34" charset="0"/>
              <a:buChar char="•"/>
            </a:pPr>
            <a:r>
              <a:rPr lang="en-GB" sz="3400" b="1" dirty="0"/>
              <a:t>3 points:</a:t>
            </a:r>
            <a:r>
              <a:rPr lang="en-GB" sz="3400" dirty="0"/>
              <a:t> No impairment (e.g., figure copied accurately).</a:t>
            </a:r>
          </a:p>
          <a:p>
            <a:endParaRPr lang="en-SI" dirty="0"/>
          </a:p>
        </p:txBody>
      </p:sp>
    </p:spTree>
    <p:extLst>
      <p:ext uri="{BB962C8B-B14F-4D97-AF65-F5344CB8AC3E}">
        <p14:creationId xmlns:p14="http://schemas.microsoft.com/office/powerpoint/2010/main" val="655666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000CE-B456-5DDC-7852-DC5031870C0B}"/>
              </a:ext>
            </a:extLst>
          </p:cNvPr>
          <p:cNvSpPr>
            <a:spLocks noGrp="1"/>
          </p:cNvSpPr>
          <p:nvPr>
            <p:ph type="title"/>
          </p:nvPr>
        </p:nvSpPr>
        <p:spPr/>
        <p:txBody>
          <a:bodyPr/>
          <a:lstStyle/>
          <a:p>
            <a:pPr algn="ctr"/>
            <a:r>
              <a:rPr lang="en-GB" dirty="0" err="1">
                <a:solidFill>
                  <a:srgbClr val="C00000"/>
                </a:solidFill>
              </a:rPr>
              <a:t>Behavioral</a:t>
            </a:r>
            <a:r>
              <a:rPr lang="en-GB" dirty="0">
                <a:solidFill>
                  <a:srgbClr val="C00000"/>
                </a:solidFill>
              </a:rPr>
              <a:t> Section</a:t>
            </a:r>
            <a:endParaRPr lang="en-SI" dirty="0">
              <a:solidFill>
                <a:srgbClr val="C00000"/>
              </a:solidFill>
            </a:endParaRPr>
          </a:p>
        </p:txBody>
      </p:sp>
      <p:sp>
        <p:nvSpPr>
          <p:cNvPr id="3" name="Content Placeholder 2">
            <a:extLst>
              <a:ext uri="{FF2B5EF4-FFF2-40B4-BE49-F238E27FC236}">
                <a16:creationId xmlns:a16="http://schemas.microsoft.com/office/drawing/2014/main" id="{102659CE-4C4F-F370-EAB8-B7EC61F24DA6}"/>
              </a:ext>
            </a:extLst>
          </p:cNvPr>
          <p:cNvSpPr>
            <a:spLocks noGrp="1"/>
          </p:cNvSpPr>
          <p:nvPr>
            <p:ph idx="1"/>
          </p:nvPr>
        </p:nvSpPr>
        <p:spPr>
          <a:xfrm>
            <a:off x="542801" y="1466098"/>
            <a:ext cx="11452486" cy="4486275"/>
          </a:xfrm>
        </p:spPr>
        <p:txBody>
          <a:bodyPr>
            <a:normAutofit fontScale="85000" lnSpcReduction="20000"/>
          </a:bodyPr>
          <a:lstStyle/>
          <a:p>
            <a:pPr marL="0" indent="0">
              <a:buNone/>
            </a:pPr>
            <a:r>
              <a:rPr lang="en-GB" b="1" dirty="0"/>
              <a:t>Caregiver Questionnaire:</a:t>
            </a:r>
            <a:endParaRPr lang="en-GB" dirty="0"/>
          </a:p>
          <a:p>
            <a:pPr marL="742950" lvl="1" indent="-285750">
              <a:buFont typeface="Arial" panose="020B0604020202020204" pitchFamily="34" charset="0"/>
              <a:buChar char="•"/>
            </a:pPr>
            <a:r>
              <a:rPr lang="en-GB" dirty="0"/>
              <a:t>Consists of a series of questions about observed changes in the patient's </a:t>
            </a:r>
            <a:r>
              <a:rPr lang="en-GB" dirty="0" err="1"/>
              <a:t>behavior</a:t>
            </a:r>
            <a:r>
              <a:rPr lang="en-GB" dirty="0"/>
              <a:t> &amp; personality.</a:t>
            </a:r>
          </a:p>
          <a:p>
            <a:pPr marL="742950" lvl="1" indent="-285750">
              <a:buFont typeface="Arial" panose="020B0604020202020204" pitchFamily="34" charset="0"/>
              <a:buChar char="•"/>
            </a:pPr>
            <a:r>
              <a:rPr lang="en-GB" dirty="0"/>
              <a:t>Examples include questions on changes in social interaction, emotional responses, and ritualistic </a:t>
            </a:r>
            <a:r>
              <a:rPr lang="en-GB" dirty="0" err="1"/>
              <a:t>behaviors</a:t>
            </a:r>
            <a:r>
              <a:rPr lang="en-GB" dirty="0"/>
              <a:t>.</a:t>
            </a:r>
          </a:p>
          <a:p>
            <a:pPr marL="457200" lvl="1" indent="0">
              <a:buNone/>
            </a:pPr>
            <a:endParaRPr lang="en-GB" dirty="0"/>
          </a:p>
          <a:p>
            <a:pPr marL="0" indent="0">
              <a:buNone/>
            </a:pPr>
            <a:r>
              <a:rPr lang="en-GB" b="1" dirty="0"/>
              <a:t>Key </a:t>
            </a:r>
            <a:r>
              <a:rPr lang="en-GB" b="1" dirty="0" err="1"/>
              <a:t>Behavioral</a:t>
            </a:r>
            <a:r>
              <a:rPr lang="en-GB" b="1" dirty="0"/>
              <a:t> Symptoms Assessed:</a:t>
            </a:r>
            <a:endParaRPr lang="en-GB" dirty="0"/>
          </a:p>
          <a:p>
            <a:pPr marL="742950" lvl="1" indent="-285750">
              <a:buFont typeface="Arial" panose="020B0604020202020204" pitchFamily="34" charset="0"/>
              <a:buChar char="•"/>
            </a:pPr>
            <a:r>
              <a:rPr lang="en-GB" dirty="0"/>
              <a:t>Apathy</a:t>
            </a:r>
          </a:p>
          <a:p>
            <a:pPr marL="742950" lvl="1" indent="-285750">
              <a:buFont typeface="Arial" panose="020B0604020202020204" pitchFamily="34" charset="0"/>
              <a:buChar char="•"/>
            </a:pPr>
            <a:r>
              <a:rPr lang="en-GB" dirty="0" err="1"/>
              <a:t>DisinhibitionCompulsivity</a:t>
            </a:r>
            <a:endParaRPr lang="en-GB" dirty="0"/>
          </a:p>
          <a:p>
            <a:pPr marL="742950" lvl="1" indent="-285750">
              <a:buFont typeface="Arial" panose="020B0604020202020204" pitchFamily="34" charset="0"/>
              <a:buChar char="•"/>
            </a:pPr>
            <a:r>
              <a:rPr lang="en-GB" dirty="0"/>
              <a:t>Depression and Anxiety</a:t>
            </a:r>
          </a:p>
          <a:p>
            <a:pPr marL="742950" lvl="1" indent="-285750">
              <a:buFont typeface="Arial" panose="020B0604020202020204" pitchFamily="34" charset="0"/>
              <a:buChar char="•"/>
            </a:pPr>
            <a:r>
              <a:rPr lang="en-GB" dirty="0"/>
              <a:t>Delusions and Hallucinations</a:t>
            </a:r>
          </a:p>
          <a:p>
            <a:pPr marL="742950" lvl="1" indent="-285750">
              <a:buFont typeface="Arial" panose="020B0604020202020204" pitchFamily="34" charset="0"/>
              <a:buChar char="•"/>
            </a:pPr>
            <a:r>
              <a:rPr lang="en-GB" dirty="0"/>
              <a:t>Changes in Eating </a:t>
            </a:r>
            <a:r>
              <a:rPr lang="en-GB" dirty="0" err="1"/>
              <a:t>Behavior</a:t>
            </a:r>
            <a:r>
              <a:rPr lang="en-GB" dirty="0"/>
              <a:t>:</a:t>
            </a:r>
          </a:p>
          <a:p>
            <a:pPr marL="742950" lvl="1" indent="-285750">
              <a:buFont typeface="Arial" panose="020B0604020202020204" pitchFamily="34" charset="0"/>
              <a:buChar char="•"/>
            </a:pPr>
            <a:endParaRPr lang="en-GB" dirty="0"/>
          </a:p>
          <a:p>
            <a:pPr marL="0" indent="0">
              <a:buNone/>
            </a:pPr>
            <a:r>
              <a:rPr lang="en-GB" b="1" dirty="0"/>
              <a:t>Scoring and Interpretation:</a:t>
            </a:r>
            <a:endParaRPr lang="en-GB" dirty="0"/>
          </a:p>
          <a:p>
            <a:pPr marL="742950" lvl="1" indent="-285750">
              <a:buFont typeface="Arial" panose="020B0604020202020204" pitchFamily="34" charset="0"/>
              <a:buChar char="•"/>
            </a:pPr>
            <a:r>
              <a:rPr lang="en-GB" dirty="0" err="1"/>
              <a:t>Behavioral</a:t>
            </a:r>
            <a:r>
              <a:rPr lang="en-GB" dirty="0"/>
              <a:t> changes rated on a scale (e.g., never, sometimes, often).</a:t>
            </a:r>
          </a:p>
          <a:p>
            <a:pPr marL="742950" lvl="1" indent="-285750">
              <a:buFont typeface="Arial" panose="020B0604020202020204" pitchFamily="34" charset="0"/>
              <a:buChar char="•"/>
            </a:pPr>
            <a:r>
              <a:rPr lang="en-GB" dirty="0"/>
              <a:t>Higher scores suggest more significant </a:t>
            </a:r>
            <a:r>
              <a:rPr lang="en-GB" dirty="0" err="1"/>
              <a:t>behavioral</a:t>
            </a:r>
            <a:r>
              <a:rPr lang="en-GB" dirty="0"/>
              <a:t> disturbances, which may necessitate intervention.</a:t>
            </a:r>
          </a:p>
          <a:p>
            <a:endParaRPr lang="en-SI" dirty="0"/>
          </a:p>
        </p:txBody>
      </p:sp>
    </p:spTree>
    <p:extLst>
      <p:ext uri="{BB962C8B-B14F-4D97-AF65-F5344CB8AC3E}">
        <p14:creationId xmlns:p14="http://schemas.microsoft.com/office/powerpoint/2010/main" val="3324082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000CE-B456-5DDC-7852-DC5031870C0B}"/>
              </a:ext>
            </a:extLst>
          </p:cNvPr>
          <p:cNvSpPr>
            <a:spLocks noGrp="1"/>
          </p:cNvSpPr>
          <p:nvPr>
            <p:ph type="title"/>
          </p:nvPr>
        </p:nvSpPr>
        <p:spPr/>
        <p:txBody>
          <a:bodyPr/>
          <a:lstStyle/>
          <a:p>
            <a:pPr algn="ctr"/>
            <a:r>
              <a:rPr lang="en-GB" dirty="0">
                <a:solidFill>
                  <a:srgbClr val="C00000"/>
                </a:solidFill>
              </a:rPr>
              <a:t>Structure of </a:t>
            </a:r>
            <a:r>
              <a:rPr lang="en-GB" dirty="0" err="1">
                <a:solidFill>
                  <a:srgbClr val="C00000"/>
                </a:solidFill>
              </a:rPr>
              <a:t>Behavioral</a:t>
            </a:r>
            <a:r>
              <a:rPr lang="en-GB" dirty="0">
                <a:solidFill>
                  <a:srgbClr val="C00000"/>
                </a:solidFill>
              </a:rPr>
              <a:t> Section</a:t>
            </a:r>
            <a:br>
              <a:rPr lang="en-GB" b="1" dirty="0"/>
            </a:br>
            <a:endParaRPr lang="en-SI" dirty="0"/>
          </a:p>
        </p:txBody>
      </p:sp>
      <p:sp>
        <p:nvSpPr>
          <p:cNvPr id="3" name="Content Placeholder 2">
            <a:extLst>
              <a:ext uri="{FF2B5EF4-FFF2-40B4-BE49-F238E27FC236}">
                <a16:creationId xmlns:a16="http://schemas.microsoft.com/office/drawing/2014/main" id="{102659CE-4C4F-F370-EAB8-B7EC61F24DA6}"/>
              </a:ext>
            </a:extLst>
          </p:cNvPr>
          <p:cNvSpPr>
            <a:spLocks noGrp="1"/>
          </p:cNvSpPr>
          <p:nvPr>
            <p:ph idx="1"/>
          </p:nvPr>
        </p:nvSpPr>
        <p:spPr>
          <a:xfrm>
            <a:off x="838200" y="1102591"/>
            <a:ext cx="10515600" cy="4200037"/>
          </a:xfrm>
        </p:spPr>
        <p:txBody>
          <a:bodyPr>
            <a:normAutofit fontScale="70000" lnSpcReduction="20000"/>
          </a:bodyPr>
          <a:lstStyle/>
          <a:p>
            <a:pPr>
              <a:buFont typeface="+mj-lt"/>
              <a:buAutoNum type="arabicPeriod"/>
            </a:pPr>
            <a:r>
              <a:rPr lang="en-GB" b="1" dirty="0"/>
              <a:t>Apathy:</a:t>
            </a:r>
            <a:endParaRPr lang="en-GB" dirty="0"/>
          </a:p>
          <a:p>
            <a:pPr marL="742950" lvl="1" indent="-285750">
              <a:buFont typeface="+mj-lt"/>
              <a:buAutoNum type="arabicPeriod"/>
            </a:pPr>
            <a:r>
              <a:rPr lang="en-GB" b="1" dirty="0"/>
              <a:t>Description:</a:t>
            </a:r>
            <a:r>
              <a:rPr lang="en-GB" dirty="0"/>
              <a:t> Measures the patient's lack of motivation, enthusiasm, or concern about activities and events.</a:t>
            </a:r>
          </a:p>
          <a:p>
            <a:pPr marL="742950" lvl="1" indent="-285750">
              <a:buFont typeface="+mj-lt"/>
              <a:buAutoNum type="arabicPeriod"/>
            </a:pPr>
            <a:r>
              <a:rPr lang="en-GB" b="1" dirty="0"/>
              <a:t>Assessment Questions:</a:t>
            </a:r>
            <a:r>
              <a:rPr lang="en-GB" dirty="0"/>
              <a:t> Patients or caregivers are asked about the patient's interest in hobbies, social interactions, or engagement in daily activities.</a:t>
            </a:r>
          </a:p>
          <a:p>
            <a:pPr marL="742950" lvl="1" indent="-285750">
              <a:buFont typeface="+mj-lt"/>
              <a:buAutoNum type="arabicPeriod"/>
            </a:pPr>
            <a:r>
              <a:rPr lang="en-GB" b="1" dirty="0"/>
              <a:t>Scoring:</a:t>
            </a:r>
            <a:r>
              <a:rPr lang="en-GB" dirty="0"/>
              <a:t> Typically scored on a Likert scale (e.g., 0-3) based on frequency and severity of apathetic </a:t>
            </a:r>
            <a:r>
              <a:rPr lang="en-GB" dirty="0" err="1"/>
              <a:t>behaviors</a:t>
            </a:r>
            <a:r>
              <a:rPr lang="en-GB" dirty="0"/>
              <a:t>.</a:t>
            </a:r>
          </a:p>
          <a:p>
            <a:pPr>
              <a:buFont typeface="+mj-lt"/>
              <a:buAutoNum type="arabicPeriod"/>
            </a:pPr>
            <a:r>
              <a:rPr lang="en-GB" b="1" dirty="0"/>
              <a:t>Disinhibition:</a:t>
            </a:r>
            <a:endParaRPr lang="en-GB" dirty="0"/>
          </a:p>
          <a:p>
            <a:pPr marL="742950" lvl="1" indent="-285750">
              <a:buFont typeface="+mj-lt"/>
              <a:buAutoNum type="arabicPeriod"/>
            </a:pPr>
            <a:r>
              <a:rPr lang="en-GB" b="1" dirty="0"/>
              <a:t>Description:</a:t>
            </a:r>
            <a:r>
              <a:rPr lang="en-GB" dirty="0"/>
              <a:t> Evaluates the presence of socially inappropriate </a:t>
            </a:r>
            <a:r>
              <a:rPr lang="en-GB" dirty="0" err="1"/>
              <a:t>behavior</a:t>
            </a:r>
            <a:r>
              <a:rPr lang="en-GB" dirty="0"/>
              <a:t>, impulsivity, or loss of restraint.</a:t>
            </a:r>
          </a:p>
          <a:p>
            <a:pPr marL="742950" lvl="1" indent="-285750">
              <a:buFont typeface="+mj-lt"/>
              <a:buAutoNum type="arabicPeriod"/>
            </a:pPr>
            <a:r>
              <a:rPr lang="en-GB" b="1" dirty="0"/>
              <a:t>Assessment Questions:</a:t>
            </a:r>
            <a:r>
              <a:rPr lang="en-GB" dirty="0"/>
              <a:t> Focus on instances of inappropriate remarks, impulsive actions, or failure to adhere to social norms.</a:t>
            </a:r>
          </a:p>
          <a:p>
            <a:pPr marL="742950" lvl="1" indent="-285750">
              <a:buFont typeface="+mj-lt"/>
              <a:buAutoNum type="arabicPeriod"/>
            </a:pPr>
            <a:r>
              <a:rPr lang="en-GB" b="1" dirty="0"/>
              <a:t>Scoring:</a:t>
            </a:r>
            <a:r>
              <a:rPr lang="en-GB" dirty="0"/>
              <a:t> Similar Likert scale used to quantify the </a:t>
            </a:r>
            <a:r>
              <a:rPr lang="en-GB" dirty="0" err="1"/>
              <a:t>behavior</a:t>
            </a:r>
            <a:r>
              <a:rPr lang="en-GB" dirty="0"/>
              <a:t>, with scores reflecting the extent and frequency of disinhibited actions.</a:t>
            </a:r>
          </a:p>
          <a:p>
            <a:pPr>
              <a:buFont typeface="+mj-lt"/>
              <a:buAutoNum type="arabicPeriod"/>
            </a:pPr>
            <a:r>
              <a:rPr lang="en-GB" b="1" dirty="0"/>
              <a:t>Irritability and Aggression:</a:t>
            </a:r>
            <a:endParaRPr lang="en-GB" dirty="0"/>
          </a:p>
          <a:p>
            <a:pPr marL="742950" lvl="1" indent="-285750">
              <a:buFont typeface="+mj-lt"/>
              <a:buAutoNum type="arabicPeriod"/>
            </a:pPr>
            <a:r>
              <a:rPr lang="en-GB" b="1" dirty="0"/>
              <a:t>Description:</a:t>
            </a:r>
            <a:r>
              <a:rPr lang="en-GB" dirty="0"/>
              <a:t> Assesses levels of irritability, anger, or aggressive </a:t>
            </a:r>
            <a:r>
              <a:rPr lang="en-GB" dirty="0" err="1"/>
              <a:t>behaviors</a:t>
            </a:r>
            <a:r>
              <a:rPr lang="en-GB" dirty="0"/>
              <a:t>.</a:t>
            </a:r>
          </a:p>
          <a:p>
            <a:pPr marL="742950" lvl="1" indent="-285750">
              <a:buFont typeface="+mj-lt"/>
              <a:buAutoNum type="arabicPeriod"/>
            </a:pPr>
            <a:r>
              <a:rPr lang="en-GB" b="1" dirty="0"/>
              <a:t>Assessment Questions:</a:t>
            </a:r>
            <a:r>
              <a:rPr lang="en-GB" dirty="0"/>
              <a:t> Inquire about mood swings, verbal or physical outbursts, and reactions to minor frustrations.</a:t>
            </a:r>
          </a:p>
          <a:p>
            <a:pPr marL="742950" lvl="1" indent="-285750">
              <a:buFont typeface="+mj-lt"/>
              <a:buAutoNum type="arabicPeriod"/>
            </a:pPr>
            <a:r>
              <a:rPr lang="en-GB" b="1" dirty="0"/>
              <a:t>Scoring:</a:t>
            </a:r>
            <a:r>
              <a:rPr lang="en-GB" dirty="0"/>
              <a:t> Points assigned based on the regularity and intensity of such </a:t>
            </a:r>
            <a:r>
              <a:rPr lang="en-GB" dirty="0" err="1"/>
              <a:t>behaviors</a:t>
            </a:r>
            <a:r>
              <a:rPr lang="en-GB" dirty="0"/>
              <a:t>, often using a standardized </a:t>
            </a:r>
            <a:r>
              <a:rPr lang="en-GB" dirty="0" err="1"/>
              <a:t>behavioral</a:t>
            </a:r>
            <a:r>
              <a:rPr lang="en-GB" dirty="0"/>
              <a:t> scale.</a:t>
            </a:r>
          </a:p>
          <a:p>
            <a:endParaRPr lang="en-SI" dirty="0"/>
          </a:p>
        </p:txBody>
      </p:sp>
      <p:pic>
        <p:nvPicPr>
          <p:cNvPr id="1026" name="Picture 2" descr="Likert scale: How to use the popular ...">
            <a:extLst>
              <a:ext uri="{FF2B5EF4-FFF2-40B4-BE49-F238E27FC236}">
                <a16:creationId xmlns:a16="http://schemas.microsoft.com/office/drawing/2014/main" id="{53FA17CD-3E09-BD71-B423-F666310C1A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94576" y="5040491"/>
            <a:ext cx="5402847" cy="1817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2976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000CE-B456-5DDC-7852-DC5031870C0B}"/>
              </a:ext>
            </a:extLst>
          </p:cNvPr>
          <p:cNvSpPr>
            <a:spLocks noGrp="1"/>
          </p:cNvSpPr>
          <p:nvPr>
            <p:ph type="title"/>
          </p:nvPr>
        </p:nvSpPr>
        <p:spPr/>
        <p:txBody>
          <a:bodyPr/>
          <a:lstStyle/>
          <a:p>
            <a:pPr algn="ctr"/>
            <a:r>
              <a:rPr lang="en-GB" dirty="0">
                <a:solidFill>
                  <a:srgbClr val="C00000"/>
                </a:solidFill>
              </a:rPr>
              <a:t>Structure of </a:t>
            </a:r>
            <a:r>
              <a:rPr lang="en-GB" dirty="0" err="1">
                <a:solidFill>
                  <a:srgbClr val="C00000"/>
                </a:solidFill>
              </a:rPr>
              <a:t>Behavioral</a:t>
            </a:r>
            <a:r>
              <a:rPr lang="en-GB" dirty="0">
                <a:solidFill>
                  <a:srgbClr val="C00000"/>
                </a:solidFill>
              </a:rPr>
              <a:t> Section</a:t>
            </a:r>
            <a:endParaRPr lang="en-SI" dirty="0"/>
          </a:p>
        </p:txBody>
      </p:sp>
      <p:sp>
        <p:nvSpPr>
          <p:cNvPr id="3" name="Content Placeholder 2">
            <a:extLst>
              <a:ext uri="{FF2B5EF4-FFF2-40B4-BE49-F238E27FC236}">
                <a16:creationId xmlns:a16="http://schemas.microsoft.com/office/drawing/2014/main" id="{102659CE-4C4F-F370-EAB8-B7EC61F24DA6}"/>
              </a:ext>
            </a:extLst>
          </p:cNvPr>
          <p:cNvSpPr>
            <a:spLocks noGrp="1"/>
          </p:cNvSpPr>
          <p:nvPr>
            <p:ph idx="1"/>
          </p:nvPr>
        </p:nvSpPr>
        <p:spPr>
          <a:xfrm>
            <a:off x="838200" y="1524000"/>
            <a:ext cx="10515600" cy="4652963"/>
          </a:xfrm>
        </p:spPr>
        <p:txBody>
          <a:bodyPr>
            <a:normAutofit fontScale="70000" lnSpcReduction="20000"/>
          </a:bodyPr>
          <a:lstStyle/>
          <a:p>
            <a:pPr marL="0" indent="0">
              <a:buNone/>
            </a:pPr>
            <a:r>
              <a:rPr lang="en-GB" b="1" dirty="0"/>
              <a:t>4. Depression and Anxiety:</a:t>
            </a:r>
            <a:endParaRPr lang="en-GB" dirty="0"/>
          </a:p>
          <a:p>
            <a:pPr marL="742950" lvl="1" indent="-285750">
              <a:buFont typeface="+mj-lt"/>
              <a:buAutoNum type="arabicPeriod"/>
            </a:pPr>
            <a:r>
              <a:rPr lang="en-GB" b="1" dirty="0"/>
              <a:t>Description:</a:t>
            </a:r>
            <a:r>
              <a:rPr lang="en-GB" dirty="0"/>
              <a:t> Screens for signs of depression (e.g., sadness, hopelessness) and anxiety (e.g., worry, tension).</a:t>
            </a:r>
          </a:p>
          <a:p>
            <a:pPr marL="742950" lvl="1" indent="-285750">
              <a:buFont typeface="+mj-lt"/>
              <a:buAutoNum type="arabicPeriod"/>
            </a:pPr>
            <a:r>
              <a:rPr lang="en-GB" b="1" dirty="0"/>
              <a:t>Assessment Questions:</a:t>
            </a:r>
            <a:r>
              <a:rPr lang="en-GB" dirty="0"/>
              <a:t> May include queries about mood, sleep disturbances, appetite changes, and levels of worry or fear.</a:t>
            </a:r>
          </a:p>
          <a:p>
            <a:pPr marL="742950" lvl="1" indent="-285750">
              <a:buFont typeface="+mj-lt"/>
              <a:buAutoNum type="arabicPeriod"/>
            </a:pPr>
            <a:r>
              <a:rPr lang="en-GB" b="1" dirty="0"/>
              <a:t>Scoring:</a:t>
            </a:r>
            <a:r>
              <a:rPr lang="en-GB" dirty="0"/>
              <a:t> Each symptom scored, with total scores indicating the severity of depression and anxiety.</a:t>
            </a:r>
          </a:p>
          <a:p>
            <a:pPr marL="0" indent="0">
              <a:buNone/>
            </a:pPr>
            <a:r>
              <a:rPr lang="en-GB" b="1" dirty="0"/>
              <a:t>5. Delusions and Hallucinations:</a:t>
            </a:r>
            <a:endParaRPr lang="en-GB" dirty="0"/>
          </a:p>
          <a:p>
            <a:pPr marL="742950" lvl="1" indent="-285750">
              <a:buFont typeface="+mj-lt"/>
              <a:buAutoNum type="arabicPeriod"/>
            </a:pPr>
            <a:r>
              <a:rPr lang="en-GB" b="1" dirty="0"/>
              <a:t>Description:</a:t>
            </a:r>
            <a:r>
              <a:rPr lang="en-GB" dirty="0"/>
              <a:t> Evaluates the presence of psychotic symptoms, including false beliefs (delusions) and sensory perceptions (hallucinations).</a:t>
            </a:r>
          </a:p>
          <a:p>
            <a:pPr marL="742950" lvl="1" indent="-285750">
              <a:buFont typeface="+mj-lt"/>
              <a:buAutoNum type="arabicPeriod"/>
            </a:pPr>
            <a:r>
              <a:rPr lang="en-GB" b="1" dirty="0"/>
              <a:t>Assessment Questions:</a:t>
            </a:r>
            <a:r>
              <a:rPr lang="en-GB" dirty="0"/>
              <a:t> Patients or caregivers are asked about experiences of hearing voices, seeing things that aren't there, or holding unusual beliefs.</a:t>
            </a:r>
          </a:p>
          <a:p>
            <a:pPr marL="742950" lvl="1" indent="-285750">
              <a:buFont typeface="+mj-lt"/>
              <a:buAutoNum type="arabicPeriod"/>
            </a:pPr>
            <a:r>
              <a:rPr lang="en-GB" b="1" dirty="0"/>
              <a:t>Scoring:</a:t>
            </a:r>
            <a:r>
              <a:rPr lang="en-GB" dirty="0"/>
              <a:t> Points allocated based on the presence and frequency of these symptoms.</a:t>
            </a:r>
          </a:p>
          <a:p>
            <a:pPr marL="0" indent="0">
              <a:buNone/>
            </a:pPr>
            <a:r>
              <a:rPr lang="en-GB" b="1" dirty="0"/>
              <a:t>6. Changes in Eating </a:t>
            </a:r>
            <a:r>
              <a:rPr lang="en-GB" b="1" dirty="0" err="1"/>
              <a:t>Behavior</a:t>
            </a:r>
            <a:r>
              <a:rPr lang="en-GB" b="1" dirty="0"/>
              <a:t>:</a:t>
            </a:r>
            <a:endParaRPr lang="en-GB" dirty="0"/>
          </a:p>
          <a:p>
            <a:pPr marL="742950" lvl="1" indent="-285750">
              <a:buFont typeface="+mj-lt"/>
              <a:buAutoNum type="arabicPeriod"/>
            </a:pPr>
            <a:r>
              <a:rPr lang="en-GB" b="1" dirty="0"/>
              <a:t>Description:</a:t>
            </a:r>
            <a:r>
              <a:rPr lang="en-GB" dirty="0"/>
              <a:t> Observes alterations in dietary habits, such as overeating or changes in food preferences.</a:t>
            </a:r>
          </a:p>
          <a:p>
            <a:pPr marL="742950" lvl="1" indent="-285750">
              <a:buFont typeface="+mj-lt"/>
              <a:buAutoNum type="arabicPeriod"/>
            </a:pPr>
            <a:r>
              <a:rPr lang="en-GB" b="1" dirty="0"/>
              <a:t>Assessment Questions:</a:t>
            </a:r>
            <a:r>
              <a:rPr lang="en-GB" dirty="0"/>
              <a:t> Focus on changes in appetite, food cravings, and unusual eating </a:t>
            </a:r>
            <a:r>
              <a:rPr lang="en-GB" dirty="0" err="1"/>
              <a:t>behaviors</a:t>
            </a:r>
            <a:r>
              <a:rPr lang="en-GB" dirty="0"/>
              <a:t>.</a:t>
            </a:r>
          </a:p>
          <a:p>
            <a:pPr marL="742950" lvl="1" indent="-285750">
              <a:buFont typeface="+mj-lt"/>
              <a:buAutoNum type="arabicPeriod"/>
            </a:pPr>
            <a:r>
              <a:rPr lang="en-GB" b="1" dirty="0"/>
              <a:t>Scoring:</a:t>
            </a:r>
            <a:r>
              <a:rPr lang="en-GB" dirty="0"/>
              <a:t> Scored by frequency and extent of changes observed.</a:t>
            </a:r>
          </a:p>
          <a:p>
            <a:endParaRPr lang="en-SI" dirty="0"/>
          </a:p>
        </p:txBody>
      </p:sp>
      <p:pic>
        <p:nvPicPr>
          <p:cNvPr id="5" name="Picture 2" descr="Likert scale: How to use the popular ...">
            <a:extLst>
              <a:ext uri="{FF2B5EF4-FFF2-40B4-BE49-F238E27FC236}">
                <a16:creationId xmlns:a16="http://schemas.microsoft.com/office/drawing/2014/main" id="{A5FD9602-04EE-5A41-B9DC-5FA704CEB1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4100" y="5392614"/>
            <a:ext cx="4356100" cy="14653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24107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D4D4F-4BE2-28A7-C704-62BB3B5889DA}"/>
              </a:ext>
            </a:extLst>
          </p:cNvPr>
          <p:cNvSpPr>
            <a:spLocks noGrp="1"/>
          </p:cNvSpPr>
          <p:nvPr>
            <p:ph type="title"/>
          </p:nvPr>
        </p:nvSpPr>
        <p:spPr/>
        <p:txBody>
          <a:bodyPr/>
          <a:lstStyle/>
          <a:p>
            <a:pPr algn="ctr"/>
            <a:r>
              <a:rPr lang="en-GB" dirty="0">
                <a:solidFill>
                  <a:srgbClr val="C00000"/>
                </a:solidFill>
              </a:rPr>
              <a:t>Scoring the </a:t>
            </a:r>
            <a:r>
              <a:rPr lang="en-GB" dirty="0" err="1">
                <a:solidFill>
                  <a:srgbClr val="C00000"/>
                </a:solidFill>
              </a:rPr>
              <a:t>Behavioral</a:t>
            </a:r>
            <a:r>
              <a:rPr lang="en-GB" dirty="0">
                <a:solidFill>
                  <a:srgbClr val="C00000"/>
                </a:solidFill>
              </a:rPr>
              <a:t> Section of ALS-CBS</a:t>
            </a:r>
            <a:endParaRPr lang="en-SI" dirty="0">
              <a:solidFill>
                <a:srgbClr val="C00000"/>
              </a:solidFill>
            </a:endParaRPr>
          </a:p>
        </p:txBody>
      </p:sp>
      <p:sp>
        <p:nvSpPr>
          <p:cNvPr id="3" name="Content Placeholder 2">
            <a:extLst>
              <a:ext uri="{FF2B5EF4-FFF2-40B4-BE49-F238E27FC236}">
                <a16:creationId xmlns:a16="http://schemas.microsoft.com/office/drawing/2014/main" id="{271C0892-19C9-1804-9163-EB4AC94D3698}"/>
              </a:ext>
            </a:extLst>
          </p:cNvPr>
          <p:cNvSpPr>
            <a:spLocks noGrp="1"/>
          </p:cNvSpPr>
          <p:nvPr>
            <p:ph idx="1"/>
          </p:nvPr>
        </p:nvSpPr>
        <p:spPr/>
        <p:txBody>
          <a:bodyPr>
            <a:normAutofit lnSpcReduction="10000"/>
          </a:bodyPr>
          <a:lstStyle/>
          <a:p>
            <a:pPr marL="0" indent="0">
              <a:buNone/>
            </a:pPr>
            <a:r>
              <a:rPr lang="en-GB" b="1" dirty="0" err="1"/>
              <a:t>Behavioral</a:t>
            </a:r>
            <a:r>
              <a:rPr lang="en-GB" b="1" dirty="0"/>
              <a:t> Symptoms Assessment:</a:t>
            </a:r>
            <a:endParaRPr lang="en-GB" dirty="0"/>
          </a:p>
          <a:p>
            <a:pPr marL="742950" lvl="1" indent="-285750">
              <a:buFont typeface="Arial" panose="020B0604020202020204" pitchFamily="34" charset="0"/>
              <a:buChar char="•"/>
            </a:pPr>
            <a:r>
              <a:rPr lang="en-GB" dirty="0"/>
              <a:t>Caregiver-reported questionnaire focuses on changes in </a:t>
            </a:r>
            <a:r>
              <a:rPr lang="en-GB" dirty="0" err="1"/>
              <a:t>behavior</a:t>
            </a:r>
            <a:r>
              <a:rPr lang="en-GB" dirty="0"/>
              <a:t> such as apathy, disinhibition, and compulsivity.</a:t>
            </a:r>
          </a:p>
          <a:p>
            <a:pPr marL="0" indent="0">
              <a:buNone/>
            </a:pPr>
            <a:r>
              <a:rPr lang="en-GB" b="1" dirty="0"/>
              <a:t>Scoring Guidelines:</a:t>
            </a:r>
            <a:endParaRPr lang="en-GB" dirty="0"/>
          </a:p>
          <a:p>
            <a:pPr marL="742950" lvl="1" indent="-285750">
              <a:buFont typeface="Arial" panose="020B0604020202020204" pitchFamily="34" charset="0"/>
              <a:buChar char="•"/>
            </a:pPr>
            <a:r>
              <a:rPr lang="en-GB" b="1" dirty="0"/>
              <a:t>Frequency:</a:t>
            </a:r>
            <a:endParaRPr lang="en-GB" dirty="0"/>
          </a:p>
          <a:p>
            <a:pPr marL="1143000" lvl="2" indent="-228600">
              <a:buFont typeface="Arial" panose="020B0604020202020204" pitchFamily="34" charset="0"/>
              <a:buChar char="•"/>
            </a:pPr>
            <a:r>
              <a:rPr lang="en-GB" dirty="0"/>
              <a:t>Never = 0 points</a:t>
            </a:r>
          </a:p>
          <a:p>
            <a:pPr marL="1143000" lvl="2" indent="-228600">
              <a:buFont typeface="Arial" panose="020B0604020202020204" pitchFamily="34" charset="0"/>
              <a:buChar char="•"/>
            </a:pPr>
            <a:r>
              <a:rPr lang="en-GB" dirty="0"/>
              <a:t>Sometimes = 1 point</a:t>
            </a:r>
          </a:p>
          <a:p>
            <a:pPr marL="1143000" lvl="2" indent="-228600">
              <a:buFont typeface="Arial" panose="020B0604020202020204" pitchFamily="34" charset="0"/>
              <a:buChar char="•"/>
            </a:pPr>
            <a:r>
              <a:rPr lang="en-GB" dirty="0"/>
              <a:t>Often = 2 points</a:t>
            </a:r>
          </a:p>
          <a:p>
            <a:pPr marL="742950" lvl="1" indent="-285750">
              <a:buFont typeface="Arial" panose="020B0604020202020204" pitchFamily="34" charset="0"/>
              <a:buChar char="•"/>
            </a:pPr>
            <a:r>
              <a:rPr lang="en-GB" b="1" dirty="0"/>
              <a:t>Severity:</a:t>
            </a:r>
            <a:endParaRPr lang="en-GB" dirty="0"/>
          </a:p>
          <a:p>
            <a:pPr marL="1143000" lvl="2" indent="-228600">
              <a:buFont typeface="Arial" panose="020B0604020202020204" pitchFamily="34" charset="0"/>
              <a:buChar char="•"/>
            </a:pPr>
            <a:r>
              <a:rPr lang="en-GB" dirty="0"/>
              <a:t>Mild (some impact) = 1 point</a:t>
            </a:r>
          </a:p>
          <a:p>
            <a:pPr marL="1143000" lvl="2" indent="-228600">
              <a:buFont typeface="Arial" panose="020B0604020202020204" pitchFamily="34" charset="0"/>
              <a:buChar char="•"/>
            </a:pPr>
            <a:r>
              <a:rPr lang="en-GB" dirty="0"/>
              <a:t>Moderate (significant impact) = 2 points</a:t>
            </a:r>
          </a:p>
          <a:p>
            <a:pPr marL="1143000" lvl="2" indent="-228600">
              <a:buFont typeface="Arial" panose="020B0604020202020204" pitchFamily="34" charset="0"/>
              <a:buChar char="•"/>
            </a:pPr>
            <a:r>
              <a:rPr lang="en-GB" dirty="0"/>
              <a:t>Severe (very significant impact) = 3 points</a:t>
            </a:r>
          </a:p>
          <a:p>
            <a:endParaRPr lang="en-SI" dirty="0"/>
          </a:p>
        </p:txBody>
      </p:sp>
    </p:spTree>
    <p:extLst>
      <p:ext uri="{BB962C8B-B14F-4D97-AF65-F5344CB8AC3E}">
        <p14:creationId xmlns:p14="http://schemas.microsoft.com/office/powerpoint/2010/main" val="1758692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220D2-BD0E-8553-BCB5-223113C750F6}"/>
              </a:ext>
            </a:extLst>
          </p:cNvPr>
          <p:cNvSpPr>
            <a:spLocks noGrp="1"/>
          </p:cNvSpPr>
          <p:nvPr>
            <p:ph type="title"/>
          </p:nvPr>
        </p:nvSpPr>
        <p:spPr/>
        <p:txBody>
          <a:bodyPr/>
          <a:lstStyle/>
          <a:p>
            <a:pPr algn="ctr"/>
            <a:r>
              <a:rPr lang="en-GB" dirty="0">
                <a:solidFill>
                  <a:srgbClr val="C00000"/>
                </a:solidFill>
              </a:rPr>
              <a:t>Overall Scoring System: </a:t>
            </a:r>
            <a:endParaRPr lang="en-SI" dirty="0">
              <a:solidFill>
                <a:srgbClr val="C00000"/>
              </a:solidFill>
            </a:endParaRPr>
          </a:p>
        </p:txBody>
      </p:sp>
      <p:sp>
        <p:nvSpPr>
          <p:cNvPr id="3" name="Content Placeholder 2">
            <a:extLst>
              <a:ext uri="{FF2B5EF4-FFF2-40B4-BE49-F238E27FC236}">
                <a16:creationId xmlns:a16="http://schemas.microsoft.com/office/drawing/2014/main" id="{E19B6A90-8BD5-D34C-08C8-811DCE562036}"/>
              </a:ext>
            </a:extLst>
          </p:cNvPr>
          <p:cNvSpPr>
            <a:spLocks noGrp="1"/>
          </p:cNvSpPr>
          <p:nvPr>
            <p:ph idx="1"/>
          </p:nvPr>
        </p:nvSpPr>
        <p:spPr>
          <a:xfrm>
            <a:off x="838200" y="1520825"/>
            <a:ext cx="10515600" cy="4351338"/>
          </a:xfrm>
        </p:spPr>
        <p:txBody>
          <a:bodyPr>
            <a:normAutofit fontScale="92500"/>
          </a:bodyPr>
          <a:lstStyle/>
          <a:p>
            <a:pPr marL="0" indent="0">
              <a:buNone/>
            </a:pPr>
            <a:r>
              <a:rPr lang="en-GB" b="1" dirty="0"/>
              <a:t>Overall Scoring System: </a:t>
            </a:r>
          </a:p>
          <a:p>
            <a:pPr marL="0" indent="0">
              <a:buNone/>
            </a:pPr>
            <a:r>
              <a:rPr lang="en-GB" dirty="0"/>
              <a:t>Interpretation is based on total score range, with thresholds set for mild, moderate, and severe impairment.</a:t>
            </a:r>
          </a:p>
          <a:p>
            <a:endParaRPr lang="en-GB" b="1" dirty="0"/>
          </a:p>
          <a:p>
            <a:pPr>
              <a:buFont typeface="Arial" panose="020B0604020202020204" pitchFamily="34" charset="0"/>
              <a:buChar char="•"/>
            </a:pPr>
            <a:r>
              <a:rPr lang="en-GB" dirty="0"/>
              <a:t>The </a:t>
            </a:r>
            <a:r>
              <a:rPr lang="en-GB" dirty="0" err="1"/>
              <a:t>behavioral</a:t>
            </a:r>
            <a:r>
              <a:rPr lang="en-GB" dirty="0"/>
              <a:t> section typically sums the scores from individual </a:t>
            </a:r>
            <a:r>
              <a:rPr lang="en-GB" dirty="0" err="1"/>
              <a:t>behaviors</a:t>
            </a:r>
            <a:r>
              <a:rPr lang="en-GB" dirty="0"/>
              <a:t>. Each </a:t>
            </a:r>
            <a:r>
              <a:rPr lang="en-GB" dirty="0" err="1"/>
              <a:t>behavior</a:t>
            </a:r>
            <a:r>
              <a:rPr lang="en-GB" dirty="0"/>
              <a:t> may contribute a specific number of points, with the total score indicating the overall level of </a:t>
            </a:r>
            <a:r>
              <a:rPr lang="en-GB" dirty="0" err="1"/>
              <a:t>behavioral</a:t>
            </a:r>
            <a:r>
              <a:rPr lang="en-GB" dirty="0"/>
              <a:t> disturbances.</a:t>
            </a:r>
          </a:p>
          <a:p>
            <a:pPr>
              <a:buFont typeface="Arial" panose="020B0604020202020204" pitchFamily="34" charset="0"/>
              <a:buChar char="•"/>
            </a:pPr>
            <a:r>
              <a:rPr lang="en-GB" b="1" dirty="0"/>
              <a:t>Interpretation:</a:t>
            </a:r>
            <a:r>
              <a:rPr lang="en-GB" dirty="0"/>
              <a:t> Higher scores suggest more severe </a:t>
            </a:r>
            <a:r>
              <a:rPr lang="en-GB" dirty="0" err="1"/>
              <a:t>behavioral</a:t>
            </a:r>
            <a:r>
              <a:rPr lang="en-GB" dirty="0"/>
              <a:t> impairments. The results guide clinicians in developing tailored interventions, </a:t>
            </a:r>
            <a:r>
              <a:rPr lang="en-GB" dirty="0" err="1"/>
              <a:t>counseling</a:t>
            </a:r>
            <a:r>
              <a:rPr lang="en-GB" dirty="0"/>
              <a:t> for patients and families, and monitoring changes over time.</a:t>
            </a:r>
          </a:p>
          <a:p>
            <a:endParaRPr lang="en-SI" dirty="0"/>
          </a:p>
        </p:txBody>
      </p:sp>
    </p:spTree>
    <p:extLst>
      <p:ext uri="{BB962C8B-B14F-4D97-AF65-F5344CB8AC3E}">
        <p14:creationId xmlns:p14="http://schemas.microsoft.com/office/powerpoint/2010/main" val="1434740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28C9D-C9F7-4198-FFA4-68312A38E74B}"/>
              </a:ext>
            </a:extLst>
          </p:cNvPr>
          <p:cNvSpPr>
            <a:spLocks noGrp="1"/>
          </p:cNvSpPr>
          <p:nvPr>
            <p:ph type="title"/>
          </p:nvPr>
        </p:nvSpPr>
        <p:spPr/>
        <p:txBody>
          <a:bodyPr>
            <a:normAutofit/>
          </a:bodyPr>
          <a:lstStyle/>
          <a:p>
            <a:pPr algn="ctr"/>
            <a:r>
              <a:rPr lang="en-GB" dirty="0">
                <a:solidFill>
                  <a:srgbClr val="C00000"/>
                </a:solidFill>
              </a:rPr>
              <a:t>Benefits of Using ALS-CBS in Clinical Practice</a:t>
            </a:r>
            <a:endParaRPr lang="en-SI" dirty="0">
              <a:solidFill>
                <a:srgbClr val="C00000"/>
              </a:solidFill>
            </a:endParaRPr>
          </a:p>
        </p:txBody>
      </p:sp>
      <p:sp>
        <p:nvSpPr>
          <p:cNvPr id="3" name="Content Placeholder 2">
            <a:extLst>
              <a:ext uri="{FF2B5EF4-FFF2-40B4-BE49-F238E27FC236}">
                <a16:creationId xmlns:a16="http://schemas.microsoft.com/office/drawing/2014/main" id="{56A92672-6F33-B0CB-93F8-9C2A5F43E0C6}"/>
              </a:ext>
            </a:extLst>
          </p:cNvPr>
          <p:cNvSpPr>
            <a:spLocks noGrp="1"/>
          </p:cNvSpPr>
          <p:nvPr>
            <p:ph idx="1"/>
          </p:nvPr>
        </p:nvSpPr>
        <p:spPr>
          <a:xfrm>
            <a:off x="838200" y="1520825"/>
            <a:ext cx="10515600" cy="4351338"/>
          </a:xfrm>
        </p:spPr>
        <p:txBody>
          <a:bodyPr>
            <a:normAutofit fontScale="92500" lnSpcReduction="10000"/>
          </a:bodyPr>
          <a:lstStyle/>
          <a:p>
            <a:pPr marL="0" indent="0">
              <a:buNone/>
            </a:pPr>
            <a:r>
              <a:rPr lang="en-GB" b="1" dirty="0"/>
              <a:t>ALS-Specific Design:</a:t>
            </a:r>
            <a:endParaRPr lang="en-GB" dirty="0"/>
          </a:p>
          <a:p>
            <a:pPr marL="742950" lvl="1" indent="-285750">
              <a:buFont typeface="Arial" panose="020B0604020202020204" pitchFamily="34" charset="0"/>
              <a:buChar char="•"/>
            </a:pPr>
            <a:r>
              <a:rPr lang="en-GB" dirty="0"/>
              <a:t>Tailored to detect cognitive and </a:t>
            </a:r>
            <a:r>
              <a:rPr lang="en-GB" dirty="0" err="1"/>
              <a:t>behavioral</a:t>
            </a:r>
            <a:r>
              <a:rPr lang="en-GB" dirty="0"/>
              <a:t> issues specific to ALS patients, providing more relevant insights than generic cognitive tests.</a:t>
            </a:r>
          </a:p>
          <a:p>
            <a:pPr marL="0" indent="0">
              <a:buNone/>
            </a:pPr>
            <a:r>
              <a:rPr lang="en-GB" b="1" dirty="0"/>
              <a:t>Efficiency:</a:t>
            </a:r>
            <a:endParaRPr lang="en-GB" dirty="0"/>
          </a:p>
          <a:p>
            <a:pPr marL="742950" lvl="1" indent="-285750">
              <a:buFont typeface="Arial" panose="020B0604020202020204" pitchFamily="34" charset="0"/>
              <a:buChar char="•"/>
            </a:pPr>
            <a:r>
              <a:rPr lang="en-GB" dirty="0"/>
              <a:t>Quick to administer (under 10 minutes per section), making it practical for use in routine clinical visits.</a:t>
            </a:r>
          </a:p>
          <a:p>
            <a:pPr marL="0" indent="0">
              <a:buNone/>
            </a:pPr>
            <a:r>
              <a:rPr lang="en-GB" b="1" dirty="0"/>
              <a:t>Guides Management:</a:t>
            </a:r>
            <a:endParaRPr lang="en-GB" dirty="0"/>
          </a:p>
          <a:p>
            <a:pPr marL="742950" lvl="1" indent="-285750">
              <a:buFont typeface="Arial" panose="020B0604020202020204" pitchFamily="34" charset="0"/>
              <a:buChar char="•"/>
            </a:pPr>
            <a:r>
              <a:rPr lang="en-GB" dirty="0"/>
              <a:t>Results can inform care strategies, including the need for further evaluation, interventions, and caregiver support.</a:t>
            </a:r>
          </a:p>
          <a:p>
            <a:pPr marL="0" indent="0">
              <a:buNone/>
            </a:pPr>
            <a:r>
              <a:rPr lang="en-GB" b="1" dirty="0"/>
              <a:t>Early Detection:</a:t>
            </a:r>
            <a:endParaRPr lang="en-GB" dirty="0"/>
          </a:p>
          <a:p>
            <a:pPr marL="742950" lvl="1" indent="-285750">
              <a:buFont typeface="Arial" panose="020B0604020202020204" pitchFamily="34" charset="0"/>
              <a:buChar char="•"/>
            </a:pPr>
            <a:r>
              <a:rPr lang="en-GB" dirty="0"/>
              <a:t>Identifies early cognitive and </a:t>
            </a:r>
            <a:r>
              <a:rPr lang="en-GB" dirty="0" err="1"/>
              <a:t>behavioral</a:t>
            </a:r>
            <a:r>
              <a:rPr lang="en-GB" dirty="0"/>
              <a:t> changes, allowing for timely intervention and potentially slowing progression of symptoms.</a:t>
            </a:r>
          </a:p>
          <a:p>
            <a:endParaRPr lang="en-SI" dirty="0"/>
          </a:p>
        </p:txBody>
      </p:sp>
    </p:spTree>
    <p:extLst>
      <p:ext uri="{BB962C8B-B14F-4D97-AF65-F5344CB8AC3E}">
        <p14:creationId xmlns:p14="http://schemas.microsoft.com/office/powerpoint/2010/main" val="660407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8830F-7CBD-0FC1-E2AA-A3D87CFB1A6A}"/>
              </a:ext>
            </a:extLst>
          </p:cNvPr>
          <p:cNvSpPr>
            <a:spLocks noGrp="1"/>
          </p:cNvSpPr>
          <p:nvPr>
            <p:ph type="title"/>
          </p:nvPr>
        </p:nvSpPr>
        <p:spPr/>
        <p:txBody>
          <a:bodyPr/>
          <a:lstStyle/>
          <a:p>
            <a:pPr algn="ctr"/>
            <a:r>
              <a:rPr lang="en-GB" dirty="0">
                <a:solidFill>
                  <a:srgbClr val="C00000"/>
                </a:solidFill>
              </a:rPr>
              <a:t>Clinical Application of ALS-CBS</a:t>
            </a:r>
            <a:endParaRPr lang="en-SI" dirty="0">
              <a:solidFill>
                <a:srgbClr val="C00000"/>
              </a:solidFill>
            </a:endParaRPr>
          </a:p>
        </p:txBody>
      </p:sp>
      <p:sp>
        <p:nvSpPr>
          <p:cNvPr id="3" name="Content Placeholder 2">
            <a:extLst>
              <a:ext uri="{FF2B5EF4-FFF2-40B4-BE49-F238E27FC236}">
                <a16:creationId xmlns:a16="http://schemas.microsoft.com/office/drawing/2014/main" id="{40EF3B72-4A52-FD67-13AD-7C9AAC25F38F}"/>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GB" b="1" dirty="0"/>
              <a:t>Routine Screening:</a:t>
            </a:r>
            <a:endParaRPr lang="en-GB" dirty="0"/>
          </a:p>
          <a:p>
            <a:pPr marL="742950" lvl="1" indent="-285750">
              <a:buFont typeface="Arial" panose="020B0604020202020204" pitchFamily="34" charset="0"/>
              <a:buChar char="•"/>
            </a:pPr>
            <a:r>
              <a:rPr lang="en-GB" dirty="0"/>
              <a:t>Integrate ALS-CBS into routine ALS clinic visits for early detection of cognitive and </a:t>
            </a:r>
            <a:r>
              <a:rPr lang="en-GB" dirty="0" err="1"/>
              <a:t>behavioral</a:t>
            </a:r>
            <a:r>
              <a:rPr lang="en-GB" dirty="0"/>
              <a:t> changes.</a:t>
            </a:r>
          </a:p>
          <a:p>
            <a:pPr>
              <a:buFont typeface="Arial" panose="020B0604020202020204" pitchFamily="34" charset="0"/>
              <a:buChar char="•"/>
            </a:pPr>
            <a:r>
              <a:rPr lang="en-GB" b="1" dirty="0"/>
              <a:t>Baseline and Follow-Up:</a:t>
            </a:r>
            <a:endParaRPr lang="en-GB" dirty="0"/>
          </a:p>
          <a:p>
            <a:pPr marL="742950" lvl="1" indent="-285750">
              <a:buFont typeface="Arial" panose="020B0604020202020204" pitchFamily="34" charset="0"/>
              <a:buChar char="•"/>
            </a:pPr>
            <a:r>
              <a:rPr lang="en-GB" dirty="0"/>
              <a:t>Use as a baseline assessment upon diagnosis and during follow-up to monitor changes over time.</a:t>
            </a:r>
          </a:p>
          <a:p>
            <a:pPr>
              <a:buFont typeface="Arial" panose="020B0604020202020204" pitchFamily="34" charset="0"/>
              <a:buChar char="•"/>
            </a:pPr>
            <a:r>
              <a:rPr lang="en-GB" b="1" dirty="0"/>
              <a:t>Decision-Making Aid:</a:t>
            </a:r>
            <a:endParaRPr lang="en-GB" dirty="0"/>
          </a:p>
          <a:p>
            <a:pPr marL="742950" lvl="1" indent="-285750">
              <a:buFont typeface="Arial" panose="020B0604020202020204" pitchFamily="34" charset="0"/>
              <a:buChar char="•"/>
            </a:pPr>
            <a:r>
              <a:rPr lang="en-GB" dirty="0"/>
              <a:t>Guide decisions about patient care, such as the need for speech therapy, psychological support, or cognitive rehabilitation.</a:t>
            </a:r>
          </a:p>
          <a:p>
            <a:pPr>
              <a:buFont typeface="Arial" panose="020B0604020202020204" pitchFamily="34" charset="0"/>
              <a:buChar char="•"/>
            </a:pPr>
            <a:r>
              <a:rPr lang="en-GB" b="1" dirty="0"/>
              <a:t>Family and Caregiver Support:</a:t>
            </a:r>
            <a:endParaRPr lang="en-GB" dirty="0"/>
          </a:p>
          <a:p>
            <a:pPr marL="742950" lvl="1" indent="-285750">
              <a:buFont typeface="Arial" panose="020B0604020202020204" pitchFamily="34" charset="0"/>
              <a:buChar char="•"/>
            </a:pPr>
            <a:r>
              <a:rPr lang="en-GB" dirty="0"/>
              <a:t>Informs caregivers about potential changes, preparing them for future challenges and offering strategies for managing symptoms.</a:t>
            </a:r>
          </a:p>
          <a:p>
            <a:endParaRPr lang="en-SI" dirty="0"/>
          </a:p>
        </p:txBody>
      </p:sp>
    </p:spTree>
    <p:extLst>
      <p:ext uri="{BB962C8B-B14F-4D97-AF65-F5344CB8AC3E}">
        <p14:creationId xmlns:p14="http://schemas.microsoft.com/office/powerpoint/2010/main" val="180773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A5B98-59DA-66BF-6FE6-176544DC75F1}"/>
              </a:ext>
            </a:extLst>
          </p:cNvPr>
          <p:cNvSpPr>
            <a:spLocks noGrp="1"/>
          </p:cNvSpPr>
          <p:nvPr>
            <p:ph type="title"/>
          </p:nvPr>
        </p:nvSpPr>
        <p:spPr>
          <a:xfrm>
            <a:off x="0" y="365125"/>
            <a:ext cx="12191999" cy="1325563"/>
          </a:xfrm>
        </p:spPr>
        <p:txBody>
          <a:bodyPr>
            <a:normAutofit/>
          </a:bodyPr>
          <a:lstStyle/>
          <a:p>
            <a:r>
              <a:rPr lang="en-GB" sz="4000" dirty="0">
                <a:solidFill>
                  <a:srgbClr val="C00000"/>
                </a:solidFill>
              </a:rPr>
              <a:t>Comparing ALS-CBS with Other Cognitive Screening Tools</a:t>
            </a:r>
            <a:endParaRPr lang="en-SI" sz="4000" dirty="0">
              <a:solidFill>
                <a:srgbClr val="C00000"/>
              </a:solidFill>
            </a:endParaRPr>
          </a:p>
        </p:txBody>
      </p:sp>
      <p:sp>
        <p:nvSpPr>
          <p:cNvPr id="3" name="Content Placeholder 2">
            <a:extLst>
              <a:ext uri="{FF2B5EF4-FFF2-40B4-BE49-F238E27FC236}">
                <a16:creationId xmlns:a16="http://schemas.microsoft.com/office/drawing/2014/main" id="{20C2702B-0367-6786-CACD-046E702B28E6}"/>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GB" b="1" dirty="0"/>
              <a:t>ALS-CBS vs. Mini-Mental State Examination (MMSE):</a:t>
            </a:r>
            <a:endParaRPr lang="en-GB" dirty="0"/>
          </a:p>
          <a:p>
            <a:pPr marL="742950" lvl="1" indent="-285750">
              <a:buFont typeface="Arial" panose="020B0604020202020204" pitchFamily="34" charset="0"/>
              <a:buChar char="•"/>
            </a:pPr>
            <a:r>
              <a:rPr lang="en-GB" b="1" dirty="0"/>
              <a:t>ALS-CBS:</a:t>
            </a:r>
            <a:r>
              <a:rPr lang="en-GB" dirty="0"/>
              <a:t> Tailored for ALS, includes both cognitive and </a:t>
            </a:r>
            <a:r>
              <a:rPr lang="en-GB" dirty="0" err="1"/>
              <a:t>behavioral</a:t>
            </a:r>
            <a:r>
              <a:rPr lang="en-GB" dirty="0"/>
              <a:t> assessment.</a:t>
            </a:r>
          </a:p>
          <a:p>
            <a:pPr marL="742950" lvl="1" indent="-285750">
              <a:buFont typeface="Arial" panose="020B0604020202020204" pitchFamily="34" charset="0"/>
              <a:buChar char="•"/>
            </a:pPr>
            <a:r>
              <a:rPr lang="en-GB" b="1" dirty="0"/>
              <a:t>MMSE:</a:t>
            </a:r>
            <a:r>
              <a:rPr lang="en-GB" dirty="0"/>
              <a:t> General cognitive screening tool, lacks sensitivity to ALS-specific deficits, no </a:t>
            </a:r>
            <a:r>
              <a:rPr lang="en-GB" dirty="0" err="1"/>
              <a:t>behavioral</a:t>
            </a:r>
            <a:r>
              <a:rPr lang="en-GB" dirty="0"/>
              <a:t> component.</a:t>
            </a:r>
          </a:p>
          <a:p>
            <a:pPr>
              <a:buFont typeface="Arial" panose="020B0604020202020204" pitchFamily="34" charset="0"/>
              <a:buChar char="•"/>
            </a:pPr>
            <a:r>
              <a:rPr lang="en-GB" b="1" dirty="0"/>
              <a:t>ALS-CBS vs. Montreal Cognitive Assessment (MoCA):</a:t>
            </a:r>
            <a:endParaRPr lang="en-GB" dirty="0"/>
          </a:p>
          <a:p>
            <a:pPr marL="742950" lvl="1" indent="-285750">
              <a:buFont typeface="Arial" panose="020B0604020202020204" pitchFamily="34" charset="0"/>
              <a:buChar char="•"/>
            </a:pPr>
            <a:r>
              <a:rPr lang="en-GB" b="1" dirty="0"/>
              <a:t>ALS-CBS:</a:t>
            </a:r>
            <a:r>
              <a:rPr lang="en-GB" dirty="0"/>
              <a:t> Quick to administer, focused on executive dysfunction and </a:t>
            </a:r>
            <a:r>
              <a:rPr lang="en-GB" dirty="0" err="1"/>
              <a:t>behavioral</a:t>
            </a:r>
            <a:r>
              <a:rPr lang="en-GB" dirty="0"/>
              <a:t> changes.</a:t>
            </a:r>
          </a:p>
          <a:p>
            <a:pPr marL="742950" lvl="1" indent="-285750">
              <a:buFont typeface="Arial" panose="020B0604020202020204" pitchFamily="34" charset="0"/>
              <a:buChar char="•"/>
            </a:pPr>
            <a:r>
              <a:rPr lang="en-GB" b="1" dirty="0"/>
              <a:t>MoCA:</a:t>
            </a:r>
            <a:r>
              <a:rPr lang="en-GB" dirty="0"/>
              <a:t> Broader cognitive assessment, longer administration time, not ALS-specific.</a:t>
            </a:r>
          </a:p>
          <a:p>
            <a:pPr>
              <a:buFont typeface="Arial" panose="020B0604020202020204" pitchFamily="34" charset="0"/>
              <a:buChar char="•"/>
            </a:pPr>
            <a:r>
              <a:rPr lang="en-GB" b="1" dirty="0"/>
              <a:t>ALS-CBS vs. Edinburgh Cognitive and </a:t>
            </a:r>
            <a:r>
              <a:rPr lang="en-GB" b="1" dirty="0" err="1"/>
              <a:t>Behavioral</a:t>
            </a:r>
            <a:r>
              <a:rPr lang="en-GB" b="1" dirty="0"/>
              <a:t> ALS Screen (ECAS):</a:t>
            </a:r>
            <a:endParaRPr lang="en-GB" dirty="0"/>
          </a:p>
          <a:p>
            <a:pPr marL="742950" lvl="1" indent="-285750">
              <a:buFont typeface="Arial" panose="020B0604020202020204" pitchFamily="34" charset="0"/>
              <a:buChar char="•"/>
            </a:pPr>
            <a:r>
              <a:rPr lang="en-GB" b="1" dirty="0"/>
              <a:t>ALS-CBS:</a:t>
            </a:r>
            <a:r>
              <a:rPr lang="en-GB" dirty="0"/>
              <a:t> Suitable for initial screening, faster, emphasizes executive and </a:t>
            </a:r>
            <a:r>
              <a:rPr lang="en-GB" dirty="0" err="1"/>
              <a:t>behavioral</a:t>
            </a:r>
            <a:r>
              <a:rPr lang="en-GB" dirty="0"/>
              <a:t> changes.</a:t>
            </a:r>
          </a:p>
          <a:p>
            <a:pPr marL="742950" lvl="1" indent="-285750">
              <a:buFont typeface="Arial" panose="020B0604020202020204" pitchFamily="34" charset="0"/>
              <a:buChar char="•"/>
            </a:pPr>
            <a:r>
              <a:rPr lang="en-GB" b="1" dirty="0"/>
              <a:t>ECAS:</a:t>
            </a:r>
            <a:r>
              <a:rPr lang="en-GB" dirty="0"/>
              <a:t> More detailed, comprehensive, includes both ALS-specific and non-specific cognitive domains.</a:t>
            </a:r>
          </a:p>
          <a:p>
            <a:endParaRPr lang="en-SI" dirty="0"/>
          </a:p>
        </p:txBody>
      </p:sp>
    </p:spTree>
    <p:extLst>
      <p:ext uri="{BB962C8B-B14F-4D97-AF65-F5344CB8AC3E}">
        <p14:creationId xmlns:p14="http://schemas.microsoft.com/office/powerpoint/2010/main" val="16529309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FD022-5544-1AB9-04BD-120F5036C49A}"/>
              </a:ext>
            </a:extLst>
          </p:cNvPr>
          <p:cNvSpPr>
            <a:spLocks noGrp="1"/>
          </p:cNvSpPr>
          <p:nvPr>
            <p:ph type="title"/>
          </p:nvPr>
        </p:nvSpPr>
        <p:spPr>
          <a:xfrm>
            <a:off x="0" y="365125"/>
            <a:ext cx="12082072" cy="1325563"/>
          </a:xfrm>
        </p:spPr>
        <p:txBody>
          <a:bodyPr>
            <a:normAutofit/>
          </a:bodyPr>
          <a:lstStyle/>
          <a:p>
            <a:pPr algn="ctr"/>
            <a:r>
              <a:rPr lang="en-GB" sz="4000" dirty="0">
                <a:solidFill>
                  <a:srgbClr val="C00000"/>
                </a:solidFill>
              </a:rPr>
              <a:t>Research and Validation Studies Supporting ALS-CBS</a:t>
            </a:r>
            <a:endParaRPr lang="en-SI" sz="4000" dirty="0">
              <a:solidFill>
                <a:srgbClr val="C00000"/>
              </a:solidFill>
            </a:endParaRPr>
          </a:p>
        </p:txBody>
      </p:sp>
      <p:sp>
        <p:nvSpPr>
          <p:cNvPr id="3" name="Content Placeholder 2">
            <a:extLst>
              <a:ext uri="{FF2B5EF4-FFF2-40B4-BE49-F238E27FC236}">
                <a16:creationId xmlns:a16="http://schemas.microsoft.com/office/drawing/2014/main" id="{B75CBAB1-2120-8D25-623A-16E40304A373}"/>
              </a:ext>
            </a:extLst>
          </p:cNvPr>
          <p:cNvSpPr>
            <a:spLocks noGrp="1"/>
          </p:cNvSpPr>
          <p:nvPr>
            <p:ph idx="1"/>
          </p:nvPr>
        </p:nvSpPr>
        <p:spPr/>
        <p:txBody>
          <a:bodyPr>
            <a:normAutofit fontScale="92500" lnSpcReduction="20000"/>
          </a:bodyPr>
          <a:lstStyle/>
          <a:p>
            <a:pPr marL="0" indent="0">
              <a:buNone/>
            </a:pPr>
            <a:r>
              <a:rPr lang="en-GB" b="1" dirty="0"/>
              <a:t>Initial Validation Studies:</a:t>
            </a:r>
            <a:endParaRPr lang="en-GB" dirty="0"/>
          </a:p>
          <a:p>
            <a:pPr marL="742950" lvl="1" indent="-285750">
              <a:buFont typeface="Arial" panose="020B0604020202020204" pitchFamily="34" charset="0"/>
              <a:buChar char="•"/>
            </a:pPr>
            <a:r>
              <a:rPr lang="en-GB" dirty="0"/>
              <a:t>Demonstrated high sensitivity (approximately 80%) for detecting cognitive and </a:t>
            </a:r>
            <a:r>
              <a:rPr lang="en-GB" dirty="0" err="1"/>
              <a:t>behavioral</a:t>
            </a:r>
            <a:r>
              <a:rPr lang="en-GB" dirty="0"/>
              <a:t> changes in ALS.</a:t>
            </a:r>
          </a:p>
          <a:p>
            <a:pPr marL="742950" lvl="1" indent="-285750">
              <a:buFont typeface="Arial" panose="020B0604020202020204" pitchFamily="34" charset="0"/>
              <a:buChar char="•"/>
            </a:pPr>
            <a:r>
              <a:rPr lang="en-GB" dirty="0"/>
              <a:t>Good correlation with comprehensive neuropsychological assessments.</a:t>
            </a:r>
          </a:p>
          <a:p>
            <a:pPr marL="457200" lvl="1" indent="0">
              <a:buNone/>
            </a:pPr>
            <a:endParaRPr lang="en-GB" dirty="0"/>
          </a:p>
          <a:p>
            <a:pPr marL="0" indent="0">
              <a:buNone/>
            </a:pPr>
            <a:r>
              <a:rPr lang="en-GB" b="1" dirty="0"/>
              <a:t>Reliability:</a:t>
            </a:r>
            <a:endParaRPr lang="en-GB" dirty="0"/>
          </a:p>
          <a:p>
            <a:pPr marL="742950" lvl="1" indent="-285750">
              <a:buFont typeface="Arial" panose="020B0604020202020204" pitchFamily="34" charset="0"/>
              <a:buChar char="•"/>
            </a:pPr>
            <a:r>
              <a:rPr lang="en-GB" dirty="0"/>
              <a:t>Test-retest reliability established, consistent results over time.</a:t>
            </a:r>
          </a:p>
          <a:p>
            <a:pPr marL="742950" lvl="1" indent="-285750">
              <a:buFont typeface="Arial" panose="020B0604020202020204" pitchFamily="34" charset="0"/>
              <a:buChar char="•"/>
            </a:pPr>
            <a:r>
              <a:rPr lang="en-GB" dirty="0"/>
              <a:t>Inter-rater reliability indicates that ALS-CBS scores are consistent across different evaluators.</a:t>
            </a:r>
          </a:p>
          <a:p>
            <a:pPr marL="457200" lvl="1" indent="0">
              <a:buNone/>
            </a:pPr>
            <a:endParaRPr lang="en-GB" dirty="0"/>
          </a:p>
          <a:p>
            <a:pPr marL="0" indent="0">
              <a:buNone/>
            </a:pPr>
            <a:r>
              <a:rPr lang="en-GB" b="1" dirty="0"/>
              <a:t>Clinical Utility:</a:t>
            </a:r>
            <a:endParaRPr lang="en-GB" dirty="0"/>
          </a:p>
          <a:p>
            <a:pPr marL="742950" lvl="1" indent="-285750">
              <a:buFont typeface="Arial" panose="020B0604020202020204" pitchFamily="34" charset="0"/>
              <a:buChar char="•"/>
            </a:pPr>
            <a:r>
              <a:rPr lang="en-GB" dirty="0"/>
              <a:t>Shown to be effective in both clinical settings and research, aiding in the early detection of cognitive impairment.</a:t>
            </a:r>
          </a:p>
          <a:p>
            <a:pPr marL="742950" lvl="1" indent="-285750">
              <a:buFont typeface="Arial" panose="020B0604020202020204" pitchFamily="34" charset="0"/>
              <a:buChar char="•"/>
            </a:pPr>
            <a:r>
              <a:rPr lang="en-GB" dirty="0"/>
              <a:t>Supports longitudinal tracking of cognitive and </a:t>
            </a:r>
            <a:r>
              <a:rPr lang="en-GB" dirty="0" err="1"/>
              <a:t>behavioral</a:t>
            </a:r>
            <a:r>
              <a:rPr lang="en-GB" dirty="0"/>
              <a:t> changes in ALS patients.</a:t>
            </a:r>
          </a:p>
          <a:p>
            <a:endParaRPr lang="en-SI" dirty="0"/>
          </a:p>
        </p:txBody>
      </p:sp>
    </p:spTree>
    <p:extLst>
      <p:ext uri="{BB962C8B-B14F-4D97-AF65-F5344CB8AC3E}">
        <p14:creationId xmlns:p14="http://schemas.microsoft.com/office/powerpoint/2010/main" val="3755388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88F31-6493-E7C0-3B4A-0A2757F23E40}"/>
              </a:ext>
            </a:extLst>
          </p:cNvPr>
          <p:cNvSpPr>
            <a:spLocks noGrp="1"/>
          </p:cNvSpPr>
          <p:nvPr>
            <p:ph type="title"/>
          </p:nvPr>
        </p:nvSpPr>
        <p:spPr/>
        <p:txBody>
          <a:bodyPr/>
          <a:lstStyle/>
          <a:p>
            <a:pPr algn="ctr"/>
            <a:r>
              <a:rPr lang="en-SI" dirty="0">
                <a:solidFill>
                  <a:srgbClr val="C00000"/>
                </a:solidFill>
              </a:rPr>
              <a:t>Objectives</a:t>
            </a:r>
          </a:p>
        </p:txBody>
      </p:sp>
      <p:sp>
        <p:nvSpPr>
          <p:cNvPr id="3" name="Content Placeholder 2">
            <a:extLst>
              <a:ext uri="{FF2B5EF4-FFF2-40B4-BE49-F238E27FC236}">
                <a16:creationId xmlns:a16="http://schemas.microsoft.com/office/drawing/2014/main" id="{4DFC7788-A835-5223-209C-FE209113C1E2}"/>
              </a:ext>
            </a:extLst>
          </p:cNvPr>
          <p:cNvSpPr>
            <a:spLocks noGrp="1"/>
          </p:cNvSpPr>
          <p:nvPr>
            <p:ph idx="1"/>
          </p:nvPr>
        </p:nvSpPr>
        <p:spPr/>
        <p:txBody>
          <a:bodyPr>
            <a:normAutofit/>
          </a:bodyPr>
          <a:lstStyle/>
          <a:p>
            <a:pPr marL="0" indent="0">
              <a:buNone/>
            </a:pPr>
            <a:r>
              <a:rPr lang="en-GB" b="1" dirty="0"/>
              <a:t>By the end of this presentation, students should be able to:</a:t>
            </a:r>
            <a:endParaRPr lang="en-GB" dirty="0"/>
          </a:p>
          <a:p>
            <a:r>
              <a:rPr lang="en-GB" dirty="0"/>
              <a:t>Understand the importance of cognitive and </a:t>
            </a:r>
            <a:r>
              <a:rPr lang="en-GB" dirty="0" err="1"/>
              <a:t>behavioral</a:t>
            </a:r>
            <a:r>
              <a:rPr lang="en-GB" dirty="0"/>
              <a:t> assessments in ALS.</a:t>
            </a:r>
          </a:p>
          <a:p>
            <a:r>
              <a:rPr lang="en-GB" dirty="0"/>
              <a:t>Apply the ALS-CBS to evaluate cognitive and </a:t>
            </a:r>
            <a:r>
              <a:rPr lang="en-GB" dirty="0" err="1"/>
              <a:t>behavioral</a:t>
            </a:r>
            <a:r>
              <a:rPr lang="en-GB" dirty="0"/>
              <a:t> symptoms.</a:t>
            </a:r>
          </a:p>
          <a:p>
            <a:r>
              <a:rPr lang="en-GB" dirty="0"/>
              <a:t>Identify specific cognitive functions and </a:t>
            </a:r>
            <a:r>
              <a:rPr lang="en-GB" dirty="0" err="1"/>
              <a:t>behavioral</a:t>
            </a:r>
            <a:r>
              <a:rPr lang="en-GB" dirty="0"/>
              <a:t> domains affected by ALS.</a:t>
            </a:r>
          </a:p>
          <a:p>
            <a:r>
              <a:rPr lang="en-GB" dirty="0"/>
              <a:t>Develop personalized care plans based on ALS-CBS findings.</a:t>
            </a:r>
          </a:p>
          <a:p>
            <a:r>
              <a:rPr lang="en-GB" dirty="0"/>
              <a:t>Engage in critical thinking to </a:t>
            </a:r>
            <a:r>
              <a:rPr lang="en-GB" dirty="0" err="1"/>
              <a:t>analyze</a:t>
            </a:r>
            <a:r>
              <a:rPr lang="en-GB" dirty="0"/>
              <a:t> and address patient cases effectively.</a:t>
            </a:r>
          </a:p>
          <a:p>
            <a:endParaRPr lang="en-SI" dirty="0"/>
          </a:p>
        </p:txBody>
      </p:sp>
    </p:spTree>
    <p:extLst>
      <p:ext uri="{BB962C8B-B14F-4D97-AF65-F5344CB8AC3E}">
        <p14:creationId xmlns:p14="http://schemas.microsoft.com/office/powerpoint/2010/main" val="749828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EAD64-DAFB-148A-1C83-8BAC900B955D}"/>
              </a:ext>
            </a:extLst>
          </p:cNvPr>
          <p:cNvSpPr>
            <a:spLocks noGrp="1"/>
          </p:cNvSpPr>
          <p:nvPr>
            <p:ph type="title"/>
          </p:nvPr>
        </p:nvSpPr>
        <p:spPr/>
        <p:txBody>
          <a:bodyPr/>
          <a:lstStyle/>
          <a:p>
            <a:pPr algn="ctr"/>
            <a:r>
              <a:rPr lang="en-GB" dirty="0">
                <a:solidFill>
                  <a:srgbClr val="C00000"/>
                </a:solidFill>
              </a:rPr>
              <a:t>Limitations of ALS-CBS</a:t>
            </a:r>
            <a:endParaRPr lang="en-SI" dirty="0">
              <a:solidFill>
                <a:srgbClr val="C00000"/>
              </a:solidFill>
            </a:endParaRPr>
          </a:p>
        </p:txBody>
      </p:sp>
      <p:sp>
        <p:nvSpPr>
          <p:cNvPr id="3" name="Content Placeholder 2">
            <a:extLst>
              <a:ext uri="{FF2B5EF4-FFF2-40B4-BE49-F238E27FC236}">
                <a16:creationId xmlns:a16="http://schemas.microsoft.com/office/drawing/2014/main" id="{3C81BAD3-F2B2-E009-1302-4B3EF40B0CBD}"/>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GB" b="1" dirty="0"/>
              <a:t>Dependent on Caregiver Input:</a:t>
            </a:r>
            <a:endParaRPr lang="en-GB" dirty="0"/>
          </a:p>
          <a:p>
            <a:pPr marL="742950" lvl="1" indent="-285750">
              <a:buFont typeface="Arial" panose="020B0604020202020204" pitchFamily="34" charset="0"/>
              <a:buChar char="•"/>
            </a:pPr>
            <a:r>
              <a:rPr lang="en-GB" dirty="0" err="1"/>
              <a:t>Behavioral</a:t>
            </a:r>
            <a:r>
              <a:rPr lang="en-GB" dirty="0"/>
              <a:t> assessment relies heavily on caregiver observations, which can vary based on the caregiver’s perception and involvement.</a:t>
            </a:r>
          </a:p>
          <a:p>
            <a:pPr>
              <a:buFont typeface="Arial" panose="020B0604020202020204" pitchFamily="34" charset="0"/>
              <a:buChar char="•"/>
            </a:pPr>
            <a:r>
              <a:rPr lang="en-GB" b="1" dirty="0"/>
              <a:t>Cultural Sensitivity:</a:t>
            </a:r>
            <a:endParaRPr lang="en-GB" dirty="0"/>
          </a:p>
          <a:p>
            <a:pPr marL="742950" lvl="1" indent="-285750">
              <a:buFont typeface="Arial" panose="020B0604020202020204" pitchFamily="34" charset="0"/>
              <a:buChar char="•"/>
            </a:pPr>
            <a:r>
              <a:rPr lang="en-GB" dirty="0"/>
              <a:t>May not be equally applicable across different cultural backgrounds without adaptation.</a:t>
            </a:r>
          </a:p>
          <a:p>
            <a:pPr>
              <a:buFont typeface="Arial" panose="020B0604020202020204" pitchFamily="34" charset="0"/>
              <a:buChar char="•"/>
            </a:pPr>
            <a:r>
              <a:rPr lang="en-GB" b="1" dirty="0"/>
              <a:t>Limited Scope:</a:t>
            </a:r>
            <a:endParaRPr lang="en-GB" dirty="0"/>
          </a:p>
          <a:p>
            <a:pPr marL="742950" lvl="1" indent="-285750">
              <a:buFont typeface="Arial" panose="020B0604020202020204" pitchFamily="34" charset="0"/>
              <a:buChar char="•"/>
            </a:pPr>
            <a:r>
              <a:rPr lang="en-GB" dirty="0"/>
              <a:t>While useful for screening, ALS-CBS is not a comprehensive neuropsychological test and should be complemented with more detailed assessments if impairment is detected.</a:t>
            </a:r>
          </a:p>
          <a:p>
            <a:pPr>
              <a:buFont typeface="Arial" panose="020B0604020202020204" pitchFamily="34" charset="0"/>
              <a:buChar char="•"/>
            </a:pPr>
            <a:r>
              <a:rPr lang="en-GB" b="1" dirty="0"/>
              <a:t>Potential for False Negatives/Positives:</a:t>
            </a:r>
            <a:endParaRPr lang="en-GB" dirty="0"/>
          </a:p>
          <a:p>
            <a:pPr marL="742950" lvl="1" indent="-285750">
              <a:buFont typeface="Arial" panose="020B0604020202020204" pitchFamily="34" charset="0"/>
              <a:buChar char="•"/>
            </a:pPr>
            <a:r>
              <a:rPr lang="en-GB" dirty="0"/>
              <a:t>As with any screening tool, there is a risk of not detecting mild symptoms (false negatives) or overestimating impairment (false positives).</a:t>
            </a:r>
          </a:p>
          <a:p>
            <a:endParaRPr lang="en-SI" dirty="0"/>
          </a:p>
        </p:txBody>
      </p:sp>
    </p:spTree>
    <p:extLst>
      <p:ext uri="{BB962C8B-B14F-4D97-AF65-F5344CB8AC3E}">
        <p14:creationId xmlns:p14="http://schemas.microsoft.com/office/powerpoint/2010/main" val="10767242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B3D80-FDE9-100D-2BAB-D039572EABA9}"/>
              </a:ext>
            </a:extLst>
          </p:cNvPr>
          <p:cNvSpPr>
            <a:spLocks noGrp="1"/>
          </p:cNvSpPr>
          <p:nvPr>
            <p:ph type="title"/>
          </p:nvPr>
        </p:nvSpPr>
        <p:spPr/>
        <p:txBody>
          <a:bodyPr/>
          <a:lstStyle/>
          <a:p>
            <a:pPr algn="ctr"/>
            <a:r>
              <a:rPr lang="en-GB" dirty="0">
                <a:solidFill>
                  <a:srgbClr val="C00000"/>
                </a:solidFill>
              </a:rPr>
              <a:t>Role of ALS-CBS in Multidisciplinary Care</a:t>
            </a:r>
            <a:endParaRPr lang="en-SI" dirty="0">
              <a:solidFill>
                <a:srgbClr val="C00000"/>
              </a:solidFill>
            </a:endParaRPr>
          </a:p>
        </p:txBody>
      </p:sp>
      <p:sp>
        <p:nvSpPr>
          <p:cNvPr id="3" name="Content Placeholder 2">
            <a:extLst>
              <a:ext uri="{FF2B5EF4-FFF2-40B4-BE49-F238E27FC236}">
                <a16:creationId xmlns:a16="http://schemas.microsoft.com/office/drawing/2014/main" id="{5D1CA7F9-7817-B340-93D2-C68BA063412A}"/>
              </a:ext>
            </a:extLst>
          </p:cNvPr>
          <p:cNvSpPr>
            <a:spLocks noGrp="1"/>
          </p:cNvSpPr>
          <p:nvPr>
            <p:ph idx="1"/>
          </p:nvPr>
        </p:nvSpPr>
        <p:spPr/>
        <p:txBody>
          <a:bodyPr>
            <a:normAutofit fontScale="77500" lnSpcReduction="20000"/>
          </a:bodyPr>
          <a:lstStyle/>
          <a:p>
            <a:pPr marL="0" indent="0">
              <a:buNone/>
            </a:pPr>
            <a:r>
              <a:rPr lang="en-GB" b="1" dirty="0"/>
              <a:t>Integration into Routine Clinical Care:</a:t>
            </a:r>
            <a:endParaRPr lang="en-GB" dirty="0"/>
          </a:p>
          <a:p>
            <a:pPr marL="742950" lvl="1" indent="-285750">
              <a:buFont typeface="Arial" panose="020B0604020202020204" pitchFamily="34" charset="0"/>
              <a:buChar char="•"/>
            </a:pPr>
            <a:r>
              <a:rPr lang="en-GB" dirty="0"/>
              <a:t>Regular use of ALS-CBS during clinical visits to monitor cognitive and </a:t>
            </a:r>
            <a:r>
              <a:rPr lang="en-GB" dirty="0" err="1"/>
              <a:t>behavioral</a:t>
            </a:r>
            <a:r>
              <a:rPr lang="en-GB" dirty="0"/>
              <a:t> health.</a:t>
            </a:r>
          </a:p>
          <a:p>
            <a:pPr marL="742950" lvl="1" indent="-285750">
              <a:buFont typeface="Arial" panose="020B0604020202020204" pitchFamily="34" charset="0"/>
              <a:buChar char="•"/>
            </a:pPr>
            <a:r>
              <a:rPr lang="en-GB" dirty="0"/>
              <a:t>Use in conjunction with other clinical assessments to provide a holistic view of patient health.</a:t>
            </a:r>
          </a:p>
          <a:p>
            <a:pPr marL="0" indent="0">
              <a:buNone/>
            </a:pPr>
            <a:r>
              <a:rPr lang="en-GB" b="1" dirty="0"/>
              <a:t>Guiding Multidisciplinary Team (MDT) Decisions:</a:t>
            </a:r>
            <a:endParaRPr lang="en-GB" dirty="0"/>
          </a:p>
          <a:p>
            <a:pPr marL="742950" lvl="1" indent="-285750">
              <a:buFont typeface="Arial" panose="020B0604020202020204" pitchFamily="34" charset="0"/>
              <a:buChar char="•"/>
            </a:pPr>
            <a:r>
              <a:rPr lang="en-GB" dirty="0"/>
              <a:t>Informs neurologists, psychologists, occupational therapists, and speech therapists about the cognitive and </a:t>
            </a:r>
            <a:r>
              <a:rPr lang="en-GB" dirty="0" err="1"/>
              <a:t>behavioral</a:t>
            </a:r>
            <a:r>
              <a:rPr lang="en-GB" dirty="0"/>
              <a:t> needs of ALS patients.</a:t>
            </a:r>
          </a:p>
          <a:p>
            <a:pPr marL="742950" lvl="1" indent="-285750">
              <a:buFont typeface="Arial" panose="020B0604020202020204" pitchFamily="34" charset="0"/>
              <a:buChar char="•"/>
            </a:pPr>
            <a:r>
              <a:rPr lang="en-GB" dirty="0"/>
              <a:t>Assists in creating personalized care plans that address cognitive, </a:t>
            </a:r>
            <a:r>
              <a:rPr lang="en-GB" dirty="0" err="1"/>
              <a:t>behavioral</a:t>
            </a:r>
            <a:r>
              <a:rPr lang="en-GB" dirty="0"/>
              <a:t>, and physical needs.</a:t>
            </a:r>
          </a:p>
          <a:p>
            <a:pPr marL="0" indent="0">
              <a:buNone/>
            </a:pPr>
            <a:r>
              <a:rPr lang="en-GB" b="1" dirty="0"/>
              <a:t>Support for Caregivers:</a:t>
            </a:r>
            <a:endParaRPr lang="en-GB" dirty="0"/>
          </a:p>
          <a:p>
            <a:pPr marL="742950" lvl="1" indent="-285750">
              <a:buFont typeface="Arial" panose="020B0604020202020204" pitchFamily="34" charset="0"/>
              <a:buChar char="•"/>
            </a:pPr>
            <a:r>
              <a:rPr lang="en-GB" dirty="0"/>
              <a:t>Provides insights into patient </a:t>
            </a:r>
            <a:r>
              <a:rPr lang="en-GB" dirty="0" err="1"/>
              <a:t>behavior</a:t>
            </a:r>
            <a:r>
              <a:rPr lang="en-GB" dirty="0"/>
              <a:t>, aiding caregivers in managing symptoms.</a:t>
            </a:r>
          </a:p>
          <a:p>
            <a:pPr marL="742950" lvl="1" indent="-285750">
              <a:buFont typeface="Arial" panose="020B0604020202020204" pitchFamily="34" charset="0"/>
              <a:buChar char="•"/>
            </a:pPr>
            <a:r>
              <a:rPr lang="en-GB" dirty="0"/>
              <a:t>Encourages caregiver education and support based on observed cognitive and </a:t>
            </a:r>
            <a:r>
              <a:rPr lang="en-GB" dirty="0" err="1"/>
              <a:t>behavioral</a:t>
            </a:r>
            <a:r>
              <a:rPr lang="en-GB" dirty="0"/>
              <a:t> changes.</a:t>
            </a:r>
          </a:p>
          <a:p>
            <a:pPr marL="0" indent="0">
              <a:buNone/>
            </a:pPr>
            <a:r>
              <a:rPr lang="en-GB" b="1" dirty="0"/>
              <a:t>Facilitating Communication:</a:t>
            </a:r>
            <a:endParaRPr lang="en-GB" dirty="0"/>
          </a:p>
          <a:p>
            <a:pPr marL="742950" lvl="1" indent="-285750">
              <a:buFont typeface="Arial" panose="020B0604020202020204" pitchFamily="34" charset="0"/>
              <a:buChar char="•"/>
            </a:pPr>
            <a:r>
              <a:rPr lang="en-GB" dirty="0"/>
              <a:t>Results from ALS-CBS can be used to facilitate discussions between patients, families, and healthcare providers about disease progression and care planning.</a:t>
            </a:r>
          </a:p>
          <a:p>
            <a:endParaRPr lang="en-SI" dirty="0"/>
          </a:p>
        </p:txBody>
      </p:sp>
    </p:spTree>
    <p:extLst>
      <p:ext uri="{BB962C8B-B14F-4D97-AF65-F5344CB8AC3E}">
        <p14:creationId xmlns:p14="http://schemas.microsoft.com/office/powerpoint/2010/main" val="2087911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0973F-F65A-2ECD-8CBC-082A40F4D705}"/>
              </a:ext>
            </a:extLst>
          </p:cNvPr>
          <p:cNvSpPr>
            <a:spLocks noGrp="1"/>
          </p:cNvSpPr>
          <p:nvPr>
            <p:ph type="title"/>
          </p:nvPr>
        </p:nvSpPr>
        <p:spPr/>
        <p:txBody>
          <a:bodyPr/>
          <a:lstStyle/>
          <a:p>
            <a:pPr algn="ctr"/>
            <a:r>
              <a:rPr lang="en-GB" dirty="0">
                <a:solidFill>
                  <a:srgbClr val="C00000"/>
                </a:solidFill>
              </a:rPr>
              <a:t>Welcome to the Case Study Exercise!</a:t>
            </a:r>
            <a:endParaRPr lang="en-SI" dirty="0">
              <a:solidFill>
                <a:srgbClr val="C00000"/>
              </a:solidFill>
            </a:endParaRPr>
          </a:p>
        </p:txBody>
      </p:sp>
      <p:sp>
        <p:nvSpPr>
          <p:cNvPr id="3" name="Content Placeholder 2">
            <a:extLst>
              <a:ext uri="{FF2B5EF4-FFF2-40B4-BE49-F238E27FC236}">
                <a16:creationId xmlns:a16="http://schemas.microsoft.com/office/drawing/2014/main" id="{6FD3FDD9-FBE9-29BA-6190-FD5B4B574CD0}"/>
              </a:ext>
            </a:extLst>
          </p:cNvPr>
          <p:cNvSpPr>
            <a:spLocks noGrp="1"/>
          </p:cNvSpPr>
          <p:nvPr>
            <p:ph idx="1"/>
          </p:nvPr>
        </p:nvSpPr>
        <p:spPr>
          <a:xfrm>
            <a:off x="838200" y="1690688"/>
            <a:ext cx="10515600" cy="4993141"/>
          </a:xfrm>
        </p:spPr>
        <p:txBody>
          <a:bodyPr>
            <a:normAutofit fontScale="70000" lnSpcReduction="20000"/>
          </a:bodyPr>
          <a:lstStyle/>
          <a:p>
            <a:pPr marL="0" indent="0">
              <a:buNone/>
            </a:pPr>
            <a:r>
              <a:rPr lang="en-GB" i="1" dirty="0"/>
              <a:t>In this exercise, you will explore five clinical cases using the ALS Cognitive </a:t>
            </a:r>
            <a:r>
              <a:rPr lang="en-GB" i="1" dirty="0" err="1"/>
              <a:t>Behavioral</a:t>
            </a:r>
            <a:r>
              <a:rPr lang="en-GB" i="1" dirty="0"/>
              <a:t> Screen (ALS-CBS) to understand the cognitive and </a:t>
            </a:r>
            <a:r>
              <a:rPr lang="en-GB" i="1" dirty="0" err="1"/>
              <a:t>behavioral</a:t>
            </a:r>
            <a:r>
              <a:rPr lang="en-GB" i="1" dirty="0"/>
              <a:t> symptoms associated with Amyotrophic Lateral Sclerosis (ALS). Each case provides real-world insights into how ALS affects patients and their families.</a:t>
            </a:r>
          </a:p>
          <a:p>
            <a:pPr marL="0" indent="0">
              <a:buNone/>
            </a:pPr>
            <a:endParaRPr lang="en-GB" dirty="0"/>
          </a:p>
          <a:p>
            <a:pPr marL="0" indent="0">
              <a:buNone/>
            </a:pPr>
            <a:r>
              <a:rPr lang="en-GB" b="1" dirty="0"/>
              <a:t>Structure of the Exercise:</a:t>
            </a:r>
            <a:endParaRPr lang="en-GB" dirty="0"/>
          </a:p>
          <a:p>
            <a:pPr>
              <a:buFont typeface="+mj-lt"/>
              <a:buAutoNum type="arabicPeriod"/>
            </a:pPr>
            <a:r>
              <a:rPr lang="en-GB" b="1" dirty="0"/>
              <a:t>Patient Story:</a:t>
            </a:r>
            <a:endParaRPr lang="en-GB" dirty="0"/>
          </a:p>
          <a:p>
            <a:pPr marL="457200" lvl="1" indent="0">
              <a:buNone/>
            </a:pPr>
            <a:r>
              <a:rPr lang="en-GB" dirty="0"/>
              <a:t>Each case starts with a detailed narrative describing a patient's experience with ALS, highlighting cognitive and </a:t>
            </a:r>
            <a:r>
              <a:rPr lang="en-GB" dirty="0" err="1"/>
              <a:t>behavioral</a:t>
            </a:r>
            <a:r>
              <a:rPr lang="en-GB" dirty="0"/>
              <a:t> changes.</a:t>
            </a:r>
          </a:p>
          <a:p>
            <a:pPr>
              <a:buFont typeface="+mj-lt"/>
              <a:buAutoNum type="arabicPeriod"/>
            </a:pPr>
            <a:r>
              <a:rPr lang="en-GB" b="1" dirty="0"/>
              <a:t>Identification Task:</a:t>
            </a:r>
            <a:endParaRPr lang="en-GB" dirty="0"/>
          </a:p>
          <a:p>
            <a:pPr marL="457200" lvl="1" indent="0">
              <a:buNone/>
            </a:pPr>
            <a:r>
              <a:rPr lang="en-GB" dirty="0"/>
              <a:t>You will identify which cognitive functions and </a:t>
            </a:r>
            <a:r>
              <a:rPr lang="en-GB" dirty="0" err="1"/>
              <a:t>behavioral</a:t>
            </a:r>
            <a:r>
              <a:rPr lang="en-GB" dirty="0"/>
              <a:t> domains are affected based on the patient's story and suggest a tailored care plan for him/her</a:t>
            </a:r>
          </a:p>
          <a:p>
            <a:pPr>
              <a:buFont typeface="+mj-lt"/>
              <a:buAutoNum type="arabicPeriod"/>
            </a:pPr>
            <a:r>
              <a:rPr lang="en-GB" b="1" dirty="0"/>
              <a:t>Correct Responses:</a:t>
            </a:r>
            <a:endParaRPr lang="en-GB" dirty="0"/>
          </a:p>
          <a:p>
            <a:pPr marL="457200" lvl="1" indent="0">
              <a:buNone/>
            </a:pPr>
            <a:r>
              <a:rPr lang="en-GB" dirty="0"/>
              <a:t>This slide will present the accurate cognitive functions and </a:t>
            </a:r>
            <a:r>
              <a:rPr lang="en-GB" dirty="0" err="1"/>
              <a:t>behavioral</a:t>
            </a:r>
            <a:r>
              <a:rPr lang="en-GB" dirty="0"/>
              <a:t> domains impacted in each case, allowing you to compare your findings.</a:t>
            </a:r>
          </a:p>
          <a:p>
            <a:pPr>
              <a:buFont typeface="+mj-lt"/>
              <a:buAutoNum type="arabicPeriod"/>
            </a:pPr>
            <a:r>
              <a:rPr lang="en-GB" b="1" dirty="0"/>
              <a:t>Care Plan:</a:t>
            </a:r>
            <a:endParaRPr lang="en-GB" dirty="0"/>
          </a:p>
          <a:p>
            <a:pPr marL="457200" lvl="1" indent="0">
              <a:buNone/>
            </a:pPr>
            <a:r>
              <a:rPr lang="en-GB" dirty="0"/>
              <a:t>A tailored care plan will be provided, focusing on managing the cognitive and </a:t>
            </a:r>
            <a:r>
              <a:rPr lang="en-GB" dirty="0" err="1"/>
              <a:t>behavioral</a:t>
            </a:r>
            <a:r>
              <a:rPr lang="en-GB" dirty="0"/>
              <a:t> symptoms through a multidisciplinary approach.</a:t>
            </a:r>
          </a:p>
          <a:p>
            <a:pPr marL="0" indent="0">
              <a:buNone/>
            </a:pPr>
            <a:endParaRPr lang="en-GB" dirty="0"/>
          </a:p>
        </p:txBody>
      </p:sp>
    </p:spTree>
    <p:extLst>
      <p:ext uri="{BB962C8B-B14F-4D97-AF65-F5344CB8AC3E}">
        <p14:creationId xmlns:p14="http://schemas.microsoft.com/office/powerpoint/2010/main" val="33153132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0973F-F65A-2ECD-8CBC-082A40F4D705}"/>
              </a:ext>
            </a:extLst>
          </p:cNvPr>
          <p:cNvSpPr>
            <a:spLocks noGrp="1"/>
          </p:cNvSpPr>
          <p:nvPr>
            <p:ph type="title"/>
          </p:nvPr>
        </p:nvSpPr>
        <p:spPr/>
        <p:txBody>
          <a:bodyPr/>
          <a:lstStyle/>
          <a:p>
            <a:pPr algn="ctr"/>
            <a:r>
              <a:rPr lang="en-GB" dirty="0">
                <a:solidFill>
                  <a:srgbClr val="C00000"/>
                </a:solidFill>
              </a:rPr>
              <a:t>Welcome to the Case Study Exercise!</a:t>
            </a:r>
            <a:endParaRPr lang="en-SI" dirty="0">
              <a:solidFill>
                <a:srgbClr val="C00000"/>
              </a:solidFill>
            </a:endParaRPr>
          </a:p>
        </p:txBody>
      </p:sp>
      <p:sp>
        <p:nvSpPr>
          <p:cNvPr id="3" name="Content Placeholder 2">
            <a:extLst>
              <a:ext uri="{FF2B5EF4-FFF2-40B4-BE49-F238E27FC236}">
                <a16:creationId xmlns:a16="http://schemas.microsoft.com/office/drawing/2014/main" id="{6FD3FDD9-FBE9-29BA-6190-FD5B4B574CD0}"/>
              </a:ext>
            </a:extLst>
          </p:cNvPr>
          <p:cNvSpPr>
            <a:spLocks noGrp="1"/>
          </p:cNvSpPr>
          <p:nvPr>
            <p:ph idx="1"/>
          </p:nvPr>
        </p:nvSpPr>
        <p:spPr>
          <a:xfrm>
            <a:off x="838200" y="1344361"/>
            <a:ext cx="10515600" cy="4667250"/>
          </a:xfrm>
        </p:spPr>
        <p:txBody>
          <a:bodyPr>
            <a:normAutofit fontScale="92500" lnSpcReduction="10000"/>
          </a:bodyPr>
          <a:lstStyle/>
          <a:p>
            <a:pPr marL="0" indent="0">
              <a:buNone/>
            </a:pPr>
            <a:r>
              <a:rPr lang="en-GB" b="1" dirty="0"/>
              <a:t>Your Role:</a:t>
            </a:r>
          </a:p>
          <a:p>
            <a:pPr marL="0" indent="0">
              <a:buNone/>
            </a:pPr>
            <a:endParaRPr lang="en-GB" dirty="0"/>
          </a:p>
          <a:p>
            <a:pPr>
              <a:buFont typeface="Arial" panose="020B0604020202020204" pitchFamily="34" charset="0"/>
              <a:buChar char="•"/>
            </a:pPr>
            <a:r>
              <a:rPr lang="en-GB" b="1" dirty="0" err="1"/>
              <a:t>Analyze</a:t>
            </a:r>
            <a:r>
              <a:rPr lang="en-GB" b="1" dirty="0"/>
              <a:t> Each Case:</a:t>
            </a:r>
            <a:r>
              <a:rPr lang="en-GB" dirty="0"/>
              <a:t> Carefully read the patient stories and note specific symptoms.</a:t>
            </a:r>
          </a:p>
          <a:p>
            <a:pPr>
              <a:buFont typeface="Arial" panose="020B0604020202020204" pitchFamily="34" charset="0"/>
              <a:buChar char="•"/>
            </a:pPr>
            <a:r>
              <a:rPr lang="en-GB" b="1" dirty="0"/>
              <a:t>Identify Affected Domains:</a:t>
            </a:r>
            <a:r>
              <a:rPr lang="en-GB" dirty="0"/>
              <a:t> Use your knowledge to determine the impaired cognitive functions and </a:t>
            </a:r>
            <a:r>
              <a:rPr lang="en-GB" dirty="0" err="1"/>
              <a:t>behavioral</a:t>
            </a:r>
            <a:r>
              <a:rPr lang="en-GB" dirty="0"/>
              <a:t> domains.</a:t>
            </a:r>
          </a:p>
          <a:p>
            <a:pPr>
              <a:buFont typeface="Arial" panose="020B0604020202020204" pitchFamily="34" charset="0"/>
              <a:buChar char="•"/>
            </a:pPr>
            <a:r>
              <a:rPr lang="en-GB" b="1" dirty="0"/>
              <a:t>Reflect and Learn:</a:t>
            </a:r>
            <a:r>
              <a:rPr lang="en-GB" dirty="0"/>
              <a:t> Compare your analysis with the provided responses and care plans to understand best practices in ALS patient care.</a:t>
            </a:r>
          </a:p>
          <a:p>
            <a:pPr marL="0" indent="0">
              <a:buNone/>
            </a:pPr>
            <a:endParaRPr lang="en-GB" dirty="0"/>
          </a:p>
          <a:p>
            <a:pPr marL="0" indent="0">
              <a:buNone/>
            </a:pPr>
            <a:r>
              <a:rPr lang="en-GB" dirty="0"/>
              <a:t>Engage actively, think critically, and use this opportunity to enhance your understanding of ALS and its comprehensive management.</a:t>
            </a:r>
          </a:p>
          <a:p>
            <a:pPr marL="0" indent="0">
              <a:buNone/>
            </a:pPr>
            <a:endParaRPr lang="en-GB" dirty="0"/>
          </a:p>
        </p:txBody>
      </p:sp>
    </p:spTree>
    <p:extLst>
      <p:ext uri="{BB962C8B-B14F-4D97-AF65-F5344CB8AC3E}">
        <p14:creationId xmlns:p14="http://schemas.microsoft.com/office/powerpoint/2010/main" val="1785534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A36E1-9A8C-8141-0F14-FF307AE7B34D}"/>
              </a:ext>
            </a:extLst>
          </p:cNvPr>
          <p:cNvSpPr>
            <a:spLocks noGrp="1"/>
          </p:cNvSpPr>
          <p:nvPr>
            <p:ph type="title"/>
          </p:nvPr>
        </p:nvSpPr>
        <p:spPr/>
        <p:txBody>
          <a:bodyPr/>
          <a:lstStyle/>
          <a:p>
            <a:pPr algn="ctr"/>
            <a:r>
              <a:rPr lang="en-GB" dirty="0">
                <a:solidFill>
                  <a:srgbClr val="C00000"/>
                </a:solidFill>
              </a:rPr>
              <a:t>Patient Story: </a:t>
            </a:r>
            <a:r>
              <a:rPr lang="en-GB" dirty="0" err="1">
                <a:solidFill>
                  <a:srgbClr val="C00000"/>
                </a:solidFill>
              </a:rPr>
              <a:t>Nishanthi’s</a:t>
            </a:r>
            <a:r>
              <a:rPr lang="en-GB" dirty="0">
                <a:solidFill>
                  <a:srgbClr val="C00000"/>
                </a:solidFill>
              </a:rPr>
              <a:t> Journey with ALS</a:t>
            </a:r>
            <a:endParaRPr lang="en-SI" dirty="0">
              <a:solidFill>
                <a:srgbClr val="C00000"/>
              </a:solidFill>
            </a:endParaRPr>
          </a:p>
        </p:txBody>
      </p:sp>
      <p:sp>
        <p:nvSpPr>
          <p:cNvPr id="3" name="Content Placeholder 2">
            <a:extLst>
              <a:ext uri="{FF2B5EF4-FFF2-40B4-BE49-F238E27FC236}">
                <a16:creationId xmlns:a16="http://schemas.microsoft.com/office/drawing/2014/main" id="{2A2486F2-2005-BA3B-A164-8997A7589D46}"/>
              </a:ext>
            </a:extLst>
          </p:cNvPr>
          <p:cNvSpPr>
            <a:spLocks noGrp="1"/>
          </p:cNvSpPr>
          <p:nvPr>
            <p:ph idx="1"/>
          </p:nvPr>
        </p:nvSpPr>
        <p:spPr/>
        <p:txBody>
          <a:bodyPr>
            <a:normAutofit fontScale="92500" lnSpcReduction="10000"/>
          </a:bodyPr>
          <a:lstStyle/>
          <a:p>
            <a:pPr marL="0" indent="0">
              <a:buNone/>
            </a:pPr>
            <a:r>
              <a:rPr lang="en-GB" i="1" dirty="0" err="1"/>
              <a:t>Nishanthi</a:t>
            </a:r>
            <a:r>
              <a:rPr lang="en-GB" i="1" dirty="0"/>
              <a:t>, a 62-year-old retired accountant, was known for her precision and attention to detail. Over the past year, she found it increasingly challenging to manage her household finances, often losing track of payments and forgetting to balance her </a:t>
            </a:r>
            <a:r>
              <a:rPr lang="en-GB" i="1" dirty="0" err="1"/>
              <a:t>checkbook</a:t>
            </a:r>
            <a:r>
              <a:rPr lang="en-GB" i="1" dirty="0"/>
              <a:t>. Her family noticed that she would become easily distracted, especially during conversations, where she would frequently zone out or abruptly change the topic. </a:t>
            </a:r>
            <a:r>
              <a:rPr lang="en-GB" i="1" dirty="0" err="1"/>
              <a:t>Nishanthi</a:t>
            </a:r>
            <a:r>
              <a:rPr lang="en-GB" i="1" dirty="0"/>
              <a:t> struggled to remember recent events, such as the birthdays of her grandchildren, which caused her noticeable distress. She also stopped participating in activities she once loved, such as reading and gardening, preferring instead to sit quietly by herself. Her occasional inappropriate laughter during serious conversations puzzled her family, making them increasingly concerned about her </a:t>
            </a:r>
            <a:r>
              <a:rPr lang="en-GB" i="1" dirty="0" err="1"/>
              <a:t>behavior</a:t>
            </a:r>
            <a:r>
              <a:rPr lang="en-GB" i="1" dirty="0"/>
              <a:t>.</a:t>
            </a:r>
            <a:endParaRPr lang="en-SI" i="1" dirty="0"/>
          </a:p>
        </p:txBody>
      </p:sp>
    </p:spTree>
    <p:extLst>
      <p:ext uri="{BB962C8B-B14F-4D97-AF65-F5344CB8AC3E}">
        <p14:creationId xmlns:p14="http://schemas.microsoft.com/office/powerpoint/2010/main" val="33111282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A36E1-9A8C-8141-0F14-FF307AE7B34D}"/>
              </a:ext>
            </a:extLst>
          </p:cNvPr>
          <p:cNvSpPr>
            <a:spLocks noGrp="1"/>
          </p:cNvSpPr>
          <p:nvPr>
            <p:ph type="title"/>
          </p:nvPr>
        </p:nvSpPr>
        <p:spPr/>
        <p:txBody>
          <a:bodyPr/>
          <a:lstStyle/>
          <a:p>
            <a:pPr algn="ctr"/>
            <a:r>
              <a:rPr lang="en-GB" dirty="0">
                <a:solidFill>
                  <a:srgbClr val="C00000"/>
                </a:solidFill>
              </a:rPr>
              <a:t>Patient Story: </a:t>
            </a:r>
            <a:r>
              <a:rPr lang="en-GB" dirty="0" err="1">
                <a:solidFill>
                  <a:srgbClr val="C00000"/>
                </a:solidFill>
              </a:rPr>
              <a:t>Nishanthi’s</a:t>
            </a:r>
            <a:r>
              <a:rPr lang="en-GB" dirty="0">
                <a:solidFill>
                  <a:srgbClr val="C00000"/>
                </a:solidFill>
              </a:rPr>
              <a:t> Journey with ALS</a:t>
            </a:r>
            <a:endParaRPr lang="en-SI" dirty="0">
              <a:solidFill>
                <a:srgbClr val="C00000"/>
              </a:solidFill>
            </a:endParaRPr>
          </a:p>
        </p:txBody>
      </p:sp>
      <p:sp>
        <p:nvSpPr>
          <p:cNvPr id="3" name="Content Placeholder 2">
            <a:extLst>
              <a:ext uri="{FF2B5EF4-FFF2-40B4-BE49-F238E27FC236}">
                <a16:creationId xmlns:a16="http://schemas.microsoft.com/office/drawing/2014/main" id="{2A2486F2-2005-BA3B-A164-8997A7589D46}"/>
              </a:ext>
            </a:extLst>
          </p:cNvPr>
          <p:cNvSpPr>
            <a:spLocks noGrp="1"/>
          </p:cNvSpPr>
          <p:nvPr>
            <p:ph idx="1"/>
          </p:nvPr>
        </p:nvSpPr>
        <p:spPr/>
        <p:txBody>
          <a:bodyPr>
            <a:normAutofit/>
          </a:bodyPr>
          <a:lstStyle/>
          <a:p>
            <a:endParaRPr lang="en-GB" dirty="0"/>
          </a:p>
          <a:p>
            <a:endParaRPr lang="en-GB" dirty="0"/>
          </a:p>
          <a:p>
            <a:r>
              <a:rPr lang="en-GB" dirty="0"/>
              <a:t>identify which cognitive functions and </a:t>
            </a:r>
            <a:r>
              <a:rPr lang="en-GB" dirty="0" err="1"/>
              <a:t>behavioral</a:t>
            </a:r>
            <a:r>
              <a:rPr lang="en-GB" dirty="0"/>
              <a:t> domains are affected based on the </a:t>
            </a:r>
            <a:r>
              <a:rPr lang="en-GB" dirty="0" err="1"/>
              <a:t>Nishanti’s</a:t>
            </a:r>
            <a:r>
              <a:rPr lang="en-GB" dirty="0"/>
              <a:t> story</a:t>
            </a:r>
          </a:p>
          <a:p>
            <a:r>
              <a:rPr lang="en-GB" dirty="0"/>
              <a:t>suggest a tailored care plan for her</a:t>
            </a:r>
            <a:endParaRPr lang="en-SI" dirty="0"/>
          </a:p>
        </p:txBody>
      </p:sp>
    </p:spTree>
    <p:extLst>
      <p:ext uri="{BB962C8B-B14F-4D97-AF65-F5344CB8AC3E}">
        <p14:creationId xmlns:p14="http://schemas.microsoft.com/office/powerpoint/2010/main" val="999803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A36E1-9A8C-8141-0F14-FF307AE7B34D}"/>
              </a:ext>
            </a:extLst>
          </p:cNvPr>
          <p:cNvSpPr>
            <a:spLocks noGrp="1"/>
          </p:cNvSpPr>
          <p:nvPr>
            <p:ph type="title"/>
          </p:nvPr>
        </p:nvSpPr>
        <p:spPr/>
        <p:txBody>
          <a:bodyPr/>
          <a:lstStyle/>
          <a:p>
            <a:pPr algn="ctr"/>
            <a:r>
              <a:rPr lang="en-GB" dirty="0">
                <a:solidFill>
                  <a:srgbClr val="C00000"/>
                </a:solidFill>
              </a:rPr>
              <a:t>Patient Story: </a:t>
            </a:r>
            <a:r>
              <a:rPr lang="en-GB" dirty="0" err="1">
                <a:solidFill>
                  <a:srgbClr val="C00000"/>
                </a:solidFill>
              </a:rPr>
              <a:t>Nishanthi’s</a:t>
            </a:r>
            <a:r>
              <a:rPr lang="en-GB" dirty="0">
                <a:solidFill>
                  <a:srgbClr val="C00000"/>
                </a:solidFill>
              </a:rPr>
              <a:t> Journey with ALS</a:t>
            </a:r>
            <a:endParaRPr lang="en-SI" dirty="0">
              <a:solidFill>
                <a:srgbClr val="C00000"/>
              </a:solidFill>
            </a:endParaRPr>
          </a:p>
        </p:txBody>
      </p:sp>
      <p:sp>
        <p:nvSpPr>
          <p:cNvPr id="3" name="Content Placeholder 2">
            <a:extLst>
              <a:ext uri="{FF2B5EF4-FFF2-40B4-BE49-F238E27FC236}">
                <a16:creationId xmlns:a16="http://schemas.microsoft.com/office/drawing/2014/main" id="{2A2486F2-2005-BA3B-A164-8997A7589D46}"/>
              </a:ext>
            </a:extLst>
          </p:cNvPr>
          <p:cNvSpPr>
            <a:spLocks noGrp="1"/>
          </p:cNvSpPr>
          <p:nvPr>
            <p:ph idx="1"/>
          </p:nvPr>
        </p:nvSpPr>
        <p:spPr/>
        <p:txBody>
          <a:bodyPr>
            <a:normAutofit fontScale="85000" lnSpcReduction="20000"/>
          </a:bodyPr>
          <a:lstStyle/>
          <a:p>
            <a:pPr marL="0" indent="0">
              <a:buNone/>
            </a:pPr>
            <a:r>
              <a:rPr lang="en-GB" b="1" dirty="0"/>
              <a:t>Cognitive Functions Affected:</a:t>
            </a:r>
            <a:endParaRPr lang="en-GB" dirty="0"/>
          </a:p>
          <a:p>
            <a:pPr>
              <a:buFont typeface="Arial" panose="020B0604020202020204" pitchFamily="34" charset="0"/>
              <a:buChar char="•"/>
            </a:pPr>
            <a:r>
              <a:rPr lang="en-GB" b="1" dirty="0"/>
              <a:t>Executive Functioning:</a:t>
            </a:r>
            <a:r>
              <a:rPr lang="en-GB" dirty="0"/>
              <a:t> Difficulty managing finances and schedules indicates problems with planning and organization.</a:t>
            </a:r>
          </a:p>
          <a:p>
            <a:pPr>
              <a:buFont typeface="Arial" panose="020B0604020202020204" pitchFamily="34" charset="0"/>
              <a:buChar char="•"/>
            </a:pPr>
            <a:r>
              <a:rPr lang="en-GB" b="1" dirty="0"/>
              <a:t>Attention:</a:t>
            </a:r>
            <a:r>
              <a:rPr lang="en-GB" dirty="0"/>
              <a:t> Easily distracted during conversations, losing focus, and zoning out reflects deficits in attention and concentration.</a:t>
            </a:r>
          </a:p>
          <a:p>
            <a:pPr>
              <a:buFont typeface="Arial" panose="020B0604020202020204" pitchFamily="34" charset="0"/>
              <a:buChar char="•"/>
            </a:pPr>
            <a:r>
              <a:rPr lang="en-GB" b="1" dirty="0"/>
              <a:t>Memory:</a:t>
            </a:r>
            <a:r>
              <a:rPr lang="en-GB" dirty="0"/>
              <a:t> Forgetfulness, such as failing to remember important family events (e.g., grandchildren's birthdays), points to short-term memory issues.</a:t>
            </a:r>
          </a:p>
          <a:p>
            <a:pPr marL="0" indent="0">
              <a:buNone/>
            </a:pPr>
            <a:r>
              <a:rPr lang="en-GB" b="1" dirty="0" err="1"/>
              <a:t>Behavioral</a:t>
            </a:r>
            <a:r>
              <a:rPr lang="en-GB" b="1" dirty="0"/>
              <a:t> Domains Affected:</a:t>
            </a:r>
            <a:endParaRPr lang="en-GB" dirty="0"/>
          </a:p>
          <a:p>
            <a:pPr>
              <a:buFont typeface="Arial" panose="020B0604020202020204" pitchFamily="34" charset="0"/>
              <a:buChar char="•"/>
            </a:pPr>
            <a:r>
              <a:rPr lang="en-GB" b="1" dirty="0"/>
              <a:t>Apathy:</a:t>
            </a:r>
            <a:r>
              <a:rPr lang="en-GB" dirty="0"/>
              <a:t> Loss of interest in previously enjoyed activities like reading and gardening suggests apathy, a lack of motivation and enthusiasm.</a:t>
            </a:r>
          </a:p>
          <a:p>
            <a:pPr>
              <a:buFont typeface="Arial" panose="020B0604020202020204" pitchFamily="34" charset="0"/>
              <a:buChar char="•"/>
            </a:pPr>
            <a:r>
              <a:rPr lang="en-GB" b="1" dirty="0"/>
              <a:t>Disinhibition:</a:t>
            </a:r>
            <a:r>
              <a:rPr lang="en-GB" dirty="0"/>
              <a:t> Inappropriate laughter during serious conversations and occasional irrelevant comments point to a loss of social restraint and disinhibition.</a:t>
            </a:r>
          </a:p>
          <a:p>
            <a:endParaRPr lang="en-SI" dirty="0"/>
          </a:p>
        </p:txBody>
      </p:sp>
    </p:spTree>
    <p:extLst>
      <p:ext uri="{BB962C8B-B14F-4D97-AF65-F5344CB8AC3E}">
        <p14:creationId xmlns:p14="http://schemas.microsoft.com/office/powerpoint/2010/main" val="24075571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A36E1-9A8C-8141-0F14-FF307AE7B34D}"/>
              </a:ext>
            </a:extLst>
          </p:cNvPr>
          <p:cNvSpPr>
            <a:spLocks noGrp="1"/>
          </p:cNvSpPr>
          <p:nvPr>
            <p:ph type="title"/>
          </p:nvPr>
        </p:nvSpPr>
        <p:spPr/>
        <p:txBody>
          <a:bodyPr/>
          <a:lstStyle/>
          <a:p>
            <a:pPr algn="ctr"/>
            <a:r>
              <a:rPr lang="en-GB" dirty="0">
                <a:solidFill>
                  <a:srgbClr val="C00000"/>
                </a:solidFill>
              </a:rPr>
              <a:t>Care Plan for </a:t>
            </a:r>
            <a:r>
              <a:rPr lang="en-GB" dirty="0" err="1">
                <a:solidFill>
                  <a:srgbClr val="C00000"/>
                </a:solidFill>
              </a:rPr>
              <a:t>Nishanthi</a:t>
            </a:r>
            <a:endParaRPr lang="en-GB" dirty="0">
              <a:solidFill>
                <a:srgbClr val="C00000"/>
              </a:solidFill>
            </a:endParaRPr>
          </a:p>
        </p:txBody>
      </p:sp>
      <p:sp>
        <p:nvSpPr>
          <p:cNvPr id="3" name="Content Placeholder 2">
            <a:extLst>
              <a:ext uri="{FF2B5EF4-FFF2-40B4-BE49-F238E27FC236}">
                <a16:creationId xmlns:a16="http://schemas.microsoft.com/office/drawing/2014/main" id="{2A2486F2-2005-BA3B-A164-8997A7589D46}"/>
              </a:ext>
            </a:extLst>
          </p:cNvPr>
          <p:cNvSpPr>
            <a:spLocks noGrp="1"/>
          </p:cNvSpPr>
          <p:nvPr>
            <p:ph idx="1"/>
          </p:nvPr>
        </p:nvSpPr>
        <p:spPr>
          <a:xfrm>
            <a:off x="838200" y="1296235"/>
            <a:ext cx="10515600" cy="5032375"/>
          </a:xfrm>
        </p:spPr>
        <p:txBody>
          <a:bodyPr>
            <a:normAutofit fontScale="85000" lnSpcReduction="20000"/>
          </a:bodyPr>
          <a:lstStyle/>
          <a:p>
            <a:pPr>
              <a:buFont typeface="+mj-lt"/>
              <a:buAutoNum type="arabicPeriod"/>
            </a:pPr>
            <a:r>
              <a:rPr lang="en-GB" b="1" dirty="0"/>
              <a:t>Multidisciplinary Approach:</a:t>
            </a:r>
            <a:r>
              <a:rPr lang="en-GB" dirty="0"/>
              <a:t> Regular visits to a neurologist to monitor ALS progression. Cognitive training focused on improving attention, memory, and executive functioning.</a:t>
            </a:r>
          </a:p>
          <a:p>
            <a:pPr>
              <a:buFont typeface="+mj-lt"/>
              <a:buAutoNum type="arabicPeriod"/>
            </a:pPr>
            <a:r>
              <a:rPr lang="en-GB" b="1" dirty="0" err="1"/>
              <a:t>Behavioral</a:t>
            </a:r>
            <a:r>
              <a:rPr lang="en-GB" b="1" dirty="0"/>
              <a:t> Therapy:</a:t>
            </a:r>
            <a:r>
              <a:rPr lang="en-GB" dirty="0"/>
              <a:t> Engage </a:t>
            </a:r>
            <a:r>
              <a:rPr lang="en-GB" dirty="0" err="1"/>
              <a:t>Nishanthi</a:t>
            </a:r>
            <a:r>
              <a:rPr lang="en-GB" dirty="0"/>
              <a:t> in therapy sessions to address apathy and disinhibition. Cognitive-</a:t>
            </a:r>
            <a:r>
              <a:rPr lang="en-GB" dirty="0" err="1"/>
              <a:t>behavioral</a:t>
            </a:r>
            <a:r>
              <a:rPr lang="en-GB" dirty="0"/>
              <a:t> strategies can help manage inappropriate social </a:t>
            </a:r>
            <a:r>
              <a:rPr lang="en-GB" dirty="0" err="1"/>
              <a:t>behavior</a:t>
            </a:r>
            <a:r>
              <a:rPr lang="en-GB" dirty="0"/>
              <a:t>.</a:t>
            </a:r>
          </a:p>
          <a:p>
            <a:pPr>
              <a:buFont typeface="+mj-lt"/>
              <a:buAutoNum type="arabicPeriod"/>
            </a:pPr>
            <a:r>
              <a:rPr lang="en-GB" b="1" dirty="0"/>
              <a:t>Medication:</a:t>
            </a:r>
            <a:r>
              <a:rPr lang="en-GB" dirty="0"/>
              <a:t> Consider SSRIs to manage mood swings and address apathy. Explore cognitive enhancers to support memory and attention.</a:t>
            </a:r>
          </a:p>
          <a:p>
            <a:pPr>
              <a:buFont typeface="+mj-lt"/>
              <a:buAutoNum type="arabicPeriod"/>
            </a:pPr>
            <a:r>
              <a:rPr lang="en-GB" b="1" dirty="0"/>
              <a:t>Social Engagement:</a:t>
            </a:r>
            <a:r>
              <a:rPr lang="en-GB" dirty="0"/>
              <a:t> Encourage </a:t>
            </a:r>
            <a:r>
              <a:rPr lang="en-GB" dirty="0" err="1"/>
              <a:t>Nishanthi</a:t>
            </a:r>
            <a:r>
              <a:rPr lang="en-GB" dirty="0"/>
              <a:t> to participate in structured activities that are both socially and mentally stimulating, like book clubs or light gardening.</a:t>
            </a:r>
          </a:p>
          <a:p>
            <a:pPr>
              <a:buFont typeface="+mj-lt"/>
              <a:buAutoNum type="arabicPeriod"/>
            </a:pPr>
            <a:r>
              <a:rPr lang="en-GB" b="1" dirty="0"/>
              <a:t>Family Education and Support:</a:t>
            </a:r>
            <a:r>
              <a:rPr lang="en-GB" dirty="0"/>
              <a:t> Provide </a:t>
            </a:r>
            <a:r>
              <a:rPr lang="en-GB" dirty="0" err="1"/>
              <a:t>counseling</a:t>
            </a:r>
            <a:r>
              <a:rPr lang="en-GB" dirty="0"/>
              <a:t> sessions for the family to understand and manage </a:t>
            </a:r>
            <a:r>
              <a:rPr lang="en-GB" dirty="0" err="1"/>
              <a:t>Nishanthi’s</a:t>
            </a:r>
            <a:r>
              <a:rPr lang="en-GB" dirty="0"/>
              <a:t> </a:t>
            </a:r>
            <a:r>
              <a:rPr lang="en-GB" dirty="0" err="1"/>
              <a:t>behavioral</a:t>
            </a:r>
            <a:r>
              <a:rPr lang="en-GB" dirty="0"/>
              <a:t> changes. Teach them strategies for engaging her in meaningful conversations and activities.</a:t>
            </a:r>
          </a:p>
          <a:p>
            <a:pPr>
              <a:buFont typeface="+mj-lt"/>
              <a:buAutoNum type="arabicPeriod"/>
            </a:pPr>
            <a:r>
              <a:rPr lang="en-GB" b="1" dirty="0"/>
              <a:t>Regular Monitoring:</a:t>
            </a:r>
            <a:r>
              <a:rPr lang="en-GB" dirty="0"/>
              <a:t> Routine ALS-CBS assessments to track cognitive and </a:t>
            </a:r>
            <a:r>
              <a:rPr lang="en-GB" dirty="0" err="1"/>
              <a:t>behavioral</a:t>
            </a:r>
            <a:r>
              <a:rPr lang="en-GB" dirty="0"/>
              <a:t> changes and make necessary adjustments to the care plan.</a:t>
            </a:r>
          </a:p>
          <a:p>
            <a:endParaRPr lang="en-SI" dirty="0"/>
          </a:p>
        </p:txBody>
      </p:sp>
    </p:spTree>
    <p:extLst>
      <p:ext uri="{BB962C8B-B14F-4D97-AF65-F5344CB8AC3E}">
        <p14:creationId xmlns:p14="http://schemas.microsoft.com/office/powerpoint/2010/main" val="105333124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084A5-5FE5-C72B-1EAB-32AF4356B552}"/>
              </a:ext>
            </a:extLst>
          </p:cNvPr>
          <p:cNvSpPr>
            <a:spLocks noGrp="1"/>
          </p:cNvSpPr>
          <p:nvPr>
            <p:ph type="title"/>
          </p:nvPr>
        </p:nvSpPr>
        <p:spPr/>
        <p:txBody>
          <a:bodyPr/>
          <a:lstStyle/>
          <a:p>
            <a:pPr algn="ctr"/>
            <a:r>
              <a:rPr lang="en-GB" dirty="0">
                <a:solidFill>
                  <a:srgbClr val="C00000"/>
                </a:solidFill>
              </a:rPr>
              <a:t>Patient Story: Ruwan’s Experience with ALS</a:t>
            </a:r>
            <a:br>
              <a:rPr lang="en-GB" dirty="0"/>
            </a:br>
            <a:endParaRPr lang="en-SI" dirty="0"/>
          </a:p>
        </p:txBody>
      </p:sp>
      <p:sp>
        <p:nvSpPr>
          <p:cNvPr id="3" name="Content Placeholder 2">
            <a:extLst>
              <a:ext uri="{FF2B5EF4-FFF2-40B4-BE49-F238E27FC236}">
                <a16:creationId xmlns:a16="http://schemas.microsoft.com/office/drawing/2014/main" id="{A27566D9-CB5E-3224-2FFE-DA32EF0A22FA}"/>
              </a:ext>
            </a:extLst>
          </p:cNvPr>
          <p:cNvSpPr>
            <a:spLocks noGrp="1"/>
          </p:cNvSpPr>
          <p:nvPr>
            <p:ph idx="1"/>
          </p:nvPr>
        </p:nvSpPr>
        <p:spPr>
          <a:xfrm>
            <a:off x="838200" y="1488741"/>
            <a:ext cx="10515600" cy="4351338"/>
          </a:xfrm>
        </p:spPr>
        <p:txBody>
          <a:bodyPr>
            <a:normAutofit lnSpcReduction="10000"/>
          </a:bodyPr>
          <a:lstStyle/>
          <a:p>
            <a:pPr marL="0" indent="0">
              <a:buNone/>
            </a:pPr>
            <a:r>
              <a:rPr lang="en-GB" i="1" dirty="0"/>
              <a:t>Ruwan, a 58-year-old former school principal, prided himself on his organizational skills and leadership abilities. However, in recent months, he began missing important meetings and forgetting to send out vital school communications. His speech became noticeably slower, and he often paused to search for words, making it difficult for him to articulate his thoughts clearly during staff meetings. At home, Ruwan’s </a:t>
            </a:r>
            <a:r>
              <a:rPr lang="en-GB" i="1" dirty="0" err="1"/>
              <a:t>behavior</a:t>
            </a:r>
            <a:r>
              <a:rPr lang="en-GB" i="1" dirty="0"/>
              <a:t> raised concerns; he became increasingly suspicious of his colleagues, expressing irrational fears that they were conspiring against him. His paranoia led to frequent arguments with his wife and a reluctance to socialize with friends. His temper flared over minor irritations, such as misplaced keys, leaving his family walking on eggshells around him.</a:t>
            </a:r>
            <a:endParaRPr lang="en-GB" dirty="0"/>
          </a:p>
          <a:p>
            <a:endParaRPr lang="en-SI" dirty="0"/>
          </a:p>
        </p:txBody>
      </p:sp>
    </p:spTree>
    <p:extLst>
      <p:ext uri="{BB962C8B-B14F-4D97-AF65-F5344CB8AC3E}">
        <p14:creationId xmlns:p14="http://schemas.microsoft.com/office/powerpoint/2010/main" val="10646101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A36E1-9A8C-8141-0F14-FF307AE7B34D}"/>
              </a:ext>
            </a:extLst>
          </p:cNvPr>
          <p:cNvSpPr>
            <a:spLocks noGrp="1"/>
          </p:cNvSpPr>
          <p:nvPr>
            <p:ph type="title"/>
          </p:nvPr>
        </p:nvSpPr>
        <p:spPr/>
        <p:txBody>
          <a:bodyPr/>
          <a:lstStyle/>
          <a:p>
            <a:pPr algn="ctr"/>
            <a:r>
              <a:rPr lang="en-GB" dirty="0">
                <a:solidFill>
                  <a:srgbClr val="C00000"/>
                </a:solidFill>
              </a:rPr>
              <a:t>Patient Story: Ruwan’s Experience with ALS</a:t>
            </a:r>
            <a:endParaRPr lang="en-SI" dirty="0">
              <a:solidFill>
                <a:srgbClr val="C00000"/>
              </a:solidFill>
            </a:endParaRPr>
          </a:p>
        </p:txBody>
      </p:sp>
      <p:sp>
        <p:nvSpPr>
          <p:cNvPr id="3" name="Content Placeholder 2">
            <a:extLst>
              <a:ext uri="{FF2B5EF4-FFF2-40B4-BE49-F238E27FC236}">
                <a16:creationId xmlns:a16="http://schemas.microsoft.com/office/drawing/2014/main" id="{2A2486F2-2005-BA3B-A164-8997A7589D46}"/>
              </a:ext>
            </a:extLst>
          </p:cNvPr>
          <p:cNvSpPr>
            <a:spLocks noGrp="1"/>
          </p:cNvSpPr>
          <p:nvPr>
            <p:ph idx="1"/>
          </p:nvPr>
        </p:nvSpPr>
        <p:spPr/>
        <p:txBody>
          <a:bodyPr>
            <a:normAutofit/>
          </a:bodyPr>
          <a:lstStyle/>
          <a:p>
            <a:endParaRPr lang="en-GB" dirty="0"/>
          </a:p>
          <a:p>
            <a:endParaRPr lang="en-GB" dirty="0"/>
          </a:p>
          <a:p>
            <a:r>
              <a:rPr lang="en-GB" dirty="0"/>
              <a:t>identify which cognitive functions and </a:t>
            </a:r>
            <a:r>
              <a:rPr lang="en-GB" dirty="0" err="1"/>
              <a:t>behavioral</a:t>
            </a:r>
            <a:r>
              <a:rPr lang="en-GB" dirty="0"/>
              <a:t> domains are affected based on the </a:t>
            </a:r>
            <a:r>
              <a:rPr lang="en-GB" dirty="0" err="1"/>
              <a:t>Nishanti’s</a:t>
            </a:r>
            <a:r>
              <a:rPr lang="en-GB" dirty="0"/>
              <a:t> story</a:t>
            </a:r>
          </a:p>
          <a:p>
            <a:r>
              <a:rPr lang="en-GB" dirty="0"/>
              <a:t>suggest a tailored care plan for him</a:t>
            </a:r>
            <a:endParaRPr lang="en-SI" dirty="0"/>
          </a:p>
        </p:txBody>
      </p:sp>
    </p:spTree>
    <p:extLst>
      <p:ext uri="{BB962C8B-B14F-4D97-AF65-F5344CB8AC3E}">
        <p14:creationId xmlns:p14="http://schemas.microsoft.com/office/powerpoint/2010/main" val="38236099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080F1-17C5-C8E0-5A39-8130C9A45BBC}"/>
              </a:ext>
            </a:extLst>
          </p:cNvPr>
          <p:cNvSpPr>
            <a:spLocks noGrp="1"/>
          </p:cNvSpPr>
          <p:nvPr>
            <p:ph type="title"/>
          </p:nvPr>
        </p:nvSpPr>
        <p:spPr/>
        <p:txBody>
          <a:bodyPr>
            <a:normAutofit/>
          </a:bodyPr>
          <a:lstStyle/>
          <a:p>
            <a:pPr algn="ctr"/>
            <a:r>
              <a:rPr lang="en-GB" dirty="0">
                <a:solidFill>
                  <a:srgbClr val="C00000"/>
                </a:solidFill>
              </a:rPr>
              <a:t>Cognitive and </a:t>
            </a:r>
            <a:r>
              <a:rPr lang="en-GB" dirty="0" err="1">
                <a:solidFill>
                  <a:srgbClr val="C00000"/>
                </a:solidFill>
              </a:rPr>
              <a:t>Behavioral</a:t>
            </a:r>
            <a:r>
              <a:rPr lang="en-GB" dirty="0">
                <a:solidFill>
                  <a:srgbClr val="C00000"/>
                </a:solidFill>
              </a:rPr>
              <a:t> Impairment in ALS</a:t>
            </a:r>
            <a:endParaRPr lang="en-SI" dirty="0">
              <a:solidFill>
                <a:srgbClr val="C00000"/>
              </a:solidFill>
            </a:endParaRPr>
          </a:p>
        </p:txBody>
      </p:sp>
      <p:sp>
        <p:nvSpPr>
          <p:cNvPr id="3" name="Content Placeholder 2">
            <a:extLst>
              <a:ext uri="{FF2B5EF4-FFF2-40B4-BE49-F238E27FC236}">
                <a16:creationId xmlns:a16="http://schemas.microsoft.com/office/drawing/2014/main" id="{87552E9D-86EA-3E59-EA0F-8DA4BD6B2A7A}"/>
              </a:ext>
            </a:extLst>
          </p:cNvPr>
          <p:cNvSpPr>
            <a:spLocks noGrp="1"/>
          </p:cNvSpPr>
          <p:nvPr>
            <p:ph idx="1"/>
          </p:nvPr>
        </p:nvSpPr>
        <p:spPr/>
        <p:txBody>
          <a:bodyPr>
            <a:normAutofit fontScale="70000" lnSpcReduction="20000"/>
          </a:bodyPr>
          <a:lstStyle/>
          <a:p>
            <a:pPr>
              <a:buFont typeface="Arial" panose="020B0604020202020204" pitchFamily="34" charset="0"/>
              <a:buChar char="•"/>
            </a:pPr>
            <a:r>
              <a:rPr lang="en-GB" b="1" dirty="0"/>
              <a:t>Prevalence:</a:t>
            </a:r>
            <a:endParaRPr lang="en-GB" dirty="0"/>
          </a:p>
          <a:p>
            <a:pPr marL="742950" lvl="1" indent="-285750">
              <a:buFont typeface="Arial" panose="020B0604020202020204" pitchFamily="34" charset="0"/>
              <a:buChar char="•"/>
            </a:pPr>
            <a:r>
              <a:rPr lang="en-GB" dirty="0"/>
              <a:t>Studies show that up to 50% of ALS patients have some form of cognitive or </a:t>
            </a:r>
            <a:r>
              <a:rPr lang="en-GB" dirty="0" err="1"/>
              <a:t>behavioral</a:t>
            </a:r>
            <a:r>
              <a:rPr lang="en-GB" dirty="0"/>
              <a:t> impairment.</a:t>
            </a:r>
          </a:p>
          <a:p>
            <a:pPr marL="742950" lvl="1" indent="-285750">
              <a:buFont typeface="Arial" panose="020B0604020202020204" pitchFamily="34" charset="0"/>
              <a:buChar char="•"/>
            </a:pPr>
            <a:r>
              <a:rPr lang="en-GB" dirty="0"/>
              <a:t>Around 10-15% of patients with ALS may meet criteria for frontotemporal dementia (FTD).</a:t>
            </a:r>
          </a:p>
          <a:p>
            <a:pPr>
              <a:buFont typeface="Arial" panose="020B0604020202020204" pitchFamily="34" charset="0"/>
              <a:buChar char="•"/>
            </a:pPr>
            <a:r>
              <a:rPr lang="en-GB" b="1" dirty="0"/>
              <a:t>Types of Cognitive Impairment:</a:t>
            </a:r>
            <a:endParaRPr lang="en-GB" dirty="0"/>
          </a:p>
          <a:p>
            <a:pPr marL="742950" lvl="1" indent="-285750">
              <a:buFont typeface="Arial" panose="020B0604020202020204" pitchFamily="34" charset="0"/>
              <a:buChar char="•"/>
            </a:pPr>
            <a:r>
              <a:rPr lang="en-GB" b="1" dirty="0"/>
              <a:t>Executive Dysfunction:</a:t>
            </a:r>
            <a:r>
              <a:rPr lang="en-GB" dirty="0"/>
              <a:t> Problems with planning, organizing, problem-solving, and flexible thinking.</a:t>
            </a:r>
          </a:p>
          <a:p>
            <a:pPr marL="742950" lvl="1" indent="-285750">
              <a:buFont typeface="Arial" panose="020B0604020202020204" pitchFamily="34" charset="0"/>
              <a:buChar char="•"/>
            </a:pPr>
            <a:r>
              <a:rPr lang="en-GB" b="1" dirty="0"/>
              <a:t>Language Dysfunction:</a:t>
            </a:r>
            <a:r>
              <a:rPr lang="en-GB" dirty="0"/>
              <a:t> Difficulties with word finding and fluency, reflecting a decline in language abilities.</a:t>
            </a:r>
          </a:p>
          <a:p>
            <a:pPr marL="742950" lvl="1" indent="-285750">
              <a:buFont typeface="Arial" panose="020B0604020202020204" pitchFamily="34" charset="0"/>
              <a:buChar char="•"/>
            </a:pPr>
            <a:r>
              <a:rPr lang="en-GB" b="1" dirty="0"/>
              <a:t>Memory:</a:t>
            </a:r>
            <a:r>
              <a:rPr lang="en-GB" dirty="0"/>
              <a:t> Primarily verbal memory is affected, with relative preservation of non-verbal memory.</a:t>
            </a:r>
          </a:p>
          <a:p>
            <a:pPr>
              <a:buFont typeface="Arial" panose="020B0604020202020204" pitchFamily="34" charset="0"/>
              <a:buChar char="•"/>
            </a:pPr>
            <a:r>
              <a:rPr lang="en-GB" b="1" dirty="0" err="1"/>
              <a:t>Behavioral</a:t>
            </a:r>
            <a:r>
              <a:rPr lang="en-GB" b="1" dirty="0"/>
              <a:t> Changes:</a:t>
            </a:r>
            <a:endParaRPr lang="en-GB" dirty="0"/>
          </a:p>
          <a:p>
            <a:pPr marL="742950" lvl="1" indent="-285750">
              <a:buFont typeface="Arial" panose="020B0604020202020204" pitchFamily="34" charset="0"/>
              <a:buChar char="•"/>
            </a:pPr>
            <a:r>
              <a:rPr lang="en-GB" b="1" dirty="0"/>
              <a:t>Apathy:</a:t>
            </a:r>
            <a:r>
              <a:rPr lang="en-GB" dirty="0"/>
              <a:t> Reduced motivation and initiative.</a:t>
            </a:r>
          </a:p>
          <a:p>
            <a:pPr marL="742950" lvl="1" indent="-285750">
              <a:buFont typeface="Arial" panose="020B0604020202020204" pitchFamily="34" charset="0"/>
              <a:buChar char="•"/>
            </a:pPr>
            <a:r>
              <a:rPr lang="en-GB" b="1" dirty="0"/>
              <a:t>Disinhibition:</a:t>
            </a:r>
            <a:r>
              <a:rPr lang="en-GB" dirty="0"/>
              <a:t> Inappropriate social </a:t>
            </a:r>
            <a:r>
              <a:rPr lang="en-GB" dirty="0" err="1"/>
              <a:t>behaviors</a:t>
            </a:r>
            <a:r>
              <a:rPr lang="en-GB" dirty="0"/>
              <a:t>, impulsivity.</a:t>
            </a:r>
          </a:p>
          <a:p>
            <a:pPr marL="742950" lvl="1" indent="-285750">
              <a:buFont typeface="Arial" panose="020B0604020202020204" pitchFamily="34" charset="0"/>
              <a:buChar char="•"/>
            </a:pPr>
            <a:r>
              <a:rPr lang="en-GB" b="1" dirty="0"/>
              <a:t>Compulsivity:</a:t>
            </a:r>
            <a:r>
              <a:rPr lang="en-GB" dirty="0"/>
              <a:t> Repetitive, ritualistic </a:t>
            </a:r>
            <a:r>
              <a:rPr lang="en-GB" dirty="0" err="1"/>
              <a:t>behaviors</a:t>
            </a:r>
            <a:r>
              <a:rPr lang="en-GB" dirty="0"/>
              <a:t>.</a:t>
            </a:r>
          </a:p>
          <a:p>
            <a:pPr>
              <a:buFont typeface="Arial" panose="020B0604020202020204" pitchFamily="34" charset="0"/>
              <a:buChar char="•"/>
            </a:pPr>
            <a:r>
              <a:rPr lang="en-GB" b="1" dirty="0"/>
              <a:t>Impact on Daily Life:</a:t>
            </a:r>
            <a:endParaRPr lang="en-GB" dirty="0"/>
          </a:p>
          <a:p>
            <a:pPr marL="742950" lvl="1" indent="-285750">
              <a:buFont typeface="Arial" panose="020B0604020202020204" pitchFamily="34" charset="0"/>
              <a:buChar char="•"/>
            </a:pPr>
            <a:r>
              <a:rPr lang="en-GB" dirty="0"/>
              <a:t>Cognitive and </a:t>
            </a:r>
            <a:r>
              <a:rPr lang="en-GB" dirty="0" err="1"/>
              <a:t>behavioral</a:t>
            </a:r>
            <a:r>
              <a:rPr lang="en-GB" dirty="0"/>
              <a:t> symptoms can lead to challenges in communication, decision-making, and social interaction.</a:t>
            </a:r>
          </a:p>
          <a:p>
            <a:pPr marL="742950" lvl="1" indent="-285750">
              <a:buFont typeface="Arial" panose="020B0604020202020204" pitchFamily="34" charset="0"/>
              <a:buChar char="•"/>
            </a:pPr>
            <a:r>
              <a:rPr lang="en-GB" dirty="0"/>
              <a:t>Increases caregiver burden and impacts quality of life.</a:t>
            </a:r>
          </a:p>
          <a:p>
            <a:endParaRPr lang="en-SI" dirty="0"/>
          </a:p>
        </p:txBody>
      </p:sp>
    </p:spTree>
    <p:extLst>
      <p:ext uri="{BB962C8B-B14F-4D97-AF65-F5344CB8AC3E}">
        <p14:creationId xmlns:p14="http://schemas.microsoft.com/office/powerpoint/2010/main" val="7797025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084A5-5FE5-C72B-1EAB-32AF4356B552}"/>
              </a:ext>
            </a:extLst>
          </p:cNvPr>
          <p:cNvSpPr>
            <a:spLocks noGrp="1"/>
          </p:cNvSpPr>
          <p:nvPr>
            <p:ph type="title"/>
          </p:nvPr>
        </p:nvSpPr>
        <p:spPr/>
        <p:txBody>
          <a:bodyPr/>
          <a:lstStyle/>
          <a:p>
            <a:pPr algn="ctr"/>
            <a:r>
              <a:rPr lang="en-GB" dirty="0">
                <a:solidFill>
                  <a:srgbClr val="C00000"/>
                </a:solidFill>
              </a:rPr>
              <a:t>Patient Story: Ruwan’s Experience with ALS</a:t>
            </a:r>
            <a:endParaRPr lang="en-SI" dirty="0">
              <a:solidFill>
                <a:srgbClr val="C00000"/>
              </a:solidFill>
            </a:endParaRPr>
          </a:p>
        </p:txBody>
      </p:sp>
      <p:sp>
        <p:nvSpPr>
          <p:cNvPr id="3" name="Content Placeholder 2">
            <a:extLst>
              <a:ext uri="{FF2B5EF4-FFF2-40B4-BE49-F238E27FC236}">
                <a16:creationId xmlns:a16="http://schemas.microsoft.com/office/drawing/2014/main" id="{A27566D9-CB5E-3224-2FFE-DA32EF0A22FA}"/>
              </a:ext>
            </a:extLst>
          </p:cNvPr>
          <p:cNvSpPr>
            <a:spLocks noGrp="1"/>
          </p:cNvSpPr>
          <p:nvPr>
            <p:ph idx="1"/>
          </p:nvPr>
        </p:nvSpPr>
        <p:spPr>
          <a:xfrm>
            <a:off x="838200" y="1632787"/>
            <a:ext cx="10515600" cy="4351338"/>
          </a:xfrm>
        </p:spPr>
        <p:txBody>
          <a:bodyPr>
            <a:normAutofit fontScale="92500" lnSpcReduction="10000"/>
          </a:bodyPr>
          <a:lstStyle/>
          <a:p>
            <a:pPr marL="0" indent="0">
              <a:buNone/>
            </a:pPr>
            <a:endParaRPr lang="en-GB" dirty="0"/>
          </a:p>
          <a:p>
            <a:pPr marL="0" indent="0">
              <a:buNone/>
            </a:pPr>
            <a:r>
              <a:rPr lang="en-GB" b="1" dirty="0"/>
              <a:t>Cognitive Functions Affected:</a:t>
            </a:r>
            <a:endParaRPr lang="en-GB" dirty="0"/>
          </a:p>
          <a:p>
            <a:pPr marL="742950" lvl="1" indent="-285750">
              <a:buFont typeface="Arial" panose="020B0604020202020204" pitchFamily="34" charset="0"/>
              <a:buChar char="•"/>
            </a:pPr>
            <a:r>
              <a:rPr lang="en-GB" b="1" dirty="0"/>
              <a:t>Executive Functioning:</a:t>
            </a:r>
            <a:r>
              <a:rPr lang="en-GB" dirty="0"/>
              <a:t> Difficulty keeping track of schedules and forgetting to send out important communications indicate issues with planning and organization.</a:t>
            </a:r>
          </a:p>
          <a:p>
            <a:pPr marL="742950" lvl="1" indent="-285750">
              <a:buFont typeface="Arial" panose="020B0604020202020204" pitchFamily="34" charset="0"/>
              <a:buChar char="•"/>
            </a:pPr>
            <a:r>
              <a:rPr lang="en-GB" b="1" dirty="0"/>
              <a:t>Language:</a:t>
            </a:r>
            <a:r>
              <a:rPr lang="en-GB" dirty="0"/>
              <a:t> Slowed speech and frequent pauses while searching for words suggest language impairment and difficulty articulating thoughts.</a:t>
            </a:r>
          </a:p>
          <a:p>
            <a:pPr marL="457200" lvl="1" indent="0">
              <a:buNone/>
            </a:pPr>
            <a:endParaRPr lang="en-GB" dirty="0"/>
          </a:p>
          <a:p>
            <a:pPr marL="0" indent="0">
              <a:buNone/>
            </a:pPr>
            <a:r>
              <a:rPr lang="en-GB" b="1" dirty="0" err="1"/>
              <a:t>Behavioral</a:t>
            </a:r>
            <a:r>
              <a:rPr lang="en-GB" b="1" dirty="0"/>
              <a:t> Domains Affected:</a:t>
            </a:r>
            <a:endParaRPr lang="en-GB" dirty="0"/>
          </a:p>
          <a:p>
            <a:pPr marL="742950" lvl="1" indent="-285750">
              <a:buFont typeface="Arial" panose="020B0604020202020204" pitchFamily="34" charset="0"/>
              <a:buChar char="•"/>
            </a:pPr>
            <a:r>
              <a:rPr lang="en-GB" b="1" dirty="0"/>
              <a:t>Paranoia:</a:t>
            </a:r>
            <a:r>
              <a:rPr lang="en-GB" dirty="0"/>
              <a:t> Ruwan's irrational fears about colleagues plotting against him indicate paranoia, a form of delusional thinking.</a:t>
            </a:r>
          </a:p>
          <a:p>
            <a:pPr marL="742950" lvl="1" indent="-285750">
              <a:buFont typeface="Arial" panose="020B0604020202020204" pitchFamily="34" charset="0"/>
              <a:buChar char="•"/>
            </a:pPr>
            <a:r>
              <a:rPr lang="en-GB" b="1" dirty="0"/>
              <a:t>Irritability and Aggression:</a:t>
            </a:r>
            <a:r>
              <a:rPr lang="en-GB" dirty="0"/>
              <a:t> Increased anger and arguments with family members over minor irritations reflect emotional dysregulation and heightened irritability.</a:t>
            </a:r>
          </a:p>
          <a:p>
            <a:endParaRPr lang="en-SI" dirty="0"/>
          </a:p>
        </p:txBody>
      </p:sp>
    </p:spTree>
    <p:extLst>
      <p:ext uri="{BB962C8B-B14F-4D97-AF65-F5344CB8AC3E}">
        <p14:creationId xmlns:p14="http://schemas.microsoft.com/office/powerpoint/2010/main" val="36379606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084A5-5FE5-C72B-1EAB-32AF4356B552}"/>
              </a:ext>
            </a:extLst>
          </p:cNvPr>
          <p:cNvSpPr>
            <a:spLocks noGrp="1"/>
          </p:cNvSpPr>
          <p:nvPr>
            <p:ph type="title"/>
          </p:nvPr>
        </p:nvSpPr>
        <p:spPr/>
        <p:txBody>
          <a:bodyPr/>
          <a:lstStyle/>
          <a:p>
            <a:pPr algn="ctr"/>
            <a:r>
              <a:rPr lang="en-GB" dirty="0">
                <a:solidFill>
                  <a:srgbClr val="C00000"/>
                </a:solidFill>
              </a:rPr>
              <a:t>Care Plan for Ruwan</a:t>
            </a:r>
            <a:endParaRPr lang="en-SI" dirty="0">
              <a:solidFill>
                <a:srgbClr val="C00000"/>
              </a:solidFill>
            </a:endParaRPr>
          </a:p>
        </p:txBody>
      </p:sp>
      <p:sp>
        <p:nvSpPr>
          <p:cNvPr id="3" name="Content Placeholder 2">
            <a:extLst>
              <a:ext uri="{FF2B5EF4-FFF2-40B4-BE49-F238E27FC236}">
                <a16:creationId xmlns:a16="http://schemas.microsoft.com/office/drawing/2014/main" id="{A27566D9-CB5E-3224-2FFE-DA32EF0A22FA}"/>
              </a:ext>
            </a:extLst>
          </p:cNvPr>
          <p:cNvSpPr>
            <a:spLocks noGrp="1"/>
          </p:cNvSpPr>
          <p:nvPr>
            <p:ph idx="1"/>
          </p:nvPr>
        </p:nvSpPr>
        <p:spPr>
          <a:xfrm>
            <a:off x="838200" y="1472699"/>
            <a:ext cx="10515600" cy="4351338"/>
          </a:xfrm>
        </p:spPr>
        <p:txBody>
          <a:bodyPr>
            <a:normAutofit fontScale="85000" lnSpcReduction="20000"/>
          </a:bodyPr>
          <a:lstStyle/>
          <a:p>
            <a:r>
              <a:rPr lang="en-GB" b="1" dirty="0"/>
              <a:t>Multidisciplinary Approach:</a:t>
            </a:r>
            <a:r>
              <a:rPr lang="en-GB" dirty="0"/>
              <a:t> Regular consultations with a neurologist and neuropsychologist to monitor cognitive symptoms. Speech therapy sessions to address language issues and improve communication.</a:t>
            </a:r>
          </a:p>
          <a:p>
            <a:r>
              <a:rPr lang="en-GB" b="1" dirty="0" err="1"/>
              <a:t>Behavioral</a:t>
            </a:r>
            <a:r>
              <a:rPr lang="en-GB" b="1" dirty="0"/>
              <a:t> Management:</a:t>
            </a:r>
            <a:r>
              <a:rPr lang="en-GB" dirty="0"/>
              <a:t> Cognitive-</a:t>
            </a:r>
            <a:r>
              <a:rPr lang="en-GB" dirty="0" err="1"/>
              <a:t>behavioral</a:t>
            </a:r>
            <a:r>
              <a:rPr lang="en-GB" dirty="0"/>
              <a:t> therapy (CBT) to help Ruwan manage paranoia and develop strategies for emotional regulation. Encourage calm and supportive interactions at home.</a:t>
            </a:r>
          </a:p>
          <a:p>
            <a:r>
              <a:rPr lang="en-GB" b="1" dirty="0"/>
              <a:t>Medication:</a:t>
            </a:r>
            <a:r>
              <a:rPr lang="en-GB" dirty="0"/>
              <a:t> Consider antipsychotics to manage paranoia. Mood stabilizers or SSRIs to help control irritability and aggressive </a:t>
            </a:r>
            <a:r>
              <a:rPr lang="en-GB" dirty="0" err="1"/>
              <a:t>behavior</a:t>
            </a:r>
            <a:r>
              <a:rPr lang="en-GB" dirty="0"/>
              <a:t>.</a:t>
            </a:r>
          </a:p>
          <a:p>
            <a:r>
              <a:rPr lang="en-GB" b="1" dirty="0"/>
              <a:t>Social Engagement:</a:t>
            </a:r>
            <a:r>
              <a:rPr lang="en-GB" dirty="0"/>
              <a:t> Engage Ruwan in low-stress social activities that provide a supportive environment, such as small group discussions or family gatherings.</a:t>
            </a:r>
          </a:p>
          <a:p>
            <a:r>
              <a:rPr lang="en-GB" b="1" dirty="0"/>
              <a:t>Family Education:</a:t>
            </a:r>
            <a:r>
              <a:rPr lang="en-GB" dirty="0"/>
              <a:t> Educate Ruwan’s family on managing his paranoia and irritability, providing them with tools to support his emotional needs effectively.</a:t>
            </a:r>
          </a:p>
          <a:p>
            <a:r>
              <a:rPr lang="en-GB" b="1" dirty="0"/>
              <a:t>Regular Monitoring:</a:t>
            </a:r>
            <a:r>
              <a:rPr lang="en-GB" dirty="0"/>
              <a:t> Use ALS-CBS for ongoing assessment of cognitive and </a:t>
            </a:r>
            <a:r>
              <a:rPr lang="en-GB" dirty="0" err="1"/>
              <a:t>behavioral</a:t>
            </a:r>
            <a:r>
              <a:rPr lang="en-GB" dirty="0"/>
              <a:t> symptoms, adjusting the care plan as needed.</a:t>
            </a:r>
          </a:p>
          <a:p>
            <a:endParaRPr lang="en-SI" dirty="0"/>
          </a:p>
        </p:txBody>
      </p:sp>
    </p:spTree>
    <p:extLst>
      <p:ext uri="{BB962C8B-B14F-4D97-AF65-F5344CB8AC3E}">
        <p14:creationId xmlns:p14="http://schemas.microsoft.com/office/powerpoint/2010/main" val="32023765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3904E-6682-5B9F-D325-ED07B5C954C7}"/>
              </a:ext>
            </a:extLst>
          </p:cNvPr>
          <p:cNvSpPr>
            <a:spLocks noGrp="1"/>
          </p:cNvSpPr>
          <p:nvPr>
            <p:ph type="title"/>
          </p:nvPr>
        </p:nvSpPr>
        <p:spPr/>
        <p:txBody>
          <a:bodyPr/>
          <a:lstStyle/>
          <a:p>
            <a:pPr algn="ctr"/>
            <a:r>
              <a:rPr lang="en-GB" dirty="0">
                <a:solidFill>
                  <a:srgbClr val="C00000"/>
                </a:solidFill>
              </a:rPr>
              <a:t>Patient Story: Chamali’s Life with ALS</a:t>
            </a:r>
            <a:endParaRPr lang="en-SI" dirty="0">
              <a:solidFill>
                <a:srgbClr val="C00000"/>
              </a:solidFill>
            </a:endParaRPr>
          </a:p>
        </p:txBody>
      </p:sp>
      <p:sp>
        <p:nvSpPr>
          <p:cNvPr id="3" name="Content Placeholder 2">
            <a:extLst>
              <a:ext uri="{FF2B5EF4-FFF2-40B4-BE49-F238E27FC236}">
                <a16:creationId xmlns:a16="http://schemas.microsoft.com/office/drawing/2014/main" id="{D3C0C2FF-A21F-AE83-8C84-73F07929A057}"/>
              </a:ext>
            </a:extLst>
          </p:cNvPr>
          <p:cNvSpPr>
            <a:spLocks noGrp="1"/>
          </p:cNvSpPr>
          <p:nvPr>
            <p:ph idx="1"/>
          </p:nvPr>
        </p:nvSpPr>
        <p:spPr>
          <a:xfrm>
            <a:off x="838200" y="1552909"/>
            <a:ext cx="10515600" cy="4351338"/>
          </a:xfrm>
        </p:spPr>
        <p:txBody>
          <a:bodyPr>
            <a:normAutofit/>
          </a:bodyPr>
          <a:lstStyle/>
          <a:p>
            <a:pPr marL="0" indent="0">
              <a:buNone/>
            </a:pPr>
            <a:r>
              <a:rPr lang="en-GB" i="1" dirty="0"/>
              <a:t>Chamali, a 64-year-old homemaker, was known for her warm and welcoming nature, often hosting community gatherings at her home. Over time, she began to withdraw from these social activities, preferring to stay at home alone. Her family noticed that Chamali had trouble following conversations during family dinners, frequently asking people to repeat themselves and then forgetting what was said moments later. She developed a habit of checking the stove and door locks multiple times before going to bed, fearing that she might have forgotten to turn them off or lock them. These </a:t>
            </a:r>
            <a:r>
              <a:rPr lang="en-GB" i="1" dirty="0" err="1"/>
              <a:t>behaviors</a:t>
            </a:r>
            <a:r>
              <a:rPr lang="en-GB" i="1" dirty="0"/>
              <a:t>, coupled with her frequent complaints of feeling anxious and her withdrawal from social life, began to worry her family.</a:t>
            </a:r>
            <a:endParaRPr lang="en-GB" dirty="0"/>
          </a:p>
          <a:p>
            <a:endParaRPr lang="en-SI" dirty="0"/>
          </a:p>
        </p:txBody>
      </p:sp>
    </p:spTree>
    <p:extLst>
      <p:ext uri="{BB962C8B-B14F-4D97-AF65-F5344CB8AC3E}">
        <p14:creationId xmlns:p14="http://schemas.microsoft.com/office/powerpoint/2010/main" val="14843461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A36E1-9A8C-8141-0F14-FF307AE7B34D}"/>
              </a:ext>
            </a:extLst>
          </p:cNvPr>
          <p:cNvSpPr>
            <a:spLocks noGrp="1"/>
          </p:cNvSpPr>
          <p:nvPr>
            <p:ph type="title"/>
          </p:nvPr>
        </p:nvSpPr>
        <p:spPr/>
        <p:txBody>
          <a:bodyPr/>
          <a:lstStyle/>
          <a:p>
            <a:pPr algn="ctr"/>
            <a:r>
              <a:rPr lang="en-GB" dirty="0">
                <a:solidFill>
                  <a:srgbClr val="C00000"/>
                </a:solidFill>
              </a:rPr>
              <a:t>Patient Story: Chamali’s Life with ALS</a:t>
            </a:r>
            <a:endParaRPr lang="en-SI" dirty="0">
              <a:solidFill>
                <a:srgbClr val="C00000"/>
              </a:solidFill>
            </a:endParaRPr>
          </a:p>
        </p:txBody>
      </p:sp>
      <p:sp>
        <p:nvSpPr>
          <p:cNvPr id="3" name="Content Placeholder 2">
            <a:extLst>
              <a:ext uri="{FF2B5EF4-FFF2-40B4-BE49-F238E27FC236}">
                <a16:creationId xmlns:a16="http://schemas.microsoft.com/office/drawing/2014/main" id="{2A2486F2-2005-BA3B-A164-8997A7589D46}"/>
              </a:ext>
            </a:extLst>
          </p:cNvPr>
          <p:cNvSpPr>
            <a:spLocks noGrp="1"/>
          </p:cNvSpPr>
          <p:nvPr>
            <p:ph idx="1"/>
          </p:nvPr>
        </p:nvSpPr>
        <p:spPr/>
        <p:txBody>
          <a:bodyPr>
            <a:normAutofit/>
          </a:bodyPr>
          <a:lstStyle/>
          <a:p>
            <a:endParaRPr lang="en-GB" dirty="0"/>
          </a:p>
          <a:p>
            <a:endParaRPr lang="en-GB" dirty="0"/>
          </a:p>
          <a:p>
            <a:r>
              <a:rPr lang="en-GB" dirty="0"/>
              <a:t>identify which cognitive functions and </a:t>
            </a:r>
            <a:r>
              <a:rPr lang="en-GB" dirty="0" err="1"/>
              <a:t>behavioral</a:t>
            </a:r>
            <a:r>
              <a:rPr lang="en-GB" dirty="0"/>
              <a:t> domains are affected based on the </a:t>
            </a:r>
            <a:r>
              <a:rPr lang="en-GB" dirty="0" err="1"/>
              <a:t>Nishanti’s</a:t>
            </a:r>
            <a:r>
              <a:rPr lang="en-GB" dirty="0"/>
              <a:t> story</a:t>
            </a:r>
          </a:p>
          <a:p>
            <a:r>
              <a:rPr lang="en-GB" dirty="0"/>
              <a:t>suggest a tailored care plan for her</a:t>
            </a:r>
            <a:endParaRPr lang="en-SI" dirty="0"/>
          </a:p>
        </p:txBody>
      </p:sp>
    </p:spTree>
    <p:extLst>
      <p:ext uri="{BB962C8B-B14F-4D97-AF65-F5344CB8AC3E}">
        <p14:creationId xmlns:p14="http://schemas.microsoft.com/office/powerpoint/2010/main" val="37851610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76504-BAB3-ED02-645E-F22A0F462C31}"/>
              </a:ext>
            </a:extLst>
          </p:cNvPr>
          <p:cNvSpPr>
            <a:spLocks noGrp="1"/>
          </p:cNvSpPr>
          <p:nvPr>
            <p:ph type="title"/>
          </p:nvPr>
        </p:nvSpPr>
        <p:spPr/>
        <p:txBody>
          <a:bodyPr/>
          <a:lstStyle/>
          <a:p>
            <a:pPr algn="ctr"/>
            <a:r>
              <a:rPr lang="en-GB" dirty="0">
                <a:solidFill>
                  <a:srgbClr val="C00000"/>
                </a:solidFill>
              </a:rPr>
              <a:t>Patient Story: Chamali’s Life with ALS</a:t>
            </a:r>
            <a:endParaRPr lang="en-SI" dirty="0"/>
          </a:p>
        </p:txBody>
      </p:sp>
      <p:sp>
        <p:nvSpPr>
          <p:cNvPr id="3" name="Content Placeholder 2">
            <a:extLst>
              <a:ext uri="{FF2B5EF4-FFF2-40B4-BE49-F238E27FC236}">
                <a16:creationId xmlns:a16="http://schemas.microsoft.com/office/drawing/2014/main" id="{92AFF2B2-5B5E-C72B-0151-E6244C600A70}"/>
              </a:ext>
            </a:extLst>
          </p:cNvPr>
          <p:cNvSpPr>
            <a:spLocks noGrp="1"/>
          </p:cNvSpPr>
          <p:nvPr>
            <p:ph idx="1"/>
          </p:nvPr>
        </p:nvSpPr>
        <p:spPr/>
        <p:txBody>
          <a:bodyPr>
            <a:normAutofit/>
          </a:bodyPr>
          <a:lstStyle/>
          <a:p>
            <a:pPr marL="0" indent="0">
              <a:buNone/>
            </a:pPr>
            <a:r>
              <a:rPr lang="en-GB" b="1" dirty="0"/>
              <a:t>Cognitive Functions Affected:</a:t>
            </a:r>
            <a:endParaRPr lang="en-GB" dirty="0"/>
          </a:p>
          <a:p>
            <a:pPr marL="742950" lvl="1" indent="-285750">
              <a:buFont typeface="Arial" panose="020B0604020202020204" pitchFamily="34" charset="0"/>
              <a:buChar char="•"/>
            </a:pPr>
            <a:r>
              <a:rPr lang="en-GB" b="1" dirty="0"/>
              <a:t>Memory:</a:t>
            </a:r>
            <a:r>
              <a:rPr lang="en-GB" dirty="0"/>
              <a:t> Repetition in conversations and forgetting what was said indicate short-term memory impairments.</a:t>
            </a:r>
          </a:p>
          <a:p>
            <a:pPr marL="742950" lvl="1" indent="-285750">
              <a:buFont typeface="Arial" panose="020B0604020202020204" pitchFamily="34" charset="0"/>
              <a:buChar char="•"/>
            </a:pPr>
            <a:r>
              <a:rPr lang="en-GB" b="1" dirty="0"/>
              <a:t>Attention:</a:t>
            </a:r>
            <a:r>
              <a:rPr lang="en-GB" dirty="0"/>
              <a:t> Difficulty following conversations suggests deficits in sustained attention and concentration.</a:t>
            </a:r>
          </a:p>
          <a:p>
            <a:pPr marL="0" indent="0">
              <a:buNone/>
            </a:pPr>
            <a:r>
              <a:rPr lang="en-GB" b="1" dirty="0" err="1"/>
              <a:t>Behavioral</a:t>
            </a:r>
            <a:r>
              <a:rPr lang="en-GB" b="1" dirty="0"/>
              <a:t> Domains Affected:</a:t>
            </a:r>
            <a:endParaRPr lang="en-GB" dirty="0"/>
          </a:p>
          <a:p>
            <a:pPr marL="742950" lvl="1" indent="-285750">
              <a:buFont typeface="Arial" panose="020B0604020202020204" pitchFamily="34" charset="0"/>
              <a:buChar char="•"/>
            </a:pPr>
            <a:r>
              <a:rPr lang="en-GB" b="1" dirty="0"/>
              <a:t>Apathy:</a:t>
            </a:r>
            <a:r>
              <a:rPr lang="en-GB" dirty="0"/>
              <a:t> Chamali's withdrawal from community and social activities indicates significant apathy, leading to reduced engagement in her environment.</a:t>
            </a:r>
          </a:p>
          <a:p>
            <a:pPr marL="742950" lvl="1" indent="-285750">
              <a:buFont typeface="Arial" panose="020B0604020202020204" pitchFamily="34" charset="0"/>
              <a:buChar char="•"/>
            </a:pPr>
            <a:r>
              <a:rPr lang="en-GB" b="1" dirty="0"/>
              <a:t>Obsessive-Compulsive </a:t>
            </a:r>
            <a:r>
              <a:rPr lang="en-GB" b="1" dirty="0" err="1"/>
              <a:t>Behavior</a:t>
            </a:r>
            <a:r>
              <a:rPr lang="en-GB" b="1" dirty="0"/>
              <a:t>:</a:t>
            </a:r>
            <a:r>
              <a:rPr lang="en-GB" dirty="0"/>
              <a:t> Repeated checking of locks and appliances reflects anxiety-driven compulsions, showing obsessive-compulsive tendencies.</a:t>
            </a:r>
          </a:p>
          <a:p>
            <a:endParaRPr lang="en-SI" dirty="0"/>
          </a:p>
        </p:txBody>
      </p:sp>
    </p:spTree>
    <p:extLst>
      <p:ext uri="{BB962C8B-B14F-4D97-AF65-F5344CB8AC3E}">
        <p14:creationId xmlns:p14="http://schemas.microsoft.com/office/powerpoint/2010/main" val="320141801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20DDB-A2B7-1402-E049-ADDD2920B53F}"/>
              </a:ext>
            </a:extLst>
          </p:cNvPr>
          <p:cNvSpPr>
            <a:spLocks noGrp="1"/>
          </p:cNvSpPr>
          <p:nvPr>
            <p:ph type="title"/>
          </p:nvPr>
        </p:nvSpPr>
        <p:spPr/>
        <p:txBody>
          <a:bodyPr/>
          <a:lstStyle/>
          <a:p>
            <a:pPr algn="ctr"/>
            <a:r>
              <a:rPr lang="en-GB" dirty="0">
                <a:solidFill>
                  <a:srgbClr val="C00000"/>
                </a:solidFill>
              </a:rPr>
              <a:t>Care Plan for Chamali</a:t>
            </a:r>
            <a:endParaRPr lang="en-SI" dirty="0">
              <a:solidFill>
                <a:srgbClr val="C00000"/>
              </a:solidFill>
            </a:endParaRPr>
          </a:p>
        </p:txBody>
      </p:sp>
      <p:sp>
        <p:nvSpPr>
          <p:cNvPr id="3" name="Content Placeholder 2">
            <a:extLst>
              <a:ext uri="{FF2B5EF4-FFF2-40B4-BE49-F238E27FC236}">
                <a16:creationId xmlns:a16="http://schemas.microsoft.com/office/drawing/2014/main" id="{5540AD92-0BF2-7294-2734-4E939BF8AF3A}"/>
              </a:ext>
            </a:extLst>
          </p:cNvPr>
          <p:cNvSpPr>
            <a:spLocks noGrp="1"/>
          </p:cNvSpPr>
          <p:nvPr>
            <p:ph idx="1"/>
          </p:nvPr>
        </p:nvSpPr>
        <p:spPr/>
        <p:txBody>
          <a:bodyPr>
            <a:normAutofit fontScale="77500" lnSpcReduction="20000"/>
          </a:bodyPr>
          <a:lstStyle/>
          <a:p>
            <a:r>
              <a:rPr lang="en-GB" b="1" dirty="0"/>
              <a:t>Multidisciplinary Approach:</a:t>
            </a:r>
            <a:r>
              <a:rPr lang="en-GB" dirty="0"/>
              <a:t> Regular visits to a neurologist and neuropsychologist to monitor cognitive and </a:t>
            </a:r>
            <a:r>
              <a:rPr lang="en-GB" dirty="0" err="1"/>
              <a:t>behavioral</a:t>
            </a:r>
            <a:r>
              <a:rPr lang="en-GB" dirty="0"/>
              <a:t> changes. Implement cognitive training to improve memory and attention.</a:t>
            </a:r>
          </a:p>
          <a:p>
            <a:r>
              <a:rPr lang="en-GB" b="1" dirty="0" err="1"/>
              <a:t>Behavioral</a:t>
            </a:r>
            <a:r>
              <a:rPr lang="en-GB" b="1" dirty="0"/>
              <a:t> Therapy:</a:t>
            </a:r>
            <a:r>
              <a:rPr lang="en-GB" dirty="0"/>
              <a:t> Therapy focused on managing anxiety and reducing obsessive-compulsive </a:t>
            </a:r>
            <a:r>
              <a:rPr lang="en-GB" dirty="0" err="1"/>
              <a:t>behaviors</a:t>
            </a:r>
            <a:r>
              <a:rPr lang="en-GB" dirty="0"/>
              <a:t>. Cognitive-</a:t>
            </a:r>
            <a:r>
              <a:rPr lang="en-GB" dirty="0" err="1"/>
              <a:t>behavioral</a:t>
            </a:r>
            <a:r>
              <a:rPr lang="en-GB" dirty="0"/>
              <a:t> techniques can help address the compulsion to check locks and appliances.</a:t>
            </a:r>
          </a:p>
          <a:p>
            <a:r>
              <a:rPr lang="en-GB" b="1" dirty="0"/>
              <a:t>Medication:</a:t>
            </a:r>
            <a:r>
              <a:rPr lang="en-GB" dirty="0"/>
              <a:t> Consider anti-anxiety medications to manage compulsive </a:t>
            </a:r>
            <a:r>
              <a:rPr lang="en-GB" dirty="0" err="1"/>
              <a:t>behaviors</a:t>
            </a:r>
            <a:r>
              <a:rPr lang="en-GB" dirty="0"/>
              <a:t> and reduce overall anxiety.</a:t>
            </a:r>
          </a:p>
          <a:p>
            <a:r>
              <a:rPr lang="en-GB" b="1" dirty="0"/>
              <a:t>Social Engagement:</a:t>
            </a:r>
            <a:r>
              <a:rPr lang="en-GB" dirty="0"/>
              <a:t> Encourage gradual reintroduction to social activities, such as small group meetings or community events, to combat apathy.</a:t>
            </a:r>
          </a:p>
          <a:p>
            <a:r>
              <a:rPr lang="en-GB" b="1" dirty="0"/>
              <a:t>Family Education:</a:t>
            </a:r>
            <a:r>
              <a:rPr lang="en-GB" dirty="0"/>
              <a:t> Provide Chamali’s family with education on managing her anxiety and supporting her involvement in social activities. Teach strategies to reduce stress at home.</a:t>
            </a:r>
          </a:p>
          <a:p>
            <a:r>
              <a:rPr lang="en-GB" b="1" dirty="0"/>
              <a:t>Regular Monitoring:</a:t>
            </a:r>
            <a:r>
              <a:rPr lang="en-GB" dirty="0"/>
              <a:t> Conduct regular ALS-CBS assessments to monitor cognitive and </a:t>
            </a:r>
            <a:r>
              <a:rPr lang="en-GB" dirty="0" err="1"/>
              <a:t>behavioral</a:t>
            </a:r>
            <a:r>
              <a:rPr lang="en-GB" dirty="0"/>
              <a:t> symptoms and adjust care accordingly.</a:t>
            </a:r>
          </a:p>
          <a:p>
            <a:endParaRPr lang="en-SI" dirty="0"/>
          </a:p>
        </p:txBody>
      </p:sp>
    </p:spTree>
    <p:extLst>
      <p:ext uri="{BB962C8B-B14F-4D97-AF65-F5344CB8AC3E}">
        <p14:creationId xmlns:p14="http://schemas.microsoft.com/office/powerpoint/2010/main" val="35417482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A5CC5-DB54-668C-D139-1803D0BECB23}"/>
              </a:ext>
            </a:extLst>
          </p:cNvPr>
          <p:cNvSpPr>
            <a:spLocks noGrp="1"/>
          </p:cNvSpPr>
          <p:nvPr>
            <p:ph type="title"/>
          </p:nvPr>
        </p:nvSpPr>
        <p:spPr/>
        <p:txBody>
          <a:bodyPr/>
          <a:lstStyle/>
          <a:p>
            <a:pPr algn="ctr"/>
            <a:r>
              <a:rPr lang="en-GB" dirty="0">
                <a:solidFill>
                  <a:srgbClr val="C00000"/>
                </a:solidFill>
              </a:rPr>
              <a:t>Patient Story: Sunil’s Battle with ALS</a:t>
            </a:r>
            <a:endParaRPr lang="en-SI" dirty="0">
              <a:solidFill>
                <a:srgbClr val="C00000"/>
              </a:solidFill>
            </a:endParaRPr>
          </a:p>
        </p:txBody>
      </p:sp>
      <p:sp>
        <p:nvSpPr>
          <p:cNvPr id="3" name="Content Placeholder 2">
            <a:extLst>
              <a:ext uri="{FF2B5EF4-FFF2-40B4-BE49-F238E27FC236}">
                <a16:creationId xmlns:a16="http://schemas.microsoft.com/office/drawing/2014/main" id="{9EC980AC-69CD-E6D1-93AD-93A669050844}"/>
              </a:ext>
            </a:extLst>
          </p:cNvPr>
          <p:cNvSpPr>
            <a:spLocks noGrp="1"/>
          </p:cNvSpPr>
          <p:nvPr>
            <p:ph idx="1"/>
          </p:nvPr>
        </p:nvSpPr>
        <p:spPr/>
        <p:txBody>
          <a:bodyPr>
            <a:normAutofit lnSpcReduction="10000"/>
          </a:bodyPr>
          <a:lstStyle/>
          <a:p>
            <a:pPr marL="0" indent="0">
              <a:buNone/>
            </a:pPr>
            <a:r>
              <a:rPr lang="en-GB" i="1" dirty="0"/>
              <a:t>Sunil, a 57-year-old businessman, was once known for his sharp business acumen and decision-making skills. Lately, he has been struggling with his professional responsibilities, finding it hard to make sound business decisions and often relying on his partners to cover for his lapses. At home, Sunil became increasingly forgetful, misplacing important documents and forgetting to pay bills on time. His family noticed a marked change in his </a:t>
            </a:r>
            <a:r>
              <a:rPr lang="en-GB" i="1" dirty="0" err="1"/>
              <a:t>behavior</a:t>
            </a:r>
            <a:r>
              <a:rPr lang="en-GB" i="1" dirty="0"/>
              <a:t>; Sunil started making impulsive financial investments without consulting anyone, often leading to arguments with his business partners. His meticulous nature gave way to a disorganized lifestyle, with piles of paperwork accumulating around his office and home. These changes were unlike the disciplined and careful Sunil his family and colleagues once knew.</a:t>
            </a:r>
            <a:endParaRPr lang="en-GB" dirty="0"/>
          </a:p>
          <a:p>
            <a:endParaRPr lang="en-SI" dirty="0"/>
          </a:p>
        </p:txBody>
      </p:sp>
    </p:spTree>
    <p:extLst>
      <p:ext uri="{BB962C8B-B14F-4D97-AF65-F5344CB8AC3E}">
        <p14:creationId xmlns:p14="http://schemas.microsoft.com/office/powerpoint/2010/main" val="15117833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A36E1-9A8C-8141-0F14-FF307AE7B34D}"/>
              </a:ext>
            </a:extLst>
          </p:cNvPr>
          <p:cNvSpPr>
            <a:spLocks noGrp="1"/>
          </p:cNvSpPr>
          <p:nvPr>
            <p:ph type="title"/>
          </p:nvPr>
        </p:nvSpPr>
        <p:spPr/>
        <p:txBody>
          <a:bodyPr/>
          <a:lstStyle/>
          <a:p>
            <a:pPr algn="ctr"/>
            <a:r>
              <a:rPr lang="en-GB" dirty="0">
                <a:solidFill>
                  <a:srgbClr val="C00000"/>
                </a:solidFill>
              </a:rPr>
              <a:t>Patient Story: Sunil’s Battle with ALS</a:t>
            </a:r>
            <a:endParaRPr lang="en-SI" dirty="0">
              <a:solidFill>
                <a:srgbClr val="C00000"/>
              </a:solidFill>
            </a:endParaRPr>
          </a:p>
        </p:txBody>
      </p:sp>
      <p:sp>
        <p:nvSpPr>
          <p:cNvPr id="3" name="Content Placeholder 2">
            <a:extLst>
              <a:ext uri="{FF2B5EF4-FFF2-40B4-BE49-F238E27FC236}">
                <a16:creationId xmlns:a16="http://schemas.microsoft.com/office/drawing/2014/main" id="{2A2486F2-2005-BA3B-A164-8997A7589D46}"/>
              </a:ext>
            </a:extLst>
          </p:cNvPr>
          <p:cNvSpPr>
            <a:spLocks noGrp="1"/>
          </p:cNvSpPr>
          <p:nvPr>
            <p:ph idx="1"/>
          </p:nvPr>
        </p:nvSpPr>
        <p:spPr/>
        <p:txBody>
          <a:bodyPr>
            <a:normAutofit/>
          </a:bodyPr>
          <a:lstStyle/>
          <a:p>
            <a:endParaRPr lang="en-GB" dirty="0"/>
          </a:p>
          <a:p>
            <a:endParaRPr lang="en-GB" dirty="0"/>
          </a:p>
          <a:p>
            <a:r>
              <a:rPr lang="en-GB" dirty="0"/>
              <a:t>identify which cognitive functions and </a:t>
            </a:r>
            <a:r>
              <a:rPr lang="en-GB" dirty="0" err="1"/>
              <a:t>behavioral</a:t>
            </a:r>
            <a:r>
              <a:rPr lang="en-GB" dirty="0"/>
              <a:t> domains are affected based on the Sunil’s story</a:t>
            </a:r>
          </a:p>
          <a:p>
            <a:r>
              <a:rPr lang="en-GB" dirty="0"/>
              <a:t>suggest a tailored care plan for him</a:t>
            </a:r>
            <a:endParaRPr lang="en-SI" dirty="0"/>
          </a:p>
        </p:txBody>
      </p:sp>
    </p:spTree>
    <p:extLst>
      <p:ext uri="{BB962C8B-B14F-4D97-AF65-F5344CB8AC3E}">
        <p14:creationId xmlns:p14="http://schemas.microsoft.com/office/powerpoint/2010/main" val="42174082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5A72C-9505-1C09-390F-D293FE85BA01}"/>
              </a:ext>
            </a:extLst>
          </p:cNvPr>
          <p:cNvSpPr>
            <a:spLocks noGrp="1"/>
          </p:cNvSpPr>
          <p:nvPr>
            <p:ph type="title"/>
          </p:nvPr>
        </p:nvSpPr>
        <p:spPr/>
        <p:txBody>
          <a:bodyPr/>
          <a:lstStyle/>
          <a:p>
            <a:pPr algn="ctr"/>
            <a:r>
              <a:rPr lang="en-GB" dirty="0">
                <a:solidFill>
                  <a:srgbClr val="C00000"/>
                </a:solidFill>
              </a:rPr>
              <a:t>Patient Story: Sunil’s Battle with ALS</a:t>
            </a:r>
            <a:endParaRPr lang="en-SI" dirty="0"/>
          </a:p>
        </p:txBody>
      </p:sp>
      <p:sp>
        <p:nvSpPr>
          <p:cNvPr id="3" name="Content Placeholder 2">
            <a:extLst>
              <a:ext uri="{FF2B5EF4-FFF2-40B4-BE49-F238E27FC236}">
                <a16:creationId xmlns:a16="http://schemas.microsoft.com/office/drawing/2014/main" id="{BA3D3972-4024-8878-4792-447051931CF2}"/>
              </a:ext>
            </a:extLst>
          </p:cNvPr>
          <p:cNvSpPr>
            <a:spLocks noGrp="1"/>
          </p:cNvSpPr>
          <p:nvPr>
            <p:ph idx="1"/>
          </p:nvPr>
        </p:nvSpPr>
        <p:spPr/>
        <p:txBody>
          <a:bodyPr>
            <a:normAutofit/>
          </a:bodyPr>
          <a:lstStyle/>
          <a:p>
            <a:pPr marL="0" indent="0">
              <a:buNone/>
            </a:pPr>
            <a:r>
              <a:rPr lang="en-GB" b="1" dirty="0"/>
              <a:t>Cognitive Functions Affected:</a:t>
            </a:r>
            <a:endParaRPr lang="en-GB" dirty="0"/>
          </a:p>
          <a:p>
            <a:pPr marL="742950" lvl="1" indent="-285750">
              <a:buFont typeface="Arial" panose="020B0604020202020204" pitchFamily="34" charset="0"/>
              <a:buChar char="•"/>
            </a:pPr>
            <a:r>
              <a:rPr lang="en-GB" b="1" dirty="0"/>
              <a:t>Executive Functioning:</a:t>
            </a:r>
            <a:r>
              <a:rPr lang="en-GB" dirty="0"/>
              <a:t> Difficulties with business decisions and organization indicate impairments in planning, judgment, and problem-solving skills.</a:t>
            </a:r>
          </a:p>
          <a:p>
            <a:pPr marL="742950" lvl="1" indent="-285750">
              <a:buFont typeface="Arial" panose="020B0604020202020204" pitchFamily="34" charset="0"/>
              <a:buChar char="•"/>
            </a:pPr>
            <a:r>
              <a:rPr lang="en-GB" b="1" dirty="0"/>
              <a:t>Memory:</a:t>
            </a:r>
            <a:r>
              <a:rPr lang="en-GB" dirty="0"/>
              <a:t> Forgetting conversations and misplacing important documents suggest issues with short-term memory.</a:t>
            </a:r>
          </a:p>
          <a:p>
            <a:pPr marL="0" indent="0">
              <a:buNone/>
            </a:pPr>
            <a:r>
              <a:rPr lang="en-GB" b="1" dirty="0" err="1"/>
              <a:t>Behavioral</a:t>
            </a:r>
            <a:r>
              <a:rPr lang="en-GB" b="1" dirty="0"/>
              <a:t> Domains Affected:</a:t>
            </a:r>
            <a:endParaRPr lang="en-GB" dirty="0"/>
          </a:p>
          <a:p>
            <a:pPr marL="742950" lvl="1" indent="-285750">
              <a:buFont typeface="Arial" panose="020B0604020202020204" pitchFamily="34" charset="0"/>
              <a:buChar char="•"/>
            </a:pPr>
            <a:r>
              <a:rPr lang="en-GB" b="1" dirty="0"/>
              <a:t>Disinhibition:</a:t>
            </a:r>
            <a:r>
              <a:rPr lang="en-GB" dirty="0"/>
              <a:t> Engaging in risky financial </a:t>
            </a:r>
            <a:r>
              <a:rPr lang="en-GB" dirty="0" err="1"/>
              <a:t>behavior</a:t>
            </a:r>
            <a:r>
              <a:rPr lang="en-GB" dirty="0"/>
              <a:t> and making impulsive investments reflect a lack of impulse control and disinhibition.</a:t>
            </a:r>
          </a:p>
          <a:p>
            <a:pPr marL="742950" lvl="1" indent="-285750">
              <a:buFont typeface="Arial" panose="020B0604020202020204" pitchFamily="34" charset="0"/>
              <a:buChar char="•"/>
            </a:pPr>
            <a:r>
              <a:rPr lang="en-GB" b="1" dirty="0"/>
              <a:t>Apathy:</a:t>
            </a:r>
            <a:r>
              <a:rPr lang="en-GB" dirty="0"/>
              <a:t> Loss of meticulousness and disorganization in his personal and professional life suggest reduced motivation and engagement.</a:t>
            </a:r>
          </a:p>
          <a:p>
            <a:endParaRPr lang="en-SI" dirty="0"/>
          </a:p>
        </p:txBody>
      </p:sp>
    </p:spTree>
    <p:extLst>
      <p:ext uri="{BB962C8B-B14F-4D97-AF65-F5344CB8AC3E}">
        <p14:creationId xmlns:p14="http://schemas.microsoft.com/office/powerpoint/2010/main" val="20165375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9E559-6EC6-D5E4-9DB3-02DD61A89D0C}"/>
              </a:ext>
            </a:extLst>
          </p:cNvPr>
          <p:cNvSpPr>
            <a:spLocks noGrp="1"/>
          </p:cNvSpPr>
          <p:nvPr>
            <p:ph type="title"/>
          </p:nvPr>
        </p:nvSpPr>
        <p:spPr/>
        <p:txBody>
          <a:bodyPr/>
          <a:lstStyle/>
          <a:p>
            <a:pPr algn="ctr"/>
            <a:r>
              <a:rPr lang="en-GB" dirty="0">
                <a:solidFill>
                  <a:srgbClr val="C00000"/>
                </a:solidFill>
              </a:rPr>
              <a:t>Care Plan for Sunil</a:t>
            </a:r>
            <a:endParaRPr lang="en-SI" dirty="0">
              <a:solidFill>
                <a:srgbClr val="C00000"/>
              </a:solidFill>
            </a:endParaRPr>
          </a:p>
        </p:txBody>
      </p:sp>
      <p:sp>
        <p:nvSpPr>
          <p:cNvPr id="3" name="Content Placeholder 2">
            <a:extLst>
              <a:ext uri="{FF2B5EF4-FFF2-40B4-BE49-F238E27FC236}">
                <a16:creationId xmlns:a16="http://schemas.microsoft.com/office/drawing/2014/main" id="{AB2DA350-66D4-2BA7-06B6-7494BED3F355}"/>
              </a:ext>
            </a:extLst>
          </p:cNvPr>
          <p:cNvSpPr>
            <a:spLocks noGrp="1"/>
          </p:cNvSpPr>
          <p:nvPr>
            <p:ph idx="1"/>
          </p:nvPr>
        </p:nvSpPr>
        <p:spPr/>
        <p:txBody>
          <a:bodyPr>
            <a:normAutofit fontScale="77500" lnSpcReduction="20000"/>
          </a:bodyPr>
          <a:lstStyle/>
          <a:p>
            <a:r>
              <a:rPr lang="en-GB" b="1" dirty="0"/>
              <a:t>Multidisciplinary Approach:</a:t>
            </a:r>
            <a:r>
              <a:rPr lang="en-GB" dirty="0"/>
              <a:t> Regular visits to a neurologist to monitor disease progression. Neuropsychological assessments to tailor cognitive support focusing on executive functioning and memory.</a:t>
            </a:r>
          </a:p>
          <a:p>
            <a:r>
              <a:rPr lang="en-GB" b="1" dirty="0" err="1"/>
              <a:t>Behavioral</a:t>
            </a:r>
            <a:r>
              <a:rPr lang="en-GB" b="1" dirty="0"/>
              <a:t> Therapy:</a:t>
            </a:r>
            <a:r>
              <a:rPr lang="en-GB" dirty="0"/>
              <a:t> Engage Sunil in cognitive-</a:t>
            </a:r>
            <a:r>
              <a:rPr lang="en-GB" dirty="0" err="1"/>
              <a:t>behavioral</a:t>
            </a:r>
            <a:r>
              <a:rPr lang="en-GB" dirty="0"/>
              <a:t> therapy to address impulsivity and disinhibition. </a:t>
            </a:r>
            <a:r>
              <a:rPr lang="en-GB" dirty="0" err="1"/>
              <a:t>Counseling</a:t>
            </a:r>
            <a:r>
              <a:rPr lang="en-GB" dirty="0"/>
              <a:t> to improve decision-making and risk assessment.</a:t>
            </a:r>
          </a:p>
          <a:p>
            <a:r>
              <a:rPr lang="en-GB" b="1" dirty="0"/>
              <a:t>Medication:</a:t>
            </a:r>
            <a:r>
              <a:rPr lang="en-GB" dirty="0"/>
              <a:t> Consider medications to enhance cognitive flexibility and memory. Mood stabilizers may be needed to control impulsive </a:t>
            </a:r>
            <a:r>
              <a:rPr lang="en-GB" dirty="0" err="1"/>
              <a:t>behavior</a:t>
            </a:r>
            <a:r>
              <a:rPr lang="en-GB" dirty="0"/>
              <a:t>.</a:t>
            </a:r>
          </a:p>
          <a:p>
            <a:r>
              <a:rPr lang="en-GB" b="1" dirty="0"/>
              <a:t>Financial Oversight:</a:t>
            </a:r>
            <a:r>
              <a:rPr lang="en-GB" dirty="0"/>
              <a:t> Collaborate with a financial advisor to manage Sunil's finances and limit risky </a:t>
            </a:r>
            <a:r>
              <a:rPr lang="en-GB" dirty="0" err="1"/>
              <a:t>behavior</a:t>
            </a:r>
            <a:r>
              <a:rPr lang="en-GB" dirty="0"/>
              <a:t>. Establish checks and balances for financial decisions.</a:t>
            </a:r>
          </a:p>
          <a:p>
            <a:r>
              <a:rPr lang="en-GB" b="1" dirty="0"/>
              <a:t>Family Education and Support:</a:t>
            </a:r>
            <a:r>
              <a:rPr lang="en-GB" dirty="0"/>
              <a:t> Educate Sunil’s family on managing his </a:t>
            </a:r>
            <a:r>
              <a:rPr lang="en-GB" dirty="0" err="1"/>
              <a:t>behavioral</a:t>
            </a:r>
            <a:r>
              <a:rPr lang="en-GB" dirty="0"/>
              <a:t> changes and providing emotional support. Encourage structured routines to maintain order.</a:t>
            </a:r>
          </a:p>
          <a:p>
            <a:r>
              <a:rPr lang="en-GB" b="1" dirty="0"/>
              <a:t>Regular Monitoring:</a:t>
            </a:r>
            <a:r>
              <a:rPr lang="en-GB" dirty="0"/>
              <a:t> Use ALS-CBS to track changes in cognitive and </a:t>
            </a:r>
            <a:r>
              <a:rPr lang="en-GB" dirty="0" err="1"/>
              <a:t>behavioral</a:t>
            </a:r>
            <a:r>
              <a:rPr lang="en-GB" dirty="0"/>
              <a:t> symptoms, allowing for timely adjustments to the care plan.</a:t>
            </a:r>
          </a:p>
          <a:p>
            <a:endParaRPr lang="en-SI" dirty="0"/>
          </a:p>
        </p:txBody>
      </p:sp>
    </p:spTree>
    <p:extLst>
      <p:ext uri="{BB962C8B-B14F-4D97-AF65-F5344CB8AC3E}">
        <p14:creationId xmlns:p14="http://schemas.microsoft.com/office/powerpoint/2010/main" val="4028851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EFECE-0048-4B80-8908-4F6DDD681AC0}"/>
              </a:ext>
            </a:extLst>
          </p:cNvPr>
          <p:cNvSpPr>
            <a:spLocks noGrp="1"/>
          </p:cNvSpPr>
          <p:nvPr>
            <p:ph type="title"/>
          </p:nvPr>
        </p:nvSpPr>
        <p:spPr/>
        <p:txBody>
          <a:bodyPr/>
          <a:lstStyle/>
          <a:p>
            <a:pPr algn="ctr"/>
            <a:r>
              <a:rPr lang="en-GB" dirty="0">
                <a:solidFill>
                  <a:srgbClr val="C00000"/>
                </a:solidFill>
              </a:rPr>
              <a:t>Introduction to ALS-CBS</a:t>
            </a:r>
            <a:endParaRPr lang="en-SI" dirty="0">
              <a:solidFill>
                <a:srgbClr val="C00000"/>
              </a:solidFill>
            </a:endParaRPr>
          </a:p>
        </p:txBody>
      </p:sp>
      <p:sp>
        <p:nvSpPr>
          <p:cNvPr id="3" name="Content Placeholder 2">
            <a:extLst>
              <a:ext uri="{FF2B5EF4-FFF2-40B4-BE49-F238E27FC236}">
                <a16:creationId xmlns:a16="http://schemas.microsoft.com/office/drawing/2014/main" id="{00FD7197-8C96-C263-7EC9-9004CFC6D2A7}"/>
              </a:ext>
            </a:extLst>
          </p:cNvPr>
          <p:cNvSpPr>
            <a:spLocks noGrp="1"/>
          </p:cNvSpPr>
          <p:nvPr>
            <p:ph idx="1"/>
          </p:nvPr>
        </p:nvSpPr>
        <p:spPr/>
        <p:txBody>
          <a:bodyPr>
            <a:normAutofit fontScale="85000" lnSpcReduction="20000"/>
          </a:bodyPr>
          <a:lstStyle/>
          <a:p>
            <a:pPr marL="0" indent="0">
              <a:buNone/>
            </a:pPr>
            <a:endParaRPr lang="en-GB" b="1" dirty="0"/>
          </a:p>
          <a:p>
            <a:pPr marL="0" indent="0">
              <a:buNone/>
            </a:pPr>
            <a:r>
              <a:rPr lang="en-GB" b="1" dirty="0"/>
              <a:t>What is ALS-CBS?</a:t>
            </a:r>
            <a:endParaRPr lang="en-GB" dirty="0"/>
          </a:p>
          <a:p>
            <a:pPr marL="742950" lvl="1" indent="-285750">
              <a:buFont typeface="Arial" panose="020B0604020202020204" pitchFamily="34" charset="0"/>
              <a:buChar char="•"/>
            </a:pPr>
            <a:r>
              <a:rPr lang="en-GB" dirty="0"/>
              <a:t>A brief, targeted screening tool specifically developed to assess cognitive and </a:t>
            </a:r>
            <a:r>
              <a:rPr lang="en-GB" dirty="0" err="1"/>
              <a:t>behavioral</a:t>
            </a:r>
            <a:r>
              <a:rPr lang="en-GB" dirty="0"/>
              <a:t> symptoms in patients with Amyotrophic Lateral Sclerosis (ALS).</a:t>
            </a:r>
          </a:p>
          <a:p>
            <a:pPr marL="457200" lvl="1" indent="0">
              <a:buNone/>
            </a:pPr>
            <a:endParaRPr lang="en-GB" dirty="0"/>
          </a:p>
          <a:p>
            <a:pPr marL="0" indent="0">
              <a:buNone/>
            </a:pPr>
            <a:r>
              <a:rPr lang="en-GB" b="1" dirty="0"/>
              <a:t>Why It Was Developed:</a:t>
            </a:r>
            <a:endParaRPr lang="en-GB" dirty="0"/>
          </a:p>
          <a:p>
            <a:pPr marL="742950" lvl="1" indent="-285750">
              <a:buFont typeface="Arial" panose="020B0604020202020204" pitchFamily="34" charset="0"/>
              <a:buChar char="•"/>
            </a:pPr>
            <a:r>
              <a:rPr lang="en-GB" dirty="0"/>
              <a:t>Cognitive and </a:t>
            </a:r>
            <a:r>
              <a:rPr lang="en-GB" dirty="0" err="1"/>
              <a:t>behavioral</a:t>
            </a:r>
            <a:r>
              <a:rPr lang="en-GB" dirty="0"/>
              <a:t> changes are common but often under-recognized in ALS patients.</a:t>
            </a:r>
          </a:p>
          <a:p>
            <a:pPr marL="742950" lvl="1" indent="-285750">
              <a:buFont typeface="Arial" panose="020B0604020202020204" pitchFamily="34" charset="0"/>
              <a:buChar char="•"/>
            </a:pPr>
            <a:r>
              <a:rPr lang="en-GB" dirty="0"/>
              <a:t>Existing cognitive tests may not capture ALS-specific changes.</a:t>
            </a:r>
          </a:p>
          <a:p>
            <a:pPr marL="457200" lvl="1" indent="0">
              <a:buNone/>
            </a:pPr>
            <a:endParaRPr lang="en-GB" dirty="0"/>
          </a:p>
          <a:p>
            <a:pPr marL="0" indent="0">
              <a:buNone/>
            </a:pPr>
            <a:r>
              <a:rPr lang="en-GB" b="1" dirty="0"/>
              <a:t>Key Objectives:</a:t>
            </a:r>
            <a:endParaRPr lang="en-GB" dirty="0"/>
          </a:p>
          <a:p>
            <a:pPr marL="742950" lvl="1" indent="-285750">
              <a:buFont typeface="Arial" panose="020B0604020202020204" pitchFamily="34" charset="0"/>
              <a:buChar char="•"/>
            </a:pPr>
            <a:r>
              <a:rPr lang="en-GB" dirty="0"/>
              <a:t>Early detection of executive dysfunction.</a:t>
            </a:r>
          </a:p>
          <a:p>
            <a:pPr marL="742950" lvl="1" indent="-285750">
              <a:buFont typeface="Arial" panose="020B0604020202020204" pitchFamily="34" charset="0"/>
              <a:buChar char="•"/>
            </a:pPr>
            <a:r>
              <a:rPr lang="en-GB" dirty="0"/>
              <a:t>Identification of </a:t>
            </a:r>
            <a:r>
              <a:rPr lang="en-GB" dirty="0" err="1"/>
              <a:t>behavioral</a:t>
            </a:r>
            <a:r>
              <a:rPr lang="en-GB" dirty="0"/>
              <a:t> changes (e.g., apathy, disinhibition) associated with the ALS-FTD spectrum.</a:t>
            </a:r>
          </a:p>
          <a:p>
            <a:pPr marL="742950" lvl="1" indent="-285750">
              <a:buFont typeface="Arial" panose="020B0604020202020204" pitchFamily="34" charset="0"/>
              <a:buChar char="•"/>
            </a:pPr>
            <a:r>
              <a:rPr lang="en-GB" dirty="0"/>
              <a:t>Facilitation of timely intervention and management.</a:t>
            </a:r>
          </a:p>
          <a:p>
            <a:endParaRPr lang="en-SI" dirty="0"/>
          </a:p>
        </p:txBody>
      </p:sp>
    </p:spTree>
    <p:extLst>
      <p:ext uri="{BB962C8B-B14F-4D97-AF65-F5344CB8AC3E}">
        <p14:creationId xmlns:p14="http://schemas.microsoft.com/office/powerpoint/2010/main" val="19727921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CAE12-5BBB-307C-F6F6-DD7F81AAF1E9}"/>
              </a:ext>
            </a:extLst>
          </p:cNvPr>
          <p:cNvSpPr>
            <a:spLocks noGrp="1"/>
          </p:cNvSpPr>
          <p:nvPr>
            <p:ph type="title"/>
          </p:nvPr>
        </p:nvSpPr>
        <p:spPr/>
        <p:txBody>
          <a:bodyPr>
            <a:normAutofit/>
          </a:bodyPr>
          <a:lstStyle/>
          <a:p>
            <a:pPr algn="ctr"/>
            <a:r>
              <a:rPr lang="en-GB" sz="4000" dirty="0">
                <a:solidFill>
                  <a:srgbClr val="C00000"/>
                </a:solidFill>
              </a:rPr>
              <a:t>Patient Story: Priyadarshini’s Challenges with ALS</a:t>
            </a:r>
            <a:endParaRPr lang="en-SI" sz="4000" dirty="0">
              <a:solidFill>
                <a:srgbClr val="C00000"/>
              </a:solidFill>
            </a:endParaRPr>
          </a:p>
        </p:txBody>
      </p:sp>
      <p:sp>
        <p:nvSpPr>
          <p:cNvPr id="3" name="Content Placeholder 2">
            <a:extLst>
              <a:ext uri="{FF2B5EF4-FFF2-40B4-BE49-F238E27FC236}">
                <a16:creationId xmlns:a16="http://schemas.microsoft.com/office/drawing/2014/main" id="{E53B2164-B91B-3EBB-958E-7B61B1E8303B}"/>
              </a:ext>
            </a:extLst>
          </p:cNvPr>
          <p:cNvSpPr>
            <a:spLocks noGrp="1"/>
          </p:cNvSpPr>
          <p:nvPr>
            <p:ph idx="1"/>
          </p:nvPr>
        </p:nvSpPr>
        <p:spPr>
          <a:xfrm>
            <a:off x="838200" y="1616744"/>
            <a:ext cx="10515600" cy="4351338"/>
          </a:xfrm>
        </p:spPr>
        <p:txBody>
          <a:bodyPr>
            <a:normAutofit lnSpcReduction="10000"/>
          </a:bodyPr>
          <a:lstStyle/>
          <a:p>
            <a:r>
              <a:rPr lang="en-GB" i="1" dirty="0"/>
              <a:t>Priyadarshini, a 59-year-old artist, was known for her creativity and dedication to her work. Recently, however, she found herself unable to complete her artwork, frequently starting new projects only to leave them unfinished. Her art studio, once her sanctuary, now remained untouched for weeks. Priyadarshini became increasingly withdrawn, avoiding friends and refusing to participate in gallery exhibitions. Her family noticed that she often spoke to herself, expressing fears that people were watching her or trying to sabotage her work. Priyadarshini's once vibrant personality had become overshadowed by a sense of gloom, as she spent long hours in bed, uninterested in her art or social life. These changes deeply worried her family, who felt helpless as they watched her withdraw further into herself.</a:t>
            </a:r>
            <a:endParaRPr lang="en-GB" dirty="0"/>
          </a:p>
          <a:p>
            <a:endParaRPr lang="en-SI" dirty="0"/>
          </a:p>
        </p:txBody>
      </p:sp>
    </p:spTree>
    <p:extLst>
      <p:ext uri="{BB962C8B-B14F-4D97-AF65-F5344CB8AC3E}">
        <p14:creationId xmlns:p14="http://schemas.microsoft.com/office/powerpoint/2010/main" val="36432276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A36E1-9A8C-8141-0F14-FF307AE7B34D}"/>
              </a:ext>
            </a:extLst>
          </p:cNvPr>
          <p:cNvSpPr>
            <a:spLocks noGrp="1"/>
          </p:cNvSpPr>
          <p:nvPr>
            <p:ph type="title"/>
          </p:nvPr>
        </p:nvSpPr>
        <p:spPr/>
        <p:txBody>
          <a:bodyPr>
            <a:normAutofit/>
          </a:bodyPr>
          <a:lstStyle/>
          <a:p>
            <a:pPr algn="ctr"/>
            <a:r>
              <a:rPr lang="en-GB" sz="4000" dirty="0">
                <a:solidFill>
                  <a:srgbClr val="C00000"/>
                </a:solidFill>
              </a:rPr>
              <a:t>Patient Story: Priyadarshini’s Challenges with ALS</a:t>
            </a:r>
            <a:endParaRPr lang="en-SI" sz="4000" dirty="0">
              <a:solidFill>
                <a:srgbClr val="C00000"/>
              </a:solidFill>
            </a:endParaRPr>
          </a:p>
        </p:txBody>
      </p:sp>
      <p:sp>
        <p:nvSpPr>
          <p:cNvPr id="3" name="Content Placeholder 2">
            <a:extLst>
              <a:ext uri="{FF2B5EF4-FFF2-40B4-BE49-F238E27FC236}">
                <a16:creationId xmlns:a16="http://schemas.microsoft.com/office/drawing/2014/main" id="{2A2486F2-2005-BA3B-A164-8997A7589D46}"/>
              </a:ext>
            </a:extLst>
          </p:cNvPr>
          <p:cNvSpPr>
            <a:spLocks noGrp="1"/>
          </p:cNvSpPr>
          <p:nvPr>
            <p:ph idx="1"/>
          </p:nvPr>
        </p:nvSpPr>
        <p:spPr/>
        <p:txBody>
          <a:bodyPr>
            <a:normAutofit/>
          </a:bodyPr>
          <a:lstStyle/>
          <a:p>
            <a:endParaRPr lang="en-GB" dirty="0"/>
          </a:p>
          <a:p>
            <a:endParaRPr lang="en-GB" dirty="0"/>
          </a:p>
          <a:p>
            <a:r>
              <a:rPr lang="en-GB" dirty="0"/>
              <a:t>identify which cognitive functions and </a:t>
            </a:r>
            <a:r>
              <a:rPr lang="en-GB" dirty="0" err="1"/>
              <a:t>behavioral</a:t>
            </a:r>
            <a:r>
              <a:rPr lang="en-GB" dirty="0"/>
              <a:t> domains are affected based on the Priyadarshini’s story</a:t>
            </a:r>
          </a:p>
          <a:p>
            <a:r>
              <a:rPr lang="en-GB" dirty="0"/>
              <a:t>suggest a tailored care plan for her</a:t>
            </a:r>
            <a:endParaRPr lang="en-SI" dirty="0"/>
          </a:p>
        </p:txBody>
      </p:sp>
    </p:spTree>
    <p:extLst>
      <p:ext uri="{BB962C8B-B14F-4D97-AF65-F5344CB8AC3E}">
        <p14:creationId xmlns:p14="http://schemas.microsoft.com/office/powerpoint/2010/main" val="8764397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1FE1D-6E5F-7F61-E4D9-E443ABC54DA6}"/>
              </a:ext>
            </a:extLst>
          </p:cNvPr>
          <p:cNvSpPr>
            <a:spLocks noGrp="1"/>
          </p:cNvSpPr>
          <p:nvPr>
            <p:ph type="title"/>
          </p:nvPr>
        </p:nvSpPr>
        <p:spPr/>
        <p:txBody>
          <a:bodyPr>
            <a:normAutofit/>
          </a:bodyPr>
          <a:lstStyle/>
          <a:p>
            <a:pPr algn="ctr"/>
            <a:r>
              <a:rPr lang="en-GB" sz="4000" dirty="0">
                <a:solidFill>
                  <a:srgbClr val="C00000"/>
                </a:solidFill>
              </a:rPr>
              <a:t>Patient Story: Priyadarshini’s Challenges with ALS</a:t>
            </a:r>
            <a:endParaRPr lang="en-SI" sz="4000" dirty="0"/>
          </a:p>
        </p:txBody>
      </p:sp>
      <p:sp>
        <p:nvSpPr>
          <p:cNvPr id="3" name="Content Placeholder 2">
            <a:extLst>
              <a:ext uri="{FF2B5EF4-FFF2-40B4-BE49-F238E27FC236}">
                <a16:creationId xmlns:a16="http://schemas.microsoft.com/office/drawing/2014/main" id="{CFBE60C4-AEFF-EB13-0AA4-58585CAD5AA0}"/>
              </a:ext>
            </a:extLst>
          </p:cNvPr>
          <p:cNvSpPr>
            <a:spLocks noGrp="1"/>
          </p:cNvSpPr>
          <p:nvPr>
            <p:ph idx="1"/>
          </p:nvPr>
        </p:nvSpPr>
        <p:spPr/>
        <p:txBody>
          <a:bodyPr>
            <a:normAutofit fontScale="92500" lnSpcReduction="10000"/>
          </a:bodyPr>
          <a:lstStyle/>
          <a:p>
            <a:pPr marL="0" indent="0">
              <a:buNone/>
            </a:pPr>
            <a:r>
              <a:rPr lang="en-GB" b="1" dirty="0"/>
              <a:t>Cognitive Functions Affected:</a:t>
            </a:r>
            <a:endParaRPr lang="en-GB" dirty="0"/>
          </a:p>
          <a:p>
            <a:pPr marL="742950" lvl="1" indent="-285750">
              <a:buFont typeface="Arial" panose="020B0604020202020204" pitchFamily="34" charset="0"/>
              <a:buChar char="•"/>
            </a:pPr>
            <a:r>
              <a:rPr lang="en-GB" b="1" dirty="0"/>
              <a:t>Executive Functioning:</a:t>
            </a:r>
            <a:r>
              <a:rPr lang="en-GB" dirty="0"/>
              <a:t> Difficulty completing art projects and avoidance of the art studio reflect challenges in task initiation and organization.</a:t>
            </a:r>
          </a:p>
          <a:p>
            <a:pPr marL="742950" lvl="1" indent="-285750">
              <a:buFont typeface="Arial" panose="020B0604020202020204" pitchFamily="34" charset="0"/>
              <a:buChar char="•"/>
            </a:pPr>
            <a:r>
              <a:rPr lang="en-GB" b="1" dirty="0"/>
              <a:t>Attention:</a:t>
            </a:r>
            <a:r>
              <a:rPr lang="en-GB" dirty="0"/>
              <a:t> Priyadarshini's withdrawal from conversations and inability to complete tasks suggest impaired attention and focus.</a:t>
            </a:r>
          </a:p>
          <a:p>
            <a:pPr marL="457200" lvl="1" indent="0">
              <a:buNone/>
            </a:pPr>
            <a:endParaRPr lang="en-GB" dirty="0"/>
          </a:p>
          <a:p>
            <a:pPr marL="0" indent="0">
              <a:buNone/>
            </a:pPr>
            <a:r>
              <a:rPr lang="en-GB" b="1" dirty="0" err="1"/>
              <a:t>Behavioral</a:t>
            </a:r>
            <a:r>
              <a:rPr lang="en-GB" b="1" dirty="0"/>
              <a:t> Domains Affected:</a:t>
            </a:r>
            <a:endParaRPr lang="en-GB" dirty="0"/>
          </a:p>
          <a:p>
            <a:pPr marL="742950" lvl="1" indent="-285750">
              <a:buFont typeface="Arial" panose="020B0604020202020204" pitchFamily="34" charset="0"/>
              <a:buChar char="•"/>
            </a:pPr>
            <a:r>
              <a:rPr lang="en-GB" b="1" dirty="0"/>
              <a:t>Paranoia:</a:t>
            </a:r>
            <a:r>
              <a:rPr lang="en-GB" dirty="0"/>
              <a:t> Delusional thoughts about being watched or sabotaged indicate paranoia, impacting her sense of safety and trust.</a:t>
            </a:r>
          </a:p>
          <a:p>
            <a:pPr marL="742950" lvl="1" indent="-285750">
              <a:buFont typeface="Arial" panose="020B0604020202020204" pitchFamily="34" charset="0"/>
              <a:buChar char="•"/>
            </a:pPr>
            <a:r>
              <a:rPr lang="en-GB" b="1" dirty="0"/>
              <a:t>Depression:</a:t>
            </a:r>
            <a:r>
              <a:rPr lang="en-GB" dirty="0"/>
              <a:t> Extended periods in bed, loss of interest in art, and social isolation are signs of depression, affecting her overall quality of life.</a:t>
            </a:r>
          </a:p>
          <a:p>
            <a:pPr marL="742950" lvl="1" indent="-285750">
              <a:buFont typeface="Arial" panose="020B0604020202020204" pitchFamily="34" charset="0"/>
              <a:buChar char="•"/>
            </a:pPr>
            <a:r>
              <a:rPr lang="en-GB" b="1" dirty="0"/>
              <a:t>Apathy:</a:t>
            </a:r>
            <a:r>
              <a:rPr lang="en-GB" dirty="0"/>
              <a:t> Lack of interest in creative work and avoidance of social interactions further illustrate apathy.</a:t>
            </a:r>
          </a:p>
          <a:p>
            <a:endParaRPr lang="en-SI" dirty="0"/>
          </a:p>
        </p:txBody>
      </p:sp>
    </p:spTree>
    <p:extLst>
      <p:ext uri="{BB962C8B-B14F-4D97-AF65-F5344CB8AC3E}">
        <p14:creationId xmlns:p14="http://schemas.microsoft.com/office/powerpoint/2010/main" val="124912790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83E82-9D16-CA5B-F98E-18A1303DCCAE}"/>
              </a:ext>
            </a:extLst>
          </p:cNvPr>
          <p:cNvSpPr>
            <a:spLocks noGrp="1"/>
          </p:cNvSpPr>
          <p:nvPr>
            <p:ph type="title"/>
          </p:nvPr>
        </p:nvSpPr>
        <p:spPr>
          <a:xfrm>
            <a:off x="838200" y="252830"/>
            <a:ext cx="10515600" cy="1325563"/>
          </a:xfrm>
        </p:spPr>
        <p:txBody>
          <a:bodyPr/>
          <a:lstStyle/>
          <a:p>
            <a:pPr algn="ctr"/>
            <a:r>
              <a:rPr lang="en-GB" dirty="0">
                <a:solidFill>
                  <a:srgbClr val="C00000"/>
                </a:solidFill>
              </a:rPr>
              <a:t>Care Plan for Priyadarshini</a:t>
            </a:r>
            <a:endParaRPr lang="en-SI" dirty="0">
              <a:solidFill>
                <a:srgbClr val="C00000"/>
              </a:solidFill>
            </a:endParaRPr>
          </a:p>
        </p:txBody>
      </p:sp>
      <p:sp>
        <p:nvSpPr>
          <p:cNvPr id="3" name="Content Placeholder 2">
            <a:extLst>
              <a:ext uri="{FF2B5EF4-FFF2-40B4-BE49-F238E27FC236}">
                <a16:creationId xmlns:a16="http://schemas.microsoft.com/office/drawing/2014/main" id="{2EC8FA7C-E29F-CF0C-5609-E3CD7FC593AF}"/>
              </a:ext>
            </a:extLst>
          </p:cNvPr>
          <p:cNvSpPr>
            <a:spLocks noGrp="1"/>
          </p:cNvSpPr>
          <p:nvPr>
            <p:ph idx="1"/>
          </p:nvPr>
        </p:nvSpPr>
        <p:spPr>
          <a:xfrm>
            <a:off x="838200" y="1578393"/>
            <a:ext cx="10515600" cy="4351338"/>
          </a:xfrm>
        </p:spPr>
        <p:txBody>
          <a:bodyPr>
            <a:normAutofit fontScale="77500" lnSpcReduction="20000"/>
          </a:bodyPr>
          <a:lstStyle/>
          <a:p>
            <a:r>
              <a:rPr lang="en-GB" b="1" dirty="0"/>
              <a:t>Multidisciplinary Approach:</a:t>
            </a:r>
            <a:r>
              <a:rPr lang="en-GB" dirty="0"/>
              <a:t> Regular consultations with neurologists and mental health professionals. Cognitive training to support task completion and improve focus.</a:t>
            </a:r>
          </a:p>
          <a:p>
            <a:r>
              <a:rPr lang="en-GB" b="1" dirty="0" err="1"/>
              <a:t>Behavioral</a:t>
            </a:r>
            <a:r>
              <a:rPr lang="en-GB" b="1" dirty="0"/>
              <a:t> and Psychological Support:</a:t>
            </a:r>
            <a:r>
              <a:rPr lang="en-GB" dirty="0"/>
              <a:t> Therapy to address paranoia and depression. Use CBT to manage delusional thinking and improve emotional well-being.</a:t>
            </a:r>
          </a:p>
          <a:p>
            <a:r>
              <a:rPr lang="en-GB" b="1" dirty="0"/>
              <a:t>Medication:</a:t>
            </a:r>
            <a:r>
              <a:rPr lang="en-GB" dirty="0"/>
              <a:t> Prescribe antipsychotics to manage paranoia and antidepressants to treat depression.</a:t>
            </a:r>
          </a:p>
          <a:p>
            <a:r>
              <a:rPr lang="en-GB" b="1" dirty="0"/>
              <a:t>Creative and Social Engagement:</a:t>
            </a:r>
            <a:r>
              <a:rPr lang="en-GB" dirty="0"/>
              <a:t> Encourage participation in art therapy to reconnect with creative outlets. Involve her in support groups for social interaction and emotional support.</a:t>
            </a:r>
          </a:p>
          <a:p>
            <a:r>
              <a:rPr lang="en-GB" b="1" dirty="0"/>
              <a:t>Family Education:</a:t>
            </a:r>
            <a:r>
              <a:rPr lang="en-GB" dirty="0"/>
              <a:t> Educate Priyadarshini's family on understanding her paranoia and depression, providing support strategies to encourage engagement and trust.</a:t>
            </a:r>
          </a:p>
          <a:p>
            <a:r>
              <a:rPr lang="en-GB" b="1" dirty="0"/>
              <a:t>Regular Monitoring:</a:t>
            </a:r>
            <a:r>
              <a:rPr lang="en-GB" dirty="0"/>
              <a:t> Conduct ALS-CBS assessments regularly to monitor cognitive and </a:t>
            </a:r>
            <a:r>
              <a:rPr lang="en-GB" dirty="0" err="1"/>
              <a:t>behavioral</a:t>
            </a:r>
            <a:r>
              <a:rPr lang="en-GB" dirty="0"/>
              <a:t> symptoms, making adjustments to the care plan as needed.</a:t>
            </a:r>
          </a:p>
          <a:p>
            <a:endParaRPr lang="en-SI" dirty="0"/>
          </a:p>
        </p:txBody>
      </p:sp>
    </p:spTree>
    <p:extLst>
      <p:ext uri="{BB962C8B-B14F-4D97-AF65-F5344CB8AC3E}">
        <p14:creationId xmlns:p14="http://schemas.microsoft.com/office/powerpoint/2010/main" val="29791521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E05B7-D39D-27B8-A88D-AFAE129A20F1}"/>
              </a:ext>
            </a:extLst>
          </p:cNvPr>
          <p:cNvSpPr>
            <a:spLocks noGrp="1"/>
          </p:cNvSpPr>
          <p:nvPr>
            <p:ph type="title"/>
          </p:nvPr>
        </p:nvSpPr>
        <p:spPr/>
        <p:txBody>
          <a:bodyPr/>
          <a:lstStyle/>
          <a:p>
            <a:pPr algn="ctr"/>
            <a:r>
              <a:rPr lang="en-SI" dirty="0">
                <a:solidFill>
                  <a:srgbClr val="C00000"/>
                </a:solidFill>
              </a:rPr>
              <a:t>References</a:t>
            </a:r>
          </a:p>
        </p:txBody>
      </p:sp>
      <p:sp>
        <p:nvSpPr>
          <p:cNvPr id="3" name="Content Placeholder 2">
            <a:extLst>
              <a:ext uri="{FF2B5EF4-FFF2-40B4-BE49-F238E27FC236}">
                <a16:creationId xmlns:a16="http://schemas.microsoft.com/office/drawing/2014/main" id="{EFF92235-7374-FC74-ED13-C234003E574B}"/>
              </a:ext>
            </a:extLst>
          </p:cNvPr>
          <p:cNvSpPr>
            <a:spLocks noGrp="1"/>
          </p:cNvSpPr>
          <p:nvPr>
            <p:ph idx="1"/>
          </p:nvPr>
        </p:nvSpPr>
        <p:spPr/>
        <p:txBody>
          <a:bodyPr>
            <a:normAutofit fontScale="77500" lnSpcReduction="20000"/>
          </a:bodyPr>
          <a:lstStyle/>
          <a:p>
            <a:pPr>
              <a:buFont typeface="+mj-lt"/>
              <a:buAutoNum type="arabicPeriod"/>
            </a:pPr>
            <a:r>
              <a:rPr lang="en-GB" dirty="0" err="1"/>
              <a:t>Beeldman</a:t>
            </a:r>
            <a:r>
              <a:rPr lang="en-GB" dirty="0"/>
              <a:t>, E., Raaphorst, J., Klein </a:t>
            </a:r>
            <a:r>
              <a:rPr lang="en-GB" dirty="0" err="1"/>
              <a:t>Twennaar</a:t>
            </a:r>
            <a:r>
              <a:rPr lang="en-GB" dirty="0"/>
              <a:t>, M., de Visser, M., </a:t>
            </a:r>
            <a:r>
              <a:rPr lang="en-GB" dirty="0" err="1"/>
              <a:t>Schmand</a:t>
            </a:r>
            <a:r>
              <a:rPr lang="en-GB" dirty="0"/>
              <a:t>, B. A., &amp; de </a:t>
            </a:r>
            <a:r>
              <a:rPr lang="en-GB" dirty="0" err="1"/>
              <a:t>Haan</a:t>
            </a:r>
            <a:r>
              <a:rPr lang="en-GB" dirty="0"/>
              <a:t>, R. J. (2016). "The cognitive profile of ALS: a systematic review and meta-analysis update." </a:t>
            </a:r>
            <a:r>
              <a:rPr lang="en-GB" i="1" dirty="0"/>
              <a:t>Journal of Neurology, Neurosurgery &amp; Psychiatry</a:t>
            </a:r>
            <a:r>
              <a:rPr lang="en-GB" dirty="0"/>
              <a:t>, 87(6), 611-619.</a:t>
            </a:r>
          </a:p>
          <a:p>
            <a:pPr>
              <a:buFont typeface="+mj-lt"/>
              <a:buAutoNum type="arabicPeriod"/>
            </a:pPr>
            <a:r>
              <a:rPr lang="en-GB" dirty="0"/>
              <a:t>Woolley, S. C., Rush, B. K., &amp; Williams, K. B. (2017). "Cognitive and </a:t>
            </a:r>
            <a:r>
              <a:rPr lang="en-GB" dirty="0" err="1"/>
              <a:t>behavioral</a:t>
            </a:r>
            <a:r>
              <a:rPr lang="en-GB" dirty="0"/>
              <a:t> changes in ALS: Screening and evaluation." </a:t>
            </a:r>
            <a:r>
              <a:rPr lang="en-GB" i="1" dirty="0"/>
              <a:t>Nature Reviews Neurology</a:t>
            </a:r>
            <a:r>
              <a:rPr lang="en-GB" dirty="0"/>
              <a:t>, 13(11), 719-729.</a:t>
            </a:r>
          </a:p>
          <a:p>
            <a:pPr>
              <a:buFont typeface="+mj-lt"/>
              <a:buAutoNum type="arabicPeriod"/>
            </a:pPr>
            <a:r>
              <a:rPr lang="en-GB" dirty="0"/>
              <a:t>Murphy, J. M., Henry, R. G., </a:t>
            </a:r>
            <a:r>
              <a:rPr lang="en-GB" dirty="0" err="1"/>
              <a:t>Langmore</a:t>
            </a:r>
            <a:r>
              <a:rPr lang="en-GB" dirty="0"/>
              <a:t>, S. E., Borchers, K., &amp; Kramer, J. H. (2020). "Predictors of cognitive and </a:t>
            </a:r>
            <a:r>
              <a:rPr lang="en-GB" dirty="0" err="1"/>
              <a:t>behavioral</a:t>
            </a:r>
            <a:r>
              <a:rPr lang="en-GB" dirty="0"/>
              <a:t> dysfunction in ALS: A longitudinal study." </a:t>
            </a:r>
            <a:r>
              <a:rPr lang="en-GB" i="1" dirty="0"/>
              <a:t>Amyotrophic Lateral Sclerosis and Frontotemporal Degeneration</a:t>
            </a:r>
            <a:r>
              <a:rPr lang="en-GB" dirty="0"/>
              <a:t>, 21(5-6), 377-386.</a:t>
            </a:r>
          </a:p>
          <a:p>
            <a:pPr>
              <a:buFont typeface="+mj-lt"/>
              <a:buAutoNum type="arabicPeriod"/>
            </a:pPr>
            <a:r>
              <a:rPr lang="en-GB" dirty="0"/>
              <a:t>Hu, W., </a:t>
            </a:r>
            <a:r>
              <a:rPr lang="en-GB" dirty="0" err="1"/>
              <a:t>Sheel</a:t>
            </a:r>
            <a:r>
              <a:rPr lang="en-GB" dirty="0"/>
              <a:t>, A., Lee, S., Lee, J. H., &amp; Krishnan, C. (2021). "Cognitive and neuropsychiatric dysfunction in ALS: Current understanding and the role of biomarkers." </a:t>
            </a:r>
            <a:r>
              <a:rPr lang="en-GB" i="1" dirty="0"/>
              <a:t>Frontiers in Neurology</a:t>
            </a:r>
            <a:r>
              <a:rPr lang="en-GB" dirty="0"/>
              <a:t>, 12, 635208.</a:t>
            </a:r>
          </a:p>
          <a:p>
            <a:pPr>
              <a:buFont typeface="+mj-lt"/>
              <a:buAutoNum type="arabicPeriod"/>
            </a:pPr>
            <a:r>
              <a:rPr lang="en-GB" dirty="0" err="1"/>
              <a:t>Hulett</a:t>
            </a:r>
            <a:r>
              <a:rPr lang="en-GB" dirty="0"/>
              <a:t>, J. M., &amp; Wicks, P. (2015). "ALS Cognitive </a:t>
            </a:r>
            <a:r>
              <a:rPr lang="en-GB" dirty="0" err="1"/>
              <a:t>Behavioral</a:t>
            </a:r>
            <a:r>
              <a:rPr lang="en-GB" dirty="0"/>
              <a:t> Screen (ALS-CBS): A tool for the detection of frontotemporal dysfunction in ALS." </a:t>
            </a:r>
            <a:r>
              <a:rPr lang="en-GB" i="1" dirty="0"/>
              <a:t>Amyotrophic Lateral Sclerosis and Frontotemporal Degeneration</a:t>
            </a:r>
            <a:r>
              <a:rPr lang="en-GB" dirty="0"/>
              <a:t>, 16(7-8), 437-442.</a:t>
            </a:r>
          </a:p>
          <a:p>
            <a:pPr marL="0" indent="0">
              <a:buNone/>
            </a:pPr>
            <a:endParaRPr lang="en-GB" dirty="0"/>
          </a:p>
        </p:txBody>
      </p:sp>
    </p:spTree>
    <p:extLst>
      <p:ext uri="{BB962C8B-B14F-4D97-AF65-F5344CB8AC3E}">
        <p14:creationId xmlns:p14="http://schemas.microsoft.com/office/powerpoint/2010/main" val="2269221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D36C2-F071-CD7E-CE2D-C109153E1FE8}"/>
              </a:ext>
            </a:extLst>
          </p:cNvPr>
          <p:cNvSpPr>
            <a:spLocks noGrp="1"/>
          </p:cNvSpPr>
          <p:nvPr>
            <p:ph type="title"/>
          </p:nvPr>
        </p:nvSpPr>
        <p:spPr/>
        <p:txBody>
          <a:bodyPr/>
          <a:lstStyle/>
          <a:p>
            <a:pPr algn="ctr"/>
            <a:r>
              <a:rPr lang="en-GB" dirty="0">
                <a:solidFill>
                  <a:srgbClr val="C00000"/>
                </a:solidFill>
              </a:rPr>
              <a:t>Development of ALS-CBS</a:t>
            </a:r>
            <a:endParaRPr lang="en-SI" dirty="0">
              <a:solidFill>
                <a:srgbClr val="C00000"/>
              </a:solidFill>
            </a:endParaRPr>
          </a:p>
        </p:txBody>
      </p:sp>
      <p:sp>
        <p:nvSpPr>
          <p:cNvPr id="3" name="Content Placeholder 2">
            <a:extLst>
              <a:ext uri="{FF2B5EF4-FFF2-40B4-BE49-F238E27FC236}">
                <a16:creationId xmlns:a16="http://schemas.microsoft.com/office/drawing/2014/main" id="{61451962-968A-781E-EE9F-66DDFAE922E7}"/>
              </a:ext>
            </a:extLst>
          </p:cNvPr>
          <p:cNvSpPr>
            <a:spLocks noGrp="1"/>
          </p:cNvSpPr>
          <p:nvPr>
            <p:ph idx="1"/>
          </p:nvPr>
        </p:nvSpPr>
        <p:spPr/>
        <p:txBody>
          <a:bodyPr>
            <a:normAutofit fontScale="85000" lnSpcReduction="10000"/>
          </a:bodyPr>
          <a:lstStyle/>
          <a:p>
            <a:pPr marL="0" indent="0">
              <a:buNone/>
            </a:pPr>
            <a:r>
              <a:rPr lang="en-GB" b="1" dirty="0"/>
              <a:t>Development Rationale:</a:t>
            </a:r>
            <a:endParaRPr lang="en-GB" dirty="0"/>
          </a:p>
          <a:p>
            <a:pPr marL="742950" lvl="1" indent="-285750">
              <a:buFont typeface="Arial" panose="020B0604020202020204" pitchFamily="34" charset="0"/>
              <a:buChar char="•"/>
            </a:pPr>
            <a:r>
              <a:rPr lang="en-GB" dirty="0"/>
              <a:t>Need for a quick and effective screening tool tailored to ALS patients.</a:t>
            </a:r>
          </a:p>
          <a:p>
            <a:pPr marL="742950" lvl="1" indent="-285750">
              <a:buFont typeface="Arial" panose="020B0604020202020204" pitchFamily="34" charset="0"/>
              <a:buChar char="•"/>
            </a:pPr>
            <a:r>
              <a:rPr lang="en-GB" dirty="0"/>
              <a:t>Developed by a multidisciplinary team of neurologists, neuropsychologists, and researchers specializing in ALS and neurodegenerative diseases.</a:t>
            </a:r>
          </a:p>
          <a:p>
            <a:pPr marL="0" indent="0">
              <a:buNone/>
            </a:pPr>
            <a:r>
              <a:rPr lang="en-GB" b="1" dirty="0"/>
              <a:t>Validation and Research:</a:t>
            </a:r>
            <a:endParaRPr lang="en-GB" dirty="0"/>
          </a:p>
          <a:p>
            <a:pPr marL="742950" lvl="1" indent="-285750">
              <a:buFont typeface="Arial" panose="020B0604020202020204" pitchFamily="34" charset="0"/>
              <a:buChar char="•"/>
            </a:pPr>
            <a:r>
              <a:rPr lang="en-GB" dirty="0"/>
              <a:t>Initial validation studies compared ALS-CBS against detailed neuropsychological batteries.</a:t>
            </a:r>
          </a:p>
          <a:p>
            <a:pPr marL="742950" lvl="1" indent="-285750">
              <a:buFont typeface="Arial" panose="020B0604020202020204" pitchFamily="34" charset="0"/>
              <a:buChar char="•"/>
            </a:pPr>
            <a:r>
              <a:rPr lang="en-GB" dirty="0"/>
              <a:t>Demonstrated sensitivity to detecting executive and </a:t>
            </a:r>
            <a:r>
              <a:rPr lang="en-GB" dirty="0" err="1"/>
              <a:t>behavioral</a:t>
            </a:r>
            <a:r>
              <a:rPr lang="en-GB" dirty="0"/>
              <a:t> impairments in ALS patients.</a:t>
            </a:r>
          </a:p>
          <a:p>
            <a:pPr marL="742950" lvl="1" indent="-285750">
              <a:buFont typeface="Arial" panose="020B0604020202020204" pitchFamily="34" charset="0"/>
              <a:buChar char="•"/>
            </a:pPr>
            <a:r>
              <a:rPr lang="en-GB" dirty="0"/>
              <a:t>Studies show good correlation between ALS-CBS scores and clinical diagnosis of ALS-FTD spectrum disorders.</a:t>
            </a:r>
          </a:p>
          <a:p>
            <a:pPr marL="0" indent="0">
              <a:buNone/>
            </a:pPr>
            <a:r>
              <a:rPr lang="en-GB" b="1" dirty="0"/>
              <a:t>Key Milestones:</a:t>
            </a:r>
            <a:endParaRPr lang="en-GB" dirty="0"/>
          </a:p>
          <a:p>
            <a:pPr marL="742950" lvl="1" indent="-285750">
              <a:buFont typeface="Arial" panose="020B0604020202020204" pitchFamily="34" charset="0"/>
              <a:buChar char="•"/>
            </a:pPr>
            <a:r>
              <a:rPr lang="en-GB" dirty="0"/>
              <a:t>Introduced as part of routine clinical assessments in ALS clinics.</a:t>
            </a:r>
          </a:p>
          <a:p>
            <a:pPr marL="742950" lvl="1" indent="-285750">
              <a:buFont typeface="Arial" panose="020B0604020202020204" pitchFamily="34" charset="0"/>
              <a:buChar char="•"/>
            </a:pPr>
            <a:r>
              <a:rPr lang="en-GB" dirty="0"/>
              <a:t>Endorsed by ALS research networks for its utility in both clinical and research settings.</a:t>
            </a:r>
          </a:p>
          <a:p>
            <a:endParaRPr lang="en-SI" dirty="0"/>
          </a:p>
        </p:txBody>
      </p:sp>
    </p:spTree>
    <p:extLst>
      <p:ext uri="{BB962C8B-B14F-4D97-AF65-F5344CB8AC3E}">
        <p14:creationId xmlns:p14="http://schemas.microsoft.com/office/powerpoint/2010/main" val="78137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FBC36-92BF-6B64-ACC9-A473BE454C3A}"/>
              </a:ext>
            </a:extLst>
          </p:cNvPr>
          <p:cNvSpPr>
            <a:spLocks noGrp="1"/>
          </p:cNvSpPr>
          <p:nvPr>
            <p:ph type="title"/>
          </p:nvPr>
        </p:nvSpPr>
        <p:spPr/>
        <p:txBody>
          <a:bodyPr/>
          <a:lstStyle/>
          <a:p>
            <a:pPr algn="ctr"/>
            <a:r>
              <a:rPr lang="en-GB" dirty="0">
                <a:solidFill>
                  <a:srgbClr val="C00000"/>
                </a:solidFill>
              </a:rPr>
              <a:t>Administration Guidelines</a:t>
            </a:r>
            <a:endParaRPr lang="en-SI" dirty="0">
              <a:solidFill>
                <a:srgbClr val="C00000"/>
              </a:solidFill>
            </a:endParaRPr>
          </a:p>
        </p:txBody>
      </p:sp>
      <p:sp>
        <p:nvSpPr>
          <p:cNvPr id="3" name="Content Placeholder 2">
            <a:extLst>
              <a:ext uri="{FF2B5EF4-FFF2-40B4-BE49-F238E27FC236}">
                <a16:creationId xmlns:a16="http://schemas.microsoft.com/office/drawing/2014/main" id="{D1462E6A-5F3D-305F-A60B-D1E811F027F2}"/>
              </a:ext>
            </a:extLst>
          </p:cNvPr>
          <p:cNvSpPr>
            <a:spLocks noGrp="1"/>
          </p:cNvSpPr>
          <p:nvPr>
            <p:ph idx="1"/>
          </p:nvPr>
        </p:nvSpPr>
        <p:spPr/>
        <p:txBody>
          <a:bodyPr>
            <a:normAutofit fontScale="92500" lnSpcReduction="10000"/>
          </a:bodyPr>
          <a:lstStyle/>
          <a:p>
            <a:pPr marL="0" indent="0">
              <a:buNone/>
            </a:pPr>
            <a:r>
              <a:rPr lang="en-GB" b="1" dirty="0"/>
              <a:t>Who Should Administer:</a:t>
            </a:r>
            <a:endParaRPr lang="en-GB" dirty="0"/>
          </a:p>
          <a:p>
            <a:pPr marL="742950" lvl="1" indent="-285750">
              <a:buFont typeface="Arial" panose="020B0604020202020204" pitchFamily="34" charset="0"/>
              <a:buChar char="•"/>
            </a:pPr>
            <a:r>
              <a:rPr lang="en-GB" dirty="0"/>
              <a:t>Administered by trained healthcare professionals, including neurologists, neuropsychologists, or specialized nurses.</a:t>
            </a:r>
          </a:p>
          <a:p>
            <a:pPr marL="0" indent="0">
              <a:buNone/>
            </a:pPr>
            <a:r>
              <a:rPr lang="en-GB" b="1" dirty="0"/>
              <a:t>Setting Up the Assessment:</a:t>
            </a:r>
            <a:endParaRPr lang="en-GB" dirty="0"/>
          </a:p>
          <a:p>
            <a:pPr marL="742950" lvl="1" indent="-285750">
              <a:buFont typeface="Arial" panose="020B0604020202020204" pitchFamily="34" charset="0"/>
              <a:buChar char="•"/>
            </a:pPr>
            <a:r>
              <a:rPr lang="en-GB" dirty="0"/>
              <a:t>Conduct in a quiet, well-lit room to minimize distractions.</a:t>
            </a:r>
          </a:p>
          <a:p>
            <a:pPr marL="742950" lvl="1" indent="-285750">
              <a:buFont typeface="Arial" panose="020B0604020202020204" pitchFamily="34" charset="0"/>
              <a:buChar char="•"/>
            </a:pPr>
            <a:r>
              <a:rPr lang="en-GB" dirty="0"/>
              <a:t>Ensure the patient is comfortable and at ease.</a:t>
            </a:r>
          </a:p>
          <a:p>
            <a:pPr marL="0" indent="0">
              <a:buNone/>
            </a:pPr>
            <a:r>
              <a:rPr lang="en-GB" b="1" dirty="0"/>
              <a:t>Instructions for the Patient and Caregiver:</a:t>
            </a:r>
            <a:endParaRPr lang="en-GB" dirty="0"/>
          </a:p>
          <a:p>
            <a:pPr marL="742950" lvl="1" indent="-285750">
              <a:buFont typeface="Arial" panose="020B0604020202020204" pitchFamily="34" charset="0"/>
              <a:buChar char="•"/>
            </a:pPr>
            <a:r>
              <a:rPr lang="en-GB" dirty="0"/>
              <a:t>Explain the purpose of the assessment: “This test helps us understand how ALS might be affecting your thinking and </a:t>
            </a:r>
            <a:r>
              <a:rPr lang="en-GB" dirty="0" err="1"/>
              <a:t>behavior</a:t>
            </a:r>
            <a:r>
              <a:rPr lang="en-GB" dirty="0"/>
              <a:t>.”</a:t>
            </a:r>
          </a:p>
          <a:p>
            <a:pPr marL="742950" lvl="1" indent="-285750">
              <a:buFont typeface="Arial" panose="020B0604020202020204" pitchFamily="34" charset="0"/>
              <a:buChar char="•"/>
            </a:pPr>
            <a:r>
              <a:rPr lang="en-GB" dirty="0"/>
              <a:t>Encourage caregivers to provide honest and detailed responses to the </a:t>
            </a:r>
            <a:r>
              <a:rPr lang="en-GB" dirty="0" err="1"/>
              <a:t>behavioral</a:t>
            </a:r>
            <a:r>
              <a:rPr lang="en-GB" dirty="0"/>
              <a:t> questionnaire.</a:t>
            </a:r>
          </a:p>
          <a:p>
            <a:pPr marL="742950" lvl="1" indent="-285750">
              <a:buFont typeface="Arial" panose="020B0604020202020204" pitchFamily="34" charset="0"/>
              <a:buChar char="•"/>
            </a:pPr>
            <a:r>
              <a:rPr lang="en-GB" dirty="0"/>
              <a:t>Reassure the patient that this is a routine part of ALS care.</a:t>
            </a:r>
          </a:p>
          <a:p>
            <a:endParaRPr lang="en-SI" dirty="0"/>
          </a:p>
        </p:txBody>
      </p:sp>
    </p:spTree>
    <p:extLst>
      <p:ext uri="{BB962C8B-B14F-4D97-AF65-F5344CB8AC3E}">
        <p14:creationId xmlns:p14="http://schemas.microsoft.com/office/powerpoint/2010/main" val="623481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8682E-8A0F-DD7D-C52C-B1C82D16E431}"/>
              </a:ext>
            </a:extLst>
          </p:cNvPr>
          <p:cNvSpPr>
            <a:spLocks noGrp="1"/>
          </p:cNvSpPr>
          <p:nvPr>
            <p:ph type="title"/>
          </p:nvPr>
        </p:nvSpPr>
        <p:spPr/>
        <p:txBody>
          <a:bodyPr/>
          <a:lstStyle/>
          <a:p>
            <a:pPr algn="ctr"/>
            <a:r>
              <a:rPr lang="en-GB" dirty="0">
                <a:solidFill>
                  <a:srgbClr val="C00000"/>
                </a:solidFill>
              </a:rPr>
              <a:t>Structure of ALS-CBS</a:t>
            </a:r>
            <a:endParaRPr lang="en-SI" dirty="0">
              <a:solidFill>
                <a:srgbClr val="C00000"/>
              </a:solidFill>
            </a:endParaRPr>
          </a:p>
        </p:txBody>
      </p:sp>
      <p:sp>
        <p:nvSpPr>
          <p:cNvPr id="3" name="Content Placeholder 2">
            <a:extLst>
              <a:ext uri="{FF2B5EF4-FFF2-40B4-BE49-F238E27FC236}">
                <a16:creationId xmlns:a16="http://schemas.microsoft.com/office/drawing/2014/main" id="{600B7D43-B73A-F7FE-D216-C8D85C71AB68}"/>
              </a:ext>
            </a:extLst>
          </p:cNvPr>
          <p:cNvSpPr>
            <a:spLocks noGrp="1"/>
          </p:cNvSpPr>
          <p:nvPr>
            <p:ph idx="1"/>
          </p:nvPr>
        </p:nvSpPr>
        <p:spPr>
          <a:xfrm>
            <a:off x="330009" y="1253331"/>
            <a:ext cx="11136086" cy="4351338"/>
          </a:xfrm>
        </p:spPr>
        <p:txBody>
          <a:bodyPr>
            <a:normAutofit/>
          </a:bodyPr>
          <a:lstStyle/>
          <a:p>
            <a:pPr marL="0" indent="0">
              <a:buNone/>
            </a:pPr>
            <a:r>
              <a:rPr lang="en-GB" b="1" dirty="0"/>
              <a:t>Two Key Components:</a:t>
            </a:r>
            <a:endParaRPr lang="en-GB" dirty="0"/>
          </a:p>
          <a:p>
            <a:pPr marL="742950" lvl="1" indent="-285750">
              <a:buFont typeface="Arial" panose="020B0604020202020204" pitchFamily="34" charset="0"/>
              <a:buChar char="•"/>
            </a:pPr>
            <a:r>
              <a:rPr lang="en-GB" b="1" dirty="0"/>
              <a:t>Cognitive Section:</a:t>
            </a:r>
            <a:endParaRPr lang="en-GB" dirty="0"/>
          </a:p>
          <a:p>
            <a:pPr marL="1143000" lvl="2" indent="-228600">
              <a:buFont typeface="Arial" panose="020B0604020202020204" pitchFamily="34" charset="0"/>
              <a:buChar char="•"/>
            </a:pPr>
            <a:r>
              <a:rPr lang="en-GB" dirty="0"/>
              <a:t>Comprises simple, quick tasks focusing on key cognitive domains commonly affected in ALS.</a:t>
            </a:r>
          </a:p>
          <a:p>
            <a:pPr marL="1143000" lvl="2" indent="-228600">
              <a:buFont typeface="Arial" panose="020B0604020202020204" pitchFamily="34" charset="0"/>
              <a:buChar char="•"/>
            </a:pPr>
            <a:r>
              <a:rPr lang="en-GB" dirty="0"/>
              <a:t>Designed to assess executive function, memory, and attention within a short timeframe.</a:t>
            </a:r>
          </a:p>
          <a:p>
            <a:pPr marL="742950" lvl="1" indent="-285750">
              <a:buFont typeface="Arial" panose="020B0604020202020204" pitchFamily="34" charset="0"/>
              <a:buChar char="•"/>
            </a:pPr>
            <a:r>
              <a:rPr lang="en-GB" b="1" dirty="0" err="1"/>
              <a:t>Behavioral</a:t>
            </a:r>
            <a:r>
              <a:rPr lang="en-GB" b="1" dirty="0"/>
              <a:t> Section:</a:t>
            </a:r>
            <a:endParaRPr lang="en-GB" dirty="0"/>
          </a:p>
          <a:p>
            <a:pPr marL="1143000" lvl="2" indent="-228600">
              <a:buFont typeface="Arial" panose="020B0604020202020204" pitchFamily="34" charset="0"/>
              <a:buChar char="•"/>
            </a:pPr>
            <a:r>
              <a:rPr lang="en-GB" dirty="0"/>
              <a:t>Caregiver-reported questionnaire, capturing </a:t>
            </a:r>
            <a:r>
              <a:rPr lang="en-GB" dirty="0" err="1"/>
              <a:t>behavioral</a:t>
            </a:r>
            <a:r>
              <a:rPr lang="en-GB" dirty="0"/>
              <a:t> symptoms observed in daily life.</a:t>
            </a:r>
          </a:p>
          <a:p>
            <a:pPr marL="1143000" lvl="2" indent="-228600">
              <a:buFont typeface="Arial" panose="020B0604020202020204" pitchFamily="34" charset="0"/>
              <a:buChar char="•"/>
            </a:pPr>
            <a:r>
              <a:rPr lang="en-GB" dirty="0"/>
              <a:t>Evaluates changes in personality, social </a:t>
            </a:r>
            <a:r>
              <a:rPr lang="en-GB" dirty="0" err="1"/>
              <a:t>behavior</a:t>
            </a:r>
            <a:r>
              <a:rPr lang="en-GB" dirty="0"/>
              <a:t>, and emotional regulation.</a:t>
            </a:r>
          </a:p>
          <a:p>
            <a:pPr marL="0" indent="0">
              <a:buNone/>
            </a:pPr>
            <a:r>
              <a:rPr lang="en-GB" b="1" dirty="0"/>
              <a:t>Scoring System:</a:t>
            </a:r>
            <a:endParaRPr lang="en-GB" dirty="0"/>
          </a:p>
          <a:p>
            <a:pPr marL="742950" lvl="1" indent="-285750">
              <a:buFont typeface="Arial" panose="020B0604020202020204" pitchFamily="34" charset="0"/>
              <a:buChar char="•"/>
            </a:pPr>
            <a:r>
              <a:rPr lang="en-GB" dirty="0"/>
              <a:t>Cognitive and </a:t>
            </a:r>
            <a:r>
              <a:rPr lang="en-GB" dirty="0" err="1"/>
              <a:t>behavioral</a:t>
            </a:r>
            <a:r>
              <a:rPr lang="en-GB" dirty="0"/>
              <a:t> sections scored separately.</a:t>
            </a:r>
          </a:p>
          <a:p>
            <a:pPr marL="742950" lvl="1" indent="-285750">
              <a:buFont typeface="Arial" panose="020B0604020202020204" pitchFamily="34" charset="0"/>
              <a:buChar char="•"/>
            </a:pPr>
            <a:r>
              <a:rPr lang="en-GB" dirty="0"/>
              <a:t>Results indicate the severity of cognitive and </a:t>
            </a:r>
            <a:r>
              <a:rPr lang="en-GB" dirty="0" err="1"/>
              <a:t>behavioral</a:t>
            </a:r>
            <a:r>
              <a:rPr lang="en-GB" dirty="0"/>
              <a:t> changes.</a:t>
            </a:r>
          </a:p>
          <a:p>
            <a:pPr marL="742950" lvl="1" indent="-285750">
              <a:buFont typeface="Arial" panose="020B0604020202020204" pitchFamily="34" charset="0"/>
              <a:buChar char="•"/>
            </a:pPr>
            <a:r>
              <a:rPr lang="en-GB" dirty="0"/>
              <a:t>Provides a comprehensive profile of the patient's cognitive and </a:t>
            </a:r>
            <a:r>
              <a:rPr lang="en-GB" dirty="0" err="1"/>
              <a:t>behavioral</a:t>
            </a:r>
            <a:r>
              <a:rPr lang="en-GB" dirty="0"/>
              <a:t> health.</a:t>
            </a:r>
          </a:p>
          <a:p>
            <a:endParaRPr lang="en-SI" dirty="0"/>
          </a:p>
        </p:txBody>
      </p:sp>
    </p:spTree>
    <p:extLst>
      <p:ext uri="{BB962C8B-B14F-4D97-AF65-F5344CB8AC3E}">
        <p14:creationId xmlns:p14="http://schemas.microsoft.com/office/powerpoint/2010/main" val="30019097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05F77-50A4-C062-0208-C587AC116101}"/>
              </a:ext>
            </a:extLst>
          </p:cNvPr>
          <p:cNvSpPr>
            <a:spLocks noGrp="1"/>
          </p:cNvSpPr>
          <p:nvPr>
            <p:ph type="title"/>
          </p:nvPr>
        </p:nvSpPr>
        <p:spPr/>
        <p:txBody>
          <a:bodyPr/>
          <a:lstStyle/>
          <a:p>
            <a:pPr algn="ctr"/>
            <a:r>
              <a:rPr lang="en-GB" dirty="0">
                <a:solidFill>
                  <a:srgbClr val="C00000"/>
                </a:solidFill>
              </a:rPr>
              <a:t>Breakdown of Cognitive Section</a:t>
            </a:r>
            <a:endParaRPr lang="en-SI" dirty="0">
              <a:solidFill>
                <a:srgbClr val="C00000"/>
              </a:solidFill>
            </a:endParaRPr>
          </a:p>
        </p:txBody>
      </p:sp>
      <p:sp>
        <p:nvSpPr>
          <p:cNvPr id="3" name="Content Placeholder 2">
            <a:extLst>
              <a:ext uri="{FF2B5EF4-FFF2-40B4-BE49-F238E27FC236}">
                <a16:creationId xmlns:a16="http://schemas.microsoft.com/office/drawing/2014/main" id="{4F43D7F5-C8E9-EF05-DDA1-238B2F04D5D4}"/>
              </a:ext>
            </a:extLst>
          </p:cNvPr>
          <p:cNvSpPr>
            <a:spLocks noGrp="1"/>
          </p:cNvSpPr>
          <p:nvPr>
            <p:ph sz="half" idx="1"/>
          </p:nvPr>
        </p:nvSpPr>
        <p:spPr/>
        <p:txBody>
          <a:bodyPr>
            <a:normAutofit fontScale="55000" lnSpcReduction="20000"/>
          </a:bodyPr>
          <a:lstStyle/>
          <a:p>
            <a:pPr marL="0" indent="0">
              <a:buNone/>
            </a:pPr>
            <a:r>
              <a:rPr lang="en-GB" b="1" dirty="0"/>
              <a:t>1. Executive Functioning:</a:t>
            </a:r>
          </a:p>
          <a:p>
            <a:pPr>
              <a:buFont typeface="Arial" panose="020B0604020202020204" pitchFamily="34" charset="0"/>
              <a:buChar char="•"/>
            </a:pPr>
            <a:r>
              <a:rPr lang="en-GB" b="1" dirty="0"/>
              <a:t>Verbal Fluency Task:</a:t>
            </a:r>
            <a:r>
              <a:rPr lang="en-GB" dirty="0"/>
              <a:t> Patients are asked to generate as many words as possible within a specific category (e.g., animals, words starting with a certain letter) within a set time limit. This task assesses the patient's ability to initiate, organize, and regulate thought processes.</a:t>
            </a:r>
          </a:p>
          <a:p>
            <a:pPr>
              <a:buFont typeface="Arial" panose="020B0604020202020204" pitchFamily="34" charset="0"/>
              <a:buChar char="•"/>
            </a:pPr>
            <a:r>
              <a:rPr lang="en-GB" b="1" dirty="0"/>
              <a:t>Alternating Task:</a:t>
            </a:r>
            <a:r>
              <a:rPr lang="en-GB" dirty="0"/>
              <a:t> This involves switching between tasks or rules (e.g., alternating between numbers and letters). It measures cognitive flexibility, a key component of executive functioning.</a:t>
            </a:r>
          </a:p>
          <a:p>
            <a:pPr marL="0" indent="0">
              <a:buNone/>
            </a:pPr>
            <a:r>
              <a:rPr lang="en-GB" b="1" dirty="0"/>
              <a:t>2. Language:</a:t>
            </a:r>
          </a:p>
          <a:p>
            <a:pPr>
              <a:buFont typeface="Arial" panose="020B0604020202020204" pitchFamily="34" charset="0"/>
              <a:buChar char="•"/>
            </a:pPr>
            <a:r>
              <a:rPr lang="en-GB" b="1" dirty="0"/>
              <a:t>Naming Task:</a:t>
            </a:r>
            <a:r>
              <a:rPr lang="en-GB" dirty="0"/>
              <a:t> Patients may be asked to name common objects presented to them. This task assesses the patient's ability to retrieve and articulate words, which can be impaired in ALS.</a:t>
            </a:r>
          </a:p>
          <a:p>
            <a:pPr>
              <a:buFont typeface="Arial" panose="020B0604020202020204" pitchFamily="34" charset="0"/>
              <a:buChar char="•"/>
            </a:pPr>
            <a:r>
              <a:rPr lang="en-GB" b="1" dirty="0"/>
              <a:t>Comprehension and Sentence Construction:</a:t>
            </a:r>
            <a:r>
              <a:rPr lang="en-GB" dirty="0"/>
              <a:t> Patients might be asked to comprehend simple instructions or construct sentences using provided words. This evaluates language comprehension and the ability to formulate coherent sentences.</a:t>
            </a:r>
          </a:p>
        </p:txBody>
      </p:sp>
      <p:sp>
        <p:nvSpPr>
          <p:cNvPr id="4" name="Content Placeholder 3">
            <a:extLst>
              <a:ext uri="{FF2B5EF4-FFF2-40B4-BE49-F238E27FC236}">
                <a16:creationId xmlns:a16="http://schemas.microsoft.com/office/drawing/2014/main" id="{459455C9-7EE3-4F28-6CA0-E39400BB8A14}"/>
              </a:ext>
            </a:extLst>
          </p:cNvPr>
          <p:cNvSpPr>
            <a:spLocks noGrp="1"/>
          </p:cNvSpPr>
          <p:nvPr>
            <p:ph sz="half" idx="2"/>
          </p:nvPr>
        </p:nvSpPr>
        <p:spPr/>
        <p:txBody>
          <a:bodyPr>
            <a:normAutofit fontScale="55000" lnSpcReduction="20000"/>
          </a:bodyPr>
          <a:lstStyle/>
          <a:p>
            <a:pPr marL="0" indent="0">
              <a:buNone/>
            </a:pPr>
            <a:r>
              <a:rPr lang="en-GB" b="1" dirty="0"/>
              <a:t>3. Memory:</a:t>
            </a:r>
          </a:p>
          <a:p>
            <a:pPr>
              <a:buFont typeface="Arial" panose="020B0604020202020204" pitchFamily="34" charset="0"/>
              <a:buChar char="•"/>
            </a:pPr>
            <a:r>
              <a:rPr lang="en-GB" b="1" dirty="0"/>
              <a:t>Immediate and Delayed Recall Tasks:</a:t>
            </a:r>
            <a:r>
              <a:rPr lang="en-GB" dirty="0"/>
              <a:t> While not the primary focus, some memory tasks may be included to assess short-term and working memory functions. These typically involve asking the patient to recall a list of words or pieces of information immediately and after a short delay.</a:t>
            </a:r>
          </a:p>
          <a:p>
            <a:pPr marL="0" indent="0">
              <a:buNone/>
            </a:pPr>
            <a:r>
              <a:rPr lang="en-GB" b="1" dirty="0"/>
              <a:t>4. Attention:</a:t>
            </a:r>
          </a:p>
          <a:p>
            <a:pPr>
              <a:buFont typeface="Arial" panose="020B0604020202020204" pitchFamily="34" charset="0"/>
              <a:buChar char="•"/>
            </a:pPr>
            <a:r>
              <a:rPr lang="en-GB" b="1" dirty="0"/>
              <a:t>Digit Span Task:</a:t>
            </a:r>
            <a:r>
              <a:rPr lang="en-GB" dirty="0"/>
              <a:t> Patients may be asked to repeat a series of numbers in the same order (forward digit span) or in reverse (backward digit span). This tests attention span and working memory capacity.</a:t>
            </a:r>
          </a:p>
          <a:p>
            <a:pPr>
              <a:buFont typeface="Arial" panose="020B0604020202020204" pitchFamily="34" charset="0"/>
              <a:buChar char="•"/>
            </a:pPr>
            <a:r>
              <a:rPr lang="en-GB" b="1" dirty="0"/>
              <a:t>Simple Calculation:</a:t>
            </a:r>
            <a:r>
              <a:rPr lang="en-GB" dirty="0"/>
              <a:t> Basic arithmetic problems can be used to assess attention and concentration.</a:t>
            </a:r>
          </a:p>
          <a:p>
            <a:pPr marL="0" indent="0">
              <a:buNone/>
            </a:pPr>
            <a:r>
              <a:rPr lang="en-GB" b="1" dirty="0"/>
              <a:t>5. Visuospatial Skills:</a:t>
            </a:r>
          </a:p>
          <a:p>
            <a:r>
              <a:rPr lang="en-GB" b="1" dirty="0"/>
              <a:t>Figure Copying Task:</a:t>
            </a:r>
            <a:r>
              <a:rPr lang="en-GB" dirty="0"/>
              <a:t> Patients might be asked to copy complex geometric figures. This assesses visuospatial processing and the ability to organize and replicate visual information accurately.</a:t>
            </a:r>
          </a:p>
          <a:p>
            <a:endParaRPr lang="en-SI" dirty="0"/>
          </a:p>
        </p:txBody>
      </p:sp>
    </p:spTree>
    <p:extLst>
      <p:ext uri="{BB962C8B-B14F-4D97-AF65-F5344CB8AC3E}">
        <p14:creationId xmlns:p14="http://schemas.microsoft.com/office/powerpoint/2010/main" val="172180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3D479-0449-DAFD-1B55-66BF38ABEEFE}"/>
              </a:ext>
            </a:extLst>
          </p:cNvPr>
          <p:cNvSpPr>
            <a:spLocks noGrp="1"/>
          </p:cNvSpPr>
          <p:nvPr>
            <p:ph type="title"/>
          </p:nvPr>
        </p:nvSpPr>
        <p:spPr>
          <a:xfrm>
            <a:off x="838200" y="124493"/>
            <a:ext cx="10515600" cy="1325563"/>
          </a:xfrm>
        </p:spPr>
        <p:txBody>
          <a:bodyPr/>
          <a:lstStyle/>
          <a:p>
            <a:pPr algn="ctr"/>
            <a:r>
              <a:rPr lang="en-SI" dirty="0">
                <a:solidFill>
                  <a:srgbClr val="C00000"/>
                </a:solidFill>
              </a:rPr>
              <a:t>Scoring of items – cognitive domain</a:t>
            </a:r>
          </a:p>
        </p:txBody>
      </p:sp>
      <p:sp>
        <p:nvSpPr>
          <p:cNvPr id="3" name="Content Placeholder 2">
            <a:extLst>
              <a:ext uri="{FF2B5EF4-FFF2-40B4-BE49-F238E27FC236}">
                <a16:creationId xmlns:a16="http://schemas.microsoft.com/office/drawing/2014/main" id="{767550C9-0466-BB55-512D-55055BA30305}"/>
              </a:ext>
            </a:extLst>
          </p:cNvPr>
          <p:cNvSpPr>
            <a:spLocks noGrp="1"/>
          </p:cNvSpPr>
          <p:nvPr>
            <p:ph idx="1"/>
          </p:nvPr>
        </p:nvSpPr>
        <p:spPr>
          <a:xfrm>
            <a:off x="838200" y="1225467"/>
            <a:ext cx="10515600" cy="5167311"/>
          </a:xfrm>
        </p:spPr>
        <p:txBody>
          <a:bodyPr>
            <a:normAutofit fontScale="47500" lnSpcReduction="20000"/>
          </a:bodyPr>
          <a:lstStyle/>
          <a:p>
            <a:pPr marL="0" indent="0">
              <a:buNone/>
            </a:pPr>
            <a:r>
              <a:rPr lang="en-GB" b="1" dirty="0"/>
              <a:t>1. Verbal Fluency Task:</a:t>
            </a:r>
          </a:p>
          <a:p>
            <a:pPr>
              <a:buFont typeface="Arial" panose="020B0604020202020204" pitchFamily="34" charset="0"/>
              <a:buChar char="•"/>
            </a:pPr>
            <a:r>
              <a:rPr lang="en-GB" b="1" dirty="0"/>
              <a:t>Task Description:</a:t>
            </a:r>
            <a:r>
              <a:rPr lang="en-GB" dirty="0"/>
              <a:t> Patients are asked to generate as many words as possible within a specific category (e.g., animals) or that begin with a certain letter, typically within 60 seconds.</a:t>
            </a:r>
          </a:p>
          <a:p>
            <a:pPr>
              <a:buFont typeface="Arial" panose="020B0604020202020204" pitchFamily="34" charset="0"/>
              <a:buChar char="•"/>
            </a:pPr>
            <a:r>
              <a:rPr lang="en-GB" b="1" dirty="0"/>
              <a:t>Scoring:</a:t>
            </a:r>
            <a:r>
              <a:rPr lang="en-GB" dirty="0"/>
              <a:t> The score is based on the number of correct words generated. Common thresholds for scoring might include:</a:t>
            </a:r>
          </a:p>
          <a:p>
            <a:pPr marL="742950" lvl="1" indent="-285750">
              <a:buFont typeface="Arial" panose="020B0604020202020204" pitchFamily="34" charset="0"/>
              <a:buChar char="•"/>
            </a:pPr>
            <a:r>
              <a:rPr lang="en-GB" b="1" dirty="0"/>
              <a:t>0 points:</a:t>
            </a:r>
            <a:r>
              <a:rPr lang="en-GB" dirty="0"/>
              <a:t> Severe impairment (e.g., fewer than a specific number of words, often less than 5).</a:t>
            </a:r>
          </a:p>
          <a:p>
            <a:pPr marL="742950" lvl="1" indent="-285750">
              <a:buFont typeface="Arial" panose="020B0604020202020204" pitchFamily="34" charset="0"/>
              <a:buChar char="•"/>
            </a:pPr>
            <a:r>
              <a:rPr lang="en-GB" b="1" dirty="0"/>
              <a:t>1 point:</a:t>
            </a:r>
            <a:r>
              <a:rPr lang="en-GB" dirty="0"/>
              <a:t> Moderate impairment (e.g., producing between 5 and 9 words).</a:t>
            </a:r>
          </a:p>
          <a:p>
            <a:pPr marL="742950" lvl="1" indent="-285750">
              <a:buFont typeface="Arial" panose="020B0604020202020204" pitchFamily="34" charset="0"/>
              <a:buChar char="•"/>
            </a:pPr>
            <a:r>
              <a:rPr lang="en-GB" b="1" dirty="0"/>
              <a:t>2 points:</a:t>
            </a:r>
            <a:r>
              <a:rPr lang="en-GB" dirty="0"/>
              <a:t> Mild impairment (e.g., producing between 10 and 14 words).</a:t>
            </a:r>
          </a:p>
          <a:p>
            <a:pPr marL="742950" lvl="1" indent="-285750">
              <a:buFont typeface="Arial" panose="020B0604020202020204" pitchFamily="34" charset="0"/>
              <a:buChar char="•"/>
            </a:pPr>
            <a:r>
              <a:rPr lang="en-GB" b="1" dirty="0"/>
              <a:t>3 points:</a:t>
            </a:r>
            <a:r>
              <a:rPr lang="en-GB" dirty="0"/>
              <a:t> No impairment (e.g., producing 15 or more words).</a:t>
            </a:r>
          </a:p>
          <a:p>
            <a:pPr marL="0" indent="0">
              <a:buNone/>
            </a:pPr>
            <a:r>
              <a:rPr lang="en-GB" b="1" dirty="0"/>
              <a:t>2. Alternating Task (Executive Functioning):</a:t>
            </a:r>
          </a:p>
          <a:p>
            <a:pPr>
              <a:buFont typeface="Arial" panose="020B0604020202020204" pitchFamily="34" charset="0"/>
              <a:buChar char="•"/>
            </a:pPr>
            <a:r>
              <a:rPr lang="en-GB" b="1" dirty="0"/>
              <a:t>Task Description:</a:t>
            </a:r>
            <a:r>
              <a:rPr lang="en-GB" dirty="0"/>
              <a:t> Involves switching between tasks, such as alternating between letters and numbers or other categories.</a:t>
            </a:r>
          </a:p>
          <a:p>
            <a:pPr>
              <a:buFont typeface="Arial" panose="020B0604020202020204" pitchFamily="34" charset="0"/>
              <a:buChar char="•"/>
            </a:pPr>
            <a:r>
              <a:rPr lang="en-GB" b="1" dirty="0"/>
              <a:t>Scoring:</a:t>
            </a:r>
            <a:r>
              <a:rPr lang="en-GB" dirty="0"/>
              <a:t> Scores are based on the number of correct switches made within a given timeframe, with penalties for errors or inability to switch:</a:t>
            </a:r>
          </a:p>
          <a:p>
            <a:pPr marL="742950" lvl="1" indent="-285750">
              <a:buFont typeface="Arial" panose="020B0604020202020204" pitchFamily="34" charset="0"/>
              <a:buChar char="•"/>
            </a:pPr>
            <a:r>
              <a:rPr lang="en-GB" b="1" dirty="0"/>
              <a:t>0 points:</a:t>
            </a:r>
            <a:r>
              <a:rPr lang="en-GB" dirty="0"/>
              <a:t> Severe impairment (e.g., few or no correct switches).</a:t>
            </a:r>
          </a:p>
          <a:p>
            <a:pPr marL="742950" lvl="1" indent="-285750">
              <a:buFont typeface="Arial" panose="020B0604020202020204" pitchFamily="34" charset="0"/>
              <a:buChar char="•"/>
            </a:pPr>
            <a:r>
              <a:rPr lang="en-GB" b="1" dirty="0"/>
              <a:t>1 point:</a:t>
            </a:r>
            <a:r>
              <a:rPr lang="en-GB" dirty="0"/>
              <a:t> Moderate impairment (e.g., some correct switches with errors).</a:t>
            </a:r>
          </a:p>
          <a:p>
            <a:pPr marL="742950" lvl="1" indent="-285750">
              <a:buFont typeface="Arial" panose="020B0604020202020204" pitchFamily="34" charset="0"/>
              <a:buChar char="•"/>
            </a:pPr>
            <a:r>
              <a:rPr lang="en-GB" b="1" dirty="0"/>
              <a:t>2 points:</a:t>
            </a:r>
            <a:r>
              <a:rPr lang="en-GB" dirty="0"/>
              <a:t> Mild impairment (e.g., majority of switches correct with few errors).</a:t>
            </a:r>
          </a:p>
          <a:p>
            <a:pPr marL="742950" lvl="1" indent="-285750">
              <a:buFont typeface="Arial" panose="020B0604020202020204" pitchFamily="34" charset="0"/>
              <a:buChar char="•"/>
            </a:pPr>
            <a:r>
              <a:rPr lang="en-GB" b="1" dirty="0"/>
              <a:t>3 points:</a:t>
            </a:r>
            <a:r>
              <a:rPr lang="en-GB" dirty="0"/>
              <a:t> No impairment (e.g., all or nearly all switches are correct).</a:t>
            </a:r>
          </a:p>
          <a:p>
            <a:pPr marL="0" indent="0">
              <a:buNone/>
            </a:pPr>
            <a:r>
              <a:rPr lang="en-GB" b="1" dirty="0"/>
              <a:t>3. Naming Task (Language):</a:t>
            </a:r>
          </a:p>
          <a:p>
            <a:pPr>
              <a:buFont typeface="Arial" panose="020B0604020202020204" pitchFamily="34" charset="0"/>
              <a:buChar char="•"/>
            </a:pPr>
            <a:r>
              <a:rPr lang="en-GB" b="1" dirty="0"/>
              <a:t>Task Description:</a:t>
            </a:r>
            <a:r>
              <a:rPr lang="en-GB" dirty="0"/>
              <a:t> Patients are shown pictures of common objects and asked to name them.</a:t>
            </a:r>
          </a:p>
          <a:p>
            <a:pPr>
              <a:buFont typeface="Arial" panose="020B0604020202020204" pitchFamily="34" charset="0"/>
              <a:buChar char="•"/>
            </a:pPr>
            <a:r>
              <a:rPr lang="en-GB" b="1" dirty="0"/>
              <a:t>Scoring:</a:t>
            </a:r>
            <a:r>
              <a:rPr lang="en-GB" dirty="0"/>
              <a:t> Points are awarded based on the number of objects named correctly:</a:t>
            </a:r>
          </a:p>
          <a:p>
            <a:pPr marL="742950" lvl="1" indent="-285750">
              <a:buFont typeface="Arial" panose="020B0604020202020204" pitchFamily="34" charset="0"/>
              <a:buChar char="•"/>
            </a:pPr>
            <a:r>
              <a:rPr lang="en-GB" b="1" dirty="0"/>
              <a:t>0 points:</a:t>
            </a:r>
            <a:r>
              <a:rPr lang="en-GB" dirty="0"/>
              <a:t> Severe impairment (e.g., naming few objects correctly).</a:t>
            </a:r>
          </a:p>
          <a:p>
            <a:pPr marL="742950" lvl="1" indent="-285750">
              <a:buFont typeface="Arial" panose="020B0604020202020204" pitchFamily="34" charset="0"/>
              <a:buChar char="•"/>
            </a:pPr>
            <a:r>
              <a:rPr lang="en-GB" b="1" dirty="0"/>
              <a:t>1 point:</a:t>
            </a:r>
            <a:r>
              <a:rPr lang="en-GB" dirty="0"/>
              <a:t> Moderate impairment (e.g., naming some objects correctly but struggling with others).</a:t>
            </a:r>
          </a:p>
          <a:p>
            <a:pPr marL="742950" lvl="1" indent="-285750">
              <a:buFont typeface="Arial" panose="020B0604020202020204" pitchFamily="34" charset="0"/>
              <a:buChar char="•"/>
            </a:pPr>
            <a:r>
              <a:rPr lang="en-GB" b="1" dirty="0"/>
              <a:t>2 points:</a:t>
            </a:r>
            <a:r>
              <a:rPr lang="en-GB" dirty="0"/>
              <a:t> Mild impairment (e.g., naming most objects correctly with some delay or hesitation).</a:t>
            </a:r>
          </a:p>
          <a:p>
            <a:pPr marL="742950" lvl="1" indent="-285750">
              <a:buFont typeface="Arial" panose="020B0604020202020204" pitchFamily="34" charset="0"/>
              <a:buChar char="•"/>
            </a:pPr>
            <a:r>
              <a:rPr lang="en-GB" b="1" dirty="0"/>
              <a:t>3 points:</a:t>
            </a:r>
            <a:r>
              <a:rPr lang="en-GB" dirty="0"/>
              <a:t> No impairment (e.g., naming all objects correctly).</a:t>
            </a:r>
          </a:p>
          <a:p>
            <a:endParaRPr lang="en-SI" dirty="0"/>
          </a:p>
        </p:txBody>
      </p:sp>
    </p:spTree>
    <p:extLst>
      <p:ext uri="{BB962C8B-B14F-4D97-AF65-F5344CB8AC3E}">
        <p14:creationId xmlns:p14="http://schemas.microsoft.com/office/powerpoint/2010/main" val="177485657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pptx" id="{3710302B-DCBE-4007-996A-54C4924806ED}" vid="{28A7334C-F240-4954-90A0-42970BA99E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template</Template>
  <TotalTime>2283</TotalTime>
  <Words>5513</Words>
  <Application>Microsoft Office PowerPoint</Application>
  <PresentationFormat>Widescreen</PresentationFormat>
  <Paragraphs>387</Paragraphs>
  <Slides>44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Aptos</vt:lpstr>
      <vt:lpstr>Arial</vt:lpstr>
      <vt:lpstr>Calibri</vt:lpstr>
      <vt:lpstr>Calibri Light</vt:lpstr>
      <vt:lpstr>Office 2013 - 2022 Theme</vt:lpstr>
      <vt:lpstr>Learning of selected scales in ALS, PART 2 </vt:lpstr>
      <vt:lpstr>Objectives</vt:lpstr>
      <vt:lpstr>Cognitive and Behavioral Impairment in ALS</vt:lpstr>
      <vt:lpstr>Introduction to ALS-CBS</vt:lpstr>
      <vt:lpstr>Development of ALS-CBS</vt:lpstr>
      <vt:lpstr>Administration Guidelines</vt:lpstr>
      <vt:lpstr>Structure of ALS-CBS</vt:lpstr>
      <vt:lpstr>Breakdown of Cognitive Section</vt:lpstr>
      <vt:lpstr>Scoring of items – cognitive domain</vt:lpstr>
      <vt:lpstr>Scoring of items – cognitive domain</vt:lpstr>
      <vt:lpstr>Behavioral Section</vt:lpstr>
      <vt:lpstr>Structure of Behavioral Section </vt:lpstr>
      <vt:lpstr>Structure of Behavioral Section</vt:lpstr>
      <vt:lpstr>Scoring the Behavioral Section of ALS-CBS</vt:lpstr>
      <vt:lpstr>Overall Scoring System: </vt:lpstr>
      <vt:lpstr>Benefits of Using ALS-CBS in Clinical Practice</vt:lpstr>
      <vt:lpstr>Clinical Application of ALS-CBS</vt:lpstr>
      <vt:lpstr>Comparing ALS-CBS with Other Cognitive Screening Tools</vt:lpstr>
      <vt:lpstr>Research and Validation Studies Supporting ALS-CBS</vt:lpstr>
      <vt:lpstr>Limitations of ALS-CBS</vt:lpstr>
      <vt:lpstr>Role of ALS-CBS in Multidisciplinary Care</vt:lpstr>
      <vt:lpstr>Welcome to the Case Study Exercise!</vt:lpstr>
      <vt:lpstr>Welcome to the Case Study Exercise!</vt:lpstr>
      <vt:lpstr>Patient Story: Nishanthi’s Journey with ALS</vt:lpstr>
      <vt:lpstr>Patient Story: Nishanthi’s Journey with ALS</vt:lpstr>
      <vt:lpstr>Patient Story: Nishanthi’s Journey with ALS</vt:lpstr>
      <vt:lpstr>Care Plan for Nishanthi</vt:lpstr>
      <vt:lpstr>Patient Story: Ruwan’s Experience with ALS </vt:lpstr>
      <vt:lpstr>Patient Story: Ruwan’s Experience with ALS</vt:lpstr>
      <vt:lpstr>Patient Story: Ruwan’s Experience with ALS</vt:lpstr>
      <vt:lpstr>Care Plan for Ruwan</vt:lpstr>
      <vt:lpstr>Patient Story: Chamali’s Life with ALS</vt:lpstr>
      <vt:lpstr>Patient Story: Chamali’s Life with ALS</vt:lpstr>
      <vt:lpstr>Patient Story: Chamali’s Life with ALS</vt:lpstr>
      <vt:lpstr>Care Plan for Chamali</vt:lpstr>
      <vt:lpstr>Patient Story: Sunil’s Battle with ALS</vt:lpstr>
      <vt:lpstr>Patient Story: Sunil’s Battle with ALS</vt:lpstr>
      <vt:lpstr>Patient Story: Sunil’s Battle with ALS</vt:lpstr>
      <vt:lpstr>Care Plan for Sunil</vt:lpstr>
      <vt:lpstr>Patient Story: Priyadarshini’s Challenges with ALS</vt:lpstr>
      <vt:lpstr>Patient Story: Priyadarshini’s Challenges with ALS</vt:lpstr>
      <vt:lpstr>Patient Story: Priyadarshini’s Challenges with ALS</vt:lpstr>
      <vt:lpstr>Care Plan for Priyadarshini</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of selected scales in ALS, PART 2 </dc:title>
  <dc:creator>Zvezdan Pirtosek</dc:creator>
  <cp:lastModifiedBy>mako_manuel1@outlook.com</cp:lastModifiedBy>
  <cp:revision>6</cp:revision>
  <dcterms:created xsi:type="dcterms:W3CDTF">2024-08-25T15:34:44Z</dcterms:created>
  <dcterms:modified xsi:type="dcterms:W3CDTF">2024-08-27T11:41:30Z</dcterms:modified>
</cp:coreProperties>
</file>