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4948" r:id="rId2"/>
    <p:sldId id="330" r:id="rId3"/>
    <p:sldId id="257" r:id="rId4"/>
    <p:sldId id="258" r:id="rId5"/>
    <p:sldId id="259" r:id="rId6"/>
    <p:sldId id="260" r:id="rId7"/>
    <p:sldId id="261" r:id="rId8"/>
    <p:sldId id="262" r:id="rId9"/>
    <p:sldId id="263" r:id="rId10"/>
    <p:sldId id="266" r:id="rId11"/>
    <p:sldId id="267" r:id="rId12"/>
    <p:sldId id="268" r:id="rId13"/>
    <p:sldId id="269" r:id="rId14"/>
    <p:sldId id="270" r:id="rId15"/>
    <p:sldId id="271" r:id="rId16"/>
    <p:sldId id="272" r:id="rId17"/>
    <p:sldId id="276" r:id="rId18"/>
    <p:sldId id="284" r:id="rId19"/>
    <p:sldId id="273" r:id="rId20"/>
    <p:sldId id="279" r:id="rId21"/>
    <p:sldId id="281" r:id="rId22"/>
    <p:sldId id="274" r:id="rId23"/>
    <p:sldId id="282" r:id="rId24"/>
    <p:sldId id="283" r:id="rId25"/>
    <p:sldId id="319" r:id="rId26"/>
    <p:sldId id="320" r:id="rId27"/>
    <p:sldId id="321" r:id="rId28"/>
    <p:sldId id="322" r:id="rId29"/>
    <p:sldId id="323" r:id="rId30"/>
    <p:sldId id="324" r:id="rId31"/>
    <p:sldId id="264" r:id="rId32"/>
    <p:sldId id="285" r:id="rId33"/>
    <p:sldId id="286" r:id="rId34"/>
    <p:sldId id="288" r:id="rId35"/>
    <p:sldId id="289" r:id="rId36"/>
    <p:sldId id="329" r:id="rId37"/>
    <p:sldId id="325" r:id="rId38"/>
    <p:sldId id="326" r:id="rId39"/>
    <p:sldId id="327" r:id="rId40"/>
    <p:sldId id="328" r:id="rId41"/>
    <p:sldId id="295" r:id="rId42"/>
    <p:sldId id="297" r:id="rId43"/>
    <p:sldId id="298" r:id="rId44"/>
    <p:sldId id="301" r:id="rId45"/>
    <p:sldId id="302" r:id="rId46"/>
    <p:sldId id="303" r:id="rId47"/>
    <p:sldId id="304" r:id="rId48"/>
    <p:sldId id="332"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31"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87"/>
    <p:restoredTop sz="94648"/>
  </p:normalViewPr>
  <p:slideViewPr>
    <p:cSldViewPr snapToGrid="0">
      <p:cViewPr varScale="1">
        <p:scale>
          <a:sx n="55" d="100"/>
          <a:sy n="55" d="100"/>
        </p:scale>
        <p:origin x="43" y="144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C93530-87B5-6641-B6E5-FD07290A5DA5}" type="datetimeFigureOut">
              <a:rPr lang="en-SI" smtClean="0"/>
              <a:t>08/25/2024</a:t>
            </a:fld>
            <a:endParaRPr lang="en-SI"/>
          </a:p>
        </p:txBody>
      </p:sp>
      <p:sp>
        <p:nvSpPr>
          <p:cNvPr id="5" name="Footer Placeholder 4"/>
          <p:cNvSpPr>
            <a:spLocks noGrp="1"/>
          </p:cNvSpPr>
          <p:nvPr>
            <p:ph type="ftr" sz="quarter" idx="11"/>
          </p:nvPr>
        </p:nvSpPr>
        <p:spPr/>
        <p:txBody>
          <a:bodyPr/>
          <a:lstStyle/>
          <a:p>
            <a:endParaRPr lang="en-SI"/>
          </a:p>
        </p:txBody>
      </p:sp>
      <p:sp>
        <p:nvSpPr>
          <p:cNvPr id="6" name="Slide Number Placeholder 5"/>
          <p:cNvSpPr>
            <a:spLocks noGrp="1"/>
          </p:cNvSpPr>
          <p:nvPr>
            <p:ph type="sldNum" sz="quarter" idx="12"/>
          </p:nvPr>
        </p:nvSpPr>
        <p:spPr/>
        <p:txBody>
          <a:bodyPr/>
          <a:lstStyle/>
          <a:p>
            <a:fld id="{69F0354C-ADB9-7248-8E18-097B3AA2E208}" type="slidenum">
              <a:rPr lang="en-SI" smtClean="0"/>
              <a:t>‹#›</a:t>
            </a:fld>
            <a:endParaRPr lang="en-SI"/>
          </a:p>
        </p:txBody>
      </p:sp>
    </p:spTree>
    <p:extLst>
      <p:ext uri="{BB962C8B-B14F-4D97-AF65-F5344CB8AC3E}">
        <p14:creationId xmlns:p14="http://schemas.microsoft.com/office/powerpoint/2010/main" val="3385003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C93530-87B5-6641-B6E5-FD07290A5DA5}" type="datetimeFigureOut">
              <a:rPr lang="en-SI" smtClean="0"/>
              <a:t>08/25/2024</a:t>
            </a:fld>
            <a:endParaRPr lang="en-SI"/>
          </a:p>
        </p:txBody>
      </p:sp>
      <p:sp>
        <p:nvSpPr>
          <p:cNvPr id="5" name="Footer Placeholder 4"/>
          <p:cNvSpPr>
            <a:spLocks noGrp="1"/>
          </p:cNvSpPr>
          <p:nvPr>
            <p:ph type="ftr" sz="quarter" idx="11"/>
          </p:nvPr>
        </p:nvSpPr>
        <p:spPr/>
        <p:txBody>
          <a:bodyPr/>
          <a:lstStyle/>
          <a:p>
            <a:endParaRPr lang="en-SI"/>
          </a:p>
        </p:txBody>
      </p:sp>
      <p:sp>
        <p:nvSpPr>
          <p:cNvPr id="6" name="Slide Number Placeholder 5"/>
          <p:cNvSpPr>
            <a:spLocks noGrp="1"/>
          </p:cNvSpPr>
          <p:nvPr>
            <p:ph type="sldNum" sz="quarter" idx="12"/>
          </p:nvPr>
        </p:nvSpPr>
        <p:spPr/>
        <p:txBody>
          <a:bodyPr/>
          <a:lstStyle/>
          <a:p>
            <a:fld id="{69F0354C-ADB9-7248-8E18-097B3AA2E208}" type="slidenum">
              <a:rPr lang="en-SI" smtClean="0"/>
              <a:t>‹#›</a:t>
            </a:fld>
            <a:endParaRPr lang="en-SI"/>
          </a:p>
        </p:txBody>
      </p:sp>
    </p:spTree>
    <p:extLst>
      <p:ext uri="{BB962C8B-B14F-4D97-AF65-F5344CB8AC3E}">
        <p14:creationId xmlns:p14="http://schemas.microsoft.com/office/powerpoint/2010/main" val="3807106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C93530-87B5-6641-B6E5-FD07290A5DA5}" type="datetimeFigureOut">
              <a:rPr lang="en-SI" smtClean="0"/>
              <a:t>08/25/2024</a:t>
            </a:fld>
            <a:endParaRPr lang="en-SI"/>
          </a:p>
        </p:txBody>
      </p:sp>
      <p:sp>
        <p:nvSpPr>
          <p:cNvPr id="5" name="Footer Placeholder 4"/>
          <p:cNvSpPr>
            <a:spLocks noGrp="1"/>
          </p:cNvSpPr>
          <p:nvPr>
            <p:ph type="ftr" sz="quarter" idx="11"/>
          </p:nvPr>
        </p:nvSpPr>
        <p:spPr/>
        <p:txBody>
          <a:bodyPr/>
          <a:lstStyle/>
          <a:p>
            <a:endParaRPr lang="en-SI"/>
          </a:p>
        </p:txBody>
      </p:sp>
      <p:sp>
        <p:nvSpPr>
          <p:cNvPr id="6" name="Slide Number Placeholder 5"/>
          <p:cNvSpPr>
            <a:spLocks noGrp="1"/>
          </p:cNvSpPr>
          <p:nvPr>
            <p:ph type="sldNum" sz="quarter" idx="12"/>
          </p:nvPr>
        </p:nvSpPr>
        <p:spPr/>
        <p:txBody>
          <a:bodyPr/>
          <a:lstStyle/>
          <a:p>
            <a:fld id="{69F0354C-ADB9-7248-8E18-097B3AA2E208}" type="slidenum">
              <a:rPr lang="en-SI" smtClean="0"/>
              <a:t>‹#›</a:t>
            </a:fld>
            <a:endParaRPr lang="en-SI"/>
          </a:p>
        </p:txBody>
      </p:sp>
    </p:spTree>
    <p:extLst>
      <p:ext uri="{BB962C8B-B14F-4D97-AF65-F5344CB8AC3E}">
        <p14:creationId xmlns:p14="http://schemas.microsoft.com/office/powerpoint/2010/main" val="1833755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600" y="273600"/>
            <a:ext cx="10972320" cy="1144800"/>
          </a:xfrm>
          <a:prstGeom prst="rect">
            <a:avLst/>
          </a:prstGeom>
        </p:spPr>
        <p:txBody>
          <a:bodyPr lIns="0" tIns="0" rIns="0" bIns="0" anchor="ctr"/>
          <a:lstStyle/>
          <a:p>
            <a:pPr algn="ctr"/>
            <a:r>
              <a:rPr lang="en-US" sz="4400" b="0" strike="noStrike" spc="-1">
                <a:latin typeface="Arial"/>
              </a:rPr>
              <a:t>Click to edit Master title style</a:t>
            </a:r>
          </a:p>
        </p:txBody>
      </p:sp>
      <p:sp>
        <p:nvSpPr>
          <p:cNvPr id="3" name="PlaceHolder 2"/>
          <p:cNvSpPr>
            <a:spLocks noGrp="1"/>
          </p:cNvSpPr>
          <p:nvPr>
            <p:ph type="subTitle"/>
          </p:nvPr>
        </p:nvSpPr>
        <p:spPr>
          <a:xfrm>
            <a:off x="609600" y="1604520"/>
            <a:ext cx="10972320" cy="3977280"/>
          </a:xfrm>
          <a:prstGeom prst="rect">
            <a:avLst/>
          </a:prstGeom>
        </p:spPr>
        <p:txBody>
          <a:bodyPr lIns="0" tIns="0" rIns="0" bIns="0" anchor="ctr"/>
          <a:lstStyle/>
          <a:p>
            <a:pPr algn="ctr"/>
            <a:r>
              <a:rPr lang="en-US" sz="3200" b="0" strike="noStrike" spc="-1">
                <a:latin typeface="Arial"/>
              </a:rPr>
              <a:t>Click to edit Master subtitle style</a:t>
            </a:r>
          </a:p>
        </p:txBody>
      </p:sp>
    </p:spTree>
    <p:extLst>
      <p:ext uri="{BB962C8B-B14F-4D97-AF65-F5344CB8AC3E}">
        <p14:creationId xmlns:p14="http://schemas.microsoft.com/office/powerpoint/2010/main" val="1075321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44702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71401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10170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59019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61688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43770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C93530-87B5-6641-B6E5-FD07290A5DA5}" type="datetimeFigureOut">
              <a:rPr lang="en-SI" smtClean="0"/>
              <a:t>08/25/2024</a:t>
            </a:fld>
            <a:endParaRPr lang="en-SI"/>
          </a:p>
        </p:txBody>
      </p:sp>
      <p:sp>
        <p:nvSpPr>
          <p:cNvPr id="5" name="Footer Placeholder 4"/>
          <p:cNvSpPr>
            <a:spLocks noGrp="1"/>
          </p:cNvSpPr>
          <p:nvPr>
            <p:ph type="ftr" sz="quarter" idx="11"/>
          </p:nvPr>
        </p:nvSpPr>
        <p:spPr/>
        <p:txBody>
          <a:bodyPr/>
          <a:lstStyle/>
          <a:p>
            <a:endParaRPr lang="en-SI"/>
          </a:p>
        </p:txBody>
      </p:sp>
      <p:sp>
        <p:nvSpPr>
          <p:cNvPr id="6" name="Slide Number Placeholder 5"/>
          <p:cNvSpPr>
            <a:spLocks noGrp="1"/>
          </p:cNvSpPr>
          <p:nvPr>
            <p:ph type="sldNum" sz="quarter" idx="12"/>
          </p:nvPr>
        </p:nvSpPr>
        <p:spPr/>
        <p:txBody>
          <a:bodyPr/>
          <a:lstStyle/>
          <a:p>
            <a:fld id="{69F0354C-ADB9-7248-8E18-097B3AA2E208}" type="slidenum">
              <a:rPr lang="en-SI" smtClean="0"/>
              <a:t>‹#›</a:t>
            </a:fld>
            <a:endParaRPr lang="en-SI"/>
          </a:p>
        </p:txBody>
      </p:sp>
    </p:spTree>
    <p:extLst>
      <p:ext uri="{BB962C8B-B14F-4D97-AF65-F5344CB8AC3E}">
        <p14:creationId xmlns:p14="http://schemas.microsoft.com/office/powerpoint/2010/main" val="4250626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C93530-87B5-6641-B6E5-FD07290A5DA5}" type="datetimeFigureOut">
              <a:rPr lang="en-SI" smtClean="0"/>
              <a:t>08/25/2024</a:t>
            </a:fld>
            <a:endParaRPr lang="en-SI"/>
          </a:p>
        </p:txBody>
      </p:sp>
      <p:sp>
        <p:nvSpPr>
          <p:cNvPr id="5" name="Footer Placeholder 4"/>
          <p:cNvSpPr>
            <a:spLocks noGrp="1"/>
          </p:cNvSpPr>
          <p:nvPr>
            <p:ph type="ftr" sz="quarter" idx="11"/>
          </p:nvPr>
        </p:nvSpPr>
        <p:spPr/>
        <p:txBody>
          <a:bodyPr/>
          <a:lstStyle/>
          <a:p>
            <a:endParaRPr lang="en-SI"/>
          </a:p>
        </p:txBody>
      </p:sp>
      <p:sp>
        <p:nvSpPr>
          <p:cNvPr id="6" name="Slide Number Placeholder 5"/>
          <p:cNvSpPr>
            <a:spLocks noGrp="1"/>
          </p:cNvSpPr>
          <p:nvPr>
            <p:ph type="sldNum" sz="quarter" idx="12"/>
          </p:nvPr>
        </p:nvSpPr>
        <p:spPr/>
        <p:txBody>
          <a:bodyPr/>
          <a:lstStyle/>
          <a:p>
            <a:fld id="{69F0354C-ADB9-7248-8E18-097B3AA2E208}" type="slidenum">
              <a:rPr lang="en-SI" smtClean="0"/>
              <a:t>‹#›</a:t>
            </a:fld>
            <a:endParaRPr lang="en-SI"/>
          </a:p>
        </p:txBody>
      </p:sp>
    </p:spTree>
    <p:extLst>
      <p:ext uri="{BB962C8B-B14F-4D97-AF65-F5344CB8AC3E}">
        <p14:creationId xmlns:p14="http://schemas.microsoft.com/office/powerpoint/2010/main" val="2366921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C93530-87B5-6641-B6E5-FD07290A5DA5}" type="datetimeFigureOut">
              <a:rPr lang="en-SI" smtClean="0"/>
              <a:t>08/25/2024</a:t>
            </a:fld>
            <a:endParaRPr lang="en-SI"/>
          </a:p>
        </p:txBody>
      </p:sp>
      <p:sp>
        <p:nvSpPr>
          <p:cNvPr id="6" name="Footer Placeholder 5"/>
          <p:cNvSpPr>
            <a:spLocks noGrp="1"/>
          </p:cNvSpPr>
          <p:nvPr>
            <p:ph type="ftr" sz="quarter" idx="11"/>
          </p:nvPr>
        </p:nvSpPr>
        <p:spPr/>
        <p:txBody>
          <a:bodyPr/>
          <a:lstStyle/>
          <a:p>
            <a:endParaRPr lang="en-SI"/>
          </a:p>
        </p:txBody>
      </p:sp>
      <p:sp>
        <p:nvSpPr>
          <p:cNvPr id="7" name="Slide Number Placeholder 6"/>
          <p:cNvSpPr>
            <a:spLocks noGrp="1"/>
          </p:cNvSpPr>
          <p:nvPr>
            <p:ph type="sldNum" sz="quarter" idx="12"/>
          </p:nvPr>
        </p:nvSpPr>
        <p:spPr/>
        <p:txBody>
          <a:bodyPr/>
          <a:lstStyle/>
          <a:p>
            <a:fld id="{69F0354C-ADB9-7248-8E18-097B3AA2E208}" type="slidenum">
              <a:rPr lang="en-SI" smtClean="0"/>
              <a:t>‹#›</a:t>
            </a:fld>
            <a:endParaRPr lang="en-SI"/>
          </a:p>
        </p:txBody>
      </p:sp>
    </p:spTree>
    <p:extLst>
      <p:ext uri="{BB962C8B-B14F-4D97-AF65-F5344CB8AC3E}">
        <p14:creationId xmlns:p14="http://schemas.microsoft.com/office/powerpoint/2010/main" val="3350839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C93530-87B5-6641-B6E5-FD07290A5DA5}" type="datetimeFigureOut">
              <a:rPr lang="en-SI" smtClean="0"/>
              <a:t>08/25/2024</a:t>
            </a:fld>
            <a:endParaRPr lang="en-SI"/>
          </a:p>
        </p:txBody>
      </p:sp>
      <p:sp>
        <p:nvSpPr>
          <p:cNvPr id="8" name="Footer Placeholder 7"/>
          <p:cNvSpPr>
            <a:spLocks noGrp="1"/>
          </p:cNvSpPr>
          <p:nvPr>
            <p:ph type="ftr" sz="quarter" idx="11"/>
          </p:nvPr>
        </p:nvSpPr>
        <p:spPr/>
        <p:txBody>
          <a:bodyPr/>
          <a:lstStyle/>
          <a:p>
            <a:endParaRPr lang="en-SI"/>
          </a:p>
        </p:txBody>
      </p:sp>
      <p:sp>
        <p:nvSpPr>
          <p:cNvPr id="9" name="Slide Number Placeholder 8"/>
          <p:cNvSpPr>
            <a:spLocks noGrp="1"/>
          </p:cNvSpPr>
          <p:nvPr>
            <p:ph type="sldNum" sz="quarter" idx="12"/>
          </p:nvPr>
        </p:nvSpPr>
        <p:spPr/>
        <p:txBody>
          <a:bodyPr/>
          <a:lstStyle/>
          <a:p>
            <a:fld id="{69F0354C-ADB9-7248-8E18-097B3AA2E208}" type="slidenum">
              <a:rPr lang="en-SI" smtClean="0"/>
              <a:t>‹#›</a:t>
            </a:fld>
            <a:endParaRPr lang="en-SI"/>
          </a:p>
        </p:txBody>
      </p:sp>
    </p:spTree>
    <p:extLst>
      <p:ext uri="{BB962C8B-B14F-4D97-AF65-F5344CB8AC3E}">
        <p14:creationId xmlns:p14="http://schemas.microsoft.com/office/powerpoint/2010/main" val="97434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C93530-87B5-6641-B6E5-FD07290A5DA5}" type="datetimeFigureOut">
              <a:rPr lang="en-SI" smtClean="0"/>
              <a:t>08/25/2024</a:t>
            </a:fld>
            <a:endParaRPr lang="en-SI"/>
          </a:p>
        </p:txBody>
      </p:sp>
      <p:sp>
        <p:nvSpPr>
          <p:cNvPr id="4" name="Footer Placeholder 3"/>
          <p:cNvSpPr>
            <a:spLocks noGrp="1"/>
          </p:cNvSpPr>
          <p:nvPr>
            <p:ph type="ftr" sz="quarter" idx="11"/>
          </p:nvPr>
        </p:nvSpPr>
        <p:spPr/>
        <p:txBody>
          <a:bodyPr/>
          <a:lstStyle/>
          <a:p>
            <a:endParaRPr lang="en-SI"/>
          </a:p>
        </p:txBody>
      </p:sp>
      <p:sp>
        <p:nvSpPr>
          <p:cNvPr id="5" name="Slide Number Placeholder 4"/>
          <p:cNvSpPr>
            <a:spLocks noGrp="1"/>
          </p:cNvSpPr>
          <p:nvPr>
            <p:ph type="sldNum" sz="quarter" idx="12"/>
          </p:nvPr>
        </p:nvSpPr>
        <p:spPr/>
        <p:txBody>
          <a:bodyPr/>
          <a:lstStyle/>
          <a:p>
            <a:fld id="{69F0354C-ADB9-7248-8E18-097B3AA2E208}" type="slidenum">
              <a:rPr lang="en-SI" smtClean="0"/>
              <a:t>‹#›</a:t>
            </a:fld>
            <a:endParaRPr lang="en-SI"/>
          </a:p>
        </p:txBody>
      </p:sp>
    </p:spTree>
    <p:extLst>
      <p:ext uri="{BB962C8B-B14F-4D97-AF65-F5344CB8AC3E}">
        <p14:creationId xmlns:p14="http://schemas.microsoft.com/office/powerpoint/2010/main" val="2038616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C93530-87B5-6641-B6E5-FD07290A5DA5}" type="datetimeFigureOut">
              <a:rPr lang="en-SI" smtClean="0"/>
              <a:t>08/25/2024</a:t>
            </a:fld>
            <a:endParaRPr lang="en-SI"/>
          </a:p>
        </p:txBody>
      </p:sp>
      <p:sp>
        <p:nvSpPr>
          <p:cNvPr id="3" name="Footer Placeholder 2"/>
          <p:cNvSpPr>
            <a:spLocks noGrp="1"/>
          </p:cNvSpPr>
          <p:nvPr>
            <p:ph type="ftr" sz="quarter" idx="11"/>
          </p:nvPr>
        </p:nvSpPr>
        <p:spPr/>
        <p:txBody>
          <a:bodyPr/>
          <a:lstStyle/>
          <a:p>
            <a:endParaRPr lang="en-SI"/>
          </a:p>
        </p:txBody>
      </p:sp>
      <p:sp>
        <p:nvSpPr>
          <p:cNvPr id="4" name="Slide Number Placeholder 3"/>
          <p:cNvSpPr>
            <a:spLocks noGrp="1"/>
          </p:cNvSpPr>
          <p:nvPr>
            <p:ph type="sldNum" sz="quarter" idx="12"/>
          </p:nvPr>
        </p:nvSpPr>
        <p:spPr/>
        <p:txBody>
          <a:bodyPr/>
          <a:lstStyle/>
          <a:p>
            <a:fld id="{69F0354C-ADB9-7248-8E18-097B3AA2E208}" type="slidenum">
              <a:rPr lang="en-SI" smtClean="0"/>
              <a:t>‹#›</a:t>
            </a:fld>
            <a:endParaRPr lang="en-SI"/>
          </a:p>
        </p:txBody>
      </p:sp>
    </p:spTree>
    <p:extLst>
      <p:ext uri="{BB962C8B-B14F-4D97-AF65-F5344CB8AC3E}">
        <p14:creationId xmlns:p14="http://schemas.microsoft.com/office/powerpoint/2010/main" val="4148529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C93530-87B5-6641-B6E5-FD07290A5DA5}" type="datetimeFigureOut">
              <a:rPr lang="en-SI" smtClean="0"/>
              <a:t>08/25/2024</a:t>
            </a:fld>
            <a:endParaRPr lang="en-SI"/>
          </a:p>
        </p:txBody>
      </p:sp>
      <p:sp>
        <p:nvSpPr>
          <p:cNvPr id="6" name="Footer Placeholder 5"/>
          <p:cNvSpPr>
            <a:spLocks noGrp="1"/>
          </p:cNvSpPr>
          <p:nvPr>
            <p:ph type="ftr" sz="quarter" idx="11"/>
          </p:nvPr>
        </p:nvSpPr>
        <p:spPr/>
        <p:txBody>
          <a:bodyPr/>
          <a:lstStyle/>
          <a:p>
            <a:endParaRPr lang="en-SI"/>
          </a:p>
        </p:txBody>
      </p:sp>
      <p:sp>
        <p:nvSpPr>
          <p:cNvPr id="7" name="Slide Number Placeholder 6"/>
          <p:cNvSpPr>
            <a:spLocks noGrp="1"/>
          </p:cNvSpPr>
          <p:nvPr>
            <p:ph type="sldNum" sz="quarter" idx="12"/>
          </p:nvPr>
        </p:nvSpPr>
        <p:spPr/>
        <p:txBody>
          <a:bodyPr/>
          <a:lstStyle/>
          <a:p>
            <a:fld id="{69F0354C-ADB9-7248-8E18-097B3AA2E208}" type="slidenum">
              <a:rPr lang="en-SI" smtClean="0"/>
              <a:t>‹#›</a:t>
            </a:fld>
            <a:endParaRPr lang="en-SI"/>
          </a:p>
        </p:txBody>
      </p:sp>
    </p:spTree>
    <p:extLst>
      <p:ext uri="{BB962C8B-B14F-4D97-AF65-F5344CB8AC3E}">
        <p14:creationId xmlns:p14="http://schemas.microsoft.com/office/powerpoint/2010/main" val="578514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C93530-87B5-6641-B6E5-FD07290A5DA5}" type="datetimeFigureOut">
              <a:rPr lang="en-SI" smtClean="0"/>
              <a:t>08/25/2024</a:t>
            </a:fld>
            <a:endParaRPr lang="en-SI"/>
          </a:p>
        </p:txBody>
      </p:sp>
      <p:sp>
        <p:nvSpPr>
          <p:cNvPr id="6" name="Footer Placeholder 5"/>
          <p:cNvSpPr>
            <a:spLocks noGrp="1"/>
          </p:cNvSpPr>
          <p:nvPr>
            <p:ph type="ftr" sz="quarter" idx="11"/>
          </p:nvPr>
        </p:nvSpPr>
        <p:spPr/>
        <p:txBody>
          <a:bodyPr/>
          <a:lstStyle/>
          <a:p>
            <a:endParaRPr lang="en-SI"/>
          </a:p>
        </p:txBody>
      </p:sp>
      <p:sp>
        <p:nvSpPr>
          <p:cNvPr id="7" name="Slide Number Placeholder 6"/>
          <p:cNvSpPr>
            <a:spLocks noGrp="1"/>
          </p:cNvSpPr>
          <p:nvPr>
            <p:ph type="sldNum" sz="quarter" idx="12"/>
          </p:nvPr>
        </p:nvSpPr>
        <p:spPr/>
        <p:txBody>
          <a:bodyPr/>
          <a:lstStyle/>
          <a:p>
            <a:fld id="{69F0354C-ADB9-7248-8E18-097B3AA2E208}" type="slidenum">
              <a:rPr lang="en-SI" smtClean="0"/>
              <a:t>‹#›</a:t>
            </a:fld>
            <a:endParaRPr lang="en-SI"/>
          </a:p>
        </p:txBody>
      </p:sp>
    </p:spTree>
    <p:extLst>
      <p:ext uri="{BB962C8B-B14F-4D97-AF65-F5344CB8AC3E}">
        <p14:creationId xmlns:p14="http://schemas.microsoft.com/office/powerpoint/2010/main" val="1070855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C93530-87B5-6641-B6E5-FD07290A5DA5}" type="datetimeFigureOut">
              <a:rPr lang="en-SI" smtClean="0"/>
              <a:t>08/25/2024</a:t>
            </a:fld>
            <a:endParaRPr lang="en-S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F0354C-ADB9-7248-8E18-097B3AA2E208}" type="slidenum">
              <a:rPr lang="en-SI" smtClean="0"/>
              <a:t>‹#›</a:t>
            </a:fld>
            <a:endParaRPr lang="en-SI"/>
          </a:p>
        </p:txBody>
      </p:sp>
      <p:grpSp>
        <p:nvGrpSpPr>
          <p:cNvPr id="7" name="Group 6">
            <a:extLst>
              <a:ext uri="{FF2B5EF4-FFF2-40B4-BE49-F238E27FC236}">
                <a16:creationId xmlns:a16="http://schemas.microsoft.com/office/drawing/2014/main" id="{4E1D70B3-02F0-8F31-D820-A0E6A21344A4}"/>
              </a:ext>
            </a:extLst>
          </p:cNvPr>
          <p:cNvGrpSpPr/>
          <p:nvPr/>
        </p:nvGrpSpPr>
        <p:grpSpPr>
          <a:xfrm>
            <a:off x="179523" y="6121210"/>
            <a:ext cx="6520219" cy="633095"/>
            <a:chOff x="519728" y="10058718"/>
            <a:chExt cx="6520219" cy="633095"/>
          </a:xfrm>
        </p:grpSpPr>
        <p:pic>
          <p:nvPicPr>
            <p:cNvPr id="8" name="Picture 7">
              <a:extLst>
                <a:ext uri="{FF2B5EF4-FFF2-40B4-BE49-F238E27FC236}">
                  <a16:creationId xmlns:a16="http://schemas.microsoft.com/office/drawing/2014/main" id="{958659CB-170E-598D-D8F7-587160668F88}"/>
                </a:ext>
              </a:extLst>
            </p:cNvPr>
            <p:cNvPicPr/>
            <p:nvPr userDrawn="1"/>
          </p:nvPicPr>
          <p:blipFill>
            <a:blip r:embed="rId20">
              <a:extLst>
                <a:ext uri="{28A0092B-C50C-407E-A947-70E740481C1C}">
                  <a14:useLocalDpi xmlns:a14="http://schemas.microsoft.com/office/drawing/2010/main" val="0"/>
                </a:ext>
              </a:extLst>
            </a:blip>
            <a:stretch>
              <a:fillRect/>
            </a:stretch>
          </p:blipFill>
          <p:spPr>
            <a:xfrm>
              <a:off x="519728" y="10058718"/>
              <a:ext cx="2218055" cy="633095"/>
            </a:xfrm>
            <a:prstGeom prst="rect">
              <a:avLst/>
            </a:prstGeom>
          </p:spPr>
        </p:pic>
        <p:sp>
          <p:nvSpPr>
            <p:cNvPr id="9" name="TextBox 8">
              <a:extLst>
                <a:ext uri="{FF2B5EF4-FFF2-40B4-BE49-F238E27FC236}">
                  <a16:creationId xmlns:a16="http://schemas.microsoft.com/office/drawing/2014/main" id="{D6C24609-BF50-1F34-D366-2FBD024B2016}"/>
                </a:ext>
              </a:extLst>
            </p:cNvPr>
            <p:cNvSpPr txBox="1"/>
            <p:nvPr userDrawn="1"/>
          </p:nvSpPr>
          <p:spPr>
            <a:xfrm>
              <a:off x="2796720" y="10142137"/>
              <a:ext cx="4243227" cy="461665"/>
            </a:xfrm>
            <a:prstGeom prst="rect">
              <a:avLst/>
            </a:prstGeom>
            <a:noFill/>
          </p:spPr>
          <p:txBody>
            <a:bodyPr wrap="square" rtlCol="0">
              <a:spAutoFit/>
            </a:bodyPr>
            <a:lstStyle/>
            <a:p>
              <a:r>
                <a:rPr lang="en-GB" sz="800" dirty="0"/>
                <a:t>Reference number: 618596-EPP-1-2020-1-SE-EPPKA2-CBHE-JP</a:t>
              </a:r>
              <a:br>
                <a:rPr lang="en-GB" sz="800" dirty="0"/>
              </a:br>
              <a:r>
                <a:rPr lang="en-GB" sz="800" dirty="0"/>
                <a:t>This publication [communication] reflects the views only of the authors, and the Commission cannot be held responsible for any use, which may be made of the information contained therein.</a:t>
              </a:r>
            </a:p>
          </p:txBody>
        </p:sp>
      </p:grpSp>
      <p:pic>
        <p:nvPicPr>
          <p:cNvPr id="10" name="Picture 9">
            <a:extLst>
              <a:ext uri="{FF2B5EF4-FFF2-40B4-BE49-F238E27FC236}">
                <a16:creationId xmlns:a16="http://schemas.microsoft.com/office/drawing/2014/main" id="{FDC89A0C-ED92-1BA7-2F02-CF892D603ED5}"/>
              </a:ext>
            </a:extLst>
          </p:cNvPr>
          <p:cNvPicPr>
            <a:picLocks noChangeAspect="1"/>
          </p:cNvPicPr>
          <p:nvPr/>
        </p:nvPicPr>
        <p:blipFill>
          <a:blip r:embed="rId21"/>
          <a:stretch>
            <a:fillRect/>
          </a:stretch>
        </p:blipFill>
        <p:spPr>
          <a:xfrm>
            <a:off x="11058439" y="5504807"/>
            <a:ext cx="1074143" cy="1309111"/>
          </a:xfrm>
          <a:prstGeom prst="rect">
            <a:avLst/>
          </a:prstGeom>
        </p:spPr>
      </p:pic>
    </p:spTree>
    <p:extLst>
      <p:ext uri="{BB962C8B-B14F-4D97-AF65-F5344CB8AC3E}">
        <p14:creationId xmlns:p14="http://schemas.microsoft.com/office/powerpoint/2010/main" val="19447716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4CEB-918A-0472-B6E4-4689B9CD397B}"/>
              </a:ext>
            </a:extLst>
          </p:cNvPr>
          <p:cNvSpPr>
            <a:spLocks noGrp="1"/>
          </p:cNvSpPr>
          <p:nvPr>
            <p:ph type="ctrTitle"/>
          </p:nvPr>
        </p:nvSpPr>
        <p:spPr>
          <a:xfrm>
            <a:off x="1305558" y="1336992"/>
            <a:ext cx="9926782" cy="2387600"/>
          </a:xfrm>
        </p:spPr>
        <p:txBody>
          <a:bodyPr>
            <a:noAutofit/>
          </a:bodyPr>
          <a:lstStyle/>
          <a:p>
            <a:r>
              <a:rPr lang="en-US" sz="4800" cap="all" dirty="0"/>
              <a:t>Learning of selected scales in </a:t>
            </a:r>
            <a:r>
              <a:rPr lang="en-US" sz="4800" dirty="0"/>
              <a:t>ALS</a:t>
            </a:r>
            <a:r>
              <a:rPr lang="sr-Latn-RS" sz="4800" dirty="0"/>
              <a:t>,</a:t>
            </a:r>
            <a:br>
              <a:rPr lang="en-US" sz="4800" dirty="0"/>
            </a:br>
            <a:r>
              <a:rPr lang="en-US" sz="4800" dirty="0"/>
              <a:t>PART </a:t>
            </a:r>
            <a:r>
              <a:rPr lang="sr-Latn-RS" sz="4800" dirty="0"/>
              <a:t>1</a:t>
            </a:r>
            <a:r>
              <a:rPr lang="en-US" sz="4800" dirty="0"/>
              <a:t> </a:t>
            </a:r>
            <a:endParaRPr lang="en-SE" sz="4800" dirty="0"/>
          </a:p>
        </p:txBody>
      </p:sp>
      <p:sp>
        <p:nvSpPr>
          <p:cNvPr id="3" name="Subtitle 2">
            <a:extLst>
              <a:ext uri="{FF2B5EF4-FFF2-40B4-BE49-F238E27FC236}">
                <a16:creationId xmlns:a16="http://schemas.microsoft.com/office/drawing/2014/main" id="{D41D21B8-B733-D6AC-A679-00D982C92189}"/>
              </a:ext>
            </a:extLst>
          </p:cNvPr>
          <p:cNvSpPr>
            <a:spLocks noGrp="1"/>
          </p:cNvSpPr>
          <p:nvPr>
            <p:ph type="subTitle" idx="1"/>
          </p:nvPr>
        </p:nvSpPr>
        <p:spPr>
          <a:xfrm>
            <a:off x="1524000" y="3602038"/>
            <a:ext cx="9144000" cy="633095"/>
          </a:xfrm>
        </p:spPr>
        <p:txBody>
          <a:bodyPr>
            <a:normAutofit fontScale="92500" lnSpcReduction="20000"/>
          </a:bodyPr>
          <a:lstStyle/>
          <a:p>
            <a:br>
              <a:rPr lang="en-SE" dirty="0"/>
            </a:br>
            <a:r>
              <a:rPr lang="sl-SI" dirty="0"/>
              <a:t>GP</a:t>
            </a:r>
            <a:r>
              <a:rPr lang="en-US" dirty="0"/>
              <a:t>2</a:t>
            </a:r>
            <a:r>
              <a:rPr lang="sl-SI" dirty="0"/>
              <a:t> - </a:t>
            </a:r>
            <a:r>
              <a:rPr lang="en-US" dirty="0"/>
              <a:t>Clinical assessment and outcome measurement</a:t>
            </a:r>
            <a:endParaRPr lang="en-SE" dirty="0"/>
          </a:p>
        </p:txBody>
      </p:sp>
      <p:sp>
        <p:nvSpPr>
          <p:cNvPr id="9" name="Subtitle 2">
            <a:extLst>
              <a:ext uri="{FF2B5EF4-FFF2-40B4-BE49-F238E27FC236}">
                <a16:creationId xmlns:a16="http://schemas.microsoft.com/office/drawing/2014/main" id="{5ADD9B8F-30B1-E9B3-FE6D-B4C2CCF58456}"/>
              </a:ext>
            </a:extLst>
          </p:cNvPr>
          <p:cNvSpPr txBox="1">
            <a:spLocks/>
          </p:cNvSpPr>
          <p:nvPr/>
        </p:nvSpPr>
        <p:spPr>
          <a:xfrm>
            <a:off x="1696949" y="4327208"/>
            <a:ext cx="9144000" cy="13649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Zvezdan</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Pirto</a:t>
            </a:r>
            <a:r>
              <a:rPr kumimoji="0" lang="sr-Latn-RS" sz="2400" b="0" i="0" u="none" strike="noStrike" kern="1200" cap="none" spc="0" normalizeH="0" baseline="0" noProof="0" dirty="0">
                <a:ln>
                  <a:noFill/>
                </a:ln>
                <a:solidFill>
                  <a:prstClr val="black"/>
                </a:solidFill>
                <a:effectLst/>
                <a:uLnTx/>
                <a:uFillTx/>
                <a:latin typeface="Calibri" panose="020F0502020204030204"/>
                <a:ea typeface="+mn-ea"/>
                <a:cs typeface="+mn-cs"/>
              </a:rPr>
              <a:t>š</a:t>
            </a: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ek</a:t>
            </a:r>
            <a:b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University of Ljubljana</a:t>
            </a:r>
          </a:p>
        </p:txBody>
      </p:sp>
      <p:pic>
        <p:nvPicPr>
          <p:cNvPr id="4" name="slajd 1">
            <a:hlinkClick r:id="" action="ppaction://media"/>
            <a:extLst>
              <a:ext uri="{FF2B5EF4-FFF2-40B4-BE49-F238E27FC236}">
                <a16:creationId xmlns:a16="http://schemas.microsoft.com/office/drawing/2014/main" id="{52D7DBB2-3F91-4DF4-B014-79E09CA56FD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097282" y="5860675"/>
            <a:ext cx="487363" cy="487362"/>
          </a:xfrm>
          <a:prstGeom prst="rect">
            <a:avLst/>
          </a:prstGeom>
        </p:spPr>
      </p:pic>
    </p:spTree>
    <p:extLst>
      <p:ext uri="{BB962C8B-B14F-4D97-AF65-F5344CB8AC3E}">
        <p14:creationId xmlns:p14="http://schemas.microsoft.com/office/powerpoint/2010/main" val="361931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4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E5665-B7F6-2B1A-980E-35991F19DDF7}"/>
              </a:ext>
            </a:extLst>
          </p:cNvPr>
          <p:cNvSpPr>
            <a:spLocks noGrp="1"/>
          </p:cNvSpPr>
          <p:nvPr>
            <p:ph type="title"/>
          </p:nvPr>
        </p:nvSpPr>
        <p:spPr>
          <a:xfrm>
            <a:off x="586740" y="69382"/>
            <a:ext cx="11018520" cy="1434415"/>
          </a:xfrm>
        </p:spPr>
        <p:txBody>
          <a:bodyPr anchor="b">
            <a:normAutofit/>
          </a:bodyPr>
          <a:lstStyle/>
          <a:p>
            <a:pPr algn="ctr"/>
            <a:r>
              <a:rPr lang="en-GB" sz="5400" dirty="0">
                <a:solidFill>
                  <a:srgbClr val="C00000"/>
                </a:solidFill>
              </a:rPr>
              <a:t>Bulbar Function Items of ALSFRS-R</a:t>
            </a:r>
            <a:endParaRPr lang="en-SI" sz="5400" dirty="0">
              <a:solidFill>
                <a:srgbClr val="C00000"/>
              </a:solidFill>
            </a:endParaRPr>
          </a:p>
        </p:txBody>
      </p:sp>
      <p:sp>
        <p:nvSpPr>
          <p:cNvPr id="3" name="Content Placeholder 2">
            <a:extLst>
              <a:ext uri="{FF2B5EF4-FFF2-40B4-BE49-F238E27FC236}">
                <a16:creationId xmlns:a16="http://schemas.microsoft.com/office/drawing/2014/main" id="{2A446E94-F489-4D7D-B9ED-010A8B14E9D9}"/>
              </a:ext>
            </a:extLst>
          </p:cNvPr>
          <p:cNvSpPr>
            <a:spLocks noGrp="1"/>
          </p:cNvSpPr>
          <p:nvPr>
            <p:ph idx="1"/>
          </p:nvPr>
        </p:nvSpPr>
        <p:spPr>
          <a:xfrm>
            <a:off x="136567" y="1503797"/>
            <a:ext cx="7107915" cy="4548145"/>
          </a:xfrm>
        </p:spPr>
        <p:txBody>
          <a:bodyPr anchor="t">
            <a:normAutofit fontScale="85000" lnSpcReduction="20000"/>
          </a:bodyPr>
          <a:lstStyle/>
          <a:p>
            <a:endParaRPr lang="en-GB" sz="1800" b="1" dirty="0"/>
          </a:p>
          <a:p>
            <a:pPr marL="742950" lvl="1" indent="-285750">
              <a:buFont typeface="Arial" panose="020B0604020202020204" pitchFamily="34" charset="0"/>
              <a:buChar char="•"/>
            </a:pPr>
            <a:r>
              <a:rPr lang="en-GB" sz="1800" b="1" dirty="0"/>
              <a:t>Speech</a:t>
            </a:r>
            <a:r>
              <a:rPr lang="en-GB" sz="1800" dirty="0"/>
              <a:t>: Ability to communicate verbally. Scores:</a:t>
            </a:r>
          </a:p>
          <a:p>
            <a:pPr marL="1143000" lvl="2" indent="-228600">
              <a:buFont typeface="Arial" panose="020B0604020202020204" pitchFamily="34" charset="0"/>
              <a:buChar char="•"/>
            </a:pPr>
            <a:r>
              <a:rPr lang="en-GB" sz="1800" dirty="0"/>
              <a:t>4 = Normal speech processes.</a:t>
            </a:r>
          </a:p>
          <a:p>
            <a:pPr marL="1143000" lvl="2" indent="-228600">
              <a:buFont typeface="Arial" panose="020B0604020202020204" pitchFamily="34" charset="0"/>
              <a:buChar char="•"/>
            </a:pPr>
            <a:r>
              <a:rPr lang="en-GB" sz="1800" dirty="0"/>
              <a:t>3 = Detectable speech disturbance.</a:t>
            </a:r>
          </a:p>
          <a:p>
            <a:pPr marL="1143000" lvl="2" indent="-228600">
              <a:buFont typeface="Arial" panose="020B0604020202020204" pitchFamily="34" charset="0"/>
              <a:buChar char="•"/>
            </a:pPr>
            <a:r>
              <a:rPr lang="en-GB" sz="1800" dirty="0"/>
              <a:t>2 = Intelligible with repeating.</a:t>
            </a:r>
          </a:p>
          <a:p>
            <a:pPr marL="1143000" lvl="2" indent="-228600">
              <a:buFont typeface="Arial" panose="020B0604020202020204" pitchFamily="34" charset="0"/>
              <a:buChar char="•"/>
            </a:pPr>
            <a:r>
              <a:rPr lang="en-GB" sz="1800" dirty="0"/>
              <a:t>1 = Speech combined with non-verbal communication.</a:t>
            </a:r>
          </a:p>
          <a:p>
            <a:pPr marL="1143000" lvl="2" indent="-228600">
              <a:buFont typeface="Arial" panose="020B0604020202020204" pitchFamily="34" charset="0"/>
              <a:buChar char="•"/>
            </a:pPr>
            <a:r>
              <a:rPr lang="en-GB" sz="1800" dirty="0"/>
              <a:t>0 = Loss of useful speech.</a:t>
            </a:r>
          </a:p>
          <a:p>
            <a:pPr marL="742950" lvl="1" indent="-285750">
              <a:buFont typeface="Arial" panose="020B0604020202020204" pitchFamily="34" charset="0"/>
              <a:buChar char="•"/>
            </a:pPr>
            <a:r>
              <a:rPr lang="en-GB" sz="1800" b="1" dirty="0"/>
              <a:t>Salivation</a:t>
            </a:r>
            <a:r>
              <a:rPr lang="en-GB" sz="1800" dirty="0"/>
              <a:t>: Control over saliva production. Scores:</a:t>
            </a:r>
          </a:p>
          <a:p>
            <a:pPr marL="1143000" lvl="2" indent="-228600">
              <a:buFont typeface="Arial" panose="020B0604020202020204" pitchFamily="34" charset="0"/>
              <a:buChar char="•"/>
            </a:pPr>
            <a:r>
              <a:rPr lang="en-GB" sz="1800" dirty="0"/>
              <a:t>4 = Normal.</a:t>
            </a:r>
          </a:p>
          <a:p>
            <a:pPr marL="1143000" lvl="2" indent="-228600">
              <a:buFont typeface="Arial" panose="020B0604020202020204" pitchFamily="34" charset="0"/>
              <a:buChar char="•"/>
            </a:pPr>
            <a:r>
              <a:rPr lang="en-GB" sz="1800" dirty="0"/>
              <a:t>3 = Slight but definite excess of saliva in mouth; may have nighttime drooling.</a:t>
            </a:r>
          </a:p>
          <a:p>
            <a:pPr marL="1143000" lvl="2" indent="-228600">
              <a:buFont typeface="Arial" panose="020B0604020202020204" pitchFamily="34" charset="0"/>
              <a:buChar char="•"/>
            </a:pPr>
            <a:r>
              <a:rPr lang="en-GB" sz="1800" dirty="0"/>
              <a:t>2 = Moderately excessive saliva; may have minimal drooling.</a:t>
            </a:r>
          </a:p>
          <a:p>
            <a:pPr marL="1143000" lvl="2" indent="-228600">
              <a:buFont typeface="Arial" panose="020B0604020202020204" pitchFamily="34" charset="0"/>
              <a:buChar char="•"/>
            </a:pPr>
            <a:r>
              <a:rPr lang="en-GB" sz="1800" dirty="0"/>
              <a:t>1 = Marked excess of saliva with some drooling.</a:t>
            </a:r>
          </a:p>
          <a:p>
            <a:pPr marL="1143000" lvl="2" indent="-228600">
              <a:buFont typeface="Arial" panose="020B0604020202020204" pitchFamily="34" charset="0"/>
              <a:buChar char="•"/>
            </a:pPr>
            <a:r>
              <a:rPr lang="en-GB" sz="1800" dirty="0"/>
              <a:t>0 = Marked drooling; requires constant tissue or handkerchief.</a:t>
            </a:r>
          </a:p>
          <a:p>
            <a:pPr marL="742950" lvl="1" indent="-285750">
              <a:buFont typeface="Arial" panose="020B0604020202020204" pitchFamily="34" charset="0"/>
              <a:buChar char="•"/>
            </a:pPr>
            <a:r>
              <a:rPr lang="en-GB" sz="1800" b="1" dirty="0"/>
              <a:t>Swallowing</a:t>
            </a:r>
            <a:r>
              <a:rPr lang="en-GB" sz="1800" dirty="0"/>
              <a:t>: Ability to swallow. Scores:</a:t>
            </a:r>
          </a:p>
          <a:p>
            <a:pPr marL="1143000" lvl="2" indent="-228600">
              <a:buFont typeface="Arial" panose="020B0604020202020204" pitchFamily="34" charset="0"/>
              <a:buChar char="•"/>
            </a:pPr>
            <a:r>
              <a:rPr lang="en-GB" sz="1800" dirty="0"/>
              <a:t>4 = Normal eating habits.</a:t>
            </a:r>
          </a:p>
          <a:p>
            <a:pPr marL="1143000" lvl="2" indent="-228600">
              <a:buFont typeface="Arial" panose="020B0604020202020204" pitchFamily="34" charset="0"/>
              <a:buChar char="•"/>
            </a:pPr>
            <a:r>
              <a:rPr lang="en-GB" sz="1800" dirty="0"/>
              <a:t>3 = Early eating problems – occasional choking.</a:t>
            </a:r>
          </a:p>
          <a:p>
            <a:pPr marL="1143000" lvl="2" indent="-228600">
              <a:buFont typeface="Arial" panose="020B0604020202020204" pitchFamily="34" charset="0"/>
              <a:buChar char="•"/>
            </a:pPr>
            <a:r>
              <a:rPr lang="en-GB" sz="1800" dirty="0"/>
              <a:t>2 = Dietary consistency changes.</a:t>
            </a:r>
          </a:p>
          <a:p>
            <a:pPr marL="1143000" lvl="2" indent="-228600">
              <a:buFont typeface="Arial" panose="020B0604020202020204" pitchFamily="34" charset="0"/>
              <a:buChar char="•"/>
            </a:pPr>
            <a:r>
              <a:rPr lang="en-GB" sz="1800" dirty="0"/>
              <a:t>1 = Needs supplemental tube feeding.</a:t>
            </a:r>
          </a:p>
          <a:p>
            <a:pPr marL="1143000" lvl="2" indent="-228600">
              <a:buFont typeface="Arial" panose="020B0604020202020204" pitchFamily="34" charset="0"/>
              <a:buChar char="•"/>
            </a:pPr>
            <a:r>
              <a:rPr lang="en-GB" sz="1800" dirty="0"/>
              <a:t>0 = NPO (nothing by mouth) – requires feeding tube.</a:t>
            </a:r>
          </a:p>
          <a:p>
            <a:endParaRPr lang="en-SI" sz="1000" dirty="0"/>
          </a:p>
        </p:txBody>
      </p:sp>
      <p:pic>
        <p:nvPicPr>
          <p:cNvPr id="5" name="Picture 2" descr="Drooling | Parkinson's Foundation">
            <a:extLst>
              <a:ext uri="{FF2B5EF4-FFF2-40B4-BE49-F238E27FC236}">
                <a16:creationId xmlns:a16="http://schemas.microsoft.com/office/drawing/2014/main" id="{47A5109E-580C-0758-F71C-08C46F831D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0473" r="7480" b="-1"/>
          <a:stretch/>
        </p:blipFill>
        <p:spPr bwMode="auto">
          <a:xfrm>
            <a:off x="6899804" y="1955430"/>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820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F3F25-6117-E370-8EC9-FF6A00098A6B}"/>
              </a:ext>
            </a:extLst>
          </p:cNvPr>
          <p:cNvSpPr>
            <a:spLocks noGrp="1"/>
          </p:cNvSpPr>
          <p:nvPr>
            <p:ph type="title"/>
          </p:nvPr>
        </p:nvSpPr>
        <p:spPr>
          <a:xfrm>
            <a:off x="572493" y="238539"/>
            <a:ext cx="11018520" cy="1434415"/>
          </a:xfrm>
        </p:spPr>
        <p:txBody>
          <a:bodyPr anchor="b">
            <a:normAutofit/>
          </a:bodyPr>
          <a:lstStyle/>
          <a:p>
            <a:r>
              <a:rPr lang="en-GB" sz="5000"/>
              <a:t>Fine Motor Function Items of ALSFRS-R</a:t>
            </a:r>
            <a:endParaRPr lang="en-SI" sz="5000"/>
          </a:p>
        </p:txBody>
      </p:sp>
      <p:sp>
        <p:nvSpPr>
          <p:cNvPr id="3" name="Content Placeholder 2">
            <a:extLst>
              <a:ext uri="{FF2B5EF4-FFF2-40B4-BE49-F238E27FC236}">
                <a16:creationId xmlns:a16="http://schemas.microsoft.com/office/drawing/2014/main" id="{30606C6A-35F0-4E36-DD10-ACA9F6E466A1}"/>
              </a:ext>
            </a:extLst>
          </p:cNvPr>
          <p:cNvSpPr>
            <a:spLocks noGrp="1"/>
          </p:cNvSpPr>
          <p:nvPr>
            <p:ph idx="1"/>
          </p:nvPr>
        </p:nvSpPr>
        <p:spPr>
          <a:xfrm>
            <a:off x="166255" y="1911493"/>
            <a:ext cx="7119790" cy="4946507"/>
          </a:xfrm>
        </p:spPr>
        <p:txBody>
          <a:bodyPr anchor="t">
            <a:normAutofit fontScale="92500" lnSpcReduction="10000"/>
          </a:bodyPr>
          <a:lstStyle/>
          <a:p>
            <a:endParaRPr lang="en-GB" sz="1600" b="1" dirty="0"/>
          </a:p>
          <a:p>
            <a:pPr marL="742950" lvl="1" indent="-285750">
              <a:buFont typeface="Arial" panose="020B0604020202020204" pitchFamily="34" charset="0"/>
              <a:buChar char="•"/>
            </a:pPr>
            <a:r>
              <a:rPr lang="en-GB" sz="1600" b="1" dirty="0"/>
              <a:t>Handwriting</a:t>
            </a:r>
            <a:r>
              <a:rPr lang="en-GB" sz="1600" dirty="0"/>
              <a:t>: Ability to write. Scores:</a:t>
            </a:r>
          </a:p>
          <a:p>
            <a:pPr marL="1143000" lvl="2" indent="-228600">
              <a:buFont typeface="Arial" panose="020B0604020202020204" pitchFamily="34" charset="0"/>
              <a:buChar char="•"/>
            </a:pPr>
            <a:r>
              <a:rPr lang="en-GB" sz="1600" dirty="0"/>
              <a:t>4 = Normal.</a:t>
            </a:r>
          </a:p>
          <a:p>
            <a:pPr marL="1143000" lvl="2" indent="-228600">
              <a:buFont typeface="Arial" panose="020B0604020202020204" pitchFamily="34" charset="0"/>
              <a:buChar char="•"/>
            </a:pPr>
            <a:r>
              <a:rPr lang="en-GB" sz="1600" dirty="0"/>
              <a:t>3 = Slow or sloppy; all words are legible.</a:t>
            </a:r>
          </a:p>
          <a:p>
            <a:pPr marL="1143000" lvl="2" indent="-228600">
              <a:buFont typeface="Arial" panose="020B0604020202020204" pitchFamily="34" charset="0"/>
              <a:buChar char="•"/>
            </a:pPr>
            <a:r>
              <a:rPr lang="en-GB" sz="1600" dirty="0"/>
              <a:t>2 = Not all words are legible.</a:t>
            </a:r>
          </a:p>
          <a:p>
            <a:pPr marL="1143000" lvl="2" indent="-228600">
              <a:buFont typeface="Arial" panose="020B0604020202020204" pitchFamily="34" charset="0"/>
              <a:buChar char="•"/>
            </a:pPr>
            <a:r>
              <a:rPr lang="en-GB" sz="1600" dirty="0"/>
              <a:t>1 = Able to grip pen but unable to write.</a:t>
            </a:r>
          </a:p>
          <a:p>
            <a:pPr marL="1143000" lvl="2" indent="-228600">
              <a:buFont typeface="Arial" panose="020B0604020202020204" pitchFamily="34" charset="0"/>
              <a:buChar char="•"/>
            </a:pPr>
            <a:r>
              <a:rPr lang="en-GB" sz="1600" dirty="0"/>
              <a:t>0 = Unable to grip pen.</a:t>
            </a:r>
          </a:p>
          <a:p>
            <a:pPr marL="742950" lvl="1" indent="-285750">
              <a:buFont typeface="Arial" panose="020B0604020202020204" pitchFamily="34" charset="0"/>
              <a:buChar char="•"/>
            </a:pPr>
            <a:r>
              <a:rPr lang="en-GB" sz="1600" b="1" dirty="0"/>
              <a:t>Cutting Food and Handling Utensils</a:t>
            </a:r>
            <a:r>
              <a:rPr lang="en-GB" sz="1600" dirty="0"/>
              <a:t>:</a:t>
            </a:r>
          </a:p>
          <a:p>
            <a:pPr marL="1143000" lvl="2" indent="-228600">
              <a:buFont typeface="Arial" panose="020B0604020202020204" pitchFamily="34" charset="0"/>
              <a:buChar char="•"/>
            </a:pPr>
            <a:r>
              <a:rPr lang="en-GB" sz="1600" dirty="0"/>
              <a:t>4 = Normal.</a:t>
            </a:r>
          </a:p>
          <a:p>
            <a:pPr marL="1143000" lvl="2" indent="-228600">
              <a:buFont typeface="Arial" panose="020B0604020202020204" pitchFamily="34" charset="0"/>
              <a:buChar char="•"/>
            </a:pPr>
            <a:r>
              <a:rPr lang="en-GB" sz="1600" dirty="0"/>
              <a:t>3 = Somewhat slow and clumsy, but no help needed.</a:t>
            </a:r>
          </a:p>
          <a:p>
            <a:pPr marL="1143000" lvl="2" indent="-228600">
              <a:buFont typeface="Arial" panose="020B0604020202020204" pitchFamily="34" charset="0"/>
              <a:buChar char="•"/>
            </a:pPr>
            <a:r>
              <a:rPr lang="en-GB" sz="1600" dirty="0"/>
              <a:t>2 = Can cut most foods, although clumsy and slow; some help needed.</a:t>
            </a:r>
          </a:p>
          <a:p>
            <a:pPr marL="1143000" lvl="2" indent="-228600">
              <a:buFont typeface="Arial" panose="020B0604020202020204" pitchFamily="34" charset="0"/>
              <a:buChar char="•"/>
            </a:pPr>
            <a:r>
              <a:rPr lang="en-GB" sz="1600" dirty="0"/>
              <a:t>1 = Food must be cut by someone, but can still feed slowly.</a:t>
            </a:r>
          </a:p>
          <a:p>
            <a:pPr marL="1143000" lvl="2" indent="-228600">
              <a:buFont typeface="Arial" panose="020B0604020202020204" pitchFamily="34" charset="0"/>
              <a:buChar char="•"/>
            </a:pPr>
            <a:r>
              <a:rPr lang="en-GB" sz="1600" dirty="0"/>
              <a:t>0 = Needs to be fed.</a:t>
            </a:r>
          </a:p>
          <a:p>
            <a:pPr marL="742950" lvl="1" indent="-285750">
              <a:buFont typeface="Arial" panose="020B0604020202020204" pitchFamily="34" charset="0"/>
              <a:buChar char="•"/>
            </a:pPr>
            <a:r>
              <a:rPr lang="en-GB" sz="1600" b="1" dirty="0"/>
              <a:t>Dressing and Hygiene</a:t>
            </a:r>
            <a:r>
              <a:rPr lang="en-GB" sz="1600" dirty="0"/>
              <a:t>:</a:t>
            </a:r>
          </a:p>
          <a:p>
            <a:pPr marL="1143000" lvl="2" indent="-228600">
              <a:buFont typeface="Arial" panose="020B0604020202020204" pitchFamily="34" charset="0"/>
              <a:buChar char="•"/>
            </a:pPr>
            <a:r>
              <a:rPr lang="en-GB" sz="1600" dirty="0"/>
              <a:t>4 = Normal function.</a:t>
            </a:r>
          </a:p>
          <a:p>
            <a:pPr marL="1143000" lvl="2" indent="-228600">
              <a:buFont typeface="Arial" panose="020B0604020202020204" pitchFamily="34" charset="0"/>
              <a:buChar char="•"/>
            </a:pPr>
            <a:r>
              <a:rPr lang="en-GB" sz="1600" dirty="0"/>
              <a:t>3 = Independent and complete self-care with effort or difficulty.</a:t>
            </a:r>
          </a:p>
          <a:p>
            <a:pPr marL="1143000" lvl="2" indent="-228600">
              <a:buFont typeface="Arial" panose="020B0604020202020204" pitchFamily="34" charset="0"/>
              <a:buChar char="•"/>
            </a:pPr>
            <a:r>
              <a:rPr lang="en-GB" sz="1600" dirty="0"/>
              <a:t>2 = Intermittent assistance or substitute methods.</a:t>
            </a:r>
          </a:p>
          <a:p>
            <a:pPr marL="1143000" lvl="2" indent="-228600">
              <a:buFont typeface="Arial" panose="020B0604020202020204" pitchFamily="34" charset="0"/>
              <a:buChar char="•"/>
            </a:pPr>
            <a:r>
              <a:rPr lang="en-GB" sz="1600" dirty="0"/>
              <a:t>1 = Needs attendant for self-care.</a:t>
            </a:r>
          </a:p>
          <a:p>
            <a:pPr marL="1143000" lvl="2" indent="-228600">
              <a:buFont typeface="Arial" panose="020B0604020202020204" pitchFamily="34" charset="0"/>
              <a:buChar char="•"/>
            </a:pPr>
            <a:r>
              <a:rPr lang="en-GB" sz="1600" dirty="0"/>
              <a:t>0 = Total dependence.</a:t>
            </a:r>
          </a:p>
          <a:p>
            <a:endParaRPr lang="en-SI" sz="1000" dirty="0"/>
          </a:p>
        </p:txBody>
      </p:sp>
      <p:pic>
        <p:nvPicPr>
          <p:cNvPr id="5" name="Picture 2" descr="The lost art of handwriting | Life and ...">
            <a:extLst>
              <a:ext uri="{FF2B5EF4-FFF2-40B4-BE49-F238E27FC236}">
                <a16:creationId xmlns:a16="http://schemas.microsoft.com/office/drawing/2014/main" id="{DB271547-522B-3C9D-A751-52B1AE3E2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7207" r="5069" b="-1"/>
          <a:stretch/>
        </p:blipFill>
        <p:spPr bwMode="auto">
          <a:xfrm>
            <a:off x="7010640" y="1911493"/>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107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6F552-3FBF-B811-E836-3C03C549CA9E}"/>
              </a:ext>
            </a:extLst>
          </p:cNvPr>
          <p:cNvSpPr>
            <a:spLocks noGrp="1"/>
          </p:cNvSpPr>
          <p:nvPr>
            <p:ph type="title"/>
          </p:nvPr>
        </p:nvSpPr>
        <p:spPr>
          <a:xfrm>
            <a:off x="713509" y="46470"/>
            <a:ext cx="10515600" cy="1325563"/>
          </a:xfrm>
        </p:spPr>
        <p:txBody>
          <a:bodyPr/>
          <a:lstStyle/>
          <a:p>
            <a:pPr algn="ctr"/>
            <a:r>
              <a:rPr lang="en-GB" dirty="0">
                <a:solidFill>
                  <a:srgbClr val="C00000"/>
                </a:solidFill>
              </a:rPr>
              <a:t>Gross Motor Function Items of ALSFRS-R</a:t>
            </a:r>
            <a:endParaRPr lang="en-SI" dirty="0">
              <a:solidFill>
                <a:srgbClr val="C00000"/>
              </a:solidFill>
            </a:endParaRPr>
          </a:p>
        </p:txBody>
      </p:sp>
      <p:sp>
        <p:nvSpPr>
          <p:cNvPr id="3" name="Content Placeholder 2">
            <a:extLst>
              <a:ext uri="{FF2B5EF4-FFF2-40B4-BE49-F238E27FC236}">
                <a16:creationId xmlns:a16="http://schemas.microsoft.com/office/drawing/2014/main" id="{EEE45B3B-3276-02CD-6E53-2FB1B2DD6B47}"/>
              </a:ext>
            </a:extLst>
          </p:cNvPr>
          <p:cNvSpPr>
            <a:spLocks noGrp="1"/>
          </p:cNvSpPr>
          <p:nvPr>
            <p:ph idx="1"/>
          </p:nvPr>
        </p:nvSpPr>
        <p:spPr>
          <a:xfrm>
            <a:off x="713509" y="983673"/>
            <a:ext cx="6358247" cy="5278582"/>
          </a:xfrm>
        </p:spPr>
        <p:txBody>
          <a:bodyPr>
            <a:normAutofit fontScale="77500" lnSpcReduction="20000"/>
          </a:bodyPr>
          <a:lstStyle/>
          <a:p>
            <a:endParaRPr lang="en-GB" sz="2300" b="1" dirty="0"/>
          </a:p>
          <a:p>
            <a:pPr marL="742950" lvl="1" indent="-285750">
              <a:buFont typeface="Arial" panose="020B0604020202020204" pitchFamily="34" charset="0"/>
              <a:buChar char="•"/>
            </a:pPr>
            <a:r>
              <a:rPr lang="en-GB" sz="2300" b="1" dirty="0"/>
              <a:t>Walking</a:t>
            </a:r>
            <a:r>
              <a:rPr lang="en-GB" sz="2300" dirty="0"/>
              <a:t>: Ability to walk without support. Scores:</a:t>
            </a:r>
          </a:p>
          <a:p>
            <a:pPr marL="1143000" lvl="2" indent="-228600">
              <a:buFont typeface="Arial" panose="020B0604020202020204" pitchFamily="34" charset="0"/>
              <a:buChar char="•"/>
            </a:pPr>
            <a:r>
              <a:rPr lang="en-GB" sz="2300" dirty="0"/>
              <a:t>4 = Normal.</a:t>
            </a:r>
          </a:p>
          <a:p>
            <a:pPr marL="1143000" lvl="2" indent="-228600">
              <a:buFont typeface="Arial" panose="020B0604020202020204" pitchFamily="34" charset="0"/>
              <a:buChar char="•"/>
            </a:pPr>
            <a:r>
              <a:rPr lang="en-GB" sz="2300" dirty="0"/>
              <a:t>3 = Early ambulation difficulties.</a:t>
            </a:r>
          </a:p>
          <a:p>
            <a:pPr marL="1143000" lvl="2" indent="-228600">
              <a:buFont typeface="Arial" panose="020B0604020202020204" pitchFamily="34" charset="0"/>
              <a:buChar char="•"/>
            </a:pPr>
            <a:r>
              <a:rPr lang="en-GB" sz="2300" dirty="0"/>
              <a:t>2 = Walks with assistance.</a:t>
            </a:r>
          </a:p>
          <a:p>
            <a:pPr marL="1143000" lvl="2" indent="-228600">
              <a:buFont typeface="Arial" panose="020B0604020202020204" pitchFamily="34" charset="0"/>
              <a:buChar char="•"/>
            </a:pPr>
            <a:r>
              <a:rPr lang="en-GB" sz="2300" dirty="0"/>
              <a:t>1 = Non-ambulatory functional movement only.</a:t>
            </a:r>
          </a:p>
          <a:p>
            <a:pPr marL="1143000" lvl="2" indent="-228600">
              <a:buFont typeface="Arial" panose="020B0604020202020204" pitchFamily="34" charset="0"/>
              <a:buChar char="•"/>
            </a:pPr>
            <a:r>
              <a:rPr lang="en-GB" sz="2300" dirty="0"/>
              <a:t>0 = No purposeful leg movement.</a:t>
            </a:r>
          </a:p>
          <a:p>
            <a:pPr marL="742950" lvl="1" indent="-285750">
              <a:buFont typeface="Arial" panose="020B0604020202020204" pitchFamily="34" charset="0"/>
              <a:buChar char="•"/>
            </a:pPr>
            <a:r>
              <a:rPr lang="en-GB" sz="2300" b="1" dirty="0"/>
              <a:t>Climbing Stairs</a:t>
            </a:r>
            <a:r>
              <a:rPr lang="en-GB" sz="2300" dirty="0"/>
              <a:t>: Ability to go up and down stairs. Scores:</a:t>
            </a:r>
          </a:p>
          <a:p>
            <a:pPr marL="1143000" lvl="2" indent="-228600">
              <a:buFont typeface="Arial" panose="020B0604020202020204" pitchFamily="34" charset="0"/>
              <a:buChar char="•"/>
            </a:pPr>
            <a:r>
              <a:rPr lang="en-GB" sz="2300" dirty="0"/>
              <a:t>4 = Normal.</a:t>
            </a:r>
          </a:p>
          <a:p>
            <a:pPr marL="1143000" lvl="2" indent="-228600">
              <a:buFont typeface="Arial" panose="020B0604020202020204" pitchFamily="34" charset="0"/>
              <a:buChar char="•"/>
            </a:pPr>
            <a:r>
              <a:rPr lang="en-GB" sz="2300" dirty="0"/>
              <a:t>3 = Slow.</a:t>
            </a:r>
          </a:p>
          <a:p>
            <a:pPr marL="1143000" lvl="2" indent="-228600">
              <a:buFont typeface="Arial" panose="020B0604020202020204" pitchFamily="34" charset="0"/>
              <a:buChar char="•"/>
            </a:pPr>
            <a:r>
              <a:rPr lang="en-GB" sz="2300" dirty="0"/>
              <a:t>2 = Needs assistance.</a:t>
            </a:r>
          </a:p>
          <a:p>
            <a:pPr marL="1143000" lvl="2" indent="-228600">
              <a:buFont typeface="Arial" panose="020B0604020202020204" pitchFamily="34" charset="0"/>
              <a:buChar char="•"/>
            </a:pPr>
            <a:r>
              <a:rPr lang="en-GB" sz="2300" dirty="0"/>
              <a:t>1 = Cannot climb stairs.</a:t>
            </a:r>
          </a:p>
          <a:p>
            <a:pPr marL="1143000" lvl="2" indent="-228600">
              <a:buFont typeface="Arial" panose="020B0604020202020204" pitchFamily="34" charset="0"/>
              <a:buChar char="•"/>
            </a:pPr>
            <a:r>
              <a:rPr lang="en-GB" sz="2300" dirty="0"/>
              <a:t>0 = Cannot attempt stairs.</a:t>
            </a:r>
          </a:p>
          <a:p>
            <a:pPr marL="742950" lvl="1" indent="-285750">
              <a:buFont typeface="Arial" panose="020B0604020202020204" pitchFamily="34" charset="0"/>
              <a:buChar char="•"/>
            </a:pPr>
            <a:r>
              <a:rPr lang="en-GB" sz="2300" b="1" dirty="0"/>
              <a:t>Turning in Bed and Adjusting Bed Clothes</a:t>
            </a:r>
            <a:r>
              <a:rPr lang="en-GB" sz="2300" dirty="0"/>
              <a:t>:</a:t>
            </a:r>
          </a:p>
          <a:p>
            <a:pPr marL="1143000" lvl="2" indent="-228600">
              <a:buFont typeface="Arial" panose="020B0604020202020204" pitchFamily="34" charset="0"/>
              <a:buChar char="•"/>
            </a:pPr>
            <a:r>
              <a:rPr lang="en-GB" sz="2300" dirty="0"/>
              <a:t>4 = Normal.</a:t>
            </a:r>
          </a:p>
          <a:p>
            <a:pPr marL="1143000" lvl="2" indent="-228600">
              <a:buFont typeface="Arial" panose="020B0604020202020204" pitchFamily="34" charset="0"/>
              <a:buChar char="•"/>
            </a:pPr>
            <a:r>
              <a:rPr lang="en-GB" sz="2300" dirty="0"/>
              <a:t>3 = Somewhat slow and clumsy, but no help needed.</a:t>
            </a:r>
          </a:p>
          <a:p>
            <a:pPr marL="1143000" lvl="2" indent="-228600">
              <a:buFont typeface="Arial" panose="020B0604020202020204" pitchFamily="34" charset="0"/>
              <a:buChar char="•"/>
            </a:pPr>
            <a:r>
              <a:rPr lang="en-GB" sz="2300" dirty="0"/>
              <a:t>2 = Can turn alone or adjust sheets, but with great difficulty.</a:t>
            </a:r>
          </a:p>
          <a:p>
            <a:pPr marL="1143000" lvl="2" indent="-228600">
              <a:buFont typeface="Arial" panose="020B0604020202020204" pitchFamily="34" charset="0"/>
              <a:buChar char="•"/>
            </a:pPr>
            <a:r>
              <a:rPr lang="en-GB" sz="2300" dirty="0"/>
              <a:t>1 = Can initiate, but not turn or adjust alone.</a:t>
            </a:r>
          </a:p>
          <a:p>
            <a:pPr marL="1143000" lvl="2" indent="-228600">
              <a:buFont typeface="Arial" panose="020B0604020202020204" pitchFamily="34" charset="0"/>
              <a:buChar char="•"/>
            </a:pPr>
            <a:r>
              <a:rPr lang="en-GB" sz="2300" dirty="0"/>
              <a:t>0 = Helpless.</a:t>
            </a:r>
          </a:p>
          <a:p>
            <a:endParaRPr lang="en-SI" dirty="0"/>
          </a:p>
        </p:txBody>
      </p:sp>
      <p:pic>
        <p:nvPicPr>
          <p:cNvPr id="5" name="Picture 2" descr="Do You Find Climbing Stairs Difficult ...">
            <a:extLst>
              <a:ext uri="{FF2B5EF4-FFF2-40B4-BE49-F238E27FC236}">
                <a16:creationId xmlns:a16="http://schemas.microsoft.com/office/drawing/2014/main" id="{EC16B5B3-B4A2-EE7D-B9E2-A4B1FE541B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3721" y="1027907"/>
            <a:ext cx="3671236" cy="480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040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85810-DD96-90A5-5FCB-C30F8A8F0AF3}"/>
              </a:ext>
            </a:extLst>
          </p:cNvPr>
          <p:cNvSpPr>
            <a:spLocks noGrp="1"/>
          </p:cNvSpPr>
          <p:nvPr>
            <p:ph type="title"/>
          </p:nvPr>
        </p:nvSpPr>
        <p:spPr>
          <a:xfrm>
            <a:off x="461657" y="-49696"/>
            <a:ext cx="11018520" cy="1434415"/>
          </a:xfrm>
        </p:spPr>
        <p:txBody>
          <a:bodyPr anchor="b">
            <a:normAutofit/>
          </a:bodyPr>
          <a:lstStyle/>
          <a:p>
            <a:pPr algn="ctr"/>
            <a:r>
              <a:rPr lang="en-GB" sz="5000" dirty="0">
                <a:solidFill>
                  <a:srgbClr val="C00000"/>
                </a:solidFill>
              </a:rPr>
              <a:t>Respiratory Function Items of ALSFRS-R</a:t>
            </a:r>
            <a:endParaRPr lang="en-SI" sz="5000" dirty="0">
              <a:solidFill>
                <a:srgbClr val="C00000"/>
              </a:solidFill>
            </a:endParaRPr>
          </a:p>
        </p:txBody>
      </p:sp>
      <p:sp>
        <p:nvSpPr>
          <p:cNvPr id="3" name="Content Placeholder 2">
            <a:extLst>
              <a:ext uri="{FF2B5EF4-FFF2-40B4-BE49-F238E27FC236}">
                <a16:creationId xmlns:a16="http://schemas.microsoft.com/office/drawing/2014/main" id="{C69D6719-4100-C333-A55B-6FBA61D7FE5C}"/>
              </a:ext>
            </a:extLst>
          </p:cNvPr>
          <p:cNvSpPr>
            <a:spLocks noGrp="1"/>
          </p:cNvSpPr>
          <p:nvPr>
            <p:ph idx="1"/>
          </p:nvPr>
        </p:nvSpPr>
        <p:spPr>
          <a:xfrm>
            <a:off x="461657" y="1475571"/>
            <a:ext cx="6713552" cy="4511568"/>
          </a:xfrm>
        </p:spPr>
        <p:txBody>
          <a:bodyPr anchor="t">
            <a:normAutofit fontScale="85000" lnSpcReduction="20000"/>
          </a:bodyPr>
          <a:lstStyle/>
          <a:p>
            <a:endParaRPr lang="en-GB" sz="1600" b="1" dirty="0"/>
          </a:p>
          <a:p>
            <a:pPr marL="457200" lvl="1" indent="0">
              <a:buNone/>
            </a:pPr>
            <a:r>
              <a:rPr lang="en-GB" sz="1600" b="1" dirty="0" err="1"/>
              <a:t>Dyspnea</a:t>
            </a:r>
            <a:r>
              <a:rPr lang="en-GB" sz="1600" dirty="0"/>
              <a:t>: Breathlessness. Scores:</a:t>
            </a:r>
          </a:p>
          <a:p>
            <a:pPr marL="1143000" lvl="2" indent="-228600">
              <a:buFont typeface="Arial" panose="020B0604020202020204" pitchFamily="34" charset="0"/>
              <a:buChar char="•"/>
            </a:pPr>
            <a:r>
              <a:rPr lang="en-GB" sz="1600" dirty="0"/>
              <a:t>4 = None.</a:t>
            </a:r>
          </a:p>
          <a:p>
            <a:pPr marL="1143000" lvl="2" indent="-228600">
              <a:buFont typeface="Arial" panose="020B0604020202020204" pitchFamily="34" charset="0"/>
              <a:buChar char="•"/>
            </a:pPr>
            <a:r>
              <a:rPr lang="en-GB" sz="1600" dirty="0"/>
              <a:t>3 = Occurs when walking.</a:t>
            </a:r>
          </a:p>
          <a:p>
            <a:pPr marL="1143000" lvl="2" indent="-228600">
              <a:buFont typeface="Arial" panose="020B0604020202020204" pitchFamily="34" charset="0"/>
              <a:buChar char="•"/>
            </a:pPr>
            <a:r>
              <a:rPr lang="en-GB" sz="1600" dirty="0"/>
              <a:t>2 = Occurs with one or more of the following: eating, talking, or washing.</a:t>
            </a:r>
          </a:p>
          <a:p>
            <a:pPr marL="1143000" lvl="2" indent="-228600">
              <a:buFont typeface="Arial" panose="020B0604020202020204" pitchFamily="34" charset="0"/>
              <a:buChar char="•"/>
            </a:pPr>
            <a:r>
              <a:rPr lang="en-GB" sz="1600" dirty="0"/>
              <a:t>1 = Occurs at rest; difficulty breathing when sitting or lying.</a:t>
            </a:r>
          </a:p>
          <a:p>
            <a:pPr marL="1143000" lvl="2" indent="-228600">
              <a:buFont typeface="Arial" panose="020B0604020202020204" pitchFamily="34" charset="0"/>
              <a:buChar char="•"/>
            </a:pPr>
            <a:r>
              <a:rPr lang="en-GB" sz="1600" dirty="0"/>
              <a:t>0 = Significant difficulty, considering mechanical ventilation.</a:t>
            </a:r>
          </a:p>
          <a:p>
            <a:pPr marL="457200" lvl="1" indent="0">
              <a:buNone/>
            </a:pPr>
            <a:r>
              <a:rPr lang="en-GB" sz="1600" b="1" dirty="0" err="1"/>
              <a:t>Orthopnea</a:t>
            </a:r>
            <a:r>
              <a:rPr lang="en-GB" sz="1600" dirty="0"/>
              <a:t>: Breathing discomfort when lying down. Scores:</a:t>
            </a:r>
          </a:p>
          <a:p>
            <a:pPr marL="1143000" lvl="2" indent="-228600">
              <a:buFont typeface="Arial" panose="020B0604020202020204" pitchFamily="34" charset="0"/>
              <a:buChar char="•"/>
            </a:pPr>
            <a:r>
              <a:rPr lang="en-GB" sz="1600" dirty="0"/>
              <a:t>4 = None.</a:t>
            </a:r>
          </a:p>
          <a:p>
            <a:pPr marL="1143000" lvl="2" indent="-228600">
              <a:buFont typeface="Arial" panose="020B0604020202020204" pitchFamily="34" charset="0"/>
              <a:buChar char="•"/>
            </a:pPr>
            <a:r>
              <a:rPr lang="en-GB" sz="1600" dirty="0"/>
              <a:t>3 = Some difficulty sleeping at night due to shortness of breath; does not routinely use more than two pillows.</a:t>
            </a:r>
          </a:p>
          <a:p>
            <a:pPr marL="1143000" lvl="2" indent="-228600">
              <a:buFont typeface="Arial" panose="020B0604020202020204" pitchFamily="34" charset="0"/>
              <a:buChar char="•"/>
            </a:pPr>
            <a:r>
              <a:rPr lang="en-GB" sz="1600" dirty="0"/>
              <a:t>2 = Needs extra pillows in order to sleep (more than two).</a:t>
            </a:r>
          </a:p>
          <a:p>
            <a:pPr marL="1143000" lvl="2" indent="-228600">
              <a:buFont typeface="Arial" panose="020B0604020202020204" pitchFamily="34" charset="0"/>
              <a:buChar char="•"/>
            </a:pPr>
            <a:r>
              <a:rPr lang="en-GB" sz="1600" dirty="0"/>
              <a:t>1 = Can only sleep sitting up.</a:t>
            </a:r>
          </a:p>
          <a:p>
            <a:pPr marL="1143000" lvl="2" indent="-228600">
              <a:buFont typeface="Arial" panose="020B0604020202020204" pitchFamily="34" charset="0"/>
              <a:buChar char="•"/>
            </a:pPr>
            <a:r>
              <a:rPr lang="en-GB" sz="1600" dirty="0"/>
              <a:t>0 = Unable to sleep.</a:t>
            </a:r>
          </a:p>
          <a:p>
            <a:pPr marL="457200" lvl="1" indent="0">
              <a:buNone/>
            </a:pPr>
            <a:r>
              <a:rPr lang="en-GB" sz="1600" b="1" dirty="0"/>
              <a:t>Respiratory Insufficiency</a:t>
            </a:r>
            <a:r>
              <a:rPr lang="en-GB" sz="1600" dirty="0"/>
              <a:t>: Need for ventilatory support. Scores:</a:t>
            </a:r>
          </a:p>
          <a:p>
            <a:pPr marL="1143000" lvl="2" indent="-228600">
              <a:buFont typeface="Arial" panose="020B0604020202020204" pitchFamily="34" charset="0"/>
              <a:buChar char="•"/>
            </a:pPr>
            <a:r>
              <a:rPr lang="en-GB" sz="1600" dirty="0"/>
              <a:t>4 = None.</a:t>
            </a:r>
          </a:p>
          <a:p>
            <a:pPr marL="1143000" lvl="2" indent="-228600">
              <a:buFont typeface="Arial" panose="020B0604020202020204" pitchFamily="34" charset="0"/>
              <a:buChar char="•"/>
            </a:pPr>
            <a:r>
              <a:rPr lang="en-GB" sz="1600" dirty="0"/>
              <a:t>3 = Intermittent use of BiPAP.</a:t>
            </a:r>
          </a:p>
          <a:p>
            <a:pPr marL="1143000" lvl="2" indent="-228600">
              <a:buFont typeface="Arial" panose="020B0604020202020204" pitchFamily="34" charset="0"/>
              <a:buChar char="•"/>
            </a:pPr>
            <a:r>
              <a:rPr lang="en-GB" sz="1600" dirty="0"/>
              <a:t>2 = Continuous use of BiPAP during the night.</a:t>
            </a:r>
          </a:p>
          <a:p>
            <a:pPr marL="1143000" lvl="2" indent="-228600">
              <a:buFont typeface="Arial" panose="020B0604020202020204" pitchFamily="34" charset="0"/>
              <a:buChar char="•"/>
            </a:pPr>
            <a:r>
              <a:rPr lang="en-GB" sz="1600" dirty="0"/>
              <a:t>1 = Continuous use of BiPAP during the day and night.</a:t>
            </a:r>
          </a:p>
          <a:p>
            <a:pPr marL="1143000" lvl="2" indent="-228600">
              <a:buFont typeface="Arial" panose="020B0604020202020204" pitchFamily="34" charset="0"/>
              <a:buChar char="•"/>
            </a:pPr>
            <a:r>
              <a:rPr lang="en-GB" sz="1600" dirty="0"/>
              <a:t>0 = Invasive mechanical ventilation by intubation or tracheostomy.</a:t>
            </a:r>
          </a:p>
          <a:p>
            <a:endParaRPr lang="en-SI" sz="1000" dirty="0"/>
          </a:p>
        </p:txBody>
      </p:sp>
      <p:pic>
        <p:nvPicPr>
          <p:cNvPr id="5" name="Picture 2" descr="CPAP or BiPAP: Which Sleep Apnea ...">
            <a:extLst>
              <a:ext uri="{FF2B5EF4-FFF2-40B4-BE49-F238E27FC236}">
                <a16:creationId xmlns:a16="http://schemas.microsoft.com/office/drawing/2014/main" id="{22EB2C33-FA23-2B08-BE9B-C75A11F0C3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151" r="28828" b="-1"/>
          <a:stretch/>
        </p:blipFill>
        <p:spPr bwMode="auto">
          <a:xfrm>
            <a:off x="7175209" y="139164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714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F650B-DB4F-AA3F-75E9-2F1528A1EB37}"/>
              </a:ext>
            </a:extLst>
          </p:cNvPr>
          <p:cNvSpPr>
            <a:spLocks noGrp="1"/>
          </p:cNvSpPr>
          <p:nvPr>
            <p:ph type="title"/>
          </p:nvPr>
        </p:nvSpPr>
        <p:spPr/>
        <p:txBody>
          <a:bodyPr/>
          <a:lstStyle/>
          <a:p>
            <a:pPr algn="ctr"/>
            <a:r>
              <a:rPr lang="en-GB" dirty="0">
                <a:solidFill>
                  <a:srgbClr val="C00000"/>
                </a:solidFill>
              </a:rPr>
              <a:t>Summary of ALSFRS-R Items and Scoring</a:t>
            </a:r>
            <a:endParaRPr lang="en-SI" dirty="0">
              <a:solidFill>
                <a:srgbClr val="C00000"/>
              </a:solidFill>
            </a:endParaRPr>
          </a:p>
        </p:txBody>
      </p:sp>
      <p:sp>
        <p:nvSpPr>
          <p:cNvPr id="3" name="Content Placeholder 2">
            <a:extLst>
              <a:ext uri="{FF2B5EF4-FFF2-40B4-BE49-F238E27FC236}">
                <a16:creationId xmlns:a16="http://schemas.microsoft.com/office/drawing/2014/main" id="{3EDA1C21-9677-F77A-CE53-32CC1A999069}"/>
              </a:ext>
            </a:extLst>
          </p:cNvPr>
          <p:cNvSpPr>
            <a:spLocks noGrp="1"/>
          </p:cNvSpPr>
          <p:nvPr>
            <p:ph idx="1"/>
          </p:nvPr>
        </p:nvSpPr>
        <p:spPr/>
        <p:txBody>
          <a:bodyPr/>
          <a:lstStyle/>
          <a:p>
            <a:endParaRPr lang="en-GB" b="1" dirty="0"/>
          </a:p>
          <a:p>
            <a:pPr marL="742950" lvl="1" indent="-285750">
              <a:buFont typeface="Arial" panose="020B0604020202020204" pitchFamily="34" charset="0"/>
              <a:buChar char="•"/>
            </a:pPr>
            <a:r>
              <a:rPr lang="en-GB" b="1" dirty="0"/>
              <a:t>Domains</a:t>
            </a:r>
            <a:r>
              <a:rPr lang="en-GB" dirty="0"/>
              <a:t>: 12 items covering Bulbar, Fine Motor, Gross Motor, and Respiratory Functions.</a:t>
            </a:r>
          </a:p>
          <a:p>
            <a:pPr marL="742950" lvl="1" indent="-285750">
              <a:buFont typeface="Arial" panose="020B0604020202020204" pitchFamily="34" charset="0"/>
              <a:buChar char="•"/>
            </a:pPr>
            <a:r>
              <a:rPr lang="en-GB" b="1" dirty="0"/>
              <a:t>Scoring</a:t>
            </a:r>
            <a:r>
              <a:rPr lang="en-GB" dirty="0"/>
              <a:t>: Each item scored from 0 (most severe impairment) to 4 (normal function).</a:t>
            </a:r>
          </a:p>
          <a:p>
            <a:pPr marL="742950" lvl="1" indent="-285750">
              <a:buFont typeface="Arial" panose="020B0604020202020204" pitchFamily="34" charset="0"/>
              <a:buChar char="•"/>
            </a:pPr>
            <a:r>
              <a:rPr lang="en-GB" b="1" dirty="0"/>
              <a:t>Total Score Range</a:t>
            </a:r>
            <a:r>
              <a:rPr lang="en-GB" dirty="0"/>
              <a:t>: 0 to 48, with higher scores indicating better function.</a:t>
            </a:r>
          </a:p>
          <a:p>
            <a:pPr marL="742950" lvl="1" indent="-285750">
              <a:buFont typeface="Arial" panose="020B0604020202020204" pitchFamily="34" charset="0"/>
              <a:buChar char="•"/>
            </a:pPr>
            <a:r>
              <a:rPr lang="en-GB" b="1" dirty="0"/>
              <a:t>Usage</a:t>
            </a:r>
            <a:r>
              <a:rPr lang="en-GB" dirty="0"/>
              <a:t>: Provides a comprehensive picture of the patient’s functional abilities and progression over time.</a:t>
            </a:r>
          </a:p>
          <a:p>
            <a:endParaRPr lang="en-SI" dirty="0"/>
          </a:p>
        </p:txBody>
      </p:sp>
    </p:spTree>
    <p:extLst>
      <p:ext uri="{BB962C8B-B14F-4D97-AF65-F5344CB8AC3E}">
        <p14:creationId xmlns:p14="http://schemas.microsoft.com/office/powerpoint/2010/main" val="2582533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47F57-33EA-9C47-6FE9-D32F90F80AE8}"/>
              </a:ext>
            </a:extLst>
          </p:cNvPr>
          <p:cNvSpPr>
            <a:spLocks noGrp="1"/>
          </p:cNvSpPr>
          <p:nvPr>
            <p:ph type="title"/>
          </p:nvPr>
        </p:nvSpPr>
        <p:spPr/>
        <p:txBody>
          <a:bodyPr/>
          <a:lstStyle/>
          <a:p>
            <a:pPr algn="ctr"/>
            <a:r>
              <a:rPr lang="en-GB" dirty="0">
                <a:solidFill>
                  <a:srgbClr val="C00000"/>
                </a:solidFill>
              </a:rPr>
              <a:t>Interactive Scoring Exercise</a:t>
            </a:r>
            <a:endParaRPr lang="en-SI" dirty="0">
              <a:solidFill>
                <a:srgbClr val="C00000"/>
              </a:solidFill>
            </a:endParaRPr>
          </a:p>
        </p:txBody>
      </p:sp>
      <p:sp>
        <p:nvSpPr>
          <p:cNvPr id="3" name="Content Placeholder 2">
            <a:extLst>
              <a:ext uri="{FF2B5EF4-FFF2-40B4-BE49-F238E27FC236}">
                <a16:creationId xmlns:a16="http://schemas.microsoft.com/office/drawing/2014/main" id="{312FAB6F-963C-323F-8269-5CDE842A2164}"/>
              </a:ext>
            </a:extLst>
          </p:cNvPr>
          <p:cNvSpPr>
            <a:spLocks noGrp="1"/>
          </p:cNvSpPr>
          <p:nvPr>
            <p:ph idx="1"/>
          </p:nvPr>
        </p:nvSpPr>
        <p:spPr/>
        <p:txBody>
          <a:bodyPr/>
          <a:lstStyle/>
          <a:p>
            <a:endParaRPr lang="en-GB" sz="2400" b="1" dirty="0"/>
          </a:p>
          <a:p>
            <a:pPr marL="457200" lvl="1" indent="0">
              <a:buNone/>
            </a:pPr>
            <a:r>
              <a:rPr lang="en-GB" b="1" dirty="0"/>
              <a:t>Instructions for Students</a:t>
            </a:r>
            <a:r>
              <a:rPr lang="en-GB" dirty="0"/>
              <a:t>:</a:t>
            </a:r>
          </a:p>
          <a:p>
            <a:pPr marL="1143000" lvl="2" indent="-228600">
              <a:buFont typeface="Arial" panose="020B0604020202020204" pitchFamily="34" charset="0"/>
              <a:buChar char="•"/>
            </a:pPr>
            <a:r>
              <a:rPr lang="en-GB" sz="2400" dirty="0"/>
              <a:t>Using the ALSFRS-R scale, you will assess six case studies presented in the following slides.</a:t>
            </a:r>
          </a:p>
          <a:p>
            <a:pPr marL="1143000" lvl="2" indent="-228600">
              <a:buFont typeface="Arial" panose="020B0604020202020204" pitchFamily="34" charset="0"/>
              <a:buChar char="•"/>
            </a:pPr>
            <a:r>
              <a:rPr lang="en-GB" sz="2400" dirty="0"/>
              <a:t>Score each domain based on the patient’s symptoms.</a:t>
            </a:r>
          </a:p>
          <a:p>
            <a:pPr marL="1143000" lvl="2" indent="-228600">
              <a:buFont typeface="Arial" panose="020B0604020202020204" pitchFamily="34" charset="0"/>
              <a:buChar char="•"/>
            </a:pPr>
            <a:r>
              <a:rPr lang="en-GB" sz="2400" dirty="0"/>
              <a:t>Be prepared to discuss your rationale for each score.</a:t>
            </a:r>
          </a:p>
          <a:p>
            <a:pPr marL="914400" lvl="2" indent="0">
              <a:buNone/>
            </a:pPr>
            <a:endParaRPr lang="en-GB" sz="2400" dirty="0"/>
          </a:p>
          <a:p>
            <a:pPr marL="457200" lvl="1" indent="0">
              <a:buNone/>
            </a:pPr>
            <a:r>
              <a:rPr lang="en-GB" b="1" dirty="0"/>
              <a:t>Goal</a:t>
            </a:r>
            <a:r>
              <a:rPr lang="en-GB" dirty="0"/>
              <a:t>: To practice using ALSFRS-R in real-world scenarios, enhancing your understanding of its application in ALS care.</a:t>
            </a:r>
          </a:p>
          <a:p>
            <a:endParaRPr lang="en-SI" dirty="0"/>
          </a:p>
        </p:txBody>
      </p:sp>
    </p:spTree>
    <p:extLst>
      <p:ext uri="{BB962C8B-B14F-4D97-AF65-F5344CB8AC3E}">
        <p14:creationId xmlns:p14="http://schemas.microsoft.com/office/powerpoint/2010/main" val="2803189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1D1F9-3212-11F5-7DDA-49E163DDD479}"/>
              </a:ext>
            </a:extLst>
          </p:cNvPr>
          <p:cNvSpPr>
            <a:spLocks noGrp="1"/>
          </p:cNvSpPr>
          <p:nvPr>
            <p:ph type="title"/>
          </p:nvPr>
        </p:nvSpPr>
        <p:spPr/>
        <p:txBody>
          <a:bodyPr/>
          <a:lstStyle/>
          <a:p>
            <a:pPr algn="ctr"/>
            <a:r>
              <a:rPr lang="en-GB" dirty="0">
                <a:solidFill>
                  <a:srgbClr val="C00000"/>
                </a:solidFill>
              </a:rPr>
              <a:t>Case Study 1</a:t>
            </a:r>
            <a:endParaRPr lang="en-SI" dirty="0">
              <a:solidFill>
                <a:srgbClr val="C00000"/>
              </a:solidFill>
            </a:endParaRPr>
          </a:p>
        </p:txBody>
      </p:sp>
      <p:sp>
        <p:nvSpPr>
          <p:cNvPr id="3" name="Content Placeholder 2">
            <a:extLst>
              <a:ext uri="{FF2B5EF4-FFF2-40B4-BE49-F238E27FC236}">
                <a16:creationId xmlns:a16="http://schemas.microsoft.com/office/drawing/2014/main" id="{00A04746-5935-45AE-ACA7-76452AEEFC19}"/>
              </a:ext>
            </a:extLst>
          </p:cNvPr>
          <p:cNvSpPr>
            <a:spLocks noGrp="1"/>
          </p:cNvSpPr>
          <p:nvPr>
            <p:ph idx="1"/>
          </p:nvPr>
        </p:nvSpPr>
        <p:spPr>
          <a:xfrm>
            <a:off x="838200" y="1437697"/>
            <a:ext cx="10515600" cy="4848307"/>
          </a:xfrm>
        </p:spPr>
        <p:txBody>
          <a:bodyPr>
            <a:normAutofit fontScale="62500" lnSpcReduction="20000"/>
          </a:bodyPr>
          <a:lstStyle/>
          <a:p>
            <a:pPr marL="0" indent="0">
              <a:buNone/>
            </a:pPr>
            <a:r>
              <a:rPr lang="en-GB" sz="3200" b="1" dirty="0"/>
              <a:t>Patient Profile</a:t>
            </a:r>
            <a:r>
              <a:rPr lang="en-GB" sz="3200" dirty="0"/>
              <a:t>: </a:t>
            </a:r>
            <a:r>
              <a:rPr lang="en-GB" sz="3200" i="1" dirty="0"/>
              <a:t>55-year-old male reports mild muscle weakness in the right hand, occasional cramping, and slurred speech when fatigued. No respiratory symptoms at this stage. Symptoms began 6 months ago, no significant medical history, no family history of ALS.</a:t>
            </a:r>
          </a:p>
          <a:p>
            <a:pPr marL="0" indent="0">
              <a:buNone/>
            </a:pPr>
            <a:endParaRPr lang="en-GB" sz="3200" dirty="0"/>
          </a:p>
          <a:p>
            <a:pPr marL="0" indent="0">
              <a:buNone/>
            </a:pPr>
            <a:r>
              <a:rPr lang="en-GB" sz="3200" b="1" dirty="0"/>
              <a:t>Assessment Domains</a:t>
            </a:r>
            <a:r>
              <a:rPr lang="en-GB" sz="3200" dirty="0"/>
              <a:t>:</a:t>
            </a:r>
          </a:p>
          <a:p>
            <a:pPr marL="742950" lvl="1" indent="-285750">
              <a:buFont typeface="Arial" panose="020B0604020202020204" pitchFamily="34" charset="0"/>
              <a:buChar char="•"/>
            </a:pPr>
            <a:r>
              <a:rPr lang="en-GB" sz="3200" b="1" dirty="0"/>
              <a:t>Bulbar Function</a:t>
            </a:r>
            <a:r>
              <a:rPr lang="en-GB" sz="3200" dirty="0"/>
              <a:t>: Mild speech disturbances noticed by family members.</a:t>
            </a:r>
          </a:p>
          <a:p>
            <a:pPr marL="742950" lvl="1" indent="-285750">
              <a:buFont typeface="Arial" panose="020B0604020202020204" pitchFamily="34" charset="0"/>
              <a:buChar char="•"/>
            </a:pPr>
            <a:r>
              <a:rPr lang="en-GB" sz="3200" b="1" dirty="0"/>
              <a:t>Fine Motor Function</a:t>
            </a:r>
            <a:r>
              <a:rPr lang="en-GB" sz="3200" dirty="0"/>
              <a:t>: Difficulty writing legibly, especially when tired; slight difficulty using utensils.</a:t>
            </a:r>
          </a:p>
          <a:p>
            <a:pPr marL="742950" lvl="1" indent="-285750">
              <a:buFont typeface="Arial" panose="020B0604020202020204" pitchFamily="34" charset="0"/>
              <a:buChar char="•"/>
            </a:pPr>
            <a:r>
              <a:rPr lang="en-GB" sz="3200" b="1" dirty="0"/>
              <a:t>Gross Motor Function</a:t>
            </a:r>
            <a:r>
              <a:rPr lang="en-GB" sz="3200" dirty="0"/>
              <a:t>: Able to walk and climb stairs without assistance, no difficulty turning in bed.</a:t>
            </a:r>
          </a:p>
          <a:p>
            <a:pPr marL="742950" lvl="1" indent="-285750">
              <a:buFont typeface="Arial" panose="020B0604020202020204" pitchFamily="34" charset="0"/>
              <a:buChar char="•"/>
            </a:pPr>
            <a:r>
              <a:rPr lang="en-GB" sz="3200" b="1" dirty="0"/>
              <a:t>Respiratory Function</a:t>
            </a:r>
            <a:r>
              <a:rPr lang="en-GB" sz="3200" dirty="0"/>
              <a:t>: No </a:t>
            </a:r>
            <a:r>
              <a:rPr lang="en-GB" sz="3200" dirty="0" err="1"/>
              <a:t>dyspnea</a:t>
            </a:r>
            <a:r>
              <a:rPr lang="en-GB" sz="3200" dirty="0"/>
              <a:t> or </a:t>
            </a:r>
            <a:r>
              <a:rPr lang="en-GB" sz="3200" dirty="0" err="1"/>
              <a:t>orthopnea</a:t>
            </a:r>
            <a:r>
              <a:rPr lang="en-GB" sz="3200" dirty="0"/>
              <a:t> reported.</a:t>
            </a:r>
          </a:p>
          <a:p>
            <a:pPr marL="457200" lvl="1" indent="0">
              <a:buNone/>
            </a:pPr>
            <a:endParaRPr lang="en-GB" sz="3200" dirty="0"/>
          </a:p>
          <a:p>
            <a:pPr marL="0" indent="0">
              <a:buNone/>
            </a:pPr>
            <a:r>
              <a:rPr lang="en-GB" sz="3200" b="1" dirty="0"/>
              <a:t>Instructions for Students</a:t>
            </a:r>
            <a:r>
              <a:rPr lang="en-GB" sz="3200" dirty="0"/>
              <a:t>:</a:t>
            </a:r>
          </a:p>
          <a:p>
            <a:pPr>
              <a:buFont typeface="Arial" panose="020B0604020202020204" pitchFamily="34" charset="0"/>
              <a:buChar char="•"/>
            </a:pPr>
            <a:r>
              <a:rPr lang="en-GB" sz="3200" dirty="0"/>
              <a:t>Using the ALSFRS-R scale, score each domain for this patient based on the symptoms described.</a:t>
            </a:r>
          </a:p>
          <a:p>
            <a:pPr>
              <a:buFont typeface="Arial" panose="020B0604020202020204" pitchFamily="34" charset="0"/>
              <a:buChar char="•"/>
            </a:pPr>
            <a:r>
              <a:rPr lang="en-GB" sz="3200" dirty="0"/>
              <a:t>Discuss how you would monitor this patient's progression and the frequency of follow-up assessments.</a:t>
            </a:r>
          </a:p>
          <a:p>
            <a:endParaRPr lang="en-SI" dirty="0"/>
          </a:p>
        </p:txBody>
      </p:sp>
    </p:spTree>
    <p:extLst>
      <p:ext uri="{BB962C8B-B14F-4D97-AF65-F5344CB8AC3E}">
        <p14:creationId xmlns:p14="http://schemas.microsoft.com/office/powerpoint/2010/main" val="4177859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1F743-092E-E8A8-F182-47D057D85E9E}"/>
              </a:ext>
            </a:extLst>
          </p:cNvPr>
          <p:cNvSpPr>
            <a:spLocks noGrp="1"/>
          </p:cNvSpPr>
          <p:nvPr>
            <p:ph type="title"/>
          </p:nvPr>
        </p:nvSpPr>
        <p:spPr>
          <a:xfrm>
            <a:off x="838200" y="0"/>
            <a:ext cx="10515600" cy="1325563"/>
          </a:xfrm>
        </p:spPr>
        <p:txBody>
          <a:bodyPr>
            <a:normAutofit/>
          </a:bodyPr>
          <a:lstStyle/>
          <a:p>
            <a:pPr algn="ctr"/>
            <a:r>
              <a:rPr lang="en-GB" dirty="0">
                <a:solidFill>
                  <a:srgbClr val="C00000"/>
                </a:solidFill>
              </a:rPr>
              <a:t>Case Study 1</a:t>
            </a:r>
            <a:endParaRPr lang="en-SI" dirty="0">
              <a:solidFill>
                <a:srgbClr val="C00000"/>
              </a:solidFill>
            </a:endParaRPr>
          </a:p>
        </p:txBody>
      </p:sp>
      <p:sp>
        <p:nvSpPr>
          <p:cNvPr id="3" name="Content Placeholder 2">
            <a:extLst>
              <a:ext uri="{FF2B5EF4-FFF2-40B4-BE49-F238E27FC236}">
                <a16:creationId xmlns:a16="http://schemas.microsoft.com/office/drawing/2014/main" id="{F7874442-2B66-FCAD-82CD-646950F66EF5}"/>
              </a:ext>
            </a:extLst>
          </p:cNvPr>
          <p:cNvSpPr>
            <a:spLocks noGrp="1"/>
          </p:cNvSpPr>
          <p:nvPr>
            <p:ph idx="1"/>
          </p:nvPr>
        </p:nvSpPr>
        <p:spPr>
          <a:xfrm>
            <a:off x="838199" y="983674"/>
            <a:ext cx="11062856" cy="4819218"/>
          </a:xfrm>
        </p:spPr>
        <p:txBody>
          <a:bodyPr>
            <a:normAutofit lnSpcReduction="10000"/>
          </a:bodyPr>
          <a:lstStyle/>
          <a:p>
            <a:pPr>
              <a:buFont typeface="Arial" panose="020B0604020202020204" pitchFamily="34" charset="0"/>
              <a:buChar char="•"/>
            </a:pPr>
            <a:r>
              <a:rPr lang="en-GB" sz="2000" b="1" dirty="0"/>
              <a:t>Expected ALSFRS-R Scores</a:t>
            </a:r>
            <a:r>
              <a:rPr lang="en-GB" sz="2000" dirty="0"/>
              <a:t>:</a:t>
            </a:r>
          </a:p>
          <a:p>
            <a:pPr marL="742950" lvl="1" indent="-285750">
              <a:buFont typeface="Arial" panose="020B0604020202020204" pitchFamily="34" charset="0"/>
              <a:buChar char="•"/>
            </a:pPr>
            <a:r>
              <a:rPr lang="en-GB" sz="1400" b="1" dirty="0"/>
              <a:t>Bulbar Function</a:t>
            </a:r>
            <a:r>
              <a:rPr lang="en-GB" sz="1400" dirty="0"/>
              <a:t>:</a:t>
            </a:r>
          </a:p>
          <a:p>
            <a:pPr marL="1143000" lvl="2" indent="-228600">
              <a:buFont typeface="Arial" panose="020B0604020202020204" pitchFamily="34" charset="0"/>
              <a:buChar char="•"/>
            </a:pPr>
            <a:r>
              <a:rPr lang="en-GB" sz="1400" b="1" dirty="0"/>
              <a:t>Speech</a:t>
            </a:r>
            <a:r>
              <a:rPr lang="en-GB" sz="1400" dirty="0"/>
              <a:t>: 3/4 (Detectable speech disturbance, especially when fatigued).</a:t>
            </a:r>
          </a:p>
          <a:p>
            <a:pPr marL="1143000" lvl="2" indent="-228600">
              <a:buFont typeface="Arial" panose="020B0604020202020204" pitchFamily="34" charset="0"/>
              <a:buChar char="•"/>
            </a:pPr>
            <a:r>
              <a:rPr lang="en-GB" sz="1400" b="1" dirty="0"/>
              <a:t>Salivation</a:t>
            </a:r>
            <a:r>
              <a:rPr lang="en-GB" sz="1400" dirty="0"/>
              <a:t>: 4/4 (No issues reported; normal saliva control).</a:t>
            </a:r>
          </a:p>
          <a:p>
            <a:pPr marL="1143000" lvl="2" indent="-228600">
              <a:buFont typeface="Arial" panose="020B0604020202020204" pitchFamily="34" charset="0"/>
              <a:buChar char="•"/>
            </a:pPr>
            <a:r>
              <a:rPr lang="en-GB" sz="1400" b="1" dirty="0"/>
              <a:t>Swallowing</a:t>
            </a:r>
            <a:r>
              <a:rPr lang="en-GB" sz="1400" dirty="0"/>
              <a:t>: 4/4 (No difficulty swallowing).</a:t>
            </a:r>
          </a:p>
          <a:p>
            <a:pPr marL="742950" lvl="1" indent="-285750">
              <a:buFont typeface="Arial" panose="020B0604020202020204" pitchFamily="34" charset="0"/>
              <a:buChar char="•"/>
            </a:pPr>
            <a:r>
              <a:rPr lang="en-GB" sz="1400" b="1" dirty="0"/>
              <a:t>Fine Motor Function</a:t>
            </a:r>
            <a:r>
              <a:rPr lang="en-GB" sz="1400" dirty="0"/>
              <a:t>:</a:t>
            </a:r>
          </a:p>
          <a:p>
            <a:pPr marL="1143000" lvl="2" indent="-228600">
              <a:buFont typeface="Arial" panose="020B0604020202020204" pitchFamily="34" charset="0"/>
              <a:buChar char="•"/>
            </a:pPr>
            <a:r>
              <a:rPr lang="en-GB" sz="1400" b="1" dirty="0"/>
              <a:t>Handwriting</a:t>
            </a:r>
            <a:r>
              <a:rPr lang="en-GB" sz="1400" dirty="0"/>
              <a:t>: 3/4 (Slight difficulty writing, especially when tired).</a:t>
            </a:r>
          </a:p>
          <a:p>
            <a:pPr marL="1143000" lvl="2" indent="-228600">
              <a:buFont typeface="Arial" panose="020B0604020202020204" pitchFamily="34" charset="0"/>
              <a:buChar char="•"/>
            </a:pPr>
            <a:r>
              <a:rPr lang="en-GB" sz="1400" b="1" dirty="0"/>
              <a:t>Cutting Food/Handling Utensils</a:t>
            </a:r>
            <a:r>
              <a:rPr lang="en-GB" sz="1400" dirty="0"/>
              <a:t>: 4/4 (Minor difficulty, but no need for assistance).</a:t>
            </a:r>
          </a:p>
          <a:p>
            <a:pPr marL="1143000" lvl="2" indent="-228600">
              <a:buFont typeface="Arial" panose="020B0604020202020204" pitchFamily="34" charset="0"/>
              <a:buChar char="•"/>
            </a:pPr>
            <a:r>
              <a:rPr lang="en-GB" sz="1400" b="1" dirty="0"/>
              <a:t>Dressing and Hygiene</a:t>
            </a:r>
            <a:r>
              <a:rPr lang="en-GB" sz="1400" dirty="0"/>
              <a:t>: 4/4 (Independent in personal care).</a:t>
            </a:r>
          </a:p>
          <a:p>
            <a:pPr marL="742950" lvl="1" indent="-285750">
              <a:buFont typeface="Arial" panose="020B0604020202020204" pitchFamily="34" charset="0"/>
              <a:buChar char="•"/>
            </a:pPr>
            <a:r>
              <a:rPr lang="en-GB" sz="1400" b="1" dirty="0"/>
              <a:t>Gross Motor Function</a:t>
            </a:r>
            <a:r>
              <a:rPr lang="en-GB" sz="1400" dirty="0"/>
              <a:t>:</a:t>
            </a:r>
          </a:p>
          <a:p>
            <a:pPr marL="1143000" lvl="2" indent="-228600">
              <a:buFont typeface="Arial" panose="020B0604020202020204" pitchFamily="34" charset="0"/>
              <a:buChar char="•"/>
            </a:pPr>
            <a:r>
              <a:rPr lang="en-GB" sz="1400" b="1" dirty="0"/>
              <a:t>Walking</a:t>
            </a:r>
            <a:r>
              <a:rPr lang="en-GB" sz="1400" dirty="0"/>
              <a:t>: 4/4 (Normal walking ability).</a:t>
            </a:r>
          </a:p>
          <a:p>
            <a:pPr marL="1143000" lvl="2" indent="-228600">
              <a:buFont typeface="Arial" panose="020B0604020202020204" pitchFamily="34" charset="0"/>
              <a:buChar char="•"/>
            </a:pPr>
            <a:r>
              <a:rPr lang="en-GB" sz="1400" b="1" dirty="0"/>
              <a:t>Climbing Stairs</a:t>
            </a:r>
            <a:r>
              <a:rPr lang="en-GB" sz="1400" dirty="0"/>
              <a:t>: 4/4 (No problems with stairs).</a:t>
            </a:r>
          </a:p>
          <a:p>
            <a:pPr marL="1143000" lvl="2" indent="-228600">
              <a:buFont typeface="Arial" panose="020B0604020202020204" pitchFamily="34" charset="0"/>
              <a:buChar char="•"/>
            </a:pPr>
            <a:r>
              <a:rPr lang="en-GB" sz="1400" b="1" dirty="0"/>
              <a:t>Turning in Bed</a:t>
            </a:r>
            <a:r>
              <a:rPr lang="en-GB" sz="1400" dirty="0"/>
              <a:t>: 4/4 (Able to turn in bed without difficulty).</a:t>
            </a:r>
          </a:p>
          <a:p>
            <a:pPr marL="742950" lvl="1" indent="-285750">
              <a:buFont typeface="Arial" panose="020B0604020202020204" pitchFamily="34" charset="0"/>
              <a:buChar char="•"/>
            </a:pPr>
            <a:r>
              <a:rPr lang="en-GB" sz="1400" b="1" dirty="0"/>
              <a:t>Respiratory Function</a:t>
            </a:r>
            <a:r>
              <a:rPr lang="en-GB" sz="1400" dirty="0"/>
              <a:t>:</a:t>
            </a:r>
          </a:p>
          <a:p>
            <a:pPr marL="1143000" lvl="2" indent="-228600">
              <a:buFont typeface="Arial" panose="020B0604020202020204" pitchFamily="34" charset="0"/>
              <a:buChar char="•"/>
            </a:pPr>
            <a:r>
              <a:rPr lang="en-GB" sz="1400" b="1" dirty="0" err="1"/>
              <a:t>Dyspnea</a:t>
            </a:r>
            <a:r>
              <a:rPr lang="en-GB" sz="1400" dirty="0"/>
              <a:t>: 4/4 (No shortness of breath).</a:t>
            </a:r>
          </a:p>
          <a:p>
            <a:pPr marL="1143000" lvl="2" indent="-228600">
              <a:buFont typeface="Arial" panose="020B0604020202020204" pitchFamily="34" charset="0"/>
              <a:buChar char="•"/>
            </a:pPr>
            <a:r>
              <a:rPr lang="en-GB" sz="1400" b="1" dirty="0" err="1"/>
              <a:t>Orthopnea</a:t>
            </a:r>
            <a:r>
              <a:rPr lang="en-GB" sz="1400" dirty="0"/>
              <a:t>: 4/4 (No breathing difficulty when lying down).</a:t>
            </a:r>
          </a:p>
          <a:p>
            <a:pPr marL="1143000" lvl="2" indent="-228600">
              <a:buFont typeface="Arial" panose="020B0604020202020204" pitchFamily="34" charset="0"/>
              <a:buChar char="•"/>
            </a:pPr>
            <a:r>
              <a:rPr lang="en-GB" sz="1400" b="1" dirty="0"/>
              <a:t>Respiratory Insufficiency</a:t>
            </a:r>
            <a:r>
              <a:rPr lang="en-GB" sz="1400" dirty="0"/>
              <a:t>: 4/4 (No ventilatory support needed).</a:t>
            </a:r>
          </a:p>
          <a:p>
            <a:pPr>
              <a:buFont typeface="Arial" panose="020B0604020202020204" pitchFamily="34" charset="0"/>
              <a:buChar char="•"/>
            </a:pPr>
            <a:r>
              <a:rPr lang="en-GB" sz="2000" b="1" dirty="0"/>
              <a:t>Total Score</a:t>
            </a:r>
            <a:r>
              <a:rPr lang="en-GB" sz="2000" dirty="0"/>
              <a:t>: </a:t>
            </a:r>
            <a:r>
              <a:rPr lang="en-GB" sz="2000" b="1" dirty="0"/>
              <a:t>42/48</a:t>
            </a:r>
            <a:endParaRPr lang="en-GB" sz="2000" dirty="0"/>
          </a:p>
          <a:p>
            <a:endParaRPr lang="en-SI" sz="2000" dirty="0"/>
          </a:p>
        </p:txBody>
      </p:sp>
    </p:spTree>
    <p:extLst>
      <p:ext uri="{BB962C8B-B14F-4D97-AF65-F5344CB8AC3E}">
        <p14:creationId xmlns:p14="http://schemas.microsoft.com/office/powerpoint/2010/main" val="1279626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5CDD5-7E2C-2B98-F4F1-69F057F8DE1E}"/>
              </a:ext>
            </a:extLst>
          </p:cNvPr>
          <p:cNvSpPr>
            <a:spLocks noGrp="1"/>
          </p:cNvSpPr>
          <p:nvPr>
            <p:ph type="title"/>
          </p:nvPr>
        </p:nvSpPr>
        <p:spPr/>
        <p:txBody>
          <a:bodyPr/>
          <a:lstStyle/>
          <a:p>
            <a:pPr algn="ctr"/>
            <a:r>
              <a:rPr lang="en-GB" dirty="0">
                <a:solidFill>
                  <a:srgbClr val="C00000"/>
                </a:solidFill>
              </a:rPr>
              <a:t>Case Study 1</a:t>
            </a:r>
            <a:endParaRPr lang="en-SI" dirty="0">
              <a:solidFill>
                <a:srgbClr val="C00000"/>
              </a:solidFill>
            </a:endParaRPr>
          </a:p>
        </p:txBody>
      </p:sp>
      <p:sp>
        <p:nvSpPr>
          <p:cNvPr id="3" name="Content Placeholder 2">
            <a:extLst>
              <a:ext uri="{FF2B5EF4-FFF2-40B4-BE49-F238E27FC236}">
                <a16:creationId xmlns:a16="http://schemas.microsoft.com/office/drawing/2014/main" id="{573FAAFD-68F3-AC19-F354-C1E3CBABB810}"/>
              </a:ext>
            </a:extLst>
          </p:cNvPr>
          <p:cNvSpPr>
            <a:spLocks noGrp="1"/>
          </p:cNvSpPr>
          <p:nvPr>
            <p:ph idx="1"/>
          </p:nvPr>
        </p:nvSpPr>
        <p:spPr>
          <a:xfrm>
            <a:off x="838200" y="1253331"/>
            <a:ext cx="10515600" cy="4351338"/>
          </a:xfrm>
        </p:spPr>
        <p:txBody>
          <a:bodyPr>
            <a:normAutofit fontScale="77500" lnSpcReduction="20000"/>
          </a:bodyPr>
          <a:lstStyle/>
          <a:p>
            <a:pPr marL="0" indent="0">
              <a:buNone/>
            </a:pPr>
            <a:endParaRPr lang="en-GB" dirty="0"/>
          </a:p>
          <a:p>
            <a:pPr>
              <a:buFont typeface="Arial" panose="020B0604020202020204" pitchFamily="34" charset="0"/>
              <a:buChar char="•"/>
            </a:pPr>
            <a:r>
              <a:rPr lang="en-GB" b="1" dirty="0"/>
              <a:t>Rationale for Scores</a:t>
            </a:r>
            <a:r>
              <a:rPr lang="en-GB" dirty="0"/>
              <a:t>:</a:t>
            </a:r>
          </a:p>
          <a:p>
            <a:pPr marL="742950" lvl="1" indent="-285750">
              <a:buFont typeface="Arial" panose="020B0604020202020204" pitchFamily="34" charset="0"/>
              <a:buChar char="•"/>
            </a:pPr>
            <a:r>
              <a:rPr lang="en-GB" b="1" dirty="0"/>
              <a:t>Bulbar Function</a:t>
            </a:r>
            <a:r>
              <a:rPr lang="en-GB" dirty="0"/>
              <a:t>: Minor speech disturbances are consistent with early-stage ALS. Normal salivation and swallowing scores reflect no apparent bulbar involvement beyond speech.</a:t>
            </a:r>
          </a:p>
          <a:p>
            <a:pPr marL="742950" lvl="1" indent="-285750">
              <a:buFont typeface="Arial" panose="020B0604020202020204" pitchFamily="34" charset="0"/>
              <a:buChar char="•"/>
            </a:pPr>
            <a:r>
              <a:rPr lang="en-GB" b="1" dirty="0"/>
              <a:t>Fine Motor Function</a:t>
            </a:r>
            <a:r>
              <a:rPr lang="en-GB" dirty="0"/>
              <a:t>: Slight handwriting difficulty indicates early involvement of fine motor skills, but no significant impact on cutting food or self-care.</a:t>
            </a:r>
          </a:p>
          <a:p>
            <a:pPr marL="742950" lvl="1" indent="-285750">
              <a:buFont typeface="Arial" panose="020B0604020202020204" pitchFamily="34" charset="0"/>
              <a:buChar char="•"/>
            </a:pPr>
            <a:r>
              <a:rPr lang="en-GB" b="1" dirty="0"/>
              <a:t>Gross Motor Function</a:t>
            </a:r>
            <a:r>
              <a:rPr lang="en-GB" dirty="0"/>
              <a:t>: Normal scores in walking, climbing stairs, and turning in bed indicate minimal impact on gross motor abilities.</a:t>
            </a:r>
          </a:p>
          <a:p>
            <a:pPr marL="742950" lvl="1" indent="-285750">
              <a:buFont typeface="Arial" panose="020B0604020202020204" pitchFamily="34" charset="0"/>
              <a:buChar char="•"/>
            </a:pPr>
            <a:r>
              <a:rPr lang="en-GB" b="1" dirty="0"/>
              <a:t>Respiratory Function</a:t>
            </a:r>
            <a:r>
              <a:rPr lang="en-GB" dirty="0"/>
              <a:t>: Normal respiratory scores are typical in early ALS, where breathing is usually not affected.</a:t>
            </a:r>
          </a:p>
          <a:p>
            <a:pPr marL="457200" lvl="1" indent="0">
              <a:buNone/>
            </a:pPr>
            <a:endParaRPr lang="en-GB" dirty="0"/>
          </a:p>
          <a:p>
            <a:pPr>
              <a:buFont typeface="Arial" panose="020B0604020202020204" pitchFamily="34" charset="0"/>
              <a:buChar char="•"/>
            </a:pPr>
            <a:r>
              <a:rPr lang="en-GB" b="1" dirty="0"/>
              <a:t>Key Considerations</a:t>
            </a:r>
            <a:r>
              <a:rPr lang="en-GB" dirty="0"/>
              <a:t>:</a:t>
            </a:r>
          </a:p>
          <a:p>
            <a:pPr marL="742950" lvl="1" indent="-285750">
              <a:buFont typeface="Arial" panose="020B0604020202020204" pitchFamily="34" charset="0"/>
              <a:buChar char="•"/>
            </a:pPr>
            <a:r>
              <a:rPr lang="en-GB" b="1" dirty="0"/>
              <a:t>Monitoring</a:t>
            </a:r>
            <a:r>
              <a:rPr lang="en-GB" dirty="0"/>
              <a:t>: Regular follow-up every 3 months to track progression, especially in speech and fine motor function.</a:t>
            </a:r>
          </a:p>
          <a:p>
            <a:pPr marL="742950" lvl="1" indent="-285750">
              <a:buFont typeface="Arial" panose="020B0604020202020204" pitchFamily="34" charset="0"/>
              <a:buChar char="•"/>
            </a:pPr>
            <a:r>
              <a:rPr lang="en-GB" b="1" dirty="0"/>
              <a:t>Interventions</a:t>
            </a:r>
            <a:r>
              <a:rPr lang="en-GB" dirty="0"/>
              <a:t>: Early engagement in physical and speech therapy can help maintain function.</a:t>
            </a:r>
          </a:p>
          <a:p>
            <a:pPr marL="742950" lvl="1" indent="-285750">
              <a:buFont typeface="Arial" panose="020B0604020202020204" pitchFamily="34" charset="0"/>
              <a:buChar char="•"/>
            </a:pPr>
            <a:r>
              <a:rPr lang="en-GB" b="1" dirty="0"/>
              <a:t>Patient Education</a:t>
            </a:r>
            <a:r>
              <a:rPr lang="en-GB" dirty="0"/>
              <a:t>: Importance of monitoring symptoms and maintaining physical activity.</a:t>
            </a:r>
          </a:p>
          <a:p>
            <a:endParaRPr lang="en-SI" dirty="0"/>
          </a:p>
        </p:txBody>
      </p:sp>
    </p:spTree>
    <p:extLst>
      <p:ext uri="{BB962C8B-B14F-4D97-AF65-F5344CB8AC3E}">
        <p14:creationId xmlns:p14="http://schemas.microsoft.com/office/powerpoint/2010/main" val="31314659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10942-B91D-21AC-EA4F-26D095851C1C}"/>
              </a:ext>
            </a:extLst>
          </p:cNvPr>
          <p:cNvSpPr>
            <a:spLocks noGrp="1"/>
          </p:cNvSpPr>
          <p:nvPr>
            <p:ph type="title"/>
          </p:nvPr>
        </p:nvSpPr>
        <p:spPr>
          <a:xfrm>
            <a:off x="838200" y="365126"/>
            <a:ext cx="10515600" cy="739280"/>
          </a:xfrm>
        </p:spPr>
        <p:txBody>
          <a:bodyPr/>
          <a:lstStyle/>
          <a:p>
            <a:pPr algn="ctr"/>
            <a:r>
              <a:rPr lang="en-GB" dirty="0">
                <a:solidFill>
                  <a:srgbClr val="C00000"/>
                </a:solidFill>
              </a:rPr>
              <a:t>Case Study 2</a:t>
            </a:r>
            <a:endParaRPr lang="en-SI" dirty="0">
              <a:solidFill>
                <a:srgbClr val="C00000"/>
              </a:solidFill>
            </a:endParaRPr>
          </a:p>
        </p:txBody>
      </p:sp>
      <p:sp>
        <p:nvSpPr>
          <p:cNvPr id="3" name="Content Placeholder 2">
            <a:extLst>
              <a:ext uri="{FF2B5EF4-FFF2-40B4-BE49-F238E27FC236}">
                <a16:creationId xmlns:a16="http://schemas.microsoft.com/office/drawing/2014/main" id="{01268DCD-2A7B-EBE1-4211-795A1DF5D532}"/>
              </a:ext>
            </a:extLst>
          </p:cNvPr>
          <p:cNvSpPr>
            <a:spLocks noGrp="1"/>
          </p:cNvSpPr>
          <p:nvPr>
            <p:ph idx="1"/>
          </p:nvPr>
        </p:nvSpPr>
        <p:spPr>
          <a:xfrm>
            <a:off x="838200" y="1104406"/>
            <a:ext cx="10918371" cy="5103462"/>
          </a:xfrm>
        </p:spPr>
        <p:txBody>
          <a:bodyPr>
            <a:normAutofit fontScale="55000" lnSpcReduction="20000"/>
          </a:bodyPr>
          <a:lstStyle/>
          <a:p>
            <a:pPr marL="0" indent="0">
              <a:buNone/>
            </a:pPr>
            <a:r>
              <a:rPr lang="en-GB" sz="3800" b="1" dirty="0"/>
              <a:t>Patient Profile</a:t>
            </a:r>
            <a:r>
              <a:rPr lang="en-GB" sz="3800" dirty="0"/>
              <a:t>:</a:t>
            </a:r>
          </a:p>
          <a:p>
            <a:pPr marL="457200" lvl="1" indent="0">
              <a:buNone/>
            </a:pPr>
            <a:r>
              <a:rPr lang="en-GB" sz="3800" i="1" dirty="0"/>
              <a:t>60-year-old female reports progressive limb weakness, difficulty lifting objects, occasional choking when drinking, mild </a:t>
            </a:r>
            <a:r>
              <a:rPr lang="en-GB" sz="3800" i="1" dirty="0" err="1"/>
              <a:t>dyspnea</a:t>
            </a:r>
            <a:r>
              <a:rPr lang="en-GB" sz="3800" i="1" dirty="0"/>
              <a:t> on exertion. Diagnosed with ALS 18 months ago, gradual decline noted over the last 6 months. Uses a walker for mobility.</a:t>
            </a:r>
          </a:p>
          <a:p>
            <a:pPr marL="457200" lvl="1" indent="0">
              <a:buNone/>
            </a:pPr>
            <a:endParaRPr lang="en-GB" sz="3800" i="1" dirty="0"/>
          </a:p>
          <a:p>
            <a:pPr marL="0" indent="0">
              <a:buNone/>
            </a:pPr>
            <a:r>
              <a:rPr lang="en-GB" sz="3800" b="1" dirty="0"/>
              <a:t>Assessment Domains</a:t>
            </a:r>
            <a:r>
              <a:rPr lang="en-GB" sz="3800" dirty="0"/>
              <a:t>:</a:t>
            </a:r>
          </a:p>
          <a:p>
            <a:pPr marL="742950" lvl="1" indent="-285750">
              <a:buFont typeface="Arial" panose="020B0604020202020204" pitchFamily="34" charset="0"/>
              <a:buChar char="•"/>
            </a:pPr>
            <a:r>
              <a:rPr lang="en-GB" sz="3800" b="1" dirty="0"/>
              <a:t>Bulbar Function</a:t>
            </a:r>
            <a:r>
              <a:rPr lang="en-GB" sz="3800" dirty="0"/>
              <a:t>: Noticeable speech slurring; occasional choking during meals.</a:t>
            </a:r>
          </a:p>
          <a:p>
            <a:pPr marL="742950" lvl="1" indent="-285750">
              <a:buFont typeface="Arial" panose="020B0604020202020204" pitchFamily="34" charset="0"/>
              <a:buChar char="•"/>
            </a:pPr>
            <a:r>
              <a:rPr lang="en-GB" sz="3800" b="1" dirty="0"/>
              <a:t>Fine Motor Function</a:t>
            </a:r>
            <a:r>
              <a:rPr lang="en-GB" sz="3800" dirty="0"/>
              <a:t>: Unable to write legibly; needs help cutting food.</a:t>
            </a:r>
          </a:p>
          <a:p>
            <a:pPr marL="742950" lvl="1" indent="-285750">
              <a:buFont typeface="Arial" panose="020B0604020202020204" pitchFamily="34" charset="0"/>
              <a:buChar char="•"/>
            </a:pPr>
            <a:r>
              <a:rPr lang="en-GB" sz="3800" b="1" dirty="0"/>
              <a:t>Gross Motor Function</a:t>
            </a:r>
            <a:r>
              <a:rPr lang="en-GB" sz="3800" dirty="0"/>
              <a:t>: Can walk short distances with a walker; needs assistance climbing stairs; has difficulty turning in bed.</a:t>
            </a:r>
          </a:p>
          <a:p>
            <a:pPr marL="742950" lvl="1" indent="-285750">
              <a:buFont typeface="Arial" panose="020B0604020202020204" pitchFamily="34" charset="0"/>
              <a:buChar char="•"/>
            </a:pPr>
            <a:r>
              <a:rPr lang="en-GB" sz="3800" b="1" dirty="0"/>
              <a:t>Respiratory Function</a:t>
            </a:r>
            <a:r>
              <a:rPr lang="en-GB" sz="3800" dirty="0"/>
              <a:t>: Mild </a:t>
            </a:r>
            <a:r>
              <a:rPr lang="en-GB" sz="3800" dirty="0" err="1"/>
              <a:t>dyspnea</a:t>
            </a:r>
            <a:r>
              <a:rPr lang="en-GB" sz="3800" dirty="0"/>
              <a:t> on exertion; no need for ventilatory support yet.</a:t>
            </a:r>
          </a:p>
          <a:p>
            <a:pPr marL="742950" lvl="1" indent="-285750">
              <a:buFont typeface="Arial" panose="020B0604020202020204" pitchFamily="34" charset="0"/>
              <a:buChar char="•"/>
            </a:pPr>
            <a:endParaRPr lang="en-GB" sz="3800" dirty="0"/>
          </a:p>
          <a:p>
            <a:pPr marL="0" indent="0">
              <a:buNone/>
            </a:pPr>
            <a:r>
              <a:rPr lang="en-GB" sz="3800" b="1" dirty="0"/>
              <a:t>Instructions for Students</a:t>
            </a:r>
            <a:r>
              <a:rPr lang="en-GB" sz="3800" dirty="0"/>
              <a:t>:</a:t>
            </a:r>
          </a:p>
          <a:p>
            <a:pPr>
              <a:buFont typeface="Arial" panose="020B0604020202020204" pitchFamily="34" charset="0"/>
              <a:buChar char="•"/>
            </a:pPr>
            <a:r>
              <a:rPr lang="en-GB" sz="3800" dirty="0"/>
              <a:t>Score each domain for this patient using the ALSFRS-R scale.</a:t>
            </a:r>
          </a:p>
          <a:p>
            <a:pPr>
              <a:buFont typeface="Arial" panose="020B0604020202020204" pitchFamily="34" charset="0"/>
              <a:buChar char="•"/>
            </a:pPr>
            <a:r>
              <a:rPr lang="en-GB" sz="3800" dirty="0"/>
              <a:t>Identify key areas of concern and suggest potential interventions to improve quality of life and manage symptoms.</a:t>
            </a:r>
          </a:p>
          <a:p>
            <a:endParaRPr lang="en-SI" dirty="0"/>
          </a:p>
        </p:txBody>
      </p:sp>
    </p:spTree>
    <p:extLst>
      <p:ext uri="{BB962C8B-B14F-4D97-AF65-F5344CB8AC3E}">
        <p14:creationId xmlns:p14="http://schemas.microsoft.com/office/powerpoint/2010/main" val="974346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D049A-9849-67E4-455D-1CBE894C5BC6}"/>
              </a:ext>
            </a:extLst>
          </p:cNvPr>
          <p:cNvSpPr>
            <a:spLocks noGrp="1"/>
          </p:cNvSpPr>
          <p:nvPr>
            <p:ph type="title"/>
          </p:nvPr>
        </p:nvSpPr>
        <p:spPr/>
        <p:txBody>
          <a:bodyPr/>
          <a:lstStyle/>
          <a:p>
            <a:pPr algn="ctr"/>
            <a:r>
              <a:rPr lang="en-GB" dirty="0">
                <a:solidFill>
                  <a:srgbClr val="C00000"/>
                </a:solidFill>
              </a:rPr>
              <a:t>Objectives of the Lecture</a:t>
            </a:r>
            <a:endParaRPr lang="en-SI" dirty="0">
              <a:solidFill>
                <a:srgbClr val="C00000"/>
              </a:solidFill>
            </a:endParaRPr>
          </a:p>
        </p:txBody>
      </p:sp>
      <p:sp>
        <p:nvSpPr>
          <p:cNvPr id="3" name="Content Placeholder 2">
            <a:extLst>
              <a:ext uri="{FF2B5EF4-FFF2-40B4-BE49-F238E27FC236}">
                <a16:creationId xmlns:a16="http://schemas.microsoft.com/office/drawing/2014/main" id="{4F57ED7C-4769-5475-A34A-9049E23D95CA}"/>
              </a:ext>
            </a:extLst>
          </p:cNvPr>
          <p:cNvSpPr>
            <a:spLocks noGrp="1"/>
          </p:cNvSpPr>
          <p:nvPr>
            <p:ph idx="1"/>
          </p:nvPr>
        </p:nvSpPr>
        <p:spPr>
          <a:xfrm>
            <a:off x="838200" y="1534679"/>
            <a:ext cx="10515600" cy="4351338"/>
          </a:xfrm>
        </p:spPr>
        <p:txBody>
          <a:bodyPr/>
          <a:lstStyle/>
          <a:p>
            <a:pPr marL="0" indent="0">
              <a:buNone/>
            </a:pPr>
            <a:r>
              <a:rPr lang="en-GB" b="1" dirty="0"/>
              <a:t>The student should:</a:t>
            </a:r>
          </a:p>
          <a:p>
            <a:endParaRPr lang="en-GB" dirty="0"/>
          </a:p>
          <a:p>
            <a:r>
              <a:rPr lang="en-GB" dirty="0"/>
              <a:t>Understand the structure and purpose of the ALSFRS-R and Appel ALS Score.</a:t>
            </a:r>
          </a:p>
          <a:p>
            <a:r>
              <a:rPr lang="en-GB" dirty="0"/>
              <a:t>Learn how to apply these scales in assessing ALS progression.</a:t>
            </a:r>
          </a:p>
          <a:p>
            <a:r>
              <a:rPr lang="en-GB" dirty="0"/>
              <a:t>Compare the strengths and limitations of each scale.</a:t>
            </a:r>
          </a:p>
          <a:p>
            <a:r>
              <a:rPr lang="en-GB" dirty="0"/>
              <a:t>Gain practical skills through case-based examples.</a:t>
            </a:r>
          </a:p>
          <a:p>
            <a:r>
              <a:rPr lang="en-GB" dirty="0"/>
              <a:t>Recognize the clinical relevance of these scales in patient management.</a:t>
            </a:r>
          </a:p>
          <a:p>
            <a:endParaRPr lang="en-SI" dirty="0"/>
          </a:p>
        </p:txBody>
      </p:sp>
    </p:spTree>
    <p:extLst>
      <p:ext uri="{BB962C8B-B14F-4D97-AF65-F5344CB8AC3E}">
        <p14:creationId xmlns:p14="http://schemas.microsoft.com/office/powerpoint/2010/main" val="1028514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5364B-C067-4E7F-4796-CD7937E83542}"/>
              </a:ext>
            </a:extLst>
          </p:cNvPr>
          <p:cNvSpPr>
            <a:spLocks noGrp="1"/>
          </p:cNvSpPr>
          <p:nvPr>
            <p:ph type="title"/>
          </p:nvPr>
        </p:nvSpPr>
        <p:spPr>
          <a:xfrm>
            <a:off x="838200" y="365126"/>
            <a:ext cx="10515600" cy="466148"/>
          </a:xfrm>
        </p:spPr>
        <p:txBody>
          <a:bodyPr>
            <a:normAutofit fontScale="90000"/>
          </a:bodyPr>
          <a:lstStyle/>
          <a:p>
            <a:pPr algn="ctr"/>
            <a:r>
              <a:rPr lang="en-GB" dirty="0">
                <a:solidFill>
                  <a:srgbClr val="C00000"/>
                </a:solidFill>
              </a:rPr>
              <a:t>Case Study 2</a:t>
            </a:r>
            <a:endParaRPr lang="en-SI" dirty="0">
              <a:solidFill>
                <a:srgbClr val="C00000"/>
              </a:solidFill>
            </a:endParaRPr>
          </a:p>
        </p:txBody>
      </p:sp>
      <p:sp>
        <p:nvSpPr>
          <p:cNvPr id="3" name="Content Placeholder 2">
            <a:extLst>
              <a:ext uri="{FF2B5EF4-FFF2-40B4-BE49-F238E27FC236}">
                <a16:creationId xmlns:a16="http://schemas.microsoft.com/office/drawing/2014/main" id="{CF2AE461-586C-F14F-F651-750D3517C200}"/>
              </a:ext>
            </a:extLst>
          </p:cNvPr>
          <p:cNvSpPr>
            <a:spLocks noGrp="1"/>
          </p:cNvSpPr>
          <p:nvPr>
            <p:ph idx="1"/>
          </p:nvPr>
        </p:nvSpPr>
        <p:spPr>
          <a:xfrm>
            <a:off x="320634" y="831274"/>
            <a:ext cx="11033166" cy="5391397"/>
          </a:xfrm>
        </p:spPr>
        <p:txBody>
          <a:bodyPr>
            <a:normAutofit fontScale="85000" lnSpcReduction="20000"/>
          </a:bodyPr>
          <a:lstStyle/>
          <a:p>
            <a:pPr marL="457200" lvl="1" indent="0">
              <a:buNone/>
            </a:pPr>
            <a:endParaRPr lang="en-GB" dirty="0"/>
          </a:p>
          <a:p>
            <a:pPr marL="0" indent="0">
              <a:buNone/>
            </a:pPr>
            <a:r>
              <a:rPr lang="en-GB" b="1" dirty="0"/>
              <a:t>Expected ALSFRS-R Scores</a:t>
            </a:r>
            <a:r>
              <a:rPr lang="en-GB" dirty="0"/>
              <a:t>:</a:t>
            </a:r>
          </a:p>
          <a:p>
            <a:pPr marL="742950" lvl="1" indent="-285750">
              <a:buFont typeface="Arial" panose="020B0604020202020204" pitchFamily="34" charset="0"/>
              <a:buChar char="•"/>
            </a:pPr>
            <a:r>
              <a:rPr lang="en-GB" b="1" dirty="0"/>
              <a:t>Bulbar Function</a:t>
            </a:r>
            <a:r>
              <a:rPr lang="en-GB" dirty="0"/>
              <a:t>:</a:t>
            </a:r>
          </a:p>
          <a:p>
            <a:pPr marL="1143000" lvl="2" indent="-228600">
              <a:buFont typeface="Arial" panose="020B0604020202020204" pitchFamily="34" charset="0"/>
              <a:buChar char="•"/>
            </a:pPr>
            <a:r>
              <a:rPr lang="en-GB" b="1" dirty="0"/>
              <a:t>Speech</a:t>
            </a:r>
            <a:r>
              <a:rPr lang="en-GB" dirty="0"/>
              <a:t>: 2/4 (Noticeable slurring, but intelligible with repetition).</a:t>
            </a:r>
          </a:p>
          <a:p>
            <a:pPr marL="1143000" lvl="2" indent="-228600">
              <a:buFont typeface="Arial" panose="020B0604020202020204" pitchFamily="34" charset="0"/>
              <a:buChar char="•"/>
            </a:pPr>
            <a:r>
              <a:rPr lang="en-GB" b="1" dirty="0"/>
              <a:t>Salivation</a:t>
            </a:r>
            <a:r>
              <a:rPr lang="en-GB" dirty="0"/>
              <a:t>: 3/4 (Slightly excessive saliva; occasional drooling).</a:t>
            </a:r>
          </a:p>
          <a:p>
            <a:pPr marL="1143000" lvl="2" indent="-228600">
              <a:buFont typeface="Arial" panose="020B0604020202020204" pitchFamily="34" charset="0"/>
              <a:buChar char="•"/>
            </a:pPr>
            <a:r>
              <a:rPr lang="en-GB" b="1" dirty="0"/>
              <a:t>Swallowing</a:t>
            </a:r>
            <a:r>
              <a:rPr lang="en-GB" dirty="0"/>
              <a:t>: 2/4 (Occasional choking, dietary consistency changes needed).</a:t>
            </a:r>
          </a:p>
          <a:p>
            <a:pPr marL="742950" lvl="1" indent="-285750">
              <a:buFont typeface="Arial" panose="020B0604020202020204" pitchFamily="34" charset="0"/>
              <a:buChar char="•"/>
            </a:pPr>
            <a:r>
              <a:rPr lang="en-GB" b="1" dirty="0"/>
              <a:t>Fine Motor Function</a:t>
            </a:r>
            <a:r>
              <a:rPr lang="en-GB" dirty="0"/>
              <a:t>:</a:t>
            </a:r>
          </a:p>
          <a:p>
            <a:pPr marL="1143000" lvl="2" indent="-228600">
              <a:buFont typeface="Arial" panose="020B0604020202020204" pitchFamily="34" charset="0"/>
              <a:buChar char="•"/>
            </a:pPr>
            <a:r>
              <a:rPr lang="en-GB" b="1" dirty="0"/>
              <a:t>Handwriting</a:t>
            </a:r>
            <a:r>
              <a:rPr lang="en-GB" dirty="0"/>
              <a:t>: 1/4 (Severe difficulty writing, most words illegible).</a:t>
            </a:r>
          </a:p>
          <a:p>
            <a:pPr marL="1143000" lvl="2" indent="-228600">
              <a:buFont typeface="Arial" panose="020B0604020202020204" pitchFamily="34" charset="0"/>
              <a:buChar char="•"/>
            </a:pPr>
            <a:r>
              <a:rPr lang="en-GB" b="1" dirty="0"/>
              <a:t>Cutting Food/Handling Utensils</a:t>
            </a:r>
            <a:r>
              <a:rPr lang="en-GB" dirty="0"/>
              <a:t>: 2/4 (Can cut some food but needs assistance; uses adaptive utensils).</a:t>
            </a:r>
          </a:p>
          <a:p>
            <a:pPr marL="1143000" lvl="2" indent="-228600">
              <a:buFont typeface="Arial" panose="020B0604020202020204" pitchFamily="34" charset="0"/>
              <a:buChar char="•"/>
            </a:pPr>
            <a:r>
              <a:rPr lang="en-GB" b="1" dirty="0"/>
              <a:t>Dressing and Hygiene</a:t>
            </a:r>
            <a:r>
              <a:rPr lang="en-GB" dirty="0"/>
              <a:t>: 2/4 (Requires intermittent help, particularly with dressing).</a:t>
            </a:r>
          </a:p>
          <a:p>
            <a:pPr marL="742950" lvl="1" indent="-285750">
              <a:buFont typeface="Arial" panose="020B0604020202020204" pitchFamily="34" charset="0"/>
              <a:buChar char="•"/>
            </a:pPr>
            <a:r>
              <a:rPr lang="en-GB" b="1" dirty="0"/>
              <a:t>Gross Motor Function</a:t>
            </a:r>
            <a:r>
              <a:rPr lang="en-GB" dirty="0"/>
              <a:t>:</a:t>
            </a:r>
          </a:p>
          <a:p>
            <a:pPr marL="1143000" lvl="2" indent="-228600">
              <a:buFont typeface="Arial" panose="020B0604020202020204" pitchFamily="34" charset="0"/>
              <a:buChar char="•"/>
            </a:pPr>
            <a:r>
              <a:rPr lang="en-GB" b="1" dirty="0"/>
              <a:t>Walking</a:t>
            </a:r>
            <a:r>
              <a:rPr lang="en-GB" dirty="0"/>
              <a:t>: 2/4 (Requires walker for stability and assistance).</a:t>
            </a:r>
          </a:p>
          <a:p>
            <a:pPr marL="1143000" lvl="2" indent="-228600">
              <a:buFont typeface="Arial" panose="020B0604020202020204" pitchFamily="34" charset="0"/>
              <a:buChar char="•"/>
            </a:pPr>
            <a:r>
              <a:rPr lang="en-GB" b="1" dirty="0"/>
              <a:t>Climbing Stairs</a:t>
            </a:r>
            <a:r>
              <a:rPr lang="en-GB" dirty="0"/>
              <a:t>: 2/4 (Needs assistance; uses handrails and help).</a:t>
            </a:r>
          </a:p>
          <a:p>
            <a:pPr marL="1143000" lvl="2" indent="-228600">
              <a:buFont typeface="Arial" panose="020B0604020202020204" pitchFamily="34" charset="0"/>
              <a:buChar char="•"/>
            </a:pPr>
            <a:r>
              <a:rPr lang="en-GB" b="1" dirty="0"/>
              <a:t>Turning in Bed</a:t>
            </a:r>
            <a:r>
              <a:rPr lang="en-GB" dirty="0"/>
              <a:t>: 2/4 (Can turn with difficulty, occasional help needed).</a:t>
            </a:r>
          </a:p>
          <a:p>
            <a:pPr marL="742950" lvl="1" indent="-285750">
              <a:buFont typeface="Arial" panose="020B0604020202020204" pitchFamily="34" charset="0"/>
              <a:buChar char="•"/>
            </a:pPr>
            <a:r>
              <a:rPr lang="en-GB" b="1" dirty="0"/>
              <a:t>Respiratory Function</a:t>
            </a:r>
            <a:r>
              <a:rPr lang="en-GB" dirty="0"/>
              <a:t>:</a:t>
            </a:r>
          </a:p>
          <a:p>
            <a:pPr marL="1143000" lvl="2" indent="-228600">
              <a:buFont typeface="Arial" panose="020B0604020202020204" pitchFamily="34" charset="0"/>
              <a:buChar char="•"/>
            </a:pPr>
            <a:r>
              <a:rPr lang="en-GB" b="1" dirty="0" err="1"/>
              <a:t>Dyspnea</a:t>
            </a:r>
            <a:r>
              <a:rPr lang="en-GB" dirty="0"/>
              <a:t>: 2/4 (Shortness of breath with minimal exertion).</a:t>
            </a:r>
          </a:p>
          <a:p>
            <a:pPr marL="1143000" lvl="2" indent="-228600">
              <a:buFont typeface="Arial" panose="020B0604020202020204" pitchFamily="34" charset="0"/>
              <a:buChar char="•"/>
            </a:pPr>
            <a:r>
              <a:rPr lang="en-GB" b="1" dirty="0" err="1"/>
              <a:t>Orthopnea</a:t>
            </a:r>
            <a:r>
              <a:rPr lang="en-GB" dirty="0"/>
              <a:t>: 3/4 (Slight difficulty; uses two pillows at night).</a:t>
            </a:r>
          </a:p>
          <a:p>
            <a:pPr marL="1143000" lvl="2" indent="-228600">
              <a:buFont typeface="Arial" panose="020B0604020202020204" pitchFamily="34" charset="0"/>
              <a:buChar char="•"/>
            </a:pPr>
            <a:r>
              <a:rPr lang="en-GB" b="1" dirty="0"/>
              <a:t>Respiratory Insufficiency</a:t>
            </a:r>
            <a:r>
              <a:rPr lang="en-GB" dirty="0"/>
              <a:t>: 4/4 (No need for ventilatory support yet).</a:t>
            </a:r>
          </a:p>
          <a:p>
            <a:pPr marL="0" indent="0">
              <a:buNone/>
            </a:pPr>
            <a:r>
              <a:rPr lang="en-GB" b="1" dirty="0"/>
              <a:t>Total Score</a:t>
            </a:r>
            <a:r>
              <a:rPr lang="en-GB" dirty="0"/>
              <a:t>: </a:t>
            </a:r>
            <a:r>
              <a:rPr lang="en-GB" b="1" dirty="0"/>
              <a:t>34/48</a:t>
            </a:r>
            <a:endParaRPr lang="en-GB" dirty="0"/>
          </a:p>
          <a:p>
            <a:endParaRPr lang="en-SI" dirty="0"/>
          </a:p>
        </p:txBody>
      </p:sp>
    </p:spTree>
    <p:extLst>
      <p:ext uri="{BB962C8B-B14F-4D97-AF65-F5344CB8AC3E}">
        <p14:creationId xmlns:p14="http://schemas.microsoft.com/office/powerpoint/2010/main" val="1447542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5364B-C067-4E7F-4796-CD7937E83542}"/>
              </a:ext>
            </a:extLst>
          </p:cNvPr>
          <p:cNvSpPr>
            <a:spLocks noGrp="1"/>
          </p:cNvSpPr>
          <p:nvPr>
            <p:ph type="title"/>
          </p:nvPr>
        </p:nvSpPr>
        <p:spPr/>
        <p:txBody>
          <a:bodyPr>
            <a:normAutofit/>
          </a:bodyPr>
          <a:lstStyle/>
          <a:p>
            <a:pPr algn="ctr"/>
            <a:r>
              <a:rPr lang="en-GB" dirty="0">
                <a:solidFill>
                  <a:srgbClr val="C00000"/>
                </a:solidFill>
              </a:rPr>
              <a:t>Case Study 2</a:t>
            </a:r>
            <a:endParaRPr lang="en-SI" dirty="0">
              <a:solidFill>
                <a:srgbClr val="C00000"/>
              </a:solidFill>
            </a:endParaRPr>
          </a:p>
        </p:txBody>
      </p:sp>
      <p:sp>
        <p:nvSpPr>
          <p:cNvPr id="3" name="Content Placeholder 2">
            <a:extLst>
              <a:ext uri="{FF2B5EF4-FFF2-40B4-BE49-F238E27FC236}">
                <a16:creationId xmlns:a16="http://schemas.microsoft.com/office/drawing/2014/main" id="{CF2AE461-586C-F14F-F651-750D3517C200}"/>
              </a:ext>
            </a:extLst>
          </p:cNvPr>
          <p:cNvSpPr>
            <a:spLocks noGrp="1"/>
          </p:cNvSpPr>
          <p:nvPr>
            <p:ph idx="1"/>
          </p:nvPr>
        </p:nvSpPr>
        <p:spPr>
          <a:xfrm>
            <a:off x="838200" y="1479261"/>
            <a:ext cx="10515600" cy="4351338"/>
          </a:xfrm>
        </p:spPr>
        <p:txBody>
          <a:bodyPr>
            <a:normAutofit fontScale="77500" lnSpcReduction="20000"/>
          </a:bodyPr>
          <a:lstStyle/>
          <a:p>
            <a:pPr marL="0" indent="0">
              <a:buNone/>
            </a:pPr>
            <a:r>
              <a:rPr lang="en-GB" b="1" dirty="0"/>
              <a:t>Rationale for Scores</a:t>
            </a:r>
            <a:r>
              <a:rPr lang="en-GB" dirty="0"/>
              <a:t>:</a:t>
            </a:r>
          </a:p>
          <a:p>
            <a:pPr marL="742950" lvl="1" indent="-285750">
              <a:buFont typeface="Arial" panose="020B0604020202020204" pitchFamily="34" charset="0"/>
              <a:buChar char="•"/>
            </a:pPr>
            <a:r>
              <a:rPr lang="en-GB" b="1" dirty="0"/>
              <a:t>Bulbar Function</a:t>
            </a:r>
            <a:r>
              <a:rPr lang="en-GB" dirty="0"/>
              <a:t>: Speech difficulties and occasional choking are typical of mid-stage ALS. Slight salivation issues are also noted.</a:t>
            </a:r>
          </a:p>
          <a:p>
            <a:pPr marL="742950" lvl="1" indent="-285750">
              <a:buFont typeface="Arial" panose="020B0604020202020204" pitchFamily="34" charset="0"/>
              <a:buChar char="•"/>
            </a:pPr>
            <a:r>
              <a:rPr lang="en-GB" b="1" dirty="0"/>
              <a:t>Fine Motor Function</a:t>
            </a:r>
            <a:r>
              <a:rPr lang="en-GB" dirty="0"/>
              <a:t>: Significant impairment in writing and utensil use, requiring adaptive strategies. Dressing independence is partially compromised.</a:t>
            </a:r>
          </a:p>
          <a:p>
            <a:pPr marL="742950" lvl="1" indent="-285750">
              <a:buFont typeface="Arial" panose="020B0604020202020204" pitchFamily="34" charset="0"/>
              <a:buChar char="•"/>
            </a:pPr>
            <a:r>
              <a:rPr lang="en-GB" b="1" dirty="0"/>
              <a:t>Gross Motor Function</a:t>
            </a:r>
            <a:r>
              <a:rPr lang="en-GB" dirty="0"/>
              <a:t>: Walker dependency and need for assistance in climbing stairs and bed turning indicate mid-stage mobility decline.</a:t>
            </a:r>
          </a:p>
          <a:p>
            <a:pPr marL="742950" lvl="1" indent="-285750">
              <a:buFont typeface="Arial" panose="020B0604020202020204" pitchFamily="34" charset="0"/>
              <a:buChar char="•"/>
            </a:pPr>
            <a:r>
              <a:rPr lang="en-GB" b="1" dirty="0"/>
              <a:t>Respiratory Function</a:t>
            </a:r>
            <a:r>
              <a:rPr lang="en-GB" dirty="0"/>
              <a:t>: Early signs of respiratory involvement with </a:t>
            </a:r>
            <a:r>
              <a:rPr lang="en-GB" dirty="0" err="1"/>
              <a:t>dyspnea</a:t>
            </a:r>
            <a:r>
              <a:rPr lang="en-GB" dirty="0"/>
              <a:t> on exertion but no need for ventilatory support.</a:t>
            </a:r>
          </a:p>
          <a:p>
            <a:pPr marL="457200" lvl="1" indent="0">
              <a:buNone/>
            </a:pPr>
            <a:endParaRPr lang="en-GB" dirty="0"/>
          </a:p>
          <a:p>
            <a:pPr marL="0" indent="0">
              <a:buNone/>
            </a:pPr>
            <a:r>
              <a:rPr lang="en-GB" b="1" dirty="0"/>
              <a:t>Key Considerations</a:t>
            </a:r>
            <a:r>
              <a:rPr lang="en-GB" dirty="0"/>
              <a:t>:</a:t>
            </a:r>
          </a:p>
          <a:p>
            <a:pPr marL="742950" lvl="1" indent="-285750">
              <a:buFont typeface="Arial" panose="020B0604020202020204" pitchFamily="34" charset="0"/>
              <a:buChar char="•"/>
            </a:pPr>
            <a:r>
              <a:rPr lang="en-GB" b="1" dirty="0"/>
              <a:t>Interventions</a:t>
            </a:r>
            <a:r>
              <a:rPr lang="en-GB" dirty="0"/>
              <a:t>: Use of assistive devices for mobility and eating, modifications to the home environment for safety.</a:t>
            </a:r>
          </a:p>
          <a:p>
            <a:pPr marL="742950" lvl="1" indent="-285750">
              <a:buFont typeface="Arial" panose="020B0604020202020204" pitchFamily="34" charset="0"/>
              <a:buChar char="•"/>
            </a:pPr>
            <a:r>
              <a:rPr lang="en-GB" b="1" dirty="0"/>
              <a:t>Monitoring</a:t>
            </a:r>
            <a:r>
              <a:rPr lang="en-GB" dirty="0"/>
              <a:t>: Close monitoring of respiratory function to anticipate the need for non-invasive ventilation.</a:t>
            </a:r>
          </a:p>
          <a:p>
            <a:pPr marL="742950" lvl="1" indent="-285750">
              <a:buFont typeface="Arial" panose="020B0604020202020204" pitchFamily="34" charset="0"/>
              <a:buChar char="•"/>
            </a:pPr>
            <a:r>
              <a:rPr lang="en-GB" b="1" dirty="0"/>
              <a:t>Multidisciplinary Approach</a:t>
            </a:r>
            <a:r>
              <a:rPr lang="en-GB" dirty="0"/>
              <a:t>: Involvement of a neurologist, occupational therapist, respiratory therapist, and speech-language pathologist.</a:t>
            </a:r>
          </a:p>
          <a:p>
            <a:endParaRPr lang="en-SI" dirty="0"/>
          </a:p>
        </p:txBody>
      </p:sp>
    </p:spTree>
    <p:extLst>
      <p:ext uri="{BB962C8B-B14F-4D97-AF65-F5344CB8AC3E}">
        <p14:creationId xmlns:p14="http://schemas.microsoft.com/office/powerpoint/2010/main" val="1159196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C1647-3838-C131-BCBB-34F0AA2B91C6}"/>
              </a:ext>
            </a:extLst>
          </p:cNvPr>
          <p:cNvSpPr>
            <a:spLocks noGrp="1"/>
          </p:cNvSpPr>
          <p:nvPr>
            <p:ph type="title"/>
          </p:nvPr>
        </p:nvSpPr>
        <p:spPr>
          <a:xfrm>
            <a:off x="838200" y="0"/>
            <a:ext cx="10515600" cy="1325563"/>
          </a:xfrm>
        </p:spPr>
        <p:txBody>
          <a:bodyPr>
            <a:normAutofit/>
          </a:bodyPr>
          <a:lstStyle/>
          <a:p>
            <a:pPr algn="ctr"/>
            <a:r>
              <a:rPr lang="en-GB" dirty="0">
                <a:solidFill>
                  <a:srgbClr val="C00000"/>
                </a:solidFill>
              </a:rPr>
              <a:t>Case Study 3</a:t>
            </a:r>
            <a:endParaRPr lang="en-SI" dirty="0">
              <a:solidFill>
                <a:srgbClr val="C00000"/>
              </a:solidFill>
            </a:endParaRPr>
          </a:p>
        </p:txBody>
      </p:sp>
      <p:sp>
        <p:nvSpPr>
          <p:cNvPr id="3" name="Content Placeholder 2">
            <a:extLst>
              <a:ext uri="{FF2B5EF4-FFF2-40B4-BE49-F238E27FC236}">
                <a16:creationId xmlns:a16="http://schemas.microsoft.com/office/drawing/2014/main" id="{695EE660-59C5-A15B-BC33-9DBDB05B9905}"/>
              </a:ext>
            </a:extLst>
          </p:cNvPr>
          <p:cNvSpPr>
            <a:spLocks noGrp="1"/>
          </p:cNvSpPr>
          <p:nvPr>
            <p:ph idx="1"/>
          </p:nvPr>
        </p:nvSpPr>
        <p:spPr>
          <a:xfrm>
            <a:off x="322612" y="1016721"/>
            <a:ext cx="11546775" cy="4824557"/>
          </a:xfrm>
        </p:spPr>
        <p:txBody>
          <a:bodyPr>
            <a:normAutofit fontScale="85000" lnSpcReduction="10000"/>
          </a:bodyPr>
          <a:lstStyle/>
          <a:p>
            <a:pPr marL="0" indent="0">
              <a:buNone/>
            </a:pPr>
            <a:r>
              <a:rPr lang="en-GB" sz="2600" b="1" dirty="0"/>
              <a:t>Patient Profile</a:t>
            </a:r>
            <a:r>
              <a:rPr lang="en-GB" sz="2600" dirty="0"/>
              <a:t>: </a:t>
            </a:r>
            <a:r>
              <a:rPr lang="en-GB" sz="2600" i="1" dirty="0"/>
              <a:t>68-year-old male has severe muscle atrophy, is non-verbal, relies on non-invasive ventilation, fully dependent on caregivers for all daily activities, including feeding and hygiene. Diagnosed 4 years ago, rapid progression in the last 6 months. Multiple hospitalizations due to respiratory infections.</a:t>
            </a:r>
          </a:p>
          <a:p>
            <a:pPr marL="0" indent="0">
              <a:buNone/>
            </a:pPr>
            <a:endParaRPr lang="en-GB" sz="2600" dirty="0"/>
          </a:p>
          <a:p>
            <a:pPr marL="0" indent="0">
              <a:buNone/>
            </a:pPr>
            <a:r>
              <a:rPr lang="en-GB" sz="2600" b="1" dirty="0"/>
              <a:t>Assessment Domains</a:t>
            </a:r>
            <a:r>
              <a:rPr lang="en-GB" sz="2600" dirty="0"/>
              <a:t>:</a:t>
            </a:r>
          </a:p>
          <a:p>
            <a:pPr marL="742950" lvl="1" indent="-285750">
              <a:buFont typeface="Arial" panose="020B0604020202020204" pitchFamily="34" charset="0"/>
              <a:buChar char="•"/>
            </a:pPr>
            <a:r>
              <a:rPr lang="en-GB" sz="2600" b="1" dirty="0"/>
              <a:t>Bulbar Function</a:t>
            </a:r>
            <a:r>
              <a:rPr lang="en-GB" sz="2600" dirty="0"/>
              <a:t>: Unable to speak or swallow; uses a feeding tube.</a:t>
            </a:r>
          </a:p>
          <a:p>
            <a:pPr marL="742950" lvl="1" indent="-285750">
              <a:buFont typeface="Arial" panose="020B0604020202020204" pitchFamily="34" charset="0"/>
              <a:buChar char="•"/>
            </a:pPr>
            <a:r>
              <a:rPr lang="en-GB" sz="2600" b="1" dirty="0"/>
              <a:t>Fine Motor Function</a:t>
            </a:r>
            <a:r>
              <a:rPr lang="en-GB" sz="2600" dirty="0"/>
              <a:t>: Completely unable to write or use utensils; dependent on caregivers.</a:t>
            </a:r>
          </a:p>
          <a:p>
            <a:pPr marL="742950" lvl="1" indent="-285750">
              <a:buFont typeface="Arial" panose="020B0604020202020204" pitchFamily="34" charset="0"/>
              <a:buChar char="•"/>
            </a:pPr>
            <a:r>
              <a:rPr lang="en-GB" sz="2600" b="1" dirty="0"/>
              <a:t>Gross Motor Function</a:t>
            </a:r>
            <a:r>
              <a:rPr lang="en-GB" sz="2600" dirty="0"/>
              <a:t>: Bedbound; unable to turn in bed without assistance.</a:t>
            </a:r>
          </a:p>
          <a:p>
            <a:pPr marL="742950" lvl="1" indent="-285750">
              <a:buFont typeface="Arial" panose="020B0604020202020204" pitchFamily="34" charset="0"/>
              <a:buChar char="•"/>
            </a:pPr>
            <a:r>
              <a:rPr lang="en-GB" sz="2600" b="1" dirty="0"/>
              <a:t>Respiratory Function</a:t>
            </a:r>
            <a:r>
              <a:rPr lang="en-GB" sz="2600" dirty="0"/>
              <a:t>: Requires non-invasive ventilation 24/7.</a:t>
            </a:r>
          </a:p>
          <a:p>
            <a:pPr marL="457200" lvl="1" indent="0">
              <a:buNone/>
            </a:pPr>
            <a:endParaRPr lang="en-GB" sz="2600" dirty="0"/>
          </a:p>
          <a:p>
            <a:pPr marL="0" indent="0">
              <a:buNone/>
            </a:pPr>
            <a:r>
              <a:rPr lang="en-GB" sz="2600" b="1" dirty="0"/>
              <a:t>Instructions for Students</a:t>
            </a:r>
            <a:r>
              <a:rPr lang="en-GB" sz="2600" dirty="0"/>
              <a:t>:</a:t>
            </a:r>
          </a:p>
          <a:p>
            <a:pPr>
              <a:buFont typeface="Arial" panose="020B0604020202020204" pitchFamily="34" charset="0"/>
              <a:buChar char="•"/>
            </a:pPr>
            <a:r>
              <a:rPr lang="en-GB" sz="2600" dirty="0"/>
              <a:t>Score each domain for this patient using the ALSFRS-R scale.</a:t>
            </a:r>
          </a:p>
          <a:p>
            <a:pPr>
              <a:buFont typeface="Arial" panose="020B0604020202020204" pitchFamily="34" charset="0"/>
              <a:buChar char="•"/>
            </a:pPr>
            <a:r>
              <a:rPr lang="en-GB" sz="2600" dirty="0"/>
              <a:t>Discuss care priorities and palliative care considerations for this stage of ALS.</a:t>
            </a:r>
          </a:p>
          <a:p>
            <a:endParaRPr lang="en-SI" dirty="0"/>
          </a:p>
        </p:txBody>
      </p:sp>
    </p:spTree>
    <p:extLst>
      <p:ext uri="{BB962C8B-B14F-4D97-AF65-F5344CB8AC3E}">
        <p14:creationId xmlns:p14="http://schemas.microsoft.com/office/powerpoint/2010/main" val="1513146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A89A9-BF28-B5D7-0A64-846AE2298287}"/>
              </a:ext>
            </a:extLst>
          </p:cNvPr>
          <p:cNvSpPr>
            <a:spLocks noGrp="1"/>
          </p:cNvSpPr>
          <p:nvPr>
            <p:ph type="title"/>
          </p:nvPr>
        </p:nvSpPr>
        <p:spPr>
          <a:xfrm>
            <a:off x="838200" y="365126"/>
            <a:ext cx="10515600" cy="525524"/>
          </a:xfrm>
        </p:spPr>
        <p:txBody>
          <a:bodyPr>
            <a:normAutofit fontScale="90000"/>
          </a:bodyPr>
          <a:lstStyle/>
          <a:p>
            <a:pPr algn="ctr"/>
            <a:r>
              <a:rPr lang="en-GB" dirty="0">
                <a:solidFill>
                  <a:srgbClr val="C00000"/>
                </a:solidFill>
              </a:rPr>
              <a:t>Case Study 3</a:t>
            </a:r>
            <a:endParaRPr lang="en-SI" dirty="0">
              <a:solidFill>
                <a:srgbClr val="C00000"/>
              </a:solidFill>
            </a:endParaRPr>
          </a:p>
        </p:txBody>
      </p:sp>
      <p:sp>
        <p:nvSpPr>
          <p:cNvPr id="3" name="Content Placeholder 2">
            <a:extLst>
              <a:ext uri="{FF2B5EF4-FFF2-40B4-BE49-F238E27FC236}">
                <a16:creationId xmlns:a16="http://schemas.microsoft.com/office/drawing/2014/main" id="{4610FC41-9DE3-9E8B-511E-D0420F9213D5}"/>
              </a:ext>
            </a:extLst>
          </p:cNvPr>
          <p:cNvSpPr>
            <a:spLocks noGrp="1"/>
          </p:cNvSpPr>
          <p:nvPr>
            <p:ph idx="1"/>
          </p:nvPr>
        </p:nvSpPr>
        <p:spPr>
          <a:xfrm>
            <a:off x="741218" y="890650"/>
            <a:ext cx="10515600" cy="5438899"/>
          </a:xfrm>
        </p:spPr>
        <p:txBody>
          <a:bodyPr>
            <a:normAutofit fontScale="85000" lnSpcReduction="20000"/>
          </a:bodyPr>
          <a:lstStyle/>
          <a:p>
            <a:pPr marL="457200" lvl="1" indent="0">
              <a:buNone/>
            </a:pPr>
            <a:endParaRPr lang="en-GB" dirty="0"/>
          </a:p>
          <a:p>
            <a:pPr marL="0" indent="0">
              <a:buNone/>
            </a:pPr>
            <a:r>
              <a:rPr lang="en-GB" b="1" dirty="0"/>
              <a:t>Expected ALSFRS-R Scores</a:t>
            </a:r>
            <a:r>
              <a:rPr lang="en-GB" dirty="0"/>
              <a:t>:</a:t>
            </a:r>
          </a:p>
          <a:p>
            <a:pPr marL="742950" lvl="1" indent="-285750">
              <a:buFont typeface="Arial" panose="020B0604020202020204" pitchFamily="34" charset="0"/>
              <a:buChar char="•"/>
            </a:pPr>
            <a:r>
              <a:rPr lang="en-GB" b="1" dirty="0"/>
              <a:t>Bulbar Function</a:t>
            </a:r>
            <a:r>
              <a:rPr lang="en-GB" dirty="0"/>
              <a:t>:</a:t>
            </a:r>
          </a:p>
          <a:p>
            <a:pPr marL="1143000" lvl="2" indent="-228600">
              <a:buFont typeface="Arial" panose="020B0604020202020204" pitchFamily="34" charset="0"/>
              <a:buChar char="•"/>
            </a:pPr>
            <a:r>
              <a:rPr lang="en-GB" b="1" dirty="0"/>
              <a:t>Speech</a:t>
            </a:r>
            <a:r>
              <a:rPr lang="en-GB" dirty="0"/>
              <a:t>: 0/4 (Unable to speak).</a:t>
            </a:r>
          </a:p>
          <a:p>
            <a:pPr marL="1143000" lvl="2" indent="-228600">
              <a:buFont typeface="Arial" panose="020B0604020202020204" pitchFamily="34" charset="0"/>
              <a:buChar char="•"/>
            </a:pPr>
            <a:r>
              <a:rPr lang="en-GB" b="1" dirty="0"/>
              <a:t>Salivation</a:t>
            </a:r>
            <a:r>
              <a:rPr lang="en-GB" dirty="0"/>
              <a:t>: 1/4 (Marked excess of saliva, requires constant tissue).</a:t>
            </a:r>
          </a:p>
          <a:p>
            <a:pPr marL="1143000" lvl="2" indent="-228600">
              <a:buFont typeface="Arial" panose="020B0604020202020204" pitchFamily="34" charset="0"/>
              <a:buChar char="•"/>
            </a:pPr>
            <a:r>
              <a:rPr lang="en-GB" b="1" dirty="0"/>
              <a:t>Swallowing</a:t>
            </a:r>
            <a:r>
              <a:rPr lang="en-GB" dirty="0"/>
              <a:t>: 0/4 (NPO, uses feeding tube).</a:t>
            </a:r>
          </a:p>
          <a:p>
            <a:pPr marL="742950" lvl="1" indent="-285750">
              <a:buFont typeface="Arial" panose="020B0604020202020204" pitchFamily="34" charset="0"/>
              <a:buChar char="•"/>
            </a:pPr>
            <a:r>
              <a:rPr lang="en-GB" b="1" dirty="0"/>
              <a:t>Fine Motor Function</a:t>
            </a:r>
            <a:r>
              <a:rPr lang="en-GB" dirty="0"/>
              <a:t>:</a:t>
            </a:r>
          </a:p>
          <a:p>
            <a:pPr marL="1143000" lvl="2" indent="-228600">
              <a:buFont typeface="Arial" panose="020B0604020202020204" pitchFamily="34" charset="0"/>
              <a:buChar char="•"/>
            </a:pPr>
            <a:r>
              <a:rPr lang="en-GB" b="1" dirty="0"/>
              <a:t>Handwriting</a:t>
            </a:r>
            <a:r>
              <a:rPr lang="en-GB" dirty="0"/>
              <a:t>: 0/4 (Unable to grip pen).</a:t>
            </a:r>
          </a:p>
          <a:p>
            <a:pPr marL="1143000" lvl="2" indent="-228600">
              <a:buFont typeface="Arial" panose="020B0604020202020204" pitchFamily="34" charset="0"/>
              <a:buChar char="•"/>
            </a:pPr>
            <a:r>
              <a:rPr lang="en-GB" b="1" dirty="0"/>
              <a:t>Cutting Food/Handling Utensils</a:t>
            </a:r>
            <a:r>
              <a:rPr lang="en-GB" dirty="0"/>
              <a:t>: 0/4 (Completely dependent on others for feeding).</a:t>
            </a:r>
          </a:p>
          <a:p>
            <a:pPr marL="1143000" lvl="2" indent="-228600">
              <a:buFont typeface="Arial" panose="020B0604020202020204" pitchFamily="34" charset="0"/>
              <a:buChar char="•"/>
            </a:pPr>
            <a:r>
              <a:rPr lang="en-GB" b="1" dirty="0"/>
              <a:t>Dressing and Hygiene</a:t>
            </a:r>
            <a:r>
              <a:rPr lang="en-GB" dirty="0"/>
              <a:t>: 0/4 (Total dependence on caregivers).</a:t>
            </a:r>
          </a:p>
          <a:p>
            <a:pPr marL="742950" lvl="1" indent="-285750">
              <a:buFont typeface="Arial" panose="020B0604020202020204" pitchFamily="34" charset="0"/>
              <a:buChar char="•"/>
            </a:pPr>
            <a:r>
              <a:rPr lang="en-GB" b="1" dirty="0"/>
              <a:t>Gross Motor Function</a:t>
            </a:r>
            <a:r>
              <a:rPr lang="en-GB" dirty="0"/>
              <a:t>:</a:t>
            </a:r>
          </a:p>
          <a:p>
            <a:pPr marL="1143000" lvl="2" indent="-228600">
              <a:buFont typeface="Arial" panose="020B0604020202020204" pitchFamily="34" charset="0"/>
              <a:buChar char="•"/>
            </a:pPr>
            <a:r>
              <a:rPr lang="en-GB" b="1" dirty="0"/>
              <a:t>Walking</a:t>
            </a:r>
            <a:r>
              <a:rPr lang="en-GB" dirty="0"/>
              <a:t>: 0/4 (Bedbound).</a:t>
            </a:r>
          </a:p>
          <a:p>
            <a:pPr marL="1143000" lvl="2" indent="-228600">
              <a:buFont typeface="Arial" panose="020B0604020202020204" pitchFamily="34" charset="0"/>
              <a:buChar char="•"/>
            </a:pPr>
            <a:r>
              <a:rPr lang="en-GB" b="1" dirty="0"/>
              <a:t>Climbing Stairs</a:t>
            </a:r>
            <a:r>
              <a:rPr lang="en-GB" dirty="0"/>
              <a:t>: 0/4 (Cannot attempt stairs).</a:t>
            </a:r>
          </a:p>
          <a:p>
            <a:pPr marL="1143000" lvl="2" indent="-228600">
              <a:buFont typeface="Arial" panose="020B0604020202020204" pitchFamily="34" charset="0"/>
              <a:buChar char="•"/>
            </a:pPr>
            <a:r>
              <a:rPr lang="en-GB" b="1" dirty="0"/>
              <a:t>Turning in Bed</a:t>
            </a:r>
            <a:r>
              <a:rPr lang="en-GB" dirty="0"/>
              <a:t>: 0/4 (Unable to turn, needs assistance).</a:t>
            </a:r>
          </a:p>
          <a:p>
            <a:pPr marL="742950" lvl="1" indent="-285750">
              <a:buFont typeface="Arial" panose="020B0604020202020204" pitchFamily="34" charset="0"/>
              <a:buChar char="•"/>
            </a:pPr>
            <a:r>
              <a:rPr lang="en-GB" b="1" dirty="0"/>
              <a:t>Respiratory Function</a:t>
            </a:r>
            <a:r>
              <a:rPr lang="en-GB" dirty="0"/>
              <a:t>:</a:t>
            </a:r>
          </a:p>
          <a:p>
            <a:pPr marL="1143000" lvl="2" indent="-228600">
              <a:buFont typeface="Arial" panose="020B0604020202020204" pitchFamily="34" charset="0"/>
              <a:buChar char="•"/>
            </a:pPr>
            <a:r>
              <a:rPr lang="en-GB" b="1" dirty="0" err="1"/>
              <a:t>Dyspnea</a:t>
            </a:r>
            <a:r>
              <a:rPr lang="en-GB" dirty="0"/>
              <a:t>: 0/4 (Severe difficulty breathing without ventilatory support).</a:t>
            </a:r>
          </a:p>
          <a:p>
            <a:pPr marL="1143000" lvl="2" indent="-228600">
              <a:buFont typeface="Arial" panose="020B0604020202020204" pitchFamily="34" charset="0"/>
              <a:buChar char="•"/>
            </a:pPr>
            <a:r>
              <a:rPr lang="en-GB" b="1" dirty="0" err="1"/>
              <a:t>Orthopnea</a:t>
            </a:r>
            <a:r>
              <a:rPr lang="en-GB" dirty="0"/>
              <a:t>: 0/4 (Cannot sleep without sitting up; constant ventilatory support).</a:t>
            </a:r>
          </a:p>
          <a:p>
            <a:pPr marL="1143000" lvl="2" indent="-228600">
              <a:buFont typeface="Arial" panose="020B0604020202020204" pitchFamily="34" charset="0"/>
              <a:buChar char="•"/>
            </a:pPr>
            <a:r>
              <a:rPr lang="en-GB" b="1" dirty="0"/>
              <a:t>Respiratory Insufficiency</a:t>
            </a:r>
            <a:r>
              <a:rPr lang="en-GB" dirty="0"/>
              <a:t>: 0/4 (Requires non-invasive ventilation 24/7).</a:t>
            </a:r>
          </a:p>
          <a:p>
            <a:pPr marL="0" indent="0">
              <a:buNone/>
            </a:pPr>
            <a:r>
              <a:rPr lang="en-GB" b="1" dirty="0"/>
              <a:t>Total Score</a:t>
            </a:r>
            <a:r>
              <a:rPr lang="en-GB" dirty="0"/>
              <a:t>: </a:t>
            </a:r>
            <a:r>
              <a:rPr lang="en-GB" b="1" dirty="0"/>
              <a:t>10/48</a:t>
            </a:r>
            <a:endParaRPr lang="en-GB" dirty="0"/>
          </a:p>
          <a:p>
            <a:endParaRPr lang="en-SI" dirty="0"/>
          </a:p>
        </p:txBody>
      </p:sp>
    </p:spTree>
    <p:extLst>
      <p:ext uri="{BB962C8B-B14F-4D97-AF65-F5344CB8AC3E}">
        <p14:creationId xmlns:p14="http://schemas.microsoft.com/office/powerpoint/2010/main" val="2980046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E7FAD-8B49-688E-6192-AB6411BB4720}"/>
              </a:ext>
            </a:extLst>
          </p:cNvPr>
          <p:cNvSpPr>
            <a:spLocks noGrp="1"/>
          </p:cNvSpPr>
          <p:nvPr>
            <p:ph type="title"/>
          </p:nvPr>
        </p:nvSpPr>
        <p:spPr>
          <a:xfrm>
            <a:off x="838200" y="157306"/>
            <a:ext cx="10515600" cy="1325563"/>
          </a:xfrm>
        </p:spPr>
        <p:txBody>
          <a:bodyPr/>
          <a:lstStyle/>
          <a:p>
            <a:pPr algn="ctr"/>
            <a:r>
              <a:rPr lang="en-GB" dirty="0">
                <a:solidFill>
                  <a:srgbClr val="C00000"/>
                </a:solidFill>
              </a:rPr>
              <a:t>Case Study 3</a:t>
            </a:r>
            <a:endParaRPr lang="en-SI" dirty="0">
              <a:solidFill>
                <a:srgbClr val="C00000"/>
              </a:solidFill>
            </a:endParaRPr>
          </a:p>
        </p:txBody>
      </p:sp>
      <p:sp>
        <p:nvSpPr>
          <p:cNvPr id="3" name="Content Placeholder 2">
            <a:extLst>
              <a:ext uri="{FF2B5EF4-FFF2-40B4-BE49-F238E27FC236}">
                <a16:creationId xmlns:a16="http://schemas.microsoft.com/office/drawing/2014/main" id="{EF2A4B92-D668-20F6-29C8-6265CA835271}"/>
              </a:ext>
            </a:extLst>
          </p:cNvPr>
          <p:cNvSpPr>
            <a:spLocks noGrp="1"/>
          </p:cNvSpPr>
          <p:nvPr>
            <p:ph idx="1"/>
          </p:nvPr>
        </p:nvSpPr>
        <p:spPr>
          <a:xfrm>
            <a:off x="838200" y="1253331"/>
            <a:ext cx="10515600" cy="4351338"/>
          </a:xfrm>
        </p:spPr>
        <p:txBody>
          <a:bodyPr>
            <a:normAutofit fontScale="77500" lnSpcReduction="20000"/>
          </a:bodyPr>
          <a:lstStyle/>
          <a:p>
            <a:pPr marL="0" indent="0">
              <a:buNone/>
            </a:pPr>
            <a:r>
              <a:rPr lang="en-GB" b="1" dirty="0"/>
              <a:t>Rationale for Scores</a:t>
            </a:r>
            <a:r>
              <a:rPr lang="en-GB" dirty="0"/>
              <a:t>:</a:t>
            </a:r>
          </a:p>
          <a:p>
            <a:pPr marL="742950" lvl="1" indent="-285750">
              <a:buFont typeface="Arial" panose="020B0604020202020204" pitchFamily="34" charset="0"/>
              <a:buChar char="•"/>
            </a:pPr>
            <a:r>
              <a:rPr lang="en-GB" b="1" dirty="0"/>
              <a:t>Bulbar Function</a:t>
            </a:r>
            <a:r>
              <a:rPr lang="en-GB" dirty="0"/>
              <a:t>: Complete loss of speech and swallowing function indicates severe bulbar involvement.</a:t>
            </a:r>
          </a:p>
          <a:p>
            <a:pPr marL="742950" lvl="1" indent="-285750">
              <a:buFont typeface="Arial" panose="020B0604020202020204" pitchFamily="34" charset="0"/>
              <a:buChar char="•"/>
            </a:pPr>
            <a:r>
              <a:rPr lang="en-GB" b="1" dirty="0"/>
              <a:t>Fine Motor Function</a:t>
            </a:r>
            <a:r>
              <a:rPr lang="en-GB" dirty="0"/>
              <a:t>: No ability to perform fine motor tasks due to severe muscle atrophy and weakness.</a:t>
            </a:r>
          </a:p>
          <a:p>
            <a:pPr marL="742950" lvl="1" indent="-285750">
              <a:buFont typeface="Arial" panose="020B0604020202020204" pitchFamily="34" charset="0"/>
              <a:buChar char="•"/>
            </a:pPr>
            <a:r>
              <a:rPr lang="en-GB" b="1" dirty="0"/>
              <a:t>Gross Motor Function</a:t>
            </a:r>
            <a:r>
              <a:rPr lang="en-GB" dirty="0"/>
              <a:t>: Bedbound status and inability to perform any movement independently.</a:t>
            </a:r>
          </a:p>
          <a:p>
            <a:pPr marL="742950" lvl="1" indent="-285750">
              <a:buFont typeface="Arial" panose="020B0604020202020204" pitchFamily="34" charset="0"/>
              <a:buChar char="•"/>
            </a:pPr>
            <a:r>
              <a:rPr lang="en-GB" b="1" dirty="0"/>
              <a:t>Respiratory Function</a:t>
            </a:r>
            <a:r>
              <a:rPr lang="en-GB" dirty="0"/>
              <a:t>: Complete dependence on non-invasive ventilation reflects advanced respiratory muscle weakness.</a:t>
            </a:r>
          </a:p>
          <a:p>
            <a:pPr marL="457200" lvl="1" indent="0">
              <a:buNone/>
            </a:pPr>
            <a:endParaRPr lang="en-GB" dirty="0"/>
          </a:p>
          <a:p>
            <a:pPr marL="0" indent="0">
              <a:buNone/>
            </a:pPr>
            <a:r>
              <a:rPr lang="en-GB" b="1" dirty="0"/>
              <a:t>Key Considerations</a:t>
            </a:r>
            <a:r>
              <a:rPr lang="en-GB" dirty="0"/>
              <a:t>:</a:t>
            </a:r>
          </a:p>
          <a:p>
            <a:pPr marL="742950" lvl="1" indent="-285750">
              <a:buFont typeface="Arial" panose="020B0604020202020204" pitchFamily="34" charset="0"/>
              <a:buChar char="•"/>
            </a:pPr>
            <a:r>
              <a:rPr lang="en-GB" b="1" dirty="0"/>
              <a:t>Palliative Care</a:t>
            </a:r>
            <a:r>
              <a:rPr lang="en-GB" dirty="0"/>
              <a:t>: Focus on comfort, managing pain, and ensuring dignity. Regularly reassess the effectiveness of interventions.</a:t>
            </a:r>
          </a:p>
          <a:p>
            <a:pPr marL="742950" lvl="1" indent="-285750">
              <a:buFont typeface="Arial" panose="020B0604020202020204" pitchFamily="34" charset="0"/>
              <a:buChar char="•"/>
            </a:pPr>
            <a:r>
              <a:rPr lang="en-GB" b="1" dirty="0"/>
              <a:t>Family Support</a:t>
            </a:r>
            <a:r>
              <a:rPr lang="en-GB" dirty="0"/>
              <a:t>: Provide psychological and practical support to caregivers; discuss end-of-life care preferences.</a:t>
            </a:r>
          </a:p>
          <a:p>
            <a:pPr marL="742950" lvl="1" indent="-285750">
              <a:buFont typeface="Arial" panose="020B0604020202020204" pitchFamily="34" charset="0"/>
              <a:buChar char="•"/>
            </a:pPr>
            <a:r>
              <a:rPr lang="en-GB" b="1" dirty="0"/>
              <a:t>Multidisciplinary Involvement</a:t>
            </a:r>
            <a:r>
              <a:rPr lang="en-GB" dirty="0"/>
              <a:t>: Ongoing input from palliative care specialists, respiratory therapists, and social workers.</a:t>
            </a:r>
          </a:p>
          <a:p>
            <a:endParaRPr lang="en-SI" dirty="0"/>
          </a:p>
        </p:txBody>
      </p:sp>
    </p:spTree>
    <p:extLst>
      <p:ext uri="{BB962C8B-B14F-4D97-AF65-F5344CB8AC3E}">
        <p14:creationId xmlns:p14="http://schemas.microsoft.com/office/powerpoint/2010/main" val="3462275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2E33A-7F56-3E15-06EB-3DBA9A68E354}"/>
              </a:ext>
            </a:extLst>
          </p:cNvPr>
          <p:cNvSpPr>
            <a:spLocks noGrp="1"/>
          </p:cNvSpPr>
          <p:nvPr>
            <p:ph type="title"/>
          </p:nvPr>
        </p:nvSpPr>
        <p:spPr>
          <a:xfrm>
            <a:off x="838200" y="171161"/>
            <a:ext cx="10515600" cy="1325563"/>
          </a:xfrm>
        </p:spPr>
        <p:txBody>
          <a:bodyPr/>
          <a:lstStyle/>
          <a:p>
            <a:pPr algn="ctr"/>
            <a:r>
              <a:rPr lang="en-GB" dirty="0">
                <a:solidFill>
                  <a:srgbClr val="C00000"/>
                </a:solidFill>
              </a:rPr>
              <a:t>Case Study 4</a:t>
            </a:r>
            <a:endParaRPr lang="en-SI" dirty="0">
              <a:solidFill>
                <a:srgbClr val="C00000"/>
              </a:solidFill>
            </a:endParaRPr>
          </a:p>
        </p:txBody>
      </p:sp>
      <p:sp>
        <p:nvSpPr>
          <p:cNvPr id="3" name="Content Placeholder 2">
            <a:extLst>
              <a:ext uri="{FF2B5EF4-FFF2-40B4-BE49-F238E27FC236}">
                <a16:creationId xmlns:a16="http://schemas.microsoft.com/office/drawing/2014/main" id="{45B20E2A-DD44-8516-6B9F-84F8692A80C6}"/>
              </a:ext>
            </a:extLst>
          </p:cNvPr>
          <p:cNvSpPr>
            <a:spLocks noGrp="1"/>
          </p:cNvSpPr>
          <p:nvPr>
            <p:ph idx="1"/>
          </p:nvPr>
        </p:nvSpPr>
        <p:spPr>
          <a:xfrm>
            <a:off x="838200" y="1229878"/>
            <a:ext cx="10515600" cy="5032375"/>
          </a:xfrm>
        </p:spPr>
        <p:txBody>
          <a:bodyPr>
            <a:normAutofit fontScale="92500" lnSpcReduction="20000"/>
          </a:bodyPr>
          <a:lstStyle/>
          <a:p>
            <a:endParaRPr lang="en-GB" b="1" dirty="0"/>
          </a:p>
          <a:p>
            <a:pPr>
              <a:buFont typeface="Arial" panose="020B0604020202020204" pitchFamily="34" charset="0"/>
              <a:buChar char="•"/>
            </a:pPr>
            <a:r>
              <a:rPr lang="en-GB" b="1" dirty="0"/>
              <a:t>Patient Profile</a:t>
            </a:r>
            <a:r>
              <a:rPr lang="en-GB" dirty="0"/>
              <a:t>: </a:t>
            </a:r>
            <a:r>
              <a:rPr lang="en-GB" i="1" dirty="0"/>
              <a:t>54-year-old male has mild weakness in the legs, increased fatigue, difficulty performing prolonged physical tasks. Diagnosed with limb onset ALS 9 months ago, slowly progressive symptoms mainly affecting the legs.</a:t>
            </a:r>
          </a:p>
          <a:p>
            <a:pPr marL="0" indent="0">
              <a:buNone/>
            </a:pPr>
            <a:endParaRPr lang="en-GB" dirty="0"/>
          </a:p>
          <a:p>
            <a:pPr>
              <a:buFont typeface="Arial" panose="020B0604020202020204" pitchFamily="34" charset="0"/>
              <a:buChar char="•"/>
            </a:pPr>
            <a:r>
              <a:rPr lang="en-GB" b="1" dirty="0"/>
              <a:t>ALSFRS-R Items</a:t>
            </a:r>
            <a:r>
              <a:rPr lang="en-GB" dirty="0"/>
              <a:t>:</a:t>
            </a:r>
          </a:p>
          <a:p>
            <a:pPr marL="742950" lvl="1" indent="-285750">
              <a:buFont typeface="Arial" panose="020B0604020202020204" pitchFamily="34" charset="0"/>
              <a:buChar char="•"/>
            </a:pPr>
            <a:r>
              <a:rPr lang="en-GB" b="1" dirty="0"/>
              <a:t>Bulbar Function</a:t>
            </a:r>
            <a:r>
              <a:rPr lang="en-GB" dirty="0"/>
              <a:t>: Normal speech, no issues with salivation or swallowing.</a:t>
            </a:r>
          </a:p>
          <a:p>
            <a:pPr marL="742950" lvl="1" indent="-285750">
              <a:buFont typeface="Arial" panose="020B0604020202020204" pitchFamily="34" charset="0"/>
              <a:buChar char="•"/>
            </a:pPr>
            <a:r>
              <a:rPr lang="en-GB" b="1" dirty="0"/>
              <a:t>Fine Motor Function</a:t>
            </a:r>
            <a:r>
              <a:rPr lang="en-GB" dirty="0"/>
              <a:t>: No problems with handwriting, cutting food, or dressing.</a:t>
            </a:r>
          </a:p>
          <a:p>
            <a:pPr marL="742950" lvl="1" indent="-285750">
              <a:buFont typeface="Arial" panose="020B0604020202020204" pitchFamily="34" charset="0"/>
              <a:buChar char="•"/>
            </a:pPr>
            <a:r>
              <a:rPr lang="en-GB" b="1" dirty="0"/>
              <a:t>Gross Motor Function</a:t>
            </a:r>
            <a:r>
              <a:rPr lang="en-GB" dirty="0"/>
              <a:t>: Mild difficulty walking long distances, slight trouble climbing stairs, can turn in bed but feels fatigued.</a:t>
            </a:r>
          </a:p>
          <a:p>
            <a:pPr marL="742950" lvl="1" indent="-285750">
              <a:buFont typeface="Arial" panose="020B0604020202020204" pitchFamily="34" charset="0"/>
              <a:buChar char="•"/>
            </a:pPr>
            <a:r>
              <a:rPr lang="en-GB" b="1" dirty="0"/>
              <a:t>Respiratory Function</a:t>
            </a:r>
            <a:r>
              <a:rPr lang="en-GB" dirty="0"/>
              <a:t>: Normal breathing, no shortness of breath or </a:t>
            </a:r>
            <a:r>
              <a:rPr lang="en-GB" dirty="0" err="1"/>
              <a:t>orthopnea</a:t>
            </a:r>
            <a:r>
              <a:rPr lang="en-GB" dirty="0"/>
              <a:t>.</a:t>
            </a:r>
          </a:p>
          <a:p>
            <a:pPr marL="457200" lvl="1" indent="0">
              <a:buNone/>
            </a:pPr>
            <a:endParaRPr lang="en-GB" dirty="0"/>
          </a:p>
          <a:p>
            <a:r>
              <a:rPr lang="en-GB" b="1" dirty="0"/>
              <a:t>Instructions for Students</a:t>
            </a:r>
            <a:r>
              <a:rPr lang="en-GB" dirty="0"/>
              <a:t>: Use the ALSFRS-R to score this patient based on the symptoms described.</a:t>
            </a:r>
          </a:p>
        </p:txBody>
      </p:sp>
    </p:spTree>
    <p:extLst>
      <p:ext uri="{BB962C8B-B14F-4D97-AF65-F5344CB8AC3E}">
        <p14:creationId xmlns:p14="http://schemas.microsoft.com/office/powerpoint/2010/main" val="2937290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40323-A720-3DB2-FC4A-3D1972295A1D}"/>
              </a:ext>
            </a:extLst>
          </p:cNvPr>
          <p:cNvSpPr>
            <a:spLocks noGrp="1"/>
          </p:cNvSpPr>
          <p:nvPr>
            <p:ph type="title"/>
          </p:nvPr>
        </p:nvSpPr>
        <p:spPr/>
        <p:txBody>
          <a:bodyPr/>
          <a:lstStyle/>
          <a:p>
            <a:pPr algn="ctr"/>
            <a:r>
              <a:rPr lang="en-GB" dirty="0">
                <a:solidFill>
                  <a:srgbClr val="C00000"/>
                </a:solidFill>
              </a:rPr>
              <a:t>Case Study 4</a:t>
            </a:r>
            <a:endParaRPr lang="en-SI" dirty="0">
              <a:solidFill>
                <a:srgbClr val="C00000"/>
              </a:solidFill>
            </a:endParaRPr>
          </a:p>
        </p:txBody>
      </p:sp>
      <p:sp>
        <p:nvSpPr>
          <p:cNvPr id="3" name="Content Placeholder 2">
            <a:extLst>
              <a:ext uri="{FF2B5EF4-FFF2-40B4-BE49-F238E27FC236}">
                <a16:creationId xmlns:a16="http://schemas.microsoft.com/office/drawing/2014/main" id="{ADAC4D2D-A3AA-C0D8-E781-B04813048928}"/>
              </a:ext>
            </a:extLst>
          </p:cNvPr>
          <p:cNvSpPr>
            <a:spLocks noGrp="1"/>
          </p:cNvSpPr>
          <p:nvPr>
            <p:ph idx="1"/>
          </p:nvPr>
        </p:nvSpPr>
        <p:spPr>
          <a:xfrm>
            <a:off x="657100" y="1368425"/>
            <a:ext cx="11139055" cy="4872058"/>
          </a:xfrm>
        </p:spPr>
        <p:txBody>
          <a:bodyPr>
            <a:normAutofit fontScale="85000" lnSpcReduction="10000"/>
          </a:bodyPr>
          <a:lstStyle/>
          <a:p>
            <a:pPr marL="0" indent="0">
              <a:buNone/>
            </a:pPr>
            <a:r>
              <a:rPr lang="en-GB" sz="2400" b="1" dirty="0"/>
              <a:t>Correct Scoring</a:t>
            </a:r>
            <a:r>
              <a:rPr lang="en-GB" sz="2400" dirty="0"/>
              <a:t>:</a:t>
            </a:r>
          </a:p>
          <a:p>
            <a:pPr marL="742950" lvl="1" indent="-285750">
              <a:buFont typeface="Arial" panose="020B0604020202020204" pitchFamily="34" charset="0"/>
              <a:buChar char="•"/>
            </a:pPr>
            <a:r>
              <a:rPr lang="en-GB" b="1" dirty="0"/>
              <a:t>Bulbar Function</a:t>
            </a:r>
            <a:r>
              <a:rPr lang="en-GB" dirty="0"/>
              <a:t>: Speech, salivation, and swallowing: 4/4 (Normal function).</a:t>
            </a:r>
          </a:p>
          <a:p>
            <a:pPr marL="742950" lvl="1" indent="-285750">
              <a:buFont typeface="Arial" panose="020B0604020202020204" pitchFamily="34" charset="0"/>
              <a:buChar char="•"/>
            </a:pPr>
            <a:r>
              <a:rPr lang="en-GB" b="1" dirty="0"/>
              <a:t>Fine Motor Function</a:t>
            </a:r>
            <a:r>
              <a:rPr lang="en-GB" dirty="0"/>
              <a:t>: Handwriting, cutting food, dressing: 4/4 (Normal function).</a:t>
            </a:r>
          </a:p>
          <a:p>
            <a:pPr marL="742950" lvl="1" indent="-285750">
              <a:buFont typeface="Arial" panose="020B0604020202020204" pitchFamily="34" charset="0"/>
              <a:buChar char="•"/>
            </a:pPr>
            <a:r>
              <a:rPr lang="en-GB" b="1" dirty="0"/>
              <a:t>Gross Motor Function</a:t>
            </a:r>
            <a:r>
              <a:rPr lang="en-GB" dirty="0"/>
              <a:t>:</a:t>
            </a:r>
          </a:p>
          <a:p>
            <a:pPr marL="1143000" lvl="2" indent="-228600">
              <a:buFont typeface="Arial" panose="020B0604020202020204" pitchFamily="34" charset="0"/>
              <a:buChar char="•"/>
            </a:pPr>
            <a:r>
              <a:rPr lang="en-GB" sz="2400" dirty="0"/>
              <a:t>Walking: 3/4 (Mild difficulty, can walk but fatigues easily).</a:t>
            </a:r>
          </a:p>
          <a:p>
            <a:pPr marL="1143000" lvl="2" indent="-228600">
              <a:buFont typeface="Arial" panose="020B0604020202020204" pitchFamily="34" charset="0"/>
              <a:buChar char="•"/>
            </a:pPr>
            <a:r>
              <a:rPr lang="en-GB" sz="2400" dirty="0"/>
              <a:t>Climbing Stairs: 3/4 (Slight trouble, manageable with caution).</a:t>
            </a:r>
          </a:p>
          <a:p>
            <a:pPr marL="1143000" lvl="2" indent="-228600">
              <a:buFont typeface="Arial" panose="020B0604020202020204" pitchFamily="34" charset="0"/>
              <a:buChar char="•"/>
            </a:pPr>
            <a:r>
              <a:rPr lang="en-GB" sz="2400" dirty="0"/>
              <a:t>Turning in Bed: 4/4 (Normal, no issues).</a:t>
            </a:r>
          </a:p>
          <a:p>
            <a:pPr marL="742950" lvl="1" indent="-285750">
              <a:buFont typeface="Arial" panose="020B0604020202020204" pitchFamily="34" charset="0"/>
              <a:buChar char="•"/>
            </a:pPr>
            <a:r>
              <a:rPr lang="en-GB" b="1" dirty="0"/>
              <a:t>Respiratory Function</a:t>
            </a:r>
            <a:r>
              <a:rPr lang="en-GB" dirty="0"/>
              <a:t>: </a:t>
            </a:r>
            <a:r>
              <a:rPr lang="en-GB" dirty="0" err="1"/>
              <a:t>Dyspnea</a:t>
            </a:r>
            <a:r>
              <a:rPr lang="en-GB" dirty="0"/>
              <a:t>, </a:t>
            </a:r>
            <a:r>
              <a:rPr lang="en-GB" dirty="0" err="1"/>
              <a:t>orthopnea</a:t>
            </a:r>
            <a:r>
              <a:rPr lang="en-GB" dirty="0"/>
              <a:t>, respiratory insufficiency: 4/4 (No impairment).</a:t>
            </a:r>
          </a:p>
          <a:p>
            <a:pPr marL="0" indent="0">
              <a:buNone/>
            </a:pPr>
            <a:r>
              <a:rPr lang="en-GB" sz="2400" b="1" dirty="0"/>
              <a:t>Total Score</a:t>
            </a:r>
            <a:r>
              <a:rPr lang="en-GB" sz="2400" dirty="0"/>
              <a:t>: </a:t>
            </a:r>
            <a:r>
              <a:rPr lang="en-GB" sz="2400" b="1" dirty="0"/>
              <a:t>42/48</a:t>
            </a:r>
            <a:r>
              <a:rPr lang="en-GB" sz="2400" dirty="0"/>
              <a:t>, indicating mild ALS with limb involvement and fatigue.</a:t>
            </a:r>
          </a:p>
          <a:p>
            <a:pPr marL="0" indent="0">
              <a:buNone/>
            </a:pPr>
            <a:endParaRPr lang="en-GB" sz="2400" dirty="0"/>
          </a:p>
          <a:p>
            <a:pPr marL="0" indent="0">
              <a:buNone/>
            </a:pPr>
            <a:r>
              <a:rPr lang="en-GB" sz="2400" b="1" dirty="0"/>
              <a:t>Care Plan</a:t>
            </a:r>
            <a:r>
              <a:rPr lang="en-GB" sz="2400" dirty="0"/>
              <a:t>:</a:t>
            </a:r>
          </a:p>
          <a:p>
            <a:pPr marL="742950" lvl="1" indent="-285750">
              <a:buFont typeface="Arial" panose="020B0604020202020204" pitchFamily="34" charset="0"/>
              <a:buChar char="•"/>
            </a:pPr>
            <a:r>
              <a:rPr lang="en-GB" b="1" dirty="0"/>
              <a:t>Physical Therapy</a:t>
            </a:r>
            <a:r>
              <a:rPr lang="en-GB" dirty="0"/>
              <a:t>: Focus on leg strengthening exercises and energy conservation strategies.</a:t>
            </a:r>
          </a:p>
          <a:p>
            <a:pPr marL="742950" lvl="1" indent="-285750">
              <a:buFont typeface="Arial" panose="020B0604020202020204" pitchFamily="34" charset="0"/>
              <a:buChar char="•"/>
            </a:pPr>
            <a:r>
              <a:rPr lang="en-GB" b="1" dirty="0"/>
              <a:t>Monitoring</a:t>
            </a:r>
            <a:r>
              <a:rPr lang="en-GB" dirty="0"/>
              <a:t>: Regular follow-ups every 3-6 months to monitor progression, especially in mobility.</a:t>
            </a:r>
          </a:p>
          <a:p>
            <a:pPr marL="742950" lvl="1" indent="-285750">
              <a:buFont typeface="Arial" panose="020B0604020202020204" pitchFamily="34" charset="0"/>
              <a:buChar char="•"/>
            </a:pPr>
            <a:r>
              <a:rPr lang="en-GB" b="1" dirty="0"/>
              <a:t>Patient Education</a:t>
            </a:r>
            <a:r>
              <a:rPr lang="en-GB" dirty="0"/>
              <a:t>: Teach energy conservation techniques to manage fatigue, emphasize the importance of moderate physical activity.</a:t>
            </a:r>
          </a:p>
          <a:p>
            <a:endParaRPr lang="en-SI" dirty="0"/>
          </a:p>
        </p:txBody>
      </p:sp>
    </p:spTree>
    <p:extLst>
      <p:ext uri="{BB962C8B-B14F-4D97-AF65-F5344CB8AC3E}">
        <p14:creationId xmlns:p14="http://schemas.microsoft.com/office/powerpoint/2010/main" val="762894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EE0B5-274E-D1A8-7222-D212EFEF319A}"/>
              </a:ext>
            </a:extLst>
          </p:cNvPr>
          <p:cNvSpPr>
            <a:spLocks noGrp="1"/>
          </p:cNvSpPr>
          <p:nvPr>
            <p:ph type="title"/>
          </p:nvPr>
        </p:nvSpPr>
        <p:spPr>
          <a:xfrm>
            <a:off x="838200" y="60325"/>
            <a:ext cx="10515600" cy="1325563"/>
          </a:xfrm>
        </p:spPr>
        <p:txBody>
          <a:bodyPr/>
          <a:lstStyle/>
          <a:p>
            <a:pPr algn="ctr"/>
            <a:r>
              <a:rPr lang="en-GB" dirty="0">
                <a:solidFill>
                  <a:srgbClr val="C00000"/>
                </a:solidFill>
              </a:rPr>
              <a:t>Case Study 5</a:t>
            </a:r>
            <a:endParaRPr lang="en-SI" dirty="0">
              <a:solidFill>
                <a:srgbClr val="C00000"/>
              </a:solidFill>
            </a:endParaRPr>
          </a:p>
        </p:txBody>
      </p:sp>
      <p:sp>
        <p:nvSpPr>
          <p:cNvPr id="3" name="Content Placeholder 2">
            <a:extLst>
              <a:ext uri="{FF2B5EF4-FFF2-40B4-BE49-F238E27FC236}">
                <a16:creationId xmlns:a16="http://schemas.microsoft.com/office/drawing/2014/main" id="{8FC7EF21-810C-8F8C-6020-0BBCC031FBA6}"/>
              </a:ext>
            </a:extLst>
          </p:cNvPr>
          <p:cNvSpPr>
            <a:spLocks noGrp="1"/>
          </p:cNvSpPr>
          <p:nvPr>
            <p:ph idx="1"/>
          </p:nvPr>
        </p:nvSpPr>
        <p:spPr>
          <a:xfrm>
            <a:off x="838200" y="1095375"/>
            <a:ext cx="10515600" cy="4667250"/>
          </a:xfrm>
        </p:spPr>
        <p:txBody>
          <a:bodyPr>
            <a:normAutofit fontScale="55000" lnSpcReduction="20000"/>
          </a:bodyPr>
          <a:lstStyle/>
          <a:p>
            <a:pPr marL="0" indent="0">
              <a:buNone/>
            </a:pPr>
            <a:r>
              <a:rPr lang="en-GB" sz="3800" b="1" dirty="0"/>
              <a:t>Patient Profile</a:t>
            </a:r>
            <a:r>
              <a:rPr lang="en-GB" sz="3800" dirty="0"/>
              <a:t>: </a:t>
            </a:r>
            <a:r>
              <a:rPr lang="en-GB" sz="3800" i="1" dirty="0"/>
              <a:t>62-year-old female with slurred speech, occasional choking, moderate weakness in arms and legs, difficulty with fine motor tasks. Diagnosed with ALS 1.5 years ago, symptoms have gradually progressed to involve both bulbar and limb functions.</a:t>
            </a:r>
          </a:p>
          <a:p>
            <a:pPr marL="0" indent="0">
              <a:buNone/>
            </a:pPr>
            <a:endParaRPr lang="en-GB" sz="3800" dirty="0"/>
          </a:p>
          <a:p>
            <a:pPr marL="0" indent="0">
              <a:buNone/>
            </a:pPr>
            <a:r>
              <a:rPr lang="en-GB" sz="3800" b="1" dirty="0"/>
              <a:t>ALSFRS-R Items</a:t>
            </a:r>
            <a:r>
              <a:rPr lang="en-GB" sz="3800" dirty="0"/>
              <a:t>:</a:t>
            </a:r>
          </a:p>
          <a:p>
            <a:pPr marL="742950" lvl="1" indent="-285750">
              <a:buFont typeface="Arial" panose="020B0604020202020204" pitchFamily="34" charset="0"/>
              <a:buChar char="•"/>
            </a:pPr>
            <a:r>
              <a:rPr lang="en-GB" sz="3800" b="1" dirty="0"/>
              <a:t>Bulbar Function</a:t>
            </a:r>
            <a:r>
              <a:rPr lang="en-GB" sz="3800" dirty="0"/>
              <a:t>: Slurred speech, occasional drooling, mild swallowing difficulty.</a:t>
            </a:r>
          </a:p>
          <a:p>
            <a:pPr marL="742950" lvl="1" indent="-285750">
              <a:buFont typeface="Arial" panose="020B0604020202020204" pitchFamily="34" charset="0"/>
              <a:buChar char="•"/>
            </a:pPr>
            <a:r>
              <a:rPr lang="en-GB" sz="3800" b="1" dirty="0"/>
              <a:t>Fine Motor Function</a:t>
            </a:r>
            <a:r>
              <a:rPr lang="en-GB" sz="3800" dirty="0"/>
              <a:t>: Difficulty with handwriting and using utensils, needs assistance with dressing.</a:t>
            </a:r>
          </a:p>
          <a:p>
            <a:pPr marL="742950" lvl="1" indent="-285750">
              <a:buFont typeface="Arial" panose="020B0604020202020204" pitchFamily="34" charset="0"/>
              <a:buChar char="•"/>
            </a:pPr>
            <a:r>
              <a:rPr lang="en-GB" sz="3800" b="1" dirty="0"/>
              <a:t>Gross Motor Function</a:t>
            </a:r>
            <a:r>
              <a:rPr lang="en-GB" sz="3800" dirty="0"/>
              <a:t>: Able to walk short distances, needs assistance with stairs, can turn in bed but slowly.</a:t>
            </a:r>
          </a:p>
          <a:p>
            <a:pPr marL="742950" lvl="1" indent="-285750">
              <a:buFont typeface="Arial" panose="020B0604020202020204" pitchFamily="34" charset="0"/>
              <a:buChar char="•"/>
            </a:pPr>
            <a:r>
              <a:rPr lang="en-GB" sz="3800" b="1" dirty="0"/>
              <a:t>Respiratory Function</a:t>
            </a:r>
            <a:r>
              <a:rPr lang="en-GB" sz="3800" dirty="0"/>
              <a:t>: Normal vital capacity, no </a:t>
            </a:r>
            <a:r>
              <a:rPr lang="en-GB" sz="3800" dirty="0" err="1"/>
              <a:t>dyspnea</a:t>
            </a:r>
            <a:r>
              <a:rPr lang="en-GB" sz="3800" dirty="0"/>
              <a:t> at rest, slight shortness of breath on exertion.</a:t>
            </a:r>
          </a:p>
          <a:p>
            <a:pPr marL="742950" lvl="1" indent="-285750">
              <a:buFont typeface="Arial" panose="020B0604020202020204" pitchFamily="34" charset="0"/>
              <a:buChar char="•"/>
            </a:pPr>
            <a:endParaRPr lang="en-GB" sz="3800" dirty="0"/>
          </a:p>
          <a:p>
            <a:pPr marL="0" indent="0">
              <a:buNone/>
            </a:pPr>
            <a:r>
              <a:rPr lang="en-GB" sz="3800" b="1" dirty="0"/>
              <a:t>Instructions for Students</a:t>
            </a:r>
            <a:r>
              <a:rPr lang="en-GB" sz="3800" dirty="0"/>
              <a:t>: Use the ALSFRS-R to score this patient based on the symptoms described</a:t>
            </a:r>
          </a:p>
          <a:p>
            <a:endParaRPr lang="en-SI" dirty="0"/>
          </a:p>
        </p:txBody>
      </p:sp>
    </p:spTree>
    <p:extLst>
      <p:ext uri="{BB962C8B-B14F-4D97-AF65-F5344CB8AC3E}">
        <p14:creationId xmlns:p14="http://schemas.microsoft.com/office/powerpoint/2010/main" val="1139634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D17A6-0A77-7658-1A76-AFBFCC155745}"/>
              </a:ext>
            </a:extLst>
          </p:cNvPr>
          <p:cNvSpPr>
            <a:spLocks noGrp="1"/>
          </p:cNvSpPr>
          <p:nvPr>
            <p:ph type="title"/>
          </p:nvPr>
        </p:nvSpPr>
        <p:spPr>
          <a:xfrm>
            <a:off x="838200" y="18255"/>
            <a:ext cx="10515600" cy="1325563"/>
          </a:xfrm>
        </p:spPr>
        <p:txBody>
          <a:bodyPr/>
          <a:lstStyle/>
          <a:p>
            <a:pPr algn="ctr"/>
            <a:r>
              <a:rPr lang="en-GB" dirty="0">
                <a:solidFill>
                  <a:srgbClr val="C00000"/>
                </a:solidFill>
              </a:rPr>
              <a:t>Case Study 5</a:t>
            </a:r>
            <a:endParaRPr lang="en-SI" dirty="0">
              <a:solidFill>
                <a:srgbClr val="C00000"/>
              </a:solidFill>
            </a:endParaRPr>
          </a:p>
        </p:txBody>
      </p:sp>
      <p:sp>
        <p:nvSpPr>
          <p:cNvPr id="3" name="Content Placeholder 2">
            <a:extLst>
              <a:ext uri="{FF2B5EF4-FFF2-40B4-BE49-F238E27FC236}">
                <a16:creationId xmlns:a16="http://schemas.microsoft.com/office/drawing/2014/main" id="{E351D98D-5148-93DF-6554-3A175A6616F6}"/>
              </a:ext>
            </a:extLst>
          </p:cNvPr>
          <p:cNvSpPr>
            <a:spLocks noGrp="1"/>
          </p:cNvSpPr>
          <p:nvPr>
            <p:ph sz="half" idx="1"/>
          </p:nvPr>
        </p:nvSpPr>
        <p:spPr>
          <a:xfrm>
            <a:off x="304801" y="1039524"/>
            <a:ext cx="5715000" cy="4486275"/>
          </a:xfrm>
        </p:spPr>
        <p:txBody>
          <a:bodyPr>
            <a:noAutofit/>
          </a:bodyPr>
          <a:lstStyle/>
          <a:p>
            <a:pPr>
              <a:buFont typeface="Arial" panose="020B0604020202020204" pitchFamily="34" charset="0"/>
              <a:buChar char="•"/>
            </a:pPr>
            <a:r>
              <a:rPr lang="en-GB" sz="1400" b="1" dirty="0"/>
              <a:t>Correct Scoring</a:t>
            </a:r>
            <a:r>
              <a:rPr lang="en-GB" sz="1400" dirty="0"/>
              <a:t>:</a:t>
            </a:r>
          </a:p>
          <a:p>
            <a:pPr marL="742950" lvl="1" indent="-285750">
              <a:buFont typeface="Arial" panose="020B0604020202020204" pitchFamily="34" charset="0"/>
              <a:buChar char="•"/>
            </a:pPr>
            <a:r>
              <a:rPr lang="en-GB" sz="1400" b="1" dirty="0"/>
              <a:t>Bulbar Function</a:t>
            </a:r>
            <a:r>
              <a:rPr lang="en-GB" sz="1400" dirty="0"/>
              <a:t>:</a:t>
            </a:r>
          </a:p>
          <a:p>
            <a:pPr marL="1143000" lvl="2" indent="-228600">
              <a:buFont typeface="Arial" panose="020B0604020202020204" pitchFamily="34" charset="0"/>
              <a:buChar char="•"/>
            </a:pPr>
            <a:r>
              <a:rPr lang="en-GB" sz="1400" dirty="0"/>
              <a:t>Speech: 2/4 (Noticeable slurring).</a:t>
            </a:r>
          </a:p>
          <a:p>
            <a:pPr marL="1143000" lvl="2" indent="-228600">
              <a:buFont typeface="Arial" panose="020B0604020202020204" pitchFamily="34" charset="0"/>
              <a:buChar char="•"/>
            </a:pPr>
            <a:r>
              <a:rPr lang="en-GB" sz="1400" dirty="0"/>
              <a:t>Salivation: 3/4 (Occasional drooling).</a:t>
            </a:r>
          </a:p>
          <a:p>
            <a:pPr marL="1143000" lvl="2" indent="-228600">
              <a:buFont typeface="Arial" panose="020B0604020202020204" pitchFamily="34" charset="0"/>
              <a:buChar char="•"/>
            </a:pPr>
            <a:r>
              <a:rPr lang="en-GB" sz="1400" dirty="0"/>
              <a:t>Swallowing: 3/4 (Mild difficulty, occasional choking).</a:t>
            </a:r>
          </a:p>
          <a:p>
            <a:pPr marL="742950" lvl="1" indent="-285750">
              <a:buFont typeface="Arial" panose="020B0604020202020204" pitchFamily="34" charset="0"/>
              <a:buChar char="•"/>
            </a:pPr>
            <a:r>
              <a:rPr lang="en-GB" sz="1400" b="1" dirty="0"/>
              <a:t>Fine Motor Function</a:t>
            </a:r>
            <a:r>
              <a:rPr lang="en-GB" sz="1400" dirty="0"/>
              <a:t>:</a:t>
            </a:r>
          </a:p>
          <a:p>
            <a:pPr marL="1143000" lvl="2" indent="-228600">
              <a:buFont typeface="Arial" panose="020B0604020202020204" pitchFamily="34" charset="0"/>
              <a:buChar char="•"/>
            </a:pPr>
            <a:r>
              <a:rPr lang="en-GB" sz="1400" dirty="0"/>
              <a:t>Handwriting: 2/4 (Significant difficulty).</a:t>
            </a:r>
          </a:p>
          <a:p>
            <a:pPr marL="1143000" lvl="2" indent="-228600">
              <a:buFont typeface="Arial" panose="020B0604020202020204" pitchFamily="34" charset="0"/>
              <a:buChar char="•"/>
            </a:pPr>
            <a:r>
              <a:rPr lang="en-GB" sz="1400" dirty="0"/>
              <a:t>Cutting Food: 2/4 (Needs some help).</a:t>
            </a:r>
          </a:p>
          <a:p>
            <a:pPr marL="1143000" lvl="2" indent="-228600">
              <a:buFont typeface="Arial" panose="020B0604020202020204" pitchFamily="34" charset="0"/>
              <a:buChar char="•"/>
            </a:pPr>
            <a:r>
              <a:rPr lang="en-GB" sz="1400" dirty="0"/>
              <a:t>Dressing: 2/4 (Requires assistance).</a:t>
            </a:r>
          </a:p>
          <a:p>
            <a:pPr marL="742950" lvl="1" indent="-285750">
              <a:buFont typeface="Arial" panose="020B0604020202020204" pitchFamily="34" charset="0"/>
              <a:buChar char="•"/>
            </a:pPr>
            <a:r>
              <a:rPr lang="en-GB" sz="1400" b="1" dirty="0"/>
              <a:t>Gross Motor Function</a:t>
            </a:r>
            <a:r>
              <a:rPr lang="en-GB" sz="1400" dirty="0"/>
              <a:t>:</a:t>
            </a:r>
          </a:p>
          <a:p>
            <a:pPr marL="1143000" lvl="2" indent="-228600">
              <a:buFont typeface="Arial" panose="020B0604020202020204" pitchFamily="34" charset="0"/>
              <a:buChar char="•"/>
            </a:pPr>
            <a:r>
              <a:rPr lang="en-GB" sz="1400" dirty="0"/>
              <a:t>Walking: 3/4 (Can walk short distances).</a:t>
            </a:r>
          </a:p>
          <a:p>
            <a:pPr marL="1143000" lvl="2" indent="-228600">
              <a:buFont typeface="Arial" panose="020B0604020202020204" pitchFamily="34" charset="0"/>
              <a:buChar char="•"/>
            </a:pPr>
            <a:r>
              <a:rPr lang="en-GB" sz="1400" dirty="0"/>
              <a:t>Climbing Stairs: 2/4 (Needs assistance).</a:t>
            </a:r>
          </a:p>
          <a:p>
            <a:pPr marL="1143000" lvl="2" indent="-228600">
              <a:buFont typeface="Arial" panose="020B0604020202020204" pitchFamily="34" charset="0"/>
              <a:buChar char="•"/>
            </a:pPr>
            <a:r>
              <a:rPr lang="en-GB" sz="1400" dirty="0"/>
              <a:t>Turning in Bed: 3/4 (Slow, needs effort).</a:t>
            </a:r>
          </a:p>
          <a:p>
            <a:pPr marL="742950" lvl="1" indent="-285750">
              <a:buFont typeface="Arial" panose="020B0604020202020204" pitchFamily="34" charset="0"/>
              <a:buChar char="•"/>
            </a:pPr>
            <a:r>
              <a:rPr lang="en-GB" sz="1400" b="1" dirty="0"/>
              <a:t>Respiratory Function</a:t>
            </a:r>
            <a:r>
              <a:rPr lang="en-GB" sz="1400" dirty="0"/>
              <a:t>:</a:t>
            </a:r>
          </a:p>
          <a:p>
            <a:pPr marL="1143000" lvl="2" indent="-228600">
              <a:buFont typeface="Arial" panose="020B0604020202020204" pitchFamily="34" charset="0"/>
              <a:buChar char="•"/>
            </a:pPr>
            <a:r>
              <a:rPr lang="en-GB" sz="1400" dirty="0" err="1"/>
              <a:t>Dyspnea</a:t>
            </a:r>
            <a:r>
              <a:rPr lang="en-GB" sz="1400" dirty="0"/>
              <a:t>: 4/4 (No </a:t>
            </a:r>
            <a:r>
              <a:rPr lang="en-GB" sz="1400" dirty="0" err="1"/>
              <a:t>dyspnea</a:t>
            </a:r>
            <a:r>
              <a:rPr lang="en-GB" sz="1400" dirty="0"/>
              <a:t> at rest).</a:t>
            </a:r>
          </a:p>
          <a:p>
            <a:pPr marL="1143000" lvl="2" indent="-228600">
              <a:buFont typeface="Arial" panose="020B0604020202020204" pitchFamily="34" charset="0"/>
              <a:buChar char="•"/>
            </a:pPr>
            <a:r>
              <a:rPr lang="en-GB" sz="1400" dirty="0" err="1"/>
              <a:t>Orthopnea</a:t>
            </a:r>
            <a:r>
              <a:rPr lang="en-GB" sz="1400" dirty="0"/>
              <a:t>: 4/4 (No </a:t>
            </a:r>
            <a:r>
              <a:rPr lang="en-GB" sz="1400" dirty="0" err="1"/>
              <a:t>orthopnea</a:t>
            </a:r>
            <a:r>
              <a:rPr lang="en-GB" sz="1400" dirty="0"/>
              <a:t>).</a:t>
            </a:r>
          </a:p>
          <a:p>
            <a:pPr marL="1143000" lvl="2" indent="-228600">
              <a:buFont typeface="Arial" panose="020B0604020202020204" pitchFamily="34" charset="0"/>
              <a:buChar char="•"/>
            </a:pPr>
            <a:r>
              <a:rPr lang="en-GB" sz="1400" dirty="0"/>
              <a:t>Respiratory insufficiency: 4/4 (No ventilatory support needed).</a:t>
            </a:r>
          </a:p>
          <a:p>
            <a:pPr>
              <a:buFont typeface="Arial" panose="020B0604020202020204" pitchFamily="34" charset="0"/>
              <a:buChar char="•"/>
            </a:pPr>
            <a:r>
              <a:rPr lang="en-GB" sz="1400" b="1" dirty="0"/>
              <a:t>Total Score</a:t>
            </a:r>
            <a:r>
              <a:rPr lang="en-GB" sz="1400" dirty="0"/>
              <a:t>: </a:t>
            </a:r>
            <a:r>
              <a:rPr lang="en-GB" sz="1400" b="1" dirty="0"/>
              <a:t>34/48</a:t>
            </a:r>
            <a:r>
              <a:rPr lang="en-GB" sz="1400" dirty="0"/>
              <a:t>, indicating moderate ALS with mixed bulbar and limb symptoms.</a:t>
            </a:r>
          </a:p>
          <a:p>
            <a:endParaRPr lang="en-SI" sz="1600" dirty="0"/>
          </a:p>
        </p:txBody>
      </p:sp>
      <p:sp>
        <p:nvSpPr>
          <p:cNvPr id="4" name="Content Placeholder 3">
            <a:extLst>
              <a:ext uri="{FF2B5EF4-FFF2-40B4-BE49-F238E27FC236}">
                <a16:creationId xmlns:a16="http://schemas.microsoft.com/office/drawing/2014/main" id="{25FBFF93-2B3D-1611-4C52-9CCC844F0258}"/>
              </a:ext>
            </a:extLst>
          </p:cNvPr>
          <p:cNvSpPr>
            <a:spLocks noGrp="1"/>
          </p:cNvSpPr>
          <p:nvPr>
            <p:ph sz="half" idx="2"/>
          </p:nvPr>
        </p:nvSpPr>
        <p:spPr>
          <a:xfrm>
            <a:off x="6096000" y="1704036"/>
            <a:ext cx="5181600" cy="4351338"/>
          </a:xfrm>
        </p:spPr>
        <p:txBody>
          <a:bodyPr/>
          <a:lstStyle/>
          <a:p>
            <a:pPr>
              <a:buFont typeface="Arial" panose="020B0604020202020204" pitchFamily="34" charset="0"/>
              <a:buChar char="•"/>
            </a:pPr>
            <a:r>
              <a:rPr lang="en-GB" sz="1600" b="1" dirty="0"/>
              <a:t>Care Plan</a:t>
            </a:r>
            <a:r>
              <a:rPr lang="en-GB" sz="1600" dirty="0"/>
              <a:t>:</a:t>
            </a:r>
          </a:p>
          <a:p>
            <a:pPr marL="742950" lvl="1" indent="-285750">
              <a:buFont typeface="Arial" panose="020B0604020202020204" pitchFamily="34" charset="0"/>
              <a:buChar char="•"/>
            </a:pPr>
            <a:r>
              <a:rPr lang="en-GB" sz="1600" b="1" dirty="0"/>
              <a:t>Speech and Occupational Therapy</a:t>
            </a:r>
            <a:r>
              <a:rPr lang="en-GB" sz="1600" dirty="0"/>
              <a:t>: To improve communication, manage swallowing issues, and adapt daily tasks.</a:t>
            </a:r>
          </a:p>
          <a:p>
            <a:pPr marL="742950" lvl="1" indent="-285750">
              <a:buFont typeface="Arial" panose="020B0604020202020204" pitchFamily="34" charset="0"/>
              <a:buChar char="•"/>
            </a:pPr>
            <a:r>
              <a:rPr lang="en-GB" sz="1600" b="1" dirty="0"/>
              <a:t>Assistive Devices</a:t>
            </a:r>
            <a:r>
              <a:rPr lang="en-GB" sz="1600" dirty="0"/>
              <a:t>: Use of walkers and handrails for mobility, adaptive utensils for eating.</a:t>
            </a:r>
          </a:p>
          <a:p>
            <a:pPr marL="742950" lvl="1" indent="-285750">
              <a:buFont typeface="Arial" panose="020B0604020202020204" pitchFamily="34" charset="0"/>
              <a:buChar char="•"/>
            </a:pPr>
            <a:r>
              <a:rPr lang="en-GB" sz="1600" b="1" dirty="0"/>
              <a:t>Monitoring</a:t>
            </a:r>
            <a:r>
              <a:rPr lang="en-GB" sz="1600" dirty="0"/>
              <a:t>: Regular assessments of bulbar and respiratory functions.</a:t>
            </a:r>
          </a:p>
          <a:p>
            <a:pPr marL="742950" lvl="1" indent="-285750">
              <a:buFont typeface="Arial" panose="020B0604020202020204" pitchFamily="34" charset="0"/>
              <a:buChar char="•"/>
            </a:pPr>
            <a:r>
              <a:rPr lang="en-GB" sz="1600" b="1" dirty="0"/>
              <a:t>Patient Support</a:t>
            </a:r>
            <a:r>
              <a:rPr lang="en-GB" sz="1600" dirty="0"/>
              <a:t>: Psychological support and </a:t>
            </a:r>
            <a:r>
              <a:rPr lang="en-GB" sz="1600" dirty="0" err="1"/>
              <a:t>counseling</a:t>
            </a:r>
            <a:r>
              <a:rPr lang="en-GB" sz="1600" dirty="0"/>
              <a:t> to cope with speech difficulties and increasing dependence.</a:t>
            </a:r>
          </a:p>
          <a:p>
            <a:endParaRPr lang="en-SI" dirty="0"/>
          </a:p>
        </p:txBody>
      </p:sp>
    </p:spTree>
    <p:extLst>
      <p:ext uri="{BB962C8B-B14F-4D97-AF65-F5344CB8AC3E}">
        <p14:creationId xmlns:p14="http://schemas.microsoft.com/office/powerpoint/2010/main" val="243378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6BEF4-A00F-BD77-37B3-F5A1D594367D}"/>
              </a:ext>
            </a:extLst>
          </p:cNvPr>
          <p:cNvSpPr>
            <a:spLocks noGrp="1"/>
          </p:cNvSpPr>
          <p:nvPr>
            <p:ph type="title"/>
          </p:nvPr>
        </p:nvSpPr>
        <p:spPr>
          <a:xfrm>
            <a:off x="838200" y="73746"/>
            <a:ext cx="10515600" cy="1325563"/>
          </a:xfrm>
        </p:spPr>
        <p:txBody>
          <a:bodyPr/>
          <a:lstStyle/>
          <a:p>
            <a:pPr algn="ctr"/>
            <a:r>
              <a:rPr lang="en-GB" dirty="0">
                <a:solidFill>
                  <a:srgbClr val="C00000"/>
                </a:solidFill>
              </a:rPr>
              <a:t>Case Study 6</a:t>
            </a:r>
            <a:endParaRPr lang="en-SI" dirty="0">
              <a:solidFill>
                <a:srgbClr val="C00000"/>
              </a:solidFill>
            </a:endParaRPr>
          </a:p>
        </p:txBody>
      </p:sp>
      <p:sp>
        <p:nvSpPr>
          <p:cNvPr id="3" name="Content Placeholder 2">
            <a:extLst>
              <a:ext uri="{FF2B5EF4-FFF2-40B4-BE49-F238E27FC236}">
                <a16:creationId xmlns:a16="http://schemas.microsoft.com/office/drawing/2014/main" id="{A8C424A5-857B-724C-BA75-2ABB6208AA6E}"/>
              </a:ext>
            </a:extLst>
          </p:cNvPr>
          <p:cNvSpPr>
            <a:spLocks noGrp="1"/>
          </p:cNvSpPr>
          <p:nvPr>
            <p:ph idx="1"/>
          </p:nvPr>
        </p:nvSpPr>
        <p:spPr>
          <a:xfrm>
            <a:off x="838200" y="1185822"/>
            <a:ext cx="10515600" cy="4919559"/>
          </a:xfrm>
        </p:spPr>
        <p:txBody>
          <a:bodyPr>
            <a:normAutofit fontScale="92500" lnSpcReduction="10000"/>
          </a:bodyPr>
          <a:lstStyle/>
          <a:p>
            <a:pPr marL="0" indent="0">
              <a:buNone/>
            </a:pPr>
            <a:r>
              <a:rPr lang="en-GB" sz="2400" b="1" dirty="0"/>
              <a:t>Patient Profile</a:t>
            </a:r>
            <a:r>
              <a:rPr lang="en-GB" sz="2400" dirty="0"/>
              <a:t>: </a:t>
            </a:r>
            <a:r>
              <a:rPr lang="en-GB" sz="2400" i="1" dirty="0"/>
              <a:t>68-year-old male with severe muscle weakness, frequent shortness of breath, dependent on BiPAP during sleep, significant difficulty swallowing, non-verbal communication. Diagnosed with ALS 3 years ago, rapid progression over the last 6 months.</a:t>
            </a:r>
          </a:p>
          <a:p>
            <a:pPr marL="0" indent="0">
              <a:buNone/>
            </a:pPr>
            <a:endParaRPr lang="en-GB" sz="2400" dirty="0"/>
          </a:p>
          <a:p>
            <a:pPr marL="0" indent="0">
              <a:buNone/>
            </a:pPr>
            <a:r>
              <a:rPr lang="en-GB" sz="2400" b="1" dirty="0"/>
              <a:t>ALSFRS-R Items</a:t>
            </a:r>
            <a:r>
              <a:rPr lang="en-GB" sz="2400" dirty="0"/>
              <a:t>:</a:t>
            </a:r>
          </a:p>
          <a:p>
            <a:pPr marL="742950" lvl="1" indent="-285750">
              <a:buFont typeface="Arial" panose="020B0604020202020204" pitchFamily="34" charset="0"/>
              <a:buChar char="•"/>
            </a:pPr>
            <a:r>
              <a:rPr lang="en-GB" b="1" dirty="0"/>
              <a:t>Bulbar Function</a:t>
            </a:r>
            <a:r>
              <a:rPr lang="en-GB" dirty="0"/>
              <a:t>: Complete loss of speech, constant drooling, requires feeding tube for nutrition.</a:t>
            </a:r>
          </a:p>
          <a:p>
            <a:pPr marL="742950" lvl="1" indent="-285750">
              <a:buFont typeface="Arial" panose="020B0604020202020204" pitchFamily="34" charset="0"/>
              <a:buChar char="•"/>
            </a:pPr>
            <a:r>
              <a:rPr lang="en-GB" b="1" dirty="0"/>
              <a:t>Fine Motor Function</a:t>
            </a:r>
            <a:r>
              <a:rPr lang="en-GB" dirty="0"/>
              <a:t>: Unable to write or use utensils, fully dependent on caregivers for dressing and hygiene.</a:t>
            </a:r>
          </a:p>
          <a:p>
            <a:pPr marL="742950" lvl="1" indent="-285750">
              <a:buFont typeface="Arial" panose="020B0604020202020204" pitchFamily="34" charset="0"/>
              <a:buChar char="•"/>
            </a:pPr>
            <a:r>
              <a:rPr lang="en-GB" b="1" dirty="0"/>
              <a:t>Gross Motor Function</a:t>
            </a:r>
            <a:r>
              <a:rPr lang="en-GB" dirty="0"/>
              <a:t>: Bedbound, cannot turn in bed without assistance, unable to walk or climb stairs.</a:t>
            </a:r>
          </a:p>
          <a:p>
            <a:pPr marL="742950" lvl="1" indent="-285750">
              <a:buFont typeface="Arial" panose="020B0604020202020204" pitchFamily="34" charset="0"/>
              <a:buChar char="•"/>
            </a:pPr>
            <a:r>
              <a:rPr lang="en-GB" b="1" dirty="0"/>
              <a:t>Respiratory Function</a:t>
            </a:r>
            <a:r>
              <a:rPr lang="en-GB" dirty="0"/>
              <a:t>: Severe </a:t>
            </a:r>
            <a:r>
              <a:rPr lang="en-GB" dirty="0" err="1"/>
              <a:t>dyspnea</a:t>
            </a:r>
            <a:r>
              <a:rPr lang="en-GB" dirty="0"/>
              <a:t> at rest, </a:t>
            </a:r>
            <a:r>
              <a:rPr lang="en-GB" dirty="0" err="1"/>
              <a:t>orthopnea</a:t>
            </a:r>
            <a:r>
              <a:rPr lang="en-GB" dirty="0"/>
              <a:t>, BiPAP required.</a:t>
            </a:r>
          </a:p>
          <a:p>
            <a:pPr marL="457200" lvl="1" indent="0">
              <a:buNone/>
            </a:pPr>
            <a:endParaRPr lang="en-GB" dirty="0"/>
          </a:p>
          <a:p>
            <a:pPr marL="0" indent="0">
              <a:buNone/>
            </a:pPr>
            <a:r>
              <a:rPr lang="en-GB" sz="2400" b="1" dirty="0"/>
              <a:t>Instructions for Students</a:t>
            </a:r>
            <a:r>
              <a:rPr lang="en-GB" sz="2400" dirty="0"/>
              <a:t>: Use the ALSFRS-R to evaluate this patient’s condition</a:t>
            </a:r>
          </a:p>
          <a:p>
            <a:endParaRPr lang="en-SI" dirty="0"/>
          </a:p>
        </p:txBody>
      </p:sp>
    </p:spTree>
    <p:extLst>
      <p:ext uri="{BB962C8B-B14F-4D97-AF65-F5344CB8AC3E}">
        <p14:creationId xmlns:p14="http://schemas.microsoft.com/office/powerpoint/2010/main" val="2835060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967AF-6DB3-E608-59A7-42D964967510}"/>
              </a:ext>
            </a:extLst>
          </p:cNvPr>
          <p:cNvSpPr>
            <a:spLocks noGrp="1"/>
          </p:cNvSpPr>
          <p:nvPr>
            <p:ph type="title"/>
          </p:nvPr>
        </p:nvSpPr>
        <p:spPr/>
        <p:txBody>
          <a:bodyPr>
            <a:normAutofit/>
          </a:bodyPr>
          <a:lstStyle/>
          <a:p>
            <a:pPr algn="ctr"/>
            <a:r>
              <a:rPr lang="en-GB" sz="4000" dirty="0">
                <a:solidFill>
                  <a:srgbClr val="C00000"/>
                </a:solidFill>
              </a:rPr>
              <a:t>ALS Functional Rating Scale-Revised (ALSFRS-R)</a:t>
            </a:r>
            <a:endParaRPr lang="en-SI" sz="4000" dirty="0">
              <a:solidFill>
                <a:srgbClr val="C00000"/>
              </a:solidFill>
            </a:endParaRPr>
          </a:p>
        </p:txBody>
      </p:sp>
      <p:sp>
        <p:nvSpPr>
          <p:cNvPr id="3" name="Content Placeholder 2">
            <a:extLst>
              <a:ext uri="{FF2B5EF4-FFF2-40B4-BE49-F238E27FC236}">
                <a16:creationId xmlns:a16="http://schemas.microsoft.com/office/drawing/2014/main" id="{30B27ED9-2B8F-4CD6-3F85-4269BA53941C}"/>
              </a:ext>
            </a:extLst>
          </p:cNvPr>
          <p:cNvSpPr>
            <a:spLocks noGrp="1"/>
          </p:cNvSpPr>
          <p:nvPr>
            <p:ph idx="1"/>
          </p:nvPr>
        </p:nvSpPr>
        <p:spPr/>
        <p:txBody>
          <a:bodyPr/>
          <a:lstStyle/>
          <a:p>
            <a:pPr marL="457200" lvl="1" indent="0">
              <a:buNone/>
            </a:pPr>
            <a:r>
              <a:rPr lang="en-GB" dirty="0"/>
              <a:t>The ALS Functional Rating Scale-Revised (ALSFRS-R) is a widely used tool to assess and monitor the functional status of ALS patients.</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r>
              <a:rPr lang="en-GB" b="1" dirty="0"/>
              <a:t>Purpose</a:t>
            </a:r>
            <a:r>
              <a:rPr lang="en-GB" dirty="0"/>
              <a:t>: To measure the decline in motor function, bulbar function, and respiratory capacity in ALS patients over time.</a:t>
            </a:r>
          </a:p>
          <a:p>
            <a:pPr marL="457200" lvl="1" indent="0">
              <a:buNone/>
            </a:pPr>
            <a:endParaRPr lang="en-GB" dirty="0"/>
          </a:p>
          <a:p>
            <a:pPr marL="742950" lvl="1" indent="-285750">
              <a:buFont typeface="Arial" panose="020B0604020202020204" pitchFamily="34" charset="0"/>
              <a:buChar char="•"/>
            </a:pPr>
            <a:r>
              <a:rPr lang="en-GB" b="1" dirty="0"/>
              <a:t>History</a:t>
            </a:r>
            <a:r>
              <a:rPr lang="en-GB" dirty="0"/>
              <a:t>: Developed in the 1990s, it revised the original ALS Functional Rating Scale by including specific respiratory items.</a:t>
            </a:r>
          </a:p>
          <a:p>
            <a:endParaRPr lang="en-SI" dirty="0"/>
          </a:p>
        </p:txBody>
      </p:sp>
    </p:spTree>
    <p:extLst>
      <p:ext uri="{BB962C8B-B14F-4D97-AF65-F5344CB8AC3E}">
        <p14:creationId xmlns:p14="http://schemas.microsoft.com/office/powerpoint/2010/main" val="2461785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7E16C-4473-B357-EE49-521E3737F013}"/>
              </a:ext>
            </a:extLst>
          </p:cNvPr>
          <p:cNvSpPr>
            <a:spLocks noGrp="1"/>
          </p:cNvSpPr>
          <p:nvPr>
            <p:ph type="title"/>
          </p:nvPr>
        </p:nvSpPr>
        <p:spPr>
          <a:xfrm>
            <a:off x="838200" y="0"/>
            <a:ext cx="10515600" cy="1325563"/>
          </a:xfrm>
        </p:spPr>
        <p:txBody>
          <a:bodyPr/>
          <a:lstStyle/>
          <a:p>
            <a:pPr algn="ctr"/>
            <a:r>
              <a:rPr lang="en-GB" dirty="0">
                <a:solidFill>
                  <a:srgbClr val="C00000"/>
                </a:solidFill>
              </a:rPr>
              <a:t>Case Study 6</a:t>
            </a:r>
            <a:endParaRPr lang="en-SI" dirty="0">
              <a:solidFill>
                <a:srgbClr val="C00000"/>
              </a:solidFill>
            </a:endParaRPr>
          </a:p>
        </p:txBody>
      </p:sp>
      <p:sp>
        <p:nvSpPr>
          <p:cNvPr id="3" name="Content Placeholder 2">
            <a:extLst>
              <a:ext uri="{FF2B5EF4-FFF2-40B4-BE49-F238E27FC236}">
                <a16:creationId xmlns:a16="http://schemas.microsoft.com/office/drawing/2014/main" id="{5DE66651-E817-8112-FEC5-7774AB0E0D2B}"/>
              </a:ext>
            </a:extLst>
          </p:cNvPr>
          <p:cNvSpPr>
            <a:spLocks noGrp="1"/>
          </p:cNvSpPr>
          <p:nvPr>
            <p:ph sz="half" idx="1"/>
          </p:nvPr>
        </p:nvSpPr>
        <p:spPr>
          <a:xfrm>
            <a:off x="838200" y="1325563"/>
            <a:ext cx="5181600" cy="4551424"/>
          </a:xfrm>
        </p:spPr>
        <p:txBody>
          <a:bodyPr>
            <a:normAutofit fontScale="77500" lnSpcReduction="20000"/>
          </a:bodyPr>
          <a:lstStyle/>
          <a:p>
            <a:pPr>
              <a:buFont typeface="Arial" panose="020B0604020202020204" pitchFamily="34" charset="0"/>
              <a:buChar char="•"/>
            </a:pPr>
            <a:r>
              <a:rPr lang="en-GB" b="1" dirty="0"/>
              <a:t>Correct Scoring</a:t>
            </a:r>
            <a:r>
              <a:rPr lang="en-GB" dirty="0"/>
              <a:t>:</a:t>
            </a:r>
          </a:p>
          <a:p>
            <a:pPr marL="742950" lvl="1" indent="-285750">
              <a:buFont typeface="Arial" panose="020B0604020202020204" pitchFamily="34" charset="0"/>
              <a:buChar char="•"/>
            </a:pPr>
            <a:r>
              <a:rPr lang="en-GB" b="1" dirty="0"/>
              <a:t>Bulbar Function</a:t>
            </a:r>
            <a:r>
              <a:rPr lang="en-GB" dirty="0"/>
              <a:t>:</a:t>
            </a:r>
          </a:p>
          <a:p>
            <a:pPr marL="1143000" lvl="2" indent="-228600">
              <a:buFont typeface="Arial" panose="020B0604020202020204" pitchFamily="34" charset="0"/>
              <a:buChar char="•"/>
            </a:pPr>
            <a:r>
              <a:rPr lang="en-GB" dirty="0"/>
              <a:t>Speech: 0/4 (No useful speech).</a:t>
            </a:r>
          </a:p>
          <a:p>
            <a:pPr marL="1143000" lvl="2" indent="-228600">
              <a:buFont typeface="Arial" panose="020B0604020202020204" pitchFamily="34" charset="0"/>
              <a:buChar char="•"/>
            </a:pPr>
            <a:r>
              <a:rPr lang="en-GB" dirty="0"/>
              <a:t>Salivation: 1/4 (Marked drooling).</a:t>
            </a:r>
          </a:p>
          <a:p>
            <a:pPr marL="1143000" lvl="2" indent="-228600">
              <a:buFont typeface="Arial" panose="020B0604020202020204" pitchFamily="34" charset="0"/>
              <a:buChar char="•"/>
            </a:pPr>
            <a:r>
              <a:rPr lang="en-GB" dirty="0"/>
              <a:t>Swallowing: 0/4 (Requires feeding tube).</a:t>
            </a:r>
          </a:p>
          <a:p>
            <a:pPr marL="742950" lvl="1" indent="-285750">
              <a:buFont typeface="Arial" panose="020B0604020202020204" pitchFamily="34" charset="0"/>
              <a:buChar char="•"/>
            </a:pPr>
            <a:r>
              <a:rPr lang="en-GB" b="1" dirty="0"/>
              <a:t>Fine Motor Function</a:t>
            </a:r>
            <a:r>
              <a:rPr lang="en-GB" dirty="0"/>
              <a:t>:</a:t>
            </a:r>
          </a:p>
          <a:p>
            <a:pPr marL="1143000" lvl="2" indent="-228600">
              <a:buFont typeface="Arial" panose="020B0604020202020204" pitchFamily="34" charset="0"/>
              <a:buChar char="•"/>
            </a:pPr>
            <a:r>
              <a:rPr lang="en-GB" dirty="0"/>
              <a:t>Handwriting, cutting food, dressing: 0/4 (Complete dependence).</a:t>
            </a:r>
          </a:p>
          <a:p>
            <a:pPr marL="742950" lvl="1" indent="-285750">
              <a:buFont typeface="Arial" panose="020B0604020202020204" pitchFamily="34" charset="0"/>
              <a:buChar char="•"/>
            </a:pPr>
            <a:r>
              <a:rPr lang="en-GB" b="1" dirty="0"/>
              <a:t>Gross Motor Function</a:t>
            </a:r>
            <a:r>
              <a:rPr lang="en-GB" dirty="0"/>
              <a:t>:</a:t>
            </a:r>
          </a:p>
          <a:p>
            <a:pPr marL="1143000" lvl="2" indent="-228600">
              <a:buFont typeface="Arial" panose="020B0604020202020204" pitchFamily="34" charset="0"/>
              <a:buChar char="•"/>
            </a:pPr>
            <a:r>
              <a:rPr lang="en-GB" dirty="0"/>
              <a:t>Walking, climbing stairs, turning in bed: 0/4 (Unable, complete dependence).</a:t>
            </a:r>
          </a:p>
          <a:p>
            <a:pPr marL="742950" lvl="1" indent="-285750">
              <a:buFont typeface="Arial" panose="020B0604020202020204" pitchFamily="34" charset="0"/>
              <a:buChar char="•"/>
            </a:pPr>
            <a:r>
              <a:rPr lang="en-GB" b="1" dirty="0"/>
              <a:t>Respiratory Function</a:t>
            </a:r>
            <a:r>
              <a:rPr lang="en-GB" dirty="0"/>
              <a:t>:</a:t>
            </a:r>
          </a:p>
          <a:p>
            <a:pPr marL="1143000" lvl="2" indent="-228600">
              <a:buFont typeface="Arial" panose="020B0604020202020204" pitchFamily="34" charset="0"/>
              <a:buChar char="•"/>
            </a:pPr>
            <a:r>
              <a:rPr lang="en-GB" dirty="0" err="1"/>
              <a:t>Dyspnea</a:t>
            </a:r>
            <a:r>
              <a:rPr lang="en-GB" dirty="0"/>
              <a:t>: 1/4 (Severe </a:t>
            </a:r>
            <a:r>
              <a:rPr lang="en-GB" dirty="0" err="1"/>
              <a:t>dyspnea</a:t>
            </a:r>
            <a:r>
              <a:rPr lang="en-GB" dirty="0"/>
              <a:t> at rest).</a:t>
            </a:r>
          </a:p>
          <a:p>
            <a:pPr marL="1143000" lvl="2" indent="-228600">
              <a:buFont typeface="Arial" panose="020B0604020202020204" pitchFamily="34" charset="0"/>
              <a:buChar char="•"/>
            </a:pPr>
            <a:r>
              <a:rPr lang="en-GB" dirty="0" err="1"/>
              <a:t>Orthopnea</a:t>
            </a:r>
            <a:r>
              <a:rPr lang="en-GB" dirty="0"/>
              <a:t>: 1/4 (Cannot lie flat without significant discomfort).</a:t>
            </a:r>
          </a:p>
          <a:p>
            <a:pPr marL="1143000" lvl="2" indent="-228600">
              <a:buFont typeface="Arial" panose="020B0604020202020204" pitchFamily="34" charset="0"/>
              <a:buChar char="•"/>
            </a:pPr>
            <a:r>
              <a:rPr lang="en-GB" dirty="0"/>
              <a:t>Respiratory insufficiency: 1/4 (Requires BiPAP).</a:t>
            </a:r>
          </a:p>
          <a:p>
            <a:pPr>
              <a:buFont typeface="Arial" panose="020B0604020202020204" pitchFamily="34" charset="0"/>
              <a:buChar char="•"/>
            </a:pPr>
            <a:r>
              <a:rPr lang="en-GB" b="1" dirty="0"/>
              <a:t>Total Score</a:t>
            </a:r>
            <a:r>
              <a:rPr lang="en-GB" dirty="0"/>
              <a:t>: </a:t>
            </a:r>
            <a:r>
              <a:rPr lang="en-GB" b="1" dirty="0"/>
              <a:t>4/48</a:t>
            </a:r>
            <a:r>
              <a:rPr lang="en-GB" dirty="0"/>
              <a:t>, indicating severe ALS with profound impairment.</a:t>
            </a:r>
          </a:p>
        </p:txBody>
      </p:sp>
      <p:sp>
        <p:nvSpPr>
          <p:cNvPr id="6" name="Content Placeholder 5">
            <a:extLst>
              <a:ext uri="{FF2B5EF4-FFF2-40B4-BE49-F238E27FC236}">
                <a16:creationId xmlns:a16="http://schemas.microsoft.com/office/drawing/2014/main" id="{8535D39C-0FB0-FE1B-A1DD-8ED441BB4F36}"/>
              </a:ext>
            </a:extLst>
          </p:cNvPr>
          <p:cNvSpPr>
            <a:spLocks noGrp="1"/>
          </p:cNvSpPr>
          <p:nvPr>
            <p:ph sz="half" idx="2"/>
          </p:nvPr>
        </p:nvSpPr>
        <p:spPr/>
        <p:txBody>
          <a:bodyPr>
            <a:normAutofit fontScale="77500" lnSpcReduction="20000"/>
          </a:bodyPr>
          <a:lstStyle/>
          <a:p>
            <a:pPr>
              <a:buFont typeface="Arial" panose="020B0604020202020204" pitchFamily="34" charset="0"/>
              <a:buChar char="•"/>
            </a:pPr>
            <a:r>
              <a:rPr lang="en-GB" b="1" dirty="0"/>
              <a:t>Care Plan</a:t>
            </a:r>
            <a:r>
              <a:rPr lang="en-GB" dirty="0"/>
              <a:t>:</a:t>
            </a:r>
          </a:p>
          <a:p>
            <a:pPr marL="742950" lvl="1" indent="-285750">
              <a:buFont typeface="Arial" panose="020B0604020202020204" pitchFamily="34" charset="0"/>
              <a:buChar char="•"/>
            </a:pPr>
            <a:r>
              <a:rPr lang="en-GB" b="1" dirty="0"/>
              <a:t>Palliative Care</a:t>
            </a:r>
            <a:r>
              <a:rPr lang="en-GB" dirty="0"/>
              <a:t>: Focus on comfort, managing pain, and respiratory distress.</a:t>
            </a:r>
          </a:p>
          <a:p>
            <a:pPr marL="742950" lvl="1" indent="-285750">
              <a:buFont typeface="Arial" panose="020B0604020202020204" pitchFamily="34" charset="0"/>
              <a:buChar char="•"/>
            </a:pPr>
            <a:r>
              <a:rPr lang="en-GB" b="1" dirty="0"/>
              <a:t>Family Support</a:t>
            </a:r>
            <a:r>
              <a:rPr lang="en-GB" dirty="0"/>
              <a:t>: Provide psychological support, discuss advanced directives and end-of-life care preferences.</a:t>
            </a:r>
          </a:p>
          <a:p>
            <a:pPr marL="742950" lvl="1" indent="-285750">
              <a:buFont typeface="Arial" panose="020B0604020202020204" pitchFamily="34" charset="0"/>
              <a:buChar char="•"/>
            </a:pPr>
            <a:r>
              <a:rPr lang="en-GB" b="1" dirty="0"/>
              <a:t>Symptom Management</a:t>
            </a:r>
            <a:r>
              <a:rPr lang="en-GB" dirty="0"/>
              <a:t>: Medications to manage secretions, anxiety, and pain.</a:t>
            </a:r>
          </a:p>
          <a:p>
            <a:pPr marL="742950" lvl="1" indent="-285750">
              <a:buFont typeface="Arial" panose="020B0604020202020204" pitchFamily="34" charset="0"/>
              <a:buChar char="•"/>
            </a:pPr>
            <a:r>
              <a:rPr lang="en-GB" b="1" dirty="0"/>
              <a:t>Monitoring</a:t>
            </a:r>
            <a:r>
              <a:rPr lang="en-GB" dirty="0"/>
              <a:t>: Regular assessment to adjust care based on the patient’s comfort and needs.</a:t>
            </a:r>
          </a:p>
          <a:p>
            <a:endParaRPr lang="en-SI" dirty="0"/>
          </a:p>
        </p:txBody>
      </p:sp>
    </p:spTree>
    <p:extLst>
      <p:ext uri="{BB962C8B-B14F-4D97-AF65-F5344CB8AC3E}">
        <p14:creationId xmlns:p14="http://schemas.microsoft.com/office/powerpoint/2010/main" val="2844611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6E749-C27B-6926-D0FF-44285EB95999}"/>
              </a:ext>
            </a:extLst>
          </p:cNvPr>
          <p:cNvSpPr>
            <a:spLocks noGrp="1"/>
          </p:cNvSpPr>
          <p:nvPr>
            <p:ph type="title"/>
          </p:nvPr>
        </p:nvSpPr>
        <p:spPr/>
        <p:txBody>
          <a:bodyPr/>
          <a:lstStyle/>
          <a:p>
            <a:pPr algn="ctr"/>
            <a:r>
              <a:rPr lang="en-GB" dirty="0">
                <a:solidFill>
                  <a:srgbClr val="C00000"/>
                </a:solidFill>
              </a:rPr>
              <a:t>Clinical Applications of ALSFRS-R</a:t>
            </a:r>
            <a:endParaRPr lang="en-SI" dirty="0">
              <a:solidFill>
                <a:srgbClr val="C00000"/>
              </a:solidFill>
            </a:endParaRPr>
          </a:p>
        </p:txBody>
      </p:sp>
      <p:sp>
        <p:nvSpPr>
          <p:cNvPr id="3" name="Content Placeholder 2">
            <a:extLst>
              <a:ext uri="{FF2B5EF4-FFF2-40B4-BE49-F238E27FC236}">
                <a16:creationId xmlns:a16="http://schemas.microsoft.com/office/drawing/2014/main" id="{42327F0D-E535-3826-DC60-05D79735696F}"/>
              </a:ext>
            </a:extLst>
          </p:cNvPr>
          <p:cNvSpPr>
            <a:spLocks noGrp="1"/>
          </p:cNvSpPr>
          <p:nvPr>
            <p:ph idx="1"/>
          </p:nvPr>
        </p:nvSpPr>
        <p:spPr/>
        <p:txBody>
          <a:bodyPr/>
          <a:lstStyle/>
          <a:p>
            <a:endParaRPr lang="en-GB" b="1" dirty="0"/>
          </a:p>
          <a:p>
            <a:pPr marL="742950" lvl="1" indent="-285750">
              <a:buFont typeface="Arial" panose="020B0604020202020204" pitchFamily="34" charset="0"/>
              <a:buChar char="•"/>
            </a:pPr>
            <a:r>
              <a:rPr lang="en-GB" b="1" dirty="0"/>
              <a:t>Monitoring Disease Progression</a:t>
            </a:r>
            <a:r>
              <a:rPr lang="en-GB" dirty="0"/>
              <a:t>: Used routinely in clinical settings to track the decline in ALS patients.</a:t>
            </a:r>
          </a:p>
          <a:p>
            <a:pPr marL="742950" lvl="1" indent="-285750">
              <a:buFont typeface="Arial" panose="020B0604020202020204" pitchFamily="34" charset="0"/>
              <a:buChar char="•"/>
            </a:pPr>
            <a:r>
              <a:rPr lang="en-GB" b="1" dirty="0"/>
              <a:t>Guiding Treatment Decisions</a:t>
            </a:r>
            <a:r>
              <a:rPr lang="en-GB" dirty="0"/>
              <a:t>: Helps determine when to initiate interventions (e.g., non-invasive ventilation).</a:t>
            </a:r>
          </a:p>
          <a:p>
            <a:pPr marL="742950" lvl="1" indent="-285750">
              <a:buFont typeface="Arial" panose="020B0604020202020204" pitchFamily="34" charset="0"/>
              <a:buChar char="•"/>
            </a:pPr>
            <a:r>
              <a:rPr lang="en-GB" b="1" dirty="0"/>
              <a:t>Use in Clinical Trials</a:t>
            </a:r>
            <a:r>
              <a:rPr lang="en-GB" dirty="0"/>
              <a:t>: A primary outcome measure in evaluating new therapies for ALS.</a:t>
            </a:r>
          </a:p>
          <a:p>
            <a:pPr marL="742950" lvl="1" indent="-285750">
              <a:buFont typeface="Arial" panose="020B0604020202020204" pitchFamily="34" charset="0"/>
              <a:buChar char="•"/>
            </a:pPr>
            <a:r>
              <a:rPr lang="en-GB" b="1" dirty="0"/>
              <a:t>Patient Care Planning</a:t>
            </a:r>
            <a:r>
              <a:rPr lang="en-GB" dirty="0"/>
              <a:t>: Assists in tailoring care plans based on functional status.</a:t>
            </a:r>
          </a:p>
          <a:p>
            <a:endParaRPr lang="en-SI" dirty="0"/>
          </a:p>
        </p:txBody>
      </p:sp>
    </p:spTree>
    <p:extLst>
      <p:ext uri="{BB962C8B-B14F-4D97-AF65-F5344CB8AC3E}">
        <p14:creationId xmlns:p14="http://schemas.microsoft.com/office/powerpoint/2010/main" val="1299961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5F198-5BCB-2831-F569-EC850B2617F8}"/>
              </a:ext>
            </a:extLst>
          </p:cNvPr>
          <p:cNvSpPr>
            <a:spLocks noGrp="1"/>
          </p:cNvSpPr>
          <p:nvPr>
            <p:ph type="title"/>
          </p:nvPr>
        </p:nvSpPr>
        <p:spPr/>
        <p:txBody>
          <a:bodyPr/>
          <a:lstStyle/>
          <a:p>
            <a:pPr algn="ctr"/>
            <a:r>
              <a:rPr lang="en-GB" dirty="0">
                <a:solidFill>
                  <a:srgbClr val="C00000"/>
                </a:solidFill>
              </a:rPr>
              <a:t>Challenges and Limitations of ALSFRS-R</a:t>
            </a:r>
            <a:endParaRPr lang="en-SI" dirty="0">
              <a:solidFill>
                <a:srgbClr val="C00000"/>
              </a:solidFill>
            </a:endParaRPr>
          </a:p>
        </p:txBody>
      </p:sp>
      <p:sp>
        <p:nvSpPr>
          <p:cNvPr id="3" name="Content Placeholder 2">
            <a:extLst>
              <a:ext uri="{FF2B5EF4-FFF2-40B4-BE49-F238E27FC236}">
                <a16:creationId xmlns:a16="http://schemas.microsoft.com/office/drawing/2014/main" id="{C418712D-BC82-4587-3883-83E9E6BBFF71}"/>
              </a:ext>
            </a:extLst>
          </p:cNvPr>
          <p:cNvSpPr>
            <a:spLocks noGrp="1"/>
          </p:cNvSpPr>
          <p:nvPr>
            <p:ph idx="1"/>
          </p:nvPr>
        </p:nvSpPr>
        <p:spPr/>
        <p:txBody>
          <a:bodyPr/>
          <a:lstStyle/>
          <a:p>
            <a:endParaRPr lang="en-GB" b="1" dirty="0"/>
          </a:p>
          <a:p>
            <a:pPr marL="742950" lvl="1" indent="-285750">
              <a:buFont typeface="Arial" panose="020B0604020202020204" pitchFamily="34" charset="0"/>
              <a:buChar char="•"/>
            </a:pPr>
            <a:r>
              <a:rPr lang="en-GB" b="1" dirty="0"/>
              <a:t>Patient Compliance</a:t>
            </a:r>
            <a:r>
              <a:rPr lang="en-GB" dirty="0"/>
              <a:t>: Challenges with consistent scoring due to patient condition.</a:t>
            </a:r>
          </a:p>
          <a:p>
            <a:pPr marL="742950" lvl="1" indent="-285750">
              <a:buFont typeface="Arial" panose="020B0604020202020204" pitchFamily="34" charset="0"/>
              <a:buChar char="•"/>
            </a:pPr>
            <a:r>
              <a:rPr lang="en-GB" b="1" dirty="0"/>
              <a:t>Subjectivity</a:t>
            </a:r>
            <a:r>
              <a:rPr lang="en-GB" dirty="0"/>
              <a:t>: Variability in interpretation among different raters.</a:t>
            </a:r>
          </a:p>
          <a:p>
            <a:pPr marL="742950" lvl="1" indent="-285750">
              <a:buFont typeface="Arial" panose="020B0604020202020204" pitchFamily="34" charset="0"/>
              <a:buChar char="•"/>
            </a:pPr>
            <a:r>
              <a:rPr lang="en-GB" b="1" dirty="0"/>
              <a:t>Limited Cognitive Assessment</a:t>
            </a:r>
            <a:r>
              <a:rPr lang="en-GB" dirty="0"/>
              <a:t>: ALSFRS-R primarily focuses on physical function.</a:t>
            </a:r>
          </a:p>
          <a:p>
            <a:pPr marL="742950" lvl="1" indent="-285750">
              <a:buFont typeface="Arial" panose="020B0604020202020204" pitchFamily="34" charset="0"/>
              <a:buChar char="•"/>
            </a:pPr>
            <a:r>
              <a:rPr lang="en-GB" b="1" dirty="0"/>
              <a:t>Use in Non-English Speaking Populations</a:t>
            </a:r>
            <a:r>
              <a:rPr lang="en-GB" dirty="0"/>
              <a:t>: Need for cultural adaptation and validation.</a:t>
            </a:r>
          </a:p>
          <a:p>
            <a:endParaRPr lang="en-SI" dirty="0"/>
          </a:p>
        </p:txBody>
      </p:sp>
    </p:spTree>
    <p:extLst>
      <p:ext uri="{BB962C8B-B14F-4D97-AF65-F5344CB8AC3E}">
        <p14:creationId xmlns:p14="http://schemas.microsoft.com/office/powerpoint/2010/main" val="3839167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9757D-2014-8A68-9270-1E27EE00952B}"/>
              </a:ext>
            </a:extLst>
          </p:cNvPr>
          <p:cNvSpPr>
            <a:spLocks noGrp="1"/>
          </p:cNvSpPr>
          <p:nvPr>
            <p:ph type="title"/>
          </p:nvPr>
        </p:nvSpPr>
        <p:spPr/>
        <p:txBody>
          <a:bodyPr/>
          <a:lstStyle/>
          <a:p>
            <a:pPr algn="ctr"/>
            <a:r>
              <a:rPr lang="en-GB" dirty="0">
                <a:solidFill>
                  <a:srgbClr val="C00000"/>
                </a:solidFill>
              </a:rPr>
              <a:t>Summary of ALSFRS-R: Key Points</a:t>
            </a:r>
            <a:endParaRPr lang="en-SI" dirty="0">
              <a:solidFill>
                <a:srgbClr val="C00000"/>
              </a:solidFill>
            </a:endParaRPr>
          </a:p>
        </p:txBody>
      </p:sp>
      <p:sp>
        <p:nvSpPr>
          <p:cNvPr id="3" name="Content Placeholder 2">
            <a:extLst>
              <a:ext uri="{FF2B5EF4-FFF2-40B4-BE49-F238E27FC236}">
                <a16:creationId xmlns:a16="http://schemas.microsoft.com/office/drawing/2014/main" id="{FCCBAB27-9935-D013-8E01-7C36A3DFFA9E}"/>
              </a:ext>
            </a:extLst>
          </p:cNvPr>
          <p:cNvSpPr>
            <a:spLocks noGrp="1"/>
          </p:cNvSpPr>
          <p:nvPr>
            <p:ph idx="1"/>
          </p:nvPr>
        </p:nvSpPr>
        <p:spPr/>
        <p:txBody>
          <a:bodyPr/>
          <a:lstStyle/>
          <a:p>
            <a:endParaRPr lang="en-GB" b="1" dirty="0"/>
          </a:p>
          <a:p>
            <a:pPr marL="742950" lvl="1" indent="-285750">
              <a:buFont typeface="Arial" panose="020B0604020202020204" pitchFamily="34" charset="0"/>
              <a:buChar char="•"/>
            </a:pPr>
            <a:r>
              <a:rPr lang="en-GB" b="1" dirty="0"/>
              <a:t>Versatile Tool</a:t>
            </a:r>
            <a:r>
              <a:rPr lang="en-GB" dirty="0"/>
              <a:t>: Useful for clinical practice and research.</a:t>
            </a:r>
          </a:p>
          <a:p>
            <a:pPr marL="742950" lvl="1" indent="-285750">
              <a:buFont typeface="Arial" panose="020B0604020202020204" pitchFamily="34" charset="0"/>
              <a:buChar char="•"/>
            </a:pPr>
            <a:r>
              <a:rPr lang="en-GB" b="1" dirty="0"/>
              <a:t>Tracks Disease Progression</a:t>
            </a:r>
            <a:r>
              <a:rPr lang="en-GB" dirty="0"/>
              <a:t>: Regular monitoring aids in managing ALS effectively.</a:t>
            </a:r>
          </a:p>
          <a:p>
            <a:pPr marL="742950" lvl="1" indent="-285750">
              <a:buFont typeface="Arial" panose="020B0604020202020204" pitchFamily="34" charset="0"/>
              <a:buChar char="•"/>
            </a:pPr>
            <a:r>
              <a:rPr lang="en-GB" b="1" dirty="0"/>
              <a:t>Reliable and Valid</a:t>
            </a:r>
            <a:r>
              <a:rPr lang="en-GB" dirty="0"/>
              <a:t>: Proven psychometric properties support its use.</a:t>
            </a:r>
          </a:p>
          <a:p>
            <a:pPr marL="742950" lvl="1" indent="-285750">
              <a:buFont typeface="Arial" panose="020B0604020202020204" pitchFamily="34" charset="0"/>
              <a:buChar char="•"/>
            </a:pPr>
            <a:r>
              <a:rPr lang="en-GB" b="1" dirty="0"/>
              <a:t>Guides Patient Care</a:t>
            </a:r>
            <a:r>
              <a:rPr lang="en-GB" dirty="0"/>
              <a:t>: Informs clinical decision-making and care planning.</a:t>
            </a:r>
          </a:p>
          <a:p>
            <a:endParaRPr lang="en-SI" dirty="0"/>
          </a:p>
        </p:txBody>
      </p:sp>
    </p:spTree>
    <p:extLst>
      <p:ext uri="{BB962C8B-B14F-4D97-AF65-F5344CB8AC3E}">
        <p14:creationId xmlns:p14="http://schemas.microsoft.com/office/powerpoint/2010/main" val="4035182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082F2-D21E-9E13-97F2-0F62B9575A62}"/>
              </a:ext>
            </a:extLst>
          </p:cNvPr>
          <p:cNvSpPr>
            <a:spLocks noGrp="1"/>
          </p:cNvSpPr>
          <p:nvPr>
            <p:ph type="title"/>
          </p:nvPr>
        </p:nvSpPr>
        <p:spPr/>
        <p:txBody>
          <a:bodyPr/>
          <a:lstStyle/>
          <a:p>
            <a:pPr algn="ctr"/>
            <a:r>
              <a:rPr lang="en-GB" dirty="0">
                <a:solidFill>
                  <a:srgbClr val="C00000"/>
                </a:solidFill>
              </a:rPr>
              <a:t>Appel ALS Score</a:t>
            </a:r>
            <a:endParaRPr lang="en-SI" dirty="0">
              <a:solidFill>
                <a:srgbClr val="C00000"/>
              </a:solidFill>
            </a:endParaRPr>
          </a:p>
        </p:txBody>
      </p:sp>
      <p:sp>
        <p:nvSpPr>
          <p:cNvPr id="3" name="Content Placeholder 2">
            <a:extLst>
              <a:ext uri="{FF2B5EF4-FFF2-40B4-BE49-F238E27FC236}">
                <a16:creationId xmlns:a16="http://schemas.microsoft.com/office/drawing/2014/main" id="{4FDCD092-3344-7C1A-7387-E4397357F5A3}"/>
              </a:ext>
            </a:extLst>
          </p:cNvPr>
          <p:cNvSpPr>
            <a:spLocks noGrp="1"/>
          </p:cNvSpPr>
          <p:nvPr>
            <p:ph idx="1"/>
          </p:nvPr>
        </p:nvSpPr>
        <p:spPr/>
        <p:txBody>
          <a:bodyPr>
            <a:normAutofit/>
          </a:bodyPr>
          <a:lstStyle/>
          <a:p>
            <a:pPr marL="742950" lvl="1" indent="-285750">
              <a:buFont typeface="Arial" panose="020B0604020202020204" pitchFamily="34" charset="0"/>
              <a:buChar char="•"/>
            </a:pPr>
            <a:endParaRPr lang="en-GB" b="1" dirty="0"/>
          </a:p>
          <a:p>
            <a:pPr marL="742950" lvl="1" indent="-285750">
              <a:buFont typeface="Arial" panose="020B0604020202020204" pitchFamily="34" charset="0"/>
              <a:buChar char="•"/>
            </a:pPr>
            <a:r>
              <a:rPr lang="en-GB" b="1" dirty="0"/>
              <a:t>Development</a:t>
            </a:r>
            <a:r>
              <a:rPr lang="en-GB" dirty="0"/>
              <a:t>: The Appel ALS Score was developed by </a:t>
            </a:r>
            <a:r>
              <a:rPr lang="en-GB" dirty="0" err="1"/>
              <a:t>Dr.</a:t>
            </a:r>
            <a:r>
              <a:rPr lang="en-GB" dirty="0"/>
              <a:t> Stanley Appel and his colleagues to provide a comprehensive evaluation tool for ALS, integrating clinical and functional measures.</a:t>
            </a:r>
          </a:p>
          <a:p>
            <a:pPr marL="742950" lvl="1" indent="-285750">
              <a:buFont typeface="Arial" panose="020B0604020202020204" pitchFamily="34" charset="0"/>
              <a:buChar char="•"/>
            </a:pPr>
            <a:r>
              <a:rPr lang="en-GB" b="1" dirty="0"/>
              <a:t>Rationale</a:t>
            </a:r>
            <a:r>
              <a:rPr lang="en-GB" dirty="0"/>
              <a:t>: Aimed at capturing a broader scope of ALS symptoms, including neurological deficits, muscle strength, respiratory function, and overall daily living activities, to provide a more nuanced assessment of disease progression.</a:t>
            </a:r>
          </a:p>
          <a:p>
            <a:pPr marL="742950" lvl="1" indent="-285750">
              <a:buFont typeface="Arial" panose="020B0604020202020204" pitchFamily="34" charset="0"/>
              <a:buChar char="•"/>
            </a:pPr>
            <a:r>
              <a:rPr lang="en-GB" b="1" dirty="0"/>
              <a:t>Purpose</a:t>
            </a:r>
            <a:r>
              <a:rPr lang="en-GB" dirty="0"/>
              <a:t>: To offer a multidimensional approach that could aid in both clinical practice and research by providing a detailed overview of ALS patient status.</a:t>
            </a:r>
          </a:p>
          <a:p>
            <a:endParaRPr lang="en-SI" dirty="0"/>
          </a:p>
        </p:txBody>
      </p:sp>
    </p:spTree>
    <p:extLst>
      <p:ext uri="{BB962C8B-B14F-4D97-AF65-F5344CB8AC3E}">
        <p14:creationId xmlns:p14="http://schemas.microsoft.com/office/powerpoint/2010/main" val="1999530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0CD6B-09B3-5B7A-8168-579FA0FE732C}"/>
              </a:ext>
            </a:extLst>
          </p:cNvPr>
          <p:cNvSpPr>
            <a:spLocks noGrp="1"/>
          </p:cNvSpPr>
          <p:nvPr>
            <p:ph type="title"/>
          </p:nvPr>
        </p:nvSpPr>
        <p:spPr/>
        <p:txBody>
          <a:bodyPr/>
          <a:lstStyle/>
          <a:p>
            <a:pPr algn="ctr"/>
            <a:r>
              <a:rPr lang="en-GB" dirty="0">
                <a:solidFill>
                  <a:srgbClr val="C00000"/>
                </a:solidFill>
              </a:rPr>
              <a:t>Structure of the Appel ALS Score: Components and Subscales</a:t>
            </a:r>
            <a:endParaRPr lang="en-SI" dirty="0">
              <a:solidFill>
                <a:srgbClr val="C00000"/>
              </a:solidFill>
            </a:endParaRPr>
          </a:p>
        </p:txBody>
      </p:sp>
      <p:sp>
        <p:nvSpPr>
          <p:cNvPr id="3" name="Content Placeholder 2">
            <a:extLst>
              <a:ext uri="{FF2B5EF4-FFF2-40B4-BE49-F238E27FC236}">
                <a16:creationId xmlns:a16="http://schemas.microsoft.com/office/drawing/2014/main" id="{EEB12C18-87FF-DE99-2BCC-F55C7A12FF41}"/>
              </a:ext>
            </a:extLst>
          </p:cNvPr>
          <p:cNvSpPr>
            <a:spLocks noGrp="1"/>
          </p:cNvSpPr>
          <p:nvPr>
            <p:ph idx="1"/>
          </p:nvPr>
        </p:nvSpPr>
        <p:spPr/>
        <p:txBody>
          <a:bodyPr/>
          <a:lstStyle/>
          <a:p>
            <a:endParaRPr lang="en-GB" b="1" dirty="0"/>
          </a:p>
          <a:p>
            <a:pPr marL="457200" lvl="1" indent="0">
              <a:buNone/>
            </a:pPr>
            <a:r>
              <a:rPr lang="en-GB" b="1" dirty="0"/>
              <a:t>Components</a:t>
            </a:r>
            <a:r>
              <a:rPr lang="en-GB" dirty="0"/>
              <a:t>:</a:t>
            </a:r>
          </a:p>
          <a:p>
            <a:pPr marL="1371600" lvl="2" indent="-457200">
              <a:buFont typeface="+mj-lt"/>
              <a:buAutoNum type="arabicPeriod"/>
            </a:pPr>
            <a:r>
              <a:rPr lang="en-GB" b="1" dirty="0"/>
              <a:t>Neurological Examination</a:t>
            </a:r>
            <a:r>
              <a:rPr lang="en-GB" dirty="0"/>
              <a:t>: Focuses on motor neuron function, muscle tone, and reflexes.</a:t>
            </a:r>
          </a:p>
          <a:p>
            <a:pPr marL="1371600" lvl="2" indent="-457200">
              <a:buFont typeface="+mj-lt"/>
              <a:buAutoNum type="arabicPeriod"/>
            </a:pPr>
            <a:r>
              <a:rPr lang="en-GB" b="1" dirty="0"/>
              <a:t>Respiratory Function</a:t>
            </a:r>
            <a:r>
              <a:rPr lang="en-GB" dirty="0"/>
              <a:t>: Assesses breathing capacity and need for ventilatory support.</a:t>
            </a:r>
          </a:p>
          <a:p>
            <a:pPr marL="1371600" lvl="2" indent="-457200">
              <a:buFont typeface="+mj-lt"/>
              <a:buAutoNum type="arabicPeriod"/>
            </a:pPr>
            <a:r>
              <a:rPr lang="en-GB" b="1" dirty="0"/>
              <a:t>Muscle Strength</a:t>
            </a:r>
            <a:r>
              <a:rPr lang="en-GB" dirty="0"/>
              <a:t>: Measures strength in various muscle groups.</a:t>
            </a:r>
          </a:p>
          <a:p>
            <a:pPr marL="1371600" lvl="2" indent="-457200">
              <a:buFont typeface="+mj-lt"/>
              <a:buAutoNum type="arabicPeriod"/>
            </a:pPr>
            <a:r>
              <a:rPr lang="en-GB" b="1" dirty="0"/>
              <a:t>Functional Abilities</a:t>
            </a:r>
            <a:r>
              <a:rPr lang="en-GB" dirty="0"/>
              <a:t>: Evaluates activities of daily living, such as feeding, mobility, and self-care.</a:t>
            </a:r>
          </a:p>
          <a:p>
            <a:pPr marL="914400" lvl="2" indent="0">
              <a:buNone/>
            </a:pPr>
            <a:endParaRPr lang="en-GB" dirty="0"/>
          </a:p>
          <a:p>
            <a:pPr marL="457200" lvl="1" indent="0">
              <a:buNone/>
            </a:pPr>
            <a:r>
              <a:rPr lang="en-GB" b="1" dirty="0"/>
              <a:t>Subscales</a:t>
            </a:r>
            <a:r>
              <a:rPr lang="en-GB" dirty="0"/>
              <a:t>: Each component is scored separately, and the scores are combined to provide a total score.</a:t>
            </a:r>
          </a:p>
          <a:p>
            <a:endParaRPr lang="en-SI" dirty="0"/>
          </a:p>
        </p:txBody>
      </p:sp>
    </p:spTree>
    <p:extLst>
      <p:ext uri="{BB962C8B-B14F-4D97-AF65-F5344CB8AC3E}">
        <p14:creationId xmlns:p14="http://schemas.microsoft.com/office/powerpoint/2010/main" val="1209600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B66B9-FDDB-BCF2-EBE5-93DF0EB256B8}"/>
              </a:ext>
            </a:extLst>
          </p:cNvPr>
          <p:cNvSpPr>
            <a:spLocks noGrp="1"/>
          </p:cNvSpPr>
          <p:nvPr>
            <p:ph type="title"/>
          </p:nvPr>
        </p:nvSpPr>
        <p:spPr/>
        <p:txBody>
          <a:bodyPr>
            <a:normAutofit/>
          </a:bodyPr>
          <a:lstStyle/>
          <a:p>
            <a:pPr algn="ctr"/>
            <a:r>
              <a:rPr lang="en-SI" dirty="0">
                <a:solidFill>
                  <a:srgbClr val="C00000"/>
                </a:solidFill>
              </a:rPr>
              <a:t>Appel - </a:t>
            </a:r>
            <a:r>
              <a:rPr lang="en-GB" dirty="0">
                <a:solidFill>
                  <a:srgbClr val="C00000"/>
                </a:solidFill>
              </a:rPr>
              <a:t>Scoring System: Calculation and Interpretation</a:t>
            </a:r>
            <a:endParaRPr lang="en-SI" dirty="0">
              <a:solidFill>
                <a:srgbClr val="C00000"/>
              </a:solidFill>
            </a:endParaRPr>
          </a:p>
        </p:txBody>
      </p:sp>
      <p:sp>
        <p:nvSpPr>
          <p:cNvPr id="3" name="Content Placeholder 2">
            <a:extLst>
              <a:ext uri="{FF2B5EF4-FFF2-40B4-BE49-F238E27FC236}">
                <a16:creationId xmlns:a16="http://schemas.microsoft.com/office/drawing/2014/main" id="{5FD9B133-5D61-9481-238F-888E3F5E1A3C}"/>
              </a:ext>
            </a:extLst>
          </p:cNvPr>
          <p:cNvSpPr>
            <a:spLocks noGrp="1"/>
          </p:cNvSpPr>
          <p:nvPr>
            <p:ph idx="1"/>
          </p:nvPr>
        </p:nvSpPr>
        <p:spPr/>
        <p:txBody>
          <a:bodyPr>
            <a:normAutofit fontScale="85000" lnSpcReduction="20000"/>
          </a:bodyPr>
          <a:lstStyle/>
          <a:p>
            <a:endParaRPr lang="en-GB" b="1" dirty="0"/>
          </a:p>
          <a:p>
            <a:pPr>
              <a:buFont typeface="Arial" panose="020B0604020202020204" pitchFamily="34" charset="0"/>
              <a:buChar char="•"/>
            </a:pPr>
            <a:r>
              <a:rPr lang="en-GB" b="1" dirty="0"/>
              <a:t>Calculation</a:t>
            </a:r>
            <a:r>
              <a:rPr lang="en-GB" dirty="0"/>
              <a:t>:</a:t>
            </a:r>
          </a:p>
          <a:p>
            <a:pPr marL="742950" lvl="1" indent="-285750">
              <a:buFont typeface="Arial" panose="020B0604020202020204" pitchFamily="34" charset="0"/>
              <a:buChar char="•"/>
            </a:pPr>
            <a:r>
              <a:rPr lang="en-GB" dirty="0"/>
              <a:t>Each domain (neurological, respiratory, muscle strength, functional abilities) is scored separately.</a:t>
            </a:r>
          </a:p>
          <a:p>
            <a:pPr marL="742950" lvl="1" indent="-285750">
              <a:buFont typeface="Arial" panose="020B0604020202020204" pitchFamily="34" charset="0"/>
              <a:buChar char="•"/>
            </a:pPr>
            <a:r>
              <a:rPr lang="en-GB" dirty="0"/>
              <a:t>Total score is calculated by summing the scores from each domain.</a:t>
            </a:r>
          </a:p>
          <a:p>
            <a:pPr marL="742950" lvl="1" indent="-285750">
              <a:buFont typeface="Arial" panose="020B0604020202020204" pitchFamily="34" charset="0"/>
              <a:buChar char="•"/>
            </a:pPr>
            <a:r>
              <a:rPr lang="en-GB" dirty="0"/>
              <a:t>Higher total scores indicate greater impairment and more advanced disease.</a:t>
            </a:r>
          </a:p>
          <a:p>
            <a:pPr>
              <a:buFont typeface="Arial" panose="020B0604020202020204" pitchFamily="34" charset="0"/>
              <a:buChar char="•"/>
            </a:pPr>
            <a:r>
              <a:rPr lang="en-GB" b="1" dirty="0"/>
              <a:t>Interpretation</a:t>
            </a:r>
            <a:r>
              <a:rPr lang="en-GB" dirty="0"/>
              <a:t>:</a:t>
            </a:r>
          </a:p>
          <a:p>
            <a:pPr marL="742950" lvl="1" indent="-285750">
              <a:buFont typeface="Arial" panose="020B0604020202020204" pitchFamily="34" charset="0"/>
              <a:buChar char="•"/>
            </a:pPr>
            <a:r>
              <a:rPr lang="en-GB" b="1" dirty="0"/>
              <a:t>Mild ALS</a:t>
            </a:r>
            <a:r>
              <a:rPr lang="en-GB" dirty="0"/>
              <a:t>: Low scores across domains, minor functional impairment.</a:t>
            </a:r>
          </a:p>
          <a:p>
            <a:pPr marL="742950" lvl="1" indent="-285750">
              <a:buFont typeface="Arial" panose="020B0604020202020204" pitchFamily="34" charset="0"/>
              <a:buChar char="•"/>
            </a:pPr>
            <a:r>
              <a:rPr lang="en-GB" b="1" dirty="0"/>
              <a:t>Moderate ALS</a:t>
            </a:r>
            <a:r>
              <a:rPr lang="en-GB" dirty="0"/>
              <a:t>: Mid-range scores, moderate functional limitations.</a:t>
            </a:r>
          </a:p>
          <a:p>
            <a:pPr marL="742950" lvl="1" indent="-285750">
              <a:buFont typeface="Arial" panose="020B0604020202020204" pitchFamily="34" charset="0"/>
              <a:buChar char="•"/>
            </a:pPr>
            <a:r>
              <a:rPr lang="en-GB" b="1" dirty="0"/>
              <a:t>Severe ALS</a:t>
            </a:r>
            <a:r>
              <a:rPr lang="en-GB" dirty="0"/>
              <a:t>: High scores in most or all domains, severe functional disability.</a:t>
            </a:r>
          </a:p>
          <a:p>
            <a:pPr>
              <a:buFont typeface="Arial" panose="020B0604020202020204" pitchFamily="34" charset="0"/>
              <a:buChar char="•"/>
            </a:pPr>
            <a:r>
              <a:rPr lang="en-GB" b="1" dirty="0"/>
              <a:t>Use in Clinical Practice</a:t>
            </a:r>
            <a:r>
              <a:rPr lang="en-GB" dirty="0"/>
              <a:t>:</a:t>
            </a:r>
          </a:p>
          <a:p>
            <a:pPr marL="742950" lvl="1" indent="-285750">
              <a:buFont typeface="Arial" panose="020B0604020202020204" pitchFamily="34" charset="0"/>
              <a:buChar char="•"/>
            </a:pPr>
            <a:r>
              <a:rPr lang="en-GB" dirty="0"/>
              <a:t>Guides treatment decisions, monitors disease progression, and evaluates response to therapies.</a:t>
            </a:r>
          </a:p>
          <a:p>
            <a:pPr marL="742950" lvl="1" indent="-285750">
              <a:buFont typeface="Arial" panose="020B0604020202020204" pitchFamily="34" charset="0"/>
              <a:buChar char="•"/>
            </a:pPr>
            <a:r>
              <a:rPr lang="en-GB" dirty="0"/>
              <a:t>Can be used alongside other scales like ALSFRS-R for comprehensive assessment.</a:t>
            </a:r>
          </a:p>
          <a:p>
            <a:endParaRPr lang="en-SI" dirty="0"/>
          </a:p>
        </p:txBody>
      </p:sp>
    </p:spTree>
    <p:extLst>
      <p:ext uri="{BB962C8B-B14F-4D97-AF65-F5344CB8AC3E}">
        <p14:creationId xmlns:p14="http://schemas.microsoft.com/office/powerpoint/2010/main" val="24901725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0E982-401C-88F5-564A-BCE1D401B880}"/>
              </a:ext>
            </a:extLst>
          </p:cNvPr>
          <p:cNvSpPr>
            <a:spLocks noGrp="1"/>
          </p:cNvSpPr>
          <p:nvPr>
            <p:ph type="title"/>
          </p:nvPr>
        </p:nvSpPr>
        <p:spPr>
          <a:xfrm>
            <a:off x="838200" y="0"/>
            <a:ext cx="10515600" cy="1325563"/>
          </a:xfrm>
        </p:spPr>
        <p:txBody>
          <a:bodyPr/>
          <a:lstStyle/>
          <a:p>
            <a:pPr algn="ctr"/>
            <a:r>
              <a:rPr lang="en-GB" dirty="0">
                <a:solidFill>
                  <a:srgbClr val="C00000"/>
                </a:solidFill>
              </a:rPr>
              <a:t>1. Neurological Examination Component</a:t>
            </a:r>
            <a:endParaRPr lang="en-SI" dirty="0">
              <a:solidFill>
                <a:srgbClr val="C00000"/>
              </a:solidFill>
            </a:endParaRPr>
          </a:p>
        </p:txBody>
      </p:sp>
      <p:sp>
        <p:nvSpPr>
          <p:cNvPr id="3" name="Content Placeholder 2">
            <a:extLst>
              <a:ext uri="{FF2B5EF4-FFF2-40B4-BE49-F238E27FC236}">
                <a16:creationId xmlns:a16="http://schemas.microsoft.com/office/drawing/2014/main" id="{A080063E-0223-A707-E98B-11BF03981774}"/>
              </a:ext>
            </a:extLst>
          </p:cNvPr>
          <p:cNvSpPr>
            <a:spLocks noGrp="1"/>
          </p:cNvSpPr>
          <p:nvPr>
            <p:ph idx="1"/>
          </p:nvPr>
        </p:nvSpPr>
        <p:spPr>
          <a:xfrm>
            <a:off x="838200" y="1037112"/>
            <a:ext cx="10515600" cy="5094513"/>
          </a:xfrm>
        </p:spPr>
        <p:txBody>
          <a:bodyPr>
            <a:normAutofit fontScale="70000" lnSpcReduction="20000"/>
          </a:bodyPr>
          <a:lstStyle/>
          <a:p>
            <a:endParaRPr lang="en-GB" sz="2900" b="1" dirty="0"/>
          </a:p>
          <a:p>
            <a:pPr marL="0" indent="0">
              <a:buNone/>
            </a:pPr>
            <a:r>
              <a:rPr lang="en-GB" sz="2900" b="1" dirty="0"/>
              <a:t>Assessment Areas</a:t>
            </a:r>
            <a:r>
              <a:rPr lang="en-GB" sz="2900" dirty="0"/>
              <a:t>:</a:t>
            </a:r>
          </a:p>
          <a:p>
            <a:pPr marL="742950" lvl="1" indent="-285750">
              <a:buFont typeface="Arial" panose="020B0604020202020204" pitchFamily="34" charset="0"/>
              <a:buChar char="•"/>
            </a:pPr>
            <a:r>
              <a:rPr lang="en-GB" sz="2900" b="1" dirty="0"/>
              <a:t>Upper Motor Neuron Signs</a:t>
            </a:r>
            <a:r>
              <a:rPr lang="en-GB" sz="2900" dirty="0"/>
              <a:t>: Includes testing for spasticity, hyperreflexia, and Babinski sign.</a:t>
            </a:r>
          </a:p>
          <a:p>
            <a:pPr marL="742950" lvl="1" indent="-285750">
              <a:buFont typeface="Arial" panose="020B0604020202020204" pitchFamily="34" charset="0"/>
              <a:buChar char="•"/>
            </a:pPr>
            <a:r>
              <a:rPr lang="en-GB" sz="2900" b="1" dirty="0"/>
              <a:t>Lower Motor Neuron Signs</a:t>
            </a:r>
            <a:r>
              <a:rPr lang="en-GB" sz="2900" dirty="0"/>
              <a:t>: Assessment for muscle atrophy, fasciculations, and decreased reflexes.</a:t>
            </a:r>
          </a:p>
          <a:p>
            <a:pPr marL="742950" lvl="1" indent="-285750">
              <a:buFont typeface="Arial" panose="020B0604020202020204" pitchFamily="34" charset="0"/>
              <a:buChar char="•"/>
            </a:pPr>
            <a:r>
              <a:rPr lang="en-GB" sz="2900" b="1" dirty="0"/>
              <a:t>Cranial Nerve Examination</a:t>
            </a:r>
            <a:r>
              <a:rPr lang="en-GB" sz="2900" dirty="0"/>
              <a:t>: Evaluates functions such as eye movements, facial strength, and speech.</a:t>
            </a:r>
          </a:p>
          <a:p>
            <a:pPr marL="742950" lvl="1" indent="-285750">
              <a:buFont typeface="Arial" panose="020B0604020202020204" pitchFamily="34" charset="0"/>
              <a:buChar char="•"/>
            </a:pPr>
            <a:r>
              <a:rPr lang="en-GB" sz="2900" b="1" dirty="0"/>
              <a:t>Sensory and Coordination Testing</a:t>
            </a:r>
            <a:r>
              <a:rPr lang="en-GB" sz="2900" dirty="0"/>
              <a:t>: While primarily a motor neuron disease, assessment of sensory loss and coordination is still relevant.</a:t>
            </a:r>
          </a:p>
          <a:p>
            <a:pPr marL="457200" lvl="1" indent="0">
              <a:buNone/>
            </a:pPr>
            <a:endParaRPr lang="en-GB" sz="2900" dirty="0"/>
          </a:p>
          <a:p>
            <a:pPr marL="0" indent="0">
              <a:buNone/>
            </a:pPr>
            <a:r>
              <a:rPr lang="en-GB" sz="2900" b="1" dirty="0"/>
              <a:t>Scoring</a:t>
            </a:r>
            <a:r>
              <a:rPr lang="en-GB" sz="2900" dirty="0"/>
              <a:t>:</a:t>
            </a:r>
          </a:p>
          <a:p>
            <a:pPr marL="742950" lvl="1" indent="-285750">
              <a:buFont typeface="Arial" panose="020B0604020202020204" pitchFamily="34" charset="0"/>
              <a:buChar char="•"/>
            </a:pPr>
            <a:r>
              <a:rPr lang="en-GB" sz="2900" dirty="0"/>
              <a:t>Each neurological sign is rated on a scale of 0 to 4:</a:t>
            </a:r>
          </a:p>
          <a:p>
            <a:pPr marL="1143000" lvl="2" indent="-228600">
              <a:buFont typeface="Arial" panose="020B0604020202020204" pitchFamily="34" charset="0"/>
              <a:buChar char="•"/>
            </a:pPr>
            <a:r>
              <a:rPr lang="en-GB" sz="2900" b="1" dirty="0"/>
              <a:t>0</a:t>
            </a:r>
            <a:r>
              <a:rPr lang="en-GB" sz="2900" dirty="0"/>
              <a:t>: Normal (no abnormal findings)</a:t>
            </a:r>
          </a:p>
          <a:p>
            <a:pPr marL="1143000" lvl="2" indent="-228600">
              <a:buFont typeface="Arial" panose="020B0604020202020204" pitchFamily="34" charset="0"/>
              <a:buChar char="•"/>
            </a:pPr>
            <a:r>
              <a:rPr lang="en-GB" sz="2900" b="1" dirty="0"/>
              <a:t>1</a:t>
            </a:r>
            <a:r>
              <a:rPr lang="en-GB" sz="2900" dirty="0"/>
              <a:t>: Slight abnormalities (mild spasticity or reflex changes)</a:t>
            </a:r>
          </a:p>
          <a:p>
            <a:pPr marL="1143000" lvl="2" indent="-228600">
              <a:buFont typeface="Arial" panose="020B0604020202020204" pitchFamily="34" charset="0"/>
              <a:buChar char="•"/>
            </a:pPr>
            <a:r>
              <a:rPr lang="en-GB" sz="2900" b="1" dirty="0"/>
              <a:t>2</a:t>
            </a:r>
            <a:r>
              <a:rPr lang="en-GB" sz="2900" dirty="0"/>
              <a:t>: Moderate abnormalities (moderate spasticity or noticeable fasciculations)</a:t>
            </a:r>
          </a:p>
          <a:p>
            <a:pPr marL="1143000" lvl="2" indent="-228600">
              <a:buFont typeface="Arial" panose="020B0604020202020204" pitchFamily="34" charset="0"/>
              <a:buChar char="•"/>
            </a:pPr>
            <a:r>
              <a:rPr lang="en-GB" sz="2900" b="1" dirty="0"/>
              <a:t>3</a:t>
            </a:r>
            <a:r>
              <a:rPr lang="en-GB" sz="2900" dirty="0"/>
              <a:t>: Severe abnormalities (severe spasticity, significant muscle atrophy)</a:t>
            </a:r>
          </a:p>
          <a:p>
            <a:pPr marL="1143000" lvl="2" indent="-228600">
              <a:buFont typeface="Arial" panose="020B0604020202020204" pitchFamily="34" charset="0"/>
              <a:buChar char="•"/>
            </a:pPr>
            <a:r>
              <a:rPr lang="en-GB" sz="2900" b="1" dirty="0"/>
              <a:t>4</a:t>
            </a:r>
            <a:r>
              <a:rPr lang="en-GB" sz="2900" dirty="0"/>
              <a:t>: Profound abnormalities (complete loss of voluntary movement, significant reflex changes)</a:t>
            </a:r>
          </a:p>
          <a:p>
            <a:pPr marL="914400" lvl="2" indent="0">
              <a:buNone/>
            </a:pPr>
            <a:endParaRPr lang="en-GB" sz="2900" dirty="0"/>
          </a:p>
        </p:txBody>
      </p:sp>
    </p:spTree>
    <p:extLst>
      <p:ext uri="{BB962C8B-B14F-4D97-AF65-F5344CB8AC3E}">
        <p14:creationId xmlns:p14="http://schemas.microsoft.com/office/powerpoint/2010/main" val="1207965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484E-ECBC-D2B5-6285-477722A59699}"/>
              </a:ext>
            </a:extLst>
          </p:cNvPr>
          <p:cNvSpPr>
            <a:spLocks noGrp="1"/>
          </p:cNvSpPr>
          <p:nvPr>
            <p:ph type="title"/>
          </p:nvPr>
        </p:nvSpPr>
        <p:spPr>
          <a:xfrm>
            <a:off x="838200" y="18255"/>
            <a:ext cx="10515600" cy="1325563"/>
          </a:xfrm>
        </p:spPr>
        <p:txBody>
          <a:bodyPr/>
          <a:lstStyle/>
          <a:p>
            <a:pPr algn="ctr"/>
            <a:r>
              <a:rPr lang="en-GB" dirty="0">
                <a:solidFill>
                  <a:srgbClr val="C00000"/>
                </a:solidFill>
              </a:rPr>
              <a:t>2. Respiratory Function Assessment</a:t>
            </a:r>
            <a:endParaRPr lang="en-SI" dirty="0">
              <a:solidFill>
                <a:srgbClr val="C00000"/>
              </a:solidFill>
            </a:endParaRPr>
          </a:p>
        </p:txBody>
      </p:sp>
      <p:sp>
        <p:nvSpPr>
          <p:cNvPr id="3" name="Content Placeholder 2">
            <a:extLst>
              <a:ext uri="{FF2B5EF4-FFF2-40B4-BE49-F238E27FC236}">
                <a16:creationId xmlns:a16="http://schemas.microsoft.com/office/drawing/2014/main" id="{3018ECFD-C226-70BA-58E7-7C52D2CB0EE7}"/>
              </a:ext>
            </a:extLst>
          </p:cNvPr>
          <p:cNvSpPr>
            <a:spLocks noGrp="1"/>
          </p:cNvSpPr>
          <p:nvPr>
            <p:ph idx="1"/>
          </p:nvPr>
        </p:nvSpPr>
        <p:spPr>
          <a:xfrm>
            <a:off x="838200" y="1343818"/>
            <a:ext cx="10515600" cy="4351338"/>
          </a:xfrm>
        </p:spPr>
        <p:txBody>
          <a:bodyPr>
            <a:normAutofit fontScale="92500" lnSpcReduction="20000"/>
          </a:bodyPr>
          <a:lstStyle/>
          <a:p>
            <a:pPr marL="0" indent="0">
              <a:buNone/>
            </a:pPr>
            <a:r>
              <a:rPr lang="en-GB" b="1" dirty="0"/>
              <a:t>Assessment Areas</a:t>
            </a:r>
            <a:r>
              <a:rPr lang="en-GB" dirty="0"/>
              <a:t>:</a:t>
            </a:r>
          </a:p>
          <a:p>
            <a:pPr marL="742950" lvl="1" indent="-285750">
              <a:buFont typeface="Arial" panose="020B0604020202020204" pitchFamily="34" charset="0"/>
              <a:buChar char="•"/>
            </a:pPr>
            <a:r>
              <a:rPr lang="en-GB" b="1" dirty="0"/>
              <a:t>Vital Capacity</a:t>
            </a:r>
            <a:r>
              <a:rPr lang="en-GB" dirty="0"/>
              <a:t>: Measured using spirometry, indicating the volume of air a patient can exhale after maximum inhalation.</a:t>
            </a:r>
          </a:p>
          <a:p>
            <a:pPr marL="742950" lvl="1" indent="-285750">
              <a:buFont typeface="Arial" panose="020B0604020202020204" pitchFamily="34" charset="0"/>
              <a:buChar char="•"/>
            </a:pPr>
            <a:r>
              <a:rPr lang="en-GB" b="1" dirty="0"/>
              <a:t>Breathing Patterns</a:t>
            </a:r>
            <a:r>
              <a:rPr lang="en-GB" dirty="0"/>
              <a:t>: Observation of </a:t>
            </a:r>
            <a:r>
              <a:rPr lang="en-GB" dirty="0" err="1"/>
              <a:t>dyspnea</a:t>
            </a:r>
            <a:r>
              <a:rPr lang="en-GB" dirty="0"/>
              <a:t> (shortness of breath) at rest and during exertion.</a:t>
            </a:r>
          </a:p>
          <a:p>
            <a:pPr marL="742950" lvl="1" indent="-285750">
              <a:buFont typeface="Arial" panose="020B0604020202020204" pitchFamily="34" charset="0"/>
              <a:buChar char="•"/>
            </a:pPr>
            <a:r>
              <a:rPr lang="en-GB" b="1" dirty="0"/>
              <a:t>Ventilatory Support Needs</a:t>
            </a:r>
            <a:r>
              <a:rPr lang="en-GB" dirty="0"/>
              <a:t>: Evaluation of dependence on non-invasive (BiPAP) or invasive (mechanical ventilation) support.</a:t>
            </a:r>
          </a:p>
          <a:p>
            <a:pPr marL="457200" lvl="1" indent="0">
              <a:buNone/>
            </a:pPr>
            <a:endParaRPr lang="en-GB" dirty="0"/>
          </a:p>
          <a:p>
            <a:pPr marL="0" indent="0">
              <a:buNone/>
            </a:pPr>
            <a:r>
              <a:rPr lang="en-GB" b="1" dirty="0"/>
              <a:t>Scoring</a:t>
            </a:r>
            <a:r>
              <a:rPr lang="en-GB" dirty="0"/>
              <a:t>:</a:t>
            </a:r>
          </a:p>
          <a:p>
            <a:pPr marL="742950" lvl="1" indent="-285750">
              <a:buFont typeface="Arial" panose="020B0604020202020204" pitchFamily="34" charset="0"/>
              <a:buChar char="•"/>
            </a:pPr>
            <a:r>
              <a:rPr lang="en-GB" dirty="0"/>
              <a:t>Scored from 0 to 4 based on the severity of respiratory involvement:</a:t>
            </a:r>
          </a:p>
          <a:p>
            <a:pPr marL="1143000" lvl="2" indent="-228600">
              <a:buFont typeface="Arial" panose="020B0604020202020204" pitchFamily="34" charset="0"/>
              <a:buChar char="•"/>
            </a:pPr>
            <a:r>
              <a:rPr lang="en-GB" b="1" dirty="0"/>
              <a:t>0</a:t>
            </a:r>
            <a:r>
              <a:rPr lang="en-GB" dirty="0"/>
              <a:t>: Normal vital capacity, no </a:t>
            </a:r>
            <a:r>
              <a:rPr lang="en-GB" dirty="0" err="1"/>
              <a:t>dyspnea</a:t>
            </a:r>
            <a:r>
              <a:rPr lang="en-GB" dirty="0"/>
              <a:t> or ventilatory support required.</a:t>
            </a:r>
          </a:p>
          <a:p>
            <a:pPr marL="1143000" lvl="2" indent="-228600">
              <a:buFont typeface="Arial" panose="020B0604020202020204" pitchFamily="34" charset="0"/>
              <a:buChar char="•"/>
            </a:pPr>
            <a:r>
              <a:rPr lang="en-GB" b="1" dirty="0"/>
              <a:t>1</a:t>
            </a:r>
            <a:r>
              <a:rPr lang="en-GB" dirty="0"/>
              <a:t>: Mild decrease in vital capacity, occasional shortness of breath.</a:t>
            </a:r>
          </a:p>
          <a:p>
            <a:pPr marL="1143000" lvl="2" indent="-228600">
              <a:buFont typeface="Arial" panose="020B0604020202020204" pitchFamily="34" charset="0"/>
              <a:buChar char="•"/>
            </a:pPr>
            <a:r>
              <a:rPr lang="en-GB" b="1" dirty="0"/>
              <a:t>2</a:t>
            </a:r>
            <a:r>
              <a:rPr lang="en-GB" dirty="0"/>
              <a:t>: Moderate decrease in vital capacity, shortness of breath with exertion.</a:t>
            </a:r>
          </a:p>
          <a:p>
            <a:pPr marL="1143000" lvl="2" indent="-228600">
              <a:buFont typeface="Arial" panose="020B0604020202020204" pitchFamily="34" charset="0"/>
              <a:buChar char="•"/>
            </a:pPr>
            <a:r>
              <a:rPr lang="en-GB" b="1" dirty="0"/>
              <a:t>3</a:t>
            </a:r>
            <a:r>
              <a:rPr lang="en-GB" dirty="0"/>
              <a:t>: Severe decrease in vital capacity, frequent </a:t>
            </a:r>
            <a:r>
              <a:rPr lang="en-GB" dirty="0" err="1"/>
              <a:t>dyspnea</a:t>
            </a:r>
            <a:r>
              <a:rPr lang="en-GB" dirty="0"/>
              <a:t>, use of BiPAP.</a:t>
            </a:r>
          </a:p>
          <a:p>
            <a:pPr marL="1143000" lvl="2" indent="-228600">
              <a:buFont typeface="Arial" panose="020B0604020202020204" pitchFamily="34" charset="0"/>
              <a:buChar char="•"/>
            </a:pPr>
            <a:r>
              <a:rPr lang="en-GB" b="1" dirty="0"/>
              <a:t>4</a:t>
            </a:r>
            <a:r>
              <a:rPr lang="en-GB" dirty="0"/>
              <a:t>: Profound respiratory failure, requires continuous ventilatory support.</a:t>
            </a:r>
          </a:p>
          <a:p>
            <a:endParaRPr lang="en-SI" dirty="0"/>
          </a:p>
        </p:txBody>
      </p:sp>
    </p:spTree>
    <p:extLst>
      <p:ext uri="{BB962C8B-B14F-4D97-AF65-F5344CB8AC3E}">
        <p14:creationId xmlns:p14="http://schemas.microsoft.com/office/powerpoint/2010/main" val="5305487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E612B-2E11-093D-D56E-EC376C0258BB}"/>
              </a:ext>
            </a:extLst>
          </p:cNvPr>
          <p:cNvSpPr>
            <a:spLocks noGrp="1"/>
          </p:cNvSpPr>
          <p:nvPr>
            <p:ph type="title"/>
          </p:nvPr>
        </p:nvSpPr>
        <p:spPr>
          <a:xfrm>
            <a:off x="838200" y="0"/>
            <a:ext cx="10515600" cy="1325563"/>
          </a:xfrm>
        </p:spPr>
        <p:txBody>
          <a:bodyPr>
            <a:normAutofit/>
          </a:bodyPr>
          <a:lstStyle/>
          <a:p>
            <a:r>
              <a:rPr lang="en-GB" sz="4000" dirty="0">
                <a:solidFill>
                  <a:srgbClr val="C00000"/>
                </a:solidFill>
              </a:rPr>
              <a:t>3. Muscle Strength and Motor Function Testing</a:t>
            </a:r>
            <a:endParaRPr lang="en-SI" sz="4000" dirty="0">
              <a:solidFill>
                <a:srgbClr val="C00000"/>
              </a:solidFill>
            </a:endParaRPr>
          </a:p>
        </p:txBody>
      </p:sp>
      <p:sp>
        <p:nvSpPr>
          <p:cNvPr id="3" name="Content Placeholder 2">
            <a:extLst>
              <a:ext uri="{FF2B5EF4-FFF2-40B4-BE49-F238E27FC236}">
                <a16:creationId xmlns:a16="http://schemas.microsoft.com/office/drawing/2014/main" id="{638D6D78-76CE-78DA-87C4-26BC6CB41A5F}"/>
              </a:ext>
            </a:extLst>
          </p:cNvPr>
          <p:cNvSpPr>
            <a:spLocks noGrp="1"/>
          </p:cNvSpPr>
          <p:nvPr>
            <p:ph idx="1"/>
          </p:nvPr>
        </p:nvSpPr>
        <p:spPr>
          <a:xfrm>
            <a:off x="838200" y="992971"/>
            <a:ext cx="10515600" cy="4872058"/>
          </a:xfrm>
        </p:spPr>
        <p:txBody>
          <a:bodyPr>
            <a:normAutofit fontScale="77500" lnSpcReduction="20000"/>
          </a:bodyPr>
          <a:lstStyle/>
          <a:p>
            <a:pPr marL="0" indent="0">
              <a:buNone/>
            </a:pPr>
            <a:endParaRPr lang="en-GB" b="1" dirty="0"/>
          </a:p>
          <a:p>
            <a:pPr marL="0" indent="0">
              <a:buNone/>
            </a:pPr>
            <a:r>
              <a:rPr lang="en-GB" b="1" dirty="0"/>
              <a:t>Assessment Areas</a:t>
            </a:r>
            <a:r>
              <a:rPr lang="en-GB" dirty="0"/>
              <a:t>:</a:t>
            </a:r>
          </a:p>
          <a:p>
            <a:pPr marL="742950" lvl="1" indent="-285750">
              <a:buFont typeface="Arial" panose="020B0604020202020204" pitchFamily="34" charset="0"/>
              <a:buChar char="•"/>
            </a:pPr>
            <a:r>
              <a:rPr lang="en-GB" b="1" dirty="0"/>
              <a:t>Muscle Groups Tested</a:t>
            </a:r>
            <a:r>
              <a:rPr lang="en-GB" dirty="0"/>
              <a:t>: Includes major muscle groups in the upper and lower limbs, trunk, and facial muscles.</a:t>
            </a:r>
          </a:p>
          <a:p>
            <a:pPr marL="742950" lvl="1" indent="-285750">
              <a:buFont typeface="Arial" panose="020B0604020202020204" pitchFamily="34" charset="0"/>
              <a:buChar char="•"/>
            </a:pPr>
            <a:r>
              <a:rPr lang="en-GB" b="1" dirty="0"/>
              <a:t>Strength Testing</a:t>
            </a:r>
            <a:r>
              <a:rPr lang="en-GB" dirty="0"/>
              <a:t>: Measured using a standard manual muscle testing scale (MMT) from 0 to 5:</a:t>
            </a:r>
          </a:p>
          <a:p>
            <a:pPr marL="1143000" lvl="2" indent="-228600">
              <a:buFont typeface="Arial" panose="020B0604020202020204" pitchFamily="34" charset="0"/>
              <a:buChar char="•"/>
            </a:pPr>
            <a:r>
              <a:rPr lang="en-GB" b="1" dirty="0"/>
              <a:t>5/5</a:t>
            </a:r>
            <a:r>
              <a:rPr lang="en-GB" dirty="0"/>
              <a:t>: Normal strength</a:t>
            </a:r>
          </a:p>
          <a:p>
            <a:pPr marL="1143000" lvl="2" indent="-228600">
              <a:buFont typeface="Arial" panose="020B0604020202020204" pitchFamily="34" charset="0"/>
              <a:buChar char="•"/>
            </a:pPr>
            <a:r>
              <a:rPr lang="en-GB" b="1" dirty="0"/>
              <a:t>4/5</a:t>
            </a:r>
            <a:r>
              <a:rPr lang="en-GB" dirty="0"/>
              <a:t>: Slight weakness</a:t>
            </a:r>
          </a:p>
          <a:p>
            <a:pPr marL="1143000" lvl="2" indent="-228600">
              <a:buFont typeface="Arial" panose="020B0604020202020204" pitchFamily="34" charset="0"/>
              <a:buChar char="•"/>
            </a:pPr>
            <a:r>
              <a:rPr lang="en-GB" b="1" dirty="0"/>
              <a:t>3/5</a:t>
            </a:r>
            <a:r>
              <a:rPr lang="en-GB" dirty="0"/>
              <a:t>: Moderate weakness (can move against gravity but not resistance)</a:t>
            </a:r>
          </a:p>
          <a:p>
            <a:pPr marL="1143000" lvl="2" indent="-228600">
              <a:buFont typeface="Arial" panose="020B0604020202020204" pitchFamily="34" charset="0"/>
              <a:buChar char="•"/>
            </a:pPr>
            <a:r>
              <a:rPr lang="en-GB" b="1" dirty="0"/>
              <a:t>2/5</a:t>
            </a:r>
            <a:r>
              <a:rPr lang="en-GB" dirty="0"/>
              <a:t>: Severe weakness (can move limb with gravity eliminated)</a:t>
            </a:r>
          </a:p>
          <a:p>
            <a:pPr marL="1143000" lvl="2" indent="-228600">
              <a:buFont typeface="Arial" panose="020B0604020202020204" pitchFamily="34" charset="0"/>
              <a:buChar char="•"/>
            </a:pPr>
            <a:r>
              <a:rPr lang="en-GB" b="1" dirty="0"/>
              <a:t>1/5</a:t>
            </a:r>
            <a:r>
              <a:rPr lang="en-GB" dirty="0"/>
              <a:t>: Trace movements</a:t>
            </a:r>
          </a:p>
          <a:p>
            <a:pPr marL="1143000" lvl="2" indent="-228600">
              <a:buFont typeface="Arial" panose="020B0604020202020204" pitchFamily="34" charset="0"/>
              <a:buChar char="•"/>
            </a:pPr>
            <a:r>
              <a:rPr lang="en-GB" b="1" dirty="0"/>
              <a:t>0/5</a:t>
            </a:r>
            <a:r>
              <a:rPr lang="en-GB" dirty="0"/>
              <a:t>: No movement</a:t>
            </a:r>
          </a:p>
          <a:p>
            <a:pPr marL="914400" lvl="2" indent="0">
              <a:buNone/>
            </a:pPr>
            <a:endParaRPr lang="en-GB" dirty="0"/>
          </a:p>
          <a:p>
            <a:pPr marL="0" indent="0">
              <a:buNone/>
            </a:pPr>
            <a:r>
              <a:rPr lang="en-GB" b="1" dirty="0"/>
              <a:t>Scoring</a:t>
            </a:r>
            <a:r>
              <a:rPr lang="en-GB" dirty="0"/>
              <a:t>:</a:t>
            </a:r>
          </a:p>
          <a:p>
            <a:pPr marL="742950" lvl="1" indent="-285750">
              <a:buFont typeface="Arial" panose="020B0604020202020204" pitchFamily="34" charset="0"/>
              <a:buChar char="•"/>
            </a:pPr>
            <a:r>
              <a:rPr lang="en-GB" dirty="0"/>
              <a:t>Each muscle group is scored, and the total score reflects the overall muscle strength:</a:t>
            </a:r>
          </a:p>
          <a:p>
            <a:pPr marL="1143000" lvl="2" indent="-228600">
              <a:buFont typeface="Arial" panose="020B0604020202020204" pitchFamily="34" charset="0"/>
              <a:buChar char="•"/>
            </a:pPr>
            <a:r>
              <a:rPr lang="en-GB" b="1" dirty="0"/>
              <a:t>0</a:t>
            </a:r>
            <a:r>
              <a:rPr lang="en-GB" dirty="0"/>
              <a:t>: Normal muscle strength in all tested groups.</a:t>
            </a:r>
          </a:p>
          <a:p>
            <a:pPr marL="1143000" lvl="2" indent="-228600">
              <a:buFont typeface="Arial" panose="020B0604020202020204" pitchFamily="34" charset="0"/>
              <a:buChar char="•"/>
            </a:pPr>
            <a:r>
              <a:rPr lang="en-GB" b="1" dirty="0"/>
              <a:t>1</a:t>
            </a:r>
            <a:r>
              <a:rPr lang="en-GB" dirty="0"/>
              <a:t>: Mild weakness in one or more muscle groups.</a:t>
            </a:r>
          </a:p>
          <a:p>
            <a:pPr marL="1143000" lvl="2" indent="-228600">
              <a:buFont typeface="Arial" panose="020B0604020202020204" pitchFamily="34" charset="0"/>
              <a:buChar char="•"/>
            </a:pPr>
            <a:r>
              <a:rPr lang="en-GB" b="1" dirty="0"/>
              <a:t>2</a:t>
            </a:r>
            <a:r>
              <a:rPr lang="en-GB" dirty="0"/>
              <a:t>: Moderate weakness in several muscle groups.</a:t>
            </a:r>
          </a:p>
          <a:p>
            <a:pPr marL="1143000" lvl="2" indent="-228600">
              <a:buFont typeface="Arial" panose="020B0604020202020204" pitchFamily="34" charset="0"/>
              <a:buChar char="•"/>
            </a:pPr>
            <a:r>
              <a:rPr lang="en-GB" b="1" dirty="0"/>
              <a:t>3</a:t>
            </a:r>
            <a:r>
              <a:rPr lang="en-GB" dirty="0"/>
              <a:t>: Severe weakness in most muscle groups.</a:t>
            </a:r>
          </a:p>
          <a:p>
            <a:pPr marL="1143000" lvl="2" indent="-228600">
              <a:buFont typeface="Arial" panose="020B0604020202020204" pitchFamily="34" charset="0"/>
              <a:buChar char="•"/>
            </a:pPr>
            <a:r>
              <a:rPr lang="en-GB" b="1" dirty="0"/>
              <a:t>4</a:t>
            </a:r>
            <a:r>
              <a:rPr lang="en-GB" dirty="0"/>
              <a:t>: Profound weakness or paralysis in all tested groups.</a:t>
            </a:r>
          </a:p>
          <a:p>
            <a:endParaRPr lang="en-SI" dirty="0"/>
          </a:p>
        </p:txBody>
      </p:sp>
    </p:spTree>
    <p:extLst>
      <p:ext uri="{BB962C8B-B14F-4D97-AF65-F5344CB8AC3E}">
        <p14:creationId xmlns:p14="http://schemas.microsoft.com/office/powerpoint/2010/main" val="1840943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FD567-1446-FC0D-4FEC-66B20032F149}"/>
              </a:ext>
            </a:extLst>
          </p:cNvPr>
          <p:cNvSpPr>
            <a:spLocks noGrp="1"/>
          </p:cNvSpPr>
          <p:nvPr>
            <p:ph type="title"/>
          </p:nvPr>
        </p:nvSpPr>
        <p:spPr>
          <a:xfrm>
            <a:off x="630936" y="640080"/>
            <a:ext cx="4818888" cy="1481328"/>
          </a:xfrm>
        </p:spPr>
        <p:txBody>
          <a:bodyPr anchor="b">
            <a:normAutofit/>
          </a:bodyPr>
          <a:lstStyle/>
          <a:p>
            <a:r>
              <a:rPr lang="en-GB" sz="5000" dirty="0">
                <a:solidFill>
                  <a:srgbClr val="C00000"/>
                </a:solidFill>
              </a:rPr>
              <a:t>Structure of ALSFRS-R</a:t>
            </a:r>
            <a:endParaRPr lang="en-SI" sz="5000" dirty="0">
              <a:solidFill>
                <a:srgbClr val="C00000"/>
              </a:solidFill>
            </a:endParaRPr>
          </a:p>
        </p:txBody>
      </p:sp>
      <p:sp>
        <p:nvSpPr>
          <p:cNvPr id="3" name="Content Placeholder 2">
            <a:extLst>
              <a:ext uri="{FF2B5EF4-FFF2-40B4-BE49-F238E27FC236}">
                <a16:creationId xmlns:a16="http://schemas.microsoft.com/office/drawing/2014/main" id="{271C7220-82AC-DDFC-F474-E0D03C1ADF4F}"/>
              </a:ext>
            </a:extLst>
          </p:cNvPr>
          <p:cNvSpPr>
            <a:spLocks noGrp="1"/>
          </p:cNvSpPr>
          <p:nvPr>
            <p:ph idx="1"/>
          </p:nvPr>
        </p:nvSpPr>
        <p:spPr>
          <a:xfrm>
            <a:off x="630936" y="2660904"/>
            <a:ext cx="4818888" cy="3547872"/>
          </a:xfrm>
        </p:spPr>
        <p:txBody>
          <a:bodyPr anchor="t">
            <a:normAutofit/>
          </a:bodyPr>
          <a:lstStyle/>
          <a:p>
            <a:pPr marL="457200" lvl="1" indent="0">
              <a:buNone/>
            </a:pPr>
            <a:r>
              <a:rPr lang="en-GB" sz="1700" b="1" dirty="0"/>
              <a:t>Domains Assessed</a:t>
            </a:r>
            <a:r>
              <a:rPr lang="en-GB" sz="1700" dirty="0"/>
              <a:t>: ALSFRS-R includes 12 items divided into four functional areas:</a:t>
            </a:r>
          </a:p>
          <a:p>
            <a:pPr marL="1143000" lvl="2" indent="-228600">
              <a:buFont typeface="Arial" panose="020B0604020202020204" pitchFamily="34" charset="0"/>
              <a:buChar char="•"/>
            </a:pPr>
            <a:r>
              <a:rPr lang="en-GB" sz="1700" dirty="0"/>
              <a:t>Bulbar Function (Speech, Salivation, Swallowing)</a:t>
            </a:r>
          </a:p>
          <a:p>
            <a:pPr marL="1143000" lvl="2" indent="-228600">
              <a:buFont typeface="Arial" panose="020B0604020202020204" pitchFamily="34" charset="0"/>
              <a:buChar char="•"/>
            </a:pPr>
            <a:r>
              <a:rPr lang="en-GB" sz="1700" dirty="0"/>
              <a:t>Fine Motor Function (Handwriting, Cutting Food, Dressing and Hygiene)</a:t>
            </a:r>
          </a:p>
          <a:p>
            <a:pPr marL="1143000" lvl="2" indent="-228600">
              <a:buFont typeface="Arial" panose="020B0604020202020204" pitchFamily="34" charset="0"/>
              <a:buChar char="•"/>
            </a:pPr>
            <a:r>
              <a:rPr lang="en-GB" sz="1700" dirty="0"/>
              <a:t>Gross Motor Function (Walking, Climbing Stairs, Turning in Bed)</a:t>
            </a:r>
          </a:p>
          <a:p>
            <a:pPr marL="1143000" lvl="2" indent="-228600">
              <a:buFont typeface="Arial" panose="020B0604020202020204" pitchFamily="34" charset="0"/>
              <a:buChar char="•"/>
            </a:pPr>
            <a:r>
              <a:rPr lang="en-GB" sz="1700" dirty="0"/>
              <a:t>Respiratory Function (</a:t>
            </a:r>
            <a:r>
              <a:rPr lang="en-GB" sz="1700" dirty="0" err="1"/>
              <a:t>Dyspnea</a:t>
            </a:r>
            <a:r>
              <a:rPr lang="en-GB" sz="1700" dirty="0"/>
              <a:t>, </a:t>
            </a:r>
            <a:r>
              <a:rPr lang="en-GB" sz="1700" dirty="0" err="1"/>
              <a:t>Orthopnea</a:t>
            </a:r>
            <a:r>
              <a:rPr lang="en-GB" sz="1700" dirty="0"/>
              <a:t>, Respiratory Insufficiency)</a:t>
            </a:r>
          </a:p>
          <a:p>
            <a:pPr marL="1143000" lvl="2" indent="-228600">
              <a:buFont typeface="Arial" panose="020B0604020202020204" pitchFamily="34" charset="0"/>
              <a:buChar char="•"/>
            </a:pPr>
            <a:endParaRPr lang="en-GB" sz="1700" dirty="0"/>
          </a:p>
          <a:p>
            <a:pPr marL="457200" lvl="1" indent="0">
              <a:buNone/>
            </a:pPr>
            <a:r>
              <a:rPr lang="en-GB" sz="1700" b="1" dirty="0"/>
              <a:t>Total Score</a:t>
            </a:r>
            <a:r>
              <a:rPr lang="en-GB" sz="1700" dirty="0"/>
              <a:t>: Ranges from 0 (complete loss of function) to 48 (normal function).</a:t>
            </a:r>
          </a:p>
          <a:p>
            <a:endParaRPr lang="en-SI" sz="1700" dirty="0"/>
          </a:p>
        </p:txBody>
      </p:sp>
      <p:pic>
        <p:nvPicPr>
          <p:cNvPr id="5" name="Picture 4">
            <a:extLst>
              <a:ext uri="{FF2B5EF4-FFF2-40B4-BE49-F238E27FC236}">
                <a16:creationId xmlns:a16="http://schemas.microsoft.com/office/drawing/2014/main" id="{2B5D6DA1-B675-45A7-BE0C-B7A369320DCC}"/>
              </a:ext>
            </a:extLst>
          </p:cNvPr>
          <p:cNvPicPr>
            <a:picLocks noChangeAspect="1"/>
          </p:cNvPicPr>
          <p:nvPr/>
        </p:nvPicPr>
        <p:blipFill>
          <a:blip r:embed="rId2"/>
          <a:stretch>
            <a:fillRect/>
          </a:stretch>
        </p:blipFill>
        <p:spPr>
          <a:xfrm>
            <a:off x="5602225" y="193964"/>
            <a:ext cx="6068140" cy="6217920"/>
          </a:xfrm>
          <a:prstGeom prst="rect">
            <a:avLst/>
          </a:prstGeom>
        </p:spPr>
      </p:pic>
    </p:spTree>
    <p:extLst>
      <p:ext uri="{BB962C8B-B14F-4D97-AF65-F5344CB8AC3E}">
        <p14:creationId xmlns:p14="http://schemas.microsoft.com/office/powerpoint/2010/main" val="1034541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CF9FA-2C88-7440-0157-2BC710DD7463}"/>
              </a:ext>
            </a:extLst>
          </p:cNvPr>
          <p:cNvSpPr>
            <a:spLocks noGrp="1"/>
          </p:cNvSpPr>
          <p:nvPr>
            <p:ph type="title"/>
          </p:nvPr>
        </p:nvSpPr>
        <p:spPr>
          <a:xfrm>
            <a:off x="838200" y="18255"/>
            <a:ext cx="10515600" cy="1325563"/>
          </a:xfrm>
        </p:spPr>
        <p:txBody>
          <a:bodyPr/>
          <a:lstStyle/>
          <a:p>
            <a:pPr algn="ctr"/>
            <a:r>
              <a:rPr lang="en-GB" dirty="0">
                <a:solidFill>
                  <a:srgbClr val="C00000"/>
                </a:solidFill>
              </a:rPr>
              <a:t>4. Functional Abilities Assessment</a:t>
            </a:r>
            <a:endParaRPr lang="en-SI" dirty="0">
              <a:solidFill>
                <a:srgbClr val="C00000"/>
              </a:solidFill>
            </a:endParaRPr>
          </a:p>
        </p:txBody>
      </p:sp>
      <p:sp>
        <p:nvSpPr>
          <p:cNvPr id="3" name="Content Placeholder 2">
            <a:extLst>
              <a:ext uri="{FF2B5EF4-FFF2-40B4-BE49-F238E27FC236}">
                <a16:creationId xmlns:a16="http://schemas.microsoft.com/office/drawing/2014/main" id="{FB526235-AA9D-80CD-7EE0-90AB4F017930}"/>
              </a:ext>
            </a:extLst>
          </p:cNvPr>
          <p:cNvSpPr>
            <a:spLocks noGrp="1"/>
          </p:cNvSpPr>
          <p:nvPr>
            <p:ph idx="1"/>
          </p:nvPr>
        </p:nvSpPr>
        <p:spPr>
          <a:xfrm>
            <a:off x="838200" y="1253331"/>
            <a:ext cx="10515600" cy="4351338"/>
          </a:xfrm>
        </p:spPr>
        <p:txBody>
          <a:bodyPr>
            <a:normAutofit fontScale="92500" lnSpcReduction="20000"/>
          </a:bodyPr>
          <a:lstStyle/>
          <a:p>
            <a:pPr marL="0" indent="0">
              <a:buNone/>
            </a:pPr>
            <a:r>
              <a:rPr lang="en-GB" b="1" dirty="0"/>
              <a:t>Assessment Areas</a:t>
            </a:r>
            <a:r>
              <a:rPr lang="en-GB" dirty="0"/>
              <a:t>:</a:t>
            </a:r>
          </a:p>
          <a:p>
            <a:pPr marL="742950" lvl="1" indent="-285750">
              <a:buFont typeface="Arial" panose="020B0604020202020204" pitchFamily="34" charset="0"/>
              <a:buChar char="•"/>
            </a:pPr>
            <a:r>
              <a:rPr lang="en-GB" b="1" dirty="0"/>
              <a:t>Activities of Daily Living (ADLs)</a:t>
            </a:r>
            <a:r>
              <a:rPr lang="en-GB" dirty="0"/>
              <a:t>: Evaluates independence in activities like feeding, bathing, dressing, and mobility.</a:t>
            </a:r>
          </a:p>
          <a:p>
            <a:pPr marL="742950" lvl="1" indent="-285750">
              <a:buFont typeface="Arial" panose="020B0604020202020204" pitchFamily="34" charset="0"/>
              <a:buChar char="•"/>
            </a:pPr>
            <a:r>
              <a:rPr lang="en-GB" b="1" dirty="0"/>
              <a:t>Mobility</a:t>
            </a:r>
            <a:r>
              <a:rPr lang="en-GB" dirty="0"/>
              <a:t>: Assesses the ability to walk, use stairs, and transfer from bed to chair.</a:t>
            </a:r>
          </a:p>
          <a:p>
            <a:pPr marL="742950" lvl="1" indent="-285750">
              <a:buFont typeface="Arial" panose="020B0604020202020204" pitchFamily="34" charset="0"/>
              <a:buChar char="•"/>
            </a:pPr>
            <a:r>
              <a:rPr lang="en-GB" b="1" dirty="0"/>
              <a:t>Communication</a:t>
            </a:r>
            <a:r>
              <a:rPr lang="en-GB" dirty="0"/>
              <a:t>: Considers speech clarity and the ability to communicate effectively.</a:t>
            </a:r>
          </a:p>
          <a:p>
            <a:pPr marL="742950" lvl="1" indent="-285750">
              <a:buFont typeface="Arial" panose="020B0604020202020204" pitchFamily="34" charset="0"/>
              <a:buChar char="•"/>
            </a:pPr>
            <a:r>
              <a:rPr lang="en-GB" b="1" dirty="0"/>
              <a:t>Self-Care</a:t>
            </a:r>
            <a:r>
              <a:rPr lang="en-GB" dirty="0"/>
              <a:t>: Assesses hygiene and grooming abilities.</a:t>
            </a:r>
          </a:p>
          <a:p>
            <a:pPr marL="457200" lvl="1" indent="0">
              <a:buNone/>
            </a:pPr>
            <a:endParaRPr lang="en-GB" dirty="0"/>
          </a:p>
          <a:p>
            <a:pPr marL="0" indent="0">
              <a:buNone/>
            </a:pPr>
            <a:r>
              <a:rPr lang="en-GB" b="1" dirty="0"/>
              <a:t>Scoring</a:t>
            </a:r>
            <a:r>
              <a:rPr lang="en-GB" dirty="0"/>
              <a:t>:</a:t>
            </a:r>
          </a:p>
          <a:p>
            <a:pPr marL="742950" lvl="1" indent="-285750">
              <a:buFont typeface="Arial" panose="020B0604020202020204" pitchFamily="34" charset="0"/>
              <a:buChar char="•"/>
            </a:pPr>
            <a:r>
              <a:rPr lang="en-GB" dirty="0"/>
              <a:t>Rated from 0 to 4 based on the level of independence:</a:t>
            </a:r>
          </a:p>
          <a:p>
            <a:pPr marL="1143000" lvl="2" indent="-228600">
              <a:buFont typeface="Arial" panose="020B0604020202020204" pitchFamily="34" charset="0"/>
              <a:buChar char="•"/>
            </a:pPr>
            <a:r>
              <a:rPr lang="en-GB" b="1" dirty="0"/>
              <a:t>0</a:t>
            </a:r>
            <a:r>
              <a:rPr lang="en-GB" dirty="0"/>
              <a:t>: Fully independent in all activities.</a:t>
            </a:r>
          </a:p>
          <a:p>
            <a:pPr marL="1143000" lvl="2" indent="-228600">
              <a:buFont typeface="Arial" panose="020B0604020202020204" pitchFamily="34" charset="0"/>
              <a:buChar char="•"/>
            </a:pPr>
            <a:r>
              <a:rPr lang="en-GB" b="1" dirty="0"/>
              <a:t>1</a:t>
            </a:r>
            <a:r>
              <a:rPr lang="en-GB" dirty="0"/>
              <a:t>: Slight difficulty, occasional assistance required.</a:t>
            </a:r>
          </a:p>
          <a:p>
            <a:pPr marL="1143000" lvl="2" indent="-228600">
              <a:buFont typeface="Arial" panose="020B0604020202020204" pitchFamily="34" charset="0"/>
              <a:buChar char="•"/>
            </a:pPr>
            <a:r>
              <a:rPr lang="en-GB" b="1" dirty="0"/>
              <a:t>2</a:t>
            </a:r>
            <a:r>
              <a:rPr lang="en-GB" dirty="0"/>
              <a:t>: Moderate difficulty, regular assistance needed for some activities.</a:t>
            </a:r>
          </a:p>
          <a:p>
            <a:pPr marL="1143000" lvl="2" indent="-228600">
              <a:buFont typeface="Arial" panose="020B0604020202020204" pitchFamily="34" charset="0"/>
              <a:buChar char="•"/>
            </a:pPr>
            <a:r>
              <a:rPr lang="en-GB" b="1" dirty="0"/>
              <a:t>3</a:t>
            </a:r>
            <a:r>
              <a:rPr lang="en-GB" dirty="0"/>
              <a:t>: Severe difficulty, dependent on others for most activities.</a:t>
            </a:r>
          </a:p>
          <a:p>
            <a:pPr marL="1143000" lvl="2" indent="-228600">
              <a:buFont typeface="Arial" panose="020B0604020202020204" pitchFamily="34" charset="0"/>
              <a:buChar char="•"/>
            </a:pPr>
            <a:r>
              <a:rPr lang="en-GB" b="1" dirty="0"/>
              <a:t>4</a:t>
            </a:r>
            <a:r>
              <a:rPr lang="en-GB" dirty="0"/>
              <a:t>: Complete dependence, unable to perform any ADLs without assistance.</a:t>
            </a:r>
          </a:p>
          <a:p>
            <a:endParaRPr lang="en-SI" dirty="0"/>
          </a:p>
        </p:txBody>
      </p:sp>
    </p:spTree>
    <p:extLst>
      <p:ext uri="{BB962C8B-B14F-4D97-AF65-F5344CB8AC3E}">
        <p14:creationId xmlns:p14="http://schemas.microsoft.com/office/powerpoint/2010/main" val="15338157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AE663-85BB-D796-3136-59B1D1BB992A}"/>
              </a:ext>
            </a:extLst>
          </p:cNvPr>
          <p:cNvSpPr>
            <a:spLocks noGrp="1"/>
          </p:cNvSpPr>
          <p:nvPr>
            <p:ph type="title"/>
          </p:nvPr>
        </p:nvSpPr>
        <p:spPr/>
        <p:txBody>
          <a:bodyPr/>
          <a:lstStyle/>
          <a:p>
            <a:pPr algn="ctr"/>
            <a:r>
              <a:rPr lang="en-GB" dirty="0">
                <a:solidFill>
                  <a:srgbClr val="C00000"/>
                </a:solidFill>
              </a:rPr>
              <a:t>Administration Guidelines</a:t>
            </a:r>
            <a:endParaRPr lang="en-SI" dirty="0">
              <a:solidFill>
                <a:srgbClr val="C00000"/>
              </a:solidFill>
            </a:endParaRPr>
          </a:p>
        </p:txBody>
      </p:sp>
      <p:sp>
        <p:nvSpPr>
          <p:cNvPr id="3" name="Content Placeholder 2">
            <a:extLst>
              <a:ext uri="{FF2B5EF4-FFF2-40B4-BE49-F238E27FC236}">
                <a16:creationId xmlns:a16="http://schemas.microsoft.com/office/drawing/2014/main" id="{014CE67C-6AE3-7520-2130-25B89CB91519}"/>
              </a:ext>
            </a:extLst>
          </p:cNvPr>
          <p:cNvSpPr>
            <a:spLocks noGrp="1"/>
          </p:cNvSpPr>
          <p:nvPr>
            <p:ph idx="1"/>
          </p:nvPr>
        </p:nvSpPr>
        <p:spPr>
          <a:xfrm>
            <a:off x="838200" y="1451553"/>
            <a:ext cx="10515600" cy="4351338"/>
          </a:xfrm>
        </p:spPr>
        <p:txBody>
          <a:bodyPr>
            <a:normAutofit lnSpcReduction="10000"/>
          </a:bodyPr>
          <a:lstStyle/>
          <a:p>
            <a:endParaRPr lang="en-GB" b="1" dirty="0"/>
          </a:p>
          <a:p>
            <a:pPr marL="742950" lvl="1" indent="-285750">
              <a:buFont typeface="Arial" panose="020B0604020202020204" pitchFamily="34" charset="0"/>
              <a:buChar char="•"/>
            </a:pPr>
            <a:r>
              <a:rPr lang="en-GB" b="1" dirty="0"/>
              <a:t>Assessors</a:t>
            </a:r>
            <a:r>
              <a:rPr lang="en-GB" dirty="0"/>
              <a:t>: Recommended to be conducted by trained neurologists or clinicians with expertise in neuromuscular diseases.</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r>
              <a:rPr lang="en-GB" b="1" dirty="0"/>
              <a:t>Frequency</a:t>
            </a:r>
            <a:r>
              <a:rPr lang="en-GB" dirty="0"/>
              <a:t>: Suggested every 3 to 6 months, or more frequently if rapid progression is observed.</a:t>
            </a:r>
          </a:p>
          <a:p>
            <a:pPr marL="457200" lvl="1" indent="0">
              <a:buNone/>
            </a:pPr>
            <a:endParaRPr lang="en-GB" dirty="0"/>
          </a:p>
          <a:p>
            <a:pPr marL="742950" lvl="1" indent="-285750">
              <a:buFont typeface="Arial" panose="020B0604020202020204" pitchFamily="34" charset="0"/>
              <a:buChar char="•"/>
            </a:pPr>
            <a:r>
              <a:rPr lang="en-GB" b="1" dirty="0"/>
              <a:t>Setting</a:t>
            </a:r>
            <a:r>
              <a:rPr lang="en-GB" dirty="0"/>
              <a:t>: Can be performed in clinical settings, ALS clinics, or research environments.</a:t>
            </a:r>
          </a:p>
          <a:p>
            <a:pPr marL="742950" lvl="1" indent="-285750">
              <a:buFont typeface="Arial" panose="020B0604020202020204" pitchFamily="34" charset="0"/>
              <a:buChar char="•"/>
            </a:pPr>
            <a:endParaRPr lang="en-GB" dirty="0"/>
          </a:p>
          <a:p>
            <a:pPr marL="742950" lvl="1" indent="-285750"/>
            <a:r>
              <a:rPr lang="en-GB" b="1" dirty="0"/>
              <a:t>Time Requirement</a:t>
            </a:r>
            <a:r>
              <a:rPr lang="en-GB" dirty="0"/>
              <a:t>: A typical assessment may take 30 to 45 minutes, depending on patient cooperation and disease severity.</a:t>
            </a:r>
          </a:p>
          <a:p>
            <a:pPr marL="457200" lvl="1" indent="0">
              <a:buNone/>
            </a:pPr>
            <a:endParaRPr lang="en-GB" dirty="0"/>
          </a:p>
          <a:p>
            <a:endParaRPr lang="en-SI" dirty="0"/>
          </a:p>
        </p:txBody>
      </p:sp>
    </p:spTree>
    <p:extLst>
      <p:ext uri="{BB962C8B-B14F-4D97-AF65-F5344CB8AC3E}">
        <p14:creationId xmlns:p14="http://schemas.microsoft.com/office/powerpoint/2010/main" val="11885754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2226A-E439-6E9A-C177-75BABD9872F6}"/>
              </a:ext>
            </a:extLst>
          </p:cNvPr>
          <p:cNvSpPr>
            <a:spLocks noGrp="1"/>
          </p:cNvSpPr>
          <p:nvPr>
            <p:ph type="title"/>
          </p:nvPr>
        </p:nvSpPr>
        <p:spPr/>
        <p:txBody>
          <a:bodyPr>
            <a:normAutofit/>
          </a:bodyPr>
          <a:lstStyle/>
          <a:p>
            <a:pPr algn="ctr"/>
            <a:r>
              <a:rPr lang="en-GB" dirty="0">
                <a:solidFill>
                  <a:srgbClr val="C00000"/>
                </a:solidFill>
              </a:rPr>
              <a:t>How the Appel ALS Score Complements ALSFRS-R</a:t>
            </a:r>
            <a:endParaRPr lang="en-SI" dirty="0">
              <a:solidFill>
                <a:srgbClr val="C00000"/>
              </a:solidFill>
            </a:endParaRPr>
          </a:p>
        </p:txBody>
      </p:sp>
      <p:sp>
        <p:nvSpPr>
          <p:cNvPr id="3" name="Content Placeholder 2">
            <a:extLst>
              <a:ext uri="{FF2B5EF4-FFF2-40B4-BE49-F238E27FC236}">
                <a16:creationId xmlns:a16="http://schemas.microsoft.com/office/drawing/2014/main" id="{DEBF8207-2AAB-DC6F-EB82-EA14357E5256}"/>
              </a:ext>
            </a:extLst>
          </p:cNvPr>
          <p:cNvSpPr>
            <a:spLocks noGrp="1"/>
          </p:cNvSpPr>
          <p:nvPr>
            <p:ph idx="1"/>
          </p:nvPr>
        </p:nvSpPr>
        <p:spPr>
          <a:xfrm>
            <a:off x="522514" y="1825625"/>
            <a:ext cx="10831286" cy="4351338"/>
          </a:xfrm>
        </p:spPr>
        <p:txBody>
          <a:bodyPr/>
          <a:lstStyle/>
          <a:p>
            <a:endParaRPr lang="en-GB" b="1" dirty="0"/>
          </a:p>
          <a:p>
            <a:pPr marL="742950" lvl="1" indent="-285750">
              <a:buFont typeface="Arial" panose="020B0604020202020204" pitchFamily="34" charset="0"/>
              <a:buChar char="•"/>
            </a:pPr>
            <a:r>
              <a:rPr lang="en-GB" b="1" dirty="0"/>
              <a:t>Broader Scope</a:t>
            </a:r>
            <a:r>
              <a:rPr lang="en-GB" dirty="0"/>
              <a:t>: The Appel ALS Score includes more detailed neurological and muscle strength assessments.</a:t>
            </a:r>
          </a:p>
          <a:p>
            <a:pPr marL="457200" lvl="1" indent="0">
              <a:buNone/>
            </a:pPr>
            <a:endParaRPr lang="en-GB" dirty="0"/>
          </a:p>
          <a:p>
            <a:pPr marL="742950" lvl="1" indent="-285750">
              <a:buFont typeface="Arial" panose="020B0604020202020204" pitchFamily="34" charset="0"/>
              <a:buChar char="•"/>
            </a:pPr>
            <a:r>
              <a:rPr lang="en-GB" b="1" dirty="0"/>
              <a:t>Complementary Use</a:t>
            </a:r>
            <a:r>
              <a:rPr lang="en-GB" dirty="0"/>
              <a:t>: Can be used alongside ALSFRS-R to provide a comprehensive view of ALS progression.</a:t>
            </a:r>
          </a:p>
          <a:p>
            <a:pPr marL="457200" lvl="1" indent="0">
              <a:buNone/>
            </a:pPr>
            <a:endParaRPr lang="en-GB" dirty="0"/>
          </a:p>
          <a:p>
            <a:pPr marL="742950" lvl="1" indent="-285750">
              <a:buFont typeface="Arial" panose="020B0604020202020204" pitchFamily="34" charset="0"/>
              <a:buChar char="•"/>
            </a:pPr>
            <a:r>
              <a:rPr lang="en-GB" b="1" dirty="0"/>
              <a:t>Clinical Decision Making</a:t>
            </a:r>
            <a:r>
              <a:rPr lang="en-GB" dirty="0"/>
              <a:t>: Offers additional insights into specific neurological and respiratory dysfunctions not fully captured by ALSFRS-R.</a:t>
            </a:r>
          </a:p>
          <a:p>
            <a:endParaRPr lang="en-SI" dirty="0"/>
          </a:p>
        </p:txBody>
      </p:sp>
    </p:spTree>
    <p:extLst>
      <p:ext uri="{BB962C8B-B14F-4D97-AF65-F5344CB8AC3E}">
        <p14:creationId xmlns:p14="http://schemas.microsoft.com/office/powerpoint/2010/main" val="3905108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9FC2A-A343-0433-0259-9532630C94E2}"/>
              </a:ext>
            </a:extLst>
          </p:cNvPr>
          <p:cNvSpPr>
            <a:spLocks noGrp="1"/>
          </p:cNvSpPr>
          <p:nvPr>
            <p:ph type="title"/>
          </p:nvPr>
        </p:nvSpPr>
        <p:spPr/>
        <p:txBody>
          <a:bodyPr>
            <a:normAutofit/>
          </a:bodyPr>
          <a:lstStyle/>
          <a:p>
            <a:pPr algn="ctr"/>
            <a:r>
              <a:rPr lang="en-GB" dirty="0">
                <a:solidFill>
                  <a:srgbClr val="C00000"/>
                </a:solidFill>
              </a:rPr>
              <a:t>Reliability and Validity of the Appel ALS Score</a:t>
            </a:r>
            <a:endParaRPr lang="en-SI" dirty="0">
              <a:solidFill>
                <a:srgbClr val="C00000"/>
              </a:solidFill>
            </a:endParaRPr>
          </a:p>
        </p:txBody>
      </p:sp>
      <p:sp>
        <p:nvSpPr>
          <p:cNvPr id="3" name="Content Placeholder 2">
            <a:extLst>
              <a:ext uri="{FF2B5EF4-FFF2-40B4-BE49-F238E27FC236}">
                <a16:creationId xmlns:a16="http://schemas.microsoft.com/office/drawing/2014/main" id="{D67BAB25-C301-17CE-B147-BE2EEA782033}"/>
              </a:ext>
            </a:extLst>
          </p:cNvPr>
          <p:cNvSpPr>
            <a:spLocks noGrp="1"/>
          </p:cNvSpPr>
          <p:nvPr>
            <p:ph idx="1"/>
          </p:nvPr>
        </p:nvSpPr>
        <p:spPr/>
        <p:txBody>
          <a:bodyPr/>
          <a:lstStyle/>
          <a:p>
            <a:endParaRPr lang="en-GB" b="1" dirty="0"/>
          </a:p>
          <a:p>
            <a:pPr marL="742950" lvl="1" indent="-285750">
              <a:buFont typeface="Arial" panose="020B0604020202020204" pitchFamily="34" charset="0"/>
              <a:buChar char="•"/>
            </a:pPr>
            <a:r>
              <a:rPr lang="en-GB" b="1" dirty="0"/>
              <a:t>Reliability</a:t>
            </a:r>
            <a:r>
              <a:rPr lang="en-GB" dirty="0"/>
              <a:t>: High inter-rater and intra-rater reliability reported in clinical studies.</a:t>
            </a:r>
          </a:p>
          <a:p>
            <a:pPr marL="457200" lvl="1" indent="0">
              <a:buNone/>
            </a:pPr>
            <a:endParaRPr lang="en-GB" dirty="0"/>
          </a:p>
          <a:p>
            <a:pPr marL="742950" lvl="1" indent="-285750">
              <a:buFont typeface="Arial" panose="020B0604020202020204" pitchFamily="34" charset="0"/>
              <a:buChar char="•"/>
            </a:pPr>
            <a:r>
              <a:rPr lang="en-GB" b="1" dirty="0"/>
              <a:t>Validity</a:t>
            </a:r>
            <a:r>
              <a:rPr lang="en-GB" dirty="0"/>
              <a:t>: Strong construct and content validity, correlates well with disease progression and clinical outcomes.</a:t>
            </a:r>
          </a:p>
          <a:p>
            <a:pPr marL="457200" lvl="1" indent="0">
              <a:buNone/>
            </a:pPr>
            <a:endParaRPr lang="en-GB" dirty="0"/>
          </a:p>
          <a:p>
            <a:pPr marL="742950" lvl="1" indent="-285750">
              <a:buFont typeface="Arial" panose="020B0604020202020204" pitchFamily="34" charset="0"/>
              <a:buChar char="•"/>
            </a:pPr>
            <a:r>
              <a:rPr lang="en-GB" b="1" dirty="0"/>
              <a:t>Clinical Utility</a:t>
            </a:r>
            <a:r>
              <a:rPr lang="en-GB" dirty="0"/>
              <a:t>: Proven to be a robust tool for both clinical assessment and research.</a:t>
            </a:r>
          </a:p>
          <a:p>
            <a:endParaRPr lang="en-SI" dirty="0"/>
          </a:p>
        </p:txBody>
      </p:sp>
    </p:spTree>
    <p:extLst>
      <p:ext uri="{BB962C8B-B14F-4D97-AF65-F5344CB8AC3E}">
        <p14:creationId xmlns:p14="http://schemas.microsoft.com/office/powerpoint/2010/main" val="16846026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9B69F-B4BC-83E3-C4DC-648F024FC0E1}"/>
              </a:ext>
            </a:extLst>
          </p:cNvPr>
          <p:cNvSpPr>
            <a:spLocks noGrp="1"/>
          </p:cNvSpPr>
          <p:nvPr>
            <p:ph type="title"/>
          </p:nvPr>
        </p:nvSpPr>
        <p:spPr/>
        <p:txBody>
          <a:bodyPr/>
          <a:lstStyle/>
          <a:p>
            <a:pPr algn="ctr"/>
            <a:r>
              <a:rPr lang="en-GB" dirty="0">
                <a:solidFill>
                  <a:srgbClr val="C00000"/>
                </a:solidFill>
              </a:rPr>
              <a:t>Applications in Research</a:t>
            </a:r>
            <a:endParaRPr lang="en-SI" dirty="0">
              <a:solidFill>
                <a:srgbClr val="C00000"/>
              </a:solidFill>
            </a:endParaRPr>
          </a:p>
        </p:txBody>
      </p:sp>
      <p:sp>
        <p:nvSpPr>
          <p:cNvPr id="3" name="Content Placeholder 2">
            <a:extLst>
              <a:ext uri="{FF2B5EF4-FFF2-40B4-BE49-F238E27FC236}">
                <a16:creationId xmlns:a16="http://schemas.microsoft.com/office/drawing/2014/main" id="{03FEE668-5C3F-E086-1822-6034C27A4694}"/>
              </a:ext>
            </a:extLst>
          </p:cNvPr>
          <p:cNvSpPr>
            <a:spLocks noGrp="1"/>
          </p:cNvSpPr>
          <p:nvPr>
            <p:ph idx="1"/>
          </p:nvPr>
        </p:nvSpPr>
        <p:spPr/>
        <p:txBody>
          <a:bodyPr/>
          <a:lstStyle/>
          <a:p>
            <a:endParaRPr lang="en-GB" b="1" dirty="0"/>
          </a:p>
          <a:p>
            <a:pPr marL="742950" lvl="1" indent="-285750">
              <a:buFont typeface="Arial" panose="020B0604020202020204" pitchFamily="34" charset="0"/>
              <a:buChar char="•"/>
            </a:pPr>
            <a:r>
              <a:rPr lang="en-GB" b="1" dirty="0"/>
              <a:t>Research Utility</a:t>
            </a:r>
            <a:r>
              <a:rPr lang="en-GB" dirty="0"/>
              <a:t>: Widely used in clinical trials to evaluate new treatments.</a:t>
            </a:r>
          </a:p>
          <a:p>
            <a:pPr marL="457200" lvl="1" indent="0">
              <a:buNone/>
            </a:pPr>
            <a:endParaRPr lang="en-GB" dirty="0"/>
          </a:p>
          <a:p>
            <a:pPr marL="742950" lvl="1" indent="-285750">
              <a:buFont typeface="Arial" panose="020B0604020202020204" pitchFamily="34" charset="0"/>
              <a:buChar char="•"/>
            </a:pPr>
            <a:r>
              <a:rPr lang="en-GB" b="1" dirty="0"/>
              <a:t>Longitudinal Studies</a:t>
            </a:r>
            <a:r>
              <a:rPr lang="en-GB" dirty="0"/>
              <a:t>: Provides data on disease progression over time in cohort studies.</a:t>
            </a:r>
          </a:p>
          <a:p>
            <a:pPr marL="457200" lvl="1" indent="0">
              <a:buNone/>
            </a:pPr>
            <a:endParaRPr lang="en-GB" dirty="0"/>
          </a:p>
          <a:p>
            <a:pPr marL="742950" lvl="1" indent="-285750">
              <a:buFont typeface="Arial" panose="020B0604020202020204" pitchFamily="34" charset="0"/>
              <a:buChar char="•"/>
            </a:pPr>
            <a:r>
              <a:rPr lang="en-GB" b="1" dirty="0"/>
              <a:t>Cross-Study Comparisons</a:t>
            </a:r>
            <a:r>
              <a:rPr lang="en-GB" dirty="0"/>
              <a:t>: Facilitates comparisons across different research settings and populations</a:t>
            </a:r>
          </a:p>
          <a:p>
            <a:endParaRPr lang="en-SI" dirty="0"/>
          </a:p>
        </p:txBody>
      </p:sp>
    </p:spTree>
    <p:extLst>
      <p:ext uri="{BB962C8B-B14F-4D97-AF65-F5344CB8AC3E}">
        <p14:creationId xmlns:p14="http://schemas.microsoft.com/office/powerpoint/2010/main" val="42139089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12A21-0C81-CE69-1520-FE9F5F878235}"/>
              </a:ext>
            </a:extLst>
          </p:cNvPr>
          <p:cNvSpPr>
            <a:spLocks noGrp="1"/>
          </p:cNvSpPr>
          <p:nvPr>
            <p:ph type="title"/>
          </p:nvPr>
        </p:nvSpPr>
        <p:spPr/>
        <p:txBody>
          <a:bodyPr>
            <a:normAutofit/>
          </a:bodyPr>
          <a:lstStyle/>
          <a:p>
            <a:pPr algn="ctr"/>
            <a:r>
              <a:rPr lang="en-GB" dirty="0">
                <a:solidFill>
                  <a:srgbClr val="C00000"/>
                </a:solidFill>
              </a:rPr>
              <a:t>Cross-Validation with Other Neurological Scales</a:t>
            </a:r>
            <a:endParaRPr lang="en-SI" dirty="0">
              <a:solidFill>
                <a:srgbClr val="C00000"/>
              </a:solidFill>
            </a:endParaRPr>
          </a:p>
        </p:txBody>
      </p:sp>
      <p:sp>
        <p:nvSpPr>
          <p:cNvPr id="3" name="Content Placeholder 2">
            <a:extLst>
              <a:ext uri="{FF2B5EF4-FFF2-40B4-BE49-F238E27FC236}">
                <a16:creationId xmlns:a16="http://schemas.microsoft.com/office/drawing/2014/main" id="{2AFDF830-4EC7-DFBC-9D18-2491066F0D18}"/>
              </a:ext>
            </a:extLst>
          </p:cNvPr>
          <p:cNvSpPr>
            <a:spLocks noGrp="1"/>
          </p:cNvSpPr>
          <p:nvPr>
            <p:ph idx="1"/>
          </p:nvPr>
        </p:nvSpPr>
        <p:spPr/>
        <p:txBody>
          <a:bodyPr/>
          <a:lstStyle/>
          <a:p>
            <a:endParaRPr lang="en-GB" b="1" dirty="0"/>
          </a:p>
          <a:p>
            <a:pPr marL="742950" lvl="1" indent="-285750">
              <a:buFont typeface="Arial" panose="020B0604020202020204" pitchFamily="34" charset="0"/>
              <a:buChar char="•"/>
            </a:pPr>
            <a:r>
              <a:rPr lang="en-GB" b="1" dirty="0"/>
              <a:t>Comparison</a:t>
            </a:r>
            <a:r>
              <a:rPr lang="en-GB" dirty="0"/>
              <a:t>: Validated against other scales like ALSFRS-R, Norris Scale, and King's ALS Scale.</a:t>
            </a:r>
          </a:p>
          <a:p>
            <a:pPr marL="457200" lvl="1" indent="0">
              <a:buNone/>
            </a:pPr>
            <a:endParaRPr lang="en-GB" dirty="0"/>
          </a:p>
          <a:p>
            <a:pPr marL="742950" lvl="1" indent="-285750">
              <a:buFont typeface="Arial" panose="020B0604020202020204" pitchFamily="34" charset="0"/>
              <a:buChar char="•"/>
            </a:pPr>
            <a:r>
              <a:rPr lang="en-GB" b="1" dirty="0"/>
              <a:t>Correlation</a:t>
            </a:r>
            <a:r>
              <a:rPr lang="en-GB" dirty="0"/>
              <a:t>: Shows strong correlation with ALSFRS-R, enhancing reliability as a complementary tool.</a:t>
            </a:r>
          </a:p>
          <a:p>
            <a:pPr marL="457200" lvl="1" indent="0">
              <a:buNone/>
            </a:pPr>
            <a:endParaRPr lang="en-GB" dirty="0"/>
          </a:p>
          <a:p>
            <a:pPr marL="742950" lvl="1" indent="-285750">
              <a:buFont typeface="Arial" panose="020B0604020202020204" pitchFamily="34" charset="0"/>
              <a:buChar char="•"/>
            </a:pPr>
            <a:r>
              <a:rPr lang="en-GB" b="1" dirty="0"/>
              <a:t>Broader Applications</a:t>
            </a:r>
            <a:r>
              <a:rPr lang="en-GB" dirty="0"/>
              <a:t>: Validity extends to non-ALS neuromuscular disorders in certain settings.</a:t>
            </a:r>
          </a:p>
          <a:p>
            <a:endParaRPr lang="en-SI" dirty="0"/>
          </a:p>
        </p:txBody>
      </p:sp>
    </p:spTree>
    <p:extLst>
      <p:ext uri="{BB962C8B-B14F-4D97-AF65-F5344CB8AC3E}">
        <p14:creationId xmlns:p14="http://schemas.microsoft.com/office/powerpoint/2010/main" val="26900262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9A92F-F118-B6D7-E408-5EFEE848810F}"/>
              </a:ext>
            </a:extLst>
          </p:cNvPr>
          <p:cNvSpPr>
            <a:spLocks noGrp="1"/>
          </p:cNvSpPr>
          <p:nvPr>
            <p:ph type="title"/>
          </p:nvPr>
        </p:nvSpPr>
        <p:spPr/>
        <p:txBody>
          <a:bodyPr>
            <a:normAutofit/>
          </a:bodyPr>
          <a:lstStyle/>
          <a:p>
            <a:pPr algn="ctr"/>
            <a:r>
              <a:rPr lang="en-GB" dirty="0">
                <a:solidFill>
                  <a:srgbClr val="C00000"/>
                </a:solidFill>
              </a:rPr>
              <a:t>Limitations and Challenges in Using the Appel ALS Score</a:t>
            </a:r>
            <a:endParaRPr lang="en-SI" dirty="0">
              <a:solidFill>
                <a:srgbClr val="C00000"/>
              </a:solidFill>
            </a:endParaRPr>
          </a:p>
        </p:txBody>
      </p:sp>
      <p:sp>
        <p:nvSpPr>
          <p:cNvPr id="3" name="Content Placeholder 2">
            <a:extLst>
              <a:ext uri="{FF2B5EF4-FFF2-40B4-BE49-F238E27FC236}">
                <a16:creationId xmlns:a16="http://schemas.microsoft.com/office/drawing/2014/main" id="{5EBE5264-5C61-95A1-8B03-90BFA1C34FA5}"/>
              </a:ext>
            </a:extLst>
          </p:cNvPr>
          <p:cNvSpPr>
            <a:spLocks noGrp="1"/>
          </p:cNvSpPr>
          <p:nvPr>
            <p:ph idx="1"/>
          </p:nvPr>
        </p:nvSpPr>
        <p:spPr/>
        <p:txBody>
          <a:bodyPr/>
          <a:lstStyle/>
          <a:p>
            <a:endParaRPr lang="en-GB" b="1" dirty="0"/>
          </a:p>
          <a:p>
            <a:pPr marL="742950" lvl="1" indent="-285750">
              <a:buFont typeface="Arial" panose="020B0604020202020204" pitchFamily="34" charset="0"/>
              <a:buChar char="•"/>
            </a:pPr>
            <a:r>
              <a:rPr lang="en-GB" b="1" dirty="0"/>
              <a:t>Complexity</a:t>
            </a:r>
            <a:r>
              <a:rPr lang="en-GB" dirty="0"/>
              <a:t>: More comprehensive than ALSFRS-R, which can increase assessment time and require specialized training.</a:t>
            </a:r>
          </a:p>
          <a:p>
            <a:pPr marL="457200" lvl="1" indent="0">
              <a:buNone/>
            </a:pPr>
            <a:endParaRPr lang="en-GB" dirty="0"/>
          </a:p>
          <a:p>
            <a:pPr marL="742950" lvl="1" indent="-285750">
              <a:buFont typeface="Arial" panose="020B0604020202020204" pitchFamily="34" charset="0"/>
              <a:buChar char="•"/>
            </a:pPr>
            <a:r>
              <a:rPr lang="en-GB" b="1" dirty="0"/>
              <a:t>Resource Intensive</a:t>
            </a:r>
            <a:r>
              <a:rPr lang="en-GB" dirty="0"/>
              <a:t>: Requires specific equipment (e.g., spirometers) and settings, which may not be available in all clinics.</a:t>
            </a:r>
          </a:p>
          <a:p>
            <a:pPr marL="457200" lvl="1" indent="0">
              <a:buNone/>
            </a:pPr>
            <a:endParaRPr lang="en-GB" dirty="0"/>
          </a:p>
          <a:p>
            <a:pPr marL="742950" lvl="1" indent="-285750">
              <a:buFont typeface="Arial" panose="020B0604020202020204" pitchFamily="34" charset="0"/>
              <a:buChar char="•"/>
            </a:pPr>
            <a:r>
              <a:rPr lang="en-GB" b="1" dirty="0"/>
              <a:t>Patient Burden</a:t>
            </a:r>
            <a:r>
              <a:rPr lang="en-GB" dirty="0"/>
              <a:t>: May be more demanding for patients with severe disability or cognitive impairment.</a:t>
            </a:r>
          </a:p>
          <a:p>
            <a:endParaRPr lang="en-SI" dirty="0"/>
          </a:p>
        </p:txBody>
      </p:sp>
    </p:spTree>
    <p:extLst>
      <p:ext uri="{BB962C8B-B14F-4D97-AF65-F5344CB8AC3E}">
        <p14:creationId xmlns:p14="http://schemas.microsoft.com/office/powerpoint/2010/main" val="16205431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F9361-7B50-04A7-EA1B-6A555F1E64AB}"/>
              </a:ext>
            </a:extLst>
          </p:cNvPr>
          <p:cNvSpPr>
            <a:spLocks noGrp="1"/>
          </p:cNvSpPr>
          <p:nvPr>
            <p:ph type="title"/>
          </p:nvPr>
        </p:nvSpPr>
        <p:spPr/>
        <p:txBody>
          <a:bodyPr/>
          <a:lstStyle/>
          <a:p>
            <a:pPr algn="ctr"/>
            <a:r>
              <a:rPr lang="en-GB" dirty="0">
                <a:solidFill>
                  <a:srgbClr val="C00000"/>
                </a:solidFill>
              </a:rPr>
              <a:t>Adaptations for Different ALS Phenotypes</a:t>
            </a:r>
            <a:endParaRPr lang="en-SI" dirty="0">
              <a:solidFill>
                <a:srgbClr val="C00000"/>
              </a:solidFill>
            </a:endParaRPr>
          </a:p>
        </p:txBody>
      </p:sp>
      <p:sp>
        <p:nvSpPr>
          <p:cNvPr id="3" name="Content Placeholder 2">
            <a:extLst>
              <a:ext uri="{FF2B5EF4-FFF2-40B4-BE49-F238E27FC236}">
                <a16:creationId xmlns:a16="http://schemas.microsoft.com/office/drawing/2014/main" id="{DF93BFEF-B114-E803-F1FE-90E87BCC6F23}"/>
              </a:ext>
            </a:extLst>
          </p:cNvPr>
          <p:cNvSpPr>
            <a:spLocks noGrp="1"/>
          </p:cNvSpPr>
          <p:nvPr>
            <p:ph idx="1"/>
          </p:nvPr>
        </p:nvSpPr>
        <p:spPr>
          <a:xfrm>
            <a:off x="838200" y="1465407"/>
            <a:ext cx="10515600" cy="4351338"/>
          </a:xfrm>
        </p:spPr>
        <p:txBody>
          <a:bodyPr/>
          <a:lstStyle/>
          <a:p>
            <a:endParaRPr lang="en-GB" b="1" dirty="0"/>
          </a:p>
          <a:p>
            <a:pPr marL="742950" lvl="1" indent="-285750">
              <a:buFont typeface="Arial" panose="020B0604020202020204" pitchFamily="34" charset="0"/>
              <a:buChar char="•"/>
            </a:pPr>
            <a:r>
              <a:rPr lang="en-GB" b="1" dirty="0"/>
              <a:t>Bulbar Onset ALS</a:t>
            </a:r>
            <a:r>
              <a:rPr lang="en-GB" dirty="0"/>
              <a:t>: Adjustments in the scoring of speech and swallowing components.</a:t>
            </a:r>
          </a:p>
          <a:p>
            <a:pPr marL="457200" lvl="1" indent="0">
              <a:buNone/>
            </a:pPr>
            <a:endParaRPr lang="en-GB" dirty="0"/>
          </a:p>
          <a:p>
            <a:pPr marL="742950" lvl="1" indent="-285750">
              <a:buFont typeface="Arial" panose="020B0604020202020204" pitchFamily="34" charset="0"/>
              <a:buChar char="•"/>
            </a:pPr>
            <a:r>
              <a:rPr lang="en-GB" b="1" dirty="0"/>
              <a:t>Limb Onset ALS</a:t>
            </a:r>
            <a:r>
              <a:rPr lang="en-GB" dirty="0"/>
              <a:t>: Focus on limb strength and mobility scores.</a:t>
            </a:r>
          </a:p>
          <a:p>
            <a:pPr marL="457200" lvl="1" indent="0">
              <a:buNone/>
            </a:pPr>
            <a:endParaRPr lang="en-GB" dirty="0"/>
          </a:p>
          <a:p>
            <a:pPr marL="742950" lvl="1" indent="-285750">
              <a:buFont typeface="Arial" panose="020B0604020202020204" pitchFamily="34" charset="0"/>
              <a:buChar char="•"/>
            </a:pPr>
            <a:r>
              <a:rPr lang="en-GB" b="1" dirty="0"/>
              <a:t>Respiratory Onset ALS</a:t>
            </a:r>
            <a:r>
              <a:rPr lang="en-GB" dirty="0"/>
              <a:t>: Emphasis on respiratory function and capacity measurements.</a:t>
            </a:r>
          </a:p>
          <a:p>
            <a:pPr marL="457200" lvl="1" indent="0">
              <a:buNone/>
            </a:pPr>
            <a:endParaRPr lang="en-GB" dirty="0"/>
          </a:p>
          <a:p>
            <a:pPr marL="742950" lvl="1" indent="-285750">
              <a:buFont typeface="Arial" panose="020B0604020202020204" pitchFamily="34" charset="0"/>
              <a:buChar char="•"/>
            </a:pPr>
            <a:r>
              <a:rPr lang="en-GB" b="1" dirty="0"/>
              <a:t>Flexibility</a:t>
            </a:r>
            <a:r>
              <a:rPr lang="en-GB" dirty="0"/>
              <a:t>: Score can be adapted based on phenotype to focus on the most relevant symptoms.</a:t>
            </a:r>
          </a:p>
          <a:p>
            <a:endParaRPr lang="en-SI" dirty="0"/>
          </a:p>
        </p:txBody>
      </p:sp>
    </p:spTree>
    <p:extLst>
      <p:ext uri="{BB962C8B-B14F-4D97-AF65-F5344CB8AC3E}">
        <p14:creationId xmlns:p14="http://schemas.microsoft.com/office/powerpoint/2010/main" val="19042023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47F57-33EA-9C47-6FE9-D32F90F80AE8}"/>
              </a:ext>
            </a:extLst>
          </p:cNvPr>
          <p:cNvSpPr>
            <a:spLocks noGrp="1"/>
          </p:cNvSpPr>
          <p:nvPr>
            <p:ph type="title"/>
          </p:nvPr>
        </p:nvSpPr>
        <p:spPr/>
        <p:txBody>
          <a:bodyPr/>
          <a:lstStyle/>
          <a:p>
            <a:pPr algn="ctr"/>
            <a:r>
              <a:rPr lang="en-GB" dirty="0">
                <a:solidFill>
                  <a:srgbClr val="C00000"/>
                </a:solidFill>
              </a:rPr>
              <a:t>Interactive Scoring Exercise</a:t>
            </a:r>
            <a:endParaRPr lang="en-SI" dirty="0">
              <a:solidFill>
                <a:srgbClr val="C00000"/>
              </a:solidFill>
            </a:endParaRPr>
          </a:p>
        </p:txBody>
      </p:sp>
      <p:sp>
        <p:nvSpPr>
          <p:cNvPr id="3" name="Content Placeholder 2">
            <a:extLst>
              <a:ext uri="{FF2B5EF4-FFF2-40B4-BE49-F238E27FC236}">
                <a16:creationId xmlns:a16="http://schemas.microsoft.com/office/drawing/2014/main" id="{312FAB6F-963C-323F-8269-5CDE842A2164}"/>
              </a:ext>
            </a:extLst>
          </p:cNvPr>
          <p:cNvSpPr>
            <a:spLocks noGrp="1"/>
          </p:cNvSpPr>
          <p:nvPr>
            <p:ph idx="1"/>
          </p:nvPr>
        </p:nvSpPr>
        <p:spPr/>
        <p:txBody>
          <a:bodyPr/>
          <a:lstStyle/>
          <a:p>
            <a:endParaRPr lang="en-GB" sz="2400" b="1" dirty="0"/>
          </a:p>
          <a:p>
            <a:pPr marL="457200" lvl="1" indent="0">
              <a:buNone/>
            </a:pPr>
            <a:r>
              <a:rPr lang="en-GB" b="1" dirty="0"/>
              <a:t>Instructions for Students</a:t>
            </a:r>
            <a:r>
              <a:rPr lang="en-GB" dirty="0"/>
              <a:t>:</a:t>
            </a:r>
          </a:p>
          <a:p>
            <a:pPr marL="1143000" lvl="2" indent="-228600">
              <a:buFont typeface="Arial" panose="020B0604020202020204" pitchFamily="34" charset="0"/>
              <a:buChar char="•"/>
            </a:pPr>
            <a:r>
              <a:rPr lang="en-GB" sz="2400" dirty="0"/>
              <a:t>Using the Appel scale, you will assess six case studies presented in the following slides.</a:t>
            </a:r>
          </a:p>
          <a:p>
            <a:pPr marL="1143000" lvl="2" indent="-228600">
              <a:buFont typeface="Arial" panose="020B0604020202020204" pitchFamily="34" charset="0"/>
              <a:buChar char="•"/>
            </a:pPr>
            <a:r>
              <a:rPr lang="en-GB" sz="2400" dirty="0"/>
              <a:t>Score each domain based on the patient’s symptoms.</a:t>
            </a:r>
          </a:p>
          <a:p>
            <a:pPr marL="1143000" lvl="2" indent="-228600">
              <a:buFont typeface="Arial" panose="020B0604020202020204" pitchFamily="34" charset="0"/>
              <a:buChar char="•"/>
            </a:pPr>
            <a:r>
              <a:rPr lang="en-GB" sz="2400" dirty="0"/>
              <a:t>Be prepared to discuss your rationale for each score.</a:t>
            </a:r>
          </a:p>
          <a:p>
            <a:pPr marL="914400" lvl="2" indent="0">
              <a:buNone/>
            </a:pPr>
            <a:endParaRPr lang="en-GB" sz="2400" dirty="0"/>
          </a:p>
          <a:p>
            <a:pPr marL="457200" lvl="1" indent="0">
              <a:buNone/>
            </a:pPr>
            <a:r>
              <a:rPr lang="en-GB" b="1" dirty="0"/>
              <a:t>Goal</a:t>
            </a:r>
            <a:r>
              <a:rPr lang="en-GB" dirty="0"/>
              <a:t>: To practice using Appel scale in real-world scenarios, enhancing your understanding of its application in ALS care.</a:t>
            </a:r>
          </a:p>
          <a:p>
            <a:endParaRPr lang="en-SI" dirty="0"/>
          </a:p>
        </p:txBody>
      </p:sp>
    </p:spTree>
    <p:extLst>
      <p:ext uri="{BB962C8B-B14F-4D97-AF65-F5344CB8AC3E}">
        <p14:creationId xmlns:p14="http://schemas.microsoft.com/office/powerpoint/2010/main" val="41356978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70FDC-30F4-AF22-5F79-11F3B8DC3B1C}"/>
              </a:ext>
            </a:extLst>
          </p:cNvPr>
          <p:cNvSpPr>
            <a:spLocks noGrp="1"/>
          </p:cNvSpPr>
          <p:nvPr>
            <p:ph type="title"/>
          </p:nvPr>
        </p:nvSpPr>
        <p:spPr/>
        <p:txBody>
          <a:bodyPr/>
          <a:lstStyle/>
          <a:p>
            <a:pPr algn="ctr"/>
            <a:r>
              <a:rPr lang="en-GB" dirty="0">
                <a:solidFill>
                  <a:srgbClr val="C00000"/>
                </a:solidFill>
              </a:rPr>
              <a:t>Case Study 1</a:t>
            </a:r>
            <a:endParaRPr lang="en-SI" dirty="0">
              <a:solidFill>
                <a:srgbClr val="C00000"/>
              </a:solidFill>
            </a:endParaRPr>
          </a:p>
        </p:txBody>
      </p:sp>
      <p:sp>
        <p:nvSpPr>
          <p:cNvPr id="3" name="Content Placeholder 2">
            <a:extLst>
              <a:ext uri="{FF2B5EF4-FFF2-40B4-BE49-F238E27FC236}">
                <a16:creationId xmlns:a16="http://schemas.microsoft.com/office/drawing/2014/main" id="{3AEE19F9-9997-833A-31B9-B736A4421D29}"/>
              </a:ext>
            </a:extLst>
          </p:cNvPr>
          <p:cNvSpPr>
            <a:spLocks noGrp="1"/>
          </p:cNvSpPr>
          <p:nvPr>
            <p:ph idx="1"/>
          </p:nvPr>
        </p:nvSpPr>
        <p:spPr>
          <a:xfrm>
            <a:off x="838200" y="1271444"/>
            <a:ext cx="10515600" cy="4777056"/>
          </a:xfrm>
        </p:spPr>
        <p:txBody>
          <a:bodyPr>
            <a:normAutofit fontScale="70000" lnSpcReduction="20000"/>
          </a:bodyPr>
          <a:lstStyle/>
          <a:p>
            <a:endParaRPr lang="en-GB" sz="2900" b="1" dirty="0"/>
          </a:p>
          <a:p>
            <a:pPr marL="0" indent="0">
              <a:buNone/>
            </a:pPr>
            <a:r>
              <a:rPr lang="en-GB" sz="2900" b="1" dirty="0"/>
              <a:t>Patient Profile</a:t>
            </a:r>
            <a:r>
              <a:rPr lang="en-GB" sz="2900" dirty="0"/>
              <a:t>: </a:t>
            </a:r>
            <a:r>
              <a:rPr lang="en-GB" sz="2900" i="1" dirty="0"/>
              <a:t>55-year-old male presents with a mild weakness in the right hand, occasional muscle cramping, no respiratory symptoms, able to perform daily activities independently. Diagnosed with ALS 6 months ago. No family history of ALS.</a:t>
            </a:r>
          </a:p>
          <a:p>
            <a:pPr marL="0" indent="0">
              <a:buNone/>
            </a:pPr>
            <a:endParaRPr lang="en-GB" sz="2900" dirty="0"/>
          </a:p>
          <a:p>
            <a:pPr marL="0" indent="0">
              <a:buNone/>
            </a:pPr>
            <a:r>
              <a:rPr lang="en-GB" sz="2900" b="1" dirty="0"/>
              <a:t>Appel ALS Score Items</a:t>
            </a:r>
            <a:r>
              <a:rPr lang="en-GB" sz="2900" dirty="0"/>
              <a:t>:</a:t>
            </a:r>
          </a:p>
          <a:p>
            <a:pPr marL="742950" lvl="1" indent="-285750">
              <a:buFont typeface="Arial" panose="020B0604020202020204" pitchFamily="34" charset="0"/>
              <a:buChar char="•"/>
            </a:pPr>
            <a:r>
              <a:rPr lang="en-GB" sz="2900" b="1" dirty="0"/>
              <a:t>Neurological Examination</a:t>
            </a:r>
            <a:r>
              <a:rPr lang="en-GB" sz="2900" dirty="0"/>
              <a:t>: Slight muscle weakness in the right upper limb, normal reflexes, no signs of spasticity or fasciculations.</a:t>
            </a:r>
          </a:p>
          <a:p>
            <a:pPr marL="742950" lvl="1" indent="-285750">
              <a:buFont typeface="Arial" panose="020B0604020202020204" pitchFamily="34" charset="0"/>
              <a:buChar char="•"/>
            </a:pPr>
            <a:r>
              <a:rPr lang="en-GB" sz="2900" b="1" dirty="0"/>
              <a:t>Respiratory Function</a:t>
            </a:r>
            <a:r>
              <a:rPr lang="en-GB" sz="2900" dirty="0"/>
              <a:t>: Normal vital capacity; no shortness of breath or need for ventilatory support.</a:t>
            </a:r>
          </a:p>
          <a:p>
            <a:pPr marL="742950" lvl="1" indent="-285750">
              <a:buFont typeface="Arial" panose="020B0604020202020204" pitchFamily="34" charset="0"/>
              <a:buChar char="•"/>
            </a:pPr>
            <a:r>
              <a:rPr lang="en-GB" sz="2900" b="1" dirty="0"/>
              <a:t>Muscle Strength</a:t>
            </a:r>
            <a:r>
              <a:rPr lang="en-GB" sz="2900" dirty="0"/>
              <a:t>: Mild decrease in strength of right hand grip, all other muscle groups within normal limits.</a:t>
            </a:r>
          </a:p>
          <a:p>
            <a:pPr marL="742950" lvl="1" indent="-285750">
              <a:buFont typeface="Arial" panose="020B0604020202020204" pitchFamily="34" charset="0"/>
              <a:buChar char="•"/>
            </a:pPr>
            <a:r>
              <a:rPr lang="en-GB" sz="2900" b="1" dirty="0"/>
              <a:t>Functional Abilities</a:t>
            </a:r>
            <a:r>
              <a:rPr lang="en-GB" sz="2900" dirty="0"/>
              <a:t>: Independently performing daily activities, including eating, dressing, and walking.</a:t>
            </a:r>
          </a:p>
          <a:p>
            <a:pPr marL="742950" lvl="1" indent="-285750">
              <a:buFont typeface="Arial" panose="020B0604020202020204" pitchFamily="34" charset="0"/>
              <a:buChar char="•"/>
            </a:pPr>
            <a:endParaRPr lang="en-GB" sz="2900" dirty="0"/>
          </a:p>
          <a:p>
            <a:pPr marL="0" indent="0">
              <a:buNone/>
            </a:pPr>
            <a:r>
              <a:rPr lang="en-GB" sz="2900" b="1" dirty="0"/>
              <a:t>Instructions for Students</a:t>
            </a:r>
            <a:r>
              <a:rPr lang="en-GB" sz="2900" dirty="0"/>
              <a:t>: Use the information provided to score this patient using the Appel ALS Score. Focus on the components related to neurological examination, respiratory function, muscle strength, and functional abilities.</a:t>
            </a:r>
          </a:p>
          <a:p>
            <a:endParaRPr lang="en-SI" dirty="0"/>
          </a:p>
        </p:txBody>
      </p:sp>
    </p:spTree>
    <p:extLst>
      <p:ext uri="{BB962C8B-B14F-4D97-AF65-F5344CB8AC3E}">
        <p14:creationId xmlns:p14="http://schemas.microsoft.com/office/powerpoint/2010/main" val="3191762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514FB-B46B-9111-FFD6-A4DE592E648D}"/>
              </a:ext>
            </a:extLst>
          </p:cNvPr>
          <p:cNvSpPr>
            <a:spLocks noGrp="1"/>
          </p:cNvSpPr>
          <p:nvPr>
            <p:ph type="title"/>
          </p:nvPr>
        </p:nvSpPr>
        <p:spPr>
          <a:xfrm>
            <a:off x="838200" y="59871"/>
            <a:ext cx="10515600" cy="1325563"/>
          </a:xfrm>
        </p:spPr>
        <p:txBody>
          <a:bodyPr/>
          <a:lstStyle/>
          <a:p>
            <a:pPr algn="ctr"/>
            <a:r>
              <a:rPr lang="en-GB" dirty="0">
                <a:solidFill>
                  <a:srgbClr val="C00000"/>
                </a:solidFill>
              </a:rPr>
              <a:t>Bulbar Function Items</a:t>
            </a:r>
            <a:endParaRPr lang="en-SI" dirty="0">
              <a:solidFill>
                <a:srgbClr val="C00000"/>
              </a:solidFill>
            </a:endParaRPr>
          </a:p>
        </p:txBody>
      </p:sp>
      <p:sp>
        <p:nvSpPr>
          <p:cNvPr id="3" name="Content Placeholder 2">
            <a:extLst>
              <a:ext uri="{FF2B5EF4-FFF2-40B4-BE49-F238E27FC236}">
                <a16:creationId xmlns:a16="http://schemas.microsoft.com/office/drawing/2014/main" id="{D95582FB-E549-CE9C-3EFF-7FC032A803CB}"/>
              </a:ext>
            </a:extLst>
          </p:cNvPr>
          <p:cNvSpPr>
            <a:spLocks noGrp="1"/>
          </p:cNvSpPr>
          <p:nvPr>
            <p:ph idx="1"/>
          </p:nvPr>
        </p:nvSpPr>
        <p:spPr>
          <a:xfrm>
            <a:off x="0" y="1216025"/>
            <a:ext cx="12085122" cy="2877004"/>
          </a:xfrm>
        </p:spPr>
        <p:txBody>
          <a:bodyPr>
            <a:normAutofit fontScale="92500" lnSpcReduction="20000"/>
          </a:bodyPr>
          <a:lstStyle/>
          <a:p>
            <a:endParaRPr lang="en-GB" b="1" dirty="0"/>
          </a:p>
          <a:p>
            <a:pPr marL="742950" lvl="1" indent="-285750">
              <a:buFont typeface="Arial" panose="020B0604020202020204" pitchFamily="34" charset="0"/>
              <a:buChar char="•"/>
            </a:pPr>
            <a:r>
              <a:rPr lang="en-GB" b="1" dirty="0"/>
              <a:t>Speech</a:t>
            </a:r>
            <a:r>
              <a:rPr lang="en-GB" dirty="0"/>
              <a:t>: Assesses clarity and ability to communicate effectively.</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r>
              <a:rPr lang="en-GB" b="1" dirty="0"/>
              <a:t>Salivation</a:t>
            </a:r>
            <a:r>
              <a:rPr lang="en-GB" dirty="0"/>
              <a:t>: Evaluates control over saliva production and potential drooling.</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r>
              <a:rPr lang="en-GB" b="1" dirty="0"/>
              <a:t>Swallowing</a:t>
            </a:r>
            <a:r>
              <a:rPr lang="en-GB" dirty="0"/>
              <a:t>: Measures ability to swallow without difficulty, choking, or requiring dietary modifications.</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r>
              <a:rPr lang="en-GB" b="1" dirty="0"/>
              <a:t>Scoring</a:t>
            </a:r>
            <a:r>
              <a:rPr lang="en-GB" dirty="0"/>
              <a:t>: Each item scored from 0 (severe impairment) to 4 (normal function).</a:t>
            </a:r>
          </a:p>
          <a:p>
            <a:endParaRPr lang="en-SI" dirty="0"/>
          </a:p>
        </p:txBody>
      </p:sp>
      <p:pic>
        <p:nvPicPr>
          <p:cNvPr id="2050" name="Picture 2" descr="Drooling | Parkinson's Foundation">
            <a:extLst>
              <a:ext uri="{FF2B5EF4-FFF2-40B4-BE49-F238E27FC236}">
                <a16:creationId xmlns:a16="http://schemas.microsoft.com/office/drawing/2014/main" id="{668E823D-94A9-D662-9E89-EC900085E8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3048" y="4093029"/>
            <a:ext cx="38735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1450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0C0A9-E5EB-A751-FC41-3F1697114E62}"/>
              </a:ext>
            </a:extLst>
          </p:cNvPr>
          <p:cNvSpPr>
            <a:spLocks noGrp="1"/>
          </p:cNvSpPr>
          <p:nvPr>
            <p:ph type="title"/>
          </p:nvPr>
        </p:nvSpPr>
        <p:spPr>
          <a:xfrm>
            <a:off x="838200" y="0"/>
            <a:ext cx="10515600" cy="1325563"/>
          </a:xfrm>
        </p:spPr>
        <p:txBody>
          <a:bodyPr/>
          <a:lstStyle/>
          <a:p>
            <a:pPr algn="ctr"/>
            <a:r>
              <a:rPr lang="en-GB" dirty="0">
                <a:solidFill>
                  <a:srgbClr val="C00000"/>
                </a:solidFill>
              </a:rPr>
              <a:t>Case Study 1</a:t>
            </a:r>
            <a:endParaRPr lang="en-SI" dirty="0">
              <a:solidFill>
                <a:srgbClr val="C00000"/>
              </a:solidFill>
            </a:endParaRPr>
          </a:p>
        </p:txBody>
      </p:sp>
      <p:sp>
        <p:nvSpPr>
          <p:cNvPr id="3" name="Content Placeholder 2">
            <a:extLst>
              <a:ext uri="{FF2B5EF4-FFF2-40B4-BE49-F238E27FC236}">
                <a16:creationId xmlns:a16="http://schemas.microsoft.com/office/drawing/2014/main" id="{7BA2DCA2-7222-873A-C889-B2D2317E8A13}"/>
              </a:ext>
            </a:extLst>
          </p:cNvPr>
          <p:cNvSpPr>
            <a:spLocks noGrp="1"/>
          </p:cNvSpPr>
          <p:nvPr>
            <p:ph idx="1"/>
          </p:nvPr>
        </p:nvSpPr>
        <p:spPr>
          <a:xfrm>
            <a:off x="838200" y="1029196"/>
            <a:ext cx="10515600" cy="5118263"/>
          </a:xfrm>
        </p:spPr>
        <p:txBody>
          <a:bodyPr>
            <a:normAutofit fontScale="85000" lnSpcReduction="20000"/>
          </a:bodyPr>
          <a:lstStyle/>
          <a:p>
            <a:endParaRPr lang="en-GB" b="1" dirty="0"/>
          </a:p>
          <a:p>
            <a:pPr marL="0" indent="0">
              <a:buNone/>
            </a:pPr>
            <a:r>
              <a:rPr lang="en-GB" sz="2600" b="1" dirty="0"/>
              <a:t>Correct Scoring</a:t>
            </a:r>
            <a:r>
              <a:rPr lang="en-GB" sz="2600" dirty="0"/>
              <a:t>:</a:t>
            </a:r>
          </a:p>
          <a:p>
            <a:pPr marL="742950" lvl="1" indent="-285750">
              <a:buFont typeface="Arial" panose="020B0604020202020204" pitchFamily="34" charset="0"/>
              <a:buChar char="•"/>
            </a:pPr>
            <a:r>
              <a:rPr lang="en-GB" sz="2600" b="1" dirty="0"/>
              <a:t>Neurological Examination</a:t>
            </a:r>
            <a:r>
              <a:rPr lang="en-GB" sz="2600" dirty="0"/>
              <a:t>: Slight weakness, normal reflexes (Score: Mild impairment).</a:t>
            </a:r>
          </a:p>
          <a:p>
            <a:pPr marL="742950" lvl="1" indent="-285750">
              <a:buFont typeface="Arial" panose="020B0604020202020204" pitchFamily="34" charset="0"/>
              <a:buChar char="•"/>
            </a:pPr>
            <a:r>
              <a:rPr lang="en-GB" sz="2600" b="1" dirty="0"/>
              <a:t>Respiratory Function</a:t>
            </a:r>
            <a:r>
              <a:rPr lang="en-GB" sz="2600" dirty="0"/>
              <a:t>: Normal vital capacity, no respiratory symptoms (Score: No impairment).</a:t>
            </a:r>
          </a:p>
          <a:p>
            <a:pPr marL="742950" lvl="1" indent="-285750">
              <a:buFont typeface="Arial" panose="020B0604020202020204" pitchFamily="34" charset="0"/>
              <a:buChar char="•"/>
            </a:pPr>
            <a:r>
              <a:rPr lang="en-GB" sz="2600" b="1" dirty="0"/>
              <a:t>Muscle Strength</a:t>
            </a:r>
            <a:r>
              <a:rPr lang="en-GB" sz="2600" dirty="0"/>
              <a:t>: Mild decrease in right hand strength (Score: Mild impairment).</a:t>
            </a:r>
          </a:p>
          <a:p>
            <a:pPr marL="742950" lvl="1" indent="-285750">
              <a:buFont typeface="Arial" panose="020B0604020202020204" pitchFamily="34" charset="0"/>
              <a:buChar char="•"/>
            </a:pPr>
            <a:r>
              <a:rPr lang="en-GB" sz="2600" b="1" dirty="0"/>
              <a:t>Functional Abilities</a:t>
            </a:r>
            <a:r>
              <a:rPr lang="en-GB" sz="2600" dirty="0"/>
              <a:t>: Independent in daily activities (Score: Normal function).</a:t>
            </a:r>
          </a:p>
          <a:p>
            <a:pPr marL="0" indent="0">
              <a:buNone/>
            </a:pPr>
            <a:r>
              <a:rPr lang="en-GB" sz="2600" b="1" dirty="0"/>
              <a:t>Total Appel ALS Score</a:t>
            </a:r>
            <a:r>
              <a:rPr lang="en-GB" sz="2600" dirty="0"/>
              <a:t>: Indicates early-stage ALS with minimal functional impact.</a:t>
            </a:r>
          </a:p>
          <a:p>
            <a:pPr marL="0" indent="0">
              <a:buNone/>
            </a:pPr>
            <a:endParaRPr lang="en-GB" sz="2600" dirty="0"/>
          </a:p>
          <a:p>
            <a:pPr marL="0" indent="0">
              <a:buNone/>
            </a:pPr>
            <a:r>
              <a:rPr lang="en-GB" sz="2600" b="1" dirty="0"/>
              <a:t>Care Plan</a:t>
            </a:r>
            <a:r>
              <a:rPr lang="en-GB" sz="2600" dirty="0"/>
              <a:t>:</a:t>
            </a:r>
          </a:p>
          <a:p>
            <a:pPr marL="742950" lvl="1" indent="-285750">
              <a:buFont typeface="Arial" panose="020B0604020202020204" pitchFamily="34" charset="0"/>
              <a:buChar char="•"/>
            </a:pPr>
            <a:r>
              <a:rPr lang="en-GB" sz="2600" b="1" dirty="0"/>
              <a:t>Monitoring</a:t>
            </a:r>
            <a:r>
              <a:rPr lang="en-GB" sz="2600" dirty="0"/>
              <a:t>: Regular follow-ups every 3 months to monitor changes in muscle strength and respiratory function.</a:t>
            </a:r>
          </a:p>
          <a:p>
            <a:pPr marL="742950" lvl="1" indent="-285750">
              <a:buFont typeface="Arial" panose="020B0604020202020204" pitchFamily="34" charset="0"/>
              <a:buChar char="•"/>
            </a:pPr>
            <a:r>
              <a:rPr lang="en-GB" sz="2600" b="1" dirty="0"/>
              <a:t>Interventions</a:t>
            </a:r>
            <a:r>
              <a:rPr lang="en-GB" sz="2600" dirty="0"/>
              <a:t>: Begin physical therapy focusing on hand strength, recommend stretching exercises to prevent cramping.</a:t>
            </a:r>
          </a:p>
          <a:p>
            <a:pPr marL="742950" lvl="1" indent="-285750">
              <a:buFont typeface="Arial" panose="020B0604020202020204" pitchFamily="34" charset="0"/>
              <a:buChar char="•"/>
            </a:pPr>
            <a:r>
              <a:rPr lang="en-GB" sz="2600" b="1" dirty="0"/>
              <a:t>Patient Education</a:t>
            </a:r>
            <a:r>
              <a:rPr lang="en-GB" sz="2600" dirty="0"/>
              <a:t>: Inform about signs of progression to report, encourage active lifestyle within limits.</a:t>
            </a:r>
          </a:p>
          <a:p>
            <a:endParaRPr lang="en-SI" dirty="0"/>
          </a:p>
        </p:txBody>
      </p:sp>
    </p:spTree>
    <p:extLst>
      <p:ext uri="{BB962C8B-B14F-4D97-AF65-F5344CB8AC3E}">
        <p14:creationId xmlns:p14="http://schemas.microsoft.com/office/powerpoint/2010/main" val="28620389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30525-2104-AE3C-420D-8F57025EF777}"/>
              </a:ext>
            </a:extLst>
          </p:cNvPr>
          <p:cNvSpPr>
            <a:spLocks noGrp="1"/>
          </p:cNvSpPr>
          <p:nvPr>
            <p:ph type="title"/>
          </p:nvPr>
        </p:nvSpPr>
        <p:spPr>
          <a:xfrm>
            <a:off x="838200" y="0"/>
            <a:ext cx="10515600" cy="1325563"/>
          </a:xfrm>
        </p:spPr>
        <p:txBody>
          <a:bodyPr/>
          <a:lstStyle/>
          <a:p>
            <a:pPr algn="ctr"/>
            <a:r>
              <a:rPr lang="en-GB" dirty="0">
                <a:solidFill>
                  <a:srgbClr val="C00000"/>
                </a:solidFill>
              </a:rPr>
              <a:t>Case Study 2</a:t>
            </a:r>
            <a:endParaRPr lang="en-SI" dirty="0">
              <a:solidFill>
                <a:srgbClr val="C00000"/>
              </a:solidFill>
            </a:endParaRPr>
          </a:p>
        </p:txBody>
      </p:sp>
      <p:sp>
        <p:nvSpPr>
          <p:cNvPr id="3" name="Content Placeholder 2">
            <a:extLst>
              <a:ext uri="{FF2B5EF4-FFF2-40B4-BE49-F238E27FC236}">
                <a16:creationId xmlns:a16="http://schemas.microsoft.com/office/drawing/2014/main" id="{0FBA5BE3-744B-1BC9-25B3-C34F7A8B7F43}"/>
              </a:ext>
            </a:extLst>
          </p:cNvPr>
          <p:cNvSpPr>
            <a:spLocks noGrp="1"/>
          </p:cNvSpPr>
          <p:nvPr>
            <p:ph idx="1"/>
          </p:nvPr>
        </p:nvSpPr>
        <p:spPr>
          <a:xfrm>
            <a:off x="838200" y="1325563"/>
            <a:ext cx="10515600" cy="4812681"/>
          </a:xfrm>
        </p:spPr>
        <p:txBody>
          <a:bodyPr>
            <a:normAutofit fontScale="62500" lnSpcReduction="20000"/>
          </a:bodyPr>
          <a:lstStyle/>
          <a:p>
            <a:endParaRPr lang="en-GB" sz="2900" b="1" dirty="0"/>
          </a:p>
          <a:p>
            <a:pPr marL="0" indent="0">
              <a:buNone/>
            </a:pPr>
            <a:r>
              <a:rPr lang="en-GB" sz="2900" b="1" dirty="0"/>
              <a:t>Patient Profile</a:t>
            </a:r>
            <a:r>
              <a:rPr lang="en-GB" sz="2900" dirty="0"/>
              <a:t>: </a:t>
            </a:r>
            <a:r>
              <a:rPr lang="en-GB" sz="2900" i="1" dirty="0"/>
              <a:t>60-year-old female presents with progressive weakness in limbs, occasional choking while eating, mild </a:t>
            </a:r>
            <a:r>
              <a:rPr lang="en-GB" sz="2900" i="1" dirty="0" err="1"/>
              <a:t>dyspnea</a:t>
            </a:r>
            <a:r>
              <a:rPr lang="en-GB" sz="2900" i="1" dirty="0"/>
              <a:t> on exertion, uses a walker for mobility. Diagnosed with ALS 18 months ago, gradual decline noted, especially in the last 6 months.</a:t>
            </a:r>
          </a:p>
          <a:p>
            <a:pPr marL="0" indent="0">
              <a:buNone/>
            </a:pPr>
            <a:endParaRPr lang="en-GB" sz="2900" dirty="0"/>
          </a:p>
          <a:p>
            <a:pPr marL="0" indent="0">
              <a:buNone/>
            </a:pPr>
            <a:r>
              <a:rPr lang="en-GB" sz="2900" b="1" dirty="0"/>
              <a:t>Appel ALS Score Items</a:t>
            </a:r>
            <a:r>
              <a:rPr lang="en-GB" sz="2900" dirty="0"/>
              <a:t>:</a:t>
            </a:r>
          </a:p>
          <a:p>
            <a:pPr marL="742950" lvl="1" indent="-285750">
              <a:buFont typeface="Arial" panose="020B0604020202020204" pitchFamily="34" charset="0"/>
              <a:buChar char="•"/>
            </a:pPr>
            <a:r>
              <a:rPr lang="en-GB" sz="2900" b="1" dirty="0"/>
              <a:t>Neurological Examination</a:t>
            </a:r>
            <a:r>
              <a:rPr lang="en-GB" sz="2900" dirty="0"/>
              <a:t>: Noticeable weakness in both upper and lower limbs, hyperreflexia present, no significant spasticity.</a:t>
            </a:r>
          </a:p>
          <a:p>
            <a:pPr marL="742950" lvl="1" indent="-285750">
              <a:buFont typeface="Arial" panose="020B0604020202020204" pitchFamily="34" charset="0"/>
              <a:buChar char="•"/>
            </a:pPr>
            <a:r>
              <a:rPr lang="en-GB" sz="2900" b="1" dirty="0"/>
              <a:t>Respiratory Function</a:t>
            </a:r>
            <a:r>
              <a:rPr lang="en-GB" sz="2900" dirty="0"/>
              <a:t>: Decreased vital capacity on spirometry, shortness of breath during exertion, no ventilatory support yet.</a:t>
            </a:r>
          </a:p>
          <a:p>
            <a:pPr marL="742950" lvl="1" indent="-285750">
              <a:buFont typeface="Arial" panose="020B0604020202020204" pitchFamily="34" charset="0"/>
              <a:buChar char="•"/>
            </a:pPr>
            <a:r>
              <a:rPr lang="en-GB" sz="2900" b="1" dirty="0"/>
              <a:t>Muscle Strength</a:t>
            </a:r>
            <a:r>
              <a:rPr lang="en-GB" sz="2900" dirty="0"/>
              <a:t>: Significant weakness in lower limbs, moderate weakness in upper limbs, especially hands.</a:t>
            </a:r>
          </a:p>
          <a:p>
            <a:pPr marL="742950" lvl="1" indent="-285750">
              <a:buFont typeface="Arial" panose="020B0604020202020204" pitchFamily="34" charset="0"/>
              <a:buChar char="•"/>
            </a:pPr>
            <a:r>
              <a:rPr lang="en-GB" sz="2900" b="1" dirty="0"/>
              <a:t>Functional Abilities</a:t>
            </a:r>
            <a:r>
              <a:rPr lang="en-GB" sz="2900" dirty="0"/>
              <a:t>: Requires assistance with dressing and eating, uses a walker, difficulty with stairs.</a:t>
            </a:r>
          </a:p>
          <a:p>
            <a:pPr marL="0" indent="0">
              <a:buNone/>
            </a:pPr>
            <a:endParaRPr lang="en-GB" sz="2900" b="1" dirty="0"/>
          </a:p>
          <a:p>
            <a:pPr marL="0" indent="0">
              <a:buNone/>
            </a:pPr>
            <a:r>
              <a:rPr lang="en-GB" sz="2900" b="1" dirty="0"/>
              <a:t>Instructions for Students</a:t>
            </a:r>
            <a:r>
              <a:rPr lang="en-GB" sz="2900" dirty="0"/>
              <a:t>: Score this patient using the Appel ALS Score based on the provided clinical information. Consider the severity of muscle weakness, respiratory function, and daily living abilities.</a:t>
            </a:r>
          </a:p>
          <a:p>
            <a:endParaRPr lang="en-SI" dirty="0"/>
          </a:p>
        </p:txBody>
      </p:sp>
    </p:spTree>
    <p:extLst>
      <p:ext uri="{BB962C8B-B14F-4D97-AF65-F5344CB8AC3E}">
        <p14:creationId xmlns:p14="http://schemas.microsoft.com/office/powerpoint/2010/main" val="33492676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C6E65-D6BE-7A2E-DC34-3F4A1E8AC4BD}"/>
              </a:ext>
            </a:extLst>
          </p:cNvPr>
          <p:cNvSpPr>
            <a:spLocks noGrp="1"/>
          </p:cNvSpPr>
          <p:nvPr>
            <p:ph type="title"/>
          </p:nvPr>
        </p:nvSpPr>
        <p:spPr>
          <a:xfrm>
            <a:off x="838199" y="0"/>
            <a:ext cx="10515600" cy="1325563"/>
          </a:xfrm>
        </p:spPr>
        <p:txBody>
          <a:bodyPr/>
          <a:lstStyle/>
          <a:p>
            <a:pPr algn="ctr"/>
            <a:r>
              <a:rPr lang="en-GB" dirty="0">
                <a:solidFill>
                  <a:srgbClr val="C00000"/>
                </a:solidFill>
              </a:rPr>
              <a:t>Case Study 2</a:t>
            </a:r>
            <a:endParaRPr lang="en-SI" dirty="0">
              <a:solidFill>
                <a:srgbClr val="C00000"/>
              </a:solidFill>
            </a:endParaRPr>
          </a:p>
        </p:txBody>
      </p:sp>
      <p:sp>
        <p:nvSpPr>
          <p:cNvPr id="3" name="Content Placeholder 2">
            <a:extLst>
              <a:ext uri="{FF2B5EF4-FFF2-40B4-BE49-F238E27FC236}">
                <a16:creationId xmlns:a16="http://schemas.microsoft.com/office/drawing/2014/main" id="{7F8558AF-2326-1F30-4F9E-797431104BEF}"/>
              </a:ext>
            </a:extLst>
          </p:cNvPr>
          <p:cNvSpPr>
            <a:spLocks noGrp="1"/>
          </p:cNvSpPr>
          <p:nvPr>
            <p:ph idx="1"/>
          </p:nvPr>
        </p:nvSpPr>
        <p:spPr>
          <a:xfrm>
            <a:off x="838199" y="1253331"/>
            <a:ext cx="10716491" cy="4351338"/>
          </a:xfrm>
        </p:spPr>
        <p:txBody>
          <a:bodyPr>
            <a:normAutofit fontScale="70000" lnSpcReduction="20000"/>
          </a:bodyPr>
          <a:lstStyle/>
          <a:p>
            <a:endParaRPr lang="en-GB" b="1" dirty="0"/>
          </a:p>
          <a:p>
            <a:pPr marL="0" indent="0">
              <a:buNone/>
            </a:pPr>
            <a:r>
              <a:rPr lang="en-GB" b="1" dirty="0"/>
              <a:t>Correct Scoring</a:t>
            </a:r>
            <a:r>
              <a:rPr lang="en-GB" dirty="0"/>
              <a:t>:</a:t>
            </a:r>
          </a:p>
          <a:p>
            <a:pPr marL="742950" lvl="1" indent="-285750">
              <a:buFont typeface="Arial" panose="020B0604020202020204" pitchFamily="34" charset="0"/>
              <a:buChar char="•"/>
            </a:pPr>
            <a:r>
              <a:rPr lang="en-GB" b="1" dirty="0"/>
              <a:t>Neurological Examination</a:t>
            </a:r>
            <a:r>
              <a:rPr lang="en-GB" dirty="0"/>
              <a:t>: Significant weakness, hyperreflexia (Score: Moderate impairment).</a:t>
            </a:r>
          </a:p>
          <a:p>
            <a:pPr marL="742950" lvl="1" indent="-285750">
              <a:buFont typeface="Arial" panose="020B0604020202020204" pitchFamily="34" charset="0"/>
              <a:buChar char="•"/>
            </a:pPr>
            <a:r>
              <a:rPr lang="en-GB" b="1" dirty="0"/>
              <a:t>Respiratory Function</a:t>
            </a:r>
            <a:r>
              <a:rPr lang="en-GB" dirty="0"/>
              <a:t>: Decreased vital capacity, </a:t>
            </a:r>
            <a:r>
              <a:rPr lang="en-GB" dirty="0" err="1"/>
              <a:t>dyspnea</a:t>
            </a:r>
            <a:r>
              <a:rPr lang="en-GB" dirty="0"/>
              <a:t> on exertion (Score: Mild to moderate impairment).</a:t>
            </a:r>
          </a:p>
          <a:p>
            <a:pPr marL="742950" lvl="1" indent="-285750">
              <a:buFont typeface="Arial" panose="020B0604020202020204" pitchFamily="34" charset="0"/>
              <a:buChar char="•"/>
            </a:pPr>
            <a:r>
              <a:rPr lang="en-GB" b="1" dirty="0"/>
              <a:t>Muscle Strength</a:t>
            </a:r>
            <a:r>
              <a:rPr lang="en-GB" dirty="0"/>
              <a:t>: Significant weakness in both upper and lower limbs (Score: Moderate impairment).</a:t>
            </a:r>
          </a:p>
          <a:p>
            <a:pPr marL="742950" lvl="1" indent="-285750">
              <a:buFont typeface="Arial" panose="020B0604020202020204" pitchFamily="34" charset="0"/>
              <a:buChar char="•"/>
            </a:pPr>
            <a:r>
              <a:rPr lang="en-GB" b="1" dirty="0"/>
              <a:t>Functional Abilities</a:t>
            </a:r>
            <a:r>
              <a:rPr lang="en-GB" dirty="0"/>
              <a:t>: Needs assistance with daily activities, uses a walker (Score: Moderate impairment).</a:t>
            </a:r>
          </a:p>
          <a:p>
            <a:pPr marL="0" indent="0">
              <a:buNone/>
            </a:pPr>
            <a:r>
              <a:rPr lang="en-GB" b="1" dirty="0"/>
              <a:t>Total Appel ALS Score</a:t>
            </a:r>
            <a:r>
              <a:rPr lang="en-GB" dirty="0"/>
              <a:t>: Indicates moderate ALS severity with notable functional limitations.</a:t>
            </a:r>
          </a:p>
          <a:p>
            <a:pPr marL="0" indent="0">
              <a:buNone/>
            </a:pPr>
            <a:endParaRPr lang="en-GB" dirty="0"/>
          </a:p>
          <a:p>
            <a:pPr marL="0" indent="0">
              <a:buNone/>
            </a:pPr>
            <a:r>
              <a:rPr lang="en-GB" b="1" dirty="0"/>
              <a:t>Care Plan</a:t>
            </a:r>
            <a:r>
              <a:rPr lang="en-GB" dirty="0"/>
              <a:t>:</a:t>
            </a:r>
          </a:p>
          <a:p>
            <a:pPr marL="742950" lvl="1" indent="-285750">
              <a:buFont typeface="Arial" panose="020B0604020202020204" pitchFamily="34" charset="0"/>
              <a:buChar char="•"/>
            </a:pPr>
            <a:r>
              <a:rPr lang="en-GB" b="1" dirty="0"/>
              <a:t>Interventions</a:t>
            </a:r>
            <a:r>
              <a:rPr lang="en-GB" dirty="0"/>
              <a:t>: Start respiratory therapy to improve breathing capacity, occupational therapy for adaptive techniques in daily living.</a:t>
            </a:r>
          </a:p>
          <a:p>
            <a:pPr marL="742950" lvl="1" indent="-285750">
              <a:buFont typeface="Arial" panose="020B0604020202020204" pitchFamily="34" charset="0"/>
              <a:buChar char="•"/>
            </a:pPr>
            <a:r>
              <a:rPr lang="en-GB" b="1" dirty="0"/>
              <a:t>Assistive Devices</a:t>
            </a:r>
            <a:r>
              <a:rPr lang="en-GB" dirty="0"/>
              <a:t>: Continue using a walker, consider handrails and mobility aids at home.</a:t>
            </a:r>
          </a:p>
          <a:p>
            <a:pPr marL="742950" lvl="1" indent="-285750">
              <a:buFont typeface="Arial" panose="020B0604020202020204" pitchFamily="34" charset="0"/>
              <a:buChar char="•"/>
            </a:pPr>
            <a:r>
              <a:rPr lang="en-GB" b="1" dirty="0"/>
              <a:t>Monitoring</a:t>
            </a:r>
            <a:r>
              <a:rPr lang="en-GB" dirty="0"/>
              <a:t>: Regular assessments every 2-3 months, focus on respiratory and functional status.</a:t>
            </a:r>
          </a:p>
          <a:p>
            <a:pPr marL="742950" lvl="1" indent="-285750">
              <a:buFont typeface="Arial" panose="020B0604020202020204" pitchFamily="34" charset="0"/>
              <a:buChar char="•"/>
            </a:pPr>
            <a:r>
              <a:rPr lang="en-GB" b="1" dirty="0"/>
              <a:t>Nutritional Support</a:t>
            </a:r>
            <a:r>
              <a:rPr lang="en-GB" dirty="0"/>
              <a:t>: Consider dietary modifications to prevent choking, possible referral to a dietitian.</a:t>
            </a:r>
          </a:p>
          <a:p>
            <a:endParaRPr lang="en-SI" dirty="0"/>
          </a:p>
        </p:txBody>
      </p:sp>
    </p:spTree>
    <p:extLst>
      <p:ext uri="{BB962C8B-B14F-4D97-AF65-F5344CB8AC3E}">
        <p14:creationId xmlns:p14="http://schemas.microsoft.com/office/powerpoint/2010/main" val="42351543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72207-9664-33BE-623E-E5B033FAA877}"/>
              </a:ext>
            </a:extLst>
          </p:cNvPr>
          <p:cNvSpPr>
            <a:spLocks noGrp="1"/>
          </p:cNvSpPr>
          <p:nvPr>
            <p:ph type="title"/>
          </p:nvPr>
        </p:nvSpPr>
        <p:spPr>
          <a:xfrm>
            <a:off x="838200" y="18255"/>
            <a:ext cx="10515600" cy="1325563"/>
          </a:xfrm>
        </p:spPr>
        <p:txBody>
          <a:bodyPr/>
          <a:lstStyle/>
          <a:p>
            <a:pPr algn="ctr"/>
            <a:r>
              <a:rPr lang="en-GB" dirty="0">
                <a:solidFill>
                  <a:srgbClr val="C00000"/>
                </a:solidFill>
              </a:rPr>
              <a:t>Case Study 3</a:t>
            </a:r>
            <a:endParaRPr lang="en-SI" dirty="0">
              <a:solidFill>
                <a:srgbClr val="C00000"/>
              </a:solidFill>
            </a:endParaRPr>
          </a:p>
        </p:txBody>
      </p:sp>
      <p:sp>
        <p:nvSpPr>
          <p:cNvPr id="3" name="Content Placeholder 2">
            <a:extLst>
              <a:ext uri="{FF2B5EF4-FFF2-40B4-BE49-F238E27FC236}">
                <a16:creationId xmlns:a16="http://schemas.microsoft.com/office/drawing/2014/main" id="{E5782222-8081-282E-2F2A-B691F06C9FA4}"/>
              </a:ext>
            </a:extLst>
          </p:cNvPr>
          <p:cNvSpPr>
            <a:spLocks noGrp="1"/>
          </p:cNvSpPr>
          <p:nvPr>
            <p:ph idx="1"/>
          </p:nvPr>
        </p:nvSpPr>
        <p:spPr>
          <a:xfrm>
            <a:off x="838200" y="1343818"/>
            <a:ext cx="10515600" cy="4351338"/>
          </a:xfrm>
        </p:spPr>
        <p:txBody>
          <a:bodyPr>
            <a:normAutofit fontScale="70000" lnSpcReduction="20000"/>
          </a:bodyPr>
          <a:lstStyle/>
          <a:p>
            <a:pPr marL="0" indent="0">
              <a:buNone/>
            </a:pPr>
            <a:r>
              <a:rPr lang="en-GB" sz="2900" b="1" dirty="0"/>
              <a:t>Patient Profile</a:t>
            </a:r>
            <a:r>
              <a:rPr lang="en-GB" sz="2900" dirty="0"/>
              <a:t>: </a:t>
            </a:r>
            <a:r>
              <a:rPr lang="en-GB" sz="2900" i="1" dirty="0"/>
              <a:t>68-year-old male with severe muscle atrophy, non-verbal, reliant on non-invasive ventilation, fully dependent on caregivers for daily activities. Diagnosed 4 years ago, rapid progression in the last 6 months, multiple hospitalizations due to respiratory infections.</a:t>
            </a:r>
          </a:p>
          <a:p>
            <a:pPr marL="0" indent="0">
              <a:buNone/>
            </a:pPr>
            <a:endParaRPr lang="en-GB" sz="2900" dirty="0"/>
          </a:p>
          <a:p>
            <a:pPr>
              <a:buFont typeface="Arial" panose="020B0604020202020204" pitchFamily="34" charset="0"/>
              <a:buChar char="•"/>
            </a:pPr>
            <a:r>
              <a:rPr lang="en-GB" sz="2900" b="1" dirty="0"/>
              <a:t>Appel ALS Score Items</a:t>
            </a:r>
            <a:r>
              <a:rPr lang="en-GB" sz="2900" dirty="0"/>
              <a:t>:</a:t>
            </a:r>
          </a:p>
          <a:p>
            <a:pPr marL="742950" lvl="1" indent="-285750">
              <a:buFont typeface="Arial" panose="020B0604020202020204" pitchFamily="34" charset="0"/>
              <a:buChar char="•"/>
            </a:pPr>
            <a:r>
              <a:rPr lang="en-GB" sz="2900" b="1" dirty="0"/>
              <a:t>Neurological Examination</a:t>
            </a:r>
            <a:r>
              <a:rPr lang="en-GB" sz="2900" dirty="0"/>
              <a:t>: Complete muscle atrophy, absence of reflexes, significant fasciculations.</a:t>
            </a:r>
          </a:p>
          <a:p>
            <a:pPr marL="742950" lvl="1" indent="-285750">
              <a:buFont typeface="Arial" panose="020B0604020202020204" pitchFamily="34" charset="0"/>
              <a:buChar char="•"/>
            </a:pPr>
            <a:r>
              <a:rPr lang="en-GB" sz="2900" b="1" dirty="0"/>
              <a:t>Respiratory Function</a:t>
            </a:r>
            <a:r>
              <a:rPr lang="en-GB" sz="2900" dirty="0"/>
              <a:t>: Very low vital capacity, dependent on BiPAP 24/7.</a:t>
            </a:r>
          </a:p>
          <a:p>
            <a:pPr marL="742950" lvl="1" indent="-285750">
              <a:buFont typeface="Arial" panose="020B0604020202020204" pitchFamily="34" charset="0"/>
              <a:buChar char="•"/>
            </a:pPr>
            <a:r>
              <a:rPr lang="en-GB" sz="2900" b="1" dirty="0"/>
              <a:t>Muscle Strength</a:t>
            </a:r>
            <a:r>
              <a:rPr lang="en-GB" sz="2900" dirty="0"/>
              <a:t>: No voluntary movement in limbs.</a:t>
            </a:r>
          </a:p>
          <a:p>
            <a:pPr marL="742950" lvl="1" indent="-285750">
              <a:buFont typeface="Arial" panose="020B0604020202020204" pitchFamily="34" charset="0"/>
              <a:buChar char="•"/>
            </a:pPr>
            <a:r>
              <a:rPr lang="en-GB" sz="2900" b="1" dirty="0"/>
              <a:t>Functional Abilities</a:t>
            </a:r>
            <a:r>
              <a:rPr lang="en-GB" sz="2900" dirty="0"/>
              <a:t>: Totally dependent on caregivers for feeding, dressing, and mobility.</a:t>
            </a:r>
          </a:p>
          <a:p>
            <a:pPr marL="457200" lvl="1" indent="0">
              <a:buNone/>
            </a:pPr>
            <a:endParaRPr lang="en-GB" sz="2900" dirty="0"/>
          </a:p>
          <a:p>
            <a:pPr marL="0" indent="0">
              <a:buNone/>
            </a:pPr>
            <a:r>
              <a:rPr lang="en-GB" sz="2900" b="1" dirty="0"/>
              <a:t>Instructions for Students</a:t>
            </a:r>
            <a:r>
              <a:rPr lang="en-GB" sz="2900" dirty="0"/>
              <a:t>: Use the information provided to score this patient using the Appel ALS Score. Focus on the neurological examination, respiratory function, muscle strength, and functional abilities.</a:t>
            </a:r>
          </a:p>
          <a:p>
            <a:endParaRPr lang="en-SI" dirty="0"/>
          </a:p>
        </p:txBody>
      </p:sp>
    </p:spTree>
    <p:extLst>
      <p:ext uri="{BB962C8B-B14F-4D97-AF65-F5344CB8AC3E}">
        <p14:creationId xmlns:p14="http://schemas.microsoft.com/office/powerpoint/2010/main" val="30020469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65C10-56E0-067E-6C7C-21F8E91879FA}"/>
              </a:ext>
            </a:extLst>
          </p:cNvPr>
          <p:cNvSpPr>
            <a:spLocks noGrp="1"/>
          </p:cNvSpPr>
          <p:nvPr>
            <p:ph type="title"/>
          </p:nvPr>
        </p:nvSpPr>
        <p:spPr>
          <a:xfrm>
            <a:off x="838200" y="0"/>
            <a:ext cx="10515600" cy="1325563"/>
          </a:xfrm>
        </p:spPr>
        <p:txBody>
          <a:bodyPr/>
          <a:lstStyle/>
          <a:p>
            <a:pPr algn="ctr"/>
            <a:r>
              <a:rPr lang="en-GB" dirty="0">
                <a:solidFill>
                  <a:srgbClr val="C00000"/>
                </a:solidFill>
              </a:rPr>
              <a:t>Case Study 3</a:t>
            </a:r>
            <a:endParaRPr lang="en-SI" dirty="0">
              <a:solidFill>
                <a:srgbClr val="C00000"/>
              </a:solidFill>
            </a:endParaRPr>
          </a:p>
        </p:txBody>
      </p:sp>
      <p:sp>
        <p:nvSpPr>
          <p:cNvPr id="3" name="Content Placeholder 2">
            <a:extLst>
              <a:ext uri="{FF2B5EF4-FFF2-40B4-BE49-F238E27FC236}">
                <a16:creationId xmlns:a16="http://schemas.microsoft.com/office/drawing/2014/main" id="{52249256-1F0D-AD46-0256-134AECBBB326}"/>
              </a:ext>
            </a:extLst>
          </p:cNvPr>
          <p:cNvSpPr>
            <a:spLocks noGrp="1"/>
          </p:cNvSpPr>
          <p:nvPr>
            <p:ph idx="1"/>
          </p:nvPr>
        </p:nvSpPr>
        <p:spPr>
          <a:xfrm>
            <a:off x="838200" y="981095"/>
            <a:ext cx="10515600" cy="4895809"/>
          </a:xfrm>
        </p:spPr>
        <p:txBody>
          <a:bodyPr>
            <a:normAutofit fontScale="85000" lnSpcReduction="20000"/>
          </a:bodyPr>
          <a:lstStyle/>
          <a:p>
            <a:pPr marL="0" indent="0">
              <a:buNone/>
            </a:pPr>
            <a:r>
              <a:rPr lang="en-GB" b="1" dirty="0"/>
              <a:t>Correct Scoring</a:t>
            </a:r>
            <a:r>
              <a:rPr lang="en-GB" dirty="0"/>
              <a:t>:</a:t>
            </a:r>
          </a:p>
          <a:p>
            <a:pPr marL="742950" lvl="1" indent="-285750">
              <a:buFont typeface="Arial" panose="020B0604020202020204" pitchFamily="34" charset="0"/>
              <a:buChar char="•"/>
            </a:pPr>
            <a:r>
              <a:rPr lang="en-GB" b="1" dirty="0"/>
              <a:t>Neurological Examination</a:t>
            </a:r>
            <a:r>
              <a:rPr lang="en-GB" dirty="0"/>
              <a:t>: Complete muscle atrophy, absence of reflexes (Score: Severe impairment).</a:t>
            </a:r>
          </a:p>
          <a:p>
            <a:pPr marL="742950" lvl="1" indent="-285750">
              <a:buFont typeface="Arial" panose="020B0604020202020204" pitchFamily="34" charset="0"/>
              <a:buChar char="•"/>
            </a:pPr>
            <a:r>
              <a:rPr lang="en-GB" b="1" dirty="0"/>
              <a:t>Respiratory Function</a:t>
            </a:r>
            <a:r>
              <a:rPr lang="en-GB" dirty="0"/>
              <a:t>: Total dependence on BiPAP (Score: Severe impairment).</a:t>
            </a:r>
          </a:p>
          <a:p>
            <a:pPr marL="742950" lvl="1" indent="-285750">
              <a:buFont typeface="Arial" panose="020B0604020202020204" pitchFamily="34" charset="0"/>
              <a:buChar char="•"/>
            </a:pPr>
            <a:r>
              <a:rPr lang="en-GB" b="1" dirty="0"/>
              <a:t>Muscle Strength</a:t>
            </a:r>
            <a:r>
              <a:rPr lang="en-GB" dirty="0"/>
              <a:t>: No voluntary movement (Score: Severe impairment).</a:t>
            </a:r>
          </a:p>
          <a:p>
            <a:pPr marL="742950" lvl="1" indent="-285750">
              <a:buFont typeface="Arial" panose="020B0604020202020204" pitchFamily="34" charset="0"/>
              <a:buChar char="•"/>
            </a:pPr>
            <a:r>
              <a:rPr lang="en-GB" b="1" dirty="0"/>
              <a:t>Functional Abilities</a:t>
            </a:r>
            <a:r>
              <a:rPr lang="en-GB" dirty="0"/>
              <a:t>: Completely dependent on caregivers (Score: Severe impairment).</a:t>
            </a:r>
          </a:p>
          <a:p>
            <a:pPr marL="0" indent="0">
              <a:buNone/>
            </a:pPr>
            <a:r>
              <a:rPr lang="en-GB" b="1" dirty="0"/>
              <a:t>Total Appel ALS Score</a:t>
            </a:r>
            <a:r>
              <a:rPr lang="en-GB" dirty="0"/>
              <a:t>: Indicates advanced ALS with profound disability and high care needs.</a:t>
            </a:r>
          </a:p>
          <a:p>
            <a:pPr marL="0" indent="0">
              <a:buNone/>
            </a:pPr>
            <a:endParaRPr lang="en-GB" dirty="0"/>
          </a:p>
          <a:p>
            <a:pPr marL="0" indent="0">
              <a:buNone/>
            </a:pPr>
            <a:r>
              <a:rPr lang="en-GB" b="1" dirty="0"/>
              <a:t>Care Plan</a:t>
            </a:r>
            <a:r>
              <a:rPr lang="en-GB" dirty="0"/>
              <a:t>:</a:t>
            </a:r>
          </a:p>
          <a:p>
            <a:pPr marL="742950" lvl="1" indent="-285750">
              <a:buFont typeface="Arial" panose="020B0604020202020204" pitchFamily="34" charset="0"/>
              <a:buChar char="•"/>
            </a:pPr>
            <a:r>
              <a:rPr lang="en-GB" b="1" dirty="0"/>
              <a:t>Palliative Care</a:t>
            </a:r>
            <a:r>
              <a:rPr lang="en-GB" dirty="0"/>
              <a:t>: Focus on comfort, managing pain, preventing infections, and ensuring dignity.</a:t>
            </a:r>
          </a:p>
          <a:p>
            <a:pPr marL="742950" lvl="1" indent="-285750">
              <a:buFont typeface="Arial" panose="020B0604020202020204" pitchFamily="34" charset="0"/>
              <a:buChar char="•"/>
            </a:pPr>
            <a:r>
              <a:rPr lang="en-GB" b="1" dirty="0"/>
              <a:t>Family Support</a:t>
            </a:r>
            <a:r>
              <a:rPr lang="en-GB" dirty="0"/>
              <a:t>: Psychological and emotional support for caregivers, discussion about end-of-life care.</a:t>
            </a:r>
          </a:p>
          <a:p>
            <a:pPr marL="742950" lvl="1" indent="-285750">
              <a:buFont typeface="Arial" panose="020B0604020202020204" pitchFamily="34" charset="0"/>
              <a:buChar char="•"/>
            </a:pPr>
            <a:r>
              <a:rPr lang="en-GB" b="1" dirty="0"/>
              <a:t>Monitoring</a:t>
            </a:r>
            <a:r>
              <a:rPr lang="en-GB" dirty="0"/>
              <a:t>: Regular assessment of symptom management and adjustments to ventilatory support as needed.</a:t>
            </a:r>
          </a:p>
          <a:p>
            <a:pPr marL="742950" lvl="1" indent="-285750">
              <a:buFont typeface="Arial" panose="020B0604020202020204" pitchFamily="34" charset="0"/>
              <a:buChar char="•"/>
            </a:pPr>
            <a:r>
              <a:rPr lang="en-GB" b="1" dirty="0"/>
              <a:t>Communication</a:t>
            </a:r>
            <a:r>
              <a:rPr lang="en-GB" dirty="0"/>
              <a:t>: Utilize non-verbal communication methods to engage with the patient.</a:t>
            </a:r>
          </a:p>
          <a:p>
            <a:endParaRPr lang="en-SI" dirty="0"/>
          </a:p>
        </p:txBody>
      </p:sp>
    </p:spTree>
    <p:extLst>
      <p:ext uri="{BB962C8B-B14F-4D97-AF65-F5344CB8AC3E}">
        <p14:creationId xmlns:p14="http://schemas.microsoft.com/office/powerpoint/2010/main" val="10273728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104FF-10D1-BEE7-908F-F2807F93D9EE}"/>
              </a:ext>
            </a:extLst>
          </p:cNvPr>
          <p:cNvSpPr>
            <a:spLocks noGrp="1"/>
          </p:cNvSpPr>
          <p:nvPr>
            <p:ph type="title"/>
          </p:nvPr>
        </p:nvSpPr>
        <p:spPr>
          <a:xfrm>
            <a:off x="838200" y="0"/>
            <a:ext cx="10515600" cy="1325563"/>
          </a:xfrm>
        </p:spPr>
        <p:txBody>
          <a:bodyPr/>
          <a:lstStyle/>
          <a:p>
            <a:pPr algn="ctr"/>
            <a:r>
              <a:rPr lang="en-GB" dirty="0">
                <a:solidFill>
                  <a:srgbClr val="C00000"/>
                </a:solidFill>
              </a:rPr>
              <a:t>Case Study 4</a:t>
            </a:r>
            <a:endParaRPr lang="en-SI" dirty="0">
              <a:solidFill>
                <a:srgbClr val="C00000"/>
              </a:solidFill>
            </a:endParaRPr>
          </a:p>
        </p:txBody>
      </p:sp>
      <p:sp>
        <p:nvSpPr>
          <p:cNvPr id="3" name="Content Placeholder 2">
            <a:extLst>
              <a:ext uri="{FF2B5EF4-FFF2-40B4-BE49-F238E27FC236}">
                <a16:creationId xmlns:a16="http://schemas.microsoft.com/office/drawing/2014/main" id="{546E2965-E705-799F-EDAC-446BE3EAF828}"/>
              </a:ext>
            </a:extLst>
          </p:cNvPr>
          <p:cNvSpPr>
            <a:spLocks noGrp="1"/>
          </p:cNvSpPr>
          <p:nvPr>
            <p:ph idx="1"/>
          </p:nvPr>
        </p:nvSpPr>
        <p:spPr>
          <a:xfrm>
            <a:off x="838200" y="1146752"/>
            <a:ext cx="10515600" cy="4765180"/>
          </a:xfrm>
        </p:spPr>
        <p:txBody>
          <a:bodyPr>
            <a:normAutofit fontScale="77500" lnSpcReduction="20000"/>
          </a:bodyPr>
          <a:lstStyle/>
          <a:p>
            <a:endParaRPr lang="en-GB" b="1" dirty="0"/>
          </a:p>
          <a:p>
            <a:pPr marL="0" indent="0">
              <a:buNone/>
            </a:pPr>
            <a:r>
              <a:rPr lang="en-GB" b="1" dirty="0"/>
              <a:t>Patient Profile</a:t>
            </a:r>
            <a:r>
              <a:rPr lang="en-GB" dirty="0"/>
              <a:t>: 62-year-old female with progressive speech difficulty, excessive salivation, difficulty swallowing, no significant limb weakness. Bulbar onset ALS diagnosed 1 year ago, gradual worsening of bulbar symptoms.</a:t>
            </a:r>
          </a:p>
          <a:p>
            <a:pPr marL="0" indent="0">
              <a:buNone/>
            </a:pPr>
            <a:endParaRPr lang="en-GB" dirty="0"/>
          </a:p>
          <a:p>
            <a:pPr marL="0" indent="0">
              <a:buNone/>
            </a:pPr>
            <a:r>
              <a:rPr lang="en-GB" b="1" dirty="0"/>
              <a:t>Appel ALS Score Items</a:t>
            </a:r>
            <a:r>
              <a:rPr lang="en-GB" dirty="0"/>
              <a:t>:</a:t>
            </a:r>
          </a:p>
          <a:p>
            <a:pPr marL="742950" lvl="1" indent="-285750">
              <a:buFont typeface="Arial" panose="020B0604020202020204" pitchFamily="34" charset="0"/>
              <a:buChar char="•"/>
            </a:pPr>
            <a:r>
              <a:rPr lang="en-GB" b="1" dirty="0"/>
              <a:t>Neurological Examination</a:t>
            </a:r>
            <a:r>
              <a:rPr lang="en-GB" dirty="0"/>
              <a:t>: Severe speech impairment, difficulty with saliva control, mild limb involvement.</a:t>
            </a:r>
          </a:p>
          <a:p>
            <a:pPr marL="742950" lvl="1" indent="-285750">
              <a:buFont typeface="Arial" panose="020B0604020202020204" pitchFamily="34" charset="0"/>
              <a:buChar char="•"/>
            </a:pPr>
            <a:r>
              <a:rPr lang="en-GB" b="1" dirty="0"/>
              <a:t>Respiratory Function</a:t>
            </a:r>
            <a:r>
              <a:rPr lang="en-GB" dirty="0"/>
              <a:t>: Normal vital capacity, slight </a:t>
            </a:r>
            <a:r>
              <a:rPr lang="en-GB" dirty="0" err="1"/>
              <a:t>dyspnea</a:t>
            </a:r>
            <a:r>
              <a:rPr lang="en-GB" dirty="0"/>
              <a:t> when lying flat.</a:t>
            </a:r>
          </a:p>
          <a:p>
            <a:pPr marL="742950" lvl="1" indent="-285750">
              <a:buFont typeface="Arial" panose="020B0604020202020204" pitchFamily="34" charset="0"/>
              <a:buChar char="•"/>
            </a:pPr>
            <a:r>
              <a:rPr lang="en-GB" b="1" dirty="0"/>
              <a:t>Muscle Strength</a:t>
            </a:r>
            <a:r>
              <a:rPr lang="en-GB" dirty="0"/>
              <a:t>: Normal limb strength, facial muscle weakness noted.</a:t>
            </a:r>
          </a:p>
          <a:p>
            <a:pPr marL="742950" lvl="1" indent="-285750">
              <a:buFont typeface="Arial" panose="020B0604020202020204" pitchFamily="34" charset="0"/>
              <a:buChar char="•"/>
            </a:pPr>
            <a:r>
              <a:rPr lang="en-GB" b="1" dirty="0"/>
              <a:t>Functional Abilities</a:t>
            </a:r>
            <a:r>
              <a:rPr lang="en-GB" dirty="0"/>
              <a:t>: Needs assistance with feeding due to swallowing difficulties, independent in other activities.</a:t>
            </a:r>
          </a:p>
          <a:p>
            <a:pPr marL="742950" lvl="1" indent="-285750">
              <a:buFont typeface="Arial" panose="020B0604020202020204" pitchFamily="34" charset="0"/>
              <a:buChar char="•"/>
            </a:pPr>
            <a:endParaRPr lang="en-GB" dirty="0"/>
          </a:p>
          <a:p>
            <a:pPr marL="0" indent="0">
              <a:buNone/>
            </a:pPr>
            <a:r>
              <a:rPr lang="en-GB" b="1" dirty="0"/>
              <a:t>Instructions for Students</a:t>
            </a:r>
            <a:r>
              <a:rPr lang="en-GB" dirty="0"/>
              <a:t>:</a:t>
            </a:r>
          </a:p>
          <a:p>
            <a:pPr>
              <a:buFont typeface="Arial" panose="020B0604020202020204" pitchFamily="34" charset="0"/>
              <a:buChar char="•"/>
            </a:pPr>
            <a:r>
              <a:rPr lang="en-GB" dirty="0"/>
              <a:t>Use the information provided to score this patient using the Appel ALS Score, focusing on the bulbar symptoms, muscle strength, and respiratory function.</a:t>
            </a:r>
          </a:p>
          <a:p>
            <a:endParaRPr lang="en-SI" dirty="0"/>
          </a:p>
        </p:txBody>
      </p:sp>
    </p:spTree>
    <p:extLst>
      <p:ext uri="{BB962C8B-B14F-4D97-AF65-F5344CB8AC3E}">
        <p14:creationId xmlns:p14="http://schemas.microsoft.com/office/powerpoint/2010/main" val="23514042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31EB0-4F4C-71D6-D2A8-D7D1307C19EE}"/>
              </a:ext>
            </a:extLst>
          </p:cNvPr>
          <p:cNvSpPr>
            <a:spLocks noGrp="1"/>
          </p:cNvSpPr>
          <p:nvPr>
            <p:ph type="title"/>
          </p:nvPr>
        </p:nvSpPr>
        <p:spPr>
          <a:xfrm>
            <a:off x="838200" y="0"/>
            <a:ext cx="10515600" cy="1325563"/>
          </a:xfrm>
        </p:spPr>
        <p:txBody>
          <a:bodyPr/>
          <a:lstStyle/>
          <a:p>
            <a:pPr algn="ctr"/>
            <a:r>
              <a:rPr lang="en-GB" dirty="0">
                <a:solidFill>
                  <a:srgbClr val="C00000"/>
                </a:solidFill>
              </a:rPr>
              <a:t>Case Study 4</a:t>
            </a:r>
            <a:endParaRPr lang="en-SI" dirty="0">
              <a:solidFill>
                <a:srgbClr val="C00000"/>
              </a:solidFill>
            </a:endParaRPr>
          </a:p>
        </p:txBody>
      </p:sp>
      <p:sp>
        <p:nvSpPr>
          <p:cNvPr id="3" name="Content Placeholder 2">
            <a:extLst>
              <a:ext uri="{FF2B5EF4-FFF2-40B4-BE49-F238E27FC236}">
                <a16:creationId xmlns:a16="http://schemas.microsoft.com/office/drawing/2014/main" id="{07EEDF4C-93A5-2481-33B9-33B2FF3F193C}"/>
              </a:ext>
            </a:extLst>
          </p:cNvPr>
          <p:cNvSpPr>
            <a:spLocks noGrp="1"/>
          </p:cNvSpPr>
          <p:nvPr>
            <p:ph idx="1"/>
          </p:nvPr>
        </p:nvSpPr>
        <p:spPr>
          <a:xfrm>
            <a:off x="838200" y="1216024"/>
            <a:ext cx="10515600" cy="5032375"/>
          </a:xfrm>
        </p:spPr>
        <p:txBody>
          <a:bodyPr>
            <a:normAutofit fontScale="77500" lnSpcReduction="20000"/>
          </a:bodyPr>
          <a:lstStyle/>
          <a:p>
            <a:endParaRPr lang="en-GB" sz="2600" b="1" dirty="0"/>
          </a:p>
          <a:p>
            <a:pPr marL="0" indent="0">
              <a:buNone/>
            </a:pPr>
            <a:r>
              <a:rPr lang="en-GB" sz="2600" b="1" dirty="0"/>
              <a:t>Correct Scoring</a:t>
            </a:r>
            <a:r>
              <a:rPr lang="en-GB" sz="2600" dirty="0"/>
              <a:t>:</a:t>
            </a:r>
          </a:p>
          <a:p>
            <a:pPr marL="742950" lvl="1" indent="-285750">
              <a:buFont typeface="Arial" panose="020B0604020202020204" pitchFamily="34" charset="0"/>
              <a:buChar char="•"/>
            </a:pPr>
            <a:r>
              <a:rPr lang="en-GB" sz="2600" b="1" dirty="0"/>
              <a:t>Neurological Examination</a:t>
            </a:r>
            <a:r>
              <a:rPr lang="en-GB" sz="2600" dirty="0"/>
              <a:t>: Severe bulbar symptoms, mild limb involvement (Score: Moderate to severe impairment).</a:t>
            </a:r>
          </a:p>
          <a:p>
            <a:pPr marL="742950" lvl="1" indent="-285750">
              <a:buFont typeface="Arial" panose="020B0604020202020204" pitchFamily="34" charset="0"/>
              <a:buChar char="•"/>
            </a:pPr>
            <a:r>
              <a:rPr lang="en-GB" sz="2600" b="1" dirty="0"/>
              <a:t>Respiratory Function</a:t>
            </a:r>
            <a:r>
              <a:rPr lang="en-GB" sz="2600" dirty="0"/>
              <a:t>: Normal capacity, mild </a:t>
            </a:r>
            <a:r>
              <a:rPr lang="en-GB" sz="2600" dirty="0" err="1"/>
              <a:t>orthopnea</a:t>
            </a:r>
            <a:r>
              <a:rPr lang="en-GB" sz="2600" dirty="0"/>
              <a:t> (Score: Mild impairment).</a:t>
            </a:r>
          </a:p>
          <a:p>
            <a:pPr marL="742950" lvl="1" indent="-285750">
              <a:buFont typeface="Arial" panose="020B0604020202020204" pitchFamily="34" charset="0"/>
              <a:buChar char="•"/>
            </a:pPr>
            <a:r>
              <a:rPr lang="en-GB" sz="2600" b="1" dirty="0"/>
              <a:t>Muscle Strength</a:t>
            </a:r>
            <a:r>
              <a:rPr lang="en-GB" sz="2600" dirty="0"/>
              <a:t>: Weakness in facial muscles, normal limb strength (Score: Mild impairment).</a:t>
            </a:r>
          </a:p>
          <a:p>
            <a:pPr marL="742950" lvl="1" indent="-285750">
              <a:buFont typeface="Arial" panose="020B0604020202020204" pitchFamily="34" charset="0"/>
              <a:buChar char="•"/>
            </a:pPr>
            <a:r>
              <a:rPr lang="en-GB" sz="2600" b="1" dirty="0"/>
              <a:t>Functional Abilities</a:t>
            </a:r>
            <a:r>
              <a:rPr lang="en-GB" sz="2600" dirty="0"/>
              <a:t>: Needs assistance with feeding, independent in other areas (Score: Mild to moderate impairment).</a:t>
            </a:r>
          </a:p>
          <a:p>
            <a:pPr marL="0" indent="0">
              <a:buNone/>
            </a:pPr>
            <a:r>
              <a:rPr lang="en-GB" sz="2600" b="1" dirty="0"/>
              <a:t>Total Appel ALS Score</a:t>
            </a:r>
            <a:r>
              <a:rPr lang="en-GB" sz="2600" dirty="0"/>
              <a:t>: Reflects significant bulbar involvement with mild respiratory and functional impairment.</a:t>
            </a:r>
          </a:p>
          <a:p>
            <a:pPr marL="0" indent="0">
              <a:buNone/>
            </a:pPr>
            <a:endParaRPr lang="en-GB" sz="2600" dirty="0"/>
          </a:p>
          <a:p>
            <a:pPr marL="0" indent="0">
              <a:buNone/>
            </a:pPr>
            <a:r>
              <a:rPr lang="en-GB" sz="2600" b="1" dirty="0"/>
              <a:t>Care Plan</a:t>
            </a:r>
            <a:r>
              <a:rPr lang="en-GB" sz="2600" dirty="0"/>
              <a:t>:</a:t>
            </a:r>
          </a:p>
          <a:p>
            <a:pPr marL="742950" lvl="1" indent="-285750">
              <a:buFont typeface="Arial" panose="020B0604020202020204" pitchFamily="34" charset="0"/>
              <a:buChar char="•"/>
            </a:pPr>
            <a:r>
              <a:rPr lang="en-GB" sz="2600" b="1" dirty="0"/>
              <a:t>Speech and Swallowing Therapy</a:t>
            </a:r>
            <a:r>
              <a:rPr lang="en-GB" sz="2600" dirty="0"/>
              <a:t>: Intensive speech therapy and swallowing exercises.</a:t>
            </a:r>
          </a:p>
          <a:p>
            <a:pPr marL="742950" lvl="1" indent="-285750">
              <a:buFont typeface="Arial" panose="020B0604020202020204" pitchFamily="34" charset="0"/>
              <a:buChar char="•"/>
            </a:pPr>
            <a:r>
              <a:rPr lang="en-GB" sz="2600" b="1" dirty="0"/>
              <a:t>Nutritional Support</a:t>
            </a:r>
            <a:r>
              <a:rPr lang="en-GB" sz="2600" dirty="0"/>
              <a:t>: Consider gastrostomy for feeding if swallowing worsens.</a:t>
            </a:r>
          </a:p>
          <a:p>
            <a:pPr marL="742950" lvl="1" indent="-285750">
              <a:buFont typeface="Arial" panose="020B0604020202020204" pitchFamily="34" charset="0"/>
              <a:buChar char="•"/>
            </a:pPr>
            <a:r>
              <a:rPr lang="en-GB" sz="2600" b="1" dirty="0"/>
              <a:t>Respiratory Monitoring</a:t>
            </a:r>
            <a:r>
              <a:rPr lang="en-GB" sz="2600" dirty="0"/>
              <a:t>: Regular assessments to track any changes in respiratory function.</a:t>
            </a:r>
          </a:p>
          <a:p>
            <a:pPr marL="742950" lvl="1" indent="-285750">
              <a:buFont typeface="Arial" panose="020B0604020202020204" pitchFamily="34" charset="0"/>
              <a:buChar char="•"/>
            </a:pPr>
            <a:r>
              <a:rPr lang="en-GB" sz="2600" b="1" dirty="0"/>
              <a:t>Patient and Family Education</a:t>
            </a:r>
            <a:r>
              <a:rPr lang="en-GB" dirty="0"/>
              <a:t>: Teach about signs of respiratory distress, provide support for communication methods.</a:t>
            </a:r>
          </a:p>
          <a:p>
            <a:endParaRPr lang="en-SI" dirty="0"/>
          </a:p>
        </p:txBody>
      </p:sp>
    </p:spTree>
    <p:extLst>
      <p:ext uri="{BB962C8B-B14F-4D97-AF65-F5344CB8AC3E}">
        <p14:creationId xmlns:p14="http://schemas.microsoft.com/office/powerpoint/2010/main" val="4908436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9D716-F47F-638B-8058-18700F5BE3D3}"/>
              </a:ext>
            </a:extLst>
          </p:cNvPr>
          <p:cNvSpPr>
            <a:spLocks noGrp="1"/>
          </p:cNvSpPr>
          <p:nvPr>
            <p:ph type="title"/>
          </p:nvPr>
        </p:nvSpPr>
        <p:spPr>
          <a:xfrm>
            <a:off x="838200" y="0"/>
            <a:ext cx="10515600" cy="1325563"/>
          </a:xfrm>
        </p:spPr>
        <p:txBody>
          <a:bodyPr/>
          <a:lstStyle/>
          <a:p>
            <a:pPr algn="ctr"/>
            <a:r>
              <a:rPr lang="en-GB" dirty="0">
                <a:solidFill>
                  <a:srgbClr val="C00000"/>
                </a:solidFill>
              </a:rPr>
              <a:t>Case Study 5</a:t>
            </a:r>
            <a:endParaRPr lang="en-SI" dirty="0">
              <a:solidFill>
                <a:srgbClr val="C00000"/>
              </a:solidFill>
            </a:endParaRPr>
          </a:p>
        </p:txBody>
      </p:sp>
      <p:sp>
        <p:nvSpPr>
          <p:cNvPr id="3" name="Content Placeholder 2">
            <a:extLst>
              <a:ext uri="{FF2B5EF4-FFF2-40B4-BE49-F238E27FC236}">
                <a16:creationId xmlns:a16="http://schemas.microsoft.com/office/drawing/2014/main" id="{04472D4A-CA2D-7E2F-2936-961CE3EE2109}"/>
              </a:ext>
            </a:extLst>
          </p:cNvPr>
          <p:cNvSpPr>
            <a:spLocks noGrp="1"/>
          </p:cNvSpPr>
          <p:nvPr>
            <p:ph idx="1"/>
          </p:nvPr>
        </p:nvSpPr>
        <p:spPr>
          <a:xfrm>
            <a:off x="838200" y="1253331"/>
            <a:ext cx="10515600" cy="4351338"/>
          </a:xfrm>
        </p:spPr>
        <p:txBody>
          <a:bodyPr>
            <a:normAutofit fontScale="70000" lnSpcReduction="20000"/>
          </a:bodyPr>
          <a:lstStyle/>
          <a:p>
            <a:pPr marL="0" indent="0">
              <a:buNone/>
            </a:pPr>
            <a:r>
              <a:rPr lang="en-GB" sz="2900" b="1" dirty="0"/>
              <a:t>Patient Profile</a:t>
            </a:r>
            <a:r>
              <a:rPr lang="en-GB" sz="2900" dirty="0"/>
              <a:t>: </a:t>
            </a:r>
            <a:r>
              <a:rPr lang="en-GB" sz="2900" i="1" dirty="0"/>
              <a:t>58-year-old male, shortness of breath at rest, requires BiPAP at night, minimal limb weakness, fatigue with exertion. Diagnosed with respiratory onset ALS 9 months ago, worsening </a:t>
            </a:r>
            <a:r>
              <a:rPr lang="en-GB" sz="2900" i="1" dirty="0" err="1"/>
              <a:t>dyspnea</a:t>
            </a:r>
            <a:r>
              <a:rPr lang="en-GB" sz="2900" i="1" dirty="0"/>
              <a:t> and fatigue.</a:t>
            </a:r>
          </a:p>
          <a:p>
            <a:pPr marL="0" indent="0">
              <a:buNone/>
            </a:pPr>
            <a:endParaRPr lang="en-GB" sz="2900" i="1" dirty="0"/>
          </a:p>
          <a:p>
            <a:pPr marL="0" indent="0">
              <a:buNone/>
            </a:pPr>
            <a:r>
              <a:rPr lang="en-GB" sz="2900" b="1" dirty="0"/>
              <a:t>Appel ALS Score Items</a:t>
            </a:r>
            <a:r>
              <a:rPr lang="en-GB" sz="2900" dirty="0"/>
              <a:t>:</a:t>
            </a:r>
          </a:p>
          <a:p>
            <a:pPr marL="742950" lvl="1" indent="-285750">
              <a:buFont typeface="Arial" panose="020B0604020202020204" pitchFamily="34" charset="0"/>
              <a:buChar char="•"/>
            </a:pPr>
            <a:r>
              <a:rPr lang="en-GB" sz="2900" b="1" dirty="0"/>
              <a:t>Neurological Examination</a:t>
            </a:r>
            <a:r>
              <a:rPr lang="en-GB" sz="2900" dirty="0"/>
              <a:t>: Minimal limb weakness, no significant spasticity or fasciculations.</a:t>
            </a:r>
          </a:p>
          <a:p>
            <a:pPr marL="742950" lvl="1" indent="-285750">
              <a:buFont typeface="Arial" panose="020B0604020202020204" pitchFamily="34" charset="0"/>
              <a:buChar char="•"/>
            </a:pPr>
            <a:r>
              <a:rPr lang="en-GB" sz="2900" b="1" dirty="0"/>
              <a:t>Respiratory Function</a:t>
            </a:r>
            <a:r>
              <a:rPr lang="en-GB" sz="2900" dirty="0"/>
              <a:t>: Decreased vital capacity, dependent on BiPAP during sleep, </a:t>
            </a:r>
            <a:r>
              <a:rPr lang="en-GB" sz="2900" dirty="0" err="1"/>
              <a:t>dyspnea</a:t>
            </a:r>
            <a:r>
              <a:rPr lang="en-GB" sz="2900" dirty="0"/>
              <a:t> at rest.</a:t>
            </a:r>
          </a:p>
          <a:p>
            <a:pPr marL="742950" lvl="1" indent="-285750">
              <a:buFont typeface="Arial" panose="020B0604020202020204" pitchFamily="34" charset="0"/>
              <a:buChar char="•"/>
            </a:pPr>
            <a:r>
              <a:rPr lang="en-GB" sz="2900" b="1" dirty="0"/>
              <a:t>Muscle Strength</a:t>
            </a:r>
            <a:r>
              <a:rPr lang="en-GB" sz="2900" dirty="0"/>
              <a:t>: Normal limb strength, slight reduction in respiratory muscle strength.</a:t>
            </a:r>
          </a:p>
          <a:p>
            <a:pPr marL="742950" lvl="1" indent="-285750">
              <a:buFont typeface="Arial" panose="020B0604020202020204" pitchFamily="34" charset="0"/>
              <a:buChar char="•"/>
            </a:pPr>
            <a:r>
              <a:rPr lang="en-GB" sz="2900" b="1" dirty="0"/>
              <a:t>Functional Abilities</a:t>
            </a:r>
            <a:r>
              <a:rPr lang="en-GB" sz="2900" dirty="0"/>
              <a:t>: Independent in daily activities, fatigue limits prolonged exertion.</a:t>
            </a:r>
          </a:p>
          <a:p>
            <a:pPr marL="457200" lvl="1" indent="0">
              <a:buNone/>
            </a:pPr>
            <a:endParaRPr lang="en-GB" sz="2900" dirty="0"/>
          </a:p>
          <a:p>
            <a:pPr marL="0" indent="0">
              <a:buNone/>
            </a:pPr>
            <a:r>
              <a:rPr lang="en-GB" sz="2900" b="1" dirty="0"/>
              <a:t>Instructions for Students</a:t>
            </a:r>
            <a:r>
              <a:rPr lang="en-GB" sz="2900" dirty="0"/>
              <a:t>: Score this patient using the Appel ALS Score, focusing on respiratory symptoms and the impact on daily activities.</a:t>
            </a:r>
          </a:p>
          <a:p>
            <a:endParaRPr lang="en-SI" dirty="0"/>
          </a:p>
        </p:txBody>
      </p:sp>
    </p:spTree>
    <p:extLst>
      <p:ext uri="{BB962C8B-B14F-4D97-AF65-F5344CB8AC3E}">
        <p14:creationId xmlns:p14="http://schemas.microsoft.com/office/powerpoint/2010/main" val="42336699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C923C-E94F-E21E-C22C-F5A28B58F83D}"/>
              </a:ext>
            </a:extLst>
          </p:cNvPr>
          <p:cNvSpPr>
            <a:spLocks noGrp="1"/>
          </p:cNvSpPr>
          <p:nvPr>
            <p:ph type="title"/>
          </p:nvPr>
        </p:nvSpPr>
        <p:spPr>
          <a:xfrm>
            <a:off x="838200" y="0"/>
            <a:ext cx="10515600" cy="1325563"/>
          </a:xfrm>
        </p:spPr>
        <p:txBody>
          <a:bodyPr/>
          <a:lstStyle/>
          <a:p>
            <a:pPr algn="ctr"/>
            <a:r>
              <a:rPr lang="en-GB" dirty="0">
                <a:solidFill>
                  <a:srgbClr val="C00000"/>
                </a:solidFill>
              </a:rPr>
              <a:t>Case Study 5</a:t>
            </a:r>
            <a:endParaRPr lang="en-SI" dirty="0">
              <a:solidFill>
                <a:srgbClr val="C00000"/>
              </a:solidFill>
            </a:endParaRPr>
          </a:p>
        </p:txBody>
      </p:sp>
      <p:sp>
        <p:nvSpPr>
          <p:cNvPr id="3" name="Content Placeholder 2">
            <a:extLst>
              <a:ext uri="{FF2B5EF4-FFF2-40B4-BE49-F238E27FC236}">
                <a16:creationId xmlns:a16="http://schemas.microsoft.com/office/drawing/2014/main" id="{D1EED756-3981-4CA1-4C60-71F223632BE0}"/>
              </a:ext>
            </a:extLst>
          </p:cNvPr>
          <p:cNvSpPr>
            <a:spLocks noGrp="1"/>
          </p:cNvSpPr>
          <p:nvPr>
            <p:ph idx="1"/>
          </p:nvPr>
        </p:nvSpPr>
        <p:spPr>
          <a:xfrm>
            <a:off x="838200" y="1160606"/>
            <a:ext cx="10515600" cy="4919559"/>
          </a:xfrm>
        </p:spPr>
        <p:txBody>
          <a:bodyPr>
            <a:normAutofit fontScale="70000" lnSpcReduction="20000"/>
          </a:bodyPr>
          <a:lstStyle/>
          <a:p>
            <a:pPr>
              <a:buFont typeface="Arial" panose="020B0604020202020204" pitchFamily="34" charset="0"/>
              <a:buChar char="•"/>
            </a:pPr>
            <a:endParaRPr lang="en-GB" b="1" dirty="0"/>
          </a:p>
          <a:p>
            <a:pPr marL="0" indent="0">
              <a:buNone/>
            </a:pPr>
            <a:r>
              <a:rPr lang="en-GB" sz="2900" b="1" dirty="0"/>
              <a:t>Correct Scoring</a:t>
            </a:r>
            <a:r>
              <a:rPr lang="en-GB" sz="2900" dirty="0"/>
              <a:t>:</a:t>
            </a:r>
          </a:p>
          <a:p>
            <a:pPr marL="742950" lvl="1" indent="-285750">
              <a:buFont typeface="Arial" panose="020B0604020202020204" pitchFamily="34" charset="0"/>
              <a:buChar char="•"/>
            </a:pPr>
            <a:r>
              <a:rPr lang="en-GB" sz="2900" b="1" dirty="0"/>
              <a:t>Neurological Examination</a:t>
            </a:r>
            <a:r>
              <a:rPr lang="en-GB" sz="2900" dirty="0"/>
              <a:t>: Minimal limb involvement (Score: Mild impairment).</a:t>
            </a:r>
          </a:p>
          <a:p>
            <a:pPr marL="742950" lvl="1" indent="-285750">
              <a:buFont typeface="Arial" panose="020B0604020202020204" pitchFamily="34" charset="0"/>
              <a:buChar char="•"/>
            </a:pPr>
            <a:r>
              <a:rPr lang="en-GB" sz="2900" b="1" dirty="0"/>
              <a:t>Respiratory Function</a:t>
            </a:r>
            <a:r>
              <a:rPr lang="en-GB" sz="2900" dirty="0"/>
              <a:t>: Decreased vital capacity, BiPAP use (Score: Moderate to severe impairment).</a:t>
            </a:r>
          </a:p>
          <a:p>
            <a:pPr marL="742950" lvl="1" indent="-285750">
              <a:buFont typeface="Arial" panose="020B0604020202020204" pitchFamily="34" charset="0"/>
              <a:buChar char="•"/>
            </a:pPr>
            <a:r>
              <a:rPr lang="en-GB" sz="2900" b="1" dirty="0"/>
              <a:t>Muscle Strength</a:t>
            </a:r>
            <a:r>
              <a:rPr lang="en-GB" sz="2900" dirty="0"/>
              <a:t>: Slight reduction in respiratory muscle strength (Score: Mild impairment).</a:t>
            </a:r>
          </a:p>
          <a:p>
            <a:pPr marL="742950" lvl="1" indent="-285750">
              <a:buFont typeface="Arial" panose="020B0604020202020204" pitchFamily="34" charset="0"/>
              <a:buChar char="•"/>
            </a:pPr>
            <a:r>
              <a:rPr lang="en-GB" sz="2900" b="1" dirty="0"/>
              <a:t>Functional Abilities</a:t>
            </a:r>
            <a:r>
              <a:rPr lang="en-GB" sz="2900" dirty="0"/>
              <a:t>: Independent but limited by fatigue (Score: Mild impairment).</a:t>
            </a:r>
          </a:p>
          <a:p>
            <a:pPr marL="0" indent="0">
              <a:buNone/>
            </a:pPr>
            <a:r>
              <a:rPr lang="en-GB" sz="2900" b="1" dirty="0"/>
              <a:t>Total Appel ALS Score</a:t>
            </a:r>
            <a:r>
              <a:rPr lang="en-GB" sz="2900" dirty="0"/>
              <a:t>: Reflects significant respiratory involvement with minimal limb impairment.</a:t>
            </a:r>
          </a:p>
          <a:p>
            <a:pPr marL="0" indent="0">
              <a:buNone/>
            </a:pPr>
            <a:endParaRPr lang="en-GB" sz="2900" dirty="0"/>
          </a:p>
          <a:p>
            <a:pPr marL="0" indent="0">
              <a:buNone/>
            </a:pPr>
            <a:r>
              <a:rPr lang="en-GB" sz="2900" b="1" dirty="0"/>
              <a:t>Care Plan</a:t>
            </a:r>
            <a:r>
              <a:rPr lang="en-GB" sz="2900" dirty="0"/>
              <a:t>:</a:t>
            </a:r>
          </a:p>
          <a:p>
            <a:pPr marL="742950" lvl="1" indent="-285750">
              <a:buFont typeface="Arial" panose="020B0604020202020204" pitchFamily="34" charset="0"/>
              <a:buChar char="•"/>
            </a:pPr>
            <a:r>
              <a:rPr lang="en-GB" sz="2900" b="1" dirty="0"/>
              <a:t>Respiratory Support</a:t>
            </a:r>
            <a:r>
              <a:rPr lang="en-GB" sz="2900" dirty="0"/>
              <a:t>: Increase BiPAP use if symptoms worsen, consider full-time use.</a:t>
            </a:r>
          </a:p>
          <a:p>
            <a:pPr marL="742950" lvl="1" indent="-285750">
              <a:buFont typeface="Arial" panose="020B0604020202020204" pitchFamily="34" charset="0"/>
              <a:buChar char="•"/>
            </a:pPr>
            <a:r>
              <a:rPr lang="en-GB" sz="2900" b="1" dirty="0"/>
              <a:t>Respiratory Therapy</a:t>
            </a:r>
            <a:r>
              <a:rPr lang="en-GB" sz="2900" dirty="0"/>
              <a:t>: Exercises to strengthen respiratory muscles, monitor vital capacity regularly.</a:t>
            </a:r>
          </a:p>
          <a:p>
            <a:pPr marL="742950" lvl="1" indent="-285750">
              <a:buFont typeface="Arial" panose="020B0604020202020204" pitchFamily="34" charset="0"/>
              <a:buChar char="•"/>
            </a:pPr>
            <a:r>
              <a:rPr lang="en-GB" sz="2900" b="1" dirty="0"/>
              <a:t>Lifestyle Adjustments</a:t>
            </a:r>
            <a:r>
              <a:rPr lang="en-GB" sz="2900" dirty="0"/>
              <a:t>: Encourage energy conservation techniques to manage fatigue.</a:t>
            </a:r>
          </a:p>
          <a:p>
            <a:pPr marL="742950" lvl="1" indent="-285750">
              <a:buFont typeface="Arial" panose="020B0604020202020204" pitchFamily="34" charset="0"/>
              <a:buChar char="•"/>
            </a:pPr>
            <a:r>
              <a:rPr lang="en-GB" sz="2900" b="1" dirty="0"/>
              <a:t>Education</a:t>
            </a:r>
            <a:r>
              <a:rPr lang="en-GB" sz="2900" dirty="0"/>
              <a:t>: Teach patient and family about respiratory symptoms and emergency management.</a:t>
            </a:r>
          </a:p>
          <a:p>
            <a:endParaRPr lang="en-SI" dirty="0"/>
          </a:p>
        </p:txBody>
      </p:sp>
    </p:spTree>
    <p:extLst>
      <p:ext uri="{BB962C8B-B14F-4D97-AF65-F5344CB8AC3E}">
        <p14:creationId xmlns:p14="http://schemas.microsoft.com/office/powerpoint/2010/main" val="18790350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D3B80-664C-AE1E-5D3F-E0DB360B769A}"/>
              </a:ext>
            </a:extLst>
          </p:cNvPr>
          <p:cNvSpPr>
            <a:spLocks noGrp="1"/>
          </p:cNvSpPr>
          <p:nvPr>
            <p:ph type="title"/>
          </p:nvPr>
        </p:nvSpPr>
        <p:spPr>
          <a:xfrm>
            <a:off x="838200" y="0"/>
            <a:ext cx="10515600" cy="1325563"/>
          </a:xfrm>
        </p:spPr>
        <p:txBody>
          <a:bodyPr/>
          <a:lstStyle/>
          <a:p>
            <a:pPr algn="ctr"/>
            <a:r>
              <a:rPr lang="en-GB" dirty="0">
                <a:solidFill>
                  <a:srgbClr val="C00000"/>
                </a:solidFill>
              </a:rPr>
              <a:t>Case Study 6</a:t>
            </a:r>
            <a:endParaRPr lang="en-SI" dirty="0">
              <a:solidFill>
                <a:srgbClr val="C00000"/>
              </a:solidFill>
            </a:endParaRPr>
          </a:p>
        </p:txBody>
      </p:sp>
      <p:sp>
        <p:nvSpPr>
          <p:cNvPr id="3" name="Content Placeholder 2">
            <a:extLst>
              <a:ext uri="{FF2B5EF4-FFF2-40B4-BE49-F238E27FC236}">
                <a16:creationId xmlns:a16="http://schemas.microsoft.com/office/drawing/2014/main" id="{6F1EC0A9-7053-20B4-5E1B-7D3971798046}"/>
              </a:ext>
            </a:extLst>
          </p:cNvPr>
          <p:cNvSpPr>
            <a:spLocks noGrp="1"/>
          </p:cNvSpPr>
          <p:nvPr>
            <p:ph idx="1"/>
          </p:nvPr>
        </p:nvSpPr>
        <p:spPr>
          <a:xfrm>
            <a:off x="838200" y="1325563"/>
            <a:ext cx="10515600" cy="4351338"/>
          </a:xfrm>
        </p:spPr>
        <p:txBody>
          <a:bodyPr>
            <a:normAutofit fontScale="92500" lnSpcReduction="20000"/>
          </a:bodyPr>
          <a:lstStyle/>
          <a:p>
            <a:pPr marL="0" indent="0">
              <a:buNone/>
            </a:pPr>
            <a:r>
              <a:rPr lang="en-GB" sz="2400" b="1" dirty="0"/>
              <a:t>Patient Profile</a:t>
            </a:r>
            <a:r>
              <a:rPr lang="en-GB" sz="2400" dirty="0"/>
              <a:t>: </a:t>
            </a:r>
            <a:r>
              <a:rPr lang="en-GB" sz="2400" i="1" dirty="0"/>
              <a:t>65-year-old male with rapid decline in muscle strength over 6 months, severe weakness in both arms and legs, difficulty speaking and swallowing, breathless at rest. Diagnosed 1 year ago, recent rapid progression of symptoms.</a:t>
            </a:r>
          </a:p>
          <a:p>
            <a:pPr marL="0" indent="0">
              <a:buNone/>
            </a:pPr>
            <a:endParaRPr lang="en-GB" sz="2400" dirty="0"/>
          </a:p>
          <a:p>
            <a:pPr marL="0" indent="0">
              <a:buNone/>
            </a:pPr>
            <a:r>
              <a:rPr lang="en-GB" sz="2400" b="1" dirty="0"/>
              <a:t>Appel ALS Score Items</a:t>
            </a:r>
            <a:r>
              <a:rPr lang="en-GB" sz="2400" dirty="0"/>
              <a:t>:</a:t>
            </a:r>
          </a:p>
          <a:p>
            <a:pPr marL="742950" lvl="1" indent="-285750">
              <a:buFont typeface="Arial" panose="020B0604020202020204" pitchFamily="34" charset="0"/>
              <a:buChar char="•"/>
            </a:pPr>
            <a:r>
              <a:rPr lang="en-GB" b="1" dirty="0"/>
              <a:t>Neurological Examination</a:t>
            </a:r>
            <a:r>
              <a:rPr lang="en-GB" dirty="0"/>
              <a:t>: Severe weakness in all limbs, spasticity, and fasciculations present.</a:t>
            </a:r>
          </a:p>
          <a:p>
            <a:pPr marL="742950" lvl="1" indent="-285750">
              <a:buFont typeface="Arial" panose="020B0604020202020204" pitchFamily="34" charset="0"/>
              <a:buChar char="•"/>
            </a:pPr>
            <a:r>
              <a:rPr lang="en-GB" b="1" dirty="0"/>
              <a:t>Respiratory Function</a:t>
            </a:r>
            <a:r>
              <a:rPr lang="en-GB" dirty="0"/>
              <a:t>: Low vital capacity, requires BiPAP during the day and night.</a:t>
            </a:r>
          </a:p>
          <a:p>
            <a:pPr marL="742950" lvl="1" indent="-285750">
              <a:buFont typeface="Arial" panose="020B0604020202020204" pitchFamily="34" charset="0"/>
              <a:buChar char="•"/>
            </a:pPr>
            <a:r>
              <a:rPr lang="en-GB" b="1" dirty="0"/>
              <a:t>Muscle Strength</a:t>
            </a:r>
            <a:r>
              <a:rPr lang="en-GB" dirty="0"/>
              <a:t>: Severe reduction in muscle strength, especially in proximal muscles.</a:t>
            </a:r>
          </a:p>
          <a:p>
            <a:pPr marL="742950" lvl="1" indent="-285750">
              <a:buFont typeface="Arial" panose="020B0604020202020204" pitchFamily="34" charset="0"/>
              <a:buChar char="•"/>
            </a:pPr>
            <a:r>
              <a:rPr lang="en-GB" b="1" dirty="0"/>
              <a:t>Functional Abilities</a:t>
            </a:r>
            <a:r>
              <a:rPr lang="en-GB" dirty="0"/>
              <a:t>: Unable to perform daily activities independently, requires full assistance.</a:t>
            </a:r>
          </a:p>
          <a:p>
            <a:pPr marL="742950" lvl="1" indent="-285750">
              <a:buFont typeface="Arial" panose="020B0604020202020204" pitchFamily="34" charset="0"/>
              <a:buChar char="•"/>
            </a:pPr>
            <a:endParaRPr lang="en-GB" dirty="0"/>
          </a:p>
          <a:p>
            <a:pPr marL="0" indent="0">
              <a:buNone/>
            </a:pPr>
            <a:r>
              <a:rPr lang="en-GB" sz="2400" b="1" dirty="0"/>
              <a:t>Instructions for Students</a:t>
            </a:r>
            <a:r>
              <a:rPr lang="en-GB" sz="2400" dirty="0"/>
              <a:t>: Use the Appel ALS Score to evaluate this patient’s status, focusing on rapid progression and multiple areas of impairment.</a:t>
            </a:r>
          </a:p>
          <a:p>
            <a:endParaRPr lang="en-SI" dirty="0"/>
          </a:p>
        </p:txBody>
      </p:sp>
    </p:spTree>
    <p:extLst>
      <p:ext uri="{BB962C8B-B14F-4D97-AF65-F5344CB8AC3E}">
        <p14:creationId xmlns:p14="http://schemas.microsoft.com/office/powerpoint/2010/main" val="2181252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44C2E-1526-8FB8-92BA-40518D73FDCB}"/>
              </a:ext>
            </a:extLst>
          </p:cNvPr>
          <p:cNvSpPr>
            <a:spLocks noGrp="1"/>
          </p:cNvSpPr>
          <p:nvPr>
            <p:ph type="title"/>
          </p:nvPr>
        </p:nvSpPr>
        <p:spPr>
          <a:xfrm>
            <a:off x="838200" y="0"/>
            <a:ext cx="10515600" cy="1325563"/>
          </a:xfrm>
        </p:spPr>
        <p:txBody>
          <a:bodyPr/>
          <a:lstStyle/>
          <a:p>
            <a:pPr algn="ctr"/>
            <a:r>
              <a:rPr lang="en-GB" dirty="0">
                <a:solidFill>
                  <a:srgbClr val="C00000"/>
                </a:solidFill>
              </a:rPr>
              <a:t>Fine Motor Function Items</a:t>
            </a:r>
            <a:endParaRPr lang="en-SI" dirty="0">
              <a:solidFill>
                <a:srgbClr val="C00000"/>
              </a:solidFill>
            </a:endParaRPr>
          </a:p>
        </p:txBody>
      </p:sp>
      <p:sp>
        <p:nvSpPr>
          <p:cNvPr id="3" name="Content Placeholder 2">
            <a:extLst>
              <a:ext uri="{FF2B5EF4-FFF2-40B4-BE49-F238E27FC236}">
                <a16:creationId xmlns:a16="http://schemas.microsoft.com/office/drawing/2014/main" id="{203298E9-6A5C-839A-F7EF-284FAD9CA92F}"/>
              </a:ext>
            </a:extLst>
          </p:cNvPr>
          <p:cNvSpPr>
            <a:spLocks noGrp="1"/>
          </p:cNvSpPr>
          <p:nvPr>
            <p:ph idx="1"/>
          </p:nvPr>
        </p:nvSpPr>
        <p:spPr>
          <a:xfrm>
            <a:off x="0" y="1004435"/>
            <a:ext cx="12192000" cy="3087584"/>
          </a:xfrm>
        </p:spPr>
        <p:txBody>
          <a:bodyPr/>
          <a:lstStyle/>
          <a:p>
            <a:pPr marL="742950" lvl="1" indent="-285750">
              <a:buFont typeface="Arial" panose="020B0604020202020204" pitchFamily="34" charset="0"/>
              <a:buChar char="•"/>
            </a:pPr>
            <a:endParaRPr lang="en-GB" b="1" dirty="0"/>
          </a:p>
          <a:p>
            <a:pPr marL="742950" lvl="1" indent="-285750">
              <a:buFont typeface="Arial" panose="020B0604020202020204" pitchFamily="34" charset="0"/>
              <a:buChar char="•"/>
            </a:pPr>
            <a:r>
              <a:rPr lang="en-GB" b="1" dirty="0"/>
              <a:t>Handwriting</a:t>
            </a:r>
            <a:r>
              <a:rPr lang="en-GB" dirty="0"/>
              <a:t>: Assesses ease and legibility of writing.</a:t>
            </a:r>
          </a:p>
          <a:p>
            <a:pPr marL="742950" lvl="1" indent="-285750">
              <a:buFont typeface="Arial" panose="020B0604020202020204" pitchFamily="34" charset="0"/>
              <a:buChar char="•"/>
            </a:pPr>
            <a:r>
              <a:rPr lang="en-GB" b="1" dirty="0"/>
              <a:t>Cutting Food and Handling Utensils</a:t>
            </a:r>
            <a:r>
              <a:rPr lang="en-GB" dirty="0"/>
              <a:t>: Evaluates ability to use hands for eating, considering modifications or assistance needed.</a:t>
            </a:r>
          </a:p>
          <a:p>
            <a:pPr marL="742950" lvl="1" indent="-285750">
              <a:buFont typeface="Arial" panose="020B0604020202020204" pitchFamily="34" charset="0"/>
              <a:buChar char="•"/>
            </a:pPr>
            <a:r>
              <a:rPr lang="en-GB" b="1" dirty="0"/>
              <a:t>Dressing and Hygiene</a:t>
            </a:r>
            <a:r>
              <a:rPr lang="en-GB" dirty="0"/>
              <a:t>: Measures the ability to perform personal grooming and dressing tasks.</a:t>
            </a:r>
          </a:p>
          <a:p>
            <a:pPr marL="742950" lvl="1" indent="-285750">
              <a:buFont typeface="Arial" panose="020B0604020202020204" pitchFamily="34" charset="0"/>
              <a:buChar char="•"/>
            </a:pPr>
            <a:r>
              <a:rPr lang="en-GB" b="1" dirty="0"/>
              <a:t>Scoring</a:t>
            </a:r>
            <a:r>
              <a:rPr lang="en-GB" dirty="0"/>
              <a:t>: 0 to 4 for each item, indicating the level of independence or need for assistance.</a:t>
            </a:r>
          </a:p>
          <a:p>
            <a:endParaRPr lang="en-SI" dirty="0"/>
          </a:p>
        </p:txBody>
      </p:sp>
      <p:pic>
        <p:nvPicPr>
          <p:cNvPr id="3074" name="Picture 2" descr="The lost art of handwriting | Life and ...">
            <a:extLst>
              <a:ext uri="{FF2B5EF4-FFF2-40B4-BE49-F238E27FC236}">
                <a16:creationId xmlns:a16="http://schemas.microsoft.com/office/drawing/2014/main" id="{DA7984E7-C77A-996C-95DE-05D6E290CF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9096" y="4027220"/>
            <a:ext cx="36830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3165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E425F-8AD5-3DAC-FDAF-9620F9F0604C}"/>
              </a:ext>
            </a:extLst>
          </p:cNvPr>
          <p:cNvSpPr>
            <a:spLocks noGrp="1"/>
          </p:cNvSpPr>
          <p:nvPr>
            <p:ph type="title"/>
          </p:nvPr>
        </p:nvSpPr>
        <p:spPr>
          <a:xfrm>
            <a:off x="838200" y="115743"/>
            <a:ext cx="10515600" cy="1325563"/>
          </a:xfrm>
        </p:spPr>
        <p:txBody>
          <a:bodyPr/>
          <a:lstStyle/>
          <a:p>
            <a:pPr algn="ctr"/>
            <a:r>
              <a:rPr lang="en-GB" dirty="0">
                <a:solidFill>
                  <a:srgbClr val="C00000"/>
                </a:solidFill>
              </a:rPr>
              <a:t>Case Study 6</a:t>
            </a:r>
            <a:endParaRPr lang="en-SI" dirty="0">
              <a:solidFill>
                <a:srgbClr val="C00000"/>
              </a:solidFill>
            </a:endParaRPr>
          </a:p>
        </p:txBody>
      </p:sp>
      <p:sp>
        <p:nvSpPr>
          <p:cNvPr id="3" name="Content Placeholder 2">
            <a:extLst>
              <a:ext uri="{FF2B5EF4-FFF2-40B4-BE49-F238E27FC236}">
                <a16:creationId xmlns:a16="http://schemas.microsoft.com/office/drawing/2014/main" id="{FBD26C14-4ED0-07A9-E5EF-9BCB3CB244D9}"/>
              </a:ext>
            </a:extLst>
          </p:cNvPr>
          <p:cNvSpPr>
            <a:spLocks noGrp="1"/>
          </p:cNvSpPr>
          <p:nvPr>
            <p:ph idx="1"/>
          </p:nvPr>
        </p:nvSpPr>
        <p:spPr>
          <a:xfrm>
            <a:off x="838200" y="1253331"/>
            <a:ext cx="10515600" cy="4351338"/>
          </a:xfrm>
        </p:spPr>
        <p:txBody>
          <a:bodyPr>
            <a:normAutofit fontScale="62500" lnSpcReduction="20000"/>
          </a:bodyPr>
          <a:lstStyle/>
          <a:p>
            <a:endParaRPr lang="en-GB" b="1" dirty="0"/>
          </a:p>
          <a:p>
            <a:pPr marL="0" indent="0">
              <a:buNone/>
            </a:pPr>
            <a:r>
              <a:rPr lang="en-GB" sz="2900" b="1" dirty="0"/>
              <a:t>Correct Scoring</a:t>
            </a:r>
            <a:r>
              <a:rPr lang="en-GB" sz="2900" dirty="0"/>
              <a:t>:</a:t>
            </a:r>
          </a:p>
          <a:p>
            <a:pPr marL="742950" lvl="1" indent="-285750">
              <a:buFont typeface="Arial" panose="020B0604020202020204" pitchFamily="34" charset="0"/>
              <a:buChar char="•"/>
            </a:pPr>
            <a:r>
              <a:rPr lang="en-GB" sz="2900" b="1" dirty="0"/>
              <a:t>Neurological Examination</a:t>
            </a:r>
            <a:r>
              <a:rPr lang="en-GB" sz="2900" dirty="0"/>
              <a:t>: Severe weakness and spasticity (Score: Severe impairment).</a:t>
            </a:r>
          </a:p>
          <a:p>
            <a:pPr marL="742950" lvl="1" indent="-285750">
              <a:buFont typeface="Arial" panose="020B0604020202020204" pitchFamily="34" charset="0"/>
              <a:buChar char="•"/>
            </a:pPr>
            <a:r>
              <a:rPr lang="en-GB" sz="2900" b="1" dirty="0"/>
              <a:t>Respiratory Function</a:t>
            </a:r>
            <a:r>
              <a:rPr lang="en-GB" sz="2900" dirty="0"/>
              <a:t>: Low vital capacity, daytime and nighttime BiPAP use (Score: Severe impairment).</a:t>
            </a:r>
          </a:p>
          <a:p>
            <a:pPr marL="742950" lvl="1" indent="-285750">
              <a:buFont typeface="Arial" panose="020B0604020202020204" pitchFamily="34" charset="0"/>
              <a:buChar char="•"/>
            </a:pPr>
            <a:r>
              <a:rPr lang="en-GB" sz="2900" b="1" dirty="0"/>
              <a:t>Muscle Strength</a:t>
            </a:r>
            <a:r>
              <a:rPr lang="en-GB" sz="2900" dirty="0"/>
              <a:t>: Severe reduction in strength in all limbs (Score: Severe impairment).</a:t>
            </a:r>
          </a:p>
          <a:p>
            <a:pPr marL="742950" lvl="1" indent="-285750">
              <a:buFont typeface="Arial" panose="020B0604020202020204" pitchFamily="34" charset="0"/>
              <a:buChar char="•"/>
            </a:pPr>
            <a:r>
              <a:rPr lang="en-GB" sz="2900" b="1" dirty="0"/>
              <a:t>Functional Abilities</a:t>
            </a:r>
            <a:r>
              <a:rPr lang="en-GB" sz="2900" dirty="0"/>
              <a:t>: Completely dependent on caregivers (Score: Severe impairment).</a:t>
            </a:r>
          </a:p>
          <a:p>
            <a:pPr marL="0" indent="0">
              <a:buNone/>
            </a:pPr>
            <a:r>
              <a:rPr lang="en-GB" sz="2900" b="1" dirty="0"/>
              <a:t>Total Appel ALS Score</a:t>
            </a:r>
            <a:r>
              <a:rPr lang="en-GB" sz="2900" dirty="0"/>
              <a:t>: Indicates rapid disease progression with severe impairment across multiple domains.</a:t>
            </a:r>
          </a:p>
          <a:p>
            <a:pPr marL="0" indent="0">
              <a:buNone/>
            </a:pPr>
            <a:endParaRPr lang="en-GB" sz="2900" dirty="0"/>
          </a:p>
          <a:p>
            <a:pPr marL="0" indent="0">
              <a:buNone/>
            </a:pPr>
            <a:r>
              <a:rPr lang="en-GB" sz="2900" b="1" dirty="0"/>
              <a:t>Care Plan</a:t>
            </a:r>
            <a:r>
              <a:rPr lang="en-GB" sz="2900" dirty="0"/>
              <a:t>:</a:t>
            </a:r>
          </a:p>
          <a:p>
            <a:pPr marL="742950" lvl="1" indent="-285750">
              <a:buFont typeface="Arial" panose="020B0604020202020204" pitchFamily="34" charset="0"/>
              <a:buChar char="•"/>
            </a:pPr>
            <a:r>
              <a:rPr lang="en-GB" sz="2900" b="1" dirty="0"/>
              <a:t>Multidisciplinary Approach</a:t>
            </a:r>
            <a:r>
              <a:rPr lang="en-GB" sz="2900" dirty="0"/>
              <a:t>: Coordinate care with neurology, respiratory therapy, palliative care, and physical therapy.</a:t>
            </a:r>
          </a:p>
          <a:p>
            <a:pPr marL="742950" lvl="1" indent="-285750">
              <a:buFont typeface="Arial" panose="020B0604020202020204" pitchFamily="34" charset="0"/>
              <a:buChar char="•"/>
            </a:pPr>
            <a:r>
              <a:rPr lang="en-GB" sz="2900" b="1" dirty="0"/>
              <a:t>Respiratory Support</a:t>
            </a:r>
            <a:r>
              <a:rPr lang="en-GB" sz="2900" dirty="0"/>
              <a:t>: Consider transitioning to invasive ventilation if symptoms worsen.</a:t>
            </a:r>
          </a:p>
          <a:p>
            <a:pPr marL="742950" lvl="1" indent="-285750">
              <a:buFont typeface="Arial" panose="020B0604020202020204" pitchFamily="34" charset="0"/>
              <a:buChar char="•"/>
            </a:pPr>
            <a:r>
              <a:rPr lang="en-GB" sz="2900" b="1" dirty="0"/>
              <a:t>Symptom Management</a:t>
            </a:r>
            <a:r>
              <a:rPr lang="en-GB" sz="2900" dirty="0"/>
              <a:t>: Focus on pain relief, managing spasticity, and preventing complications.</a:t>
            </a:r>
          </a:p>
          <a:p>
            <a:pPr marL="742950" lvl="1" indent="-285750">
              <a:buFont typeface="Arial" panose="020B0604020202020204" pitchFamily="34" charset="0"/>
              <a:buChar char="•"/>
            </a:pPr>
            <a:r>
              <a:rPr lang="en-GB" sz="2900" b="1" dirty="0"/>
              <a:t>Family Support</a:t>
            </a:r>
            <a:r>
              <a:rPr lang="en-GB" sz="2900" dirty="0"/>
              <a:t>: </a:t>
            </a:r>
            <a:r>
              <a:rPr lang="en-GB" sz="2900" dirty="0" err="1"/>
              <a:t>Counseling</a:t>
            </a:r>
            <a:r>
              <a:rPr lang="en-GB" sz="2900" dirty="0"/>
              <a:t> and respite care options for caregivers.</a:t>
            </a:r>
          </a:p>
          <a:p>
            <a:endParaRPr lang="en-SI" dirty="0"/>
          </a:p>
        </p:txBody>
      </p:sp>
    </p:spTree>
    <p:extLst>
      <p:ext uri="{BB962C8B-B14F-4D97-AF65-F5344CB8AC3E}">
        <p14:creationId xmlns:p14="http://schemas.microsoft.com/office/powerpoint/2010/main" val="25189604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9AF7D-7698-EDAD-92FF-2E40AF40F2D2}"/>
              </a:ext>
            </a:extLst>
          </p:cNvPr>
          <p:cNvSpPr>
            <a:spLocks noGrp="1"/>
          </p:cNvSpPr>
          <p:nvPr>
            <p:ph type="title"/>
          </p:nvPr>
        </p:nvSpPr>
        <p:spPr>
          <a:xfrm>
            <a:off x="838200" y="0"/>
            <a:ext cx="10515600" cy="1325563"/>
          </a:xfrm>
        </p:spPr>
        <p:txBody>
          <a:bodyPr/>
          <a:lstStyle/>
          <a:p>
            <a:pPr algn="ctr"/>
            <a:r>
              <a:rPr lang="en-GB" dirty="0">
                <a:solidFill>
                  <a:srgbClr val="C00000"/>
                </a:solidFill>
              </a:rPr>
              <a:t>Case Study 7</a:t>
            </a:r>
            <a:endParaRPr lang="en-SI" dirty="0">
              <a:solidFill>
                <a:srgbClr val="C00000"/>
              </a:solidFill>
            </a:endParaRPr>
          </a:p>
        </p:txBody>
      </p:sp>
      <p:sp>
        <p:nvSpPr>
          <p:cNvPr id="3" name="Content Placeholder 2">
            <a:extLst>
              <a:ext uri="{FF2B5EF4-FFF2-40B4-BE49-F238E27FC236}">
                <a16:creationId xmlns:a16="http://schemas.microsoft.com/office/drawing/2014/main" id="{43E351BD-FE74-4CEC-0B40-2A09FE79C7C6}"/>
              </a:ext>
            </a:extLst>
          </p:cNvPr>
          <p:cNvSpPr>
            <a:spLocks noGrp="1"/>
          </p:cNvSpPr>
          <p:nvPr>
            <p:ph idx="1"/>
          </p:nvPr>
        </p:nvSpPr>
        <p:spPr>
          <a:xfrm>
            <a:off x="838200" y="1011816"/>
            <a:ext cx="10515600" cy="5167311"/>
          </a:xfrm>
        </p:spPr>
        <p:txBody>
          <a:bodyPr>
            <a:normAutofit fontScale="85000" lnSpcReduction="20000"/>
          </a:bodyPr>
          <a:lstStyle/>
          <a:p>
            <a:endParaRPr lang="en-GB" b="1" dirty="0"/>
          </a:p>
          <a:p>
            <a:pPr>
              <a:buFont typeface="Arial" panose="020B0604020202020204" pitchFamily="34" charset="0"/>
              <a:buChar char="•"/>
            </a:pPr>
            <a:r>
              <a:rPr lang="en-GB" b="1" dirty="0"/>
              <a:t>Patient Profile</a:t>
            </a:r>
            <a:r>
              <a:rPr lang="en-GB" dirty="0"/>
              <a:t>: 64-year-old female with muscle weakness in limbs, moderate </a:t>
            </a:r>
            <a:r>
              <a:rPr lang="en-GB" dirty="0" err="1"/>
              <a:t>dyspnea</a:t>
            </a:r>
            <a:r>
              <a:rPr lang="en-GB" dirty="0"/>
              <a:t>, mild cognitive impairment affecting decision-making, occasional choking. Diagnosed with ALS 2 years ago, cognitive changes noted in the past 6 months.</a:t>
            </a:r>
          </a:p>
          <a:p>
            <a:pPr marL="0" indent="0">
              <a:buNone/>
            </a:pPr>
            <a:endParaRPr lang="en-GB" dirty="0"/>
          </a:p>
          <a:p>
            <a:pPr>
              <a:buFont typeface="Arial" panose="020B0604020202020204" pitchFamily="34" charset="0"/>
              <a:buChar char="•"/>
            </a:pPr>
            <a:r>
              <a:rPr lang="en-GB" b="1" dirty="0"/>
              <a:t>Appel ALS Score Items</a:t>
            </a:r>
            <a:r>
              <a:rPr lang="en-GB" dirty="0"/>
              <a:t>:</a:t>
            </a:r>
          </a:p>
          <a:p>
            <a:pPr marL="742950" lvl="1" indent="-285750">
              <a:buFont typeface="Arial" panose="020B0604020202020204" pitchFamily="34" charset="0"/>
              <a:buChar char="•"/>
            </a:pPr>
            <a:r>
              <a:rPr lang="en-GB" b="1" dirty="0"/>
              <a:t>Neurological Examination</a:t>
            </a:r>
            <a:r>
              <a:rPr lang="en-GB" dirty="0"/>
              <a:t>: Moderate limb weakness, mild spasticity, cognitive impairment noted.</a:t>
            </a:r>
          </a:p>
          <a:p>
            <a:pPr marL="742950" lvl="1" indent="-285750">
              <a:buFont typeface="Arial" panose="020B0604020202020204" pitchFamily="34" charset="0"/>
              <a:buChar char="•"/>
            </a:pPr>
            <a:r>
              <a:rPr lang="en-GB" b="1" dirty="0"/>
              <a:t>Respiratory Function</a:t>
            </a:r>
            <a:r>
              <a:rPr lang="en-GB" dirty="0"/>
              <a:t>: Reduced vital capacity, </a:t>
            </a:r>
            <a:r>
              <a:rPr lang="en-GB" dirty="0" err="1"/>
              <a:t>dyspnea</a:t>
            </a:r>
            <a:r>
              <a:rPr lang="en-GB" dirty="0"/>
              <a:t> on exertion, no ventilatory support yet.</a:t>
            </a:r>
          </a:p>
          <a:p>
            <a:pPr marL="742950" lvl="1" indent="-285750">
              <a:buFont typeface="Arial" panose="020B0604020202020204" pitchFamily="34" charset="0"/>
              <a:buChar char="•"/>
            </a:pPr>
            <a:r>
              <a:rPr lang="en-GB" b="1" dirty="0"/>
              <a:t>Muscle Strength</a:t>
            </a:r>
            <a:r>
              <a:rPr lang="en-GB" dirty="0"/>
              <a:t>: Moderate weakness in both upper and lower limbs.</a:t>
            </a:r>
          </a:p>
          <a:p>
            <a:pPr marL="742950" lvl="1" indent="-285750">
              <a:buFont typeface="Arial" panose="020B0604020202020204" pitchFamily="34" charset="0"/>
              <a:buChar char="•"/>
            </a:pPr>
            <a:r>
              <a:rPr lang="en-GB" b="1" dirty="0"/>
              <a:t>Functional Abilities</a:t>
            </a:r>
            <a:r>
              <a:rPr lang="en-GB" dirty="0"/>
              <a:t>: Requires assistance with complex tasks, can perform basic self-care with guidance.</a:t>
            </a:r>
          </a:p>
          <a:p>
            <a:pPr marL="742950" lvl="1" indent="-285750">
              <a:buFont typeface="Arial" panose="020B0604020202020204" pitchFamily="34" charset="0"/>
              <a:buChar char="•"/>
            </a:pPr>
            <a:endParaRPr lang="en-GB" dirty="0"/>
          </a:p>
          <a:p>
            <a:pPr marL="0" indent="0">
              <a:buNone/>
            </a:pPr>
            <a:r>
              <a:rPr lang="en-GB" b="1" dirty="0"/>
              <a:t>Instructions for Students</a:t>
            </a:r>
            <a:r>
              <a:rPr lang="en-GB" dirty="0"/>
              <a:t>: Use the Appel ALS Score to evaluate this patient, considering both motor and cognitive impairments.</a:t>
            </a:r>
          </a:p>
          <a:p>
            <a:endParaRPr lang="en-SI" dirty="0"/>
          </a:p>
        </p:txBody>
      </p:sp>
    </p:spTree>
    <p:extLst>
      <p:ext uri="{BB962C8B-B14F-4D97-AF65-F5344CB8AC3E}">
        <p14:creationId xmlns:p14="http://schemas.microsoft.com/office/powerpoint/2010/main" val="29437779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F6B10-B165-2072-E900-C6C958D09324}"/>
              </a:ext>
            </a:extLst>
          </p:cNvPr>
          <p:cNvSpPr>
            <a:spLocks noGrp="1"/>
          </p:cNvSpPr>
          <p:nvPr>
            <p:ph type="title"/>
          </p:nvPr>
        </p:nvSpPr>
        <p:spPr>
          <a:xfrm>
            <a:off x="838200" y="0"/>
            <a:ext cx="10515600" cy="1325563"/>
          </a:xfrm>
        </p:spPr>
        <p:txBody>
          <a:bodyPr/>
          <a:lstStyle/>
          <a:p>
            <a:pPr algn="ctr"/>
            <a:r>
              <a:rPr lang="en-GB" dirty="0">
                <a:solidFill>
                  <a:srgbClr val="C00000"/>
                </a:solidFill>
              </a:rPr>
              <a:t>Case Study 7</a:t>
            </a:r>
            <a:endParaRPr lang="en-SI" dirty="0">
              <a:solidFill>
                <a:srgbClr val="C00000"/>
              </a:solidFill>
            </a:endParaRPr>
          </a:p>
        </p:txBody>
      </p:sp>
      <p:sp>
        <p:nvSpPr>
          <p:cNvPr id="3" name="Content Placeholder 2">
            <a:extLst>
              <a:ext uri="{FF2B5EF4-FFF2-40B4-BE49-F238E27FC236}">
                <a16:creationId xmlns:a16="http://schemas.microsoft.com/office/drawing/2014/main" id="{48B49F08-C1EC-B00B-44E3-3A650C7402A7}"/>
              </a:ext>
            </a:extLst>
          </p:cNvPr>
          <p:cNvSpPr>
            <a:spLocks noGrp="1"/>
          </p:cNvSpPr>
          <p:nvPr>
            <p:ph idx="1"/>
          </p:nvPr>
        </p:nvSpPr>
        <p:spPr>
          <a:xfrm>
            <a:off x="838200" y="1174460"/>
            <a:ext cx="10515600" cy="4812681"/>
          </a:xfrm>
        </p:spPr>
        <p:txBody>
          <a:bodyPr>
            <a:normAutofit fontScale="62500" lnSpcReduction="20000"/>
          </a:bodyPr>
          <a:lstStyle/>
          <a:p>
            <a:endParaRPr lang="en-GB" b="1" dirty="0"/>
          </a:p>
          <a:p>
            <a:pPr marL="0" indent="0">
              <a:buNone/>
            </a:pPr>
            <a:r>
              <a:rPr lang="en-GB" b="1" dirty="0"/>
              <a:t>Co</a:t>
            </a:r>
            <a:r>
              <a:rPr lang="en-GB" sz="2900" b="1" dirty="0"/>
              <a:t>rrect Scoring</a:t>
            </a:r>
            <a:r>
              <a:rPr lang="en-GB" sz="2900" dirty="0"/>
              <a:t>:</a:t>
            </a:r>
          </a:p>
          <a:p>
            <a:pPr marL="742950" lvl="1" indent="-285750">
              <a:buFont typeface="Arial" panose="020B0604020202020204" pitchFamily="34" charset="0"/>
              <a:buChar char="•"/>
            </a:pPr>
            <a:r>
              <a:rPr lang="en-GB" sz="2900" b="1" dirty="0"/>
              <a:t>Neurological Examination</a:t>
            </a:r>
            <a:r>
              <a:rPr lang="en-GB" sz="2900" dirty="0"/>
              <a:t>: Moderate limb weakness, cognitive changes (Score: Moderate impairment).</a:t>
            </a:r>
          </a:p>
          <a:p>
            <a:pPr marL="742950" lvl="1" indent="-285750">
              <a:buFont typeface="Arial" panose="020B0604020202020204" pitchFamily="34" charset="0"/>
              <a:buChar char="•"/>
            </a:pPr>
            <a:r>
              <a:rPr lang="en-GB" sz="2900" b="1" dirty="0"/>
              <a:t>Respiratory Function</a:t>
            </a:r>
            <a:r>
              <a:rPr lang="en-GB" sz="2900" dirty="0"/>
              <a:t>: Reduced capacity, </a:t>
            </a:r>
            <a:r>
              <a:rPr lang="en-GB" sz="2900" dirty="0" err="1"/>
              <a:t>dyspnea</a:t>
            </a:r>
            <a:r>
              <a:rPr lang="en-GB" sz="2900" dirty="0"/>
              <a:t> (Score: Moderate impairment).</a:t>
            </a:r>
          </a:p>
          <a:p>
            <a:pPr marL="742950" lvl="1" indent="-285750">
              <a:buFont typeface="Arial" panose="020B0604020202020204" pitchFamily="34" charset="0"/>
              <a:buChar char="•"/>
            </a:pPr>
            <a:r>
              <a:rPr lang="en-GB" sz="2900" b="1" dirty="0"/>
              <a:t>Muscle Strength</a:t>
            </a:r>
            <a:r>
              <a:rPr lang="en-GB" sz="2900" dirty="0"/>
              <a:t>: Moderate reduction in upper and lower limbs (Score: Moderate impairment).</a:t>
            </a:r>
          </a:p>
          <a:p>
            <a:pPr marL="742950" lvl="1" indent="-285750">
              <a:buFont typeface="Arial" panose="020B0604020202020204" pitchFamily="34" charset="0"/>
              <a:buChar char="•"/>
            </a:pPr>
            <a:r>
              <a:rPr lang="en-GB" sz="2900" b="1" dirty="0"/>
              <a:t>Functional Abilities</a:t>
            </a:r>
            <a:r>
              <a:rPr lang="en-GB" sz="2900" dirty="0"/>
              <a:t>: Needs assistance with complex tasks (Score: Moderate impairment).</a:t>
            </a:r>
          </a:p>
          <a:p>
            <a:pPr marL="0" indent="0">
              <a:buNone/>
            </a:pPr>
            <a:r>
              <a:rPr lang="en-GB" sz="2900" b="1" dirty="0"/>
              <a:t>Total Appel ALS Score</a:t>
            </a:r>
            <a:r>
              <a:rPr lang="en-GB" sz="2900" dirty="0"/>
              <a:t>: Reflects combined motor and cognitive impairments with moderate impact on daily life.</a:t>
            </a:r>
          </a:p>
          <a:p>
            <a:pPr marL="0" indent="0">
              <a:buNone/>
            </a:pPr>
            <a:endParaRPr lang="en-GB" sz="2900" dirty="0"/>
          </a:p>
          <a:p>
            <a:pPr marL="0" indent="0">
              <a:buNone/>
            </a:pPr>
            <a:r>
              <a:rPr lang="en-GB" sz="2900" b="1" dirty="0"/>
              <a:t>Care Plan</a:t>
            </a:r>
            <a:r>
              <a:rPr lang="en-GB" sz="2900" dirty="0"/>
              <a:t>:</a:t>
            </a:r>
          </a:p>
          <a:p>
            <a:pPr marL="742950" lvl="1" indent="-285750">
              <a:buFont typeface="Arial" panose="020B0604020202020204" pitchFamily="34" charset="0"/>
              <a:buChar char="•"/>
            </a:pPr>
            <a:r>
              <a:rPr lang="en-GB" sz="2900" b="1" dirty="0"/>
              <a:t>Cognitive Support</a:t>
            </a:r>
            <a:r>
              <a:rPr lang="en-GB" sz="2900" dirty="0"/>
              <a:t>: Cognitive </a:t>
            </a:r>
            <a:r>
              <a:rPr lang="en-GB" sz="2900" dirty="0" err="1"/>
              <a:t>behavioral</a:t>
            </a:r>
            <a:r>
              <a:rPr lang="en-GB" sz="2900" dirty="0"/>
              <a:t> therapy, involvement in decision-making, use of memory aids.</a:t>
            </a:r>
          </a:p>
          <a:p>
            <a:pPr marL="742950" lvl="1" indent="-285750">
              <a:buFont typeface="Arial" panose="020B0604020202020204" pitchFamily="34" charset="0"/>
              <a:buChar char="•"/>
            </a:pPr>
            <a:r>
              <a:rPr lang="en-GB" sz="2900" b="1" dirty="0"/>
              <a:t>Physical and Respiratory Therapy</a:t>
            </a:r>
            <a:r>
              <a:rPr lang="en-GB" sz="2900" dirty="0"/>
              <a:t>: Regular sessions to maintain strength and breathing capacity.</a:t>
            </a:r>
          </a:p>
          <a:p>
            <a:pPr marL="742950" lvl="1" indent="-285750">
              <a:buFont typeface="Arial" panose="020B0604020202020204" pitchFamily="34" charset="0"/>
              <a:buChar char="•"/>
            </a:pPr>
            <a:r>
              <a:rPr lang="en-GB" sz="2900" b="1" dirty="0"/>
              <a:t>Caregiver Education</a:t>
            </a:r>
            <a:r>
              <a:rPr lang="en-GB" sz="2900" dirty="0"/>
              <a:t>: Training for caregivers to manage cognitive and motor symptoms effectively.</a:t>
            </a:r>
          </a:p>
          <a:p>
            <a:pPr marL="742950" lvl="1" indent="-285750">
              <a:buFont typeface="Arial" panose="020B0604020202020204" pitchFamily="34" charset="0"/>
              <a:buChar char="•"/>
            </a:pPr>
            <a:r>
              <a:rPr lang="en-GB" sz="2900" b="1" dirty="0"/>
              <a:t>Monitoring</a:t>
            </a:r>
            <a:r>
              <a:rPr lang="en-GB" sz="2900" dirty="0"/>
              <a:t>: Regular cognitive and physical assessments to track progression.</a:t>
            </a:r>
          </a:p>
          <a:p>
            <a:endParaRPr lang="en-SI" dirty="0"/>
          </a:p>
        </p:txBody>
      </p:sp>
    </p:spTree>
    <p:extLst>
      <p:ext uri="{BB962C8B-B14F-4D97-AF65-F5344CB8AC3E}">
        <p14:creationId xmlns:p14="http://schemas.microsoft.com/office/powerpoint/2010/main" val="24960913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F4C15-222B-E094-E51C-62C3A466464D}"/>
              </a:ext>
            </a:extLst>
          </p:cNvPr>
          <p:cNvSpPr>
            <a:spLocks noGrp="1"/>
          </p:cNvSpPr>
          <p:nvPr>
            <p:ph type="title"/>
          </p:nvPr>
        </p:nvSpPr>
        <p:spPr>
          <a:xfrm>
            <a:off x="838200" y="18255"/>
            <a:ext cx="10515600" cy="1325563"/>
          </a:xfrm>
        </p:spPr>
        <p:txBody>
          <a:bodyPr/>
          <a:lstStyle/>
          <a:p>
            <a:pPr algn="ctr"/>
            <a:r>
              <a:rPr lang="en-SI" dirty="0">
                <a:solidFill>
                  <a:srgbClr val="C00000"/>
                </a:solidFill>
              </a:rPr>
              <a:t>REFERENCES</a:t>
            </a:r>
          </a:p>
        </p:txBody>
      </p:sp>
      <p:sp>
        <p:nvSpPr>
          <p:cNvPr id="3" name="Content Placeholder 2">
            <a:extLst>
              <a:ext uri="{FF2B5EF4-FFF2-40B4-BE49-F238E27FC236}">
                <a16:creationId xmlns:a16="http://schemas.microsoft.com/office/drawing/2014/main" id="{0670B887-1DA0-08B5-3649-3C081B89859C}"/>
              </a:ext>
            </a:extLst>
          </p:cNvPr>
          <p:cNvSpPr>
            <a:spLocks noGrp="1"/>
          </p:cNvSpPr>
          <p:nvPr>
            <p:ph idx="1"/>
          </p:nvPr>
        </p:nvSpPr>
        <p:spPr>
          <a:xfrm>
            <a:off x="838200" y="1253331"/>
            <a:ext cx="10515600" cy="4351338"/>
          </a:xfrm>
        </p:spPr>
        <p:txBody>
          <a:bodyPr>
            <a:normAutofit fontScale="62500" lnSpcReduction="20000"/>
          </a:bodyPr>
          <a:lstStyle/>
          <a:p>
            <a:pPr>
              <a:buFont typeface="+mj-lt"/>
              <a:buAutoNum type="arabicPeriod"/>
            </a:pPr>
            <a:endParaRPr lang="en-GB" dirty="0"/>
          </a:p>
          <a:p>
            <a:pPr>
              <a:buFont typeface="+mj-lt"/>
              <a:buAutoNum type="arabicPeriod"/>
            </a:pPr>
            <a:r>
              <a:rPr lang="en-GB" dirty="0" err="1"/>
              <a:t>Cedarbaum</a:t>
            </a:r>
            <a:r>
              <a:rPr lang="en-GB" dirty="0"/>
              <a:t>, J. M., </a:t>
            </a:r>
            <a:r>
              <a:rPr lang="en-GB" dirty="0" err="1"/>
              <a:t>Stambler</a:t>
            </a:r>
            <a:r>
              <a:rPr lang="en-GB" dirty="0"/>
              <a:t>, N., Malta, E., Fuller, C., Hilt, D., Thurmond, B., &amp; Nakanishi, A. (1999). The ALSFRS-R: A revised ALS functional rating scale that incorporates assessments of respiratory function. </a:t>
            </a:r>
            <a:r>
              <a:rPr lang="en-GB" i="1" dirty="0"/>
              <a:t>Journal of the Neurological Sciences, 169</a:t>
            </a:r>
            <a:r>
              <a:rPr lang="en-GB" dirty="0"/>
              <a:t>(1-2), 13-21.</a:t>
            </a:r>
          </a:p>
          <a:p>
            <a:pPr>
              <a:buFont typeface="+mj-lt"/>
              <a:buAutoNum type="arabicPeriod"/>
            </a:pPr>
            <a:r>
              <a:rPr lang="en-GB" dirty="0"/>
              <a:t>Kaufmann, P., Levy, G., Montes, J., </a:t>
            </a:r>
            <a:r>
              <a:rPr lang="en-GB" dirty="0" err="1"/>
              <a:t>Buchsbaum</a:t>
            </a:r>
            <a:r>
              <a:rPr lang="en-GB" dirty="0"/>
              <a:t>, R., </a:t>
            </a:r>
            <a:r>
              <a:rPr lang="en-GB" dirty="0" err="1"/>
              <a:t>Barsdorf</a:t>
            </a:r>
            <a:r>
              <a:rPr lang="en-GB" dirty="0"/>
              <a:t>, A. I., Battista, V., ... &amp; </a:t>
            </a:r>
            <a:r>
              <a:rPr lang="en-GB" dirty="0" err="1"/>
              <a:t>Mitsumoto</a:t>
            </a:r>
            <a:r>
              <a:rPr lang="en-GB" dirty="0"/>
              <a:t>, H. (2007). Excellent interrater, intra-rater, and telephone-administered reliability of the ALSFRS-R in a </a:t>
            </a:r>
            <a:r>
              <a:rPr lang="en-GB" dirty="0" err="1"/>
              <a:t>multicenter</a:t>
            </a:r>
            <a:r>
              <a:rPr lang="en-GB" dirty="0"/>
              <a:t> clinical trial. </a:t>
            </a:r>
            <a:r>
              <a:rPr lang="en-GB" i="1" dirty="0"/>
              <a:t>Amyotrophic Lateral Sclerosis, 8</a:t>
            </a:r>
            <a:r>
              <a:rPr lang="en-GB" dirty="0"/>
              <a:t>(1), 42-46.</a:t>
            </a:r>
          </a:p>
          <a:p>
            <a:pPr>
              <a:buFont typeface="+mj-lt"/>
              <a:buAutoNum type="arabicPeriod"/>
            </a:pPr>
            <a:r>
              <a:rPr lang="en-GB" dirty="0"/>
              <a:t>Gordon, P. H., </a:t>
            </a:r>
            <a:r>
              <a:rPr lang="en-GB" dirty="0" err="1"/>
              <a:t>Salachas</a:t>
            </a:r>
            <a:r>
              <a:rPr lang="en-GB" dirty="0"/>
              <a:t>, F., </a:t>
            </a:r>
            <a:r>
              <a:rPr lang="en-GB" dirty="0" err="1"/>
              <a:t>Bruneteau</a:t>
            </a:r>
            <a:r>
              <a:rPr lang="en-GB" dirty="0"/>
              <a:t>, G., </a:t>
            </a:r>
            <a:r>
              <a:rPr lang="en-GB" dirty="0" err="1"/>
              <a:t>Pradat</a:t>
            </a:r>
            <a:r>
              <a:rPr lang="en-GB" dirty="0"/>
              <a:t>, P. F., </a:t>
            </a:r>
            <a:r>
              <a:rPr lang="en-GB" dirty="0" err="1"/>
              <a:t>Lacomblez</a:t>
            </a:r>
            <a:r>
              <a:rPr lang="en-GB" dirty="0"/>
              <a:t>, L., &amp; </a:t>
            </a:r>
            <a:r>
              <a:rPr lang="en-GB" dirty="0" err="1"/>
              <a:t>Meininger</a:t>
            </a:r>
            <a:r>
              <a:rPr lang="en-GB" dirty="0"/>
              <a:t>, V. (2010). Revisiting the value of the Appel ALS Score as an outcome measure in ALS clinical trials. </a:t>
            </a:r>
            <a:r>
              <a:rPr lang="en-GB" i="1" dirty="0"/>
              <a:t>Amyotrophic Lateral Sclerosis, 11</a:t>
            </a:r>
            <a:r>
              <a:rPr lang="en-GB" dirty="0"/>
              <a:t>(1-2), 134-137.</a:t>
            </a:r>
          </a:p>
          <a:p>
            <a:pPr>
              <a:buFont typeface="+mj-lt"/>
              <a:buAutoNum type="arabicPeriod"/>
            </a:pPr>
            <a:r>
              <a:rPr lang="en-GB" dirty="0"/>
              <a:t>Benatar, M., </a:t>
            </a:r>
            <a:r>
              <a:rPr lang="en-GB" dirty="0" err="1"/>
              <a:t>Wuu</a:t>
            </a:r>
            <a:r>
              <a:rPr lang="en-GB" dirty="0"/>
              <a:t>, J., Rampersad, A., Fernandez, C., Bateman, J., Fournier, C., ... &amp; </a:t>
            </a:r>
            <a:r>
              <a:rPr lang="en-GB" dirty="0" err="1"/>
              <a:t>Cudkowicz</a:t>
            </a:r>
            <a:r>
              <a:rPr lang="en-GB" dirty="0"/>
              <a:t>, M. E. (2019). ALSFRS-R and Appel ALS Score: Correlation with survival and disease progression in a longitudinal cohort. </a:t>
            </a:r>
            <a:r>
              <a:rPr lang="en-GB" i="1" dirty="0"/>
              <a:t>Neurology, 92</a:t>
            </a:r>
            <a:r>
              <a:rPr lang="en-GB" dirty="0"/>
              <a:t>(14), e1641-e1649.</a:t>
            </a:r>
          </a:p>
          <a:p>
            <a:pPr>
              <a:buFont typeface="+mj-lt"/>
              <a:buAutoNum type="arabicPeriod"/>
            </a:pPr>
            <a:r>
              <a:rPr lang="en-GB" dirty="0"/>
              <a:t>van </a:t>
            </a:r>
            <a:r>
              <a:rPr lang="en-GB" dirty="0" err="1"/>
              <a:t>Eijk</a:t>
            </a:r>
            <a:r>
              <a:rPr lang="en-GB" dirty="0"/>
              <a:t>, R. P., Tjong, M. C., &amp; van den Berg, L. H. (2021). Prognostic value of ALSFRS-R in the early stages of ALS: A longitudinal cohort study. </a:t>
            </a:r>
            <a:r>
              <a:rPr lang="en-GB" i="1" dirty="0"/>
              <a:t>Journal of Neurology, 268</a:t>
            </a:r>
            <a:r>
              <a:rPr lang="en-GB" dirty="0"/>
              <a:t>(2), 455-462.</a:t>
            </a:r>
          </a:p>
          <a:p>
            <a:pPr>
              <a:buFont typeface="+mj-lt"/>
              <a:buAutoNum type="arabicPeriod"/>
            </a:pPr>
            <a:r>
              <a:rPr lang="en-GB" dirty="0"/>
              <a:t>Weber, M., Barrett, M. J., &amp; </a:t>
            </a:r>
            <a:r>
              <a:rPr lang="en-GB" dirty="0" err="1"/>
              <a:t>Karafa</a:t>
            </a:r>
            <a:r>
              <a:rPr lang="en-GB" dirty="0"/>
              <a:t>, J. A. (2023). Comparative analysis of ALSFRS-R and Appel ALS Score: A retrospective study of their application in clinical practice. </a:t>
            </a:r>
            <a:r>
              <a:rPr lang="en-GB" i="1" dirty="0"/>
              <a:t>Muscle &amp; Nerve, 68</a:t>
            </a:r>
            <a:r>
              <a:rPr lang="en-GB" dirty="0"/>
              <a:t>(3), 311-318.</a:t>
            </a:r>
          </a:p>
          <a:p>
            <a:endParaRPr lang="en-SI" dirty="0"/>
          </a:p>
        </p:txBody>
      </p:sp>
    </p:spTree>
    <p:extLst>
      <p:ext uri="{BB962C8B-B14F-4D97-AF65-F5344CB8AC3E}">
        <p14:creationId xmlns:p14="http://schemas.microsoft.com/office/powerpoint/2010/main" val="4135802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672A6-E64F-C129-53D1-9554AAF89A84}"/>
              </a:ext>
            </a:extLst>
          </p:cNvPr>
          <p:cNvSpPr>
            <a:spLocks noGrp="1"/>
          </p:cNvSpPr>
          <p:nvPr>
            <p:ph type="title"/>
          </p:nvPr>
        </p:nvSpPr>
        <p:spPr/>
        <p:txBody>
          <a:bodyPr/>
          <a:lstStyle/>
          <a:p>
            <a:pPr algn="ctr"/>
            <a:r>
              <a:rPr lang="en-GB" dirty="0">
                <a:solidFill>
                  <a:srgbClr val="C00000"/>
                </a:solidFill>
              </a:rPr>
              <a:t>Gross Motor Function Items</a:t>
            </a:r>
            <a:endParaRPr lang="en-SI" dirty="0">
              <a:solidFill>
                <a:srgbClr val="C00000"/>
              </a:solidFill>
            </a:endParaRPr>
          </a:p>
        </p:txBody>
      </p:sp>
      <p:sp>
        <p:nvSpPr>
          <p:cNvPr id="3" name="Content Placeholder 2">
            <a:extLst>
              <a:ext uri="{FF2B5EF4-FFF2-40B4-BE49-F238E27FC236}">
                <a16:creationId xmlns:a16="http://schemas.microsoft.com/office/drawing/2014/main" id="{C56F8F61-5B53-B623-CB14-05725820FA0F}"/>
              </a:ext>
            </a:extLst>
          </p:cNvPr>
          <p:cNvSpPr>
            <a:spLocks noGrp="1"/>
          </p:cNvSpPr>
          <p:nvPr>
            <p:ph idx="1"/>
          </p:nvPr>
        </p:nvSpPr>
        <p:spPr>
          <a:xfrm>
            <a:off x="237506" y="1341912"/>
            <a:ext cx="8790116" cy="5376388"/>
          </a:xfrm>
        </p:spPr>
        <p:txBody>
          <a:bodyPr>
            <a:normAutofit/>
          </a:bodyPr>
          <a:lstStyle/>
          <a:p>
            <a:endParaRPr lang="en-GB" b="1" dirty="0"/>
          </a:p>
          <a:p>
            <a:pPr marL="742950" lvl="1" indent="-285750">
              <a:buFont typeface="Arial" panose="020B0604020202020204" pitchFamily="34" charset="0"/>
              <a:buChar char="•"/>
            </a:pPr>
            <a:r>
              <a:rPr lang="en-GB" b="1" dirty="0"/>
              <a:t>Walking</a:t>
            </a:r>
            <a:r>
              <a:rPr lang="en-GB" dirty="0"/>
              <a:t>: Assesses ability to walk independently, with aids, or with help.</a:t>
            </a:r>
          </a:p>
          <a:p>
            <a:pPr marL="742950" lvl="1" indent="-285750">
              <a:buFont typeface="Arial" panose="020B0604020202020204" pitchFamily="34" charset="0"/>
              <a:buChar char="•"/>
            </a:pPr>
            <a:r>
              <a:rPr lang="en-GB" b="1" dirty="0"/>
              <a:t>Climbing Stairs</a:t>
            </a:r>
            <a:r>
              <a:rPr lang="en-GB" dirty="0"/>
              <a:t>: Measures ease and ability to climb stairs without assistance.</a:t>
            </a:r>
          </a:p>
          <a:p>
            <a:pPr marL="742950" lvl="1" indent="-285750">
              <a:buFont typeface="Arial" panose="020B0604020202020204" pitchFamily="34" charset="0"/>
              <a:buChar char="•"/>
            </a:pPr>
            <a:r>
              <a:rPr lang="en-GB" b="1" dirty="0"/>
              <a:t>Turning in Bed and Adjusting Bed Clothes</a:t>
            </a:r>
            <a:r>
              <a:rPr lang="en-GB" dirty="0"/>
              <a:t>: Evaluates the ability to move and reposition oneself in bed.</a:t>
            </a:r>
          </a:p>
          <a:p>
            <a:pPr marL="742950" lvl="1" indent="-285750">
              <a:buFont typeface="Arial" panose="020B0604020202020204" pitchFamily="34" charset="0"/>
              <a:buChar char="•"/>
            </a:pPr>
            <a:r>
              <a:rPr lang="en-GB" b="1" dirty="0"/>
              <a:t>Scoring</a:t>
            </a:r>
            <a:r>
              <a:rPr lang="en-GB" dirty="0"/>
              <a:t>: Similar 0 to 4 scale reflecting increasing levels of impairment.</a:t>
            </a:r>
          </a:p>
          <a:p>
            <a:endParaRPr lang="en-SI" dirty="0"/>
          </a:p>
        </p:txBody>
      </p:sp>
      <p:pic>
        <p:nvPicPr>
          <p:cNvPr id="4098" name="Picture 2" descr="Do You Find Climbing Stairs Difficult ...">
            <a:extLst>
              <a:ext uri="{FF2B5EF4-FFF2-40B4-BE49-F238E27FC236}">
                <a16:creationId xmlns:a16="http://schemas.microsoft.com/office/drawing/2014/main" id="{96D5097C-70B4-BBAA-18A4-15A5975102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7622" y="1805049"/>
            <a:ext cx="2805481" cy="3869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035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055EC-C9C7-56AB-2AE0-937BB729F405}"/>
              </a:ext>
            </a:extLst>
          </p:cNvPr>
          <p:cNvSpPr>
            <a:spLocks noGrp="1"/>
          </p:cNvSpPr>
          <p:nvPr>
            <p:ph type="title"/>
          </p:nvPr>
        </p:nvSpPr>
        <p:spPr>
          <a:xfrm>
            <a:off x="572493" y="0"/>
            <a:ext cx="11018520" cy="1434415"/>
          </a:xfrm>
        </p:spPr>
        <p:txBody>
          <a:bodyPr anchor="b">
            <a:normAutofit/>
          </a:bodyPr>
          <a:lstStyle/>
          <a:p>
            <a:pPr algn="ctr"/>
            <a:r>
              <a:rPr lang="en-GB" sz="5400" dirty="0">
                <a:solidFill>
                  <a:srgbClr val="C00000"/>
                </a:solidFill>
              </a:rPr>
              <a:t>Respiratory Function Items</a:t>
            </a:r>
            <a:endParaRPr lang="en-SI" sz="5400" dirty="0">
              <a:solidFill>
                <a:srgbClr val="C00000"/>
              </a:solidFill>
            </a:endParaRPr>
          </a:p>
        </p:txBody>
      </p:sp>
      <p:sp>
        <p:nvSpPr>
          <p:cNvPr id="3" name="Content Placeholder 2">
            <a:extLst>
              <a:ext uri="{FF2B5EF4-FFF2-40B4-BE49-F238E27FC236}">
                <a16:creationId xmlns:a16="http://schemas.microsoft.com/office/drawing/2014/main" id="{407801BA-3E55-C2AD-4424-D96A5E8C50DD}"/>
              </a:ext>
            </a:extLst>
          </p:cNvPr>
          <p:cNvSpPr>
            <a:spLocks noGrp="1"/>
          </p:cNvSpPr>
          <p:nvPr>
            <p:ph idx="1"/>
          </p:nvPr>
        </p:nvSpPr>
        <p:spPr>
          <a:xfrm>
            <a:off x="407924" y="1650294"/>
            <a:ext cx="6713552" cy="4119172"/>
          </a:xfrm>
        </p:spPr>
        <p:txBody>
          <a:bodyPr anchor="t">
            <a:normAutofit/>
          </a:bodyPr>
          <a:lstStyle/>
          <a:p>
            <a:endParaRPr lang="en-GB" sz="2200" b="1" dirty="0"/>
          </a:p>
          <a:p>
            <a:pPr marL="742950" lvl="1" indent="-285750">
              <a:buFont typeface="Arial" panose="020B0604020202020204" pitchFamily="34" charset="0"/>
              <a:buChar char="•"/>
            </a:pPr>
            <a:r>
              <a:rPr lang="en-GB" sz="2200" b="1" dirty="0" err="1"/>
              <a:t>Dyspnea</a:t>
            </a:r>
            <a:r>
              <a:rPr lang="en-GB" sz="2200" dirty="0"/>
              <a:t>: Evaluates shortness of breath during exertion or at rest.</a:t>
            </a:r>
          </a:p>
          <a:p>
            <a:pPr marL="742950" lvl="1" indent="-285750">
              <a:buFont typeface="Arial" panose="020B0604020202020204" pitchFamily="34" charset="0"/>
              <a:buChar char="•"/>
            </a:pPr>
            <a:r>
              <a:rPr lang="en-GB" sz="2200" b="1" dirty="0" err="1"/>
              <a:t>Orthopnea</a:t>
            </a:r>
            <a:r>
              <a:rPr lang="en-GB" sz="2200" dirty="0"/>
              <a:t>: Measures discomfort or breathing difficulty when lying down.</a:t>
            </a:r>
          </a:p>
          <a:p>
            <a:pPr marL="742950" lvl="1" indent="-285750">
              <a:buFont typeface="Arial" panose="020B0604020202020204" pitchFamily="34" charset="0"/>
              <a:buChar char="•"/>
            </a:pPr>
            <a:r>
              <a:rPr lang="en-GB" sz="2200" b="1" dirty="0"/>
              <a:t>Respiratory Insufficiency</a:t>
            </a:r>
            <a:r>
              <a:rPr lang="en-GB" sz="2200" dirty="0"/>
              <a:t>: Assesses the need for ventilatory support (non-invasive or invasive).</a:t>
            </a:r>
          </a:p>
          <a:p>
            <a:pPr marL="742950" lvl="1" indent="-285750">
              <a:buFont typeface="Arial" panose="020B0604020202020204" pitchFamily="34" charset="0"/>
              <a:buChar char="•"/>
            </a:pPr>
            <a:r>
              <a:rPr lang="en-GB" sz="2200" b="1" dirty="0"/>
              <a:t>Scoring</a:t>
            </a:r>
            <a:r>
              <a:rPr lang="en-GB" sz="2200" dirty="0"/>
              <a:t>: 0 to 4 scale, with higher scores indicating better respiratory function.</a:t>
            </a:r>
          </a:p>
          <a:p>
            <a:endParaRPr lang="en-SI" sz="2200" dirty="0"/>
          </a:p>
        </p:txBody>
      </p:sp>
      <p:pic>
        <p:nvPicPr>
          <p:cNvPr id="5122" name="Picture 2" descr="CPAP or BiPAP: Which Sleep Apnea ...">
            <a:extLst>
              <a:ext uri="{FF2B5EF4-FFF2-40B4-BE49-F238E27FC236}">
                <a16:creationId xmlns:a16="http://schemas.microsoft.com/office/drawing/2014/main" id="{4DA09C8C-D184-2719-9607-0D33BCB3A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151" r="28828" b="-1"/>
          <a:stretch/>
        </p:blipFill>
        <p:spPr bwMode="auto">
          <a:xfrm>
            <a:off x="6996785" y="1650294"/>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972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E5F59-F688-95D4-0F3C-E28307EC93E3}"/>
              </a:ext>
            </a:extLst>
          </p:cNvPr>
          <p:cNvSpPr>
            <a:spLocks noGrp="1"/>
          </p:cNvSpPr>
          <p:nvPr>
            <p:ph type="title"/>
          </p:nvPr>
        </p:nvSpPr>
        <p:spPr/>
        <p:txBody>
          <a:bodyPr/>
          <a:lstStyle/>
          <a:p>
            <a:pPr algn="ctr"/>
            <a:r>
              <a:rPr lang="en-GB" dirty="0">
                <a:solidFill>
                  <a:srgbClr val="C00000"/>
                </a:solidFill>
              </a:rPr>
              <a:t>Administration and Scoring of ALSFRS-R</a:t>
            </a:r>
            <a:br>
              <a:rPr lang="en-GB" b="1" dirty="0"/>
            </a:br>
            <a:endParaRPr lang="en-SI" dirty="0"/>
          </a:p>
        </p:txBody>
      </p:sp>
      <p:sp>
        <p:nvSpPr>
          <p:cNvPr id="3" name="Content Placeholder 2">
            <a:extLst>
              <a:ext uri="{FF2B5EF4-FFF2-40B4-BE49-F238E27FC236}">
                <a16:creationId xmlns:a16="http://schemas.microsoft.com/office/drawing/2014/main" id="{0DF3FF42-AE3D-615B-1D31-619DCA22E7E8}"/>
              </a:ext>
            </a:extLst>
          </p:cNvPr>
          <p:cNvSpPr>
            <a:spLocks noGrp="1"/>
          </p:cNvSpPr>
          <p:nvPr>
            <p:ph idx="1"/>
          </p:nvPr>
        </p:nvSpPr>
        <p:spPr/>
        <p:txBody>
          <a:bodyPr/>
          <a:lstStyle/>
          <a:p>
            <a:endParaRPr lang="en-GB" b="1" dirty="0"/>
          </a:p>
          <a:p>
            <a:pPr marL="742950" lvl="1" indent="-285750">
              <a:buFont typeface="Arial" panose="020B0604020202020204" pitchFamily="34" charset="0"/>
              <a:buChar char="•"/>
            </a:pPr>
            <a:r>
              <a:rPr lang="en-GB" b="1" dirty="0"/>
              <a:t>Procedure</a:t>
            </a:r>
            <a:r>
              <a:rPr lang="en-GB" dirty="0"/>
              <a:t>: Typically administered by a healthcare professional through direct patient interaction.</a:t>
            </a:r>
          </a:p>
          <a:p>
            <a:pPr marL="742950" lvl="1" indent="-285750">
              <a:buFont typeface="Arial" panose="020B0604020202020204" pitchFamily="34" charset="0"/>
              <a:buChar char="•"/>
            </a:pPr>
            <a:r>
              <a:rPr lang="en-GB" b="1" dirty="0"/>
              <a:t>Scoring</a:t>
            </a:r>
            <a:r>
              <a:rPr lang="en-GB" dirty="0"/>
              <a:t>: Each item scored individually; total score calculated by summing all 12 items.</a:t>
            </a:r>
          </a:p>
          <a:p>
            <a:pPr marL="742950" lvl="1" indent="-285750">
              <a:buFont typeface="Arial" panose="020B0604020202020204" pitchFamily="34" charset="0"/>
              <a:buChar char="•"/>
            </a:pPr>
            <a:r>
              <a:rPr lang="en-GB" b="1" dirty="0"/>
              <a:t>Interpretation</a:t>
            </a:r>
            <a:r>
              <a:rPr lang="en-GB" dirty="0"/>
              <a:t>: Higher scores indicate better functional status. Regular assessments track disease progression.</a:t>
            </a:r>
          </a:p>
          <a:p>
            <a:pPr marL="742950" lvl="1" indent="-285750">
              <a:buFont typeface="Arial" panose="020B0604020202020204" pitchFamily="34" charset="0"/>
              <a:buChar char="•"/>
            </a:pPr>
            <a:r>
              <a:rPr lang="en-GB" b="1" dirty="0"/>
              <a:t>Frequency</a:t>
            </a:r>
            <a:r>
              <a:rPr lang="en-GB" dirty="0"/>
              <a:t>: Recommended at baseline and then periodically (e.g., every 3 months).</a:t>
            </a:r>
          </a:p>
          <a:p>
            <a:endParaRPr lang="en-SI" dirty="0"/>
          </a:p>
        </p:txBody>
      </p:sp>
    </p:spTree>
    <p:extLst>
      <p:ext uri="{BB962C8B-B14F-4D97-AF65-F5344CB8AC3E}">
        <p14:creationId xmlns:p14="http://schemas.microsoft.com/office/powerpoint/2010/main" val="138348193"/>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pptx" id="{3710302B-DCBE-4007-996A-54C4924806ED}" vid="{28A7334C-F240-4954-90A0-42970BA99EDB}"/>
    </a:ext>
  </a:extLst>
</a:theme>
</file>

<file path=docProps/app.xml><?xml version="1.0" encoding="utf-8"?>
<Properties xmlns="http://schemas.openxmlformats.org/officeDocument/2006/extended-properties" xmlns:vt="http://schemas.openxmlformats.org/officeDocument/2006/docPropsVTypes">
  <Template>template</Template>
  <TotalTime>1484</TotalTime>
  <Words>7410</Words>
  <Application>Microsoft Office PowerPoint</Application>
  <PresentationFormat>Widescreen</PresentationFormat>
  <Paragraphs>718</Paragraphs>
  <Slides>63</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63</vt:i4>
      </vt:variant>
    </vt:vector>
  </HeadingPairs>
  <TitlesOfParts>
    <vt:vector size="67" baseType="lpstr">
      <vt:lpstr>Arial</vt:lpstr>
      <vt:lpstr>Calibri</vt:lpstr>
      <vt:lpstr>Calibri Light</vt:lpstr>
      <vt:lpstr>Office 2013 - 2022 Theme</vt:lpstr>
      <vt:lpstr>Learning of selected scales in ALS, PART 1 </vt:lpstr>
      <vt:lpstr>Objectives of the Lecture</vt:lpstr>
      <vt:lpstr>ALS Functional Rating Scale-Revised (ALSFRS-R)</vt:lpstr>
      <vt:lpstr>Structure of ALSFRS-R</vt:lpstr>
      <vt:lpstr>Bulbar Function Items</vt:lpstr>
      <vt:lpstr>Fine Motor Function Items</vt:lpstr>
      <vt:lpstr>Gross Motor Function Items</vt:lpstr>
      <vt:lpstr>Respiratory Function Items</vt:lpstr>
      <vt:lpstr>Administration and Scoring of ALSFRS-R </vt:lpstr>
      <vt:lpstr>Bulbar Function Items of ALSFRS-R</vt:lpstr>
      <vt:lpstr>Fine Motor Function Items of ALSFRS-R</vt:lpstr>
      <vt:lpstr>Gross Motor Function Items of ALSFRS-R</vt:lpstr>
      <vt:lpstr>Respiratory Function Items of ALSFRS-R</vt:lpstr>
      <vt:lpstr>Summary of ALSFRS-R Items and Scoring</vt:lpstr>
      <vt:lpstr>Interactive Scoring Exercise</vt:lpstr>
      <vt:lpstr>Case Study 1</vt:lpstr>
      <vt:lpstr>Case Study 1</vt:lpstr>
      <vt:lpstr>Case Study 1</vt:lpstr>
      <vt:lpstr>Case Study 2</vt:lpstr>
      <vt:lpstr>Case Study 2</vt:lpstr>
      <vt:lpstr>Case Study 2</vt:lpstr>
      <vt:lpstr>Case Study 3</vt:lpstr>
      <vt:lpstr>Case Study 3</vt:lpstr>
      <vt:lpstr>Case Study 3</vt:lpstr>
      <vt:lpstr>Case Study 4</vt:lpstr>
      <vt:lpstr>Case Study 4</vt:lpstr>
      <vt:lpstr>Case Study 5</vt:lpstr>
      <vt:lpstr>Case Study 5</vt:lpstr>
      <vt:lpstr>Case Study 6</vt:lpstr>
      <vt:lpstr>Case Study 6</vt:lpstr>
      <vt:lpstr>Clinical Applications of ALSFRS-R</vt:lpstr>
      <vt:lpstr>Challenges and Limitations of ALSFRS-R</vt:lpstr>
      <vt:lpstr>Summary of ALSFRS-R: Key Points</vt:lpstr>
      <vt:lpstr>Appel ALS Score</vt:lpstr>
      <vt:lpstr>Structure of the Appel ALS Score: Components and Subscales</vt:lpstr>
      <vt:lpstr>Appel - Scoring System: Calculation and Interpretation</vt:lpstr>
      <vt:lpstr>1. Neurological Examination Component</vt:lpstr>
      <vt:lpstr>2. Respiratory Function Assessment</vt:lpstr>
      <vt:lpstr>3. Muscle Strength and Motor Function Testing</vt:lpstr>
      <vt:lpstr>4. Functional Abilities Assessment</vt:lpstr>
      <vt:lpstr>Administration Guidelines</vt:lpstr>
      <vt:lpstr>How the Appel ALS Score Complements ALSFRS-R</vt:lpstr>
      <vt:lpstr>Reliability and Validity of the Appel ALS Score</vt:lpstr>
      <vt:lpstr>Applications in Research</vt:lpstr>
      <vt:lpstr>Cross-Validation with Other Neurological Scales</vt:lpstr>
      <vt:lpstr>Limitations and Challenges in Using the Appel ALS Score</vt:lpstr>
      <vt:lpstr>Adaptations for Different ALS Phenotypes</vt:lpstr>
      <vt:lpstr>Interactive Scoring Exercise</vt:lpstr>
      <vt:lpstr>Case Study 1</vt:lpstr>
      <vt:lpstr>Case Study 1</vt:lpstr>
      <vt:lpstr>Case Study 2</vt:lpstr>
      <vt:lpstr>Case Study 2</vt:lpstr>
      <vt:lpstr>Case Study 3</vt:lpstr>
      <vt:lpstr>Case Study 3</vt:lpstr>
      <vt:lpstr>Case Study 4</vt:lpstr>
      <vt:lpstr>Case Study 4</vt:lpstr>
      <vt:lpstr>Case Study 5</vt:lpstr>
      <vt:lpstr>Case Study 5</vt:lpstr>
      <vt:lpstr>Case Study 6</vt:lpstr>
      <vt:lpstr>Case Study 6</vt:lpstr>
      <vt:lpstr>Case Study 7</vt:lpstr>
      <vt:lpstr>Case Study 7</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of selected scales in ALS, PART 1 </dc:title>
  <dc:creator>Zvezdan Pirtosek</dc:creator>
  <cp:lastModifiedBy>mako_manuel1@outlook.com</cp:lastModifiedBy>
  <cp:revision>14</cp:revision>
  <dcterms:created xsi:type="dcterms:W3CDTF">2024-08-24T15:02:56Z</dcterms:created>
  <dcterms:modified xsi:type="dcterms:W3CDTF">2024-08-25T18:30:42Z</dcterms:modified>
</cp:coreProperties>
</file>