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4948" r:id="rId2"/>
    <p:sldId id="258" r:id="rId3"/>
    <p:sldId id="294" r:id="rId4"/>
    <p:sldId id="310" r:id="rId5"/>
    <p:sldId id="311" r:id="rId6"/>
    <p:sldId id="257" r:id="rId7"/>
    <p:sldId id="312" r:id="rId8"/>
    <p:sldId id="259" r:id="rId9"/>
    <p:sldId id="260" r:id="rId10"/>
    <p:sldId id="293" r:id="rId11"/>
    <p:sldId id="292" r:id="rId12"/>
    <p:sldId id="291" r:id="rId13"/>
    <p:sldId id="261" r:id="rId14"/>
    <p:sldId id="262" r:id="rId15"/>
    <p:sldId id="300" r:id="rId16"/>
    <p:sldId id="297" r:id="rId17"/>
    <p:sldId id="298" r:id="rId18"/>
    <p:sldId id="299" r:id="rId19"/>
    <p:sldId id="306" r:id="rId20"/>
    <p:sldId id="263" r:id="rId21"/>
    <p:sldId id="264" r:id="rId22"/>
    <p:sldId id="265" r:id="rId23"/>
    <p:sldId id="266" r:id="rId24"/>
    <p:sldId id="295" r:id="rId25"/>
    <p:sldId id="296" r:id="rId26"/>
    <p:sldId id="307" r:id="rId27"/>
    <p:sldId id="267" r:id="rId28"/>
    <p:sldId id="268" r:id="rId29"/>
    <p:sldId id="269" r:id="rId30"/>
    <p:sldId id="270" r:id="rId31"/>
    <p:sldId id="271" r:id="rId32"/>
    <p:sldId id="272" r:id="rId33"/>
    <p:sldId id="273" r:id="rId34"/>
    <p:sldId id="274" r:id="rId35"/>
    <p:sldId id="275" r:id="rId36"/>
    <p:sldId id="276" r:id="rId37"/>
    <p:sldId id="308" r:id="rId38"/>
    <p:sldId id="277" r:id="rId39"/>
    <p:sldId id="278" r:id="rId40"/>
    <p:sldId id="281" r:id="rId41"/>
    <p:sldId id="286" r:id="rId42"/>
    <p:sldId id="282" r:id="rId43"/>
    <p:sldId id="287" r:id="rId44"/>
    <p:sldId id="283" r:id="rId45"/>
    <p:sldId id="288" r:id="rId46"/>
    <p:sldId id="284" r:id="rId47"/>
    <p:sldId id="289" r:id="rId48"/>
    <p:sldId id="285" r:id="rId49"/>
    <p:sldId id="290" r:id="rId50"/>
    <p:sldId id="301" r:id="rId51"/>
    <p:sldId id="302" r:id="rId52"/>
    <p:sldId id="303" r:id="rId53"/>
    <p:sldId id="304" r:id="rId54"/>
    <p:sldId id="305"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72"/>
    <p:restoredTop sz="94648"/>
  </p:normalViewPr>
  <p:slideViewPr>
    <p:cSldViewPr snapToGrid="0">
      <p:cViewPr varScale="1">
        <p:scale>
          <a:sx n="49" d="100"/>
          <a:sy n="49" d="100"/>
        </p:scale>
        <p:origin x="72" y="1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F3BD3-676B-4DAB-8BD4-551B0248DE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EA0166-CA14-45E9-8EB3-A856FAC632A1}">
      <dgm:prSet/>
      <dgm:spPr/>
      <dgm:t>
        <a:bodyPr/>
        <a:lstStyle/>
        <a:p>
          <a:r>
            <a:rPr lang="en-GB" b="1"/>
            <a:t>What It Measures</a:t>
          </a:r>
          <a:r>
            <a:rPr lang="en-GB"/>
            <a:t>:</a:t>
          </a:r>
          <a:endParaRPr lang="en-US"/>
        </a:p>
      </dgm:t>
    </dgm:pt>
    <dgm:pt modelId="{3278331A-9CE7-4019-BBB1-45CBD4C85907}" type="parTrans" cxnId="{915044E5-8EB2-4525-943D-5AE8C4229B7C}">
      <dgm:prSet/>
      <dgm:spPr/>
      <dgm:t>
        <a:bodyPr/>
        <a:lstStyle/>
        <a:p>
          <a:endParaRPr lang="en-US"/>
        </a:p>
      </dgm:t>
    </dgm:pt>
    <dgm:pt modelId="{687DFC18-E9E4-42C4-A5BC-61DFBEEBA46E}" type="sibTrans" cxnId="{915044E5-8EB2-4525-943D-5AE8C4229B7C}">
      <dgm:prSet/>
      <dgm:spPr/>
      <dgm:t>
        <a:bodyPr/>
        <a:lstStyle/>
        <a:p>
          <a:endParaRPr lang="en-US"/>
        </a:p>
      </dgm:t>
    </dgm:pt>
    <dgm:pt modelId="{EEAC00D3-1409-41C0-BCAB-19825E9C6087}">
      <dgm:prSet/>
      <dgm:spPr/>
      <dgm:t>
        <a:bodyPr/>
        <a:lstStyle/>
        <a:p>
          <a:r>
            <a:rPr lang="en-GB"/>
            <a:t>The ALSAQ-40 focuses on the impact of ALS on quality of life, particularly from the patient’s perspective.</a:t>
          </a:r>
          <a:endParaRPr lang="en-US"/>
        </a:p>
      </dgm:t>
    </dgm:pt>
    <dgm:pt modelId="{1AAAA0DE-FC35-4D4E-8401-F27B46345132}" type="parTrans" cxnId="{230ECA60-72DB-4BA6-A4C1-C65666CE35CC}">
      <dgm:prSet/>
      <dgm:spPr/>
      <dgm:t>
        <a:bodyPr/>
        <a:lstStyle/>
        <a:p>
          <a:endParaRPr lang="en-US"/>
        </a:p>
      </dgm:t>
    </dgm:pt>
    <dgm:pt modelId="{9303D27F-FBDF-4C23-A6A1-8951D827A5ED}" type="sibTrans" cxnId="{230ECA60-72DB-4BA6-A4C1-C65666CE35CC}">
      <dgm:prSet/>
      <dgm:spPr/>
      <dgm:t>
        <a:bodyPr/>
        <a:lstStyle/>
        <a:p>
          <a:endParaRPr lang="en-US"/>
        </a:p>
      </dgm:t>
    </dgm:pt>
    <dgm:pt modelId="{94C75162-AAED-463F-8B2D-D56C6467780F}">
      <dgm:prSet/>
      <dgm:spPr/>
      <dgm:t>
        <a:bodyPr/>
        <a:lstStyle/>
        <a:p>
          <a:r>
            <a:rPr lang="en-GB" b="1"/>
            <a:t>Items/Domains</a:t>
          </a:r>
          <a:r>
            <a:rPr lang="en-GB"/>
            <a:t>:</a:t>
          </a:r>
          <a:endParaRPr lang="en-US"/>
        </a:p>
      </dgm:t>
    </dgm:pt>
    <dgm:pt modelId="{BAD984D9-E0E4-4846-9C6A-C04FF377793D}" type="parTrans" cxnId="{8DBEAB55-0006-40CE-BE1B-863E0524D8AC}">
      <dgm:prSet/>
      <dgm:spPr/>
      <dgm:t>
        <a:bodyPr/>
        <a:lstStyle/>
        <a:p>
          <a:endParaRPr lang="en-US"/>
        </a:p>
      </dgm:t>
    </dgm:pt>
    <dgm:pt modelId="{30D78264-8B80-4842-8AAA-AB44837BAE8C}" type="sibTrans" cxnId="{8DBEAB55-0006-40CE-BE1B-863E0524D8AC}">
      <dgm:prSet/>
      <dgm:spPr/>
      <dgm:t>
        <a:bodyPr/>
        <a:lstStyle/>
        <a:p>
          <a:endParaRPr lang="en-US"/>
        </a:p>
      </dgm:t>
    </dgm:pt>
    <dgm:pt modelId="{7DF00A1D-3B19-45CD-8C07-C6514BC0C73A}">
      <dgm:prSet/>
      <dgm:spPr/>
      <dgm:t>
        <a:bodyPr/>
        <a:lstStyle/>
        <a:p>
          <a:r>
            <a:rPr lang="en-GB"/>
            <a:t>It contains 40 items across five domains: physical mobility, daily activities, eating and drinking, communication, and emotional functioning.</a:t>
          </a:r>
          <a:endParaRPr lang="en-US"/>
        </a:p>
      </dgm:t>
    </dgm:pt>
    <dgm:pt modelId="{703FFD5C-760E-4F76-8070-6E2C43F35A74}" type="parTrans" cxnId="{61384AB4-A124-4BBC-A281-EA1FD0A00621}">
      <dgm:prSet/>
      <dgm:spPr/>
      <dgm:t>
        <a:bodyPr/>
        <a:lstStyle/>
        <a:p>
          <a:endParaRPr lang="en-US"/>
        </a:p>
      </dgm:t>
    </dgm:pt>
    <dgm:pt modelId="{4B91745F-14BC-4861-B9FD-C7A272C317E4}" type="sibTrans" cxnId="{61384AB4-A124-4BBC-A281-EA1FD0A00621}">
      <dgm:prSet/>
      <dgm:spPr/>
      <dgm:t>
        <a:bodyPr/>
        <a:lstStyle/>
        <a:p>
          <a:endParaRPr lang="en-US"/>
        </a:p>
      </dgm:t>
    </dgm:pt>
    <dgm:pt modelId="{F646C351-16A2-410D-87CC-FFB01801003E}">
      <dgm:prSet/>
      <dgm:spPr/>
      <dgm:t>
        <a:bodyPr/>
        <a:lstStyle/>
        <a:p>
          <a:r>
            <a:rPr lang="en-GB" b="1"/>
            <a:t>Administration</a:t>
          </a:r>
          <a:r>
            <a:rPr lang="en-GB"/>
            <a:t>:</a:t>
          </a:r>
          <a:endParaRPr lang="en-US"/>
        </a:p>
      </dgm:t>
    </dgm:pt>
    <dgm:pt modelId="{2A50722D-D3DA-4418-BDD1-E9B1DFCD4937}" type="parTrans" cxnId="{9BB79A5F-36F5-404E-B3EE-89520B64F75C}">
      <dgm:prSet/>
      <dgm:spPr/>
      <dgm:t>
        <a:bodyPr/>
        <a:lstStyle/>
        <a:p>
          <a:endParaRPr lang="en-US"/>
        </a:p>
      </dgm:t>
    </dgm:pt>
    <dgm:pt modelId="{62A26ECE-1E09-451F-BD4F-AA3DBE913416}" type="sibTrans" cxnId="{9BB79A5F-36F5-404E-B3EE-89520B64F75C}">
      <dgm:prSet/>
      <dgm:spPr/>
      <dgm:t>
        <a:bodyPr/>
        <a:lstStyle/>
        <a:p>
          <a:endParaRPr lang="en-US"/>
        </a:p>
      </dgm:t>
    </dgm:pt>
    <dgm:pt modelId="{966BF299-E558-4182-95F2-063E95FC6F70}">
      <dgm:prSet/>
      <dgm:spPr/>
      <dgm:t>
        <a:bodyPr/>
        <a:lstStyle/>
        <a:p>
          <a:r>
            <a:rPr lang="en-GB"/>
            <a:t>The questionnaire is self-administered by the patient, making it suitable for use at home or in clinical settings.</a:t>
          </a:r>
          <a:endParaRPr lang="en-US"/>
        </a:p>
      </dgm:t>
    </dgm:pt>
    <dgm:pt modelId="{65B2871B-3745-4DA5-A5B7-FF730989A20A}" type="parTrans" cxnId="{FF1A6994-05A0-4435-B807-E0EC9AC014B2}">
      <dgm:prSet/>
      <dgm:spPr/>
      <dgm:t>
        <a:bodyPr/>
        <a:lstStyle/>
        <a:p>
          <a:endParaRPr lang="en-US"/>
        </a:p>
      </dgm:t>
    </dgm:pt>
    <dgm:pt modelId="{75C60ED9-57C3-40C6-8D76-B058720DCC25}" type="sibTrans" cxnId="{FF1A6994-05A0-4435-B807-E0EC9AC014B2}">
      <dgm:prSet/>
      <dgm:spPr/>
      <dgm:t>
        <a:bodyPr/>
        <a:lstStyle/>
        <a:p>
          <a:endParaRPr lang="en-US"/>
        </a:p>
      </dgm:t>
    </dgm:pt>
    <dgm:pt modelId="{9E68B40A-0FAE-420B-ADD8-1463BF61B2C2}">
      <dgm:prSet/>
      <dgm:spPr/>
      <dgm:t>
        <a:bodyPr/>
        <a:lstStyle/>
        <a:p>
          <a:r>
            <a:rPr lang="en-GB" b="1"/>
            <a:t>Scoring</a:t>
          </a:r>
          <a:r>
            <a:rPr lang="en-GB"/>
            <a:t>:</a:t>
          </a:r>
          <a:endParaRPr lang="en-US"/>
        </a:p>
      </dgm:t>
    </dgm:pt>
    <dgm:pt modelId="{AD9BA4CF-365B-4F8D-8223-5D013FF6A084}" type="parTrans" cxnId="{ABD023C3-84AB-4A27-BF67-E767EF1DAEB5}">
      <dgm:prSet/>
      <dgm:spPr/>
      <dgm:t>
        <a:bodyPr/>
        <a:lstStyle/>
        <a:p>
          <a:endParaRPr lang="en-US"/>
        </a:p>
      </dgm:t>
    </dgm:pt>
    <dgm:pt modelId="{12E53B2F-8E63-4F84-8A9C-035060722648}" type="sibTrans" cxnId="{ABD023C3-84AB-4A27-BF67-E767EF1DAEB5}">
      <dgm:prSet/>
      <dgm:spPr/>
      <dgm:t>
        <a:bodyPr/>
        <a:lstStyle/>
        <a:p>
          <a:endParaRPr lang="en-US"/>
        </a:p>
      </dgm:t>
    </dgm:pt>
    <dgm:pt modelId="{3E5E6111-5D84-45D7-9BEF-DD3335C5760A}">
      <dgm:prSet/>
      <dgm:spPr/>
      <dgm:t>
        <a:bodyPr/>
        <a:lstStyle/>
        <a:p>
          <a:r>
            <a:rPr lang="en-GB"/>
            <a:t>Each item is rated on a Likert scale, and scores for each domain are calculated to assess the overall quality of life. Higher scores indicate greater impairment.</a:t>
          </a:r>
          <a:endParaRPr lang="en-US"/>
        </a:p>
      </dgm:t>
    </dgm:pt>
    <dgm:pt modelId="{1A30A404-2D19-4029-A227-B9E3FC5A77BB}" type="parTrans" cxnId="{178F9359-AA7F-4092-8CC2-FBA84FA0720F}">
      <dgm:prSet/>
      <dgm:spPr/>
      <dgm:t>
        <a:bodyPr/>
        <a:lstStyle/>
        <a:p>
          <a:endParaRPr lang="en-US"/>
        </a:p>
      </dgm:t>
    </dgm:pt>
    <dgm:pt modelId="{BDFA7AB2-17BC-4E6E-915A-7113F8CF97F2}" type="sibTrans" cxnId="{178F9359-AA7F-4092-8CC2-FBA84FA0720F}">
      <dgm:prSet/>
      <dgm:spPr/>
      <dgm:t>
        <a:bodyPr/>
        <a:lstStyle/>
        <a:p>
          <a:endParaRPr lang="en-US"/>
        </a:p>
      </dgm:t>
    </dgm:pt>
    <dgm:pt modelId="{59A707D1-5324-4502-B93A-C230AEF256F5}" type="pres">
      <dgm:prSet presAssocID="{4E4F3BD3-676B-4DAB-8BD4-551B0248DECB}" presName="root" presStyleCnt="0">
        <dgm:presLayoutVars>
          <dgm:dir/>
          <dgm:resizeHandles val="exact"/>
        </dgm:presLayoutVars>
      </dgm:prSet>
      <dgm:spPr/>
    </dgm:pt>
    <dgm:pt modelId="{C085E67C-91D8-4C1C-A22C-45B8AA618F1E}" type="pres">
      <dgm:prSet presAssocID="{67EA0166-CA14-45E9-8EB3-A856FAC632A1}" presName="compNode" presStyleCnt="0"/>
      <dgm:spPr/>
    </dgm:pt>
    <dgm:pt modelId="{49BEDA0E-46CF-4B84-B8E2-B832274C68B1}" type="pres">
      <dgm:prSet presAssocID="{67EA0166-CA14-45E9-8EB3-A856FAC632A1}" presName="bgRect" presStyleLbl="bgShp" presStyleIdx="0" presStyleCnt="4"/>
      <dgm:spPr/>
    </dgm:pt>
    <dgm:pt modelId="{4AF32273-3515-4FBF-9066-2492CFF61236}" type="pres">
      <dgm:prSet presAssocID="{67EA0166-CA14-45E9-8EB3-A856FAC632A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DE57FAE-B104-49E6-8F9E-409701AE25D8}" type="pres">
      <dgm:prSet presAssocID="{67EA0166-CA14-45E9-8EB3-A856FAC632A1}" presName="spaceRect" presStyleCnt="0"/>
      <dgm:spPr/>
    </dgm:pt>
    <dgm:pt modelId="{BC4D9D01-D637-446C-9EE7-0F3E9BDD2DDF}" type="pres">
      <dgm:prSet presAssocID="{67EA0166-CA14-45E9-8EB3-A856FAC632A1}" presName="parTx" presStyleLbl="revTx" presStyleIdx="0" presStyleCnt="8">
        <dgm:presLayoutVars>
          <dgm:chMax val="0"/>
          <dgm:chPref val="0"/>
        </dgm:presLayoutVars>
      </dgm:prSet>
      <dgm:spPr/>
    </dgm:pt>
    <dgm:pt modelId="{DC514E4E-8814-42A8-924C-DE8407118424}" type="pres">
      <dgm:prSet presAssocID="{67EA0166-CA14-45E9-8EB3-A856FAC632A1}" presName="desTx" presStyleLbl="revTx" presStyleIdx="1" presStyleCnt="8">
        <dgm:presLayoutVars/>
      </dgm:prSet>
      <dgm:spPr/>
    </dgm:pt>
    <dgm:pt modelId="{C1136D15-05F0-4255-B4D3-2B310698AA96}" type="pres">
      <dgm:prSet presAssocID="{687DFC18-E9E4-42C4-A5BC-61DFBEEBA46E}" presName="sibTrans" presStyleCnt="0"/>
      <dgm:spPr/>
    </dgm:pt>
    <dgm:pt modelId="{2A164202-3D60-473D-8209-D0581D14EAEB}" type="pres">
      <dgm:prSet presAssocID="{94C75162-AAED-463F-8B2D-D56C6467780F}" presName="compNode" presStyleCnt="0"/>
      <dgm:spPr/>
    </dgm:pt>
    <dgm:pt modelId="{270C459C-7E66-4A20-8BED-5FDA9D4C00CC}" type="pres">
      <dgm:prSet presAssocID="{94C75162-AAED-463F-8B2D-D56C6467780F}" presName="bgRect" presStyleLbl="bgShp" presStyleIdx="1" presStyleCnt="4"/>
      <dgm:spPr/>
    </dgm:pt>
    <dgm:pt modelId="{A6F2FC1C-FB44-410C-9BB2-A74D211C795A}" type="pres">
      <dgm:prSet presAssocID="{94C75162-AAED-463F-8B2D-D56C646778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4C0A9959-20EB-4E30-A112-74B851C732D3}" type="pres">
      <dgm:prSet presAssocID="{94C75162-AAED-463F-8B2D-D56C6467780F}" presName="spaceRect" presStyleCnt="0"/>
      <dgm:spPr/>
    </dgm:pt>
    <dgm:pt modelId="{3DB1526E-E271-43B8-AEE8-34CCC64780D4}" type="pres">
      <dgm:prSet presAssocID="{94C75162-AAED-463F-8B2D-D56C6467780F}" presName="parTx" presStyleLbl="revTx" presStyleIdx="2" presStyleCnt="8">
        <dgm:presLayoutVars>
          <dgm:chMax val="0"/>
          <dgm:chPref val="0"/>
        </dgm:presLayoutVars>
      </dgm:prSet>
      <dgm:spPr/>
    </dgm:pt>
    <dgm:pt modelId="{0EAD06D9-8CDB-462E-B06A-9C876547104D}" type="pres">
      <dgm:prSet presAssocID="{94C75162-AAED-463F-8B2D-D56C6467780F}" presName="desTx" presStyleLbl="revTx" presStyleIdx="3" presStyleCnt="8">
        <dgm:presLayoutVars/>
      </dgm:prSet>
      <dgm:spPr/>
    </dgm:pt>
    <dgm:pt modelId="{1D3EAC39-950E-4822-A081-A861141DD553}" type="pres">
      <dgm:prSet presAssocID="{30D78264-8B80-4842-8AAA-AB44837BAE8C}" presName="sibTrans" presStyleCnt="0"/>
      <dgm:spPr/>
    </dgm:pt>
    <dgm:pt modelId="{22E2A7C5-5B12-4D84-8D68-52742C307FA9}" type="pres">
      <dgm:prSet presAssocID="{F646C351-16A2-410D-87CC-FFB01801003E}" presName="compNode" presStyleCnt="0"/>
      <dgm:spPr/>
    </dgm:pt>
    <dgm:pt modelId="{7A4B91FC-A3BA-485F-8A49-14D7045E9050}" type="pres">
      <dgm:prSet presAssocID="{F646C351-16A2-410D-87CC-FFB01801003E}" presName="bgRect" presStyleLbl="bgShp" presStyleIdx="2" presStyleCnt="4"/>
      <dgm:spPr/>
    </dgm:pt>
    <dgm:pt modelId="{43ADFF7A-2CFC-4BB5-B5C8-F3ABAE523441}" type="pres">
      <dgm:prSet presAssocID="{F646C351-16A2-410D-87CC-FFB0180100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8BF04D09-830B-48AC-9D67-75B6E6F13AAD}" type="pres">
      <dgm:prSet presAssocID="{F646C351-16A2-410D-87CC-FFB01801003E}" presName="spaceRect" presStyleCnt="0"/>
      <dgm:spPr/>
    </dgm:pt>
    <dgm:pt modelId="{B73C58B3-D3B0-4DDE-8DD2-63CFF5AC72C6}" type="pres">
      <dgm:prSet presAssocID="{F646C351-16A2-410D-87CC-FFB01801003E}" presName="parTx" presStyleLbl="revTx" presStyleIdx="4" presStyleCnt="8">
        <dgm:presLayoutVars>
          <dgm:chMax val="0"/>
          <dgm:chPref val="0"/>
        </dgm:presLayoutVars>
      </dgm:prSet>
      <dgm:spPr/>
    </dgm:pt>
    <dgm:pt modelId="{20F8281A-BCC9-4707-8F03-45A7BED363AD}" type="pres">
      <dgm:prSet presAssocID="{F646C351-16A2-410D-87CC-FFB01801003E}" presName="desTx" presStyleLbl="revTx" presStyleIdx="5" presStyleCnt="8">
        <dgm:presLayoutVars/>
      </dgm:prSet>
      <dgm:spPr/>
    </dgm:pt>
    <dgm:pt modelId="{6FCCB35D-DBB8-43C2-9358-616292E7C4DA}" type="pres">
      <dgm:prSet presAssocID="{62A26ECE-1E09-451F-BD4F-AA3DBE913416}" presName="sibTrans" presStyleCnt="0"/>
      <dgm:spPr/>
    </dgm:pt>
    <dgm:pt modelId="{DDA85E84-958C-4B63-8117-699CE1C3B168}" type="pres">
      <dgm:prSet presAssocID="{9E68B40A-0FAE-420B-ADD8-1463BF61B2C2}" presName="compNode" presStyleCnt="0"/>
      <dgm:spPr/>
    </dgm:pt>
    <dgm:pt modelId="{AC6B0CB9-7BD5-4E0C-92CF-0056F99E1EBD}" type="pres">
      <dgm:prSet presAssocID="{9E68B40A-0FAE-420B-ADD8-1463BF61B2C2}" presName="bgRect" presStyleLbl="bgShp" presStyleIdx="3" presStyleCnt="4"/>
      <dgm:spPr/>
    </dgm:pt>
    <dgm:pt modelId="{D50095B0-C27D-4807-8F3B-18037A0B1AC8}" type="pres">
      <dgm:prSet presAssocID="{9E68B40A-0FAE-420B-ADD8-1463BF61B2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13B266B3-3300-4E31-8EA0-1B4ECDF03624}" type="pres">
      <dgm:prSet presAssocID="{9E68B40A-0FAE-420B-ADD8-1463BF61B2C2}" presName="spaceRect" presStyleCnt="0"/>
      <dgm:spPr/>
    </dgm:pt>
    <dgm:pt modelId="{6F55D13A-DAE5-4C4F-97A1-9D242242C6F1}" type="pres">
      <dgm:prSet presAssocID="{9E68B40A-0FAE-420B-ADD8-1463BF61B2C2}" presName="parTx" presStyleLbl="revTx" presStyleIdx="6" presStyleCnt="8">
        <dgm:presLayoutVars>
          <dgm:chMax val="0"/>
          <dgm:chPref val="0"/>
        </dgm:presLayoutVars>
      </dgm:prSet>
      <dgm:spPr/>
    </dgm:pt>
    <dgm:pt modelId="{26BE6165-388D-49D4-901E-B6C62671D35E}" type="pres">
      <dgm:prSet presAssocID="{9E68B40A-0FAE-420B-ADD8-1463BF61B2C2}" presName="desTx" presStyleLbl="revTx" presStyleIdx="7" presStyleCnt="8">
        <dgm:presLayoutVars/>
      </dgm:prSet>
      <dgm:spPr/>
    </dgm:pt>
  </dgm:ptLst>
  <dgm:cxnLst>
    <dgm:cxn modelId="{78E9190A-7B7B-431B-8786-E8F11D1971F7}" type="presOf" srcId="{3E5E6111-5D84-45D7-9BEF-DD3335C5760A}" destId="{26BE6165-388D-49D4-901E-B6C62671D35E}" srcOrd="0" destOrd="0" presId="urn:microsoft.com/office/officeart/2018/2/layout/IconVerticalSolidList"/>
    <dgm:cxn modelId="{1D79670B-1977-4613-8CD9-2226F76644A0}" type="presOf" srcId="{F646C351-16A2-410D-87CC-FFB01801003E}" destId="{B73C58B3-D3B0-4DDE-8DD2-63CFF5AC72C6}" srcOrd="0" destOrd="0" presId="urn:microsoft.com/office/officeart/2018/2/layout/IconVerticalSolidList"/>
    <dgm:cxn modelId="{9BB79A5F-36F5-404E-B3EE-89520B64F75C}" srcId="{4E4F3BD3-676B-4DAB-8BD4-551B0248DECB}" destId="{F646C351-16A2-410D-87CC-FFB01801003E}" srcOrd="2" destOrd="0" parTransId="{2A50722D-D3DA-4418-BDD1-E9B1DFCD4937}" sibTransId="{62A26ECE-1E09-451F-BD4F-AA3DBE913416}"/>
    <dgm:cxn modelId="{230ECA60-72DB-4BA6-A4C1-C65666CE35CC}" srcId="{67EA0166-CA14-45E9-8EB3-A856FAC632A1}" destId="{EEAC00D3-1409-41C0-BCAB-19825E9C6087}" srcOrd="0" destOrd="0" parTransId="{1AAAA0DE-FC35-4D4E-8401-F27B46345132}" sibTransId="{9303D27F-FBDF-4C23-A6A1-8951D827A5ED}"/>
    <dgm:cxn modelId="{5300D86D-5233-4EE1-A891-EFFCF9ACE340}" type="presOf" srcId="{966BF299-E558-4182-95F2-063E95FC6F70}" destId="{20F8281A-BCC9-4707-8F03-45A7BED363AD}" srcOrd="0" destOrd="0" presId="urn:microsoft.com/office/officeart/2018/2/layout/IconVerticalSolidList"/>
    <dgm:cxn modelId="{8DBEAB55-0006-40CE-BE1B-863E0524D8AC}" srcId="{4E4F3BD3-676B-4DAB-8BD4-551B0248DECB}" destId="{94C75162-AAED-463F-8B2D-D56C6467780F}" srcOrd="1" destOrd="0" parTransId="{BAD984D9-E0E4-4846-9C6A-C04FF377793D}" sibTransId="{30D78264-8B80-4842-8AAA-AB44837BAE8C}"/>
    <dgm:cxn modelId="{E91C0859-C48E-4F47-AD80-0C10883448C4}" type="presOf" srcId="{9E68B40A-0FAE-420B-ADD8-1463BF61B2C2}" destId="{6F55D13A-DAE5-4C4F-97A1-9D242242C6F1}" srcOrd="0" destOrd="0" presId="urn:microsoft.com/office/officeart/2018/2/layout/IconVerticalSolidList"/>
    <dgm:cxn modelId="{178F9359-AA7F-4092-8CC2-FBA84FA0720F}" srcId="{9E68B40A-0FAE-420B-ADD8-1463BF61B2C2}" destId="{3E5E6111-5D84-45D7-9BEF-DD3335C5760A}" srcOrd="0" destOrd="0" parTransId="{1A30A404-2D19-4029-A227-B9E3FC5A77BB}" sibTransId="{BDFA7AB2-17BC-4E6E-915A-7113F8CF97F2}"/>
    <dgm:cxn modelId="{FF1A6994-05A0-4435-B807-E0EC9AC014B2}" srcId="{F646C351-16A2-410D-87CC-FFB01801003E}" destId="{966BF299-E558-4182-95F2-063E95FC6F70}" srcOrd="0" destOrd="0" parTransId="{65B2871B-3745-4DA5-A5B7-FF730989A20A}" sibTransId="{75C60ED9-57C3-40C6-8D76-B058720DCC25}"/>
    <dgm:cxn modelId="{914B1D97-E754-43E4-B172-AB05D0E18414}" type="presOf" srcId="{67EA0166-CA14-45E9-8EB3-A856FAC632A1}" destId="{BC4D9D01-D637-446C-9EE7-0F3E9BDD2DDF}" srcOrd="0" destOrd="0" presId="urn:microsoft.com/office/officeart/2018/2/layout/IconVerticalSolidList"/>
    <dgm:cxn modelId="{61384AB4-A124-4BBC-A281-EA1FD0A00621}" srcId="{94C75162-AAED-463F-8B2D-D56C6467780F}" destId="{7DF00A1D-3B19-45CD-8C07-C6514BC0C73A}" srcOrd="0" destOrd="0" parTransId="{703FFD5C-760E-4F76-8070-6E2C43F35A74}" sibTransId="{4B91745F-14BC-4861-B9FD-C7A272C317E4}"/>
    <dgm:cxn modelId="{ABD023C3-84AB-4A27-BF67-E767EF1DAEB5}" srcId="{4E4F3BD3-676B-4DAB-8BD4-551B0248DECB}" destId="{9E68B40A-0FAE-420B-ADD8-1463BF61B2C2}" srcOrd="3" destOrd="0" parTransId="{AD9BA4CF-365B-4F8D-8223-5D013FF6A084}" sibTransId="{12E53B2F-8E63-4F84-8A9C-035060722648}"/>
    <dgm:cxn modelId="{073914DC-FEEB-4B63-8320-21B4D3A810EF}" type="presOf" srcId="{7DF00A1D-3B19-45CD-8C07-C6514BC0C73A}" destId="{0EAD06D9-8CDB-462E-B06A-9C876547104D}" srcOrd="0" destOrd="0" presId="urn:microsoft.com/office/officeart/2018/2/layout/IconVerticalSolidList"/>
    <dgm:cxn modelId="{521179E1-BC7E-47D5-97D8-28DCFCE69EEC}" type="presOf" srcId="{94C75162-AAED-463F-8B2D-D56C6467780F}" destId="{3DB1526E-E271-43B8-AEE8-34CCC64780D4}" srcOrd="0" destOrd="0" presId="urn:microsoft.com/office/officeart/2018/2/layout/IconVerticalSolidList"/>
    <dgm:cxn modelId="{915044E5-8EB2-4525-943D-5AE8C4229B7C}" srcId="{4E4F3BD3-676B-4DAB-8BD4-551B0248DECB}" destId="{67EA0166-CA14-45E9-8EB3-A856FAC632A1}" srcOrd="0" destOrd="0" parTransId="{3278331A-9CE7-4019-BBB1-45CBD4C85907}" sibTransId="{687DFC18-E9E4-42C4-A5BC-61DFBEEBA46E}"/>
    <dgm:cxn modelId="{ADB86CF0-AB52-4A39-B668-2908DDC7BB9F}" type="presOf" srcId="{EEAC00D3-1409-41C0-BCAB-19825E9C6087}" destId="{DC514E4E-8814-42A8-924C-DE8407118424}" srcOrd="0" destOrd="0" presId="urn:microsoft.com/office/officeart/2018/2/layout/IconVerticalSolidList"/>
    <dgm:cxn modelId="{153C64F8-646E-41AE-A456-4BD0CDADD5AD}" type="presOf" srcId="{4E4F3BD3-676B-4DAB-8BD4-551B0248DECB}" destId="{59A707D1-5324-4502-B93A-C230AEF256F5}" srcOrd="0" destOrd="0" presId="urn:microsoft.com/office/officeart/2018/2/layout/IconVerticalSolidList"/>
    <dgm:cxn modelId="{3ADE9555-BCD7-45D2-BB95-763100DB960C}" type="presParOf" srcId="{59A707D1-5324-4502-B93A-C230AEF256F5}" destId="{C085E67C-91D8-4C1C-A22C-45B8AA618F1E}" srcOrd="0" destOrd="0" presId="urn:microsoft.com/office/officeart/2018/2/layout/IconVerticalSolidList"/>
    <dgm:cxn modelId="{671AA1DD-BA0B-4E12-A296-AA56050699EC}" type="presParOf" srcId="{C085E67C-91D8-4C1C-A22C-45B8AA618F1E}" destId="{49BEDA0E-46CF-4B84-B8E2-B832274C68B1}" srcOrd="0" destOrd="0" presId="urn:microsoft.com/office/officeart/2018/2/layout/IconVerticalSolidList"/>
    <dgm:cxn modelId="{4FC572B2-E2CC-433E-8081-22F9DC47CAFD}" type="presParOf" srcId="{C085E67C-91D8-4C1C-A22C-45B8AA618F1E}" destId="{4AF32273-3515-4FBF-9066-2492CFF61236}" srcOrd="1" destOrd="0" presId="urn:microsoft.com/office/officeart/2018/2/layout/IconVerticalSolidList"/>
    <dgm:cxn modelId="{82701125-AF9A-4555-87EC-68E9E646E316}" type="presParOf" srcId="{C085E67C-91D8-4C1C-A22C-45B8AA618F1E}" destId="{6DE57FAE-B104-49E6-8F9E-409701AE25D8}" srcOrd="2" destOrd="0" presId="urn:microsoft.com/office/officeart/2018/2/layout/IconVerticalSolidList"/>
    <dgm:cxn modelId="{44289049-195D-42DB-B916-4B20E9C652D6}" type="presParOf" srcId="{C085E67C-91D8-4C1C-A22C-45B8AA618F1E}" destId="{BC4D9D01-D637-446C-9EE7-0F3E9BDD2DDF}" srcOrd="3" destOrd="0" presId="urn:microsoft.com/office/officeart/2018/2/layout/IconVerticalSolidList"/>
    <dgm:cxn modelId="{42B73F74-E679-41FC-BFA8-E56B3AB41BF9}" type="presParOf" srcId="{C085E67C-91D8-4C1C-A22C-45B8AA618F1E}" destId="{DC514E4E-8814-42A8-924C-DE8407118424}" srcOrd="4" destOrd="0" presId="urn:microsoft.com/office/officeart/2018/2/layout/IconVerticalSolidList"/>
    <dgm:cxn modelId="{DB68D86F-28B1-4CE3-82D7-A0C834A92785}" type="presParOf" srcId="{59A707D1-5324-4502-B93A-C230AEF256F5}" destId="{C1136D15-05F0-4255-B4D3-2B310698AA96}" srcOrd="1" destOrd="0" presId="urn:microsoft.com/office/officeart/2018/2/layout/IconVerticalSolidList"/>
    <dgm:cxn modelId="{F7BD9B29-CE67-429B-AC08-76E7A6F6BB44}" type="presParOf" srcId="{59A707D1-5324-4502-B93A-C230AEF256F5}" destId="{2A164202-3D60-473D-8209-D0581D14EAEB}" srcOrd="2" destOrd="0" presId="urn:microsoft.com/office/officeart/2018/2/layout/IconVerticalSolidList"/>
    <dgm:cxn modelId="{87634C43-DB1A-4E81-80AB-CC64D8766403}" type="presParOf" srcId="{2A164202-3D60-473D-8209-D0581D14EAEB}" destId="{270C459C-7E66-4A20-8BED-5FDA9D4C00CC}" srcOrd="0" destOrd="0" presId="urn:microsoft.com/office/officeart/2018/2/layout/IconVerticalSolidList"/>
    <dgm:cxn modelId="{C3126F67-16B9-4F34-8B23-B814B79401A2}" type="presParOf" srcId="{2A164202-3D60-473D-8209-D0581D14EAEB}" destId="{A6F2FC1C-FB44-410C-9BB2-A74D211C795A}" srcOrd="1" destOrd="0" presId="urn:microsoft.com/office/officeart/2018/2/layout/IconVerticalSolidList"/>
    <dgm:cxn modelId="{93FB1589-F173-4EE2-9445-C526AB3D6C78}" type="presParOf" srcId="{2A164202-3D60-473D-8209-D0581D14EAEB}" destId="{4C0A9959-20EB-4E30-A112-74B851C732D3}" srcOrd="2" destOrd="0" presId="urn:microsoft.com/office/officeart/2018/2/layout/IconVerticalSolidList"/>
    <dgm:cxn modelId="{64E46325-5952-420C-8729-2A796F16DE18}" type="presParOf" srcId="{2A164202-3D60-473D-8209-D0581D14EAEB}" destId="{3DB1526E-E271-43B8-AEE8-34CCC64780D4}" srcOrd="3" destOrd="0" presId="urn:microsoft.com/office/officeart/2018/2/layout/IconVerticalSolidList"/>
    <dgm:cxn modelId="{FDFB9465-0D46-4CF9-9CE3-FEC82D680A22}" type="presParOf" srcId="{2A164202-3D60-473D-8209-D0581D14EAEB}" destId="{0EAD06D9-8CDB-462E-B06A-9C876547104D}" srcOrd="4" destOrd="0" presId="urn:microsoft.com/office/officeart/2018/2/layout/IconVerticalSolidList"/>
    <dgm:cxn modelId="{275196A5-3417-4B7E-B8E6-8DE8C53BE6BB}" type="presParOf" srcId="{59A707D1-5324-4502-B93A-C230AEF256F5}" destId="{1D3EAC39-950E-4822-A081-A861141DD553}" srcOrd="3" destOrd="0" presId="urn:microsoft.com/office/officeart/2018/2/layout/IconVerticalSolidList"/>
    <dgm:cxn modelId="{56E6FEB8-14CB-4581-B58E-7DBD63E50678}" type="presParOf" srcId="{59A707D1-5324-4502-B93A-C230AEF256F5}" destId="{22E2A7C5-5B12-4D84-8D68-52742C307FA9}" srcOrd="4" destOrd="0" presId="urn:microsoft.com/office/officeart/2018/2/layout/IconVerticalSolidList"/>
    <dgm:cxn modelId="{A58B2AAA-3678-4E53-85B8-B147A7B60A42}" type="presParOf" srcId="{22E2A7C5-5B12-4D84-8D68-52742C307FA9}" destId="{7A4B91FC-A3BA-485F-8A49-14D7045E9050}" srcOrd="0" destOrd="0" presId="urn:microsoft.com/office/officeart/2018/2/layout/IconVerticalSolidList"/>
    <dgm:cxn modelId="{8E3D9914-7F6B-4358-8B77-C9FCB84F5AB2}" type="presParOf" srcId="{22E2A7C5-5B12-4D84-8D68-52742C307FA9}" destId="{43ADFF7A-2CFC-4BB5-B5C8-F3ABAE523441}" srcOrd="1" destOrd="0" presId="urn:microsoft.com/office/officeart/2018/2/layout/IconVerticalSolidList"/>
    <dgm:cxn modelId="{0AE1BC11-58FE-498F-B146-C63332C5FCAB}" type="presParOf" srcId="{22E2A7C5-5B12-4D84-8D68-52742C307FA9}" destId="{8BF04D09-830B-48AC-9D67-75B6E6F13AAD}" srcOrd="2" destOrd="0" presId="urn:microsoft.com/office/officeart/2018/2/layout/IconVerticalSolidList"/>
    <dgm:cxn modelId="{27A28682-08D1-43CC-A495-016A631B7C30}" type="presParOf" srcId="{22E2A7C5-5B12-4D84-8D68-52742C307FA9}" destId="{B73C58B3-D3B0-4DDE-8DD2-63CFF5AC72C6}" srcOrd="3" destOrd="0" presId="urn:microsoft.com/office/officeart/2018/2/layout/IconVerticalSolidList"/>
    <dgm:cxn modelId="{2923D6CD-2188-4496-BE0B-119E17D523FA}" type="presParOf" srcId="{22E2A7C5-5B12-4D84-8D68-52742C307FA9}" destId="{20F8281A-BCC9-4707-8F03-45A7BED363AD}" srcOrd="4" destOrd="0" presId="urn:microsoft.com/office/officeart/2018/2/layout/IconVerticalSolidList"/>
    <dgm:cxn modelId="{1F8C6004-BF10-4A6B-A74C-0057264D30DB}" type="presParOf" srcId="{59A707D1-5324-4502-B93A-C230AEF256F5}" destId="{6FCCB35D-DBB8-43C2-9358-616292E7C4DA}" srcOrd="5" destOrd="0" presId="urn:microsoft.com/office/officeart/2018/2/layout/IconVerticalSolidList"/>
    <dgm:cxn modelId="{54E384DF-E88C-445C-8914-A6CAB81E6D49}" type="presParOf" srcId="{59A707D1-5324-4502-B93A-C230AEF256F5}" destId="{DDA85E84-958C-4B63-8117-699CE1C3B168}" srcOrd="6" destOrd="0" presId="urn:microsoft.com/office/officeart/2018/2/layout/IconVerticalSolidList"/>
    <dgm:cxn modelId="{698D619B-6072-480E-9639-2A51F4DC5F05}" type="presParOf" srcId="{DDA85E84-958C-4B63-8117-699CE1C3B168}" destId="{AC6B0CB9-7BD5-4E0C-92CF-0056F99E1EBD}" srcOrd="0" destOrd="0" presId="urn:microsoft.com/office/officeart/2018/2/layout/IconVerticalSolidList"/>
    <dgm:cxn modelId="{1419954E-BCA7-4AC4-BD52-8203353801C1}" type="presParOf" srcId="{DDA85E84-958C-4B63-8117-699CE1C3B168}" destId="{D50095B0-C27D-4807-8F3B-18037A0B1AC8}" srcOrd="1" destOrd="0" presId="urn:microsoft.com/office/officeart/2018/2/layout/IconVerticalSolidList"/>
    <dgm:cxn modelId="{08120469-BEB6-4CFA-9819-1982A0DF8EC0}" type="presParOf" srcId="{DDA85E84-958C-4B63-8117-699CE1C3B168}" destId="{13B266B3-3300-4E31-8EA0-1B4ECDF03624}" srcOrd="2" destOrd="0" presId="urn:microsoft.com/office/officeart/2018/2/layout/IconVerticalSolidList"/>
    <dgm:cxn modelId="{AD27D892-9897-4356-A11B-88B1BDB8FDFA}" type="presParOf" srcId="{DDA85E84-958C-4B63-8117-699CE1C3B168}" destId="{6F55D13A-DAE5-4C4F-97A1-9D242242C6F1}" srcOrd="3" destOrd="0" presId="urn:microsoft.com/office/officeart/2018/2/layout/IconVerticalSolidList"/>
    <dgm:cxn modelId="{20A586CF-3C06-4207-B0A1-E6964D28E036}" type="presParOf" srcId="{DDA85E84-958C-4B63-8117-699CE1C3B168}" destId="{26BE6165-388D-49D4-901E-B6C62671D35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A6FE5-7946-47AA-956F-8339D565CC8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C8CB7CE-D1D5-4B50-9B82-C31627B49ED7}">
      <dgm:prSet/>
      <dgm:spPr/>
      <dgm:t>
        <a:bodyPr/>
        <a:lstStyle/>
        <a:p>
          <a:r>
            <a:rPr lang="en-GB" b="1"/>
            <a:t>What It Measures</a:t>
          </a:r>
          <a:r>
            <a:rPr lang="en-GB"/>
            <a:t>:</a:t>
          </a:r>
          <a:endParaRPr lang="en-US"/>
        </a:p>
      </dgm:t>
    </dgm:pt>
    <dgm:pt modelId="{BD62DD8B-6834-45F2-92B6-8CA4EDD75142}" type="parTrans" cxnId="{147B42E1-F70B-4AA5-AC25-B30675F2AB7A}">
      <dgm:prSet/>
      <dgm:spPr/>
      <dgm:t>
        <a:bodyPr/>
        <a:lstStyle/>
        <a:p>
          <a:endParaRPr lang="en-US"/>
        </a:p>
      </dgm:t>
    </dgm:pt>
    <dgm:pt modelId="{D41D8A2A-17D1-44D4-A6C5-7E12B3841E48}" type="sibTrans" cxnId="{147B42E1-F70B-4AA5-AC25-B30675F2AB7A}">
      <dgm:prSet/>
      <dgm:spPr/>
      <dgm:t>
        <a:bodyPr/>
        <a:lstStyle/>
        <a:p>
          <a:endParaRPr lang="en-US"/>
        </a:p>
      </dgm:t>
    </dgm:pt>
    <dgm:pt modelId="{D869F6D8-CE00-45C0-A557-4328AAC4588C}">
      <dgm:prSet/>
      <dgm:spPr/>
      <dgm:t>
        <a:bodyPr/>
        <a:lstStyle/>
        <a:p>
          <a:r>
            <a:rPr lang="en-GB"/>
            <a:t>ALS-CBS assesses cognitive and behavioral changes in ALS patients, which are increasingly recognized as significant components of the disease.</a:t>
          </a:r>
          <a:endParaRPr lang="en-US"/>
        </a:p>
      </dgm:t>
    </dgm:pt>
    <dgm:pt modelId="{9FEF5142-B206-403E-A710-874792D17C6E}" type="parTrans" cxnId="{513E2DD7-766D-4042-ABBC-59D597CA2C32}">
      <dgm:prSet/>
      <dgm:spPr/>
      <dgm:t>
        <a:bodyPr/>
        <a:lstStyle/>
        <a:p>
          <a:endParaRPr lang="en-US"/>
        </a:p>
      </dgm:t>
    </dgm:pt>
    <dgm:pt modelId="{51C34D03-22F3-49A2-8E42-11C81CC4D3F5}" type="sibTrans" cxnId="{513E2DD7-766D-4042-ABBC-59D597CA2C32}">
      <dgm:prSet/>
      <dgm:spPr/>
      <dgm:t>
        <a:bodyPr/>
        <a:lstStyle/>
        <a:p>
          <a:endParaRPr lang="en-US"/>
        </a:p>
      </dgm:t>
    </dgm:pt>
    <dgm:pt modelId="{EA00B4CB-1317-467F-BD3D-9349F118CA69}">
      <dgm:prSet/>
      <dgm:spPr/>
      <dgm:t>
        <a:bodyPr/>
        <a:lstStyle/>
        <a:p>
          <a:r>
            <a:rPr lang="en-GB" b="1"/>
            <a:t>Items/Domains</a:t>
          </a:r>
          <a:r>
            <a:rPr lang="en-GB"/>
            <a:t>:</a:t>
          </a:r>
          <a:endParaRPr lang="en-US"/>
        </a:p>
      </dgm:t>
    </dgm:pt>
    <dgm:pt modelId="{DBFF4F96-263A-4D59-8EDA-8911084789A3}" type="parTrans" cxnId="{642C450D-C095-436E-8F71-9D77F876B05B}">
      <dgm:prSet/>
      <dgm:spPr/>
      <dgm:t>
        <a:bodyPr/>
        <a:lstStyle/>
        <a:p>
          <a:endParaRPr lang="en-US"/>
        </a:p>
      </dgm:t>
    </dgm:pt>
    <dgm:pt modelId="{B1C1836A-2DAB-4741-A31A-8C1F93320B3C}" type="sibTrans" cxnId="{642C450D-C095-436E-8F71-9D77F876B05B}">
      <dgm:prSet/>
      <dgm:spPr/>
      <dgm:t>
        <a:bodyPr/>
        <a:lstStyle/>
        <a:p>
          <a:endParaRPr lang="en-US"/>
        </a:p>
      </dgm:t>
    </dgm:pt>
    <dgm:pt modelId="{2174FADF-BFE6-4F6B-92D9-FF5C99EB197E}">
      <dgm:prSet/>
      <dgm:spPr/>
      <dgm:t>
        <a:bodyPr/>
        <a:lstStyle/>
        <a:p>
          <a:r>
            <a:rPr lang="en-GB" dirty="0"/>
            <a:t>The scale has two main components: cognitive screening (focusing on executive function) and </a:t>
          </a:r>
          <a:r>
            <a:rPr lang="en-GB" dirty="0" err="1"/>
            <a:t>behavioral</a:t>
          </a:r>
          <a:r>
            <a:rPr lang="en-GB" dirty="0"/>
            <a:t> screening (focusing on emotional and personality changes).</a:t>
          </a:r>
          <a:endParaRPr lang="en-US" dirty="0"/>
        </a:p>
      </dgm:t>
    </dgm:pt>
    <dgm:pt modelId="{5EEEE247-A582-4829-B25F-6C2920BBB7E1}" type="parTrans" cxnId="{9FE2DBDD-8169-497E-AD8B-A57D4A1AD2D0}">
      <dgm:prSet/>
      <dgm:spPr/>
      <dgm:t>
        <a:bodyPr/>
        <a:lstStyle/>
        <a:p>
          <a:endParaRPr lang="en-US"/>
        </a:p>
      </dgm:t>
    </dgm:pt>
    <dgm:pt modelId="{B90B5801-4F1D-457C-BA49-3178F79009F9}" type="sibTrans" cxnId="{9FE2DBDD-8169-497E-AD8B-A57D4A1AD2D0}">
      <dgm:prSet/>
      <dgm:spPr/>
      <dgm:t>
        <a:bodyPr/>
        <a:lstStyle/>
        <a:p>
          <a:endParaRPr lang="en-US"/>
        </a:p>
      </dgm:t>
    </dgm:pt>
    <dgm:pt modelId="{1461A1CE-D5DE-469D-AF14-775815763CB2}">
      <dgm:prSet/>
      <dgm:spPr/>
      <dgm:t>
        <a:bodyPr/>
        <a:lstStyle/>
        <a:p>
          <a:r>
            <a:rPr lang="en-GB" b="1"/>
            <a:t>Administration</a:t>
          </a:r>
          <a:r>
            <a:rPr lang="en-GB"/>
            <a:t>:</a:t>
          </a:r>
          <a:endParaRPr lang="en-US"/>
        </a:p>
      </dgm:t>
    </dgm:pt>
    <dgm:pt modelId="{A3FAAE95-F03D-45B4-A74E-26859A649C05}" type="parTrans" cxnId="{88F152F0-52B8-4933-8B9D-3154029EC4D5}">
      <dgm:prSet/>
      <dgm:spPr/>
      <dgm:t>
        <a:bodyPr/>
        <a:lstStyle/>
        <a:p>
          <a:endParaRPr lang="en-US"/>
        </a:p>
      </dgm:t>
    </dgm:pt>
    <dgm:pt modelId="{4D9064E7-31B2-46A1-8E30-38EBB9A764CD}" type="sibTrans" cxnId="{88F152F0-52B8-4933-8B9D-3154029EC4D5}">
      <dgm:prSet/>
      <dgm:spPr/>
      <dgm:t>
        <a:bodyPr/>
        <a:lstStyle/>
        <a:p>
          <a:endParaRPr lang="en-US"/>
        </a:p>
      </dgm:t>
    </dgm:pt>
    <dgm:pt modelId="{0E92BCAB-4E02-472C-845D-581EC525F037}">
      <dgm:prSet/>
      <dgm:spPr/>
      <dgm:t>
        <a:bodyPr/>
        <a:lstStyle/>
        <a:p>
          <a:r>
            <a:rPr lang="en-GB"/>
            <a:t>The ALS-CBS is administered by a clinician, typically during a routine visit, and takes about 5-10 minutes to complete.</a:t>
          </a:r>
          <a:endParaRPr lang="en-US"/>
        </a:p>
      </dgm:t>
    </dgm:pt>
    <dgm:pt modelId="{5E4EC0AD-853D-406D-9728-13C38E4D4834}" type="parTrans" cxnId="{A98846FB-167E-4172-86D4-F6347423C51E}">
      <dgm:prSet/>
      <dgm:spPr/>
      <dgm:t>
        <a:bodyPr/>
        <a:lstStyle/>
        <a:p>
          <a:endParaRPr lang="en-US"/>
        </a:p>
      </dgm:t>
    </dgm:pt>
    <dgm:pt modelId="{0D6DC3F8-F217-485B-B318-8B542E9067FE}" type="sibTrans" cxnId="{A98846FB-167E-4172-86D4-F6347423C51E}">
      <dgm:prSet/>
      <dgm:spPr/>
      <dgm:t>
        <a:bodyPr/>
        <a:lstStyle/>
        <a:p>
          <a:endParaRPr lang="en-US"/>
        </a:p>
      </dgm:t>
    </dgm:pt>
    <dgm:pt modelId="{DA06648C-9D50-4518-8E8D-DBBBA67F8225}">
      <dgm:prSet/>
      <dgm:spPr/>
      <dgm:t>
        <a:bodyPr/>
        <a:lstStyle/>
        <a:p>
          <a:r>
            <a:rPr lang="en-GB" b="1"/>
            <a:t>Scoring</a:t>
          </a:r>
          <a:r>
            <a:rPr lang="en-GB"/>
            <a:t>:</a:t>
          </a:r>
          <a:endParaRPr lang="en-US"/>
        </a:p>
      </dgm:t>
    </dgm:pt>
    <dgm:pt modelId="{40F2A56C-D1A8-46B3-B2B5-BFF6F896770E}" type="parTrans" cxnId="{E75EAC76-F5CA-413E-81D0-1895E59F3E6F}">
      <dgm:prSet/>
      <dgm:spPr/>
      <dgm:t>
        <a:bodyPr/>
        <a:lstStyle/>
        <a:p>
          <a:endParaRPr lang="en-US"/>
        </a:p>
      </dgm:t>
    </dgm:pt>
    <dgm:pt modelId="{4D235A27-611F-4BCB-80CE-9EE730EE9F4A}" type="sibTrans" cxnId="{E75EAC76-F5CA-413E-81D0-1895E59F3E6F}">
      <dgm:prSet/>
      <dgm:spPr/>
      <dgm:t>
        <a:bodyPr/>
        <a:lstStyle/>
        <a:p>
          <a:endParaRPr lang="en-US"/>
        </a:p>
      </dgm:t>
    </dgm:pt>
    <dgm:pt modelId="{A4AA28E6-476F-4D9A-ACBA-80A064748E2C}">
      <dgm:prSet/>
      <dgm:spPr/>
      <dgm:t>
        <a:bodyPr/>
        <a:lstStyle/>
        <a:p>
          <a:r>
            <a:rPr lang="en-GB"/>
            <a:t>Cognitive and behavioral scores are calculated separately, with higher scores indicating more severe impairment.</a:t>
          </a:r>
          <a:endParaRPr lang="en-US"/>
        </a:p>
      </dgm:t>
    </dgm:pt>
    <dgm:pt modelId="{59D352F4-8A39-4B17-8DB6-69403940C543}" type="parTrans" cxnId="{C38FFF24-01C0-42BA-AA1C-099703D6819E}">
      <dgm:prSet/>
      <dgm:spPr/>
      <dgm:t>
        <a:bodyPr/>
        <a:lstStyle/>
        <a:p>
          <a:endParaRPr lang="en-US"/>
        </a:p>
      </dgm:t>
    </dgm:pt>
    <dgm:pt modelId="{BA689464-A0DB-4BC1-AE12-657CBC0EF067}" type="sibTrans" cxnId="{C38FFF24-01C0-42BA-AA1C-099703D6819E}">
      <dgm:prSet/>
      <dgm:spPr/>
      <dgm:t>
        <a:bodyPr/>
        <a:lstStyle/>
        <a:p>
          <a:endParaRPr lang="en-US"/>
        </a:p>
      </dgm:t>
    </dgm:pt>
    <dgm:pt modelId="{907F59D9-5301-BF4E-BF0F-AF1E7235D92A}" type="pres">
      <dgm:prSet presAssocID="{F70A6FE5-7946-47AA-956F-8339D565CC84}" presName="linear" presStyleCnt="0">
        <dgm:presLayoutVars>
          <dgm:animLvl val="lvl"/>
          <dgm:resizeHandles val="exact"/>
        </dgm:presLayoutVars>
      </dgm:prSet>
      <dgm:spPr/>
    </dgm:pt>
    <dgm:pt modelId="{B0AC543A-7CDE-BA43-B737-9FCFF2066767}" type="pres">
      <dgm:prSet presAssocID="{FC8CB7CE-D1D5-4B50-9B82-C31627B49ED7}" presName="parentText" presStyleLbl="node1" presStyleIdx="0" presStyleCnt="4">
        <dgm:presLayoutVars>
          <dgm:chMax val="0"/>
          <dgm:bulletEnabled val="1"/>
        </dgm:presLayoutVars>
      </dgm:prSet>
      <dgm:spPr/>
    </dgm:pt>
    <dgm:pt modelId="{A965BFD3-1DF7-B54F-9662-EA8CCBE84749}" type="pres">
      <dgm:prSet presAssocID="{FC8CB7CE-D1D5-4B50-9B82-C31627B49ED7}" presName="childText" presStyleLbl="revTx" presStyleIdx="0" presStyleCnt="4">
        <dgm:presLayoutVars>
          <dgm:bulletEnabled val="1"/>
        </dgm:presLayoutVars>
      </dgm:prSet>
      <dgm:spPr/>
    </dgm:pt>
    <dgm:pt modelId="{4E11702D-874F-3B41-B0F8-7B2796AF36CF}" type="pres">
      <dgm:prSet presAssocID="{EA00B4CB-1317-467F-BD3D-9349F118CA69}" presName="parentText" presStyleLbl="node1" presStyleIdx="1" presStyleCnt="4">
        <dgm:presLayoutVars>
          <dgm:chMax val="0"/>
          <dgm:bulletEnabled val="1"/>
        </dgm:presLayoutVars>
      </dgm:prSet>
      <dgm:spPr/>
    </dgm:pt>
    <dgm:pt modelId="{5D7610F6-4F28-A244-9B06-062B025FF22C}" type="pres">
      <dgm:prSet presAssocID="{EA00B4CB-1317-467F-BD3D-9349F118CA69}" presName="childText" presStyleLbl="revTx" presStyleIdx="1" presStyleCnt="4">
        <dgm:presLayoutVars>
          <dgm:bulletEnabled val="1"/>
        </dgm:presLayoutVars>
      </dgm:prSet>
      <dgm:spPr/>
    </dgm:pt>
    <dgm:pt modelId="{CEB3DCBC-DFBC-D142-8546-0C87546A8C2B}" type="pres">
      <dgm:prSet presAssocID="{1461A1CE-D5DE-469D-AF14-775815763CB2}" presName="parentText" presStyleLbl="node1" presStyleIdx="2" presStyleCnt="4">
        <dgm:presLayoutVars>
          <dgm:chMax val="0"/>
          <dgm:bulletEnabled val="1"/>
        </dgm:presLayoutVars>
      </dgm:prSet>
      <dgm:spPr/>
    </dgm:pt>
    <dgm:pt modelId="{FA0A86A4-B5B3-6A47-A3EE-C5A180EB6D0C}" type="pres">
      <dgm:prSet presAssocID="{1461A1CE-D5DE-469D-AF14-775815763CB2}" presName="childText" presStyleLbl="revTx" presStyleIdx="2" presStyleCnt="4">
        <dgm:presLayoutVars>
          <dgm:bulletEnabled val="1"/>
        </dgm:presLayoutVars>
      </dgm:prSet>
      <dgm:spPr/>
    </dgm:pt>
    <dgm:pt modelId="{B9578E10-9C15-B94C-8F82-99606ECA7736}" type="pres">
      <dgm:prSet presAssocID="{DA06648C-9D50-4518-8E8D-DBBBA67F8225}" presName="parentText" presStyleLbl="node1" presStyleIdx="3" presStyleCnt="4">
        <dgm:presLayoutVars>
          <dgm:chMax val="0"/>
          <dgm:bulletEnabled val="1"/>
        </dgm:presLayoutVars>
      </dgm:prSet>
      <dgm:spPr/>
    </dgm:pt>
    <dgm:pt modelId="{16C4C112-7217-6C43-AFB7-7FFDD23C361C}" type="pres">
      <dgm:prSet presAssocID="{DA06648C-9D50-4518-8E8D-DBBBA67F8225}" presName="childText" presStyleLbl="revTx" presStyleIdx="3" presStyleCnt="4">
        <dgm:presLayoutVars>
          <dgm:bulletEnabled val="1"/>
        </dgm:presLayoutVars>
      </dgm:prSet>
      <dgm:spPr/>
    </dgm:pt>
  </dgm:ptLst>
  <dgm:cxnLst>
    <dgm:cxn modelId="{642C450D-C095-436E-8F71-9D77F876B05B}" srcId="{F70A6FE5-7946-47AA-956F-8339D565CC84}" destId="{EA00B4CB-1317-467F-BD3D-9349F118CA69}" srcOrd="1" destOrd="0" parTransId="{DBFF4F96-263A-4D59-8EDA-8911084789A3}" sibTransId="{B1C1836A-2DAB-4741-A31A-8C1F93320B3C}"/>
    <dgm:cxn modelId="{C9820A22-E3B1-B14B-B107-96357B6B01DC}" type="presOf" srcId="{DA06648C-9D50-4518-8E8D-DBBBA67F8225}" destId="{B9578E10-9C15-B94C-8F82-99606ECA7736}" srcOrd="0" destOrd="0" presId="urn:microsoft.com/office/officeart/2005/8/layout/vList2"/>
    <dgm:cxn modelId="{C38FFF24-01C0-42BA-AA1C-099703D6819E}" srcId="{DA06648C-9D50-4518-8E8D-DBBBA67F8225}" destId="{A4AA28E6-476F-4D9A-ACBA-80A064748E2C}" srcOrd="0" destOrd="0" parTransId="{59D352F4-8A39-4B17-8DB6-69403940C543}" sibTransId="{BA689464-A0DB-4BC1-AE12-657CBC0EF067}"/>
    <dgm:cxn modelId="{E75EAC76-F5CA-413E-81D0-1895E59F3E6F}" srcId="{F70A6FE5-7946-47AA-956F-8339D565CC84}" destId="{DA06648C-9D50-4518-8E8D-DBBBA67F8225}" srcOrd="3" destOrd="0" parTransId="{40F2A56C-D1A8-46B3-B2B5-BFF6F896770E}" sibTransId="{4D235A27-611F-4BCB-80CE-9EE730EE9F4A}"/>
    <dgm:cxn modelId="{50AFDB7A-441B-BA45-AFED-58E9481446E3}" type="presOf" srcId="{0E92BCAB-4E02-472C-845D-581EC525F037}" destId="{FA0A86A4-B5B3-6A47-A3EE-C5A180EB6D0C}" srcOrd="0" destOrd="0" presId="urn:microsoft.com/office/officeart/2005/8/layout/vList2"/>
    <dgm:cxn modelId="{77B0777D-FBE7-654F-A050-C14DF6F1E095}" type="presOf" srcId="{FC8CB7CE-D1D5-4B50-9B82-C31627B49ED7}" destId="{B0AC543A-7CDE-BA43-B737-9FCFF2066767}" srcOrd="0" destOrd="0" presId="urn:microsoft.com/office/officeart/2005/8/layout/vList2"/>
    <dgm:cxn modelId="{5265B285-5224-E046-9D76-3D6F2934449C}" type="presOf" srcId="{F70A6FE5-7946-47AA-956F-8339D565CC84}" destId="{907F59D9-5301-BF4E-BF0F-AF1E7235D92A}" srcOrd="0" destOrd="0" presId="urn:microsoft.com/office/officeart/2005/8/layout/vList2"/>
    <dgm:cxn modelId="{241F3C87-A568-0849-A3DA-56A4604D4B00}" type="presOf" srcId="{A4AA28E6-476F-4D9A-ACBA-80A064748E2C}" destId="{16C4C112-7217-6C43-AFB7-7FFDD23C361C}" srcOrd="0" destOrd="0" presId="urn:microsoft.com/office/officeart/2005/8/layout/vList2"/>
    <dgm:cxn modelId="{3ADB3592-2EEF-5844-A456-303423273E1F}" type="presOf" srcId="{D869F6D8-CE00-45C0-A557-4328AAC4588C}" destId="{A965BFD3-1DF7-B54F-9662-EA8CCBE84749}" srcOrd="0" destOrd="0" presId="urn:microsoft.com/office/officeart/2005/8/layout/vList2"/>
    <dgm:cxn modelId="{6ADFF9CF-6578-9F46-95FE-74E4BF011821}" type="presOf" srcId="{EA00B4CB-1317-467F-BD3D-9349F118CA69}" destId="{4E11702D-874F-3B41-B0F8-7B2796AF36CF}" srcOrd="0" destOrd="0" presId="urn:microsoft.com/office/officeart/2005/8/layout/vList2"/>
    <dgm:cxn modelId="{513E2DD7-766D-4042-ABBC-59D597CA2C32}" srcId="{FC8CB7CE-D1D5-4B50-9B82-C31627B49ED7}" destId="{D869F6D8-CE00-45C0-A557-4328AAC4588C}" srcOrd="0" destOrd="0" parTransId="{9FEF5142-B206-403E-A710-874792D17C6E}" sibTransId="{51C34D03-22F3-49A2-8E42-11C81CC4D3F5}"/>
    <dgm:cxn modelId="{40BE44DA-EBE4-CC43-9AD8-ED466964EA50}" type="presOf" srcId="{1461A1CE-D5DE-469D-AF14-775815763CB2}" destId="{CEB3DCBC-DFBC-D142-8546-0C87546A8C2B}" srcOrd="0" destOrd="0" presId="urn:microsoft.com/office/officeart/2005/8/layout/vList2"/>
    <dgm:cxn modelId="{9FE2DBDD-8169-497E-AD8B-A57D4A1AD2D0}" srcId="{EA00B4CB-1317-467F-BD3D-9349F118CA69}" destId="{2174FADF-BFE6-4F6B-92D9-FF5C99EB197E}" srcOrd="0" destOrd="0" parTransId="{5EEEE247-A582-4829-B25F-6C2920BBB7E1}" sibTransId="{B90B5801-4F1D-457C-BA49-3178F79009F9}"/>
    <dgm:cxn modelId="{147B42E1-F70B-4AA5-AC25-B30675F2AB7A}" srcId="{F70A6FE5-7946-47AA-956F-8339D565CC84}" destId="{FC8CB7CE-D1D5-4B50-9B82-C31627B49ED7}" srcOrd="0" destOrd="0" parTransId="{BD62DD8B-6834-45F2-92B6-8CA4EDD75142}" sibTransId="{D41D8A2A-17D1-44D4-A6C5-7E12B3841E48}"/>
    <dgm:cxn modelId="{55FADAE7-99A2-4046-9DFF-B16FD6335EB2}" type="presOf" srcId="{2174FADF-BFE6-4F6B-92D9-FF5C99EB197E}" destId="{5D7610F6-4F28-A244-9B06-062B025FF22C}" srcOrd="0" destOrd="0" presId="urn:microsoft.com/office/officeart/2005/8/layout/vList2"/>
    <dgm:cxn modelId="{88F152F0-52B8-4933-8B9D-3154029EC4D5}" srcId="{F70A6FE5-7946-47AA-956F-8339D565CC84}" destId="{1461A1CE-D5DE-469D-AF14-775815763CB2}" srcOrd="2" destOrd="0" parTransId="{A3FAAE95-F03D-45B4-A74E-26859A649C05}" sibTransId="{4D9064E7-31B2-46A1-8E30-38EBB9A764CD}"/>
    <dgm:cxn modelId="{A98846FB-167E-4172-86D4-F6347423C51E}" srcId="{1461A1CE-D5DE-469D-AF14-775815763CB2}" destId="{0E92BCAB-4E02-472C-845D-581EC525F037}" srcOrd="0" destOrd="0" parTransId="{5E4EC0AD-853D-406D-9728-13C38E4D4834}" sibTransId="{0D6DC3F8-F217-485B-B318-8B542E9067FE}"/>
    <dgm:cxn modelId="{A816FE53-97FB-A04B-98FC-6B52BD7A7839}" type="presParOf" srcId="{907F59D9-5301-BF4E-BF0F-AF1E7235D92A}" destId="{B0AC543A-7CDE-BA43-B737-9FCFF2066767}" srcOrd="0" destOrd="0" presId="urn:microsoft.com/office/officeart/2005/8/layout/vList2"/>
    <dgm:cxn modelId="{46280794-8DEC-8C46-9DC4-07A751752F4D}" type="presParOf" srcId="{907F59D9-5301-BF4E-BF0F-AF1E7235D92A}" destId="{A965BFD3-1DF7-B54F-9662-EA8CCBE84749}" srcOrd="1" destOrd="0" presId="urn:microsoft.com/office/officeart/2005/8/layout/vList2"/>
    <dgm:cxn modelId="{1AC9BB09-8C9C-F840-BF79-91A25919B203}" type="presParOf" srcId="{907F59D9-5301-BF4E-BF0F-AF1E7235D92A}" destId="{4E11702D-874F-3B41-B0F8-7B2796AF36CF}" srcOrd="2" destOrd="0" presId="urn:microsoft.com/office/officeart/2005/8/layout/vList2"/>
    <dgm:cxn modelId="{8A66E9F1-A2A9-E447-BCC2-9A19F07124A3}" type="presParOf" srcId="{907F59D9-5301-BF4E-BF0F-AF1E7235D92A}" destId="{5D7610F6-4F28-A244-9B06-062B025FF22C}" srcOrd="3" destOrd="0" presId="urn:microsoft.com/office/officeart/2005/8/layout/vList2"/>
    <dgm:cxn modelId="{D4AE598E-096C-C14B-9355-8CC36EC2FD61}" type="presParOf" srcId="{907F59D9-5301-BF4E-BF0F-AF1E7235D92A}" destId="{CEB3DCBC-DFBC-D142-8546-0C87546A8C2B}" srcOrd="4" destOrd="0" presId="urn:microsoft.com/office/officeart/2005/8/layout/vList2"/>
    <dgm:cxn modelId="{E5E54FD6-BC9D-7D49-9D66-CADE86A990D5}" type="presParOf" srcId="{907F59D9-5301-BF4E-BF0F-AF1E7235D92A}" destId="{FA0A86A4-B5B3-6A47-A3EE-C5A180EB6D0C}" srcOrd="5" destOrd="0" presId="urn:microsoft.com/office/officeart/2005/8/layout/vList2"/>
    <dgm:cxn modelId="{27F0CE54-6051-D043-A6E1-28DD2856EE35}" type="presParOf" srcId="{907F59D9-5301-BF4E-BF0F-AF1E7235D92A}" destId="{B9578E10-9C15-B94C-8F82-99606ECA7736}" srcOrd="6" destOrd="0" presId="urn:microsoft.com/office/officeart/2005/8/layout/vList2"/>
    <dgm:cxn modelId="{8A5AC9FB-2593-B04F-88EE-2A033451314E}" type="presParOf" srcId="{907F59D9-5301-BF4E-BF0F-AF1E7235D92A}" destId="{16C4C112-7217-6C43-AFB7-7FFDD23C361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AD29E8-80B2-4D1C-99C2-D1A154C53F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18208C-A871-4046-88C0-B55D545194D0}">
      <dgm:prSet/>
      <dgm:spPr/>
      <dgm:t>
        <a:bodyPr/>
        <a:lstStyle/>
        <a:p>
          <a:r>
            <a:rPr lang="en-GB" b="1"/>
            <a:t>What It Measures</a:t>
          </a:r>
          <a:r>
            <a:rPr lang="en-GB"/>
            <a:t>:</a:t>
          </a:r>
          <a:endParaRPr lang="en-US"/>
        </a:p>
      </dgm:t>
    </dgm:pt>
    <dgm:pt modelId="{D1F7379D-4C54-4520-BB96-58B6F8F3F947}" type="parTrans" cxnId="{BF7DAA41-F323-4FE3-B118-135E06FB9EEF}">
      <dgm:prSet/>
      <dgm:spPr/>
      <dgm:t>
        <a:bodyPr/>
        <a:lstStyle/>
        <a:p>
          <a:endParaRPr lang="en-US"/>
        </a:p>
      </dgm:t>
    </dgm:pt>
    <dgm:pt modelId="{FC44FCC5-57DE-401A-B442-3155C7F6975D}" type="sibTrans" cxnId="{BF7DAA41-F323-4FE3-B118-135E06FB9EEF}">
      <dgm:prSet/>
      <dgm:spPr/>
      <dgm:t>
        <a:bodyPr/>
        <a:lstStyle/>
        <a:p>
          <a:endParaRPr lang="en-US"/>
        </a:p>
      </dgm:t>
    </dgm:pt>
    <dgm:pt modelId="{2232B1EA-262E-4A11-9A84-16A614190EE6}">
      <dgm:prSet/>
      <dgm:spPr/>
      <dgm:t>
        <a:bodyPr/>
        <a:lstStyle/>
        <a:p>
          <a:r>
            <a:rPr lang="en-GB"/>
            <a:t>PSSQ is designed to specifically measure bulbar dysfunction, focusing on speech and swallowing abilities in ALS patients.</a:t>
          </a:r>
          <a:endParaRPr lang="en-US"/>
        </a:p>
      </dgm:t>
    </dgm:pt>
    <dgm:pt modelId="{82B0ECBF-4E3F-4385-8C9B-7A97A050E1FA}" type="parTrans" cxnId="{104518E1-93CE-4628-B41C-C70DBA520563}">
      <dgm:prSet/>
      <dgm:spPr/>
      <dgm:t>
        <a:bodyPr/>
        <a:lstStyle/>
        <a:p>
          <a:endParaRPr lang="en-US"/>
        </a:p>
      </dgm:t>
    </dgm:pt>
    <dgm:pt modelId="{B346EF15-5D63-4D0A-833D-542C3AA35DC1}" type="sibTrans" cxnId="{104518E1-93CE-4628-B41C-C70DBA520563}">
      <dgm:prSet/>
      <dgm:spPr/>
      <dgm:t>
        <a:bodyPr/>
        <a:lstStyle/>
        <a:p>
          <a:endParaRPr lang="en-US"/>
        </a:p>
      </dgm:t>
    </dgm:pt>
    <dgm:pt modelId="{A754A4A2-7B26-428C-9B89-2B9F35F3ADB9}">
      <dgm:prSet/>
      <dgm:spPr/>
      <dgm:t>
        <a:bodyPr/>
        <a:lstStyle/>
        <a:p>
          <a:r>
            <a:rPr lang="en-GB" b="1"/>
            <a:t>Items/Domains</a:t>
          </a:r>
          <a:r>
            <a:rPr lang="en-GB"/>
            <a:t>:</a:t>
          </a:r>
          <a:endParaRPr lang="en-US"/>
        </a:p>
      </dgm:t>
    </dgm:pt>
    <dgm:pt modelId="{1814E970-F713-4844-81FB-D747EBFA604A}" type="parTrans" cxnId="{AAC52CEE-9CB3-4ADF-8FB8-DA6B57211050}">
      <dgm:prSet/>
      <dgm:spPr/>
      <dgm:t>
        <a:bodyPr/>
        <a:lstStyle/>
        <a:p>
          <a:endParaRPr lang="en-US"/>
        </a:p>
      </dgm:t>
    </dgm:pt>
    <dgm:pt modelId="{8E8A4DF1-4CE6-4DE1-A2C2-A71FF9A84113}" type="sibTrans" cxnId="{AAC52CEE-9CB3-4ADF-8FB8-DA6B57211050}">
      <dgm:prSet/>
      <dgm:spPr/>
      <dgm:t>
        <a:bodyPr/>
        <a:lstStyle/>
        <a:p>
          <a:endParaRPr lang="en-US"/>
        </a:p>
      </dgm:t>
    </dgm:pt>
    <dgm:pt modelId="{D5BCF1F1-14D4-4F89-809E-2A93BC80AE7D}">
      <dgm:prSet/>
      <dgm:spPr/>
      <dgm:t>
        <a:bodyPr/>
        <a:lstStyle/>
        <a:p>
          <a:r>
            <a:rPr lang="en-GB"/>
            <a:t>The scale includes items that evaluate the severity of dysarthria (speech difficulty) and dysphagia (swallowing difficulty).</a:t>
          </a:r>
          <a:endParaRPr lang="en-US"/>
        </a:p>
      </dgm:t>
    </dgm:pt>
    <dgm:pt modelId="{356F43D8-B48B-4198-8A73-37D3B4580B91}" type="parTrans" cxnId="{B19B603E-2456-454C-A4D2-36ECEB05C4B3}">
      <dgm:prSet/>
      <dgm:spPr/>
      <dgm:t>
        <a:bodyPr/>
        <a:lstStyle/>
        <a:p>
          <a:endParaRPr lang="en-US"/>
        </a:p>
      </dgm:t>
    </dgm:pt>
    <dgm:pt modelId="{687DF7A3-1387-4C70-B786-A7E10D6F9B11}" type="sibTrans" cxnId="{B19B603E-2456-454C-A4D2-36ECEB05C4B3}">
      <dgm:prSet/>
      <dgm:spPr/>
      <dgm:t>
        <a:bodyPr/>
        <a:lstStyle/>
        <a:p>
          <a:endParaRPr lang="en-US"/>
        </a:p>
      </dgm:t>
    </dgm:pt>
    <dgm:pt modelId="{F697D0E9-E54A-4A75-8E54-9CF5DC3ABDB3}">
      <dgm:prSet/>
      <dgm:spPr/>
      <dgm:t>
        <a:bodyPr/>
        <a:lstStyle/>
        <a:p>
          <a:r>
            <a:rPr lang="en-GB" b="1"/>
            <a:t>Administration</a:t>
          </a:r>
          <a:r>
            <a:rPr lang="en-GB"/>
            <a:t>:</a:t>
          </a:r>
          <a:endParaRPr lang="en-US"/>
        </a:p>
      </dgm:t>
    </dgm:pt>
    <dgm:pt modelId="{228E684B-A679-4DAA-94E9-04060302BD1D}" type="parTrans" cxnId="{99FBBCDE-43C2-4EB5-8097-C84558BE3A8D}">
      <dgm:prSet/>
      <dgm:spPr/>
      <dgm:t>
        <a:bodyPr/>
        <a:lstStyle/>
        <a:p>
          <a:endParaRPr lang="en-US"/>
        </a:p>
      </dgm:t>
    </dgm:pt>
    <dgm:pt modelId="{56596641-E767-472C-AA07-8637CDE022E7}" type="sibTrans" cxnId="{99FBBCDE-43C2-4EB5-8097-C84558BE3A8D}">
      <dgm:prSet/>
      <dgm:spPr/>
      <dgm:t>
        <a:bodyPr/>
        <a:lstStyle/>
        <a:p>
          <a:endParaRPr lang="en-US"/>
        </a:p>
      </dgm:t>
    </dgm:pt>
    <dgm:pt modelId="{070531E4-448E-4302-9E84-FF3DD8AA81D4}">
      <dgm:prSet/>
      <dgm:spPr/>
      <dgm:t>
        <a:bodyPr/>
        <a:lstStyle/>
        <a:p>
          <a:r>
            <a:rPr lang="en-GB"/>
            <a:t>The questionnaire is usually administered by a clinician during a patient visit.</a:t>
          </a:r>
          <a:endParaRPr lang="en-US"/>
        </a:p>
      </dgm:t>
    </dgm:pt>
    <dgm:pt modelId="{9BF9BF7B-7536-4DF2-ACBF-8126D359F1E1}" type="parTrans" cxnId="{728912B7-5128-48C3-816D-20C286F2FD84}">
      <dgm:prSet/>
      <dgm:spPr/>
      <dgm:t>
        <a:bodyPr/>
        <a:lstStyle/>
        <a:p>
          <a:endParaRPr lang="en-US"/>
        </a:p>
      </dgm:t>
    </dgm:pt>
    <dgm:pt modelId="{339EB3D6-E6C3-4CBE-AB7C-4194DCA8464A}" type="sibTrans" cxnId="{728912B7-5128-48C3-816D-20C286F2FD84}">
      <dgm:prSet/>
      <dgm:spPr/>
      <dgm:t>
        <a:bodyPr/>
        <a:lstStyle/>
        <a:p>
          <a:endParaRPr lang="en-US"/>
        </a:p>
      </dgm:t>
    </dgm:pt>
    <dgm:pt modelId="{E4062F39-779B-4A7C-8198-98BF71068464}">
      <dgm:prSet/>
      <dgm:spPr/>
      <dgm:t>
        <a:bodyPr/>
        <a:lstStyle/>
        <a:p>
          <a:r>
            <a:rPr lang="en-GB" b="1"/>
            <a:t>Scoring</a:t>
          </a:r>
          <a:r>
            <a:rPr lang="en-GB"/>
            <a:t>:</a:t>
          </a:r>
          <a:endParaRPr lang="en-US"/>
        </a:p>
      </dgm:t>
    </dgm:pt>
    <dgm:pt modelId="{8A7A0771-30B4-49DF-AD1B-5DAC4DB45F91}" type="parTrans" cxnId="{C9F28F18-0146-4A25-84F1-237C542EB3B8}">
      <dgm:prSet/>
      <dgm:spPr/>
      <dgm:t>
        <a:bodyPr/>
        <a:lstStyle/>
        <a:p>
          <a:endParaRPr lang="en-US"/>
        </a:p>
      </dgm:t>
    </dgm:pt>
    <dgm:pt modelId="{31F03540-3792-41D5-941F-DF6DFBC20CF7}" type="sibTrans" cxnId="{C9F28F18-0146-4A25-84F1-237C542EB3B8}">
      <dgm:prSet/>
      <dgm:spPr/>
      <dgm:t>
        <a:bodyPr/>
        <a:lstStyle/>
        <a:p>
          <a:endParaRPr lang="en-US"/>
        </a:p>
      </dgm:t>
    </dgm:pt>
    <dgm:pt modelId="{E2F085B0-C7FE-4C78-8E36-7144E11F422F}">
      <dgm:prSet/>
      <dgm:spPr/>
      <dgm:t>
        <a:bodyPr/>
        <a:lstStyle/>
        <a:p>
          <a:r>
            <a:rPr lang="en-GB"/>
            <a:t>Each item is scored based on severity, providing a total score that reflects the degree of bulbar involvement.</a:t>
          </a:r>
          <a:endParaRPr lang="en-US"/>
        </a:p>
      </dgm:t>
    </dgm:pt>
    <dgm:pt modelId="{1CA9DE3E-F44D-4FE4-844C-FACD64C9D18C}" type="parTrans" cxnId="{6B1C8F0A-06B5-4D9A-A1AE-20262C39740D}">
      <dgm:prSet/>
      <dgm:spPr/>
      <dgm:t>
        <a:bodyPr/>
        <a:lstStyle/>
        <a:p>
          <a:endParaRPr lang="en-US"/>
        </a:p>
      </dgm:t>
    </dgm:pt>
    <dgm:pt modelId="{F53B8878-33AB-46F1-90AB-EBE0613A2292}" type="sibTrans" cxnId="{6B1C8F0A-06B5-4D9A-A1AE-20262C39740D}">
      <dgm:prSet/>
      <dgm:spPr/>
      <dgm:t>
        <a:bodyPr/>
        <a:lstStyle/>
        <a:p>
          <a:endParaRPr lang="en-US"/>
        </a:p>
      </dgm:t>
    </dgm:pt>
    <dgm:pt modelId="{DDE42E4C-DC4D-454F-849C-E87E9108AB18}" type="pres">
      <dgm:prSet presAssocID="{9CAD29E8-80B2-4D1C-99C2-D1A154C53FD0}" presName="root" presStyleCnt="0">
        <dgm:presLayoutVars>
          <dgm:dir/>
          <dgm:resizeHandles val="exact"/>
        </dgm:presLayoutVars>
      </dgm:prSet>
      <dgm:spPr/>
    </dgm:pt>
    <dgm:pt modelId="{DD9F7850-32DC-4AF7-A114-B19079E7DDE0}" type="pres">
      <dgm:prSet presAssocID="{4118208C-A871-4046-88C0-B55D545194D0}" presName="compNode" presStyleCnt="0"/>
      <dgm:spPr/>
    </dgm:pt>
    <dgm:pt modelId="{76406125-5FF6-4526-BF0D-3FF1C0D573AB}" type="pres">
      <dgm:prSet presAssocID="{4118208C-A871-4046-88C0-B55D545194D0}" presName="bgRect" presStyleLbl="bgShp" presStyleIdx="0" presStyleCnt="4"/>
      <dgm:spPr/>
    </dgm:pt>
    <dgm:pt modelId="{C3CAF4DC-847A-4AB2-84A9-98C220B83F9C}" type="pres">
      <dgm:prSet presAssocID="{4118208C-A871-4046-88C0-B55D545194D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3A413B16-F78F-40A8-95B3-C5465D2EB1A3}" type="pres">
      <dgm:prSet presAssocID="{4118208C-A871-4046-88C0-B55D545194D0}" presName="spaceRect" presStyleCnt="0"/>
      <dgm:spPr/>
    </dgm:pt>
    <dgm:pt modelId="{ABBEB454-B734-4DDB-917F-22930F4B9562}" type="pres">
      <dgm:prSet presAssocID="{4118208C-A871-4046-88C0-B55D545194D0}" presName="parTx" presStyleLbl="revTx" presStyleIdx="0" presStyleCnt="8">
        <dgm:presLayoutVars>
          <dgm:chMax val="0"/>
          <dgm:chPref val="0"/>
        </dgm:presLayoutVars>
      </dgm:prSet>
      <dgm:spPr/>
    </dgm:pt>
    <dgm:pt modelId="{1B646BE5-7E73-4BE9-814B-91A8D2DF8B81}" type="pres">
      <dgm:prSet presAssocID="{4118208C-A871-4046-88C0-B55D545194D0}" presName="desTx" presStyleLbl="revTx" presStyleIdx="1" presStyleCnt="8">
        <dgm:presLayoutVars/>
      </dgm:prSet>
      <dgm:spPr/>
    </dgm:pt>
    <dgm:pt modelId="{2F712C6F-BEA8-44F8-A04F-6F98DA56FA09}" type="pres">
      <dgm:prSet presAssocID="{FC44FCC5-57DE-401A-B442-3155C7F6975D}" presName="sibTrans" presStyleCnt="0"/>
      <dgm:spPr/>
    </dgm:pt>
    <dgm:pt modelId="{906FB943-1C01-44B5-92E8-6F3ECFCC4F4F}" type="pres">
      <dgm:prSet presAssocID="{A754A4A2-7B26-428C-9B89-2B9F35F3ADB9}" presName="compNode" presStyleCnt="0"/>
      <dgm:spPr/>
    </dgm:pt>
    <dgm:pt modelId="{447A107E-6D2D-44C4-B5CC-263EFF127CF8}" type="pres">
      <dgm:prSet presAssocID="{A754A4A2-7B26-428C-9B89-2B9F35F3ADB9}" presName="bgRect" presStyleLbl="bgShp" presStyleIdx="1" presStyleCnt="4"/>
      <dgm:spPr/>
    </dgm:pt>
    <dgm:pt modelId="{A634AAC8-5464-49CF-9DEC-25F1BE7E1420}" type="pres">
      <dgm:prSet presAssocID="{A754A4A2-7B26-428C-9B89-2B9F35F3AD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5EB6B151-38B7-4B8D-AD80-9B057D4EF288}" type="pres">
      <dgm:prSet presAssocID="{A754A4A2-7B26-428C-9B89-2B9F35F3ADB9}" presName="spaceRect" presStyleCnt="0"/>
      <dgm:spPr/>
    </dgm:pt>
    <dgm:pt modelId="{F30D9C2D-6E26-4414-A05D-B118FE82CAA3}" type="pres">
      <dgm:prSet presAssocID="{A754A4A2-7B26-428C-9B89-2B9F35F3ADB9}" presName="parTx" presStyleLbl="revTx" presStyleIdx="2" presStyleCnt="8">
        <dgm:presLayoutVars>
          <dgm:chMax val="0"/>
          <dgm:chPref val="0"/>
        </dgm:presLayoutVars>
      </dgm:prSet>
      <dgm:spPr/>
    </dgm:pt>
    <dgm:pt modelId="{79D86E62-1E21-4EE2-8AD7-4A0F13B986C3}" type="pres">
      <dgm:prSet presAssocID="{A754A4A2-7B26-428C-9B89-2B9F35F3ADB9}" presName="desTx" presStyleLbl="revTx" presStyleIdx="3" presStyleCnt="8">
        <dgm:presLayoutVars/>
      </dgm:prSet>
      <dgm:spPr/>
    </dgm:pt>
    <dgm:pt modelId="{A07C9048-16D2-42A1-A8FB-F43C63968BD8}" type="pres">
      <dgm:prSet presAssocID="{8E8A4DF1-4CE6-4DE1-A2C2-A71FF9A84113}" presName="sibTrans" presStyleCnt="0"/>
      <dgm:spPr/>
    </dgm:pt>
    <dgm:pt modelId="{01DC7C54-D233-4E9D-AAB7-8FA50632992B}" type="pres">
      <dgm:prSet presAssocID="{F697D0E9-E54A-4A75-8E54-9CF5DC3ABDB3}" presName="compNode" presStyleCnt="0"/>
      <dgm:spPr/>
    </dgm:pt>
    <dgm:pt modelId="{3A473B22-CB43-4AD1-9DEA-A2A96724165E}" type="pres">
      <dgm:prSet presAssocID="{F697D0E9-E54A-4A75-8E54-9CF5DC3ABDB3}" presName="bgRect" presStyleLbl="bgShp" presStyleIdx="2" presStyleCnt="4"/>
      <dgm:spPr/>
    </dgm:pt>
    <dgm:pt modelId="{F72205FA-863E-40F4-BB1A-3D1F6ABA1283}" type="pres">
      <dgm:prSet presAssocID="{F697D0E9-E54A-4A75-8E54-9CF5DC3ABD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9297DB5B-EDDD-4F7B-89F0-CE376DC393F8}" type="pres">
      <dgm:prSet presAssocID="{F697D0E9-E54A-4A75-8E54-9CF5DC3ABDB3}" presName="spaceRect" presStyleCnt="0"/>
      <dgm:spPr/>
    </dgm:pt>
    <dgm:pt modelId="{C553CC0C-B562-41D0-A0F2-1B1D8E67C7E6}" type="pres">
      <dgm:prSet presAssocID="{F697D0E9-E54A-4A75-8E54-9CF5DC3ABDB3}" presName="parTx" presStyleLbl="revTx" presStyleIdx="4" presStyleCnt="8">
        <dgm:presLayoutVars>
          <dgm:chMax val="0"/>
          <dgm:chPref val="0"/>
        </dgm:presLayoutVars>
      </dgm:prSet>
      <dgm:spPr/>
    </dgm:pt>
    <dgm:pt modelId="{84C97472-2178-4EDE-B41E-77C6223E117C}" type="pres">
      <dgm:prSet presAssocID="{F697D0E9-E54A-4A75-8E54-9CF5DC3ABDB3}" presName="desTx" presStyleLbl="revTx" presStyleIdx="5" presStyleCnt="8">
        <dgm:presLayoutVars/>
      </dgm:prSet>
      <dgm:spPr/>
    </dgm:pt>
    <dgm:pt modelId="{6FA88D1E-BE0C-4F8A-963D-68C340DD9372}" type="pres">
      <dgm:prSet presAssocID="{56596641-E767-472C-AA07-8637CDE022E7}" presName="sibTrans" presStyleCnt="0"/>
      <dgm:spPr/>
    </dgm:pt>
    <dgm:pt modelId="{88BE2D73-976D-4881-9680-14FAF48C711C}" type="pres">
      <dgm:prSet presAssocID="{E4062F39-779B-4A7C-8198-98BF71068464}" presName="compNode" presStyleCnt="0"/>
      <dgm:spPr/>
    </dgm:pt>
    <dgm:pt modelId="{514D7013-EA52-4006-9B50-E432CA787B04}" type="pres">
      <dgm:prSet presAssocID="{E4062F39-779B-4A7C-8198-98BF71068464}" presName="bgRect" presStyleLbl="bgShp" presStyleIdx="3" presStyleCnt="4"/>
      <dgm:spPr/>
    </dgm:pt>
    <dgm:pt modelId="{54365A9D-C5CF-4948-9CC9-86970763E3ED}" type="pres">
      <dgm:prSet presAssocID="{E4062F39-779B-4A7C-8198-98BF710684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870DC667-CCE0-457B-AAF0-4A309DB3126F}" type="pres">
      <dgm:prSet presAssocID="{E4062F39-779B-4A7C-8198-98BF71068464}" presName="spaceRect" presStyleCnt="0"/>
      <dgm:spPr/>
    </dgm:pt>
    <dgm:pt modelId="{CC47B80D-9932-4246-8A9E-D7A110987287}" type="pres">
      <dgm:prSet presAssocID="{E4062F39-779B-4A7C-8198-98BF71068464}" presName="parTx" presStyleLbl="revTx" presStyleIdx="6" presStyleCnt="8">
        <dgm:presLayoutVars>
          <dgm:chMax val="0"/>
          <dgm:chPref val="0"/>
        </dgm:presLayoutVars>
      </dgm:prSet>
      <dgm:spPr/>
    </dgm:pt>
    <dgm:pt modelId="{CDA5A93D-67DB-4DEB-A5A9-A042C46CB03E}" type="pres">
      <dgm:prSet presAssocID="{E4062F39-779B-4A7C-8198-98BF71068464}" presName="desTx" presStyleLbl="revTx" presStyleIdx="7" presStyleCnt="8">
        <dgm:presLayoutVars/>
      </dgm:prSet>
      <dgm:spPr/>
    </dgm:pt>
  </dgm:ptLst>
  <dgm:cxnLst>
    <dgm:cxn modelId="{1B8A5D01-FA6A-4726-9DB7-30C868C2F21A}" type="presOf" srcId="{2232B1EA-262E-4A11-9A84-16A614190EE6}" destId="{1B646BE5-7E73-4BE9-814B-91A8D2DF8B81}" srcOrd="0" destOrd="0" presId="urn:microsoft.com/office/officeart/2018/2/layout/IconVerticalSolidList"/>
    <dgm:cxn modelId="{6B1C8F0A-06B5-4D9A-A1AE-20262C39740D}" srcId="{E4062F39-779B-4A7C-8198-98BF71068464}" destId="{E2F085B0-C7FE-4C78-8E36-7144E11F422F}" srcOrd="0" destOrd="0" parTransId="{1CA9DE3E-F44D-4FE4-844C-FACD64C9D18C}" sibTransId="{F53B8878-33AB-46F1-90AB-EBE0613A2292}"/>
    <dgm:cxn modelId="{7E706F0D-B2C6-402E-BD7D-8F9B9956B60C}" type="presOf" srcId="{E2F085B0-C7FE-4C78-8E36-7144E11F422F}" destId="{CDA5A93D-67DB-4DEB-A5A9-A042C46CB03E}" srcOrd="0" destOrd="0" presId="urn:microsoft.com/office/officeart/2018/2/layout/IconVerticalSolidList"/>
    <dgm:cxn modelId="{C9F28F18-0146-4A25-84F1-237C542EB3B8}" srcId="{9CAD29E8-80B2-4D1C-99C2-D1A154C53FD0}" destId="{E4062F39-779B-4A7C-8198-98BF71068464}" srcOrd="3" destOrd="0" parTransId="{8A7A0771-30B4-49DF-AD1B-5DAC4DB45F91}" sibTransId="{31F03540-3792-41D5-941F-DF6DFBC20CF7}"/>
    <dgm:cxn modelId="{B19B603E-2456-454C-A4D2-36ECEB05C4B3}" srcId="{A754A4A2-7B26-428C-9B89-2B9F35F3ADB9}" destId="{D5BCF1F1-14D4-4F89-809E-2A93BC80AE7D}" srcOrd="0" destOrd="0" parTransId="{356F43D8-B48B-4198-8A73-37D3B4580B91}" sibTransId="{687DF7A3-1387-4C70-B786-A7E10D6F9B11}"/>
    <dgm:cxn modelId="{35AC8460-3CFF-41B3-9E8D-40AC2C85F116}" type="presOf" srcId="{D5BCF1F1-14D4-4F89-809E-2A93BC80AE7D}" destId="{79D86E62-1E21-4EE2-8AD7-4A0F13B986C3}" srcOrd="0" destOrd="0" presId="urn:microsoft.com/office/officeart/2018/2/layout/IconVerticalSolidList"/>
    <dgm:cxn modelId="{BF7DAA41-F323-4FE3-B118-135E06FB9EEF}" srcId="{9CAD29E8-80B2-4D1C-99C2-D1A154C53FD0}" destId="{4118208C-A871-4046-88C0-B55D545194D0}" srcOrd="0" destOrd="0" parTransId="{D1F7379D-4C54-4520-BB96-58B6F8F3F947}" sibTransId="{FC44FCC5-57DE-401A-B442-3155C7F6975D}"/>
    <dgm:cxn modelId="{D50F2442-E76D-4F2B-9423-A6B008ECC3E3}" type="presOf" srcId="{A754A4A2-7B26-428C-9B89-2B9F35F3ADB9}" destId="{F30D9C2D-6E26-4414-A05D-B118FE82CAA3}" srcOrd="0" destOrd="0" presId="urn:microsoft.com/office/officeart/2018/2/layout/IconVerticalSolidList"/>
    <dgm:cxn modelId="{6F4B767D-306C-489B-BF4F-A4D95416ABD3}" type="presOf" srcId="{9CAD29E8-80B2-4D1C-99C2-D1A154C53FD0}" destId="{DDE42E4C-DC4D-454F-849C-E87E9108AB18}" srcOrd="0" destOrd="0" presId="urn:microsoft.com/office/officeart/2018/2/layout/IconVerticalSolidList"/>
    <dgm:cxn modelId="{0532A2A6-DA22-4607-B590-0E2C1F64D030}" type="presOf" srcId="{4118208C-A871-4046-88C0-B55D545194D0}" destId="{ABBEB454-B734-4DDB-917F-22930F4B9562}" srcOrd="0" destOrd="0" presId="urn:microsoft.com/office/officeart/2018/2/layout/IconVerticalSolidList"/>
    <dgm:cxn modelId="{003E08B3-56DE-47AC-8DC5-224684CA0DE7}" type="presOf" srcId="{F697D0E9-E54A-4A75-8E54-9CF5DC3ABDB3}" destId="{C553CC0C-B562-41D0-A0F2-1B1D8E67C7E6}" srcOrd="0" destOrd="0" presId="urn:microsoft.com/office/officeart/2018/2/layout/IconVerticalSolidList"/>
    <dgm:cxn modelId="{728912B7-5128-48C3-816D-20C286F2FD84}" srcId="{F697D0E9-E54A-4A75-8E54-9CF5DC3ABDB3}" destId="{070531E4-448E-4302-9E84-FF3DD8AA81D4}" srcOrd="0" destOrd="0" parTransId="{9BF9BF7B-7536-4DF2-ACBF-8126D359F1E1}" sibTransId="{339EB3D6-E6C3-4CBE-AB7C-4194DCA8464A}"/>
    <dgm:cxn modelId="{098D31DD-A221-4CFB-8179-9B772C61C4F3}" type="presOf" srcId="{E4062F39-779B-4A7C-8198-98BF71068464}" destId="{CC47B80D-9932-4246-8A9E-D7A110987287}" srcOrd="0" destOrd="0" presId="urn:microsoft.com/office/officeart/2018/2/layout/IconVerticalSolidList"/>
    <dgm:cxn modelId="{99FBBCDE-43C2-4EB5-8097-C84558BE3A8D}" srcId="{9CAD29E8-80B2-4D1C-99C2-D1A154C53FD0}" destId="{F697D0E9-E54A-4A75-8E54-9CF5DC3ABDB3}" srcOrd="2" destOrd="0" parTransId="{228E684B-A679-4DAA-94E9-04060302BD1D}" sibTransId="{56596641-E767-472C-AA07-8637CDE022E7}"/>
    <dgm:cxn modelId="{104518E1-93CE-4628-B41C-C70DBA520563}" srcId="{4118208C-A871-4046-88C0-B55D545194D0}" destId="{2232B1EA-262E-4A11-9A84-16A614190EE6}" srcOrd="0" destOrd="0" parTransId="{82B0ECBF-4E3F-4385-8C9B-7A97A050E1FA}" sibTransId="{B346EF15-5D63-4D0A-833D-542C3AA35DC1}"/>
    <dgm:cxn modelId="{AAC52CEE-9CB3-4ADF-8FB8-DA6B57211050}" srcId="{9CAD29E8-80B2-4D1C-99C2-D1A154C53FD0}" destId="{A754A4A2-7B26-428C-9B89-2B9F35F3ADB9}" srcOrd="1" destOrd="0" parTransId="{1814E970-F713-4844-81FB-D747EBFA604A}" sibTransId="{8E8A4DF1-4CE6-4DE1-A2C2-A71FF9A84113}"/>
    <dgm:cxn modelId="{890D97F4-6444-46A0-90FD-E1D77E804616}" type="presOf" srcId="{070531E4-448E-4302-9E84-FF3DD8AA81D4}" destId="{84C97472-2178-4EDE-B41E-77C6223E117C}" srcOrd="0" destOrd="0" presId="urn:microsoft.com/office/officeart/2018/2/layout/IconVerticalSolidList"/>
    <dgm:cxn modelId="{31AF5322-561D-4534-ADD4-BB81E88664E9}" type="presParOf" srcId="{DDE42E4C-DC4D-454F-849C-E87E9108AB18}" destId="{DD9F7850-32DC-4AF7-A114-B19079E7DDE0}" srcOrd="0" destOrd="0" presId="urn:microsoft.com/office/officeart/2018/2/layout/IconVerticalSolidList"/>
    <dgm:cxn modelId="{4F01D7A4-EB85-4664-AC5B-EC782ED7ADBB}" type="presParOf" srcId="{DD9F7850-32DC-4AF7-A114-B19079E7DDE0}" destId="{76406125-5FF6-4526-BF0D-3FF1C0D573AB}" srcOrd="0" destOrd="0" presId="urn:microsoft.com/office/officeart/2018/2/layout/IconVerticalSolidList"/>
    <dgm:cxn modelId="{2E6A990E-9971-4DED-9770-830C977F48C7}" type="presParOf" srcId="{DD9F7850-32DC-4AF7-A114-B19079E7DDE0}" destId="{C3CAF4DC-847A-4AB2-84A9-98C220B83F9C}" srcOrd="1" destOrd="0" presId="urn:microsoft.com/office/officeart/2018/2/layout/IconVerticalSolidList"/>
    <dgm:cxn modelId="{367970F8-EF87-490A-A559-7B68F9F994F4}" type="presParOf" srcId="{DD9F7850-32DC-4AF7-A114-B19079E7DDE0}" destId="{3A413B16-F78F-40A8-95B3-C5465D2EB1A3}" srcOrd="2" destOrd="0" presId="urn:microsoft.com/office/officeart/2018/2/layout/IconVerticalSolidList"/>
    <dgm:cxn modelId="{11AF1BFD-7714-433E-96F0-3DFA0D99877C}" type="presParOf" srcId="{DD9F7850-32DC-4AF7-A114-B19079E7DDE0}" destId="{ABBEB454-B734-4DDB-917F-22930F4B9562}" srcOrd="3" destOrd="0" presId="urn:microsoft.com/office/officeart/2018/2/layout/IconVerticalSolidList"/>
    <dgm:cxn modelId="{F8426E2A-33DD-4BFC-87EA-FDB9F5B5859D}" type="presParOf" srcId="{DD9F7850-32DC-4AF7-A114-B19079E7DDE0}" destId="{1B646BE5-7E73-4BE9-814B-91A8D2DF8B81}" srcOrd="4" destOrd="0" presId="urn:microsoft.com/office/officeart/2018/2/layout/IconVerticalSolidList"/>
    <dgm:cxn modelId="{134B4209-7F94-4033-92E8-F27B22D74F39}" type="presParOf" srcId="{DDE42E4C-DC4D-454F-849C-E87E9108AB18}" destId="{2F712C6F-BEA8-44F8-A04F-6F98DA56FA09}" srcOrd="1" destOrd="0" presId="urn:microsoft.com/office/officeart/2018/2/layout/IconVerticalSolidList"/>
    <dgm:cxn modelId="{FB42A91F-9C57-4D00-B620-E130DA2C864E}" type="presParOf" srcId="{DDE42E4C-DC4D-454F-849C-E87E9108AB18}" destId="{906FB943-1C01-44B5-92E8-6F3ECFCC4F4F}" srcOrd="2" destOrd="0" presId="urn:microsoft.com/office/officeart/2018/2/layout/IconVerticalSolidList"/>
    <dgm:cxn modelId="{85683719-7FA6-4653-8152-2BA46410E1E4}" type="presParOf" srcId="{906FB943-1C01-44B5-92E8-6F3ECFCC4F4F}" destId="{447A107E-6D2D-44C4-B5CC-263EFF127CF8}" srcOrd="0" destOrd="0" presId="urn:microsoft.com/office/officeart/2018/2/layout/IconVerticalSolidList"/>
    <dgm:cxn modelId="{2A6F540D-E12D-4962-9FED-195AB9536B98}" type="presParOf" srcId="{906FB943-1C01-44B5-92E8-6F3ECFCC4F4F}" destId="{A634AAC8-5464-49CF-9DEC-25F1BE7E1420}" srcOrd="1" destOrd="0" presId="urn:microsoft.com/office/officeart/2018/2/layout/IconVerticalSolidList"/>
    <dgm:cxn modelId="{2A610446-F21B-4581-8589-65EEE055011B}" type="presParOf" srcId="{906FB943-1C01-44B5-92E8-6F3ECFCC4F4F}" destId="{5EB6B151-38B7-4B8D-AD80-9B057D4EF288}" srcOrd="2" destOrd="0" presId="urn:microsoft.com/office/officeart/2018/2/layout/IconVerticalSolidList"/>
    <dgm:cxn modelId="{DDFB44C6-A6AD-4882-8969-2638788A067C}" type="presParOf" srcId="{906FB943-1C01-44B5-92E8-6F3ECFCC4F4F}" destId="{F30D9C2D-6E26-4414-A05D-B118FE82CAA3}" srcOrd="3" destOrd="0" presId="urn:microsoft.com/office/officeart/2018/2/layout/IconVerticalSolidList"/>
    <dgm:cxn modelId="{37B34CF3-7FC6-40E5-A6D9-9BE3C5FDA458}" type="presParOf" srcId="{906FB943-1C01-44B5-92E8-6F3ECFCC4F4F}" destId="{79D86E62-1E21-4EE2-8AD7-4A0F13B986C3}" srcOrd="4" destOrd="0" presId="urn:microsoft.com/office/officeart/2018/2/layout/IconVerticalSolidList"/>
    <dgm:cxn modelId="{DB9B2033-458A-4634-9155-E55A0FABEFE7}" type="presParOf" srcId="{DDE42E4C-DC4D-454F-849C-E87E9108AB18}" destId="{A07C9048-16D2-42A1-A8FB-F43C63968BD8}" srcOrd="3" destOrd="0" presId="urn:microsoft.com/office/officeart/2018/2/layout/IconVerticalSolidList"/>
    <dgm:cxn modelId="{DD7481DE-402A-4689-9440-5584FF80E175}" type="presParOf" srcId="{DDE42E4C-DC4D-454F-849C-E87E9108AB18}" destId="{01DC7C54-D233-4E9D-AAB7-8FA50632992B}" srcOrd="4" destOrd="0" presId="urn:microsoft.com/office/officeart/2018/2/layout/IconVerticalSolidList"/>
    <dgm:cxn modelId="{A1D1E9F2-DADE-4B78-9BE2-BA3C2690F3D3}" type="presParOf" srcId="{01DC7C54-D233-4E9D-AAB7-8FA50632992B}" destId="{3A473B22-CB43-4AD1-9DEA-A2A96724165E}" srcOrd="0" destOrd="0" presId="urn:microsoft.com/office/officeart/2018/2/layout/IconVerticalSolidList"/>
    <dgm:cxn modelId="{58DB2486-A2D4-4973-B35D-7AB5F9B5EE90}" type="presParOf" srcId="{01DC7C54-D233-4E9D-AAB7-8FA50632992B}" destId="{F72205FA-863E-40F4-BB1A-3D1F6ABA1283}" srcOrd="1" destOrd="0" presId="urn:microsoft.com/office/officeart/2018/2/layout/IconVerticalSolidList"/>
    <dgm:cxn modelId="{FB70A750-0C87-453A-A920-C31BD5EC3604}" type="presParOf" srcId="{01DC7C54-D233-4E9D-AAB7-8FA50632992B}" destId="{9297DB5B-EDDD-4F7B-89F0-CE376DC393F8}" srcOrd="2" destOrd="0" presId="urn:microsoft.com/office/officeart/2018/2/layout/IconVerticalSolidList"/>
    <dgm:cxn modelId="{15240EAD-AFA9-476D-A7D7-7A84247456CA}" type="presParOf" srcId="{01DC7C54-D233-4E9D-AAB7-8FA50632992B}" destId="{C553CC0C-B562-41D0-A0F2-1B1D8E67C7E6}" srcOrd="3" destOrd="0" presId="urn:microsoft.com/office/officeart/2018/2/layout/IconVerticalSolidList"/>
    <dgm:cxn modelId="{D75CCE50-D41E-4C4D-B3C6-5C525D008B29}" type="presParOf" srcId="{01DC7C54-D233-4E9D-AAB7-8FA50632992B}" destId="{84C97472-2178-4EDE-B41E-77C6223E117C}" srcOrd="4" destOrd="0" presId="urn:microsoft.com/office/officeart/2018/2/layout/IconVerticalSolidList"/>
    <dgm:cxn modelId="{9421FF6B-BA90-4952-83BA-5060EC0DAA3F}" type="presParOf" srcId="{DDE42E4C-DC4D-454F-849C-E87E9108AB18}" destId="{6FA88D1E-BE0C-4F8A-963D-68C340DD9372}" srcOrd="5" destOrd="0" presId="urn:microsoft.com/office/officeart/2018/2/layout/IconVerticalSolidList"/>
    <dgm:cxn modelId="{C9FFFF17-F17F-4D25-B7B4-E3EA74807A56}" type="presParOf" srcId="{DDE42E4C-DC4D-454F-849C-E87E9108AB18}" destId="{88BE2D73-976D-4881-9680-14FAF48C711C}" srcOrd="6" destOrd="0" presId="urn:microsoft.com/office/officeart/2018/2/layout/IconVerticalSolidList"/>
    <dgm:cxn modelId="{EB13D622-D95E-409E-874A-01BBA90E0EF0}" type="presParOf" srcId="{88BE2D73-976D-4881-9680-14FAF48C711C}" destId="{514D7013-EA52-4006-9B50-E432CA787B04}" srcOrd="0" destOrd="0" presId="urn:microsoft.com/office/officeart/2018/2/layout/IconVerticalSolidList"/>
    <dgm:cxn modelId="{46543A38-6D93-4273-B1EA-F4577917398F}" type="presParOf" srcId="{88BE2D73-976D-4881-9680-14FAF48C711C}" destId="{54365A9D-C5CF-4948-9CC9-86970763E3ED}" srcOrd="1" destOrd="0" presId="urn:microsoft.com/office/officeart/2018/2/layout/IconVerticalSolidList"/>
    <dgm:cxn modelId="{DB8A9732-6A07-48E2-81EF-499C15563766}" type="presParOf" srcId="{88BE2D73-976D-4881-9680-14FAF48C711C}" destId="{870DC667-CCE0-457B-AAF0-4A309DB3126F}" srcOrd="2" destOrd="0" presId="urn:microsoft.com/office/officeart/2018/2/layout/IconVerticalSolidList"/>
    <dgm:cxn modelId="{8475F3B5-1961-41D5-A685-88473E2F9B72}" type="presParOf" srcId="{88BE2D73-976D-4881-9680-14FAF48C711C}" destId="{CC47B80D-9932-4246-8A9E-D7A110987287}" srcOrd="3" destOrd="0" presId="urn:microsoft.com/office/officeart/2018/2/layout/IconVerticalSolidList"/>
    <dgm:cxn modelId="{D40699E4-8ED4-49C0-8E32-4114DD9ADB25}" type="presParOf" srcId="{88BE2D73-976D-4881-9680-14FAF48C711C}" destId="{CDA5A93D-67DB-4DEB-A5A9-A042C46CB0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9E3DA-9C1D-4733-9AE9-92498439E076}"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033F9584-890D-4390-8653-BF18B9C29DA1}">
      <dgm:prSet/>
      <dgm:spPr/>
      <dgm:t>
        <a:bodyPr/>
        <a:lstStyle/>
        <a:p>
          <a:r>
            <a:rPr lang="en-GB" b="1"/>
            <a:t>What It Measures</a:t>
          </a:r>
          <a:r>
            <a:rPr lang="en-GB"/>
            <a:t>:</a:t>
          </a:r>
          <a:endParaRPr lang="en-US"/>
        </a:p>
      </dgm:t>
    </dgm:pt>
    <dgm:pt modelId="{554B08AA-1F9F-4F18-B719-E82477D826E1}" type="parTrans" cxnId="{D7660C3B-D12B-40B6-9299-D2C65CA2FB8F}">
      <dgm:prSet/>
      <dgm:spPr/>
      <dgm:t>
        <a:bodyPr/>
        <a:lstStyle/>
        <a:p>
          <a:endParaRPr lang="en-US"/>
        </a:p>
      </dgm:t>
    </dgm:pt>
    <dgm:pt modelId="{BAB851F2-4287-4281-9C1F-D5A14D0EDDB4}" type="sibTrans" cxnId="{D7660C3B-D12B-40B6-9299-D2C65CA2FB8F}">
      <dgm:prSet/>
      <dgm:spPr/>
      <dgm:t>
        <a:bodyPr/>
        <a:lstStyle/>
        <a:p>
          <a:endParaRPr lang="en-US"/>
        </a:p>
      </dgm:t>
    </dgm:pt>
    <dgm:pt modelId="{86C0533E-2038-4389-81E9-85972769BA4E}">
      <dgm:prSet/>
      <dgm:spPr/>
      <dgm:t>
        <a:bodyPr/>
        <a:lstStyle/>
        <a:p>
          <a:r>
            <a:rPr lang="en-GB" b="1"/>
            <a:t>MQOL</a:t>
          </a:r>
          <a:r>
            <a:rPr lang="en-GB"/>
            <a:t> is designed to measure the overall quality of life, with a focus on physical, psychological, and existential well-being.</a:t>
          </a:r>
          <a:endParaRPr lang="en-US"/>
        </a:p>
      </dgm:t>
    </dgm:pt>
    <dgm:pt modelId="{DFA918D8-E509-41BD-AB91-C85790A3CF04}" type="parTrans" cxnId="{1406C508-597A-4B3A-87F5-CC3C637ACCD0}">
      <dgm:prSet/>
      <dgm:spPr/>
      <dgm:t>
        <a:bodyPr/>
        <a:lstStyle/>
        <a:p>
          <a:endParaRPr lang="en-US"/>
        </a:p>
      </dgm:t>
    </dgm:pt>
    <dgm:pt modelId="{98A792FE-06A9-438F-A304-7006B7803EAE}" type="sibTrans" cxnId="{1406C508-597A-4B3A-87F5-CC3C637ACCD0}">
      <dgm:prSet/>
      <dgm:spPr/>
      <dgm:t>
        <a:bodyPr/>
        <a:lstStyle/>
        <a:p>
          <a:endParaRPr lang="en-US"/>
        </a:p>
      </dgm:t>
    </dgm:pt>
    <dgm:pt modelId="{E6DFDC32-0760-4E57-A22D-96CD764D8B49}">
      <dgm:prSet/>
      <dgm:spPr/>
      <dgm:t>
        <a:bodyPr/>
        <a:lstStyle/>
        <a:p>
          <a:r>
            <a:rPr lang="en-GB" b="1"/>
            <a:t>Items/Domains</a:t>
          </a:r>
          <a:r>
            <a:rPr lang="en-GB"/>
            <a:t>:</a:t>
          </a:r>
          <a:endParaRPr lang="en-US"/>
        </a:p>
      </dgm:t>
    </dgm:pt>
    <dgm:pt modelId="{B4740C03-BE15-47E8-828A-73DC5B689052}" type="parTrans" cxnId="{67F52829-D316-4585-81D4-4D21639DF770}">
      <dgm:prSet/>
      <dgm:spPr/>
      <dgm:t>
        <a:bodyPr/>
        <a:lstStyle/>
        <a:p>
          <a:endParaRPr lang="en-US"/>
        </a:p>
      </dgm:t>
    </dgm:pt>
    <dgm:pt modelId="{CD5BB450-37E5-4249-BD97-5396DA6FBF6D}" type="sibTrans" cxnId="{67F52829-D316-4585-81D4-4D21639DF770}">
      <dgm:prSet/>
      <dgm:spPr/>
      <dgm:t>
        <a:bodyPr/>
        <a:lstStyle/>
        <a:p>
          <a:endParaRPr lang="en-US"/>
        </a:p>
      </dgm:t>
    </dgm:pt>
    <dgm:pt modelId="{1CBDD965-48DC-46E7-AF90-97A99E3B68A5}">
      <dgm:prSet/>
      <dgm:spPr/>
      <dgm:t>
        <a:bodyPr/>
        <a:lstStyle/>
        <a:p>
          <a:r>
            <a:rPr lang="en-GB"/>
            <a:t>The scale includes items across domains such as physical symptoms, emotional state, social functioning, and existential concerns.</a:t>
          </a:r>
          <a:endParaRPr lang="en-US"/>
        </a:p>
      </dgm:t>
    </dgm:pt>
    <dgm:pt modelId="{0738416F-B246-4910-A68F-23B475CD5353}" type="parTrans" cxnId="{7CE658F0-DA6E-4640-B95C-D5B833FD099B}">
      <dgm:prSet/>
      <dgm:spPr/>
      <dgm:t>
        <a:bodyPr/>
        <a:lstStyle/>
        <a:p>
          <a:endParaRPr lang="en-US"/>
        </a:p>
      </dgm:t>
    </dgm:pt>
    <dgm:pt modelId="{440F849A-953B-4E55-87FD-B13012CBB79E}" type="sibTrans" cxnId="{7CE658F0-DA6E-4640-B95C-D5B833FD099B}">
      <dgm:prSet/>
      <dgm:spPr/>
      <dgm:t>
        <a:bodyPr/>
        <a:lstStyle/>
        <a:p>
          <a:endParaRPr lang="en-US"/>
        </a:p>
      </dgm:t>
    </dgm:pt>
    <dgm:pt modelId="{83A4CA82-62DE-4302-8F53-53D0DA4EC652}">
      <dgm:prSet/>
      <dgm:spPr/>
      <dgm:t>
        <a:bodyPr/>
        <a:lstStyle/>
        <a:p>
          <a:r>
            <a:rPr lang="en-GB" b="1"/>
            <a:t>Administration</a:t>
          </a:r>
          <a:r>
            <a:rPr lang="en-GB"/>
            <a:t>:</a:t>
          </a:r>
          <a:endParaRPr lang="en-US"/>
        </a:p>
      </dgm:t>
    </dgm:pt>
    <dgm:pt modelId="{C6CCEFCE-9040-4317-A457-D9B4719B3700}" type="parTrans" cxnId="{9103D6A4-5E0A-4CD0-ADAF-A1506A39F0C9}">
      <dgm:prSet/>
      <dgm:spPr/>
      <dgm:t>
        <a:bodyPr/>
        <a:lstStyle/>
        <a:p>
          <a:endParaRPr lang="en-US"/>
        </a:p>
      </dgm:t>
    </dgm:pt>
    <dgm:pt modelId="{A170E830-18C6-44D3-9DD6-ACF5045A7993}" type="sibTrans" cxnId="{9103D6A4-5E0A-4CD0-ADAF-A1506A39F0C9}">
      <dgm:prSet/>
      <dgm:spPr/>
      <dgm:t>
        <a:bodyPr/>
        <a:lstStyle/>
        <a:p>
          <a:endParaRPr lang="en-US"/>
        </a:p>
      </dgm:t>
    </dgm:pt>
    <dgm:pt modelId="{46E39705-889E-4F0F-B80F-366F5D5B2808}">
      <dgm:prSet/>
      <dgm:spPr/>
      <dgm:t>
        <a:bodyPr/>
        <a:lstStyle/>
        <a:p>
          <a:r>
            <a:rPr lang="en-GB"/>
            <a:t>The questionnaire can be self-administered or completed with the help of a clinician, depending on the patient’s capability.</a:t>
          </a:r>
          <a:endParaRPr lang="en-US"/>
        </a:p>
      </dgm:t>
    </dgm:pt>
    <dgm:pt modelId="{017A1366-7F83-4265-8750-20716CEC797C}" type="parTrans" cxnId="{6F3C1AEF-4A7C-413F-B141-F1DCFE9FB0E7}">
      <dgm:prSet/>
      <dgm:spPr/>
      <dgm:t>
        <a:bodyPr/>
        <a:lstStyle/>
        <a:p>
          <a:endParaRPr lang="en-US"/>
        </a:p>
      </dgm:t>
    </dgm:pt>
    <dgm:pt modelId="{FCF58D37-7C63-4072-BF80-72981B1A6DE9}" type="sibTrans" cxnId="{6F3C1AEF-4A7C-413F-B141-F1DCFE9FB0E7}">
      <dgm:prSet/>
      <dgm:spPr/>
      <dgm:t>
        <a:bodyPr/>
        <a:lstStyle/>
        <a:p>
          <a:endParaRPr lang="en-US"/>
        </a:p>
      </dgm:t>
    </dgm:pt>
    <dgm:pt modelId="{712AFB5D-9CCD-43A3-BAFD-635F21A85517}">
      <dgm:prSet/>
      <dgm:spPr/>
      <dgm:t>
        <a:bodyPr/>
        <a:lstStyle/>
        <a:p>
          <a:r>
            <a:rPr lang="en-GB" b="1"/>
            <a:t>Scoring</a:t>
          </a:r>
          <a:r>
            <a:rPr lang="en-GB"/>
            <a:t>:</a:t>
          </a:r>
          <a:endParaRPr lang="en-US"/>
        </a:p>
      </dgm:t>
    </dgm:pt>
    <dgm:pt modelId="{1CC8F087-ECEA-4133-BBB9-FBBE624C3105}" type="parTrans" cxnId="{10153DBC-7808-4D69-9831-F679AC2AE781}">
      <dgm:prSet/>
      <dgm:spPr/>
      <dgm:t>
        <a:bodyPr/>
        <a:lstStyle/>
        <a:p>
          <a:endParaRPr lang="en-US"/>
        </a:p>
      </dgm:t>
    </dgm:pt>
    <dgm:pt modelId="{A95D78B8-744A-457E-86BB-AD839892B787}" type="sibTrans" cxnId="{10153DBC-7808-4D69-9831-F679AC2AE781}">
      <dgm:prSet/>
      <dgm:spPr/>
      <dgm:t>
        <a:bodyPr/>
        <a:lstStyle/>
        <a:p>
          <a:endParaRPr lang="en-US"/>
        </a:p>
      </dgm:t>
    </dgm:pt>
    <dgm:pt modelId="{1E4EEC8B-1E17-4174-A1F0-A31F366032D6}">
      <dgm:prSet/>
      <dgm:spPr/>
      <dgm:t>
        <a:bodyPr/>
        <a:lstStyle/>
        <a:p>
          <a:r>
            <a:rPr lang="en-GB"/>
            <a:t>Scores are calculated for each domain, providing a comprehensive view of the patient’s quality of life. Higher scores indicate better quality of life.</a:t>
          </a:r>
          <a:endParaRPr lang="en-US"/>
        </a:p>
      </dgm:t>
    </dgm:pt>
    <dgm:pt modelId="{CA1FF9D3-9218-4010-A54F-018BE560E4E4}" type="parTrans" cxnId="{988D73B8-DB9B-4724-BBCC-C1A1B2DCB43C}">
      <dgm:prSet/>
      <dgm:spPr/>
      <dgm:t>
        <a:bodyPr/>
        <a:lstStyle/>
        <a:p>
          <a:endParaRPr lang="en-US"/>
        </a:p>
      </dgm:t>
    </dgm:pt>
    <dgm:pt modelId="{56FCAF16-0280-4ABB-A09B-3666EBB48BC6}" type="sibTrans" cxnId="{988D73B8-DB9B-4724-BBCC-C1A1B2DCB43C}">
      <dgm:prSet/>
      <dgm:spPr/>
      <dgm:t>
        <a:bodyPr/>
        <a:lstStyle/>
        <a:p>
          <a:endParaRPr lang="en-US"/>
        </a:p>
      </dgm:t>
    </dgm:pt>
    <dgm:pt modelId="{3AC4615C-0584-204F-A388-23F6C494099A}" type="pres">
      <dgm:prSet presAssocID="{8789E3DA-9C1D-4733-9AE9-92498439E076}" presName="Name0" presStyleCnt="0">
        <dgm:presLayoutVars>
          <dgm:dir/>
          <dgm:animLvl val="lvl"/>
          <dgm:resizeHandles val="exact"/>
        </dgm:presLayoutVars>
      </dgm:prSet>
      <dgm:spPr/>
    </dgm:pt>
    <dgm:pt modelId="{D1398BA3-D314-5F44-AFA9-79682997935A}" type="pres">
      <dgm:prSet presAssocID="{033F9584-890D-4390-8653-BF18B9C29DA1}" presName="composite" presStyleCnt="0"/>
      <dgm:spPr/>
    </dgm:pt>
    <dgm:pt modelId="{6C5492BD-27F2-8F4A-B985-B9DE94FC0EBD}" type="pres">
      <dgm:prSet presAssocID="{033F9584-890D-4390-8653-BF18B9C29DA1}" presName="parTx" presStyleLbl="alignNode1" presStyleIdx="0" presStyleCnt="4">
        <dgm:presLayoutVars>
          <dgm:chMax val="0"/>
          <dgm:chPref val="0"/>
          <dgm:bulletEnabled val="1"/>
        </dgm:presLayoutVars>
      </dgm:prSet>
      <dgm:spPr/>
    </dgm:pt>
    <dgm:pt modelId="{D60C0907-9F79-F54C-847C-7796A53F66BD}" type="pres">
      <dgm:prSet presAssocID="{033F9584-890D-4390-8653-BF18B9C29DA1}" presName="desTx" presStyleLbl="alignAccFollowNode1" presStyleIdx="0" presStyleCnt="4">
        <dgm:presLayoutVars>
          <dgm:bulletEnabled val="1"/>
        </dgm:presLayoutVars>
      </dgm:prSet>
      <dgm:spPr/>
    </dgm:pt>
    <dgm:pt modelId="{E08FD0DA-8423-6149-BD07-47E096D8B7C6}" type="pres">
      <dgm:prSet presAssocID="{BAB851F2-4287-4281-9C1F-D5A14D0EDDB4}" presName="space" presStyleCnt="0"/>
      <dgm:spPr/>
    </dgm:pt>
    <dgm:pt modelId="{DBEF6AB8-C0B7-AE43-AAD6-D9A0A7F89D5E}" type="pres">
      <dgm:prSet presAssocID="{E6DFDC32-0760-4E57-A22D-96CD764D8B49}" presName="composite" presStyleCnt="0"/>
      <dgm:spPr/>
    </dgm:pt>
    <dgm:pt modelId="{FADD55B2-7D6B-F84B-BD61-693C6335E7AC}" type="pres">
      <dgm:prSet presAssocID="{E6DFDC32-0760-4E57-A22D-96CD764D8B49}" presName="parTx" presStyleLbl="alignNode1" presStyleIdx="1" presStyleCnt="4">
        <dgm:presLayoutVars>
          <dgm:chMax val="0"/>
          <dgm:chPref val="0"/>
          <dgm:bulletEnabled val="1"/>
        </dgm:presLayoutVars>
      </dgm:prSet>
      <dgm:spPr/>
    </dgm:pt>
    <dgm:pt modelId="{EF8CE3AC-6EDB-5E4F-9F3F-8B287218B99E}" type="pres">
      <dgm:prSet presAssocID="{E6DFDC32-0760-4E57-A22D-96CD764D8B49}" presName="desTx" presStyleLbl="alignAccFollowNode1" presStyleIdx="1" presStyleCnt="4">
        <dgm:presLayoutVars>
          <dgm:bulletEnabled val="1"/>
        </dgm:presLayoutVars>
      </dgm:prSet>
      <dgm:spPr/>
    </dgm:pt>
    <dgm:pt modelId="{4795FF38-AA37-5948-AA9C-A369FB9C3E3D}" type="pres">
      <dgm:prSet presAssocID="{CD5BB450-37E5-4249-BD97-5396DA6FBF6D}" presName="space" presStyleCnt="0"/>
      <dgm:spPr/>
    </dgm:pt>
    <dgm:pt modelId="{B79F36E9-1AA1-0947-805B-4C40029F0113}" type="pres">
      <dgm:prSet presAssocID="{83A4CA82-62DE-4302-8F53-53D0DA4EC652}" presName="composite" presStyleCnt="0"/>
      <dgm:spPr/>
    </dgm:pt>
    <dgm:pt modelId="{AD297976-6763-C542-BCFE-6091A975F991}" type="pres">
      <dgm:prSet presAssocID="{83A4CA82-62DE-4302-8F53-53D0DA4EC652}" presName="parTx" presStyleLbl="alignNode1" presStyleIdx="2" presStyleCnt="4">
        <dgm:presLayoutVars>
          <dgm:chMax val="0"/>
          <dgm:chPref val="0"/>
          <dgm:bulletEnabled val="1"/>
        </dgm:presLayoutVars>
      </dgm:prSet>
      <dgm:spPr/>
    </dgm:pt>
    <dgm:pt modelId="{94BE2BBC-F6FB-7747-BC90-5173DD158887}" type="pres">
      <dgm:prSet presAssocID="{83A4CA82-62DE-4302-8F53-53D0DA4EC652}" presName="desTx" presStyleLbl="alignAccFollowNode1" presStyleIdx="2" presStyleCnt="4">
        <dgm:presLayoutVars>
          <dgm:bulletEnabled val="1"/>
        </dgm:presLayoutVars>
      </dgm:prSet>
      <dgm:spPr/>
    </dgm:pt>
    <dgm:pt modelId="{E1132B0F-2175-F547-AC00-64D5C7D28007}" type="pres">
      <dgm:prSet presAssocID="{A170E830-18C6-44D3-9DD6-ACF5045A7993}" presName="space" presStyleCnt="0"/>
      <dgm:spPr/>
    </dgm:pt>
    <dgm:pt modelId="{3D016C36-FD1D-A24C-BC3D-5ADCFAA34FA8}" type="pres">
      <dgm:prSet presAssocID="{712AFB5D-9CCD-43A3-BAFD-635F21A85517}" presName="composite" presStyleCnt="0"/>
      <dgm:spPr/>
    </dgm:pt>
    <dgm:pt modelId="{6D88FAD7-CA26-C14B-8D8F-113528B2F01C}" type="pres">
      <dgm:prSet presAssocID="{712AFB5D-9CCD-43A3-BAFD-635F21A85517}" presName="parTx" presStyleLbl="alignNode1" presStyleIdx="3" presStyleCnt="4">
        <dgm:presLayoutVars>
          <dgm:chMax val="0"/>
          <dgm:chPref val="0"/>
          <dgm:bulletEnabled val="1"/>
        </dgm:presLayoutVars>
      </dgm:prSet>
      <dgm:spPr/>
    </dgm:pt>
    <dgm:pt modelId="{4EBB59F9-77F0-804D-9A06-BE365E95F347}" type="pres">
      <dgm:prSet presAssocID="{712AFB5D-9CCD-43A3-BAFD-635F21A85517}" presName="desTx" presStyleLbl="alignAccFollowNode1" presStyleIdx="3" presStyleCnt="4">
        <dgm:presLayoutVars>
          <dgm:bulletEnabled val="1"/>
        </dgm:presLayoutVars>
      </dgm:prSet>
      <dgm:spPr/>
    </dgm:pt>
  </dgm:ptLst>
  <dgm:cxnLst>
    <dgm:cxn modelId="{1406C508-597A-4B3A-87F5-CC3C637ACCD0}" srcId="{033F9584-890D-4390-8653-BF18B9C29DA1}" destId="{86C0533E-2038-4389-81E9-85972769BA4E}" srcOrd="0" destOrd="0" parTransId="{DFA918D8-E509-41BD-AB91-C85790A3CF04}" sibTransId="{98A792FE-06A9-438F-A304-7006B7803EAE}"/>
    <dgm:cxn modelId="{67F52829-D316-4585-81D4-4D21639DF770}" srcId="{8789E3DA-9C1D-4733-9AE9-92498439E076}" destId="{E6DFDC32-0760-4E57-A22D-96CD764D8B49}" srcOrd="1" destOrd="0" parTransId="{B4740C03-BE15-47E8-828A-73DC5B689052}" sibTransId="{CD5BB450-37E5-4249-BD97-5396DA6FBF6D}"/>
    <dgm:cxn modelId="{90314433-EE38-7741-A14B-D0BB1925CF2C}" type="presOf" srcId="{033F9584-890D-4390-8653-BF18B9C29DA1}" destId="{6C5492BD-27F2-8F4A-B985-B9DE94FC0EBD}" srcOrd="0" destOrd="0" presId="urn:microsoft.com/office/officeart/2005/8/layout/hList1"/>
    <dgm:cxn modelId="{D7660C3B-D12B-40B6-9299-D2C65CA2FB8F}" srcId="{8789E3DA-9C1D-4733-9AE9-92498439E076}" destId="{033F9584-890D-4390-8653-BF18B9C29DA1}" srcOrd="0" destOrd="0" parTransId="{554B08AA-1F9F-4F18-B719-E82477D826E1}" sibTransId="{BAB851F2-4287-4281-9C1F-D5A14D0EDDB4}"/>
    <dgm:cxn modelId="{902D7260-134C-7F4C-A5BB-FD15A7E165F2}" type="presOf" srcId="{83A4CA82-62DE-4302-8F53-53D0DA4EC652}" destId="{AD297976-6763-C542-BCFE-6091A975F991}" srcOrd="0" destOrd="0" presId="urn:microsoft.com/office/officeart/2005/8/layout/hList1"/>
    <dgm:cxn modelId="{0417944B-3903-804B-BD0A-DCB42DDE9FF7}" type="presOf" srcId="{1E4EEC8B-1E17-4174-A1F0-A31F366032D6}" destId="{4EBB59F9-77F0-804D-9A06-BE365E95F347}" srcOrd="0" destOrd="0" presId="urn:microsoft.com/office/officeart/2005/8/layout/hList1"/>
    <dgm:cxn modelId="{9103D6A4-5E0A-4CD0-ADAF-A1506A39F0C9}" srcId="{8789E3DA-9C1D-4733-9AE9-92498439E076}" destId="{83A4CA82-62DE-4302-8F53-53D0DA4EC652}" srcOrd="2" destOrd="0" parTransId="{C6CCEFCE-9040-4317-A457-D9B4719B3700}" sibTransId="{A170E830-18C6-44D3-9DD6-ACF5045A7993}"/>
    <dgm:cxn modelId="{8C0037A5-4988-7A47-BA71-2C2DAB3318DE}" type="presOf" srcId="{86C0533E-2038-4389-81E9-85972769BA4E}" destId="{D60C0907-9F79-F54C-847C-7796A53F66BD}" srcOrd="0" destOrd="0" presId="urn:microsoft.com/office/officeart/2005/8/layout/hList1"/>
    <dgm:cxn modelId="{4146CCB1-B56C-6140-BAC9-0F56C3B6C295}" type="presOf" srcId="{8789E3DA-9C1D-4733-9AE9-92498439E076}" destId="{3AC4615C-0584-204F-A388-23F6C494099A}" srcOrd="0" destOrd="0" presId="urn:microsoft.com/office/officeart/2005/8/layout/hList1"/>
    <dgm:cxn modelId="{988D73B8-DB9B-4724-BBCC-C1A1B2DCB43C}" srcId="{712AFB5D-9CCD-43A3-BAFD-635F21A85517}" destId="{1E4EEC8B-1E17-4174-A1F0-A31F366032D6}" srcOrd="0" destOrd="0" parTransId="{CA1FF9D3-9218-4010-A54F-018BE560E4E4}" sibTransId="{56FCAF16-0280-4ABB-A09B-3666EBB48BC6}"/>
    <dgm:cxn modelId="{2CF05FBB-095C-624F-9C40-488DA7C830D8}" type="presOf" srcId="{1CBDD965-48DC-46E7-AF90-97A99E3B68A5}" destId="{EF8CE3AC-6EDB-5E4F-9F3F-8B287218B99E}" srcOrd="0" destOrd="0" presId="urn:microsoft.com/office/officeart/2005/8/layout/hList1"/>
    <dgm:cxn modelId="{10153DBC-7808-4D69-9831-F679AC2AE781}" srcId="{8789E3DA-9C1D-4733-9AE9-92498439E076}" destId="{712AFB5D-9CCD-43A3-BAFD-635F21A85517}" srcOrd="3" destOrd="0" parTransId="{1CC8F087-ECEA-4133-BBB9-FBBE624C3105}" sibTransId="{A95D78B8-744A-457E-86BB-AD839892B787}"/>
    <dgm:cxn modelId="{0A3E84C6-E226-9142-B557-A3B43BB063DF}" type="presOf" srcId="{46E39705-889E-4F0F-B80F-366F5D5B2808}" destId="{94BE2BBC-F6FB-7747-BC90-5173DD158887}" srcOrd="0" destOrd="0" presId="urn:microsoft.com/office/officeart/2005/8/layout/hList1"/>
    <dgm:cxn modelId="{E966FADB-787D-1E45-8404-2E326690DD0E}" type="presOf" srcId="{712AFB5D-9CCD-43A3-BAFD-635F21A85517}" destId="{6D88FAD7-CA26-C14B-8D8F-113528B2F01C}" srcOrd="0" destOrd="0" presId="urn:microsoft.com/office/officeart/2005/8/layout/hList1"/>
    <dgm:cxn modelId="{B9AD33E7-3437-5E4C-9048-C6DC46AF3FAA}" type="presOf" srcId="{E6DFDC32-0760-4E57-A22D-96CD764D8B49}" destId="{FADD55B2-7D6B-F84B-BD61-693C6335E7AC}" srcOrd="0" destOrd="0" presId="urn:microsoft.com/office/officeart/2005/8/layout/hList1"/>
    <dgm:cxn modelId="{6F3C1AEF-4A7C-413F-B141-F1DCFE9FB0E7}" srcId="{83A4CA82-62DE-4302-8F53-53D0DA4EC652}" destId="{46E39705-889E-4F0F-B80F-366F5D5B2808}" srcOrd="0" destOrd="0" parTransId="{017A1366-7F83-4265-8750-20716CEC797C}" sibTransId="{FCF58D37-7C63-4072-BF80-72981B1A6DE9}"/>
    <dgm:cxn modelId="{7CE658F0-DA6E-4640-B95C-D5B833FD099B}" srcId="{E6DFDC32-0760-4E57-A22D-96CD764D8B49}" destId="{1CBDD965-48DC-46E7-AF90-97A99E3B68A5}" srcOrd="0" destOrd="0" parTransId="{0738416F-B246-4910-A68F-23B475CD5353}" sibTransId="{440F849A-953B-4E55-87FD-B13012CBB79E}"/>
    <dgm:cxn modelId="{DEB77D46-4670-2D48-A48B-06C0AA4BFC7C}" type="presParOf" srcId="{3AC4615C-0584-204F-A388-23F6C494099A}" destId="{D1398BA3-D314-5F44-AFA9-79682997935A}" srcOrd="0" destOrd="0" presId="urn:microsoft.com/office/officeart/2005/8/layout/hList1"/>
    <dgm:cxn modelId="{AB78EBB2-B69C-A34F-BE43-219071D54BCC}" type="presParOf" srcId="{D1398BA3-D314-5F44-AFA9-79682997935A}" destId="{6C5492BD-27F2-8F4A-B985-B9DE94FC0EBD}" srcOrd="0" destOrd="0" presId="urn:microsoft.com/office/officeart/2005/8/layout/hList1"/>
    <dgm:cxn modelId="{5EFE8E5C-00BB-E148-9A81-F7340B5A8B2C}" type="presParOf" srcId="{D1398BA3-D314-5F44-AFA9-79682997935A}" destId="{D60C0907-9F79-F54C-847C-7796A53F66BD}" srcOrd="1" destOrd="0" presId="urn:microsoft.com/office/officeart/2005/8/layout/hList1"/>
    <dgm:cxn modelId="{DF41C27F-32F7-C24B-B438-7C0D95829757}" type="presParOf" srcId="{3AC4615C-0584-204F-A388-23F6C494099A}" destId="{E08FD0DA-8423-6149-BD07-47E096D8B7C6}" srcOrd="1" destOrd="0" presId="urn:microsoft.com/office/officeart/2005/8/layout/hList1"/>
    <dgm:cxn modelId="{431D2A6B-934C-A64C-B225-BEEA472F3644}" type="presParOf" srcId="{3AC4615C-0584-204F-A388-23F6C494099A}" destId="{DBEF6AB8-C0B7-AE43-AAD6-D9A0A7F89D5E}" srcOrd="2" destOrd="0" presId="urn:microsoft.com/office/officeart/2005/8/layout/hList1"/>
    <dgm:cxn modelId="{D740C639-704F-FD4B-8B8C-E9187D84AC91}" type="presParOf" srcId="{DBEF6AB8-C0B7-AE43-AAD6-D9A0A7F89D5E}" destId="{FADD55B2-7D6B-F84B-BD61-693C6335E7AC}" srcOrd="0" destOrd="0" presId="urn:microsoft.com/office/officeart/2005/8/layout/hList1"/>
    <dgm:cxn modelId="{9FB798AF-872A-074C-B8D3-AAA70999FDFE}" type="presParOf" srcId="{DBEF6AB8-C0B7-AE43-AAD6-D9A0A7F89D5E}" destId="{EF8CE3AC-6EDB-5E4F-9F3F-8B287218B99E}" srcOrd="1" destOrd="0" presId="urn:microsoft.com/office/officeart/2005/8/layout/hList1"/>
    <dgm:cxn modelId="{38C1A96C-6A9C-0242-AD28-DB46A71BA158}" type="presParOf" srcId="{3AC4615C-0584-204F-A388-23F6C494099A}" destId="{4795FF38-AA37-5948-AA9C-A369FB9C3E3D}" srcOrd="3" destOrd="0" presId="urn:microsoft.com/office/officeart/2005/8/layout/hList1"/>
    <dgm:cxn modelId="{D7600568-1718-894E-9A3F-61F7B2B44F4A}" type="presParOf" srcId="{3AC4615C-0584-204F-A388-23F6C494099A}" destId="{B79F36E9-1AA1-0947-805B-4C40029F0113}" srcOrd="4" destOrd="0" presId="urn:microsoft.com/office/officeart/2005/8/layout/hList1"/>
    <dgm:cxn modelId="{0A591E67-9974-EE45-A464-D8ADC227A795}" type="presParOf" srcId="{B79F36E9-1AA1-0947-805B-4C40029F0113}" destId="{AD297976-6763-C542-BCFE-6091A975F991}" srcOrd="0" destOrd="0" presId="urn:microsoft.com/office/officeart/2005/8/layout/hList1"/>
    <dgm:cxn modelId="{C0B148AF-5485-CB42-BC60-210E7D4A6238}" type="presParOf" srcId="{B79F36E9-1AA1-0947-805B-4C40029F0113}" destId="{94BE2BBC-F6FB-7747-BC90-5173DD158887}" srcOrd="1" destOrd="0" presId="urn:microsoft.com/office/officeart/2005/8/layout/hList1"/>
    <dgm:cxn modelId="{3975E71D-EAF9-104C-A08D-F899A42A8980}" type="presParOf" srcId="{3AC4615C-0584-204F-A388-23F6C494099A}" destId="{E1132B0F-2175-F547-AC00-64D5C7D28007}" srcOrd="5" destOrd="0" presId="urn:microsoft.com/office/officeart/2005/8/layout/hList1"/>
    <dgm:cxn modelId="{3DA25E22-5828-0546-86D3-310AA52DD9AE}" type="presParOf" srcId="{3AC4615C-0584-204F-A388-23F6C494099A}" destId="{3D016C36-FD1D-A24C-BC3D-5ADCFAA34FA8}" srcOrd="6" destOrd="0" presId="urn:microsoft.com/office/officeart/2005/8/layout/hList1"/>
    <dgm:cxn modelId="{72DF21B7-7E9D-CC4E-AF96-A84B0A240D95}" type="presParOf" srcId="{3D016C36-FD1D-A24C-BC3D-5ADCFAA34FA8}" destId="{6D88FAD7-CA26-C14B-8D8F-113528B2F01C}" srcOrd="0" destOrd="0" presId="urn:microsoft.com/office/officeart/2005/8/layout/hList1"/>
    <dgm:cxn modelId="{0F4B0021-64E8-3145-92EA-CF1ECD1C4401}" type="presParOf" srcId="{3D016C36-FD1D-A24C-BC3D-5ADCFAA34FA8}" destId="{4EBB59F9-77F0-804D-9A06-BE365E95F3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88A74-A6FF-481E-8A82-E0D9E58C2FB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60D3B453-6F37-42BF-A9FE-4EE91DFB1D10}">
      <dgm:prSet/>
      <dgm:spPr/>
      <dgm:t>
        <a:bodyPr/>
        <a:lstStyle/>
        <a:p>
          <a:r>
            <a:rPr lang="en-GB" b="1"/>
            <a:t>What It Measures</a:t>
          </a:r>
          <a:r>
            <a:rPr lang="en-GB"/>
            <a:t>:</a:t>
          </a:r>
          <a:endParaRPr lang="en-US"/>
        </a:p>
      </dgm:t>
    </dgm:pt>
    <dgm:pt modelId="{69116AA5-AF59-499D-AEBD-DA9091824AE1}" type="parTrans" cxnId="{794F4A3F-89F4-4D75-BD44-5032349731EB}">
      <dgm:prSet/>
      <dgm:spPr/>
      <dgm:t>
        <a:bodyPr/>
        <a:lstStyle/>
        <a:p>
          <a:endParaRPr lang="en-US"/>
        </a:p>
      </dgm:t>
    </dgm:pt>
    <dgm:pt modelId="{97FDF65F-06B3-454D-9ABA-F7F896489E90}" type="sibTrans" cxnId="{794F4A3F-89F4-4D75-BD44-5032349731EB}">
      <dgm:prSet/>
      <dgm:spPr/>
      <dgm:t>
        <a:bodyPr/>
        <a:lstStyle/>
        <a:p>
          <a:endParaRPr lang="en-US"/>
        </a:p>
      </dgm:t>
    </dgm:pt>
    <dgm:pt modelId="{2F620DD4-A527-4CE3-9F63-41F371BD57AE}">
      <dgm:prSet/>
      <dgm:spPr/>
      <dgm:t>
        <a:bodyPr/>
        <a:lstStyle/>
        <a:p>
          <a:r>
            <a:rPr lang="en-GB"/>
            <a:t>HADS is used to screen for anxiety and depression in patients with physical illnesses, including ALS.</a:t>
          </a:r>
          <a:endParaRPr lang="en-US"/>
        </a:p>
      </dgm:t>
    </dgm:pt>
    <dgm:pt modelId="{B72C3B3B-741C-44E5-88A3-583BD746C661}" type="parTrans" cxnId="{4D48FAFB-B833-4803-89D4-37A39776621E}">
      <dgm:prSet/>
      <dgm:spPr/>
      <dgm:t>
        <a:bodyPr/>
        <a:lstStyle/>
        <a:p>
          <a:endParaRPr lang="en-US"/>
        </a:p>
      </dgm:t>
    </dgm:pt>
    <dgm:pt modelId="{F799567C-87A6-404A-B1E0-9856A2CD6EBA}" type="sibTrans" cxnId="{4D48FAFB-B833-4803-89D4-37A39776621E}">
      <dgm:prSet/>
      <dgm:spPr/>
      <dgm:t>
        <a:bodyPr/>
        <a:lstStyle/>
        <a:p>
          <a:endParaRPr lang="en-US"/>
        </a:p>
      </dgm:t>
    </dgm:pt>
    <dgm:pt modelId="{FDE234FE-2CCF-4ACE-AF98-FC9DA8D08A43}">
      <dgm:prSet/>
      <dgm:spPr/>
      <dgm:t>
        <a:bodyPr/>
        <a:lstStyle/>
        <a:p>
          <a:r>
            <a:rPr lang="en-GB" b="1"/>
            <a:t>Items/Domains</a:t>
          </a:r>
          <a:r>
            <a:rPr lang="en-GB"/>
            <a:t>:</a:t>
          </a:r>
          <a:endParaRPr lang="en-US"/>
        </a:p>
      </dgm:t>
    </dgm:pt>
    <dgm:pt modelId="{A116DF7B-9CC7-4D5C-874B-4DD05C7EAF69}" type="parTrans" cxnId="{60556398-05BB-4F3A-B2EA-BA9D1AC0807F}">
      <dgm:prSet/>
      <dgm:spPr/>
      <dgm:t>
        <a:bodyPr/>
        <a:lstStyle/>
        <a:p>
          <a:endParaRPr lang="en-US"/>
        </a:p>
      </dgm:t>
    </dgm:pt>
    <dgm:pt modelId="{B3F71A43-2A9B-471E-98C6-5106398104C9}" type="sibTrans" cxnId="{60556398-05BB-4F3A-B2EA-BA9D1AC0807F}">
      <dgm:prSet/>
      <dgm:spPr/>
      <dgm:t>
        <a:bodyPr/>
        <a:lstStyle/>
        <a:p>
          <a:endParaRPr lang="en-US"/>
        </a:p>
      </dgm:t>
    </dgm:pt>
    <dgm:pt modelId="{C66CC522-DCC7-4DC6-81C4-A234095C5C5A}">
      <dgm:prSet/>
      <dgm:spPr/>
      <dgm:t>
        <a:bodyPr/>
        <a:lstStyle/>
        <a:p>
          <a:r>
            <a:rPr lang="en-GB"/>
            <a:t>The scale includes two subscales: anxiety (HADS-A) and depression (HADS-D), each with 7 items.</a:t>
          </a:r>
          <a:endParaRPr lang="en-US"/>
        </a:p>
      </dgm:t>
    </dgm:pt>
    <dgm:pt modelId="{A5BDD996-7F23-4D46-AA0A-1ADDDBA5A4C6}" type="parTrans" cxnId="{8BFBF1B4-D3B2-42E8-B970-7B9714DEC254}">
      <dgm:prSet/>
      <dgm:spPr/>
      <dgm:t>
        <a:bodyPr/>
        <a:lstStyle/>
        <a:p>
          <a:endParaRPr lang="en-US"/>
        </a:p>
      </dgm:t>
    </dgm:pt>
    <dgm:pt modelId="{F49B02A8-B6AF-4C64-AD48-2592D0E3B99E}" type="sibTrans" cxnId="{8BFBF1B4-D3B2-42E8-B970-7B9714DEC254}">
      <dgm:prSet/>
      <dgm:spPr/>
      <dgm:t>
        <a:bodyPr/>
        <a:lstStyle/>
        <a:p>
          <a:endParaRPr lang="en-US"/>
        </a:p>
      </dgm:t>
    </dgm:pt>
    <dgm:pt modelId="{A9A1B553-9BC1-4D55-ACF6-FF33F7554FF0}">
      <dgm:prSet/>
      <dgm:spPr/>
      <dgm:t>
        <a:bodyPr/>
        <a:lstStyle/>
        <a:p>
          <a:r>
            <a:rPr lang="en-GB" b="1"/>
            <a:t>Administration</a:t>
          </a:r>
          <a:r>
            <a:rPr lang="en-GB"/>
            <a:t>:</a:t>
          </a:r>
          <a:endParaRPr lang="en-US"/>
        </a:p>
      </dgm:t>
    </dgm:pt>
    <dgm:pt modelId="{701D169D-7768-4AA2-8DB1-29FCBB55A84F}" type="parTrans" cxnId="{954BA139-CE73-4BF0-BF40-CC14C2F62656}">
      <dgm:prSet/>
      <dgm:spPr/>
      <dgm:t>
        <a:bodyPr/>
        <a:lstStyle/>
        <a:p>
          <a:endParaRPr lang="en-US"/>
        </a:p>
      </dgm:t>
    </dgm:pt>
    <dgm:pt modelId="{C6D86CBF-8583-4E2A-ABD9-27C0D86FF258}" type="sibTrans" cxnId="{954BA139-CE73-4BF0-BF40-CC14C2F62656}">
      <dgm:prSet/>
      <dgm:spPr/>
      <dgm:t>
        <a:bodyPr/>
        <a:lstStyle/>
        <a:p>
          <a:endParaRPr lang="en-US"/>
        </a:p>
      </dgm:t>
    </dgm:pt>
    <dgm:pt modelId="{26766155-6EB8-464E-8203-98EB16661AD8}">
      <dgm:prSet/>
      <dgm:spPr/>
      <dgm:t>
        <a:bodyPr/>
        <a:lstStyle/>
        <a:p>
          <a:r>
            <a:rPr lang="en-GB"/>
            <a:t>The questionnaire is self-administered, typically in a clinical setting, taking about 5-10 minutes to complete.</a:t>
          </a:r>
          <a:endParaRPr lang="en-US"/>
        </a:p>
      </dgm:t>
    </dgm:pt>
    <dgm:pt modelId="{8123F275-84BD-4906-AD30-A38E7BC020D4}" type="parTrans" cxnId="{FE3A935C-F11D-4D4B-A74C-A380E151D8DF}">
      <dgm:prSet/>
      <dgm:spPr/>
      <dgm:t>
        <a:bodyPr/>
        <a:lstStyle/>
        <a:p>
          <a:endParaRPr lang="en-US"/>
        </a:p>
      </dgm:t>
    </dgm:pt>
    <dgm:pt modelId="{6D30A89D-815B-4143-AFF0-A87C044B21A2}" type="sibTrans" cxnId="{FE3A935C-F11D-4D4B-A74C-A380E151D8DF}">
      <dgm:prSet/>
      <dgm:spPr/>
      <dgm:t>
        <a:bodyPr/>
        <a:lstStyle/>
        <a:p>
          <a:endParaRPr lang="en-US"/>
        </a:p>
      </dgm:t>
    </dgm:pt>
    <dgm:pt modelId="{DEF3606B-447E-4ED2-A415-956942CE657B}">
      <dgm:prSet/>
      <dgm:spPr/>
      <dgm:t>
        <a:bodyPr/>
        <a:lstStyle/>
        <a:p>
          <a:r>
            <a:rPr lang="en-GB" b="1"/>
            <a:t>Scoring</a:t>
          </a:r>
          <a:r>
            <a:rPr lang="en-GB"/>
            <a:t>:</a:t>
          </a:r>
          <a:endParaRPr lang="en-US"/>
        </a:p>
      </dgm:t>
    </dgm:pt>
    <dgm:pt modelId="{7947B737-98E5-402E-9174-0D55BFE99EB6}" type="parTrans" cxnId="{915CD448-3E86-41C7-AE96-DAB90D76A5F2}">
      <dgm:prSet/>
      <dgm:spPr/>
      <dgm:t>
        <a:bodyPr/>
        <a:lstStyle/>
        <a:p>
          <a:endParaRPr lang="en-US"/>
        </a:p>
      </dgm:t>
    </dgm:pt>
    <dgm:pt modelId="{77274378-5008-4666-8A2D-321A38B1A39C}" type="sibTrans" cxnId="{915CD448-3E86-41C7-AE96-DAB90D76A5F2}">
      <dgm:prSet/>
      <dgm:spPr/>
      <dgm:t>
        <a:bodyPr/>
        <a:lstStyle/>
        <a:p>
          <a:endParaRPr lang="en-US"/>
        </a:p>
      </dgm:t>
    </dgm:pt>
    <dgm:pt modelId="{ED365873-F4B3-435F-AC89-510A5EFBCB26}">
      <dgm:prSet/>
      <dgm:spPr/>
      <dgm:t>
        <a:bodyPr/>
        <a:lstStyle/>
        <a:p>
          <a:r>
            <a:rPr lang="en-GB"/>
            <a:t>Each item is scored from 0 to 3, with total scores indicating the level of anxiety or depression. Scores can be categorized as normal, borderline, or abnormal.</a:t>
          </a:r>
          <a:endParaRPr lang="en-US"/>
        </a:p>
      </dgm:t>
    </dgm:pt>
    <dgm:pt modelId="{C0C5914D-B012-479C-A592-3C71190E0A85}" type="parTrans" cxnId="{6C6266FA-5280-4939-85C3-5FC3F6D50BA3}">
      <dgm:prSet/>
      <dgm:spPr/>
      <dgm:t>
        <a:bodyPr/>
        <a:lstStyle/>
        <a:p>
          <a:endParaRPr lang="en-US"/>
        </a:p>
      </dgm:t>
    </dgm:pt>
    <dgm:pt modelId="{8F0EC9C8-9D7A-47BE-9820-9934A1B307F3}" type="sibTrans" cxnId="{6C6266FA-5280-4939-85C3-5FC3F6D50BA3}">
      <dgm:prSet/>
      <dgm:spPr/>
      <dgm:t>
        <a:bodyPr/>
        <a:lstStyle/>
        <a:p>
          <a:endParaRPr lang="en-US"/>
        </a:p>
      </dgm:t>
    </dgm:pt>
    <dgm:pt modelId="{5D1031DC-4EC2-DD4D-903D-07ADCEFAE25B}" type="pres">
      <dgm:prSet presAssocID="{09D88A74-A6FF-481E-8A82-E0D9E58C2FB3}" presName="Name0" presStyleCnt="0">
        <dgm:presLayoutVars>
          <dgm:dir/>
          <dgm:animLvl val="lvl"/>
          <dgm:resizeHandles val="exact"/>
        </dgm:presLayoutVars>
      </dgm:prSet>
      <dgm:spPr/>
    </dgm:pt>
    <dgm:pt modelId="{42B2FE34-0B4F-C94F-A3AF-7BF8E60F15B0}" type="pres">
      <dgm:prSet presAssocID="{60D3B453-6F37-42BF-A9FE-4EE91DFB1D10}" presName="linNode" presStyleCnt="0"/>
      <dgm:spPr/>
    </dgm:pt>
    <dgm:pt modelId="{145DEF79-9CCC-B042-A2EC-1EE596C5602A}" type="pres">
      <dgm:prSet presAssocID="{60D3B453-6F37-42BF-A9FE-4EE91DFB1D10}" presName="parentText" presStyleLbl="node1" presStyleIdx="0" presStyleCnt="4">
        <dgm:presLayoutVars>
          <dgm:chMax val="1"/>
          <dgm:bulletEnabled val="1"/>
        </dgm:presLayoutVars>
      </dgm:prSet>
      <dgm:spPr/>
    </dgm:pt>
    <dgm:pt modelId="{B6BA5C82-63FE-7A44-9609-122F486C01DD}" type="pres">
      <dgm:prSet presAssocID="{60D3B453-6F37-42BF-A9FE-4EE91DFB1D10}" presName="descendantText" presStyleLbl="alignAccFollowNode1" presStyleIdx="0" presStyleCnt="4">
        <dgm:presLayoutVars>
          <dgm:bulletEnabled val="1"/>
        </dgm:presLayoutVars>
      </dgm:prSet>
      <dgm:spPr/>
    </dgm:pt>
    <dgm:pt modelId="{2ED73483-0A87-EC47-AF54-2D6247753A6A}" type="pres">
      <dgm:prSet presAssocID="{97FDF65F-06B3-454D-9ABA-F7F896489E90}" presName="sp" presStyleCnt="0"/>
      <dgm:spPr/>
    </dgm:pt>
    <dgm:pt modelId="{8A390426-6BF1-9842-B5CA-FA888C214524}" type="pres">
      <dgm:prSet presAssocID="{FDE234FE-2CCF-4ACE-AF98-FC9DA8D08A43}" presName="linNode" presStyleCnt="0"/>
      <dgm:spPr/>
    </dgm:pt>
    <dgm:pt modelId="{BF310F11-EAD9-5642-8D4C-0B7C20970A1F}" type="pres">
      <dgm:prSet presAssocID="{FDE234FE-2CCF-4ACE-AF98-FC9DA8D08A43}" presName="parentText" presStyleLbl="node1" presStyleIdx="1" presStyleCnt="4">
        <dgm:presLayoutVars>
          <dgm:chMax val="1"/>
          <dgm:bulletEnabled val="1"/>
        </dgm:presLayoutVars>
      </dgm:prSet>
      <dgm:spPr/>
    </dgm:pt>
    <dgm:pt modelId="{EB5B7246-3B7D-614F-B4AD-F3EE5A2D32E4}" type="pres">
      <dgm:prSet presAssocID="{FDE234FE-2CCF-4ACE-AF98-FC9DA8D08A43}" presName="descendantText" presStyleLbl="alignAccFollowNode1" presStyleIdx="1" presStyleCnt="4">
        <dgm:presLayoutVars>
          <dgm:bulletEnabled val="1"/>
        </dgm:presLayoutVars>
      </dgm:prSet>
      <dgm:spPr/>
    </dgm:pt>
    <dgm:pt modelId="{FAEFF1CD-3042-C542-ACC7-6CEFEDB983B4}" type="pres">
      <dgm:prSet presAssocID="{B3F71A43-2A9B-471E-98C6-5106398104C9}" presName="sp" presStyleCnt="0"/>
      <dgm:spPr/>
    </dgm:pt>
    <dgm:pt modelId="{D8BE31EE-A8D5-AC4E-B505-B194C39A303B}" type="pres">
      <dgm:prSet presAssocID="{A9A1B553-9BC1-4D55-ACF6-FF33F7554FF0}" presName="linNode" presStyleCnt="0"/>
      <dgm:spPr/>
    </dgm:pt>
    <dgm:pt modelId="{2D1852D3-3435-084F-B121-2C21C331722D}" type="pres">
      <dgm:prSet presAssocID="{A9A1B553-9BC1-4D55-ACF6-FF33F7554FF0}" presName="parentText" presStyleLbl="node1" presStyleIdx="2" presStyleCnt="4">
        <dgm:presLayoutVars>
          <dgm:chMax val="1"/>
          <dgm:bulletEnabled val="1"/>
        </dgm:presLayoutVars>
      </dgm:prSet>
      <dgm:spPr/>
    </dgm:pt>
    <dgm:pt modelId="{C1A12C5D-D790-E64C-98C4-77FAD5CCF051}" type="pres">
      <dgm:prSet presAssocID="{A9A1B553-9BC1-4D55-ACF6-FF33F7554FF0}" presName="descendantText" presStyleLbl="alignAccFollowNode1" presStyleIdx="2" presStyleCnt="4">
        <dgm:presLayoutVars>
          <dgm:bulletEnabled val="1"/>
        </dgm:presLayoutVars>
      </dgm:prSet>
      <dgm:spPr/>
    </dgm:pt>
    <dgm:pt modelId="{F5F85927-E276-FE4C-A9C4-5C156AF54B49}" type="pres">
      <dgm:prSet presAssocID="{C6D86CBF-8583-4E2A-ABD9-27C0D86FF258}" presName="sp" presStyleCnt="0"/>
      <dgm:spPr/>
    </dgm:pt>
    <dgm:pt modelId="{1AFABC07-716C-7346-912B-57BFF3D5F86E}" type="pres">
      <dgm:prSet presAssocID="{DEF3606B-447E-4ED2-A415-956942CE657B}" presName="linNode" presStyleCnt="0"/>
      <dgm:spPr/>
    </dgm:pt>
    <dgm:pt modelId="{4EDB3CC7-305E-634D-8AB5-9201D6D2691B}" type="pres">
      <dgm:prSet presAssocID="{DEF3606B-447E-4ED2-A415-956942CE657B}" presName="parentText" presStyleLbl="node1" presStyleIdx="3" presStyleCnt="4">
        <dgm:presLayoutVars>
          <dgm:chMax val="1"/>
          <dgm:bulletEnabled val="1"/>
        </dgm:presLayoutVars>
      </dgm:prSet>
      <dgm:spPr/>
    </dgm:pt>
    <dgm:pt modelId="{C15FE4D8-35DD-6048-A0F4-D231FE32468F}" type="pres">
      <dgm:prSet presAssocID="{DEF3606B-447E-4ED2-A415-956942CE657B}" presName="descendantText" presStyleLbl="alignAccFollowNode1" presStyleIdx="3" presStyleCnt="4">
        <dgm:presLayoutVars>
          <dgm:bulletEnabled val="1"/>
        </dgm:presLayoutVars>
      </dgm:prSet>
      <dgm:spPr/>
    </dgm:pt>
  </dgm:ptLst>
  <dgm:cxnLst>
    <dgm:cxn modelId="{38100405-491E-B342-807D-C090D526F48A}" type="presOf" srcId="{FDE234FE-2CCF-4ACE-AF98-FC9DA8D08A43}" destId="{BF310F11-EAD9-5642-8D4C-0B7C20970A1F}" srcOrd="0" destOrd="0" presId="urn:microsoft.com/office/officeart/2005/8/layout/vList5"/>
    <dgm:cxn modelId="{DDA59507-8B3A-5245-BDBE-A9DBA1D81DBC}" type="presOf" srcId="{2F620DD4-A527-4CE3-9F63-41F371BD57AE}" destId="{B6BA5C82-63FE-7A44-9609-122F486C01DD}" srcOrd="0" destOrd="0" presId="urn:microsoft.com/office/officeart/2005/8/layout/vList5"/>
    <dgm:cxn modelId="{237BE209-122B-914E-948C-7D842766B24B}" type="presOf" srcId="{ED365873-F4B3-435F-AC89-510A5EFBCB26}" destId="{C15FE4D8-35DD-6048-A0F4-D231FE32468F}" srcOrd="0" destOrd="0" presId="urn:microsoft.com/office/officeart/2005/8/layout/vList5"/>
    <dgm:cxn modelId="{68495F10-6E8E-8B4E-9218-8D99E9FF2D37}" type="presOf" srcId="{09D88A74-A6FF-481E-8A82-E0D9E58C2FB3}" destId="{5D1031DC-4EC2-DD4D-903D-07ADCEFAE25B}" srcOrd="0" destOrd="0" presId="urn:microsoft.com/office/officeart/2005/8/layout/vList5"/>
    <dgm:cxn modelId="{954BA139-CE73-4BF0-BF40-CC14C2F62656}" srcId="{09D88A74-A6FF-481E-8A82-E0D9E58C2FB3}" destId="{A9A1B553-9BC1-4D55-ACF6-FF33F7554FF0}" srcOrd="2" destOrd="0" parTransId="{701D169D-7768-4AA2-8DB1-29FCBB55A84F}" sibTransId="{C6D86CBF-8583-4E2A-ABD9-27C0D86FF258}"/>
    <dgm:cxn modelId="{794F4A3F-89F4-4D75-BD44-5032349731EB}" srcId="{09D88A74-A6FF-481E-8A82-E0D9E58C2FB3}" destId="{60D3B453-6F37-42BF-A9FE-4EE91DFB1D10}" srcOrd="0" destOrd="0" parTransId="{69116AA5-AF59-499D-AEBD-DA9091824AE1}" sibTransId="{97FDF65F-06B3-454D-9ABA-F7F896489E90}"/>
    <dgm:cxn modelId="{FE3A935C-F11D-4D4B-A74C-A380E151D8DF}" srcId="{A9A1B553-9BC1-4D55-ACF6-FF33F7554FF0}" destId="{26766155-6EB8-464E-8203-98EB16661AD8}" srcOrd="0" destOrd="0" parTransId="{8123F275-84BD-4906-AD30-A38E7BC020D4}" sibTransId="{6D30A89D-815B-4143-AFF0-A87C044B21A2}"/>
    <dgm:cxn modelId="{2078275F-94BE-ED4C-B9B2-0155881ECFC0}" type="presOf" srcId="{C66CC522-DCC7-4DC6-81C4-A234095C5C5A}" destId="{EB5B7246-3B7D-614F-B4AD-F3EE5A2D32E4}" srcOrd="0" destOrd="0" presId="urn:microsoft.com/office/officeart/2005/8/layout/vList5"/>
    <dgm:cxn modelId="{915CD448-3E86-41C7-AE96-DAB90D76A5F2}" srcId="{09D88A74-A6FF-481E-8A82-E0D9E58C2FB3}" destId="{DEF3606B-447E-4ED2-A415-956942CE657B}" srcOrd="3" destOrd="0" parTransId="{7947B737-98E5-402E-9174-0D55BFE99EB6}" sibTransId="{77274378-5008-4666-8A2D-321A38B1A39C}"/>
    <dgm:cxn modelId="{79AB2689-B082-154F-9366-1B885E13DAB8}" type="presOf" srcId="{A9A1B553-9BC1-4D55-ACF6-FF33F7554FF0}" destId="{2D1852D3-3435-084F-B121-2C21C331722D}" srcOrd="0" destOrd="0" presId="urn:microsoft.com/office/officeart/2005/8/layout/vList5"/>
    <dgm:cxn modelId="{5713FF8F-2076-0545-B78F-2D11490B1D03}" type="presOf" srcId="{60D3B453-6F37-42BF-A9FE-4EE91DFB1D10}" destId="{145DEF79-9CCC-B042-A2EC-1EE596C5602A}" srcOrd="0" destOrd="0" presId="urn:microsoft.com/office/officeart/2005/8/layout/vList5"/>
    <dgm:cxn modelId="{60556398-05BB-4F3A-B2EA-BA9D1AC0807F}" srcId="{09D88A74-A6FF-481E-8A82-E0D9E58C2FB3}" destId="{FDE234FE-2CCF-4ACE-AF98-FC9DA8D08A43}" srcOrd="1" destOrd="0" parTransId="{A116DF7B-9CC7-4D5C-874B-4DD05C7EAF69}" sibTransId="{B3F71A43-2A9B-471E-98C6-5106398104C9}"/>
    <dgm:cxn modelId="{8BFBF1B4-D3B2-42E8-B970-7B9714DEC254}" srcId="{FDE234FE-2CCF-4ACE-AF98-FC9DA8D08A43}" destId="{C66CC522-DCC7-4DC6-81C4-A234095C5C5A}" srcOrd="0" destOrd="0" parTransId="{A5BDD996-7F23-4D46-AA0A-1ADDDBA5A4C6}" sibTransId="{F49B02A8-B6AF-4C64-AD48-2592D0E3B99E}"/>
    <dgm:cxn modelId="{8CC948BD-F27C-B84A-9AEF-FF157AFDFDAE}" type="presOf" srcId="{26766155-6EB8-464E-8203-98EB16661AD8}" destId="{C1A12C5D-D790-E64C-98C4-77FAD5CCF051}" srcOrd="0" destOrd="0" presId="urn:microsoft.com/office/officeart/2005/8/layout/vList5"/>
    <dgm:cxn modelId="{CFE4DDCE-5B5C-A949-84DC-CFCB09FF3427}" type="presOf" srcId="{DEF3606B-447E-4ED2-A415-956942CE657B}" destId="{4EDB3CC7-305E-634D-8AB5-9201D6D2691B}" srcOrd="0" destOrd="0" presId="urn:microsoft.com/office/officeart/2005/8/layout/vList5"/>
    <dgm:cxn modelId="{6C6266FA-5280-4939-85C3-5FC3F6D50BA3}" srcId="{DEF3606B-447E-4ED2-A415-956942CE657B}" destId="{ED365873-F4B3-435F-AC89-510A5EFBCB26}" srcOrd="0" destOrd="0" parTransId="{C0C5914D-B012-479C-A592-3C71190E0A85}" sibTransId="{8F0EC9C8-9D7A-47BE-9820-9934A1B307F3}"/>
    <dgm:cxn modelId="{4D48FAFB-B833-4803-89D4-37A39776621E}" srcId="{60D3B453-6F37-42BF-A9FE-4EE91DFB1D10}" destId="{2F620DD4-A527-4CE3-9F63-41F371BD57AE}" srcOrd="0" destOrd="0" parTransId="{B72C3B3B-741C-44E5-88A3-583BD746C661}" sibTransId="{F799567C-87A6-404A-B1E0-9856A2CD6EBA}"/>
    <dgm:cxn modelId="{64FDC921-E682-B941-9677-781731BBBCF4}" type="presParOf" srcId="{5D1031DC-4EC2-DD4D-903D-07ADCEFAE25B}" destId="{42B2FE34-0B4F-C94F-A3AF-7BF8E60F15B0}" srcOrd="0" destOrd="0" presId="urn:microsoft.com/office/officeart/2005/8/layout/vList5"/>
    <dgm:cxn modelId="{294742AD-287E-9848-84E4-D5A5D126D69F}" type="presParOf" srcId="{42B2FE34-0B4F-C94F-A3AF-7BF8E60F15B0}" destId="{145DEF79-9CCC-B042-A2EC-1EE596C5602A}" srcOrd="0" destOrd="0" presId="urn:microsoft.com/office/officeart/2005/8/layout/vList5"/>
    <dgm:cxn modelId="{42C13A19-5B74-D649-85AC-B11A90BDE98E}" type="presParOf" srcId="{42B2FE34-0B4F-C94F-A3AF-7BF8E60F15B0}" destId="{B6BA5C82-63FE-7A44-9609-122F486C01DD}" srcOrd="1" destOrd="0" presId="urn:microsoft.com/office/officeart/2005/8/layout/vList5"/>
    <dgm:cxn modelId="{6B2B3319-3D13-D641-91E2-D185CB815E4D}" type="presParOf" srcId="{5D1031DC-4EC2-DD4D-903D-07ADCEFAE25B}" destId="{2ED73483-0A87-EC47-AF54-2D6247753A6A}" srcOrd="1" destOrd="0" presId="urn:microsoft.com/office/officeart/2005/8/layout/vList5"/>
    <dgm:cxn modelId="{99ECAD19-D586-B04E-9019-04777B80654D}" type="presParOf" srcId="{5D1031DC-4EC2-DD4D-903D-07ADCEFAE25B}" destId="{8A390426-6BF1-9842-B5CA-FA888C214524}" srcOrd="2" destOrd="0" presId="urn:microsoft.com/office/officeart/2005/8/layout/vList5"/>
    <dgm:cxn modelId="{EF5BB3F1-1B97-514C-9DFE-E2B033ED561A}" type="presParOf" srcId="{8A390426-6BF1-9842-B5CA-FA888C214524}" destId="{BF310F11-EAD9-5642-8D4C-0B7C20970A1F}" srcOrd="0" destOrd="0" presId="urn:microsoft.com/office/officeart/2005/8/layout/vList5"/>
    <dgm:cxn modelId="{9D21D710-1011-0743-9384-EFAEBA4A1D88}" type="presParOf" srcId="{8A390426-6BF1-9842-B5CA-FA888C214524}" destId="{EB5B7246-3B7D-614F-B4AD-F3EE5A2D32E4}" srcOrd="1" destOrd="0" presId="urn:microsoft.com/office/officeart/2005/8/layout/vList5"/>
    <dgm:cxn modelId="{D69687A0-6D26-224F-9ED8-B32F2D755F78}" type="presParOf" srcId="{5D1031DC-4EC2-DD4D-903D-07ADCEFAE25B}" destId="{FAEFF1CD-3042-C542-ACC7-6CEFEDB983B4}" srcOrd="3" destOrd="0" presId="urn:microsoft.com/office/officeart/2005/8/layout/vList5"/>
    <dgm:cxn modelId="{C158E8B3-C989-8047-B0C0-8F0B437958CD}" type="presParOf" srcId="{5D1031DC-4EC2-DD4D-903D-07ADCEFAE25B}" destId="{D8BE31EE-A8D5-AC4E-B505-B194C39A303B}" srcOrd="4" destOrd="0" presId="urn:microsoft.com/office/officeart/2005/8/layout/vList5"/>
    <dgm:cxn modelId="{5512590C-5C9A-2847-9FA4-A2F0BA8DC372}" type="presParOf" srcId="{D8BE31EE-A8D5-AC4E-B505-B194C39A303B}" destId="{2D1852D3-3435-084F-B121-2C21C331722D}" srcOrd="0" destOrd="0" presId="urn:microsoft.com/office/officeart/2005/8/layout/vList5"/>
    <dgm:cxn modelId="{CDACF7F7-6245-414E-ADF6-1E42506150E9}" type="presParOf" srcId="{D8BE31EE-A8D5-AC4E-B505-B194C39A303B}" destId="{C1A12C5D-D790-E64C-98C4-77FAD5CCF051}" srcOrd="1" destOrd="0" presId="urn:microsoft.com/office/officeart/2005/8/layout/vList5"/>
    <dgm:cxn modelId="{49D053B6-6BA6-DF4F-8E7B-DDE975C68037}" type="presParOf" srcId="{5D1031DC-4EC2-DD4D-903D-07ADCEFAE25B}" destId="{F5F85927-E276-FE4C-A9C4-5C156AF54B49}" srcOrd="5" destOrd="0" presId="urn:microsoft.com/office/officeart/2005/8/layout/vList5"/>
    <dgm:cxn modelId="{DEC9B935-FD69-C343-A3A7-2384DCF815BC}" type="presParOf" srcId="{5D1031DC-4EC2-DD4D-903D-07ADCEFAE25B}" destId="{1AFABC07-716C-7346-912B-57BFF3D5F86E}" srcOrd="6" destOrd="0" presId="urn:microsoft.com/office/officeart/2005/8/layout/vList5"/>
    <dgm:cxn modelId="{1C251C10-3F15-BE46-BC1E-E9637725DA32}" type="presParOf" srcId="{1AFABC07-716C-7346-912B-57BFF3D5F86E}" destId="{4EDB3CC7-305E-634D-8AB5-9201D6D2691B}" srcOrd="0" destOrd="0" presId="urn:microsoft.com/office/officeart/2005/8/layout/vList5"/>
    <dgm:cxn modelId="{5FF69374-A016-BC43-84C2-0BFE7F70D5CA}" type="presParOf" srcId="{1AFABC07-716C-7346-912B-57BFF3D5F86E}" destId="{C15FE4D8-35DD-6048-A0F4-D231FE3246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1A235-FE87-4238-A664-E3430E36E3C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01FF68BB-36AB-4803-AB84-B8BACD62EC8B}">
      <dgm:prSet/>
      <dgm:spPr/>
      <dgm:t>
        <a:bodyPr/>
        <a:lstStyle/>
        <a:p>
          <a:r>
            <a:rPr lang="en-GB" b="1"/>
            <a:t>What It Measures</a:t>
          </a:r>
          <a:r>
            <a:rPr lang="en-GB"/>
            <a:t>:</a:t>
          </a:r>
          <a:endParaRPr lang="en-US"/>
        </a:p>
      </dgm:t>
    </dgm:pt>
    <dgm:pt modelId="{95412B18-0057-4FA8-8402-55CABA84AC61}" type="parTrans" cxnId="{C48D6792-3E03-4827-BAD8-65ADB6271080}">
      <dgm:prSet/>
      <dgm:spPr/>
      <dgm:t>
        <a:bodyPr/>
        <a:lstStyle/>
        <a:p>
          <a:endParaRPr lang="en-US"/>
        </a:p>
      </dgm:t>
    </dgm:pt>
    <dgm:pt modelId="{66262E48-1456-49B0-98D7-85FD625816EE}" type="sibTrans" cxnId="{C48D6792-3E03-4827-BAD8-65ADB6271080}">
      <dgm:prSet/>
      <dgm:spPr/>
      <dgm:t>
        <a:bodyPr/>
        <a:lstStyle/>
        <a:p>
          <a:endParaRPr lang="en-US"/>
        </a:p>
      </dgm:t>
    </dgm:pt>
    <dgm:pt modelId="{7269920D-EBF3-4F4E-879E-E86234A4C592}">
      <dgm:prSet/>
      <dgm:spPr/>
      <dgm:t>
        <a:bodyPr/>
        <a:lstStyle/>
        <a:p>
          <a:r>
            <a:rPr lang="en-GB"/>
            <a:t>BDI is a tool used to assess the severity of depressive symptoms in ALS and other chronic illnesses.</a:t>
          </a:r>
          <a:endParaRPr lang="en-US"/>
        </a:p>
      </dgm:t>
    </dgm:pt>
    <dgm:pt modelId="{A40B9CD3-BB54-4394-9E50-B85DCBC6E95D}" type="parTrans" cxnId="{752E3116-1005-4129-9BB8-CD7B256B633F}">
      <dgm:prSet/>
      <dgm:spPr/>
      <dgm:t>
        <a:bodyPr/>
        <a:lstStyle/>
        <a:p>
          <a:endParaRPr lang="en-US"/>
        </a:p>
      </dgm:t>
    </dgm:pt>
    <dgm:pt modelId="{681AAACA-576B-4A75-A212-604FB8CCC55A}" type="sibTrans" cxnId="{752E3116-1005-4129-9BB8-CD7B256B633F}">
      <dgm:prSet/>
      <dgm:spPr/>
      <dgm:t>
        <a:bodyPr/>
        <a:lstStyle/>
        <a:p>
          <a:endParaRPr lang="en-US"/>
        </a:p>
      </dgm:t>
    </dgm:pt>
    <dgm:pt modelId="{E054B61F-EC84-42B2-87E5-48C56B2EF639}">
      <dgm:prSet/>
      <dgm:spPr/>
      <dgm:t>
        <a:bodyPr/>
        <a:lstStyle/>
        <a:p>
          <a:r>
            <a:rPr lang="en-GB" b="1"/>
            <a:t>Items/Domains</a:t>
          </a:r>
          <a:r>
            <a:rPr lang="en-GB"/>
            <a:t>:</a:t>
          </a:r>
          <a:endParaRPr lang="en-US"/>
        </a:p>
      </dgm:t>
    </dgm:pt>
    <dgm:pt modelId="{EB88241E-2CE1-4817-BA03-E4588D0D5125}" type="parTrans" cxnId="{F7098932-4E62-48D8-880E-46AC0F4ADB6E}">
      <dgm:prSet/>
      <dgm:spPr/>
      <dgm:t>
        <a:bodyPr/>
        <a:lstStyle/>
        <a:p>
          <a:endParaRPr lang="en-US"/>
        </a:p>
      </dgm:t>
    </dgm:pt>
    <dgm:pt modelId="{9182A395-7D4A-4DDC-8424-F54EF68A7B53}" type="sibTrans" cxnId="{F7098932-4E62-48D8-880E-46AC0F4ADB6E}">
      <dgm:prSet/>
      <dgm:spPr/>
      <dgm:t>
        <a:bodyPr/>
        <a:lstStyle/>
        <a:p>
          <a:endParaRPr lang="en-US"/>
        </a:p>
      </dgm:t>
    </dgm:pt>
    <dgm:pt modelId="{971A326B-9EA7-4FFF-8EB6-CD1055684265}">
      <dgm:prSet/>
      <dgm:spPr/>
      <dgm:t>
        <a:bodyPr/>
        <a:lstStyle/>
        <a:p>
          <a:r>
            <a:rPr lang="en-GB"/>
            <a:t>The inventory includes 21 items that measure various aspects of depression, such as mood, pessimism, and physical symptoms.</a:t>
          </a:r>
          <a:endParaRPr lang="en-US"/>
        </a:p>
      </dgm:t>
    </dgm:pt>
    <dgm:pt modelId="{A65BCA8E-E1FB-4856-AD64-1ECFEF7F68D1}" type="parTrans" cxnId="{2E6B829A-319D-4555-876A-B4605E913166}">
      <dgm:prSet/>
      <dgm:spPr/>
      <dgm:t>
        <a:bodyPr/>
        <a:lstStyle/>
        <a:p>
          <a:endParaRPr lang="en-US"/>
        </a:p>
      </dgm:t>
    </dgm:pt>
    <dgm:pt modelId="{34B5090B-A8A2-41DC-8753-8255FB497042}" type="sibTrans" cxnId="{2E6B829A-319D-4555-876A-B4605E913166}">
      <dgm:prSet/>
      <dgm:spPr/>
      <dgm:t>
        <a:bodyPr/>
        <a:lstStyle/>
        <a:p>
          <a:endParaRPr lang="en-US"/>
        </a:p>
      </dgm:t>
    </dgm:pt>
    <dgm:pt modelId="{B6C23903-13CA-4570-B736-86F8A2C4AE0A}">
      <dgm:prSet/>
      <dgm:spPr/>
      <dgm:t>
        <a:bodyPr/>
        <a:lstStyle/>
        <a:p>
          <a:r>
            <a:rPr lang="en-GB" b="1"/>
            <a:t>Administration</a:t>
          </a:r>
          <a:r>
            <a:rPr lang="en-GB"/>
            <a:t>:</a:t>
          </a:r>
          <a:endParaRPr lang="en-US"/>
        </a:p>
      </dgm:t>
    </dgm:pt>
    <dgm:pt modelId="{E52872D1-0824-4D53-A942-8B4824497042}" type="parTrans" cxnId="{8B487EBD-041D-4EB1-8D18-4E0D756AB0C6}">
      <dgm:prSet/>
      <dgm:spPr/>
      <dgm:t>
        <a:bodyPr/>
        <a:lstStyle/>
        <a:p>
          <a:endParaRPr lang="en-US"/>
        </a:p>
      </dgm:t>
    </dgm:pt>
    <dgm:pt modelId="{19F822B5-B937-4832-9371-AFA06DEFF546}" type="sibTrans" cxnId="{8B487EBD-041D-4EB1-8D18-4E0D756AB0C6}">
      <dgm:prSet/>
      <dgm:spPr/>
      <dgm:t>
        <a:bodyPr/>
        <a:lstStyle/>
        <a:p>
          <a:endParaRPr lang="en-US"/>
        </a:p>
      </dgm:t>
    </dgm:pt>
    <dgm:pt modelId="{A69E668A-E39C-441D-9B2C-DA53C9F608F9}">
      <dgm:prSet/>
      <dgm:spPr/>
      <dgm:t>
        <a:bodyPr/>
        <a:lstStyle/>
        <a:p>
          <a:r>
            <a:rPr lang="en-GB"/>
            <a:t>The BDI is self-administered and typically takes about 10 minutes to complete.</a:t>
          </a:r>
          <a:endParaRPr lang="en-US"/>
        </a:p>
      </dgm:t>
    </dgm:pt>
    <dgm:pt modelId="{33B6AC5C-DD64-4943-AF7D-DD8E0F2E6928}" type="parTrans" cxnId="{00327953-6907-4A9D-AC03-AEE0B60715DA}">
      <dgm:prSet/>
      <dgm:spPr/>
      <dgm:t>
        <a:bodyPr/>
        <a:lstStyle/>
        <a:p>
          <a:endParaRPr lang="en-US"/>
        </a:p>
      </dgm:t>
    </dgm:pt>
    <dgm:pt modelId="{91AE2CC5-0306-4320-A7BB-44EE764BF7C5}" type="sibTrans" cxnId="{00327953-6907-4A9D-AC03-AEE0B60715DA}">
      <dgm:prSet/>
      <dgm:spPr/>
      <dgm:t>
        <a:bodyPr/>
        <a:lstStyle/>
        <a:p>
          <a:endParaRPr lang="en-US"/>
        </a:p>
      </dgm:t>
    </dgm:pt>
    <dgm:pt modelId="{2416A995-979D-4D1A-B1E4-273C2DB713A3}">
      <dgm:prSet/>
      <dgm:spPr/>
      <dgm:t>
        <a:bodyPr/>
        <a:lstStyle/>
        <a:p>
          <a:r>
            <a:rPr lang="en-GB" b="1"/>
            <a:t>Scoring</a:t>
          </a:r>
          <a:r>
            <a:rPr lang="en-GB"/>
            <a:t>:</a:t>
          </a:r>
          <a:endParaRPr lang="en-US"/>
        </a:p>
      </dgm:t>
    </dgm:pt>
    <dgm:pt modelId="{143A91EE-6977-4937-8636-012629394BF5}" type="parTrans" cxnId="{BEABC09E-D78E-45D2-8E70-43C510A4CC7F}">
      <dgm:prSet/>
      <dgm:spPr/>
      <dgm:t>
        <a:bodyPr/>
        <a:lstStyle/>
        <a:p>
          <a:endParaRPr lang="en-US"/>
        </a:p>
      </dgm:t>
    </dgm:pt>
    <dgm:pt modelId="{3B1B9E46-1D8A-435B-88AC-B8BF3DFF3ACD}" type="sibTrans" cxnId="{BEABC09E-D78E-45D2-8E70-43C510A4CC7F}">
      <dgm:prSet/>
      <dgm:spPr/>
      <dgm:t>
        <a:bodyPr/>
        <a:lstStyle/>
        <a:p>
          <a:endParaRPr lang="en-US"/>
        </a:p>
      </dgm:t>
    </dgm:pt>
    <dgm:pt modelId="{C4E28319-E60E-41EF-8953-31322160FF55}">
      <dgm:prSet/>
      <dgm:spPr/>
      <dgm:t>
        <a:bodyPr/>
        <a:lstStyle/>
        <a:p>
          <a:r>
            <a:rPr lang="en-GB"/>
            <a:t>Each item is scored from 0 to 3, with the total score reflecting the severity of depression. Higher scores indicate more severe depression.</a:t>
          </a:r>
          <a:endParaRPr lang="en-US"/>
        </a:p>
      </dgm:t>
    </dgm:pt>
    <dgm:pt modelId="{4EE7E2DB-537A-4D01-9002-837C0FC3C518}" type="parTrans" cxnId="{5C1A6CDE-16B8-4426-9A3D-5D4E258DFECF}">
      <dgm:prSet/>
      <dgm:spPr/>
      <dgm:t>
        <a:bodyPr/>
        <a:lstStyle/>
        <a:p>
          <a:endParaRPr lang="en-US"/>
        </a:p>
      </dgm:t>
    </dgm:pt>
    <dgm:pt modelId="{B2B030CC-1EBB-4969-86EE-867A65987F40}" type="sibTrans" cxnId="{5C1A6CDE-16B8-4426-9A3D-5D4E258DFECF}">
      <dgm:prSet/>
      <dgm:spPr/>
      <dgm:t>
        <a:bodyPr/>
        <a:lstStyle/>
        <a:p>
          <a:endParaRPr lang="en-US"/>
        </a:p>
      </dgm:t>
    </dgm:pt>
    <dgm:pt modelId="{96D4D7D3-7030-3847-957D-79681495B15B}" type="pres">
      <dgm:prSet presAssocID="{2891A235-FE87-4238-A664-E3430E36E3C3}" presName="linear" presStyleCnt="0">
        <dgm:presLayoutVars>
          <dgm:dir/>
          <dgm:animLvl val="lvl"/>
          <dgm:resizeHandles val="exact"/>
        </dgm:presLayoutVars>
      </dgm:prSet>
      <dgm:spPr/>
    </dgm:pt>
    <dgm:pt modelId="{C8E8892A-806F-FB48-BD74-5A884DC1F7AD}" type="pres">
      <dgm:prSet presAssocID="{01FF68BB-36AB-4803-AB84-B8BACD62EC8B}" presName="parentLin" presStyleCnt="0"/>
      <dgm:spPr/>
    </dgm:pt>
    <dgm:pt modelId="{22EC8A85-B82A-E44F-809B-12695D55AAD3}" type="pres">
      <dgm:prSet presAssocID="{01FF68BB-36AB-4803-AB84-B8BACD62EC8B}" presName="parentLeftMargin" presStyleLbl="node1" presStyleIdx="0" presStyleCnt="4"/>
      <dgm:spPr/>
    </dgm:pt>
    <dgm:pt modelId="{41EC5561-F8D6-F341-9AF6-AB3B6ACB7CD2}" type="pres">
      <dgm:prSet presAssocID="{01FF68BB-36AB-4803-AB84-B8BACD62EC8B}" presName="parentText" presStyleLbl="node1" presStyleIdx="0" presStyleCnt="4">
        <dgm:presLayoutVars>
          <dgm:chMax val="0"/>
          <dgm:bulletEnabled val="1"/>
        </dgm:presLayoutVars>
      </dgm:prSet>
      <dgm:spPr/>
    </dgm:pt>
    <dgm:pt modelId="{7F27BBE5-DB63-5142-B536-F1C2A6D7F0E2}" type="pres">
      <dgm:prSet presAssocID="{01FF68BB-36AB-4803-AB84-B8BACD62EC8B}" presName="negativeSpace" presStyleCnt="0"/>
      <dgm:spPr/>
    </dgm:pt>
    <dgm:pt modelId="{F3C15195-B809-734B-AE4A-1D5E4A16D911}" type="pres">
      <dgm:prSet presAssocID="{01FF68BB-36AB-4803-AB84-B8BACD62EC8B}" presName="childText" presStyleLbl="conFgAcc1" presStyleIdx="0" presStyleCnt="4">
        <dgm:presLayoutVars>
          <dgm:bulletEnabled val="1"/>
        </dgm:presLayoutVars>
      </dgm:prSet>
      <dgm:spPr/>
    </dgm:pt>
    <dgm:pt modelId="{19FBBFEB-7515-0145-94C8-A464F3E1DCD8}" type="pres">
      <dgm:prSet presAssocID="{66262E48-1456-49B0-98D7-85FD625816EE}" presName="spaceBetweenRectangles" presStyleCnt="0"/>
      <dgm:spPr/>
    </dgm:pt>
    <dgm:pt modelId="{7FBA4B52-804A-5D45-9E72-B44E805D1295}" type="pres">
      <dgm:prSet presAssocID="{E054B61F-EC84-42B2-87E5-48C56B2EF639}" presName="parentLin" presStyleCnt="0"/>
      <dgm:spPr/>
    </dgm:pt>
    <dgm:pt modelId="{FB2DDEA0-1B1D-EF47-BE19-0CFD1CE80FAA}" type="pres">
      <dgm:prSet presAssocID="{E054B61F-EC84-42B2-87E5-48C56B2EF639}" presName="parentLeftMargin" presStyleLbl="node1" presStyleIdx="0" presStyleCnt="4"/>
      <dgm:spPr/>
    </dgm:pt>
    <dgm:pt modelId="{721CC925-1AA9-5D40-9D51-8F2A771F4C65}" type="pres">
      <dgm:prSet presAssocID="{E054B61F-EC84-42B2-87E5-48C56B2EF639}" presName="parentText" presStyleLbl="node1" presStyleIdx="1" presStyleCnt="4">
        <dgm:presLayoutVars>
          <dgm:chMax val="0"/>
          <dgm:bulletEnabled val="1"/>
        </dgm:presLayoutVars>
      </dgm:prSet>
      <dgm:spPr/>
    </dgm:pt>
    <dgm:pt modelId="{DAB05066-7F63-8748-AAE5-45666AA2ABE6}" type="pres">
      <dgm:prSet presAssocID="{E054B61F-EC84-42B2-87E5-48C56B2EF639}" presName="negativeSpace" presStyleCnt="0"/>
      <dgm:spPr/>
    </dgm:pt>
    <dgm:pt modelId="{73BEB1AF-0FCC-8E42-8C75-8E6F31D88DED}" type="pres">
      <dgm:prSet presAssocID="{E054B61F-EC84-42B2-87E5-48C56B2EF639}" presName="childText" presStyleLbl="conFgAcc1" presStyleIdx="1" presStyleCnt="4">
        <dgm:presLayoutVars>
          <dgm:bulletEnabled val="1"/>
        </dgm:presLayoutVars>
      </dgm:prSet>
      <dgm:spPr/>
    </dgm:pt>
    <dgm:pt modelId="{52CE9E72-659C-4C48-A9AE-EA249808B741}" type="pres">
      <dgm:prSet presAssocID="{9182A395-7D4A-4DDC-8424-F54EF68A7B53}" presName="spaceBetweenRectangles" presStyleCnt="0"/>
      <dgm:spPr/>
    </dgm:pt>
    <dgm:pt modelId="{3F02A411-E487-E74A-BD53-98138A955EBB}" type="pres">
      <dgm:prSet presAssocID="{B6C23903-13CA-4570-B736-86F8A2C4AE0A}" presName="parentLin" presStyleCnt="0"/>
      <dgm:spPr/>
    </dgm:pt>
    <dgm:pt modelId="{4B8604B4-F932-6848-81D1-026FEB184503}" type="pres">
      <dgm:prSet presAssocID="{B6C23903-13CA-4570-B736-86F8A2C4AE0A}" presName="parentLeftMargin" presStyleLbl="node1" presStyleIdx="1" presStyleCnt="4"/>
      <dgm:spPr/>
    </dgm:pt>
    <dgm:pt modelId="{E7B038F9-354D-CA4B-A25D-15E7F08A176F}" type="pres">
      <dgm:prSet presAssocID="{B6C23903-13CA-4570-B736-86F8A2C4AE0A}" presName="parentText" presStyleLbl="node1" presStyleIdx="2" presStyleCnt="4">
        <dgm:presLayoutVars>
          <dgm:chMax val="0"/>
          <dgm:bulletEnabled val="1"/>
        </dgm:presLayoutVars>
      </dgm:prSet>
      <dgm:spPr/>
    </dgm:pt>
    <dgm:pt modelId="{943A8C79-5245-6648-A766-BBB9A5C77CA3}" type="pres">
      <dgm:prSet presAssocID="{B6C23903-13CA-4570-B736-86F8A2C4AE0A}" presName="negativeSpace" presStyleCnt="0"/>
      <dgm:spPr/>
    </dgm:pt>
    <dgm:pt modelId="{2C5C1EEB-1FFA-9A4E-A191-DEA60722739B}" type="pres">
      <dgm:prSet presAssocID="{B6C23903-13CA-4570-B736-86F8A2C4AE0A}" presName="childText" presStyleLbl="conFgAcc1" presStyleIdx="2" presStyleCnt="4">
        <dgm:presLayoutVars>
          <dgm:bulletEnabled val="1"/>
        </dgm:presLayoutVars>
      </dgm:prSet>
      <dgm:spPr/>
    </dgm:pt>
    <dgm:pt modelId="{C2ACEBC8-5CBE-8342-902E-C625FEDFFEDC}" type="pres">
      <dgm:prSet presAssocID="{19F822B5-B937-4832-9371-AFA06DEFF546}" presName="spaceBetweenRectangles" presStyleCnt="0"/>
      <dgm:spPr/>
    </dgm:pt>
    <dgm:pt modelId="{37938577-5FFD-F94D-82E8-BBFC17E6A177}" type="pres">
      <dgm:prSet presAssocID="{2416A995-979D-4D1A-B1E4-273C2DB713A3}" presName="parentLin" presStyleCnt="0"/>
      <dgm:spPr/>
    </dgm:pt>
    <dgm:pt modelId="{B201D37B-7DA3-A14E-8890-AF9A771755AD}" type="pres">
      <dgm:prSet presAssocID="{2416A995-979D-4D1A-B1E4-273C2DB713A3}" presName="parentLeftMargin" presStyleLbl="node1" presStyleIdx="2" presStyleCnt="4"/>
      <dgm:spPr/>
    </dgm:pt>
    <dgm:pt modelId="{952FDD77-9D5E-D146-91F9-E555CBBD711B}" type="pres">
      <dgm:prSet presAssocID="{2416A995-979D-4D1A-B1E4-273C2DB713A3}" presName="parentText" presStyleLbl="node1" presStyleIdx="3" presStyleCnt="4">
        <dgm:presLayoutVars>
          <dgm:chMax val="0"/>
          <dgm:bulletEnabled val="1"/>
        </dgm:presLayoutVars>
      </dgm:prSet>
      <dgm:spPr/>
    </dgm:pt>
    <dgm:pt modelId="{9E43AA54-551A-E246-A676-B52D1D38A1EA}" type="pres">
      <dgm:prSet presAssocID="{2416A995-979D-4D1A-B1E4-273C2DB713A3}" presName="negativeSpace" presStyleCnt="0"/>
      <dgm:spPr/>
    </dgm:pt>
    <dgm:pt modelId="{21F39ED8-0008-794C-AF28-3774C21B2B86}" type="pres">
      <dgm:prSet presAssocID="{2416A995-979D-4D1A-B1E4-273C2DB713A3}" presName="childText" presStyleLbl="conFgAcc1" presStyleIdx="3" presStyleCnt="4">
        <dgm:presLayoutVars>
          <dgm:bulletEnabled val="1"/>
        </dgm:presLayoutVars>
      </dgm:prSet>
      <dgm:spPr/>
    </dgm:pt>
  </dgm:ptLst>
  <dgm:cxnLst>
    <dgm:cxn modelId="{D6A5BF02-5432-E643-838B-8104E8280259}" type="presOf" srcId="{E054B61F-EC84-42B2-87E5-48C56B2EF639}" destId="{FB2DDEA0-1B1D-EF47-BE19-0CFD1CE80FAA}" srcOrd="0" destOrd="0" presId="urn:microsoft.com/office/officeart/2005/8/layout/list1"/>
    <dgm:cxn modelId="{E2AEC604-8858-2F4F-B22C-FCF120894275}" type="presOf" srcId="{A69E668A-E39C-441D-9B2C-DA53C9F608F9}" destId="{2C5C1EEB-1FFA-9A4E-A191-DEA60722739B}" srcOrd="0" destOrd="0" presId="urn:microsoft.com/office/officeart/2005/8/layout/list1"/>
    <dgm:cxn modelId="{752E3116-1005-4129-9BB8-CD7B256B633F}" srcId="{01FF68BB-36AB-4803-AB84-B8BACD62EC8B}" destId="{7269920D-EBF3-4F4E-879E-E86234A4C592}" srcOrd="0" destOrd="0" parTransId="{A40B9CD3-BB54-4394-9E50-B85DCBC6E95D}" sibTransId="{681AAACA-576B-4A75-A212-604FB8CCC55A}"/>
    <dgm:cxn modelId="{36FD9628-F9F7-6E49-BDB4-FC0F7CA03D2E}" type="presOf" srcId="{2891A235-FE87-4238-A664-E3430E36E3C3}" destId="{96D4D7D3-7030-3847-957D-79681495B15B}" srcOrd="0" destOrd="0" presId="urn:microsoft.com/office/officeart/2005/8/layout/list1"/>
    <dgm:cxn modelId="{F7098932-4E62-48D8-880E-46AC0F4ADB6E}" srcId="{2891A235-FE87-4238-A664-E3430E36E3C3}" destId="{E054B61F-EC84-42B2-87E5-48C56B2EF639}" srcOrd="1" destOrd="0" parTransId="{EB88241E-2CE1-4817-BA03-E4588D0D5125}" sibTransId="{9182A395-7D4A-4DDC-8424-F54EF68A7B53}"/>
    <dgm:cxn modelId="{9B996D67-A827-994A-B162-91E3422E4DCA}" type="presOf" srcId="{971A326B-9EA7-4FFF-8EB6-CD1055684265}" destId="{73BEB1AF-0FCC-8E42-8C75-8E6F31D88DED}" srcOrd="0" destOrd="0" presId="urn:microsoft.com/office/officeart/2005/8/layout/list1"/>
    <dgm:cxn modelId="{1B404148-91D5-3640-9BA8-3F1B1C9553AD}" type="presOf" srcId="{01FF68BB-36AB-4803-AB84-B8BACD62EC8B}" destId="{22EC8A85-B82A-E44F-809B-12695D55AAD3}" srcOrd="0" destOrd="0" presId="urn:microsoft.com/office/officeart/2005/8/layout/list1"/>
    <dgm:cxn modelId="{7514574A-EF35-4341-8A9E-6DF32FEC9CAE}" type="presOf" srcId="{7269920D-EBF3-4F4E-879E-E86234A4C592}" destId="{F3C15195-B809-734B-AE4A-1D5E4A16D911}" srcOrd="0" destOrd="0" presId="urn:microsoft.com/office/officeart/2005/8/layout/list1"/>
    <dgm:cxn modelId="{00327953-6907-4A9D-AC03-AEE0B60715DA}" srcId="{B6C23903-13CA-4570-B736-86F8A2C4AE0A}" destId="{A69E668A-E39C-441D-9B2C-DA53C9F608F9}" srcOrd="0" destOrd="0" parTransId="{33B6AC5C-DD64-4943-AF7D-DD8E0F2E6928}" sibTransId="{91AE2CC5-0306-4320-A7BB-44EE764BF7C5}"/>
    <dgm:cxn modelId="{A61A638F-D8BC-A54F-9563-75AECD75B5D9}" type="presOf" srcId="{C4E28319-E60E-41EF-8953-31322160FF55}" destId="{21F39ED8-0008-794C-AF28-3774C21B2B86}" srcOrd="0" destOrd="0" presId="urn:microsoft.com/office/officeart/2005/8/layout/list1"/>
    <dgm:cxn modelId="{C48D6792-3E03-4827-BAD8-65ADB6271080}" srcId="{2891A235-FE87-4238-A664-E3430E36E3C3}" destId="{01FF68BB-36AB-4803-AB84-B8BACD62EC8B}" srcOrd="0" destOrd="0" parTransId="{95412B18-0057-4FA8-8402-55CABA84AC61}" sibTransId="{66262E48-1456-49B0-98D7-85FD625816EE}"/>
    <dgm:cxn modelId="{00421796-7768-4948-B7F6-BB80CF2C2910}" type="presOf" srcId="{01FF68BB-36AB-4803-AB84-B8BACD62EC8B}" destId="{41EC5561-F8D6-F341-9AF6-AB3B6ACB7CD2}" srcOrd="1" destOrd="0" presId="urn:microsoft.com/office/officeart/2005/8/layout/list1"/>
    <dgm:cxn modelId="{7EBF789A-173E-EB40-86FD-1A40CA758333}" type="presOf" srcId="{2416A995-979D-4D1A-B1E4-273C2DB713A3}" destId="{952FDD77-9D5E-D146-91F9-E555CBBD711B}" srcOrd="1" destOrd="0" presId="urn:microsoft.com/office/officeart/2005/8/layout/list1"/>
    <dgm:cxn modelId="{2E6B829A-319D-4555-876A-B4605E913166}" srcId="{E054B61F-EC84-42B2-87E5-48C56B2EF639}" destId="{971A326B-9EA7-4FFF-8EB6-CD1055684265}" srcOrd="0" destOrd="0" parTransId="{A65BCA8E-E1FB-4856-AD64-1ECFEF7F68D1}" sibTransId="{34B5090B-A8A2-41DC-8753-8255FB497042}"/>
    <dgm:cxn modelId="{FC0BE19D-3ADC-E14A-BCC3-C4B6F71A1D11}" type="presOf" srcId="{B6C23903-13CA-4570-B736-86F8A2C4AE0A}" destId="{E7B038F9-354D-CA4B-A25D-15E7F08A176F}" srcOrd="1" destOrd="0" presId="urn:microsoft.com/office/officeart/2005/8/layout/list1"/>
    <dgm:cxn modelId="{BEABC09E-D78E-45D2-8E70-43C510A4CC7F}" srcId="{2891A235-FE87-4238-A664-E3430E36E3C3}" destId="{2416A995-979D-4D1A-B1E4-273C2DB713A3}" srcOrd="3" destOrd="0" parTransId="{143A91EE-6977-4937-8636-012629394BF5}" sibTransId="{3B1B9E46-1D8A-435B-88AC-B8BF3DFF3ACD}"/>
    <dgm:cxn modelId="{C187BEAB-C014-B04E-A6B5-31D8D8CBC1A3}" type="presOf" srcId="{E054B61F-EC84-42B2-87E5-48C56B2EF639}" destId="{721CC925-1AA9-5D40-9D51-8F2A771F4C65}" srcOrd="1" destOrd="0" presId="urn:microsoft.com/office/officeart/2005/8/layout/list1"/>
    <dgm:cxn modelId="{FFB878B0-CF28-EB4A-A674-BEA91BBDB3BB}" type="presOf" srcId="{2416A995-979D-4D1A-B1E4-273C2DB713A3}" destId="{B201D37B-7DA3-A14E-8890-AF9A771755AD}" srcOrd="0" destOrd="0" presId="urn:microsoft.com/office/officeart/2005/8/layout/list1"/>
    <dgm:cxn modelId="{8B487EBD-041D-4EB1-8D18-4E0D756AB0C6}" srcId="{2891A235-FE87-4238-A664-E3430E36E3C3}" destId="{B6C23903-13CA-4570-B736-86F8A2C4AE0A}" srcOrd="2" destOrd="0" parTransId="{E52872D1-0824-4D53-A942-8B4824497042}" sibTransId="{19F822B5-B937-4832-9371-AFA06DEFF546}"/>
    <dgm:cxn modelId="{5C1A6CDE-16B8-4426-9A3D-5D4E258DFECF}" srcId="{2416A995-979D-4D1A-B1E4-273C2DB713A3}" destId="{C4E28319-E60E-41EF-8953-31322160FF55}" srcOrd="0" destOrd="0" parTransId="{4EE7E2DB-537A-4D01-9002-837C0FC3C518}" sibTransId="{B2B030CC-1EBB-4969-86EE-867A65987F40}"/>
    <dgm:cxn modelId="{A874E3FC-1FAC-BF41-BF46-C1558606885A}" type="presOf" srcId="{B6C23903-13CA-4570-B736-86F8A2C4AE0A}" destId="{4B8604B4-F932-6848-81D1-026FEB184503}" srcOrd="0" destOrd="0" presId="urn:microsoft.com/office/officeart/2005/8/layout/list1"/>
    <dgm:cxn modelId="{E9554380-0BFD-8241-A5E7-066B0AE8482B}" type="presParOf" srcId="{96D4D7D3-7030-3847-957D-79681495B15B}" destId="{C8E8892A-806F-FB48-BD74-5A884DC1F7AD}" srcOrd="0" destOrd="0" presId="urn:microsoft.com/office/officeart/2005/8/layout/list1"/>
    <dgm:cxn modelId="{79CB1CCF-69E0-4E4B-91A9-59F9D71D62AF}" type="presParOf" srcId="{C8E8892A-806F-FB48-BD74-5A884DC1F7AD}" destId="{22EC8A85-B82A-E44F-809B-12695D55AAD3}" srcOrd="0" destOrd="0" presId="urn:microsoft.com/office/officeart/2005/8/layout/list1"/>
    <dgm:cxn modelId="{1D0DC341-3CEA-8440-8055-ABD6377A9CC1}" type="presParOf" srcId="{C8E8892A-806F-FB48-BD74-5A884DC1F7AD}" destId="{41EC5561-F8D6-F341-9AF6-AB3B6ACB7CD2}" srcOrd="1" destOrd="0" presId="urn:microsoft.com/office/officeart/2005/8/layout/list1"/>
    <dgm:cxn modelId="{39E2FAB7-8163-DE4B-BD4E-BFA93A0F97F0}" type="presParOf" srcId="{96D4D7D3-7030-3847-957D-79681495B15B}" destId="{7F27BBE5-DB63-5142-B536-F1C2A6D7F0E2}" srcOrd="1" destOrd="0" presId="urn:microsoft.com/office/officeart/2005/8/layout/list1"/>
    <dgm:cxn modelId="{FECDD546-F6BA-D84F-8622-509D89916586}" type="presParOf" srcId="{96D4D7D3-7030-3847-957D-79681495B15B}" destId="{F3C15195-B809-734B-AE4A-1D5E4A16D911}" srcOrd="2" destOrd="0" presId="urn:microsoft.com/office/officeart/2005/8/layout/list1"/>
    <dgm:cxn modelId="{DEECE095-C29D-714C-AD02-3FF7DBAAA7CD}" type="presParOf" srcId="{96D4D7D3-7030-3847-957D-79681495B15B}" destId="{19FBBFEB-7515-0145-94C8-A464F3E1DCD8}" srcOrd="3" destOrd="0" presId="urn:microsoft.com/office/officeart/2005/8/layout/list1"/>
    <dgm:cxn modelId="{E780C5D2-65B1-0942-A4B8-EBA702869C06}" type="presParOf" srcId="{96D4D7D3-7030-3847-957D-79681495B15B}" destId="{7FBA4B52-804A-5D45-9E72-B44E805D1295}" srcOrd="4" destOrd="0" presId="urn:microsoft.com/office/officeart/2005/8/layout/list1"/>
    <dgm:cxn modelId="{ABE2A5F9-DEDD-6747-AEB4-B20882B8D9FB}" type="presParOf" srcId="{7FBA4B52-804A-5D45-9E72-B44E805D1295}" destId="{FB2DDEA0-1B1D-EF47-BE19-0CFD1CE80FAA}" srcOrd="0" destOrd="0" presId="urn:microsoft.com/office/officeart/2005/8/layout/list1"/>
    <dgm:cxn modelId="{F3FC0F5D-A141-334A-8EC2-BBEB7A2FCC11}" type="presParOf" srcId="{7FBA4B52-804A-5D45-9E72-B44E805D1295}" destId="{721CC925-1AA9-5D40-9D51-8F2A771F4C65}" srcOrd="1" destOrd="0" presId="urn:microsoft.com/office/officeart/2005/8/layout/list1"/>
    <dgm:cxn modelId="{8FEE6051-52D0-2C4D-B31F-6DB0218574BD}" type="presParOf" srcId="{96D4D7D3-7030-3847-957D-79681495B15B}" destId="{DAB05066-7F63-8748-AAE5-45666AA2ABE6}" srcOrd="5" destOrd="0" presId="urn:microsoft.com/office/officeart/2005/8/layout/list1"/>
    <dgm:cxn modelId="{C236D429-E617-7940-B7E7-AEBA6864328C}" type="presParOf" srcId="{96D4D7D3-7030-3847-957D-79681495B15B}" destId="{73BEB1AF-0FCC-8E42-8C75-8E6F31D88DED}" srcOrd="6" destOrd="0" presId="urn:microsoft.com/office/officeart/2005/8/layout/list1"/>
    <dgm:cxn modelId="{637D5F5F-2113-944E-AA0F-7F1615BD134C}" type="presParOf" srcId="{96D4D7D3-7030-3847-957D-79681495B15B}" destId="{52CE9E72-659C-4C48-A9AE-EA249808B741}" srcOrd="7" destOrd="0" presId="urn:microsoft.com/office/officeart/2005/8/layout/list1"/>
    <dgm:cxn modelId="{81F9FEC9-7AED-844E-AA74-7D53B2061B8B}" type="presParOf" srcId="{96D4D7D3-7030-3847-957D-79681495B15B}" destId="{3F02A411-E487-E74A-BD53-98138A955EBB}" srcOrd="8" destOrd="0" presId="urn:microsoft.com/office/officeart/2005/8/layout/list1"/>
    <dgm:cxn modelId="{D5EA8B0E-C483-0543-BC0A-033319608FD2}" type="presParOf" srcId="{3F02A411-E487-E74A-BD53-98138A955EBB}" destId="{4B8604B4-F932-6848-81D1-026FEB184503}" srcOrd="0" destOrd="0" presId="urn:microsoft.com/office/officeart/2005/8/layout/list1"/>
    <dgm:cxn modelId="{571216E2-0327-7942-9F8A-FEE0E5A85396}" type="presParOf" srcId="{3F02A411-E487-E74A-BD53-98138A955EBB}" destId="{E7B038F9-354D-CA4B-A25D-15E7F08A176F}" srcOrd="1" destOrd="0" presId="urn:microsoft.com/office/officeart/2005/8/layout/list1"/>
    <dgm:cxn modelId="{E857883C-BE01-584E-9CB5-A6759A40E122}" type="presParOf" srcId="{96D4D7D3-7030-3847-957D-79681495B15B}" destId="{943A8C79-5245-6648-A766-BBB9A5C77CA3}" srcOrd="9" destOrd="0" presId="urn:microsoft.com/office/officeart/2005/8/layout/list1"/>
    <dgm:cxn modelId="{D31F1690-9BDD-DA48-ACC4-BEA294C352A3}" type="presParOf" srcId="{96D4D7D3-7030-3847-957D-79681495B15B}" destId="{2C5C1EEB-1FFA-9A4E-A191-DEA60722739B}" srcOrd="10" destOrd="0" presId="urn:microsoft.com/office/officeart/2005/8/layout/list1"/>
    <dgm:cxn modelId="{71DB9ECC-7849-374E-8FB1-81673410E930}" type="presParOf" srcId="{96D4D7D3-7030-3847-957D-79681495B15B}" destId="{C2ACEBC8-5CBE-8342-902E-C625FEDFFEDC}" srcOrd="11" destOrd="0" presId="urn:microsoft.com/office/officeart/2005/8/layout/list1"/>
    <dgm:cxn modelId="{901F954A-D166-5042-AC88-BBDA06000E1C}" type="presParOf" srcId="{96D4D7D3-7030-3847-957D-79681495B15B}" destId="{37938577-5FFD-F94D-82E8-BBFC17E6A177}" srcOrd="12" destOrd="0" presId="urn:microsoft.com/office/officeart/2005/8/layout/list1"/>
    <dgm:cxn modelId="{4ED43D59-75C0-2546-AE4B-CEEBACF89F7B}" type="presParOf" srcId="{37938577-5FFD-F94D-82E8-BBFC17E6A177}" destId="{B201D37B-7DA3-A14E-8890-AF9A771755AD}" srcOrd="0" destOrd="0" presId="urn:microsoft.com/office/officeart/2005/8/layout/list1"/>
    <dgm:cxn modelId="{E1A458E5-3C12-DA4A-92B6-B6A27472BD3B}" type="presParOf" srcId="{37938577-5FFD-F94D-82E8-BBFC17E6A177}" destId="{952FDD77-9D5E-D146-91F9-E555CBBD711B}" srcOrd="1" destOrd="0" presId="urn:microsoft.com/office/officeart/2005/8/layout/list1"/>
    <dgm:cxn modelId="{FF23E590-6797-BA4A-A991-2135FDA8FF56}" type="presParOf" srcId="{96D4D7D3-7030-3847-957D-79681495B15B}" destId="{9E43AA54-551A-E246-A676-B52D1D38A1EA}" srcOrd="13" destOrd="0" presId="urn:microsoft.com/office/officeart/2005/8/layout/list1"/>
    <dgm:cxn modelId="{5E11F9AD-B6E1-CB4B-8B1A-579A4318F686}" type="presParOf" srcId="{96D4D7D3-7030-3847-957D-79681495B15B}" destId="{21F39ED8-0008-794C-AF28-3774C21B2B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997D06-A193-447B-836F-D163BB7474F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06C9CD9-9709-441F-A1A1-7FC48A2AFA19}">
      <dgm:prSet/>
      <dgm:spPr/>
      <dgm:t>
        <a:bodyPr/>
        <a:lstStyle/>
        <a:p>
          <a:r>
            <a:rPr lang="en-GB" b="1"/>
            <a:t>What It Measures</a:t>
          </a:r>
          <a:r>
            <a:rPr lang="en-GB"/>
            <a:t>:</a:t>
          </a:r>
          <a:endParaRPr lang="en-US"/>
        </a:p>
      </dgm:t>
    </dgm:pt>
    <dgm:pt modelId="{F128D91C-5AB1-4AA3-8735-BF45D977DF48}" type="parTrans" cxnId="{382147E7-898F-4E66-8909-3FA445DFBA0D}">
      <dgm:prSet/>
      <dgm:spPr/>
      <dgm:t>
        <a:bodyPr/>
        <a:lstStyle/>
        <a:p>
          <a:endParaRPr lang="en-US"/>
        </a:p>
      </dgm:t>
    </dgm:pt>
    <dgm:pt modelId="{795ACDA0-7FFE-4299-8F74-92FD6FD6A59B}" type="sibTrans" cxnId="{382147E7-898F-4E66-8909-3FA445DFBA0D}">
      <dgm:prSet/>
      <dgm:spPr/>
      <dgm:t>
        <a:bodyPr/>
        <a:lstStyle/>
        <a:p>
          <a:endParaRPr lang="en-US"/>
        </a:p>
      </dgm:t>
    </dgm:pt>
    <dgm:pt modelId="{5FC231EC-7ABB-44AC-AEFA-248D9C4C30B4}">
      <dgm:prSet/>
      <dgm:spPr/>
      <dgm:t>
        <a:bodyPr/>
        <a:lstStyle/>
        <a:p>
          <a:r>
            <a:rPr lang="en-GB" b="1"/>
            <a:t>BPI</a:t>
          </a:r>
          <a:r>
            <a:rPr lang="en-GB"/>
            <a:t> assesses the severity of pain and its impact on daily activities, an important aspect of managing ALS, where pain can be a significant issue.</a:t>
          </a:r>
          <a:endParaRPr lang="en-US"/>
        </a:p>
      </dgm:t>
    </dgm:pt>
    <dgm:pt modelId="{9735572E-7594-43FD-BA15-C171E848AC5A}" type="parTrans" cxnId="{54A629FE-D8A7-4E89-86A7-DF7DA9257C07}">
      <dgm:prSet/>
      <dgm:spPr/>
      <dgm:t>
        <a:bodyPr/>
        <a:lstStyle/>
        <a:p>
          <a:endParaRPr lang="en-US"/>
        </a:p>
      </dgm:t>
    </dgm:pt>
    <dgm:pt modelId="{0BE485DA-67D0-4B21-96C8-C33A98CFA917}" type="sibTrans" cxnId="{54A629FE-D8A7-4E89-86A7-DF7DA9257C07}">
      <dgm:prSet/>
      <dgm:spPr/>
      <dgm:t>
        <a:bodyPr/>
        <a:lstStyle/>
        <a:p>
          <a:endParaRPr lang="en-US"/>
        </a:p>
      </dgm:t>
    </dgm:pt>
    <dgm:pt modelId="{8B3A8135-476D-4E55-8857-221A7BA70CAC}">
      <dgm:prSet/>
      <dgm:spPr/>
      <dgm:t>
        <a:bodyPr/>
        <a:lstStyle/>
        <a:p>
          <a:r>
            <a:rPr lang="en-GB" b="1"/>
            <a:t>Items/Domains</a:t>
          </a:r>
          <a:r>
            <a:rPr lang="en-GB"/>
            <a:t>:</a:t>
          </a:r>
          <a:endParaRPr lang="en-US"/>
        </a:p>
      </dgm:t>
    </dgm:pt>
    <dgm:pt modelId="{2B56E668-497B-4895-8494-950956018F4A}" type="parTrans" cxnId="{AD66AA72-E5BC-4D2B-AEF3-9C04F8511AB7}">
      <dgm:prSet/>
      <dgm:spPr/>
      <dgm:t>
        <a:bodyPr/>
        <a:lstStyle/>
        <a:p>
          <a:endParaRPr lang="en-US"/>
        </a:p>
      </dgm:t>
    </dgm:pt>
    <dgm:pt modelId="{EC23A93D-AE7F-494F-896B-CB5CE9EE55CC}" type="sibTrans" cxnId="{AD66AA72-E5BC-4D2B-AEF3-9C04F8511AB7}">
      <dgm:prSet/>
      <dgm:spPr/>
      <dgm:t>
        <a:bodyPr/>
        <a:lstStyle/>
        <a:p>
          <a:endParaRPr lang="en-US"/>
        </a:p>
      </dgm:t>
    </dgm:pt>
    <dgm:pt modelId="{D9261F5C-A4C1-4CF7-9D91-331B96640DC9}">
      <dgm:prSet/>
      <dgm:spPr/>
      <dgm:t>
        <a:bodyPr/>
        <a:lstStyle/>
        <a:p>
          <a:r>
            <a:rPr lang="en-GB"/>
            <a:t>The scale includes items that assess pain intensity and the extent to which pain interferes with daily activities, such as mood, walking ability, work, and relationships.</a:t>
          </a:r>
          <a:endParaRPr lang="en-US"/>
        </a:p>
      </dgm:t>
    </dgm:pt>
    <dgm:pt modelId="{FDB3B512-BBAD-4729-BC06-11ABCEB47BB8}" type="parTrans" cxnId="{7D8B8386-F6C8-4F31-832D-CC7D7A691380}">
      <dgm:prSet/>
      <dgm:spPr/>
      <dgm:t>
        <a:bodyPr/>
        <a:lstStyle/>
        <a:p>
          <a:endParaRPr lang="en-US"/>
        </a:p>
      </dgm:t>
    </dgm:pt>
    <dgm:pt modelId="{FD8FC0D1-7B57-4D56-A7E2-3156D396B854}" type="sibTrans" cxnId="{7D8B8386-F6C8-4F31-832D-CC7D7A691380}">
      <dgm:prSet/>
      <dgm:spPr/>
      <dgm:t>
        <a:bodyPr/>
        <a:lstStyle/>
        <a:p>
          <a:endParaRPr lang="en-US"/>
        </a:p>
      </dgm:t>
    </dgm:pt>
    <dgm:pt modelId="{347EF050-548B-45EC-8955-67B751DAB7C2}">
      <dgm:prSet/>
      <dgm:spPr/>
      <dgm:t>
        <a:bodyPr/>
        <a:lstStyle/>
        <a:p>
          <a:r>
            <a:rPr lang="en-GB" b="1"/>
            <a:t>Administration</a:t>
          </a:r>
          <a:r>
            <a:rPr lang="en-GB"/>
            <a:t>:</a:t>
          </a:r>
          <a:endParaRPr lang="en-US"/>
        </a:p>
      </dgm:t>
    </dgm:pt>
    <dgm:pt modelId="{D41E9D49-EAF5-40AE-9D6C-10EF1822BF8B}" type="parTrans" cxnId="{3D2DA6B0-76B6-4136-B299-C94C95D37CEC}">
      <dgm:prSet/>
      <dgm:spPr/>
      <dgm:t>
        <a:bodyPr/>
        <a:lstStyle/>
        <a:p>
          <a:endParaRPr lang="en-US"/>
        </a:p>
      </dgm:t>
    </dgm:pt>
    <dgm:pt modelId="{92C11799-8D32-4B65-B501-595801D97EAD}" type="sibTrans" cxnId="{3D2DA6B0-76B6-4136-B299-C94C95D37CEC}">
      <dgm:prSet/>
      <dgm:spPr/>
      <dgm:t>
        <a:bodyPr/>
        <a:lstStyle/>
        <a:p>
          <a:endParaRPr lang="en-US"/>
        </a:p>
      </dgm:t>
    </dgm:pt>
    <dgm:pt modelId="{6A040135-2AE6-494F-987F-5E9F976FFEAE}">
      <dgm:prSet/>
      <dgm:spPr/>
      <dgm:t>
        <a:bodyPr/>
        <a:lstStyle/>
        <a:p>
          <a:r>
            <a:rPr lang="en-GB"/>
            <a:t>The BPI is typically self-administered, making it convenient for use in both clinical settings and at home.</a:t>
          </a:r>
          <a:endParaRPr lang="en-US"/>
        </a:p>
      </dgm:t>
    </dgm:pt>
    <dgm:pt modelId="{E3EA61F4-8FCE-4915-88DC-881734625EC2}" type="parTrans" cxnId="{B8FB4B26-F396-47BA-9F27-86F1D862CDE5}">
      <dgm:prSet/>
      <dgm:spPr/>
      <dgm:t>
        <a:bodyPr/>
        <a:lstStyle/>
        <a:p>
          <a:endParaRPr lang="en-US"/>
        </a:p>
      </dgm:t>
    </dgm:pt>
    <dgm:pt modelId="{85249958-3FE9-464D-95CC-33B9A2A4664C}" type="sibTrans" cxnId="{B8FB4B26-F396-47BA-9F27-86F1D862CDE5}">
      <dgm:prSet/>
      <dgm:spPr/>
      <dgm:t>
        <a:bodyPr/>
        <a:lstStyle/>
        <a:p>
          <a:endParaRPr lang="en-US"/>
        </a:p>
      </dgm:t>
    </dgm:pt>
    <dgm:pt modelId="{AD370B88-A97F-4378-8747-8DC4759D2ABF}">
      <dgm:prSet/>
      <dgm:spPr/>
      <dgm:t>
        <a:bodyPr/>
        <a:lstStyle/>
        <a:p>
          <a:r>
            <a:rPr lang="en-GB" b="1"/>
            <a:t>Scoring</a:t>
          </a:r>
          <a:r>
            <a:rPr lang="en-GB"/>
            <a:t>:</a:t>
          </a:r>
          <a:endParaRPr lang="en-US"/>
        </a:p>
      </dgm:t>
    </dgm:pt>
    <dgm:pt modelId="{680FE8E8-88E4-47F1-AEEF-87E22A613A62}" type="parTrans" cxnId="{39E42D4C-3753-4BDA-9679-83F1D525081C}">
      <dgm:prSet/>
      <dgm:spPr/>
      <dgm:t>
        <a:bodyPr/>
        <a:lstStyle/>
        <a:p>
          <a:endParaRPr lang="en-US"/>
        </a:p>
      </dgm:t>
    </dgm:pt>
    <dgm:pt modelId="{74B62CCC-0F26-4C0F-871E-AB69EFD1704D}" type="sibTrans" cxnId="{39E42D4C-3753-4BDA-9679-83F1D525081C}">
      <dgm:prSet/>
      <dgm:spPr/>
      <dgm:t>
        <a:bodyPr/>
        <a:lstStyle/>
        <a:p>
          <a:endParaRPr lang="en-US"/>
        </a:p>
      </dgm:t>
    </dgm:pt>
    <dgm:pt modelId="{48CB841F-6ABD-4446-BC0E-D30B4CE60FD5}">
      <dgm:prSet/>
      <dgm:spPr/>
      <dgm:t>
        <a:bodyPr/>
        <a:lstStyle/>
        <a:p>
          <a:r>
            <a:rPr lang="en-GB"/>
            <a:t>Pain severity is rated on a scale from 0 (no pain) to 10 (worst pain imaginable), with interference scores similarly rated from 0 to 10. These scores help guide pain management strategies.</a:t>
          </a:r>
          <a:endParaRPr lang="en-US"/>
        </a:p>
      </dgm:t>
    </dgm:pt>
    <dgm:pt modelId="{39E87BBD-FE4A-47FD-965B-1BCB8E7D2104}" type="parTrans" cxnId="{399D5F40-BCF6-4D49-965A-30D97CE62ABA}">
      <dgm:prSet/>
      <dgm:spPr/>
      <dgm:t>
        <a:bodyPr/>
        <a:lstStyle/>
        <a:p>
          <a:endParaRPr lang="en-US"/>
        </a:p>
      </dgm:t>
    </dgm:pt>
    <dgm:pt modelId="{AECB17E2-9013-477C-9B12-8529511AD3AB}" type="sibTrans" cxnId="{399D5F40-BCF6-4D49-965A-30D97CE62ABA}">
      <dgm:prSet/>
      <dgm:spPr/>
      <dgm:t>
        <a:bodyPr/>
        <a:lstStyle/>
        <a:p>
          <a:endParaRPr lang="en-US"/>
        </a:p>
      </dgm:t>
    </dgm:pt>
    <dgm:pt modelId="{AB2BEDAA-8D4C-EF49-AC80-71AC8DA0C82B}" type="pres">
      <dgm:prSet presAssocID="{17997D06-A193-447B-836F-D163BB7474F3}" presName="linear" presStyleCnt="0">
        <dgm:presLayoutVars>
          <dgm:dir/>
          <dgm:animLvl val="lvl"/>
          <dgm:resizeHandles val="exact"/>
        </dgm:presLayoutVars>
      </dgm:prSet>
      <dgm:spPr/>
    </dgm:pt>
    <dgm:pt modelId="{5D55E88E-CF91-BE4E-9EBB-5C2B0AC1DD62}" type="pres">
      <dgm:prSet presAssocID="{406C9CD9-9709-441F-A1A1-7FC48A2AFA19}" presName="parentLin" presStyleCnt="0"/>
      <dgm:spPr/>
    </dgm:pt>
    <dgm:pt modelId="{45696DC4-46D5-5649-BB82-1DF16EE6C243}" type="pres">
      <dgm:prSet presAssocID="{406C9CD9-9709-441F-A1A1-7FC48A2AFA19}" presName="parentLeftMargin" presStyleLbl="node1" presStyleIdx="0" presStyleCnt="4"/>
      <dgm:spPr/>
    </dgm:pt>
    <dgm:pt modelId="{3A4CF5B5-BEC9-704F-BCD5-FF5A2A5C104B}" type="pres">
      <dgm:prSet presAssocID="{406C9CD9-9709-441F-A1A1-7FC48A2AFA19}" presName="parentText" presStyleLbl="node1" presStyleIdx="0" presStyleCnt="4">
        <dgm:presLayoutVars>
          <dgm:chMax val="0"/>
          <dgm:bulletEnabled val="1"/>
        </dgm:presLayoutVars>
      </dgm:prSet>
      <dgm:spPr/>
    </dgm:pt>
    <dgm:pt modelId="{AAE8EDB3-C64D-7F4F-B81B-F01D177FC077}" type="pres">
      <dgm:prSet presAssocID="{406C9CD9-9709-441F-A1A1-7FC48A2AFA19}" presName="negativeSpace" presStyleCnt="0"/>
      <dgm:spPr/>
    </dgm:pt>
    <dgm:pt modelId="{EEA9F25A-6579-C046-BE43-3CF082B9A154}" type="pres">
      <dgm:prSet presAssocID="{406C9CD9-9709-441F-A1A1-7FC48A2AFA19}" presName="childText" presStyleLbl="conFgAcc1" presStyleIdx="0" presStyleCnt="4">
        <dgm:presLayoutVars>
          <dgm:bulletEnabled val="1"/>
        </dgm:presLayoutVars>
      </dgm:prSet>
      <dgm:spPr/>
    </dgm:pt>
    <dgm:pt modelId="{B4BBAA1B-3674-4C4E-8456-5F1CE44087F3}" type="pres">
      <dgm:prSet presAssocID="{795ACDA0-7FFE-4299-8F74-92FD6FD6A59B}" presName="spaceBetweenRectangles" presStyleCnt="0"/>
      <dgm:spPr/>
    </dgm:pt>
    <dgm:pt modelId="{B8473E0D-1CA3-0D48-A3AE-F3AC99E56A80}" type="pres">
      <dgm:prSet presAssocID="{8B3A8135-476D-4E55-8857-221A7BA70CAC}" presName="parentLin" presStyleCnt="0"/>
      <dgm:spPr/>
    </dgm:pt>
    <dgm:pt modelId="{AAE94D58-2D45-BF44-9480-BAFB4B4F5371}" type="pres">
      <dgm:prSet presAssocID="{8B3A8135-476D-4E55-8857-221A7BA70CAC}" presName="parentLeftMargin" presStyleLbl="node1" presStyleIdx="0" presStyleCnt="4"/>
      <dgm:spPr/>
    </dgm:pt>
    <dgm:pt modelId="{7F4C2BDD-4CF5-D54D-A215-9FECBAE31090}" type="pres">
      <dgm:prSet presAssocID="{8B3A8135-476D-4E55-8857-221A7BA70CAC}" presName="parentText" presStyleLbl="node1" presStyleIdx="1" presStyleCnt="4">
        <dgm:presLayoutVars>
          <dgm:chMax val="0"/>
          <dgm:bulletEnabled val="1"/>
        </dgm:presLayoutVars>
      </dgm:prSet>
      <dgm:spPr/>
    </dgm:pt>
    <dgm:pt modelId="{A887D025-C177-F64A-8459-6600635015C1}" type="pres">
      <dgm:prSet presAssocID="{8B3A8135-476D-4E55-8857-221A7BA70CAC}" presName="negativeSpace" presStyleCnt="0"/>
      <dgm:spPr/>
    </dgm:pt>
    <dgm:pt modelId="{C6FC7214-3C7E-D346-B72E-4B45F71B489C}" type="pres">
      <dgm:prSet presAssocID="{8B3A8135-476D-4E55-8857-221A7BA70CAC}" presName="childText" presStyleLbl="conFgAcc1" presStyleIdx="1" presStyleCnt="4">
        <dgm:presLayoutVars>
          <dgm:bulletEnabled val="1"/>
        </dgm:presLayoutVars>
      </dgm:prSet>
      <dgm:spPr/>
    </dgm:pt>
    <dgm:pt modelId="{0201FBE0-73BD-3D4E-A68C-6CE26EAC7BB5}" type="pres">
      <dgm:prSet presAssocID="{EC23A93D-AE7F-494F-896B-CB5CE9EE55CC}" presName="spaceBetweenRectangles" presStyleCnt="0"/>
      <dgm:spPr/>
    </dgm:pt>
    <dgm:pt modelId="{2091820C-E22D-4543-ACA6-D5D31BF546C1}" type="pres">
      <dgm:prSet presAssocID="{347EF050-548B-45EC-8955-67B751DAB7C2}" presName="parentLin" presStyleCnt="0"/>
      <dgm:spPr/>
    </dgm:pt>
    <dgm:pt modelId="{1C943D67-3973-C24F-A188-1A40219B139E}" type="pres">
      <dgm:prSet presAssocID="{347EF050-548B-45EC-8955-67B751DAB7C2}" presName="parentLeftMargin" presStyleLbl="node1" presStyleIdx="1" presStyleCnt="4"/>
      <dgm:spPr/>
    </dgm:pt>
    <dgm:pt modelId="{47881C93-FACF-5341-B9A9-20999E5199FC}" type="pres">
      <dgm:prSet presAssocID="{347EF050-548B-45EC-8955-67B751DAB7C2}" presName="parentText" presStyleLbl="node1" presStyleIdx="2" presStyleCnt="4">
        <dgm:presLayoutVars>
          <dgm:chMax val="0"/>
          <dgm:bulletEnabled val="1"/>
        </dgm:presLayoutVars>
      </dgm:prSet>
      <dgm:spPr/>
    </dgm:pt>
    <dgm:pt modelId="{AE460E27-140C-D141-9CA2-74FAE9E9001C}" type="pres">
      <dgm:prSet presAssocID="{347EF050-548B-45EC-8955-67B751DAB7C2}" presName="negativeSpace" presStyleCnt="0"/>
      <dgm:spPr/>
    </dgm:pt>
    <dgm:pt modelId="{BC0E7225-8003-EA41-A8DB-5558AC7D82F0}" type="pres">
      <dgm:prSet presAssocID="{347EF050-548B-45EC-8955-67B751DAB7C2}" presName="childText" presStyleLbl="conFgAcc1" presStyleIdx="2" presStyleCnt="4">
        <dgm:presLayoutVars>
          <dgm:bulletEnabled val="1"/>
        </dgm:presLayoutVars>
      </dgm:prSet>
      <dgm:spPr/>
    </dgm:pt>
    <dgm:pt modelId="{D45A2CDE-CCB4-B649-ADA8-43FB4AA967B5}" type="pres">
      <dgm:prSet presAssocID="{92C11799-8D32-4B65-B501-595801D97EAD}" presName="spaceBetweenRectangles" presStyleCnt="0"/>
      <dgm:spPr/>
    </dgm:pt>
    <dgm:pt modelId="{B7BDF4F7-7E56-E74E-92B2-5888438BC293}" type="pres">
      <dgm:prSet presAssocID="{AD370B88-A97F-4378-8747-8DC4759D2ABF}" presName="parentLin" presStyleCnt="0"/>
      <dgm:spPr/>
    </dgm:pt>
    <dgm:pt modelId="{5E72ABDD-B9F6-0D4B-A470-2684EF8DE09D}" type="pres">
      <dgm:prSet presAssocID="{AD370B88-A97F-4378-8747-8DC4759D2ABF}" presName="parentLeftMargin" presStyleLbl="node1" presStyleIdx="2" presStyleCnt="4"/>
      <dgm:spPr/>
    </dgm:pt>
    <dgm:pt modelId="{DA5E42F0-F254-3047-813F-E6A4CD33416E}" type="pres">
      <dgm:prSet presAssocID="{AD370B88-A97F-4378-8747-8DC4759D2ABF}" presName="parentText" presStyleLbl="node1" presStyleIdx="3" presStyleCnt="4">
        <dgm:presLayoutVars>
          <dgm:chMax val="0"/>
          <dgm:bulletEnabled val="1"/>
        </dgm:presLayoutVars>
      </dgm:prSet>
      <dgm:spPr/>
    </dgm:pt>
    <dgm:pt modelId="{167EAC41-4923-D840-992C-B0377123105A}" type="pres">
      <dgm:prSet presAssocID="{AD370B88-A97F-4378-8747-8DC4759D2ABF}" presName="negativeSpace" presStyleCnt="0"/>
      <dgm:spPr/>
    </dgm:pt>
    <dgm:pt modelId="{28BB8273-9BDA-6A47-8739-71646BC10BD4}" type="pres">
      <dgm:prSet presAssocID="{AD370B88-A97F-4378-8747-8DC4759D2ABF}" presName="childText" presStyleLbl="conFgAcc1" presStyleIdx="3" presStyleCnt="4">
        <dgm:presLayoutVars>
          <dgm:bulletEnabled val="1"/>
        </dgm:presLayoutVars>
      </dgm:prSet>
      <dgm:spPr/>
    </dgm:pt>
  </dgm:ptLst>
  <dgm:cxnLst>
    <dgm:cxn modelId="{86B53B10-163E-2447-9EC1-1389A9C0DB77}" type="presOf" srcId="{D9261F5C-A4C1-4CF7-9D91-331B96640DC9}" destId="{C6FC7214-3C7E-D346-B72E-4B45F71B489C}" srcOrd="0" destOrd="0" presId="urn:microsoft.com/office/officeart/2005/8/layout/list1"/>
    <dgm:cxn modelId="{B8FB4B26-F396-47BA-9F27-86F1D862CDE5}" srcId="{347EF050-548B-45EC-8955-67B751DAB7C2}" destId="{6A040135-2AE6-494F-987F-5E9F976FFEAE}" srcOrd="0" destOrd="0" parTransId="{E3EA61F4-8FCE-4915-88DC-881734625EC2}" sibTransId="{85249958-3FE9-464D-95CC-33B9A2A4664C}"/>
    <dgm:cxn modelId="{EBF35534-14C3-1545-881E-DA6B62CF4BF6}" type="presOf" srcId="{406C9CD9-9709-441F-A1A1-7FC48A2AFA19}" destId="{45696DC4-46D5-5649-BB82-1DF16EE6C243}" srcOrd="0" destOrd="0" presId="urn:microsoft.com/office/officeart/2005/8/layout/list1"/>
    <dgm:cxn modelId="{D29EC036-CB0A-D84D-92C6-C27E3DD0A03E}" type="presOf" srcId="{AD370B88-A97F-4378-8747-8DC4759D2ABF}" destId="{5E72ABDD-B9F6-0D4B-A470-2684EF8DE09D}" srcOrd="0" destOrd="0" presId="urn:microsoft.com/office/officeart/2005/8/layout/list1"/>
    <dgm:cxn modelId="{399D5F40-BCF6-4D49-965A-30D97CE62ABA}" srcId="{AD370B88-A97F-4378-8747-8DC4759D2ABF}" destId="{48CB841F-6ABD-4446-BC0E-D30B4CE60FD5}" srcOrd="0" destOrd="0" parTransId="{39E87BBD-FE4A-47FD-965B-1BCB8E7D2104}" sibTransId="{AECB17E2-9013-477C-9B12-8529511AD3AB}"/>
    <dgm:cxn modelId="{39E42D4C-3753-4BDA-9679-83F1D525081C}" srcId="{17997D06-A193-447B-836F-D163BB7474F3}" destId="{AD370B88-A97F-4378-8747-8DC4759D2ABF}" srcOrd="3" destOrd="0" parTransId="{680FE8E8-88E4-47F1-AEEF-87E22A613A62}" sibTransId="{74B62CCC-0F26-4C0F-871E-AB69EFD1704D}"/>
    <dgm:cxn modelId="{71C3414E-9424-8040-B28D-9785E4AECF87}" type="presOf" srcId="{5FC231EC-7ABB-44AC-AEFA-248D9C4C30B4}" destId="{EEA9F25A-6579-C046-BE43-3CF082B9A154}" srcOrd="0" destOrd="0" presId="urn:microsoft.com/office/officeart/2005/8/layout/list1"/>
    <dgm:cxn modelId="{AD66AA72-E5BC-4D2B-AEF3-9C04F8511AB7}" srcId="{17997D06-A193-447B-836F-D163BB7474F3}" destId="{8B3A8135-476D-4E55-8857-221A7BA70CAC}" srcOrd="1" destOrd="0" parTransId="{2B56E668-497B-4895-8494-950956018F4A}" sibTransId="{EC23A93D-AE7F-494F-896B-CB5CE9EE55CC}"/>
    <dgm:cxn modelId="{4935B158-22AF-A445-9118-E954B070E898}" type="presOf" srcId="{347EF050-548B-45EC-8955-67B751DAB7C2}" destId="{1C943D67-3973-C24F-A188-1A40219B139E}" srcOrd="0" destOrd="0" presId="urn:microsoft.com/office/officeart/2005/8/layout/list1"/>
    <dgm:cxn modelId="{ED4C7180-3D30-7647-A2C2-230CD13D3DD6}" type="presOf" srcId="{AD370B88-A97F-4378-8747-8DC4759D2ABF}" destId="{DA5E42F0-F254-3047-813F-E6A4CD33416E}" srcOrd="1" destOrd="0" presId="urn:microsoft.com/office/officeart/2005/8/layout/list1"/>
    <dgm:cxn modelId="{7D8B8386-F6C8-4F31-832D-CC7D7A691380}" srcId="{8B3A8135-476D-4E55-8857-221A7BA70CAC}" destId="{D9261F5C-A4C1-4CF7-9D91-331B96640DC9}" srcOrd="0" destOrd="0" parTransId="{FDB3B512-BBAD-4729-BC06-11ABCEB47BB8}" sibTransId="{FD8FC0D1-7B57-4D56-A7E2-3156D396B854}"/>
    <dgm:cxn modelId="{F7C631A9-E318-8F40-BBB4-39736482B9DB}" type="presOf" srcId="{48CB841F-6ABD-4446-BC0E-D30B4CE60FD5}" destId="{28BB8273-9BDA-6A47-8739-71646BC10BD4}" srcOrd="0" destOrd="0" presId="urn:microsoft.com/office/officeart/2005/8/layout/list1"/>
    <dgm:cxn modelId="{B76F7FAD-814D-3C43-A156-4EFACA0C0BDE}" type="presOf" srcId="{8B3A8135-476D-4E55-8857-221A7BA70CAC}" destId="{AAE94D58-2D45-BF44-9480-BAFB4B4F5371}" srcOrd="0" destOrd="0" presId="urn:microsoft.com/office/officeart/2005/8/layout/list1"/>
    <dgm:cxn modelId="{3D2DA6B0-76B6-4136-B299-C94C95D37CEC}" srcId="{17997D06-A193-447B-836F-D163BB7474F3}" destId="{347EF050-548B-45EC-8955-67B751DAB7C2}" srcOrd="2" destOrd="0" parTransId="{D41E9D49-EAF5-40AE-9D6C-10EF1822BF8B}" sibTransId="{92C11799-8D32-4B65-B501-595801D97EAD}"/>
    <dgm:cxn modelId="{8D208EBC-91D5-0E46-BF50-9268C02B5411}" type="presOf" srcId="{6A040135-2AE6-494F-987F-5E9F976FFEAE}" destId="{BC0E7225-8003-EA41-A8DB-5558AC7D82F0}" srcOrd="0" destOrd="0" presId="urn:microsoft.com/office/officeart/2005/8/layout/list1"/>
    <dgm:cxn modelId="{72F055C8-0450-AF43-8509-70988CD4C62A}" type="presOf" srcId="{406C9CD9-9709-441F-A1A1-7FC48A2AFA19}" destId="{3A4CF5B5-BEC9-704F-BCD5-FF5A2A5C104B}" srcOrd="1" destOrd="0" presId="urn:microsoft.com/office/officeart/2005/8/layout/list1"/>
    <dgm:cxn modelId="{D21476DF-77D9-A546-877C-887F33EE295F}" type="presOf" srcId="{8B3A8135-476D-4E55-8857-221A7BA70CAC}" destId="{7F4C2BDD-4CF5-D54D-A215-9FECBAE31090}" srcOrd="1" destOrd="0" presId="urn:microsoft.com/office/officeart/2005/8/layout/list1"/>
    <dgm:cxn modelId="{5031D6E4-9663-4846-A85B-20CB9219C5A3}" type="presOf" srcId="{17997D06-A193-447B-836F-D163BB7474F3}" destId="{AB2BEDAA-8D4C-EF49-AC80-71AC8DA0C82B}" srcOrd="0" destOrd="0" presId="urn:microsoft.com/office/officeart/2005/8/layout/list1"/>
    <dgm:cxn modelId="{894BDEE5-FB27-A84C-90C1-7B3BF47E6E86}" type="presOf" srcId="{347EF050-548B-45EC-8955-67B751DAB7C2}" destId="{47881C93-FACF-5341-B9A9-20999E5199FC}" srcOrd="1" destOrd="0" presId="urn:microsoft.com/office/officeart/2005/8/layout/list1"/>
    <dgm:cxn modelId="{382147E7-898F-4E66-8909-3FA445DFBA0D}" srcId="{17997D06-A193-447B-836F-D163BB7474F3}" destId="{406C9CD9-9709-441F-A1A1-7FC48A2AFA19}" srcOrd="0" destOrd="0" parTransId="{F128D91C-5AB1-4AA3-8735-BF45D977DF48}" sibTransId="{795ACDA0-7FFE-4299-8F74-92FD6FD6A59B}"/>
    <dgm:cxn modelId="{54A629FE-D8A7-4E89-86A7-DF7DA9257C07}" srcId="{406C9CD9-9709-441F-A1A1-7FC48A2AFA19}" destId="{5FC231EC-7ABB-44AC-AEFA-248D9C4C30B4}" srcOrd="0" destOrd="0" parTransId="{9735572E-7594-43FD-BA15-C171E848AC5A}" sibTransId="{0BE485DA-67D0-4B21-96C8-C33A98CFA917}"/>
    <dgm:cxn modelId="{73D43A34-BD5C-334D-8815-67B6F1B06CF1}" type="presParOf" srcId="{AB2BEDAA-8D4C-EF49-AC80-71AC8DA0C82B}" destId="{5D55E88E-CF91-BE4E-9EBB-5C2B0AC1DD62}" srcOrd="0" destOrd="0" presId="urn:microsoft.com/office/officeart/2005/8/layout/list1"/>
    <dgm:cxn modelId="{A0B22DE4-5CCE-9644-8D57-A9FD807F0438}" type="presParOf" srcId="{5D55E88E-CF91-BE4E-9EBB-5C2B0AC1DD62}" destId="{45696DC4-46D5-5649-BB82-1DF16EE6C243}" srcOrd="0" destOrd="0" presId="urn:microsoft.com/office/officeart/2005/8/layout/list1"/>
    <dgm:cxn modelId="{6DABED49-6ED1-FD48-99B1-ACE39AAB334B}" type="presParOf" srcId="{5D55E88E-CF91-BE4E-9EBB-5C2B0AC1DD62}" destId="{3A4CF5B5-BEC9-704F-BCD5-FF5A2A5C104B}" srcOrd="1" destOrd="0" presId="urn:microsoft.com/office/officeart/2005/8/layout/list1"/>
    <dgm:cxn modelId="{761AA70F-3D5D-C44A-A145-39CD8F048088}" type="presParOf" srcId="{AB2BEDAA-8D4C-EF49-AC80-71AC8DA0C82B}" destId="{AAE8EDB3-C64D-7F4F-B81B-F01D177FC077}" srcOrd="1" destOrd="0" presId="urn:microsoft.com/office/officeart/2005/8/layout/list1"/>
    <dgm:cxn modelId="{AB914DC4-2A9A-134C-8A99-BE8C13CF17EC}" type="presParOf" srcId="{AB2BEDAA-8D4C-EF49-AC80-71AC8DA0C82B}" destId="{EEA9F25A-6579-C046-BE43-3CF082B9A154}" srcOrd="2" destOrd="0" presId="urn:microsoft.com/office/officeart/2005/8/layout/list1"/>
    <dgm:cxn modelId="{5E6BA50C-1276-7D48-A9B5-1FBE333AAD6F}" type="presParOf" srcId="{AB2BEDAA-8D4C-EF49-AC80-71AC8DA0C82B}" destId="{B4BBAA1B-3674-4C4E-8456-5F1CE44087F3}" srcOrd="3" destOrd="0" presId="urn:microsoft.com/office/officeart/2005/8/layout/list1"/>
    <dgm:cxn modelId="{3E47E123-9D01-DE42-B792-99F98FD78F86}" type="presParOf" srcId="{AB2BEDAA-8D4C-EF49-AC80-71AC8DA0C82B}" destId="{B8473E0D-1CA3-0D48-A3AE-F3AC99E56A80}" srcOrd="4" destOrd="0" presId="urn:microsoft.com/office/officeart/2005/8/layout/list1"/>
    <dgm:cxn modelId="{B057DD39-0235-7140-9391-135A2F5D053F}" type="presParOf" srcId="{B8473E0D-1CA3-0D48-A3AE-F3AC99E56A80}" destId="{AAE94D58-2D45-BF44-9480-BAFB4B4F5371}" srcOrd="0" destOrd="0" presId="urn:microsoft.com/office/officeart/2005/8/layout/list1"/>
    <dgm:cxn modelId="{16019212-08A8-394F-9627-0B90F2088449}" type="presParOf" srcId="{B8473E0D-1CA3-0D48-A3AE-F3AC99E56A80}" destId="{7F4C2BDD-4CF5-D54D-A215-9FECBAE31090}" srcOrd="1" destOrd="0" presId="urn:microsoft.com/office/officeart/2005/8/layout/list1"/>
    <dgm:cxn modelId="{F954A3DF-3A36-4449-97F5-AC3621EBE2A3}" type="presParOf" srcId="{AB2BEDAA-8D4C-EF49-AC80-71AC8DA0C82B}" destId="{A887D025-C177-F64A-8459-6600635015C1}" srcOrd="5" destOrd="0" presId="urn:microsoft.com/office/officeart/2005/8/layout/list1"/>
    <dgm:cxn modelId="{A7B06820-99FB-6D4D-B647-4E24D85B5371}" type="presParOf" srcId="{AB2BEDAA-8D4C-EF49-AC80-71AC8DA0C82B}" destId="{C6FC7214-3C7E-D346-B72E-4B45F71B489C}" srcOrd="6" destOrd="0" presId="urn:microsoft.com/office/officeart/2005/8/layout/list1"/>
    <dgm:cxn modelId="{B425E573-97B5-B54B-A8BD-57E702A95189}" type="presParOf" srcId="{AB2BEDAA-8D4C-EF49-AC80-71AC8DA0C82B}" destId="{0201FBE0-73BD-3D4E-A68C-6CE26EAC7BB5}" srcOrd="7" destOrd="0" presId="urn:microsoft.com/office/officeart/2005/8/layout/list1"/>
    <dgm:cxn modelId="{829B0944-FB83-E444-8CB8-97763044AE18}" type="presParOf" srcId="{AB2BEDAA-8D4C-EF49-AC80-71AC8DA0C82B}" destId="{2091820C-E22D-4543-ACA6-D5D31BF546C1}" srcOrd="8" destOrd="0" presId="urn:microsoft.com/office/officeart/2005/8/layout/list1"/>
    <dgm:cxn modelId="{8D025E36-77A8-EE4E-81FA-BFDB2ACE16B6}" type="presParOf" srcId="{2091820C-E22D-4543-ACA6-D5D31BF546C1}" destId="{1C943D67-3973-C24F-A188-1A40219B139E}" srcOrd="0" destOrd="0" presId="urn:microsoft.com/office/officeart/2005/8/layout/list1"/>
    <dgm:cxn modelId="{4625765D-D8A4-3945-8069-96FCE4F102DD}" type="presParOf" srcId="{2091820C-E22D-4543-ACA6-D5D31BF546C1}" destId="{47881C93-FACF-5341-B9A9-20999E5199FC}" srcOrd="1" destOrd="0" presId="urn:microsoft.com/office/officeart/2005/8/layout/list1"/>
    <dgm:cxn modelId="{38BADCAD-4EA0-714B-9614-5D8527A38D39}" type="presParOf" srcId="{AB2BEDAA-8D4C-EF49-AC80-71AC8DA0C82B}" destId="{AE460E27-140C-D141-9CA2-74FAE9E9001C}" srcOrd="9" destOrd="0" presId="urn:microsoft.com/office/officeart/2005/8/layout/list1"/>
    <dgm:cxn modelId="{2BC5757D-C538-1A4E-95B0-B045347F7EB7}" type="presParOf" srcId="{AB2BEDAA-8D4C-EF49-AC80-71AC8DA0C82B}" destId="{BC0E7225-8003-EA41-A8DB-5558AC7D82F0}" srcOrd="10" destOrd="0" presId="urn:microsoft.com/office/officeart/2005/8/layout/list1"/>
    <dgm:cxn modelId="{52E95FAF-AC24-5041-AE65-AB028FD9A15B}" type="presParOf" srcId="{AB2BEDAA-8D4C-EF49-AC80-71AC8DA0C82B}" destId="{D45A2CDE-CCB4-B649-ADA8-43FB4AA967B5}" srcOrd="11" destOrd="0" presId="urn:microsoft.com/office/officeart/2005/8/layout/list1"/>
    <dgm:cxn modelId="{AB0CA855-C2E9-D04A-9BFB-F43C73C504DF}" type="presParOf" srcId="{AB2BEDAA-8D4C-EF49-AC80-71AC8DA0C82B}" destId="{B7BDF4F7-7E56-E74E-92B2-5888438BC293}" srcOrd="12" destOrd="0" presId="urn:microsoft.com/office/officeart/2005/8/layout/list1"/>
    <dgm:cxn modelId="{7F4603D2-CCD3-E944-9D0D-4DF1B2DCBE0F}" type="presParOf" srcId="{B7BDF4F7-7E56-E74E-92B2-5888438BC293}" destId="{5E72ABDD-B9F6-0D4B-A470-2684EF8DE09D}" srcOrd="0" destOrd="0" presId="urn:microsoft.com/office/officeart/2005/8/layout/list1"/>
    <dgm:cxn modelId="{25FD1F5E-C228-6349-9FF2-A5E542A812FE}" type="presParOf" srcId="{B7BDF4F7-7E56-E74E-92B2-5888438BC293}" destId="{DA5E42F0-F254-3047-813F-E6A4CD33416E}" srcOrd="1" destOrd="0" presId="urn:microsoft.com/office/officeart/2005/8/layout/list1"/>
    <dgm:cxn modelId="{5B0EDD7B-9711-F443-BC61-ABAF80243A1E}" type="presParOf" srcId="{AB2BEDAA-8D4C-EF49-AC80-71AC8DA0C82B}" destId="{167EAC41-4923-D840-992C-B0377123105A}" srcOrd="13" destOrd="0" presId="urn:microsoft.com/office/officeart/2005/8/layout/list1"/>
    <dgm:cxn modelId="{07E920B8-013A-EC4B-8976-D52B870342FD}" type="presParOf" srcId="{AB2BEDAA-8D4C-EF49-AC80-71AC8DA0C82B}" destId="{28BB8273-9BDA-6A47-8739-71646BC10BD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A76695-C8F6-49D6-B50D-3FDE12132E67}"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2BD3FA98-A1D8-4E41-82C3-0810E21D31F6}">
      <dgm:prSet/>
      <dgm:spPr/>
      <dgm:t>
        <a:bodyPr/>
        <a:lstStyle/>
        <a:p>
          <a:r>
            <a:rPr lang="en-GB" b="1"/>
            <a:t>Patient Profile</a:t>
          </a:r>
          <a:r>
            <a:rPr lang="en-GB"/>
            <a:t>:</a:t>
          </a:r>
          <a:endParaRPr lang="en-US"/>
        </a:p>
      </dgm:t>
    </dgm:pt>
    <dgm:pt modelId="{5BC16B37-63B8-4CB3-B839-3124EB88B9B1}" type="parTrans" cxnId="{4051244E-FC6E-4A7E-8F29-70E702DCFEE4}">
      <dgm:prSet/>
      <dgm:spPr/>
      <dgm:t>
        <a:bodyPr/>
        <a:lstStyle/>
        <a:p>
          <a:endParaRPr lang="en-US"/>
        </a:p>
      </dgm:t>
    </dgm:pt>
    <dgm:pt modelId="{C04B65A0-BDB3-4161-9175-167879684313}" type="sibTrans" cxnId="{4051244E-FC6E-4A7E-8F29-70E702DCFEE4}">
      <dgm:prSet/>
      <dgm:spPr/>
      <dgm:t>
        <a:bodyPr/>
        <a:lstStyle/>
        <a:p>
          <a:endParaRPr lang="en-US"/>
        </a:p>
      </dgm:t>
    </dgm:pt>
    <dgm:pt modelId="{3761DB75-856E-484E-9123-6922EF9800C1}">
      <dgm:prSet/>
      <dgm:spPr/>
      <dgm:t>
        <a:bodyPr/>
        <a:lstStyle/>
        <a:p>
          <a:r>
            <a:rPr lang="en-GB"/>
            <a:t>A 65-year-old male, diagnosed with ALS two years ago, presents with a gradual worsening of his ability to perform daily activities. Initially, he had mild weakness in his hands, but over the past year, this has progressed to significant difficulties in dressing, feeding himself, and walking. He remains mentally sharp and communicates effectively, but his physical limitations are increasingly impacting his independence. He expresses frustration over losing his ability to engage in hobbies like woodworking, which he used to enjoy.</a:t>
          </a:r>
          <a:endParaRPr lang="en-US"/>
        </a:p>
      </dgm:t>
    </dgm:pt>
    <dgm:pt modelId="{39700D11-4CAD-4AE4-BCA0-8DADBC690B7F}" type="parTrans" cxnId="{6515BF2B-F9D5-497E-8CE7-C0E0C07D709D}">
      <dgm:prSet/>
      <dgm:spPr/>
      <dgm:t>
        <a:bodyPr/>
        <a:lstStyle/>
        <a:p>
          <a:endParaRPr lang="en-US"/>
        </a:p>
      </dgm:t>
    </dgm:pt>
    <dgm:pt modelId="{E6FE10B4-E61D-45BF-9E21-69933CC13BB0}" type="sibTrans" cxnId="{6515BF2B-F9D5-497E-8CE7-C0E0C07D709D}">
      <dgm:prSet/>
      <dgm:spPr/>
      <dgm:t>
        <a:bodyPr/>
        <a:lstStyle/>
        <a:p>
          <a:endParaRPr lang="en-US"/>
        </a:p>
      </dgm:t>
    </dgm:pt>
    <dgm:pt modelId="{A7EAAE09-70B0-4A80-998D-0772AFAEF65B}">
      <dgm:prSet/>
      <dgm:spPr/>
      <dgm:t>
        <a:bodyPr/>
        <a:lstStyle/>
        <a:p>
          <a:r>
            <a:rPr lang="en-GB" b="1"/>
            <a:t>Question</a:t>
          </a:r>
          <a:r>
            <a:rPr lang="en-GB"/>
            <a:t>: Which of the following scales is most appropriate for assessing this patient’s condition?</a:t>
          </a:r>
          <a:endParaRPr lang="en-US"/>
        </a:p>
      </dgm:t>
    </dgm:pt>
    <dgm:pt modelId="{148B40DD-536B-4C26-8EA2-7B6A83B1E293}" type="parTrans" cxnId="{38AA7BED-3530-4769-B675-406C368291CE}">
      <dgm:prSet/>
      <dgm:spPr/>
      <dgm:t>
        <a:bodyPr/>
        <a:lstStyle/>
        <a:p>
          <a:endParaRPr lang="en-US"/>
        </a:p>
      </dgm:t>
    </dgm:pt>
    <dgm:pt modelId="{B4EF7874-B0DE-4870-BC0D-4084B8B36CA6}" type="sibTrans" cxnId="{38AA7BED-3530-4769-B675-406C368291CE}">
      <dgm:prSet/>
      <dgm:spPr/>
      <dgm:t>
        <a:bodyPr/>
        <a:lstStyle/>
        <a:p>
          <a:endParaRPr lang="en-US"/>
        </a:p>
      </dgm:t>
    </dgm:pt>
    <dgm:pt modelId="{5E1BBAF9-9820-4062-8A2B-DE8C2A52603C}">
      <dgm:prSet/>
      <dgm:spPr/>
      <dgm:t>
        <a:bodyPr/>
        <a:lstStyle/>
        <a:p>
          <a:r>
            <a:rPr lang="en-GB"/>
            <a:t>ALS Functional Rating Scale-Revised (ALSFRS-R)</a:t>
          </a:r>
          <a:endParaRPr lang="en-US"/>
        </a:p>
      </dgm:t>
    </dgm:pt>
    <dgm:pt modelId="{1E5EDB83-85FC-45A8-A616-3EEEB0D9264A}" type="parTrans" cxnId="{FACE132B-D11E-4F24-A1F5-64B7B3C18D35}">
      <dgm:prSet/>
      <dgm:spPr/>
      <dgm:t>
        <a:bodyPr/>
        <a:lstStyle/>
        <a:p>
          <a:endParaRPr lang="en-US"/>
        </a:p>
      </dgm:t>
    </dgm:pt>
    <dgm:pt modelId="{D8B602B6-AF75-42A2-8862-DEEACB3AFC41}" type="sibTrans" cxnId="{FACE132B-D11E-4F24-A1F5-64B7B3C18D35}">
      <dgm:prSet/>
      <dgm:spPr/>
      <dgm:t>
        <a:bodyPr/>
        <a:lstStyle/>
        <a:p>
          <a:endParaRPr lang="en-US"/>
        </a:p>
      </dgm:t>
    </dgm:pt>
    <dgm:pt modelId="{E669D10C-B475-4834-A0B5-EB23131633B3}">
      <dgm:prSet/>
      <dgm:spPr/>
      <dgm:t>
        <a:bodyPr/>
        <a:lstStyle/>
        <a:p>
          <a:r>
            <a:rPr lang="en-GB"/>
            <a:t>ALS Cognitive Behavioral Screen (ALS-CBS)</a:t>
          </a:r>
          <a:endParaRPr lang="en-US"/>
        </a:p>
      </dgm:t>
    </dgm:pt>
    <dgm:pt modelId="{D2FD1243-62BC-4A1B-8976-DB81C97B036E}" type="parTrans" cxnId="{7204AFA9-D996-489C-959A-C5B86A5F6113}">
      <dgm:prSet/>
      <dgm:spPr/>
      <dgm:t>
        <a:bodyPr/>
        <a:lstStyle/>
        <a:p>
          <a:endParaRPr lang="en-US"/>
        </a:p>
      </dgm:t>
    </dgm:pt>
    <dgm:pt modelId="{53762427-74AE-48F1-8292-D8B7F7F4792D}" type="sibTrans" cxnId="{7204AFA9-D996-489C-959A-C5B86A5F6113}">
      <dgm:prSet/>
      <dgm:spPr/>
      <dgm:t>
        <a:bodyPr/>
        <a:lstStyle/>
        <a:p>
          <a:endParaRPr lang="en-US"/>
        </a:p>
      </dgm:t>
    </dgm:pt>
    <dgm:pt modelId="{3D979395-DF0D-465A-85C1-BB62ED3D1CCA}">
      <dgm:prSet/>
      <dgm:spPr/>
      <dgm:t>
        <a:bodyPr/>
        <a:lstStyle/>
        <a:p>
          <a:r>
            <a:rPr lang="en-GB"/>
            <a:t>Beck Depression Inventory (BDI)</a:t>
          </a:r>
          <a:endParaRPr lang="en-US"/>
        </a:p>
      </dgm:t>
    </dgm:pt>
    <dgm:pt modelId="{FBE285E7-9F11-4810-B6EF-B2E45476BD6E}" type="parTrans" cxnId="{DB514F43-F498-496F-98FB-EE76F3199D2D}">
      <dgm:prSet/>
      <dgm:spPr/>
      <dgm:t>
        <a:bodyPr/>
        <a:lstStyle/>
        <a:p>
          <a:endParaRPr lang="en-US"/>
        </a:p>
      </dgm:t>
    </dgm:pt>
    <dgm:pt modelId="{5B5CCF41-26B1-4B15-AD86-14D5133ECFBA}" type="sibTrans" cxnId="{DB514F43-F498-496F-98FB-EE76F3199D2D}">
      <dgm:prSet/>
      <dgm:spPr/>
      <dgm:t>
        <a:bodyPr/>
        <a:lstStyle/>
        <a:p>
          <a:endParaRPr lang="en-US"/>
        </a:p>
      </dgm:t>
    </dgm:pt>
    <dgm:pt modelId="{9AAB69BE-BA02-2248-917D-9F7744DBC23D}" type="pres">
      <dgm:prSet presAssocID="{ACA76695-C8F6-49D6-B50D-3FDE12132E67}" presName="Name0" presStyleCnt="0">
        <dgm:presLayoutVars>
          <dgm:dir/>
          <dgm:animLvl val="lvl"/>
          <dgm:resizeHandles val="exact"/>
        </dgm:presLayoutVars>
      </dgm:prSet>
      <dgm:spPr/>
    </dgm:pt>
    <dgm:pt modelId="{ABBB7EE6-C6B6-5442-B0DA-B00369792065}" type="pres">
      <dgm:prSet presAssocID="{2BD3FA98-A1D8-4E41-82C3-0810E21D31F6}" presName="linNode" presStyleCnt="0"/>
      <dgm:spPr/>
    </dgm:pt>
    <dgm:pt modelId="{FD361778-FB1C-7647-8E97-21ED058D7BAB}" type="pres">
      <dgm:prSet presAssocID="{2BD3FA98-A1D8-4E41-82C3-0810E21D31F6}" presName="parentText" presStyleLbl="node1" presStyleIdx="0" presStyleCnt="2">
        <dgm:presLayoutVars>
          <dgm:chMax val="1"/>
          <dgm:bulletEnabled val="1"/>
        </dgm:presLayoutVars>
      </dgm:prSet>
      <dgm:spPr/>
    </dgm:pt>
    <dgm:pt modelId="{76AAA253-ADE8-9B46-A1EF-BEEBFB97468D}" type="pres">
      <dgm:prSet presAssocID="{2BD3FA98-A1D8-4E41-82C3-0810E21D31F6}" presName="descendantText" presStyleLbl="alignAccFollowNode1" presStyleIdx="0" presStyleCnt="2">
        <dgm:presLayoutVars>
          <dgm:bulletEnabled val="1"/>
        </dgm:presLayoutVars>
      </dgm:prSet>
      <dgm:spPr/>
    </dgm:pt>
    <dgm:pt modelId="{34C4CA5B-81F2-4840-BEC7-919F0C4E4ECC}" type="pres">
      <dgm:prSet presAssocID="{C04B65A0-BDB3-4161-9175-167879684313}" presName="sp" presStyleCnt="0"/>
      <dgm:spPr/>
    </dgm:pt>
    <dgm:pt modelId="{43E028E4-2126-2041-BCBD-79B92156DF7C}" type="pres">
      <dgm:prSet presAssocID="{A7EAAE09-70B0-4A80-998D-0772AFAEF65B}" presName="linNode" presStyleCnt="0"/>
      <dgm:spPr/>
    </dgm:pt>
    <dgm:pt modelId="{6EBD5D72-9D65-C849-8314-13011F8E82C4}" type="pres">
      <dgm:prSet presAssocID="{A7EAAE09-70B0-4A80-998D-0772AFAEF65B}" presName="parentText" presStyleLbl="node1" presStyleIdx="1" presStyleCnt="2">
        <dgm:presLayoutVars>
          <dgm:chMax val="1"/>
          <dgm:bulletEnabled val="1"/>
        </dgm:presLayoutVars>
      </dgm:prSet>
      <dgm:spPr/>
    </dgm:pt>
    <dgm:pt modelId="{8DCD6861-9139-5849-88DB-602BB790C8DC}" type="pres">
      <dgm:prSet presAssocID="{A7EAAE09-70B0-4A80-998D-0772AFAEF65B}" presName="descendantText" presStyleLbl="alignAccFollowNode1" presStyleIdx="1" presStyleCnt="2">
        <dgm:presLayoutVars>
          <dgm:bulletEnabled val="1"/>
        </dgm:presLayoutVars>
      </dgm:prSet>
      <dgm:spPr/>
    </dgm:pt>
  </dgm:ptLst>
  <dgm:cxnLst>
    <dgm:cxn modelId="{852E5714-E0E4-6F47-8128-258C829A9BD7}" type="presOf" srcId="{5E1BBAF9-9820-4062-8A2B-DE8C2A52603C}" destId="{8DCD6861-9139-5849-88DB-602BB790C8DC}" srcOrd="0" destOrd="0" presId="urn:microsoft.com/office/officeart/2005/8/layout/vList5"/>
    <dgm:cxn modelId="{FACE132B-D11E-4F24-A1F5-64B7B3C18D35}" srcId="{A7EAAE09-70B0-4A80-998D-0772AFAEF65B}" destId="{5E1BBAF9-9820-4062-8A2B-DE8C2A52603C}" srcOrd="0" destOrd="0" parTransId="{1E5EDB83-85FC-45A8-A616-3EEEB0D9264A}" sibTransId="{D8B602B6-AF75-42A2-8862-DEEACB3AFC41}"/>
    <dgm:cxn modelId="{6515BF2B-F9D5-497E-8CE7-C0E0C07D709D}" srcId="{2BD3FA98-A1D8-4E41-82C3-0810E21D31F6}" destId="{3761DB75-856E-484E-9123-6922EF9800C1}" srcOrd="0" destOrd="0" parTransId="{39700D11-4CAD-4AE4-BCA0-8DADBC690B7F}" sibTransId="{E6FE10B4-E61D-45BF-9E21-69933CC13BB0}"/>
    <dgm:cxn modelId="{E0752A32-76FD-C840-8E8E-68C7F0EA10B7}" type="presOf" srcId="{3D979395-DF0D-465A-85C1-BB62ED3D1CCA}" destId="{8DCD6861-9139-5849-88DB-602BB790C8DC}" srcOrd="0" destOrd="2" presId="urn:microsoft.com/office/officeart/2005/8/layout/vList5"/>
    <dgm:cxn modelId="{46FF9E3A-9874-CF4C-A515-485AB8DCE1AE}" type="presOf" srcId="{ACA76695-C8F6-49D6-B50D-3FDE12132E67}" destId="{9AAB69BE-BA02-2248-917D-9F7744DBC23D}" srcOrd="0" destOrd="0" presId="urn:microsoft.com/office/officeart/2005/8/layout/vList5"/>
    <dgm:cxn modelId="{DB514F43-F498-496F-98FB-EE76F3199D2D}" srcId="{A7EAAE09-70B0-4A80-998D-0772AFAEF65B}" destId="{3D979395-DF0D-465A-85C1-BB62ED3D1CCA}" srcOrd="2" destOrd="0" parTransId="{FBE285E7-9F11-4810-B6EF-B2E45476BD6E}" sibTransId="{5B5CCF41-26B1-4B15-AD86-14D5133ECFBA}"/>
    <dgm:cxn modelId="{82ADF666-CDEC-9F4B-969D-8D81254961BF}" type="presOf" srcId="{2BD3FA98-A1D8-4E41-82C3-0810E21D31F6}" destId="{FD361778-FB1C-7647-8E97-21ED058D7BAB}" srcOrd="0" destOrd="0" presId="urn:microsoft.com/office/officeart/2005/8/layout/vList5"/>
    <dgm:cxn modelId="{4051244E-FC6E-4A7E-8F29-70E702DCFEE4}" srcId="{ACA76695-C8F6-49D6-B50D-3FDE12132E67}" destId="{2BD3FA98-A1D8-4E41-82C3-0810E21D31F6}" srcOrd="0" destOrd="0" parTransId="{5BC16B37-63B8-4CB3-B839-3124EB88B9B1}" sibTransId="{C04B65A0-BDB3-4161-9175-167879684313}"/>
    <dgm:cxn modelId="{13CCD272-337A-E240-96BD-218BFDD71F38}" type="presOf" srcId="{E669D10C-B475-4834-A0B5-EB23131633B3}" destId="{8DCD6861-9139-5849-88DB-602BB790C8DC}" srcOrd="0" destOrd="1" presId="urn:microsoft.com/office/officeart/2005/8/layout/vList5"/>
    <dgm:cxn modelId="{8E85DD77-F7E3-7A4F-A164-9CDEACDE5427}" type="presOf" srcId="{3761DB75-856E-484E-9123-6922EF9800C1}" destId="{76AAA253-ADE8-9B46-A1EF-BEEBFB97468D}" srcOrd="0" destOrd="0" presId="urn:microsoft.com/office/officeart/2005/8/layout/vList5"/>
    <dgm:cxn modelId="{7204AFA9-D996-489C-959A-C5B86A5F6113}" srcId="{A7EAAE09-70B0-4A80-998D-0772AFAEF65B}" destId="{E669D10C-B475-4834-A0B5-EB23131633B3}" srcOrd="1" destOrd="0" parTransId="{D2FD1243-62BC-4A1B-8976-DB81C97B036E}" sibTransId="{53762427-74AE-48F1-8292-D8B7F7F4792D}"/>
    <dgm:cxn modelId="{38AA7BED-3530-4769-B675-406C368291CE}" srcId="{ACA76695-C8F6-49D6-B50D-3FDE12132E67}" destId="{A7EAAE09-70B0-4A80-998D-0772AFAEF65B}" srcOrd="1" destOrd="0" parTransId="{148B40DD-536B-4C26-8EA2-7B6A83B1E293}" sibTransId="{B4EF7874-B0DE-4870-BC0D-4084B8B36CA6}"/>
    <dgm:cxn modelId="{1206AFF2-07FE-9246-90D3-A91E2C8B9043}" type="presOf" srcId="{A7EAAE09-70B0-4A80-998D-0772AFAEF65B}" destId="{6EBD5D72-9D65-C849-8314-13011F8E82C4}" srcOrd="0" destOrd="0" presId="urn:microsoft.com/office/officeart/2005/8/layout/vList5"/>
    <dgm:cxn modelId="{18F2A9AC-541C-5A41-8980-E2C853705347}" type="presParOf" srcId="{9AAB69BE-BA02-2248-917D-9F7744DBC23D}" destId="{ABBB7EE6-C6B6-5442-B0DA-B00369792065}" srcOrd="0" destOrd="0" presId="urn:microsoft.com/office/officeart/2005/8/layout/vList5"/>
    <dgm:cxn modelId="{4EFF84C7-096C-524A-826D-BA954CCA8C56}" type="presParOf" srcId="{ABBB7EE6-C6B6-5442-B0DA-B00369792065}" destId="{FD361778-FB1C-7647-8E97-21ED058D7BAB}" srcOrd="0" destOrd="0" presId="urn:microsoft.com/office/officeart/2005/8/layout/vList5"/>
    <dgm:cxn modelId="{479C5EA3-B32A-3140-884A-DEE1ECDEAFC3}" type="presParOf" srcId="{ABBB7EE6-C6B6-5442-B0DA-B00369792065}" destId="{76AAA253-ADE8-9B46-A1EF-BEEBFB97468D}" srcOrd="1" destOrd="0" presId="urn:microsoft.com/office/officeart/2005/8/layout/vList5"/>
    <dgm:cxn modelId="{4391278A-213E-B647-9D8F-214600792EB3}" type="presParOf" srcId="{9AAB69BE-BA02-2248-917D-9F7744DBC23D}" destId="{34C4CA5B-81F2-4840-BEC7-919F0C4E4ECC}" srcOrd="1" destOrd="0" presId="urn:microsoft.com/office/officeart/2005/8/layout/vList5"/>
    <dgm:cxn modelId="{F98C8814-79DD-D841-BC80-651A8E72BD25}" type="presParOf" srcId="{9AAB69BE-BA02-2248-917D-9F7744DBC23D}" destId="{43E028E4-2126-2041-BCBD-79B92156DF7C}" srcOrd="2" destOrd="0" presId="urn:microsoft.com/office/officeart/2005/8/layout/vList5"/>
    <dgm:cxn modelId="{C639FE1A-EA86-8040-B9D3-73A5DE991926}" type="presParOf" srcId="{43E028E4-2126-2041-BCBD-79B92156DF7C}" destId="{6EBD5D72-9D65-C849-8314-13011F8E82C4}" srcOrd="0" destOrd="0" presId="urn:microsoft.com/office/officeart/2005/8/layout/vList5"/>
    <dgm:cxn modelId="{03C26A73-DB2F-3947-B8F1-41538BBC087D}" type="presParOf" srcId="{43E028E4-2126-2041-BCBD-79B92156DF7C}" destId="{8DCD6861-9139-5849-88DB-602BB790C8D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EB0B93-81E2-4096-819B-94612EBD633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877AD9B3-AAB0-4025-9944-7ABEBCA44F3F}">
      <dgm:prSet/>
      <dgm:spPr/>
      <dgm:t>
        <a:bodyPr/>
        <a:lstStyle/>
        <a:p>
          <a:r>
            <a:rPr lang="en-GB" b="1"/>
            <a:t>Patient Profile</a:t>
          </a:r>
          <a:r>
            <a:rPr lang="en-GB"/>
            <a:t>:</a:t>
          </a:r>
          <a:endParaRPr lang="en-US"/>
        </a:p>
      </dgm:t>
    </dgm:pt>
    <dgm:pt modelId="{12488A48-752A-4647-A87B-7FC9D67A1E95}" type="parTrans" cxnId="{AE87AF1E-FD32-44E7-BE58-36DB87C97135}">
      <dgm:prSet/>
      <dgm:spPr/>
      <dgm:t>
        <a:bodyPr/>
        <a:lstStyle/>
        <a:p>
          <a:endParaRPr lang="en-US"/>
        </a:p>
      </dgm:t>
    </dgm:pt>
    <dgm:pt modelId="{16742BF8-BD95-42AD-A19E-5E5FAC7D3E32}" type="sibTrans" cxnId="{AE87AF1E-FD32-44E7-BE58-36DB87C97135}">
      <dgm:prSet/>
      <dgm:spPr/>
      <dgm:t>
        <a:bodyPr/>
        <a:lstStyle/>
        <a:p>
          <a:endParaRPr lang="en-US"/>
        </a:p>
      </dgm:t>
    </dgm:pt>
    <dgm:pt modelId="{3188A610-43C2-4FF1-8ABD-BEC99A1BBAC7}">
      <dgm:prSet/>
      <dgm:spPr/>
      <dgm:t>
        <a:bodyPr/>
        <a:lstStyle/>
        <a:p>
          <a:r>
            <a:rPr lang="en-GB"/>
            <a:t>A 55-year-old male, diagnosed with ALS 18 months ago, has been experiencing increasing feelings of hopelessness and despair. Although his physical symptoms have progressed gradually, his emotional state has deteriorated more rapidly. He has become withdrawn, avoiding social interactions and neglecting activities he once enjoyed, such as playing music and spending time with his grandchildren. His spouse reports that he frequently expresses feelings of worthlessness and questions the value of continuing with treatment. He also reports difficulty sleeping and a persistent lack of energy, which further exacerbates his emotional distress.</a:t>
          </a:r>
          <a:endParaRPr lang="en-US"/>
        </a:p>
      </dgm:t>
    </dgm:pt>
    <dgm:pt modelId="{A3FBDB50-86B0-4F56-AA28-0CD298F32E05}" type="parTrans" cxnId="{E98593A6-B738-4087-B66D-4F8501A224BB}">
      <dgm:prSet/>
      <dgm:spPr/>
      <dgm:t>
        <a:bodyPr/>
        <a:lstStyle/>
        <a:p>
          <a:endParaRPr lang="en-US"/>
        </a:p>
      </dgm:t>
    </dgm:pt>
    <dgm:pt modelId="{76099780-7691-40D6-ABD6-B9822A10C91A}" type="sibTrans" cxnId="{E98593A6-B738-4087-B66D-4F8501A224BB}">
      <dgm:prSet/>
      <dgm:spPr/>
      <dgm:t>
        <a:bodyPr/>
        <a:lstStyle/>
        <a:p>
          <a:endParaRPr lang="en-US"/>
        </a:p>
      </dgm:t>
    </dgm:pt>
    <dgm:pt modelId="{A8A0EDA3-AE80-434D-857B-A6190836FECE}">
      <dgm:prSet/>
      <dgm:spPr/>
      <dgm:t>
        <a:bodyPr/>
        <a:lstStyle/>
        <a:p>
          <a:r>
            <a:rPr lang="en-GB" b="1"/>
            <a:t>Question</a:t>
          </a:r>
          <a:r>
            <a:rPr lang="en-GB"/>
            <a:t>: Which of the following scales is most appropriate for assessing this patient’s condition?</a:t>
          </a:r>
          <a:endParaRPr lang="en-US"/>
        </a:p>
      </dgm:t>
    </dgm:pt>
    <dgm:pt modelId="{2BFDC16E-451E-4011-9624-6783510732F3}" type="parTrans" cxnId="{19075258-DA74-46FC-84C7-907699C01107}">
      <dgm:prSet/>
      <dgm:spPr/>
      <dgm:t>
        <a:bodyPr/>
        <a:lstStyle/>
        <a:p>
          <a:endParaRPr lang="en-US"/>
        </a:p>
      </dgm:t>
    </dgm:pt>
    <dgm:pt modelId="{064B4EEB-7473-4EA4-AC4B-A8A433F5537E}" type="sibTrans" cxnId="{19075258-DA74-46FC-84C7-907699C01107}">
      <dgm:prSet/>
      <dgm:spPr/>
      <dgm:t>
        <a:bodyPr/>
        <a:lstStyle/>
        <a:p>
          <a:endParaRPr lang="en-US"/>
        </a:p>
      </dgm:t>
    </dgm:pt>
    <dgm:pt modelId="{AAE6FAAC-9DE3-41BF-B947-AF83E2998203}">
      <dgm:prSet/>
      <dgm:spPr/>
      <dgm:t>
        <a:bodyPr/>
        <a:lstStyle/>
        <a:p>
          <a:r>
            <a:rPr lang="en-GB"/>
            <a:t>ALS Cognitive Behavioral Screen (ALS-CBS)</a:t>
          </a:r>
          <a:endParaRPr lang="en-US"/>
        </a:p>
      </dgm:t>
    </dgm:pt>
    <dgm:pt modelId="{2809D9A1-222D-4FC9-9B10-C43B0CDF5AC8}" type="parTrans" cxnId="{533514FA-CAA9-4E2C-8827-360AFD50492D}">
      <dgm:prSet/>
      <dgm:spPr/>
      <dgm:t>
        <a:bodyPr/>
        <a:lstStyle/>
        <a:p>
          <a:endParaRPr lang="en-US"/>
        </a:p>
      </dgm:t>
    </dgm:pt>
    <dgm:pt modelId="{47EBE076-FDCE-4D03-A0C5-0FA34D86A018}" type="sibTrans" cxnId="{533514FA-CAA9-4E2C-8827-360AFD50492D}">
      <dgm:prSet/>
      <dgm:spPr/>
      <dgm:t>
        <a:bodyPr/>
        <a:lstStyle/>
        <a:p>
          <a:endParaRPr lang="en-US"/>
        </a:p>
      </dgm:t>
    </dgm:pt>
    <dgm:pt modelId="{B17C8637-FB84-4590-AC8F-4E2CA08B9AD6}">
      <dgm:prSet/>
      <dgm:spPr/>
      <dgm:t>
        <a:bodyPr/>
        <a:lstStyle/>
        <a:p>
          <a:r>
            <a:rPr lang="en-GB"/>
            <a:t>Beck Depression Inventory (BDI)</a:t>
          </a:r>
          <a:endParaRPr lang="en-US"/>
        </a:p>
      </dgm:t>
    </dgm:pt>
    <dgm:pt modelId="{29B7CD96-7A15-40AD-B3D8-1BDE1ADD320E}" type="parTrans" cxnId="{14B57B8C-4566-4821-93CE-AF3C6B8BE0BB}">
      <dgm:prSet/>
      <dgm:spPr/>
      <dgm:t>
        <a:bodyPr/>
        <a:lstStyle/>
        <a:p>
          <a:endParaRPr lang="en-US"/>
        </a:p>
      </dgm:t>
    </dgm:pt>
    <dgm:pt modelId="{6446BE58-B891-4579-B0A7-1D5B74DC506F}" type="sibTrans" cxnId="{14B57B8C-4566-4821-93CE-AF3C6B8BE0BB}">
      <dgm:prSet/>
      <dgm:spPr/>
      <dgm:t>
        <a:bodyPr/>
        <a:lstStyle/>
        <a:p>
          <a:endParaRPr lang="en-US"/>
        </a:p>
      </dgm:t>
    </dgm:pt>
    <dgm:pt modelId="{DF32A603-8D92-4C56-A22B-F4259FB1AA9D}">
      <dgm:prSet/>
      <dgm:spPr/>
      <dgm:t>
        <a:bodyPr/>
        <a:lstStyle/>
        <a:p>
          <a:r>
            <a:rPr lang="en-GB"/>
            <a:t>ALS Functional Rating Scale-Revised (ALSFRS-R)</a:t>
          </a:r>
          <a:endParaRPr lang="en-US"/>
        </a:p>
      </dgm:t>
    </dgm:pt>
    <dgm:pt modelId="{406FE16E-9605-4E21-B100-482D8FF35833}" type="parTrans" cxnId="{58922FD0-E36F-4CB1-897C-F74BD85BC9DF}">
      <dgm:prSet/>
      <dgm:spPr/>
      <dgm:t>
        <a:bodyPr/>
        <a:lstStyle/>
        <a:p>
          <a:endParaRPr lang="en-US"/>
        </a:p>
      </dgm:t>
    </dgm:pt>
    <dgm:pt modelId="{EF32A816-8C0C-471C-8822-1E29E318E93A}" type="sibTrans" cxnId="{58922FD0-E36F-4CB1-897C-F74BD85BC9DF}">
      <dgm:prSet/>
      <dgm:spPr/>
      <dgm:t>
        <a:bodyPr/>
        <a:lstStyle/>
        <a:p>
          <a:endParaRPr lang="en-US"/>
        </a:p>
      </dgm:t>
    </dgm:pt>
    <dgm:pt modelId="{9E16AFE7-87BB-2F4C-9555-3879FD6CE095}" type="pres">
      <dgm:prSet presAssocID="{23EB0B93-81E2-4096-819B-94612EBD6334}" presName="Name0" presStyleCnt="0">
        <dgm:presLayoutVars>
          <dgm:dir/>
          <dgm:animLvl val="lvl"/>
          <dgm:resizeHandles val="exact"/>
        </dgm:presLayoutVars>
      </dgm:prSet>
      <dgm:spPr/>
    </dgm:pt>
    <dgm:pt modelId="{5BBBC932-3400-2148-BD6A-EF8E6F8B345B}" type="pres">
      <dgm:prSet presAssocID="{877AD9B3-AAB0-4025-9944-7ABEBCA44F3F}" presName="linNode" presStyleCnt="0"/>
      <dgm:spPr/>
    </dgm:pt>
    <dgm:pt modelId="{F8DAF6D9-82C6-8C49-9E2F-78D652E247C6}" type="pres">
      <dgm:prSet presAssocID="{877AD9B3-AAB0-4025-9944-7ABEBCA44F3F}" presName="parentText" presStyleLbl="node1" presStyleIdx="0" presStyleCnt="2">
        <dgm:presLayoutVars>
          <dgm:chMax val="1"/>
          <dgm:bulletEnabled val="1"/>
        </dgm:presLayoutVars>
      </dgm:prSet>
      <dgm:spPr/>
    </dgm:pt>
    <dgm:pt modelId="{3AC6EBC7-FEAA-004B-8709-4287A3523B74}" type="pres">
      <dgm:prSet presAssocID="{877AD9B3-AAB0-4025-9944-7ABEBCA44F3F}" presName="descendantText" presStyleLbl="alignAccFollowNode1" presStyleIdx="0" presStyleCnt="2">
        <dgm:presLayoutVars>
          <dgm:bulletEnabled val="1"/>
        </dgm:presLayoutVars>
      </dgm:prSet>
      <dgm:spPr/>
    </dgm:pt>
    <dgm:pt modelId="{88BAB80D-C323-554D-AF09-0FBEAA3CC2DD}" type="pres">
      <dgm:prSet presAssocID="{16742BF8-BD95-42AD-A19E-5E5FAC7D3E32}" presName="sp" presStyleCnt="0"/>
      <dgm:spPr/>
    </dgm:pt>
    <dgm:pt modelId="{05D7D566-27F6-0A42-931B-150D565EFEBC}" type="pres">
      <dgm:prSet presAssocID="{A8A0EDA3-AE80-434D-857B-A6190836FECE}" presName="linNode" presStyleCnt="0"/>
      <dgm:spPr/>
    </dgm:pt>
    <dgm:pt modelId="{84C1026C-8337-9347-B382-C949AE15B306}" type="pres">
      <dgm:prSet presAssocID="{A8A0EDA3-AE80-434D-857B-A6190836FECE}" presName="parentText" presStyleLbl="node1" presStyleIdx="1" presStyleCnt="2">
        <dgm:presLayoutVars>
          <dgm:chMax val="1"/>
          <dgm:bulletEnabled val="1"/>
        </dgm:presLayoutVars>
      </dgm:prSet>
      <dgm:spPr/>
    </dgm:pt>
    <dgm:pt modelId="{4666F62B-F033-074A-9BD6-256669715020}" type="pres">
      <dgm:prSet presAssocID="{A8A0EDA3-AE80-434D-857B-A6190836FECE}" presName="descendantText" presStyleLbl="alignAccFollowNode1" presStyleIdx="1" presStyleCnt="2">
        <dgm:presLayoutVars>
          <dgm:bulletEnabled val="1"/>
        </dgm:presLayoutVars>
      </dgm:prSet>
      <dgm:spPr/>
    </dgm:pt>
  </dgm:ptLst>
  <dgm:cxnLst>
    <dgm:cxn modelId="{0FADD61C-4ECB-6B40-BE34-178BD94B7450}" type="presOf" srcId="{DF32A603-8D92-4C56-A22B-F4259FB1AA9D}" destId="{4666F62B-F033-074A-9BD6-256669715020}" srcOrd="0" destOrd="2" presId="urn:microsoft.com/office/officeart/2005/8/layout/vList5"/>
    <dgm:cxn modelId="{AE87AF1E-FD32-44E7-BE58-36DB87C97135}" srcId="{23EB0B93-81E2-4096-819B-94612EBD6334}" destId="{877AD9B3-AAB0-4025-9944-7ABEBCA44F3F}" srcOrd="0" destOrd="0" parTransId="{12488A48-752A-4647-A87B-7FC9D67A1E95}" sibTransId="{16742BF8-BD95-42AD-A19E-5E5FAC7D3E32}"/>
    <dgm:cxn modelId="{5CA7021F-A0F4-3B43-AB98-2187EF42D1E6}" type="presOf" srcId="{B17C8637-FB84-4590-AC8F-4E2CA08B9AD6}" destId="{4666F62B-F033-074A-9BD6-256669715020}" srcOrd="0" destOrd="1" presId="urn:microsoft.com/office/officeart/2005/8/layout/vList5"/>
    <dgm:cxn modelId="{EFD93E30-B0D6-B745-9B60-B6FE9416B176}" type="presOf" srcId="{A8A0EDA3-AE80-434D-857B-A6190836FECE}" destId="{84C1026C-8337-9347-B382-C949AE15B306}" srcOrd="0" destOrd="0" presId="urn:microsoft.com/office/officeart/2005/8/layout/vList5"/>
    <dgm:cxn modelId="{50820B6B-4EB1-EE47-B678-685B394E0D6D}" type="presOf" srcId="{23EB0B93-81E2-4096-819B-94612EBD6334}" destId="{9E16AFE7-87BB-2F4C-9555-3879FD6CE095}" srcOrd="0" destOrd="0" presId="urn:microsoft.com/office/officeart/2005/8/layout/vList5"/>
    <dgm:cxn modelId="{19075258-DA74-46FC-84C7-907699C01107}" srcId="{23EB0B93-81E2-4096-819B-94612EBD6334}" destId="{A8A0EDA3-AE80-434D-857B-A6190836FECE}" srcOrd="1" destOrd="0" parTransId="{2BFDC16E-451E-4011-9624-6783510732F3}" sibTransId="{064B4EEB-7473-4EA4-AC4B-A8A433F5537E}"/>
    <dgm:cxn modelId="{0D851D8C-A8A4-F74A-B30F-B0CB698748A8}" type="presOf" srcId="{877AD9B3-AAB0-4025-9944-7ABEBCA44F3F}" destId="{F8DAF6D9-82C6-8C49-9E2F-78D652E247C6}" srcOrd="0" destOrd="0" presId="urn:microsoft.com/office/officeart/2005/8/layout/vList5"/>
    <dgm:cxn modelId="{14B57B8C-4566-4821-93CE-AF3C6B8BE0BB}" srcId="{A8A0EDA3-AE80-434D-857B-A6190836FECE}" destId="{B17C8637-FB84-4590-AC8F-4E2CA08B9AD6}" srcOrd="1" destOrd="0" parTransId="{29B7CD96-7A15-40AD-B3D8-1BDE1ADD320E}" sibTransId="{6446BE58-B891-4579-B0A7-1D5B74DC506F}"/>
    <dgm:cxn modelId="{E98593A6-B738-4087-B66D-4F8501A224BB}" srcId="{877AD9B3-AAB0-4025-9944-7ABEBCA44F3F}" destId="{3188A610-43C2-4FF1-8ABD-BEC99A1BBAC7}" srcOrd="0" destOrd="0" parTransId="{A3FBDB50-86B0-4F56-AA28-0CD298F32E05}" sibTransId="{76099780-7691-40D6-ABD6-B9822A10C91A}"/>
    <dgm:cxn modelId="{F20170AC-33F9-9E49-8297-DD3CADDDFE44}" type="presOf" srcId="{AAE6FAAC-9DE3-41BF-B947-AF83E2998203}" destId="{4666F62B-F033-074A-9BD6-256669715020}" srcOrd="0" destOrd="0" presId="urn:microsoft.com/office/officeart/2005/8/layout/vList5"/>
    <dgm:cxn modelId="{58922FD0-E36F-4CB1-897C-F74BD85BC9DF}" srcId="{A8A0EDA3-AE80-434D-857B-A6190836FECE}" destId="{DF32A603-8D92-4C56-A22B-F4259FB1AA9D}" srcOrd="2" destOrd="0" parTransId="{406FE16E-9605-4E21-B100-482D8FF35833}" sibTransId="{EF32A816-8C0C-471C-8822-1E29E318E93A}"/>
    <dgm:cxn modelId="{B9CF21F9-422D-5045-842A-CE25D3DCCE3E}" type="presOf" srcId="{3188A610-43C2-4FF1-8ABD-BEC99A1BBAC7}" destId="{3AC6EBC7-FEAA-004B-8709-4287A3523B74}" srcOrd="0" destOrd="0" presId="urn:microsoft.com/office/officeart/2005/8/layout/vList5"/>
    <dgm:cxn modelId="{533514FA-CAA9-4E2C-8827-360AFD50492D}" srcId="{A8A0EDA3-AE80-434D-857B-A6190836FECE}" destId="{AAE6FAAC-9DE3-41BF-B947-AF83E2998203}" srcOrd="0" destOrd="0" parTransId="{2809D9A1-222D-4FC9-9B10-C43B0CDF5AC8}" sibTransId="{47EBE076-FDCE-4D03-A0C5-0FA34D86A018}"/>
    <dgm:cxn modelId="{01549DC2-71BF-3F4B-BA64-3CE33A899F1A}" type="presParOf" srcId="{9E16AFE7-87BB-2F4C-9555-3879FD6CE095}" destId="{5BBBC932-3400-2148-BD6A-EF8E6F8B345B}" srcOrd="0" destOrd="0" presId="urn:microsoft.com/office/officeart/2005/8/layout/vList5"/>
    <dgm:cxn modelId="{8EC6A79A-317A-C844-BC67-FEDF340F5A7D}" type="presParOf" srcId="{5BBBC932-3400-2148-BD6A-EF8E6F8B345B}" destId="{F8DAF6D9-82C6-8C49-9E2F-78D652E247C6}" srcOrd="0" destOrd="0" presId="urn:microsoft.com/office/officeart/2005/8/layout/vList5"/>
    <dgm:cxn modelId="{4EE0C44E-0673-6B40-8CD2-769A34BC5C63}" type="presParOf" srcId="{5BBBC932-3400-2148-BD6A-EF8E6F8B345B}" destId="{3AC6EBC7-FEAA-004B-8709-4287A3523B74}" srcOrd="1" destOrd="0" presId="urn:microsoft.com/office/officeart/2005/8/layout/vList5"/>
    <dgm:cxn modelId="{F2546FC9-BB86-A942-BC3D-335895213D04}" type="presParOf" srcId="{9E16AFE7-87BB-2F4C-9555-3879FD6CE095}" destId="{88BAB80D-C323-554D-AF09-0FBEAA3CC2DD}" srcOrd="1" destOrd="0" presId="urn:microsoft.com/office/officeart/2005/8/layout/vList5"/>
    <dgm:cxn modelId="{8F1E036E-7125-A940-8E7B-219595E7F3C4}" type="presParOf" srcId="{9E16AFE7-87BB-2F4C-9555-3879FD6CE095}" destId="{05D7D566-27F6-0A42-931B-150D565EFEBC}" srcOrd="2" destOrd="0" presId="urn:microsoft.com/office/officeart/2005/8/layout/vList5"/>
    <dgm:cxn modelId="{AEC356E9-4C11-E043-9986-F8CABB828F31}" type="presParOf" srcId="{05D7D566-27F6-0A42-931B-150D565EFEBC}" destId="{84C1026C-8337-9347-B382-C949AE15B306}" srcOrd="0" destOrd="0" presId="urn:microsoft.com/office/officeart/2005/8/layout/vList5"/>
    <dgm:cxn modelId="{3A8EEAE8-01C6-2F4F-B36F-510188CA4FFD}" type="presParOf" srcId="{05D7D566-27F6-0A42-931B-150D565EFEBC}" destId="{4666F62B-F033-074A-9BD6-2566697150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EDA0E-46CF-4B84-B8E2-B832274C68B1}">
      <dsp:nvSpPr>
        <dsp:cNvPr id="0" name=""/>
        <dsp:cNvSpPr/>
      </dsp:nvSpPr>
      <dsp:spPr>
        <a:xfrm>
          <a:off x="0" y="2403"/>
          <a:ext cx="7286480" cy="12183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32273-3515-4FBF-9066-2492CFF61236}">
      <dsp:nvSpPr>
        <dsp:cNvPr id="0" name=""/>
        <dsp:cNvSpPr/>
      </dsp:nvSpPr>
      <dsp:spPr>
        <a:xfrm>
          <a:off x="368539" y="276524"/>
          <a:ext cx="670072" cy="6700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D9D01-D637-446C-9EE7-0F3E9BDD2DDF}">
      <dsp:nvSpPr>
        <dsp:cNvPr id="0" name=""/>
        <dsp:cNvSpPr/>
      </dsp:nvSpPr>
      <dsp:spPr>
        <a:xfrm>
          <a:off x="1407152" y="2403"/>
          <a:ext cx="3278916"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977900">
            <a:lnSpc>
              <a:spcPct val="90000"/>
            </a:lnSpc>
            <a:spcBef>
              <a:spcPct val="0"/>
            </a:spcBef>
            <a:spcAft>
              <a:spcPct val="35000"/>
            </a:spcAft>
            <a:buNone/>
          </a:pPr>
          <a:r>
            <a:rPr lang="en-GB" sz="2200" b="1" kern="1200"/>
            <a:t>What It Measures</a:t>
          </a:r>
          <a:r>
            <a:rPr lang="en-GB" sz="2200" kern="1200"/>
            <a:t>:</a:t>
          </a:r>
          <a:endParaRPr lang="en-US" sz="2200" kern="1200"/>
        </a:p>
      </dsp:txBody>
      <dsp:txXfrm>
        <a:off x="1407152" y="2403"/>
        <a:ext cx="3278916" cy="1218313"/>
      </dsp:txXfrm>
    </dsp:sp>
    <dsp:sp modelId="{DC514E4E-8814-42A8-924C-DE8407118424}">
      <dsp:nvSpPr>
        <dsp:cNvPr id="0" name=""/>
        <dsp:cNvSpPr/>
      </dsp:nvSpPr>
      <dsp:spPr>
        <a:xfrm>
          <a:off x="4686068" y="2403"/>
          <a:ext cx="2600411"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577850">
            <a:lnSpc>
              <a:spcPct val="90000"/>
            </a:lnSpc>
            <a:spcBef>
              <a:spcPct val="0"/>
            </a:spcBef>
            <a:spcAft>
              <a:spcPct val="35000"/>
            </a:spcAft>
            <a:buNone/>
          </a:pPr>
          <a:r>
            <a:rPr lang="en-GB" sz="1300" kern="1200"/>
            <a:t>The ALSAQ-40 focuses on the impact of ALS on quality of life, particularly from the patient’s perspective.</a:t>
          </a:r>
          <a:endParaRPr lang="en-US" sz="1300" kern="1200"/>
        </a:p>
      </dsp:txBody>
      <dsp:txXfrm>
        <a:off x="4686068" y="2403"/>
        <a:ext cx="2600411" cy="1218313"/>
      </dsp:txXfrm>
    </dsp:sp>
    <dsp:sp modelId="{270C459C-7E66-4A20-8BED-5FDA9D4C00CC}">
      <dsp:nvSpPr>
        <dsp:cNvPr id="0" name=""/>
        <dsp:cNvSpPr/>
      </dsp:nvSpPr>
      <dsp:spPr>
        <a:xfrm>
          <a:off x="0" y="1525296"/>
          <a:ext cx="7286480" cy="12183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2FC1C-FB44-410C-9BB2-A74D211C795A}">
      <dsp:nvSpPr>
        <dsp:cNvPr id="0" name=""/>
        <dsp:cNvSpPr/>
      </dsp:nvSpPr>
      <dsp:spPr>
        <a:xfrm>
          <a:off x="368539" y="1799416"/>
          <a:ext cx="670072" cy="6700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1526E-E271-43B8-AEE8-34CCC64780D4}">
      <dsp:nvSpPr>
        <dsp:cNvPr id="0" name=""/>
        <dsp:cNvSpPr/>
      </dsp:nvSpPr>
      <dsp:spPr>
        <a:xfrm>
          <a:off x="1407152" y="1525296"/>
          <a:ext cx="3278916"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977900">
            <a:lnSpc>
              <a:spcPct val="90000"/>
            </a:lnSpc>
            <a:spcBef>
              <a:spcPct val="0"/>
            </a:spcBef>
            <a:spcAft>
              <a:spcPct val="35000"/>
            </a:spcAft>
            <a:buNone/>
          </a:pPr>
          <a:r>
            <a:rPr lang="en-GB" sz="2200" b="1" kern="1200"/>
            <a:t>Items/Domains</a:t>
          </a:r>
          <a:r>
            <a:rPr lang="en-GB" sz="2200" kern="1200"/>
            <a:t>:</a:t>
          </a:r>
          <a:endParaRPr lang="en-US" sz="2200" kern="1200"/>
        </a:p>
      </dsp:txBody>
      <dsp:txXfrm>
        <a:off x="1407152" y="1525296"/>
        <a:ext cx="3278916" cy="1218313"/>
      </dsp:txXfrm>
    </dsp:sp>
    <dsp:sp modelId="{0EAD06D9-8CDB-462E-B06A-9C876547104D}">
      <dsp:nvSpPr>
        <dsp:cNvPr id="0" name=""/>
        <dsp:cNvSpPr/>
      </dsp:nvSpPr>
      <dsp:spPr>
        <a:xfrm>
          <a:off x="4686068" y="1525296"/>
          <a:ext cx="2600411"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577850">
            <a:lnSpc>
              <a:spcPct val="90000"/>
            </a:lnSpc>
            <a:spcBef>
              <a:spcPct val="0"/>
            </a:spcBef>
            <a:spcAft>
              <a:spcPct val="35000"/>
            </a:spcAft>
            <a:buNone/>
          </a:pPr>
          <a:r>
            <a:rPr lang="en-GB" sz="1300" kern="1200"/>
            <a:t>It contains 40 items across five domains: physical mobility, daily activities, eating and drinking, communication, and emotional functioning.</a:t>
          </a:r>
          <a:endParaRPr lang="en-US" sz="1300" kern="1200"/>
        </a:p>
      </dsp:txBody>
      <dsp:txXfrm>
        <a:off x="4686068" y="1525296"/>
        <a:ext cx="2600411" cy="1218313"/>
      </dsp:txXfrm>
    </dsp:sp>
    <dsp:sp modelId="{7A4B91FC-A3BA-485F-8A49-14D7045E9050}">
      <dsp:nvSpPr>
        <dsp:cNvPr id="0" name=""/>
        <dsp:cNvSpPr/>
      </dsp:nvSpPr>
      <dsp:spPr>
        <a:xfrm>
          <a:off x="0" y="3048188"/>
          <a:ext cx="7286480" cy="12183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DFF7A-2CFC-4BB5-B5C8-F3ABAE523441}">
      <dsp:nvSpPr>
        <dsp:cNvPr id="0" name=""/>
        <dsp:cNvSpPr/>
      </dsp:nvSpPr>
      <dsp:spPr>
        <a:xfrm>
          <a:off x="368539" y="3322308"/>
          <a:ext cx="670072" cy="6700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C58B3-D3B0-4DDE-8DD2-63CFF5AC72C6}">
      <dsp:nvSpPr>
        <dsp:cNvPr id="0" name=""/>
        <dsp:cNvSpPr/>
      </dsp:nvSpPr>
      <dsp:spPr>
        <a:xfrm>
          <a:off x="1407152" y="3048188"/>
          <a:ext cx="3278916"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977900">
            <a:lnSpc>
              <a:spcPct val="90000"/>
            </a:lnSpc>
            <a:spcBef>
              <a:spcPct val="0"/>
            </a:spcBef>
            <a:spcAft>
              <a:spcPct val="35000"/>
            </a:spcAft>
            <a:buNone/>
          </a:pPr>
          <a:r>
            <a:rPr lang="en-GB" sz="2200" b="1" kern="1200"/>
            <a:t>Administration</a:t>
          </a:r>
          <a:r>
            <a:rPr lang="en-GB" sz="2200" kern="1200"/>
            <a:t>:</a:t>
          </a:r>
          <a:endParaRPr lang="en-US" sz="2200" kern="1200"/>
        </a:p>
      </dsp:txBody>
      <dsp:txXfrm>
        <a:off x="1407152" y="3048188"/>
        <a:ext cx="3278916" cy="1218313"/>
      </dsp:txXfrm>
    </dsp:sp>
    <dsp:sp modelId="{20F8281A-BCC9-4707-8F03-45A7BED363AD}">
      <dsp:nvSpPr>
        <dsp:cNvPr id="0" name=""/>
        <dsp:cNvSpPr/>
      </dsp:nvSpPr>
      <dsp:spPr>
        <a:xfrm>
          <a:off x="4686068" y="3048188"/>
          <a:ext cx="2600411"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577850">
            <a:lnSpc>
              <a:spcPct val="90000"/>
            </a:lnSpc>
            <a:spcBef>
              <a:spcPct val="0"/>
            </a:spcBef>
            <a:spcAft>
              <a:spcPct val="35000"/>
            </a:spcAft>
            <a:buNone/>
          </a:pPr>
          <a:r>
            <a:rPr lang="en-GB" sz="1300" kern="1200"/>
            <a:t>The questionnaire is self-administered by the patient, making it suitable for use at home or in clinical settings.</a:t>
          </a:r>
          <a:endParaRPr lang="en-US" sz="1300" kern="1200"/>
        </a:p>
      </dsp:txBody>
      <dsp:txXfrm>
        <a:off x="4686068" y="3048188"/>
        <a:ext cx="2600411" cy="1218313"/>
      </dsp:txXfrm>
    </dsp:sp>
    <dsp:sp modelId="{AC6B0CB9-7BD5-4E0C-92CF-0056F99E1EBD}">
      <dsp:nvSpPr>
        <dsp:cNvPr id="0" name=""/>
        <dsp:cNvSpPr/>
      </dsp:nvSpPr>
      <dsp:spPr>
        <a:xfrm>
          <a:off x="0" y="4571080"/>
          <a:ext cx="7286480" cy="12183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095B0-C27D-4807-8F3B-18037A0B1AC8}">
      <dsp:nvSpPr>
        <dsp:cNvPr id="0" name=""/>
        <dsp:cNvSpPr/>
      </dsp:nvSpPr>
      <dsp:spPr>
        <a:xfrm>
          <a:off x="368539" y="4845201"/>
          <a:ext cx="670072" cy="6700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5D13A-DAE5-4C4F-97A1-9D242242C6F1}">
      <dsp:nvSpPr>
        <dsp:cNvPr id="0" name=""/>
        <dsp:cNvSpPr/>
      </dsp:nvSpPr>
      <dsp:spPr>
        <a:xfrm>
          <a:off x="1407152" y="4571080"/>
          <a:ext cx="3278916"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977900">
            <a:lnSpc>
              <a:spcPct val="90000"/>
            </a:lnSpc>
            <a:spcBef>
              <a:spcPct val="0"/>
            </a:spcBef>
            <a:spcAft>
              <a:spcPct val="35000"/>
            </a:spcAft>
            <a:buNone/>
          </a:pPr>
          <a:r>
            <a:rPr lang="en-GB" sz="2200" b="1" kern="1200"/>
            <a:t>Scoring</a:t>
          </a:r>
          <a:r>
            <a:rPr lang="en-GB" sz="2200" kern="1200"/>
            <a:t>:</a:t>
          </a:r>
          <a:endParaRPr lang="en-US" sz="2200" kern="1200"/>
        </a:p>
      </dsp:txBody>
      <dsp:txXfrm>
        <a:off x="1407152" y="4571080"/>
        <a:ext cx="3278916" cy="1218313"/>
      </dsp:txXfrm>
    </dsp:sp>
    <dsp:sp modelId="{26BE6165-388D-49D4-901E-B6C62671D35E}">
      <dsp:nvSpPr>
        <dsp:cNvPr id="0" name=""/>
        <dsp:cNvSpPr/>
      </dsp:nvSpPr>
      <dsp:spPr>
        <a:xfrm>
          <a:off x="4686068" y="4571080"/>
          <a:ext cx="2600411" cy="121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38" tIns="128938" rIns="128938" bIns="128938" numCol="1" spcCol="1270" anchor="ctr" anchorCtr="0">
          <a:noAutofit/>
        </a:bodyPr>
        <a:lstStyle/>
        <a:p>
          <a:pPr marL="0" lvl="0" indent="0" algn="l" defTabSz="577850">
            <a:lnSpc>
              <a:spcPct val="90000"/>
            </a:lnSpc>
            <a:spcBef>
              <a:spcPct val="0"/>
            </a:spcBef>
            <a:spcAft>
              <a:spcPct val="35000"/>
            </a:spcAft>
            <a:buNone/>
          </a:pPr>
          <a:r>
            <a:rPr lang="en-GB" sz="1300" kern="1200"/>
            <a:t>Each item is rated on a Likert scale, and scores for each domain are calculated to assess the overall quality of life. Higher scores indicate greater impairment.</a:t>
          </a:r>
          <a:endParaRPr lang="en-US" sz="1300" kern="1200"/>
        </a:p>
      </dsp:txBody>
      <dsp:txXfrm>
        <a:off x="4686068" y="4571080"/>
        <a:ext cx="2600411" cy="1218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C543A-7CDE-BA43-B737-9FCFF2066767}">
      <dsp:nvSpPr>
        <dsp:cNvPr id="0" name=""/>
        <dsp:cNvSpPr/>
      </dsp:nvSpPr>
      <dsp:spPr>
        <a:xfrm>
          <a:off x="0" y="140076"/>
          <a:ext cx="6364224"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What It Measures</a:t>
          </a:r>
          <a:r>
            <a:rPr lang="en-GB" sz="2400" kern="1200"/>
            <a:t>:</a:t>
          </a:r>
          <a:endParaRPr lang="en-US" sz="2400" kern="1200"/>
        </a:p>
      </dsp:txBody>
      <dsp:txXfrm>
        <a:off x="28100" y="168176"/>
        <a:ext cx="6308024" cy="519439"/>
      </dsp:txXfrm>
    </dsp:sp>
    <dsp:sp modelId="{A965BFD3-1DF7-B54F-9662-EA8CCBE84749}">
      <dsp:nvSpPr>
        <dsp:cNvPr id="0" name=""/>
        <dsp:cNvSpPr/>
      </dsp:nvSpPr>
      <dsp:spPr>
        <a:xfrm>
          <a:off x="0" y="715716"/>
          <a:ext cx="636422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ALS-CBS assesses cognitive and behavioral changes in ALS patients, which are increasingly recognized as significant components of the disease.</a:t>
          </a:r>
          <a:endParaRPr lang="en-US" sz="1900" kern="1200"/>
        </a:p>
      </dsp:txBody>
      <dsp:txXfrm>
        <a:off x="0" y="715716"/>
        <a:ext cx="6364224" cy="869400"/>
      </dsp:txXfrm>
    </dsp:sp>
    <dsp:sp modelId="{4E11702D-874F-3B41-B0F8-7B2796AF36CF}">
      <dsp:nvSpPr>
        <dsp:cNvPr id="0" name=""/>
        <dsp:cNvSpPr/>
      </dsp:nvSpPr>
      <dsp:spPr>
        <a:xfrm>
          <a:off x="0" y="1585116"/>
          <a:ext cx="6364224" cy="57563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Items/Domains</a:t>
          </a:r>
          <a:r>
            <a:rPr lang="en-GB" sz="2400" kern="1200"/>
            <a:t>:</a:t>
          </a:r>
          <a:endParaRPr lang="en-US" sz="2400" kern="1200"/>
        </a:p>
      </dsp:txBody>
      <dsp:txXfrm>
        <a:off x="28100" y="1613216"/>
        <a:ext cx="6308024" cy="519439"/>
      </dsp:txXfrm>
    </dsp:sp>
    <dsp:sp modelId="{5D7610F6-4F28-A244-9B06-062B025FF22C}">
      <dsp:nvSpPr>
        <dsp:cNvPr id="0" name=""/>
        <dsp:cNvSpPr/>
      </dsp:nvSpPr>
      <dsp:spPr>
        <a:xfrm>
          <a:off x="0" y="2160756"/>
          <a:ext cx="636422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a:t>The scale has two main components: cognitive screening (focusing on executive function) and </a:t>
          </a:r>
          <a:r>
            <a:rPr lang="en-GB" sz="1900" kern="1200" dirty="0" err="1"/>
            <a:t>behavioral</a:t>
          </a:r>
          <a:r>
            <a:rPr lang="en-GB" sz="1900" kern="1200" dirty="0"/>
            <a:t> screening (focusing on emotional and personality changes).</a:t>
          </a:r>
          <a:endParaRPr lang="en-US" sz="1900" kern="1200" dirty="0"/>
        </a:p>
      </dsp:txBody>
      <dsp:txXfrm>
        <a:off x="0" y="2160756"/>
        <a:ext cx="6364224" cy="869400"/>
      </dsp:txXfrm>
    </dsp:sp>
    <dsp:sp modelId="{CEB3DCBC-DFBC-D142-8546-0C87546A8C2B}">
      <dsp:nvSpPr>
        <dsp:cNvPr id="0" name=""/>
        <dsp:cNvSpPr/>
      </dsp:nvSpPr>
      <dsp:spPr>
        <a:xfrm>
          <a:off x="0" y="3030156"/>
          <a:ext cx="6364224" cy="57563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Administration</a:t>
          </a:r>
          <a:r>
            <a:rPr lang="en-GB" sz="2400" kern="1200"/>
            <a:t>:</a:t>
          </a:r>
          <a:endParaRPr lang="en-US" sz="2400" kern="1200"/>
        </a:p>
      </dsp:txBody>
      <dsp:txXfrm>
        <a:off x="28100" y="3058256"/>
        <a:ext cx="6308024" cy="519439"/>
      </dsp:txXfrm>
    </dsp:sp>
    <dsp:sp modelId="{FA0A86A4-B5B3-6A47-A3EE-C5A180EB6D0C}">
      <dsp:nvSpPr>
        <dsp:cNvPr id="0" name=""/>
        <dsp:cNvSpPr/>
      </dsp:nvSpPr>
      <dsp:spPr>
        <a:xfrm>
          <a:off x="0" y="3605796"/>
          <a:ext cx="636422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The ALS-CBS is administered by a clinician, typically during a routine visit, and takes about 5-10 minutes to complete.</a:t>
          </a:r>
          <a:endParaRPr lang="en-US" sz="1900" kern="1200"/>
        </a:p>
      </dsp:txBody>
      <dsp:txXfrm>
        <a:off x="0" y="3605796"/>
        <a:ext cx="6364224" cy="596160"/>
      </dsp:txXfrm>
    </dsp:sp>
    <dsp:sp modelId="{B9578E10-9C15-B94C-8F82-99606ECA7736}">
      <dsp:nvSpPr>
        <dsp:cNvPr id="0" name=""/>
        <dsp:cNvSpPr/>
      </dsp:nvSpPr>
      <dsp:spPr>
        <a:xfrm>
          <a:off x="0" y="4201956"/>
          <a:ext cx="6364224" cy="575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a:t>Scoring</a:t>
          </a:r>
          <a:r>
            <a:rPr lang="en-GB" sz="2400" kern="1200"/>
            <a:t>:</a:t>
          </a:r>
          <a:endParaRPr lang="en-US" sz="2400" kern="1200"/>
        </a:p>
      </dsp:txBody>
      <dsp:txXfrm>
        <a:off x="28100" y="4230056"/>
        <a:ext cx="6308024" cy="519439"/>
      </dsp:txXfrm>
    </dsp:sp>
    <dsp:sp modelId="{16C4C112-7217-6C43-AFB7-7FFDD23C361C}">
      <dsp:nvSpPr>
        <dsp:cNvPr id="0" name=""/>
        <dsp:cNvSpPr/>
      </dsp:nvSpPr>
      <dsp:spPr>
        <a:xfrm>
          <a:off x="0" y="4777596"/>
          <a:ext cx="636422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a:t>Cognitive and behavioral scores are calculated separately, with higher scores indicating more severe impairment.</a:t>
          </a:r>
          <a:endParaRPr lang="en-US" sz="1900" kern="1200"/>
        </a:p>
      </dsp:txBody>
      <dsp:txXfrm>
        <a:off x="0" y="4777596"/>
        <a:ext cx="6364224" cy="59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06125-5FF6-4526-BF0D-3FF1C0D573AB}">
      <dsp:nvSpPr>
        <dsp:cNvPr id="0" name=""/>
        <dsp:cNvSpPr/>
      </dsp:nvSpPr>
      <dsp:spPr>
        <a:xfrm>
          <a:off x="0" y="2317"/>
          <a:ext cx="7254948" cy="11744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AF4DC-847A-4AB2-84A9-98C220B83F9C}">
      <dsp:nvSpPr>
        <dsp:cNvPr id="0" name=""/>
        <dsp:cNvSpPr/>
      </dsp:nvSpPr>
      <dsp:spPr>
        <a:xfrm>
          <a:off x="355263" y="266562"/>
          <a:ext cx="645933" cy="645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BEB454-B734-4DDB-917F-22930F4B9562}">
      <dsp:nvSpPr>
        <dsp:cNvPr id="0" name=""/>
        <dsp:cNvSpPr/>
      </dsp:nvSpPr>
      <dsp:spPr>
        <a:xfrm>
          <a:off x="1356459" y="2317"/>
          <a:ext cx="3264726"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977900">
            <a:lnSpc>
              <a:spcPct val="90000"/>
            </a:lnSpc>
            <a:spcBef>
              <a:spcPct val="0"/>
            </a:spcBef>
            <a:spcAft>
              <a:spcPct val="35000"/>
            </a:spcAft>
            <a:buNone/>
          </a:pPr>
          <a:r>
            <a:rPr lang="en-GB" sz="2200" b="1" kern="1200"/>
            <a:t>What It Measures</a:t>
          </a:r>
          <a:r>
            <a:rPr lang="en-GB" sz="2200" kern="1200"/>
            <a:t>:</a:t>
          </a:r>
          <a:endParaRPr lang="en-US" sz="2200" kern="1200"/>
        </a:p>
      </dsp:txBody>
      <dsp:txXfrm>
        <a:off x="1356459" y="2317"/>
        <a:ext cx="3264726" cy="1174423"/>
      </dsp:txXfrm>
    </dsp:sp>
    <dsp:sp modelId="{1B646BE5-7E73-4BE9-814B-91A8D2DF8B81}">
      <dsp:nvSpPr>
        <dsp:cNvPr id="0" name=""/>
        <dsp:cNvSpPr/>
      </dsp:nvSpPr>
      <dsp:spPr>
        <a:xfrm>
          <a:off x="4621186" y="2317"/>
          <a:ext cx="2633761"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577850">
            <a:lnSpc>
              <a:spcPct val="90000"/>
            </a:lnSpc>
            <a:spcBef>
              <a:spcPct val="0"/>
            </a:spcBef>
            <a:spcAft>
              <a:spcPct val="35000"/>
            </a:spcAft>
            <a:buNone/>
          </a:pPr>
          <a:r>
            <a:rPr lang="en-GB" sz="1300" kern="1200"/>
            <a:t>PSSQ is designed to specifically measure bulbar dysfunction, focusing on speech and swallowing abilities in ALS patients.</a:t>
          </a:r>
          <a:endParaRPr lang="en-US" sz="1300" kern="1200"/>
        </a:p>
      </dsp:txBody>
      <dsp:txXfrm>
        <a:off x="4621186" y="2317"/>
        <a:ext cx="2633761" cy="1174423"/>
      </dsp:txXfrm>
    </dsp:sp>
    <dsp:sp modelId="{447A107E-6D2D-44C4-B5CC-263EFF127CF8}">
      <dsp:nvSpPr>
        <dsp:cNvPr id="0" name=""/>
        <dsp:cNvSpPr/>
      </dsp:nvSpPr>
      <dsp:spPr>
        <a:xfrm>
          <a:off x="0" y="1470347"/>
          <a:ext cx="7254948" cy="11744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4AAC8-5464-49CF-9DEC-25F1BE7E1420}">
      <dsp:nvSpPr>
        <dsp:cNvPr id="0" name=""/>
        <dsp:cNvSpPr/>
      </dsp:nvSpPr>
      <dsp:spPr>
        <a:xfrm>
          <a:off x="355263" y="1734592"/>
          <a:ext cx="645933" cy="645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D9C2D-6E26-4414-A05D-B118FE82CAA3}">
      <dsp:nvSpPr>
        <dsp:cNvPr id="0" name=""/>
        <dsp:cNvSpPr/>
      </dsp:nvSpPr>
      <dsp:spPr>
        <a:xfrm>
          <a:off x="1356459" y="1470347"/>
          <a:ext cx="3264726"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977900">
            <a:lnSpc>
              <a:spcPct val="90000"/>
            </a:lnSpc>
            <a:spcBef>
              <a:spcPct val="0"/>
            </a:spcBef>
            <a:spcAft>
              <a:spcPct val="35000"/>
            </a:spcAft>
            <a:buNone/>
          </a:pPr>
          <a:r>
            <a:rPr lang="en-GB" sz="2200" b="1" kern="1200"/>
            <a:t>Items/Domains</a:t>
          </a:r>
          <a:r>
            <a:rPr lang="en-GB" sz="2200" kern="1200"/>
            <a:t>:</a:t>
          </a:r>
          <a:endParaRPr lang="en-US" sz="2200" kern="1200"/>
        </a:p>
      </dsp:txBody>
      <dsp:txXfrm>
        <a:off x="1356459" y="1470347"/>
        <a:ext cx="3264726" cy="1174423"/>
      </dsp:txXfrm>
    </dsp:sp>
    <dsp:sp modelId="{79D86E62-1E21-4EE2-8AD7-4A0F13B986C3}">
      <dsp:nvSpPr>
        <dsp:cNvPr id="0" name=""/>
        <dsp:cNvSpPr/>
      </dsp:nvSpPr>
      <dsp:spPr>
        <a:xfrm>
          <a:off x="4621186" y="1470347"/>
          <a:ext cx="2633761"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577850">
            <a:lnSpc>
              <a:spcPct val="90000"/>
            </a:lnSpc>
            <a:spcBef>
              <a:spcPct val="0"/>
            </a:spcBef>
            <a:spcAft>
              <a:spcPct val="35000"/>
            </a:spcAft>
            <a:buNone/>
          </a:pPr>
          <a:r>
            <a:rPr lang="en-GB" sz="1300" kern="1200"/>
            <a:t>The scale includes items that evaluate the severity of dysarthria (speech difficulty) and dysphagia (swallowing difficulty).</a:t>
          </a:r>
          <a:endParaRPr lang="en-US" sz="1300" kern="1200"/>
        </a:p>
      </dsp:txBody>
      <dsp:txXfrm>
        <a:off x="4621186" y="1470347"/>
        <a:ext cx="2633761" cy="1174423"/>
      </dsp:txXfrm>
    </dsp:sp>
    <dsp:sp modelId="{3A473B22-CB43-4AD1-9DEA-A2A96724165E}">
      <dsp:nvSpPr>
        <dsp:cNvPr id="0" name=""/>
        <dsp:cNvSpPr/>
      </dsp:nvSpPr>
      <dsp:spPr>
        <a:xfrm>
          <a:off x="0" y="2938376"/>
          <a:ext cx="7254948" cy="11744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205FA-863E-40F4-BB1A-3D1F6ABA1283}">
      <dsp:nvSpPr>
        <dsp:cNvPr id="0" name=""/>
        <dsp:cNvSpPr/>
      </dsp:nvSpPr>
      <dsp:spPr>
        <a:xfrm>
          <a:off x="355263" y="3202622"/>
          <a:ext cx="645933" cy="645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3CC0C-B562-41D0-A0F2-1B1D8E67C7E6}">
      <dsp:nvSpPr>
        <dsp:cNvPr id="0" name=""/>
        <dsp:cNvSpPr/>
      </dsp:nvSpPr>
      <dsp:spPr>
        <a:xfrm>
          <a:off x="1356459" y="2938376"/>
          <a:ext cx="3264726"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977900">
            <a:lnSpc>
              <a:spcPct val="90000"/>
            </a:lnSpc>
            <a:spcBef>
              <a:spcPct val="0"/>
            </a:spcBef>
            <a:spcAft>
              <a:spcPct val="35000"/>
            </a:spcAft>
            <a:buNone/>
          </a:pPr>
          <a:r>
            <a:rPr lang="en-GB" sz="2200" b="1" kern="1200"/>
            <a:t>Administration</a:t>
          </a:r>
          <a:r>
            <a:rPr lang="en-GB" sz="2200" kern="1200"/>
            <a:t>:</a:t>
          </a:r>
          <a:endParaRPr lang="en-US" sz="2200" kern="1200"/>
        </a:p>
      </dsp:txBody>
      <dsp:txXfrm>
        <a:off x="1356459" y="2938376"/>
        <a:ext cx="3264726" cy="1174423"/>
      </dsp:txXfrm>
    </dsp:sp>
    <dsp:sp modelId="{84C97472-2178-4EDE-B41E-77C6223E117C}">
      <dsp:nvSpPr>
        <dsp:cNvPr id="0" name=""/>
        <dsp:cNvSpPr/>
      </dsp:nvSpPr>
      <dsp:spPr>
        <a:xfrm>
          <a:off x="4621186" y="2938376"/>
          <a:ext cx="2633761"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577850">
            <a:lnSpc>
              <a:spcPct val="90000"/>
            </a:lnSpc>
            <a:spcBef>
              <a:spcPct val="0"/>
            </a:spcBef>
            <a:spcAft>
              <a:spcPct val="35000"/>
            </a:spcAft>
            <a:buNone/>
          </a:pPr>
          <a:r>
            <a:rPr lang="en-GB" sz="1300" kern="1200"/>
            <a:t>The questionnaire is usually administered by a clinician during a patient visit.</a:t>
          </a:r>
          <a:endParaRPr lang="en-US" sz="1300" kern="1200"/>
        </a:p>
      </dsp:txBody>
      <dsp:txXfrm>
        <a:off x="4621186" y="2938376"/>
        <a:ext cx="2633761" cy="1174423"/>
      </dsp:txXfrm>
    </dsp:sp>
    <dsp:sp modelId="{514D7013-EA52-4006-9B50-E432CA787B04}">
      <dsp:nvSpPr>
        <dsp:cNvPr id="0" name=""/>
        <dsp:cNvSpPr/>
      </dsp:nvSpPr>
      <dsp:spPr>
        <a:xfrm>
          <a:off x="0" y="4406406"/>
          <a:ext cx="7254948" cy="117442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365A9D-C5CF-4948-9CC9-86970763E3ED}">
      <dsp:nvSpPr>
        <dsp:cNvPr id="0" name=""/>
        <dsp:cNvSpPr/>
      </dsp:nvSpPr>
      <dsp:spPr>
        <a:xfrm>
          <a:off x="355263" y="4670652"/>
          <a:ext cx="645933" cy="6459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7B80D-9932-4246-8A9E-D7A110987287}">
      <dsp:nvSpPr>
        <dsp:cNvPr id="0" name=""/>
        <dsp:cNvSpPr/>
      </dsp:nvSpPr>
      <dsp:spPr>
        <a:xfrm>
          <a:off x="1356459" y="4406406"/>
          <a:ext cx="3264726"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977900">
            <a:lnSpc>
              <a:spcPct val="90000"/>
            </a:lnSpc>
            <a:spcBef>
              <a:spcPct val="0"/>
            </a:spcBef>
            <a:spcAft>
              <a:spcPct val="35000"/>
            </a:spcAft>
            <a:buNone/>
          </a:pPr>
          <a:r>
            <a:rPr lang="en-GB" sz="2200" b="1" kern="1200"/>
            <a:t>Scoring</a:t>
          </a:r>
          <a:r>
            <a:rPr lang="en-GB" sz="2200" kern="1200"/>
            <a:t>:</a:t>
          </a:r>
          <a:endParaRPr lang="en-US" sz="2200" kern="1200"/>
        </a:p>
      </dsp:txBody>
      <dsp:txXfrm>
        <a:off x="1356459" y="4406406"/>
        <a:ext cx="3264726" cy="1174423"/>
      </dsp:txXfrm>
    </dsp:sp>
    <dsp:sp modelId="{CDA5A93D-67DB-4DEB-A5A9-A042C46CB03E}">
      <dsp:nvSpPr>
        <dsp:cNvPr id="0" name=""/>
        <dsp:cNvSpPr/>
      </dsp:nvSpPr>
      <dsp:spPr>
        <a:xfrm>
          <a:off x="4621186" y="4406406"/>
          <a:ext cx="2633761" cy="1174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3" tIns="124293" rIns="124293" bIns="124293" numCol="1" spcCol="1270" anchor="ctr" anchorCtr="0">
          <a:noAutofit/>
        </a:bodyPr>
        <a:lstStyle/>
        <a:p>
          <a:pPr marL="0" lvl="0" indent="0" algn="l" defTabSz="577850">
            <a:lnSpc>
              <a:spcPct val="90000"/>
            </a:lnSpc>
            <a:spcBef>
              <a:spcPct val="0"/>
            </a:spcBef>
            <a:spcAft>
              <a:spcPct val="35000"/>
            </a:spcAft>
            <a:buNone/>
          </a:pPr>
          <a:r>
            <a:rPr lang="en-GB" sz="1300" kern="1200"/>
            <a:t>Each item is scored based on severity, providing a total score that reflects the degree of bulbar involvement.</a:t>
          </a:r>
          <a:endParaRPr lang="en-US" sz="1300" kern="1200"/>
        </a:p>
      </dsp:txBody>
      <dsp:txXfrm>
        <a:off x="4621186" y="4406406"/>
        <a:ext cx="2633761" cy="1174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492BD-27F2-8F4A-B985-B9DE94FC0EBD}">
      <dsp:nvSpPr>
        <dsp:cNvPr id="0" name=""/>
        <dsp:cNvSpPr/>
      </dsp:nvSpPr>
      <dsp:spPr>
        <a:xfrm>
          <a:off x="3953" y="114786"/>
          <a:ext cx="2377306" cy="604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What It Measures</a:t>
          </a:r>
          <a:r>
            <a:rPr lang="en-GB" sz="2100" kern="1200"/>
            <a:t>:</a:t>
          </a:r>
          <a:endParaRPr lang="en-US" sz="2100" kern="1200"/>
        </a:p>
      </dsp:txBody>
      <dsp:txXfrm>
        <a:off x="3953" y="114786"/>
        <a:ext cx="2377306" cy="604800"/>
      </dsp:txXfrm>
    </dsp:sp>
    <dsp:sp modelId="{D60C0907-9F79-F54C-847C-7796A53F66BD}">
      <dsp:nvSpPr>
        <dsp:cNvPr id="0" name=""/>
        <dsp:cNvSpPr/>
      </dsp:nvSpPr>
      <dsp:spPr>
        <a:xfrm>
          <a:off x="3953" y="719586"/>
          <a:ext cx="2377306" cy="351696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a:t>MQOL</a:t>
          </a:r>
          <a:r>
            <a:rPr lang="en-GB" sz="2100" kern="1200"/>
            <a:t> is designed to measure the overall quality of life, with a focus on physical, psychological, and existential well-being.</a:t>
          </a:r>
          <a:endParaRPr lang="en-US" sz="2100" kern="1200"/>
        </a:p>
      </dsp:txBody>
      <dsp:txXfrm>
        <a:off x="3953" y="719586"/>
        <a:ext cx="2377306" cy="3516964"/>
      </dsp:txXfrm>
    </dsp:sp>
    <dsp:sp modelId="{FADD55B2-7D6B-F84B-BD61-693C6335E7AC}">
      <dsp:nvSpPr>
        <dsp:cNvPr id="0" name=""/>
        <dsp:cNvSpPr/>
      </dsp:nvSpPr>
      <dsp:spPr>
        <a:xfrm>
          <a:off x="2714082" y="114786"/>
          <a:ext cx="2377306" cy="604800"/>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Items/Domains</a:t>
          </a:r>
          <a:r>
            <a:rPr lang="en-GB" sz="2100" kern="1200"/>
            <a:t>:</a:t>
          </a:r>
          <a:endParaRPr lang="en-US" sz="2100" kern="1200"/>
        </a:p>
      </dsp:txBody>
      <dsp:txXfrm>
        <a:off x="2714082" y="114786"/>
        <a:ext cx="2377306" cy="604800"/>
      </dsp:txXfrm>
    </dsp:sp>
    <dsp:sp modelId="{EF8CE3AC-6EDB-5E4F-9F3F-8B287218B99E}">
      <dsp:nvSpPr>
        <dsp:cNvPr id="0" name=""/>
        <dsp:cNvSpPr/>
      </dsp:nvSpPr>
      <dsp:spPr>
        <a:xfrm>
          <a:off x="2714082" y="719586"/>
          <a:ext cx="2377306" cy="3516964"/>
        </a:xfrm>
        <a:prstGeom prst="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The scale includes items across domains such as physical symptoms, emotional state, social functioning, and existential concerns.</a:t>
          </a:r>
          <a:endParaRPr lang="en-US" sz="2100" kern="1200"/>
        </a:p>
      </dsp:txBody>
      <dsp:txXfrm>
        <a:off x="2714082" y="719586"/>
        <a:ext cx="2377306" cy="3516964"/>
      </dsp:txXfrm>
    </dsp:sp>
    <dsp:sp modelId="{AD297976-6763-C542-BCFE-6091A975F991}">
      <dsp:nvSpPr>
        <dsp:cNvPr id="0" name=""/>
        <dsp:cNvSpPr/>
      </dsp:nvSpPr>
      <dsp:spPr>
        <a:xfrm>
          <a:off x="5424211" y="114786"/>
          <a:ext cx="2377306" cy="604800"/>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Administration</a:t>
          </a:r>
          <a:r>
            <a:rPr lang="en-GB" sz="2100" kern="1200"/>
            <a:t>:</a:t>
          </a:r>
          <a:endParaRPr lang="en-US" sz="2100" kern="1200"/>
        </a:p>
      </dsp:txBody>
      <dsp:txXfrm>
        <a:off x="5424211" y="114786"/>
        <a:ext cx="2377306" cy="604800"/>
      </dsp:txXfrm>
    </dsp:sp>
    <dsp:sp modelId="{94BE2BBC-F6FB-7747-BC90-5173DD158887}">
      <dsp:nvSpPr>
        <dsp:cNvPr id="0" name=""/>
        <dsp:cNvSpPr/>
      </dsp:nvSpPr>
      <dsp:spPr>
        <a:xfrm>
          <a:off x="5424211" y="719586"/>
          <a:ext cx="2377306" cy="3516964"/>
        </a:xfrm>
        <a:prstGeom prst="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The questionnaire can be self-administered or completed with the help of a clinician, depending on the patient’s capability.</a:t>
          </a:r>
          <a:endParaRPr lang="en-US" sz="2100" kern="1200"/>
        </a:p>
      </dsp:txBody>
      <dsp:txXfrm>
        <a:off x="5424211" y="719586"/>
        <a:ext cx="2377306" cy="3516964"/>
      </dsp:txXfrm>
    </dsp:sp>
    <dsp:sp modelId="{6D88FAD7-CA26-C14B-8D8F-113528B2F01C}">
      <dsp:nvSpPr>
        <dsp:cNvPr id="0" name=""/>
        <dsp:cNvSpPr/>
      </dsp:nvSpPr>
      <dsp:spPr>
        <a:xfrm>
          <a:off x="8134340" y="114786"/>
          <a:ext cx="2377306" cy="60480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Scoring</a:t>
          </a:r>
          <a:r>
            <a:rPr lang="en-GB" sz="2100" kern="1200"/>
            <a:t>:</a:t>
          </a:r>
          <a:endParaRPr lang="en-US" sz="2100" kern="1200"/>
        </a:p>
      </dsp:txBody>
      <dsp:txXfrm>
        <a:off x="8134340" y="114786"/>
        <a:ext cx="2377306" cy="604800"/>
      </dsp:txXfrm>
    </dsp:sp>
    <dsp:sp modelId="{4EBB59F9-77F0-804D-9A06-BE365E95F347}">
      <dsp:nvSpPr>
        <dsp:cNvPr id="0" name=""/>
        <dsp:cNvSpPr/>
      </dsp:nvSpPr>
      <dsp:spPr>
        <a:xfrm>
          <a:off x="8134340" y="719586"/>
          <a:ext cx="2377306" cy="3516964"/>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Scores are calculated for each domain, providing a comprehensive view of the patient’s quality of life. Higher scores indicate better quality of life.</a:t>
          </a:r>
          <a:endParaRPr lang="en-US" sz="2100" kern="1200"/>
        </a:p>
      </dsp:txBody>
      <dsp:txXfrm>
        <a:off x="8134340" y="719586"/>
        <a:ext cx="2377306" cy="3516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A5C82-63FE-7A44-9609-122F486C01DD}">
      <dsp:nvSpPr>
        <dsp:cNvPr id="0" name=""/>
        <dsp:cNvSpPr/>
      </dsp:nvSpPr>
      <dsp:spPr>
        <a:xfrm rot="5400000">
          <a:off x="6731621" y="-2839081"/>
          <a:ext cx="837972"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HADS is used to screen for anxiety and depression in patients with physical illnesses, including ALS.</a:t>
          </a:r>
          <a:endParaRPr lang="en-US" sz="1600" kern="1200"/>
        </a:p>
      </dsp:txBody>
      <dsp:txXfrm rot="-5400000">
        <a:off x="3785615" y="147831"/>
        <a:ext cx="6689078" cy="756160"/>
      </dsp:txXfrm>
    </dsp:sp>
    <dsp:sp modelId="{145DEF79-9CCC-B042-A2EC-1EE596C5602A}">
      <dsp:nvSpPr>
        <dsp:cNvPr id="0" name=""/>
        <dsp:cNvSpPr/>
      </dsp:nvSpPr>
      <dsp:spPr>
        <a:xfrm>
          <a:off x="0" y="2177"/>
          <a:ext cx="3785616" cy="10474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a:t>What It Measures</a:t>
          </a:r>
          <a:r>
            <a:rPr lang="en-GB" sz="3500" kern="1200"/>
            <a:t>:</a:t>
          </a:r>
          <a:endParaRPr lang="en-US" sz="3500" kern="1200"/>
        </a:p>
      </dsp:txBody>
      <dsp:txXfrm>
        <a:off x="51133" y="53310"/>
        <a:ext cx="3683350" cy="945199"/>
      </dsp:txXfrm>
    </dsp:sp>
    <dsp:sp modelId="{EB5B7246-3B7D-614F-B4AD-F3EE5A2D32E4}">
      <dsp:nvSpPr>
        <dsp:cNvPr id="0" name=""/>
        <dsp:cNvSpPr/>
      </dsp:nvSpPr>
      <dsp:spPr>
        <a:xfrm rot="5400000">
          <a:off x="6731621" y="-1739242"/>
          <a:ext cx="837972" cy="6729984"/>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The scale includes two subscales: anxiety (HADS-A) and depression (HADS-D), each with 7 items.</a:t>
          </a:r>
          <a:endParaRPr lang="en-US" sz="1600" kern="1200"/>
        </a:p>
      </dsp:txBody>
      <dsp:txXfrm rot="-5400000">
        <a:off x="3785615" y="1247670"/>
        <a:ext cx="6689078" cy="756160"/>
      </dsp:txXfrm>
    </dsp:sp>
    <dsp:sp modelId="{BF310F11-EAD9-5642-8D4C-0B7C20970A1F}">
      <dsp:nvSpPr>
        <dsp:cNvPr id="0" name=""/>
        <dsp:cNvSpPr/>
      </dsp:nvSpPr>
      <dsp:spPr>
        <a:xfrm>
          <a:off x="0" y="1102016"/>
          <a:ext cx="3785616" cy="104746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a:t>Items/Domains</a:t>
          </a:r>
          <a:r>
            <a:rPr lang="en-GB" sz="3500" kern="1200"/>
            <a:t>:</a:t>
          </a:r>
          <a:endParaRPr lang="en-US" sz="3500" kern="1200"/>
        </a:p>
      </dsp:txBody>
      <dsp:txXfrm>
        <a:off x="51133" y="1153149"/>
        <a:ext cx="3683350" cy="945199"/>
      </dsp:txXfrm>
    </dsp:sp>
    <dsp:sp modelId="{C1A12C5D-D790-E64C-98C4-77FAD5CCF051}">
      <dsp:nvSpPr>
        <dsp:cNvPr id="0" name=""/>
        <dsp:cNvSpPr/>
      </dsp:nvSpPr>
      <dsp:spPr>
        <a:xfrm rot="5400000">
          <a:off x="6731621" y="-639403"/>
          <a:ext cx="837972" cy="6729984"/>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The questionnaire is self-administered, typically in a clinical setting, taking about 5-10 minutes to complete.</a:t>
          </a:r>
          <a:endParaRPr lang="en-US" sz="1600" kern="1200"/>
        </a:p>
      </dsp:txBody>
      <dsp:txXfrm rot="-5400000">
        <a:off x="3785615" y="2347509"/>
        <a:ext cx="6689078" cy="756160"/>
      </dsp:txXfrm>
    </dsp:sp>
    <dsp:sp modelId="{2D1852D3-3435-084F-B121-2C21C331722D}">
      <dsp:nvSpPr>
        <dsp:cNvPr id="0" name=""/>
        <dsp:cNvSpPr/>
      </dsp:nvSpPr>
      <dsp:spPr>
        <a:xfrm>
          <a:off x="0" y="2201855"/>
          <a:ext cx="3785616" cy="104746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a:t>Administration</a:t>
          </a:r>
          <a:r>
            <a:rPr lang="en-GB" sz="3500" kern="1200"/>
            <a:t>:</a:t>
          </a:r>
          <a:endParaRPr lang="en-US" sz="3500" kern="1200"/>
        </a:p>
      </dsp:txBody>
      <dsp:txXfrm>
        <a:off x="51133" y="2252988"/>
        <a:ext cx="3683350" cy="945199"/>
      </dsp:txXfrm>
    </dsp:sp>
    <dsp:sp modelId="{C15FE4D8-35DD-6048-A0F4-D231FE32468F}">
      <dsp:nvSpPr>
        <dsp:cNvPr id="0" name=""/>
        <dsp:cNvSpPr/>
      </dsp:nvSpPr>
      <dsp:spPr>
        <a:xfrm rot="5400000">
          <a:off x="6731621" y="460435"/>
          <a:ext cx="837972"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Each item is scored from 0 to 3, with total scores indicating the level of anxiety or depression. Scores can be categorized as normal, borderline, or abnormal.</a:t>
          </a:r>
          <a:endParaRPr lang="en-US" sz="1600" kern="1200"/>
        </a:p>
      </dsp:txBody>
      <dsp:txXfrm rot="-5400000">
        <a:off x="3785615" y="3447347"/>
        <a:ext cx="6689078" cy="756160"/>
      </dsp:txXfrm>
    </dsp:sp>
    <dsp:sp modelId="{4EDB3CC7-305E-634D-8AB5-9201D6D2691B}">
      <dsp:nvSpPr>
        <dsp:cNvPr id="0" name=""/>
        <dsp:cNvSpPr/>
      </dsp:nvSpPr>
      <dsp:spPr>
        <a:xfrm>
          <a:off x="0" y="3301694"/>
          <a:ext cx="3785616" cy="10474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b="1" kern="1200"/>
            <a:t>Scoring</a:t>
          </a:r>
          <a:r>
            <a:rPr lang="en-GB" sz="3500" kern="1200"/>
            <a:t>:</a:t>
          </a:r>
          <a:endParaRPr lang="en-US" sz="3500" kern="1200"/>
        </a:p>
      </dsp:txBody>
      <dsp:txXfrm>
        <a:off x="51133" y="3352827"/>
        <a:ext cx="3683350" cy="945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5195-B809-734B-AE4A-1D5E4A16D911}">
      <dsp:nvSpPr>
        <dsp:cNvPr id="0" name=""/>
        <dsp:cNvSpPr/>
      </dsp:nvSpPr>
      <dsp:spPr>
        <a:xfrm>
          <a:off x="0" y="344394"/>
          <a:ext cx="10515600" cy="637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BDI is a tool used to assess the severity of depressive symptoms in ALS and other chronic illnesses.</a:t>
          </a:r>
          <a:endParaRPr lang="en-US" sz="1500" kern="1200"/>
        </a:p>
      </dsp:txBody>
      <dsp:txXfrm>
        <a:off x="0" y="344394"/>
        <a:ext cx="10515600" cy="637875"/>
      </dsp:txXfrm>
    </dsp:sp>
    <dsp:sp modelId="{41EC5561-F8D6-F341-9AF6-AB3B6ACB7CD2}">
      <dsp:nvSpPr>
        <dsp:cNvPr id="0" name=""/>
        <dsp:cNvSpPr/>
      </dsp:nvSpPr>
      <dsp:spPr>
        <a:xfrm>
          <a:off x="525780" y="122994"/>
          <a:ext cx="73609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What It Measures</a:t>
          </a:r>
          <a:r>
            <a:rPr lang="en-GB" sz="1500" kern="1200"/>
            <a:t>:</a:t>
          </a:r>
          <a:endParaRPr lang="en-US" sz="1500" kern="1200"/>
        </a:p>
      </dsp:txBody>
      <dsp:txXfrm>
        <a:off x="547396" y="144610"/>
        <a:ext cx="7317688" cy="399568"/>
      </dsp:txXfrm>
    </dsp:sp>
    <dsp:sp modelId="{73BEB1AF-0FCC-8E42-8C75-8E6F31D88DED}">
      <dsp:nvSpPr>
        <dsp:cNvPr id="0" name=""/>
        <dsp:cNvSpPr/>
      </dsp:nvSpPr>
      <dsp:spPr>
        <a:xfrm>
          <a:off x="0" y="1284669"/>
          <a:ext cx="10515600" cy="8505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The inventory includes 21 items that measure various aspects of depression, such as mood, pessimism, and physical symptoms.</a:t>
          </a:r>
          <a:endParaRPr lang="en-US" sz="1500" kern="1200"/>
        </a:p>
      </dsp:txBody>
      <dsp:txXfrm>
        <a:off x="0" y="1284669"/>
        <a:ext cx="10515600" cy="850500"/>
      </dsp:txXfrm>
    </dsp:sp>
    <dsp:sp modelId="{721CC925-1AA9-5D40-9D51-8F2A771F4C65}">
      <dsp:nvSpPr>
        <dsp:cNvPr id="0" name=""/>
        <dsp:cNvSpPr/>
      </dsp:nvSpPr>
      <dsp:spPr>
        <a:xfrm>
          <a:off x="525780" y="1063269"/>
          <a:ext cx="7360920" cy="442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Items/Domains</a:t>
          </a:r>
          <a:r>
            <a:rPr lang="en-GB" sz="1500" kern="1200"/>
            <a:t>:</a:t>
          </a:r>
          <a:endParaRPr lang="en-US" sz="1500" kern="1200"/>
        </a:p>
      </dsp:txBody>
      <dsp:txXfrm>
        <a:off x="547396" y="1084885"/>
        <a:ext cx="7317688" cy="399568"/>
      </dsp:txXfrm>
    </dsp:sp>
    <dsp:sp modelId="{2C5C1EEB-1FFA-9A4E-A191-DEA60722739B}">
      <dsp:nvSpPr>
        <dsp:cNvPr id="0" name=""/>
        <dsp:cNvSpPr/>
      </dsp:nvSpPr>
      <dsp:spPr>
        <a:xfrm>
          <a:off x="0" y="2437569"/>
          <a:ext cx="10515600" cy="637875"/>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The BDI is self-administered and typically takes about 10 minutes to complete.</a:t>
          </a:r>
          <a:endParaRPr lang="en-US" sz="1500" kern="1200"/>
        </a:p>
      </dsp:txBody>
      <dsp:txXfrm>
        <a:off x="0" y="2437569"/>
        <a:ext cx="10515600" cy="637875"/>
      </dsp:txXfrm>
    </dsp:sp>
    <dsp:sp modelId="{E7B038F9-354D-CA4B-A25D-15E7F08A176F}">
      <dsp:nvSpPr>
        <dsp:cNvPr id="0" name=""/>
        <dsp:cNvSpPr/>
      </dsp:nvSpPr>
      <dsp:spPr>
        <a:xfrm>
          <a:off x="525780" y="2216169"/>
          <a:ext cx="7360920" cy="442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Administration</a:t>
          </a:r>
          <a:r>
            <a:rPr lang="en-GB" sz="1500" kern="1200"/>
            <a:t>:</a:t>
          </a:r>
          <a:endParaRPr lang="en-US" sz="1500" kern="1200"/>
        </a:p>
      </dsp:txBody>
      <dsp:txXfrm>
        <a:off x="547396" y="2237785"/>
        <a:ext cx="7317688" cy="399568"/>
      </dsp:txXfrm>
    </dsp:sp>
    <dsp:sp modelId="{21F39ED8-0008-794C-AF28-3774C21B2B86}">
      <dsp:nvSpPr>
        <dsp:cNvPr id="0" name=""/>
        <dsp:cNvSpPr/>
      </dsp:nvSpPr>
      <dsp:spPr>
        <a:xfrm>
          <a:off x="0" y="3377844"/>
          <a:ext cx="10515600" cy="8505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Each item is scored from 0 to 3, with the total score reflecting the severity of depression. Higher scores indicate more severe depression.</a:t>
          </a:r>
          <a:endParaRPr lang="en-US" sz="1500" kern="1200"/>
        </a:p>
      </dsp:txBody>
      <dsp:txXfrm>
        <a:off x="0" y="3377844"/>
        <a:ext cx="10515600" cy="850500"/>
      </dsp:txXfrm>
    </dsp:sp>
    <dsp:sp modelId="{952FDD77-9D5E-D146-91F9-E555CBBD711B}">
      <dsp:nvSpPr>
        <dsp:cNvPr id="0" name=""/>
        <dsp:cNvSpPr/>
      </dsp:nvSpPr>
      <dsp:spPr>
        <a:xfrm>
          <a:off x="525780" y="3156444"/>
          <a:ext cx="736092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Scoring</a:t>
          </a:r>
          <a:r>
            <a:rPr lang="en-GB" sz="1500" kern="1200"/>
            <a:t>:</a:t>
          </a:r>
          <a:endParaRPr lang="en-US" sz="1500" kern="1200"/>
        </a:p>
      </dsp:txBody>
      <dsp:txXfrm>
        <a:off x="547396" y="3178060"/>
        <a:ext cx="7317688"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9F25A-6579-C046-BE43-3CF082B9A154}">
      <dsp:nvSpPr>
        <dsp:cNvPr id="0" name=""/>
        <dsp:cNvSpPr/>
      </dsp:nvSpPr>
      <dsp:spPr>
        <a:xfrm>
          <a:off x="0" y="238081"/>
          <a:ext cx="10515600" cy="850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b="1" kern="1200"/>
            <a:t>BPI</a:t>
          </a:r>
          <a:r>
            <a:rPr lang="en-GB" sz="1500" kern="1200"/>
            <a:t> assesses the severity of pain and its impact on daily activities, an important aspect of managing ALS, where pain can be a significant issue.</a:t>
          </a:r>
          <a:endParaRPr lang="en-US" sz="1500" kern="1200"/>
        </a:p>
      </dsp:txBody>
      <dsp:txXfrm>
        <a:off x="0" y="238081"/>
        <a:ext cx="10515600" cy="850500"/>
      </dsp:txXfrm>
    </dsp:sp>
    <dsp:sp modelId="{3A4CF5B5-BEC9-704F-BCD5-FF5A2A5C104B}">
      <dsp:nvSpPr>
        <dsp:cNvPr id="0" name=""/>
        <dsp:cNvSpPr/>
      </dsp:nvSpPr>
      <dsp:spPr>
        <a:xfrm>
          <a:off x="525780" y="16681"/>
          <a:ext cx="73609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What It Measures</a:t>
          </a:r>
          <a:r>
            <a:rPr lang="en-GB" sz="1500" kern="1200"/>
            <a:t>:</a:t>
          </a:r>
          <a:endParaRPr lang="en-US" sz="1500" kern="1200"/>
        </a:p>
      </dsp:txBody>
      <dsp:txXfrm>
        <a:off x="547396" y="38297"/>
        <a:ext cx="7317688" cy="399568"/>
      </dsp:txXfrm>
    </dsp:sp>
    <dsp:sp modelId="{C6FC7214-3C7E-D346-B72E-4B45F71B489C}">
      <dsp:nvSpPr>
        <dsp:cNvPr id="0" name=""/>
        <dsp:cNvSpPr/>
      </dsp:nvSpPr>
      <dsp:spPr>
        <a:xfrm>
          <a:off x="0" y="1390981"/>
          <a:ext cx="10515600" cy="8505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The scale includes items that assess pain intensity and the extent to which pain interferes with daily activities, such as mood, walking ability, work, and relationships.</a:t>
          </a:r>
          <a:endParaRPr lang="en-US" sz="1500" kern="1200"/>
        </a:p>
      </dsp:txBody>
      <dsp:txXfrm>
        <a:off x="0" y="1390981"/>
        <a:ext cx="10515600" cy="850500"/>
      </dsp:txXfrm>
    </dsp:sp>
    <dsp:sp modelId="{7F4C2BDD-4CF5-D54D-A215-9FECBAE31090}">
      <dsp:nvSpPr>
        <dsp:cNvPr id="0" name=""/>
        <dsp:cNvSpPr/>
      </dsp:nvSpPr>
      <dsp:spPr>
        <a:xfrm>
          <a:off x="525780" y="1169581"/>
          <a:ext cx="7360920" cy="442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Items/Domains</a:t>
          </a:r>
          <a:r>
            <a:rPr lang="en-GB" sz="1500" kern="1200"/>
            <a:t>:</a:t>
          </a:r>
          <a:endParaRPr lang="en-US" sz="1500" kern="1200"/>
        </a:p>
      </dsp:txBody>
      <dsp:txXfrm>
        <a:off x="547396" y="1191197"/>
        <a:ext cx="7317688" cy="399568"/>
      </dsp:txXfrm>
    </dsp:sp>
    <dsp:sp modelId="{BC0E7225-8003-EA41-A8DB-5558AC7D82F0}">
      <dsp:nvSpPr>
        <dsp:cNvPr id="0" name=""/>
        <dsp:cNvSpPr/>
      </dsp:nvSpPr>
      <dsp:spPr>
        <a:xfrm>
          <a:off x="0" y="2543881"/>
          <a:ext cx="10515600" cy="637875"/>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The BPI is typically self-administered, making it convenient for use in both clinical settings and at home.</a:t>
          </a:r>
          <a:endParaRPr lang="en-US" sz="1500" kern="1200"/>
        </a:p>
      </dsp:txBody>
      <dsp:txXfrm>
        <a:off x="0" y="2543881"/>
        <a:ext cx="10515600" cy="637875"/>
      </dsp:txXfrm>
    </dsp:sp>
    <dsp:sp modelId="{47881C93-FACF-5341-B9A9-20999E5199FC}">
      <dsp:nvSpPr>
        <dsp:cNvPr id="0" name=""/>
        <dsp:cNvSpPr/>
      </dsp:nvSpPr>
      <dsp:spPr>
        <a:xfrm>
          <a:off x="525780" y="2322481"/>
          <a:ext cx="7360920" cy="442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Administration</a:t>
          </a:r>
          <a:r>
            <a:rPr lang="en-GB" sz="1500" kern="1200"/>
            <a:t>:</a:t>
          </a:r>
          <a:endParaRPr lang="en-US" sz="1500" kern="1200"/>
        </a:p>
      </dsp:txBody>
      <dsp:txXfrm>
        <a:off x="547396" y="2344097"/>
        <a:ext cx="7317688" cy="399568"/>
      </dsp:txXfrm>
    </dsp:sp>
    <dsp:sp modelId="{28BB8273-9BDA-6A47-8739-71646BC10BD4}">
      <dsp:nvSpPr>
        <dsp:cNvPr id="0" name=""/>
        <dsp:cNvSpPr/>
      </dsp:nvSpPr>
      <dsp:spPr>
        <a:xfrm>
          <a:off x="0" y="3484156"/>
          <a:ext cx="10515600" cy="8505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Pain severity is rated on a scale from 0 (no pain) to 10 (worst pain imaginable), with interference scores similarly rated from 0 to 10. These scores help guide pain management strategies.</a:t>
          </a:r>
          <a:endParaRPr lang="en-US" sz="1500" kern="1200"/>
        </a:p>
      </dsp:txBody>
      <dsp:txXfrm>
        <a:off x="0" y="3484156"/>
        <a:ext cx="10515600" cy="850500"/>
      </dsp:txXfrm>
    </dsp:sp>
    <dsp:sp modelId="{DA5E42F0-F254-3047-813F-E6A4CD33416E}">
      <dsp:nvSpPr>
        <dsp:cNvPr id="0" name=""/>
        <dsp:cNvSpPr/>
      </dsp:nvSpPr>
      <dsp:spPr>
        <a:xfrm>
          <a:off x="525780" y="3262756"/>
          <a:ext cx="7360920"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GB" sz="1500" b="1" kern="1200"/>
            <a:t>Scoring</a:t>
          </a:r>
          <a:r>
            <a:rPr lang="en-GB" sz="1500" kern="1200"/>
            <a:t>:</a:t>
          </a:r>
          <a:endParaRPr lang="en-US" sz="1500" kern="1200"/>
        </a:p>
      </dsp:txBody>
      <dsp:txXfrm>
        <a:off x="547396" y="3284372"/>
        <a:ext cx="731768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AA253-ADE8-9B46-A1EF-BEEBFB97468D}">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 65-year-old male, diagnosed with ALS two years ago, presents with a gradual worsening of his ability to perform daily activities. Initially, he had mild weakness in his hands, but over the past year, this has progressed to significant difficulties in dressing, feeding himself, and walking. He remains mentally sharp and communicates effectively, but his physical limitations are increasingly impacting his independence. He expresses frustration over losing his ability to engage in hobbies like woodworking, which he used to enjoy.</a:t>
          </a:r>
          <a:endParaRPr lang="en-US" sz="1500" kern="1200"/>
        </a:p>
      </dsp:txBody>
      <dsp:txXfrm rot="-5400000">
        <a:off x="3785616" y="295201"/>
        <a:ext cx="6647092" cy="1532257"/>
      </dsp:txXfrm>
    </dsp:sp>
    <dsp:sp modelId="{FD361778-FB1C-7647-8E97-21ED058D7BAB}">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Patient Profile</a:t>
          </a:r>
          <a:r>
            <a:rPr lang="en-GB" sz="2600" kern="1200"/>
            <a:t>:</a:t>
          </a:r>
          <a:endParaRPr lang="en-US" sz="2600" kern="1200"/>
        </a:p>
      </dsp:txBody>
      <dsp:txXfrm>
        <a:off x="103614" y="103667"/>
        <a:ext cx="3578388" cy="1915324"/>
      </dsp:txXfrm>
    </dsp:sp>
    <dsp:sp modelId="{8DCD6861-9139-5849-88DB-602BB790C8DC}">
      <dsp:nvSpPr>
        <dsp:cNvPr id="0" name=""/>
        <dsp:cNvSpPr/>
      </dsp:nvSpPr>
      <dsp:spPr>
        <a:xfrm rot="5400000">
          <a:off x="6301587" y="-74983"/>
          <a:ext cx="1698041"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ALS Functional Rating Scale-Revised (ALSFRS-R)</a:t>
          </a:r>
          <a:endParaRPr lang="en-US" sz="1500" kern="1200"/>
        </a:p>
        <a:p>
          <a:pPr marL="114300" lvl="1" indent="-114300" algn="l" defTabSz="666750">
            <a:lnSpc>
              <a:spcPct val="90000"/>
            </a:lnSpc>
            <a:spcBef>
              <a:spcPct val="0"/>
            </a:spcBef>
            <a:spcAft>
              <a:spcPct val="15000"/>
            </a:spcAft>
            <a:buChar char="•"/>
          </a:pPr>
          <a:r>
            <a:rPr lang="en-GB" sz="1500" kern="1200"/>
            <a:t>ALS Cognitive Behavioral Screen (ALS-CBS)</a:t>
          </a:r>
          <a:endParaRPr lang="en-US" sz="1500" kern="1200"/>
        </a:p>
        <a:p>
          <a:pPr marL="114300" lvl="1" indent="-114300" algn="l" defTabSz="666750">
            <a:lnSpc>
              <a:spcPct val="90000"/>
            </a:lnSpc>
            <a:spcBef>
              <a:spcPct val="0"/>
            </a:spcBef>
            <a:spcAft>
              <a:spcPct val="15000"/>
            </a:spcAft>
            <a:buChar char="•"/>
          </a:pPr>
          <a:r>
            <a:rPr lang="en-GB" sz="1500" kern="1200"/>
            <a:t>Beck Depression Inventory (BDI)</a:t>
          </a:r>
          <a:endParaRPr lang="en-US" sz="1500" kern="1200"/>
        </a:p>
      </dsp:txBody>
      <dsp:txXfrm rot="-5400000">
        <a:off x="3785616" y="2523880"/>
        <a:ext cx="6647092" cy="1532257"/>
      </dsp:txXfrm>
    </dsp:sp>
    <dsp:sp modelId="{6EBD5D72-9D65-C849-8314-13011F8E82C4}">
      <dsp:nvSpPr>
        <dsp:cNvPr id="0" name=""/>
        <dsp:cNvSpPr/>
      </dsp:nvSpPr>
      <dsp:spPr>
        <a:xfrm>
          <a:off x="0" y="2228732"/>
          <a:ext cx="3785616" cy="21225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Question</a:t>
          </a:r>
          <a:r>
            <a:rPr lang="en-GB" sz="2600" kern="1200"/>
            <a:t>: Which of the following scales is most appropriate for assessing this patient’s condition?</a:t>
          </a:r>
          <a:endParaRPr lang="en-US" sz="2600" kern="1200"/>
        </a:p>
      </dsp:txBody>
      <dsp:txXfrm>
        <a:off x="103614" y="2332346"/>
        <a:ext cx="3578388" cy="1915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BC7-FEAA-004B-8709-4287A3523B74}">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a:t>A 55-year-old male, diagnosed with ALS 18 months ago, has been experiencing increasing feelings of hopelessness and despair. Although his physical symptoms have progressed gradually, his emotional state has deteriorated more rapidly. He has become withdrawn, avoiding social interactions and neglecting activities he once enjoyed, such as playing music and spending time with his grandchildren. His spouse reports that he frequently expresses feelings of worthlessness and questions the value of continuing with treatment. He also reports difficulty sleeping and a persistent lack of energy, which further exacerbates his emotional distress.</a:t>
          </a:r>
          <a:endParaRPr lang="en-US" sz="1300" kern="1200"/>
        </a:p>
      </dsp:txBody>
      <dsp:txXfrm rot="-5400000">
        <a:off x="3785616" y="295201"/>
        <a:ext cx="6647092" cy="1532257"/>
      </dsp:txXfrm>
    </dsp:sp>
    <dsp:sp modelId="{F8DAF6D9-82C6-8C49-9E2F-78D652E247C6}">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Patient Profile</a:t>
          </a:r>
          <a:r>
            <a:rPr lang="en-GB" sz="2600" kern="1200"/>
            <a:t>:</a:t>
          </a:r>
          <a:endParaRPr lang="en-US" sz="2600" kern="1200"/>
        </a:p>
      </dsp:txBody>
      <dsp:txXfrm>
        <a:off x="103614" y="103667"/>
        <a:ext cx="3578388" cy="1915324"/>
      </dsp:txXfrm>
    </dsp:sp>
    <dsp:sp modelId="{4666F62B-F033-074A-9BD6-256669715020}">
      <dsp:nvSpPr>
        <dsp:cNvPr id="0" name=""/>
        <dsp:cNvSpPr/>
      </dsp:nvSpPr>
      <dsp:spPr>
        <a:xfrm rot="5400000">
          <a:off x="6301587" y="-74983"/>
          <a:ext cx="1698041"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GB" sz="1300" kern="1200"/>
            <a:t>ALS Cognitive Behavioral Screen (ALS-CBS)</a:t>
          </a:r>
          <a:endParaRPr lang="en-US" sz="1300" kern="1200"/>
        </a:p>
        <a:p>
          <a:pPr marL="114300" lvl="1" indent="-114300" algn="l" defTabSz="577850">
            <a:lnSpc>
              <a:spcPct val="90000"/>
            </a:lnSpc>
            <a:spcBef>
              <a:spcPct val="0"/>
            </a:spcBef>
            <a:spcAft>
              <a:spcPct val="15000"/>
            </a:spcAft>
            <a:buChar char="•"/>
          </a:pPr>
          <a:r>
            <a:rPr lang="en-GB" sz="1300" kern="1200"/>
            <a:t>Beck Depression Inventory (BDI)</a:t>
          </a:r>
          <a:endParaRPr lang="en-US" sz="1300" kern="1200"/>
        </a:p>
        <a:p>
          <a:pPr marL="114300" lvl="1" indent="-114300" algn="l" defTabSz="577850">
            <a:lnSpc>
              <a:spcPct val="90000"/>
            </a:lnSpc>
            <a:spcBef>
              <a:spcPct val="0"/>
            </a:spcBef>
            <a:spcAft>
              <a:spcPct val="15000"/>
            </a:spcAft>
            <a:buChar char="•"/>
          </a:pPr>
          <a:r>
            <a:rPr lang="en-GB" sz="1300" kern="1200"/>
            <a:t>ALS Functional Rating Scale-Revised (ALSFRS-R)</a:t>
          </a:r>
          <a:endParaRPr lang="en-US" sz="1300" kern="1200"/>
        </a:p>
      </dsp:txBody>
      <dsp:txXfrm rot="-5400000">
        <a:off x="3785616" y="2523880"/>
        <a:ext cx="6647092" cy="1532257"/>
      </dsp:txXfrm>
    </dsp:sp>
    <dsp:sp modelId="{84C1026C-8337-9347-B382-C949AE15B306}">
      <dsp:nvSpPr>
        <dsp:cNvPr id="0" name=""/>
        <dsp:cNvSpPr/>
      </dsp:nvSpPr>
      <dsp:spPr>
        <a:xfrm>
          <a:off x="0" y="2228732"/>
          <a:ext cx="3785616" cy="21225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1" kern="1200"/>
            <a:t>Question</a:t>
          </a:r>
          <a:r>
            <a:rPr lang="en-GB" sz="2600" kern="1200"/>
            <a:t>: Which of the following scales is most appropriate for assessing this patient’s condition?</a:t>
          </a:r>
          <a:endParaRPr lang="en-US" sz="2600" kern="1200"/>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5E849-FA2F-C042-8A83-1129CBABCFF7}" type="datetimeFigureOut">
              <a:rPr lang="en-SI" smtClean="0"/>
              <a:t>08/25/2024</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F98B-4F5F-5F4F-89FD-2AF5E55C0FA8}" type="slidenum">
              <a:rPr lang="en-SI" smtClean="0"/>
              <a:t>‹#›</a:t>
            </a:fld>
            <a:endParaRPr lang="en-SI"/>
          </a:p>
        </p:txBody>
      </p:sp>
    </p:spTree>
    <p:extLst>
      <p:ext uri="{BB962C8B-B14F-4D97-AF65-F5344CB8AC3E}">
        <p14:creationId xmlns:p14="http://schemas.microsoft.com/office/powerpoint/2010/main" val="82531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313AF98B-4F5F-5F4F-89FD-2AF5E55C0FA8}" type="slidenum">
              <a:rPr lang="en-SI" smtClean="0"/>
              <a:t>12</a:t>
            </a:fld>
            <a:endParaRPr lang="en-SI"/>
          </a:p>
        </p:txBody>
      </p:sp>
    </p:spTree>
    <p:extLst>
      <p:ext uri="{BB962C8B-B14F-4D97-AF65-F5344CB8AC3E}">
        <p14:creationId xmlns:p14="http://schemas.microsoft.com/office/powerpoint/2010/main" val="30130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B769E1-CE56-F740-BD50-6C6D0C19A3E8}"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19191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769E1-CE56-F740-BD50-6C6D0C19A3E8}"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233924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769E1-CE56-F740-BD50-6C6D0C19A3E8}"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22745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r>
              <a:rPr lang="en-US" sz="3200" b="0" strike="noStrike" spc="-1">
                <a:latin typeface="Arial"/>
              </a:rPr>
              <a:t>Click to edit Master subtitle style</a:t>
            </a:r>
          </a:p>
        </p:txBody>
      </p:sp>
    </p:spTree>
    <p:extLst>
      <p:ext uri="{BB962C8B-B14F-4D97-AF65-F5344CB8AC3E}">
        <p14:creationId xmlns:p14="http://schemas.microsoft.com/office/powerpoint/2010/main" val="233958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163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823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8767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01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80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211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B769E1-CE56-F740-BD50-6C6D0C19A3E8}"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09068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B769E1-CE56-F740-BD50-6C6D0C19A3E8}"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99663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B769E1-CE56-F740-BD50-6C6D0C19A3E8}"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324728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B769E1-CE56-F740-BD50-6C6D0C19A3E8}" type="datetimeFigureOut">
              <a:rPr lang="en-SI" smtClean="0"/>
              <a:t>08/25/2024</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422259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769E1-CE56-F740-BD50-6C6D0C19A3E8}" type="datetimeFigureOut">
              <a:rPr lang="en-SI" smtClean="0"/>
              <a:t>08/25/2024</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71574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769E1-CE56-F740-BD50-6C6D0C19A3E8}" type="datetimeFigureOut">
              <a:rPr lang="en-SI" smtClean="0"/>
              <a:t>08/25/2024</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315099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769E1-CE56-F740-BD50-6C6D0C19A3E8}"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44903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B769E1-CE56-F740-BD50-6C6D0C19A3E8}"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A831F40-554D-284E-962B-BD254E2253F5}" type="slidenum">
              <a:rPr lang="en-SI" smtClean="0"/>
              <a:t>‹#›</a:t>
            </a:fld>
            <a:endParaRPr lang="en-SI"/>
          </a:p>
        </p:txBody>
      </p:sp>
    </p:spTree>
    <p:extLst>
      <p:ext uri="{BB962C8B-B14F-4D97-AF65-F5344CB8AC3E}">
        <p14:creationId xmlns:p14="http://schemas.microsoft.com/office/powerpoint/2010/main" val="15935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769E1-CE56-F740-BD50-6C6D0C19A3E8}" type="datetimeFigureOut">
              <a:rPr lang="en-SI" smtClean="0"/>
              <a:t>08/25/2024</a:t>
            </a:fld>
            <a:endParaRPr lang="en-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31F40-554D-284E-962B-BD254E2253F5}" type="slidenum">
              <a:rPr lang="en-SI" smtClean="0"/>
              <a:t>‹#›</a:t>
            </a:fld>
            <a:endParaRPr lang="en-SI"/>
          </a:p>
        </p:txBody>
      </p:sp>
      <p:grpSp>
        <p:nvGrpSpPr>
          <p:cNvPr id="7" name="Group 6">
            <a:extLst>
              <a:ext uri="{FF2B5EF4-FFF2-40B4-BE49-F238E27FC236}">
                <a16:creationId xmlns:a16="http://schemas.microsoft.com/office/drawing/2014/main" id="{4E1D70B3-02F0-8F31-D820-A0E6A21344A4}"/>
              </a:ext>
            </a:extLst>
          </p:cNvPr>
          <p:cNvGrpSpPr/>
          <p:nvPr/>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0">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p:nvPicPr>
        <p:blipFill>
          <a:blip r:embed="rId21"/>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46306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600200" y="1283711"/>
            <a:ext cx="9144000" cy="2387600"/>
          </a:xfrm>
        </p:spPr>
        <p:txBody>
          <a:bodyPr>
            <a:noAutofit/>
          </a:bodyPr>
          <a:lstStyle/>
          <a:p>
            <a:r>
              <a:rPr lang="en-US" sz="4800" cap="all" dirty="0"/>
              <a:t>Assessing and measuring </a:t>
            </a:r>
            <a:r>
              <a:rPr lang="sr-Latn-RS" sz="4800" dirty="0"/>
              <a:t>IN</a:t>
            </a:r>
            <a:r>
              <a:rPr lang="en-US" sz="4800" dirty="0"/>
              <a:t> ALS, </a:t>
            </a:r>
            <a:r>
              <a:rPr lang="sr-Latn-RS" sz="4800" dirty="0"/>
              <a:t>PART</a:t>
            </a:r>
            <a:r>
              <a:rPr lang="en-US" sz="4800" dirty="0"/>
              <a:t> 2 </a:t>
            </a:r>
            <a:endParaRPr lang="en-SE" sz="4800"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fontScale="92500" lnSpcReduction="20000"/>
          </a:body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pic>
        <p:nvPicPr>
          <p:cNvPr id="4" name="slajd 1">
            <a:hlinkClick r:id="" action="ppaction://media"/>
            <a:extLst>
              <a:ext uri="{FF2B5EF4-FFF2-40B4-BE49-F238E27FC236}">
                <a16:creationId xmlns:a16="http://schemas.microsoft.com/office/drawing/2014/main" id="{52D7DBB2-3F91-4DF4-B014-79E09CA56F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97282" y="5860675"/>
            <a:ext cx="487363" cy="487362"/>
          </a:xfrm>
          <a:prstGeom prst="rect">
            <a:avLst/>
          </a:prstGeom>
        </p:spPr>
      </p:pic>
    </p:spTree>
    <p:extLst>
      <p:ext uri="{BB962C8B-B14F-4D97-AF65-F5344CB8AC3E}">
        <p14:creationId xmlns:p14="http://schemas.microsoft.com/office/powerpoint/2010/main" val="36193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7D48-AB7E-77FA-FD10-96D756C0B9FD}"/>
              </a:ext>
            </a:extLst>
          </p:cNvPr>
          <p:cNvSpPr>
            <a:spLocks noGrp="1"/>
          </p:cNvSpPr>
          <p:nvPr>
            <p:ph type="title"/>
          </p:nvPr>
        </p:nvSpPr>
        <p:spPr/>
        <p:txBody>
          <a:bodyPr/>
          <a:lstStyle/>
          <a:p>
            <a:pPr algn="ctr"/>
            <a:r>
              <a:rPr lang="en-GB" dirty="0">
                <a:solidFill>
                  <a:srgbClr val="C00000"/>
                </a:solidFill>
              </a:rPr>
              <a:t>ALS Questionnaires and Scales</a:t>
            </a:r>
            <a:endParaRPr lang="en-SI" dirty="0">
              <a:solidFill>
                <a:srgbClr val="C00000"/>
              </a:solidFill>
            </a:endParaRPr>
          </a:p>
        </p:txBody>
      </p:sp>
      <p:sp>
        <p:nvSpPr>
          <p:cNvPr id="3" name="Content Placeholder 2">
            <a:extLst>
              <a:ext uri="{FF2B5EF4-FFF2-40B4-BE49-F238E27FC236}">
                <a16:creationId xmlns:a16="http://schemas.microsoft.com/office/drawing/2014/main" id="{BCEE9090-9B08-AFAC-6F6D-6BA377AC99B2}"/>
              </a:ext>
            </a:extLst>
          </p:cNvPr>
          <p:cNvSpPr>
            <a:spLocks noGrp="1"/>
          </p:cNvSpPr>
          <p:nvPr>
            <p:ph idx="1"/>
          </p:nvPr>
        </p:nvSpPr>
        <p:spPr>
          <a:xfrm>
            <a:off x="838200" y="1690688"/>
            <a:ext cx="10515600" cy="5167311"/>
          </a:xfrm>
        </p:spPr>
        <p:txBody>
          <a:bodyPr>
            <a:normAutofit/>
          </a:bodyPr>
          <a:lstStyle/>
          <a:p>
            <a:pPr marL="0" indent="0">
              <a:buNone/>
            </a:pPr>
            <a:endParaRPr lang="en-GB" b="1" dirty="0"/>
          </a:p>
          <a:p>
            <a:pPr marL="0" indent="0">
              <a:buNone/>
            </a:pPr>
            <a:r>
              <a:rPr lang="en-GB" b="1" dirty="0"/>
              <a:t>1. Functional Assessment</a:t>
            </a:r>
          </a:p>
          <a:p>
            <a:pPr marL="0" indent="0">
              <a:buNone/>
            </a:pPr>
            <a:endParaRPr lang="en-GB" b="1" dirty="0"/>
          </a:p>
          <a:p>
            <a:pPr>
              <a:buFont typeface="Arial" panose="020B0604020202020204" pitchFamily="34" charset="0"/>
              <a:buChar char="•"/>
            </a:pPr>
            <a:r>
              <a:rPr lang="en-GB" dirty="0"/>
              <a:t>ALS Functional Rating Scale-Revised (ALSFRS-R)</a:t>
            </a:r>
          </a:p>
          <a:p>
            <a:pPr>
              <a:buFont typeface="Arial" panose="020B0604020202020204" pitchFamily="34" charset="0"/>
              <a:buChar char="•"/>
            </a:pPr>
            <a:r>
              <a:rPr lang="en-GB" dirty="0"/>
              <a:t>Appel ALS Rating Scale (AALS)</a:t>
            </a:r>
          </a:p>
          <a:p>
            <a:pPr>
              <a:buFont typeface="Arial" panose="020B0604020202020204" pitchFamily="34" charset="0"/>
              <a:buChar char="•"/>
            </a:pPr>
            <a:r>
              <a:rPr lang="en-GB" dirty="0"/>
              <a:t>Norris Scale: Functional and Quality of Life</a:t>
            </a:r>
          </a:p>
          <a:p>
            <a:endParaRPr lang="en-SI" dirty="0"/>
          </a:p>
        </p:txBody>
      </p:sp>
    </p:spTree>
    <p:extLst>
      <p:ext uri="{BB962C8B-B14F-4D97-AF65-F5344CB8AC3E}">
        <p14:creationId xmlns:p14="http://schemas.microsoft.com/office/powerpoint/2010/main" val="209419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7D48-AB7E-77FA-FD10-96D756C0B9FD}"/>
              </a:ext>
            </a:extLst>
          </p:cNvPr>
          <p:cNvSpPr>
            <a:spLocks noGrp="1"/>
          </p:cNvSpPr>
          <p:nvPr>
            <p:ph type="title"/>
          </p:nvPr>
        </p:nvSpPr>
        <p:spPr>
          <a:xfrm>
            <a:off x="838200" y="365126"/>
            <a:ext cx="10515600" cy="684742"/>
          </a:xfrm>
        </p:spPr>
        <p:txBody>
          <a:bodyPr>
            <a:normAutofit fontScale="90000"/>
          </a:bodyPr>
          <a:lstStyle/>
          <a:p>
            <a:pPr algn="ctr"/>
            <a:r>
              <a:rPr lang="en-GB" dirty="0">
                <a:solidFill>
                  <a:srgbClr val="C00000"/>
                </a:solidFill>
              </a:rPr>
              <a:t>ALS Questionnaires and Scales</a:t>
            </a:r>
            <a:endParaRPr lang="en-SI" dirty="0">
              <a:solidFill>
                <a:srgbClr val="C00000"/>
              </a:solidFill>
            </a:endParaRPr>
          </a:p>
        </p:txBody>
      </p:sp>
      <p:sp>
        <p:nvSpPr>
          <p:cNvPr id="3" name="Content Placeholder 2">
            <a:extLst>
              <a:ext uri="{FF2B5EF4-FFF2-40B4-BE49-F238E27FC236}">
                <a16:creationId xmlns:a16="http://schemas.microsoft.com/office/drawing/2014/main" id="{BCEE9090-9B08-AFAC-6F6D-6BA377AC99B2}"/>
              </a:ext>
            </a:extLst>
          </p:cNvPr>
          <p:cNvSpPr>
            <a:spLocks noGrp="1"/>
          </p:cNvSpPr>
          <p:nvPr>
            <p:ph idx="1"/>
          </p:nvPr>
        </p:nvSpPr>
        <p:spPr>
          <a:xfrm>
            <a:off x="838200" y="904875"/>
            <a:ext cx="10913533" cy="5587999"/>
          </a:xfrm>
        </p:spPr>
        <p:txBody>
          <a:bodyPr>
            <a:normAutofit/>
          </a:bodyPr>
          <a:lstStyle/>
          <a:p>
            <a:pPr marL="0" indent="0">
              <a:buNone/>
            </a:pPr>
            <a:r>
              <a:rPr lang="en-GB" b="1" dirty="0"/>
              <a:t>2. Quality of Life</a:t>
            </a:r>
          </a:p>
          <a:p>
            <a:pPr>
              <a:buFont typeface="Arial" panose="020B0604020202020204" pitchFamily="34" charset="0"/>
              <a:buChar char="•"/>
            </a:pPr>
            <a:r>
              <a:rPr lang="en-GB" dirty="0"/>
              <a:t>ALS Assessment Questionnaire (ALSAQ-40)</a:t>
            </a:r>
          </a:p>
          <a:p>
            <a:pPr>
              <a:buFont typeface="Arial" panose="020B0604020202020204" pitchFamily="34" charset="0"/>
              <a:buChar char="•"/>
            </a:pPr>
            <a:r>
              <a:rPr lang="en-GB" dirty="0"/>
              <a:t>McGill Quality of Life Questionnaire (MQOL)</a:t>
            </a:r>
          </a:p>
          <a:p>
            <a:pPr>
              <a:buFont typeface="Arial" panose="020B0604020202020204" pitchFamily="34" charset="0"/>
              <a:buChar char="•"/>
            </a:pPr>
            <a:r>
              <a:rPr lang="en-GB" dirty="0"/>
              <a:t>ALS Health State Scale</a:t>
            </a:r>
          </a:p>
          <a:p>
            <a:pPr marL="457200" lvl="1" indent="0">
              <a:buNone/>
            </a:pPr>
            <a:endParaRPr lang="en-GB" dirty="0"/>
          </a:p>
          <a:p>
            <a:pPr marL="457200" lvl="1" indent="0">
              <a:buNone/>
            </a:pPr>
            <a:endParaRPr lang="en-GB" dirty="0"/>
          </a:p>
          <a:p>
            <a:pPr marL="0" indent="0">
              <a:buNone/>
            </a:pPr>
            <a:r>
              <a:rPr lang="en-GB" dirty="0"/>
              <a:t>3. </a:t>
            </a:r>
            <a:r>
              <a:rPr lang="en-GB" b="1" dirty="0"/>
              <a:t>Cognitive and </a:t>
            </a:r>
            <a:r>
              <a:rPr lang="en-GB" b="1" dirty="0" err="1"/>
              <a:t>Behavioral</a:t>
            </a:r>
            <a:r>
              <a:rPr lang="en-GB" b="1" dirty="0"/>
              <a:t> Assessment</a:t>
            </a:r>
          </a:p>
          <a:p>
            <a:pPr>
              <a:buFont typeface="Arial" panose="020B0604020202020204" pitchFamily="34" charset="0"/>
              <a:buChar char="•"/>
            </a:pPr>
            <a:r>
              <a:rPr lang="en-GB" dirty="0"/>
              <a:t>ALS Cognitive </a:t>
            </a:r>
            <a:r>
              <a:rPr lang="en-GB" dirty="0" err="1"/>
              <a:t>Behavioral</a:t>
            </a:r>
            <a:r>
              <a:rPr lang="en-GB" dirty="0"/>
              <a:t> Screen (ALS-CBS)</a:t>
            </a:r>
          </a:p>
          <a:p>
            <a:pPr marL="742950" lvl="1" indent="-285750">
              <a:buFont typeface="Arial" panose="020B0604020202020204" pitchFamily="34" charset="0"/>
              <a:buChar char="•"/>
            </a:pPr>
            <a:r>
              <a:rPr lang="en-GB" dirty="0"/>
              <a:t>Screens for cognitive impairments and </a:t>
            </a:r>
            <a:r>
              <a:rPr lang="en-GB" dirty="0" err="1"/>
              <a:t>behavioral</a:t>
            </a:r>
            <a:r>
              <a:rPr lang="en-GB" dirty="0"/>
              <a:t> changes in ALS patients.</a:t>
            </a:r>
          </a:p>
          <a:p>
            <a:pPr>
              <a:buFont typeface="Arial" panose="020B0604020202020204" pitchFamily="34" charset="0"/>
              <a:buChar char="•"/>
            </a:pPr>
            <a:r>
              <a:rPr lang="en-GB" dirty="0"/>
              <a:t>ALS-Depression-Inventory (ADI-12)</a:t>
            </a:r>
          </a:p>
          <a:p>
            <a:pPr marL="742950" lvl="1" indent="-285750">
              <a:buFont typeface="Arial" panose="020B0604020202020204" pitchFamily="34" charset="0"/>
              <a:buChar char="•"/>
            </a:pPr>
            <a:r>
              <a:rPr lang="en-GB" dirty="0"/>
              <a:t>Specifically designed to assess depressive symptoms in ALS patients.</a:t>
            </a:r>
          </a:p>
          <a:p>
            <a:pPr marL="457200" lvl="1" indent="0">
              <a:buNone/>
            </a:pPr>
            <a:endParaRPr lang="en-GB" dirty="0"/>
          </a:p>
          <a:p>
            <a:pPr marL="742950" lvl="1" indent="-285750">
              <a:buFont typeface="Arial" panose="020B0604020202020204" pitchFamily="34" charset="0"/>
              <a:buChar char="•"/>
            </a:pPr>
            <a:endParaRPr lang="en-GB" dirty="0"/>
          </a:p>
          <a:p>
            <a:endParaRPr lang="en-SI" dirty="0"/>
          </a:p>
        </p:txBody>
      </p:sp>
    </p:spTree>
    <p:extLst>
      <p:ext uri="{BB962C8B-B14F-4D97-AF65-F5344CB8AC3E}">
        <p14:creationId xmlns:p14="http://schemas.microsoft.com/office/powerpoint/2010/main" val="341974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7D48-AB7E-77FA-FD10-96D756C0B9FD}"/>
              </a:ext>
            </a:extLst>
          </p:cNvPr>
          <p:cNvSpPr>
            <a:spLocks noGrp="1"/>
          </p:cNvSpPr>
          <p:nvPr>
            <p:ph type="title"/>
          </p:nvPr>
        </p:nvSpPr>
        <p:spPr>
          <a:xfrm>
            <a:off x="838200" y="365126"/>
            <a:ext cx="10515600" cy="718608"/>
          </a:xfrm>
        </p:spPr>
        <p:txBody>
          <a:bodyPr/>
          <a:lstStyle/>
          <a:p>
            <a:pPr algn="ctr"/>
            <a:r>
              <a:rPr lang="en-GB" dirty="0">
                <a:solidFill>
                  <a:srgbClr val="C00000"/>
                </a:solidFill>
              </a:rPr>
              <a:t>ALS Questionnaires and Scales</a:t>
            </a:r>
            <a:endParaRPr lang="en-SI" dirty="0">
              <a:solidFill>
                <a:srgbClr val="C00000"/>
              </a:solidFill>
            </a:endParaRPr>
          </a:p>
        </p:txBody>
      </p:sp>
      <p:sp>
        <p:nvSpPr>
          <p:cNvPr id="3" name="Content Placeholder 2">
            <a:extLst>
              <a:ext uri="{FF2B5EF4-FFF2-40B4-BE49-F238E27FC236}">
                <a16:creationId xmlns:a16="http://schemas.microsoft.com/office/drawing/2014/main" id="{BCEE9090-9B08-AFAC-6F6D-6BA377AC99B2}"/>
              </a:ext>
            </a:extLst>
          </p:cNvPr>
          <p:cNvSpPr>
            <a:spLocks noGrp="1"/>
          </p:cNvSpPr>
          <p:nvPr>
            <p:ph idx="1"/>
          </p:nvPr>
        </p:nvSpPr>
        <p:spPr>
          <a:xfrm>
            <a:off x="474134" y="626533"/>
            <a:ext cx="11717866" cy="5604933"/>
          </a:xfrm>
        </p:spPr>
        <p:txBody>
          <a:bodyPr>
            <a:normAutofit lnSpcReduction="10000"/>
          </a:bodyPr>
          <a:lstStyle/>
          <a:p>
            <a:pPr marL="0" indent="0">
              <a:buNone/>
            </a:pPr>
            <a:endParaRPr lang="en-GB" dirty="0"/>
          </a:p>
          <a:p>
            <a:pPr marL="0" indent="0">
              <a:buNone/>
            </a:pPr>
            <a:r>
              <a:rPr lang="en-GB" dirty="0"/>
              <a:t>4. </a:t>
            </a:r>
            <a:r>
              <a:rPr lang="en-GB" b="1" dirty="0"/>
              <a:t>Bulbar Dysfunction</a:t>
            </a:r>
          </a:p>
          <a:p>
            <a:pPr>
              <a:buFont typeface="Arial" panose="020B0604020202020204" pitchFamily="34" charset="0"/>
              <a:buChar char="•"/>
            </a:pPr>
            <a:r>
              <a:rPr lang="en-GB" dirty="0"/>
              <a:t>Penn State Screening Questionnaire for Bulbar Dysfunction (PSSQ)</a:t>
            </a:r>
          </a:p>
          <a:p>
            <a:pPr marL="742950" lvl="1" indent="-285750">
              <a:buFont typeface="Arial" panose="020B0604020202020204" pitchFamily="34" charset="0"/>
              <a:buChar char="•"/>
            </a:pPr>
            <a:r>
              <a:rPr lang="en-GB" dirty="0"/>
              <a:t>Focuses on speech and swallowing difficulties, key indicators of bulbar involvement in ALS.</a:t>
            </a:r>
          </a:p>
          <a:p>
            <a:pPr marL="457200" lvl="1" indent="0">
              <a:buNone/>
            </a:pPr>
            <a:endParaRPr lang="en-GB" dirty="0"/>
          </a:p>
          <a:p>
            <a:pPr marL="0" indent="0">
              <a:buNone/>
            </a:pPr>
            <a:r>
              <a:rPr lang="en-GB" dirty="0"/>
              <a:t>5. </a:t>
            </a:r>
            <a:r>
              <a:rPr lang="en-GB" b="1" dirty="0"/>
              <a:t>Pain and Psychological Well-being</a:t>
            </a:r>
          </a:p>
          <a:p>
            <a:pPr>
              <a:buFont typeface="Arial" panose="020B0604020202020204" pitchFamily="34" charset="0"/>
              <a:buChar char="•"/>
            </a:pPr>
            <a:r>
              <a:rPr lang="en-GB" dirty="0"/>
              <a:t>Brief Pain Inventory (BPI)</a:t>
            </a:r>
          </a:p>
          <a:p>
            <a:pPr marL="742950" lvl="1" indent="-285750">
              <a:buFont typeface="Arial" panose="020B0604020202020204" pitchFamily="34" charset="0"/>
              <a:buChar char="•"/>
            </a:pPr>
            <a:r>
              <a:rPr lang="en-GB" dirty="0"/>
              <a:t>Assesses pain severity and its impact on daily life.</a:t>
            </a:r>
          </a:p>
          <a:p>
            <a:pPr>
              <a:buFont typeface="Arial" panose="020B0604020202020204" pitchFamily="34" charset="0"/>
              <a:buChar char="•"/>
            </a:pPr>
            <a:r>
              <a:rPr lang="en-GB" dirty="0"/>
              <a:t>Hospital Anxiety and Depression Scale (HADS)</a:t>
            </a:r>
          </a:p>
          <a:p>
            <a:pPr marL="742950" lvl="1" indent="-285750">
              <a:buFont typeface="Arial" panose="020B0604020202020204" pitchFamily="34" charset="0"/>
              <a:buChar char="•"/>
            </a:pPr>
            <a:r>
              <a:rPr lang="en-GB" dirty="0"/>
              <a:t>Screens for anxiety and depression, particularly relevant in ALS.</a:t>
            </a:r>
          </a:p>
          <a:p>
            <a:pPr>
              <a:buFont typeface="Arial" panose="020B0604020202020204" pitchFamily="34" charset="0"/>
              <a:buChar char="•"/>
            </a:pPr>
            <a:r>
              <a:rPr lang="en-GB" dirty="0"/>
              <a:t>Beck Depression Inventory (BDI)</a:t>
            </a:r>
          </a:p>
          <a:p>
            <a:pPr marL="742950" lvl="1" indent="-285750">
              <a:buFont typeface="Arial" panose="020B0604020202020204" pitchFamily="34" charset="0"/>
              <a:buChar char="•"/>
            </a:pPr>
            <a:r>
              <a:rPr lang="en-GB" dirty="0"/>
              <a:t>Measures the severity of depressive symptoms.</a:t>
            </a:r>
          </a:p>
          <a:p>
            <a:endParaRPr lang="en-SI" dirty="0"/>
          </a:p>
        </p:txBody>
      </p:sp>
    </p:spTree>
    <p:extLst>
      <p:ext uri="{BB962C8B-B14F-4D97-AF65-F5344CB8AC3E}">
        <p14:creationId xmlns:p14="http://schemas.microsoft.com/office/powerpoint/2010/main" val="133191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38B6-0672-DAFA-FBF8-613E0D3126BF}"/>
              </a:ext>
            </a:extLst>
          </p:cNvPr>
          <p:cNvSpPr>
            <a:spLocks noGrp="1"/>
          </p:cNvSpPr>
          <p:nvPr>
            <p:ph type="title"/>
          </p:nvPr>
        </p:nvSpPr>
        <p:spPr/>
        <p:txBody>
          <a:bodyPr>
            <a:normAutofit/>
          </a:bodyPr>
          <a:lstStyle/>
          <a:p>
            <a:pPr algn="ctr"/>
            <a:r>
              <a:rPr lang="en-GB" dirty="0">
                <a:solidFill>
                  <a:srgbClr val="C00000"/>
                </a:solidFill>
              </a:rPr>
              <a:t>ALS Functional Rating Scale-Revised (ALSFRS-R)</a:t>
            </a:r>
            <a:endParaRPr lang="en-SI" dirty="0">
              <a:solidFill>
                <a:srgbClr val="C00000"/>
              </a:solidFill>
            </a:endParaRPr>
          </a:p>
        </p:txBody>
      </p:sp>
      <p:sp>
        <p:nvSpPr>
          <p:cNvPr id="3" name="Content Placeholder 2">
            <a:extLst>
              <a:ext uri="{FF2B5EF4-FFF2-40B4-BE49-F238E27FC236}">
                <a16:creationId xmlns:a16="http://schemas.microsoft.com/office/drawing/2014/main" id="{70DC47B7-3939-B809-AEAD-74F4E3E2D802}"/>
              </a:ext>
            </a:extLst>
          </p:cNvPr>
          <p:cNvSpPr>
            <a:spLocks noGrp="1"/>
          </p:cNvSpPr>
          <p:nvPr>
            <p:ph idx="1"/>
          </p:nvPr>
        </p:nvSpPr>
        <p:spPr>
          <a:xfrm>
            <a:off x="838200" y="1253331"/>
            <a:ext cx="10515600" cy="4351338"/>
          </a:xfrm>
        </p:spPr>
        <p:txBody>
          <a:bodyPr>
            <a:normAutofit fontScale="92500" lnSpcReduction="10000"/>
          </a:bodyPr>
          <a:lstStyle/>
          <a:p>
            <a:pPr>
              <a:buFont typeface="Arial" panose="020B0604020202020204" pitchFamily="34" charset="0"/>
              <a:buChar char="•"/>
            </a:pPr>
            <a:r>
              <a:rPr lang="en-GB" b="1" dirty="0"/>
              <a:t>What It Measures</a:t>
            </a:r>
            <a:r>
              <a:rPr lang="en-GB" dirty="0"/>
              <a:t>:</a:t>
            </a:r>
          </a:p>
          <a:p>
            <a:pPr marL="742950" lvl="1" indent="-285750">
              <a:buFont typeface="Arial" panose="020B0604020202020204" pitchFamily="34" charset="0"/>
              <a:buChar char="•"/>
            </a:pPr>
            <a:r>
              <a:rPr lang="en-GB" dirty="0"/>
              <a:t>ALSFRS-R assesses functional abilities in ALS patients, focusing on daily activities that reflect disease progression.</a:t>
            </a:r>
          </a:p>
          <a:p>
            <a:pPr>
              <a:buFont typeface="Arial" panose="020B0604020202020204" pitchFamily="34" charset="0"/>
              <a:buChar char="•"/>
            </a:pPr>
            <a:r>
              <a:rPr lang="en-GB" b="1" dirty="0"/>
              <a:t>Items/Domains</a:t>
            </a:r>
            <a:r>
              <a:rPr lang="en-GB" dirty="0"/>
              <a:t>:</a:t>
            </a:r>
          </a:p>
          <a:p>
            <a:pPr marL="742950" lvl="1" indent="-285750">
              <a:buFont typeface="Arial" panose="020B0604020202020204" pitchFamily="34" charset="0"/>
              <a:buChar char="•"/>
            </a:pPr>
            <a:r>
              <a:rPr lang="en-GB" dirty="0"/>
              <a:t>The scale consists of 12 items divided into four domains: bulbar function, fine motor function, gross motor function, and respiratory function.</a:t>
            </a:r>
          </a:p>
          <a:p>
            <a:pPr>
              <a:buFont typeface="Arial" panose="020B0604020202020204" pitchFamily="34" charset="0"/>
              <a:buChar char="•"/>
            </a:pPr>
            <a:r>
              <a:rPr lang="en-GB" b="1" dirty="0"/>
              <a:t>Administration</a:t>
            </a:r>
            <a:r>
              <a:rPr lang="en-GB" dirty="0"/>
              <a:t>:</a:t>
            </a:r>
          </a:p>
          <a:p>
            <a:pPr marL="742950" lvl="1" indent="-285750">
              <a:buFont typeface="Arial" panose="020B0604020202020204" pitchFamily="34" charset="0"/>
              <a:buChar char="•"/>
            </a:pPr>
            <a:r>
              <a:rPr lang="en-GB" dirty="0"/>
              <a:t>The ALSFRS-R is administered either through patient self-report or by a clinician during a routine visit.</a:t>
            </a:r>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dirty="0"/>
              <a:t>Each item is scored from 0 (no ability) to 4 (normal ability), with a total score ranging from 0 to 48. Lower scores indicate greater disability.</a:t>
            </a:r>
          </a:p>
          <a:p>
            <a:endParaRPr lang="en-SI" dirty="0"/>
          </a:p>
        </p:txBody>
      </p:sp>
    </p:spTree>
    <p:extLst>
      <p:ext uri="{BB962C8B-B14F-4D97-AF65-F5344CB8AC3E}">
        <p14:creationId xmlns:p14="http://schemas.microsoft.com/office/powerpoint/2010/main" val="342075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5FAD-08D9-9164-DB0B-0E189155FABC}"/>
              </a:ext>
            </a:extLst>
          </p:cNvPr>
          <p:cNvSpPr>
            <a:spLocks noGrp="1"/>
          </p:cNvSpPr>
          <p:nvPr>
            <p:ph type="title"/>
          </p:nvPr>
        </p:nvSpPr>
        <p:spPr/>
        <p:txBody>
          <a:bodyPr/>
          <a:lstStyle/>
          <a:p>
            <a:pPr algn="ctr"/>
            <a:r>
              <a:rPr lang="en-GB" dirty="0">
                <a:solidFill>
                  <a:srgbClr val="C00000"/>
                </a:solidFill>
              </a:rPr>
              <a:t>ALSFRS-R - Example Item and Scoring</a:t>
            </a:r>
            <a:br>
              <a:rPr lang="en-GB" b="1" dirty="0"/>
            </a:br>
            <a:endParaRPr lang="en-SI" dirty="0"/>
          </a:p>
        </p:txBody>
      </p:sp>
      <p:sp>
        <p:nvSpPr>
          <p:cNvPr id="3" name="Content Placeholder 2">
            <a:extLst>
              <a:ext uri="{FF2B5EF4-FFF2-40B4-BE49-F238E27FC236}">
                <a16:creationId xmlns:a16="http://schemas.microsoft.com/office/drawing/2014/main" id="{9EFBEC00-A953-1206-F52D-C0E82D9DB06A}"/>
              </a:ext>
            </a:extLst>
          </p:cNvPr>
          <p:cNvSpPr>
            <a:spLocks noGrp="1"/>
          </p:cNvSpPr>
          <p:nvPr>
            <p:ph idx="1"/>
          </p:nvPr>
        </p:nvSpPr>
        <p:spPr/>
        <p:txBody>
          <a:bodyPr/>
          <a:lstStyle/>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"Speech" - How do you rate your ability to speak clearly?</a:t>
            </a:r>
          </a:p>
          <a:p>
            <a:pPr marL="742950" lvl="1" indent="-285750">
              <a:buFont typeface="Arial" panose="020B0604020202020204" pitchFamily="34" charset="0"/>
              <a:buChar char="•"/>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4</a:t>
            </a:r>
            <a:r>
              <a:rPr lang="en-GB" dirty="0"/>
              <a:t>: Normal speech.</a:t>
            </a:r>
          </a:p>
          <a:p>
            <a:pPr marL="742950" lvl="1" indent="-285750">
              <a:buFont typeface="Arial" panose="020B0604020202020204" pitchFamily="34" charset="0"/>
              <a:buChar char="•"/>
            </a:pPr>
            <a:r>
              <a:rPr lang="en-GB" b="1" dirty="0"/>
              <a:t>3</a:t>
            </a:r>
            <a:r>
              <a:rPr lang="en-GB" dirty="0"/>
              <a:t>: Detectable speech changes.</a:t>
            </a:r>
          </a:p>
          <a:p>
            <a:pPr marL="742950" lvl="1" indent="-285750">
              <a:buFont typeface="Arial" panose="020B0604020202020204" pitchFamily="34" charset="0"/>
              <a:buChar char="•"/>
            </a:pPr>
            <a:r>
              <a:rPr lang="en-GB" b="1" dirty="0"/>
              <a:t>2</a:t>
            </a:r>
            <a:r>
              <a:rPr lang="en-GB" dirty="0"/>
              <a:t>: Intelligible with repeating.</a:t>
            </a:r>
          </a:p>
          <a:p>
            <a:pPr marL="742950" lvl="1" indent="-285750">
              <a:buFont typeface="Arial" panose="020B0604020202020204" pitchFamily="34" charset="0"/>
              <a:buChar char="•"/>
            </a:pPr>
            <a:r>
              <a:rPr lang="en-GB" b="1" dirty="0"/>
              <a:t>1</a:t>
            </a:r>
            <a:r>
              <a:rPr lang="en-GB" dirty="0"/>
              <a:t>: Speech combined with non-verbal communication.</a:t>
            </a:r>
          </a:p>
          <a:p>
            <a:pPr marL="742950" lvl="1" indent="-285750">
              <a:buFont typeface="Arial" panose="020B0604020202020204" pitchFamily="34" charset="0"/>
              <a:buChar char="•"/>
            </a:pPr>
            <a:r>
              <a:rPr lang="en-GB" b="1" dirty="0"/>
              <a:t>0</a:t>
            </a:r>
            <a:r>
              <a:rPr lang="en-GB" dirty="0"/>
              <a:t>: Loss of useful speech.</a:t>
            </a:r>
          </a:p>
          <a:p>
            <a:endParaRPr lang="en-SI" dirty="0"/>
          </a:p>
        </p:txBody>
      </p:sp>
    </p:spTree>
    <p:extLst>
      <p:ext uri="{BB962C8B-B14F-4D97-AF65-F5344CB8AC3E}">
        <p14:creationId xmlns:p14="http://schemas.microsoft.com/office/powerpoint/2010/main" val="83077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C170-2432-7734-009D-95AE3E860762}"/>
              </a:ext>
            </a:extLst>
          </p:cNvPr>
          <p:cNvSpPr>
            <a:spLocks noGrp="1"/>
          </p:cNvSpPr>
          <p:nvPr>
            <p:ph type="title"/>
          </p:nvPr>
        </p:nvSpPr>
        <p:spPr>
          <a:xfrm>
            <a:off x="838200" y="134937"/>
            <a:ext cx="10515600" cy="1325563"/>
          </a:xfrm>
        </p:spPr>
        <p:txBody>
          <a:bodyPr/>
          <a:lstStyle/>
          <a:p>
            <a:pPr algn="ctr"/>
            <a:r>
              <a:rPr lang="en-GB" dirty="0">
                <a:solidFill>
                  <a:srgbClr val="C00000"/>
                </a:solidFill>
              </a:rPr>
              <a:t>Appel ALS Rating Scale (AALS)</a:t>
            </a:r>
            <a:endParaRPr lang="en-SI" dirty="0">
              <a:solidFill>
                <a:srgbClr val="C00000"/>
              </a:solidFill>
            </a:endParaRPr>
          </a:p>
        </p:txBody>
      </p:sp>
      <p:sp>
        <p:nvSpPr>
          <p:cNvPr id="3" name="Content Placeholder 2">
            <a:extLst>
              <a:ext uri="{FF2B5EF4-FFF2-40B4-BE49-F238E27FC236}">
                <a16:creationId xmlns:a16="http://schemas.microsoft.com/office/drawing/2014/main" id="{BB4D5C32-6D61-B92D-615F-6093F25A1C6B}"/>
              </a:ext>
            </a:extLst>
          </p:cNvPr>
          <p:cNvSpPr>
            <a:spLocks noGrp="1"/>
          </p:cNvSpPr>
          <p:nvPr>
            <p:ph idx="1"/>
          </p:nvPr>
        </p:nvSpPr>
        <p:spPr>
          <a:xfrm>
            <a:off x="604345" y="1082127"/>
            <a:ext cx="10515600" cy="5032375"/>
          </a:xfrm>
        </p:spPr>
        <p:txBody>
          <a:bodyPr>
            <a:normAutofit fontScale="77500" lnSpcReduction="20000"/>
          </a:bodyPr>
          <a:lstStyle/>
          <a:p>
            <a:pPr marL="0" indent="0">
              <a:buNone/>
            </a:pPr>
            <a:r>
              <a:rPr lang="en-GB" b="1" dirty="0"/>
              <a:t>What It Measures:</a:t>
            </a:r>
            <a:endParaRPr lang="en-GB" dirty="0"/>
          </a:p>
          <a:p>
            <a:pPr>
              <a:buFont typeface="Arial" panose="020B0604020202020204" pitchFamily="34" charset="0"/>
              <a:buChar char="•"/>
            </a:pPr>
            <a:r>
              <a:rPr lang="en-GB" dirty="0"/>
              <a:t>The AALS is designed to assess the severity and progression of Amyotrophic Lateral Sclerosis (ALS) by evaluating various functional abilities and physical symptoms.</a:t>
            </a:r>
          </a:p>
          <a:p>
            <a:pPr marL="0" indent="0">
              <a:buNone/>
            </a:pPr>
            <a:r>
              <a:rPr lang="en-GB" b="1" dirty="0"/>
              <a:t>Items/Domains:</a:t>
            </a:r>
            <a:endParaRPr lang="en-GB" dirty="0"/>
          </a:p>
          <a:p>
            <a:pPr>
              <a:buFont typeface="Arial" panose="020B0604020202020204" pitchFamily="34" charset="0"/>
              <a:buChar char="•"/>
            </a:pPr>
            <a:r>
              <a:rPr lang="en-GB" dirty="0"/>
              <a:t>The AALS includes assessments of muscle strength, respiratory function, swallowing ability, speech clarity, and fine and gross motor skills.</a:t>
            </a:r>
          </a:p>
          <a:p>
            <a:pPr marL="0" indent="0">
              <a:buNone/>
            </a:pPr>
            <a:r>
              <a:rPr lang="en-GB" b="1" dirty="0"/>
              <a:t>Administration:</a:t>
            </a:r>
            <a:endParaRPr lang="en-GB" dirty="0"/>
          </a:p>
          <a:p>
            <a:pPr>
              <a:buFont typeface="Arial" panose="020B0604020202020204" pitchFamily="34" charset="0"/>
              <a:buChar char="•"/>
            </a:pPr>
            <a:r>
              <a:rPr lang="en-GB" dirty="0"/>
              <a:t>The AALS is administered by a trained healthcare professional, often in a clinical setting. It involves both patient self-reporting and objective evaluations conducted by the clinician. The process typically takes around 30-45 minutes, depending on the patient's condition and cooperation.</a:t>
            </a:r>
          </a:p>
          <a:p>
            <a:pPr marL="0" indent="0">
              <a:buNone/>
            </a:pPr>
            <a:r>
              <a:rPr lang="en-GB" b="1" dirty="0"/>
              <a:t>Scoring:</a:t>
            </a:r>
            <a:endParaRPr lang="en-GB" dirty="0"/>
          </a:p>
          <a:p>
            <a:pPr>
              <a:buFont typeface="Arial" panose="020B0604020202020204" pitchFamily="34" charset="0"/>
              <a:buChar char="•"/>
            </a:pPr>
            <a:r>
              <a:rPr lang="en-GB" dirty="0"/>
              <a:t>Each domain is scored based on specific criteria, usually on a scale from 0 (normal) to higher numbers indicating increasing severity of symptoms. The total score is calculated by summing the scores of all items, with a higher total score reflecting greater impairment and disease progression. Regular monitoring using AALS helps in tracking disease progression over time and adjusting treatment plans.</a:t>
            </a:r>
          </a:p>
          <a:p>
            <a:endParaRPr lang="en-SI" dirty="0"/>
          </a:p>
        </p:txBody>
      </p:sp>
    </p:spTree>
    <p:extLst>
      <p:ext uri="{BB962C8B-B14F-4D97-AF65-F5344CB8AC3E}">
        <p14:creationId xmlns:p14="http://schemas.microsoft.com/office/powerpoint/2010/main" val="224053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C26B-DD6A-994E-0D6A-7A048783E6B8}"/>
              </a:ext>
            </a:extLst>
          </p:cNvPr>
          <p:cNvSpPr>
            <a:spLocks noGrp="1"/>
          </p:cNvSpPr>
          <p:nvPr>
            <p:ph type="title"/>
          </p:nvPr>
        </p:nvSpPr>
        <p:spPr>
          <a:xfrm>
            <a:off x="265043" y="365125"/>
            <a:ext cx="11926957" cy="1325563"/>
          </a:xfrm>
        </p:spPr>
        <p:txBody>
          <a:bodyPr>
            <a:normAutofit/>
          </a:bodyPr>
          <a:lstStyle/>
          <a:p>
            <a:r>
              <a:rPr lang="en-GB" sz="4000" dirty="0">
                <a:solidFill>
                  <a:srgbClr val="C00000"/>
                </a:solidFill>
              </a:rPr>
              <a:t>Appel ALS Rating Scale (AALS) - Example Item &amp; Scoring</a:t>
            </a:r>
            <a:endParaRPr lang="en-SI" sz="4000" dirty="0"/>
          </a:p>
        </p:txBody>
      </p:sp>
      <p:sp>
        <p:nvSpPr>
          <p:cNvPr id="3" name="Content Placeholder 2">
            <a:extLst>
              <a:ext uri="{FF2B5EF4-FFF2-40B4-BE49-F238E27FC236}">
                <a16:creationId xmlns:a16="http://schemas.microsoft.com/office/drawing/2014/main" id="{9196CFA4-E7ED-708C-51D9-E338AFD277FC}"/>
              </a:ext>
            </a:extLst>
          </p:cNvPr>
          <p:cNvSpPr>
            <a:spLocks noGrp="1"/>
          </p:cNvSpPr>
          <p:nvPr>
            <p:ph idx="1"/>
          </p:nvPr>
        </p:nvSpPr>
        <p:spPr>
          <a:xfrm>
            <a:off x="838200" y="1825624"/>
            <a:ext cx="10515600" cy="4879975"/>
          </a:xfrm>
        </p:spPr>
        <p:txBody>
          <a:bodyPr>
            <a:normAutofit fontScale="85000" lnSpcReduction="20000"/>
          </a:bodyPr>
          <a:lstStyle/>
          <a:p>
            <a:pPr marL="0" indent="0">
              <a:buNone/>
            </a:pPr>
            <a:r>
              <a:rPr lang="en-GB" b="1" dirty="0"/>
              <a:t>Item: Speech Assessment</a:t>
            </a:r>
            <a:endParaRPr lang="en-GB" dirty="0"/>
          </a:p>
          <a:p>
            <a:pPr>
              <a:buFont typeface="Arial" panose="020B0604020202020204" pitchFamily="34" charset="0"/>
              <a:buChar char="•"/>
            </a:pPr>
            <a:r>
              <a:rPr lang="en-GB" b="1" dirty="0"/>
              <a:t>Question:</a:t>
            </a:r>
            <a:r>
              <a:rPr lang="en-GB" dirty="0"/>
              <a:t> "In the past week, how would you rate your ability to speak clearly and be understood?”</a:t>
            </a:r>
          </a:p>
          <a:p>
            <a:pPr>
              <a:buFont typeface="Arial" panose="020B0604020202020204" pitchFamily="34" charset="0"/>
              <a:buChar char="•"/>
            </a:pPr>
            <a:endParaRPr lang="en-GB" dirty="0"/>
          </a:p>
          <a:p>
            <a:pPr marL="0" indent="0">
              <a:buNone/>
            </a:pPr>
            <a:r>
              <a:rPr lang="en-GB" b="1" dirty="0"/>
              <a:t>Scoring:</a:t>
            </a:r>
          </a:p>
          <a:p>
            <a:pPr marL="0" indent="0">
              <a:buNone/>
            </a:pPr>
            <a:r>
              <a:rPr lang="en-GB" dirty="0"/>
              <a:t>Normal speech (Score: 0)</a:t>
            </a:r>
          </a:p>
          <a:p>
            <a:pPr marL="457200" lvl="1" indent="0">
              <a:buNone/>
            </a:pPr>
            <a:r>
              <a:rPr lang="en-GB" dirty="0"/>
              <a:t>No difficulty with speech; clearly understandable.</a:t>
            </a:r>
          </a:p>
          <a:p>
            <a:pPr marL="0" indent="0">
              <a:buNone/>
            </a:pPr>
            <a:r>
              <a:rPr lang="en-GB" dirty="0"/>
              <a:t>Mildly slurred speech (Score: 1)</a:t>
            </a:r>
          </a:p>
          <a:p>
            <a:pPr marL="457200" lvl="1" indent="0">
              <a:buNone/>
            </a:pPr>
            <a:r>
              <a:rPr lang="en-GB" dirty="0"/>
              <a:t>Speech slightly slurred but generally understandable without much effort.</a:t>
            </a:r>
          </a:p>
          <a:p>
            <a:pPr marL="0" indent="0">
              <a:buNone/>
            </a:pPr>
            <a:r>
              <a:rPr lang="en-GB" dirty="0"/>
              <a:t>Moderately slurred speech (Score: 2)</a:t>
            </a:r>
          </a:p>
          <a:p>
            <a:pPr marL="457200" lvl="1" indent="0">
              <a:buNone/>
            </a:pPr>
            <a:r>
              <a:rPr lang="en-GB" dirty="0"/>
              <a:t> Speech is slurred; listeners often need to ask for clarification or repeat.</a:t>
            </a:r>
          </a:p>
          <a:p>
            <a:pPr marL="0" indent="0">
              <a:buNone/>
            </a:pPr>
            <a:r>
              <a:rPr lang="en-GB" dirty="0"/>
              <a:t>Severely slurred speech (Score: 3)</a:t>
            </a:r>
          </a:p>
          <a:p>
            <a:pPr marL="457200" lvl="1" indent="0">
              <a:buNone/>
            </a:pPr>
            <a:r>
              <a:rPr lang="en-GB" dirty="0"/>
              <a:t> Speech is severely slurred; communication is very difficult, requiring alternative methods (e.g., writing, gestures).</a:t>
            </a:r>
          </a:p>
          <a:p>
            <a:endParaRPr lang="en-SI" dirty="0"/>
          </a:p>
        </p:txBody>
      </p:sp>
    </p:spTree>
    <p:extLst>
      <p:ext uri="{BB962C8B-B14F-4D97-AF65-F5344CB8AC3E}">
        <p14:creationId xmlns:p14="http://schemas.microsoft.com/office/powerpoint/2010/main" val="60636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E5ED-CE53-D3B4-33F2-735694F60B27}"/>
              </a:ext>
            </a:extLst>
          </p:cNvPr>
          <p:cNvSpPr>
            <a:spLocks noGrp="1"/>
          </p:cNvSpPr>
          <p:nvPr>
            <p:ph type="title"/>
          </p:nvPr>
        </p:nvSpPr>
        <p:spPr>
          <a:xfrm>
            <a:off x="838200" y="0"/>
            <a:ext cx="10515600" cy="1325563"/>
          </a:xfrm>
        </p:spPr>
        <p:txBody>
          <a:bodyPr/>
          <a:lstStyle/>
          <a:p>
            <a:pPr algn="ctr"/>
            <a:r>
              <a:rPr lang="en-GB" dirty="0">
                <a:solidFill>
                  <a:srgbClr val="C00000"/>
                </a:solidFill>
              </a:rPr>
              <a:t>Norris Scale </a:t>
            </a:r>
            <a:endParaRPr lang="en-SI" dirty="0">
              <a:solidFill>
                <a:srgbClr val="C00000"/>
              </a:solidFill>
            </a:endParaRPr>
          </a:p>
        </p:txBody>
      </p:sp>
      <p:sp>
        <p:nvSpPr>
          <p:cNvPr id="3" name="Content Placeholder 2">
            <a:extLst>
              <a:ext uri="{FF2B5EF4-FFF2-40B4-BE49-F238E27FC236}">
                <a16:creationId xmlns:a16="http://schemas.microsoft.com/office/drawing/2014/main" id="{AB86D103-54CE-58A4-EB78-C083950CDC98}"/>
              </a:ext>
            </a:extLst>
          </p:cNvPr>
          <p:cNvSpPr>
            <a:spLocks noGrp="1"/>
          </p:cNvSpPr>
          <p:nvPr>
            <p:ph idx="1"/>
          </p:nvPr>
        </p:nvSpPr>
        <p:spPr>
          <a:xfrm>
            <a:off x="838200" y="1027906"/>
            <a:ext cx="10515600" cy="5194851"/>
          </a:xfrm>
        </p:spPr>
        <p:txBody>
          <a:bodyPr>
            <a:normAutofit fontScale="70000" lnSpcReduction="20000"/>
          </a:bodyPr>
          <a:lstStyle/>
          <a:p>
            <a:pPr marL="0" indent="0">
              <a:buNone/>
            </a:pPr>
            <a:endParaRPr lang="en-GB" b="1" dirty="0"/>
          </a:p>
          <a:p>
            <a:pPr marL="0" indent="0">
              <a:buNone/>
            </a:pPr>
            <a:r>
              <a:rPr lang="en-GB" b="1" dirty="0"/>
              <a:t>What It Measures:</a:t>
            </a:r>
            <a:endParaRPr lang="en-GB" dirty="0"/>
          </a:p>
          <a:p>
            <a:pPr>
              <a:buFont typeface="Arial" panose="020B0604020202020204" pitchFamily="34" charset="0"/>
              <a:buChar char="•"/>
            </a:pPr>
            <a:r>
              <a:rPr lang="en-GB" dirty="0"/>
              <a:t>The Norris Scale is focused on assessing the impact of ALS on daily functional abilities and quality of life. It evaluates both physical functioning and the patient's ability to perform activities of daily living.</a:t>
            </a:r>
          </a:p>
          <a:p>
            <a:pPr marL="0" indent="0">
              <a:buNone/>
            </a:pPr>
            <a:r>
              <a:rPr lang="en-GB" b="1" dirty="0"/>
              <a:t>Items/Domains:</a:t>
            </a:r>
            <a:endParaRPr lang="en-GB" dirty="0"/>
          </a:p>
          <a:p>
            <a:pPr>
              <a:buFont typeface="Arial" panose="020B0604020202020204" pitchFamily="34" charset="0"/>
              <a:buChar char="•"/>
            </a:pPr>
            <a:r>
              <a:rPr lang="en-GB" dirty="0"/>
              <a:t>The Norris Scale is divided into two primary sections:</a:t>
            </a:r>
          </a:p>
          <a:p>
            <a:pPr marL="742950" lvl="1" indent="-285750">
              <a:buFont typeface="Arial" panose="020B0604020202020204" pitchFamily="34" charset="0"/>
              <a:buChar char="•"/>
            </a:pPr>
            <a:r>
              <a:rPr lang="en-GB" b="1" dirty="0"/>
              <a:t>Functional section:</a:t>
            </a:r>
            <a:r>
              <a:rPr lang="en-GB" dirty="0"/>
              <a:t> Assesses mobility, dexterity, and speech capabilities.</a:t>
            </a:r>
          </a:p>
          <a:p>
            <a:pPr marL="742950" lvl="1" indent="-285750">
              <a:buFont typeface="Arial" panose="020B0604020202020204" pitchFamily="34" charset="0"/>
              <a:buChar char="•"/>
            </a:pPr>
            <a:r>
              <a:rPr lang="en-GB" b="1" dirty="0"/>
              <a:t>Quality of Life section:</a:t>
            </a:r>
            <a:r>
              <a:rPr lang="en-GB" dirty="0"/>
              <a:t> Focuses on how ALS affects the patient’s overall well-being, including psychological and emotional aspects.</a:t>
            </a:r>
          </a:p>
          <a:p>
            <a:pPr marL="0" indent="0">
              <a:buNone/>
            </a:pPr>
            <a:r>
              <a:rPr lang="en-GB" b="1" dirty="0"/>
              <a:t>Administration: </a:t>
            </a:r>
            <a:r>
              <a:rPr lang="en-GB" dirty="0"/>
              <a:t>Administered by healthcare professionals, typically in clinical or home care settings. It involves a combination of self-reporting by the patient and observational assessment by the clinician. The administration time can vary but generally takes around 20-30 minutes.</a:t>
            </a:r>
          </a:p>
          <a:p>
            <a:pPr marL="0" indent="0">
              <a:buNone/>
            </a:pPr>
            <a:r>
              <a:rPr lang="en-GB" b="1" dirty="0"/>
              <a:t>Scoring: </a:t>
            </a:r>
            <a:r>
              <a:rPr lang="en-GB" dirty="0"/>
              <a:t>The scale uses a numerical rating for each item, with higher scores indicating more severe impairment. Scores from each section are combined to provide an overall assessment of the patient’s functional status and quality of life. This comprehensive scoring helps clinicians tailor interventions and track the effectiveness of treatments over time.</a:t>
            </a:r>
          </a:p>
          <a:p>
            <a:endParaRPr lang="en-SI" dirty="0"/>
          </a:p>
        </p:txBody>
      </p:sp>
    </p:spTree>
    <p:extLst>
      <p:ext uri="{BB962C8B-B14F-4D97-AF65-F5344CB8AC3E}">
        <p14:creationId xmlns:p14="http://schemas.microsoft.com/office/powerpoint/2010/main" val="872742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25CA-5E48-6B3A-AE29-B949619742E3}"/>
              </a:ext>
            </a:extLst>
          </p:cNvPr>
          <p:cNvSpPr>
            <a:spLocks noGrp="1"/>
          </p:cNvSpPr>
          <p:nvPr>
            <p:ph type="title"/>
          </p:nvPr>
        </p:nvSpPr>
        <p:spPr>
          <a:xfrm>
            <a:off x="838200" y="165653"/>
            <a:ext cx="10515600" cy="1325563"/>
          </a:xfrm>
        </p:spPr>
        <p:txBody>
          <a:bodyPr/>
          <a:lstStyle/>
          <a:p>
            <a:r>
              <a:rPr lang="en-GB" dirty="0">
                <a:solidFill>
                  <a:srgbClr val="C00000"/>
                </a:solidFill>
              </a:rPr>
              <a:t>Norris Scale - </a:t>
            </a:r>
            <a:r>
              <a:rPr lang="en-GB" sz="4400" dirty="0">
                <a:solidFill>
                  <a:srgbClr val="C00000"/>
                </a:solidFill>
              </a:rPr>
              <a:t>Example Item &amp; Scoring</a:t>
            </a:r>
            <a:endParaRPr lang="en-SI" dirty="0"/>
          </a:p>
        </p:txBody>
      </p:sp>
      <p:sp>
        <p:nvSpPr>
          <p:cNvPr id="3" name="Content Placeholder 2">
            <a:extLst>
              <a:ext uri="{FF2B5EF4-FFF2-40B4-BE49-F238E27FC236}">
                <a16:creationId xmlns:a16="http://schemas.microsoft.com/office/drawing/2014/main" id="{180365B1-0115-7BB4-F210-9C373C00E207}"/>
              </a:ext>
            </a:extLst>
          </p:cNvPr>
          <p:cNvSpPr>
            <a:spLocks noGrp="1"/>
          </p:cNvSpPr>
          <p:nvPr>
            <p:ph idx="1"/>
          </p:nvPr>
        </p:nvSpPr>
        <p:spPr>
          <a:xfrm>
            <a:off x="838200" y="1163472"/>
            <a:ext cx="10515600" cy="4866723"/>
          </a:xfrm>
        </p:spPr>
        <p:txBody>
          <a:bodyPr>
            <a:normAutofit fontScale="92500" lnSpcReduction="20000"/>
          </a:bodyPr>
          <a:lstStyle/>
          <a:p>
            <a:pPr marL="0" indent="0">
              <a:buNone/>
            </a:pPr>
            <a:r>
              <a:rPr lang="en-GB" b="1" dirty="0"/>
              <a:t>Item: Eating and Swallowing Ability</a:t>
            </a:r>
            <a:endParaRPr lang="en-GB" dirty="0"/>
          </a:p>
          <a:p>
            <a:pPr>
              <a:buFont typeface="Arial" panose="020B0604020202020204" pitchFamily="34" charset="0"/>
              <a:buChar char="•"/>
            </a:pPr>
            <a:r>
              <a:rPr lang="en-GB" b="1" dirty="0"/>
              <a:t>Question:</a:t>
            </a:r>
            <a:r>
              <a:rPr lang="en-GB" dirty="0"/>
              <a:t> "In the past week, how would you describe your ability to eat and swallow food?”</a:t>
            </a:r>
          </a:p>
          <a:p>
            <a:pPr marL="0" indent="0">
              <a:buNone/>
            </a:pPr>
            <a:endParaRPr lang="en-GB" dirty="0"/>
          </a:p>
          <a:p>
            <a:pPr marL="0" indent="0">
              <a:buNone/>
            </a:pPr>
            <a:r>
              <a:rPr lang="en-GB" dirty="0"/>
              <a:t>Scoring:</a:t>
            </a:r>
          </a:p>
          <a:p>
            <a:pPr>
              <a:buFont typeface="+mj-lt"/>
              <a:buAutoNum type="arabicPeriod"/>
            </a:pPr>
            <a:r>
              <a:rPr lang="en-GB" dirty="0"/>
              <a:t>Normal (Score: 0)</a:t>
            </a:r>
          </a:p>
          <a:p>
            <a:pPr marL="457200" lvl="1" indent="0">
              <a:buNone/>
            </a:pPr>
            <a:r>
              <a:rPr lang="en-GB" dirty="0"/>
              <a:t>Able to eat and swallow without any difficulty.</a:t>
            </a:r>
          </a:p>
          <a:p>
            <a:pPr>
              <a:buFont typeface="+mj-lt"/>
              <a:buAutoNum type="arabicPeriod"/>
            </a:pPr>
            <a:r>
              <a:rPr lang="en-GB" dirty="0"/>
              <a:t>Mild difficulty (Score: 1)</a:t>
            </a:r>
          </a:p>
          <a:p>
            <a:pPr marL="457200" lvl="1" indent="0">
              <a:buNone/>
            </a:pPr>
            <a:r>
              <a:rPr lang="en-GB" dirty="0"/>
              <a:t>Occasionally chokes or coughs while eating or drinking but manages independently.</a:t>
            </a:r>
          </a:p>
          <a:p>
            <a:pPr>
              <a:buFont typeface="+mj-lt"/>
              <a:buAutoNum type="arabicPeriod"/>
            </a:pPr>
            <a:r>
              <a:rPr lang="en-GB" dirty="0"/>
              <a:t>Moderate difficulty (Score: 2)</a:t>
            </a:r>
          </a:p>
          <a:p>
            <a:pPr marL="457200" lvl="1" indent="0">
              <a:buNone/>
            </a:pPr>
            <a:r>
              <a:rPr lang="en-GB" dirty="0"/>
              <a:t>Requires modification of food texture (e.g., soft foods) and assistance during meals.</a:t>
            </a:r>
          </a:p>
          <a:p>
            <a:pPr>
              <a:buFont typeface="+mj-lt"/>
              <a:buAutoNum type="arabicPeriod"/>
            </a:pPr>
            <a:r>
              <a:rPr lang="en-GB" dirty="0"/>
              <a:t>Severe difficulty (Score: 3)</a:t>
            </a:r>
          </a:p>
          <a:p>
            <a:pPr marL="457200" lvl="1" indent="0">
              <a:buNone/>
            </a:pPr>
            <a:r>
              <a:rPr lang="en-GB" dirty="0"/>
              <a:t>Significant choking risk; requires feeding assistance or use of a feeding tube.</a:t>
            </a:r>
          </a:p>
          <a:p>
            <a:endParaRPr lang="en-SI" dirty="0"/>
          </a:p>
        </p:txBody>
      </p:sp>
    </p:spTree>
    <p:extLst>
      <p:ext uri="{BB962C8B-B14F-4D97-AF65-F5344CB8AC3E}">
        <p14:creationId xmlns:p14="http://schemas.microsoft.com/office/powerpoint/2010/main" val="40865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2BB90F-3E3D-4325-E612-A628C2D598AD}"/>
              </a:ext>
            </a:extLst>
          </p:cNvPr>
          <p:cNvGraphicFramePr>
            <a:graphicFrameLocks noGrp="1"/>
          </p:cNvGraphicFramePr>
          <p:nvPr>
            <p:ph idx="4294967295"/>
            <p:extLst>
              <p:ext uri="{D42A27DB-BD31-4B8C-83A1-F6EECF244321}">
                <p14:modId xmlns:p14="http://schemas.microsoft.com/office/powerpoint/2010/main" val="2058361638"/>
              </p:ext>
            </p:extLst>
          </p:nvPr>
        </p:nvGraphicFramePr>
        <p:xfrm>
          <a:off x="457200" y="835572"/>
          <a:ext cx="10925504" cy="5488568"/>
        </p:xfrm>
        <a:graphic>
          <a:graphicData uri="http://schemas.openxmlformats.org/drawingml/2006/table">
            <a:tbl>
              <a:tblPr/>
              <a:tblGrid>
                <a:gridCol w="2731376">
                  <a:extLst>
                    <a:ext uri="{9D8B030D-6E8A-4147-A177-3AD203B41FA5}">
                      <a16:colId xmlns:a16="http://schemas.microsoft.com/office/drawing/2014/main" val="1902201618"/>
                    </a:ext>
                  </a:extLst>
                </a:gridCol>
                <a:gridCol w="2731376">
                  <a:extLst>
                    <a:ext uri="{9D8B030D-6E8A-4147-A177-3AD203B41FA5}">
                      <a16:colId xmlns:a16="http://schemas.microsoft.com/office/drawing/2014/main" val="1852559450"/>
                    </a:ext>
                  </a:extLst>
                </a:gridCol>
                <a:gridCol w="2731376">
                  <a:extLst>
                    <a:ext uri="{9D8B030D-6E8A-4147-A177-3AD203B41FA5}">
                      <a16:colId xmlns:a16="http://schemas.microsoft.com/office/drawing/2014/main" val="409089623"/>
                    </a:ext>
                  </a:extLst>
                </a:gridCol>
                <a:gridCol w="2731376">
                  <a:extLst>
                    <a:ext uri="{9D8B030D-6E8A-4147-A177-3AD203B41FA5}">
                      <a16:colId xmlns:a16="http://schemas.microsoft.com/office/drawing/2014/main" val="392854137"/>
                    </a:ext>
                  </a:extLst>
                </a:gridCol>
              </a:tblGrid>
              <a:tr h="448047">
                <a:tc>
                  <a:txBody>
                    <a:bodyPr/>
                    <a:lstStyle/>
                    <a:p>
                      <a:r>
                        <a:rPr lang="en-GB" sz="1700" b="1">
                          <a:solidFill>
                            <a:srgbClr val="C00000"/>
                          </a:solidFill>
                        </a:rPr>
                        <a:t>Scale</a:t>
                      </a:r>
                      <a:endParaRPr lang="en-GB" sz="1700">
                        <a:solidFill>
                          <a:srgbClr val="C00000"/>
                        </a:solidFill>
                      </a:endParaRPr>
                    </a:p>
                  </a:txBody>
                  <a:tcPr marL="88803" marR="88803" marT="44401" marB="44401" anchor="ctr">
                    <a:lnL>
                      <a:noFill/>
                    </a:lnL>
                    <a:lnR>
                      <a:noFill/>
                    </a:lnR>
                    <a:lnT>
                      <a:noFill/>
                    </a:lnT>
                    <a:lnB>
                      <a:noFill/>
                    </a:lnB>
                    <a:noFill/>
                  </a:tcPr>
                </a:tc>
                <a:tc>
                  <a:txBody>
                    <a:bodyPr/>
                    <a:lstStyle/>
                    <a:p>
                      <a:r>
                        <a:rPr lang="en-GB" sz="1700" b="1">
                          <a:solidFill>
                            <a:srgbClr val="C00000"/>
                          </a:solidFill>
                        </a:rPr>
                        <a:t>Sensitivity</a:t>
                      </a:r>
                      <a:endParaRPr lang="en-GB" sz="1700">
                        <a:solidFill>
                          <a:srgbClr val="C00000"/>
                        </a:solidFill>
                      </a:endParaRPr>
                    </a:p>
                  </a:txBody>
                  <a:tcPr marL="88803" marR="88803" marT="44401" marB="44401" anchor="ctr">
                    <a:lnL>
                      <a:noFill/>
                    </a:lnL>
                    <a:lnR>
                      <a:noFill/>
                    </a:lnR>
                    <a:lnT>
                      <a:noFill/>
                    </a:lnT>
                    <a:lnB>
                      <a:noFill/>
                    </a:lnB>
                    <a:noFill/>
                  </a:tcPr>
                </a:tc>
                <a:tc>
                  <a:txBody>
                    <a:bodyPr/>
                    <a:lstStyle/>
                    <a:p>
                      <a:r>
                        <a:rPr lang="en-GB" sz="1700" b="1">
                          <a:solidFill>
                            <a:srgbClr val="C00000"/>
                          </a:solidFill>
                        </a:rPr>
                        <a:t>Specificity</a:t>
                      </a:r>
                      <a:endParaRPr lang="en-GB" sz="1700">
                        <a:solidFill>
                          <a:srgbClr val="C00000"/>
                        </a:solidFill>
                      </a:endParaRPr>
                    </a:p>
                  </a:txBody>
                  <a:tcPr marL="88803" marR="88803" marT="44401" marB="44401" anchor="ctr">
                    <a:lnL>
                      <a:noFill/>
                    </a:lnL>
                    <a:lnR>
                      <a:noFill/>
                    </a:lnR>
                    <a:lnT>
                      <a:noFill/>
                    </a:lnT>
                    <a:lnB>
                      <a:noFill/>
                    </a:lnB>
                    <a:noFill/>
                  </a:tcPr>
                </a:tc>
                <a:tc>
                  <a:txBody>
                    <a:bodyPr/>
                    <a:lstStyle/>
                    <a:p>
                      <a:r>
                        <a:rPr lang="en-GB" sz="1700" b="1" dirty="0">
                          <a:solidFill>
                            <a:srgbClr val="C00000"/>
                          </a:solidFill>
                        </a:rPr>
                        <a:t>Validity</a:t>
                      </a:r>
                      <a:endParaRPr lang="en-GB" sz="1700" dirty="0">
                        <a:solidFill>
                          <a:srgbClr val="C00000"/>
                        </a:solidFill>
                      </a:endParaRPr>
                    </a:p>
                  </a:txBody>
                  <a:tcPr marL="88803" marR="88803" marT="44401" marB="44401" anchor="ctr">
                    <a:lnL>
                      <a:noFill/>
                    </a:lnL>
                    <a:lnR>
                      <a:noFill/>
                    </a:lnR>
                    <a:lnT>
                      <a:noFill/>
                    </a:lnT>
                    <a:lnB>
                      <a:noFill/>
                    </a:lnB>
                    <a:noFill/>
                  </a:tcPr>
                </a:tc>
                <a:extLst>
                  <a:ext uri="{0D108BD9-81ED-4DB2-BD59-A6C34878D82A}">
                    <a16:rowId xmlns:a16="http://schemas.microsoft.com/office/drawing/2014/main" val="3232436747"/>
                  </a:ext>
                </a:extLst>
              </a:tr>
              <a:tr h="1456151">
                <a:tc>
                  <a:txBody>
                    <a:bodyPr/>
                    <a:lstStyle/>
                    <a:p>
                      <a:r>
                        <a:rPr lang="en-GB" sz="1700" b="1" dirty="0"/>
                        <a:t>ALSFRS-R</a:t>
                      </a:r>
                      <a:endParaRPr lang="en-GB" sz="1700" dirty="0"/>
                    </a:p>
                  </a:txBody>
                  <a:tcPr marL="88803" marR="88803" marT="44401" marB="44401" anchor="ctr">
                    <a:lnL>
                      <a:noFill/>
                    </a:lnL>
                    <a:lnR>
                      <a:noFill/>
                    </a:lnR>
                    <a:lnT>
                      <a:noFill/>
                    </a:lnT>
                    <a:lnB>
                      <a:noFill/>
                    </a:lnB>
                    <a:noFill/>
                  </a:tcPr>
                </a:tc>
                <a:tc>
                  <a:txBody>
                    <a:bodyPr/>
                    <a:lstStyle/>
                    <a:p>
                      <a:r>
                        <a:rPr lang="en-GB" sz="1700"/>
                        <a:t>High sensitivity in detecting changes over time, even in early and late stages of ALS.</a:t>
                      </a:r>
                    </a:p>
                  </a:txBody>
                  <a:tcPr marL="88803" marR="88803" marT="44401" marB="44401" anchor="ctr">
                    <a:lnL>
                      <a:noFill/>
                    </a:lnL>
                    <a:lnR>
                      <a:noFill/>
                    </a:lnR>
                    <a:lnT>
                      <a:noFill/>
                    </a:lnT>
                    <a:lnB>
                      <a:noFill/>
                    </a:lnB>
                    <a:noFill/>
                  </a:tcPr>
                </a:tc>
                <a:tc>
                  <a:txBody>
                    <a:bodyPr/>
                    <a:lstStyle/>
                    <a:p>
                      <a:r>
                        <a:rPr lang="en-GB" sz="1700"/>
                        <a:t>High specificity for ALS-related functional impairments.</a:t>
                      </a:r>
                    </a:p>
                  </a:txBody>
                  <a:tcPr marL="88803" marR="88803" marT="44401" marB="44401" anchor="ctr">
                    <a:lnL>
                      <a:noFill/>
                    </a:lnL>
                    <a:lnR>
                      <a:noFill/>
                    </a:lnR>
                    <a:lnT>
                      <a:noFill/>
                    </a:lnT>
                    <a:lnB>
                      <a:noFill/>
                    </a:lnB>
                    <a:noFill/>
                  </a:tcPr>
                </a:tc>
                <a:tc>
                  <a:txBody>
                    <a:bodyPr/>
                    <a:lstStyle/>
                    <a:p>
                      <a:r>
                        <a:rPr lang="en-GB" sz="1700"/>
                        <a:t>Strong construct and convergent validity with other clinical measures and scales.</a:t>
                      </a:r>
                    </a:p>
                  </a:txBody>
                  <a:tcPr marL="88803" marR="88803" marT="44401" marB="44401" anchor="ctr">
                    <a:lnL>
                      <a:noFill/>
                    </a:lnL>
                    <a:lnR>
                      <a:noFill/>
                    </a:lnR>
                    <a:lnT>
                      <a:noFill/>
                    </a:lnT>
                    <a:lnB>
                      <a:noFill/>
                    </a:lnB>
                    <a:noFill/>
                  </a:tcPr>
                </a:tc>
                <a:extLst>
                  <a:ext uri="{0D108BD9-81ED-4DB2-BD59-A6C34878D82A}">
                    <a16:rowId xmlns:a16="http://schemas.microsoft.com/office/drawing/2014/main" val="2137986835"/>
                  </a:ext>
                </a:extLst>
              </a:tr>
              <a:tr h="1792185">
                <a:tc>
                  <a:txBody>
                    <a:bodyPr/>
                    <a:lstStyle/>
                    <a:p>
                      <a:r>
                        <a:rPr lang="en-GB" sz="1700" b="1"/>
                        <a:t>Appel ALS Rating Scale</a:t>
                      </a:r>
                      <a:endParaRPr lang="en-GB" sz="1700"/>
                    </a:p>
                  </a:txBody>
                  <a:tcPr marL="88803" marR="88803" marT="44401" marB="44401" anchor="ctr">
                    <a:lnL>
                      <a:noFill/>
                    </a:lnL>
                    <a:lnR>
                      <a:noFill/>
                    </a:lnR>
                    <a:lnT>
                      <a:noFill/>
                    </a:lnT>
                    <a:lnB>
                      <a:noFill/>
                    </a:lnB>
                    <a:noFill/>
                  </a:tcPr>
                </a:tc>
                <a:tc>
                  <a:txBody>
                    <a:bodyPr/>
                    <a:lstStyle/>
                    <a:p>
                      <a:r>
                        <a:rPr lang="en-GB" sz="1700" dirty="0"/>
                        <a:t>Sensitive to a wide range of symptoms, including muscle strength, bulbar function, and respiratory capacity.</a:t>
                      </a:r>
                    </a:p>
                  </a:txBody>
                  <a:tcPr marL="88803" marR="88803" marT="44401" marB="44401" anchor="ctr">
                    <a:lnL>
                      <a:noFill/>
                    </a:lnL>
                    <a:lnR>
                      <a:noFill/>
                    </a:lnR>
                    <a:lnT>
                      <a:noFill/>
                    </a:lnT>
                    <a:lnB>
                      <a:noFill/>
                    </a:lnB>
                    <a:noFill/>
                  </a:tcPr>
                </a:tc>
                <a:tc>
                  <a:txBody>
                    <a:bodyPr/>
                    <a:lstStyle/>
                    <a:p>
                      <a:r>
                        <a:rPr lang="en-GB" sz="1700"/>
                        <a:t>Specificity for ALS symptoms, though less compared to ALSFRS-R due to broader range.</a:t>
                      </a:r>
                    </a:p>
                  </a:txBody>
                  <a:tcPr marL="88803" marR="88803" marT="44401" marB="44401" anchor="ctr">
                    <a:lnL>
                      <a:noFill/>
                    </a:lnL>
                    <a:lnR>
                      <a:noFill/>
                    </a:lnR>
                    <a:lnT>
                      <a:noFill/>
                    </a:lnT>
                    <a:lnB>
                      <a:noFill/>
                    </a:lnB>
                    <a:noFill/>
                  </a:tcPr>
                </a:tc>
                <a:tc>
                  <a:txBody>
                    <a:bodyPr/>
                    <a:lstStyle/>
                    <a:p>
                      <a:r>
                        <a:rPr lang="en-GB" sz="1700"/>
                        <a:t>Good face and criterion-related validity; correlates well with clinical assessments.</a:t>
                      </a:r>
                    </a:p>
                  </a:txBody>
                  <a:tcPr marL="88803" marR="88803" marT="44401" marB="44401" anchor="ctr">
                    <a:lnL>
                      <a:noFill/>
                    </a:lnL>
                    <a:lnR>
                      <a:noFill/>
                    </a:lnR>
                    <a:lnT>
                      <a:noFill/>
                    </a:lnT>
                    <a:lnB>
                      <a:noFill/>
                    </a:lnB>
                    <a:noFill/>
                  </a:tcPr>
                </a:tc>
                <a:extLst>
                  <a:ext uri="{0D108BD9-81ED-4DB2-BD59-A6C34878D82A}">
                    <a16:rowId xmlns:a16="http://schemas.microsoft.com/office/drawing/2014/main" val="3930709918"/>
                  </a:ext>
                </a:extLst>
              </a:tr>
              <a:tr h="1792185">
                <a:tc>
                  <a:txBody>
                    <a:bodyPr/>
                    <a:lstStyle/>
                    <a:p>
                      <a:r>
                        <a:rPr lang="en-GB" sz="1700" b="1"/>
                        <a:t>Norris Scale</a:t>
                      </a:r>
                      <a:endParaRPr lang="en-GB" sz="1700"/>
                    </a:p>
                  </a:txBody>
                  <a:tcPr marL="88803" marR="88803" marT="44401" marB="44401" anchor="ctr">
                    <a:lnL>
                      <a:noFill/>
                    </a:lnL>
                    <a:lnR>
                      <a:noFill/>
                    </a:lnR>
                    <a:lnT>
                      <a:noFill/>
                    </a:lnT>
                    <a:lnB>
                      <a:noFill/>
                    </a:lnB>
                    <a:noFill/>
                  </a:tcPr>
                </a:tc>
                <a:tc>
                  <a:txBody>
                    <a:bodyPr/>
                    <a:lstStyle/>
                    <a:p>
                      <a:r>
                        <a:rPr lang="en-GB" sz="1700"/>
                        <a:t>Sensitive to changes in both functional abilities and quality of life.</a:t>
                      </a:r>
                    </a:p>
                  </a:txBody>
                  <a:tcPr marL="88803" marR="88803" marT="44401" marB="44401" anchor="ctr">
                    <a:lnL>
                      <a:noFill/>
                    </a:lnL>
                    <a:lnR>
                      <a:noFill/>
                    </a:lnR>
                    <a:lnT>
                      <a:noFill/>
                    </a:lnT>
                    <a:lnB>
                      <a:noFill/>
                    </a:lnB>
                    <a:noFill/>
                  </a:tcPr>
                </a:tc>
                <a:tc>
                  <a:txBody>
                    <a:bodyPr/>
                    <a:lstStyle/>
                    <a:p>
                      <a:r>
                        <a:rPr lang="en-GB" sz="1700"/>
                        <a:t>Moderate specificity, focusing on overall quality of life, which may overlap with other conditions.</a:t>
                      </a:r>
                    </a:p>
                  </a:txBody>
                  <a:tcPr marL="88803" marR="88803" marT="44401" marB="44401" anchor="ctr">
                    <a:lnL>
                      <a:noFill/>
                    </a:lnL>
                    <a:lnR>
                      <a:noFill/>
                    </a:lnR>
                    <a:lnT>
                      <a:noFill/>
                    </a:lnT>
                    <a:lnB>
                      <a:noFill/>
                    </a:lnB>
                    <a:noFill/>
                  </a:tcPr>
                </a:tc>
                <a:tc>
                  <a:txBody>
                    <a:bodyPr/>
                    <a:lstStyle/>
                    <a:p>
                      <a:r>
                        <a:rPr lang="en-GB" sz="1700" dirty="0"/>
                        <a:t>Good construct validity; significant correlation with other ALS scales and quality of life assessments.</a:t>
                      </a:r>
                    </a:p>
                  </a:txBody>
                  <a:tcPr marL="88803" marR="88803" marT="44401" marB="44401" anchor="ctr">
                    <a:lnL>
                      <a:noFill/>
                    </a:lnL>
                    <a:lnR>
                      <a:noFill/>
                    </a:lnR>
                    <a:lnT>
                      <a:noFill/>
                    </a:lnT>
                    <a:lnB>
                      <a:noFill/>
                    </a:lnB>
                    <a:noFill/>
                  </a:tcPr>
                </a:tc>
                <a:extLst>
                  <a:ext uri="{0D108BD9-81ED-4DB2-BD59-A6C34878D82A}">
                    <a16:rowId xmlns:a16="http://schemas.microsoft.com/office/drawing/2014/main" val="3581503110"/>
                  </a:ext>
                </a:extLst>
              </a:tr>
            </a:tbl>
          </a:graphicData>
        </a:graphic>
      </p:graphicFrame>
    </p:spTree>
    <p:extLst>
      <p:ext uri="{BB962C8B-B14F-4D97-AF65-F5344CB8AC3E}">
        <p14:creationId xmlns:p14="http://schemas.microsoft.com/office/powerpoint/2010/main" val="193018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80AD-5BF7-14FA-4C79-F0D52AF9370B}"/>
              </a:ext>
            </a:extLst>
          </p:cNvPr>
          <p:cNvSpPr>
            <a:spLocks noGrp="1"/>
          </p:cNvSpPr>
          <p:nvPr>
            <p:ph type="title"/>
          </p:nvPr>
        </p:nvSpPr>
        <p:spPr/>
        <p:txBody>
          <a:bodyPr/>
          <a:lstStyle/>
          <a:p>
            <a:pPr algn="ctr"/>
            <a:r>
              <a:rPr lang="en-GB" dirty="0">
                <a:solidFill>
                  <a:srgbClr val="C00000"/>
                </a:solidFill>
              </a:rPr>
              <a:t>Objectives of the Presentation</a:t>
            </a:r>
            <a:endParaRPr lang="en-SI" dirty="0">
              <a:solidFill>
                <a:srgbClr val="C00000"/>
              </a:solidFill>
            </a:endParaRPr>
          </a:p>
        </p:txBody>
      </p:sp>
      <p:sp>
        <p:nvSpPr>
          <p:cNvPr id="3" name="Content Placeholder 2">
            <a:extLst>
              <a:ext uri="{FF2B5EF4-FFF2-40B4-BE49-F238E27FC236}">
                <a16:creationId xmlns:a16="http://schemas.microsoft.com/office/drawing/2014/main" id="{BA10D410-1602-120C-2FAD-3C9470F786DB}"/>
              </a:ext>
            </a:extLst>
          </p:cNvPr>
          <p:cNvSpPr>
            <a:spLocks noGrp="1"/>
          </p:cNvSpPr>
          <p:nvPr>
            <p:ph idx="1"/>
          </p:nvPr>
        </p:nvSpPr>
        <p:spPr/>
        <p:txBody>
          <a:bodyPr/>
          <a:lstStyle/>
          <a:p>
            <a:pPr marL="457200" lvl="1" indent="0">
              <a:buNone/>
            </a:pPr>
            <a:r>
              <a:rPr lang="en-GB" sz="2800" b="1" dirty="0"/>
              <a:t>After completing this lecture, the student should be able to</a:t>
            </a:r>
            <a:r>
              <a:rPr lang="en-GB" sz="2800" dirty="0"/>
              <a:t>:</a:t>
            </a:r>
          </a:p>
          <a:p>
            <a:pPr marL="457200" lvl="1" indent="0">
              <a:buNone/>
            </a:pPr>
            <a:endParaRPr lang="en-GB" sz="2800" dirty="0"/>
          </a:p>
          <a:p>
            <a:pPr marL="1143000" lvl="2" indent="-228600">
              <a:buFont typeface="Arial" panose="020B0604020202020204" pitchFamily="34" charset="0"/>
              <a:buChar char="•"/>
            </a:pPr>
            <a:r>
              <a:rPr lang="en-GB" sz="2800" dirty="0"/>
              <a:t>Identify key questionnaires and scales used in ALS assessment.</a:t>
            </a:r>
          </a:p>
          <a:p>
            <a:pPr marL="1143000" lvl="2" indent="-228600">
              <a:buFont typeface="Arial" panose="020B0604020202020204" pitchFamily="34" charset="0"/>
              <a:buChar char="•"/>
            </a:pPr>
            <a:r>
              <a:rPr lang="en-GB" sz="2800" dirty="0"/>
              <a:t>Apply these tools to assess and measure ALS in clinical and research settings.</a:t>
            </a:r>
          </a:p>
          <a:p>
            <a:pPr marL="1143000" lvl="2" indent="-228600">
              <a:buFont typeface="Arial" panose="020B0604020202020204" pitchFamily="34" charset="0"/>
              <a:buChar char="•"/>
            </a:pPr>
            <a:r>
              <a:rPr lang="en-GB" sz="2800" dirty="0"/>
              <a:t>Understand the psychometric properties and clinical utility of these tools.</a:t>
            </a:r>
          </a:p>
          <a:p>
            <a:pPr marL="1143000" lvl="2" indent="-228600">
              <a:buFont typeface="Arial" panose="020B0604020202020204" pitchFamily="34" charset="0"/>
              <a:buChar char="•"/>
            </a:pPr>
            <a:r>
              <a:rPr lang="en-GB" sz="2800" dirty="0"/>
              <a:t>Evaluate the strengths and limitations of each scale in the context of ALS.</a:t>
            </a:r>
          </a:p>
          <a:p>
            <a:endParaRPr lang="en-SI" dirty="0"/>
          </a:p>
        </p:txBody>
      </p:sp>
    </p:spTree>
    <p:extLst>
      <p:ext uri="{BB962C8B-B14F-4D97-AF65-F5344CB8AC3E}">
        <p14:creationId xmlns:p14="http://schemas.microsoft.com/office/powerpoint/2010/main" val="132369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4D1-6AD7-56DA-904C-708298826E38}"/>
              </a:ext>
            </a:extLst>
          </p:cNvPr>
          <p:cNvSpPr>
            <a:spLocks noGrp="1"/>
          </p:cNvSpPr>
          <p:nvPr>
            <p:ph type="title"/>
          </p:nvPr>
        </p:nvSpPr>
        <p:spPr>
          <a:xfrm>
            <a:off x="130504" y="372809"/>
            <a:ext cx="3418659" cy="5583148"/>
          </a:xfrm>
        </p:spPr>
        <p:txBody>
          <a:bodyPr anchor="ctr">
            <a:normAutofit/>
          </a:bodyPr>
          <a:lstStyle/>
          <a:p>
            <a:r>
              <a:rPr lang="en-GB" sz="4200" dirty="0">
                <a:solidFill>
                  <a:srgbClr val="C00000"/>
                </a:solidFill>
              </a:rPr>
              <a:t>ALS Assessment Questionnaire (ALSAQ-40)</a:t>
            </a:r>
            <a:endParaRPr lang="en-SI" sz="4200" dirty="0">
              <a:solidFill>
                <a:srgbClr val="C00000"/>
              </a:solidFill>
            </a:endParaRPr>
          </a:p>
        </p:txBody>
      </p:sp>
      <p:graphicFrame>
        <p:nvGraphicFramePr>
          <p:cNvPr id="5" name="Content Placeholder 2">
            <a:extLst>
              <a:ext uri="{FF2B5EF4-FFF2-40B4-BE49-F238E27FC236}">
                <a16:creationId xmlns:a16="http://schemas.microsoft.com/office/drawing/2014/main" id="{74C38645-E6B5-AE0B-A128-DEB030229D84}"/>
              </a:ext>
            </a:extLst>
          </p:cNvPr>
          <p:cNvGraphicFramePr>
            <a:graphicFrameLocks noGrp="1"/>
          </p:cNvGraphicFramePr>
          <p:nvPr>
            <p:ph idx="1"/>
            <p:extLst>
              <p:ext uri="{D42A27DB-BD31-4B8C-83A1-F6EECF244321}">
                <p14:modId xmlns:p14="http://schemas.microsoft.com/office/powerpoint/2010/main" val="2347988193"/>
              </p:ext>
            </p:extLst>
          </p:nvPr>
        </p:nvGraphicFramePr>
        <p:xfrm>
          <a:off x="3796680" y="419816"/>
          <a:ext cx="7286480" cy="579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81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ECD8-E0CD-520E-8DB8-95F79C901DD5}"/>
              </a:ext>
            </a:extLst>
          </p:cNvPr>
          <p:cNvSpPr>
            <a:spLocks noGrp="1"/>
          </p:cNvSpPr>
          <p:nvPr>
            <p:ph type="title"/>
          </p:nvPr>
        </p:nvSpPr>
        <p:spPr/>
        <p:txBody>
          <a:bodyPr/>
          <a:lstStyle/>
          <a:p>
            <a:pPr algn="ctr"/>
            <a:r>
              <a:rPr lang="en-GB" dirty="0">
                <a:solidFill>
                  <a:srgbClr val="C00000"/>
                </a:solidFill>
              </a:rPr>
              <a:t>ALS Assessment Questionnaire (ALSAQ-40)</a:t>
            </a:r>
            <a:endParaRPr lang="en-SI" dirty="0">
              <a:solidFill>
                <a:srgbClr val="C00000"/>
              </a:solidFill>
            </a:endParaRPr>
          </a:p>
        </p:txBody>
      </p:sp>
      <p:sp>
        <p:nvSpPr>
          <p:cNvPr id="3" name="Content Placeholder 2">
            <a:extLst>
              <a:ext uri="{FF2B5EF4-FFF2-40B4-BE49-F238E27FC236}">
                <a16:creationId xmlns:a16="http://schemas.microsoft.com/office/drawing/2014/main" id="{98BA8DBC-0C00-D958-75CC-BEADE09FD00B}"/>
              </a:ext>
            </a:extLst>
          </p:cNvPr>
          <p:cNvSpPr>
            <a:spLocks noGrp="1"/>
          </p:cNvSpPr>
          <p:nvPr>
            <p:ph idx="1"/>
          </p:nvPr>
        </p:nvSpPr>
        <p:spPr>
          <a:xfrm>
            <a:off x="838200" y="1253331"/>
            <a:ext cx="10515600" cy="4351338"/>
          </a:xfrm>
        </p:spPr>
        <p:txBody>
          <a:bodyPr/>
          <a:lstStyle/>
          <a:p>
            <a:pPr>
              <a:buFont typeface="Arial" panose="020B0604020202020204" pitchFamily="34" charset="0"/>
              <a:buChar char="•"/>
            </a:pPr>
            <a:endParaRPr lang="en-GB" b="1" dirty="0"/>
          </a:p>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"Have you had difficulty walking recently?”</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5</a:t>
            </a:r>
            <a:r>
              <a:rPr lang="en-GB" dirty="0"/>
              <a:t>: Always.</a:t>
            </a:r>
          </a:p>
          <a:p>
            <a:pPr marL="742950" lvl="1" indent="-285750">
              <a:buFont typeface="Arial" panose="020B0604020202020204" pitchFamily="34" charset="0"/>
              <a:buChar char="•"/>
            </a:pPr>
            <a:r>
              <a:rPr lang="en-GB" b="1" dirty="0"/>
              <a:t>4</a:t>
            </a:r>
            <a:r>
              <a:rPr lang="en-GB" dirty="0"/>
              <a:t>: Often.</a:t>
            </a:r>
          </a:p>
          <a:p>
            <a:pPr marL="742950" lvl="1" indent="-285750">
              <a:buFont typeface="Arial" panose="020B0604020202020204" pitchFamily="34" charset="0"/>
              <a:buChar char="•"/>
            </a:pPr>
            <a:r>
              <a:rPr lang="en-GB" b="1" dirty="0"/>
              <a:t>3</a:t>
            </a:r>
            <a:r>
              <a:rPr lang="en-GB" dirty="0"/>
              <a:t>: Sometimes.</a:t>
            </a:r>
          </a:p>
          <a:p>
            <a:pPr marL="742950" lvl="1" indent="-285750">
              <a:buFont typeface="Arial" panose="020B0604020202020204" pitchFamily="34" charset="0"/>
              <a:buChar char="•"/>
            </a:pPr>
            <a:r>
              <a:rPr lang="en-GB" b="1" dirty="0"/>
              <a:t>2</a:t>
            </a:r>
            <a:r>
              <a:rPr lang="en-GB" dirty="0"/>
              <a:t>: Rarely.</a:t>
            </a:r>
          </a:p>
          <a:p>
            <a:pPr marL="742950" lvl="1" indent="-285750">
              <a:buFont typeface="Arial" panose="020B0604020202020204" pitchFamily="34" charset="0"/>
              <a:buChar char="•"/>
            </a:pPr>
            <a:r>
              <a:rPr lang="en-GB" b="1" dirty="0"/>
              <a:t>1</a:t>
            </a:r>
            <a:r>
              <a:rPr lang="en-GB" dirty="0"/>
              <a:t>: Never.</a:t>
            </a:r>
          </a:p>
          <a:p>
            <a:endParaRPr lang="en-SI" dirty="0"/>
          </a:p>
        </p:txBody>
      </p:sp>
    </p:spTree>
    <p:extLst>
      <p:ext uri="{BB962C8B-B14F-4D97-AF65-F5344CB8AC3E}">
        <p14:creationId xmlns:p14="http://schemas.microsoft.com/office/powerpoint/2010/main" val="340936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E5B4-FFE0-C60C-C29D-B0954625694D}"/>
              </a:ext>
            </a:extLst>
          </p:cNvPr>
          <p:cNvSpPr>
            <a:spLocks noGrp="1"/>
          </p:cNvSpPr>
          <p:nvPr>
            <p:ph type="title"/>
          </p:nvPr>
        </p:nvSpPr>
        <p:spPr>
          <a:xfrm>
            <a:off x="621792" y="1161288"/>
            <a:ext cx="3602736" cy="4526280"/>
          </a:xfrm>
        </p:spPr>
        <p:txBody>
          <a:bodyPr>
            <a:normAutofit/>
          </a:bodyPr>
          <a:lstStyle/>
          <a:p>
            <a:r>
              <a:rPr lang="en-GB" sz="4000" dirty="0">
                <a:solidFill>
                  <a:srgbClr val="C00000"/>
                </a:solidFill>
              </a:rPr>
              <a:t>ALS Cognitive </a:t>
            </a:r>
            <a:r>
              <a:rPr lang="en-GB" sz="4000" dirty="0" err="1">
                <a:solidFill>
                  <a:srgbClr val="C00000"/>
                </a:solidFill>
              </a:rPr>
              <a:t>Behavioral</a:t>
            </a:r>
            <a:r>
              <a:rPr lang="en-GB" sz="4000" dirty="0">
                <a:solidFill>
                  <a:srgbClr val="C00000"/>
                </a:solidFill>
              </a:rPr>
              <a:t> Screen (ALS-CBS)</a:t>
            </a:r>
          </a:p>
        </p:txBody>
      </p:sp>
      <p:graphicFrame>
        <p:nvGraphicFramePr>
          <p:cNvPr id="5" name="Content Placeholder 2">
            <a:extLst>
              <a:ext uri="{FF2B5EF4-FFF2-40B4-BE49-F238E27FC236}">
                <a16:creationId xmlns:a16="http://schemas.microsoft.com/office/drawing/2014/main" id="{976A2904-3770-9288-AAE7-54E72B155A96}"/>
              </a:ext>
            </a:extLst>
          </p:cNvPr>
          <p:cNvGraphicFramePr>
            <a:graphicFrameLocks noGrp="1"/>
          </p:cNvGraphicFramePr>
          <p:nvPr>
            <p:ph idx="1"/>
            <p:extLst>
              <p:ext uri="{D42A27DB-BD31-4B8C-83A1-F6EECF244321}">
                <p14:modId xmlns:p14="http://schemas.microsoft.com/office/powerpoint/2010/main" val="1206467430"/>
              </p:ext>
            </p:extLst>
          </p:nvPr>
        </p:nvGraphicFramePr>
        <p:xfrm>
          <a:off x="5019741" y="667512"/>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89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82C7-9F23-99B0-F330-7E5A344DC6F5}"/>
              </a:ext>
            </a:extLst>
          </p:cNvPr>
          <p:cNvSpPr>
            <a:spLocks noGrp="1"/>
          </p:cNvSpPr>
          <p:nvPr>
            <p:ph type="title"/>
          </p:nvPr>
        </p:nvSpPr>
        <p:spPr/>
        <p:txBody>
          <a:bodyPr/>
          <a:lstStyle/>
          <a:p>
            <a:pPr algn="ctr"/>
            <a:r>
              <a:rPr lang="en-GB" dirty="0">
                <a:solidFill>
                  <a:srgbClr val="C00000"/>
                </a:solidFill>
              </a:rPr>
              <a:t>ALS-CBS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52D71FF4-1FE0-F9B9-EA2A-8E3337BC910C}"/>
              </a:ext>
            </a:extLst>
          </p:cNvPr>
          <p:cNvSpPr>
            <a:spLocks noGrp="1"/>
          </p:cNvSpPr>
          <p:nvPr>
            <p:ph idx="1"/>
          </p:nvPr>
        </p:nvSpPr>
        <p:spPr>
          <a:xfrm>
            <a:off x="838200" y="1399956"/>
            <a:ext cx="10515600" cy="4351338"/>
          </a:xfrm>
        </p:spPr>
        <p:txBody>
          <a:bodyPr/>
          <a:lstStyle/>
          <a:p>
            <a:endParaRPr lang="en-GB" b="1" dirty="0"/>
          </a:p>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"Have you noticed any changes in your ability to plan activities or manage multiple tasks?”</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No change.</a:t>
            </a:r>
          </a:p>
          <a:p>
            <a:pPr marL="742950" lvl="1" indent="-285750">
              <a:buFont typeface="Arial" panose="020B0604020202020204" pitchFamily="34" charset="0"/>
              <a:buChar char="•"/>
            </a:pPr>
            <a:r>
              <a:rPr lang="en-GB" b="1" dirty="0"/>
              <a:t>1</a:t>
            </a:r>
            <a:r>
              <a:rPr lang="en-GB" dirty="0"/>
              <a:t>: Mild difficulty.</a:t>
            </a:r>
          </a:p>
          <a:p>
            <a:pPr marL="742950" lvl="1" indent="-285750">
              <a:buFont typeface="Arial" panose="020B0604020202020204" pitchFamily="34" charset="0"/>
              <a:buChar char="•"/>
            </a:pPr>
            <a:r>
              <a:rPr lang="en-GB" b="1" dirty="0"/>
              <a:t>2</a:t>
            </a:r>
            <a:r>
              <a:rPr lang="en-GB" dirty="0"/>
              <a:t>: Moderate difficulty.</a:t>
            </a:r>
          </a:p>
          <a:p>
            <a:pPr marL="742950" lvl="1" indent="-285750">
              <a:buFont typeface="Arial" panose="020B0604020202020204" pitchFamily="34" charset="0"/>
              <a:buChar char="•"/>
            </a:pPr>
            <a:r>
              <a:rPr lang="en-GB" b="1" dirty="0"/>
              <a:t>3</a:t>
            </a:r>
            <a:r>
              <a:rPr lang="en-GB" dirty="0"/>
              <a:t>: Severe difficulty.</a:t>
            </a:r>
          </a:p>
          <a:p>
            <a:endParaRPr lang="en-SI" dirty="0"/>
          </a:p>
        </p:txBody>
      </p:sp>
    </p:spTree>
    <p:extLst>
      <p:ext uri="{BB962C8B-B14F-4D97-AF65-F5344CB8AC3E}">
        <p14:creationId xmlns:p14="http://schemas.microsoft.com/office/powerpoint/2010/main" val="78687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AB17-201F-D5E9-8EF1-C4FE439F95F1}"/>
              </a:ext>
            </a:extLst>
          </p:cNvPr>
          <p:cNvSpPr>
            <a:spLocks noGrp="1"/>
          </p:cNvSpPr>
          <p:nvPr>
            <p:ph type="title"/>
          </p:nvPr>
        </p:nvSpPr>
        <p:spPr/>
        <p:txBody>
          <a:bodyPr/>
          <a:lstStyle/>
          <a:p>
            <a:pPr algn="ctr"/>
            <a:r>
              <a:rPr lang="en-GB" dirty="0">
                <a:solidFill>
                  <a:srgbClr val="C00000"/>
                </a:solidFill>
              </a:rPr>
              <a:t>ALS Health State Scale</a:t>
            </a:r>
            <a:endParaRPr lang="en-SI" dirty="0">
              <a:solidFill>
                <a:srgbClr val="C00000"/>
              </a:solidFill>
            </a:endParaRPr>
          </a:p>
        </p:txBody>
      </p:sp>
      <p:sp>
        <p:nvSpPr>
          <p:cNvPr id="3" name="Content Placeholder 2">
            <a:extLst>
              <a:ext uri="{FF2B5EF4-FFF2-40B4-BE49-F238E27FC236}">
                <a16:creationId xmlns:a16="http://schemas.microsoft.com/office/drawing/2014/main" id="{4CD70B7F-5D6F-14F5-76AE-4338474BDB8B}"/>
              </a:ext>
            </a:extLst>
          </p:cNvPr>
          <p:cNvSpPr>
            <a:spLocks noGrp="1"/>
          </p:cNvSpPr>
          <p:nvPr>
            <p:ph idx="1"/>
          </p:nvPr>
        </p:nvSpPr>
        <p:spPr>
          <a:xfrm>
            <a:off x="838200" y="1460500"/>
            <a:ext cx="10515600" cy="5032375"/>
          </a:xfrm>
        </p:spPr>
        <p:txBody>
          <a:bodyPr>
            <a:normAutofit fontScale="62500" lnSpcReduction="20000"/>
          </a:bodyPr>
          <a:lstStyle/>
          <a:p>
            <a:pPr>
              <a:buFont typeface="+mj-lt"/>
              <a:buAutoNum type="arabicPeriod"/>
            </a:pPr>
            <a:r>
              <a:rPr lang="en-GB" b="1" dirty="0"/>
              <a:t>What It Measures:</a:t>
            </a:r>
            <a:endParaRPr lang="en-GB" dirty="0"/>
          </a:p>
          <a:p>
            <a:pPr marL="742950" lvl="1" indent="-285750">
              <a:buFont typeface="+mj-lt"/>
              <a:buAutoNum type="arabicPeriod"/>
            </a:pPr>
            <a:r>
              <a:rPr lang="en-GB" dirty="0"/>
              <a:t>The ALS Health State Scale measures the overall health status and quality of life in patients with ALS. The scale assesses how ALS impacts various domains of a patient's life, including daily activities, physical health, and emotional well-being.</a:t>
            </a:r>
          </a:p>
          <a:p>
            <a:pPr>
              <a:buFont typeface="+mj-lt"/>
              <a:buAutoNum type="arabicPeriod"/>
            </a:pPr>
            <a:r>
              <a:rPr lang="en-GB" b="1" dirty="0"/>
              <a:t>Items/Domains:</a:t>
            </a:r>
            <a:endParaRPr lang="en-GB" dirty="0"/>
          </a:p>
          <a:p>
            <a:pPr marL="742950" lvl="1" indent="-285750">
              <a:buFont typeface="+mj-lt"/>
              <a:buAutoNum type="arabicPeriod"/>
            </a:pPr>
            <a:r>
              <a:rPr lang="en-GB" b="1" dirty="0"/>
              <a:t>Physical Health:</a:t>
            </a:r>
            <a:r>
              <a:rPr lang="en-GB" dirty="0"/>
              <a:t> Assesses the patient's physical condition, including mobility, muscle strength, and general health status.</a:t>
            </a:r>
          </a:p>
          <a:p>
            <a:pPr marL="742950" lvl="1" indent="-285750">
              <a:buFont typeface="+mj-lt"/>
              <a:buAutoNum type="arabicPeriod"/>
            </a:pPr>
            <a:r>
              <a:rPr lang="en-GB" b="1" dirty="0"/>
              <a:t>Emotional Well-being:</a:t>
            </a:r>
            <a:r>
              <a:rPr lang="en-GB" dirty="0"/>
              <a:t> Evaluates psychological health, including feelings of anxiety, depression, and emotional stability.</a:t>
            </a:r>
          </a:p>
          <a:p>
            <a:pPr marL="742950" lvl="1" indent="-285750">
              <a:buFont typeface="+mj-lt"/>
              <a:buAutoNum type="arabicPeriod"/>
            </a:pPr>
            <a:r>
              <a:rPr lang="en-GB" b="1" dirty="0"/>
              <a:t>Daily Activities:</a:t>
            </a:r>
            <a:r>
              <a:rPr lang="en-GB" dirty="0"/>
              <a:t> Measures the ability to perform activities of daily living (ADLs), such as personal care, mobility, and independent living.</a:t>
            </a:r>
          </a:p>
          <a:p>
            <a:pPr marL="742950" lvl="1" indent="-285750">
              <a:buFont typeface="+mj-lt"/>
              <a:buAutoNum type="arabicPeriod"/>
            </a:pPr>
            <a:r>
              <a:rPr lang="en-GB" b="1" dirty="0"/>
              <a:t>Social Interaction:</a:t>
            </a:r>
            <a:r>
              <a:rPr lang="en-GB" dirty="0"/>
              <a:t> Assesses the impact of ALS on social engagement, relationships, and participation in community activities.</a:t>
            </a:r>
          </a:p>
          <a:p>
            <a:pPr>
              <a:buFont typeface="+mj-lt"/>
              <a:buAutoNum type="arabicPeriod"/>
            </a:pPr>
            <a:r>
              <a:rPr lang="en-GB" b="1" dirty="0"/>
              <a:t>Administration:</a:t>
            </a:r>
            <a:endParaRPr lang="en-GB" dirty="0"/>
          </a:p>
          <a:p>
            <a:pPr marL="742950" lvl="1" indent="-285750">
              <a:buFont typeface="+mj-lt"/>
              <a:buAutoNum type="arabicPeriod"/>
            </a:pPr>
            <a:r>
              <a:rPr lang="en-GB" dirty="0"/>
              <a:t>The ALS Health State Scale is typically administered through a questionnaire format, either self-administered by the patient or conducted with the help of a healthcare professional. The administration time varies but generally takes around 10-20 minutes to complete. The simplicity of the questions makes it accessible for patients with mild to moderate cognitive impairments.</a:t>
            </a:r>
          </a:p>
          <a:p>
            <a:pPr>
              <a:buFont typeface="+mj-lt"/>
              <a:buAutoNum type="arabicPeriod"/>
            </a:pPr>
            <a:r>
              <a:rPr lang="en-GB" b="1" dirty="0"/>
              <a:t>Scoring:</a:t>
            </a:r>
            <a:endParaRPr lang="en-GB" dirty="0"/>
          </a:p>
          <a:p>
            <a:pPr marL="742950" lvl="1" indent="-285750">
              <a:buFont typeface="+mj-lt"/>
              <a:buAutoNum type="arabicPeriod"/>
            </a:pPr>
            <a:r>
              <a:rPr lang="en-GB" dirty="0"/>
              <a:t>The scale uses a scoring system based on patient responses to each domain. Scores for individual items are summed to provide a total score, with higher scores indicating better health and quality of life. The scoring system may vary slightly depending on the version of the scale used, but it generally involves Likert-type responses ranging from "not at all" to "very much," reflecting the degree of impact ALS has on each area of health.</a:t>
            </a:r>
          </a:p>
          <a:p>
            <a:endParaRPr lang="en-SI" dirty="0"/>
          </a:p>
        </p:txBody>
      </p:sp>
    </p:spTree>
    <p:extLst>
      <p:ext uri="{BB962C8B-B14F-4D97-AF65-F5344CB8AC3E}">
        <p14:creationId xmlns:p14="http://schemas.microsoft.com/office/powerpoint/2010/main" val="406732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AB17-201F-D5E9-8EF1-C4FE439F95F1}"/>
              </a:ext>
            </a:extLst>
          </p:cNvPr>
          <p:cNvSpPr>
            <a:spLocks noGrp="1"/>
          </p:cNvSpPr>
          <p:nvPr>
            <p:ph type="title"/>
          </p:nvPr>
        </p:nvSpPr>
        <p:spPr>
          <a:xfrm>
            <a:off x="838200" y="0"/>
            <a:ext cx="10515600" cy="1325563"/>
          </a:xfrm>
        </p:spPr>
        <p:txBody>
          <a:bodyPr>
            <a:normAutofit/>
          </a:bodyPr>
          <a:lstStyle/>
          <a:p>
            <a:pPr algn="ctr"/>
            <a:r>
              <a:rPr lang="en-GB" sz="4000" dirty="0">
                <a:solidFill>
                  <a:srgbClr val="C00000"/>
                </a:solidFill>
              </a:rPr>
              <a:t>ALS Health State Scale - Example Item and Scoring</a:t>
            </a:r>
            <a:endParaRPr lang="en-SI" sz="4000" dirty="0">
              <a:solidFill>
                <a:srgbClr val="C00000"/>
              </a:solidFill>
            </a:endParaRPr>
          </a:p>
        </p:txBody>
      </p:sp>
      <p:sp>
        <p:nvSpPr>
          <p:cNvPr id="3" name="Content Placeholder 2">
            <a:extLst>
              <a:ext uri="{FF2B5EF4-FFF2-40B4-BE49-F238E27FC236}">
                <a16:creationId xmlns:a16="http://schemas.microsoft.com/office/drawing/2014/main" id="{4CD70B7F-5D6F-14F5-76AE-4338474BDB8B}"/>
              </a:ext>
            </a:extLst>
          </p:cNvPr>
          <p:cNvSpPr>
            <a:spLocks noGrp="1"/>
          </p:cNvSpPr>
          <p:nvPr>
            <p:ph idx="1"/>
          </p:nvPr>
        </p:nvSpPr>
        <p:spPr>
          <a:xfrm>
            <a:off x="633247" y="978723"/>
            <a:ext cx="10907111" cy="5167311"/>
          </a:xfrm>
        </p:spPr>
        <p:txBody>
          <a:bodyPr>
            <a:normAutofit fontScale="92500" lnSpcReduction="20000"/>
          </a:bodyPr>
          <a:lstStyle/>
          <a:p>
            <a:r>
              <a:rPr lang="en-GB" b="1" dirty="0"/>
              <a:t>Item: Mobility Assessment</a:t>
            </a:r>
            <a:endParaRPr lang="en-GB" dirty="0"/>
          </a:p>
          <a:p>
            <a:pPr>
              <a:buFont typeface="Arial" panose="020B0604020202020204" pitchFamily="34" charset="0"/>
              <a:buChar char="•"/>
            </a:pPr>
            <a:r>
              <a:rPr lang="en-GB" b="1" dirty="0"/>
              <a:t>Question:</a:t>
            </a:r>
            <a:r>
              <a:rPr lang="en-GB" dirty="0"/>
              <a:t> "In the past week, how would you describe your ability to move around your home independently?"</a:t>
            </a:r>
          </a:p>
          <a:p>
            <a:endParaRPr lang="en-GB" b="1" dirty="0"/>
          </a:p>
          <a:p>
            <a:r>
              <a:rPr lang="en-GB" b="1" dirty="0"/>
              <a:t>Scoring:</a:t>
            </a:r>
          </a:p>
          <a:p>
            <a:pPr marL="0" indent="0">
              <a:buNone/>
            </a:pPr>
            <a:r>
              <a:rPr lang="en-GB" dirty="0"/>
              <a:t>Completely independent (Score: 0)</a:t>
            </a:r>
          </a:p>
          <a:p>
            <a:pPr marL="457200" lvl="1" indent="0">
              <a:buNone/>
            </a:pPr>
            <a:r>
              <a:rPr lang="en-GB" dirty="0"/>
              <a:t>Able to move around without any assistance or aids.</a:t>
            </a:r>
          </a:p>
          <a:p>
            <a:pPr marL="0" indent="0">
              <a:buNone/>
            </a:pPr>
            <a:r>
              <a:rPr lang="en-GB" dirty="0"/>
              <a:t>Needs some assistance (Score: 1)</a:t>
            </a:r>
          </a:p>
          <a:p>
            <a:pPr marL="457200" lvl="1" indent="0">
              <a:buNone/>
            </a:pPr>
            <a:r>
              <a:rPr lang="en-GB" dirty="0"/>
              <a:t>Requires occasional help from another person or use of a mobility aid (e.g., cane, walker) but can mostly move independently.</a:t>
            </a:r>
          </a:p>
          <a:p>
            <a:pPr marL="0" indent="0">
              <a:buNone/>
            </a:pPr>
            <a:r>
              <a:rPr lang="en-GB" dirty="0"/>
              <a:t>Needs considerable assistance (Score: 2)</a:t>
            </a:r>
          </a:p>
          <a:p>
            <a:pPr marL="457200" lvl="1" indent="0">
              <a:buNone/>
            </a:pPr>
            <a:r>
              <a:rPr lang="en-GB" dirty="0"/>
              <a:t>Regularly requires help from another person or uses a wheelchair for mobility.</a:t>
            </a:r>
          </a:p>
          <a:p>
            <a:pPr marL="0" indent="0">
              <a:buNone/>
            </a:pPr>
            <a:r>
              <a:rPr lang="en-GB" dirty="0"/>
              <a:t>Fully dependent (Score: 3)</a:t>
            </a:r>
          </a:p>
          <a:p>
            <a:pPr marL="457200" lvl="1" indent="0">
              <a:buNone/>
            </a:pPr>
            <a:r>
              <a:rPr lang="en-GB" dirty="0"/>
              <a:t>Unable to move without continuous assistance or entirely reliant on others for mobility.</a:t>
            </a:r>
          </a:p>
          <a:p>
            <a:endParaRPr lang="en-SI" dirty="0"/>
          </a:p>
        </p:txBody>
      </p:sp>
    </p:spTree>
    <p:extLst>
      <p:ext uri="{BB962C8B-B14F-4D97-AF65-F5344CB8AC3E}">
        <p14:creationId xmlns:p14="http://schemas.microsoft.com/office/powerpoint/2010/main" val="23234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1DF9F0C-DB95-C1E9-A87A-A0DBE08E6FD9}"/>
              </a:ext>
            </a:extLst>
          </p:cNvPr>
          <p:cNvGraphicFramePr>
            <a:graphicFrameLocks noGrp="1"/>
          </p:cNvGraphicFramePr>
          <p:nvPr>
            <p:extLst>
              <p:ext uri="{D42A27DB-BD31-4B8C-83A1-F6EECF244321}">
                <p14:modId xmlns:p14="http://schemas.microsoft.com/office/powerpoint/2010/main" val="356241596"/>
              </p:ext>
            </p:extLst>
          </p:nvPr>
        </p:nvGraphicFramePr>
        <p:xfrm>
          <a:off x="1025426" y="365756"/>
          <a:ext cx="9695124" cy="5688203"/>
        </p:xfrm>
        <a:graphic>
          <a:graphicData uri="http://schemas.openxmlformats.org/drawingml/2006/table">
            <a:tbl>
              <a:tblPr/>
              <a:tblGrid>
                <a:gridCol w="2423781">
                  <a:extLst>
                    <a:ext uri="{9D8B030D-6E8A-4147-A177-3AD203B41FA5}">
                      <a16:colId xmlns:a16="http://schemas.microsoft.com/office/drawing/2014/main" val="2474460365"/>
                    </a:ext>
                  </a:extLst>
                </a:gridCol>
                <a:gridCol w="2423781">
                  <a:extLst>
                    <a:ext uri="{9D8B030D-6E8A-4147-A177-3AD203B41FA5}">
                      <a16:colId xmlns:a16="http://schemas.microsoft.com/office/drawing/2014/main" val="903293792"/>
                    </a:ext>
                  </a:extLst>
                </a:gridCol>
                <a:gridCol w="2423781">
                  <a:extLst>
                    <a:ext uri="{9D8B030D-6E8A-4147-A177-3AD203B41FA5}">
                      <a16:colId xmlns:a16="http://schemas.microsoft.com/office/drawing/2014/main" val="591838411"/>
                    </a:ext>
                  </a:extLst>
                </a:gridCol>
                <a:gridCol w="2423781">
                  <a:extLst>
                    <a:ext uri="{9D8B030D-6E8A-4147-A177-3AD203B41FA5}">
                      <a16:colId xmlns:a16="http://schemas.microsoft.com/office/drawing/2014/main" val="2022891066"/>
                    </a:ext>
                  </a:extLst>
                </a:gridCol>
              </a:tblGrid>
              <a:tr h="391193">
                <a:tc>
                  <a:txBody>
                    <a:bodyPr/>
                    <a:lstStyle/>
                    <a:p>
                      <a:r>
                        <a:rPr lang="en-GB" sz="1500" b="1">
                          <a:solidFill>
                            <a:srgbClr val="C00000"/>
                          </a:solidFill>
                        </a:rPr>
                        <a:t>Scale</a:t>
                      </a:r>
                      <a:endParaRPr lang="en-GB" sz="1500">
                        <a:solidFill>
                          <a:srgbClr val="C00000"/>
                        </a:solidFill>
                      </a:endParaRPr>
                    </a:p>
                  </a:txBody>
                  <a:tcPr marL="75023" marR="75023" marT="37512" marB="37512" anchor="ctr">
                    <a:lnL>
                      <a:noFill/>
                    </a:lnL>
                    <a:lnR>
                      <a:noFill/>
                    </a:lnR>
                    <a:lnT>
                      <a:noFill/>
                    </a:lnT>
                    <a:lnB>
                      <a:noFill/>
                    </a:lnB>
                    <a:noFill/>
                  </a:tcPr>
                </a:tc>
                <a:tc>
                  <a:txBody>
                    <a:bodyPr/>
                    <a:lstStyle/>
                    <a:p>
                      <a:r>
                        <a:rPr lang="en-GB" sz="1500" b="1">
                          <a:solidFill>
                            <a:srgbClr val="C00000"/>
                          </a:solidFill>
                        </a:rPr>
                        <a:t>Sensitivity</a:t>
                      </a:r>
                      <a:endParaRPr lang="en-GB" sz="1500">
                        <a:solidFill>
                          <a:srgbClr val="C00000"/>
                        </a:solidFill>
                      </a:endParaRPr>
                    </a:p>
                  </a:txBody>
                  <a:tcPr marL="75023" marR="75023" marT="37512" marB="37512" anchor="ctr">
                    <a:lnL>
                      <a:noFill/>
                    </a:lnL>
                    <a:lnR>
                      <a:noFill/>
                    </a:lnR>
                    <a:lnT>
                      <a:noFill/>
                    </a:lnT>
                    <a:lnB>
                      <a:noFill/>
                    </a:lnB>
                    <a:noFill/>
                  </a:tcPr>
                </a:tc>
                <a:tc>
                  <a:txBody>
                    <a:bodyPr/>
                    <a:lstStyle/>
                    <a:p>
                      <a:r>
                        <a:rPr lang="en-GB" sz="1500" b="1">
                          <a:solidFill>
                            <a:srgbClr val="C00000"/>
                          </a:solidFill>
                        </a:rPr>
                        <a:t>Specificity</a:t>
                      </a:r>
                      <a:endParaRPr lang="en-GB" sz="1500">
                        <a:solidFill>
                          <a:srgbClr val="C00000"/>
                        </a:solidFill>
                      </a:endParaRPr>
                    </a:p>
                  </a:txBody>
                  <a:tcPr marL="75023" marR="75023" marT="37512" marB="37512" anchor="ctr">
                    <a:lnL>
                      <a:noFill/>
                    </a:lnL>
                    <a:lnR>
                      <a:noFill/>
                    </a:lnR>
                    <a:lnT>
                      <a:noFill/>
                    </a:lnT>
                    <a:lnB>
                      <a:noFill/>
                    </a:lnB>
                    <a:noFill/>
                  </a:tcPr>
                </a:tc>
                <a:tc>
                  <a:txBody>
                    <a:bodyPr/>
                    <a:lstStyle/>
                    <a:p>
                      <a:r>
                        <a:rPr lang="en-GB" sz="1500" b="1" dirty="0">
                          <a:solidFill>
                            <a:srgbClr val="C00000"/>
                          </a:solidFill>
                        </a:rPr>
                        <a:t>Validity</a:t>
                      </a:r>
                      <a:endParaRPr lang="en-GB" sz="1500" dirty="0">
                        <a:solidFill>
                          <a:srgbClr val="C00000"/>
                        </a:solidFill>
                      </a:endParaRPr>
                    </a:p>
                  </a:txBody>
                  <a:tcPr marL="75023" marR="75023" marT="37512" marB="37512" anchor="ctr">
                    <a:lnL>
                      <a:noFill/>
                    </a:lnL>
                    <a:lnR>
                      <a:noFill/>
                    </a:lnR>
                    <a:lnT>
                      <a:noFill/>
                    </a:lnT>
                    <a:lnB>
                      <a:noFill/>
                    </a:lnB>
                    <a:noFill/>
                  </a:tcPr>
                </a:tc>
                <a:extLst>
                  <a:ext uri="{0D108BD9-81ED-4DB2-BD59-A6C34878D82A}">
                    <a16:rowId xmlns:a16="http://schemas.microsoft.com/office/drawing/2014/main" val="305538196"/>
                  </a:ext>
                </a:extLst>
              </a:tr>
              <a:tr h="1863847">
                <a:tc>
                  <a:txBody>
                    <a:bodyPr/>
                    <a:lstStyle/>
                    <a:p>
                      <a:r>
                        <a:rPr lang="en-GB" sz="1500" b="1" dirty="0"/>
                        <a:t>ALSAQ-40</a:t>
                      </a:r>
                      <a:endParaRPr lang="en-GB" sz="1500" dirty="0"/>
                    </a:p>
                  </a:txBody>
                  <a:tcPr marL="75023" marR="75023" marT="37512" marB="37512" anchor="ctr">
                    <a:lnL>
                      <a:noFill/>
                    </a:lnL>
                    <a:lnR>
                      <a:noFill/>
                    </a:lnR>
                    <a:lnT>
                      <a:noFill/>
                    </a:lnT>
                    <a:lnB>
                      <a:noFill/>
                    </a:lnB>
                    <a:noFill/>
                  </a:tcPr>
                </a:tc>
                <a:tc>
                  <a:txBody>
                    <a:bodyPr/>
                    <a:lstStyle/>
                    <a:p>
                      <a:r>
                        <a:rPr lang="en-GB" sz="1500"/>
                        <a:t>High sensitivity in detecting changes in health-related quality of life aspects specific to ALS.</a:t>
                      </a:r>
                    </a:p>
                  </a:txBody>
                  <a:tcPr marL="75023" marR="75023" marT="37512" marB="37512" anchor="ctr">
                    <a:lnL>
                      <a:noFill/>
                    </a:lnL>
                    <a:lnR>
                      <a:noFill/>
                    </a:lnR>
                    <a:lnT>
                      <a:noFill/>
                    </a:lnT>
                    <a:lnB>
                      <a:noFill/>
                    </a:lnB>
                    <a:noFill/>
                  </a:tcPr>
                </a:tc>
                <a:tc>
                  <a:txBody>
                    <a:bodyPr/>
                    <a:lstStyle/>
                    <a:p>
                      <a:r>
                        <a:rPr lang="en-GB" sz="1500"/>
                        <a:t>Moderate specificity; focuses broadly on quality of life domains that can overlap with other chronic conditions.</a:t>
                      </a:r>
                    </a:p>
                  </a:txBody>
                  <a:tcPr marL="75023" marR="75023" marT="37512" marB="37512" anchor="ctr">
                    <a:lnL>
                      <a:noFill/>
                    </a:lnL>
                    <a:lnR>
                      <a:noFill/>
                    </a:lnR>
                    <a:lnT>
                      <a:noFill/>
                    </a:lnT>
                    <a:lnB>
                      <a:noFill/>
                    </a:lnB>
                    <a:noFill/>
                  </a:tcPr>
                </a:tc>
                <a:tc>
                  <a:txBody>
                    <a:bodyPr/>
                    <a:lstStyle/>
                    <a:p>
                      <a:r>
                        <a:rPr lang="en-GB" sz="1500"/>
                        <a:t>Strong construct validity with well-established scales. Good content validity for ALS-specific issues.</a:t>
                      </a:r>
                    </a:p>
                  </a:txBody>
                  <a:tcPr marL="75023" marR="75023" marT="37512" marB="37512" anchor="ctr">
                    <a:lnL>
                      <a:noFill/>
                    </a:lnL>
                    <a:lnR>
                      <a:noFill/>
                    </a:lnR>
                    <a:lnT>
                      <a:noFill/>
                    </a:lnT>
                    <a:lnB>
                      <a:noFill/>
                    </a:lnB>
                    <a:noFill/>
                  </a:tcPr>
                </a:tc>
                <a:extLst>
                  <a:ext uri="{0D108BD9-81ED-4DB2-BD59-A6C34878D82A}">
                    <a16:rowId xmlns:a16="http://schemas.microsoft.com/office/drawing/2014/main" val="3996351883"/>
                  </a:ext>
                </a:extLst>
              </a:tr>
              <a:tr h="1569316">
                <a:tc>
                  <a:txBody>
                    <a:bodyPr/>
                    <a:lstStyle/>
                    <a:p>
                      <a:r>
                        <a:rPr lang="en-GB" sz="1500" b="1"/>
                        <a:t>McGill Quality of Life Questionnaire (MQOL)</a:t>
                      </a:r>
                      <a:endParaRPr lang="en-GB" sz="1500"/>
                    </a:p>
                  </a:txBody>
                  <a:tcPr marL="75023" marR="75023" marT="37512" marB="37512" anchor="ctr">
                    <a:lnL>
                      <a:noFill/>
                    </a:lnL>
                    <a:lnR>
                      <a:noFill/>
                    </a:lnR>
                    <a:lnT>
                      <a:noFill/>
                    </a:lnT>
                    <a:lnB>
                      <a:noFill/>
                    </a:lnB>
                    <a:noFill/>
                  </a:tcPr>
                </a:tc>
                <a:tc>
                  <a:txBody>
                    <a:bodyPr/>
                    <a:lstStyle/>
                    <a:p>
                      <a:r>
                        <a:rPr lang="en-GB" sz="1500" dirty="0"/>
                        <a:t>Sensitive to changes in overall quality of life, including physical, psychological, and existential aspects.</a:t>
                      </a:r>
                    </a:p>
                  </a:txBody>
                  <a:tcPr marL="75023" marR="75023" marT="37512" marB="37512" anchor="ctr">
                    <a:lnL>
                      <a:noFill/>
                    </a:lnL>
                    <a:lnR>
                      <a:noFill/>
                    </a:lnR>
                    <a:lnT>
                      <a:noFill/>
                    </a:lnT>
                    <a:lnB>
                      <a:noFill/>
                    </a:lnB>
                    <a:noFill/>
                  </a:tcPr>
                </a:tc>
                <a:tc>
                  <a:txBody>
                    <a:bodyPr/>
                    <a:lstStyle/>
                    <a:p>
                      <a:r>
                        <a:rPr lang="en-GB" sz="1500"/>
                        <a:t>Low specificity for ALS, as it is designed for general palliative care populations, not specific to ALS.</a:t>
                      </a:r>
                    </a:p>
                  </a:txBody>
                  <a:tcPr marL="75023" marR="75023" marT="37512" marB="37512" anchor="ctr">
                    <a:lnL>
                      <a:noFill/>
                    </a:lnL>
                    <a:lnR>
                      <a:noFill/>
                    </a:lnR>
                    <a:lnT>
                      <a:noFill/>
                    </a:lnT>
                    <a:lnB>
                      <a:noFill/>
                    </a:lnB>
                    <a:noFill/>
                  </a:tcPr>
                </a:tc>
                <a:tc>
                  <a:txBody>
                    <a:bodyPr/>
                    <a:lstStyle/>
                    <a:p>
                      <a:r>
                        <a:rPr lang="en-GB" sz="1500"/>
                        <a:t>Good construct validity; significant correlation with other quality of life measures.</a:t>
                      </a:r>
                    </a:p>
                  </a:txBody>
                  <a:tcPr marL="75023" marR="75023" marT="37512" marB="37512" anchor="ctr">
                    <a:lnL>
                      <a:noFill/>
                    </a:lnL>
                    <a:lnR>
                      <a:noFill/>
                    </a:lnR>
                    <a:lnT>
                      <a:noFill/>
                    </a:lnT>
                    <a:lnB>
                      <a:noFill/>
                    </a:lnB>
                    <a:noFill/>
                  </a:tcPr>
                </a:tc>
                <a:extLst>
                  <a:ext uri="{0D108BD9-81ED-4DB2-BD59-A6C34878D82A}">
                    <a16:rowId xmlns:a16="http://schemas.microsoft.com/office/drawing/2014/main" val="2987345941"/>
                  </a:ext>
                </a:extLst>
              </a:tr>
              <a:tr h="1863847">
                <a:tc>
                  <a:txBody>
                    <a:bodyPr/>
                    <a:lstStyle/>
                    <a:p>
                      <a:r>
                        <a:rPr lang="en-GB" sz="1500" b="1"/>
                        <a:t>ALS Health State Scale</a:t>
                      </a:r>
                      <a:endParaRPr lang="en-GB" sz="1500"/>
                    </a:p>
                  </a:txBody>
                  <a:tcPr marL="75023" marR="75023" marT="37512" marB="37512" anchor="ctr">
                    <a:lnL>
                      <a:noFill/>
                    </a:lnL>
                    <a:lnR>
                      <a:noFill/>
                    </a:lnR>
                    <a:lnT>
                      <a:noFill/>
                    </a:lnT>
                    <a:lnB>
                      <a:noFill/>
                    </a:lnB>
                    <a:noFill/>
                  </a:tcPr>
                </a:tc>
                <a:tc>
                  <a:txBody>
                    <a:bodyPr/>
                    <a:lstStyle/>
                    <a:p>
                      <a:r>
                        <a:rPr lang="en-GB" sz="1500"/>
                        <a:t>Moderate sensitivity to changes in health state and functional status, effective in advanced stages of ALS.</a:t>
                      </a:r>
                    </a:p>
                  </a:txBody>
                  <a:tcPr marL="75023" marR="75023" marT="37512" marB="37512" anchor="ctr">
                    <a:lnL>
                      <a:noFill/>
                    </a:lnL>
                    <a:lnR>
                      <a:noFill/>
                    </a:lnR>
                    <a:lnT>
                      <a:noFill/>
                    </a:lnT>
                    <a:lnB>
                      <a:noFill/>
                    </a:lnB>
                    <a:noFill/>
                  </a:tcPr>
                </a:tc>
                <a:tc>
                  <a:txBody>
                    <a:bodyPr/>
                    <a:lstStyle/>
                    <a:p>
                      <a:r>
                        <a:rPr lang="en-GB" sz="1500"/>
                        <a:t>High specificity for ALS-related health issues, focusing on disease-specific symptoms and progression.</a:t>
                      </a:r>
                    </a:p>
                  </a:txBody>
                  <a:tcPr marL="75023" marR="75023" marT="37512" marB="37512" anchor="ctr">
                    <a:lnL>
                      <a:noFill/>
                    </a:lnL>
                    <a:lnR>
                      <a:noFill/>
                    </a:lnR>
                    <a:lnT>
                      <a:noFill/>
                    </a:lnT>
                    <a:lnB>
                      <a:noFill/>
                    </a:lnB>
                    <a:noFill/>
                  </a:tcPr>
                </a:tc>
                <a:tc>
                  <a:txBody>
                    <a:bodyPr/>
                    <a:lstStyle/>
                    <a:p>
                      <a:r>
                        <a:rPr lang="en-GB" sz="1500" dirty="0"/>
                        <a:t>High face and criterion-related validity; correlates well with clinical and functional assessments specific to ALS.</a:t>
                      </a:r>
                    </a:p>
                  </a:txBody>
                  <a:tcPr marL="75023" marR="75023" marT="37512" marB="37512" anchor="ctr">
                    <a:lnL>
                      <a:noFill/>
                    </a:lnL>
                    <a:lnR>
                      <a:noFill/>
                    </a:lnR>
                    <a:lnT>
                      <a:noFill/>
                    </a:lnT>
                    <a:lnB>
                      <a:noFill/>
                    </a:lnB>
                    <a:noFill/>
                  </a:tcPr>
                </a:tc>
                <a:extLst>
                  <a:ext uri="{0D108BD9-81ED-4DB2-BD59-A6C34878D82A}">
                    <a16:rowId xmlns:a16="http://schemas.microsoft.com/office/drawing/2014/main" val="59146829"/>
                  </a:ext>
                </a:extLst>
              </a:tr>
            </a:tbl>
          </a:graphicData>
        </a:graphic>
      </p:graphicFrame>
      <p:sp>
        <p:nvSpPr>
          <p:cNvPr id="9" name="Rectangle 2">
            <a:extLst>
              <a:ext uri="{FF2B5EF4-FFF2-40B4-BE49-F238E27FC236}">
                <a16:creationId xmlns:a16="http://schemas.microsoft.com/office/drawing/2014/main" id="{FB42D8C2-8ED4-769D-1C20-28A52A9A4F8C}"/>
              </a:ext>
            </a:extLst>
          </p:cNvPr>
          <p:cNvSpPr>
            <a:spLocks noChangeArrowheads="1"/>
          </p:cNvSpPr>
          <p:nvPr/>
        </p:nvSpPr>
        <p:spPr bwMode="auto">
          <a:xfrm>
            <a:off x="1782762" y="1793875"/>
            <a:ext cx="12211533" cy="39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I"/>
          </a:p>
        </p:txBody>
      </p:sp>
    </p:spTree>
    <p:extLst>
      <p:ext uri="{BB962C8B-B14F-4D97-AF65-F5344CB8AC3E}">
        <p14:creationId xmlns:p14="http://schemas.microsoft.com/office/powerpoint/2010/main" val="69668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BD7D-A937-B5A6-57BB-CCEA37CD8A99}"/>
              </a:ext>
            </a:extLst>
          </p:cNvPr>
          <p:cNvSpPr>
            <a:spLocks noGrp="1"/>
          </p:cNvSpPr>
          <p:nvPr>
            <p:ph type="title"/>
          </p:nvPr>
        </p:nvSpPr>
        <p:spPr>
          <a:xfrm>
            <a:off x="319690" y="640822"/>
            <a:ext cx="3418659" cy="5583148"/>
          </a:xfrm>
        </p:spPr>
        <p:txBody>
          <a:bodyPr anchor="ctr">
            <a:normAutofit/>
          </a:bodyPr>
          <a:lstStyle/>
          <a:p>
            <a:r>
              <a:rPr lang="en-GB" sz="4200" dirty="0">
                <a:solidFill>
                  <a:srgbClr val="C00000"/>
                </a:solidFill>
              </a:rPr>
              <a:t>Penn State Screening Questionnaire for Bulbar Dysfunction in ALS (PSSQ)</a:t>
            </a:r>
            <a:endParaRPr lang="en-SI" sz="4200" dirty="0">
              <a:solidFill>
                <a:srgbClr val="C00000"/>
              </a:solidFill>
            </a:endParaRPr>
          </a:p>
        </p:txBody>
      </p:sp>
      <p:graphicFrame>
        <p:nvGraphicFramePr>
          <p:cNvPr id="5" name="Content Placeholder 2">
            <a:extLst>
              <a:ext uri="{FF2B5EF4-FFF2-40B4-BE49-F238E27FC236}">
                <a16:creationId xmlns:a16="http://schemas.microsoft.com/office/drawing/2014/main" id="{8AE54258-4AC2-C2F5-C935-6932DEADCBDA}"/>
              </a:ext>
            </a:extLst>
          </p:cNvPr>
          <p:cNvGraphicFramePr>
            <a:graphicFrameLocks noGrp="1"/>
          </p:cNvGraphicFramePr>
          <p:nvPr>
            <p:ph idx="1"/>
            <p:extLst>
              <p:ext uri="{D42A27DB-BD31-4B8C-83A1-F6EECF244321}">
                <p14:modId xmlns:p14="http://schemas.microsoft.com/office/powerpoint/2010/main" val="1640177861"/>
              </p:ext>
            </p:extLst>
          </p:nvPr>
        </p:nvGraphicFramePr>
        <p:xfrm>
          <a:off x="3738349" y="640822"/>
          <a:ext cx="7254948" cy="5583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38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CC12-FD38-B6FB-04F8-B004133C78E6}"/>
              </a:ext>
            </a:extLst>
          </p:cNvPr>
          <p:cNvSpPr>
            <a:spLocks noGrp="1"/>
          </p:cNvSpPr>
          <p:nvPr>
            <p:ph type="title"/>
          </p:nvPr>
        </p:nvSpPr>
        <p:spPr/>
        <p:txBody>
          <a:bodyPr/>
          <a:lstStyle/>
          <a:p>
            <a:pPr algn="ctr"/>
            <a:r>
              <a:rPr lang="en-GB" dirty="0">
                <a:solidFill>
                  <a:srgbClr val="C00000"/>
                </a:solidFill>
              </a:rPr>
              <a:t>PSSQ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4570DA3E-64CA-6A7B-C095-29710D0A50B4}"/>
              </a:ext>
            </a:extLst>
          </p:cNvPr>
          <p:cNvSpPr>
            <a:spLocks noGrp="1"/>
          </p:cNvSpPr>
          <p:nvPr>
            <p:ph idx="1"/>
          </p:nvPr>
        </p:nvSpPr>
        <p:spPr/>
        <p:txBody>
          <a:bodyPr/>
          <a:lstStyle/>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"How often do you experience difficulty swallowing liquids?”</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Never.</a:t>
            </a:r>
          </a:p>
          <a:p>
            <a:pPr marL="742950" lvl="1" indent="-285750">
              <a:buFont typeface="Arial" panose="020B0604020202020204" pitchFamily="34" charset="0"/>
              <a:buChar char="•"/>
            </a:pPr>
            <a:r>
              <a:rPr lang="en-GB" b="1" dirty="0"/>
              <a:t>1</a:t>
            </a:r>
            <a:r>
              <a:rPr lang="en-GB" dirty="0"/>
              <a:t>: Rarely.</a:t>
            </a:r>
          </a:p>
          <a:p>
            <a:pPr marL="742950" lvl="1" indent="-285750">
              <a:buFont typeface="Arial" panose="020B0604020202020204" pitchFamily="34" charset="0"/>
              <a:buChar char="•"/>
            </a:pPr>
            <a:r>
              <a:rPr lang="en-GB" b="1" dirty="0"/>
              <a:t>2</a:t>
            </a:r>
            <a:r>
              <a:rPr lang="en-GB" dirty="0"/>
              <a:t>: Sometimes.</a:t>
            </a:r>
          </a:p>
          <a:p>
            <a:pPr marL="742950" lvl="1" indent="-285750">
              <a:buFont typeface="Arial" panose="020B0604020202020204" pitchFamily="34" charset="0"/>
              <a:buChar char="•"/>
            </a:pPr>
            <a:r>
              <a:rPr lang="en-GB" b="1" dirty="0"/>
              <a:t>3</a:t>
            </a:r>
            <a:r>
              <a:rPr lang="en-GB" dirty="0"/>
              <a:t>: Often.</a:t>
            </a:r>
          </a:p>
          <a:p>
            <a:pPr marL="742950" lvl="1" indent="-285750">
              <a:buFont typeface="Arial" panose="020B0604020202020204" pitchFamily="34" charset="0"/>
              <a:buChar char="•"/>
            </a:pPr>
            <a:r>
              <a:rPr lang="en-GB" b="1" dirty="0"/>
              <a:t>4</a:t>
            </a:r>
            <a:r>
              <a:rPr lang="en-GB" dirty="0"/>
              <a:t>: Always.</a:t>
            </a:r>
          </a:p>
          <a:p>
            <a:endParaRPr lang="en-SI" dirty="0"/>
          </a:p>
        </p:txBody>
      </p:sp>
    </p:spTree>
    <p:extLst>
      <p:ext uri="{BB962C8B-B14F-4D97-AF65-F5344CB8AC3E}">
        <p14:creationId xmlns:p14="http://schemas.microsoft.com/office/powerpoint/2010/main" val="146320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0A1525-21D8-16F7-6B06-48A742E30725}"/>
              </a:ext>
            </a:extLst>
          </p:cNvPr>
          <p:cNvPicPr>
            <a:picLocks noChangeAspect="1"/>
          </p:cNvPicPr>
          <p:nvPr/>
        </p:nvPicPr>
        <p:blipFill>
          <a:blip r:embed="rId2">
            <a:duotone>
              <a:schemeClr val="bg2">
                <a:shade val="45000"/>
                <a:satMod val="135000"/>
              </a:schemeClr>
              <a:prstClr val="white"/>
            </a:duotone>
          </a:blip>
          <a:srcRect t="8706" b="10067"/>
          <a:stretch/>
        </p:blipFill>
        <p:spPr>
          <a:xfrm>
            <a:off x="20" y="10"/>
            <a:ext cx="12191980" cy="6857990"/>
          </a:xfrm>
          <a:prstGeom prst="rect">
            <a:avLst/>
          </a:prstGeom>
        </p:spPr>
      </p:pic>
      <p:sp>
        <p:nvSpPr>
          <p:cNvPr id="2" name="Title 1">
            <a:extLst>
              <a:ext uri="{FF2B5EF4-FFF2-40B4-BE49-F238E27FC236}">
                <a16:creationId xmlns:a16="http://schemas.microsoft.com/office/drawing/2014/main" id="{2D5A673E-CDA1-C194-C8BB-B5C8C3841CA6}"/>
              </a:ext>
            </a:extLst>
          </p:cNvPr>
          <p:cNvSpPr>
            <a:spLocks noGrp="1"/>
          </p:cNvSpPr>
          <p:nvPr>
            <p:ph type="title"/>
          </p:nvPr>
        </p:nvSpPr>
        <p:spPr/>
        <p:txBody>
          <a:bodyPr>
            <a:normAutofit/>
          </a:bodyPr>
          <a:lstStyle/>
          <a:p>
            <a:r>
              <a:rPr lang="en-GB"/>
              <a:t>McGill Quality of Life Questionnaire (MQOL)</a:t>
            </a:r>
            <a:endParaRPr lang="en-SI"/>
          </a:p>
        </p:txBody>
      </p:sp>
      <p:graphicFrame>
        <p:nvGraphicFramePr>
          <p:cNvPr id="5" name="Content Placeholder 2">
            <a:extLst>
              <a:ext uri="{FF2B5EF4-FFF2-40B4-BE49-F238E27FC236}">
                <a16:creationId xmlns:a16="http://schemas.microsoft.com/office/drawing/2014/main" id="{10F8E3DA-F673-1034-FA89-F9C3D849DCCD}"/>
              </a:ext>
            </a:extLst>
          </p:cNvPr>
          <p:cNvGraphicFramePr>
            <a:graphicFrameLocks noGrp="1"/>
          </p:cNvGraphicFramePr>
          <p:nvPr>
            <p:ph idx="1"/>
            <p:extLst>
              <p:ext uri="{D42A27DB-BD31-4B8C-83A1-F6EECF244321}">
                <p14:modId xmlns:p14="http://schemas.microsoft.com/office/powerpoint/2010/main" val="28100679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6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F81A-6B2E-FEEE-B350-348B08427BB0}"/>
              </a:ext>
            </a:extLst>
          </p:cNvPr>
          <p:cNvSpPr>
            <a:spLocks noGrp="1"/>
          </p:cNvSpPr>
          <p:nvPr>
            <p:ph type="title"/>
          </p:nvPr>
        </p:nvSpPr>
        <p:spPr>
          <a:xfrm>
            <a:off x="838200" y="365125"/>
            <a:ext cx="10515600" cy="752475"/>
          </a:xfrm>
        </p:spPr>
        <p:txBody>
          <a:bodyPr/>
          <a:lstStyle/>
          <a:p>
            <a:pPr algn="ctr"/>
            <a:r>
              <a:rPr lang="en-GB" dirty="0">
                <a:solidFill>
                  <a:srgbClr val="C00000"/>
                </a:solidFill>
              </a:rPr>
              <a:t>Amyotrophic Lateral Sclerosis (ALS)</a:t>
            </a:r>
            <a:endParaRPr lang="en-SI" dirty="0">
              <a:solidFill>
                <a:srgbClr val="C00000"/>
              </a:solidFill>
            </a:endParaRPr>
          </a:p>
        </p:txBody>
      </p:sp>
      <p:sp>
        <p:nvSpPr>
          <p:cNvPr id="3" name="Content Placeholder 2">
            <a:extLst>
              <a:ext uri="{FF2B5EF4-FFF2-40B4-BE49-F238E27FC236}">
                <a16:creationId xmlns:a16="http://schemas.microsoft.com/office/drawing/2014/main" id="{98F9DF6F-B7C1-FD91-2B44-F6348962348B}"/>
              </a:ext>
            </a:extLst>
          </p:cNvPr>
          <p:cNvSpPr>
            <a:spLocks noGrp="1"/>
          </p:cNvSpPr>
          <p:nvPr>
            <p:ph idx="1"/>
          </p:nvPr>
        </p:nvSpPr>
        <p:spPr>
          <a:xfrm>
            <a:off x="268015" y="1117601"/>
            <a:ext cx="11666482" cy="5015186"/>
          </a:xfrm>
        </p:spPr>
        <p:txBody>
          <a:bodyPr>
            <a:normAutofit fontScale="55000" lnSpcReduction="20000"/>
          </a:bodyPr>
          <a:lstStyle/>
          <a:p>
            <a:pPr marL="0" indent="0">
              <a:buNone/>
            </a:pPr>
            <a:r>
              <a:rPr lang="en-GB" sz="4400" dirty="0"/>
              <a:t>A progressive neurodegenerative disorder characterized by the degeneration of motor neurons in the brain and spinal cord.</a:t>
            </a:r>
          </a:p>
          <a:p>
            <a:pPr marL="0" indent="0">
              <a:buNone/>
            </a:pPr>
            <a:r>
              <a:rPr lang="en-GB" sz="4400" b="1" dirty="0"/>
              <a:t>Symptoms:</a:t>
            </a:r>
            <a:r>
              <a:rPr lang="en-GB" sz="4400" dirty="0"/>
              <a:t> Muscle weakness, spasticity, difficulty speaking (dysarthria), swallowing (dysphagia), and eventually breathing (respiratory failure).</a:t>
            </a:r>
          </a:p>
          <a:p>
            <a:pPr marL="0" indent="0">
              <a:buNone/>
            </a:pPr>
            <a:r>
              <a:rPr lang="en-GB" sz="4400" b="1" dirty="0"/>
              <a:t>Epidemiology:</a:t>
            </a:r>
            <a:r>
              <a:rPr lang="en-GB" sz="4400" dirty="0"/>
              <a:t> appx 2/100,000 annually, more in males between ages 55-75.</a:t>
            </a:r>
          </a:p>
          <a:p>
            <a:pPr marL="0" indent="0">
              <a:buNone/>
            </a:pPr>
            <a:r>
              <a:rPr lang="en-GB" sz="4400" b="1" dirty="0"/>
              <a:t>Diagnosis:</a:t>
            </a:r>
            <a:endParaRPr lang="en-GB" sz="4400" dirty="0"/>
          </a:p>
          <a:p>
            <a:pPr>
              <a:buFont typeface="Arial" panose="020B0604020202020204" pitchFamily="34" charset="0"/>
              <a:buChar char="•"/>
            </a:pPr>
            <a:r>
              <a:rPr lang="en-GB" sz="4400" dirty="0"/>
              <a:t>Clinical Examination</a:t>
            </a:r>
          </a:p>
          <a:p>
            <a:pPr>
              <a:buFont typeface="Arial" panose="020B0604020202020204" pitchFamily="34" charset="0"/>
              <a:buChar char="•"/>
            </a:pPr>
            <a:r>
              <a:rPr lang="en-GB" sz="4400" dirty="0"/>
              <a:t>Electromyography (EMG)</a:t>
            </a:r>
          </a:p>
          <a:p>
            <a:pPr>
              <a:buFont typeface="Arial" panose="020B0604020202020204" pitchFamily="34" charset="0"/>
              <a:buChar char="•"/>
            </a:pPr>
            <a:r>
              <a:rPr lang="en-GB" sz="4400" dirty="0"/>
              <a:t>Imaging: MRI to rule out other conditions.</a:t>
            </a:r>
          </a:p>
          <a:p>
            <a:pPr>
              <a:buFont typeface="Arial" panose="020B0604020202020204" pitchFamily="34" charset="0"/>
              <a:buChar char="•"/>
            </a:pPr>
            <a:r>
              <a:rPr lang="en-GB" sz="4400" dirty="0"/>
              <a:t>Genetic Testing: For familial ALS cases, which constitute about 10% of all cases.</a:t>
            </a:r>
          </a:p>
          <a:p>
            <a:pPr marL="0" indent="0">
              <a:buNone/>
            </a:pPr>
            <a:r>
              <a:rPr lang="en-GB" sz="4400" b="1" dirty="0"/>
              <a:t>Prognosis:</a:t>
            </a:r>
            <a:endParaRPr lang="en-GB" sz="4400" dirty="0"/>
          </a:p>
          <a:p>
            <a:pPr>
              <a:buFont typeface="Arial" panose="020B0604020202020204" pitchFamily="34" charset="0"/>
              <a:buChar char="•"/>
            </a:pPr>
            <a:r>
              <a:rPr lang="en-GB" sz="4400" dirty="0"/>
              <a:t>Steady decline in motor function, leading to complete paralysis. Median survival is 3-5 y post-diagnosis; however, 10% may live 10 y or longer.</a:t>
            </a:r>
          </a:p>
          <a:p>
            <a:pPr marL="0" indent="0">
              <a:buNone/>
            </a:pPr>
            <a:r>
              <a:rPr lang="en-GB" sz="4400" b="1" dirty="0"/>
              <a:t>Management:</a:t>
            </a:r>
            <a:r>
              <a:rPr lang="en-GB" sz="4400" dirty="0"/>
              <a:t> Focus on symptom relief, supportive care, and maintaining quality of life.</a:t>
            </a:r>
          </a:p>
          <a:p>
            <a:endParaRPr lang="en-SI" dirty="0"/>
          </a:p>
        </p:txBody>
      </p:sp>
    </p:spTree>
    <p:extLst>
      <p:ext uri="{BB962C8B-B14F-4D97-AF65-F5344CB8AC3E}">
        <p14:creationId xmlns:p14="http://schemas.microsoft.com/office/powerpoint/2010/main" val="86138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E605-9181-2A29-B335-A53117CFA145}"/>
              </a:ext>
            </a:extLst>
          </p:cNvPr>
          <p:cNvSpPr>
            <a:spLocks noGrp="1"/>
          </p:cNvSpPr>
          <p:nvPr>
            <p:ph type="title"/>
          </p:nvPr>
        </p:nvSpPr>
        <p:spPr/>
        <p:txBody>
          <a:bodyPr/>
          <a:lstStyle/>
          <a:p>
            <a:pPr algn="ctr"/>
            <a:r>
              <a:rPr lang="en-GB" dirty="0">
                <a:solidFill>
                  <a:srgbClr val="C00000"/>
                </a:solidFill>
              </a:rPr>
              <a:t>MQOL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17DF96C8-1F27-F05F-5C20-A87EB5D759F3}"/>
              </a:ext>
            </a:extLst>
          </p:cNvPr>
          <p:cNvSpPr>
            <a:spLocks noGrp="1"/>
          </p:cNvSpPr>
          <p:nvPr>
            <p:ph idx="1"/>
          </p:nvPr>
        </p:nvSpPr>
        <p:spPr/>
        <p:txBody>
          <a:bodyPr/>
          <a:lstStyle/>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"How would you rate your overall quality of life in the past week?”</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Very poor.</a:t>
            </a:r>
          </a:p>
          <a:p>
            <a:pPr marL="742950" lvl="1" indent="-285750">
              <a:buFont typeface="Arial" panose="020B0604020202020204" pitchFamily="34" charset="0"/>
              <a:buChar char="•"/>
            </a:pPr>
            <a:r>
              <a:rPr lang="en-GB" b="1" dirty="0"/>
              <a:t>1</a:t>
            </a:r>
            <a:r>
              <a:rPr lang="en-GB" dirty="0"/>
              <a:t>: Poor.</a:t>
            </a:r>
          </a:p>
          <a:p>
            <a:pPr marL="742950" lvl="1" indent="-285750">
              <a:buFont typeface="Arial" panose="020B0604020202020204" pitchFamily="34" charset="0"/>
              <a:buChar char="•"/>
            </a:pPr>
            <a:r>
              <a:rPr lang="en-GB" b="1" dirty="0"/>
              <a:t>2</a:t>
            </a:r>
            <a:r>
              <a:rPr lang="en-GB" dirty="0"/>
              <a:t>: Fair.</a:t>
            </a:r>
          </a:p>
          <a:p>
            <a:pPr marL="742950" lvl="1" indent="-285750">
              <a:buFont typeface="Arial" panose="020B0604020202020204" pitchFamily="34" charset="0"/>
              <a:buChar char="•"/>
            </a:pPr>
            <a:r>
              <a:rPr lang="en-GB" b="1" dirty="0"/>
              <a:t>3</a:t>
            </a:r>
            <a:r>
              <a:rPr lang="en-GB" dirty="0"/>
              <a:t>: Good.</a:t>
            </a:r>
          </a:p>
          <a:p>
            <a:pPr marL="742950" lvl="1" indent="-285750">
              <a:buFont typeface="Arial" panose="020B0604020202020204" pitchFamily="34" charset="0"/>
              <a:buChar char="•"/>
            </a:pPr>
            <a:r>
              <a:rPr lang="en-GB" b="1" dirty="0"/>
              <a:t>4</a:t>
            </a:r>
            <a:r>
              <a:rPr lang="en-GB" dirty="0"/>
              <a:t>: Very good.</a:t>
            </a:r>
          </a:p>
          <a:p>
            <a:endParaRPr lang="en-SI" dirty="0"/>
          </a:p>
        </p:txBody>
      </p:sp>
    </p:spTree>
    <p:extLst>
      <p:ext uri="{BB962C8B-B14F-4D97-AF65-F5344CB8AC3E}">
        <p14:creationId xmlns:p14="http://schemas.microsoft.com/office/powerpoint/2010/main" val="360809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B28A5E-21E3-9B1D-E857-D1BE8396DE55}"/>
              </a:ext>
            </a:extLst>
          </p:cNvPr>
          <p:cNvPicPr>
            <a:picLocks noChangeAspect="1"/>
          </p:cNvPicPr>
          <p:nvPr/>
        </p:nvPicPr>
        <p:blipFill>
          <a:blip r:embed="rId2">
            <a:duotone>
              <a:schemeClr val="bg2">
                <a:shade val="45000"/>
                <a:satMod val="135000"/>
              </a:schemeClr>
              <a:prstClr val="white"/>
            </a:duotone>
          </a:blip>
          <a:srcRect t="6010" b="6781"/>
          <a:stretch/>
        </p:blipFill>
        <p:spPr>
          <a:xfrm>
            <a:off x="20" y="10"/>
            <a:ext cx="12191980" cy="6857990"/>
          </a:xfrm>
          <a:prstGeom prst="rect">
            <a:avLst/>
          </a:prstGeom>
        </p:spPr>
      </p:pic>
      <p:sp>
        <p:nvSpPr>
          <p:cNvPr id="2" name="Title 1">
            <a:extLst>
              <a:ext uri="{FF2B5EF4-FFF2-40B4-BE49-F238E27FC236}">
                <a16:creationId xmlns:a16="http://schemas.microsoft.com/office/drawing/2014/main" id="{D762DC66-35F5-244B-7F27-1FBD16431582}"/>
              </a:ext>
            </a:extLst>
          </p:cNvPr>
          <p:cNvSpPr>
            <a:spLocks noGrp="1"/>
          </p:cNvSpPr>
          <p:nvPr>
            <p:ph type="title"/>
          </p:nvPr>
        </p:nvSpPr>
        <p:spPr/>
        <p:txBody>
          <a:bodyPr>
            <a:normAutofit/>
          </a:bodyPr>
          <a:lstStyle/>
          <a:p>
            <a:r>
              <a:rPr lang="en-GB"/>
              <a:t>Hospital Anxiety and Depression Scale (HADS)</a:t>
            </a:r>
            <a:endParaRPr lang="en-SI"/>
          </a:p>
        </p:txBody>
      </p:sp>
      <p:graphicFrame>
        <p:nvGraphicFramePr>
          <p:cNvPr id="5" name="Content Placeholder 2">
            <a:extLst>
              <a:ext uri="{FF2B5EF4-FFF2-40B4-BE49-F238E27FC236}">
                <a16:creationId xmlns:a16="http://schemas.microsoft.com/office/drawing/2014/main" id="{00DB24EE-358E-1BAB-C411-A7C2BACDEB6C}"/>
              </a:ext>
            </a:extLst>
          </p:cNvPr>
          <p:cNvGraphicFramePr>
            <a:graphicFrameLocks noGrp="1"/>
          </p:cNvGraphicFramePr>
          <p:nvPr>
            <p:ph idx="1"/>
            <p:extLst>
              <p:ext uri="{D42A27DB-BD31-4B8C-83A1-F6EECF244321}">
                <p14:modId xmlns:p14="http://schemas.microsoft.com/office/powerpoint/2010/main" val="4739807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60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6540-431A-21DF-BC8C-7902EAE094EB}"/>
              </a:ext>
            </a:extLst>
          </p:cNvPr>
          <p:cNvSpPr>
            <a:spLocks noGrp="1"/>
          </p:cNvSpPr>
          <p:nvPr>
            <p:ph type="title"/>
          </p:nvPr>
        </p:nvSpPr>
        <p:spPr/>
        <p:txBody>
          <a:bodyPr/>
          <a:lstStyle/>
          <a:p>
            <a:pPr algn="ctr"/>
            <a:r>
              <a:rPr lang="en-GB" dirty="0">
                <a:solidFill>
                  <a:srgbClr val="C00000"/>
                </a:solidFill>
              </a:rPr>
              <a:t>HADS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E21DB7BC-C51C-D751-D643-EB3953DD125E}"/>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"I feel tense or wound up.”</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Not at all.</a:t>
            </a:r>
          </a:p>
          <a:p>
            <a:pPr marL="742950" lvl="1" indent="-285750">
              <a:buFont typeface="Arial" panose="020B0604020202020204" pitchFamily="34" charset="0"/>
              <a:buChar char="•"/>
            </a:pPr>
            <a:r>
              <a:rPr lang="en-GB" b="1" dirty="0"/>
              <a:t>1</a:t>
            </a:r>
            <a:r>
              <a:rPr lang="en-GB" dirty="0"/>
              <a:t>: From time to time, occasionally.</a:t>
            </a:r>
          </a:p>
          <a:p>
            <a:pPr marL="742950" lvl="1" indent="-285750">
              <a:buFont typeface="Arial" panose="020B0604020202020204" pitchFamily="34" charset="0"/>
              <a:buChar char="•"/>
            </a:pPr>
            <a:r>
              <a:rPr lang="en-GB" b="1" dirty="0"/>
              <a:t>2</a:t>
            </a:r>
            <a:r>
              <a:rPr lang="en-GB" dirty="0"/>
              <a:t>: A lot of the time.</a:t>
            </a:r>
          </a:p>
          <a:p>
            <a:pPr marL="742950" lvl="1" indent="-285750">
              <a:buFont typeface="Arial" panose="020B0604020202020204" pitchFamily="34" charset="0"/>
              <a:buChar char="•"/>
            </a:pPr>
            <a:r>
              <a:rPr lang="en-GB" b="1" dirty="0"/>
              <a:t>3</a:t>
            </a:r>
            <a:r>
              <a:rPr lang="en-GB" dirty="0"/>
              <a:t>: Most of the time.</a:t>
            </a:r>
          </a:p>
          <a:p>
            <a:endParaRPr lang="en-SI" dirty="0"/>
          </a:p>
        </p:txBody>
      </p:sp>
    </p:spTree>
    <p:extLst>
      <p:ext uri="{BB962C8B-B14F-4D97-AF65-F5344CB8AC3E}">
        <p14:creationId xmlns:p14="http://schemas.microsoft.com/office/powerpoint/2010/main" val="36539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A6B7A1-E5EF-C16F-5181-A92582F168C4}"/>
              </a:ext>
            </a:extLst>
          </p:cNvPr>
          <p:cNvPicPr>
            <a:picLocks noChangeAspect="1"/>
          </p:cNvPicPr>
          <p:nvPr/>
        </p:nvPicPr>
        <p:blipFill>
          <a:blip r:embed="rId2"/>
          <a:srcRect b="20495"/>
          <a:stretch/>
        </p:blipFill>
        <p:spPr>
          <a:xfrm>
            <a:off x="20" y="10"/>
            <a:ext cx="12191980" cy="6857990"/>
          </a:xfrm>
          <a:prstGeom prst="rect">
            <a:avLst/>
          </a:prstGeom>
        </p:spPr>
      </p:pic>
      <p:sp>
        <p:nvSpPr>
          <p:cNvPr id="2" name="Title 1">
            <a:extLst>
              <a:ext uri="{FF2B5EF4-FFF2-40B4-BE49-F238E27FC236}">
                <a16:creationId xmlns:a16="http://schemas.microsoft.com/office/drawing/2014/main" id="{D8740178-64E7-9CCB-437A-9166ADF9F70D}"/>
              </a:ext>
            </a:extLst>
          </p:cNvPr>
          <p:cNvSpPr>
            <a:spLocks noGrp="1"/>
          </p:cNvSpPr>
          <p:nvPr>
            <p:ph type="title"/>
          </p:nvPr>
        </p:nvSpPr>
        <p:spPr/>
        <p:txBody>
          <a:bodyPr>
            <a:normAutofit/>
          </a:bodyPr>
          <a:lstStyle/>
          <a:p>
            <a:r>
              <a:rPr lang="en-GB"/>
              <a:t>Beck Depression Inventory (BDI) - Overview</a:t>
            </a:r>
            <a:endParaRPr lang="en-SI"/>
          </a:p>
        </p:txBody>
      </p:sp>
      <p:graphicFrame>
        <p:nvGraphicFramePr>
          <p:cNvPr id="5" name="Content Placeholder 2">
            <a:extLst>
              <a:ext uri="{FF2B5EF4-FFF2-40B4-BE49-F238E27FC236}">
                <a16:creationId xmlns:a16="http://schemas.microsoft.com/office/drawing/2014/main" id="{5AAF4A61-59A4-7597-E472-8AB74E30800B}"/>
              </a:ext>
            </a:extLst>
          </p:cNvPr>
          <p:cNvGraphicFramePr>
            <a:graphicFrameLocks noGrp="1"/>
          </p:cNvGraphicFramePr>
          <p:nvPr>
            <p:ph idx="1"/>
            <p:extLst>
              <p:ext uri="{D42A27DB-BD31-4B8C-83A1-F6EECF244321}">
                <p14:modId xmlns:p14="http://schemas.microsoft.com/office/powerpoint/2010/main" val="11791157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79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147C-995C-D828-69FB-3D876AF6AEF0}"/>
              </a:ext>
            </a:extLst>
          </p:cNvPr>
          <p:cNvSpPr>
            <a:spLocks noGrp="1"/>
          </p:cNvSpPr>
          <p:nvPr>
            <p:ph type="title"/>
          </p:nvPr>
        </p:nvSpPr>
        <p:spPr/>
        <p:txBody>
          <a:bodyPr/>
          <a:lstStyle/>
          <a:p>
            <a:r>
              <a:rPr lang="en-GB" dirty="0">
                <a:solidFill>
                  <a:srgbClr val="C00000"/>
                </a:solidFill>
              </a:rPr>
              <a:t>BDI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C63816B1-926D-AA30-C4F0-2BFF7EC1B22B}"/>
              </a:ext>
            </a:extLst>
          </p:cNvPr>
          <p:cNvSpPr>
            <a:spLocks noGrp="1"/>
          </p:cNvSpPr>
          <p:nvPr>
            <p:ph idx="1"/>
          </p:nvPr>
        </p:nvSpPr>
        <p:spPr/>
        <p:txBody>
          <a:bodyPr/>
          <a:lstStyle/>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"I feel sad.”</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I do not feel sad.</a:t>
            </a:r>
          </a:p>
          <a:p>
            <a:pPr marL="742950" lvl="1" indent="-285750">
              <a:buFont typeface="Arial" panose="020B0604020202020204" pitchFamily="34" charset="0"/>
              <a:buChar char="•"/>
            </a:pPr>
            <a:r>
              <a:rPr lang="en-GB" b="1" dirty="0"/>
              <a:t>1</a:t>
            </a:r>
            <a:r>
              <a:rPr lang="en-GB" dirty="0"/>
              <a:t>: I feel sad much of the time.</a:t>
            </a:r>
          </a:p>
          <a:p>
            <a:pPr marL="742950" lvl="1" indent="-285750">
              <a:buFont typeface="Arial" panose="020B0604020202020204" pitchFamily="34" charset="0"/>
              <a:buChar char="•"/>
            </a:pPr>
            <a:r>
              <a:rPr lang="en-GB" b="1" dirty="0"/>
              <a:t>2</a:t>
            </a:r>
            <a:r>
              <a:rPr lang="en-GB" dirty="0"/>
              <a:t>: I am sad all the time.</a:t>
            </a:r>
          </a:p>
          <a:p>
            <a:pPr marL="742950" lvl="1" indent="-285750">
              <a:buFont typeface="Arial" panose="020B0604020202020204" pitchFamily="34" charset="0"/>
              <a:buChar char="•"/>
            </a:pPr>
            <a:r>
              <a:rPr lang="en-GB" b="1" dirty="0"/>
              <a:t>3</a:t>
            </a:r>
            <a:r>
              <a:rPr lang="en-GB" dirty="0"/>
              <a:t>: I am so sad or unhappy that I can't stand it.</a:t>
            </a:r>
          </a:p>
          <a:p>
            <a:endParaRPr lang="en-SI" dirty="0"/>
          </a:p>
        </p:txBody>
      </p:sp>
    </p:spTree>
    <p:extLst>
      <p:ext uri="{BB962C8B-B14F-4D97-AF65-F5344CB8AC3E}">
        <p14:creationId xmlns:p14="http://schemas.microsoft.com/office/powerpoint/2010/main" val="81523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CBC320-BA41-BECF-86F2-0BF922E31F38}"/>
              </a:ext>
            </a:extLst>
          </p:cNvPr>
          <p:cNvPicPr>
            <a:picLocks noChangeAspect="1"/>
          </p:cNvPicPr>
          <p:nvPr/>
        </p:nvPicPr>
        <p:blipFill>
          <a:blip r:embed="rId2"/>
          <a:srcRect b="23208"/>
          <a:stretch/>
        </p:blipFill>
        <p:spPr>
          <a:xfrm>
            <a:off x="20" y="10"/>
            <a:ext cx="12191980" cy="6857990"/>
          </a:xfrm>
          <a:prstGeom prst="rect">
            <a:avLst/>
          </a:prstGeom>
        </p:spPr>
      </p:pic>
      <p:sp>
        <p:nvSpPr>
          <p:cNvPr id="2" name="Title 1">
            <a:extLst>
              <a:ext uri="{FF2B5EF4-FFF2-40B4-BE49-F238E27FC236}">
                <a16:creationId xmlns:a16="http://schemas.microsoft.com/office/drawing/2014/main" id="{B37B9719-78E6-4AC0-2D49-4C598E381A5E}"/>
              </a:ext>
            </a:extLst>
          </p:cNvPr>
          <p:cNvSpPr>
            <a:spLocks noGrp="1"/>
          </p:cNvSpPr>
          <p:nvPr>
            <p:ph type="title"/>
          </p:nvPr>
        </p:nvSpPr>
        <p:spPr/>
        <p:txBody>
          <a:bodyPr>
            <a:normAutofit/>
          </a:bodyPr>
          <a:lstStyle/>
          <a:p>
            <a:r>
              <a:rPr lang="en-GB"/>
              <a:t>Brief Pain Inventory (BPI)</a:t>
            </a:r>
            <a:endParaRPr lang="en-SI"/>
          </a:p>
        </p:txBody>
      </p:sp>
      <p:graphicFrame>
        <p:nvGraphicFramePr>
          <p:cNvPr id="5" name="Content Placeholder 2">
            <a:extLst>
              <a:ext uri="{FF2B5EF4-FFF2-40B4-BE49-F238E27FC236}">
                <a16:creationId xmlns:a16="http://schemas.microsoft.com/office/drawing/2014/main" id="{16AF5106-037B-3290-BBBE-34954B9CD770}"/>
              </a:ext>
            </a:extLst>
          </p:cNvPr>
          <p:cNvGraphicFramePr>
            <a:graphicFrameLocks noGrp="1"/>
          </p:cNvGraphicFramePr>
          <p:nvPr>
            <p:ph idx="1"/>
            <p:extLst>
              <p:ext uri="{D42A27DB-BD31-4B8C-83A1-F6EECF244321}">
                <p14:modId xmlns:p14="http://schemas.microsoft.com/office/powerpoint/2010/main" val="369445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033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48FB-C747-97A2-0990-B46D63E931E2}"/>
              </a:ext>
            </a:extLst>
          </p:cNvPr>
          <p:cNvSpPr>
            <a:spLocks noGrp="1"/>
          </p:cNvSpPr>
          <p:nvPr>
            <p:ph type="title"/>
          </p:nvPr>
        </p:nvSpPr>
        <p:spPr/>
        <p:txBody>
          <a:bodyPr/>
          <a:lstStyle/>
          <a:p>
            <a:pPr algn="ctr"/>
            <a:r>
              <a:rPr lang="en-GB" dirty="0">
                <a:solidFill>
                  <a:srgbClr val="C00000"/>
                </a:solidFill>
              </a:rPr>
              <a:t>BPI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1047F6C7-5B8C-60D6-3827-04C6EB04892A}"/>
              </a:ext>
            </a:extLst>
          </p:cNvPr>
          <p:cNvSpPr>
            <a:spLocks noGrp="1"/>
          </p:cNvSpPr>
          <p:nvPr>
            <p:ph idx="1"/>
          </p:nvPr>
        </p:nvSpPr>
        <p:spPr/>
        <p:txBody>
          <a:bodyPr/>
          <a:lstStyle/>
          <a:p>
            <a:endParaRPr lang="en-GB" b="1" dirty="0"/>
          </a:p>
          <a:p>
            <a:pPr>
              <a:buFont typeface="Arial" panose="020B0604020202020204" pitchFamily="34" charset="0"/>
              <a:buChar char="•"/>
            </a:pPr>
            <a:r>
              <a:rPr lang="en-GB" b="1" dirty="0"/>
              <a:t>Example Item</a:t>
            </a:r>
            <a:r>
              <a:rPr lang="en-GB" dirty="0"/>
              <a:t>:</a:t>
            </a:r>
          </a:p>
          <a:p>
            <a:pPr marL="742950" lvl="1" indent="-285750">
              <a:buFont typeface="Arial" panose="020B0604020202020204" pitchFamily="34" charset="0"/>
              <a:buChar char="•"/>
            </a:pPr>
            <a:r>
              <a:rPr lang="en-GB" b="1" dirty="0"/>
              <a:t>Item</a:t>
            </a:r>
            <a:r>
              <a:rPr lang="en-GB" dirty="0"/>
              <a:t>: "Rate your pain by circling the one number that best describes your pain at its worst in the last 24 hours.”</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0</a:t>
            </a:r>
            <a:r>
              <a:rPr lang="en-GB" dirty="0"/>
              <a:t>: No pain.</a:t>
            </a:r>
          </a:p>
          <a:p>
            <a:pPr marL="742950" lvl="1" indent="-285750">
              <a:buFont typeface="Arial" panose="020B0604020202020204" pitchFamily="34" charset="0"/>
              <a:buChar char="•"/>
            </a:pPr>
            <a:r>
              <a:rPr lang="en-GB" b="1" dirty="0"/>
              <a:t>1-3</a:t>
            </a:r>
            <a:r>
              <a:rPr lang="en-GB" dirty="0"/>
              <a:t>: Mild pain.</a:t>
            </a:r>
          </a:p>
          <a:p>
            <a:pPr marL="742950" lvl="1" indent="-285750">
              <a:buFont typeface="Arial" panose="020B0604020202020204" pitchFamily="34" charset="0"/>
              <a:buChar char="•"/>
            </a:pPr>
            <a:r>
              <a:rPr lang="en-GB" b="1" dirty="0"/>
              <a:t>4-6</a:t>
            </a:r>
            <a:r>
              <a:rPr lang="en-GB" dirty="0"/>
              <a:t>: Moderate pain.</a:t>
            </a:r>
          </a:p>
          <a:p>
            <a:pPr marL="742950" lvl="1" indent="-285750">
              <a:buFont typeface="Arial" panose="020B0604020202020204" pitchFamily="34" charset="0"/>
              <a:buChar char="•"/>
            </a:pPr>
            <a:r>
              <a:rPr lang="en-GB" b="1" dirty="0"/>
              <a:t>7-10</a:t>
            </a:r>
            <a:r>
              <a:rPr lang="en-GB" dirty="0"/>
              <a:t>: Severe pain.</a:t>
            </a:r>
          </a:p>
          <a:p>
            <a:endParaRPr lang="en-SI" dirty="0"/>
          </a:p>
        </p:txBody>
      </p:sp>
    </p:spTree>
    <p:extLst>
      <p:ext uri="{BB962C8B-B14F-4D97-AF65-F5344CB8AC3E}">
        <p14:creationId xmlns:p14="http://schemas.microsoft.com/office/powerpoint/2010/main" val="251183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6EC60C3-FA74-7D5F-206B-8267517E3278}"/>
              </a:ext>
            </a:extLst>
          </p:cNvPr>
          <p:cNvGraphicFramePr>
            <a:graphicFrameLocks noGrp="1"/>
          </p:cNvGraphicFramePr>
          <p:nvPr>
            <p:extLst>
              <p:ext uri="{D42A27DB-BD31-4B8C-83A1-F6EECF244321}">
                <p14:modId xmlns:p14="http://schemas.microsoft.com/office/powerpoint/2010/main" val="1504102666"/>
              </p:ext>
            </p:extLst>
          </p:nvPr>
        </p:nvGraphicFramePr>
        <p:xfrm>
          <a:off x="1114539" y="278297"/>
          <a:ext cx="9952856" cy="6012143"/>
        </p:xfrm>
        <a:graphic>
          <a:graphicData uri="http://schemas.openxmlformats.org/drawingml/2006/table">
            <a:tbl>
              <a:tblPr/>
              <a:tblGrid>
                <a:gridCol w="2488214">
                  <a:extLst>
                    <a:ext uri="{9D8B030D-6E8A-4147-A177-3AD203B41FA5}">
                      <a16:colId xmlns:a16="http://schemas.microsoft.com/office/drawing/2014/main" val="2571642564"/>
                    </a:ext>
                  </a:extLst>
                </a:gridCol>
                <a:gridCol w="2488214">
                  <a:extLst>
                    <a:ext uri="{9D8B030D-6E8A-4147-A177-3AD203B41FA5}">
                      <a16:colId xmlns:a16="http://schemas.microsoft.com/office/drawing/2014/main" val="3503238286"/>
                    </a:ext>
                  </a:extLst>
                </a:gridCol>
                <a:gridCol w="2488214">
                  <a:extLst>
                    <a:ext uri="{9D8B030D-6E8A-4147-A177-3AD203B41FA5}">
                      <a16:colId xmlns:a16="http://schemas.microsoft.com/office/drawing/2014/main" val="943682544"/>
                    </a:ext>
                  </a:extLst>
                </a:gridCol>
                <a:gridCol w="2488214">
                  <a:extLst>
                    <a:ext uri="{9D8B030D-6E8A-4147-A177-3AD203B41FA5}">
                      <a16:colId xmlns:a16="http://schemas.microsoft.com/office/drawing/2014/main" val="3260769838"/>
                    </a:ext>
                  </a:extLst>
                </a:gridCol>
              </a:tblGrid>
              <a:tr h="375759">
                <a:tc>
                  <a:txBody>
                    <a:bodyPr/>
                    <a:lstStyle/>
                    <a:p>
                      <a:r>
                        <a:rPr lang="en-GB" sz="1300" b="1">
                          <a:solidFill>
                            <a:srgbClr val="C00000"/>
                          </a:solidFill>
                        </a:rPr>
                        <a:t>Scale</a:t>
                      </a:r>
                      <a:endParaRPr lang="en-GB" sz="1300">
                        <a:solidFill>
                          <a:srgbClr val="C00000"/>
                        </a:solidFill>
                      </a:endParaRPr>
                    </a:p>
                  </a:txBody>
                  <a:tcPr marL="67990" marR="67990" marT="33995" marB="33995" anchor="ctr">
                    <a:lnL>
                      <a:noFill/>
                    </a:lnL>
                    <a:lnR>
                      <a:noFill/>
                    </a:lnR>
                    <a:lnT>
                      <a:noFill/>
                    </a:lnT>
                    <a:lnB>
                      <a:noFill/>
                    </a:lnB>
                    <a:noFill/>
                  </a:tcPr>
                </a:tc>
                <a:tc>
                  <a:txBody>
                    <a:bodyPr/>
                    <a:lstStyle/>
                    <a:p>
                      <a:r>
                        <a:rPr lang="en-GB" sz="1300" b="1">
                          <a:solidFill>
                            <a:srgbClr val="C00000"/>
                          </a:solidFill>
                        </a:rPr>
                        <a:t>Sensitivity</a:t>
                      </a:r>
                      <a:endParaRPr lang="en-GB" sz="1300">
                        <a:solidFill>
                          <a:srgbClr val="C00000"/>
                        </a:solidFill>
                      </a:endParaRPr>
                    </a:p>
                  </a:txBody>
                  <a:tcPr marL="67990" marR="67990" marT="33995" marB="33995" anchor="ctr">
                    <a:lnL>
                      <a:noFill/>
                    </a:lnL>
                    <a:lnR>
                      <a:noFill/>
                    </a:lnR>
                    <a:lnT>
                      <a:noFill/>
                    </a:lnT>
                    <a:lnB>
                      <a:noFill/>
                    </a:lnB>
                    <a:noFill/>
                  </a:tcPr>
                </a:tc>
                <a:tc>
                  <a:txBody>
                    <a:bodyPr/>
                    <a:lstStyle/>
                    <a:p>
                      <a:r>
                        <a:rPr lang="en-GB" sz="1300" b="1">
                          <a:solidFill>
                            <a:srgbClr val="C00000"/>
                          </a:solidFill>
                        </a:rPr>
                        <a:t>Specificity</a:t>
                      </a:r>
                      <a:endParaRPr lang="en-GB" sz="1300">
                        <a:solidFill>
                          <a:srgbClr val="C00000"/>
                        </a:solidFill>
                      </a:endParaRPr>
                    </a:p>
                  </a:txBody>
                  <a:tcPr marL="67990" marR="67990" marT="33995" marB="33995" anchor="ctr">
                    <a:lnL>
                      <a:noFill/>
                    </a:lnL>
                    <a:lnR>
                      <a:noFill/>
                    </a:lnR>
                    <a:lnT>
                      <a:noFill/>
                    </a:lnT>
                    <a:lnB>
                      <a:noFill/>
                    </a:lnB>
                    <a:noFill/>
                  </a:tcPr>
                </a:tc>
                <a:tc>
                  <a:txBody>
                    <a:bodyPr/>
                    <a:lstStyle/>
                    <a:p>
                      <a:r>
                        <a:rPr lang="en-GB" sz="1300" b="1" dirty="0">
                          <a:solidFill>
                            <a:srgbClr val="C00000"/>
                          </a:solidFill>
                        </a:rPr>
                        <a:t>Validity</a:t>
                      </a:r>
                      <a:endParaRPr lang="en-GB" sz="1300" dirty="0">
                        <a:solidFill>
                          <a:srgbClr val="C00000"/>
                        </a:solidFill>
                      </a:endParaRPr>
                    </a:p>
                  </a:txBody>
                  <a:tcPr marL="67990" marR="67990" marT="33995" marB="33995" anchor="ctr">
                    <a:lnL>
                      <a:noFill/>
                    </a:lnL>
                    <a:lnR>
                      <a:noFill/>
                    </a:lnR>
                    <a:lnT>
                      <a:noFill/>
                    </a:lnT>
                    <a:lnB>
                      <a:noFill/>
                    </a:lnB>
                    <a:noFill/>
                  </a:tcPr>
                </a:tc>
                <a:extLst>
                  <a:ext uri="{0D108BD9-81ED-4DB2-BD59-A6C34878D82A}">
                    <a16:rowId xmlns:a16="http://schemas.microsoft.com/office/drawing/2014/main" val="1831864905"/>
                  </a:ext>
                </a:extLst>
              </a:tr>
              <a:tr h="2066674">
                <a:tc>
                  <a:txBody>
                    <a:bodyPr/>
                    <a:lstStyle/>
                    <a:p>
                      <a:r>
                        <a:rPr lang="en-GB" sz="1300" b="1" dirty="0"/>
                        <a:t>Brief Pain Inventory (BPI)</a:t>
                      </a:r>
                      <a:endParaRPr lang="en-GB" sz="1300" dirty="0"/>
                    </a:p>
                  </a:txBody>
                  <a:tcPr marL="67990" marR="67990" marT="33995" marB="33995" anchor="ctr">
                    <a:lnL>
                      <a:noFill/>
                    </a:lnL>
                    <a:lnR>
                      <a:noFill/>
                    </a:lnR>
                    <a:lnT>
                      <a:noFill/>
                    </a:lnT>
                    <a:lnB>
                      <a:noFill/>
                    </a:lnB>
                    <a:noFill/>
                  </a:tcPr>
                </a:tc>
                <a:tc>
                  <a:txBody>
                    <a:bodyPr/>
                    <a:lstStyle/>
                    <a:p>
                      <a:r>
                        <a:rPr lang="en-GB" sz="1300" dirty="0"/>
                        <a:t>High sensitivity in detecting pain severity and its impact on daily activities, useful for assessing pain management in ALS patients.</a:t>
                      </a:r>
                    </a:p>
                  </a:txBody>
                  <a:tcPr marL="67990" marR="67990" marT="33995" marB="33995" anchor="ctr">
                    <a:lnL>
                      <a:noFill/>
                    </a:lnL>
                    <a:lnR>
                      <a:noFill/>
                    </a:lnR>
                    <a:lnT>
                      <a:noFill/>
                    </a:lnT>
                    <a:lnB>
                      <a:noFill/>
                    </a:lnB>
                    <a:noFill/>
                  </a:tcPr>
                </a:tc>
                <a:tc>
                  <a:txBody>
                    <a:bodyPr/>
                    <a:lstStyle/>
                    <a:p>
                      <a:r>
                        <a:rPr lang="en-GB" sz="1300"/>
                        <a:t>Moderate specificity; designed to assess general pain, applicable to various conditions, not ALS-specific.</a:t>
                      </a:r>
                    </a:p>
                  </a:txBody>
                  <a:tcPr marL="67990" marR="67990" marT="33995" marB="33995" anchor="ctr">
                    <a:lnL>
                      <a:noFill/>
                    </a:lnL>
                    <a:lnR>
                      <a:noFill/>
                    </a:lnR>
                    <a:lnT>
                      <a:noFill/>
                    </a:lnT>
                    <a:lnB>
                      <a:noFill/>
                    </a:lnB>
                    <a:noFill/>
                  </a:tcPr>
                </a:tc>
                <a:tc>
                  <a:txBody>
                    <a:bodyPr/>
                    <a:lstStyle/>
                    <a:p>
                      <a:r>
                        <a:rPr lang="en-GB" sz="1300" dirty="0"/>
                        <a:t>Good construct and criterion-related validity; widely used in clinical settings, validated against other pain assessment tools.</a:t>
                      </a:r>
                    </a:p>
                  </a:txBody>
                  <a:tcPr marL="67990" marR="67990" marT="33995" marB="33995" anchor="ctr">
                    <a:lnL>
                      <a:noFill/>
                    </a:lnL>
                    <a:lnR>
                      <a:noFill/>
                    </a:lnR>
                    <a:lnT>
                      <a:noFill/>
                    </a:lnT>
                    <a:lnB>
                      <a:noFill/>
                    </a:lnB>
                    <a:noFill/>
                  </a:tcPr>
                </a:tc>
                <a:extLst>
                  <a:ext uri="{0D108BD9-81ED-4DB2-BD59-A6C34878D82A}">
                    <a16:rowId xmlns:a16="http://schemas.microsoft.com/office/drawing/2014/main" val="3599062236"/>
                  </a:ext>
                </a:extLst>
              </a:tr>
              <a:tr h="1784855">
                <a:tc>
                  <a:txBody>
                    <a:bodyPr/>
                    <a:lstStyle/>
                    <a:p>
                      <a:r>
                        <a:rPr lang="en-GB" sz="1300" b="1"/>
                        <a:t>Hospital Anxiety and Depression Scale (HADS)</a:t>
                      </a:r>
                      <a:endParaRPr lang="en-GB" sz="1300"/>
                    </a:p>
                  </a:txBody>
                  <a:tcPr marL="67990" marR="67990" marT="33995" marB="33995" anchor="ctr">
                    <a:lnL>
                      <a:noFill/>
                    </a:lnL>
                    <a:lnR>
                      <a:noFill/>
                    </a:lnR>
                    <a:lnT>
                      <a:noFill/>
                    </a:lnT>
                    <a:lnB>
                      <a:noFill/>
                    </a:lnB>
                    <a:noFill/>
                  </a:tcPr>
                </a:tc>
                <a:tc>
                  <a:txBody>
                    <a:bodyPr/>
                    <a:lstStyle/>
                    <a:p>
                      <a:r>
                        <a:rPr lang="en-GB" sz="1300"/>
                        <a:t>Moderate to high sensitivity for detecting anxiety and depression in hospital and outpatient settings, including ALS.</a:t>
                      </a:r>
                    </a:p>
                  </a:txBody>
                  <a:tcPr marL="67990" marR="67990" marT="33995" marB="33995" anchor="ctr">
                    <a:lnL>
                      <a:noFill/>
                    </a:lnL>
                    <a:lnR>
                      <a:noFill/>
                    </a:lnR>
                    <a:lnT>
                      <a:noFill/>
                    </a:lnT>
                    <a:lnB>
                      <a:noFill/>
                    </a:lnB>
                    <a:noFill/>
                  </a:tcPr>
                </a:tc>
                <a:tc>
                  <a:txBody>
                    <a:bodyPr/>
                    <a:lstStyle/>
                    <a:p>
                      <a:r>
                        <a:rPr lang="en-GB" sz="1300" dirty="0"/>
                        <a:t>High specificity for anxiety and depression, with separate subscales reducing overlap with general somatic symptoms.</a:t>
                      </a:r>
                    </a:p>
                  </a:txBody>
                  <a:tcPr marL="67990" marR="67990" marT="33995" marB="33995" anchor="ctr">
                    <a:lnL>
                      <a:noFill/>
                    </a:lnL>
                    <a:lnR>
                      <a:noFill/>
                    </a:lnR>
                    <a:lnT>
                      <a:noFill/>
                    </a:lnT>
                    <a:lnB>
                      <a:noFill/>
                    </a:lnB>
                    <a:noFill/>
                  </a:tcPr>
                </a:tc>
                <a:tc>
                  <a:txBody>
                    <a:bodyPr/>
                    <a:lstStyle/>
                    <a:p>
                      <a:r>
                        <a:rPr lang="en-GB" sz="1300"/>
                        <a:t>Strong construct validity; well-validated against psychiatric evaluations and other anxiety and depression scales.</a:t>
                      </a:r>
                    </a:p>
                  </a:txBody>
                  <a:tcPr marL="67990" marR="67990" marT="33995" marB="33995" anchor="ctr">
                    <a:lnL>
                      <a:noFill/>
                    </a:lnL>
                    <a:lnR>
                      <a:noFill/>
                    </a:lnR>
                    <a:lnT>
                      <a:noFill/>
                    </a:lnT>
                    <a:lnB>
                      <a:noFill/>
                    </a:lnB>
                    <a:noFill/>
                  </a:tcPr>
                </a:tc>
                <a:extLst>
                  <a:ext uri="{0D108BD9-81ED-4DB2-BD59-A6C34878D82A}">
                    <a16:rowId xmlns:a16="http://schemas.microsoft.com/office/drawing/2014/main" val="1156488291"/>
                  </a:ext>
                </a:extLst>
              </a:tr>
              <a:tr h="1784855">
                <a:tc>
                  <a:txBody>
                    <a:bodyPr/>
                    <a:lstStyle/>
                    <a:p>
                      <a:r>
                        <a:rPr lang="en-GB" sz="1300" b="1"/>
                        <a:t>Beck Depression Inventory (BDI)</a:t>
                      </a:r>
                      <a:endParaRPr lang="en-GB" sz="1300"/>
                    </a:p>
                  </a:txBody>
                  <a:tcPr marL="67990" marR="67990" marT="33995" marB="33995" anchor="ctr">
                    <a:lnL>
                      <a:noFill/>
                    </a:lnL>
                    <a:lnR>
                      <a:noFill/>
                    </a:lnR>
                    <a:lnT>
                      <a:noFill/>
                    </a:lnT>
                    <a:lnB>
                      <a:noFill/>
                    </a:lnB>
                    <a:noFill/>
                  </a:tcPr>
                </a:tc>
                <a:tc>
                  <a:txBody>
                    <a:bodyPr/>
                    <a:lstStyle/>
                    <a:p>
                      <a:r>
                        <a:rPr lang="en-GB" sz="1300"/>
                        <a:t>High sensitivity for detecting depressive symptoms across different populations, including ALS patients.</a:t>
                      </a:r>
                    </a:p>
                  </a:txBody>
                  <a:tcPr marL="67990" marR="67990" marT="33995" marB="33995" anchor="ctr">
                    <a:lnL>
                      <a:noFill/>
                    </a:lnL>
                    <a:lnR>
                      <a:noFill/>
                    </a:lnR>
                    <a:lnT>
                      <a:noFill/>
                    </a:lnT>
                    <a:lnB>
                      <a:noFill/>
                    </a:lnB>
                    <a:noFill/>
                  </a:tcPr>
                </a:tc>
                <a:tc>
                  <a:txBody>
                    <a:bodyPr/>
                    <a:lstStyle/>
                    <a:p>
                      <a:r>
                        <a:rPr lang="en-GB" sz="1300"/>
                        <a:t>Moderate specificity; not ALS-specific, may capture general depressive symptoms common in various conditions.</a:t>
                      </a:r>
                    </a:p>
                  </a:txBody>
                  <a:tcPr marL="67990" marR="67990" marT="33995" marB="33995" anchor="ctr">
                    <a:lnL>
                      <a:noFill/>
                    </a:lnL>
                    <a:lnR>
                      <a:noFill/>
                    </a:lnR>
                    <a:lnT>
                      <a:noFill/>
                    </a:lnT>
                    <a:lnB>
                      <a:noFill/>
                    </a:lnB>
                    <a:noFill/>
                  </a:tcPr>
                </a:tc>
                <a:tc>
                  <a:txBody>
                    <a:bodyPr/>
                    <a:lstStyle/>
                    <a:p>
                      <a:r>
                        <a:rPr lang="en-GB" sz="1300" dirty="0"/>
                        <a:t>Excellent face, content, and criterion-related validity; extensively validated in diverse clinical and research settings.</a:t>
                      </a:r>
                    </a:p>
                  </a:txBody>
                  <a:tcPr marL="67990" marR="67990" marT="33995" marB="33995" anchor="ctr">
                    <a:lnL>
                      <a:noFill/>
                    </a:lnL>
                    <a:lnR>
                      <a:noFill/>
                    </a:lnR>
                    <a:lnT>
                      <a:noFill/>
                    </a:lnT>
                    <a:lnB>
                      <a:noFill/>
                    </a:lnB>
                    <a:noFill/>
                  </a:tcPr>
                </a:tc>
                <a:extLst>
                  <a:ext uri="{0D108BD9-81ED-4DB2-BD59-A6C34878D82A}">
                    <a16:rowId xmlns:a16="http://schemas.microsoft.com/office/drawing/2014/main" val="1300019155"/>
                  </a:ext>
                </a:extLst>
              </a:tr>
            </a:tbl>
          </a:graphicData>
        </a:graphic>
      </p:graphicFrame>
      <p:sp>
        <p:nvSpPr>
          <p:cNvPr id="6" name="Rectangle 1">
            <a:extLst>
              <a:ext uri="{FF2B5EF4-FFF2-40B4-BE49-F238E27FC236}">
                <a16:creationId xmlns:a16="http://schemas.microsoft.com/office/drawing/2014/main" id="{DA0923B4-8F96-2AD0-5313-45AA3661CC23}"/>
              </a:ext>
            </a:extLst>
          </p:cNvPr>
          <p:cNvSpPr>
            <a:spLocks noChangeArrowheads="1"/>
          </p:cNvSpPr>
          <p:nvPr/>
        </p:nvSpPr>
        <p:spPr bwMode="auto">
          <a:xfrm>
            <a:off x="218598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I"/>
          </a:p>
        </p:txBody>
      </p:sp>
    </p:spTree>
    <p:extLst>
      <p:ext uri="{BB962C8B-B14F-4D97-AF65-F5344CB8AC3E}">
        <p14:creationId xmlns:p14="http://schemas.microsoft.com/office/powerpoint/2010/main" val="1543032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EE75-4728-ED01-82AB-72B98A5D37DA}"/>
              </a:ext>
            </a:extLst>
          </p:cNvPr>
          <p:cNvSpPr>
            <a:spLocks noGrp="1"/>
          </p:cNvSpPr>
          <p:nvPr>
            <p:ph type="title"/>
          </p:nvPr>
        </p:nvSpPr>
        <p:spPr/>
        <p:txBody>
          <a:bodyPr/>
          <a:lstStyle/>
          <a:p>
            <a:pPr algn="ctr"/>
            <a:r>
              <a:rPr lang="en-GB" dirty="0">
                <a:solidFill>
                  <a:srgbClr val="C00000"/>
                </a:solidFill>
              </a:rPr>
              <a:t>ALS-Specific Scales and Questionnaires</a:t>
            </a:r>
            <a:endParaRPr lang="en-SI" dirty="0">
              <a:solidFill>
                <a:srgbClr val="C00000"/>
              </a:solidFill>
            </a:endParaRPr>
          </a:p>
        </p:txBody>
      </p:sp>
      <p:sp>
        <p:nvSpPr>
          <p:cNvPr id="3" name="Content Placeholder 2">
            <a:extLst>
              <a:ext uri="{FF2B5EF4-FFF2-40B4-BE49-F238E27FC236}">
                <a16:creationId xmlns:a16="http://schemas.microsoft.com/office/drawing/2014/main" id="{956A4E64-99F7-C53B-298A-1C3B5637DA5D}"/>
              </a:ext>
            </a:extLst>
          </p:cNvPr>
          <p:cNvSpPr>
            <a:spLocks noGrp="1"/>
          </p:cNvSpPr>
          <p:nvPr>
            <p:ph idx="1"/>
          </p:nvPr>
        </p:nvSpPr>
        <p:spPr>
          <a:xfrm>
            <a:off x="633248" y="1399956"/>
            <a:ext cx="10515600" cy="4351338"/>
          </a:xfrm>
        </p:spPr>
        <p:txBody>
          <a:bodyPr>
            <a:normAutofit fontScale="92500" lnSpcReduction="20000"/>
          </a:bodyPr>
          <a:lstStyle/>
          <a:p>
            <a:pPr>
              <a:buFont typeface="Arial" panose="020B0604020202020204" pitchFamily="34" charset="0"/>
              <a:buChar char="•"/>
            </a:pPr>
            <a:r>
              <a:rPr lang="en-GB" b="1" dirty="0"/>
              <a:t>What It Measures</a:t>
            </a:r>
            <a:r>
              <a:rPr lang="en-GB" dirty="0"/>
              <a:t>:</a:t>
            </a:r>
          </a:p>
          <a:p>
            <a:pPr marL="742950" lvl="1" indent="-285750">
              <a:buFont typeface="Arial" panose="020B0604020202020204" pitchFamily="34" charset="0"/>
              <a:buChar char="•"/>
            </a:pPr>
            <a:r>
              <a:rPr lang="en-GB" dirty="0"/>
              <a:t>These scales focus on specific aspects of ALS, such as overall health status and depression. They provide targeted insights that may not be captured by more general tools.</a:t>
            </a:r>
          </a:p>
          <a:p>
            <a:pPr>
              <a:buFont typeface="Arial" panose="020B0604020202020204" pitchFamily="34" charset="0"/>
              <a:buChar char="•"/>
            </a:pPr>
            <a:r>
              <a:rPr lang="en-GB" b="1" dirty="0"/>
              <a:t>Items/Domains</a:t>
            </a:r>
            <a:r>
              <a:rPr lang="en-GB" dirty="0"/>
              <a:t>:</a:t>
            </a:r>
          </a:p>
          <a:p>
            <a:pPr marL="742950" lvl="1" indent="-285750">
              <a:buFont typeface="Arial" panose="020B0604020202020204" pitchFamily="34" charset="0"/>
              <a:buChar char="•"/>
            </a:pPr>
            <a:r>
              <a:rPr lang="en-GB" dirty="0"/>
              <a:t>Examples include the </a:t>
            </a:r>
            <a:r>
              <a:rPr lang="en-GB" b="1" dirty="0"/>
              <a:t>ALS Health State Scale</a:t>
            </a:r>
            <a:r>
              <a:rPr lang="en-GB" dirty="0"/>
              <a:t>, which evaluates overall health perception, and the </a:t>
            </a:r>
            <a:r>
              <a:rPr lang="en-GB" b="1" dirty="0"/>
              <a:t>ALS-Depression-Inventory (ADI-12)</a:t>
            </a:r>
            <a:r>
              <a:rPr lang="en-GB" dirty="0"/>
              <a:t>, which focuses on depressive symptoms specific to ALS.</a:t>
            </a:r>
          </a:p>
          <a:p>
            <a:pPr>
              <a:buFont typeface="Arial" panose="020B0604020202020204" pitchFamily="34" charset="0"/>
              <a:buChar char="•"/>
            </a:pPr>
            <a:r>
              <a:rPr lang="en-GB" b="1" dirty="0"/>
              <a:t>Administration</a:t>
            </a:r>
            <a:r>
              <a:rPr lang="en-GB" dirty="0"/>
              <a:t>:</a:t>
            </a:r>
          </a:p>
          <a:p>
            <a:pPr marL="742950" lvl="1" indent="-285750">
              <a:buFont typeface="Arial" panose="020B0604020202020204" pitchFamily="34" charset="0"/>
              <a:buChar char="•"/>
            </a:pPr>
            <a:r>
              <a:rPr lang="en-GB" dirty="0"/>
              <a:t>These scales are generally brief and can be self-administered or conducted by a clinician, often used alongside more comprehensive assessments.</a:t>
            </a:r>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dirty="0"/>
              <a:t>Each scale has its own scoring system, designed to provide quick and specific assessments of the patient's condition in targeted areas.</a:t>
            </a:r>
          </a:p>
          <a:p>
            <a:endParaRPr lang="en-SI" dirty="0"/>
          </a:p>
        </p:txBody>
      </p:sp>
    </p:spTree>
    <p:extLst>
      <p:ext uri="{BB962C8B-B14F-4D97-AF65-F5344CB8AC3E}">
        <p14:creationId xmlns:p14="http://schemas.microsoft.com/office/powerpoint/2010/main" val="1168325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86B9-A2EC-4E3D-8072-D7A42772D186}"/>
              </a:ext>
            </a:extLst>
          </p:cNvPr>
          <p:cNvSpPr>
            <a:spLocks noGrp="1"/>
          </p:cNvSpPr>
          <p:nvPr>
            <p:ph type="title"/>
          </p:nvPr>
        </p:nvSpPr>
        <p:spPr/>
        <p:txBody>
          <a:bodyPr/>
          <a:lstStyle/>
          <a:p>
            <a:pPr algn="ctr"/>
            <a:r>
              <a:rPr lang="en-GB" dirty="0">
                <a:solidFill>
                  <a:srgbClr val="C00000"/>
                </a:solidFill>
              </a:rPr>
              <a:t>ALS-Specific Scales - Example Item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0085E901-169F-4464-805D-756CEB9AA25F}"/>
              </a:ext>
            </a:extLst>
          </p:cNvPr>
          <p:cNvSpPr>
            <a:spLocks noGrp="1"/>
          </p:cNvSpPr>
          <p:nvPr>
            <p:ph idx="1"/>
          </p:nvPr>
        </p:nvSpPr>
        <p:spPr/>
        <p:txBody>
          <a:bodyPr>
            <a:normAutofit lnSpcReduction="10000"/>
          </a:bodyPr>
          <a:lstStyle/>
          <a:p>
            <a:pPr>
              <a:buFont typeface="Arial" panose="020B0604020202020204" pitchFamily="34" charset="0"/>
              <a:buChar char="•"/>
            </a:pPr>
            <a:endParaRPr lang="en-GB" b="1" dirty="0"/>
          </a:p>
          <a:p>
            <a:pPr>
              <a:buFont typeface="Arial" panose="020B0604020202020204" pitchFamily="34" charset="0"/>
              <a:buChar char="•"/>
            </a:pPr>
            <a:r>
              <a:rPr lang="en-GB" b="1" dirty="0"/>
              <a:t>Example Item</a:t>
            </a:r>
            <a:r>
              <a:rPr lang="en-GB" dirty="0"/>
              <a:t> (from ALS Health State Scale):</a:t>
            </a:r>
          </a:p>
          <a:p>
            <a:pPr marL="742950" lvl="1" indent="-285750">
              <a:buFont typeface="Arial" panose="020B0604020202020204" pitchFamily="34" charset="0"/>
              <a:buChar char="•"/>
            </a:pPr>
            <a:r>
              <a:rPr lang="en-GB" b="1" dirty="0"/>
              <a:t>Item</a:t>
            </a:r>
            <a:r>
              <a:rPr lang="en-GB" dirty="0"/>
              <a:t>: "In general, would you say your health is: Excellent, Very Good, Good, Fair, Poor.”</a:t>
            </a:r>
          </a:p>
          <a:p>
            <a:pPr marL="457200" lvl="1" indent="0">
              <a:buNone/>
            </a:pPr>
            <a:endParaRPr lang="en-GB" dirty="0"/>
          </a:p>
          <a:p>
            <a:pPr>
              <a:buFont typeface="Arial" panose="020B0604020202020204" pitchFamily="34" charset="0"/>
              <a:buChar char="•"/>
            </a:pPr>
            <a:r>
              <a:rPr lang="en-GB" b="1" dirty="0"/>
              <a:t>Scoring</a:t>
            </a:r>
            <a:r>
              <a:rPr lang="en-GB" dirty="0"/>
              <a:t>:</a:t>
            </a:r>
          </a:p>
          <a:p>
            <a:pPr marL="742950" lvl="1" indent="-285750">
              <a:buFont typeface="Arial" panose="020B0604020202020204" pitchFamily="34" charset="0"/>
              <a:buChar char="•"/>
            </a:pPr>
            <a:r>
              <a:rPr lang="en-GB" b="1" dirty="0"/>
              <a:t>1</a:t>
            </a:r>
            <a:r>
              <a:rPr lang="en-GB" dirty="0"/>
              <a:t>: Excellent.</a:t>
            </a:r>
          </a:p>
          <a:p>
            <a:pPr marL="742950" lvl="1" indent="-285750">
              <a:buFont typeface="Arial" panose="020B0604020202020204" pitchFamily="34" charset="0"/>
              <a:buChar char="•"/>
            </a:pPr>
            <a:r>
              <a:rPr lang="en-GB" b="1" dirty="0"/>
              <a:t>2</a:t>
            </a:r>
            <a:r>
              <a:rPr lang="en-GB" dirty="0"/>
              <a:t>: Very Good.</a:t>
            </a:r>
          </a:p>
          <a:p>
            <a:pPr marL="742950" lvl="1" indent="-285750">
              <a:buFont typeface="Arial" panose="020B0604020202020204" pitchFamily="34" charset="0"/>
              <a:buChar char="•"/>
            </a:pPr>
            <a:r>
              <a:rPr lang="en-GB" b="1" dirty="0"/>
              <a:t>3</a:t>
            </a:r>
            <a:r>
              <a:rPr lang="en-GB" dirty="0"/>
              <a:t>: Good.</a:t>
            </a:r>
          </a:p>
          <a:p>
            <a:pPr marL="742950" lvl="1" indent="-285750">
              <a:buFont typeface="Arial" panose="020B0604020202020204" pitchFamily="34" charset="0"/>
              <a:buChar char="•"/>
            </a:pPr>
            <a:r>
              <a:rPr lang="en-GB" b="1" dirty="0"/>
              <a:t>4</a:t>
            </a:r>
            <a:r>
              <a:rPr lang="en-GB" dirty="0"/>
              <a:t>: Fair.</a:t>
            </a:r>
          </a:p>
          <a:p>
            <a:pPr marL="742950" lvl="1" indent="-285750">
              <a:buFont typeface="Arial" panose="020B0604020202020204" pitchFamily="34" charset="0"/>
              <a:buChar char="•"/>
            </a:pPr>
            <a:r>
              <a:rPr lang="en-GB" b="1" dirty="0"/>
              <a:t>5</a:t>
            </a:r>
            <a:r>
              <a:rPr lang="en-GB" dirty="0"/>
              <a:t>: Poor.</a:t>
            </a:r>
          </a:p>
          <a:p>
            <a:endParaRPr lang="en-SI" dirty="0"/>
          </a:p>
        </p:txBody>
      </p:sp>
    </p:spTree>
    <p:extLst>
      <p:ext uri="{BB962C8B-B14F-4D97-AF65-F5344CB8AC3E}">
        <p14:creationId xmlns:p14="http://schemas.microsoft.com/office/powerpoint/2010/main" val="3950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F81A-6B2E-FEEE-B350-348B08427BB0}"/>
              </a:ext>
            </a:extLst>
          </p:cNvPr>
          <p:cNvSpPr>
            <a:spLocks noGrp="1"/>
          </p:cNvSpPr>
          <p:nvPr>
            <p:ph type="title"/>
          </p:nvPr>
        </p:nvSpPr>
        <p:spPr>
          <a:xfrm>
            <a:off x="430603" y="164791"/>
            <a:ext cx="11018520" cy="1005442"/>
          </a:xfrm>
        </p:spPr>
        <p:txBody>
          <a:bodyPr anchor="b">
            <a:normAutofit/>
          </a:bodyPr>
          <a:lstStyle/>
          <a:p>
            <a:r>
              <a:rPr lang="en-GB" sz="5400" dirty="0"/>
              <a:t>Amyotrophic Lateral Sclerosis (ALS)</a:t>
            </a:r>
            <a:endParaRPr lang="en-SI" sz="5400" dirty="0"/>
          </a:p>
        </p:txBody>
      </p:sp>
      <p:sp>
        <p:nvSpPr>
          <p:cNvPr id="3" name="Content Placeholder 2">
            <a:extLst>
              <a:ext uri="{FF2B5EF4-FFF2-40B4-BE49-F238E27FC236}">
                <a16:creationId xmlns:a16="http://schemas.microsoft.com/office/drawing/2014/main" id="{98F9DF6F-B7C1-FD91-2B44-F6348962348B}"/>
              </a:ext>
            </a:extLst>
          </p:cNvPr>
          <p:cNvSpPr>
            <a:spLocks noGrp="1"/>
          </p:cNvSpPr>
          <p:nvPr>
            <p:ph idx="1"/>
          </p:nvPr>
        </p:nvSpPr>
        <p:spPr>
          <a:xfrm>
            <a:off x="426079" y="1088534"/>
            <a:ext cx="6713552" cy="4119172"/>
          </a:xfrm>
        </p:spPr>
        <p:txBody>
          <a:bodyPr anchor="t">
            <a:normAutofit/>
          </a:bodyPr>
          <a:lstStyle/>
          <a:p>
            <a:pPr marL="0" indent="0">
              <a:buNone/>
            </a:pPr>
            <a:r>
              <a:rPr lang="en-GB" sz="1500" dirty="0"/>
              <a:t>A progressive neurodegenerative disorder characterized by the degeneration of motor neurons in the brain and spinal cord.</a:t>
            </a:r>
          </a:p>
          <a:p>
            <a:pPr marL="0" indent="0">
              <a:buNone/>
            </a:pPr>
            <a:endParaRPr lang="en-GB" sz="1500" dirty="0"/>
          </a:p>
          <a:p>
            <a:pPr marL="0" indent="0">
              <a:buNone/>
            </a:pPr>
            <a:r>
              <a:rPr lang="en-GB" sz="1500" b="1" dirty="0"/>
              <a:t>Symptoms:</a:t>
            </a:r>
            <a:r>
              <a:rPr lang="en-GB" sz="1500" dirty="0"/>
              <a:t> </a:t>
            </a:r>
          </a:p>
          <a:p>
            <a:pPr>
              <a:buFont typeface="Arial" panose="020B0604020202020204" pitchFamily="34" charset="0"/>
              <a:buChar char="•"/>
            </a:pPr>
            <a:r>
              <a:rPr lang="en-GB" sz="1500" b="1" dirty="0"/>
              <a:t>Motor Symptoms</a:t>
            </a:r>
            <a:r>
              <a:rPr lang="en-GB" sz="1500" dirty="0"/>
              <a:t>:</a:t>
            </a:r>
          </a:p>
          <a:p>
            <a:pPr lvl="1"/>
            <a:r>
              <a:rPr lang="en-GB" sz="1500" dirty="0"/>
              <a:t>Progressive muscle weakness (initially in limbs).</a:t>
            </a:r>
          </a:p>
          <a:p>
            <a:pPr lvl="1"/>
            <a:r>
              <a:rPr lang="en-GB" sz="1500" dirty="0"/>
              <a:t>Fasciculations, spasticity, and hyperreflexia.</a:t>
            </a:r>
          </a:p>
          <a:p>
            <a:pPr lvl="1"/>
            <a:r>
              <a:rPr lang="en-GB" sz="1500" dirty="0"/>
              <a:t>Bulbar involvement: Dysarthria and dysphagia.</a:t>
            </a:r>
          </a:p>
          <a:p>
            <a:pPr>
              <a:buFont typeface="Arial" panose="020B0604020202020204" pitchFamily="34" charset="0"/>
              <a:buChar char="•"/>
            </a:pPr>
            <a:r>
              <a:rPr lang="en-GB" sz="1500" b="1" dirty="0"/>
              <a:t>Respiratory Symptoms</a:t>
            </a:r>
            <a:r>
              <a:rPr lang="en-GB" sz="1500" dirty="0"/>
              <a:t>:</a:t>
            </a:r>
          </a:p>
          <a:p>
            <a:pPr lvl="1"/>
            <a:r>
              <a:rPr lang="en-GB" sz="1500" dirty="0" err="1"/>
              <a:t>Dyspnea</a:t>
            </a:r>
            <a:r>
              <a:rPr lang="en-GB" sz="1500" dirty="0"/>
              <a:t>, </a:t>
            </a:r>
            <a:r>
              <a:rPr lang="en-GB" sz="1500" dirty="0" err="1"/>
              <a:t>orthopnea</a:t>
            </a:r>
            <a:r>
              <a:rPr lang="en-GB" sz="1500" dirty="0"/>
              <a:t>, and eventual respiratory failure.</a:t>
            </a:r>
          </a:p>
          <a:p>
            <a:pPr>
              <a:buFont typeface="Arial" panose="020B0604020202020204" pitchFamily="34" charset="0"/>
              <a:buChar char="•"/>
            </a:pPr>
            <a:r>
              <a:rPr lang="en-GB" sz="1500" b="1" dirty="0"/>
              <a:t>Cognitive and </a:t>
            </a:r>
            <a:r>
              <a:rPr lang="en-GB" sz="1500" b="1" dirty="0" err="1"/>
              <a:t>Behavioral</a:t>
            </a:r>
            <a:r>
              <a:rPr lang="en-GB" sz="1500" b="1" dirty="0"/>
              <a:t> Symptoms</a:t>
            </a:r>
            <a:r>
              <a:rPr lang="en-GB" sz="1500" dirty="0"/>
              <a:t>:</a:t>
            </a:r>
          </a:p>
          <a:p>
            <a:pPr lvl="1"/>
            <a:r>
              <a:rPr lang="en-GB" sz="1500" dirty="0"/>
              <a:t>Cognitive impairment in up to 50% of patients (executive dysfunction, language issues).</a:t>
            </a:r>
          </a:p>
          <a:p>
            <a:pPr lvl="1"/>
            <a:r>
              <a:rPr lang="en-GB" sz="1500" dirty="0"/>
              <a:t>Frontotemporal dementia (FTD) in a subset of patients.</a:t>
            </a:r>
          </a:p>
          <a:p>
            <a:endParaRPr lang="en-SI" sz="1500" dirty="0"/>
          </a:p>
        </p:txBody>
      </p:sp>
      <p:pic>
        <p:nvPicPr>
          <p:cNvPr id="1026" name="Picture 2" descr="How is ALS Diagnosed and Treated? | ALS ...">
            <a:extLst>
              <a:ext uri="{FF2B5EF4-FFF2-40B4-BE49-F238E27FC236}">
                <a16:creationId xmlns:a16="http://schemas.microsoft.com/office/drawing/2014/main" id="{B2A97799-870E-3BFF-8C84-71725BE78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863" r="9862"/>
          <a:stretch/>
        </p:blipFill>
        <p:spPr bwMode="auto">
          <a:xfrm>
            <a:off x="7139631" y="1170233"/>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424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297B56-45F4-41A3-1266-CCD247E4B77B}"/>
              </a:ext>
            </a:extLst>
          </p:cNvPr>
          <p:cNvPicPr>
            <a:picLocks noChangeAspect="1"/>
          </p:cNvPicPr>
          <p:nvPr/>
        </p:nvPicPr>
        <p:blipFill>
          <a:blip r:embed="rId2"/>
          <a:srcRect r="1866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78452773-DBC8-BD49-78B1-FB110F80A9F9}"/>
              </a:ext>
            </a:extLst>
          </p:cNvPr>
          <p:cNvSpPr>
            <a:spLocks noGrp="1"/>
          </p:cNvSpPr>
          <p:nvPr>
            <p:ph type="title"/>
          </p:nvPr>
        </p:nvSpPr>
        <p:spPr/>
        <p:txBody>
          <a:bodyPr>
            <a:normAutofit/>
          </a:bodyPr>
          <a:lstStyle/>
          <a:p>
            <a:r>
              <a:rPr lang="en-GB"/>
              <a:t>Patient Case 1</a:t>
            </a:r>
            <a:endParaRPr lang="en-SI"/>
          </a:p>
        </p:txBody>
      </p:sp>
      <p:graphicFrame>
        <p:nvGraphicFramePr>
          <p:cNvPr id="5" name="Content Placeholder 2">
            <a:extLst>
              <a:ext uri="{FF2B5EF4-FFF2-40B4-BE49-F238E27FC236}">
                <a16:creationId xmlns:a16="http://schemas.microsoft.com/office/drawing/2014/main" id="{CF90AE64-4AEB-D18A-6136-D10A38BC12EA}"/>
              </a:ext>
            </a:extLst>
          </p:cNvPr>
          <p:cNvGraphicFramePr>
            <a:graphicFrameLocks noGrp="1"/>
          </p:cNvGraphicFramePr>
          <p:nvPr>
            <p:ph idx="1"/>
            <p:extLst>
              <p:ext uri="{D42A27DB-BD31-4B8C-83A1-F6EECF244321}">
                <p14:modId xmlns:p14="http://schemas.microsoft.com/office/powerpoint/2010/main" val="40727794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145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7B8F-745E-42D6-515E-153FA698DA07}"/>
              </a:ext>
            </a:extLst>
          </p:cNvPr>
          <p:cNvSpPr>
            <a:spLocks noGrp="1"/>
          </p:cNvSpPr>
          <p:nvPr>
            <p:ph type="title"/>
          </p:nvPr>
        </p:nvSpPr>
        <p:spPr/>
        <p:txBody>
          <a:bodyPr/>
          <a:lstStyle/>
          <a:p>
            <a:pPr algn="ctr"/>
            <a:r>
              <a:rPr lang="en-GB" dirty="0">
                <a:solidFill>
                  <a:srgbClr val="C00000"/>
                </a:solidFill>
              </a:rPr>
              <a:t>Patient Case 1</a:t>
            </a:r>
            <a:endParaRPr lang="en-SI" dirty="0">
              <a:solidFill>
                <a:srgbClr val="C00000"/>
              </a:solidFill>
            </a:endParaRPr>
          </a:p>
        </p:txBody>
      </p:sp>
      <p:sp>
        <p:nvSpPr>
          <p:cNvPr id="3" name="Content Placeholder 2">
            <a:extLst>
              <a:ext uri="{FF2B5EF4-FFF2-40B4-BE49-F238E27FC236}">
                <a16:creationId xmlns:a16="http://schemas.microsoft.com/office/drawing/2014/main" id="{C4743076-65C4-6D32-40F4-5E03FC4232BD}"/>
              </a:ext>
            </a:extLst>
          </p:cNvPr>
          <p:cNvSpPr>
            <a:spLocks noGrp="1"/>
          </p:cNvSpPr>
          <p:nvPr>
            <p:ph idx="1"/>
          </p:nvPr>
        </p:nvSpPr>
        <p:spPr/>
        <p:txBody>
          <a:bodyPr>
            <a:normAutofit/>
          </a:bodyPr>
          <a:lstStyle/>
          <a:p>
            <a:pPr>
              <a:buFont typeface="Arial" panose="020B0604020202020204" pitchFamily="34" charset="0"/>
              <a:buChar char="•"/>
            </a:pPr>
            <a:r>
              <a:rPr lang="en-GB" b="1" dirty="0"/>
              <a:t>Correct Response</a:t>
            </a:r>
            <a:r>
              <a:rPr lang="en-GB" dirty="0"/>
              <a:t>: </a:t>
            </a:r>
            <a:r>
              <a:rPr lang="en-GB" b="1" dirty="0">
                <a:solidFill>
                  <a:srgbClr val="00B050"/>
                </a:solidFill>
              </a:rPr>
              <a:t>ALS Functional Rating Scale-Revised (ALSFRS-R)</a:t>
            </a:r>
          </a:p>
          <a:p>
            <a:pPr marL="0" indent="0">
              <a:buNone/>
            </a:pPr>
            <a:endParaRPr lang="en-GB" dirty="0"/>
          </a:p>
          <a:p>
            <a:pPr>
              <a:buFont typeface="Arial" panose="020B0604020202020204" pitchFamily="34" charset="0"/>
              <a:buChar char="•"/>
            </a:pPr>
            <a:r>
              <a:rPr lang="en-GB" b="1" dirty="0"/>
              <a:t>Rationale</a:t>
            </a:r>
            <a:r>
              <a:rPr lang="en-GB" dirty="0"/>
              <a:t>:</a:t>
            </a:r>
          </a:p>
          <a:p>
            <a:pPr marL="742950" lvl="1" indent="-285750">
              <a:buFont typeface="Arial" panose="020B0604020202020204" pitchFamily="34" charset="0"/>
              <a:buChar char="•"/>
            </a:pPr>
            <a:r>
              <a:rPr lang="en-GB" dirty="0"/>
              <a:t>The ALSFRS-R is specifically designed to assess functional abilities across multiple domains, including daily activities such as dressing, eating, and walking. This patient is experiencing significant functional decline, making the ALSFRS-R the most appropriate tool to measure the impact of ALS on his daily life and monitor disease progression. It provides a clear picture of how the disease affects his ability to perform essential tasks, which is critical for guiding clinical decisions and interventions.</a:t>
            </a:r>
          </a:p>
          <a:p>
            <a:endParaRPr lang="en-SI" dirty="0"/>
          </a:p>
        </p:txBody>
      </p:sp>
    </p:spTree>
    <p:extLst>
      <p:ext uri="{BB962C8B-B14F-4D97-AF65-F5344CB8AC3E}">
        <p14:creationId xmlns:p14="http://schemas.microsoft.com/office/powerpoint/2010/main" val="3205105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A08-3D0A-DB1F-1D5D-0E3690182B89}"/>
              </a:ext>
            </a:extLst>
          </p:cNvPr>
          <p:cNvSpPr>
            <a:spLocks noGrp="1"/>
          </p:cNvSpPr>
          <p:nvPr>
            <p:ph type="title"/>
          </p:nvPr>
        </p:nvSpPr>
        <p:spPr>
          <a:xfrm>
            <a:off x="838200" y="0"/>
            <a:ext cx="10515600" cy="1325563"/>
          </a:xfrm>
        </p:spPr>
        <p:txBody>
          <a:bodyPr/>
          <a:lstStyle/>
          <a:p>
            <a:pPr algn="ctr"/>
            <a:r>
              <a:rPr lang="en-GB" dirty="0">
                <a:solidFill>
                  <a:srgbClr val="C00000"/>
                </a:solidFill>
              </a:rPr>
              <a:t>Patient Case 2</a:t>
            </a:r>
            <a:endParaRPr lang="en-SI" dirty="0">
              <a:solidFill>
                <a:srgbClr val="C00000"/>
              </a:solidFill>
            </a:endParaRPr>
          </a:p>
        </p:txBody>
      </p:sp>
      <p:sp>
        <p:nvSpPr>
          <p:cNvPr id="3" name="Content Placeholder 2">
            <a:extLst>
              <a:ext uri="{FF2B5EF4-FFF2-40B4-BE49-F238E27FC236}">
                <a16:creationId xmlns:a16="http://schemas.microsoft.com/office/drawing/2014/main" id="{90F6AB8A-CD65-E5F5-7527-D25ECAFF2CE4}"/>
              </a:ext>
            </a:extLst>
          </p:cNvPr>
          <p:cNvSpPr>
            <a:spLocks noGrp="1"/>
          </p:cNvSpPr>
          <p:nvPr>
            <p:ph idx="1"/>
          </p:nvPr>
        </p:nvSpPr>
        <p:spPr>
          <a:xfrm>
            <a:off x="491359" y="912812"/>
            <a:ext cx="10515600" cy="5032375"/>
          </a:xfrm>
        </p:spPr>
        <p:txBody>
          <a:bodyPr>
            <a:normAutofit fontScale="92500" lnSpcReduction="10000"/>
          </a:bodyPr>
          <a:lstStyle/>
          <a:p>
            <a:pPr>
              <a:buFont typeface="Arial" panose="020B0604020202020204" pitchFamily="34" charset="0"/>
              <a:buChar char="•"/>
            </a:pPr>
            <a:r>
              <a:rPr lang="en-GB" b="1" dirty="0"/>
              <a:t>Patient Profile</a:t>
            </a:r>
            <a:r>
              <a:rPr lang="en-GB" dirty="0"/>
              <a:t>:</a:t>
            </a:r>
          </a:p>
          <a:p>
            <a:pPr marL="742950" lvl="1" indent="-285750">
              <a:buFont typeface="Arial" panose="020B0604020202020204" pitchFamily="34" charset="0"/>
              <a:buChar char="•"/>
            </a:pPr>
            <a:r>
              <a:rPr lang="en-GB" dirty="0"/>
              <a:t>A 58-year-old female, who has been living with ALS for 18 months, reports recent difficulties with memory, decision-making, and organizing her daily routine. Her family has noticed that she has become more withdrawn and occasionally seems disinterested in activities she once enjoyed, such as social gatherings and family events. She has also exhibited signs of irritability and apathy, which are unusual for her. Despite these changes, her physical symptoms have remained relatively stable, with only mild to moderate muscle weakness.</a:t>
            </a:r>
          </a:p>
          <a:p>
            <a:pPr marL="457200" lvl="1" indent="0">
              <a:buNone/>
            </a:pPr>
            <a:endParaRPr lang="en-GB" dirty="0"/>
          </a:p>
          <a:p>
            <a:pPr>
              <a:buFont typeface="Arial" panose="020B0604020202020204" pitchFamily="34" charset="0"/>
              <a:buChar char="•"/>
            </a:pPr>
            <a:r>
              <a:rPr lang="en-GB" b="1" dirty="0"/>
              <a:t>Question</a:t>
            </a:r>
            <a:r>
              <a:rPr lang="en-GB" dirty="0"/>
              <a:t>: Which of the following scales is most appropriate for assessing this patient’s condition?</a:t>
            </a:r>
          </a:p>
          <a:p>
            <a:pPr>
              <a:buFont typeface="Arial" panose="020B0604020202020204" pitchFamily="34" charset="0"/>
              <a:buChar char="•"/>
            </a:pPr>
            <a:endParaRPr lang="en-GB" dirty="0"/>
          </a:p>
          <a:p>
            <a:pPr marL="742950" lvl="1" indent="-285750">
              <a:buFont typeface="Arial" panose="020B0604020202020204" pitchFamily="34" charset="0"/>
              <a:buChar char="•"/>
            </a:pPr>
            <a:r>
              <a:rPr lang="en-GB" dirty="0"/>
              <a:t>ALS Assessment Questionnaire (ALSAQ-40)</a:t>
            </a:r>
          </a:p>
          <a:p>
            <a:pPr marL="742950" lvl="1" indent="-285750">
              <a:buFont typeface="Arial" panose="020B0604020202020204" pitchFamily="34" charset="0"/>
              <a:buChar char="•"/>
            </a:pPr>
            <a:r>
              <a:rPr lang="en-GB" dirty="0"/>
              <a:t>ALS Cognitive </a:t>
            </a:r>
            <a:r>
              <a:rPr lang="en-GB" dirty="0" err="1"/>
              <a:t>Behavioral</a:t>
            </a:r>
            <a:r>
              <a:rPr lang="en-GB" dirty="0"/>
              <a:t> Screen (ALS-CBS)</a:t>
            </a:r>
          </a:p>
          <a:p>
            <a:pPr marL="742950" lvl="1" indent="-285750">
              <a:buFont typeface="Arial" panose="020B0604020202020204" pitchFamily="34" charset="0"/>
              <a:buChar char="•"/>
            </a:pPr>
            <a:r>
              <a:rPr lang="en-GB" dirty="0"/>
              <a:t>Brief Pain Inventory (BPI)</a:t>
            </a:r>
          </a:p>
          <a:p>
            <a:endParaRPr lang="en-SI" dirty="0"/>
          </a:p>
        </p:txBody>
      </p:sp>
    </p:spTree>
    <p:extLst>
      <p:ext uri="{BB962C8B-B14F-4D97-AF65-F5344CB8AC3E}">
        <p14:creationId xmlns:p14="http://schemas.microsoft.com/office/powerpoint/2010/main" val="3757956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139D-CE0F-77E6-4CB5-42E1E4710769}"/>
              </a:ext>
            </a:extLst>
          </p:cNvPr>
          <p:cNvSpPr>
            <a:spLocks noGrp="1"/>
          </p:cNvSpPr>
          <p:nvPr>
            <p:ph type="title"/>
          </p:nvPr>
        </p:nvSpPr>
        <p:spPr/>
        <p:txBody>
          <a:bodyPr/>
          <a:lstStyle/>
          <a:p>
            <a:pPr algn="ctr"/>
            <a:r>
              <a:rPr lang="en-GB" dirty="0">
                <a:solidFill>
                  <a:srgbClr val="C00000"/>
                </a:solidFill>
              </a:rPr>
              <a:t>Patient Case 2</a:t>
            </a:r>
            <a:endParaRPr lang="en-SI" dirty="0">
              <a:solidFill>
                <a:srgbClr val="C00000"/>
              </a:solidFill>
            </a:endParaRPr>
          </a:p>
        </p:txBody>
      </p:sp>
      <p:sp>
        <p:nvSpPr>
          <p:cNvPr id="3" name="Content Placeholder 2">
            <a:extLst>
              <a:ext uri="{FF2B5EF4-FFF2-40B4-BE49-F238E27FC236}">
                <a16:creationId xmlns:a16="http://schemas.microsoft.com/office/drawing/2014/main" id="{2BCAEE12-6299-BB8A-0B17-54CB4844BA39}"/>
              </a:ext>
            </a:extLst>
          </p:cNvPr>
          <p:cNvSpPr>
            <a:spLocks noGrp="1"/>
          </p:cNvSpPr>
          <p:nvPr>
            <p:ph idx="1"/>
          </p:nvPr>
        </p:nvSpPr>
        <p:spPr/>
        <p:txBody>
          <a:bodyPr>
            <a:normAutofit/>
          </a:bodyPr>
          <a:lstStyle/>
          <a:p>
            <a:endParaRPr lang="en-GB" b="1" dirty="0"/>
          </a:p>
          <a:p>
            <a:pPr>
              <a:buFont typeface="Arial" panose="020B0604020202020204" pitchFamily="34" charset="0"/>
              <a:buChar char="•"/>
            </a:pPr>
            <a:r>
              <a:rPr lang="en-GB" b="1" dirty="0"/>
              <a:t>Correct Response</a:t>
            </a:r>
            <a:r>
              <a:rPr lang="en-GB" dirty="0"/>
              <a:t>: </a:t>
            </a:r>
            <a:r>
              <a:rPr lang="en-GB" b="1" dirty="0">
                <a:solidFill>
                  <a:srgbClr val="00B050"/>
                </a:solidFill>
              </a:rPr>
              <a:t>ALS Cognitive </a:t>
            </a:r>
            <a:r>
              <a:rPr lang="en-GB" b="1" dirty="0" err="1">
                <a:solidFill>
                  <a:srgbClr val="00B050"/>
                </a:solidFill>
              </a:rPr>
              <a:t>Behavioral</a:t>
            </a:r>
            <a:r>
              <a:rPr lang="en-GB" b="1" dirty="0">
                <a:solidFill>
                  <a:srgbClr val="00B050"/>
                </a:solidFill>
              </a:rPr>
              <a:t> Screen (ALS-CBS)</a:t>
            </a:r>
          </a:p>
          <a:p>
            <a:pPr marL="0" indent="0">
              <a:buNone/>
            </a:pPr>
            <a:endParaRPr lang="en-GB" dirty="0"/>
          </a:p>
          <a:p>
            <a:pPr>
              <a:buFont typeface="Arial" panose="020B0604020202020204" pitchFamily="34" charset="0"/>
              <a:buChar char="•"/>
            </a:pPr>
            <a:r>
              <a:rPr lang="en-GB" b="1" dirty="0"/>
              <a:t>Rationale</a:t>
            </a:r>
            <a:r>
              <a:rPr lang="en-GB" dirty="0"/>
              <a:t>:</a:t>
            </a:r>
          </a:p>
          <a:p>
            <a:pPr marL="742950" lvl="1" indent="-285750">
              <a:buFont typeface="Arial" panose="020B0604020202020204" pitchFamily="34" charset="0"/>
              <a:buChar char="•"/>
            </a:pPr>
            <a:r>
              <a:rPr lang="en-GB" dirty="0"/>
              <a:t>The ALS-CBS is designed to assess cognitive and </a:t>
            </a:r>
            <a:r>
              <a:rPr lang="en-GB" dirty="0" err="1"/>
              <a:t>behavioral</a:t>
            </a:r>
            <a:r>
              <a:rPr lang="en-GB" dirty="0"/>
              <a:t> changes in ALS patients, which is exactly what this patient is experiencing. Given her difficulties with planning, decision-making, and changes in </a:t>
            </a:r>
            <a:r>
              <a:rPr lang="en-GB" dirty="0" err="1"/>
              <a:t>behavior</a:t>
            </a:r>
            <a:r>
              <a:rPr lang="en-GB" dirty="0"/>
              <a:t> such as apathy and irritability, the ALS-CBS is the most suitable tool. It helps in identifying the extent of cognitive and </a:t>
            </a:r>
            <a:r>
              <a:rPr lang="en-GB" dirty="0" err="1"/>
              <a:t>behavioral</a:t>
            </a:r>
            <a:r>
              <a:rPr lang="en-GB" dirty="0"/>
              <a:t> impairment, allowing clinicians to address these specific challenges in her care plan.</a:t>
            </a:r>
          </a:p>
          <a:p>
            <a:endParaRPr lang="en-SI" dirty="0"/>
          </a:p>
        </p:txBody>
      </p:sp>
    </p:spTree>
    <p:extLst>
      <p:ext uri="{BB962C8B-B14F-4D97-AF65-F5344CB8AC3E}">
        <p14:creationId xmlns:p14="http://schemas.microsoft.com/office/powerpoint/2010/main" val="69698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C2FB-E364-618D-EA9E-82F444250B25}"/>
              </a:ext>
            </a:extLst>
          </p:cNvPr>
          <p:cNvSpPr>
            <a:spLocks noGrp="1"/>
          </p:cNvSpPr>
          <p:nvPr>
            <p:ph type="title"/>
          </p:nvPr>
        </p:nvSpPr>
        <p:spPr>
          <a:xfrm>
            <a:off x="838200" y="128643"/>
            <a:ext cx="10515600" cy="600075"/>
          </a:xfrm>
        </p:spPr>
        <p:txBody>
          <a:bodyPr>
            <a:normAutofit fontScale="90000"/>
          </a:bodyPr>
          <a:lstStyle/>
          <a:p>
            <a:pPr algn="ctr"/>
            <a:r>
              <a:rPr lang="en-GB" dirty="0">
                <a:solidFill>
                  <a:srgbClr val="C00000"/>
                </a:solidFill>
              </a:rPr>
              <a:t>Patient Case 3</a:t>
            </a:r>
            <a:endParaRPr lang="en-SI" dirty="0">
              <a:solidFill>
                <a:srgbClr val="C00000"/>
              </a:solidFill>
            </a:endParaRPr>
          </a:p>
        </p:txBody>
      </p:sp>
      <p:sp>
        <p:nvSpPr>
          <p:cNvPr id="3" name="Content Placeholder 2">
            <a:extLst>
              <a:ext uri="{FF2B5EF4-FFF2-40B4-BE49-F238E27FC236}">
                <a16:creationId xmlns:a16="http://schemas.microsoft.com/office/drawing/2014/main" id="{933E842D-CD63-0094-C584-36DAB5CE131F}"/>
              </a:ext>
            </a:extLst>
          </p:cNvPr>
          <p:cNvSpPr>
            <a:spLocks noGrp="1"/>
          </p:cNvSpPr>
          <p:nvPr>
            <p:ph idx="1"/>
          </p:nvPr>
        </p:nvSpPr>
        <p:spPr>
          <a:xfrm>
            <a:off x="287867" y="482600"/>
            <a:ext cx="11616266" cy="5892800"/>
          </a:xfrm>
        </p:spPr>
        <p:txBody>
          <a:bodyPr>
            <a:normAutofit/>
          </a:bodyPr>
          <a:lstStyle/>
          <a:p>
            <a:pPr marL="0" indent="0">
              <a:buNone/>
            </a:pPr>
            <a:r>
              <a:rPr lang="en-GB" b="1" dirty="0"/>
              <a:t>Patient Profile</a:t>
            </a:r>
            <a:r>
              <a:rPr lang="en-GB" dirty="0"/>
              <a:t>:</a:t>
            </a:r>
          </a:p>
          <a:p>
            <a:pPr marL="742950" lvl="1" indent="-285750">
              <a:buFont typeface="Arial" panose="020B0604020202020204" pitchFamily="34" charset="0"/>
              <a:buChar char="•"/>
            </a:pPr>
            <a:r>
              <a:rPr lang="en-GB" dirty="0"/>
              <a:t>A 62-year-old male, diagnosed with ALS 3 y ago, struggles with severe mobility issues and difficulties in communication due to weakened muscles. Despite his physical limitations, he remains mentally active and is deeply concerned about how ALS is affecting his overall quality of life. He reports feelings of isolation and frustration as he can no longer participate in activities like gardening and community events. His ability to speak is significantly impaired, making interactions with his family and friends challenging. He is particularly interested in understanding how ALS is affecting his life beyond just the physical symptoms.</a:t>
            </a:r>
          </a:p>
          <a:p>
            <a:pPr>
              <a:buFont typeface="Arial" panose="020B0604020202020204" pitchFamily="34" charset="0"/>
              <a:buChar char="•"/>
            </a:pPr>
            <a:r>
              <a:rPr lang="en-GB" b="1" dirty="0"/>
              <a:t>Question</a:t>
            </a:r>
            <a:r>
              <a:rPr lang="en-GB" dirty="0"/>
              <a:t>: Which of the following scales is most appropriate for assessing this patient’s condition?</a:t>
            </a:r>
          </a:p>
          <a:p>
            <a:pPr marL="0" indent="0">
              <a:buNone/>
            </a:pPr>
            <a:endParaRPr lang="en-GB" dirty="0"/>
          </a:p>
          <a:p>
            <a:pPr marL="742950" lvl="1" indent="-285750">
              <a:buFont typeface="Arial" panose="020B0604020202020204" pitchFamily="34" charset="0"/>
              <a:buChar char="•"/>
            </a:pPr>
            <a:r>
              <a:rPr lang="en-GB" dirty="0"/>
              <a:t>ALS Assessment Questionnaire (ALSAQ-40)</a:t>
            </a:r>
          </a:p>
          <a:p>
            <a:pPr marL="742950" lvl="1" indent="-285750">
              <a:buFont typeface="Arial" panose="020B0604020202020204" pitchFamily="34" charset="0"/>
              <a:buChar char="•"/>
            </a:pPr>
            <a:r>
              <a:rPr lang="en-GB" dirty="0"/>
              <a:t>ALS Functional Rating Scale-Revised (ALSFRS-R)</a:t>
            </a:r>
          </a:p>
          <a:p>
            <a:pPr marL="742950" lvl="1" indent="-285750">
              <a:buFont typeface="Arial" panose="020B0604020202020204" pitchFamily="34" charset="0"/>
              <a:buChar char="•"/>
            </a:pPr>
            <a:r>
              <a:rPr lang="en-GB" dirty="0"/>
              <a:t>Penn State Screening Questionnaire for Bulbar Dysfunction (PSSQ)</a:t>
            </a:r>
          </a:p>
          <a:p>
            <a:endParaRPr lang="en-SI" dirty="0"/>
          </a:p>
        </p:txBody>
      </p:sp>
    </p:spTree>
    <p:extLst>
      <p:ext uri="{BB962C8B-B14F-4D97-AF65-F5344CB8AC3E}">
        <p14:creationId xmlns:p14="http://schemas.microsoft.com/office/powerpoint/2010/main" val="4192708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33D3-CC41-FBBA-1150-1A6D4E63EC8F}"/>
              </a:ext>
            </a:extLst>
          </p:cNvPr>
          <p:cNvSpPr>
            <a:spLocks noGrp="1"/>
          </p:cNvSpPr>
          <p:nvPr>
            <p:ph type="title"/>
          </p:nvPr>
        </p:nvSpPr>
        <p:spPr/>
        <p:txBody>
          <a:bodyPr/>
          <a:lstStyle/>
          <a:p>
            <a:pPr algn="ctr"/>
            <a:r>
              <a:rPr lang="en-GB" dirty="0">
                <a:solidFill>
                  <a:srgbClr val="C00000"/>
                </a:solidFill>
              </a:rPr>
              <a:t>Patient Case 3</a:t>
            </a:r>
            <a:endParaRPr lang="en-SI" dirty="0">
              <a:solidFill>
                <a:srgbClr val="C00000"/>
              </a:solidFill>
            </a:endParaRPr>
          </a:p>
        </p:txBody>
      </p:sp>
      <p:sp>
        <p:nvSpPr>
          <p:cNvPr id="3" name="Content Placeholder 2">
            <a:extLst>
              <a:ext uri="{FF2B5EF4-FFF2-40B4-BE49-F238E27FC236}">
                <a16:creationId xmlns:a16="http://schemas.microsoft.com/office/drawing/2014/main" id="{A805DA57-2B51-DC0B-6F4B-20AAAA038BF1}"/>
              </a:ext>
            </a:extLst>
          </p:cNvPr>
          <p:cNvSpPr>
            <a:spLocks noGrp="1"/>
          </p:cNvSpPr>
          <p:nvPr>
            <p:ph idx="1"/>
          </p:nvPr>
        </p:nvSpPr>
        <p:spPr/>
        <p:txBody>
          <a:bodyPr>
            <a:normAutofit lnSpcReduction="10000"/>
          </a:bodyPr>
          <a:lstStyle/>
          <a:p>
            <a:pPr>
              <a:buFont typeface="Arial" panose="020B0604020202020204" pitchFamily="34" charset="0"/>
              <a:buChar char="•"/>
            </a:pPr>
            <a:endParaRPr lang="en-GB" b="1" dirty="0"/>
          </a:p>
          <a:p>
            <a:pPr>
              <a:buFont typeface="Arial" panose="020B0604020202020204" pitchFamily="34" charset="0"/>
              <a:buChar char="•"/>
            </a:pPr>
            <a:r>
              <a:rPr lang="en-GB" b="1" dirty="0"/>
              <a:t>Correct Response</a:t>
            </a:r>
            <a:r>
              <a:rPr lang="en-GB" dirty="0"/>
              <a:t>: </a:t>
            </a:r>
            <a:r>
              <a:rPr lang="en-GB" b="1" dirty="0">
                <a:solidFill>
                  <a:srgbClr val="00B050"/>
                </a:solidFill>
              </a:rPr>
              <a:t>ALS Assessment Questionnaire (ALSAQ-40)</a:t>
            </a:r>
          </a:p>
          <a:p>
            <a:pPr marL="0" indent="0">
              <a:buNone/>
            </a:pPr>
            <a:endParaRPr lang="en-GB" dirty="0">
              <a:solidFill>
                <a:srgbClr val="00B050"/>
              </a:solidFill>
            </a:endParaRPr>
          </a:p>
          <a:p>
            <a:pPr>
              <a:buFont typeface="Arial" panose="020B0604020202020204" pitchFamily="34" charset="0"/>
              <a:buChar char="•"/>
            </a:pPr>
            <a:r>
              <a:rPr lang="en-GB" b="1" dirty="0"/>
              <a:t>Rationale</a:t>
            </a:r>
            <a:r>
              <a:rPr lang="en-GB" dirty="0"/>
              <a:t>:</a:t>
            </a:r>
          </a:p>
          <a:p>
            <a:pPr marL="742950" lvl="1" indent="-285750">
              <a:buFont typeface="Arial" panose="020B0604020202020204" pitchFamily="34" charset="0"/>
              <a:buChar char="•"/>
            </a:pPr>
            <a:r>
              <a:rPr lang="en-GB" dirty="0"/>
              <a:t>The ALSAQ-40 is focused on assessing the quality of life in ALS patients, encompassing physical, emotional, and social domains. This patient is deeply concerned about the impact of ALS on his overall quality of life, beyond just physical symptoms. The ALSAQ-40 provides insights into how ALS affects various aspects of his life, including his emotional well-being and ability to engage in activities he values, making it the most appropriate tool for this situation.</a:t>
            </a:r>
          </a:p>
          <a:p>
            <a:endParaRPr lang="en-SI" dirty="0"/>
          </a:p>
        </p:txBody>
      </p:sp>
    </p:spTree>
    <p:extLst>
      <p:ext uri="{BB962C8B-B14F-4D97-AF65-F5344CB8AC3E}">
        <p14:creationId xmlns:p14="http://schemas.microsoft.com/office/powerpoint/2010/main" val="411585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8695-5732-F1DB-A67C-0AB2A56549EA}"/>
              </a:ext>
            </a:extLst>
          </p:cNvPr>
          <p:cNvSpPr>
            <a:spLocks noGrp="1"/>
          </p:cNvSpPr>
          <p:nvPr>
            <p:ph type="title"/>
          </p:nvPr>
        </p:nvSpPr>
        <p:spPr>
          <a:xfrm>
            <a:off x="838200" y="0"/>
            <a:ext cx="10515600" cy="1325563"/>
          </a:xfrm>
        </p:spPr>
        <p:txBody>
          <a:bodyPr/>
          <a:lstStyle/>
          <a:p>
            <a:pPr algn="ctr"/>
            <a:r>
              <a:rPr lang="en-GB" dirty="0">
                <a:solidFill>
                  <a:srgbClr val="C00000"/>
                </a:solidFill>
              </a:rPr>
              <a:t>Patient Case 4</a:t>
            </a:r>
            <a:endParaRPr lang="en-SI" dirty="0">
              <a:solidFill>
                <a:srgbClr val="C00000"/>
              </a:solidFill>
            </a:endParaRPr>
          </a:p>
        </p:txBody>
      </p:sp>
      <p:sp>
        <p:nvSpPr>
          <p:cNvPr id="3" name="Content Placeholder 2">
            <a:extLst>
              <a:ext uri="{FF2B5EF4-FFF2-40B4-BE49-F238E27FC236}">
                <a16:creationId xmlns:a16="http://schemas.microsoft.com/office/drawing/2014/main" id="{4E4D29BB-73AD-65B2-CB4C-BAB0AA1CEBA7}"/>
              </a:ext>
            </a:extLst>
          </p:cNvPr>
          <p:cNvSpPr>
            <a:spLocks noGrp="1"/>
          </p:cNvSpPr>
          <p:nvPr>
            <p:ph idx="1"/>
          </p:nvPr>
        </p:nvSpPr>
        <p:spPr>
          <a:xfrm>
            <a:off x="522889" y="795866"/>
            <a:ext cx="10515600" cy="5266267"/>
          </a:xfrm>
        </p:spPr>
        <p:txBody>
          <a:bodyPr>
            <a:normAutofit fontScale="92500" lnSpcReduction="10000"/>
          </a:bodyPr>
          <a:lstStyle/>
          <a:p>
            <a:endParaRPr lang="en-GB" b="1" dirty="0"/>
          </a:p>
          <a:p>
            <a:pPr>
              <a:buFont typeface="Arial" panose="020B0604020202020204" pitchFamily="34" charset="0"/>
              <a:buChar char="•"/>
            </a:pPr>
            <a:r>
              <a:rPr lang="en-GB" b="1" dirty="0"/>
              <a:t>Patient Profile</a:t>
            </a:r>
            <a:r>
              <a:rPr lang="en-GB" dirty="0"/>
              <a:t>:</a:t>
            </a:r>
          </a:p>
          <a:p>
            <a:pPr marL="742950" lvl="1" indent="-285750">
              <a:buFont typeface="Arial" panose="020B0604020202020204" pitchFamily="34" charset="0"/>
              <a:buChar char="•"/>
            </a:pPr>
            <a:r>
              <a:rPr lang="en-GB" dirty="0"/>
              <a:t>A 60-year-old female has been living with ALS for 14 months and has noticed a rapid progression in bulbar symptoms over the past six months. She experiences significant difficulties with speech, making her words slurred and difficult to understand, even for her close family members. Additionally, she has trouble swallowing, particularly with liquids, which has led to a noticeable decrease in her food intake and weight loss. She is increasingly concerned about choking and finds eating to be a stressful experience. These symptoms are her primary focus during clinical visits, as they severely impact her daily life and social interactions.</a:t>
            </a:r>
          </a:p>
          <a:p>
            <a:pPr>
              <a:buFont typeface="Arial" panose="020B0604020202020204" pitchFamily="34" charset="0"/>
              <a:buChar char="•"/>
            </a:pPr>
            <a:r>
              <a:rPr lang="en-GB" b="1" dirty="0"/>
              <a:t>Question</a:t>
            </a:r>
            <a:r>
              <a:rPr lang="en-GB" dirty="0"/>
              <a:t>: Which of the following scales is most appropriate for assessing this patient’s condition?</a:t>
            </a:r>
          </a:p>
          <a:p>
            <a:pPr>
              <a:buFont typeface="Arial" panose="020B0604020202020204" pitchFamily="34" charset="0"/>
              <a:buChar char="•"/>
            </a:pPr>
            <a:endParaRPr lang="en-GB" dirty="0"/>
          </a:p>
          <a:p>
            <a:pPr marL="742950" lvl="1" indent="-285750">
              <a:buFont typeface="Arial" panose="020B0604020202020204" pitchFamily="34" charset="0"/>
              <a:buChar char="•"/>
            </a:pPr>
            <a:r>
              <a:rPr lang="en-GB" dirty="0"/>
              <a:t>Penn State Screening Questionnaire for Bulbar Dysfunction (PSSQ)</a:t>
            </a:r>
          </a:p>
          <a:p>
            <a:pPr marL="742950" lvl="1" indent="-285750">
              <a:buFont typeface="Arial" panose="020B0604020202020204" pitchFamily="34" charset="0"/>
              <a:buChar char="•"/>
            </a:pPr>
            <a:r>
              <a:rPr lang="en-GB" dirty="0"/>
              <a:t>McGill Quality of Life Questionnaire (MQOL)</a:t>
            </a:r>
          </a:p>
          <a:p>
            <a:pPr marL="742950" lvl="1" indent="-285750">
              <a:buFont typeface="Arial" panose="020B0604020202020204" pitchFamily="34" charset="0"/>
              <a:buChar char="•"/>
            </a:pPr>
            <a:r>
              <a:rPr lang="en-GB" dirty="0"/>
              <a:t>Beck Depression Inventory (BDI)</a:t>
            </a:r>
          </a:p>
          <a:p>
            <a:endParaRPr lang="en-SI" dirty="0"/>
          </a:p>
        </p:txBody>
      </p:sp>
    </p:spTree>
    <p:extLst>
      <p:ext uri="{BB962C8B-B14F-4D97-AF65-F5344CB8AC3E}">
        <p14:creationId xmlns:p14="http://schemas.microsoft.com/office/powerpoint/2010/main" val="3035886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845F-2966-A0A2-AD4C-1F373FD8265D}"/>
              </a:ext>
            </a:extLst>
          </p:cNvPr>
          <p:cNvSpPr>
            <a:spLocks noGrp="1"/>
          </p:cNvSpPr>
          <p:nvPr>
            <p:ph type="title"/>
          </p:nvPr>
        </p:nvSpPr>
        <p:spPr/>
        <p:txBody>
          <a:bodyPr/>
          <a:lstStyle/>
          <a:p>
            <a:pPr algn="ctr"/>
            <a:r>
              <a:rPr lang="en-GB" dirty="0">
                <a:solidFill>
                  <a:srgbClr val="C00000"/>
                </a:solidFill>
              </a:rPr>
              <a:t>Patient Case 4</a:t>
            </a:r>
            <a:endParaRPr lang="en-SI" dirty="0"/>
          </a:p>
        </p:txBody>
      </p:sp>
      <p:sp>
        <p:nvSpPr>
          <p:cNvPr id="3" name="Content Placeholder 2">
            <a:extLst>
              <a:ext uri="{FF2B5EF4-FFF2-40B4-BE49-F238E27FC236}">
                <a16:creationId xmlns:a16="http://schemas.microsoft.com/office/drawing/2014/main" id="{3746CA25-8435-AEBC-BB28-88962D36BA4D}"/>
              </a:ext>
            </a:extLst>
          </p:cNvPr>
          <p:cNvSpPr>
            <a:spLocks noGrp="1"/>
          </p:cNvSpPr>
          <p:nvPr>
            <p:ph idx="1"/>
          </p:nvPr>
        </p:nvSpPr>
        <p:spPr>
          <a:xfrm>
            <a:off x="649013" y="1258067"/>
            <a:ext cx="10515600" cy="4667250"/>
          </a:xfrm>
        </p:spPr>
        <p:txBody>
          <a:bodyPr>
            <a:normAutofit/>
          </a:bodyPr>
          <a:lstStyle/>
          <a:p>
            <a:pPr marL="0" indent="0">
              <a:buNone/>
            </a:pPr>
            <a:endParaRPr lang="en-GB" b="1" dirty="0"/>
          </a:p>
          <a:p>
            <a:pPr>
              <a:buFont typeface="Arial" panose="020B0604020202020204" pitchFamily="34" charset="0"/>
              <a:buChar char="•"/>
            </a:pPr>
            <a:r>
              <a:rPr lang="en-GB" b="1" dirty="0"/>
              <a:t>Correct Response</a:t>
            </a:r>
            <a:r>
              <a:rPr lang="en-GB" dirty="0"/>
              <a:t>: </a:t>
            </a:r>
            <a:r>
              <a:rPr lang="en-GB" b="1" dirty="0">
                <a:solidFill>
                  <a:srgbClr val="00B050"/>
                </a:solidFill>
              </a:rPr>
              <a:t>Penn State Screening Questionnaire for Bulbar Dysfunction (PSSQ)</a:t>
            </a:r>
          </a:p>
          <a:p>
            <a:pPr>
              <a:buFont typeface="Arial" panose="020B0604020202020204" pitchFamily="34" charset="0"/>
              <a:buChar char="•"/>
            </a:pPr>
            <a:endParaRPr lang="en-GB" dirty="0"/>
          </a:p>
          <a:p>
            <a:pPr>
              <a:buFont typeface="Arial" panose="020B0604020202020204" pitchFamily="34" charset="0"/>
              <a:buChar char="•"/>
            </a:pPr>
            <a:r>
              <a:rPr lang="en-GB" b="1" dirty="0"/>
              <a:t>Rationale</a:t>
            </a:r>
            <a:r>
              <a:rPr lang="en-GB" dirty="0"/>
              <a:t>:</a:t>
            </a:r>
          </a:p>
          <a:p>
            <a:pPr marL="742950" lvl="1" indent="-285750">
              <a:buFont typeface="Arial" panose="020B0604020202020204" pitchFamily="34" charset="0"/>
              <a:buChar char="•"/>
            </a:pPr>
            <a:r>
              <a:rPr lang="en-GB" dirty="0"/>
              <a:t>The PSSQ is specifically designed to assess bulbar symptoms, such as speech and swallowing difficulties, which are this patient’s primary concerns. The progression of her bulbar dysfunction, including significant speech and swallowing issues, makes the PSSQ the ideal tool to evaluate the severity of these symptoms and guide targeted interventions to manage them.</a:t>
            </a:r>
          </a:p>
          <a:p>
            <a:endParaRPr lang="en-SI" dirty="0"/>
          </a:p>
        </p:txBody>
      </p:sp>
    </p:spTree>
    <p:extLst>
      <p:ext uri="{BB962C8B-B14F-4D97-AF65-F5344CB8AC3E}">
        <p14:creationId xmlns:p14="http://schemas.microsoft.com/office/powerpoint/2010/main" val="2431230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F360C9-0A26-040C-0032-25F00EFD3321}"/>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p:txBody>
          <a:bodyPr>
            <a:normAutofit/>
          </a:bodyPr>
          <a:lstStyle/>
          <a:p>
            <a:pPr algn="ctr"/>
            <a:r>
              <a:rPr lang="en-GB" dirty="0">
                <a:solidFill>
                  <a:srgbClr val="C00000"/>
                </a:solidFill>
              </a:rPr>
              <a:t>Patient Case 5</a:t>
            </a:r>
            <a:endParaRPr lang="en-SI" dirty="0">
              <a:solidFill>
                <a:srgbClr val="C00000"/>
              </a:solidFill>
            </a:endParaRPr>
          </a:p>
        </p:txBody>
      </p:sp>
      <p:graphicFrame>
        <p:nvGraphicFramePr>
          <p:cNvPr id="5" name="Content Placeholder 2">
            <a:extLst>
              <a:ext uri="{FF2B5EF4-FFF2-40B4-BE49-F238E27FC236}">
                <a16:creationId xmlns:a16="http://schemas.microsoft.com/office/drawing/2014/main" id="{3BA27D0F-E8A5-F561-2815-6412C9752575}"/>
              </a:ext>
            </a:extLst>
          </p:cNvPr>
          <p:cNvGraphicFramePr>
            <a:graphicFrameLocks noGrp="1"/>
          </p:cNvGraphicFramePr>
          <p:nvPr>
            <p:ph idx="1"/>
            <p:extLst>
              <p:ext uri="{D42A27DB-BD31-4B8C-83A1-F6EECF244321}">
                <p14:modId xmlns:p14="http://schemas.microsoft.com/office/powerpoint/2010/main" val="8392243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424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9665-3E0F-A787-8C84-5C9161EA7C47}"/>
              </a:ext>
            </a:extLst>
          </p:cNvPr>
          <p:cNvSpPr>
            <a:spLocks noGrp="1"/>
          </p:cNvSpPr>
          <p:nvPr>
            <p:ph type="title"/>
          </p:nvPr>
        </p:nvSpPr>
        <p:spPr/>
        <p:txBody>
          <a:bodyPr/>
          <a:lstStyle/>
          <a:p>
            <a:pPr algn="ctr"/>
            <a:r>
              <a:rPr lang="en-SI" dirty="0"/>
              <a:t>           </a:t>
            </a:r>
            <a:r>
              <a:rPr lang="en-GB" dirty="0">
                <a:solidFill>
                  <a:srgbClr val="C00000"/>
                </a:solidFill>
              </a:rPr>
              <a:t>Patient Case 5</a:t>
            </a:r>
            <a:r>
              <a:rPr lang="en-SI" dirty="0">
                <a:solidFill>
                  <a:srgbClr val="C00000"/>
                </a:solidFill>
              </a:rPr>
              <a:t>                                                 </a:t>
            </a:r>
          </a:p>
        </p:txBody>
      </p:sp>
      <p:sp>
        <p:nvSpPr>
          <p:cNvPr id="3" name="Content Placeholder 2">
            <a:extLst>
              <a:ext uri="{FF2B5EF4-FFF2-40B4-BE49-F238E27FC236}">
                <a16:creationId xmlns:a16="http://schemas.microsoft.com/office/drawing/2014/main" id="{308C7ECE-1039-DD57-F21E-A6A626E34AC2}"/>
              </a:ext>
            </a:extLst>
          </p:cNvPr>
          <p:cNvSpPr>
            <a:spLocks noGrp="1"/>
          </p:cNvSpPr>
          <p:nvPr>
            <p:ph idx="1"/>
          </p:nvPr>
        </p:nvSpPr>
        <p:spPr/>
        <p:txBody>
          <a:bodyPr/>
          <a:lstStyle/>
          <a:p>
            <a:pPr>
              <a:buFont typeface="Arial" panose="020B0604020202020204" pitchFamily="34" charset="0"/>
              <a:buChar char="•"/>
            </a:pPr>
            <a:r>
              <a:rPr lang="en-GB" b="1" dirty="0"/>
              <a:t>Correct Response</a:t>
            </a:r>
            <a:r>
              <a:rPr lang="en-GB" dirty="0"/>
              <a:t>: </a:t>
            </a:r>
            <a:r>
              <a:rPr lang="en-GB" b="1" dirty="0">
                <a:solidFill>
                  <a:srgbClr val="00B050"/>
                </a:solidFill>
              </a:rPr>
              <a:t>Beck Depression Inventory (BDI)</a:t>
            </a:r>
          </a:p>
          <a:p>
            <a:pPr>
              <a:buFont typeface="Arial" panose="020B0604020202020204" pitchFamily="34" charset="0"/>
              <a:buChar char="•"/>
            </a:pPr>
            <a:endParaRPr lang="en-GB" dirty="0"/>
          </a:p>
          <a:p>
            <a:pPr>
              <a:buFont typeface="Arial" panose="020B0604020202020204" pitchFamily="34" charset="0"/>
              <a:buChar char="•"/>
            </a:pPr>
            <a:r>
              <a:rPr lang="en-GB" b="1" dirty="0"/>
              <a:t>Rationale</a:t>
            </a:r>
            <a:r>
              <a:rPr lang="en-GB" dirty="0"/>
              <a:t>:</a:t>
            </a:r>
          </a:p>
          <a:p>
            <a:pPr marL="742950" lvl="1" indent="-285750">
              <a:buFont typeface="Arial" panose="020B0604020202020204" pitchFamily="34" charset="0"/>
              <a:buChar char="•"/>
            </a:pPr>
            <a:r>
              <a:rPr lang="en-GB" dirty="0"/>
              <a:t>The BDI is a widely used tool for assessing the severity of depression, which is a major concern for this patient. His symptoms of hopelessness, withdrawal, and emotional distress are key indicators of depression, making the BDI the most appropriate scale to evaluate his mental health. It helps in quantifying the severity of depressive symptoms, which is essential for planning effective psychological interventions and support.</a:t>
            </a:r>
          </a:p>
          <a:p>
            <a:endParaRPr lang="en-SI" dirty="0"/>
          </a:p>
        </p:txBody>
      </p:sp>
    </p:spTree>
    <p:extLst>
      <p:ext uri="{BB962C8B-B14F-4D97-AF65-F5344CB8AC3E}">
        <p14:creationId xmlns:p14="http://schemas.microsoft.com/office/powerpoint/2010/main" val="14392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F81A-6B2E-FEEE-B350-348B08427BB0}"/>
              </a:ext>
            </a:extLst>
          </p:cNvPr>
          <p:cNvSpPr>
            <a:spLocks noGrp="1"/>
          </p:cNvSpPr>
          <p:nvPr>
            <p:ph type="title"/>
          </p:nvPr>
        </p:nvSpPr>
        <p:spPr>
          <a:xfrm>
            <a:off x="838200" y="365125"/>
            <a:ext cx="10515600" cy="752475"/>
          </a:xfrm>
        </p:spPr>
        <p:txBody>
          <a:bodyPr/>
          <a:lstStyle/>
          <a:p>
            <a:pPr algn="ctr"/>
            <a:r>
              <a:rPr lang="en-GB" dirty="0">
                <a:solidFill>
                  <a:srgbClr val="C00000"/>
                </a:solidFill>
              </a:rPr>
              <a:t>Amyotrophic Lateral Sclerosis (ALS)</a:t>
            </a:r>
            <a:endParaRPr lang="en-SI" dirty="0">
              <a:solidFill>
                <a:srgbClr val="C00000"/>
              </a:solidFill>
            </a:endParaRPr>
          </a:p>
        </p:txBody>
      </p:sp>
      <p:sp>
        <p:nvSpPr>
          <p:cNvPr id="3" name="Content Placeholder 2">
            <a:extLst>
              <a:ext uri="{FF2B5EF4-FFF2-40B4-BE49-F238E27FC236}">
                <a16:creationId xmlns:a16="http://schemas.microsoft.com/office/drawing/2014/main" id="{98F9DF6F-B7C1-FD91-2B44-F6348962348B}"/>
              </a:ext>
            </a:extLst>
          </p:cNvPr>
          <p:cNvSpPr>
            <a:spLocks noGrp="1"/>
          </p:cNvSpPr>
          <p:nvPr>
            <p:ph idx="1"/>
          </p:nvPr>
        </p:nvSpPr>
        <p:spPr>
          <a:xfrm>
            <a:off x="838200" y="1117600"/>
            <a:ext cx="10515600" cy="5740399"/>
          </a:xfrm>
        </p:spPr>
        <p:txBody>
          <a:bodyPr>
            <a:normAutofit/>
          </a:bodyPr>
          <a:lstStyle/>
          <a:p>
            <a:pPr marL="0" indent="0">
              <a:buNone/>
            </a:pPr>
            <a:r>
              <a:rPr lang="en-GB" b="1" dirty="0"/>
              <a:t>Epidemiology:</a:t>
            </a:r>
            <a:r>
              <a:rPr lang="en-GB" dirty="0"/>
              <a:t> appx 2/100,000 annually, more in males </a:t>
            </a:r>
            <a:r>
              <a:rPr lang="en-GB" dirty="0" err="1"/>
              <a:t>betweeN</a:t>
            </a:r>
            <a:r>
              <a:rPr lang="en-GB" dirty="0"/>
              <a:t> ages 55-75.</a:t>
            </a:r>
          </a:p>
          <a:p>
            <a:pPr marL="0" indent="0">
              <a:buNone/>
            </a:pPr>
            <a:endParaRPr lang="en-GB" dirty="0"/>
          </a:p>
          <a:p>
            <a:pPr marL="0" indent="0">
              <a:buNone/>
            </a:pPr>
            <a:r>
              <a:rPr lang="en-GB" b="1" dirty="0"/>
              <a:t>Diagnosis:</a:t>
            </a:r>
            <a:endParaRPr lang="en-GB" dirty="0"/>
          </a:p>
          <a:p>
            <a:pPr>
              <a:buFont typeface="Arial" panose="020B0604020202020204" pitchFamily="34" charset="0"/>
              <a:buChar char="•"/>
            </a:pPr>
            <a:r>
              <a:rPr lang="en-GB" dirty="0"/>
              <a:t>Clinical Examination</a:t>
            </a:r>
          </a:p>
          <a:p>
            <a:pPr>
              <a:buFont typeface="Arial" panose="020B0604020202020204" pitchFamily="34" charset="0"/>
              <a:buChar char="•"/>
            </a:pPr>
            <a:r>
              <a:rPr lang="en-GB" dirty="0"/>
              <a:t>Electromyography (EMG)</a:t>
            </a:r>
          </a:p>
          <a:p>
            <a:pPr>
              <a:buFont typeface="Arial" panose="020B0604020202020204" pitchFamily="34" charset="0"/>
              <a:buChar char="•"/>
            </a:pPr>
            <a:r>
              <a:rPr lang="en-GB" dirty="0"/>
              <a:t>Imaging: MRI to rule out other conditions.</a:t>
            </a:r>
          </a:p>
          <a:p>
            <a:pPr>
              <a:buFont typeface="Arial" panose="020B0604020202020204" pitchFamily="34" charset="0"/>
              <a:buChar char="•"/>
            </a:pPr>
            <a:r>
              <a:rPr lang="en-GB" dirty="0"/>
              <a:t>Genetic Testing: For familial ALS cases, which constitute about 10% of all cases.</a:t>
            </a:r>
          </a:p>
          <a:p>
            <a:endParaRPr lang="en-SI" dirty="0"/>
          </a:p>
        </p:txBody>
      </p:sp>
    </p:spTree>
    <p:extLst>
      <p:ext uri="{BB962C8B-B14F-4D97-AF65-F5344CB8AC3E}">
        <p14:creationId xmlns:p14="http://schemas.microsoft.com/office/powerpoint/2010/main" val="387249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a:xfrm>
            <a:off x="838200" y="365126"/>
            <a:ext cx="10515600" cy="786342"/>
          </a:xfrm>
        </p:spPr>
        <p:txBody>
          <a:bodyPr/>
          <a:lstStyle/>
          <a:p>
            <a:pPr algn="ctr"/>
            <a:r>
              <a:rPr lang="en-GB" dirty="0">
                <a:solidFill>
                  <a:srgbClr val="C00000"/>
                </a:solidFill>
              </a:rPr>
              <a:t>Patient Case 6</a:t>
            </a:r>
            <a:endParaRPr lang="en-SI" dirty="0">
              <a:solidFill>
                <a:srgbClr val="C00000"/>
              </a:solidFill>
            </a:endParaRPr>
          </a:p>
        </p:txBody>
      </p:sp>
      <p:sp>
        <p:nvSpPr>
          <p:cNvPr id="3" name="Content Placeholder 2">
            <a:extLst>
              <a:ext uri="{FF2B5EF4-FFF2-40B4-BE49-F238E27FC236}">
                <a16:creationId xmlns:a16="http://schemas.microsoft.com/office/drawing/2014/main" id="{2276B3A7-E32E-5D92-714E-C624B26DFE0A}"/>
              </a:ext>
            </a:extLst>
          </p:cNvPr>
          <p:cNvSpPr>
            <a:spLocks noGrp="1"/>
          </p:cNvSpPr>
          <p:nvPr>
            <p:ph idx="1"/>
          </p:nvPr>
        </p:nvSpPr>
        <p:spPr>
          <a:xfrm>
            <a:off x="499825" y="413008"/>
            <a:ext cx="11531599" cy="5537199"/>
          </a:xfrm>
        </p:spPr>
        <p:txBody>
          <a:bodyPr>
            <a:normAutofit fontScale="92500" lnSpcReduction="20000"/>
          </a:bodyPr>
          <a:lstStyle/>
          <a:p>
            <a:pPr marL="0" indent="0">
              <a:buNone/>
            </a:pPr>
            <a:endParaRPr lang="en-GB" dirty="0"/>
          </a:p>
          <a:p>
            <a:pPr marL="0" indent="0">
              <a:buNone/>
            </a:pPr>
            <a:r>
              <a:rPr lang="en-GB" b="1" dirty="0"/>
              <a:t>Patient Profile:</a:t>
            </a:r>
            <a:endParaRPr lang="en-GB" dirty="0"/>
          </a:p>
          <a:p>
            <a:pPr>
              <a:buFont typeface="Arial" panose="020B0604020202020204" pitchFamily="34" charset="0"/>
              <a:buChar char="•"/>
            </a:pPr>
            <a:r>
              <a:rPr lang="en-GB" b="1" dirty="0"/>
              <a:t>Name:</a:t>
            </a:r>
            <a:r>
              <a:rPr lang="en-GB" dirty="0"/>
              <a:t> John Doe</a:t>
            </a:r>
          </a:p>
          <a:p>
            <a:pPr>
              <a:buFont typeface="Arial" panose="020B0604020202020204" pitchFamily="34" charset="0"/>
              <a:buChar char="•"/>
            </a:pPr>
            <a:r>
              <a:rPr lang="en-GB" b="1" dirty="0"/>
              <a:t>Age:</a:t>
            </a:r>
            <a:r>
              <a:rPr lang="en-GB" dirty="0"/>
              <a:t> 58</a:t>
            </a:r>
          </a:p>
          <a:p>
            <a:pPr>
              <a:buFont typeface="Arial" panose="020B0604020202020204" pitchFamily="34" charset="0"/>
              <a:buChar char="•"/>
            </a:pPr>
            <a:r>
              <a:rPr lang="en-GB" b="1" dirty="0"/>
              <a:t>Diagnosis:</a:t>
            </a:r>
            <a:r>
              <a:rPr lang="en-GB" dirty="0"/>
              <a:t> ALS for 2 years</a:t>
            </a:r>
          </a:p>
          <a:p>
            <a:pPr>
              <a:buFont typeface="Arial" panose="020B0604020202020204" pitchFamily="34" charset="0"/>
              <a:buChar char="•"/>
            </a:pPr>
            <a:r>
              <a:rPr lang="en-GB" b="1" dirty="0"/>
              <a:t>Symptoms:</a:t>
            </a:r>
            <a:r>
              <a:rPr lang="en-GB" dirty="0"/>
              <a:t> John is experiencing significant muscle weakness in both his arms and legs. His speech has become mildly slurred, and he sometimes chokes while eating. His respiratory function is also declining, making him feel short of breath after minimal exertion.</a:t>
            </a:r>
          </a:p>
          <a:p>
            <a:pPr>
              <a:buFont typeface="Arial" panose="020B0604020202020204" pitchFamily="34" charset="0"/>
              <a:buChar char="•"/>
            </a:pPr>
            <a:endParaRPr lang="en-GB" b="1" dirty="0"/>
          </a:p>
          <a:p>
            <a:pPr marL="0" indent="0">
              <a:buNone/>
            </a:pPr>
            <a:r>
              <a:rPr lang="en-GB" b="1" dirty="0"/>
              <a:t>Question: </a:t>
            </a:r>
            <a:r>
              <a:rPr lang="en-GB" dirty="0"/>
              <a:t>Which scale would be most appropriate to assess John’s current condition?</a:t>
            </a:r>
          </a:p>
          <a:p>
            <a:r>
              <a:rPr lang="en-GB" dirty="0"/>
              <a:t>A. Beck Depression Inventory (BDI)</a:t>
            </a:r>
            <a:br>
              <a:rPr lang="en-GB" dirty="0"/>
            </a:br>
            <a:r>
              <a:rPr lang="en-GB" dirty="0"/>
              <a:t>B. Appel ALS Rating Scale (AALS)</a:t>
            </a:r>
            <a:br>
              <a:rPr lang="en-GB" dirty="0"/>
            </a:br>
            <a:r>
              <a:rPr lang="en-GB" dirty="0"/>
              <a:t>C. Mini-Mental State Examination (MMSE)</a:t>
            </a:r>
          </a:p>
          <a:p>
            <a:endParaRPr lang="en-SI" dirty="0"/>
          </a:p>
        </p:txBody>
      </p:sp>
    </p:spTree>
    <p:extLst>
      <p:ext uri="{BB962C8B-B14F-4D97-AF65-F5344CB8AC3E}">
        <p14:creationId xmlns:p14="http://schemas.microsoft.com/office/powerpoint/2010/main" val="365280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a:xfrm>
            <a:off x="838200" y="365126"/>
            <a:ext cx="10515600" cy="786342"/>
          </a:xfrm>
        </p:spPr>
        <p:txBody>
          <a:bodyPr/>
          <a:lstStyle/>
          <a:p>
            <a:pPr algn="ctr"/>
            <a:r>
              <a:rPr lang="en-GB" dirty="0">
                <a:solidFill>
                  <a:srgbClr val="C00000"/>
                </a:solidFill>
              </a:rPr>
              <a:t>Patient Case 6</a:t>
            </a:r>
            <a:endParaRPr lang="en-SI" dirty="0">
              <a:solidFill>
                <a:srgbClr val="C00000"/>
              </a:solidFill>
            </a:endParaRPr>
          </a:p>
        </p:txBody>
      </p:sp>
      <p:sp>
        <p:nvSpPr>
          <p:cNvPr id="3" name="Content Placeholder 2">
            <a:extLst>
              <a:ext uri="{FF2B5EF4-FFF2-40B4-BE49-F238E27FC236}">
                <a16:creationId xmlns:a16="http://schemas.microsoft.com/office/drawing/2014/main" id="{2276B3A7-E32E-5D92-714E-C624B26DFE0A}"/>
              </a:ext>
            </a:extLst>
          </p:cNvPr>
          <p:cNvSpPr>
            <a:spLocks noGrp="1"/>
          </p:cNvSpPr>
          <p:nvPr>
            <p:ph idx="1"/>
          </p:nvPr>
        </p:nvSpPr>
        <p:spPr>
          <a:xfrm>
            <a:off x="452529" y="821944"/>
            <a:ext cx="11531599" cy="5537199"/>
          </a:xfrm>
        </p:spPr>
        <p:txBody>
          <a:bodyPr>
            <a:normAutofit fontScale="92500" lnSpcReduction="20000"/>
          </a:bodyPr>
          <a:lstStyle/>
          <a:p>
            <a:pPr marL="0" indent="0">
              <a:buNone/>
            </a:pPr>
            <a:endParaRPr lang="en-GB" dirty="0"/>
          </a:p>
          <a:p>
            <a:pPr marL="0" indent="0">
              <a:buNone/>
            </a:pPr>
            <a:r>
              <a:rPr lang="en-GB" b="1" dirty="0"/>
              <a:t>Patient Profile:</a:t>
            </a:r>
            <a:endParaRPr lang="en-GB" dirty="0"/>
          </a:p>
          <a:p>
            <a:pPr>
              <a:buFont typeface="Arial" panose="020B0604020202020204" pitchFamily="34" charset="0"/>
              <a:buChar char="•"/>
            </a:pPr>
            <a:r>
              <a:rPr lang="en-GB" b="1" dirty="0"/>
              <a:t>Name:</a:t>
            </a:r>
            <a:r>
              <a:rPr lang="en-GB" dirty="0"/>
              <a:t> John Doe</a:t>
            </a:r>
          </a:p>
          <a:p>
            <a:pPr>
              <a:buFont typeface="Arial" panose="020B0604020202020204" pitchFamily="34" charset="0"/>
              <a:buChar char="•"/>
            </a:pPr>
            <a:r>
              <a:rPr lang="en-GB" b="1" dirty="0"/>
              <a:t>Age:</a:t>
            </a:r>
            <a:r>
              <a:rPr lang="en-GB" dirty="0"/>
              <a:t> 58</a:t>
            </a:r>
          </a:p>
          <a:p>
            <a:pPr>
              <a:buFont typeface="Arial" panose="020B0604020202020204" pitchFamily="34" charset="0"/>
              <a:buChar char="•"/>
            </a:pPr>
            <a:r>
              <a:rPr lang="en-GB" b="1" dirty="0"/>
              <a:t>Diagnosis:</a:t>
            </a:r>
            <a:r>
              <a:rPr lang="en-GB" dirty="0"/>
              <a:t> ALS for 2 years</a:t>
            </a:r>
          </a:p>
          <a:p>
            <a:pPr>
              <a:buFont typeface="Arial" panose="020B0604020202020204" pitchFamily="34" charset="0"/>
              <a:buChar char="•"/>
            </a:pPr>
            <a:r>
              <a:rPr lang="en-GB" b="1" dirty="0"/>
              <a:t>Symptoms:</a:t>
            </a:r>
            <a:r>
              <a:rPr lang="en-GB" dirty="0"/>
              <a:t> John is experiencing significant muscle weakness in both his arms and legs. His speech has become mildly slurred, and he sometimes chokes while eating. His respiratory function is also declining, making him feel short of breath after minimal exertion.</a:t>
            </a:r>
          </a:p>
          <a:p>
            <a:pPr>
              <a:buFont typeface="Arial" panose="020B0604020202020204" pitchFamily="34" charset="0"/>
              <a:buChar char="•"/>
            </a:pPr>
            <a:endParaRPr lang="en-GB" b="1" dirty="0"/>
          </a:p>
          <a:p>
            <a:r>
              <a:rPr lang="en-GB" b="1" dirty="0"/>
              <a:t>Question: </a:t>
            </a:r>
            <a:r>
              <a:rPr lang="en-GB" dirty="0"/>
              <a:t>Which scale would be most appropriate to assess John’s current condition?</a:t>
            </a:r>
          </a:p>
          <a:p>
            <a:r>
              <a:rPr lang="en-GB" dirty="0"/>
              <a:t>A. Beck Depression Inventory (BDI)</a:t>
            </a:r>
            <a:br>
              <a:rPr lang="en-GB" dirty="0"/>
            </a:br>
            <a:r>
              <a:rPr lang="en-GB" dirty="0"/>
              <a:t>B. Appel ALS Rating Scale (AALS)</a:t>
            </a:r>
            <a:br>
              <a:rPr lang="en-GB" dirty="0"/>
            </a:br>
            <a:r>
              <a:rPr lang="en-GB" dirty="0"/>
              <a:t>C. Mini-Mental State Examination (MMSE)</a:t>
            </a:r>
          </a:p>
          <a:p>
            <a:endParaRPr lang="en-SI" dirty="0"/>
          </a:p>
        </p:txBody>
      </p:sp>
    </p:spTree>
    <p:extLst>
      <p:ext uri="{BB962C8B-B14F-4D97-AF65-F5344CB8AC3E}">
        <p14:creationId xmlns:p14="http://schemas.microsoft.com/office/powerpoint/2010/main" val="3182405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a:xfrm>
            <a:off x="838200" y="365126"/>
            <a:ext cx="10515600" cy="786342"/>
          </a:xfrm>
        </p:spPr>
        <p:txBody>
          <a:bodyPr/>
          <a:lstStyle/>
          <a:p>
            <a:pPr algn="ctr"/>
            <a:r>
              <a:rPr lang="en-GB" dirty="0">
                <a:solidFill>
                  <a:srgbClr val="C00000"/>
                </a:solidFill>
              </a:rPr>
              <a:t>Patient Case 6</a:t>
            </a:r>
            <a:endParaRPr lang="en-SI" dirty="0">
              <a:solidFill>
                <a:srgbClr val="C00000"/>
              </a:solidFill>
            </a:endParaRPr>
          </a:p>
        </p:txBody>
      </p:sp>
      <p:sp>
        <p:nvSpPr>
          <p:cNvPr id="3" name="Content Placeholder 2">
            <a:extLst>
              <a:ext uri="{FF2B5EF4-FFF2-40B4-BE49-F238E27FC236}">
                <a16:creationId xmlns:a16="http://schemas.microsoft.com/office/drawing/2014/main" id="{2276B3A7-E32E-5D92-714E-C624B26DFE0A}"/>
              </a:ext>
            </a:extLst>
          </p:cNvPr>
          <p:cNvSpPr>
            <a:spLocks noGrp="1"/>
          </p:cNvSpPr>
          <p:nvPr>
            <p:ph idx="1"/>
          </p:nvPr>
        </p:nvSpPr>
        <p:spPr>
          <a:xfrm>
            <a:off x="389467" y="1151468"/>
            <a:ext cx="11531599" cy="5537199"/>
          </a:xfrm>
        </p:spPr>
        <p:txBody>
          <a:bodyPr>
            <a:normAutofit/>
          </a:bodyPr>
          <a:lstStyle/>
          <a:p>
            <a:pPr marL="0" indent="0">
              <a:buNone/>
            </a:pPr>
            <a:endParaRPr lang="en-GB" dirty="0"/>
          </a:p>
          <a:p>
            <a:r>
              <a:rPr lang="en-GB" b="1" dirty="0"/>
              <a:t>Correct Answer:</a:t>
            </a:r>
            <a:r>
              <a:rPr lang="en-GB" dirty="0"/>
              <a:t> B. </a:t>
            </a:r>
            <a:r>
              <a:rPr lang="en-GB" b="1" dirty="0">
                <a:solidFill>
                  <a:srgbClr val="00B050"/>
                </a:solidFill>
              </a:rPr>
              <a:t>Appel ALS Rating Scale (AALS)</a:t>
            </a:r>
          </a:p>
          <a:p>
            <a:endParaRPr lang="en-GB" b="1" dirty="0"/>
          </a:p>
          <a:p>
            <a:endParaRPr lang="en-GB" dirty="0"/>
          </a:p>
          <a:p>
            <a:r>
              <a:rPr lang="en-GB" b="1" dirty="0"/>
              <a:t>Explanation:</a:t>
            </a:r>
            <a:r>
              <a:rPr lang="en-GB" dirty="0"/>
              <a:t> The AALS is specifically designed to assess ALS symptoms like muscle strength, bulbar function (speech and swallowing), and respiratory function, which align with John's current symptoms.</a:t>
            </a:r>
          </a:p>
          <a:p>
            <a:endParaRPr lang="en-SI" dirty="0"/>
          </a:p>
        </p:txBody>
      </p:sp>
    </p:spTree>
    <p:extLst>
      <p:ext uri="{BB962C8B-B14F-4D97-AF65-F5344CB8AC3E}">
        <p14:creationId xmlns:p14="http://schemas.microsoft.com/office/powerpoint/2010/main" val="4069180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a:xfrm>
            <a:off x="838200" y="365126"/>
            <a:ext cx="10515600" cy="786342"/>
          </a:xfrm>
        </p:spPr>
        <p:txBody>
          <a:bodyPr/>
          <a:lstStyle/>
          <a:p>
            <a:pPr algn="ctr"/>
            <a:r>
              <a:rPr lang="en-GB" dirty="0">
                <a:solidFill>
                  <a:srgbClr val="C00000"/>
                </a:solidFill>
              </a:rPr>
              <a:t>Patient Case 7</a:t>
            </a:r>
            <a:endParaRPr lang="en-SI" dirty="0">
              <a:solidFill>
                <a:srgbClr val="C00000"/>
              </a:solidFill>
            </a:endParaRPr>
          </a:p>
        </p:txBody>
      </p:sp>
      <p:sp>
        <p:nvSpPr>
          <p:cNvPr id="3" name="Content Placeholder 2">
            <a:extLst>
              <a:ext uri="{FF2B5EF4-FFF2-40B4-BE49-F238E27FC236}">
                <a16:creationId xmlns:a16="http://schemas.microsoft.com/office/drawing/2014/main" id="{2276B3A7-E32E-5D92-714E-C624B26DFE0A}"/>
              </a:ext>
            </a:extLst>
          </p:cNvPr>
          <p:cNvSpPr>
            <a:spLocks noGrp="1"/>
          </p:cNvSpPr>
          <p:nvPr>
            <p:ph idx="1"/>
          </p:nvPr>
        </p:nvSpPr>
        <p:spPr>
          <a:xfrm>
            <a:off x="452529" y="660400"/>
            <a:ext cx="11531599" cy="5537199"/>
          </a:xfrm>
        </p:spPr>
        <p:txBody>
          <a:bodyPr>
            <a:normAutofit fontScale="85000" lnSpcReduction="20000"/>
          </a:bodyPr>
          <a:lstStyle/>
          <a:p>
            <a:pPr marL="0" indent="0">
              <a:buNone/>
            </a:pPr>
            <a:endParaRPr lang="en-GB" dirty="0"/>
          </a:p>
          <a:p>
            <a:pPr marL="0" indent="0">
              <a:buNone/>
            </a:pPr>
            <a:r>
              <a:rPr lang="en-GB" b="1" dirty="0"/>
              <a:t>Patient Profile:</a:t>
            </a:r>
            <a:endParaRPr lang="en-GB" dirty="0"/>
          </a:p>
          <a:p>
            <a:r>
              <a:rPr lang="en-GB" b="1" dirty="0"/>
              <a:t>Patient Profile:</a:t>
            </a:r>
            <a:endParaRPr lang="en-GB" dirty="0"/>
          </a:p>
          <a:p>
            <a:pPr>
              <a:buFont typeface="Arial" panose="020B0604020202020204" pitchFamily="34" charset="0"/>
              <a:buChar char="•"/>
            </a:pPr>
            <a:r>
              <a:rPr lang="en-GB" b="1" dirty="0"/>
              <a:t>Name:</a:t>
            </a:r>
            <a:r>
              <a:rPr lang="en-GB" dirty="0"/>
              <a:t> Sarah Smith</a:t>
            </a:r>
          </a:p>
          <a:p>
            <a:pPr>
              <a:buFont typeface="Arial" panose="020B0604020202020204" pitchFamily="34" charset="0"/>
              <a:buChar char="•"/>
            </a:pPr>
            <a:r>
              <a:rPr lang="en-GB" b="1" dirty="0"/>
              <a:t>Age:</a:t>
            </a:r>
            <a:r>
              <a:rPr lang="en-GB" dirty="0"/>
              <a:t> 62</a:t>
            </a:r>
          </a:p>
          <a:p>
            <a:pPr>
              <a:buFont typeface="Arial" panose="020B0604020202020204" pitchFamily="34" charset="0"/>
              <a:buChar char="•"/>
            </a:pPr>
            <a:r>
              <a:rPr lang="en-GB" b="1" dirty="0"/>
              <a:t>Diagnosis:</a:t>
            </a:r>
            <a:r>
              <a:rPr lang="en-GB" dirty="0"/>
              <a:t> ALS for 3 years</a:t>
            </a:r>
          </a:p>
          <a:p>
            <a:pPr>
              <a:buFont typeface="Arial" panose="020B0604020202020204" pitchFamily="34" charset="0"/>
              <a:buChar char="•"/>
            </a:pPr>
            <a:r>
              <a:rPr lang="en-GB" b="1" dirty="0"/>
              <a:t>Symptoms:</a:t>
            </a:r>
            <a:r>
              <a:rPr lang="en-GB" dirty="0"/>
              <a:t> Sarah has moderate mobility issues, requiring a walker to move around the house. She needs assistance with daily activities such as dressing and bathing. Her speech is clear, but she reports feeling anxious and depressed due to her declining ability to perform daily tasks independently.</a:t>
            </a:r>
          </a:p>
          <a:p>
            <a:pPr>
              <a:buFont typeface="Arial" panose="020B0604020202020204" pitchFamily="34" charset="0"/>
              <a:buChar char="•"/>
            </a:pPr>
            <a:endParaRPr lang="en-GB" b="1" dirty="0"/>
          </a:p>
          <a:p>
            <a:pPr marL="0" indent="0">
              <a:buNone/>
            </a:pPr>
            <a:r>
              <a:rPr lang="en-GB" b="1" dirty="0"/>
              <a:t>Question: </a:t>
            </a:r>
            <a:r>
              <a:rPr lang="en-GB" dirty="0"/>
              <a:t>Which scale would be most appropriate to assess John’s current condition?</a:t>
            </a:r>
          </a:p>
          <a:p>
            <a:r>
              <a:rPr lang="en-GB" dirty="0"/>
              <a:t>A. Montreal Cognitive Assessment (MoCA)</a:t>
            </a:r>
            <a:br>
              <a:rPr lang="en-GB" dirty="0"/>
            </a:br>
            <a:r>
              <a:rPr lang="en-GB" dirty="0"/>
              <a:t>B. ALS Functional Rating Scale (ALSFRS)</a:t>
            </a:r>
            <a:br>
              <a:rPr lang="en-GB" dirty="0"/>
            </a:br>
            <a:r>
              <a:rPr lang="en-GB" dirty="0"/>
              <a:t>C. Norris Scale</a:t>
            </a:r>
            <a:endParaRPr lang="en-SI" dirty="0"/>
          </a:p>
        </p:txBody>
      </p:sp>
    </p:spTree>
    <p:extLst>
      <p:ext uri="{BB962C8B-B14F-4D97-AF65-F5344CB8AC3E}">
        <p14:creationId xmlns:p14="http://schemas.microsoft.com/office/powerpoint/2010/main" val="4247159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A9C1-DC4F-26B8-CA5C-2EF301E3967C}"/>
              </a:ext>
            </a:extLst>
          </p:cNvPr>
          <p:cNvSpPr>
            <a:spLocks noGrp="1"/>
          </p:cNvSpPr>
          <p:nvPr>
            <p:ph type="title"/>
          </p:nvPr>
        </p:nvSpPr>
        <p:spPr>
          <a:xfrm>
            <a:off x="838200" y="365126"/>
            <a:ext cx="10515600" cy="786342"/>
          </a:xfrm>
        </p:spPr>
        <p:txBody>
          <a:bodyPr/>
          <a:lstStyle/>
          <a:p>
            <a:pPr algn="ctr"/>
            <a:r>
              <a:rPr lang="en-GB" dirty="0">
                <a:solidFill>
                  <a:srgbClr val="C00000"/>
                </a:solidFill>
              </a:rPr>
              <a:t>Patient Case 7</a:t>
            </a:r>
            <a:endParaRPr lang="en-SI" dirty="0">
              <a:solidFill>
                <a:srgbClr val="C00000"/>
              </a:solidFill>
            </a:endParaRPr>
          </a:p>
        </p:txBody>
      </p:sp>
      <p:sp>
        <p:nvSpPr>
          <p:cNvPr id="3" name="Content Placeholder 2">
            <a:extLst>
              <a:ext uri="{FF2B5EF4-FFF2-40B4-BE49-F238E27FC236}">
                <a16:creationId xmlns:a16="http://schemas.microsoft.com/office/drawing/2014/main" id="{2276B3A7-E32E-5D92-714E-C624B26DFE0A}"/>
              </a:ext>
            </a:extLst>
          </p:cNvPr>
          <p:cNvSpPr>
            <a:spLocks noGrp="1"/>
          </p:cNvSpPr>
          <p:nvPr>
            <p:ph idx="1"/>
          </p:nvPr>
        </p:nvSpPr>
        <p:spPr>
          <a:xfrm>
            <a:off x="389467" y="1151468"/>
            <a:ext cx="11531599" cy="5537199"/>
          </a:xfrm>
        </p:spPr>
        <p:txBody>
          <a:bodyPr>
            <a:normAutofit/>
          </a:bodyPr>
          <a:lstStyle/>
          <a:p>
            <a:pPr marL="0" indent="0">
              <a:buNone/>
            </a:pPr>
            <a:endParaRPr lang="en-GB" dirty="0"/>
          </a:p>
          <a:p>
            <a:r>
              <a:rPr lang="en-GB" b="1" dirty="0"/>
              <a:t>Correct Answer:</a:t>
            </a:r>
            <a:r>
              <a:rPr lang="en-GB" dirty="0"/>
              <a:t> C. </a:t>
            </a:r>
            <a:r>
              <a:rPr lang="en-GB" b="1" dirty="0">
                <a:solidFill>
                  <a:srgbClr val="00B050"/>
                </a:solidFill>
              </a:rPr>
              <a:t>Norris Scale</a:t>
            </a:r>
            <a:endParaRPr lang="en-GB" dirty="0">
              <a:solidFill>
                <a:srgbClr val="00B050"/>
              </a:solidFill>
            </a:endParaRPr>
          </a:p>
          <a:p>
            <a:endParaRPr lang="en-GB" b="1" dirty="0"/>
          </a:p>
          <a:p>
            <a:endParaRPr lang="en-GB" b="1" dirty="0"/>
          </a:p>
          <a:p>
            <a:r>
              <a:rPr lang="en-GB" b="1" dirty="0"/>
              <a:t>Explanation:</a:t>
            </a:r>
            <a:r>
              <a:rPr lang="en-GB" dirty="0"/>
              <a:t> The Norris Scale focuses on functional abilities and the quality of life, assessing how ALS affects daily living and emotional well-being, which are primary concerns for Sarah.</a:t>
            </a:r>
          </a:p>
          <a:p>
            <a:endParaRPr lang="en-GB" b="1" dirty="0"/>
          </a:p>
          <a:p>
            <a:pPr marL="0" indent="0">
              <a:buNone/>
            </a:pPr>
            <a:endParaRPr lang="en-SI" dirty="0"/>
          </a:p>
        </p:txBody>
      </p:sp>
    </p:spTree>
    <p:extLst>
      <p:ext uri="{BB962C8B-B14F-4D97-AF65-F5344CB8AC3E}">
        <p14:creationId xmlns:p14="http://schemas.microsoft.com/office/powerpoint/2010/main" val="3407844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38ED-1D60-92C2-9A6E-59F2EC0F6802}"/>
              </a:ext>
            </a:extLst>
          </p:cNvPr>
          <p:cNvSpPr>
            <a:spLocks noGrp="1"/>
          </p:cNvSpPr>
          <p:nvPr>
            <p:ph type="title"/>
          </p:nvPr>
        </p:nvSpPr>
        <p:spPr>
          <a:xfrm>
            <a:off x="838200" y="365125"/>
            <a:ext cx="10515600" cy="743239"/>
          </a:xfrm>
        </p:spPr>
        <p:txBody>
          <a:bodyPr/>
          <a:lstStyle/>
          <a:p>
            <a:pPr algn="ctr"/>
            <a:r>
              <a:rPr lang="en-SI" dirty="0">
                <a:solidFill>
                  <a:srgbClr val="C00000"/>
                </a:solidFill>
              </a:rPr>
              <a:t>References</a:t>
            </a:r>
          </a:p>
        </p:txBody>
      </p:sp>
      <p:sp>
        <p:nvSpPr>
          <p:cNvPr id="3" name="Content Placeholder 2">
            <a:extLst>
              <a:ext uri="{FF2B5EF4-FFF2-40B4-BE49-F238E27FC236}">
                <a16:creationId xmlns:a16="http://schemas.microsoft.com/office/drawing/2014/main" id="{AA47C083-47C1-A67D-36E8-67F2DA64EBC8}"/>
              </a:ext>
            </a:extLst>
          </p:cNvPr>
          <p:cNvSpPr>
            <a:spLocks noGrp="1"/>
          </p:cNvSpPr>
          <p:nvPr>
            <p:ph idx="1"/>
          </p:nvPr>
        </p:nvSpPr>
        <p:spPr>
          <a:xfrm>
            <a:off x="838200" y="1103458"/>
            <a:ext cx="10515600" cy="5389417"/>
          </a:xfrm>
        </p:spPr>
        <p:txBody>
          <a:bodyPr>
            <a:normAutofit fontScale="55000" lnSpcReduction="20000"/>
          </a:bodyPr>
          <a:lstStyle/>
          <a:p>
            <a:r>
              <a:rPr lang="en-GB" b="1" dirty="0"/>
              <a:t>Gibbons, C. J., Richardson, A., &amp; Hobbins, J.</a:t>
            </a:r>
            <a:r>
              <a:rPr lang="en-GB" dirty="0"/>
              <a:t> (2013). The ALS-Depression-Inventory (ADI-12): A brief, validated scale for clinical use. </a:t>
            </a:r>
            <a:r>
              <a:rPr lang="en-GB" i="1" dirty="0"/>
              <a:t>Journal of Neurology, Neurosurgery &amp; Psychiatry</a:t>
            </a:r>
            <a:r>
              <a:rPr lang="en-GB" dirty="0"/>
              <a:t>, 84(8), 850-855.</a:t>
            </a:r>
          </a:p>
          <a:p>
            <a:r>
              <a:rPr lang="en-GB" b="1" dirty="0"/>
              <a:t>Burke, T., </a:t>
            </a:r>
            <a:r>
              <a:rPr lang="en-GB" b="1" dirty="0" err="1"/>
              <a:t>Elamin</a:t>
            </a:r>
            <a:r>
              <a:rPr lang="en-GB" b="1" dirty="0"/>
              <a:t>, M., Galvin, M., Hardiman, O., &amp; Pinto-Grau, M.</a:t>
            </a:r>
            <a:r>
              <a:rPr lang="en-GB" dirty="0"/>
              <a:t> (2017). Caregiver burden in amyotrophic lateral sclerosis: A cross-sectional analysis of predictors. </a:t>
            </a:r>
            <a:r>
              <a:rPr lang="en-GB" i="1" dirty="0"/>
              <a:t>Journal of Neurology, Neurosurgery &amp; Psychiatry</a:t>
            </a:r>
            <a:r>
              <a:rPr lang="en-GB" dirty="0"/>
              <a:t>, 88(2), 158-163.</a:t>
            </a:r>
          </a:p>
          <a:p>
            <a:r>
              <a:rPr lang="en-GB" b="1" dirty="0"/>
              <a:t>Strong, M. J., Abrahams, S., Goldstein, L. H., Woolley, S., Mclaughlin, P., Snowden, J., ... &amp; Rosenfeld, J.</a:t>
            </a:r>
            <a:r>
              <a:rPr lang="en-GB" dirty="0"/>
              <a:t> (2017). Amyotrophic lateral sclerosis-frontotemporal spectrum disorder (ALS-FTSD): Revised diagnostic criteria. </a:t>
            </a:r>
            <a:r>
              <a:rPr lang="en-GB" i="1" dirty="0"/>
              <a:t>Amyotrophic Lateral Sclerosis and Frontotemporal Degeneration</a:t>
            </a:r>
            <a:r>
              <a:rPr lang="en-GB" dirty="0"/>
              <a:t>, 18(3-4), 153-174.</a:t>
            </a:r>
          </a:p>
          <a:p>
            <a:r>
              <a:rPr lang="en-GB" b="1" dirty="0"/>
              <a:t>Neuwirth, C., </a:t>
            </a:r>
            <a:r>
              <a:rPr lang="en-GB" b="1" dirty="0" err="1"/>
              <a:t>Barkhaus</a:t>
            </a:r>
            <a:r>
              <a:rPr lang="en-GB" b="1" dirty="0"/>
              <a:t>, P. E., Burkhardt, C., Schramm, A., &amp; Gdynia, H. J.</a:t>
            </a:r>
            <a:r>
              <a:rPr lang="en-GB" dirty="0"/>
              <a:t> (2015). State of the art of outcome measures for clinical trials in ALS: An up-to-date review of ALS functional rating scale and its derivatives. </a:t>
            </a:r>
            <a:r>
              <a:rPr lang="en-GB" i="1" dirty="0"/>
              <a:t>Amyotrophic Lateral Sclerosis and Frontotemporal Degeneration</a:t>
            </a:r>
            <a:r>
              <a:rPr lang="en-GB" dirty="0"/>
              <a:t>, 16(5-6), 361-371.</a:t>
            </a:r>
          </a:p>
          <a:p>
            <a:r>
              <a:rPr lang="en-GB" b="1" dirty="0" err="1"/>
              <a:t>Trojsi</a:t>
            </a:r>
            <a:r>
              <a:rPr lang="en-GB" b="1" dirty="0"/>
              <a:t>, F., Siciliano, M., </a:t>
            </a:r>
            <a:r>
              <a:rPr lang="en-GB" b="1" dirty="0" err="1"/>
              <a:t>Femiano</a:t>
            </a:r>
            <a:r>
              <a:rPr lang="en-GB" b="1" dirty="0"/>
              <a:t>, C., Santangelo, G., &amp; </a:t>
            </a:r>
            <a:r>
              <a:rPr lang="en-GB" b="1" dirty="0" err="1"/>
              <a:t>Passaniti</a:t>
            </a:r>
            <a:r>
              <a:rPr lang="en-GB" b="1" dirty="0"/>
              <a:t>, C.</a:t>
            </a:r>
            <a:r>
              <a:rPr lang="en-GB" dirty="0"/>
              <a:t> (2017). Psychological aspects in patients with amyotrophic lateral sclerosis: The role of personality traits as potential resilience factors. </a:t>
            </a:r>
            <a:r>
              <a:rPr lang="en-GB" i="1" dirty="0"/>
              <a:t>Frontiers in Psychology</a:t>
            </a:r>
            <a:r>
              <a:rPr lang="en-GB" dirty="0"/>
              <a:t>, 8, 244.</a:t>
            </a:r>
          </a:p>
          <a:p>
            <a:r>
              <a:rPr lang="en-GB" b="1" dirty="0"/>
              <a:t>Abrahams, S., Newton, J., Niven, E., Foley, J., &amp; </a:t>
            </a:r>
            <a:r>
              <a:rPr lang="en-GB" b="1" dirty="0" err="1"/>
              <a:t>Bak</a:t>
            </a:r>
            <a:r>
              <a:rPr lang="en-GB" b="1" dirty="0"/>
              <a:t>, T. H.</a:t>
            </a:r>
            <a:r>
              <a:rPr lang="en-GB" dirty="0"/>
              <a:t> (2014). Screening for cognition and behaviour changes in ALS. </a:t>
            </a:r>
            <a:r>
              <a:rPr lang="en-GB" i="1" dirty="0"/>
              <a:t>Amyotrophic Lateral Sclerosis and Frontotemporal Degeneration</a:t>
            </a:r>
            <a:r>
              <a:rPr lang="en-GB" dirty="0"/>
              <a:t>, 15(1-2), 9-14.</a:t>
            </a:r>
          </a:p>
          <a:p>
            <a:r>
              <a:rPr lang="en-GB" b="1" dirty="0"/>
              <a:t>Menke, R. A. L., Proudfoot, M., Talbot, K., &amp; Turner, M. R.</a:t>
            </a:r>
            <a:r>
              <a:rPr lang="en-GB" dirty="0"/>
              <a:t> (2016). The two-year progression of structural and functional changes in amyotrophic lateral sclerosis. </a:t>
            </a:r>
            <a:r>
              <a:rPr lang="en-GB" i="1" dirty="0"/>
              <a:t>Neuroimage: Clinical</a:t>
            </a:r>
            <a:r>
              <a:rPr lang="en-GB" dirty="0"/>
              <a:t>, 11, 157-164.</a:t>
            </a:r>
          </a:p>
          <a:p>
            <a:r>
              <a:rPr lang="en-GB" b="1" dirty="0"/>
              <a:t>Pinto-Grau, M., Hardiman, O., &amp; Pender, N.</a:t>
            </a:r>
            <a:r>
              <a:rPr lang="en-GB" dirty="0"/>
              <a:t> (2018). The study of language in the amyotrophic lateral sclerosis–frontotemporal spectrum disorder: A systematic review of findings and new perspectives. </a:t>
            </a:r>
            <a:r>
              <a:rPr lang="en-GB" i="1" dirty="0"/>
              <a:t>Neuropsychology Review</a:t>
            </a:r>
            <a:r>
              <a:rPr lang="en-GB" dirty="0"/>
              <a:t>, 28(2), 251-268.</a:t>
            </a:r>
          </a:p>
          <a:p>
            <a:r>
              <a:rPr lang="en-GB" b="1" dirty="0" err="1"/>
              <a:t>Beeldman</a:t>
            </a:r>
            <a:r>
              <a:rPr lang="en-GB" b="1" dirty="0"/>
              <a:t>, E., </a:t>
            </a:r>
            <a:r>
              <a:rPr lang="en-GB" b="1" dirty="0" err="1"/>
              <a:t>Govaarts</a:t>
            </a:r>
            <a:r>
              <a:rPr lang="en-GB" b="1" dirty="0"/>
              <a:t>, R., </a:t>
            </a:r>
            <a:r>
              <a:rPr lang="en-GB" b="1" dirty="0" err="1"/>
              <a:t>Verhaagen</a:t>
            </a:r>
            <a:r>
              <a:rPr lang="en-GB" b="1" dirty="0"/>
              <a:t>, J., &amp; van den Berg, L. H.</a:t>
            </a:r>
            <a:r>
              <a:rPr lang="en-GB" dirty="0"/>
              <a:t> (2016). From ALS to FTD: Genetic factors and molecular mechanisms. </a:t>
            </a:r>
            <a:r>
              <a:rPr lang="en-GB" i="1" dirty="0"/>
              <a:t>Journal of Neurology, Neurosurgery &amp; Psychiatry</a:t>
            </a:r>
            <a:r>
              <a:rPr lang="en-GB" dirty="0"/>
              <a:t>, 87(8), 751-760.</a:t>
            </a:r>
          </a:p>
          <a:p>
            <a:r>
              <a:rPr lang="en-GB" b="1" dirty="0"/>
              <a:t>van Es, M. A., Hardiman, O., </a:t>
            </a:r>
            <a:r>
              <a:rPr lang="en-GB" b="1" dirty="0" err="1"/>
              <a:t>Chio</a:t>
            </a:r>
            <a:r>
              <a:rPr lang="en-GB" b="1" dirty="0"/>
              <a:t>, A., Al-Chalabi, A., </a:t>
            </a:r>
            <a:r>
              <a:rPr lang="en-GB" b="1" dirty="0" err="1"/>
              <a:t>Pasterkamp</a:t>
            </a:r>
            <a:r>
              <a:rPr lang="en-GB" b="1" dirty="0"/>
              <a:t>, R. J., </a:t>
            </a:r>
            <a:r>
              <a:rPr lang="en-GB" b="1" dirty="0" err="1"/>
              <a:t>Veldink</a:t>
            </a:r>
            <a:r>
              <a:rPr lang="en-GB" b="1" dirty="0"/>
              <a:t>, J. H., &amp; van den Berg, L. H.</a:t>
            </a:r>
            <a:r>
              <a:rPr lang="en-GB" dirty="0"/>
              <a:t> (2017). Amyotrophic lateral sclerosis. </a:t>
            </a:r>
            <a:r>
              <a:rPr lang="en-GB" i="1" dirty="0"/>
              <a:t>The Lancet</a:t>
            </a:r>
            <a:r>
              <a:rPr lang="en-GB" dirty="0"/>
              <a:t>, 390(10107), 2084-2098.</a:t>
            </a:r>
          </a:p>
          <a:p>
            <a:endParaRPr lang="en-SI" dirty="0"/>
          </a:p>
        </p:txBody>
      </p:sp>
    </p:spTree>
    <p:extLst>
      <p:ext uri="{BB962C8B-B14F-4D97-AF65-F5344CB8AC3E}">
        <p14:creationId xmlns:p14="http://schemas.microsoft.com/office/powerpoint/2010/main" val="14620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6528-004D-8859-2C13-18677F76FDB0}"/>
              </a:ext>
            </a:extLst>
          </p:cNvPr>
          <p:cNvSpPr>
            <a:spLocks noGrp="1"/>
          </p:cNvSpPr>
          <p:nvPr>
            <p:ph type="title"/>
          </p:nvPr>
        </p:nvSpPr>
        <p:spPr/>
        <p:txBody>
          <a:bodyPr/>
          <a:lstStyle/>
          <a:p>
            <a:pPr algn="ctr"/>
            <a:r>
              <a:rPr lang="en-GB" dirty="0">
                <a:solidFill>
                  <a:srgbClr val="C00000"/>
                </a:solidFill>
              </a:rPr>
              <a:t>ALS Assessment Tools</a:t>
            </a:r>
            <a:endParaRPr lang="en-SI" dirty="0">
              <a:solidFill>
                <a:srgbClr val="C00000"/>
              </a:solidFill>
            </a:endParaRPr>
          </a:p>
        </p:txBody>
      </p:sp>
      <p:sp>
        <p:nvSpPr>
          <p:cNvPr id="3" name="Content Placeholder 2">
            <a:extLst>
              <a:ext uri="{FF2B5EF4-FFF2-40B4-BE49-F238E27FC236}">
                <a16:creationId xmlns:a16="http://schemas.microsoft.com/office/drawing/2014/main" id="{B211A1D8-07D7-A34D-233C-4C57E72D640D}"/>
              </a:ext>
            </a:extLst>
          </p:cNvPr>
          <p:cNvSpPr>
            <a:spLocks noGrp="1"/>
          </p:cNvSpPr>
          <p:nvPr>
            <p:ph idx="1"/>
          </p:nvPr>
        </p:nvSpPr>
        <p:spPr>
          <a:xfrm>
            <a:off x="0" y="1027906"/>
            <a:ext cx="11819467" cy="4351338"/>
          </a:xfrm>
        </p:spPr>
        <p:txBody>
          <a:bodyPr>
            <a:normAutofit/>
          </a:bodyPr>
          <a:lstStyle/>
          <a:p>
            <a:pPr marL="457200" lvl="1" indent="0">
              <a:buNone/>
            </a:pPr>
            <a:endParaRPr lang="en-GB" sz="2800" b="1" dirty="0"/>
          </a:p>
          <a:p>
            <a:pPr marL="742950" lvl="1" indent="-285750">
              <a:buFont typeface="Arial" panose="020B0604020202020204" pitchFamily="34" charset="0"/>
              <a:buChar char="•"/>
            </a:pPr>
            <a:endParaRPr lang="en-GB" sz="2800" b="1" dirty="0"/>
          </a:p>
          <a:p>
            <a:pPr marL="742950" lvl="1" indent="-285750">
              <a:buFont typeface="Arial" panose="020B0604020202020204" pitchFamily="34" charset="0"/>
              <a:buChar char="•"/>
            </a:pPr>
            <a:r>
              <a:rPr lang="en-GB" sz="2800" b="1" dirty="0"/>
              <a:t>Importance of Assessment Tools</a:t>
            </a:r>
            <a:r>
              <a:rPr lang="en-GB" sz="2800" dirty="0"/>
              <a:t>: In ALS, standardized assessment tools are critical for consistently evaluating disease progression and patient well-being. These tools help clinicians track changes over time and make informed decisions about care.</a:t>
            </a:r>
          </a:p>
          <a:p>
            <a:pPr marL="457200" lvl="1" indent="0">
              <a:buNone/>
            </a:pPr>
            <a:endParaRPr lang="en-GB" sz="2800" dirty="0"/>
          </a:p>
          <a:p>
            <a:pPr marL="742950" lvl="1" indent="-285750">
              <a:buFont typeface="Arial" panose="020B0604020202020204" pitchFamily="34" charset="0"/>
              <a:buChar char="•"/>
            </a:pPr>
            <a:r>
              <a:rPr lang="en-GB" sz="2800" b="1" dirty="0"/>
              <a:t>Role of Questionnaires and Scales</a:t>
            </a:r>
            <a:r>
              <a:rPr lang="en-GB" sz="2800" dirty="0"/>
              <a:t>: Questionnaires and scales provide objective measures of functional status, quality of life, and psychological well-being, all of which are crucial in ALS management.</a:t>
            </a:r>
          </a:p>
          <a:p>
            <a:endParaRPr lang="en-SI" dirty="0"/>
          </a:p>
        </p:txBody>
      </p:sp>
    </p:spTree>
    <p:extLst>
      <p:ext uri="{BB962C8B-B14F-4D97-AF65-F5344CB8AC3E}">
        <p14:creationId xmlns:p14="http://schemas.microsoft.com/office/powerpoint/2010/main" val="170225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3F31-F7B3-C268-513E-A0956CBD5D7F}"/>
              </a:ext>
            </a:extLst>
          </p:cNvPr>
          <p:cNvSpPr>
            <a:spLocks noGrp="1"/>
          </p:cNvSpPr>
          <p:nvPr>
            <p:ph type="title"/>
          </p:nvPr>
        </p:nvSpPr>
        <p:spPr/>
        <p:txBody>
          <a:bodyPr>
            <a:normAutofit/>
          </a:bodyPr>
          <a:lstStyle/>
          <a:p>
            <a:pPr algn="ctr"/>
            <a:r>
              <a:rPr lang="en-GB" sz="4000" dirty="0">
                <a:solidFill>
                  <a:srgbClr val="C00000"/>
                </a:solidFill>
              </a:rPr>
              <a:t>The Role of Rating Scales in ALS Management and Research</a:t>
            </a:r>
            <a:endParaRPr lang="en-SI" sz="4000" dirty="0">
              <a:solidFill>
                <a:srgbClr val="C00000"/>
              </a:solidFill>
            </a:endParaRPr>
          </a:p>
        </p:txBody>
      </p:sp>
      <p:sp>
        <p:nvSpPr>
          <p:cNvPr id="3" name="Content Placeholder 2">
            <a:extLst>
              <a:ext uri="{FF2B5EF4-FFF2-40B4-BE49-F238E27FC236}">
                <a16:creationId xmlns:a16="http://schemas.microsoft.com/office/drawing/2014/main" id="{009F8832-FBF4-2107-9D95-B4C843B2D9F5}"/>
              </a:ext>
            </a:extLst>
          </p:cNvPr>
          <p:cNvSpPr>
            <a:spLocks noGrp="1"/>
          </p:cNvSpPr>
          <p:nvPr>
            <p:ph idx="1"/>
          </p:nvPr>
        </p:nvSpPr>
        <p:spPr/>
        <p:txBody>
          <a:bodyPr/>
          <a:lstStyle/>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b="1" dirty="0"/>
              <a:t>Standardization</a:t>
            </a:r>
            <a:r>
              <a:rPr lang="en-GB" dirty="0"/>
              <a:t>: Provides consistent and reproducible measures of disease severity.</a:t>
            </a:r>
          </a:p>
          <a:p>
            <a:pPr marL="742950" lvl="1" indent="-285750">
              <a:buFont typeface="Arial" panose="020B0604020202020204" pitchFamily="34" charset="0"/>
              <a:buChar char="•"/>
            </a:pPr>
            <a:r>
              <a:rPr lang="en-GB" b="1" dirty="0"/>
              <a:t>Communication</a:t>
            </a:r>
            <a:r>
              <a:rPr lang="en-GB" dirty="0"/>
              <a:t>: Facilitates clear communication among healthcare providers.</a:t>
            </a:r>
          </a:p>
          <a:p>
            <a:pPr marL="742950" lvl="1" indent="-285750">
              <a:buFont typeface="Arial" panose="020B0604020202020204" pitchFamily="34" charset="0"/>
              <a:buChar char="•"/>
            </a:pPr>
            <a:r>
              <a:rPr lang="en-GB" b="1" dirty="0"/>
              <a:t>Prognostication</a:t>
            </a:r>
            <a:r>
              <a:rPr lang="en-GB" dirty="0"/>
              <a:t>: Aids in predicting disease trajectory and survival.</a:t>
            </a:r>
          </a:p>
          <a:p>
            <a:pPr marL="742950" lvl="1" indent="-285750">
              <a:buFont typeface="Arial" panose="020B0604020202020204" pitchFamily="34" charset="0"/>
              <a:buChar char="•"/>
            </a:pPr>
            <a:r>
              <a:rPr lang="en-GB" b="1" dirty="0"/>
              <a:t>Clinical Trials</a:t>
            </a:r>
            <a:r>
              <a:rPr lang="en-GB" dirty="0"/>
              <a:t>: Essential for evaluating new drugs and therapies.</a:t>
            </a:r>
          </a:p>
          <a:p>
            <a:pPr marL="742950" lvl="1" indent="-285750">
              <a:buFont typeface="Arial" panose="020B0604020202020204" pitchFamily="34" charset="0"/>
              <a:buChar char="•"/>
            </a:pPr>
            <a:r>
              <a:rPr lang="en-GB" b="1" dirty="0"/>
              <a:t>Care Planning</a:t>
            </a:r>
            <a:r>
              <a:rPr lang="en-GB" dirty="0"/>
              <a:t>: Guides decisions on interventions (e.g., non-invasive ventilation).</a:t>
            </a:r>
          </a:p>
          <a:p>
            <a:endParaRPr lang="en-SI" dirty="0"/>
          </a:p>
        </p:txBody>
      </p:sp>
    </p:spTree>
    <p:extLst>
      <p:ext uri="{BB962C8B-B14F-4D97-AF65-F5344CB8AC3E}">
        <p14:creationId xmlns:p14="http://schemas.microsoft.com/office/powerpoint/2010/main" val="11344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53256-FDF8-C07B-6640-EB84D3EEBC93}"/>
              </a:ext>
            </a:extLst>
          </p:cNvPr>
          <p:cNvSpPr>
            <a:spLocks noGrp="1"/>
          </p:cNvSpPr>
          <p:nvPr>
            <p:ph type="title"/>
          </p:nvPr>
        </p:nvSpPr>
        <p:spPr/>
        <p:txBody>
          <a:bodyPr>
            <a:normAutofit/>
          </a:bodyPr>
          <a:lstStyle/>
          <a:p>
            <a:pPr algn="ctr"/>
            <a:r>
              <a:rPr lang="en-GB" dirty="0">
                <a:solidFill>
                  <a:srgbClr val="C00000"/>
                </a:solidFill>
              </a:rPr>
              <a:t>The Need for Standardized Assessment Tools in ALS</a:t>
            </a:r>
            <a:endParaRPr lang="en-SI" dirty="0">
              <a:solidFill>
                <a:srgbClr val="C00000"/>
              </a:solidFill>
            </a:endParaRPr>
          </a:p>
        </p:txBody>
      </p:sp>
      <p:sp>
        <p:nvSpPr>
          <p:cNvPr id="3" name="Content Placeholder 2">
            <a:extLst>
              <a:ext uri="{FF2B5EF4-FFF2-40B4-BE49-F238E27FC236}">
                <a16:creationId xmlns:a16="http://schemas.microsoft.com/office/drawing/2014/main" id="{AF3F5227-4358-7B4A-A025-FEDDD4C463DA}"/>
              </a:ext>
            </a:extLst>
          </p:cNvPr>
          <p:cNvSpPr>
            <a:spLocks noGrp="1"/>
          </p:cNvSpPr>
          <p:nvPr>
            <p:ph idx="1"/>
          </p:nvPr>
        </p:nvSpPr>
        <p:spPr>
          <a:xfrm>
            <a:off x="0" y="1825625"/>
            <a:ext cx="12039600" cy="4351338"/>
          </a:xfrm>
        </p:spPr>
        <p:txBody>
          <a:bodyPr/>
          <a:lstStyle/>
          <a:p>
            <a:pPr marL="742950" lvl="1" indent="-285750">
              <a:buFont typeface="Arial" panose="020B0604020202020204" pitchFamily="34" charset="0"/>
              <a:buChar char="•"/>
            </a:pPr>
            <a:endParaRPr lang="en-GB" sz="2800" b="1" dirty="0"/>
          </a:p>
          <a:p>
            <a:pPr marL="742950" lvl="1" indent="-285750">
              <a:buFont typeface="Arial" panose="020B0604020202020204" pitchFamily="34" charset="0"/>
              <a:buChar char="•"/>
            </a:pPr>
            <a:endParaRPr lang="en-GB" sz="2800" b="1" dirty="0"/>
          </a:p>
          <a:p>
            <a:pPr marL="742950" lvl="1" indent="-285750">
              <a:buFont typeface="Arial" panose="020B0604020202020204" pitchFamily="34" charset="0"/>
              <a:buChar char="•"/>
            </a:pPr>
            <a:r>
              <a:rPr lang="en-GB" sz="2800" b="1" dirty="0"/>
              <a:t>Variability in ALS Progression</a:t>
            </a:r>
            <a:r>
              <a:rPr lang="en-GB" sz="2800" dirty="0"/>
              <a:t>: ALS presents with diverse symptoms and progression rates, making standardized assessments essential for accurate tracking.</a:t>
            </a:r>
          </a:p>
          <a:p>
            <a:pPr marL="742950" lvl="1" indent="-285750">
              <a:buFont typeface="Arial" panose="020B0604020202020204" pitchFamily="34" charset="0"/>
              <a:buChar char="•"/>
            </a:pPr>
            <a:endParaRPr lang="en-GB" sz="2800" dirty="0"/>
          </a:p>
          <a:p>
            <a:pPr marL="742950" lvl="1" indent="-285750">
              <a:buFont typeface="Arial" panose="020B0604020202020204" pitchFamily="34" charset="0"/>
              <a:buChar char="•"/>
            </a:pPr>
            <a:r>
              <a:rPr lang="en-GB" sz="2800" b="1" dirty="0"/>
              <a:t>Reliable Measures</a:t>
            </a:r>
            <a:r>
              <a:rPr lang="en-GB" sz="2800" dirty="0"/>
              <a:t>: Standardized tools ensure that ALS progression and patient responses to treatments are measured consistently across different clinical setting</a:t>
            </a:r>
          </a:p>
          <a:p>
            <a:endParaRPr lang="en-SI" dirty="0"/>
          </a:p>
        </p:txBody>
      </p:sp>
    </p:spTree>
    <p:extLst>
      <p:ext uri="{BB962C8B-B14F-4D97-AF65-F5344CB8AC3E}">
        <p14:creationId xmlns:p14="http://schemas.microsoft.com/office/powerpoint/2010/main" val="402022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7D48-AB7E-77FA-FD10-96D756C0B9FD}"/>
              </a:ext>
            </a:extLst>
          </p:cNvPr>
          <p:cNvSpPr>
            <a:spLocks noGrp="1"/>
          </p:cNvSpPr>
          <p:nvPr>
            <p:ph type="title"/>
          </p:nvPr>
        </p:nvSpPr>
        <p:spPr/>
        <p:txBody>
          <a:bodyPr/>
          <a:lstStyle/>
          <a:p>
            <a:pPr algn="ctr"/>
            <a:r>
              <a:rPr lang="en-GB" dirty="0">
                <a:solidFill>
                  <a:srgbClr val="C00000"/>
                </a:solidFill>
              </a:rPr>
              <a:t>ALS Questionnaires and Scales</a:t>
            </a:r>
            <a:endParaRPr lang="en-SI" dirty="0">
              <a:solidFill>
                <a:srgbClr val="C00000"/>
              </a:solidFill>
            </a:endParaRPr>
          </a:p>
        </p:txBody>
      </p:sp>
      <p:sp>
        <p:nvSpPr>
          <p:cNvPr id="3" name="Content Placeholder 2">
            <a:extLst>
              <a:ext uri="{FF2B5EF4-FFF2-40B4-BE49-F238E27FC236}">
                <a16:creationId xmlns:a16="http://schemas.microsoft.com/office/drawing/2014/main" id="{BCEE9090-9B08-AFAC-6F6D-6BA377AC99B2}"/>
              </a:ext>
            </a:extLst>
          </p:cNvPr>
          <p:cNvSpPr>
            <a:spLocks noGrp="1"/>
          </p:cNvSpPr>
          <p:nvPr>
            <p:ph idx="1"/>
          </p:nvPr>
        </p:nvSpPr>
        <p:spPr>
          <a:xfrm>
            <a:off x="838200" y="1690688"/>
            <a:ext cx="10515600" cy="5167311"/>
          </a:xfrm>
        </p:spPr>
        <p:txBody>
          <a:bodyPr>
            <a:normAutofit/>
          </a:bodyPr>
          <a:lstStyle/>
          <a:p>
            <a:pPr marL="0" indent="0">
              <a:buNone/>
            </a:pPr>
            <a:endParaRPr lang="en-GB" dirty="0"/>
          </a:p>
          <a:p>
            <a:pPr marL="0" indent="0">
              <a:buNone/>
            </a:pPr>
            <a:endParaRPr lang="en-GB" dirty="0"/>
          </a:p>
          <a:p>
            <a:r>
              <a:rPr lang="en-GB" dirty="0"/>
              <a:t>Functional Assessment</a:t>
            </a:r>
          </a:p>
          <a:p>
            <a:r>
              <a:rPr lang="en-GB" dirty="0"/>
              <a:t>Quality of Life</a:t>
            </a:r>
          </a:p>
          <a:p>
            <a:r>
              <a:rPr lang="en-GB" dirty="0"/>
              <a:t>Cognitive and </a:t>
            </a:r>
            <a:r>
              <a:rPr lang="en-GB" dirty="0" err="1"/>
              <a:t>Behavioral</a:t>
            </a:r>
            <a:r>
              <a:rPr lang="en-GB" dirty="0"/>
              <a:t> Assessment</a:t>
            </a:r>
          </a:p>
          <a:p>
            <a:r>
              <a:rPr lang="en-GB" dirty="0"/>
              <a:t>Bulbar Dysfunction</a:t>
            </a:r>
          </a:p>
          <a:p>
            <a:r>
              <a:rPr lang="en-GB" dirty="0"/>
              <a:t>Pain and Psychological Well-being</a:t>
            </a:r>
          </a:p>
          <a:p>
            <a:pPr marL="514350" indent="-514350">
              <a:buFont typeface="Arial" panose="020B0604020202020204" pitchFamily="34" charset="0"/>
              <a:buAutoNum type="arabicPeriod"/>
            </a:pPr>
            <a:endParaRPr lang="en-GB" b="1" dirty="0"/>
          </a:p>
          <a:p>
            <a:pPr marL="514350" indent="-514350">
              <a:buFont typeface="Arial" panose="020B0604020202020204" pitchFamily="34" charset="0"/>
              <a:buAutoNum type="arabicPeriod"/>
            </a:pPr>
            <a:endParaRPr lang="en-GB" b="1" dirty="0"/>
          </a:p>
          <a:p>
            <a:pPr marL="514350" indent="-514350">
              <a:buAutoNum type="arabicPeriod"/>
            </a:pPr>
            <a:endParaRPr lang="en-GB" b="1" dirty="0"/>
          </a:p>
          <a:p>
            <a:endParaRPr lang="en-SI" dirty="0"/>
          </a:p>
        </p:txBody>
      </p:sp>
    </p:spTree>
    <p:extLst>
      <p:ext uri="{BB962C8B-B14F-4D97-AF65-F5344CB8AC3E}">
        <p14:creationId xmlns:p14="http://schemas.microsoft.com/office/powerpoint/2010/main" val="23575490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x" id="{3710302B-DCBE-4007-996A-54C4924806ED}" vid="{28A7334C-F240-4954-90A0-42970BA99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Template>
  <TotalTime>2944</TotalTime>
  <Words>5833</Words>
  <Application>Microsoft Office PowerPoint</Application>
  <PresentationFormat>Widescreen</PresentationFormat>
  <Paragraphs>518</Paragraphs>
  <Slides>55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Aptos</vt:lpstr>
      <vt:lpstr>Arial</vt:lpstr>
      <vt:lpstr>Calibri</vt:lpstr>
      <vt:lpstr>Calibri Light</vt:lpstr>
      <vt:lpstr>Office 2013 - 2022 Theme</vt:lpstr>
      <vt:lpstr>Assessing and measuring IN ALS, PART 2 </vt:lpstr>
      <vt:lpstr>Objectives of the Presentation</vt:lpstr>
      <vt:lpstr>Amyotrophic Lateral Sclerosis (ALS)</vt:lpstr>
      <vt:lpstr>Amyotrophic Lateral Sclerosis (ALS)</vt:lpstr>
      <vt:lpstr>Amyotrophic Lateral Sclerosis (ALS)</vt:lpstr>
      <vt:lpstr>ALS Assessment Tools</vt:lpstr>
      <vt:lpstr>The Role of Rating Scales in ALS Management and Research</vt:lpstr>
      <vt:lpstr>The Need for Standardized Assessment Tools in ALS</vt:lpstr>
      <vt:lpstr>ALS Questionnaires and Scales</vt:lpstr>
      <vt:lpstr>ALS Questionnaires and Scales</vt:lpstr>
      <vt:lpstr>ALS Questionnaires and Scales</vt:lpstr>
      <vt:lpstr>ALS Questionnaires and Scales</vt:lpstr>
      <vt:lpstr>ALS Functional Rating Scale-Revised (ALSFRS-R)</vt:lpstr>
      <vt:lpstr>ALSFRS-R - Example Item and Scoring </vt:lpstr>
      <vt:lpstr>Appel ALS Rating Scale (AALS)</vt:lpstr>
      <vt:lpstr>Appel ALS Rating Scale (AALS) - Example Item &amp; Scoring</vt:lpstr>
      <vt:lpstr>Norris Scale </vt:lpstr>
      <vt:lpstr>Norris Scale - Example Item &amp; Scoring</vt:lpstr>
      <vt:lpstr>PowerPoint Presentation</vt:lpstr>
      <vt:lpstr>ALS Assessment Questionnaire (ALSAQ-40)</vt:lpstr>
      <vt:lpstr>ALS Assessment Questionnaire (ALSAQ-40)</vt:lpstr>
      <vt:lpstr>ALS Cognitive Behavioral Screen (ALS-CBS)</vt:lpstr>
      <vt:lpstr>ALS-CBS - Example Item and Scoring</vt:lpstr>
      <vt:lpstr>ALS Health State Scale</vt:lpstr>
      <vt:lpstr>ALS Health State Scale - Example Item and Scoring</vt:lpstr>
      <vt:lpstr>PowerPoint Presentation</vt:lpstr>
      <vt:lpstr>Penn State Screening Questionnaire for Bulbar Dysfunction in ALS (PSSQ)</vt:lpstr>
      <vt:lpstr>PSSQ - Example Item and Scoring</vt:lpstr>
      <vt:lpstr>McGill Quality of Life Questionnaire (MQOL)</vt:lpstr>
      <vt:lpstr>MQOL - Example Item and Scoring</vt:lpstr>
      <vt:lpstr>Hospital Anxiety and Depression Scale (HADS)</vt:lpstr>
      <vt:lpstr>HADS - Example Item and Scoring</vt:lpstr>
      <vt:lpstr>Beck Depression Inventory (BDI) - Overview</vt:lpstr>
      <vt:lpstr>BDI - Example Item and Scoring</vt:lpstr>
      <vt:lpstr>Brief Pain Inventory (BPI)</vt:lpstr>
      <vt:lpstr>BPI - Example Item and Scoring</vt:lpstr>
      <vt:lpstr>PowerPoint Presentation</vt:lpstr>
      <vt:lpstr>ALS-Specific Scales and Questionnaires</vt:lpstr>
      <vt:lpstr>ALS-Specific Scales - Example Item and Scoring</vt:lpstr>
      <vt:lpstr>Patient Case 1</vt:lpstr>
      <vt:lpstr>Patient Case 1</vt:lpstr>
      <vt:lpstr>Patient Case 2</vt:lpstr>
      <vt:lpstr>Patient Case 2</vt:lpstr>
      <vt:lpstr>Patient Case 3</vt:lpstr>
      <vt:lpstr>Patient Case 3</vt:lpstr>
      <vt:lpstr>Patient Case 4</vt:lpstr>
      <vt:lpstr>Patient Case 4</vt:lpstr>
      <vt:lpstr>Patient Case 5</vt:lpstr>
      <vt:lpstr>           Patient Case 5                                                 </vt:lpstr>
      <vt:lpstr>Patient Case 6</vt:lpstr>
      <vt:lpstr>Patient Case 6</vt:lpstr>
      <vt:lpstr>Patient Case 6</vt:lpstr>
      <vt:lpstr>Patient Case 7</vt:lpstr>
      <vt:lpstr>Patient Case 7</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SI-4.19 Assessing and measuring in ALS, part 2 </dc:title>
  <dc:creator>Zvezdan Pirtosek</dc:creator>
  <cp:lastModifiedBy>mako_manuel1@outlook.com</cp:lastModifiedBy>
  <cp:revision>18</cp:revision>
  <dcterms:created xsi:type="dcterms:W3CDTF">2024-08-22T11:55:53Z</dcterms:created>
  <dcterms:modified xsi:type="dcterms:W3CDTF">2024-08-25T18:16:12Z</dcterms:modified>
</cp:coreProperties>
</file>